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02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DE2FC-81CF-4F37-BA1B-2E1DFF30AB5B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F841-BFF4-43D4-B96C-13DAFC87B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7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2062525-887C-423C-8D93-55C27773A01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3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8F93FB1C-6E24-48B4-B8F3-BB263422A3EC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27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6AEFE281-06B6-4116-AC2D-83F9C2248321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297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9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91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DE69159B-709B-4480-97E0-AC317AC311F7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50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200DD45-4D9F-47CE-983F-1CC96682B3F6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716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ACD55B76-A311-4BDE-9BFE-9DE48707C54A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200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5A430106-7F69-4022-AD27-27E615A376C5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961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9E1E1D7-AE17-41E8-B7CA-8576F8A84DA4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5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62FDED31-534C-444F-9950-4AB86CBCEAC6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64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DAB58D03-BE60-4E15-90CF-EDE6478E13C4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966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F865D1C2-6F2D-4CE2-8645-3E3F66FDF183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365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56FE2F5-31F4-4E52-9450-DCAF2B9A2035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320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0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61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999A6B7A-4AE3-47DE-9B2C-50991AE8EF12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571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B9A19DBD-CAC5-4723-A048-919A0EB07A3E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190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94A72865-62C3-4D69-AFDB-FC15D930D3A0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083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E03116C6-31EA-4913-A3FA-C09F22B11D75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617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58CF43ED-8368-4E05-99A2-D5B1A2D7D74E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2294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11F2E418-96A7-41FC-BB02-F41D69952AAC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288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F406ECDA-8C60-4921-8814-8196298BE25C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531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38625F3-98CF-4FDF-818E-21C13D61D3CB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140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957CC771-15A1-401F-B883-F0FE8B176BA7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224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36396B17-D1FD-4279-9A09-6E7BBCEEE767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81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5AC7113-8A34-46A4-983E-A21251E0B932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3215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1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3345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9758AA0E-6DE9-460A-A317-087FADB60630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359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60A3889E-D6BA-48C9-BBA3-669E3E6F0F82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970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B364A715-FD5A-40C3-9E7E-7C74DD4E3570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1796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0A3E537B-A36F-4F5F-833C-74941A9366F5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5217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201DF452-7E45-4D30-87E0-65B0E730F5D6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2976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BCD3B580-C0C0-49D7-A15A-91FA9E222CE2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3318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895F32C5-815F-4D48-82BA-DE29225E30D7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623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64A59C3C-77CB-476F-8EFB-2CCC202A42AE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694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C694FA6-51A6-46BD-8A57-3AE88650E834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968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A32C1C52-7271-40F2-B436-2966192F2974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90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01B0AE84-4330-47C4-80E3-94A32824A439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3225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2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7661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255E9561-F25C-4B1C-9707-CAD56045DFC1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5095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E5BA55D6-662F-4DBE-A738-03FC83564BE0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3013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07B1F1A6-2C2F-41C0-ADFB-868E306050D2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98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A1FBE59E-FEF2-4538-8816-A0B02E326EA9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9174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9E3A555-0EF7-4CC7-A430-6BDEACAF999D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0418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47C25BA8-5CFF-45D9-904E-B09ED147CFF3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7402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E39FAD22-FC92-4AC8-A239-09371BE74367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8717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6426923-9740-43F8-9E38-E30A8ADF195B}" type="slidenum">
              <a:rPr lang="en-US" sz="1200"/>
              <a:pPr/>
              <a:t>57</a:t>
            </a:fld>
            <a:endParaRPr lang="en-US" sz="1200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9333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BAAD194-AAF7-4F4C-832A-B341EC169AAA}" type="slidenum">
              <a:rPr lang="en-US" sz="1200"/>
              <a:pPr/>
              <a:t>58</a:t>
            </a:fld>
            <a:endParaRPr lang="en-US" sz="1200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2330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B2516A63-FD52-4C7E-BD13-C4A63139DF03}" type="slidenum">
              <a:rPr lang="en-US" sz="1200"/>
              <a:pPr/>
              <a:t>59</a:t>
            </a:fld>
            <a:endParaRPr lang="en-US" sz="1200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53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6306F695-A12D-483C-A489-149E0245B21E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3235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35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8992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46C6E276-00FB-4E4B-B588-B488529F05D6}" type="slidenum">
              <a:rPr lang="en-US" sz="1200"/>
              <a:pPr/>
              <a:t>60</a:t>
            </a:fld>
            <a:endParaRPr lang="en-US" sz="1200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2246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10B0599C-7D13-496E-AD02-2296EF26A43A}" type="slidenum">
              <a:rPr lang="en-US" sz="1200"/>
              <a:pPr/>
              <a:t>61</a:t>
            </a:fld>
            <a:endParaRPr lang="en-US" sz="1200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8224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E5D164DA-2DD8-4721-BC61-FEDAF5D5F04E}" type="slidenum">
              <a:rPr lang="en-US" sz="1200"/>
              <a:pPr/>
              <a:t>62</a:t>
            </a:fld>
            <a:endParaRPr lang="en-US" sz="1200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8364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0E5FD59C-2A7B-48EF-BB92-E06E69FB4223}" type="slidenum">
              <a:rPr lang="en-US" sz="1200"/>
              <a:pPr/>
              <a:t>63</a:t>
            </a:fld>
            <a:endParaRPr lang="en-US" sz="1200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1441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0037FAC1-9AF5-4E09-84DC-7EFE7ADA3A0B}" type="slidenum">
              <a:rPr lang="en-US" sz="1200"/>
              <a:pPr/>
              <a:t>64</a:t>
            </a:fld>
            <a:endParaRPr lang="en-US" sz="1200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086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E0D05288-AB43-403D-9355-81E61B0CD8CF}" type="slidenum">
              <a:rPr lang="en-US" sz="1200"/>
              <a:pPr/>
              <a:t>65</a:t>
            </a:fld>
            <a:endParaRPr lang="en-US" sz="1200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6229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893558F4-5BB9-4D49-BA13-8A59D7C97D86}" type="slidenum">
              <a:rPr lang="en-US" sz="1200"/>
              <a:pPr/>
              <a:t>66</a:t>
            </a:fld>
            <a:endParaRPr lang="en-US" sz="1200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4577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55BDA1DC-6605-46E6-8629-9967D81DDDE0}" type="slidenum">
              <a:rPr lang="en-US" sz="1200"/>
              <a:pPr/>
              <a:t>67</a:t>
            </a:fld>
            <a:endParaRPr lang="en-US" sz="1200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3908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0F33278F-4AE0-43C2-850E-F00EFDE1E860}" type="slidenum">
              <a:rPr lang="en-US" sz="1200"/>
              <a:pPr/>
              <a:t>68</a:t>
            </a:fld>
            <a:endParaRPr lang="en-US" sz="1200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4726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2F6EA8F1-E1D8-4A17-B33F-B647E73129C5}" type="slidenum">
              <a:rPr lang="en-US" sz="1200"/>
              <a:pPr/>
              <a:t>69</a:t>
            </a:fld>
            <a:endParaRPr lang="en-US" sz="1200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784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A9D7D542-5BCE-4B65-A031-DD55F787C247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246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4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3389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AB041A3-642B-4B8F-BB29-AC3F4CD5F2D5}" type="slidenum">
              <a:rPr lang="en-US" sz="1200"/>
              <a:pPr/>
              <a:t>70</a:t>
            </a:fld>
            <a:endParaRPr lang="en-US" sz="1200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1231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4525BE24-057B-4D96-B1E1-1D51D1A00D91}" type="slidenum">
              <a:rPr lang="en-US" sz="1200"/>
              <a:pPr/>
              <a:t>71</a:t>
            </a:fld>
            <a:endParaRPr lang="en-US" sz="1200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5109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EC93A1DE-4E6D-433B-9CAA-899B4A02156A}" type="slidenum">
              <a:rPr lang="en-US" sz="1200"/>
              <a:pPr/>
              <a:t>72</a:t>
            </a:fld>
            <a:endParaRPr lang="en-US" sz="1200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7994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9850C536-82FE-4936-8ACE-B183F04C14FA}" type="slidenum">
              <a:rPr lang="en-US" sz="1200"/>
              <a:pPr/>
              <a:t>73</a:t>
            </a:fld>
            <a:endParaRPr lang="en-US" sz="1200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3375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64C774D7-2A29-4892-907A-D6A3417D4850}" type="slidenum">
              <a:rPr lang="en-US" sz="1200"/>
              <a:pPr/>
              <a:t>74</a:t>
            </a:fld>
            <a:endParaRPr lang="en-US" sz="1200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1971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D6CDFC44-0266-4509-959E-8749E9F3033F}" type="slidenum">
              <a:rPr lang="en-US" sz="1200"/>
              <a:pPr/>
              <a:t>75</a:t>
            </a:fld>
            <a:endParaRPr lang="en-US" sz="1200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44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BF66BFE5-3B86-4070-8595-B33E2994E44F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77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53C8E037-71AE-4EF7-8C4A-3097CE525E11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60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170B9263-11B6-492C-B146-E81FF6591D2D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18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4BC8-A184-4FEF-901A-5D2B70E71DA0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3A3-5DA5-43F9-9DA7-0ACEE0CAA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4BC8-A184-4FEF-901A-5D2B70E71DA0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3A3-5DA5-43F9-9DA7-0ACEE0CAA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4BC8-A184-4FEF-901A-5D2B70E71DA0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3A3-5DA5-43F9-9DA7-0ACEE0CAA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1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295400"/>
            <a:ext cx="49276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295400"/>
            <a:ext cx="49276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Lethbridge/Laganière 2005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9F51F-3DF8-4EF1-B5F0-F3D8A6760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75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371600"/>
            <a:ext cx="49276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371600"/>
            <a:ext cx="4927600" cy="23241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3848100"/>
            <a:ext cx="4927600" cy="23241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Lethbridge/Laganière 2005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934D4-732C-4823-9BA0-2F9DB79862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9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4BC8-A184-4FEF-901A-5D2B70E71DA0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3A3-5DA5-43F9-9DA7-0ACEE0CAA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4BC8-A184-4FEF-901A-5D2B70E71DA0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3A3-5DA5-43F9-9DA7-0ACEE0CAA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5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4BC8-A184-4FEF-901A-5D2B70E71DA0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3A3-5DA5-43F9-9DA7-0ACEE0CAA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3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4BC8-A184-4FEF-901A-5D2B70E71DA0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3A3-5DA5-43F9-9DA7-0ACEE0CAA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4BC8-A184-4FEF-901A-5D2B70E71DA0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3A3-5DA5-43F9-9DA7-0ACEE0CAA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4BC8-A184-4FEF-901A-5D2B70E71DA0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3A3-5DA5-43F9-9DA7-0ACEE0CAA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4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4BC8-A184-4FEF-901A-5D2B70E71DA0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3A3-5DA5-43F9-9DA7-0ACEE0CAA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8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4BC8-A184-4FEF-901A-5D2B70E71DA0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73A3-5DA5-43F9-9DA7-0ACEE0CAA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4BC8-A184-4FEF-901A-5D2B70E71DA0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873A3-5DA5-43F9-9DA7-0ACEE0CAA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0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ry.umple.org/?text=class%20Assistant%20%7b%7dclass%20Manager%20%7b%20%201..*%20supervisor%20--%20*%20Assistant;%7d//$?%5bEnd_of_model%5d$?class%20Assistant%7b%20%20position%2049%2030%20109%2045;%7dclass%20Manager%7b%20%20position%2073%20127%20109%2045;%7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y.umple.org/?text=class%20Company%20%7b%7dclass%20BoardOfDirectors%20%7b%7dassociation%20%7b%20%201%20Company%20--%201%20BoardOfDirectors;%7d//$?%5bEnd_of_model%5d$?class%20Company%7b%20%20position%2050%2030%20109%2045;%7dclass%20BoardOfDirectors%7b%20%20position%2050%20130%20109%2045;%7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try.umple.org/?text=class%20Day%20%7b%20%20*%20-%3e%201%20Note;%7dclass%20Note%20%7b%7d//$?%5bEnd_of_model%5d$?class%20Day%7b%20%20position%2050%2031%20109%2045;%20%20position.association%20Day__Note%2030,46%2030,0;%7dclass%20Note%7b%20%20position%2050%20131%20109%2045;%7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y.umple.org/?text=class%20Recording%7b%20%20*%20--%201%20RecordingCategory%20category;%7dclass%20RecordingCategory%7b%20%200..1%20--%20*%20RecordingCategory%20subcategory;%7d//$?%5bEnd_of_model%5d$?class%20Recording%7b%20%20position%20157%2030%20109%2045;%20%20position.association%20Recording__RecordingCategory%2062,46%2075,0;%7dclass%20RecordingCategory%7b%20%20position%20149%20135%20133%2045;%7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tlanmod.emn.fr/atldemo/oclturorial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438400" y="1676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Object-Oriented Software Engineering</a:t>
            </a:r>
            <a:br>
              <a:rPr lang="en-US" sz="32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</a:br>
            <a:endParaRPr lang="en-US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32766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Chapter 3: </a:t>
            </a:r>
          </a:p>
          <a:p>
            <a:pPr>
              <a:defRPr/>
            </a:pPr>
            <a:r>
              <a:rPr lang="en-GB" dirty="0" err="1" smtClean="0">
                <a:latin typeface="Arial Narrow" charset="0"/>
                <a:ea typeface="+mn-ea"/>
                <a:cs typeface="+mn-cs"/>
              </a:rPr>
              <a:t>Modeling</a:t>
            </a:r>
            <a:r>
              <a:rPr lang="en-GB" dirty="0" smtClean="0">
                <a:latin typeface="Arial Narrow" charset="0"/>
                <a:ea typeface="+mn-ea"/>
                <a:cs typeface="+mn-cs"/>
              </a:rPr>
              <a:t> with Classes</a:t>
            </a:r>
            <a:r>
              <a:rPr lang="en-US" dirty="0" smtClean="0">
                <a:latin typeface="Arial Narrow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0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B9B2BC36-6A6B-46ED-A4E9-9339B5016F3E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Analyzing and validating associations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b="1" smtClean="0"/>
              <a:t>Many-to-one</a:t>
            </a:r>
          </a:p>
          <a:p>
            <a:pPr lvl="2"/>
            <a:r>
              <a:rPr lang="en-GB" smtClean="0"/>
              <a:t>A company has many employees, </a:t>
            </a:r>
          </a:p>
          <a:p>
            <a:pPr lvl="2"/>
            <a:r>
              <a:rPr lang="en-GB" smtClean="0"/>
              <a:t>An employee can only work for one company.</a:t>
            </a:r>
          </a:p>
          <a:p>
            <a:pPr lvl="3"/>
            <a:r>
              <a:rPr lang="en-GB" smtClean="0"/>
              <a:t>This company will not store data about the moonlighting activities of employees! </a:t>
            </a:r>
          </a:p>
          <a:p>
            <a:pPr lvl="2"/>
            <a:r>
              <a:rPr lang="en-GB" smtClean="0"/>
              <a:t>A company can have zero employees</a:t>
            </a:r>
          </a:p>
          <a:p>
            <a:pPr lvl="3"/>
            <a:r>
              <a:rPr lang="en-GB" smtClean="0"/>
              <a:t>E.g. a </a:t>
            </a:r>
            <a:r>
              <a:rPr lang="en-GB" altLang="en-US" smtClean="0"/>
              <a:t>‘</a:t>
            </a:r>
            <a:r>
              <a:rPr lang="en-GB" smtClean="0"/>
              <a:t>shell</a:t>
            </a:r>
            <a:r>
              <a:rPr lang="en-GB" altLang="en-US" smtClean="0"/>
              <a:t>’</a:t>
            </a:r>
            <a:r>
              <a:rPr lang="en-GB" smtClean="0"/>
              <a:t> company</a:t>
            </a:r>
          </a:p>
          <a:p>
            <a:pPr lvl="2"/>
            <a:r>
              <a:rPr lang="en-GB" smtClean="0"/>
              <a:t>It is not possible to be an employee unless you work for a company</a:t>
            </a:r>
            <a:endParaRPr lang="en-US" smtClean="0"/>
          </a:p>
        </p:txBody>
      </p:sp>
      <p:sp>
        <p:nvSpPr>
          <p:cNvPr id="35846" name="AutoShape 6"/>
          <p:cNvSpPr>
            <a:spLocks noChangeAspect="1" noChangeArrowheads="1" noTextEdit="1"/>
          </p:cNvSpPr>
          <p:nvPr/>
        </p:nvSpPr>
        <p:spPr bwMode="auto">
          <a:xfrm>
            <a:off x="3886200" y="5105400"/>
            <a:ext cx="6248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>
            <a:off x="4986339" y="5416550"/>
            <a:ext cx="40481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5041900" y="5257800"/>
            <a:ext cx="635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*</a:t>
            </a:r>
            <a:endParaRPr lang="en-US"/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6689725" y="5105400"/>
            <a:ext cx="660400" cy="274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Rectangle 11"/>
          <p:cNvSpPr>
            <a:spLocks noChangeArrowheads="1"/>
          </p:cNvSpPr>
          <p:nvPr/>
        </p:nvSpPr>
        <p:spPr bwMode="auto">
          <a:xfrm>
            <a:off x="6708776" y="5160963"/>
            <a:ext cx="6315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worksFor</a:t>
            </a:r>
            <a:endParaRPr lang="en-US"/>
          </a:p>
        </p:txBody>
      </p:sp>
      <p:sp>
        <p:nvSpPr>
          <p:cNvPr id="35851" name="Rectangle 12"/>
          <p:cNvSpPr>
            <a:spLocks noChangeArrowheads="1"/>
          </p:cNvSpPr>
          <p:nvPr/>
        </p:nvSpPr>
        <p:spPr bwMode="auto">
          <a:xfrm>
            <a:off x="8943976" y="5178426"/>
            <a:ext cx="17463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Rectangle 13"/>
          <p:cNvSpPr>
            <a:spLocks noChangeArrowheads="1"/>
          </p:cNvSpPr>
          <p:nvPr/>
        </p:nvSpPr>
        <p:spPr bwMode="auto">
          <a:xfrm>
            <a:off x="3895725" y="5151439"/>
            <a:ext cx="1081088" cy="530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3995738" y="5233988"/>
            <a:ext cx="846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Employee</a:t>
            </a:r>
            <a:endParaRPr lang="en-US"/>
          </a:p>
        </p:txBody>
      </p:sp>
      <p:sp>
        <p:nvSpPr>
          <p:cNvPr id="35854" name="Rectangle 15"/>
          <p:cNvSpPr>
            <a:spLocks noChangeArrowheads="1"/>
          </p:cNvSpPr>
          <p:nvPr/>
        </p:nvSpPr>
        <p:spPr bwMode="auto">
          <a:xfrm>
            <a:off x="9043989" y="5151439"/>
            <a:ext cx="1081087" cy="530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Rectangle 16"/>
          <p:cNvSpPr>
            <a:spLocks noChangeArrowheads="1"/>
          </p:cNvSpPr>
          <p:nvPr/>
        </p:nvSpPr>
        <p:spPr bwMode="auto">
          <a:xfrm>
            <a:off x="9182101" y="5233988"/>
            <a:ext cx="81592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Company</a:t>
            </a:r>
            <a:endParaRPr lang="en-US"/>
          </a:p>
        </p:txBody>
      </p:sp>
      <p:sp>
        <p:nvSpPr>
          <p:cNvPr id="35856" name="Rectangle 17"/>
          <p:cNvSpPr>
            <a:spLocks noChangeArrowheads="1"/>
          </p:cNvSpPr>
          <p:nvPr/>
        </p:nvSpPr>
        <p:spPr bwMode="auto">
          <a:xfrm>
            <a:off x="8851901" y="51816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26BB378-0DA0-4836-BA5D-459C67CDF8E4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Analyzing and validating associations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b="1" dirty="0" smtClean="0">
                <a:ea typeface="+mn-ea"/>
              </a:rPr>
              <a:t>Many-to-many</a:t>
            </a:r>
            <a:endParaRPr lang="en-GB" dirty="0" smtClean="0">
              <a:ea typeface="+mn-ea"/>
            </a:endParaRPr>
          </a:p>
          <a:p>
            <a:pPr lvl="2">
              <a:defRPr/>
            </a:pPr>
            <a:r>
              <a:rPr lang="en-GB" dirty="0" smtClean="0">
                <a:ea typeface="+mn-ea"/>
              </a:rPr>
              <a:t>An assistant can work for many managers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 manager can have many assistants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Assistants can work in pools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Managers can have a group of assistants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Some managers might have zero assistants. 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Is it possible for an assistant to have, perhaps temporarily, zero managers?</a:t>
            </a:r>
            <a:endParaRPr lang="en-US" dirty="0" smtClean="0">
              <a:ea typeface="+mn-ea"/>
            </a:endParaRPr>
          </a:p>
        </p:txBody>
      </p:sp>
      <p:grpSp>
        <p:nvGrpSpPr>
          <p:cNvPr id="37894" name="Group 6"/>
          <p:cNvGrpSpPr>
            <a:grpSpLocks noChangeAspect="1"/>
          </p:cNvGrpSpPr>
          <p:nvPr/>
        </p:nvGrpSpPr>
        <p:grpSpPr bwMode="auto">
          <a:xfrm>
            <a:off x="3048000" y="4953000"/>
            <a:ext cx="7315200" cy="642938"/>
            <a:chOff x="960" y="3120"/>
            <a:chExt cx="4608" cy="405"/>
          </a:xfrm>
        </p:grpSpPr>
        <p:sp>
          <p:nvSpPr>
            <p:cNvPr id="37896" name="AutoShape 5"/>
            <p:cNvSpPr>
              <a:spLocks noChangeAspect="1" noChangeArrowheads="1" noTextEdit="1"/>
            </p:cNvSpPr>
            <p:nvPr/>
          </p:nvSpPr>
          <p:spPr bwMode="auto">
            <a:xfrm>
              <a:off x="960" y="3120"/>
              <a:ext cx="460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Line 7"/>
            <p:cNvSpPr>
              <a:spLocks noChangeShapeType="1"/>
            </p:cNvSpPr>
            <p:nvPr/>
          </p:nvSpPr>
          <p:spPr bwMode="auto">
            <a:xfrm>
              <a:off x="1771" y="3323"/>
              <a:ext cx="298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Rectangle 8"/>
            <p:cNvSpPr>
              <a:spLocks noChangeArrowheads="1"/>
            </p:cNvSpPr>
            <p:nvPr/>
          </p:nvSpPr>
          <p:spPr bwMode="auto">
            <a:xfrm>
              <a:off x="1838" y="3147"/>
              <a:ext cx="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7899" name="Rectangle 9"/>
            <p:cNvSpPr>
              <a:spLocks noChangeArrowheads="1"/>
            </p:cNvSpPr>
            <p:nvPr/>
          </p:nvSpPr>
          <p:spPr bwMode="auto">
            <a:xfrm>
              <a:off x="4203" y="3336"/>
              <a:ext cx="52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supervisor</a:t>
              </a:r>
              <a:endParaRPr lang="en-US"/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Rectangle 11"/>
            <p:cNvSpPr>
              <a:spLocks noChangeArrowheads="1"/>
            </p:cNvSpPr>
            <p:nvPr/>
          </p:nvSpPr>
          <p:spPr bwMode="auto">
            <a:xfrm>
              <a:off x="4636" y="3147"/>
              <a:ext cx="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7902" name="Rectangle 12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Rectangle 13"/>
            <p:cNvSpPr>
              <a:spLocks noChangeArrowheads="1"/>
            </p:cNvSpPr>
            <p:nvPr/>
          </p:nvSpPr>
          <p:spPr bwMode="auto">
            <a:xfrm>
              <a:off x="4636" y="3147"/>
              <a:ext cx="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7904" name="Rectangle 14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Rectangle 15"/>
            <p:cNvSpPr>
              <a:spLocks noChangeArrowheads="1"/>
            </p:cNvSpPr>
            <p:nvPr/>
          </p:nvSpPr>
          <p:spPr bwMode="auto">
            <a:xfrm>
              <a:off x="4636" y="3147"/>
              <a:ext cx="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7906" name="Rectangle 16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Rectangle 17"/>
            <p:cNvSpPr>
              <a:spLocks noChangeArrowheads="1"/>
            </p:cNvSpPr>
            <p:nvPr/>
          </p:nvSpPr>
          <p:spPr bwMode="auto">
            <a:xfrm>
              <a:off x="4636" y="3147"/>
              <a:ext cx="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7908" name="Rectangle 18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Rectangle 19"/>
            <p:cNvSpPr>
              <a:spLocks noChangeArrowheads="1"/>
            </p:cNvSpPr>
            <p:nvPr/>
          </p:nvSpPr>
          <p:spPr bwMode="auto">
            <a:xfrm>
              <a:off x="4636" y="3147"/>
              <a:ext cx="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7910" name="Rectangle 20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Rectangle 21"/>
            <p:cNvSpPr>
              <a:spLocks noChangeArrowheads="1"/>
            </p:cNvSpPr>
            <p:nvPr/>
          </p:nvSpPr>
          <p:spPr bwMode="auto">
            <a:xfrm>
              <a:off x="4473" y="3147"/>
              <a:ext cx="1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1..*</a:t>
              </a:r>
              <a:endParaRPr lang="en-US"/>
            </a:p>
          </p:txBody>
        </p:sp>
        <p:sp>
          <p:nvSpPr>
            <p:cNvPr id="37912" name="Rectangle 22"/>
            <p:cNvSpPr>
              <a:spLocks noChangeArrowheads="1"/>
            </p:cNvSpPr>
            <p:nvPr/>
          </p:nvSpPr>
          <p:spPr bwMode="auto">
            <a:xfrm>
              <a:off x="967" y="3127"/>
              <a:ext cx="797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Rectangle 23"/>
            <p:cNvSpPr>
              <a:spLocks noChangeArrowheads="1"/>
            </p:cNvSpPr>
            <p:nvPr/>
          </p:nvSpPr>
          <p:spPr bwMode="auto">
            <a:xfrm>
              <a:off x="1055" y="3188"/>
              <a:ext cx="5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latin typeface="Arial" pitchFamily="34" charset="0"/>
                </a:rPr>
                <a:t>Assistant</a:t>
              </a:r>
            </a:p>
          </p:txBody>
        </p:sp>
        <p:sp>
          <p:nvSpPr>
            <p:cNvPr id="37914" name="Rectangle 24"/>
            <p:cNvSpPr>
              <a:spLocks noChangeArrowheads="1"/>
            </p:cNvSpPr>
            <p:nvPr/>
          </p:nvSpPr>
          <p:spPr bwMode="auto">
            <a:xfrm>
              <a:off x="4764" y="3127"/>
              <a:ext cx="797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Rectangle 25"/>
            <p:cNvSpPr>
              <a:spLocks noChangeArrowheads="1"/>
            </p:cNvSpPr>
            <p:nvPr/>
          </p:nvSpPr>
          <p:spPr bwMode="auto">
            <a:xfrm>
              <a:off x="4892" y="3188"/>
              <a:ext cx="5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Manager</a:t>
              </a:r>
              <a:endParaRPr lang="en-US"/>
            </a:p>
          </p:txBody>
        </p:sp>
      </p:grpSp>
      <p:sp>
        <p:nvSpPr>
          <p:cNvPr id="37895" name="TextBox 27"/>
          <p:cNvSpPr txBox="1">
            <a:spLocks noChangeArrowheads="1"/>
          </p:cNvSpPr>
          <p:nvPr/>
        </p:nvSpPr>
        <p:spPr bwMode="auto">
          <a:xfrm>
            <a:off x="8904289" y="5805489"/>
            <a:ext cx="160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800">
                <a:hlinkClick r:id="rId3"/>
              </a:rPr>
              <a:t>Open in Umple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5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A256F1AB-EBDF-4EF2-97D1-F5E79191C9D6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9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Analyzing and validating associations</a:t>
            </a:r>
          </a:p>
        </p:txBody>
      </p:sp>
      <p:sp>
        <p:nvSpPr>
          <p:cNvPr id="279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b="1" dirty="0" smtClean="0">
                <a:ea typeface="+mn-ea"/>
              </a:rPr>
              <a:t>One-to-one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For each company, there is exactly one board of directors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 board is the board of only one company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 company must always have a board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 board must always be of some company</a:t>
            </a:r>
            <a:r>
              <a:rPr lang="en-US" dirty="0" smtClean="0">
                <a:ea typeface="+mn-ea"/>
              </a:rPr>
              <a:t> </a:t>
            </a:r>
          </a:p>
        </p:txBody>
      </p:sp>
      <p:grpSp>
        <p:nvGrpSpPr>
          <p:cNvPr id="39942" name="Group 1031"/>
          <p:cNvGrpSpPr>
            <a:grpSpLocks/>
          </p:cNvGrpSpPr>
          <p:nvPr/>
        </p:nvGrpSpPr>
        <p:grpSpPr bwMode="auto">
          <a:xfrm>
            <a:off x="3124200" y="4432300"/>
            <a:ext cx="6781800" cy="596900"/>
            <a:chOff x="1056" y="2640"/>
            <a:chExt cx="4272" cy="376"/>
          </a:xfrm>
        </p:grpSpPr>
        <p:pic>
          <p:nvPicPr>
            <p:cNvPr id="279556" name="Picture 102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2640"/>
              <a:ext cx="427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9945" name="Rectangle 1029"/>
            <p:cNvSpPr>
              <a:spLocks noChangeArrowheads="1"/>
            </p:cNvSpPr>
            <p:nvPr/>
          </p:nvSpPr>
          <p:spPr bwMode="auto">
            <a:xfrm>
              <a:off x="4118" y="2688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39946" name="Rectangle 1030"/>
            <p:cNvSpPr>
              <a:spLocks noChangeArrowheads="1"/>
            </p:cNvSpPr>
            <p:nvPr/>
          </p:nvSpPr>
          <p:spPr bwMode="auto">
            <a:xfrm>
              <a:off x="1862" y="2659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</p:grpSp>
      <p:sp>
        <p:nvSpPr>
          <p:cNvPr id="39943" name="TextBox 1"/>
          <p:cNvSpPr txBox="1">
            <a:spLocks noChangeArrowheads="1"/>
          </p:cNvSpPr>
          <p:nvPr/>
        </p:nvSpPr>
        <p:spPr bwMode="auto">
          <a:xfrm>
            <a:off x="8832850" y="5661025"/>
            <a:ext cx="160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800">
                <a:hlinkClick r:id="rId4"/>
              </a:rPr>
              <a:t>Open in Umple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597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03C29DEC-8857-46B0-AA8C-6F5EB897EDB2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69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Analyzing and validating associations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26931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315200" cy="4800600"/>
          </a:xfrm>
        </p:spPr>
        <p:txBody>
          <a:bodyPr/>
          <a:lstStyle/>
          <a:p>
            <a:pPr marL="0" indent="0" defTabSz="952500">
              <a:tabLst>
                <a:tab pos="1625600" algn="l"/>
                <a:tab pos="5143500" algn="l"/>
              </a:tabLst>
              <a:defRPr/>
            </a:pPr>
            <a:r>
              <a:rPr lang="en-US" sz="2000"/>
              <a:t>Avoid unnecessary one-to-one associations</a:t>
            </a:r>
          </a:p>
          <a:p>
            <a:pPr marL="0" indent="0" defTabSz="952500">
              <a:tabLst>
                <a:tab pos="1625600" algn="l"/>
                <a:tab pos="5143500" algn="l"/>
              </a:tabLst>
              <a:defRPr/>
            </a:pPr>
            <a:endParaRPr lang="en-US" sz="2000"/>
          </a:p>
          <a:p>
            <a:pPr marL="0" indent="0" defTabSz="952500">
              <a:tabLst>
                <a:tab pos="1625600" algn="l"/>
                <a:tab pos="5143500" algn="l"/>
              </a:tabLst>
              <a:defRPr/>
            </a:pPr>
            <a:r>
              <a:rPr lang="en-US" sz="2000"/>
              <a:t>	Avoid this                                do this</a:t>
            </a:r>
          </a:p>
        </p:txBody>
      </p:sp>
      <p:pic>
        <p:nvPicPr>
          <p:cNvPr id="269323" name="Picture 103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1" y="2743201"/>
            <a:ext cx="5548313" cy="1901825"/>
          </a:xfrm>
        </p:spPr>
      </p:pic>
    </p:spTree>
    <p:extLst>
      <p:ext uri="{BB962C8B-B14F-4D97-AF65-F5344CB8AC3E}">
        <p14:creationId xmlns:p14="http://schemas.microsoft.com/office/powerpoint/2010/main" val="31163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384485E2-BBDF-4929-812D-D9C705C7C5F1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 more complex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391400" cy="4800600"/>
          </a:xfrm>
        </p:spPr>
        <p:txBody>
          <a:bodyPr/>
          <a:lstStyle/>
          <a:p>
            <a:pPr lvl="1">
              <a:defRPr/>
            </a:pPr>
            <a:r>
              <a:rPr lang="en-GB" sz="2000"/>
              <a:t>A booking is always for exactly one passenger</a:t>
            </a:r>
            <a:r>
              <a:rPr lang="en-US" sz="2000"/>
              <a:t> </a:t>
            </a:r>
          </a:p>
          <a:p>
            <a:pPr lvl="2">
              <a:defRPr/>
            </a:pPr>
            <a:r>
              <a:rPr lang="en-GB"/>
              <a:t>no booking with zero passengers</a:t>
            </a:r>
          </a:p>
          <a:p>
            <a:pPr lvl="2">
              <a:defRPr/>
            </a:pPr>
            <a:r>
              <a:rPr lang="en-GB"/>
              <a:t>a booking could </a:t>
            </a:r>
            <a:r>
              <a:rPr lang="en-GB" i="1"/>
              <a:t>never</a:t>
            </a:r>
            <a:r>
              <a:rPr lang="en-GB"/>
              <a:t> involve more than one passenger.</a:t>
            </a:r>
            <a:r>
              <a:rPr lang="en-US"/>
              <a:t>  </a:t>
            </a:r>
          </a:p>
          <a:p>
            <a:pPr lvl="1">
              <a:defRPr/>
            </a:pPr>
            <a:r>
              <a:rPr lang="en-GB" sz="2000"/>
              <a:t>A Passenger can have any number of Bookings</a:t>
            </a:r>
          </a:p>
          <a:p>
            <a:pPr lvl="2">
              <a:defRPr/>
            </a:pPr>
            <a:r>
              <a:rPr lang="en-GB"/>
              <a:t>a passenger could have no bookings at all</a:t>
            </a:r>
          </a:p>
          <a:p>
            <a:pPr lvl="2">
              <a:defRPr/>
            </a:pPr>
            <a:r>
              <a:rPr lang="en-GB"/>
              <a:t>a passenger could have more than one booking</a:t>
            </a:r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r>
              <a:rPr lang="en-US" sz="2000"/>
              <a:t>The </a:t>
            </a:r>
            <a:r>
              <a:rPr lang="en-US" sz="2000" i="1"/>
              <a:t>frame</a:t>
            </a:r>
            <a:r>
              <a:rPr lang="en-US" sz="2000"/>
              <a:t> around this diagram is an optional feature that any UML 2.0 may possess.    </a:t>
            </a:r>
          </a:p>
        </p:txBody>
      </p:sp>
      <p:pic>
        <p:nvPicPr>
          <p:cNvPr id="134153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9817" y="4005073"/>
            <a:ext cx="6462713" cy="1116013"/>
          </a:xfrm>
        </p:spPr>
      </p:pic>
    </p:spTree>
    <p:extLst>
      <p:ext uri="{BB962C8B-B14F-4D97-AF65-F5344CB8AC3E}">
        <p14:creationId xmlns:p14="http://schemas.microsoft.com/office/powerpoint/2010/main" val="31722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6F845647-6E88-43D0-B7EF-9A08BC8D1D0B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Association classes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467600" cy="4800600"/>
          </a:xfrm>
        </p:spPr>
        <p:txBody>
          <a:bodyPr/>
          <a:lstStyle/>
          <a:p>
            <a:pPr lvl="1">
              <a:defRPr/>
            </a:pPr>
            <a:r>
              <a:rPr lang="en-GB" sz="2000" dirty="0"/>
              <a:t>Sometimes, an attribute that concerns two associated classes cannot be placed in either of the classes</a:t>
            </a:r>
            <a:r>
              <a:rPr lang="en-US" sz="2000" dirty="0"/>
              <a:t> </a:t>
            </a:r>
          </a:p>
          <a:p>
            <a:pPr lvl="1">
              <a:defRPr/>
            </a:pPr>
            <a:r>
              <a:rPr lang="en-US" sz="2000" dirty="0"/>
              <a:t>The following are equivalent</a:t>
            </a:r>
          </a:p>
        </p:txBody>
      </p:sp>
      <p:pic>
        <p:nvPicPr>
          <p:cNvPr id="136246" name="Picture 5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05300" y="2667001"/>
            <a:ext cx="3695700" cy="1471613"/>
          </a:xfrm>
        </p:spPr>
      </p:pic>
      <p:pic>
        <p:nvPicPr>
          <p:cNvPr id="136249" name="Picture 5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4776788"/>
            <a:ext cx="4972050" cy="785812"/>
          </a:xfrm>
        </p:spPr>
      </p:pic>
    </p:spTree>
    <p:extLst>
      <p:ext uri="{BB962C8B-B14F-4D97-AF65-F5344CB8AC3E}">
        <p14:creationId xmlns:p14="http://schemas.microsoft.com/office/powerpoint/2010/main" val="1356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6869"/>
          <p:cNvSpPr txBox="1">
            <a:spLocks noChangeArrowheads="1"/>
          </p:cNvSpPr>
          <p:nvPr/>
        </p:nvSpPr>
        <p:spPr>
          <a:xfrm>
            <a:off x="2209800" y="228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Authorization of subjects (users, roles,…) with respect to protected objects in a system</a:t>
            </a:r>
          </a:p>
        </p:txBody>
      </p:sp>
      <p:sp>
        <p:nvSpPr>
          <p:cNvPr id="3" name="Rectangle 36867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pic>
        <p:nvPicPr>
          <p:cNvPr id="4" name="Rectangle 368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9" y="3151189"/>
            <a:ext cx="4822825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18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1025526"/>
            <a:ext cx="7785100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87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A2FDFC8D-0A3B-4342-9D59-A84FFD666100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Reflexive associations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467600" cy="4800600"/>
          </a:xfrm>
        </p:spPr>
        <p:txBody>
          <a:bodyPr/>
          <a:lstStyle/>
          <a:p>
            <a:pPr lvl="1">
              <a:defRPr/>
            </a:pPr>
            <a:r>
              <a:rPr lang="en-GB" sz="2000" dirty="0"/>
              <a:t>It is possible for an association to connect a class to itself</a:t>
            </a:r>
            <a:r>
              <a:rPr lang="en-US" sz="2000" dirty="0"/>
              <a:t>  </a:t>
            </a:r>
          </a:p>
        </p:txBody>
      </p:sp>
      <p:pic>
        <p:nvPicPr>
          <p:cNvPr id="138280" name="Picture 4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2676526"/>
            <a:ext cx="5181600" cy="1463675"/>
          </a:xfrm>
        </p:spPr>
      </p:pic>
    </p:spTree>
    <p:extLst>
      <p:ext uri="{BB962C8B-B14F-4D97-AF65-F5344CB8AC3E}">
        <p14:creationId xmlns:p14="http://schemas.microsoft.com/office/powerpoint/2010/main" val="35204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DCF12DF1-6828-44F3-B4B9-BD1962E3BC52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Directionality in associations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391400" cy="4800600"/>
          </a:xfrm>
        </p:spPr>
        <p:txBody>
          <a:bodyPr/>
          <a:lstStyle/>
          <a:p>
            <a:pPr marL="292100" indent="-292100">
              <a:buFontTx/>
              <a:buChar char="•"/>
              <a:defRPr/>
            </a:pPr>
            <a:r>
              <a:rPr lang="en-GB" sz="2000" dirty="0"/>
              <a:t>Associations are by default </a:t>
            </a:r>
            <a:r>
              <a:rPr lang="en-GB" sz="2000" i="1" dirty="0"/>
              <a:t>bi-directional</a:t>
            </a:r>
            <a:r>
              <a:rPr lang="en-US" sz="2000" dirty="0"/>
              <a:t> </a:t>
            </a:r>
          </a:p>
          <a:p>
            <a:pPr marL="292100" indent="-292100">
              <a:buFontTx/>
              <a:buChar char="•"/>
              <a:defRPr/>
            </a:pPr>
            <a:r>
              <a:rPr lang="en-GB" sz="2000" dirty="0"/>
              <a:t>It is possible to limit the direction of an association by adding an arrow at one end</a:t>
            </a:r>
            <a:r>
              <a:rPr lang="en-US" sz="2000" dirty="0"/>
              <a:t> </a:t>
            </a:r>
          </a:p>
        </p:txBody>
      </p:sp>
      <p:pic>
        <p:nvPicPr>
          <p:cNvPr id="140320" name="Picture 3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0" y="3200401"/>
            <a:ext cx="4343400" cy="758825"/>
          </a:xfrm>
        </p:spPr>
      </p:pic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8832850" y="5732464"/>
            <a:ext cx="160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800">
                <a:hlinkClick r:id="rId4"/>
              </a:rPr>
              <a:t>Open in Umple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19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01332ABF-A664-4FE8-8355-CC426F23DAD0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3</a:t>
            </a:r>
            <a:r>
              <a:rPr lang="en-GB" dirty="0" smtClean="0">
                <a:ea typeface="+mj-ea"/>
                <a:cs typeface="+mj-cs"/>
              </a:rPr>
              <a:t>.1 </a:t>
            </a:r>
            <a:r>
              <a:rPr lang="en-GB" dirty="0" smtClean="0">
                <a:ea typeface="+mj-ea"/>
                <a:cs typeface="+mj-cs"/>
              </a:rPr>
              <a:t>What is UML</a:t>
            </a:r>
            <a:r>
              <a:rPr lang="en-US" dirty="0" smtClean="0">
                <a:ea typeface="+mj-ea"/>
                <a:cs typeface="+mj-cs"/>
              </a:rPr>
              <a:t>?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sz="2000"/>
              <a:t>The Unified Modelling Language is a standard graphical language for modelling object oriented software</a:t>
            </a:r>
          </a:p>
          <a:p>
            <a:pPr lvl="1">
              <a:defRPr/>
            </a:pPr>
            <a:r>
              <a:rPr lang="en-GB" sz="2000"/>
              <a:t>At the end of the 1980s and the beginning of 1990s, the first object-oriented development processes appeared</a:t>
            </a:r>
            <a:r>
              <a:rPr lang="en-US" sz="2000"/>
              <a:t> </a:t>
            </a:r>
          </a:p>
          <a:p>
            <a:pPr lvl="1">
              <a:defRPr/>
            </a:pPr>
            <a:r>
              <a:rPr lang="en-US" sz="2000"/>
              <a:t>T</a:t>
            </a:r>
            <a:r>
              <a:rPr lang="en-GB" sz="2000"/>
              <a:t>he proliferation of methods and notations tended to cause considerable confusion</a:t>
            </a:r>
            <a:r>
              <a:rPr lang="en-US" sz="2000"/>
              <a:t> </a:t>
            </a:r>
          </a:p>
          <a:p>
            <a:pPr lvl="1">
              <a:defRPr/>
            </a:pPr>
            <a:r>
              <a:rPr lang="en-GB" sz="2000"/>
              <a:t>Two important methodologists Rumbaugh and Booch decided to merge their approaches in 1994.</a:t>
            </a:r>
          </a:p>
          <a:p>
            <a:pPr lvl="2">
              <a:defRPr/>
            </a:pPr>
            <a:r>
              <a:rPr lang="en-GB"/>
              <a:t>They worked together at the Rational Software Corporation</a:t>
            </a:r>
            <a:r>
              <a:rPr lang="en-US"/>
              <a:t> </a:t>
            </a:r>
            <a:endParaRPr lang="en-GB"/>
          </a:p>
          <a:p>
            <a:pPr lvl="1">
              <a:defRPr/>
            </a:pPr>
            <a:r>
              <a:rPr lang="en-GB" sz="2000"/>
              <a:t>In 1995, another methodologist, Jacobson,  joined the team</a:t>
            </a:r>
          </a:p>
          <a:p>
            <a:pPr lvl="2">
              <a:defRPr/>
            </a:pPr>
            <a:r>
              <a:rPr lang="en-US"/>
              <a:t>His work focused on use cases </a:t>
            </a:r>
          </a:p>
          <a:p>
            <a:pPr lvl="1">
              <a:defRPr/>
            </a:pPr>
            <a:r>
              <a:rPr lang="en-GB" sz="2000"/>
              <a:t>In 1997 the Object Management Group (OMG) started the process of UML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26978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DAC9CD1-E3B6-4E02-A7C1-5B343D6998EB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3.4 </a:t>
            </a:r>
            <a:r>
              <a:rPr lang="en-GB" dirty="0" smtClean="0">
                <a:ea typeface="+mj-ea"/>
                <a:cs typeface="+mj-cs"/>
              </a:rPr>
              <a:t>Generalization</a:t>
            </a:r>
            <a:r>
              <a:rPr lang="en-US" dirty="0" smtClean="0">
                <a:ea typeface="+mj-ea"/>
                <a:cs typeface="+mj-cs"/>
              </a:rPr>
              <a:t>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467600" cy="4800600"/>
          </a:xfrm>
        </p:spPr>
        <p:txBody>
          <a:bodyPr/>
          <a:lstStyle/>
          <a:p>
            <a:pPr marL="0" indent="0">
              <a:defRPr/>
            </a:pPr>
            <a:r>
              <a:rPr lang="en-GB" sz="2000"/>
              <a:t>Specializing a superclass into two or more subclasses</a:t>
            </a:r>
          </a:p>
          <a:p>
            <a:pPr lvl="1">
              <a:defRPr/>
            </a:pPr>
            <a:r>
              <a:rPr lang="en-GB" sz="2000"/>
              <a:t>A </a:t>
            </a:r>
            <a:r>
              <a:rPr lang="en-GB" sz="2000" i="1"/>
              <a:t>generalization set</a:t>
            </a:r>
            <a:r>
              <a:rPr lang="en-GB" sz="2000"/>
              <a:t> is a labeled group of generalizations with a common superclass</a:t>
            </a:r>
          </a:p>
          <a:p>
            <a:pPr lvl="1">
              <a:defRPr/>
            </a:pPr>
            <a:r>
              <a:rPr lang="en-GB" sz="2000"/>
              <a:t>The label (sometimes called the</a:t>
            </a:r>
            <a:r>
              <a:rPr lang="en-GB" sz="2000" i="1"/>
              <a:t> discriminator</a:t>
            </a:r>
            <a:r>
              <a:rPr lang="en-GB" sz="2000"/>
              <a:t>) describes the criteria used in the specialization</a:t>
            </a:r>
            <a:endParaRPr lang="en-US" sz="2000"/>
          </a:p>
        </p:txBody>
      </p:sp>
      <p:pic>
        <p:nvPicPr>
          <p:cNvPr id="142345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3351213"/>
            <a:ext cx="7848600" cy="1720850"/>
          </a:xfrm>
        </p:spPr>
      </p:pic>
    </p:spTree>
    <p:extLst>
      <p:ext uri="{BB962C8B-B14F-4D97-AF65-F5344CB8AC3E}">
        <p14:creationId xmlns:p14="http://schemas.microsoft.com/office/powerpoint/2010/main" val="24301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B83E623F-F816-497C-A840-30721C2648BA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Avoiding unnecessary generalizations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6096001" y="4572000"/>
            <a:ext cx="34448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imes" charset="0"/>
                <a:ea typeface="ＭＳ Ｐゴシック" charset="0"/>
              </a:rPr>
              <a:t>Inappropriate hierarchy of</a:t>
            </a:r>
          </a:p>
          <a:p>
            <a:pPr>
              <a:defRPr/>
            </a:pPr>
            <a:r>
              <a:rPr lang="en-US">
                <a:latin typeface="Times" charset="0"/>
                <a:ea typeface="ＭＳ Ｐゴシック" charset="0"/>
              </a:rPr>
              <a:t>classes, which should be</a:t>
            </a:r>
          </a:p>
          <a:p>
            <a:pPr>
              <a:defRPr/>
            </a:pPr>
            <a:r>
              <a:rPr lang="en-US">
                <a:latin typeface="Times" charset="0"/>
                <a:ea typeface="ＭＳ Ｐゴシック" charset="0"/>
              </a:rPr>
              <a:t>instances</a:t>
            </a:r>
          </a:p>
        </p:txBody>
      </p:sp>
      <p:pic>
        <p:nvPicPr>
          <p:cNvPr id="144476" name="Picture 9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295400"/>
            <a:ext cx="7696200" cy="3048000"/>
          </a:xfrm>
        </p:spPr>
      </p:pic>
    </p:spTree>
    <p:extLst>
      <p:ext uri="{BB962C8B-B14F-4D97-AF65-F5344CB8AC3E}">
        <p14:creationId xmlns:p14="http://schemas.microsoft.com/office/powerpoint/2010/main" val="32269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974EDF09-443D-4D10-9A7F-62BCFE2EC250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12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Avoiding unnecessary generalizations (</a:t>
            </a:r>
            <a:r>
              <a:rPr lang="en-US" smtClean="0">
                <a:ea typeface="+mj-ea"/>
                <a:cs typeface="+mj-cs"/>
              </a:rPr>
              <a:t>cont</a:t>
            </a:r>
            <a:r>
              <a:rPr lang="en-GB" smtClean="0">
                <a:ea typeface="+mj-ea"/>
                <a:cs typeface="+mj-cs"/>
              </a:rPr>
              <a:t>)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312324" name="Text Box 1028"/>
          <p:cNvSpPr txBox="1">
            <a:spLocks noChangeArrowheads="1"/>
          </p:cNvSpPr>
          <p:nvPr/>
        </p:nvSpPr>
        <p:spPr bwMode="auto">
          <a:xfrm>
            <a:off x="2819401" y="5426075"/>
            <a:ext cx="7148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imes" charset="0"/>
                <a:ea typeface="ＭＳ Ｐゴシック" charset="0"/>
              </a:rPr>
              <a:t>Improved class diagram, with its corresponding instance diagram</a:t>
            </a:r>
          </a:p>
        </p:txBody>
      </p:sp>
      <p:pic>
        <p:nvPicPr>
          <p:cNvPr id="312328" name="Picture 103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453356"/>
            <a:ext cx="7543800" cy="3972719"/>
          </a:xfrm>
        </p:spPr>
      </p:pic>
      <p:sp>
        <p:nvSpPr>
          <p:cNvPr id="56327" name="TextBox 7"/>
          <p:cNvSpPr txBox="1">
            <a:spLocks noChangeArrowheads="1"/>
          </p:cNvSpPr>
          <p:nvPr/>
        </p:nvSpPr>
        <p:spPr bwMode="auto">
          <a:xfrm>
            <a:off x="8975725" y="1268414"/>
            <a:ext cx="160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800">
                <a:hlinkClick r:id="rId4"/>
              </a:rPr>
              <a:t>Open in Umple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04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BBE7B565-57B5-41AA-982E-2973418DA04E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Handling multiple discriminators</a:t>
            </a:r>
          </a:p>
        </p:txBody>
      </p:sp>
      <p:sp>
        <p:nvSpPr>
          <p:cNvPr id="145421" name="Rectangle 1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315200" cy="4800600"/>
          </a:xfrm>
        </p:spPr>
        <p:txBody>
          <a:bodyPr/>
          <a:lstStyle/>
          <a:p>
            <a:pPr lvl="1">
              <a:defRPr/>
            </a:pPr>
            <a:r>
              <a:rPr lang="en-US" sz="2000"/>
              <a:t>Creating higher-level generalization</a:t>
            </a:r>
          </a:p>
        </p:txBody>
      </p:sp>
      <p:pic>
        <p:nvPicPr>
          <p:cNvPr id="145426" name="Picture 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2057400"/>
            <a:ext cx="7543800" cy="3200400"/>
          </a:xfrm>
        </p:spPr>
      </p:pic>
    </p:spTree>
    <p:extLst>
      <p:ext uri="{BB962C8B-B14F-4D97-AF65-F5344CB8AC3E}">
        <p14:creationId xmlns:p14="http://schemas.microsoft.com/office/powerpoint/2010/main" val="42387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94ACF70F-16C6-4F6C-810B-7DCB9F4553FD}" type="slidenum">
              <a:rPr lang="en-US" sz="1400"/>
              <a:pPr/>
              <a:t>24</a:t>
            </a:fld>
            <a:endParaRPr lang="en-US" sz="1400"/>
          </a:p>
        </p:txBody>
      </p:sp>
      <p:pic>
        <p:nvPicPr>
          <p:cNvPr id="264290" name="Picture 112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3700" y="1371600"/>
            <a:ext cx="7658100" cy="3886200"/>
          </a:xfrm>
        </p:spPr>
      </p:pic>
      <p:sp>
        <p:nvSpPr>
          <p:cNvPr id="264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Handling multiple discriminators</a:t>
            </a:r>
          </a:p>
        </p:txBody>
      </p:sp>
      <p:sp>
        <p:nvSpPr>
          <p:cNvPr id="264201" name="Rectangle 103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414272"/>
            <a:ext cx="7162800" cy="469392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  <a:defRPr/>
            </a:pPr>
            <a:r>
              <a:rPr lang="en-US" sz="2000" dirty="0"/>
              <a:t>Using multiple inheritance</a:t>
            </a:r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 smtClean="0"/>
              <a:t>Using </a:t>
            </a:r>
            <a:r>
              <a:rPr lang="en-US" sz="2000" dirty="0"/>
              <a:t>the Player-Role pattern </a:t>
            </a:r>
            <a:r>
              <a:rPr lang="en-US" sz="2000" dirty="0" smtClean="0"/>
              <a:t>(later)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14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AF60E112-15AD-4AA3-A3DA-F5DE68F5FC5B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Avoiding having instances change class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391400" cy="4800600"/>
          </a:xfrm>
        </p:spPr>
        <p:txBody>
          <a:bodyPr/>
          <a:lstStyle/>
          <a:p>
            <a:pPr lvl="1">
              <a:defRPr/>
            </a:pPr>
            <a:r>
              <a:rPr lang="en-GB" sz="2000"/>
              <a:t>An instance should never need to change class</a:t>
            </a:r>
            <a:r>
              <a:rPr lang="en-US" sz="2000"/>
              <a:t>  </a:t>
            </a:r>
          </a:p>
        </p:txBody>
      </p:sp>
      <p:pic>
        <p:nvPicPr>
          <p:cNvPr id="146442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2362200"/>
            <a:ext cx="4648200" cy="1828800"/>
          </a:xfrm>
        </p:spPr>
      </p:pic>
    </p:spTree>
    <p:extLst>
      <p:ext uri="{BB962C8B-B14F-4D97-AF65-F5344CB8AC3E}">
        <p14:creationId xmlns:p14="http://schemas.microsoft.com/office/powerpoint/2010/main" val="25547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39C6BABC-9A04-4AA4-8697-EB762DE9244C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3.5 </a:t>
            </a:r>
            <a:r>
              <a:rPr lang="en-GB" dirty="0" smtClean="0">
                <a:ea typeface="+mj-ea"/>
                <a:cs typeface="+mj-cs"/>
              </a:rPr>
              <a:t>Object Diagrams</a:t>
            </a:r>
            <a:r>
              <a:rPr lang="en-US" dirty="0" smtClean="0">
                <a:ea typeface="+mj-ea"/>
                <a:cs typeface="+mj-cs"/>
              </a:rPr>
              <a:t>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295400"/>
            <a:ext cx="7696200" cy="838200"/>
          </a:xfrm>
        </p:spPr>
        <p:txBody>
          <a:bodyPr>
            <a:normAutofit fontScale="92500"/>
          </a:bodyPr>
          <a:lstStyle/>
          <a:p>
            <a:pPr lvl="1">
              <a:defRPr/>
            </a:pPr>
            <a:r>
              <a:rPr lang="en-GB" sz="2000"/>
              <a:t>A </a:t>
            </a:r>
            <a:r>
              <a:rPr lang="en-GB" sz="2000" i="1"/>
              <a:t>link</a:t>
            </a:r>
            <a:r>
              <a:rPr lang="en-GB" sz="2000"/>
              <a:t> is an instance of an association</a:t>
            </a:r>
          </a:p>
          <a:p>
            <a:pPr lvl="2">
              <a:defRPr/>
            </a:pPr>
            <a:r>
              <a:rPr lang="en-GB"/>
              <a:t>In the same way that we say an object is an instance of a class</a:t>
            </a:r>
            <a:r>
              <a:rPr lang="en-US"/>
              <a:t> </a:t>
            </a:r>
          </a:p>
        </p:txBody>
      </p:sp>
      <p:pic>
        <p:nvPicPr>
          <p:cNvPr id="148514" name="Picture 3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2192338"/>
            <a:ext cx="5715000" cy="3903662"/>
          </a:xfrm>
        </p:spPr>
      </p:pic>
    </p:spTree>
    <p:extLst>
      <p:ext uri="{BB962C8B-B14F-4D97-AF65-F5344CB8AC3E}">
        <p14:creationId xmlns:p14="http://schemas.microsoft.com/office/powerpoint/2010/main" val="29262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44037448-4CE7-4E4E-B47A-B429C55444B2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Associations versus generalizations in object diagrams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mtClean="0"/>
              <a:t>Associations describe the relationships that will exist between </a:t>
            </a:r>
            <a:r>
              <a:rPr lang="en-GB" i="1" smtClean="0"/>
              <a:t>instances</a:t>
            </a:r>
            <a:r>
              <a:rPr lang="en-GB" smtClean="0"/>
              <a:t> at run time. </a:t>
            </a:r>
          </a:p>
          <a:p>
            <a:pPr lvl="2"/>
            <a:r>
              <a:rPr lang="en-GB" smtClean="0"/>
              <a:t>When you show an instance diagram generated from a class diagram, there will be an instance of </a:t>
            </a:r>
            <a:r>
              <a:rPr lang="en-GB" i="1" smtClean="0"/>
              <a:t>both</a:t>
            </a:r>
            <a:r>
              <a:rPr lang="en-GB" smtClean="0"/>
              <a:t> classes joined by an association</a:t>
            </a:r>
          </a:p>
          <a:p>
            <a:pPr lvl="1"/>
            <a:endParaRPr lang="en-GB" smtClean="0"/>
          </a:p>
          <a:p>
            <a:pPr lvl="1"/>
            <a:r>
              <a:rPr lang="en-GB" smtClean="0"/>
              <a:t>Generalizations describe relationships between </a:t>
            </a:r>
            <a:r>
              <a:rPr lang="en-GB" i="1" smtClean="0"/>
              <a:t>classes</a:t>
            </a:r>
            <a:r>
              <a:rPr lang="en-GB" smtClean="0"/>
              <a:t> in class diagrams. </a:t>
            </a:r>
          </a:p>
          <a:p>
            <a:pPr lvl="2"/>
            <a:r>
              <a:rPr lang="en-GB" smtClean="0"/>
              <a:t>They do not appear in instance diagrams at all. </a:t>
            </a:r>
          </a:p>
          <a:p>
            <a:pPr lvl="2"/>
            <a:r>
              <a:rPr lang="en-GB" smtClean="0"/>
              <a:t>An instance of any class should also be considered to be an instance of each of that class</a:t>
            </a:r>
            <a:r>
              <a:rPr lang="en-GB" altLang="en-US" smtClean="0"/>
              <a:t>’</a:t>
            </a:r>
            <a:r>
              <a:rPr lang="en-GB" smtClean="0"/>
              <a:t>s superclasses</a:t>
            </a:r>
            <a:r>
              <a:rPr lang="en-US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45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E69F323-55B8-4919-849D-11B272C7AE03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3</a:t>
            </a:r>
            <a:r>
              <a:rPr lang="en-GB" dirty="0" smtClean="0">
                <a:ea typeface="+mj-ea"/>
                <a:cs typeface="+mj-cs"/>
              </a:rPr>
              <a:t>.6 </a:t>
            </a:r>
            <a:r>
              <a:rPr lang="en-GB" dirty="0" smtClean="0">
                <a:ea typeface="+mj-ea"/>
                <a:cs typeface="+mj-cs"/>
              </a:rPr>
              <a:t>More Advanced Features: Aggregation</a:t>
            </a:r>
            <a:r>
              <a:rPr lang="en-US" dirty="0" smtClean="0">
                <a:ea typeface="+mj-ea"/>
                <a:cs typeface="+mj-cs"/>
              </a:rPr>
              <a:t> 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391400" cy="4800600"/>
          </a:xfrm>
        </p:spPr>
        <p:txBody>
          <a:bodyPr/>
          <a:lstStyle/>
          <a:p>
            <a:pPr lvl="1"/>
            <a:r>
              <a:rPr lang="en-GB" sz="2000"/>
              <a:t>Aggregations are special associations that represent </a:t>
            </a:r>
            <a:r>
              <a:rPr lang="en-GB" altLang="en-US" sz="2000"/>
              <a:t>‘</a:t>
            </a:r>
            <a:r>
              <a:rPr lang="en-GB" sz="2000"/>
              <a:t>part-whole</a:t>
            </a:r>
            <a:r>
              <a:rPr lang="en-GB" altLang="en-US" sz="2000"/>
              <a:t>’</a:t>
            </a:r>
            <a:r>
              <a:rPr lang="en-GB" sz="2000"/>
              <a:t> relationships. </a:t>
            </a:r>
          </a:p>
          <a:p>
            <a:pPr lvl="2"/>
            <a:r>
              <a:rPr lang="en-GB"/>
              <a:t>The </a:t>
            </a:r>
            <a:r>
              <a:rPr lang="en-GB" altLang="en-US"/>
              <a:t>‘</a:t>
            </a:r>
            <a:r>
              <a:rPr lang="en-GB"/>
              <a:t>whole</a:t>
            </a:r>
            <a:r>
              <a:rPr lang="en-GB" altLang="en-US"/>
              <a:t>’</a:t>
            </a:r>
            <a:r>
              <a:rPr lang="en-GB"/>
              <a:t> side is often called the </a:t>
            </a:r>
            <a:r>
              <a:rPr lang="en-GB" i="1"/>
              <a:t>assembly</a:t>
            </a:r>
            <a:r>
              <a:rPr lang="en-GB"/>
              <a:t> or the </a:t>
            </a:r>
            <a:r>
              <a:rPr lang="en-GB" i="1"/>
              <a:t>aggregate</a:t>
            </a:r>
            <a:r>
              <a:rPr lang="en-US"/>
              <a:t> </a:t>
            </a:r>
          </a:p>
          <a:p>
            <a:pPr lvl="2"/>
            <a:r>
              <a:rPr lang="en-GB"/>
              <a:t>This symbol is a shorthand notation association named </a:t>
            </a:r>
            <a:r>
              <a:rPr lang="en-GB">
                <a:latin typeface="Courier" pitchFamily="2" charset="0"/>
              </a:rPr>
              <a:t>isPartOf</a:t>
            </a:r>
            <a:r>
              <a:rPr lang="en-GB"/>
              <a:t> </a:t>
            </a:r>
            <a:endParaRPr lang="en-US"/>
          </a:p>
        </p:txBody>
      </p:sp>
      <p:pic>
        <p:nvPicPr>
          <p:cNvPr id="152643" name="Picture 6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7600" y="3581400"/>
            <a:ext cx="4419600" cy="1276350"/>
          </a:xfrm>
        </p:spPr>
      </p:pic>
    </p:spTree>
    <p:extLst>
      <p:ext uri="{BB962C8B-B14F-4D97-AF65-F5344CB8AC3E}">
        <p14:creationId xmlns:p14="http://schemas.microsoft.com/office/powerpoint/2010/main" val="4921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F09B4D45-E014-4AEB-83EE-BD8D266025AC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When to use an aggregation 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600200"/>
            <a:ext cx="8001000" cy="3276600"/>
          </a:xfrm>
        </p:spPr>
        <p:txBody>
          <a:bodyPr>
            <a:normAutofit/>
          </a:bodyPr>
          <a:lstStyle/>
          <a:p>
            <a:pPr marL="0" indent="0"/>
            <a:r>
              <a:rPr lang="en-GB" smtClean="0"/>
              <a:t>As a general rule, you can mark an association as an aggregation if the following are true:</a:t>
            </a:r>
            <a:r>
              <a:rPr lang="en-US" smtClean="0"/>
              <a:t> </a:t>
            </a:r>
            <a:endParaRPr lang="en-GB" smtClean="0"/>
          </a:p>
          <a:p>
            <a:pPr lvl="1"/>
            <a:r>
              <a:rPr lang="en-GB" smtClean="0"/>
              <a:t>You can state that</a:t>
            </a:r>
          </a:p>
          <a:p>
            <a:pPr lvl="2"/>
            <a:r>
              <a:rPr lang="en-GB" smtClean="0"/>
              <a:t>the parts </a:t>
            </a:r>
            <a:r>
              <a:rPr lang="en-GB" altLang="en-US" smtClean="0"/>
              <a:t>‘</a:t>
            </a:r>
            <a:r>
              <a:rPr lang="en-GB" smtClean="0"/>
              <a:t>are part of</a:t>
            </a:r>
            <a:r>
              <a:rPr lang="en-GB" altLang="en-US" smtClean="0"/>
              <a:t>’</a:t>
            </a:r>
            <a:r>
              <a:rPr lang="en-GB" smtClean="0"/>
              <a:t> the aggregate</a:t>
            </a:r>
          </a:p>
          <a:p>
            <a:pPr lvl="2"/>
            <a:r>
              <a:rPr lang="en-GB" smtClean="0"/>
              <a:t>or the aggregate </a:t>
            </a:r>
            <a:r>
              <a:rPr lang="en-GB" altLang="en-US" smtClean="0"/>
              <a:t>‘</a:t>
            </a:r>
            <a:r>
              <a:rPr lang="en-GB" smtClean="0"/>
              <a:t>is composed of</a:t>
            </a:r>
            <a:r>
              <a:rPr lang="en-GB" altLang="en-US" smtClean="0"/>
              <a:t>’</a:t>
            </a:r>
            <a:r>
              <a:rPr lang="en-GB" smtClean="0"/>
              <a:t> the parts</a:t>
            </a:r>
            <a:r>
              <a:rPr lang="en-US" smtClean="0"/>
              <a:t> </a:t>
            </a:r>
          </a:p>
          <a:p>
            <a:pPr lvl="1"/>
            <a:r>
              <a:rPr lang="en-GB" smtClean="0"/>
              <a:t>When something owns or controls the aggregate, then they also own or control the parts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48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516621FC-1AD6-42FE-9D2F-C7C202B8DC1B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UML diagrams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GB" smtClean="0">
                <a:ea typeface="+mn-ea"/>
              </a:rPr>
              <a:t>Class diagrams</a:t>
            </a:r>
            <a:r>
              <a:rPr lang="en-US" smtClean="0">
                <a:ea typeface="+mn-ea"/>
              </a:rPr>
              <a:t> </a:t>
            </a:r>
          </a:p>
          <a:p>
            <a:pPr lvl="2">
              <a:defRPr/>
            </a:pPr>
            <a:r>
              <a:rPr lang="en-GB" smtClean="0">
                <a:ea typeface="+mn-ea"/>
              </a:rPr>
              <a:t>describe classes and their relationships</a:t>
            </a:r>
            <a:r>
              <a:rPr lang="en-US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Interaction diagrams</a:t>
            </a:r>
            <a:r>
              <a:rPr lang="en-US" smtClean="0">
                <a:ea typeface="+mn-ea"/>
              </a:rPr>
              <a:t> </a:t>
            </a:r>
          </a:p>
          <a:p>
            <a:pPr lvl="2">
              <a:defRPr/>
            </a:pPr>
            <a:r>
              <a:rPr lang="en-GB" smtClean="0">
                <a:ea typeface="+mn-ea"/>
              </a:rPr>
              <a:t>show the behaviour of systems in terms of how objects interact with each other</a:t>
            </a:r>
            <a:r>
              <a:rPr lang="en-US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State diagrams and activity diagrams</a:t>
            </a:r>
            <a:r>
              <a:rPr lang="en-US" smtClean="0">
                <a:ea typeface="+mn-ea"/>
              </a:rPr>
              <a:t> </a:t>
            </a:r>
          </a:p>
          <a:p>
            <a:pPr lvl="2">
              <a:defRPr/>
            </a:pPr>
            <a:r>
              <a:rPr lang="en-GB" smtClean="0">
                <a:ea typeface="+mn-ea"/>
              </a:rPr>
              <a:t>show how systems behave internally</a:t>
            </a:r>
            <a:r>
              <a:rPr lang="en-US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Component and deployment diagrams</a:t>
            </a:r>
          </a:p>
          <a:p>
            <a:pPr lvl="2">
              <a:defRPr/>
            </a:pPr>
            <a:r>
              <a:rPr lang="en-GB" smtClean="0">
                <a:ea typeface="+mn-ea"/>
              </a:rPr>
              <a:t>show how the various components of systems are arranged logically and physically</a:t>
            </a:r>
            <a:r>
              <a:rPr lang="en-US" smtClean="0"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75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4626DB7A-8A2D-4BAA-8B95-94DCE16FD3BF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Composition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467600" cy="4800600"/>
          </a:xfrm>
        </p:spPr>
        <p:txBody>
          <a:bodyPr/>
          <a:lstStyle/>
          <a:p>
            <a:pPr lvl="1">
              <a:defRPr/>
            </a:pPr>
            <a:r>
              <a:rPr lang="en-GB" sz="2000"/>
              <a:t>A </a:t>
            </a:r>
            <a:r>
              <a:rPr lang="en-GB" sz="2000" i="1"/>
              <a:t>composition</a:t>
            </a:r>
            <a:r>
              <a:rPr lang="en-GB" sz="2000"/>
              <a:t> is a strong kind of aggregation </a:t>
            </a:r>
          </a:p>
          <a:p>
            <a:pPr lvl="2">
              <a:defRPr/>
            </a:pPr>
            <a:r>
              <a:rPr lang="en-GB"/>
              <a:t>if the aggregate is destroyed, then the parts are destroyed as well</a:t>
            </a:r>
            <a:r>
              <a:rPr lang="en-US"/>
              <a:t> </a:t>
            </a:r>
          </a:p>
          <a:p>
            <a:pPr lvl="2">
              <a:defRPr/>
            </a:pPr>
            <a:endParaRPr lang="en-US"/>
          </a:p>
          <a:p>
            <a:pPr lvl="2">
              <a:defRPr/>
            </a:pPr>
            <a:endParaRPr lang="en-US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r>
              <a:rPr lang="en-US" sz="2000"/>
              <a:t>Two alternatives for addresses</a:t>
            </a:r>
          </a:p>
        </p:txBody>
      </p:sp>
      <p:pic>
        <p:nvPicPr>
          <p:cNvPr id="156743" name="Picture 7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2743201"/>
            <a:ext cx="3695700" cy="447675"/>
          </a:xfrm>
        </p:spPr>
      </p:pic>
      <p:pic>
        <p:nvPicPr>
          <p:cNvPr id="156746" name="Picture 7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4087814"/>
            <a:ext cx="6934200" cy="1703387"/>
          </a:xfrm>
        </p:spPr>
      </p:pic>
    </p:spTree>
    <p:extLst>
      <p:ext uri="{BB962C8B-B14F-4D97-AF65-F5344CB8AC3E}">
        <p14:creationId xmlns:p14="http://schemas.microsoft.com/office/powerpoint/2010/main" val="28489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4862287B-2B26-4DB0-9444-B8E66C2E6D74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Aggregation hierarchy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pic>
        <p:nvPicPr>
          <p:cNvPr id="158776" name="Picture 5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600200"/>
            <a:ext cx="7543800" cy="3854450"/>
          </a:xfrm>
        </p:spPr>
      </p:pic>
    </p:spTree>
    <p:extLst>
      <p:ext uri="{BB962C8B-B14F-4D97-AF65-F5344CB8AC3E}">
        <p14:creationId xmlns:p14="http://schemas.microsoft.com/office/powerpoint/2010/main" val="34040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52A90FFC-90E6-41B5-91B9-C9BA1BCABAFC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Propagation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239000" cy="4800600"/>
          </a:xfrm>
        </p:spPr>
        <p:txBody>
          <a:bodyPr/>
          <a:lstStyle/>
          <a:p>
            <a:pPr lvl="1">
              <a:defRPr/>
            </a:pPr>
            <a:r>
              <a:rPr lang="en-GB" sz="2000"/>
              <a:t>A mechanism where an operation in an aggregate is implemented by having the aggregate perform that operation on its parts</a:t>
            </a:r>
          </a:p>
          <a:p>
            <a:pPr lvl="1">
              <a:defRPr/>
            </a:pPr>
            <a:r>
              <a:rPr lang="en-GB" sz="2000"/>
              <a:t>At the same time, properties of the parts are often propagated back to the aggregate</a:t>
            </a:r>
            <a:r>
              <a:rPr lang="en-US" sz="2000"/>
              <a:t> </a:t>
            </a:r>
            <a:r>
              <a:rPr lang="en-GB" sz="2000"/>
              <a:t> </a:t>
            </a:r>
          </a:p>
          <a:p>
            <a:pPr lvl="1">
              <a:defRPr/>
            </a:pPr>
            <a:r>
              <a:rPr lang="en-GB" sz="2000"/>
              <a:t>Propagation is to aggregation as inheritance is to generalization. </a:t>
            </a:r>
          </a:p>
          <a:p>
            <a:pPr lvl="2">
              <a:defRPr/>
            </a:pPr>
            <a:r>
              <a:rPr lang="en-GB"/>
              <a:t>The major difference is:</a:t>
            </a:r>
          </a:p>
          <a:p>
            <a:pPr lvl="3">
              <a:defRPr/>
            </a:pPr>
            <a:r>
              <a:rPr lang="en-GB"/>
              <a:t>inheritance is an implicit mechanism</a:t>
            </a:r>
          </a:p>
          <a:p>
            <a:pPr lvl="3">
              <a:defRPr/>
            </a:pPr>
            <a:r>
              <a:rPr lang="en-GB"/>
              <a:t>propagation has to be programmed when required</a:t>
            </a:r>
            <a:r>
              <a:rPr lang="en-US"/>
              <a:t> </a:t>
            </a:r>
          </a:p>
        </p:txBody>
      </p:sp>
      <p:pic>
        <p:nvPicPr>
          <p:cNvPr id="159753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4400550"/>
            <a:ext cx="5562600" cy="781050"/>
          </a:xfrm>
        </p:spPr>
      </p:pic>
    </p:spTree>
    <p:extLst>
      <p:ext uri="{BB962C8B-B14F-4D97-AF65-F5344CB8AC3E}">
        <p14:creationId xmlns:p14="http://schemas.microsoft.com/office/powerpoint/2010/main" val="3593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58A0EE4-68BF-44AA-94E8-206B967A4B55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Interfaces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391400" cy="4800600"/>
          </a:xfrm>
        </p:spPr>
        <p:txBody>
          <a:bodyPr/>
          <a:lstStyle/>
          <a:p>
            <a:pPr marL="0" indent="0" algn="just">
              <a:defRPr/>
            </a:pPr>
            <a:r>
              <a:rPr lang="en-GB" sz="2000"/>
              <a:t>An interface describes a </a:t>
            </a:r>
            <a:r>
              <a:rPr lang="en-GB" sz="2000" i="1"/>
              <a:t>portion of the visible behaviour</a:t>
            </a:r>
            <a:r>
              <a:rPr lang="en-GB" sz="2000"/>
              <a:t> of a set of objects.</a:t>
            </a:r>
          </a:p>
          <a:p>
            <a:pPr lvl="1">
              <a:defRPr/>
            </a:pPr>
            <a:r>
              <a:rPr lang="en-GB" sz="2000"/>
              <a:t>An </a:t>
            </a:r>
            <a:r>
              <a:rPr lang="en-GB" sz="2000" i="1"/>
              <a:t>interface</a:t>
            </a:r>
            <a:r>
              <a:rPr lang="en-GB" sz="2000"/>
              <a:t> is similar to a class, except it lacks instance variables and implemented methods</a:t>
            </a:r>
            <a:r>
              <a:rPr lang="en-US" sz="2000"/>
              <a:t> </a:t>
            </a:r>
          </a:p>
        </p:txBody>
      </p:sp>
      <p:pic>
        <p:nvPicPr>
          <p:cNvPr id="161914" name="Picture 12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3100388"/>
            <a:ext cx="7924800" cy="2157412"/>
          </a:xfrm>
        </p:spPr>
      </p:pic>
    </p:spTree>
    <p:extLst>
      <p:ext uri="{BB962C8B-B14F-4D97-AF65-F5344CB8AC3E}">
        <p14:creationId xmlns:p14="http://schemas.microsoft.com/office/powerpoint/2010/main" val="5081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FC035BEE-75AC-4AEF-A26B-7E888D2EF0B7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Notes and descriptive text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b="1" smtClean="0">
                <a:ea typeface="+mn-ea"/>
              </a:rPr>
              <a:t>Descriptive text and other diagrams</a:t>
            </a:r>
            <a:endParaRPr lang="en-GB" smtClean="0">
              <a:ea typeface="+mn-ea"/>
            </a:endParaRPr>
          </a:p>
          <a:p>
            <a:pPr lvl="2">
              <a:defRPr/>
            </a:pPr>
            <a:r>
              <a:rPr lang="en-GB" smtClean="0">
                <a:ea typeface="+mn-ea"/>
              </a:rPr>
              <a:t>Embed your diagrams in a larger document </a:t>
            </a:r>
          </a:p>
          <a:p>
            <a:pPr lvl="2">
              <a:defRPr/>
            </a:pPr>
            <a:r>
              <a:rPr lang="en-GB" smtClean="0">
                <a:ea typeface="+mn-ea"/>
              </a:rPr>
              <a:t>Text can explain aspects of the system using any notation you like</a:t>
            </a:r>
          </a:p>
          <a:p>
            <a:pPr lvl="2">
              <a:defRPr/>
            </a:pPr>
            <a:r>
              <a:rPr lang="en-GB" smtClean="0">
                <a:ea typeface="+mn-ea"/>
              </a:rPr>
              <a:t>Highlight and expand on important features, and give rationale</a:t>
            </a:r>
          </a:p>
          <a:p>
            <a:pPr lvl="1">
              <a:defRPr/>
            </a:pPr>
            <a:r>
              <a:rPr lang="en-GB" b="1" smtClean="0">
                <a:ea typeface="+mn-ea"/>
              </a:rPr>
              <a:t>Notes</a:t>
            </a:r>
            <a:r>
              <a:rPr lang="en-GB" smtClean="0">
                <a:ea typeface="+mn-ea"/>
              </a:rPr>
              <a:t>: </a:t>
            </a:r>
          </a:p>
          <a:p>
            <a:pPr lvl="2">
              <a:defRPr/>
            </a:pPr>
            <a:r>
              <a:rPr lang="en-GB" smtClean="0">
                <a:ea typeface="+mn-ea"/>
              </a:rPr>
              <a:t>A note is a small block of text embedded </a:t>
            </a:r>
            <a:r>
              <a:rPr lang="en-GB" i="1" smtClean="0">
                <a:ea typeface="+mn-ea"/>
              </a:rPr>
              <a:t>in</a:t>
            </a:r>
            <a:r>
              <a:rPr lang="en-GB" smtClean="0">
                <a:ea typeface="+mn-ea"/>
              </a:rPr>
              <a:t> a UML diagram</a:t>
            </a:r>
          </a:p>
          <a:p>
            <a:pPr lvl="2">
              <a:defRPr/>
            </a:pPr>
            <a:r>
              <a:rPr lang="en-GB" smtClean="0">
                <a:ea typeface="+mn-ea"/>
              </a:rPr>
              <a:t>It acts like a comment in a programming language</a:t>
            </a:r>
            <a:r>
              <a:rPr lang="en-US" smtClean="0"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2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200" b="1">
                <a:solidFill>
                  <a:schemeClr val="tx2"/>
                </a:solidFill>
              </a:rPr>
              <a:t>OCL (Object Constraint Language)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b="1" i="1"/>
              <a:t>Similar to Z and SQL, 1</a:t>
            </a:r>
            <a:r>
              <a:rPr lang="en-US" sz="2800" b="1" i="1" baseline="30000"/>
              <a:t>st</a:t>
            </a:r>
            <a:r>
              <a:rPr lang="en-US" sz="2800" b="1" i="1"/>
              <a:t> order predicate calculus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b="1" i="1"/>
              <a:t>Adds precision to UML constraints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b="1" i="1"/>
              <a:t>Implementation oriented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b="1" i="1"/>
              <a:t>Important for safety-critical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74328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A132A6E-7FFE-4F7D-9ADE-5D635BB2E096}" type="slidenum">
              <a:rPr lang="en-US" sz="1400"/>
              <a:pPr/>
              <a:t>36</a:t>
            </a:fld>
            <a:endParaRPr lang="en-US" sz="1400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3</a:t>
            </a:r>
            <a:r>
              <a:rPr lang="en-GB" dirty="0" smtClean="0">
                <a:ea typeface="+mj-ea"/>
                <a:cs typeface="+mj-cs"/>
              </a:rPr>
              <a:t>.7 </a:t>
            </a:r>
            <a:r>
              <a:rPr lang="en-GB" dirty="0" smtClean="0">
                <a:ea typeface="+mj-ea"/>
                <a:cs typeface="+mj-cs"/>
              </a:rPr>
              <a:t>Object Constraint Language (OCL)</a:t>
            </a:r>
            <a:r>
              <a:rPr lang="en-US" dirty="0" smtClean="0">
                <a:ea typeface="+mj-ea"/>
                <a:cs typeface="+mj-cs"/>
              </a:rPr>
              <a:t> 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defRPr/>
            </a:pPr>
            <a:r>
              <a:rPr lang="en-GB" smtClean="0">
                <a:ea typeface="+mn-ea"/>
                <a:cs typeface="+mn-cs"/>
              </a:rPr>
              <a:t>OCL is a </a:t>
            </a:r>
            <a:r>
              <a:rPr lang="en-GB" i="1" smtClean="0">
                <a:ea typeface="+mn-ea"/>
                <a:cs typeface="+mn-cs"/>
              </a:rPr>
              <a:t>specification</a:t>
            </a:r>
            <a:r>
              <a:rPr lang="en-GB" smtClean="0">
                <a:ea typeface="+mn-ea"/>
                <a:cs typeface="+mn-cs"/>
              </a:rPr>
              <a:t> language</a:t>
            </a:r>
            <a:r>
              <a:rPr lang="en-US" smtClean="0">
                <a:ea typeface="+mn-ea"/>
                <a:cs typeface="+mn-cs"/>
              </a:rPr>
              <a:t> </a:t>
            </a:r>
            <a:r>
              <a:rPr lang="en-GB" smtClean="0">
                <a:ea typeface="+mn-ea"/>
                <a:cs typeface="+mn-cs"/>
              </a:rPr>
              <a:t>designed to formally specify constraints in software modules</a:t>
            </a:r>
            <a:r>
              <a:rPr lang="en-US" smtClean="0">
                <a:ea typeface="+mn-ea"/>
                <a:cs typeface="+mn-cs"/>
              </a:rPr>
              <a:t> 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An OCL expression simply specifies a logical fact (a constraint) about the system that must remain </a:t>
            </a:r>
            <a:r>
              <a:rPr lang="en-GB" b="1" smtClean="0">
                <a:ea typeface="+mn-ea"/>
              </a:rPr>
              <a:t>true</a:t>
            </a:r>
            <a:r>
              <a:rPr lang="en-US" smtClean="0">
                <a:ea typeface="+mn-ea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  <a:cs typeface="Times New Roman" charset="0"/>
              </a:rPr>
              <a:t>A constraint cannot have any side-effects</a:t>
            </a:r>
          </a:p>
          <a:p>
            <a:pPr lvl="2" algn="just">
              <a:defRPr/>
            </a:pPr>
            <a:r>
              <a:rPr lang="en-GB" smtClean="0">
                <a:ea typeface="+mn-ea"/>
                <a:cs typeface="Times New Roman" charset="0"/>
              </a:rPr>
              <a:t>it cannot compute a non-Boolean result nor modify any data. 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OCL statements in class diagrams can specify what the values of attributes and associations must be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02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FA9E7AF1-E967-4BED-B289-46CB2F58E783}" type="slidenum">
              <a:rPr lang="en-US" sz="1400"/>
              <a:pPr/>
              <a:t>37</a:t>
            </a:fld>
            <a:endParaRPr lang="en-US" sz="1400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GB" smtClean="0">
                <a:ea typeface="+mj-ea"/>
                <a:cs typeface="Times New Roman" charset="0"/>
              </a:rPr>
              <a:t>OCL statements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/>
            <a:r>
              <a:rPr lang="en-GB" smtClean="0"/>
              <a:t>OCL statements can be built from:</a:t>
            </a:r>
          </a:p>
          <a:p>
            <a:pPr lvl="1" algn="just"/>
            <a:r>
              <a:rPr lang="en-GB" smtClean="0"/>
              <a:t>References to role names, association names, attributes and the results of operations</a:t>
            </a:r>
            <a:r>
              <a:rPr lang="en-US" smtClean="0">
                <a:cs typeface="Times New Roman" pitchFamily="18" charset="0"/>
              </a:rPr>
              <a:t> </a:t>
            </a:r>
          </a:p>
          <a:p>
            <a:pPr lvl="1" algn="just"/>
            <a:r>
              <a:rPr lang="en-GB" smtClean="0"/>
              <a:t>The logical values </a:t>
            </a:r>
            <a:r>
              <a:rPr lang="en-GB" sz="2000" b="1">
                <a:latin typeface="Courier" pitchFamily="2" charset="0"/>
              </a:rPr>
              <a:t>true</a:t>
            </a:r>
            <a:r>
              <a:rPr lang="en-GB" smtClean="0"/>
              <a:t> and </a:t>
            </a:r>
            <a:r>
              <a:rPr lang="en-GB" sz="2000" b="1">
                <a:latin typeface="Courier" pitchFamily="2" charset="0"/>
              </a:rPr>
              <a:t>false</a:t>
            </a:r>
            <a:r>
              <a:rPr lang="en-US" smtClean="0">
                <a:cs typeface="Times New Roman" pitchFamily="18" charset="0"/>
              </a:rPr>
              <a:t> </a:t>
            </a:r>
          </a:p>
          <a:p>
            <a:pPr lvl="1" algn="just"/>
            <a:r>
              <a:rPr lang="en-GB" smtClean="0">
                <a:cs typeface="Times New Roman" pitchFamily="18" charset="0"/>
              </a:rPr>
              <a:t>Logical operators such as </a:t>
            </a:r>
            <a:r>
              <a:rPr lang="en-GB" sz="2000" b="1">
                <a:latin typeface="Courier" pitchFamily="2" charset="0"/>
                <a:cs typeface="Times New Roman" pitchFamily="18" charset="0"/>
              </a:rPr>
              <a:t>and</a:t>
            </a:r>
            <a:r>
              <a:rPr lang="en-GB" smtClean="0">
                <a:cs typeface="Times New Roman" pitchFamily="18" charset="0"/>
              </a:rPr>
              <a:t>, </a:t>
            </a:r>
            <a:r>
              <a:rPr lang="en-GB" sz="2000" b="1">
                <a:latin typeface="Courier" pitchFamily="2" charset="0"/>
                <a:cs typeface="Times New Roman" pitchFamily="18" charset="0"/>
              </a:rPr>
              <a:t>or</a:t>
            </a:r>
            <a:r>
              <a:rPr lang="en-GB" smtClean="0">
                <a:cs typeface="Times New Roman" pitchFamily="18" charset="0"/>
              </a:rPr>
              <a:t>, </a:t>
            </a:r>
            <a:r>
              <a:rPr lang="en-GB" sz="2000" b="1">
                <a:latin typeface="Courier" pitchFamily="2" charset="0"/>
                <a:cs typeface="Times New Roman" pitchFamily="18" charset="0"/>
              </a:rPr>
              <a:t>=,</a:t>
            </a:r>
            <a:r>
              <a:rPr lang="en-GB" smtClean="0">
                <a:cs typeface="Times New Roman" pitchFamily="18" charset="0"/>
              </a:rPr>
              <a:t> </a:t>
            </a:r>
            <a:r>
              <a:rPr lang="en-GB" sz="2000" b="1">
                <a:latin typeface="Courier" pitchFamily="2" charset="0"/>
                <a:cs typeface="Times New Roman" pitchFamily="18" charset="0"/>
              </a:rPr>
              <a:t>&gt;</a:t>
            </a:r>
            <a:r>
              <a:rPr lang="en-GB" smtClean="0">
                <a:cs typeface="Times New Roman" pitchFamily="18" charset="0"/>
              </a:rPr>
              <a:t>, </a:t>
            </a:r>
            <a:r>
              <a:rPr lang="en-GB" sz="2000" b="1">
                <a:latin typeface="Courier" pitchFamily="2" charset="0"/>
                <a:cs typeface="Times New Roman" pitchFamily="18" charset="0"/>
              </a:rPr>
              <a:t>&lt;</a:t>
            </a:r>
            <a:r>
              <a:rPr lang="en-GB" smtClean="0">
                <a:cs typeface="Times New Roman" pitchFamily="18" charset="0"/>
              </a:rPr>
              <a:t> or</a:t>
            </a:r>
            <a:r>
              <a:rPr lang="en-GB" sz="2000">
                <a:cs typeface="Times New Roman" pitchFamily="18" charset="0"/>
              </a:rPr>
              <a:t> </a:t>
            </a:r>
            <a:r>
              <a:rPr lang="en-GB" sz="2000" b="1">
                <a:latin typeface="Courier" pitchFamily="2" charset="0"/>
                <a:cs typeface="Times New Roman" pitchFamily="18" charset="0"/>
              </a:rPr>
              <a:t>&lt;&gt;</a:t>
            </a:r>
            <a:r>
              <a:rPr lang="en-GB" smtClean="0">
                <a:cs typeface="Times New Roman" pitchFamily="18" charset="0"/>
              </a:rPr>
              <a:t> (not equals)</a:t>
            </a:r>
          </a:p>
          <a:p>
            <a:pPr lvl="1" algn="just"/>
            <a:r>
              <a:rPr lang="en-GB" smtClean="0"/>
              <a:t>String values such as: </a:t>
            </a:r>
            <a:r>
              <a:rPr lang="en-GB" altLang="en-US" b="1" smtClean="0">
                <a:latin typeface="Courier" pitchFamily="2" charset="0"/>
              </a:rPr>
              <a:t>‘</a:t>
            </a:r>
            <a:r>
              <a:rPr lang="en-GB" b="1" smtClean="0">
                <a:latin typeface="Courier" pitchFamily="2" charset="0"/>
              </a:rPr>
              <a:t>a string</a:t>
            </a:r>
            <a:r>
              <a:rPr lang="en-GB" altLang="en-US" b="1" smtClean="0">
                <a:latin typeface="Courier" pitchFamily="2" charset="0"/>
              </a:rPr>
              <a:t>’</a:t>
            </a:r>
            <a:r>
              <a:rPr lang="en-US" altLang="ja-JP" smtClean="0">
                <a:cs typeface="Times New Roman" pitchFamily="18" charset="0"/>
              </a:rPr>
              <a:t> </a:t>
            </a:r>
          </a:p>
          <a:p>
            <a:pPr lvl="1" algn="just"/>
            <a:r>
              <a:rPr lang="en-GB" smtClean="0"/>
              <a:t>Integers and real numbers </a:t>
            </a:r>
          </a:p>
          <a:p>
            <a:pPr lvl="1" algn="just"/>
            <a:r>
              <a:rPr lang="en-GB" smtClean="0"/>
              <a:t>Arithmetic operations </a:t>
            </a:r>
            <a:r>
              <a:rPr lang="en-GB" b="1" smtClean="0">
                <a:latin typeface="Courier" pitchFamily="2" charset="0"/>
              </a:rPr>
              <a:t>*</a:t>
            </a:r>
            <a:r>
              <a:rPr lang="en-GB" smtClean="0"/>
              <a:t>, </a:t>
            </a:r>
            <a:r>
              <a:rPr lang="en-GB" b="1" smtClean="0">
                <a:latin typeface="Courier" pitchFamily="2" charset="0"/>
              </a:rPr>
              <a:t>/</a:t>
            </a:r>
            <a:r>
              <a:rPr lang="en-GB" smtClean="0"/>
              <a:t>, </a:t>
            </a:r>
            <a:r>
              <a:rPr lang="en-GB" b="1" smtClean="0">
                <a:latin typeface="Courier" pitchFamily="2" charset="0"/>
              </a:rPr>
              <a:t>+</a:t>
            </a:r>
            <a:r>
              <a:rPr lang="en-GB" smtClean="0"/>
              <a:t>, </a:t>
            </a:r>
            <a:r>
              <a:rPr lang="en-GB" b="1" smtClean="0">
                <a:latin typeface="Courier" pitchFamily="2" charset="0"/>
              </a:rPr>
              <a:t>-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56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89925DB1-4B3B-4926-A0CB-A6B09EDA1FAC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GB" smtClean="0">
                <a:ea typeface="+mj-ea"/>
                <a:cs typeface="Times New Roman" charset="0"/>
              </a:rPr>
              <a:t>An example: constraints on Polygons</a:t>
            </a:r>
          </a:p>
        </p:txBody>
      </p:sp>
      <p:pic>
        <p:nvPicPr>
          <p:cNvPr id="171070" name="Picture 6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382713"/>
            <a:ext cx="8686800" cy="4024312"/>
          </a:xfrm>
        </p:spPr>
      </p:pic>
    </p:spTree>
    <p:extLst>
      <p:ext uri="{BB962C8B-B14F-4D97-AF65-F5344CB8AC3E}">
        <p14:creationId xmlns:p14="http://schemas.microsoft.com/office/powerpoint/2010/main" val="39869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1E261AD8-AB90-4CA0-B809-379D5A958E84}" type="slidenum">
              <a:rPr lang="en-US" sz="1400"/>
              <a:pPr/>
              <a:t>39</a:t>
            </a:fld>
            <a:endParaRPr lang="en-US" sz="1400"/>
          </a:p>
        </p:txBody>
      </p:sp>
      <p:pic>
        <p:nvPicPr>
          <p:cNvPr id="191500" name="Picture 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1090614"/>
            <a:ext cx="4800600" cy="3862387"/>
          </a:xfrm>
        </p:spPr>
      </p:pic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defRPr/>
            </a:pPr>
            <a:r>
              <a:rPr lang="en-US" dirty="0" smtClean="0">
                <a:ea typeface="+mj-ea"/>
                <a:cs typeface="Times New Roman" charset="0"/>
              </a:rPr>
              <a:t>3.8 </a:t>
            </a:r>
            <a:r>
              <a:rPr lang="en-GB" dirty="0" smtClean="0">
                <a:ea typeface="+mj-ea"/>
                <a:cs typeface="+mj-cs"/>
              </a:rPr>
              <a:t>Detailed Example: A Class Diagram for Genealogy</a:t>
            </a:r>
            <a:r>
              <a:rPr lang="en-US" dirty="0" smtClean="0">
                <a:ea typeface="+mj-ea"/>
                <a:cs typeface="Times New Roman" charset="0"/>
              </a:rPr>
              <a:t> </a:t>
            </a:r>
            <a:endParaRPr lang="en-GB" dirty="0" smtClean="0">
              <a:ea typeface="+mj-ea"/>
              <a:cs typeface="Times New Roman" charset="0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4495800"/>
            <a:ext cx="7620000" cy="1676400"/>
          </a:xfrm>
        </p:spPr>
        <p:txBody>
          <a:bodyPr/>
          <a:lstStyle/>
          <a:p>
            <a:pPr lvl="1" algn="just">
              <a:defRPr/>
            </a:pPr>
            <a:r>
              <a:rPr lang="en-GB" sz="2000">
                <a:cs typeface="Times New Roman" charset="0"/>
              </a:rPr>
              <a:t>Problems</a:t>
            </a:r>
          </a:p>
          <a:p>
            <a:pPr lvl="2" algn="just">
              <a:defRPr/>
            </a:pPr>
            <a:r>
              <a:rPr lang="en-GB">
                <a:cs typeface="Times New Roman" charset="0"/>
              </a:rPr>
              <a:t>A person must have two parents</a:t>
            </a:r>
          </a:p>
          <a:p>
            <a:pPr lvl="2" algn="just">
              <a:defRPr/>
            </a:pPr>
            <a:r>
              <a:rPr lang="en-GB">
                <a:cs typeface="Times New Roman" charset="0"/>
              </a:rPr>
              <a:t>Marriages not properly accounted for</a:t>
            </a:r>
          </a:p>
        </p:txBody>
      </p:sp>
    </p:spTree>
    <p:extLst>
      <p:ext uri="{BB962C8B-B14F-4D97-AF65-F5344CB8AC3E}">
        <p14:creationId xmlns:p14="http://schemas.microsoft.com/office/powerpoint/2010/main" val="201498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A94F2FD9-4255-4E09-879D-70FC7B20BD0A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UML features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dirty="0" smtClean="0">
                <a:ea typeface="+mn-ea"/>
              </a:rPr>
              <a:t>It has detailed </a:t>
            </a:r>
            <a:r>
              <a:rPr lang="en-GB" i="1" dirty="0" smtClean="0">
                <a:ea typeface="+mn-ea"/>
              </a:rPr>
              <a:t>semantics</a:t>
            </a:r>
            <a:r>
              <a:rPr lang="en-US" dirty="0" smtClean="0">
                <a:ea typeface="+mn-ea"/>
              </a:rPr>
              <a:t>   (it can express semantics)</a:t>
            </a:r>
          </a:p>
          <a:p>
            <a:pPr lvl="1">
              <a:defRPr/>
            </a:pPr>
            <a:r>
              <a:rPr lang="en-GB" dirty="0" smtClean="0">
                <a:ea typeface="+mn-ea"/>
              </a:rPr>
              <a:t>It has </a:t>
            </a:r>
            <a:r>
              <a:rPr lang="en-GB" i="1" dirty="0" smtClean="0">
                <a:ea typeface="+mn-ea"/>
              </a:rPr>
              <a:t>extension</a:t>
            </a:r>
            <a:r>
              <a:rPr lang="en-GB" dirty="0" smtClean="0">
                <a:ea typeface="+mn-ea"/>
              </a:rPr>
              <a:t> mechanisms</a:t>
            </a:r>
            <a:r>
              <a:rPr lang="en-US" dirty="0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dirty="0" smtClean="0">
                <a:ea typeface="+mn-ea"/>
              </a:rPr>
              <a:t>It has an associated textual language</a:t>
            </a:r>
            <a:endParaRPr lang="en-US" dirty="0" smtClean="0">
              <a:ea typeface="+mn-ea"/>
            </a:endParaRPr>
          </a:p>
          <a:p>
            <a:pPr lvl="2">
              <a:defRPr/>
            </a:pPr>
            <a:r>
              <a:rPr lang="en-GB" i="1" dirty="0" smtClean="0">
                <a:ea typeface="+mn-ea"/>
              </a:rPr>
              <a:t>Object Constraint Language</a:t>
            </a:r>
            <a:r>
              <a:rPr lang="en-GB" dirty="0" smtClean="0">
                <a:ea typeface="+mn-ea"/>
              </a:rPr>
              <a:t> (OCL)</a:t>
            </a:r>
          </a:p>
          <a:p>
            <a:pPr lvl="2">
              <a:buFontTx/>
              <a:buNone/>
              <a:defRPr/>
            </a:pPr>
            <a:r>
              <a:rPr lang="en-GB" dirty="0" smtClean="0">
                <a:ea typeface="+mn-ea"/>
              </a:rPr>
              <a:t> </a:t>
            </a:r>
          </a:p>
          <a:p>
            <a:pPr marL="0" indent="0">
              <a:defRPr/>
            </a:pPr>
            <a:r>
              <a:rPr lang="en-GB" dirty="0" smtClean="0">
                <a:ea typeface="+mn-ea"/>
                <a:cs typeface="+mn-cs"/>
              </a:rPr>
              <a:t>The objective of UML is to assist in software development</a:t>
            </a:r>
            <a:r>
              <a:rPr lang="en-US" dirty="0" smtClean="0">
                <a:ea typeface="+mn-ea"/>
                <a:cs typeface="+mn-cs"/>
              </a:rPr>
              <a:t>   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It is not a </a:t>
            </a:r>
            <a:r>
              <a:rPr lang="en-GB" i="1" dirty="0" smtClean="0">
                <a:ea typeface="+mn-ea"/>
              </a:rPr>
              <a:t>methodology</a:t>
            </a:r>
            <a:r>
              <a:rPr lang="en-US" dirty="0" smtClean="0"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3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36A66BF-6E02-4F01-AAAD-59B8E0505BAC}" type="slidenum">
              <a:rPr lang="en-US" sz="1400"/>
              <a:pPr/>
              <a:t>40</a:t>
            </a:fld>
            <a:endParaRPr lang="en-US" sz="1400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GB" smtClean="0">
                <a:ea typeface="+mj-ea"/>
                <a:cs typeface="Times New Roman" charset="0"/>
              </a:rPr>
              <a:t>Genealogy example: Possible solutions</a:t>
            </a:r>
          </a:p>
        </p:txBody>
      </p:sp>
      <p:pic>
        <p:nvPicPr>
          <p:cNvPr id="193962" name="Picture 42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524001"/>
            <a:ext cx="7543800" cy="4175125"/>
          </a:xfrm>
        </p:spPr>
      </p:pic>
    </p:spTree>
    <p:extLst>
      <p:ext uri="{BB962C8B-B14F-4D97-AF65-F5344CB8AC3E}">
        <p14:creationId xmlns:p14="http://schemas.microsoft.com/office/powerpoint/2010/main" val="14681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10"/>
          </p:nvPr>
        </p:nvSpPr>
        <p:spPr>
          <a:xfrm>
            <a:off x="2209800" y="6248400"/>
            <a:ext cx="1905000" cy="457200"/>
          </a:xfrm>
          <a:noFill/>
        </p:spPr>
        <p:txBody>
          <a:bodyPr/>
          <a:lstStyle/>
          <a:p>
            <a:pPr eaLnBrk="0" hangingPunct="0"/>
            <a:fld id="{5C9249C8-42EE-4E6B-A93E-63DE9FBA9AF7}" type="datetime1">
              <a:rPr lang="en-US" smtClean="0"/>
              <a:pPr eaLnBrk="0" hangingPunct="0"/>
              <a:t>1/13/2017</a:t>
            </a:fld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1905000" cy="457200"/>
          </a:xfrm>
          <a:noFill/>
        </p:spPr>
        <p:txBody>
          <a:bodyPr/>
          <a:lstStyle/>
          <a:p>
            <a:pPr eaLnBrk="0" hangingPunct="0"/>
            <a:fld id="{E422C8A1-8492-4A28-A60A-E1501367DCE3}" type="slidenum">
              <a:rPr lang="en-US" smtClean="0"/>
              <a:pPr eaLnBrk="0" hangingPunct="0"/>
              <a:t>41</a:t>
            </a:fld>
            <a:endParaRPr lang="en-US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6650" y="484189"/>
            <a:ext cx="7378700" cy="588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5934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2925" y="1828800"/>
            <a:ext cx="34861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http://dresden-ocl.sourceforge.net/usage/ocl22sql/modelexplanation.html</a:t>
            </a:r>
          </a:p>
        </p:txBody>
      </p:sp>
    </p:spTree>
    <p:extLst>
      <p:ext uri="{BB962C8B-B14F-4D97-AF65-F5344CB8AC3E}">
        <p14:creationId xmlns:p14="http://schemas.microsoft.com/office/powerpoint/2010/main" val="26306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academic grade of a persons supervisor must be greater</a:t>
            </a:r>
            <a:br>
              <a:rPr lang="en-US" dirty="0" smtClean="0"/>
            </a:br>
            <a:r>
              <a:rPr lang="en-US" dirty="0" smtClean="0"/>
              <a:t>* than the academic grade of the supervised person.</a:t>
            </a:r>
            <a:br>
              <a:rPr lang="en-US" dirty="0" smtClean="0"/>
            </a:br>
            <a:r>
              <a:rPr lang="en-US" dirty="0" smtClean="0"/>
              <a:t>*</a:t>
            </a:r>
            <a:br>
              <a:rPr lang="en-US" dirty="0" smtClean="0"/>
            </a:br>
            <a:r>
              <a:rPr lang="en-US" dirty="0" smtClean="0"/>
              <a:t>* </a:t>
            </a:r>
            <a:br>
              <a:rPr lang="en-US" dirty="0" smtClean="0"/>
            </a:br>
            <a:r>
              <a:rPr lang="en-US" b="1" dirty="0" smtClean="0"/>
              <a:t>context</a:t>
            </a:r>
            <a:r>
              <a:rPr lang="en-US" dirty="0" smtClean="0"/>
              <a:t> Person</a:t>
            </a:r>
            <a:br>
              <a:rPr lang="en-US" dirty="0" smtClean="0"/>
            </a:br>
            <a:r>
              <a:rPr lang="en-US" b="1" dirty="0" smtClean="0"/>
              <a:t>inv</a:t>
            </a:r>
            <a:r>
              <a:rPr lang="en-US" dirty="0" smtClean="0"/>
              <a:t> tudOclInv1: </a:t>
            </a:r>
            <a:r>
              <a:rPr lang="en-US" b="1" dirty="0" err="1" smtClean="0"/>
              <a:t>self</a:t>
            </a:r>
            <a:r>
              <a:rPr lang="en-US" dirty="0" err="1" smtClean="0"/>
              <a:t>.supervisor.grade.value</a:t>
            </a:r>
            <a:r>
              <a:rPr lang="en-US" dirty="0" smtClean="0"/>
              <a:t> &gt; </a:t>
            </a:r>
            <a:r>
              <a:rPr lang="en-US" b="1" dirty="0" err="1" smtClean="0"/>
              <a:t>self</a:t>
            </a:r>
            <a:r>
              <a:rPr lang="en-US" dirty="0" err="1" smtClean="0"/>
              <a:t>.grade.value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/*</a:t>
            </a:r>
            <a:br>
              <a:rPr lang="en-US" dirty="0" smtClean="0"/>
            </a:br>
            <a:r>
              <a:rPr lang="en-US" dirty="0" smtClean="0"/>
              <a:t>* The academic grade of a students supervisor must be greater</a:t>
            </a:r>
            <a:br>
              <a:rPr lang="en-US" dirty="0" smtClean="0"/>
            </a:br>
            <a:r>
              <a:rPr lang="en-US" dirty="0" smtClean="0"/>
              <a:t>* than the academic grade of the supervised person.</a:t>
            </a:r>
            <a:br>
              <a:rPr lang="en-US" dirty="0" smtClean="0"/>
            </a:br>
            <a:r>
              <a:rPr lang="en-US" dirty="0" smtClean="0"/>
              <a:t>*</a:t>
            </a:r>
            <a:br>
              <a:rPr lang="en-US" dirty="0" smtClean="0"/>
            </a:br>
            <a:r>
              <a:rPr lang="en-US" dirty="0" smtClean="0"/>
              <a:t>* Used patterns: BASIC TYPE, NAVIGATION, CLASS AND ATTRIBUTE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b="1" dirty="0" smtClean="0"/>
              <a:t>context</a:t>
            </a:r>
            <a:r>
              <a:rPr lang="en-US" dirty="0" smtClean="0"/>
              <a:t> Student</a:t>
            </a:r>
            <a:br>
              <a:rPr lang="en-US" dirty="0" smtClean="0"/>
            </a:br>
            <a:r>
              <a:rPr lang="en-US" b="1" dirty="0" smtClean="0"/>
              <a:t>inv</a:t>
            </a:r>
            <a:r>
              <a:rPr lang="en-US" dirty="0" smtClean="0"/>
              <a:t> tudOclInv2: </a:t>
            </a:r>
            <a:r>
              <a:rPr lang="en-US" b="1" dirty="0" err="1" smtClean="0"/>
              <a:t>self</a:t>
            </a:r>
            <a:r>
              <a:rPr lang="en-US" dirty="0" err="1" smtClean="0"/>
              <a:t>.supervisor.grade.value</a:t>
            </a:r>
            <a:r>
              <a:rPr lang="en-US" dirty="0" smtClean="0"/>
              <a:t> &gt; </a:t>
            </a:r>
            <a:r>
              <a:rPr lang="en-US" b="1" dirty="0" err="1" smtClean="0"/>
              <a:t>self</a:t>
            </a:r>
            <a:r>
              <a:rPr lang="en-US" dirty="0" err="1" smtClean="0"/>
              <a:t>.grade.value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14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OCL Collection operations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http://atlanmod.emn.fr/atldemo/oclturorial/</a:t>
            </a:r>
            <a:endParaRPr lang="en-US" dirty="0" smtClean="0"/>
          </a:p>
          <a:p>
            <a:r>
              <a:rPr lang="en-US" dirty="0" smtClean="0"/>
              <a:t>The number of elements in the collection self: size()</a:t>
            </a:r>
          </a:p>
          <a:p>
            <a:r>
              <a:rPr lang="en-US" dirty="0" smtClean="0"/>
              <a:t>The information of whether an object is part of a collection: includes()</a:t>
            </a:r>
          </a:p>
          <a:p>
            <a:r>
              <a:rPr lang="en-US" dirty="0" smtClean="0"/>
              <a:t>The information of whether an object isn't part of a collection: excludes()</a:t>
            </a:r>
          </a:p>
          <a:p>
            <a:r>
              <a:rPr lang="en-US" dirty="0" smtClean="0"/>
              <a:t>The number of times that object occurs in the collection self. count()</a:t>
            </a:r>
          </a:p>
          <a:p>
            <a:r>
              <a:rPr lang="en-US" dirty="0" smtClean="0"/>
              <a:t>The information of whether all objects of a given collection are part of a specific collection: </a:t>
            </a:r>
            <a:r>
              <a:rPr lang="en-US" dirty="0" err="1" smtClean="0"/>
              <a:t>includesAll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information of whether none of the objects of a given collection are part of a specific collection: </a:t>
            </a:r>
            <a:r>
              <a:rPr lang="en-US" dirty="0" err="1" smtClean="0"/>
              <a:t>excludesAll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information if a collection is empty: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information if a collection is not empty: </a:t>
            </a:r>
            <a:r>
              <a:rPr lang="en-US" dirty="0" err="1" smtClean="0"/>
              <a:t>notEmpty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81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33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400">
                <a:latin typeface="Calibri" pitchFamily="34" charset="0"/>
              </a:rPr>
              <a:t>Orders model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505200" y="1371600"/>
            <a:ext cx="1371600" cy="1828800"/>
            <a:chOff x="528" y="768"/>
            <a:chExt cx="864" cy="1152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528" y="768"/>
              <a:ext cx="864" cy="1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720" y="768"/>
              <a:ext cx="4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Order</a:t>
              </a: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528" y="9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528" y="976"/>
              <a:ext cx="72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18" charset="0"/>
                </a:rPr>
                <a:t>dateReceived</a:t>
              </a:r>
            </a:p>
            <a:p>
              <a:pPr eaLnBrk="0" hangingPunct="0"/>
              <a:r>
                <a:rPr lang="en-US" sz="1200">
                  <a:latin typeface="Times New Roman" pitchFamily="18" charset="0"/>
                </a:rPr>
                <a:t>isPrepaid</a:t>
              </a:r>
            </a:p>
            <a:p>
              <a:pPr eaLnBrk="0" hangingPunct="0"/>
              <a:r>
                <a:rPr lang="en-US" sz="1200">
                  <a:latin typeface="Times New Roman" pitchFamily="18" charset="0"/>
                </a:rPr>
                <a:t>number : String</a:t>
              </a:r>
            </a:p>
            <a:p>
              <a:pPr eaLnBrk="0" hangingPunct="0"/>
              <a:r>
                <a:rPr lang="en-US" sz="1200">
                  <a:latin typeface="Times New Roman" pitchFamily="18" charset="0"/>
                </a:rPr>
                <a:t>price : Money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528" y="148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28" y="1488"/>
              <a:ext cx="5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18" charset="0"/>
                </a:rPr>
                <a:t>dispatch()</a:t>
              </a:r>
            </a:p>
            <a:p>
              <a:pPr eaLnBrk="0" hangingPunct="0"/>
              <a:r>
                <a:rPr lang="en-US" sz="1200">
                  <a:latin typeface="Times New Roman" pitchFamily="18" charset="0"/>
                </a:rPr>
                <a:t>close()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6553201" y="3352801"/>
            <a:ext cx="1541463" cy="1876425"/>
            <a:chOff x="1920" y="1122"/>
            <a:chExt cx="971" cy="1182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968" y="1152"/>
              <a:ext cx="864" cy="1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016" y="1122"/>
              <a:ext cx="685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Corporate</a:t>
              </a:r>
            </a:p>
            <a:p>
              <a:pPr eaLnBrk="0" hangingPunct="0"/>
              <a:r>
                <a:rPr lang="en-US" sz="1600" b="1">
                  <a:latin typeface="Times New Roman" pitchFamily="18" charset="0"/>
                </a:rPr>
                <a:t>Customer</a:t>
              </a: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968" y="148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1968" y="1517"/>
              <a:ext cx="63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18" charset="0"/>
                </a:rPr>
                <a:t>contactName</a:t>
              </a:r>
            </a:p>
            <a:p>
              <a:pPr eaLnBrk="0" hangingPunct="0"/>
              <a:r>
                <a:rPr lang="en-US" sz="1200">
                  <a:latin typeface="Times New Roman" pitchFamily="18" charset="0"/>
                </a:rPr>
                <a:t>creditRating</a:t>
              </a:r>
            </a:p>
            <a:p>
              <a:pPr eaLnBrk="0" hangingPunct="0"/>
              <a:r>
                <a:rPr lang="en-US" sz="1200">
                  <a:latin typeface="Times New Roman" pitchFamily="18" charset="0"/>
                </a:rPr>
                <a:t>creditLimit</a:t>
              </a: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968" y="19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920" y="2016"/>
              <a:ext cx="9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18" charset="0"/>
                </a:rPr>
                <a:t>remind</a:t>
              </a:r>
            </a:p>
            <a:p>
              <a:pPr eaLnBrk="0" hangingPunct="0"/>
              <a:r>
                <a:rPr lang="en-US" sz="1200">
                  <a:latin typeface="Times New Roman" pitchFamily="18" charset="0"/>
                </a:rPr>
                <a:t>billForMonth(Integer)</a:t>
              </a:r>
            </a:p>
          </p:txBody>
        </p:sp>
      </p:grp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165725" y="2555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7239001" y="1676400"/>
            <a:ext cx="1458913" cy="990600"/>
            <a:chOff x="1145" y="2928"/>
            <a:chExt cx="919" cy="624"/>
          </a:xfrm>
        </p:grpSpPr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152" y="2976"/>
              <a:ext cx="91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248" y="2928"/>
              <a:ext cx="6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Customer</a:t>
              </a: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152" y="312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1152" y="3072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18" charset="0"/>
                </a:rPr>
                <a:t>name</a:t>
              </a:r>
            </a:p>
            <a:p>
              <a:pPr eaLnBrk="0" hangingPunct="0"/>
              <a:r>
                <a:rPr lang="en-US" sz="1200"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145" y="3360"/>
              <a:ext cx="9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18" charset="0"/>
                </a:rPr>
                <a:t>creditRating():String</a:t>
              </a: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1152" y="336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3429000" y="5334000"/>
            <a:ext cx="1447800" cy="990600"/>
            <a:chOff x="2887" y="2640"/>
            <a:chExt cx="912" cy="624"/>
          </a:xfrm>
        </p:grpSpPr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2887" y="2688"/>
              <a:ext cx="91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983" y="2640"/>
              <a:ext cx="7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OrderLine</a:t>
              </a: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2887" y="283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2887" y="2784"/>
              <a:ext cx="87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18" charset="0"/>
                </a:rPr>
                <a:t>quantity : Integer</a:t>
              </a:r>
            </a:p>
            <a:p>
              <a:pPr eaLnBrk="0" hangingPunct="0"/>
              <a:r>
                <a:rPr lang="en-US" sz="1200">
                  <a:latin typeface="Times New Roman" pitchFamily="18" charset="0"/>
                </a:rPr>
                <a:t>price : Money</a:t>
              </a:r>
            </a:p>
            <a:p>
              <a:pPr eaLnBrk="0" hangingPunct="0"/>
              <a:r>
                <a:rPr lang="en-US" sz="1200">
                  <a:latin typeface="Times New Roman" pitchFamily="18" charset="0"/>
                </a:rPr>
                <a:t>isSatisfied:Boolean</a:t>
              </a: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2887" y="316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3"/>
          <p:cNvGrpSpPr>
            <a:grpSpLocks/>
          </p:cNvGrpSpPr>
          <p:nvPr/>
        </p:nvGrpSpPr>
        <p:grpSpPr bwMode="auto">
          <a:xfrm>
            <a:off x="8534400" y="3276601"/>
            <a:ext cx="1447800" cy="962025"/>
            <a:chOff x="3552" y="1650"/>
            <a:chExt cx="912" cy="606"/>
          </a:xfrm>
        </p:grpSpPr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3552" y="1680"/>
              <a:ext cx="91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648" y="1650"/>
              <a:ext cx="6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>
                  <a:latin typeface="Times New Roman" pitchFamily="18" charset="0"/>
                </a:rPr>
                <a:t>Individual</a:t>
              </a:r>
            </a:p>
            <a:p>
              <a:pPr eaLnBrk="0" hangingPunct="0"/>
              <a:r>
                <a:rPr lang="en-US" sz="1600" b="1" dirty="0">
                  <a:latin typeface="Times New Roman" pitchFamily="18" charset="0"/>
                </a:rPr>
                <a:t>Customer</a:t>
              </a: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3552" y="201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3552" y="1987"/>
              <a:ext cx="57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Times New Roman" pitchFamily="18" charset="0"/>
                </a:rPr>
                <a:t>creditCard#</a:t>
              </a: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3552" y="216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9"/>
          <p:cNvGrpSpPr>
            <a:grpSpLocks/>
          </p:cNvGrpSpPr>
          <p:nvPr/>
        </p:nvGrpSpPr>
        <p:grpSpPr bwMode="auto">
          <a:xfrm>
            <a:off x="6934200" y="5943600"/>
            <a:ext cx="1042988" cy="381000"/>
            <a:chOff x="2448" y="3696"/>
            <a:chExt cx="657" cy="240"/>
          </a:xfrm>
        </p:grpSpPr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2496" y="3696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2448" y="3696"/>
              <a:ext cx="6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Employee</a:t>
              </a:r>
            </a:p>
          </p:txBody>
        </p:sp>
      </p:grpSp>
      <p:grpSp>
        <p:nvGrpSpPr>
          <p:cNvPr id="40" name="Group 42"/>
          <p:cNvGrpSpPr>
            <a:grpSpLocks/>
          </p:cNvGrpSpPr>
          <p:nvPr/>
        </p:nvGrpSpPr>
        <p:grpSpPr bwMode="auto">
          <a:xfrm>
            <a:off x="5638800" y="5867400"/>
            <a:ext cx="990600" cy="381000"/>
            <a:chOff x="2448" y="3696"/>
            <a:chExt cx="624" cy="240"/>
          </a:xfrm>
        </p:grpSpPr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2496" y="3696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2448" y="3696"/>
              <a:ext cx="5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Product</a:t>
              </a:r>
            </a:p>
          </p:txBody>
        </p:sp>
      </p:grp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4876800" y="2209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46"/>
          <p:cNvSpPr>
            <a:spLocks noChangeArrowheads="1"/>
          </p:cNvSpPr>
          <p:nvPr/>
        </p:nvSpPr>
        <p:spPr bwMode="auto">
          <a:xfrm>
            <a:off x="7848600" y="26670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80010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7239000" y="3048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72390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>
            <a:off x="90678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utoShape 51"/>
          <p:cNvSpPr>
            <a:spLocks noChangeArrowheads="1"/>
          </p:cNvSpPr>
          <p:nvPr/>
        </p:nvSpPr>
        <p:spPr bwMode="auto">
          <a:xfrm rot="-5400000">
            <a:off x="3543300" y="3314700"/>
            <a:ext cx="381000" cy="152400"/>
          </a:xfrm>
          <a:prstGeom prst="flowChartDecision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3733800" y="3584576"/>
            <a:ext cx="0" cy="182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53"/>
          <p:cNvSpPr>
            <a:spLocks noChangeShapeType="1"/>
          </p:cNvSpPr>
          <p:nvPr/>
        </p:nvSpPr>
        <p:spPr bwMode="auto">
          <a:xfrm>
            <a:off x="4876800" y="6019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54"/>
          <p:cNvSpPr>
            <a:spLocks noChangeShapeType="1"/>
          </p:cNvSpPr>
          <p:nvPr/>
        </p:nvSpPr>
        <p:spPr bwMode="auto">
          <a:xfrm>
            <a:off x="7391400" y="525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55"/>
          <p:cNvSpPr txBox="1">
            <a:spLocks noChangeArrowheads="1"/>
          </p:cNvSpPr>
          <p:nvPr/>
        </p:nvSpPr>
        <p:spPr bwMode="auto">
          <a:xfrm>
            <a:off x="4860925" y="1890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*</a:t>
            </a:r>
          </a:p>
        </p:txBody>
      </p:sp>
      <p:sp>
        <p:nvSpPr>
          <p:cNvPr id="54" name="Text Box 56"/>
          <p:cNvSpPr txBox="1">
            <a:spLocks noChangeArrowheads="1"/>
          </p:cNvSpPr>
          <p:nvPr/>
        </p:nvSpPr>
        <p:spPr bwMode="auto">
          <a:xfrm>
            <a:off x="6781800" y="18494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55" name="Text Box 57"/>
          <p:cNvSpPr txBox="1">
            <a:spLocks noChangeArrowheads="1"/>
          </p:cNvSpPr>
          <p:nvPr/>
        </p:nvSpPr>
        <p:spPr bwMode="auto">
          <a:xfrm>
            <a:off x="3733800" y="50498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*</a:t>
            </a:r>
          </a:p>
        </p:txBody>
      </p: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3810000" y="32972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57" name="Text Box 59"/>
          <p:cNvSpPr txBox="1">
            <a:spLocks noChangeArrowheads="1"/>
          </p:cNvSpPr>
          <p:nvPr/>
        </p:nvSpPr>
        <p:spPr bwMode="auto">
          <a:xfrm>
            <a:off x="4876800" y="58118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*</a:t>
            </a:r>
          </a:p>
        </p:txBody>
      </p: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5410200" y="57356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7315200" y="52784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*</a:t>
            </a:r>
          </a:p>
        </p:txBody>
      </p:sp>
      <p:sp>
        <p:nvSpPr>
          <p:cNvPr id="60" name="Text Box 62"/>
          <p:cNvSpPr txBox="1">
            <a:spLocks noChangeArrowheads="1"/>
          </p:cNvSpPr>
          <p:nvPr/>
        </p:nvSpPr>
        <p:spPr bwMode="auto">
          <a:xfrm>
            <a:off x="7391400" y="5659438"/>
            <a:ext cx="48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0..1</a:t>
            </a:r>
          </a:p>
        </p:txBody>
      </p:sp>
      <p:sp>
        <p:nvSpPr>
          <p:cNvPr id="61" name="Text Box 63"/>
          <p:cNvSpPr txBox="1">
            <a:spLocks noChangeArrowheads="1"/>
          </p:cNvSpPr>
          <p:nvPr/>
        </p:nvSpPr>
        <p:spPr bwMode="auto">
          <a:xfrm>
            <a:off x="6705601" y="5562600"/>
            <a:ext cx="714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sales rep</a:t>
            </a:r>
          </a:p>
        </p:txBody>
      </p:sp>
      <p:sp>
        <p:nvSpPr>
          <p:cNvPr id="62" name="Text Box 64"/>
          <p:cNvSpPr txBox="1">
            <a:spLocks noChangeArrowheads="1"/>
          </p:cNvSpPr>
          <p:nvPr/>
        </p:nvSpPr>
        <p:spPr bwMode="auto">
          <a:xfrm>
            <a:off x="8763001" y="4419600"/>
            <a:ext cx="18526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{creditRating() == “poor”}</a:t>
            </a:r>
          </a:p>
        </p:txBody>
      </p:sp>
      <p:sp>
        <p:nvSpPr>
          <p:cNvPr id="63" name="Text Box 65"/>
          <p:cNvSpPr txBox="1">
            <a:spLocks noChangeArrowheads="1"/>
          </p:cNvSpPr>
          <p:nvPr/>
        </p:nvSpPr>
        <p:spPr bwMode="auto">
          <a:xfrm>
            <a:off x="3794125" y="3617914"/>
            <a:ext cx="2282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{if Order.customer.creditRating is</a:t>
            </a:r>
          </a:p>
          <a:p>
            <a:pPr eaLnBrk="0" hangingPunct="0"/>
            <a:r>
              <a:rPr lang="en-US" sz="1200">
                <a:latin typeface="Times New Roman" pitchFamily="18" charset="0"/>
              </a:rPr>
              <a:t>“poor” then Order.isPrepaid</a:t>
            </a:r>
          </a:p>
          <a:p>
            <a:pPr eaLnBrk="0" hangingPunct="0"/>
            <a:r>
              <a:rPr lang="en-US" sz="1200">
                <a:latin typeface="Times New Roman" pitchFamily="18" charset="0"/>
              </a:rPr>
              <a:t>must be true}</a:t>
            </a:r>
          </a:p>
        </p:txBody>
      </p:sp>
      <p:sp>
        <p:nvSpPr>
          <p:cNvPr id="64" name="Text Box 66"/>
          <p:cNvSpPr txBox="1">
            <a:spLocks noChangeArrowheads="1"/>
          </p:cNvSpPr>
          <p:nvPr/>
        </p:nvSpPr>
        <p:spPr bwMode="auto">
          <a:xfrm>
            <a:off x="5867400" y="2590800"/>
            <a:ext cx="941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i="1">
                <a:latin typeface="Times New Roman" pitchFamily="18" charset="0"/>
              </a:rPr>
              <a:t>Navigability</a:t>
            </a:r>
          </a:p>
        </p:txBody>
      </p:sp>
      <p:sp>
        <p:nvSpPr>
          <p:cNvPr id="65" name="Line 67"/>
          <p:cNvSpPr>
            <a:spLocks noChangeShapeType="1"/>
          </p:cNvSpPr>
          <p:nvPr/>
        </p:nvSpPr>
        <p:spPr bwMode="auto">
          <a:xfrm flipV="1">
            <a:off x="6705600" y="2362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41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from class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Customer may be responsible for several orders, but an order is assigned to only one customer.</a:t>
            </a:r>
          </a:p>
          <a:p>
            <a:r>
              <a:rPr lang="en-US" sz="2000" dirty="0"/>
              <a:t>Customers can be Corporate or Individual</a:t>
            </a:r>
          </a:p>
          <a:p>
            <a:r>
              <a:rPr lang="en-US" sz="2000" dirty="0"/>
              <a:t>A Corporate Customer is represented by one of its Employees</a:t>
            </a:r>
          </a:p>
          <a:p>
            <a:r>
              <a:rPr lang="en-US" sz="2000" dirty="0"/>
              <a:t>An Order is composed of several Order Lines</a:t>
            </a:r>
          </a:p>
          <a:p>
            <a:r>
              <a:rPr lang="en-US" sz="2000" dirty="0"/>
              <a:t>Each Order Line refers to one Product</a:t>
            </a:r>
          </a:p>
          <a:p>
            <a:r>
              <a:rPr lang="en-US" sz="2000" dirty="0"/>
              <a:t>A Product may be referred by several order lines (in different Orders)</a:t>
            </a:r>
          </a:p>
          <a:p>
            <a:r>
              <a:rPr lang="en-US" sz="2000" dirty="0"/>
              <a:t>The attributes and operations add more facts, e.g. an Order can be prepaid or not, or we can determine the Credit rating of a customer.</a:t>
            </a:r>
          </a:p>
        </p:txBody>
      </p:sp>
    </p:spTree>
    <p:extLst>
      <p:ext uri="{BB962C8B-B14F-4D97-AF65-F5344CB8AC3E}">
        <p14:creationId xmlns:p14="http://schemas.microsoft.com/office/powerpoint/2010/main" val="2889680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OCL for a similar model </a:t>
            </a:r>
            <a:r>
              <a:rPr lang="en-US" sz="2000" dirty="0"/>
              <a:t>http://conferences.embarcadero.com/article/32200</a:t>
            </a:r>
          </a:p>
        </p:txBody>
      </p:sp>
      <p:pic>
        <p:nvPicPr>
          <p:cNvPr id="432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196306"/>
            <a:ext cx="54864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4412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0DFF8EAD-7C70-434D-805E-8B71D06C618F}" type="slidenum">
              <a:rPr lang="en-US" sz="1400"/>
              <a:pPr/>
              <a:t>48</a:t>
            </a:fld>
            <a:endParaRPr lang="en-US" sz="1400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3.9 </a:t>
            </a:r>
            <a:r>
              <a:rPr lang="en-GB" dirty="0" smtClean="0">
                <a:ea typeface="+mj-ea"/>
                <a:cs typeface="+mj-cs"/>
              </a:rPr>
              <a:t>The Process of Developing  Class Diagrams</a:t>
            </a:r>
            <a:r>
              <a:rPr lang="en-US" dirty="0" smtClean="0"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defRPr/>
            </a:pPr>
            <a:r>
              <a:rPr lang="en-GB" smtClean="0">
                <a:ea typeface="+mn-ea"/>
                <a:cs typeface="+mn-cs"/>
              </a:rPr>
              <a:t>You can create UML models at different stages and with different purposes and levels of details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b="1" smtClean="0">
                <a:ea typeface="+mn-ea"/>
              </a:rPr>
              <a:t>Exploratory domain model</a:t>
            </a:r>
            <a:r>
              <a:rPr lang="en-GB" smtClean="0">
                <a:ea typeface="+mn-ea"/>
              </a:rPr>
              <a:t>: </a:t>
            </a:r>
          </a:p>
          <a:p>
            <a:pPr lvl="2" algn="just">
              <a:defRPr/>
            </a:pPr>
            <a:r>
              <a:rPr lang="en-GB" smtClean="0">
                <a:ea typeface="+mn-ea"/>
              </a:rPr>
              <a:t>Developed in domain analysis to learn about the domain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b="1" smtClean="0">
                <a:ea typeface="+mn-ea"/>
              </a:rPr>
              <a:t>System domain model</a:t>
            </a:r>
            <a:r>
              <a:rPr lang="en-GB" smtClean="0">
                <a:ea typeface="+mn-ea"/>
              </a:rPr>
              <a:t>: </a:t>
            </a:r>
          </a:p>
          <a:p>
            <a:pPr lvl="2" algn="just">
              <a:defRPr/>
            </a:pPr>
            <a:r>
              <a:rPr lang="en-GB" smtClean="0">
                <a:ea typeface="+mn-ea"/>
              </a:rPr>
              <a:t>Models aspects of the domain represented by the system </a:t>
            </a:r>
            <a:endParaRPr lang="en-US" smtClean="0">
              <a:ea typeface="+mn-ea"/>
              <a:cs typeface="Times New Roman" charset="0"/>
            </a:endParaRPr>
          </a:p>
          <a:p>
            <a:pPr lvl="1" algn="just">
              <a:defRPr/>
            </a:pPr>
            <a:r>
              <a:rPr lang="en-GB" b="1" smtClean="0">
                <a:ea typeface="+mn-ea"/>
              </a:rPr>
              <a:t>System model</a:t>
            </a:r>
            <a:r>
              <a:rPr lang="en-GB" smtClean="0">
                <a:ea typeface="+mn-ea"/>
              </a:rPr>
              <a:t>: </a:t>
            </a:r>
          </a:p>
          <a:p>
            <a:pPr lvl="2" algn="just">
              <a:defRPr/>
            </a:pPr>
            <a:r>
              <a:rPr lang="en-GB" smtClean="0">
                <a:ea typeface="+mn-ea"/>
              </a:rPr>
              <a:t>Includes also classes used to build the user interface and system architecture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47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1657164-F6C4-47D1-AF36-BCE1620DB376}" type="slidenum">
              <a:rPr lang="en-US" sz="1400"/>
              <a:pPr/>
              <a:t>49</a:t>
            </a:fld>
            <a:endParaRPr lang="en-US" sz="1400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ea typeface="+mj-ea"/>
                <a:cs typeface="Times New Roman" charset="0"/>
              </a:rPr>
              <a:t>System domain model vs System model</a:t>
            </a:r>
          </a:p>
        </p:txBody>
      </p:sp>
      <p:pic>
        <p:nvPicPr>
          <p:cNvPr id="391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7175"/>
            <a:ext cx="7543800" cy="36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70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435C1EC1-B3B5-4EC4-A490-0237E0650452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What constitutes a good model?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defRPr/>
            </a:pPr>
            <a:r>
              <a:rPr lang="en-GB" smtClean="0">
                <a:ea typeface="+mn-ea"/>
                <a:cs typeface="+mn-cs"/>
              </a:rPr>
              <a:t>A model should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use a standard notation 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be understandable by clients and users 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lead software engineers to have insights about the system</a:t>
            </a:r>
            <a:r>
              <a:rPr lang="en-US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provide abstraction</a:t>
            </a:r>
          </a:p>
          <a:p>
            <a:pPr marL="0" indent="0">
              <a:defRPr/>
            </a:pPr>
            <a:endParaRPr lang="en-GB" b="0" smtClean="0">
              <a:ea typeface="+mn-ea"/>
              <a:cs typeface="+mn-cs"/>
            </a:endParaRPr>
          </a:p>
          <a:p>
            <a:pPr marL="0" indent="0">
              <a:defRPr/>
            </a:pPr>
            <a:r>
              <a:rPr lang="en-GB" b="0" smtClean="0">
                <a:ea typeface="+mn-ea"/>
                <a:cs typeface="+mn-cs"/>
              </a:rPr>
              <a:t>Models are used: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to help create designs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to permit analysis and review of those designs. 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as the core documentation describing the system</a:t>
            </a:r>
            <a:r>
              <a:rPr lang="en-GB" b="1" smtClean="0">
                <a:ea typeface="+mn-ea"/>
              </a:rPr>
              <a:t>. </a:t>
            </a:r>
            <a:r>
              <a:rPr lang="en-US" b="1" smtClean="0">
                <a:ea typeface="+mn-ea"/>
              </a:rPr>
              <a:t> </a:t>
            </a:r>
            <a:endParaRPr lang="en-GB" b="1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93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B3CD5041-18CA-4768-89D4-2C36B5C8D9D1}" type="slidenum">
              <a:rPr lang="en-US" sz="1400"/>
              <a:pPr/>
              <a:t>50</a:t>
            </a:fld>
            <a:endParaRPr lang="en-US" sz="140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mtClean="0">
                <a:ea typeface="+mj-ea"/>
                <a:cs typeface="Times New Roman" charset="0"/>
              </a:rPr>
              <a:t>System domain model vs System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 New Roman" charset="0"/>
              </a:rPr>
              <a:t>The </a:t>
            </a:r>
            <a:r>
              <a:rPr lang="en-GB" i="1" smtClean="0">
                <a:ea typeface="+mn-ea"/>
                <a:cs typeface="Times New Roman" charset="0"/>
              </a:rPr>
              <a:t>system domain model</a:t>
            </a:r>
            <a:r>
              <a:rPr lang="en-GB" smtClean="0">
                <a:ea typeface="+mn-ea"/>
                <a:cs typeface="Times New Roman" charset="0"/>
              </a:rPr>
              <a:t> omits many classes that are needed to build a complete system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 New Roman" charset="0"/>
              </a:rPr>
              <a:t>Can contain less than half the classes of the system.</a:t>
            </a:r>
          </a:p>
          <a:p>
            <a:pPr lvl="2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 New Roman" charset="0"/>
              </a:rPr>
              <a:t>Should be developed to be used  independently of particular sets of</a:t>
            </a:r>
          </a:p>
          <a:p>
            <a:pPr lvl="3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 New Roman" charset="0"/>
              </a:rPr>
              <a:t>user interface classes </a:t>
            </a:r>
          </a:p>
          <a:p>
            <a:pPr lvl="3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 New Roman" charset="0"/>
              </a:rPr>
              <a:t>architectural classes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 New Roman" charset="0"/>
              </a:rPr>
              <a:t>The complete </a:t>
            </a:r>
            <a:r>
              <a:rPr lang="en-GB" i="1" smtClean="0">
                <a:ea typeface="+mn-ea"/>
                <a:cs typeface="Times New Roman" charset="0"/>
              </a:rPr>
              <a:t>system model</a:t>
            </a:r>
            <a:r>
              <a:rPr lang="en-GB" smtClean="0">
                <a:ea typeface="+mn-ea"/>
                <a:cs typeface="Times New Roman" charset="0"/>
              </a:rPr>
              <a:t> includes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 New Roman" charset="0"/>
              </a:rPr>
              <a:t>The system domain model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 New Roman" charset="0"/>
              </a:rPr>
              <a:t>User interface classes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 New Roman" charset="0"/>
              </a:rPr>
              <a:t>Architectural classes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 New Roman" charset="0"/>
              </a:rPr>
              <a:t>Utility classes</a:t>
            </a:r>
          </a:p>
        </p:txBody>
      </p:sp>
    </p:spTree>
    <p:extLst>
      <p:ext uri="{BB962C8B-B14F-4D97-AF65-F5344CB8AC3E}">
        <p14:creationId xmlns:p14="http://schemas.microsoft.com/office/powerpoint/2010/main" val="18124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53F3B050-3BAE-439B-99A9-BFA95DC6C09B}" type="slidenum">
              <a:rPr lang="en-US" sz="1400"/>
              <a:pPr/>
              <a:t>51</a:t>
            </a:fld>
            <a:endParaRPr lang="en-US" sz="1400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GB" smtClean="0">
                <a:ea typeface="+mj-ea"/>
                <a:cs typeface="+mj-cs"/>
              </a:rPr>
              <a:t>Suggested sequence of activities</a:t>
            </a:r>
            <a:r>
              <a:rPr lang="en-US" smtClean="0"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143000"/>
            <a:ext cx="7543800" cy="4800600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90000"/>
              </a:lnSpc>
            </a:pPr>
            <a:r>
              <a:rPr lang="en-GB" smtClean="0"/>
              <a:t>Identify a first set of candidate </a:t>
            </a:r>
            <a:r>
              <a:rPr lang="en-GB" b="1" smtClean="0"/>
              <a:t>classes</a:t>
            </a:r>
            <a:r>
              <a:rPr lang="en-US" smtClean="0">
                <a:cs typeface="Times New Roman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smtClean="0"/>
              <a:t>Add </a:t>
            </a:r>
            <a:r>
              <a:rPr lang="en-GB" b="1" smtClean="0"/>
              <a:t>associations</a:t>
            </a:r>
            <a:r>
              <a:rPr lang="en-GB" smtClean="0"/>
              <a:t> and </a:t>
            </a:r>
            <a:r>
              <a:rPr lang="en-GB" b="1" smtClean="0"/>
              <a:t>attributes</a:t>
            </a:r>
            <a:r>
              <a:rPr lang="en-GB" smtClean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smtClean="0"/>
              <a:t>Find </a:t>
            </a:r>
            <a:r>
              <a:rPr lang="en-GB" b="1" smtClean="0"/>
              <a:t>generalizations</a:t>
            </a:r>
            <a:r>
              <a:rPr lang="en-US" smtClean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smtClean="0"/>
              <a:t>List the main </a:t>
            </a:r>
            <a:r>
              <a:rPr lang="en-GB" b="1" smtClean="0"/>
              <a:t>responsibilities</a:t>
            </a:r>
            <a:r>
              <a:rPr lang="en-GB" smtClean="0"/>
              <a:t> of each class</a:t>
            </a:r>
            <a:r>
              <a:rPr lang="en-US" smtClean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smtClean="0"/>
              <a:t>Decide on specific </a:t>
            </a:r>
            <a:r>
              <a:rPr lang="en-GB" b="1" smtClean="0"/>
              <a:t>operations</a:t>
            </a:r>
            <a:r>
              <a:rPr lang="en-GB" smtClean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b="1" smtClean="0"/>
              <a:t>Iterate</a:t>
            </a:r>
            <a:r>
              <a:rPr lang="en-GB" smtClean="0"/>
              <a:t> over the entire process</a:t>
            </a:r>
            <a:r>
              <a:rPr lang="en-US" smtClean="0"/>
              <a:t> until the model is satisfactory</a:t>
            </a:r>
          </a:p>
          <a:p>
            <a:pPr lvl="2">
              <a:lnSpc>
                <a:spcPct val="90000"/>
              </a:lnSpc>
            </a:pPr>
            <a:r>
              <a:rPr lang="en-GB" smtClean="0"/>
              <a:t>Add or delete classes, associations, attributes, generalizations, responsibilities or operations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Identify interfaces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Apply design patterns (Chapter 6)</a:t>
            </a:r>
            <a:endParaRPr lang="en-GB" smtClean="0">
              <a:cs typeface="Times New Roman" pitchFamily="18" charset="0"/>
            </a:endParaRPr>
          </a:p>
          <a:p>
            <a:pPr marL="0" indent="0" algn="just"/>
            <a:r>
              <a:rPr lang="en-GB" b="0" i="1" smtClean="0">
                <a:cs typeface="Times New Roman" pitchFamily="18" charset="0"/>
              </a:rPr>
              <a:t>     Don</a:t>
            </a:r>
            <a:r>
              <a:rPr lang="en-GB" altLang="en-US" b="0" i="1" smtClean="0">
                <a:cs typeface="Times New Roman" pitchFamily="18" charset="0"/>
              </a:rPr>
              <a:t>’</a:t>
            </a:r>
            <a:r>
              <a:rPr lang="en-GB" b="0" i="1" smtClean="0">
                <a:cs typeface="Times New Roman" pitchFamily="18" charset="0"/>
              </a:rPr>
              <a:t>t be too disorganized. Don</a:t>
            </a:r>
            <a:r>
              <a:rPr lang="en-GB" altLang="en-US" b="0" i="1" smtClean="0">
                <a:cs typeface="Times New Roman" pitchFamily="18" charset="0"/>
              </a:rPr>
              <a:t>’</a:t>
            </a:r>
            <a:r>
              <a:rPr lang="en-GB" b="0" i="1" smtClean="0">
                <a:cs typeface="Times New Roman" pitchFamily="18" charset="0"/>
              </a:rPr>
              <a:t>t be too rigid either.</a:t>
            </a:r>
            <a:endParaRPr lang="en-GB" sz="2000" i="1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B446450-01DA-4A11-8E12-25203ED17169}" type="slidenum">
              <a:rPr lang="en-US" sz="1400"/>
              <a:pPr/>
              <a:t>52</a:t>
            </a:fld>
            <a:endParaRPr lang="en-US" sz="1400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smtClean="0">
                <a:ea typeface="+mj-ea"/>
                <a:cs typeface="+mj-cs"/>
              </a:rPr>
              <a:t>Identifying classes</a:t>
            </a:r>
            <a:r>
              <a:rPr lang="en-US" b="1" i="1" smtClean="0"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algn="just">
              <a:defRPr/>
            </a:pPr>
            <a:r>
              <a:rPr lang="en-GB" smtClean="0">
                <a:ea typeface="+mn-ea"/>
              </a:rPr>
              <a:t>When developing a domain model you tend to </a:t>
            </a:r>
            <a:r>
              <a:rPr lang="en-GB" i="1" smtClean="0">
                <a:ea typeface="+mn-ea"/>
              </a:rPr>
              <a:t>discover</a:t>
            </a:r>
            <a:r>
              <a:rPr lang="en-GB" smtClean="0">
                <a:ea typeface="+mn-ea"/>
              </a:rPr>
              <a:t> classes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When you work on the user interface or the system architecture, you tend to </a:t>
            </a:r>
            <a:r>
              <a:rPr lang="en-GB" i="1" smtClean="0">
                <a:ea typeface="+mn-ea"/>
              </a:rPr>
              <a:t>invent</a:t>
            </a:r>
            <a:r>
              <a:rPr lang="en-GB" smtClean="0">
                <a:ea typeface="+mn-ea"/>
              </a:rPr>
              <a:t> classes</a:t>
            </a:r>
          </a:p>
          <a:p>
            <a:pPr lvl="2" algn="just">
              <a:defRPr/>
            </a:pPr>
            <a:r>
              <a:rPr lang="en-GB" smtClean="0">
                <a:ea typeface="+mn-ea"/>
              </a:rPr>
              <a:t>Needed to solve a particular design problem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2" algn="just">
              <a:defRPr/>
            </a:pPr>
            <a:r>
              <a:rPr lang="en-GB" smtClean="0">
                <a:ea typeface="+mn-ea"/>
              </a:rPr>
              <a:t>(Inventing may also occur when creating a domain mode</a:t>
            </a:r>
            <a:r>
              <a:rPr lang="en-US" smtClean="0">
                <a:ea typeface="+mn-ea"/>
                <a:cs typeface="Times New Roman" charset="0"/>
              </a:rPr>
              <a:t>l)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Reuse should always be a concern </a:t>
            </a:r>
          </a:p>
          <a:p>
            <a:pPr lvl="2" algn="just">
              <a:defRPr/>
            </a:pPr>
            <a:r>
              <a:rPr lang="en-US" smtClean="0">
                <a:ea typeface="+mn-ea"/>
                <a:cs typeface="Times New Roman" charset="0"/>
              </a:rPr>
              <a:t>Frameworks</a:t>
            </a:r>
          </a:p>
          <a:p>
            <a:pPr lvl="2" algn="just">
              <a:defRPr/>
            </a:pPr>
            <a:r>
              <a:rPr lang="en-US" smtClean="0">
                <a:ea typeface="+mn-ea"/>
                <a:cs typeface="Times New Roman" charset="0"/>
              </a:rPr>
              <a:t>System extensions</a:t>
            </a:r>
          </a:p>
          <a:p>
            <a:pPr lvl="2" algn="just">
              <a:defRPr/>
            </a:pPr>
            <a:r>
              <a:rPr lang="en-US" smtClean="0">
                <a:ea typeface="+mn-ea"/>
                <a:cs typeface="Times New Roman" charset="0"/>
              </a:rPr>
              <a:t>Similar systems</a:t>
            </a:r>
          </a:p>
        </p:txBody>
      </p:sp>
    </p:spTree>
    <p:extLst>
      <p:ext uri="{BB962C8B-B14F-4D97-AF65-F5344CB8AC3E}">
        <p14:creationId xmlns:p14="http://schemas.microsoft.com/office/powerpoint/2010/main" val="19890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61E4DD73-D086-4A4B-97A7-805BCF439181}" type="slidenum">
              <a:rPr lang="en-US" sz="1400"/>
              <a:pPr/>
              <a:t>53</a:t>
            </a:fld>
            <a:endParaRPr lang="en-US" sz="1400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GB" smtClean="0">
                <a:ea typeface="+mj-ea"/>
                <a:cs typeface="+mj-cs"/>
              </a:rPr>
              <a:t>A simple technique for discovering domain classes</a:t>
            </a:r>
            <a:r>
              <a:rPr lang="en-GB" b="1" smtClean="0">
                <a:ea typeface="+mj-ea"/>
                <a:cs typeface="+mj-cs"/>
              </a:rPr>
              <a:t> </a:t>
            </a:r>
            <a:endParaRPr lang="en-US" b="1" smtClean="0">
              <a:ea typeface="+mj-ea"/>
              <a:cs typeface="Times New Roman" charset="0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algn="just">
              <a:defRPr/>
            </a:pPr>
            <a:r>
              <a:rPr lang="en-GB" smtClean="0">
                <a:ea typeface="+mn-ea"/>
              </a:rPr>
              <a:t>Look at a source material such as a description of requirements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Extract the </a:t>
            </a:r>
            <a:r>
              <a:rPr lang="en-GB" i="1" smtClean="0">
                <a:ea typeface="+mn-ea"/>
              </a:rPr>
              <a:t>nouns</a:t>
            </a:r>
            <a:r>
              <a:rPr lang="en-GB" smtClean="0">
                <a:ea typeface="+mn-ea"/>
              </a:rPr>
              <a:t> and </a:t>
            </a:r>
            <a:r>
              <a:rPr lang="en-GB" i="1" smtClean="0">
                <a:ea typeface="+mn-ea"/>
              </a:rPr>
              <a:t>noun phrases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  <a:cs typeface="Times New Roman" charset="0"/>
              </a:rPr>
              <a:t>Eliminate nouns that:</a:t>
            </a:r>
          </a:p>
          <a:p>
            <a:pPr lvl="2" algn="just">
              <a:defRPr/>
            </a:pPr>
            <a:r>
              <a:rPr lang="en-GB" smtClean="0">
                <a:ea typeface="+mn-ea"/>
                <a:cs typeface="Times New Roman" charset="0"/>
              </a:rPr>
              <a:t>are redundant</a:t>
            </a:r>
          </a:p>
          <a:p>
            <a:pPr lvl="2" algn="just">
              <a:defRPr/>
            </a:pPr>
            <a:r>
              <a:rPr lang="en-GB" smtClean="0">
                <a:ea typeface="+mn-ea"/>
                <a:cs typeface="Times New Roman" charset="0"/>
              </a:rPr>
              <a:t>represent instances</a:t>
            </a:r>
          </a:p>
          <a:p>
            <a:pPr lvl="2" algn="just">
              <a:defRPr/>
            </a:pPr>
            <a:r>
              <a:rPr lang="en-GB" smtClean="0">
                <a:ea typeface="+mn-ea"/>
                <a:cs typeface="Times New Roman" charset="0"/>
              </a:rPr>
              <a:t>are vague or highly general</a:t>
            </a:r>
          </a:p>
          <a:p>
            <a:pPr lvl="2" algn="just">
              <a:defRPr/>
            </a:pPr>
            <a:r>
              <a:rPr lang="en-GB" smtClean="0">
                <a:ea typeface="+mn-ea"/>
                <a:cs typeface="Times New Roman" charset="0"/>
              </a:rPr>
              <a:t>not needed in the application</a:t>
            </a:r>
          </a:p>
          <a:p>
            <a:pPr lvl="1" algn="just">
              <a:defRPr/>
            </a:pPr>
            <a:r>
              <a:rPr lang="en-GB" smtClean="0">
                <a:ea typeface="+mn-ea"/>
                <a:cs typeface="Times New Roman" charset="0"/>
              </a:rPr>
              <a:t>Pay attention to </a:t>
            </a:r>
            <a:r>
              <a:rPr lang="en-GB" smtClean="0">
                <a:ea typeface="+mn-ea"/>
              </a:rPr>
              <a:t>classes in a domain model that represent </a:t>
            </a:r>
            <a:r>
              <a:rPr lang="en-GB" i="1" smtClean="0">
                <a:ea typeface="+mn-ea"/>
              </a:rPr>
              <a:t>types of users</a:t>
            </a:r>
            <a:r>
              <a:rPr lang="en-GB" smtClean="0">
                <a:ea typeface="+mn-ea"/>
              </a:rPr>
              <a:t> or other actors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2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6D5CEEAE-A8DB-4943-9934-974184FA2458}" type="slidenum">
              <a:rPr lang="en-US" sz="1400"/>
              <a:pPr/>
              <a:t>54</a:t>
            </a:fld>
            <a:endParaRPr lang="en-US" sz="140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mtClean="0">
                <a:ea typeface="+mj-ea"/>
                <a:cs typeface="+mj-cs"/>
              </a:rPr>
              <a:t>Identifying associations and attributes</a:t>
            </a:r>
            <a:r>
              <a:rPr lang="en-US" smtClean="0"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defRPr/>
            </a:pPr>
            <a:r>
              <a:rPr lang="en-GB" smtClean="0">
                <a:ea typeface="+mn-ea"/>
              </a:rPr>
              <a:t>Start with classes you think are most </a:t>
            </a:r>
            <a:r>
              <a:rPr lang="en-GB" b="1" smtClean="0">
                <a:ea typeface="+mn-ea"/>
              </a:rPr>
              <a:t>central</a:t>
            </a:r>
            <a:r>
              <a:rPr lang="en-GB" smtClean="0">
                <a:ea typeface="+mn-ea"/>
              </a:rPr>
              <a:t> and important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  <a:cs typeface="Times New Roman" charset="0"/>
              </a:rPr>
              <a:t>Decide on the clear and obvious data it must contain and its relationships to other classes. </a:t>
            </a:r>
          </a:p>
          <a:p>
            <a:pPr lvl="1" algn="just">
              <a:defRPr/>
            </a:pPr>
            <a:r>
              <a:rPr lang="en-GB" smtClean="0">
                <a:ea typeface="+mn-ea"/>
                <a:cs typeface="Times New Roman" charset="0"/>
              </a:rPr>
              <a:t>Work outwards towards the classes that are less important.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Avoid adding many associations and attributes to a class</a:t>
            </a:r>
          </a:p>
          <a:p>
            <a:pPr lvl="2" algn="just">
              <a:defRPr/>
            </a:pPr>
            <a:r>
              <a:rPr lang="en-GB" smtClean="0">
                <a:ea typeface="+mn-ea"/>
              </a:rPr>
              <a:t>A system is simpler if it manipulates less information</a:t>
            </a:r>
            <a:r>
              <a:rPr lang="en-US" smtClean="0"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5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F4C176C-8C14-4DDA-A2B5-17E97CFD3A8F}" type="slidenum">
              <a:rPr lang="en-US" sz="1400"/>
              <a:pPr/>
              <a:t>55</a:t>
            </a:fld>
            <a:endParaRPr lang="en-US" sz="1400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GB" smtClean="0">
                <a:ea typeface="+mj-ea"/>
                <a:cs typeface="+mj-cs"/>
              </a:rPr>
              <a:t>Tips about identifying and specifying valid associations</a:t>
            </a:r>
            <a:r>
              <a:rPr lang="en-US" smtClean="0">
                <a:ea typeface="+mj-ea"/>
                <a:cs typeface="+mj-cs"/>
              </a:rPr>
              <a:t> </a:t>
            </a:r>
            <a:r>
              <a:rPr lang="en-GB" smtClean="0">
                <a:ea typeface="+mj-ea"/>
                <a:cs typeface="+mj-cs"/>
              </a:rPr>
              <a:t> 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algn="just">
              <a:defRPr/>
            </a:pPr>
            <a:r>
              <a:rPr lang="en-GB" smtClean="0">
                <a:ea typeface="+mn-ea"/>
              </a:rPr>
              <a:t>An association should exist if a class </a:t>
            </a:r>
          </a:p>
          <a:p>
            <a:pPr lvl="3" algn="just">
              <a:defRPr/>
            </a:pPr>
            <a:r>
              <a:rPr lang="en-GB" i="1" smtClean="0">
                <a:ea typeface="+mn-ea"/>
              </a:rPr>
              <a:t>possesses</a:t>
            </a:r>
            <a:endParaRPr lang="en-GB" smtClean="0">
              <a:ea typeface="+mn-ea"/>
            </a:endParaRPr>
          </a:p>
          <a:p>
            <a:pPr lvl="3" algn="just">
              <a:defRPr/>
            </a:pPr>
            <a:r>
              <a:rPr lang="en-GB" i="1" smtClean="0">
                <a:ea typeface="+mn-ea"/>
              </a:rPr>
              <a:t>controls</a:t>
            </a:r>
            <a:endParaRPr lang="en-GB" smtClean="0">
              <a:ea typeface="+mn-ea"/>
            </a:endParaRPr>
          </a:p>
          <a:p>
            <a:pPr lvl="3" algn="just">
              <a:defRPr/>
            </a:pPr>
            <a:r>
              <a:rPr lang="en-GB" i="1" smtClean="0">
                <a:ea typeface="+mn-ea"/>
              </a:rPr>
              <a:t>is connected to</a:t>
            </a:r>
            <a:endParaRPr lang="en-GB" smtClean="0">
              <a:ea typeface="+mn-ea"/>
            </a:endParaRPr>
          </a:p>
          <a:p>
            <a:pPr lvl="3" algn="just">
              <a:defRPr/>
            </a:pPr>
            <a:r>
              <a:rPr lang="en-GB" i="1" smtClean="0">
                <a:ea typeface="+mn-ea"/>
              </a:rPr>
              <a:t>is related to</a:t>
            </a:r>
            <a:endParaRPr lang="en-GB" smtClean="0">
              <a:ea typeface="+mn-ea"/>
            </a:endParaRPr>
          </a:p>
          <a:p>
            <a:pPr lvl="3" algn="just">
              <a:defRPr/>
            </a:pPr>
            <a:r>
              <a:rPr lang="en-GB" i="1" smtClean="0">
                <a:ea typeface="+mn-ea"/>
              </a:rPr>
              <a:t>is a part of</a:t>
            </a:r>
            <a:endParaRPr lang="en-GB" smtClean="0">
              <a:ea typeface="+mn-ea"/>
            </a:endParaRPr>
          </a:p>
          <a:p>
            <a:pPr lvl="3" algn="just">
              <a:defRPr/>
            </a:pPr>
            <a:r>
              <a:rPr lang="en-GB" i="1" smtClean="0">
                <a:ea typeface="+mn-ea"/>
              </a:rPr>
              <a:t>has as parts</a:t>
            </a:r>
            <a:endParaRPr lang="en-GB" smtClean="0">
              <a:ea typeface="+mn-ea"/>
            </a:endParaRPr>
          </a:p>
          <a:p>
            <a:pPr lvl="3" algn="just">
              <a:defRPr/>
            </a:pPr>
            <a:r>
              <a:rPr lang="en-GB" smtClean="0">
                <a:ea typeface="+mn-ea"/>
              </a:rPr>
              <a:t> </a:t>
            </a:r>
            <a:r>
              <a:rPr lang="en-GB" i="1" smtClean="0">
                <a:ea typeface="+mn-ea"/>
              </a:rPr>
              <a:t>is a member of</a:t>
            </a:r>
            <a:r>
              <a:rPr lang="en-GB" smtClean="0">
                <a:ea typeface="+mn-ea"/>
              </a:rPr>
              <a:t>, or</a:t>
            </a:r>
          </a:p>
          <a:p>
            <a:pPr lvl="3" algn="just">
              <a:defRPr/>
            </a:pPr>
            <a:r>
              <a:rPr lang="en-GB" smtClean="0">
                <a:ea typeface="+mn-ea"/>
              </a:rPr>
              <a:t> </a:t>
            </a:r>
            <a:r>
              <a:rPr lang="en-GB" i="1" smtClean="0">
                <a:ea typeface="+mn-ea"/>
              </a:rPr>
              <a:t>has as members</a:t>
            </a:r>
            <a:endParaRPr lang="en-GB" smtClean="0">
              <a:ea typeface="+mn-ea"/>
            </a:endParaRPr>
          </a:p>
          <a:p>
            <a:pPr lvl="1" algn="just">
              <a:buFontTx/>
              <a:buNone/>
              <a:defRPr/>
            </a:pPr>
            <a:r>
              <a:rPr lang="en-GB" smtClean="0">
                <a:ea typeface="+mn-ea"/>
              </a:rPr>
              <a:t>  		some other class in your model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  <a:cs typeface="Times New Roman" charset="0"/>
              </a:rPr>
              <a:t>Specify the multiplicity at both ends</a:t>
            </a:r>
          </a:p>
          <a:p>
            <a:pPr lvl="1" algn="just">
              <a:defRPr/>
            </a:pPr>
            <a:r>
              <a:rPr lang="en-GB" smtClean="0">
                <a:ea typeface="+mn-ea"/>
                <a:cs typeface="Times New Roman" charset="0"/>
              </a:rPr>
              <a:t>Label it clearly.</a:t>
            </a:r>
          </a:p>
          <a:p>
            <a:pPr lvl="1" algn="just">
              <a:buFontTx/>
              <a:buNone/>
              <a:defRPr/>
            </a:pPr>
            <a:endParaRPr lang="en-GB" smtClean="0">
              <a:ea typeface="+mn-ea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5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D316C30A-DD1E-4D11-AC64-0F1694ED7868}" type="slidenum">
              <a:rPr lang="en-US" sz="1400"/>
              <a:pPr/>
              <a:t>56</a:t>
            </a:fld>
            <a:endParaRPr lang="en-US" sz="1400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Actions versus associations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467600" cy="4800600"/>
          </a:xfrm>
        </p:spPr>
        <p:txBody>
          <a:bodyPr/>
          <a:lstStyle/>
          <a:p>
            <a:pPr lvl="1" algn="just">
              <a:defRPr/>
            </a:pPr>
            <a:r>
              <a:rPr lang="en-GB" sz="2000"/>
              <a:t>A common mistake is to represent </a:t>
            </a:r>
            <a:r>
              <a:rPr lang="en-GB" sz="2000" i="1"/>
              <a:t>actions</a:t>
            </a:r>
            <a:r>
              <a:rPr lang="en-GB" sz="2000"/>
              <a:t> as if they were associations</a:t>
            </a:r>
            <a:r>
              <a:rPr lang="en-US" sz="2000">
                <a:cs typeface="Times New Roman" charset="0"/>
              </a:rPr>
              <a:t> </a:t>
            </a:r>
          </a:p>
          <a:p>
            <a:pPr marL="0" indent="0">
              <a:defRPr/>
            </a:pPr>
            <a:endParaRPr lang="en-US" sz="2000"/>
          </a:p>
        </p:txBody>
      </p:sp>
      <p:pic>
        <p:nvPicPr>
          <p:cNvPr id="265279" name="Picture 6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2438401"/>
            <a:ext cx="2057400" cy="1724025"/>
          </a:xfrm>
        </p:spPr>
      </p:pic>
      <p:sp>
        <p:nvSpPr>
          <p:cNvPr id="109575" name="Rectangle 18"/>
          <p:cNvSpPr>
            <a:spLocks noChangeArrowheads="1"/>
          </p:cNvSpPr>
          <p:nvPr/>
        </p:nvSpPr>
        <p:spPr bwMode="auto">
          <a:xfrm>
            <a:off x="3040064" y="4556126"/>
            <a:ext cx="29359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</a:rPr>
              <a:t>Bad, due to the use of associations </a:t>
            </a:r>
            <a:endParaRPr lang="en-CA"/>
          </a:p>
        </p:txBody>
      </p:sp>
      <p:sp>
        <p:nvSpPr>
          <p:cNvPr id="109576" name="Rectangle 19"/>
          <p:cNvSpPr>
            <a:spLocks noChangeArrowheads="1"/>
          </p:cNvSpPr>
          <p:nvPr/>
        </p:nvSpPr>
        <p:spPr bwMode="auto">
          <a:xfrm>
            <a:off x="3040063" y="4757739"/>
            <a:ext cx="13002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</a:rPr>
              <a:t>that are actions</a:t>
            </a:r>
            <a:endParaRPr lang="en-CA"/>
          </a:p>
        </p:txBody>
      </p:sp>
      <p:sp>
        <p:nvSpPr>
          <p:cNvPr id="109577" name="Rectangle 47"/>
          <p:cNvSpPr>
            <a:spLocks noChangeArrowheads="1"/>
          </p:cNvSpPr>
          <p:nvPr/>
        </p:nvSpPr>
        <p:spPr bwMode="auto">
          <a:xfrm>
            <a:off x="6076951" y="4352926"/>
            <a:ext cx="969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</a:rPr>
              <a:t>Better: The </a:t>
            </a:r>
            <a:endParaRPr lang="en-CA"/>
          </a:p>
        </p:txBody>
      </p:sp>
      <p:sp>
        <p:nvSpPr>
          <p:cNvPr id="109578" name="Rectangle 48"/>
          <p:cNvSpPr>
            <a:spLocks noChangeArrowheads="1"/>
          </p:cNvSpPr>
          <p:nvPr/>
        </p:nvSpPr>
        <p:spPr bwMode="auto">
          <a:xfrm>
            <a:off x="7038976" y="4370389"/>
            <a:ext cx="7405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  <a:latin typeface="Courier" pitchFamily="2" charset="0"/>
              </a:rPr>
              <a:t>borrow</a:t>
            </a:r>
            <a:endParaRPr lang="en-CA"/>
          </a:p>
        </p:txBody>
      </p:sp>
      <p:sp>
        <p:nvSpPr>
          <p:cNvPr id="109579" name="Rectangle 49"/>
          <p:cNvSpPr>
            <a:spLocks noChangeArrowheads="1"/>
          </p:cNvSpPr>
          <p:nvPr/>
        </p:nvSpPr>
        <p:spPr bwMode="auto">
          <a:xfrm>
            <a:off x="7748589" y="4352926"/>
            <a:ext cx="170226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</a:rPr>
              <a:t> operation creates a </a:t>
            </a:r>
            <a:endParaRPr lang="en-CA"/>
          </a:p>
        </p:txBody>
      </p:sp>
      <p:sp>
        <p:nvSpPr>
          <p:cNvPr id="109580" name="Rectangle 50"/>
          <p:cNvSpPr>
            <a:spLocks noChangeArrowheads="1"/>
          </p:cNvSpPr>
          <p:nvPr/>
        </p:nvSpPr>
        <p:spPr bwMode="auto">
          <a:xfrm>
            <a:off x="9367839" y="4370389"/>
            <a:ext cx="493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  <a:latin typeface="Courier" pitchFamily="2" charset="0"/>
              </a:rPr>
              <a:t>Loan</a:t>
            </a:r>
            <a:endParaRPr lang="en-CA"/>
          </a:p>
        </p:txBody>
      </p:sp>
      <p:sp>
        <p:nvSpPr>
          <p:cNvPr id="109581" name="Rectangle 51"/>
          <p:cNvSpPr>
            <a:spLocks noChangeArrowheads="1"/>
          </p:cNvSpPr>
          <p:nvPr/>
        </p:nvSpPr>
        <p:spPr bwMode="auto">
          <a:xfrm>
            <a:off x="9840913" y="4352926"/>
            <a:ext cx="4568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</a:rPr>
              <a:t>, and </a:t>
            </a:r>
            <a:endParaRPr lang="en-CA"/>
          </a:p>
        </p:txBody>
      </p:sp>
      <p:sp>
        <p:nvSpPr>
          <p:cNvPr id="109582" name="Rectangle 52"/>
          <p:cNvSpPr>
            <a:spLocks noChangeArrowheads="1"/>
          </p:cNvSpPr>
          <p:nvPr/>
        </p:nvSpPr>
        <p:spPr bwMode="auto">
          <a:xfrm>
            <a:off x="6076950" y="4556126"/>
            <a:ext cx="3254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</a:rPr>
              <a:t>the </a:t>
            </a:r>
            <a:endParaRPr lang="en-CA"/>
          </a:p>
        </p:txBody>
      </p:sp>
      <p:sp>
        <p:nvSpPr>
          <p:cNvPr id="109583" name="Rectangle 53"/>
          <p:cNvSpPr>
            <a:spLocks noChangeArrowheads="1"/>
          </p:cNvSpPr>
          <p:nvPr/>
        </p:nvSpPr>
        <p:spPr bwMode="auto">
          <a:xfrm>
            <a:off x="6380164" y="4573589"/>
            <a:ext cx="7405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  <a:latin typeface="Courier" pitchFamily="2" charset="0"/>
              </a:rPr>
              <a:t>return</a:t>
            </a:r>
            <a:endParaRPr lang="en-CA"/>
          </a:p>
        </p:txBody>
      </p:sp>
      <p:sp>
        <p:nvSpPr>
          <p:cNvPr id="109584" name="Rectangle 54"/>
          <p:cNvSpPr>
            <a:spLocks noChangeArrowheads="1"/>
          </p:cNvSpPr>
          <p:nvPr/>
        </p:nvSpPr>
        <p:spPr bwMode="auto">
          <a:xfrm>
            <a:off x="7089775" y="4556126"/>
            <a:ext cx="1610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</a:rPr>
              <a:t> operation sets the </a:t>
            </a:r>
            <a:endParaRPr lang="en-CA"/>
          </a:p>
        </p:txBody>
      </p:sp>
      <p:sp>
        <p:nvSpPr>
          <p:cNvPr id="109585" name="Rectangle 55"/>
          <p:cNvSpPr>
            <a:spLocks noChangeArrowheads="1"/>
          </p:cNvSpPr>
          <p:nvPr/>
        </p:nvSpPr>
        <p:spPr bwMode="auto">
          <a:xfrm>
            <a:off x="8609014" y="4573589"/>
            <a:ext cx="1481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  <a:latin typeface="Courier" pitchFamily="2" charset="0"/>
              </a:rPr>
              <a:t>returnedDate</a:t>
            </a:r>
            <a:endParaRPr lang="en-CA"/>
          </a:p>
        </p:txBody>
      </p:sp>
      <p:sp>
        <p:nvSpPr>
          <p:cNvPr id="109586" name="Rectangle 56"/>
          <p:cNvSpPr>
            <a:spLocks noChangeArrowheads="1"/>
          </p:cNvSpPr>
          <p:nvPr/>
        </p:nvSpPr>
        <p:spPr bwMode="auto">
          <a:xfrm>
            <a:off x="10026650" y="4556126"/>
            <a:ext cx="46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</a:rPr>
              <a:t> </a:t>
            </a:r>
            <a:endParaRPr lang="en-CA"/>
          </a:p>
        </p:txBody>
      </p:sp>
      <p:sp>
        <p:nvSpPr>
          <p:cNvPr id="109587" name="Rectangle 57"/>
          <p:cNvSpPr>
            <a:spLocks noChangeArrowheads="1"/>
          </p:cNvSpPr>
          <p:nvPr/>
        </p:nvSpPr>
        <p:spPr bwMode="auto">
          <a:xfrm>
            <a:off x="6076951" y="4757739"/>
            <a:ext cx="7848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</a:rPr>
              <a:t>attribute.</a:t>
            </a:r>
            <a:endParaRPr lang="en-CA"/>
          </a:p>
        </p:txBody>
      </p:sp>
      <p:pic>
        <p:nvPicPr>
          <p:cNvPr id="265282" name="Picture 6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2590801"/>
            <a:ext cx="3695700" cy="1381125"/>
          </a:xfrm>
        </p:spPr>
      </p:pic>
    </p:spTree>
    <p:extLst>
      <p:ext uri="{BB962C8B-B14F-4D97-AF65-F5344CB8AC3E}">
        <p14:creationId xmlns:p14="http://schemas.microsoft.com/office/powerpoint/2010/main" val="9892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A289B07-0841-4F4D-8AD0-4C19109FBCF8}" type="slidenum">
              <a:rPr lang="en-US" sz="1400"/>
              <a:pPr/>
              <a:t>57</a:t>
            </a:fld>
            <a:endParaRPr lang="en-US" sz="1400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smtClean="0">
                <a:ea typeface="+mj-ea"/>
                <a:cs typeface="+mj-cs"/>
              </a:rPr>
              <a:t>Identifying attributes</a:t>
            </a:r>
            <a:r>
              <a:rPr lang="en-US" smtClean="0"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defRPr/>
            </a:pPr>
            <a:r>
              <a:rPr lang="en-US" smtClean="0">
                <a:ea typeface="+mn-ea"/>
              </a:rPr>
              <a:t>Look for information that must be maintained about each class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  <a:cs typeface="Times New Roman" charset="0"/>
              </a:rPr>
              <a:t>S</a:t>
            </a:r>
            <a:r>
              <a:rPr lang="en-US" smtClean="0">
                <a:ea typeface="+mn-ea"/>
              </a:rPr>
              <a:t>everal nouns rejected as classes, may now become attributes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An attribute should generally contain a simple value </a:t>
            </a:r>
          </a:p>
          <a:p>
            <a:pPr lvl="2" algn="just">
              <a:defRPr/>
            </a:pPr>
            <a:r>
              <a:rPr lang="en-GB" smtClean="0">
                <a:ea typeface="+mn-ea"/>
                <a:cs typeface="Times New Roman" charset="0"/>
              </a:rPr>
              <a:t>E.g. string, number</a:t>
            </a:r>
          </a:p>
        </p:txBody>
      </p:sp>
    </p:spTree>
    <p:extLst>
      <p:ext uri="{BB962C8B-B14F-4D97-AF65-F5344CB8AC3E}">
        <p14:creationId xmlns:p14="http://schemas.microsoft.com/office/powerpoint/2010/main" val="23906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01B61487-2F7A-4880-B94F-B270D2836425}" type="slidenum">
              <a:rPr lang="en-US" sz="1400"/>
              <a:pPr/>
              <a:t>58</a:t>
            </a:fld>
            <a:endParaRPr lang="en-US" sz="1400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defRPr/>
            </a:pPr>
            <a:r>
              <a:rPr lang="en-US" smtClean="0">
                <a:ea typeface="+mj-ea"/>
                <a:cs typeface="+mj-cs"/>
              </a:rPr>
              <a:t>Tips about identifying and specifying valid attributes</a:t>
            </a:r>
            <a:r>
              <a:rPr lang="en-US" smtClean="0"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467600" cy="4800600"/>
          </a:xfrm>
        </p:spPr>
        <p:txBody>
          <a:bodyPr/>
          <a:lstStyle/>
          <a:p>
            <a:pPr lvl="1" algn="just"/>
            <a:r>
              <a:rPr lang="en-US" sz="2000"/>
              <a:t>It is not good to have many duplicate attributes  </a:t>
            </a:r>
          </a:p>
          <a:p>
            <a:pPr lvl="1" algn="just"/>
            <a:r>
              <a:rPr lang="en-US" sz="2000"/>
              <a:t>If a subset of a class</a:t>
            </a:r>
            <a:r>
              <a:rPr lang="ja-JP" altLang="en-US" sz="2000">
                <a:latin typeface="Arial" pitchFamily="34" charset="0"/>
              </a:rPr>
              <a:t>’</a:t>
            </a:r>
            <a:r>
              <a:rPr lang="en-US" altLang="ja-JP" sz="2000"/>
              <a:t>s attributes form a coherent group, then create a distinct class containing these attributes </a:t>
            </a:r>
            <a:endParaRPr lang="en-US" sz="2000"/>
          </a:p>
        </p:txBody>
      </p:sp>
      <p:pic>
        <p:nvPicPr>
          <p:cNvPr id="266310" name="Picture 7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2514600"/>
            <a:ext cx="7772400" cy="3314700"/>
          </a:xfrm>
        </p:spPr>
      </p:pic>
    </p:spTree>
    <p:extLst>
      <p:ext uri="{BB962C8B-B14F-4D97-AF65-F5344CB8AC3E}">
        <p14:creationId xmlns:p14="http://schemas.microsoft.com/office/powerpoint/2010/main" val="22233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E120324-2DE3-4D15-BB21-36AB31FF5BF8}" type="slidenum">
              <a:rPr lang="en-US" sz="1400"/>
              <a:pPr/>
              <a:t>59</a:t>
            </a:fld>
            <a:endParaRPr lang="en-US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mtClean="0">
                <a:ea typeface="+mj-ea"/>
                <a:cs typeface="Times New Roman" charset="0"/>
              </a:rPr>
              <a:t>An example (attributes and associations)</a:t>
            </a:r>
          </a:p>
        </p:txBody>
      </p:sp>
      <p:pic>
        <p:nvPicPr>
          <p:cNvPr id="180314" name="Picture 9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1905001"/>
            <a:ext cx="7543800" cy="3167063"/>
          </a:xfrm>
        </p:spPr>
      </p:pic>
    </p:spTree>
    <p:extLst>
      <p:ext uri="{BB962C8B-B14F-4D97-AF65-F5344CB8AC3E}">
        <p14:creationId xmlns:p14="http://schemas.microsoft.com/office/powerpoint/2010/main" val="20444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EB9E251-97B6-44DA-A0C0-67DA62C25631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3.2 </a:t>
            </a:r>
            <a:r>
              <a:rPr lang="en-GB" dirty="0" smtClean="0">
                <a:ea typeface="+mj-ea"/>
                <a:cs typeface="+mj-cs"/>
              </a:rPr>
              <a:t>Essentials of UML Class Diagrams</a:t>
            </a:r>
            <a:r>
              <a:rPr lang="en-US" dirty="0" smtClean="0">
                <a:ea typeface="+mj-ea"/>
                <a:cs typeface="+mj-cs"/>
              </a:rPr>
              <a:t>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defRPr/>
            </a:pPr>
            <a:r>
              <a:rPr lang="en-GB" i="1" smtClean="0">
                <a:ea typeface="+mn-ea"/>
                <a:cs typeface="+mn-cs"/>
              </a:rPr>
              <a:t>The main symbols shown on class diagrams are:</a:t>
            </a:r>
            <a:r>
              <a:rPr lang="en-US" i="1" smtClean="0">
                <a:ea typeface="+mn-ea"/>
                <a:cs typeface="+mn-cs"/>
              </a:rPr>
              <a:t> </a:t>
            </a:r>
            <a:endParaRPr lang="en-GB" i="1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GB" i="1" smtClean="0">
                <a:ea typeface="+mn-ea"/>
              </a:rPr>
              <a:t>Classes</a:t>
            </a:r>
            <a:endParaRPr lang="en-GB" smtClean="0">
              <a:ea typeface="+mn-ea"/>
            </a:endParaRPr>
          </a:p>
          <a:p>
            <a:pPr lvl="3">
              <a:defRPr/>
            </a:pPr>
            <a:r>
              <a:rPr lang="en-GB" smtClean="0">
                <a:ea typeface="+mn-ea"/>
              </a:rPr>
              <a:t>represent the types of data themselves</a:t>
            </a:r>
            <a:r>
              <a:rPr lang="en-US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i="1" smtClean="0">
                <a:ea typeface="+mn-ea"/>
              </a:rPr>
              <a:t>Associations</a:t>
            </a:r>
            <a:endParaRPr lang="en-GB" smtClean="0">
              <a:ea typeface="+mn-ea"/>
            </a:endParaRPr>
          </a:p>
          <a:p>
            <a:pPr lvl="3">
              <a:defRPr/>
            </a:pPr>
            <a:r>
              <a:rPr lang="en-GB" smtClean="0">
                <a:ea typeface="+mn-ea"/>
              </a:rPr>
              <a:t>represent linkages between instances of classes</a:t>
            </a:r>
            <a:r>
              <a:rPr lang="en-US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i="1" smtClean="0">
                <a:ea typeface="+mn-ea"/>
              </a:rPr>
              <a:t>Attributes</a:t>
            </a:r>
          </a:p>
          <a:p>
            <a:pPr lvl="3">
              <a:defRPr/>
            </a:pPr>
            <a:r>
              <a:rPr lang="en-GB" smtClean="0">
                <a:ea typeface="+mn-ea"/>
              </a:rPr>
              <a:t>are simple data found in classes and their instances</a:t>
            </a:r>
            <a:r>
              <a:rPr lang="en-US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i="1" smtClean="0">
                <a:ea typeface="+mn-ea"/>
              </a:rPr>
              <a:t>Operations</a:t>
            </a:r>
            <a:endParaRPr lang="en-GB" smtClean="0">
              <a:ea typeface="+mn-ea"/>
            </a:endParaRPr>
          </a:p>
          <a:p>
            <a:pPr lvl="3">
              <a:defRPr/>
            </a:pPr>
            <a:r>
              <a:rPr lang="en-GB" smtClean="0">
                <a:ea typeface="+mn-ea"/>
              </a:rPr>
              <a:t>represent the functions performed by the classes and their instances</a:t>
            </a:r>
            <a:r>
              <a:rPr lang="en-US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i="1" smtClean="0">
                <a:ea typeface="+mn-ea"/>
              </a:rPr>
              <a:t>Generalizations</a:t>
            </a:r>
          </a:p>
          <a:p>
            <a:pPr lvl="3">
              <a:defRPr/>
            </a:pPr>
            <a:r>
              <a:rPr lang="en-GB" smtClean="0">
                <a:ea typeface="+mn-ea"/>
              </a:rPr>
              <a:t>group classes into inheritance hierarchies</a:t>
            </a:r>
            <a:r>
              <a:rPr lang="en-US" smtClean="0"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3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CAD56214-D295-4BF5-88F0-5999FA79F660}" type="slidenum">
              <a:rPr lang="en-US" sz="1400"/>
              <a:pPr/>
              <a:t>60</a:t>
            </a:fld>
            <a:endParaRPr lang="en-US" sz="1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mtClean="0">
                <a:ea typeface="+mj-ea"/>
                <a:cs typeface="+mj-cs"/>
              </a:rPr>
              <a:t>Identifying generalizations and interfaces</a:t>
            </a:r>
            <a:r>
              <a:rPr lang="en-US" smtClean="0"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90000"/>
              </a:lnSpc>
              <a:defRPr/>
            </a:pPr>
            <a:r>
              <a:rPr lang="en-GB" smtClean="0">
                <a:ea typeface="+mn-ea"/>
              </a:rPr>
              <a:t>There are two ways to identify generalizations: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smtClean="0">
                <a:ea typeface="+mn-ea"/>
              </a:rPr>
              <a:t>bottom-up</a:t>
            </a:r>
          </a:p>
          <a:p>
            <a:pPr lvl="3" algn="just">
              <a:lnSpc>
                <a:spcPct val="90000"/>
              </a:lnSpc>
              <a:defRPr/>
            </a:pPr>
            <a:r>
              <a:rPr lang="en-GB" smtClean="0">
                <a:ea typeface="+mn-ea"/>
              </a:rPr>
              <a:t>Group together similar classes creating a new superclass</a:t>
            </a:r>
            <a:r>
              <a:rPr lang="en-US" smtClean="0">
                <a:ea typeface="+mn-ea"/>
              </a:rPr>
              <a:t> </a:t>
            </a:r>
            <a:endParaRPr lang="en-GB" smtClean="0">
              <a:ea typeface="+mn-ea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GB" smtClean="0">
                <a:ea typeface="+mn-ea"/>
              </a:rPr>
              <a:t>top-down</a:t>
            </a:r>
          </a:p>
          <a:p>
            <a:pPr lvl="3" algn="just">
              <a:lnSpc>
                <a:spcPct val="90000"/>
              </a:lnSpc>
              <a:defRPr/>
            </a:pPr>
            <a:r>
              <a:rPr lang="en-US" smtClean="0">
                <a:ea typeface="+mn-ea"/>
                <a:cs typeface="Times New Roman" charset="0"/>
              </a:rPr>
              <a:t>Look for more general classes first, specialize them if needed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Create an </a:t>
            </a:r>
            <a:r>
              <a:rPr lang="en-US" i="1" smtClean="0">
                <a:ea typeface="+mn-ea"/>
              </a:rPr>
              <a:t>interface</a:t>
            </a:r>
            <a:r>
              <a:rPr lang="en-US" smtClean="0">
                <a:ea typeface="+mn-ea"/>
              </a:rPr>
              <a:t>, instead of a  superclass if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The classes are very dissimilar except for having a few operations in common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One or more of the  classes already have their own superclasses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mtClean="0">
                <a:ea typeface="+mn-ea"/>
              </a:rPr>
              <a:t>Different implementations of the same class might be available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8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58E13CDC-1DA3-40F6-9904-3C7F9E936A93}" type="slidenum">
              <a:rPr lang="en-US" sz="1400"/>
              <a:pPr/>
              <a:t>61</a:t>
            </a:fld>
            <a:endParaRPr lang="en-US" sz="140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smtClean="0">
                <a:ea typeface="+mj-ea"/>
                <a:cs typeface="Times New Roman" charset="0"/>
              </a:rPr>
              <a:t>An example (generalization)</a:t>
            </a:r>
          </a:p>
        </p:txBody>
      </p:sp>
      <p:pic>
        <p:nvPicPr>
          <p:cNvPr id="182384" name="Picture 11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1295401"/>
            <a:ext cx="7543800" cy="4613275"/>
          </a:xfrm>
        </p:spPr>
      </p:pic>
    </p:spTree>
    <p:extLst>
      <p:ext uri="{BB962C8B-B14F-4D97-AF65-F5344CB8AC3E}">
        <p14:creationId xmlns:p14="http://schemas.microsoft.com/office/powerpoint/2010/main" val="22041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6C482A4B-D8D7-4EEE-BDA7-2E3DD4E2610E}" type="slidenum">
              <a:rPr lang="en-US" sz="1400"/>
              <a:pPr/>
              <a:t>62</a:t>
            </a:fld>
            <a:endParaRPr lang="en-US" sz="1400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mtClean="0">
                <a:ea typeface="+mj-ea"/>
                <a:cs typeface="+mj-cs"/>
              </a:rPr>
              <a:t>Allocating responsibilities to classes</a:t>
            </a:r>
            <a:r>
              <a:rPr lang="en-US" smtClean="0"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defRPr/>
            </a:pPr>
            <a:r>
              <a:rPr lang="en-US" sz="2000"/>
              <a:t>A </a:t>
            </a:r>
            <a:r>
              <a:rPr lang="en-US" sz="2000" i="1"/>
              <a:t>responsibility</a:t>
            </a:r>
            <a:r>
              <a:rPr lang="en-US" sz="2000"/>
              <a:t> is something that the system is required to do.</a:t>
            </a:r>
            <a:r>
              <a:rPr lang="en-US" sz="2000">
                <a:cs typeface="Times New Roman" charset="0"/>
              </a:rPr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000"/>
              <a:t>Each functional requirement must be attributed to one of the classes</a:t>
            </a:r>
            <a:endParaRPr lang="en-US" sz="2000">
              <a:cs typeface="Times New Roman" charset="0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US"/>
              <a:t>All the responsibilities of a given class should be </a:t>
            </a:r>
            <a:r>
              <a:rPr lang="en-US" i="1"/>
              <a:t>clearly related</a:t>
            </a:r>
            <a:r>
              <a:rPr lang="en-US"/>
              <a:t>.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/>
              <a:t>If a class has too many responsibilities, consider </a:t>
            </a:r>
            <a:r>
              <a:rPr lang="en-US" i="1"/>
              <a:t>splitting</a:t>
            </a:r>
            <a:r>
              <a:rPr lang="en-US"/>
              <a:t> it into distinct classes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/>
              <a:t>If a class has no responsibilities attached to it, then it is probably </a:t>
            </a:r>
            <a:r>
              <a:rPr lang="en-US" i="1"/>
              <a:t>useless</a:t>
            </a:r>
            <a:r>
              <a:rPr lang="en-US"/>
              <a:t>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/>
              <a:t>When a responsibility cannot be attributed to any of the existing classes, then a </a:t>
            </a:r>
            <a:r>
              <a:rPr lang="en-US" i="1"/>
              <a:t>new class</a:t>
            </a:r>
            <a:r>
              <a:rPr lang="en-US"/>
              <a:t> should be created</a:t>
            </a:r>
            <a:r>
              <a:rPr lang="en-US">
                <a:cs typeface="Times New Roman" charset="0"/>
              </a:rPr>
              <a:t> </a:t>
            </a:r>
          </a:p>
          <a:p>
            <a:pPr lvl="2" algn="just">
              <a:lnSpc>
                <a:spcPct val="90000"/>
              </a:lnSpc>
              <a:defRPr/>
            </a:pPr>
            <a:endParaRPr lang="en-US">
              <a:cs typeface="Times New Roman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US" sz="2000"/>
              <a:t>To determine responsibilities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/>
              <a:t>Perform use case analysis</a:t>
            </a:r>
            <a:r>
              <a:rPr lang="en-US">
                <a:cs typeface="Times New Roman" charset="0"/>
              </a:rPr>
              <a:t>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/>
              <a:t>Look for verbs and nouns describing </a:t>
            </a:r>
            <a:r>
              <a:rPr lang="en-US" i="1"/>
              <a:t>actions</a:t>
            </a:r>
            <a:r>
              <a:rPr lang="en-US"/>
              <a:t> in the system description</a:t>
            </a:r>
            <a:r>
              <a:rPr lang="en-US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49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0677B9B-B106-4B84-B97B-040EE3FB42DF}" type="slidenum">
              <a:rPr lang="en-US" sz="1400"/>
              <a:pPr/>
              <a:t>63</a:t>
            </a:fld>
            <a:endParaRPr lang="en-US" sz="1400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smtClean="0">
                <a:ea typeface="+mj-ea"/>
                <a:cs typeface="Times New Roman" charset="0"/>
              </a:rPr>
              <a:t>Categories of responsibilities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algn="just">
              <a:defRPr/>
            </a:pPr>
            <a:r>
              <a:rPr lang="en-US" smtClean="0">
                <a:ea typeface="+mn-ea"/>
              </a:rPr>
              <a:t>Setting and getting the values of attributes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Creating and initializing new instances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Loading to and saving from persistent storage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Destroying instances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Adding and deleting links of associations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Copying, converting, transforming, transmitting or outputting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Computing numerical results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Navigating and searching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Other specialized work</a:t>
            </a:r>
          </a:p>
        </p:txBody>
      </p:sp>
    </p:spTree>
    <p:extLst>
      <p:ext uri="{BB962C8B-B14F-4D97-AF65-F5344CB8AC3E}">
        <p14:creationId xmlns:p14="http://schemas.microsoft.com/office/powerpoint/2010/main" val="15109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9A276E37-1CFA-4F33-8018-73211BC903B6}" type="slidenum">
              <a:rPr lang="en-US" sz="1400"/>
              <a:pPr/>
              <a:t>64</a:t>
            </a:fld>
            <a:endParaRPr lang="en-US" sz="1400"/>
          </a:p>
        </p:txBody>
      </p:sp>
      <p:pic>
        <p:nvPicPr>
          <p:cNvPr id="248972" name="Picture 14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1447800"/>
            <a:ext cx="5257800" cy="4222750"/>
          </a:xfrm>
        </p:spPr>
      </p:pic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An example (responsibilities)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524000"/>
            <a:ext cx="3695700" cy="4800600"/>
          </a:xfrm>
        </p:spPr>
        <p:txBody>
          <a:bodyPr/>
          <a:lstStyle/>
          <a:p>
            <a:pPr marL="292100" indent="-292100">
              <a:buFontTx/>
              <a:buChar char="•"/>
              <a:defRPr/>
            </a:pPr>
            <a:r>
              <a:rPr lang="en-US" sz="2000"/>
              <a:t>Creating a new regular flight</a:t>
            </a:r>
          </a:p>
          <a:p>
            <a:pPr marL="292100" indent="-292100">
              <a:buFontTx/>
              <a:buChar char="•"/>
              <a:defRPr/>
            </a:pPr>
            <a:r>
              <a:rPr lang="en-US" sz="2000"/>
              <a:t>Searching for a flight</a:t>
            </a:r>
          </a:p>
          <a:p>
            <a:pPr marL="292100" indent="-292100">
              <a:buFontTx/>
              <a:buChar char="•"/>
              <a:defRPr/>
            </a:pPr>
            <a:r>
              <a:rPr lang="en-US" sz="2000"/>
              <a:t>Modifying attributes of a flight</a:t>
            </a:r>
          </a:p>
          <a:p>
            <a:pPr marL="292100" indent="-292100">
              <a:buFontTx/>
              <a:buChar char="•"/>
              <a:defRPr/>
            </a:pPr>
            <a:r>
              <a:rPr lang="en-US" sz="2000"/>
              <a:t>Creating a specific flight</a:t>
            </a:r>
          </a:p>
          <a:p>
            <a:pPr marL="292100" indent="-292100">
              <a:buFontTx/>
              <a:buChar char="•"/>
              <a:defRPr/>
            </a:pPr>
            <a:r>
              <a:rPr lang="en-US" sz="2000"/>
              <a:t>Booking a passenger</a:t>
            </a:r>
          </a:p>
          <a:p>
            <a:pPr marL="292100" indent="-292100">
              <a:buFontTx/>
              <a:buChar char="•"/>
              <a:defRPr/>
            </a:pPr>
            <a:r>
              <a:rPr lang="en-US" sz="2000"/>
              <a:t>Canceling a booking</a:t>
            </a:r>
          </a:p>
        </p:txBody>
      </p:sp>
    </p:spTree>
    <p:extLst>
      <p:ext uri="{BB962C8B-B14F-4D97-AF65-F5344CB8AC3E}">
        <p14:creationId xmlns:p14="http://schemas.microsoft.com/office/powerpoint/2010/main" val="6039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5E30A051-0873-409D-B638-791CB3E5769F}" type="slidenum">
              <a:rPr lang="en-US" sz="1400"/>
              <a:pPr/>
              <a:t>65</a:t>
            </a:fld>
            <a:endParaRPr lang="en-US" sz="1400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Prototyping a class diagram on paper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GB" smtClean="0">
                <a:ea typeface="+mn-ea"/>
              </a:rPr>
              <a:t>As you identify classes, you write their names on small cards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As you identify attributes and responsibilities, you list them on the cards </a:t>
            </a:r>
          </a:p>
          <a:p>
            <a:pPr lvl="2">
              <a:defRPr/>
            </a:pPr>
            <a:r>
              <a:rPr lang="en-GB" smtClean="0">
                <a:ea typeface="+mn-ea"/>
              </a:rPr>
              <a:t> If you cannot fit all the responsibilities on one card:</a:t>
            </a:r>
          </a:p>
          <a:p>
            <a:pPr lvl="3">
              <a:defRPr/>
            </a:pPr>
            <a:r>
              <a:rPr lang="en-GB" smtClean="0">
                <a:ea typeface="+mn-ea"/>
              </a:rPr>
              <a:t>this suggests you should split the class into two related classes.</a:t>
            </a:r>
            <a:r>
              <a:rPr lang="en-US" smtClean="0">
                <a:ea typeface="+mn-ea"/>
              </a:rPr>
              <a:t> </a:t>
            </a:r>
            <a:endParaRPr lang="en-GB" smtClean="0">
              <a:ea typeface="+mn-ea"/>
            </a:endParaRPr>
          </a:p>
          <a:p>
            <a:pPr lvl="1" algn="just">
              <a:defRPr/>
            </a:pPr>
            <a:r>
              <a:rPr lang="en-GB" smtClean="0">
                <a:ea typeface="+mn-ea"/>
                <a:cs typeface="Times New Roman" charset="0"/>
              </a:rPr>
              <a:t>Move the cards around on a whiteboard to arrange them into a class diagram. </a:t>
            </a:r>
          </a:p>
          <a:p>
            <a:pPr lvl="1" algn="just">
              <a:defRPr/>
            </a:pPr>
            <a:r>
              <a:rPr lang="en-GB" smtClean="0">
                <a:ea typeface="+mn-ea"/>
                <a:cs typeface="Times New Roman" charset="0"/>
              </a:rPr>
              <a:t>Draw lines among the cards to represent associations and generalizations.</a:t>
            </a:r>
            <a:r>
              <a:rPr lang="en-US" smtClean="0"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91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B8A7E64E-E8B4-48A2-BD05-02CAC704D319}" type="slidenum">
              <a:rPr lang="en-US" sz="1400"/>
              <a:pPr/>
              <a:t>66</a:t>
            </a:fld>
            <a:endParaRPr lang="en-US" sz="140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smtClean="0">
                <a:ea typeface="+mj-ea"/>
                <a:cs typeface="+mj-cs"/>
              </a:rPr>
              <a:t>Identifying operations</a:t>
            </a:r>
            <a:r>
              <a:rPr lang="en-US" smtClean="0"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defRPr/>
            </a:pPr>
            <a:r>
              <a:rPr lang="en-US" smtClean="0">
                <a:ea typeface="+mn-ea"/>
                <a:cs typeface="+mn-cs"/>
              </a:rPr>
              <a:t>Operations are needed to realize the responsibilities of each class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There may be several operations per responsibility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The main operations that implement a responsibility are normally declared </a:t>
            </a:r>
            <a:r>
              <a:rPr lang="en-GB" b="1" smtClean="0">
                <a:latin typeface="Times New Roman" charset="0"/>
                <a:ea typeface="+mn-ea"/>
              </a:rPr>
              <a:t>public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Other methods that collaborate to perform the responsibility must be as private as possible</a:t>
            </a:r>
            <a:r>
              <a:rPr lang="en-US" smtClean="0">
                <a:latin typeface="Courier" charset="0"/>
                <a:ea typeface="+mn-ea"/>
              </a:rPr>
              <a:t> </a:t>
            </a:r>
            <a:r>
              <a:rPr lang="en-US" smtClean="0">
                <a:ea typeface="+mn-ea"/>
                <a:cs typeface="Times New Roman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244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DCDE51F5-EFA7-434A-BD2D-1755A14DF0D0}" type="slidenum">
              <a:rPr lang="en-US" sz="1400"/>
              <a:pPr/>
              <a:t>67</a:t>
            </a:fld>
            <a:endParaRPr lang="en-US" sz="1400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dirty="0">
                <a:cs typeface="Times New Roman" pitchFamily="18" charset="0"/>
              </a:rPr>
              <a:t>Class collaboration </a:t>
            </a:r>
            <a:r>
              <a:rPr lang="en-GB" altLang="en-US" sz="3200" dirty="0">
                <a:cs typeface="Times New Roman" pitchFamily="18" charset="0"/>
              </a:rPr>
              <a:t>‘</a:t>
            </a:r>
            <a:r>
              <a:rPr lang="en-GB" sz="3200" dirty="0">
                <a:cs typeface="Times New Roman" pitchFamily="18" charset="0"/>
              </a:rPr>
              <a:t>a</a:t>
            </a:r>
            <a:r>
              <a:rPr lang="en-GB" altLang="en-US" sz="3200" dirty="0">
                <a:cs typeface="Times New Roman" pitchFamily="18" charset="0"/>
              </a:rPr>
              <a:t>’</a:t>
            </a:r>
            <a:endParaRPr lang="en-GB" sz="3200" dirty="0">
              <a:cs typeface="Times New Roman" pitchFamily="18" charset="0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95400"/>
            <a:ext cx="7620000" cy="4800600"/>
          </a:xfrm>
        </p:spPr>
        <p:txBody>
          <a:bodyPr>
            <a:normAutofit/>
          </a:bodyPr>
          <a:lstStyle/>
          <a:p>
            <a:pPr marL="381000" indent="-381000" algn="just"/>
            <a:r>
              <a:rPr lang="en-US" i="1" smtClean="0">
                <a:cs typeface="Times New Roman" pitchFamily="18" charset="0"/>
              </a:rPr>
              <a:t>Making a bi-directional link between two existing objects</a:t>
            </a:r>
            <a:r>
              <a:rPr lang="en-US" b="0" smtClean="0">
                <a:cs typeface="Times New Roman" pitchFamily="18" charset="0"/>
              </a:rPr>
              <a:t>; </a:t>
            </a:r>
          </a:p>
          <a:p>
            <a:pPr marL="381000" indent="-381000" algn="just"/>
            <a:r>
              <a:rPr lang="en-US" b="0" smtClean="0">
                <a:cs typeface="Times New Roman" pitchFamily="18" charset="0"/>
              </a:rPr>
              <a:t>e.g. adding a link between an instance of </a:t>
            </a:r>
            <a:r>
              <a:rPr lang="en-GB" b="0" smtClean="0">
                <a:cs typeface="Times New Roman" pitchFamily="18" charset="0"/>
              </a:rPr>
              <a:t>SpecificFlight</a:t>
            </a:r>
            <a:r>
              <a:rPr lang="en-US" b="0" smtClean="0">
                <a:cs typeface="Times New Roman" pitchFamily="18" charset="0"/>
              </a:rPr>
              <a:t> and an instance of </a:t>
            </a:r>
            <a:r>
              <a:rPr lang="en-GB" b="0" smtClean="0">
                <a:cs typeface="Times New Roman" pitchFamily="18" charset="0"/>
              </a:rPr>
              <a:t>Airplane</a:t>
            </a:r>
            <a:r>
              <a:rPr lang="en-US" b="0" smtClean="0">
                <a:cs typeface="Times New Roman" pitchFamily="18" charset="0"/>
              </a:rPr>
              <a:t>.</a:t>
            </a:r>
            <a:endParaRPr lang="en-GB" b="0" smtClean="0">
              <a:cs typeface="Times New Roman" pitchFamily="18" charset="0"/>
            </a:endParaRPr>
          </a:p>
          <a:p>
            <a:pPr marL="381000" indent="-381000" algn="just"/>
            <a:r>
              <a:rPr lang="en-US" b="0" smtClean="0">
                <a:cs typeface="Times New Roman" pitchFamily="18" charset="0"/>
              </a:rPr>
              <a:t> </a:t>
            </a:r>
            <a:endParaRPr lang="en-GB" b="0" smtClean="0">
              <a:cs typeface="Times New Roman" pitchFamily="18" charset="0"/>
            </a:endParaRPr>
          </a:p>
          <a:p>
            <a:pPr marL="381000" indent="-381000" algn="just"/>
            <a:r>
              <a:rPr lang="en-US" b="0" smtClean="0">
                <a:cs typeface="Times New Roman" pitchFamily="18" charset="0"/>
              </a:rPr>
              <a:t>1.	(public) The instance of </a:t>
            </a:r>
            <a:r>
              <a:rPr lang="en-GB" b="0" smtClean="0">
                <a:cs typeface="Times New Roman" pitchFamily="18" charset="0"/>
              </a:rPr>
              <a:t>SpecificFlight</a:t>
            </a:r>
            <a:endParaRPr lang="en-US" b="0" smtClean="0">
              <a:cs typeface="Times New Roman" pitchFamily="18" charset="0"/>
            </a:endParaRPr>
          </a:p>
          <a:p>
            <a:pPr marL="957263" lvl="2" indent="-381000" algn="just"/>
            <a:r>
              <a:rPr lang="en-US" b="1" smtClean="0">
                <a:cs typeface="Times New Roman" pitchFamily="18" charset="0"/>
              </a:rPr>
              <a:t>makes a one-directional link to the instance of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Airplane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marL="957263" lvl="2" indent="-381000" algn="just"/>
            <a:r>
              <a:rPr lang="en-US" b="1" smtClean="0">
                <a:cs typeface="Times New Roman" pitchFamily="18" charset="0"/>
              </a:rPr>
              <a:t>then calls operation 2.</a:t>
            </a:r>
            <a:endParaRPr lang="en-GB" b="1" smtClean="0">
              <a:cs typeface="Times New Roman" pitchFamily="18" charset="0"/>
            </a:endParaRPr>
          </a:p>
          <a:p>
            <a:pPr marL="381000" indent="-381000" algn="just"/>
            <a:r>
              <a:rPr lang="en-US" b="0" smtClean="0">
                <a:cs typeface="Times New Roman" pitchFamily="18" charset="0"/>
              </a:rPr>
              <a:t>2.	(non-public) The instance of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Airplane</a:t>
            </a:r>
            <a:endParaRPr lang="en-US" b="0" smtClean="0">
              <a:latin typeface="Times New Roman" pitchFamily="18" charset="0"/>
              <a:cs typeface="Times New Roman" pitchFamily="18" charset="0"/>
            </a:endParaRPr>
          </a:p>
          <a:p>
            <a:pPr marL="957263" lvl="2" indent="-381000" algn="just"/>
            <a:r>
              <a:rPr lang="en-US" b="1" smtClean="0">
                <a:cs typeface="Times New Roman" pitchFamily="18" charset="0"/>
              </a:rPr>
              <a:t>makes a one-directional link back to the instance of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SpecificFlight</a:t>
            </a:r>
            <a:endParaRPr lang="en-GB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150" name="Rectangle 7"/>
          <p:cNvSpPr>
            <a:spLocks noChangeArrowheads="1"/>
          </p:cNvSpPr>
          <p:nvPr/>
        </p:nvSpPr>
        <p:spPr bwMode="auto">
          <a:xfrm>
            <a:off x="8413750" y="419100"/>
            <a:ext cx="1035050" cy="681038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1" name="Rectangle 9"/>
          <p:cNvSpPr>
            <a:spLocks noChangeArrowheads="1"/>
          </p:cNvSpPr>
          <p:nvPr/>
        </p:nvSpPr>
        <p:spPr bwMode="auto">
          <a:xfrm>
            <a:off x="8610601" y="655638"/>
            <a:ext cx="6155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Airplane</a:t>
            </a:r>
            <a:endParaRPr lang="en-US"/>
          </a:p>
        </p:txBody>
      </p:sp>
      <p:sp>
        <p:nvSpPr>
          <p:cNvPr id="134152" name="Rectangle 11"/>
          <p:cNvSpPr>
            <a:spLocks noChangeArrowheads="1"/>
          </p:cNvSpPr>
          <p:nvPr/>
        </p:nvSpPr>
        <p:spPr bwMode="auto">
          <a:xfrm>
            <a:off x="6316663" y="457200"/>
            <a:ext cx="1219200" cy="681038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3" name="Rectangle 13"/>
          <p:cNvSpPr>
            <a:spLocks noChangeArrowheads="1"/>
          </p:cNvSpPr>
          <p:nvPr/>
        </p:nvSpPr>
        <p:spPr bwMode="auto">
          <a:xfrm>
            <a:off x="6457951" y="655638"/>
            <a:ext cx="10114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SpecificFlight</a:t>
            </a:r>
            <a:endParaRPr lang="en-US"/>
          </a:p>
        </p:txBody>
      </p:sp>
      <p:sp>
        <p:nvSpPr>
          <p:cNvPr id="134154" name="Line 15"/>
          <p:cNvSpPr>
            <a:spLocks noChangeShapeType="1"/>
          </p:cNvSpPr>
          <p:nvPr/>
        </p:nvSpPr>
        <p:spPr bwMode="auto">
          <a:xfrm flipH="1">
            <a:off x="7543800" y="814389"/>
            <a:ext cx="8461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5" name="Rectangle 16"/>
          <p:cNvSpPr>
            <a:spLocks noChangeArrowheads="1"/>
          </p:cNvSpPr>
          <p:nvPr/>
        </p:nvSpPr>
        <p:spPr bwMode="auto">
          <a:xfrm>
            <a:off x="7566026" y="669926"/>
            <a:ext cx="53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*</a:t>
            </a:r>
            <a:endParaRPr lang="en-US"/>
          </a:p>
        </p:txBody>
      </p:sp>
      <p:sp>
        <p:nvSpPr>
          <p:cNvPr id="134156" name="Rectangle 17"/>
          <p:cNvSpPr>
            <a:spLocks noChangeArrowheads="1"/>
          </p:cNvSpPr>
          <p:nvPr/>
        </p:nvSpPr>
        <p:spPr bwMode="auto">
          <a:xfrm>
            <a:off x="8150226" y="609601"/>
            <a:ext cx="2333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0..1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4732DD44-5E51-45F6-9ACD-F9204EA695DB}" type="slidenum">
              <a:rPr lang="en-US" sz="1400"/>
              <a:pPr/>
              <a:t>68</a:t>
            </a:fld>
            <a:endParaRPr lang="en-US" sz="1400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dirty="0">
                <a:cs typeface="Times New Roman" pitchFamily="18" charset="0"/>
              </a:rPr>
              <a:t>Class collaboration </a:t>
            </a:r>
            <a:r>
              <a:rPr lang="ja-JP" altLang="en-US" sz="3200">
                <a:cs typeface="Times New Roman" pitchFamily="18" charset="0"/>
              </a:rPr>
              <a:t>‘</a:t>
            </a:r>
            <a:r>
              <a:rPr lang="en-US" altLang="ja-JP" sz="3200" dirty="0">
                <a:cs typeface="Times New Roman" pitchFamily="18" charset="0"/>
              </a:rPr>
              <a:t>b</a:t>
            </a:r>
            <a:r>
              <a:rPr lang="ja-JP" altLang="en-US" smtClean="0">
                <a:cs typeface="Times New Roman" pitchFamily="18" charset="0"/>
              </a:rPr>
              <a:t>’</a:t>
            </a:r>
            <a:endParaRPr lang="en-US" sz="3600" b="1" dirty="0">
              <a:cs typeface="Times New Roman" pitchFamily="18" charset="0"/>
            </a:endParaRP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0" indent="-381000" algn="just"/>
            <a:r>
              <a:rPr lang="en-US" i="1" smtClean="0">
                <a:cs typeface="Times New Roman" pitchFamily="18" charset="0"/>
              </a:rPr>
              <a:t>Creating an object and linking it to an existing object</a:t>
            </a:r>
            <a:endParaRPr lang="en-US" b="0" smtClean="0">
              <a:cs typeface="Times New Roman" pitchFamily="18" charset="0"/>
            </a:endParaRPr>
          </a:p>
          <a:p>
            <a:pPr marL="381000" indent="-381000" algn="just"/>
            <a:r>
              <a:rPr lang="en-US" b="0" smtClean="0">
                <a:cs typeface="Times New Roman" pitchFamily="18" charset="0"/>
              </a:rPr>
              <a:t>	e.g. </a:t>
            </a:r>
            <a:r>
              <a:rPr lang="en-US" b="0" smtClean="0">
                <a:latin typeface="Times New Roman" pitchFamily="18" charset="0"/>
                <a:cs typeface="Times New Roman" pitchFamily="18" charset="0"/>
              </a:rPr>
              <a:t>creating 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FlightLog</a:t>
            </a:r>
            <a:r>
              <a:rPr lang="en-US" b="0" smtClean="0">
                <a:latin typeface="Times New Roman" pitchFamily="18" charset="0"/>
                <a:cs typeface="Times New Roman" pitchFamily="18" charset="0"/>
              </a:rPr>
              <a:t>, and linking it to 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SpecificFlight</a:t>
            </a:r>
            <a:r>
              <a:rPr lang="en-US" b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b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/>
            <a:r>
              <a:rPr lang="en-US" b="0" smtClean="0">
                <a:cs typeface="Times New Roman" pitchFamily="18" charset="0"/>
              </a:rPr>
              <a:t> </a:t>
            </a:r>
            <a:endParaRPr lang="en-GB" b="0" smtClean="0">
              <a:cs typeface="Times New Roman" pitchFamily="18" charset="0"/>
            </a:endParaRPr>
          </a:p>
          <a:p>
            <a:pPr marL="381000" indent="-381000" algn="just"/>
            <a:r>
              <a:rPr lang="en-US" b="0" smtClean="0">
                <a:cs typeface="Times New Roman" pitchFamily="18" charset="0"/>
              </a:rPr>
              <a:t>1. (public) The instance of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SpecificFlight</a:t>
            </a:r>
            <a:endParaRPr lang="en-US" b="0" smtClean="0">
              <a:latin typeface="Times New Roman" pitchFamily="18" charset="0"/>
              <a:cs typeface="Times New Roman" pitchFamily="18" charset="0"/>
            </a:endParaRPr>
          </a:p>
          <a:p>
            <a:pPr marL="1185863" lvl="2" algn="just"/>
            <a:r>
              <a:rPr lang="en-US" b="1" smtClean="0">
                <a:cs typeface="Times New Roman" pitchFamily="18" charset="0"/>
              </a:rPr>
              <a:t>calls the constructor of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FlightLog</a:t>
            </a:r>
            <a:r>
              <a:rPr lang="en-US" b="1" smtClean="0">
                <a:cs typeface="Times New Roman" pitchFamily="18" charset="0"/>
              </a:rPr>
              <a:t> (operation 2)</a:t>
            </a:r>
          </a:p>
          <a:p>
            <a:pPr marL="1185863" lvl="2" algn="just"/>
            <a:r>
              <a:rPr lang="en-US" b="1" smtClean="0">
                <a:cs typeface="Times New Roman" pitchFamily="18" charset="0"/>
              </a:rPr>
              <a:t>then makes a one-directional link to the new instance of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FlightLog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b="1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/>
            <a:r>
              <a:rPr lang="en-US" b="0" smtClean="0">
                <a:cs typeface="Times New Roman" pitchFamily="18" charset="0"/>
              </a:rPr>
              <a:t>2. (non-public) Class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FlightLog</a:t>
            </a:r>
            <a:r>
              <a:rPr lang="ja-JP" altLang="en-US" b="0" smtClean="0">
                <a:latin typeface="Arial" pitchFamily="34" charset="0"/>
                <a:cs typeface="Times New Roman" pitchFamily="18" charset="0"/>
              </a:rPr>
              <a:t>’</a:t>
            </a:r>
            <a:r>
              <a:rPr lang="en-US" altLang="ja-JP" b="0" smtClean="0">
                <a:cs typeface="Times New Roman" pitchFamily="18" charset="0"/>
              </a:rPr>
              <a:t>s constructor</a:t>
            </a:r>
          </a:p>
          <a:p>
            <a:pPr marL="1185863" lvl="2" algn="just"/>
            <a:r>
              <a:rPr lang="en-US" b="1" smtClean="0">
                <a:cs typeface="Times New Roman" pitchFamily="18" charset="0"/>
              </a:rPr>
              <a:t>makes a one-directional link back to the instance of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SpecificFlight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529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33401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8515350" y="609601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latin typeface="Times" charset="0"/>
                <a:ea typeface="ＭＳ Ｐゴシック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2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FB99B309-29B3-4725-ADD5-D66E64372EBE}" type="slidenum">
              <a:rPr lang="en-US" sz="1400"/>
              <a:pPr/>
              <a:t>69</a:t>
            </a:fld>
            <a:endParaRPr lang="en-US" sz="1400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cs typeface="Times New Roman" pitchFamily="18" charset="0"/>
              </a:rPr>
              <a:t>Class collaboration </a:t>
            </a:r>
            <a:r>
              <a:rPr lang="ja-JP" altLang="en-US" sz="3200">
                <a:cs typeface="Times New Roman" pitchFamily="18" charset="0"/>
              </a:rPr>
              <a:t>‘</a:t>
            </a:r>
            <a:r>
              <a:rPr lang="en-US" altLang="ja-JP" sz="3200" dirty="0">
                <a:cs typeface="Times New Roman" pitchFamily="18" charset="0"/>
              </a:rPr>
              <a:t>c</a:t>
            </a:r>
            <a:r>
              <a:rPr lang="ja-JP" altLang="en-US" sz="3200">
                <a:cs typeface="Times New Roman" pitchFamily="18" charset="0"/>
              </a:rPr>
              <a:t>’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194816"/>
            <a:ext cx="7543800" cy="4791456"/>
          </a:xfrm>
        </p:spPr>
        <p:txBody>
          <a:bodyPr>
            <a:normAutofit fontScale="92500" lnSpcReduction="20000"/>
          </a:bodyPr>
          <a:lstStyle/>
          <a:p>
            <a:pPr marL="381000" indent="-381000" algn="just"/>
            <a:r>
              <a:rPr lang="en-US" i="1" dirty="0" smtClean="0">
                <a:cs typeface="Times New Roman" pitchFamily="18" charset="0"/>
              </a:rPr>
              <a:t>Creating an association class, given two existing objects</a:t>
            </a:r>
            <a:endParaRPr lang="en-US" b="0" dirty="0" smtClean="0">
              <a:cs typeface="Times New Roman" pitchFamily="18" charset="0"/>
            </a:endParaRPr>
          </a:p>
          <a:p>
            <a:pPr marL="381000" indent="-381000" algn="just"/>
            <a:r>
              <a:rPr lang="en-US" b="0" dirty="0" smtClean="0">
                <a:cs typeface="Times New Roman" pitchFamily="18" charset="0"/>
              </a:rPr>
              <a:t>e.g. creating an instance of </a:t>
            </a:r>
            <a:r>
              <a:rPr lang="en-GB" b="0" dirty="0" smtClean="0">
                <a:cs typeface="Times New Roman" pitchFamily="18" charset="0"/>
              </a:rPr>
              <a:t>Booking</a:t>
            </a:r>
            <a:r>
              <a:rPr lang="en-US" b="0" dirty="0" smtClean="0">
                <a:cs typeface="Times New Roman" pitchFamily="18" charset="0"/>
              </a:rPr>
              <a:t>, which will link a </a:t>
            </a:r>
            <a:r>
              <a:rPr lang="en-GB" b="0" dirty="0" err="1" smtClean="0">
                <a:latin typeface="Times New Roman" pitchFamily="18" charset="0"/>
                <a:cs typeface="Times New Roman" pitchFamily="18" charset="0"/>
              </a:rPr>
              <a:t>SpecificFlight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to a </a:t>
            </a:r>
            <a:r>
              <a:rPr lang="en-GB" b="0" dirty="0" err="1" smtClean="0">
                <a:latin typeface="Times New Roman" pitchFamily="18" charset="0"/>
                <a:cs typeface="Times New Roman" pitchFamily="18" charset="0"/>
              </a:rPr>
              <a:t>PassengerRole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b="0" dirty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	(public) The instance of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PassengerRole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57263" lvl="2" indent="-38100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calls the constructor of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Booking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(operation 2).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	(non-public) Class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Booking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s constructor, among its other actions</a:t>
            </a:r>
          </a:p>
          <a:p>
            <a:pPr marL="957263" lvl="2" indent="-38100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makes a one-directional link back to the instance of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PassengerRole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57263" lvl="2" indent="-38100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makes a one-directional link to the instance of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SpecificFlight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957263" lvl="2" indent="-38100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calls operations 3 and 4.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	(non-public) The instance of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SpecificFlight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57263" lvl="2" indent="-38100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makes a one-directional link to the instance of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Booking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4.	(non-public) The instance of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PassengerRole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57263" lvl="2" indent="-381000" algn="just"/>
            <a:r>
              <a:rPr lang="en-US" dirty="0">
                <a:cs typeface="Times New Roman" pitchFamily="18" charset="0"/>
              </a:rPr>
              <a:t>makes a one-directional link to the instance of </a:t>
            </a:r>
            <a:r>
              <a:rPr lang="en-GB" b="1" dirty="0">
                <a:latin typeface="Courier" pitchFamily="2" charset="0"/>
                <a:cs typeface="Times New Roman" pitchFamily="18" charset="0"/>
              </a:rPr>
              <a:t>Booking</a:t>
            </a:r>
            <a:r>
              <a:rPr lang="en-US" dirty="0" smtClean="0">
                <a:cs typeface="Times New Roman" pitchFamily="18" charset="0"/>
              </a:rPr>
              <a:t>.</a:t>
            </a:r>
          </a:p>
        </p:txBody>
      </p:sp>
      <p:pic>
        <p:nvPicPr>
          <p:cNvPr id="25395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4001"/>
            <a:ext cx="4686300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8915400" y="457200"/>
            <a:ext cx="24765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82296">
            <a:spAutoFit/>
          </a:bodyPr>
          <a:lstStyle/>
          <a:p>
            <a:pPr>
              <a:defRPr/>
            </a:pPr>
            <a:r>
              <a:rPr lang="en-US" sz="1000">
                <a:latin typeface="Times" charset="0"/>
                <a:ea typeface="ＭＳ Ｐゴシック" charset="0"/>
              </a:rPr>
              <a:t>1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7391400" y="517526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latin typeface="Times" charset="0"/>
                <a:ea typeface="ＭＳ Ｐゴシック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65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D95DE929-5B48-445A-BAD0-0B5DBADC54B7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Classes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467600" cy="4800600"/>
          </a:xfrm>
        </p:spPr>
        <p:txBody>
          <a:bodyPr/>
          <a:lstStyle/>
          <a:p>
            <a:pPr marL="0" indent="0"/>
            <a:r>
              <a:rPr lang="en-GB" sz="2000"/>
              <a:t>A class is simply represented as a box with the name of the class inside</a:t>
            </a:r>
            <a:r>
              <a:rPr lang="en-US" sz="2000"/>
              <a:t> </a:t>
            </a:r>
          </a:p>
          <a:p>
            <a:pPr lvl="1"/>
            <a:r>
              <a:rPr lang="en-GB" sz="2000"/>
              <a:t>The diagram may also show the attributes and operations</a:t>
            </a:r>
            <a:endParaRPr lang="en-US" sz="2000"/>
          </a:p>
          <a:p>
            <a:pPr lvl="1"/>
            <a:r>
              <a:rPr lang="en-US" sz="2000"/>
              <a:t>The complete signature of an operation is: </a:t>
            </a:r>
          </a:p>
          <a:p>
            <a:pPr lvl="2">
              <a:buFontTx/>
              <a:buNone/>
            </a:pPr>
            <a:r>
              <a:rPr lang="en-US" sz="1800"/>
              <a:t>operationName(parameterName: parameterType …): returnType</a:t>
            </a:r>
            <a:r>
              <a:rPr lang="en-US"/>
              <a:t> </a:t>
            </a:r>
          </a:p>
        </p:txBody>
      </p:sp>
      <p:pic>
        <p:nvPicPr>
          <p:cNvPr id="121865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3733800"/>
            <a:ext cx="7772400" cy="1816100"/>
          </a:xfrm>
        </p:spPr>
      </p:pic>
    </p:spTree>
    <p:extLst>
      <p:ext uri="{BB962C8B-B14F-4D97-AF65-F5344CB8AC3E}">
        <p14:creationId xmlns:p14="http://schemas.microsoft.com/office/powerpoint/2010/main" val="15564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AB22920D-E388-4880-90EC-B715698BF5DF}" type="slidenum">
              <a:rPr lang="en-US" sz="1400"/>
              <a:pPr/>
              <a:t>70</a:t>
            </a:fld>
            <a:endParaRPr lang="en-US" sz="1400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cs typeface="Times New Roman" pitchFamily="18" charset="0"/>
              </a:rPr>
              <a:t>Class collaboration </a:t>
            </a:r>
            <a:r>
              <a:rPr lang="ja-JP" altLang="en-US" sz="3200">
                <a:cs typeface="Times New Roman" pitchFamily="18" charset="0"/>
              </a:rPr>
              <a:t>‘</a:t>
            </a:r>
            <a:r>
              <a:rPr lang="en-US" altLang="ja-JP" sz="3200" dirty="0">
                <a:cs typeface="Times New Roman" pitchFamily="18" charset="0"/>
              </a:rPr>
              <a:t>d</a:t>
            </a:r>
            <a:r>
              <a:rPr lang="ja-JP" altLang="en-US" sz="3200">
                <a:cs typeface="Times New Roman" pitchFamily="18" charset="0"/>
              </a:rPr>
              <a:t>’</a:t>
            </a:r>
            <a:endParaRPr lang="en-GB" sz="3200" dirty="0">
              <a:cs typeface="Times New Roman" pitchFamily="18" charset="0"/>
            </a:endParaRP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143000"/>
            <a:ext cx="7543800" cy="4800600"/>
          </a:xfrm>
        </p:spPr>
        <p:txBody>
          <a:bodyPr>
            <a:normAutofit fontScale="92500"/>
          </a:bodyPr>
          <a:lstStyle/>
          <a:p>
            <a:pPr marL="381000" indent="-381000" algn="just"/>
            <a:r>
              <a:rPr lang="en-US" i="1" smtClean="0">
                <a:cs typeface="Times New Roman" pitchFamily="18" charset="0"/>
              </a:rPr>
              <a:t>Changing the destination of a link</a:t>
            </a:r>
            <a:endParaRPr lang="en-US" b="0" smtClean="0">
              <a:cs typeface="Times New Roman" pitchFamily="18" charset="0"/>
            </a:endParaRPr>
          </a:p>
          <a:p>
            <a:pPr marL="381000" indent="-381000" algn="just"/>
            <a:r>
              <a:rPr lang="en-US" b="0" smtClean="0">
                <a:latin typeface="Times New Roman" pitchFamily="18" charset="0"/>
                <a:cs typeface="Times New Roman" pitchFamily="18" charset="0"/>
              </a:rPr>
              <a:t>e.g. changing the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Airplane</a:t>
            </a:r>
            <a:r>
              <a:rPr lang="en-US" b="0" smtClean="0">
                <a:latin typeface="Times New Roman" pitchFamily="18" charset="0"/>
                <a:cs typeface="Times New Roman" pitchFamily="18" charset="0"/>
              </a:rPr>
              <a:t> of to 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SpecificFlight</a:t>
            </a:r>
            <a:r>
              <a:rPr lang="en-US" b="0" smtClean="0">
                <a:latin typeface="Times New Roman" pitchFamily="18" charset="0"/>
                <a:cs typeface="Times New Roman" pitchFamily="18" charset="0"/>
              </a:rPr>
              <a:t>, from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airplane1</a:t>
            </a:r>
            <a:r>
              <a:rPr lang="en-US" b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airplane2</a:t>
            </a:r>
            <a:endParaRPr lang="en-GB" b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/>
            <a:r>
              <a:rPr lang="en-US" b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1. (public) The instance of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SpecificFlight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1185863" lvl="2" algn="just"/>
            <a:r>
              <a:rPr lang="en-US">
                <a:latin typeface="Times New Roman" pitchFamily="18" charset="0"/>
                <a:cs typeface="Times New Roman" pitchFamily="18" charset="0"/>
              </a:rPr>
              <a:t>deletes the link to </a:t>
            </a: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airplane1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1185863" lvl="2" algn="just"/>
            <a:r>
              <a:rPr lang="en-US">
                <a:latin typeface="Times New Roman" pitchFamily="18" charset="0"/>
                <a:cs typeface="Times New Roman" pitchFamily="18" charset="0"/>
              </a:rPr>
              <a:t>makes a one-directional link to </a:t>
            </a: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airplane2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1185863" lvl="2" algn="just"/>
            <a:r>
              <a:rPr lang="en-US">
                <a:latin typeface="Times New Roman" pitchFamily="18" charset="0"/>
                <a:cs typeface="Times New Roman" pitchFamily="18" charset="0"/>
              </a:rPr>
              <a:t>calls operation 2</a:t>
            </a:r>
          </a:p>
          <a:p>
            <a:pPr marL="1185863" lvl="2" algn="just"/>
            <a:r>
              <a:rPr lang="en-US">
                <a:latin typeface="Times New Roman" pitchFamily="18" charset="0"/>
                <a:cs typeface="Times New Roman" pitchFamily="18" charset="0"/>
              </a:rPr>
              <a:t>then calls operation 3.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/>
            <a:r>
              <a:rPr lang="en-US" sz="2000">
                <a:latin typeface="Times New Roman" pitchFamily="18" charset="0"/>
                <a:cs typeface="Times New Roman" pitchFamily="18" charset="0"/>
              </a:rPr>
              <a:t>2. (non-public)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airplane1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1185863" lvl="2" algn="just"/>
            <a:r>
              <a:rPr lang="en-US">
                <a:latin typeface="Times New Roman" pitchFamily="18" charset="0"/>
                <a:cs typeface="Times New Roman" pitchFamily="18" charset="0"/>
              </a:rPr>
              <a:t>deletes its one-directional link to the instance of </a:t>
            </a:r>
            <a:r>
              <a:rPr lang="en-GB" b="1">
                <a:latin typeface="Times New Roman" pitchFamily="18" charset="0"/>
                <a:cs typeface="Times New Roman" pitchFamily="18" charset="0"/>
              </a:rPr>
              <a:t>SpecificFlight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/>
            <a:r>
              <a:rPr lang="en-US" sz="2000">
                <a:latin typeface="Times New Roman" pitchFamily="18" charset="0"/>
                <a:cs typeface="Times New Roman" pitchFamily="18" charset="0"/>
              </a:rPr>
              <a:t>3. (non-public)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airplane2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1185863" lvl="2" algn="just"/>
            <a:r>
              <a:rPr lang="en-US">
                <a:latin typeface="Times New Roman" pitchFamily="18" charset="0"/>
                <a:cs typeface="Times New Roman" pitchFamily="18" charset="0"/>
              </a:rPr>
              <a:t>makes a one-directional link to the instance of </a:t>
            </a:r>
            <a:r>
              <a:rPr lang="en-GB" b="1">
                <a:latin typeface="Times New Roman" pitchFamily="18" charset="0"/>
                <a:cs typeface="Times New Roman" pitchFamily="18" charset="0"/>
              </a:rPr>
              <a:t>SpecificFlight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7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1000"/>
            <a:ext cx="44323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8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9A28812C-3465-42AA-91D8-3C8CAA7DC873}" type="slidenum">
              <a:rPr lang="en-US" sz="1400"/>
              <a:pPr/>
              <a:t>71</a:t>
            </a:fld>
            <a:endParaRPr lang="en-US" sz="1400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cs typeface="Times New Roman" pitchFamily="18" charset="0"/>
              </a:rPr>
              <a:t>Class collaboration </a:t>
            </a:r>
            <a:r>
              <a:rPr lang="ja-JP" altLang="en-US" sz="3200">
                <a:cs typeface="Times New Roman" pitchFamily="18" charset="0"/>
              </a:rPr>
              <a:t>‘</a:t>
            </a:r>
            <a:r>
              <a:rPr lang="en-US" altLang="ja-JP" sz="3200" dirty="0">
                <a:cs typeface="Times New Roman" pitchFamily="18" charset="0"/>
              </a:rPr>
              <a:t>e</a:t>
            </a:r>
            <a:r>
              <a:rPr lang="ja-JP" altLang="en-US" sz="3200">
                <a:cs typeface="Times New Roman" pitchFamily="18" charset="0"/>
              </a:rPr>
              <a:t>’</a:t>
            </a:r>
            <a:endParaRPr lang="en-GB" sz="3200" dirty="0">
              <a:cs typeface="Times New Roman" pitchFamily="18" charset="0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0" indent="-381000" algn="just"/>
            <a:r>
              <a:rPr lang="en-US" i="1" smtClean="0">
                <a:cs typeface="Times New Roman" pitchFamily="18" charset="0"/>
              </a:rPr>
              <a:t>Searching for an associated instance</a:t>
            </a:r>
            <a:endParaRPr lang="en-US" b="0" smtClean="0">
              <a:cs typeface="Times New Roman" pitchFamily="18" charset="0"/>
            </a:endParaRPr>
          </a:p>
          <a:p>
            <a:pPr marL="381000" indent="-381000" algn="just"/>
            <a:r>
              <a:rPr lang="en-US" b="0" smtClean="0">
                <a:latin typeface="Times New Roman" pitchFamily="18" charset="0"/>
                <a:cs typeface="Times New Roman" pitchFamily="18" charset="0"/>
              </a:rPr>
              <a:t>e.g. searching for a crew member associated with 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SpecificFlight</a:t>
            </a:r>
            <a:r>
              <a:rPr lang="en-US" b="0" smtClean="0">
                <a:latin typeface="Times New Roman" pitchFamily="18" charset="0"/>
                <a:cs typeface="Times New Roman" pitchFamily="18" charset="0"/>
              </a:rPr>
              <a:t> that has a certain name.</a:t>
            </a:r>
            <a:endParaRPr lang="en-GB" b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/>
            <a:r>
              <a:rPr lang="en-US" b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GB" b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/>
            <a:r>
              <a:rPr lang="en-US" b="0" smtClean="0">
                <a:latin typeface="Times New Roman" pitchFamily="18" charset="0"/>
                <a:cs typeface="Times New Roman" pitchFamily="18" charset="0"/>
              </a:rPr>
              <a:t>1.	(public)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The instance of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SpecificFlight</a:t>
            </a:r>
            <a:r>
              <a:rPr lang="en-US" b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57263" lvl="2" indent="-381000" algn="just"/>
            <a:r>
              <a:rPr lang="en-US" smtClean="0">
                <a:latin typeface="Times New Roman" pitchFamily="18" charset="0"/>
                <a:cs typeface="Times New Roman" pitchFamily="18" charset="0"/>
              </a:rPr>
              <a:t>creates an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over all the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crewMember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links of the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SpecificFlight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\</a:t>
            </a:r>
          </a:p>
          <a:p>
            <a:pPr marL="957263" lvl="2" indent="-381000" algn="just"/>
            <a:r>
              <a:rPr lang="en-US" smtClean="0">
                <a:latin typeface="Times New Roman" pitchFamily="18" charset="0"/>
                <a:cs typeface="Times New Roman" pitchFamily="18" charset="0"/>
              </a:rPr>
              <a:t>for each of them call operation 2, until it finds a match.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/>
            <a:r>
              <a:rPr lang="en-US" b="0" smtClean="0">
                <a:latin typeface="Times New Roman" pitchFamily="18" charset="0"/>
                <a:cs typeface="Times New Roman" pitchFamily="18" charset="0"/>
              </a:rPr>
              <a:t>2.	(may be public) The instance of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EmployeeRole</a:t>
            </a:r>
            <a:r>
              <a:rPr lang="en-US" b="0" smtClean="0">
                <a:latin typeface="Times New Roman" pitchFamily="18" charset="0"/>
                <a:cs typeface="Times New Roman" pitchFamily="18" charset="0"/>
              </a:rPr>
              <a:t> returns its name.</a:t>
            </a:r>
          </a:p>
        </p:txBody>
      </p:sp>
      <p:pic>
        <p:nvPicPr>
          <p:cNvPr id="259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4189"/>
            <a:ext cx="40386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6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F16AA6ED-E8F3-45F6-8513-1C06BA9CE181}" type="slidenum">
              <a:rPr lang="en-US" sz="1400"/>
              <a:pPr/>
              <a:t>72</a:t>
            </a:fld>
            <a:endParaRPr lang="en-US" sz="1400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GB" dirty="0" smtClean="0">
                <a:ea typeface="+mj-ea"/>
                <a:cs typeface="+mj-cs"/>
              </a:rPr>
              <a:t>3.10 </a:t>
            </a:r>
            <a:r>
              <a:rPr lang="en-GB" dirty="0" smtClean="0">
                <a:ea typeface="+mj-ea"/>
                <a:cs typeface="+mj-cs"/>
              </a:rPr>
              <a:t>Implementing Class Diagrams in Java</a:t>
            </a:r>
            <a:endParaRPr lang="en-US" dirty="0" smtClean="0">
              <a:ea typeface="+mj-ea"/>
              <a:cs typeface="Times New Roman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292352"/>
            <a:ext cx="7543800" cy="4651248"/>
          </a:xfrm>
        </p:spPr>
        <p:txBody>
          <a:bodyPr/>
          <a:lstStyle/>
          <a:p>
            <a:pPr lvl="1" algn="just"/>
            <a:r>
              <a:rPr lang="en-GB" sz="2000" dirty="0">
                <a:latin typeface="Times New Roman" pitchFamily="18" charset="0"/>
              </a:rPr>
              <a:t>Attributes are implemented as instance variables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/>
            <a:r>
              <a:rPr lang="en-GB" sz="2000" dirty="0">
                <a:latin typeface="Times New Roman" pitchFamily="18" charset="0"/>
              </a:rPr>
              <a:t>Generalizations are implemented using extends </a:t>
            </a:r>
          </a:p>
          <a:p>
            <a:pPr lvl="1" algn="just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Interfaces are implemented using implements</a:t>
            </a:r>
          </a:p>
          <a:p>
            <a:pPr lvl="1" algn="just"/>
            <a:r>
              <a:rPr lang="en-GB" sz="2000" dirty="0">
                <a:latin typeface="Times New Roman" pitchFamily="18" charset="0"/>
              </a:rPr>
              <a:t>Associations are normally implemented using instance variables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algn="just">
              <a:buFontTx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Divide each two-way association into two one-way associations</a:t>
            </a:r>
          </a:p>
          <a:p>
            <a:pPr lvl="3" algn="just">
              <a:buFontTx/>
              <a:buChar char="—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so each associated class has an instance variable.</a:t>
            </a:r>
          </a:p>
          <a:p>
            <a:pPr lvl="2" algn="just">
              <a:buFontTx/>
              <a:buChar char="•"/>
            </a:pPr>
            <a:r>
              <a:rPr lang="en-GB" dirty="0">
                <a:latin typeface="Times New Roman" pitchFamily="18" charset="0"/>
              </a:rPr>
              <a:t>For a one-way association where the multiplicity at the other end is </a:t>
            </a:r>
            <a:r>
              <a:rPr lang="en-GB" altLang="en-US" dirty="0">
                <a:latin typeface="Times New Roman" pitchFamily="18" charset="0"/>
              </a:rPr>
              <a:t>‘</a:t>
            </a:r>
            <a:r>
              <a:rPr lang="en-GB" dirty="0">
                <a:latin typeface="Times New Roman" pitchFamily="18" charset="0"/>
              </a:rPr>
              <a:t>one</a:t>
            </a:r>
            <a:r>
              <a:rPr lang="en-GB" altLang="en-US" dirty="0">
                <a:latin typeface="Times New Roman" pitchFamily="18" charset="0"/>
              </a:rPr>
              <a:t>’</a:t>
            </a:r>
            <a:r>
              <a:rPr lang="en-GB" dirty="0">
                <a:latin typeface="Times New Roman" pitchFamily="18" charset="0"/>
              </a:rPr>
              <a:t> or </a:t>
            </a:r>
            <a:r>
              <a:rPr lang="en-GB" altLang="en-US" dirty="0">
                <a:latin typeface="Times New Roman" pitchFamily="18" charset="0"/>
              </a:rPr>
              <a:t>‘</a:t>
            </a:r>
            <a:r>
              <a:rPr lang="en-GB" dirty="0">
                <a:latin typeface="Times New Roman" pitchFamily="18" charset="0"/>
              </a:rPr>
              <a:t>optional</a:t>
            </a:r>
            <a:r>
              <a:rPr lang="en-GB" altLang="en-US" dirty="0">
                <a:latin typeface="Times New Roman" pitchFamily="18" charset="0"/>
              </a:rPr>
              <a:t>’</a:t>
            </a:r>
            <a:endParaRPr lang="en-GB" dirty="0">
              <a:latin typeface="Times New Roman" pitchFamily="18" charset="0"/>
            </a:endParaRPr>
          </a:p>
          <a:p>
            <a:pPr lvl="3" algn="just">
              <a:buFontTx/>
              <a:buChar char="—"/>
            </a:pPr>
            <a:r>
              <a:rPr lang="en-GB" dirty="0">
                <a:latin typeface="Times New Roman" pitchFamily="18" charset="0"/>
              </a:rPr>
              <a:t>declare a variable of that class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(a reference)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Tx/>
              <a:buChar char="•"/>
            </a:pPr>
            <a:r>
              <a:rPr lang="en-GB" dirty="0">
                <a:latin typeface="Times New Roman" pitchFamily="18" charset="0"/>
              </a:rPr>
              <a:t>For a one-way association where the multiplicity at the other end is </a:t>
            </a:r>
            <a:r>
              <a:rPr lang="en-GB" altLang="en-US" dirty="0">
                <a:latin typeface="Times New Roman" pitchFamily="18" charset="0"/>
              </a:rPr>
              <a:t>‘</a:t>
            </a:r>
            <a:r>
              <a:rPr lang="en-GB" dirty="0">
                <a:latin typeface="Times New Roman" pitchFamily="18" charset="0"/>
              </a:rPr>
              <a:t>many</a:t>
            </a:r>
            <a:r>
              <a:rPr lang="en-GB" altLang="en-US" dirty="0">
                <a:latin typeface="Times New Roman" pitchFamily="18" charset="0"/>
              </a:rPr>
              <a:t>’</a:t>
            </a:r>
            <a:r>
              <a:rPr lang="en-GB" dirty="0">
                <a:latin typeface="Times New Roman" pitchFamily="18" charset="0"/>
              </a:rPr>
              <a:t>:</a:t>
            </a:r>
          </a:p>
          <a:p>
            <a:pPr lvl="3" algn="just">
              <a:buFontTx/>
              <a:buChar char="—"/>
            </a:pPr>
            <a:r>
              <a:rPr lang="en-GB" dirty="0">
                <a:latin typeface="Times New Roman" pitchFamily="18" charset="0"/>
              </a:rPr>
              <a:t>use a collection class implementing 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such as </a:t>
            </a:r>
            <a:r>
              <a:rPr lang="en-GB" dirty="0">
                <a:latin typeface="Times New Roman" pitchFamily="18" charset="0"/>
              </a:rPr>
              <a:t>Vector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0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C2BD836-ACC1-40F9-9584-41616ADD07DB}" type="slidenum">
              <a:rPr lang="en-US" sz="1400"/>
              <a:pPr/>
              <a:t>73</a:t>
            </a:fld>
            <a:endParaRPr lang="en-US" sz="140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Example: </a:t>
            </a:r>
            <a:r>
              <a:rPr lang="en-GB" smtClean="0">
                <a:ea typeface="+mj-ea"/>
                <a:cs typeface="+mj-cs"/>
              </a:rPr>
              <a:t>SpecificFlight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2590800" y="1436689"/>
            <a:ext cx="73152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class SpecificFlight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{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private Calendar date;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private RegularFlight regularFlight;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...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// Constructor that should only be called from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// addSpecificFlight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SpecificFlight( Calendar aDate, RegularFlight aRegularFlight)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{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 date = aDate;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 regularFlight = aRegularFlight;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}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06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FF22E7F9-6EE8-49D4-AA0C-7D6AA6174AF9}" type="slidenum">
              <a:rPr lang="en-US" sz="1400"/>
              <a:pPr/>
              <a:t>74</a:t>
            </a:fld>
            <a:endParaRPr lang="en-US" sz="140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Example: </a:t>
            </a:r>
            <a:r>
              <a:rPr lang="en-GB" smtClean="0">
                <a:ea typeface="+mj-ea"/>
                <a:cs typeface="+mj-cs"/>
              </a:rPr>
              <a:t>RegularFlight</a:t>
            </a:r>
            <a:endParaRPr lang="en-US" smtClean="0">
              <a:ea typeface="+mj-ea"/>
              <a:cs typeface="+mj-cs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2743200" y="1371601"/>
            <a:ext cx="73914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class RegularFlight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{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private List specificFlights;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...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// Method that has primary responsibility 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public void addSpecificFlight(Calendar aDate)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{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    SpecificFlight newSpecificFlight;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    newSpecificFlight = new SpecificFlight(aDate, this);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    specificFlights.add(newSpecificFlight);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}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...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47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3AB3723F-AA3E-4842-B5FB-B30DB62762D7}" type="slidenum">
              <a:rPr lang="en-US" sz="1400"/>
              <a:pPr/>
              <a:t>75</a:t>
            </a:fld>
            <a:endParaRPr lang="en-US" sz="1400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z="2800" dirty="0"/>
              <a:t>3</a:t>
            </a:r>
            <a:r>
              <a:rPr lang="en-GB" sz="2800" dirty="0" smtClean="0"/>
              <a:t>.11 </a:t>
            </a:r>
            <a:r>
              <a:rPr lang="en-GB" sz="2800" dirty="0"/>
              <a:t>Difficulties and Risks when creating class diagrams</a:t>
            </a:r>
            <a:endParaRPr lang="en-US" sz="2800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>
                <a:ea typeface="+mn-ea"/>
              </a:rPr>
              <a:t>Modeling is particularly difficult skill </a:t>
            </a:r>
          </a:p>
          <a:p>
            <a:pPr lvl="2">
              <a:defRPr/>
            </a:pPr>
            <a:r>
              <a:rPr lang="en-GB" i="1" dirty="0" smtClean="0">
                <a:ea typeface="+mn-ea"/>
              </a:rPr>
              <a:t>Even excellent programmers have difficulty thinking at the appropriate level of abstraction</a:t>
            </a:r>
          </a:p>
          <a:p>
            <a:pPr lvl="2">
              <a:defRPr/>
            </a:pPr>
            <a:r>
              <a:rPr lang="en-GB" i="1" dirty="0" smtClean="0">
                <a:ea typeface="+mn-ea"/>
              </a:rPr>
              <a:t>Education traditionally focus more on programming than </a:t>
            </a:r>
            <a:r>
              <a:rPr lang="en-GB" i="1" dirty="0" err="1" smtClean="0">
                <a:ea typeface="+mn-ea"/>
              </a:rPr>
              <a:t>modeling</a:t>
            </a:r>
            <a:endParaRPr lang="en-GB" i="1" dirty="0" smtClean="0">
              <a:ea typeface="+mn-ea"/>
            </a:endParaRPr>
          </a:p>
          <a:p>
            <a:pPr lvl="1">
              <a:defRPr/>
            </a:pPr>
            <a:r>
              <a:rPr lang="en-GB" dirty="0" smtClean="0">
                <a:ea typeface="+mn-ea"/>
              </a:rPr>
              <a:t>Resolution: </a:t>
            </a:r>
          </a:p>
          <a:p>
            <a:pPr lvl="2">
              <a:defRPr/>
            </a:pPr>
            <a:r>
              <a:rPr lang="en-GB" i="1" dirty="0" smtClean="0">
                <a:ea typeface="+mn-ea"/>
              </a:rPr>
              <a:t>Ensure that tem members have adequate training </a:t>
            </a:r>
          </a:p>
          <a:p>
            <a:pPr lvl="2">
              <a:defRPr/>
            </a:pPr>
            <a:r>
              <a:rPr lang="en-GB" i="1" dirty="0" smtClean="0">
                <a:ea typeface="+mn-ea"/>
              </a:rPr>
              <a:t>Have experienced </a:t>
            </a:r>
            <a:r>
              <a:rPr lang="en-GB" i="1" dirty="0" err="1" smtClean="0">
                <a:ea typeface="+mn-ea"/>
              </a:rPr>
              <a:t>modeler</a:t>
            </a:r>
            <a:r>
              <a:rPr lang="en-GB" i="1" dirty="0" smtClean="0">
                <a:ea typeface="+mn-ea"/>
              </a:rPr>
              <a:t> as part of the team</a:t>
            </a:r>
          </a:p>
          <a:p>
            <a:pPr lvl="2">
              <a:defRPr/>
            </a:pPr>
            <a:r>
              <a:rPr lang="en-GB" i="1" dirty="0" smtClean="0">
                <a:ea typeface="+mn-ea"/>
              </a:rPr>
              <a:t>Review all models thoroughly </a:t>
            </a: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913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F2A4A7FC-E4ED-4159-826A-EA2871A10900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3.3 </a:t>
            </a:r>
            <a:r>
              <a:rPr lang="en-GB" dirty="0" smtClean="0">
                <a:ea typeface="+mj-ea"/>
                <a:cs typeface="+mj-cs"/>
              </a:rPr>
              <a:t>Associations and Multiplicity</a:t>
            </a:r>
            <a:r>
              <a:rPr lang="en-US" dirty="0" smtClean="0">
                <a:ea typeface="+mj-ea"/>
                <a:cs typeface="+mj-cs"/>
              </a:rPr>
              <a:t>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391400" cy="4800600"/>
          </a:xfrm>
        </p:spPr>
        <p:txBody>
          <a:bodyPr/>
          <a:lstStyle/>
          <a:p>
            <a:pPr marL="0" indent="0">
              <a:defRPr/>
            </a:pPr>
            <a:r>
              <a:rPr lang="en-GB" sz="2000"/>
              <a:t>An</a:t>
            </a:r>
            <a:r>
              <a:rPr lang="en-GB" sz="2000" i="1"/>
              <a:t> association</a:t>
            </a:r>
            <a:r>
              <a:rPr lang="en-GB" sz="2000"/>
              <a:t> is used to show how two classes are related to each other</a:t>
            </a:r>
          </a:p>
          <a:p>
            <a:pPr lvl="1">
              <a:defRPr/>
            </a:pPr>
            <a:r>
              <a:rPr lang="en-GB" sz="2000"/>
              <a:t>Symbols indicating </a:t>
            </a:r>
            <a:r>
              <a:rPr lang="en-GB" sz="2000" i="1"/>
              <a:t>multiplicity</a:t>
            </a:r>
            <a:r>
              <a:rPr lang="en-GB" sz="2000"/>
              <a:t> are shown at each end of the association</a:t>
            </a:r>
            <a:r>
              <a:rPr lang="en-US" sz="2000"/>
              <a:t>  </a:t>
            </a:r>
          </a:p>
        </p:txBody>
      </p:sp>
      <p:pic>
        <p:nvPicPr>
          <p:cNvPr id="123913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2811464"/>
            <a:ext cx="4648200" cy="3055937"/>
          </a:xfrm>
        </p:spPr>
      </p:pic>
    </p:spTree>
    <p:extLst>
      <p:ext uri="{BB962C8B-B14F-4D97-AF65-F5344CB8AC3E}">
        <p14:creationId xmlns:p14="http://schemas.microsoft.com/office/powerpoint/2010/main" val="21021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r>
              <a:rPr lang="en-US" sz="1000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itchFamily="34" charset="-128"/>
              </a:defRPr>
            </a:lvl9pPr>
          </a:lstStyle>
          <a:p>
            <a:fld id="{710CA1ED-7CA9-4C1D-94A4-A43D72833156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a typeface="+mj-ea"/>
                <a:cs typeface="+mj-cs"/>
              </a:rPr>
              <a:t>Labelling associations</a:t>
            </a:r>
            <a:r>
              <a:rPr lang="en-US" smtClean="0">
                <a:ea typeface="+mj-ea"/>
                <a:cs typeface="+mj-cs"/>
              </a:rPr>
              <a:t>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371600"/>
            <a:ext cx="7391400" cy="4800600"/>
          </a:xfrm>
        </p:spPr>
        <p:txBody>
          <a:bodyPr/>
          <a:lstStyle/>
          <a:p>
            <a:pPr lvl="1">
              <a:defRPr/>
            </a:pPr>
            <a:r>
              <a:rPr lang="en-GB" sz="2000"/>
              <a:t>Each association can be labelled, to make explicit the nature of the association</a:t>
            </a:r>
            <a:r>
              <a:rPr lang="en-US" sz="2000"/>
              <a:t> </a:t>
            </a:r>
          </a:p>
        </p:txBody>
      </p:sp>
      <p:pic>
        <p:nvPicPr>
          <p:cNvPr id="125964" name="Picture 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2209800"/>
            <a:ext cx="5538788" cy="3709988"/>
          </a:xfrm>
        </p:spPr>
      </p:pic>
    </p:spTree>
    <p:extLst>
      <p:ext uri="{BB962C8B-B14F-4D97-AF65-F5344CB8AC3E}">
        <p14:creationId xmlns:p14="http://schemas.microsoft.com/office/powerpoint/2010/main" val="34799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3783</Words>
  <Application>Microsoft Office PowerPoint</Application>
  <PresentationFormat>Custom</PresentationFormat>
  <Paragraphs>804</Paragraphs>
  <Slides>75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3.1 What is UML? </vt:lpstr>
      <vt:lpstr>UML diagrams</vt:lpstr>
      <vt:lpstr>UML features</vt:lpstr>
      <vt:lpstr>What constitutes a good model? </vt:lpstr>
      <vt:lpstr>3.2 Essentials of UML Class Diagrams </vt:lpstr>
      <vt:lpstr>Classes</vt:lpstr>
      <vt:lpstr>3.3 Associations and Multiplicity </vt:lpstr>
      <vt:lpstr>Labelling associations </vt:lpstr>
      <vt:lpstr>Analyzing and validating associations</vt:lpstr>
      <vt:lpstr>Analyzing and validating associations</vt:lpstr>
      <vt:lpstr>Analyzing and validating associations</vt:lpstr>
      <vt:lpstr>Analyzing and validating associations</vt:lpstr>
      <vt:lpstr>A more complex example</vt:lpstr>
      <vt:lpstr>Association classes </vt:lpstr>
      <vt:lpstr>PowerPoint Presentation</vt:lpstr>
      <vt:lpstr>PowerPoint Presentation</vt:lpstr>
      <vt:lpstr>Reflexive associations</vt:lpstr>
      <vt:lpstr>Directionality in associations </vt:lpstr>
      <vt:lpstr>3.4 Generalization </vt:lpstr>
      <vt:lpstr>Avoiding unnecessary generalizations </vt:lpstr>
      <vt:lpstr>Avoiding unnecessary generalizations (cont)</vt:lpstr>
      <vt:lpstr>Handling multiple discriminators</vt:lpstr>
      <vt:lpstr>Handling multiple discriminators</vt:lpstr>
      <vt:lpstr>Avoiding having instances change class</vt:lpstr>
      <vt:lpstr>3.5 Object Diagrams </vt:lpstr>
      <vt:lpstr>Associations versus generalizations in object diagrams </vt:lpstr>
      <vt:lpstr>3.6 More Advanced Features: Aggregation </vt:lpstr>
      <vt:lpstr>When to use an aggregation </vt:lpstr>
      <vt:lpstr>Composition</vt:lpstr>
      <vt:lpstr>Aggregation hierarchy </vt:lpstr>
      <vt:lpstr>Propagation</vt:lpstr>
      <vt:lpstr>Interfaces </vt:lpstr>
      <vt:lpstr>Notes and descriptive text </vt:lpstr>
      <vt:lpstr>PowerPoint Presentation</vt:lpstr>
      <vt:lpstr>3.7 Object Constraint Language (OCL) </vt:lpstr>
      <vt:lpstr>OCL statements</vt:lpstr>
      <vt:lpstr>An example: constraints on Polygons</vt:lpstr>
      <vt:lpstr>3.8 Detailed Example: A Class Diagram for Genealogy </vt:lpstr>
      <vt:lpstr>Genealogy example: Possible solutions</vt:lpstr>
      <vt:lpstr>PowerPoint Presentation</vt:lpstr>
      <vt:lpstr>http://dresden-ocl.sourceforge.net/usage/ocl22sql/modelexplanation.html</vt:lpstr>
      <vt:lpstr>OCL constraints</vt:lpstr>
      <vt:lpstr>OCL Collection operations </vt:lpstr>
      <vt:lpstr>PowerPoint Presentation</vt:lpstr>
      <vt:lpstr>Facts from class models</vt:lpstr>
      <vt:lpstr>OCL for a similar model http://conferences.embarcadero.com/article/32200</vt:lpstr>
      <vt:lpstr>3.9 The Process of Developing  Class Diagrams </vt:lpstr>
      <vt:lpstr>System domain model vs System model</vt:lpstr>
      <vt:lpstr>System domain model vs System model</vt:lpstr>
      <vt:lpstr>Suggested sequence of activities </vt:lpstr>
      <vt:lpstr>Identifying classes </vt:lpstr>
      <vt:lpstr>A simple technique for discovering domain classes </vt:lpstr>
      <vt:lpstr>Identifying associations and attributes </vt:lpstr>
      <vt:lpstr>Tips about identifying and specifying valid associations  </vt:lpstr>
      <vt:lpstr>Actions versus associations</vt:lpstr>
      <vt:lpstr>Identifying attributes </vt:lpstr>
      <vt:lpstr>Tips about identifying and specifying valid attributes </vt:lpstr>
      <vt:lpstr>An example (attributes and associations)</vt:lpstr>
      <vt:lpstr>Identifying generalizations and interfaces </vt:lpstr>
      <vt:lpstr>An example (generalization)</vt:lpstr>
      <vt:lpstr>Allocating responsibilities to classes </vt:lpstr>
      <vt:lpstr>Categories of responsibilities</vt:lpstr>
      <vt:lpstr>An example (responsibilities)</vt:lpstr>
      <vt:lpstr>Prototyping a class diagram on paper</vt:lpstr>
      <vt:lpstr>Identifying operations </vt:lpstr>
      <vt:lpstr>Class collaboration ‘a’</vt:lpstr>
      <vt:lpstr>Class collaboration ‘b’</vt:lpstr>
      <vt:lpstr>Class collaboration ‘c’</vt:lpstr>
      <vt:lpstr>Class collaboration ‘d’</vt:lpstr>
      <vt:lpstr>Class collaboration ‘e’</vt:lpstr>
      <vt:lpstr>3.10 Implementing Class Diagrams in Java</vt:lpstr>
      <vt:lpstr>Example: SpecificFlight </vt:lpstr>
      <vt:lpstr>Example: RegularFlight</vt:lpstr>
      <vt:lpstr>3.11 Difficulties and Risks when creating class diagrams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</dc:creator>
  <cp:lastModifiedBy>Eduardo Fernandez</cp:lastModifiedBy>
  <cp:revision>6</cp:revision>
  <dcterms:created xsi:type="dcterms:W3CDTF">2017-01-12T20:53:07Z</dcterms:created>
  <dcterms:modified xsi:type="dcterms:W3CDTF">2017-01-13T15:05:19Z</dcterms:modified>
</cp:coreProperties>
</file>