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55" r:id="rId53"/>
    <p:sldId id="356" r:id="rId54"/>
    <p:sldId id="364" r:id="rId55"/>
    <p:sldId id="357" r:id="rId56"/>
    <p:sldId id="358" r:id="rId57"/>
    <p:sldId id="359" r:id="rId58"/>
    <p:sldId id="360" r:id="rId59"/>
    <p:sldId id="361" r:id="rId60"/>
    <p:sldId id="362" r:id="rId61"/>
    <p:sldId id="363" r:id="rId62"/>
    <p:sldId id="365" r:id="rId63"/>
    <p:sldId id="366"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5" autoAdjust="0"/>
  </p:normalViewPr>
  <p:slideViewPr>
    <p:cSldViewPr>
      <p:cViewPr varScale="1">
        <p:scale>
          <a:sx n="65" d="100"/>
          <a:sy n="65"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E9EEB-3460-4703-9AB2-1A6506F1E260}" type="datetimeFigureOut">
              <a:rPr lang="en-US" smtClean="0"/>
              <a:t>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51D68-0A99-43E0-9C78-0A0BF9692140}" type="slidenum">
              <a:rPr lang="en-US" smtClean="0"/>
              <a:t>‹#›</a:t>
            </a:fld>
            <a:endParaRPr lang="en-US"/>
          </a:p>
        </p:txBody>
      </p:sp>
    </p:spTree>
    <p:extLst>
      <p:ext uri="{BB962C8B-B14F-4D97-AF65-F5344CB8AC3E}">
        <p14:creationId xmlns:p14="http://schemas.microsoft.com/office/powerpoint/2010/main" val="27910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7D6C0-7644-48AD-B096-80D72C8AD572}" type="slidenum">
              <a:rPr lang="en-US"/>
              <a:pPr/>
              <a:t>1</a:t>
            </a:fld>
            <a:endParaRPr lang="en-US"/>
          </a:p>
        </p:txBody>
      </p:sp>
      <p:sp>
        <p:nvSpPr>
          <p:cNvPr id="464898" name="Rectangle 2"/>
          <p:cNvSpPr>
            <a:spLocks noGrp="1" noRot="1" noChangeAspect="1" noChangeArrowheads="1" noTextEdit="1"/>
          </p:cNvSpPr>
          <p:nvPr>
            <p:ph type="sldImg"/>
          </p:nvPr>
        </p:nvSpPr>
        <p:spPr>
          <a:xfrm>
            <a:off x="1143000" y="685800"/>
            <a:ext cx="4572000" cy="3429000"/>
          </a:xfrm>
          <a:ln/>
        </p:spPr>
      </p:sp>
      <p:sp>
        <p:nvSpPr>
          <p:cNvPr id="464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976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DEEA6-42CD-450C-AD44-7A449C9AA867}" type="slidenum">
              <a:rPr lang="en-US"/>
              <a:pPr/>
              <a:t>10</a:t>
            </a:fld>
            <a:endParaRPr lang="en-US"/>
          </a:p>
        </p:txBody>
      </p:sp>
      <p:sp>
        <p:nvSpPr>
          <p:cNvPr id="474114" name="Rectangle 2"/>
          <p:cNvSpPr>
            <a:spLocks noGrp="1" noRot="1" noChangeAspect="1" noChangeArrowheads="1" noTextEdit="1"/>
          </p:cNvSpPr>
          <p:nvPr>
            <p:ph type="sldImg"/>
          </p:nvPr>
        </p:nvSpPr>
        <p:spPr>
          <a:xfrm>
            <a:off x="1143000" y="685800"/>
            <a:ext cx="4572000" cy="3429000"/>
          </a:xfrm>
          <a:ln/>
        </p:spPr>
      </p:sp>
      <p:sp>
        <p:nvSpPr>
          <p:cNvPr id="47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061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004D7-8D3E-4924-8986-4DA0402E3DC9}" type="slidenum">
              <a:rPr lang="en-US"/>
              <a:pPr/>
              <a:t>11</a:t>
            </a:fld>
            <a:endParaRPr lang="en-US"/>
          </a:p>
        </p:txBody>
      </p:sp>
      <p:sp>
        <p:nvSpPr>
          <p:cNvPr id="475138" name="Rectangle 2"/>
          <p:cNvSpPr>
            <a:spLocks noGrp="1" noRot="1" noChangeAspect="1" noChangeArrowheads="1" noTextEdit="1"/>
          </p:cNvSpPr>
          <p:nvPr>
            <p:ph type="sldImg"/>
          </p:nvPr>
        </p:nvSpPr>
        <p:spPr>
          <a:xfrm>
            <a:off x="1143000" y="685800"/>
            <a:ext cx="4572000" cy="3429000"/>
          </a:xfrm>
          <a:ln/>
        </p:spPr>
      </p:sp>
      <p:sp>
        <p:nvSpPr>
          <p:cNvPr id="475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707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151AF-0F49-4436-9EAC-4095E8449FF1}" type="slidenum">
              <a:rPr lang="en-US"/>
              <a:pPr/>
              <a:t>12</a:t>
            </a:fld>
            <a:endParaRPr lang="en-US"/>
          </a:p>
        </p:txBody>
      </p:sp>
      <p:sp>
        <p:nvSpPr>
          <p:cNvPr id="476162" name="Rectangle 2"/>
          <p:cNvSpPr>
            <a:spLocks noGrp="1" noRot="1" noChangeAspect="1" noChangeArrowheads="1" noTextEdit="1"/>
          </p:cNvSpPr>
          <p:nvPr>
            <p:ph type="sldImg"/>
          </p:nvPr>
        </p:nvSpPr>
        <p:spPr>
          <a:xfrm>
            <a:off x="1143000" y="685800"/>
            <a:ext cx="4572000" cy="3429000"/>
          </a:xfrm>
          <a:ln/>
        </p:spPr>
      </p:sp>
      <p:sp>
        <p:nvSpPr>
          <p:cNvPr id="47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063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4CB88-9936-48C1-B2E1-94B9CABB0DFD}" type="slidenum">
              <a:rPr lang="en-US"/>
              <a:pPr/>
              <a:t>13</a:t>
            </a:fld>
            <a:endParaRPr lang="en-US"/>
          </a:p>
        </p:txBody>
      </p:sp>
      <p:sp>
        <p:nvSpPr>
          <p:cNvPr id="477186" name="Rectangle 2"/>
          <p:cNvSpPr>
            <a:spLocks noGrp="1" noRot="1" noChangeAspect="1" noChangeArrowheads="1" noTextEdit="1"/>
          </p:cNvSpPr>
          <p:nvPr>
            <p:ph type="sldImg"/>
          </p:nvPr>
        </p:nvSpPr>
        <p:spPr>
          <a:xfrm>
            <a:off x="1143000" y="685800"/>
            <a:ext cx="4572000" cy="3429000"/>
          </a:xfrm>
          <a:ln/>
        </p:spPr>
      </p:sp>
      <p:sp>
        <p:nvSpPr>
          <p:cNvPr id="47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833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3B3FE-363F-4571-8B3F-4CB3E135E164}" type="slidenum">
              <a:rPr lang="en-US"/>
              <a:pPr/>
              <a:t>14</a:t>
            </a:fld>
            <a:endParaRPr lang="en-US"/>
          </a:p>
        </p:txBody>
      </p:sp>
      <p:sp>
        <p:nvSpPr>
          <p:cNvPr id="478210" name="Rectangle 2"/>
          <p:cNvSpPr>
            <a:spLocks noGrp="1" noRot="1" noChangeAspect="1" noChangeArrowheads="1" noTextEdit="1"/>
          </p:cNvSpPr>
          <p:nvPr>
            <p:ph type="sldImg"/>
          </p:nvPr>
        </p:nvSpPr>
        <p:spPr>
          <a:xfrm>
            <a:off x="1143000" y="685800"/>
            <a:ext cx="4572000" cy="3429000"/>
          </a:xfrm>
          <a:ln/>
        </p:spPr>
      </p:sp>
      <p:sp>
        <p:nvSpPr>
          <p:cNvPr id="47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56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9C731-1DE4-4580-873F-2DBBE5996CB8}" type="slidenum">
              <a:rPr lang="en-US"/>
              <a:pPr/>
              <a:t>15</a:t>
            </a:fld>
            <a:endParaRPr lang="en-US"/>
          </a:p>
        </p:txBody>
      </p:sp>
      <p:sp>
        <p:nvSpPr>
          <p:cNvPr id="479234" name="Rectangle 2"/>
          <p:cNvSpPr>
            <a:spLocks noGrp="1" noRot="1" noChangeAspect="1" noChangeArrowheads="1" noTextEdit="1"/>
          </p:cNvSpPr>
          <p:nvPr>
            <p:ph type="sldImg"/>
          </p:nvPr>
        </p:nvSpPr>
        <p:spPr>
          <a:xfrm>
            <a:off x="1143000" y="685800"/>
            <a:ext cx="4572000" cy="3429000"/>
          </a:xfrm>
          <a:ln/>
        </p:spPr>
      </p:sp>
      <p:sp>
        <p:nvSpPr>
          <p:cNvPr id="47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0550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A2418-C633-42EC-87CE-41A67FB6A476}" type="slidenum">
              <a:rPr lang="en-US"/>
              <a:pPr/>
              <a:t>16</a:t>
            </a:fld>
            <a:endParaRPr lang="en-US"/>
          </a:p>
        </p:txBody>
      </p:sp>
      <p:sp>
        <p:nvSpPr>
          <p:cNvPr id="480258" name="Rectangle 2"/>
          <p:cNvSpPr>
            <a:spLocks noGrp="1" noRot="1" noChangeAspect="1" noChangeArrowheads="1" noTextEdit="1"/>
          </p:cNvSpPr>
          <p:nvPr>
            <p:ph type="sldImg"/>
          </p:nvPr>
        </p:nvSpPr>
        <p:spPr>
          <a:xfrm>
            <a:off x="1143000" y="685800"/>
            <a:ext cx="4572000" cy="3429000"/>
          </a:xfrm>
          <a:ln/>
        </p:spPr>
      </p:sp>
      <p:sp>
        <p:nvSpPr>
          <p:cNvPr id="48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361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1BB63-5936-4B80-9739-50455780EB96}" type="slidenum">
              <a:rPr lang="en-US"/>
              <a:pPr/>
              <a:t>17</a:t>
            </a:fld>
            <a:endParaRPr lang="en-US"/>
          </a:p>
        </p:txBody>
      </p:sp>
      <p:sp>
        <p:nvSpPr>
          <p:cNvPr id="481282" name="Rectangle 2"/>
          <p:cNvSpPr>
            <a:spLocks noGrp="1" noRot="1" noChangeAspect="1" noChangeArrowheads="1" noTextEdit="1"/>
          </p:cNvSpPr>
          <p:nvPr>
            <p:ph type="sldImg"/>
          </p:nvPr>
        </p:nvSpPr>
        <p:spPr>
          <a:xfrm>
            <a:off x="1143000" y="685800"/>
            <a:ext cx="4572000" cy="3429000"/>
          </a:xfrm>
          <a:ln/>
        </p:spPr>
      </p:sp>
      <p:sp>
        <p:nvSpPr>
          <p:cNvPr id="48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855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3CA4A-A427-42B8-B9DC-6401F49B46D1}" type="slidenum">
              <a:rPr lang="en-US"/>
              <a:pPr/>
              <a:t>18</a:t>
            </a:fld>
            <a:endParaRPr lang="en-US"/>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39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97A5A-349D-4914-84CE-6FC531CBDBDC}" type="slidenum">
              <a:rPr lang="en-US"/>
              <a:pPr/>
              <a:t>19</a:t>
            </a:fld>
            <a:endParaRPr lang="en-US"/>
          </a:p>
        </p:txBody>
      </p:sp>
      <p:sp>
        <p:nvSpPr>
          <p:cNvPr id="483330" name="Rectangle 2"/>
          <p:cNvSpPr>
            <a:spLocks noGrp="1" noRot="1" noChangeAspect="1" noChangeArrowheads="1" noTextEdit="1"/>
          </p:cNvSpPr>
          <p:nvPr>
            <p:ph type="sldImg"/>
          </p:nvPr>
        </p:nvSpPr>
        <p:spPr>
          <a:xfrm>
            <a:off x="1143000" y="685800"/>
            <a:ext cx="4572000" cy="3429000"/>
          </a:xfrm>
          <a:ln/>
        </p:spPr>
      </p:sp>
      <p:sp>
        <p:nvSpPr>
          <p:cNvPr id="48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07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D99EA-4AE4-494B-8EDF-AE5D35FEC2BD}" type="slidenum">
              <a:rPr lang="en-US"/>
              <a:pPr/>
              <a:t>2</a:t>
            </a:fld>
            <a:endParaRPr lang="en-US"/>
          </a:p>
        </p:txBody>
      </p:sp>
      <p:sp>
        <p:nvSpPr>
          <p:cNvPr id="465922" name="Rectangle 2"/>
          <p:cNvSpPr>
            <a:spLocks noGrp="1" noRot="1" noChangeAspect="1" noChangeArrowheads="1" noTextEdit="1"/>
          </p:cNvSpPr>
          <p:nvPr>
            <p:ph type="sldImg"/>
          </p:nvPr>
        </p:nvSpPr>
        <p:spPr>
          <a:xfrm>
            <a:off x="1143000" y="685800"/>
            <a:ext cx="4572000" cy="3429000"/>
          </a:xfrm>
          <a:ln/>
        </p:spPr>
      </p:sp>
      <p:sp>
        <p:nvSpPr>
          <p:cNvPr id="46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2292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DBD87-1E49-4545-B16F-8121DBFF4C5F}" type="slidenum">
              <a:rPr lang="en-US"/>
              <a:pPr/>
              <a:t>22</a:t>
            </a:fld>
            <a:endParaRPr lang="en-US"/>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3213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CA342-D607-41A2-8A8F-45BAAD31B470}" type="slidenum">
              <a:rPr lang="en-US"/>
              <a:pPr/>
              <a:t>23</a:t>
            </a:fld>
            <a:endParaRPr lang="en-US"/>
          </a:p>
        </p:txBody>
      </p:sp>
      <p:sp>
        <p:nvSpPr>
          <p:cNvPr id="485378" name="Rectangle 2"/>
          <p:cNvSpPr>
            <a:spLocks noGrp="1" noRot="1" noChangeAspect="1" noChangeArrowheads="1" noTextEdit="1"/>
          </p:cNvSpPr>
          <p:nvPr>
            <p:ph type="sldImg"/>
          </p:nvPr>
        </p:nvSpPr>
        <p:spPr>
          <a:xfrm>
            <a:off x="1143000" y="685800"/>
            <a:ext cx="4572000" cy="3429000"/>
          </a:xfrm>
          <a:ln/>
        </p:spPr>
      </p:sp>
      <p:sp>
        <p:nvSpPr>
          <p:cNvPr id="485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6776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3DF44-C552-4302-AEDF-1155ECBB345F}" type="slidenum">
              <a:rPr lang="en-US"/>
              <a:pPr/>
              <a:t>24</a:t>
            </a:fld>
            <a:endParaRPr lang="en-US"/>
          </a:p>
        </p:txBody>
      </p:sp>
      <p:sp>
        <p:nvSpPr>
          <p:cNvPr id="486402" name="Rectangle 2"/>
          <p:cNvSpPr>
            <a:spLocks noGrp="1" noRot="1" noChangeAspect="1" noChangeArrowheads="1" noTextEdit="1"/>
          </p:cNvSpPr>
          <p:nvPr>
            <p:ph type="sldImg"/>
          </p:nvPr>
        </p:nvSpPr>
        <p:spPr>
          <a:xfrm>
            <a:off x="1143000" y="685800"/>
            <a:ext cx="4572000" cy="3429000"/>
          </a:xfrm>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6812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12814-4CFF-4E80-A5AE-4AE13B03631F}" type="slidenum">
              <a:rPr lang="en-US"/>
              <a:pPr/>
              <a:t>25</a:t>
            </a:fld>
            <a:endParaRPr lang="en-US"/>
          </a:p>
        </p:txBody>
      </p:sp>
      <p:sp>
        <p:nvSpPr>
          <p:cNvPr id="487426" name="Rectangle 2"/>
          <p:cNvSpPr>
            <a:spLocks noGrp="1" noRot="1" noChangeAspect="1" noChangeArrowheads="1" noTextEdit="1"/>
          </p:cNvSpPr>
          <p:nvPr>
            <p:ph type="sldImg"/>
          </p:nvPr>
        </p:nvSpPr>
        <p:spPr>
          <a:xfrm>
            <a:off x="1143000" y="685800"/>
            <a:ext cx="4572000" cy="3429000"/>
          </a:xfrm>
          <a:ln/>
        </p:spPr>
      </p:sp>
      <p:sp>
        <p:nvSpPr>
          <p:cNvPr id="487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9617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51EDE-9C5C-415A-A730-4F4BDF68319F}" type="slidenum">
              <a:rPr lang="en-US"/>
              <a:pPr/>
              <a:t>26</a:t>
            </a:fld>
            <a:endParaRPr lang="en-US"/>
          </a:p>
        </p:txBody>
      </p:sp>
      <p:sp>
        <p:nvSpPr>
          <p:cNvPr id="488450" name="Rectangle 2"/>
          <p:cNvSpPr>
            <a:spLocks noGrp="1" noRot="1" noChangeAspect="1" noChangeArrowheads="1" noTextEdit="1"/>
          </p:cNvSpPr>
          <p:nvPr>
            <p:ph type="sldImg"/>
          </p:nvPr>
        </p:nvSpPr>
        <p:spPr>
          <a:xfrm>
            <a:off x="1143000" y="685800"/>
            <a:ext cx="4572000" cy="3429000"/>
          </a:xfrm>
          <a:ln/>
        </p:spPr>
      </p:sp>
      <p:sp>
        <p:nvSpPr>
          <p:cNvPr id="48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4365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69F77-EF9D-4F8E-922F-68863128E79C}" type="slidenum">
              <a:rPr lang="en-US"/>
              <a:pPr/>
              <a:t>27</a:t>
            </a:fld>
            <a:endParaRPr lang="en-US"/>
          </a:p>
        </p:txBody>
      </p:sp>
      <p:sp>
        <p:nvSpPr>
          <p:cNvPr id="489474" name="Rectangle 2"/>
          <p:cNvSpPr>
            <a:spLocks noGrp="1" noRot="1" noChangeAspect="1" noChangeArrowheads="1" noTextEdit="1"/>
          </p:cNvSpPr>
          <p:nvPr>
            <p:ph type="sldImg"/>
          </p:nvPr>
        </p:nvSpPr>
        <p:spPr>
          <a:xfrm>
            <a:off x="1143000" y="685800"/>
            <a:ext cx="4572000" cy="3429000"/>
          </a:xfrm>
          <a:ln/>
        </p:spPr>
      </p:sp>
      <p:sp>
        <p:nvSpPr>
          <p:cNvPr id="48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4505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114BC-4538-4BDB-9315-DF5C18A87FC4}" type="slidenum">
              <a:rPr lang="en-US"/>
              <a:pPr/>
              <a:t>28</a:t>
            </a:fld>
            <a:endParaRPr lang="en-US"/>
          </a:p>
        </p:txBody>
      </p:sp>
      <p:sp>
        <p:nvSpPr>
          <p:cNvPr id="490498" name="Rectangle 2"/>
          <p:cNvSpPr>
            <a:spLocks noGrp="1" noRot="1" noChangeAspect="1" noChangeArrowheads="1" noTextEdit="1"/>
          </p:cNvSpPr>
          <p:nvPr>
            <p:ph type="sldImg"/>
          </p:nvPr>
        </p:nvSpPr>
        <p:spPr>
          <a:xfrm>
            <a:off x="1143000" y="685800"/>
            <a:ext cx="4572000" cy="3429000"/>
          </a:xfrm>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4257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27FA9-7984-4038-8E7B-750585BB6598}" type="slidenum">
              <a:rPr lang="en-US"/>
              <a:pPr/>
              <a:t>29</a:t>
            </a:fld>
            <a:endParaRPr lang="en-US"/>
          </a:p>
        </p:txBody>
      </p:sp>
      <p:sp>
        <p:nvSpPr>
          <p:cNvPr id="491522" name="Rectangle 2"/>
          <p:cNvSpPr>
            <a:spLocks noGrp="1" noRot="1" noChangeAspect="1" noChangeArrowheads="1" noTextEdit="1"/>
          </p:cNvSpPr>
          <p:nvPr>
            <p:ph type="sldImg"/>
          </p:nvPr>
        </p:nvSpPr>
        <p:spPr>
          <a:xfrm>
            <a:off x="1143000" y="685800"/>
            <a:ext cx="4572000" cy="3429000"/>
          </a:xfrm>
          <a:ln/>
        </p:spPr>
      </p:sp>
      <p:sp>
        <p:nvSpPr>
          <p:cNvPr id="491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7625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55DF4-5612-4962-8521-5E370D1FE848}" type="slidenum">
              <a:rPr lang="en-US"/>
              <a:pPr/>
              <a:t>30</a:t>
            </a:fld>
            <a:endParaRPr lang="en-US"/>
          </a:p>
        </p:txBody>
      </p:sp>
      <p:sp>
        <p:nvSpPr>
          <p:cNvPr id="492546" name="Rectangle 2"/>
          <p:cNvSpPr>
            <a:spLocks noGrp="1" noRot="1" noChangeAspect="1" noChangeArrowheads="1" noTextEdit="1"/>
          </p:cNvSpPr>
          <p:nvPr>
            <p:ph type="sldImg"/>
          </p:nvPr>
        </p:nvSpPr>
        <p:spPr>
          <a:xfrm>
            <a:off x="1143000" y="685800"/>
            <a:ext cx="4572000" cy="3429000"/>
          </a:xfrm>
          <a:ln/>
        </p:spPr>
      </p:sp>
      <p:sp>
        <p:nvSpPr>
          <p:cNvPr id="49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0002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3ED2B-C3CF-4CC9-B59E-9BCA30E68C2B}" type="slidenum">
              <a:rPr lang="en-US"/>
              <a:pPr/>
              <a:t>31</a:t>
            </a:fld>
            <a:endParaRPr lang="en-US"/>
          </a:p>
        </p:txBody>
      </p:sp>
      <p:sp>
        <p:nvSpPr>
          <p:cNvPr id="493570" name="Rectangle 2"/>
          <p:cNvSpPr>
            <a:spLocks noGrp="1" noRot="1" noChangeAspect="1" noChangeArrowheads="1" noTextEdit="1"/>
          </p:cNvSpPr>
          <p:nvPr>
            <p:ph type="sldImg"/>
          </p:nvPr>
        </p:nvSpPr>
        <p:spPr>
          <a:xfrm>
            <a:off x="1143000" y="685800"/>
            <a:ext cx="4572000" cy="3429000"/>
          </a:xfrm>
          <a:ln/>
        </p:spPr>
      </p:sp>
      <p:sp>
        <p:nvSpPr>
          <p:cNvPr id="493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378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2913D-A63F-4B3A-A361-066E986A26A6}" type="slidenum">
              <a:rPr lang="en-US"/>
              <a:pPr/>
              <a:t>3</a:t>
            </a:fld>
            <a:endParaRPr lang="en-US"/>
          </a:p>
        </p:txBody>
      </p:sp>
      <p:sp>
        <p:nvSpPr>
          <p:cNvPr id="466946" name="Rectangle 2"/>
          <p:cNvSpPr>
            <a:spLocks noGrp="1" noRot="1" noChangeAspect="1" noChangeArrowheads="1" noTextEdit="1"/>
          </p:cNvSpPr>
          <p:nvPr>
            <p:ph type="sldImg"/>
          </p:nvPr>
        </p:nvSpPr>
        <p:spPr>
          <a:xfrm>
            <a:off x="1143000" y="685800"/>
            <a:ext cx="4572000" cy="3429000"/>
          </a:xfrm>
          <a:ln/>
        </p:spPr>
      </p:sp>
      <p:sp>
        <p:nvSpPr>
          <p:cNvPr id="466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4612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968A9-8002-4DC4-B068-BB9E774B0513}" type="slidenum">
              <a:rPr lang="en-US"/>
              <a:pPr/>
              <a:t>32</a:t>
            </a:fld>
            <a:endParaRPr lang="en-US"/>
          </a:p>
        </p:txBody>
      </p:sp>
      <p:sp>
        <p:nvSpPr>
          <p:cNvPr id="494594" name="Rectangle 2"/>
          <p:cNvSpPr>
            <a:spLocks noGrp="1" noRot="1" noChangeAspect="1" noChangeArrowheads="1" noTextEdit="1"/>
          </p:cNvSpPr>
          <p:nvPr>
            <p:ph type="sldImg"/>
          </p:nvPr>
        </p:nvSpPr>
        <p:spPr>
          <a:xfrm>
            <a:off x="1143000" y="685800"/>
            <a:ext cx="4572000" cy="3429000"/>
          </a:xfrm>
          <a:ln/>
        </p:spPr>
      </p:sp>
      <p:sp>
        <p:nvSpPr>
          <p:cNvPr id="49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6552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F42F9-8A79-412F-A87F-2631EE1D0DA6}" type="slidenum">
              <a:rPr lang="en-US"/>
              <a:pPr/>
              <a:t>33</a:t>
            </a:fld>
            <a:endParaRPr lang="en-US"/>
          </a:p>
        </p:txBody>
      </p:sp>
      <p:sp>
        <p:nvSpPr>
          <p:cNvPr id="495618" name="Rectangle 2"/>
          <p:cNvSpPr>
            <a:spLocks noGrp="1" noRot="1" noChangeAspect="1" noChangeArrowheads="1" noTextEdit="1"/>
          </p:cNvSpPr>
          <p:nvPr>
            <p:ph type="sldImg"/>
          </p:nvPr>
        </p:nvSpPr>
        <p:spPr>
          <a:xfrm>
            <a:off x="1143000" y="685800"/>
            <a:ext cx="4572000" cy="3429000"/>
          </a:xfrm>
          <a:ln/>
        </p:spPr>
      </p:sp>
      <p:sp>
        <p:nvSpPr>
          <p:cNvPr id="495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2742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98376-9393-4D35-B51C-1938345440B2}" type="slidenum">
              <a:rPr lang="en-US"/>
              <a:pPr/>
              <a:t>34</a:t>
            </a:fld>
            <a:endParaRPr lang="en-US"/>
          </a:p>
        </p:txBody>
      </p:sp>
      <p:sp>
        <p:nvSpPr>
          <p:cNvPr id="496642" name="Rectangle 2"/>
          <p:cNvSpPr>
            <a:spLocks noGrp="1" noRot="1" noChangeAspect="1" noChangeArrowheads="1" noTextEdit="1"/>
          </p:cNvSpPr>
          <p:nvPr>
            <p:ph type="sldImg"/>
          </p:nvPr>
        </p:nvSpPr>
        <p:spPr>
          <a:xfrm>
            <a:off x="1143000" y="685800"/>
            <a:ext cx="4572000" cy="3429000"/>
          </a:xfrm>
          <a:ln/>
        </p:spPr>
      </p:sp>
      <p:sp>
        <p:nvSpPr>
          <p:cNvPr id="49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957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B3ACC-7413-431D-94A5-E15D546B0D39}" type="slidenum">
              <a:rPr lang="en-US"/>
              <a:pPr/>
              <a:t>35</a:t>
            </a:fld>
            <a:endParaRPr lang="en-US"/>
          </a:p>
        </p:txBody>
      </p:sp>
      <p:sp>
        <p:nvSpPr>
          <p:cNvPr id="497666" name="Rectangle 2"/>
          <p:cNvSpPr>
            <a:spLocks noGrp="1" noRot="1" noChangeAspect="1" noChangeArrowheads="1" noTextEdit="1"/>
          </p:cNvSpPr>
          <p:nvPr>
            <p:ph type="sldImg"/>
          </p:nvPr>
        </p:nvSpPr>
        <p:spPr>
          <a:xfrm>
            <a:off x="1143000" y="685800"/>
            <a:ext cx="4572000" cy="3429000"/>
          </a:xfrm>
          <a:ln/>
        </p:spPr>
      </p:sp>
      <p:sp>
        <p:nvSpPr>
          <p:cNvPr id="497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3879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2FEA5-73A9-42AF-B851-4EBC12050155}" type="slidenum">
              <a:rPr lang="en-US"/>
              <a:pPr/>
              <a:t>36</a:t>
            </a:fld>
            <a:endParaRPr lang="en-US"/>
          </a:p>
        </p:txBody>
      </p:sp>
      <p:sp>
        <p:nvSpPr>
          <p:cNvPr id="498690" name="Rectangle 2"/>
          <p:cNvSpPr>
            <a:spLocks noGrp="1" noRot="1" noChangeAspect="1" noChangeArrowheads="1" noTextEdit="1"/>
          </p:cNvSpPr>
          <p:nvPr>
            <p:ph type="sldImg"/>
          </p:nvPr>
        </p:nvSpPr>
        <p:spPr>
          <a:xfrm>
            <a:off x="1143000" y="685800"/>
            <a:ext cx="4572000" cy="3429000"/>
          </a:xfrm>
          <a:ln/>
        </p:spPr>
      </p:sp>
      <p:sp>
        <p:nvSpPr>
          <p:cNvPr id="49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1634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317E8-9200-491C-9094-331ABCD715CA}" type="slidenum">
              <a:rPr lang="en-US"/>
              <a:pPr/>
              <a:t>37</a:t>
            </a:fld>
            <a:endParaRPr lang="en-US"/>
          </a:p>
        </p:txBody>
      </p:sp>
      <p:sp>
        <p:nvSpPr>
          <p:cNvPr id="499714" name="Rectangle 2"/>
          <p:cNvSpPr>
            <a:spLocks noGrp="1" noRot="1" noChangeAspect="1" noChangeArrowheads="1" noTextEdit="1"/>
          </p:cNvSpPr>
          <p:nvPr>
            <p:ph type="sldImg"/>
          </p:nvPr>
        </p:nvSpPr>
        <p:spPr>
          <a:xfrm>
            <a:off x="1143000" y="685800"/>
            <a:ext cx="4572000" cy="3429000"/>
          </a:xfrm>
          <a:ln/>
        </p:spPr>
      </p:sp>
      <p:sp>
        <p:nvSpPr>
          <p:cNvPr id="499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98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0D67C-9278-4613-911B-46030999A47D}" type="slidenum">
              <a:rPr lang="en-US"/>
              <a:pPr/>
              <a:t>38</a:t>
            </a:fld>
            <a:endParaRPr lang="en-US"/>
          </a:p>
        </p:txBody>
      </p:sp>
      <p:sp>
        <p:nvSpPr>
          <p:cNvPr id="500738" name="Rectangle 2"/>
          <p:cNvSpPr>
            <a:spLocks noGrp="1" noRot="1" noChangeAspect="1" noChangeArrowheads="1" noTextEdit="1"/>
          </p:cNvSpPr>
          <p:nvPr>
            <p:ph type="sldImg"/>
          </p:nvPr>
        </p:nvSpPr>
        <p:spPr>
          <a:xfrm>
            <a:off x="1143000" y="685800"/>
            <a:ext cx="4572000" cy="3429000"/>
          </a:xfrm>
          <a:ln/>
        </p:spPr>
      </p:sp>
      <p:sp>
        <p:nvSpPr>
          <p:cNvPr id="50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3136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4E7CE2-3161-4464-8913-A981B6285FB3}" type="slidenum">
              <a:rPr lang="en-US"/>
              <a:pPr/>
              <a:t>39</a:t>
            </a:fld>
            <a:endParaRPr lang="en-US"/>
          </a:p>
        </p:txBody>
      </p:sp>
      <p:sp>
        <p:nvSpPr>
          <p:cNvPr id="501762" name="Rectangle 2"/>
          <p:cNvSpPr>
            <a:spLocks noGrp="1" noRot="1" noChangeAspect="1" noChangeArrowheads="1" noTextEdit="1"/>
          </p:cNvSpPr>
          <p:nvPr>
            <p:ph type="sldImg"/>
          </p:nvPr>
        </p:nvSpPr>
        <p:spPr>
          <a:xfrm>
            <a:off x="1143000" y="685800"/>
            <a:ext cx="4572000" cy="3429000"/>
          </a:xfrm>
          <a:ln/>
        </p:spPr>
      </p:sp>
      <p:sp>
        <p:nvSpPr>
          <p:cNvPr id="501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104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A0898-F81F-45ED-9E70-3BFA4DE21D75}" type="slidenum">
              <a:rPr lang="en-US"/>
              <a:pPr/>
              <a:t>40</a:t>
            </a:fld>
            <a:endParaRPr lang="en-US"/>
          </a:p>
        </p:txBody>
      </p:sp>
      <p:sp>
        <p:nvSpPr>
          <p:cNvPr id="502786" name="Rectangle 2"/>
          <p:cNvSpPr>
            <a:spLocks noGrp="1" noRot="1" noChangeAspect="1" noChangeArrowheads="1" noTextEdit="1"/>
          </p:cNvSpPr>
          <p:nvPr>
            <p:ph type="sldImg"/>
          </p:nvPr>
        </p:nvSpPr>
        <p:spPr>
          <a:xfrm>
            <a:off x="1143000" y="685800"/>
            <a:ext cx="4572000" cy="3429000"/>
          </a:xfrm>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840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74531-97E7-43F0-8AA0-3B3A03464384}" type="slidenum">
              <a:rPr lang="en-US"/>
              <a:pPr/>
              <a:t>41</a:t>
            </a:fld>
            <a:endParaRPr lang="en-US"/>
          </a:p>
        </p:txBody>
      </p:sp>
      <p:sp>
        <p:nvSpPr>
          <p:cNvPr id="503810" name="Rectangle 2"/>
          <p:cNvSpPr>
            <a:spLocks noGrp="1" noRot="1" noChangeAspect="1" noChangeArrowheads="1" noTextEdit="1"/>
          </p:cNvSpPr>
          <p:nvPr>
            <p:ph type="sldImg"/>
          </p:nvPr>
        </p:nvSpPr>
        <p:spPr>
          <a:xfrm>
            <a:off x="1143000" y="685800"/>
            <a:ext cx="4572000" cy="3429000"/>
          </a:xfrm>
          <a:ln/>
        </p:spPr>
      </p:sp>
      <p:sp>
        <p:nvSpPr>
          <p:cNvPr id="503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604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BA193-89F8-4832-B243-3E7CE212CA90}" type="slidenum">
              <a:rPr lang="en-US"/>
              <a:pPr/>
              <a:t>4</a:t>
            </a:fld>
            <a:endParaRPr lang="en-US"/>
          </a:p>
        </p:txBody>
      </p:sp>
      <p:sp>
        <p:nvSpPr>
          <p:cNvPr id="467970" name="Rectangle 2"/>
          <p:cNvSpPr>
            <a:spLocks noGrp="1" noRot="1" noChangeAspect="1" noChangeArrowheads="1" noTextEdit="1"/>
          </p:cNvSpPr>
          <p:nvPr>
            <p:ph type="sldImg"/>
          </p:nvPr>
        </p:nvSpPr>
        <p:spPr>
          <a:xfrm>
            <a:off x="1143000" y="685800"/>
            <a:ext cx="4572000" cy="3429000"/>
          </a:xfrm>
          <a:ln/>
        </p:spPr>
      </p:sp>
      <p:sp>
        <p:nvSpPr>
          <p:cNvPr id="46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1332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CCAC7-FB11-466F-B3CC-3EA75CD45BCF}" type="slidenum">
              <a:rPr lang="en-US"/>
              <a:pPr/>
              <a:t>42</a:t>
            </a:fld>
            <a:endParaRPr lang="en-US"/>
          </a:p>
        </p:txBody>
      </p:sp>
      <p:sp>
        <p:nvSpPr>
          <p:cNvPr id="506882" name="Rectangle 2"/>
          <p:cNvSpPr>
            <a:spLocks noGrp="1" noRot="1" noChangeAspect="1" noChangeArrowheads="1" noTextEdit="1"/>
          </p:cNvSpPr>
          <p:nvPr>
            <p:ph type="sldImg"/>
          </p:nvPr>
        </p:nvSpPr>
        <p:spPr>
          <a:xfrm>
            <a:off x="1143000" y="685800"/>
            <a:ext cx="4572000" cy="3429000"/>
          </a:xfrm>
          <a:ln/>
        </p:spPr>
      </p:sp>
      <p:sp>
        <p:nvSpPr>
          <p:cNvPr id="50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7347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2ABAF-7609-4DA1-99DD-6B60D376373A}" type="slidenum">
              <a:rPr lang="en-US"/>
              <a:pPr/>
              <a:t>43</a:t>
            </a:fld>
            <a:endParaRPr lang="en-US"/>
          </a:p>
        </p:txBody>
      </p:sp>
      <p:sp>
        <p:nvSpPr>
          <p:cNvPr id="504834" name="Rectangle 2"/>
          <p:cNvSpPr>
            <a:spLocks noGrp="1" noRot="1" noChangeAspect="1" noChangeArrowheads="1" noTextEdit="1"/>
          </p:cNvSpPr>
          <p:nvPr>
            <p:ph type="sldImg"/>
          </p:nvPr>
        </p:nvSpPr>
        <p:spPr>
          <a:xfrm>
            <a:off x="1143000" y="685800"/>
            <a:ext cx="4572000" cy="3429000"/>
          </a:xfrm>
          <a:ln/>
        </p:spPr>
      </p:sp>
      <p:sp>
        <p:nvSpPr>
          <p:cNvPr id="50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3389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E4985-DB1C-42DF-924C-487748BDEA35}" type="slidenum">
              <a:rPr lang="en-US"/>
              <a:pPr/>
              <a:t>44</a:t>
            </a:fld>
            <a:endParaRPr lang="en-US"/>
          </a:p>
        </p:txBody>
      </p:sp>
      <p:sp>
        <p:nvSpPr>
          <p:cNvPr id="505858" name="Rectangle 2"/>
          <p:cNvSpPr>
            <a:spLocks noGrp="1" noRot="1" noChangeAspect="1" noChangeArrowheads="1" noTextEdit="1"/>
          </p:cNvSpPr>
          <p:nvPr>
            <p:ph type="sldImg"/>
          </p:nvPr>
        </p:nvSpPr>
        <p:spPr>
          <a:xfrm>
            <a:off x="1143000" y="685800"/>
            <a:ext cx="4572000" cy="3429000"/>
          </a:xfrm>
          <a:ln/>
        </p:spPr>
      </p:sp>
      <p:sp>
        <p:nvSpPr>
          <p:cNvPr id="505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843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D9A44-6BE2-4103-906F-D7FBD79E504F}" type="slidenum">
              <a:rPr lang="en-US"/>
              <a:pPr/>
              <a:t>45</a:t>
            </a:fld>
            <a:endParaRPr lang="en-US"/>
          </a:p>
        </p:txBody>
      </p:sp>
      <p:sp>
        <p:nvSpPr>
          <p:cNvPr id="507906" name="Rectangle 2"/>
          <p:cNvSpPr>
            <a:spLocks noGrp="1" noRot="1" noChangeAspect="1" noChangeArrowheads="1" noTextEdit="1"/>
          </p:cNvSpPr>
          <p:nvPr>
            <p:ph type="sldImg"/>
          </p:nvPr>
        </p:nvSpPr>
        <p:spPr>
          <a:xfrm>
            <a:off x="1143000" y="685800"/>
            <a:ext cx="4572000" cy="3429000"/>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6374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1A71C-AF13-47ED-A88A-640DD3DC6E07}" type="slidenum">
              <a:rPr lang="en-US"/>
              <a:pPr/>
              <a:t>46</a:t>
            </a:fld>
            <a:endParaRPr lang="en-US"/>
          </a:p>
        </p:txBody>
      </p:sp>
      <p:sp>
        <p:nvSpPr>
          <p:cNvPr id="508930" name="Rectangle 2"/>
          <p:cNvSpPr>
            <a:spLocks noGrp="1" noRot="1" noChangeAspect="1" noChangeArrowheads="1" noTextEdit="1"/>
          </p:cNvSpPr>
          <p:nvPr>
            <p:ph type="sldImg"/>
          </p:nvPr>
        </p:nvSpPr>
        <p:spPr>
          <a:xfrm>
            <a:off x="1143000" y="685800"/>
            <a:ext cx="4572000" cy="3429000"/>
          </a:xfrm>
          <a:ln/>
        </p:spPr>
      </p:sp>
      <p:sp>
        <p:nvSpPr>
          <p:cNvPr id="50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18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BF3DA-CABB-4A80-9B39-9DD7564DD64B}" type="slidenum">
              <a:rPr lang="en-US"/>
              <a:pPr/>
              <a:t>47</a:t>
            </a:fld>
            <a:endParaRPr lang="en-US"/>
          </a:p>
        </p:txBody>
      </p:sp>
      <p:sp>
        <p:nvSpPr>
          <p:cNvPr id="509954" name="Rectangle 2"/>
          <p:cNvSpPr>
            <a:spLocks noGrp="1" noRot="1" noChangeAspect="1" noChangeArrowheads="1" noTextEdit="1"/>
          </p:cNvSpPr>
          <p:nvPr>
            <p:ph type="sldImg"/>
          </p:nvPr>
        </p:nvSpPr>
        <p:spPr>
          <a:xfrm>
            <a:off x="1143000" y="685800"/>
            <a:ext cx="4572000" cy="3429000"/>
          </a:xfrm>
          <a:ln/>
        </p:spPr>
      </p:sp>
      <p:sp>
        <p:nvSpPr>
          <p:cNvPr id="509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4561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6CEC7-496C-4FAE-8571-13CDE94489EC}" type="slidenum">
              <a:rPr lang="en-US"/>
              <a:pPr/>
              <a:t>48</a:t>
            </a:fld>
            <a:endParaRPr lang="en-US"/>
          </a:p>
        </p:txBody>
      </p:sp>
      <p:sp>
        <p:nvSpPr>
          <p:cNvPr id="510978" name="Rectangle 2"/>
          <p:cNvSpPr>
            <a:spLocks noGrp="1" noRot="1" noChangeAspect="1" noChangeArrowheads="1" noTextEdit="1"/>
          </p:cNvSpPr>
          <p:nvPr>
            <p:ph type="sldImg"/>
          </p:nvPr>
        </p:nvSpPr>
        <p:spPr>
          <a:xfrm>
            <a:off x="1143000" y="685800"/>
            <a:ext cx="4572000" cy="3429000"/>
          </a:xfrm>
          <a:ln/>
        </p:spPr>
      </p:sp>
      <p:sp>
        <p:nvSpPr>
          <p:cNvPr id="51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7946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942D2-6AEA-44EE-A855-8FFCE67F6F53}" type="slidenum">
              <a:rPr lang="en-US"/>
              <a:pPr/>
              <a:t>49</a:t>
            </a:fld>
            <a:endParaRPr lang="en-US"/>
          </a:p>
        </p:txBody>
      </p:sp>
      <p:sp>
        <p:nvSpPr>
          <p:cNvPr id="512002" name="Rectangle 2"/>
          <p:cNvSpPr>
            <a:spLocks noGrp="1" noRot="1" noChangeAspect="1" noChangeArrowheads="1" noTextEdit="1"/>
          </p:cNvSpPr>
          <p:nvPr>
            <p:ph type="sldImg"/>
          </p:nvPr>
        </p:nvSpPr>
        <p:spPr>
          <a:xfrm>
            <a:off x="1143000" y="685800"/>
            <a:ext cx="4572000" cy="3429000"/>
          </a:xfrm>
          <a:ln/>
        </p:spPr>
      </p:sp>
      <p:sp>
        <p:nvSpPr>
          <p:cNvPr id="512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7505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502FF-D2B9-4EC5-AEA2-FFDD0774AEFF}" type="slidenum">
              <a:rPr lang="en-US"/>
              <a:pPr/>
              <a:t>50</a:t>
            </a:fld>
            <a:endParaRPr lang="en-US"/>
          </a:p>
        </p:txBody>
      </p:sp>
      <p:sp>
        <p:nvSpPr>
          <p:cNvPr id="513026" name="Rectangle 2"/>
          <p:cNvSpPr>
            <a:spLocks noGrp="1" noRot="1" noChangeAspect="1" noChangeArrowheads="1" noTextEdit="1"/>
          </p:cNvSpPr>
          <p:nvPr>
            <p:ph type="sldImg"/>
          </p:nvPr>
        </p:nvSpPr>
        <p:spPr>
          <a:xfrm>
            <a:off x="1143000" y="685800"/>
            <a:ext cx="4572000" cy="3429000"/>
          </a:xfrm>
          <a:ln/>
        </p:spPr>
      </p:sp>
      <p:sp>
        <p:nvSpPr>
          <p:cNvPr id="51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842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E1E08F-847C-45A4-B89A-465795DD724C}" type="slidenum">
              <a:rPr lang="en-US" smtClean="0"/>
              <a:pPr/>
              <a:t>75</a:t>
            </a:fld>
            <a:endParaRPr lang="en-US"/>
          </a:p>
        </p:txBody>
      </p:sp>
    </p:spTree>
    <p:extLst>
      <p:ext uri="{BB962C8B-B14F-4D97-AF65-F5344CB8AC3E}">
        <p14:creationId xmlns:p14="http://schemas.microsoft.com/office/powerpoint/2010/main" val="255652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FAC2B-7B62-4A63-97B4-D697CA888BA0}" type="slidenum">
              <a:rPr lang="en-US"/>
              <a:pPr/>
              <a:t>5</a:t>
            </a:fld>
            <a:endParaRPr lang="en-US"/>
          </a:p>
        </p:txBody>
      </p:sp>
      <p:sp>
        <p:nvSpPr>
          <p:cNvPr id="468994" name="Rectangle 2"/>
          <p:cNvSpPr>
            <a:spLocks noGrp="1" noRot="1" noChangeAspect="1" noChangeArrowheads="1" noTextEdit="1"/>
          </p:cNvSpPr>
          <p:nvPr>
            <p:ph type="sldImg"/>
          </p:nvPr>
        </p:nvSpPr>
        <p:spPr>
          <a:xfrm>
            <a:off x="1143000" y="685800"/>
            <a:ext cx="4572000" cy="3429000"/>
          </a:xfrm>
          <a:ln/>
        </p:spPr>
      </p:sp>
      <p:sp>
        <p:nvSpPr>
          <p:cNvPr id="468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51303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B2AFE8-F1EA-4A19-B5FE-8C147C211FB1}" type="slidenum">
              <a:rPr lang="en-US" smtClean="0"/>
              <a:pPr/>
              <a:t>80</a:t>
            </a:fld>
            <a:endParaRPr lang="en-US"/>
          </a:p>
        </p:txBody>
      </p:sp>
    </p:spTree>
    <p:extLst>
      <p:ext uri="{BB962C8B-B14F-4D97-AF65-F5344CB8AC3E}">
        <p14:creationId xmlns:p14="http://schemas.microsoft.com/office/powerpoint/2010/main" val="112570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B2AFE8-F1EA-4A19-B5FE-8C147C211FB1}" type="slidenum">
              <a:rPr lang="en-US" smtClean="0"/>
              <a:pPr/>
              <a:t>81</a:t>
            </a:fld>
            <a:endParaRPr lang="en-US"/>
          </a:p>
        </p:txBody>
      </p:sp>
    </p:spTree>
    <p:extLst>
      <p:ext uri="{BB962C8B-B14F-4D97-AF65-F5344CB8AC3E}">
        <p14:creationId xmlns:p14="http://schemas.microsoft.com/office/powerpoint/2010/main" val="15728454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B2AFE8-F1EA-4A19-B5FE-8C147C211FB1}" type="slidenum">
              <a:rPr lang="en-US" smtClean="0"/>
              <a:pPr/>
              <a:t>86</a:t>
            </a:fld>
            <a:endParaRPr lang="en-US"/>
          </a:p>
        </p:txBody>
      </p:sp>
    </p:spTree>
    <p:extLst>
      <p:ext uri="{BB962C8B-B14F-4D97-AF65-F5344CB8AC3E}">
        <p14:creationId xmlns:p14="http://schemas.microsoft.com/office/powerpoint/2010/main" val="151070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4B93B-2153-4C74-9AF9-152BE5AD68D1}" type="slidenum">
              <a:rPr lang="en-US"/>
              <a:pPr/>
              <a:t>6</a:t>
            </a:fld>
            <a:endParaRPr lang="en-US"/>
          </a:p>
        </p:txBody>
      </p:sp>
      <p:sp>
        <p:nvSpPr>
          <p:cNvPr id="470018" name="Rectangle 2"/>
          <p:cNvSpPr>
            <a:spLocks noGrp="1" noRot="1" noChangeAspect="1" noChangeArrowheads="1" noTextEdit="1"/>
          </p:cNvSpPr>
          <p:nvPr>
            <p:ph type="sldImg"/>
          </p:nvPr>
        </p:nvSpPr>
        <p:spPr>
          <a:xfrm>
            <a:off x="1143000" y="685800"/>
            <a:ext cx="4572000" cy="3429000"/>
          </a:xfrm>
          <a:ln/>
        </p:spPr>
      </p:sp>
      <p:sp>
        <p:nvSpPr>
          <p:cNvPr id="47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855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44653-3611-4C01-9140-17336551D2F4}" type="slidenum">
              <a:rPr lang="en-US"/>
              <a:pPr/>
              <a:t>7</a:t>
            </a:fld>
            <a:endParaRPr lang="en-US"/>
          </a:p>
        </p:txBody>
      </p:sp>
      <p:sp>
        <p:nvSpPr>
          <p:cNvPr id="471042" name="Rectangle 2"/>
          <p:cNvSpPr>
            <a:spLocks noGrp="1" noRot="1" noChangeAspect="1" noChangeArrowheads="1" noTextEdit="1"/>
          </p:cNvSpPr>
          <p:nvPr>
            <p:ph type="sldImg"/>
          </p:nvPr>
        </p:nvSpPr>
        <p:spPr>
          <a:xfrm>
            <a:off x="1143000" y="685800"/>
            <a:ext cx="4572000" cy="3429000"/>
          </a:xfrm>
          <a:ln/>
        </p:spPr>
      </p:sp>
      <p:sp>
        <p:nvSpPr>
          <p:cNvPr id="471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147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9C12C-32DA-4D8F-89F9-AF04D31185BC}" type="slidenum">
              <a:rPr lang="en-US"/>
              <a:pPr/>
              <a:t>8</a:t>
            </a:fld>
            <a:endParaRPr lang="en-US"/>
          </a:p>
        </p:txBody>
      </p:sp>
      <p:sp>
        <p:nvSpPr>
          <p:cNvPr id="472066" name="Rectangle 2"/>
          <p:cNvSpPr>
            <a:spLocks noGrp="1" noRot="1" noChangeAspect="1" noChangeArrowheads="1" noTextEdit="1"/>
          </p:cNvSpPr>
          <p:nvPr>
            <p:ph type="sldImg"/>
          </p:nvPr>
        </p:nvSpPr>
        <p:spPr>
          <a:xfrm>
            <a:off x="1143000" y="685800"/>
            <a:ext cx="4572000" cy="3429000"/>
          </a:xfrm>
          <a:ln/>
        </p:spPr>
      </p:sp>
      <p:sp>
        <p:nvSpPr>
          <p:cNvPr id="47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297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D3E12-296A-4541-8B16-73950BDC2F1E}" type="slidenum">
              <a:rPr lang="en-US"/>
              <a:pPr/>
              <a:t>9</a:t>
            </a:fld>
            <a:endParaRPr lang="en-US"/>
          </a:p>
        </p:txBody>
      </p:sp>
      <p:sp>
        <p:nvSpPr>
          <p:cNvPr id="473090" name="Rectangle 2"/>
          <p:cNvSpPr>
            <a:spLocks noGrp="1" noRot="1" noChangeAspect="1" noChangeArrowheads="1" noTextEdit="1"/>
          </p:cNvSpPr>
          <p:nvPr>
            <p:ph type="sldImg"/>
          </p:nvPr>
        </p:nvSpPr>
        <p:spPr>
          <a:xfrm>
            <a:off x="1143000" y="685800"/>
            <a:ext cx="4572000" cy="3429000"/>
          </a:xfrm>
          <a:ln/>
        </p:spPr>
      </p:sp>
      <p:sp>
        <p:nvSpPr>
          <p:cNvPr id="473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373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E15E99-EBA9-4948-8366-D0AAA1D6F043}"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40118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15E99-EBA9-4948-8366-D0AAA1D6F043}"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416547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15E99-EBA9-4948-8366-D0AAA1D6F043}"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156232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quarter" idx="2"/>
          </p:nvPr>
        </p:nvSpPr>
        <p:spPr>
          <a:xfrm>
            <a:off x="4914900" y="1371600"/>
            <a:ext cx="3695700" cy="23241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Content Placeholder 4"/>
          <p:cNvSpPr>
            <a:spLocks noGrp="1"/>
          </p:cNvSpPr>
          <p:nvPr>
            <p:ph sz="quarter" idx="3"/>
          </p:nvPr>
        </p:nvSpPr>
        <p:spPr>
          <a:xfrm>
            <a:off x="4914900" y="3848100"/>
            <a:ext cx="3695700" cy="23241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r>
              <a:rPr lang="en-US"/>
              <a:t>© Lethbridge/Laganière 2005</a:t>
            </a:r>
          </a:p>
        </p:txBody>
      </p:sp>
      <p:sp>
        <p:nvSpPr>
          <p:cNvPr id="7" name="Rectangle 6"/>
          <p:cNvSpPr>
            <a:spLocks noGrp="1" noChangeArrowheads="1"/>
          </p:cNvSpPr>
          <p:nvPr>
            <p:ph type="ftr" sz="quarter" idx="11"/>
          </p:nvPr>
        </p:nvSpPr>
        <p:spPr>
          <a:ln/>
        </p:spPr>
        <p:txBody>
          <a:bodyPr/>
          <a:lstStyle>
            <a:lvl1pPr>
              <a:defRPr/>
            </a:lvl1pPr>
          </a:lstStyle>
          <a:p>
            <a:pPr>
              <a:defRPr/>
            </a:pPr>
            <a:r>
              <a:rPr lang="en-US"/>
              <a:t>Chapter 5: Modelling with classes</a:t>
            </a:r>
          </a:p>
        </p:txBody>
      </p:sp>
      <p:sp>
        <p:nvSpPr>
          <p:cNvPr id="8" name="Rectangle 7"/>
          <p:cNvSpPr>
            <a:spLocks noGrp="1" noChangeArrowheads="1"/>
          </p:cNvSpPr>
          <p:nvPr>
            <p:ph type="sldNum" sz="quarter" idx="12"/>
          </p:nvPr>
        </p:nvSpPr>
        <p:spPr>
          <a:ln/>
        </p:spPr>
        <p:txBody>
          <a:bodyPr/>
          <a:lstStyle>
            <a:lvl1pPr>
              <a:defRPr/>
            </a:lvl1pPr>
          </a:lstStyle>
          <a:p>
            <a:fld id="{CB0934D4-732C-4823-9BA0-2F9DB79862C5}" type="slidenum">
              <a:rPr lang="en-US"/>
              <a:pPr/>
              <a:t>‹#›</a:t>
            </a:fld>
            <a:endParaRPr lang="en-US"/>
          </a:p>
        </p:txBody>
      </p:sp>
    </p:spTree>
    <p:extLst>
      <p:ext uri="{BB962C8B-B14F-4D97-AF65-F5344CB8AC3E}">
        <p14:creationId xmlns:p14="http://schemas.microsoft.com/office/powerpoint/2010/main" val="166800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2954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914900" y="12954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US"/>
              <a:t>© Lethbridge/Laganière 2005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t>Chap. 3: Basing Development on Reusable Technology</a:t>
            </a:r>
          </a:p>
        </p:txBody>
      </p:sp>
      <p:sp>
        <p:nvSpPr>
          <p:cNvPr id="7" name="Rectangle 7"/>
          <p:cNvSpPr>
            <a:spLocks noGrp="1" noChangeArrowheads="1"/>
          </p:cNvSpPr>
          <p:nvPr>
            <p:ph type="sldNum" sz="quarter" idx="12"/>
          </p:nvPr>
        </p:nvSpPr>
        <p:spPr>
          <a:ln/>
        </p:spPr>
        <p:txBody>
          <a:bodyPr/>
          <a:lstStyle>
            <a:lvl1pPr>
              <a:defRPr/>
            </a:lvl1pPr>
          </a:lstStyle>
          <a:p>
            <a:fld id="{1A49F51F-3DF8-4EF1-B5F0-F3D8A6760266}" type="slidenum">
              <a:rPr lang="en-US"/>
              <a:pPr/>
              <a:t>‹#›</a:t>
            </a:fld>
            <a:endParaRPr lang="en-US"/>
          </a:p>
        </p:txBody>
      </p:sp>
    </p:spTree>
    <p:extLst>
      <p:ext uri="{BB962C8B-B14F-4D97-AF65-F5344CB8AC3E}">
        <p14:creationId xmlns:p14="http://schemas.microsoft.com/office/powerpoint/2010/main" val="3436334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28600"/>
            <a:ext cx="82296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676400" y="6477000"/>
            <a:ext cx="1981200" cy="457200"/>
          </a:xfrm>
        </p:spPr>
        <p:txBody>
          <a:bodyPr/>
          <a:lstStyle>
            <a:lvl1pPr>
              <a:defRPr/>
            </a:lvl1pPr>
          </a:lstStyle>
          <a:p>
            <a:r>
              <a:rPr lang="en-US"/>
              <a:t>© Lethbridge/Laganière 2005</a:t>
            </a:r>
          </a:p>
        </p:txBody>
      </p:sp>
      <p:sp>
        <p:nvSpPr>
          <p:cNvPr id="4" name="Footer Placeholder 3"/>
          <p:cNvSpPr>
            <a:spLocks noGrp="1"/>
          </p:cNvSpPr>
          <p:nvPr>
            <p:ph type="ftr" sz="quarter" idx="11"/>
          </p:nvPr>
        </p:nvSpPr>
        <p:spPr>
          <a:xfrm>
            <a:off x="3810000" y="6400800"/>
            <a:ext cx="4114800" cy="457200"/>
          </a:xfrm>
        </p:spPr>
        <p:txBody>
          <a:bodyPr/>
          <a:lstStyle>
            <a:lvl1pPr>
              <a:defRPr/>
            </a:lvl1pPr>
          </a:lstStyle>
          <a:p>
            <a:r>
              <a:rPr lang="en-US"/>
              <a:t>Chapter 8: Modelling Interactions and Behaviour</a:t>
            </a:r>
          </a:p>
        </p:txBody>
      </p:sp>
      <p:sp>
        <p:nvSpPr>
          <p:cNvPr id="5" name="Slide Number Placeholder 4"/>
          <p:cNvSpPr>
            <a:spLocks noGrp="1"/>
          </p:cNvSpPr>
          <p:nvPr>
            <p:ph type="sldNum" sz="quarter" idx="12"/>
          </p:nvPr>
        </p:nvSpPr>
        <p:spPr>
          <a:xfrm>
            <a:off x="8077200" y="6400800"/>
            <a:ext cx="457200" cy="457200"/>
          </a:xfrm>
        </p:spPr>
        <p:txBody>
          <a:bodyPr/>
          <a:lstStyle>
            <a:lvl1pPr>
              <a:defRPr/>
            </a:lvl1pPr>
          </a:lstStyle>
          <a:p>
            <a:fld id="{482102AC-02F9-4755-B489-8594AC33B45E}" type="slidenum">
              <a:rPr lang="en-US"/>
              <a:pPr/>
              <a:t>‹#›</a:t>
            </a:fld>
            <a:endParaRPr lang="en-US"/>
          </a:p>
        </p:txBody>
      </p:sp>
    </p:spTree>
    <p:extLst>
      <p:ext uri="{BB962C8B-B14F-4D97-AF65-F5344CB8AC3E}">
        <p14:creationId xmlns:p14="http://schemas.microsoft.com/office/powerpoint/2010/main" val="380466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15E99-EBA9-4948-8366-D0AAA1D6F043}"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349043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15E99-EBA9-4948-8366-D0AAA1D6F043}"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58657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E15E99-EBA9-4948-8366-D0AAA1D6F043}"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365975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15E99-EBA9-4948-8366-D0AAA1D6F043}"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253821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E15E99-EBA9-4948-8366-D0AAA1D6F043}"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176063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15E99-EBA9-4948-8366-D0AAA1D6F043}"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179548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15E99-EBA9-4948-8366-D0AAA1D6F043}"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381546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15E99-EBA9-4948-8366-D0AAA1D6F043}"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7EB63-3490-4545-A15C-F9B439123E55}" type="slidenum">
              <a:rPr lang="en-US" smtClean="0"/>
              <a:t>‹#›</a:t>
            </a:fld>
            <a:endParaRPr lang="en-US"/>
          </a:p>
        </p:txBody>
      </p:sp>
    </p:spTree>
    <p:extLst>
      <p:ext uri="{BB962C8B-B14F-4D97-AF65-F5344CB8AC3E}">
        <p14:creationId xmlns:p14="http://schemas.microsoft.com/office/powerpoint/2010/main" val="349315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15E99-EBA9-4948-8366-D0AAA1D6F043}" type="datetimeFigureOut">
              <a:rPr lang="en-US" smtClean="0"/>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7EB63-3490-4545-A15C-F9B439123E55}" type="slidenum">
              <a:rPr lang="en-US" smtClean="0"/>
              <a:t>‹#›</a:t>
            </a:fld>
            <a:endParaRPr lang="en-US"/>
          </a:p>
        </p:txBody>
      </p:sp>
    </p:spTree>
    <p:extLst>
      <p:ext uri="{BB962C8B-B14F-4D97-AF65-F5344CB8AC3E}">
        <p14:creationId xmlns:p14="http://schemas.microsoft.com/office/powerpoint/2010/main" val="9651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mailto:jlewis92@fau.edu"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914400" y="1676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dirty="0">
                <a:solidFill>
                  <a:schemeClr val="tx2"/>
                </a:solidFill>
                <a:latin typeface="Arial" pitchFamily="34" charset="0"/>
              </a:rPr>
              <a:t>Object-Oriented Software Engineering</a:t>
            </a:r>
            <a:br>
              <a:rPr lang="en-US" sz="3200" dirty="0">
                <a:solidFill>
                  <a:schemeClr val="tx2"/>
                </a:solidFill>
                <a:latin typeface="Arial" pitchFamily="34" charset="0"/>
              </a:rPr>
            </a:br>
            <a:endParaRPr lang="en-US" dirty="0">
              <a:solidFill>
                <a:schemeClr val="tx2"/>
              </a:solidFill>
              <a:latin typeface="Arial" pitchFamily="34" charset="0"/>
            </a:endParaRPr>
          </a:p>
        </p:txBody>
      </p:sp>
      <p:sp>
        <p:nvSpPr>
          <p:cNvPr id="3079" name="Rectangle 7"/>
          <p:cNvSpPr>
            <a:spLocks noGrp="1" noChangeArrowheads="1"/>
          </p:cNvSpPr>
          <p:nvPr>
            <p:ph type="subTitle" idx="1"/>
          </p:nvPr>
        </p:nvSpPr>
        <p:spPr>
          <a:xfrm>
            <a:off x="1600200" y="3276600"/>
            <a:ext cx="6400800" cy="1752600"/>
          </a:xfrm>
          <a:noFill/>
          <a:ln/>
        </p:spPr>
        <p:txBody>
          <a:bodyPr/>
          <a:lstStyle/>
          <a:p>
            <a:r>
              <a:rPr lang="en-US" dirty="0"/>
              <a:t>Chapter </a:t>
            </a:r>
            <a:r>
              <a:rPr lang="en-US" dirty="0" smtClean="0"/>
              <a:t>5: </a:t>
            </a:r>
            <a:endParaRPr lang="en-US" dirty="0"/>
          </a:p>
          <a:p>
            <a:r>
              <a:rPr lang="en-GB" dirty="0">
                <a:latin typeface="Arial Narrow" pitchFamily="34" charset="0"/>
                <a:cs typeface="Times" pitchFamily="1" charset="0"/>
              </a:rPr>
              <a:t>Modelling Interactions and Behaviour</a:t>
            </a:r>
          </a:p>
        </p:txBody>
      </p:sp>
    </p:spTree>
    <p:extLst>
      <p:ext uri="{BB962C8B-B14F-4D97-AF65-F5344CB8AC3E}">
        <p14:creationId xmlns:p14="http://schemas.microsoft.com/office/powerpoint/2010/main" val="217176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8: Modelling Interactions and Behaviour</a:t>
            </a:r>
          </a:p>
        </p:txBody>
      </p:sp>
      <p:sp>
        <p:nvSpPr>
          <p:cNvPr id="7" name="Slide Number Placeholder 6"/>
          <p:cNvSpPr>
            <a:spLocks noGrp="1"/>
          </p:cNvSpPr>
          <p:nvPr>
            <p:ph type="sldNum" sz="quarter" idx="12"/>
          </p:nvPr>
        </p:nvSpPr>
        <p:spPr/>
        <p:txBody>
          <a:bodyPr/>
          <a:lstStyle/>
          <a:p>
            <a:fld id="{CC0A9E93-5664-443D-B5B3-462E1883032B}" type="slidenum">
              <a:rPr lang="en-US"/>
              <a:pPr/>
              <a:t>10</a:t>
            </a:fld>
            <a:endParaRPr lang="en-US"/>
          </a:p>
        </p:txBody>
      </p:sp>
      <p:sp>
        <p:nvSpPr>
          <p:cNvPr id="401416" name="Rectangle 8"/>
          <p:cNvSpPr>
            <a:spLocks noGrp="1" noChangeArrowheads="1"/>
          </p:cNvSpPr>
          <p:nvPr>
            <p:ph type="title"/>
          </p:nvPr>
        </p:nvSpPr>
        <p:spPr>
          <a:noFill/>
          <a:ln/>
        </p:spPr>
        <p:txBody>
          <a:bodyPr>
            <a:normAutofit fontScale="90000"/>
          </a:bodyPr>
          <a:lstStyle/>
          <a:p>
            <a:r>
              <a:rPr lang="en-GB">
                <a:cs typeface="Times" pitchFamily="1" charset="0"/>
              </a:rPr>
              <a:t>Sequence diagrams – </a:t>
            </a:r>
            <a:br>
              <a:rPr lang="en-GB">
                <a:cs typeface="Times" pitchFamily="1" charset="0"/>
              </a:rPr>
            </a:br>
            <a:r>
              <a:rPr lang="en-GB">
                <a:cs typeface="Times" pitchFamily="1" charset="0"/>
              </a:rPr>
              <a:t>  an example with object deletion</a:t>
            </a:r>
            <a:endParaRPr lang="en-US"/>
          </a:p>
        </p:txBody>
      </p:sp>
      <p:sp>
        <p:nvSpPr>
          <p:cNvPr id="401410" name="Rectangle 2"/>
          <p:cNvSpPr>
            <a:spLocks noGrp="1" noChangeArrowheads="1"/>
          </p:cNvSpPr>
          <p:nvPr>
            <p:ph type="body" sz="half" idx="1"/>
          </p:nvPr>
        </p:nvSpPr>
        <p:spPr>
          <a:xfrm>
            <a:off x="1066800" y="1371600"/>
            <a:ext cx="7543800" cy="4800600"/>
          </a:xfrm>
        </p:spPr>
        <p:txBody>
          <a:bodyPr/>
          <a:lstStyle/>
          <a:p>
            <a:pPr lvl="1" algn="just"/>
            <a:r>
              <a:rPr lang="en-GB" sz="2000">
                <a:cs typeface="Times" pitchFamily="1" charset="0"/>
              </a:rPr>
              <a:t>If an object’s life ends, this is shown with an X at the end of the lifeline</a:t>
            </a:r>
          </a:p>
        </p:txBody>
      </p:sp>
      <p:pic>
        <p:nvPicPr>
          <p:cNvPr id="401422" name="Picture 1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143000" y="2438400"/>
            <a:ext cx="7620000" cy="2755900"/>
          </a:xfrm>
          <a:noFill/>
          <a:ln/>
        </p:spPr>
      </p:pic>
    </p:spTree>
    <p:extLst>
      <p:ext uri="{BB962C8B-B14F-4D97-AF65-F5344CB8AC3E}">
        <p14:creationId xmlns:p14="http://schemas.microsoft.com/office/powerpoint/2010/main" val="42782083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81063" y="757238"/>
            <a:ext cx="7381875" cy="5343525"/>
          </a:xfrm>
          <a:prstGeom prst="rect">
            <a:avLst/>
          </a:prstGeom>
          <a:noFill/>
          <a:ln w="9525">
            <a:noFill/>
            <a:miter lim="800000"/>
            <a:headEnd/>
            <a:tailEnd/>
          </a:ln>
        </p:spPr>
      </p:pic>
      <p:sp>
        <p:nvSpPr>
          <p:cNvPr id="3" name="Title 2"/>
          <p:cNvSpPr>
            <a:spLocks noGrp="1"/>
          </p:cNvSpPr>
          <p:nvPr>
            <p:ph type="title"/>
          </p:nvPr>
        </p:nvSpPr>
        <p:spPr>
          <a:xfrm>
            <a:off x="457200" y="274638"/>
            <a:ext cx="8229600" cy="487362"/>
          </a:xfrm>
        </p:spPr>
        <p:txBody>
          <a:bodyPr>
            <a:normAutofit/>
          </a:bodyPr>
          <a:lstStyle/>
          <a:p>
            <a:r>
              <a:rPr lang="en-US" sz="2400" dirty="0" smtClean="0"/>
              <a:t>Single sign on (SSO) for Google apps</a:t>
            </a:r>
            <a:endParaRPr lang="en-US" sz="2400" dirty="0"/>
          </a:p>
        </p:txBody>
      </p:sp>
    </p:spTree>
    <p:extLst>
      <p:ext uri="{BB962C8B-B14F-4D97-AF65-F5344CB8AC3E}">
        <p14:creationId xmlns:p14="http://schemas.microsoft.com/office/powerpoint/2010/main" val="2163901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52463" y="952500"/>
            <a:ext cx="7839075" cy="4953000"/>
          </a:xfrm>
          <a:prstGeom prst="rect">
            <a:avLst/>
          </a:prstGeom>
          <a:noFill/>
          <a:ln w="9525">
            <a:noFill/>
            <a:miter lim="800000"/>
            <a:headEnd/>
            <a:tailEnd/>
          </a:ln>
        </p:spPr>
      </p:pic>
    </p:spTree>
    <p:extLst>
      <p:ext uri="{BB962C8B-B14F-4D97-AF65-F5344CB8AC3E}">
        <p14:creationId xmlns:p14="http://schemas.microsoft.com/office/powerpoint/2010/main" val="41004204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38250" y="671513"/>
            <a:ext cx="6667500" cy="5514975"/>
          </a:xfrm>
          <a:prstGeom prst="rect">
            <a:avLst/>
          </a:prstGeom>
          <a:noFill/>
          <a:ln w="9525">
            <a:noFill/>
            <a:miter lim="800000"/>
            <a:headEnd/>
            <a:tailEnd/>
          </a:ln>
        </p:spPr>
      </p:pic>
    </p:spTree>
    <p:extLst>
      <p:ext uri="{BB962C8B-B14F-4D97-AF65-F5344CB8AC3E}">
        <p14:creationId xmlns:p14="http://schemas.microsoft.com/office/powerpoint/2010/main" val="27052441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95363" y="1852613"/>
            <a:ext cx="7153275" cy="3152775"/>
          </a:xfrm>
          <a:prstGeom prst="rect">
            <a:avLst/>
          </a:prstGeom>
          <a:noFill/>
          <a:ln w="9525">
            <a:noFill/>
            <a:miter lim="800000"/>
            <a:headEnd/>
            <a:tailEnd/>
          </a:ln>
        </p:spPr>
      </p:pic>
    </p:spTree>
    <p:extLst>
      <p:ext uri="{BB962C8B-B14F-4D97-AF65-F5344CB8AC3E}">
        <p14:creationId xmlns:p14="http://schemas.microsoft.com/office/powerpoint/2010/main" val="36310927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66750" y="876300"/>
            <a:ext cx="7810500" cy="5105400"/>
          </a:xfrm>
          <a:prstGeom prst="rect">
            <a:avLst/>
          </a:prstGeom>
          <a:noFill/>
          <a:ln w="9525">
            <a:noFill/>
            <a:miter lim="800000"/>
            <a:headEnd/>
            <a:tailEnd/>
          </a:ln>
        </p:spPr>
      </p:pic>
    </p:spTree>
    <p:extLst>
      <p:ext uri="{BB962C8B-B14F-4D97-AF65-F5344CB8AC3E}">
        <p14:creationId xmlns:p14="http://schemas.microsoft.com/office/powerpoint/2010/main" val="99192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D54734B4-D86E-4560-A876-1C0D92E2E7E6}" type="slidenum">
              <a:rPr lang="en-US"/>
              <a:pPr/>
              <a:t>11</a:t>
            </a:fld>
            <a:endParaRPr lang="en-US"/>
          </a:p>
        </p:txBody>
      </p:sp>
      <p:sp>
        <p:nvSpPr>
          <p:cNvPr id="368642" name="Rectangle 2"/>
          <p:cNvSpPr>
            <a:spLocks noGrp="1" noChangeArrowheads="1"/>
          </p:cNvSpPr>
          <p:nvPr>
            <p:ph type="title"/>
          </p:nvPr>
        </p:nvSpPr>
        <p:spPr/>
        <p:txBody>
          <a:bodyPr>
            <a:normAutofit fontScale="90000"/>
          </a:bodyPr>
          <a:lstStyle/>
          <a:p>
            <a:r>
              <a:rPr lang="en-US"/>
              <a:t>Communication diagrams – an example</a:t>
            </a:r>
          </a:p>
        </p:txBody>
      </p:sp>
      <p:pic>
        <p:nvPicPr>
          <p:cNvPr id="368682" name="Picture 4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066800" y="3411538"/>
            <a:ext cx="7543800" cy="720725"/>
          </a:xfrm>
          <a:noFill/>
          <a:ln/>
        </p:spPr>
      </p:pic>
    </p:spTree>
    <p:extLst>
      <p:ext uri="{BB962C8B-B14F-4D97-AF65-F5344CB8AC3E}">
        <p14:creationId xmlns:p14="http://schemas.microsoft.com/office/powerpoint/2010/main" val="2857537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C220DC9-F3C3-4D70-A266-5009A799FF9B}" type="slidenum">
              <a:rPr lang="en-US"/>
              <a:pPr/>
              <a:t>12</a:t>
            </a:fld>
            <a:endParaRPr lang="en-US"/>
          </a:p>
        </p:txBody>
      </p:sp>
      <p:sp>
        <p:nvSpPr>
          <p:cNvPr id="366594" name="Rectangle 2"/>
          <p:cNvSpPr>
            <a:spLocks noGrp="1" noChangeArrowheads="1"/>
          </p:cNvSpPr>
          <p:nvPr>
            <p:ph type="title"/>
          </p:nvPr>
        </p:nvSpPr>
        <p:spPr/>
        <p:txBody>
          <a:bodyPr/>
          <a:lstStyle/>
          <a:p>
            <a:r>
              <a:rPr lang="en-GB">
                <a:cs typeface="Times" pitchFamily="1" charset="0"/>
              </a:rPr>
              <a:t>Communication diagrams</a:t>
            </a:r>
            <a:r>
              <a:rPr lang="en-US"/>
              <a:t> </a:t>
            </a:r>
          </a:p>
        </p:txBody>
      </p:sp>
      <p:sp>
        <p:nvSpPr>
          <p:cNvPr id="366595" name="Rectangle 3"/>
          <p:cNvSpPr>
            <a:spLocks noGrp="1" noChangeArrowheads="1"/>
          </p:cNvSpPr>
          <p:nvPr>
            <p:ph type="body" idx="1"/>
          </p:nvPr>
        </p:nvSpPr>
        <p:spPr/>
        <p:txBody>
          <a:bodyPr>
            <a:normAutofit lnSpcReduction="10000"/>
          </a:bodyPr>
          <a:lstStyle/>
          <a:p>
            <a:r>
              <a:rPr lang="en-GB">
                <a:cs typeface="Times" pitchFamily="1" charset="0"/>
              </a:rPr>
              <a:t>Communication diagrams emphasise how the objects collaborate in order to realize an interaction</a:t>
            </a:r>
            <a:r>
              <a:rPr lang="en-US"/>
              <a:t> </a:t>
            </a:r>
          </a:p>
          <a:p>
            <a:pPr lvl="1" algn="just"/>
            <a:r>
              <a:rPr lang="en-GB">
                <a:cs typeface="Times" pitchFamily="1" charset="0"/>
              </a:rPr>
              <a:t>A communication diagram is a graph with the objects as the vertices.</a:t>
            </a:r>
          </a:p>
          <a:p>
            <a:pPr lvl="1" algn="just"/>
            <a:r>
              <a:rPr lang="en-GB">
                <a:cs typeface="Times" pitchFamily="1" charset="0"/>
              </a:rPr>
              <a:t>Communication links are added between objects</a:t>
            </a:r>
          </a:p>
          <a:p>
            <a:pPr lvl="1" algn="just"/>
            <a:r>
              <a:rPr lang="en-GB">
                <a:cs typeface="Times" pitchFamily="1" charset="0"/>
              </a:rPr>
              <a:t>Messages are attached to these links. </a:t>
            </a:r>
          </a:p>
          <a:p>
            <a:pPr lvl="2" algn="just"/>
            <a:r>
              <a:rPr lang="en-GB">
                <a:cs typeface="Times" pitchFamily="1" charset="0"/>
              </a:rPr>
              <a:t>Shown as arrows labelled with the message name </a:t>
            </a:r>
          </a:p>
          <a:p>
            <a:pPr lvl="1" algn="just"/>
            <a:r>
              <a:rPr lang="en-GB">
                <a:cs typeface="Times" pitchFamily="1" charset="0"/>
              </a:rPr>
              <a:t>Time ordering is indicated by prefixing the message with some numbering scheme.</a:t>
            </a:r>
          </a:p>
          <a:p>
            <a:pPr lvl="1"/>
            <a:endParaRPr lang="en-US"/>
          </a:p>
        </p:txBody>
      </p:sp>
    </p:spTree>
    <p:extLst>
      <p:ext uri="{BB962C8B-B14F-4D97-AF65-F5344CB8AC3E}">
        <p14:creationId xmlns:p14="http://schemas.microsoft.com/office/powerpoint/2010/main" val="152674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B07FB7DB-B328-416D-B9AA-836F8B6A8472}" type="slidenum">
              <a:rPr lang="en-US"/>
              <a:pPr/>
              <a:t>13</a:t>
            </a:fld>
            <a:endParaRPr lang="en-US"/>
          </a:p>
        </p:txBody>
      </p:sp>
      <p:sp>
        <p:nvSpPr>
          <p:cNvPr id="402434" name="Rectangle 2"/>
          <p:cNvSpPr>
            <a:spLocks noGrp="1" noChangeArrowheads="1"/>
          </p:cNvSpPr>
          <p:nvPr>
            <p:ph type="title"/>
          </p:nvPr>
        </p:nvSpPr>
        <p:spPr/>
        <p:txBody>
          <a:bodyPr>
            <a:normAutofit fontScale="90000"/>
          </a:bodyPr>
          <a:lstStyle/>
          <a:p>
            <a:r>
              <a:rPr lang="en-US"/>
              <a:t>Communication </a:t>
            </a:r>
            <a:r>
              <a:rPr lang="en-GB">
                <a:cs typeface="Times" pitchFamily="1" charset="0"/>
              </a:rPr>
              <a:t>diagrams – </a:t>
            </a:r>
            <a:br>
              <a:rPr lang="en-GB">
                <a:cs typeface="Times" pitchFamily="1" charset="0"/>
              </a:rPr>
            </a:br>
            <a:r>
              <a:rPr lang="en-GB">
                <a:cs typeface="Times" pitchFamily="1" charset="0"/>
              </a:rPr>
              <a:t>  same example, more details</a:t>
            </a:r>
            <a:endParaRPr lang="en-US">
              <a:cs typeface="Times" pitchFamily="1" charset="0"/>
            </a:endParaRPr>
          </a:p>
        </p:txBody>
      </p:sp>
      <p:pic>
        <p:nvPicPr>
          <p:cNvPr id="402503" name="Picture 7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90600" y="2022475"/>
            <a:ext cx="8153400" cy="2397125"/>
          </a:xfrm>
          <a:noFill/>
          <a:ln/>
        </p:spPr>
      </p:pic>
    </p:spTree>
    <p:extLst>
      <p:ext uri="{BB962C8B-B14F-4D97-AF65-F5344CB8AC3E}">
        <p14:creationId xmlns:p14="http://schemas.microsoft.com/office/powerpoint/2010/main" val="217466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A1D5C39-306F-4DED-93D3-EBBFBB0B742D}" type="slidenum">
              <a:rPr lang="en-US"/>
              <a:pPr/>
              <a:t>14</a:t>
            </a:fld>
            <a:endParaRPr lang="en-US"/>
          </a:p>
        </p:txBody>
      </p:sp>
      <p:sp>
        <p:nvSpPr>
          <p:cNvPr id="369666" name="Rectangle 2"/>
          <p:cNvSpPr>
            <a:spLocks noGrp="1" noChangeArrowheads="1"/>
          </p:cNvSpPr>
          <p:nvPr>
            <p:ph type="title"/>
          </p:nvPr>
        </p:nvSpPr>
        <p:spPr/>
        <p:txBody>
          <a:bodyPr/>
          <a:lstStyle/>
          <a:p>
            <a:r>
              <a:rPr lang="en-US"/>
              <a:t>Communication links</a:t>
            </a:r>
          </a:p>
        </p:txBody>
      </p:sp>
      <p:sp>
        <p:nvSpPr>
          <p:cNvPr id="369667" name="Rectangle 3"/>
          <p:cNvSpPr>
            <a:spLocks noGrp="1" noChangeArrowheads="1"/>
          </p:cNvSpPr>
          <p:nvPr>
            <p:ph type="body" idx="1"/>
          </p:nvPr>
        </p:nvSpPr>
        <p:spPr/>
        <p:txBody>
          <a:bodyPr>
            <a:normAutofit fontScale="92500" lnSpcReduction="10000"/>
          </a:bodyPr>
          <a:lstStyle/>
          <a:p>
            <a:pPr lvl="1"/>
            <a:r>
              <a:rPr lang="en-GB">
                <a:cs typeface="Times" pitchFamily="1" charset="0"/>
              </a:rPr>
              <a:t>A communication link can exist between two objects whenever it is possible for one object to send a message to the other one.</a:t>
            </a:r>
            <a:r>
              <a:rPr lang="en-US"/>
              <a:t> </a:t>
            </a:r>
          </a:p>
          <a:p>
            <a:pPr lvl="1"/>
            <a:endParaRPr lang="en-GB">
              <a:cs typeface="Times" pitchFamily="1" charset="0"/>
            </a:endParaRPr>
          </a:p>
          <a:p>
            <a:pPr lvl="1"/>
            <a:r>
              <a:rPr lang="en-GB">
                <a:cs typeface="Times" pitchFamily="1" charset="0"/>
              </a:rPr>
              <a:t>Several situations can make this message exchange possible:</a:t>
            </a:r>
          </a:p>
          <a:p>
            <a:pPr lvl="2">
              <a:buFontTx/>
              <a:buNone/>
            </a:pPr>
            <a:endParaRPr lang="en-GB">
              <a:cs typeface="Times" pitchFamily="1" charset="0"/>
            </a:endParaRPr>
          </a:p>
          <a:p>
            <a:pPr lvl="2">
              <a:buFontTx/>
              <a:buNone/>
            </a:pPr>
            <a:r>
              <a:rPr lang="en-GB">
                <a:cs typeface="Times" pitchFamily="1" charset="0"/>
              </a:rPr>
              <a:t>1. The classes of the two objects have an </a:t>
            </a:r>
            <a:r>
              <a:rPr lang="en-GB" i="1">
                <a:cs typeface="Times" pitchFamily="1" charset="0"/>
              </a:rPr>
              <a:t>association</a:t>
            </a:r>
            <a:r>
              <a:rPr lang="en-GB">
                <a:cs typeface="Times" pitchFamily="1" charset="0"/>
              </a:rPr>
              <a:t> between them. </a:t>
            </a:r>
          </a:p>
          <a:p>
            <a:pPr lvl="3"/>
            <a:r>
              <a:rPr lang="en-GB">
                <a:cs typeface="Times" pitchFamily="1" charset="0"/>
              </a:rPr>
              <a:t>This is the most common case.</a:t>
            </a:r>
          </a:p>
          <a:p>
            <a:pPr lvl="3"/>
            <a:r>
              <a:rPr lang="en-GB">
                <a:cs typeface="Times" pitchFamily="1" charset="0"/>
              </a:rPr>
              <a:t>If all messages are sent in the same direction, then probably the association can be made unidirectional.</a:t>
            </a:r>
          </a:p>
        </p:txBody>
      </p:sp>
    </p:spTree>
    <p:extLst>
      <p:ext uri="{BB962C8B-B14F-4D97-AF65-F5344CB8AC3E}">
        <p14:creationId xmlns:p14="http://schemas.microsoft.com/office/powerpoint/2010/main" val="385282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EB565B9-CB34-467B-BBD0-D48D1A761D68}" type="slidenum">
              <a:rPr lang="en-US"/>
              <a:pPr/>
              <a:t>15</a:t>
            </a:fld>
            <a:endParaRPr lang="en-US"/>
          </a:p>
        </p:txBody>
      </p:sp>
      <p:sp>
        <p:nvSpPr>
          <p:cNvPr id="420866" name="Rectangle 2"/>
          <p:cNvSpPr>
            <a:spLocks noGrp="1" noChangeArrowheads="1"/>
          </p:cNvSpPr>
          <p:nvPr>
            <p:ph type="title"/>
          </p:nvPr>
        </p:nvSpPr>
        <p:spPr/>
        <p:txBody>
          <a:bodyPr/>
          <a:lstStyle/>
          <a:p>
            <a:r>
              <a:rPr lang="en-US">
                <a:cs typeface="Times" pitchFamily="1" charset="0"/>
              </a:rPr>
              <a:t>Other communication links </a:t>
            </a:r>
            <a:endParaRPr lang="en-GB">
              <a:cs typeface="Times" pitchFamily="1" charset="0"/>
            </a:endParaRPr>
          </a:p>
        </p:txBody>
      </p:sp>
      <p:sp>
        <p:nvSpPr>
          <p:cNvPr id="420867" name="Rectangle 3"/>
          <p:cNvSpPr>
            <a:spLocks noGrp="1" noChangeArrowheads="1"/>
          </p:cNvSpPr>
          <p:nvPr>
            <p:ph type="body" idx="1"/>
          </p:nvPr>
        </p:nvSpPr>
        <p:spPr>
          <a:xfrm>
            <a:off x="990600" y="1295400"/>
            <a:ext cx="7543800" cy="4800600"/>
          </a:xfrm>
        </p:spPr>
        <p:txBody>
          <a:bodyPr/>
          <a:lstStyle/>
          <a:p>
            <a:pPr lvl="2">
              <a:buFontTx/>
              <a:buNone/>
            </a:pPr>
            <a:endParaRPr lang="en-GB">
              <a:cs typeface="Times" pitchFamily="1" charset="0"/>
            </a:endParaRPr>
          </a:p>
          <a:p>
            <a:pPr lvl="2">
              <a:buFontTx/>
              <a:buNone/>
            </a:pPr>
            <a:r>
              <a:rPr lang="en-GB">
                <a:cs typeface="Times" pitchFamily="1" charset="0"/>
              </a:rPr>
              <a:t>2. The receiving object is stored in a </a:t>
            </a:r>
            <a:r>
              <a:rPr lang="en-GB" i="1">
                <a:cs typeface="Times" pitchFamily="1" charset="0"/>
              </a:rPr>
              <a:t>local</a:t>
            </a:r>
            <a:r>
              <a:rPr lang="en-GB">
                <a:cs typeface="Times" pitchFamily="1" charset="0"/>
              </a:rPr>
              <a:t> variable of the sending method</a:t>
            </a:r>
            <a:r>
              <a:rPr lang="en-US">
                <a:cs typeface="Times" pitchFamily="1" charset="0"/>
              </a:rPr>
              <a:t>.</a:t>
            </a:r>
            <a:endParaRPr lang="en-GB">
              <a:cs typeface="Times" pitchFamily="1" charset="0"/>
            </a:endParaRPr>
          </a:p>
          <a:p>
            <a:pPr lvl="3"/>
            <a:r>
              <a:rPr lang="en-GB">
                <a:cs typeface="Times" pitchFamily="1" charset="0"/>
              </a:rPr>
              <a:t>This often happens when the object is created in the sending method or when some computation returns an object</a:t>
            </a:r>
            <a:r>
              <a:rPr lang="en-US">
                <a:cs typeface="Times" pitchFamily="1" charset="0"/>
              </a:rPr>
              <a:t> </a:t>
            </a:r>
            <a:r>
              <a:rPr lang="en-GB">
                <a:cs typeface="Times" pitchFamily="1" charset="0"/>
              </a:rPr>
              <a:t>. </a:t>
            </a:r>
          </a:p>
          <a:p>
            <a:pPr lvl="3"/>
            <a:r>
              <a:rPr lang="en-GB">
                <a:cs typeface="Times" pitchFamily="1" charset="0"/>
              </a:rPr>
              <a:t>The stereotype to be used is «local» or [L].</a:t>
            </a:r>
          </a:p>
          <a:p>
            <a:pPr lvl="3"/>
            <a:endParaRPr lang="en-GB">
              <a:cs typeface="Times" pitchFamily="1" charset="0"/>
            </a:endParaRPr>
          </a:p>
          <a:p>
            <a:pPr lvl="2">
              <a:buFontTx/>
              <a:buNone/>
            </a:pPr>
            <a:r>
              <a:rPr lang="en-GB">
                <a:cs typeface="Times" pitchFamily="1" charset="0"/>
              </a:rPr>
              <a:t>3. A reference to the receiving object has been received as a </a:t>
            </a:r>
            <a:r>
              <a:rPr lang="en-GB" i="1">
                <a:cs typeface="Times" pitchFamily="1" charset="0"/>
              </a:rPr>
              <a:t>parameter</a:t>
            </a:r>
            <a:r>
              <a:rPr lang="en-GB">
                <a:cs typeface="Times" pitchFamily="1" charset="0"/>
              </a:rPr>
              <a:t> of the sending method. </a:t>
            </a:r>
          </a:p>
          <a:p>
            <a:pPr lvl="3"/>
            <a:r>
              <a:rPr lang="en-GB">
                <a:cs typeface="Times" pitchFamily="1" charset="0"/>
              </a:rPr>
              <a:t>The stereotype is «parameter» or [P].</a:t>
            </a:r>
          </a:p>
        </p:txBody>
      </p:sp>
    </p:spTree>
    <p:extLst>
      <p:ext uri="{BB962C8B-B14F-4D97-AF65-F5344CB8AC3E}">
        <p14:creationId xmlns:p14="http://schemas.microsoft.com/office/powerpoint/2010/main" val="272039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C84FB013-22BC-443F-9E2D-CB751AC7865C}" type="slidenum">
              <a:rPr lang="en-US"/>
              <a:pPr/>
              <a:t>16</a:t>
            </a:fld>
            <a:endParaRPr lang="en-US"/>
          </a:p>
        </p:txBody>
      </p:sp>
      <p:sp>
        <p:nvSpPr>
          <p:cNvPr id="421890" name="Rectangle 2"/>
          <p:cNvSpPr>
            <a:spLocks noGrp="1" noChangeArrowheads="1"/>
          </p:cNvSpPr>
          <p:nvPr>
            <p:ph type="title"/>
          </p:nvPr>
        </p:nvSpPr>
        <p:spPr/>
        <p:txBody>
          <a:bodyPr/>
          <a:lstStyle/>
          <a:p>
            <a:r>
              <a:rPr lang="en-GB">
                <a:cs typeface="Times" pitchFamily="1" charset="0"/>
              </a:rPr>
              <a:t>Other communication links</a:t>
            </a:r>
          </a:p>
        </p:txBody>
      </p:sp>
      <p:sp>
        <p:nvSpPr>
          <p:cNvPr id="421891" name="Rectangle 3"/>
          <p:cNvSpPr>
            <a:spLocks noGrp="1" noChangeArrowheads="1"/>
          </p:cNvSpPr>
          <p:nvPr>
            <p:ph type="body" idx="1"/>
          </p:nvPr>
        </p:nvSpPr>
        <p:spPr/>
        <p:txBody>
          <a:bodyPr/>
          <a:lstStyle/>
          <a:p>
            <a:pPr lvl="2">
              <a:buFontTx/>
              <a:buNone/>
            </a:pPr>
            <a:endParaRPr lang="en-GB">
              <a:cs typeface="Times" pitchFamily="1" charset="0"/>
            </a:endParaRPr>
          </a:p>
          <a:p>
            <a:pPr lvl="2">
              <a:buFontTx/>
              <a:buNone/>
            </a:pPr>
            <a:r>
              <a:rPr lang="en-GB">
                <a:cs typeface="Times" pitchFamily="1" charset="0"/>
              </a:rPr>
              <a:t>4. The receiving object is global. </a:t>
            </a:r>
          </a:p>
          <a:p>
            <a:pPr lvl="3"/>
            <a:r>
              <a:rPr lang="en-GB">
                <a:cs typeface="Times" pitchFamily="1" charset="0"/>
              </a:rPr>
              <a:t>This is the case when a reference to an object can be obtained using a static method. </a:t>
            </a:r>
          </a:p>
          <a:p>
            <a:pPr lvl="3"/>
            <a:r>
              <a:rPr lang="en-GB">
                <a:cs typeface="Times" pitchFamily="1" charset="0"/>
              </a:rPr>
              <a:t>The stereotype «global», or a [G] symbol is used in this case.</a:t>
            </a:r>
          </a:p>
          <a:p>
            <a:pPr lvl="2" algn="just">
              <a:buFontTx/>
              <a:buNone/>
            </a:pPr>
            <a:endParaRPr lang="en-GB">
              <a:cs typeface="Times" pitchFamily="1" charset="0"/>
            </a:endParaRPr>
          </a:p>
          <a:p>
            <a:pPr lvl="2" algn="just">
              <a:buFontTx/>
              <a:buNone/>
            </a:pPr>
            <a:r>
              <a:rPr lang="en-GB">
                <a:cs typeface="Times" pitchFamily="1" charset="0"/>
              </a:rPr>
              <a:t>5. The objects communicate over a network. </a:t>
            </a:r>
          </a:p>
          <a:p>
            <a:pPr lvl="3" algn="just"/>
            <a:r>
              <a:rPr lang="en-GB">
                <a:cs typeface="Times" pitchFamily="1" charset="0"/>
              </a:rPr>
              <a:t>We suggest to write «network».</a:t>
            </a:r>
            <a:endParaRPr lang="en-US"/>
          </a:p>
        </p:txBody>
      </p:sp>
    </p:spTree>
    <p:extLst>
      <p:ext uri="{BB962C8B-B14F-4D97-AF65-F5344CB8AC3E}">
        <p14:creationId xmlns:p14="http://schemas.microsoft.com/office/powerpoint/2010/main" val="253258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2B616B29-608A-49C8-AFF3-0848E9EE1EFF}" type="slidenum">
              <a:rPr lang="en-US"/>
              <a:pPr/>
              <a:t>17</a:t>
            </a:fld>
            <a:endParaRPr lang="en-US"/>
          </a:p>
        </p:txBody>
      </p:sp>
      <p:sp>
        <p:nvSpPr>
          <p:cNvPr id="371714" name="Rectangle 2"/>
          <p:cNvSpPr>
            <a:spLocks noGrp="1" noChangeArrowheads="1"/>
          </p:cNvSpPr>
          <p:nvPr>
            <p:ph type="title"/>
          </p:nvPr>
        </p:nvSpPr>
        <p:spPr/>
        <p:txBody>
          <a:bodyPr>
            <a:normAutofit fontScale="90000"/>
          </a:bodyPr>
          <a:lstStyle/>
          <a:p>
            <a:r>
              <a:rPr lang="en-GB">
                <a:cs typeface="Times" pitchFamily="1" charset="0"/>
              </a:rPr>
              <a:t>How to choose between using a sequence or co</a:t>
            </a:r>
            <a:r>
              <a:rPr lang="en-US">
                <a:cs typeface="Times" pitchFamily="1" charset="0"/>
              </a:rPr>
              <a:t>mmunication</a:t>
            </a:r>
            <a:r>
              <a:rPr lang="en-GB">
                <a:cs typeface="Times" pitchFamily="1" charset="0"/>
              </a:rPr>
              <a:t> diagram</a:t>
            </a:r>
            <a:r>
              <a:rPr lang="en-US"/>
              <a:t> </a:t>
            </a:r>
          </a:p>
        </p:txBody>
      </p:sp>
      <p:sp>
        <p:nvSpPr>
          <p:cNvPr id="371715" name="Rectangle 3"/>
          <p:cNvSpPr>
            <a:spLocks noGrp="1" noChangeArrowheads="1"/>
          </p:cNvSpPr>
          <p:nvPr>
            <p:ph type="body" idx="1"/>
          </p:nvPr>
        </p:nvSpPr>
        <p:spPr/>
        <p:txBody>
          <a:bodyPr/>
          <a:lstStyle/>
          <a:p>
            <a:pPr algn="just"/>
            <a:r>
              <a:rPr lang="en-GB">
                <a:cs typeface="Times" pitchFamily="1" charset="0"/>
              </a:rPr>
              <a:t>Sequence diagrams</a:t>
            </a:r>
          </a:p>
          <a:p>
            <a:pPr lvl="1" algn="just"/>
            <a:r>
              <a:rPr lang="en-GB">
                <a:cs typeface="Times" pitchFamily="1" charset="0"/>
              </a:rPr>
              <a:t>Make explicit the time ordering of the interaction.</a:t>
            </a:r>
          </a:p>
          <a:p>
            <a:pPr lvl="2" algn="just"/>
            <a:r>
              <a:rPr lang="en-GB">
                <a:cs typeface="Times" pitchFamily="1" charset="0"/>
              </a:rPr>
              <a:t>Use cases make time ordering explicit too </a:t>
            </a:r>
          </a:p>
          <a:p>
            <a:pPr lvl="2" algn="just"/>
            <a:r>
              <a:rPr lang="en-GB">
                <a:cs typeface="Times" pitchFamily="1" charset="0"/>
              </a:rPr>
              <a:t>So sequence diagrams are a natural choice when you build an interaction model from a use case.</a:t>
            </a:r>
          </a:p>
          <a:p>
            <a:pPr lvl="1" algn="just"/>
            <a:endParaRPr lang="en-GB">
              <a:cs typeface="Times" pitchFamily="1" charset="0"/>
            </a:endParaRPr>
          </a:p>
          <a:p>
            <a:pPr lvl="1" algn="just"/>
            <a:r>
              <a:rPr lang="en-GB">
                <a:cs typeface="Times" pitchFamily="1" charset="0"/>
              </a:rPr>
              <a:t>Make it easy to add details to messages.</a:t>
            </a:r>
          </a:p>
          <a:p>
            <a:pPr lvl="2" algn="just"/>
            <a:r>
              <a:rPr lang="en-GB">
                <a:cs typeface="Times" pitchFamily="1" charset="0"/>
              </a:rPr>
              <a:t>Communication diagrams have less space for this</a:t>
            </a:r>
          </a:p>
        </p:txBody>
      </p:sp>
    </p:spTree>
    <p:extLst>
      <p:ext uri="{BB962C8B-B14F-4D97-AF65-F5344CB8AC3E}">
        <p14:creationId xmlns:p14="http://schemas.microsoft.com/office/powerpoint/2010/main" val="73001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002307FC-2472-4DA1-8ED5-343C76CBC351}" type="slidenum">
              <a:rPr lang="en-US"/>
              <a:pPr/>
              <a:t>18</a:t>
            </a:fld>
            <a:endParaRPr lang="en-US"/>
          </a:p>
        </p:txBody>
      </p:sp>
      <p:sp>
        <p:nvSpPr>
          <p:cNvPr id="422914" name="Rectangle 2"/>
          <p:cNvSpPr>
            <a:spLocks noGrp="1" noChangeArrowheads="1"/>
          </p:cNvSpPr>
          <p:nvPr>
            <p:ph type="title"/>
          </p:nvPr>
        </p:nvSpPr>
        <p:spPr/>
        <p:txBody>
          <a:bodyPr>
            <a:normAutofit fontScale="90000"/>
          </a:bodyPr>
          <a:lstStyle/>
          <a:p>
            <a:pPr algn="just"/>
            <a:r>
              <a:rPr lang="en-GB">
                <a:cs typeface="Times" pitchFamily="1" charset="0"/>
              </a:rPr>
              <a:t>How to choose between using a sequence or co</a:t>
            </a:r>
            <a:r>
              <a:rPr lang="en-US">
                <a:cs typeface="Times" pitchFamily="1" charset="0"/>
              </a:rPr>
              <a:t>mmunication</a:t>
            </a:r>
            <a:r>
              <a:rPr lang="en-GB">
                <a:cs typeface="Times" pitchFamily="1" charset="0"/>
              </a:rPr>
              <a:t> diagram</a:t>
            </a:r>
          </a:p>
        </p:txBody>
      </p:sp>
      <p:sp>
        <p:nvSpPr>
          <p:cNvPr id="422915" name="Rectangle 3"/>
          <p:cNvSpPr>
            <a:spLocks noGrp="1" noChangeArrowheads="1"/>
          </p:cNvSpPr>
          <p:nvPr>
            <p:ph type="body" idx="1"/>
          </p:nvPr>
        </p:nvSpPr>
        <p:spPr/>
        <p:txBody>
          <a:bodyPr/>
          <a:lstStyle/>
          <a:p>
            <a:pPr algn="just"/>
            <a:r>
              <a:rPr lang="en-GB" dirty="0">
                <a:cs typeface="Times" pitchFamily="1" charset="0"/>
              </a:rPr>
              <a:t>Communication diagrams </a:t>
            </a:r>
          </a:p>
          <a:p>
            <a:pPr lvl="1" algn="just"/>
            <a:r>
              <a:rPr lang="en-GB" dirty="0">
                <a:cs typeface="Times" pitchFamily="1" charset="0"/>
              </a:rPr>
              <a:t>Can be seen as a projection of the class diagram </a:t>
            </a:r>
          </a:p>
          <a:p>
            <a:pPr lvl="2" algn="just"/>
            <a:r>
              <a:rPr lang="en-GB" dirty="0">
                <a:cs typeface="Times" pitchFamily="1" charset="0"/>
              </a:rPr>
              <a:t>Might be preferred when you are </a:t>
            </a:r>
            <a:r>
              <a:rPr lang="en-GB" i="1" dirty="0">
                <a:cs typeface="Times" pitchFamily="1" charset="0"/>
              </a:rPr>
              <a:t>deriving</a:t>
            </a:r>
            <a:r>
              <a:rPr lang="en-GB" dirty="0">
                <a:cs typeface="Times" pitchFamily="1" charset="0"/>
              </a:rPr>
              <a:t> an interaction diagram from a class diagram. </a:t>
            </a:r>
          </a:p>
          <a:p>
            <a:pPr lvl="2" algn="just"/>
            <a:r>
              <a:rPr lang="en-GB" dirty="0">
                <a:cs typeface="Times" pitchFamily="1" charset="0"/>
              </a:rPr>
              <a:t>Are also useful for </a:t>
            </a:r>
            <a:r>
              <a:rPr lang="en-GB" i="1" dirty="0">
                <a:cs typeface="Times" pitchFamily="1" charset="0"/>
              </a:rPr>
              <a:t>validating</a:t>
            </a:r>
            <a:r>
              <a:rPr lang="en-GB" dirty="0">
                <a:cs typeface="Times" pitchFamily="1" charset="0"/>
              </a:rPr>
              <a:t> class diagrams</a:t>
            </a:r>
            <a:r>
              <a:rPr lang="en-GB" dirty="0" smtClean="0">
                <a:cs typeface="Times" pitchFamily="1" charset="0"/>
              </a:rPr>
              <a:t>.</a:t>
            </a:r>
          </a:p>
          <a:p>
            <a:pPr lvl="2" algn="just"/>
            <a:r>
              <a:rPr lang="en-GB" dirty="0" smtClean="0">
                <a:solidFill>
                  <a:schemeClr val="tx2"/>
                </a:solidFill>
                <a:cs typeface="Times" pitchFamily="1" charset="0"/>
              </a:rPr>
              <a:t>Useful to estimate traffic between classes</a:t>
            </a:r>
          </a:p>
          <a:p>
            <a:pPr lvl="2" algn="just"/>
            <a:r>
              <a:rPr lang="en-GB" dirty="0" smtClean="0">
                <a:solidFill>
                  <a:schemeClr val="tx2"/>
                </a:solidFill>
                <a:cs typeface="Times" pitchFamily="1" charset="0"/>
              </a:rPr>
              <a:t>Useful to calculate path times. Find times to get some result.</a:t>
            </a:r>
            <a:endParaRPr lang="en-GB" dirty="0">
              <a:solidFill>
                <a:schemeClr val="tx2"/>
              </a:solidFill>
              <a:cs typeface="Times" pitchFamily="1" charset="0"/>
            </a:endParaRPr>
          </a:p>
          <a:p>
            <a:pPr lvl="1"/>
            <a:endParaRPr lang="en-US" dirty="0"/>
          </a:p>
        </p:txBody>
      </p:sp>
    </p:spTree>
    <p:extLst>
      <p:ext uri="{BB962C8B-B14F-4D97-AF65-F5344CB8AC3E}">
        <p14:creationId xmlns:p14="http://schemas.microsoft.com/office/powerpoint/2010/main" val="362980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8: Modelling Interactions and Behaviour</a:t>
            </a:r>
          </a:p>
        </p:txBody>
      </p:sp>
      <p:sp>
        <p:nvSpPr>
          <p:cNvPr id="7" name="Slide Number Placeholder 6"/>
          <p:cNvSpPr>
            <a:spLocks noGrp="1"/>
          </p:cNvSpPr>
          <p:nvPr>
            <p:ph type="sldNum" sz="quarter" idx="12"/>
          </p:nvPr>
        </p:nvSpPr>
        <p:spPr/>
        <p:txBody>
          <a:bodyPr/>
          <a:lstStyle/>
          <a:p>
            <a:fld id="{B147C537-A4CA-4B14-B4F3-B7609D223282}" type="slidenum">
              <a:rPr lang="en-US"/>
              <a:pPr/>
              <a:t>19</a:t>
            </a:fld>
            <a:endParaRPr lang="en-US"/>
          </a:p>
        </p:txBody>
      </p:sp>
      <p:sp>
        <p:nvSpPr>
          <p:cNvPr id="404482" name="Rectangle 2"/>
          <p:cNvSpPr>
            <a:spLocks noGrp="1" noChangeArrowheads="1"/>
          </p:cNvSpPr>
          <p:nvPr>
            <p:ph type="title"/>
          </p:nvPr>
        </p:nvSpPr>
        <p:spPr/>
        <p:txBody>
          <a:bodyPr>
            <a:normAutofit fontScale="90000"/>
          </a:bodyPr>
          <a:lstStyle/>
          <a:p>
            <a:r>
              <a:rPr lang="en-GB" b="1">
                <a:cs typeface="Times New Roman" pitchFamily="18" charset="0"/>
              </a:rPr>
              <a:t>Communication diagrams and patterns</a:t>
            </a:r>
          </a:p>
        </p:txBody>
      </p:sp>
      <p:sp>
        <p:nvSpPr>
          <p:cNvPr id="404483" name="Rectangle 3"/>
          <p:cNvSpPr>
            <a:spLocks noGrp="1" noChangeArrowheads="1"/>
          </p:cNvSpPr>
          <p:nvPr>
            <p:ph type="body" sz="half" idx="1"/>
          </p:nvPr>
        </p:nvSpPr>
        <p:spPr>
          <a:xfrm>
            <a:off x="1066800" y="1371600"/>
            <a:ext cx="7467600" cy="4800600"/>
          </a:xfrm>
        </p:spPr>
        <p:txBody>
          <a:bodyPr/>
          <a:lstStyle/>
          <a:p>
            <a:r>
              <a:rPr lang="en-GB" sz="2000" b="0">
                <a:cs typeface="Times" pitchFamily="1" charset="0"/>
              </a:rPr>
              <a:t>A </a:t>
            </a:r>
            <a:r>
              <a:rPr lang="en-US" sz="2000" b="0">
                <a:cs typeface="Times" pitchFamily="1" charset="0"/>
              </a:rPr>
              <a:t>communication</a:t>
            </a:r>
            <a:r>
              <a:rPr lang="en-GB" sz="2000" b="0">
                <a:cs typeface="Times" pitchFamily="1" charset="0"/>
              </a:rPr>
              <a:t> diagram can be used to represent aspects of a </a:t>
            </a:r>
            <a:r>
              <a:rPr lang="en-GB" sz="2000" b="0" i="1">
                <a:cs typeface="Times" pitchFamily="1" charset="0"/>
              </a:rPr>
              <a:t>design pattern</a:t>
            </a:r>
            <a:r>
              <a:rPr lang="en-US" sz="2000" b="0">
                <a:cs typeface="Times New Roman" pitchFamily="18" charset="0"/>
              </a:rPr>
              <a:t> </a:t>
            </a:r>
            <a:endParaRPr lang="en-US" sz="2000"/>
          </a:p>
        </p:txBody>
      </p:sp>
      <p:pic>
        <p:nvPicPr>
          <p:cNvPr id="404489"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752600" y="2057400"/>
            <a:ext cx="6553200" cy="4010025"/>
          </a:xfrm>
          <a:noFill/>
          <a:ln/>
        </p:spPr>
      </p:pic>
    </p:spTree>
    <p:extLst>
      <p:ext uri="{BB962C8B-B14F-4D97-AF65-F5344CB8AC3E}">
        <p14:creationId xmlns:p14="http://schemas.microsoft.com/office/powerpoint/2010/main" val="123392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482C7C3-7CAC-415F-A5AB-9E612674F5D3}" type="slidenum">
              <a:rPr lang="en-US"/>
              <a:pPr/>
              <a:t>2</a:t>
            </a:fld>
            <a:endParaRPr lang="en-US"/>
          </a:p>
        </p:txBody>
      </p:sp>
      <p:sp>
        <p:nvSpPr>
          <p:cNvPr id="359426" name="Rectangle 2"/>
          <p:cNvSpPr>
            <a:spLocks noGrp="1" noChangeArrowheads="1"/>
          </p:cNvSpPr>
          <p:nvPr>
            <p:ph type="title"/>
          </p:nvPr>
        </p:nvSpPr>
        <p:spPr/>
        <p:txBody>
          <a:bodyPr/>
          <a:lstStyle/>
          <a:p>
            <a:r>
              <a:rPr lang="en-GB" dirty="0" smtClean="0">
                <a:cs typeface="Times" pitchFamily="1" charset="0"/>
              </a:rPr>
              <a:t>5.1 </a:t>
            </a:r>
            <a:r>
              <a:rPr lang="en-GB" dirty="0">
                <a:cs typeface="Times" pitchFamily="1" charset="0"/>
              </a:rPr>
              <a:t>Interaction Diagrams</a:t>
            </a:r>
            <a:r>
              <a:rPr lang="en-US" dirty="0"/>
              <a:t> </a:t>
            </a:r>
          </a:p>
        </p:txBody>
      </p:sp>
      <p:sp>
        <p:nvSpPr>
          <p:cNvPr id="359427" name="Rectangle 3"/>
          <p:cNvSpPr>
            <a:spLocks noGrp="1" noChangeArrowheads="1"/>
          </p:cNvSpPr>
          <p:nvPr>
            <p:ph type="body" idx="1"/>
          </p:nvPr>
        </p:nvSpPr>
        <p:spPr/>
        <p:txBody>
          <a:bodyPr/>
          <a:lstStyle/>
          <a:p>
            <a:r>
              <a:rPr lang="en-GB" dirty="0">
                <a:cs typeface="Times" pitchFamily="1" charset="0"/>
              </a:rPr>
              <a:t>Interaction diagrams are used to model </a:t>
            </a:r>
            <a:r>
              <a:rPr lang="en-GB" dirty="0" smtClean="0">
                <a:cs typeface="Times" pitchFamily="1" charset="0"/>
              </a:rPr>
              <a:t>some of the </a:t>
            </a:r>
            <a:r>
              <a:rPr lang="en-GB" dirty="0">
                <a:cs typeface="Times" pitchFamily="1" charset="0"/>
              </a:rPr>
              <a:t>dynamic aspects of a software system</a:t>
            </a:r>
          </a:p>
          <a:p>
            <a:pPr lvl="1"/>
            <a:r>
              <a:rPr lang="en-GB" dirty="0">
                <a:cs typeface="Times" pitchFamily="1" charset="0"/>
              </a:rPr>
              <a:t>They help you to visualize how the system runs</a:t>
            </a:r>
            <a:r>
              <a:rPr lang="en-US" dirty="0"/>
              <a:t>.</a:t>
            </a:r>
            <a:endParaRPr lang="en-GB" dirty="0">
              <a:cs typeface="Times" pitchFamily="1" charset="0"/>
            </a:endParaRPr>
          </a:p>
          <a:p>
            <a:pPr lvl="1"/>
            <a:r>
              <a:rPr lang="en-GB" dirty="0">
                <a:cs typeface="Times" pitchFamily="1" charset="0"/>
              </a:rPr>
              <a:t>An interaction diagram is often built from a use case and a class diagram. </a:t>
            </a:r>
          </a:p>
          <a:p>
            <a:pPr lvl="2"/>
            <a:r>
              <a:rPr lang="en-GB" dirty="0">
                <a:cs typeface="Times" pitchFamily="1" charset="0"/>
              </a:rPr>
              <a:t>The objective is to show how a set of objects accomplish the required interactions with an actor</a:t>
            </a:r>
            <a:r>
              <a:rPr lang="en-US" dirty="0">
                <a:cs typeface="Times" pitchFamily="1" charset="0"/>
              </a:rPr>
              <a:t>.</a:t>
            </a:r>
          </a:p>
        </p:txBody>
      </p:sp>
    </p:spTree>
    <p:extLst>
      <p:ext uri="{BB962C8B-B14F-4D97-AF65-F5344CB8AC3E}">
        <p14:creationId xmlns:p14="http://schemas.microsoft.com/office/powerpoint/2010/main" val="224422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t>An old assignment</a:t>
            </a:r>
            <a:endParaRPr lang="en-US" dirty="0"/>
          </a:p>
        </p:txBody>
      </p:sp>
      <p:sp>
        <p:nvSpPr>
          <p:cNvPr id="24" name="Content Placeholder 23"/>
          <p:cNvSpPr>
            <a:spLocks noGrp="1"/>
          </p:cNvSpPr>
          <p:nvPr>
            <p:ph idx="1"/>
          </p:nvPr>
        </p:nvSpPr>
        <p:spPr/>
        <p:txBody>
          <a:bodyPr>
            <a:normAutofit fontScale="85000" lnSpcReduction="20000"/>
          </a:bodyPr>
          <a:lstStyle/>
          <a:p>
            <a:pPr lvl="0"/>
            <a:r>
              <a:rPr lang="en-US" dirty="0" smtClean="0"/>
              <a:t>The sequence diagram below describes the scenario to borrow a copy from the library system.  Now that you have the class diagram of the Library (see answer to Question 2 of Assignment 2) you can build a detailed sequence diagram using objects from these classes.  </a:t>
            </a:r>
          </a:p>
          <a:p>
            <a:pPr lvl="0"/>
            <a:r>
              <a:rPr lang="en-US" dirty="0" smtClean="0"/>
              <a:t>Draw an equivalent communication diagram.</a:t>
            </a:r>
          </a:p>
          <a:p>
            <a:pPr lvl="0"/>
            <a:r>
              <a:rPr lang="en-US" dirty="0" smtClean="0"/>
              <a:t>Draw a state diagram for a DVD.  When we acquire a new DVD we need to classify it. After that, it is made Rentable and if borrowed it becomes Rented. When returned it becomes available again. After the DVD is damaged we remove it from circulation. </a:t>
            </a:r>
          </a:p>
          <a:p>
            <a:pPr lvl="0"/>
            <a:r>
              <a:rPr lang="en-US" dirty="0" smtClean="0"/>
              <a:t>Can you find a pattern here? Describe the idea. </a:t>
            </a:r>
          </a:p>
          <a:p>
            <a:endParaRPr lang="en-US" dirty="0"/>
          </a:p>
        </p:txBody>
      </p:sp>
    </p:spTree>
    <p:extLst>
      <p:ext uri="{BB962C8B-B14F-4D97-AF65-F5344CB8AC3E}">
        <p14:creationId xmlns:p14="http://schemas.microsoft.com/office/powerpoint/2010/main" val="1155270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058476" y="2453481"/>
            <a:ext cx="939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&lt;&lt;actor&gt;&gt;</a:t>
            </a:r>
          </a:p>
          <a:p>
            <a:pPr algn="ctr"/>
            <a:r>
              <a:rPr lang="en-US"/>
              <a:t>:</a:t>
            </a:r>
            <a:r>
              <a:rPr lang="en-US" u="sng"/>
              <a:t>Customer</a:t>
            </a:r>
          </a:p>
        </p:txBody>
      </p:sp>
      <p:sp>
        <p:nvSpPr>
          <p:cNvPr id="3" name="Rectangle 2"/>
          <p:cNvSpPr>
            <a:spLocks noChangeArrowheads="1"/>
          </p:cNvSpPr>
          <p:nvPr/>
        </p:nvSpPr>
        <p:spPr bwMode="auto">
          <a:xfrm>
            <a:off x="2034663" y="2377281"/>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Line 7"/>
          <p:cNvSpPr>
            <a:spLocks noChangeShapeType="1"/>
          </p:cNvSpPr>
          <p:nvPr/>
        </p:nvSpPr>
        <p:spPr bwMode="auto">
          <a:xfrm>
            <a:off x="2568063" y="3063081"/>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Rectangle 4"/>
          <p:cNvSpPr>
            <a:spLocks noChangeArrowheads="1"/>
          </p:cNvSpPr>
          <p:nvPr/>
        </p:nvSpPr>
        <p:spPr bwMode="auto">
          <a:xfrm>
            <a:off x="2491863" y="3520281"/>
            <a:ext cx="1524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Text Box 9"/>
          <p:cNvSpPr txBox="1">
            <a:spLocks noChangeArrowheads="1"/>
          </p:cNvSpPr>
          <p:nvPr/>
        </p:nvSpPr>
        <p:spPr bwMode="auto">
          <a:xfrm>
            <a:off x="6301863" y="2529681"/>
            <a:ext cx="757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u="sng"/>
              <a:t>:System</a:t>
            </a:r>
          </a:p>
        </p:txBody>
      </p:sp>
      <p:sp>
        <p:nvSpPr>
          <p:cNvPr id="7" name="Rectangle 6"/>
          <p:cNvSpPr>
            <a:spLocks noChangeArrowheads="1"/>
          </p:cNvSpPr>
          <p:nvPr/>
        </p:nvSpPr>
        <p:spPr bwMode="auto">
          <a:xfrm>
            <a:off x="6149463" y="2377281"/>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13"/>
          <p:cNvSpPr>
            <a:spLocks noChangeShapeType="1"/>
          </p:cNvSpPr>
          <p:nvPr/>
        </p:nvSpPr>
        <p:spPr bwMode="auto">
          <a:xfrm>
            <a:off x="6682863" y="3063081"/>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Rectangle 8"/>
          <p:cNvSpPr>
            <a:spLocks noChangeArrowheads="1"/>
          </p:cNvSpPr>
          <p:nvPr/>
        </p:nvSpPr>
        <p:spPr bwMode="auto">
          <a:xfrm>
            <a:off x="6606663" y="3596481"/>
            <a:ext cx="152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Line 15"/>
          <p:cNvSpPr>
            <a:spLocks noChangeShapeType="1"/>
          </p:cNvSpPr>
          <p:nvPr/>
        </p:nvSpPr>
        <p:spPr bwMode="auto">
          <a:xfrm>
            <a:off x="2644263" y="3596481"/>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18"/>
          <p:cNvSpPr>
            <a:spLocks noChangeShapeType="1"/>
          </p:cNvSpPr>
          <p:nvPr/>
        </p:nvSpPr>
        <p:spPr bwMode="auto">
          <a:xfrm>
            <a:off x="2644263" y="5044281"/>
            <a:ext cx="396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19"/>
          <p:cNvSpPr>
            <a:spLocks noChangeShapeType="1"/>
          </p:cNvSpPr>
          <p:nvPr/>
        </p:nvSpPr>
        <p:spPr bwMode="auto">
          <a:xfrm flipH="1">
            <a:off x="2644263" y="4663281"/>
            <a:ext cx="3962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 Box 20"/>
          <p:cNvSpPr txBox="1">
            <a:spLocks noChangeArrowheads="1"/>
          </p:cNvSpPr>
          <p:nvPr/>
        </p:nvSpPr>
        <p:spPr bwMode="auto">
          <a:xfrm>
            <a:off x="3406263" y="3291681"/>
            <a:ext cx="188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rentCopy(title, account)</a:t>
            </a:r>
          </a:p>
        </p:txBody>
      </p:sp>
      <p:sp>
        <p:nvSpPr>
          <p:cNvPr id="14" name="Text Box 21"/>
          <p:cNvSpPr txBox="1">
            <a:spLocks noChangeArrowheads="1"/>
          </p:cNvSpPr>
          <p:nvPr/>
        </p:nvSpPr>
        <p:spPr bwMode="auto">
          <a:xfrm>
            <a:off x="3466588" y="4369594"/>
            <a:ext cx="2071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chargeCust(copy, amount)</a:t>
            </a:r>
          </a:p>
        </p:txBody>
      </p:sp>
      <p:sp>
        <p:nvSpPr>
          <p:cNvPr id="15" name="Text Box 22"/>
          <p:cNvSpPr txBox="1">
            <a:spLocks noChangeArrowheads="1"/>
          </p:cNvSpPr>
          <p:nvPr/>
        </p:nvSpPr>
        <p:spPr bwMode="auto">
          <a:xfrm>
            <a:off x="3466588" y="4750594"/>
            <a:ext cx="1835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payRentalFee(account)</a:t>
            </a:r>
          </a:p>
        </p:txBody>
      </p:sp>
      <p:sp>
        <p:nvSpPr>
          <p:cNvPr id="16" name="AutoShape 24"/>
          <p:cNvSpPr>
            <a:spLocks noChangeArrowheads="1"/>
          </p:cNvSpPr>
          <p:nvPr/>
        </p:nvSpPr>
        <p:spPr bwMode="auto">
          <a:xfrm>
            <a:off x="6759063" y="3672681"/>
            <a:ext cx="152400" cy="304800"/>
          </a:xfrm>
          <a:prstGeom prst="curvedLeftArrow">
            <a:avLst>
              <a:gd name="adj1" fmla="val 40000"/>
              <a:gd name="adj2" fmla="val 8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AutoShape 25"/>
          <p:cNvSpPr>
            <a:spLocks noChangeArrowheads="1"/>
          </p:cNvSpPr>
          <p:nvPr/>
        </p:nvSpPr>
        <p:spPr bwMode="auto">
          <a:xfrm>
            <a:off x="6759063" y="4129881"/>
            <a:ext cx="152400" cy="381000"/>
          </a:xfrm>
          <a:prstGeom prst="curvedLeftArrow">
            <a:avLst>
              <a:gd name="adj1" fmla="val 50000"/>
              <a:gd name="adj2" fmla="val 100000"/>
              <a:gd name="adj3" fmla="val 33333"/>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Text Box 26"/>
          <p:cNvSpPr txBox="1">
            <a:spLocks noChangeArrowheads="1"/>
          </p:cNvSpPr>
          <p:nvPr/>
        </p:nvSpPr>
        <p:spPr bwMode="auto">
          <a:xfrm>
            <a:off x="6911463" y="3520281"/>
            <a:ext cx="1657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checkFines(account)</a:t>
            </a:r>
          </a:p>
        </p:txBody>
      </p:sp>
      <p:sp>
        <p:nvSpPr>
          <p:cNvPr id="19" name="Text Box 27"/>
          <p:cNvSpPr txBox="1">
            <a:spLocks noChangeArrowheads="1"/>
          </p:cNvSpPr>
          <p:nvPr/>
        </p:nvSpPr>
        <p:spPr bwMode="auto">
          <a:xfrm>
            <a:off x="6894001" y="3977481"/>
            <a:ext cx="18917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chargeCopy</a:t>
            </a:r>
            <a:r>
              <a:rPr lang="en-US" dirty="0"/>
              <a:t>(copy, </a:t>
            </a:r>
            <a:endParaRPr lang="en-US" dirty="0" smtClean="0"/>
          </a:p>
          <a:p>
            <a:r>
              <a:rPr lang="en-US" dirty="0" smtClean="0"/>
              <a:t>account</a:t>
            </a:r>
            <a:r>
              <a:rPr lang="en-US" dirty="0"/>
              <a:t>)</a:t>
            </a:r>
          </a:p>
        </p:txBody>
      </p:sp>
      <p:sp>
        <p:nvSpPr>
          <p:cNvPr id="20" name="Title 37"/>
          <p:cNvSpPr>
            <a:spLocks noGrp="1"/>
          </p:cNvSpPr>
          <p:nvPr/>
        </p:nvSpPr>
        <p:spPr>
          <a:xfrm>
            <a:off x="358263" y="143271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UC Borrow a paid copy</a:t>
            </a:r>
            <a:endParaRPr lang="en-US" sz="2000" dirty="0"/>
          </a:p>
        </p:txBody>
      </p:sp>
      <p:sp>
        <p:nvSpPr>
          <p:cNvPr id="21" name="Title 20"/>
          <p:cNvSpPr>
            <a:spLocks noGrp="1"/>
          </p:cNvSpPr>
          <p:nvPr>
            <p:ph type="title"/>
          </p:nvPr>
        </p:nvSpPr>
        <p:spPr/>
        <p:txBody>
          <a:bodyPr/>
          <a:lstStyle/>
          <a:p>
            <a:r>
              <a:rPr lang="en-US" dirty="0" smtClean="0"/>
              <a:t>Assignment 3 diagram</a:t>
            </a:r>
            <a:endParaRPr lang="en-US" dirty="0"/>
          </a:p>
        </p:txBody>
      </p:sp>
    </p:spTree>
    <p:extLst>
      <p:ext uri="{BB962C8B-B14F-4D97-AF65-F5344CB8AC3E}">
        <p14:creationId xmlns:p14="http://schemas.microsoft.com/office/powerpoint/2010/main" val="3885329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852C0254-0DBB-462A-BD0C-8242F23F3E74}" type="slidenum">
              <a:rPr lang="en-US"/>
              <a:pPr/>
              <a:t>22</a:t>
            </a:fld>
            <a:endParaRPr lang="en-US"/>
          </a:p>
        </p:txBody>
      </p:sp>
      <p:sp>
        <p:nvSpPr>
          <p:cNvPr id="373762" name="Rectangle 2"/>
          <p:cNvSpPr>
            <a:spLocks noGrp="1" noChangeArrowheads="1"/>
          </p:cNvSpPr>
          <p:nvPr>
            <p:ph type="title"/>
          </p:nvPr>
        </p:nvSpPr>
        <p:spPr/>
        <p:txBody>
          <a:bodyPr/>
          <a:lstStyle/>
          <a:p>
            <a:r>
              <a:rPr lang="en-GB" dirty="0" smtClean="0">
                <a:cs typeface="Times" pitchFamily="1" charset="0"/>
              </a:rPr>
              <a:t>5.2 </a:t>
            </a:r>
            <a:r>
              <a:rPr lang="en-GB" dirty="0">
                <a:cs typeface="Times" pitchFamily="1" charset="0"/>
              </a:rPr>
              <a:t>State Diagrams</a:t>
            </a:r>
            <a:r>
              <a:rPr lang="en-US" dirty="0"/>
              <a:t> </a:t>
            </a:r>
          </a:p>
        </p:txBody>
      </p:sp>
      <p:sp>
        <p:nvSpPr>
          <p:cNvPr id="373763" name="Rectangle 3"/>
          <p:cNvSpPr>
            <a:spLocks noGrp="1" noChangeArrowheads="1"/>
          </p:cNvSpPr>
          <p:nvPr>
            <p:ph type="body" idx="1"/>
          </p:nvPr>
        </p:nvSpPr>
        <p:spPr/>
        <p:txBody>
          <a:bodyPr>
            <a:normAutofit fontScale="92500" lnSpcReduction="20000"/>
          </a:bodyPr>
          <a:lstStyle/>
          <a:p>
            <a:pPr algn="just"/>
            <a:r>
              <a:rPr lang="en-GB">
                <a:cs typeface="Times" pitchFamily="1" charset="0"/>
              </a:rPr>
              <a:t>A state diagram describes the behaviour of a </a:t>
            </a:r>
            <a:r>
              <a:rPr lang="en-GB" i="1">
                <a:cs typeface="Times" pitchFamily="1" charset="0"/>
              </a:rPr>
              <a:t>system</a:t>
            </a:r>
            <a:r>
              <a:rPr lang="en-GB">
                <a:cs typeface="Times" pitchFamily="1" charset="0"/>
              </a:rPr>
              <a:t>, some </a:t>
            </a:r>
            <a:r>
              <a:rPr lang="en-GB" i="1">
                <a:cs typeface="Times" pitchFamily="1" charset="0"/>
              </a:rPr>
              <a:t>part</a:t>
            </a:r>
            <a:r>
              <a:rPr lang="en-GB">
                <a:cs typeface="Times" pitchFamily="1" charset="0"/>
              </a:rPr>
              <a:t> of a system, or an </a:t>
            </a:r>
            <a:r>
              <a:rPr lang="en-GB" i="1">
                <a:cs typeface="Times" pitchFamily="1" charset="0"/>
              </a:rPr>
              <a:t>individual object</a:t>
            </a:r>
            <a:r>
              <a:rPr lang="en-GB">
                <a:cs typeface="Times" pitchFamily="1" charset="0"/>
              </a:rPr>
              <a:t>. </a:t>
            </a:r>
          </a:p>
          <a:p>
            <a:pPr lvl="1" algn="just"/>
            <a:r>
              <a:rPr lang="en-GB">
                <a:cs typeface="Times" pitchFamily="1" charset="0"/>
              </a:rPr>
              <a:t>At any given point in time, the system or object is in a certain state. </a:t>
            </a:r>
          </a:p>
          <a:p>
            <a:pPr lvl="2" algn="just"/>
            <a:r>
              <a:rPr lang="en-GB">
                <a:cs typeface="Times" pitchFamily="1" charset="0"/>
              </a:rPr>
              <a:t>Being in a state means that it is will behave in a </a:t>
            </a:r>
            <a:r>
              <a:rPr lang="en-GB" i="1">
                <a:cs typeface="Times" pitchFamily="1" charset="0"/>
              </a:rPr>
              <a:t>specific way</a:t>
            </a:r>
            <a:r>
              <a:rPr lang="en-GB">
                <a:cs typeface="Times" pitchFamily="1" charset="0"/>
              </a:rPr>
              <a:t> in response to any events that occur. </a:t>
            </a:r>
          </a:p>
          <a:p>
            <a:pPr lvl="1" algn="just"/>
            <a:r>
              <a:rPr lang="en-GB">
                <a:cs typeface="Times" pitchFamily="1" charset="0"/>
              </a:rPr>
              <a:t>Some events will cause the system to change state.</a:t>
            </a:r>
          </a:p>
          <a:p>
            <a:pPr lvl="2" algn="just"/>
            <a:r>
              <a:rPr lang="en-GB">
                <a:cs typeface="Times" pitchFamily="1" charset="0"/>
              </a:rPr>
              <a:t>In the new state, the system will behave in a different way to events.</a:t>
            </a:r>
          </a:p>
          <a:p>
            <a:pPr lvl="1"/>
            <a:r>
              <a:rPr lang="en-GB">
                <a:cs typeface="Times" pitchFamily="1" charset="0"/>
              </a:rPr>
              <a:t>A state diagram is a directed graph where the nodes are states and the arcs are transitions.</a:t>
            </a:r>
            <a:r>
              <a:rPr lang="en-US"/>
              <a:t> </a:t>
            </a:r>
          </a:p>
        </p:txBody>
      </p:sp>
    </p:spTree>
    <p:extLst>
      <p:ext uri="{BB962C8B-B14F-4D97-AF65-F5344CB8AC3E}">
        <p14:creationId xmlns:p14="http://schemas.microsoft.com/office/powerpoint/2010/main" val="299331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8: Modelling Interactions and Behaviour</a:t>
            </a:r>
          </a:p>
        </p:txBody>
      </p:sp>
      <p:sp>
        <p:nvSpPr>
          <p:cNvPr id="7" name="Slide Number Placeholder 6"/>
          <p:cNvSpPr>
            <a:spLocks noGrp="1"/>
          </p:cNvSpPr>
          <p:nvPr>
            <p:ph type="sldNum" sz="quarter" idx="12"/>
          </p:nvPr>
        </p:nvSpPr>
        <p:spPr/>
        <p:txBody>
          <a:bodyPr/>
          <a:lstStyle/>
          <a:p>
            <a:fld id="{945FF83B-A306-41D3-B842-5B5D7AABF512}" type="slidenum">
              <a:rPr lang="en-US"/>
              <a:pPr/>
              <a:t>23</a:t>
            </a:fld>
            <a:endParaRPr lang="en-US"/>
          </a:p>
        </p:txBody>
      </p:sp>
      <p:sp>
        <p:nvSpPr>
          <p:cNvPr id="378882" name="Rectangle 2"/>
          <p:cNvSpPr>
            <a:spLocks noGrp="1" noChangeArrowheads="1"/>
          </p:cNvSpPr>
          <p:nvPr>
            <p:ph type="title"/>
          </p:nvPr>
        </p:nvSpPr>
        <p:spPr/>
        <p:txBody>
          <a:bodyPr/>
          <a:lstStyle/>
          <a:p>
            <a:pPr algn="just"/>
            <a:r>
              <a:rPr lang="en-US"/>
              <a:t>State diagrams – an example</a:t>
            </a:r>
          </a:p>
        </p:txBody>
      </p:sp>
      <p:sp>
        <p:nvSpPr>
          <p:cNvPr id="378883" name="Rectangle 3"/>
          <p:cNvSpPr>
            <a:spLocks noGrp="1" noChangeArrowheads="1"/>
          </p:cNvSpPr>
          <p:nvPr>
            <p:ph type="body" sz="half" idx="1"/>
          </p:nvPr>
        </p:nvSpPr>
        <p:spPr>
          <a:xfrm>
            <a:off x="1066800" y="1371600"/>
            <a:ext cx="7315200" cy="4800600"/>
          </a:xfrm>
        </p:spPr>
        <p:txBody>
          <a:bodyPr/>
          <a:lstStyle/>
          <a:p>
            <a:pPr lvl="1" algn="just"/>
            <a:r>
              <a:rPr lang="en-GB" sz="2000">
                <a:cs typeface="Times" pitchFamily="1" charset="0"/>
              </a:rPr>
              <a:t>tic-tac-toe game (also called noughts and crosses)</a:t>
            </a:r>
            <a:endParaRPr lang="en-US" sz="2000"/>
          </a:p>
        </p:txBody>
      </p:sp>
      <p:pic>
        <p:nvPicPr>
          <p:cNvPr id="378937" name="Picture 57"/>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828800" y="2209800"/>
            <a:ext cx="5181600" cy="3036888"/>
          </a:xfrm>
          <a:noFill/>
          <a:ln/>
        </p:spPr>
      </p:pic>
    </p:spTree>
    <p:extLst>
      <p:ext uri="{BB962C8B-B14F-4D97-AF65-F5344CB8AC3E}">
        <p14:creationId xmlns:p14="http://schemas.microsoft.com/office/powerpoint/2010/main" val="70553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74D759C0-D9AE-455F-8849-94AAA2D33742}" type="slidenum">
              <a:rPr lang="en-US"/>
              <a:pPr/>
              <a:t>24</a:t>
            </a:fld>
            <a:endParaRPr lang="en-US"/>
          </a:p>
        </p:txBody>
      </p:sp>
      <p:sp>
        <p:nvSpPr>
          <p:cNvPr id="375810" name="Rectangle 2"/>
          <p:cNvSpPr>
            <a:spLocks noGrp="1" noChangeArrowheads="1"/>
          </p:cNvSpPr>
          <p:nvPr>
            <p:ph type="title"/>
          </p:nvPr>
        </p:nvSpPr>
        <p:spPr/>
        <p:txBody>
          <a:bodyPr/>
          <a:lstStyle/>
          <a:p>
            <a:r>
              <a:rPr lang="en-US"/>
              <a:t>States</a:t>
            </a:r>
            <a:endParaRPr lang="en-GB">
              <a:cs typeface="Times" pitchFamily="1" charset="0"/>
            </a:endParaRPr>
          </a:p>
        </p:txBody>
      </p:sp>
      <p:sp>
        <p:nvSpPr>
          <p:cNvPr id="375811" name="Rectangle 3"/>
          <p:cNvSpPr>
            <a:spLocks noGrp="1" noChangeArrowheads="1"/>
          </p:cNvSpPr>
          <p:nvPr>
            <p:ph type="body" idx="1"/>
          </p:nvPr>
        </p:nvSpPr>
        <p:spPr/>
        <p:txBody>
          <a:bodyPr>
            <a:normAutofit fontScale="92500" lnSpcReduction="10000"/>
          </a:bodyPr>
          <a:lstStyle/>
          <a:p>
            <a:pPr lvl="1" algn="just"/>
            <a:r>
              <a:rPr lang="en-GB">
                <a:cs typeface="Times" pitchFamily="1" charset="0"/>
              </a:rPr>
              <a:t>At any given point in time, the system is in one state.</a:t>
            </a:r>
          </a:p>
          <a:p>
            <a:pPr lvl="1" algn="just"/>
            <a:endParaRPr lang="en-GB">
              <a:cs typeface="Times" pitchFamily="1" charset="0"/>
            </a:endParaRPr>
          </a:p>
          <a:p>
            <a:pPr lvl="1" algn="just"/>
            <a:r>
              <a:rPr lang="en-GB">
                <a:cs typeface="Times" pitchFamily="1" charset="0"/>
              </a:rPr>
              <a:t>It will remain in this state until an event occurs that causes it to change state. </a:t>
            </a:r>
          </a:p>
          <a:p>
            <a:pPr lvl="1" algn="just"/>
            <a:endParaRPr lang="en-GB">
              <a:cs typeface="Times" pitchFamily="1" charset="0"/>
            </a:endParaRPr>
          </a:p>
          <a:p>
            <a:pPr lvl="1" algn="just"/>
            <a:r>
              <a:rPr lang="en-GB">
                <a:cs typeface="Times" pitchFamily="1" charset="0"/>
              </a:rPr>
              <a:t>A state is represented by a rounded rectangle containing the name of the state.</a:t>
            </a:r>
          </a:p>
          <a:p>
            <a:pPr lvl="1" algn="just"/>
            <a:endParaRPr lang="en-GB">
              <a:cs typeface="Times" pitchFamily="1" charset="0"/>
            </a:endParaRPr>
          </a:p>
          <a:p>
            <a:pPr lvl="1" algn="just"/>
            <a:r>
              <a:rPr lang="en-GB">
                <a:cs typeface="Times" pitchFamily="1" charset="0"/>
              </a:rPr>
              <a:t>Special states:</a:t>
            </a:r>
          </a:p>
          <a:p>
            <a:pPr lvl="2" algn="just"/>
            <a:r>
              <a:rPr lang="en-GB">
                <a:cs typeface="Times" pitchFamily="1" charset="0"/>
              </a:rPr>
              <a:t>A black circle represents the </a:t>
            </a:r>
            <a:r>
              <a:rPr lang="en-GB" i="1">
                <a:cs typeface="Times" pitchFamily="1" charset="0"/>
              </a:rPr>
              <a:t>start state</a:t>
            </a:r>
            <a:r>
              <a:rPr lang="en-US">
                <a:cs typeface="Times" pitchFamily="1" charset="0"/>
              </a:rPr>
              <a:t> </a:t>
            </a:r>
          </a:p>
          <a:p>
            <a:pPr lvl="2" algn="just"/>
            <a:r>
              <a:rPr lang="en-GB">
                <a:cs typeface="Times" pitchFamily="1" charset="0"/>
              </a:rPr>
              <a:t>A circle with a ring around it represents an </a:t>
            </a:r>
            <a:r>
              <a:rPr lang="en-GB" i="1">
                <a:cs typeface="Times" pitchFamily="1" charset="0"/>
              </a:rPr>
              <a:t>end state</a:t>
            </a:r>
            <a:r>
              <a:rPr lang="en-US">
                <a:cs typeface="Times" pitchFamily="1" charset="0"/>
              </a:rPr>
              <a:t> </a:t>
            </a:r>
          </a:p>
        </p:txBody>
      </p:sp>
    </p:spTree>
    <p:extLst>
      <p:ext uri="{BB962C8B-B14F-4D97-AF65-F5344CB8AC3E}">
        <p14:creationId xmlns:p14="http://schemas.microsoft.com/office/powerpoint/2010/main" val="255524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4B6BF8CF-DB56-4995-80EF-62BF74462595}" type="slidenum">
              <a:rPr lang="en-US"/>
              <a:pPr/>
              <a:t>25</a:t>
            </a:fld>
            <a:endParaRPr lang="en-US"/>
          </a:p>
        </p:txBody>
      </p:sp>
      <p:sp>
        <p:nvSpPr>
          <p:cNvPr id="423938" name="Rectangle 2"/>
          <p:cNvSpPr>
            <a:spLocks noGrp="1" noChangeArrowheads="1"/>
          </p:cNvSpPr>
          <p:nvPr>
            <p:ph type="title"/>
          </p:nvPr>
        </p:nvSpPr>
        <p:spPr/>
        <p:txBody>
          <a:bodyPr/>
          <a:lstStyle/>
          <a:p>
            <a:pPr algn="just"/>
            <a:r>
              <a:rPr lang="en-US"/>
              <a:t>Transitions</a:t>
            </a:r>
            <a:endParaRPr lang="en-GB">
              <a:cs typeface="Times" pitchFamily="1" charset="0"/>
            </a:endParaRPr>
          </a:p>
        </p:txBody>
      </p:sp>
      <p:sp>
        <p:nvSpPr>
          <p:cNvPr id="423939" name="Rectangle 3"/>
          <p:cNvSpPr>
            <a:spLocks noGrp="1" noChangeArrowheads="1"/>
          </p:cNvSpPr>
          <p:nvPr>
            <p:ph type="body" idx="1"/>
          </p:nvPr>
        </p:nvSpPr>
        <p:spPr/>
        <p:txBody>
          <a:bodyPr/>
          <a:lstStyle/>
          <a:p>
            <a:pPr lvl="1" algn="just"/>
            <a:r>
              <a:rPr lang="en-GB">
                <a:cs typeface="Times" pitchFamily="1" charset="0"/>
              </a:rPr>
              <a:t>A transition represents a change of state in response to an event.</a:t>
            </a:r>
          </a:p>
          <a:p>
            <a:pPr lvl="2" algn="just"/>
            <a:r>
              <a:rPr lang="en-GB">
                <a:cs typeface="Times" pitchFamily="1" charset="0"/>
              </a:rPr>
              <a:t>It is considered to occur instantaneously.</a:t>
            </a:r>
          </a:p>
          <a:p>
            <a:pPr lvl="1" algn="just"/>
            <a:endParaRPr lang="en-GB">
              <a:cs typeface="Times" pitchFamily="1" charset="0"/>
            </a:endParaRPr>
          </a:p>
          <a:p>
            <a:pPr lvl="1" algn="just"/>
            <a:r>
              <a:rPr lang="en-GB">
                <a:cs typeface="Times" pitchFamily="1" charset="0"/>
              </a:rPr>
              <a:t>The label on each transition is the event that causes the change of state.</a:t>
            </a:r>
            <a:r>
              <a:rPr lang="en-US"/>
              <a:t> </a:t>
            </a:r>
          </a:p>
        </p:txBody>
      </p:sp>
    </p:spTree>
    <p:extLst>
      <p:ext uri="{BB962C8B-B14F-4D97-AF65-F5344CB8AC3E}">
        <p14:creationId xmlns:p14="http://schemas.microsoft.com/office/powerpoint/2010/main" val="319965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t>© Lethbridge/Laganière 2005</a:t>
            </a:r>
          </a:p>
        </p:txBody>
      </p:sp>
      <p:sp>
        <p:nvSpPr>
          <p:cNvPr id="6" name="Footer Placeholder 3"/>
          <p:cNvSpPr>
            <a:spLocks noGrp="1"/>
          </p:cNvSpPr>
          <p:nvPr>
            <p:ph type="ftr" sz="quarter" idx="11"/>
          </p:nvPr>
        </p:nvSpPr>
        <p:spPr/>
        <p:txBody>
          <a:bodyPr/>
          <a:lstStyle/>
          <a:p>
            <a:r>
              <a:rPr lang="en-US"/>
              <a:t>Chapter 8: Modelling Interactions and Behaviour</a:t>
            </a:r>
          </a:p>
        </p:txBody>
      </p:sp>
      <p:sp>
        <p:nvSpPr>
          <p:cNvPr id="7" name="Slide Number Placeholder 4"/>
          <p:cNvSpPr>
            <a:spLocks noGrp="1"/>
          </p:cNvSpPr>
          <p:nvPr>
            <p:ph type="sldNum" sz="quarter" idx="12"/>
          </p:nvPr>
        </p:nvSpPr>
        <p:spPr/>
        <p:txBody>
          <a:bodyPr/>
          <a:lstStyle/>
          <a:p>
            <a:fld id="{EABE1D1E-0AD2-47C4-B094-FA7C148E0284}" type="slidenum">
              <a:rPr lang="en-US"/>
              <a:pPr/>
              <a:t>26</a:t>
            </a:fld>
            <a:endParaRPr lang="en-US"/>
          </a:p>
        </p:txBody>
      </p:sp>
      <p:sp>
        <p:nvSpPr>
          <p:cNvPr id="379914" name="Rectangle 10"/>
          <p:cNvSpPr>
            <a:spLocks noChangeArrowheads="1"/>
          </p:cNvSpPr>
          <p:nvPr/>
        </p:nvSpPr>
        <p:spPr bwMode="auto">
          <a:xfrm>
            <a:off x="381000" y="3048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en-US" sz="3200">
                <a:solidFill>
                  <a:schemeClr val="tx2"/>
                </a:solidFill>
                <a:latin typeface="Arial" pitchFamily="34" charset="0"/>
              </a:rPr>
              <a:t>State diagrams – an example of transitions</a:t>
            </a:r>
            <a:r>
              <a:rPr lang="en-GB" sz="3200">
                <a:solidFill>
                  <a:schemeClr val="tx2"/>
                </a:solidFill>
                <a:latin typeface="Arial" pitchFamily="34" charset="0"/>
                <a:cs typeface="Times New Roman" pitchFamily="18" charset="0"/>
              </a:rPr>
              <a:t> with time-outs and conditions</a:t>
            </a:r>
            <a:endParaRPr lang="en-US" sz="3200">
              <a:solidFill>
                <a:schemeClr val="tx2"/>
              </a:solidFill>
              <a:latin typeface="Arial" pitchFamily="34" charset="0"/>
              <a:cs typeface="Times New Roman" pitchFamily="18" charset="0"/>
            </a:endParaRPr>
          </a:p>
        </p:txBody>
      </p:sp>
      <p:pic>
        <p:nvPicPr>
          <p:cNvPr id="379977" name="Picture 73"/>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a:xfrm>
            <a:off x="762000" y="1982788"/>
            <a:ext cx="8229600" cy="3808412"/>
          </a:xfrm>
          <a:noFill/>
          <a:ln/>
        </p:spPr>
      </p:pic>
      <p:pic>
        <p:nvPicPr>
          <p:cNvPr id="379979"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1304925"/>
            <a:ext cx="18383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23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C81F111-38FC-42C0-BF52-99D7A43265C2}" type="slidenum">
              <a:rPr lang="en-US"/>
              <a:pPr/>
              <a:t>27</a:t>
            </a:fld>
            <a:endParaRPr lang="en-US"/>
          </a:p>
        </p:txBody>
      </p:sp>
      <p:sp>
        <p:nvSpPr>
          <p:cNvPr id="381954" name="Rectangle 2"/>
          <p:cNvSpPr>
            <a:spLocks noGrp="1" noChangeArrowheads="1"/>
          </p:cNvSpPr>
          <p:nvPr>
            <p:ph type="title"/>
          </p:nvPr>
        </p:nvSpPr>
        <p:spPr/>
        <p:txBody>
          <a:bodyPr>
            <a:normAutofit fontScale="90000"/>
          </a:bodyPr>
          <a:lstStyle/>
          <a:p>
            <a:r>
              <a:rPr lang="en-US" sz="3600" dirty="0"/>
              <a:t>State diagrams – an example with conditional </a:t>
            </a:r>
            <a:r>
              <a:rPr lang="en-US" sz="3600" dirty="0" smtClean="0"/>
              <a:t>transitions and actions </a:t>
            </a:r>
            <a:r>
              <a:rPr lang="en-US" dirty="0"/>
              <a:t>		</a:t>
            </a:r>
          </a:p>
        </p:txBody>
      </p:sp>
      <p:pic>
        <p:nvPicPr>
          <p:cNvPr id="382041" name="Picture 8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304925" y="2143125"/>
            <a:ext cx="7065963" cy="3257550"/>
          </a:xfrm>
          <a:noFill/>
          <a:ln/>
        </p:spPr>
      </p:pic>
    </p:spTree>
    <p:extLst>
      <p:ext uri="{BB962C8B-B14F-4D97-AF65-F5344CB8AC3E}">
        <p14:creationId xmlns:p14="http://schemas.microsoft.com/office/powerpoint/2010/main" val="208219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D70F215-C15C-48EF-8652-902489C18F4B}" type="slidenum">
              <a:rPr lang="en-US"/>
              <a:pPr/>
              <a:t>28</a:t>
            </a:fld>
            <a:endParaRPr lang="en-US"/>
          </a:p>
        </p:txBody>
      </p:sp>
      <p:sp>
        <p:nvSpPr>
          <p:cNvPr id="382978" name="Rectangle 2"/>
          <p:cNvSpPr>
            <a:spLocks noGrp="1" noChangeArrowheads="1"/>
          </p:cNvSpPr>
          <p:nvPr>
            <p:ph type="title"/>
          </p:nvPr>
        </p:nvSpPr>
        <p:spPr/>
        <p:txBody>
          <a:bodyPr/>
          <a:lstStyle/>
          <a:p>
            <a:r>
              <a:rPr lang="en-GB">
                <a:cs typeface="Times" pitchFamily="1" charset="0"/>
              </a:rPr>
              <a:t>Activities in state diagrams</a:t>
            </a:r>
            <a:r>
              <a:rPr lang="en-US"/>
              <a:t> </a:t>
            </a:r>
          </a:p>
        </p:txBody>
      </p:sp>
      <p:sp>
        <p:nvSpPr>
          <p:cNvPr id="382979" name="Rectangle 3"/>
          <p:cNvSpPr>
            <a:spLocks noGrp="1" noChangeArrowheads="1"/>
          </p:cNvSpPr>
          <p:nvPr>
            <p:ph type="body" idx="1"/>
          </p:nvPr>
        </p:nvSpPr>
        <p:spPr/>
        <p:txBody>
          <a:bodyPr>
            <a:normAutofit lnSpcReduction="10000"/>
          </a:bodyPr>
          <a:lstStyle/>
          <a:p>
            <a:pPr lvl="1"/>
            <a:r>
              <a:rPr lang="en-GB">
                <a:cs typeface="Times" pitchFamily="1" charset="0"/>
              </a:rPr>
              <a:t>An </a:t>
            </a:r>
            <a:r>
              <a:rPr lang="en-GB" i="1">
                <a:cs typeface="Times" pitchFamily="1" charset="0"/>
              </a:rPr>
              <a:t>activity</a:t>
            </a:r>
            <a:r>
              <a:rPr lang="en-GB">
                <a:cs typeface="Times" pitchFamily="1" charset="0"/>
              </a:rPr>
              <a:t> is something that takes place while the system is </a:t>
            </a:r>
            <a:r>
              <a:rPr lang="en-GB" i="1">
                <a:cs typeface="Times" pitchFamily="1" charset="0"/>
              </a:rPr>
              <a:t>in</a:t>
            </a:r>
            <a:r>
              <a:rPr lang="en-GB">
                <a:cs typeface="Times" pitchFamily="1" charset="0"/>
              </a:rPr>
              <a:t> a state. </a:t>
            </a:r>
          </a:p>
          <a:p>
            <a:pPr lvl="2"/>
            <a:endParaRPr lang="en-GB">
              <a:cs typeface="Times" pitchFamily="1" charset="0"/>
            </a:endParaRPr>
          </a:p>
          <a:p>
            <a:pPr lvl="2"/>
            <a:r>
              <a:rPr lang="en-GB">
                <a:cs typeface="Times" pitchFamily="1" charset="0"/>
              </a:rPr>
              <a:t>It takes a period of time. </a:t>
            </a:r>
          </a:p>
          <a:p>
            <a:pPr lvl="2"/>
            <a:endParaRPr lang="en-GB">
              <a:cs typeface="Times" pitchFamily="1" charset="0"/>
            </a:endParaRPr>
          </a:p>
          <a:p>
            <a:pPr lvl="2"/>
            <a:r>
              <a:rPr lang="en-GB">
                <a:cs typeface="Times" pitchFamily="1" charset="0"/>
              </a:rPr>
              <a:t>The system may take a transition out of the state in response to completion of the activity, </a:t>
            </a:r>
          </a:p>
          <a:p>
            <a:pPr lvl="2"/>
            <a:endParaRPr lang="en-GB">
              <a:cs typeface="Times" pitchFamily="1" charset="0"/>
            </a:endParaRPr>
          </a:p>
          <a:p>
            <a:pPr lvl="2"/>
            <a:r>
              <a:rPr lang="en-GB">
                <a:cs typeface="Times" pitchFamily="1" charset="0"/>
              </a:rPr>
              <a:t>Some other outgoing transition may result in:</a:t>
            </a:r>
          </a:p>
          <a:p>
            <a:pPr lvl="3"/>
            <a:r>
              <a:rPr lang="en-GB">
                <a:cs typeface="Times" pitchFamily="1" charset="0"/>
              </a:rPr>
              <a:t>The interruption of the activity, and</a:t>
            </a:r>
          </a:p>
          <a:p>
            <a:pPr lvl="3"/>
            <a:r>
              <a:rPr lang="en-GB">
                <a:cs typeface="Times" pitchFamily="1" charset="0"/>
              </a:rPr>
              <a:t>An early exit from the state.</a:t>
            </a:r>
          </a:p>
        </p:txBody>
      </p:sp>
    </p:spTree>
    <p:extLst>
      <p:ext uri="{BB962C8B-B14F-4D97-AF65-F5344CB8AC3E}">
        <p14:creationId xmlns:p14="http://schemas.microsoft.com/office/powerpoint/2010/main" val="447967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7E877AEF-46F3-481C-BB9B-23F5E98ED303}" type="slidenum">
              <a:rPr lang="en-US"/>
              <a:pPr/>
              <a:t>29</a:t>
            </a:fld>
            <a:endParaRPr lang="en-US"/>
          </a:p>
        </p:txBody>
      </p:sp>
      <p:sp>
        <p:nvSpPr>
          <p:cNvPr id="407554" name="Rectangle 2"/>
          <p:cNvSpPr>
            <a:spLocks noGrp="1" noChangeArrowheads="1"/>
          </p:cNvSpPr>
          <p:nvPr>
            <p:ph type="title"/>
          </p:nvPr>
        </p:nvSpPr>
        <p:spPr/>
        <p:txBody>
          <a:bodyPr>
            <a:normAutofit fontScale="90000"/>
          </a:bodyPr>
          <a:lstStyle/>
          <a:p>
            <a:r>
              <a:rPr lang="en-US"/>
              <a:t>State diagram – an example with activity </a:t>
            </a:r>
          </a:p>
        </p:txBody>
      </p:sp>
      <p:pic>
        <p:nvPicPr>
          <p:cNvPr id="407581" name="Picture 2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524000" y="2209800"/>
            <a:ext cx="6248400" cy="1563688"/>
          </a:xfrm>
          <a:noFill/>
          <a:ln/>
        </p:spPr>
      </p:pic>
    </p:spTree>
    <p:extLst>
      <p:ext uri="{BB962C8B-B14F-4D97-AF65-F5344CB8AC3E}">
        <p14:creationId xmlns:p14="http://schemas.microsoft.com/office/powerpoint/2010/main" val="225768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656FB0E4-4E62-4E24-B2BD-C2506C14AA64}" type="slidenum">
              <a:rPr lang="en-US"/>
              <a:pPr/>
              <a:t>3</a:t>
            </a:fld>
            <a:endParaRPr lang="en-US"/>
          </a:p>
        </p:txBody>
      </p:sp>
      <p:sp>
        <p:nvSpPr>
          <p:cNvPr id="419842" name="Rectangle 2"/>
          <p:cNvSpPr>
            <a:spLocks noGrp="1" noChangeArrowheads="1"/>
          </p:cNvSpPr>
          <p:nvPr>
            <p:ph type="title"/>
          </p:nvPr>
        </p:nvSpPr>
        <p:spPr/>
        <p:txBody>
          <a:bodyPr/>
          <a:lstStyle/>
          <a:p>
            <a:r>
              <a:rPr lang="en-US"/>
              <a:t>Interactions and messages</a:t>
            </a:r>
          </a:p>
        </p:txBody>
      </p:sp>
      <p:sp>
        <p:nvSpPr>
          <p:cNvPr id="419843" name="Rectangle 3"/>
          <p:cNvSpPr>
            <a:spLocks noGrp="1" noChangeArrowheads="1"/>
          </p:cNvSpPr>
          <p:nvPr>
            <p:ph type="body" idx="1"/>
          </p:nvPr>
        </p:nvSpPr>
        <p:spPr/>
        <p:txBody>
          <a:bodyPr>
            <a:normAutofit fontScale="92500" lnSpcReduction="20000"/>
          </a:bodyPr>
          <a:lstStyle/>
          <a:p>
            <a:pPr lvl="1" algn="just"/>
            <a:r>
              <a:rPr lang="en-GB">
                <a:cs typeface="Times" pitchFamily="1" charset="0"/>
              </a:rPr>
              <a:t>Interaction diagrams show how a set of actors and objects communicate with each other to perform:</a:t>
            </a:r>
          </a:p>
          <a:p>
            <a:pPr lvl="2" algn="just"/>
            <a:r>
              <a:rPr lang="en-GB">
                <a:cs typeface="Times" pitchFamily="1" charset="0"/>
              </a:rPr>
              <a:t>The steps of a use case, or</a:t>
            </a:r>
          </a:p>
          <a:p>
            <a:pPr lvl="2" algn="just"/>
            <a:r>
              <a:rPr lang="en-GB">
                <a:cs typeface="Times" pitchFamily="1" charset="0"/>
              </a:rPr>
              <a:t>The steps of some other piece of functionality. </a:t>
            </a:r>
          </a:p>
          <a:p>
            <a:pPr lvl="1" algn="just"/>
            <a:endParaRPr lang="en-GB">
              <a:cs typeface="Times" pitchFamily="1" charset="0"/>
            </a:endParaRPr>
          </a:p>
          <a:p>
            <a:pPr lvl="1" algn="just"/>
            <a:r>
              <a:rPr lang="en-GB">
                <a:cs typeface="Times" pitchFamily="1" charset="0"/>
              </a:rPr>
              <a:t>The set of steps, taken together, is called an </a:t>
            </a:r>
            <a:r>
              <a:rPr lang="en-GB" i="1">
                <a:cs typeface="Times" pitchFamily="1" charset="0"/>
              </a:rPr>
              <a:t>interaction</a:t>
            </a:r>
            <a:r>
              <a:rPr lang="en-GB">
                <a:cs typeface="Times" pitchFamily="1" charset="0"/>
              </a:rPr>
              <a:t>.</a:t>
            </a:r>
          </a:p>
          <a:p>
            <a:pPr lvl="1"/>
            <a:endParaRPr lang="en-GB">
              <a:cs typeface="Times" pitchFamily="1" charset="0"/>
            </a:endParaRPr>
          </a:p>
          <a:p>
            <a:pPr lvl="1"/>
            <a:r>
              <a:rPr lang="en-GB">
                <a:cs typeface="Times" pitchFamily="1" charset="0"/>
              </a:rPr>
              <a:t>Interaction diagrams can show several different types of communication.</a:t>
            </a:r>
          </a:p>
          <a:p>
            <a:pPr lvl="2"/>
            <a:r>
              <a:rPr lang="en-GB">
                <a:cs typeface="Times" pitchFamily="1" charset="0"/>
              </a:rPr>
              <a:t>E.g. method calls, messages send over the network</a:t>
            </a:r>
          </a:p>
          <a:p>
            <a:pPr lvl="2"/>
            <a:r>
              <a:rPr lang="en-GB">
                <a:cs typeface="Times" pitchFamily="1" charset="0"/>
              </a:rPr>
              <a:t>These are all referred to as </a:t>
            </a:r>
            <a:r>
              <a:rPr lang="en-GB" i="1">
                <a:cs typeface="Times" pitchFamily="1" charset="0"/>
              </a:rPr>
              <a:t>messages</a:t>
            </a:r>
            <a:r>
              <a:rPr lang="en-GB">
                <a:cs typeface="Times" pitchFamily="1" charset="0"/>
              </a:rPr>
              <a:t>.</a:t>
            </a:r>
          </a:p>
          <a:p>
            <a:endParaRPr lang="en-US"/>
          </a:p>
        </p:txBody>
      </p:sp>
    </p:spTree>
    <p:extLst>
      <p:ext uri="{BB962C8B-B14F-4D97-AF65-F5344CB8AC3E}">
        <p14:creationId xmlns:p14="http://schemas.microsoft.com/office/powerpoint/2010/main" val="1846129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F790B27-8255-4E54-8835-40C081831B70}" type="slidenum">
              <a:rPr lang="en-US"/>
              <a:pPr/>
              <a:t>30</a:t>
            </a:fld>
            <a:endParaRPr lang="en-US"/>
          </a:p>
        </p:txBody>
      </p:sp>
      <p:sp>
        <p:nvSpPr>
          <p:cNvPr id="409602" name="Rectangle 2"/>
          <p:cNvSpPr>
            <a:spLocks noGrp="1" noChangeArrowheads="1"/>
          </p:cNvSpPr>
          <p:nvPr>
            <p:ph type="title"/>
          </p:nvPr>
        </p:nvSpPr>
        <p:spPr/>
        <p:txBody>
          <a:bodyPr/>
          <a:lstStyle/>
          <a:p>
            <a:r>
              <a:rPr lang="en-GB">
                <a:cs typeface="Times" pitchFamily="1" charset="0"/>
              </a:rPr>
              <a:t>Actions in state diagrams</a:t>
            </a:r>
            <a:endParaRPr lang="en-US"/>
          </a:p>
        </p:txBody>
      </p:sp>
      <p:sp>
        <p:nvSpPr>
          <p:cNvPr id="409603" name="Rectangle 3"/>
          <p:cNvSpPr>
            <a:spLocks noGrp="1" noChangeArrowheads="1"/>
          </p:cNvSpPr>
          <p:nvPr>
            <p:ph type="body" idx="1"/>
          </p:nvPr>
        </p:nvSpPr>
        <p:spPr/>
        <p:txBody>
          <a:bodyPr/>
          <a:lstStyle/>
          <a:p>
            <a:pPr lvl="1"/>
            <a:r>
              <a:rPr lang="en-GB">
                <a:cs typeface="Times" pitchFamily="1" charset="0"/>
              </a:rPr>
              <a:t>An </a:t>
            </a:r>
            <a:r>
              <a:rPr lang="en-GB" i="1">
                <a:cs typeface="Times" pitchFamily="1" charset="0"/>
              </a:rPr>
              <a:t>action</a:t>
            </a:r>
            <a:r>
              <a:rPr lang="en-GB">
                <a:cs typeface="Times" pitchFamily="1" charset="0"/>
              </a:rPr>
              <a:t> is something that takes place effectively </a:t>
            </a:r>
            <a:r>
              <a:rPr lang="en-GB" i="1">
                <a:cs typeface="Times" pitchFamily="1" charset="0"/>
              </a:rPr>
              <a:t>instantaneously</a:t>
            </a:r>
            <a:r>
              <a:rPr lang="en-GB">
                <a:cs typeface="Times" pitchFamily="1" charset="0"/>
              </a:rPr>
              <a:t> </a:t>
            </a:r>
          </a:p>
          <a:p>
            <a:pPr lvl="2"/>
            <a:r>
              <a:rPr lang="en-GB">
                <a:cs typeface="Times" pitchFamily="1" charset="0"/>
              </a:rPr>
              <a:t>When a particular transition is taken,</a:t>
            </a:r>
            <a:r>
              <a:rPr lang="en-US">
                <a:cs typeface="Times" pitchFamily="1" charset="0"/>
              </a:rPr>
              <a:t> </a:t>
            </a:r>
          </a:p>
          <a:p>
            <a:pPr lvl="2"/>
            <a:r>
              <a:rPr lang="en-GB">
                <a:cs typeface="Times" pitchFamily="1" charset="0"/>
              </a:rPr>
              <a:t>Upon entry into a particular state, or</a:t>
            </a:r>
            <a:r>
              <a:rPr lang="en-US">
                <a:cs typeface="Times" pitchFamily="1" charset="0"/>
              </a:rPr>
              <a:t> </a:t>
            </a:r>
          </a:p>
          <a:p>
            <a:pPr lvl="2"/>
            <a:r>
              <a:rPr lang="en-GB">
                <a:cs typeface="Times" pitchFamily="1" charset="0"/>
              </a:rPr>
              <a:t>Upon exit from a particular state</a:t>
            </a:r>
          </a:p>
          <a:p>
            <a:pPr lvl="1"/>
            <a:endParaRPr lang="en-GB">
              <a:cs typeface="Times" pitchFamily="1" charset="0"/>
            </a:endParaRPr>
          </a:p>
          <a:p>
            <a:pPr lvl="1"/>
            <a:r>
              <a:rPr lang="en-GB">
                <a:cs typeface="Times" pitchFamily="1" charset="0"/>
              </a:rPr>
              <a:t>An action should consume no noticeable amount of time</a:t>
            </a:r>
            <a:r>
              <a:rPr lang="en-US">
                <a:cs typeface="Times" pitchFamily="1" charset="0"/>
              </a:rPr>
              <a:t>  </a:t>
            </a:r>
          </a:p>
        </p:txBody>
      </p:sp>
    </p:spTree>
    <p:extLst>
      <p:ext uri="{BB962C8B-B14F-4D97-AF65-F5344CB8AC3E}">
        <p14:creationId xmlns:p14="http://schemas.microsoft.com/office/powerpoint/2010/main" val="2367512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99DC6F30-1E16-4822-897E-55EE05C80789}" type="slidenum">
              <a:rPr lang="en-US"/>
              <a:pPr/>
              <a:t>31</a:t>
            </a:fld>
            <a:endParaRPr lang="en-US"/>
          </a:p>
        </p:txBody>
      </p:sp>
      <p:sp>
        <p:nvSpPr>
          <p:cNvPr id="385026" name="Rectangle 2"/>
          <p:cNvSpPr>
            <a:spLocks noGrp="1" noChangeArrowheads="1"/>
          </p:cNvSpPr>
          <p:nvPr>
            <p:ph type="title"/>
          </p:nvPr>
        </p:nvSpPr>
        <p:spPr/>
        <p:txBody>
          <a:bodyPr>
            <a:normAutofit fontScale="90000"/>
          </a:bodyPr>
          <a:lstStyle/>
          <a:p>
            <a:r>
              <a:rPr lang="en-US"/>
              <a:t>State diagram – an example with actions</a:t>
            </a:r>
          </a:p>
        </p:txBody>
      </p:sp>
      <p:pic>
        <p:nvPicPr>
          <p:cNvPr id="385094" name="Picture 70"/>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066800" y="1817688"/>
            <a:ext cx="7543800" cy="3908425"/>
          </a:xfrm>
          <a:noFill/>
          <a:ln/>
        </p:spPr>
      </p:pic>
    </p:spTree>
    <p:extLst>
      <p:ext uri="{BB962C8B-B14F-4D97-AF65-F5344CB8AC3E}">
        <p14:creationId xmlns:p14="http://schemas.microsoft.com/office/powerpoint/2010/main" val="3066744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6F6D7005-6BFC-4E40-BB2A-E7711E1B9F89}" type="slidenum">
              <a:rPr lang="en-US"/>
              <a:pPr/>
              <a:t>32</a:t>
            </a:fld>
            <a:endParaRPr lang="en-US"/>
          </a:p>
        </p:txBody>
      </p:sp>
      <p:sp>
        <p:nvSpPr>
          <p:cNvPr id="424962" name="Rectangle 2"/>
          <p:cNvSpPr>
            <a:spLocks noGrp="1" noChangeArrowheads="1"/>
          </p:cNvSpPr>
          <p:nvPr>
            <p:ph type="title"/>
          </p:nvPr>
        </p:nvSpPr>
        <p:spPr/>
        <p:txBody>
          <a:bodyPr/>
          <a:lstStyle/>
          <a:p>
            <a:r>
              <a:rPr lang="en-US"/>
              <a:t>State diagrams – another example</a:t>
            </a:r>
          </a:p>
        </p:txBody>
      </p:sp>
      <p:pic>
        <p:nvPicPr>
          <p:cNvPr id="424967" name="Picture 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371600" y="2514600"/>
            <a:ext cx="7010400" cy="2305050"/>
          </a:xfrm>
          <a:noFill/>
          <a:ln/>
        </p:spPr>
      </p:pic>
    </p:spTree>
    <p:extLst>
      <p:ext uri="{BB962C8B-B14F-4D97-AF65-F5344CB8AC3E}">
        <p14:creationId xmlns:p14="http://schemas.microsoft.com/office/powerpoint/2010/main" val="857505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8: Modelling Interactions and Behaviour</a:t>
            </a:r>
          </a:p>
        </p:txBody>
      </p:sp>
      <p:sp>
        <p:nvSpPr>
          <p:cNvPr id="7" name="Slide Number Placeholder 6"/>
          <p:cNvSpPr>
            <a:spLocks noGrp="1"/>
          </p:cNvSpPr>
          <p:nvPr>
            <p:ph type="sldNum" sz="quarter" idx="12"/>
          </p:nvPr>
        </p:nvSpPr>
        <p:spPr/>
        <p:txBody>
          <a:bodyPr/>
          <a:lstStyle/>
          <a:p>
            <a:fld id="{39B8F3D1-1D68-43DE-A385-C2F95597CCB7}" type="slidenum">
              <a:rPr lang="en-US"/>
              <a:pPr/>
              <a:t>33</a:t>
            </a:fld>
            <a:endParaRPr lang="en-US"/>
          </a:p>
        </p:txBody>
      </p:sp>
      <p:sp>
        <p:nvSpPr>
          <p:cNvPr id="410626" name="Rectangle 2"/>
          <p:cNvSpPr>
            <a:spLocks noGrp="1" noChangeArrowheads="1"/>
          </p:cNvSpPr>
          <p:nvPr>
            <p:ph type="title"/>
          </p:nvPr>
        </p:nvSpPr>
        <p:spPr/>
        <p:txBody>
          <a:bodyPr>
            <a:normAutofit/>
          </a:bodyPr>
          <a:lstStyle/>
          <a:p>
            <a:r>
              <a:rPr lang="en-GB" sz="2400" dirty="0">
                <a:cs typeface="Times New Roman" pitchFamily="18" charset="0"/>
              </a:rPr>
              <a:t>Nested </a:t>
            </a:r>
            <a:r>
              <a:rPr lang="en-GB" sz="2400" dirty="0" err="1">
                <a:cs typeface="Times New Roman" pitchFamily="18" charset="0"/>
              </a:rPr>
              <a:t>substates</a:t>
            </a:r>
            <a:r>
              <a:rPr lang="en-GB" sz="2400" dirty="0">
                <a:cs typeface="Times New Roman" pitchFamily="18" charset="0"/>
              </a:rPr>
              <a:t> and guard </a:t>
            </a:r>
            <a:r>
              <a:rPr lang="en-GB" sz="2400" dirty="0" smtClean="0">
                <a:cs typeface="Times New Roman" pitchFamily="18" charset="0"/>
              </a:rPr>
              <a:t>conditions: Car transmission</a:t>
            </a:r>
            <a:endParaRPr lang="en-GB" sz="2400" dirty="0">
              <a:cs typeface="Times New Roman" pitchFamily="18" charset="0"/>
            </a:endParaRPr>
          </a:p>
        </p:txBody>
      </p:sp>
      <p:sp>
        <p:nvSpPr>
          <p:cNvPr id="410627" name="Rectangle 3"/>
          <p:cNvSpPr>
            <a:spLocks noGrp="1" noChangeArrowheads="1"/>
          </p:cNvSpPr>
          <p:nvPr>
            <p:ph type="body" sz="half" idx="1"/>
          </p:nvPr>
        </p:nvSpPr>
        <p:spPr>
          <a:xfrm>
            <a:off x="1066800" y="1371600"/>
            <a:ext cx="7391400" cy="4800600"/>
          </a:xfrm>
        </p:spPr>
        <p:txBody>
          <a:bodyPr/>
          <a:lstStyle/>
          <a:p>
            <a:r>
              <a:rPr lang="en-GB" sz="2000">
                <a:cs typeface="Times" pitchFamily="1" charset="0"/>
              </a:rPr>
              <a:t>A state diagram can be nested inside a state. </a:t>
            </a:r>
          </a:p>
          <a:p>
            <a:pPr lvl="1"/>
            <a:r>
              <a:rPr lang="en-GB" sz="2000" dirty="0">
                <a:cs typeface="Times" pitchFamily="1" charset="0"/>
              </a:rPr>
              <a:t>The states of the inner diagram are called </a:t>
            </a:r>
            <a:r>
              <a:rPr lang="en-GB" sz="2000" i="1" dirty="0" err="1">
                <a:cs typeface="Times" pitchFamily="1" charset="0"/>
              </a:rPr>
              <a:t>substates</a:t>
            </a:r>
            <a:r>
              <a:rPr lang="en-GB" sz="2000" dirty="0">
                <a:cs typeface="Times" pitchFamily="1" charset="0"/>
              </a:rPr>
              <a:t>.</a:t>
            </a:r>
            <a:r>
              <a:rPr lang="en-US" sz="2000" dirty="0"/>
              <a:t> </a:t>
            </a:r>
          </a:p>
        </p:txBody>
      </p:sp>
      <p:pic>
        <p:nvPicPr>
          <p:cNvPr id="410724" name="Picture 1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09600" y="2378075"/>
            <a:ext cx="8229600" cy="3108325"/>
          </a:xfrm>
          <a:noFill/>
          <a:ln/>
        </p:spPr>
      </p:pic>
    </p:spTree>
    <p:extLst>
      <p:ext uri="{BB962C8B-B14F-4D97-AF65-F5344CB8AC3E}">
        <p14:creationId xmlns:p14="http://schemas.microsoft.com/office/powerpoint/2010/main" val="2683700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1476797F-6ED5-4565-998D-D7447D6426CE}" type="slidenum">
              <a:rPr lang="en-US"/>
              <a:pPr/>
              <a:t>34</a:t>
            </a:fld>
            <a:endParaRPr lang="en-US"/>
          </a:p>
        </p:txBody>
      </p:sp>
      <p:sp>
        <p:nvSpPr>
          <p:cNvPr id="412674" name="Rectangle 2"/>
          <p:cNvSpPr>
            <a:spLocks noGrp="1" noChangeArrowheads="1"/>
          </p:cNvSpPr>
          <p:nvPr>
            <p:ph type="title"/>
          </p:nvPr>
        </p:nvSpPr>
        <p:spPr/>
        <p:txBody>
          <a:bodyPr>
            <a:normAutofit fontScale="90000"/>
          </a:bodyPr>
          <a:lstStyle/>
          <a:p>
            <a:r>
              <a:rPr lang="en-US"/>
              <a:t>State diagram – an example with substates</a:t>
            </a:r>
          </a:p>
        </p:txBody>
      </p:sp>
      <p:pic>
        <p:nvPicPr>
          <p:cNvPr id="412742" name="Picture 70"/>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066800" y="1828800"/>
            <a:ext cx="7543800" cy="3475038"/>
          </a:xfrm>
          <a:noFill/>
          <a:ln/>
        </p:spPr>
      </p:pic>
    </p:spTree>
    <p:extLst>
      <p:ext uri="{BB962C8B-B14F-4D97-AF65-F5344CB8AC3E}">
        <p14:creationId xmlns:p14="http://schemas.microsoft.com/office/powerpoint/2010/main" val="3476679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F9CEEA38-4465-4FAC-BE9A-BB11FAFE2B5E}" type="slidenum">
              <a:rPr lang="en-US"/>
              <a:pPr/>
              <a:t>35</a:t>
            </a:fld>
            <a:endParaRPr lang="en-US"/>
          </a:p>
        </p:txBody>
      </p:sp>
      <p:sp>
        <p:nvSpPr>
          <p:cNvPr id="386050" name="Rectangle 2"/>
          <p:cNvSpPr>
            <a:spLocks noGrp="1" noChangeArrowheads="1"/>
          </p:cNvSpPr>
          <p:nvPr>
            <p:ph type="title"/>
          </p:nvPr>
        </p:nvSpPr>
        <p:spPr/>
        <p:txBody>
          <a:bodyPr/>
          <a:lstStyle/>
          <a:p>
            <a:r>
              <a:rPr lang="en-GB" dirty="0" smtClean="0">
                <a:cs typeface="Times" pitchFamily="1" charset="0"/>
              </a:rPr>
              <a:t>5.3 </a:t>
            </a:r>
            <a:r>
              <a:rPr lang="en-GB" dirty="0">
                <a:cs typeface="Times" pitchFamily="1" charset="0"/>
              </a:rPr>
              <a:t>Activity Diagrams</a:t>
            </a:r>
            <a:r>
              <a:rPr lang="en-US" dirty="0"/>
              <a:t> </a:t>
            </a:r>
          </a:p>
        </p:txBody>
      </p:sp>
      <p:sp>
        <p:nvSpPr>
          <p:cNvPr id="386051" name="Rectangle 3"/>
          <p:cNvSpPr>
            <a:spLocks noGrp="1" noChangeArrowheads="1"/>
          </p:cNvSpPr>
          <p:nvPr>
            <p:ph type="body" idx="1"/>
          </p:nvPr>
        </p:nvSpPr>
        <p:spPr/>
        <p:txBody>
          <a:bodyPr>
            <a:normAutofit lnSpcReduction="10000"/>
          </a:bodyPr>
          <a:lstStyle/>
          <a:p>
            <a:pPr lvl="1" algn="just"/>
            <a:r>
              <a:rPr lang="en-GB" sz="2000">
                <a:cs typeface="Times" pitchFamily="1" charset="0"/>
              </a:rPr>
              <a:t>An </a:t>
            </a:r>
            <a:r>
              <a:rPr lang="en-GB" sz="2000" i="1">
                <a:cs typeface="Times" pitchFamily="1" charset="0"/>
              </a:rPr>
              <a:t>activity diagram</a:t>
            </a:r>
            <a:r>
              <a:rPr lang="en-GB" sz="2000">
                <a:cs typeface="Times" pitchFamily="1" charset="0"/>
              </a:rPr>
              <a:t> is like a state diagram.</a:t>
            </a:r>
          </a:p>
          <a:p>
            <a:pPr lvl="2" algn="just"/>
            <a:r>
              <a:rPr lang="en-GB" sz="2000">
                <a:cs typeface="Times" pitchFamily="1" charset="0"/>
              </a:rPr>
              <a:t>Except most transitions are caused by </a:t>
            </a:r>
            <a:r>
              <a:rPr lang="en-GB" sz="2000" i="1">
                <a:cs typeface="Times" pitchFamily="1" charset="0"/>
              </a:rPr>
              <a:t>internal</a:t>
            </a:r>
            <a:r>
              <a:rPr lang="en-GB" sz="2000">
                <a:cs typeface="Times" pitchFamily="1" charset="0"/>
              </a:rPr>
              <a:t> events, such as the completion of a computation.</a:t>
            </a:r>
          </a:p>
          <a:p>
            <a:pPr lvl="1"/>
            <a:endParaRPr lang="en-GB" sz="2000">
              <a:cs typeface="Times" pitchFamily="1" charset="0"/>
            </a:endParaRPr>
          </a:p>
          <a:p>
            <a:pPr lvl="1"/>
            <a:r>
              <a:rPr lang="en-GB" sz="2000">
                <a:cs typeface="Times" pitchFamily="1" charset="0"/>
              </a:rPr>
              <a:t>An activity diagram</a:t>
            </a:r>
          </a:p>
          <a:p>
            <a:pPr lvl="2"/>
            <a:r>
              <a:rPr lang="en-GB" sz="2000">
                <a:cs typeface="Times" pitchFamily="1" charset="0"/>
              </a:rPr>
              <a:t>Can be used to understand the flow of work that an object or component performs. </a:t>
            </a:r>
          </a:p>
          <a:p>
            <a:pPr lvl="2"/>
            <a:r>
              <a:rPr lang="en-GB" sz="2000">
                <a:cs typeface="Times" pitchFamily="1" charset="0"/>
              </a:rPr>
              <a:t>Can also be used to visualize the interrelation and interaction between different use cases.</a:t>
            </a:r>
            <a:r>
              <a:rPr lang="en-US" sz="2000"/>
              <a:t> </a:t>
            </a:r>
          </a:p>
          <a:p>
            <a:pPr lvl="2"/>
            <a:r>
              <a:rPr lang="en-GB" sz="2000">
                <a:cs typeface="Times" pitchFamily="1" charset="0"/>
              </a:rPr>
              <a:t>Is most often associated with several classes.</a:t>
            </a:r>
          </a:p>
          <a:p>
            <a:pPr lvl="1"/>
            <a:endParaRPr lang="en-GB" sz="2000">
              <a:cs typeface="Times" pitchFamily="1" charset="0"/>
            </a:endParaRPr>
          </a:p>
          <a:p>
            <a:pPr lvl="1"/>
            <a:r>
              <a:rPr lang="en-GB" sz="2000">
                <a:cs typeface="Times" pitchFamily="1" charset="0"/>
              </a:rPr>
              <a:t>One of the strengths of activity diagrams is the representation of </a:t>
            </a:r>
            <a:r>
              <a:rPr lang="en-GB" sz="2000" i="1">
                <a:cs typeface="Times" pitchFamily="1" charset="0"/>
              </a:rPr>
              <a:t>concurrent</a:t>
            </a:r>
            <a:r>
              <a:rPr lang="en-GB" sz="2000">
                <a:cs typeface="Times" pitchFamily="1" charset="0"/>
              </a:rPr>
              <a:t> activities</a:t>
            </a:r>
            <a:r>
              <a:rPr lang="en-US" sz="2000"/>
              <a:t>.</a:t>
            </a:r>
          </a:p>
        </p:txBody>
      </p:sp>
    </p:spTree>
    <p:extLst>
      <p:ext uri="{BB962C8B-B14F-4D97-AF65-F5344CB8AC3E}">
        <p14:creationId xmlns:p14="http://schemas.microsoft.com/office/powerpoint/2010/main" val="391972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4367C2FD-6E1C-44A9-9D68-D1D42028CF2E}" type="slidenum">
              <a:rPr lang="en-US"/>
              <a:pPr/>
              <a:t>36</a:t>
            </a:fld>
            <a:endParaRPr lang="en-US"/>
          </a:p>
        </p:txBody>
      </p:sp>
      <p:sp>
        <p:nvSpPr>
          <p:cNvPr id="390146" name="Rectangle 2"/>
          <p:cNvSpPr>
            <a:spLocks noGrp="1" noChangeArrowheads="1"/>
          </p:cNvSpPr>
          <p:nvPr>
            <p:ph type="title"/>
          </p:nvPr>
        </p:nvSpPr>
        <p:spPr>
          <a:xfrm>
            <a:off x="381000" y="152400"/>
            <a:ext cx="8229600" cy="914400"/>
          </a:xfrm>
        </p:spPr>
        <p:txBody>
          <a:bodyPr/>
          <a:lstStyle/>
          <a:p>
            <a:r>
              <a:rPr lang="en-US"/>
              <a:t>Activity diagrams – an example</a:t>
            </a:r>
          </a:p>
        </p:txBody>
      </p:sp>
      <p:pic>
        <p:nvPicPr>
          <p:cNvPr id="390235" name="Picture 9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133600" y="1066800"/>
            <a:ext cx="4475163" cy="5181600"/>
          </a:xfrm>
          <a:noFill/>
          <a:ln/>
        </p:spPr>
      </p:pic>
    </p:spTree>
    <p:extLst>
      <p:ext uri="{BB962C8B-B14F-4D97-AF65-F5344CB8AC3E}">
        <p14:creationId xmlns:p14="http://schemas.microsoft.com/office/powerpoint/2010/main" val="3894861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714A11D9-F11E-4365-B46D-828EA6F46CC0}" type="slidenum">
              <a:rPr lang="en-US"/>
              <a:pPr/>
              <a:t>37</a:t>
            </a:fld>
            <a:endParaRPr lang="en-US"/>
          </a:p>
        </p:txBody>
      </p:sp>
      <p:sp>
        <p:nvSpPr>
          <p:cNvPr id="388098" name="Rectangle 2"/>
          <p:cNvSpPr>
            <a:spLocks noGrp="1" noChangeArrowheads="1"/>
          </p:cNvSpPr>
          <p:nvPr>
            <p:ph type="title"/>
          </p:nvPr>
        </p:nvSpPr>
        <p:spPr/>
        <p:txBody>
          <a:bodyPr/>
          <a:lstStyle/>
          <a:p>
            <a:r>
              <a:rPr lang="en-US"/>
              <a:t>Representing </a:t>
            </a:r>
            <a:r>
              <a:rPr lang="en-GB">
                <a:cs typeface="Times" pitchFamily="1" charset="0"/>
              </a:rPr>
              <a:t>concurrency</a:t>
            </a:r>
            <a:endParaRPr lang="en-US"/>
          </a:p>
        </p:txBody>
      </p:sp>
      <p:sp>
        <p:nvSpPr>
          <p:cNvPr id="388099" name="Rectangle 3"/>
          <p:cNvSpPr>
            <a:spLocks noGrp="1" noChangeArrowheads="1"/>
          </p:cNvSpPr>
          <p:nvPr>
            <p:ph type="body" idx="1"/>
          </p:nvPr>
        </p:nvSpPr>
        <p:spPr/>
        <p:txBody>
          <a:bodyPr/>
          <a:lstStyle/>
          <a:p>
            <a:pPr lvl="1" algn="just"/>
            <a:r>
              <a:rPr lang="en-GB">
                <a:cs typeface="Times" pitchFamily="1" charset="0"/>
              </a:rPr>
              <a:t>Concurrency is shown using forks, joins and rendezvous. </a:t>
            </a:r>
          </a:p>
          <a:p>
            <a:pPr lvl="2" algn="just"/>
            <a:endParaRPr lang="en-GB">
              <a:cs typeface="Times" pitchFamily="1" charset="0"/>
            </a:endParaRPr>
          </a:p>
          <a:p>
            <a:pPr lvl="2" algn="just"/>
            <a:r>
              <a:rPr lang="en-GB">
                <a:cs typeface="Times" pitchFamily="1" charset="0"/>
              </a:rPr>
              <a:t>A </a:t>
            </a:r>
            <a:r>
              <a:rPr lang="en-GB" i="1">
                <a:cs typeface="Times" pitchFamily="1" charset="0"/>
              </a:rPr>
              <a:t>fork</a:t>
            </a:r>
            <a:r>
              <a:rPr lang="en-GB">
                <a:cs typeface="Times" pitchFamily="1" charset="0"/>
              </a:rPr>
              <a:t> has one incoming transition and multiple outgoing transitions. </a:t>
            </a:r>
          </a:p>
          <a:p>
            <a:pPr lvl="3" algn="just"/>
            <a:r>
              <a:rPr lang="en-GB">
                <a:cs typeface="Times" pitchFamily="1" charset="0"/>
              </a:rPr>
              <a:t>The execution splits into two concurrent threads.</a:t>
            </a:r>
          </a:p>
          <a:p>
            <a:pPr lvl="2" algn="just"/>
            <a:endParaRPr lang="en-GB">
              <a:cs typeface="Times" pitchFamily="1" charset="0"/>
            </a:endParaRPr>
          </a:p>
          <a:p>
            <a:pPr lvl="2" algn="just"/>
            <a:r>
              <a:rPr lang="en-GB">
                <a:cs typeface="Times" pitchFamily="1" charset="0"/>
              </a:rPr>
              <a:t>A </a:t>
            </a:r>
            <a:r>
              <a:rPr lang="en-GB" i="1">
                <a:cs typeface="Times" pitchFamily="1" charset="0"/>
              </a:rPr>
              <a:t>rendezvous</a:t>
            </a:r>
            <a:r>
              <a:rPr lang="en-GB">
                <a:cs typeface="Times" pitchFamily="1" charset="0"/>
              </a:rPr>
              <a:t> has multiple incoming and multiple outgoing transitions.</a:t>
            </a:r>
          </a:p>
          <a:p>
            <a:pPr lvl="3" algn="just"/>
            <a:r>
              <a:rPr lang="en-GB">
                <a:cs typeface="Times" pitchFamily="1" charset="0"/>
              </a:rPr>
              <a:t>Once all the incoming transitions occur  all the outgoing transitions may occur.</a:t>
            </a:r>
            <a:r>
              <a:rPr lang="en-US"/>
              <a:t> </a:t>
            </a:r>
          </a:p>
        </p:txBody>
      </p:sp>
    </p:spTree>
    <p:extLst>
      <p:ext uri="{BB962C8B-B14F-4D97-AF65-F5344CB8AC3E}">
        <p14:creationId xmlns:p14="http://schemas.microsoft.com/office/powerpoint/2010/main" val="1782356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81A13A7F-3F86-44D0-9BC8-AEED7BD29921}" type="slidenum">
              <a:rPr lang="en-US"/>
              <a:pPr/>
              <a:t>38</a:t>
            </a:fld>
            <a:endParaRPr lang="en-US"/>
          </a:p>
        </p:txBody>
      </p:sp>
      <p:sp>
        <p:nvSpPr>
          <p:cNvPr id="425986" name="Rectangle 2"/>
          <p:cNvSpPr>
            <a:spLocks noGrp="1" noChangeArrowheads="1"/>
          </p:cNvSpPr>
          <p:nvPr>
            <p:ph type="title"/>
          </p:nvPr>
        </p:nvSpPr>
        <p:spPr/>
        <p:txBody>
          <a:bodyPr/>
          <a:lstStyle/>
          <a:p>
            <a:pPr algn="just"/>
            <a:r>
              <a:rPr lang="en-US"/>
              <a:t>Representing </a:t>
            </a:r>
            <a:r>
              <a:rPr lang="en-GB">
                <a:cs typeface="Times" pitchFamily="1" charset="0"/>
              </a:rPr>
              <a:t>concurrency</a:t>
            </a:r>
            <a:endParaRPr lang="en-US"/>
          </a:p>
        </p:txBody>
      </p:sp>
      <p:sp>
        <p:nvSpPr>
          <p:cNvPr id="425987" name="Rectangle 3"/>
          <p:cNvSpPr>
            <a:spLocks noGrp="1" noChangeArrowheads="1"/>
          </p:cNvSpPr>
          <p:nvPr>
            <p:ph type="body" idx="1"/>
          </p:nvPr>
        </p:nvSpPr>
        <p:spPr/>
        <p:txBody>
          <a:bodyPr/>
          <a:lstStyle/>
          <a:p>
            <a:pPr lvl="2" algn="just"/>
            <a:r>
              <a:rPr lang="en-GB">
                <a:cs typeface="Times" pitchFamily="1" charset="0"/>
              </a:rPr>
              <a:t>A </a:t>
            </a:r>
            <a:r>
              <a:rPr lang="en-GB" i="1">
                <a:cs typeface="Times" pitchFamily="1" charset="0"/>
              </a:rPr>
              <a:t>join</a:t>
            </a:r>
            <a:r>
              <a:rPr lang="en-GB">
                <a:cs typeface="Times" pitchFamily="1" charset="0"/>
              </a:rPr>
              <a:t> has </a:t>
            </a:r>
            <a:r>
              <a:rPr lang="en-GB" u="sng">
                <a:cs typeface="Times" pitchFamily="1" charset="0"/>
              </a:rPr>
              <a:t>multiple</a:t>
            </a:r>
            <a:r>
              <a:rPr lang="en-GB">
                <a:cs typeface="Times" pitchFamily="1" charset="0"/>
              </a:rPr>
              <a:t> incoming transitions and </a:t>
            </a:r>
            <a:r>
              <a:rPr lang="en-GB" u="sng">
                <a:cs typeface="Times" pitchFamily="1" charset="0"/>
              </a:rPr>
              <a:t>one</a:t>
            </a:r>
            <a:r>
              <a:rPr lang="en-GB">
                <a:cs typeface="Times" pitchFamily="1" charset="0"/>
              </a:rPr>
              <a:t> outgoing transition. </a:t>
            </a:r>
          </a:p>
          <a:p>
            <a:pPr lvl="3" algn="just"/>
            <a:r>
              <a:rPr lang="en-GB">
                <a:cs typeface="Times" pitchFamily="1" charset="0"/>
              </a:rPr>
              <a:t>The outgoing transition will be taken when all incoming transitions have occurred.  </a:t>
            </a:r>
          </a:p>
          <a:p>
            <a:pPr lvl="3" algn="just"/>
            <a:r>
              <a:rPr lang="en-GB">
                <a:cs typeface="Times" pitchFamily="1" charset="0"/>
              </a:rPr>
              <a:t>The incoming transitions must be triggered in separate threads. </a:t>
            </a:r>
          </a:p>
          <a:p>
            <a:pPr lvl="3" algn="just"/>
            <a:r>
              <a:rPr lang="en-GB">
                <a:cs typeface="Times" pitchFamily="1" charset="0"/>
              </a:rPr>
              <a:t>If one incoming transition occurs, a wait condition occurs at the join until the other transitions occur.</a:t>
            </a:r>
          </a:p>
          <a:p>
            <a:pPr algn="just"/>
            <a:endParaRPr lang="en-US"/>
          </a:p>
        </p:txBody>
      </p:sp>
    </p:spTree>
    <p:extLst>
      <p:ext uri="{BB962C8B-B14F-4D97-AF65-F5344CB8AC3E}">
        <p14:creationId xmlns:p14="http://schemas.microsoft.com/office/powerpoint/2010/main" val="3065368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A6A34620-15FE-4DD6-B127-ED8958172FFC}" type="slidenum">
              <a:rPr lang="en-US"/>
              <a:pPr/>
              <a:t>39</a:t>
            </a:fld>
            <a:endParaRPr lang="en-US"/>
          </a:p>
        </p:txBody>
      </p:sp>
      <p:sp>
        <p:nvSpPr>
          <p:cNvPr id="413698" name="Rectangle 2"/>
          <p:cNvSpPr>
            <a:spLocks noGrp="1" noChangeArrowheads="1"/>
          </p:cNvSpPr>
          <p:nvPr>
            <p:ph type="title"/>
          </p:nvPr>
        </p:nvSpPr>
        <p:spPr/>
        <p:txBody>
          <a:bodyPr/>
          <a:lstStyle/>
          <a:p>
            <a:r>
              <a:rPr lang="en-US"/>
              <a:t>Swimlanes</a:t>
            </a:r>
          </a:p>
        </p:txBody>
      </p:sp>
      <p:sp>
        <p:nvSpPr>
          <p:cNvPr id="413699" name="Rectangle 3"/>
          <p:cNvSpPr>
            <a:spLocks noGrp="1" noChangeArrowheads="1"/>
          </p:cNvSpPr>
          <p:nvPr>
            <p:ph type="body" idx="1"/>
          </p:nvPr>
        </p:nvSpPr>
        <p:spPr/>
        <p:txBody>
          <a:bodyPr/>
          <a:lstStyle/>
          <a:p>
            <a:r>
              <a:rPr lang="en-GB">
                <a:cs typeface="Times" pitchFamily="1" charset="0"/>
              </a:rPr>
              <a:t>Activity diagrams are most often associated with several classes. </a:t>
            </a:r>
          </a:p>
          <a:p>
            <a:pPr lvl="1"/>
            <a:r>
              <a:rPr lang="en-GB">
                <a:cs typeface="Times" pitchFamily="1" charset="0"/>
              </a:rPr>
              <a:t>The partition of activities among the existing classes can be explicitly shown using </a:t>
            </a:r>
            <a:r>
              <a:rPr lang="en-GB" i="1">
                <a:cs typeface="Times" pitchFamily="1" charset="0"/>
              </a:rPr>
              <a:t>swimlanes</a:t>
            </a:r>
            <a:r>
              <a:rPr lang="en-US"/>
              <a:t>.</a:t>
            </a:r>
          </a:p>
        </p:txBody>
      </p:sp>
    </p:spTree>
    <p:extLst>
      <p:ext uri="{BB962C8B-B14F-4D97-AF65-F5344CB8AC3E}">
        <p14:creationId xmlns:p14="http://schemas.microsoft.com/office/powerpoint/2010/main" val="256057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406A4AE7-780F-423A-92EC-A3B676DC7A11}" type="slidenum">
              <a:rPr lang="en-US"/>
              <a:pPr/>
              <a:t>4</a:t>
            </a:fld>
            <a:endParaRPr lang="en-US"/>
          </a:p>
        </p:txBody>
      </p:sp>
      <p:sp>
        <p:nvSpPr>
          <p:cNvPr id="398338" name="Rectangle 2"/>
          <p:cNvSpPr>
            <a:spLocks noGrp="1" noChangeArrowheads="1"/>
          </p:cNvSpPr>
          <p:nvPr>
            <p:ph type="title"/>
          </p:nvPr>
        </p:nvSpPr>
        <p:spPr/>
        <p:txBody>
          <a:bodyPr>
            <a:normAutofit fontScale="90000"/>
          </a:bodyPr>
          <a:lstStyle/>
          <a:p>
            <a:r>
              <a:rPr lang="en-US">
                <a:cs typeface="Times" pitchFamily="1" charset="0"/>
              </a:rPr>
              <a:t>Elements found in interaction diagrams</a:t>
            </a:r>
          </a:p>
        </p:txBody>
      </p:sp>
      <p:sp>
        <p:nvSpPr>
          <p:cNvPr id="398339" name="Rectangle 3"/>
          <p:cNvSpPr>
            <a:spLocks noGrp="1" noChangeArrowheads="1"/>
          </p:cNvSpPr>
          <p:nvPr>
            <p:ph type="body" idx="1"/>
          </p:nvPr>
        </p:nvSpPr>
        <p:spPr/>
        <p:txBody>
          <a:bodyPr>
            <a:normAutofit lnSpcReduction="10000"/>
          </a:bodyPr>
          <a:lstStyle/>
          <a:p>
            <a:pPr lvl="1"/>
            <a:r>
              <a:rPr lang="en-US">
                <a:cs typeface="Times" pitchFamily="1" charset="0"/>
              </a:rPr>
              <a:t>Instances of classes</a:t>
            </a:r>
          </a:p>
          <a:p>
            <a:pPr lvl="2"/>
            <a:r>
              <a:rPr lang="en-GB">
                <a:cs typeface="Times" pitchFamily="1" charset="0"/>
              </a:rPr>
              <a:t>Shown as boxes with the class and object identifier underlined</a:t>
            </a:r>
            <a:r>
              <a:rPr lang="en-US">
                <a:cs typeface="Times" pitchFamily="1" charset="0"/>
              </a:rPr>
              <a:t> </a:t>
            </a:r>
          </a:p>
          <a:p>
            <a:pPr lvl="1"/>
            <a:endParaRPr lang="en-US">
              <a:cs typeface="Times" pitchFamily="1" charset="0"/>
            </a:endParaRPr>
          </a:p>
          <a:p>
            <a:pPr lvl="1"/>
            <a:r>
              <a:rPr lang="en-US">
                <a:cs typeface="Times" pitchFamily="1" charset="0"/>
              </a:rPr>
              <a:t>Actors</a:t>
            </a:r>
          </a:p>
          <a:p>
            <a:pPr lvl="2"/>
            <a:r>
              <a:rPr lang="en-GB">
                <a:cs typeface="Times" pitchFamily="1" charset="0"/>
              </a:rPr>
              <a:t>Use the stick-person symbol as in use case diagrams</a:t>
            </a:r>
            <a:r>
              <a:rPr lang="en-US">
                <a:cs typeface="Times" pitchFamily="1" charset="0"/>
              </a:rPr>
              <a:t> </a:t>
            </a:r>
          </a:p>
          <a:p>
            <a:pPr lvl="1"/>
            <a:endParaRPr lang="en-US">
              <a:cs typeface="Times" pitchFamily="1" charset="0"/>
            </a:endParaRPr>
          </a:p>
          <a:p>
            <a:pPr lvl="1"/>
            <a:r>
              <a:rPr lang="en-US">
                <a:cs typeface="Times" pitchFamily="1" charset="0"/>
              </a:rPr>
              <a:t>Messages</a:t>
            </a:r>
          </a:p>
          <a:p>
            <a:pPr lvl="2"/>
            <a:r>
              <a:rPr lang="en-GB">
                <a:cs typeface="Times" pitchFamily="1" charset="0"/>
              </a:rPr>
              <a:t>Shown as arrows from actor to object, or from object to object</a:t>
            </a:r>
            <a:r>
              <a:rPr lang="en-US">
                <a:cs typeface="Times" pitchFamily="1" charset="0"/>
              </a:rPr>
              <a:t> </a:t>
            </a:r>
          </a:p>
        </p:txBody>
      </p:sp>
    </p:spTree>
    <p:extLst>
      <p:ext uri="{BB962C8B-B14F-4D97-AF65-F5344CB8AC3E}">
        <p14:creationId xmlns:p14="http://schemas.microsoft.com/office/powerpoint/2010/main" val="210013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051C06F9-EEB5-4D94-8053-0CCD9BD4B07B}" type="slidenum">
              <a:rPr lang="en-US"/>
              <a:pPr/>
              <a:t>40</a:t>
            </a:fld>
            <a:endParaRPr lang="en-US"/>
          </a:p>
        </p:txBody>
      </p:sp>
      <p:sp>
        <p:nvSpPr>
          <p:cNvPr id="428034" name="Rectangle 2"/>
          <p:cNvSpPr>
            <a:spLocks noGrp="1" noChangeArrowheads="1"/>
          </p:cNvSpPr>
          <p:nvPr>
            <p:ph type="title"/>
          </p:nvPr>
        </p:nvSpPr>
        <p:spPr/>
        <p:txBody>
          <a:bodyPr>
            <a:normAutofit/>
          </a:bodyPr>
          <a:lstStyle/>
          <a:p>
            <a:r>
              <a:rPr lang="en-US" sz="2000" dirty="0"/>
              <a:t>Activity diagrams – an example </a:t>
            </a:r>
            <a:r>
              <a:rPr lang="en-US" sz="2000" dirty="0" smtClean="0"/>
              <a:t>with  </a:t>
            </a:r>
            <a:r>
              <a:rPr lang="en-US" sz="2000" dirty="0" err="1"/>
              <a:t>swimlanes</a:t>
            </a:r>
            <a:endParaRPr lang="en-US" sz="2000" dirty="0"/>
          </a:p>
        </p:txBody>
      </p:sp>
      <p:pic>
        <p:nvPicPr>
          <p:cNvPr id="428127" name="Picture 9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63813" y="1219200"/>
            <a:ext cx="5208587" cy="4876800"/>
          </a:xfrm>
          <a:noFill/>
          <a:ln/>
        </p:spPr>
      </p:pic>
    </p:spTree>
    <p:extLst>
      <p:ext uri="{BB962C8B-B14F-4D97-AF65-F5344CB8AC3E}">
        <p14:creationId xmlns:p14="http://schemas.microsoft.com/office/powerpoint/2010/main" val="3555716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78A448E-DF22-404B-AFA4-B9B98E2C5FDD}" type="slidenum">
              <a:rPr lang="en-US"/>
              <a:pPr/>
              <a:t>41</a:t>
            </a:fld>
            <a:endParaRPr lang="en-US"/>
          </a:p>
        </p:txBody>
      </p:sp>
      <p:sp>
        <p:nvSpPr>
          <p:cNvPr id="415746" name="Rectangle 2"/>
          <p:cNvSpPr>
            <a:spLocks noGrp="1" noChangeArrowheads="1"/>
          </p:cNvSpPr>
          <p:nvPr>
            <p:ph type="title"/>
          </p:nvPr>
        </p:nvSpPr>
        <p:spPr/>
        <p:txBody>
          <a:bodyPr>
            <a:normAutofit fontScale="90000"/>
          </a:bodyPr>
          <a:lstStyle/>
          <a:p>
            <a:r>
              <a:rPr lang="en-GB" dirty="0" smtClean="0">
                <a:cs typeface="Times" pitchFamily="1" charset="0"/>
              </a:rPr>
              <a:t>5.4 </a:t>
            </a:r>
            <a:r>
              <a:rPr lang="en-GB" dirty="0">
                <a:cs typeface="Times" pitchFamily="1" charset="0"/>
              </a:rPr>
              <a:t>Implementing Classes Based on Interaction and State Diagrams</a:t>
            </a:r>
          </a:p>
        </p:txBody>
      </p:sp>
      <p:sp>
        <p:nvSpPr>
          <p:cNvPr id="415747" name="Rectangle 3"/>
          <p:cNvSpPr>
            <a:spLocks noGrp="1" noChangeArrowheads="1"/>
          </p:cNvSpPr>
          <p:nvPr>
            <p:ph type="body" idx="1"/>
          </p:nvPr>
        </p:nvSpPr>
        <p:spPr/>
        <p:txBody>
          <a:bodyPr>
            <a:normAutofit lnSpcReduction="10000"/>
          </a:bodyPr>
          <a:lstStyle/>
          <a:p>
            <a:pPr lvl="1" algn="just">
              <a:lnSpc>
                <a:spcPct val="90000"/>
              </a:lnSpc>
            </a:pPr>
            <a:r>
              <a:rPr lang="en-GB">
                <a:cs typeface="Times" pitchFamily="1" charset="0"/>
              </a:rPr>
              <a:t>You should use these diagrams for the parts of your system that you find most complex.</a:t>
            </a:r>
          </a:p>
          <a:p>
            <a:pPr lvl="2" algn="just">
              <a:lnSpc>
                <a:spcPct val="90000"/>
              </a:lnSpc>
            </a:pPr>
            <a:r>
              <a:rPr lang="en-GB">
                <a:cs typeface="Times" pitchFamily="1" charset="0"/>
              </a:rPr>
              <a:t>I.e. not for every class</a:t>
            </a:r>
          </a:p>
          <a:p>
            <a:pPr lvl="1" algn="just">
              <a:lnSpc>
                <a:spcPct val="90000"/>
              </a:lnSpc>
            </a:pPr>
            <a:endParaRPr lang="en-GB">
              <a:cs typeface="Times" pitchFamily="1" charset="0"/>
            </a:endParaRPr>
          </a:p>
          <a:p>
            <a:pPr lvl="1" algn="just">
              <a:lnSpc>
                <a:spcPct val="90000"/>
              </a:lnSpc>
            </a:pPr>
            <a:r>
              <a:rPr lang="en-GB">
                <a:cs typeface="Times" pitchFamily="1" charset="0"/>
              </a:rPr>
              <a:t>Interaction, activity and state diagrams help you create a correct implementation.</a:t>
            </a:r>
          </a:p>
          <a:p>
            <a:pPr lvl="1" algn="just">
              <a:lnSpc>
                <a:spcPct val="90000"/>
              </a:lnSpc>
            </a:pPr>
            <a:endParaRPr lang="en-GB">
              <a:cs typeface="Times" pitchFamily="1" charset="0"/>
            </a:endParaRPr>
          </a:p>
          <a:p>
            <a:pPr lvl="1" algn="just">
              <a:lnSpc>
                <a:spcPct val="90000"/>
              </a:lnSpc>
            </a:pPr>
            <a:r>
              <a:rPr lang="en-GB">
                <a:cs typeface="Times" pitchFamily="1" charset="0"/>
              </a:rPr>
              <a:t>This is particularly true when behaviour is </a:t>
            </a:r>
            <a:r>
              <a:rPr lang="en-GB" i="1">
                <a:cs typeface="Times" pitchFamily="1" charset="0"/>
              </a:rPr>
              <a:t>distributed</a:t>
            </a:r>
            <a:r>
              <a:rPr lang="en-GB">
                <a:cs typeface="Times" pitchFamily="1" charset="0"/>
              </a:rPr>
              <a:t> across several use cases.</a:t>
            </a:r>
          </a:p>
          <a:p>
            <a:pPr lvl="2" algn="just">
              <a:lnSpc>
                <a:spcPct val="90000"/>
              </a:lnSpc>
            </a:pPr>
            <a:r>
              <a:rPr lang="en-GB">
                <a:cs typeface="Times" pitchFamily="1" charset="0"/>
              </a:rPr>
              <a:t>E.g. a state diagram is useful when different conditions cause instances to respond differently to the same event. </a:t>
            </a:r>
          </a:p>
          <a:p>
            <a:pPr lvl="1">
              <a:lnSpc>
                <a:spcPct val="90000"/>
              </a:lnSpc>
            </a:pPr>
            <a:endParaRPr lang="en-US"/>
          </a:p>
        </p:txBody>
      </p:sp>
    </p:spTree>
    <p:extLst>
      <p:ext uri="{BB962C8B-B14F-4D97-AF65-F5344CB8AC3E}">
        <p14:creationId xmlns:p14="http://schemas.microsoft.com/office/powerpoint/2010/main" val="215741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 Lethbridge/Laganière 2005</a:t>
            </a:r>
          </a:p>
        </p:txBody>
      </p:sp>
      <p:sp>
        <p:nvSpPr>
          <p:cNvPr id="7" name="Footer Placeholder 5"/>
          <p:cNvSpPr>
            <a:spLocks noGrp="1"/>
          </p:cNvSpPr>
          <p:nvPr>
            <p:ph type="ftr" sz="quarter" idx="11"/>
          </p:nvPr>
        </p:nvSpPr>
        <p:spPr/>
        <p:txBody>
          <a:bodyPr/>
          <a:lstStyle/>
          <a:p>
            <a:r>
              <a:rPr lang="en-US"/>
              <a:t>Chapter 8: Modelling Interactions and Behaviour</a:t>
            </a:r>
          </a:p>
        </p:txBody>
      </p:sp>
      <p:sp>
        <p:nvSpPr>
          <p:cNvPr id="8" name="Slide Number Placeholder 6"/>
          <p:cNvSpPr>
            <a:spLocks noGrp="1"/>
          </p:cNvSpPr>
          <p:nvPr>
            <p:ph type="sldNum" sz="quarter" idx="12"/>
          </p:nvPr>
        </p:nvSpPr>
        <p:spPr/>
        <p:txBody>
          <a:bodyPr/>
          <a:lstStyle/>
          <a:p>
            <a:fld id="{ADBFC43B-D7F2-4FD6-8B93-3B2C6DE48934}" type="slidenum">
              <a:rPr lang="en-US"/>
              <a:pPr/>
              <a:t>42</a:t>
            </a:fld>
            <a:endParaRPr lang="en-US"/>
          </a:p>
        </p:txBody>
      </p:sp>
      <p:sp>
        <p:nvSpPr>
          <p:cNvPr id="440322" name="Rectangle 2"/>
          <p:cNvSpPr>
            <a:spLocks noGrp="1" noChangeArrowheads="1"/>
          </p:cNvSpPr>
          <p:nvPr>
            <p:ph type="title"/>
          </p:nvPr>
        </p:nvSpPr>
        <p:spPr>
          <a:xfrm>
            <a:off x="381000" y="76200"/>
            <a:ext cx="8229600" cy="914400"/>
          </a:xfrm>
        </p:spPr>
        <p:txBody>
          <a:bodyPr/>
          <a:lstStyle/>
          <a:p>
            <a:r>
              <a:rPr lang="en-US"/>
              <a:t>Example</a:t>
            </a:r>
          </a:p>
        </p:txBody>
      </p:sp>
      <p:pic>
        <p:nvPicPr>
          <p:cNvPr id="440376" name="Picture 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962400"/>
            <a:ext cx="5410200"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7" name="Picture 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990600"/>
            <a:ext cx="65532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82" name="Picture 62" descr="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0"/>
            <a:ext cx="5951538"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072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9D7FB57-F68E-47DC-AB46-3181802A09F6}" type="slidenum">
              <a:rPr lang="en-US"/>
              <a:pPr/>
              <a:t>43</a:t>
            </a:fld>
            <a:endParaRPr lang="en-US"/>
          </a:p>
        </p:txBody>
      </p:sp>
      <p:sp>
        <p:nvSpPr>
          <p:cNvPr id="430082" name="Rectangle 2"/>
          <p:cNvSpPr>
            <a:spLocks noGrp="1" noChangeArrowheads="1"/>
          </p:cNvSpPr>
          <p:nvPr>
            <p:ph type="title"/>
          </p:nvPr>
        </p:nvSpPr>
        <p:spPr/>
        <p:txBody>
          <a:bodyPr/>
          <a:lstStyle/>
          <a:p>
            <a:r>
              <a:rPr lang="en-US"/>
              <a:t>Example: The CourseSection class</a:t>
            </a:r>
          </a:p>
        </p:txBody>
      </p:sp>
      <p:sp>
        <p:nvSpPr>
          <p:cNvPr id="430083" name="Rectangle 3"/>
          <p:cNvSpPr>
            <a:spLocks noGrp="1" noChangeArrowheads="1"/>
          </p:cNvSpPr>
          <p:nvPr>
            <p:ph type="body" idx="1"/>
          </p:nvPr>
        </p:nvSpPr>
        <p:spPr/>
        <p:txBody>
          <a:bodyPr>
            <a:normAutofit lnSpcReduction="10000"/>
          </a:bodyPr>
          <a:lstStyle/>
          <a:p>
            <a:pPr>
              <a:tabLst>
                <a:tab pos="520700" algn="l"/>
              </a:tabLst>
            </a:pPr>
            <a:r>
              <a:rPr lang="en-US"/>
              <a:t>States: </a:t>
            </a:r>
          </a:p>
          <a:p>
            <a:pPr marL="342900" lvl="1" indent="-152400">
              <a:tabLst>
                <a:tab pos="520700" algn="l"/>
              </a:tabLst>
            </a:pPr>
            <a:r>
              <a:rPr lang="en-GB">
                <a:cs typeface="Times" pitchFamily="1" charset="0"/>
              </a:rPr>
              <a:t>‘Planned’:</a:t>
            </a:r>
          </a:p>
          <a:p>
            <a:pPr marL="571500" lvl="2" indent="4763">
              <a:buFontTx/>
              <a:buNone/>
              <a:tabLst>
                <a:tab pos="520700" algn="l"/>
              </a:tabLst>
            </a:pPr>
            <a:r>
              <a:rPr lang="en-GB" sz="2000" b="1">
                <a:latin typeface="Arial" pitchFamily="34" charset="0"/>
                <a:cs typeface="Times" pitchFamily="1" charset="0"/>
              </a:rPr>
              <a:t>closedOrCancelled == false &amp;&amp; open == false</a:t>
            </a:r>
          </a:p>
          <a:p>
            <a:pPr marL="342900" lvl="1" indent="-152400">
              <a:lnSpc>
                <a:spcPct val="50000"/>
              </a:lnSpc>
              <a:tabLst>
                <a:tab pos="520700" algn="l"/>
              </a:tabLst>
            </a:pPr>
            <a:endParaRPr lang="en-GB">
              <a:cs typeface="Times" pitchFamily="1" charset="0"/>
            </a:endParaRPr>
          </a:p>
          <a:p>
            <a:pPr marL="342900" lvl="1" indent="-152400">
              <a:tabLst>
                <a:tab pos="520700" algn="l"/>
              </a:tabLst>
            </a:pPr>
            <a:r>
              <a:rPr lang="en-GB">
                <a:cs typeface="Times" pitchFamily="1" charset="0"/>
              </a:rPr>
              <a:t>‘Cancelled’:</a:t>
            </a:r>
          </a:p>
          <a:p>
            <a:pPr marL="571500" lvl="2" indent="4763">
              <a:buFontTx/>
              <a:buNone/>
              <a:tabLst>
                <a:tab pos="520700" algn="l"/>
              </a:tabLst>
            </a:pPr>
            <a:r>
              <a:rPr lang="en-GB" sz="2000" b="1">
                <a:latin typeface="Arial" pitchFamily="34" charset="0"/>
                <a:cs typeface="Times" pitchFamily="1" charset="0"/>
              </a:rPr>
              <a:t>closedOrCancelled == true &amp;&amp; </a:t>
            </a:r>
          </a:p>
          <a:p>
            <a:pPr marL="571500" lvl="2" indent="4763">
              <a:buFontTx/>
              <a:buNone/>
              <a:tabLst>
                <a:tab pos="520700" algn="l"/>
              </a:tabLst>
            </a:pPr>
            <a:r>
              <a:rPr lang="en-US" sz="2000" b="1">
                <a:latin typeface="Arial" pitchFamily="34" charset="0"/>
                <a:cs typeface="Times" pitchFamily="1" charset="0"/>
              </a:rPr>
              <a:t>        </a:t>
            </a:r>
            <a:r>
              <a:rPr lang="en-GB" sz="2000" b="1">
                <a:latin typeface="Arial" pitchFamily="34" charset="0"/>
                <a:cs typeface="Times" pitchFamily="1" charset="0"/>
              </a:rPr>
              <a:t>registrationList.size() == 0</a:t>
            </a:r>
          </a:p>
          <a:p>
            <a:pPr marL="342900" lvl="1" indent="-152400" algn="just">
              <a:tabLst>
                <a:tab pos="520700" algn="l"/>
              </a:tabLst>
            </a:pPr>
            <a:endParaRPr lang="en-US">
              <a:cs typeface="Times" pitchFamily="1" charset="0"/>
            </a:endParaRPr>
          </a:p>
          <a:p>
            <a:pPr marL="342900" lvl="1" indent="-152400" algn="just">
              <a:tabLst>
                <a:tab pos="520700" algn="l"/>
              </a:tabLst>
            </a:pPr>
            <a:r>
              <a:rPr lang="en-GB">
                <a:cs typeface="Times" pitchFamily="1" charset="0"/>
              </a:rPr>
              <a:t>‘Closed’ (course section is too full, or being taught):</a:t>
            </a:r>
          </a:p>
          <a:p>
            <a:pPr marL="571500" lvl="2" indent="4763">
              <a:buFontTx/>
              <a:buNone/>
              <a:tabLst>
                <a:tab pos="520700" algn="l"/>
              </a:tabLst>
            </a:pPr>
            <a:r>
              <a:rPr lang="en-GB" sz="2000" b="1">
                <a:latin typeface="Arial" pitchFamily="34" charset="0"/>
                <a:cs typeface="Times" pitchFamily="1" charset="0"/>
              </a:rPr>
              <a:t>closedOrCancelled == true &amp;&amp; </a:t>
            </a:r>
          </a:p>
          <a:p>
            <a:pPr marL="571500" lvl="2" indent="4763">
              <a:buFontTx/>
              <a:buNone/>
              <a:tabLst>
                <a:tab pos="520700" algn="l"/>
              </a:tabLst>
            </a:pPr>
            <a:r>
              <a:rPr lang="en-US" sz="2000" b="1">
                <a:latin typeface="Arial" pitchFamily="34" charset="0"/>
                <a:cs typeface="Times" pitchFamily="1" charset="0"/>
              </a:rPr>
              <a:t>	    </a:t>
            </a:r>
            <a:r>
              <a:rPr lang="en-GB" sz="2000" b="1">
                <a:latin typeface="Arial" pitchFamily="34" charset="0"/>
                <a:cs typeface="Times" pitchFamily="1" charset="0"/>
              </a:rPr>
              <a:t>registrationList.size() &gt; 0</a:t>
            </a:r>
            <a:endParaRPr lang="en-US" sz="2000">
              <a:latin typeface="Arial" pitchFamily="34" charset="0"/>
            </a:endParaRPr>
          </a:p>
        </p:txBody>
      </p:sp>
    </p:spTree>
    <p:extLst>
      <p:ext uri="{BB962C8B-B14F-4D97-AF65-F5344CB8AC3E}">
        <p14:creationId xmlns:p14="http://schemas.microsoft.com/office/powerpoint/2010/main" val="1161743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1F564BD-DE3A-4A35-AEFA-C0D0FD2A8E53}" type="slidenum">
              <a:rPr lang="en-US"/>
              <a:pPr/>
              <a:t>44</a:t>
            </a:fld>
            <a:endParaRPr lang="en-US"/>
          </a:p>
        </p:txBody>
      </p:sp>
      <p:sp>
        <p:nvSpPr>
          <p:cNvPr id="433154" name="Rectangle 2"/>
          <p:cNvSpPr>
            <a:spLocks noGrp="1" noChangeArrowheads="1"/>
          </p:cNvSpPr>
          <p:nvPr>
            <p:ph type="title"/>
          </p:nvPr>
        </p:nvSpPr>
        <p:spPr/>
        <p:txBody>
          <a:bodyPr/>
          <a:lstStyle/>
          <a:p>
            <a:r>
              <a:rPr lang="en-US"/>
              <a:t>Example: The CourseSection class</a:t>
            </a:r>
          </a:p>
        </p:txBody>
      </p:sp>
      <p:sp>
        <p:nvSpPr>
          <p:cNvPr id="433155" name="Rectangle 3"/>
          <p:cNvSpPr>
            <a:spLocks noGrp="1" noChangeArrowheads="1"/>
          </p:cNvSpPr>
          <p:nvPr>
            <p:ph type="body" idx="1"/>
          </p:nvPr>
        </p:nvSpPr>
        <p:spPr/>
        <p:txBody>
          <a:bodyPr>
            <a:normAutofit lnSpcReduction="10000"/>
          </a:bodyPr>
          <a:lstStyle/>
          <a:p>
            <a:r>
              <a:rPr lang="en-US"/>
              <a:t>States: </a:t>
            </a:r>
          </a:p>
          <a:p>
            <a:pPr lvl="1"/>
            <a:r>
              <a:rPr lang="en-GB">
                <a:cs typeface="Times" pitchFamily="1" charset="0"/>
              </a:rPr>
              <a:t>‘Open’  (accepting registrations):</a:t>
            </a:r>
          </a:p>
          <a:p>
            <a:pPr lvl="2" algn="just">
              <a:buFontTx/>
              <a:buNone/>
            </a:pPr>
            <a:r>
              <a:rPr lang="en-GB" sz="2000" b="1">
                <a:latin typeface="Arial" pitchFamily="34" charset="0"/>
                <a:cs typeface="Times" pitchFamily="1" charset="0"/>
              </a:rPr>
              <a:t>open == true</a:t>
            </a:r>
          </a:p>
          <a:p>
            <a:pPr lvl="1" algn="just"/>
            <a:endParaRPr lang="en-GB">
              <a:cs typeface="Times" pitchFamily="1" charset="0"/>
            </a:endParaRPr>
          </a:p>
          <a:p>
            <a:pPr lvl="1" algn="just"/>
            <a:r>
              <a:rPr lang="en-GB">
                <a:cs typeface="Times" pitchFamily="1" charset="0"/>
              </a:rPr>
              <a:t>‘NotEnoughStudents’ (substate of ‘Open’):</a:t>
            </a:r>
          </a:p>
          <a:p>
            <a:pPr lvl="2">
              <a:buFontTx/>
              <a:buNone/>
            </a:pPr>
            <a:r>
              <a:rPr lang="en-GB" sz="2000" b="1">
                <a:latin typeface="Arial" pitchFamily="34" charset="0"/>
                <a:cs typeface="Times" pitchFamily="1" charset="0"/>
              </a:rPr>
              <a:t>open == true &amp;&amp; </a:t>
            </a:r>
          </a:p>
          <a:p>
            <a:pPr lvl="2">
              <a:buFontTx/>
              <a:buNone/>
            </a:pPr>
            <a:r>
              <a:rPr lang="en-US" sz="2000" b="1">
                <a:latin typeface="Arial" pitchFamily="34" charset="0"/>
                <a:cs typeface="Times" pitchFamily="1" charset="0"/>
              </a:rPr>
              <a:t>		</a:t>
            </a:r>
            <a:r>
              <a:rPr lang="en-GB" sz="2000" b="1">
                <a:latin typeface="Arial" pitchFamily="34" charset="0"/>
                <a:cs typeface="Times" pitchFamily="1" charset="0"/>
              </a:rPr>
              <a:t>registrationList.size() &lt; course.getMinimum()</a:t>
            </a:r>
          </a:p>
          <a:p>
            <a:pPr lvl="1" algn="just">
              <a:lnSpc>
                <a:spcPct val="50000"/>
              </a:lnSpc>
            </a:pPr>
            <a:endParaRPr lang="en-GB">
              <a:cs typeface="Times" pitchFamily="1" charset="0"/>
            </a:endParaRPr>
          </a:p>
          <a:p>
            <a:pPr lvl="1" algn="just"/>
            <a:r>
              <a:rPr lang="en-GB">
                <a:cs typeface="Times" pitchFamily="1" charset="0"/>
              </a:rPr>
              <a:t>‘EnoughStudents’  (substate of ‘Open’):</a:t>
            </a:r>
          </a:p>
          <a:p>
            <a:pPr lvl="2">
              <a:buFontTx/>
              <a:buNone/>
            </a:pPr>
            <a:r>
              <a:rPr lang="en-GB" sz="2000" b="1">
                <a:latin typeface="Arial" pitchFamily="34" charset="0"/>
                <a:cs typeface="Times" pitchFamily="1" charset="0"/>
              </a:rPr>
              <a:t>open == true &amp;&amp; </a:t>
            </a:r>
          </a:p>
          <a:p>
            <a:pPr lvl="2">
              <a:buFontTx/>
              <a:buNone/>
            </a:pPr>
            <a:r>
              <a:rPr lang="en-US" sz="2000" b="1">
                <a:latin typeface="Arial" pitchFamily="34" charset="0"/>
                <a:cs typeface="Times" pitchFamily="1" charset="0"/>
              </a:rPr>
              <a:t>		</a:t>
            </a:r>
            <a:r>
              <a:rPr lang="en-GB" sz="2000" b="1">
                <a:latin typeface="Arial" pitchFamily="34" charset="0"/>
                <a:cs typeface="Times" pitchFamily="1" charset="0"/>
              </a:rPr>
              <a:t>registrationList.size() &gt;=   course.getMinimum()</a:t>
            </a:r>
          </a:p>
          <a:p>
            <a:pPr lvl="1"/>
            <a:endParaRPr lang="en-US" sz="2000">
              <a:latin typeface="Arial" pitchFamily="34" charset="0"/>
            </a:endParaRPr>
          </a:p>
        </p:txBody>
      </p:sp>
    </p:spTree>
    <p:extLst>
      <p:ext uri="{BB962C8B-B14F-4D97-AF65-F5344CB8AC3E}">
        <p14:creationId xmlns:p14="http://schemas.microsoft.com/office/powerpoint/2010/main" val="2238354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66ED311-21D7-4596-BA22-AC13447CF6FD}" type="slidenum">
              <a:rPr lang="en-US"/>
              <a:pPr/>
              <a:t>45</a:t>
            </a:fld>
            <a:endParaRPr lang="en-US"/>
          </a:p>
        </p:txBody>
      </p:sp>
      <p:sp>
        <p:nvSpPr>
          <p:cNvPr id="435202" name="Rectangle 2"/>
          <p:cNvSpPr>
            <a:spLocks noGrp="1" noChangeArrowheads="1"/>
          </p:cNvSpPr>
          <p:nvPr>
            <p:ph type="title"/>
          </p:nvPr>
        </p:nvSpPr>
        <p:spPr/>
        <p:txBody>
          <a:bodyPr/>
          <a:lstStyle/>
          <a:p>
            <a:r>
              <a:rPr lang="en-US"/>
              <a:t>Example: The CourseSection class</a:t>
            </a:r>
          </a:p>
        </p:txBody>
      </p:sp>
      <p:sp>
        <p:nvSpPr>
          <p:cNvPr id="435204" name="Rectangle 4"/>
          <p:cNvSpPr>
            <a:spLocks noChangeArrowheads="1"/>
          </p:cNvSpPr>
          <p:nvPr/>
        </p:nvSpPr>
        <p:spPr bwMode="auto">
          <a:xfrm>
            <a:off x="990600" y="1473200"/>
            <a:ext cx="7772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latin typeface="Arial" pitchFamily="34" charset="0"/>
              </a:rPr>
              <a:t>public class CourseSection</a:t>
            </a:r>
          </a:p>
          <a:p>
            <a:r>
              <a:rPr lang="en-GB" sz="1800">
                <a:latin typeface="Arial" pitchFamily="34" charset="0"/>
              </a:rPr>
              <a:t>{</a:t>
            </a:r>
          </a:p>
          <a:p>
            <a:r>
              <a:rPr lang="en-GB" sz="1800">
                <a:latin typeface="Arial" pitchFamily="34" charset="0"/>
              </a:rPr>
              <a:t>    // The many-1 abstraction-occurrence association (Figure 8.2) </a:t>
            </a:r>
          </a:p>
          <a:p>
            <a:r>
              <a:rPr lang="en-GB" sz="1800">
                <a:latin typeface="Arial" pitchFamily="34" charset="0"/>
              </a:rPr>
              <a:t>    private Course course;</a:t>
            </a:r>
          </a:p>
          <a:p>
            <a:r>
              <a:rPr lang="en-GB" sz="1800">
                <a:latin typeface="Arial" pitchFamily="34" charset="0"/>
              </a:rPr>
              <a:t>    </a:t>
            </a:r>
          </a:p>
          <a:p>
            <a:r>
              <a:rPr lang="en-US" sz="1800">
                <a:latin typeface="Arial" pitchFamily="34" charset="0"/>
              </a:rPr>
              <a:t>    </a:t>
            </a:r>
            <a:r>
              <a:rPr lang="en-GB" sz="1800">
                <a:latin typeface="Arial" pitchFamily="34" charset="0"/>
              </a:rPr>
              <a:t>// The 1-many association to class Registration (Figure 8.2)</a:t>
            </a:r>
          </a:p>
          <a:p>
            <a:r>
              <a:rPr lang="en-GB" sz="1800">
                <a:latin typeface="Arial" pitchFamily="34" charset="0"/>
              </a:rPr>
              <a:t>    private List registrationList;</a:t>
            </a:r>
          </a:p>
          <a:p>
            <a:endParaRPr lang="en-GB" sz="1800">
              <a:latin typeface="Arial" pitchFamily="34" charset="0"/>
            </a:endParaRPr>
          </a:p>
          <a:p>
            <a:r>
              <a:rPr lang="en-US" sz="1800">
                <a:latin typeface="Arial" pitchFamily="34" charset="0"/>
              </a:rPr>
              <a:t>    </a:t>
            </a:r>
            <a:r>
              <a:rPr lang="en-GB" sz="1800">
                <a:latin typeface="Arial" pitchFamily="34" charset="0"/>
              </a:rPr>
              <a:t>// The following are present only to determine the state</a:t>
            </a:r>
          </a:p>
          <a:p>
            <a:r>
              <a:rPr lang="en-GB" sz="1800">
                <a:latin typeface="Arial" pitchFamily="34" charset="0"/>
              </a:rPr>
              <a:t>    // (as in Figure 8.19). The initial state is 'Planned‘ </a:t>
            </a:r>
          </a:p>
          <a:p>
            <a:r>
              <a:rPr lang="en-GB" sz="1800">
                <a:latin typeface="Arial" pitchFamily="34" charset="0"/>
              </a:rPr>
              <a:t>    private boolean open = false;</a:t>
            </a:r>
          </a:p>
          <a:p>
            <a:r>
              <a:rPr lang="en-GB" sz="1800">
                <a:latin typeface="Arial" pitchFamily="34" charset="0"/>
              </a:rPr>
              <a:t>    private boolean closedOrCanceled = false;</a:t>
            </a:r>
          </a:p>
          <a:p>
            <a:endParaRPr lang="en-GB" sz="1800">
              <a:latin typeface="Arial" pitchFamily="34" charset="0"/>
            </a:endParaRPr>
          </a:p>
        </p:txBody>
      </p:sp>
    </p:spTree>
    <p:extLst>
      <p:ext uri="{BB962C8B-B14F-4D97-AF65-F5344CB8AC3E}">
        <p14:creationId xmlns:p14="http://schemas.microsoft.com/office/powerpoint/2010/main" val="2807987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 Lethbridge/Laganière 2005</a:t>
            </a:r>
          </a:p>
        </p:txBody>
      </p:sp>
      <p:sp>
        <p:nvSpPr>
          <p:cNvPr id="5" name="Footer Placeholder 3"/>
          <p:cNvSpPr>
            <a:spLocks noGrp="1"/>
          </p:cNvSpPr>
          <p:nvPr>
            <p:ph type="ftr" sz="quarter" idx="11"/>
          </p:nvPr>
        </p:nvSpPr>
        <p:spPr/>
        <p:txBody>
          <a:bodyPr/>
          <a:lstStyle/>
          <a:p>
            <a:r>
              <a:rPr lang="en-US"/>
              <a:t>Chapter 8: Modelling Interactions and Behaviour</a:t>
            </a:r>
          </a:p>
        </p:txBody>
      </p:sp>
      <p:sp>
        <p:nvSpPr>
          <p:cNvPr id="6" name="Slide Number Placeholder 4"/>
          <p:cNvSpPr>
            <a:spLocks noGrp="1"/>
          </p:cNvSpPr>
          <p:nvPr>
            <p:ph type="sldNum" sz="quarter" idx="12"/>
          </p:nvPr>
        </p:nvSpPr>
        <p:spPr/>
        <p:txBody>
          <a:bodyPr/>
          <a:lstStyle/>
          <a:p>
            <a:fld id="{194C0502-1018-4934-91C4-DA85262B6A72}" type="slidenum">
              <a:rPr lang="en-US"/>
              <a:pPr/>
              <a:t>46</a:t>
            </a:fld>
            <a:endParaRPr lang="en-US"/>
          </a:p>
        </p:txBody>
      </p:sp>
      <p:sp>
        <p:nvSpPr>
          <p:cNvPr id="437250" name="Rectangle 2"/>
          <p:cNvSpPr>
            <a:spLocks noGrp="1" noChangeArrowheads="1"/>
          </p:cNvSpPr>
          <p:nvPr>
            <p:ph type="title"/>
          </p:nvPr>
        </p:nvSpPr>
        <p:spPr/>
        <p:txBody>
          <a:bodyPr/>
          <a:lstStyle/>
          <a:p>
            <a:r>
              <a:rPr lang="en-US"/>
              <a:t>Example: The CourseSection class</a:t>
            </a:r>
          </a:p>
        </p:txBody>
      </p:sp>
      <p:sp>
        <p:nvSpPr>
          <p:cNvPr id="437251" name="Rectangle 3"/>
          <p:cNvSpPr>
            <a:spLocks noChangeArrowheads="1"/>
          </p:cNvSpPr>
          <p:nvPr/>
        </p:nvSpPr>
        <p:spPr bwMode="auto">
          <a:xfrm>
            <a:off x="1143000" y="1431925"/>
            <a:ext cx="7162800"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700" b="1">
                <a:latin typeface="Arial" pitchFamily="34" charset="0"/>
              </a:rPr>
              <a:t>public CourseSection(Course course)</a:t>
            </a:r>
          </a:p>
          <a:p>
            <a:r>
              <a:rPr lang="en-GB" sz="1700" b="1">
                <a:latin typeface="Arial" pitchFamily="34" charset="0"/>
              </a:rPr>
              <a:t>{</a:t>
            </a:r>
          </a:p>
          <a:p>
            <a:r>
              <a:rPr lang="en-GB" sz="1700" b="1">
                <a:latin typeface="Arial" pitchFamily="34" charset="0"/>
              </a:rPr>
              <a:t>      this.course = course;</a:t>
            </a:r>
          </a:p>
          <a:p>
            <a:r>
              <a:rPr lang="en-GB" sz="1700" b="1">
                <a:latin typeface="Arial" pitchFamily="34" charset="0"/>
              </a:rPr>
              <a:t>      registrationList = new LinkedList();</a:t>
            </a:r>
          </a:p>
          <a:p>
            <a:r>
              <a:rPr lang="en-GB" sz="1700" b="1">
                <a:latin typeface="Arial" pitchFamily="34" charset="0"/>
              </a:rPr>
              <a:t>}</a:t>
            </a:r>
          </a:p>
          <a:p>
            <a:pPr>
              <a:lnSpc>
                <a:spcPct val="50000"/>
              </a:lnSpc>
              <a:spcBef>
                <a:spcPct val="50000"/>
              </a:spcBef>
            </a:pPr>
            <a:endParaRPr lang="en-GB" sz="1700" b="1">
              <a:latin typeface="Arial" pitchFamily="34" charset="0"/>
              <a:cs typeface="Times" pitchFamily="1" charset="0"/>
            </a:endParaRPr>
          </a:p>
          <a:p>
            <a:endParaRPr lang="en-GB" sz="1700" b="1">
              <a:latin typeface="Arial" pitchFamily="34" charset="0"/>
            </a:endParaRPr>
          </a:p>
          <a:p>
            <a:r>
              <a:rPr lang="en-GB" sz="1700" b="1">
                <a:latin typeface="Arial" pitchFamily="34" charset="0"/>
              </a:rPr>
              <a:t>public void openRegistration()</a:t>
            </a:r>
          </a:p>
          <a:p>
            <a:r>
              <a:rPr lang="en-GB" sz="1700" b="1">
                <a:latin typeface="Arial" pitchFamily="34" charset="0"/>
              </a:rPr>
              <a:t>{</a:t>
            </a:r>
          </a:p>
          <a:p>
            <a:r>
              <a:rPr lang="en-US" sz="1700" b="1">
                <a:latin typeface="Arial" pitchFamily="34" charset="0"/>
              </a:rPr>
              <a:t>     </a:t>
            </a:r>
            <a:r>
              <a:rPr lang="en-GB" sz="1700" b="1">
                <a:latin typeface="Arial" pitchFamily="34" charset="0"/>
              </a:rPr>
              <a:t>if(!closedOrCanceled) // must be in 'Planned' state</a:t>
            </a:r>
          </a:p>
          <a:p>
            <a:r>
              <a:rPr lang="en-GB" sz="1700" b="1">
                <a:latin typeface="Arial" pitchFamily="34" charset="0"/>
              </a:rPr>
              <a:t>    {</a:t>
            </a:r>
          </a:p>
          <a:p>
            <a:r>
              <a:rPr lang="en-GB" sz="1700" b="1">
                <a:latin typeface="Arial" pitchFamily="34" charset="0"/>
              </a:rPr>
              <a:t>          open = true; // to 'OpenNotEnoughStudents' state</a:t>
            </a:r>
          </a:p>
          <a:p>
            <a:r>
              <a:rPr lang="en-GB" sz="1700" b="1">
                <a:latin typeface="Arial" pitchFamily="34" charset="0"/>
              </a:rPr>
              <a:t>     }</a:t>
            </a:r>
          </a:p>
          <a:p>
            <a:r>
              <a:rPr lang="en-GB" sz="1700" b="1">
                <a:latin typeface="Arial" pitchFamily="34" charset="0"/>
              </a:rPr>
              <a:t>}</a:t>
            </a:r>
          </a:p>
          <a:p>
            <a:r>
              <a:rPr lang="en-GB" b="1"/>
              <a:t> </a:t>
            </a:r>
            <a:endParaRPr lang="en-US" b="1"/>
          </a:p>
          <a:p>
            <a:pPr>
              <a:lnSpc>
                <a:spcPct val="50000"/>
              </a:lnSpc>
              <a:spcBef>
                <a:spcPct val="50000"/>
              </a:spcBef>
            </a:pPr>
            <a:endParaRPr lang="en-GB" sz="1700" b="1">
              <a:latin typeface="Arial" pitchFamily="34" charset="0"/>
              <a:cs typeface="Times" pitchFamily="1" charset="0"/>
            </a:endParaRPr>
          </a:p>
          <a:p>
            <a:pPr algn="just">
              <a:lnSpc>
                <a:spcPct val="50000"/>
              </a:lnSpc>
              <a:spcBef>
                <a:spcPct val="50000"/>
              </a:spcBef>
            </a:pPr>
            <a:r>
              <a:rPr lang="en-GB" sz="2000" b="1">
                <a:latin typeface="Courier" pitchFamily="1" charset="0"/>
                <a:cs typeface="Times" pitchFamily="1" charset="0"/>
              </a:rPr>
              <a:t> </a:t>
            </a:r>
          </a:p>
        </p:txBody>
      </p:sp>
    </p:spTree>
    <p:extLst>
      <p:ext uri="{BB962C8B-B14F-4D97-AF65-F5344CB8AC3E}">
        <p14:creationId xmlns:p14="http://schemas.microsoft.com/office/powerpoint/2010/main" val="1911650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351A1398-7381-4EAF-AB45-2F1EA2D97080}" type="slidenum">
              <a:rPr lang="en-US"/>
              <a:pPr/>
              <a:t>47</a:t>
            </a:fld>
            <a:endParaRPr lang="en-US"/>
          </a:p>
        </p:txBody>
      </p:sp>
      <p:sp>
        <p:nvSpPr>
          <p:cNvPr id="442370" name="Rectangle 2"/>
          <p:cNvSpPr>
            <a:spLocks noGrp="1" noChangeArrowheads="1"/>
          </p:cNvSpPr>
          <p:nvPr>
            <p:ph type="title"/>
          </p:nvPr>
        </p:nvSpPr>
        <p:spPr/>
        <p:txBody>
          <a:bodyPr/>
          <a:lstStyle/>
          <a:p>
            <a:r>
              <a:rPr lang="en-US"/>
              <a:t>Example: The CourseSection class</a:t>
            </a:r>
          </a:p>
        </p:txBody>
      </p:sp>
      <p:sp>
        <p:nvSpPr>
          <p:cNvPr id="442371" name="Rectangle 3"/>
          <p:cNvSpPr>
            <a:spLocks noGrp="1" noChangeArrowheads="1"/>
          </p:cNvSpPr>
          <p:nvPr>
            <p:ph type="body" idx="1"/>
          </p:nvPr>
        </p:nvSpPr>
        <p:spPr/>
        <p:txBody>
          <a:bodyPr>
            <a:normAutofit lnSpcReduction="10000"/>
          </a:bodyPr>
          <a:lstStyle/>
          <a:p>
            <a:pPr>
              <a:lnSpc>
                <a:spcPct val="80000"/>
              </a:lnSpc>
            </a:pPr>
            <a:r>
              <a:rPr lang="en-GB" sz="1700">
                <a:latin typeface="Arial" pitchFamily="34" charset="0"/>
              </a:rPr>
              <a:t>public void closeRegistration()</a:t>
            </a:r>
          </a:p>
          <a:p>
            <a:pPr>
              <a:lnSpc>
                <a:spcPct val="80000"/>
              </a:lnSpc>
            </a:pPr>
            <a:r>
              <a:rPr lang="en-GB" sz="1700">
                <a:latin typeface="Arial" pitchFamily="34" charset="0"/>
              </a:rPr>
              <a:t>{</a:t>
            </a:r>
          </a:p>
          <a:p>
            <a:pPr>
              <a:lnSpc>
                <a:spcPct val="80000"/>
              </a:lnSpc>
            </a:pPr>
            <a:r>
              <a:rPr lang="en-GB" sz="1700">
                <a:latin typeface="Arial" pitchFamily="34" charset="0"/>
              </a:rPr>
              <a:t>     // to 'Canceled' or 'Closed' state</a:t>
            </a:r>
          </a:p>
          <a:p>
            <a:pPr>
              <a:lnSpc>
                <a:spcPct val="80000"/>
              </a:lnSpc>
            </a:pPr>
            <a:r>
              <a:rPr lang="en-GB" sz="1700">
                <a:latin typeface="Arial" pitchFamily="34" charset="0"/>
              </a:rPr>
              <a:t>     open = false;</a:t>
            </a:r>
          </a:p>
          <a:p>
            <a:pPr>
              <a:lnSpc>
                <a:spcPct val="80000"/>
              </a:lnSpc>
            </a:pPr>
            <a:r>
              <a:rPr lang="en-GB" sz="1700">
                <a:latin typeface="Arial" pitchFamily="34" charset="0"/>
              </a:rPr>
              <a:t>     closedOrCanceled = true;</a:t>
            </a:r>
          </a:p>
          <a:p>
            <a:pPr>
              <a:lnSpc>
                <a:spcPct val="80000"/>
              </a:lnSpc>
            </a:pPr>
            <a:r>
              <a:rPr lang="en-GB" sz="1700">
                <a:latin typeface="Arial" pitchFamily="34" charset="0"/>
              </a:rPr>
              <a:t>     if (registrationList.size() &lt; course.getMinimum())</a:t>
            </a:r>
          </a:p>
          <a:p>
            <a:pPr>
              <a:lnSpc>
                <a:spcPct val="80000"/>
              </a:lnSpc>
            </a:pPr>
            <a:r>
              <a:rPr lang="en-GB" sz="1700">
                <a:latin typeface="Arial" pitchFamily="34" charset="0"/>
              </a:rPr>
              <a:t>     {</a:t>
            </a:r>
          </a:p>
          <a:p>
            <a:pPr>
              <a:lnSpc>
                <a:spcPct val="80000"/>
              </a:lnSpc>
            </a:pPr>
            <a:r>
              <a:rPr lang="en-GB" sz="1700">
                <a:latin typeface="Arial" pitchFamily="34" charset="0"/>
              </a:rPr>
              <a:t>           unregisterStudents(); // to 'Canceled' state</a:t>
            </a:r>
          </a:p>
          <a:p>
            <a:pPr>
              <a:lnSpc>
                <a:spcPct val="80000"/>
              </a:lnSpc>
            </a:pPr>
            <a:r>
              <a:rPr lang="en-GB" sz="1700">
                <a:latin typeface="Arial" pitchFamily="34" charset="0"/>
              </a:rPr>
              <a:t>      }</a:t>
            </a:r>
          </a:p>
          <a:p>
            <a:pPr>
              <a:lnSpc>
                <a:spcPct val="80000"/>
              </a:lnSpc>
            </a:pPr>
            <a:r>
              <a:rPr lang="en-GB" sz="1700">
                <a:latin typeface="Arial" pitchFamily="34" charset="0"/>
              </a:rPr>
              <a:t>}</a:t>
            </a:r>
          </a:p>
          <a:p>
            <a:pPr>
              <a:lnSpc>
                <a:spcPct val="80000"/>
              </a:lnSpc>
            </a:pPr>
            <a:endParaRPr lang="en-GB" sz="1700">
              <a:latin typeface="Arial" pitchFamily="34" charset="0"/>
            </a:endParaRPr>
          </a:p>
          <a:p>
            <a:pPr>
              <a:lnSpc>
                <a:spcPct val="80000"/>
              </a:lnSpc>
            </a:pPr>
            <a:r>
              <a:rPr lang="en-GB" sz="1700">
                <a:latin typeface="Arial" pitchFamily="34" charset="0"/>
              </a:rPr>
              <a:t>public void cancel()</a:t>
            </a:r>
          </a:p>
          <a:p>
            <a:pPr>
              <a:lnSpc>
                <a:spcPct val="80000"/>
              </a:lnSpc>
            </a:pPr>
            <a:r>
              <a:rPr lang="en-GB" sz="1700">
                <a:latin typeface="Arial" pitchFamily="34" charset="0"/>
              </a:rPr>
              <a:t>{</a:t>
            </a:r>
          </a:p>
          <a:p>
            <a:pPr>
              <a:lnSpc>
                <a:spcPct val="80000"/>
              </a:lnSpc>
            </a:pPr>
            <a:r>
              <a:rPr lang="en-GB" sz="1700">
                <a:latin typeface="Arial" pitchFamily="34" charset="0"/>
              </a:rPr>
              <a:t>      // to 'Canceled' state</a:t>
            </a:r>
          </a:p>
          <a:p>
            <a:pPr>
              <a:lnSpc>
                <a:spcPct val="80000"/>
              </a:lnSpc>
            </a:pPr>
            <a:r>
              <a:rPr lang="en-GB" sz="1700">
                <a:latin typeface="Arial" pitchFamily="34" charset="0"/>
              </a:rPr>
              <a:t>      open = false;</a:t>
            </a:r>
          </a:p>
          <a:p>
            <a:pPr>
              <a:lnSpc>
                <a:spcPct val="80000"/>
              </a:lnSpc>
            </a:pPr>
            <a:r>
              <a:rPr lang="en-GB" sz="1700">
                <a:latin typeface="Arial" pitchFamily="34" charset="0"/>
              </a:rPr>
              <a:t>      closedOrCanceled = true;</a:t>
            </a:r>
          </a:p>
          <a:p>
            <a:pPr>
              <a:lnSpc>
                <a:spcPct val="80000"/>
              </a:lnSpc>
            </a:pPr>
            <a:r>
              <a:rPr lang="en-GB" sz="1700">
                <a:latin typeface="Arial" pitchFamily="34" charset="0"/>
              </a:rPr>
              <a:t>      unregisterStudents();</a:t>
            </a:r>
          </a:p>
          <a:p>
            <a:pPr>
              <a:lnSpc>
                <a:spcPct val="80000"/>
              </a:lnSpc>
            </a:pPr>
            <a:r>
              <a:rPr lang="en-GB" sz="1700">
                <a:latin typeface="Arial" pitchFamily="34" charset="0"/>
              </a:rPr>
              <a:t>}</a:t>
            </a:r>
          </a:p>
        </p:txBody>
      </p:sp>
    </p:spTree>
    <p:extLst>
      <p:ext uri="{BB962C8B-B14F-4D97-AF65-F5344CB8AC3E}">
        <p14:creationId xmlns:p14="http://schemas.microsoft.com/office/powerpoint/2010/main" val="266852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18404BE0-67B8-4F2A-BBE5-0B8959BDD3C2}" type="slidenum">
              <a:rPr lang="en-US"/>
              <a:pPr/>
              <a:t>48</a:t>
            </a:fld>
            <a:endParaRPr lang="en-US"/>
          </a:p>
        </p:txBody>
      </p:sp>
      <p:sp>
        <p:nvSpPr>
          <p:cNvPr id="438274" name="Rectangle 2"/>
          <p:cNvSpPr>
            <a:spLocks noGrp="1" noChangeArrowheads="1"/>
          </p:cNvSpPr>
          <p:nvPr>
            <p:ph type="title"/>
          </p:nvPr>
        </p:nvSpPr>
        <p:spPr/>
        <p:txBody>
          <a:bodyPr/>
          <a:lstStyle/>
          <a:p>
            <a:r>
              <a:rPr lang="en-US"/>
              <a:t>Example: The CourseSection class</a:t>
            </a:r>
          </a:p>
        </p:txBody>
      </p:sp>
      <p:sp>
        <p:nvSpPr>
          <p:cNvPr id="438276" name="Rectangle 4"/>
          <p:cNvSpPr>
            <a:spLocks noChangeArrowheads="1"/>
          </p:cNvSpPr>
          <p:nvPr/>
        </p:nvSpPr>
        <p:spPr bwMode="auto">
          <a:xfrm>
            <a:off x="990600" y="1143000"/>
            <a:ext cx="8153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a:latin typeface="Arial" pitchFamily="34" charset="0"/>
              </a:rPr>
              <a:t>public void requestToRegister(Student student)</a:t>
            </a:r>
          </a:p>
          <a:p>
            <a:r>
              <a:rPr lang="en-GB" sz="1600" b="1">
                <a:latin typeface="Arial" pitchFamily="34" charset="0"/>
              </a:rPr>
              <a:t>{</a:t>
            </a:r>
          </a:p>
          <a:p>
            <a:r>
              <a:rPr lang="en-GB" sz="1600" b="1">
                <a:latin typeface="Arial" pitchFamily="34" charset="0"/>
              </a:rPr>
              <a:t>    if (open) // must be in one of the two 'Open' states</a:t>
            </a:r>
          </a:p>
          <a:p>
            <a:r>
              <a:rPr lang="en-GB" sz="1600" b="1">
                <a:latin typeface="Arial" pitchFamily="34" charset="0"/>
              </a:rPr>
              <a:t>    {</a:t>
            </a:r>
          </a:p>
          <a:p>
            <a:r>
              <a:rPr lang="en-GB" sz="1600" b="1">
                <a:latin typeface="Arial" pitchFamily="34" charset="0"/>
              </a:rPr>
              <a:t>         // The interaction specified in the sequence diagram of Figure 8.4</a:t>
            </a:r>
          </a:p>
          <a:p>
            <a:r>
              <a:rPr lang="en-GB" sz="1600" b="1">
                <a:latin typeface="Arial" pitchFamily="34" charset="0"/>
              </a:rPr>
              <a:t>         Course prereq = course.getPrerequisite();</a:t>
            </a:r>
          </a:p>
          <a:p>
            <a:r>
              <a:rPr lang="en-GB" sz="1600" b="1">
                <a:latin typeface="Arial" pitchFamily="34" charset="0"/>
              </a:rPr>
              <a:t>         if (student.hasPassedCourse(prereq))</a:t>
            </a:r>
          </a:p>
          <a:p>
            <a:r>
              <a:rPr lang="en-GB" sz="1600" b="1">
                <a:latin typeface="Arial" pitchFamily="34" charset="0"/>
              </a:rPr>
              <a:t>        {</a:t>
            </a:r>
          </a:p>
          <a:p>
            <a:r>
              <a:rPr lang="en-GB" sz="1600" b="1">
                <a:latin typeface="Arial" pitchFamily="34" charset="0"/>
              </a:rPr>
              <a:t>             // Indirectly calls addToRegistrationList</a:t>
            </a:r>
          </a:p>
          <a:p>
            <a:r>
              <a:rPr lang="en-GB" sz="1600" b="1">
                <a:latin typeface="Arial" pitchFamily="34" charset="0"/>
              </a:rPr>
              <a:t>             new Registration(this, student);</a:t>
            </a:r>
          </a:p>
          <a:p>
            <a:r>
              <a:rPr lang="en-GB" sz="1600" b="1">
                <a:latin typeface="Arial" pitchFamily="34" charset="0"/>
              </a:rPr>
              <a:t>        }</a:t>
            </a:r>
          </a:p>
          <a:p>
            <a:r>
              <a:rPr lang="en-GB" sz="1600" b="1">
                <a:latin typeface="Arial" pitchFamily="34" charset="0"/>
              </a:rPr>
              <a:t>       // Check for automatic transition to 'Closed' state</a:t>
            </a:r>
          </a:p>
          <a:p>
            <a:r>
              <a:rPr lang="en-GB" sz="1600" b="1">
                <a:latin typeface="Arial" pitchFamily="34" charset="0"/>
              </a:rPr>
              <a:t>       if (registrationList.size() &gt;= course.getMaximum())</a:t>
            </a:r>
          </a:p>
          <a:p>
            <a:r>
              <a:rPr lang="en-GB" sz="1600" b="1">
                <a:latin typeface="Arial" pitchFamily="34" charset="0"/>
              </a:rPr>
              <a:t>       {</a:t>
            </a:r>
          </a:p>
          <a:p>
            <a:r>
              <a:rPr lang="en-GB" sz="1600" b="1">
                <a:latin typeface="Arial" pitchFamily="34" charset="0"/>
              </a:rPr>
              <a:t>           // to 'Closed' state</a:t>
            </a:r>
          </a:p>
          <a:p>
            <a:r>
              <a:rPr lang="en-GB" sz="1600" b="1">
                <a:latin typeface="Arial" pitchFamily="34" charset="0"/>
              </a:rPr>
              <a:t>           open = false;</a:t>
            </a:r>
          </a:p>
          <a:p>
            <a:r>
              <a:rPr lang="en-GB" sz="1600" b="1">
                <a:latin typeface="Arial" pitchFamily="34" charset="0"/>
              </a:rPr>
              <a:t>           closedOrCanceled = true;</a:t>
            </a:r>
          </a:p>
          <a:p>
            <a:r>
              <a:rPr lang="en-GB" sz="1600" b="1">
                <a:latin typeface="Arial" pitchFamily="34" charset="0"/>
              </a:rPr>
              <a:t>       }</a:t>
            </a:r>
          </a:p>
          <a:p>
            <a:r>
              <a:rPr lang="en-GB" sz="1600" b="1">
                <a:latin typeface="Arial" pitchFamily="34" charset="0"/>
              </a:rPr>
              <a:t>    }</a:t>
            </a:r>
          </a:p>
          <a:p>
            <a:r>
              <a:rPr lang="en-GB" sz="1600" b="1">
                <a:latin typeface="Arial" pitchFamily="34" charset="0"/>
              </a:rPr>
              <a:t>}</a:t>
            </a:r>
          </a:p>
          <a:p>
            <a:pPr>
              <a:lnSpc>
                <a:spcPct val="50000"/>
              </a:lnSpc>
              <a:spcBef>
                <a:spcPct val="50000"/>
              </a:spcBef>
            </a:pPr>
            <a:r>
              <a:rPr lang="en-GB" sz="1800" b="1">
                <a:latin typeface="Courier" pitchFamily="1" charset="0"/>
                <a:cs typeface="Times" pitchFamily="1" charset="0"/>
              </a:rPr>
              <a:t> </a:t>
            </a:r>
            <a:endParaRPr lang="en-US" sz="1800" b="1">
              <a:latin typeface="Courier" pitchFamily="1" charset="0"/>
              <a:cs typeface="Times" pitchFamily="1" charset="0"/>
            </a:endParaRPr>
          </a:p>
        </p:txBody>
      </p:sp>
    </p:spTree>
    <p:extLst>
      <p:ext uri="{BB962C8B-B14F-4D97-AF65-F5344CB8AC3E}">
        <p14:creationId xmlns:p14="http://schemas.microsoft.com/office/powerpoint/2010/main" val="238957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4C1BA589-A491-4188-9669-15AEC29A1E99}" type="slidenum">
              <a:rPr lang="en-US"/>
              <a:pPr/>
              <a:t>49</a:t>
            </a:fld>
            <a:endParaRPr lang="en-US"/>
          </a:p>
        </p:txBody>
      </p:sp>
      <p:sp>
        <p:nvSpPr>
          <p:cNvPr id="439298" name="Rectangle 2"/>
          <p:cNvSpPr>
            <a:spLocks noGrp="1" noChangeArrowheads="1"/>
          </p:cNvSpPr>
          <p:nvPr>
            <p:ph type="title"/>
          </p:nvPr>
        </p:nvSpPr>
        <p:spPr/>
        <p:txBody>
          <a:bodyPr/>
          <a:lstStyle/>
          <a:p>
            <a:r>
              <a:rPr lang="en-US"/>
              <a:t>Example: The CourseSection class</a:t>
            </a:r>
          </a:p>
        </p:txBody>
      </p:sp>
      <p:sp>
        <p:nvSpPr>
          <p:cNvPr id="439300" name="Rectangle 4"/>
          <p:cNvSpPr>
            <a:spLocks noChangeArrowheads="1"/>
          </p:cNvSpPr>
          <p:nvPr/>
        </p:nvSpPr>
        <p:spPr bwMode="auto">
          <a:xfrm>
            <a:off x="1066800" y="1206500"/>
            <a:ext cx="73914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a:latin typeface="Arial" pitchFamily="34" charset="0"/>
              </a:rPr>
              <a:t>  // Private method to remove all registrations</a:t>
            </a:r>
          </a:p>
          <a:p>
            <a:r>
              <a:rPr lang="en-GB" sz="1600" b="1">
                <a:latin typeface="Arial" pitchFamily="34" charset="0"/>
              </a:rPr>
              <a:t>  // Activity associated with 'Canceled' state.</a:t>
            </a:r>
          </a:p>
          <a:p>
            <a:r>
              <a:rPr lang="en-GB" sz="1600" b="1">
                <a:latin typeface="Arial" pitchFamily="34" charset="0"/>
              </a:rPr>
              <a:t>  private void unregisterStudents()</a:t>
            </a:r>
          </a:p>
          <a:p>
            <a:r>
              <a:rPr lang="en-GB" sz="1600" b="1">
                <a:latin typeface="Arial" pitchFamily="34" charset="0"/>
              </a:rPr>
              <a:t> {</a:t>
            </a:r>
          </a:p>
          <a:p>
            <a:r>
              <a:rPr lang="en-GB" sz="1600" b="1">
                <a:latin typeface="Arial" pitchFamily="34" charset="0"/>
              </a:rPr>
              <a:t>   Iterator it = registrationList.iterator();</a:t>
            </a:r>
          </a:p>
          <a:p>
            <a:r>
              <a:rPr lang="en-GB" sz="1600" b="1">
                <a:latin typeface="Arial" pitchFamily="34" charset="0"/>
              </a:rPr>
              <a:t>   while (it.hasNext())</a:t>
            </a:r>
          </a:p>
          <a:p>
            <a:r>
              <a:rPr lang="en-GB" sz="1600" b="1">
                <a:latin typeface="Arial" pitchFamily="34" charset="0"/>
              </a:rPr>
              <a:t>   {  </a:t>
            </a:r>
          </a:p>
          <a:p>
            <a:r>
              <a:rPr lang="en-GB" sz="1600" b="1">
                <a:latin typeface="Arial" pitchFamily="34" charset="0"/>
              </a:rPr>
              <a:t>       Registration r = (Registration)it.next();</a:t>
            </a:r>
          </a:p>
          <a:p>
            <a:r>
              <a:rPr lang="en-GB" sz="1600" b="1">
                <a:latin typeface="Arial" pitchFamily="34" charset="0"/>
              </a:rPr>
              <a:t>       r.unregisterStudent();</a:t>
            </a:r>
          </a:p>
          <a:p>
            <a:r>
              <a:rPr lang="en-GB" sz="1600" b="1">
                <a:latin typeface="Arial" pitchFamily="34" charset="0"/>
              </a:rPr>
              <a:t>       it.remove();</a:t>
            </a:r>
          </a:p>
          <a:p>
            <a:r>
              <a:rPr lang="en-GB" sz="1600" b="1">
                <a:latin typeface="Arial" pitchFamily="34" charset="0"/>
              </a:rPr>
              <a:t>    }</a:t>
            </a:r>
          </a:p>
          <a:p>
            <a:r>
              <a:rPr lang="en-GB" sz="1600" b="1">
                <a:latin typeface="Arial" pitchFamily="34" charset="0"/>
              </a:rPr>
              <a:t> }</a:t>
            </a:r>
          </a:p>
          <a:p>
            <a:r>
              <a:rPr lang="en-GB" sz="1600" b="1">
                <a:latin typeface="Arial" pitchFamily="34" charset="0"/>
              </a:rPr>
              <a:t> // Called within this package only, by the constructor of</a:t>
            </a:r>
          </a:p>
          <a:p>
            <a:r>
              <a:rPr lang="en-GB" sz="1600" b="1">
                <a:latin typeface="Arial" pitchFamily="34" charset="0"/>
              </a:rPr>
              <a:t> // Registration to ensure the link is bi-directional</a:t>
            </a:r>
          </a:p>
          <a:p>
            <a:r>
              <a:rPr lang="en-GB" sz="1600" b="1">
                <a:latin typeface="Arial" pitchFamily="34" charset="0"/>
              </a:rPr>
              <a:t> void addToRegistrationList(Registration newRegistration)</a:t>
            </a:r>
          </a:p>
          <a:p>
            <a:r>
              <a:rPr lang="en-GB" sz="1600" b="1">
                <a:latin typeface="Arial" pitchFamily="34" charset="0"/>
              </a:rPr>
              <a:t> {</a:t>
            </a:r>
          </a:p>
          <a:p>
            <a:r>
              <a:rPr lang="en-GB" sz="1600" b="1">
                <a:latin typeface="Arial" pitchFamily="34" charset="0"/>
              </a:rPr>
              <a:t>    registrationList.add(newRegistration);</a:t>
            </a:r>
          </a:p>
          <a:p>
            <a:r>
              <a:rPr lang="en-GB" sz="1600" b="1">
                <a:latin typeface="Arial" pitchFamily="34" charset="0"/>
              </a:rPr>
              <a:t>  }</a:t>
            </a:r>
          </a:p>
          <a:p>
            <a:r>
              <a:rPr lang="en-GB" sz="1600" b="1">
                <a:latin typeface="Arial" pitchFamily="34" charset="0"/>
              </a:rPr>
              <a:t>} </a:t>
            </a:r>
          </a:p>
        </p:txBody>
      </p:sp>
    </p:spTree>
    <p:extLst>
      <p:ext uri="{BB962C8B-B14F-4D97-AF65-F5344CB8AC3E}">
        <p14:creationId xmlns:p14="http://schemas.microsoft.com/office/powerpoint/2010/main" val="39266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E51873CC-8136-48B3-BDDF-6DB81C2AE8CA}" type="slidenum">
              <a:rPr lang="en-US"/>
              <a:pPr/>
              <a:t>5</a:t>
            </a:fld>
            <a:endParaRPr lang="en-US"/>
          </a:p>
        </p:txBody>
      </p:sp>
      <p:sp>
        <p:nvSpPr>
          <p:cNvPr id="1026" name="Rectangle 2"/>
          <p:cNvSpPr>
            <a:spLocks noGrp="1" noChangeArrowheads="1"/>
          </p:cNvSpPr>
          <p:nvPr>
            <p:ph type="title"/>
          </p:nvPr>
        </p:nvSpPr>
        <p:spPr/>
        <p:txBody>
          <a:bodyPr/>
          <a:lstStyle/>
          <a:p>
            <a:r>
              <a:rPr lang="en-GB">
                <a:cs typeface="Times" pitchFamily="1" charset="0"/>
              </a:rPr>
              <a:t>Creating interaction diagrams</a:t>
            </a:r>
          </a:p>
        </p:txBody>
      </p:sp>
      <p:sp>
        <p:nvSpPr>
          <p:cNvPr id="1027" name="Rectangle 3"/>
          <p:cNvSpPr>
            <a:spLocks noGrp="1" noChangeArrowheads="1"/>
          </p:cNvSpPr>
          <p:nvPr>
            <p:ph type="body" idx="1"/>
          </p:nvPr>
        </p:nvSpPr>
        <p:spPr/>
        <p:txBody>
          <a:bodyPr/>
          <a:lstStyle/>
          <a:p>
            <a:pPr algn="just"/>
            <a:r>
              <a:rPr lang="en-GB">
                <a:cs typeface="Times" pitchFamily="1" charset="0"/>
              </a:rPr>
              <a:t>You should develop a class diagram and a use case model before starting to create an interaction diagram.</a:t>
            </a:r>
          </a:p>
          <a:p>
            <a:pPr algn="just"/>
            <a:endParaRPr lang="en-GB">
              <a:cs typeface="Times" pitchFamily="1" charset="0"/>
            </a:endParaRPr>
          </a:p>
          <a:p>
            <a:pPr lvl="1"/>
            <a:r>
              <a:rPr lang="en-GB">
                <a:cs typeface="Times" pitchFamily="1" charset="0"/>
              </a:rPr>
              <a:t>There are two kinds of interaction diagrams: </a:t>
            </a:r>
          </a:p>
          <a:p>
            <a:pPr lvl="2"/>
            <a:r>
              <a:rPr lang="en-GB" i="1">
                <a:cs typeface="Times" pitchFamily="1" charset="0"/>
              </a:rPr>
              <a:t>Sequence diagrams</a:t>
            </a:r>
          </a:p>
          <a:p>
            <a:pPr lvl="2"/>
            <a:r>
              <a:rPr lang="en-GB" i="1">
                <a:cs typeface="Times" pitchFamily="1" charset="0"/>
              </a:rPr>
              <a:t>Communication diagrams</a:t>
            </a:r>
            <a:r>
              <a:rPr lang="en-US">
                <a:cs typeface="Times" pitchFamily="1" charset="0"/>
              </a:rPr>
              <a:t> </a:t>
            </a:r>
          </a:p>
        </p:txBody>
      </p:sp>
    </p:spTree>
    <p:extLst>
      <p:ext uri="{BB962C8B-B14F-4D97-AF65-F5344CB8AC3E}">
        <p14:creationId xmlns:p14="http://schemas.microsoft.com/office/powerpoint/2010/main" val="3420698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D8161EB4-D1E3-4C79-B243-5DEB5D12C935}" type="slidenum">
              <a:rPr lang="en-US"/>
              <a:pPr/>
              <a:t>50</a:t>
            </a:fld>
            <a:endParaRPr lang="en-US"/>
          </a:p>
        </p:txBody>
      </p:sp>
      <p:sp>
        <p:nvSpPr>
          <p:cNvPr id="418818" name="Rectangle 2"/>
          <p:cNvSpPr>
            <a:spLocks noGrp="1" noChangeArrowheads="1"/>
          </p:cNvSpPr>
          <p:nvPr>
            <p:ph type="title"/>
          </p:nvPr>
        </p:nvSpPr>
        <p:spPr/>
        <p:txBody>
          <a:bodyPr>
            <a:normAutofit fontScale="90000"/>
          </a:bodyPr>
          <a:lstStyle/>
          <a:p>
            <a:r>
              <a:rPr lang="en-GB">
                <a:cs typeface="Times" pitchFamily="1" charset="0"/>
              </a:rPr>
              <a:t>8.5 Difficulties and Risks in Modelling Interactions and Behaviour</a:t>
            </a:r>
            <a:r>
              <a:rPr lang="en-US"/>
              <a:t> </a:t>
            </a:r>
          </a:p>
        </p:txBody>
      </p:sp>
      <p:sp>
        <p:nvSpPr>
          <p:cNvPr id="418819" name="Rectangle 3"/>
          <p:cNvSpPr>
            <a:spLocks noGrp="1" noChangeArrowheads="1"/>
          </p:cNvSpPr>
          <p:nvPr>
            <p:ph type="body" idx="1"/>
          </p:nvPr>
        </p:nvSpPr>
        <p:spPr/>
        <p:txBody>
          <a:bodyPr/>
          <a:lstStyle/>
          <a:p>
            <a:r>
              <a:rPr lang="en-GB" sz="2000">
                <a:cs typeface="Times" pitchFamily="1" charset="0"/>
              </a:rPr>
              <a:t>Dynamic modelling is a difficult skill </a:t>
            </a:r>
          </a:p>
          <a:p>
            <a:pPr lvl="1"/>
            <a:r>
              <a:rPr lang="en-GB" sz="2000">
                <a:cs typeface="Times" pitchFamily="1" charset="0"/>
              </a:rPr>
              <a:t>In a large system there are a very large number of possible paths a system can take.</a:t>
            </a:r>
          </a:p>
          <a:p>
            <a:pPr lvl="1"/>
            <a:r>
              <a:rPr lang="en-GB" sz="2000">
                <a:cs typeface="Times" pitchFamily="1" charset="0"/>
              </a:rPr>
              <a:t>It is hard to choose the classes to which to allocate each behaviour:</a:t>
            </a:r>
          </a:p>
          <a:p>
            <a:pPr lvl="2"/>
            <a:r>
              <a:rPr lang="en-GB" sz="2000" i="1">
                <a:cs typeface="Times" pitchFamily="1" charset="0"/>
              </a:rPr>
              <a:t>Ensure that skilled developers lead the process, and ensure that all aspects of your models are properly reviewed.  </a:t>
            </a:r>
          </a:p>
          <a:p>
            <a:pPr lvl="2"/>
            <a:r>
              <a:rPr lang="en-GB" sz="2000" i="1">
                <a:cs typeface="Times" pitchFamily="1" charset="0"/>
              </a:rPr>
              <a:t>Work iteratively: </a:t>
            </a:r>
          </a:p>
          <a:p>
            <a:pPr lvl="3"/>
            <a:r>
              <a:rPr lang="en-GB" sz="1800" i="1">
                <a:cs typeface="Times" pitchFamily="1" charset="0"/>
              </a:rPr>
              <a:t>Develop initial class diagrams, use cases, responsibilities, interaction diagrams and state diagrams;</a:t>
            </a:r>
          </a:p>
          <a:p>
            <a:pPr lvl="3"/>
            <a:r>
              <a:rPr lang="en-GB" sz="1800" i="1">
                <a:cs typeface="Times" pitchFamily="1" charset="0"/>
              </a:rPr>
              <a:t>Then go back and verify that all of these are consistent, modifying them as necessary. </a:t>
            </a:r>
          </a:p>
          <a:p>
            <a:pPr lvl="2"/>
            <a:r>
              <a:rPr lang="en-GB" sz="2000" i="1">
                <a:cs typeface="Times" pitchFamily="1" charset="0"/>
              </a:rPr>
              <a:t>Drawing different diagrams that capture related, but distinct, information will often highlight problems. </a:t>
            </a:r>
            <a:endParaRPr lang="en-US" sz="2000"/>
          </a:p>
        </p:txBody>
      </p:sp>
    </p:spTree>
    <p:extLst>
      <p:ext uri="{BB962C8B-B14F-4D97-AF65-F5344CB8AC3E}">
        <p14:creationId xmlns:p14="http://schemas.microsoft.com/office/powerpoint/2010/main" val="3163149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152400"/>
            <a:ext cx="8686800" cy="6481465"/>
            <a:chOff x="304800" y="152400"/>
            <a:chExt cx="8686800" cy="6481465"/>
          </a:xfrm>
        </p:grpSpPr>
        <p:sp>
          <p:nvSpPr>
            <p:cNvPr id="3" name="Rectangle 2"/>
            <p:cNvSpPr/>
            <p:nvPr/>
          </p:nvSpPr>
          <p:spPr bwMode="auto">
            <a:xfrm>
              <a:off x="533400" y="304800"/>
              <a:ext cx="1219200" cy="76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4" name="Straight Connector 3"/>
            <p:cNvCxnSpPr/>
            <p:nvPr/>
          </p:nvCxnSpPr>
          <p:spPr bwMode="auto">
            <a:xfrm>
              <a:off x="533400" y="5334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bwMode="auto">
            <a:xfrm>
              <a:off x="533400" y="762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p:nvSpPr>
          <p:spPr bwMode="auto">
            <a:xfrm>
              <a:off x="533400" y="3048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BorrowingCard</a:t>
              </a:r>
            </a:p>
          </p:txBody>
        </p:sp>
        <p:sp>
          <p:nvSpPr>
            <p:cNvPr id="7" name="TextBox 17"/>
            <p:cNvSpPr txBox="1">
              <a:spLocks noChangeArrowheads="1"/>
            </p:cNvSpPr>
            <p:nvPr/>
          </p:nvSpPr>
          <p:spPr bwMode="auto">
            <a:xfrm>
              <a:off x="533400" y="5334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number</a:t>
              </a:r>
            </a:p>
          </p:txBody>
        </p:sp>
        <p:sp>
          <p:nvSpPr>
            <p:cNvPr id="8" name="TextBox 18"/>
            <p:cNvSpPr txBox="1">
              <a:spLocks noChangeArrowheads="1"/>
            </p:cNvSpPr>
            <p:nvPr/>
          </p:nvSpPr>
          <p:spPr bwMode="auto">
            <a:xfrm>
              <a:off x="533400" y="7620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addCard()</a:t>
              </a:r>
            </a:p>
          </p:txBody>
        </p:sp>
        <p:sp>
          <p:nvSpPr>
            <p:cNvPr id="9" name="Rectangle 8"/>
            <p:cNvSpPr/>
            <p:nvPr/>
          </p:nvSpPr>
          <p:spPr bwMode="auto">
            <a:xfrm>
              <a:off x="533400" y="1600200"/>
              <a:ext cx="1219200" cy="1981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0" name="Straight Connector 9"/>
            <p:cNvCxnSpPr/>
            <p:nvPr/>
          </p:nvCxnSpPr>
          <p:spPr bwMode="auto">
            <a:xfrm>
              <a:off x="533400" y="18288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a:off x="533400" y="2286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25"/>
            <p:cNvSpPr txBox="1">
              <a:spLocks noChangeArrowheads="1"/>
            </p:cNvSpPr>
            <p:nvPr/>
          </p:nvSpPr>
          <p:spPr bwMode="auto">
            <a:xfrm>
              <a:off x="533400" y="1828800"/>
              <a:ext cx="1219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number</a:t>
              </a:r>
            </a:p>
            <a:p>
              <a:pPr eaLnBrk="1" hangingPunct="1"/>
              <a:r>
                <a:rPr lang="en-US" sz="1100">
                  <a:latin typeface="Calibri" pitchFamily="34" charset="0"/>
                </a:rPr>
                <a:t>copyLimit</a:t>
              </a:r>
            </a:p>
          </p:txBody>
        </p:sp>
        <p:sp>
          <p:nvSpPr>
            <p:cNvPr id="13" name="TextBox 24"/>
            <p:cNvSpPr txBox="1">
              <a:spLocks noChangeArrowheads="1"/>
            </p:cNvSpPr>
            <p:nvPr/>
          </p:nvSpPr>
          <p:spPr bwMode="auto">
            <a:xfrm>
              <a:off x="533400" y="16002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Account</a:t>
              </a:r>
            </a:p>
          </p:txBody>
        </p:sp>
        <p:sp>
          <p:nvSpPr>
            <p:cNvPr id="14" name="TextBox 26"/>
            <p:cNvSpPr txBox="1">
              <a:spLocks noChangeArrowheads="1"/>
            </p:cNvSpPr>
            <p:nvPr/>
          </p:nvSpPr>
          <p:spPr bwMode="auto">
            <a:xfrm>
              <a:off x="533400" y="2286000"/>
              <a:ext cx="12192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create()</a:t>
              </a:r>
            </a:p>
            <a:p>
              <a:pPr eaLnBrk="1" hangingPunct="1"/>
              <a:r>
                <a:rPr lang="en-US" sz="1100">
                  <a:latin typeface="Calibri" pitchFamily="34" charset="0"/>
                </a:rPr>
                <a:t>delete()</a:t>
              </a:r>
            </a:p>
            <a:p>
              <a:pPr eaLnBrk="1" hangingPunct="1"/>
              <a:r>
                <a:rPr lang="en-US" sz="1100">
                  <a:latin typeface="Calibri" pitchFamily="34" charset="0"/>
                </a:rPr>
                <a:t>Freeze()</a:t>
              </a:r>
            </a:p>
            <a:p>
              <a:pPr eaLnBrk="1" hangingPunct="1"/>
              <a:r>
                <a:rPr lang="en-US" sz="1100">
                  <a:latin typeface="Calibri" pitchFamily="34" charset="0"/>
                </a:rPr>
                <a:t>unfreeze()</a:t>
              </a:r>
            </a:p>
            <a:p>
              <a:pPr eaLnBrk="1" hangingPunct="1"/>
              <a:r>
                <a:rPr lang="en-US" sz="1100">
                  <a:latin typeface="Calibri" pitchFamily="34" charset="0"/>
                </a:rPr>
                <a:t>get_copyLimit()</a:t>
              </a:r>
            </a:p>
            <a:p>
              <a:pPr eaLnBrk="1" hangingPunct="1"/>
              <a:r>
                <a:rPr lang="en-US" sz="1100">
                  <a:latin typeface="Calibri" pitchFamily="34" charset="0"/>
                </a:rPr>
                <a:t>get_account()</a:t>
              </a:r>
            </a:p>
            <a:p>
              <a:pPr eaLnBrk="1" hangingPunct="1"/>
              <a:r>
                <a:rPr lang="en-US" sz="1100">
                  <a:latin typeface="Calibri" pitchFamily="34" charset="0"/>
                </a:rPr>
                <a:t>set_copyLimit()</a:t>
              </a:r>
            </a:p>
          </p:txBody>
        </p:sp>
        <p:sp>
          <p:nvSpPr>
            <p:cNvPr id="15" name="Rectangle 14"/>
            <p:cNvSpPr/>
            <p:nvPr/>
          </p:nvSpPr>
          <p:spPr bwMode="auto">
            <a:xfrm>
              <a:off x="609600" y="5410200"/>
              <a:ext cx="1219200" cy="914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6" name="Straight Connector 15"/>
            <p:cNvCxnSpPr/>
            <p:nvPr/>
          </p:nvCxnSpPr>
          <p:spPr bwMode="auto">
            <a:xfrm>
              <a:off x="609600" y="56388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609600" y="60198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34"/>
            <p:cNvSpPr txBox="1">
              <a:spLocks noChangeArrowheads="1"/>
            </p:cNvSpPr>
            <p:nvPr/>
          </p:nvSpPr>
          <p:spPr bwMode="auto">
            <a:xfrm>
              <a:off x="609600" y="5638800"/>
              <a:ext cx="1219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err="1">
                  <a:latin typeface="Calibri" pitchFamily="34" charset="0"/>
                </a:rPr>
                <a:t>totalNumCopies</a:t>
              </a:r>
              <a:endParaRPr lang="en-US" sz="1100" dirty="0">
                <a:latin typeface="Calibri" pitchFamily="34" charset="0"/>
              </a:endParaRPr>
            </a:p>
            <a:p>
              <a:pPr eaLnBrk="1" hangingPunct="1"/>
              <a:endParaRPr lang="en-US" sz="1100" dirty="0">
                <a:latin typeface="Calibri" pitchFamily="34" charset="0"/>
              </a:endParaRPr>
            </a:p>
          </p:txBody>
        </p:sp>
        <p:sp>
          <p:nvSpPr>
            <p:cNvPr id="19" name="TextBox 35"/>
            <p:cNvSpPr txBox="1">
              <a:spLocks noChangeArrowheads="1"/>
            </p:cNvSpPr>
            <p:nvPr/>
          </p:nvSpPr>
          <p:spPr bwMode="auto">
            <a:xfrm>
              <a:off x="609600" y="54102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BorrowedHistory</a:t>
              </a:r>
            </a:p>
          </p:txBody>
        </p:sp>
        <p:sp>
          <p:nvSpPr>
            <p:cNvPr id="20" name="TextBox 36"/>
            <p:cNvSpPr txBox="1">
              <a:spLocks noChangeArrowheads="1"/>
            </p:cNvSpPr>
            <p:nvPr/>
          </p:nvSpPr>
          <p:spPr bwMode="auto">
            <a:xfrm>
              <a:off x="609600" y="60198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addCopy()</a:t>
              </a:r>
            </a:p>
          </p:txBody>
        </p:sp>
        <p:sp>
          <p:nvSpPr>
            <p:cNvPr id="21" name="Rectangle 20"/>
            <p:cNvSpPr/>
            <p:nvPr/>
          </p:nvSpPr>
          <p:spPr bwMode="auto">
            <a:xfrm>
              <a:off x="2362200" y="762000"/>
              <a:ext cx="914400" cy="1143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22" name="Straight Connector 21"/>
            <p:cNvCxnSpPr/>
            <p:nvPr/>
          </p:nvCxnSpPr>
          <p:spPr bwMode="auto">
            <a:xfrm>
              <a:off x="2362200" y="990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2362200" y="1447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42"/>
            <p:cNvSpPr txBox="1">
              <a:spLocks noChangeArrowheads="1"/>
            </p:cNvSpPr>
            <p:nvPr/>
          </p:nvSpPr>
          <p:spPr bwMode="auto">
            <a:xfrm>
              <a:off x="2362200" y="990600"/>
              <a:ext cx="914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name</a:t>
              </a:r>
            </a:p>
            <a:p>
              <a:pPr eaLnBrk="1" hangingPunct="1"/>
              <a:r>
                <a:rPr lang="en-US" sz="1100">
                  <a:latin typeface="Calibri" pitchFamily="34" charset="0"/>
                </a:rPr>
                <a:t>address</a:t>
              </a:r>
            </a:p>
          </p:txBody>
        </p:sp>
        <p:sp>
          <p:nvSpPr>
            <p:cNvPr id="25" name="TextBox 43"/>
            <p:cNvSpPr txBox="1">
              <a:spLocks noChangeArrowheads="1"/>
            </p:cNvSpPr>
            <p:nvPr/>
          </p:nvSpPr>
          <p:spPr bwMode="auto">
            <a:xfrm>
              <a:off x="2362200" y="762000"/>
              <a:ext cx="914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Patron</a:t>
              </a:r>
            </a:p>
          </p:txBody>
        </p:sp>
        <p:sp>
          <p:nvSpPr>
            <p:cNvPr id="26" name="TextBox 44"/>
            <p:cNvSpPr txBox="1">
              <a:spLocks noChangeArrowheads="1"/>
            </p:cNvSpPr>
            <p:nvPr/>
          </p:nvSpPr>
          <p:spPr bwMode="auto">
            <a:xfrm>
              <a:off x="2362200" y="1447800"/>
              <a:ext cx="914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addPatron()</a:t>
              </a:r>
            </a:p>
          </p:txBody>
        </p:sp>
        <p:sp>
          <p:nvSpPr>
            <p:cNvPr id="27" name="Rectangle 26"/>
            <p:cNvSpPr/>
            <p:nvPr/>
          </p:nvSpPr>
          <p:spPr bwMode="auto">
            <a:xfrm>
              <a:off x="4495800" y="533400"/>
              <a:ext cx="1219200" cy="228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28" name="Straight Connector 27"/>
            <p:cNvCxnSpPr/>
            <p:nvPr/>
          </p:nvCxnSpPr>
          <p:spPr bwMode="auto">
            <a:xfrm>
              <a:off x="4495800" y="762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4495800" y="13716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63"/>
            <p:cNvSpPr txBox="1">
              <a:spLocks noChangeArrowheads="1"/>
            </p:cNvSpPr>
            <p:nvPr/>
          </p:nvSpPr>
          <p:spPr bwMode="auto">
            <a:xfrm>
              <a:off x="4495800" y="762000"/>
              <a:ext cx="1219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shelf</a:t>
              </a:r>
            </a:p>
            <a:p>
              <a:pPr eaLnBrk="1" hangingPunct="1"/>
              <a:r>
                <a:rPr lang="en-US" sz="1100">
                  <a:latin typeface="Calibri" pitchFamily="34" charset="0"/>
                </a:rPr>
                <a:t>row</a:t>
              </a:r>
            </a:p>
            <a:p>
              <a:pPr eaLnBrk="1" hangingPunct="1"/>
              <a:r>
                <a:rPr lang="en-US" sz="1100">
                  <a:latin typeface="Calibri" pitchFamily="34" charset="0"/>
                </a:rPr>
                <a:t>state</a:t>
              </a:r>
            </a:p>
          </p:txBody>
        </p:sp>
        <p:sp>
          <p:nvSpPr>
            <p:cNvPr id="31" name="TextBox 64"/>
            <p:cNvSpPr txBox="1">
              <a:spLocks noChangeArrowheads="1"/>
            </p:cNvSpPr>
            <p:nvPr/>
          </p:nvSpPr>
          <p:spPr bwMode="auto">
            <a:xfrm>
              <a:off x="4495800" y="5334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Copy</a:t>
              </a:r>
            </a:p>
          </p:txBody>
        </p:sp>
        <p:sp>
          <p:nvSpPr>
            <p:cNvPr id="32" name="TextBox 65"/>
            <p:cNvSpPr txBox="1">
              <a:spLocks noChangeArrowheads="1"/>
            </p:cNvSpPr>
            <p:nvPr/>
          </p:nvSpPr>
          <p:spPr bwMode="auto">
            <a:xfrm>
              <a:off x="4495800" y="1371600"/>
              <a:ext cx="1219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addCopy()</a:t>
              </a:r>
            </a:p>
            <a:p>
              <a:pPr eaLnBrk="1" hangingPunct="1"/>
              <a:r>
                <a:rPr lang="en-US" sz="1100">
                  <a:latin typeface="Calibri" pitchFamily="34" charset="0"/>
                </a:rPr>
                <a:t>setState()</a:t>
              </a:r>
            </a:p>
            <a:p>
              <a:pPr eaLnBrk="1" hangingPunct="1"/>
              <a:r>
                <a:rPr lang="en-US" sz="1100">
                  <a:latin typeface="Calibri" pitchFamily="34" charset="0"/>
                </a:rPr>
                <a:t>borrowCopy()</a:t>
              </a:r>
            </a:p>
            <a:p>
              <a:pPr eaLnBrk="1" hangingPunct="1"/>
              <a:r>
                <a:rPr lang="en-US" sz="1100">
                  <a:latin typeface="Calibri" pitchFamily="34" charset="0"/>
                </a:rPr>
                <a:t>returnCopy()</a:t>
              </a:r>
            </a:p>
            <a:p>
              <a:pPr eaLnBrk="1" hangingPunct="1"/>
              <a:r>
                <a:rPr lang="en-US" sz="1100">
                  <a:latin typeface="Calibri" pitchFamily="34" charset="0"/>
                </a:rPr>
                <a:t>repairCopy()</a:t>
              </a:r>
            </a:p>
            <a:p>
              <a:pPr eaLnBrk="1" hangingPunct="1"/>
              <a:r>
                <a:rPr lang="en-US" sz="1100">
                  <a:latin typeface="Calibri" pitchFamily="34" charset="0"/>
                </a:rPr>
                <a:t>discardCopy()</a:t>
              </a:r>
            </a:p>
            <a:p>
              <a:pPr eaLnBrk="1" hangingPunct="1"/>
              <a:r>
                <a:rPr lang="en-US" sz="1100">
                  <a:latin typeface="Calibri" pitchFamily="34" charset="0"/>
                </a:rPr>
                <a:t>getShelf()</a:t>
              </a:r>
            </a:p>
            <a:p>
              <a:pPr eaLnBrk="1" hangingPunct="1"/>
              <a:r>
                <a:rPr lang="en-US" sz="1100">
                  <a:latin typeface="Calibri" pitchFamily="34" charset="0"/>
                </a:rPr>
                <a:t>getRow()</a:t>
              </a:r>
            </a:p>
          </p:txBody>
        </p:sp>
        <p:cxnSp>
          <p:nvCxnSpPr>
            <p:cNvPr id="33" name="Straight Connector 32"/>
            <p:cNvCxnSpPr/>
            <p:nvPr/>
          </p:nvCxnSpPr>
          <p:spPr>
            <a:xfrm>
              <a:off x="1752600" y="914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52600" y="1752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77"/>
            <p:cNvSpPr txBox="1">
              <a:spLocks noChangeArrowheads="1"/>
            </p:cNvSpPr>
            <p:nvPr/>
          </p:nvSpPr>
          <p:spPr bwMode="auto">
            <a:xfrm>
              <a:off x="1676400" y="6858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  1..* has   1</a:t>
              </a:r>
            </a:p>
          </p:txBody>
        </p:sp>
        <p:sp>
          <p:nvSpPr>
            <p:cNvPr id="36" name="TextBox 78"/>
            <p:cNvSpPr txBox="1">
              <a:spLocks noChangeArrowheads="1"/>
            </p:cNvSpPr>
            <p:nvPr/>
          </p:nvSpPr>
          <p:spPr bwMode="auto">
            <a:xfrm>
              <a:off x="1676400" y="1524000"/>
              <a:ext cx="838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 1  hasAn 1</a:t>
              </a:r>
            </a:p>
          </p:txBody>
        </p:sp>
        <p:cxnSp>
          <p:nvCxnSpPr>
            <p:cNvPr id="37" name="Straight Connector 36"/>
            <p:cNvCxnSpPr/>
            <p:nvPr/>
          </p:nvCxnSpPr>
          <p:spPr>
            <a:xfrm>
              <a:off x="3276600" y="9144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971800" y="2514600"/>
              <a:ext cx="685800" cy="45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39" name="Straight Connector 38"/>
            <p:cNvCxnSpPr/>
            <p:nvPr/>
          </p:nvCxnSpPr>
          <p:spPr>
            <a:xfrm>
              <a:off x="3886200" y="914400"/>
              <a:ext cx="0" cy="2286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276600" y="3200400"/>
              <a:ext cx="1219200" cy="15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41" name="Straight Connector 40"/>
            <p:cNvCxnSpPr/>
            <p:nvPr/>
          </p:nvCxnSpPr>
          <p:spPr>
            <a:xfrm>
              <a:off x="3276600" y="3429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76600" y="40386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94"/>
            <p:cNvSpPr txBox="1">
              <a:spLocks noChangeArrowheads="1"/>
            </p:cNvSpPr>
            <p:nvPr/>
          </p:nvSpPr>
          <p:spPr bwMode="auto">
            <a:xfrm>
              <a:off x="3276600" y="3429000"/>
              <a:ext cx="1219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number</a:t>
              </a:r>
            </a:p>
            <a:p>
              <a:pPr eaLnBrk="1" hangingPunct="1"/>
              <a:r>
                <a:rPr lang="en-US" sz="1100">
                  <a:latin typeface="Calibri" pitchFamily="34" charset="0"/>
                </a:rPr>
                <a:t>date</a:t>
              </a:r>
            </a:p>
            <a:p>
              <a:pPr eaLnBrk="1" hangingPunct="1"/>
              <a:r>
                <a:rPr lang="en-US" sz="1100">
                  <a:latin typeface="Calibri" pitchFamily="34" charset="0"/>
                </a:rPr>
                <a:t>dateDue</a:t>
              </a:r>
            </a:p>
          </p:txBody>
        </p:sp>
        <p:sp>
          <p:nvSpPr>
            <p:cNvPr id="44" name="TextBox 95"/>
            <p:cNvSpPr txBox="1">
              <a:spLocks noChangeArrowheads="1"/>
            </p:cNvSpPr>
            <p:nvPr/>
          </p:nvSpPr>
          <p:spPr bwMode="auto">
            <a:xfrm>
              <a:off x="3276600" y="3200400"/>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Transaction</a:t>
              </a:r>
            </a:p>
          </p:txBody>
        </p:sp>
        <p:sp>
          <p:nvSpPr>
            <p:cNvPr id="45" name="TextBox 96"/>
            <p:cNvSpPr txBox="1">
              <a:spLocks noChangeArrowheads="1"/>
            </p:cNvSpPr>
            <p:nvPr/>
          </p:nvSpPr>
          <p:spPr bwMode="auto">
            <a:xfrm>
              <a:off x="3276600" y="4038600"/>
              <a:ext cx="1219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addTransaction()</a:t>
              </a:r>
            </a:p>
            <a:p>
              <a:pPr eaLnBrk="1" hangingPunct="1"/>
              <a:r>
                <a:rPr lang="en-US" sz="1100">
                  <a:latin typeface="Calibri" pitchFamily="34" charset="0"/>
                </a:rPr>
                <a:t>setDateDue()</a:t>
              </a:r>
            </a:p>
            <a:p>
              <a:pPr eaLnBrk="1" hangingPunct="1"/>
              <a:r>
                <a:rPr lang="en-US" sz="1100">
                  <a:latin typeface="Calibri" pitchFamily="34" charset="0"/>
                </a:rPr>
                <a:t>getTrans()</a:t>
              </a:r>
            </a:p>
          </p:txBody>
        </p:sp>
        <p:cxnSp>
          <p:nvCxnSpPr>
            <p:cNvPr id="46" name="Straight Connector 45"/>
            <p:cNvCxnSpPr/>
            <p:nvPr/>
          </p:nvCxnSpPr>
          <p:spPr>
            <a:xfrm>
              <a:off x="2971800" y="2743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1981200" y="2514600"/>
              <a:ext cx="685800" cy="45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48" name="Straight Connector 47"/>
            <p:cNvCxnSpPr/>
            <p:nvPr/>
          </p:nvCxnSpPr>
          <p:spPr bwMode="auto">
            <a:xfrm>
              <a:off x="1981200" y="2743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101"/>
            <p:cNvSpPr txBox="1">
              <a:spLocks noChangeArrowheads="1"/>
            </p:cNvSpPr>
            <p:nvPr/>
          </p:nvSpPr>
          <p:spPr bwMode="auto">
            <a:xfrm>
              <a:off x="1981200" y="2514600"/>
              <a:ext cx="685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Individual</a:t>
              </a:r>
            </a:p>
          </p:txBody>
        </p:sp>
        <p:sp>
          <p:nvSpPr>
            <p:cNvPr id="50" name="TextBox 102"/>
            <p:cNvSpPr txBox="1">
              <a:spLocks noChangeArrowheads="1"/>
            </p:cNvSpPr>
            <p:nvPr/>
          </p:nvSpPr>
          <p:spPr bwMode="auto">
            <a:xfrm>
              <a:off x="2971800" y="25146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Corporate</a:t>
              </a:r>
            </a:p>
          </p:txBody>
        </p:sp>
        <p:sp>
          <p:nvSpPr>
            <p:cNvPr id="51" name="Isosceles Triangle 50"/>
            <p:cNvSpPr/>
            <p:nvPr/>
          </p:nvSpPr>
          <p:spPr bwMode="auto">
            <a:xfrm>
              <a:off x="2743200" y="1905000"/>
              <a:ext cx="182563" cy="182563"/>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52" name="Straight Connector 51"/>
            <p:cNvCxnSpPr/>
            <p:nvPr/>
          </p:nvCxnSpPr>
          <p:spPr bwMode="auto">
            <a:xfrm>
              <a:off x="2286000" y="2286000"/>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a:off x="2835275" y="2084388"/>
              <a:ext cx="0" cy="192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860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3528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18"/>
            <p:cNvSpPr txBox="1">
              <a:spLocks noChangeArrowheads="1"/>
            </p:cNvSpPr>
            <p:nvPr/>
          </p:nvSpPr>
          <p:spPr bwMode="auto">
            <a:xfrm>
              <a:off x="3276600" y="685800"/>
              <a:ext cx="1219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0..*      borrows      0..*</a:t>
              </a:r>
            </a:p>
          </p:txBody>
        </p:sp>
        <p:sp>
          <p:nvSpPr>
            <p:cNvPr id="57" name="Isosceles Triangle 56"/>
            <p:cNvSpPr/>
            <p:nvPr/>
          </p:nvSpPr>
          <p:spPr bwMode="auto">
            <a:xfrm>
              <a:off x="3810000" y="4724400"/>
              <a:ext cx="182563" cy="182563"/>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58" name="Straight Connector 57"/>
            <p:cNvCxnSpPr/>
            <p:nvPr/>
          </p:nvCxnSpPr>
          <p:spPr bwMode="auto">
            <a:xfrm>
              <a:off x="3352800" y="5105400"/>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902075" y="4903788"/>
              <a:ext cx="0" cy="192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a:off x="5029200" y="2819400"/>
              <a:ext cx="182563" cy="182563"/>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61" name="Straight Connector 60"/>
            <p:cNvCxnSpPr/>
            <p:nvPr/>
          </p:nvCxnSpPr>
          <p:spPr>
            <a:xfrm>
              <a:off x="5121275" y="2998788"/>
              <a:ext cx="0" cy="274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819400" y="5410200"/>
              <a:ext cx="990600" cy="914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63" name="Straight Connector 62"/>
            <p:cNvCxnSpPr/>
            <p:nvPr/>
          </p:nvCxnSpPr>
          <p:spPr>
            <a:xfrm>
              <a:off x="2819400" y="5638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132"/>
            <p:cNvSpPr txBox="1">
              <a:spLocks noChangeArrowheads="1"/>
            </p:cNvSpPr>
            <p:nvPr/>
          </p:nvSpPr>
          <p:spPr bwMode="auto">
            <a:xfrm>
              <a:off x="2819400" y="5410200"/>
              <a:ext cx="990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Borrow</a:t>
              </a:r>
            </a:p>
          </p:txBody>
        </p:sp>
        <p:sp>
          <p:nvSpPr>
            <p:cNvPr id="65" name="Rectangle 64"/>
            <p:cNvSpPr/>
            <p:nvPr/>
          </p:nvSpPr>
          <p:spPr>
            <a:xfrm>
              <a:off x="4038600" y="5410200"/>
              <a:ext cx="990600" cy="914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66" name="Straight Connector 65"/>
            <p:cNvCxnSpPr/>
            <p:nvPr/>
          </p:nvCxnSpPr>
          <p:spPr>
            <a:xfrm>
              <a:off x="4038600" y="5638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136"/>
            <p:cNvSpPr txBox="1">
              <a:spLocks noChangeArrowheads="1"/>
            </p:cNvSpPr>
            <p:nvPr/>
          </p:nvSpPr>
          <p:spPr bwMode="auto">
            <a:xfrm>
              <a:off x="4038600" y="5410200"/>
              <a:ext cx="990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Return</a:t>
              </a:r>
            </a:p>
          </p:txBody>
        </p:sp>
        <p:sp>
          <p:nvSpPr>
            <p:cNvPr id="68" name="TextBox 138"/>
            <p:cNvSpPr txBox="1">
              <a:spLocks noChangeArrowheads="1"/>
            </p:cNvSpPr>
            <p:nvPr/>
          </p:nvSpPr>
          <p:spPr bwMode="auto">
            <a:xfrm>
              <a:off x="4038600" y="5638800"/>
              <a:ext cx="1143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ActualReturnDate</a:t>
              </a:r>
            </a:p>
          </p:txBody>
        </p:sp>
        <p:cxnSp>
          <p:nvCxnSpPr>
            <p:cNvPr id="69" name="Straight Connector 68"/>
            <p:cNvCxnSpPr/>
            <p:nvPr/>
          </p:nvCxnSpPr>
          <p:spPr>
            <a:xfrm>
              <a:off x="3352800" y="5105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9600" y="5105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38600" y="58674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19400" y="58674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148"/>
            <p:cNvSpPr txBox="1">
              <a:spLocks noChangeArrowheads="1"/>
            </p:cNvSpPr>
            <p:nvPr/>
          </p:nvSpPr>
          <p:spPr bwMode="auto">
            <a:xfrm>
              <a:off x="4038600" y="5867400"/>
              <a:ext cx="990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dirty="0" err="1" smtClean="0">
                  <a:latin typeface="Calibri" pitchFamily="34" charset="0"/>
                </a:rPr>
                <a:t>CalcFine</a:t>
              </a:r>
              <a:r>
                <a:rPr lang="en-US" sz="900" dirty="0">
                  <a:latin typeface="Calibri" pitchFamily="34" charset="0"/>
                </a:rPr>
                <a:t>()</a:t>
              </a:r>
            </a:p>
          </p:txBody>
        </p:sp>
        <p:sp>
          <p:nvSpPr>
            <p:cNvPr id="74" name="Rectangle 73"/>
            <p:cNvSpPr/>
            <p:nvPr/>
          </p:nvSpPr>
          <p:spPr>
            <a:xfrm>
              <a:off x="6477000" y="1676400"/>
              <a:ext cx="914400" cy="1143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75" name="Straight Connector 74"/>
            <p:cNvCxnSpPr/>
            <p:nvPr/>
          </p:nvCxnSpPr>
          <p:spPr>
            <a:xfrm>
              <a:off x="6477000" y="1905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77000" y="2286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165"/>
            <p:cNvSpPr txBox="1">
              <a:spLocks noChangeArrowheads="1"/>
            </p:cNvSpPr>
            <p:nvPr/>
          </p:nvSpPr>
          <p:spPr bwMode="auto">
            <a:xfrm>
              <a:off x="6477000" y="1905000"/>
              <a:ext cx="914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err="1" smtClean="0">
                  <a:latin typeface="Calibri" pitchFamily="34" charset="0"/>
                </a:rPr>
                <a:t>numOfCopies</a:t>
              </a:r>
              <a:endParaRPr lang="en-US" sz="1000" dirty="0">
                <a:latin typeface="Calibri" pitchFamily="34" charset="0"/>
              </a:endParaRPr>
            </a:p>
          </p:txBody>
        </p:sp>
        <p:sp>
          <p:nvSpPr>
            <p:cNvPr id="78" name="TextBox 166"/>
            <p:cNvSpPr txBox="1">
              <a:spLocks noChangeArrowheads="1"/>
            </p:cNvSpPr>
            <p:nvPr/>
          </p:nvSpPr>
          <p:spPr bwMode="auto">
            <a:xfrm>
              <a:off x="6477000" y="16764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Title</a:t>
              </a:r>
            </a:p>
          </p:txBody>
        </p:sp>
        <p:sp>
          <p:nvSpPr>
            <p:cNvPr id="79" name="TextBox 167"/>
            <p:cNvSpPr txBox="1">
              <a:spLocks noChangeArrowheads="1"/>
            </p:cNvSpPr>
            <p:nvPr/>
          </p:nvSpPr>
          <p:spPr bwMode="auto">
            <a:xfrm>
              <a:off x="6477000" y="2286000"/>
              <a:ext cx="914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addTitle</a:t>
              </a:r>
              <a:r>
                <a:rPr lang="en-US" sz="1100">
                  <a:latin typeface="Calibri" pitchFamily="34" charset="0"/>
                </a:rPr>
                <a:t>()</a:t>
              </a:r>
            </a:p>
            <a:p>
              <a:pPr eaLnBrk="1" hangingPunct="1"/>
              <a:r>
                <a:rPr lang="en-US" sz="1000">
                  <a:latin typeface="Calibri" pitchFamily="34" charset="0"/>
                </a:rPr>
                <a:t>removeTitle()</a:t>
              </a:r>
            </a:p>
          </p:txBody>
        </p:sp>
        <p:sp>
          <p:nvSpPr>
            <p:cNvPr id="80" name="Rectangle 79"/>
            <p:cNvSpPr/>
            <p:nvPr/>
          </p:nvSpPr>
          <p:spPr>
            <a:xfrm>
              <a:off x="8001000" y="1676400"/>
              <a:ext cx="914400" cy="1143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81" name="Straight Connector 80"/>
            <p:cNvCxnSpPr/>
            <p:nvPr/>
          </p:nvCxnSpPr>
          <p:spPr>
            <a:xfrm>
              <a:off x="8001000" y="1905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001000" y="2286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172"/>
            <p:cNvSpPr txBox="1">
              <a:spLocks noChangeArrowheads="1"/>
            </p:cNvSpPr>
            <p:nvPr/>
          </p:nvSpPr>
          <p:spPr bwMode="auto">
            <a:xfrm>
              <a:off x="8001000" y="1905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Biography</a:t>
              </a:r>
            </a:p>
            <a:p>
              <a:pPr eaLnBrk="1" hangingPunct="1"/>
              <a:r>
                <a:rPr lang="en-US" sz="1000">
                  <a:latin typeface="Calibri" pitchFamily="34" charset="0"/>
                </a:rPr>
                <a:t>Dates</a:t>
              </a:r>
            </a:p>
          </p:txBody>
        </p:sp>
        <p:sp>
          <p:nvSpPr>
            <p:cNvPr id="84" name="Rectangle 83"/>
            <p:cNvSpPr/>
            <p:nvPr/>
          </p:nvSpPr>
          <p:spPr bwMode="auto">
            <a:xfrm>
              <a:off x="6477000" y="228600"/>
              <a:ext cx="914400"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85" name="Straight Connector 84"/>
            <p:cNvCxnSpPr/>
            <p:nvPr/>
          </p:nvCxnSpPr>
          <p:spPr bwMode="auto">
            <a:xfrm>
              <a:off x="6477000" y="457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auto">
            <a:xfrm>
              <a:off x="6477000" y="609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180"/>
            <p:cNvSpPr txBox="1">
              <a:spLocks noChangeArrowheads="1"/>
            </p:cNvSpPr>
            <p:nvPr/>
          </p:nvSpPr>
          <p:spPr bwMode="auto">
            <a:xfrm>
              <a:off x="6477000" y="228600"/>
              <a:ext cx="914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a:latin typeface="Calibri" pitchFamily="34" charset="0"/>
                </a:rPr>
                <a:t>Catalog</a:t>
              </a:r>
            </a:p>
          </p:txBody>
        </p:sp>
        <p:sp>
          <p:nvSpPr>
            <p:cNvPr id="88" name="Diamond 87"/>
            <p:cNvSpPr/>
            <p:nvPr/>
          </p:nvSpPr>
          <p:spPr>
            <a:xfrm>
              <a:off x="6838950" y="762000"/>
              <a:ext cx="184150" cy="18256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89" name="Straight Connector 88"/>
            <p:cNvCxnSpPr/>
            <p:nvPr/>
          </p:nvCxnSpPr>
          <p:spPr>
            <a:xfrm>
              <a:off x="7391400" y="2133600"/>
              <a:ext cx="603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715000" y="2133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934200" y="950913"/>
              <a:ext cx="0" cy="7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3657600"/>
              <a:ext cx="9144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93" name="Straight Connector 92"/>
            <p:cNvCxnSpPr/>
            <p:nvPr/>
          </p:nvCxnSpPr>
          <p:spPr>
            <a:xfrm>
              <a:off x="4876800" y="3886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76800" y="4267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210"/>
            <p:cNvSpPr txBox="1">
              <a:spLocks noChangeArrowheads="1"/>
            </p:cNvSpPr>
            <p:nvPr/>
          </p:nvSpPr>
          <p:spPr bwMode="auto">
            <a:xfrm>
              <a:off x="4876800" y="36576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Book</a:t>
              </a:r>
            </a:p>
          </p:txBody>
        </p:sp>
        <p:sp>
          <p:nvSpPr>
            <p:cNvPr id="96" name="Rectangle 95"/>
            <p:cNvSpPr/>
            <p:nvPr/>
          </p:nvSpPr>
          <p:spPr>
            <a:xfrm>
              <a:off x="7010400" y="3657600"/>
              <a:ext cx="914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97" name="Straight Connector 96"/>
            <p:cNvCxnSpPr/>
            <p:nvPr/>
          </p:nvCxnSpPr>
          <p:spPr>
            <a:xfrm>
              <a:off x="7010400" y="3886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010400"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215"/>
            <p:cNvSpPr txBox="1">
              <a:spLocks noChangeArrowheads="1"/>
            </p:cNvSpPr>
            <p:nvPr/>
          </p:nvSpPr>
          <p:spPr bwMode="auto">
            <a:xfrm>
              <a:off x="6858000" y="3657600"/>
              <a:ext cx="1219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AudioCassette</a:t>
              </a:r>
            </a:p>
          </p:txBody>
        </p:sp>
        <p:sp>
          <p:nvSpPr>
            <p:cNvPr id="100" name="Rectangle 99"/>
            <p:cNvSpPr/>
            <p:nvPr/>
          </p:nvSpPr>
          <p:spPr>
            <a:xfrm>
              <a:off x="8077200" y="3657600"/>
              <a:ext cx="914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01" name="Straight Connector 100"/>
            <p:cNvCxnSpPr/>
            <p:nvPr/>
          </p:nvCxnSpPr>
          <p:spPr>
            <a:xfrm>
              <a:off x="8077200" y="3886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077200"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220"/>
            <p:cNvSpPr txBox="1">
              <a:spLocks noChangeArrowheads="1"/>
            </p:cNvSpPr>
            <p:nvPr/>
          </p:nvSpPr>
          <p:spPr bwMode="auto">
            <a:xfrm>
              <a:off x="8077200" y="36576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Video</a:t>
              </a:r>
            </a:p>
          </p:txBody>
        </p:sp>
        <p:sp>
          <p:nvSpPr>
            <p:cNvPr id="104" name="Rectangle 103"/>
            <p:cNvSpPr/>
            <p:nvPr/>
          </p:nvSpPr>
          <p:spPr>
            <a:xfrm>
              <a:off x="5943600" y="3657600"/>
              <a:ext cx="914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05" name="Straight Connector 104"/>
            <p:cNvCxnSpPr/>
            <p:nvPr/>
          </p:nvCxnSpPr>
          <p:spPr>
            <a:xfrm>
              <a:off x="5943600" y="3886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943600"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225"/>
            <p:cNvSpPr txBox="1">
              <a:spLocks noChangeArrowheads="1"/>
            </p:cNvSpPr>
            <p:nvPr/>
          </p:nvSpPr>
          <p:spPr bwMode="auto">
            <a:xfrm>
              <a:off x="5943600" y="36576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Record</a:t>
              </a:r>
            </a:p>
          </p:txBody>
        </p:sp>
        <p:cxnSp>
          <p:nvCxnSpPr>
            <p:cNvPr id="108" name="Straight Connector 107"/>
            <p:cNvCxnSpPr/>
            <p:nvPr/>
          </p:nvCxnSpPr>
          <p:spPr>
            <a:xfrm>
              <a:off x="5121275" y="3276600"/>
              <a:ext cx="3419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334000" y="3276600"/>
              <a:ext cx="0" cy="37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400800" y="3276600"/>
              <a:ext cx="0" cy="37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467600" y="3276600"/>
              <a:ext cx="0" cy="37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8534400" y="3276600"/>
              <a:ext cx="0" cy="37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246"/>
            <p:cNvSpPr txBox="1">
              <a:spLocks noChangeArrowheads="1"/>
            </p:cNvSpPr>
            <p:nvPr/>
          </p:nvSpPr>
          <p:spPr bwMode="auto">
            <a:xfrm>
              <a:off x="5715000" y="19050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Calibri" pitchFamily="34" charset="0"/>
                </a:rPr>
                <a:t>Refers to</a:t>
              </a:r>
            </a:p>
          </p:txBody>
        </p:sp>
        <p:sp>
          <p:nvSpPr>
            <p:cNvPr id="114" name="TextBox 247"/>
            <p:cNvSpPr txBox="1">
              <a:spLocks noChangeArrowheads="1"/>
            </p:cNvSpPr>
            <p:nvPr/>
          </p:nvSpPr>
          <p:spPr bwMode="auto">
            <a:xfrm>
              <a:off x="5715000" y="2133600"/>
              <a:ext cx="838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0..*               1</a:t>
              </a:r>
            </a:p>
          </p:txBody>
        </p:sp>
        <p:sp>
          <p:nvSpPr>
            <p:cNvPr id="115" name="TextBox 249"/>
            <p:cNvSpPr txBox="1">
              <a:spLocks noChangeArrowheads="1"/>
            </p:cNvSpPr>
            <p:nvPr/>
          </p:nvSpPr>
          <p:spPr bwMode="auto">
            <a:xfrm>
              <a:off x="4876800" y="38862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coverType</a:t>
              </a:r>
            </a:p>
            <a:p>
              <a:pPr eaLnBrk="1" hangingPunct="1"/>
              <a:r>
                <a:rPr lang="en-US" sz="1000">
                  <a:latin typeface="Calibri" pitchFamily="34" charset="0"/>
                </a:rPr>
                <a:t>numPages</a:t>
              </a:r>
            </a:p>
          </p:txBody>
        </p:sp>
        <p:sp>
          <p:nvSpPr>
            <p:cNvPr id="116" name="TextBox 250"/>
            <p:cNvSpPr txBox="1">
              <a:spLocks noChangeArrowheads="1"/>
            </p:cNvSpPr>
            <p:nvPr/>
          </p:nvSpPr>
          <p:spPr bwMode="auto">
            <a:xfrm>
              <a:off x="5943600" y="38862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numTracks</a:t>
              </a:r>
            </a:p>
          </p:txBody>
        </p:sp>
        <p:sp>
          <p:nvSpPr>
            <p:cNvPr id="117" name="TextBox 251"/>
            <p:cNvSpPr txBox="1">
              <a:spLocks noChangeArrowheads="1"/>
            </p:cNvSpPr>
            <p:nvPr/>
          </p:nvSpPr>
          <p:spPr bwMode="auto">
            <a:xfrm>
              <a:off x="7010400" y="38862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length</a:t>
              </a:r>
            </a:p>
          </p:txBody>
        </p:sp>
        <p:sp>
          <p:nvSpPr>
            <p:cNvPr id="118" name="TextBox 252"/>
            <p:cNvSpPr txBox="1">
              <a:spLocks noChangeArrowheads="1"/>
            </p:cNvSpPr>
            <p:nvPr/>
          </p:nvSpPr>
          <p:spPr bwMode="auto">
            <a:xfrm>
              <a:off x="8077200" y="3886200"/>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latin typeface="Calibri" pitchFamily="34" charset="0"/>
                </a:rPr>
                <a:t>length</a:t>
              </a:r>
            </a:p>
          </p:txBody>
        </p:sp>
        <p:sp>
          <p:nvSpPr>
            <p:cNvPr id="119" name="TextBox 255"/>
            <p:cNvSpPr txBox="1">
              <a:spLocks noChangeArrowheads="1"/>
            </p:cNvSpPr>
            <p:nvPr/>
          </p:nvSpPr>
          <p:spPr bwMode="auto">
            <a:xfrm>
              <a:off x="6553200" y="1447800"/>
              <a:ext cx="457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0..*</a:t>
              </a:r>
            </a:p>
          </p:txBody>
        </p:sp>
        <p:sp>
          <p:nvSpPr>
            <p:cNvPr id="120" name="TextBox 256"/>
            <p:cNvSpPr txBox="1">
              <a:spLocks noChangeArrowheads="1"/>
            </p:cNvSpPr>
            <p:nvPr/>
          </p:nvSpPr>
          <p:spPr bwMode="auto">
            <a:xfrm>
              <a:off x="7010400" y="1066800"/>
              <a:ext cx="990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contains</a:t>
              </a:r>
            </a:p>
          </p:txBody>
        </p:sp>
        <p:sp>
          <p:nvSpPr>
            <p:cNvPr id="121" name="TextBox 257"/>
            <p:cNvSpPr txBox="1">
              <a:spLocks noChangeArrowheads="1"/>
            </p:cNvSpPr>
            <p:nvPr/>
          </p:nvSpPr>
          <p:spPr bwMode="auto">
            <a:xfrm>
              <a:off x="5181600" y="2971800"/>
              <a:ext cx="1600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typeOfMedia</a:t>
              </a:r>
            </a:p>
          </p:txBody>
        </p:sp>
        <p:sp>
          <p:nvSpPr>
            <p:cNvPr id="122" name="TextBox 258"/>
            <p:cNvSpPr txBox="1">
              <a:spLocks noChangeArrowheads="1"/>
            </p:cNvSpPr>
            <p:nvPr/>
          </p:nvSpPr>
          <p:spPr bwMode="auto">
            <a:xfrm>
              <a:off x="5029200" y="5410200"/>
              <a:ext cx="3429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a:latin typeface="Calibri" pitchFamily="34" charset="0"/>
                </a:rPr>
                <a:t>{ return -&gt; forAll (r) |</a:t>
              </a:r>
            </a:p>
            <a:p>
              <a:pPr eaLnBrk="1" hangingPunct="1"/>
              <a:r>
                <a:rPr lang="en-US" sz="1100">
                  <a:latin typeface="Calibri" pitchFamily="34" charset="0"/>
                </a:rPr>
                <a:t>        ActualReturnDate &gt; dateDue implies fine = ‘F’ }</a:t>
              </a:r>
            </a:p>
          </p:txBody>
        </p:sp>
        <p:cxnSp>
          <p:nvCxnSpPr>
            <p:cNvPr id="123" name="Straight Connector 122"/>
            <p:cNvCxnSpPr/>
            <p:nvPr/>
          </p:nvCxnSpPr>
          <p:spPr>
            <a:xfrm flipH="1">
              <a:off x="6096000" y="182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096000" y="152400"/>
              <a:ext cx="0"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04800" y="152400"/>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04800" y="152400"/>
              <a:ext cx="0" cy="563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04800"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279"/>
            <p:cNvSpPr txBox="1">
              <a:spLocks noChangeArrowheads="1"/>
            </p:cNvSpPr>
            <p:nvPr/>
          </p:nvSpPr>
          <p:spPr bwMode="auto">
            <a:xfrm>
              <a:off x="6248400" y="6172200"/>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latin typeface="Calibri" pitchFamily="34" charset="0"/>
                </a:rPr>
                <a:t>Class Diagram for Library </a:t>
              </a:r>
              <a:r>
                <a:rPr lang="en-US" sz="1200" b="1" dirty="0" smtClean="0">
                  <a:latin typeface="Calibri" pitchFamily="34" charset="0"/>
                </a:rPr>
                <a:t>Circulation V2</a:t>
              </a:r>
              <a:endParaRPr lang="en-US" sz="1200" b="1" dirty="0">
                <a:latin typeface="Calibri" pitchFamily="34" charset="0"/>
              </a:endParaRPr>
            </a:p>
          </p:txBody>
        </p:sp>
        <p:sp>
          <p:nvSpPr>
            <p:cNvPr id="129" name="Diamond 128"/>
            <p:cNvSpPr/>
            <p:nvPr/>
          </p:nvSpPr>
          <p:spPr>
            <a:xfrm>
              <a:off x="1828800" y="5715000"/>
              <a:ext cx="182563" cy="18256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30" name="Straight Connector 129"/>
            <p:cNvCxnSpPr/>
            <p:nvPr/>
          </p:nvCxnSpPr>
          <p:spPr>
            <a:xfrm>
              <a:off x="2020888" y="5815013"/>
              <a:ext cx="795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001000" y="1676400"/>
              <a:ext cx="914400" cy="246063"/>
            </a:xfrm>
            <a:prstGeom prst="rect">
              <a:avLst/>
            </a:prstGeom>
            <a:noFill/>
          </p:spPr>
          <p:txBody>
            <a:bodyPr>
              <a:spAutoFit/>
            </a:bodyPr>
            <a:lstStyle/>
            <a:p>
              <a:pPr algn="ctr">
                <a:defRPr/>
              </a:pPr>
              <a:r>
                <a:rPr lang="en-US" sz="1000" dirty="0">
                  <a:latin typeface="+mn-lt"/>
                </a:rPr>
                <a:t>Author</a:t>
              </a:r>
            </a:p>
          </p:txBody>
        </p:sp>
        <p:sp>
          <p:nvSpPr>
            <p:cNvPr id="132" name="TextBox 145"/>
            <p:cNvSpPr txBox="1">
              <a:spLocks noChangeArrowheads="1"/>
            </p:cNvSpPr>
            <p:nvPr/>
          </p:nvSpPr>
          <p:spPr bwMode="auto">
            <a:xfrm>
              <a:off x="6248400" y="1600200"/>
              <a:ext cx="228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a:t>
              </a:r>
            </a:p>
          </p:txBody>
        </p:sp>
        <p:sp>
          <p:nvSpPr>
            <p:cNvPr id="133" name="TextBox 148"/>
            <p:cNvSpPr txBox="1">
              <a:spLocks noChangeArrowheads="1"/>
            </p:cNvSpPr>
            <p:nvPr/>
          </p:nvSpPr>
          <p:spPr bwMode="auto">
            <a:xfrm>
              <a:off x="2590800" y="5638800"/>
              <a:ext cx="228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dirty="0">
                  <a:latin typeface="Calibri" pitchFamily="34" charset="0"/>
                </a:rPr>
                <a:t>*</a:t>
              </a:r>
            </a:p>
          </p:txBody>
        </p:sp>
        <p:sp>
          <p:nvSpPr>
            <p:cNvPr id="134" name="TextBox 149"/>
            <p:cNvSpPr txBox="1">
              <a:spLocks noChangeArrowheads="1"/>
            </p:cNvSpPr>
            <p:nvPr/>
          </p:nvSpPr>
          <p:spPr bwMode="auto">
            <a:xfrm>
              <a:off x="381000" y="5562600"/>
              <a:ext cx="18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a:latin typeface="Calibri" pitchFamily="34" charset="0"/>
                </a:rPr>
                <a:t>1</a:t>
              </a:r>
            </a:p>
          </p:txBody>
        </p:sp>
        <p:sp>
          <p:nvSpPr>
            <p:cNvPr id="135" name="TextBox 134"/>
            <p:cNvSpPr txBox="1"/>
            <p:nvPr/>
          </p:nvSpPr>
          <p:spPr>
            <a:xfrm>
              <a:off x="7391400" y="1905000"/>
              <a:ext cx="609600" cy="230188"/>
            </a:xfrm>
            <a:prstGeom prst="rect">
              <a:avLst/>
            </a:prstGeom>
            <a:noFill/>
          </p:spPr>
          <p:txBody>
            <a:bodyPr>
              <a:spAutoFit/>
            </a:bodyPr>
            <a:lstStyle/>
            <a:p>
              <a:pPr>
                <a:defRPr/>
              </a:pPr>
              <a:r>
                <a:rPr lang="en-US" sz="900" dirty="0">
                  <a:latin typeface="+mn-lt"/>
                </a:rPr>
                <a:t>“        0..*</a:t>
              </a:r>
            </a:p>
          </p:txBody>
        </p:sp>
      </p:grpSp>
    </p:spTree>
    <p:extLst>
      <p:ext uri="{BB962C8B-B14F-4D97-AF65-F5344CB8AC3E}">
        <p14:creationId xmlns:p14="http://schemas.microsoft.com/office/powerpoint/2010/main" val="4279300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Hardware Hackathon</a:t>
            </a:r>
            <a:endParaRPr lang="en-US" dirty="0"/>
          </a:p>
        </p:txBody>
      </p:sp>
      <p:sp>
        <p:nvSpPr>
          <p:cNvPr id="3" name="Content Placeholder 2"/>
          <p:cNvSpPr>
            <a:spLocks noGrp="1"/>
          </p:cNvSpPr>
          <p:nvPr>
            <p:ph idx="1"/>
          </p:nvPr>
        </p:nvSpPr>
        <p:spPr/>
        <p:txBody>
          <a:bodyPr>
            <a:normAutofit fontScale="92500"/>
          </a:bodyPr>
          <a:lstStyle/>
          <a:p>
            <a:r>
              <a:rPr lang="en-US" sz="2800" dirty="0"/>
              <a:t>For the second year in a row, IBM </a:t>
            </a:r>
            <a:r>
              <a:rPr lang="en-US" sz="2800" dirty="0" err="1"/>
              <a:t>BlueMix</a:t>
            </a:r>
            <a:r>
              <a:rPr lang="en-US" sz="2800" dirty="0"/>
              <a:t> will be sponsoring the </a:t>
            </a:r>
            <a:r>
              <a:rPr lang="en-US" sz="2800" b="1" dirty="0"/>
              <a:t>Make FAU: </a:t>
            </a:r>
            <a:r>
              <a:rPr lang="en-US" sz="2800" b="1" dirty="0" err="1"/>
              <a:t>IoT</a:t>
            </a:r>
            <a:r>
              <a:rPr lang="en-US" sz="2800" b="1" dirty="0"/>
              <a:t> Hardware Hackathon</a:t>
            </a:r>
            <a:r>
              <a:rPr lang="en-US" sz="2800" dirty="0"/>
              <a:t> to take place during Engineers Week on February 22-23. Participating students will receive free hardware to prototype and develop their designs, as well as training from IBM engineers on using </a:t>
            </a:r>
            <a:r>
              <a:rPr lang="en-US" sz="2800" dirty="0" err="1"/>
              <a:t>BlueMix</a:t>
            </a:r>
            <a:r>
              <a:rPr lang="en-US" sz="2800" dirty="0"/>
              <a:t> web services for the Internet of Things (</a:t>
            </a:r>
            <a:r>
              <a:rPr lang="en-US" sz="2800" dirty="0" err="1"/>
              <a:t>IoT</a:t>
            </a:r>
            <a:r>
              <a:rPr lang="en-US" sz="2800" dirty="0"/>
              <a:t>). </a:t>
            </a:r>
            <a:r>
              <a:rPr lang="en-US" sz="2800" i="1" dirty="0"/>
              <a:t>The first training session and orientation meeting is this Friday, February 3 from 4-6pm in Engineering East, Room 106</a:t>
            </a:r>
            <a:r>
              <a:rPr lang="en-US" sz="2800" dirty="0"/>
              <a:t>.  There will be cash prizes for the 1</a:t>
            </a:r>
            <a:r>
              <a:rPr lang="en-US" sz="2800" baseline="30000" dirty="0"/>
              <a:t>st</a:t>
            </a:r>
            <a:r>
              <a:rPr lang="en-US" sz="2800" dirty="0"/>
              <a:t>, 2</a:t>
            </a:r>
            <a:r>
              <a:rPr lang="en-US" sz="2800" baseline="30000" dirty="0"/>
              <a:t>nd</a:t>
            </a:r>
            <a:r>
              <a:rPr lang="en-US" sz="2800" dirty="0"/>
              <a:t> and 3</a:t>
            </a:r>
            <a:r>
              <a:rPr lang="en-US" sz="2800" baseline="30000" dirty="0"/>
              <a:t>rd</a:t>
            </a:r>
            <a:r>
              <a:rPr lang="en-US" sz="2800" dirty="0"/>
              <a:t> place winners. </a:t>
            </a:r>
            <a:endParaRPr lang="en-US" sz="2800" dirty="0" smtClean="0"/>
          </a:p>
          <a:p>
            <a:r>
              <a:rPr lang="en-US" sz="1800" dirty="0"/>
              <a:t>Jessica Hibberd, M.Ed</a:t>
            </a:r>
            <a:r>
              <a:rPr lang="en-US" sz="1800" dirty="0" smtClean="0"/>
              <a:t>., </a:t>
            </a:r>
            <a:r>
              <a:rPr lang="en-US" sz="1800" dirty="0" smtClean="0">
                <a:hlinkClick r:id="rId2" tooltip="mailto:jlewis92@fau.edu"/>
              </a:rPr>
              <a:t>jlewis92@fau.edu</a:t>
            </a:r>
            <a:r>
              <a:rPr lang="en-US" sz="1800" dirty="0" smtClean="0"/>
              <a:t>, 561.297.2049</a:t>
            </a:r>
            <a:endParaRPr lang="en-US" sz="1800" dirty="0"/>
          </a:p>
          <a:p>
            <a:endParaRPr lang="en-US" sz="2800" dirty="0"/>
          </a:p>
        </p:txBody>
      </p:sp>
    </p:spTree>
    <p:extLst>
      <p:ext uri="{BB962C8B-B14F-4D97-AF65-F5344CB8AC3E}">
        <p14:creationId xmlns:p14="http://schemas.microsoft.com/office/powerpoint/2010/main" val="2949724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Coffee Hour</a:t>
            </a:r>
          </a:p>
        </p:txBody>
      </p:sp>
      <p:sp>
        <p:nvSpPr>
          <p:cNvPr id="3" name="Content Placeholder 2"/>
          <p:cNvSpPr>
            <a:spLocks noGrp="1"/>
          </p:cNvSpPr>
          <p:nvPr>
            <p:ph idx="1"/>
          </p:nvPr>
        </p:nvSpPr>
        <p:spPr/>
        <p:txBody>
          <a:bodyPr/>
          <a:lstStyle/>
          <a:p>
            <a:r>
              <a:rPr lang="en-US" sz="1800" dirty="0"/>
              <a:t>FAU students, faculty, and staff are invited to attend the </a:t>
            </a:r>
            <a:r>
              <a:rPr lang="en-US" sz="1800" dirty="0" smtClean="0"/>
              <a:t>on</a:t>
            </a:r>
            <a:r>
              <a:rPr lang="en-US" sz="1800" dirty="0"/>
              <a:t> </a:t>
            </a:r>
            <a:r>
              <a:rPr lang="en-US" sz="1800" u="sng" dirty="0"/>
              <a:t>Wednesday, February 1 from 10 a.m. to 11:15 a.m.</a:t>
            </a:r>
            <a:r>
              <a:rPr lang="en-US" sz="1800" dirty="0"/>
              <a:t> in Student Services, Room 222 – above the Breezeway Food Court on the Boca Raton campus.  </a:t>
            </a:r>
          </a:p>
          <a:p>
            <a:r>
              <a:rPr lang="en-US" sz="1800" dirty="0"/>
              <a:t>Discussion topics: </a:t>
            </a:r>
          </a:p>
          <a:p>
            <a:r>
              <a:rPr lang="en-US" sz="1800" dirty="0"/>
              <a:t>·         </a:t>
            </a:r>
            <a:r>
              <a:rPr lang="en-US" sz="1800" b="1" dirty="0"/>
              <a:t>Updates on entry restrictions and maintaining legal status in the U.S.</a:t>
            </a:r>
            <a:endParaRPr lang="en-US" sz="1800" dirty="0"/>
          </a:p>
          <a:p>
            <a:r>
              <a:rPr lang="en-US" sz="1800" dirty="0"/>
              <a:t>·         </a:t>
            </a:r>
            <a:r>
              <a:rPr lang="en-US" sz="1800" b="1" dirty="0"/>
              <a:t>Coping with stress in uncertain times: tips and resources</a:t>
            </a:r>
            <a:endParaRPr lang="en-US" sz="1800" dirty="0"/>
          </a:p>
          <a:p>
            <a:pPr marL="0" indent="0">
              <a:buNone/>
            </a:pPr>
            <a:r>
              <a:rPr lang="en-US" sz="1800" dirty="0"/>
              <a:t> </a:t>
            </a:r>
          </a:p>
          <a:p>
            <a:r>
              <a:rPr lang="en-US" sz="1800" dirty="0"/>
              <a:t>Facilitators:        </a:t>
            </a:r>
          </a:p>
          <a:p>
            <a:r>
              <a:rPr lang="en-US" sz="1800" dirty="0"/>
              <a:t>·         Dr. Blaise </a:t>
            </a:r>
            <a:r>
              <a:rPr lang="en-US" sz="1800" dirty="0" err="1"/>
              <a:t>Amendolace</a:t>
            </a:r>
            <a:r>
              <a:rPr lang="en-US" sz="1800" dirty="0"/>
              <a:t>, Interim Clinical Director, Counseling &amp; Psychological Services</a:t>
            </a:r>
          </a:p>
          <a:p>
            <a:r>
              <a:rPr lang="en-US" sz="1800" dirty="0"/>
              <a:t>·         Mr. Aaron Blumberg, Immigration Attorney</a:t>
            </a:r>
          </a:p>
          <a:p>
            <a:r>
              <a:rPr lang="en-US" sz="1800" dirty="0"/>
              <a:t>·         Dr. </a:t>
            </a:r>
            <a:r>
              <a:rPr lang="en-US" sz="1800" dirty="0" err="1"/>
              <a:t>Mihaela</a:t>
            </a:r>
            <a:r>
              <a:rPr lang="en-US" sz="1800" dirty="0"/>
              <a:t> </a:t>
            </a:r>
            <a:r>
              <a:rPr lang="en-US" sz="1800" dirty="0" err="1"/>
              <a:t>Metianu</a:t>
            </a:r>
            <a:r>
              <a:rPr lang="en-US" sz="1800" dirty="0"/>
              <a:t>, Executive Director, Center for Global Engagement</a:t>
            </a:r>
          </a:p>
          <a:p>
            <a:r>
              <a:rPr lang="en-US" sz="1800" dirty="0"/>
              <a:t>·         Dr. Steven Roper, Executive Director, Peace, Justice &amp; Human Rights</a:t>
            </a:r>
          </a:p>
          <a:p>
            <a:endParaRPr lang="en-US" dirty="0"/>
          </a:p>
        </p:txBody>
      </p:sp>
    </p:spTree>
    <p:extLst>
      <p:ext uri="{BB962C8B-B14F-4D97-AF65-F5344CB8AC3E}">
        <p14:creationId xmlns:p14="http://schemas.microsoft.com/office/powerpoint/2010/main" val="20557847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 meeting today</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Wednesday, February 1st, at 2:00 pm in EE405</a:t>
            </a:r>
            <a:endParaRPr lang="en-US" dirty="0"/>
          </a:p>
          <a:p>
            <a:endParaRPr lang="en-US" dirty="0"/>
          </a:p>
          <a:p>
            <a:r>
              <a:rPr lang="en-US" b="1" dirty="0" smtClean="0"/>
              <a:t>Analyses of recent computer attacks</a:t>
            </a:r>
            <a:endParaRPr lang="en-US" dirty="0" smtClean="0"/>
          </a:p>
          <a:p>
            <a:pPr marL="0" indent="0">
              <a:buNone/>
            </a:pPr>
            <a:r>
              <a:rPr lang="en-US" b="1" dirty="0"/>
              <a:t> </a:t>
            </a:r>
            <a:endParaRPr lang="en-US" dirty="0"/>
          </a:p>
          <a:p>
            <a:pPr marL="0" indent="0">
              <a:buNone/>
            </a:pPr>
            <a:r>
              <a:rPr lang="en-US" dirty="0"/>
              <a:t>                                                       Colin Callahan </a:t>
            </a:r>
          </a:p>
          <a:p>
            <a:r>
              <a:rPr lang="en-US" dirty="0"/>
              <a:t> </a:t>
            </a:r>
            <a:r>
              <a:rPr lang="en-US" b="1" dirty="0"/>
              <a:t>Abstract</a:t>
            </a:r>
          </a:p>
          <a:p>
            <a:r>
              <a:rPr lang="en-US" dirty="0"/>
              <a:t>There has been recently a variety of security attacks that have resulted in the leakage of millions of user records. While the victims talk of “sophisticated attacks” we will show that instead the attacks have been relatively simple and have succeeded because of the poor defenses of the institutions involved. In particular, we describe the attacks to Anthem (medical records), the two attacks to Yahoo, the attack to the World Bank, and the attack to Sony Movie Division. We will also show how they could have been prevented. </a:t>
            </a:r>
          </a:p>
          <a:p>
            <a:pPr marL="0" indent="0">
              <a:buNone/>
            </a:pPr>
            <a:r>
              <a:rPr lang="en-US" dirty="0"/>
              <a:t> </a:t>
            </a:r>
          </a:p>
          <a:p>
            <a:r>
              <a:rPr lang="en-US" dirty="0"/>
              <a:t>This is the DIS work of one of my students.</a:t>
            </a:r>
          </a:p>
          <a:p>
            <a:endParaRPr lang="en-US" dirty="0"/>
          </a:p>
        </p:txBody>
      </p:sp>
    </p:spTree>
    <p:extLst>
      <p:ext uri="{BB962C8B-B14F-4D97-AF65-F5344CB8AC3E}">
        <p14:creationId xmlns:p14="http://schemas.microsoft.com/office/powerpoint/2010/main" val="25541900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a hospital patients can be in-patients or out-patients. </a:t>
            </a:r>
            <a:endParaRPr lang="en-US" dirty="0" smtClean="0"/>
          </a:p>
          <a:p>
            <a:r>
              <a:rPr lang="en-US" dirty="0" smtClean="0"/>
              <a:t>In-Patients </a:t>
            </a:r>
            <a:r>
              <a:rPr lang="en-US" dirty="0"/>
              <a:t>are assigned fixed locations (shared or private rooms). </a:t>
            </a:r>
            <a:endParaRPr lang="en-US" dirty="0" smtClean="0"/>
          </a:p>
          <a:p>
            <a:r>
              <a:rPr lang="en-US" dirty="0" smtClean="0"/>
              <a:t>Each </a:t>
            </a:r>
            <a:r>
              <a:rPr lang="en-US" dirty="0"/>
              <a:t>patient has a primary doctor and optionally some advisory doctors assigned to them. </a:t>
            </a:r>
            <a:endParaRPr lang="en-US" dirty="0" smtClean="0"/>
          </a:p>
          <a:p>
            <a:r>
              <a:rPr lang="en-US" dirty="0" smtClean="0"/>
              <a:t>Nurses </a:t>
            </a:r>
            <a:r>
              <a:rPr lang="en-US" dirty="0"/>
              <a:t>are assigned to specific patient rooms and to shifts (three per day). </a:t>
            </a:r>
            <a:endParaRPr lang="en-US" dirty="0" smtClean="0"/>
          </a:p>
          <a:p>
            <a:r>
              <a:rPr lang="en-US" dirty="0" smtClean="0"/>
              <a:t>Each </a:t>
            </a:r>
            <a:r>
              <a:rPr lang="en-US" dirty="0"/>
              <a:t>shift has a leader nurse. </a:t>
            </a:r>
            <a:endParaRPr lang="en-US" dirty="0" smtClean="0"/>
          </a:p>
          <a:p>
            <a:r>
              <a:rPr lang="en-US" dirty="0" smtClean="0"/>
              <a:t>Nurses </a:t>
            </a:r>
            <a:r>
              <a:rPr lang="en-US" dirty="0"/>
              <a:t>and some doctors are employees of the hospital, other doctors have admitting rights but don’t work at the hospital.</a:t>
            </a:r>
          </a:p>
        </p:txBody>
      </p:sp>
    </p:spTree>
    <p:extLst>
      <p:ext uri="{BB962C8B-B14F-4D97-AF65-F5344CB8AC3E}">
        <p14:creationId xmlns:p14="http://schemas.microsoft.com/office/powerpoint/2010/main" val="709357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Draw a class diagram to extend the hospital model:</a:t>
            </a:r>
          </a:p>
          <a:p>
            <a:r>
              <a:rPr lang="en-US" dirty="0" smtClean="0"/>
              <a:t>Patients </a:t>
            </a:r>
            <a:r>
              <a:rPr lang="en-US" dirty="0"/>
              <a:t>have one medical record that describes their medicines and treatments</a:t>
            </a:r>
          </a:p>
          <a:p>
            <a:r>
              <a:rPr lang="en-US" dirty="0" smtClean="0"/>
              <a:t>Doctors </a:t>
            </a:r>
            <a:r>
              <a:rPr lang="en-US" dirty="0"/>
              <a:t>can prescribe treatments and medicines for their own patients</a:t>
            </a:r>
          </a:p>
          <a:p>
            <a:r>
              <a:rPr lang="en-US" dirty="0" smtClean="0"/>
              <a:t>Doctors </a:t>
            </a:r>
            <a:r>
              <a:rPr lang="en-US" dirty="0"/>
              <a:t>belong to departments which are part of the hospital. The departments correspond to specialties such as cardiology, obstetrics,...</a:t>
            </a:r>
          </a:p>
          <a:p>
            <a:r>
              <a:rPr lang="en-US" dirty="0" smtClean="0"/>
              <a:t>Departments </a:t>
            </a:r>
            <a:r>
              <a:rPr lang="en-US" dirty="0"/>
              <a:t>have a director who must be a medical doctor</a:t>
            </a:r>
          </a:p>
          <a:p>
            <a:pPr marL="0" indent="0">
              <a:buNone/>
            </a:pPr>
            <a:r>
              <a:rPr lang="en-US" dirty="0"/>
              <a:t>Add some attributes in each class. </a:t>
            </a:r>
          </a:p>
          <a:p>
            <a:pPr marL="0" indent="0">
              <a:buNone/>
            </a:pPr>
            <a:r>
              <a:rPr lang="en-US" dirty="0"/>
              <a:t>I will show the solution on Friday</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5452725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4" y="1343025"/>
            <a:ext cx="4964373" cy="4894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0869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Solution to Exercise 2</a:t>
            </a:r>
            <a:endParaRPr lang="en-US" sz="3600" dirty="0"/>
          </a:p>
        </p:txBody>
      </p:sp>
      <p:pic>
        <p:nvPicPr>
          <p:cNvPr id="2050" name="Picture 2" descr="C:\Users\fernande\Downloads\New Doc 2017-01-27_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7150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30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ernande\AppData\Local\Microsoft\Windows\Temporary Internet Files\Content.IE5\TWTYXCAM\Hospital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127"/>
            <a:ext cx="9067800" cy="43537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 student model</a:t>
            </a:r>
            <a:endParaRPr lang="en-US" dirty="0"/>
          </a:p>
        </p:txBody>
      </p:sp>
    </p:spTree>
    <p:extLst>
      <p:ext uri="{BB962C8B-B14F-4D97-AF65-F5344CB8AC3E}">
        <p14:creationId xmlns:p14="http://schemas.microsoft.com/office/powerpoint/2010/main" val="295895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8: Modelling Interactions and Behaviour</a:t>
            </a:r>
          </a:p>
        </p:txBody>
      </p:sp>
      <p:sp>
        <p:nvSpPr>
          <p:cNvPr id="7" name="Slide Number Placeholder 6"/>
          <p:cNvSpPr>
            <a:spLocks noGrp="1"/>
          </p:cNvSpPr>
          <p:nvPr>
            <p:ph type="sldNum" sz="quarter" idx="12"/>
          </p:nvPr>
        </p:nvSpPr>
        <p:spPr/>
        <p:txBody>
          <a:bodyPr/>
          <a:lstStyle/>
          <a:p>
            <a:fld id="{4F76D5EC-8201-4C2E-A5D6-9120D8AA728E}" type="slidenum">
              <a:rPr lang="en-US"/>
              <a:pPr/>
              <a:t>6</a:t>
            </a:fld>
            <a:endParaRPr lang="en-US"/>
          </a:p>
        </p:txBody>
      </p:sp>
      <p:sp>
        <p:nvSpPr>
          <p:cNvPr id="363522" name="Rectangle 2"/>
          <p:cNvSpPr>
            <a:spLocks noGrp="1" noChangeArrowheads="1"/>
          </p:cNvSpPr>
          <p:nvPr>
            <p:ph type="title"/>
          </p:nvPr>
        </p:nvSpPr>
        <p:spPr/>
        <p:txBody>
          <a:bodyPr/>
          <a:lstStyle/>
          <a:p>
            <a:pPr algn="just"/>
            <a:r>
              <a:rPr lang="en-GB">
                <a:cs typeface="Times" pitchFamily="1" charset="0"/>
              </a:rPr>
              <a:t>Sequence diagrams – an example</a:t>
            </a:r>
          </a:p>
        </p:txBody>
      </p:sp>
      <p:pic>
        <p:nvPicPr>
          <p:cNvPr id="363637" name="Picture 117"/>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371600" y="1371600"/>
            <a:ext cx="6553200" cy="2447925"/>
          </a:xfrm>
          <a:noFill/>
          <a:ln/>
        </p:spPr>
      </p:pic>
      <p:pic>
        <p:nvPicPr>
          <p:cNvPr id="363640" name="Picture 120"/>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990600" y="4267200"/>
            <a:ext cx="7924800" cy="1092200"/>
          </a:xfrm>
          <a:noFill/>
          <a:ln/>
        </p:spPr>
      </p:pic>
    </p:spTree>
    <p:extLst>
      <p:ext uri="{BB962C8B-B14F-4D97-AF65-F5344CB8AC3E}">
        <p14:creationId xmlns:p14="http://schemas.microsoft.com/office/powerpoint/2010/main" val="16622034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3"/>
            <a:ext cx="9229725" cy="654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181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smtClean="0"/>
              <a:t>1 </a:t>
            </a:r>
            <a:r>
              <a:rPr lang="en-US" dirty="0" smtClean="0"/>
              <a:t>(due Sun Feb19)</a:t>
            </a:r>
            <a:endParaRPr lang="en-US" dirty="0"/>
          </a:p>
        </p:txBody>
      </p:sp>
      <p:sp>
        <p:nvSpPr>
          <p:cNvPr id="3" name="Content Placeholder 2"/>
          <p:cNvSpPr>
            <a:spLocks noGrp="1"/>
          </p:cNvSpPr>
          <p:nvPr>
            <p:ph idx="1"/>
          </p:nvPr>
        </p:nvSpPr>
        <p:spPr/>
        <p:txBody>
          <a:bodyPr>
            <a:normAutofit fontScale="70000" lnSpcReduction="20000"/>
          </a:bodyPr>
          <a:lstStyle/>
          <a:p>
            <a:r>
              <a:rPr lang="en-US" dirty="0"/>
              <a:t>1.Draw a UML class diagram for a commercial port where:</a:t>
            </a:r>
          </a:p>
          <a:p>
            <a:r>
              <a:rPr lang="en-US" dirty="0"/>
              <a:t>--ships arrive to deposit and load containers</a:t>
            </a:r>
          </a:p>
          <a:p>
            <a:r>
              <a:rPr lang="en-US" dirty="0"/>
              <a:t>--containers have known dimensions and weight</a:t>
            </a:r>
          </a:p>
          <a:p>
            <a:r>
              <a:rPr lang="en-US" dirty="0"/>
              <a:t>--containers are loaded and unloaded using cranes</a:t>
            </a:r>
          </a:p>
          <a:p>
            <a:r>
              <a:rPr lang="en-US" dirty="0"/>
              <a:t>--each crane has a list of operators qualified to drive them</a:t>
            </a:r>
          </a:p>
          <a:p>
            <a:r>
              <a:rPr lang="en-US" dirty="0"/>
              <a:t>--ships belong to different companies and have known capacities  (number of </a:t>
            </a:r>
            <a:r>
              <a:rPr lang="en-US" dirty="0" err="1"/>
              <a:t>containres</a:t>
            </a:r>
            <a:r>
              <a:rPr lang="en-US" dirty="0"/>
              <a:t> that can carry)</a:t>
            </a:r>
          </a:p>
          <a:p>
            <a:r>
              <a:rPr lang="en-US" dirty="0"/>
              <a:t>--cranes have upper limits on the weights they can handle</a:t>
            </a:r>
          </a:p>
          <a:p>
            <a:r>
              <a:rPr lang="en-US" dirty="0"/>
              <a:t>--containers are assigned to specific port locations (places in warehouses)</a:t>
            </a:r>
          </a:p>
          <a:p>
            <a:r>
              <a:rPr lang="en-US" dirty="0"/>
              <a:t> 2. Draw a sequence diagram to load a container from a warehouse location</a:t>
            </a:r>
          </a:p>
          <a:p>
            <a:r>
              <a:rPr lang="en-US" dirty="0"/>
              <a:t>  3. Draw a state diagram for a crane</a:t>
            </a:r>
          </a:p>
          <a:p>
            <a:pPr marL="0" indent="0">
              <a:buNone/>
            </a:pPr>
            <a:endParaRPr lang="en-US" dirty="0"/>
          </a:p>
        </p:txBody>
      </p:sp>
    </p:spTree>
    <p:extLst>
      <p:ext uri="{BB962C8B-B14F-4D97-AF65-F5344CB8AC3E}">
        <p14:creationId xmlns:p14="http://schemas.microsoft.com/office/powerpoint/2010/main" val="20898459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a:bodyPr>
          <a:lstStyle/>
          <a:p>
            <a:r>
              <a:rPr lang="en-US" sz="2000" dirty="0" smtClean="0"/>
              <a:t>Summary of sequence diagrams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609600"/>
            <a:ext cx="8982075"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9308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a:bodyPr>
          <a:lstStyle/>
          <a:p>
            <a:r>
              <a:rPr lang="en-US" sz="2000" dirty="0" smtClean="0"/>
              <a:t>Activity diagram with </a:t>
            </a:r>
            <a:r>
              <a:rPr lang="en-US" sz="2000" dirty="0" err="1" smtClean="0"/>
              <a:t>swimlanes</a:t>
            </a:r>
            <a:r>
              <a:rPr lang="en-US" sz="2000" dirty="0" smtClean="0"/>
              <a:t> and data</a:t>
            </a:r>
            <a:endParaRPr lang="en-US" sz="2000" dirty="0"/>
          </a:p>
        </p:txBody>
      </p:sp>
      <p:sp>
        <p:nvSpPr>
          <p:cNvPr id="3" name="AutoShape 2" descr="Displaying New Doc 2017-02-01_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609600"/>
            <a:ext cx="70485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858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BB48B8-0CBA-449D-B6EC-90279F8BCB8C}" type="datetime1">
              <a:rPr lang="en-US"/>
              <a:pPr/>
              <a:t>2/1/2017</a:t>
            </a:fld>
            <a:endParaRPr lang="en-US"/>
          </a:p>
        </p:txBody>
      </p:sp>
      <p:sp>
        <p:nvSpPr>
          <p:cNvPr id="6" name="Slide Number Placeholder 5"/>
          <p:cNvSpPr>
            <a:spLocks noGrp="1"/>
          </p:cNvSpPr>
          <p:nvPr>
            <p:ph type="sldNum" sz="quarter" idx="12"/>
          </p:nvPr>
        </p:nvSpPr>
        <p:spPr/>
        <p:txBody>
          <a:bodyPr/>
          <a:lstStyle/>
          <a:p>
            <a:fld id="{9C4ACCAC-4E3D-46C1-BA2F-9259903CF590}" type="slidenum">
              <a:rPr lang="en-US"/>
              <a:pPr/>
              <a:t>64</a:t>
            </a:fld>
            <a:endParaRPr lang="en-US"/>
          </a:p>
        </p:txBody>
      </p:sp>
      <p:sp>
        <p:nvSpPr>
          <p:cNvPr id="103426" name="Rectangle 2"/>
          <p:cNvSpPr>
            <a:spLocks noGrp="1" noChangeArrowheads="1"/>
          </p:cNvSpPr>
          <p:nvPr>
            <p:ph type="title"/>
          </p:nvPr>
        </p:nvSpPr>
        <p:spPr/>
        <p:txBody>
          <a:bodyPr/>
          <a:lstStyle/>
          <a:p>
            <a:r>
              <a:rPr lang="en-US"/>
              <a:t>Digital sound recorder</a:t>
            </a:r>
          </a:p>
        </p:txBody>
      </p:sp>
      <p:sp>
        <p:nvSpPr>
          <p:cNvPr id="103427" name="Rectangle 3"/>
          <p:cNvSpPr>
            <a:spLocks noGrp="1" noChangeArrowheads="1"/>
          </p:cNvSpPr>
          <p:nvPr>
            <p:ph type="body" idx="1"/>
          </p:nvPr>
        </p:nvSpPr>
        <p:spPr>
          <a:xfrm>
            <a:off x="609600" y="1600200"/>
            <a:ext cx="8229600" cy="4525963"/>
          </a:xfrm>
        </p:spPr>
        <p:txBody>
          <a:bodyPr/>
          <a:lstStyle/>
          <a:p>
            <a:r>
              <a:rPr lang="en-US" sz="2800" dirty="0"/>
              <a:t>An electronic appliance to record and play back speech. The messages are recorded using a built-in microphone and stored in a digital memory. The user can play back messages through a speaker. </a:t>
            </a:r>
          </a:p>
          <a:p>
            <a:pPr>
              <a:buFontTx/>
              <a:buNone/>
            </a:pPr>
            <a:endParaRPr lang="en-US" sz="2800" dirty="0"/>
          </a:p>
          <a:p>
            <a:r>
              <a:rPr lang="en-US" sz="2800" dirty="0" smtClean="0"/>
              <a:t>Ivan </a:t>
            </a:r>
            <a:r>
              <a:rPr lang="en-US" sz="2800" dirty="0" err="1" smtClean="0"/>
              <a:t>Porres</a:t>
            </a:r>
            <a:r>
              <a:rPr lang="en-US" sz="2800" dirty="0" smtClean="0"/>
              <a:t>, Johan </a:t>
            </a:r>
            <a:r>
              <a:rPr lang="en-US" sz="2800" dirty="0" err="1" smtClean="0"/>
              <a:t>Lilius</a:t>
            </a:r>
            <a:r>
              <a:rPr lang="en-US" sz="2800" dirty="0" smtClean="0"/>
              <a:t>,  </a:t>
            </a:r>
            <a:r>
              <a:rPr lang="en-US" sz="2800" dirty="0"/>
              <a:t>"Digital sound recorder" </a:t>
            </a:r>
            <a:r>
              <a:rPr lang="en-US" sz="2800" dirty="0" smtClean="0"/>
              <a:t>http://tucs.fi/publications/view/?pub_id=tPoLi99a</a:t>
            </a:r>
            <a:endParaRPr lang="en-US" sz="2800" dirty="0"/>
          </a:p>
        </p:txBody>
      </p:sp>
    </p:spTree>
    <p:extLst>
      <p:ext uri="{BB962C8B-B14F-4D97-AF65-F5344CB8AC3E}">
        <p14:creationId xmlns:p14="http://schemas.microsoft.com/office/powerpoint/2010/main" val="26442711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Date Placeholder 63"/>
          <p:cNvSpPr>
            <a:spLocks noGrp="1"/>
          </p:cNvSpPr>
          <p:nvPr>
            <p:ph type="dt" sz="half" idx="10"/>
          </p:nvPr>
        </p:nvSpPr>
        <p:spPr/>
        <p:txBody>
          <a:bodyPr/>
          <a:lstStyle/>
          <a:p>
            <a:fld id="{614E5712-22F1-4FF4-8DBC-9237223D6F6D}" type="datetime1">
              <a:rPr lang="en-US"/>
              <a:pPr/>
              <a:t>2/1/2017</a:t>
            </a:fld>
            <a:endParaRPr lang="en-US"/>
          </a:p>
        </p:txBody>
      </p:sp>
      <p:sp>
        <p:nvSpPr>
          <p:cNvPr id="66" name="Slide Number Placeholder 65"/>
          <p:cNvSpPr>
            <a:spLocks noGrp="1"/>
          </p:cNvSpPr>
          <p:nvPr>
            <p:ph type="sldNum" sz="quarter" idx="12"/>
          </p:nvPr>
        </p:nvSpPr>
        <p:spPr/>
        <p:txBody>
          <a:bodyPr/>
          <a:lstStyle/>
          <a:p>
            <a:fld id="{58623249-6B96-4D69-9E2D-CCBACFA24407}" type="slidenum">
              <a:rPr lang="en-US"/>
              <a:pPr/>
              <a:t>65</a:t>
            </a:fld>
            <a:endParaRPr lang="en-US"/>
          </a:p>
        </p:txBody>
      </p:sp>
      <p:sp>
        <p:nvSpPr>
          <p:cNvPr id="102402" name="Rectangle 2"/>
          <p:cNvSpPr>
            <a:spLocks noGrp="1" noChangeArrowheads="1"/>
          </p:cNvSpPr>
          <p:nvPr>
            <p:ph type="title"/>
          </p:nvPr>
        </p:nvSpPr>
        <p:spPr>
          <a:xfrm>
            <a:off x="685800" y="609600"/>
            <a:ext cx="7772400" cy="838200"/>
          </a:xfrm>
        </p:spPr>
        <p:txBody>
          <a:bodyPr/>
          <a:lstStyle/>
          <a:p>
            <a:r>
              <a:rPr lang="en-US"/>
              <a:t>Context diagram</a:t>
            </a:r>
          </a:p>
        </p:txBody>
      </p:sp>
      <p:sp>
        <p:nvSpPr>
          <p:cNvPr id="102403" name="Rectangle 3"/>
          <p:cNvSpPr>
            <a:spLocks noChangeArrowheads="1"/>
          </p:cNvSpPr>
          <p:nvPr/>
        </p:nvSpPr>
        <p:spPr bwMode="auto">
          <a:xfrm>
            <a:off x="3352800" y="2362200"/>
            <a:ext cx="46482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4" name="Rectangle 4"/>
          <p:cNvSpPr>
            <a:spLocks noChangeArrowheads="1"/>
          </p:cNvSpPr>
          <p:nvPr/>
        </p:nvSpPr>
        <p:spPr bwMode="auto">
          <a:xfrm>
            <a:off x="3352800" y="1676400"/>
            <a:ext cx="1371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5" name="Text Box 5"/>
          <p:cNvSpPr txBox="1">
            <a:spLocks noChangeArrowheads="1"/>
          </p:cNvSpPr>
          <p:nvPr/>
        </p:nvSpPr>
        <p:spPr bwMode="auto">
          <a:xfrm>
            <a:off x="4340225" y="2376488"/>
            <a:ext cx="2593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Digital Sound Recorder</a:t>
            </a:r>
            <a:endParaRPr lang="en-US"/>
          </a:p>
        </p:txBody>
      </p:sp>
      <p:sp>
        <p:nvSpPr>
          <p:cNvPr id="102406" name="Rectangle 6"/>
          <p:cNvSpPr>
            <a:spLocks noChangeArrowheads="1"/>
          </p:cNvSpPr>
          <p:nvPr/>
        </p:nvSpPr>
        <p:spPr bwMode="auto">
          <a:xfrm>
            <a:off x="3657600" y="2895600"/>
            <a:ext cx="16002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7" name="Rectangle 7"/>
          <p:cNvSpPr>
            <a:spLocks noChangeArrowheads="1"/>
          </p:cNvSpPr>
          <p:nvPr/>
        </p:nvSpPr>
        <p:spPr bwMode="auto">
          <a:xfrm>
            <a:off x="3657600" y="266700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8" name="Text Box 8"/>
          <p:cNvSpPr txBox="1">
            <a:spLocks noChangeArrowheads="1"/>
          </p:cNvSpPr>
          <p:nvPr/>
        </p:nvSpPr>
        <p:spPr bwMode="auto">
          <a:xfrm>
            <a:off x="3641725" y="2906713"/>
            <a:ext cx="1479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Sensors/Actuators</a:t>
            </a:r>
            <a:endParaRPr lang="en-US"/>
          </a:p>
        </p:txBody>
      </p:sp>
      <p:sp>
        <p:nvSpPr>
          <p:cNvPr id="102409" name="Line 9"/>
          <p:cNvSpPr>
            <a:spLocks noChangeShapeType="1"/>
          </p:cNvSpPr>
          <p:nvPr/>
        </p:nvSpPr>
        <p:spPr bwMode="auto">
          <a:xfrm>
            <a:off x="3657600" y="3200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0" name="Line 10"/>
          <p:cNvSpPr>
            <a:spLocks noChangeShapeType="1"/>
          </p:cNvSpPr>
          <p:nvPr/>
        </p:nvSpPr>
        <p:spPr bwMode="auto">
          <a:xfrm>
            <a:off x="3657600" y="4191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1" name="Text Box 11"/>
          <p:cNvSpPr txBox="1">
            <a:spLocks noChangeArrowheads="1"/>
          </p:cNvSpPr>
          <p:nvPr/>
        </p:nvSpPr>
        <p:spPr bwMode="auto">
          <a:xfrm>
            <a:off x="3654425" y="3262313"/>
            <a:ext cx="7445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+Buttons</a:t>
            </a:r>
            <a:endParaRPr lang="en-US"/>
          </a:p>
        </p:txBody>
      </p:sp>
      <p:sp>
        <p:nvSpPr>
          <p:cNvPr id="102412" name="Text Box 12"/>
          <p:cNvSpPr txBox="1">
            <a:spLocks noChangeArrowheads="1"/>
          </p:cNvSpPr>
          <p:nvPr/>
        </p:nvSpPr>
        <p:spPr bwMode="auto">
          <a:xfrm>
            <a:off x="3657600" y="3429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+Microphone</a:t>
            </a:r>
            <a:endParaRPr lang="en-US"/>
          </a:p>
        </p:txBody>
      </p:sp>
      <p:sp>
        <p:nvSpPr>
          <p:cNvPr id="102413" name="Text Box 13"/>
          <p:cNvSpPr txBox="1">
            <a:spLocks noChangeArrowheads="1"/>
          </p:cNvSpPr>
          <p:nvPr/>
        </p:nvSpPr>
        <p:spPr bwMode="auto">
          <a:xfrm>
            <a:off x="3657600" y="35814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+Screen</a:t>
            </a:r>
            <a:endParaRPr lang="en-US"/>
          </a:p>
        </p:txBody>
      </p:sp>
      <p:sp>
        <p:nvSpPr>
          <p:cNvPr id="102414" name="Text Box 14"/>
          <p:cNvSpPr txBox="1">
            <a:spLocks noChangeArrowheads="1"/>
          </p:cNvSpPr>
          <p:nvPr/>
        </p:nvSpPr>
        <p:spPr bwMode="auto">
          <a:xfrm>
            <a:off x="3657600" y="37338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+Speaker</a:t>
            </a:r>
            <a:endParaRPr lang="en-US"/>
          </a:p>
        </p:txBody>
      </p:sp>
      <p:sp>
        <p:nvSpPr>
          <p:cNvPr id="102415" name="Text Box 15"/>
          <p:cNvSpPr txBox="1">
            <a:spLocks noChangeArrowheads="1"/>
          </p:cNvSpPr>
          <p:nvPr/>
        </p:nvSpPr>
        <p:spPr bwMode="auto">
          <a:xfrm>
            <a:off x="3657600" y="3886200"/>
            <a:ext cx="1511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+Battery Level Meter</a:t>
            </a:r>
            <a:endParaRPr lang="en-US"/>
          </a:p>
        </p:txBody>
      </p:sp>
      <p:sp>
        <p:nvSpPr>
          <p:cNvPr id="102416" name="Rectangle 16"/>
          <p:cNvSpPr>
            <a:spLocks noChangeArrowheads="1"/>
          </p:cNvSpPr>
          <p:nvPr/>
        </p:nvSpPr>
        <p:spPr bwMode="auto">
          <a:xfrm>
            <a:off x="6111875" y="4343400"/>
            <a:ext cx="1600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7" name="Rectangle 17"/>
          <p:cNvSpPr>
            <a:spLocks noChangeArrowheads="1"/>
          </p:cNvSpPr>
          <p:nvPr/>
        </p:nvSpPr>
        <p:spPr bwMode="auto">
          <a:xfrm>
            <a:off x="6111875" y="4114800"/>
            <a:ext cx="609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8" name="Text Box 18"/>
          <p:cNvSpPr txBox="1">
            <a:spLocks noChangeArrowheads="1"/>
          </p:cNvSpPr>
          <p:nvPr/>
        </p:nvSpPr>
        <p:spPr bwMode="auto">
          <a:xfrm>
            <a:off x="6429375" y="4354513"/>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Interfaces</a:t>
            </a:r>
            <a:endParaRPr lang="en-US"/>
          </a:p>
        </p:txBody>
      </p:sp>
      <p:sp>
        <p:nvSpPr>
          <p:cNvPr id="102419" name="Line 19"/>
          <p:cNvSpPr>
            <a:spLocks noChangeShapeType="1"/>
          </p:cNvSpPr>
          <p:nvPr/>
        </p:nvSpPr>
        <p:spPr bwMode="auto">
          <a:xfrm>
            <a:off x="6111875" y="4648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0" name="Line 20"/>
          <p:cNvSpPr>
            <a:spLocks noChangeShapeType="1"/>
          </p:cNvSpPr>
          <p:nvPr/>
        </p:nvSpPr>
        <p:spPr bwMode="auto">
          <a:xfrm>
            <a:off x="6111875" y="5334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1" name="Text Box 21"/>
          <p:cNvSpPr txBox="1">
            <a:spLocks noChangeArrowheads="1"/>
          </p:cNvSpPr>
          <p:nvPr/>
        </p:nvSpPr>
        <p:spPr bwMode="auto">
          <a:xfrm>
            <a:off x="6108700" y="4710113"/>
            <a:ext cx="1355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-Analog To Digital</a:t>
            </a:r>
            <a:endParaRPr lang="en-US"/>
          </a:p>
        </p:txBody>
      </p:sp>
      <p:sp>
        <p:nvSpPr>
          <p:cNvPr id="102422" name="Text Box 22"/>
          <p:cNvSpPr txBox="1">
            <a:spLocks noChangeArrowheads="1"/>
          </p:cNvSpPr>
          <p:nvPr/>
        </p:nvSpPr>
        <p:spPr bwMode="auto">
          <a:xfrm>
            <a:off x="6111875" y="4876800"/>
            <a:ext cx="1355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-Digital To Analog</a:t>
            </a:r>
            <a:endParaRPr lang="en-US"/>
          </a:p>
        </p:txBody>
      </p:sp>
      <p:sp>
        <p:nvSpPr>
          <p:cNvPr id="102423" name="Text Box 23"/>
          <p:cNvSpPr txBox="1">
            <a:spLocks noChangeArrowheads="1"/>
          </p:cNvSpPr>
          <p:nvPr/>
        </p:nvSpPr>
        <p:spPr bwMode="auto">
          <a:xfrm>
            <a:off x="6111875" y="5029200"/>
            <a:ext cx="1382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-Digitral To Digital</a:t>
            </a:r>
            <a:endParaRPr lang="en-US"/>
          </a:p>
        </p:txBody>
      </p:sp>
      <p:sp>
        <p:nvSpPr>
          <p:cNvPr id="102424" name="Rectangle 24"/>
          <p:cNvSpPr>
            <a:spLocks noChangeArrowheads="1"/>
          </p:cNvSpPr>
          <p:nvPr/>
        </p:nvSpPr>
        <p:spPr bwMode="auto">
          <a:xfrm>
            <a:off x="6111875" y="2971800"/>
            <a:ext cx="11271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5" name="Rectangle 25"/>
          <p:cNvSpPr>
            <a:spLocks noChangeArrowheads="1"/>
          </p:cNvSpPr>
          <p:nvPr/>
        </p:nvSpPr>
        <p:spPr bwMode="auto">
          <a:xfrm>
            <a:off x="6111875" y="2743200"/>
            <a:ext cx="517525"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6" name="Text Box 26"/>
          <p:cNvSpPr txBox="1">
            <a:spLocks noChangeArrowheads="1"/>
          </p:cNvSpPr>
          <p:nvPr/>
        </p:nvSpPr>
        <p:spPr bwMode="auto">
          <a:xfrm>
            <a:off x="6302375" y="2982913"/>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System</a:t>
            </a:r>
            <a:endParaRPr lang="en-US"/>
          </a:p>
        </p:txBody>
      </p:sp>
      <p:sp>
        <p:nvSpPr>
          <p:cNvPr id="102427" name="Line 27"/>
          <p:cNvSpPr>
            <a:spLocks noChangeShapeType="1"/>
          </p:cNvSpPr>
          <p:nvPr/>
        </p:nvSpPr>
        <p:spPr bwMode="auto">
          <a:xfrm>
            <a:off x="6111875" y="3276600"/>
            <a:ext cx="1127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8" name="Line 28"/>
          <p:cNvSpPr>
            <a:spLocks noChangeShapeType="1"/>
          </p:cNvSpPr>
          <p:nvPr/>
        </p:nvSpPr>
        <p:spPr bwMode="auto">
          <a:xfrm>
            <a:off x="4419600" y="4495800"/>
            <a:ext cx="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9" name="Line 29"/>
          <p:cNvSpPr>
            <a:spLocks noChangeShapeType="1"/>
          </p:cNvSpPr>
          <p:nvPr/>
        </p:nvSpPr>
        <p:spPr bwMode="auto">
          <a:xfrm>
            <a:off x="4419600" y="5105400"/>
            <a:ext cx="16764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0" name="Line 30"/>
          <p:cNvSpPr>
            <a:spLocks noChangeShapeType="1"/>
          </p:cNvSpPr>
          <p:nvPr/>
        </p:nvSpPr>
        <p:spPr bwMode="auto">
          <a:xfrm>
            <a:off x="6934200" y="3810000"/>
            <a:ext cx="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1" name="AutoShape 31"/>
          <p:cNvSpPr>
            <a:spLocks noChangeArrowheads="1"/>
          </p:cNvSpPr>
          <p:nvPr/>
        </p:nvSpPr>
        <p:spPr bwMode="auto">
          <a:xfrm>
            <a:off x="1295400" y="1828800"/>
            <a:ext cx="152400" cy="15240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2" name="Line 32"/>
          <p:cNvSpPr>
            <a:spLocks noChangeShapeType="1"/>
          </p:cNvSpPr>
          <p:nvPr/>
        </p:nvSpPr>
        <p:spPr bwMode="auto">
          <a:xfrm>
            <a:off x="1371600" y="1981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3" name="Line 33"/>
          <p:cNvSpPr>
            <a:spLocks noChangeShapeType="1"/>
          </p:cNvSpPr>
          <p:nvPr/>
        </p:nvSpPr>
        <p:spPr bwMode="auto">
          <a:xfrm flipH="1">
            <a:off x="1219200" y="2209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4" name="Line 34"/>
          <p:cNvSpPr>
            <a:spLocks noChangeShapeType="1"/>
          </p:cNvSpPr>
          <p:nvPr/>
        </p:nvSpPr>
        <p:spPr bwMode="auto">
          <a:xfrm>
            <a:off x="1371600" y="2209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5" name="Line 35"/>
          <p:cNvSpPr>
            <a:spLocks noChangeShapeType="1"/>
          </p:cNvSpPr>
          <p:nvPr/>
        </p:nvSpPr>
        <p:spPr bwMode="auto">
          <a:xfrm>
            <a:off x="1231900" y="205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6" name="Text Box 36"/>
          <p:cNvSpPr txBox="1">
            <a:spLocks noChangeArrowheads="1"/>
          </p:cNvSpPr>
          <p:nvPr/>
        </p:nvSpPr>
        <p:spPr bwMode="auto">
          <a:xfrm>
            <a:off x="1117600" y="2286000"/>
            <a:ext cx="55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Time</a:t>
            </a:r>
            <a:endParaRPr lang="en-US"/>
          </a:p>
        </p:txBody>
      </p:sp>
      <p:sp>
        <p:nvSpPr>
          <p:cNvPr id="102437" name="AutoShape 37"/>
          <p:cNvSpPr>
            <a:spLocks noChangeArrowheads="1"/>
          </p:cNvSpPr>
          <p:nvPr/>
        </p:nvSpPr>
        <p:spPr bwMode="auto">
          <a:xfrm>
            <a:off x="939800" y="3429000"/>
            <a:ext cx="152400" cy="15240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8" name="Line 38"/>
          <p:cNvSpPr>
            <a:spLocks noChangeShapeType="1"/>
          </p:cNvSpPr>
          <p:nvPr/>
        </p:nvSpPr>
        <p:spPr bwMode="auto">
          <a:xfrm>
            <a:off x="1016000" y="3581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9" name="Line 39"/>
          <p:cNvSpPr>
            <a:spLocks noChangeShapeType="1"/>
          </p:cNvSpPr>
          <p:nvPr/>
        </p:nvSpPr>
        <p:spPr bwMode="auto">
          <a:xfrm flipH="1">
            <a:off x="863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0" name="Line 40"/>
          <p:cNvSpPr>
            <a:spLocks noChangeShapeType="1"/>
          </p:cNvSpPr>
          <p:nvPr/>
        </p:nvSpPr>
        <p:spPr bwMode="auto">
          <a:xfrm>
            <a:off x="1016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1" name="Line 41"/>
          <p:cNvSpPr>
            <a:spLocks noChangeShapeType="1"/>
          </p:cNvSpPr>
          <p:nvPr/>
        </p:nvSpPr>
        <p:spPr bwMode="auto">
          <a:xfrm>
            <a:off x="876300" y="3657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2" name="Text Box 42"/>
          <p:cNvSpPr txBox="1">
            <a:spLocks noChangeArrowheads="1"/>
          </p:cNvSpPr>
          <p:nvPr/>
        </p:nvSpPr>
        <p:spPr bwMode="auto">
          <a:xfrm>
            <a:off x="762000" y="38862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User</a:t>
            </a:r>
            <a:endParaRPr lang="en-US"/>
          </a:p>
        </p:txBody>
      </p:sp>
      <p:sp>
        <p:nvSpPr>
          <p:cNvPr id="102443" name="AutoShape 43"/>
          <p:cNvSpPr>
            <a:spLocks noChangeArrowheads="1"/>
          </p:cNvSpPr>
          <p:nvPr/>
        </p:nvSpPr>
        <p:spPr bwMode="auto">
          <a:xfrm>
            <a:off x="1828800" y="5181600"/>
            <a:ext cx="152400" cy="15240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4" name="Line 44"/>
          <p:cNvSpPr>
            <a:spLocks noChangeShapeType="1"/>
          </p:cNvSpPr>
          <p:nvPr/>
        </p:nvSpPr>
        <p:spPr bwMode="auto">
          <a:xfrm>
            <a:off x="1905000" y="533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5" name="Line 45"/>
          <p:cNvSpPr>
            <a:spLocks noChangeShapeType="1"/>
          </p:cNvSpPr>
          <p:nvPr/>
        </p:nvSpPr>
        <p:spPr bwMode="auto">
          <a:xfrm flipH="1">
            <a:off x="1752600" y="556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6" name="Line 46"/>
          <p:cNvSpPr>
            <a:spLocks noChangeShapeType="1"/>
          </p:cNvSpPr>
          <p:nvPr/>
        </p:nvSpPr>
        <p:spPr bwMode="auto">
          <a:xfrm>
            <a:off x="1905000" y="556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7" name="Line 47"/>
          <p:cNvSpPr>
            <a:spLocks noChangeShapeType="1"/>
          </p:cNvSpPr>
          <p:nvPr/>
        </p:nvSpPr>
        <p:spPr bwMode="auto">
          <a:xfrm>
            <a:off x="1765300" y="5410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8" name="Text Box 48"/>
          <p:cNvSpPr txBox="1">
            <a:spLocks noChangeArrowheads="1"/>
          </p:cNvSpPr>
          <p:nvPr/>
        </p:nvSpPr>
        <p:spPr bwMode="auto">
          <a:xfrm>
            <a:off x="1536700" y="5638800"/>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Battery</a:t>
            </a:r>
            <a:endParaRPr lang="en-US"/>
          </a:p>
        </p:txBody>
      </p:sp>
      <p:sp>
        <p:nvSpPr>
          <p:cNvPr id="102449" name="Line 49"/>
          <p:cNvSpPr>
            <a:spLocks noChangeShapeType="1"/>
          </p:cNvSpPr>
          <p:nvPr/>
        </p:nvSpPr>
        <p:spPr bwMode="auto">
          <a:xfrm>
            <a:off x="1676400" y="2209800"/>
            <a:ext cx="1981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0" name="Line 50"/>
          <p:cNvSpPr>
            <a:spLocks noChangeShapeType="1"/>
          </p:cNvSpPr>
          <p:nvPr/>
        </p:nvSpPr>
        <p:spPr bwMode="auto">
          <a:xfrm flipV="1">
            <a:off x="1295400" y="3352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1" name="Line 51"/>
          <p:cNvSpPr>
            <a:spLocks noChangeShapeType="1"/>
          </p:cNvSpPr>
          <p:nvPr/>
        </p:nvSpPr>
        <p:spPr bwMode="auto">
          <a:xfrm>
            <a:off x="2971800" y="3352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2" name="Line 52"/>
          <p:cNvSpPr>
            <a:spLocks noChangeShapeType="1"/>
          </p:cNvSpPr>
          <p:nvPr/>
        </p:nvSpPr>
        <p:spPr bwMode="auto">
          <a:xfrm>
            <a:off x="1752600" y="3352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3" name="Text Box 53"/>
          <p:cNvSpPr txBox="1">
            <a:spLocks noChangeArrowheads="1"/>
          </p:cNvSpPr>
          <p:nvPr/>
        </p:nvSpPr>
        <p:spPr bwMode="auto">
          <a:xfrm>
            <a:off x="2057400" y="3001963"/>
            <a:ext cx="6254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Record</a:t>
            </a:r>
            <a:endParaRPr lang="en-US"/>
          </a:p>
        </p:txBody>
      </p:sp>
      <p:sp>
        <p:nvSpPr>
          <p:cNvPr id="102454" name="Text Box 54"/>
          <p:cNvSpPr txBox="1">
            <a:spLocks noChangeArrowheads="1"/>
          </p:cNvSpPr>
          <p:nvPr/>
        </p:nvSpPr>
        <p:spPr bwMode="auto">
          <a:xfrm>
            <a:off x="1931988" y="3154363"/>
            <a:ext cx="9636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Message, set</a:t>
            </a:r>
            <a:endParaRPr lang="en-US"/>
          </a:p>
        </p:txBody>
      </p:sp>
      <p:sp>
        <p:nvSpPr>
          <p:cNvPr id="102455" name="Text Box 55"/>
          <p:cNvSpPr txBox="1">
            <a:spLocks noChangeArrowheads="1"/>
          </p:cNvSpPr>
          <p:nvPr/>
        </p:nvSpPr>
        <p:spPr bwMode="auto">
          <a:xfrm>
            <a:off x="1905000" y="3306763"/>
            <a:ext cx="1131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Alarm, set time</a:t>
            </a:r>
            <a:endParaRPr lang="en-US"/>
          </a:p>
        </p:txBody>
      </p:sp>
      <p:sp>
        <p:nvSpPr>
          <p:cNvPr id="102456" name="Line 56"/>
          <p:cNvSpPr>
            <a:spLocks noChangeShapeType="1"/>
          </p:cNvSpPr>
          <p:nvPr/>
        </p:nvSpPr>
        <p:spPr bwMode="auto">
          <a:xfrm flipV="1">
            <a:off x="2209800" y="4191000"/>
            <a:ext cx="14478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7" name="Text Box 57"/>
          <p:cNvSpPr txBox="1">
            <a:spLocks noChangeArrowheads="1"/>
          </p:cNvSpPr>
          <p:nvPr/>
        </p:nvSpPr>
        <p:spPr bwMode="auto">
          <a:xfrm>
            <a:off x="1676400" y="3657600"/>
            <a:ext cx="10112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Play message</a:t>
            </a:r>
            <a:endParaRPr lang="en-US"/>
          </a:p>
        </p:txBody>
      </p:sp>
      <p:sp>
        <p:nvSpPr>
          <p:cNvPr id="102458" name="Text Box 58"/>
          <p:cNvSpPr txBox="1">
            <a:spLocks noChangeArrowheads="1"/>
          </p:cNvSpPr>
          <p:nvPr/>
        </p:nvSpPr>
        <p:spPr bwMode="auto">
          <a:xfrm>
            <a:off x="1676400" y="3810000"/>
            <a:ext cx="12827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Beep alarm, show</a:t>
            </a:r>
            <a:endParaRPr lang="en-US"/>
          </a:p>
        </p:txBody>
      </p:sp>
      <p:sp>
        <p:nvSpPr>
          <p:cNvPr id="102459" name="Text Box 59"/>
          <p:cNvSpPr txBox="1">
            <a:spLocks noChangeArrowheads="1"/>
          </p:cNvSpPr>
          <p:nvPr/>
        </p:nvSpPr>
        <p:spPr bwMode="auto">
          <a:xfrm>
            <a:off x="1905000" y="3962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time</a:t>
            </a:r>
            <a:endParaRPr lang="en-US"/>
          </a:p>
        </p:txBody>
      </p:sp>
      <p:sp>
        <p:nvSpPr>
          <p:cNvPr id="102460" name="Line 60"/>
          <p:cNvSpPr>
            <a:spLocks noChangeShapeType="1"/>
          </p:cNvSpPr>
          <p:nvPr/>
        </p:nvSpPr>
        <p:spPr bwMode="auto">
          <a:xfrm>
            <a:off x="2971800" y="3962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1" name="Line 61"/>
          <p:cNvSpPr>
            <a:spLocks noChangeShapeType="1"/>
          </p:cNvSpPr>
          <p:nvPr/>
        </p:nvSpPr>
        <p:spPr bwMode="auto">
          <a:xfrm>
            <a:off x="1295400" y="3733800"/>
            <a:ext cx="457200" cy="228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2" name="Text Box 62"/>
          <p:cNvSpPr txBox="1">
            <a:spLocks noChangeArrowheads="1"/>
          </p:cNvSpPr>
          <p:nvPr/>
        </p:nvSpPr>
        <p:spPr bwMode="auto">
          <a:xfrm>
            <a:off x="2551113" y="4525963"/>
            <a:ext cx="5730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Power</a:t>
            </a:r>
            <a:endParaRPr lang="en-US"/>
          </a:p>
        </p:txBody>
      </p:sp>
      <p:sp>
        <p:nvSpPr>
          <p:cNvPr id="102463" name="Text Box 63"/>
          <p:cNvSpPr txBox="1">
            <a:spLocks noChangeArrowheads="1"/>
          </p:cNvSpPr>
          <p:nvPr/>
        </p:nvSpPr>
        <p:spPr bwMode="auto">
          <a:xfrm>
            <a:off x="2133600" y="220980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Next second</a:t>
            </a:r>
            <a:endParaRPr lang="en-US"/>
          </a:p>
        </p:txBody>
      </p:sp>
    </p:spTree>
    <p:extLst>
      <p:ext uri="{BB962C8B-B14F-4D97-AF65-F5344CB8AC3E}">
        <p14:creationId xmlns:p14="http://schemas.microsoft.com/office/powerpoint/2010/main" val="1200148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C29BB4-E61D-4688-BFD7-62EA84EF946A}" type="datetime1">
              <a:rPr lang="en-US"/>
              <a:pPr/>
              <a:t>2/1/2017</a:t>
            </a:fld>
            <a:endParaRPr lang="en-US"/>
          </a:p>
        </p:txBody>
      </p:sp>
      <p:sp>
        <p:nvSpPr>
          <p:cNvPr id="6" name="Slide Number Placeholder 5"/>
          <p:cNvSpPr>
            <a:spLocks noGrp="1"/>
          </p:cNvSpPr>
          <p:nvPr>
            <p:ph type="sldNum" sz="quarter" idx="12"/>
          </p:nvPr>
        </p:nvSpPr>
        <p:spPr/>
        <p:txBody>
          <a:bodyPr/>
          <a:lstStyle/>
          <a:p>
            <a:fld id="{DF0CFE3C-BD11-4C22-9404-0EAA82D616E1}" type="slidenum">
              <a:rPr lang="en-US"/>
              <a:pPr/>
              <a:t>66</a:t>
            </a:fld>
            <a:endParaRPr lang="en-US"/>
          </a:p>
        </p:txBody>
      </p:sp>
      <p:sp>
        <p:nvSpPr>
          <p:cNvPr id="126978" name="Rectangle 2"/>
          <p:cNvSpPr>
            <a:spLocks noGrp="1" noChangeArrowheads="1"/>
          </p:cNvSpPr>
          <p:nvPr>
            <p:ph type="title"/>
          </p:nvPr>
        </p:nvSpPr>
        <p:spPr/>
        <p:txBody>
          <a:bodyPr/>
          <a:lstStyle/>
          <a:p>
            <a:r>
              <a:rPr lang="en-US"/>
              <a:t>Events</a:t>
            </a:r>
          </a:p>
        </p:txBody>
      </p:sp>
      <p:sp>
        <p:nvSpPr>
          <p:cNvPr id="126979" name="Rectangle 3"/>
          <p:cNvSpPr>
            <a:spLocks noGrp="1" noChangeArrowheads="1"/>
          </p:cNvSpPr>
          <p:nvPr>
            <p:ph type="body" idx="1"/>
          </p:nvPr>
        </p:nvSpPr>
        <p:spPr/>
        <p:txBody>
          <a:bodyPr/>
          <a:lstStyle/>
          <a:p>
            <a:pPr>
              <a:lnSpc>
                <a:spcPct val="90000"/>
              </a:lnSpc>
            </a:pPr>
            <a:r>
              <a:rPr lang="en-US"/>
              <a:t>A second passes: update internal clock, check alarm, update clock display</a:t>
            </a:r>
          </a:p>
          <a:p>
            <a:pPr>
              <a:lnSpc>
                <a:spcPct val="90000"/>
              </a:lnSpc>
            </a:pPr>
            <a:r>
              <a:rPr lang="en-US"/>
              <a:t>User presses a command button: Show task progress display, start recording or playing back a message</a:t>
            </a:r>
          </a:p>
          <a:p>
            <a:pPr>
              <a:lnSpc>
                <a:spcPct val="90000"/>
              </a:lnSpc>
            </a:pPr>
            <a:r>
              <a:rPr lang="en-US"/>
              <a:t>Enter standby mode: switch off display</a:t>
            </a:r>
          </a:p>
          <a:p>
            <a:pPr>
              <a:lnSpc>
                <a:spcPct val="90000"/>
              </a:lnSpc>
            </a:pPr>
            <a:r>
              <a:rPr lang="en-US"/>
              <a:t>Low battery alarm: warn user, stop current task</a:t>
            </a:r>
          </a:p>
        </p:txBody>
      </p:sp>
    </p:spTree>
    <p:extLst>
      <p:ext uri="{BB962C8B-B14F-4D97-AF65-F5344CB8AC3E}">
        <p14:creationId xmlns:p14="http://schemas.microsoft.com/office/powerpoint/2010/main" val="40504870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51632E-0E03-4EEA-8AC1-6A9EE01D83F0}" type="datetime1">
              <a:rPr lang="en-US"/>
              <a:pPr/>
              <a:t>2/1/2017</a:t>
            </a:fld>
            <a:endParaRPr lang="en-US"/>
          </a:p>
        </p:txBody>
      </p:sp>
      <p:sp>
        <p:nvSpPr>
          <p:cNvPr id="6" name="Slide Number Placeholder 5"/>
          <p:cNvSpPr>
            <a:spLocks noGrp="1"/>
          </p:cNvSpPr>
          <p:nvPr>
            <p:ph type="sldNum" sz="quarter" idx="12"/>
          </p:nvPr>
        </p:nvSpPr>
        <p:spPr/>
        <p:txBody>
          <a:bodyPr/>
          <a:lstStyle/>
          <a:p>
            <a:fld id="{0CE125AA-ACBD-42C6-AE45-8B348DA28170}" type="slidenum">
              <a:rPr lang="en-US"/>
              <a:pPr/>
              <a:t>67</a:t>
            </a:fld>
            <a:endParaRPr lang="en-US"/>
          </a:p>
        </p:txBody>
      </p:sp>
      <p:sp>
        <p:nvSpPr>
          <p:cNvPr id="120834"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solidFill>
                  <a:schemeClr val="tx2"/>
                </a:solidFill>
              </a:rPr>
              <a:t>Model management</a:t>
            </a:r>
          </a:p>
        </p:txBody>
      </p:sp>
      <p:sp>
        <p:nvSpPr>
          <p:cNvPr id="120835"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a:t>Package: A grouping of related model elements </a:t>
            </a:r>
          </a:p>
          <a:p>
            <a:pPr marL="342900" indent="-342900">
              <a:spcBef>
                <a:spcPct val="20000"/>
              </a:spcBef>
              <a:buFontTx/>
              <a:buChar char="•"/>
            </a:pPr>
            <a:r>
              <a:rPr lang="en-US" sz="3200"/>
              <a:t>Packages own elements</a:t>
            </a:r>
          </a:p>
          <a:p>
            <a:pPr marL="342900" indent="-342900">
              <a:spcBef>
                <a:spcPct val="20000"/>
              </a:spcBef>
              <a:buFontTx/>
              <a:buChar char="•"/>
            </a:pPr>
            <a:r>
              <a:rPr lang="en-US" sz="3200"/>
              <a:t>Elements are other packages or classes</a:t>
            </a:r>
          </a:p>
          <a:p>
            <a:pPr marL="342900" indent="-342900">
              <a:spcBef>
                <a:spcPct val="20000"/>
              </a:spcBef>
              <a:buFontTx/>
              <a:buChar char="•"/>
            </a:pPr>
            <a:r>
              <a:rPr lang="en-US" sz="3200"/>
              <a:t>Basis for configuration control, storage, and access control</a:t>
            </a:r>
          </a:p>
          <a:p>
            <a:pPr marL="342900" indent="-342900">
              <a:spcBef>
                <a:spcPct val="20000"/>
              </a:spcBef>
              <a:buFontTx/>
              <a:buChar char="•"/>
            </a:pPr>
            <a:r>
              <a:rPr lang="en-US" sz="3200"/>
              <a:t>Useful to delimit work scope and to describe subsystems</a:t>
            </a:r>
          </a:p>
        </p:txBody>
      </p:sp>
    </p:spTree>
    <p:extLst>
      <p:ext uri="{BB962C8B-B14F-4D97-AF65-F5344CB8AC3E}">
        <p14:creationId xmlns:p14="http://schemas.microsoft.com/office/powerpoint/2010/main" val="10608753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55D510-7834-4729-82BC-B26E08C1891F}" type="datetime1">
              <a:rPr lang="en-US"/>
              <a:pPr/>
              <a:t>2/1/2017</a:t>
            </a:fld>
            <a:endParaRPr lang="en-US"/>
          </a:p>
        </p:txBody>
      </p:sp>
      <p:sp>
        <p:nvSpPr>
          <p:cNvPr id="6" name="Slide Number Placeholder 5"/>
          <p:cNvSpPr>
            <a:spLocks noGrp="1"/>
          </p:cNvSpPr>
          <p:nvPr>
            <p:ph type="sldNum" sz="quarter" idx="12"/>
          </p:nvPr>
        </p:nvSpPr>
        <p:spPr/>
        <p:txBody>
          <a:bodyPr/>
          <a:lstStyle/>
          <a:p>
            <a:fld id="{783AD986-E1D5-4F16-9892-43B31E8B8F61}" type="slidenum">
              <a:rPr lang="en-US"/>
              <a:pPr/>
              <a:t>68</a:t>
            </a:fld>
            <a:endParaRPr lang="en-US"/>
          </a:p>
        </p:txBody>
      </p:sp>
      <p:sp>
        <p:nvSpPr>
          <p:cNvPr id="110594" name="Rectangle 2"/>
          <p:cNvSpPr>
            <a:spLocks noGrp="1" noChangeArrowheads="1"/>
          </p:cNvSpPr>
          <p:nvPr>
            <p:ph type="title"/>
          </p:nvPr>
        </p:nvSpPr>
        <p:spPr/>
        <p:txBody>
          <a:bodyPr/>
          <a:lstStyle/>
          <a:p>
            <a:r>
              <a:rPr lang="en-US"/>
              <a:t>Subsystems in the sound recorder</a:t>
            </a:r>
          </a:p>
        </p:txBody>
      </p:sp>
      <p:pic>
        <p:nvPicPr>
          <p:cNvPr id="110655" name="Picture 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888" y="1752600"/>
            <a:ext cx="6880225" cy="420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5883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2F4EC4-2243-409E-8963-A7F797228814}" type="datetime1">
              <a:rPr lang="en-US"/>
              <a:pPr/>
              <a:t>2/1/2017</a:t>
            </a:fld>
            <a:endParaRPr lang="en-US"/>
          </a:p>
        </p:txBody>
      </p:sp>
      <p:sp>
        <p:nvSpPr>
          <p:cNvPr id="6" name="Slide Number Placeholder 5"/>
          <p:cNvSpPr>
            <a:spLocks noGrp="1"/>
          </p:cNvSpPr>
          <p:nvPr>
            <p:ph type="sldNum" sz="quarter" idx="12"/>
          </p:nvPr>
        </p:nvSpPr>
        <p:spPr/>
        <p:txBody>
          <a:bodyPr/>
          <a:lstStyle/>
          <a:p>
            <a:fld id="{D06CFB47-811A-42AD-B040-44903BE8B2CA}" type="slidenum">
              <a:rPr lang="en-US"/>
              <a:pPr/>
              <a:t>69</a:t>
            </a:fld>
            <a:endParaRPr lang="en-US"/>
          </a:p>
        </p:txBody>
      </p:sp>
      <p:sp>
        <p:nvSpPr>
          <p:cNvPr id="105474" name="Rectangle 2"/>
          <p:cNvSpPr>
            <a:spLocks noGrp="1" noChangeArrowheads="1"/>
          </p:cNvSpPr>
          <p:nvPr>
            <p:ph type="title"/>
          </p:nvPr>
        </p:nvSpPr>
        <p:spPr/>
        <p:txBody>
          <a:bodyPr/>
          <a:lstStyle/>
          <a:p>
            <a:r>
              <a:rPr lang="en-US"/>
              <a:t>Use cases for sound recorder</a:t>
            </a:r>
          </a:p>
        </p:txBody>
      </p:sp>
      <p:pic>
        <p:nvPicPr>
          <p:cNvPr id="105501"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100" y="1752600"/>
            <a:ext cx="6780213"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21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891901B8-D1ED-4A82-8C6B-E610EFB947B4}" type="slidenum">
              <a:rPr lang="en-US"/>
              <a:pPr/>
              <a:t>7</a:t>
            </a:fld>
            <a:endParaRPr lang="en-US"/>
          </a:p>
        </p:txBody>
      </p:sp>
      <p:sp>
        <p:nvSpPr>
          <p:cNvPr id="361474" name="Rectangle 2"/>
          <p:cNvSpPr>
            <a:spLocks noGrp="1" noChangeArrowheads="1"/>
          </p:cNvSpPr>
          <p:nvPr>
            <p:ph type="title"/>
          </p:nvPr>
        </p:nvSpPr>
        <p:spPr/>
        <p:txBody>
          <a:bodyPr/>
          <a:lstStyle/>
          <a:p>
            <a:r>
              <a:rPr lang="en-GB">
                <a:cs typeface="Times" pitchFamily="1" charset="0"/>
              </a:rPr>
              <a:t>Sequence diagrams</a:t>
            </a:r>
            <a:r>
              <a:rPr lang="en-US">
                <a:cs typeface="Times" pitchFamily="1" charset="0"/>
              </a:rPr>
              <a:t> </a:t>
            </a:r>
          </a:p>
        </p:txBody>
      </p:sp>
      <p:sp>
        <p:nvSpPr>
          <p:cNvPr id="361475" name="Rectangle 3"/>
          <p:cNvSpPr>
            <a:spLocks noGrp="1" noChangeArrowheads="1"/>
          </p:cNvSpPr>
          <p:nvPr>
            <p:ph type="body" idx="1"/>
          </p:nvPr>
        </p:nvSpPr>
        <p:spPr/>
        <p:txBody>
          <a:bodyPr/>
          <a:lstStyle/>
          <a:p>
            <a:r>
              <a:rPr lang="en-US" sz="2000">
                <a:cs typeface="Times" pitchFamily="1" charset="0"/>
              </a:rPr>
              <a:t>A sequence diagram shows the sequence of messages exchanged by the set of objects performing a certain task </a:t>
            </a:r>
          </a:p>
          <a:p>
            <a:pPr lvl="1" algn="just"/>
            <a:r>
              <a:rPr lang="en-US" sz="2000">
                <a:cs typeface="Times" pitchFamily="1" charset="0"/>
              </a:rPr>
              <a:t>The objects are arranged horizontally across the diagram.</a:t>
            </a:r>
          </a:p>
          <a:p>
            <a:pPr lvl="1" algn="just"/>
            <a:r>
              <a:rPr lang="en-US" sz="2000">
                <a:cs typeface="Times" pitchFamily="1" charset="0"/>
              </a:rPr>
              <a:t>An actor that initiates the interaction is often shown on the left. </a:t>
            </a:r>
          </a:p>
          <a:p>
            <a:pPr lvl="1" algn="just"/>
            <a:r>
              <a:rPr lang="en-US" sz="2000">
                <a:cs typeface="Times" pitchFamily="1" charset="0"/>
              </a:rPr>
              <a:t>T</a:t>
            </a:r>
            <a:r>
              <a:rPr lang="en-GB" sz="2000">
                <a:cs typeface="Times" pitchFamily="1" charset="0"/>
              </a:rPr>
              <a:t>he vertical dimension represents time. </a:t>
            </a:r>
          </a:p>
          <a:p>
            <a:pPr lvl="1" algn="just"/>
            <a:r>
              <a:rPr lang="en-GB" sz="2000">
                <a:cs typeface="Times" pitchFamily="1" charset="0"/>
              </a:rPr>
              <a:t>A vertical line, called a </a:t>
            </a:r>
            <a:r>
              <a:rPr lang="en-GB" sz="2000" i="1">
                <a:cs typeface="Times" pitchFamily="1" charset="0"/>
              </a:rPr>
              <a:t>lifeline</a:t>
            </a:r>
            <a:r>
              <a:rPr lang="en-GB" sz="2000">
                <a:cs typeface="Times" pitchFamily="1" charset="0"/>
              </a:rPr>
              <a:t>, is attached to each object or actor. </a:t>
            </a:r>
          </a:p>
          <a:p>
            <a:pPr lvl="1" algn="just"/>
            <a:r>
              <a:rPr lang="en-GB" sz="2000">
                <a:cs typeface="Times" pitchFamily="1" charset="0"/>
              </a:rPr>
              <a:t>The lifeline becomes a broad box, called an </a:t>
            </a:r>
            <a:r>
              <a:rPr lang="en-GB" sz="2000" i="1">
                <a:cs typeface="Times" pitchFamily="1" charset="0"/>
              </a:rPr>
              <a:t>activation box </a:t>
            </a:r>
            <a:r>
              <a:rPr lang="en-GB" sz="2000">
                <a:cs typeface="Times" pitchFamily="1" charset="0"/>
              </a:rPr>
              <a:t>during the</a:t>
            </a:r>
            <a:r>
              <a:rPr lang="en-GB" sz="2000" i="1">
                <a:cs typeface="Times" pitchFamily="1" charset="0"/>
              </a:rPr>
              <a:t> live activation</a:t>
            </a:r>
            <a:r>
              <a:rPr lang="en-GB" sz="2000">
                <a:cs typeface="Times" pitchFamily="1" charset="0"/>
              </a:rPr>
              <a:t> period.</a:t>
            </a:r>
          </a:p>
          <a:p>
            <a:pPr lvl="1" algn="just"/>
            <a:r>
              <a:rPr lang="en-GB" sz="2000">
                <a:cs typeface="Times" pitchFamily="1" charset="0"/>
              </a:rPr>
              <a:t>A message is represented as an arrow between activation boxes of the sender and receiver. </a:t>
            </a:r>
          </a:p>
          <a:p>
            <a:pPr lvl="2" algn="just"/>
            <a:r>
              <a:rPr lang="en-GB" sz="2000">
                <a:cs typeface="Times" pitchFamily="1" charset="0"/>
              </a:rPr>
              <a:t>A message is labelled and can have an argument list and a return value.</a:t>
            </a:r>
          </a:p>
        </p:txBody>
      </p:sp>
    </p:spTree>
    <p:extLst>
      <p:ext uri="{BB962C8B-B14F-4D97-AF65-F5344CB8AC3E}">
        <p14:creationId xmlns:p14="http://schemas.microsoft.com/office/powerpoint/2010/main" val="2704703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Record a message</a:t>
            </a:r>
          </a:p>
          <a:p>
            <a:r>
              <a:rPr lang="en-US" dirty="0" smtClean="0"/>
              <a:t>The user selects a message slot from the message directory and presses the ‘record’</a:t>
            </a:r>
          </a:p>
          <a:p>
            <a:r>
              <a:rPr lang="en-US" dirty="0" smtClean="0"/>
              <a:t>button. If the message slot already stores a message, it is deleted. The system starts</a:t>
            </a:r>
          </a:p>
          <a:p>
            <a:r>
              <a:rPr lang="en-US" dirty="0" smtClean="0"/>
              <a:t>recording the sound from the microphone until the user presses the ‘stop’ button, or the</a:t>
            </a:r>
          </a:p>
          <a:p>
            <a:r>
              <a:rPr lang="en-US" dirty="0" smtClean="0"/>
              <a:t>memory is exhausted.</a:t>
            </a:r>
          </a:p>
          <a:p>
            <a:r>
              <a:rPr lang="en-US" b="1" dirty="0" smtClean="0"/>
              <a:t>Playback a message</a:t>
            </a:r>
          </a:p>
          <a:p>
            <a:r>
              <a:rPr lang="en-US" dirty="0" smtClean="0"/>
              <a:t>The user selects a recorded message slot and then presses the ‘play’ button. If </a:t>
            </a:r>
            <a:r>
              <a:rPr lang="en-US" dirty="0" err="1" smtClean="0"/>
              <a:t>th</a:t>
            </a:r>
            <a:endParaRPr lang="en-US" dirty="0" smtClean="0"/>
          </a:p>
          <a:p>
            <a:r>
              <a:rPr lang="en-US" dirty="0" smtClean="0"/>
              <a:t>message slot contains a recorded message then it is played trough the speaker until its</a:t>
            </a:r>
          </a:p>
          <a:p>
            <a:r>
              <a:rPr lang="en-US" dirty="0" smtClean="0"/>
              <a:t>end or until the user presses the stop button.</a:t>
            </a:r>
          </a:p>
          <a:p>
            <a:r>
              <a:rPr lang="en-US" b="1" dirty="0" smtClean="0"/>
              <a:t>Delete a message</a:t>
            </a:r>
          </a:p>
          <a:p>
            <a:r>
              <a:rPr lang="en-US" dirty="0" smtClean="0"/>
              <a:t>The user selects a used message slot and then presses the ‘delete’ button. The message</a:t>
            </a:r>
          </a:p>
          <a:p>
            <a:r>
              <a:rPr lang="en-US" dirty="0" smtClean="0"/>
              <a:t>is permanently deleted from the memory and its memory space is recycled.</a:t>
            </a:r>
          </a:p>
          <a:p>
            <a:r>
              <a:rPr lang="en-US" b="1" dirty="0" smtClean="0"/>
              <a:t>Set the alarm time</a:t>
            </a:r>
          </a:p>
          <a:p>
            <a:r>
              <a:rPr lang="en-US" dirty="0" smtClean="0"/>
              <a:t>The user can switch on and off the alarm and set the time when the alarm will sound.</a:t>
            </a:r>
          </a:p>
          <a:p>
            <a:r>
              <a:rPr lang="en-US" dirty="0" smtClean="0"/>
              <a:t>This is done by selecting the different options of the alarm menu.</a:t>
            </a:r>
            <a:endParaRPr lang="en-US" dirty="0"/>
          </a:p>
        </p:txBody>
      </p:sp>
    </p:spTree>
    <p:extLst>
      <p:ext uri="{BB962C8B-B14F-4D97-AF65-F5344CB8AC3E}">
        <p14:creationId xmlns:p14="http://schemas.microsoft.com/office/powerpoint/2010/main" val="23512644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6754" name="Picture 2"/>
          <p:cNvPicPr>
            <a:picLocks noChangeAspect="1" noChangeArrowheads="1"/>
          </p:cNvPicPr>
          <p:nvPr/>
        </p:nvPicPr>
        <p:blipFill>
          <a:blip r:embed="rId2" cstate="print"/>
          <a:srcRect/>
          <a:stretch>
            <a:fillRect/>
          </a:stretch>
        </p:blipFill>
        <p:spPr bwMode="auto">
          <a:xfrm>
            <a:off x="390525" y="433388"/>
            <a:ext cx="8362950" cy="5991225"/>
          </a:xfrm>
          <a:prstGeom prst="rect">
            <a:avLst/>
          </a:prstGeom>
          <a:noFill/>
          <a:ln w="9525">
            <a:noFill/>
            <a:miter lim="800000"/>
            <a:headEnd/>
            <a:tailEnd/>
          </a:ln>
        </p:spPr>
      </p:pic>
    </p:spTree>
    <p:extLst>
      <p:ext uri="{BB962C8B-B14F-4D97-AF65-F5344CB8AC3E}">
        <p14:creationId xmlns:p14="http://schemas.microsoft.com/office/powerpoint/2010/main" val="3191432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7778" name="Picture 2"/>
          <p:cNvPicPr>
            <a:picLocks noChangeAspect="1" noChangeArrowheads="1"/>
          </p:cNvPicPr>
          <p:nvPr/>
        </p:nvPicPr>
        <p:blipFill>
          <a:blip r:embed="rId2" cstate="print"/>
          <a:srcRect/>
          <a:stretch>
            <a:fillRect/>
          </a:stretch>
        </p:blipFill>
        <p:spPr bwMode="auto">
          <a:xfrm>
            <a:off x="342900" y="209550"/>
            <a:ext cx="8458200" cy="6438900"/>
          </a:xfrm>
          <a:prstGeom prst="rect">
            <a:avLst/>
          </a:prstGeom>
          <a:noFill/>
          <a:ln w="9525">
            <a:noFill/>
            <a:miter lim="800000"/>
            <a:headEnd/>
            <a:tailEnd/>
          </a:ln>
        </p:spPr>
      </p:pic>
    </p:spTree>
    <p:extLst>
      <p:ext uri="{BB962C8B-B14F-4D97-AF65-F5344CB8AC3E}">
        <p14:creationId xmlns:p14="http://schemas.microsoft.com/office/powerpoint/2010/main" val="33519251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8802" name="Picture 2"/>
          <p:cNvPicPr>
            <a:picLocks noChangeAspect="1" noChangeArrowheads="1"/>
          </p:cNvPicPr>
          <p:nvPr/>
        </p:nvPicPr>
        <p:blipFill>
          <a:blip r:embed="rId2" cstate="print"/>
          <a:srcRect/>
          <a:stretch>
            <a:fillRect/>
          </a:stretch>
        </p:blipFill>
        <p:spPr bwMode="auto">
          <a:xfrm>
            <a:off x="1390650" y="1033463"/>
            <a:ext cx="6362700" cy="4791075"/>
          </a:xfrm>
          <a:prstGeom prst="rect">
            <a:avLst/>
          </a:prstGeom>
          <a:noFill/>
          <a:ln w="9525">
            <a:noFill/>
            <a:miter lim="800000"/>
            <a:headEnd/>
            <a:tailEnd/>
          </a:ln>
        </p:spPr>
      </p:pic>
    </p:spTree>
    <p:extLst>
      <p:ext uri="{BB962C8B-B14F-4D97-AF65-F5344CB8AC3E}">
        <p14:creationId xmlns:p14="http://schemas.microsoft.com/office/powerpoint/2010/main" val="19236320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9826" name="Picture 2"/>
          <p:cNvPicPr>
            <a:picLocks noChangeAspect="1" noChangeArrowheads="1"/>
          </p:cNvPicPr>
          <p:nvPr/>
        </p:nvPicPr>
        <p:blipFill>
          <a:blip r:embed="rId2" cstate="print"/>
          <a:srcRect/>
          <a:stretch>
            <a:fillRect/>
          </a:stretch>
        </p:blipFill>
        <p:spPr bwMode="auto">
          <a:xfrm>
            <a:off x="428625" y="819150"/>
            <a:ext cx="8286750" cy="5219700"/>
          </a:xfrm>
          <a:prstGeom prst="rect">
            <a:avLst/>
          </a:prstGeom>
          <a:noFill/>
          <a:ln w="9525">
            <a:noFill/>
            <a:miter lim="800000"/>
            <a:headEnd/>
            <a:tailEnd/>
          </a:ln>
        </p:spPr>
      </p:pic>
    </p:spTree>
    <p:extLst>
      <p:ext uri="{BB962C8B-B14F-4D97-AF65-F5344CB8AC3E}">
        <p14:creationId xmlns:p14="http://schemas.microsoft.com/office/powerpoint/2010/main" val="21085282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800" y="2133601"/>
            <a:ext cx="7042151" cy="2501900"/>
            <a:chOff x="1066800" y="2133601"/>
            <a:chExt cx="7042151" cy="2501900"/>
          </a:xfrm>
        </p:grpSpPr>
        <p:sp>
          <p:nvSpPr>
            <p:cNvPr id="3" name="AutoShape 2"/>
            <p:cNvSpPr>
              <a:spLocks noChangeAspect="1" noChangeArrowheads="1" noTextEdit="1"/>
            </p:cNvSpPr>
            <p:nvPr/>
          </p:nvSpPr>
          <p:spPr bwMode="auto">
            <a:xfrm>
              <a:off x="1066800" y="2133601"/>
              <a:ext cx="6900863" cy="2447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Rectangle 4"/>
            <p:cNvSpPr>
              <a:spLocks noChangeArrowheads="1"/>
            </p:cNvSpPr>
            <p:nvPr/>
          </p:nvSpPr>
          <p:spPr bwMode="auto">
            <a:xfrm>
              <a:off x="2014538" y="2730501"/>
              <a:ext cx="503238" cy="338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2057400" y="2514601"/>
              <a:ext cx="398463" cy="2794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Idle</a:t>
              </a: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6"/>
            <p:cNvSpPr>
              <a:spLocks noChangeArrowheads="1"/>
            </p:cNvSpPr>
            <p:nvPr/>
          </p:nvSpPr>
          <p:spPr bwMode="auto">
            <a:xfrm>
              <a:off x="4224338" y="3835401"/>
              <a:ext cx="120015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4343400" y="3810001"/>
              <a:ext cx="892175" cy="2794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Compress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8"/>
            <p:cNvSpPr>
              <a:spLocks noChangeArrowheads="1"/>
            </p:cNvSpPr>
            <p:nvPr/>
          </p:nvSpPr>
          <p:spPr bwMode="auto">
            <a:xfrm>
              <a:off x="4191000" y="4267201"/>
              <a:ext cx="1371600" cy="2159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Times New Roman" pitchFamily="18" charset="0"/>
                </a:rPr>
                <a:t> On </a:t>
              </a:r>
              <a:r>
                <a:rPr lang="en-US" sz="1400" dirty="0" err="1" smtClean="0">
                  <a:solidFill>
                    <a:srgbClr val="000000"/>
                  </a:solidFill>
                  <a:latin typeface="Times New Roman" pitchFamily="18" charset="0"/>
                </a:rPr>
                <a:t>E</a:t>
              </a:r>
              <a:r>
                <a:rPr kumimoji="0" lang="en-US" sz="1400" b="0" i="0" u="none" strike="noStrike" cap="none" normalizeH="0" baseline="0" dirty="0" err="1" smtClean="0">
                  <a:ln>
                    <a:noFill/>
                  </a:ln>
                  <a:solidFill>
                    <a:srgbClr val="000000"/>
                  </a:solidFill>
                  <a:effectLst/>
                  <a:latin typeface="Times New Roman" pitchFamily="18" charset="0"/>
                </a:rPr>
                <a:t>xit:Notify</a:t>
              </a:r>
              <a:r>
                <a:rPr kumimoji="0" lang="en-US" sz="1400" b="0" i="0" u="none" strike="noStrike" cap="none" normalizeH="0" baseline="0" dirty="0" smtClean="0">
                  <a:ln>
                    <a:noFill/>
                  </a:ln>
                  <a:solidFill>
                    <a:srgbClr val="000000"/>
                  </a:solidFill>
                  <a:effectLst/>
                  <a:latin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endParaRPr>
            </a:p>
          </p:txBody>
        </p:sp>
        <p:sp>
          <p:nvSpPr>
            <p:cNvPr id="9" name="Freeform 9"/>
            <p:cNvSpPr>
              <a:spLocks/>
            </p:cNvSpPr>
            <p:nvPr/>
          </p:nvSpPr>
          <p:spPr bwMode="auto">
            <a:xfrm>
              <a:off x="6484938" y="2425701"/>
              <a:ext cx="1371600" cy="914400"/>
            </a:xfrm>
            <a:custGeom>
              <a:avLst/>
              <a:gdLst/>
              <a:ahLst/>
              <a:cxnLst>
                <a:cxn ang="0">
                  <a:pos x="96" y="0"/>
                </a:cxn>
                <a:cxn ang="0">
                  <a:pos x="86" y="1"/>
                </a:cxn>
                <a:cxn ang="0">
                  <a:pos x="77" y="2"/>
                </a:cxn>
                <a:cxn ang="0">
                  <a:pos x="59" y="8"/>
                </a:cxn>
                <a:cxn ang="0">
                  <a:pos x="42" y="16"/>
                </a:cxn>
                <a:cxn ang="0">
                  <a:pos x="28" y="28"/>
                </a:cxn>
                <a:cxn ang="0">
                  <a:pos x="16" y="42"/>
                </a:cxn>
                <a:cxn ang="0">
                  <a:pos x="8" y="59"/>
                </a:cxn>
                <a:cxn ang="0">
                  <a:pos x="2" y="77"/>
                </a:cxn>
                <a:cxn ang="0">
                  <a:pos x="1" y="86"/>
                </a:cxn>
                <a:cxn ang="0">
                  <a:pos x="0" y="96"/>
                </a:cxn>
                <a:cxn ang="0">
                  <a:pos x="0" y="480"/>
                </a:cxn>
                <a:cxn ang="0">
                  <a:pos x="1" y="490"/>
                </a:cxn>
                <a:cxn ang="0">
                  <a:pos x="2" y="499"/>
                </a:cxn>
                <a:cxn ang="0">
                  <a:pos x="8" y="517"/>
                </a:cxn>
                <a:cxn ang="0">
                  <a:pos x="16" y="534"/>
                </a:cxn>
                <a:cxn ang="0">
                  <a:pos x="28" y="548"/>
                </a:cxn>
                <a:cxn ang="0">
                  <a:pos x="42" y="560"/>
                </a:cxn>
                <a:cxn ang="0">
                  <a:pos x="59" y="568"/>
                </a:cxn>
                <a:cxn ang="0">
                  <a:pos x="77" y="574"/>
                </a:cxn>
                <a:cxn ang="0">
                  <a:pos x="86" y="576"/>
                </a:cxn>
                <a:cxn ang="0">
                  <a:pos x="96" y="576"/>
                </a:cxn>
                <a:cxn ang="0">
                  <a:pos x="768" y="576"/>
                </a:cxn>
                <a:cxn ang="0">
                  <a:pos x="778" y="576"/>
                </a:cxn>
                <a:cxn ang="0">
                  <a:pos x="787" y="574"/>
                </a:cxn>
                <a:cxn ang="0">
                  <a:pos x="805" y="568"/>
                </a:cxn>
                <a:cxn ang="0">
                  <a:pos x="822" y="560"/>
                </a:cxn>
                <a:cxn ang="0">
                  <a:pos x="836" y="548"/>
                </a:cxn>
                <a:cxn ang="0">
                  <a:pos x="848" y="534"/>
                </a:cxn>
                <a:cxn ang="0">
                  <a:pos x="856" y="517"/>
                </a:cxn>
                <a:cxn ang="0">
                  <a:pos x="862" y="499"/>
                </a:cxn>
                <a:cxn ang="0">
                  <a:pos x="864" y="490"/>
                </a:cxn>
                <a:cxn ang="0">
                  <a:pos x="864" y="480"/>
                </a:cxn>
                <a:cxn ang="0">
                  <a:pos x="864" y="96"/>
                </a:cxn>
                <a:cxn ang="0">
                  <a:pos x="864" y="86"/>
                </a:cxn>
                <a:cxn ang="0">
                  <a:pos x="862" y="77"/>
                </a:cxn>
                <a:cxn ang="0">
                  <a:pos x="856" y="59"/>
                </a:cxn>
                <a:cxn ang="0">
                  <a:pos x="848" y="42"/>
                </a:cxn>
                <a:cxn ang="0">
                  <a:pos x="836" y="28"/>
                </a:cxn>
                <a:cxn ang="0">
                  <a:pos x="822" y="16"/>
                </a:cxn>
                <a:cxn ang="0">
                  <a:pos x="805" y="8"/>
                </a:cxn>
                <a:cxn ang="0">
                  <a:pos x="787" y="2"/>
                </a:cxn>
                <a:cxn ang="0">
                  <a:pos x="778" y="1"/>
                </a:cxn>
                <a:cxn ang="0">
                  <a:pos x="768" y="0"/>
                </a:cxn>
                <a:cxn ang="0">
                  <a:pos x="96" y="0"/>
                </a:cxn>
              </a:cxnLst>
              <a:rect l="0" t="0" r="r" b="b"/>
              <a:pathLst>
                <a:path w="864" h="576">
                  <a:moveTo>
                    <a:pt x="96" y="0"/>
                  </a:moveTo>
                  <a:lnTo>
                    <a:pt x="86" y="1"/>
                  </a:lnTo>
                  <a:lnTo>
                    <a:pt x="77" y="2"/>
                  </a:lnTo>
                  <a:lnTo>
                    <a:pt x="59" y="8"/>
                  </a:lnTo>
                  <a:lnTo>
                    <a:pt x="42" y="16"/>
                  </a:lnTo>
                  <a:lnTo>
                    <a:pt x="28" y="28"/>
                  </a:lnTo>
                  <a:lnTo>
                    <a:pt x="16" y="42"/>
                  </a:lnTo>
                  <a:lnTo>
                    <a:pt x="8" y="59"/>
                  </a:lnTo>
                  <a:lnTo>
                    <a:pt x="2" y="77"/>
                  </a:lnTo>
                  <a:lnTo>
                    <a:pt x="1" y="86"/>
                  </a:lnTo>
                  <a:lnTo>
                    <a:pt x="0" y="96"/>
                  </a:lnTo>
                  <a:lnTo>
                    <a:pt x="0" y="480"/>
                  </a:lnTo>
                  <a:lnTo>
                    <a:pt x="1" y="490"/>
                  </a:lnTo>
                  <a:lnTo>
                    <a:pt x="2" y="499"/>
                  </a:lnTo>
                  <a:lnTo>
                    <a:pt x="8" y="517"/>
                  </a:lnTo>
                  <a:lnTo>
                    <a:pt x="16" y="534"/>
                  </a:lnTo>
                  <a:lnTo>
                    <a:pt x="28" y="548"/>
                  </a:lnTo>
                  <a:lnTo>
                    <a:pt x="42" y="560"/>
                  </a:lnTo>
                  <a:lnTo>
                    <a:pt x="59" y="568"/>
                  </a:lnTo>
                  <a:lnTo>
                    <a:pt x="77" y="574"/>
                  </a:lnTo>
                  <a:lnTo>
                    <a:pt x="86" y="576"/>
                  </a:lnTo>
                  <a:lnTo>
                    <a:pt x="96" y="576"/>
                  </a:lnTo>
                  <a:lnTo>
                    <a:pt x="768" y="576"/>
                  </a:lnTo>
                  <a:lnTo>
                    <a:pt x="778" y="576"/>
                  </a:lnTo>
                  <a:lnTo>
                    <a:pt x="787" y="574"/>
                  </a:lnTo>
                  <a:lnTo>
                    <a:pt x="805" y="568"/>
                  </a:lnTo>
                  <a:lnTo>
                    <a:pt x="822" y="560"/>
                  </a:lnTo>
                  <a:lnTo>
                    <a:pt x="836" y="548"/>
                  </a:lnTo>
                  <a:lnTo>
                    <a:pt x="848" y="534"/>
                  </a:lnTo>
                  <a:lnTo>
                    <a:pt x="856" y="517"/>
                  </a:lnTo>
                  <a:lnTo>
                    <a:pt x="862" y="499"/>
                  </a:lnTo>
                  <a:lnTo>
                    <a:pt x="864" y="490"/>
                  </a:lnTo>
                  <a:lnTo>
                    <a:pt x="864" y="480"/>
                  </a:lnTo>
                  <a:lnTo>
                    <a:pt x="864" y="96"/>
                  </a:lnTo>
                  <a:lnTo>
                    <a:pt x="864" y="86"/>
                  </a:lnTo>
                  <a:lnTo>
                    <a:pt x="862" y="77"/>
                  </a:lnTo>
                  <a:lnTo>
                    <a:pt x="856" y="59"/>
                  </a:lnTo>
                  <a:lnTo>
                    <a:pt x="848" y="42"/>
                  </a:lnTo>
                  <a:lnTo>
                    <a:pt x="836" y="28"/>
                  </a:lnTo>
                  <a:lnTo>
                    <a:pt x="822" y="16"/>
                  </a:lnTo>
                  <a:lnTo>
                    <a:pt x="805" y="8"/>
                  </a:lnTo>
                  <a:lnTo>
                    <a:pt x="787" y="2"/>
                  </a:lnTo>
                  <a:lnTo>
                    <a:pt x="778" y="1"/>
                  </a:lnTo>
                  <a:lnTo>
                    <a:pt x="768" y="0"/>
                  </a:lnTo>
                  <a:lnTo>
                    <a:pt x="96" y="0"/>
                  </a:lnTo>
                  <a:close/>
                </a:path>
              </a:pathLst>
            </a:custGeom>
            <a:no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0"/>
            <p:cNvSpPr>
              <a:spLocks noChangeArrowheads="1"/>
            </p:cNvSpPr>
            <p:nvPr/>
          </p:nvSpPr>
          <p:spPr bwMode="auto">
            <a:xfrm>
              <a:off x="6611938" y="2463801"/>
              <a:ext cx="1138238" cy="827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6704013" y="2525714"/>
              <a:ext cx="928688" cy="2794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Recording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2"/>
            <p:cNvSpPr>
              <a:spLocks noChangeArrowheads="1"/>
            </p:cNvSpPr>
            <p:nvPr/>
          </p:nvSpPr>
          <p:spPr bwMode="auto">
            <a:xfrm>
              <a:off x="6477001" y="2971801"/>
              <a:ext cx="1631950" cy="2159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Times New Roman" pitchFamily="18" charset="0"/>
                </a:rPr>
                <a:t>OnEntry:StartDMA</a:t>
              </a:r>
              <a:r>
                <a:rPr kumimoji="0" lang="en-US" sz="1400" b="0" i="0" u="none" strike="noStrike" cap="none" normalizeH="0" baseline="0" dirty="0" smtClean="0">
                  <a:ln>
                    <a:noFill/>
                  </a:ln>
                  <a:solidFill>
                    <a:srgbClr val="000000"/>
                  </a:solidFill>
                  <a:effectLst/>
                  <a:latin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endParaRPr>
            </a:p>
          </p:txBody>
        </p:sp>
        <p:sp>
          <p:nvSpPr>
            <p:cNvPr id="13" name="Freeform 14"/>
            <p:cNvSpPr>
              <a:spLocks/>
            </p:cNvSpPr>
            <p:nvPr/>
          </p:nvSpPr>
          <p:spPr bwMode="auto">
            <a:xfrm>
              <a:off x="1608138" y="2425701"/>
              <a:ext cx="1371600" cy="914400"/>
            </a:xfrm>
            <a:custGeom>
              <a:avLst/>
              <a:gdLst/>
              <a:ahLst/>
              <a:cxnLst>
                <a:cxn ang="0">
                  <a:pos x="96" y="0"/>
                </a:cxn>
                <a:cxn ang="0">
                  <a:pos x="86" y="1"/>
                </a:cxn>
                <a:cxn ang="0">
                  <a:pos x="77" y="2"/>
                </a:cxn>
                <a:cxn ang="0">
                  <a:pos x="59" y="8"/>
                </a:cxn>
                <a:cxn ang="0">
                  <a:pos x="42" y="16"/>
                </a:cxn>
                <a:cxn ang="0">
                  <a:pos x="28" y="28"/>
                </a:cxn>
                <a:cxn ang="0">
                  <a:pos x="16" y="42"/>
                </a:cxn>
                <a:cxn ang="0">
                  <a:pos x="8" y="59"/>
                </a:cxn>
                <a:cxn ang="0">
                  <a:pos x="2" y="77"/>
                </a:cxn>
                <a:cxn ang="0">
                  <a:pos x="1" y="86"/>
                </a:cxn>
                <a:cxn ang="0">
                  <a:pos x="0" y="96"/>
                </a:cxn>
                <a:cxn ang="0">
                  <a:pos x="0" y="480"/>
                </a:cxn>
                <a:cxn ang="0">
                  <a:pos x="1" y="490"/>
                </a:cxn>
                <a:cxn ang="0">
                  <a:pos x="2" y="499"/>
                </a:cxn>
                <a:cxn ang="0">
                  <a:pos x="8" y="517"/>
                </a:cxn>
                <a:cxn ang="0">
                  <a:pos x="16" y="534"/>
                </a:cxn>
                <a:cxn ang="0">
                  <a:pos x="28" y="548"/>
                </a:cxn>
                <a:cxn ang="0">
                  <a:pos x="42" y="560"/>
                </a:cxn>
                <a:cxn ang="0">
                  <a:pos x="59" y="568"/>
                </a:cxn>
                <a:cxn ang="0">
                  <a:pos x="77" y="574"/>
                </a:cxn>
                <a:cxn ang="0">
                  <a:pos x="86" y="576"/>
                </a:cxn>
                <a:cxn ang="0">
                  <a:pos x="96" y="576"/>
                </a:cxn>
                <a:cxn ang="0">
                  <a:pos x="768" y="576"/>
                </a:cxn>
                <a:cxn ang="0">
                  <a:pos x="778" y="576"/>
                </a:cxn>
                <a:cxn ang="0">
                  <a:pos x="787" y="574"/>
                </a:cxn>
                <a:cxn ang="0">
                  <a:pos x="805" y="568"/>
                </a:cxn>
                <a:cxn ang="0">
                  <a:pos x="822" y="560"/>
                </a:cxn>
                <a:cxn ang="0">
                  <a:pos x="836" y="548"/>
                </a:cxn>
                <a:cxn ang="0">
                  <a:pos x="848" y="534"/>
                </a:cxn>
                <a:cxn ang="0">
                  <a:pos x="856" y="517"/>
                </a:cxn>
                <a:cxn ang="0">
                  <a:pos x="862" y="499"/>
                </a:cxn>
                <a:cxn ang="0">
                  <a:pos x="864" y="490"/>
                </a:cxn>
                <a:cxn ang="0">
                  <a:pos x="864" y="480"/>
                </a:cxn>
                <a:cxn ang="0">
                  <a:pos x="864" y="96"/>
                </a:cxn>
                <a:cxn ang="0">
                  <a:pos x="864" y="86"/>
                </a:cxn>
                <a:cxn ang="0">
                  <a:pos x="862" y="77"/>
                </a:cxn>
                <a:cxn ang="0">
                  <a:pos x="856" y="59"/>
                </a:cxn>
                <a:cxn ang="0">
                  <a:pos x="848" y="42"/>
                </a:cxn>
                <a:cxn ang="0">
                  <a:pos x="836" y="28"/>
                </a:cxn>
                <a:cxn ang="0">
                  <a:pos x="822" y="16"/>
                </a:cxn>
                <a:cxn ang="0">
                  <a:pos x="805" y="8"/>
                </a:cxn>
                <a:cxn ang="0">
                  <a:pos x="787" y="2"/>
                </a:cxn>
                <a:cxn ang="0">
                  <a:pos x="778" y="1"/>
                </a:cxn>
                <a:cxn ang="0">
                  <a:pos x="768" y="0"/>
                </a:cxn>
                <a:cxn ang="0">
                  <a:pos x="96" y="0"/>
                </a:cxn>
              </a:cxnLst>
              <a:rect l="0" t="0" r="r" b="b"/>
              <a:pathLst>
                <a:path w="864" h="576">
                  <a:moveTo>
                    <a:pt x="96" y="0"/>
                  </a:moveTo>
                  <a:lnTo>
                    <a:pt x="86" y="1"/>
                  </a:lnTo>
                  <a:lnTo>
                    <a:pt x="77" y="2"/>
                  </a:lnTo>
                  <a:lnTo>
                    <a:pt x="59" y="8"/>
                  </a:lnTo>
                  <a:lnTo>
                    <a:pt x="42" y="16"/>
                  </a:lnTo>
                  <a:lnTo>
                    <a:pt x="28" y="28"/>
                  </a:lnTo>
                  <a:lnTo>
                    <a:pt x="16" y="42"/>
                  </a:lnTo>
                  <a:lnTo>
                    <a:pt x="8" y="59"/>
                  </a:lnTo>
                  <a:lnTo>
                    <a:pt x="2" y="77"/>
                  </a:lnTo>
                  <a:lnTo>
                    <a:pt x="1" y="86"/>
                  </a:lnTo>
                  <a:lnTo>
                    <a:pt x="0" y="96"/>
                  </a:lnTo>
                  <a:lnTo>
                    <a:pt x="0" y="480"/>
                  </a:lnTo>
                  <a:lnTo>
                    <a:pt x="1" y="490"/>
                  </a:lnTo>
                  <a:lnTo>
                    <a:pt x="2" y="499"/>
                  </a:lnTo>
                  <a:lnTo>
                    <a:pt x="8" y="517"/>
                  </a:lnTo>
                  <a:lnTo>
                    <a:pt x="16" y="534"/>
                  </a:lnTo>
                  <a:lnTo>
                    <a:pt x="28" y="548"/>
                  </a:lnTo>
                  <a:lnTo>
                    <a:pt x="42" y="560"/>
                  </a:lnTo>
                  <a:lnTo>
                    <a:pt x="59" y="568"/>
                  </a:lnTo>
                  <a:lnTo>
                    <a:pt x="77" y="574"/>
                  </a:lnTo>
                  <a:lnTo>
                    <a:pt x="86" y="576"/>
                  </a:lnTo>
                  <a:lnTo>
                    <a:pt x="96" y="576"/>
                  </a:lnTo>
                  <a:lnTo>
                    <a:pt x="768" y="576"/>
                  </a:lnTo>
                  <a:lnTo>
                    <a:pt x="778" y="576"/>
                  </a:lnTo>
                  <a:lnTo>
                    <a:pt x="787" y="574"/>
                  </a:lnTo>
                  <a:lnTo>
                    <a:pt x="805" y="568"/>
                  </a:lnTo>
                  <a:lnTo>
                    <a:pt x="822" y="560"/>
                  </a:lnTo>
                  <a:lnTo>
                    <a:pt x="836" y="548"/>
                  </a:lnTo>
                  <a:lnTo>
                    <a:pt x="848" y="534"/>
                  </a:lnTo>
                  <a:lnTo>
                    <a:pt x="856" y="517"/>
                  </a:lnTo>
                  <a:lnTo>
                    <a:pt x="862" y="499"/>
                  </a:lnTo>
                  <a:lnTo>
                    <a:pt x="864" y="490"/>
                  </a:lnTo>
                  <a:lnTo>
                    <a:pt x="864" y="480"/>
                  </a:lnTo>
                  <a:lnTo>
                    <a:pt x="864" y="96"/>
                  </a:lnTo>
                  <a:lnTo>
                    <a:pt x="864" y="86"/>
                  </a:lnTo>
                  <a:lnTo>
                    <a:pt x="862" y="77"/>
                  </a:lnTo>
                  <a:lnTo>
                    <a:pt x="856" y="59"/>
                  </a:lnTo>
                  <a:lnTo>
                    <a:pt x="848" y="42"/>
                  </a:lnTo>
                  <a:lnTo>
                    <a:pt x="836" y="28"/>
                  </a:lnTo>
                  <a:lnTo>
                    <a:pt x="822" y="16"/>
                  </a:lnTo>
                  <a:lnTo>
                    <a:pt x="805" y="8"/>
                  </a:lnTo>
                  <a:lnTo>
                    <a:pt x="787" y="2"/>
                  </a:lnTo>
                  <a:lnTo>
                    <a:pt x="778" y="1"/>
                  </a:lnTo>
                  <a:lnTo>
                    <a:pt x="768" y="0"/>
                  </a:lnTo>
                  <a:lnTo>
                    <a:pt x="96" y="0"/>
                  </a:lnTo>
                  <a:close/>
                </a:path>
              </a:pathLst>
            </a:custGeom>
            <a:no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4110038" y="3721101"/>
              <a:ext cx="1371600" cy="914400"/>
            </a:xfrm>
            <a:custGeom>
              <a:avLst/>
              <a:gdLst/>
              <a:ahLst/>
              <a:cxnLst>
                <a:cxn ang="0">
                  <a:pos x="96" y="0"/>
                </a:cxn>
                <a:cxn ang="0">
                  <a:pos x="86" y="1"/>
                </a:cxn>
                <a:cxn ang="0">
                  <a:pos x="77" y="2"/>
                </a:cxn>
                <a:cxn ang="0">
                  <a:pos x="59" y="8"/>
                </a:cxn>
                <a:cxn ang="0">
                  <a:pos x="42" y="16"/>
                </a:cxn>
                <a:cxn ang="0">
                  <a:pos x="28" y="28"/>
                </a:cxn>
                <a:cxn ang="0">
                  <a:pos x="16" y="42"/>
                </a:cxn>
                <a:cxn ang="0">
                  <a:pos x="8" y="59"/>
                </a:cxn>
                <a:cxn ang="0">
                  <a:pos x="2" y="77"/>
                </a:cxn>
                <a:cxn ang="0">
                  <a:pos x="1" y="86"/>
                </a:cxn>
                <a:cxn ang="0">
                  <a:pos x="0" y="96"/>
                </a:cxn>
                <a:cxn ang="0">
                  <a:pos x="0" y="480"/>
                </a:cxn>
                <a:cxn ang="0">
                  <a:pos x="1" y="490"/>
                </a:cxn>
                <a:cxn ang="0">
                  <a:pos x="2" y="499"/>
                </a:cxn>
                <a:cxn ang="0">
                  <a:pos x="8" y="517"/>
                </a:cxn>
                <a:cxn ang="0">
                  <a:pos x="16" y="534"/>
                </a:cxn>
                <a:cxn ang="0">
                  <a:pos x="28" y="548"/>
                </a:cxn>
                <a:cxn ang="0">
                  <a:pos x="42" y="560"/>
                </a:cxn>
                <a:cxn ang="0">
                  <a:pos x="59" y="568"/>
                </a:cxn>
                <a:cxn ang="0">
                  <a:pos x="77" y="574"/>
                </a:cxn>
                <a:cxn ang="0">
                  <a:pos x="86" y="576"/>
                </a:cxn>
                <a:cxn ang="0">
                  <a:pos x="96" y="576"/>
                </a:cxn>
                <a:cxn ang="0">
                  <a:pos x="768" y="576"/>
                </a:cxn>
                <a:cxn ang="0">
                  <a:pos x="778" y="576"/>
                </a:cxn>
                <a:cxn ang="0">
                  <a:pos x="787" y="574"/>
                </a:cxn>
                <a:cxn ang="0">
                  <a:pos x="805" y="568"/>
                </a:cxn>
                <a:cxn ang="0">
                  <a:pos x="822" y="560"/>
                </a:cxn>
                <a:cxn ang="0">
                  <a:pos x="836" y="548"/>
                </a:cxn>
                <a:cxn ang="0">
                  <a:pos x="848" y="534"/>
                </a:cxn>
                <a:cxn ang="0">
                  <a:pos x="856" y="517"/>
                </a:cxn>
                <a:cxn ang="0">
                  <a:pos x="862" y="499"/>
                </a:cxn>
                <a:cxn ang="0">
                  <a:pos x="864" y="490"/>
                </a:cxn>
                <a:cxn ang="0">
                  <a:pos x="864" y="480"/>
                </a:cxn>
                <a:cxn ang="0">
                  <a:pos x="864" y="96"/>
                </a:cxn>
                <a:cxn ang="0">
                  <a:pos x="864" y="86"/>
                </a:cxn>
                <a:cxn ang="0">
                  <a:pos x="862" y="77"/>
                </a:cxn>
                <a:cxn ang="0">
                  <a:pos x="856" y="59"/>
                </a:cxn>
                <a:cxn ang="0">
                  <a:pos x="848" y="42"/>
                </a:cxn>
                <a:cxn ang="0">
                  <a:pos x="836" y="28"/>
                </a:cxn>
                <a:cxn ang="0">
                  <a:pos x="822" y="16"/>
                </a:cxn>
                <a:cxn ang="0">
                  <a:pos x="805" y="8"/>
                </a:cxn>
                <a:cxn ang="0">
                  <a:pos x="787" y="2"/>
                </a:cxn>
                <a:cxn ang="0">
                  <a:pos x="778" y="1"/>
                </a:cxn>
                <a:cxn ang="0">
                  <a:pos x="768" y="0"/>
                </a:cxn>
                <a:cxn ang="0">
                  <a:pos x="96" y="0"/>
                </a:cxn>
              </a:cxnLst>
              <a:rect l="0" t="0" r="r" b="b"/>
              <a:pathLst>
                <a:path w="864" h="576">
                  <a:moveTo>
                    <a:pt x="96" y="0"/>
                  </a:moveTo>
                  <a:lnTo>
                    <a:pt x="86" y="1"/>
                  </a:lnTo>
                  <a:lnTo>
                    <a:pt x="77" y="2"/>
                  </a:lnTo>
                  <a:lnTo>
                    <a:pt x="59" y="8"/>
                  </a:lnTo>
                  <a:lnTo>
                    <a:pt x="42" y="16"/>
                  </a:lnTo>
                  <a:lnTo>
                    <a:pt x="28" y="28"/>
                  </a:lnTo>
                  <a:lnTo>
                    <a:pt x="16" y="42"/>
                  </a:lnTo>
                  <a:lnTo>
                    <a:pt x="8" y="59"/>
                  </a:lnTo>
                  <a:lnTo>
                    <a:pt x="2" y="77"/>
                  </a:lnTo>
                  <a:lnTo>
                    <a:pt x="1" y="86"/>
                  </a:lnTo>
                  <a:lnTo>
                    <a:pt x="0" y="96"/>
                  </a:lnTo>
                  <a:lnTo>
                    <a:pt x="0" y="480"/>
                  </a:lnTo>
                  <a:lnTo>
                    <a:pt x="1" y="490"/>
                  </a:lnTo>
                  <a:lnTo>
                    <a:pt x="2" y="499"/>
                  </a:lnTo>
                  <a:lnTo>
                    <a:pt x="8" y="517"/>
                  </a:lnTo>
                  <a:lnTo>
                    <a:pt x="16" y="534"/>
                  </a:lnTo>
                  <a:lnTo>
                    <a:pt x="28" y="548"/>
                  </a:lnTo>
                  <a:lnTo>
                    <a:pt x="42" y="560"/>
                  </a:lnTo>
                  <a:lnTo>
                    <a:pt x="59" y="568"/>
                  </a:lnTo>
                  <a:lnTo>
                    <a:pt x="77" y="574"/>
                  </a:lnTo>
                  <a:lnTo>
                    <a:pt x="86" y="576"/>
                  </a:lnTo>
                  <a:lnTo>
                    <a:pt x="96" y="576"/>
                  </a:lnTo>
                  <a:lnTo>
                    <a:pt x="768" y="576"/>
                  </a:lnTo>
                  <a:lnTo>
                    <a:pt x="778" y="576"/>
                  </a:lnTo>
                  <a:lnTo>
                    <a:pt x="787" y="574"/>
                  </a:lnTo>
                  <a:lnTo>
                    <a:pt x="805" y="568"/>
                  </a:lnTo>
                  <a:lnTo>
                    <a:pt x="822" y="560"/>
                  </a:lnTo>
                  <a:lnTo>
                    <a:pt x="836" y="548"/>
                  </a:lnTo>
                  <a:lnTo>
                    <a:pt x="848" y="534"/>
                  </a:lnTo>
                  <a:lnTo>
                    <a:pt x="856" y="517"/>
                  </a:lnTo>
                  <a:lnTo>
                    <a:pt x="862" y="499"/>
                  </a:lnTo>
                  <a:lnTo>
                    <a:pt x="864" y="490"/>
                  </a:lnTo>
                  <a:lnTo>
                    <a:pt x="864" y="480"/>
                  </a:lnTo>
                  <a:lnTo>
                    <a:pt x="864" y="96"/>
                  </a:lnTo>
                  <a:lnTo>
                    <a:pt x="864" y="86"/>
                  </a:lnTo>
                  <a:lnTo>
                    <a:pt x="862" y="77"/>
                  </a:lnTo>
                  <a:lnTo>
                    <a:pt x="856" y="59"/>
                  </a:lnTo>
                  <a:lnTo>
                    <a:pt x="848" y="42"/>
                  </a:lnTo>
                  <a:lnTo>
                    <a:pt x="836" y="28"/>
                  </a:lnTo>
                  <a:lnTo>
                    <a:pt x="822" y="16"/>
                  </a:lnTo>
                  <a:lnTo>
                    <a:pt x="805" y="8"/>
                  </a:lnTo>
                  <a:lnTo>
                    <a:pt x="787" y="2"/>
                  </a:lnTo>
                  <a:lnTo>
                    <a:pt x="778" y="1"/>
                  </a:lnTo>
                  <a:lnTo>
                    <a:pt x="768" y="0"/>
                  </a:lnTo>
                  <a:lnTo>
                    <a:pt x="96" y="0"/>
                  </a:lnTo>
                  <a:close/>
                </a:path>
              </a:pathLst>
            </a:custGeom>
            <a:no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6"/>
            <p:cNvSpPr>
              <a:spLocks noChangeShapeType="1"/>
            </p:cNvSpPr>
            <p:nvPr/>
          </p:nvSpPr>
          <p:spPr bwMode="auto">
            <a:xfrm>
              <a:off x="2293938" y="4254501"/>
              <a:ext cx="1828800" cy="1588"/>
            </a:xfrm>
            <a:prstGeom prst="line">
              <a:avLst/>
            </a:prstGeom>
            <a:no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7"/>
            <p:cNvSpPr>
              <a:spLocks noChangeShapeType="1"/>
            </p:cNvSpPr>
            <p:nvPr/>
          </p:nvSpPr>
          <p:spPr bwMode="auto">
            <a:xfrm flipH="1" flipV="1">
              <a:off x="2286000" y="3352801"/>
              <a:ext cx="7938" cy="901700"/>
            </a:xfrm>
            <a:prstGeom prst="line">
              <a:avLst/>
            </a:prstGeom>
            <a:noFill/>
            <a:ln w="6">
              <a:solidFill>
                <a:srgbClr val="000000"/>
              </a:solidFill>
              <a:prstDash val="solid"/>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7" name="Line 20"/>
            <p:cNvSpPr>
              <a:spLocks noChangeShapeType="1"/>
            </p:cNvSpPr>
            <p:nvPr/>
          </p:nvSpPr>
          <p:spPr bwMode="auto">
            <a:xfrm>
              <a:off x="7170738" y="3340101"/>
              <a:ext cx="1588" cy="914400"/>
            </a:xfrm>
            <a:prstGeom prst="line">
              <a:avLst/>
            </a:prstGeom>
            <a:no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21"/>
            <p:cNvSpPr>
              <a:spLocks noChangeShapeType="1"/>
            </p:cNvSpPr>
            <p:nvPr/>
          </p:nvSpPr>
          <p:spPr bwMode="auto">
            <a:xfrm flipH="1">
              <a:off x="5486401" y="4254501"/>
              <a:ext cx="1684338" cy="0"/>
            </a:xfrm>
            <a:prstGeom prst="line">
              <a:avLst/>
            </a:prstGeom>
            <a:noFill/>
            <a:ln w="6">
              <a:solidFill>
                <a:srgbClr val="000000"/>
              </a:solidFill>
              <a:prstDash val="solid"/>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9" name="Line 24"/>
            <p:cNvSpPr>
              <a:spLocks noChangeShapeType="1"/>
            </p:cNvSpPr>
            <p:nvPr/>
          </p:nvSpPr>
          <p:spPr bwMode="auto">
            <a:xfrm>
              <a:off x="2979738" y="2882901"/>
              <a:ext cx="3497263" cy="0"/>
            </a:xfrm>
            <a:prstGeom prst="line">
              <a:avLst/>
            </a:prstGeom>
            <a:noFill/>
            <a:ln w="6">
              <a:solidFill>
                <a:srgbClr val="000000"/>
              </a:solidFill>
              <a:prstDash val="solid"/>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 name="Rectangle 27"/>
            <p:cNvSpPr>
              <a:spLocks noChangeArrowheads="1"/>
            </p:cNvSpPr>
            <p:nvPr/>
          </p:nvSpPr>
          <p:spPr bwMode="auto">
            <a:xfrm>
              <a:off x="3284538" y="2608264"/>
              <a:ext cx="2941638" cy="276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8"/>
            <p:cNvSpPr>
              <a:spLocks noChangeArrowheads="1"/>
            </p:cNvSpPr>
            <p:nvPr/>
          </p:nvSpPr>
          <p:spPr bwMode="auto">
            <a:xfrm>
              <a:off x="3376613" y="2663826"/>
              <a:ext cx="1781175" cy="2095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Times New Roman" pitchFamily="18" charset="0"/>
                </a:rPr>
                <a:t>GetCompressedAudioBlock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Rectangle 29"/>
            <p:cNvSpPr>
              <a:spLocks noChangeArrowheads="1"/>
            </p:cNvSpPr>
            <p:nvPr/>
          </p:nvSpPr>
          <p:spPr bwMode="auto">
            <a:xfrm>
              <a:off x="5097463" y="2663826"/>
              <a:ext cx="222250" cy="2095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30"/>
            <p:cNvSpPr>
              <a:spLocks noChangeArrowheads="1"/>
            </p:cNvSpPr>
            <p:nvPr/>
          </p:nvSpPr>
          <p:spPr bwMode="auto">
            <a:xfrm>
              <a:off x="5259388" y="2663826"/>
              <a:ext cx="806450" cy="2095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AudioBlock</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31"/>
            <p:cNvSpPr>
              <a:spLocks noChangeArrowheads="1"/>
            </p:cNvSpPr>
            <p:nvPr/>
          </p:nvSpPr>
          <p:spPr bwMode="auto">
            <a:xfrm>
              <a:off x="6005513" y="2663826"/>
              <a:ext cx="5080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32"/>
            <p:cNvSpPr>
              <a:spLocks noChangeArrowheads="1"/>
            </p:cNvSpPr>
            <p:nvPr/>
          </p:nvSpPr>
          <p:spPr bwMode="auto">
            <a:xfrm>
              <a:off x="6408738" y="3522664"/>
              <a:ext cx="1601788" cy="276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33"/>
            <p:cNvSpPr>
              <a:spLocks noChangeArrowheads="1"/>
            </p:cNvSpPr>
            <p:nvPr/>
          </p:nvSpPr>
          <p:spPr bwMode="auto">
            <a:xfrm>
              <a:off x="6500813" y="3578226"/>
              <a:ext cx="452438" cy="2095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DMA </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34"/>
            <p:cNvSpPr>
              <a:spLocks noChangeArrowheads="1"/>
            </p:cNvSpPr>
            <p:nvPr/>
          </p:nvSpPr>
          <p:spPr bwMode="auto">
            <a:xfrm>
              <a:off x="6892926" y="3578226"/>
              <a:ext cx="981075" cy="2095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EndOfTransfer</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35"/>
            <p:cNvSpPr>
              <a:spLocks noChangeArrowheads="1"/>
            </p:cNvSpPr>
            <p:nvPr/>
          </p:nvSpPr>
          <p:spPr bwMode="auto">
            <a:xfrm>
              <a:off x="7815263" y="3578226"/>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Oval 36"/>
            <p:cNvSpPr>
              <a:spLocks noChangeArrowheads="1"/>
            </p:cNvSpPr>
            <p:nvPr/>
          </p:nvSpPr>
          <p:spPr bwMode="auto">
            <a:xfrm>
              <a:off x="1125538" y="2209801"/>
              <a:ext cx="109538" cy="109538"/>
            </a:xfrm>
            <a:prstGeom prst="ellipse">
              <a:avLst/>
            </a:prstGeom>
            <a:solidFill>
              <a:srgbClr val="000000"/>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37"/>
            <p:cNvSpPr>
              <a:spLocks noChangeShapeType="1"/>
            </p:cNvSpPr>
            <p:nvPr/>
          </p:nvSpPr>
          <p:spPr bwMode="auto">
            <a:xfrm>
              <a:off x="1219200" y="2286001"/>
              <a:ext cx="381000" cy="228600"/>
            </a:xfrm>
            <a:prstGeom prst="line">
              <a:avLst/>
            </a:prstGeom>
            <a:noFill/>
            <a:ln w="6">
              <a:solidFill>
                <a:srgbClr val="000000"/>
              </a:solidFill>
              <a:prstDash val="solid"/>
              <a:round/>
              <a:headEnd/>
              <a:tailEnd type="arrow" w="lg" len="lg"/>
            </a:ln>
          </p:spPr>
          <p:txBody>
            <a:bodyPr vert="horz" wrap="square" lIns="91440" tIns="45720" rIns="91440" bIns="45720" numCol="1" anchor="t" anchorCtr="0" compatLnSpc="1">
              <a:prstTxWarp prst="textNoShape">
                <a:avLst/>
              </a:prstTxWarp>
            </a:bodyPr>
            <a:lstStyle/>
            <a:p>
              <a:endParaRPr lang="en-US"/>
            </a:p>
          </p:txBody>
        </p:sp>
      </p:grpSp>
      <p:sp>
        <p:nvSpPr>
          <p:cNvPr id="60" name="TextBox 59"/>
          <p:cNvSpPr txBox="1"/>
          <p:nvPr/>
        </p:nvSpPr>
        <p:spPr>
          <a:xfrm>
            <a:off x="990600" y="457200"/>
            <a:ext cx="7162800" cy="769441"/>
          </a:xfrm>
          <a:prstGeom prst="rect">
            <a:avLst/>
          </a:prstGeom>
          <a:noFill/>
        </p:spPr>
        <p:txBody>
          <a:bodyPr wrap="square" rtlCol="0">
            <a:spAutoFit/>
          </a:bodyPr>
          <a:lstStyle/>
          <a:p>
            <a:pPr algn="ctr"/>
            <a:r>
              <a:rPr lang="en-US" sz="4400" dirty="0" err="1" smtClean="0"/>
              <a:t>Statechart</a:t>
            </a:r>
            <a:r>
              <a:rPr lang="en-US" sz="4400" dirty="0" smtClean="0"/>
              <a:t> for </a:t>
            </a:r>
            <a:r>
              <a:rPr lang="en-US" sz="4400" dirty="0" err="1" smtClean="0"/>
              <a:t>AudioInput</a:t>
            </a:r>
            <a:endParaRPr lang="en-US" sz="4400" dirty="0"/>
          </a:p>
        </p:txBody>
      </p:sp>
    </p:spTree>
    <p:extLst>
      <p:ext uri="{BB962C8B-B14F-4D97-AF65-F5344CB8AC3E}">
        <p14:creationId xmlns:p14="http://schemas.microsoft.com/office/powerpoint/2010/main" val="23000966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9C8327-B829-4D95-8EF6-F6104B57BA12}" type="datetime1">
              <a:rPr lang="en-US"/>
              <a:pPr/>
              <a:t>2/1/2017</a:t>
            </a:fld>
            <a:endParaRPr lang="en-US"/>
          </a:p>
        </p:txBody>
      </p:sp>
      <p:sp>
        <p:nvSpPr>
          <p:cNvPr id="6" name="Slide Number Placeholder 5"/>
          <p:cNvSpPr>
            <a:spLocks noGrp="1"/>
          </p:cNvSpPr>
          <p:nvPr>
            <p:ph type="sldNum" sz="quarter" idx="12"/>
          </p:nvPr>
        </p:nvSpPr>
        <p:spPr/>
        <p:txBody>
          <a:bodyPr/>
          <a:lstStyle/>
          <a:p>
            <a:fld id="{5DC86839-E02A-4B53-A4F8-7819AF75B404}" type="slidenum">
              <a:rPr lang="en-US"/>
              <a:pPr/>
              <a:t>76</a:t>
            </a:fld>
            <a:endParaRPr lang="en-US"/>
          </a:p>
        </p:txBody>
      </p:sp>
      <p:sp>
        <p:nvSpPr>
          <p:cNvPr id="44034" name="Rectangle 2"/>
          <p:cNvSpPr>
            <a:spLocks noGrp="1" noChangeArrowheads="1"/>
          </p:cNvSpPr>
          <p:nvPr>
            <p:ph type="title"/>
          </p:nvPr>
        </p:nvSpPr>
        <p:spPr/>
        <p:txBody>
          <a:bodyPr>
            <a:normAutofit fontScale="90000"/>
          </a:bodyPr>
          <a:lstStyle/>
          <a:p>
            <a:r>
              <a:rPr lang="en-US"/>
              <a:t>Sequence and collaboration diagrams</a:t>
            </a:r>
          </a:p>
        </p:txBody>
      </p:sp>
      <p:sp>
        <p:nvSpPr>
          <p:cNvPr id="44035" name="Rectangle 3"/>
          <p:cNvSpPr>
            <a:spLocks noGrp="1" noChangeArrowheads="1"/>
          </p:cNvSpPr>
          <p:nvPr>
            <p:ph type="body" idx="1"/>
          </p:nvPr>
        </p:nvSpPr>
        <p:spPr/>
        <p:txBody>
          <a:bodyPr/>
          <a:lstStyle/>
          <a:p>
            <a:r>
              <a:rPr lang="en-US"/>
              <a:t>Two types of Object Interaction diagrams</a:t>
            </a:r>
          </a:p>
          <a:p>
            <a:r>
              <a:rPr lang="en-US"/>
              <a:t>Description of scenarios or event traces</a:t>
            </a:r>
          </a:p>
          <a:p>
            <a:r>
              <a:rPr lang="en-US"/>
              <a:t>Several sequence/collaboration diagrams describe a use case</a:t>
            </a:r>
          </a:p>
          <a:p>
            <a:r>
              <a:rPr lang="en-US"/>
              <a:t>One diagram for normal scenario and several for exceptional conditions</a:t>
            </a:r>
          </a:p>
          <a:p>
            <a:r>
              <a:rPr lang="en-US"/>
              <a:t>Can indicate timing constraints</a:t>
            </a:r>
          </a:p>
        </p:txBody>
      </p:sp>
    </p:spTree>
    <p:extLst>
      <p:ext uri="{BB962C8B-B14F-4D97-AF65-F5344CB8AC3E}">
        <p14:creationId xmlns:p14="http://schemas.microsoft.com/office/powerpoint/2010/main" val="16094614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2796D-E6F5-44E6-82A0-F1DD3B1264E9}" type="datetime1">
              <a:rPr lang="en-US"/>
              <a:pPr/>
              <a:t>2/1/2017</a:t>
            </a:fld>
            <a:endParaRPr lang="en-US"/>
          </a:p>
        </p:txBody>
      </p:sp>
      <p:sp>
        <p:nvSpPr>
          <p:cNvPr id="6" name="Slide Number Placeholder 5"/>
          <p:cNvSpPr>
            <a:spLocks noGrp="1"/>
          </p:cNvSpPr>
          <p:nvPr>
            <p:ph type="sldNum" sz="quarter" idx="12"/>
          </p:nvPr>
        </p:nvSpPr>
        <p:spPr/>
        <p:txBody>
          <a:bodyPr/>
          <a:lstStyle/>
          <a:p>
            <a:fld id="{EF454525-BF89-4496-9B79-2D9EC49B61C2}" type="slidenum">
              <a:rPr lang="en-US"/>
              <a:pPr/>
              <a:t>77</a:t>
            </a:fld>
            <a:endParaRPr lang="en-US"/>
          </a:p>
        </p:txBody>
      </p:sp>
      <p:sp>
        <p:nvSpPr>
          <p:cNvPr id="108546" name="Rectangle 2"/>
          <p:cNvSpPr>
            <a:spLocks noGrp="1" noChangeArrowheads="1"/>
          </p:cNvSpPr>
          <p:nvPr>
            <p:ph type="title"/>
          </p:nvPr>
        </p:nvSpPr>
        <p:spPr/>
        <p:txBody>
          <a:bodyPr>
            <a:normAutofit/>
          </a:bodyPr>
          <a:lstStyle/>
          <a:p>
            <a:r>
              <a:rPr lang="en-US" sz="2000" dirty="0"/>
              <a:t>Play message sequence diagram</a:t>
            </a:r>
          </a:p>
        </p:txBody>
      </p:sp>
      <p:pic>
        <p:nvPicPr>
          <p:cNvPr id="1870850" name="Picture 2"/>
          <p:cNvPicPr>
            <a:picLocks noChangeAspect="1" noChangeArrowheads="1"/>
          </p:cNvPicPr>
          <p:nvPr/>
        </p:nvPicPr>
        <p:blipFill>
          <a:blip r:embed="rId2" cstate="print"/>
          <a:srcRect/>
          <a:stretch>
            <a:fillRect/>
          </a:stretch>
        </p:blipFill>
        <p:spPr bwMode="auto">
          <a:xfrm>
            <a:off x="885825" y="1143000"/>
            <a:ext cx="7372350" cy="5100638"/>
          </a:xfrm>
          <a:prstGeom prst="rect">
            <a:avLst/>
          </a:prstGeom>
          <a:noFill/>
          <a:ln w="9525">
            <a:noFill/>
            <a:miter lim="800000"/>
            <a:headEnd/>
            <a:tailEnd/>
          </a:ln>
        </p:spPr>
      </p:pic>
    </p:spTree>
    <p:extLst>
      <p:ext uri="{BB962C8B-B14F-4D97-AF65-F5344CB8AC3E}">
        <p14:creationId xmlns:p14="http://schemas.microsoft.com/office/powerpoint/2010/main" val="36510797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1874" name="Picture 2"/>
          <p:cNvPicPr>
            <a:picLocks noChangeAspect="1" noChangeArrowheads="1"/>
          </p:cNvPicPr>
          <p:nvPr/>
        </p:nvPicPr>
        <p:blipFill>
          <a:blip r:embed="rId2" cstate="print"/>
          <a:srcRect/>
          <a:stretch>
            <a:fillRect/>
          </a:stretch>
        </p:blipFill>
        <p:spPr bwMode="auto">
          <a:xfrm>
            <a:off x="200025" y="452438"/>
            <a:ext cx="8743950" cy="5953125"/>
          </a:xfrm>
          <a:prstGeom prst="rect">
            <a:avLst/>
          </a:prstGeom>
          <a:noFill/>
          <a:ln w="9525">
            <a:noFill/>
            <a:miter lim="800000"/>
            <a:headEnd/>
            <a:tailEnd/>
          </a:ln>
        </p:spPr>
      </p:pic>
    </p:spTree>
    <p:extLst>
      <p:ext uri="{BB962C8B-B14F-4D97-AF65-F5344CB8AC3E}">
        <p14:creationId xmlns:p14="http://schemas.microsoft.com/office/powerpoint/2010/main" val="30721007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4E587F-C608-47F8-8394-550B16C670BC}" type="datetime1">
              <a:rPr lang="en-US"/>
              <a:pPr/>
              <a:t>2/1/2017</a:t>
            </a:fld>
            <a:endParaRPr lang="en-US"/>
          </a:p>
        </p:txBody>
      </p:sp>
      <p:sp>
        <p:nvSpPr>
          <p:cNvPr id="6" name="Slide Number Placeholder 5"/>
          <p:cNvSpPr>
            <a:spLocks noGrp="1"/>
          </p:cNvSpPr>
          <p:nvPr>
            <p:ph type="sldNum" sz="quarter" idx="12"/>
          </p:nvPr>
        </p:nvSpPr>
        <p:spPr/>
        <p:txBody>
          <a:bodyPr/>
          <a:lstStyle/>
          <a:p>
            <a:fld id="{726BA5C3-BA9F-4BC1-ABBC-CAB77B67B415}" type="slidenum">
              <a:rPr lang="en-US"/>
              <a:pPr/>
              <a:t>79</a:t>
            </a:fld>
            <a:endParaRPr lang="en-US"/>
          </a:p>
        </p:txBody>
      </p:sp>
      <p:sp>
        <p:nvSpPr>
          <p:cNvPr id="114690" name="Rectangle 2"/>
          <p:cNvSpPr>
            <a:spLocks noGrp="1" noChangeArrowheads="1"/>
          </p:cNvSpPr>
          <p:nvPr>
            <p:ph type="title"/>
          </p:nvPr>
        </p:nvSpPr>
        <p:spPr/>
        <p:txBody>
          <a:bodyPr>
            <a:normAutofit fontScale="90000"/>
          </a:bodyPr>
          <a:lstStyle/>
          <a:p>
            <a:r>
              <a:rPr lang="en-US"/>
              <a:t>Collaboration diagram for scheduler</a:t>
            </a:r>
          </a:p>
        </p:txBody>
      </p:sp>
      <p:pic>
        <p:nvPicPr>
          <p:cNvPr id="1146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788" y="1752600"/>
            <a:ext cx="7210425" cy="4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280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8: Modelling Interactions and Behaviour</a:t>
            </a:r>
          </a:p>
        </p:txBody>
      </p:sp>
      <p:sp>
        <p:nvSpPr>
          <p:cNvPr id="6" name="Slide Number Placeholder 5"/>
          <p:cNvSpPr>
            <a:spLocks noGrp="1"/>
          </p:cNvSpPr>
          <p:nvPr>
            <p:ph type="sldNum" sz="quarter" idx="12"/>
          </p:nvPr>
        </p:nvSpPr>
        <p:spPr/>
        <p:txBody>
          <a:bodyPr/>
          <a:lstStyle/>
          <a:p>
            <a:fld id="{F10281FD-7B76-4B33-A234-B24116C1D236}" type="slidenum">
              <a:rPr lang="en-US"/>
              <a:pPr/>
              <a:t>8</a:t>
            </a:fld>
            <a:endParaRPr lang="en-US"/>
          </a:p>
        </p:txBody>
      </p:sp>
      <p:sp>
        <p:nvSpPr>
          <p:cNvPr id="400386" name="Rectangle 2"/>
          <p:cNvSpPr>
            <a:spLocks noGrp="1" noChangeArrowheads="1"/>
          </p:cNvSpPr>
          <p:nvPr>
            <p:ph type="title"/>
          </p:nvPr>
        </p:nvSpPr>
        <p:spPr/>
        <p:txBody>
          <a:bodyPr>
            <a:normAutofit fontScale="90000"/>
          </a:bodyPr>
          <a:lstStyle/>
          <a:p>
            <a:r>
              <a:rPr lang="en-GB">
                <a:cs typeface="Times" pitchFamily="1" charset="0"/>
              </a:rPr>
              <a:t>Sequence diagrams – </a:t>
            </a:r>
            <a:br>
              <a:rPr lang="en-GB">
                <a:cs typeface="Times" pitchFamily="1" charset="0"/>
              </a:rPr>
            </a:br>
            <a:r>
              <a:rPr lang="en-GB">
                <a:cs typeface="Times" pitchFamily="1" charset="0"/>
              </a:rPr>
              <a:t>  same example, more details</a:t>
            </a:r>
            <a:endParaRPr lang="en-US"/>
          </a:p>
        </p:txBody>
      </p:sp>
      <p:pic>
        <p:nvPicPr>
          <p:cNvPr id="400537" name="Picture 15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14400" y="1717675"/>
            <a:ext cx="8153400" cy="3616325"/>
          </a:xfrm>
          <a:noFill/>
          <a:ln/>
        </p:spPr>
      </p:pic>
    </p:spTree>
    <p:extLst>
      <p:ext uri="{BB962C8B-B14F-4D97-AF65-F5344CB8AC3E}">
        <p14:creationId xmlns:p14="http://schemas.microsoft.com/office/powerpoint/2010/main" val="23140824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itle 439"/>
          <p:cNvSpPr>
            <a:spLocks noGrp="1"/>
          </p:cNvSpPr>
          <p:nvPr>
            <p:ph type="title"/>
          </p:nvPr>
        </p:nvSpPr>
        <p:spPr/>
        <p:txBody>
          <a:bodyPr/>
          <a:lstStyle/>
          <a:p>
            <a:r>
              <a:rPr lang="en-US" dirty="0" smtClean="0"/>
              <a:t>Example: Soccer World Cup</a:t>
            </a:r>
            <a:endParaRPr lang="en-US" dirty="0"/>
          </a:p>
        </p:txBody>
      </p:sp>
      <p:sp>
        <p:nvSpPr>
          <p:cNvPr id="441" name="Content Placeholder 440"/>
          <p:cNvSpPr>
            <a:spLocks noGrp="1"/>
          </p:cNvSpPr>
          <p:nvPr>
            <p:ph idx="1"/>
          </p:nvPr>
        </p:nvSpPr>
        <p:spPr/>
        <p:txBody>
          <a:bodyPr>
            <a:normAutofit fontScale="55000" lnSpcReduction="20000"/>
          </a:bodyPr>
          <a:lstStyle/>
          <a:p>
            <a:r>
              <a:rPr lang="en-US" dirty="0"/>
              <a:t>Your company was awarded a contract to develop software to handle the coming Soccer World Cup. </a:t>
            </a:r>
          </a:p>
          <a:p>
            <a:r>
              <a:rPr lang="en-US" dirty="0"/>
              <a:t> </a:t>
            </a:r>
          </a:p>
          <a:p>
            <a:r>
              <a:rPr lang="en-US" dirty="0"/>
              <a:t>In this competition, teams represent countries and are made up of 22 players. Countries qualify from zones, where each zone can be simple or composed of other subzones. In the finals 32 countries play in 8 series of four countries each. The first two of each series play elimination games to define the World champion. Here we need to keep track of the teams that play in a given zone, of game results, and of team places, to know who will be in the finals.</a:t>
            </a:r>
          </a:p>
          <a:p>
            <a:r>
              <a:rPr lang="en-US" dirty="0"/>
              <a:t> </a:t>
            </a:r>
          </a:p>
          <a:p>
            <a:r>
              <a:rPr lang="en-US" dirty="0"/>
              <a:t>Each team plays a given number of games in a specific city at specific dates, this is the Game Schedule. Referees from different countries are assigned to scheduled games. Referees for a game must not be from countries playing in the game. </a:t>
            </a:r>
          </a:p>
          <a:p>
            <a:r>
              <a:rPr lang="en-US" dirty="0"/>
              <a:t> </a:t>
            </a:r>
          </a:p>
          <a:p>
            <a:r>
              <a:rPr lang="en-US" dirty="0"/>
              <a:t>Games are played at stadiums. A game is first Scheduled, it is then </a:t>
            </a:r>
            <a:r>
              <a:rPr lang="en-US" dirty="0" err="1"/>
              <a:t>inPlay</a:t>
            </a:r>
            <a:r>
              <a:rPr lang="en-US" dirty="0"/>
              <a:t>, and finally Completed. When completed, we post the final score. The schedule of games and game results should be available through the Internet.</a:t>
            </a:r>
          </a:p>
          <a:p>
            <a:r>
              <a:rPr lang="en-US" dirty="0"/>
              <a:t> </a:t>
            </a:r>
          </a:p>
          <a:p>
            <a:endParaRPr lang="en-US" dirty="0"/>
          </a:p>
        </p:txBody>
      </p:sp>
    </p:spTree>
    <p:extLst>
      <p:ext uri="{BB962C8B-B14F-4D97-AF65-F5344CB8AC3E}">
        <p14:creationId xmlns:p14="http://schemas.microsoft.com/office/powerpoint/2010/main" val="297929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Hotel reservations for the teams must be made in the city where they will play at the appropriate dates. A reservation is first Created, then Confirmed, and is Completed when the hotel room is actually used. An Organizing Committee assigns referees, makes hotel reservations, and takes care of other organizational aspects.</a:t>
            </a:r>
          </a:p>
          <a:p>
            <a:r>
              <a:rPr lang="en-US" dirty="0"/>
              <a:t> </a:t>
            </a:r>
          </a:p>
          <a:p>
            <a:r>
              <a:rPr lang="en-US" dirty="0"/>
              <a:t>Fans can reserve seats for games in advance. They can buy the corresponding tickets through the Internet or in ticket offices. Tickets bought through the Internet are mailed to the buyers. Reservations for tickets can be cancelled. Institutions can reserve and buy blocks of tickets. When tickets for a game are exhausted, new buyers are put in a FIFO queue for possible tickets becoming available. There are different categories of tickets, with different prices. </a:t>
            </a:r>
          </a:p>
          <a:p>
            <a:endParaRPr lang="en-US" dirty="0"/>
          </a:p>
        </p:txBody>
      </p:sp>
    </p:spTree>
    <p:extLst>
      <p:ext uri="{BB962C8B-B14F-4D97-AF65-F5344CB8AC3E}">
        <p14:creationId xmlns:p14="http://schemas.microsoft.com/office/powerpoint/2010/main" val="18710952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dirty="0" err="1"/>
              <a:t>Main</a:t>
            </a:r>
            <a:r>
              <a:rPr lang="es-ES" sz="3600" dirty="0"/>
              <a:t> Use cases </a:t>
            </a:r>
            <a:r>
              <a:rPr lang="es-ES" sz="3600" dirty="0" err="1"/>
              <a:t>for</a:t>
            </a:r>
            <a:r>
              <a:rPr lang="es-ES" sz="3600" dirty="0"/>
              <a:t> </a:t>
            </a:r>
            <a:r>
              <a:rPr lang="es-ES" sz="3600" dirty="0" err="1"/>
              <a:t>the</a:t>
            </a:r>
            <a:r>
              <a:rPr lang="es-ES" sz="3600" dirty="0"/>
              <a:t> </a:t>
            </a:r>
            <a:r>
              <a:rPr lang="es-ES" sz="3600" dirty="0" err="1"/>
              <a:t>World</a:t>
            </a:r>
            <a:r>
              <a:rPr lang="es-ES" sz="3600" dirty="0"/>
              <a:t> Cup </a:t>
            </a:r>
            <a:r>
              <a:rPr lang="es-ES" sz="3600" dirty="0" err="1"/>
              <a:t>example</a:t>
            </a:r>
            <a:endParaRPr lang="en-US" sz="3600" dirty="0"/>
          </a:p>
        </p:txBody>
      </p:sp>
      <p:sp>
        <p:nvSpPr>
          <p:cNvPr id="3" name="Content Placeholder 2"/>
          <p:cNvSpPr>
            <a:spLocks noGrp="1"/>
          </p:cNvSpPr>
          <p:nvPr>
            <p:ph idx="1"/>
          </p:nvPr>
        </p:nvSpPr>
        <p:spPr/>
        <p:txBody>
          <a:bodyPr>
            <a:normAutofit fontScale="55000" lnSpcReduction="20000"/>
          </a:bodyPr>
          <a:lstStyle/>
          <a:p>
            <a:endParaRPr lang="es-ES" dirty="0" smtClean="0"/>
          </a:p>
          <a:p>
            <a:pPr marL="0" indent="0">
              <a:buNone/>
            </a:pPr>
            <a:endParaRPr lang="en-US" dirty="0"/>
          </a:p>
          <a:p>
            <a:pPr lvl="0"/>
            <a:r>
              <a:rPr lang="es-ES" dirty="0"/>
              <a:t>UC 1: </a:t>
            </a:r>
            <a:r>
              <a:rPr lang="es-ES" dirty="0" err="1"/>
              <a:t>Game</a:t>
            </a:r>
            <a:r>
              <a:rPr lang="es-ES" dirty="0"/>
              <a:t> </a:t>
            </a:r>
            <a:r>
              <a:rPr lang="es-ES" dirty="0" err="1"/>
              <a:t>scheduling</a:t>
            </a:r>
            <a:r>
              <a:rPr lang="es-ES" dirty="0"/>
              <a:t>.</a:t>
            </a:r>
            <a:endParaRPr lang="en-US" dirty="0"/>
          </a:p>
          <a:p>
            <a:r>
              <a:rPr lang="es-ES" dirty="0"/>
              <a:t> </a:t>
            </a:r>
            <a:endParaRPr lang="en-US" dirty="0"/>
          </a:p>
          <a:p>
            <a:pPr lvl="0"/>
            <a:r>
              <a:rPr lang="es-ES" dirty="0"/>
              <a:t>UC 2: Referee </a:t>
            </a:r>
            <a:r>
              <a:rPr lang="es-ES" dirty="0" err="1"/>
              <a:t>assignment</a:t>
            </a:r>
            <a:endParaRPr lang="en-US" dirty="0"/>
          </a:p>
          <a:p>
            <a:r>
              <a:rPr lang="es-ES" dirty="0"/>
              <a:t> </a:t>
            </a:r>
            <a:endParaRPr lang="en-US" dirty="0"/>
          </a:p>
          <a:p>
            <a:pPr lvl="0"/>
            <a:r>
              <a:rPr lang="es-ES" dirty="0" err="1"/>
              <a:t>Scorekeeping</a:t>
            </a:r>
            <a:r>
              <a:rPr lang="es-ES" dirty="0"/>
              <a:t> /</a:t>
            </a:r>
            <a:r>
              <a:rPr lang="es-ES" dirty="0" err="1"/>
              <a:t>statistics</a:t>
            </a:r>
            <a:endParaRPr lang="en-US" dirty="0"/>
          </a:p>
          <a:p>
            <a:r>
              <a:rPr lang="es-ES" dirty="0"/>
              <a:t> </a:t>
            </a:r>
            <a:endParaRPr lang="en-US" dirty="0"/>
          </a:p>
          <a:p>
            <a:pPr lvl="0"/>
            <a:r>
              <a:rPr lang="es-ES" dirty="0"/>
              <a:t>Hotel </a:t>
            </a:r>
            <a:r>
              <a:rPr lang="es-ES" dirty="0" err="1"/>
              <a:t>reservations</a:t>
            </a:r>
            <a:endParaRPr lang="en-US" dirty="0"/>
          </a:p>
          <a:p>
            <a:r>
              <a:rPr lang="es-ES" dirty="0"/>
              <a:t> </a:t>
            </a:r>
            <a:endParaRPr lang="en-US" dirty="0"/>
          </a:p>
          <a:p>
            <a:pPr lvl="0"/>
            <a:r>
              <a:rPr lang="es-ES" dirty="0"/>
              <a:t>Hotel </a:t>
            </a:r>
            <a:r>
              <a:rPr lang="es-ES" dirty="0" err="1"/>
              <a:t>stays</a:t>
            </a:r>
            <a:endParaRPr lang="en-US" dirty="0"/>
          </a:p>
          <a:p>
            <a:r>
              <a:rPr lang="es-ES" dirty="0"/>
              <a:t> </a:t>
            </a:r>
            <a:endParaRPr lang="en-US" dirty="0"/>
          </a:p>
          <a:p>
            <a:pPr lvl="0"/>
            <a:r>
              <a:rPr lang="es-ES" dirty="0"/>
              <a:t>Expenses</a:t>
            </a:r>
            <a:endParaRPr lang="en-US" dirty="0"/>
          </a:p>
          <a:p>
            <a:r>
              <a:rPr lang="es-ES" dirty="0"/>
              <a:t> </a:t>
            </a:r>
            <a:endParaRPr lang="en-US" dirty="0"/>
          </a:p>
          <a:p>
            <a:pPr lvl="0"/>
            <a:r>
              <a:rPr lang="es-ES" dirty="0" err="1"/>
              <a:t>Facilities</a:t>
            </a:r>
            <a:endParaRPr lang="en-US" dirty="0"/>
          </a:p>
          <a:p>
            <a:endParaRPr lang="en-US" dirty="0"/>
          </a:p>
        </p:txBody>
      </p:sp>
    </p:spTree>
    <p:extLst>
      <p:ext uri="{BB962C8B-B14F-4D97-AF65-F5344CB8AC3E}">
        <p14:creationId xmlns:p14="http://schemas.microsoft.com/office/powerpoint/2010/main" val="19826051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fontScale="40000" lnSpcReduction="20000"/>
          </a:bodyPr>
          <a:lstStyle/>
          <a:p>
            <a:r>
              <a:rPr lang="es-ES" sz="3800" dirty="0" err="1"/>
              <a:t>The</a:t>
            </a:r>
            <a:r>
              <a:rPr lang="es-ES" sz="3800" dirty="0"/>
              <a:t> Use cases </a:t>
            </a:r>
            <a:r>
              <a:rPr lang="es-ES" sz="3800" dirty="0" err="1"/>
              <a:t>help</a:t>
            </a:r>
            <a:r>
              <a:rPr lang="es-ES" sz="3800" dirty="0"/>
              <a:t> </a:t>
            </a:r>
            <a:r>
              <a:rPr lang="es-ES" sz="3800" dirty="0" err="1"/>
              <a:t>us</a:t>
            </a:r>
            <a:r>
              <a:rPr lang="es-ES" sz="3800" dirty="0"/>
              <a:t> </a:t>
            </a:r>
            <a:r>
              <a:rPr lang="es-ES" sz="3800" dirty="0" err="1"/>
              <a:t>to</a:t>
            </a:r>
            <a:r>
              <a:rPr lang="es-ES" sz="3800" dirty="0"/>
              <a:t> </a:t>
            </a:r>
            <a:r>
              <a:rPr lang="es-ES" sz="3800" dirty="0" err="1"/>
              <a:t>find</a:t>
            </a:r>
            <a:r>
              <a:rPr lang="es-ES" sz="3800" dirty="0"/>
              <a:t> </a:t>
            </a:r>
            <a:r>
              <a:rPr lang="es-ES" sz="3800" dirty="0" err="1"/>
              <a:t>analysis</a:t>
            </a:r>
            <a:r>
              <a:rPr lang="es-ES" sz="3800" dirty="0"/>
              <a:t> </a:t>
            </a:r>
            <a:r>
              <a:rPr lang="es-ES" sz="3800" dirty="0" err="1"/>
              <a:t>patterns</a:t>
            </a:r>
            <a:r>
              <a:rPr lang="es-ES" sz="3800" dirty="0"/>
              <a:t> </a:t>
            </a:r>
            <a:r>
              <a:rPr lang="es-ES" sz="3800" dirty="0" err="1"/>
              <a:t>that</a:t>
            </a:r>
            <a:r>
              <a:rPr lang="es-ES" sz="3800" dirty="0"/>
              <a:t> </a:t>
            </a:r>
            <a:r>
              <a:rPr lang="es-ES" sz="3800" dirty="0" err="1"/>
              <a:t>may</a:t>
            </a:r>
            <a:r>
              <a:rPr lang="es-ES" sz="3800" dirty="0"/>
              <a:t> be </a:t>
            </a:r>
            <a:r>
              <a:rPr lang="es-ES" sz="3800" dirty="0" err="1"/>
              <a:t>useful</a:t>
            </a:r>
            <a:r>
              <a:rPr lang="es-ES" sz="3800" dirty="0"/>
              <a:t>. </a:t>
            </a:r>
            <a:r>
              <a:rPr lang="es-ES" sz="3800" dirty="0" err="1"/>
              <a:t>For</a:t>
            </a:r>
            <a:r>
              <a:rPr lang="es-ES" sz="3800" dirty="0"/>
              <a:t> </a:t>
            </a:r>
            <a:r>
              <a:rPr lang="es-ES" sz="3800" dirty="0" err="1"/>
              <a:t>example</a:t>
            </a:r>
            <a:r>
              <a:rPr lang="es-ES" sz="3800" dirty="0"/>
              <a:t>,  hotel </a:t>
            </a:r>
            <a:r>
              <a:rPr lang="es-ES" sz="3800" dirty="0" err="1"/>
              <a:t>reservations</a:t>
            </a:r>
            <a:r>
              <a:rPr lang="es-ES" sz="3800" dirty="0"/>
              <a:t> and hotel </a:t>
            </a:r>
            <a:r>
              <a:rPr lang="es-ES" sz="3800" dirty="0" err="1"/>
              <a:t>stays</a:t>
            </a:r>
            <a:r>
              <a:rPr lang="es-ES" sz="3800" dirty="0"/>
              <a:t> </a:t>
            </a:r>
            <a:r>
              <a:rPr lang="es-ES" sz="3800" dirty="0" err="1"/>
              <a:t>together</a:t>
            </a:r>
            <a:r>
              <a:rPr lang="es-ES" sz="3800" dirty="0"/>
              <a:t> </a:t>
            </a:r>
            <a:r>
              <a:rPr lang="es-ES" sz="3800" dirty="0" err="1"/>
              <a:t>correspond</a:t>
            </a:r>
            <a:r>
              <a:rPr lang="es-ES" sz="3800" dirty="0"/>
              <a:t> </a:t>
            </a:r>
            <a:r>
              <a:rPr lang="es-ES" sz="3800" dirty="0" err="1"/>
              <a:t>to</a:t>
            </a:r>
            <a:r>
              <a:rPr lang="es-ES" sz="3800" dirty="0"/>
              <a:t> </a:t>
            </a:r>
            <a:r>
              <a:rPr lang="es-ES" sz="3800" dirty="0" err="1"/>
              <a:t>the</a:t>
            </a:r>
            <a:r>
              <a:rPr lang="es-ES" sz="3800" dirty="0"/>
              <a:t> </a:t>
            </a:r>
            <a:r>
              <a:rPr lang="es-ES" sz="3800" dirty="0" err="1"/>
              <a:t>entity</a:t>
            </a:r>
            <a:r>
              <a:rPr lang="es-ES" sz="3800" dirty="0"/>
              <a:t> </a:t>
            </a:r>
            <a:r>
              <a:rPr lang="es-ES" sz="3800" dirty="0" err="1"/>
              <a:t>reservation</a:t>
            </a:r>
            <a:r>
              <a:rPr lang="es-ES" sz="3800" dirty="0"/>
              <a:t>/use  </a:t>
            </a:r>
            <a:r>
              <a:rPr lang="es-ES" sz="3800" dirty="0" err="1"/>
              <a:t>pattern</a:t>
            </a:r>
            <a:r>
              <a:rPr lang="es-ES" sz="3800" dirty="0"/>
              <a:t>. </a:t>
            </a:r>
            <a:r>
              <a:rPr lang="es-ES" sz="3800" dirty="0" err="1"/>
              <a:t>With</a:t>
            </a:r>
            <a:r>
              <a:rPr lang="es-ES" sz="3800" dirty="0"/>
              <a:t> a </a:t>
            </a:r>
            <a:r>
              <a:rPr lang="es-ES" sz="3800" dirty="0" err="1"/>
              <a:t>little</a:t>
            </a:r>
            <a:r>
              <a:rPr lang="es-ES" sz="3800" dirty="0"/>
              <a:t> more </a:t>
            </a:r>
            <a:r>
              <a:rPr lang="es-ES" sz="3800" dirty="0" err="1"/>
              <a:t>thinking</a:t>
            </a:r>
            <a:r>
              <a:rPr lang="es-ES" sz="3800" dirty="0"/>
              <a:t> </a:t>
            </a:r>
            <a:r>
              <a:rPr lang="es-ES" sz="3800" dirty="0" err="1"/>
              <a:t>we</a:t>
            </a:r>
            <a:r>
              <a:rPr lang="es-ES" sz="3800" dirty="0"/>
              <a:t> can </a:t>
            </a:r>
            <a:r>
              <a:rPr lang="es-ES" sz="3800" dirty="0" err="1"/>
              <a:t>also</a:t>
            </a:r>
            <a:r>
              <a:rPr lang="es-ES" sz="3800" dirty="0"/>
              <a:t> </a:t>
            </a:r>
            <a:r>
              <a:rPr lang="es-ES" sz="3800" dirty="0" err="1"/>
              <a:t>discover</a:t>
            </a:r>
            <a:r>
              <a:rPr lang="es-ES" sz="3800" dirty="0"/>
              <a:t> </a:t>
            </a:r>
            <a:r>
              <a:rPr lang="es-ES" sz="3800" dirty="0" err="1"/>
              <a:t>that</a:t>
            </a:r>
            <a:r>
              <a:rPr lang="es-ES" sz="3800" dirty="0"/>
              <a:t> referee </a:t>
            </a:r>
            <a:r>
              <a:rPr lang="es-ES" sz="3800" dirty="0" err="1"/>
              <a:t>assignment</a:t>
            </a:r>
            <a:r>
              <a:rPr lang="es-ES" sz="3800" dirty="0"/>
              <a:t> </a:t>
            </a:r>
            <a:r>
              <a:rPr lang="es-ES" sz="3800" dirty="0" err="1"/>
              <a:t>fits</a:t>
            </a:r>
            <a:r>
              <a:rPr lang="es-ES" sz="3800" dirty="0"/>
              <a:t>  </a:t>
            </a:r>
            <a:r>
              <a:rPr lang="es-ES" sz="3800" dirty="0" err="1"/>
              <a:t>also</a:t>
            </a:r>
            <a:r>
              <a:rPr lang="es-ES" sz="3800" dirty="0"/>
              <a:t> a </a:t>
            </a:r>
            <a:r>
              <a:rPr lang="es-ES" sz="3800" dirty="0" err="1"/>
              <a:t>reservation</a:t>
            </a:r>
            <a:r>
              <a:rPr lang="es-ES" sz="3800" dirty="0"/>
              <a:t>  </a:t>
            </a:r>
            <a:r>
              <a:rPr lang="es-ES" sz="3800" dirty="0" err="1"/>
              <a:t>pattern</a:t>
            </a:r>
            <a:r>
              <a:rPr lang="es-ES" sz="3800" dirty="0"/>
              <a:t>.</a:t>
            </a:r>
            <a:endParaRPr lang="en-US" sz="3800" dirty="0"/>
          </a:p>
          <a:p>
            <a:r>
              <a:rPr lang="es-ES" sz="3800" dirty="0"/>
              <a:t> </a:t>
            </a:r>
            <a:endParaRPr lang="en-US" sz="3800" dirty="0"/>
          </a:p>
          <a:p>
            <a:r>
              <a:rPr lang="es-ES" sz="3800" dirty="0"/>
              <a:t>A </a:t>
            </a:r>
            <a:r>
              <a:rPr lang="es-ES" sz="3800" dirty="0" err="1"/>
              <a:t>description</a:t>
            </a:r>
            <a:r>
              <a:rPr lang="es-ES" sz="3800" dirty="0"/>
              <a:t> of a Use case </a:t>
            </a:r>
            <a:r>
              <a:rPr lang="es-ES" sz="3800" dirty="0" err="1"/>
              <a:t>is</a:t>
            </a:r>
            <a:r>
              <a:rPr lang="es-ES" sz="3800" dirty="0"/>
              <a:t> </a:t>
            </a:r>
            <a:r>
              <a:rPr lang="es-ES" sz="3800" dirty="0" err="1"/>
              <a:t>given</a:t>
            </a:r>
            <a:r>
              <a:rPr lang="es-ES" sz="3800" dirty="0"/>
              <a:t> </a:t>
            </a:r>
            <a:r>
              <a:rPr lang="es-ES" sz="3800" dirty="0" err="1"/>
              <a:t>below</a:t>
            </a:r>
            <a:r>
              <a:rPr lang="es-ES" sz="3800" dirty="0"/>
              <a:t>.</a:t>
            </a:r>
            <a:endParaRPr lang="en-US" sz="3800" dirty="0"/>
          </a:p>
          <a:p>
            <a:r>
              <a:rPr lang="es-ES" sz="3800" dirty="0"/>
              <a:t> </a:t>
            </a:r>
            <a:endParaRPr lang="en-US" sz="3800" dirty="0"/>
          </a:p>
          <a:p>
            <a:r>
              <a:rPr lang="es-ES" sz="3800" dirty="0"/>
              <a:t>UC i : </a:t>
            </a:r>
            <a:r>
              <a:rPr lang="es-ES" sz="3800" dirty="0" err="1"/>
              <a:t>Game</a:t>
            </a:r>
            <a:r>
              <a:rPr lang="es-ES" sz="3800" dirty="0"/>
              <a:t> </a:t>
            </a:r>
            <a:r>
              <a:rPr lang="es-ES" sz="3800" dirty="0" err="1"/>
              <a:t>scheduling</a:t>
            </a:r>
            <a:endParaRPr lang="en-US" sz="3800" dirty="0"/>
          </a:p>
          <a:p>
            <a:r>
              <a:rPr lang="es-ES" sz="3800" dirty="0"/>
              <a:t> </a:t>
            </a:r>
            <a:endParaRPr lang="en-US" sz="3800" dirty="0"/>
          </a:p>
          <a:p>
            <a:r>
              <a:rPr lang="es-ES" sz="3800" b="1" dirty="0" err="1"/>
              <a:t>Actors</a:t>
            </a:r>
            <a:r>
              <a:rPr lang="es-ES" sz="3800" b="1" dirty="0"/>
              <a:t>:</a:t>
            </a:r>
            <a:r>
              <a:rPr lang="es-ES" sz="3800" dirty="0"/>
              <a:t> </a:t>
            </a:r>
            <a:r>
              <a:rPr lang="es-ES" sz="3800" dirty="0" err="1"/>
              <a:t>Planning</a:t>
            </a:r>
            <a:r>
              <a:rPr lang="es-ES" sz="3800" dirty="0"/>
              <a:t>  </a:t>
            </a:r>
            <a:r>
              <a:rPr lang="es-ES" sz="3800" dirty="0" err="1"/>
              <a:t>Committee</a:t>
            </a:r>
            <a:endParaRPr lang="en-US" sz="3800" dirty="0"/>
          </a:p>
          <a:p>
            <a:r>
              <a:rPr lang="es-ES" sz="3800" dirty="0"/>
              <a:t> </a:t>
            </a:r>
            <a:endParaRPr lang="en-US" sz="3800" dirty="0"/>
          </a:p>
          <a:p>
            <a:r>
              <a:rPr lang="es-ES" sz="3800" b="1" dirty="0" err="1"/>
              <a:t>Preconditions</a:t>
            </a:r>
            <a:r>
              <a:rPr lang="es-ES" sz="3800" b="1" dirty="0"/>
              <a:t>:</a:t>
            </a:r>
            <a:r>
              <a:rPr lang="es-ES" sz="3800" dirty="0"/>
              <a:t>  </a:t>
            </a:r>
            <a:r>
              <a:rPr lang="es-ES" sz="3800" dirty="0" err="1"/>
              <a:t>Tean</a:t>
            </a:r>
            <a:r>
              <a:rPr lang="es-ES" sz="3800" dirty="0"/>
              <a:t> </a:t>
            </a:r>
            <a:r>
              <a:rPr lang="es-ES" sz="3800" dirty="0" err="1"/>
              <a:t>pairings</a:t>
            </a:r>
            <a:r>
              <a:rPr lang="es-ES" sz="3800" dirty="0"/>
              <a:t> </a:t>
            </a:r>
            <a:r>
              <a:rPr lang="es-ES" sz="3800" dirty="0" err="1"/>
              <a:t>have</a:t>
            </a:r>
            <a:r>
              <a:rPr lang="es-ES" sz="3800" dirty="0"/>
              <a:t> </a:t>
            </a:r>
            <a:r>
              <a:rPr lang="es-ES" sz="3800" dirty="0" err="1"/>
              <a:t>been</a:t>
            </a:r>
            <a:r>
              <a:rPr lang="es-ES" sz="3800" dirty="0"/>
              <a:t> done and </a:t>
            </a:r>
            <a:r>
              <a:rPr lang="es-ES" sz="3800" dirty="0" err="1"/>
              <a:t>cities</a:t>
            </a:r>
            <a:r>
              <a:rPr lang="es-ES" sz="3800" dirty="0"/>
              <a:t> </a:t>
            </a:r>
            <a:r>
              <a:rPr lang="es-ES" sz="3800" dirty="0" err="1"/>
              <a:t>have</a:t>
            </a:r>
            <a:r>
              <a:rPr lang="es-ES" sz="3800" dirty="0"/>
              <a:t> </a:t>
            </a:r>
            <a:r>
              <a:rPr lang="es-ES" sz="3800" dirty="0" err="1"/>
              <a:t>been</a:t>
            </a:r>
            <a:r>
              <a:rPr lang="es-ES" sz="3800" dirty="0"/>
              <a:t> </a:t>
            </a:r>
            <a:r>
              <a:rPr lang="es-ES" sz="3800" dirty="0" err="1"/>
              <a:t>assigned</a:t>
            </a:r>
            <a:endParaRPr lang="en-US" sz="3800" dirty="0"/>
          </a:p>
          <a:p>
            <a:r>
              <a:rPr lang="es-ES" sz="3800" dirty="0"/>
              <a:t> </a:t>
            </a:r>
            <a:endParaRPr lang="en-US" sz="3800" dirty="0"/>
          </a:p>
          <a:p>
            <a:r>
              <a:rPr lang="es-ES" sz="3800" b="1" dirty="0" err="1"/>
              <a:t>Description</a:t>
            </a:r>
            <a:r>
              <a:rPr lang="es-ES" sz="3800" b="1" dirty="0"/>
              <a:t>:</a:t>
            </a:r>
            <a:r>
              <a:rPr lang="es-ES" sz="3800" dirty="0"/>
              <a:t>  </a:t>
            </a:r>
            <a:r>
              <a:rPr lang="es-ES" sz="3800" dirty="0" err="1"/>
              <a:t>Assign</a:t>
            </a:r>
            <a:r>
              <a:rPr lang="es-ES" sz="3800" dirty="0"/>
              <a:t> a </a:t>
            </a:r>
            <a:r>
              <a:rPr lang="es-ES" sz="3800" dirty="0" err="1"/>
              <a:t>game</a:t>
            </a:r>
            <a:r>
              <a:rPr lang="es-ES" sz="3800" dirty="0"/>
              <a:t> </a:t>
            </a:r>
            <a:r>
              <a:rPr lang="es-ES" sz="3800" dirty="0" err="1"/>
              <a:t>to</a:t>
            </a:r>
            <a:r>
              <a:rPr lang="es-ES" sz="3800" dirty="0"/>
              <a:t> a </a:t>
            </a:r>
            <a:r>
              <a:rPr lang="es-ES" sz="3800" dirty="0" err="1"/>
              <a:t>city</a:t>
            </a:r>
            <a:r>
              <a:rPr lang="es-ES" sz="3800" dirty="0"/>
              <a:t> and </a:t>
            </a:r>
            <a:r>
              <a:rPr lang="es-ES" sz="3800" dirty="0" err="1"/>
              <a:t>schedule</a:t>
            </a:r>
            <a:r>
              <a:rPr lang="es-ES" sz="3800" dirty="0"/>
              <a:t> a date and time  </a:t>
            </a:r>
            <a:r>
              <a:rPr lang="es-ES" sz="3800" dirty="0" err="1"/>
              <a:t>within</a:t>
            </a:r>
            <a:r>
              <a:rPr lang="es-ES" sz="3800" dirty="0"/>
              <a:t> </a:t>
            </a:r>
            <a:r>
              <a:rPr lang="es-ES" sz="3800" dirty="0" err="1"/>
              <a:t>restrictions</a:t>
            </a:r>
            <a:r>
              <a:rPr lang="es-ES" sz="3800" dirty="0"/>
              <a:t>.</a:t>
            </a:r>
            <a:endParaRPr lang="en-US" sz="3800" dirty="0"/>
          </a:p>
          <a:p>
            <a:r>
              <a:rPr lang="es-ES" sz="3800" dirty="0"/>
              <a:t> [È1: no </a:t>
            </a:r>
            <a:r>
              <a:rPr lang="es-ES" sz="3800" dirty="0" err="1"/>
              <a:t>appropriate</a:t>
            </a:r>
            <a:r>
              <a:rPr lang="es-ES" sz="3800" dirty="0"/>
              <a:t> </a:t>
            </a:r>
            <a:r>
              <a:rPr lang="es-ES" sz="3800" dirty="0" err="1"/>
              <a:t>scheduling</a:t>
            </a:r>
            <a:r>
              <a:rPr lang="es-ES" sz="3800" dirty="0"/>
              <a:t> </a:t>
            </a:r>
            <a:r>
              <a:rPr lang="es-ES" sz="3800" dirty="0" err="1"/>
              <a:t>is</a:t>
            </a:r>
            <a:r>
              <a:rPr lang="es-ES" sz="3800" dirty="0"/>
              <a:t> </a:t>
            </a:r>
            <a:r>
              <a:rPr lang="es-ES" sz="3800" dirty="0" err="1"/>
              <a:t>possible</a:t>
            </a:r>
            <a:r>
              <a:rPr lang="es-ES" sz="3800" dirty="0"/>
              <a:t>]</a:t>
            </a:r>
            <a:endParaRPr lang="en-US" sz="3800" dirty="0"/>
          </a:p>
          <a:p>
            <a:r>
              <a:rPr lang="es-ES" sz="3800" dirty="0"/>
              <a:t> </a:t>
            </a:r>
            <a:endParaRPr lang="en-US" sz="3800" dirty="0"/>
          </a:p>
          <a:p>
            <a:r>
              <a:rPr lang="es-ES" sz="3800" b="1" dirty="0" err="1"/>
              <a:t>Postconditions</a:t>
            </a:r>
            <a:r>
              <a:rPr lang="es-ES" sz="3800" b="1" dirty="0"/>
              <a:t>:</a:t>
            </a:r>
            <a:r>
              <a:rPr lang="es-ES" sz="3800" dirty="0"/>
              <a:t> A </a:t>
            </a:r>
            <a:r>
              <a:rPr lang="es-ES" sz="3800" dirty="0" err="1"/>
              <a:t>game</a:t>
            </a:r>
            <a:r>
              <a:rPr lang="es-ES" sz="3800" dirty="0"/>
              <a:t> has </a:t>
            </a:r>
            <a:r>
              <a:rPr lang="es-ES" sz="3800" dirty="0" err="1"/>
              <a:t>been</a:t>
            </a:r>
            <a:r>
              <a:rPr lang="es-ES" sz="3800" dirty="0"/>
              <a:t> </a:t>
            </a:r>
            <a:r>
              <a:rPr lang="es-ES" sz="3800" dirty="0" err="1"/>
              <a:t>scheduled</a:t>
            </a:r>
            <a:r>
              <a:rPr lang="es-ES" sz="3800" dirty="0"/>
              <a:t> at a </a:t>
            </a:r>
            <a:r>
              <a:rPr lang="es-ES" sz="3800" dirty="0" err="1"/>
              <a:t>given</a:t>
            </a:r>
            <a:r>
              <a:rPr lang="es-ES" sz="3800" dirty="0"/>
              <a:t> time and date in a </a:t>
            </a:r>
            <a:r>
              <a:rPr lang="es-ES" sz="3800" dirty="0" err="1"/>
              <a:t>specific</a:t>
            </a:r>
            <a:r>
              <a:rPr lang="es-ES" sz="3800" dirty="0"/>
              <a:t> </a:t>
            </a:r>
            <a:r>
              <a:rPr lang="es-ES" sz="3800" dirty="0" err="1"/>
              <a:t>city</a:t>
            </a:r>
            <a:r>
              <a:rPr lang="es-ES" sz="3800" dirty="0"/>
              <a:t>.</a:t>
            </a:r>
            <a:endParaRPr lang="en-US" sz="3800" dirty="0"/>
          </a:p>
          <a:p>
            <a:r>
              <a:rPr lang="es-ES" sz="3800" dirty="0"/>
              <a:t> </a:t>
            </a:r>
            <a:endParaRPr lang="en-US" sz="3800" dirty="0"/>
          </a:p>
          <a:p>
            <a:r>
              <a:rPr lang="es-ES" sz="3800" dirty="0" err="1"/>
              <a:t>We</a:t>
            </a:r>
            <a:r>
              <a:rPr lang="es-ES" sz="3800" dirty="0"/>
              <a:t> can </a:t>
            </a:r>
            <a:r>
              <a:rPr lang="es-ES" sz="3800" dirty="0" smtClean="0"/>
              <a:t>define  </a:t>
            </a:r>
            <a:r>
              <a:rPr lang="es-ES" sz="3800" dirty="0" err="1"/>
              <a:t>sequences</a:t>
            </a:r>
            <a:r>
              <a:rPr lang="es-ES" sz="3800" dirty="0"/>
              <a:t> of Use cases. </a:t>
            </a:r>
            <a:r>
              <a:rPr lang="es-ES" sz="3800" dirty="0" err="1"/>
              <a:t>Possible</a:t>
            </a:r>
            <a:r>
              <a:rPr lang="es-ES" sz="3800" dirty="0"/>
              <a:t> </a:t>
            </a:r>
            <a:r>
              <a:rPr lang="es-ES" sz="3800" dirty="0" err="1"/>
              <a:t>sequences</a:t>
            </a:r>
            <a:r>
              <a:rPr lang="es-ES" sz="3800" dirty="0"/>
              <a:t> are </a:t>
            </a:r>
            <a:r>
              <a:rPr lang="es-ES" sz="3800" dirty="0" smtClean="0"/>
              <a:t>:       </a:t>
            </a:r>
            <a:r>
              <a:rPr lang="es-ES" sz="3800" dirty="0"/>
              <a:t>UC 1,  UC 2</a:t>
            </a:r>
            <a:endParaRPr lang="en-US" sz="3800" dirty="0"/>
          </a:p>
          <a:p>
            <a:endParaRPr lang="en-US" dirty="0"/>
          </a:p>
        </p:txBody>
      </p:sp>
    </p:spTree>
    <p:extLst>
      <p:ext uri="{BB962C8B-B14F-4D97-AF65-F5344CB8AC3E}">
        <p14:creationId xmlns:p14="http://schemas.microsoft.com/office/powerpoint/2010/main" val="8773187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47700" y="685800"/>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43000"/>
            <a:ext cx="770731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Hotel reservation</a:t>
            </a:r>
            <a:endParaRPr lang="en-US" dirty="0"/>
          </a:p>
        </p:txBody>
      </p:sp>
    </p:spTree>
    <p:extLst>
      <p:ext uri="{BB962C8B-B14F-4D97-AF65-F5344CB8AC3E}">
        <p14:creationId xmlns:p14="http://schemas.microsoft.com/office/powerpoint/2010/main" val="24966962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173" name="Picture 5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 y="1519238"/>
            <a:ext cx="76581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160" name="Title 1136159"/>
          <p:cNvSpPr>
            <a:spLocks noGrp="1"/>
          </p:cNvSpPr>
          <p:nvPr>
            <p:ph type="title"/>
          </p:nvPr>
        </p:nvSpPr>
        <p:spPr/>
        <p:txBody>
          <a:bodyPr>
            <a:normAutofit/>
          </a:bodyPr>
          <a:lstStyle/>
          <a:p>
            <a:r>
              <a:rPr lang="en-US" sz="3600" dirty="0" smtClean="0"/>
              <a:t>Reservation pattern</a:t>
            </a:r>
            <a:endParaRPr lang="en-US" sz="3600" dirty="0"/>
          </a:p>
        </p:txBody>
      </p:sp>
    </p:spTree>
    <p:extLst>
      <p:ext uri="{BB962C8B-B14F-4D97-AF65-F5344CB8AC3E}">
        <p14:creationId xmlns:p14="http://schemas.microsoft.com/office/powerpoint/2010/main" val="10132985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8"/>
          <p:cNvSpPr>
            <a:spLocks/>
          </p:cNvSpPr>
          <p:nvPr/>
        </p:nvSpPr>
        <p:spPr bwMode="auto">
          <a:xfrm>
            <a:off x="1903413" y="1139825"/>
            <a:ext cx="6897687" cy="3552825"/>
          </a:xfrm>
          <a:custGeom>
            <a:avLst/>
            <a:gdLst>
              <a:gd name="T0" fmla="*/ 1802 w 4345"/>
              <a:gd name="T1" fmla="*/ 440 h 2238"/>
              <a:gd name="T2" fmla="*/ 2702 w 4345"/>
              <a:gd name="T3" fmla="*/ 368 h 2238"/>
              <a:gd name="T4" fmla="*/ 3716 w 4345"/>
              <a:gd name="T5" fmla="*/ 2 h 2238"/>
              <a:gd name="T6" fmla="*/ 4286 w 4345"/>
              <a:gd name="T7" fmla="*/ 356 h 2238"/>
              <a:gd name="T8" fmla="*/ 4070 w 4345"/>
              <a:gd name="T9" fmla="*/ 1316 h 2238"/>
              <a:gd name="T10" fmla="*/ 2750 w 4345"/>
              <a:gd name="T11" fmla="*/ 1472 h 2238"/>
              <a:gd name="T12" fmla="*/ 1466 w 4345"/>
              <a:gd name="T13" fmla="*/ 2174 h 2238"/>
              <a:gd name="T14" fmla="*/ 218 w 4345"/>
              <a:gd name="T15" fmla="*/ 1856 h 2238"/>
              <a:gd name="T16" fmla="*/ 158 w 4345"/>
              <a:gd name="T17" fmla="*/ 1052 h 2238"/>
              <a:gd name="T18" fmla="*/ 794 w 4345"/>
              <a:gd name="T19" fmla="*/ 548 h 2238"/>
              <a:gd name="T20" fmla="*/ 1802 w 4345"/>
              <a:gd name="T21" fmla="*/ 44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45" h="2238">
                <a:moveTo>
                  <a:pt x="1802" y="440"/>
                </a:moveTo>
                <a:cubicBezTo>
                  <a:pt x="2120" y="410"/>
                  <a:pt x="2383" y="441"/>
                  <a:pt x="2702" y="368"/>
                </a:cubicBezTo>
                <a:cubicBezTo>
                  <a:pt x="3021" y="295"/>
                  <a:pt x="3452" y="4"/>
                  <a:pt x="3716" y="2"/>
                </a:cubicBezTo>
                <a:cubicBezTo>
                  <a:pt x="3980" y="0"/>
                  <a:pt x="4227" y="137"/>
                  <a:pt x="4286" y="356"/>
                </a:cubicBezTo>
                <a:cubicBezTo>
                  <a:pt x="4345" y="575"/>
                  <a:pt x="4326" y="1130"/>
                  <a:pt x="4070" y="1316"/>
                </a:cubicBezTo>
                <a:cubicBezTo>
                  <a:pt x="3814" y="1502"/>
                  <a:pt x="3184" y="1329"/>
                  <a:pt x="2750" y="1472"/>
                </a:cubicBezTo>
                <a:cubicBezTo>
                  <a:pt x="2316" y="1615"/>
                  <a:pt x="1888" y="2110"/>
                  <a:pt x="1466" y="2174"/>
                </a:cubicBezTo>
                <a:cubicBezTo>
                  <a:pt x="1044" y="2238"/>
                  <a:pt x="436" y="2043"/>
                  <a:pt x="218" y="1856"/>
                </a:cubicBezTo>
                <a:cubicBezTo>
                  <a:pt x="0" y="1669"/>
                  <a:pt x="62" y="1270"/>
                  <a:pt x="158" y="1052"/>
                </a:cubicBezTo>
                <a:cubicBezTo>
                  <a:pt x="254" y="834"/>
                  <a:pt x="520" y="650"/>
                  <a:pt x="794" y="548"/>
                </a:cubicBezTo>
                <a:cubicBezTo>
                  <a:pt x="1068" y="446"/>
                  <a:pt x="1484" y="470"/>
                  <a:pt x="1802" y="440"/>
                </a:cubicBezTo>
                <a:close/>
              </a:path>
            </a:pathLst>
          </a:custGeom>
          <a:noFill/>
          <a:ln w="9525" cap="flat" cmpd="sng">
            <a:solidFill>
              <a:schemeClr val="tx1"/>
            </a:solidFill>
            <a:prstDash val="lgDash"/>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 name="Text Box 2"/>
          <p:cNvSpPr txBox="1">
            <a:spLocks noChangeArrowheads="1"/>
          </p:cNvSpPr>
          <p:nvPr/>
        </p:nvSpPr>
        <p:spPr bwMode="auto">
          <a:xfrm>
            <a:off x="609600" y="3422650"/>
            <a:ext cx="1096963"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Country</a:t>
            </a:r>
          </a:p>
        </p:txBody>
      </p:sp>
      <p:sp>
        <p:nvSpPr>
          <p:cNvPr id="4" name="Text Box 4"/>
          <p:cNvSpPr txBox="1">
            <a:spLocks noChangeArrowheads="1"/>
          </p:cNvSpPr>
          <p:nvPr/>
        </p:nvSpPr>
        <p:spPr bwMode="auto">
          <a:xfrm>
            <a:off x="609600" y="4124325"/>
            <a:ext cx="1096963"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Host_Country</a:t>
            </a:r>
          </a:p>
        </p:txBody>
      </p:sp>
      <p:sp>
        <p:nvSpPr>
          <p:cNvPr id="5" name="Text Box 5"/>
          <p:cNvSpPr txBox="1">
            <a:spLocks noChangeArrowheads="1"/>
          </p:cNvSpPr>
          <p:nvPr/>
        </p:nvSpPr>
        <p:spPr bwMode="auto">
          <a:xfrm>
            <a:off x="609600" y="4902200"/>
            <a:ext cx="1096963"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City</a:t>
            </a:r>
          </a:p>
        </p:txBody>
      </p:sp>
      <p:sp>
        <p:nvSpPr>
          <p:cNvPr id="6" name="Text Box 6"/>
          <p:cNvSpPr txBox="1">
            <a:spLocks noChangeArrowheads="1"/>
          </p:cNvSpPr>
          <p:nvPr/>
        </p:nvSpPr>
        <p:spPr bwMode="auto">
          <a:xfrm>
            <a:off x="609600" y="5613400"/>
            <a:ext cx="1096963"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Hotel</a:t>
            </a:r>
          </a:p>
        </p:txBody>
      </p:sp>
      <p:sp>
        <p:nvSpPr>
          <p:cNvPr id="7" name="Text Box 7"/>
          <p:cNvSpPr txBox="1">
            <a:spLocks noChangeArrowheads="1"/>
          </p:cNvSpPr>
          <p:nvPr/>
        </p:nvSpPr>
        <p:spPr bwMode="auto">
          <a:xfrm>
            <a:off x="2705100" y="3055938"/>
            <a:ext cx="1096963" cy="25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Team</a:t>
            </a:r>
          </a:p>
        </p:txBody>
      </p:sp>
      <p:sp>
        <p:nvSpPr>
          <p:cNvPr id="8" name="Text Box 8"/>
          <p:cNvSpPr txBox="1">
            <a:spLocks noChangeArrowheads="1"/>
          </p:cNvSpPr>
          <p:nvPr/>
        </p:nvSpPr>
        <p:spPr bwMode="auto">
          <a:xfrm>
            <a:off x="2705100" y="3819525"/>
            <a:ext cx="1096963" cy="25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Referee</a:t>
            </a:r>
          </a:p>
        </p:txBody>
      </p:sp>
      <p:sp>
        <p:nvSpPr>
          <p:cNvPr id="9" name="Text Box 10"/>
          <p:cNvSpPr txBox="1">
            <a:spLocks noChangeArrowheads="1"/>
          </p:cNvSpPr>
          <p:nvPr/>
        </p:nvSpPr>
        <p:spPr bwMode="auto">
          <a:xfrm>
            <a:off x="4648200" y="3055938"/>
            <a:ext cx="1096963" cy="25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Room</a:t>
            </a:r>
          </a:p>
        </p:txBody>
      </p:sp>
      <p:sp>
        <p:nvSpPr>
          <p:cNvPr id="10" name="AutoShape 13"/>
          <p:cNvSpPr>
            <a:spLocks noChangeArrowheads="1"/>
          </p:cNvSpPr>
          <p:nvPr/>
        </p:nvSpPr>
        <p:spPr bwMode="auto">
          <a:xfrm>
            <a:off x="1085850" y="4381500"/>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1" name="AutoShape 18"/>
          <p:cNvCxnSpPr>
            <a:cxnSpLocks noChangeShapeType="1"/>
            <a:stCxn id="4" idx="0"/>
            <a:endCxn id="3" idx="2"/>
          </p:cNvCxnSpPr>
          <p:nvPr/>
        </p:nvCxnSpPr>
        <p:spPr bwMode="auto">
          <a:xfrm flipV="1">
            <a:off x="1158875" y="3676650"/>
            <a:ext cx="0" cy="4476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15"/>
          <p:cNvSpPr>
            <a:spLocks noChangeArrowheads="1"/>
          </p:cNvSpPr>
          <p:nvPr/>
        </p:nvSpPr>
        <p:spPr bwMode="auto">
          <a:xfrm>
            <a:off x="1085850" y="3679825"/>
            <a:ext cx="1524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3" name="AutoShape 19"/>
          <p:cNvCxnSpPr>
            <a:cxnSpLocks noChangeShapeType="1"/>
            <a:stCxn id="4" idx="2"/>
            <a:endCxn id="5" idx="0"/>
          </p:cNvCxnSpPr>
          <p:nvPr/>
        </p:nvCxnSpPr>
        <p:spPr bwMode="auto">
          <a:xfrm>
            <a:off x="1158875" y="4378325"/>
            <a:ext cx="0"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20"/>
          <p:cNvCxnSpPr>
            <a:cxnSpLocks noChangeShapeType="1"/>
            <a:stCxn id="5" idx="2"/>
            <a:endCxn id="6" idx="0"/>
          </p:cNvCxnSpPr>
          <p:nvPr/>
        </p:nvCxnSpPr>
        <p:spPr bwMode="auto">
          <a:xfrm>
            <a:off x="1158875" y="5156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21"/>
          <p:cNvSpPr>
            <a:spLocks noChangeArrowheads="1"/>
          </p:cNvSpPr>
          <p:nvPr/>
        </p:nvSpPr>
        <p:spPr bwMode="auto">
          <a:xfrm>
            <a:off x="1085850" y="5162550"/>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AutoShape 22"/>
          <p:cNvSpPr>
            <a:spLocks noChangeArrowheads="1"/>
          </p:cNvSpPr>
          <p:nvPr/>
        </p:nvSpPr>
        <p:spPr bwMode="auto">
          <a:xfrm>
            <a:off x="1714500" y="3470275"/>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7" name="AutoShape 24"/>
          <p:cNvCxnSpPr>
            <a:cxnSpLocks noChangeShapeType="1"/>
            <a:stCxn id="16" idx="3"/>
            <a:endCxn id="7" idx="1"/>
          </p:cNvCxnSpPr>
          <p:nvPr/>
        </p:nvCxnSpPr>
        <p:spPr bwMode="auto">
          <a:xfrm flipV="1">
            <a:off x="1866900" y="3182938"/>
            <a:ext cx="838200" cy="36353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5"/>
          <p:cNvCxnSpPr>
            <a:cxnSpLocks noChangeShapeType="1"/>
            <a:stCxn id="16" idx="3"/>
            <a:endCxn id="8" idx="1"/>
          </p:cNvCxnSpPr>
          <p:nvPr/>
        </p:nvCxnSpPr>
        <p:spPr bwMode="auto">
          <a:xfrm>
            <a:off x="1866900" y="3546475"/>
            <a:ext cx="838200" cy="400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7"/>
          <p:cNvCxnSpPr>
            <a:cxnSpLocks noChangeShapeType="1"/>
            <a:stCxn id="7" idx="3"/>
            <a:endCxn id="9" idx="1"/>
          </p:cNvCxnSpPr>
          <p:nvPr/>
        </p:nvCxnSpPr>
        <p:spPr bwMode="auto">
          <a:xfrm>
            <a:off x="3802063" y="3182938"/>
            <a:ext cx="84613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33"/>
          <p:cNvSpPr txBox="1">
            <a:spLocks noChangeArrowheads="1"/>
          </p:cNvSpPr>
          <p:nvPr/>
        </p:nvSpPr>
        <p:spPr bwMode="auto">
          <a:xfrm>
            <a:off x="136525" y="152400"/>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Class diagram 1: Lodging Management</a:t>
            </a:r>
          </a:p>
        </p:txBody>
      </p:sp>
      <p:sp>
        <p:nvSpPr>
          <p:cNvPr id="21" name="Text Box 36"/>
          <p:cNvSpPr txBox="1">
            <a:spLocks noChangeArrowheads="1"/>
          </p:cNvSpPr>
          <p:nvPr/>
        </p:nvSpPr>
        <p:spPr bwMode="auto">
          <a:xfrm>
            <a:off x="1171575" y="5137150"/>
            <a:ext cx="393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rPr>
              <a:t>1..2</a:t>
            </a:r>
          </a:p>
        </p:txBody>
      </p:sp>
      <p:sp>
        <p:nvSpPr>
          <p:cNvPr id="22" name="Text Box 38"/>
          <p:cNvSpPr txBox="1">
            <a:spLocks noChangeArrowheads="1"/>
          </p:cNvSpPr>
          <p:nvPr/>
        </p:nvSpPr>
        <p:spPr bwMode="auto">
          <a:xfrm>
            <a:off x="2362200" y="2979738"/>
            <a:ext cx="428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rPr>
              <a:t>0...1</a:t>
            </a:r>
          </a:p>
        </p:txBody>
      </p:sp>
      <p:sp>
        <p:nvSpPr>
          <p:cNvPr id="23" name="Text Box 39"/>
          <p:cNvSpPr txBox="1">
            <a:spLocks noChangeArrowheads="1"/>
          </p:cNvSpPr>
          <p:nvPr/>
        </p:nvSpPr>
        <p:spPr bwMode="auto">
          <a:xfrm>
            <a:off x="4648200" y="2395538"/>
            <a:ext cx="1096963" cy="25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Room_Class</a:t>
            </a:r>
          </a:p>
        </p:txBody>
      </p:sp>
      <p:sp>
        <p:nvSpPr>
          <p:cNvPr id="24" name="Text Box 42"/>
          <p:cNvSpPr txBox="1">
            <a:spLocks noChangeArrowheads="1"/>
          </p:cNvSpPr>
          <p:nvPr/>
        </p:nvSpPr>
        <p:spPr bwMode="auto">
          <a:xfrm>
            <a:off x="7239000" y="1431925"/>
            <a:ext cx="109696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200">
                <a:latin typeface="Arial" pitchFamily="34" charset="0"/>
              </a:rPr>
              <a:t>Organizing_ Committee</a:t>
            </a:r>
          </a:p>
        </p:txBody>
      </p:sp>
      <p:sp>
        <p:nvSpPr>
          <p:cNvPr id="25" name="Text Box 43"/>
          <p:cNvSpPr txBox="1">
            <a:spLocks noChangeArrowheads="1"/>
          </p:cNvSpPr>
          <p:nvPr/>
        </p:nvSpPr>
        <p:spPr bwMode="auto">
          <a:xfrm>
            <a:off x="7239000" y="2193925"/>
            <a:ext cx="1096963" cy="649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200">
                <a:latin typeface="Arial" pitchFamily="34" charset="0"/>
              </a:rPr>
              <a:t>Lodging_</a:t>
            </a:r>
          </a:p>
          <a:p>
            <a:pPr algn="ctr"/>
            <a:r>
              <a:rPr lang="en-US" sz="1200">
                <a:latin typeface="Arial" pitchFamily="34" charset="0"/>
              </a:rPr>
              <a:t>Organizing_ Committee</a:t>
            </a:r>
          </a:p>
        </p:txBody>
      </p:sp>
      <p:cxnSp>
        <p:nvCxnSpPr>
          <p:cNvPr id="26" name="AutoShape 44"/>
          <p:cNvCxnSpPr>
            <a:cxnSpLocks noChangeShapeType="1"/>
            <a:stCxn id="8" idx="3"/>
            <a:endCxn id="9" idx="2"/>
          </p:cNvCxnSpPr>
          <p:nvPr/>
        </p:nvCxnSpPr>
        <p:spPr bwMode="auto">
          <a:xfrm flipV="1">
            <a:off x="3802063" y="3309938"/>
            <a:ext cx="1395412" cy="63658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50"/>
          <p:cNvGrpSpPr>
            <a:grpSpLocks/>
          </p:cNvGrpSpPr>
          <p:nvPr/>
        </p:nvGrpSpPr>
        <p:grpSpPr bwMode="auto">
          <a:xfrm>
            <a:off x="3886200" y="3209925"/>
            <a:ext cx="571500" cy="482600"/>
            <a:chOff x="2496" y="1200"/>
            <a:chExt cx="360" cy="304"/>
          </a:xfrm>
        </p:grpSpPr>
        <p:sp>
          <p:nvSpPr>
            <p:cNvPr id="28" name="Text Box 32"/>
            <p:cNvSpPr txBox="1">
              <a:spLocks noChangeArrowheads="1"/>
            </p:cNvSpPr>
            <p:nvPr/>
          </p:nvSpPr>
          <p:spPr bwMode="auto">
            <a:xfrm>
              <a:off x="2496" y="1344"/>
              <a:ext cx="360" cy="1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Stay</a:t>
              </a:r>
            </a:p>
          </p:txBody>
        </p:sp>
        <p:sp>
          <p:nvSpPr>
            <p:cNvPr id="29" name="Line 49"/>
            <p:cNvSpPr>
              <a:spLocks noChangeShapeType="1"/>
            </p:cNvSpPr>
            <p:nvPr/>
          </p:nvSpPr>
          <p:spPr bwMode="auto">
            <a:xfrm flipV="1">
              <a:off x="2688" y="1200"/>
              <a:ext cx="0" cy="1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grpSp>
        <p:nvGrpSpPr>
          <p:cNvPr id="30" name="Group 51"/>
          <p:cNvGrpSpPr>
            <a:grpSpLocks/>
          </p:cNvGrpSpPr>
          <p:nvPr/>
        </p:nvGrpSpPr>
        <p:grpSpPr bwMode="auto">
          <a:xfrm>
            <a:off x="3886200" y="3946525"/>
            <a:ext cx="571500" cy="482600"/>
            <a:chOff x="2496" y="1200"/>
            <a:chExt cx="360" cy="304"/>
          </a:xfrm>
        </p:grpSpPr>
        <p:sp>
          <p:nvSpPr>
            <p:cNvPr id="31" name="Text Box 52"/>
            <p:cNvSpPr txBox="1">
              <a:spLocks noChangeArrowheads="1"/>
            </p:cNvSpPr>
            <p:nvPr/>
          </p:nvSpPr>
          <p:spPr bwMode="auto">
            <a:xfrm>
              <a:off x="2496" y="1344"/>
              <a:ext cx="360" cy="1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Stay</a:t>
              </a:r>
            </a:p>
          </p:txBody>
        </p:sp>
        <p:sp>
          <p:nvSpPr>
            <p:cNvPr id="32" name="Line 53"/>
            <p:cNvSpPr>
              <a:spLocks noChangeShapeType="1"/>
            </p:cNvSpPr>
            <p:nvPr/>
          </p:nvSpPr>
          <p:spPr bwMode="auto">
            <a:xfrm flipV="1">
              <a:off x="2688" y="1200"/>
              <a:ext cx="0" cy="1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
        <p:nvSpPr>
          <p:cNvPr id="33" name="AutoShape 54"/>
          <p:cNvSpPr>
            <a:spLocks noChangeArrowheads="1"/>
          </p:cNvSpPr>
          <p:nvPr/>
        </p:nvSpPr>
        <p:spPr bwMode="auto">
          <a:xfrm>
            <a:off x="5124450" y="2655888"/>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34" name="AutoShape 55"/>
          <p:cNvCxnSpPr>
            <a:cxnSpLocks noChangeShapeType="1"/>
            <a:stCxn id="23" idx="2"/>
            <a:endCxn id="9" idx="0"/>
          </p:cNvCxnSpPr>
          <p:nvPr/>
        </p:nvCxnSpPr>
        <p:spPr bwMode="auto">
          <a:xfrm>
            <a:off x="5197475" y="2649538"/>
            <a:ext cx="0" cy="406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56"/>
          <p:cNvCxnSpPr>
            <a:cxnSpLocks noChangeShapeType="1"/>
            <a:stCxn id="23" idx="0"/>
            <a:endCxn id="6" idx="1"/>
          </p:cNvCxnSpPr>
          <p:nvPr/>
        </p:nvCxnSpPr>
        <p:spPr bwMode="auto">
          <a:xfrm rot="16200000" flipH="1" flipV="1">
            <a:off x="1231107" y="1774031"/>
            <a:ext cx="3344862" cy="4587875"/>
          </a:xfrm>
          <a:prstGeom prst="bentConnector4">
            <a:avLst>
              <a:gd name="adj1" fmla="val -6833"/>
              <a:gd name="adj2" fmla="val 10498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AutoShape 57"/>
          <p:cNvSpPr>
            <a:spLocks noChangeArrowheads="1"/>
          </p:cNvSpPr>
          <p:nvPr/>
        </p:nvSpPr>
        <p:spPr bwMode="auto">
          <a:xfrm>
            <a:off x="457200" y="5667375"/>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AutoShape 58"/>
          <p:cNvSpPr>
            <a:spLocks noChangeArrowheads="1"/>
          </p:cNvSpPr>
          <p:nvPr/>
        </p:nvSpPr>
        <p:spPr bwMode="auto">
          <a:xfrm>
            <a:off x="7712075" y="1903413"/>
            <a:ext cx="152400" cy="152400"/>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38" name="AutoShape 59"/>
          <p:cNvCxnSpPr>
            <a:cxnSpLocks noChangeShapeType="1"/>
            <a:stCxn id="24" idx="2"/>
            <a:endCxn id="25" idx="0"/>
          </p:cNvCxnSpPr>
          <p:nvPr/>
        </p:nvCxnSpPr>
        <p:spPr bwMode="auto">
          <a:xfrm>
            <a:off x="7788275" y="1898650"/>
            <a:ext cx="0"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60"/>
          <p:cNvCxnSpPr>
            <a:cxnSpLocks noChangeShapeType="1"/>
            <a:stCxn id="23" idx="3"/>
            <a:endCxn id="25" idx="1"/>
          </p:cNvCxnSpPr>
          <p:nvPr/>
        </p:nvCxnSpPr>
        <p:spPr bwMode="auto">
          <a:xfrm flipV="1">
            <a:off x="5745163" y="2519363"/>
            <a:ext cx="1493837" cy="3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 name="Group 62"/>
          <p:cNvGrpSpPr>
            <a:grpSpLocks/>
          </p:cNvGrpSpPr>
          <p:nvPr/>
        </p:nvGrpSpPr>
        <p:grpSpPr bwMode="auto">
          <a:xfrm>
            <a:off x="5943600" y="2524125"/>
            <a:ext cx="1096963" cy="558800"/>
            <a:chOff x="3792" y="1344"/>
            <a:chExt cx="691" cy="352"/>
          </a:xfrm>
        </p:grpSpPr>
        <p:sp>
          <p:nvSpPr>
            <p:cNvPr id="41" name="Text Box 41"/>
            <p:cNvSpPr txBox="1">
              <a:spLocks noChangeArrowheads="1"/>
            </p:cNvSpPr>
            <p:nvPr/>
          </p:nvSpPr>
          <p:spPr bwMode="auto">
            <a:xfrm>
              <a:off x="3792" y="1536"/>
              <a:ext cx="691" cy="1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200">
                  <a:latin typeface="Arial" pitchFamily="34" charset="0"/>
                </a:rPr>
                <a:t>Reservation</a:t>
              </a:r>
            </a:p>
          </p:txBody>
        </p:sp>
        <p:sp>
          <p:nvSpPr>
            <p:cNvPr id="42" name="Line 61"/>
            <p:cNvSpPr>
              <a:spLocks noChangeShapeType="1"/>
            </p:cNvSpPr>
            <p:nvPr/>
          </p:nvSpPr>
          <p:spPr bwMode="auto">
            <a:xfrm>
              <a:off x="4128" y="1344"/>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43" name="Text Box 65"/>
          <p:cNvSpPr txBox="1">
            <a:spLocks noChangeArrowheads="1"/>
          </p:cNvSpPr>
          <p:nvPr/>
        </p:nvSpPr>
        <p:spPr bwMode="auto">
          <a:xfrm>
            <a:off x="5173663" y="2868613"/>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44" name="Text Box 66"/>
          <p:cNvSpPr txBox="1">
            <a:spLocks noChangeArrowheads="1"/>
          </p:cNvSpPr>
          <p:nvPr/>
        </p:nvSpPr>
        <p:spPr bwMode="auto">
          <a:xfrm>
            <a:off x="1096963" y="4697413"/>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45" name="Text Box 67"/>
          <p:cNvSpPr txBox="1">
            <a:spLocks noChangeArrowheads="1"/>
          </p:cNvSpPr>
          <p:nvPr/>
        </p:nvSpPr>
        <p:spPr bwMode="auto">
          <a:xfrm>
            <a:off x="1096963" y="5421313"/>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grpSp>
        <p:nvGrpSpPr>
          <p:cNvPr id="46" name="Group 69"/>
          <p:cNvGrpSpPr>
            <a:grpSpLocks/>
          </p:cNvGrpSpPr>
          <p:nvPr/>
        </p:nvGrpSpPr>
        <p:grpSpPr bwMode="auto">
          <a:xfrm>
            <a:off x="6811963" y="4724400"/>
            <a:ext cx="1143000" cy="714375"/>
            <a:chOff x="4848" y="2208"/>
            <a:chExt cx="720" cy="450"/>
          </a:xfrm>
        </p:grpSpPr>
        <p:grpSp>
          <p:nvGrpSpPr>
            <p:cNvPr id="47" name="Group 70"/>
            <p:cNvGrpSpPr>
              <a:grpSpLocks/>
            </p:cNvGrpSpPr>
            <p:nvPr/>
          </p:nvGrpSpPr>
          <p:grpSpPr bwMode="auto">
            <a:xfrm>
              <a:off x="5424" y="2208"/>
              <a:ext cx="144" cy="144"/>
              <a:chOff x="3264" y="3264"/>
              <a:chExt cx="144" cy="144"/>
            </a:xfrm>
          </p:grpSpPr>
          <p:sp>
            <p:nvSpPr>
              <p:cNvPr id="49" name="AutoShape 71" descr="Dark horizontal"/>
              <p:cNvSpPr>
                <a:spLocks noChangeArrowheads="1"/>
              </p:cNvSpPr>
              <p:nvPr/>
            </p:nvSpPr>
            <p:spPr bwMode="auto">
              <a:xfrm flipH="1" flipV="1">
                <a:off x="3264" y="3264"/>
                <a:ext cx="144" cy="144"/>
              </a:xfrm>
              <a:prstGeom prst="rtTriangle">
                <a:avLst/>
              </a:prstGeom>
              <a:pattFill prst="dkHorz">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 name="AutoShape 72"/>
              <p:cNvSpPr>
                <a:spLocks noChangeArrowheads="1"/>
              </p:cNvSpPr>
              <p:nvPr/>
            </p:nvSpPr>
            <p:spPr bwMode="auto">
              <a:xfrm>
                <a:off x="3264" y="3264"/>
                <a:ext cx="144" cy="144"/>
              </a:xfrm>
              <a:prstGeom prst="rtTriangl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48" name="Text Box 73"/>
            <p:cNvSpPr txBox="1">
              <a:spLocks noChangeArrowheads="1"/>
            </p:cNvSpPr>
            <p:nvPr/>
          </p:nvSpPr>
          <p:spPr bwMode="auto">
            <a:xfrm>
              <a:off x="4848" y="2208"/>
              <a:ext cx="720" cy="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latin typeface="Arial" pitchFamily="34" charset="0"/>
              </a:endParaRPr>
            </a:p>
            <a:p>
              <a:r>
                <a:rPr lang="en-US" sz="1000">
                  <a:latin typeface="Arial" pitchFamily="34" charset="0"/>
                </a:rPr>
                <a:t>Reservation Analysis Pattern</a:t>
              </a:r>
            </a:p>
            <a:p>
              <a:endParaRPr lang="en-US" sz="1000">
                <a:latin typeface="Arial" pitchFamily="34" charset="0"/>
              </a:endParaRPr>
            </a:p>
          </p:txBody>
        </p:sp>
      </p:grpSp>
      <p:cxnSp>
        <p:nvCxnSpPr>
          <p:cNvPr id="51" name="AutoShape 74"/>
          <p:cNvCxnSpPr>
            <a:cxnSpLocks noChangeShapeType="1"/>
            <a:stCxn id="48" idx="0"/>
            <a:endCxn id="2" idx="5"/>
          </p:cNvCxnSpPr>
          <p:nvPr/>
        </p:nvCxnSpPr>
        <p:spPr bwMode="auto">
          <a:xfrm flipH="1" flipV="1">
            <a:off x="6269038" y="3476625"/>
            <a:ext cx="1114425" cy="1247775"/>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75"/>
          <p:cNvSpPr txBox="1">
            <a:spLocks noChangeArrowheads="1"/>
          </p:cNvSpPr>
          <p:nvPr/>
        </p:nvSpPr>
        <p:spPr bwMode="auto">
          <a:xfrm>
            <a:off x="5181600" y="2182813"/>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53" name="Text Box 76"/>
          <p:cNvSpPr txBox="1">
            <a:spLocks noChangeArrowheads="1"/>
          </p:cNvSpPr>
          <p:nvPr/>
        </p:nvSpPr>
        <p:spPr bwMode="auto">
          <a:xfrm>
            <a:off x="7777163" y="198120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rPr>
              <a:t>1</a:t>
            </a:r>
          </a:p>
        </p:txBody>
      </p:sp>
      <p:sp>
        <p:nvSpPr>
          <p:cNvPr id="54" name="Text Box 77"/>
          <p:cNvSpPr txBox="1">
            <a:spLocks noChangeArrowheads="1"/>
          </p:cNvSpPr>
          <p:nvPr/>
        </p:nvSpPr>
        <p:spPr bwMode="auto">
          <a:xfrm>
            <a:off x="3813175" y="2971800"/>
            <a:ext cx="7747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rPr>
              <a:t>stays in </a:t>
            </a:r>
            <a:r>
              <a:rPr lang="en-US" sz="1000">
                <a:latin typeface="Arial" pitchFamily="34" charset="0"/>
                <a:sym typeface="Marlett" pitchFamily="2" charset="2"/>
              </a:rPr>
              <a:t></a:t>
            </a:r>
            <a:endParaRPr lang="en-US" sz="1000">
              <a:latin typeface="Arial" pitchFamily="34" charset="0"/>
            </a:endParaRPr>
          </a:p>
        </p:txBody>
      </p:sp>
      <p:sp>
        <p:nvSpPr>
          <p:cNvPr id="55" name="Text Box 78"/>
          <p:cNvSpPr txBox="1">
            <a:spLocks noChangeArrowheads="1"/>
          </p:cNvSpPr>
          <p:nvPr/>
        </p:nvSpPr>
        <p:spPr bwMode="auto">
          <a:xfrm>
            <a:off x="3810000" y="3733800"/>
            <a:ext cx="7747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rPr>
              <a:t>stays in </a:t>
            </a:r>
            <a:r>
              <a:rPr lang="en-US" sz="1000">
                <a:latin typeface="Arial" pitchFamily="34" charset="0"/>
                <a:sym typeface="Marlett" pitchFamily="2" charset="2"/>
              </a:rPr>
              <a:t></a:t>
            </a:r>
            <a:endParaRPr lang="en-US" sz="1000">
              <a:latin typeface="Arial" pitchFamily="34" charset="0"/>
            </a:endParaRPr>
          </a:p>
        </p:txBody>
      </p:sp>
      <p:sp>
        <p:nvSpPr>
          <p:cNvPr id="56" name="Text Box 80"/>
          <p:cNvSpPr txBox="1">
            <a:spLocks noChangeArrowheads="1"/>
          </p:cNvSpPr>
          <p:nvPr/>
        </p:nvSpPr>
        <p:spPr bwMode="auto">
          <a:xfrm>
            <a:off x="6096000" y="2286000"/>
            <a:ext cx="83185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Arial" pitchFamily="34" charset="0"/>
                <a:sym typeface="Marlett" pitchFamily="2" charset="2"/>
              </a:rPr>
              <a:t></a:t>
            </a:r>
            <a:r>
              <a:rPr lang="en-US" sz="1000">
                <a:latin typeface="Arial" pitchFamily="34" charset="0"/>
              </a:rPr>
              <a:t> reserves</a:t>
            </a:r>
          </a:p>
        </p:txBody>
      </p:sp>
      <p:sp>
        <p:nvSpPr>
          <p:cNvPr id="57" name="Text Box 82"/>
          <p:cNvSpPr txBox="1">
            <a:spLocks noChangeArrowheads="1"/>
          </p:cNvSpPr>
          <p:nvPr/>
        </p:nvSpPr>
        <p:spPr bwMode="auto">
          <a:xfrm>
            <a:off x="5178425" y="3336925"/>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58" name="Text Box 83"/>
          <p:cNvSpPr txBox="1">
            <a:spLocks noChangeArrowheads="1"/>
          </p:cNvSpPr>
          <p:nvPr/>
        </p:nvSpPr>
        <p:spPr bwMode="auto">
          <a:xfrm>
            <a:off x="4419600" y="31242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59" name="Text Box 84"/>
          <p:cNvSpPr txBox="1">
            <a:spLocks noChangeArrowheads="1"/>
          </p:cNvSpPr>
          <p:nvPr/>
        </p:nvSpPr>
        <p:spPr bwMode="auto">
          <a:xfrm>
            <a:off x="3733800" y="31242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60" name="Text Box 85"/>
          <p:cNvSpPr txBox="1">
            <a:spLocks noChangeArrowheads="1"/>
          </p:cNvSpPr>
          <p:nvPr/>
        </p:nvSpPr>
        <p:spPr bwMode="auto">
          <a:xfrm>
            <a:off x="2438400" y="37338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61" name="Text Box 86"/>
          <p:cNvSpPr txBox="1">
            <a:spLocks noChangeArrowheads="1"/>
          </p:cNvSpPr>
          <p:nvPr/>
        </p:nvSpPr>
        <p:spPr bwMode="auto">
          <a:xfrm>
            <a:off x="5715000" y="22860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62" name="Text Box 87"/>
          <p:cNvSpPr txBox="1">
            <a:spLocks noChangeArrowheads="1"/>
          </p:cNvSpPr>
          <p:nvPr/>
        </p:nvSpPr>
        <p:spPr bwMode="auto">
          <a:xfrm>
            <a:off x="6959600" y="22860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
        <p:nvSpPr>
          <p:cNvPr id="63" name="Text Box 88"/>
          <p:cNvSpPr txBox="1">
            <a:spLocks noChangeArrowheads="1"/>
          </p:cNvSpPr>
          <p:nvPr/>
        </p:nvSpPr>
        <p:spPr bwMode="auto">
          <a:xfrm>
            <a:off x="3733800" y="3886200"/>
            <a:ext cx="2794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ym typeface="Monotype Sorts" pitchFamily="2" charset="2"/>
              </a:rPr>
              <a:t></a:t>
            </a:r>
            <a:endParaRPr lang="en-US" sz="1000"/>
          </a:p>
        </p:txBody>
      </p:sp>
    </p:spTree>
    <p:extLst>
      <p:ext uri="{BB962C8B-B14F-4D97-AF65-F5344CB8AC3E}">
        <p14:creationId xmlns:p14="http://schemas.microsoft.com/office/powerpoint/2010/main" val="1243844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47800" y="1828800"/>
            <a:ext cx="1371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 name="Rectangle 3"/>
          <p:cNvSpPr>
            <a:spLocks noChangeArrowheads="1"/>
          </p:cNvSpPr>
          <p:nvPr/>
        </p:nvSpPr>
        <p:spPr bwMode="auto">
          <a:xfrm>
            <a:off x="676275" y="3125788"/>
            <a:ext cx="990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 name="Rectangle 4"/>
          <p:cNvSpPr>
            <a:spLocks noChangeArrowheads="1"/>
          </p:cNvSpPr>
          <p:nvPr/>
        </p:nvSpPr>
        <p:spPr bwMode="auto">
          <a:xfrm>
            <a:off x="2514600" y="3124200"/>
            <a:ext cx="1050925" cy="2778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 name="Rectangle 6"/>
          <p:cNvSpPr>
            <a:spLocks noChangeArrowheads="1"/>
          </p:cNvSpPr>
          <p:nvPr/>
        </p:nvSpPr>
        <p:spPr bwMode="auto">
          <a:xfrm>
            <a:off x="5657850" y="4503738"/>
            <a:ext cx="9144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Rectangle 7"/>
          <p:cNvSpPr>
            <a:spLocks noChangeArrowheads="1"/>
          </p:cNvSpPr>
          <p:nvPr/>
        </p:nvSpPr>
        <p:spPr bwMode="auto">
          <a:xfrm>
            <a:off x="7277100" y="2724150"/>
            <a:ext cx="685800" cy="3127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 name="Rectangle 8"/>
          <p:cNvSpPr>
            <a:spLocks noChangeArrowheads="1"/>
          </p:cNvSpPr>
          <p:nvPr/>
        </p:nvSpPr>
        <p:spPr bwMode="auto">
          <a:xfrm>
            <a:off x="4467225" y="2525713"/>
            <a:ext cx="838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 name="Rectangle 9"/>
          <p:cNvSpPr>
            <a:spLocks noChangeArrowheads="1"/>
          </p:cNvSpPr>
          <p:nvPr/>
        </p:nvSpPr>
        <p:spPr bwMode="auto">
          <a:xfrm>
            <a:off x="7239000" y="1295400"/>
            <a:ext cx="685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9" name="Rectangle 10"/>
          <p:cNvSpPr>
            <a:spLocks noChangeArrowheads="1"/>
          </p:cNvSpPr>
          <p:nvPr/>
        </p:nvSpPr>
        <p:spPr bwMode="auto">
          <a:xfrm>
            <a:off x="5762625" y="1676400"/>
            <a:ext cx="1019175"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 name="Rectangle 11"/>
          <p:cNvSpPr>
            <a:spLocks noChangeArrowheads="1"/>
          </p:cNvSpPr>
          <p:nvPr/>
        </p:nvSpPr>
        <p:spPr bwMode="auto">
          <a:xfrm>
            <a:off x="4541838" y="1254125"/>
            <a:ext cx="762000"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1" name="Text Box 13"/>
          <p:cNvSpPr txBox="1">
            <a:spLocks noChangeArrowheads="1"/>
          </p:cNvSpPr>
          <p:nvPr/>
        </p:nvSpPr>
        <p:spPr bwMode="auto">
          <a:xfrm>
            <a:off x="1447800" y="18288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Qualifying Unit</a:t>
            </a:r>
            <a:endParaRPr lang="en-US"/>
          </a:p>
        </p:txBody>
      </p:sp>
      <p:sp>
        <p:nvSpPr>
          <p:cNvPr id="12" name="Text Box 15"/>
          <p:cNvSpPr txBox="1">
            <a:spLocks noChangeArrowheads="1"/>
          </p:cNvSpPr>
          <p:nvPr/>
        </p:nvSpPr>
        <p:spPr bwMode="auto">
          <a:xfrm>
            <a:off x="742950" y="3130550"/>
            <a:ext cx="825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Country</a:t>
            </a:r>
          </a:p>
        </p:txBody>
      </p:sp>
      <p:sp>
        <p:nvSpPr>
          <p:cNvPr id="13" name="Text Box 17"/>
          <p:cNvSpPr txBox="1">
            <a:spLocks noChangeArrowheads="1"/>
          </p:cNvSpPr>
          <p:nvPr/>
        </p:nvSpPr>
        <p:spPr bwMode="auto">
          <a:xfrm>
            <a:off x="2641600" y="3111500"/>
            <a:ext cx="703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   Zone</a:t>
            </a:r>
            <a:endParaRPr lang="en-US"/>
          </a:p>
        </p:txBody>
      </p:sp>
      <p:sp>
        <p:nvSpPr>
          <p:cNvPr id="14" name="Text Box 19"/>
          <p:cNvSpPr txBox="1">
            <a:spLocks noChangeArrowheads="1"/>
          </p:cNvSpPr>
          <p:nvPr/>
        </p:nvSpPr>
        <p:spPr bwMode="auto">
          <a:xfrm>
            <a:off x="4605338" y="1284288"/>
            <a:ext cx="619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Team</a:t>
            </a:r>
            <a:endParaRPr lang="en-US"/>
          </a:p>
        </p:txBody>
      </p:sp>
      <p:sp>
        <p:nvSpPr>
          <p:cNvPr id="15" name="Text Box 21"/>
          <p:cNvSpPr txBox="1">
            <a:spLocks noChangeArrowheads="1"/>
          </p:cNvSpPr>
          <p:nvPr/>
        </p:nvSpPr>
        <p:spPr bwMode="auto">
          <a:xfrm>
            <a:off x="4543425" y="252571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Player</a:t>
            </a:r>
            <a:endParaRPr lang="en-US"/>
          </a:p>
        </p:txBody>
      </p:sp>
      <p:sp>
        <p:nvSpPr>
          <p:cNvPr id="16" name="Text Box 23"/>
          <p:cNvSpPr txBox="1">
            <a:spLocks noChangeArrowheads="1"/>
          </p:cNvSpPr>
          <p:nvPr/>
        </p:nvSpPr>
        <p:spPr bwMode="auto">
          <a:xfrm>
            <a:off x="7277100" y="12827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Hotel</a:t>
            </a:r>
            <a:endParaRPr lang="en-US"/>
          </a:p>
        </p:txBody>
      </p:sp>
      <p:sp>
        <p:nvSpPr>
          <p:cNvPr id="17" name="Text Box 25"/>
          <p:cNvSpPr txBox="1">
            <a:spLocks noChangeArrowheads="1"/>
          </p:cNvSpPr>
          <p:nvPr/>
        </p:nvSpPr>
        <p:spPr bwMode="auto">
          <a:xfrm>
            <a:off x="7286625" y="2725738"/>
            <a:ext cx="554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 City</a:t>
            </a:r>
            <a:endParaRPr lang="en-US"/>
          </a:p>
        </p:txBody>
      </p:sp>
      <p:sp>
        <p:nvSpPr>
          <p:cNvPr id="18" name="Text Box 27"/>
          <p:cNvSpPr txBox="1">
            <a:spLocks noChangeArrowheads="1"/>
          </p:cNvSpPr>
          <p:nvPr/>
        </p:nvSpPr>
        <p:spPr bwMode="auto">
          <a:xfrm>
            <a:off x="5816600" y="4518025"/>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Game</a:t>
            </a:r>
            <a:endParaRPr lang="en-US"/>
          </a:p>
        </p:txBody>
      </p:sp>
      <p:sp>
        <p:nvSpPr>
          <p:cNvPr id="19" name="Text Box 31"/>
          <p:cNvSpPr txBox="1">
            <a:spLocks noChangeArrowheads="1"/>
          </p:cNvSpPr>
          <p:nvPr/>
        </p:nvSpPr>
        <p:spPr bwMode="auto">
          <a:xfrm>
            <a:off x="5746750" y="1676400"/>
            <a:ext cx="1111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Reservation</a:t>
            </a:r>
            <a:endParaRPr lang="en-US"/>
          </a:p>
        </p:txBody>
      </p:sp>
      <p:sp>
        <p:nvSpPr>
          <p:cNvPr id="20" name="AutoShape 32"/>
          <p:cNvSpPr>
            <a:spLocks noChangeArrowheads="1"/>
          </p:cNvSpPr>
          <p:nvPr/>
        </p:nvSpPr>
        <p:spPr bwMode="auto">
          <a:xfrm>
            <a:off x="2057400" y="2143125"/>
            <a:ext cx="152400" cy="152400"/>
          </a:xfrm>
          <a:prstGeom prst="triangle">
            <a:avLst>
              <a:gd name="adj" fmla="val 56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3"/>
          <p:cNvSpPr>
            <a:spLocks noChangeShapeType="1"/>
          </p:cNvSpPr>
          <p:nvPr/>
        </p:nvSpPr>
        <p:spPr bwMode="auto">
          <a:xfrm>
            <a:off x="2133600" y="2286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5"/>
          <p:cNvSpPr>
            <a:spLocks noChangeShapeType="1"/>
          </p:cNvSpPr>
          <p:nvPr/>
        </p:nvSpPr>
        <p:spPr bwMode="auto">
          <a:xfrm>
            <a:off x="1143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6"/>
          <p:cNvSpPr>
            <a:spLocks noChangeShapeType="1"/>
          </p:cNvSpPr>
          <p:nvPr/>
        </p:nvSpPr>
        <p:spPr bwMode="auto">
          <a:xfrm>
            <a:off x="3048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37"/>
          <p:cNvSpPr>
            <a:spLocks noChangeArrowheads="1"/>
          </p:cNvSpPr>
          <p:nvPr/>
        </p:nvSpPr>
        <p:spPr bwMode="auto">
          <a:xfrm>
            <a:off x="4829175" y="1600200"/>
            <a:ext cx="152400" cy="228600"/>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38"/>
          <p:cNvSpPr>
            <a:spLocks noChangeShapeType="1"/>
          </p:cNvSpPr>
          <p:nvPr/>
        </p:nvSpPr>
        <p:spPr bwMode="auto">
          <a:xfrm>
            <a:off x="4905375" y="1828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9"/>
          <p:cNvSpPr>
            <a:spLocks noChangeShapeType="1"/>
          </p:cNvSpPr>
          <p:nvPr/>
        </p:nvSpPr>
        <p:spPr bwMode="auto">
          <a:xfrm>
            <a:off x="5105400" y="1600200"/>
            <a:ext cx="112395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41"/>
          <p:cNvSpPr>
            <a:spLocks noChangeShapeType="1"/>
          </p:cNvSpPr>
          <p:nvPr/>
        </p:nvSpPr>
        <p:spPr bwMode="auto">
          <a:xfrm>
            <a:off x="7620000" y="1600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53"/>
          <p:cNvSpPr>
            <a:spLocks noChangeShapeType="1"/>
          </p:cNvSpPr>
          <p:nvPr/>
        </p:nvSpPr>
        <p:spPr bwMode="auto">
          <a:xfrm>
            <a:off x="3048000" y="46482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rc 55"/>
          <p:cNvSpPr>
            <a:spLocks/>
          </p:cNvSpPr>
          <p:nvPr/>
        </p:nvSpPr>
        <p:spPr bwMode="auto">
          <a:xfrm flipV="1">
            <a:off x="6583363" y="3048000"/>
            <a:ext cx="1038225" cy="1600200"/>
          </a:xfrm>
          <a:custGeom>
            <a:avLst/>
            <a:gdLst>
              <a:gd name="G0" fmla="+- 1038 0 0"/>
              <a:gd name="G1" fmla="+- 21600 0 0"/>
              <a:gd name="G2" fmla="+- 21600 0 0"/>
              <a:gd name="T0" fmla="*/ 0 w 22638"/>
              <a:gd name="T1" fmla="*/ 25 h 21600"/>
              <a:gd name="T2" fmla="*/ 22638 w 22638"/>
              <a:gd name="T3" fmla="*/ 21600 h 21600"/>
              <a:gd name="T4" fmla="*/ 1038 w 22638"/>
              <a:gd name="T5" fmla="*/ 21600 h 21600"/>
            </a:gdLst>
            <a:ahLst/>
            <a:cxnLst>
              <a:cxn ang="0">
                <a:pos x="T0" y="T1"/>
              </a:cxn>
              <a:cxn ang="0">
                <a:pos x="T2" y="T3"/>
              </a:cxn>
              <a:cxn ang="0">
                <a:pos x="T4" y="T5"/>
              </a:cxn>
            </a:cxnLst>
            <a:rect l="0" t="0" r="r" b="b"/>
            <a:pathLst>
              <a:path w="22638" h="21600" fill="none" extrusionOk="0">
                <a:moveTo>
                  <a:pt x="-1" y="24"/>
                </a:moveTo>
                <a:cubicBezTo>
                  <a:pt x="345" y="8"/>
                  <a:pt x="691" y="-1"/>
                  <a:pt x="1038" y="0"/>
                </a:cubicBezTo>
                <a:cubicBezTo>
                  <a:pt x="12967" y="0"/>
                  <a:pt x="22638" y="9670"/>
                  <a:pt x="22638" y="21600"/>
                </a:cubicBezTo>
              </a:path>
              <a:path w="22638" h="21600" stroke="0" extrusionOk="0">
                <a:moveTo>
                  <a:pt x="-1" y="24"/>
                </a:moveTo>
                <a:cubicBezTo>
                  <a:pt x="345" y="8"/>
                  <a:pt x="691" y="-1"/>
                  <a:pt x="1038" y="0"/>
                </a:cubicBezTo>
                <a:cubicBezTo>
                  <a:pt x="12967" y="0"/>
                  <a:pt x="22638" y="9670"/>
                  <a:pt x="22638" y="21600"/>
                </a:cubicBezTo>
                <a:lnTo>
                  <a:pt x="1038"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p>
        </p:txBody>
      </p:sp>
      <p:sp>
        <p:nvSpPr>
          <p:cNvPr id="30" name="Arc 56"/>
          <p:cNvSpPr>
            <a:spLocks/>
          </p:cNvSpPr>
          <p:nvPr/>
        </p:nvSpPr>
        <p:spPr bwMode="auto">
          <a:xfrm flipH="1" flipV="1">
            <a:off x="1143000" y="3429000"/>
            <a:ext cx="1362075" cy="1162050"/>
          </a:xfrm>
          <a:custGeom>
            <a:avLst/>
            <a:gdLst>
              <a:gd name="G0" fmla="+- 0 0 0"/>
              <a:gd name="G1" fmla="+- 20583 0 0"/>
              <a:gd name="G2" fmla="+- 21600 0 0"/>
              <a:gd name="T0" fmla="*/ 6549 w 21595"/>
              <a:gd name="T1" fmla="*/ 0 h 20583"/>
              <a:gd name="T2" fmla="*/ 21595 w 21595"/>
              <a:gd name="T3" fmla="*/ 20136 h 20583"/>
              <a:gd name="T4" fmla="*/ 0 w 21595"/>
              <a:gd name="T5" fmla="*/ 20583 h 20583"/>
            </a:gdLst>
            <a:ahLst/>
            <a:cxnLst>
              <a:cxn ang="0">
                <a:pos x="T0" y="T1"/>
              </a:cxn>
              <a:cxn ang="0">
                <a:pos x="T2" y="T3"/>
              </a:cxn>
              <a:cxn ang="0">
                <a:pos x="T4" y="T5"/>
              </a:cxn>
            </a:cxnLst>
            <a:rect l="0" t="0" r="r" b="b"/>
            <a:pathLst>
              <a:path w="21595" h="20583" fill="none" extrusionOk="0">
                <a:moveTo>
                  <a:pt x="6549" y="-1"/>
                </a:moveTo>
                <a:cubicBezTo>
                  <a:pt x="15355" y="2801"/>
                  <a:pt x="21404" y="10896"/>
                  <a:pt x="21595" y="20135"/>
                </a:cubicBezTo>
              </a:path>
              <a:path w="21595" h="20583" stroke="0" extrusionOk="0">
                <a:moveTo>
                  <a:pt x="6549" y="-1"/>
                </a:moveTo>
                <a:cubicBezTo>
                  <a:pt x="15355" y="2801"/>
                  <a:pt x="21404" y="10896"/>
                  <a:pt x="21595" y="20135"/>
                </a:cubicBezTo>
                <a:lnTo>
                  <a:pt x="0" y="2058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57"/>
          <p:cNvSpPr>
            <a:spLocks noChangeArrowheads="1"/>
          </p:cNvSpPr>
          <p:nvPr/>
        </p:nvSpPr>
        <p:spPr bwMode="auto">
          <a:xfrm>
            <a:off x="457200" y="1752600"/>
            <a:ext cx="3535363" cy="1863725"/>
          </a:xfrm>
          <a:prstGeom prst="roundRect">
            <a:avLst>
              <a:gd name="adj" fmla="val 166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58"/>
          <p:cNvSpPr>
            <a:spLocks noChangeArrowheads="1"/>
          </p:cNvSpPr>
          <p:nvPr/>
        </p:nvSpPr>
        <p:spPr bwMode="auto">
          <a:xfrm>
            <a:off x="4343400" y="1066800"/>
            <a:ext cx="1219200" cy="1981200"/>
          </a:xfrm>
          <a:prstGeom prst="roundRect">
            <a:avLst>
              <a:gd name="adj" fmla="val 166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3" name="AutoShape 59"/>
          <p:cNvSpPr>
            <a:spLocks noChangeArrowheads="1"/>
          </p:cNvSpPr>
          <p:nvPr/>
        </p:nvSpPr>
        <p:spPr bwMode="auto">
          <a:xfrm>
            <a:off x="4114800" y="762000"/>
            <a:ext cx="4495800" cy="1524000"/>
          </a:xfrm>
          <a:prstGeom prst="roundRect">
            <a:avLst>
              <a:gd name="adj" fmla="val 166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60"/>
          <p:cNvSpPr txBox="1">
            <a:spLocks noChangeArrowheads="1"/>
          </p:cNvSpPr>
          <p:nvPr/>
        </p:nvSpPr>
        <p:spPr bwMode="auto">
          <a:xfrm>
            <a:off x="3914775" y="5029200"/>
            <a:ext cx="11969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Assignment</a:t>
            </a:r>
            <a:endParaRPr lang="en-US" sz="1400"/>
          </a:p>
          <a:p>
            <a:endParaRPr lang="en-US"/>
          </a:p>
        </p:txBody>
      </p:sp>
      <p:sp>
        <p:nvSpPr>
          <p:cNvPr id="35" name="Text Box 61"/>
          <p:cNvSpPr txBox="1">
            <a:spLocks noChangeArrowheads="1"/>
          </p:cNvSpPr>
          <p:nvPr/>
        </p:nvSpPr>
        <p:spPr bwMode="auto">
          <a:xfrm>
            <a:off x="3114675" y="43815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3</a:t>
            </a:r>
            <a:endParaRPr lang="en-US"/>
          </a:p>
        </p:txBody>
      </p:sp>
      <p:sp>
        <p:nvSpPr>
          <p:cNvPr id="36" name="Text Box 63"/>
          <p:cNvSpPr txBox="1">
            <a:spLocks noChangeArrowheads="1"/>
          </p:cNvSpPr>
          <p:nvPr/>
        </p:nvSpPr>
        <p:spPr bwMode="auto">
          <a:xfrm>
            <a:off x="1524000" y="3810000"/>
            <a:ext cx="966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Represents</a:t>
            </a:r>
            <a:endParaRPr lang="en-US"/>
          </a:p>
        </p:txBody>
      </p:sp>
      <p:sp>
        <p:nvSpPr>
          <p:cNvPr id="37" name="Text Box 65"/>
          <p:cNvSpPr txBox="1">
            <a:spLocks noChangeArrowheads="1"/>
          </p:cNvSpPr>
          <p:nvPr/>
        </p:nvSpPr>
        <p:spPr bwMode="auto">
          <a:xfrm>
            <a:off x="1847850" y="448945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endParaRPr lang="en-US"/>
          </a:p>
        </p:txBody>
      </p:sp>
      <p:sp>
        <p:nvSpPr>
          <p:cNvPr id="38" name="Text Box 69"/>
          <p:cNvSpPr txBox="1">
            <a:spLocks noChangeArrowheads="1"/>
          </p:cNvSpPr>
          <p:nvPr/>
        </p:nvSpPr>
        <p:spPr bwMode="auto">
          <a:xfrm>
            <a:off x="4929188" y="1539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2</a:t>
            </a:r>
            <a:endParaRPr lang="en-US"/>
          </a:p>
        </p:txBody>
      </p:sp>
      <p:sp>
        <p:nvSpPr>
          <p:cNvPr id="39" name="Text Box 71"/>
          <p:cNvSpPr txBox="1">
            <a:spLocks noChangeArrowheads="1"/>
          </p:cNvSpPr>
          <p:nvPr/>
        </p:nvSpPr>
        <p:spPr bwMode="auto">
          <a:xfrm>
            <a:off x="7581900" y="15906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  </a:t>
            </a:r>
          </a:p>
        </p:txBody>
      </p:sp>
      <p:sp>
        <p:nvSpPr>
          <p:cNvPr id="40" name="Text Box 73"/>
          <p:cNvSpPr txBox="1">
            <a:spLocks noChangeArrowheads="1"/>
          </p:cNvSpPr>
          <p:nvPr/>
        </p:nvSpPr>
        <p:spPr bwMode="auto">
          <a:xfrm rot="1169775">
            <a:off x="6003925" y="2678113"/>
            <a:ext cx="742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Plays at</a:t>
            </a:r>
            <a:endParaRPr lang="en-US"/>
          </a:p>
        </p:txBody>
      </p:sp>
      <p:sp>
        <p:nvSpPr>
          <p:cNvPr id="41" name="Text Box 74"/>
          <p:cNvSpPr txBox="1">
            <a:spLocks noChangeArrowheads="1"/>
          </p:cNvSpPr>
          <p:nvPr/>
        </p:nvSpPr>
        <p:spPr bwMode="auto">
          <a:xfrm>
            <a:off x="4876800" y="226695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22</a:t>
            </a:r>
            <a:endParaRPr lang="en-US"/>
          </a:p>
        </p:txBody>
      </p:sp>
      <p:sp>
        <p:nvSpPr>
          <p:cNvPr id="42" name="Text Box 78"/>
          <p:cNvSpPr txBox="1">
            <a:spLocks noChangeArrowheads="1"/>
          </p:cNvSpPr>
          <p:nvPr/>
        </p:nvSpPr>
        <p:spPr bwMode="auto">
          <a:xfrm rot="19659500">
            <a:off x="1295400" y="685800"/>
            <a:ext cx="1035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Represents</a:t>
            </a:r>
            <a:endParaRPr lang="en-US"/>
          </a:p>
        </p:txBody>
      </p:sp>
      <p:sp>
        <p:nvSpPr>
          <p:cNvPr id="43" name="Text Box 81"/>
          <p:cNvSpPr txBox="1">
            <a:spLocks noChangeArrowheads="1"/>
          </p:cNvSpPr>
          <p:nvPr/>
        </p:nvSpPr>
        <p:spPr bwMode="auto">
          <a:xfrm>
            <a:off x="533400" y="2895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1</a:t>
            </a:r>
            <a:endParaRPr lang="en-US"/>
          </a:p>
        </p:txBody>
      </p:sp>
      <p:sp>
        <p:nvSpPr>
          <p:cNvPr id="44" name="Line 82"/>
          <p:cNvSpPr>
            <a:spLocks noChangeShapeType="1"/>
          </p:cNvSpPr>
          <p:nvPr/>
        </p:nvSpPr>
        <p:spPr bwMode="auto">
          <a:xfrm>
            <a:off x="3733800" y="5324475"/>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83"/>
          <p:cNvSpPr>
            <a:spLocks noChangeArrowheads="1"/>
          </p:cNvSpPr>
          <p:nvPr/>
        </p:nvSpPr>
        <p:spPr bwMode="auto">
          <a:xfrm>
            <a:off x="7010400" y="1066800"/>
            <a:ext cx="1219200" cy="2286000"/>
          </a:xfrm>
          <a:prstGeom prst="roundRect">
            <a:avLst>
              <a:gd name="adj" fmla="val 166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4"/>
          <p:cNvSpPr>
            <a:spLocks noChangeShapeType="1"/>
          </p:cNvSpPr>
          <p:nvPr/>
        </p:nvSpPr>
        <p:spPr bwMode="auto">
          <a:xfrm>
            <a:off x="4419600" y="4648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85"/>
          <p:cNvSpPr>
            <a:spLocks noChangeShapeType="1"/>
          </p:cNvSpPr>
          <p:nvPr/>
        </p:nvSpPr>
        <p:spPr bwMode="auto">
          <a:xfrm flipV="1">
            <a:off x="5775325" y="1933575"/>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87"/>
          <p:cNvSpPr>
            <a:spLocks noChangeShapeType="1"/>
          </p:cNvSpPr>
          <p:nvPr/>
        </p:nvSpPr>
        <p:spPr bwMode="auto">
          <a:xfrm flipH="1">
            <a:off x="5334000" y="1447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88"/>
          <p:cNvSpPr>
            <a:spLocks noChangeShapeType="1"/>
          </p:cNvSpPr>
          <p:nvPr/>
        </p:nvSpPr>
        <p:spPr bwMode="auto">
          <a:xfrm flipV="1">
            <a:off x="6276975"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rc 89"/>
          <p:cNvSpPr>
            <a:spLocks/>
          </p:cNvSpPr>
          <p:nvPr/>
        </p:nvSpPr>
        <p:spPr bwMode="auto">
          <a:xfrm rot="9701451">
            <a:off x="5459413" y="1301750"/>
            <a:ext cx="1546225" cy="1897063"/>
          </a:xfrm>
          <a:custGeom>
            <a:avLst/>
            <a:gdLst>
              <a:gd name="G0" fmla="+- 2490 0 0"/>
              <a:gd name="G1" fmla="+- 21600 0 0"/>
              <a:gd name="G2" fmla="+- 21600 0 0"/>
              <a:gd name="T0" fmla="*/ 0 w 24090"/>
              <a:gd name="T1" fmla="*/ 144 h 21600"/>
              <a:gd name="T2" fmla="*/ 24090 w 24090"/>
              <a:gd name="T3" fmla="*/ 21600 h 21600"/>
              <a:gd name="T4" fmla="*/ 2490 w 24090"/>
              <a:gd name="T5" fmla="*/ 21600 h 21600"/>
            </a:gdLst>
            <a:ahLst/>
            <a:cxnLst>
              <a:cxn ang="0">
                <a:pos x="T0" y="T1"/>
              </a:cxn>
              <a:cxn ang="0">
                <a:pos x="T2" y="T3"/>
              </a:cxn>
              <a:cxn ang="0">
                <a:pos x="T4" y="T5"/>
              </a:cxn>
            </a:cxnLst>
            <a:rect l="0" t="0" r="r" b="b"/>
            <a:pathLst>
              <a:path w="24090" h="21600" fill="none" extrusionOk="0">
                <a:moveTo>
                  <a:pt x="0" y="144"/>
                </a:moveTo>
                <a:cubicBezTo>
                  <a:pt x="826" y="48"/>
                  <a:pt x="1657" y="-1"/>
                  <a:pt x="2490" y="0"/>
                </a:cubicBezTo>
                <a:cubicBezTo>
                  <a:pt x="14419" y="0"/>
                  <a:pt x="24090" y="9670"/>
                  <a:pt x="24090" y="21600"/>
                </a:cubicBezTo>
              </a:path>
              <a:path w="24090" h="21600" stroke="0" extrusionOk="0">
                <a:moveTo>
                  <a:pt x="0" y="144"/>
                </a:moveTo>
                <a:cubicBezTo>
                  <a:pt x="826" y="48"/>
                  <a:pt x="1657" y="-1"/>
                  <a:pt x="2490" y="0"/>
                </a:cubicBezTo>
                <a:cubicBezTo>
                  <a:pt x="14419" y="0"/>
                  <a:pt x="24090" y="9670"/>
                  <a:pt x="24090" y="21600"/>
                </a:cubicBezTo>
                <a:lnTo>
                  <a:pt x="249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90"/>
          <p:cNvSpPr txBox="1">
            <a:spLocks noChangeArrowheads="1"/>
          </p:cNvSpPr>
          <p:nvPr/>
        </p:nvSpPr>
        <p:spPr bwMode="auto">
          <a:xfrm rot="3544665">
            <a:off x="5649913" y="3248025"/>
            <a:ext cx="674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PlaysIn</a:t>
            </a:r>
            <a:endParaRPr lang="en-US" sz="1400"/>
          </a:p>
        </p:txBody>
      </p:sp>
      <p:sp>
        <p:nvSpPr>
          <p:cNvPr id="52" name="AutoShape 91"/>
          <p:cNvSpPr>
            <a:spLocks noChangeArrowheads="1"/>
          </p:cNvSpPr>
          <p:nvPr/>
        </p:nvSpPr>
        <p:spPr bwMode="auto">
          <a:xfrm>
            <a:off x="1447800" y="4114800"/>
            <a:ext cx="5715000" cy="1676400"/>
          </a:xfrm>
          <a:prstGeom prst="roundRect">
            <a:avLst>
              <a:gd name="adj" fmla="val 166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92"/>
          <p:cNvSpPr>
            <a:spLocks noChangeArrowheads="1"/>
          </p:cNvSpPr>
          <p:nvPr/>
        </p:nvSpPr>
        <p:spPr bwMode="auto">
          <a:xfrm>
            <a:off x="3733800" y="50292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93"/>
          <p:cNvSpPr txBox="1">
            <a:spLocks noChangeArrowheads="1"/>
          </p:cNvSpPr>
          <p:nvPr/>
        </p:nvSpPr>
        <p:spPr bwMode="auto">
          <a:xfrm>
            <a:off x="5384800" y="43973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endParaRPr lang="en-US"/>
          </a:p>
        </p:txBody>
      </p:sp>
      <p:sp>
        <p:nvSpPr>
          <p:cNvPr id="55" name="Text Box 94"/>
          <p:cNvSpPr txBox="1">
            <a:spLocks noChangeArrowheads="1"/>
          </p:cNvSpPr>
          <p:nvPr/>
        </p:nvSpPr>
        <p:spPr bwMode="auto">
          <a:xfrm>
            <a:off x="6172200" y="4267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endParaRPr lang="en-US"/>
          </a:p>
        </p:txBody>
      </p:sp>
      <p:sp>
        <p:nvSpPr>
          <p:cNvPr id="56" name="Text Box 95"/>
          <p:cNvSpPr txBox="1">
            <a:spLocks noChangeArrowheads="1"/>
          </p:cNvSpPr>
          <p:nvPr/>
        </p:nvSpPr>
        <p:spPr bwMode="auto">
          <a:xfrm>
            <a:off x="6553200" y="45720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a:t>
            </a:r>
            <a:endParaRPr lang="en-US"/>
          </a:p>
        </p:txBody>
      </p:sp>
      <p:sp>
        <p:nvSpPr>
          <p:cNvPr id="57" name="Line 97"/>
          <p:cNvSpPr>
            <a:spLocks noChangeShapeType="1"/>
          </p:cNvSpPr>
          <p:nvPr/>
        </p:nvSpPr>
        <p:spPr bwMode="auto">
          <a:xfrm>
            <a:off x="11430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98"/>
          <p:cNvSpPr>
            <a:spLocks noChangeShapeType="1"/>
          </p:cNvSpPr>
          <p:nvPr/>
        </p:nvSpPr>
        <p:spPr bwMode="auto">
          <a:xfrm>
            <a:off x="2819400" y="1981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99"/>
          <p:cNvSpPr>
            <a:spLocks noChangeShapeType="1"/>
          </p:cNvSpPr>
          <p:nvPr/>
        </p:nvSpPr>
        <p:spPr bwMode="auto">
          <a:xfrm>
            <a:off x="3352800" y="1981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100"/>
          <p:cNvSpPr>
            <a:spLocks noChangeArrowheads="1"/>
          </p:cNvSpPr>
          <p:nvPr/>
        </p:nvSpPr>
        <p:spPr bwMode="auto">
          <a:xfrm>
            <a:off x="7543800" y="2505075"/>
            <a:ext cx="152400" cy="22383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101"/>
          <p:cNvSpPr>
            <a:spLocks noChangeArrowheads="1"/>
          </p:cNvSpPr>
          <p:nvPr/>
        </p:nvSpPr>
        <p:spPr bwMode="auto">
          <a:xfrm>
            <a:off x="3276600" y="2895600"/>
            <a:ext cx="152400" cy="22383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rc 102"/>
          <p:cNvSpPr>
            <a:spLocks/>
          </p:cNvSpPr>
          <p:nvPr/>
        </p:nvSpPr>
        <p:spPr bwMode="auto">
          <a:xfrm rot="15929041">
            <a:off x="1595438" y="-214312"/>
            <a:ext cx="2325687" cy="3989387"/>
          </a:xfrm>
          <a:custGeom>
            <a:avLst/>
            <a:gdLst>
              <a:gd name="G0" fmla="+- 0 0 0"/>
              <a:gd name="G1" fmla="+- 21600 0 0"/>
              <a:gd name="G2" fmla="+- 21600 0 0"/>
              <a:gd name="T0" fmla="*/ 0 w 21600"/>
              <a:gd name="T1" fmla="*/ 0 h 37742"/>
              <a:gd name="T2" fmla="*/ 14352 w 21600"/>
              <a:gd name="T3" fmla="*/ 37742 h 37742"/>
              <a:gd name="T4" fmla="*/ 0 w 21600"/>
              <a:gd name="T5" fmla="*/ 21600 h 37742"/>
            </a:gdLst>
            <a:ahLst/>
            <a:cxnLst>
              <a:cxn ang="0">
                <a:pos x="T0" y="T1"/>
              </a:cxn>
              <a:cxn ang="0">
                <a:pos x="T2" y="T3"/>
              </a:cxn>
              <a:cxn ang="0">
                <a:pos x="T4" y="T5"/>
              </a:cxn>
            </a:cxnLst>
            <a:rect l="0" t="0" r="r" b="b"/>
            <a:pathLst>
              <a:path w="21600" h="37742" fill="none" extrusionOk="0">
                <a:moveTo>
                  <a:pt x="-1" y="0"/>
                </a:moveTo>
                <a:cubicBezTo>
                  <a:pt x="11929" y="0"/>
                  <a:pt x="21600" y="9670"/>
                  <a:pt x="21600" y="21600"/>
                </a:cubicBezTo>
                <a:cubicBezTo>
                  <a:pt x="21600" y="27768"/>
                  <a:pt x="18962" y="33643"/>
                  <a:pt x="14352" y="37742"/>
                </a:cubicBezTo>
              </a:path>
              <a:path w="21600" h="37742" stroke="0" extrusionOk="0">
                <a:moveTo>
                  <a:pt x="-1" y="0"/>
                </a:moveTo>
                <a:cubicBezTo>
                  <a:pt x="11929" y="0"/>
                  <a:pt x="21600" y="9670"/>
                  <a:pt x="21600" y="21600"/>
                </a:cubicBezTo>
                <a:cubicBezTo>
                  <a:pt x="21600" y="27768"/>
                  <a:pt x="18962" y="33643"/>
                  <a:pt x="14352" y="37742"/>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103"/>
          <p:cNvSpPr txBox="1">
            <a:spLocks noChangeArrowheads="1"/>
          </p:cNvSpPr>
          <p:nvPr/>
        </p:nvSpPr>
        <p:spPr bwMode="auto">
          <a:xfrm rot="1993800">
            <a:off x="4205288" y="757238"/>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0…1</a:t>
            </a:r>
            <a:endParaRPr lang="en-US"/>
          </a:p>
        </p:txBody>
      </p:sp>
      <p:sp>
        <p:nvSpPr>
          <p:cNvPr id="64" name="Text Box 104"/>
          <p:cNvSpPr txBox="1">
            <a:spLocks noChangeArrowheads="1"/>
          </p:cNvSpPr>
          <p:nvPr/>
        </p:nvSpPr>
        <p:spPr bwMode="auto">
          <a:xfrm>
            <a:off x="5181600" y="15240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endParaRPr lang="en-US"/>
          </a:p>
        </p:txBody>
      </p:sp>
      <p:sp>
        <p:nvSpPr>
          <p:cNvPr id="65" name="Oval 105"/>
          <p:cNvSpPr>
            <a:spLocks noChangeArrowheads="1"/>
          </p:cNvSpPr>
          <p:nvPr/>
        </p:nvSpPr>
        <p:spPr bwMode="auto">
          <a:xfrm>
            <a:off x="7315200" y="54102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a:t>
            </a:r>
            <a:endParaRPr lang="en-US"/>
          </a:p>
        </p:txBody>
      </p:sp>
      <p:sp>
        <p:nvSpPr>
          <p:cNvPr id="66" name="Line 107"/>
          <p:cNvSpPr>
            <a:spLocks noChangeShapeType="1"/>
          </p:cNvSpPr>
          <p:nvPr/>
        </p:nvSpPr>
        <p:spPr bwMode="auto">
          <a:xfrm>
            <a:off x="7162800" y="54102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5"/>
          <p:cNvSpPr>
            <a:spLocks noChangeArrowheads="1"/>
          </p:cNvSpPr>
          <p:nvPr/>
        </p:nvSpPr>
        <p:spPr bwMode="auto">
          <a:xfrm>
            <a:off x="2057400" y="4495800"/>
            <a:ext cx="990600" cy="276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8" name="Text Box 29"/>
          <p:cNvSpPr txBox="1">
            <a:spLocks noChangeArrowheads="1"/>
          </p:cNvSpPr>
          <p:nvPr/>
        </p:nvSpPr>
        <p:spPr bwMode="auto">
          <a:xfrm>
            <a:off x="2209800" y="4495800"/>
            <a:ext cx="768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Referee</a:t>
            </a:r>
            <a:endParaRPr lang="en-US"/>
          </a:p>
        </p:txBody>
      </p:sp>
      <p:sp>
        <p:nvSpPr>
          <p:cNvPr id="69" name="Text Box 109"/>
          <p:cNvSpPr txBox="1">
            <a:spLocks noChangeArrowheads="1"/>
          </p:cNvSpPr>
          <p:nvPr/>
        </p:nvSpPr>
        <p:spPr bwMode="auto">
          <a:xfrm>
            <a:off x="838200" y="3548063"/>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1</a:t>
            </a:r>
            <a:endParaRPr lang="en-US"/>
          </a:p>
        </p:txBody>
      </p:sp>
      <p:sp>
        <p:nvSpPr>
          <p:cNvPr id="70" name="Oval 110"/>
          <p:cNvSpPr>
            <a:spLocks noChangeArrowheads="1"/>
          </p:cNvSpPr>
          <p:nvPr/>
        </p:nvSpPr>
        <p:spPr bwMode="auto">
          <a:xfrm>
            <a:off x="8196263" y="340995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4</a:t>
            </a:r>
            <a:endParaRPr lang="en-US"/>
          </a:p>
        </p:txBody>
      </p:sp>
      <p:sp>
        <p:nvSpPr>
          <p:cNvPr id="71" name="Oval 112"/>
          <p:cNvSpPr>
            <a:spLocks noChangeArrowheads="1"/>
          </p:cNvSpPr>
          <p:nvPr/>
        </p:nvSpPr>
        <p:spPr bwMode="auto">
          <a:xfrm>
            <a:off x="8605838" y="2347913"/>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3</a:t>
            </a:r>
            <a:endParaRPr lang="en-US"/>
          </a:p>
        </p:txBody>
      </p:sp>
      <p:sp>
        <p:nvSpPr>
          <p:cNvPr id="72" name="Oval 113"/>
          <p:cNvSpPr>
            <a:spLocks noChangeArrowheads="1"/>
          </p:cNvSpPr>
          <p:nvPr/>
        </p:nvSpPr>
        <p:spPr bwMode="auto">
          <a:xfrm>
            <a:off x="5272088" y="3195638"/>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2</a:t>
            </a:r>
            <a:endParaRPr lang="en-US"/>
          </a:p>
        </p:txBody>
      </p:sp>
      <p:sp>
        <p:nvSpPr>
          <p:cNvPr id="73" name="Oval 114"/>
          <p:cNvSpPr>
            <a:spLocks noChangeArrowheads="1"/>
          </p:cNvSpPr>
          <p:nvPr/>
        </p:nvSpPr>
        <p:spPr bwMode="auto">
          <a:xfrm>
            <a:off x="4038600" y="363855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a:t>
            </a:r>
            <a:endParaRPr lang="en-US"/>
          </a:p>
        </p:txBody>
      </p:sp>
      <p:sp>
        <p:nvSpPr>
          <p:cNvPr id="74" name="Text Box 115"/>
          <p:cNvSpPr txBox="1">
            <a:spLocks noChangeArrowheads="1"/>
          </p:cNvSpPr>
          <p:nvPr/>
        </p:nvSpPr>
        <p:spPr bwMode="auto">
          <a:xfrm>
            <a:off x="7010400" y="2895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  </a:t>
            </a:r>
          </a:p>
        </p:txBody>
      </p:sp>
      <p:sp>
        <p:nvSpPr>
          <p:cNvPr id="75" name="Line 116"/>
          <p:cNvSpPr>
            <a:spLocks noChangeShapeType="1"/>
          </p:cNvSpPr>
          <p:nvPr/>
        </p:nvSpPr>
        <p:spPr bwMode="auto">
          <a:xfrm>
            <a:off x="8486775" y="2252663"/>
            <a:ext cx="171450" cy="119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117"/>
          <p:cNvSpPr>
            <a:spLocks noChangeShapeType="1"/>
          </p:cNvSpPr>
          <p:nvPr/>
        </p:nvSpPr>
        <p:spPr bwMode="auto">
          <a:xfrm>
            <a:off x="8153400" y="3338513"/>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18"/>
          <p:cNvSpPr>
            <a:spLocks noChangeShapeType="1"/>
          </p:cNvSpPr>
          <p:nvPr/>
        </p:nvSpPr>
        <p:spPr bwMode="auto">
          <a:xfrm>
            <a:off x="5181600" y="3048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119"/>
          <p:cNvSpPr>
            <a:spLocks noChangeShapeType="1"/>
          </p:cNvSpPr>
          <p:nvPr/>
        </p:nvSpPr>
        <p:spPr bwMode="auto">
          <a:xfrm>
            <a:off x="3810000" y="3581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744296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781300" y="1196181"/>
            <a:ext cx="1066800" cy="160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 name="Text Box 4"/>
          <p:cNvSpPr txBox="1">
            <a:spLocks noChangeArrowheads="1"/>
          </p:cNvSpPr>
          <p:nvPr/>
        </p:nvSpPr>
        <p:spPr bwMode="auto">
          <a:xfrm>
            <a:off x="2705100" y="1729581"/>
            <a:ext cx="1295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Administrative</a:t>
            </a:r>
          </a:p>
          <a:p>
            <a:pPr>
              <a:spcBef>
                <a:spcPct val="50000"/>
              </a:spcBef>
            </a:pPr>
            <a:r>
              <a:rPr lang="en-US" sz="1200"/>
              <a:t>       Units</a:t>
            </a:r>
          </a:p>
        </p:txBody>
      </p:sp>
      <p:sp>
        <p:nvSpPr>
          <p:cNvPr id="4" name="Oval 3"/>
          <p:cNvSpPr>
            <a:spLocks noChangeArrowheads="1"/>
          </p:cNvSpPr>
          <p:nvPr/>
        </p:nvSpPr>
        <p:spPr bwMode="auto">
          <a:xfrm>
            <a:off x="5295900" y="1196181"/>
            <a:ext cx="1066800" cy="160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5" name="Oval 4"/>
          <p:cNvSpPr>
            <a:spLocks noChangeArrowheads="1"/>
          </p:cNvSpPr>
          <p:nvPr/>
        </p:nvSpPr>
        <p:spPr bwMode="auto">
          <a:xfrm>
            <a:off x="2781300" y="3634581"/>
            <a:ext cx="1066800" cy="160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6" name="Oval 5"/>
          <p:cNvSpPr>
            <a:spLocks noChangeArrowheads="1"/>
          </p:cNvSpPr>
          <p:nvPr/>
        </p:nvSpPr>
        <p:spPr bwMode="auto">
          <a:xfrm>
            <a:off x="5295900" y="3634581"/>
            <a:ext cx="1066800" cy="160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7" name="Text Box 10"/>
          <p:cNvSpPr txBox="1">
            <a:spLocks noChangeArrowheads="1"/>
          </p:cNvSpPr>
          <p:nvPr/>
        </p:nvSpPr>
        <p:spPr bwMode="auto">
          <a:xfrm>
            <a:off x="3848100" y="2948781"/>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Assignment to Units</a:t>
            </a:r>
          </a:p>
        </p:txBody>
      </p:sp>
      <p:sp>
        <p:nvSpPr>
          <p:cNvPr id="8" name="Text Box 11"/>
          <p:cNvSpPr txBox="1">
            <a:spLocks noChangeArrowheads="1"/>
          </p:cNvSpPr>
          <p:nvPr/>
        </p:nvSpPr>
        <p:spPr bwMode="auto">
          <a:xfrm>
            <a:off x="3771900" y="5387181"/>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Assignment to Patients</a:t>
            </a:r>
          </a:p>
        </p:txBody>
      </p:sp>
      <p:sp>
        <p:nvSpPr>
          <p:cNvPr id="9" name="Text Box 12"/>
          <p:cNvSpPr txBox="1">
            <a:spLocks noChangeArrowheads="1"/>
          </p:cNvSpPr>
          <p:nvPr/>
        </p:nvSpPr>
        <p:spPr bwMode="auto">
          <a:xfrm>
            <a:off x="5524500" y="1805781"/>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Employees</a:t>
            </a:r>
          </a:p>
        </p:txBody>
      </p:sp>
      <p:sp>
        <p:nvSpPr>
          <p:cNvPr id="10" name="Text Box 13"/>
          <p:cNvSpPr txBox="1">
            <a:spLocks noChangeArrowheads="1"/>
          </p:cNvSpPr>
          <p:nvPr/>
        </p:nvSpPr>
        <p:spPr bwMode="auto">
          <a:xfrm>
            <a:off x="2933700" y="4244181"/>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Patients</a:t>
            </a:r>
          </a:p>
        </p:txBody>
      </p:sp>
      <p:sp>
        <p:nvSpPr>
          <p:cNvPr id="11" name="Text Box 14"/>
          <p:cNvSpPr txBox="1">
            <a:spLocks noChangeArrowheads="1"/>
          </p:cNvSpPr>
          <p:nvPr/>
        </p:nvSpPr>
        <p:spPr bwMode="auto">
          <a:xfrm>
            <a:off x="5448300" y="4167981"/>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1200"/>
              <a:t>Hospital</a:t>
            </a:r>
          </a:p>
          <a:p>
            <a:pPr>
              <a:spcBef>
                <a:spcPct val="50000"/>
              </a:spcBef>
            </a:pPr>
            <a:r>
              <a:rPr lang="en-US" sz="1200"/>
              <a:t>   Staff</a:t>
            </a:r>
          </a:p>
        </p:txBody>
      </p:sp>
      <p:sp>
        <p:nvSpPr>
          <p:cNvPr id="12" name="Line 15"/>
          <p:cNvSpPr>
            <a:spLocks noChangeShapeType="1"/>
          </p:cNvSpPr>
          <p:nvPr/>
        </p:nvSpPr>
        <p:spPr bwMode="auto">
          <a:xfrm>
            <a:off x="3619500" y="16533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Line 17"/>
          <p:cNvSpPr>
            <a:spLocks noChangeShapeType="1"/>
          </p:cNvSpPr>
          <p:nvPr/>
        </p:nvSpPr>
        <p:spPr bwMode="auto">
          <a:xfrm>
            <a:off x="3619500" y="20343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Line 18"/>
          <p:cNvSpPr>
            <a:spLocks noChangeShapeType="1"/>
          </p:cNvSpPr>
          <p:nvPr/>
        </p:nvSpPr>
        <p:spPr bwMode="auto">
          <a:xfrm>
            <a:off x="3619500" y="24153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5" name="Line 22"/>
          <p:cNvSpPr>
            <a:spLocks noChangeShapeType="1"/>
          </p:cNvSpPr>
          <p:nvPr/>
        </p:nvSpPr>
        <p:spPr bwMode="auto">
          <a:xfrm flipV="1">
            <a:off x="3619500" y="1805781"/>
            <a:ext cx="1905000" cy="2286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6" name="Line 23"/>
          <p:cNvSpPr>
            <a:spLocks noChangeShapeType="1"/>
          </p:cNvSpPr>
          <p:nvPr/>
        </p:nvSpPr>
        <p:spPr bwMode="auto">
          <a:xfrm flipV="1">
            <a:off x="3619500" y="2186781"/>
            <a:ext cx="1905000" cy="2286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7" name="Line 24"/>
          <p:cNvSpPr>
            <a:spLocks noChangeShapeType="1"/>
          </p:cNvSpPr>
          <p:nvPr/>
        </p:nvSpPr>
        <p:spPr bwMode="auto">
          <a:xfrm>
            <a:off x="3619500" y="2415381"/>
            <a:ext cx="1905000" cy="152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8" name="Line 25"/>
          <p:cNvSpPr>
            <a:spLocks noChangeShapeType="1"/>
          </p:cNvSpPr>
          <p:nvPr/>
        </p:nvSpPr>
        <p:spPr bwMode="auto">
          <a:xfrm>
            <a:off x="3619500" y="40155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9" name="Line 27"/>
          <p:cNvSpPr>
            <a:spLocks noChangeShapeType="1"/>
          </p:cNvSpPr>
          <p:nvPr/>
        </p:nvSpPr>
        <p:spPr bwMode="auto">
          <a:xfrm>
            <a:off x="3619500" y="43965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0" name="Line 28"/>
          <p:cNvSpPr>
            <a:spLocks noChangeShapeType="1"/>
          </p:cNvSpPr>
          <p:nvPr/>
        </p:nvSpPr>
        <p:spPr bwMode="auto">
          <a:xfrm>
            <a:off x="3619500" y="4777581"/>
            <a:ext cx="1905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1" name="Line 29"/>
          <p:cNvSpPr>
            <a:spLocks noChangeShapeType="1"/>
          </p:cNvSpPr>
          <p:nvPr/>
        </p:nvSpPr>
        <p:spPr bwMode="auto">
          <a:xfrm>
            <a:off x="3619500" y="4015581"/>
            <a:ext cx="1905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2" name="Line 30"/>
          <p:cNvSpPr>
            <a:spLocks noChangeShapeType="1"/>
          </p:cNvSpPr>
          <p:nvPr/>
        </p:nvSpPr>
        <p:spPr bwMode="auto">
          <a:xfrm flipV="1">
            <a:off x="3619500" y="4015581"/>
            <a:ext cx="1905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3" name="Line 31"/>
          <p:cNvSpPr>
            <a:spLocks noChangeShapeType="1"/>
          </p:cNvSpPr>
          <p:nvPr/>
        </p:nvSpPr>
        <p:spPr bwMode="auto">
          <a:xfrm flipV="1">
            <a:off x="3619500" y="4396581"/>
            <a:ext cx="1905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Tree>
    <p:extLst>
      <p:ext uri="{BB962C8B-B14F-4D97-AF65-F5344CB8AC3E}">
        <p14:creationId xmlns:p14="http://schemas.microsoft.com/office/powerpoint/2010/main" val="29140939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3048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solidFill>
                  <a:schemeClr val="tx2"/>
                </a:solidFill>
              </a:rPr>
              <a:t>Activity diagram</a:t>
            </a:r>
          </a:p>
        </p:txBody>
      </p:sp>
      <p:sp>
        <p:nvSpPr>
          <p:cNvPr id="3" name="Text Box 3"/>
          <p:cNvSpPr txBox="1">
            <a:spLocks noChangeArrowheads="1"/>
          </p:cNvSpPr>
          <p:nvPr/>
        </p:nvSpPr>
        <p:spPr bwMode="auto">
          <a:xfrm>
            <a:off x="4879975" y="1524000"/>
            <a:ext cx="67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Receive</a:t>
            </a:r>
          </a:p>
          <a:p>
            <a:pPr algn="ctr"/>
            <a:r>
              <a:rPr lang="en-US" sz="1200"/>
              <a:t>Order</a:t>
            </a:r>
          </a:p>
        </p:txBody>
      </p:sp>
      <p:sp>
        <p:nvSpPr>
          <p:cNvPr id="4" name="Line 4"/>
          <p:cNvSpPr>
            <a:spLocks noChangeShapeType="1"/>
          </p:cNvSpPr>
          <p:nvPr/>
        </p:nvSpPr>
        <p:spPr bwMode="auto">
          <a:xfrm>
            <a:off x="4114800" y="5660136"/>
            <a:ext cx="8159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5"/>
          <p:cNvSpPr>
            <a:spLocks noChangeShapeType="1"/>
          </p:cNvSpPr>
          <p:nvPr/>
        </p:nvSpPr>
        <p:spPr bwMode="auto">
          <a:xfrm>
            <a:off x="4860925" y="2362200"/>
            <a:ext cx="8159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a:off x="5562600" y="5047488"/>
            <a:ext cx="8159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6"/>
          <p:cNvGrpSpPr>
            <a:grpSpLocks/>
          </p:cNvGrpSpPr>
          <p:nvPr/>
        </p:nvGrpSpPr>
        <p:grpSpPr bwMode="auto">
          <a:xfrm>
            <a:off x="2568575" y="2895600"/>
            <a:ext cx="609600" cy="457200"/>
            <a:chOff x="1570" y="1728"/>
            <a:chExt cx="384" cy="288"/>
          </a:xfrm>
        </p:grpSpPr>
        <p:sp>
          <p:nvSpPr>
            <p:cNvPr id="8" name="Text Box 8"/>
            <p:cNvSpPr txBox="1">
              <a:spLocks noChangeArrowheads="1"/>
            </p:cNvSpPr>
            <p:nvPr/>
          </p:nvSpPr>
          <p:spPr bwMode="auto">
            <a:xfrm>
              <a:off x="1570" y="172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Cancel</a:t>
              </a:r>
            </a:p>
            <a:p>
              <a:pPr algn="ctr"/>
              <a:r>
                <a:rPr lang="en-US" sz="1200"/>
                <a:t>Order</a:t>
              </a:r>
            </a:p>
          </p:txBody>
        </p:sp>
        <p:sp>
          <p:nvSpPr>
            <p:cNvPr id="9" name="AutoShape 9"/>
            <p:cNvSpPr>
              <a:spLocks noChangeArrowheads="1"/>
            </p:cNvSpPr>
            <p:nvPr/>
          </p:nvSpPr>
          <p:spPr bwMode="auto">
            <a:xfrm>
              <a:off x="1570" y="1728"/>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0"/>
          <p:cNvGrpSpPr>
            <a:grpSpLocks/>
          </p:cNvGrpSpPr>
          <p:nvPr/>
        </p:nvGrpSpPr>
        <p:grpSpPr bwMode="auto">
          <a:xfrm>
            <a:off x="4027488" y="2895600"/>
            <a:ext cx="795337" cy="457200"/>
            <a:chOff x="2489" y="1728"/>
            <a:chExt cx="501" cy="288"/>
          </a:xfrm>
        </p:grpSpPr>
        <p:sp>
          <p:nvSpPr>
            <p:cNvPr id="11" name="Text Box 11"/>
            <p:cNvSpPr txBox="1">
              <a:spLocks noChangeArrowheads="1"/>
            </p:cNvSpPr>
            <p:nvPr/>
          </p:nvSpPr>
          <p:spPr bwMode="auto">
            <a:xfrm>
              <a:off x="2489" y="1728"/>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Authorize</a:t>
              </a:r>
            </a:p>
            <a:p>
              <a:pPr algn="ctr"/>
              <a:r>
                <a:rPr lang="en-US" sz="1200"/>
                <a:t>Payment</a:t>
              </a:r>
            </a:p>
          </p:txBody>
        </p:sp>
        <p:sp>
          <p:nvSpPr>
            <p:cNvPr id="12" name="AutoShape 12"/>
            <p:cNvSpPr>
              <a:spLocks noChangeArrowheads="1"/>
            </p:cNvSpPr>
            <p:nvPr/>
          </p:nvSpPr>
          <p:spPr bwMode="auto">
            <a:xfrm>
              <a:off x="2532" y="1740"/>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3"/>
          <p:cNvGrpSpPr>
            <a:grpSpLocks/>
          </p:cNvGrpSpPr>
          <p:nvPr/>
        </p:nvGrpSpPr>
        <p:grpSpPr bwMode="auto">
          <a:xfrm>
            <a:off x="4152900" y="6172200"/>
            <a:ext cx="727075" cy="457200"/>
            <a:chOff x="2568" y="3792"/>
            <a:chExt cx="458" cy="288"/>
          </a:xfrm>
        </p:grpSpPr>
        <p:sp>
          <p:nvSpPr>
            <p:cNvPr id="14" name="Text Box 14"/>
            <p:cNvSpPr txBox="1">
              <a:spLocks noChangeArrowheads="1"/>
            </p:cNvSpPr>
            <p:nvPr/>
          </p:nvSpPr>
          <p:spPr bwMode="auto">
            <a:xfrm>
              <a:off x="2568" y="3792"/>
              <a:ext cx="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Dispatch</a:t>
              </a:r>
            </a:p>
            <a:p>
              <a:pPr algn="ctr"/>
              <a:r>
                <a:rPr lang="en-US" sz="1200"/>
                <a:t>Order</a:t>
              </a:r>
            </a:p>
          </p:txBody>
        </p:sp>
        <p:sp>
          <p:nvSpPr>
            <p:cNvPr id="15" name="AutoShape 15"/>
            <p:cNvSpPr>
              <a:spLocks noChangeArrowheads="1"/>
            </p:cNvSpPr>
            <p:nvPr/>
          </p:nvSpPr>
          <p:spPr bwMode="auto">
            <a:xfrm>
              <a:off x="2606" y="3792"/>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AutoShape 16"/>
          <p:cNvSpPr>
            <a:spLocks noChangeArrowheads="1"/>
          </p:cNvSpPr>
          <p:nvPr/>
        </p:nvSpPr>
        <p:spPr bwMode="auto">
          <a:xfrm>
            <a:off x="4937125" y="1543050"/>
            <a:ext cx="609600" cy="4381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 name="Group 17"/>
          <p:cNvGrpSpPr>
            <a:grpSpLocks/>
          </p:cNvGrpSpPr>
          <p:nvPr/>
        </p:nvGrpSpPr>
        <p:grpSpPr bwMode="auto">
          <a:xfrm>
            <a:off x="5622925" y="2895600"/>
            <a:ext cx="784225" cy="457200"/>
            <a:chOff x="3494" y="1728"/>
            <a:chExt cx="494" cy="288"/>
          </a:xfrm>
        </p:grpSpPr>
        <p:sp>
          <p:nvSpPr>
            <p:cNvPr id="18" name="Text Box 18"/>
            <p:cNvSpPr txBox="1">
              <a:spLocks noChangeArrowheads="1"/>
            </p:cNvSpPr>
            <p:nvPr/>
          </p:nvSpPr>
          <p:spPr bwMode="auto">
            <a:xfrm>
              <a:off x="3494" y="1728"/>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Check</a:t>
              </a:r>
            </a:p>
            <a:p>
              <a:pPr algn="ctr"/>
              <a:r>
                <a:rPr lang="en-US" sz="1200"/>
                <a:t>Line Item</a:t>
              </a:r>
            </a:p>
          </p:txBody>
        </p:sp>
        <p:sp>
          <p:nvSpPr>
            <p:cNvPr id="19" name="AutoShape 19"/>
            <p:cNvSpPr>
              <a:spLocks noChangeArrowheads="1"/>
            </p:cNvSpPr>
            <p:nvPr/>
          </p:nvSpPr>
          <p:spPr bwMode="auto">
            <a:xfrm>
              <a:off x="3528" y="1740"/>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20"/>
          <p:cNvGrpSpPr>
            <a:grpSpLocks/>
          </p:cNvGrpSpPr>
          <p:nvPr/>
        </p:nvGrpSpPr>
        <p:grpSpPr bwMode="auto">
          <a:xfrm>
            <a:off x="7315200" y="5486400"/>
            <a:ext cx="676275" cy="457200"/>
            <a:chOff x="4702" y="2784"/>
            <a:chExt cx="426" cy="288"/>
          </a:xfrm>
        </p:grpSpPr>
        <p:sp>
          <p:nvSpPr>
            <p:cNvPr id="21" name="Text Box 21"/>
            <p:cNvSpPr txBox="1">
              <a:spLocks noChangeArrowheads="1"/>
            </p:cNvSpPr>
            <p:nvPr/>
          </p:nvSpPr>
          <p:spPr bwMode="auto">
            <a:xfrm>
              <a:off x="4702" y="2784"/>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Reorder</a:t>
              </a:r>
            </a:p>
            <a:p>
              <a:pPr algn="ctr"/>
              <a:r>
                <a:rPr lang="en-US" sz="1200"/>
                <a:t>Item</a:t>
              </a:r>
            </a:p>
          </p:txBody>
        </p:sp>
        <p:sp>
          <p:nvSpPr>
            <p:cNvPr id="22" name="AutoShape 22"/>
            <p:cNvSpPr>
              <a:spLocks noChangeArrowheads="1"/>
            </p:cNvSpPr>
            <p:nvPr/>
          </p:nvSpPr>
          <p:spPr bwMode="auto">
            <a:xfrm>
              <a:off x="4744" y="2796"/>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23"/>
          <p:cNvGrpSpPr>
            <a:grpSpLocks/>
          </p:cNvGrpSpPr>
          <p:nvPr/>
        </p:nvGrpSpPr>
        <p:grpSpPr bwMode="auto">
          <a:xfrm>
            <a:off x="5622925" y="4114800"/>
            <a:ext cx="763588" cy="457200"/>
            <a:chOff x="3494" y="2496"/>
            <a:chExt cx="481" cy="288"/>
          </a:xfrm>
        </p:grpSpPr>
        <p:sp>
          <p:nvSpPr>
            <p:cNvPr id="24" name="Text Box 24"/>
            <p:cNvSpPr txBox="1">
              <a:spLocks noChangeArrowheads="1"/>
            </p:cNvSpPr>
            <p:nvPr/>
          </p:nvSpPr>
          <p:spPr bwMode="auto">
            <a:xfrm>
              <a:off x="3494" y="2496"/>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Assign to</a:t>
              </a:r>
            </a:p>
            <a:p>
              <a:pPr algn="ctr"/>
              <a:r>
                <a:rPr lang="en-US" sz="1200"/>
                <a:t>Order</a:t>
              </a:r>
            </a:p>
          </p:txBody>
        </p:sp>
        <p:sp>
          <p:nvSpPr>
            <p:cNvPr id="25" name="AutoShape 25"/>
            <p:cNvSpPr>
              <a:spLocks noChangeArrowheads="1"/>
            </p:cNvSpPr>
            <p:nvPr/>
          </p:nvSpPr>
          <p:spPr bwMode="auto">
            <a:xfrm>
              <a:off x="3528" y="2496"/>
              <a:ext cx="384" cy="2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Oval 26"/>
          <p:cNvSpPr>
            <a:spLocks noChangeArrowheads="1"/>
          </p:cNvSpPr>
          <p:nvPr/>
        </p:nvSpPr>
        <p:spPr bwMode="auto">
          <a:xfrm>
            <a:off x="4006850" y="1676400"/>
            <a:ext cx="206375" cy="190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a:off x="4095750" y="1771650"/>
            <a:ext cx="841375" cy="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a:off x="5257800" y="1981200"/>
            <a:ext cx="0" cy="3810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
          <p:cNvSpPr>
            <a:spLocks noChangeShapeType="1"/>
          </p:cNvSpPr>
          <p:nvPr/>
        </p:nvSpPr>
        <p:spPr bwMode="auto">
          <a:xfrm flipH="1">
            <a:off x="4495800" y="2667000"/>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1"/>
          <p:cNvSpPr>
            <a:spLocks noChangeShapeType="1"/>
          </p:cNvSpPr>
          <p:nvPr/>
        </p:nvSpPr>
        <p:spPr bwMode="auto">
          <a:xfrm>
            <a:off x="4495800" y="2667000"/>
            <a:ext cx="0" cy="2286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2"/>
          <p:cNvSpPr>
            <a:spLocks noChangeShapeType="1"/>
          </p:cNvSpPr>
          <p:nvPr/>
        </p:nvSpPr>
        <p:spPr bwMode="auto">
          <a:xfrm flipV="1">
            <a:off x="4953000" y="23622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5562600" y="2667000"/>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5"/>
          <p:cNvSpPr>
            <a:spLocks noChangeShapeType="1"/>
          </p:cNvSpPr>
          <p:nvPr/>
        </p:nvSpPr>
        <p:spPr bwMode="auto">
          <a:xfrm flipH="1">
            <a:off x="6019800" y="2667000"/>
            <a:ext cx="0" cy="2286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6"/>
          <p:cNvSpPr>
            <a:spLocks noChangeShapeType="1"/>
          </p:cNvSpPr>
          <p:nvPr/>
        </p:nvSpPr>
        <p:spPr bwMode="auto">
          <a:xfrm flipH="1" flipV="1">
            <a:off x="5562600" y="23622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7"/>
          <p:cNvSpPr>
            <a:spLocks noChangeShapeType="1"/>
          </p:cNvSpPr>
          <p:nvPr/>
        </p:nvSpPr>
        <p:spPr bwMode="auto">
          <a:xfrm flipH="1">
            <a:off x="3200400" y="3124200"/>
            <a:ext cx="914400" cy="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8"/>
          <p:cNvSpPr>
            <a:spLocks noChangeShapeType="1"/>
          </p:cNvSpPr>
          <p:nvPr/>
        </p:nvSpPr>
        <p:spPr bwMode="auto">
          <a:xfrm>
            <a:off x="6172200" y="502920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9"/>
          <p:cNvSpPr>
            <a:spLocks noChangeShapeType="1"/>
          </p:cNvSpPr>
          <p:nvPr/>
        </p:nvSpPr>
        <p:spPr bwMode="auto">
          <a:xfrm>
            <a:off x="6172200" y="5715000"/>
            <a:ext cx="1219200" cy="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0"/>
          <p:cNvSpPr>
            <a:spLocks noChangeShapeType="1"/>
          </p:cNvSpPr>
          <p:nvPr/>
        </p:nvSpPr>
        <p:spPr bwMode="auto">
          <a:xfrm>
            <a:off x="6019800" y="3352800"/>
            <a:ext cx="0" cy="7620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41"/>
          <p:cNvSpPr>
            <a:spLocks noChangeShapeType="1"/>
          </p:cNvSpPr>
          <p:nvPr/>
        </p:nvSpPr>
        <p:spPr bwMode="auto">
          <a:xfrm>
            <a:off x="5943600" y="4572000"/>
            <a:ext cx="0" cy="4572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42"/>
          <p:cNvSpPr>
            <a:spLocks noChangeShapeType="1"/>
          </p:cNvSpPr>
          <p:nvPr/>
        </p:nvSpPr>
        <p:spPr bwMode="auto">
          <a:xfrm>
            <a:off x="4419600" y="3352800"/>
            <a:ext cx="0" cy="22860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3"/>
          <p:cNvSpPr>
            <a:spLocks noChangeShapeType="1"/>
          </p:cNvSpPr>
          <p:nvPr/>
        </p:nvSpPr>
        <p:spPr bwMode="auto">
          <a:xfrm>
            <a:off x="4495800" y="5638800"/>
            <a:ext cx="0" cy="5334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4"/>
          <p:cNvSpPr>
            <a:spLocks noChangeShapeType="1"/>
          </p:cNvSpPr>
          <p:nvPr/>
        </p:nvSpPr>
        <p:spPr bwMode="auto">
          <a:xfrm>
            <a:off x="5715000" y="50292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5"/>
          <p:cNvSpPr>
            <a:spLocks noChangeShapeType="1"/>
          </p:cNvSpPr>
          <p:nvPr/>
        </p:nvSpPr>
        <p:spPr bwMode="auto">
          <a:xfrm flipH="1">
            <a:off x="4724400" y="5334000"/>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6"/>
          <p:cNvSpPr>
            <a:spLocks noChangeShapeType="1"/>
          </p:cNvSpPr>
          <p:nvPr/>
        </p:nvSpPr>
        <p:spPr bwMode="auto">
          <a:xfrm>
            <a:off x="4724400" y="5334000"/>
            <a:ext cx="0" cy="3048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7"/>
          <p:cNvSpPr txBox="1">
            <a:spLocks noChangeArrowheads="1"/>
          </p:cNvSpPr>
          <p:nvPr/>
        </p:nvSpPr>
        <p:spPr bwMode="auto">
          <a:xfrm>
            <a:off x="3276600" y="3124200"/>
            <a:ext cx="785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[failed]</a:t>
            </a:r>
          </a:p>
        </p:txBody>
      </p:sp>
      <p:sp>
        <p:nvSpPr>
          <p:cNvPr id="46" name="Text Box 48"/>
          <p:cNvSpPr txBox="1">
            <a:spLocks noChangeArrowheads="1"/>
          </p:cNvSpPr>
          <p:nvPr/>
        </p:nvSpPr>
        <p:spPr bwMode="auto">
          <a:xfrm>
            <a:off x="4419600" y="34290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[succeeded]</a:t>
            </a:r>
          </a:p>
        </p:txBody>
      </p:sp>
      <p:sp>
        <p:nvSpPr>
          <p:cNvPr id="47" name="Text Box 49"/>
          <p:cNvSpPr txBox="1">
            <a:spLocks noChangeArrowheads="1"/>
          </p:cNvSpPr>
          <p:nvPr/>
        </p:nvSpPr>
        <p:spPr bwMode="auto">
          <a:xfrm>
            <a:off x="6096000" y="3429000"/>
            <a:ext cx="960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[in stock]</a:t>
            </a:r>
          </a:p>
        </p:txBody>
      </p:sp>
      <p:sp>
        <p:nvSpPr>
          <p:cNvPr id="48" name="Text Box 50"/>
          <p:cNvSpPr txBox="1">
            <a:spLocks noChangeArrowheads="1"/>
          </p:cNvSpPr>
          <p:nvPr/>
        </p:nvSpPr>
        <p:spPr bwMode="auto">
          <a:xfrm>
            <a:off x="6248400" y="5181600"/>
            <a:ext cx="846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[need to</a:t>
            </a:r>
          </a:p>
          <a:p>
            <a:r>
              <a:rPr lang="en-US" sz="1600"/>
              <a:t>reorder]</a:t>
            </a:r>
          </a:p>
        </p:txBody>
      </p:sp>
      <p:sp>
        <p:nvSpPr>
          <p:cNvPr id="49" name="Text Box 51"/>
          <p:cNvSpPr txBox="1">
            <a:spLocks noChangeArrowheads="1"/>
          </p:cNvSpPr>
          <p:nvPr/>
        </p:nvSpPr>
        <p:spPr bwMode="auto">
          <a:xfrm>
            <a:off x="6096000" y="2438400"/>
            <a:ext cx="235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for each line item on order</a:t>
            </a:r>
          </a:p>
        </p:txBody>
      </p:sp>
      <p:sp>
        <p:nvSpPr>
          <p:cNvPr id="50" name="Text Box 52"/>
          <p:cNvSpPr txBox="1">
            <a:spLocks noChangeArrowheads="1"/>
          </p:cNvSpPr>
          <p:nvPr/>
        </p:nvSpPr>
        <p:spPr bwMode="auto">
          <a:xfrm>
            <a:off x="5410200" y="2743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a:t>
            </a:r>
          </a:p>
        </p:txBody>
      </p:sp>
      <p:sp>
        <p:nvSpPr>
          <p:cNvPr id="51" name="Text Box 53"/>
          <p:cNvSpPr txBox="1">
            <a:spLocks noChangeArrowheads="1"/>
          </p:cNvSpPr>
          <p:nvPr/>
        </p:nvSpPr>
        <p:spPr bwMode="auto">
          <a:xfrm>
            <a:off x="5943600" y="1981200"/>
            <a:ext cx="154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a:t>Multiple Trigger</a:t>
            </a:r>
          </a:p>
        </p:txBody>
      </p:sp>
      <p:sp>
        <p:nvSpPr>
          <p:cNvPr id="52" name="Line 54"/>
          <p:cNvSpPr>
            <a:spLocks noChangeShapeType="1"/>
          </p:cNvSpPr>
          <p:nvPr/>
        </p:nvSpPr>
        <p:spPr bwMode="auto">
          <a:xfrm flipH="1">
            <a:off x="5638800" y="2209800"/>
            <a:ext cx="381000" cy="609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55"/>
          <p:cNvSpPr txBox="1">
            <a:spLocks noChangeArrowheads="1"/>
          </p:cNvSpPr>
          <p:nvPr/>
        </p:nvSpPr>
        <p:spPr bwMode="auto">
          <a:xfrm>
            <a:off x="2209800" y="5410200"/>
            <a:ext cx="18653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[stock assigned to</a:t>
            </a:r>
          </a:p>
          <a:p>
            <a:r>
              <a:rPr lang="en-US" sz="1600"/>
              <a:t>all line items and</a:t>
            </a:r>
          </a:p>
          <a:p>
            <a:r>
              <a:rPr lang="en-US" sz="1600"/>
              <a:t>payment authorized]</a:t>
            </a:r>
          </a:p>
        </p:txBody>
      </p:sp>
      <p:sp>
        <p:nvSpPr>
          <p:cNvPr id="54" name="Text Box 56"/>
          <p:cNvSpPr txBox="1">
            <a:spLocks noChangeArrowheads="1"/>
          </p:cNvSpPr>
          <p:nvPr/>
        </p:nvSpPr>
        <p:spPr bwMode="auto">
          <a:xfrm>
            <a:off x="457200" y="4470400"/>
            <a:ext cx="237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a:t>Synchronization Condition</a:t>
            </a:r>
          </a:p>
        </p:txBody>
      </p:sp>
      <p:sp>
        <p:nvSpPr>
          <p:cNvPr id="55" name="Line 57"/>
          <p:cNvSpPr>
            <a:spLocks noChangeShapeType="1"/>
          </p:cNvSpPr>
          <p:nvPr/>
        </p:nvSpPr>
        <p:spPr bwMode="auto">
          <a:xfrm>
            <a:off x="1524000" y="48006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9902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t>© Lethbridge/Laganière 2005</a:t>
            </a:r>
          </a:p>
        </p:txBody>
      </p:sp>
      <p:sp>
        <p:nvSpPr>
          <p:cNvPr id="7" name="Footer Placeholder 6"/>
          <p:cNvSpPr>
            <a:spLocks noGrp="1"/>
          </p:cNvSpPr>
          <p:nvPr>
            <p:ph type="ftr" sz="quarter" idx="11"/>
          </p:nvPr>
        </p:nvSpPr>
        <p:spPr/>
        <p:txBody>
          <a:bodyPr/>
          <a:lstStyle/>
          <a:p>
            <a:r>
              <a:rPr lang="en-US"/>
              <a:t>Chapter 8: Modelling Interactions and Behaviour</a:t>
            </a:r>
          </a:p>
        </p:txBody>
      </p:sp>
      <p:sp>
        <p:nvSpPr>
          <p:cNvPr id="8" name="Slide Number Placeholder 7"/>
          <p:cNvSpPr>
            <a:spLocks noGrp="1"/>
          </p:cNvSpPr>
          <p:nvPr>
            <p:ph type="sldNum" sz="quarter" idx="12"/>
          </p:nvPr>
        </p:nvSpPr>
        <p:spPr/>
        <p:txBody>
          <a:bodyPr/>
          <a:lstStyle/>
          <a:p>
            <a:fld id="{17A2E76C-47DD-4A9A-880D-93F878EABA33}" type="slidenum">
              <a:rPr lang="en-US"/>
              <a:pPr/>
              <a:t>9</a:t>
            </a:fld>
            <a:endParaRPr lang="en-US"/>
          </a:p>
        </p:txBody>
      </p:sp>
      <p:sp>
        <p:nvSpPr>
          <p:cNvPr id="364555" name="Rectangle 11"/>
          <p:cNvSpPr>
            <a:spLocks noGrp="1" noChangeArrowheads="1"/>
          </p:cNvSpPr>
          <p:nvPr>
            <p:ph type="title"/>
          </p:nvPr>
        </p:nvSpPr>
        <p:spPr>
          <a:xfrm>
            <a:off x="381000" y="152400"/>
            <a:ext cx="8229600" cy="914400"/>
          </a:xfrm>
          <a:noFill/>
          <a:ln/>
        </p:spPr>
        <p:txBody>
          <a:bodyPr>
            <a:normAutofit fontScale="90000"/>
          </a:bodyPr>
          <a:lstStyle/>
          <a:p>
            <a:r>
              <a:rPr lang="en-GB">
                <a:cs typeface="Times" pitchFamily="1" charset="0"/>
              </a:rPr>
              <a:t>Sequence diagrams – </a:t>
            </a:r>
            <a:br>
              <a:rPr lang="en-GB">
                <a:cs typeface="Times" pitchFamily="1" charset="0"/>
              </a:rPr>
            </a:br>
            <a:r>
              <a:rPr lang="en-GB">
                <a:cs typeface="Times" pitchFamily="1" charset="0"/>
              </a:rPr>
              <a:t>  an example with replicated messages</a:t>
            </a:r>
            <a:endParaRPr lang="en-US"/>
          </a:p>
        </p:txBody>
      </p:sp>
      <p:sp>
        <p:nvSpPr>
          <p:cNvPr id="364547" name="Rectangle 3"/>
          <p:cNvSpPr>
            <a:spLocks noGrp="1" noChangeArrowheads="1"/>
          </p:cNvSpPr>
          <p:nvPr>
            <p:ph type="body" sz="half" idx="1"/>
          </p:nvPr>
        </p:nvSpPr>
        <p:spPr>
          <a:xfrm>
            <a:off x="914400" y="1295400"/>
            <a:ext cx="7543800" cy="4800600"/>
          </a:xfrm>
        </p:spPr>
        <p:txBody>
          <a:bodyPr/>
          <a:lstStyle/>
          <a:p>
            <a:pPr lvl="1" algn="just"/>
            <a:r>
              <a:rPr lang="en-GB" sz="2000">
                <a:cs typeface="Times" pitchFamily="1" charset="0"/>
              </a:rPr>
              <a:t>An </a:t>
            </a:r>
            <a:r>
              <a:rPr lang="en-GB" sz="2000" i="1">
                <a:cs typeface="Times" pitchFamily="1" charset="0"/>
              </a:rPr>
              <a:t>iteration</a:t>
            </a:r>
            <a:r>
              <a:rPr lang="en-GB" sz="2000">
                <a:cs typeface="Times" pitchFamily="1" charset="0"/>
              </a:rPr>
              <a:t> over objects is indicated by an asterisk preceding the message name</a:t>
            </a:r>
            <a:r>
              <a:rPr lang="en-US" sz="2000">
                <a:cs typeface="Times" pitchFamily="1" charset="0"/>
              </a:rPr>
              <a:t> </a:t>
            </a:r>
            <a:endParaRPr lang="en-GB" sz="2000">
              <a:cs typeface="Times" pitchFamily="1" charset="0"/>
            </a:endParaRPr>
          </a:p>
        </p:txBody>
      </p:sp>
      <p:pic>
        <p:nvPicPr>
          <p:cNvPr id="364564" name="Picture 20"/>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2971800" y="5257800"/>
            <a:ext cx="3695700" cy="931863"/>
          </a:xfrm>
          <a:noFill/>
          <a:ln/>
        </p:spPr>
      </p:pic>
      <p:pic>
        <p:nvPicPr>
          <p:cNvPr id="364567"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1971675"/>
            <a:ext cx="574357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8377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233363"/>
            <a:ext cx="8001000" cy="638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0710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457200"/>
            <a:ext cx="7772400" cy="533400"/>
          </a:xfrm>
        </p:spPr>
        <p:txBody>
          <a:bodyPr/>
          <a:lstStyle/>
          <a:p>
            <a:r>
              <a:rPr lang="en-US" sz="2400" b="1"/>
              <a:t>UC3: Hire an Employee</a:t>
            </a:r>
          </a:p>
        </p:txBody>
      </p:sp>
      <p:sp>
        <p:nvSpPr>
          <p:cNvPr id="3075" name="Rectangle 3"/>
          <p:cNvSpPr>
            <a:spLocks noGrp="1" noChangeArrowheads="1"/>
          </p:cNvSpPr>
          <p:nvPr>
            <p:ph type="body" idx="1"/>
          </p:nvPr>
        </p:nvSpPr>
        <p:spPr>
          <a:xfrm>
            <a:off x="685800" y="1143000"/>
            <a:ext cx="7772400" cy="4953000"/>
          </a:xfrm>
        </p:spPr>
        <p:txBody>
          <a:bodyPr/>
          <a:lstStyle/>
          <a:p>
            <a:pPr>
              <a:lnSpc>
                <a:spcPct val="90000"/>
              </a:lnSpc>
            </a:pPr>
            <a:r>
              <a:rPr lang="en-US" sz="2000" b="1"/>
              <a:t>Actors</a:t>
            </a:r>
            <a:r>
              <a:rPr lang="en-US" sz="2000"/>
              <a:t>: 	   Gallery Manager, Applicant</a:t>
            </a:r>
          </a:p>
          <a:p>
            <a:pPr>
              <a:lnSpc>
                <a:spcPct val="90000"/>
              </a:lnSpc>
            </a:pPr>
            <a:r>
              <a:rPr lang="en-US" sz="2000" b="1"/>
              <a:t>Precondition</a:t>
            </a:r>
            <a:r>
              <a:rPr lang="en-US" sz="2000"/>
              <a:t>:   Suitable applicant has been selected.</a:t>
            </a:r>
          </a:p>
          <a:p>
            <a:pPr>
              <a:lnSpc>
                <a:spcPct val="90000"/>
              </a:lnSpc>
            </a:pPr>
            <a:r>
              <a:rPr lang="en-US" sz="2000" b="1"/>
              <a:t>Postcondition</a:t>
            </a:r>
            <a:r>
              <a:rPr lang="en-US" sz="2000"/>
              <a:t>:  A new employee has been added to the gallery; he/she has been assigned a position, a salary, and a place of work. </a:t>
            </a:r>
          </a:p>
          <a:p>
            <a:pPr>
              <a:lnSpc>
                <a:spcPct val="90000"/>
              </a:lnSpc>
            </a:pPr>
            <a:r>
              <a:rPr lang="en-US" sz="2000" b="1"/>
              <a:t>Description</a:t>
            </a:r>
            <a:r>
              <a:rPr lang="en-US" sz="2000"/>
              <a:t>: </a:t>
            </a:r>
          </a:p>
          <a:p>
            <a:pPr lvl="1">
              <a:lnSpc>
                <a:spcPct val="90000"/>
              </a:lnSpc>
              <a:buFontTx/>
              <a:buNone/>
            </a:pPr>
            <a:r>
              <a:rPr lang="en-US" sz="2000"/>
              <a:t>1. Manager offers job to the applicant</a:t>
            </a:r>
          </a:p>
          <a:p>
            <a:pPr lvl="1">
              <a:lnSpc>
                <a:spcPct val="90000"/>
              </a:lnSpc>
              <a:buFontTx/>
              <a:buNone/>
            </a:pPr>
            <a:r>
              <a:rPr lang="en-US" sz="2000"/>
              <a:t>2. Applicant accepts the job. </a:t>
            </a:r>
          </a:p>
          <a:p>
            <a:pPr lvl="1">
              <a:lnSpc>
                <a:spcPct val="90000"/>
              </a:lnSpc>
              <a:buFontTx/>
              <a:buNone/>
            </a:pPr>
            <a:r>
              <a:rPr lang="en-US" sz="2000"/>
              <a:t>3. Manager adds the employee to the gallery. </a:t>
            </a:r>
          </a:p>
          <a:p>
            <a:pPr lvl="1">
              <a:lnSpc>
                <a:spcPct val="90000"/>
              </a:lnSpc>
              <a:buFontTx/>
              <a:buNone/>
            </a:pPr>
            <a:r>
              <a:rPr lang="en-US" sz="2000"/>
              <a:t>4. Manager assigns a position to the employee. </a:t>
            </a:r>
          </a:p>
          <a:p>
            <a:pPr lvl="1">
              <a:lnSpc>
                <a:spcPct val="90000"/>
              </a:lnSpc>
              <a:buFontTx/>
              <a:buNone/>
            </a:pPr>
            <a:r>
              <a:rPr lang="en-US" sz="2000"/>
              <a:t>5. Manager assigns salary to the employee. </a:t>
            </a:r>
          </a:p>
          <a:p>
            <a:pPr lvl="1">
              <a:lnSpc>
                <a:spcPct val="90000"/>
              </a:lnSpc>
              <a:buFontTx/>
              <a:buNone/>
            </a:pPr>
            <a:r>
              <a:rPr lang="en-US" sz="2000"/>
              <a:t>6. Manager finds a suitable place and assigns it to the employee. </a:t>
            </a:r>
          </a:p>
          <a:p>
            <a:pPr lvl="1">
              <a:lnSpc>
                <a:spcPct val="90000"/>
              </a:lnSpc>
              <a:buFontTx/>
              <a:buNone/>
            </a:pPr>
            <a:endParaRPr lang="en-US" sz="2000"/>
          </a:p>
          <a:p>
            <a:pPr>
              <a:lnSpc>
                <a:spcPct val="90000"/>
              </a:lnSpc>
            </a:pPr>
            <a:r>
              <a:rPr lang="en-US" sz="2000" b="1"/>
              <a:t>Alternate flows</a:t>
            </a:r>
            <a:r>
              <a:rPr lang="en-US" sz="2000"/>
              <a:t>:</a:t>
            </a:r>
          </a:p>
          <a:p>
            <a:pPr lvl="1">
              <a:lnSpc>
                <a:spcPct val="90000"/>
              </a:lnSpc>
              <a:buFontTx/>
              <a:buNone/>
            </a:pPr>
            <a:r>
              <a:rPr lang="en-US" sz="2000"/>
              <a:t>Employee rejects the offer.</a:t>
            </a:r>
          </a:p>
        </p:txBody>
      </p:sp>
    </p:spTree>
    <p:extLst>
      <p:ext uri="{BB962C8B-B14F-4D97-AF65-F5344CB8AC3E}">
        <p14:creationId xmlns:p14="http://schemas.microsoft.com/office/powerpoint/2010/main" val="9820270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m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25" y="382588"/>
            <a:ext cx="7143750" cy="609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03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14400" y="228600"/>
            <a:ext cx="7315200" cy="6248400"/>
            <a:chOff x="914400" y="228600"/>
            <a:chExt cx="7315200" cy="6248400"/>
          </a:xfrm>
        </p:grpSpPr>
        <p:sp>
          <p:nvSpPr>
            <p:cNvPr id="3" name="Oval 26"/>
            <p:cNvSpPr>
              <a:spLocks noChangeArrowheads="1"/>
            </p:cNvSpPr>
            <p:nvPr/>
          </p:nvSpPr>
          <p:spPr bwMode="auto">
            <a:xfrm>
              <a:off x="1676400" y="762000"/>
              <a:ext cx="206375" cy="190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Oval 26"/>
            <p:cNvSpPr>
              <a:spLocks noChangeArrowheads="1"/>
            </p:cNvSpPr>
            <p:nvPr/>
          </p:nvSpPr>
          <p:spPr bwMode="auto">
            <a:xfrm>
              <a:off x="3581400" y="762000"/>
              <a:ext cx="206375" cy="190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26"/>
            <p:cNvSpPr>
              <a:spLocks noChangeArrowheads="1"/>
            </p:cNvSpPr>
            <p:nvPr/>
          </p:nvSpPr>
          <p:spPr bwMode="auto">
            <a:xfrm>
              <a:off x="5791200" y="762000"/>
              <a:ext cx="206375" cy="190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 name="Straight Connector 5"/>
            <p:cNvCxnSpPr/>
            <p:nvPr/>
          </p:nvCxnSpPr>
          <p:spPr>
            <a:xfrm rot="5400000">
              <a:off x="-1905000" y="3429000"/>
              <a:ext cx="563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90500" y="35433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638300" y="35433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334000" y="3581400"/>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467100" y="35433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1600" y="228600"/>
              <a:ext cx="914400" cy="338554"/>
            </a:xfrm>
            <a:prstGeom prst="rect">
              <a:avLst/>
            </a:prstGeom>
            <a:noFill/>
          </p:spPr>
          <p:txBody>
            <a:bodyPr wrap="square" rtlCol="0">
              <a:spAutoFit/>
            </a:bodyPr>
            <a:lstStyle/>
            <a:p>
              <a:pPr algn="ctr"/>
              <a:r>
                <a:rPr lang="en-US" sz="1600" dirty="0" smtClean="0"/>
                <a:t>Board</a:t>
              </a:r>
              <a:endParaRPr lang="en-US" sz="1600" dirty="0"/>
            </a:p>
          </p:txBody>
        </p:sp>
        <p:sp>
          <p:nvSpPr>
            <p:cNvPr id="12" name="TextBox 11"/>
            <p:cNvSpPr txBox="1"/>
            <p:nvPr/>
          </p:nvSpPr>
          <p:spPr>
            <a:xfrm>
              <a:off x="3124200" y="228600"/>
              <a:ext cx="1066800" cy="338554"/>
            </a:xfrm>
            <a:prstGeom prst="rect">
              <a:avLst/>
            </a:prstGeom>
            <a:noFill/>
          </p:spPr>
          <p:txBody>
            <a:bodyPr wrap="square" rtlCol="0">
              <a:spAutoFit/>
            </a:bodyPr>
            <a:lstStyle/>
            <a:p>
              <a:pPr algn="ctr"/>
              <a:r>
                <a:rPr lang="en-US" sz="1600" dirty="0" smtClean="0"/>
                <a:t>Manager</a:t>
              </a:r>
              <a:endParaRPr lang="en-US" sz="1600" dirty="0"/>
            </a:p>
          </p:txBody>
        </p:sp>
        <p:sp>
          <p:nvSpPr>
            <p:cNvPr id="13" name="TextBox 12"/>
            <p:cNvSpPr txBox="1"/>
            <p:nvPr/>
          </p:nvSpPr>
          <p:spPr>
            <a:xfrm>
              <a:off x="4876800" y="228600"/>
              <a:ext cx="1219200" cy="338554"/>
            </a:xfrm>
            <a:prstGeom prst="rect">
              <a:avLst/>
            </a:prstGeom>
            <a:noFill/>
          </p:spPr>
          <p:txBody>
            <a:bodyPr wrap="square" rtlCol="0">
              <a:spAutoFit/>
            </a:bodyPr>
            <a:lstStyle/>
            <a:p>
              <a:pPr algn="ctr"/>
              <a:r>
                <a:rPr lang="en-US" sz="1600" dirty="0" smtClean="0"/>
                <a:t>Applicant</a:t>
              </a:r>
              <a:endParaRPr lang="en-US" sz="1600" dirty="0"/>
            </a:p>
          </p:txBody>
        </p:sp>
        <p:sp>
          <p:nvSpPr>
            <p:cNvPr id="14" name="TextBox 13"/>
            <p:cNvSpPr txBox="1"/>
            <p:nvPr/>
          </p:nvSpPr>
          <p:spPr>
            <a:xfrm>
              <a:off x="6477000" y="228600"/>
              <a:ext cx="1524000" cy="338554"/>
            </a:xfrm>
            <a:prstGeom prst="rect">
              <a:avLst/>
            </a:prstGeom>
            <a:noFill/>
          </p:spPr>
          <p:txBody>
            <a:bodyPr wrap="square" rtlCol="0">
              <a:spAutoFit/>
            </a:bodyPr>
            <a:lstStyle/>
            <a:p>
              <a:pPr algn="ctr"/>
              <a:r>
                <a:rPr lang="en-US" sz="1600" dirty="0" smtClean="0"/>
                <a:t>Employee</a:t>
              </a:r>
              <a:endParaRPr lang="en-US" sz="1600" dirty="0"/>
            </a:p>
          </p:txBody>
        </p:sp>
        <p:sp>
          <p:nvSpPr>
            <p:cNvPr id="15" name="Rectangle 14"/>
            <p:cNvSpPr/>
            <p:nvPr/>
          </p:nvSpPr>
          <p:spPr>
            <a:xfrm>
              <a:off x="3200400" y="2286000"/>
              <a:ext cx="914400" cy="64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267200" y="3657600"/>
              <a:ext cx="914400" cy="64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5181600"/>
              <a:ext cx="914400" cy="64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22"/>
            <p:cNvGrpSpPr/>
            <p:nvPr/>
          </p:nvGrpSpPr>
          <p:grpSpPr>
            <a:xfrm>
              <a:off x="3505200" y="6172200"/>
              <a:ext cx="301752" cy="304800"/>
              <a:chOff x="685800" y="5105400"/>
              <a:chExt cx="301752" cy="304800"/>
            </a:xfrm>
          </p:grpSpPr>
          <p:sp>
            <p:nvSpPr>
              <p:cNvPr id="70" name="Oval 36"/>
              <p:cNvSpPr>
                <a:spLocks noChangeArrowheads="1"/>
              </p:cNvSpPr>
              <p:nvPr/>
            </p:nvSpPr>
            <p:spPr bwMode="auto">
              <a:xfrm>
                <a:off x="685800" y="5105400"/>
                <a:ext cx="301752"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600"/>
              </a:p>
            </p:txBody>
          </p:sp>
          <p:sp>
            <p:nvSpPr>
              <p:cNvPr id="71" name="Oval 37"/>
              <p:cNvSpPr>
                <a:spLocks noChangeArrowheads="1"/>
              </p:cNvSpPr>
              <p:nvPr/>
            </p:nvSpPr>
            <p:spPr bwMode="auto">
              <a:xfrm>
                <a:off x="762000" y="5181600"/>
                <a:ext cx="152400" cy="1554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0"/>
            <p:cNvGrpSpPr/>
            <p:nvPr/>
          </p:nvGrpSpPr>
          <p:grpSpPr>
            <a:xfrm>
              <a:off x="1371600" y="1371600"/>
              <a:ext cx="990600" cy="533400"/>
              <a:chOff x="1371600" y="1524000"/>
              <a:chExt cx="990600" cy="533400"/>
            </a:xfrm>
          </p:grpSpPr>
          <p:sp>
            <p:nvSpPr>
              <p:cNvPr id="68" name="Rounded Rectangle 67"/>
              <p:cNvSpPr/>
              <p:nvPr/>
            </p:nvSpPr>
            <p:spPr>
              <a:xfrm>
                <a:off x="1371600" y="1524000"/>
                <a:ext cx="914400" cy="5334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371600" y="1524000"/>
                <a:ext cx="990600" cy="523220"/>
              </a:xfrm>
              <a:prstGeom prst="rect">
                <a:avLst/>
              </a:prstGeom>
              <a:noFill/>
            </p:spPr>
            <p:txBody>
              <a:bodyPr wrap="square" rtlCol="0">
                <a:spAutoFit/>
              </a:bodyPr>
              <a:lstStyle/>
              <a:p>
                <a:r>
                  <a:rPr lang="en-US" sz="1400" dirty="0" smtClean="0"/>
                  <a:t>Determine</a:t>
                </a:r>
              </a:p>
              <a:p>
                <a:r>
                  <a:rPr lang="en-US" sz="1400" dirty="0" smtClean="0"/>
                  <a:t>need</a:t>
                </a:r>
                <a:endParaRPr lang="en-US" sz="1400" dirty="0"/>
              </a:p>
            </p:txBody>
          </p:sp>
        </p:grpSp>
        <p:sp>
          <p:nvSpPr>
            <p:cNvPr id="20" name="Rounded Rectangle 19"/>
            <p:cNvSpPr/>
            <p:nvPr/>
          </p:nvSpPr>
          <p:spPr>
            <a:xfrm>
              <a:off x="3200400" y="2743200"/>
              <a:ext cx="914400" cy="5334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200400" y="4114800"/>
              <a:ext cx="914400" cy="5334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00400" y="4114800"/>
              <a:ext cx="990600" cy="523220"/>
            </a:xfrm>
            <a:prstGeom prst="rect">
              <a:avLst/>
            </a:prstGeom>
            <a:noFill/>
          </p:spPr>
          <p:txBody>
            <a:bodyPr wrap="square" rtlCol="0">
              <a:spAutoFit/>
            </a:bodyPr>
            <a:lstStyle/>
            <a:p>
              <a:r>
                <a:rPr lang="en-US" sz="1400" dirty="0" smtClean="0"/>
                <a:t>Set up</a:t>
              </a:r>
            </a:p>
            <a:p>
              <a:r>
                <a:rPr lang="en-US" sz="1400" dirty="0" smtClean="0"/>
                <a:t>Employee</a:t>
              </a:r>
              <a:endParaRPr lang="en-US" sz="1400" dirty="0"/>
            </a:p>
          </p:txBody>
        </p:sp>
        <p:sp>
          <p:nvSpPr>
            <p:cNvPr id="23" name="TextBox 22"/>
            <p:cNvSpPr txBox="1"/>
            <p:nvPr/>
          </p:nvSpPr>
          <p:spPr>
            <a:xfrm>
              <a:off x="4648200" y="1143000"/>
              <a:ext cx="990600" cy="307777"/>
            </a:xfrm>
            <a:prstGeom prst="rect">
              <a:avLst/>
            </a:prstGeom>
            <a:noFill/>
          </p:spPr>
          <p:txBody>
            <a:bodyPr wrap="square" rtlCol="0">
              <a:spAutoFit/>
            </a:bodyPr>
            <a:lstStyle/>
            <a:p>
              <a:r>
                <a:rPr lang="en-US" sz="1400" dirty="0" smtClean="0"/>
                <a:t>:Applicant</a:t>
              </a:r>
              <a:endParaRPr lang="en-US" sz="1400" dirty="0"/>
            </a:p>
          </p:txBody>
        </p:sp>
        <p:grpSp>
          <p:nvGrpSpPr>
            <p:cNvPr id="24" name="Group 38"/>
            <p:cNvGrpSpPr/>
            <p:nvPr/>
          </p:nvGrpSpPr>
          <p:grpSpPr>
            <a:xfrm>
              <a:off x="5257800" y="2133600"/>
              <a:ext cx="990600" cy="533400"/>
              <a:chOff x="1371600" y="1524000"/>
              <a:chExt cx="990600" cy="533400"/>
            </a:xfrm>
          </p:grpSpPr>
          <p:sp>
            <p:nvSpPr>
              <p:cNvPr id="66" name="Rounded Rectangle 65"/>
              <p:cNvSpPr/>
              <p:nvPr/>
            </p:nvSpPr>
            <p:spPr>
              <a:xfrm>
                <a:off x="1371600" y="1524000"/>
                <a:ext cx="914400" cy="5334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371600" y="1524000"/>
                <a:ext cx="990600" cy="523220"/>
              </a:xfrm>
              <a:prstGeom prst="rect">
                <a:avLst/>
              </a:prstGeom>
              <a:noFill/>
            </p:spPr>
            <p:txBody>
              <a:bodyPr wrap="square" rtlCol="0">
                <a:spAutoFit/>
              </a:bodyPr>
              <a:lstStyle/>
              <a:p>
                <a:r>
                  <a:rPr lang="en-US" sz="1400" dirty="0" smtClean="0"/>
                  <a:t>Job</a:t>
                </a:r>
              </a:p>
              <a:p>
                <a:r>
                  <a:rPr lang="en-US" sz="1400" dirty="0" smtClean="0"/>
                  <a:t>Decision</a:t>
                </a:r>
                <a:endParaRPr lang="en-US" sz="1400" dirty="0"/>
              </a:p>
            </p:txBody>
          </p:sp>
        </p:grpSp>
        <p:sp>
          <p:nvSpPr>
            <p:cNvPr id="25" name="TextBox 24"/>
            <p:cNvSpPr txBox="1"/>
            <p:nvPr/>
          </p:nvSpPr>
          <p:spPr>
            <a:xfrm>
              <a:off x="3200400" y="2743200"/>
              <a:ext cx="914400" cy="523220"/>
            </a:xfrm>
            <a:prstGeom prst="rect">
              <a:avLst/>
            </a:prstGeom>
            <a:noFill/>
          </p:spPr>
          <p:txBody>
            <a:bodyPr wrap="square" rtlCol="0">
              <a:spAutoFit/>
            </a:bodyPr>
            <a:lstStyle/>
            <a:p>
              <a:r>
                <a:rPr lang="en-US" sz="1400" dirty="0" smtClean="0"/>
                <a:t>Select</a:t>
              </a:r>
            </a:p>
            <a:p>
              <a:r>
                <a:rPr lang="en-US" sz="1400" dirty="0" smtClean="0"/>
                <a:t>Employee</a:t>
              </a:r>
              <a:endParaRPr lang="en-US" sz="1400" dirty="0"/>
            </a:p>
          </p:txBody>
        </p:sp>
        <p:sp>
          <p:nvSpPr>
            <p:cNvPr id="26" name="TextBox 25"/>
            <p:cNvSpPr txBox="1"/>
            <p:nvPr/>
          </p:nvSpPr>
          <p:spPr>
            <a:xfrm>
              <a:off x="6781800" y="4191000"/>
              <a:ext cx="990600" cy="307777"/>
            </a:xfrm>
            <a:prstGeom prst="rect">
              <a:avLst/>
            </a:prstGeom>
            <a:noFill/>
          </p:spPr>
          <p:txBody>
            <a:bodyPr wrap="square" rtlCol="0">
              <a:spAutoFit/>
            </a:bodyPr>
            <a:lstStyle/>
            <a:p>
              <a:r>
                <a:rPr lang="en-US" sz="1400" dirty="0" smtClean="0"/>
                <a:t>:Employee</a:t>
              </a:r>
              <a:endParaRPr lang="en-US" sz="1400" dirty="0"/>
            </a:p>
          </p:txBody>
        </p:sp>
        <p:grpSp>
          <p:nvGrpSpPr>
            <p:cNvPr id="27" name="Group 45"/>
            <p:cNvGrpSpPr/>
            <p:nvPr/>
          </p:nvGrpSpPr>
          <p:grpSpPr>
            <a:xfrm>
              <a:off x="6781800" y="5486400"/>
              <a:ext cx="990600" cy="533400"/>
              <a:chOff x="1371600" y="1524000"/>
              <a:chExt cx="990600" cy="533400"/>
            </a:xfrm>
          </p:grpSpPr>
          <p:sp>
            <p:nvSpPr>
              <p:cNvPr id="64" name="Rounded Rectangle 63"/>
              <p:cNvSpPr/>
              <p:nvPr/>
            </p:nvSpPr>
            <p:spPr>
              <a:xfrm>
                <a:off x="1371600" y="1524000"/>
                <a:ext cx="914400" cy="5334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371600" y="1524000"/>
                <a:ext cx="990600" cy="307777"/>
              </a:xfrm>
              <a:prstGeom prst="rect">
                <a:avLst/>
              </a:prstGeom>
              <a:noFill/>
            </p:spPr>
            <p:txBody>
              <a:bodyPr wrap="square" rtlCol="0">
                <a:spAutoFit/>
              </a:bodyPr>
              <a:lstStyle/>
              <a:p>
                <a:r>
                  <a:rPr lang="en-US" sz="1400" dirty="0" smtClean="0"/>
                  <a:t>Activation</a:t>
                </a:r>
                <a:endParaRPr lang="en-US" sz="1400" dirty="0"/>
              </a:p>
            </p:txBody>
          </p:sp>
        </p:grpSp>
        <p:cxnSp>
          <p:nvCxnSpPr>
            <p:cNvPr id="28" name="Straight Arrow Connector 27"/>
            <p:cNvCxnSpPr>
              <a:stCxn id="3" idx="4"/>
            </p:cNvCxnSpPr>
            <p:nvPr/>
          </p:nvCxnSpPr>
          <p:spPr>
            <a:xfrm rot="5400000">
              <a:off x="1570038" y="1162050"/>
              <a:ext cx="419100"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2993898" y="1595628"/>
              <a:ext cx="1362456"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309398" y="2558002"/>
              <a:ext cx="3931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1737360" y="1986290"/>
              <a:ext cx="162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28800" y="2057400"/>
              <a:ext cx="1508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238500" y="2171700"/>
              <a:ext cx="2286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4"/>
            </p:cNvCxnSpPr>
            <p:nvPr/>
          </p:nvCxnSpPr>
          <p:spPr>
            <a:xfrm rot="16200000" flipH="1">
              <a:off x="5303838" y="1543050"/>
              <a:ext cx="1181100"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5504688" y="2890510"/>
              <a:ext cx="467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5105400" y="3124200"/>
              <a:ext cx="6309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4838700" y="3390900"/>
              <a:ext cx="5334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0" idx="2"/>
            </p:cNvCxnSpPr>
            <p:nvPr/>
          </p:nvCxnSpPr>
          <p:spPr>
            <a:xfrm rot="5400000">
              <a:off x="3581400" y="33528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657600" y="3429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4306094" y="3543300"/>
              <a:ext cx="227806" cy="794"/>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3505200"/>
              <a:ext cx="838200" cy="307777"/>
            </a:xfrm>
            <a:prstGeom prst="rect">
              <a:avLst/>
            </a:prstGeom>
            <a:noFill/>
          </p:spPr>
          <p:txBody>
            <a:bodyPr wrap="square" rtlCol="0">
              <a:spAutoFit/>
            </a:bodyPr>
            <a:lstStyle/>
            <a:p>
              <a:r>
                <a:rPr lang="en-US" sz="1400" dirty="0" smtClean="0"/>
                <a:t>Accept</a:t>
              </a:r>
              <a:endParaRPr lang="en-US" sz="1400" dirty="0"/>
            </a:p>
          </p:txBody>
        </p:sp>
        <p:sp>
          <p:nvSpPr>
            <p:cNvPr id="42" name="TextBox 41"/>
            <p:cNvSpPr txBox="1"/>
            <p:nvPr/>
          </p:nvSpPr>
          <p:spPr>
            <a:xfrm>
              <a:off x="4724400" y="4800600"/>
              <a:ext cx="1295400" cy="523220"/>
            </a:xfrm>
            <a:prstGeom prst="rect">
              <a:avLst/>
            </a:prstGeom>
            <a:noFill/>
          </p:spPr>
          <p:txBody>
            <a:bodyPr wrap="square" rtlCol="0">
              <a:spAutoFit/>
            </a:bodyPr>
            <a:lstStyle/>
            <a:p>
              <a:r>
                <a:rPr lang="en-US" sz="1400" dirty="0" smtClean="0"/>
                <a:t>Reject </a:t>
              </a:r>
            </a:p>
            <a:p>
              <a:r>
                <a:rPr lang="en-US" sz="1400" dirty="0" smtClean="0"/>
                <a:t>Offer</a:t>
              </a:r>
            </a:p>
          </p:txBody>
        </p:sp>
        <p:cxnSp>
          <p:nvCxnSpPr>
            <p:cNvPr id="43" name="Straight Connector 42"/>
            <p:cNvCxnSpPr/>
            <p:nvPr/>
          </p:nvCxnSpPr>
          <p:spPr>
            <a:xfrm rot="5400000">
              <a:off x="4838700" y="38481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53000" y="39624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648200" y="4800600"/>
              <a:ext cx="167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65" idx="1"/>
            </p:cNvCxnSpPr>
            <p:nvPr/>
          </p:nvCxnSpPr>
          <p:spPr>
            <a:xfrm>
              <a:off x="5486400" y="5638800"/>
              <a:ext cx="1295400" cy="1489"/>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2"/>
            </p:cNvCxnSpPr>
            <p:nvPr/>
          </p:nvCxnSpPr>
          <p:spPr>
            <a:xfrm rot="5400000">
              <a:off x="3499104" y="4946904"/>
              <a:ext cx="24505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3733800" y="6172200"/>
              <a:ext cx="993648"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343400" y="38100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3657600" y="38862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1" idx="0"/>
            </p:cNvCxnSpPr>
            <p:nvPr/>
          </p:nvCxnSpPr>
          <p:spPr>
            <a:xfrm rot="5400000">
              <a:off x="3543300" y="4000500"/>
              <a:ext cx="2286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10000" y="5562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114800" y="5867400"/>
              <a:ext cx="26670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p:cNvCxnSpPr>
            <p:nvPr/>
          </p:nvCxnSpPr>
          <p:spPr>
            <a:xfrm rot="5400000">
              <a:off x="7048500" y="62103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3810000" y="6400800"/>
              <a:ext cx="34290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3200432" y="5714238"/>
              <a:ext cx="913606" cy="231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3543300" y="4914900"/>
              <a:ext cx="533400" cy="15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114800" y="4419600"/>
              <a:ext cx="2667000" cy="1588"/>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5" idx="0"/>
            </p:cNvCxnSpPr>
            <p:nvPr/>
          </p:nvCxnSpPr>
          <p:spPr>
            <a:xfrm rot="16200000" flipV="1">
              <a:off x="6819900" y="5067300"/>
              <a:ext cx="838200"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V="1">
              <a:off x="5143500" y="1714500"/>
              <a:ext cx="533400" cy="30480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3848100" y="1714500"/>
              <a:ext cx="1143000" cy="91440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781800" y="4114800"/>
              <a:ext cx="914400"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648200" y="1066800"/>
              <a:ext cx="914400" cy="533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79016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642938" y="1509713"/>
            <a:ext cx="7858125" cy="3838575"/>
          </a:xfrm>
          <a:prstGeom prst="rect">
            <a:avLst/>
          </a:prstGeom>
          <a:noFill/>
          <a:ln w="9525">
            <a:noFill/>
            <a:miter lim="800000"/>
            <a:headEnd/>
            <a:tailEnd/>
          </a:ln>
        </p:spPr>
      </p:pic>
    </p:spTree>
    <p:extLst>
      <p:ext uri="{BB962C8B-B14F-4D97-AF65-F5344CB8AC3E}">
        <p14:creationId xmlns:p14="http://schemas.microsoft.com/office/powerpoint/2010/main" val="25349140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428750" y="1290638"/>
            <a:ext cx="6286500" cy="4276725"/>
          </a:xfrm>
          <a:prstGeom prst="rect">
            <a:avLst/>
          </a:prstGeom>
          <a:noFill/>
          <a:ln w="9525">
            <a:noFill/>
            <a:miter lim="800000"/>
            <a:headEnd/>
            <a:tailEnd/>
          </a:ln>
        </p:spPr>
      </p:pic>
    </p:spTree>
    <p:extLst>
      <p:ext uri="{BB962C8B-B14F-4D97-AF65-F5344CB8AC3E}">
        <p14:creationId xmlns:p14="http://schemas.microsoft.com/office/powerpoint/2010/main" val="22078659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6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638" y="200025"/>
            <a:ext cx="3006725" cy="645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91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152525" y="1304925"/>
            <a:ext cx="6838950" cy="4248150"/>
          </a:xfrm>
          <a:prstGeom prst="rect">
            <a:avLst/>
          </a:prstGeom>
          <a:noFill/>
          <a:ln w="9525">
            <a:noFill/>
            <a:miter lim="800000"/>
            <a:headEnd/>
            <a:tailEnd/>
          </a:ln>
        </p:spPr>
      </p:pic>
    </p:spTree>
    <p:extLst>
      <p:ext uri="{BB962C8B-B14F-4D97-AF65-F5344CB8AC3E}">
        <p14:creationId xmlns:p14="http://schemas.microsoft.com/office/powerpoint/2010/main" val="3235978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933450"/>
            <a:ext cx="8839200" cy="4991100"/>
          </a:xfrm>
          <a:prstGeom prst="rect">
            <a:avLst/>
          </a:prstGeom>
          <a:noFill/>
          <a:ln w="9525">
            <a:noFill/>
            <a:miter lim="800000"/>
            <a:headEnd/>
            <a:tailEnd/>
          </a:ln>
        </p:spPr>
      </p:pic>
    </p:spTree>
    <p:extLst>
      <p:ext uri="{BB962C8B-B14F-4D97-AF65-F5344CB8AC3E}">
        <p14:creationId xmlns:p14="http://schemas.microsoft.com/office/powerpoint/2010/main" val="6069763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047875" y="676275"/>
            <a:ext cx="5048250" cy="5505450"/>
          </a:xfrm>
          <a:prstGeom prst="rect">
            <a:avLst/>
          </a:prstGeom>
          <a:noFill/>
          <a:ln w="9525">
            <a:noFill/>
            <a:miter lim="800000"/>
            <a:headEnd/>
            <a:tailEnd/>
          </a:ln>
        </p:spPr>
      </p:pic>
    </p:spTree>
    <p:extLst>
      <p:ext uri="{BB962C8B-B14F-4D97-AF65-F5344CB8AC3E}">
        <p14:creationId xmlns:p14="http://schemas.microsoft.com/office/powerpoint/2010/main" val="66546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4171</Words>
  <Application>Microsoft Office PowerPoint</Application>
  <PresentationFormat>On-screen Show (4:3)</PresentationFormat>
  <Paragraphs>930</Paragraphs>
  <Slides>104</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Arial</vt:lpstr>
      <vt:lpstr>Arial Narrow</vt:lpstr>
      <vt:lpstr>Calibri</vt:lpstr>
      <vt:lpstr>Courier</vt:lpstr>
      <vt:lpstr>Marlett</vt:lpstr>
      <vt:lpstr>Monotype Sorts</vt:lpstr>
      <vt:lpstr>Times</vt:lpstr>
      <vt:lpstr>Times New Roman</vt:lpstr>
      <vt:lpstr>Office Theme</vt:lpstr>
      <vt:lpstr>PowerPoint Presentation</vt:lpstr>
      <vt:lpstr>5.1 Interaction Diagrams </vt:lpstr>
      <vt:lpstr>Interactions and messages</vt:lpstr>
      <vt:lpstr>Elements found in interaction diagrams</vt:lpstr>
      <vt:lpstr>Creating interaction diagrams</vt:lpstr>
      <vt:lpstr>Sequence diagrams – an example</vt:lpstr>
      <vt:lpstr>Sequence diagrams </vt:lpstr>
      <vt:lpstr>Sequence diagrams –    same example, more details</vt:lpstr>
      <vt:lpstr>Sequence diagrams –    an example with replicated messages</vt:lpstr>
      <vt:lpstr>Sequence diagrams –    an example with object deletion</vt:lpstr>
      <vt:lpstr>Communication diagrams – an example</vt:lpstr>
      <vt:lpstr>Communication diagrams </vt:lpstr>
      <vt:lpstr>Communication diagrams –    same example, more details</vt:lpstr>
      <vt:lpstr>Communication links</vt:lpstr>
      <vt:lpstr>Other communication links </vt:lpstr>
      <vt:lpstr>Other communication links</vt:lpstr>
      <vt:lpstr>How to choose between using a sequence or communication diagram </vt:lpstr>
      <vt:lpstr>How to choose between using a sequence or communication diagram</vt:lpstr>
      <vt:lpstr>Communication diagrams and patterns</vt:lpstr>
      <vt:lpstr>An old assignment</vt:lpstr>
      <vt:lpstr>Assignment 3 diagram</vt:lpstr>
      <vt:lpstr>5.2 State Diagrams </vt:lpstr>
      <vt:lpstr>State diagrams – an example</vt:lpstr>
      <vt:lpstr>States</vt:lpstr>
      <vt:lpstr>Transitions</vt:lpstr>
      <vt:lpstr>PowerPoint Presentation</vt:lpstr>
      <vt:lpstr>State diagrams – an example with conditional transitions and actions   </vt:lpstr>
      <vt:lpstr>Activities in state diagrams </vt:lpstr>
      <vt:lpstr>State diagram – an example with activity </vt:lpstr>
      <vt:lpstr>Actions in state diagrams</vt:lpstr>
      <vt:lpstr>State diagram – an example with actions</vt:lpstr>
      <vt:lpstr>State diagrams – another example</vt:lpstr>
      <vt:lpstr>Nested substates and guard conditions: Car transmission</vt:lpstr>
      <vt:lpstr>State diagram – an example with substates</vt:lpstr>
      <vt:lpstr>5.3 Activity Diagrams </vt:lpstr>
      <vt:lpstr>Activity diagrams – an example</vt:lpstr>
      <vt:lpstr>Representing concurrency</vt:lpstr>
      <vt:lpstr>Representing concurrency</vt:lpstr>
      <vt:lpstr>Swimlanes</vt:lpstr>
      <vt:lpstr>Activity diagrams – an example with  swimlanes</vt:lpstr>
      <vt:lpstr>5.4 Implementing Classes Based on Interaction and State Diagrams</vt:lpstr>
      <vt:lpstr>Example</vt:lpstr>
      <vt:lpstr>Example: The CourseSection class</vt:lpstr>
      <vt:lpstr>Example: The CourseSection class</vt:lpstr>
      <vt:lpstr>Example: The CourseSection class</vt:lpstr>
      <vt:lpstr>Example: The CourseSection class</vt:lpstr>
      <vt:lpstr>Example: The CourseSection class</vt:lpstr>
      <vt:lpstr>Example: The CourseSection class</vt:lpstr>
      <vt:lpstr>Example: The CourseSection class</vt:lpstr>
      <vt:lpstr>8.5 Difficulties and Risks in Modelling Interactions and Behaviour </vt:lpstr>
      <vt:lpstr>PowerPoint Presentation</vt:lpstr>
      <vt:lpstr>IBM Hardware Hackathon</vt:lpstr>
      <vt:lpstr>Global Coffee Hour</vt:lpstr>
      <vt:lpstr>Security group meeting today</vt:lpstr>
      <vt:lpstr>Exercise</vt:lpstr>
      <vt:lpstr>Exercise 2</vt:lpstr>
      <vt:lpstr>Solution</vt:lpstr>
      <vt:lpstr>Solution to Exercise 2</vt:lpstr>
      <vt:lpstr>A student model</vt:lpstr>
      <vt:lpstr>PowerPoint Presentation</vt:lpstr>
      <vt:lpstr>Assignment 1 (due Sun Feb19)</vt:lpstr>
      <vt:lpstr>Summary of sequence diagrams</vt:lpstr>
      <vt:lpstr>Activity diagram with swimlanes and data</vt:lpstr>
      <vt:lpstr>Digital sound recorder</vt:lpstr>
      <vt:lpstr>Context diagram</vt:lpstr>
      <vt:lpstr>Events</vt:lpstr>
      <vt:lpstr>PowerPoint Presentation</vt:lpstr>
      <vt:lpstr>Subsystems in the sound recorder</vt:lpstr>
      <vt:lpstr>Use cases for sound recorder</vt:lpstr>
      <vt:lpstr>Use cases</vt:lpstr>
      <vt:lpstr>PowerPoint Presentation</vt:lpstr>
      <vt:lpstr>PowerPoint Presentation</vt:lpstr>
      <vt:lpstr>PowerPoint Presentation</vt:lpstr>
      <vt:lpstr>PowerPoint Presentation</vt:lpstr>
      <vt:lpstr>PowerPoint Presentation</vt:lpstr>
      <vt:lpstr>Sequence and collaboration diagrams</vt:lpstr>
      <vt:lpstr>Play message sequence diagram</vt:lpstr>
      <vt:lpstr>PowerPoint Presentation</vt:lpstr>
      <vt:lpstr>Collaboration diagram for scheduler</vt:lpstr>
      <vt:lpstr>Example: Soccer World Cup</vt:lpstr>
      <vt:lpstr>More</vt:lpstr>
      <vt:lpstr>Main Use cases for the World Cup example</vt:lpstr>
      <vt:lpstr>Use case</vt:lpstr>
      <vt:lpstr>Hotel reservation</vt:lpstr>
      <vt:lpstr>Reservation pattern</vt:lpstr>
      <vt:lpstr>PowerPoint Presentation</vt:lpstr>
      <vt:lpstr>PowerPoint Presentation</vt:lpstr>
      <vt:lpstr>PowerPoint Presentation</vt:lpstr>
      <vt:lpstr>PowerPoint Presentation</vt:lpstr>
      <vt:lpstr>PowerPoint Presentation</vt:lpstr>
      <vt:lpstr>UC3: Hire an Employee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 sign on (SSO) for Google apps</vt:lpstr>
      <vt:lpstr>PowerPoint Presentation</vt:lpstr>
      <vt:lpstr>PowerPoint Presentation</vt:lpstr>
      <vt:lpstr>PowerPoint Presentation</vt:lpstr>
      <vt:lpstr>PowerPoint Presentation</vt:lpstr>
    </vt:vector>
  </TitlesOfParts>
  <Company>ENG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Fernandez</dc:creator>
  <cp:lastModifiedBy>Eduardo Fernandez</cp:lastModifiedBy>
  <cp:revision>15</cp:revision>
  <dcterms:created xsi:type="dcterms:W3CDTF">2017-01-27T14:33:50Z</dcterms:created>
  <dcterms:modified xsi:type="dcterms:W3CDTF">2017-02-01T18:50:35Z</dcterms:modified>
</cp:coreProperties>
</file>