
<file path=[Content_Types].xml><?xml version="1.0" encoding="utf-8"?>
<Types xmlns="http://schemas.openxmlformats.org/package/2006/content-types">
  <Default Extension="xml" ContentType="application/xml"/>
  <Default Extension="bin" ContentType="application/vnd.openxmlformats-officedocument.oleObject"/>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9"/>
  </p:notesMasterIdLst>
  <p:handoutMasterIdLst>
    <p:handoutMasterId r:id="rId180"/>
  </p:handoutMasterIdLst>
  <p:sldIdLst>
    <p:sldId id="257" r:id="rId2"/>
    <p:sldId id="258" r:id="rId3"/>
    <p:sldId id="259" r:id="rId4"/>
    <p:sldId id="261" r:id="rId5"/>
    <p:sldId id="262" r:id="rId6"/>
    <p:sldId id="483" r:id="rId7"/>
    <p:sldId id="410" r:id="rId8"/>
    <p:sldId id="636" r:id="rId9"/>
    <p:sldId id="263" r:id="rId10"/>
    <p:sldId id="264" r:id="rId11"/>
    <p:sldId id="265" r:id="rId12"/>
    <p:sldId id="266" r:id="rId13"/>
    <p:sldId id="267" r:id="rId14"/>
    <p:sldId id="268" r:id="rId15"/>
    <p:sldId id="269" r:id="rId16"/>
    <p:sldId id="270" r:id="rId17"/>
    <p:sldId id="271" r:id="rId18"/>
    <p:sldId id="272" r:id="rId19"/>
    <p:sldId id="273" r:id="rId20"/>
    <p:sldId id="381" r:id="rId21"/>
    <p:sldId id="382" r:id="rId22"/>
    <p:sldId id="383" r:id="rId23"/>
    <p:sldId id="377" r:id="rId24"/>
    <p:sldId id="378" r:id="rId25"/>
    <p:sldId id="379" r:id="rId26"/>
    <p:sldId id="372" r:id="rId27"/>
    <p:sldId id="373" r:id="rId28"/>
    <p:sldId id="374" r:id="rId29"/>
    <p:sldId id="375" r:id="rId30"/>
    <p:sldId id="577" r:id="rId31"/>
    <p:sldId id="371" r:id="rId32"/>
    <p:sldId id="293" r:id="rId33"/>
    <p:sldId id="294" r:id="rId34"/>
    <p:sldId id="295" r:id="rId35"/>
    <p:sldId id="296" r:id="rId36"/>
    <p:sldId id="297" r:id="rId37"/>
    <p:sldId id="556" r:id="rId38"/>
    <p:sldId id="494" r:id="rId39"/>
    <p:sldId id="495" r:id="rId40"/>
    <p:sldId id="496" r:id="rId41"/>
    <p:sldId id="497" r:id="rId42"/>
    <p:sldId id="498" r:id="rId43"/>
    <p:sldId id="484" r:id="rId44"/>
    <p:sldId id="485" r:id="rId45"/>
    <p:sldId id="486" r:id="rId46"/>
    <p:sldId id="487" r:id="rId47"/>
    <p:sldId id="488" r:id="rId48"/>
    <p:sldId id="298" r:id="rId49"/>
    <p:sldId id="299" r:id="rId50"/>
    <p:sldId id="500" r:id="rId51"/>
    <p:sldId id="502" r:id="rId52"/>
    <p:sldId id="503" r:id="rId53"/>
    <p:sldId id="504" r:id="rId54"/>
    <p:sldId id="505" r:id="rId55"/>
    <p:sldId id="506" r:id="rId56"/>
    <p:sldId id="303" r:id="rId57"/>
    <p:sldId id="558" r:id="rId58"/>
    <p:sldId id="559" r:id="rId59"/>
    <p:sldId id="560" r:id="rId60"/>
    <p:sldId id="561" r:id="rId61"/>
    <p:sldId id="566" r:id="rId62"/>
    <p:sldId id="562" r:id="rId63"/>
    <p:sldId id="563" r:id="rId64"/>
    <p:sldId id="564" r:id="rId65"/>
    <p:sldId id="565" r:id="rId66"/>
    <p:sldId id="567" r:id="rId67"/>
    <p:sldId id="568" r:id="rId68"/>
    <p:sldId id="569" r:id="rId69"/>
    <p:sldId id="623" r:id="rId70"/>
    <p:sldId id="624" r:id="rId71"/>
    <p:sldId id="625" r:id="rId72"/>
    <p:sldId id="570" r:id="rId73"/>
    <p:sldId id="571" r:id="rId74"/>
    <p:sldId id="572" r:id="rId75"/>
    <p:sldId id="551" r:id="rId76"/>
    <p:sldId id="552" r:id="rId77"/>
    <p:sldId id="553" r:id="rId78"/>
    <p:sldId id="554" r:id="rId79"/>
    <p:sldId id="326" r:id="rId80"/>
    <p:sldId id="327" r:id="rId81"/>
    <p:sldId id="328" r:id="rId82"/>
    <p:sldId id="550" r:id="rId83"/>
    <p:sldId id="507" r:id="rId84"/>
    <p:sldId id="508" r:id="rId85"/>
    <p:sldId id="509" r:id="rId86"/>
    <p:sldId id="510" r:id="rId87"/>
    <p:sldId id="511" r:id="rId88"/>
    <p:sldId id="512" r:id="rId89"/>
    <p:sldId id="513" r:id="rId90"/>
    <p:sldId id="514" r:id="rId91"/>
    <p:sldId id="542" r:id="rId92"/>
    <p:sldId id="543" r:id="rId93"/>
    <p:sldId id="544" r:id="rId94"/>
    <p:sldId id="545" r:id="rId95"/>
    <p:sldId id="546" r:id="rId96"/>
    <p:sldId id="547" r:id="rId97"/>
    <p:sldId id="345" r:id="rId98"/>
    <p:sldId id="346" r:id="rId99"/>
    <p:sldId id="347" r:id="rId100"/>
    <p:sldId id="348" r:id="rId101"/>
    <p:sldId id="349" r:id="rId102"/>
    <p:sldId id="350" r:id="rId103"/>
    <p:sldId id="578" r:id="rId104"/>
    <p:sldId id="579" r:id="rId105"/>
    <p:sldId id="626" r:id="rId106"/>
    <p:sldId id="580" r:id="rId107"/>
    <p:sldId id="629" r:id="rId108"/>
    <p:sldId id="630" r:id="rId109"/>
    <p:sldId id="631" r:id="rId110"/>
    <p:sldId id="632" r:id="rId111"/>
    <p:sldId id="627" r:id="rId112"/>
    <p:sldId id="583" r:id="rId113"/>
    <p:sldId id="617" r:id="rId114"/>
    <p:sldId id="618" r:id="rId115"/>
    <p:sldId id="619" r:id="rId116"/>
    <p:sldId id="620" r:id="rId117"/>
    <p:sldId id="621" r:id="rId118"/>
    <p:sldId id="403" r:id="rId119"/>
    <p:sldId id="404" r:id="rId120"/>
    <p:sldId id="405" r:id="rId121"/>
    <p:sldId id="406" r:id="rId122"/>
    <p:sldId id="407" r:id="rId123"/>
    <p:sldId id="408" r:id="rId124"/>
    <p:sldId id="409" r:id="rId125"/>
    <p:sldId id="584" r:id="rId126"/>
    <p:sldId id="633" r:id="rId127"/>
    <p:sldId id="634" r:id="rId128"/>
    <p:sldId id="586" r:id="rId129"/>
    <p:sldId id="587" r:id="rId130"/>
    <p:sldId id="635" r:id="rId131"/>
    <p:sldId id="589" r:id="rId132"/>
    <p:sldId id="590" r:id="rId133"/>
    <p:sldId id="591" r:id="rId134"/>
    <p:sldId id="592" r:id="rId135"/>
    <p:sldId id="593" r:id="rId136"/>
    <p:sldId id="594" r:id="rId137"/>
    <p:sldId id="595" r:id="rId138"/>
    <p:sldId id="596" r:id="rId139"/>
    <p:sldId id="597" r:id="rId140"/>
    <p:sldId id="598" r:id="rId141"/>
    <p:sldId id="599" r:id="rId142"/>
    <p:sldId id="600" r:id="rId143"/>
    <p:sldId id="601" r:id="rId144"/>
    <p:sldId id="602" r:id="rId145"/>
    <p:sldId id="603" r:id="rId146"/>
    <p:sldId id="604" r:id="rId147"/>
    <p:sldId id="605" r:id="rId148"/>
    <p:sldId id="606" r:id="rId149"/>
    <p:sldId id="607" r:id="rId150"/>
    <p:sldId id="608" r:id="rId151"/>
    <p:sldId id="609" r:id="rId152"/>
    <p:sldId id="610" r:id="rId153"/>
    <p:sldId id="611" r:id="rId154"/>
    <p:sldId id="612" r:id="rId155"/>
    <p:sldId id="613" r:id="rId156"/>
    <p:sldId id="614" r:id="rId157"/>
    <p:sldId id="615" r:id="rId158"/>
    <p:sldId id="616" r:id="rId159"/>
    <p:sldId id="364" r:id="rId160"/>
    <p:sldId id="365" r:id="rId161"/>
    <p:sldId id="384" r:id="rId162"/>
    <p:sldId id="385" r:id="rId163"/>
    <p:sldId id="386" r:id="rId164"/>
    <p:sldId id="388" r:id="rId165"/>
    <p:sldId id="389" r:id="rId166"/>
    <p:sldId id="390" r:id="rId167"/>
    <p:sldId id="391" r:id="rId168"/>
    <p:sldId id="392" r:id="rId169"/>
    <p:sldId id="393" r:id="rId170"/>
    <p:sldId id="394" r:id="rId171"/>
    <p:sldId id="395" r:id="rId172"/>
    <p:sldId id="396" r:id="rId173"/>
    <p:sldId id="397" r:id="rId174"/>
    <p:sldId id="398" r:id="rId175"/>
    <p:sldId id="402" r:id="rId176"/>
    <p:sldId id="576" r:id="rId177"/>
    <p:sldId id="575" r:id="rId1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1" d="100"/>
          <a:sy n="71" d="100"/>
        </p:scale>
        <p:origin x="408" y="60"/>
      </p:cViewPr>
      <p:guideLst>
        <p:guide orient="horz" pos="2160"/>
        <p:guide pos="3840"/>
      </p:guideLst>
    </p:cSldViewPr>
  </p:slideViewPr>
  <p:notesTextViewPr>
    <p:cViewPr>
      <p:scale>
        <a:sx n="1" d="1"/>
        <a:sy n="1" d="1"/>
      </p:scale>
      <p:origin x="0" y="0"/>
    </p:cViewPr>
  </p:notesTextViewPr>
  <p:sorterViewPr>
    <p:cViewPr>
      <p:scale>
        <a:sx n="80" d="100"/>
        <a:sy n="80" d="100"/>
      </p:scale>
      <p:origin x="0" y="-31168"/>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handoutMaster" Target="handoutMasters/handoutMaster1.xml"/><Relationship Id="rId181" Type="http://schemas.openxmlformats.org/officeDocument/2006/relationships/presProps" Target="presProps.xml"/><Relationship Id="rId182"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theme" Target="theme/theme1.xml"/><Relationship Id="rId184"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notesMaster" Target="notesMasters/notesMaster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620DC-DF68-CF41-8408-90DD1B534C06}" type="datetimeFigureOut">
              <a:rPr lang="en-US" smtClean="0"/>
              <a:t>3/13/17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20E3B0-5DA4-7641-839A-47E4D6F84BEE}" type="slidenum">
              <a:rPr lang="en-US" smtClean="0"/>
              <a:t>‹#›</a:t>
            </a:fld>
            <a:endParaRPr lang="en-US"/>
          </a:p>
        </p:txBody>
      </p:sp>
    </p:spTree>
    <p:extLst>
      <p:ext uri="{BB962C8B-B14F-4D97-AF65-F5344CB8AC3E}">
        <p14:creationId xmlns:p14="http://schemas.microsoft.com/office/powerpoint/2010/main" val="70731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1E5EE-B0CA-42DC-AE74-8911F2DE6508}" type="datetimeFigureOut">
              <a:rPr lang="en-US" smtClean="0"/>
              <a:t>3/13/17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4B005-06DB-4FE9-9E81-C8E946AB2155}" type="slidenum">
              <a:rPr lang="en-US" smtClean="0"/>
              <a:t>‹#›</a:t>
            </a:fld>
            <a:endParaRPr lang="en-US"/>
          </a:p>
        </p:txBody>
      </p:sp>
    </p:spTree>
    <p:extLst>
      <p:ext uri="{BB962C8B-B14F-4D97-AF65-F5344CB8AC3E}">
        <p14:creationId xmlns:p14="http://schemas.microsoft.com/office/powerpoint/2010/main" val="262164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2E7A6-B948-48FA-A2B6-D785532A20D1}" type="slidenum">
              <a:rPr lang="en-US"/>
              <a:pPr/>
              <a:t>1</a:t>
            </a:fld>
            <a:endParaRPr lang="en-US"/>
          </a:p>
        </p:txBody>
      </p:sp>
      <p:sp>
        <p:nvSpPr>
          <p:cNvPr id="314370" name="Rectangle 2"/>
          <p:cNvSpPr>
            <a:spLocks noGrp="1" noRot="1" noChangeAspect="1" noChangeArrowheads="1" noTextEdit="1"/>
          </p:cNvSpPr>
          <p:nvPr>
            <p:ph type="sldImg"/>
          </p:nvPr>
        </p:nvSpPr>
        <p:spPr>
          <a:xfrm>
            <a:off x="381000" y="685800"/>
            <a:ext cx="6096000" cy="3429000"/>
          </a:xfrm>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953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C6BB5-33D8-4C58-9372-A97C93925B14}" type="slidenum">
              <a:rPr lang="en-US"/>
              <a:pPr/>
              <a:t>56</a:t>
            </a:fld>
            <a:endParaRPr lang="en-US"/>
          </a:p>
        </p:txBody>
      </p:sp>
      <p:sp>
        <p:nvSpPr>
          <p:cNvPr id="338946" name="Rectangle 2"/>
          <p:cNvSpPr>
            <a:spLocks noGrp="1" noRot="1" noChangeAspect="1" noChangeArrowheads="1" noTextEdit="1"/>
          </p:cNvSpPr>
          <p:nvPr>
            <p:ph type="sldImg"/>
          </p:nvPr>
        </p:nvSpPr>
        <p:spPr>
          <a:xfrm>
            <a:off x="381000" y="685800"/>
            <a:ext cx="6096000" cy="3429000"/>
          </a:xfrm>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856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4B4CE-758C-4D8B-8515-34D4F3C79991}" type="slidenum">
              <a:rPr lang="en-US"/>
              <a:pPr/>
              <a:t>58</a:t>
            </a:fld>
            <a:endParaRPr lang="en-US"/>
          </a:p>
        </p:txBody>
      </p:sp>
      <p:sp>
        <p:nvSpPr>
          <p:cNvPr id="340994" name="Rectangle 2"/>
          <p:cNvSpPr>
            <a:spLocks noGrp="1" noRot="1" noChangeAspect="1" noChangeArrowheads="1" noTextEdit="1"/>
          </p:cNvSpPr>
          <p:nvPr>
            <p:ph type="sldImg"/>
          </p:nvPr>
        </p:nvSpPr>
        <p:spPr>
          <a:xfrm>
            <a:off x="381000" y="685800"/>
            <a:ext cx="6096000" cy="3429000"/>
          </a:xfrm>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549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BABF4-AF7F-4794-BD08-884ED70A417E}" type="slidenum">
              <a:rPr lang="en-US"/>
              <a:pPr/>
              <a:t>60</a:t>
            </a:fld>
            <a:endParaRPr lang="en-US"/>
          </a:p>
        </p:txBody>
      </p:sp>
      <p:sp>
        <p:nvSpPr>
          <p:cNvPr id="339970" name="Rectangle 2"/>
          <p:cNvSpPr>
            <a:spLocks noGrp="1" noRot="1" noChangeAspect="1" noChangeArrowheads="1" noTextEdit="1"/>
          </p:cNvSpPr>
          <p:nvPr>
            <p:ph type="sldImg"/>
          </p:nvPr>
        </p:nvSpPr>
        <p:spPr>
          <a:xfrm>
            <a:off x="381000" y="685800"/>
            <a:ext cx="6096000" cy="3429000"/>
          </a:xfrm>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4693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3CB78E-B29B-42B5-9821-8E01054F7AEF}" type="slidenum">
              <a:rPr lang="en-US"/>
              <a:pPr/>
              <a:t>61</a:t>
            </a:fld>
            <a:endParaRPr lang="en-US"/>
          </a:p>
        </p:txBody>
      </p:sp>
      <p:sp>
        <p:nvSpPr>
          <p:cNvPr id="349186" name="Rectangle 2"/>
          <p:cNvSpPr>
            <a:spLocks noGrp="1" noRot="1" noChangeAspect="1" noChangeArrowheads="1" noTextEdit="1"/>
          </p:cNvSpPr>
          <p:nvPr>
            <p:ph type="sldImg"/>
          </p:nvPr>
        </p:nvSpPr>
        <p:spPr>
          <a:xfrm>
            <a:off x="381000" y="685800"/>
            <a:ext cx="6096000" cy="3429000"/>
          </a:xfrm>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3201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7BD2C-580A-43DE-8D04-2D8F995AF035}" type="slidenum">
              <a:rPr lang="en-US"/>
              <a:pPr/>
              <a:t>64</a:t>
            </a:fld>
            <a:endParaRPr lang="en-US"/>
          </a:p>
        </p:txBody>
      </p:sp>
      <p:sp>
        <p:nvSpPr>
          <p:cNvPr id="350210" name="Rectangle 2"/>
          <p:cNvSpPr>
            <a:spLocks noGrp="1" noRot="1" noChangeAspect="1" noChangeArrowheads="1" noTextEdit="1"/>
          </p:cNvSpPr>
          <p:nvPr>
            <p:ph type="sldImg"/>
          </p:nvPr>
        </p:nvSpPr>
        <p:spPr>
          <a:xfrm>
            <a:off x="381000" y="685800"/>
            <a:ext cx="6096000" cy="3429000"/>
          </a:xfrm>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964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4A969-E154-414A-A29E-022B152338E8}" type="slidenum">
              <a:rPr lang="en-US"/>
              <a:pPr/>
              <a:t>65</a:t>
            </a:fld>
            <a:endParaRPr lang="en-US"/>
          </a:p>
        </p:txBody>
      </p:sp>
      <p:sp>
        <p:nvSpPr>
          <p:cNvPr id="351234" name="Rectangle 2"/>
          <p:cNvSpPr>
            <a:spLocks noGrp="1" noRot="1" noChangeAspect="1" noChangeArrowheads="1" noTextEdit="1"/>
          </p:cNvSpPr>
          <p:nvPr>
            <p:ph type="sldImg"/>
          </p:nvPr>
        </p:nvSpPr>
        <p:spPr>
          <a:xfrm>
            <a:off x="381000" y="685800"/>
            <a:ext cx="6096000" cy="3429000"/>
          </a:xfrm>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9101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A5843-332E-493B-A576-E21D5B020393}" type="slidenum">
              <a:rPr lang="en-US"/>
              <a:pPr/>
              <a:t>79</a:t>
            </a:fld>
            <a:endParaRPr lang="en-US"/>
          </a:p>
        </p:txBody>
      </p:sp>
      <p:sp>
        <p:nvSpPr>
          <p:cNvPr id="367618" name="Rectangle 2"/>
          <p:cNvSpPr>
            <a:spLocks noGrp="1" noRot="1" noChangeAspect="1" noChangeArrowheads="1" noTextEdit="1"/>
          </p:cNvSpPr>
          <p:nvPr>
            <p:ph type="sldImg"/>
          </p:nvPr>
        </p:nvSpPr>
        <p:spPr>
          <a:xfrm>
            <a:off x="381000" y="685800"/>
            <a:ext cx="6096000" cy="3429000"/>
          </a:xfrm>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8181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99439A-610D-4630-B98A-55A81721CE0E}" type="slidenum">
              <a:rPr lang="en-US"/>
              <a:pPr/>
              <a:t>80</a:t>
            </a:fld>
            <a:endParaRPr lang="en-US"/>
          </a:p>
        </p:txBody>
      </p:sp>
      <p:sp>
        <p:nvSpPr>
          <p:cNvPr id="368642" name="Rectangle 2"/>
          <p:cNvSpPr>
            <a:spLocks noGrp="1" noRot="1" noChangeAspect="1" noChangeArrowheads="1" noTextEdit="1"/>
          </p:cNvSpPr>
          <p:nvPr>
            <p:ph type="sldImg"/>
          </p:nvPr>
        </p:nvSpPr>
        <p:spPr>
          <a:xfrm>
            <a:off x="381000" y="685800"/>
            <a:ext cx="6096000" cy="3429000"/>
          </a:xfrm>
          <a:ln/>
        </p:spPr>
      </p:sp>
      <p:sp>
        <p:nvSpPr>
          <p:cNvPr id="368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2030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DF28B-740C-4A5B-BFC5-0F828DC16C37}" type="slidenum">
              <a:rPr lang="en-US"/>
              <a:pPr/>
              <a:t>81</a:t>
            </a:fld>
            <a:endParaRPr lang="en-US"/>
          </a:p>
        </p:txBody>
      </p:sp>
      <p:sp>
        <p:nvSpPr>
          <p:cNvPr id="369666" name="Rectangle 2"/>
          <p:cNvSpPr>
            <a:spLocks noGrp="1" noRot="1" noChangeAspect="1" noChangeArrowheads="1" noTextEdit="1"/>
          </p:cNvSpPr>
          <p:nvPr>
            <p:ph type="sldImg"/>
          </p:nvPr>
        </p:nvSpPr>
        <p:spPr>
          <a:xfrm>
            <a:off x="381000" y="685800"/>
            <a:ext cx="6096000" cy="3429000"/>
          </a:xfrm>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992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021CA-02AA-4161-B3A2-87FA71943493}" type="slidenum">
              <a:rPr lang="en-US"/>
              <a:pPr/>
              <a:t>159</a:t>
            </a:fld>
            <a:endParaRPr lang="en-US"/>
          </a:p>
        </p:txBody>
      </p:sp>
      <p:sp>
        <p:nvSpPr>
          <p:cNvPr id="356354" name="Rectangle 2"/>
          <p:cNvSpPr>
            <a:spLocks noGrp="1" noRot="1" noChangeAspect="1" noChangeArrowheads="1" noTextEdit="1"/>
          </p:cNvSpPr>
          <p:nvPr>
            <p:ph type="sldImg"/>
          </p:nvPr>
        </p:nvSpPr>
        <p:spPr>
          <a:xfrm>
            <a:off x="381000" y="685800"/>
            <a:ext cx="6096000" cy="3429000"/>
          </a:xfrm>
          <a:ln/>
        </p:spPr>
      </p:sp>
      <p:sp>
        <p:nvSpPr>
          <p:cNvPr id="35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720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80E1B-D1B4-4039-B914-9A19CF8A52BF}" type="slidenum">
              <a:rPr lang="en-US"/>
              <a:pPr/>
              <a:t>4</a:t>
            </a:fld>
            <a:endParaRPr lang="en-US"/>
          </a:p>
        </p:txBody>
      </p:sp>
      <p:sp>
        <p:nvSpPr>
          <p:cNvPr id="316418" name="Rectangle 2"/>
          <p:cNvSpPr>
            <a:spLocks noGrp="1" noRot="1" noChangeAspect="1" noChangeArrowheads="1" noTextEdit="1"/>
          </p:cNvSpPr>
          <p:nvPr>
            <p:ph type="sldImg"/>
          </p:nvPr>
        </p:nvSpPr>
        <p:spPr>
          <a:xfrm>
            <a:off x="381000" y="685800"/>
            <a:ext cx="6096000" cy="3429000"/>
          </a:xfrm>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9445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5926E-66B4-464C-B856-B3E84027A095}" type="slidenum">
              <a:rPr lang="en-US"/>
              <a:pPr/>
              <a:t>160</a:t>
            </a:fld>
            <a:endParaRPr lang="en-US"/>
          </a:p>
        </p:txBody>
      </p:sp>
      <p:sp>
        <p:nvSpPr>
          <p:cNvPr id="357378" name="Rectangle 2"/>
          <p:cNvSpPr>
            <a:spLocks noGrp="1" noRot="1" noChangeAspect="1" noChangeArrowheads="1" noTextEdit="1"/>
          </p:cNvSpPr>
          <p:nvPr>
            <p:ph type="sldImg"/>
          </p:nvPr>
        </p:nvSpPr>
        <p:spPr>
          <a:xfrm>
            <a:off x="381000" y="685800"/>
            <a:ext cx="6096000" cy="3429000"/>
          </a:xfrm>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3478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2404F-5925-4199-874E-947646D74118}" type="slidenum">
              <a:rPr lang="en-US"/>
              <a:pPr/>
              <a:t>161</a:t>
            </a:fld>
            <a:endParaRPr lang="en-US"/>
          </a:p>
        </p:txBody>
      </p:sp>
      <p:sp>
        <p:nvSpPr>
          <p:cNvPr id="317442" name="Rectangle 2"/>
          <p:cNvSpPr>
            <a:spLocks noGrp="1" noRot="1" noChangeAspect="1" noChangeArrowheads="1" noTextEdit="1"/>
          </p:cNvSpPr>
          <p:nvPr>
            <p:ph type="sldImg"/>
          </p:nvPr>
        </p:nvSpPr>
        <p:spPr>
          <a:xfrm>
            <a:off x="381000" y="685800"/>
            <a:ext cx="6096000" cy="3429000"/>
          </a:xfrm>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1508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67780-BFA5-48C4-A212-A0A197A98853}" type="slidenum">
              <a:rPr lang="en-US"/>
              <a:pPr/>
              <a:t>162</a:t>
            </a:fld>
            <a:endParaRPr lang="en-US"/>
          </a:p>
        </p:txBody>
      </p:sp>
      <p:sp>
        <p:nvSpPr>
          <p:cNvPr id="318466" name="Rectangle 2"/>
          <p:cNvSpPr>
            <a:spLocks noGrp="1" noRot="1" noChangeAspect="1" noChangeArrowheads="1" noTextEdit="1"/>
          </p:cNvSpPr>
          <p:nvPr>
            <p:ph type="sldImg"/>
          </p:nvPr>
        </p:nvSpPr>
        <p:spPr>
          <a:xfrm>
            <a:off x="381000" y="685800"/>
            <a:ext cx="6096000" cy="3429000"/>
          </a:xfrm>
          <a:ln/>
        </p:spPr>
      </p:sp>
      <p:sp>
        <p:nvSpPr>
          <p:cNvPr id="31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373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80733-B74E-40DD-A191-248F1C6671E1}" type="slidenum">
              <a:rPr lang="en-US"/>
              <a:pPr/>
              <a:t>163</a:t>
            </a:fld>
            <a:endParaRPr lang="en-US"/>
          </a:p>
        </p:txBody>
      </p:sp>
      <p:sp>
        <p:nvSpPr>
          <p:cNvPr id="320514" name="Rectangle 2"/>
          <p:cNvSpPr>
            <a:spLocks noGrp="1" noRot="1" noChangeAspect="1" noChangeArrowheads="1" noTextEdit="1"/>
          </p:cNvSpPr>
          <p:nvPr>
            <p:ph type="sldImg"/>
          </p:nvPr>
        </p:nvSpPr>
        <p:spPr>
          <a:xfrm>
            <a:off x="381000" y="685800"/>
            <a:ext cx="6096000" cy="3429000"/>
          </a:xfrm>
          <a:ln/>
        </p:spPr>
      </p:sp>
      <p:sp>
        <p:nvSpPr>
          <p:cNvPr id="32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6335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0FC9D-2F3D-41D8-95B9-69D2456ED1F5}" type="slidenum">
              <a:rPr lang="en-US"/>
              <a:pPr/>
              <a:t>164</a:t>
            </a:fld>
            <a:endParaRPr lang="en-US"/>
          </a:p>
        </p:txBody>
      </p:sp>
      <p:sp>
        <p:nvSpPr>
          <p:cNvPr id="324610" name="Rectangle 2"/>
          <p:cNvSpPr>
            <a:spLocks noGrp="1" noRot="1" noChangeAspect="1" noChangeArrowheads="1" noTextEdit="1"/>
          </p:cNvSpPr>
          <p:nvPr>
            <p:ph type="sldImg"/>
          </p:nvPr>
        </p:nvSpPr>
        <p:spPr>
          <a:xfrm>
            <a:off x="381000" y="685800"/>
            <a:ext cx="6096000" cy="3429000"/>
          </a:xfrm>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6193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20393-DAFE-4399-ADCC-BA9FA5457CCA}" type="slidenum">
              <a:rPr lang="en-US"/>
              <a:pPr/>
              <a:t>165</a:t>
            </a:fld>
            <a:endParaRPr lang="en-US"/>
          </a:p>
        </p:txBody>
      </p:sp>
      <p:sp>
        <p:nvSpPr>
          <p:cNvPr id="325634" name="Rectangle 2"/>
          <p:cNvSpPr>
            <a:spLocks noGrp="1" noRot="1" noChangeAspect="1" noChangeArrowheads="1" noTextEdit="1"/>
          </p:cNvSpPr>
          <p:nvPr>
            <p:ph type="sldImg"/>
          </p:nvPr>
        </p:nvSpPr>
        <p:spPr>
          <a:xfrm>
            <a:off x="381000" y="685800"/>
            <a:ext cx="6096000" cy="3429000"/>
          </a:xfrm>
          <a:ln/>
        </p:spPr>
      </p:sp>
      <p:sp>
        <p:nvSpPr>
          <p:cNvPr id="325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8864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64B0E-DAA4-4857-9C72-B252B5945CE8}" type="slidenum">
              <a:rPr lang="en-US"/>
              <a:pPr/>
              <a:t>166</a:t>
            </a:fld>
            <a:endParaRPr lang="en-US"/>
          </a:p>
        </p:txBody>
      </p:sp>
      <p:sp>
        <p:nvSpPr>
          <p:cNvPr id="326658" name="Rectangle 2"/>
          <p:cNvSpPr>
            <a:spLocks noGrp="1" noRot="1" noChangeAspect="1" noChangeArrowheads="1" noTextEdit="1"/>
          </p:cNvSpPr>
          <p:nvPr>
            <p:ph type="sldImg"/>
          </p:nvPr>
        </p:nvSpPr>
        <p:spPr>
          <a:xfrm>
            <a:off x="381000" y="685800"/>
            <a:ext cx="6096000" cy="3429000"/>
          </a:xfrm>
          <a:ln/>
        </p:spPr>
      </p:sp>
      <p:sp>
        <p:nvSpPr>
          <p:cNvPr id="32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449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C8C2D4-95BA-4F3A-A909-5707EAB11927}" type="slidenum">
              <a:rPr lang="en-US"/>
              <a:pPr/>
              <a:t>167</a:t>
            </a:fld>
            <a:endParaRPr lang="en-US"/>
          </a:p>
        </p:txBody>
      </p:sp>
      <p:sp>
        <p:nvSpPr>
          <p:cNvPr id="327682" name="Rectangle 2"/>
          <p:cNvSpPr>
            <a:spLocks noGrp="1" noRot="1" noChangeAspect="1" noChangeArrowheads="1" noTextEdit="1"/>
          </p:cNvSpPr>
          <p:nvPr>
            <p:ph type="sldImg"/>
          </p:nvPr>
        </p:nvSpPr>
        <p:spPr>
          <a:xfrm>
            <a:off x="381000" y="685800"/>
            <a:ext cx="6096000" cy="3429000"/>
          </a:xfrm>
          <a:ln/>
        </p:spPr>
      </p:sp>
      <p:sp>
        <p:nvSpPr>
          <p:cNvPr id="327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011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98559-06E2-4657-B2D0-D5039D31D43D}" type="slidenum">
              <a:rPr lang="en-US"/>
              <a:pPr/>
              <a:t>168</a:t>
            </a:fld>
            <a:endParaRPr lang="en-US"/>
          </a:p>
        </p:txBody>
      </p:sp>
      <p:sp>
        <p:nvSpPr>
          <p:cNvPr id="334850" name="Rectangle 2"/>
          <p:cNvSpPr>
            <a:spLocks noGrp="1" noRot="1" noChangeAspect="1" noChangeArrowheads="1" noTextEdit="1"/>
          </p:cNvSpPr>
          <p:nvPr>
            <p:ph type="sldImg"/>
          </p:nvPr>
        </p:nvSpPr>
        <p:spPr>
          <a:xfrm>
            <a:off x="381000" y="685800"/>
            <a:ext cx="6096000" cy="3429000"/>
          </a:xfrm>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7640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4BD84-898B-41AA-9A19-072C30A93205}" type="slidenum">
              <a:rPr lang="en-US"/>
              <a:pPr/>
              <a:t>169</a:t>
            </a:fld>
            <a:endParaRPr lang="en-US"/>
          </a:p>
        </p:txBody>
      </p:sp>
      <p:sp>
        <p:nvSpPr>
          <p:cNvPr id="335874" name="Rectangle 2"/>
          <p:cNvSpPr>
            <a:spLocks noGrp="1" noRot="1" noChangeAspect="1" noChangeArrowheads="1" noTextEdit="1"/>
          </p:cNvSpPr>
          <p:nvPr>
            <p:ph type="sldImg"/>
          </p:nvPr>
        </p:nvSpPr>
        <p:spPr>
          <a:xfrm>
            <a:off x="381000" y="685800"/>
            <a:ext cx="6096000" cy="3429000"/>
          </a:xfrm>
          <a:ln/>
        </p:spPr>
      </p:sp>
      <p:sp>
        <p:nvSpPr>
          <p:cNvPr id="33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267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AACC8-2D83-433F-861D-7E5331565D48}" type="slidenum">
              <a:rPr lang="en-US"/>
              <a:pPr/>
              <a:t>31</a:t>
            </a:fld>
            <a:endParaRPr lang="en-US"/>
          </a:p>
        </p:txBody>
      </p:sp>
      <p:sp>
        <p:nvSpPr>
          <p:cNvPr id="364546" name="Rectangle 2"/>
          <p:cNvSpPr>
            <a:spLocks noGrp="1" noRot="1" noChangeAspect="1" noChangeArrowheads="1" noTextEdit="1"/>
          </p:cNvSpPr>
          <p:nvPr>
            <p:ph type="sldImg"/>
          </p:nvPr>
        </p:nvSpPr>
        <p:spPr>
          <a:xfrm>
            <a:off x="381000" y="685800"/>
            <a:ext cx="6096000" cy="3429000"/>
          </a:xfrm>
          <a:ln/>
        </p:spPr>
      </p:sp>
      <p:sp>
        <p:nvSpPr>
          <p:cNvPr id="364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6240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C0B86-7E10-4903-BD9F-421070017661}" type="slidenum">
              <a:rPr lang="en-US"/>
              <a:pPr/>
              <a:t>170</a:t>
            </a:fld>
            <a:endParaRPr lang="en-US"/>
          </a:p>
        </p:txBody>
      </p:sp>
      <p:sp>
        <p:nvSpPr>
          <p:cNvPr id="336898" name="Rectangle 2"/>
          <p:cNvSpPr>
            <a:spLocks noGrp="1" noRot="1" noChangeAspect="1" noChangeArrowheads="1" noTextEdit="1"/>
          </p:cNvSpPr>
          <p:nvPr>
            <p:ph type="sldImg"/>
          </p:nvPr>
        </p:nvSpPr>
        <p:spPr>
          <a:xfrm>
            <a:off x="381000" y="685800"/>
            <a:ext cx="6096000" cy="3429000"/>
          </a:xfrm>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7305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29378-2C32-4C50-BC6A-67324AE9E6CD}" type="slidenum">
              <a:rPr lang="en-US"/>
              <a:pPr/>
              <a:t>171</a:t>
            </a:fld>
            <a:endParaRPr lang="en-US"/>
          </a:p>
        </p:txBody>
      </p:sp>
      <p:sp>
        <p:nvSpPr>
          <p:cNvPr id="344066" name="Rectangle 2"/>
          <p:cNvSpPr>
            <a:spLocks noGrp="1" noRot="1" noChangeAspect="1" noChangeArrowheads="1" noTextEdit="1"/>
          </p:cNvSpPr>
          <p:nvPr>
            <p:ph type="sldImg"/>
          </p:nvPr>
        </p:nvSpPr>
        <p:spPr>
          <a:xfrm>
            <a:off x="381000" y="685800"/>
            <a:ext cx="6096000" cy="3429000"/>
          </a:xfrm>
          <a:ln/>
        </p:spPr>
      </p:sp>
      <p:sp>
        <p:nvSpPr>
          <p:cNvPr id="34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846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A2744-93FA-499B-86B7-03F1252FB61A}" type="slidenum">
              <a:rPr lang="en-US"/>
              <a:pPr/>
              <a:t>172</a:t>
            </a:fld>
            <a:endParaRPr lang="en-US"/>
          </a:p>
        </p:txBody>
      </p:sp>
      <p:sp>
        <p:nvSpPr>
          <p:cNvPr id="345090" name="Rectangle 2"/>
          <p:cNvSpPr>
            <a:spLocks noGrp="1" noRot="1" noChangeAspect="1" noChangeArrowheads="1" noTextEdit="1"/>
          </p:cNvSpPr>
          <p:nvPr>
            <p:ph type="sldImg"/>
          </p:nvPr>
        </p:nvSpPr>
        <p:spPr>
          <a:xfrm>
            <a:off x="381000" y="685800"/>
            <a:ext cx="6096000" cy="3429000"/>
          </a:xfrm>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5878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AF860-E106-4E17-802E-8F46F5C503B2}" type="slidenum">
              <a:rPr lang="en-US"/>
              <a:pPr/>
              <a:t>173</a:t>
            </a:fld>
            <a:endParaRPr lang="en-US"/>
          </a:p>
        </p:txBody>
      </p:sp>
      <p:sp>
        <p:nvSpPr>
          <p:cNvPr id="346114" name="Rectangle 2"/>
          <p:cNvSpPr>
            <a:spLocks noGrp="1" noRot="1" noChangeAspect="1" noChangeArrowheads="1" noTextEdit="1"/>
          </p:cNvSpPr>
          <p:nvPr>
            <p:ph type="sldImg"/>
          </p:nvPr>
        </p:nvSpPr>
        <p:spPr>
          <a:xfrm>
            <a:off x="381000" y="685800"/>
            <a:ext cx="6096000" cy="3429000"/>
          </a:xfrm>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6035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DAE16-BB91-4585-A2A4-57795F3546DC}" type="slidenum">
              <a:rPr lang="en-US"/>
              <a:pPr/>
              <a:t>174</a:t>
            </a:fld>
            <a:endParaRPr lang="en-US"/>
          </a:p>
        </p:txBody>
      </p:sp>
      <p:sp>
        <p:nvSpPr>
          <p:cNvPr id="347138" name="Rectangle 2"/>
          <p:cNvSpPr>
            <a:spLocks noGrp="1" noRot="1" noChangeAspect="1" noChangeArrowheads="1" noTextEdit="1"/>
          </p:cNvSpPr>
          <p:nvPr>
            <p:ph type="sldImg"/>
          </p:nvPr>
        </p:nvSpPr>
        <p:spPr>
          <a:xfrm>
            <a:off x="381000" y="685800"/>
            <a:ext cx="6096000" cy="3429000"/>
          </a:xfrm>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3367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F4517-4C5C-4A79-9D39-A9C548E10573}" type="slidenum">
              <a:rPr lang="en-US"/>
              <a:pPr/>
              <a:t>175</a:t>
            </a:fld>
            <a:endParaRPr lang="en-US"/>
          </a:p>
        </p:txBody>
      </p:sp>
      <p:sp>
        <p:nvSpPr>
          <p:cNvPr id="354306" name="Rectangle 2"/>
          <p:cNvSpPr>
            <a:spLocks noGrp="1" noRot="1" noChangeAspect="1" noChangeArrowheads="1" noTextEdit="1"/>
          </p:cNvSpPr>
          <p:nvPr>
            <p:ph type="sldImg"/>
          </p:nvPr>
        </p:nvSpPr>
        <p:spPr>
          <a:xfrm>
            <a:off x="381000" y="685800"/>
            <a:ext cx="6096000" cy="3429000"/>
          </a:xfrm>
          <a:ln/>
        </p:spPr>
      </p:sp>
      <p:sp>
        <p:nvSpPr>
          <p:cNvPr id="354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941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4A69AC-F855-4166-86C0-0843D9618422}" type="slidenum">
              <a:rPr lang="en-US"/>
              <a:pPr/>
              <a:t>32</a:t>
            </a:fld>
            <a:endParaRPr lang="en-US"/>
          </a:p>
        </p:txBody>
      </p:sp>
      <p:sp>
        <p:nvSpPr>
          <p:cNvPr id="329730" name="Rectangle 2"/>
          <p:cNvSpPr>
            <a:spLocks noGrp="1" noRot="1" noChangeAspect="1" noChangeArrowheads="1" noTextEdit="1"/>
          </p:cNvSpPr>
          <p:nvPr>
            <p:ph type="sldImg"/>
          </p:nvPr>
        </p:nvSpPr>
        <p:spPr>
          <a:xfrm>
            <a:off x="381000" y="685800"/>
            <a:ext cx="6096000" cy="3429000"/>
          </a:xfrm>
          <a:ln/>
        </p:spPr>
      </p:sp>
      <p:sp>
        <p:nvSpPr>
          <p:cNvPr id="32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957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D3F22D-D7D2-42BA-B22E-A43B288D604F}" type="slidenum">
              <a:rPr lang="en-US"/>
              <a:pPr/>
              <a:t>33</a:t>
            </a:fld>
            <a:endParaRPr lang="en-US"/>
          </a:p>
        </p:txBody>
      </p:sp>
      <p:sp>
        <p:nvSpPr>
          <p:cNvPr id="330754" name="Rectangle 2"/>
          <p:cNvSpPr>
            <a:spLocks noGrp="1" noRot="1" noChangeAspect="1" noChangeArrowheads="1" noTextEdit="1"/>
          </p:cNvSpPr>
          <p:nvPr>
            <p:ph type="sldImg"/>
          </p:nvPr>
        </p:nvSpPr>
        <p:spPr>
          <a:xfrm>
            <a:off x="381000" y="685800"/>
            <a:ext cx="6096000" cy="3429000"/>
          </a:xfrm>
          <a:ln/>
        </p:spPr>
      </p:sp>
      <p:sp>
        <p:nvSpPr>
          <p:cNvPr id="33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571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E6FA8-77C6-469A-9DF6-8A4B97761668}" type="slidenum">
              <a:rPr lang="en-US"/>
              <a:pPr/>
              <a:t>38</a:t>
            </a:fld>
            <a:endParaRPr lang="en-US"/>
          </a:p>
        </p:txBody>
      </p:sp>
      <p:sp>
        <p:nvSpPr>
          <p:cNvPr id="342018" name="Rectangle 2"/>
          <p:cNvSpPr>
            <a:spLocks noGrp="1" noRot="1" noChangeAspect="1" noChangeArrowheads="1" noTextEdit="1"/>
          </p:cNvSpPr>
          <p:nvPr>
            <p:ph type="sldImg"/>
          </p:nvPr>
        </p:nvSpPr>
        <p:spPr>
          <a:xfrm>
            <a:off x="381000" y="685800"/>
            <a:ext cx="6096000" cy="3429000"/>
          </a:xfrm>
          <a:ln/>
        </p:spPr>
      </p:sp>
      <p:sp>
        <p:nvSpPr>
          <p:cNvPr id="342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419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A17EC-B299-4B7C-A9C2-23ECF05CD1C3}" type="slidenum">
              <a:rPr lang="en-US"/>
              <a:pPr/>
              <a:t>39</a:t>
            </a:fld>
            <a:endParaRPr lang="en-US"/>
          </a:p>
        </p:txBody>
      </p:sp>
      <p:sp>
        <p:nvSpPr>
          <p:cNvPr id="343042" name="Rectangle 2"/>
          <p:cNvSpPr>
            <a:spLocks noGrp="1" noRot="1" noChangeAspect="1" noChangeArrowheads="1" noTextEdit="1"/>
          </p:cNvSpPr>
          <p:nvPr>
            <p:ph type="sldImg"/>
          </p:nvPr>
        </p:nvSpPr>
        <p:spPr>
          <a:xfrm>
            <a:off x="381000" y="685800"/>
            <a:ext cx="6096000" cy="3429000"/>
          </a:xfrm>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114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47B32-2DB1-43B9-BF26-038EC1DA5D42}" type="slidenum">
              <a:rPr lang="en-US"/>
              <a:pPr/>
              <a:t>48</a:t>
            </a:fld>
            <a:endParaRPr lang="en-US"/>
          </a:p>
        </p:txBody>
      </p:sp>
      <p:sp>
        <p:nvSpPr>
          <p:cNvPr id="331778" name="Rectangle 2"/>
          <p:cNvSpPr>
            <a:spLocks noGrp="1" noRot="1" noChangeAspect="1" noChangeArrowheads="1" noTextEdit="1"/>
          </p:cNvSpPr>
          <p:nvPr>
            <p:ph type="sldImg"/>
          </p:nvPr>
        </p:nvSpPr>
        <p:spPr>
          <a:xfrm>
            <a:off x="381000" y="685800"/>
            <a:ext cx="6096000" cy="3429000"/>
          </a:xfrm>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529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BED6C-29CA-40DC-981A-D603DA3FC4FC}" type="slidenum">
              <a:rPr lang="en-US"/>
              <a:pPr/>
              <a:t>49</a:t>
            </a:fld>
            <a:endParaRPr lang="en-US"/>
          </a:p>
        </p:txBody>
      </p:sp>
      <p:sp>
        <p:nvSpPr>
          <p:cNvPr id="332802" name="Rectangle 2"/>
          <p:cNvSpPr>
            <a:spLocks noGrp="1" noRot="1" noChangeAspect="1" noChangeArrowheads="1" noTextEdit="1"/>
          </p:cNvSpPr>
          <p:nvPr>
            <p:ph type="sldImg"/>
          </p:nvPr>
        </p:nvSpPr>
        <p:spPr>
          <a:xfrm>
            <a:off x="381000" y="685800"/>
            <a:ext cx="6096000" cy="3429000"/>
          </a:xfrm>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902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B8B978-81D6-4AFA-8CBA-1A2D3B7E4E5F}"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374762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8B978-81D6-4AFA-8CBA-1A2D3B7E4E5F}"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420734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8B978-81D6-4AFA-8CBA-1A2D3B7E4E5F}"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2649478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422400" y="1295400"/>
            <a:ext cx="49276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553200" y="1295400"/>
            <a:ext cx="49276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US"/>
              <a:t>© Lethbridge/Laganière 2005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t>Chap. 3: Basing Development on Reusable Technology</a:t>
            </a:r>
          </a:p>
        </p:txBody>
      </p:sp>
      <p:sp>
        <p:nvSpPr>
          <p:cNvPr id="7" name="Rectangle 7"/>
          <p:cNvSpPr>
            <a:spLocks noGrp="1" noChangeArrowheads="1"/>
          </p:cNvSpPr>
          <p:nvPr>
            <p:ph type="sldNum" sz="quarter" idx="12"/>
          </p:nvPr>
        </p:nvSpPr>
        <p:spPr>
          <a:ln/>
        </p:spPr>
        <p:txBody>
          <a:bodyPr/>
          <a:lstStyle>
            <a:lvl1pPr>
              <a:defRPr/>
            </a:lvl1pPr>
          </a:lstStyle>
          <a:p>
            <a:fld id="{1A49F51F-3DF8-4EF1-B5F0-F3D8A6760266}" type="slidenum">
              <a:rPr lang="en-US"/>
              <a:pPr/>
              <a:t>‹#›</a:t>
            </a:fld>
            <a:endParaRPr lang="en-US"/>
          </a:p>
        </p:txBody>
      </p:sp>
    </p:spTree>
    <p:extLst>
      <p:ext uri="{BB962C8B-B14F-4D97-AF65-F5344CB8AC3E}">
        <p14:creationId xmlns:p14="http://schemas.microsoft.com/office/powerpoint/2010/main" val="152744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422400" y="1371600"/>
            <a:ext cx="49276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quarter" idx="2"/>
          </p:nvPr>
        </p:nvSpPr>
        <p:spPr>
          <a:xfrm>
            <a:off x="6553200" y="1371600"/>
            <a:ext cx="4927600" cy="23241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Content Placeholder 4"/>
          <p:cNvSpPr>
            <a:spLocks noGrp="1"/>
          </p:cNvSpPr>
          <p:nvPr>
            <p:ph sz="quarter" idx="3"/>
          </p:nvPr>
        </p:nvSpPr>
        <p:spPr>
          <a:xfrm>
            <a:off x="6553200" y="3848100"/>
            <a:ext cx="4927600" cy="23241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Rectangle 5"/>
          <p:cNvSpPr>
            <a:spLocks noGrp="1" noChangeArrowheads="1"/>
          </p:cNvSpPr>
          <p:nvPr>
            <p:ph type="dt" sz="half" idx="10"/>
          </p:nvPr>
        </p:nvSpPr>
        <p:spPr>
          <a:ln/>
        </p:spPr>
        <p:txBody>
          <a:bodyPr/>
          <a:lstStyle>
            <a:lvl1pPr>
              <a:defRPr/>
            </a:lvl1pPr>
          </a:lstStyle>
          <a:p>
            <a:r>
              <a:rPr lang="en-US"/>
              <a:t>© Lethbridge/Laganière 2005</a:t>
            </a:r>
          </a:p>
        </p:txBody>
      </p:sp>
      <p:sp>
        <p:nvSpPr>
          <p:cNvPr id="7" name="Rectangle 6"/>
          <p:cNvSpPr>
            <a:spLocks noGrp="1" noChangeArrowheads="1"/>
          </p:cNvSpPr>
          <p:nvPr>
            <p:ph type="ftr" sz="quarter" idx="11"/>
          </p:nvPr>
        </p:nvSpPr>
        <p:spPr>
          <a:ln/>
        </p:spPr>
        <p:txBody>
          <a:bodyPr/>
          <a:lstStyle>
            <a:lvl1pPr>
              <a:defRPr/>
            </a:lvl1pPr>
          </a:lstStyle>
          <a:p>
            <a:pPr>
              <a:defRPr/>
            </a:pPr>
            <a:r>
              <a:rPr lang="en-US"/>
              <a:t>Chapter 5: Modelling with classes</a:t>
            </a:r>
          </a:p>
        </p:txBody>
      </p:sp>
      <p:sp>
        <p:nvSpPr>
          <p:cNvPr id="8" name="Rectangle 7"/>
          <p:cNvSpPr>
            <a:spLocks noGrp="1" noChangeArrowheads="1"/>
          </p:cNvSpPr>
          <p:nvPr>
            <p:ph type="sldNum" sz="quarter" idx="12"/>
          </p:nvPr>
        </p:nvSpPr>
        <p:spPr>
          <a:ln/>
        </p:spPr>
        <p:txBody>
          <a:bodyPr/>
          <a:lstStyle>
            <a:lvl1pPr>
              <a:defRPr/>
            </a:lvl1pPr>
          </a:lstStyle>
          <a:p>
            <a:fld id="{CB0934D4-732C-4823-9BA0-2F9DB79862C5}" type="slidenum">
              <a:rPr lang="en-US"/>
              <a:pPr/>
              <a:t>‹#›</a:t>
            </a:fld>
            <a:endParaRPr lang="en-US"/>
          </a:p>
        </p:txBody>
      </p:sp>
    </p:spTree>
    <p:extLst>
      <p:ext uri="{BB962C8B-B14F-4D97-AF65-F5344CB8AC3E}">
        <p14:creationId xmlns:p14="http://schemas.microsoft.com/office/powerpoint/2010/main" val="259594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8B978-81D6-4AFA-8CBA-1A2D3B7E4E5F}"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345947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8B978-81D6-4AFA-8CBA-1A2D3B7E4E5F}"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230120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B8B978-81D6-4AFA-8CBA-1A2D3B7E4E5F}"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254823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B8B978-81D6-4AFA-8CBA-1A2D3B7E4E5F}" type="datetimeFigureOut">
              <a:rPr lang="en-US" smtClean="0"/>
              <a:t>3/13/17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35149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B8B978-81D6-4AFA-8CBA-1A2D3B7E4E5F}" type="datetimeFigureOut">
              <a:rPr lang="en-US" smtClean="0"/>
              <a:t>3/13/17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85426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8B978-81D6-4AFA-8CBA-1A2D3B7E4E5F}" type="datetimeFigureOut">
              <a:rPr lang="en-US" smtClean="0"/>
              <a:t>3/13/17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305966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8B978-81D6-4AFA-8CBA-1A2D3B7E4E5F}"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384973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8B978-81D6-4AFA-8CBA-1A2D3B7E4E5F}"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41E24-3326-44FA-B2A7-F4880118B7A7}" type="slidenum">
              <a:rPr lang="en-US" smtClean="0"/>
              <a:t>‹#›</a:t>
            </a:fld>
            <a:endParaRPr lang="en-US"/>
          </a:p>
        </p:txBody>
      </p:sp>
    </p:spTree>
    <p:extLst>
      <p:ext uri="{BB962C8B-B14F-4D97-AF65-F5344CB8AC3E}">
        <p14:creationId xmlns:p14="http://schemas.microsoft.com/office/powerpoint/2010/main" val="281904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8B978-81D6-4AFA-8CBA-1A2D3B7E4E5F}" type="datetimeFigureOut">
              <a:rPr lang="en-US" smtClean="0"/>
              <a:t>3/13/17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41E24-3326-44FA-B2A7-F4880118B7A7}" type="slidenum">
              <a:rPr lang="en-US" smtClean="0"/>
              <a:t>‹#›</a:t>
            </a:fld>
            <a:endParaRPr lang="en-US"/>
          </a:p>
        </p:txBody>
      </p:sp>
    </p:spTree>
    <p:extLst>
      <p:ext uri="{BB962C8B-B14F-4D97-AF65-F5344CB8AC3E}">
        <p14:creationId xmlns:p14="http://schemas.microsoft.com/office/powerpoint/2010/main" val="104880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illside.net/plop/2004/" TargetMode="External"/><Relationship Id="rId3" Type="http://schemas.openxmlformats.org/officeDocument/2006/relationships/hyperlink" Target="http://hillside.net/plop/2004/papers/tsorgente0/PLoP2004_tsorgente0_0.doc"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oleObject" Target="../embeddings/Microsoft_Word_97_-_2004_Document11.doc"/><Relationship Id="rId5" Type="http://schemas.openxmlformats.org/officeDocument/2006/relationships/image" Target="../media/image42.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assp.cornell.edu/LASSPTools/LASSPTool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8.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0.e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1.emf"/></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5.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6.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8.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9.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0.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hyperlink" Target="http://www.cs.wustl.edu/~schmidt/PDF/Acceptor.pdf" TargetMode="External"/><Relationship Id="rId4" Type="http://schemas.openxmlformats.org/officeDocument/2006/relationships/hyperlink" Target="http://www.cs.wustl.edu/~schmidt/ACE.html" TargetMode="External"/><Relationship Id="rId5" Type="http://schemas.openxmlformats.org/officeDocument/2006/relationships/hyperlink" Target="http://st-www.cs.uiuc.edu/users/patterns/books/" TargetMode="External"/><Relationship Id="rId6" Type="http://schemas.openxmlformats.org/officeDocument/2006/relationships/hyperlink" Target="http://www.cs.wustl.edu/~schmidt/PDF/CACM-95.pdf" TargetMode="External"/><Relationship Id="rId7" Type="http://schemas.openxmlformats.org/officeDocument/2006/relationships/hyperlink" Target="http://www.acm.org/" TargetMode="External"/><Relationship Id="rId8" Type="http://schemas.openxmlformats.org/officeDocument/2006/relationships/hyperlink" Target="http://www.cs.wustl.edu/~schmidt/PDF/ECOOP-95.pdf" TargetMode="External"/><Relationship Id="rId1" Type="http://schemas.openxmlformats.org/officeDocument/2006/relationships/slideLayout" Target="../slideLayouts/slideLayout7.xml"/><Relationship Id="rId2" Type="http://schemas.openxmlformats.org/officeDocument/2006/relationships/hyperlink" Target="http://www.cs.wustl.edu/~schmidt/PDF/ICCDS-96.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fernande@fau.edu"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tml.tkk.fi/~pnr/Tik-76.278/gof/doc/Proxy.pkg" TargetMode="External"/><Relationship Id="rId3" Type="http://schemas.openxmlformats.org/officeDocument/2006/relationships/image" Target="../media/image1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modeling-languages.com/" TargetMode="External"/><Relationship Id="rId4" Type="http://schemas.openxmlformats.org/officeDocument/2006/relationships/hyperlink" Target="http://in3.uoc.edu/" TargetMode="External"/><Relationship Id="rId5" Type="http://schemas.openxmlformats.org/officeDocument/2006/relationships/hyperlink" Target="http://www.uoc.edu/portal/en/index.html" TargetMode="External"/><Relationship Id="rId1" Type="http://schemas.openxmlformats.org/officeDocument/2006/relationships/slideLayout" Target="../slideLayouts/slideLayout2.xml"/><Relationship Id="rId2" Type="http://schemas.openxmlformats.org/officeDocument/2006/relationships/hyperlink" Target="http://jordicabo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amazon.com/s/ref=dp_byline_sr_book_2?ie=UTF8&amp;text=Marion+Scholz&amp;search-alias=books&amp;field-author=Marion+Scholz&amp;sort=relevancerank" TargetMode="External"/><Relationship Id="rId4" Type="http://schemas.openxmlformats.org/officeDocument/2006/relationships/hyperlink" Target="https://www.amazon.com/s/ref=dp_byline_sr_book_3?ie=UTF8&amp;text=Christian+Huemer&amp;search-alias=books&amp;field-author=Christian+Huemer&amp;sort=relevancerank" TargetMode="External"/><Relationship Id="rId5" Type="http://schemas.openxmlformats.org/officeDocument/2006/relationships/hyperlink" Target="https://www.amazon.com/s/ref=dp_byline_sr_book_4?ie=UTF8&amp;text=Gerti+Kappel&amp;search-alias=books&amp;field-author=Gerti+Kappel&amp;sort=relevancerank" TargetMode="External"/><Relationship Id="rId6" Type="http://schemas.openxmlformats.org/officeDocument/2006/relationships/hyperlink" Target="https://www.amazon.com/gp/product/3319127411/ref=as_li_tl?ie=UTF8&amp;tag=modellangupor-20&amp;camp=1789&amp;creative=9325&amp;linkCode=as2&amp;creativeASIN=3319127411&amp;linkId=66c4b0b0d18665410de743f476d11394" TargetMode="External"/><Relationship Id="rId1" Type="http://schemas.openxmlformats.org/officeDocument/2006/relationships/slideLayout" Target="../slideLayouts/slideLayout2.xml"/><Relationship Id="rId2" Type="http://schemas.openxmlformats.org/officeDocument/2006/relationships/hyperlink" Target="https://www.amazon.com/s/ref=dp_byline_sr_book_1?ie=UTF8&amp;text=Martina+Seidl&amp;search-alias=books&amp;field-author=Martina+Seidl&amp;sort=relevancerank"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6.wmf"/><Relationship Id="rId5" Type="http://schemas.openxmlformats.org/officeDocument/2006/relationships/oleObject" Target="../embeddings/oleObject2.bin"/><Relationship Id="rId6" Type="http://schemas.openxmlformats.org/officeDocument/2006/relationships/image" Target="../media/image27.wmf"/><Relationship Id="rId7" Type="http://schemas.openxmlformats.org/officeDocument/2006/relationships/oleObject" Target="../embeddings/oleObject3.bin"/><Relationship Id="rId8" Type="http://schemas.openxmlformats.org/officeDocument/2006/relationships/image" Target="../media/image28.png"/><Relationship Id="rId9" Type="http://schemas.openxmlformats.org/officeDocument/2006/relationships/image" Target="../media/image29.wmf"/><Relationship Id="rId10" Type="http://schemas.openxmlformats.org/officeDocument/2006/relationships/image" Target="../media/image30.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34.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ChangeArrowheads="1"/>
          </p:cNvSpPr>
          <p:nvPr/>
        </p:nvSpPr>
        <p:spPr bwMode="auto">
          <a:xfrm>
            <a:off x="2438400" y="1676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dirty="0">
                <a:solidFill>
                  <a:schemeClr val="tx2"/>
                </a:solidFill>
                <a:latin typeface="Arial" charset="0"/>
              </a:rPr>
              <a:t>Object-Oriented Software Engineering</a:t>
            </a:r>
            <a:br>
              <a:rPr lang="en-US" sz="3200" dirty="0">
                <a:solidFill>
                  <a:schemeClr val="tx2"/>
                </a:solidFill>
                <a:latin typeface="Arial" charset="0"/>
              </a:rPr>
            </a:br>
            <a:endParaRPr lang="en-US" dirty="0">
              <a:solidFill>
                <a:schemeClr val="tx2"/>
              </a:solidFill>
              <a:latin typeface="Arial" charset="0"/>
            </a:endParaRPr>
          </a:p>
        </p:txBody>
      </p:sp>
      <p:sp>
        <p:nvSpPr>
          <p:cNvPr id="3079" name="Rectangle 7"/>
          <p:cNvSpPr>
            <a:spLocks noGrp="1" noChangeArrowheads="1"/>
          </p:cNvSpPr>
          <p:nvPr>
            <p:ph type="subTitle" idx="1"/>
          </p:nvPr>
        </p:nvSpPr>
        <p:spPr>
          <a:xfrm>
            <a:off x="2950213" y="3349095"/>
            <a:ext cx="6400800" cy="1752600"/>
          </a:xfrm>
          <a:noFill/>
          <a:ln/>
        </p:spPr>
        <p:txBody>
          <a:bodyPr/>
          <a:lstStyle/>
          <a:p>
            <a:r>
              <a:rPr lang="en-US" dirty="0"/>
              <a:t>Chapter </a:t>
            </a:r>
            <a:r>
              <a:rPr lang="en-US" dirty="0" smtClean="0"/>
              <a:t>6: </a:t>
            </a:r>
            <a:r>
              <a:rPr lang="en-GB" dirty="0" smtClean="0">
                <a:latin typeface="Arial Narrow" pitchFamily="1" charset="0"/>
                <a:cs typeface="Times" pitchFamily="1" charset="0"/>
              </a:rPr>
              <a:t>Patterns</a:t>
            </a:r>
            <a:r>
              <a:rPr lang="en-US" dirty="0" smtClean="0">
                <a:latin typeface="Arial Narrow" pitchFamily="1" charset="0"/>
                <a:cs typeface="Times" pitchFamily="1" charset="0"/>
              </a:rPr>
              <a:t> </a:t>
            </a:r>
            <a:endParaRPr lang="en-US" dirty="0">
              <a:latin typeface="Arial Narrow" pitchFamily="1" charset="0"/>
              <a:cs typeface="Times" pitchFamily="1" charset="0"/>
            </a:endParaRPr>
          </a:p>
        </p:txBody>
      </p:sp>
    </p:spTree>
    <p:extLst>
      <p:ext uri="{BB962C8B-B14F-4D97-AF65-F5344CB8AC3E}">
        <p14:creationId xmlns:p14="http://schemas.microsoft.com/office/powerpoint/2010/main" val="398437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1" name="Rectangle 2"/>
          <p:cNvSpPr>
            <a:spLocks noGrp="1"/>
          </p:cNvSpPr>
          <p:nvPr>
            <p:ph type="title"/>
          </p:nvPr>
        </p:nvSpPr>
        <p:spPr/>
        <p:txBody>
          <a:bodyPr/>
          <a:lstStyle/>
          <a:p>
            <a:r>
              <a:rPr lang="en-US" smtClean="0"/>
              <a:t>Semantic Analysis Patterns (SAPs)</a:t>
            </a:r>
          </a:p>
        </p:txBody>
      </p:sp>
      <p:sp>
        <p:nvSpPr>
          <p:cNvPr id="424962" name="Rectangle 3"/>
          <p:cNvSpPr>
            <a:spLocks noGrp="1"/>
          </p:cNvSpPr>
          <p:nvPr>
            <p:ph type="body" idx="1"/>
          </p:nvPr>
        </p:nvSpPr>
        <p:spPr/>
        <p:txBody>
          <a:bodyPr>
            <a:normAutofit lnSpcReduction="10000"/>
          </a:bodyPr>
          <a:lstStyle/>
          <a:p>
            <a:pPr>
              <a:lnSpc>
                <a:spcPct val="90000"/>
              </a:lnSpc>
            </a:pPr>
            <a:r>
              <a:rPr lang="en-US" dirty="0"/>
              <a:t>It is a pattern that describes a small set of coherent Use Cases that together describe a basic generic application</a:t>
            </a:r>
          </a:p>
          <a:p>
            <a:pPr>
              <a:lnSpc>
                <a:spcPct val="90000"/>
              </a:lnSpc>
            </a:pPr>
            <a:r>
              <a:rPr lang="en-US" dirty="0"/>
              <a:t>The Use Cases are selected in such a way that the application can fit a variety of situations</a:t>
            </a:r>
          </a:p>
          <a:p>
            <a:pPr>
              <a:lnSpc>
                <a:spcPct val="90000"/>
              </a:lnSpc>
            </a:pPr>
            <a:r>
              <a:rPr lang="en-US" dirty="0"/>
              <a:t>An instance of a SAP is produced in the usual way: Use Cases, class and dynamic diagrams, etc. We select the Use Cases in such a way that they leave out aspects which may not be transportable to other applications. </a:t>
            </a:r>
            <a:endParaRPr lang="en-US" dirty="0" smtClean="0"/>
          </a:p>
          <a:p>
            <a:pPr>
              <a:lnSpc>
                <a:spcPct val="90000"/>
              </a:lnSpc>
            </a:pPr>
            <a:r>
              <a:rPr lang="en-US" dirty="0" smtClean="0"/>
              <a:t>We saw an example in Chapter 4 (Admissions)</a:t>
            </a:r>
          </a:p>
          <a:p>
            <a:pPr>
              <a:lnSpc>
                <a:spcPct val="90000"/>
              </a:lnSpc>
            </a:pPr>
            <a:r>
              <a:rPr lang="en-US" dirty="0" smtClean="0"/>
              <a:t>Another example: Patient records</a:t>
            </a:r>
            <a:endParaRPr lang="en-US" dirty="0"/>
          </a:p>
        </p:txBody>
      </p:sp>
    </p:spTree>
    <p:extLst>
      <p:ext uri="{BB962C8B-B14F-4D97-AF65-F5344CB8AC3E}">
        <p14:creationId xmlns:p14="http://schemas.microsoft.com/office/powerpoint/2010/main" val="37855459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smtClean="0"/>
              <a:t>Chain of Responsibility</a:t>
            </a:r>
          </a:p>
        </p:txBody>
      </p:sp>
      <p:sp>
        <p:nvSpPr>
          <p:cNvPr id="251907" name="Rectangle 3"/>
          <p:cNvSpPr>
            <a:spLocks noGrp="1" noChangeArrowheads="1"/>
          </p:cNvSpPr>
          <p:nvPr>
            <p:ph type="body" idx="1"/>
          </p:nvPr>
        </p:nvSpPr>
        <p:spPr/>
        <p:txBody>
          <a:bodyPr/>
          <a:lstStyle/>
          <a:p>
            <a:r>
              <a:rPr lang="en-US" smtClean="0"/>
              <a:t>Avoid coupling the sender of a request to its receiver by giving more than one object a chance to handle the request. Chain the receiving objects and pass the request along the chain until an object handles it. </a:t>
            </a:r>
          </a:p>
        </p:txBody>
      </p:sp>
    </p:spTree>
    <p:extLst>
      <p:ext uri="{BB962C8B-B14F-4D97-AF65-F5344CB8AC3E}">
        <p14:creationId xmlns:p14="http://schemas.microsoft.com/office/powerpoint/2010/main" val="16050200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2043114"/>
            <a:ext cx="40386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31" name="Rectangle 5"/>
          <p:cNvSpPr>
            <a:spLocks noGrp="1" noChangeArrowheads="1"/>
          </p:cNvSpPr>
          <p:nvPr>
            <p:ph type="title"/>
          </p:nvPr>
        </p:nvSpPr>
        <p:spPr/>
        <p:txBody>
          <a:bodyPr/>
          <a:lstStyle/>
          <a:p>
            <a:r>
              <a:rPr lang="en-US" sz="3200"/>
              <a:t>Class diagram of Chain of Responsibility</a:t>
            </a:r>
          </a:p>
        </p:txBody>
      </p:sp>
    </p:spTree>
    <p:extLst>
      <p:ext uri="{BB962C8B-B14F-4D97-AF65-F5344CB8AC3E}">
        <p14:creationId xmlns:p14="http://schemas.microsoft.com/office/powerpoint/2010/main" val="15855483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mtClean="0"/>
              <a:t>Classes</a:t>
            </a:r>
          </a:p>
        </p:txBody>
      </p:sp>
      <p:sp>
        <p:nvSpPr>
          <p:cNvPr id="253955" name="Rectangle 3"/>
          <p:cNvSpPr>
            <a:spLocks noGrp="1" noChangeArrowheads="1"/>
          </p:cNvSpPr>
          <p:nvPr>
            <p:ph type="body" idx="1"/>
          </p:nvPr>
        </p:nvSpPr>
        <p:spPr/>
        <p:txBody>
          <a:bodyPr/>
          <a:lstStyle/>
          <a:p>
            <a:r>
              <a:rPr lang="en-US" smtClean="0"/>
              <a:t>Handler—defines an interface for handling requests; implements a successor link</a:t>
            </a:r>
          </a:p>
          <a:p>
            <a:r>
              <a:rPr lang="en-US" smtClean="0"/>
              <a:t>ConcreteHandler—handles request if possible; if not, it passes it to its successor</a:t>
            </a:r>
          </a:p>
          <a:p>
            <a:r>
              <a:rPr lang="en-US" smtClean="0"/>
              <a:t>Client—initiates request</a:t>
            </a:r>
          </a:p>
        </p:txBody>
      </p:sp>
    </p:spTree>
    <p:extLst>
      <p:ext uri="{BB962C8B-B14F-4D97-AF65-F5344CB8AC3E}">
        <p14:creationId xmlns:p14="http://schemas.microsoft.com/office/powerpoint/2010/main" val="10154811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Apply to architectural units</a:t>
            </a:r>
          </a:p>
          <a:p>
            <a:r>
              <a:rPr lang="en-US" dirty="0" smtClean="0"/>
              <a:t>F</a:t>
            </a:r>
            <a:r>
              <a:rPr lang="en-US" dirty="0"/>
              <a:t>. </a:t>
            </a:r>
            <a:r>
              <a:rPr lang="en-US" dirty="0" err="1"/>
              <a:t>Buschmann</a:t>
            </a:r>
            <a:r>
              <a:rPr lang="en-US" dirty="0"/>
              <a:t>, R. </a:t>
            </a:r>
            <a:r>
              <a:rPr lang="en-US" dirty="0" err="1"/>
              <a:t>Meunier</a:t>
            </a:r>
            <a:r>
              <a:rPr lang="en-US" dirty="0"/>
              <a:t>, H. Rohnert, P. </a:t>
            </a:r>
            <a:r>
              <a:rPr lang="en-US" dirty="0" err="1"/>
              <a:t>Sommerlad</a:t>
            </a:r>
            <a:r>
              <a:rPr lang="en-US" dirty="0"/>
              <a:t>, and M. </a:t>
            </a:r>
            <a:r>
              <a:rPr lang="en-US" dirty="0" err="1"/>
              <a:t>Stal</a:t>
            </a:r>
            <a:r>
              <a:rPr lang="en-US" dirty="0"/>
              <a:t>, </a:t>
            </a:r>
            <a:r>
              <a:rPr lang="en-US" i="1" dirty="0" smtClean="0"/>
              <a:t>Pattern-oriented </a:t>
            </a:r>
            <a:r>
              <a:rPr lang="en-US" i="1" dirty="0"/>
              <a:t>software architecture, </a:t>
            </a:r>
            <a:r>
              <a:rPr lang="en-US" dirty="0"/>
              <a:t>J. Wiley, 1996</a:t>
            </a:r>
            <a:r>
              <a:rPr lang="en-US" dirty="0" smtClean="0"/>
              <a:t>. The famous POSA book. </a:t>
            </a:r>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8445904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0900" y="1690688"/>
            <a:ext cx="5410200" cy="462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3" name="Rectangle 5"/>
          <p:cNvSpPr>
            <a:spLocks noGrp="1" noChangeArrowheads="1"/>
          </p:cNvSpPr>
          <p:nvPr>
            <p:ph type="title"/>
          </p:nvPr>
        </p:nvSpPr>
        <p:spPr/>
        <p:txBody>
          <a:bodyPr/>
          <a:lstStyle/>
          <a:p>
            <a:r>
              <a:rPr lang="en-US" altLang="en-US" dirty="0" smtClean="0"/>
              <a:t>Relationship between architectural patterns</a:t>
            </a:r>
          </a:p>
        </p:txBody>
      </p:sp>
    </p:spTree>
    <p:extLst>
      <p:ext uri="{BB962C8B-B14F-4D97-AF65-F5344CB8AC3E}">
        <p14:creationId xmlns:p14="http://schemas.microsoft.com/office/powerpoint/2010/main" val="8324884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4324350" y="6286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Layers</a:t>
            </a:r>
          </a:p>
        </p:txBody>
      </p:sp>
      <p:sp>
        <p:nvSpPr>
          <p:cNvPr id="2051" name="AutoShape 3"/>
          <p:cNvSpPr>
            <a:spLocks noChangeArrowheads="1"/>
          </p:cNvSpPr>
          <p:nvPr/>
        </p:nvSpPr>
        <p:spPr bwMode="auto">
          <a:xfrm>
            <a:off x="5238750" y="6286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Facade</a:t>
            </a:r>
          </a:p>
        </p:txBody>
      </p:sp>
      <p:sp>
        <p:nvSpPr>
          <p:cNvPr id="2052" name="AutoShape 4"/>
          <p:cNvSpPr>
            <a:spLocks noChangeArrowheads="1"/>
          </p:cNvSpPr>
          <p:nvPr/>
        </p:nvSpPr>
        <p:spPr bwMode="auto">
          <a:xfrm>
            <a:off x="6153150" y="6286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Reflection</a:t>
            </a:r>
          </a:p>
        </p:txBody>
      </p:sp>
      <p:sp>
        <p:nvSpPr>
          <p:cNvPr id="2054" name="AutoShape 6"/>
          <p:cNvSpPr>
            <a:spLocks noChangeArrowheads="1"/>
          </p:cNvSpPr>
          <p:nvPr/>
        </p:nvSpPr>
        <p:spPr bwMode="auto">
          <a:xfrm>
            <a:off x="4095750" y="1600200"/>
            <a:ext cx="6858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a:t>Application</a:t>
            </a:r>
          </a:p>
          <a:p>
            <a:pPr algn="ctr"/>
            <a:r>
              <a:rPr lang="en-US" altLang="en-US" sz="900"/>
              <a:t>Conceptual</a:t>
            </a:r>
          </a:p>
          <a:p>
            <a:pPr algn="ctr"/>
            <a:r>
              <a:rPr lang="en-US" altLang="en-US" sz="900"/>
              <a:t>Model</a:t>
            </a:r>
          </a:p>
        </p:txBody>
      </p:sp>
      <p:sp>
        <p:nvSpPr>
          <p:cNvPr id="2066" name="AutoShape 18"/>
          <p:cNvSpPr>
            <a:spLocks noChangeArrowheads="1"/>
          </p:cNvSpPr>
          <p:nvPr/>
        </p:nvSpPr>
        <p:spPr bwMode="auto">
          <a:xfrm>
            <a:off x="3867150" y="3371850"/>
            <a:ext cx="62865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a:t>Model View</a:t>
            </a:r>
          </a:p>
          <a:p>
            <a:pPr algn="ctr"/>
            <a:r>
              <a:rPr lang="en-US" altLang="en-US" sz="900"/>
              <a:t>Controller</a:t>
            </a:r>
          </a:p>
        </p:txBody>
      </p:sp>
      <p:sp>
        <p:nvSpPr>
          <p:cNvPr id="2068" name="AutoShape 20"/>
          <p:cNvSpPr>
            <a:spLocks noChangeArrowheads="1"/>
          </p:cNvSpPr>
          <p:nvPr/>
        </p:nvSpPr>
        <p:spPr bwMode="auto">
          <a:xfrm>
            <a:off x="4838700" y="33718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Adapter</a:t>
            </a:r>
          </a:p>
        </p:txBody>
      </p:sp>
      <p:sp>
        <p:nvSpPr>
          <p:cNvPr id="2069" name="AutoShape 21"/>
          <p:cNvSpPr>
            <a:spLocks noChangeArrowheads="1"/>
          </p:cNvSpPr>
          <p:nvPr/>
        </p:nvSpPr>
        <p:spPr bwMode="auto">
          <a:xfrm>
            <a:off x="5753100" y="33718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Broker</a:t>
            </a:r>
          </a:p>
        </p:txBody>
      </p:sp>
      <p:sp>
        <p:nvSpPr>
          <p:cNvPr id="2070" name="AutoShape 22"/>
          <p:cNvSpPr>
            <a:spLocks noChangeArrowheads="1"/>
          </p:cNvSpPr>
          <p:nvPr/>
        </p:nvSpPr>
        <p:spPr bwMode="auto">
          <a:xfrm>
            <a:off x="6667500" y="3371850"/>
            <a:ext cx="628650" cy="5715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Enterprise</a:t>
            </a:r>
          </a:p>
          <a:p>
            <a:pPr algn="ctr"/>
            <a:r>
              <a:rPr lang="en-US" altLang="en-US" sz="900" dirty="0"/>
              <a:t>Component</a:t>
            </a:r>
          </a:p>
          <a:p>
            <a:pPr algn="ctr"/>
            <a:r>
              <a:rPr lang="en-US" altLang="en-US" sz="900" dirty="0"/>
              <a:t>Framework</a:t>
            </a:r>
          </a:p>
        </p:txBody>
      </p:sp>
      <p:sp>
        <p:nvSpPr>
          <p:cNvPr id="2071" name="AutoShape 23"/>
          <p:cNvSpPr>
            <a:spLocks noChangeArrowheads="1"/>
          </p:cNvSpPr>
          <p:nvPr/>
        </p:nvSpPr>
        <p:spPr bwMode="auto">
          <a:xfrm>
            <a:off x="7639050" y="33718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Web</a:t>
            </a:r>
          </a:p>
          <a:p>
            <a:pPr algn="ctr"/>
            <a:r>
              <a:rPr lang="en-US" altLang="en-US" sz="900" dirty="0"/>
              <a:t>Services</a:t>
            </a:r>
          </a:p>
        </p:txBody>
      </p:sp>
      <p:sp>
        <p:nvSpPr>
          <p:cNvPr id="2076" name="AutoShape 28"/>
          <p:cNvSpPr>
            <a:spLocks noChangeArrowheads="1"/>
          </p:cNvSpPr>
          <p:nvPr/>
        </p:nvSpPr>
        <p:spPr bwMode="auto">
          <a:xfrm>
            <a:off x="5810250" y="451485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Proxy</a:t>
            </a:r>
          </a:p>
        </p:txBody>
      </p:sp>
      <p:sp>
        <p:nvSpPr>
          <p:cNvPr id="2079" name="AutoShape 31"/>
          <p:cNvSpPr>
            <a:spLocks noChangeArrowheads="1"/>
          </p:cNvSpPr>
          <p:nvPr/>
        </p:nvSpPr>
        <p:spPr bwMode="auto">
          <a:xfrm>
            <a:off x="6267450" y="548640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dirty="0"/>
          </a:p>
          <a:p>
            <a:pPr algn="ctr"/>
            <a:r>
              <a:rPr lang="en-US" altLang="en-US" sz="900" dirty="0"/>
              <a:t>Channel</a:t>
            </a:r>
          </a:p>
        </p:txBody>
      </p:sp>
      <p:sp>
        <p:nvSpPr>
          <p:cNvPr id="2080" name="AutoShape 32"/>
          <p:cNvSpPr>
            <a:spLocks noChangeArrowheads="1"/>
          </p:cNvSpPr>
          <p:nvPr/>
        </p:nvSpPr>
        <p:spPr bwMode="auto">
          <a:xfrm>
            <a:off x="6855339" y="4433866"/>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a:t>Client</a:t>
            </a:r>
          </a:p>
          <a:p>
            <a:pPr algn="ctr"/>
            <a:r>
              <a:rPr lang="en-US" altLang="en-US" sz="900"/>
              <a:t>Dispatcher</a:t>
            </a:r>
          </a:p>
          <a:p>
            <a:pPr algn="ctr"/>
            <a:r>
              <a:rPr lang="en-US" altLang="en-US" sz="900"/>
              <a:t>Server</a:t>
            </a:r>
          </a:p>
        </p:txBody>
      </p:sp>
      <p:sp>
        <p:nvSpPr>
          <p:cNvPr id="2081" name="AutoShape 33"/>
          <p:cNvSpPr>
            <a:spLocks noChangeArrowheads="1"/>
          </p:cNvSpPr>
          <p:nvPr/>
        </p:nvSpPr>
        <p:spPr bwMode="auto">
          <a:xfrm>
            <a:off x="4781550" y="4457700"/>
            <a:ext cx="628650" cy="5715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dirty="0"/>
              <a:t>Relational</a:t>
            </a:r>
          </a:p>
          <a:p>
            <a:pPr algn="ctr"/>
            <a:r>
              <a:rPr lang="en-US" altLang="en-US" sz="900" dirty="0"/>
              <a:t>Database</a:t>
            </a:r>
          </a:p>
          <a:p>
            <a:pPr algn="ctr"/>
            <a:r>
              <a:rPr lang="en-US" altLang="en-US" sz="900" dirty="0"/>
              <a:t>Mapping</a:t>
            </a:r>
          </a:p>
        </p:txBody>
      </p:sp>
      <p:sp>
        <p:nvSpPr>
          <p:cNvPr id="2082" name="AutoShape 34"/>
          <p:cNvSpPr>
            <a:spLocks noChangeArrowheads="1"/>
          </p:cNvSpPr>
          <p:nvPr/>
        </p:nvSpPr>
        <p:spPr bwMode="auto">
          <a:xfrm>
            <a:off x="4838700" y="5486400"/>
            <a:ext cx="571500" cy="4000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dirty="0"/>
              <a:t>Operating</a:t>
            </a:r>
          </a:p>
          <a:p>
            <a:pPr algn="ctr"/>
            <a:r>
              <a:rPr lang="en-US" altLang="en-US" sz="900" dirty="0"/>
              <a:t>System</a:t>
            </a:r>
          </a:p>
        </p:txBody>
      </p:sp>
      <p:sp>
        <p:nvSpPr>
          <p:cNvPr id="2093" name="Line 45"/>
          <p:cNvSpPr>
            <a:spLocks noChangeShapeType="1"/>
          </p:cNvSpPr>
          <p:nvPr/>
        </p:nvSpPr>
        <p:spPr bwMode="auto">
          <a:xfrm>
            <a:off x="4495800" y="2000250"/>
            <a:ext cx="514350" cy="1371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94" name="Line 46"/>
          <p:cNvSpPr>
            <a:spLocks noChangeShapeType="1"/>
          </p:cNvSpPr>
          <p:nvPr/>
        </p:nvSpPr>
        <p:spPr bwMode="auto">
          <a:xfrm>
            <a:off x="4552950" y="2000250"/>
            <a:ext cx="1371600" cy="1371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97" name="Freeform 49"/>
          <p:cNvSpPr>
            <a:spLocks/>
          </p:cNvSpPr>
          <p:nvPr/>
        </p:nvSpPr>
        <p:spPr bwMode="auto">
          <a:xfrm>
            <a:off x="4667250" y="2000250"/>
            <a:ext cx="3028950" cy="1371600"/>
          </a:xfrm>
          <a:custGeom>
            <a:avLst/>
            <a:gdLst>
              <a:gd name="T0" fmla="*/ 0 w 2544"/>
              <a:gd name="T1" fmla="*/ 0 h 1152"/>
              <a:gd name="T2" fmla="*/ 960 w 2544"/>
              <a:gd name="T3" fmla="*/ 624 h 1152"/>
              <a:gd name="T4" fmla="*/ 1680 w 2544"/>
              <a:gd name="T5" fmla="*/ 864 h 1152"/>
              <a:gd name="T6" fmla="*/ 2304 w 2544"/>
              <a:gd name="T7" fmla="*/ 1056 h 1152"/>
              <a:gd name="T8" fmla="*/ 2544 w 2544"/>
              <a:gd name="T9" fmla="*/ 1152 h 1152"/>
            </a:gdLst>
            <a:ahLst/>
            <a:cxnLst>
              <a:cxn ang="0">
                <a:pos x="T0" y="T1"/>
              </a:cxn>
              <a:cxn ang="0">
                <a:pos x="T2" y="T3"/>
              </a:cxn>
              <a:cxn ang="0">
                <a:pos x="T4" y="T5"/>
              </a:cxn>
              <a:cxn ang="0">
                <a:pos x="T6" y="T7"/>
              </a:cxn>
              <a:cxn ang="0">
                <a:pos x="T8" y="T9"/>
              </a:cxn>
            </a:cxnLst>
            <a:rect l="0" t="0" r="r" b="b"/>
            <a:pathLst>
              <a:path w="2544" h="1152">
                <a:moveTo>
                  <a:pt x="0" y="0"/>
                </a:moveTo>
                <a:cubicBezTo>
                  <a:pt x="340" y="240"/>
                  <a:pt x="680" y="480"/>
                  <a:pt x="960" y="624"/>
                </a:cubicBezTo>
                <a:cubicBezTo>
                  <a:pt x="1240" y="768"/>
                  <a:pt x="1456" y="792"/>
                  <a:pt x="1680" y="864"/>
                </a:cubicBezTo>
                <a:cubicBezTo>
                  <a:pt x="1904" y="936"/>
                  <a:pt x="2160" y="1008"/>
                  <a:pt x="2304" y="1056"/>
                </a:cubicBezTo>
                <a:cubicBezTo>
                  <a:pt x="2448" y="1104"/>
                  <a:pt x="2496" y="1128"/>
                  <a:pt x="2544" y="1152"/>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099" name="Freeform 51"/>
          <p:cNvSpPr>
            <a:spLocks/>
          </p:cNvSpPr>
          <p:nvPr/>
        </p:nvSpPr>
        <p:spPr bwMode="auto">
          <a:xfrm>
            <a:off x="4610100" y="2000250"/>
            <a:ext cx="2114550" cy="1409700"/>
          </a:xfrm>
          <a:custGeom>
            <a:avLst/>
            <a:gdLst>
              <a:gd name="T0" fmla="*/ 0 w 1776"/>
              <a:gd name="T1" fmla="*/ 0 h 1184"/>
              <a:gd name="T2" fmla="*/ 912 w 1776"/>
              <a:gd name="T3" fmla="*/ 672 h 1184"/>
              <a:gd name="T4" fmla="*/ 1632 w 1776"/>
              <a:gd name="T5" fmla="*/ 1104 h 1184"/>
              <a:gd name="T6" fmla="*/ 1776 w 1776"/>
              <a:gd name="T7" fmla="*/ 1152 h 1184"/>
            </a:gdLst>
            <a:ahLst/>
            <a:cxnLst>
              <a:cxn ang="0">
                <a:pos x="T0" y="T1"/>
              </a:cxn>
              <a:cxn ang="0">
                <a:pos x="T2" y="T3"/>
              </a:cxn>
              <a:cxn ang="0">
                <a:pos x="T4" y="T5"/>
              </a:cxn>
              <a:cxn ang="0">
                <a:pos x="T6" y="T7"/>
              </a:cxn>
            </a:cxnLst>
            <a:rect l="0" t="0" r="r" b="b"/>
            <a:pathLst>
              <a:path w="1776" h="1184">
                <a:moveTo>
                  <a:pt x="0" y="0"/>
                </a:moveTo>
                <a:cubicBezTo>
                  <a:pt x="320" y="244"/>
                  <a:pt x="640" y="488"/>
                  <a:pt x="912" y="672"/>
                </a:cubicBezTo>
                <a:cubicBezTo>
                  <a:pt x="1184" y="856"/>
                  <a:pt x="1488" y="1024"/>
                  <a:pt x="1632" y="1104"/>
                </a:cubicBezTo>
                <a:cubicBezTo>
                  <a:pt x="1776" y="1184"/>
                  <a:pt x="1776" y="1168"/>
                  <a:pt x="1776" y="1152"/>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00" name="Freeform 52"/>
          <p:cNvSpPr>
            <a:spLocks/>
          </p:cNvSpPr>
          <p:nvPr/>
        </p:nvSpPr>
        <p:spPr bwMode="auto">
          <a:xfrm>
            <a:off x="4152900" y="2000250"/>
            <a:ext cx="114300" cy="1371600"/>
          </a:xfrm>
          <a:custGeom>
            <a:avLst/>
            <a:gdLst>
              <a:gd name="T0" fmla="*/ 144 w 144"/>
              <a:gd name="T1" fmla="*/ 0 h 1152"/>
              <a:gd name="T2" fmla="*/ 48 w 144"/>
              <a:gd name="T3" fmla="*/ 528 h 1152"/>
              <a:gd name="T4" fmla="*/ 0 w 144"/>
              <a:gd name="T5" fmla="*/ 1152 h 1152"/>
            </a:gdLst>
            <a:ahLst/>
            <a:cxnLst>
              <a:cxn ang="0">
                <a:pos x="T0" y="T1"/>
              </a:cxn>
              <a:cxn ang="0">
                <a:pos x="T2" y="T3"/>
              </a:cxn>
              <a:cxn ang="0">
                <a:pos x="T4" y="T5"/>
              </a:cxn>
            </a:cxnLst>
            <a:rect l="0" t="0" r="r" b="b"/>
            <a:pathLst>
              <a:path w="144" h="1152">
                <a:moveTo>
                  <a:pt x="144" y="0"/>
                </a:moveTo>
                <a:cubicBezTo>
                  <a:pt x="108" y="168"/>
                  <a:pt x="72" y="336"/>
                  <a:pt x="48" y="528"/>
                </a:cubicBezTo>
                <a:cubicBezTo>
                  <a:pt x="24" y="720"/>
                  <a:pt x="12" y="936"/>
                  <a:pt x="0" y="1152"/>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01" name="Line 53"/>
          <p:cNvSpPr>
            <a:spLocks noChangeShapeType="1"/>
          </p:cNvSpPr>
          <p:nvPr/>
        </p:nvSpPr>
        <p:spPr bwMode="auto">
          <a:xfrm>
            <a:off x="5124450" y="37719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02" name="Line 54"/>
          <p:cNvSpPr>
            <a:spLocks noChangeShapeType="1"/>
          </p:cNvSpPr>
          <p:nvPr/>
        </p:nvSpPr>
        <p:spPr bwMode="auto">
          <a:xfrm>
            <a:off x="5124450" y="5029200"/>
            <a:ext cx="0" cy="457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03" name="Line 55"/>
          <p:cNvSpPr>
            <a:spLocks noChangeShapeType="1"/>
          </p:cNvSpPr>
          <p:nvPr/>
        </p:nvSpPr>
        <p:spPr bwMode="auto">
          <a:xfrm>
            <a:off x="6038850" y="3771900"/>
            <a:ext cx="0" cy="7429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04" name="Line 56"/>
          <p:cNvSpPr>
            <a:spLocks noChangeShapeType="1"/>
          </p:cNvSpPr>
          <p:nvPr/>
        </p:nvSpPr>
        <p:spPr bwMode="auto">
          <a:xfrm>
            <a:off x="6381750" y="4686300"/>
            <a:ext cx="62865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07" name="Freeform 59"/>
          <p:cNvSpPr>
            <a:spLocks/>
          </p:cNvSpPr>
          <p:nvPr/>
        </p:nvSpPr>
        <p:spPr bwMode="auto">
          <a:xfrm>
            <a:off x="6096000" y="4914900"/>
            <a:ext cx="342900" cy="571500"/>
          </a:xfrm>
          <a:custGeom>
            <a:avLst/>
            <a:gdLst>
              <a:gd name="T0" fmla="*/ 0 w 336"/>
              <a:gd name="T1" fmla="*/ 0 h 528"/>
              <a:gd name="T2" fmla="*/ 144 w 336"/>
              <a:gd name="T3" fmla="*/ 288 h 528"/>
              <a:gd name="T4" fmla="*/ 336 w 336"/>
              <a:gd name="T5" fmla="*/ 528 h 528"/>
            </a:gdLst>
            <a:ahLst/>
            <a:cxnLst>
              <a:cxn ang="0">
                <a:pos x="T0" y="T1"/>
              </a:cxn>
              <a:cxn ang="0">
                <a:pos x="T2" y="T3"/>
              </a:cxn>
              <a:cxn ang="0">
                <a:pos x="T4" y="T5"/>
              </a:cxn>
            </a:cxnLst>
            <a:rect l="0" t="0" r="r" b="b"/>
            <a:pathLst>
              <a:path w="336" h="528">
                <a:moveTo>
                  <a:pt x="0" y="0"/>
                </a:moveTo>
                <a:cubicBezTo>
                  <a:pt x="44" y="100"/>
                  <a:pt x="88" y="200"/>
                  <a:pt x="144" y="288"/>
                </a:cubicBezTo>
                <a:cubicBezTo>
                  <a:pt x="200" y="376"/>
                  <a:pt x="268" y="452"/>
                  <a:pt x="336" y="528"/>
                </a:cubicBezTo>
              </a:path>
            </a:pathLst>
          </a:custGeom>
          <a:noFill/>
          <a:ln w="9525">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11" name="Line 63"/>
          <p:cNvSpPr>
            <a:spLocks noChangeShapeType="1"/>
          </p:cNvSpPr>
          <p:nvPr/>
        </p:nvSpPr>
        <p:spPr bwMode="auto">
          <a:xfrm>
            <a:off x="3781425" y="5200650"/>
            <a:ext cx="462915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12" name="Line 64"/>
          <p:cNvSpPr>
            <a:spLocks noChangeShapeType="1"/>
          </p:cNvSpPr>
          <p:nvPr/>
        </p:nvSpPr>
        <p:spPr bwMode="auto">
          <a:xfrm>
            <a:off x="3810000" y="4229100"/>
            <a:ext cx="462915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13" name="Line 65"/>
          <p:cNvSpPr>
            <a:spLocks noChangeShapeType="1"/>
          </p:cNvSpPr>
          <p:nvPr/>
        </p:nvSpPr>
        <p:spPr bwMode="auto">
          <a:xfrm>
            <a:off x="3810000" y="3143250"/>
            <a:ext cx="462915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122" name="Text Box 74"/>
          <p:cNvSpPr txBox="1">
            <a:spLocks noChangeArrowheads="1"/>
          </p:cNvSpPr>
          <p:nvPr/>
        </p:nvSpPr>
        <p:spPr bwMode="auto">
          <a:xfrm>
            <a:off x="3740944" y="2686050"/>
            <a:ext cx="8691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interact</a:t>
            </a:r>
          </a:p>
        </p:txBody>
      </p:sp>
      <p:sp>
        <p:nvSpPr>
          <p:cNvPr id="2123" name="Text Box 75"/>
          <p:cNvSpPr txBox="1">
            <a:spLocks noChangeArrowheads="1"/>
          </p:cNvSpPr>
          <p:nvPr/>
        </p:nvSpPr>
        <p:spPr bwMode="auto">
          <a:xfrm>
            <a:off x="4307681" y="2743200"/>
            <a:ext cx="1028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transformInterface</a:t>
            </a:r>
          </a:p>
        </p:txBody>
      </p:sp>
      <p:sp>
        <p:nvSpPr>
          <p:cNvPr id="2124" name="Text Box 76"/>
          <p:cNvSpPr txBox="1">
            <a:spLocks noChangeArrowheads="1"/>
          </p:cNvSpPr>
          <p:nvPr/>
        </p:nvSpPr>
        <p:spPr bwMode="auto">
          <a:xfrm>
            <a:off x="5283994" y="2857500"/>
            <a:ext cx="869156" cy="32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distribute</a:t>
            </a:r>
          </a:p>
          <a:p>
            <a:pPr>
              <a:lnSpc>
                <a:spcPct val="65000"/>
              </a:lnSpc>
            </a:pPr>
            <a:r>
              <a:rPr lang="en-US" altLang="en-US" sz="900"/>
              <a:t>    objects</a:t>
            </a:r>
          </a:p>
        </p:txBody>
      </p:sp>
      <p:sp>
        <p:nvSpPr>
          <p:cNvPr id="2125" name="Text Box 77"/>
          <p:cNvSpPr txBox="1">
            <a:spLocks noChangeArrowheads="1"/>
          </p:cNvSpPr>
          <p:nvPr/>
        </p:nvSpPr>
        <p:spPr bwMode="auto">
          <a:xfrm>
            <a:off x="6781800" y="2914650"/>
            <a:ext cx="16002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consume/provideServices</a:t>
            </a:r>
          </a:p>
        </p:txBody>
      </p:sp>
      <p:sp>
        <p:nvSpPr>
          <p:cNvPr id="2126" name="Text Box 78"/>
          <p:cNvSpPr txBox="1">
            <a:spLocks noChangeArrowheads="1"/>
          </p:cNvSpPr>
          <p:nvPr/>
        </p:nvSpPr>
        <p:spPr bwMode="auto">
          <a:xfrm>
            <a:off x="6193631" y="3013472"/>
            <a:ext cx="1028700" cy="38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en-US" sz="900"/>
              <a:t>implement</a:t>
            </a:r>
          </a:p>
          <a:p>
            <a:pPr>
              <a:lnSpc>
                <a:spcPct val="70000"/>
              </a:lnSpc>
            </a:pPr>
            <a:r>
              <a:rPr lang="en-US" altLang="en-US" sz="900"/>
              <a:t>      business</a:t>
            </a:r>
          </a:p>
          <a:p>
            <a:pPr>
              <a:lnSpc>
                <a:spcPct val="70000"/>
              </a:lnSpc>
            </a:pPr>
            <a:r>
              <a:rPr lang="en-US" altLang="en-US" sz="900"/>
              <a:t>             model</a:t>
            </a:r>
          </a:p>
        </p:txBody>
      </p:sp>
      <p:sp>
        <p:nvSpPr>
          <p:cNvPr id="2127" name="Text Box 79"/>
          <p:cNvSpPr txBox="1">
            <a:spLocks noChangeArrowheads="1"/>
          </p:cNvSpPr>
          <p:nvPr/>
        </p:nvSpPr>
        <p:spPr bwMode="auto">
          <a:xfrm>
            <a:off x="5112544" y="3908822"/>
            <a:ext cx="8691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mapObjects</a:t>
            </a:r>
          </a:p>
        </p:txBody>
      </p:sp>
      <p:sp>
        <p:nvSpPr>
          <p:cNvPr id="2128" name="Text Box 80"/>
          <p:cNvSpPr txBox="1">
            <a:spLocks noChangeArrowheads="1"/>
          </p:cNvSpPr>
          <p:nvPr/>
        </p:nvSpPr>
        <p:spPr bwMode="auto">
          <a:xfrm>
            <a:off x="5981701" y="3908822"/>
            <a:ext cx="8691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accessRemote</a:t>
            </a:r>
          </a:p>
          <a:p>
            <a:r>
              <a:rPr lang="en-US" altLang="en-US" sz="900"/>
              <a:t>objects</a:t>
            </a:r>
          </a:p>
        </p:txBody>
      </p:sp>
      <p:sp>
        <p:nvSpPr>
          <p:cNvPr id="2129" name="Text Box 81"/>
          <p:cNvSpPr txBox="1">
            <a:spLocks noChangeArrowheads="1"/>
          </p:cNvSpPr>
          <p:nvPr/>
        </p:nvSpPr>
        <p:spPr bwMode="auto">
          <a:xfrm>
            <a:off x="4598194" y="5224463"/>
            <a:ext cx="869156"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en-US" sz="900"/>
              <a:t>support</a:t>
            </a:r>
          </a:p>
          <a:p>
            <a:pPr>
              <a:lnSpc>
                <a:spcPct val="70000"/>
              </a:lnSpc>
            </a:pPr>
            <a:r>
              <a:rPr lang="en-US" altLang="en-US" sz="900"/>
              <a:t>Software</a:t>
            </a:r>
          </a:p>
        </p:txBody>
      </p:sp>
      <p:sp>
        <p:nvSpPr>
          <p:cNvPr id="2130" name="Text Box 82"/>
          <p:cNvSpPr txBox="1">
            <a:spLocks noChangeArrowheads="1"/>
          </p:cNvSpPr>
          <p:nvPr/>
        </p:nvSpPr>
        <p:spPr bwMode="auto">
          <a:xfrm>
            <a:off x="5524501" y="5257800"/>
            <a:ext cx="926306"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en-US" sz="900" dirty="0"/>
              <a:t>             </a:t>
            </a:r>
          </a:p>
          <a:p>
            <a:pPr>
              <a:lnSpc>
                <a:spcPct val="70000"/>
              </a:lnSpc>
            </a:pPr>
            <a:r>
              <a:rPr lang="en-US" altLang="en-US" sz="900" dirty="0"/>
              <a:t>Communication</a:t>
            </a:r>
          </a:p>
        </p:txBody>
      </p:sp>
      <p:sp>
        <p:nvSpPr>
          <p:cNvPr id="2131" name="Text Box 83"/>
          <p:cNvSpPr txBox="1">
            <a:spLocks noChangeArrowheads="1"/>
          </p:cNvSpPr>
          <p:nvPr/>
        </p:nvSpPr>
        <p:spPr bwMode="auto">
          <a:xfrm>
            <a:off x="6369844" y="4514850"/>
            <a:ext cx="8691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900"/>
              <a:t>establish</a:t>
            </a:r>
          </a:p>
          <a:p>
            <a:r>
              <a:rPr lang="en-US" altLang="en-US" sz="900"/>
              <a:t>Connection</a:t>
            </a:r>
          </a:p>
        </p:txBody>
      </p:sp>
      <p:sp>
        <p:nvSpPr>
          <p:cNvPr id="2" name="Title 1"/>
          <p:cNvSpPr>
            <a:spLocks noGrp="1"/>
          </p:cNvSpPr>
          <p:nvPr>
            <p:ph type="title"/>
          </p:nvPr>
        </p:nvSpPr>
        <p:spPr>
          <a:xfrm>
            <a:off x="838200" y="365126"/>
            <a:ext cx="10515600" cy="239230"/>
          </a:xfrm>
        </p:spPr>
        <p:txBody>
          <a:bodyPr>
            <a:normAutofit fontScale="90000"/>
          </a:bodyPr>
          <a:lstStyle/>
          <a:p>
            <a:r>
              <a:rPr lang="en-US" sz="2400" dirty="0" smtClean="0"/>
              <a:t>Architectural patterns in their layers</a:t>
            </a:r>
            <a:endParaRPr lang="en-US" sz="2400" dirty="0"/>
          </a:p>
        </p:txBody>
      </p:sp>
    </p:spTree>
    <p:extLst>
      <p:ext uri="{BB962C8B-B14F-4D97-AF65-F5344CB8AC3E}">
        <p14:creationId xmlns:p14="http://schemas.microsoft.com/office/powerpoint/2010/main" val="23049606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b="1" dirty="0" smtClean="0"/>
              <a:t>The Layers pattern</a:t>
            </a:r>
            <a:endParaRPr lang="en-US" altLang="en-US" dirty="0" smtClean="0"/>
          </a:p>
        </p:txBody>
      </p:sp>
      <p:sp>
        <p:nvSpPr>
          <p:cNvPr id="209923" name="Rectangle 3"/>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000"/>
              <a:t>Its main idea is the decomposition of a system into hierarchical layers of abstraction, where the higher levels use the services of the lower levels</a:t>
            </a:r>
          </a:p>
          <a:p>
            <a:pPr>
              <a:lnSpc>
                <a:spcPct val="80000"/>
              </a:lnSpc>
            </a:pPr>
            <a:r>
              <a:rPr lang="en-US" altLang="en-US" sz="2000"/>
              <a:t>The operations in level i are implemented in terms of the operations in level i-1</a:t>
            </a:r>
          </a:p>
          <a:p>
            <a:pPr>
              <a:lnSpc>
                <a:spcPct val="80000"/>
              </a:lnSpc>
            </a:pPr>
            <a:r>
              <a:rPr lang="en-US" altLang="en-US" sz="2000"/>
              <a:t>It is more than a pattern, it is a fundamental architectural principle, used in operating systems, networks, applications, and all kind of software</a:t>
            </a:r>
          </a:p>
          <a:p>
            <a:pPr>
              <a:lnSpc>
                <a:spcPct val="80000"/>
              </a:lnSpc>
            </a:pPr>
            <a:r>
              <a:rPr lang="en-US" altLang="en-US" sz="2000"/>
              <a:t>Context.  A complex system that requires decomposition. </a:t>
            </a:r>
          </a:p>
          <a:p>
            <a:pPr>
              <a:lnSpc>
                <a:spcPct val="80000"/>
              </a:lnSpc>
            </a:pPr>
            <a:r>
              <a:rPr lang="en-US" altLang="en-US" sz="2000"/>
              <a:t>Problem. Systems where all modules call any other module and where high-level aspects are mixed with low-level aspects are hard to understand, hard to modify, and hard to test. Complex systems require a systematic  and organized structure.</a:t>
            </a:r>
          </a:p>
          <a:p>
            <a:pPr>
              <a:lnSpc>
                <a:spcPct val="80000"/>
              </a:lnSpc>
            </a:pPr>
            <a:r>
              <a:rPr lang="en-US" altLang="en-US" sz="2000"/>
              <a:t>Solution. Build a hierarchy of layers where Layer i depends on Layer i-1. </a:t>
            </a:r>
          </a:p>
        </p:txBody>
      </p:sp>
    </p:spTree>
    <p:extLst>
      <p:ext uri="{BB962C8B-B14F-4D97-AF65-F5344CB8AC3E}">
        <p14:creationId xmlns:p14="http://schemas.microsoft.com/office/powerpoint/2010/main" val="42421102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AutoShape 7"/>
          <p:cNvSpPr>
            <a:spLocks noChangeArrowheads="1"/>
          </p:cNvSpPr>
          <p:nvPr/>
        </p:nvSpPr>
        <p:spPr bwMode="auto">
          <a:xfrm>
            <a:off x="2590800" y="914400"/>
            <a:ext cx="3276600" cy="1066800"/>
          </a:xfrm>
          <a:prstGeom prst="cloudCallout">
            <a:avLst>
              <a:gd name="adj1" fmla="val -43750"/>
              <a:gd name="adj2" fmla="val 7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058" name="Text Box 10"/>
          <p:cNvSpPr txBox="1">
            <a:spLocks noChangeArrowheads="1"/>
          </p:cNvSpPr>
          <p:nvPr/>
        </p:nvSpPr>
        <p:spPr bwMode="auto">
          <a:xfrm>
            <a:off x="3276600" y="14478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client</a:t>
            </a:r>
          </a:p>
        </p:txBody>
      </p:sp>
      <p:sp>
        <p:nvSpPr>
          <p:cNvPr id="2059" name="Line 11"/>
          <p:cNvSpPr>
            <a:spLocks noChangeShapeType="1"/>
          </p:cNvSpPr>
          <p:nvPr/>
        </p:nvSpPr>
        <p:spPr bwMode="auto">
          <a:xfrm>
            <a:off x="2209800" y="3733800"/>
            <a:ext cx="662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Line 12"/>
          <p:cNvSpPr>
            <a:spLocks noChangeShapeType="1"/>
          </p:cNvSpPr>
          <p:nvPr/>
        </p:nvSpPr>
        <p:spPr bwMode="auto">
          <a:xfrm>
            <a:off x="2362200" y="6019800"/>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AutoShape 13"/>
          <p:cNvSpPr>
            <a:spLocks noChangeArrowheads="1"/>
          </p:cNvSpPr>
          <p:nvPr/>
        </p:nvSpPr>
        <p:spPr bwMode="auto">
          <a:xfrm>
            <a:off x="3048000" y="3581400"/>
            <a:ext cx="1143000" cy="3048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2" name="AutoShape 14"/>
          <p:cNvSpPr>
            <a:spLocks noChangeArrowheads="1"/>
          </p:cNvSpPr>
          <p:nvPr/>
        </p:nvSpPr>
        <p:spPr bwMode="auto">
          <a:xfrm>
            <a:off x="5105400" y="3657600"/>
            <a:ext cx="1295400" cy="2286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3" name="AutoShape 15"/>
          <p:cNvSpPr>
            <a:spLocks noChangeArrowheads="1"/>
          </p:cNvSpPr>
          <p:nvPr/>
        </p:nvSpPr>
        <p:spPr bwMode="auto">
          <a:xfrm>
            <a:off x="7239000" y="3657600"/>
            <a:ext cx="1447800" cy="2286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4" name="AutoShape 16"/>
          <p:cNvSpPr>
            <a:spLocks noChangeArrowheads="1"/>
          </p:cNvSpPr>
          <p:nvPr/>
        </p:nvSpPr>
        <p:spPr bwMode="auto">
          <a:xfrm>
            <a:off x="2971800" y="5867400"/>
            <a:ext cx="1143000" cy="2286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 name="AutoShape 17"/>
          <p:cNvSpPr>
            <a:spLocks noChangeArrowheads="1"/>
          </p:cNvSpPr>
          <p:nvPr/>
        </p:nvSpPr>
        <p:spPr bwMode="auto">
          <a:xfrm>
            <a:off x="5181600" y="5867400"/>
            <a:ext cx="1219200" cy="2286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6" name="AutoShape 18"/>
          <p:cNvSpPr>
            <a:spLocks noChangeArrowheads="1"/>
          </p:cNvSpPr>
          <p:nvPr/>
        </p:nvSpPr>
        <p:spPr bwMode="auto">
          <a:xfrm>
            <a:off x="7315200" y="5943600"/>
            <a:ext cx="1219200" cy="2286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7" name="Text Box 19"/>
          <p:cNvSpPr txBox="1">
            <a:spLocks noChangeArrowheads="1"/>
          </p:cNvSpPr>
          <p:nvPr/>
        </p:nvSpPr>
        <p:spPr bwMode="auto">
          <a:xfrm>
            <a:off x="1905000" y="3810000"/>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Layer i</a:t>
            </a:r>
          </a:p>
        </p:txBody>
      </p:sp>
      <p:sp>
        <p:nvSpPr>
          <p:cNvPr id="2068" name="Text Box 20"/>
          <p:cNvSpPr txBox="1">
            <a:spLocks noChangeArrowheads="1"/>
          </p:cNvSpPr>
          <p:nvPr/>
        </p:nvSpPr>
        <p:spPr bwMode="auto">
          <a:xfrm>
            <a:off x="1905000" y="54102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Layer i - 1</a:t>
            </a:r>
          </a:p>
        </p:txBody>
      </p:sp>
      <p:sp>
        <p:nvSpPr>
          <p:cNvPr id="2069" name="Line 21"/>
          <p:cNvSpPr>
            <a:spLocks noChangeShapeType="1"/>
          </p:cNvSpPr>
          <p:nvPr/>
        </p:nvSpPr>
        <p:spPr bwMode="auto">
          <a:xfrm>
            <a:off x="3581400" y="3886200"/>
            <a:ext cx="19812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Line 22"/>
          <p:cNvSpPr>
            <a:spLocks noChangeShapeType="1"/>
          </p:cNvSpPr>
          <p:nvPr/>
        </p:nvSpPr>
        <p:spPr bwMode="auto">
          <a:xfrm>
            <a:off x="3429000" y="3962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1" name="Line 23"/>
          <p:cNvSpPr>
            <a:spLocks noChangeShapeType="1"/>
          </p:cNvSpPr>
          <p:nvPr/>
        </p:nvSpPr>
        <p:spPr bwMode="auto">
          <a:xfrm>
            <a:off x="5943600" y="40386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2" name="Line 24"/>
          <p:cNvSpPr>
            <a:spLocks noChangeShapeType="1"/>
          </p:cNvSpPr>
          <p:nvPr/>
        </p:nvSpPr>
        <p:spPr bwMode="auto">
          <a:xfrm flipH="1">
            <a:off x="3657600" y="4114800"/>
            <a:ext cx="3962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3" name="Line 25"/>
          <p:cNvSpPr>
            <a:spLocks noChangeShapeType="1"/>
          </p:cNvSpPr>
          <p:nvPr/>
        </p:nvSpPr>
        <p:spPr bwMode="auto">
          <a:xfrm>
            <a:off x="7772400" y="41148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4" name="Line 26"/>
          <p:cNvSpPr>
            <a:spLocks noChangeShapeType="1"/>
          </p:cNvSpPr>
          <p:nvPr/>
        </p:nvSpPr>
        <p:spPr bwMode="auto">
          <a:xfrm flipH="1">
            <a:off x="3733800" y="1905000"/>
            <a:ext cx="1295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5" name="Line 27"/>
          <p:cNvSpPr>
            <a:spLocks noChangeShapeType="1"/>
          </p:cNvSpPr>
          <p:nvPr/>
        </p:nvSpPr>
        <p:spPr bwMode="auto">
          <a:xfrm flipH="1" flipV="1">
            <a:off x="6019800" y="4038600"/>
            <a:ext cx="1676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AutoShape 30"/>
          <p:cNvSpPr>
            <a:spLocks noChangeArrowheads="1"/>
          </p:cNvSpPr>
          <p:nvPr/>
        </p:nvSpPr>
        <p:spPr bwMode="auto">
          <a:xfrm>
            <a:off x="7543800" y="990600"/>
            <a:ext cx="1447800" cy="9144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9" name="Text Box 31"/>
          <p:cNvSpPr txBox="1">
            <a:spLocks noChangeArrowheads="1"/>
          </p:cNvSpPr>
          <p:nvPr/>
        </p:nvSpPr>
        <p:spPr bwMode="auto">
          <a:xfrm>
            <a:off x="7543800" y="1219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Abstraction provides information hiding</a:t>
            </a:r>
            <a:endParaRPr lang="en-US" altLang="en-US"/>
          </a:p>
        </p:txBody>
      </p:sp>
    </p:spTree>
    <p:extLst>
      <p:ext uri="{BB962C8B-B14F-4D97-AF65-F5344CB8AC3E}">
        <p14:creationId xmlns:p14="http://schemas.microsoft.com/office/powerpoint/2010/main" val="382628442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1265239"/>
            <a:ext cx="60198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7" name="Rectangle 5"/>
          <p:cNvSpPr>
            <a:spLocks noGrp="1" noChangeArrowheads="1"/>
          </p:cNvSpPr>
          <p:nvPr>
            <p:ph type="title"/>
          </p:nvPr>
        </p:nvSpPr>
        <p:spPr/>
        <p:txBody>
          <a:bodyPr/>
          <a:lstStyle/>
          <a:p>
            <a:r>
              <a:rPr lang="en-US" altLang="en-US" dirty="0" smtClean="0"/>
              <a:t>Typical architectural layers</a:t>
            </a:r>
          </a:p>
        </p:txBody>
      </p:sp>
    </p:spTree>
    <p:extLst>
      <p:ext uri="{BB962C8B-B14F-4D97-AF65-F5344CB8AC3E}">
        <p14:creationId xmlns:p14="http://schemas.microsoft.com/office/powerpoint/2010/main" val="10133519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89" name="Rectangle 2"/>
          <p:cNvSpPr>
            <a:spLocks noChangeArrowheads="1"/>
          </p:cNvSpPr>
          <p:nvPr/>
        </p:nvSpPr>
        <p:spPr bwMode="auto">
          <a:xfrm>
            <a:off x="1016000" y="2514600"/>
            <a:ext cx="9753600" cy="1905000"/>
          </a:xfrm>
          <a:prstGeom prst="rect">
            <a:avLst/>
          </a:prstGeom>
          <a:solidFill>
            <a:srgbClr val="FFFFE5"/>
          </a:solidFill>
          <a:ln w="15875">
            <a:solidFill>
              <a:schemeClr val="tx1"/>
            </a:solidFill>
            <a:miter lim="800000"/>
            <a:headEnd/>
            <a:tailEnd/>
          </a:ln>
        </p:spPr>
        <p:txBody>
          <a:bodyPr wrap="none"/>
          <a:lstStyle/>
          <a:p>
            <a:r>
              <a:rPr lang="en-US" b="1"/>
              <a:t>Role-playing game layer</a:t>
            </a:r>
            <a:endParaRPr lang="en-US"/>
          </a:p>
        </p:txBody>
      </p:sp>
      <p:sp>
        <p:nvSpPr>
          <p:cNvPr id="575490" name="Rectangle 3"/>
          <p:cNvSpPr>
            <a:spLocks noGrp="1" noChangeArrowheads="1"/>
          </p:cNvSpPr>
          <p:nvPr>
            <p:ph type="title"/>
          </p:nvPr>
        </p:nvSpPr>
        <p:spPr>
          <a:xfrm>
            <a:off x="1016000" y="152400"/>
            <a:ext cx="10363200" cy="685800"/>
          </a:xfrm>
        </p:spPr>
        <p:txBody>
          <a:bodyPr/>
          <a:lstStyle/>
          <a:p>
            <a:r>
              <a:rPr lang="en-US" sz="3200" dirty="0" smtClean="0"/>
              <a:t>Layered Architecture of a game</a:t>
            </a:r>
          </a:p>
        </p:txBody>
      </p:sp>
      <p:sp>
        <p:nvSpPr>
          <p:cNvPr id="575491" name="Rectangle 4"/>
          <p:cNvSpPr>
            <a:spLocks noChangeArrowheads="1"/>
          </p:cNvSpPr>
          <p:nvPr/>
        </p:nvSpPr>
        <p:spPr bwMode="auto">
          <a:xfrm>
            <a:off x="1746736" y="3505201"/>
            <a:ext cx="1180131" cy="369332"/>
          </a:xfrm>
          <a:prstGeom prst="rect">
            <a:avLst/>
          </a:prstGeom>
          <a:solidFill>
            <a:schemeClr val="bg1"/>
          </a:solidFill>
          <a:ln w="15875">
            <a:solidFill>
              <a:schemeClr val="tx1"/>
            </a:solidFill>
            <a:miter lim="800000"/>
            <a:headEnd/>
            <a:tailEnd/>
          </a:ln>
        </p:spPr>
        <p:txBody>
          <a:bodyPr wrap="none">
            <a:spAutoFit/>
          </a:bodyPr>
          <a:lstStyle/>
          <a:p>
            <a:pPr algn="ctr"/>
            <a:r>
              <a:rPr lang="en-US"/>
              <a:t>Characters</a:t>
            </a:r>
          </a:p>
        </p:txBody>
      </p:sp>
      <p:sp>
        <p:nvSpPr>
          <p:cNvPr id="575492" name="Rectangle 5"/>
          <p:cNvSpPr>
            <a:spLocks noChangeArrowheads="1"/>
          </p:cNvSpPr>
          <p:nvPr/>
        </p:nvSpPr>
        <p:spPr bwMode="auto">
          <a:xfrm>
            <a:off x="9019027" y="3489326"/>
            <a:ext cx="810863" cy="369332"/>
          </a:xfrm>
          <a:prstGeom prst="rect">
            <a:avLst/>
          </a:prstGeom>
          <a:solidFill>
            <a:schemeClr val="bg1"/>
          </a:solidFill>
          <a:ln w="15875">
            <a:solidFill>
              <a:schemeClr val="tx1"/>
            </a:solidFill>
            <a:miter lim="800000"/>
            <a:headEnd/>
            <a:tailEnd/>
          </a:ln>
        </p:spPr>
        <p:txBody>
          <a:bodyPr wrap="none">
            <a:spAutoFit/>
          </a:bodyPr>
          <a:lstStyle/>
          <a:p>
            <a:pPr algn="ctr"/>
            <a:r>
              <a:rPr lang="en-US"/>
              <a:t>Layout</a:t>
            </a:r>
          </a:p>
        </p:txBody>
      </p:sp>
      <p:sp>
        <p:nvSpPr>
          <p:cNvPr id="575493" name="Rectangle 6"/>
          <p:cNvSpPr>
            <a:spLocks noChangeArrowheads="1"/>
          </p:cNvSpPr>
          <p:nvPr/>
        </p:nvSpPr>
        <p:spPr bwMode="auto">
          <a:xfrm>
            <a:off x="5183216" y="3489326"/>
            <a:ext cx="1817101" cy="369332"/>
          </a:xfrm>
          <a:prstGeom prst="rect">
            <a:avLst/>
          </a:prstGeom>
          <a:solidFill>
            <a:schemeClr val="bg1"/>
          </a:solidFill>
          <a:ln w="15875">
            <a:solidFill>
              <a:schemeClr val="tx1"/>
            </a:solidFill>
            <a:miter lim="800000"/>
            <a:headEnd/>
            <a:tailEnd/>
          </a:ln>
        </p:spPr>
        <p:txBody>
          <a:bodyPr wrap="none">
            <a:spAutoFit/>
          </a:bodyPr>
          <a:lstStyle/>
          <a:p>
            <a:pPr algn="ctr"/>
            <a:r>
              <a:rPr lang="en-US"/>
              <a:t>RolePlayingGame</a:t>
            </a:r>
          </a:p>
        </p:txBody>
      </p:sp>
      <p:sp>
        <p:nvSpPr>
          <p:cNvPr id="575494" name="Rectangle 7"/>
          <p:cNvSpPr>
            <a:spLocks noChangeArrowheads="1"/>
          </p:cNvSpPr>
          <p:nvPr/>
        </p:nvSpPr>
        <p:spPr bwMode="auto">
          <a:xfrm>
            <a:off x="1645136" y="5181600"/>
            <a:ext cx="1180131" cy="646331"/>
          </a:xfrm>
          <a:prstGeom prst="rect">
            <a:avLst/>
          </a:prstGeom>
          <a:noFill/>
          <a:ln w="15875">
            <a:solidFill>
              <a:schemeClr val="tx1"/>
            </a:solidFill>
            <a:miter lim="800000"/>
            <a:headEnd/>
            <a:tailEnd/>
          </a:ln>
        </p:spPr>
        <p:txBody>
          <a:bodyPr wrap="none">
            <a:spAutoFit/>
          </a:bodyPr>
          <a:lstStyle/>
          <a:p>
            <a:pPr algn="ctr"/>
            <a:r>
              <a:rPr lang="en-US" i="1"/>
              <a:t>Encounter</a:t>
            </a:r>
            <a:endParaRPr lang="en-US"/>
          </a:p>
          <a:p>
            <a:pPr algn="ctr"/>
            <a:r>
              <a:rPr lang="en-US"/>
              <a:t>Characters</a:t>
            </a:r>
          </a:p>
        </p:txBody>
      </p:sp>
      <p:sp>
        <p:nvSpPr>
          <p:cNvPr id="575495" name="Rectangle 8"/>
          <p:cNvSpPr>
            <a:spLocks noChangeArrowheads="1"/>
          </p:cNvSpPr>
          <p:nvPr/>
        </p:nvSpPr>
        <p:spPr bwMode="auto">
          <a:xfrm>
            <a:off x="4717030" y="5181600"/>
            <a:ext cx="1388457" cy="646331"/>
          </a:xfrm>
          <a:prstGeom prst="rect">
            <a:avLst/>
          </a:prstGeom>
          <a:noFill/>
          <a:ln w="15875">
            <a:solidFill>
              <a:schemeClr val="tx1"/>
            </a:solidFill>
            <a:miter lim="800000"/>
            <a:headEnd/>
            <a:tailEnd/>
          </a:ln>
        </p:spPr>
        <p:txBody>
          <a:bodyPr wrap="none">
            <a:spAutoFit/>
          </a:bodyPr>
          <a:lstStyle/>
          <a:p>
            <a:pPr algn="ctr"/>
            <a:r>
              <a:rPr lang="en-US" i="1"/>
              <a:t>Encounter</a:t>
            </a:r>
            <a:endParaRPr lang="en-US"/>
          </a:p>
          <a:p>
            <a:pPr algn="ctr"/>
            <a:r>
              <a:rPr lang="en-US"/>
              <a:t>Environment</a:t>
            </a:r>
          </a:p>
        </p:txBody>
      </p:sp>
      <p:sp>
        <p:nvSpPr>
          <p:cNvPr id="575496" name="Rectangle 9"/>
          <p:cNvSpPr>
            <a:spLocks noChangeArrowheads="1"/>
          </p:cNvSpPr>
          <p:nvPr/>
        </p:nvSpPr>
        <p:spPr bwMode="auto">
          <a:xfrm>
            <a:off x="8083229" y="5181601"/>
            <a:ext cx="1734193" cy="369332"/>
          </a:xfrm>
          <a:prstGeom prst="rect">
            <a:avLst/>
          </a:prstGeom>
          <a:noFill/>
          <a:ln w="15875">
            <a:solidFill>
              <a:schemeClr val="tx1"/>
            </a:solidFill>
            <a:miter lim="800000"/>
            <a:headEnd/>
            <a:tailEnd/>
          </a:ln>
        </p:spPr>
        <p:txBody>
          <a:bodyPr wrap="none">
            <a:spAutoFit/>
          </a:bodyPr>
          <a:lstStyle/>
          <a:p>
            <a:pPr algn="ctr"/>
            <a:r>
              <a:rPr lang="en-US" i="1"/>
              <a:t>Encounter </a:t>
            </a:r>
            <a:r>
              <a:rPr lang="en-US"/>
              <a:t>Game</a:t>
            </a:r>
          </a:p>
        </p:txBody>
      </p:sp>
      <p:sp>
        <p:nvSpPr>
          <p:cNvPr id="575497" name="Rectangle 10"/>
          <p:cNvSpPr>
            <a:spLocks noChangeArrowheads="1"/>
          </p:cNvSpPr>
          <p:nvPr/>
        </p:nvSpPr>
        <p:spPr bwMode="auto">
          <a:xfrm>
            <a:off x="1016000" y="4419600"/>
            <a:ext cx="9753600" cy="1828800"/>
          </a:xfrm>
          <a:prstGeom prst="rect">
            <a:avLst/>
          </a:prstGeom>
          <a:noFill/>
          <a:ln w="15875">
            <a:solidFill>
              <a:schemeClr val="tx1"/>
            </a:solidFill>
            <a:miter lim="800000"/>
            <a:headEnd/>
            <a:tailEnd/>
          </a:ln>
        </p:spPr>
        <p:txBody>
          <a:bodyPr wrap="none"/>
          <a:lstStyle/>
          <a:p>
            <a:r>
              <a:rPr lang="en-US" b="1"/>
              <a:t>Application layer</a:t>
            </a:r>
          </a:p>
        </p:txBody>
      </p:sp>
      <p:sp>
        <p:nvSpPr>
          <p:cNvPr id="575498" name="Rectangle 11"/>
          <p:cNvSpPr>
            <a:spLocks noChangeArrowheads="1"/>
          </p:cNvSpPr>
          <p:nvPr/>
        </p:nvSpPr>
        <p:spPr bwMode="auto">
          <a:xfrm>
            <a:off x="1016000" y="1524000"/>
            <a:ext cx="9753600" cy="990600"/>
          </a:xfrm>
          <a:prstGeom prst="rect">
            <a:avLst/>
          </a:prstGeom>
          <a:noFill/>
          <a:ln w="15875">
            <a:solidFill>
              <a:schemeClr val="tx1"/>
            </a:solidFill>
            <a:miter lim="800000"/>
            <a:headEnd/>
            <a:tailEnd/>
          </a:ln>
        </p:spPr>
        <p:txBody>
          <a:bodyPr wrap="none"/>
          <a:lstStyle/>
          <a:p>
            <a:r>
              <a:rPr lang="en-US" b="1"/>
              <a:t>3D engine layer</a:t>
            </a:r>
          </a:p>
        </p:txBody>
      </p:sp>
      <p:sp>
        <p:nvSpPr>
          <p:cNvPr id="575499" name="Line 12"/>
          <p:cNvSpPr>
            <a:spLocks noChangeShapeType="1"/>
          </p:cNvSpPr>
          <p:nvPr/>
        </p:nvSpPr>
        <p:spPr bwMode="auto">
          <a:xfrm flipV="1">
            <a:off x="8248651" y="4114800"/>
            <a:ext cx="0" cy="762000"/>
          </a:xfrm>
          <a:prstGeom prst="line">
            <a:avLst/>
          </a:prstGeom>
          <a:noFill/>
          <a:ln w="127000">
            <a:solidFill>
              <a:schemeClr val="tx1"/>
            </a:solidFill>
            <a:round/>
            <a:headEnd/>
            <a:tailEnd type="triangle" w="med" len="med"/>
          </a:ln>
        </p:spPr>
        <p:txBody>
          <a:bodyPr wrap="none" anchor="ctr"/>
          <a:lstStyle/>
          <a:p>
            <a:endParaRPr lang="en-US"/>
          </a:p>
        </p:txBody>
      </p:sp>
      <p:sp>
        <p:nvSpPr>
          <p:cNvPr id="575500" name="Rectangle 13"/>
          <p:cNvSpPr>
            <a:spLocks noChangeArrowheads="1"/>
          </p:cNvSpPr>
          <p:nvPr/>
        </p:nvSpPr>
        <p:spPr bwMode="auto">
          <a:xfrm>
            <a:off x="8502651" y="4267200"/>
            <a:ext cx="838691" cy="369332"/>
          </a:xfrm>
          <a:prstGeom prst="rect">
            <a:avLst/>
          </a:prstGeom>
          <a:noFill/>
          <a:ln w="9525">
            <a:noFill/>
            <a:miter lim="800000"/>
            <a:headEnd/>
            <a:tailEnd/>
          </a:ln>
        </p:spPr>
        <p:txBody>
          <a:bodyPr wrap="none">
            <a:spAutoFit/>
          </a:bodyPr>
          <a:lstStyle/>
          <a:p>
            <a:r>
              <a:rPr lang="en-US"/>
              <a:t>«uses»</a:t>
            </a:r>
          </a:p>
        </p:txBody>
      </p:sp>
      <p:sp>
        <p:nvSpPr>
          <p:cNvPr id="575501" name="Rectangle 14"/>
          <p:cNvSpPr>
            <a:spLocks noChangeArrowheads="1"/>
          </p:cNvSpPr>
          <p:nvPr/>
        </p:nvSpPr>
        <p:spPr bwMode="auto">
          <a:xfrm>
            <a:off x="5056538" y="1828801"/>
            <a:ext cx="660757" cy="369332"/>
          </a:xfrm>
          <a:prstGeom prst="rect">
            <a:avLst/>
          </a:prstGeom>
          <a:solidFill>
            <a:schemeClr val="bg1"/>
          </a:solidFill>
          <a:ln w="15875">
            <a:solidFill>
              <a:schemeClr val="tx1"/>
            </a:solidFill>
            <a:miter lim="800000"/>
            <a:headEnd/>
            <a:tailEnd/>
          </a:ln>
        </p:spPr>
        <p:txBody>
          <a:bodyPr wrap="none">
            <a:spAutoFit/>
          </a:bodyPr>
          <a:lstStyle/>
          <a:p>
            <a:pPr algn="ctr"/>
            <a:r>
              <a:rPr lang="en-US"/>
              <a:t>         </a:t>
            </a:r>
          </a:p>
        </p:txBody>
      </p:sp>
      <p:sp>
        <p:nvSpPr>
          <p:cNvPr id="575502" name="Rectangle 15"/>
          <p:cNvSpPr>
            <a:spLocks noChangeArrowheads="1"/>
          </p:cNvSpPr>
          <p:nvPr/>
        </p:nvSpPr>
        <p:spPr bwMode="auto">
          <a:xfrm>
            <a:off x="7105472" y="1828801"/>
            <a:ext cx="660757" cy="369332"/>
          </a:xfrm>
          <a:prstGeom prst="rect">
            <a:avLst/>
          </a:prstGeom>
          <a:solidFill>
            <a:schemeClr val="bg1"/>
          </a:solidFill>
          <a:ln w="15875">
            <a:solidFill>
              <a:schemeClr val="tx1"/>
            </a:solidFill>
            <a:miter lim="800000"/>
            <a:headEnd/>
            <a:tailEnd/>
          </a:ln>
        </p:spPr>
        <p:txBody>
          <a:bodyPr wrap="none">
            <a:spAutoFit/>
          </a:bodyPr>
          <a:lstStyle/>
          <a:p>
            <a:pPr algn="ctr"/>
            <a:r>
              <a:rPr lang="en-US"/>
              <a:t>         </a:t>
            </a:r>
          </a:p>
        </p:txBody>
      </p:sp>
      <p:sp>
        <p:nvSpPr>
          <p:cNvPr id="575503" name="Rectangle 16"/>
          <p:cNvSpPr>
            <a:spLocks noChangeArrowheads="1"/>
          </p:cNvSpPr>
          <p:nvPr/>
        </p:nvSpPr>
        <p:spPr bwMode="auto">
          <a:xfrm>
            <a:off x="9239072" y="1828801"/>
            <a:ext cx="660757" cy="369332"/>
          </a:xfrm>
          <a:prstGeom prst="rect">
            <a:avLst/>
          </a:prstGeom>
          <a:solidFill>
            <a:schemeClr val="bg1"/>
          </a:solidFill>
          <a:ln w="15875">
            <a:solidFill>
              <a:schemeClr val="tx1"/>
            </a:solidFill>
            <a:miter lim="800000"/>
            <a:headEnd/>
            <a:tailEnd/>
          </a:ln>
        </p:spPr>
        <p:txBody>
          <a:bodyPr wrap="none">
            <a:spAutoFit/>
          </a:bodyPr>
          <a:lstStyle/>
          <a:p>
            <a:pPr algn="ctr"/>
            <a:r>
              <a:rPr lang="en-US"/>
              <a:t>         </a:t>
            </a:r>
          </a:p>
        </p:txBody>
      </p:sp>
      <p:sp>
        <p:nvSpPr>
          <p:cNvPr id="575504" name="Line 17"/>
          <p:cNvSpPr>
            <a:spLocks noChangeShapeType="1"/>
          </p:cNvSpPr>
          <p:nvPr/>
        </p:nvSpPr>
        <p:spPr bwMode="auto">
          <a:xfrm flipV="1">
            <a:off x="8248651" y="2362200"/>
            <a:ext cx="0" cy="762000"/>
          </a:xfrm>
          <a:prstGeom prst="line">
            <a:avLst/>
          </a:prstGeom>
          <a:noFill/>
          <a:ln w="127000">
            <a:solidFill>
              <a:schemeClr val="tx1"/>
            </a:solidFill>
            <a:round/>
            <a:headEnd/>
            <a:tailEnd type="triangle" w="med" len="med"/>
          </a:ln>
        </p:spPr>
        <p:txBody>
          <a:bodyPr wrap="none" anchor="ctr"/>
          <a:lstStyle/>
          <a:p>
            <a:endParaRPr lang="en-US"/>
          </a:p>
        </p:txBody>
      </p:sp>
      <p:sp>
        <p:nvSpPr>
          <p:cNvPr id="575505" name="Rectangle 18"/>
          <p:cNvSpPr>
            <a:spLocks noChangeArrowheads="1"/>
          </p:cNvSpPr>
          <p:nvPr/>
        </p:nvSpPr>
        <p:spPr bwMode="auto">
          <a:xfrm>
            <a:off x="8502651" y="2514600"/>
            <a:ext cx="838691" cy="369332"/>
          </a:xfrm>
          <a:prstGeom prst="rect">
            <a:avLst/>
          </a:prstGeom>
          <a:noFill/>
          <a:ln w="9525">
            <a:noFill/>
            <a:miter lim="800000"/>
            <a:headEnd/>
            <a:tailEnd/>
          </a:ln>
        </p:spPr>
        <p:txBody>
          <a:bodyPr wrap="none">
            <a:spAutoFit/>
          </a:bodyPr>
          <a:lstStyle/>
          <a:p>
            <a:r>
              <a:rPr lang="en-US"/>
              <a:t>«uses»</a:t>
            </a:r>
          </a:p>
        </p:txBody>
      </p:sp>
      <p:sp>
        <p:nvSpPr>
          <p:cNvPr id="575506" name="Rectangle 18"/>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20" name="Slide Number Placeholder 19"/>
          <p:cNvSpPr>
            <a:spLocks noGrp="1"/>
          </p:cNvSpPr>
          <p:nvPr>
            <p:ph type="sldNum" sz="quarter" idx="12"/>
          </p:nvPr>
        </p:nvSpPr>
        <p:spPr>
          <a:xfrm>
            <a:off x="4165600" y="6356351"/>
            <a:ext cx="3860800" cy="365125"/>
          </a:xfrm>
        </p:spPr>
        <p:txBody>
          <a:bodyPr/>
          <a:lstStyle/>
          <a:p>
            <a:pPr algn="ctr">
              <a:defRPr/>
            </a:pPr>
            <a:fld id="{3AB7F7B3-2AF9-4958-8B40-998EB676DCA4}" type="slidenum">
              <a:rPr lang="en-GB" smtClean="0"/>
              <a:pPr algn="ctr">
                <a:defRPr/>
              </a:pPr>
              <a:t>109</a:t>
            </a:fld>
            <a:endParaRPr lang="en-GB"/>
          </a:p>
        </p:txBody>
      </p:sp>
    </p:spTree>
    <p:extLst>
      <p:ext uri="{BB962C8B-B14F-4D97-AF65-F5344CB8AC3E}">
        <p14:creationId xmlns:p14="http://schemas.microsoft.com/office/powerpoint/2010/main" val="21359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2"/>
          <p:cNvSpPr>
            <a:spLocks noGrp="1"/>
          </p:cNvSpPr>
          <p:nvPr>
            <p:ph type="title"/>
          </p:nvPr>
        </p:nvSpPr>
        <p:spPr/>
        <p:txBody>
          <a:bodyPr>
            <a:normAutofit fontScale="90000"/>
          </a:bodyPr>
          <a:lstStyle/>
          <a:p>
            <a:r>
              <a:rPr lang="en-US" sz="4000" b="1" dirty="0"/>
              <a:t>Patient Treatment Records </a:t>
            </a:r>
            <a:r>
              <a:rPr lang="en-US" sz="4000" b="1" dirty="0" smtClean="0"/>
              <a:t>Pattern</a:t>
            </a:r>
            <a:br>
              <a:rPr lang="en-US" sz="4000" b="1" dirty="0" smtClean="0"/>
            </a:br>
            <a:r>
              <a:rPr lang="en-US" sz="1800" dirty="0"/>
              <a:t>T. </a:t>
            </a:r>
            <a:r>
              <a:rPr lang="en-US" sz="1800" dirty="0" err="1"/>
              <a:t>Sorgente</a:t>
            </a:r>
            <a:r>
              <a:rPr lang="en-US" sz="1800" dirty="0"/>
              <a:t>, E </a:t>
            </a:r>
            <a:r>
              <a:rPr lang="en-US" sz="1800" dirty="0" err="1"/>
              <a:t>B.Fernandez</a:t>
            </a:r>
            <a:r>
              <a:rPr lang="en-US" sz="1800" dirty="0"/>
              <a:t>, and M. M. </a:t>
            </a:r>
            <a:r>
              <a:rPr lang="en-US" sz="1800" dirty="0" err="1"/>
              <a:t>Larrondo</a:t>
            </a:r>
            <a:r>
              <a:rPr lang="en-US" sz="1800" dirty="0"/>
              <a:t>-Petrie, "Analysis patterns for patient treatment", </a:t>
            </a:r>
            <a:r>
              <a:rPr lang="en-US" sz="1800" i="1" dirty="0"/>
              <a:t>Procs. of the Pattern Languages of Programs Conference </a:t>
            </a:r>
            <a:r>
              <a:rPr lang="en-US" sz="1800" i="1" u="sng" dirty="0">
                <a:hlinkClick r:id="rId2"/>
              </a:rPr>
              <a:t>(</a:t>
            </a:r>
            <a:r>
              <a:rPr lang="en-US" sz="1800" i="1" u="sng" dirty="0" err="1">
                <a:hlinkClick r:id="rId2"/>
              </a:rPr>
              <a:t>PLoP</a:t>
            </a:r>
            <a:r>
              <a:rPr lang="en-US" sz="1800" i="1" u="sng" dirty="0">
                <a:hlinkClick r:id="rId2"/>
              </a:rPr>
              <a:t>) 2004</a:t>
            </a:r>
            <a:r>
              <a:rPr lang="en-US" sz="1800" dirty="0"/>
              <a:t> ,</a:t>
            </a:r>
            <a:br>
              <a:rPr lang="en-US" sz="1800" dirty="0"/>
            </a:br>
            <a:r>
              <a:rPr lang="en-US" sz="1800" u="sng" dirty="0">
                <a:hlinkClick r:id="rId3"/>
              </a:rPr>
              <a:t>http://hillside.net/plop/2004/papers/tsorgente0/PLoP2004_tsorgente0_0.doc</a:t>
            </a:r>
            <a:r>
              <a:rPr lang="en-US" sz="1800" b="1" dirty="0"/>
              <a:t/>
            </a:r>
            <a:br>
              <a:rPr lang="en-US" sz="1800" b="1" dirty="0"/>
            </a:br>
            <a:endParaRPr lang="en-US" sz="1800" b="1" dirty="0"/>
          </a:p>
        </p:txBody>
      </p:sp>
      <p:sp>
        <p:nvSpPr>
          <p:cNvPr id="414722" name="Rectangle 3"/>
          <p:cNvSpPr>
            <a:spLocks noGrp="1"/>
          </p:cNvSpPr>
          <p:nvPr>
            <p:ph type="body" idx="1"/>
          </p:nvPr>
        </p:nvSpPr>
        <p:spPr/>
        <p:txBody>
          <a:bodyPr/>
          <a:lstStyle/>
          <a:p>
            <a:pPr>
              <a:lnSpc>
                <a:spcPct val="90000"/>
              </a:lnSpc>
            </a:pPr>
            <a:r>
              <a:rPr lang="en-US" b="1"/>
              <a:t>Intent--</a:t>
            </a:r>
            <a:r>
              <a:rPr lang="en-US"/>
              <a:t>Describes the process of keeping the information for admitting, assigning assets, and treating a patient in a hospital.</a:t>
            </a:r>
          </a:p>
          <a:p>
            <a:pPr>
              <a:lnSpc>
                <a:spcPct val="90000"/>
              </a:lnSpc>
            </a:pPr>
            <a:r>
              <a:rPr lang="en-US" b="1"/>
              <a:t>Context--</a:t>
            </a:r>
            <a:r>
              <a:rPr lang="en-US"/>
              <a:t>A medical facility that offers patient treatment. The facility may be a hospital that is a member of a medical group.</a:t>
            </a:r>
            <a:endParaRPr lang="en-US" b="1"/>
          </a:p>
          <a:p>
            <a:pPr>
              <a:lnSpc>
                <a:spcPct val="90000"/>
              </a:lnSpc>
            </a:pPr>
            <a:r>
              <a:rPr lang="en-US" b="1"/>
              <a:t>Problem--</a:t>
            </a:r>
            <a:r>
              <a:rPr lang="en-US"/>
              <a:t>In order to treat patients properly, patient records and assignment of assets to patients need to be organized, maintained, and managed efficiently and accurately. </a:t>
            </a:r>
          </a:p>
        </p:txBody>
      </p:sp>
    </p:spTree>
    <p:extLst>
      <p:ext uri="{BB962C8B-B14F-4D97-AF65-F5344CB8AC3E}">
        <p14:creationId xmlns:p14="http://schemas.microsoft.com/office/powerpoint/2010/main" val="2513872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29" name="Rectangle 2"/>
          <p:cNvSpPr>
            <a:spLocks noGrp="1" noChangeArrowheads="1"/>
          </p:cNvSpPr>
          <p:nvPr>
            <p:ph type="title"/>
          </p:nvPr>
        </p:nvSpPr>
        <p:spPr>
          <a:xfrm>
            <a:off x="0" y="928688"/>
            <a:ext cx="12090400" cy="406400"/>
          </a:xfrm>
        </p:spPr>
        <p:txBody>
          <a:bodyPr>
            <a:normAutofit fontScale="90000"/>
          </a:bodyPr>
          <a:lstStyle/>
          <a:p>
            <a:r>
              <a:rPr lang="en-US" sz="2800" smtClean="0"/>
              <a:t>Architecture of Eclipse</a:t>
            </a:r>
            <a:r>
              <a:rPr lang="en-US" sz="2800" i="1" smtClean="0"/>
              <a:t> 1</a:t>
            </a:r>
            <a:r>
              <a:rPr lang="en-US" sz="2800" smtClean="0"/>
              <a:t>: Overall</a:t>
            </a:r>
            <a:endParaRPr lang="en-US" sz="2800" i="1" smtClean="0"/>
          </a:p>
        </p:txBody>
      </p:sp>
      <p:sp>
        <p:nvSpPr>
          <p:cNvPr id="585730" name="Rectangle 9"/>
          <p:cNvSpPr>
            <a:spLocks noChangeArrowheads="1"/>
          </p:cNvSpPr>
          <p:nvPr/>
        </p:nvSpPr>
        <p:spPr bwMode="auto">
          <a:xfrm>
            <a:off x="2857500" y="3486150"/>
            <a:ext cx="5994400" cy="457200"/>
          </a:xfrm>
          <a:prstGeom prst="rect">
            <a:avLst/>
          </a:prstGeom>
          <a:noFill/>
          <a:ln w="12700">
            <a:solidFill>
              <a:schemeClr val="tx1"/>
            </a:solidFill>
            <a:miter lim="800000"/>
            <a:headEnd/>
            <a:tailEnd/>
          </a:ln>
        </p:spPr>
        <p:txBody>
          <a:bodyPr wrap="none"/>
          <a:lstStyle/>
          <a:p>
            <a:pPr algn="ctr"/>
            <a:r>
              <a:rPr lang="en-US">
                <a:latin typeface="Arial Narrow" pitchFamily="34" charset="0"/>
              </a:rPr>
              <a:t>Java Development Tools</a:t>
            </a:r>
          </a:p>
        </p:txBody>
      </p:sp>
      <p:sp>
        <p:nvSpPr>
          <p:cNvPr id="585731" name="Rectangle 10"/>
          <p:cNvSpPr>
            <a:spLocks noChangeArrowheads="1"/>
          </p:cNvSpPr>
          <p:nvPr/>
        </p:nvSpPr>
        <p:spPr bwMode="auto">
          <a:xfrm>
            <a:off x="2857500" y="4400550"/>
            <a:ext cx="5994400" cy="457200"/>
          </a:xfrm>
          <a:prstGeom prst="rect">
            <a:avLst/>
          </a:prstGeom>
          <a:noFill/>
          <a:ln w="12700">
            <a:solidFill>
              <a:schemeClr val="tx1"/>
            </a:solidFill>
            <a:miter lim="800000"/>
            <a:headEnd/>
            <a:tailEnd/>
          </a:ln>
        </p:spPr>
        <p:txBody>
          <a:bodyPr wrap="none"/>
          <a:lstStyle/>
          <a:p>
            <a:pPr algn="ctr"/>
            <a:r>
              <a:rPr lang="en-US">
                <a:latin typeface="Arial Narrow" pitchFamily="34" charset="0"/>
              </a:rPr>
              <a:t>Platform</a:t>
            </a:r>
          </a:p>
        </p:txBody>
      </p:sp>
      <p:sp>
        <p:nvSpPr>
          <p:cNvPr id="585732" name="Rectangle 11"/>
          <p:cNvSpPr>
            <a:spLocks noChangeArrowheads="1"/>
          </p:cNvSpPr>
          <p:nvPr/>
        </p:nvSpPr>
        <p:spPr bwMode="auto">
          <a:xfrm>
            <a:off x="6400800" y="4038600"/>
            <a:ext cx="5588000" cy="274638"/>
          </a:xfrm>
          <a:prstGeom prst="rect">
            <a:avLst/>
          </a:prstGeom>
          <a:noFill/>
          <a:ln w="19050">
            <a:noFill/>
            <a:miter lim="800000"/>
            <a:headEnd/>
            <a:tailEnd/>
          </a:ln>
        </p:spPr>
        <p:txBody>
          <a:bodyPr>
            <a:spAutoFit/>
          </a:bodyPr>
          <a:lstStyle/>
          <a:p>
            <a:pPr algn="r"/>
            <a:r>
              <a:rPr lang="en-US" sz="1200">
                <a:cs typeface="Times New Roman" pitchFamily="18" charset="0"/>
              </a:rPr>
              <a:t>Adapted from “Contributing to Eclipse” p5</a:t>
            </a:r>
            <a:endParaRPr lang="en-US"/>
          </a:p>
        </p:txBody>
      </p:sp>
      <p:sp>
        <p:nvSpPr>
          <p:cNvPr id="585733" name="Rectangle 13"/>
          <p:cNvSpPr>
            <a:spLocks noChangeArrowheads="1"/>
          </p:cNvSpPr>
          <p:nvPr/>
        </p:nvSpPr>
        <p:spPr bwMode="auto">
          <a:xfrm>
            <a:off x="2857500" y="2571750"/>
            <a:ext cx="5994400" cy="457200"/>
          </a:xfrm>
          <a:prstGeom prst="rect">
            <a:avLst/>
          </a:prstGeom>
          <a:noFill/>
          <a:ln w="12700">
            <a:solidFill>
              <a:schemeClr val="tx1"/>
            </a:solidFill>
            <a:miter lim="800000"/>
            <a:headEnd/>
            <a:tailEnd/>
          </a:ln>
        </p:spPr>
        <p:txBody>
          <a:bodyPr wrap="none"/>
          <a:lstStyle/>
          <a:p>
            <a:pPr algn="ctr"/>
            <a:r>
              <a:rPr lang="en-US">
                <a:latin typeface="Arial Narrow" pitchFamily="34" charset="0"/>
              </a:rPr>
              <a:t>Plug-In Development Environment</a:t>
            </a:r>
          </a:p>
        </p:txBody>
      </p:sp>
      <p:sp>
        <p:nvSpPr>
          <p:cNvPr id="585734" name="Text Box 18"/>
          <p:cNvSpPr txBox="1">
            <a:spLocks noChangeArrowheads="1"/>
          </p:cNvSpPr>
          <p:nvPr/>
        </p:nvSpPr>
        <p:spPr bwMode="auto">
          <a:xfrm>
            <a:off x="5600700" y="3043238"/>
            <a:ext cx="609600" cy="519112"/>
          </a:xfrm>
          <a:prstGeom prst="rect">
            <a:avLst/>
          </a:prstGeom>
          <a:noFill/>
          <a:ln w="19050">
            <a:noFill/>
            <a:miter lim="800000"/>
            <a:headEnd/>
            <a:tailEnd/>
          </a:ln>
        </p:spPr>
        <p:txBody>
          <a:bodyPr>
            <a:spAutoFit/>
          </a:bodyPr>
          <a:lstStyle/>
          <a:p>
            <a:pPr>
              <a:spcBef>
                <a:spcPct val="50000"/>
              </a:spcBef>
            </a:pPr>
            <a:r>
              <a:rPr lang="en-US" sz="2800">
                <a:latin typeface="Arial Narrow" pitchFamily="34" charset="0"/>
                <a:sym typeface="Symbol" pitchFamily="18" charset="2"/>
              </a:rPr>
              <a:t></a:t>
            </a:r>
            <a:endParaRPr lang="en-US" sz="2000">
              <a:latin typeface="Arial Narrow" pitchFamily="34" charset="0"/>
            </a:endParaRPr>
          </a:p>
        </p:txBody>
      </p:sp>
      <p:sp>
        <p:nvSpPr>
          <p:cNvPr id="585735" name="Rectangle 19"/>
          <p:cNvSpPr>
            <a:spLocks noChangeArrowheads="1"/>
          </p:cNvSpPr>
          <p:nvPr/>
        </p:nvSpPr>
        <p:spPr bwMode="auto">
          <a:xfrm>
            <a:off x="5962651" y="3024189"/>
            <a:ext cx="1284326" cy="400110"/>
          </a:xfrm>
          <a:prstGeom prst="rect">
            <a:avLst/>
          </a:prstGeom>
          <a:noFill/>
          <a:ln w="19050">
            <a:noFill/>
            <a:miter lim="800000"/>
            <a:headEnd/>
            <a:tailEnd/>
          </a:ln>
        </p:spPr>
        <p:txBody>
          <a:bodyPr wrap="none">
            <a:spAutoFit/>
          </a:bodyPr>
          <a:lstStyle/>
          <a:p>
            <a:r>
              <a:rPr lang="en-US" sz="2000">
                <a:latin typeface="Arial Narrow" pitchFamily="34" charset="0"/>
                <a:sym typeface="Symbol" pitchFamily="18" charset="2"/>
              </a:rPr>
              <a:t>depends on</a:t>
            </a:r>
          </a:p>
        </p:txBody>
      </p:sp>
      <p:sp>
        <p:nvSpPr>
          <p:cNvPr id="585736" name="Text Box 20"/>
          <p:cNvSpPr txBox="1">
            <a:spLocks noChangeArrowheads="1"/>
          </p:cNvSpPr>
          <p:nvPr/>
        </p:nvSpPr>
        <p:spPr bwMode="auto">
          <a:xfrm>
            <a:off x="5600700" y="3937001"/>
            <a:ext cx="609600" cy="519113"/>
          </a:xfrm>
          <a:prstGeom prst="rect">
            <a:avLst/>
          </a:prstGeom>
          <a:noFill/>
          <a:ln w="19050">
            <a:noFill/>
            <a:miter lim="800000"/>
            <a:headEnd/>
            <a:tailEnd/>
          </a:ln>
        </p:spPr>
        <p:txBody>
          <a:bodyPr>
            <a:spAutoFit/>
          </a:bodyPr>
          <a:lstStyle/>
          <a:p>
            <a:pPr>
              <a:spcBef>
                <a:spcPct val="50000"/>
              </a:spcBef>
            </a:pPr>
            <a:r>
              <a:rPr lang="en-US" sz="2800">
                <a:latin typeface="Arial Narrow" pitchFamily="34" charset="0"/>
                <a:sym typeface="Symbol" pitchFamily="18" charset="2"/>
              </a:rPr>
              <a:t></a:t>
            </a:r>
            <a:endParaRPr lang="en-US" sz="2000">
              <a:latin typeface="Arial Narrow" pitchFamily="34" charset="0"/>
            </a:endParaRPr>
          </a:p>
        </p:txBody>
      </p:sp>
      <p:sp>
        <p:nvSpPr>
          <p:cNvPr id="585737" name="Rectangle 9"/>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11" name="Slide Number Placeholder 10"/>
          <p:cNvSpPr>
            <a:spLocks noGrp="1"/>
          </p:cNvSpPr>
          <p:nvPr>
            <p:ph type="sldNum" sz="quarter" idx="12"/>
          </p:nvPr>
        </p:nvSpPr>
        <p:spPr>
          <a:xfrm>
            <a:off x="4165600" y="6356351"/>
            <a:ext cx="3860800" cy="365125"/>
          </a:xfrm>
        </p:spPr>
        <p:txBody>
          <a:bodyPr/>
          <a:lstStyle/>
          <a:p>
            <a:pPr algn="ctr">
              <a:defRPr/>
            </a:pPr>
            <a:fld id="{B4B0C381-8FC9-4CB1-B925-F82D71792FA0}" type="slidenum">
              <a:rPr lang="en-GB" smtClean="0"/>
              <a:pPr algn="ctr">
                <a:defRPr/>
              </a:pPr>
              <a:t>110</a:t>
            </a:fld>
            <a:endParaRPr lang="en-GB"/>
          </a:p>
        </p:txBody>
      </p:sp>
    </p:spTree>
    <p:extLst>
      <p:ext uri="{BB962C8B-B14F-4D97-AF65-F5344CB8AC3E}">
        <p14:creationId xmlns:p14="http://schemas.microsoft.com/office/powerpoint/2010/main" val="17863912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smtClean="0"/>
              <a:t>Known uses</a:t>
            </a:r>
          </a:p>
        </p:txBody>
      </p:sp>
      <p:sp>
        <p:nvSpPr>
          <p:cNvPr id="211971" name="Rectangle 3"/>
          <p:cNvSpPr>
            <a:spLocks noGrp="1" noChangeArrowheads="1"/>
          </p:cNvSpPr>
          <p:nvPr>
            <p:ph type="body" idx="1"/>
          </p:nvPr>
        </p:nvSpPr>
        <p:spPr/>
        <p:txBody>
          <a:bodyPr/>
          <a:lstStyle/>
          <a:p>
            <a:pPr>
              <a:lnSpc>
                <a:spcPct val="80000"/>
              </a:lnSpc>
            </a:pPr>
            <a:r>
              <a:rPr lang="en-US" altLang="en-US" sz="2400"/>
              <a:t>A common variant or concrete version of the Layers pattern is the </a:t>
            </a:r>
            <a:r>
              <a:rPr lang="en-US" altLang="en-US" sz="2400">
                <a:solidFill>
                  <a:schemeClr val="accent2"/>
                </a:solidFill>
              </a:rPr>
              <a:t>Three-tier</a:t>
            </a:r>
            <a:r>
              <a:rPr lang="en-US" altLang="en-US" sz="2400"/>
              <a:t> architecture</a:t>
            </a:r>
          </a:p>
          <a:p>
            <a:pPr>
              <a:lnSpc>
                <a:spcPct val="80000"/>
              </a:lnSpc>
            </a:pPr>
            <a:r>
              <a:rPr lang="en-US" altLang="en-US" sz="2400"/>
              <a:t>This includes: a </a:t>
            </a:r>
            <a:r>
              <a:rPr lang="en-US" altLang="en-US" sz="2400">
                <a:solidFill>
                  <a:schemeClr val="accent2"/>
                </a:solidFill>
              </a:rPr>
              <a:t>presentation</a:t>
            </a:r>
            <a:r>
              <a:rPr lang="en-US" altLang="en-US" sz="2400"/>
              <a:t> layer (user/application interfaces), a </a:t>
            </a:r>
            <a:r>
              <a:rPr lang="en-US" altLang="en-US" sz="2400">
                <a:solidFill>
                  <a:schemeClr val="accent2"/>
                </a:solidFill>
              </a:rPr>
              <a:t>business</a:t>
            </a:r>
            <a:r>
              <a:rPr lang="en-US" altLang="en-US" sz="2400"/>
              <a:t> layer (global enterprise model), a </a:t>
            </a:r>
            <a:r>
              <a:rPr lang="en-US" altLang="en-US" sz="2400">
                <a:solidFill>
                  <a:schemeClr val="accent2"/>
                </a:solidFill>
              </a:rPr>
              <a:t>storage</a:t>
            </a:r>
            <a:r>
              <a:rPr lang="en-US" altLang="en-US" sz="2400"/>
              <a:t> layer (mappings to databases)</a:t>
            </a:r>
          </a:p>
          <a:p>
            <a:pPr>
              <a:lnSpc>
                <a:spcPct val="80000"/>
              </a:lnSpc>
            </a:pPr>
            <a:r>
              <a:rPr lang="en-US" altLang="en-US" sz="2400"/>
              <a:t>In addition to modularity and well-defined interfaces, the three-tier architecture is intended to allow any of the three tiers to be upgraded or replaced independently as requirements or technology change</a:t>
            </a:r>
          </a:p>
          <a:p>
            <a:pPr>
              <a:lnSpc>
                <a:spcPct val="80000"/>
              </a:lnSpc>
            </a:pPr>
            <a:r>
              <a:rPr lang="en-US" altLang="en-US" sz="2400"/>
              <a:t>Variations of this architecture can be found in [Bai97] [Tib98]. Also used are F</a:t>
            </a:r>
            <a:r>
              <a:rPr lang="en-US" altLang="en-US" sz="2400">
                <a:solidFill>
                  <a:schemeClr val="accent2"/>
                </a:solidFill>
              </a:rPr>
              <a:t>our-tier </a:t>
            </a:r>
            <a:r>
              <a:rPr lang="en-US" altLang="en-US" sz="2400"/>
              <a:t>architectures or even </a:t>
            </a:r>
            <a:r>
              <a:rPr lang="en-US" altLang="en-US" sz="2400">
                <a:solidFill>
                  <a:schemeClr val="accent2"/>
                </a:solidFill>
              </a:rPr>
              <a:t>N-tier</a:t>
            </a:r>
            <a:r>
              <a:rPr lang="en-US" altLang="en-US" sz="2400"/>
              <a:t> or </a:t>
            </a:r>
            <a:r>
              <a:rPr lang="en-US" altLang="en-US" sz="2400">
                <a:solidFill>
                  <a:schemeClr val="accent2"/>
                </a:solidFill>
              </a:rPr>
              <a:t>multitier </a:t>
            </a:r>
            <a:r>
              <a:rPr lang="en-US" altLang="en-US" sz="2400"/>
              <a:t>architecture [Sim09, wik].</a:t>
            </a:r>
          </a:p>
        </p:txBody>
      </p:sp>
    </p:spTree>
    <p:extLst>
      <p:ext uri="{BB962C8B-B14F-4D97-AF65-F5344CB8AC3E}">
        <p14:creationId xmlns:p14="http://schemas.microsoft.com/office/powerpoint/2010/main" val="36646819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994" name="Group 4"/>
          <p:cNvGrpSpPr>
            <a:grpSpLocks noChangeAspect="1"/>
          </p:cNvGrpSpPr>
          <p:nvPr/>
        </p:nvGrpSpPr>
        <p:grpSpPr bwMode="auto">
          <a:xfrm>
            <a:off x="2438400" y="1066800"/>
            <a:ext cx="7600950" cy="4724400"/>
            <a:chOff x="1965" y="-567"/>
            <a:chExt cx="7800" cy="5561"/>
          </a:xfrm>
        </p:grpSpPr>
        <p:sp>
          <p:nvSpPr>
            <p:cNvPr id="212996" name="AutoShape 5"/>
            <p:cNvSpPr>
              <a:spLocks noChangeAspect="1" noChangeArrowheads="1"/>
            </p:cNvSpPr>
            <p:nvPr/>
          </p:nvSpPr>
          <p:spPr bwMode="auto">
            <a:xfrm>
              <a:off x="1965" y="-567"/>
              <a:ext cx="7800" cy="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2997" name="Rectangle 6"/>
            <p:cNvSpPr>
              <a:spLocks noChangeArrowheads="1"/>
            </p:cNvSpPr>
            <p:nvPr/>
          </p:nvSpPr>
          <p:spPr bwMode="auto">
            <a:xfrm>
              <a:off x="2715" y="51"/>
              <a:ext cx="150" cy="4782"/>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2998" name="Text Box 7"/>
            <p:cNvSpPr txBox="1">
              <a:spLocks noChangeArrowheads="1"/>
            </p:cNvSpPr>
            <p:nvPr/>
          </p:nvSpPr>
          <p:spPr bwMode="auto">
            <a:xfrm>
              <a:off x="2865" y="-104"/>
              <a:ext cx="15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requestAccess()</a:t>
              </a:r>
              <a:endParaRPr lang="en-US" altLang="en-US" sz="1800" b="0" i="0">
                <a:ea typeface="SimSun" panose="02010600030101010101" pitchFamily="2" charset="-122"/>
              </a:endParaRPr>
            </a:p>
          </p:txBody>
        </p:sp>
        <p:sp>
          <p:nvSpPr>
            <p:cNvPr id="212999" name="Text Box 8"/>
            <p:cNvSpPr txBox="1">
              <a:spLocks noChangeArrowheads="1"/>
            </p:cNvSpPr>
            <p:nvPr/>
          </p:nvSpPr>
          <p:spPr bwMode="auto">
            <a:xfrm>
              <a:off x="4515" y="514"/>
              <a:ext cx="15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zh-CN" sz="1200" b="0" i="0">
                  <a:ea typeface="SimSun" panose="02010600030101010101" pitchFamily="2" charset="-122"/>
                </a:rPr>
                <a:t>   authorizeAccess()</a:t>
              </a:r>
              <a:endParaRPr lang="en-US" altLang="en-US" sz="1800" b="0" i="0">
                <a:ea typeface="SimSun" panose="02010600030101010101" pitchFamily="2" charset="-122"/>
              </a:endParaRPr>
            </a:p>
          </p:txBody>
        </p:sp>
        <p:sp>
          <p:nvSpPr>
            <p:cNvPr id="213000" name="Text Box 9"/>
            <p:cNvSpPr txBox="1">
              <a:spLocks noChangeArrowheads="1"/>
            </p:cNvSpPr>
            <p:nvPr/>
          </p:nvSpPr>
          <p:spPr bwMode="auto">
            <a:xfrm>
              <a:off x="6165" y="668"/>
              <a:ext cx="180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getAccessSupport()</a:t>
              </a:r>
              <a:endParaRPr lang="en-US" altLang="en-US" sz="1800" b="0" i="0">
                <a:ea typeface="SimSun" panose="02010600030101010101" pitchFamily="2" charset="-122"/>
              </a:endParaRPr>
            </a:p>
          </p:txBody>
        </p:sp>
        <p:sp>
          <p:nvSpPr>
            <p:cNvPr id="213001" name="Text Box 10"/>
            <p:cNvSpPr txBox="1">
              <a:spLocks noChangeArrowheads="1"/>
            </p:cNvSpPr>
            <p:nvPr/>
          </p:nvSpPr>
          <p:spPr bwMode="auto">
            <a:xfrm>
              <a:off x="6315" y="1439"/>
              <a:ext cx="101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ea typeface="SimSun" panose="02010600030101010101" pitchFamily="2" charset="-122"/>
                </a:rPr>
                <a:t>applyRules</a:t>
              </a:r>
              <a:endParaRPr lang="en-US" altLang="en-US" sz="1800" b="0" i="0">
                <a:ea typeface="SimSun" panose="02010600030101010101" pitchFamily="2" charset="-122"/>
              </a:endParaRPr>
            </a:p>
          </p:txBody>
        </p:sp>
        <p:sp>
          <p:nvSpPr>
            <p:cNvPr id="213002" name="Rectangle 11"/>
            <p:cNvSpPr>
              <a:spLocks noChangeArrowheads="1"/>
            </p:cNvSpPr>
            <p:nvPr/>
          </p:nvSpPr>
          <p:spPr bwMode="auto">
            <a:xfrm>
              <a:off x="4365" y="205"/>
              <a:ext cx="150" cy="2006"/>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3003" name="Rectangle 12"/>
            <p:cNvSpPr>
              <a:spLocks noChangeArrowheads="1"/>
            </p:cNvSpPr>
            <p:nvPr/>
          </p:nvSpPr>
          <p:spPr bwMode="auto">
            <a:xfrm>
              <a:off x="6015" y="822"/>
              <a:ext cx="150" cy="1234"/>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3004" name="Rectangle 13"/>
            <p:cNvSpPr>
              <a:spLocks noChangeArrowheads="1"/>
            </p:cNvSpPr>
            <p:nvPr/>
          </p:nvSpPr>
          <p:spPr bwMode="auto">
            <a:xfrm>
              <a:off x="7965" y="976"/>
              <a:ext cx="150" cy="462"/>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3005" name="Line 14"/>
            <p:cNvSpPr>
              <a:spLocks noChangeShapeType="1"/>
            </p:cNvSpPr>
            <p:nvPr/>
          </p:nvSpPr>
          <p:spPr bwMode="auto">
            <a:xfrm>
              <a:off x="2865" y="205"/>
              <a:ext cx="1500"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06" name="Line 15"/>
            <p:cNvSpPr>
              <a:spLocks noChangeShapeType="1"/>
            </p:cNvSpPr>
            <p:nvPr/>
          </p:nvSpPr>
          <p:spPr bwMode="auto">
            <a:xfrm>
              <a:off x="4515" y="822"/>
              <a:ext cx="15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07" name="Text Box 16"/>
            <p:cNvSpPr txBox="1">
              <a:spLocks noChangeArrowheads="1"/>
            </p:cNvSpPr>
            <p:nvPr/>
          </p:nvSpPr>
          <p:spPr bwMode="auto">
            <a:xfrm>
              <a:off x="6465" y="977"/>
              <a:ext cx="125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returnResults()</a:t>
              </a:r>
              <a:endParaRPr lang="en-US" altLang="en-US" sz="1800" b="0" i="0">
                <a:ea typeface="SimSun" panose="02010600030101010101" pitchFamily="2" charset="-122"/>
              </a:endParaRPr>
            </a:p>
          </p:txBody>
        </p:sp>
        <p:sp>
          <p:nvSpPr>
            <p:cNvPr id="213008" name="Line 17"/>
            <p:cNvSpPr>
              <a:spLocks noChangeShapeType="1"/>
            </p:cNvSpPr>
            <p:nvPr/>
          </p:nvSpPr>
          <p:spPr bwMode="auto">
            <a:xfrm flipH="1">
              <a:off x="6165" y="1285"/>
              <a:ext cx="18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09" name="Freeform 18"/>
            <p:cNvSpPr>
              <a:spLocks/>
            </p:cNvSpPr>
            <p:nvPr/>
          </p:nvSpPr>
          <p:spPr bwMode="auto">
            <a:xfrm>
              <a:off x="6165" y="1439"/>
              <a:ext cx="150" cy="309"/>
            </a:xfrm>
            <a:custGeom>
              <a:avLst/>
              <a:gdLst>
                <a:gd name="T0" fmla="*/ 0 w 180"/>
                <a:gd name="T1" fmla="*/ 0 h 360"/>
                <a:gd name="T2" fmla="*/ 2 w 180"/>
                <a:gd name="T3" fmla="*/ 0 h 360"/>
                <a:gd name="T4" fmla="*/ 2 w 180"/>
                <a:gd name="T5" fmla="*/ 3 h 360"/>
                <a:gd name="T6" fmla="*/ 1 w 180"/>
                <a:gd name="T7" fmla="*/ 3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3010" name="Line 19"/>
            <p:cNvSpPr>
              <a:spLocks noChangeShapeType="1"/>
            </p:cNvSpPr>
            <p:nvPr/>
          </p:nvSpPr>
          <p:spPr bwMode="auto">
            <a:xfrm flipH="1">
              <a:off x="4515" y="1902"/>
              <a:ext cx="15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11" name="Text Box 20"/>
            <p:cNvSpPr txBox="1">
              <a:spLocks noChangeArrowheads="1"/>
            </p:cNvSpPr>
            <p:nvPr/>
          </p:nvSpPr>
          <p:spPr bwMode="auto">
            <a:xfrm>
              <a:off x="4515" y="1594"/>
              <a:ext cx="15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grantAccess()</a:t>
              </a:r>
              <a:endParaRPr lang="en-US" altLang="en-US" sz="1800" b="0" i="0">
                <a:ea typeface="SimSun" panose="02010600030101010101" pitchFamily="2" charset="-122"/>
              </a:endParaRPr>
            </a:p>
          </p:txBody>
        </p:sp>
        <p:sp>
          <p:nvSpPr>
            <p:cNvPr id="213012" name="Text Box 21"/>
            <p:cNvSpPr txBox="1">
              <a:spLocks noChangeArrowheads="1"/>
            </p:cNvSpPr>
            <p:nvPr/>
          </p:nvSpPr>
          <p:spPr bwMode="auto">
            <a:xfrm>
              <a:off x="2865" y="1748"/>
              <a:ext cx="15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grantAccess()</a:t>
              </a:r>
              <a:endParaRPr lang="en-US" altLang="en-US" sz="1800" b="0" i="0">
                <a:ea typeface="SimSun" panose="02010600030101010101" pitchFamily="2" charset="-122"/>
              </a:endParaRPr>
            </a:p>
          </p:txBody>
        </p:sp>
        <p:sp>
          <p:nvSpPr>
            <p:cNvPr id="213013" name="Text Box 22"/>
            <p:cNvSpPr txBox="1">
              <a:spLocks noChangeArrowheads="1"/>
            </p:cNvSpPr>
            <p:nvPr/>
          </p:nvSpPr>
          <p:spPr bwMode="auto">
            <a:xfrm>
              <a:off x="4515" y="2828"/>
              <a:ext cx="15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 callOperation()</a:t>
              </a:r>
              <a:endParaRPr lang="en-US" altLang="en-US" sz="1800" b="0" i="0">
                <a:ea typeface="SimSun" panose="02010600030101010101" pitchFamily="2" charset="-122"/>
              </a:endParaRPr>
            </a:p>
          </p:txBody>
        </p:sp>
        <p:sp>
          <p:nvSpPr>
            <p:cNvPr id="213014" name="Line 23"/>
            <p:cNvSpPr>
              <a:spLocks noChangeShapeType="1"/>
            </p:cNvSpPr>
            <p:nvPr/>
          </p:nvSpPr>
          <p:spPr bwMode="auto">
            <a:xfrm flipH="1" flipV="1">
              <a:off x="2865" y="2057"/>
              <a:ext cx="15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15" name="Text Box 24"/>
            <p:cNvSpPr txBox="1">
              <a:spLocks noChangeArrowheads="1"/>
            </p:cNvSpPr>
            <p:nvPr/>
          </p:nvSpPr>
          <p:spPr bwMode="auto">
            <a:xfrm>
              <a:off x="2865" y="2211"/>
              <a:ext cx="15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doTask()</a:t>
              </a:r>
              <a:endParaRPr lang="en-US" altLang="en-US" sz="1800" b="0" i="0">
                <a:ea typeface="SimSun" panose="02010600030101010101" pitchFamily="2" charset="-122"/>
              </a:endParaRPr>
            </a:p>
          </p:txBody>
        </p:sp>
        <p:sp>
          <p:nvSpPr>
            <p:cNvPr id="213016" name="Line 25"/>
            <p:cNvSpPr>
              <a:spLocks noChangeShapeType="1"/>
            </p:cNvSpPr>
            <p:nvPr/>
          </p:nvSpPr>
          <p:spPr bwMode="auto">
            <a:xfrm>
              <a:off x="2865" y="2519"/>
              <a:ext cx="15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17" name="Text Box 26"/>
            <p:cNvSpPr txBox="1">
              <a:spLocks noChangeArrowheads="1"/>
            </p:cNvSpPr>
            <p:nvPr/>
          </p:nvSpPr>
          <p:spPr bwMode="auto">
            <a:xfrm>
              <a:off x="4665" y="2519"/>
              <a:ext cx="15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ea typeface="SimSun" panose="02010600030101010101" pitchFamily="2" charset="-122"/>
                </a:rPr>
                <a:t>processTask</a:t>
              </a:r>
              <a:endParaRPr lang="en-US" altLang="en-US" sz="1800" b="0" i="0">
                <a:ea typeface="SimSun" panose="02010600030101010101" pitchFamily="2" charset="-122"/>
              </a:endParaRPr>
            </a:p>
          </p:txBody>
        </p:sp>
        <p:sp>
          <p:nvSpPr>
            <p:cNvPr id="213018" name="Freeform 27"/>
            <p:cNvSpPr>
              <a:spLocks/>
            </p:cNvSpPr>
            <p:nvPr/>
          </p:nvSpPr>
          <p:spPr bwMode="auto">
            <a:xfrm>
              <a:off x="4515" y="2674"/>
              <a:ext cx="150" cy="308"/>
            </a:xfrm>
            <a:custGeom>
              <a:avLst/>
              <a:gdLst>
                <a:gd name="T0" fmla="*/ 0 w 180"/>
                <a:gd name="T1" fmla="*/ 0 h 360"/>
                <a:gd name="T2" fmla="*/ 2 w 180"/>
                <a:gd name="T3" fmla="*/ 0 h 360"/>
                <a:gd name="T4" fmla="*/ 2 w 180"/>
                <a:gd name="T5" fmla="*/ 3 h 360"/>
                <a:gd name="T6" fmla="*/ 1 w 180"/>
                <a:gd name="T7" fmla="*/ 3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3019" name="Line 28"/>
            <p:cNvSpPr>
              <a:spLocks noChangeShapeType="1"/>
            </p:cNvSpPr>
            <p:nvPr/>
          </p:nvSpPr>
          <p:spPr bwMode="auto">
            <a:xfrm>
              <a:off x="4515" y="3136"/>
              <a:ext cx="15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20" name="Rectangle 29"/>
            <p:cNvSpPr>
              <a:spLocks noChangeArrowheads="1"/>
            </p:cNvSpPr>
            <p:nvPr/>
          </p:nvSpPr>
          <p:spPr bwMode="auto">
            <a:xfrm>
              <a:off x="6015" y="3136"/>
              <a:ext cx="150" cy="1543"/>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3021" name="Text Box 30"/>
            <p:cNvSpPr txBox="1">
              <a:spLocks noChangeArrowheads="1"/>
            </p:cNvSpPr>
            <p:nvPr/>
          </p:nvSpPr>
          <p:spPr bwMode="auto">
            <a:xfrm>
              <a:off x="6165" y="3445"/>
              <a:ext cx="18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doProcedure()</a:t>
              </a:r>
              <a:endParaRPr lang="en-US" altLang="en-US" sz="1800" b="0" i="0">
                <a:ea typeface="SimSun" panose="02010600030101010101" pitchFamily="2" charset="-122"/>
              </a:endParaRPr>
            </a:p>
          </p:txBody>
        </p:sp>
        <p:sp>
          <p:nvSpPr>
            <p:cNvPr id="213022" name="Text Box 31"/>
            <p:cNvSpPr txBox="1">
              <a:spLocks noChangeArrowheads="1"/>
            </p:cNvSpPr>
            <p:nvPr/>
          </p:nvSpPr>
          <p:spPr bwMode="auto">
            <a:xfrm>
              <a:off x="6165" y="2982"/>
              <a:ext cx="1510"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ea typeface="SimSun" panose="02010600030101010101" pitchFamily="2" charset="-122"/>
                </a:rPr>
                <a:t>    applyRules /                    </a:t>
              </a:r>
            </a:p>
            <a:p>
              <a:pPr eaLnBrk="1" hangingPunct="1">
                <a:spcBef>
                  <a:spcPct val="0"/>
                </a:spcBef>
                <a:buFontTx/>
                <a:buNone/>
              </a:pPr>
              <a:r>
                <a:rPr lang="en-US" altLang="zh-CN" sz="1200" b="0" i="0">
                  <a:ea typeface="SimSun" panose="02010600030101010101" pitchFamily="2" charset="-122"/>
                </a:rPr>
                <a:t>    processTask()</a:t>
              </a:r>
              <a:endParaRPr lang="en-US" altLang="en-US" sz="1800" b="0" i="0">
                <a:ea typeface="SimSun" panose="02010600030101010101" pitchFamily="2" charset="-122"/>
              </a:endParaRPr>
            </a:p>
          </p:txBody>
        </p:sp>
        <p:sp>
          <p:nvSpPr>
            <p:cNvPr id="213023" name="Freeform 32"/>
            <p:cNvSpPr>
              <a:spLocks/>
            </p:cNvSpPr>
            <p:nvPr/>
          </p:nvSpPr>
          <p:spPr bwMode="auto">
            <a:xfrm>
              <a:off x="6165" y="3291"/>
              <a:ext cx="150" cy="309"/>
            </a:xfrm>
            <a:custGeom>
              <a:avLst/>
              <a:gdLst>
                <a:gd name="T0" fmla="*/ 0 w 180"/>
                <a:gd name="T1" fmla="*/ 0 h 360"/>
                <a:gd name="T2" fmla="*/ 2 w 180"/>
                <a:gd name="T3" fmla="*/ 0 h 360"/>
                <a:gd name="T4" fmla="*/ 2 w 180"/>
                <a:gd name="T5" fmla="*/ 3 h 360"/>
                <a:gd name="T6" fmla="*/ 1 w 180"/>
                <a:gd name="T7" fmla="*/ 3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3024" name="Rectangle 33"/>
            <p:cNvSpPr>
              <a:spLocks noChangeArrowheads="1"/>
            </p:cNvSpPr>
            <p:nvPr/>
          </p:nvSpPr>
          <p:spPr bwMode="auto">
            <a:xfrm>
              <a:off x="7965" y="3753"/>
              <a:ext cx="150" cy="771"/>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sp>
          <p:nvSpPr>
            <p:cNvPr id="213025" name="Line 34"/>
            <p:cNvSpPr>
              <a:spLocks noChangeShapeType="1"/>
            </p:cNvSpPr>
            <p:nvPr/>
          </p:nvSpPr>
          <p:spPr bwMode="auto">
            <a:xfrm>
              <a:off x="6165" y="976"/>
              <a:ext cx="18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26" name="Line 35"/>
            <p:cNvSpPr>
              <a:spLocks noChangeShapeType="1"/>
            </p:cNvSpPr>
            <p:nvPr/>
          </p:nvSpPr>
          <p:spPr bwMode="auto">
            <a:xfrm>
              <a:off x="6165" y="3753"/>
              <a:ext cx="18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27" name="Text Box 36"/>
            <p:cNvSpPr txBox="1">
              <a:spLocks noChangeArrowheads="1"/>
            </p:cNvSpPr>
            <p:nvPr/>
          </p:nvSpPr>
          <p:spPr bwMode="auto">
            <a:xfrm>
              <a:off x="8265" y="3907"/>
              <a:ext cx="11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ea typeface="SimSun" panose="02010600030101010101" pitchFamily="2" charset="-122"/>
                </a:rPr>
                <a:t>processData</a:t>
              </a:r>
              <a:endParaRPr lang="en-US" altLang="en-US" sz="1800" b="0" i="0">
                <a:ea typeface="SimSun" panose="02010600030101010101" pitchFamily="2" charset="-122"/>
              </a:endParaRPr>
            </a:p>
          </p:txBody>
        </p:sp>
        <p:sp>
          <p:nvSpPr>
            <p:cNvPr id="213028" name="Freeform 37"/>
            <p:cNvSpPr>
              <a:spLocks/>
            </p:cNvSpPr>
            <p:nvPr/>
          </p:nvSpPr>
          <p:spPr bwMode="auto">
            <a:xfrm>
              <a:off x="8115" y="3907"/>
              <a:ext cx="150" cy="309"/>
            </a:xfrm>
            <a:custGeom>
              <a:avLst/>
              <a:gdLst>
                <a:gd name="T0" fmla="*/ 0 w 180"/>
                <a:gd name="T1" fmla="*/ 0 h 360"/>
                <a:gd name="T2" fmla="*/ 2 w 180"/>
                <a:gd name="T3" fmla="*/ 0 h 360"/>
                <a:gd name="T4" fmla="*/ 2 w 180"/>
                <a:gd name="T5" fmla="*/ 3 h 360"/>
                <a:gd name="T6" fmla="*/ 1 w 180"/>
                <a:gd name="T7" fmla="*/ 3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3029" name="Line 38"/>
            <p:cNvSpPr>
              <a:spLocks noChangeShapeType="1"/>
            </p:cNvSpPr>
            <p:nvPr/>
          </p:nvSpPr>
          <p:spPr bwMode="auto">
            <a:xfrm flipH="1">
              <a:off x="6165" y="4370"/>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30" name="Line 39"/>
            <p:cNvSpPr>
              <a:spLocks noChangeShapeType="1"/>
            </p:cNvSpPr>
            <p:nvPr/>
          </p:nvSpPr>
          <p:spPr bwMode="auto">
            <a:xfrm flipH="1">
              <a:off x="4515" y="4524"/>
              <a:ext cx="15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31" name="Line 40"/>
            <p:cNvSpPr>
              <a:spLocks noChangeShapeType="1"/>
            </p:cNvSpPr>
            <p:nvPr/>
          </p:nvSpPr>
          <p:spPr bwMode="auto">
            <a:xfrm flipH="1">
              <a:off x="2865" y="4679"/>
              <a:ext cx="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32" name="Text Box 41"/>
            <p:cNvSpPr txBox="1">
              <a:spLocks noChangeArrowheads="1"/>
            </p:cNvSpPr>
            <p:nvPr/>
          </p:nvSpPr>
          <p:spPr bwMode="auto">
            <a:xfrm>
              <a:off x="4515" y="4216"/>
              <a:ext cx="15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returnResults()</a:t>
              </a:r>
              <a:endParaRPr lang="en-US" altLang="en-US" sz="1800" b="0" i="0">
                <a:ea typeface="SimSun" panose="02010600030101010101" pitchFamily="2" charset="-122"/>
              </a:endParaRPr>
            </a:p>
          </p:txBody>
        </p:sp>
        <p:sp>
          <p:nvSpPr>
            <p:cNvPr id="213033" name="Text Box 42"/>
            <p:cNvSpPr txBox="1">
              <a:spLocks noChangeArrowheads="1"/>
            </p:cNvSpPr>
            <p:nvPr/>
          </p:nvSpPr>
          <p:spPr bwMode="auto">
            <a:xfrm>
              <a:off x="6465" y="4062"/>
              <a:ext cx="125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returnResults()</a:t>
              </a:r>
              <a:endParaRPr lang="en-US" altLang="en-US" sz="1800" b="0" i="0">
                <a:ea typeface="SimSun" panose="02010600030101010101" pitchFamily="2" charset="-122"/>
              </a:endParaRPr>
            </a:p>
          </p:txBody>
        </p:sp>
        <p:sp>
          <p:nvSpPr>
            <p:cNvPr id="213034" name="Text Box 43"/>
            <p:cNvSpPr txBox="1">
              <a:spLocks noChangeArrowheads="1"/>
            </p:cNvSpPr>
            <p:nvPr/>
          </p:nvSpPr>
          <p:spPr bwMode="auto">
            <a:xfrm>
              <a:off x="3015" y="4371"/>
              <a:ext cx="125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returnResults()</a:t>
              </a:r>
              <a:endParaRPr lang="en-US" altLang="en-US" sz="1800" b="0" i="0">
                <a:ea typeface="SimSun" panose="02010600030101010101" pitchFamily="2" charset="-122"/>
              </a:endParaRPr>
            </a:p>
          </p:txBody>
        </p:sp>
        <p:sp>
          <p:nvSpPr>
            <p:cNvPr id="213035" name="Rectangle 44"/>
            <p:cNvSpPr>
              <a:spLocks noChangeArrowheads="1"/>
            </p:cNvSpPr>
            <p:nvPr/>
          </p:nvSpPr>
          <p:spPr bwMode="auto">
            <a:xfrm>
              <a:off x="4365" y="2519"/>
              <a:ext cx="150" cy="2314"/>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grpSp>
          <p:nvGrpSpPr>
            <p:cNvPr id="213036" name="Group 45"/>
            <p:cNvGrpSpPr>
              <a:grpSpLocks/>
            </p:cNvGrpSpPr>
            <p:nvPr/>
          </p:nvGrpSpPr>
          <p:grpSpPr bwMode="auto">
            <a:xfrm>
              <a:off x="2790" y="-251"/>
              <a:ext cx="5251" cy="5245"/>
              <a:chOff x="2715" y="-258"/>
              <a:chExt cx="5251" cy="5246"/>
            </a:xfrm>
          </p:grpSpPr>
          <p:sp>
            <p:nvSpPr>
              <p:cNvPr id="213044" name="Line 46"/>
              <p:cNvSpPr>
                <a:spLocks noChangeShapeType="1"/>
              </p:cNvSpPr>
              <p:nvPr/>
            </p:nvSpPr>
            <p:spPr bwMode="auto">
              <a:xfrm>
                <a:off x="2715" y="-258"/>
                <a:ext cx="1" cy="30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45" name="Line 47"/>
              <p:cNvSpPr>
                <a:spLocks noChangeShapeType="1"/>
              </p:cNvSpPr>
              <p:nvPr/>
            </p:nvSpPr>
            <p:spPr bwMode="auto">
              <a:xfrm>
                <a:off x="4365" y="-258"/>
                <a:ext cx="1" cy="46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46" name="Line 48"/>
              <p:cNvSpPr>
                <a:spLocks noChangeShapeType="1"/>
              </p:cNvSpPr>
              <p:nvPr/>
            </p:nvSpPr>
            <p:spPr bwMode="auto">
              <a:xfrm>
                <a:off x="7965" y="-258"/>
                <a:ext cx="1" cy="12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47" name="Line 49"/>
              <p:cNvSpPr>
                <a:spLocks noChangeShapeType="1"/>
              </p:cNvSpPr>
              <p:nvPr/>
            </p:nvSpPr>
            <p:spPr bwMode="auto">
              <a:xfrm>
                <a:off x="6015" y="-258"/>
                <a:ext cx="1" cy="10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48" name="Line 50"/>
              <p:cNvSpPr>
                <a:spLocks noChangeShapeType="1"/>
              </p:cNvSpPr>
              <p:nvPr/>
            </p:nvSpPr>
            <p:spPr bwMode="auto">
              <a:xfrm>
                <a:off x="7965" y="1439"/>
                <a:ext cx="0" cy="23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49" name="Line 51"/>
              <p:cNvSpPr>
                <a:spLocks noChangeShapeType="1"/>
              </p:cNvSpPr>
              <p:nvPr/>
            </p:nvSpPr>
            <p:spPr bwMode="auto">
              <a:xfrm>
                <a:off x="6015" y="2056"/>
                <a:ext cx="0" cy="10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50" name="Line 52"/>
              <p:cNvSpPr>
                <a:spLocks noChangeShapeType="1"/>
              </p:cNvSpPr>
              <p:nvPr/>
            </p:nvSpPr>
            <p:spPr bwMode="auto">
              <a:xfrm>
                <a:off x="4365" y="2211"/>
                <a:ext cx="0" cy="30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51" name="Line 53"/>
              <p:cNvSpPr>
                <a:spLocks noChangeShapeType="1"/>
              </p:cNvSpPr>
              <p:nvPr/>
            </p:nvSpPr>
            <p:spPr bwMode="auto">
              <a:xfrm>
                <a:off x="2715" y="4833"/>
                <a:ext cx="0" cy="15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52" name="Line 54"/>
              <p:cNvSpPr>
                <a:spLocks noChangeShapeType="1"/>
              </p:cNvSpPr>
              <p:nvPr/>
            </p:nvSpPr>
            <p:spPr bwMode="auto">
              <a:xfrm>
                <a:off x="4365" y="4833"/>
                <a:ext cx="0" cy="15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53" name="Line 55"/>
              <p:cNvSpPr>
                <a:spLocks noChangeShapeType="1"/>
              </p:cNvSpPr>
              <p:nvPr/>
            </p:nvSpPr>
            <p:spPr bwMode="auto">
              <a:xfrm>
                <a:off x="6015" y="4679"/>
                <a:ext cx="0" cy="30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3054" name="Line 56"/>
              <p:cNvSpPr>
                <a:spLocks noChangeShapeType="1"/>
              </p:cNvSpPr>
              <p:nvPr/>
            </p:nvSpPr>
            <p:spPr bwMode="auto">
              <a:xfrm>
                <a:off x="7965" y="4525"/>
                <a:ext cx="0" cy="46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3037" name="Group 57"/>
            <p:cNvGrpSpPr>
              <a:grpSpLocks/>
            </p:cNvGrpSpPr>
            <p:nvPr/>
          </p:nvGrpSpPr>
          <p:grpSpPr bwMode="auto">
            <a:xfrm>
              <a:off x="2415" y="-412"/>
              <a:ext cx="6000" cy="307"/>
              <a:chOff x="2415" y="-567"/>
              <a:chExt cx="6000" cy="308"/>
            </a:xfrm>
          </p:grpSpPr>
          <p:sp>
            <p:nvSpPr>
              <p:cNvPr id="213040" name="Rectangle 58"/>
              <p:cNvSpPr>
                <a:spLocks noChangeArrowheads="1"/>
              </p:cNvSpPr>
              <p:nvPr/>
            </p:nvSpPr>
            <p:spPr bwMode="auto">
              <a:xfrm>
                <a:off x="2415" y="-567"/>
                <a:ext cx="750" cy="308"/>
              </a:xfrm>
              <a:prstGeom prst="rect">
                <a:avLst/>
              </a:prstGeom>
              <a:solidFill>
                <a:srgbClr val="FFFFFF"/>
              </a:solidFill>
              <a:ln w="9525">
                <a:solidFill>
                  <a:srgbClr val="000000"/>
                </a:solidFill>
                <a:miter lim="800000"/>
                <a:headEnd/>
                <a:tailEnd/>
              </a:ln>
            </p:spPr>
            <p:txBody>
              <a:bodyPr lIns="0" tIns="18288"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:Client</a:t>
                </a:r>
                <a:endParaRPr lang="en-US" altLang="en-US" sz="1800" b="0" i="0">
                  <a:ea typeface="SimSun" panose="02010600030101010101" pitchFamily="2" charset="-122"/>
                </a:endParaRPr>
              </a:p>
            </p:txBody>
          </p:sp>
          <p:sp>
            <p:nvSpPr>
              <p:cNvPr id="213041" name="Rectangle 59"/>
              <p:cNvSpPr>
                <a:spLocks noChangeArrowheads="1"/>
              </p:cNvSpPr>
              <p:nvPr/>
            </p:nvSpPr>
            <p:spPr bwMode="auto">
              <a:xfrm>
                <a:off x="3765" y="-567"/>
                <a:ext cx="1350" cy="307"/>
              </a:xfrm>
              <a:prstGeom prst="rect">
                <a:avLst/>
              </a:prstGeom>
              <a:solidFill>
                <a:srgbClr val="FFFFFF"/>
              </a:solidFill>
              <a:ln w="9525">
                <a:solidFill>
                  <a:srgbClr val="000000"/>
                </a:solidFill>
                <a:miter lim="800000"/>
                <a:headEnd/>
                <a:tailEnd/>
              </a:ln>
            </p:spPr>
            <p:txBody>
              <a:bodyPr lIns="0" tIns="18288"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:Presentation</a:t>
                </a:r>
                <a:endParaRPr lang="en-US" altLang="en-US" sz="1800" b="0" i="0">
                  <a:ea typeface="SimSun" panose="02010600030101010101" pitchFamily="2" charset="-122"/>
                </a:endParaRPr>
              </a:p>
            </p:txBody>
          </p:sp>
          <p:sp>
            <p:nvSpPr>
              <p:cNvPr id="213042" name="Rectangle 60"/>
              <p:cNvSpPr>
                <a:spLocks noChangeArrowheads="1"/>
              </p:cNvSpPr>
              <p:nvPr/>
            </p:nvSpPr>
            <p:spPr bwMode="auto">
              <a:xfrm>
                <a:off x="5565" y="-567"/>
                <a:ext cx="1050" cy="306"/>
              </a:xfrm>
              <a:prstGeom prst="rect">
                <a:avLst/>
              </a:prstGeom>
              <a:solidFill>
                <a:srgbClr val="FFFFFF"/>
              </a:solidFill>
              <a:ln w="9525">
                <a:solidFill>
                  <a:srgbClr val="000000"/>
                </a:solidFill>
                <a:miter lim="800000"/>
                <a:headEnd/>
                <a:tailEnd/>
              </a:ln>
            </p:spPr>
            <p:txBody>
              <a:bodyPr lIns="0" tIns="18288"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:Business</a:t>
                </a:r>
                <a:endParaRPr lang="en-US" altLang="en-US" sz="1800" b="0" i="0">
                  <a:ea typeface="SimSun" panose="02010600030101010101" pitchFamily="2" charset="-122"/>
                </a:endParaRPr>
              </a:p>
            </p:txBody>
          </p:sp>
          <p:sp>
            <p:nvSpPr>
              <p:cNvPr id="213043" name="Rectangle 61"/>
              <p:cNvSpPr>
                <a:spLocks noChangeArrowheads="1"/>
              </p:cNvSpPr>
              <p:nvPr/>
            </p:nvSpPr>
            <p:spPr bwMode="auto">
              <a:xfrm>
                <a:off x="7665" y="-567"/>
                <a:ext cx="750" cy="307"/>
              </a:xfrm>
              <a:prstGeom prst="rect">
                <a:avLst/>
              </a:prstGeom>
              <a:solidFill>
                <a:srgbClr val="FFFFFF"/>
              </a:solidFill>
              <a:ln w="9525">
                <a:solidFill>
                  <a:srgbClr val="000000"/>
                </a:solidFill>
                <a:miter lim="800000"/>
                <a:headEnd/>
                <a:tailEnd/>
              </a:ln>
            </p:spPr>
            <p:txBody>
              <a:bodyPr lIns="0" tIns="18288"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200" b="0" i="0">
                    <a:ea typeface="SimSun" panose="02010600030101010101" pitchFamily="2" charset="-122"/>
                  </a:rPr>
                  <a:t>:Data</a:t>
                </a:r>
                <a:endParaRPr lang="en-US" altLang="en-US" sz="1800" b="0" i="0">
                  <a:ea typeface="SimSun" panose="02010600030101010101" pitchFamily="2" charset="-122"/>
                </a:endParaRPr>
              </a:p>
            </p:txBody>
          </p:sp>
        </p:grpSp>
        <p:sp>
          <p:nvSpPr>
            <p:cNvPr id="213038" name="Text Box 62"/>
            <p:cNvSpPr txBox="1">
              <a:spLocks noChangeArrowheads="1"/>
            </p:cNvSpPr>
            <p:nvPr/>
          </p:nvSpPr>
          <p:spPr bwMode="auto">
            <a:xfrm>
              <a:off x="4665" y="205"/>
              <a:ext cx="15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0" bIns="0"/>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ea typeface="SimSun" panose="02010600030101010101" pitchFamily="2" charset="-122"/>
                </a:rPr>
                <a:t>processRequest</a:t>
              </a:r>
              <a:endParaRPr lang="en-US" altLang="en-US" sz="1800" b="0" i="0">
                <a:ea typeface="SimSun" panose="02010600030101010101" pitchFamily="2" charset="-122"/>
              </a:endParaRPr>
            </a:p>
          </p:txBody>
        </p:sp>
        <p:sp>
          <p:nvSpPr>
            <p:cNvPr id="213039" name="Freeform 63"/>
            <p:cNvSpPr>
              <a:spLocks/>
            </p:cNvSpPr>
            <p:nvPr/>
          </p:nvSpPr>
          <p:spPr bwMode="auto">
            <a:xfrm>
              <a:off x="4515" y="360"/>
              <a:ext cx="150" cy="308"/>
            </a:xfrm>
            <a:custGeom>
              <a:avLst/>
              <a:gdLst>
                <a:gd name="T0" fmla="*/ 0 w 180"/>
                <a:gd name="T1" fmla="*/ 0 h 360"/>
                <a:gd name="T2" fmla="*/ 2 w 180"/>
                <a:gd name="T3" fmla="*/ 0 h 360"/>
                <a:gd name="T4" fmla="*/ 2 w 180"/>
                <a:gd name="T5" fmla="*/ 3 h 360"/>
                <a:gd name="T6" fmla="*/ 1 w 180"/>
                <a:gd name="T7" fmla="*/ 3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12995" name="Rectangle 64"/>
          <p:cNvSpPr>
            <a:spLocks noGrp="1" noChangeArrowheads="1"/>
          </p:cNvSpPr>
          <p:nvPr>
            <p:ph type="title"/>
          </p:nvPr>
        </p:nvSpPr>
        <p:spPr/>
        <p:txBody>
          <a:bodyPr/>
          <a:lstStyle/>
          <a:p>
            <a:r>
              <a:rPr lang="en-US" altLang="en-US" dirty="0" smtClean="0"/>
              <a:t>UC: request  data or service in a 3-Tier pattern</a:t>
            </a:r>
          </a:p>
        </p:txBody>
      </p:sp>
    </p:spTree>
    <p:extLst>
      <p:ext uri="{BB962C8B-B14F-4D97-AF65-F5344CB8AC3E}">
        <p14:creationId xmlns:p14="http://schemas.microsoft.com/office/powerpoint/2010/main" val="42618962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title"/>
          </p:nvPr>
        </p:nvSpPr>
        <p:spPr/>
        <p:txBody>
          <a:bodyPr/>
          <a:lstStyle/>
          <a:p>
            <a:r>
              <a:rPr lang="en-US" dirty="0" smtClean="0"/>
              <a:t> </a:t>
            </a:r>
            <a:r>
              <a:rPr lang="en-US" b="1" dirty="0" smtClean="0"/>
              <a:t>Broker</a:t>
            </a:r>
          </a:p>
        </p:txBody>
      </p:sp>
      <p:sp>
        <p:nvSpPr>
          <p:cNvPr id="115715" name="Rectangle 6"/>
          <p:cNvSpPr>
            <a:spLocks noGrp="1" noChangeArrowheads="1"/>
          </p:cNvSpPr>
          <p:nvPr>
            <p:ph type="body" idx="1"/>
          </p:nvPr>
        </p:nvSpPr>
        <p:spPr/>
        <p:txBody>
          <a:bodyPr/>
          <a:lstStyle/>
          <a:p>
            <a:r>
              <a:rPr lang="en-US" sz="2400"/>
              <a:t>The Broker structures distributed systems with separate components that interact by remote service calls. A broker coordinates communications, including forwarding requests and sending back results and exceptions.</a:t>
            </a:r>
          </a:p>
          <a:p>
            <a:pPr>
              <a:buFontTx/>
              <a:buNone/>
            </a:pPr>
            <a:r>
              <a:rPr lang="en-US" sz="2400"/>
              <a:t>Forces</a:t>
            </a:r>
          </a:p>
          <a:p>
            <a:r>
              <a:rPr lang="en-US" sz="2400"/>
              <a:t>Components should be able to access remote services in a location-transparent way.</a:t>
            </a:r>
          </a:p>
          <a:p>
            <a:r>
              <a:rPr lang="en-US" sz="2400"/>
              <a:t>Components may need to be exchanged, added, or removed at execution time.</a:t>
            </a:r>
          </a:p>
          <a:p>
            <a:r>
              <a:rPr lang="en-US" sz="2400"/>
              <a:t>Implementation details should be hidden from the users of components and services.</a:t>
            </a:r>
          </a:p>
        </p:txBody>
      </p:sp>
    </p:spTree>
    <p:extLst>
      <p:ext uri="{BB962C8B-B14F-4D97-AF65-F5344CB8AC3E}">
        <p14:creationId xmlns:p14="http://schemas.microsoft.com/office/powerpoint/2010/main" val="3917743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600200"/>
            <a:ext cx="7239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ctr" defTabSz="-13873163" eaLnBrk="0" hangingPunct="0"/>
            <a:r>
              <a:rPr lang="en-US" sz="3600" b="1">
                <a:solidFill>
                  <a:schemeClr val="tx2"/>
                </a:solidFill>
              </a:rPr>
              <a:t>Class diagram of Broker</a:t>
            </a:r>
          </a:p>
        </p:txBody>
      </p:sp>
    </p:spTree>
    <p:extLst>
      <p:ext uri="{BB962C8B-B14F-4D97-AF65-F5344CB8AC3E}">
        <p14:creationId xmlns:p14="http://schemas.microsoft.com/office/powerpoint/2010/main" val="1336129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
          <p:cNvGraphicFramePr>
            <a:graphicFrameLocks noChangeAspect="1"/>
          </p:cNvGraphicFramePr>
          <p:nvPr/>
        </p:nvGraphicFramePr>
        <p:xfrm>
          <a:off x="3810000" y="1143000"/>
          <a:ext cx="4724400" cy="4953000"/>
        </p:xfrm>
        <a:graphic>
          <a:graphicData uri="http://schemas.openxmlformats.org/presentationml/2006/ole">
            <mc:AlternateContent xmlns:mc="http://schemas.openxmlformats.org/markup-compatibility/2006">
              <mc:Choice xmlns:v="urn:schemas-microsoft-com:vml" Requires="v">
                <p:oleObj spid="_x0000_s2049" name="Document" r:id="rId4" imgW="4050000" imgH="4050000" progId="Word.Document.8">
                  <p:embed/>
                </p:oleObj>
              </mc:Choice>
              <mc:Fallback>
                <p:oleObj name="Document" r:id="rId4" imgW="4050000" imgH="40500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1430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ctr" defTabSz="-13873163" eaLnBrk="0" hangingPunct="0"/>
            <a:r>
              <a:rPr lang="en-US" sz="3200" b="1">
                <a:solidFill>
                  <a:schemeClr val="tx2"/>
                </a:solidFill>
              </a:rPr>
              <a:t>UCs: Register and Request Service</a:t>
            </a:r>
          </a:p>
        </p:txBody>
      </p:sp>
    </p:spTree>
    <p:extLst>
      <p:ext uri="{BB962C8B-B14F-4D97-AF65-F5344CB8AC3E}">
        <p14:creationId xmlns:p14="http://schemas.microsoft.com/office/powerpoint/2010/main" val="880002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mtClean="0"/>
              <a:t>Known uses</a:t>
            </a:r>
          </a:p>
        </p:txBody>
      </p:sp>
      <p:sp>
        <p:nvSpPr>
          <p:cNvPr id="117763" name="Rectangle 3"/>
          <p:cNvSpPr>
            <a:spLocks noGrp="1" noChangeArrowheads="1"/>
          </p:cNvSpPr>
          <p:nvPr>
            <p:ph type="body" idx="1"/>
          </p:nvPr>
        </p:nvSpPr>
        <p:spPr/>
        <p:txBody>
          <a:bodyPr/>
          <a:lstStyle/>
          <a:p>
            <a:r>
              <a:rPr lang="en-US" smtClean="0"/>
              <a:t>CORBA</a:t>
            </a:r>
          </a:p>
          <a:p>
            <a:r>
              <a:rPr lang="en-US" smtClean="0"/>
              <a:t>IBM’s SOM/DSOM</a:t>
            </a:r>
          </a:p>
          <a:p>
            <a:r>
              <a:rPr lang="en-US" smtClean="0"/>
              <a:t>Microsoft’s DCOM, .NET Remoting</a:t>
            </a:r>
          </a:p>
          <a:p>
            <a:r>
              <a:rPr lang="en-US" smtClean="0"/>
              <a:t>Sun’s RMI</a:t>
            </a:r>
          </a:p>
          <a:p>
            <a:r>
              <a:rPr lang="en-US" smtClean="0"/>
              <a:t>This pattern (and the Layers and Lookup patterns) are used in the Bluetooth specification </a:t>
            </a:r>
          </a:p>
        </p:txBody>
      </p:sp>
    </p:spTree>
    <p:extLst>
      <p:ext uri="{BB962C8B-B14F-4D97-AF65-F5344CB8AC3E}">
        <p14:creationId xmlns:p14="http://schemas.microsoft.com/office/powerpoint/2010/main" val="26339525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ctr" defTabSz="-13873163" eaLnBrk="0" hangingPunct="0"/>
            <a:r>
              <a:rPr lang="en-US" sz="3600" b="1">
                <a:solidFill>
                  <a:schemeClr val="tx2"/>
                </a:solidFill>
              </a:rPr>
              <a:t>Consequences</a:t>
            </a:r>
          </a:p>
        </p:txBody>
      </p:sp>
      <p:sp>
        <p:nvSpPr>
          <p:cNvPr id="119811" name="Rectangle 3"/>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13873163" eaLnBrk="0" hangingPunct="0">
              <a:lnSpc>
                <a:spcPct val="80000"/>
              </a:lnSpc>
              <a:spcBef>
                <a:spcPct val="20000"/>
              </a:spcBef>
            </a:pPr>
            <a:r>
              <a:rPr lang="en-US" sz="2400" b="1" dirty="0" smtClean="0"/>
              <a:t>Advantages</a:t>
            </a:r>
            <a:endParaRPr lang="en-US" sz="2400" b="1" dirty="0"/>
          </a:p>
          <a:p>
            <a:pPr marL="342900" indent="-342900" defTabSz="-13873163" eaLnBrk="0" hangingPunct="0">
              <a:lnSpc>
                <a:spcPct val="80000"/>
              </a:lnSpc>
              <a:spcBef>
                <a:spcPct val="20000"/>
              </a:spcBef>
              <a:buFontTx/>
              <a:buChar char="•"/>
            </a:pPr>
            <a:r>
              <a:rPr lang="en-US" sz="2400" dirty="0"/>
              <a:t>Remote objects or units can be accessed transparently, as if they were local</a:t>
            </a:r>
          </a:p>
          <a:p>
            <a:pPr marL="342900" indent="-342900" defTabSz="-13873163" eaLnBrk="0" hangingPunct="0">
              <a:lnSpc>
                <a:spcPct val="80000"/>
              </a:lnSpc>
              <a:spcBef>
                <a:spcPct val="20000"/>
              </a:spcBef>
              <a:buFontTx/>
              <a:buChar char="•"/>
            </a:pPr>
            <a:r>
              <a:rPr lang="en-US" sz="2400" dirty="0"/>
              <a:t>Changeability and extensibility of components</a:t>
            </a:r>
          </a:p>
          <a:p>
            <a:pPr marL="342900" indent="-342900" defTabSz="-13873163" eaLnBrk="0" hangingPunct="0">
              <a:lnSpc>
                <a:spcPct val="80000"/>
              </a:lnSpc>
              <a:spcBef>
                <a:spcPct val="20000"/>
              </a:spcBef>
              <a:buFontTx/>
              <a:buChar char="•"/>
            </a:pPr>
            <a:r>
              <a:rPr lang="en-US" sz="2400" dirty="0"/>
              <a:t>Interoperability between different Broker systems</a:t>
            </a:r>
          </a:p>
          <a:p>
            <a:pPr marL="342900" indent="-342900" defTabSz="-13873163" eaLnBrk="0" hangingPunct="0">
              <a:lnSpc>
                <a:spcPct val="80000"/>
              </a:lnSpc>
              <a:spcBef>
                <a:spcPct val="20000"/>
              </a:spcBef>
              <a:buFontTx/>
              <a:buChar char="•"/>
            </a:pPr>
            <a:r>
              <a:rPr lang="en-US" sz="2400" dirty="0"/>
              <a:t>Portability of a broker system because low level details are hidden from users</a:t>
            </a:r>
          </a:p>
          <a:p>
            <a:pPr marL="342900" indent="-342900" defTabSz="-13873163" eaLnBrk="0" hangingPunct="0">
              <a:lnSpc>
                <a:spcPct val="80000"/>
              </a:lnSpc>
              <a:spcBef>
                <a:spcPct val="20000"/>
              </a:spcBef>
              <a:buFontTx/>
              <a:buChar char="•"/>
            </a:pPr>
            <a:r>
              <a:rPr lang="en-US" sz="2400" dirty="0"/>
              <a:t>Reusability</a:t>
            </a:r>
          </a:p>
          <a:p>
            <a:pPr marL="342900" indent="-342900" defTabSz="-13873163" eaLnBrk="0" hangingPunct="0">
              <a:lnSpc>
                <a:spcPct val="80000"/>
              </a:lnSpc>
              <a:spcBef>
                <a:spcPct val="20000"/>
              </a:spcBef>
            </a:pPr>
            <a:r>
              <a:rPr lang="en-US" sz="2400" b="1" dirty="0"/>
              <a:t>Liabilities</a:t>
            </a:r>
          </a:p>
          <a:p>
            <a:pPr marL="342900" indent="-342900" defTabSz="-13873163" eaLnBrk="0" hangingPunct="0">
              <a:lnSpc>
                <a:spcPct val="80000"/>
              </a:lnSpc>
              <a:spcBef>
                <a:spcPct val="20000"/>
              </a:spcBef>
              <a:buFontTx/>
              <a:buChar char="•"/>
            </a:pPr>
            <a:r>
              <a:rPr lang="en-US" sz="2400" dirty="0"/>
              <a:t>Error handling</a:t>
            </a:r>
          </a:p>
          <a:p>
            <a:pPr marL="342900" indent="-342900" defTabSz="-13873163" eaLnBrk="0" hangingPunct="0">
              <a:lnSpc>
                <a:spcPct val="80000"/>
              </a:lnSpc>
              <a:spcBef>
                <a:spcPct val="20000"/>
              </a:spcBef>
              <a:buFontTx/>
              <a:buChar char="•"/>
            </a:pPr>
            <a:r>
              <a:rPr lang="en-US" sz="2400" dirty="0"/>
              <a:t>Lower fault tolerance</a:t>
            </a:r>
          </a:p>
          <a:p>
            <a:pPr marL="342900" indent="-342900" defTabSz="-13873163" eaLnBrk="0" hangingPunct="0">
              <a:lnSpc>
                <a:spcPct val="80000"/>
              </a:lnSpc>
              <a:spcBef>
                <a:spcPct val="20000"/>
              </a:spcBef>
              <a:buFontTx/>
              <a:buChar char="•"/>
            </a:pPr>
            <a:r>
              <a:rPr lang="en-US" sz="2400" dirty="0"/>
              <a:t>Restricted efficiency</a:t>
            </a:r>
          </a:p>
          <a:p>
            <a:pPr marL="342900" indent="-342900" defTabSz="-13873163" eaLnBrk="0" hangingPunct="0">
              <a:lnSpc>
                <a:spcPct val="80000"/>
              </a:lnSpc>
              <a:spcBef>
                <a:spcPct val="20000"/>
              </a:spcBef>
              <a:buFontTx/>
              <a:buChar char="•"/>
            </a:pPr>
            <a:r>
              <a:rPr lang="en-US" sz="2400" dirty="0"/>
              <a:t>Testing and debugging</a:t>
            </a:r>
          </a:p>
        </p:txBody>
      </p:sp>
    </p:spTree>
    <p:extLst>
      <p:ext uri="{BB962C8B-B14F-4D97-AF65-F5344CB8AC3E}">
        <p14:creationId xmlns:p14="http://schemas.microsoft.com/office/powerpoint/2010/main" val="37936438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4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Model View Controller</a:t>
            </a:r>
          </a:p>
        </p:txBody>
      </p:sp>
      <p:sp>
        <p:nvSpPr>
          <p:cNvPr id="411650" name="Rectangle 3"/>
          <p:cNvSpPr>
            <a:spLocks noChangeArrowheads="1"/>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latin typeface="Calibri" pitchFamily="34" charset="0"/>
              </a:rPr>
              <a:t>Divides an interactive application into a Model with the core functionality and data, Views (observers)that display information to the user, and Controller to let the user apply changes to the model</a:t>
            </a:r>
          </a:p>
          <a:p>
            <a:pPr marL="342900" indent="-342900" eaLnBrk="0" hangingPunct="0">
              <a:spcBef>
                <a:spcPct val="20000"/>
              </a:spcBef>
              <a:buFont typeface="Arial" charset="0"/>
              <a:buChar char="•"/>
            </a:pPr>
            <a:r>
              <a:rPr lang="en-US" sz="3200" dirty="0">
                <a:latin typeface="Calibri" pitchFamily="34" charset="0"/>
              </a:rPr>
              <a:t>Example: Sales figures displayed in bar charts, pie charts, tables, and different languages</a:t>
            </a:r>
          </a:p>
        </p:txBody>
      </p:sp>
    </p:spTree>
    <p:extLst>
      <p:ext uri="{BB962C8B-B14F-4D97-AF65-F5344CB8AC3E}">
        <p14:creationId xmlns:p14="http://schemas.microsoft.com/office/powerpoint/2010/main" val="38115543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a:spLocks noGrp="1"/>
          </p:cNvSpPr>
          <p:nvPr>
            <p:ph type="title"/>
          </p:nvPr>
        </p:nvSpPr>
        <p:spPr/>
        <p:txBody>
          <a:bodyPr/>
          <a:lstStyle/>
          <a:p>
            <a:r>
              <a:rPr lang="en-US" smtClean="0"/>
              <a:t>MVC intent</a:t>
            </a:r>
          </a:p>
        </p:txBody>
      </p:sp>
      <p:sp>
        <p:nvSpPr>
          <p:cNvPr id="412674" name="Rectangle 3"/>
          <p:cNvSpPr>
            <a:spLocks noGrp="1"/>
          </p:cNvSpPr>
          <p:nvPr>
            <p:ph type="body" idx="1"/>
          </p:nvPr>
        </p:nvSpPr>
        <p:spPr/>
        <p:txBody>
          <a:bodyPr/>
          <a:lstStyle/>
          <a:p>
            <a:r>
              <a:rPr lang="en-US" dirty="0" smtClean="0"/>
              <a:t>The model contains the core functionality and data. Views display information to the user. Controllers handle user input. Views and controllers together comprise the user interface. A change-propagation mechanism ensures consistency between the user interface and the model.</a:t>
            </a:r>
          </a:p>
        </p:txBody>
      </p:sp>
    </p:spTree>
    <p:extLst>
      <p:ext uri="{BB962C8B-B14F-4D97-AF65-F5344CB8AC3E}">
        <p14:creationId xmlns:p14="http://schemas.microsoft.com/office/powerpoint/2010/main" val="356621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25" y="1343025"/>
            <a:ext cx="653415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Use cases for this SAP</a:t>
            </a:r>
            <a:endParaRPr lang="en-US" dirty="0"/>
          </a:p>
        </p:txBody>
      </p:sp>
    </p:spTree>
    <p:extLst>
      <p:ext uri="{BB962C8B-B14F-4D97-AF65-F5344CB8AC3E}">
        <p14:creationId xmlns:p14="http://schemas.microsoft.com/office/powerpoint/2010/main" val="8890755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Title 1"/>
          <p:cNvSpPr>
            <a:spLocks noGrp="1"/>
          </p:cNvSpPr>
          <p:nvPr>
            <p:ph type="title"/>
          </p:nvPr>
        </p:nvSpPr>
        <p:spPr/>
        <p:txBody>
          <a:bodyPr/>
          <a:lstStyle/>
          <a:p>
            <a:r>
              <a:rPr lang="en-US" dirty="0" smtClean="0"/>
              <a:t>MVC Problem</a:t>
            </a:r>
          </a:p>
        </p:txBody>
      </p:sp>
      <p:sp>
        <p:nvSpPr>
          <p:cNvPr id="413698" name="Content Placeholder 2"/>
          <p:cNvSpPr>
            <a:spLocks noGrp="1"/>
          </p:cNvSpPr>
          <p:nvPr>
            <p:ph idx="1"/>
          </p:nvPr>
        </p:nvSpPr>
        <p:spPr/>
        <p:txBody>
          <a:bodyPr/>
          <a:lstStyle/>
          <a:p>
            <a:r>
              <a:rPr lang="en-US" sz="2000"/>
              <a:t>User interfaces are especially prone to change requests. When you extend the functionality of an application, you must modify menus to access these new functions.</a:t>
            </a:r>
          </a:p>
          <a:p>
            <a:r>
              <a:rPr lang="en-US" sz="2000"/>
              <a:t> A customer may call for a specific user interface adaptation, or a system may need to be ported to another platform with a different ‘look and feel’ standard. </a:t>
            </a:r>
          </a:p>
          <a:p>
            <a:r>
              <a:rPr lang="en-US" sz="2000"/>
              <a:t>Even upgrading to a new release of your windowing system can imply code changes. </a:t>
            </a:r>
          </a:p>
          <a:p>
            <a:r>
              <a:rPr lang="en-US" sz="2000"/>
              <a:t>The user interface platform of long-lived systems thus represents a moving target.</a:t>
            </a:r>
          </a:p>
        </p:txBody>
      </p:sp>
    </p:spTree>
    <p:extLst>
      <p:ext uri="{BB962C8B-B14F-4D97-AF65-F5344CB8AC3E}">
        <p14:creationId xmlns:p14="http://schemas.microsoft.com/office/powerpoint/2010/main" val="11649676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Title 1"/>
          <p:cNvSpPr>
            <a:spLocks noGrp="1"/>
          </p:cNvSpPr>
          <p:nvPr>
            <p:ph type="title"/>
          </p:nvPr>
        </p:nvSpPr>
        <p:spPr/>
        <p:txBody>
          <a:bodyPr/>
          <a:lstStyle/>
          <a:p>
            <a:r>
              <a:rPr lang="en-US" smtClean="0"/>
              <a:t>Forces</a:t>
            </a:r>
          </a:p>
        </p:txBody>
      </p:sp>
      <p:sp>
        <p:nvSpPr>
          <p:cNvPr id="414722" name="Content Placeholder 2"/>
          <p:cNvSpPr>
            <a:spLocks noGrp="1"/>
          </p:cNvSpPr>
          <p:nvPr>
            <p:ph idx="1"/>
          </p:nvPr>
        </p:nvSpPr>
        <p:spPr/>
        <p:txBody>
          <a:bodyPr/>
          <a:lstStyle/>
          <a:p>
            <a:r>
              <a:rPr lang="en-US" sz="2400"/>
              <a:t>The same information is presented differently in different windows, for example, in a bar or pie chart.</a:t>
            </a:r>
          </a:p>
          <a:p>
            <a:r>
              <a:rPr lang="en-US" sz="2400"/>
              <a:t>The display and behavior of the application must reflect data manipulations immediately.</a:t>
            </a:r>
          </a:p>
          <a:p>
            <a:r>
              <a:rPr lang="en-US" sz="2400"/>
              <a:t>Changes to the user interface should be easy, and even possible at run-time.</a:t>
            </a:r>
          </a:p>
          <a:p>
            <a:r>
              <a:rPr lang="en-US" sz="2400"/>
              <a:t>Supporting different ‘look and feel’ standards or porting the user interface should not affect code in the core of the application.</a:t>
            </a:r>
          </a:p>
        </p:txBody>
      </p:sp>
    </p:spTree>
    <p:extLst>
      <p:ext uri="{BB962C8B-B14F-4D97-AF65-F5344CB8AC3E}">
        <p14:creationId xmlns:p14="http://schemas.microsoft.com/office/powerpoint/2010/main" val="23048746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745" name="Picture 4"/>
          <p:cNvPicPr>
            <a:picLocks noChangeAspect="1" noChangeArrowheads="1"/>
          </p:cNvPicPr>
          <p:nvPr/>
        </p:nvPicPr>
        <p:blipFill>
          <a:blip r:embed="rId2" cstate="print"/>
          <a:srcRect/>
          <a:stretch>
            <a:fillRect/>
          </a:stretch>
        </p:blipFill>
        <p:spPr bwMode="auto">
          <a:xfrm>
            <a:off x="4171950" y="1895475"/>
            <a:ext cx="3848100" cy="3067050"/>
          </a:xfrm>
          <a:prstGeom prst="rect">
            <a:avLst/>
          </a:prstGeom>
          <a:noFill/>
          <a:ln w="9525">
            <a:noFill/>
            <a:miter lim="800000"/>
            <a:headEnd/>
            <a:tailEnd/>
          </a:ln>
        </p:spPr>
      </p:pic>
      <p:sp>
        <p:nvSpPr>
          <p:cNvPr id="415746" name="Rectangle 5"/>
          <p:cNvSpPr>
            <a:spLocks noGrp="1"/>
          </p:cNvSpPr>
          <p:nvPr>
            <p:ph type="title"/>
          </p:nvPr>
        </p:nvSpPr>
        <p:spPr/>
        <p:txBody>
          <a:bodyPr/>
          <a:lstStyle/>
          <a:p>
            <a:r>
              <a:rPr lang="en-US" smtClean="0"/>
              <a:t>MVC class diagram</a:t>
            </a:r>
          </a:p>
        </p:txBody>
      </p:sp>
    </p:spTree>
    <p:extLst>
      <p:ext uri="{BB962C8B-B14F-4D97-AF65-F5344CB8AC3E}">
        <p14:creationId xmlns:p14="http://schemas.microsoft.com/office/powerpoint/2010/main" val="32493143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69" name="Picture 2"/>
          <p:cNvPicPr>
            <a:picLocks noChangeAspect="1" noChangeArrowheads="1"/>
          </p:cNvPicPr>
          <p:nvPr/>
        </p:nvPicPr>
        <p:blipFill>
          <a:blip r:embed="rId2" cstate="print"/>
          <a:srcRect/>
          <a:stretch>
            <a:fillRect/>
          </a:stretch>
        </p:blipFill>
        <p:spPr bwMode="auto">
          <a:xfrm>
            <a:off x="2390775" y="1376364"/>
            <a:ext cx="7410450" cy="4105275"/>
          </a:xfrm>
          <a:prstGeom prst="rect">
            <a:avLst/>
          </a:prstGeom>
          <a:noFill/>
          <a:ln w="9525">
            <a:noFill/>
            <a:miter lim="800000"/>
            <a:headEnd/>
            <a:tailEnd/>
          </a:ln>
        </p:spPr>
      </p:pic>
      <p:sp>
        <p:nvSpPr>
          <p:cNvPr id="416770" name="Title 2"/>
          <p:cNvSpPr>
            <a:spLocks noGrp="1"/>
          </p:cNvSpPr>
          <p:nvPr>
            <p:ph type="title"/>
          </p:nvPr>
        </p:nvSpPr>
        <p:spPr/>
        <p:txBody>
          <a:bodyPr/>
          <a:lstStyle/>
          <a:p>
            <a:r>
              <a:rPr lang="en-US" smtClean="0"/>
              <a:t>Propagating an event</a:t>
            </a:r>
          </a:p>
        </p:txBody>
      </p:sp>
    </p:spTree>
    <p:extLst>
      <p:ext uri="{BB962C8B-B14F-4D97-AF65-F5344CB8AC3E}">
        <p14:creationId xmlns:p14="http://schemas.microsoft.com/office/powerpoint/2010/main" val="42141367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2"/>
          <p:cNvSpPr>
            <a:spLocks noGrp="1"/>
          </p:cNvSpPr>
          <p:nvPr>
            <p:ph type="title"/>
          </p:nvPr>
        </p:nvSpPr>
        <p:spPr/>
        <p:txBody>
          <a:bodyPr/>
          <a:lstStyle/>
          <a:p>
            <a:r>
              <a:rPr lang="en-US" smtClean="0"/>
              <a:t>MVC in the web</a:t>
            </a:r>
          </a:p>
        </p:txBody>
      </p:sp>
      <p:sp>
        <p:nvSpPr>
          <p:cNvPr id="417794" name="Rectangle 3"/>
          <p:cNvSpPr>
            <a:spLocks noGrp="1"/>
          </p:cNvSpPr>
          <p:nvPr>
            <p:ph type="body" idx="1"/>
          </p:nvPr>
        </p:nvSpPr>
        <p:spPr/>
        <p:txBody>
          <a:bodyPr/>
          <a:lstStyle/>
          <a:p>
            <a:r>
              <a:rPr lang="en-US" smtClean="0"/>
              <a:t>The model is the information in an application or the database</a:t>
            </a:r>
          </a:p>
          <a:p>
            <a:r>
              <a:rPr lang="en-US" smtClean="0"/>
              <a:t>The controller is an instance of ASP or JSP that assembles information from the application or database</a:t>
            </a:r>
          </a:p>
          <a:p>
            <a:r>
              <a:rPr lang="en-US" smtClean="0"/>
              <a:t>The views are the browser interfaces  that are used to access data</a:t>
            </a:r>
          </a:p>
        </p:txBody>
      </p:sp>
    </p:spTree>
    <p:extLst>
      <p:ext uri="{BB962C8B-B14F-4D97-AF65-F5344CB8AC3E}">
        <p14:creationId xmlns:p14="http://schemas.microsoft.com/office/powerpoint/2010/main" val="8233539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b="1" dirty="0" smtClean="0"/>
              <a:t>Pipes and Filters</a:t>
            </a:r>
          </a:p>
        </p:txBody>
      </p:sp>
      <p:sp>
        <p:nvSpPr>
          <p:cNvPr id="214019" name="Rectangle 3"/>
          <p:cNvSpPr>
            <a:spLocks noGrp="1" noChangeArrowheads="1"/>
          </p:cNvSpPr>
          <p:nvPr>
            <p:ph type="body" idx="1"/>
          </p:nvPr>
        </p:nvSpPr>
        <p:spPr/>
        <p:txBody>
          <a:bodyPr/>
          <a:lstStyle/>
          <a:p>
            <a:pPr>
              <a:lnSpc>
                <a:spcPct val="80000"/>
              </a:lnSpc>
            </a:pPr>
            <a:r>
              <a:rPr lang="en-US" altLang="en-US" sz="2000"/>
              <a:t>Many applications process or transform a stream of data</a:t>
            </a:r>
          </a:p>
          <a:p>
            <a:pPr>
              <a:lnSpc>
                <a:spcPct val="80000"/>
              </a:lnSpc>
            </a:pPr>
            <a:r>
              <a:rPr lang="en-US" altLang="en-US" sz="2000"/>
              <a:t>Such applications are organized as a sequence of different stages, which may be independent enough to be simultaneously carried out</a:t>
            </a:r>
          </a:p>
          <a:p>
            <a:pPr>
              <a:lnSpc>
                <a:spcPct val="80000"/>
              </a:lnSpc>
            </a:pPr>
            <a:r>
              <a:rPr lang="en-US" altLang="en-US" sz="2000"/>
              <a:t>The value of this organization is due to several reasons: every component performs specialized functions over the data stream, the global architecture requires this flow, or the whole system performs its functionality in a more efficient and flexible way</a:t>
            </a:r>
          </a:p>
          <a:p>
            <a:pPr>
              <a:lnSpc>
                <a:spcPct val="80000"/>
              </a:lnSpc>
            </a:pPr>
            <a:r>
              <a:rPr lang="en-US" altLang="en-US" sz="2000"/>
              <a:t>Every time the data reaches a different stage, different functions may be applied at that stage but in its most common form, the filtering just applies automatic, predefined data transformations</a:t>
            </a:r>
          </a:p>
          <a:p>
            <a:pPr>
              <a:lnSpc>
                <a:spcPct val="80000"/>
              </a:lnSpc>
            </a:pPr>
            <a:r>
              <a:rPr lang="en-US" altLang="en-US" sz="2000"/>
              <a:t>In some applications, the pipeline implements a business process where the transformations may include  operations applied interactively by people : a pipeline of workers processing tax returns.</a:t>
            </a:r>
          </a:p>
        </p:txBody>
      </p:sp>
    </p:spTree>
    <p:extLst>
      <p:ext uri="{BB962C8B-B14F-4D97-AF65-F5344CB8AC3E}">
        <p14:creationId xmlns:p14="http://schemas.microsoft.com/office/powerpoint/2010/main" val="39150604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ChangeArrowheads="1"/>
          </p:cNvSpPr>
          <p:nvPr>
            <p:ph type="title"/>
          </p:nvPr>
        </p:nvSpPr>
        <p:spPr/>
        <p:txBody>
          <a:bodyPr/>
          <a:lstStyle/>
          <a:p>
            <a:r>
              <a:rPr lang="en-US" sz="2400" smtClean="0"/>
              <a:t>Pipe and Filter Architectures</a:t>
            </a:r>
          </a:p>
        </p:txBody>
      </p:sp>
      <p:sp>
        <p:nvSpPr>
          <p:cNvPr id="566274" name="Rectangle 3"/>
          <p:cNvSpPr>
            <a:spLocks noChangeArrowheads="1"/>
          </p:cNvSpPr>
          <p:nvPr/>
        </p:nvSpPr>
        <p:spPr bwMode="auto">
          <a:xfrm>
            <a:off x="1608667" y="3429000"/>
            <a:ext cx="1727200" cy="533400"/>
          </a:xfrm>
          <a:prstGeom prst="rect">
            <a:avLst/>
          </a:prstGeom>
          <a:solidFill>
            <a:srgbClr val="FFFFE5"/>
          </a:solidFill>
          <a:ln w="25400">
            <a:solidFill>
              <a:schemeClr val="tx1"/>
            </a:solidFill>
            <a:miter lim="800000"/>
            <a:headEnd/>
            <a:tailEnd/>
          </a:ln>
        </p:spPr>
        <p:txBody>
          <a:bodyPr wrap="none" anchor="ctr"/>
          <a:lstStyle/>
          <a:p>
            <a:pPr algn="ctr"/>
            <a:r>
              <a:rPr lang="en-US"/>
              <a:t>filter</a:t>
            </a:r>
          </a:p>
        </p:txBody>
      </p:sp>
      <p:sp>
        <p:nvSpPr>
          <p:cNvPr id="566275" name="Rectangle 4"/>
          <p:cNvSpPr>
            <a:spLocks noChangeArrowheads="1"/>
          </p:cNvSpPr>
          <p:nvPr/>
        </p:nvSpPr>
        <p:spPr bwMode="auto">
          <a:xfrm>
            <a:off x="4047067" y="2971800"/>
            <a:ext cx="1727200" cy="533400"/>
          </a:xfrm>
          <a:prstGeom prst="rect">
            <a:avLst/>
          </a:prstGeom>
          <a:solidFill>
            <a:srgbClr val="FFFFE5"/>
          </a:solidFill>
          <a:ln w="25400">
            <a:solidFill>
              <a:schemeClr val="tx1"/>
            </a:solidFill>
            <a:miter lim="800000"/>
            <a:headEnd/>
            <a:tailEnd/>
          </a:ln>
        </p:spPr>
        <p:txBody>
          <a:bodyPr wrap="none" anchor="ctr"/>
          <a:lstStyle/>
          <a:p>
            <a:pPr algn="ctr"/>
            <a:r>
              <a:rPr lang="en-US"/>
              <a:t>filter</a:t>
            </a:r>
          </a:p>
        </p:txBody>
      </p:sp>
      <p:sp>
        <p:nvSpPr>
          <p:cNvPr id="566276" name="Rectangle 5"/>
          <p:cNvSpPr>
            <a:spLocks noChangeArrowheads="1"/>
          </p:cNvSpPr>
          <p:nvPr/>
        </p:nvSpPr>
        <p:spPr bwMode="auto">
          <a:xfrm>
            <a:off x="4047067" y="4648200"/>
            <a:ext cx="1727200" cy="533400"/>
          </a:xfrm>
          <a:prstGeom prst="rect">
            <a:avLst/>
          </a:prstGeom>
          <a:solidFill>
            <a:srgbClr val="FFFFE5"/>
          </a:solidFill>
          <a:ln w="25400">
            <a:solidFill>
              <a:schemeClr val="tx1"/>
            </a:solidFill>
            <a:miter lim="800000"/>
            <a:headEnd/>
            <a:tailEnd/>
          </a:ln>
        </p:spPr>
        <p:txBody>
          <a:bodyPr wrap="none" anchor="ctr"/>
          <a:lstStyle/>
          <a:p>
            <a:pPr algn="ctr"/>
            <a:r>
              <a:rPr lang="en-US"/>
              <a:t>filter</a:t>
            </a:r>
          </a:p>
        </p:txBody>
      </p:sp>
      <p:sp>
        <p:nvSpPr>
          <p:cNvPr id="566277" name="Rectangle 6"/>
          <p:cNvSpPr>
            <a:spLocks noChangeArrowheads="1"/>
          </p:cNvSpPr>
          <p:nvPr/>
        </p:nvSpPr>
        <p:spPr bwMode="auto">
          <a:xfrm>
            <a:off x="6688667" y="3429000"/>
            <a:ext cx="1727200" cy="533400"/>
          </a:xfrm>
          <a:prstGeom prst="rect">
            <a:avLst/>
          </a:prstGeom>
          <a:solidFill>
            <a:srgbClr val="FFFFE5"/>
          </a:solidFill>
          <a:ln w="25400">
            <a:solidFill>
              <a:schemeClr val="tx1"/>
            </a:solidFill>
            <a:miter lim="800000"/>
            <a:headEnd/>
            <a:tailEnd/>
          </a:ln>
        </p:spPr>
        <p:txBody>
          <a:bodyPr wrap="none" anchor="ctr"/>
          <a:lstStyle/>
          <a:p>
            <a:pPr algn="ctr"/>
            <a:r>
              <a:rPr lang="en-US"/>
              <a:t>filter</a:t>
            </a:r>
          </a:p>
        </p:txBody>
      </p:sp>
      <p:sp>
        <p:nvSpPr>
          <p:cNvPr id="566278" name="Rectangle 7"/>
          <p:cNvSpPr>
            <a:spLocks noChangeArrowheads="1"/>
          </p:cNvSpPr>
          <p:nvPr/>
        </p:nvSpPr>
        <p:spPr bwMode="auto">
          <a:xfrm>
            <a:off x="9228667" y="3429000"/>
            <a:ext cx="1727200" cy="533400"/>
          </a:xfrm>
          <a:prstGeom prst="rect">
            <a:avLst/>
          </a:prstGeom>
          <a:solidFill>
            <a:srgbClr val="FFFFE5"/>
          </a:solidFill>
          <a:ln w="25400">
            <a:solidFill>
              <a:schemeClr val="tx1"/>
            </a:solidFill>
            <a:miter lim="800000"/>
            <a:headEnd/>
            <a:tailEnd/>
          </a:ln>
        </p:spPr>
        <p:txBody>
          <a:bodyPr wrap="none" anchor="ctr"/>
          <a:lstStyle/>
          <a:p>
            <a:pPr algn="ctr"/>
            <a:r>
              <a:rPr lang="en-US"/>
              <a:t>filter</a:t>
            </a:r>
          </a:p>
        </p:txBody>
      </p:sp>
      <p:sp>
        <p:nvSpPr>
          <p:cNvPr id="566279" name="Rectangle 8"/>
          <p:cNvSpPr>
            <a:spLocks noChangeArrowheads="1"/>
          </p:cNvSpPr>
          <p:nvPr/>
        </p:nvSpPr>
        <p:spPr bwMode="auto">
          <a:xfrm>
            <a:off x="8111067" y="1295400"/>
            <a:ext cx="1727200" cy="533400"/>
          </a:xfrm>
          <a:prstGeom prst="rect">
            <a:avLst/>
          </a:prstGeom>
          <a:solidFill>
            <a:srgbClr val="FFFFE5"/>
          </a:solidFill>
          <a:ln w="25400">
            <a:solidFill>
              <a:schemeClr val="tx1"/>
            </a:solidFill>
            <a:miter lim="800000"/>
            <a:headEnd/>
            <a:tailEnd/>
          </a:ln>
        </p:spPr>
        <p:txBody>
          <a:bodyPr wrap="none" anchor="ctr"/>
          <a:lstStyle/>
          <a:p>
            <a:pPr algn="ctr"/>
            <a:r>
              <a:rPr lang="en-US"/>
              <a:t>filter</a:t>
            </a:r>
          </a:p>
        </p:txBody>
      </p:sp>
      <p:cxnSp>
        <p:nvCxnSpPr>
          <p:cNvPr id="566280" name="AutoShape 9"/>
          <p:cNvCxnSpPr>
            <a:cxnSpLocks noChangeShapeType="1"/>
            <a:stCxn id="566274" idx="3"/>
            <a:endCxn id="566275" idx="1"/>
          </p:cNvCxnSpPr>
          <p:nvPr/>
        </p:nvCxnSpPr>
        <p:spPr bwMode="auto">
          <a:xfrm flipV="1">
            <a:off x="3352800" y="3238500"/>
            <a:ext cx="677333" cy="457200"/>
          </a:xfrm>
          <a:prstGeom prst="bentConnector3">
            <a:avLst>
              <a:gd name="adj1" fmla="val 50000"/>
            </a:avLst>
          </a:prstGeom>
          <a:noFill/>
          <a:ln w="25400">
            <a:solidFill>
              <a:schemeClr val="tx1"/>
            </a:solidFill>
            <a:miter lim="800000"/>
            <a:headEnd/>
            <a:tailEnd type="triangle" w="med" len="med"/>
          </a:ln>
        </p:spPr>
      </p:cxnSp>
      <p:cxnSp>
        <p:nvCxnSpPr>
          <p:cNvPr id="566281" name="AutoShape 10"/>
          <p:cNvCxnSpPr>
            <a:cxnSpLocks noChangeShapeType="1"/>
            <a:stCxn id="566274" idx="3"/>
            <a:endCxn id="566276" idx="1"/>
          </p:cNvCxnSpPr>
          <p:nvPr/>
        </p:nvCxnSpPr>
        <p:spPr bwMode="auto">
          <a:xfrm>
            <a:off x="3352800" y="3695700"/>
            <a:ext cx="677333" cy="1219200"/>
          </a:xfrm>
          <a:prstGeom prst="bentConnector3">
            <a:avLst>
              <a:gd name="adj1" fmla="val 50000"/>
            </a:avLst>
          </a:prstGeom>
          <a:noFill/>
          <a:ln w="25400">
            <a:solidFill>
              <a:schemeClr val="tx1"/>
            </a:solidFill>
            <a:miter lim="800000"/>
            <a:headEnd/>
            <a:tailEnd type="triangle" w="med" len="med"/>
          </a:ln>
        </p:spPr>
      </p:cxnSp>
      <p:cxnSp>
        <p:nvCxnSpPr>
          <p:cNvPr id="566282" name="AutoShape 11"/>
          <p:cNvCxnSpPr>
            <a:cxnSpLocks noChangeShapeType="1"/>
            <a:stCxn id="566275" idx="3"/>
            <a:endCxn id="566277" idx="1"/>
          </p:cNvCxnSpPr>
          <p:nvPr/>
        </p:nvCxnSpPr>
        <p:spPr bwMode="auto">
          <a:xfrm>
            <a:off x="5791200" y="3238500"/>
            <a:ext cx="880533" cy="457200"/>
          </a:xfrm>
          <a:prstGeom prst="bentConnector3">
            <a:avLst>
              <a:gd name="adj1" fmla="val 50000"/>
            </a:avLst>
          </a:prstGeom>
          <a:noFill/>
          <a:ln w="25400">
            <a:solidFill>
              <a:schemeClr val="tx1"/>
            </a:solidFill>
            <a:miter lim="800000"/>
            <a:headEnd/>
            <a:tailEnd type="triangle" w="med" len="med"/>
          </a:ln>
        </p:spPr>
      </p:cxnSp>
      <p:cxnSp>
        <p:nvCxnSpPr>
          <p:cNvPr id="566283" name="AutoShape 12"/>
          <p:cNvCxnSpPr>
            <a:cxnSpLocks noChangeShapeType="1"/>
            <a:stCxn id="566276" idx="3"/>
            <a:endCxn id="566277" idx="1"/>
          </p:cNvCxnSpPr>
          <p:nvPr/>
        </p:nvCxnSpPr>
        <p:spPr bwMode="auto">
          <a:xfrm flipV="1">
            <a:off x="5791200" y="3695700"/>
            <a:ext cx="880533" cy="1219200"/>
          </a:xfrm>
          <a:prstGeom prst="bentConnector3">
            <a:avLst>
              <a:gd name="adj1" fmla="val 50000"/>
            </a:avLst>
          </a:prstGeom>
          <a:noFill/>
          <a:ln w="25400">
            <a:solidFill>
              <a:schemeClr val="tx1"/>
            </a:solidFill>
            <a:miter lim="800000"/>
            <a:headEnd/>
            <a:tailEnd type="triangle" w="med" len="med"/>
          </a:ln>
        </p:spPr>
      </p:cxnSp>
      <p:cxnSp>
        <p:nvCxnSpPr>
          <p:cNvPr id="566284" name="AutoShape 13"/>
          <p:cNvCxnSpPr>
            <a:cxnSpLocks noChangeShapeType="1"/>
            <a:stCxn id="566277" idx="3"/>
            <a:endCxn id="566278" idx="1"/>
          </p:cNvCxnSpPr>
          <p:nvPr/>
        </p:nvCxnSpPr>
        <p:spPr bwMode="auto">
          <a:xfrm>
            <a:off x="8432800" y="3695700"/>
            <a:ext cx="778933" cy="0"/>
          </a:xfrm>
          <a:prstGeom prst="straightConnector1">
            <a:avLst/>
          </a:prstGeom>
          <a:noFill/>
          <a:ln w="25400">
            <a:solidFill>
              <a:schemeClr val="tx1"/>
            </a:solidFill>
            <a:round/>
            <a:headEnd/>
            <a:tailEnd type="triangle" w="med" len="med"/>
          </a:ln>
        </p:spPr>
      </p:cxnSp>
      <p:cxnSp>
        <p:nvCxnSpPr>
          <p:cNvPr id="566285" name="AutoShape 14"/>
          <p:cNvCxnSpPr>
            <a:cxnSpLocks noChangeShapeType="1"/>
          </p:cNvCxnSpPr>
          <p:nvPr/>
        </p:nvCxnSpPr>
        <p:spPr bwMode="auto">
          <a:xfrm flipH="1">
            <a:off x="4030133" y="3886200"/>
            <a:ext cx="6942667" cy="1219200"/>
          </a:xfrm>
          <a:prstGeom prst="bentConnector5">
            <a:avLst>
              <a:gd name="adj1" fmla="val -4148"/>
              <a:gd name="adj2" fmla="val 172394"/>
              <a:gd name="adj3" fmla="val 104148"/>
            </a:avLst>
          </a:prstGeom>
          <a:noFill/>
          <a:ln w="25400">
            <a:solidFill>
              <a:schemeClr val="tx1"/>
            </a:solidFill>
            <a:miter lim="800000"/>
            <a:headEnd/>
            <a:tailEnd type="triangle" w="med" len="med"/>
          </a:ln>
        </p:spPr>
      </p:cxnSp>
      <p:cxnSp>
        <p:nvCxnSpPr>
          <p:cNvPr id="566286" name="AutoShape 15"/>
          <p:cNvCxnSpPr>
            <a:cxnSpLocks noChangeShapeType="1"/>
            <a:endCxn id="566279" idx="1"/>
          </p:cNvCxnSpPr>
          <p:nvPr/>
        </p:nvCxnSpPr>
        <p:spPr bwMode="auto">
          <a:xfrm flipV="1">
            <a:off x="5774267" y="1562100"/>
            <a:ext cx="2319867" cy="1562100"/>
          </a:xfrm>
          <a:prstGeom prst="bentConnector3">
            <a:avLst>
              <a:gd name="adj1" fmla="val 50366"/>
            </a:avLst>
          </a:prstGeom>
          <a:noFill/>
          <a:ln w="25400">
            <a:solidFill>
              <a:schemeClr val="tx1"/>
            </a:solidFill>
            <a:miter lim="800000"/>
            <a:headEnd/>
            <a:tailEnd type="triangle" w="med" len="med"/>
          </a:ln>
        </p:spPr>
      </p:cxnSp>
      <p:sp>
        <p:nvSpPr>
          <p:cNvPr id="566287" name="Rectangle 16"/>
          <p:cNvSpPr>
            <a:spLocks noChangeArrowheads="1"/>
          </p:cNvSpPr>
          <p:nvPr/>
        </p:nvSpPr>
        <p:spPr bwMode="auto">
          <a:xfrm>
            <a:off x="6485468" y="2209800"/>
            <a:ext cx="596638" cy="369332"/>
          </a:xfrm>
          <a:prstGeom prst="rect">
            <a:avLst/>
          </a:prstGeom>
          <a:solidFill>
            <a:schemeClr val="bg1"/>
          </a:solidFill>
          <a:ln w="25400">
            <a:noFill/>
            <a:miter lim="800000"/>
            <a:headEnd/>
            <a:tailEnd/>
          </a:ln>
        </p:spPr>
        <p:txBody>
          <a:bodyPr wrap="none">
            <a:spAutoFit/>
          </a:bodyPr>
          <a:lstStyle/>
          <a:p>
            <a:r>
              <a:rPr lang="en-US"/>
              <a:t>pipe</a:t>
            </a:r>
          </a:p>
        </p:txBody>
      </p:sp>
      <p:cxnSp>
        <p:nvCxnSpPr>
          <p:cNvPr id="566288" name="AutoShape 17"/>
          <p:cNvCxnSpPr>
            <a:cxnSpLocks noChangeShapeType="1"/>
            <a:endCxn id="566274" idx="1"/>
          </p:cNvCxnSpPr>
          <p:nvPr/>
        </p:nvCxnSpPr>
        <p:spPr bwMode="auto">
          <a:xfrm flipV="1">
            <a:off x="793751" y="3695700"/>
            <a:ext cx="797983" cy="38100"/>
          </a:xfrm>
          <a:prstGeom prst="bentConnector3">
            <a:avLst>
              <a:gd name="adj1" fmla="val 50931"/>
            </a:avLst>
          </a:prstGeom>
          <a:noFill/>
          <a:ln w="25400">
            <a:solidFill>
              <a:schemeClr val="tx1"/>
            </a:solidFill>
            <a:miter lim="800000"/>
            <a:headEnd/>
            <a:tailEnd type="triangle" w="med" len="med"/>
          </a:ln>
        </p:spPr>
      </p:cxnSp>
      <p:sp>
        <p:nvSpPr>
          <p:cNvPr id="566289" name="Rectangle 18"/>
          <p:cNvSpPr>
            <a:spLocks noChangeArrowheads="1"/>
          </p:cNvSpPr>
          <p:nvPr/>
        </p:nvSpPr>
        <p:spPr bwMode="auto">
          <a:xfrm>
            <a:off x="7315200" y="5486400"/>
            <a:ext cx="1004634" cy="369332"/>
          </a:xfrm>
          <a:prstGeom prst="rect">
            <a:avLst/>
          </a:prstGeom>
          <a:noFill/>
          <a:ln w="9525">
            <a:noFill/>
            <a:miter lim="800000"/>
            <a:headEnd/>
            <a:tailEnd/>
          </a:ln>
        </p:spPr>
        <p:txBody>
          <a:bodyPr wrap="none">
            <a:spAutoFit/>
          </a:bodyPr>
          <a:lstStyle/>
          <a:p>
            <a:r>
              <a:rPr lang="en-US"/>
              <a:t>&lt; stream</a:t>
            </a:r>
          </a:p>
        </p:txBody>
      </p:sp>
      <p:sp>
        <p:nvSpPr>
          <p:cNvPr id="566290" name="Rectangle 19"/>
          <p:cNvSpPr>
            <a:spLocks noChangeArrowheads="1"/>
          </p:cNvSpPr>
          <p:nvPr/>
        </p:nvSpPr>
        <p:spPr bwMode="auto">
          <a:xfrm>
            <a:off x="5689601" y="1066800"/>
            <a:ext cx="1004634" cy="369332"/>
          </a:xfrm>
          <a:prstGeom prst="rect">
            <a:avLst/>
          </a:prstGeom>
          <a:noFill/>
          <a:ln w="9525">
            <a:noFill/>
            <a:miter lim="800000"/>
            <a:headEnd/>
            <a:tailEnd/>
          </a:ln>
        </p:spPr>
        <p:txBody>
          <a:bodyPr wrap="none">
            <a:spAutoFit/>
          </a:bodyPr>
          <a:lstStyle/>
          <a:p>
            <a:r>
              <a:rPr lang="en-US"/>
              <a:t>stream &gt;</a:t>
            </a:r>
          </a:p>
        </p:txBody>
      </p:sp>
      <p:sp>
        <p:nvSpPr>
          <p:cNvPr id="566291" name="Rectangle 20"/>
          <p:cNvSpPr>
            <a:spLocks noChangeArrowheads="1"/>
          </p:cNvSpPr>
          <p:nvPr/>
        </p:nvSpPr>
        <p:spPr bwMode="auto">
          <a:xfrm>
            <a:off x="5791201" y="4038600"/>
            <a:ext cx="596638" cy="369332"/>
          </a:xfrm>
          <a:prstGeom prst="rect">
            <a:avLst/>
          </a:prstGeom>
          <a:solidFill>
            <a:schemeClr val="bg1"/>
          </a:solidFill>
          <a:ln w="25400">
            <a:noFill/>
            <a:miter lim="800000"/>
            <a:headEnd/>
            <a:tailEnd/>
          </a:ln>
        </p:spPr>
        <p:txBody>
          <a:bodyPr wrap="none">
            <a:spAutoFit/>
          </a:bodyPr>
          <a:lstStyle/>
          <a:p>
            <a:r>
              <a:rPr lang="en-US"/>
              <a:t>pipe</a:t>
            </a:r>
          </a:p>
        </p:txBody>
      </p:sp>
      <p:sp>
        <p:nvSpPr>
          <p:cNvPr id="566292" name="Rectangle 20"/>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22" name="Slide Number Placeholder 21"/>
          <p:cNvSpPr>
            <a:spLocks noGrp="1"/>
          </p:cNvSpPr>
          <p:nvPr>
            <p:ph type="sldNum" sz="quarter" idx="12"/>
          </p:nvPr>
        </p:nvSpPr>
        <p:spPr>
          <a:xfrm>
            <a:off x="4165600" y="6356351"/>
            <a:ext cx="3860800" cy="365125"/>
          </a:xfrm>
        </p:spPr>
        <p:txBody>
          <a:bodyPr/>
          <a:lstStyle/>
          <a:p>
            <a:pPr algn="ctr">
              <a:defRPr/>
            </a:pPr>
            <a:fld id="{FE5AA58A-04AB-4D05-8C0B-51474F29E22B}" type="slidenum">
              <a:rPr lang="en-GB" smtClean="0"/>
              <a:pPr algn="ctr">
                <a:defRPr/>
              </a:pPr>
              <a:t>126</a:t>
            </a:fld>
            <a:endParaRPr lang="en-GB"/>
          </a:p>
        </p:txBody>
      </p:sp>
    </p:spTree>
    <p:extLst>
      <p:ext uri="{BB962C8B-B14F-4D97-AF65-F5344CB8AC3E}">
        <p14:creationId xmlns:p14="http://schemas.microsoft.com/office/powerpoint/2010/main" val="146240151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4" y="2243139"/>
            <a:ext cx="56292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3" name="Rectangle 5"/>
          <p:cNvSpPr>
            <a:spLocks noGrp="1" noChangeArrowheads="1"/>
          </p:cNvSpPr>
          <p:nvPr>
            <p:ph type="title"/>
          </p:nvPr>
        </p:nvSpPr>
        <p:spPr/>
        <p:txBody>
          <a:bodyPr/>
          <a:lstStyle/>
          <a:p>
            <a:r>
              <a:rPr lang="en-US" altLang="en-US" smtClean="0"/>
              <a:t>Example (www.vico.org)</a:t>
            </a:r>
          </a:p>
        </p:txBody>
      </p:sp>
    </p:spTree>
    <p:extLst>
      <p:ext uri="{BB962C8B-B14F-4D97-AF65-F5344CB8AC3E}">
        <p14:creationId xmlns:p14="http://schemas.microsoft.com/office/powerpoint/2010/main" val="405458556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t>Forces</a:t>
            </a:r>
          </a:p>
        </p:txBody>
      </p:sp>
      <p:sp>
        <p:nvSpPr>
          <p:cNvPr id="216067" name="Rectangle 3"/>
          <p:cNvSpPr>
            <a:spLocks noGrp="1" noChangeArrowheads="1"/>
          </p:cNvSpPr>
          <p:nvPr>
            <p:ph type="body" idx="1"/>
          </p:nvPr>
        </p:nvSpPr>
        <p:spPr/>
        <p:txBody>
          <a:bodyPr/>
          <a:lstStyle/>
          <a:p>
            <a:r>
              <a:rPr lang="en-US" altLang="en-US" smtClean="0"/>
              <a:t>Due to regulatory constraints, work changes, or efficiency, some documents may need extra stages or skip stages. We need to be able to reconfigure the number or order of the steps and the types of steps</a:t>
            </a:r>
          </a:p>
          <a:p>
            <a:r>
              <a:rPr lang="en-US" altLang="en-US" smtClean="0"/>
              <a:t>Nonadjacent processing steps do not share information</a:t>
            </a:r>
          </a:p>
          <a:p>
            <a:r>
              <a:rPr lang="en-US" altLang="en-US" smtClean="0"/>
              <a:t>Some steps could be performed in parallel.</a:t>
            </a:r>
          </a:p>
        </p:txBody>
      </p:sp>
    </p:spTree>
    <p:extLst>
      <p:ext uri="{BB962C8B-B14F-4D97-AF65-F5344CB8AC3E}">
        <p14:creationId xmlns:p14="http://schemas.microsoft.com/office/powerpoint/2010/main" val="39808782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smtClean="0"/>
              <a:t>Known uses</a:t>
            </a:r>
          </a:p>
        </p:txBody>
      </p:sp>
      <p:sp>
        <p:nvSpPr>
          <p:cNvPr id="217091" name="Rectangle 3"/>
          <p:cNvSpPr>
            <a:spLocks noGrp="1" noChangeArrowheads="1"/>
          </p:cNvSpPr>
          <p:nvPr>
            <p:ph type="body" idx="1"/>
          </p:nvPr>
        </p:nvSpPr>
        <p:spPr/>
        <p:txBody>
          <a:bodyPr>
            <a:normAutofit/>
          </a:bodyPr>
          <a:lstStyle/>
          <a:p>
            <a:pPr>
              <a:lnSpc>
                <a:spcPct val="80000"/>
              </a:lnSpc>
            </a:pPr>
            <a:r>
              <a:rPr lang="en-US" altLang="en-US" sz="2000" dirty="0"/>
              <a:t>UNIX made the Pipes and Filters pattern popular with the command shells and filter programs. (Bach, M.J., The Design of the UNIX Operating System, Prentice Hall, 1986.)</a:t>
            </a:r>
          </a:p>
          <a:p>
            <a:pPr>
              <a:lnSpc>
                <a:spcPct val="80000"/>
              </a:lnSpc>
            </a:pPr>
            <a:r>
              <a:rPr lang="en-US" altLang="en-US" sz="2000" dirty="0"/>
              <a:t>CMS Pipelines extends the operating systems of the IBM mainframes thus supporting the Pipes and Frame architectures. (Hartmann, J., C. </a:t>
            </a:r>
            <a:r>
              <a:rPr lang="en-US" altLang="en-US" sz="2000" dirty="0" err="1"/>
              <a:t>Reichetzeder</a:t>
            </a:r>
            <a:r>
              <a:rPr lang="en-US" altLang="en-US" sz="2000" dirty="0"/>
              <a:t>, and M. Varian, CMS Pipelines, http://www.akhwien.ac.at/pipeline.html </a:t>
            </a:r>
          </a:p>
          <a:p>
            <a:pPr>
              <a:lnSpc>
                <a:spcPct val="80000"/>
              </a:lnSpc>
            </a:pPr>
            <a:r>
              <a:rPr lang="en-US" altLang="en-US" sz="2000" dirty="0" err="1"/>
              <a:t>LASSPTools</a:t>
            </a:r>
            <a:r>
              <a:rPr lang="en-US" altLang="en-US" sz="2000" dirty="0"/>
              <a:t> is a toolset for numerical analysis and graphics. </a:t>
            </a:r>
            <a:r>
              <a:rPr lang="en-US" altLang="en-US" sz="2000" dirty="0" err="1"/>
              <a:t>LASSPTools</a:t>
            </a:r>
            <a:r>
              <a:rPr lang="en-US" altLang="en-US" sz="2000" dirty="0"/>
              <a:t> contains filter programs that may be combined using UNIX pipes. (</a:t>
            </a:r>
            <a:r>
              <a:rPr lang="en-US" altLang="en-US" sz="2000" dirty="0" err="1"/>
              <a:t>Sethna</a:t>
            </a:r>
            <a:r>
              <a:rPr lang="en-US" altLang="en-US" sz="2000" dirty="0"/>
              <a:t>, J., </a:t>
            </a:r>
            <a:r>
              <a:rPr lang="en-US" altLang="en-US" sz="2000" dirty="0" err="1"/>
              <a:t>LASSPTools</a:t>
            </a:r>
            <a:r>
              <a:rPr lang="en-US" altLang="en-US" sz="2000" dirty="0"/>
              <a:t>: Graphical and Numerical Extensions to Unix, </a:t>
            </a:r>
            <a:r>
              <a:rPr lang="en-US" altLang="en-US" sz="2000" dirty="0">
                <a:hlinkClick r:id="rId2"/>
              </a:rPr>
              <a:t>http://www.lassp.cornell.edu/LASSPTools/LASSPTools.html</a:t>
            </a:r>
            <a:endParaRPr lang="en-US" altLang="en-US" sz="2000" dirty="0"/>
          </a:p>
          <a:p>
            <a:pPr>
              <a:lnSpc>
                <a:spcPct val="80000"/>
              </a:lnSpc>
            </a:pPr>
            <a:r>
              <a:rPr lang="en-US" altLang="en-US" sz="2000" dirty="0"/>
              <a:t>Microsoft’s BizTalk Server 2004 [Biz].  BizTalk Server 2004 can implement Pipes and Filters. In addition to security features that are provided by the transport, such as encryption when using HTTPS, BizTalk Server 2004 provides security at the message level. BizTalk Server 2004 can receive decrypted messages and validate digital signatures that are attached to these messages. Similarly, it can encrypt messages and attach digital signatures to messages before sending them. </a:t>
            </a:r>
          </a:p>
        </p:txBody>
      </p:sp>
    </p:spTree>
    <p:extLst>
      <p:ext uri="{BB962C8B-B14F-4D97-AF65-F5344CB8AC3E}">
        <p14:creationId xmlns:p14="http://schemas.microsoft.com/office/powerpoint/2010/main" val="312161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5" name="Rectangle 2"/>
          <p:cNvSpPr>
            <a:spLocks noGrp="1"/>
          </p:cNvSpPr>
          <p:nvPr>
            <p:ph type="title"/>
          </p:nvPr>
        </p:nvSpPr>
        <p:spPr/>
        <p:txBody>
          <a:bodyPr/>
          <a:lstStyle/>
          <a:p>
            <a:r>
              <a:rPr lang="en-US" smtClean="0"/>
              <a:t>Forces</a:t>
            </a:r>
          </a:p>
        </p:txBody>
      </p:sp>
      <p:sp>
        <p:nvSpPr>
          <p:cNvPr id="415746" name="Rectangle 3"/>
          <p:cNvSpPr>
            <a:spLocks noGrp="1"/>
          </p:cNvSpPr>
          <p:nvPr>
            <p:ph type="body" idx="1"/>
          </p:nvPr>
        </p:nvSpPr>
        <p:spPr/>
        <p:txBody>
          <a:bodyPr>
            <a:normAutofit lnSpcReduction="10000"/>
          </a:bodyPr>
          <a:lstStyle/>
          <a:p>
            <a:pPr>
              <a:lnSpc>
                <a:spcPct val="80000"/>
              </a:lnSpc>
            </a:pPr>
            <a:r>
              <a:rPr lang="en-US" sz="1800"/>
              <a:t>Patients may receive treatment from various doctors and nurses of the hospital and we need to keep track of all treatments by all medical employees.</a:t>
            </a:r>
          </a:p>
          <a:p>
            <a:pPr>
              <a:lnSpc>
                <a:spcPct val="80000"/>
              </a:lnSpc>
            </a:pPr>
            <a:r>
              <a:rPr lang="en-US" sz="1800"/>
              <a:t>Patients may return to the hospital and we need to relate new treatments to past treatments.</a:t>
            </a:r>
          </a:p>
          <a:p>
            <a:pPr>
              <a:lnSpc>
                <a:spcPct val="80000"/>
              </a:lnSpc>
            </a:pPr>
            <a:r>
              <a:rPr lang="en-US" sz="1800"/>
              <a:t>There may be different types of patients that we need to classify.</a:t>
            </a:r>
          </a:p>
          <a:p>
            <a:pPr>
              <a:lnSpc>
                <a:spcPct val="80000"/>
              </a:lnSpc>
            </a:pPr>
            <a:r>
              <a:rPr lang="en-US" sz="1800"/>
              <a:t>Patients may not be responsible for their decisions or their expenses, we need somebody responsible for the patient.</a:t>
            </a:r>
          </a:p>
          <a:p>
            <a:pPr>
              <a:lnSpc>
                <a:spcPct val="80000"/>
              </a:lnSpc>
            </a:pPr>
            <a:r>
              <a:rPr lang="en-US" sz="1800"/>
              <a:t>Medical institutions have a variety of employee jobs, a variety of buildings, and other assets. It is important to keep track of all this.</a:t>
            </a:r>
          </a:p>
          <a:p>
            <a:pPr>
              <a:lnSpc>
                <a:spcPct val="80000"/>
              </a:lnSpc>
            </a:pPr>
            <a:r>
              <a:rPr lang="en-US" sz="1800"/>
              <a:t>In a medical institution employees and physical assets change frequently, and this information needs to be recorded and kept accurate. </a:t>
            </a:r>
          </a:p>
          <a:p>
            <a:pPr>
              <a:lnSpc>
                <a:spcPct val="80000"/>
              </a:lnSpc>
            </a:pPr>
            <a:r>
              <a:rPr lang="en-US" sz="1800"/>
              <a:t>We need to assign the proper personnel and physical facilities to patient treatment and to do this we need a systematic categorization of these assets. </a:t>
            </a:r>
          </a:p>
          <a:p>
            <a:pPr>
              <a:lnSpc>
                <a:spcPct val="80000"/>
              </a:lnSpc>
            </a:pPr>
            <a:r>
              <a:rPr lang="en-US" sz="1800"/>
              <a:t>We need to keep track of all asset assignments at any moment.</a:t>
            </a:r>
          </a:p>
          <a:p>
            <a:pPr>
              <a:lnSpc>
                <a:spcPct val="80000"/>
              </a:lnSpc>
            </a:pPr>
            <a:r>
              <a:rPr lang="en-US" sz="1800"/>
              <a:t>Patients receive treatment for various ailments in different areas of a hospital and we need to keep track of all treatments in all locations of a hospital.</a:t>
            </a:r>
          </a:p>
          <a:p>
            <a:pPr>
              <a:lnSpc>
                <a:spcPct val="80000"/>
              </a:lnSpc>
            </a:pPr>
            <a:endParaRPr lang="en-US" sz="1800"/>
          </a:p>
        </p:txBody>
      </p:sp>
    </p:spTree>
    <p:extLst>
      <p:ext uri="{BB962C8B-B14F-4D97-AF65-F5344CB8AC3E}">
        <p14:creationId xmlns:p14="http://schemas.microsoft.com/office/powerpoint/2010/main" val="39633191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p:cNvSpPr>
            <a:spLocks noGrp="1"/>
          </p:cNvSpPr>
          <p:nvPr>
            <p:ph type="title"/>
          </p:nvPr>
        </p:nvSpPr>
        <p:spPr/>
        <p:txBody>
          <a:bodyPr/>
          <a:lstStyle/>
          <a:p>
            <a:r>
              <a:rPr lang="en-US" altLang="en-US" smtClean="0"/>
              <a:t>More known uses</a:t>
            </a:r>
          </a:p>
        </p:txBody>
      </p:sp>
      <p:sp>
        <p:nvSpPr>
          <p:cNvPr id="218115" name="Content Placeholder 2"/>
          <p:cNvSpPr>
            <a:spLocks noGrp="1"/>
          </p:cNvSpPr>
          <p:nvPr>
            <p:ph idx="1"/>
          </p:nvPr>
        </p:nvSpPr>
        <p:spPr/>
        <p:txBody>
          <a:bodyPr/>
          <a:lstStyle/>
          <a:p>
            <a:r>
              <a:rPr lang="en-US" altLang="en-US" dirty="0" smtClean="0"/>
              <a:t>Some tax offices implement a human pipeline to process tax returns. Workers may  check different aspects of a tax return either manually or using computers </a:t>
            </a:r>
          </a:p>
          <a:p>
            <a:r>
              <a:rPr lang="en-US" altLang="en-US" b="1" dirty="0" smtClean="0"/>
              <a:t>Cocoon.</a:t>
            </a:r>
            <a:r>
              <a:rPr lang="en-US" altLang="en-US" dirty="0" smtClean="0"/>
              <a:t> The Apache Cocoon is a web development framework using components. It can be used to build XML pipelines, in which security restrictions can be added. </a:t>
            </a:r>
          </a:p>
          <a:p>
            <a:pPr marL="0" indent="0">
              <a:buNone/>
            </a:pPr>
            <a:endParaRPr lang="en-US" altLang="en-US" dirty="0" smtClean="0"/>
          </a:p>
        </p:txBody>
      </p:sp>
    </p:spTree>
    <p:extLst>
      <p:ext uri="{BB962C8B-B14F-4D97-AF65-F5344CB8AC3E}">
        <p14:creationId xmlns:p14="http://schemas.microsoft.com/office/powerpoint/2010/main" val="68163134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Related patterns</a:t>
            </a:r>
          </a:p>
        </p:txBody>
      </p:sp>
      <p:sp>
        <p:nvSpPr>
          <p:cNvPr id="217091" name="Rectangle 5"/>
          <p:cNvSpPr>
            <a:spLocks noChangeArrowheads="1"/>
          </p:cNvSpPr>
          <p:nvPr/>
        </p:nvSpPr>
        <p:spPr bwMode="auto">
          <a:xfrm>
            <a:off x="2209800" y="1371600"/>
            <a:ext cx="7772400" cy="4800600"/>
          </a:xfrm>
          <a:prstGeom prst="rect">
            <a:avLst/>
          </a:prstGeom>
          <a:noFill/>
          <a:ln>
            <a:noFill/>
          </a:ln>
          <a:extLst/>
        </p:spPr>
        <p:txBody>
          <a:bodyPr/>
          <a:lstStyle/>
          <a:p>
            <a:pPr marL="342900" indent="-342900" defTabSz="-13873163" eaLnBrk="0" hangingPunct="0">
              <a:spcBef>
                <a:spcPct val="20000"/>
              </a:spcBef>
              <a:buFontTx/>
              <a:buChar char="•"/>
              <a:defRPr/>
            </a:pPr>
            <a:r>
              <a:rPr lang="en-US" sz="2800" b="1" i="1" dirty="0"/>
              <a:t>Intercepting Filter</a:t>
            </a:r>
          </a:p>
          <a:p>
            <a:pPr marL="342900" indent="-342900" defTabSz="-13873163" eaLnBrk="0" hangingPunct="0">
              <a:spcBef>
                <a:spcPct val="20000"/>
              </a:spcBef>
              <a:buFontTx/>
              <a:buChar char="•"/>
              <a:defRPr/>
            </a:pPr>
            <a:r>
              <a:rPr lang="en-US" sz="2800" b="1" i="1" dirty="0"/>
              <a:t>Secure Pipes and Filters: </a:t>
            </a:r>
            <a:r>
              <a:rPr lang="en-US" sz="2800" dirty="0" err="1"/>
              <a:t>E.B.Fernandez</a:t>
            </a:r>
            <a:r>
              <a:rPr lang="en-US" sz="2800" dirty="0"/>
              <a:t> and J. L. Ortega-</a:t>
            </a:r>
            <a:r>
              <a:rPr lang="en-US" sz="2800" dirty="0" err="1"/>
              <a:t>Arjona</a:t>
            </a:r>
            <a:r>
              <a:rPr lang="en-US" sz="2800" dirty="0"/>
              <a:t>, "The secure Pipes and Filters pattern",  </a:t>
            </a:r>
            <a:r>
              <a:rPr lang="en-US" sz="2800" i="1" dirty="0" err="1"/>
              <a:t>Procs.of</a:t>
            </a:r>
            <a:r>
              <a:rPr lang="en-US" sz="2800" i="1" dirty="0"/>
              <a:t>  the Third </a:t>
            </a:r>
            <a:r>
              <a:rPr lang="en-US" sz="2800" i="1" dirty="0" err="1"/>
              <a:t>Int</a:t>
            </a:r>
            <a:r>
              <a:rPr lang="en-US" sz="2800" i="1" dirty="0"/>
              <a:t> Workshop on Secure System Methodologies using Patterns (</a:t>
            </a:r>
            <a:r>
              <a:rPr lang="en-US" sz="2800" i="1" dirty="0" err="1"/>
              <a:t>SPattern</a:t>
            </a:r>
            <a:r>
              <a:rPr lang="en-US" sz="2800" i="1" dirty="0"/>
              <a:t> 2009). </a:t>
            </a:r>
            <a:endParaRPr lang="en-US" sz="2800" dirty="0"/>
          </a:p>
          <a:p>
            <a:pPr>
              <a:defRPr/>
            </a:pPr>
            <a:r>
              <a:rPr lang="en-US" sz="2800" i="1" dirty="0"/>
              <a:t>http://www.matematicas.unam.mx/jloa/publicaciones/PipesFiltersMay22-09.pdf</a:t>
            </a:r>
            <a:endParaRPr lang="en-US" sz="2800" dirty="0"/>
          </a:p>
          <a:p>
            <a:pPr marL="342900" indent="-342900" defTabSz="-13873163" eaLnBrk="0" hangingPunct="0">
              <a:spcBef>
                <a:spcPct val="20000"/>
              </a:spcBef>
              <a:buFontTx/>
              <a:buChar char="•"/>
              <a:defRPr/>
            </a:pPr>
            <a:r>
              <a:rPr lang="en-US" sz="2800" b="1" i="1" dirty="0"/>
              <a:t>The Layers pattern provides better error handling but it is not as flexible; it really has different purposes</a:t>
            </a:r>
          </a:p>
          <a:p>
            <a:pPr marL="342900" indent="-342900" defTabSz="-13873163" eaLnBrk="0" hangingPunct="0">
              <a:spcBef>
                <a:spcPct val="20000"/>
              </a:spcBef>
              <a:buFontTx/>
              <a:buChar char="•"/>
              <a:defRPr/>
            </a:pPr>
            <a:endParaRPr lang="en-US" sz="2800" b="1" i="1" dirty="0"/>
          </a:p>
        </p:txBody>
      </p:sp>
    </p:spTree>
    <p:extLst>
      <p:ext uri="{BB962C8B-B14F-4D97-AF65-F5344CB8AC3E}">
        <p14:creationId xmlns:p14="http://schemas.microsoft.com/office/powerpoint/2010/main" val="11733291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b="1" dirty="0" smtClean="0"/>
              <a:t>Blackboard</a:t>
            </a:r>
          </a:p>
        </p:txBody>
      </p:sp>
      <p:sp>
        <p:nvSpPr>
          <p:cNvPr id="220163" name="Rectangle 3"/>
          <p:cNvSpPr>
            <a:spLocks noGrp="1" noChangeArrowheads="1"/>
          </p:cNvSpPr>
          <p:nvPr>
            <p:ph type="body" idx="1"/>
          </p:nvPr>
        </p:nvSpPr>
        <p:spPr/>
        <p:txBody>
          <a:bodyPr/>
          <a:lstStyle/>
          <a:p>
            <a:pPr>
              <a:lnSpc>
                <a:spcPct val="80000"/>
              </a:lnSpc>
            </a:pPr>
            <a:r>
              <a:rPr lang="en-US" altLang="en-US" sz="2000"/>
              <a:t>Many applications, such as problem solving, image processing, feedback control, or even some web applications, are developed based on a central information repository, composed of (a) a blackboard, which contains a centralized data structure, (b) several other independent components, known as knowledge sources, which are capable of reading, processing, and updating the data elements of the blackboard, and (c) the control, which is in charge of monitoring the blackboard and synchronizing the access of the knowledge sources</a:t>
            </a:r>
          </a:p>
          <a:p>
            <a:pPr>
              <a:lnSpc>
                <a:spcPct val="80000"/>
              </a:lnSpc>
            </a:pPr>
            <a:r>
              <a:rPr lang="en-US" altLang="en-US" sz="2000"/>
              <a:t>This organization is used due to: every knowledge source performs specialized functions over the data, the global architecture or organization requires a centralized control so that state and consistency can be assured, or the whole system needs to perform its functionality in a more efficient and flexible way</a:t>
            </a:r>
          </a:p>
          <a:p>
            <a:pPr>
              <a:lnSpc>
                <a:spcPct val="80000"/>
              </a:lnSpc>
            </a:pPr>
            <a:r>
              <a:rPr lang="en-US" altLang="en-US" sz="2000"/>
              <a:t>Operations on the data do not have a fixed precedence, that is, operations can be carried out in any order, coordinated by the central controller.</a:t>
            </a:r>
          </a:p>
        </p:txBody>
      </p:sp>
    </p:spTree>
    <p:extLst>
      <p:ext uri="{BB962C8B-B14F-4D97-AF65-F5344CB8AC3E}">
        <p14:creationId xmlns:p14="http://schemas.microsoft.com/office/powerpoint/2010/main" val="18780849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1"/>
          <p:cNvSpPr>
            <a:spLocks noGrp="1"/>
          </p:cNvSpPr>
          <p:nvPr>
            <p:ph type="title"/>
          </p:nvPr>
        </p:nvSpPr>
        <p:spPr/>
        <p:txBody>
          <a:bodyPr/>
          <a:lstStyle/>
          <a:p>
            <a:r>
              <a:rPr lang="en-US" altLang="en-US" smtClean="0"/>
              <a:t>Example</a:t>
            </a:r>
          </a:p>
        </p:txBody>
      </p:sp>
      <p:sp>
        <p:nvSpPr>
          <p:cNvPr id="221187" name="Content Placeholder 2"/>
          <p:cNvSpPr>
            <a:spLocks noGrp="1"/>
          </p:cNvSpPr>
          <p:nvPr>
            <p:ph idx="1"/>
          </p:nvPr>
        </p:nvSpPr>
        <p:spPr/>
        <p:txBody>
          <a:bodyPr/>
          <a:lstStyle/>
          <a:p>
            <a:r>
              <a:rPr lang="en-US" altLang="en-US" sz="2400" dirty="0"/>
              <a:t>Suppose we are developing an application for a law firm</a:t>
            </a:r>
          </a:p>
          <a:p>
            <a:r>
              <a:rPr lang="en-US" altLang="en-US" sz="2400" dirty="0"/>
              <a:t>The conduction of a case requires inputs from many data sources: lawyers, witnesses, defendants, etc. Court appearances are scheduled according to court and lawyer availability. All this makes the sequence of actions rather unpredictable. </a:t>
            </a:r>
          </a:p>
          <a:p>
            <a:r>
              <a:rPr lang="en-US" altLang="en-US" sz="2400" dirty="0"/>
              <a:t>A blackboard </a:t>
            </a:r>
            <a:r>
              <a:rPr lang="en-US" altLang="en-US" sz="2400" dirty="0" smtClean="0"/>
              <a:t>can be used </a:t>
            </a:r>
            <a:r>
              <a:rPr lang="en-US" altLang="en-US" sz="2400" dirty="0"/>
              <a:t>to conduct a case, where immediate results of court appearances and case strategy are kept for analysis and updating by lawyers. </a:t>
            </a:r>
          </a:p>
          <a:p>
            <a:r>
              <a:rPr lang="en-US" altLang="en-US" sz="2400" dirty="0"/>
              <a:t>The data handled is very sensitive and access to it needs to be controlled. If we are not careful we might end up with invalid data or data will leak to our opponent, which will hurt our chances of winning the </a:t>
            </a:r>
            <a:r>
              <a:rPr lang="en-US" altLang="en-US" sz="2400" dirty="0" smtClean="0"/>
              <a:t>case (security to be seen later).</a:t>
            </a:r>
            <a:endParaRPr lang="en-US" altLang="en-US" sz="2400" dirty="0"/>
          </a:p>
          <a:p>
            <a:endParaRPr lang="en-US" altLang="en-US" dirty="0" smtClean="0"/>
          </a:p>
        </p:txBody>
      </p:sp>
    </p:spTree>
    <p:extLst>
      <p:ext uri="{BB962C8B-B14F-4D97-AF65-F5344CB8AC3E}">
        <p14:creationId xmlns:p14="http://schemas.microsoft.com/office/powerpoint/2010/main" val="1835575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mtClean="0"/>
              <a:t>Forces</a:t>
            </a:r>
          </a:p>
        </p:txBody>
      </p:sp>
      <p:sp>
        <p:nvSpPr>
          <p:cNvPr id="222211" name="Rectangle 3"/>
          <p:cNvSpPr>
            <a:spLocks noGrp="1" noChangeArrowheads="1"/>
          </p:cNvSpPr>
          <p:nvPr>
            <p:ph type="body" idx="1"/>
          </p:nvPr>
        </p:nvSpPr>
        <p:spPr/>
        <p:txBody>
          <a:bodyPr/>
          <a:lstStyle/>
          <a:p>
            <a:r>
              <a:rPr lang="en-US" altLang="en-US" smtClean="0"/>
              <a:t>The sequence of activities or operations over data is usually unpredictable</a:t>
            </a:r>
          </a:p>
          <a:p>
            <a:r>
              <a:rPr lang="en-US" altLang="en-US" smtClean="0"/>
              <a:t>The number of knowledge sources might be hard to predict and they can be added or removed dynamically</a:t>
            </a:r>
          </a:p>
          <a:p>
            <a:r>
              <a:rPr lang="en-US" altLang="en-US" smtClean="0"/>
              <a:t>We may need to try different strategies and we need to be able to exchange the operations applied to the blackboard</a:t>
            </a:r>
          </a:p>
          <a:p>
            <a:r>
              <a:rPr lang="en-US" altLang="en-US" smtClean="0"/>
              <a:t>We may need to backtrack and redo some steps in a different way</a:t>
            </a:r>
          </a:p>
        </p:txBody>
      </p:sp>
    </p:spTree>
    <p:extLst>
      <p:ext uri="{BB962C8B-B14F-4D97-AF65-F5344CB8AC3E}">
        <p14:creationId xmlns:p14="http://schemas.microsoft.com/office/powerpoint/2010/main" val="34258973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4"/>
          <p:cNvSpPr>
            <a:spLocks noGrp="1" noChangeArrowheads="1"/>
          </p:cNvSpPr>
          <p:nvPr>
            <p:ph type="title"/>
          </p:nvPr>
        </p:nvSpPr>
        <p:spPr/>
        <p:txBody>
          <a:bodyPr/>
          <a:lstStyle/>
          <a:p>
            <a:r>
              <a:rPr lang="en-US" altLang="en-US" smtClean="0"/>
              <a:t>Object diagram of Blackboard</a:t>
            </a:r>
          </a:p>
        </p:txBody>
      </p:sp>
      <p:pic>
        <p:nvPicPr>
          <p:cNvPr id="223235" name="Picture 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57400"/>
            <a:ext cx="6629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3605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Known uses</a:t>
            </a:r>
          </a:p>
        </p:txBody>
      </p:sp>
      <p:sp>
        <p:nvSpPr>
          <p:cNvPr id="224259"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400" b="0" i="0" dirty="0"/>
              <a:t>In a web Wiki, knowledge sources are actually humans, whose role within the Wiki could be “reader”, “editor”, or “admin”. The Wiki should actually function like a blackboard, whose secure use requires that users are always authenticated, and  access is controlled according to their roles within the Wiki system. </a:t>
            </a:r>
          </a:p>
          <a:p>
            <a:pPr>
              <a:lnSpc>
                <a:spcPct val="90000"/>
              </a:lnSpc>
            </a:pPr>
            <a:r>
              <a:rPr lang="en-US" altLang="en-US" sz="2400" b="0" i="0" dirty="0"/>
              <a:t>Two designs for applications that may use this pattern include a travel booking system, a law firm [Fer07], and  a Java-based knowledge processing and agent programming software framework [Tar02]. </a:t>
            </a:r>
          </a:p>
          <a:p>
            <a:pPr>
              <a:lnSpc>
                <a:spcPct val="90000"/>
              </a:lnSpc>
            </a:pPr>
            <a:r>
              <a:rPr lang="en-US" altLang="zh-CN" sz="2400" b="0" i="0" dirty="0" smtClean="0">
                <a:ea typeface="SimSun" panose="02010600030101010101" pitchFamily="2" charset="-122"/>
              </a:rPr>
              <a:t>Variant: The </a:t>
            </a:r>
            <a:r>
              <a:rPr lang="en-US" altLang="zh-CN" sz="2400" b="0" i="0" dirty="0">
                <a:ea typeface="SimSun" panose="02010600030101010101" pitchFamily="2" charset="-122"/>
              </a:rPr>
              <a:t>Reflective Blackboard pattern [Sil02]</a:t>
            </a:r>
            <a:endParaRPr lang="en-US" altLang="en-US" sz="2400" b="0" i="0" dirty="0"/>
          </a:p>
        </p:txBody>
      </p:sp>
    </p:spTree>
    <p:extLst>
      <p:ext uri="{BB962C8B-B14F-4D97-AF65-F5344CB8AC3E}">
        <p14:creationId xmlns:p14="http://schemas.microsoft.com/office/powerpoint/2010/main" val="22571660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dirty="0" smtClean="0"/>
              <a:t> Interaction and components</a:t>
            </a:r>
          </a:p>
        </p:txBody>
      </p:sp>
      <p:sp>
        <p:nvSpPr>
          <p:cNvPr id="225283" name="Content Placeholder 2"/>
          <p:cNvSpPr>
            <a:spLocks noGrp="1"/>
          </p:cNvSpPr>
          <p:nvPr>
            <p:ph idx="1"/>
          </p:nvPr>
        </p:nvSpPr>
        <p:spPr/>
        <p:txBody>
          <a:bodyPr/>
          <a:lstStyle/>
          <a:p>
            <a:r>
              <a:rPr lang="en-US" altLang="en-US" sz="2400"/>
              <a:t>We need ways to interact with the application and we can use the MVC pattern that we saw earlier for this purpose</a:t>
            </a:r>
          </a:p>
          <a:p>
            <a:r>
              <a:rPr lang="en-US" altLang="en-US" sz="2400"/>
              <a:t>Once we have the basic structures for distribution we need to complement them with aspects such as activation, lookup, and views</a:t>
            </a:r>
          </a:p>
          <a:p>
            <a:r>
              <a:rPr lang="en-US" altLang="en-US" sz="2400"/>
              <a:t>Activation improves the performance of servers while lookup is needed for client location-transparent communication</a:t>
            </a:r>
          </a:p>
          <a:p>
            <a:r>
              <a:rPr lang="en-US" altLang="en-US" sz="2400"/>
              <a:t> We start with an example. </a:t>
            </a:r>
          </a:p>
          <a:p>
            <a:pPr>
              <a:buFontTx/>
              <a:buNone/>
            </a:pPr>
            <a:endParaRPr lang="en-US" altLang="en-US" smtClean="0"/>
          </a:p>
        </p:txBody>
      </p:sp>
    </p:spTree>
    <p:extLst>
      <p:ext uri="{BB962C8B-B14F-4D97-AF65-F5344CB8AC3E}">
        <p14:creationId xmlns:p14="http://schemas.microsoft.com/office/powerpoint/2010/main" val="35712691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en-US" smtClean="0"/>
              <a:t>Example</a:t>
            </a:r>
          </a:p>
        </p:txBody>
      </p:sp>
      <p:sp>
        <p:nvSpPr>
          <p:cNvPr id="226307" name="Content Placeholder 2"/>
          <p:cNvSpPr>
            <a:spLocks noGrp="1"/>
          </p:cNvSpPr>
          <p:nvPr>
            <p:ph idx="1"/>
          </p:nvPr>
        </p:nvSpPr>
        <p:spPr/>
        <p:txBody>
          <a:bodyPr>
            <a:normAutofit/>
          </a:bodyPr>
          <a:lstStyle/>
          <a:p>
            <a:r>
              <a:rPr lang="en-US" altLang="en-US" sz="3200" dirty="0" smtClean="0"/>
              <a:t>The MVC can be combined with the Broker to be used to interact with distributed systems</a:t>
            </a:r>
          </a:p>
          <a:p>
            <a:r>
              <a:rPr lang="en-US" altLang="en-US" sz="3200" dirty="0" smtClean="0"/>
              <a:t>The next figure shows a banking application with distributed observers (OCA stands for Open Checking Account).Customers own Accounts. Customers interact through the OCA view and its corresponding controller.</a:t>
            </a:r>
          </a:p>
          <a:p>
            <a:r>
              <a:rPr lang="en-US" altLang="en-US" sz="3200" dirty="0" smtClean="0"/>
              <a:t>The Broker uses two proxies to allow remote interaction</a:t>
            </a:r>
          </a:p>
        </p:txBody>
      </p:sp>
    </p:spTree>
    <p:extLst>
      <p:ext uri="{BB962C8B-B14F-4D97-AF65-F5344CB8AC3E}">
        <p14:creationId xmlns:p14="http://schemas.microsoft.com/office/powerpoint/2010/main" val="3684376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838200"/>
            <a:ext cx="7010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6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Maintain a medical history for each patient. This medical history typically contains insurance information and a record of all treatments within the medical group</a:t>
            </a:r>
            <a:r>
              <a:rPr lang="en-US" dirty="0" smtClean="0"/>
              <a:t>.</a:t>
            </a:r>
          </a:p>
          <a:p>
            <a:r>
              <a:rPr lang="en-US" dirty="0" smtClean="0"/>
              <a:t>If </a:t>
            </a:r>
            <a:r>
              <a:rPr lang="en-US" dirty="0"/>
              <a:t>the patient is new to the medical group a patient record and medical history will be created upon admission. If the patient has been treated in any facility within the medical group there will be an existing patient record and a medical history, which may need to be updated. </a:t>
            </a:r>
            <a:endParaRPr lang="en-US" dirty="0" smtClean="0"/>
          </a:p>
          <a:p>
            <a:r>
              <a:rPr lang="en-US" dirty="0" smtClean="0"/>
              <a:t>A </a:t>
            </a:r>
            <a:r>
              <a:rPr lang="en-US" dirty="0"/>
              <a:t>treatment instance is created for all patients admitted and updated throughout the patient’s stay. The treatment instance will subsequently be added to the patient medical record upon patient discharge. </a:t>
            </a:r>
            <a:endParaRPr lang="en-US" dirty="0" smtClean="0"/>
          </a:p>
          <a:p>
            <a:r>
              <a:rPr lang="en-US" dirty="0" smtClean="0"/>
              <a:t>A </a:t>
            </a:r>
            <a:r>
              <a:rPr lang="en-US" dirty="0"/>
              <a:t>person or guardian is responsible for each patient. </a:t>
            </a:r>
            <a:endParaRPr lang="en-US" dirty="0" smtClean="0"/>
          </a:p>
          <a:p>
            <a:r>
              <a:rPr lang="en-US" dirty="0" smtClean="0"/>
              <a:t>We </a:t>
            </a:r>
            <a:r>
              <a:rPr lang="en-US" dirty="0"/>
              <a:t>classify patients into inpatients and outpatients. </a:t>
            </a:r>
            <a:endParaRPr lang="en-US" dirty="0" smtClean="0"/>
          </a:p>
          <a:p>
            <a:r>
              <a:rPr lang="en-US" dirty="0" smtClean="0"/>
              <a:t>Use </a:t>
            </a:r>
            <a:r>
              <a:rPr lang="en-US" dirty="0"/>
              <a:t>cases realized by this pattern include Assign a Guardian, Modify Medical History, and Admit a New Patient. </a:t>
            </a:r>
          </a:p>
          <a:p>
            <a:endParaRPr lang="en-US" dirty="0"/>
          </a:p>
        </p:txBody>
      </p:sp>
    </p:spTree>
    <p:extLst>
      <p:ext uri="{BB962C8B-B14F-4D97-AF65-F5344CB8AC3E}">
        <p14:creationId xmlns:p14="http://schemas.microsoft.com/office/powerpoint/2010/main" val="2827534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a:lstStyle/>
          <a:p>
            <a:r>
              <a:rPr lang="en-US" altLang="en-US" smtClean="0"/>
              <a:t>Analysis of the bank architecture</a:t>
            </a:r>
          </a:p>
        </p:txBody>
      </p:sp>
      <p:sp>
        <p:nvSpPr>
          <p:cNvPr id="228355" name="Content Placeholder 2"/>
          <p:cNvSpPr>
            <a:spLocks noGrp="1"/>
          </p:cNvSpPr>
          <p:nvPr>
            <p:ph idx="1"/>
          </p:nvPr>
        </p:nvSpPr>
        <p:spPr/>
        <p:txBody>
          <a:bodyPr/>
          <a:lstStyle/>
          <a:p>
            <a:r>
              <a:rPr lang="en-US" altLang="en-US" dirty="0" smtClean="0"/>
              <a:t>This is a remote object style, where objects are represented by proxies</a:t>
            </a:r>
          </a:p>
          <a:p>
            <a:r>
              <a:rPr lang="en-US" altLang="en-US" dirty="0" smtClean="0"/>
              <a:t>It is also an example of a remote MVC pattern, where the views and controllers are remote with respect to their model</a:t>
            </a:r>
          </a:p>
          <a:p>
            <a:r>
              <a:rPr lang="en-US" altLang="en-US" dirty="0" smtClean="0"/>
              <a:t>An ATM system would have a similar architecture</a:t>
            </a:r>
          </a:p>
        </p:txBody>
      </p:sp>
    </p:spTree>
    <p:extLst>
      <p:ext uri="{BB962C8B-B14F-4D97-AF65-F5344CB8AC3E}">
        <p14:creationId xmlns:p14="http://schemas.microsoft.com/office/powerpoint/2010/main" val="7477967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p:cNvSpPr>
            <a:spLocks noGrp="1"/>
          </p:cNvSpPr>
          <p:nvPr>
            <p:ph type="title"/>
          </p:nvPr>
        </p:nvSpPr>
        <p:spPr/>
        <p:txBody>
          <a:bodyPr/>
          <a:lstStyle/>
          <a:p>
            <a:r>
              <a:rPr lang="en-US" altLang="en-US" smtClean="0"/>
              <a:t>Activator</a:t>
            </a:r>
          </a:p>
        </p:txBody>
      </p:sp>
      <p:sp>
        <p:nvSpPr>
          <p:cNvPr id="229379" name="Content Placeholder 2"/>
          <p:cNvSpPr>
            <a:spLocks noGrp="1"/>
          </p:cNvSpPr>
          <p:nvPr>
            <p:ph idx="1"/>
          </p:nvPr>
        </p:nvSpPr>
        <p:spPr/>
        <p:txBody>
          <a:bodyPr/>
          <a:lstStyle/>
          <a:p>
            <a:pPr>
              <a:buFontTx/>
              <a:buNone/>
            </a:pPr>
            <a:r>
              <a:rPr lang="en-US" altLang="en-US" sz="1800" dirty="0"/>
              <a:t>Intent: Implements efficient on-demand activation and deactivation of services.</a:t>
            </a:r>
          </a:p>
          <a:p>
            <a:pPr>
              <a:buFontTx/>
              <a:buNone/>
            </a:pPr>
            <a:r>
              <a:rPr lang="en-US" altLang="en-US" sz="1800" dirty="0"/>
              <a:t> Forces</a:t>
            </a:r>
          </a:p>
          <a:p>
            <a:r>
              <a:rPr lang="en-US" altLang="en-US" sz="1800" dirty="0"/>
              <a:t>Access to services must be as efficient and fast as possible.</a:t>
            </a:r>
          </a:p>
          <a:p>
            <a:r>
              <a:rPr lang="en-US" altLang="en-US" sz="1800" dirty="0"/>
              <a:t>Some services are rarely used.</a:t>
            </a:r>
          </a:p>
          <a:p>
            <a:r>
              <a:rPr lang="en-US" altLang="en-US" sz="1800" dirty="0"/>
              <a:t>Activation and deactivation must be transparent to the clients.</a:t>
            </a:r>
          </a:p>
          <a:p>
            <a:pPr>
              <a:buFontTx/>
              <a:buNone/>
            </a:pPr>
            <a:r>
              <a:rPr lang="en-US" altLang="en-US" sz="1800" dirty="0"/>
              <a:t>Solution</a:t>
            </a:r>
          </a:p>
          <a:p>
            <a:r>
              <a:rPr lang="en-US" altLang="en-US" sz="1800" dirty="0"/>
              <a:t>Separate service usage from lifecycle aspects, activate and deactivate services on demand. Figure 5.2 shows the class diagram for this pattern. A </a:t>
            </a:r>
            <a:r>
              <a:rPr lang="en-US" altLang="en-US" sz="1800" dirty="0">
                <a:solidFill>
                  <a:schemeClr val="accent2"/>
                </a:solidFill>
              </a:rPr>
              <a:t>Client</a:t>
            </a:r>
            <a:r>
              <a:rPr lang="en-US" altLang="en-US" sz="1800" dirty="0"/>
              <a:t> acquires services through the Activator and then uses them directly. The Activator uses an </a:t>
            </a:r>
            <a:r>
              <a:rPr lang="en-US" altLang="en-US" sz="1800" dirty="0">
                <a:solidFill>
                  <a:schemeClr val="accent2"/>
                </a:solidFill>
              </a:rPr>
              <a:t>Activation Table </a:t>
            </a:r>
            <a:r>
              <a:rPr lang="en-US" altLang="en-US" sz="1800" dirty="0"/>
              <a:t>to activate the requested services if they are currently inactive. The Activation table may contain information such as the class name of the service, its status (activated or not), and other details. </a:t>
            </a:r>
          </a:p>
          <a:p>
            <a:pPr marL="0" indent="0">
              <a:buNone/>
            </a:pPr>
            <a:r>
              <a:rPr lang="en-US" altLang="en-US" sz="1800" dirty="0"/>
              <a:t> </a:t>
            </a:r>
          </a:p>
          <a:p>
            <a:endParaRPr lang="en-US" altLang="en-US" dirty="0" smtClean="0"/>
          </a:p>
        </p:txBody>
      </p:sp>
    </p:spTree>
    <p:extLst>
      <p:ext uri="{BB962C8B-B14F-4D97-AF65-F5344CB8AC3E}">
        <p14:creationId xmlns:p14="http://schemas.microsoft.com/office/powerpoint/2010/main" val="31365537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p:txBody>
          <a:bodyPr/>
          <a:lstStyle/>
          <a:p>
            <a:r>
              <a:rPr lang="en-US" altLang="en-US" smtClean="0"/>
              <a:t>Activator class diagram</a:t>
            </a:r>
          </a:p>
        </p:txBody>
      </p:sp>
      <p:pic>
        <p:nvPicPr>
          <p:cNvPr id="23040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00" y="1676400"/>
            <a:ext cx="6121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0553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Known uses</a:t>
            </a:r>
            <a:br>
              <a:rPr lang="en-US" altLang="en-US" sz="3600" i="0">
                <a:solidFill>
                  <a:schemeClr val="tx2"/>
                </a:solidFill>
              </a:rPr>
            </a:br>
            <a:endParaRPr lang="en-US" altLang="en-US" sz="3600" i="0">
              <a:solidFill>
                <a:schemeClr val="tx2"/>
              </a:solidFill>
            </a:endParaRPr>
          </a:p>
        </p:txBody>
      </p:sp>
      <p:sp>
        <p:nvSpPr>
          <p:cNvPr id="231427"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a:t>Implementations of CORBA ORBs.</a:t>
            </a:r>
          </a:p>
          <a:p>
            <a:r>
              <a:rPr lang="en-US" altLang="en-US" b="0" i="0" dirty="0" err="1"/>
              <a:t>Jini</a:t>
            </a:r>
            <a:r>
              <a:rPr lang="en-US" altLang="en-US" b="0" i="0" dirty="0"/>
              <a:t> </a:t>
            </a:r>
          </a:p>
          <a:p>
            <a:r>
              <a:rPr lang="en-US" altLang="en-US" b="0" i="0" dirty="0"/>
              <a:t>Microsoft’s DCOM and .NET.</a:t>
            </a:r>
          </a:p>
          <a:p>
            <a:r>
              <a:rPr lang="en-US" altLang="en-US" b="0" i="0" dirty="0" smtClean="0"/>
              <a:t>Java’s </a:t>
            </a:r>
            <a:r>
              <a:rPr lang="en-US" altLang="en-US" b="0" i="0" dirty="0"/>
              <a:t>RMI.</a:t>
            </a:r>
          </a:p>
          <a:p>
            <a:r>
              <a:rPr lang="en-US" altLang="en-US" b="0" i="0" dirty="0"/>
              <a:t>Web servers use this pattern to start services when HTTP requests arrive. </a:t>
            </a:r>
          </a:p>
          <a:p>
            <a:pPr>
              <a:buFontTx/>
              <a:buNone/>
            </a:pPr>
            <a:endParaRPr lang="en-US" altLang="en-US" dirty="0"/>
          </a:p>
          <a:p>
            <a:endParaRPr lang="en-US" altLang="en-US" dirty="0"/>
          </a:p>
        </p:txBody>
      </p:sp>
    </p:spTree>
    <p:extLst>
      <p:ext uri="{BB962C8B-B14F-4D97-AF65-F5344CB8AC3E}">
        <p14:creationId xmlns:p14="http://schemas.microsoft.com/office/powerpoint/2010/main" val="18532567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altLang="en-US" smtClean="0"/>
              <a:t>Lookup</a:t>
            </a:r>
          </a:p>
        </p:txBody>
      </p:sp>
      <p:sp>
        <p:nvSpPr>
          <p:cNvPr id="228355" name="Content Placeholder 2"/>
          <p:cNvSpPr>
            <a:spLocks noGrp="1"/>
          </p:cNvSpPr>
          <p:nvPr>
            <p:ph idx="1"/>
          </p:nvPr>
        </p:nvSpPr>
        <p:spPr/>
        <p:txBody>
          <a:bodyPr/>
          <a:lstStyle/>
          <a:p>
            <a:pPr>
              <a:buFontTx/>
              <a:buNone/>
              <a:defRPr/>
            </a:pPr>
            <a:r>
              <a:rPr lang="en-US" sz="2000" dirty="0"/>
              <a:t>Intent: Describes how to find and retrieve initial references to distributed objects and service </a:t>
            </a:r>
          </a:p>
          <a:p>
            <a:pPr>
              <a:buFontTx/>
              <a:buNone/>
              <a:defRPr/>
            </a:pPr>
            <a:r>
              <a:rPr lang="en-US" sz="2000" dirty="0"/>
              <a:t>Forces</a:t>
            </a:r>
          </a:p>
          <a:p>
            <a:pPr>
              <a:defRPr/>
            </a:pPr>
            <a:r>
              <a:rPr lang="en-US" sz="2000" dirty="0"/>
              <a:t>Availability. A client should be able to find on demand what distributed objects or services are available.</a:t>
            </a:r>
          </a:p>
          <a:p>
            <a:pPr>
              <a:defRPr/>
            </a:pPr>
            <a:r>
              <a:rPr lang="en-US" sz="2000" dirty="0"/>
              <a:t>Independence. A client should be able to find initial references on their own.</a:t>
            </a:r>
          </a:p>
          <a:p>
            <a:pPr>
              <a:defRPr/>
            </a:pPr>
            <a:r>
              <a:rPr lang="en-US" sz="2000" dirty="0"/>
              <a:t>Location transparence. A client should be able to find initial references for objects or services without knowing or caring about their locations.</a:t>
            </a:r>
          </a:p>
          <a:p>
            <a:pPr>
              <a:buFontTx/>
              <a:buNone/>
              <a:defRPr/>
            </a:pPr>
            <a:r>
              <a:rPr lang="en-US" sz="2000" dirty="0"/>
              <a:t>Context</a:t>
            </a:r>
          </a:p>
          <a:p>
            <a:pPr>
              <a:defRPr/>
            </a:pPr>
            <a:r>
              <a:rPr lang="en-US" sz="2000" dirty="0"/>
              <a:t>Distributed systems where clients need to locate services transparently.</a:t>
            </a:r>
          </a:p>
          <a:p>
            <a:pPr marL="0" indent="0">
              <a:buNone/>
              <a:defRPr/>
            </a:pPr>
            <a:r>
              <a:rPr lang="en-US" sz="2000" dirty="0"/>
              <a:t> </a:t>
            </a:r>
          </a:p>
          <a:p>
            <a:pPr>
              <a:defRPr/>
            </a:pPr>
            <a:endParaRPr lang="en-US" sz="2000" dirty="0"/>
          </a:p>
        </p:txBody>
      </p:sp>
    </p:spTree>
    <p:extLst>
      <p:ext uri="{BB962C8B-B14F-4D97-AF65-F5344CB8AC3E}">
        <p14:creationId xmlns:p14="http://schemas.microsoft.com/office/powerpoint/2010/main" val="155364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Lookup II</a:t>
            </a:r>
          </a:p>
        </p:txBody>
      </p:sp>
      <p:sp>
        <p:nvSpPr>
          <p:cNvPr id="233475"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dirty="0"/>
              <a:t>Variants</a:t>
            </a:r>
          </a:p>
          <a:p>
            <a:r>
              <a:rPr lang="en-US" altLang="en-US" sz="2000" b="0" i="0" dirty="0"/>
              <a:t>Several Lookup services can form a federation. </a:t>
            </a:r>
          </a:p>
          <a:p>
            <a:r>
              <a:rPr lang="en-US" altLang="en-US" sz="2000" b="0" i="0" dirty="0"/>
              <a:t>Lookup services can be replicated to provide fault-tolerant Lookup services. </a:t>
            </a:r>
          </a:p>
          <a:p>
            <a:r>
              <a:rPr lang="en-US" altLang="en-US" sz="2000" b="0" i="0" dirty="0"/>
              <a:t>Services and objects can be replicated to provide fault-tolerant services and objects. The Lookup service then holds multiple registrations for a given service or object. </a:t>
            </a:r>
          </a:p>
          <a:p>
            <a:r>
              <a:rPr lang="en-US" altLang="en-US" sz="2000" b="0" i="0" dirty="0"/>
              <a:t>The Locate and Track pattern [Coh00] is an extension used in wireless systems where the physical location of the objects is important.</a:t>
            </a:r>
          </a:p>
          <a:p>
            <a:endParaRPr lang="en-US" altLang="en-US" sz="2000" b="0" i="0" dirty="0"/>
          </a:p>
        </p:txBody>
      </p:sp>
    </p:spTree>
    <p:extLst>
      <p:ext uri="{BB962C8B-B14F-4D97-AF65-F5344CB8AC3E}">
        <p14:creationId xmlns:p14="http://schemas.microsoft.com/office/powerpoint/2010/main" val="39111900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225" y="457200"/>
            <a:ext cx="53213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2985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Known uses</a:t>
            </a:r>
            <a:br>
              <a:rPr lang="en-US" altLang="en-US" sz="3600" i="0">
                <a:solidFill>
                  <a:schemeClr val="tx2"/>
                </a:solidFill>
              </a:rPr>
            </a:br>
            <a:endParaRPr lang="en-US" altLang="en-US" sz="3600" i="0">
              <a:solidFill>
                <a:schemeClr val="tx2"/>
              </a:solidFill>
            </a:endParaRPr>
          </a:p>
        </p:txBody>
      </p:sp>
      <p:sp>
        <p:nvSpPr>
          <p:cNvPr id="235523"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a:t>Bluetooth [</a:t>
            </a:r>
            <a:r>
              <a:rPr lang="en-US" altLang="en-US" b="0" i="0" dirty="0" err="1"/>
              <a:t>Gok</a:t>
            </a:r>
            <a:r>
              <a:rPr lang="en-US" altLang="en-US" b="0" i="0" dirty="0"/>
              <a:t>].</a:t>
            </a:r>
          </a:p>
          <a:p>
            <a:r>
              <a:rPr lang="en-US" altLang="en-US" b="0" i="0" dirty="0"/>
              <a:t>CORBA’s Name Service</a:t>
            </a:r>
          </a:p>
          <a:p>
            <a:r>
              <a:rPr lang="en-US" altLang="en-US" b="0" i="0" dirty="0"/>
              <a:t>The Java Native Directory Interface (JNDI)</a:t>
            </a:r>
          </a:p>
          <a:p>
            <a:r>
              <a:rPr lang="en-US" altLang="en-US" b="0" i="0" dirty="0" err="1"/>
              <a:t>Jini</a:t>
            </a:r>
            <a:r>
              <a:rPr lang="en-US" altLang="en-US" b="0" i="0" dirty="0"/>
              <a:t> [Kir00]</a:t>
            </a:r>
          </a:p>
          <a:p>
            <a:r>
              <a:rPr lang="en-US" altLang="en-US" b="0" i="0" dirty="0"/>
              <a:t>Microsoft’s Universal Plug and Play [Wis00]</a:t>
            </a:r>
          </a:p>
          <a:p>
            <a:r>
              <a:rPr lang="en-US" altLang="en-US" b="0" i="0" dirty="0"/>
              <a:t>The Domain Name Service (DNS) of the Internet</a:t>
            </a:r>
            <a:r>
              <a:rPr lang="en-US" altLang="en-US" i="0" dirty="0"/>
              <a:t>.</a:t>
            </a:r>
          </a:p>
          <a:p>
            <a:pPr>
              <a:buFontTx/>
              <a:buNone/>
            </a:pPr>
            <a:r>
              <a:rPr lang="en-US" altLang="en-US" i="0" dirty="0"/>
              <a:t> </a:t>
            </a:r>
          </a:p>
          <a:p>
            <a:endParaRPr lang="en-US" altLang="en-US" dirty="0"/>
          </a:p>
          <a:p>
            <a:endParaRPr lang="en-US" altLang="en-US" dirty="0"/>
          </a:p>
        </p:txBody>
      </p:sp>
    </p:spTree>
    <p:extLst>
      <p:ext uri="{BB962C8B-B14F-4D97-AF65-F5344CB8AC3E}">
        <p14:creationId xmlns:p14="http://schemas.microsoft.com/office/powerpoint/2010/main" val="21106076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b="1" dirty="0" smtClean="0"/>
              <a:t>Publish Subscribe</a:t>
            </a:r>
          </a:p>
        </p:txBody>
      </p:sp>
      <p:sp>
        <p:nvSpPr>
          <p:cNvPr id="275459" name="Content Placeholder 2"/>
          <p:cNvSpPr>
            <a:spLocks noGrp="1"/>
          </p:cNvSpPr>
          <p:nvPr>
            <p:ph idx="1"/>
          </p:nvPr>
        </p:nvSpPr>
        <p:spPr/>
        <p:txBody>
          <a:bodyPr/>
          <a:lstStyle/>
          <a:p>
            <a:pPr>
              <a:buFontTx/>
              <a:buNone/>
              <a:defRPr/>
            </a:pPr>
            <a:r>
              <a:rPr lang="en-US" sz="2000" dirty="0"/>
              <a:t>Intent: Decouple the publishers of events from those interested in the events (subscribers). </a:t>
            </a:r>
          </a:p>
          <a:p>
            <a:pPr marL="0" indent="0">
              <a:buNone/>
              <a:defRPr/>
            </a:pPr>
            <a:r>
              <a:rPr lang="en-US" sz="2000" dirty="0"/>
              <a:t> </a:t>
            </a:r>
          </a:p>
          <a:p>
            <a:pPr>
              <a:buFontTx/>
              <a:buNone/>
              <a:defRPr/>
            </a:pPr>
            <a:r>
              <a:rPr lang="en-US" sz="2000" dirty="0"/>
              <a:t>Problem: Having each client call a publisher is inefficient and non-scalable. Also, more than one client could be interested in the events.</a:t>
            </a:r>
          </a:p>
          <a:p>
            <a:pPr>
              <a:defRPr/>
            </a:pPr>
            <a:r>
              <a:rPr lang="en-US" sz="2000" dirty="0"/>
              <a:t> The number of clients is dynamic</a:t>
            </a:r>
          </a:p>
          <a:p>
            <a:pPr>
              <a:buFontTx/>
              <a:buNone/>
              <a:defRPr/>
            </a:pPr>
            <a:r>
              <a:rPr lang="en-US" sz="2000" dirty="0"/>
              <a:t>Solution</a:t>
            </a:r>
          </a:p>
          <a:p>
            <a:pPr>
              <a:defRPr/>
            </a:pPr>
            <a:r>
              <a:rPr lang="en-US" sz="2000" dirty="0"/>
              <a:t>Use an event channel (a queue) where publishers send their events and interested subscribers can receive the events. For event transmission it is possible to use push and pull approaches</a:t>
            </a:r>
          </a:p>
        </p:txBody>
      </p:sp>
    </p:spTree>
    <p:extLst>
      <p:ext uri="{BB962C8B-B14F-4D97-AF65-F5344CB8AC3E}">
        <p14:creationId xmlns:p14="http://schemas.microsoft.com/office/powerpoint/2010/main" val="32086600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b="1" dirty="0" smtClean="0"/>
              <a:t>Distributed P/S</a:t>
            </a:r>
          </a:p>
        </p:txBody>
      </p:sp>
      <p:sp>
        <p:nvSpPr>
          <p:cNvPr id="237571" name="Content Placeholder 2"/>
          <p:cNvSpPr>
            <a:spLocks noGrp="1"/>
          </p:cNvSpPr>
          <p:nvPr>
            <p:ph idx="1"/>
          </p:nvPr>
        </p:nvSpPr>
        <p:spPr/>
        <p:txBody>
          <a:bodyPr/>
          <a:lstStyle/>
          <a:p>
            <a:r>
              <a:rPr lang="en-US" sz="2000" dirty="0"/>
              <a:t>E.B. Fernandez and A.V. </a:t>
            </a:r>
            <a:r>
              <a:rPr lang="en-US" sz="2000" dirty="0" err="1"/>
              <a:t>Uzunov</a:t>
            </a:r>
            <a:r>
              <a:rPr lang="en-US" sz="2000" dirty="0"/>
              <a:t>, “Secure middleware patterns”, </a:t>
            </a:r>
            <a:r>
              <a:rPr lang="en-US" sz="2000" i="1" dirty="0"/>
              <a:t>4th International Symposium on Cyberspace Safety and Security (CSS 2012),</a:t>
            </a:r>
            <a:r>
              <a:rPr lang="en-US" sz="2000" dirty="0"/>
              <a:t> Melbourne, Australia, Dec. 12-13, 2012. </a:t>
            </a:r>
            <a:endParaRPr lang="en-US" altLang="en-US" sz="2000" dirty="0" smtClean="0">
              <a:solidFill>
                <a:schemeClr val="accent2"/>
              </a:solidFill>
            </a:endParaRPr>
          </a:p>
          <a:p>
            <a:r>
              <a:rPr lang="en-US" altLang="en-US" sz="2000" dirty="0" smtClean="0">
                <a:solidFill>
                  <a:schemeClr val="accent2"/>
                </a:solidFill>
              </a:rPr>
              <a:t>Intent</a:t>
            </a:r>
            <a:r>
              <a:rPr lang="en-US" altLang="en-US" sz="2000" dirty="0">
                <a:solidFill>
                  <a:schemeClr val="accent2"/>
                </a:solidFill>
              </a:rPr>
              <a:t>:</a:t>
            </a:r>
            <a:r>
              <a:rPr lang="en-US" altLang="en-US" sz="2000" dirty="0"/>
              <a:t> In a distributed system, decouple the publishers of events from those interested in the events (subscribers). </a:t>
            </a:r>
          </a:p>
          <a:p>
            <a:r>
              <a:rPr lang="en-US" altLang="en-US" sz="2000" dirty="0">
                <a:solidFill>
                  <a:schemeClr val="accent2"/>
                </a:solidFill>
              </a:rPr>
              <a:t>Context:</a:t>
            </a:r>
            <a:r>
              <a:rPr lang="en-US" altLang="en-US" sz="2000" dirty="0"/>
              <a:t> Distributed applications using web services, as well as related services such as directories, databases, security, and monitoring. There may be also other types of components (J2EE, .NET). There may be different standards applying to specific components and components that do not follow any standards. </a:t>
            </a:r>
          </a:p>
          <a:p>
            <a:r>
              <a:rPr lang="en-US" altLang="en-US" sz="2000" dirty="0">
                <a:solidFill>
                  <a:schemeClr val="accent2"/>
                </a:solidFill>
              </a:rPr>
              <a:t>Problem:</a:t>
            </a:r>
            <a:r>
              <a:rPr lang="en-US" altLang="en-US" sz="2000" dirty="0"/>
              <a:t> Having each client call a publisher to find out if they have something of interest to them is inefficient and non-scalable. Also, more than one client could be interested in the same events. How do we organize publishers and subscribers in a more efficient way? </a:t>
            </a:r>
            <a:endParaRPr lang="en-US" altLang="en-US" sz="2000" dirty="0" smtClean="0"/>
          </a:p>
          <a:p>
            <a:pPr marL="0" indent="0">
              <a:buNone/>
            </a:pPr>
            <a:endParaRPr lang="en-US" altLang="en-US" sz="2000" dirty="0"/>
          </a:p>
        </p:txBody>
      </p:sp>
    </p:spTree>
    <p:extLst>
      <p:ext uri="{BB962C8B-B14F-4D97-AF65-F5344CB8AC3E}">
        <p14:creationId xmlns:p14="http://schemas.microsoft.com/office/powerpoint/2010/main" val="367804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class diagram for component pattern</a:t>
            </a:r>
            <a:endParaRPr lang="en-US" dirty="0"/>
          </a:p>
        </p:txBody>
      </p:sp>
      <p:pic>
        <p:nvPicPr>
          <p:cNvPr id="6666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8964" y="1881189"/>
            <a:ext cx="5934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6402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smtClean="0"/>
              <a:t>Solution</a:t>
            </a:r>
          </a:p>
        </p:txBody>
      </p:sp>
      <p:sp>
        <p:nvSpPr>
          <p:cNvPr id="238595" name="Content Placeholder 2"/>
          <p:cNvSpPr>
            <a:spLocks noGrp="1"/>
          </p:cNvSpPr>
          <p:nvPr>
            <p:ph idx="1"/>
          </p:nvPr>
        </p:nvSpPr>
        <p:spPr/>
        <p:txBody>
          <a:bodyPr/>
          <a:lstStyle/>
          <a:p>
            <a:r>
              <a:rPr lang="en-US" altLang="en-US" sz="2400" dirty="0"/>
              <a:t>Use an event channel where publishers send their events and interested subscribers can receive the events. Subscribers register for the events on which they are interested. </a:t>
            </a:r>
          </a:p>
          <a:p>
            <a:r>
              <a:rPr lang="en-US" altLang="en-US" sz="2400" dirty="0">
                <a:solidFill>
                  <a:schemeClr val="accent2"/>
                </a:solidFill>
              </a:rPr>
              <a:t>Structure</a:t>
            </a:r>
            <a:r>
              <a:rPr lang="en-US" altLang="en-US" sz="2400" dirty="0"/>
              <a:t> Subscribers can register to receive specific events. Their conditions are described in the class </a:t>
            </a:r>
            <a:r>
              <a:rPr lang="en-US" altLang="en-US" sz="2400" dirty="0">
                <a:solidFill>
                  <a:schemeClr val="accent2"/>
                </a:solidFill>
              </a:rPr>
              <a:t>Subscription</a:t>
            </a:r>
            <a:r>
              <a:rPr lang="en-US" altLang="en-US" sz="2400" dirty="0"/>
              <a:t>. The </a:t>
            </a:r>
            <a:r>
              <a:rPr lang="en-US" altLang="en-US" sz="2400" dirty="0">
                <a:solidFill>
                  <a:schemeClr val="accent2"/>
                </a:solidFill>
              </a:rPr>
              <a:t>Channel</a:t>
            </a:r>
            <a:r>
              <a:rPr lang="en-US" altLang="en-US" sz="2400" dirty="0"/>
              <a:t> represents different ways of publishing events. </a:t>
            </a:r>
          </a:p>
          <a:p>
            <a:r>
              <a:rPr lang="en-US" altLang="en-US" sz="2400" dirty="0">
                <a:solidFill>
                  <a:schemeClr val="accent2"/>
                </a:solidFill>
              </a:rPr>
              <a:t>Dynamics </a:t>
            </a:r>
            <a:r>
              <a:rPr lang="en-US" altLang="en-US" sz="2400" dirty="0" smtClean="0"/>
              <a:t>The next figure shows </a:t>
            </a:r>
            <a:r>
              <a:rPr lang="en-US" altLang="en-US" sz="2400" dirty="0"/>
              <a:t>a sequence diagram for the use case Publish Event. Other use cases include Register Subscriber and Remove Subscriber</a:t>
            </a:r>
            <a:r>
              <a:rPr lang="en-US" altLang="en-US" dirty="0" smtClean="0"/>
              <a:t>. </a:t>
            </a:r>
          </a:p>
        </p:txBody>
      </p:sp>
    </p:spTree>
    <p:extLst>
      <p:ext uri="{BB962C8B-B14F-4D97-AF65-F5344CB8AC3E}">
        <p14:creationId xmlns:p14="http://schemas.microsoft.com/office/powerpoint/2010/main" val="40068289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smtClean="0"/>
              <a:t>Dist. P/S class diagram</a:t>
            </a:r>
          </a:p>
        </p:txBody>
      </p:sp>
      <p:pic>
        <p:nvPicPr>
          <p:cNvPr id="2396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00200"/>
            <a:ext cx="678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754121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smtClean="0"/>
              <a:t>UC: Publish an event</a:t>
            </a:r>
          </a:p>
        </p:txBody>
      </p:sp>
      <p:pic>
        <p:nvPicPr>
          <p:cNvPr id="2406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524001"/>
            <a:ext cx="83439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8672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smtClean="0"/>
              <a:t>Implementation</a:t>
            </a:r>
          </a:p>
        </p:txBody>
      </p:sp>
      <p:sp>
        <p:nvSpPr>
          <p:cNvPr id="241667" name="Content Placeholder 2"/>
          <p:cNvSpPr>
            <a:spLocks noGrp="1"/>
          </p:cNvSpPr>
          <p:nvPr>
            <p:ph idx="1"/>
          </p:nvPr>
        </p:nvSpPr>
        <p:spPr/>
        <p:txBody>
          <a:bodyPr/>
          <a:lstStyle/>
          <a:p>
            <a:r>
              <a:rPr lang="en-US" altLang="en-US" sz="2400"/>
              <a:t>For event transmission it is possible to use push and pull approaches</a:t>
            </a:r>
          </a:p>
          <a:p>
            <a:r>
              <a:rPr lang="en-US" altLang="en-US" sz="2400"/>
              <a:t>The event channel can be any type of asynchronous channel and may use an ESB. </a:t>
            </a:r>
          </a:p>
          <a:p>
            <a:r>
              <a:rPr lang="en-US" altLang="en-US" sz="2400"/>
              <a:t>Subscribers usually receive only a subset of the total messages published. The process of selecting messages for reception and processing is called filtering. There are two common forms of filtering: topic-based and content-based [wik]. </a:t>
            </a:r>
          </a:p>
          <a:p>
            <a:r>
              <a:rPr lang="en-US" altLang="en-US" sz="2400"/>
              <a:t>An example of implementation is given in [Rou02].</a:t>
            </a:r>
          </a:p>
        </p:txBody>
      </p:sp>
    </p:spTree>
    <p:extLst>
      <p:ext uri="{BB962C8B-B14F-4D97-AF65-F5344CB8AC3E}">
        <p14:creationId xmlns:p14="http://schemas.microsoft.com/office/powerpoint/2010/main" val="23822539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mtClean="0"/>
              <a:t>Known uses</a:t>
            </a:r>
          </a:p>
        </p:txBody>
      </p:sp>
      <p:sp>
        <p:nvSpPr>
          <p:cNvPr id="3" name="Content Placeholder 2"/>
          <p:cNvSpPr>
            <a:spLocks noGrp="1"/>
          </p:cNvSpPr>
          <p:nvPr>
            <p:ph idx="1"/>
          </p:nvPr>
        </p:nvSpPr>
        <p:spPr/>
        <p:txBody>
          <a:bodyPr/>
          <a:lstStyle/>
          <a:p>
            <a:pPr>
              <a:defRPr/>
            </a:pPr>
            <a:r>
              <a:rPr lang="en-US" sz="2400" dirty="0"/>
              <a:t>The IBM </a:t>
            </a:r>
            <a:r>
              <a:rPr lang="en-US" sz="2400" dirty="0" err="1"/>
              <a:t>MQSeries</a:t>
            </a:r>
            <a:r>
              <a:rPr lang="en-US" sz="2400" dirty="0"/>
              <a:t> provides guaranteed, once-only delivery of messages between IT systems. It can connect different types of  platforms, including those from IBM, Microsoft, Sun, and HP using a variety of communications protocols  </a:t>
            </a:r>
          </a:p>
          <a:p>
            <a:pPr>
              <a:defRPr/>
            </a:pPr>
            <a:r>
              <a:rPr lang="en-US" sz="2400" dirty="0"/>
              <a:t>Software AG  has an Integrator Server that distributes documents using a Broker as publishing channel </a:t>
            </a:r>
          </a:p>
          <a:p>
            <a:pPr>
              <a:defRPr/>
            </a:pPr>
            <a:r>
              <a:rPr lang="en-US" sz="2400" dirty="0"/>
              <a:t>Oracle uses Publish/Subscribers in conjunction with their database architectures </a:t>
            </a:r>
          </a:p>
          <a:p>
            <a:pPr marL="0" indent="0">
              <a:buNone/>
              <a:defRPr/>
            </a:pPr>
            <a:endParaRPr lang="en-US" dirty="0"/>
          </a:p>
          <a:p>
            <a:pPr>
              <a:defRPr/>
            </a:pPr>
            <a:endParaRPr lang="en-US" dirty="0"/>
          </a:p>
        </p:txBody>
      </p:sp>
    </p:spTree>
    <p:extLst>
      <p:ext uri="{BB962C8B-B14F-4D97-AF65-F5344CB8AC3E}">
        <p14:creationId xmlns:p14="http://schemas.microsoft.com/office/powerpoint/2010/main" val="12857892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en-US" smtClean="0"/>
              <a:t>Variants</a:t>
            </a:r>
          </a:p>
        </p:txBody>
      </p:sp>
      <p:sp>
        <p:nvSpPr>
          <p:cNvPr id="243715" name="Content Placeholder 2"/>
          <p:cNvSpPr>
            <a:spLocks noGrp="1"/>
          </p:cNvSpPr>
          <p:nvPr>
            <p:ph idx="1"/>
          </p:nvPr>
        </p:nvSpPr>
        <p:spPr/>
        <p:txBody>
          <a:bodyPr/>
          <a:lstStyle/>
          <a:p>
            <a:r>
              <a:rPr lang="en-US" altLang="en-US" sz="2400"/>
              <a:t>If we add security  mechanisms we can define a Secure Publish/Subscribe; which uses the secure Channel pattern for event channel, uses RBAC pattern for control of contents, provides mutual authentication,  and includes logging. </a:t>
            </a:r>
          </a:p>
          <a:p>
            <a:r>
              <a:rPr lang="en-US" altLang="en-US" sz="2400"/>
              <a:t>[Cor06] describes variants based on the type of service provided: topic-based, content-based, concept-based, and type-based. </a:t>
            </a:r>
          </a:p>
          <a:p>
            <a:r>
              <a:rPr lang="en-US" altLang="en-US" sz="2400"/>
              <a:t>We can also define a P/S focusing on its functional or conceptual aspects, not in its software realization as we have done here. That is an style.</a:t>
            </a:r>
          </a:p>
          <a:p>
            <a:endParaRPr lang="en-US" altLang="en-US" smtClean="0"/>
          </a:p>
        </p:txBody>
      </p:sp>
    </p:spTree>
    <p:extLst>
      <p:ext uri="{BB962C8B-B14F-4D97-AF65-F5344CB8AC3E}">
        <p14:creationId xmlns:p14="http://schemas.microsoft.com/office/powerpoint/2010/main" val="28492304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r>
              <a:rPr lang="en-US" altLang="en-US" smtClean="0"/>
              <a:t>Advantages</a:t>
            </a:r>
          </a:p>
        </p:txBody>
      </p:sp>
      <p:sp>
        <p:nvSpPr>
          <p:cNvPr id="244739" name="Content Placeholder 2"/>
          <p:cNvSpPr>
            <a:spLocks noGrp="1"/>
          </p:cNvSpPr>
          <p:nvPr>
            <p:ph idx="1"/>
          </p:nvPr>
        </p:nvSpPr>
        <p:spPr/>
        <p:txBody>
          <a:bodyPr/>
          <a:lstStyle/>
          <a:p>
            <a:r>
              <a:rPr lang="en-US" altLang="en-US" sz="2000"/>
              <a:t>Interoperability. Because of its decoupling effect, this pattern allows the interaction of any type of publishers and subscribers.</a:t>
            </a:r>
          </a:p>
          <a:p>
            <a:r>
              <a:rPr lang="en-US" altLang="en-US" sz="2000"/>
              <a:t>Freedom: Subscribers only need to register to receive some events; after this they can go on their own businesses and they are notified when there is something new. </a:t>
            </a:r>
          </a:p>
          <a:p>
            <a:r>
              <a:rPr lang="en-US" altLang="en-US" sz="2000"/>
              <a:t>Dynamicity: We can add or remove subscribers at any time. Subscribers can also change their interests by changing their type of subscription. </a:t>
            </a:r>
          </a:p>
          <a:p>
            <a:r>
              <a:rPr lang="en-US" altLang="en-US" sz="2000"/>
              <a:t>Scalability: The number of subscribers can be extended by just extending the subscriber list as far as we have appropriate communication channels for the events.</a:t>
            </a:r>
          </a:p>
        </p:txBody>
      </p:sp>
    </p:spTree>
    <p:extLst>
      <p:ext uri="{BB962C8B-B14F-4D97-AF65-F5344CB8AC3E}">
        <p14:creationId xmlns:p14="http://schemas.microsoft.com/office/powerpoint/2010/main" val="281171033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smtClean="0"/>
              <a:t>More advs.</a:t>
            </a:r>
          </a:p>
        </p:txBody>
      </p:sp>
      <p:sp>
        <p:nvSpPr>
          <p:cNvPr id="245763" name="Content Placeholder 2"/>
          <p:cNvSpPr>
            <a:spLocks noGrp="1"/>
          </p:cNvSpPr>
          <p:nvPr>
            <p:ph idx="1"/>
          </p:nvPr>
        </p:nvSpPr>
        <p:spPr/>
        <p:txBody>
          <a:bodyPr/>
          <a:lstStyle/>
          <a:p>
            <a:r>
              <a:rPr lang="en-US" altLang="en-US" sz="1800"/>
              <a:t>Loose coupling: Publishers can work without knowledge of their subscriber details and vice versa. As far as their interfaces remain constant, both can change independently. </a:t>
            </a:r>
          </a:p>
          <a:p>
            <a:r>
              <a:rPr lang="en-US" altLang="en-US" sz="1800"/>
              <a:t>Location Transparency: Neither subscribers nor publishers need to know each other’s locations, a lookup service can find their locations. </a:t>
            </a:r>
          </a:p>
          <a:p>
            <a:r>
              <a:rPr lang="en-US" altLang="en-US" sz="1800"/>
              <a:t>Security: if events are sensitive we can encrypt the event channel. We can also use digital signatures for authenticity. See the description of the Secure P/S variant.  </a:t>
            </a:r>
          </a:p>
          <a:p>
            <a:r>
              <a:rPr lang="en-US" altLang="en-US" sz="1800"/>
              <a:t>Selectivity: it is possible for the clients to select the published events according to different criteria, e.g., topic-based, content-based, concept-based, and type-based [Cor06]. </a:t>
            </a:r>
          </a:p>
          <a:p>
            <a:r>
              <a:rPr lang="en-US" altLang="en-US" sz="1800"/>
              <a:t>Role changing: Publishers and subscribers may be just roles that can be taken by any entity.</a:t>
            </a:r>
          </a:p>
        </p:txBody>
      </p:sp>
    </p:spTree>
    <p:extLst>
      <p:ext uri="{BB962C8B-B14F-4D97-AF65-F5344CB8AC3E}">
        <p14:creationId xmlns:p14="http://schemas.microsoft.com/office/powerpoint/2010/main" val="14705578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smtClean="0"/>
              <a:t>Liabilities</a:t>
            </a:r>
          </a:p>
        </p:txBody>
      </p:sp>
      <p:sp>
        <p:nvSpPr>
          <p:cNvPr id="246787" name="Content Placeholder 2"/>
          <p:cNvSpPr>
            <a:spLocks noGrp="1"/>
          </p:cNvSpPr>
          <p:nvPr>
            <p:ph idx="1"/>
          </p:nvPr>
        </p:nvSpPr>
        <p:spPr/>
        <p:txBody>
          <a:bodyPr/>
          <a:lstStyle/>
          <a:p>
            <a:r>
              <a:rPr lang="en-US" altLang="en-US" smtClean="0"/>
              <a:t>There is some </a:t>
            </a:r>
            <a:r>
              <a:rPr lang="en-US" altLang="en-US" smtClean="0">
                <a:solidFill>
                  <a:schemeClr val="accent2"/>
                </a:solidFill>
              </a:rPr>
              <a:t>overhead</a:t>
            </a:r>
            <a:r>
              <a:rPr lang="en-US" altLang="en-US" smtClean="0"/>
              <a:t> in the event structure,, i.e. a tight coupling of subscribers to their publishers would have better performance at the cost of flexibility. </a:t>
            </a:r>
          </a:p>
          <a:p>
            <a:r>
              <a:rPr lang="en-US" altLang="en-US" smtClean="0"/>
              <a:t>There may be </a:t>
            </a:r>
            <a:r>
              <a:rPr lang="en-US" altLang="en-US" smtClean="0">
                <a:solidFill>
                  <a:schemeClr val="accent2"/>
                </a:solidFill>
              </a:rPr>
              <a:t>coordination</a:t>
            </a:r>
            <a:r>
              <a:rPr lang="en-US" altLang="en-US" smtClean="0"/>
              <a:t> problems because of the decoupling.</a:t>
            </a:r>
          </a:p>
        </p:txBody>
      </p:sp>
    </p:spTree>
    <p:extLst>
      <p:ext uri="{BB962C8B-B14F-4D97-AF65-F5344CB8AC3E}">
        <p14:creationId xmlns:p14="http://schemas.microsoft.com/office/powerpoint/2010/main" val="21799413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A416BE8C-DB8C-4BBE-9A83-0785FB76D5D6}" type="slidenum">
              <a:rPr lang="en-US"/>
              <a:pPr/>
              <a:t>159</a:t>
            </a:fld>
            <a:endParaRPr lang="en-US"/>
          </a:p>
        </p:txBody>
      </p:sp>
      <p:sp>
        <p:nvSpPr>
          <p:cNvPr id="243714" name="Rectangle 2"/>
          <p:cNvSpPr>
            <a:spLocks noGrp="1" noChangeArrowheads="1"/>
          </p:cNvSpPr>
          <p:nvPr>
            <p:ph type="title"/>
          </p:nvPr>
        </p:nvSpPr>
        <p:spPr/>
        <p:txBody>
          <a:bodyPr>
            <a:normAutofit/>
          </a:bodyPr>
          <a:lstStyle/>
          <a:p>
            <a:r>
              <a:rPr lang="en-GB" dirty="0" smtClean="0">
                <a:cs typeface="Times" pitchFamily="1" charset="0"/>
              </a:rPr>
              <a:t>Difficulties </a:t>
            </a:r>
            <a:r>
              <a:rPr lang="en-GB" dirty="0">
                <a:cs typeface="Times" pitchFamily="1" charset="0"/>
              </a:rPr>
              <a:t>and Risks When </a:t>
            </a:r>
            <a:r>
              <a:rPr lang="en-GB" dirty="0" smtClean="0">
                <a:cs typeface="Times" pitchFamily="1" charset="0"/>
              </a:rPr>
              <a:t>using Patterns</a:t>
            </a:r>
            <a:r>
              <a:rPr lang="en-US" dirty="0" smtClean="0">
                <a:cs typeface="Times" pitchFamily="1" charset="0"/>
              </a:rPr>
              <a:t> </a:t>
            </a:r>
            <a:endParaRPr lang="en-US" dirty="0">
              <a:cs typeface="Times" pitchFamily="1" charset="0"/>
            </a:endParaRPr>
          </a:p>
        </p:txBody>
      </p:sp>
      <p:sp>
        <p:nvSpPr>
          <p:cNvPr id="243715" name="Rectangle 3"/>
          <p:cNvSpPr>
            <a:spLocks noGrp="1" noChangeArrowheads="1"/>
          </p:cNvSpPr>
          <p:nvPr>
            <p:ph type="body" idx="1"/>
          </p:nvPr>
        </p:nvSpPr>
        <p:spPr/>
        <p:txBody>
          <a:bodyPr/>
          <a:lstStyle/>
          <a:p>
            <a:pPr lvl="1" algn="just"/>
            <a:r>
              <a:rPr lang="en-GB" b="1">
                <a:cs typeface="Times" pitchFamily="1" charset="0"/>
              </a:rPr>
              <a:t>Patterns are not a panacea</a:t>
            </a:r>
            <a:r>
              <a:rPr lang="en-GB" b="1">
                <a:cs typeface="Times New Roman" pitchFamily="1" charset="0"/>
              </a:rPr>
              <a:t>:</a:t>
            </a:r>
            <a:r>
              <a:rPr lang="en-GB">
                <a:cs typeface="Times New Roman" pitchFamily="1" charset="0"/>
              </a:rPr>
              <a:t> </a:t>
            </a:r>
          </a:p>
          <a:p>
            <a:pPr lvl="2" algn="just"/>
            <a:r>
              <a:rPr lang="en-GB">
                <a:cs typeface="Times" pitchFamily="1" charset="0"/>
              </a:rPr>
              <a:t>Whenever you see an indication that a pattern should be applied, you might be tempted to blindly apply the pattern.</a:t>
            </a:r>
          </a:p>
          <a:p>
            <a:pPr lvl="2" algn="just"/>
            <a:r>
              <a:rPr lang="en-GB">
                <a:cs typeface="Times" pitchFamily="1" charset="0"/>
              </a:rPr>
              <a:t>This can lead to unwise design decisions</a:t>
            </a:r>
            <a:r>
              <a:rPr lang="en-US">
                <a:cs typeface="Times New Roman" pitchFamily="1" charset="0"/>
              </a:rPr>
              <a:t> </a:t>
            </a:r>
            <a:r>
              <a:rPr lang="en-GB">
                <a:cs typeface="Times New Roman" pitchFamily="1" charset="0"/>
              </a:rPr>
              <a:t>. </a:t>
            </a:r>
          </a:p>
          <a:p>
            <a:pPr lvl="1"/>
            <a:r>
              <a:rPr lang="en-GB" i="1">
                <a:cs typeface="Times" pitchFamily="1" charset="0"/>
              </a:rPr>
              <a:t>Resolution:</a:t>
            </a:r>
          </a:p>
          <a:p>
            <a:pPr lvl="2"/>
            <a:r>
              <a:rPr lang="en-GB" i="1">
                <a:cs typeface="Times" pitchFamily="1" charset="0"/>
              </a:rPr>
              <a:t> Always understand in depth the forces that need to be balanced, and when other patterns better balance the forces. </a:t>
            </a:r>
            <a:endParaRPr lang="en-US" i="1">
              <a:cs typeface="Times" pitchFamily="1" charset="0"/>
            </a:endParaRPr>
          </a:p>
          <a:p>
            <a:pPr lvl="2"/>
            <a:r>
              <a:rPr lang="en-US" i="1">
                <a:cs typeface="Times" pitchFamily="1" charset="0"/>
              </a:rPr>
              <a:t>Make</a:t>
            </a:r>
            <a:r>
              <a:rPr lang="en-GB" i="1">
                <a:cs typeface="Times" pitchFamily="1" charset="0"/>
              </a:rPr>
              <a:t> sure you justify each design decision carefully.</a:t>
            </a:r>
          </a:p>
        </p:txBody>
      </p:sp>
    </p:spTree>
    <p:extLst>
      <p:ext uri="{BB962C8B-B14F-4D97-AF65-F5344CB8AC3E}">
        <p14:creationId xmlns:p14="http://schemas.microsoft.com/office/powerpoint/2010/main" val="225788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4239" y="1423989"/>
            <a:ext cx="53435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Class diagram for Patient Treatment </a:t>
            </a:r>
            <a:r>
              <a:rPr lang="en-US" dirty="0" err="1" smtClean="0"/>
              <a:t>Rrecord</a:t>
            </a:r>
            <a:endParaRPr lang="en-US" dirty="0"/>
          </a:p>
        </p:txBody>
      </p:sp>
    </p:spTree>
    <p:extLst>
      <p:ext uri="{BB962C8B-B14F-4D97-AF65-F5344CB8AC3E}">
        <p14:creationId xmlns:p14="http://schemas.microsoft.com/office/powerpoint/2010/main" val="406052254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9CD6EDA2-2C5C-4617-B91C-9F066FA4EEE5}" type="slidenum">
              <a:rPr lang="en-US"/>
              <a:pPr/>
              <a:t>160</a:t>
            </a:fld>
            <a:endParaRPr lang="en-US"/>
          </a:p>
        </p:txBody>
      </p:sp>
      <p:sp>
        <p:nvSpPr>
          <p:cNvPr id="284674" name="Rectangle 2"/>
          <p:cNvSpPr>
            <a:spLocks noGrp="1" noChangeArrowheads="1"/>
          </p:cNvSpPr>
          <p:nvPr>
            <p:ph type="title"/>
          </p:nvPr>
        </p:nvSpPr>
        <p:spPr/>
        <p:txBody>
          <a:bodyPr>
            <a:normAutofit/>
          </a:bodyPr>
          <a:lstStyle/>
          <a:p>
            <a:r>
              <a:rPr lang="en-GB" dirty="0">
                <a:cs typeface="Times" pitchFamily="1" charset="0"/>
              </a:rPr>
              <a:t>Difficulties and Risks When </a:t>
            </a:r>
            <a:r>
              <a:rPr lang="en-GB" dirty="0" smtClean="0">
                <a:cs typeface="Times" pitchFamily="1" charset="0"/>
              </a:rPr>
              <a:t>Using Patterns II</a:t>
            </a:r>
            <a:endParaRPr lang="en-US" dirty="0">
              <a:cs typeface="Times" pitchFamily="1" charset="0"/>
            </a:endParaRPr>
          </a:p>
        </p:txBody>
      </p:sp>
      <p:sp>
        <p:nvSpPr>
          <p:cNvPr id="284675" name="Rectangle 3"/>
          <p:cNvSpPr>
            <a:spLocks noGrp="1" noChangeArrowheads="1"/>
          </p:cNvSpPr>
          <p:nvPr>
            <p:ph type="body" idx="1"/>
          </p:nvPr>
        </p:nvSpPr>
        <p:spPr/>
        <p:txBody>
          <a:bodyPr/>
          <a:lstStyle/>
          <a:p>
            <a:pPr lvl="1"/>
            <a:r>
              <a:rPr lang="en-GB" b="1" dirty="0">
                <a:cs typeface="Times" pitchFamily="1" charset="0"/>
              </a:rPr>
              <a:t>Developing patterns is hard</a:t>
            </a:r>
          </a:p>
          <a:p>
            <a:pPr lvl="2"/>
            <a:r>
              <a:rPr lang="en-GB" dirty="0">
                <a:cs typeface="Times" pitchFamily="1" charset="0"/>
              </a:rPr>
              <a:t>Writing a good pattern takes considerable work. </a:t>
            </a:r>
          </a:p>
          <a:p>
            <a:pPr lvl="2"/>
            <a:r>
              <a:rPr lang="en-GB" dirty="0">
                <a:cs typeface="Times" pitchFamily="1" charset="0"/>
              </a:rPr>
              <a:t>A poor pattern can be hard to apply correctly</a:t>
            </a:r>
          </a:p>
          <a:p>
            <a:pPr lvl="1"/>
            <a:r>
              <a:rPr lang="en-GB" i="1" dirty="0">
                <a:cs typeface="Times" pitchFamily="1" charset="0"/>
              </a:rPr>
              <a:t>Resolution: </a:t>
            </a:r>
          </a:p>
          <a:p>
            <a:pPr lvl="2"/>
            <a:r>
              <a:rPr lang="en-GB" i="1" dirty="0">
                <a:cs typeface="Times" pitchFamily="1" charset="0"/>
              </a:rPr>
              <a:t>Do not write patterns for others to use until you have considerable experience both in software design and in the use of patterns. </a:t>
            </a:r>
          </a:p>
          <a:p>
            <a:pPr lvl="2"/>
            <a:r>
              <a:rPr lang="en-GB" i="1" dirty="0">
                <a:cs typeface="Times" pitchFamily="1" charset="0"/>
              </a:rPr>
              <a:t>Take an in-depth course on patterns.</a:t>
            </a:r>
            <a:endParaRPr lang="en-US" i="1" dirty="0">
              <a:cs typeface="Times" pitchFamily="1" charset="0"/>
            </a:endParaRPr>
          </a:p>
          <a:p>
            <a:pPr lvl="2"/>
            <a:r>
              <a:rPr lang="en-GB" i="1" dirty="0">
                <a:cs typeface="Times" pitchFamily="1" charset="0"/>
              </a:rPr>
              <a:t>Iteratively refine your patterns, and have them peer reviewed at each iteration.</a:t>
            </a:r>
            <a:r>
              <a:rPr lang="en-US" dirty="0">
                <a:cs typeface="Times" pitchFamily="1" charset="0"/>
              </a:rPr>
              <a:t>   </a:t>
            </a:r>
            <a:r>
              <a:rPr lang="en-GB" i="1" dirty="0">
                <a:cs typeface="Times" pitchFamily="1" charset="0"/>
              </a:rPr>
              <a:t> </a:t>
            </a:r>
          </a:p>
          <a:p>
            <a:endParaRPr lang="en-US" dirty="0"/>
          </a:p>
        </p:txBody>
      </p:sp>
    </p:spTree>
    <p:extLst>
      <p:ext uri="{BB962C8B-B14F-4D97-AF65-F5344CB8AC3E}">
        <p14:creationId xmlns:p14="http://schemas.microsoft.com/office/powerpoint/2010/main" val="279829479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D8FAE2EA-3960-471B-B311-A5E7020E355F}" type="slidenum">
              <a:rPr lang="en-US"/>
              <a:pPr/>
              <a:t>161</a:t>
            </a:fld>
            <a:endParaRPr lang="en-US"/>
          </a:p>
        </p:txBody>
      </p:sp>
      <p:sp>
        <p:nvSpPr>
          <p:cNvPr id="198658" name="Rectangle 2"/>
          <p:cNvSpPr>
            <a:spLocks noGrp="1" noChangeArrowheads="1"/>
          </p:cNvSpPr>
          <p:nvPr>
            <p:ph type="title"/>
          </p:nvPr>
        </p:nvSpPr>
        <p:spPr/>
        <p:txBody>
          <a:bodyPr>
            <a:normAutofit/>
          </a:bodyPr>
          <a:lstStyle/>
          <a:p>
            <a:pPr algn="just">
              <a:lnSpc>
                <a:spcPct val="90000"/>
              </a:lnSpc>
            </a:pPr>
            <a:r>
              <a:rPr lang="en-GB" dirty="0" smtClean="0">
                <a:cs typeface="Times" pitchFamily="1" charset="0"/>
              </a:rPr>
              <a:t> </a:t>
            </a:r>
            <a:r>
              <a:rPr lang="en-GB" dirty="0">
                <a:cs typeface="Times" pitchFamily="1" charset="0"/>
              </a:rPr>
              <a:t>The Abstraction-Occurrence</a:t>
            </a:r>
            <a:r>
              <a:rPr lang="en-US" dirty="0"/>
              <a:t> Pattern</a:t>
            </a:r>
          </a:p>
        </p:txBody>
      </p:sp>
      <p:sp>
        <p:nvSpPr>
          <p:cNvPr id="198659" name="Rectangle 3"/>
          <p:cNvSpPr>
            <a:spLocks noGrp="1" noChangeArrowheads="1"/>
          </p:cNvSpPr>
          <p:nvPr>
            <p:ph type="body" idx="1"/>
          </p:nvPr>
        </p:nvSpPr>
        <p:spPr/>
        <p:txBody>
          <a:bodyPr/>
          <a:lstStyle/>
          <a:p>
            <a:pPr lvl="1" algn="just"/>
            <a:r>
              <a:rPr lang="en-GB" sz="2000" b="1" i="1" dirty="0">
                <a:cs typeface="Times" pitchFamily="1" charset="0"/>
              </a:rPr>
              <a:t>Context</a:t>
            </a:r>
            <a:r>
              <a:rPr lang="en-GB" sz="2000" dirty="0">
                <a:cs typeface="Times" pitchFamily="1" charset="0"/>
              </a:rPr>
              <a:t>: </a:t>
            </a:r>
          </a:p>
          <a:p>
            <a:pPr lvl="2" algn="just"/>
            <a:r>
              <a:rPr lang="en-GB" dirty="0">
                <a:cs typeface="Times New Roman" pitchFamily="1" charset="0"/>
              </a:rPr>
              <a:t>Often in a domain model you find a set of related objects </a:t>
            </a:r>
            <a:r>
              <a:rPr lang="en-US" dirty="0">
                <a:cs typeface="Times New Roman" pitchFamily="1" charset="0"/>
              </a:rPr>
              <a:t>(</a:t>
            </a:r>
            <a:r>
              <a:rPr lang="en-GB" i="1" dirty="0">
                <a:cs typeface="Times New Roman" pitchFamily="1" charset="0"/>
              </a:rPr>
              <a:t>occurrences)</a:t>
            </a:r>
            <a:r>
              <a:rPr lang="en-GB" dirty="0">
                <a:cs typeface="Times New Roman" pitchFamily="1" charset="0"/>
              </a:rPr>
              <a:t>.</a:t>
            </a:r>
          </a:p>
          <a:p>
            <a:pPr lvl="2" algn="just"/>
            <a:r>
              <a:rPr lang="en-GB" dirty="0">
                <a:cs typeface="Times New Roman" pitchFamily="1" charset="0"/>
              </a:rPr>
              <a:t>The members of such a set share common information</a:t>
            </a:r>
          </a:p>
          <a:p>
            <a:pPr lvl="3" algn="just"/>
            <a:r>
              <a:rPr lang="en-GB" dirty="0">
                <a:cs typeface="Times New Roman" pitchFamily="1" charset="0"/>
              </a:rPr>
              <a:t>but also differ from each other in important ways.</a:t>
            </a:r>
          </a:p>
          <a:p>
            <a:pPr lvl="1" algn="just"/>
            <a:r>
              <a:rPr lang="en-GB" sz="2000" b="1" i="1" dirty="0">
                <a:cs typeface="Times" pitchFamily="1" charset="0"/>
              </a:rPr>
              <a:t>Problem</a:t>
            </a:r>
            <a:r>
              <a:rPr lang="en-GB" sz="2000" dirty="0">
                <a:cs typeface="Times" pitchFamily="1" charset="0"/>
              </a:rPr>
              <a:t>: </a:t>
            </a:r>
          </a:p>
          <a:p>
            <a:pPr lvl="2" algn="just"/>
            <a:r>
              <a:rPr lang="en-GB" dirty="0">
                <a:cs typeface="Times" pitchFamily="1" charset="0"/>
              </a:rPr>
              <a:t>What is the best way to represent such sets of occurrences in a class diagram?</a:t>
            </a:r>
          </a:p>
          <a:p>
            <a:pPr lvl="1" algn="just"/>
            <a:r>
              <a:rPr lang="en-GB" sz="2000" b="1" i="1" dirty="0">
                <a:cs typeface="Times New Roman" pitchFamily="1" charset="0"/>
              </a:rPr>
              <a:t> </a:t>
            </a:r>
            <a:r>
              <a:rPr lang="en-GB" sz="2000" b="1" i="1" dirty="0">
                <a:cs typeface="Times" pitchFamily="1" charset="0"/>
              </a:rPr>
              <a:t>Forces</a:t>
            </a:r>
            <a:r>
              <a:rPr lang="en-GB" sz="2000" dirty="0">
                <a:cs typeface="Times" pitchFamily="1" charset="0"/>
              </a:rPr>
              <a:t>: </a:t>
            </a:r>
          </a:p>
          <a:p>
            <a:pPr lvl="2" algn="just"/>
            <a:r>
              <a:rPr lang="en-GB" dirty="0">
                <a:cs typeface="Times" pitchFamily="1" charset="0"/>
              </a:rPr>
              <a:t>You want to represent the members of each set of occurrences without duplicating the common information</a:t>
            </a:r>
            <a:endParaRPr lang="en-GB" sz="1800" dirty="0">
              <a:cs typeface="Times" pitchFamily="1" charset="0"/>
            </a:endParaRPr>
          </a:p>
        </p:txBody>
      </p:sp>
    </p:spTree>
    <p:extLst>
      <p:ext uri="{BB962C8B-B14F-4D97-AF65-F5344CB8AC3E}">
        <p14:creationId xmlns:p14="http://schemas.microsoft.com/office/powerpoint/2010/main" val="247610482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16AFBF21-7F01-4A56-8025-D622175A6C64}" type="slidenum">
              <a:rPr lang="en-US"/>
              <a:pPr/>
              <a:t>162</a:t>
            </a:fld>
            <a:endParaRPr lang="en-US"/>
          </a:p>
        </p:txBody>
      </p:sp>
      <p:sp>
        <p:nvSpPr>
          <p:cNvPr id="200706" name="Rectangle 2"/>
          <p:cNvSpPr>
            <a:spLocks noGrp="1" noChangeArrowheads="1"/>
          </p:cNvSpPr>
          <p:nvPr>
            <p:ph type="title"/>
          </p:nvPr>
        </p:nvSpPr>
        <p:spPr/>
        <p:txBody>
          <a:bodyPr/>
          <a:lstStyle/>
          <a:p>
            <a:pPr algn="just">
              <a:lnSpc>
                <a:spcPct val="90000"/>
              </a:lnSpc>
            </a:pPr>
            <a:r>
              <a:rPr lang="en-US">
                <a:cs typeface="Times New Roman" pitchFamily="1" charset="0"/>
              </a:rPr>
              <a:t> </a:t>
            </a:r>
            <a:r>
              <a:rPr lang="en-GB">
                <a:cs typeface="Times" pitchFamily="1" charset="0"/>
              </a:rPr>
              <a:t>Abstraction-Occurrence </a:t>
            </a:r>
          </a:p>
        </p:txBody>
      </p:sp>
      <p:sp>
        <p:nvSpPr>
          <p:cNvPr id="200707" name="Rectangle 3"/>
          <p:cNvSpPr>
            <a:spLocks noGrp="1" noChangeArrowheads="1"/>
          </p:cNvSpPr>
          <p:nvPr>
            <p:ph type="body" sz="half" idx="1"/>
          </p:nvPr>
        </p:nvSpPr>
        <p:spPr/>
        <p:txBody>
          <a:bodyPr/>
          <a:lstStyle/>
          <a:p>
            <a:pPr lvl="1" algn="just">
              <a:lnSpc>
                <a:spcPct val="90000"/>
              </a:lnSpc>
            </a:pPr>
            <a:r>
              <a:rPr lang="en-GB" sz="2000" b="1" i="1">
                <a:cs typeface="Times New Roman" pitchFamily="1" charset="0"/>
              </a:rPr>
              <a:t>Solution:</a:t>
            </a:r>
            <a:endParaRPr lang="en-GB" sz="2000">
              <a:cs typeface="Times New Roman" pitchFamily="1" charset="0"/>
            </a:endParaRPr>
          </a:p>
        </p:txBody>
      </p:sp>
      <p:pic>
        <p:nvPicPr>
          <p:cNvPr id="200776" name="Picture 7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343400" y="1524000"/>
            <a:ext cx="4876800" cy="4503738"/>
          </a:xfrm>
          <a:noFill/>
          <a:ln/>
        </p:spPr>
      </p:pic>
    </p:spTree>
    <p:extLst>
      <p:ext uri="{BB962C8B-B14F-4D97-AF65-F5344CB8AC3E}">
        <p14:creationId xmlns:p14="http://schemas.microsoft.com/office/powerpoint/2010/main" val="14356119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4296670C-CBBC-4063-8EF8-6F9AE4263F5D}" type="slidenum">
              <a:rPr lang="en-US"/>
              <a:pPr/>
              <a:t>163</a:t>
            </a:fld>
            <a:endParaRPr lang="en-US"/>
          </a:p>
        </p:txBody>
      </p:sp>
      <p:sp>
        <p:nvSpPr>
          <p:cNvPr id="266242" name="Rectangle 2"/>
          <p:cNvSpPr>
            <a:spLocks noGrp="1" noChangeArrowheads="1"/>
          </p:cNvSpPr>
          <p:nvPr>
            <p:ph type="title"/>
          </p:nvPr>
        </p:nvSpPr>
        <p:spPr/>
        <p:txBody>
          <a:bodyPr/>
          <a:lstStyle/>
          <a:p>
            <a:r>
              <a:rPr lang="en-US">
                <a:cs typeface="Times New Roman" pitchFamily="1" charset="0"/>
              </a:rPr>
              <a:t> </a:t>
            </a:r>
            <a:r>
              <a:rPr lang="en-GB">
                <a:cs typeface="Times" pitchFamily="1" charset="0"/>
              </a:rPr>
              <a:t>Abstraction-Occurrence</a:t>
            </a:r>
          </a:p>
        </p:txBody>
      </p:sp>
      <p:sp>
        <p:nvSpPr>
          <p:cNvPr id="266243" name="Rectangle 3"/>
          <p:cNvSpPr>
            <a:spLocks noGrp="1" noChangeArrowheads="1"/>
          </p:cNvSpPr>
          <p:nvPr>
            <p:ph type="body" sz="half" idx="1"/>
          </p:nvPr>
        </p:nvSpPr>
        <p:spPr/>
        <p:txBody>
          <a:bodyPr/>
          <a:lstStyle/>
          <a:p>
            <a:r>
              <a:rPr lang="en-US" sz="2000"/>
              <a:t>Square variant</a:t>
            </a:r>
          </a:p>
        </p:txBody>
      </p:sp>
      <p:pic>
        <p:nvPicPr>
          <p:cNvPr id="266414" name="Picture 17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667000" y="2057400"/>
            <a:ext cx="7772400" cy="3733800"/>
          </a:xfrm>
          <a:noFill/>
          <a:ln/>
        </p:spPr>
      </p:pic>
    </p:spTree>
    <p:extLst>
      <p:ext uri="{BB962C8B-B14F-4D97-AF65-F5344CB8AC3E}">
        <p14:creationId xmlns:p14="http://schemas.microsoft.com/office/powerpoint/2010/main" val="381641756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717E424A-5548-4FC5-BBDB-7F2B58495FD6}" type="slidenum">
              <a:rPr lang="en-US"/>
              <a:pPr/>
              <a:t>164</a:t>
            </a:fld>
            <a:endParaRPr lang="en-US"/>
          </a:p>
        </p:txBody>
      </p:sp>
      <p:sp>
        <p:nvSpPr>
          <p:cNvPr id="206850" name="Rectangle 2"/>
          <p:cNvSpPr>
            <a:spLocks noGrp="1" noChangeArrowheads="1"/>
          </p:cNvSpPr>
          <p:nvPr>
            <p:ph type="title"/>
          </p:nvPr>
        </p:nvSpPr>
        <p:spPr/>
        <p:txBody>
          <a:bodyPr/>
          <a:lstStyle/>
          <a:p>
            <a:pPr algn="just">
              <a:lnSpc>
                <a:spcPct val="90000"/>
              </a:lnSpc>
            </a:pPr>
            <a:r>
              <a:rPr lang="en-GB" dirty="0" smtClean="0">
                <a:cs typeface="Times" pitchFamily="1" charset="0"/>
              </a:rPr>
              <a:t>The </a:t>
            </a:r>
            <a:r>
              <a:rPr lang="en-GB" dirty="0">
                <a:cs typeface="Times" pitchFamily="1" charset="0"/>
              </a:rPr>
              <a:t>Player-Role</a:t>
            </a:r>
            <a:r>
              <a:rPr lang="en-US" dirty="0"/>
              <a:t> Pattern</a:t>
            </a:r>
          </a:p>
        </p:txBody>
      </p:sp>
      <p:sp>
        <p:nvSpPr>
          <p:cNvPr id="206851" name="Rectangle 3"/>
          <p:cNvSpPr>
            <a:spLocks noGrp="1" noChangeArrowheads="1"/>
          </p:cNvSpPr>
          <p:nvPr>
            <p:ph type="body" idx="1"/>
          </p:nvPr>
        </p:nvSpPr>
        <p:spPr/>
        <p:txBody>
          <a:bodyPr/>
          <a:lstStyle/>
          <a:p>
            <a:pPr lvl="1" algn="just"/>
            <a:r>
              <a:rPr lang="en-GB" b="1" i="1" dirty="0">
                <a:cs typeface="Times" pitchFamily="1" charset="0"/>
              </a:rPr>
              <a:t>Context</a:t>
            </a:r>
            <a:r>
              <a:rPr lang="en-GB" dirty="0">
                <a:cs typeface="Times" pitchFamily="1" charset="0"/>
              </a:rPr>
              <a:t>: </a:t>
            </a:r>
          </a:p>
          <a:p>
            <a:pPr lvl="2" algn="just"/>
            <a:r>
              <a:rPr lang="en-GB" dirty="0">
                <a:cs typeface="Times" pitchFamily="1" charset="0"/>
              </a:rPr>
              <a:t>A </a:t>
            </a:r>
            <a:r>
              <a:rPr lang="en-GB" i="1" dirty="0">
                <a:cs typeface="Times" pitchFamily="1" charset="0"/>
              </a:rPr>
              <a:t>role</a:t>
            </a:r>
            <a:r>
              <a:rPr lang="en-GB" dirty="0">
                <a:cs typeface="Times" pitchFamily="1" charset="0"/>
              </a:rPr>
              <a:t> is a particular set of properties associated with an object in a particular context. </a:t>
            </a:r>
          </a:p>
          <a:p>
            <a:pPr lvl="2" algn="just"/>
            <a:r>
              <a:rPr lang="en-GB" dirty="0">
                <a:cs typeface="Times" pitchFamily="1" charset="0"/>
              </a:rPr>
              <a:t>An object may </a:t>
            </a:r>
            <a:r>
              <a:rPr lang="en-GB" i="1" dirty="0">
                <a:cs typeface="Times" pitchFamily="1" charset="0"/>
              </a:rPr>
              <a:t>play</a:t>
            </a:r>
            <a:r>
              <a:rPr lang="en-GB" dirty="0">
                <a:cs typeface="Times" pitchFamily="1" charset="0"/>
              </a:rPr>
              <a:t> different roles in different contexts.</a:t>
            </a:r>
            <a:r>
              <a:rPr lang="en-US" dirty="0"/>
              <a:t> </a:t>
            </a:r>
          </a:p>
          <a:p>
            <a:pPr lvl="1" algn="just"/>
            <a:r>
              <a:rPr lang="en-GB" b="1" i="1" dirty="0">
                <a:cs typeface="Times" pitchFamily="1" charset="0"/>
              </a:rPr>
              <a:t>Problem</a:t>
            </a:r>
            <a:r>
              <a:rPr lang="en-GB" dirty="0">
                <a:cs typeface="Times" pitchFamily="1" charset="0"/>
              </a:rPr>
              <a:t>: </a:t>
            </a:r>
          </a:p>
          <a:p>
            <a:pPr lvl="2" algn="just"/>
            <a:r>
              <a:rPr lang="en-GB" dirty="0">
                <a:cs typeface="Times" pitchFamily="1" charset="0"/>
              </a:rPr>
              <a:t>How do you best model players and roles so that a player can change roles or possess multiple roles?</a:t>
            </a:r>
          </a:p>
        </p:txBody>
      </p:sp>
    </p:spTree>
    <p:extLst>
      <p:ext uri="{BB962C8B-B14F-4D97-AF65-F5344CB8AC3E}">
        <p14:creationId xmlns:p14="http://schemas.microsoft.com/office/powerpoint/2010/main" val="9632377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57E9BEA9-53C8-482E-BCC2-B72A86CEF72A}" type="slidenum">
              <a:rPr lang="en-US"/>
              <a:pPr/>
              <a:t>165</a:t>
            </a:fld>
            <a:endParaRPr lang="en-US"/>
          </a:p>
        </p:txBody>
      </p:sp>
      <p:sp>
        <p:nvSpPr>
          <p:cNvPr id="208898" name="Rectangle 2"/>
          <p:cNvSpPr>
            <a:spLocks noGrp="1" noChangeArrowheads="1"/>
          </p:cNvSpPr>
          <p:nvPr>
            <p:ph type="title"/>
          </p:nvPr>
        </p:nvSpPr>
        <p:spPr/>
        <p:txBody>
          <a:bodyPr/>
          <a:lstStyle/>
          <a:p>
            <a:pPr algn="just">
              <a:lnSpc>
                <a:spcPct val="90000"/>
              </a:lnSpc>
            </a:pPr>
            <a:r>
              <a:rPr lang="en-US"/>
              <a:t>Player-Role</a:t>
            </a:r>
          </a:p>
        </p:txBody>
      </p:sp>
      <p:sp>
        <p:nvSpPr>
          <p:cNvPr id="208899" name="Rectangle 3"/>
          <p:cNvSpPr>
            <a:spLocks noGrp="1" noChangeArrowheads="1"/>
          </p:cNvSpPr>
          <p:nvPr>
            <p:ph type="body" sz="half" idx="1"/>
          </p:nvPr>
        </p:nvSpPr>
        <p:spPr>
          <a:xfrm>
            <a:off x="2667000" y="1371600"/>
            <a:ext cx="7162800" cy="4800600"/>
          </a:xfrm>
        </p:spPr>
        <p:txBody>
          <a:bodyPr/>
          <a:lstStyle/>
          <a:p>
            <a:pPr lvl="1"/>
            <a:r>
              <a:rPr lang="en-GB" sz="2000" b="1" i="1">
                <a:cs typeface="Times" pitchFamily="1" charset="0"/>
              </a:rPr>
              <a:t>Forces</a:t>
            </a:r>
            <a:r>
              <a:rPr lang="en-GB" sz="2000">
                <a:cs typeface="Times" pitchFamily="1" charset="0"/>
              </a:rPr>
              <a:t>: </a:t>
            </a:r>
          </a:p>
          <a:p>
            <a:pPr lvl="2"/>
            <a:r>
              <a:rPr lang="en-GB">
                <a:cs typeface="Times" pitchFamily="1" charset="0"/>
              </a:rPr>
              <a:t>It is desirable to improve encapsulation by capturing the information associated with each separate role in a class</a:t>
            </a:r>
            <a:r>
              <a:rPr lang="en-US"/>
              <a:t>.</a:t>
            </a:r>
          </a:p>
          <a:p>
            <a:pPr lvl="2"/>
            <a:r>
              <a:rPr lang="en-US">
                <a:cs typeface="Times" pitchFamily="1" charset="0"/>
              </a:rPr>
              <a:t>You</a:t>
            </a:r>
            <a:r>
              <a:rPr lang="en-GB">
                <a:cs typeface="Times" pitchFamily="1" charset="0"/>
              </a:rPr>
              <a:t> want to avoid multiple inheritance. </a:t>
            </a:r>
          </a:p>
          <a:p>
            <a:pPr lvl="2"/>
            <a:r>
              <a:rPr lang="en-GB">
                <a:cs typeface="Times" pitchFamily="1" charset="0"/>
              </a:rPr>
              <a:t>You cannot allow an instance to change class</a:t>
            </a:r>
            <a:r>
              <a:rPr lang="en-US" sz="1800"/>
              <a:t> </a:t>
            </a:r>
          </a:p>
          <a:p>
            <a:pPr lvl="1" algn="just">
              <a:lnSpc>
                <a:spcPct val="90000"/>
              </a:lnSpc>
            </a:pPr>
            <a:r>
              <a:rPr lang="en-US" sz="2000" b="1" i="1"/>
              <a:t>Solution</a:t>
            </a:r>
            <a:r>
              <a:rPr lang="en-US" sz="2000" i="1"/>
              <a:t>:</a:t>
            </a:r>
            <a:endParaRPr lang="en-US" sz="2000"/>
          </a:p>
          <a:p>
            <a:pPr algn="just">
              <a:lnSpc>
                <a:spcPct val="90000"/>
              </a:lnSpc>
            </a:pPr>
            <a:endParaRPr lang="en-US" sz="2000"/>
          </a:p>
        </p:txBody>
      </p:sp>
      <p:pic>
        <p:nvPicPr>
          <p:cNvPr id="209001" name="Picture 10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419600" y="3429001"/>
            <a:ext cx="5029200" cy="2092325"/>
          </a:xfrm>
          <a:noFill/>
          <a:ln/>
        </p:spPr>
      </p:pic>
    </p:spTree>
    <p:extLst>
      <p:ext uri="{BB962C8B-B14F-4D97-AF65-F5344CB8AC3E}">
        <p14:creationId xmlns:p14="http://schemas.microsoft.com/office/powerpoint/2010/main" val="354939303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617D1D3A-49BC-4075-9A0D-2D8F069B2372}" type="slidenum">
              <a:rPr lang="en-US"/>
              <a:pPr/>
              <a:t>166</a:t>
            </a:fld>
            <a:endParaRPr lang="en-US"/>
          </a:p>
        </p:txBody>
      </p:sp>
      <p:sp>
        <p:nvSpPr>
          <p:cNvPr id="279554" name="Rectangle 2"/>
          <p:cNvSpPr>
            <a:spLocks noGrp="1" noChangeArrowheads="1"/>
          </p:cNvSpPr>
          <p:nvPr>
            <p:ph type="title"/>
          </p:nvPr>
        </p:nvSpPr>
        <p:spPr/>
        <p:txBody>
          <a:bodyPr/>
          <a:lstStyle/>
          <a:p>
            <a:r>
              <a:rPr lang="en-US"/>
              <a:t>Player-Role</a:t>
            </a:r>
          </a:p>
        </p:txBody>
      </p:sp>
      <p:sp>
        <p:nvSpPr>
          <p:cNvPr id="279555" name="Rectangle 3"/>
          <p:cNvSpPr>
            <a:spLocks noGrp="1" noChangeArrowheads="1"/>
          </p:cNvSpPr>
          <p:nvPr>
            <p:ph type="body" sz="half" idx="1"/>
          </p:nvPr>
        </p:nvSpPr>
        <p:spPr/>
        <p:txBody>
          <a:bodyPr/>
          <a:lstStyle/>
          <a:p>
            <a:r>
              <a:rPr lang="en-US" sz="2000"/>
              <a:t>Example 1:</a:t>
            </a:r>
          </a:p>
        </p:txBody>
      </p:sp>
      <p:pic>
        <p:nvPicPr>
          <p:cNvPr id="279592" name="Picture 4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514600" y="2287588"/>
            <a:ext cx="7620000" cy="2055812"/>
          </a:xfrm>
          <a:noFill/>
          <a:ln/>
        </p:spPr>
      </p:pic>
    </p:spTree>
    <p:extLst>
      <p:ext uri="{BB962C8B-B14F-4D97-AF65-F5344CB8AC3E}">
        <p14:creationId xmlns:p14="http://schemas.microsoft.com/office/powerpoint/2010/main" val="27816784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BA89B5B3-0D0D-4AB3-987E-78580A9BAF61}" type="slidenum">
              <a:rPr lang="en-US"/>
              <a:pPr/>
              <a:t>167</a:t>
            </a:fld>
            <a:endParaRPr lang="en-US"/>
          </a:p>
        </p:txBody>
      </p:sp>
      <p:sp>
        <p:nvSpPr>
          <p:cNvPr id="286727" name="Rectangle 7"/>
          <p:cNvSpPr>
            <a:spLocks noGrp="1" noChangeArrowheads="1"/>
          </p:cNvSpPr>
          <p:nvPr>
            <p:ph type="title"/>
          </p:nvPr>
        </p:nvSpPr>
        <p:spPr/>
        <p:txBody>
          <a:bodyPr/>
          <a:lstStyle/>
          <a:p>
            <a:r>
              <a:rPr lang="en-US"/>
              <a:t>Player-Role</a:t>
            </a:r>
          </a:p>
        </p:txBody>
      </p:sp>
      <p:sp>
        <p:nvSpPr>
          <p:cNvPr id="286728" name="Rectangle 8"/>
          <p:cNvSpPr>
            <a:spLocks noGrp="1" noChangeArrowheads="1"/>
          </p:cNvSpPr>
          <p:nvPr>
            <p:ph type="body" sz="half" idx="1"/>
          </p:nvPr>
        </p:nvSpPr>
        <p:spPr/>
        <p:txBody>
          <a:bodyPr/>
          <a:lstStyle/>
          <a:p>
            <a:r>
              <a:rPr lang="en-US" sz="2000"/>
              <a:t>Example 2:</a:t>
            </a:r>
          </a:p>
        </p:txBody>
      </p:sp>
      <p:pic>
        <p:nvPicPr>
          <p:cNvPr id="286733" name="Picture 1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514600" y="2319338"/>
            <a:ext cx="8001000" cy="1719262"/>
          </a:xfrm>
          <a:noFill/>
          <a:ln/>
        </p:spPr>
      </p:pic>
    </p:spTree>
    <p:extLst>
      <p:ext uri="{BB962C8B-B14F-4D97-AF65-F5344CB8AC3E}">
        <p14:creationId xmlns:p14="http://schemas.microsoft.com/office/powerpoint/2010/main" val="39674268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5AC267F5-5579-4908-ADB0-9D9684C8D4FD}" type="slidenum">
              <a:rPr lang="en-US"/>
              <a:pPr/>
              <a:t>168</a:t>
            </a:fld>
            <a:endParaRPr lang="en-US"/>
          </a:p>
        </p:txBody>
      </p:sp>
      <p:sp>
        <p:nvSpPr>
          <p:cNvPr id="218114" name="Rectangle 2"/>
          <p:cNvSpPr>
            <a:spLocks noGrp="1" noChangeArrowheads="1"/>
          </p:cNvSpPr>
          <p:nvPr>
            <p:ph type="title"/>
          </p:nvPr>
        </p:nvSpPr>
        <p:spPr/>
        <p:txBody>
          <a:bodyPr/>
          <a:lstStyle/>
          <a:p>
            <a:r>
              <a:rPr lang="en-GB" dirty="0" smtClean="0">
                <a:cs typeface="Times" pitchFamily="1" charset="0"/>
              </a:rPr>
              <a:t>The </a:t>
            </a:r>
            <a:r>
              <a:rPr lang="en-GB" dirty="0">
                <a:cs typeface="Times" pitchFamily="1" charset="0"/>
              </a:rPr>
              <a:t>Delegation</a:t>
            </a:r>
            <a:r>
              <a:rPr lang="en-US" dirty="0"/>
              <a:t> Pattern</a:t>
            </a:r>
          </a:p>
        </p:txBody>
      </p:sp>
      <p:sp>
        <p:nvSpPr>
          <p:cNvPr id="218115" name="Rectangle 3"/>
          <p:cNvSpPr>
            <a:spLocks noGrp="1" noChangeArrowheads="1"/>
          </p:cNvSpPr>
          <p:nvPr>
            <p:ph type="body" idx="1"/>
          </p:nvPr>
        </p:nvSpPr>
        <p:spPr/>
        <p:txBody>
          <a:bodyPr>
            <a:normAutofit/>
          </a:bodyPr>
          <a:lstStyle/>
          <a:p>
            <a:pPr lvl="1">
              <a:lnSpc>
                <a:spcPct val="90000"/>
              </a:lnSpc>
            </a:pPr>
            <a:r>
              <a:rPr lang="en-GB" b="1" i="1">
                <a:cs typeface="Times" pitchFamily="1" charset="0"/>
              </a:rPr>
              <a:t>Context</a:t>
            </a:r>
            <a:r>
              <a:rPr lang="en-GB">
                <a:cs typeface="Times" pitchFamily="1" charset="0"/>
              </a:rPr>
              <a:t>: </a:t>
            </a:r>
          </a:p>
          <a:p>
            <a:pPr lvl="2">
              <a:lnSpc>
                <a:spcPct val="90000"/>
              </a:lnSpc>
            </a:pPr>
            <a:r>
              <a:rPr lang="en-GB">
                <a:cs typeface="Times" pitchFamily="1" charset="0"/>
              </a:rPr>
              <a:t>You are designing a method in a class</a:t>
            </a:r>
          </a:p>
          <a:p>
            <a:pPr lvl="2">
              <a:lnSpc>
                <a:spcPct val="90000"/>
              </a:lnSpc>
            </a:pPr>
            <a:r>
              <a:rPr lang="en-GB">
                <a:cs typeface="Times" pitchFamily="1" charset="0"/>
              </a:rPr>
              <a:t>You realize that another class has a method which provides the required service</a:t>
            </a:r>
            <a:r>
              <a:rPr lang="en-US"/>
              <a:t> </a:t>
            </a:r>
          </a:p>
          <a:p>
            <a:pPr lvl="2">
              <a:lnSpc>
                <a:spcPct val="90000"/>
              </a:lnSpc>
            </a:pPr>
            <a:r>
              <a:rPr lang="en-US">
                <a:cs typeface="Times" pitchFamily="1" charset="0"/>
              </a:rPr>
              <a:t>Inheritance</a:t>
            </a:r>
            <a:r>
              <a:rPr lang="en-GB">
                <a:cs typeface="Times" pitchFamily="1" charset="0"/>
              </a:rPr>
              <a:t> is not appropriate </a:t>
            </a:r>
          </a:p>
          <a:p>
            <a:pPr lvl="3">
              <a:lnSpc>
                <a:spcPct val="90000"/>
              </a:lnSpc>
            </a:pPr>
            <a:r>
              <a:rPr lang="en-GB">
                <a:cs typeface="Times" pitchFamily="1" charset="0"/>
              </a:rPr>
              <a:t>E.g. because the isa rule does not apply</a:t>
            </a:r>
            <a:r>
              <a:rPr lang="en-US"/>
              <a:t> </a:t>
            </a:r>
          </a:p>
          <a:p>
            <a:pPr lvl="1">
              <a:lnSpc>
                <a:spcPct val="90000"/>
              </a:lnSpc>
            </a:pPr>
            <a:r>
              <a:rPr lang="en-GB" b="1" i="1">
                <a:cs typeface="Times" pitchFamily="1" charset="0"/>
              </a:rPr>
              <a:t>Problem</a:t>
            </a:r>
            <a:r>
              <a:rPr lang="en-GB">
                <a:cs typeface="Times" pitchFamily="1" charset="0"/>
              </a:rPr>
              <a:t>: </a:t>
            </a:r>
          </a:p>
          <a:p>
            <a:pPr lvl="2">
              <a:lnSpc>
                <a:spcPct val="90000"/>
              </a:lnSpc>
            </a:pPr>
            <a:r>
              <a:rPr lang="en-GB">
                <a:cs typeface="Times" pitchFamily="1" charset="0"/>
              </a:rPr>
              <a:t>How can you most effectively make use of a method that already exists in the other class?</a:t>
            </a:r>
            <a:r>
              <a:rPr lang="en-US"/>
              <a:t> </a:t>
            </a:r>
          </a:p>
          <a:p>
            <a:pPr lvl="1">
              <a:lnSpc>
                <a:spcPct val="90000"/>
              </a:lnSpc>
            </a:pPr>
            <a:r>
              <a:rPr lang="en-GB" b="1" i="1">
                <a:cs typeface="Times" pitchFamily="1" charset="0"/>
              </a:rPr>
              <a:t>Forces</a:t>
            </a:r>
            <a:r>
              <a:rPr lang="en-GB">
                <a:cs typeface="Times" pitchFamily="1" charset="0"/>
              </a:rPr>
              <a:t>: </a:t>
            </a:r>
          </a:p>
          <a:p>
            <a:pPr lvl="2">
              <a:lnSpc>
                <a:spcPct val="90000"/>
              </a:lnSpc>
            </a:pPr>
            <a:r>
              <a:rPr lang="en-GB">
                <a:cs typeface="Times" pitchFamily="1" charset="0"/>
              </a:rPr>
              <a:t>You want to minimize development cost by reusing methods</a:t>
            </a:r>
            <a:r>
              <a:rPr lang="en-US"/>
              <a:t> </a:t>
            </a:r>
          </a:p>
        </p:txBody>
      </p:sp>
    </p:spTree>
    <p:extLst>
      <p:ext uri="{BB962C8B-B14F-4D97-AF65-F5344CB8AC3E}">
        <p14:creationId xmlns:p14="http://schemas.microsoft.com/office/powerpoint/2010/main" val="18221333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3008EBD1-E75D-4F6E-89E4-A8800E2896FF}" type="slidenum">
              <a:rPr lang="en-US"/>
              <a:pPr/>
              <a:t>169</a:t>
            </a:fld>
            <a:endParaRPr lang="en-US"/>
          </a:p>
        </p:txBody>
      </p:sp>
      <p:sp>
        <p:nvSpPr>
          <p:cNvPr id="221186" name="Rectangle 2"/>
          <p:cNvSpPr>
            <a:spLocks noGrp="1" noChangeArrowheads="1"/>
          </p:cNvSpPr>
          <p:nvPr>
            <p:ph type="title"/>
          </p:nvPr>
        </p:nvSpPr>
        <p:spPr/>
        <p:txBody>
          <a:bodyPr/>
          <a:lstStyle/>
          <a:p>
            <a:r>
              <a:rPr lang="en-US"/>
              <a:t>Delegation</a:t>
            </a:r>
          </a:p>
        </p:txBody>
      </p:sp>
      <p:sp>
        <p:nvSpPr>
          <p:cNvPr id="221187" name="Rectangle 3"/>
          <p:cNvSpPr>
            <a:spLocks noGrp="1" noChangeArrowheads="1"/>
          </p:cNvSpPr>
          <p:nvPr>
            <p:ph type="body" sz="half" idx="1"/>
          </p:nvPr>
        </p:nvSpPr>
        <p:spPr>
          <a:xfrm>
            <a:off x="2438400" y="1295400"/>
            <a:ext cx="3695700" cy="4800600"/>
          </a:xfrm>
        </p:spPr>
        <p:txBody>
          <a:bodyPr/>
          <a:lstStyle/>
          <a:p>
            <a:pPr lvl="1"/>
            <a:r>
              <a:rPr lang="en-US" sz="2000" b="1" i="1"/>
              <a:t>Solution:</a:t>
            </a:r>
          </a:p>
        </p:txBody>
      </p:sp>
      <p:pic>
        <p:nvPicPr>
          <p:cNvPr id="221343" name="Picture 15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895600" y="1905000"/>
            <a:ext cx="7010400" cy="3867150"/>
          </a:xfrm>
          <a:noFill/>
          <a:ln/>
        </p:spPr>
      </p:pic>
    </p:spTree>
    <p:extLst>
      <p:ext uri="{BB962C8B-B14F-4D97-AF65-F5344CB8AC3E}">
        <p14:creationId xmlns:p14="http://schemas.microsoft.com/office/powerpoint/2010/main" val="408581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 Admitting a new patient</a:t>
            </a:r>
            <a:endParaRPr lang="en-US" dirty="0"/>
          </a:p>
        </p:txBody>
      </p:sp>
      <p:pic>
        <p:nvPicPr>
          <p:cNvPr id="66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8964" y="2162175"/>
            <a:ext cx="59340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608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Lethbridge/Laganière 2005</a:t>
            </a:r>
          </a:p>
        </p:txBody>
      </p:sp>
      <p:sp>
        <p:nvSpPr>
          <p:cNvPr id="6" name="Footer Placeholder 4"/>
          <p:cNvSpPr>
            <a:spLocks noGrp="1"/>
          </p:cNvSpPr>
          <p:nvPr>
            <p:ph type="ftr" sz="quarter" idx="11"/>
          </p:nvPr>
        </p:nvSpPr>
        <p:spPr/>
        <p:txBody>
          <a:bodyPr/>
          <a:lstStyle/>
          <a:p>
            <a:r>
              <a:rPr lang="en-US"/>
              <a:t>Chapter 6: Using design patterns</a:t>
            </a:r>
          </a:p>
        </p:txBody>
      </p:sp>
      <p:sp>
        <p:nvSpPr>
          <p:cNvPr id="7" name="Slide Number Placeholder 5"/>
          <p:cNvSpPr>
            <a:spLocks noGrp="1"/>
          </p:cNvSpPr>
          <p:nvPr>
            <p:ph type="sldNum" sz="quarter" idx="12"/>
          </p:nvPr>
        </p:nvSpPr>
        <p:spPr/>
        <p:txBody>
          <a:bodyPr/>
          <a:lstStyle/>
          <a:p>
            <a:fld id="{DF54A37F-E5A1-4CC7-9201-A28E220D2692}" type="slidenum">
              <a:rPr lang="en-US"/>
              <a:pPr/>
              <a:t>170</a:t>
            </a:fld>
            <a:endParaRPr lang="en-US"/>
          </a:p>
        </p:txBody>
      </p:sp>
      <p:sp>
        <p:nvSpPr>
          <p:cNvPr id="275458" name="Rectangle 2"/>
          <p:cNvSpPr>
            <a:spLocks noGrp="1" noChangeArrowheads="1"/>
          </p:cNvSpPr>
          <p:nvPr>
            <p:ph type="title"/>
          </p:nvPr>
        </p:nvSpPr>
        <p:spPr/>
        <p:txBody>
          <a:bodyPr/>
          <a:lstStyle/>
          <a:p>
            <a:r>
              <a:rPr lang="en-US"/>
              <a:t>Delegation</a:t>
            </a:r>
          </a:p>
        </p:txBody>
      </p:sp>
      <p:sp>
        <p:nvSpPr>
          <p:cNvPr id="275520" name="Rectangle 64"/>
          <p:cNvSpPr>
            <a:spLocks noChangeArrowheads="1"/>
          </p:cNvSpPr>
          <p:nvPr/>
        </p:nvSpPr>
        <p:spPr bwMode="auto">
          <a:xfrm>
            <a:off x="2590800" y="13716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b="1"/>
              <a:t>Example:</a:t>
            </a:r>
          </a:p>
        </p:txBody>
      </p:sp>
      <p:pic>
        <p:nvPicPr>
          <p:cNvPr id="275525" name="Picture 6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590800" y="2443164"/>
            <a:ext cx="7543800" cy="2655887"/>
          </a:xfrm>
          <a:noFill/>
          <a:ln/>
        </p:spPr>
      </p:pic>
    </p:spTree>
    <p:extLst>
      <p:ext uri="{BB962C8B-B14F-4D97-AF65-F5344CB8AC3E}">
        <p14:creationId xmlns:p14="http://schemas.microsoft.com/office/powerpoint/2010/main" val="18068731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468E453B-4F38-406F-8AD0-E633622DF6CA}" type="slidenum">
              <a:rPr lang="en-US"/>
              <a:pPr/>
              <a:t>171</a:t>
            </a:fld>
            <a:endParaRPr lang="en-US"/>
          </a:p>
        </p:txBody>
      </p:sp>
      <p:sp>
        <p:nvSpPr>
          <p:cNvPr id="231426" name="Rectangle 2"/>
          <p:cNvSpPr>
            <a:spLocks noGrp="1" noChangeArrowheads="1"/>
          </p:cNvSpPr>
          <p:nvPr>
            <p:ph type="title"/>
          </p:nvPr>
        </p:nvSpPr>
        <p:spPr/>
        <p:txBody>
          <a:bodyPr/>
          <a:lstStyle/>
          <a:p>
            <a:r>
              <a:rPr lang="en-GB" dirty="0" smtClean="0">
                <a:cs typeface="Times" pitchFamily="1" charset="0"/>
              </a:rPr>
              <a:t>The </a:t>
            </a:r>
            <a:r>
              <a:rPr lang="en-GB" dirty="0">
                <a:cs typeface="Times" pitchFamily="1" charset="0"/>
              </a:rPr>
              <a:t>Immutable</a:t>
            </a:r>
            <a:r>
              <a:rPr lang="en-US" dirty="0">
                <a:cs typeface="Times" pitchFamily="1" charset="0"/>
              </a:rPr>
              <a:t> Pattern</a:t>
            </a:r>
          </a:p>
        </p:txBody>
      </p:sp>
      <p:sp>
        <p:nvSpPr>
          <p:cNvPr id="231427" name="Rectangle 3"/>
          <p:cNvSpPr>
            <a:spLocks noGrp="1" noChangeArrowheads="1"/>
          </p:cNvSpPr>
          <p:nvPr>
            <p:ph type="body" idx="1"/>
          </p:nvPr>
        </p:nvSpPr>
        <p:spPr/>
        <p:txBody>
          <a:bodyPr>
            <a:normAutofit/>
          </a:bodyPr>
          <a:lstStyle/>
          <a:p>
            <a:pPr lvl="1">
              <a:lnSpc>
                <a:spcPct val="90000"/>
              </a:lnSpc>
            </a:pPr>
            <a:r>
              <a:rPr lang="en-GB" sz="2000" b="1" i="1">
                <a:cs typeface="Times" pitchFamily="1" charset="0"/>
              </a:rPr>
              <a:t>Context</a:t>
            </a:r>
            <a:r>
              <a:rPr lang="en-GB" sz="2000">
                <a:cs typeface="Times" pitchFamily="1" charset="0"/>
              </a:rPr>
              <a:t>: </a:t>
            </a:r>
          </a:p>
          <a:p>
            <a:pPr lvl="2">
              <a:lnSpc>
                <a:spcPct val="90000"/>
              </a:lnSpc>
            </a:pPr>
            <a:r>
              <a:rPr lang="en-GB">
                <a:cs typeface="Times" pitchFamily="1" charset="0"/>
              </a:rPr>
              <a:t>An immutable object is an object that has a state that never changes after creation</a:t>
            </a:r>
            <a:r>
              <a:rPr lang="en-US">
                <a:cs typeface="Times" pitchFamily="1" charset="0"/>
              </a:rPr>
              <a:t> </a:t>
            </a:r>
          </a:p>
          <a:p>
            <a:pPr lvl="1">
              <a:lnSpc>
                <a:spcPct val="90000"/>
              </a:lnSpc>
            </a:pPr>
            <a:r>
              <a:rPr lang="en-GB" sz="2000" b="1" i="1">
                <a:cs typeface="Times" pitchFamily="1" charset="0"/>
              </a:rPr>
              <a:t>Problem</a:t>
            </a:r>
            <a:r>
              <a:rPr lang="en-GB" sz="2000">
                <a:cs typeface="Times" pitchFamily="1" charset="0"/>
              </a:rPr>
              <a:t>: </a:t>
            </a:r>
          </a:p>
          <a:p>
            <a:pPr lvl="2">
              <a:lnSpc>
                <a:spcPct val="90000"/>
              </a:lnSpc>
            </a:pPr>
            <a:r>
              <a:rPr lang="en-GB">
                <a:cs typeface="Times" pitchFamily="1" charset="0"/>
              </a:rPr>
              <a:t>How do you create a class whose instances are immutable? </a:t>
            </a:r>
          </a:p>
          <a:p>
            <a:pPr lvl="1">
              <a:lnSpc>
                <a:spcPct val="90000"/>
              </a:lnSpc>
            </a:pPr>
            <a:r>
              <a:rPr lang="en-GB" sz="2000" b="1" i="1">
                <a:cs typeface="Times" pitchFamily="1" charset="0"/>
              </a:rPr>
              <a:t>Forces</a:t>
            </a:r>
            <a:r>
              <a:rPr lang="en-GB" sz="2000">
                <a:cs typeface="Times" pitchFamily="1" charset="0"/>
              </a:rPr>
              <a:t>: </a:t>
            </a:r>
          </a:p>
          <a:p>
            <a:pPr lvl="2">
              <a:lnSpc>
                <a:spcPct val="90000"/>
              </a:lnSpc>
            </a:pPr>
            <a:r>
              <a:rPr lang="en-GB">
                <a:cs typeface="Times" pitchFamily="1" charset="0"/>
              </a:rPr>
              <a:t>There must be no loopholes that would allow ‘illegal’ modification of an immutable object</a:t>
            </a:r>
            <a:r>
              <a:rPr lang="en-US">
                <a:cs typeface="Times" pitchFamily="1" charset="0"/>
              </a:rPr>
              <a:t> </a:t>
            </a:r>
          </a:p>
          <a:p>
            <a:pPr lvl="1" algn="just">
              <a:lnSpc>
                <a:spcPct val="90000"/>
              </a:lnSpc>
            </a:pPr>
            <a:r>
              <a:rPr lang="en-GB" sz="2000" b="1" i="1">
                <a:cs typeface="Times" pitchFamily="1" charset="0"/>
              </a:rPr>
              <a:t>Solution</a:t>
            </a:r>
            <a:r>
              <a:rPr lang="en-GB" sz="2000">
                <a:cs typeface="Times" pitchFamily="1" charset="0"/>
              </a:rPr>
              <a:t>: </a:t>
            </a:r>
          </a:p>
          <a:p>
            <a:pPr lvl="2" algn="just">
              <a:lnSpc>
                <a:spcPct val="90000"/>
              </a:lnSpc>
            </a:pPr>
            <a:r>
              <a:rPr lang="en-GB">
                <a:cs typeface="Times" pitchFamily="1" charset="0"/>
              </a:rPr>
              <a:t>Ensure that the constructor of the immutable class is the </a:t>
            </a:r>
            <a:r>
              <a:rPr lang="en-GB" i="1">
                <a:cs typeface="Times" pitchFamily="1" charset="0"/>
              </a:rPr>
              <a:t>only</a:t>
            </a:r>
            <a:r>
              <a:rPr lang="en-GB">
                <a:cs typeface="Times" pitchFamily="1" charset="0"/>
              </a:rPr>
              <a:t> place where the values of instance variables are set or modified. </a:t>
            </a:r>
          </a:p>
          <a:p>
            <a:pPr lvl="2" algn="just">
              <a:lnSpc>
                <a:spcPct val="90000"/>
              </a:lnSpc>
            </a:pPr>
            <a:r>
              <a:rPr lang="en-GB">
                <a:cs typeface="Times" pitchFamily="1" charset="0"/>
              </a:rPr>
              <a:t>Instance methods which access properties must not have side effects. </a:t>
            </a:r>
          </a:p>
          <a:p>
            <a:pPr lvl="2" algn="just">
              <a:lnSpc>
                <a:spcPct val="90000"/>
              </a:lnSpc>
            </a:pPr>
            <a:r>
              <a:rPr lang="en-GB">
                <a:cs typeface="Times" pitchFamily="1" charset="0"/>
              </a:rPr>
              <a:t>If a method that would otherwise modify an instance variable is required, then it has to return a </a:t>
            </a:r>
            <a:r>
              <a:rPr lang="en-GB" i="1">
                <a:cs typeface="Times" pitchFamily="1" charset="0"/>
              </a:rPr>
              <a:t>new</a:t>
            </a:r>
            <a:r>
              <a:rPr lang="en-GB">
                <a:cs typeface="Times" pitchFamily="1" charset="0"/>
              </a:rPr>
              <a:t> instance of the class. </a:t>
            </a:r>
          </a:p>
        </p:txBody>
      </p:sp>
    </p:spTree>
    <p:extLst>
      <p:ext uri="{BB962C8B-B14F-4D97-AF65-F5344CB8AC3E}">
        <p14:creationId xmlns:p14="http://schemas.microsoft.com/office/powerpoint/2010/main" val="237767487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5230E25B-082F-47F0-8AD8-B6E1C0AFCBBD}" type="slidenum">
              <a:rPr lang="en-US"/>
              <a:pPr/>
              <a:t>172</a:t>
            </a:fld>
            <a:endParaRPr lang="en-US"/>
          </a:p>
        </p:txBody>
      </p:sp>
      <p:sp>
        <p:nvSpPr>
          <p:cNvPr id="233474" name="Rectangle 2"/>
          <p:cNvSpPr>
            <a:spLocks noGrp="1" noChangeArrowheads="1"/>
          </p:cNvSpPr>
          <p:nvPr>
            <p:ph type="title"/>
          </p:nvPr>
        </p:nvSpPr>
        <p:spPr/>
        <p:txBody>
          <a:bodyPr>
            <a:normAutofit/>
          </a:bodyPr>
          <a:lstStyle/>
          <a:p>
            <a:r>
              <a:rPr lang="en-GB" dirty="0" smtClean="0">
                <a:cs typeface="Times" pitchFamily="1" charset="0"/>
              </a:rPr>
              <a:t>The </a:t>
            </a:r>
            <a:r>
              <a:rPr lang="en-GB" dirty="0">
                <a:cs typeface="Times" pitchFamily="1" charset="0"/>
              </a:rPr>
              <a:t>Read-only Interface</a:t>
            </a:r>
            <a:r>
              <a:rPr lang="en-US" dirty="0">
                <a:cs typeface="Times" pitchFamily="1" charset="0"/>
              </a:rPr>
              <a:t> Pattern</a:t>
            </a:r>
          </a:p>
        </p:txBody>
      </p:sp>
      <p:sp>
        <p:nvSpPr>
          <p:cNvPr id="233475" name="Rectangle 3"/>
          <p:cNvSpPr>
            <a:spLocks noGrp="1" noChangeArrowheads="1"/>
          </p:cNvSpPr>
          <p:nvPr>
            <p:ph type="body" idx="1"/>
          </p:nvPr>
        </p:nvSpPr>
        <p:spPr/>
        <p:txBody>
          <a:bodyPr/>
          <a:lstStyle/>
          <a:p>
            <a:pPr lvl="1"/>
            <a:r>
              <a:rPr lang="en-GB" sz="2000" b="1" i="1">
                <a:cs typeface="Times" pitchFamily="1" charset="0"/>
              </a:rPr>
              <a:t>Context</a:t>
            </a:r>
            <a:r>
              <a:rPr lang="en-GB" sz="2000">
                <a:cs typeface="Times" pitchFamily="1" charset="0"/>
              </a:rPr>
              <a:t>: </a:t>
            </a:r>
            <a:endParaRPr lang="en-US" sz="2000">
              <a:cs typeface="Times" pitchFamily="1" charset="0"/>
            </a:endParaRPr>
          </a:p>
          <a:p>
            <a:pPr lvl="2"/>
            <a:r>
              <a:rPr lang="en-GB">
                <a:cs typeface="Times" pitchFamily="1" charset="0"/>
              </a:rPr>
              <a:t>You sometimes want certain privileged classes to be able to modify attributes of objects that are otherwise immutable</a:t>
            </a:r>
            <a:r>
              <a:rPr lang="en-US">
                <a:cs typeface="Times" pitchFamily="1" charset="0"/>
              </a:rPr>
              <a:t> </a:t>
            </a:r>
          </a:p>
          <a:p>
            <a:pPr lvl="1" algn="just"/>
            <a:r>
              <a:rPr lang="en-GB" sz="2000" b="1" i="1">
                <a:cs typeface="Times" pitchFamily="1" charset="0"/>
              </a:rPr>
              <a:t>Problem</a:t>
            </a:r>
            <a:r>
              <a:rPr lang="en-GB" sz="2000">
                <a:cs typeface="Times" pitchFamily="1" charset="0"/>
              </a:rPr>
              <a:t>: </a:t>
            </a:r>
          </a:p>
          <a:p>
            <a:pPr lvl="2" algn="just"/>
            <a:r>
              <a:rPr lang="en-GB">
                <a:cs typeface="Times" pitchFamily="1" charset="0"/>
              </a:rPr>
              <a:t>How do you create a situation where some classes see a class as read-only whereas others are able to make modifications?</a:t>
            </a:r>
          </a:p>
          <a:p>
            <a:pPr lvl="1"/>
            <a:r>
              <a:rPr lang="en-GB" sz="2000" b="1" i="1">
                <a:cs typeface="Times" pitchFamily="1" charset="0"/>
              </a:rPr>
              <a:t>Forces</a:t>
            </a:r>
            <a:r>
              <a:rPr lang="en-GB" sz="2000">
                <a:cs typeface="Times" pitchFamily="1" charset="0"/>
              </a:rPr>
              <a:t>: </a:t>
            </a:r>
          </a:p>
          <a:p>
            <a:pPr lvl="2"/>
            <a:r>
              <a:rPr lang="en-GB">
                <a:cs typeface="Times" pitchFamily="1" charset="0"/>
              </a:rPr>
              <a:t>Restricting access by using the </a:t>
            </a:r>
            <a:r>
              <a:rPr lang="en-GB" b="1">
                <a:latin typeface="Courier" pitchFamily="1" charset="0"/>
                <a:cs typeface="Times" pitchFamily="1" charset="0"/>
              </a:rPr>
              <a:t>public</a:t>
            </a:r>
            <a:r>
              <a:rPr lang="en-GB">
                <a:cs typeface="Times" pitchFamily="1" charset="0"/>
              </a:rPr>
              <a:t>, </a:t>
            </a:r>
            <a:r>
              <a:rPr lang="en-GB" b="1">
                <a:latin typeface="Courier" pitchFamily="1" charset="0"/>
                <a:cs typeface="Times" pitchFamily="1" charset="0"/>
              </a:rPr>
              <a:t>protected</a:t>
            </a:r>
            <a:r>
              <a:rPr lang="en-GB">
                <a:cs typeface="Times" pitchFamily="1" charset="0"/>
              </a:rPr>
              <a:t> and </a:t>
            </a:r>
            <a:r>
              <a:rPr lang="en-GB" b="1">
                <a:latin typeface="Courier" pitchFamily="1" charset="0"/>
                <a:cs typeface="Times" pitchFamily="1" charset="0"/>
              </a:rPr>
              <a:t>private</a:t>
            </a:r>
            <a:r>
              <a:rPr lang="en-GB">
                <a:cs typeface="Times" pitchFamily="1" charset="0"/>
              </a:rPr>
              <a:t> keywords is not adequately selective. </a:t>
            </a:r>
          </a:p>
          <a:p>
            <a:pPr lvl="2"/>
            <a:r>
              <a:rPr lang="en-GB">
                <a:cs typeface="Times" pitchFamily="1" charset="0"/>
              </a:rPr>
              <a:t>Making access </a:t>
            </a:r>
            <a:r>
              <a:rPr lang="en-GB" b="1">
                <a:latin typeface="Courier" pitchFamily="1" charset="0"/>
                <a:cs typeface="Times" pitchFamily="1" charset="0"/>
              </a:rPr>
              <a:t>public</a:t>
            </a:r>
            <a:r>
              <a:rPr lang="en-GB">
                <a:cs typeface="Times" pitchFamily="1" charset="0"/>
              </a:rPr>
              <a:t> makes it public for both reading and writing</a:t>
            </a:r>
            <a:r>
              <a:rPr lang="en-US">
                <a:cs typeface="Times" pitchFamily="1" charset="0"/>
              </a:rPr>
              <a:t> </a:t>
            </a:r>
          </a:p>
        </p:txBody>
      </p:sp>
    </p:spTree>
    <p:extLst>
      <p:ext uri="{BB962C8B-B14F-4D97-AF65-F5344CB8AC3E}">
        <p14:creationId xmlns:p14="http://schemas.microsoft.com/office/powerpoint/2010/main" val="403744712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D5CE5799-241D-4D83-B5F2-2FE4F5E6631C}" type="slidenum">
              <a:rPr lang="en-US"/>
              <a:pPr/>
              <a:t>173</a:t>
            </a:fld>
            <a:endParaRPr lang="en-US"/>
          </a:p>
        </p:txBody>
      </p:sp>
      <p:sp>
        <p:nvSpPr>
          <p:cNvPr id="235522" name="Rectangle 2"/>
          <p:cNvSpPr>
            <a:spLocks noGrp="1" noChangeArrowheads="1"/>
          </p:cNvSpPr>
          <p:nvPr>
            <p:ph type="title"/>
          </p:nvPr>
        </p:nvSpPr>
        <p:spPr/>
        <p:txBody>
          <a:bodyPr/>
          <a:lstStyle/>
          <a:p>
            <a:r>
              <a:rPr lang="en-GB">
                <a:cs typeface="Times" pitchFamily="1" charset="0"/>
              </a:rPr>
              <a:t>Read-only Interface</a:t>
            </a:r>
          </a:p>
        </p:txBody>
      </p:sp>
      <p:sp>
        <p:nvSpPr>
          <p:cNvPr id="235523" name="Rectangle 3"/>
          <p:cNvSpPr>
            <a:spLocks noGrp="1" noChangeArrowheads="1"/>
          </p:cNvSpPr>
          <p:nvPr>
            <p:ph type="body" sz="half" idx="1"/>
          </p:nvPr>
        </p:nvSpPr>
        <p:spPr>
          <a:xfrm>
            <a:off x="2362200" y="1371600"/>
            <a:ext cx="3695700" cy="4800600"/>
          </a:xfrm>
        </p:spPr>
        <p:txBody>
          <a:bodyPr/>
          <a:lstStyle/>
          <a:p>
            <a:pPr lvl="1"/>
            <a:r>
              <a:rPr lang="en-US" sz="2000" b="1" i="1">
                <a:cs typeface="Times" pitchFamily="1" charset="0"/>
              </a:rPr>
              <a:t>Solution:</a:t>
            </a:r>
          </a:p>
        </p:txBody>
      </p:sp>
      <p:pic>
        <p:nvPicPr>
          <p:cNvPr id="235642" name="Picture 12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3200400" y="1938338"/>
            <a:ext cx="6553200" cy="4157662"/>
          </a:xfrm>
          <a:noFill/>
          <a:ln/>
        </p:spPr>
      </p:pic>
    </p:spTree>
    <p:extLst>
      <p:ext uri="{BB962C8B-B14F-4D97-AF65-F5344CB8AC3E}">
        <p14:creationId xmlns:p14="http://schemas.microsoft.com/office/powerpoint/2010/main" val="207884114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5083AAAF-96D3-4192-8438-86A1C56C5B72}" type="slidenum">
              <a:rPr lang="en-US"/>
              <a:pPr/>
              <a:t>174</a:t>
            </a:fld>
            <a:endParaRPr lang="en-US"/>
          </a:p>
        </p:txBody>
      </p:sp>
      <p:sp>
        <p:nvSpPr>
          <p:cNvPr id="280578" name="Rectangle 2"/>
          <p:cNvSpPr>
            <a:spLocks noGrp="1" noChangeArrowheads="1"/>
          </p:cNvSpPr>
          <p:nvPr>
            <p:ph type="title"/>
          </p:nvPr>
        </p:nvSpPr>
        <p:spPr/>
        <p:txBody>
          <a:bodyPr/>
          <a:lstStyle/>
          <a:p>
            <a:r>
              <a:rPr lang="en-US"/>
              <a:t>Read-only Interface</a:t>
            </a:r>
          </a:p>
        </p:txBody>
      </p:sp>
      <p:sp>
        <p:nvSpPr>
          <p:cNvPr id="280579" name="Rectangle 3"/>
          <p:cNvSpPr>
            <a:spLocks noGrp="1" noChangeArrowheads="1"/>
          </p:cNvSpPr>
          <p:nvPr>
            <p:ph type="body" sz="half" idx="1"/>
          </p:nvPr>
        </p:nvSpPr>
        <p:spPr/>
        <p:txBody>
          <a:bodyPr/>
          <a:lstStyle/>
          <a:p>
            <a:r>
              <a:rPr lang="en-US" sz="2000"/>
              <a:t>Example:</a:t>
            </a:r>
          </a:p>
        </p:txBody>
      </p:sp>
      <p:pic>
        <p:nvPicPr>
          <p:cNvPr id="280620" name="Picture 4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029201" y="1371601"/>
            <a:ext cx="2047875" cy="4543425"/>
          </a:xfrm>
          <a:noFill/>
          <a:ln/>
        </p:spPr>
      </p:pic>
    </p:spTree>
    <p:extLst>
      <p:ext uri="{BB962C8B-B14F-4D97-AF65-F5344CB8AC3E}">
        <p14:creationId xmlns:p14="http://schemas.microsoft.com/office/powerpoint/2010/main" val="102722479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5F2E8781-EB68-46F3-96D3-7DFEF9FBD154}" type="slidenum">
              <a:rPr lang="en-US"/>
              <a:pPr/>
              <a:t>175</a:t>
            </a:fld>
            <a:endParaRPr lang="en-US"/>
          </a:p>
        </p:txBody>
      </p:sp>
      <p:sp>
        <p:nvSpPr>
          <p:cNvPr id="268290" name="Rectangle 2"/>
          <p:cNvSpPr>
            <a:spLocks noGrp="1" noChangeArrowheads="1"/>
          </p:cNvSpPr>
          <p:nvPr>
            <p:ph type="title"/>
          </p:nvPr>
        </p:nvSpPr>
        <p:spPr>
          <a:xfrm>
            <a:off x="1905001" y="228600"/>
            <a:ext cx="7407275" cy="914400"/>
          </a:xfrm>
        </p:spPr>
        <p:txBody>
          <a:bodyPr/>
          <a:lstStyle/>
          <a:p>
            <a:r>
              <a:rPr lang="en-US"/>
              <a:t>Using the observable layer</a:t>
            </a:r>
          </a:p>
        </p:txBody>
      </p:sp>
      <p:sp>
        <p:nvSpPr>
          <p:cNvPr id="268292" name="Rectangle 4"/>
          <p:cNvSpPr>
            <a:spLocks noChangeArrowheads="1"/>
          </p:cNvSpPr>
          <p:nvPr/>
        </p:nvSpPr>
        <p:spPr bwMode="auto">
          <a:xfrm>
            <a:off x="2514600" y="1223963"/>
            <a:ext cx="7772400"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cs typeface="Times New Roman" pitchFamily="1" charset="0"/>
              </a:rPr>
              <a:t>1. Create a class that implements the </a:t>
            </a:r>
            <a:r>
              <a:rPr lang="en-GB" b="1">
                <a:latin typeface="Times New Roman" pitchFamily="1" charset="0"/>
                <a:cs typeface="Times New Roman" pitchFamily="1" charset="0"/>
              </a:rPr>
              <a:t>Observer</a:t>
            </a:r>
            <a:r>
              <a:rPr lang="en-GB">
                <a:cs typeface="Times New Roman" pitchFamily="1" charset="0"/>
              </a:rPr>
              <a:t> interface.</a:t>
            </a:r>
          </a:p>
          <a:p>
            <a:pPr algn="just"/>
            <a:r>
              <a:rPr lang="en-GB">
                <a:cs typeface="Times New Roman" pitchFamily="1" charset="0"/>
              </a:rPr>
              <a:t>2. Register it as an observer of the </a:t>
            </a:r>
            <a:r>
              <a:rPr lang="en-GB" b="1">
                <a:latin typeface="Times New Roman" pitchFamily="1" charset="0"/>
                <a:cs typeface="Times New Roman" pitchFamily="1" charset="0"/>
              </a:rPr>
              <a:t>Observable</a:t>
            </a:r>
            <a:r>
              <a:rPr lang="en-GB">
                <a:latin typeface="Times New Roman" pitchFamily="1" charset="0"/>
                <a:cs typeface="Times New Roman" pitchFamily="1" charset="0"/>
              </a:rPr>
              <a:t>:</a:t>
            </a:r>
          </a:p>
          <a:p>
            <a:endParaRPr lang="en-GB" sz="1700">
              <a:latin typeface="Times New Roman" pitchFamily="1" charset="0"/>
            </a:endParaRPr>
          </a:p>
          <a:p>
            <a:r>
              <a:rPr lang="en-GB" sz="1700">
                <a:latin typeface="Arial" charset="0"/>
              </a:rPr>
              <a:t>	</a:t>
            </a:r>
            <a:r>
              <a:rPr lang="en-GB" sz="1700" b="1">
                <a:latin typeface="Arial" charset="0"/>
              </a:rPr>
              <a:t>public MessageHandler(Observable client)</a:t>
            </a:r>
          </a:p>
          <a:p>
            <a:r>
              <a:rPr lang="en-GB" sz="1700" b="1">
                <a:latin typeface="Arial" charset="0"/>
              </a:rPr>
              <a:t>	{</a:t>
            </a:r>
          </a:p>
          <a:p>
            <a:r>
              <a:rPr lang="en-GB" sz="1700" b="1">
                <a:latin typeface="Arial" charset="0"/>
              </a:rPr>
              <a:t>	</a:t>
            </a:r>
            <a:r>
              <a:rPr lang="en-US" sz="1700" b="1">
                <a:latin typeface="Arial" charset="0"/>
              </a:rPr>
              <a:t>       </a:t>
            </a:r>
            <a:r>
              <a:rPr lang="en-GB" sz="1700" b="1">
                <a:latin typeface="Arial" charset="0"/>
              </a:rPr>
              <a:t>client.addObserver(this);</a:t>
            </a:r>
          </a:p>
          <a:p>
            <a:r>
              <a:rPr lang="en-GB" sz="1700" b="1">
                <a:latin typeface="Arial" charset="0"/>
              </a:rPr>
              <a:t>	</a:t>
            </a:r>
            <a:r>
              <a:rPr lang="en-US" sz="1700" b="1">
                <a:latin typeface="Arial" charset="0"/>
              </a:rPr>
              <a:t>       </a:t>
            </a:r>
            <a:r>
              <a:rPr lang="en-GB" sz="1700" b="1">
                <a:latin typeface="Arial" charset="0"/>
              </a:rPr>
              <a:t>...</a:t>
            </a:r>
          </a:p>
          <a:p>
            <a:r>
              <a:rPr lang="en-GB" sz="1700" b="1">
                <a:latin typeface="Arial" charset="0"/>
              </a:rPr>
              <a:t>	}</a:t>
            </a:r>
          </a:p>
          <a:p>
            <a:pPr algn="just"/>
            <a:r>
              <a:rPr lang="en-GB">
                <a:cs typeface="Times New Roman" pitchFamily="1" charset="0"/>
              </a:rPr>
              <a:t> </a:t>
            </a:r>
          </a:p>
          <a:p>
            <a:pPr algn="just"/>
            <a:r>
              <a:rPr lang="en-GB">
                <a:cs typeface="Times New Roman" pitchFamily="1" charset="0"/>
              </a:rPr>
              <a:t>3. Define the </a:t>
            </a:r>
            <a:r>
              <a:rPr lang="en-GB" b="1">
                <a:latin typeface="Times New Roman" pitchFamily="1" charset="0"/>
                <a:cs typeface="Times New Roman" pitchFamily="1" charset="0"/>
              </a:rPr>
              <a:t>update</a:t>
            </a:r>
            <a:r>
              <a:rPr lang="en-GB">
                <a:latin typeface="Times New Roman" pitchFamily="1" charset="0"/>
                <a:cs typeface="Times New Roman" pitchFamily="1" charset="0"/>
              </a:rPr>
              <a:t> </a:t>
            </a:r>
            <a:r>
              <a:rPr lang="en-GB">
                <a:cs typeface="Times New Roman" pitchFamily="1" charset="0"/>
              </a:rPr>
              <a:t>method in the new class: </a:t>
            </a:r>
          </a:p>
          <a:p>
            <a:r>
              <a:rPr lang="en-GB" sz="1700" b="1"/>
              <a:t>	</a:t>
            </a:r>
          </a:p>
          <a:p>
            <a:r>
              <a:rPr lang="en-GB" sz="1700" b="1"/>
              <a:t>                 </a:t>
            </a:r>
            <a:r>
              <a:rPr lang="en-GB" sz="1700" b="1">
                <a:latin typeface="Arial" charset="0"/>
              </a:rPr>
              <a:t>public void update(Observable obs, Object message)</a:t>
            </a:r>
          </a:p>
          <a:p>
            <a:r>
              <a:rPr lang="en-GB" sz="1700" b="1">
                <a:latin typeface="Arial" charset="0"/>
              </a:rPr>
              <a:t>	{</a:t>
            </a:r>
          </a:p>
          <a:p>
            <a:r>
              <a:rPr lang="en-GB" sz="1700" b="1">
                <a:latin typeface="Arial" charset="0"/>
              </a:rPr>
              <a:t>	</a:t>
            </a:r>
            <a:r>
              <a:rPr lang="en-US" sz="1700" b="1">
                <a:latin typeface="Arial" charset="0"/>
              </a:rPr>
              <a:t>          </a:t>
            </a:r>
            <a:r>
              <a:rPr lang="en-GB" sz="1700" b="1">
                <a:latin typeface="Arial" charset="0"/>
              </a:rPr>
              <a:t>if (message instanceOf SomeClass)</a:t>
            </a:r>
          </a:p>
          <a:p>
            <a:r>
              <a:rPr lang="en-GB" sz="1700" b="1">
                <a:latin typeface="Arial" charset="0"/>
              </a:rPr>
              <a:t>	</a:t>
            </a:r>
            <a:r>
              <a:rPr lang="en-US" sz="1700" b="1">
                <a:latin typeface="Arial" charset="0"/>
              </a:rPr>
              <a:t>          </a:t>
            </a:r>
            <a:r>
              <a:rPr lang="en-GB" sz="1700" b="1">
                <a:latin typeface="Arial" charset="0"/>
              </a:rPr>
              <a:t>{</a:t>
            </a:r>
          </a:p>
          <a:p>
            <a:r>
              <a:rPr lang="en-GB" sz="1700" b="1">
                <a:latin typeface="Arial" charset="0"/>
              </a:rPr>
              <a:t>		// process the message</a:t>
            </a:r>
          </a:p>
          <a:p>
            <a:r>
              <a:rPr lang="en-GB" sz="1700" b="1">
                <a:latin typeface="Arial" charset="0"/>
              </a:rPr>
              <a:t>	</a:t>
            </a:r>
            <a:r>
              <a:rPr lang="en-US" sz="1700" b="1">
                <a:latin typeface="Arial" charset="0"/>
              </a:rPr>
              <a:t>          </a:t>
            </a:r>
            <a:r>
              <a:rPr lang="en-GB" sz="1700" b="1">
                <a:latin typeface="Arial" charset="0"/>
              </a:rPr>
              <a:t>}</a:t>
            </a:r>
          </a:p>
          <a:p>
            <a:r>
              <a:rPr lang="en-GB" sz="1700" b="1">
                <a:latin typeface="Arial" charset="0"/>
              </a:rPr>
              <a:t>	}</a:t>
            </a:r>
          </a:p>
          <a:p>
            <a:pPr algn="just"/>
            <a:r>
              <a:rPr lang="en-GB" sz="1700" b="1">
                <a:cs typeface="Times New Roman" pitchFamily="1" charset="0"/>
              </a:rPr>
              <a:t> </a:t>
            </a:r>
          </a:p>
        </p:txBody>
      </p:sp>
    </p:spTree>
    <p:extLst>
      <p:ext uri="{BB962C8B-B14F-4D97-AF65-F5344CB8AC3E}">
        <p14:creationId xmlns:p14="http://schemas.microsoft.com/office/powerpoint/2010/main" val="31635218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a:t>Dirk Riehle’s experience in using patterns</a:t>
            </a:r>
          </a:p>
        </p:txBody>
      </p:sp>
      <p:sp>
        <p:nvSpPr>
          <p:cNvPr id="3" name="Rectangle 7"/>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In three companies: UBS, Skyva, Bayave</a:t>
            </a:r>
          </a:p>
          <a:p>
            <a:r>
              <a:rPr lang="en-US"/>
              <a:t>Five projects</a:t>
            </a:r>
          </a:p>
          <a:p>
            <a:r>
              <a:rPr lang="en-US"/>
              <a:t>Dominant use: communication between developers</a:t>
            </a:r>
          </a:p>
          <a:p>
            <a:r>
              <a:rPr lang="en-US"/>
              <a:t>Second use: implementation of software</a:t>
            </a:r>
          </a:p>
          <a:p>
            <a:r>
              <a:rPr lang="en-US"/>
              <a:t>Third use: documentation</a:t>
            </a:r>
          </a:p>
          <a:p>
            <a:r>
              <a:rPr lang="en-US"/>
              <a:t>Misconceptions: a design pattern is not a design or code template</a:t>
            </a:r>
          </a:p>
        </p:txBody>
      </p:sp>
    </p:spTree>
    <p:extLst>
      <p:ext uri="{BB962C8B-B14F-4D97-AF65-F5344CB8AC3E}">
        <p14:creationId xmlns:p14="http://schemas.microsoft.com/office/powerpoint/2010/main" val="246846038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Doug Schmidt use of patterns</a:t>
            </a:r>
          </a:p>
        </p:txBody>
      </p:sp>
      <p:sp>
        <p:nvSpPr>
          <p:cNvPr id="3" name="Rectangle 3"/>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1600" dirty="0">
                <a:hlinkClick r:id="rId2"/>
              </a:rPr>
              <a:t>A Family of Design Patterns For Flexibly Configuring Network Services in Distributed Systems</a:t>
            </a:r>
            <a:r>
              <a:rPr lang="en-US" sz="1600" dirty="0"/>
              <a:t>. Proceedings of the International Conference on Configurable Distributed Systems, Annapolis, Maryland, May 6--8, 1996. This paper describes a family of design patterns that enhance the flexibility and extensibility of communication software by permitting network services to evolve independently of the strategies used to passively initialize the services. The paper focuses on how the implementation of the </a:t>
            </a:r>
            <a:r>
              <a:rPr lang="en-US" sz="1600" dirty="0">
                <a:hlinkClick r:id="rId3"/>
              </a:rPr>
              <a:t>Acceptor</a:t>
            </a:r>
            <a:r>
              <a:rPr lang="en-US" sz="1600" dirty="0"/>
              <a:t> pattern in </a:t>
            </a:r>
            <a:r>
              <a:rPr lang="en-US" sz="1600" dirty="0">
                <a:hlinkClick r:id="rId4"/>
              </a:rPr>
              <a:t>ACE</a:t>
            </a:r>
            <a:r>
              <a:rPr lang="en-US" sz="1600" dirty="0"/>
              <a:t> was improved by applying patterns from ``Gang of Four'' </a:t>
            </a:r>
            <a:r>
              <a:rPr lang="en-US" sz="1600" dirty="0">
                <a:hlinkClick r:id="rId5"/>
              </a:rPr>
              <a:t>Design Patterns Catalog</a:t>
            </a:r>
            <a:r>
              <a:rPr lang="en-US" sz="1600" dirty="0"/>
              <a:t> such as Factory Method, Strategy, Bridge, and Abstract Factory.</a:t>
            </a:r>
          </a:p>
          <a:p>
            <a:pPr>
              <a:lnSpc>
                <a:spcPct val="80000"/>
              </a:lnSpc>
            </a:pPr>
            <a:r>
              <a:rPr lang="en-US" sz="1600" dirty="0">
                <a:hlinkClick r:id="rId6"/>
              </a:rPr>
              <a:t>Experience Using Design Patterns to Develop </a:t>
            </a:r>
            <a:r>
              <a:rPr lang="en-US" sz="1600" dirty="0" smtClean="0">
                <a:hlinkClick r:id="rId6"/>
              </a:rPr>
              <a:t>Reusable </a:t>
            </a:r>
            <a:r>
              <a:rPr lang="en-US" sz="1600" dirty="0">
                <a:hlinkClick r:id="rId6"/>
              </a:rPr>
              <a:t>Object-Oriented Communication Software.</a:t>
            </a:r>
            <a:r>
              <a:rPr lang="en-US" sz="1600" dirty="0"/>
              <a:t> </a:t>
            </a:r>
            <a:r>
              <a:rPr lang="en-US" sz="1600" i="1" dirty="0"/>
              <a:t>Communications of the ACM </a:t>
            </a:r>
            <a:r>
              <a:rPr lang="en-US" sz="1600" dirty="0"/>
              <a:t>(Special issue on Object-Oriented Experiences), October 1995, </a:t>
            </a:r>
            <a:r>
              <a:rPr lang="en-US" sz="1600" dirty="0" err="1">
                <a:hlinkClick r:id="rId7"/>
              </a:rPr>
              <a:t>ACM</a:t>
            </a:r>
            <a:r>
              <a:rPr lang="en-US" sz="1600" dirty="0" err="1"/>
              <a:t>.This</a:t>
            </a:r>
            <a:r>
              <a:rPr lang="en-US" sz="1600" dirty="0"/>
              <a:t> paper summarizes the lessons learned while applying a design pattern-based reuse strategy on production large-scale distributed communications systems. </a:t>
            </a:r>
          </a:p>
          <a:p>
            <a:pPr>
              <a:lnSpc>
                <a:spcPct val="80000"/>
              </a:lnSpc>
            </a:pPr>
            <a:r>
              <a:rPr lang="en-US" sz="1600" dirty="0">
                <a:hlinkClick r:id="rId8"/>
              </a:rPr>
              <a:t>Experience Using Design Patterns to Evolve Communication Software Across Diverse OS Platforms.</a:t>
            </a:r>
            <a:r>
              <a:rPr lang="en-US" sz="1600" dirty="0"/>
              <a:t> </a:t>
            </a:r>
            <a:r>
              <a:rPr lang="en-US" sz="1600" i="1" dirty="0"/>
              <a:t>Proceedings of the 9th European Conference on Object-Oriented Programming </a:t>
            </a:r>
            <a:r>
              <a:rPr lang="en-US" sz="1600" dirty="0"/>
              <a:t>held in Aarhus, Denmark on August 7-11, 1995. (with Paul Stephenson) This paper documents experience gained using design patterns to port systems software between UNIX and Windows NT on a telecommunication switch management project at Ericsson/GE Mobile Communications. </a:t>
            </a:r>
          </a:p>
          <a:p>
            <a:pPr>
              <a:lnSpc>
                <a:spcPct val="80000"/>
              </a:lnSpc>
            </a:pPr>
            <a:endParaRPr lang="en-US" sz="1600" dirty="0"/>
          </a:p>
        </p:txBody>
      </p:sp>
    </p:spTree>
    <p:extLst>
      <p:ext uri="{BB962C8B-B14F-4D97-AF65-F5344CB8AC3E}">
        <p14:creationId xmlns:p14="http://schemas.microsoft.com/office/powerpoint/2010/main" val="127125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793" name="Picture 4"/>
          <p:cNvPicPr>
            <a:picLocks noChangeAspect="1" noChangeArrowheads="1"/>
          </p:cNvPicPr>
          <p:nvPr/>
        </p:nvPicPr>
        <p:blipFill>
          <a:blip r:embed="rId2" cstate="print"/>
          <a:srcRect/>
          <a:stretch>
            <a:fillRect/>
          </a:stretch>
        </p:blipFill>
        <p:spPr bwMode="auto">
          <a:xfrm>
            <a:off x="2971800" y="2108200"/>
            <a:ext cx="5805488" cy="3378200"/>
          </a:xfrm>
          <a:prstGeom prst="rect">
            <a:avLst/>
          </a:prstGeom>
          <a:noFill/>
          <a:ln w="9525">
            <a:noFill/>
            <a:miter lim="800000"/>
            <a:headEnd/>
            <a:tailEnd/>
          </a:ln>
        </p:spPr>
      </p:pic>
      <p:sp>
        <p:nvSpPr>
          <p:cNvPr id="417794" name="Rectangle 5"/>
          <p:cNvSpPr>
            <a:spLocks noGrp="1"/>
          </p:cNvSpPr>
          <p:nvPr>
            <p:ph type="title"/>
          </p:nvPr>
        </p:nvSpPr>
        <p:spPr/>
        <p:txBody>
          <a:bodyPr>
            <a:normAutofit/>
          </a:bodyPr>
          <a:lstStyle/>
          <a:p>
            <a:r>
              <a:rPr lang="en-US" sz="2400" dirty="0"/>
              <a:t>Solution: Dynamics--UC: Discharge a patient</a:t>
            </a:r>
          </a:p>
        </p:txBody>
      </p:sp>
    </p:spTree>
    <p:extLst>
      <p:ext uri="{BB962C8B-B14F-4D97-AF65-F5344CB8AC3E}">
        <p14:creationId xmlns:p14="http://schemas.microsoft.com/office/powerpoint/2010/main" val="359634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1151" y="2130950"/>
            <a:ext cx="5983522" cy="31995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err="1" smtClean="0"/>
              <a:t>Statechart</a:t>
            </a:r>
            <a:r>
              <a:rPr lang="en-US" dirty="0" smtClean="0"/>
              <a:t> for Treatment History</a:t>
            </a:r>
            <a:endParaRPr lang="en-US" dirty="0"/>
          </a:p>
        </p:txBody>
      </p:sp>
    </p:spTree>
    <p:extLst>
      <p:ext uri="{BB962C8B-B14F-4D97-AF65-F5344CB8AC3E}">
        <p14:creationId xmlns:p14="http://schemas.microsoft.com/office/powerpoint/2010/main" val="285357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62200" y="381000"/>
            <a:ext cx="7772400" cy="1143000"/>
          </a:xfrm>
          <a:prstGeom prst="rect">
            <a:avLst/>
          </a:prstGeom>
          <a:noFill/>
          <a:ln w="9525">
            <a:noFill/>
            <a:miter lim="800000"/>
            <a:headEnd/>
            <a:tailEnd/>
          </a:ln>
        </p:spPr>
        <p:txBody>
          <a:bodyPr anchor="ctr"/>
          <a:lstStyle/>
          <a:p>
            <a:pPr algn="ctr" eaLnBrk="0" hangingPunct="0"/>
            <a:r>
              <a:rPr lang="en-US" sz="3600" b="1">
                <a:solidFill>
                  <a:schemeClr val="tx2"/>
                </a:solidFill>
                <a:cs typeface="Arial" charset="0"/>
              </a:rPr>
              <a:t>Patterns</a:t>
            </a:r>
          </a:p>
        </p:txBody>
      </p:sp>
      <p:sp>
        <p:nvSpPr>
          <p:cNvPr id="3" name="Rectangle 5"/>
          <p:cNvSpPr>
            <a:spLocks noChangeArrowheads="1"/>
          </p:cNvSpPr>
          <p:nvPr/>
        </p:nvSpPr>
        <p:spPr bwMode="auto">
          <a:xfrm>
            <a:off x="2362200" y="1524000"/>
            <a:ext cx="7772400" cy="4800600"/>
          </a:xfrm>
          <a:prstGeom prst="rect">
            <a:avLst/>
          </a:prstGeom>
          <a:noFill/>
          <a:ln w="9525">
            <a:noFill/>
            <a:miter lim="800000"/>
            <a:headEnd/>
            <a:tailEnd/>
          </a:ln>
        </p:spPr>
        <p:txBody>
          <a:bodyPr/>
          <a:lstStyle/>
          <a:p>
            <a:pPr marL="342900" indent="-342900" eaLnBrk="0" hangingPunct="0">
              <a:spcBef>
                <a:spcPct val="20000"/>
              </a:spcBef>
              <a:buFontTx/>
              <a:buChar char="•"/>
            </a:pPr>
            <a:r>
              <a:rPr lang="en-US" sz="2800" b="1" i="1">
                <a:cs typeface="Arial" charset="0"/>
              </a:rPr>
              <a:t>A pattern is a solution to a recurrent problem in a specific context</a:t>
            </a:r>
          </a:p>
          <a:p>
            <a:pPr marL="342900" indent="-342900" eaLnBrk="0" hangingPunct="0">
              <a:spcBef>
                <a:spcPct val="20000"/>
              </a:spcBef>
              <a:buFontTx/>
              <a:buChar char="•"/>
            </a:pPr>
            <a:r>
              <a:rPr lang="en-US" sz="2800" b="1" i="1">
                <a:cs typeface="Arial" charset="0"/>
              </a:rPr>
              <a:t>Idea comes from architecture of buildings (C. Alexander)</a:t>
            </a:r>
          </a:p>
          <a:p>
            <a:pPr marL="342900" indent="-342900" eaLnBrk="0" hangingPunct="0">
              <a:spcBef>
                <a:spcPct val="20000"/>
              </a:spcBef>
              <a:buFontTx/>
              <a:buChar char="•"/>
            </a:pPr>
            <a:r>
              <a:rPr lang="en-US" sz="2800" b="1" i="1">
                <a:cs typeface="Arial" charset="0"/>
              </a:rPr>
              <a:t>Applied initially to software and then extended to other domains</a:t>
            </a:r>
          </a:p>
          <a:p>
            <a:pPr marL="342900" indent="-342900" eaLnBrk="0" hangingPunct="0">
              <a:spcBef>
                <a:spcPct val="20000"/>
              </a:spcBef>
              <a:buFontTx/>
              <a:buChar char="•"/>
            </a:pPr>
            <a:r>
              <a:rPr lang="en-US" sz="2800" b="1" i="1">
                <a:cs typeface="Arial" charset="0"/>
              </a:rPr>
              <a:t> Appeared in 1994 and are slowly being accepted by industry</a:t>
            </a:r>
          </a:p>
        </p:txBody>
      </p:sp>
    </p:spTree>
    <p:extLst>
      <p:ext uri="{BB962C8B-B14F-4D97-AF65-F5344CB8AC3E}">
        <p14:creationId xmlns:p14="http://schemas.microsoft.com/office/powerpoint/2010/main" val="2454273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This pattern has the following advantages:</a:t>
            </a:r>
          </a:p>
          <a:p>
            <a:pPr lvl="0"/>
            <a:r>
              <a:rPr lang="en-US" dirty="0"/>
              <a:t>We can keep any relevant information about patients.</a:t>
            </a:r>
          </a:p>
          <a:p>
            <a:pPr lvl="0"/>
            <a:r>
              <a:rPr lang="en-US" dirty="0"/>
              <a:t>A unique treatment instance is created for each hospital stay. This instance keeps track of the actions performed as part of the patient treatment.</a:t>
            </a:r>
          </a:p>
          <a:p>
            <a:pPr lvl="0"/>
            <a:r>
              <a:rPr lang="en-US" dirty="0"/>
              <a:t>Each treatment instance is added to a medical history. This allows relating new treatments to old ones.</a:t>
            </a:r>
          </a:p>
          <a:p>
            <a:pPr lvl="0"/>
            <a:r>
              <a:rPr lang="en-US" dirty="0"/>
              <a:t>We can classify patients according to the type of treatment needed.</a:t>
            </a:r>
          </a:p>
          <a:p>
            <a:pPr lvl="0"/>
            <a:r>
              <a:rPr lang="en-US" dirty="0"/>
              <a:t>Each patient has a guardian to make decisions and handle expenses.</a:t>
            </a:r>
          </a:p>
          <a:p>
            <a:pPr marL="0" indent="0">
              <a:buNone/>
            </a:pPr>
            <a:r>
              <a:rPr lang="en-US" dirty="0"/>
              <a:t> </a:t>
            </a:r>
          </a:p>
          <a:p>
            <a:pPr marL="0" indent="0">
              <a:buNone/>
            </a:pPr>
            <a:r>
              <a:rPr lang="en-US" dirty="0"/>
              <a:t>The pattern has the following liabilities:</a:t>
            </a:r>
          </a:p>
          <a:p>
            <a:pPr lvl="0"/>
            <a:r>
              <a:rPr lang="en-US" dirty="0"/>
              <a:t>The pattern does not describe standard admission documents, such as Admission record, Discharge record, and others. These vary in different institutions and must be added according to requirements.</a:t>
            </a:r>
          </a:p>
          <a:p>
            <a:pPr marL="0" indent="0">
              <a:buNone/>
            </a:pPr>
            <a:endParaRPr lang="en-US" dirty="0"/>
          </a:p>
        </p:txBody>
      </p:sp>
    </p:spTree>
    <p:extLst>
      <p:ext uri="{BB962C8B-B14F-4D97-AF65-F5344CB8AC3E}">
        <p14:creationId xmlns:p14="http://schemas.microsoft.com/office/powerpoint/2010/main" val="47958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2"/>
          <p:cNvSpPr>
            <a:spLocks noGrp="1"/>
          </p:cNvSpPr>
          <p:nvPr>
            <p:ph type="title"/>
          </p:nvPr>
        </p:nvSpPr>
        <p:spPr/>
        <p:txBody>
          <a:bodyPr/>
          <a:lstStyle/>
          <a:p>
            <a:r>
              <a:rPr lang="en-US" b="1" dirty="0" smtClean="0"/>
              <a:t>Last sections of template</a:t>
            </a:r>
          </a:p>
        </p:txBody>
      </p:sp>
      <p:sp>
        <p:nvSpPr>
          <p:cNvPr id="418818" name="Rectangle 3"/>
          <p:cNvSpPr>
            <a:spLocks noGrp="1"/>
          </p:cNvSpPr>
          <p:nvPr>
            <p:ph type="body" idx="1"/>
          </p:nvPr>
        </p:nvSpPr>
        <p:spPr/>
        <p:txBody>
          <a:bodyPr>
            <a:normAutofit fontScale="92500"/>
          </a:bodyPr>
          <a:lstStyle/>
          <a:p>
            <a:pPr>
              <a:lnSpc>
                <a:spcPct val="90000"/>
              </a:lnSpc>
            </a:pPr>
            <a:endParaRPr lang="en-US" sz="2400" b="1" dirty="0"/>
          </a:p>
          <a:p>
            <a:pPr marL="0" indent="0">
              <a:buNone/>
            </a:pPr>
            <a:r>
              <a:rPr lang="en-US" sz="2400" b="1" dirty="0"/>
              <a:t>Known Uses</a:t>
            </a:r>
          </a:p>
          <a:p>
            <a:r>
              <a:rPr lang="en-US" sz="2400" dirty="0"/>
              <a:t>Any</a:t>
            </a:r>
            <a:r>
              <a:rPr lang="en-US" sz="2400" b="1" dirty="0"/>
              <a:t> </a:t>
            </a:r>
            <a:r>
              <a:rPr lang="en-US" sz="2400" dirty="0"/>
              <a:t>hospital or clinic maintains patient records. For example, if a patient visits the Boca Raton Community Hospital for the third time there will be a record of previous visits.</a:t>
            </a:r>
          </a:p>
          <a:p>
            <a:pPr marL="0" indent="0">
              <a:buNone/>
            </a:pPr>
            <a:r>
              <a:rPr lang="en-US" sz="2400" b="1" dirty="0"/>
              <a:t>Related patterns</a:t>
            </a:r>
          </a:p>
          <a:p>
            <a:pPr>
              <a:lnSpc>
                <a:spcPct val="90000"/>
              </a:lnSpc>
            </a:pPr>
            <a:r>
              <a:rPr lang="en-US" sz="2400" i="1" dirty="0"/>
              <a:t>Repair Pattern</a:t>
            </a:r>
            <a:r>
              <a:rPr lang="en-US" sz="2400" dirty="0"/>
              <a:t> – A patient enters a hospital for “repair”, assignment is made for the repair and a record is kept </a:t>
            </a:r>
            <a:r>
              <a:rPr lang="en-US" sz="2400" dirty="0" smtClean="0"/>
              <a:t>[Fer00, Fer01</a:t>
            </a:r>
            <a:r>
              <a:rPr lang="en-US" sz="2400" dirty="0"/>
              <a:t>]. Models for health systems that include similar requirements and complement these models are presented in [hl7] and [</a:t>
            </a:r>
            <a:r>
              <a:rPr lang="en-US" sz="2400" dirty="0" err="1"/>
              <a:t>jah</a:t>
            </a:r>
            <a:r>
              <a:rPr lang="en-US" sz="2400" dirty="0"/>
              <a:t>]. </a:t>
            </a:r>
            <a:endParaRPr lang="en-US" sz="2400" i="1" dirty="0"/>
          </a:p>
          <a:p>
            <a:pPr>
              <a:lnSpc>
                <a:spcPct val="90000"/>
              </a:lnSpc>
            </a:pPr>
            <a:r>
              <a:rPr lang="en-US" sz="2400" i="1" dirty="0" err="1"/>
              <a:t>SiGCli</a:t>
            </a:r>
            <a:r>
              <a:rPr lang="en-US" sz="2400" dirty="0"/>
              <a:t>- </a:t>
            </a:r>
            <a:r>
              <a:rPr lang="en-US" sz="2400" i="1" dirty="0"/>
              <a:t>A pattern language for rehabilitation clinics management</a:t>
            </a:r>
            <a:r>
              <a:rPr lang="en-US" sz="2400" dirty="0"/>
              <a:t> [Paz04] – Intended to follow and report the actions of a person who looks for rehabilitation treatment. This language includes an Identity Patient pattern to describe patients and some other aspects.</a:t>
            </a:r>
          </a:p>
        </p:txBody>
      </p:sp>
    </p:spTree>
    <p:extLst>
      <p:ext uri="{BB962C8B-B14F-4D97-AF65-F5344CB8AC3E}">
        <p14:creationId xmlns:p14="http://schemas.microsoft.com/office/powerpoint/2010/main" val="207618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a:bodyPr>
          <a:lstStyle/>
          <a:p>
            <a:r>
              <a:rPr lang="en-US" sz="2000" dirty="0"/>
              <a:t>Domain models are built in advance to cover a range of topics</a:t>
            </a:r>
          </a:p>
          <a:p>
            <a:r>
              <a:rPr lang="en-US" sz="2000" dirty="0"/>
              <a:t>Applications start from use cases extracted from documents or users or customers or plans</a:t>
            </a:r>
          </a:p>
          <a:p>
            <a:r>
              <a:rPr lang="en-US" sz="2000" dirty="0"/>
              <a:t>All the facts in the use cases must be reflected in analysis class and sequence models  (conceptual models)</a:t>
            </a:r>
          </a:p>
          <a:p>
            <a:r>
              <a:rPr lang="en-US" sz="2000" dirty="0"/>
              <a:t>Conceptual models are validated against requirements, they must cover every fact in the use cases</a:t>
            </a:r>
          </a:p>
          <a:p>
            <a:r>
              <a:rPr lang="en-US" sz="2000" dirty="0"/>
              <a:t>Analysis conceptual models are refined into design models that consider software aspects</a:t>
            </a:r>
          </a:p>
          <a:p>
            <a:r>
              <a:rPr lang="en-US" sz="2000" dirty="0"/>
              <a:t>Design models must carry on all facts present in the analysis models</a:t>
            </a:r>
          </a:p>
          <a:p>
            <a:r>
              <a:rPr lang="en-US" sz="2000" dirty="0"/>
              <a:t>Design models are refined into code </a:t>
            </a:r>
          </a:p>
          <a:p>
            <a:endParaRPr lang="en-US" sz="2000" dirty="0"/>
          </a:p>
        </p:txBody>
      </p:sp>
    </p:spTree>
    <p:extLst>
      <p:ext uri="{BB962C8B-B14F-4D97-AF65-F5344CB8AC3E}">
        <p14:creationId xmlns:p14="http://schemas.microsoft.com/office/powerpoint/2010/main" val="30211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lstStyle/>
          <a:p>
            <a:r>
              <a:rPr lang="en-US" dirty="0"/>
              <a:t>E. Gamma, R. Helm, R. Johnson, J. </a:t>
            </a:r>
            <a:r>
              <a:rPr lang="en-US" dirty="0" err="1"/>
              <a:t>Vlissides</a:t>
            </a:r>
            <a:r>
              <a:rPr lang="en-US" dirty="0"/>
              <a:t>. </a:t>
            </a:r>
            <a:r>
              <a:rPr lang="en-US" i="1" dirty="0"/>
              <a:t>Design Patterns: Elements of Reusable Object-Oriented Software</a:t>
            </a:r>
            <a:r>
              <a:rPr lang="en-US" dirty="0"/>
              <a:t>, Addison-Wesley, Boston, Mass., </a:t>
            </a:r>
            <a:r>
              <a:rPr lang="en-US" dirty="0" smtClean="0"/>
              <a:t>1994</a:t>
            </a:r>
          </a:p>
          <a:p>
            <a:r>
              <a:rPr lang="en-US" dirty="0" smtClean="0"/>
              <a:t>Describe a recurrent design in object-oriented programming</a:t>
            </a:r>
          </a:p>
          <a:p>
            <a:r>
              <a:rPr lang="en-US" dirty="0" smtClean="0"/>
              <a:t>Include only proven designs, solutions are not new but presented in a new way</a:t>
            </a:r>
          </a:p>
          <a:p>
            <a:r>
              <a:rPr lang="en-US" dirty="0" smtClean="0"/>
              <a:t>C. Alexander: “Every pattern describes a problem which occurs over and over again and then describes the core of the solution in such a way that you can use this solution a million times over , without ever doing the same thing twice”. </a:t>
            </a:r>
            <a:endParaRPr lang="en-US" dirty="0"/>
          </a:p>
        </p:txBody>
      </p:sp>
    </p:spTree>
    <p:extLst>
      <p:ext uri="{BB962C8B-B14F-4D97-AF65-F5344CB8AC3E}">
        <p14:creationId xmlns:p14="http://schemas.microsoft.com/office/powerpoint/2010/main" val="400272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design 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Creational</a:t>
            </a:r>
            <a:r>
              <a:rPr lang="en-US" dirty="0" smtClean="0"/>
              <a:t>—concerned with object creation</a:t>
            </a:r>
          </a:p>
          <a:p>
            <a:r>
              <a:rPr lang="en-US" dirty="0" smtClean="0"/>
              <a:t>Creational class patterns defer some part of object creation to subclasses, while creational object patterns defer it to another object</a:t>
            </a:r>
          </a:p>
          <a:p>
            <a:r>
              <a:rPr lang="en-US" b="1" dirty="0" smtClean="0"/>
              <a:t>Structural</a:t>
            </a:r>
            <a:r>
              <a:rPr lang="en-US" dirty="0" smtClean="0"/>
              <a:t>—deal with the composition of classes and objects</a:t>
            </a:r>
          </a:p>
          <a:p>
            <a:r>
              <a:rPr lang="en-US" dirty="0" smtClean="0"/>
              <a:t>Structural class patterns use inheritance to compose classes, while structural object patterns describe ways to assemble objects</a:t>
            </a:r>
          </a:p>
          <a:p>
            <a:r>
              <a:rPr lang="en-US" b="1" dirty="0" smtClean="0"/>
              <a:t>Behavioral</a:t>
            </a:r>
            <a:r>
              <a:rPr lang="en-US" dirty="0" smtClean="0"/>
              <a:t>—characterize the ways in which classes and objects interact and distribute responsibility</a:t>
            </a:r>
          </a:p>
          <a:p>
            <a:r>
              <a:rPr lang="en-US" dirty="0" smtClean="0"/>
              <a:t>Behavioral class patterns use inheritance to describe algorithms and flow of control, while behavioral object patterns describe how a group of objects cooperate to perform a task that no single object can perform alone</a:t>
            </a:r>
            <a:endParaRPr lang="en-US" dirty="0"/>
          </a:p>
        </p:txBody>
      </p:sp>
    </p:spTree>
    <p:extLst>
      <p:ext uri="{BB962C8B-B14F-4D97-AF65-F5344CB8AC3E}">
        <p14:creationId xmlns:p14="http://schemas.microsoft.com/office/powerpoint/2010/main" val="340079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952625" y="142875"/>
          <a:ext cx="8358246" cy="6370320"/>
        </p:xfrm>
        <a:graphic>
          <a:graphicData uri="http://schemas.openxmlformats.org/drawingml/2006/table">
            <a:tbl>
              <a:tblPr/>
              <a:tblGrid>
                <a:gridCol w="1571636"/>
                <a:gridCol w="1857388"/>
                <a:gridCol w="3019116"/>
                <a:gridCol w="1910106"/>
              </a:tblGrid>
              <a:tr h="542929">
                <a:tc rowSpan="2">
                  <a:txBody>
                    <a:bodyPr/>
                    <a:lstStyle/>
                    <a:p>
                      <a:pPr marL="0" marR="0" algn="ctr">
                        <a:spcBef>
                          <a:spcPts val="0"/>
                        </a:spcBef>
                        <a:spcAft>
                          <a:spcPts val="0"/>
                        </a:spcAft>
                      </a:pPr>
                      <a:r>
                        <a:rPr lang="en-US" sz="2400" b="1" u="sng" dirty="0" smtClean="0">
                          <a:latin typeface="Times New Roman"/>
                          <a:ea typeface="Times New Roman"/>
                          <a:cs typeface="Times New Roman"/>
                        </a:rPr>
                        <a:t>Key Creational Patterns</a:t>
                      </a:r>
                    </a:p>
                    <a:p>
                      <a:pPr marL="0" marR="0" algn="ctr">
                        <a:spcBef>
                          <a:spcPts val="0"/>
                        </a:spcBef>
                        <a:spcAft>
                          <a:spcPts val="0"/>
                        </a:spcAft>
                      </a:pPr>
                      <a:endParaRPr lang="en-US" sz="1400" b="1" dirty="0" smtClean="0">
                        <a:latin typeface="Times New Roman"/>
                        <a:ea typeface="Times New Roman"/>
                        <a:cs typeface="Times New Roman"/>
                      </a:endParaRPr>
                    </a:p>
                    <a:p>
                      <a:pPr marL="0" marR="0" algn="ctr">
                        <a:spcBef>
                          <a:spcPts val="0"/>
                        </a:spcBef>
                        <a:spcAft>
                          <a:spcPts val="0"/>
                        </a:spcAft>
                      </a:pPr>
                      <a:r>
                        <a:rPr lang="en-US" sz="1400" b="1" dirty="0" smtClean="0">
                          <a:latin typeface="Times New Roman"/>
                          <a:ea typeface="Times New Roman"/>
                          <a:cs typeface="Times New Roman"/>
                        </a:rPr>
                        <a:t>Design </a:t>
                      </a:r>
                      <a:r>
                        <a:rPr lang="en-US" sz="1400" b="1" dirty="0">
                          <a:latin typeface="Times New Roman"/>
                          <a:ea typeface="Times New Roman"/>
                          <a:cs typeface="Times New Roman"/>
                        </a:rPr>
                        <a:t>Pattern</a:t>
                      </a:r>
                      <a:endParaRPr lang="en-US" sz="1400" dirty="0">
                        <a:latin typeface="Times New Roman"/>
                        <a:ea typeface="Times New Roman"/>
                        <a:cs typeface="Times New Roman"/>
                      </a:endParaRPr>
                    </a:p>
                    <a:p>
                      <a:pPr marL="0" marR="0" algn="ctr">
                        <a:spcBef>
                          <a:spcPts val="0"/>
                        </a:spcBef>
                        <a:spcAft>
                          <a:spcPts val="0"/>
                        </a:spcAft>
                      </a:pPr>
                      <a:r>
                        <a:rPr lang="en-US" sz="1400" b="1" dirty="0">
                          <a:latin typeface="Times New Roman"/>
                          <a:ea typeface="Times New Roman"/>
                          <a:cs typeface="Times New Roman"/>
                        </a:rPr>
                        <a:t>Name</a:t>
                      </a:r>
                      <a:endParaRPr lang="en-US" sz="14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rowSpan="2">
                  <a:txBody>
                    <a:bodyPr/>
                    <a:lstStyle/>
                    <a:p>
                      <a:pPr marL="0" marR="0" algn="ctr">
                        <a:spcBef>
                          <a:spcPts val="0"/>
                        </a:spcBef>
                        <a:spcAft>
                          <a:spcPts val="0"/>
                        </a:spcAft>
                      </a:pPr>
                      <a:r>
                        <a:rPr lang="en-US" sz="1400" b="1" i="1">
                          <a:latin typeface="Times New Roman"/>
                          <a:ea typeface="Times New Roman"/>
                          <a:cs typeface="Times New Roman"/>
                        </a:rPr>
                        <a:t>Approximate Design Purpose Satisfied by this Pattern</a:t>
                      </a:r>
                      <a:endParaRPr lang="en-US" sz="14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latin typeface="Times New Roman"/>
                          <a:ea typeface="Times New Roman"/>
                          <a:cs typeface="Times New Roman"/>
                        </a:rPr>
                        <a:t>Example Application Purpose Satisfied by this Pattern</a:t>
                      </a:r>
                      <a:endParaRPr lang="en-US" sz="12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rowSpan="2">
                  <a:txBody>
                    <a:bodyPr/>
                    <a:lstStyle/>
                    <a:p>
                      <a:pPr marL="0" marR="0" algn="ctr">
                        <a:spcBef>
                          <a:spcPts val="0"/>
                        </a:spcBef>
                        <a:spcAft>
                          <a:spcPts val="0"/>
                        </a:spcAft>
                      </a:pPr>
                      <a:r>
                        <a:rPr lang="en-US" sz="1400" b="1" i="1">
                          <a:latin typeface="Times New Roman"/>
                          <a:ea typeface="Times New Roman"/>
                          <a:cs typeface="Times New Roman"/>
                        </a:rPr>
                        <a:t>Outline of the Design Pattern</a:t>
                      </a:r>
                      <a:endParaRPr lang="en-US" sz="14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r>
              <a:tr h="904881">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b="1" dirty="0">
                          <a:latin typeface="Times New Roman"/>
                          <a:ea typeface="Times New Roman"/>
                          <a:cs typeface="Times New Roman"/>
                        </a:rPr>
                        <a:t>Design for the following requirements without repeating code unnecessarily.  Make the design easy to change.</a:t>
                      </a:r>
                      <a:endParaRPr lang="en-US" sz="14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9D9D9"/>
                    </a:solidFill>
                  </a:tcPr>
                </a:tc>
                <a:tc vMerge="1">
                  <a:txBody>
                    <a:bodyPr/>
                    <a:lstStyle/>
                    <a:p>
                      <a:endParaRPr lang="en-US"/>
                    </a:p>
                  </a:txBody>
                  <a:tcPr/>
                </a:tc>
              </a:tr>
              <a:tr h="904881">
                <a:tc>
                  <a:txBody>
                    <a:bodyPr/>
                    <a:lstStyle/>
                    <a:p>
                      <a:pPr marL="0" marR="0" algn="ctr">
                        <a:spcBef>
                          <a:spcPts val="0"/>
                        </a:spcBef>
                        <a:spcAft>
                          <a:spcPts val="0"/>
                        </a:spcAft>
                      </a:pPr>
                      <a:r>
                        <a:rPr lang="en-US" sz="1600">
                          <a:latin typeface="Times New Roman"/>
                          <a:ea typeface="Times New Roman"/>
                          <a:cs typeface="Times New Roman"/>
                        </a:rPr>
                        <a:t>Factory </a:t>
                      </a: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a:latin typeface="Times New Roman"/>
                          <a:ea typeface="Times New Roman"/>
                          <a:cs typeface="Times New Roman"/>
                        </a:rPr>
                        <a:t>Create objects at runtime with flexibility that constructors alone cannot provide.</a:t>
                      </a:r>
                      <a:endParaRPr lang="en-US" sz="16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latin typeface="Times New Roman"/>
                          <a:ea typeface="Times New Roman"/>
                          <a:cs typeface="Times New Roman"/>
                        </a:rPr>
                        <a:t>From a single version of control code, generate mail messages tailored to various customers. </a:t>
                      </a: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a:latin typeface="Times New Roman"/>
                          <a:ea typeface="Times New Roman"/>
                          <a:cs typeface="Times New Roman"/>
                        </a:rPr>
                        <a:t>Create desired objects by using methods that return the objects.</a:t>
                      </a:r>
                      <a:endParaRPr lang="en-US" sz="16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723905">
                <a:tc>
                  <a:txBody>
                    <a:bodyPr/>
                    <a:lstStyle/>
                    <a:p>
                      <a:pPr marL="0" marR="0" algn="ctr">
                        <a:spcBef>
                          <a:spcPts val="0"/>
                        </a:spcBef>
                        <a:spcAft>
                          <a:spcPts val="0"/>
                        </a:spcAft>
                      </a:pPr>
                      <a:r>
                        <a:rPr lang="en-US" sz="1600" dirty="0">
                          <a:latin typeface="Times New Roman"/>
                          <a:ea typeface="Times New Roman"/>
                          <a:cs typeface="Times New Roman"/>
                        </a:rPr>
                        <a:t>Abstract </a:t>
                      </a:r>
                      <a:r>
                        <a:rPr lang="en-US" sz="1600" dirty="0" smtClean="0">
                          <a:latin typeface="Times New Roman"/>
                          <a:ea typeface="Times New Roman"/>
                          <a:cs typeface="Times New Roman"/>
                        </a:rPr>
                        <a:t>Factory</a:t>
                      </a:r>
                      <a:endParaRPr lang="en-US" sz="16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a:latin typeface="Times New Roman"/>
                          <a:ea typeface="Times New Roman"/>
                          <a:cs typeface="Times New Roman"/>
                        </a:rPr>
                        <a:t>Create coordinated families of objects at runtime, chosen from a set of styles.</a:t>
                      </a:r>
                      <a:endParaRPr lang="en-US" sz="16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imes New Roman"/>
                          <a:ea typeface="Times New Roman"/>
                          <a:cs typeface="Times New Roman"/>
                        </a:rPr>
                        <a:t>Display a kitchen layout, allowing the user to select a style at runtime. </a:t>
                      </a: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a:latin typeface="Times New Roman"/>
                          <a:ea typeface="Times New Roman"/>
                          <a:cs typeface="Times New Roman"/>
                        </a:rPr>
                        <a:t>Encapsulate each family in a class whose methods return objects in that style.</a:t>
                      </a:r>
                      <a:endParaRPr lang="en-US" sz="16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904881">
                <a:tc>
                  <a:txBody>
                    <a:bodyPr/>
                    <a:lstStyle/>
                    <a:p>
                      <a:pPr marL="0" marR="0" algn="ctr">
                        <a:spcBef>
                          <a:spcPts val="0"/>
                        </a:spcBef>
                        <a:spcAft>
                          <a:spcPts val="0"/>
                        </a:spcAft>
                      </a:pPr>
                      <a:r>
                        <a:rPr lang="en-US" sz="1600">
                          <a:latin typeface="Times New Roman"/>
                          <a:ea typeface="Times New Roman"/>
                          <a:cs typeface="Times New Roman"/>
                        </a:rPr>
                        <a:t>Prototype </a:t>
                      </a: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dirty="0">
                          <a:latin typeface="Times New Roman"/>
                          <a:ea typeface="Times New Roman"/>
                          <a:cs typeface="Times New Roman"/>
                        </a:rPr>
                        <a:t>Create an aggregate object in which selected parts are essentially copies. </a:t>
                      </a:r>
                      <a:endParaRPr lang="en-US" sz="16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latin typeface="Times New Roman"/>
                          <a:ea typeface="Times New Roman"/>
                          <a:cs typeface="Times New Roman"/>
                        </a:rPr>
                        <a:t>Display a kitchen layout, allowing the user to select at runtime a type of wall cabinet, or a type of floor cabinet etc. </a:t>
                      </a: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a:latin typeface="Times New Roman"/>
                          <a:ea typeface="Times New Roman"/>
                          <a:cs typeface="Times New Roman"/>
                        </a:rPr>
                        <a:t>Create the objects of the type by cloning a prototype.</a:t>
                      </a:r>
                      <a:endParaRPr lang="en-US" sz="160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1447810">
                <a:tc>
                  <a:txBody>
                    <a:bodyPr/>
                    <a:lstStyle/>
                    <a:p>
                      <a:pPr marL="0" marR="0" algn="ctr">
                        <a:spcBef>
                          <a:spcPts val="0"/>
                        </a:spcBef>
                        <a:spcAft>
                          <a:spcPts val="0"/>
                        </a:spcAft>
                      </a:pPr>
                      <a:r>
                        <a:rPr lang="en-US" sz="1600" dirty="0" smtClean="0">
                          <a:latin typeface="Times New Roman"/>
                          <a:ea typeface="Times New Roman"/>
                          <a:cs typeface="Times New Roman"/>
                        </a:rPr>
                        <a:t>Singleton</a:t>
                      </a:r>
                      <a:endParaRPr lang="en-US" sz="16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dirty="0">
                          <a:latin typeface="Times New Roman"/>
                          <a:ea typeface="Times New Roman"/>
                          <a:cs typeface="Times New Roman"/>
                        </a:rPr>
                        <a:t>Ensure that a class has at most one instantiation, accessible throughout the application.</a:t>
                      </a:r>
                      <a:endParaRPr lang="en-US" sz="16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imes New Roman"/>
                          <a:ea typeface="Times New Roman"/>
                          <a:cs typeface="Times New Roman"/>
                        </a:rPr>
                        <a:t>Build an application to evaluate the results of a lab experiment.  Ensure that there is exactly one </a:t>
                      </a:r>
                      <a:r>
                        <a:rPr lang="en-US" sz="1600" i="1" dirty="0">
                          <a:latin typeface="Times New Roman"/>
                          <a:ea typeface="Times New Roman"/>
                          <a:cs typeface="Times New Roman"/>
                        </a:rPr>
                        <a:t>Experiment</a:t>
                      </a:r>
                      <a:r>
                        <a:rPr lang="en-US" sz="1600" dirty="0">
                          <a:latin typeface="Times New Roman"/>
                          <a:ea typeface="Times New Roman"/>
                          <a:cs typeface="Times New Roman"/>
                        </a:rPr>
                        <a:t> object at runtime, and ensure that it can be accessed by any method in the application. </a:t>
                      </a: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i="1" dirty="0">
                          <a:latin typeface="Times New Roman"/>
                          <a:ea typeface="Times New Roman"/>
                          <a:cs typeface="Times New Roman"/>
                        </a:rPr>
                        <a:t>Make the constructor private and obtain the unique object by means of a public method that returns it.</a:t>
                      </a:r>
                      <a:endParaRPr lang="en-US" sz="1600" dirty="0">
                        <a:latin typeface="Times New Roman"/>
                        <a:ea typeface="Times New Roman"/>
                        <a:cs typeface="Times New Roman"/>
                      </a:endParaRPr>
                    </a:p>
                  </a:txBody>
                  <a:tcPr marL="50800" marR="5080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871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62114" y="123826"/>
          <a:ext cx="8791575" cy="6742113"/>
        </p:xfrm>
        <a:graphic>
          <a:graphicData uri="http://schemas.openxmlformats.org/drawingml/2006/table">
            <a:tbl>
              <a:tblPr/>
              <a:tblGrid>
                <a:gridCol w="1433512"/>
                <a:gridCol w="2000250"/>
                <a:gridCol w="3214688"/>
                <a:gridCol w="2143125"/>
              </a:tblGrid>
              <a:tr h="6429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smtClean="0">
                          <a:ln>
                            <a:noFill/>
                          </a:ln>
                          <a:solidFill>
                            <a:schemeClr val="tx1"/>
                          </a:solidFill>
                          <a:effectLst/>
                          <a:latin typeface="Times New Roman" pitchFamily="18" charset="0"/>
                          <a:cs typeface="Times New Roman" pitchFamily="18" charset="0"/>
                        </a:rPr>
                        <a:t>Key Structural Patterns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Design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Name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Times New Roman" pitchFamily="18" charset="0"/>
                          <a:cs typeface="Times New Roman" pitchFamily="18" charset="0"/>
                        </a:rPr>
                        <a:t>Approximate Design Purposes Satisfied by this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Example of Design Purposes Satisfied by this Pattern:</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Times New Roman" pitchFamily="18" charset="0"/>
                          <a:cs typeface="Times New Roman" pitchFamily="18" charset="0"/>
                        </a:rPr>
                        <a:t>Summary of the Design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r>
              <a:tr h="1069975">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Design for the following requirements without repeating code unnecessarily.  Make the design easy to change.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vMerge="1">
                  <a:txBody>
                    <a:bodyPr/>
                    <a:lstStyle/>
                    <a:p>
                      <a:endParaRPr lang="en-US"/>
                    </a:p>
                  </a:txBody>
                  <a:tcPr/>
                </a:tc>
              </a:tr>
              <a:tr h="2141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Composite </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Represent a tree of objects.</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Allow client code to access uniform functionality distributed in the subtree rooted by any node. </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Represent the organization chart of a company.  Allow client code to call </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printOrganization()</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on any </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Employee</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object, printing the names of the employee and all subordinates, if any.  Allow the addition and removal of subtrees at runtime. </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Have composite objects aggregate other composite objects.</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025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Decorator </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Allows objects and functionality to be added to an object at runtime.</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Allow the user of an online clothing store to see an image of himself dressed in a variety of clothes.</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Link the objects using aggregation.</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71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Adapter</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Allow an application to make use of external (e.g., legacy) functionality.</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Design a loan application from scratch, but allow it to use any vendor’s classes that compute monthly payment calculations.</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Introduce an inherited intermediary class relating the application and the class with desired functionality.  </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txBox="1">
            <a:spLocks noGrp="1"/>
          </p:cNvSpPr>
          <p:nvPr/>
        </p:nvSpPr>
        <p:spPr bwMode="auto">
          <a:xfrm>
            <a:off x="8310563" y="6492876"/>
            <a:ext cx="2133600" cy="365125"/>
          </a:xfrm>
          <a:prstGeom prst="rect">
            <a:avLst/>
          </a:prstGeom>
          <a:noFill/>
          <a:ln w="9525">
            <a:noFill/>
            <a:miter lim="800000"/>
            <a:headEnd/>
            <a:tailEnd/>
          </a:ln>
        </p:spPr>
        <p:txBody>
          <a:bodyPr anchor="ctr"/>
          <a:lstStyle/>
          <a:p>
            <a:pPr algn="r"/>
            <a:fld id="{B559796E-2F6D-4341-BDF0-E98C65DB87B2}" type="slidenum">
              <a:rPr lang="en-GB" sz="1200">
                <a:solidFill>
                  <a:srgbClr val="898989"/>
                </a:solidFill>
                <a:latin typeface="Calibri" pitchFamily="34" charset="0"/>
              </a:rPr>
              <a:pPr algn="r"/>
              <a:t>26</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784313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62114" y="123826"/>
          <a:ext cx="8720137" cy="6682105"/>
        </p:xfrm>
        <a:graphic>
          <a:graphicData uri="http://schemas.openxmlformats.org/drawingml/2006/table">
            <a:tbl>
              <a:tblPr/>
              <a:tblGrid>
                <a:gridCol w="933450"/>
                <a:gridCol w="2071687"/>
                <a:gridCol w="4286250"/>
                <a:gridCol w="1428750"/>
              </a:tblGrid>
              <a:tr h="4857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Design Pattern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Name</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cs typeface="Times New Roman" pitchFamily="18" charset="0"/>
                        </a:rPr>
                        <a:t>Approximate Design Purposes Satisfied by this Pattern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Example of Design Purposes Satisfied by this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cs typeface="Times New Roman" pitchFamily="18" charset="0"/>
                        </a:rPr>
                        <a:t>Summary of the Design Pattern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r>
              <a:tr h="809625">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Design for the following requirements without repeating code unnecessarily.  Make the design easy to change.</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vMerge="1">
                  <a:txBody>
                    <a:bodyPr/>
                    <a:lstStyle/>
                    <a:p>
                      <a:endParaRPr lang="en-US"/>
                    </a:p>
                  </a:txBody>
                  <a:tcPr/>
                </a:tc>
              </a:tr>
              <a:tr h="161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Façade</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Manage software architectures involving large numbers of classes.</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Design the architecture of a student loan software application so that one group of developers can concentrate on the loan option database, another on the user interface (simultaneously), and a third on payment calculations.  Minimize coordination problems.</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For each package, introduce an object which is the sole access to objects within the package.</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743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Flyweight </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Obtain the benefits of having a large number of individual objects without excessive runtime space requirements.</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We want to be able to visualize a room with stenciling.  There are five stencil patterns but thousands of potential stencil marks on the walls.  This might be easy to do if each mark were a separate object, but we can’t afford the memory required, and it’s impractical to name all of these separate objects.</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Share objects by parameterizing the methods with variables expressing the context.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936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Proxy </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Some methods are remote, or require lots of resources to execute (time or space).  Ensure that they can be executed, but no more often than necessary.</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Assume that rendering an image consumes a significant amount of time and space because the image data has to be read from a file, fill a buffer, and then be rendered.  If the buffer is already filled by a previous invocation of the method, then invoking the function should not repeat this step.</a:t>
                      </a: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cs typeface="Times New Roman" pitchFamily="18" charset="0"/>
                        </a:rPr>
                        <a:t>Introduce a class standing between the requesting methods and the resource.</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6276" marR="26276"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txBox="1">
            <a:spLocks noGrp="1"/>
          </p:cNvSpPr>
          <p:nvPr/>
        </p:nvSpPr>
        <p:spPr bwMode="auto">
          <a:xfrm>
            <a:off x="8077200" y="6356351"/>
            <a:ext cx="2133600" cy="365125"/>
          </a:xfrm>
          <a:prstGeom prst="rect">
            <a:avLst/>
          </a:prstGeom>
          <a:noFill/>
          <a:ln w="9525">
            <a:noFill/>
            <a:miter lim="800000"/>
            <a:headEnd/>
            <a:tailEnd/>
          </a:ln>
        </p:spPr>
        <p:txBody>
          <a:bodyPr anchor="ctr"/>
          <a:lstStyle/>
          <a:p>
            <a:pPr algn="r"/>
            <a:fld id="{9843AEF2-BB90-4A2A-97D9-45D8ABD86C1E}" type="slidenum">
              <a:rPr lang="en-GB" sz="1200">
                <a:solidFill>
                  <a:srgbClr val="898989"/>
                </a:solidFill>
                <a:latin typeface="Calibri" pitchFamily="34" charset="0"/>
              </a:rPr>
              <a:pPr algn="r"/>
              <a:t>27</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622944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38314" y="71438"/>
          <a:ext cx="8715375" cy="6625274"/>
        </p:xfrm>
        <a:graphic>
          <a:graphicData uri="http://schemas.openxmlformats.org/drawingml/2006/table">
            <a:tbl>
              <a:tblPr/>
              <a:tblGrid>
                <a:gridCol w="1214437"/>
                <a:gridCol w="2357438"/>
                <a:gridCol w="2924175"/>
                <a:gridCol w="2219325"/>
              </a:tblGrid>
              <a:tr h="4333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Behavioral Design Patterns:</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Name</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Times New Roman" pitchFamily="18" charset="0"/>
                          <a:cs typeface="Times New Roman" pitchFamily="18" charset="0"/>
                        </a:rPr>
                        <a:t>Design Purposes Satisfied by this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 b="1" i="0" u="none" strike="noStrike" cap="none" normalizeH="0" baseline="0" smtClean="0">
                          <a:ln>
                            <a:noFill/>
                          </a:ln>
                          <a:solidFill>
                            <a:schemeClr val="tx1"/>
                          </a:solidFill>
                          <a:effectLst/>
                          <a:latin typeface="Times New Roman" pitchFamily="18" charset="0"/>
                          <a:cs typeface="Times New Roman" pitchFamily="18" charset="0"/>
                        </a:rPr>
                        <a:t>Example of Design Purposes Satisfied by this Pattern:</a:t>
                      </a:r>
                      <a:endParaRPr kumimoji="0" lang="en-US" sz="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Times New Roman" pitchFamily="18" charset="0"/>
                          <a:cs typeface="Times New Roman" pitchFamily="18" charset="0"/>
                        </a:rPr>
                        <a:t>Summary of the Design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r>
              <a:tr h="722313">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Design for the following requirements without repeating code unnecessarily.  Make the design easy to change.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vMerge="1">
                  <a:txBody>
                    <a:bodyPr/>
                    <a:lstStyle/>
                    <a:p>
                      <a:endParaRPr lang="en-US"/>
                    </a:p>
                  </a:txBody>
                  <a:tcPr/>
                </a:tc>
              </a:tr>
              <a:tr h="1878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Chain of Responsibility</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We want a collection of objects to exhibit functionality.  At design time we want to be able to easily add or delete objects that handle all or part of the responsibility.</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Design a GUI for a web application to view automobiles with requested color etc. The display is dynamic, depending on the model etc. chosen.  Reuse the GUI parts among the displays.  </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Link objects to each other via aggregation.  Each performs some of the work, and then calls on the next object in the chain to continue the work.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866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Command </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Make the execution of operations more flexible.  For example, enable “undoing.”</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Allow users of an application to retract their last four decisions at any time (the “undo” problem)</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Capture each command in a class of its own.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155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Interpreter (see section 17.8.1)</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Parse an expression.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Design an application that takes as input an order for a network of PC’s, expressed in a standard syntax.  The output consists of instructions for assembling the network. (see section 17.8.1.5)</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Introduce a class to capture expressions, and allow expression classes to aggregate expression classes.</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44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Mediator (see above)</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Capture the interaction between objects without having them reference each other (thus permitting their reuse).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Build an application that estimates the amount of time required to bring ships into and out of a harbor, and to transport them to dry dock for maintenance: But ensure that the </a:t>
                      </a: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Ship </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and </a:t>
                      </a: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Tugboat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classes can be reused separately.</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Capture each interaction in a separate class, which aggregates the objects involved.</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txBox="1">
            <a:spLocks noGrp="1"/>
          </p:cNvSpPr>
          <p:nvPr/>
        </p:nvSpPr>
        <p:spPr bwMode="auto">
          <a:xfrm>
            <a:off x="8077200" y="6356351"/>
            <a:ext cx="2133600" cy="365125"/>
          </a:xfrm>
          <a:prstGeom prst="rect">
            <a:avLst/>
          </a:prstGeom>
          <a:noFill/>
          <a:ln w="9525">
            <a:noFill/>
            <a:miter lim="800000"/>
            <a:headEnd/>
            <a:tailEnd/>
          </a:ln>
        </p:spPr>
        <p:txBody>
          <a:bodyPr anchor="ctr"/>
          <a:lstStyle/>
          <a:p>
            <a:pPr algn="r"/>
            <a:fld id="{015D41B3-B223-4759-A546-81DD5ED8A026}" type="slidenum">
              <a:rPr lang="en-GB" sz="1200">
                <a:solidFill>
                  <a:srgbClr val="898989"/>
                </a:solidFill>
                <a:latin typeface="Calibri" pitchFamily="34" charset="0"/>
              </a:rPr>
              <a:pPr algn="r"/>
              <a:t>28</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469093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38313" y="214314"/>
          <a:ext cx="8501062" cy="6543359"/>
        </p:xfrm>
        <a:graphic>
          <a:graphicData uri="http://schemas.openxmlformats.org/drawingml/2006/table">
            <a:tbl>
              <a:tblPr/>
              <a:tblGrid>
                <a:gridCol w="1071562"/>
                <a:gridCol w="1928813"/>
                <a:gridCol w="3429000"/>
                <a:gridCol w="2071687"/>
              </a:tblGrid>
              <a:tr h="6175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Approximate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Design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Name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Times New Roman" pitchFamily="18" charset="0"/>
                          <a:cs typeface="Times New Roman" pitchFamily="18" charset="0"/>
                        </a:rPr>
                        <a:t>Design Purposes Satisfied by this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Example of Design Purposes Satisfied by this Pattern: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Times New Roman" pitchFamily="18" charset="0"/>
                          <a:cs typeface="Times New Roman" pitchFamily="18" charset="0"/>
                        </a:rPr>
                        <a:t>Summary of the Design Pattern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r>
              <a:tr h="1028700">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Design for the following requirements without repeating code unnecessarily.  Make the design easy to change.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D9D9D9"/>
                    </a:solidFill>
                  </a:tcPr>
                </a:tc>
                <a:tc vMerge="1">
                  <a:txBody>
                    <a:bodyPr/>
                    <a:lstStyle/>
                    <a:p>
                      <a:endParaRPr lang="en-US"/>
                    </a:p>
                  </a:txBody>
                  <a:tcPr/>
                </a:tc>
              </a:tr>
              <a:tr h="175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Observer  </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A set of objects depends on the data in a single object.  Design a way in which they can be updated when that single object changes attribute values.</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Keep management, marketing and operations departments up to date on sales data.  Each of these departments has different requirements for the data. </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Capture the data source as a class.  Allow it to loop through the observer objects, calling an update() method.</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235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State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At runtime, vary the effect of invoking an object’s methods depends upon the object’s state.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Customers fill out an order form on a web site, and then hit the “enter” button.  The result must depend upon the state of the form data: “</a:t>
                      </a: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Product Information Complete</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Personal Information Incomplete</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Credit Check In Progress</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etc. </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Aggregate a class representing the state with operative method doAction(): Subclasses effect the required actions of substates with their own versions of doAction().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r h="164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Template</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Allow an algorithm to execute partial variants at runtime.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Organize the huge number of traffic light algorithms in a city by arranging them into a few basic forms, with variants tailored to specific locations.</a:t>
                      </a: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1400" b="0" i="1" u="none" strike="noStrike" cap="none" normalizeH="0" baseline="0" smtClean="0">
                          <a:ln>
                            <a:noFill/>
                          </a:ln>
                          <a:solidFill>
                            <a:schemeClr val="tx1"/>
                          </a:solidFill>
                          <a:effectLst/>
                          <a:latin typeface="Times New Roman" pitchFamily="18" charset="0"/>
                          <a:cs typeface="Times New Roman" pitchFamily="18" charset="0"/>
                        </a:rPr>
                        <a:t>Have a base class contain an overall method, but with function calls where variability is needed.  Have subclasses implement these function calls to capture the required variability.</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21167" marR="21167"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Number Placeholder 3"/>
          <p:cNvSpPr txBox="1">
            <a:spLocks noGrp="1"/>
          </p:cNvSpPr>
          <p:nvPr/>
        </p:nvSpPr>
        <p:spPr bwMode="auto">
          <a:xfrm>
            <a:off x="8077200" y="6356351"/>
            <a:ext cx="2133600" cy="365125"/>
          </a:xfrm>
          <a:prstGeom prst="rect">
            <a:avLst/>
          </a:prstGeom>
          <a:noFill/>
          <a:ln w="9525">
            <a:noFill/>
            <a:miter lim="800000"/>
            <a:headEnd/>
            <a:tailEnd/>
          </a:ln>
        </p:spPr>
        <p:txBody>
          <a:bodyPr anchor="ctr"/>
          <a:lstStyle/>
          <a:p>
            <a:pPr algn="r"/>
            <a:fld id="{3BB686E6-E936-4F62-89C0-0C997D28D446}" type="slidenum">
              <a:rPr lang="en-GB" sz="1200">
                <a:solidFill>
                  <a:srgbClr val="898989"/>
                </a:solidFill>
                <a:latin typeface="Calibri" pitchFamily="34" charset="0"/>
              </a:rPr>
              <a:pPr algn="r"/>
              <a:t>29</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10967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274638"/>
            <a:ext cx="8229600" cy="1143000"/>
          </a:xfrm>
          <a:prstGeom prst="rect">
            <a:avLst/>
          </a:prstGeom>
        </p:spPr>
        <p:txBody>
          <a:bodyPr vert="horz" lIns="91440" tIns="45720" rIns="91440" bIns="45720" rtlCol="0" anchor="ctr">
            <a:normAutofit/>
          </a:bodyPr>
          <a:lstStyle/>
          <a:p>
            <a:pPr algn="ctr">
              <a:spcBef>
                <a:spcPct val="0"/>
              </a:spcBef>
              <a:defRPr/>
            </a:pPr>
            <a:r>
              <a:rPr lang="en-US" sz="4400">
                <a:latin typeface="+mj-lt"/>
                <a:ea typeface="+mj-ea"/>
                <a:cs typeface="+mj-cs"/>
              </a:rPr>
              <a:t>Value</a:t>
            </a:r>
          </a:p>
        </p:txBody>
      </p:sp>
      <p:sp>
        <p:nvSpPr>
          <p:cNvPr id="3" name="Rectangle 3"/>
          <p:cNvSpPr txBox="1">
            <a:spLocks noChangeArrowheads="1"/>
          </p:cNvSpPr>
          <p:nvPr/>
        </p:nvSpPr>
        <p:spPr>
          <a:xfrm>
            <a:off x="1981200" y="1600201"/>
            <a:ext cx="8229600" cy="4525963"/>
          </a:xfrm>
          <a:prstGeom prst="rect">
            <a:avLst/>
          </a:prstGeom>
        </p:spPr>
        <p:txBody>
          <a:bodyPr vert="horz" lIns="91440" tIns="45720" rIns="91440" bIns="45720" rtlCol="0">
            <a:normAutofit fontScale="92500" lnSpcReduction="10000"/>
          </a:bodyPr>
          <a:lstStyle/>
          <a:p>
            <a:pPr marL="342900" indent="-342900">
              <a:spcBef>
                <a:spcPct val="20000"/>
              </a:spcBef>
              <a:buFont typeface="Arial" pitchFamily="34" charset="0"/>
              <a:buChar char="•"/>
              <a:defRPr/>
            </a:pPr>
            <a:r>
              <a:rPr lang="en-US" sz="3200"/>
              <a:t>Reusable solutions, but maybe not directly, usually require tailoring</a:t>
            </a:r>
          </a:p>
          <a:p>
            <a:pPr marL="342900" indent="-342900">
              <a:spcBef>
                <a:spcPct val="20000"/>
              </a:spcBef>
              <a:buFont typeface="Arial" pitchFamily="34" charset="0"/>
              <a:buChar char="•"/>
              <a:defRPr/>
            </a:pPr>
            <a:r>
              <a:rPr lang="en-US" sz="3200"/>
              <a:t>Encapsulate experience and knowledge of designers (best practices)</a:t>
            </a:r>
          </a:p>
          <a:p>
            <a:pPr marL="342900" indent="-342900">
              <a:spcBef>
                <a:spcPct val="20000"/>
              </a:spcBef>
              <a:buFont typeface="Arial" pitchFamily="34" charset="0"/>
              <a:buChar char="•"/>
              <a:defRPr/>
            </a:pPr>
            <a:r>
              <a:rPr lang="en-US" sz="3200"/>
              <a:t>Free of errors after a while</a:t>
            </a:r>
          </a:p>
          <a:p>
            <a:pPr marL="342900" indent="-342900">
              <a:spcBef>
                <a:spcPct val="20000"/>
              </a:spcBef>
              <a:buFont typeface="Arial" pitchFamily="34" charset="0"/>
              <a:buChar char="•"/>
              <a:defRPr/>
            </a:pPr>
            <a:r>
              <a:rPr lang="en-US" sz="3200"/>
              <a:t>Need to be catalogued to be useful</a:t>
            </a:r>
          </a:p>
          <a:p>
            <a:pPr marL="342900" indent="-342900">
              <a:spcBef>
                <a:spcPct val="20000"/>
              </a:spcBef>
              <a:buFont typeface="Arial" pitchFamily="34" charset="0"/>
              <a:buChar char="•"/>
              <a:defRPr/>
            </a:pPr>
            <a:r>
              <a:rPr lang="en-US" sz="3200"/>
              <a:t>Used as guidelines for design</a:t>
            </a:r>
          </a:p>
          <a:p>
            <a:pPr marL="342900" indent="-342900">
              <a:spcBef>
                <a:spcPct val="20000"/>
              </a:spcBef>
              <a:buFont typeface="Arial" pitchFamily="34" charset="0"/>
              <a:buChar char="•"/>
              <a:defRPr/>
            </a:pPr>
            <a:r>
              <a:rPr lang="en-US" sz="3200"/>
              <a:t>Good to evaluate systems and standards</a:t>
            </a:r>
          </a:p>
          <a:p>
            <a:pPr marL="342900" indent="-342900">
              <a:spcBef>
                <a:spcPct val="20000"/>
              </a:spcBef>
              <a:buFont typeface="Arial" pitchFamily="34" charset="0"/>
              <a:buChar char="•"/>
              <a:defRPr/>
            </a:pPr>
            <a:r>
              <a:rPr lang="en-US" sz="3200"/>
              <a:t>Useful for teaching</a:t>
            </a:r>
          </a:p>
          <a:p>
            <a:pPr marL="342900" indent="-342900">
              <a:spcBef>
                <a:spcPct val="20000"/>
              </a:spcBef>
              <a:defRPr/>
            </a:pPr>
            <a:endParaRPr lang="en-US" sz="3200"/>
          </a:p>
        </p:txBody>
      </p:sp>
    </p:spTree>
    <p:extLst>
      <p:ext uri="{BB962C8B-B14F-4D97-AF65-F5344CB8AC3E}">
        <p14:creationId xmlns:p14="http://schemas.microsoft.com/office/powerpoint/2010/main" val="235594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Composite</a:t>
            </a:r>
          </a:p>
        </p:txBody>
      </p:sp>
      <p:sp>
        <p:nvSpPr>
          <p:cNvPr id="83971" name="Rectangle 3"/>
          <p:cNvSpPr>
            <a:spLocks noGrp="1" noChangeArrowheads="1"/>
          </p:cNvSpPr>
          <p:nvPr>
            <p:ph type="body" idx="1"/>
          </p:nvPr>
        </p:nvSpPr>
        <p:spPr/>
        <p:txBody>
          <a:bodyPr/>
          <a:lstStyle/>
          <a:p>
            <a:r>
              <a:rPr lang="en-US" sz="2400"/>
              <a:t>Composite allows a group of objects to be treated in the same way as a single instance of an object. The intent of composite is to "compose" objects into tree structures to represent part-whole hierarchies. Composite lets clients treat individual objects and compositions uniformly. </a:t>
            </a:r>
          </a:p>
          <a:p>
            <a:r>
              <a:rPr lang="en-US" sz="2400"/>
              <a:t>It is a design, architectural, and analysis pattern</a:t>
            </a:r>
          </a:p>
          <a:p>
            <a:r>
              <a:rPr lang="en-US" sz="2400"/>
              <a:t>The idea is that something can be simple or composite. A composite in turn it can be composed of simple or composite parts</a:t>
            </a:r>
          </a:p>
          <a:p>
            <a:r>
              <a:rPr lang="en-US" sz="2400"/>
              <a:t>This defines a recursive hierarchy that can continue to any number of levels.</a:t>
            </a:r>
          </a:p>
        </p:txBody>
      </p:sp>
    </p:spTree>
    <p:extLst>
      <p:ext uri="{BB962C8B-B14F-4D97-AF65-F5344CB8AC3E}">
        <p14:creationId xmlns:p14="http://schemas.microsoft.com/office/powerpoint/2010/main" val="943547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 Lethbridge/Laganière 2005</a:t>
            </a:r>
          </a:p>
        </p:txBody>
      </p:sp>
      <p:sp>
        <p:nvSpPr>
          <p:cNvPr id="8" name="Footer Placeholder 4"/>
          <p:cNvSpPr>
            <a:spLocks noGrp="1"/>
          </p:cNvSpPr>
          <p:nvPr>
            <p:ph type="ftr" sz="quarter" idx="11"/>
          </p:nvPr>
        </p:nvSpPr>
        <p:spPr/>
        <p:txBody>
          <a:bodyPr/>
          <a:lstStyle/>
          <a:p>
            <a:r>
              <a:rPr lang="en-US"/>
              <a:t>Chapter 6: Using design patterns</a:t>
            </a:r>
          </a:p>
        </p:txBody>
      </p:sp>
      <p:sp>
        <p:nvSpPr>
          <p:cNvPr id="9" name="Slide Number Placeholder 5"/>
          <p:cNvSpPr>
            <a:spLocks noGrp="1"/>
          </p:cNvSpPr>
          <p:nvPr>
            <p:ph type="sldNum" sz="quarter" idx="12"/>
          </p:nvPr>
        </p:nvSpPr>
        <p:spPr/>
        <p:txBody>
          <a:bodyPr/>
          <a:lstStyle/>
          <a:p>
            <a:fld id="{9274F7E2-0E78-40F2-B946-BDCB3AD052BD}" type="slidenum">
              <a:rPr lang="en-US"/>
              <a:pPr/>
              <a:t>31</a:t>
            </a:fld>
            <a:endParaRPr lang="en-US"/>
          </a:p>
        </p:txBody>
      </p:sp>
      <p:pic>
        <p:nvPicPr>
          <p:cNvPr id="35840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1300" y="1447801"/>
            <a:ext cx="69723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04" name="Rectangle 4"/>
          <p:cNvSpPr>
            <a:spLocks noGrp="1" noChangeArrowheads="1"/>
          </p:cNvSpPr>
          <p:nvPr>
            <p:ph type="body" sz="half" idx="1"/>
          </p:nvPr>
        </p:nvSpPr>
        <p:spPr>
          <a:xfrm>
            <a:off x="2590800" y="1371600"/>
            <a:ext cx="3695700" cy="4800600"/>
          </a:xfrm>
          <a:noFill/>
          <a:ln/>
        </p:spPr>
        <p:txBody>
          <a:bodyPr/>
          <a:lstStyle/>
          <a:p>
            <a:pPr lvl="1" algn="just">
              <a:lnSpc>
                <a:spcPct val="90000"/>
              </a:lnSpc>
            </a:pPr>
            <a:r>
              <a:rPr lang="en-US" sz="2000" b="1" i="1"/>
              <a:t>Solution:</a:t>
            </a:r>
          </a:p>
        </p:txBody>
      </p:sp>
      <p:sp>
        <p:nvSpPr>
          <p:cNvPr id="358405" name="Rectangle 5"/>
          <p:cNvSpPr>
            <a:spLocks noGrp="1" noChangeArrowheads="1"/>
          </p:cNvSpPr>
          <p:nvPr>
            <p:ph type="title"/>
          </p:nvPr>
        </p:nvSpPr>
        <p:spPr>
          <a:noFill/>
          <a:ln/>
        </p:spPr>
        <p:txBody>
          <a:bodyPr/>
          <a:lstStyle/>
          <a:p>
            <a:pPr algn="just">
              <a:lnSpc>
                <a:spcPct val="90000"/>
              </a:lnSpc>
            </a:pPr>
            <a:r>
              <a:rPr lang="en-US" dirty="0"/>
              <a:t> </a:t>
            </a:r>
            <a:r>
              <a:rPr lang="en-GB" dirty="0" smtClean="0"/>
              <a:t>Examples of Composite</a:t>
            </a:r>
            <a:endParaRPr lang="en-GB" dirty="0"/>
          </a:p>
        </p:txBody>
      </p:sp>
      <p:pic>
        <p:nvPicPr>
          <p:cNvPr id="35840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2726" y="3629026"/>
            <a:ext cx="41814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0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01" y="3962400"/>
            <a:ext cx="221932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31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61C09294-894C-4B6E-90B8-DDE9E4E5FEC4}" type="slidenum">
              <a:rPr lang="en-US"/>
              <a:pPr/>
              <a:t>32</a:t>
            </a:fld>
            <a:endParaRPr lang="en-US"/>
          </a:p>
        </p:txBody>
      </p:sp>
      <p:sp>
        <p:nvSpPr>
          <p:cNvPr id="210946" name="Rectangle 2"/>
          <p:cNvSpPr>
            <a:spLocks noGrp="1" noChangeArrowheads="1"/>
          </p:cNvSpPr>
          <p:nvPr>
            <p:ph type="title"/>
          </p:nvPr>
        </p:nvSpPr>
        <p:spPr/>
        <p:txBody>
          <a:bodyPr/>
          <a:lstStyle/>
          <a:p>
            <a:pPr algn="just">
              <a:lnSpc>
                <a:spcPct val="90000"/>
              </a:lnSpc>
            </a:pPr>
            <a:r>
              <a:rPr lang="en-GB" dirty="0" smtClean="0">
                <a:cs typeface="Times" pitchFamily="1" charset="0"/>
              </a:rPr>
              <a:t>The </a:t>
            </a:r>
            <a:r>
              <a:rPr lang="en-GB" dirty="0">
                <a:cs typeface="Times" pitchFamily="1" charset="0"/>
              </a:rPr>
              <a:t>Singleton</a:t>
            </a:r>
            <a:r>
              <a:rPr lang="en-US" dirty="0"/>
              <a:t> Pattern</a:t>
            </a:r>
          </a:p>
        </p:txBody>
      </p:sp>
      <p:sp>
        <p:nvSpPr>
          <p:cNvPr id="210947" name="Rectangle 3"/>
          <p:cNvSpPr>
            <a:spLocks noGrp="1" noChangeArrowheads="1"/>
          </p:cNvSpPr>
          <p:nvPr>
            <p:ph type="body" idx="1"/>
          </p:nvPr>
        </p:nvSpPr>
        <p:spPr/>
        <p:txBody>
          <a:bodyPr>
            <a:normAutofit/>
          </a:bodyPr>
          <a:lstStyle/>
          <a:p>
            <a:pPr lvl="1" algn="just">
              <a:lnSpc>
                <a:spcPct val="90000"/>
              </a:lnSpc>
            </a:pPr>
            <a:r>
              <a:rPr lang="en-GB" b="1" i="1">
                <a:cs typeface="Times" pitchFamily="1" charset="0"/>
              </a:rPr>
              <a:t>Context</a:t>
            </a:r>
            <a:r>
              <a:rPr lang="en-GB">
                <a:cs typeface="Times" pitchFamily="1" charset="0"/>
              </a:rPr>
              <a:t>: </a:t>
            </a:r>
          </a:p>
          <a:p>
            <a:pPr lvl="2" algn="just">
              <a:lnSpc>
                <a:spcPct val="90000"/>
              </a:lnSpc>
            </a:pPr>
            <a:r>
              <a:rPr lang="en-GB">
                <a:cs typeface="Times" pitchFamily="1" charset="0"/>
              </a:rPr>
              <a:t>It is very common to find classes for which only one instance should exist</a:t>
            </a:r>
            <a:r>
              <a:rPr lang="en-US">
                <a:cs typeface="Times" pitchFamily="1" charset="0"/>
              </a:rPr>
              <a:t> </a:t>
            </a:r>
            <a:r>
              <a:rPr lang="en-GB">
                <a:cs typeface="Times" pitchFamily="1" charset="0"/>
              </a:rPr>
              <a:t>(</a:t>
            </a:r>
            <a:r>
              <a:rPr lang="en-GB" i="1">
                <a:cs typeface="Times" pitchFamily="1" charset="0"/>
              </a:rPr>
              <a:t>singleton)</a:t>
            </a:r>
            <a:r>
              <a:rPr lang="en-US"/>
              <a:t> </a:t>
            </a:r>
          </a:p>
          <a:p>
            <a:pPr lvl="1"/>
            <a:r>
              <a:rPr lang="en-GB" b="1" i="1">
                <a:cs typeface="Times" pitchFamily="1" charset="0"/>
              </a:rPr>
              <a:t>Problem</a:t>
            </a:r>
            <a:r>
              <a:rPr lang="en-GB">
                <a:cs typeface="Times" pitchFamily="1" charset="0"/>
              </a:rPr>
              <a:t>: </a:t>
            </a:r>
          </a:p>
          <a:p>
            <a:pPr lvl="2"/>
            <a:r>
              <a:rPr lang="en-GB">
                <a:cs typeface="Times" pitchFamily="1" charset="0"/>
              </a:rPr>
              <a:t>How do you ensure that it is never possible to create more than one instance of a singleton class?</a:t>
            </a:r>
            <a:r>
              <a:rPr lang="en-US"/>
              <a:t> </a:t>
            </a:r>
          </a:p>
          <a:p>
            <a:pPr lvl="1"/>
            <a:r>
              <a:rPr lang="en-GB" b="1" i="1">
                <a:cs typeface="Times" pitchFamily="1" charset="0"/>
              </a:rPr>
              <a:t>Forces</a:t>
            </a:r>
            <a:r>
              <a:rPr lang="en-GB">
                <a:cs typeface="Times" pitchFamily="1" charset="0"/>
              </a:rPr>
              <a:t>: </a:t>
            </a:r>
          </a:p>
          <a:p>
            <a:pPr lvl="2"/>
            <a:r>
              <a:rPr lang="en-GB">
                <a:cs typeface="Times" pitchFamily="1" charset="0"/>
              </a:rPr>
              <a:t>The use of a public constructor cannot guarantee that no more than one instance will be created.</a:t>
            </a:r>
            <a:r>
              <a:rPr lang="en-US"/>
              <a:t> </a:t>
            </a:r>
          </a:p>
          <a:p>
            <a:pPr lvl="2"/>
            <a:r>
              <a:rPr lang="en-GB">
                <a:cs typeface="Times" pitchFamily="1" charset="0"/>
              </a:rPr>
              <a:t>The singleton instance must also be accessible to all classes that require it</a:t>
            </a:r>
            <a:r>
              <a:rPr lang="en-US"/>
              <a:t> </a:t>
            </a:r>
          </a:p>
        </p:txBody>
      </p:sp>
    </p:spTree>
    <p:extLst>
      <p:ext uri="{BB962C8B-B14F-4D97-AF65-F5344CB8AC3E}">
        <p14:creationId xmlns:p14="http://schemas.microsoft.com/office/powerpoint/2010/main" val="105778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A61AA8E8-ECDA-4DDF-A74B-2A3280988758}" type="slidenum">
              <a:rPr lang="en-US"/>
              <a:pPr/>
              <a:t>33</a:t>
            </a:fld>
            <a:endParaRPr lang="en-US"/>
          </a:p>
        </p:txBody>
      </p:sp>
      <p:sp>
        <p:nvSpPr>
          <p:cNvPr id="212994" name="Rectangle 2"/>
          <p:cNvSpPr>
            <a:spLocks noGrp="1" noChangeArrowheads="1"/>
          </p:cNvSpPr>
          <p:nvPr>
            <p:ph type="title"/>
          </p:nvPr>
        </p:nvSpPr>
        <p:spPr/>
        <p:txBody>
          <a:bodyPr/>
          <a:lstStyle/>
          <a:p>
            <a:r>
              <a:rPr lang="en-US" dirty="0" smtClean="0"/>
              <a:t>Singleton  (object creational)</a:t>
            </a:r>
            <a:endParaRPr lang="en-US" dirty="0"/>
          </a:p>
        </p:txBody>
      </p:sp>
      <p:sp>
        <p:nvSpPr>
          <p:cNvPr id="212995" name="Rectangle 3"/>
          <p:cNvSpPr>
            <a:spLocks noGrp="1" noChangeArrowheads="1"/>
          </p:cNvSpPr>
          <p:nvPr>
            <p:ph type="body" sz="half" idx="1"/>
          </p:nvPr>
        </p:nvSpPr>
        <p:spPr/>
        <p:txBody>
          <a:bodyPr/>
          <a:lstStyle/>
          <a:p>
            <a:pPr lvl="1"/>
            <a:r>
              <a:rPr lang="en-US" sz="2000" b="1" i="1"/>
              <a:t>Solution:</a:t>
            </a:r>
          </a:p>
        </p:txBody>
      </p:sp>
      <p:pic>
        <p:nvPicPr>
          <p:cNvPr id="213023" name="Picture 3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3124200" y="1981201"/>
            <a:ext cx="6324600" cy="3749675"/>
          </a:xfrm>
          <a:noFill/>
          <a:ln/>
        </p:spPr>
      </p:pic>
    </p:spTree>
    <p:extLst>
      <p:ext uri="{BB962C8B-B14F-4D97-AF65-F5344CB8AC3E}">
        <p14:creationId xmlns:p14="http://schemas.microsoft.com/office/powerpoint/2010/main" val="1832102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2"/>
          <p:cNvSpPr>
            <a:spLocks noChangeArrowheads="1"/>
          </p:cNvSpPr>
          <p:nvPr/>
        </p:nvSpPr>
        <p:spPr bwMode="auto">
          <a:xfrm>
            <a:off x="4642920" y="100772"/>
            <a:ext cx="3061737" cy="643766"/>
          </a:xfrm>
          <a:prstGeom prst="rect">
            <a:avLst/>
          </a:prstGeom>
          <a:noFill/>
          <a:ln w="12700">
            <a:noFill/>
            <a:miter lim="800000"/>
            <a:headEnd/>
            <a:tailEnd/>
          </a:ln>
        </p:spPr>
        <p:txBody>
          <a:bodyPr wrap="none" lIns="90488" tIns="44450" rIns="90488" bIns="44450" anchor="b">
            <a:spAutoFit/>
          </a:bodyPr>
          <a:lstStyle/>
          <a:p>
            <a:pPr algn="ctr"/>
            <a:r>
              <a:rPr lang="en-US" sz="3600" b="1" u="sng">
                <a:solidFill>
                  <a:schemeClr val="tx2"/>
                </a:solidFill>
                <a:latin typeface="Arial Narrow" pitchFamily="34" charset="0"/>
              </a:rPr>
              <a:t>Design Purpose</a:t>
            </a:r>
          </a:p>
        </p:txBody>
      </p:sp>
      <p:sp>
        <p:nvSpPr>
          <p:cNvPr id="203779" name="Rectangle 3"/>
          <p:cNvSpPr>
            <a:spLocks noChangeArrowheads="1"/>
          </p:cNvSpPr>
          <p:nvPr/>
        </p:nvSpPr>
        <p:spPr bwMode="auto">
          <a:xfrm>
            <a:off x="2019300" y="952501"/>
            <a:ext cx="8305800" cy="2232025"/>
          </a:xfrm>
          <a:prstGeom prst="rect">
            <a:avLst/>
          </a:prstGeom>
          <a:solidFill>
            <a:srgbClr val="FCD1C1"/>
          </a:solidFill>
          <a:ln w="50800">
            <a:noFill/>
            <a:miter lim="800000"/>
            <a:headEnd/>
            <a:tailEnd/>
          </a:ln>
          <a:effectLst/>
        </p:spPr>
        <p:txBody>
          <a:bodyPr lIns="90488" tIns="44450" rIns="90488" bIns="44450">
            <a:spAutoFit/>
          </a:bodyPr>
          <a:lstStyle/>
          <a:p>
            <a:pPr algn="ctr">
              <a:lnSpc>
                <a:spcPct val="130000"/>
              </a:lnSpc>
              <a:spcBef>
                <a:spcPct val="50000"/>
              </a:spcBef>
              <a:defRPr/>
            </a:pPr>
            <a:r>
              <a:rPr lang="en-US" sz="3600" b="1">
                <a:solidFill>
                  <a:schemeClr val="tx2"/>
                </a:solidFill>
                <a:latin typeface="Arial Narrow" pitchFamily="34" charset="0"/>
              </a:rPr>
              <a:t>Ensure that there is exactly one instance of a class </a:t>
            </a:r>
            <a:r>
              <a:rPr lang="en-US" sz="3600" b="1" i="1">
                <a:solidFill>
                  <a:schemeClr val="tx2"/>
                </a:solidFill>
                <a:effectLst>
                  <a:outerShdw blurRad="38100" dist="38100" dir="2700000" algn="tl">
                    <a:srgbClr val="000000"/>
                  </a:outerShdw>
                </a:effectLst>
                <a:latin typeface="Arial Narrow" pitchFamily="34" charset="0"/>
              </a:rPr>
              <a:t>S</a:t>
            </a:r>
            <a:r>
              <a:rPr lang="en-US" sz="3600" b="1">
                <a:solidFill>
                  <a:schemeClr val="tx2"/>
                </a:solidFill>
                <a:latin typeface="Arial Narrow" pitchFamily="34" charset="0"/>
              </a:rPr>
              <a:t>.  Be able to obtain the instace from anywhere in the application.</a:t>
            </a:r>
          </a:p>
        </p:txBody>
      </p:sp>
      <p:sp>
        <p:nvSpPr>
          <p:cNvPr id="375811" name="Rectangle 4"/>
          <p:cNvSpPr>
            <a:spLocks noChangeArrowheads="1"/>
          </p:cNvSpPr>
          <p:nvPr/>
        </p:nvSpPr>
        <p:spPr bwMode="auto">
          <a:xfrm>
            <a:off x="3830213" y="3537709"/>
            <a:ext cx="4683976" cy="643766"/>
          </a:xfrm>
          <a:prstGeom prst="rect">
            <a:avLst/>
          </a:prstGeom>
          <a:noFill/>
          <a:ln w="12700">
            <a:noFill/>
            <a:miter lim="800000"/>
            <a:headEnd/>
            <a:tailEnd/>
          </a:ln>
        </p:spPr>
        <p:txBody>
          <a:bodyPr wrap="none" lIns="90488" tIns="44450" rIns="90488" bIns="44450" anchor="b">
            <a:spAutoFit/>
          </a:bodyPr>
          <a:lstStyle/>
          <a:p>
            <a:pPr algn="ctr"/>
            <a:r>
              <a:rPr lang="en-US" sz="3600" b="1" u="sng">
                <a:latin typeface="Arial Narrow" pitchFamily="34" charset="0"/>
              </a:rPr>
              <a:t>Design Pattern Summary</a:t>
            </a:r>
          </a:p>
        </p:txBody>
      </p:sp>
      <p:sp>
        <p:nvSpPr>
          <p:cNvPr id="203781" name="Rectangle 5"/>
          <p:cNvSpPr>
            <a:spLocks noChangeArrowheads="1"/>
          </p:cNvSpPr>
          <p:nvPr/>
        </p:nvSpPr>
        <p:spPr bwMode="auto">
          <a:xfrm>
            <a:off x="1905000" y="4267201"/>
            <a:ext cx="8534400" cy="2232025"/>
          </a:xfrm>
          <a:prstGeom prst="rect">
            <a:avLst/>
          </a:prstGeom>
          <a:noFill/>
          <a:ln w="50800">
            <a:noFill/>
            <a:miter lim="800000"/>
            <a:headEnd/>
            <a:tailEnd/>
          </a:ln>
          <a:effectLst/>
        </p:spPr>
        <p:txBody>
          <a:bodyPr lIns="90488" tIns="44450" rIns="90488" bIns="44450">
            <a:spAutoFit/>
          </a:bodyPr>
          <a:lstStyle/>
          <a:p>
            <a:pPr>
              <a:lnSpc>
                <a:spcPct val="130000"/>
              </a:lnSpc>
              <a:spcBef>
                <a:spcPct val="50000"/>
              </a:spcBef>
              <a:defRPr/>
            </a:pPr>
            <a:r>
              <a:rPr lang="en-US" sz="3600" b="1">
                <a:latin typeface="Arial Narrow" pitchFamily="34" charset="0"/>
              </a:rPr>
              <a:t>Make the constructor of </a:t>
            </a:r>
            <a:r>
              <a:rPr lang="en-US" sz="3600" b="1" i="1">
                <a:effectLst>
                  <a:outerShdw blurRad="38100" dist="38100" dir="2700000" algn="tl">
                    <a:srgbClr val="C0C0C0"/>
                  </a:outerShdw>
                </a:effectLst>
                <a:latin typeface="Arial Narrow" pitchFamily="34" charset="0"/>
              </a:rPr>
              <a:t>S</a:t>
            </a:r>
            <a:r>
              <a:rPr lang="en-US" sz="3600" b="1">
                <a:latin typeface="Arial Narrow" pitchFamily="34" charset="0"/>
              </a:rPr>
              <a:t> private; define a private static attribute for </a:t>
            </a:r>
            <a:r>
              <a:rPr lang="en-US" sz="3600" b="1" i="1">
                <a:effectLst>
                  <a:outerShdw blurRad="38100" dist="38100" dir="2700000" algn="tl">
                    <a:srgbClr val="C0C0C0"/>
                  </a:outerShdw>
                </a:effectLst>
                <a:latin typeface="Arial Narrow" pitchFamily="34" charset="0"/>
              </a:rPr>
              <a:t>S</a:t>
            </a:r>
            <a:r>
              <a:rPr lang="en-US" sz="3600" b="1">
                <a:latin typeface="Arial Narrow" pitchFamily="34" charset="0"/>
              </a:rPr>
              <a:t> of type </a:t>
            </a:r>
            <a:r>
              <a:rPr lang="en-US" sz="3600" b="1" i="1">
                <a:effectLst>
                  <a:outerShdw blurRad="38100" dist="38100" dir="2700000" algn="tl">
                    <a:srgbClr val="C0C0C0"/>
                  </a:outerShdw>
                </a:effectLst>
                <a:latin typeface="Arial Narrow" pitchFamily="34" charset="0"/>
              </a:rPr>
              <a:t>S; </a:t>
            </a:r>
            <a:r>
              <a:rPr lang="en-US" sz="3600" b="1">
                <a:latin typeface="Arial Narrow" pitchFamily="34" charset="0"/>
              </a:rPr>
              <a:t>define a public accessor for it.</a:t>
            </a:r>
          </a:p>
        </p:txBody>
      </p:sp>
      <p:sp>
        <p:nvSpPr>
          <p:cNvPr id="375813" name="Rectangle 6"/>
          <p:cNvSpPr>
            <a:spLocks noChangeArrowheads="1"/>
          </p:cNvSpPr>
          <p:nvPr/>
        </p:nvSpPr>
        <p:spPr bwMode="auto">
          <a:xfrm>
            <a:off x="1676400" y="103188"/>
            <a:ext cx="1892300" cy="641350"/>
          </a:xfrm>
          <a:prstGeom prst="rect">
            <a:avLst/>
          </a:prstGeom>
          <a:noFill/>
          <a:ln w="19050">
            <a:noFill/>
            <a:miter lim="800000"/>
            <a:headEnd/>
            <a:tailEnd/>
          </a:ln>
        </p:spPr>
        <p:txBody>
          <a:bodyPr wrap="none">
            <a:spAutoFit/>
          </a:bodyPr>
          <a:lstStyle/>
          <a:p>
            <a:r>
              <a:rPr lang="en-US" sz="3600" b="1" i="1" u="sng">
                <a:solidFill>
                  <a:schemeClr val="tx2"/>
                </a:solidFill>
                <a:latin typeface="Arial Narrow" pitchFamily="34" charset="0"/>
              </a:rPr>
              <a:t>Singleton</a:t>
            </a:r>
          </a:p>
        </p:txBody>
      </p:sp>
      <p:sp>
        <p:nvSpPr>
          <p:cNvPr id="375814" name="Slide Number Placeholder 6"/>
          <p:cNvSpPr txBox="1">
            <a:spLocks noGrp="1"/>
          </p:cNvSpPr>
          <p:nvPr/>
        </p:nvSpPr>
        <p:spPr bwMode="auto">
          <a:xfrm>
            <a:off x="8077200" y="6356351"/>
            <a:ext cx="2133600" cy="365125"/>
          </a:xfrm>
          <a:prstGeom prst="rect">
            <a:avLst/>
          </a:prstGeom>
          <a:noFill/>
          <a:ln w="9525">
            <a:noFill/>
            <a:miter lim="800000"/>
            <a:headEnd/>
            <a:tailEnd/>
          </a:ln>
        </p:spPr>
        <p:txBody>
          <a:bodyPr anchor="ctr"/>
          <a:lstStyle/>
          <a:p>
            <a:pPr algn="r"/>
            <a:fld id="{0510DABD-EA62-46EF-9A43-8E596893137D}" type="slidenum">
              <a:rPr lang="en-GB" sz="1200">
                <a:solidFill>
                  <a:srgbClr val="898989"/>
                </a:solidFill>
                <a:latin typeface="Calibri" pitchFamily="34" charset="0"/>
              </a:rPr>
              <a:pPr algn="r"/>
              <a:t>34</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271094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3" name="Rectangle 2"/>
          <p:cNvSpPr>
            <a:spLocks noGrp="1" noChangeArrowheads="1"/>
          </p:cNvSpPr>
          <p:nvPr>
            <p:ph type="title" idx="4294967295"/>
          </p:nvPr>
        </p:nvSpPr>
        <p:spPr>
          <a:xfrm>
            <a:off x="5984875" y="229034"/>
            <a:ext cx="3882474" cy="532966"/>
          </a:xfrm>
        </p:spPr>
        <p:txBody>
          <a:bodyPr vert="horz" wrap="none" lIns="90488" tIns="44450" rIns="90488" bIns="44450" rtlCol="0" anchor="b">
            <a:spAutoFit/>
          </a:bodyPr>
          <a:lstStyle/>
          <a:p>
            <a:r>
              <a:rPr lang="en-US" sz="3200" b="1" i="1">
                <a:latin typeface="Arial Narrow" pitchFamily="34" charset="0"/>
              </a:rPr>
              <a:t>Singleton</a:t>
            </a:r>
            <a:r>
              <a:rPr lang="en-US" sz="3200" b="1">
                <a:latin typeface="Arial Narrow" pitchFamily="34" charset="0"/>
              </a:rPr>
              <a:t>: Class Model</a:t>
            </a:r>
          </a:p>
        </p:txBody>
      </p:sp>
      <p:sp>
        <p:nvSpPr>
          <p:cNvPr id="376834" name="Rectangle 56"/>
          <p:cNvSpPr>
            <a:spLocks noChangeArrowheads="1"/>
          </p:cNvSpPr>
          <p:nvPr/>
        </p:nvSpPr>
        <p:spPr bwMode="auto">
          <a:xfrm>
            <a:off x="1841500" y="1447800"/>
            <a:ext cx="8534400" cy="2895600"/>
          </a:xfrm>
          <a:prstGeom prst="rect">
            <a:avLst/>
          </a:prstGeom>
          <a:solidFill>
            <a:schemeClr val="hlink"/>
          </a:solidFill>
          <a:ln w="9525">
            <a:solidFill>
              <a:schemeClr val="tx1"/>
            </a:solidFill>
            <a:prstDash val="sysDot"/>
            <a:miter lim="800000"/>
            <a:headEnd/>
            <a:tailEnd/>
          </a:ln>
        </p:spPr>
        <p:txBody>
          <a:bodyPr wrap="none"/>
          <a:lstStyle/>
          <a:p>
            <a:pPr algn="r"/>
            <a:r>
              <a:rPr lang="en-US" sz="2800" b="1" i="1">
                <a:latin typeface="Arial Narrow" pitchFamily="34" charset="0"/>
              </a:rPr>
              <a:t>Singleton </a:t>
            </a:r>
            <a:r>
              <a:rPr lang="en-US" sz="2800" b="1">
                <a:latin typeface="Arial Narrow" pitchFamily="34" charset="0"/>
              </a:rPr>
              <a:t>Design Pattern</a:t>
            </a:r>
          </a:p>
        </p:txBody>
      </p:sp>
      <p:sp>
        <p:nvSpPr>
          <p:cNvPr id="376835" name="Rectangle 26"/>
          <p:cNvSpPr>
            <a:spLocks noChangeArrowheads="1"/>
          </p:cNvSpPr>
          <p:nvPr/>
        </p:nvSpPr>
        <p:spPr bwMode="auto">
          <a:xfrm>
            <a:off x="2159000" y="2401888"/>
            <a:ext cx="5189538" cy="1027112"/>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50000"/>
              </a:lnSpc>
              <a:spcBef>
                <a:spcPct val="50000"/>
              </a:spcBef>
            </a:pPr>
            <a:r>
              <a:rPr lang="en-US" sz="2800" b="1" u="sng">
                <a:latin typeface="Arial Narrow" pitchFamily="34" charset="0"/>
              </a:rPr>
              <a:t>MyClass</a:t>
            </a:r>
            <a:endParaRPr lang="en-US" sz="2800" b="1">
              <a:latin typeface="Arial Narrow" pitchFamily="34" charset="0"/>
            </a:endParaRPr>
          </a:p>
          <a:p>
            <a:pPr algn="ctr">
              <a:lnSpc>
                <a:spcPct val="50000"/>
              </a:lnSpc>
              <a:spcBef>
                <a:spcPct val="50000"/>
              </a:spcBef>
            </a:pPr>
            <a:r>
              <a:rPr lang="en-US" sz="2800" b="1">
                <a:latin typeface="Arial Narrow" pitchFamily="34" charset="0"/>
              </a:rPr>
              <a:t> getSingletonOfMyClass(): MyClass </a:t>
            </a:r>
          </a:p>
        </p:txBody>
      </p:sp>
      <p:sp>
        <p:nvSpPr>
          <p:cNvPr id="376836" name="Line 62"/>
          <p:cNvSpPr>
            <a:spLocks noChangeShapeType="1"/>
          </p:cNvSpPr>
          <p:nvPr/>
        </p:nvSpPr>
        <p:spPr bwMode="auto">
          <a:xfrm>
            <a:off x="2554288" y="609600"/>
            <a:ext cx="0" cy="2286000"/>
          </a:xfrm>
          <a:prstGeom prst="line">
            <a:avLst/>
          </a:prstGeom>
          <a:noFill/>
          <a:ln w="19050">
            <a:solidFill>
              <a:schemeClr val="tx1"/>
            </a:solidFill>
            <a:prstDash val="lgDash"/>
            <a:round/>
            <a:headEnd/>
            <a:tailEnd type="arrow" w="med" len="med"/>
          </a:ln>
        </p:spPr>
        <p:txBody>
          <a:bodyPr/>
          <a:lstStyle/>
          <a:p>
            <a:endParaRPr lang="en-US"/>
          </a:p>
        </p:txBody>
      </p:sp>
      <p:sp>
        <p:nvSpPr>
          <p:cNvPr id="376837" name="Rectangle 44"/>
          <p:cNvSpPr>
            <a:spLocks noChangeArrowheads="1"/>
          </p:cNvSpPr>
          <p:nvPr/>
        </p:nvSpPr>
        <p:spPr bwMode="auto">
          <a:xfrm>
            <a:off x="2057401" y="315755"/>
            <a:ext cx="1002197" cy="492443"/>
          </a:xfrm>
          <a:prstGeom prst="rect">
            <a:avLst/>
          </a:prstGeom>
          <a:solidFill>
            <a:schemeClr val="bg1"/>
          </a:solidFill>
          <a:ln w="25400">
            <a:solidFill>
              <a:schemeClr val="tx1"/>
            </a:solidFill>
            <a:miter lim="800000"/>
            <a:headEnd/>
            <a:tailEnd/>
          </a:ln>
        </p:spPr>
        <p:txBody>
          <a:bodyPr wrap="none" tIns="182880" bIns="91440" anchor="ctr">
            <a:spAutoFit/>
          </a:bodyPr>
          <a:lstStyle/>
          <a:p>
            <a:pPr>
              <a:lnSpc>
                <a:spcPct val="50000"/>
              </a:lnSpc>
              <a:spcBef>
                <a:spcPct val="50000"/>
              </a:spcBef>
            </a:pPr>
            <a:r>
              <a:rPr lang="en-US" sz="2800" b="1">
                <a:latin typeface="Arial Narrow" pitchFamily="34" charset="0"/>
              </a:rPr>
              <a:t>Client</a:t>
            </a:r>
          </a:p>
        </p:txBody>
      </p:sp>
      <p:cxnSp>
        <p:nvCxnSpPr>
          <p:cNvPr id="376838" name="AutoShape 66"/>
          <p:cNvCxnSpPr>
            <a:cxnSpLocks noChangeShapeType="1"/>
            <a:stCxn id="376839" idx="3"/>
            <a:endCxn id="376835" idx="2"/>
          </p:cNvCxnSpPr>
          <p:nvPr/>
        </p:nvCxnSpPr>
        <p:spPr bwMode="auto">
          <a:xfrm flipH="1">
            <a:off x="4754564" y="2933701"/>
            <a:ext cx="3055937" cy="504825"/>
          </a:xfrm>
          <a:prstGeom prst="bentConnector4">
            <a:avLst>
              <a:gd name="adj1" fmla="val -73458"/>
              <a:gd name="adj2" fmla="val 203144"/>
            </a:avLst>
          </a:prstGeom>
          <a:noFill/>
          <a:ln w="19050">
            <a:solidFill>
              <a:schemeClr val="tx1"/>
            </a:solidFill>
            <a:miter lim="800000"/>
            <a:headEnd/>
            <a:tailEnd type="arrow" w="med" len="med"/>
          </a:ln>
        </p:spPr>
      </p:cxnSp>
      <p:sp>
        <p:nvSpPr>
          <p:cNvPr id="376839" name="AutoShape 67"/>
          <p:cNvSpPr>
            <a:spLocks noChangeArrowheads="1"/>
          </p:cNvSpPr>
          <p:nvPr/>
        </p:nvSpPr>
        <p:spPr bwMode="auto">
          <a:xfrm>
            <a:off x="7343775" y="2819400"/>
            <a:ext cx="457200" cy="228600"/>
          </a:xfrm>
          <a:prstGeom prst="flowChartDecision">
            <a:avLst/>
          </a:prstGeom>
          <a:solidFill>
            <a:schemeClr val="bg1"/>
          </a:solidFill>
          <a:ln w="19050">
            <a:solidFill>
              <a:schemeClr val="tx1"/>
            </a:solidFill>
            <a:miter lim="800000"/>
            <a:headEnd/>
            <a:tailEnd/>
          </a:ln>
        </p:spPr>
        <p:txBody>
          <a:bodyPr wrap="none" anchor="ctr"/>
          <a:lstStyle/>
          <a:p>
            <a:endParaRPr lang="en-US"/>
          </a:p>
        </p:txBody>
      </p:sp>
      <p:sp>
        <p:nvSpPr>
          <p:cNvPr id="376840" name="Rectangle 68"/>
          <p:cNvSpPr>
            <a:spLocks noChangeArrowheads="1"/>
          </p:cNvSpPr>
          <p:nvPr/>
        </p:nvSpPr>
        <p:spPr bwMode="auto">
          <a:xfrm>
            <a:off x="4330700" y="3494088"/>
            <a:ext cx="323850" cy="457200"/>
          </a:xfrm>
          <a:prstGeom prst="rect">
            <a:avLst/>
          </a:prstGeom>
          <a:noFill/>
          <a:ln w="9525">
            <a:noFill/>
            <a:miter lim="800000"/>
            <a:headEnd/>
            <a:tailEnd/>
          </a:ln>
        </p:spPr>
        <p:txBody>
          <a:bodyPr wrap="none">
            <a:spAutoFit/>
          </a:bodyPr>
          <a:lstStyle/>
          <a:p>
            <a:r>
              <a:rPr lang="en-US" sz="2400" b="1">
                <a:latin typeface="Arial Narrow" pitchFamily="34" charset="0"/>
              </a:rPr>
              <a:t>1</a:t>
            </a:r>
          </a:p>
        </p:txBody>
      </p:sp>
      <p:sp>
        <p:nvSpPr>
          <p:cNvPr id="376841" name="Rectangle 69"/>
          <p:cNvSpPr>
            <a:spLocks noChangeArrowheads="1"/>
          </p:cNvSpPr>
          <p:nvPr/>
        </p:nvSpPr>
        <p:spPr bwMode="auto">
          <a:xfrm>
            <a:off x="7543800" y="2362200"/>
            <a:ext cx="2590800" cy="457200"/>
          </a:xfrm>
          <a:prstGeom prst="rect">
            <a:avLst/>
          </a:prstGeom>
          <a:noFill/>
          <a:ln w="9525">
            <a:noFill/>
            <a:miter lim="800000"/>
            <a:headEnd/>
            <a:tailEnd/>
          </a:ln>
        </p:spPr>
        <p:txBody>
          <a:bodyPr wrap="none">
            <a:spAutoFit/>
          </a:bodyPr>
          <a:lstStyle/>
          <a:p>
            <a:r>
              <a:rPr lang="en-US" sz="2400" b="1">
                <a:latin typeface="Arial Narrow" pitchFamily="34" charset="0"/>
              </a:rPr>
              <a:t>singletonOfMyClass</a:t>
            </a:r>
          </a:p>
        </p:txBody>
      </p:sp>
      <p:sp>
        <p:nvSpPr>
          <p:cNvPr id="376842" name="Rectangle 70"/>
          <p:cNvSpPr>
            <a:spLocks noChangeArrowheads="1"/>
          </p:cNvSpPr>
          <p:nvPr/>
        </p:nvSpPr>
        <p:spPr bwMode="auto">
          <a:xfrm>
            <a:off x="8280400" y="3048000"/>
            <a:ext cx="1117600" cy="457200"/>
          </a:xfrm>
          <a:prstGeom prst="rect">
            <a:avLst/>
          </a:prstGeom>
          <a:noFill/>
          <a:ln w="9525">
            <a:noFill/>
            <a:miter lim="800000"/>
            <a:headEnd/>
            <a:tailEnd/>
          </a:ln>
        </p:spPr>
        <p:txBody>
          <a:bodyPr wrap="none">
            <a:spAutoFit/>
          </a:bodyPr>
          <a:lstStyle/>
          <a:p>
            <a:r>
              <a:rPr lang="en-US" sz="2400" b="1">
                <a:latin typeface="Arial Narrow" pitchFamily="34" charset="0"/>
              </a:rPr>
              <a:t>«static»</a:t>
            </a:r>
          </a:p>
        </p:txBody>
      </p:sp>
      <p:sp>
        <p:nvSpPr>
          <p:cNvPr id="376843" name="Slide Number Placeholder 11"/>
          <p:cNvSpPr txBox="1">
            <a:spLocks noGrp="1"/>
          </p:cNvSpPr>
          <p:nvPr/>
        </p:nvSpPr>
        <p:spPr bwMode="auto">
          <a:xfrm>
            <a:off x="8077200" y="6356351"/>
            <a:ext cx="2133600" cy="365125"/>
          </a:xfrm>
          <a:prstGeom prst="rect">
            <a:avLst/>
          </a:prstGeom>
          <a:noFill/>
          <a:ln w="9525">
            <a:noFill/>
            <a:miter lim="800000"/>
            <a:headEnd/>
            <a:tailEnd/>
          </a:ln>
        </p:spPr>
        <p:txBody>
          <a:bodyPr anchor="ctr"/>
          <a:lstStyle/>
          <a:p>
            <a:pPr algn="r"/>
            <a:fld id="{A15962CE-F514-4513-BFC4-2F879C83D80D}" type="slidenum">
              <a:rPr lang="en-GB" sz="1200">
                <a:solidFill>
                  <a:srgbClr val="898989"/>
                </a:solidFill>
                <a:latin typeface="Calibri" pitchFamily="34" charset="0"/>
              </a:rPr>
              <a:pPr algn="r"/>
              <a:t>35</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60756222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4"/>
          <p:cNvSpPr>
            <a:spLocks noChangeArrowheads="1"/>
          </p:cNvSpPr>
          <p:nvPr/>
        </p:nvSpPr>
        <p:spPr bwMode="auto">
          <a:xfrm>
            <a:off x="1524000" y="76200"/>
            <a:ext cx="9067800" cy="685800"/>
          </a:xfrm>
          <a:prstGeom prst="rect">
            <a:avLst/>
          </a:prstGeom>
          <a:noFill/>
          <a:ln w="12700">
            <a:noFill/>
            <a:miter lim="800000"/>
            <a:headEnd/>
            <a:tailEnd/>
          </a:ln>
        </p:spPr>
        <p:txBody>
          <a:bodyPr lIns="90488" tIns="44450" rIns="90488" bIns="44450" anchor="b"/>
          <a:lstStyle/>
          <a:p>
            <a:pPr algn="ctr"/>
            <a:r>
              <a:rPr lang="en-US" sz="3200" b="1" u="sng">
                <a:solidFill>
                  <a:schemeClr val="tx2"/>
                </a:solidFill>
                <a:latin typeface="Arial Narrow" pitchFamily="34" charset="0"/>
              </a:rPr>
              <a:t>The </a:t>
            </a:r>
            <a:r>
              <a:rPr lang="en-US" sz="3200" b="1" i="1" u="sng">
                <a:solidFill>
                  <a:schemeClr val="tx2"/>
                </a:solidFill>
                <a:latin typeface="Arial Narrow" pitchFamily="34" charset="0"/>
              </a:rPr>
              <a:t>Singleton</a:t>
            </a:r>
            <a:r>
              <a:rPr lang="en-US" sz="3200" b="1" u="sng">
                <a:solidFill>
                  <a:schemeClr val="tx2"/>
                </a:solidFill>
                <a:latin typeface="Arial Narrow" pitchFamily="34" charset="0"/>
              </a:rPr>
              <a:t> Design Pattern </a:t>
            </a:r>
            <a:r>
              <a:rPr lang="en-US" sz="3200" b="1">
                <a:solidFill>
                  <a:schemeClr val="tx2"/>
                </a:solidFill>
                <a:latin typeface="Arial Narrow" pitchFamily="34" charset="0"/>
              </a:rPr>
              <a:t>-- applied to </a:t>
            </a:r>
            <a:r>
              <a:rPr lang="en-US" sz="3200" b="1" i="1">
                <a:solidFill>
                  <a:schemeClr val="tx2"/>
                </a:solidFill>
                <a:latin typeface="Arial Narrow" pitchFamily="34" charset="0"/>
              </a:rPr>
              <a:t>MyClass</a:t>
            </a:r>
          </a:p>
        </p:txBody>
      </p:sp>
      <p:sp>
        <p:nvSpPr>
          <p:cNvPr id="377858" name="Rectangle 5"/>
          <p:cNvSpPr>
            <a:spLocks noChangeArrowheads="1"/>
          </p:cNvSpPr>
          <p:nvPr/>
        </p:nvSpPr>
        <p:spPr bwMode="auto">
          <a:xfrm>
            <a:off x="1790700" y="990600"/>
            <a:ext cx="8534400" cy="5181600"/>
          </a:xfrm>
          <a:prstGeom prst="rect">
            <a:avLst/>
          </a:prstGeom>
          <a:noFill/>
          <a:ln w="12700">
            <a:noFill/>
            <a:miter lim="800000"/>
            <a:headEnd/>
            <a:tailEnd/>
          </a:ln>
        </p:spPr>
        <p:txBody>
          <a:bodyPr lIns="90488" tIns="44450" rIns="90488" bIns="44450"/>
          <a:lstStyle/>
          <a:p>
            <a:pPr marL="609600" indent="-609600">
              <a:spcBef>
                <a:spcPct val="20000"/>
              </a:spcBef>
              <a:buClr>
                <a:schemeClr val="tx2"/>
              </a:buClr>
              <a:buFont typeface="Monotype Sorts"/>
              <a:buAutoNum type="arabicPeriod"/>
            </a:pPr>
            <a:r>
              <a:rPr lang="en-US" sz="3200" b="1">
                <a:solidFill>
                  <a:schemeClr val="tx2"/>
                </a:solidFill>
              </a:rPr>
              <a:t>Define a</a:t>
            </a:r>
            <a:r>
              <a:rPr lang="en-US" sz="3200" b="1">
                <a:solidFill>
                  <a:schemeClr val="tx2"/>
                </a:solidFill>
                <a:latin typeface="Arial Narrow" pitchFamily="34" charset="0"/>
              </a:rPr>
              <a:t> private static </a:t>
            </a:r>
            <a:r>
              <a:rPr lang="en-US" sz="3200" b="1">
                <a:solidFill>
                  <a:schemeClr val="tx2"/>
                </a:solidFill>
              </a:rPr>
              <a:t>member variable of</a:t>
            </a:r>
            <a:r>
              <a:rPr lang="en-US" sz="3200" b="1">
                <a:solidFill>
                  <a:schemeClr val="tx2"/>
                </a:solidFill>
                <a:latin typeface="Arial Narrow" pitchFamily="34" charset="0"/>
              </a:rPr>
              <a:t> MyClass </a:t>
            </a:r>
            <a:r>
              <a:rPr lang="en-US" sz="3200" b="1">
                <a:solidFill>
                  <a:schemeClr val="tx2"/>
                </a:solidFill>
              </a:rPr>
              <a:t>of type</a:t>
            </a:r>
            <a:r>
              <a:rPr lang="en-US" sz="3200" b="1">
                <a:solidFill>
                  <a:schemeClr val="tx2"/>
                </a:solidFill>
                <a:latin typeface="Arial Narrow" pitchFamily="34" charset="0"/>
              </a:rPr>
              <a:t> MyClass</a:t>
            </a:r>
          </a:p>
          <a:p>
            <a:pPr marL="990600" lvl="1" indent="-533400">
              <a:spcBef>
                <a:spcPct val="20000"/>
              </a:spcBef>
              <a:buClr>
                <a:schemeClr val="tx2"/>
              </a:buClr>
            </a:pPr>
            <a:r>
              <a:rPr lang="en-US" sz="2800">
                <a:latin typeface="Arial Narrow" pitchFamily="34" charset="0"/>
              </a:rPr>
              <a:t>private static MyClass singletonOfMyClass = new MyClass();  </a:t>
            </a:r>
            <a:endParaRPr lang="en-US" sz="2800">
              <a:solidFill>
                <a:schemeClr val="tx2"/>
              </a:solidFill>
              <a:latin typeface="Arial Narrow" pitchFamily="34" charset="0"/>
            </a:endParaRPr>
          </a:p>
          <a:p>
            <a:pPr marL="609600" indent="-609600">
              <a:spcBef>
                <a:spcPct val="20000"/>
              </a:spcBef>
              <a:buClr>
                <a:schemeClr val="tx2"/>
              </a:buClr>
              <a:buFont typeface="Monotype Sorts"/>
              <a:buAutoNum type="arabicPeriod"/>
            </a:pPr>
            <a:r>
              <a:rPr lang="en-US" sz="3200" b="1">
                <a:solidFill>
                  <a:schemeClr val="tx2"/>
                </a:solidFill>
              </a:rPr>
              <a:t>Make the constructor of</a:t>
            </a:r>
            <a:r>
              <a:rPr lang="en-US" sz="3200" b="1">
                <a:solidFill>
                  <a:schemeClr val="tx2"/>
                </a:solidFill>
                <a:latin typeface="Arial Narrow" pitchFamily="34" charset="0"/>
              </a:rPr>
              <a:t> MyClass private</a:t>
            </a:r>
            <a:endParaRPr lang="en-US" sz="3200" b="1">
              <a:latin typeface="Arial Narrow" pitchFamily="34" charset="0"/>
            </a:endParaRPr>
          </a:p>
          <a:p>
            <a:pPr marL="990600" lvl="1" indent="-533400">
              <a:spcBef>
                <a:spcPct val="20000"/>
              </a:spcBef>
              <a:buClr>
                <a:schemeClr val="tx2"/>
              </a:buClr>
            </a:pPr>
            <a:r>
              <a:rPr lang="en-US" sz="2800">
                <a:latin typeface="Arial Narrow" pitchFamily="34" charset="0"/>
              </a:rPr>
              <a:t>private MyClass() { </a:t>
            </a:r>
            <a:r>
              <a:rPr lang="en-US" sz="2800"/>
              <a:t>/* …. constructor code …. */</a:t>
            </a:r>
            <a:r>
              <a:rPr lang="en-US" sz="2800">
                <a:latin typeface="Arial Narrow" pitchFamily="34" charset="0"/>
              </a:rPr>
              <a:t> };</a:t>
            </a:r>
            <a:endParaRPr lang="en-US" sz="3200">
              <a:latin typeface="Arial Narrow" pitchFamily="34" charset="0"/>
            </a:endParaRPr>
          </a:p>
          <a:p>
            <a:pPr marL="609600" indent="-609600">
              <a:spcBef>
                <a:spcPct val="20000"/>
              </a:spcBef>
              <a:buClr>
                <a:schemeClr val="tx2"/>
              </a:buClr>
              <a:buFont typeface="Monotype Sorts"/>
              <a:buAutoNum type="arabicPeriod"/>
            </a:pPr>
            <a:r>
              <a:rPr lang="en-US" sz="3200" b="1">
                <a:solidFill>
                  <a:schemeClr val="tx2"/>
                </a:solidFill>
              </a:rPr>
              <a:t>Define a</a:t>
            </a:r>
            <a:r>
              <a:rPr lang="en-US" sz="3200" b="1">
                <a:solidFill>
                  <a:schemeClr val="tx2"/>
                </a:solidFill>
                <a:latin typeface="Arial Narrow" pitchFamily="34" charset="0"/>
              </a:rPr>
              <a:t> public static </a:t>
            </a:r>
            <a:r>
              <a:rPr lang="en-US" sz="3200" b="1">
                <a:solidFill>
                  <a:schemeClr val="tx2"/>
                </a:solidFill>
              </a:rPr>
              <a:t>method to access the member</a:t>
            </a:r>
          </a:p>
          <a:p>
            <a:pPr marL="990600" lvl="1" indent="-533400">
              <a:lnSpc>
                <a:spcPct val="50000"/>
              </a:lnSpc>
              <a:spcBef>
                <a:spcPct val="50000"/>
              </a:spcBef>
            </a:pPr>
            <a:r>
              <a:rPr lang="en-US" sz="2800">
                <a:latin typeface="Arial Narrow" pitchFamily="34" charset="0"/>
              </a:rPr>
              <a:t>public static MyClass getSingletonOfMyClass() </a:t>
            </a:r>
          </a:p>
          <a:p>
            <a:pPr marL="990600" lvl="1" indent="-533400">
              <a:lnSpc>
                <a:spcPct val="50000"/>
              </a:lnSpc>
              <a:spcBef>
                <a:spcPct val="50000"/>
              </a:spcBef>
            </a:pPr>
            <a:r>
              <a:rPr lang="en-US" sz="2800">
                <a:latin typeface="Arial Narrow" pitchFamily="34" charset="0"/>
              </a:rPr>
              <a:t>{    </a:t>
            </a:r>
          </a:p>
          <a:p>
            <a:pPr marL="990600" lvl="1" indent="-533400">
              <a:lnSpc>
                <a:spcPct val="50000"/>
              </a:lnSpc>
              <a:spcBef>
                <a:spcPct val="50000"/>
              </a:spcBef>
            </a:pPr>
            <a:r>
              <a:rPr lang="en-US" sz="2800">
                <a:latin typeface="Arial Narrow" pitchFamily="34" charset="0"/>
              </a:rPr>
              <a:t>     return singletonOfMyClass;</a:t>
            </a:r>
          </a:p>
          <a:p>
            <a:pPr marL="990600" lvl="1" indent="-533400">
              <a:lnSpc>
                <a:spcPct val="50000"/>
              </a:lnSpc>
              <a:spcBef>
                <a:spcPct val="50000"/>
              </a:spcBef>
            </a:pPr>
            <a:r>
              <a:rPr lang="en-US" sz="2800">
                <a:latin typeface="Arial Narrow" pitchFamily="34" charset="0"/>
              </a:rPr>
              <a:t>}</a:t>
            </a:r>
            <a:endParaRPr lang="en-US" sz="3200" b="1">
              <a:solidFill>
                <a:schemeClr val="tx2"/>
              </a:solidFill>
            </a:endParaRPr>
          </a:p>
        </p:txBody>
      </p:sp>
      <p:sp>
        <p:nvSpPr>
          <p:cNvPr id="377859" name="Rectangle 6"/>
          <p:cNvSpPr>
            <a:spLocks noChangeArrowheads="1"/>
          </p:cNvSpPr>
          <p:nvPr/>
        </p:nvSpPr>
        <p:spPr bwMode="auto">
          <a:xfrm>
            <a:off x="2247900" y="6324600"/>
            <a:ext cx="7696200" cy="306388"/>
          </a:xfrm>
          <a:prstGeom prst="rect">
            <a:avLst/>
          </a:prstGeom>
          <a:noFill/>
          <a:ln w="19050">
            <a:noFill/>
            <a:miter lim="800000"/>
            <a:headEnd/>
            <a:tailEnd/>
          </a:ln>
        </p:spPr>
        <p:txBody>
          <a:bodyPr>
            <a:spAutoFit/>
          </a:bodyPr>
          <a:lstStyle/>
          <a:p>
            <a:pPr>
              <a:lnSpc>
                <a:spcPct val="50000"/>
              </a:lnSpc>
              <a:spcBef>
                <a:spcPct val="50000"/>
              </a:spcBef>
            </a:pPr>
            <a:endParaRPr lang="en-US" sz="2800">
              <a:latin typeface="Arial Narrow" pitchFamily="34" charset="0"/>
            </a:endParaRPr>
          </a:p>
        </p:txBody>
      </p:sp>
      <p:sp>
        <p:nvSpPr>
          <p:cNvPr id="377860" name="Slide Number Placeholder 4"/>
          <p:cNvSpPr txBox="1">
            <a:spLocks noGrp="1"/>
          </p:cNvSpPr>
          <p:nvPr/>
        </p:nvSpPr>
        <p:spPr bwMode="auto">
          <a:xfrm>
            <a:off x="8077200" y="6356351"/>
            <a:ext cx="2133600" cy="365125"/>
          </a:xfrm>
          <a:prstGeom prst="rect">
            <a:avLst/>
          </a:prstGeom>
          <a:noFill/>
          <a:ln w="9525">
            <a:noFill/>
            <a:miter lim="800000"/>
            <a:headEnd/>
            <a:tailEnd/>
          </a:ln>
        </p:spPr>
        <p:txBody>
          <a:bodyPr anchor="ctr"/>
          <a:lstStyle/>
          <a:p>
            <a:pPr algn="r"/>
            <a:fld id="{9D0310EB-251A-4232-A7F0-9C8479E5DB0F}" type="slidenum">
              <a:rPr lang="en-GB" sz="1200">
                <a:solidFill>
                  <a:srgbClr val="898989"/>
                </a:solidFill>
                <a:latin typeface="Calibri" pitchFamily="34" charset="0"/>
              </a:rPr>
              <a:pPr algn="r"/>
              <a:t>36</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059210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469"/>
            <a:ext cx="10515600" cy="1325563"/>
          </a:xfrm>
        </p:spPr>
        <p:txBody>
          <a:bodyPr/>
          <a:lstStyle/>
          <a:p>
            <a:r>
              <a:rPr lang="en-US" dirty="0" smtClean="0"/>
              <a:t>Assignment Delivery</a:t>
            </a:r>
            <a:endParaRPr lang="en-US" dirty="0"/>
          </a:p>
        </p:txBody>
      </p:sp>
      <p:sp>
        <p:nvSpPr>
          <p:cNvPr id="3" name="Content Placeholder 2"/>
          <p:cNvSpPr>
            <a:spLocks noGrp="1"/>
          </p:cNvSpPr>
          <p:nvPr>
            <p:ph idx="1"/>
          </p:nvPr>
        </p:nvSpPr>
        <p:spPr/>
        <p:txBody>
          <a:bodyPr>
            <a:normAutofit fontScale="92500" lnSpcReduction="20000"/>
          </a:bodyPr>
          <a:lstStyle/>
          <a:p>
            <a:r>
              <a:rPr lang="en-US" sz="3600" dirty="0" smtClean="0"/>
              <a:t>Deadline Sunday Feb 19 by midnight</a:t>
            </a:r>
          </a:p>
          <a:p>
            <a:r>
              <a:rPr lang="en-US" sz="3600" dirty="0" smtClean="0"/>
              <a:t>Send assignment to </a:t>
            </a:r>
            <a:r>
              <a:rPr lang="en-US" sz="3600" dirty="0" smtClean="0">
                <a:hlinkClick r:id="rId2"/>
              </a:rPr>
              <a:t>fernande@fau.edu</a:t>
            </a:r>
            <a:endParaRPr lang="en-US" sz="3600" dirty="0" smtClean="0"/>
          </a:p>
          <a:p>
            <a:pPr marL="0" indent="0">
              <a:buNone/>
            </a:pPr>
            <a:r>
              <a:rPr lang="en-US" sz="3600" dirty="0"/>
              <a:t> </a:t>
            </a:r>
            <a:r>
              <a:rPr lang="en-US" sz="3600" dirty="0" smtClean="0"/>
              <a:t>  with a copy to the TA Sahar </a:t>
            </a:r>
            <a:r>
              <a:rPr lang="en-US" sz="3600" dirty="0" err="1" smtClean="0"/>
              <a:t>Sohangir</a:t>
            </a:r>
            <a:r>
              <a:rPr lang="en-US" sz="3600" dirty="0" smtClean="0"/>
              <a:t>  </a:t>
            </a:r>
          </a:p>
          <a:p>
            <a:pPr marL="0" indent="0">
              <a:buNone/>
            </a:pPr>
            <a:r>
              <a:rPr lang="en-US" sz="3600" dirty="0"/>
              <a:t> </a:t>
            </a:r>
            <a:r>
              <a:rPr lang="en-US" sz="3600" dirty="0" smtClean="0"/>
              <a:t>  ssohangir2014@fau.edu</a:t>
            </a:r>
          </a:p>
          <a:p>
            <a:r>
              <a:rPr lang="en-US" sz="3600" b="1" dirty="0" smtClean="0"/>
              <a:t>One file </a:t>
            </a:r>
            <a:r>
              <a:rPr lang="en-US" sz="3600" dirty="0" smtClean="0"/>
              <a:t>named XYAssig1COP5339, where XY are your initials</a:t>
            </a:r>
          </a:p>
          <a:p>
            <a:r>
              <a:rPr lang="en-US" sz="3600" dirty="0" smtClean="0"/>
              <a:t>Only Word or pdf files</a:t>
            </a:r>
          </a:p>
          <a:p>
            <a:r>
              <a:rPr lang="en-US" sz="3600" dirty="0" smtClean="0"/>
              <a:t>Put your name in the assignment </a:t>
            </a:r>
          </a:p>
          <a:p>
            <a:r>
              <a:rPr lang="en-US" sz="3600" dirty="0" smtClean="0"/>
              <a:t>No verbose descriptions</a:t>
            </a:r>
          </a:p>
        </p:txBody>
      </p:sp>
    </p:spTree>
    <p:extLst>
      <p:ext uri="{BB962C8B-B14F-4D97-AF65-F5344CB8AC3E}">
        <p14:creationId xmlns:p14="http://schemas.microsoft.com/office/powerpoint/2010/main" val="1400622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191A1C14-E83E-437A-A2FA-2A17021F5560}" type="slidenum">
              <a:rPr lang="en-US"/>
              <a:pPr/>
              <a:t>38</a:t>
            </a:fld>
            <a:endParaRPr lang="en-US"/>
          </a:p>
        </p:txBody>
      </p:sp>
      <p:sp>
        <p:nvSpPr>
          <p:cNvPr id="227330" name="Rectangle 2"/>
          <p:cNvSpPr>
            <a:spLocks noGrp="1" noChangeArrowheads="1"/>
          </p:cNvSpPr>
          <p:nvPr>
            <p:ph type="title"/>
          </p:nvPr>
        </p:nvSpPr>
        <p:spPr/>
        <p:txBody>
          <a:bodyPr/>
          <a:lstStyle/>
          <a:p>
            <a:r>
              <a:rPr lang="en-GB" dirty="0" smtClean="0">
                <a:cs typeface="Times" pitchFamily="1" charset="0"/>
              </a:rPr>
              <a:t> </a:t>
            </a:r>
            <a:r>
              <a:rPr lang="en-GB" dirty="0">
                <a:cs typeface="Times" pitchFamily="1" charset="0"/>
              </a:rPr>
              <a:t>The Façade</a:t>
            </a:r>
            <a:r>
              <a:rPr lang="en-US" dirty="0">
                <a:cs typeface="Times" pitchFamily="1" charset="0"/>
              </a:rPr>
              <a:t> </a:t>
            </a:r>
            <a:r>
              <a:rPr lang="en-US" dirty="0" smtClean="0">
                <a:cs typeface="Times" pitchFamily="1" charset="0"/>
              </a:rPr>
              <a:t>Pattern  (object structural)</a:t>
            </a:r>
            <a:endParaRPr lang="en-US" dirty="0">
              <a:cs typeface="Times" pitchFamily="1" charset="0"/>
            </a:endParaRPr>
          </a:p>
        </p:txBody>
      </p:sp>
      <p:sp>
        <p:nvSpPr>
          <p:cNvPr id="227331" name="Rectangle 3"/>
          <p:cNvSpPr>
            <a:spLocks noGrp="1" noChangeArrowheads="1"/>
          </p:cNvSpPr>
          <p:nvPr>
            <p:ph type="body" idx="1"/>
          </p:nvPr>
        </p:nvSpPr>
        <p:spPr/>
        <p:txBody>
          <a:bodyPr/>
          <a:lstStyle/>
          <a:p>
            <a:pPr lvl="1"/>
            <a:r>
              <a:rPr lang="en-GB" sz="2000" b="1" i="1">
                <a:cs typeface="Times" pitchFamily="1" charset="0"/>
              </a:rPr>
              <a:t>Context</a:t>
            </a:r>
            <a:r>
              <a:rPr lang="en-GB" sz="2000">
                <a:cs typeface="Times" pitchFamily="1" charset="0"/>
              </a:rPr>
              <a:t>: </a:t>
            </a:r>
          </a:p>
          <a:p>
            <a:pPr lvl="2"/>
            <a:r>
              <a:rPr lang="en-GB">
                <a:cs typeface="Times" pitchFamily="1" charset="0"/>
              </a:rPr>
              <a:t>Often, an application contains several complex packages. </a:t>
            </a:r>
          </a:p>
          <a:p>
            <a:pPr lvl="2"/>
            <a:r>
              <a:rPr lang="en-GB">
                <a:cs typeface="Times" pitchFamily="1" charset="0"/>
              </a:rPr>
              <a:t>A programmer working with such packages has to manipulate many different classes</a:t>
            </a:r>
            <a:r>
              <a:rPr lang="en-US">
                <a:cs typeface="Times" pitchFamily="1" charset="0"/>
              </a:rPr>
              <a:t> </a:t>
            </a:r>
          </a:p>
          <a:p>
            <a:pPr lvl="1"/>
            <a:r>
              <a:rPr lang="en-GB" sz="2000" b="1" i="1">
                <a:cs typeface="Times" pitchFamily="1" charset="0"/>
              </a:rPr>
              <a:t>Problem</a:t>
            </a:r>
            <a:r>
              <a:rPr lang="en-GB" sz="2000">
                <a:cs typeface="Times" pitchFamily="1" charset="0"/>
              </a:rPr>
              <a:t>: </a:t>
            </a:r>
          </a:p>
          <a:p>
            <a:pPr lvl="2"/>
            <a:r>
              <a:rPr lang="en-GB">
                <a:cs typeface="Times" pitchFamily="1" charset="0"/>
              </a:rPr>
              <a:t>How do you simplify the view that programmers have of a complex package?</a:t>
            </a:r>
            <a:r>
              <a:rPr lang="en-US">
                <a:cs typeface="Times" pitchFamily="1" charset="0"/>
              </a:rPr>
              <a:t> </a:t>
            </a:r>
          </a:p>
          <a:p>
            <a:pPr lvl="1" algn="just"/>
            <a:r>
              <a:rPr lang="en-GB" sz="2000" b="1" i="1">
                <a:cs typeface="Times" pitchFamily="1" charset="0"/>
              </a:rPr>
              <a:t>Forces</a:t>
            </a:r>
            <a:r>
              <a:rPr lang="en-GB" sz="2000">
                <a:cs typeface="Times" pitchFamily="1" charset="0"/>
              </a:rPr>
              <a:t>: </a:t>
            </a:r>
          </a:p>
          <a:p>
            <a:pPr lvl="2" algn="just"/>
            <a:r>
              <a:rPr lang="en-GB">
                <a:cs typeface="Times" pitchFamily="1" charset="0"/>
              </a:rPr>
              <a:t>It is hard for a programmer to understand and use an entire subsystem </a:t>
            </a:r>
          </a:p>
          <a:p>
            <a:pPr lvl="2" algn="just"/>
            <a:r>
              <a:rPr lang="en-GB">
                <a:cs typeface="Times" pitchFamily="1" charset="0"/>
              </a:rPr>
              <a:t>If several different application classes call methods of the complex package, then any modifications made to the package will necessitate a complete review of all these classes.</a:t>
            </a:r>
          </a:p>
        </p:txBody>
      </p:sp>
    </p:spTree>
    <p:extLst>
      <p:ext uri="{BB962C8B-B14F-4D97-AF65-F5344CB8AC3E}">
        <p14:creationId xmlns:p14="http://schemas.microsoft.com/office/powerpoint/2010/main" val="1360256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A23EAA70-421A-41AD-9645-242D53FDE1FC}" type="slidenum">
              <a:rPr lang="en-US"/>
              <a:pPr/>
              <a:t>39</a:t>
            </a:fld>
            <a:endParaRPr lang="en-US"/>
          </a:p>
        </p:txBody>
      </p:sp>
      <p:sp>
        <p:nvSpPr>
          <p:cNvPr id="229378" name="Rectangle 2"/>
          <p:cNvSpPr>
            <a:spLocks noGrp="1" noChangeArrowheads="1"/>
          </p:cNvSpPr>
          <p:nvPr>
            <p:ph type="title"/>
          </p:nvPr>
        </p:nvSpPr>
        <p:spPr/>
        <p:txBody>
          <a:bodyPr/>
          <a:lstStyle/>
          <a:p>
            <a:r>
              <a:rPr lang="en-GB">
                <a:cs typeface="Times" pitchFamily="1" charset="0"/>
              </a:rPr>
              <a:t>Façade</a:t>
            </a:r>
          </a:p>
        </p:txBody>
      </p:sp>
      <p:sp>
        <p:nvSpPr>
          <p:cNvPr id="229379" name="Rectangle 3"/>
          <p:cNvSpPr>
            <a:spLocks noGrp="1" noChangeArrowheads="1"/>
          </p:cNvSpPr>
          <p:nvPr>
            <p:ph type="body" sz="half" idx="1"/>
          </p:nvPr>
        </p:nvSpPr>
        <p:spPr>
          <a:xfrm>
            <a:off x="2438400" y="1371600"/>
            <a:ext cx="3695700" cy="4800600"/>
          </a:xfrm>
        </p:spPr>
        <p:txBody>
          <a:bodyPr/>
          <a:lstStyle/>
          <a:p>
            <a:pPr lvl="1"/>
            <a:r>
              <a:rPr lang="en-US" sz="2000" b="1" i="1">
                <a:cs typeface="Times" pitchFamily="1" charset="0"/>
              </a:rPr>
              <a:t>Solution:</a:t>
            </a:r>
          </a:p>
        </p:txBody>
      </p:sp>
      <p:pic>
        <p:nvPicPr>
          <p:cNvPr id="229385"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3124200" y="1905001"/>
            <a:ext cx="6400800" cy="4041775"/>
          </a:xfrm>
          <a:noFill/>
          <a:ln/>
        </p:spPr>
      </p:pic>
    </p:spTree>
    <p:extLst>
      <p:ext uri="{BB962C8B-B14F-4D97-AF65-F5344CB8AC3E}">
        <p14:creationId xmlns:p14="http://schemas.microsoft.com/office/powerpoint/2010/main" val="217937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196610" name="Rectangle 2"/>
          <p:cNvSpPr>
            <a:spLocks noGrp="1" noChangeArrowheads="1"/>
          </p:cNvSpPr>
          <p:nvPr>
            <p:ph type="title"/>
          </p:nvPr>
        </p:nvSpPr>
        <p:spPr/>
        <p:txBody>
          <a:bodyPr/>
          <a:lstStyle/>
          <a:p>
            <a:pPr algn="just">
              <a:lnSpc>
                <a:spcPct val="90000"/>
              </a:lnSpc>
            </a:pPr>
            <a:r>
              <a:rPr lang="en-US" dirty="0"/>
              <a:t>Pattern </a:t>
            </a:r>
            <a:r>
              <a:rPr lang="en-US" dirty="0" smtClean="0"/>
              <a:t>template (description)</a:t>
            </a:r>
            <a:br>
              <a:rPr lang="en-US" dirty="0" smtClean="0"/>
            </a:br>
            <a:endParaRPr lang="en-US" dirty="0"/>
          </a:p>
        </p:txBody>
      </p:sp>
      <p:sp>
        <p:nvSpPr>
          <p:cNvPr id="196611" name="Rectangle 3"/>
          <p:cNvSpPr>
            <a:spLocks noGrp="1" noChangeArrowheads="1"/>
          </p:cNvSpPr>
          <p:nvPr>
            <p:ph type="body" idx="1"/>
          </p:nvPr>
        </p:nvSpPr>
        <p:spPr>
          <a:xfrm>
            <a:off x="2286000" y="1143000"/>
            <a:ext cx="8229600" cy="4800600"/>
          </a:xfrm>
        </p:spPr>
        <p:txBody>
          <a:bodyPr>
            <a:normAutofit lnSpcReduction="10000"/>
          </a:bodyPr>
          <a:lstStyle/>
          <a:p>
            <a:pPr lvl="1" algn="just">
              <a:lnSpc>
                <a:spcPct val="90000"/>
              </a:lnSpc>
              <a:buFontTx/>
              <a:buNone/>
            </a:pPr>
            <a:r>
              <a:rPr lang="en-US" sz="2000" b="1" dirty="0">
                <a:cs typeface="Times" pitchFamily="1" charset="0"/>
              </a:rPr>
              <a:t>Intent:  </a:t>
            </a:r>
            <a:r>
              <a:rPr lang="en-US" sz="2000" dirty="0">
                <a:cs typeface="Times" pitchFamily="1" charset="0"/>
              </a:rPr>
              <a:t>summary of the solution (what problem is solved by the pattern)</a:t>
            </a:r>
          </a:p>
          <a:p>
            <a:pPr lvl="1" algn="just">
              <a:lnSpc>
                <a:spcPct val="90000"/>
              </a:lnSpc>
              <a:buFontTx/>
              <a:buNone/>
            </a:pPr>
            <a:r>
              <a:rPr lang="en-US" sz="2000" b="1" dirty="0">
                <a:cs typeface="Times" pitchFamily="1" charset="0"/>
              </a:rPr>
              <a:t>Context</a:t>
            </a:r>
            <a:r>
              <a:rPr lang="en-US" sz="2000" dirty="0">
                <a:cs typeface="Times" pitchFamily="1" charset="0"/>
              </a:rPr>
              <a:t>: </a:t>
            </a:r>
          </a:p>
          <a:p>
            <a:pPr lvl="2" algn="just">
              <a:lnSpc>
                <a:spcPct val="90000"/>
              </a:lnSpc>
              <a:buFontTx/>
              <a:buChar char="•"/>
            </a:pPr>
            <a:r>
              <a:rPr lang="en-US" dirty="0">
                <a:cs typeface="Times" pitchFamily="1" charset="0"/>
              </a:rPr>
              <a:t>The general situation in which the pattern applies</a:t>
            </a:r>
            <a:r>
              <a:rPr lang="en-US" dirty="0"/>
              <a:t> </a:t>
            </a:r>
          </a:p>
          <a:p>
            <a:pPr lvl="1" algn="just">
              <a:lnSpc>
                <a:spcPct val="90000"/>
              </a:lnSpc>
              <a:buFontTx/>
              <a:buNone/>
            </a:pPr>
            <a:r>
              <a:rPr lang="en-US" sz="2000" b="1" dirty="0">
                <a:cs typeface="Times New Roman" pitchFamily="1" charset="0"/>
              </a:rPr>
              <a:t>Problem</a:t>
            </a:r>
            <a:r>
              <a:rPr lang="en-US" sz="2000" dirty="0">
                <a:cs typeface="Times New Roman" pitchFamily="1" charset="0"/>
              </a:rPr>
              <a:t>: </a:t>
            </a:r>
          </a:p>
          <a:p>
            <a:pPr lvl="2" algn="just">
              <a:lnSpc>
                <a:spcPct val="90000"/>
              </a:lnSpc>
            </a:pPr>
            <a:r>
              <a:rPr lang="en-US" dirty="0">
                <a:cs typeface="Times New Roman" pitchFamily="1" charset="0"/>
              </a:rPr>
              <a:t>A short sentence or two describing the problem being solved</a:t>
            </a:r>
            <a:endParaRPr lang="en-GB" dirty="0">
              <a:cs typeface="Times New Roman" pitchFamily="1" charset="0"/>
            </a:endParaRPr>
          </a:p>
          <a:p>
            <a:pPr lvl="1" algn="just">
              <a:lnSpc>
                <a:spcPct val="90000"/>
              </a:lnSpc>
              <a:buFontTx/>
              <a:buNone/>
            </a:pPr>
            <a:r>
              <a:rPr lang="en-US" sz="2000" b="1" dirty="0">
                <a:cs typeface="Times" pitchFamily="1" charset="0"/>
              </a:rPr>
              <a:t>Forces</a:t>
            </a:r>
            <a:r>
              <a:rPr lang="en-US" sz="2000" dirty="0">
                <a:cs typeface="Times" pitchFamily="1" charset="0"/>
              </a:rPr>
              <a:t>: </a:t>
            </a:r>
          </a:p>
          <a:p>
            <a:pPr lvl="2" algn="just">
              <a:lnSpc>
                <a:spcPct val="90000"/>
              </a:lnSpc>
              <a:buFontTx/>
              <a:buChar char="•"/>
            </a:pPr>
            <a:r>
              <a:rPr lang="en-US" dirty="0">
                <a:cs typeface="Times" pitchFamily="1" charset="0"/>
              </a:rPr>
              <a:t>The issues or concerns to consider when solving the problem</a:t>
            </a:r>
            <a:endParaRPr lang="en-US" dirty="0"/>
          </a:p>
          <a:p>
            <a:pPr lvl="1" algn="just">
              <a:lnSpc>
                <a:spcPct val="90000"/>
              </a:lnSpc>
              <a:buFontTx/>
              <a:buNone/>
            </a:pPr>
            <a:r>
              <a:rPr lang="en-US" sz="2000" b="1" dirty="0">
                <a:cs typeface="Times" pitchFamily="1" charset="0"/>
              </a:rPr>
              <a:t>Solution</a:t>
            </a:r>
            <a:r>
              <a:rPr lang="en-US" sz="2000" dirty="0">
                <a:cs typeface="Times" pitchFamily="1" charset="0"/>
              </a:rPr>
              <a:t>: </a:t>
            </a:r>
          </a:p>
          <a:p>
            <a:pPr lvl="2" algn="just">
              <a:lnSpc>
                <a:spcPct val="90000"/>
              </a:lnSpc>
              <a:buFontTx/>
              <a:buChar char="•"/>
            </a:pPr>
            <a:r>
              <a:rPr lang="en-US" dirty="0">
                <a:cs typeface="Times" pitchFamily="1" charset="0"/>
              </a:rPr>
              <a:t>The recommended way to solve the problem in the given context. </a:t>
            </a:r>
          </a:p>
          <a:p>
            <a:pPr lvl="3" algn="just">
              <a:lnSpc>
                <a:spcPct val="90000"/>
              </a:lnSpc>
              <a:buFontTx/>
              <a:buChar char="—"/>
            </a:pPr>
            <a:r>
              <a:rPr lang="en-US" dirty="0">
                <a:cs typeface="Times" pitchFamily="1" charset="0"/>
              </a:rPr>
              <a:t>‘to balance the forces’</a:t>
            </a:r>
          </a:p>
          <a:p>
            <a:pPr lvl="1" algn="just">
              <a:lnSpc>
                <a:spcPct val="90000"/>
              </a:lnSpc>
              <a:buNone/>
            </a:pPr>
            <a:r>
              <a:rPr lang="en-US" sz="2000" b="1" dirty="0">
                <a:cs typeface="Times" pitchFamily="1" charset="0"/>
              </a:rPr>
              <a:t>Implementation: </a:t>
            </a:r>
            <a:r>
              <a:rPr lang="en-US" sz="2000" dirty="0">
                <a:cs typeface="Times" pitchFamily="1" charset="0"/>
              </a:rPr>
              <a:t>hints for implementing the pattern</a:t>
            </a:r>
          </a:p>
          <a:p>
            <a:pPr lvl="1" algn="just">
              <a:lnSpc>
                <a:spcPct val="90000"/>
              </a:lnSpc>
              <a:buNone/>
            </a:pPr>
            <a:r>
              <a:rPr lang="en-US" sz="2000" b="1" dirty="0">
                <a:cs typeface="Times" pitchFamily="1" charset="0"/>
              </a:rPr>
              <a:t>Known uses: </a:t>
            </a:r>
            <a:r>
              <a:rPr lang="en-US" sz="2000" dirty="0">
                <a:cs typeface="Times" pitchFamily="1" charset="0"/>
              </a:rPr>
              <a:t>Three uses in real systems  (generic solution)</a:t>
            </a:r>
          </a:p>
          <a:p>
            <a:pPr lvl="1" algn="just">
              <a:lnSpc>
                <a:spcPct val="90000"/>
              </a:lnSpc>
              <a:buNone/>
            </a:pPr>
            <a:r>
              <a:rPr lang="en-US" sz="2000" b="1" dirty="0">
                <a:cs typeface="Times" pitchFamily="1" charset="0"/>
              </a:rPr>
              <a:t>Consequences:  </a:t>
            </a:r>
            <a:r>
              <a:rPr lang="en-US" sz="2000" dirty="0">
                <a:cs typeface="Times" pitchFamily="1" charset="0"/>
              </a:rPr>
              <a:t>Advantages and disadvantages of the solution</a:t>
            </a:r>
            <a:endParaRPr lang="en-US" sz="2000" dirty="0"/>
          </a:p>
          <a:p>
            <a:pPr lvl="1" algn="just">
              <a:lnSpc>
                <a:spcPct val="90000"/>
              </a:lnSpc>
              <a:buFontTx/>
              <a:buNone/>
            </a:pPr>
            <a:r>
              <a:rPr lang="en-US" sz="2000" b="1" dirty="0">
                <a:cs typeface="Times" pitchFamily="1" charset="0"/>
              </a:rPr>
              <a:t>Related patterns</a:t>
            </a:r>
            <a:r>
              <a:rPr lang="en-US" sz="2000" dirty="0">
                <a:cs typeface="Times" pitchFamily="1" charset="0"/>
              </a:rPr>
              <a:t>: Patterns that solve a similar problem or are complementary to this pattern. </a:t>
            </a:r>
            <a:endParaRPr lang="en-US" sz="2000" dirty="0"/>
          </a:p>
          <a:p>
            <a:pPr lvl="1" algn="just">
              <a:lnSpc>
                <a:spcPct val="90000"/>
              </a:lnSpc>
              <a:buFontTx/>
              <a:buNone/>
            </a:pPr>
            <a:endParaRPr lang="en-US" sz="2000" dirty="0">
              <a:cs typeface="Times" pitchFamily="1" charset="0"/>
            </a:endParaRPr>
          </a:p>
        </p:txBody>
      </p:sp>
    </p:spTree>
    <p:extLst>
      <p:ext uri="{BB962C8B-B14F-4D97-AF65-F5344CB8AC3E}">
        <p14:creationId xmlns:p14="http://schemas.microsoft.com/office/powerpoint/2010/main" val="2750668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p:txBody>
          <a:bodyPr/>
          <a:lstStyle/>
          <a:p>
            <a:r>
              <a:rPr lang="en-US" smtClean="0"/>
              <a:t>Façade </a:t>
            </a:r>
          </a:p>
        </p:txBody>
      </p:sp>
      <p:sp>
        <p:nvSpPr>
          <p:cNvPr id="164867" name="Content Placeholder 2"/>
          <p:cNvSpPr>
            <a:spLocks noGrp="1"/>
          </p:cNvSpPr>
          <p:nvPr>
            <p:ph idx="1"/>
          </p:nvPr>
        </p:nvSpPr>
        <p:spPr/>
        <p:txBody>
          <a:bodyPr/>
          <a:lstStyle/>
          <a:p>
            <a:r>
              <a:rPr lang="en-US" dirty="0" smtClean="0"/>
              <a:t>Intent: Provide a unified higher-level interface to a set of interfaces in a subsystem.</a:t>
            </a:r>
          </a:p>
          <a:p>
            <a:pPr marL="0" indent="0">
              <a:buNone/>
            </a:pPr>
            <a:r>
              <a:rPr lang="en-US" dirty="0" smtClean="0"/>
              <a:t> </a:t>
            </a:r>
          </a:p>
          <a:p>
            <a:r>
              <a:rPr lang="en-US" dirty="0" smtClean="0"/>
              <a:t>Applicability: Use Façade when you want to provide a simple interface to a complex  object-oriented subsystem or you want an entry point to a layer in a layered  system. </a:t>
            </a:r>
          </a:p>
          <a:p>
            <a:pPr marL="0" indent="0">
              <a:buNone/>
            </a:pPr>
            <a:r>
              <a:rPr lang="en-US" dirty="0" smtClean="0"/>
              <a:t> </a:t>
            </a:r>
          </a:p>
          <a:p>
            <a:endParaRPr lang="en-US" dirty="0" smtClean="0"/>
          </a:p>
        </p:txBody>
      </p:sp>
    </p:spTree>
    <p:extLst>
      <p:ext uri="{BB962C8B-B14F-4D97-AF65-F5344CB8AC3E}">
        <p14:creationId xmlns:p14="http://schemas.microsoft.com/office/powerpoint/2010/main" val="122889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ChangeArrowheads="1"/>
          </p:cNvSpPr>
          <p:nvPr>
            <p:ph type="title"/>
          </p:nvPr>
        </p:nvSpPr>
        <p:spPr/>
        <p:txBody>
          <a:bodyPr/>
          <a:lstStyle/>
          <a:p>
            <a:r>
              <a:rPr lang="en-US" smtClean="0"/>
              <a:t>Façade class diagram</a:t>
            </a:r>
          </a:p>
        </p:txBody>
      </p:sp>
      <p:pic>
        <p:nvPicPr>
          <p:cNvPr id="165891" name="Picture 5"/>
          <p:cNvPicPr>
            <a:picLocks noChangeAspect="1" noChangeArrowheads="1"/>
          </p:cNvPicPr>
          <p:nvPr/>
        </p:nvPicPr>
        <p:blipFill>
          <a:blip r:embed="rId2" cstate="print"/>
          <a:srcRect/>
          <a:stretch>
            <a:fillRect/>
          </a:stretch>
        </p:blipFill>
        <p:spPr bwMode="auto">
          <a:xfrm>
            <a:off x="3886200" y="1752600"/>
            <a:ext cx="4191000" cy="3733800"/>
          </a:xfrm>
          <a:prstGeom prst="rect">
            <a:avLst/>
          </a:prstGeom>
          <a:noFill/>
          <a:ln w="9525">
            <a:noFill/>
            <a:miter lim="800000"/>
            <a:headEnd/>
            <a:tailEnd/>
          </a:ln>
        </p:spPr>
      </p:pic>
    </p:spTree>
    <p:extLst>
      <p:ext uri="{BB962C8B-B14F-4D97-AF65-F5344CB8AC3E}">
        <p14:creationId xmlns:p14="http://schemas.microsoft.com/office/powerpoint/2010/main" val="1829976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mtClean="0"/>
              <a:t>Consequences</a:t>
            </a:r>
          </a:p>
        </p:txBody>
      </p:sp>
      <p:sp>
        <p:nvSpPr>
          <p:cNvPr id="166915" name="Rectangle 3"/>
          <p:cNvSpPr>
            <a:spLocks noGrp="1" noChangeArrowheads="1"/>
          </p:cNvSpPr>
          <p:nvPr>
            <p:ph type="body" idx="1"/>
          </p:nvPr>
        </p:nvSpPr>
        <p:spPr/>
        <p:txBody>
          <a:bodyPr/>
          <a:lstStyle/>
          <a:p>
            <a:r>
              <a:rPr lang="en-US" smtClean="0"/>
              <a:t>Shields clients of details from subsystem units</a:t>
            </a:r>
          </a:p>
          <a:p>
            <a:r>
              <a:rPr lang="en-US" smtClean="0"/>
              <a:t>Units in the subsystems can vary without affecting clients</a:t>
            </a:r>
          </a:p>
          <a:p>
            <a:r>
              <a:rPr lang="en-US" smtClean="0"/>
              <a:t>Can improve security and reliability by hiding implementation details</a:t>
            </a:r>
          </a:p>
          <a:p>
            <a:endParaRPr lang="en-US" smtClean="0"/>
          </a:p>
        </p:txBody>
      </p:sp>
    </p:spTree>
    <p:extLst>
      <p:ext uri="{BB962C8B-B14F-4D97-AF65-F5344CB8AC3E}">
        <p14:creationId xmlns:p14="http://schemas.microsoft.com/office/powerpoint/2010/main" val="2983261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2"/>
          <p:cNvSpPr>
            <a:spLocks noChangeArrowheads="1"/>
          </p:cNvSpPr>
          <p:nvPr/>
        </p:nvSpPr>
        <p:spPr bwMode="auto">
          <a:xfrm>
            <a:off x="4668849" y="100773"/>
            <a:ext cx="3061737" cy="643766"/>
          </a:xfrm>
          <a:prstGeom prst="rect">
            <a:avLst/>
          </a:prstGeom>
          <a:noFill/>
          <a:ln w="12700">
            <a:noFill/>
            <a:miter lim="800000"/>
            <a:headEnd/>
            <a:tailEnd/>
          </a:ln>
        </p:spPr>
        <p:txBody>
          <a:bodyPr wrap="none" lIns="90488" tIns="44450" rIns="90488" bIns="44450" anchor="b">
            <a:spAutoFit/>
          </a:bodyPr>
          <a:lstStyle/>
          <a:p>
            <a:pPr algn="ctr"/>
            <a:r>
              <a:rPr lang="en-US" sz="3600" b="1" u="sng">
                <a:solidFill>
                  <a:schemeClr val="tx2"/>
                </a:solidFill>
                <a:latin typeface="Arial Narrow" pitchFamily="34" charset="0"/>
              </a:rPr>
              <a:t>Design Purpose</a:t>
            </a:r>
          </a:p>
        </p:txBody>
      </p:sp>
      <p:sp>
        <p:nvSpPr>
          <p:cNvPr id="379906" name="Rectangle 3"/>
          <p:cNvSpPr>
            <a:spLocks noChangeArrowheads="1"/>
          </p:cNvSpPr>
          <p:nvPr/>
        </p:nvSpPr>
        <p:spPr bwMode="auto">
          <a:xfrm>
            <a:off x="660400" y="952501"/>
            <a:ext cx="11074400" cy="803275"/>
          </a:xfrm>
          <a:prstGeom prst="rect">
            <a:avLst/>
          </a:prstGeom>
          <a:solidFill>
            <a:srgbClr val="FCD1C1"/>
          </a:solidFill>
          <a:ln w="50800">
            <a:noFill/>
            <a:miter lim="800000"/>
            <a:headEnd/>
            <a:tailEnd/>
          </a:ln>
        </p:spPr>
        <p:txBody>
          <a:bodyPr lIns="90488" tIns="44450" rIns="90488" bIns="44450">
            <a:spAutoFit/>
          </a:bodyPr>
          <a:lstStyle/>
          <a:p>
            <a:pPr algn="ctr">
              <a:lnSpc>
                <a:spcPct val="130000"/>
              </a:lnSpc>
              <a:spcBef>
                <a:spcPct val="50000"/>
              </a:spcBef>
            </a:pPr>
            <a:r>
              <a:rPr lang="en-US" sz="3600" b="1">
                <a:solidFill>
                  <a:schemeClr val="tx2"/>
                </a:solidFill>
                <a:latin typeface="Arial Narrow" pitchFamily="34" charset="0"/>
              </a:rPr>
              <a:t>Provide an interface to a package of classes</a:t>
            </a:r>
          </a:p>
        </p:txBody>
      </p:sp>
      <p:sp>
        <p:nvSpPr>
          <p:cNvPr id="379907" name="Rectangle 4"/>
          <p:cNvSpPr>
            <a:spLocks noChangeArrowheads="1"/>
          </p:cNvSpPr>
          <p:nvPr/>
        </p:nvSpPr>
        <p:spPr bwMode="auto">
          <a:xfrm>
            <a:off x="3703213" y="2432810"/>
            <a:ext cx="4683976" cy="643766"/>
          </a:xfrm>
          <a:prstGeom prst="rect">
            <a:avLst/>
          </a:prstGeom>
          <a:noFill/>
          <a:ln w="12700">
            <a:noFill/>
            <a:miter lim="800000"/>
            <a:headEnd/>
            <a:tailEnd/>
          </a:ln>
        </p:spPr>
        <p:txBody>
          <a:bodyPr wrap="none" lIns="90488" tIns="44450" rIns="90488" bIns="44450" anchor="b">
            <a:spAutoFit/>
          </a:bodyPr>
          <a:lstStyle/>
          <a:p>
            <a:pPr algn="ctr"/>
            <a:r>
              <a:rPr lang="en-US" sz="3600" b="1" u="sng">
                <a:latin typeface="Arial Narrow" pitchFamily="34" charset="0"/>
              </a:rPr>
              <a:t>Design Pattern Summary</a:t>
            </a:r>
          </a:p>
        </p:txBody>
      </p:sp>
      <p:sp>
        <p:nvSpPr>
          <p:cNvPr id="379908" name="Rectangle 5"/>
          <p:cNvSpPr>
            <a:spLocks noChangeArrowheads="1"/>
          </p:cNvSpPr>
          <p:nvPr/>
        </p:nvSpPr>
        <p:spPr bwMode="auto">
          <a:xfrm>
            <a:off x="508000" y="3162300"/>
            <a:ext cx="11074400" cy="1517650"/>
          </a:xfrm>
          <a:prstGeom prst="rect">
            <a:avLst/>
          </a:prstGeom>
          <a:noFill/>
          <a:ln w="50800">
            <a:noFill/>
            <a:miter lim="800000"/>
            <a:headEnd/>
            <a:tailEnd/>
          </a:ln>
        </p:spPr>
        <p:txBody>
          <a:bodyPr lIns="90488" tIns="44450" rIns="90488" bIns="44450">
            <a:spAutoFit/>
          </a:bodyPr>
          <a:lstStyle/>
          <a:p>
            <a:pPr algn="just">
              <a:lnSpc>
                <a:spcPct val="130000"/>
              </a:lnSpc>
              <a:spcBef>
                <a:spcPct val="50000"/>
              </a:spcBef>
            </a:pPr>
            <a:r>
              <a:rPr lang="en-US" sz="3600" b="1">
                <a:latin typeface="Arial Narrow" pitchFamily="34" charset="0"/>
              </a:rPr>
              <a:t>Define a singleton which is the sole means for obtaining functionality from the package.</a:t>
            </a:r>
          </a:p>
        </p:txBody>
      </p:sp>
      <p:sp>
        <p:nvSpPr>
          <p:cNvPr id="379909" name="Rectangle 6"/>
          <p:cNvSpPr>
            <a:spLocks noChangeArrowheads="1"/>
          </p:cNvSpPr>
          <p:nvPr/>
        </p:nvSpPr>
        <p:spPr bwMode="auto">
          <a:xfrm>
            <a:off x="203200" y="103188"/>
            <a:ext cx="1486304" cy="646331"/>
          </a:xfrm>
          <a:prstGeom prst="rect">
            <a:avLst/>
          </a:prstGeom>
          <a:noFill/>
          <a:ln w="19050">
            <a:noFill/>
            <a:miter lim="800000"/>
            <a:headEnd/>
            <a:tailEnd/>
          </a:ln>
        </p:spPr>
        <p:txBody>
          <a:bodyPr wrap="none">
            <a:spAutoFit/>
          </a:bodyPr>
          <a:lstStyle/>
          <a:p>
            <a:r>
              <a:rPr lang="en-US" sz="3600" b="1" i="1" u="sng">
                <a:solidFill>
                  <a:schemeClr val="tx2"/>
                </a:solidFill>
                <a:latin typeface="Arial Narrow" pitchFamily="34" charset="0"/>
              </a:rPr>
              <a:t>Facade</a:t>
            </a:r>
          </a:p>
        </p:txBody>
      </p:sp>
      <p:sp>
        <p:nvSpPr>
          <p:cNvPr id="379910" name="Rectangle 7"/>
          <p:cNvSpPr>
            <a:spLocks noChangeArrowheads="1"/>
          </p:cNvSpPr>
          <p:nvPr/>
        </p:nvSpPr>
        <p:spPr bwMode="auto">
          <a:xfrm>
            <a:off x="508000" y="5530850"/>
            <a:ext cx="11176000" cy="946150"/>
          </a:xfrm>
          <a:prstGeom prst="rect">
            <a:avLst/>
          </a:prstGeom>
          <a:noFill/>
          <a:ln w="19050">
            <a:noFill/>
            <a:miter lim="800000"/>
            <a:headEnd/>
            <a:tailEnd/>
          </a:ln>
        </p:spPr>
        <p:txBody>
          <a:bodyPr>
            <a:spAutoFit/>
          </a:bodyPr>
          <a:lstStyle/>
          <a:p>
            <a:r>
              <a:rPr lang="en-US" sz="2800" b="1" i="1">
                <a:latin typeface="Arial Narrow" pitchFamily="34" charset="0"/>
              </a:rPr>
              <a:t>Notes</a:t>
            </a:r>
            <a:r>
              <a:rPr lang="en-US" sz="2800" b="1">
                <a:latin typeface="Arial Narrow" pitchFamily="34" charset="0"/>
              </a:rPr>
              <a:t>: the classes need not be organized as a package; more than one class may be used for the façade.</a:t>
            </a:r>
          </a:p>
        </p:txBody>
      </p:sp>
      <p:sp>
        <p:nvSpPr>
          <p:cNvPr id="379911" name="Slide Number Placeholder 7"/>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C48554C5-5ED0-43E3-B11E-C4D9E6AEE61E}" type="slidenum">
              <a:rPr lang="en-GB" sz="1200">
                <a:solidFill>
                  <a:srgbClr val="898989"/>
                </a:solidFill>
                <a:latin typeface="Calibri" pitchFamily="34" charset="0"/>
              </a:rPr>
              <a:pPr algn="r"/>
              <a:t>43</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023050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Rectangle 3075"/>
          <p:cNvSpPr>
            <a:spLocks noGrp="1" noChangeArrowheads="1"/>
          </p:cNvSpPr>
          <p:nvPr>
            <p:ph type="title" idx="4294967295"/>
          </p:nvPr>
        </p:nvSpPr>
        <p:spPr>
          <a:xfrm>
            <a:off x="1828800" y="152400"/>
            <a:ext cx="8229600" cy="533400"/>
          </a:xfrm>
          <a:solidFill>
            <a:schemeClr val="bg1"/>
          </a:solidFill>
        </p:spPr>
        <p:txBody>
          <a:bodyPr lIns="90488" tIns="44450" rIns="90488" bIns="44450" anchor="t"/>
          <a:lstStyle/>
          <a:p>
            <a:r>
              <a:rPr lang="en-US" sz="2800" b="1" i="1" smtClean="0">
                <a:latin typeface="Arial Narrow" pitchFamily="34" charset="0"/>
              </a:rPr>
              <a:t>Facade </a:t>
            </a:r>
            <a:r>
              <a:rPr lang="en-US" sz="2800" b="1" smtClean="0">
                <a:latin typeface="Arial Narrow" pitchFamily="34" charset="0"/>
              </a:rPr>
              <a:t>Design Pattern Structure</a:t>
            </a:r>
          </a:p>
        </p:txBody>
      </p:sp>
      <p:sp>
        <p:nvSpPr>
          <p:cNvPr id="380930" name="Rectangle 3108"/>
          <p:cNvSpPr>
            <a:spLocks noChangeArrowheads="1"/>
          </p:cNvSpPr>
          <p:nvPr/>
        </p:nvSpPr>
        <p:spPr bwMode="auto">
          <a:xfrm>
            <a:off x="3420533" y="914400"/>
            <a:ext cx="7857067" cy="5537200"/>
          </a:xfrm>
          <a:prstGeom prst="rect">
            <a:avLst/>
          </a:prstGeom>
          <a:solidFill>
            <a:srgbClr val="FCD1C1"/>
          </a:solidFill>
          <a:ln w="19050">
            <a:solidFill>
              <a:schemeClr val="tx1"/>
            </a:solidFill>
            <a:miter lim="800000"/>
            <a:headEnd/>
            <a:tailEnd/>
          </a:ln>
        </p:spPr>
        <p:txBody>
          <a:bodyPr wrap="none" anchor="ctr"/>
          <a:lstStyle/>
          <a:p>
            <a:endParaRPr lang="en-US"/>
          </a:p>
        </p:txBody>
      </p:sp>
      <p:sp>
        <p:nvSpPr>
          <p:cNvPr id="380931" name="Rectangle 3109"/>
          <p:cNvSpPr>
            <a:spLocks noChangeArrowheads="1"/>
          </p:cNvSpPr>
          <p:nvPr/>
        </p:nvSpPr>
        <p:spPr bwMode="auto">
          <a:xfrm>
            <a:off x="6674318" y="4764995"/>
            <a:ext cx="1654300" cy="1020536"/>
          </a:xfrm>
          <a:prstGeom prst="rect">
            <a:avLst/>
          </a:prstGeom>
          <a:solidFill>
            <a:schemeClr val="bg1"/>
          </a:solidFill>
          <a:ln w="19050">
            <a:solidFill>
              <a:schemeClr val="tx1"/>
            </a:solidFill>
            <a:miter lim="800000"/>
            <a:headEnd/>
            <a:tailEnd/>
          </a:ln>
        </p:spPr>
        <p:txBody>
          <a:bodyPr wrap="none" lIns="90488" tIns="137160" rIns="90488" bIns="44450" anchor="ctr">
            <a:spAutoFit/>
          </a:bodyPr>
          <a:lstStyle/>
          <a:p>
            <a:pPr algn="ctr">
              <a:lnSpc>
                <a:spcPct val="40000"/>
              </a:lnSpc>
              <a:spcBef>
                <a:spcPct val="50000"/>
              </a:spcBef>
            </a:pPr>
            <a:r>
              <a:rPr lang="en-US" sz="2800" b="1">
                <a:latin typeface="Arial Narrow" pitchFamily="34" charset="0"/>
              </a:rPr>
              <a:t>C</a:t>
            </a:r>
          </a:p>
          <a:p>
            <a:pPr algn="ctr">
              <a:lnSpc>
                <a:spcPct val="40000"/>
              </a:lnSpc>
              <a:spcBef>
                <a:spcPct val="50000"/>
              </a:spcBef>
            </a:pPr>
            <a:r>
              <a:rPr lang="en-US" sz="2000" b="1" i="1">
                <a:latin typeface="Arial Narrow" pitchFamily="34" charset="0"/>
              </a:rPr>
              <a:t>«not exposed»</a:t>
            </a:r>
          </a:p>
          <a:p>
            <a:pPr algn="ctr">
              <a:lnSpc>
                <a:spcPct val="40000"/>
              </a:lnSpc>
              <a:spcBef>
                <a:spcPct val="50000"/>
              </a:spcBef>
            </a:pPr>
            <a:r>
              <a:rPr lang="en-US" b="1" i="1">
                <a:latin typeface="Arial Narrow" pitchFamily="34" charset="0"/>
              </a:rPr>
              <a:t>myCMethod()</a:t>
            </a:r>
            <a:r>
              <a:rPr lang="en-US" sz="2800" b="1">
                <a:latin typeface="Arial Narrow" pitchFamily="34" charset="0"/>
              </a:rPr>
              <a:t> </a:t>
            </a:r>
          </a:p>
        </p:txBody>
      </p:sp>
      <p:sp>
        <p:nvSpPr>
          <p:cNvPr id="380932" name="Line 3110"/>
          <p:cNvSpPr>
            <a:spLocks noChangeShapeType="1"/>
          </p:cNvSpPr>
          <p:nvPr/>
        </p:nvSpPr>
        <p:spPr bwMode="auto">
          <a:xfrm flipH="1">
            <a:off x="7495117" y="2460625"/>
            <a:ext cx="0" cy="2286000"/>
          </a:xfrm>
          <a:prstGeom prst="line">
            <a:avLst/>
          </a:prstGeom>
          <a:noFill/>
          <a:ln w="57150">
            <a:solidFill>
              <a:srgbClr val="FF0000"/>
            </a:solidFill>
            <a:prstDash val="dash"/>
            <a:round/>
            <a:headEnd/>
            <a:tailEnd type="triangle" w="med" len="med"/>
          </a:ln>
        </p:spPr>
        <p:txBody>
          <a:bodyPr wrap="none" anchor="ctr"/>
          <a:lstStyle/>
          <a:p>
            <a:endParaRPr lang="en-US"/>
          </a:p>
        </p:txBody>
      </p:sp>
      <p:sp>
        <p:nvSpPr>
          <p:cNvPr id="380933" name="Rectangle 3111"/>
          <p:cNvSpPr>
            <a:spLocks noChangeArrowheads="1"/>
          </p:cNvSpPr>
          <p:nvPr/>
        </p:nvSpPr>
        <p:spPr bwMode="auto">
          <a:xfrm>
            <a:off x="6277073" y="1610859"/>
            <a:ext cx="1949253" cy="934358"/>
          </a:xfrm>
          <a:prstGeom prst="rect">
            <a:avLst/>
          </a:prstGeom>
          <a:solidFill>
            <a:schemeClr val="bg1"/>
          </a:solidFill>
          <a:ln w="19050">
            <a:solidFill>
              <a:schemeClr val="tx1"/>
            </a:solidFill>
            <a:miter lim="800000"/>
            <a:headEnd/>
            <a:tailEnd/>
          </a:ln>
        </p:spPr>
        <p:txBody>
          <a:bodyPr wrap="none" lIns="90488" tIns="137160" rIns="90488" bIns="44450" anchor="ctr">
            <a:spAutoFit/>
          </a:bodyPr>
          <a:lstStyle/>
          <a:p>
            <a:pPr algn="ctr">
              <a:lnSpc>
                <a:spcPct val="40000"/>
              </a:lnSpc>
              <a:spcBef>
                <a:spcPct val="50000"/>
              </a:spcBef>
            </a:pPr>
            <a:r>
              <a:rPr lang="en-US" sz="3200" b="1">
                <a:latin typeface="Arial Narrow" pitchFamily="34" charset="0"/>
              </a:rPr>
              <a:t>Façade</a:t>
            </a:r>
          </a:p>
          <a:p>
            <a:pPr algn="ctr">
              <a:lnSpc>
                <a:spcPct val="40000"/>
              </a:lnSpc>
              <a:spcBef>
                <a:spcPct val="50000"/>
              </a:spcBef>
            </a:pPr>
            <a:r>
              <a:rPr lang="en-US" sz="2000" b="1" i="1">
                <a:latin typeface="Arial Narrow" pitchFamily="34" charset="0"/>
              </a:rPr>
              <a:t>«exposed»</a:t>
            </a:r>
          </a:p>
          <a:p>
            <a:pPr algn="ctr">
              <a:lnSpc>
                <a:spcPct val="50000"/>
              </a:lnSpc>
              <a:spcBef>
                <a:spcPct val="50000"/>
              </a:spcBef>
            </a:pPr>
            <a:r>
              <a:rPr lang="en-US" b="1" i="1">
                <a:latin typeface="Arial Narrow" pitchFamily="34" charset="0"/>
              </a:rPr>
              <a:t>cMethodOfFacade()</a:t>
            </a:r>
          </a:p>
        </p:txBody>
      </p:sp>
      <p:sp>
        <p:nvSpPr>
          <p:cNvPr id="380934" name="Line 3112"/>
          <p:cNvSpPr>
            <a:spLocks noChangeShapeType="1"/>
          </p:cNvSpPr>
          <p:nvPr/>
        </p:nvSpPr>
        <p:spPr bwMode="auto">
          <a:xfrm flipV="1">
            <a:off x="1828800" y="2232026"/>
            <a:ext cx="3634317" cy="53975"/>
          </a:xfrm>
          <a:prstGeom prst="line">
            <a:avLst/>
          </a:prstGeom>
          <a:noFill/>
          <a:ln w="57150">
            <a:solidFill>
              <a:srgbClr val="FF0000"/>
            </a:solidFill>
            <a:prstDash val="dash"/>
            <a:round/>
            <a:headEnd/>
            <a:tailEnd type="triangle" w="med" len="med"/>
          </a:ln>
        </p:spPr>
        <p:txBody>
          <a:bodyPr wrap="none" anchor="ctr"/>
          <a:lstStyle/>
          <a:p>
            <a:endParaRPr lang="en-US"/>
          </a:p>
        </p:txBody>
      </p:sp>
      <p:sp>
        <p:nvSpPr>
          <p:cNvPr id="380935" name="Rectangle 3115"/>
          <p:cNvSpPr>
            <a:spLocks noChangeArrowheads="1"/>
          </p:cNvSpPr>
          <p:nvPr/>
        </p:nvSpPr>
        <p:spPr bwMode="auto">
          <a:xfrm>
            <a:off x="1186846" y="1970905"/>
            <a:ext cx="1000275" cy="520655"/>
          </a:xfrm>
          <a:prstGeom prst="rect">
            <a:avLst/>
          </a:prstGeom>
          <a:solidFill>
            <a:schemeClr val="bg1"/>
          </a:solidFill>
          <a:ln w="19050">
            <a:solidFill>
              <a:schemeClr val="tx1"/>
            </a:solidFill>
            <a:miter lim="800000"/>
            <a:headEnd/>
            <a:tailEnd/>
          </a:ln>
        </p:spPr>
        <p:txBody>
          <a:bodyPr wrap="none" lIns="90488" tIns="44450" rIns="90488" bIns="44450" anchor="ctr">
            <a:spAutoFit/>
          </a:bodyPr>
          <a:lstStyle/>
          <a:p>
            <a:pPr algn="ctr">
              <a:spcBef>
                <a:spcPct val="50000"/>
              </a:spcBef>
            </a:pPr>
            <a:r>
              <a:rPr lang="en-US" sz="2800" b="1">
                <a:latin typeface="Arial Narrow" pitchFamily="34" charset="0"/>
              </a:rPr>
              <a:t>Client</a:t>
            </a:r>
          </a:p>
        </p:txBody>
      </p:sp>
      <p:sp>
        <p:nvSpPr>
          <p:cNvPr id="380936" name="Oval 3116"/>
          <p:cNvSpPr>
            <a:spLocks noChangeArrowheads="1"/>
          </p:cNvSpPr>
          <p:nvPr/>
        </p:nvSpPr>
        <p:spPr bwMode="auto">
          <a:xfrm>
            <a:off x="3318933" y="1546225"/>
            <a:ext cx="948267" cy="558800"/>
          </a:xfrm>
          <a:prstGeom prst="ellipse">
            <a:avLst/>
          </a:prstGeom>
          <a:solidFill>
            <a:schemeClr val="bg1"/>
          </a:solidFill>
          <a:ln w="50800">
            <a:solidFill>
              <a:srgbClr val="FF0000"/>
            </a:solidFill>
            <a:round/>
            <a:headEnd/>
            <a:tailEnd/>
          </a:ln>
        </p:spPr>
        <p:txBody>
          <a:bodyPr wrap="none" lIns="90488" tIns="44450" rIns="90488" bIns="44450" anchor="ctr"/>
          <a:lstStyle/>
          <a:p>
            <a:pPr algn="ctr">
              <a:spcBef>
                <a:spcPct val="50000"/>
              </a:spcBef>
            </a:pPr>
            <a:r>
              <a:rPr lang="en-US" sz="2800" b="1">
                <a:solidFill>
                  <a:srgbClr val="FF0000"/>
                </a:solidFill>
                <a:latin typeface="Arial Narrow" pitchFamily="34" charset="0"/>
              </a:rPr>
              <a:t>1</a:t>
            </a:r>
          </a:p>
        </p:txBody>
      </p:sp>
      <p:sp>
        <p:nvSpPr>
          <p:cNvPr id="380937" name="Oval 3117"/>
          <p:cNvSpPr>
            <a:spLocks noChangeArrowheads="1"/>
          </p:cNvSpPr>
          <p:nvPr/>
        </p:nvSpPr>
        <p:spPr bwMode="auto">
          <a:xfrm>
            <a:off x="7698317" y="3327400"/>
            <a:ext cx="948267" cy="558800"/>
          </a:xfrm>
          <a:prstGeom prst="ellipse">
            <a:avLst/>
          </a:prstGeom>
          <a:solidFill>
            <a:schemeClr val="bg1"/>
          </a:solidFill>
          <a:ln w="50800">
            <a:solidFill>
              <a:srgbClr val="FF0000"/>
            </a:solidFill>
            <a:round/>
            <a:headEnd/>
            <a:tailEnd/>
          </a:ln>
        </p:spPr>
        <p:txBody>
          <a:bodyPr wrap="none" lIns="90488" tIns="44450" rIns="90488" bIns="44450" anchor="ctr"/>
          <a:lstStyle/>
          <a:p>
            <a:pPr algn="ctr">
              <a:spcBef>
                <a:spcPct val="50000"/>
              </a:spcBef>
            </a:pPr>
            <a:r>
              <a:rPr lang="en-US" sz="2800" b="1">
                <a:solidFill>
                  <a:srgbClr val="FF0000"/>
                </a:solidFill>
                <a:latin typeface="Arial Narrow" pitchFamily="34" charset="0"/>
              </a:rPr>
              <a:t>2</a:t>
            </a:r>
          </a:p>
        </p:txBody>
      </p:sp>
      <p:sp>
        <p:nvSpPr>
          <p:cNvPr id="380938" name="Line 3118"/>
          <p:cNvSpPr>
            <a:spLocks noChangeShapeType="1"/>
          </p:cNvSpPr>
          <p:nvPr/>
        </p:nvSpPr>
        <p:spPr bwMode="auto">
          <a:xfrm>
            <a:off x="5564717" y="2232025"/>
            <a:ext cx="3352800" cy="0"/>
          </a:xfrm>
          <a:prstGeom prst="line">
            <a:avLst/>
          </a:prstGeom>
          <a:noFill/>
          <a:ln w="19050">
            <a:solidFill>
              <a:schemeClr val="tx1"/>
            </a:solidFill>
            <a:round/>
            <a:headEnd/>
            <a:tailEnd/>
          </a:ln>
        </p:spPr>
        <p:txBody>
          <a:bodyPr/>
          <a:lstStyle/>
          <a:p>
            <a:endParaRPr lang="en-US"/>
          </a:p>
        </p:txBody>
      </p:sp>
      <p:sp>
        <p:nvSpPr>
          <p:cNvPr id="380939" name="Line 3119"/>
          <p:cNvSpPr>
            <a:spLocks noChangeShapeType="1"/>
          </p:cNvSpPr>
          <p:nvPr/>
        </p:nvSpPr>
        <p:spPr bwMode="auto">
          <a:xfrm>
            <a:off x="6248400" y="5418138"/>
            <a:ext cx="2489200" cy="0"/>
          </a:xfrm>
          <a:prstGeom prst="line">
            <a:avLst/>
          </a:prstGeom>
          <a:noFill/>
          <a:ln w="19050">
            <a:solidFill>
              <a:schemeClr val="tx1"/>
            </a:solidFill>
            <a:round/>
            <a:headEnd/>
            <a:tailEnd/>
          </a:ln>
        </p:spPr>
        <p:txBody>
          <a:bodyPr/>
          <a:lstStyle/>
          <a:p>
            <a:endParaRPr lang="en-US"/>
          </a:p>
        </p:txBody>
      </p:sp>
      <p:sp>
        <p:nvSpPr>
          <p:cNvPr id="380940" name="Slide Number Placeholder 12"/>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2F439CEA-3DBB-43BE-90F5-E445BAE74185}" type="slidenum">
              <a:rPr lang="en-GB" sz="1200">
                <a:solidFill>
                  <a:srgbClr val="898989"/>
                </a:solidFill>
                <a:latin typeface="Calibri" pitchFamily="34" charset="0"/>
              </a:rPr>
              <a:pPr algn="r"/>
              <a:t>44</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40499368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2"/>
          <p:cNvSpPr>
            <a:spLocks noChangeArrowheads="1"/>
          </p:cNvSpPr>
          <p:nvPr/>
        </p:nvSpPr>
        <p:spPr bwMode="auto">
          <a:xfrm>
            <a:off x="3420533" y="914400"/>
            <a:ext cx="7857067" cy="5537200"/>
          </a:xfrm>
          <a:prstGeom prst="rect">
            <a:avLst/>
          </a:prstGeom>
          <a:solidFill>
            <a:srgbClr val="FCD1C1"/>
          </a:solidFill>
          <a:ln w="19050">
            <a:solidFill>
              <a:schemeClr val="tx1"/>
            </a:solidFill>
            <a:miter lim="800000"/>
            <a:headEnd/>
            <a:tailEnd/>
          </a:ln>
        </p:spPr>
        <p:txBody>
          <a:bodyPr wrap="none" anchor="ctr"/>
          <a:lstStyle/>
          <a:p>
            <a:endParaRPr lang="en-US"/>
          </a:p>
        </p:txBody>
      </p:sp>
      <p:sp>
        <p:nvSpPr>
          <p:cNvPr id="381954" name="Rectangle 3"/>
          <p:cNvSpPr>
            <a:spLocks noGrp="1" noChangeArrowheads="1"/>
          </p:cNvSpPr>
          <p:nvPr>
            <p:ph type="title" idx="4294967295"/>
          </p:nvPr>
        </p:nvSpPr>
        <p:spPr>
          <a:xfrm>
            <a:off x="1828800" y="152400"/>
            <a:ext cx="8229600" cy="533400"/>
          </a:xfrm>
          <a:solidFill>
            <a:schemeClr val="bg1"/>
          </a:solidFill>
        </p:spPr>
        <p:txBody>
          <a:bodyPr lIns="90488" tIns="44450" rIns="90488" bIns="44450" anchor="t"/>
          <a:lstStyle/>
          <a:p>
            <a:r>
              <a:rPr lang="en-US" sz="2800" b="1" i="1" smtClean="0">
                <a:latin typeface="Arial Narrow" pitchFamily="34" charset="0"/>
              </a:rPr>
              <a:t>Facade </a:t>
            </a:r>
            <a:r>
              <a:rPr lang="en-US" sz="2800" b="1" smtClean="0">
                <a:latin typeface="Arial Narrow" pitchFamily="34" charset="0"/>
              </a:rPr>
              <a:t>Design Pattern Structure</a:t>
            </a:r>
          </a:p>
        </p:txBody>
      </p:sp>
      <p:sp>
        <p:nvSpPr>
          <p:cNvPr id="381955" name="Rectangle 9"/>
          <p:cNvSpPr>
            <a:spLocks noChangeArrowheads="1"/>
          </p:cNvSpPr>
          <p:nvPr/>
        </p:nvSpPr>
        <p:spPr bwMode="auto">
          <a:xfrm>
            <a:off x="8173272" y="1455708"/>
            <a:ext cx="1471557" cy="400110"/>
          </a:xfrm>
          <a:prstGeom prst="rect">
            <a:avLst/>
          </a:prstGeom>
          <a:solidFill>
            <a:schemeClr val="bg1"/>
          </a:solidFill>
          <a:ln w="19050">
            <a:solidFill>
              <a:schemeClr val="tx1"/>
            </a:solidFill>
            <a:miter lim="800000"/>
            <a:headEnd/>
            <a:tailEnd/>
          </a:ln>
        </p:spPr>
        <p:txBody>
          <a:bodyPr wrap="none" lIns="0" tIns="0" rIns="0" bIns="91440" anchor="ctr">
            <a:spAutoFit/>
          </a:bodyPr>
          <a:lstStyle/>
          <a:p>
            <a:pPr algn="ctr">
              <a:spcBef>
                <a:spcPct val="50000"/>
              </a:spcBef>
            </a:pPr>
            <a:r>
              <a:rPr lang="en-US" sz="2000" b="1" i="1">
                <a:latin typeface="Arial Narrow" pitchFamily="34" charset="0"/>
              </a:rPr>
              <a:t>«not exposed»</a:t>
            </a:r>
            <a:endParaRPr lang="en-US" sz="2800" b="1">
              <a:latin typeface="Arial Narrow" pitchFamily="34" charset="0"/>
            </a:endParaRPr>
          </a:p>
        </p:txBody>
      </p:sp>
      <p:sp>
        <p:nvSpPr>
          <p:cNvPr id="381956" name="Rectangle 10"/>
          <p:cNvSpPr>
            <a:spLocks noChangeArrowheads="1"/>
          </p:cNvSpPr>
          <p:nvPr/>
        </p:nvSpPr>
        <p:spPr bwMode="auto">
          <a:xfrm>
            <a:off x="5199001" y="4209370"/>
            <a:ext cx="1654300" cy="1020536"/>
          </a:xfrm>
          <a:prstGeom prst="rect">
            <a:avLst/>
          </a:prstGeom>
          <a:solidFill>
            <a:schemeClr val="bg1"/>
          </a:solidFill>
          <a:ln w="19050">
            <a:solidFill>
              <a:schemeClr val="tx1"/>
            </a:solidFill>
            <a:miter lim="800000"/>
            <a:headEnd/>
            <a:tailEnd/>
          </a:ln>
        </p:spPr>
        <p:txBody>
          <a:bodyPr wrap="none" lIns="90488" tIns="137160" rIns="90488" bIns="44450" anchor="ctr">
            <a:spAutoFit/>
          </a:bodyPr>
          <a:lstStyle/>
          <a:p>
            <a:pPr algn="ctr">
              <a:lnSpc>
                <a:spcPct val="40000"/>
              </a:lnSpc>
              <a:spcBef>
                <a:spcPct val="50000"/>
              </a:spcBef>
            </a:pPr>
            <a:r>
              <a:rPr lang="en-US" sz="2800" b="1">
                <a:latin typeface="Arial Narrow" pitchFamily="34" charset="0"/>
              </a:rPr>
              <a:t>C</a:t>
            </a:r>
          </a:p>
          <a:p>
            <a:pPr algn="ctr">
              <a:lnSpc>
                <a:spcPct val="40000"/>
              </a:lnSpc>
              <a:spcBef>
                <a:spcPct val="50000"/>
              </a:spcBef>
            </a:pPr>
            <a:r>
              <a:rPr lang="en-US" sz="2000" b="1" i="1">
                <a:latin typeface="Arial Narrow" pitchFamily="34" charset="0"/>
              </a:rPr>
              <a:t>«not exposed»</a:t>
            </a:r>
          </a:p>
          <a:p>
            <a:pPr algn="ctr">
              <a:lnSpc>
                <a:spcPct val="40000"/>
              </a:lnSpc>
              <a:spcBef>
                <a:spcPct val="50000"/>
              </a:spcBef>
            </a:pPr>
            <a:r>
              <a:rPr lang="en-US" b="1" i="1">
                <a:latin typeface="Arial Narrow" pitchFamily="34" charset="0"/>
              </a:rPr>
              <a:t>myCMethod()</a:t>
            </a:r>
            <a:r>
              <a:rPr lang="en-US" sz="2800" b="1">
                <a:latin typeface="Arial Narrow" pitchFamily="34" charset="0"/>
              </a:rPr>
              <a:t> </a:t>
            </a:r>
          </a:p>
        </p:txBody>
      </p:sp>
      <p:sp>
        <p:nvSpPr>
          <p:cNvPr id="381957" name="Line 15"/>
          <p:cNvSpPr>
            <a:spLocks noChangeShapeType="1"/>
          </p:cNvSpPr>
          <p:nvPr/>
        </p:nvSpPr>
        <p:spPr bwMode="auto">
          <a:xfrm flipH="1">
            <a:off x="5994400" y="1905000"/>
            <a:ext cx="0" cy="2286000"/>
          </a:xfrm>
          <a:prstGeom prst="line">
            <a:avLst/>
          </a:prstGeom>
          <a:noFill/>
          <a:ln w="57150">
            <a:solidFill>
              <a:srgbClr val="FF0000"/>
            </a:solidFill>
            <a:prstDash val="dash"/>
            <a:round/>
            <a:headEnd/>
            <a:tailEnd type="triangle" w="med" len="med"/>
          </a:ln>
        </p:spPr>
        <p:txBody>
          <a:bodyPr wrap="none" anchor="ctr"/>
          <a:lstStyle/>
          <a:p>
            <a:endParaRPr lang="en-US"/>
          </a:p>
        </p:txBody>
      </p:sp>
      <p:sp>
        <p:nvSpPr>
          <p:cNvPr id="381958" name="Rectangle 16"/>
          <p:cNvSpPr>
            <a:spLocks noChangeArrowheads="1"/>
          </p:cNvSpPr>
          <p:nvPr/>
        </p:nvSpPr>
        <p:spPr bwMode="auto">
          <a:xfrm>
            <a:off x="4776357" y="1229859"/>
            <a:ext cx="1949253" cy="934358"/>
          </a:xfrm>
          <a:prstGeom prst="rect">
            <a:avLst/>
          </a:prstGeom>
          <a:solidFill>
            <a:schemeClr val="bg1"/>
          </a:solidFill>
          <a:ln w="19050">
            <a:solidFill>
              <a:schemeClr val="tx1"/>
            </a:solidFill>
            <a:miter lim="800000"/>
            <a:headEnd/>
            <a:tailEnd/>
          </a:ln>
        </p:spPr>
        <p:txBody>
          <a:bodyPr wrap="none" lIns="90488" tIns="137160" rIns="90488" bIns="44450" anchor="ctr">
            <a:spAutoFit/>
          </a:bodyPr>
          <a:lstStyle/>
          <a:p>
            <a:pPr algn="ctr">
              <a:lnSpc>
                <a:spcPct val="40000"/>
              </a:lnSpc>
              <a:spcBef>
                <a:spcPct val="50000"/>
              </a:spcBef>
            </a:pPr>
            <a:r>
              <a:rPr lang="en-US" sz="3200" b="1">
                <a:latin typeface="Arial Narrow" pitchFamily="34" charset="0"/>
              </a:rPr>
              <a:t>Façade</a:t>
            </a:r>
          </a:p>
          <a:p>
            <a:pPr algn="ctr">
              <a:lnSpc>
                <a:spcPct val="40000"/>
              </a:lnSpc>
              <a:spcBef>
                <a:spcPct val="50000"/>
              </a:spcBef>
            </a:pPr>
            <a:r>
              <a:rPr lang="en-US" sz="2000" b="1" i="1">
                <a:latin typeface="Arial Narrow" pitchFamily="34" charset="0"/>
              </a:rPr>
              <a:t>«exposed»</a:t>
            </a:r>
          </a:p>
          <a:p>
            <a:pPr algn="ctr">
              <a:lnSpc>
                <a:spcPct val="50000"/>
              </a:lnSpc>
              <a:spcBef>
                <a:spcPct val="50000"/>
              </a:spcBef>
            </a:pPr>
            <a:r>
              <a:rPr lang="en-US" b="1" i="1">
                <a:latin typeface="Arial Narrow" pitchFamily="34" charset="0"/>
              </a:rPr>
              <a:t>cMethodOfFacade()</a:t>
            </a:r>
          </a:p>
        </p:txBody>
      </p:sp>
      <p:sp>
        <p:nvSpPr>
          <p:cNvPr id="381959" name="Line 17"/>
          <p:cNvSpPr>
            <a:spLocks noChangeShapeType="1"/>
          </p:cNvSpPr>
          <p:nvPr/>
        </p:nvSpPr>
        <p:spPr bwMode="auto">
          <a:xfrm>
            <a:off x="1625600" y="1676400"/>
            <a:ext cx="2336800" cy="0"/>
          </a:xfrm>
          <a:prstGeom prst="line">
            <a:avLst/>
          </a:prstGeom>
          <a:noFill/>
          <a:ln w="57150">
            <a:solidFill>
              <a:srgbClr val="FF0000"/>
            </a:solidFill>
            <a:prstDash val="dash"/>
            <a:round/>
            <a:headEnd/>
            <a:tailEnd type="triangle" w="med" len="med"/>
          </a:ln>
        </p:spPr>
        <p:txBody>
          <a:bodyPr wrap="none" anchor="ctr"/>
          <a:lstStyle/>
          <a:p>
            <a:endParaRPr lang="en-US"/>
          </a:p>
        </p:txBody>
      </p:sp>
      <p:sp>
        <p:nvSpPr>
          <p:cNvPr id="381960" name="Line 18"/>
          <p:cNvSpPr>
            <a:spLocks noChangeShapeType="1"/>
          </p:cNvSpPr>
          <p:nvPr/>
        </p:nvSpPr>
        <p:spPr bwMode="auto">
          <a:xfrm>
            <a:off x="1625600" y="1600200"/>
            <a:ext cx="3556000" cy="2590800"/>
          </a:xfrm>
          <a:prstGeom prst="line">
            <a:avLst/>
          </a:prstGeom>
          <a:noFill/>
          <a:ln w="57150">
            <a:solidFill>
              <a:schemeClr val="accent2"/>
            </a:solidFill>
            <a:prstDash val="dash"/>
            <a:round/>
            <a:headEnd/>
            <a:tailEnd type="triangle" w="med" len="med"/>
          </a:ln>
        </p:spPr>
        <p:txBody>
          <a:bodyPr wrap="none" anchor="ctr"/>
          <a:lstStyle/>
          <a:p>
            <a:endParaRPr lang="en-US"/>
          </a:p>
        </p:txBody>
      </p:sp>
      <p:sp>
        <p:nvSpPr>
          <p:cNvPr id="381961" name="Rectangle 20"/>
          <p:cNvSpPr>
            <a:spLocks noChangeArrowheads="1"/>
          </p:cNvSpPr>
          <p:nvPr/>
        </p:nvSpPr>
        <p:spPr bwMode="auto">
          <a:xfrm>
            <a:off x="1186846" y="1415280"/>
            <a:ext cx="1000275" cy="520655"/>
          </a:xfrm>
          <a:prstGeom prst="rect">
            <a:avLst/>
          </a:prstGeom>
          <a:solidFill>
            <a:schemeClr val="bg1"/>
          </a:solidFill>
          <a:ln w="19050">
            <a:solidFill>
              <a:schemeClr val="tx1"/>
            </a:solidFill>
            <a:miter lim="800000"/>
            <a:headEnd/>
            <a:tailEnd/>
          </a:ln>
        </p:spPr>
        <p:txBody>
          <a:bodyPr wrap="none" lIns="90488" tIns="44450" rIns="90488" bIns="44450" anchor="ctr">
            <a:spAutoFit/>
          </a:bodyPr>
          <a:lstStyle/>
          <a:p>
            <a:pPr algn="ctr">
              <a:spcBef>
                <a:spcPct val="50000"/>
              </a:spcBef>
            </a:pPr>
            <a:r>
              <a:rPr lang="en-US" sz="2800" b="1">
                <a:latin typeface="Arial Narrow" pitchFamily="34" charset="0"/>
              </a:rPr>
              <a:t>Client</a:t>
            </a:r>
          </a:p>
        </p:txBody>
      </p:sp>
      <p:sp>
        <p:nvSpPr>
          <p:cNvPr id="381962" name="Oval 21"/>
          <p:cNvSpPr>
            <a:spLocks noChangeArrowheads="1"/>
          </p:cNvSpPr>
          <p:nvPr/>
        </p:nvSpPr>
        <p:spPr bwMode="auto">
          <a:xfrm>
            <a:off x="2641600" y="990600"/>
            <a:ext cx="948267" cy="558800"/>
          </a:xfrm>
          <a:prstGeom prst="ellipse">
            <a:avLst/>
          </a:prstGeom>
          <a:solidFill>
            <a:schemeClr val="bg1"/>
          </a:solidFill>
          <a:ln w="50800">
            <a:solidFill>
              <a:srgbClr val="FF0000"/>
            </a:solidFill>
            <a:round/>
            <a:headEnd/>
            <a:tailEnd/>
          </a:ln>
        </p:spPr>
        <p:txBody>
          <a:bodyPr wrap="none" lIns="90488" tIns="44450" rIns="90488" bIns="44450" anchor="ctr"/>
          <a:lstStyle/>
          <a:p>
            <a:pPr algn="ctr">
              <a:spcBef>
                <a:spcPct val="50000"/>
              </a:spcBef>
            </a:pPr>
            <a:r>
              <a:rPr lang="en-US" sz="2800" b="1">
                <a:solidFill>
                  <a:srgbClr val="FF0000"/>
                </a:solidFill>
                <a:latin typeface="Arial Narrow" pitchFamily="34" charset="0"/>
              </a:rPr>
              <a:t>1</a:t>
            </a:r>
          </a:p>
        </p:txBody>
      </p:sp>
      <p:sp>
        <p:nvSpPr>
          <p:cNvPr id="381963" name="Oval 22"/>
          <p:cNvSpPr>
            <a:spLocks noChangeArrowheads="1"/>
          </p:cNvSpPr>
          <p:nvPr/>
        </p:nvSpPr>
        <p:spPr bwMode="auto">
          <a:xfrm>
            <a:off x="6197600" y="2841625"/>
            <a:ext cx="948267" cy="558800"/>
          </a:xfrm>
          <a:prstGeom prst="ellipse">
            <a:avLst/>
          </a:prstGeom>
          <a:solidFill>
            <a:schemeClr val="bg1"/>
          </a:solidFill>
          <a:ln w="50800">
            <a:solidFill>
              <a:srgbClr val="FF0000"/>
            </a:solidFill>
            <a:round/>
            <a:headEnd/>
            <a:tailEnd/>
          </a:ln>
        </p:spPr>
        <p:txBody>
          <a:bodyPr wrap="none" lIns="90488" tIns="44450" rIns="90488" bIns="44450" anchor="ctr"/>
          <a:lstStyle/>
          <a:p>
            <a:pPr algn="ctr">
              <a:spcBef>
                <a:spcPct val="50000"/>
              </a:spcBef>
            </a:pPr>
            <a:r>
              <a:rPr lang="en-US" sz="2800" b="1">
                <a:solidFill>
                  <a:srgbClr val="FF0000"/>
                </a:solidFill>
                <a:latin typeface="Arial Narrow" pitchFamily="34" charset="0"/>
              </a:rPr>
              <a:t>2</a:t>
            </a:r>
          </a:p>
        </p:txBody>
      </p:sp>
      <p:sp>
        <p:nvSpPr>
          <p:cNvPr id="381964" name="Rectangle 23"/>
          <p:cNvSpPr>
            <a:spLocks noChangeArrowheads="1"/>
          </p:cNvSpPr>
          <p:nvPr/>
        </p:nvSpPr>
        <p:spPr bwMode="auto">
          <a:xfrm>
            <a:off x="4414072" y="5722908"/>
            <a:ext cx="1471557" cy="400110"/>
          </a:xfrm>
          <a:prstGeom prst="rect">
            <a:avLst/>
          </a:prstGeom>
          <a:solidFill>
            <a:schemeClr val="bg1"/>
          </a:solidFill>
          <a:ln w="19050">
            <a:solidFill>
              <a:schemeClr val="tx1"/>
            </a:solidFill>
            <a:miter lim="800000"/>
            <a:headEnd/>
            <a:tailEnd/>
          </a:ln>
        </p:spPr>
        <p:txBody>
          <a:bodyPr wrap="none" lIns="0" tIns="0" rIns="0" bIns="91440" anchor="ctr">
            <a:spAutoFit/>
          </a:bodyPr>
          <a:lstStyle/>
          <a:p>
            <a:pPr algn="ctr">
              <a:spcBef>
                <a:spcPct val="50000"/>
              </a:spcBef>
            </a:pPr>
            <a:r>
              <a:rPr lang="en-US" sz="2000" b="1" i="1">
                <a:latin typeface="Arial Narrow" pitchFamily="34" charset="0"/>
              </a:rPr>
              <a:t>«not exposed»</a:t>
            </a:r>
            <a:endParaRPr lang="en-US" sz="2800" b="1">
              <a:latin typeface="Arial Narrow" pitchFamily="34" charset="0"/>
            </a:endParaRPr>
          </a:p>
        </p:txBody>
      </p:sp>
      <p:sp>
        <p:nvSpPr>
          <p:cNvPr id="381965" name="Rectangle 24"/>
          <p:cNvSpPr>
            <a:spLocks noChangeArrowheads="1"/>
          </p:cNvSpPr>
          <p:nvPr/>
        </p:nvSpPr>
        <p:spPr bwMode="auto">
          <a:xfrm>
            <a:off x="9331089" y="5738783"/>
            <a:ext cx="1471557" cy="400110"/>
          </a:xfrm>
          <a:prstGeom prst="rect">
            <a:avLst/>
          </a:prstGeom>
          <a:solidFill>
            <a:schemeClr val="bg1"/>
          </a:solidFill>
          <a:ln w="19050">
            <a:solidFill>
              <a:schemeClr val="tx1"/>
            </a:solidFill>
            <a:miter lim="800000"/>
            <a:headEnd/>
            <a:tailEnd/>
          </a:ln>
        </p:spPr>
        <p:txBody>
          <a:bodyPr wrap="none" lIns="0" tIns="0" rIns="0" bIns="91440" anchor="ctr">
            <a:spAutoFit/>
          </a:bodyPr>
          <a:lstStyle/>
          <a:p>
            <a:pPr algn="ctr">
              <a:spcBef>
                <a:spcPct val="50000"/>
              </a:spcBef>
            </a:pPr>
            <a:r>
              <a:rPr lang="en-US" sz="2000" b="1" i="1">
                <a:latin typeface="Arial Narrow" pitchFamily="34" charset="0"/>
              </a:rPr>
              <a:t>«not exposed»</a:t>
            </a:r>
            <a:endParaRPr lang="en-US" sz="2800" b="1">
              <a:latin typeface="Arial Narrow" pitchFamily="34" charset="0"/>
            </a:endParaRPr>
          </a:p>
        </p:txBody>
      </p:sp>
      <p:sp>
        <p:nvSpPr>
          <p:cNvPr id="381966" name="Rectangle 25"/>
          <p:cNvSpPr>
            <a:spLocks noChangeArrowheads="1"/>
          </p:cNvSpPr>
          <p:nvPr/>
        </p:nvSpPr>
        <p:spPr bwMode="auto">
          <a:xfrm>
            <a:off x="9312038" y="4595783"/>
            <a:ext cx="1471557" cy="400110"/>
          </a:xfrm>
          <a:prstGeom prst="rect">
            <a:avLst/>
          </a:prstGeom>
          <a:solidFill>
            <a:schemeClr val="bg1"/>
          </a:solidFill>
          <a:ln w="19050">
            <a:solidFill>
              <a:schemeClr val="tx1"/>
            </a:solidFill>
            <a:miter lim="800000"/>
            <a:headEnd/>
            <a:tailEnd/>
          </a:ln>
        </p:spPr>
        <p:txBody>
          <a:bodyPr wrap="none" lIns="0" tIns="0" rIns="0" bIns="91440" anchor="ctr">
            <a:spAutoFit/>
          </a:bodyPr>
          <a:lstStyle/>
          <a:p>
            <a:pPr algn="ctr">
              <a:spcBef>
                <a:spcPct val="50000"/>
              </a:spcBef>
            </a:pPr>
            <a:r>
              <a:rPr lang="en-US" sz="2000" b="1" i="1">
                <a:latin typeface="Arial Narrow" pitchFamily="34" charset="0"/>
              </a:rPr>
              <a:t>«not exposed»</a:t>
            </a:r>
            <a:endParaRPr lang="en-US" sz="2800" b="1">
              <a:latin typeface="Arial Narrow" pitchFamily="34" charset="0"/>
            </a:endParaRPr>
          </a:p>
        </p:txBody>
      </p:sp>
      <p:sp>
        <p:nvSpPr>
          <p:cNvPr id="381967" name="Rectangle 26"/>
          <p:cNvSpPr>
            <a:spLocks noChangeArrowheads="1"/>
          </p:cNvSpPr>
          <p:nvPr/>
        </p:nvSpPr>
        <p:spPr bwMode="auto">
          <a:xfrm>
            <a:off x="9087672" y="2979708"/>
            <a:ext cx="1471557" cy="400110"/>
          </a:xfrm>
          <a:prstGeom prst="rect">
            <a:avLst/>
          </a:prstGeom>
          <a:solidFill>
            <a:schemeClr val="bg1"/>
          </a:solidFill>
          <a:ln w="19050">
            <a:solidFill>
              <a:schemeClr val="tx1"/>
            </a:solidFill>
            <a:miter lim="800000"/>
            <a:headEnd/>
            <a:tailEnd/>
          </a:ln>
        </p:spPr>
        <p:txBody>
          <a:bodyPr wrap="none" lIns="0" tIns="0" rIns="0" bIns="91440" anchor="ctr">
            <a:spAutoFit/>
          </a:bodyPr>
          <a:lstStyle/>
          <a:p>
            <a:pPr algn="ctr">
              <a:spcBef>
                <a:spcPct val="50000"/>
              </a:spcBef>
            </a:pPr>
            <a:r>
              <a:rPr lang="en-US" sz="2000" b="1" i="1">
                <a:latin typeface="Arial Narrow" pitchFamily="34" charset="0"/>
              </a:rPr>
              <a:t>«not exposed»</a:t>
            </a:r>
            <a:endParaRPr lang="en-US" sz="2800" b="1">
              <a:latin typeface="Arial Narrow" pitchFamily="34" charset="0"/>
            </a:endParaRPr>
          </a:p>
        </p:txBody>
      </p:sp>
      <p:sp>
        <p:nvSpPr>
          <p:cNvPr id="381968" name="Line 27"/>
          <p:cNvSpPr>
            <a:spLocks noChangeShapeType="1"/>
          </p:cNvSpPr>
          <p:nvPr/>
        </p:nvSpPr>
        <p:spPr bwMode="auto">
          <a:xfrm>
            <a:off x="4064000" y="1851025"/>
            <a:ext cx="3352800" cy="0"/>
          </a:xfrm>
          <a:prstGeom prst="line">
            <a:avLst/>
          </a:prstGeom>
          <a:noFill/>
          <a:ln w="19050">
            <a:solidFill>
              <a:schemeClr val="tx1"/>
            </a:solidFill>
            <a:round/>
            <a:headEnd/>
            <a:tailEnd/>
          </a:ln>
        </p:spPr>
        <p:txBody>
          <a:bodyPr/>
          <a:lstStyle/>
          <a:p>
            <a:endParaRPr lang="en-US"/>
          </a:p>
        </p:txBody>
      </p:sp>
      <p:sp>
        <p:nvSpPr>
          <p:cNvPr id="381969" name="Line 28"/>
          <p:cNvSpPr>
            <a:spLocks noChangeShapeType="1"/>
          </p:cNvSpPr>
          <p:nvPr/>
        </p:nvSpPr>
        <p:spPr bwMode="auto">
          <a:xfrm>
            <a:off x="4773084" y="4862513"/>
            <a:ext cx="2489200" cy="0"/>
          </a:xfrm>
          <a:prstGeom prst="line">
            <a:avLst/>
          </a:prstGeom>
          <a:noFill/>
          <a:ln w="19050">
            <a:solidFill>
              <a:schemeClr val="tx1"/>
            </a:solidFill>
            <a:round/>
            <a:headEnd/>
            <a:tailEnd/>
          </a:ln>
        </p:spPr>
        <p:txBody>
          <a:bodyPr/>
          <a:lstStyle/>
          <a:p>
            <a:endParaRPr lang="en-US"/>
          </a:p>
        </p:txBody>
      </p:sp>
      <p:sp>
        <p:nvSpPr>
          <p:cNvPr id="381970" name="Rectangle 19"/>
          <p:cNvSpPr>
            <a:spLocks noChangeArrowheads="1"/>
          </p:cNvSpPr>
          <p:nvPr/>
        </p:nvSpPr>
        <p:spPr bwMode="auto">
          <a:xfrm>
            <a:off x="711200" y="2743200"/>
            <a:ext cx="2336800" cy="1059264"/>
          </a:xfrm>
          <a:prstGeom prst="rect">
            <a:avLst/>
          </a:prstGeom>
          <a:noFill/>
          <a:ln w="50800">
            <a:noFill/>
            <a:miter lim="800000"/>
            <a:headEnd/>
            <a:tailEnd/>
          </a:ln>
        </p:spPr>
        <p:txBody>
          <a:bodyPr lIns="90488" tIns="44450" rIns="90488" bIns="44450">
            <a:spAutoFit/>
          </a:bodyPr>
          <a:lstStyle/>
          <a:p>
            <a:pPr algn="r">
              <a:spcBef>
                <a:spcPct val="50000"/>
              </a:spcBef>
            </a:pPr>
            <a:r>
              <a:rPr lang="en-US" b="1" i="1">
                <a:latin typeface="Arial Narrow" pitchFamily="34" charset="0"/>
              </a:rPr>
              <a:t>This call replaced        by 1 &amp; 2.  </a:t>
            </a:r>
          </a:p>
          <a:p>
            <a:pPr algn="r">
              <a:spcBef>
                <a:spcPct val="50000"/>
              </a:spcBef>
            </a:pPr>
            <a:r>
              <a:rPr lang="en-US" b="1" i="1">
                <a:latin typeface="Arial Narrow" pitchFamily="34" charset="0"/>
              </a:rPr>
              <a:t>Client can’t reference </a:t>
            </a:r>
            <a:r>
              <a:rPr lang="en-US" b="1">
                <a:latin typeface="Arial Narrow" pitchFamily="34" charset="0"/>
              </a:rPr>
              <a:t>C</a:t>
            </a:r>
            <a:endParaRPr lang="en-US" b="1" i="1">
              <a:latin typeface="Arial Narrow" pitchFamily="34" charset="0"/>
            </a:endParaRPr>
          </a:p>
        </p:txBody>
      </p:sp>
      <p:sp>
        <p:nvSpPr>
          <p:cNvPr id="381971" name="Slide Number Placeholder 19"/>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C6B1FFB1-75D0-4140-A33A-1A65C5B9AAD2}" type="slidenum">
              <a:rPr lang="en-GB" sz="1200">
                <a:solidFill>
                  <a:srgbClr val="898989"/>
                </a:solidFill>
                <a:latin typeface="Calibri" pitchFamily="34" charset="0"/>
              </a:rPr>
              <a:pPr algn="r"/>
              <a:t>45</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7174428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Line 63"/>
          <p:cNvSpPr>
            <a:spLocks noChangeShapeType="1"/>
          </p:cNvSpPr>
          <p:nvPr/>
        </p:nvSpPr>
        <p:spPr bwMode="auto">
          <a:xfrm>
            <a:off x="2438400" y="1143000"/>
            <a:ext cx="0" cy="4648200"/>
          </a:xfrm>
          <a:prstGeom prst="line">
            <a:avLst/>
          </a:prstGeom>
          <a:noFill/>
          <a:ln w="28575">
            <a:solidFill>
              <a:schemeClr val="tx1"/>
            </a:solidFill>
            <a:round/>
            <a:headEnd/>
            <a:tailEnd/>
          </a:ln>
        </p:spPr>
        <p:txBody>
          <a:bodyPr wrap="none" anchor="ctr"/>
          <a:lstStyle/>
          <a:p>
            <a:endParaRPr lang="en-US"/>
          </a:p>
        </p:txBody>
      </p:sp>
      <p:sp>
        <p:nvSpPr>
          <p:cNvPr id="382978" name="Line 64"/>
          <p:cNvSpPr>
            <a:spLocks noChangeShapeType="1"/>
          </p:cNvSpPr>
          <p:nvPr/>
        </p:nvSpPr>
        <p:spPr bwMode="auto">
          <a:xfrm>
            <a:off x="5854700" y="1143000"/>
            <a:ext cx="0" cy="4648200"/>
          </a:xfrm>
          <a:prstGeom prst="line">
            <a:avLst/>
          </a:prstGeom>
          <a:noFill/>
          <a:ln w="28575">
            <a:solidFill>
              <a:schemeClr val="tx1"/>
            </a:solidFill>
            <a:round/>
            <a:headEnd/>
            <a:tailEnd/>
          </a:ln>
        </p:spPr>
        <p:txBody>
          <a:bodyPr wrap="none" anchor="ctr"/>
          <a:lstStyle/>
          <a:p>
            <a:endParaRPr lang="en-US"/>
          </a:p>
        </p:txBody>
      </p:sp>
      <p:sp>
        <p:nvSpPr>
          <p:cNvPr id="382979" name="Line 65"/>
          <p:cNvSpPr>
            <a:spLocks noChangeShapeType="1"/>
          </p:cNvSpPr>
          <p:nvPr/>
        </p:nvSpPr>
        <p:spPr bwMode="auto">
          <a:xfrm>
            <a:off x="8801100" y="1143000"/>
            <a:ext cx="0" cy="4648200"/>
          </a:xfrm>
          <a:prstGeom prst="line">
            <a:avLst/>
          </a:prstGeom>
          <a:noFill/>
          <a:ln w="28575">
            <a:solidFill>
              <a:schemeClr val="tx1"/>
            </a:solidFill>
            <a:round/>
            <a:headEnd/>
            <a:tailEnd/>
          </a:ln>
        </p:spPr>
        <p:txBody>
          <a:bodyPr wrap="none" anchor="ctr"/>
          <a:lstStyle/>
          <a:p>
            <a:endParaRPr lang="en-US"/>
          </a:p>
        </p:txBody>
      </p:sp>
      <p:sp>
        <p:nvSpPr>
          <p:cNvPr id="382980" name="Line 55"/>
          <p:cNvSpPr>
            <a:spLocks noChangeShapeType="1"/>
          </p:cNvSpPr>
          <p:nvPr/>
        </p:nvSpPr>
        <p:spPr bwMode="auto">
          <a:xfrm flipH="1">
            <a:off x="5892800" y="2819400"/>
            <a:ext cx="2787651" cy="0"/>
          </a:xfrm>
          <a:prstGeom prst="line">
            <a:avLst/>
          </a:prstGeom>
          <a:noFill/>
          <a:ln w="22225">
            <a:solidFill>
              <a:schemeClr val="tx1"/>
            </a:solidFill>
            <a:round/>
            <a:headEnd type="triangle" w="med" len="med"/>
            <a:tailEnd/>
          </a:ln>
        </p:spPr>
        <p:txBody>
          <a:bodyPr wrap="none" anchor="ctr"/>
          <a:lstStyle/>
          <a:p>
            <a:endParaRPr lang="en-US"/>
          </a:p>
        </p:txBody>
      </p:sp>
      <p:sp>
        <p:nvSpPr>
          <p:cNvPr id="382981" name="Rectangle 5"/>
          <p:cNvSpPr>
            <a:spLocks noChangeArrowheads="1"/>
          </p:cNvSpPr>
          <p:nvPr/>
        </p:nvSpPr>
        <p:spPr bwMode="auto">
          <a:xfrm>
            <a:off x="508000" y="76200"/>
            <a:ext cx="11176000" cy="533400"/>
          </a:xfrm>
          <a:prstGeom prst="rect">
            <a:avLst/>
          </a:prstGeom>
          <a:noFill/>
          <a:ln w="9525">
            <a:noFill/>
            <a:miter lim="800000"/>
            <a:headEnd/>
            <a:tailEnd/>
          </a:ln>
        </p:spPr>
        <p:txBody>
          <a:bodyPr anchor="ctr"/>
          <a:lstStyle/>
          <a:p>
            <a:pPr algn="ctr"/>
            <a:r>
              <a:rPr lang="en-US" b="1" u="sng">
                <a:solidFill>
                  <a:schemeClr val="tx2"/>
                </a:solidFill>
                <a:latin typeface="Arial Narrow" pitchFamily="34" charset="0"/>
              </a:rPr>
              <a:t>Sequence Diagram for Façade</a:t>
            </a:r>
          </a:p>
        </p:txBody>
      </p:sp>
      <p:sp>
        <p:nvSpPr>
          <p:cNvPr id="382982" name="Line 13"/>
          <p:cNvSpPr>
            <a:spLocks noChangeShapeType="1"/>
          </p:cNvSpPr>
          <p:nvPr/>
        </p:nvSpPr>
        <p:spPr bwMode="auto">
          <a:xfrm flipH="1">
            <a:off x="2336801" y="2441575"/>
            <a:ext cx="3418417" cy="0"/>
          </a:xfrm>
          <a:prstGeom prst="line">
            <a:avLst/>
          </a:prstGeom>
          <a:noFill/>
          <a:ln w="22225">
            <a:solidFill>
              <a:schemeClr val="tx1"/>
            </a:solidFill>
            <a:round/>
            <a:headEnd type="triangle" w="med" len="med"/>
            <a:tailEnd/>
          </a:ln>
        </p:spPr>
        <p:txBody>
          <a:bodyPr wrap="none" anchor="ctr"/>
          <a:lstStyle/>
          <a:p>
            <a:endParaRPr lang="en-US"/>
          </a:p>
        </p:txBody>
      </p:sp>
      <p:sp>
        <p:nvSpPr>
          <p:cNvPr id="382983" name="Rectangle 29"/>
          <p:cNvSpPr>
            <a:spLocks noChangeArrowheads="1"/>
          </p:cNvSpPr>
          <p:nvPr/>
        </p:nvSpPr>
        <p:spPr bwMode="auto">
          <a:xfrm>
            <a:off x="5746752" y="2441575"/>
            <a:ext cx="207433" cy="1978025"/>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382984" name="Rectangle 32"/>
          <p:cNvSpPr>
            <a:spLocks noChangeArrowheads="1"/>
          </p:cNvSpPr>
          <p:nvPr/>
        </p:nvSpPr>
        <p:spPr bwMode="auto">
          <a:xfrm>
            <a:off x="2336800" y="1981200"/>
            <a:ext cx="203200" cy="3276600"/>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382985" name="Text Box 33"/>
          <p:cNvSpPr txBox="1">
            <a:spLocks noChangeArrowheads="1"/>
          </p:cNvSpPr>
          <p:nvPr/>
        </p:nvSpPr>
        <p:spPr bwMode="auto">
          <a:xfrm>
            <a:off x="2045566" y="914400"/>
            <a:ext cx="772969" cy="350865"/>
          </a:xfrm>
          <a:prstGeom prst="rect">
            <a:avLst/>
          </a:prstGeom>
          <a:solidFill>
            <a:schemeClr val="bg1"/>
          </a:solidFill>
          <a:ln w="19050">
            <a:solidFill>
              <a:schemeClr val="tx1"/>
            </a:solidFill>
            <a:miter lim="800000"/>
            <a:headEnd/>
            <a:tailEnd/>
          </a:ln>
        </p:spPr>
        <p:txBody>
          <a:bodyPr wrap="none" tIns="137160">
            <a:spAutoFit/>
          </a:bodyPr>
          <a:lstStyle/>
          <a:p>
            <a:pPr algn="ctr">
              <a:lnSpc>
                <a:spcPct val="60000"/>
              </a:lnSpc>
              <a:spcBef>
                <a:spcPct val="50000"/>
              </a:spcBef>
            </a:pPr>
            <a:r>
              <a:rPr lang="en-US" b="1">
                <a:latin typeface="Arial Narrow" pitchFamily="34" charset="0"/>
              </a:rPr>
              <a:t>:Client</a:t>
            </a:r>
          </a:p>
        </p:txBody>
      </p:sp>
      <p:sp>
        <p:nvSpPr>
          <p:cNvPr id="382986" name="Rectangle 36"/>
          <p:cNvSpPr>
            <a:spLocks noChangeArrowheads="1"/>
          </p:cNvSpPr>
          <p:nvPr/>
        </p:nvSpPr>
        <p:spPr bwMode="auto">
          <a:xfrm>
            <a:off x="3101113" y="1981201"/>
            <a:ext cx="1951175" cy="369332"/>
          </a:xfrm>
          <a:prstGeom prst="rect">
            <a:avLst/>
          </a:prstGeom>
          <a:solidFill>
            <a:schemeClr val="bg1"/>
          </a:solidFill>
          <a:ln w="9525">
            <a:noFill/>
            <a:miter lim="800000"/>
            <a:headEnd/>
            <a:tailEnd/>
          </a:ln>
        </p:spPr>
        <p:txBody>
          <a:bodyPr wrap="none">
            <a:spAutoFit/>
          </a:bodyPr>
          <a:lstStyle/>
          <a:p>
            <a:pPr algn="ctr"/>
            <a:r>
              <a:rPr lang="en-US" b="1">
                <a:latin typeface="Arial Narrow" pitchFamily="34" charset="0"/>
              </a:rPr>
              <a:t>cMethodOfFacade()</a:t>
            </a:r>
          </a:p>
        </p:txBody>
      </p:sp>
      <p:sp>
        <p:nvSpPr>
          <p:cNvPr id="382987" name="Text Box 50"/>
          <p:cNvSpPr txBox="1">
            <a:spLocks noChangeArrowheads="1"/>
          </p:cNvSpPr>
          <p:nvPr/>
        </p:nvSpPr>
        <p:spPr bwMode="auto">
          <a:xfrm>
            <a:off x="5335230" y="914401"/>
            <a:ext cx="1026242" cy="655564"/>
          </a:xfrm>
          <a:prstGeom prst="rect">
            <a:avLst/>
          </a:prstGeom>
          <a:solidFill>
            <a:schemeClr val="bg1"/>
          </a:solidFill>
          <a:ln w="19050">
            <a:solidFill>
              <a:schemeClr val="tx1"/>
            </a:solidFill>
            <a:miter lim="800000"/>
            <a:headEnd/>
            <a:tailEnd/>
          </a:ln>
        </p:spPr>
        <p:txBody>
          <a:bodyPr wrap="none" tIns="137160">
            <a:spAutoFit/>
          </a:bodyPr>
          <a:lstStyle/>
          <a:p>
            <a:pPr algn="ctr">
              <a:lnSpc>
                <a:spcPct val="60000"/>
              </a:lnSpc>
              <a:spcBef>
                <a:spcPct val="50000"/>
              </a:spcBef>
            </a:pPr>
            <a:r>
              <a:rPr lang="en-US" b="1">
                <a:latin typeface="Arial Narrow" pitchFamily="34" charset="0"/>
              </a:rPr>
              <a:t>singleton</a:t>
            </a:r>
          </a:p>
          <a:p>
            <a:pPr algn="ctr">
              <a:lnSpc>
                <a:spcPct val="60000"/>
              </a:lnSpc>
              <a:spcBef>
                <a:spcPct val="50000"/>
              </a:spcBef>
            </a:pPr>
            <a:r>
              <a:rPr lang="en-US" b="1">
                <a:latin typeface="Arial Narrow" pitchFamily="34" charset="0"/>
              </a:rPr>
              <a:t>:Facade</a:t>
            </a:r>
          </a:p>
        </p:txBody>
      </p:sp>
      <p:sp>
        <p:nvSpPr>
          <p:cNvPr id="382988" name="Text Box 52"/>
          <p:cNvSpPr txBox="1">
            <a:spLocks noChangeArrowheads="1"/>
          </p:cNvSpPr>
          <p:nvPr/>
        </p:nvSpPr>
        <p:spPr bwMode="auto">
          <a:xfrm>
            <a:off x="8592449" y="914400"/>
            <a:ext cx="383438" cy="350865"/>
          </a:xfrm>
          <a:prstGeom prst="rect">
            <a:avLst/>
          </a:prstGeom>
          <a:solidFill>
            <a:schemeClr val="bg1"/>
          </a:solidFill>
          <a:ln w="19050">
            <a:solidFill>
              <a:schemeClr val="tx1"/>
            </a:solidFill>
            <a:miter lim="800000"/>
            <a:headEnd/>
            <a:tailEnd/>
          </a:ln>
        </p:spPr>
        <p:txBody>
          <a:bodyPr wrap="none" tIns="137160">
            <a:spAutoFit/>
          </a:bodyPr>
          <a:lstStyle/>
          <a:p>
            <a:pPr algn="ctr">
              <a:lnSpc>
                <a:spcPct val="60000"/>
              </a:lnSpc>
              <a:spcBef>
                <a:spcPct val="50000"/>
              </a:spcBef>
            </a:pPr>
            <a:r>
              <a:rPr lang="en-US" b="1">
                <a:latin typeface="Arial Narrow" pitchFamily="34" charset="0"/>
              </a:rPr>
              <a:t>:C</a:t>
            </a:r>
          </a:p>
        </p:txBody>
      </p:sp>
      <p:sp>
        <p:nvSpPr>
          <p:cNvPr id="382989" name="Rectangle 54"/>
          <p:cNvSpPr>
            <a:spLocks noChangeArrowheads="1"/>
          </p:cNvSpPr>
          <p:nvPr/>
        </p:nvSpPr>
        <p:spPr bwMode="auto">
          <a:xfrm>
            <a:off x="8688918" y="2822576"/>
            <a:ext cx="207433" cy="987425"/>
          </a:xfrm>
          <a:prstGeom prst="rect">
            <a:avLst/>
          </a:prstGeom>
          <a:solidFill>
            <a:schemeClr val="folHlink"/>
          </a:solidFill>
          <a:ln w="25400">
            <a:solidFill>
              <a:schemeClr val="tx1"/>
            </a:solidFill>
            <a:miter lim="800000"/>
            <a:headEnd/>
            <a:tailEnd/>
          </a:ln>
        </p:spPr>
        <p:txBody>
          <a:bodyPr wrap="none" anchor="ctr"/>
          <a:lstStyle/>
          <a:p>
            <a:endParaRPr lang="en-US"/>
          </a:p>
        </p:txBody>
      </p:sp>
      <p:sp>
        <p:nvSpPr>
          <p:cNvPr id="382990" name="Rectangle 56"/>
          <p:cNvSpPr>
            <a:spLocks noChangeArrowheads="1"/>
          </p:cNvSpPr>
          <p:nvPr/>
        </p:nvSpPr>
        <p:spPr bwMode="auto">
          <a:xfrm>
            <a:off x="6702946" y="2362201"/>
            <a:ext cx="1391727" cy="369332"/>
          </a:xfrm>
          <a:prstGeom prst="rect">
            <a:avLst/>
          </a:prstGeom>
          <a:solidFill>
            <a:schemeClr val="bg1"/>
          </a:solidFill>
          <a:ln w="9525">
            <a:noFill/>
            <a:miter lim="800000"/>
            <a:headEnd/>
            <a:tailEnd/>
          </a:ln>
        </p:spPr>
        <p:txBody>
          <a:bodyPr wrap="none">
            <a:spAutoFit/>
          </a:bodyPr>
          <a:lstStyle/>
          <a:p>
            <a:pPr algn="ctr"/>
            <a:r>
              <a:rPr lang="en-US" b="1">
                <a:latin typeface="Arial Narrow" pitchFamily="34" charset="0"/>
              </a:rPr>
              <a:t>myCMethod()</a:t>
            </a:r>
          </a:p>
        </p:txBody>
      </p:sp>
      <p:sp>
        <p:nvSpPr>
          <p:cNvPr id="382991" name="Line 57"/>
          <p:cNvSpPr>
            <a:spLocks noChangeShapeType="1"/>
          </p:cNvSpPr>
          <p:nvPr/>
        </p:nvSpPr>
        <p:spPr bwMode="auto">
          <a:xfrm flipH="1">
            <a:off x="5949952" y="3810000"/>
            <a:ext cx="2787649" cy="0"/>
          </a:xfrm>
          <a:prstGeom prst="line">
            <a:avLst/>
          </a:prstGeom>
          <a:noFill/>
          <a:ln w="22225">
            <a:solidFill>
              <a:schemeClr val="tx1"/>
            </a:solidFill>
            <a:prstDash val="dash"/>
            <a:round/>
            <a:headEnd/>
            <a:tailEnd type="triangle" w="med" len="med"/>
          </a:ln>
        </p:spPr>
        <p:txBody>
          <a:bodyPr wrap="none" anchor="ctr"/>
          <a:lstStyle/>
          <a:p>
            <a:endParaRPr lang="en-US"/>
          </a:p>
        </p:txBody>
      </p:sp>
      <p:sp>
        <p:nvSpPr>
          <p:cNvPr id="382992" name="Line 58"/>
          <p:cNvSpPr>
            <a:spLocks noChangeShapeType="1"/>
          </p:cNvSpPr>
          <p:nvPr/>
        </p:nvSpPr>
        <p:spPr bwMode="auto">
          <a:xfrm flipH="1">
            <a:off x="2540000" y="4419600"/>
            <a:ext cx="3295651" cy="0"/>
          </a:xfrm>
          <a:prstGeom prst="line">
            <a:avLst/>
          </a:prstGeom>
          <a:noFill/>
          <a:ln w="22225">
            <a:solidFill>
              <a:schemeClr val="tx1"/>
            </a:solidFill>
            <a:prstDash val="dash"/>
            <a:round/>
            <a:headEnd/>
            <a:tailEnd type="triangle" w="med" len="med"/>
          </a:ln>
        </p:spPr>
        <p:txBody>
          <a:bodyPr wrap="none" anchor="ctr"/>
          <a:lstStyle/>
          <a:p>
            <a:endParaRPr lang="en-US"/>
          </a:p>
        </p:txBody>
      </p:sp>
      <p:sp>
        <p:nvSpPr>
          <p:cNvPr id="382993" name="Rectangle 59"/>
          <p:cNvSpPr>
            <a:spLocks noChangeArrowheads="1"/>
          </p:cNvSpPr>
          <p:nvPr/>
        </p:nvSpPr>
        <p:spPr bwMode="auto">
          <a:xfrm>
            <a:off x="5753101" y="2819401"/>
            <a:ext cx="207433" cy="987425"/>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382994" name="Rectangle 60"/>
          <p:cNvSpPr>
            <a:spLocks noChangeArrowheads="1"/>
          </p:cNvSpPr>
          <p:nvPr/>
        </p:nvSpPr>
        <p:spPr bwMode="auto">
          <a:xfrm>
            <a:off x="2336801" y="2438401"/>
            <a:ext cx="207433" cy="1978025"/>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382995" name="Rectangle 61"/>
          <p:cNvSpPr>
            <a:spLocks noChangeArrowheads="1"/>
          </p:cNvSpPr>
          <p:nvPr/>
        </p:nvSpPr>
        <p:spPr bwMode="auto">
          <a:xfrm>
            <a:off x="3373367" y="3962400"/>
            <a:ext cx="1404552" cy="369332"/>
          </a:xfrm>
          <a:prstGeom prst="rect">
            <a:avLst/>
          </a:prstGeom>
          <a:noFill/>
          <a:ln w="19050">
            <a:noFill/>
            <a:miter lim="800000"/>
            <a:headEnd/>
            <a:tailEnd/>
          </a:ln>
        </p:spPr>
        <p:txBody>
          <a:bodyPr wrap="none">
            <a:spAutoFit/>
          </a:bodyPr>
          <a:lstStyle/>
          <a:p>
            <a:pPr algn="ctr"/>
            <a:r>
              <a:rPr lang="en-US" b="1">
                <a:latin typeface="Arial Narrow" pitchFamily="34" charset="0"/>
              </a:rPr>
              <a:t>(return if any)</a:t>
            </a:r>
          </a:p>
        </p:txBody>
      </p:sp>
      <p:sp>
        <p:nvSpPr>
          <p:cNvPr id="382996" name="Rectangle 62"/>
          <p:cNvSpPr>
            <a:spLocks noChangeArrowheads="1"/>
          </p:cNvSpPr>
          <p:nvPr/>
        </p:nvSpPr>
        <p:spPr bwMode="auto">
          <a:xfrm>
            <a:off x="6694415" y="3433763"/>
            <a:ext cx="1404552" cy="369332"/>
          </a:xfrm>
          <a:prstGeom prst="rect">
            <a:avLst/>
          </a:prstGeom>
          <a:noFill/>
          <a:ln w="19050">
            <a:noFill/>
            <a:miter lim="800000"/>
            <a:headEnd/>
            <a:tailEnd/>
          </a:ln>
        </p:spPr>
        <p:txBody>
          <a:bodyPr wrap="none">
            <a:spAutoFit/>
          </a:bodyPr>
          <a:lstStyle/>
          <a:p>
            <a:pPr algn="ctr"/>
            <a:r>
              <a:rPr lang="en-US" b="1">
                <a:latin typeface="Arial Narrow" pitchFamily="34" charset="0"/>
              </a:rPr>
              <a:t>(return if any)</a:t>
            </a:r>
          </a:p>
        </p:txBody>
      </p:sp>
      <p:sp>
        <p:nvSpPr>
          <p:cNvPr id="382997" name="Slide Number Placeholder 21"/>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8EB96E55-81B7-4EAA-A479-C6380FAEF3C1}" type="slidenum">
              <a:rPr lang="en-GB" sz="1200">
                <a:solidFill>
                  <a:srgbClr val="898989"/>
                </a:solidFill>
                <a:latin typeface="Calibri" pitchFamily="34" charset="0"/>
              </a:rPr>
              <a:pPr algn="r"/>
              <a:t>46</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359208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2"/>
          <p:cNvSpPr>
            <a:spLocks noGrp="1" noChangeArrowheads="1"/>
          </p:cNvSpPr>
          <p:nvPr>
            <p:ph type="title" idx="4294967295"/>
          </p:nvPr>
        </p:nvSpPr>
        <p:spPr>
          <a:xfrm>
            <a:off x="101600" y="304800"/>
            <a:ext cx="11887200" cy="685800"/>
          </a:xfrm>
        </p:spPr>
        <p:txBody>
          <a:bodyPr/>
          <a:lstStyle/>
          <a:p>
            <a:r>
              <a:rPr lang="en-US" sz="3200" b="1" smtClean="0">
                <a:latin typeface="Arial Narrow" pitchFamily="34" charset="0"/>
              </a:rPr>
              <a:t>Using Façade for Architecture of a Video Game</a:t>
            </a:r>
          </a:p>
        </p:txBody>
      </p:sp>
      <p:sp>
        <p:nvSpPr>
          <p:cNvPr id="384002" name="Rectangle 18"/>
          <p:cNvSpPr>
            <a:spLocks noChangeArrowheads="1"/>
          </p:cNvSpPr>
          <p:nvPr/>
        </p:nvSpPr>
        <p:spPr bwMode="auto">
          <a:xfrm>
            <a:off x="292101" y="2879726"/>
            <a:ext cx="1879041" cy="369332"/>
          </a:xfrm>
          <a:prstGeom prst="rect">
            <a:avLst/>
          </a:prstGeom>
          <a:noFill/>
          <a:ln w="15875">
            <a:solidFill>
              <a:schemeClr val="tx1"/>
            </a:solidFill>
            <a:miter lim="800000"/>
            <a:headEnd/>
            <a:tailEnd/>
          </a:ln>
        </p:spPr>
        <p:txBody>
          <a:bodyPr wrap="none">
            <a:spAutoFit/>
          </a:bodyPr>
          <a:lstStyle/>
          <a:p>
            <a:r>
              <a:rPr lang="en-US">
                <a:latin typeface="Arial Narrow" pitchFamily="34" charset="0"/>
              </a:rPr>
              <a:t>MyGameCharacters</a:t>
            </a:r>
          </a:p>
        </p:txBody>
      </p:sp>
      <p:sp>
        <p:nvSpPr>
          <p:cNvPr id="384003" name="Rectangle 22"/>
          <p:cNvSpPr>
            <a:spLocks noChangeArrowheads="1"/>
          </p:cNvSpPr>
          <p:nvPr/>
        </p:nvSpPr>
        <p:spPr bwMode="auto">
          <a:xfrm>
            <a:off x="6299201" y="1508126"/>
            <a:ext cx="1544012" cy="369332"/>
          </a:xfrm>
          <a:prstGeom prst="rect">
            <a:avLst/>
          </a:prstGeom>
          <a:noFill/>
          <a:ln w="15875">
            <a:solidFill>
              <a:schemeClr val="tx1"/>
            </a:solidFill>
            <a:miter lim="800000"/>
            <a:headEnd/>
            <a:tailEnd/>
          </a:ln>
        </p:spPr>
        <p:txBody>
          <a:bodyPr wrap="none">
            <a:spAutoFit/>
          </a:bodyPr>
          <a:lstStyle/>
          <a:p>
            <a:r>
              <a:rPr lang="en-US">
                <a:latin typeface="Arial Narrow" pitchFamily="34" charset="0"/>
              </a:rPr>
              <a:t>MyGameEngine</a:t>
            </a:r>
          </a:p>
        </p:txBody>
      </p:sp>
      <p:sp>
        <p:nvSpPr>
          <p:cNvPr id="384004" name="Rectangle 23"/>
          <p:cNvSpPr>
            <a:spLocks noChangeArrowheads="1"/>
          </p:cNvSpPr>
          <p:nvPr/>
        </p:nvSpPr>
        <p:spPr bwMode="auto">
          <a:xfrm>
            <a:off x="292100" y="3352800"/>
            <a:ext cx="5384800" cy="1752600"/>
          </a:xfrm>
          <a:prstGeom prst="rect">
            <a:avLst/>
          </a:prstGeom>
          <a:noFill/>
          <a:ln w="9525">
            <a:solidFill>
              <a:schemeClr val="tx1"/>
            </a:solidFill>
            <a:miter lim="800000"/>
            <a:headEnd/>
            <a:tailEnd/>
          </a:ln>
        </p:spPr>
        <p:txBody>
          <a:bodyPr wrap="none" anchor="ctr"/>
          <a:lstStyle/>
          <a:p>
            <a:endParaRPr lang="en-US"/>
          </a:p>
        </p:txBody>
      </p:sp>
      <p:sp>
        <p:nvSpPr>
          <p:cNvPr id="384005" name="Rectangle 24"/>
          <p:cNvSpPr>
            <a:spLocks noChangeArrowheads="1"/>
          </p:cNvSpPr>
          <p:nvPr/>
        </p:nvSpPr>
        <p:spPr bwMode="auto">
          <a:xfrm>
            <a:off x="1973779" y="3814395"/>
            <a:ext cx="2048959" cy="830997"/>
          </a:xfrm>
          <a:prstGeom prst="rect">
            <a:avLst/>
          </a:prstGeom>
          <a:solidFill>
            <a:srgbClr val="FFFFE5"/>
          </a:solidFill>
          <a:ln w="15875">
            <a:solidFill>
              <a:schemeClr val="tx1"/>
            </a:solidFill>
            <a:miter lim="800000"/>
            <a:headEnd/>
            <a:tailEnd/>
          </a:ln>
        </p:spPr>
        <p:txBody>
          <a:bodyPr wrap="none" anchor="ctr">
            <a:spAutoFit/>
          </a:bodyPr>
          <a:lstStyle/>
          <a:p>
            <a:pPr algn="ctr"/>
            <a:r>
              <a:rPr lang="en-US" sz="2800" b="1">
                <a:latin typeface="Arial Narrow" pitchFamily="34" charset="0"/>
              </a:rPr>
              <a:t>MyGameCast</a:t>
            </a:r>
          </a:p>
          <a:p>
            <a:pPr algn="ctr"/>
            <a:r>
              <a:rPr lang="en-US" sz="2000" b="1" i="1">
                <a:latin typeface="Arial Narrow" pitchFamily="34" charset="0"/>
              </a:rPr>
              <a:t>«facade»</a:t>
            </a:r>
          </a:p>
        </p:txBody>
      </p:sp>
      <p:sp>
        <p:nvSpPr>
          <p:cNvPr id="384006" name="Rectangle 25"/>
          <p:cNvSpPr>
            <a:spLocks noChangeArrowheads="1"/>
          </p:cNvSpPr>
          <p:nvPr/>
        </p:nvSpPr>
        <p:spPr bwMode="auto">
          <a:xfrm>
            <a:off x="6299200" y="1981200"/>
            <a:ext cx="4978400" cy="1600200"/>
          </a:xfrm>
          <a:prstGeom prst="rect">
            <a:avLst/>
          </a:prstGeom>
          <a:noFill/>
          <a:ln w="9525">
            <a:solidFill>
              <a:schemeClr val="tx1"/>
            </a:solidFill>
            <a:miter lim="800000"/>
            <a:headEnd/>
            <a:tailEnd/>
          </a:ln>
        </p:spPr>
        <p:txBody>
          <a:bodyPr wrap="none" anchor="ctr"/>
          <a:lstStyle/>
          <a:p>
            <a:endParaRPr lang="en-US"/>
          </a:p>
        </p:txBody>
      </p:sp>
      <p:sp>
        <p:nvSpPr>
          <p:cNvPr id="384007" name="Rectangle 26"/>
          <p:cNvSpPr>
            <a:spLocks noChangeArrowheads="1"/>
          </p:cNvSpPr>
          <p:nvPr/>
        </p:nvSpPr>
        <p:spPr bwMode="auto">
          <a:xfrm>
            <a:off x="7645828" y="2288809"/>
            <a:ext cx="1410963" cy="830997"/>
          </a:xfrm>
          <a:prstGeom prst="rect">
            <a:avLst/>
          </a:prstGeom>
          <a:solidFill>
            <a:srgbClr val="FFFFE5"/>
          </a:solidFill>
          <a:ln w="15875">
            <a:solidFill>
              <a:schemeClr val="tx1"/>
            </a:solidFill>
            <a:miter lim="800000"/>
            <a:headEnd/>
            <a:tailEnd/>
          </a:ln>
        </p:spPr>
        <p:txBody>
          <a:bodyPr wrap="none" anchor="ctr">
            <a:spAutoFit/>
          </a:bodyPr>
          <a:lstStyle/>
          <a:p>
            <a:pPr algn="ctr"/>
            <a:r>
              <a:rPr lang="en-US" sz="2800" b="1">
                <a:latin typeface="Arial Narrow" pitchFamily="34" charset="0"/>
              </a:rPr>
              <a:t>MyGame</a:t>
            </a:r>
          </a:p>
          <a:p>
            <a:pPr algn="ctr"/>
            <a:r>
              <a:rPr lang="en-US" sz="2000" b="1" i="1">
                <a:latin typeface="Arial Narrow" pitchFamily="34" charset="0"/>
              </a:rPr>
              <a:t>«facade»</a:t>
            </a:r>
          </a:p>
        </p:txBody>
      </p:sp>
      <p:sp>
        <p:nvSpPr>
          <p:cNvPr id="384008" name="Rectangle 27"/>
          <p:cNvSpPr>
            <a:spLocks noChangeArrowheads="1"/>
          </p:cNvSpPr>
          <p:nvPr/>
        </p:nvSpPr>
        <p:spPr bwMode="auto">
          <a:xfrm>
            <a:off x="6299200" y="4251326"/>
            <a:ext cx="2016899" cy="369332"/>
          </a:xfrm>
          <a:prstGeom prst="rect">
            <a:avLst/>
          </a:prstGeom>
          <a:noFill/>
          <a:ln w="15875">
            <a:solidFill>
              <a:schemeClr val="tx1"/>
            </a:solidFill>
            <a:miter lim="800000"/>
            <a:headEnd/>
            <a:tailEnd/>
          </a:ln>
        </p:spPr>
        <p:txBody>
          <a:bodyPr wrap="none">
            <a:spAutoFit/>
          </a:bodyPr>
          <a:lstStyle/>
          <a:p>
            <a:r>
              <a:rPr lang="en-US">
                <a:latin typeface="Arial Narrow" pitchFamily="34" charset="0"/>
              </a:rPr>
              <a:t>MyGameEnvironment</a:t>
            </a:r>
          </a:p>
        </p:txBody>
      </p:sp>
      <p:sp>
        <p:nvSpPr>
          <p:cNvPr id="384009" name="Rectangle 28"/>
          <p:cNvSpPr>
            <a:spLocks noChangeArrowheads="1"/>
          </p:cNvSpPr>
          <p:nvPr/>
        </p:nvSpPr>
        <p:spPr bwMode="auto">
          <a:xfrm>
            <a:off x="6299200" y="4724400"/>
            <a:ext cx="5588000" cy="1676400"/>
          </a:xfrm>
          <a:prstGeom prst="rect">
            <a:avLst/>
          </a:prstGeom>
          <a:noFill/>
          <a:ln w="9525">
            <a:solidFill>
              <a:schemeClr val="tx1"/>
            </a:solidFill>
            <a:miter lim="800000"/>
            <a:headEnd/>
            <a:tailEnd/>
          </a:ln>
        </p:spPr>
        <p:txBody>
          <a:bodyPr wrap="none" anchor="ctr"/>
          <a:lstStyle/>
          <a:p>
            <a:endParaRPr lang="en-US"/>
          </a:p>
        </p:txBody>
      </p:sp>
      <p:sp>
        <p:nvSpPr>
          <p:cNvPr id="384010" name="Rectangle 29"/>
          <p:cNvSpPr>
            <a:spLocks noChangeArrowheads="1"/>
          </p:cNvSpPr>
          <p:nvPr/>
        </p:nvSpPr>
        <p:spPr bwMode="auto">
          <a:xfrm>
            <a:off x="7436320" y="5109795"/>
            <a:ext cx="3207929" cy="830997"/>
          </a:xfrm>
          <a:prstGeom prst="rect">
            <a:avLst/>
          </a:prstGeom>
          <a:solidFill>
            <a:srgbClr val="FFFFE5"/>
          </a:solidFill>
          <a:ln w="15875">
            <a:solidFill>
              <a:schemeClr val="tx1"/>
            </a:solidFill>
            <a:miter lim="800000"/>
            <a:headEnd/>
            <a:tailEnd/>
          </a:ln>
        </p:spPr>
        <p:txBody>
          <a:bodyPr wrap="none" anchor="ctr">
            <a:spAutoFit/>
          </a:bodyPr>
          <a:lstStyle/>
          <a:p>
            <a:pPr algn="ctr"/>
            <a:r>
              <a:rPr lang="en-US" sz="2800" b="1">
                <a:latin typeface="Arial Narrow" pitchFamily="34" charset="0"/>
              </a:rPr>
              <a:t>MyGameEnvironment</a:t>
            </a:r>
          </a:p>
          <a:p>
            <a:pPr algn="ctr"/>
            <a:r>
              <a:rPr lang="en-US" sz="2000" b="1" i="1">
                <a:latin typeface="Arial Narrow" pitchFamily="34" charset="0"/>
              </a:rPr>
              <a:t>«facade»</a:t>
            </a:r>
          </a:p>
        </p:txBody>
      </p:sp>
      <p:sp>
        <p:nvSpPr>
          <p:cNvPr id="384011" name="Rectangle 11"/>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384012" name="Slide Number Placeholder 12"/>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D47F41DB-5362-4488-B9DC-1DEA3994C046}" type="slidenum">
              <a:rPr lang="en-GB" sz="1200">
                <a:solidFill>
                  <a:srgbClr val="898989"/>
                </a:solidFill>
                <a:latin typeface="Calibri" pitchFamily="34" charset="0"/>
              </a:rPr>
              <a:pPr algn="r"/>
              <a:t>47</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65345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37A81D03-F775-4A10-ACEC-FB924F68F77F}" type="slidenum">
              <a:rPr lang="en-US"/>
              <a:pPr/>
              <a:t>48</a:t>
            </a:fld>
            <a:endParaRPr lang="en-US"/>
          </a:p>
        </p:txBody>
      </p:sp>
      <p:sp>
        <p:nvSpPr>
          <p:cNvPr id="215042" name="Rectangle 2"/>
          <p:cNvSpPr>
            <a:spLocks noGrp="1" noChangeArrowheads="1"/>
          </p:cNvSpPr>
          <p:nvPr>
            <p:ph type="title"/>
          </p:nvPr>
        </p:nvSpPr>
        <p:spPr/>
        <p:txBody>
          <a:bodyPr/>
          <a:lstStyle/>
          <a:p>
            <a:r>
              <a:rPr lang="en-GB" dirty="0" smtClean="0">
                <a:cs typeface="Times" pitchFamily="1" charset="0"/>
              </a:rPr>
              <a:t> </a:t>
            </a:r>
            <a:r>
              <a:rPr lang="en-GB" dirty="0">
                <a:cs typeface="Times" pitchFamily="1" charset="0"/>
              </a:rPr>
              <a:t>The Observer</a:t>
            </a:r>
            <a:r>
              <a:rPr lang="en-US" dirty="0"/>
              <a:t> </a:t>
            </a:r>
            <a:r>
              <a:rPr lang="en-US" dirty="0" smtClean="0"/>
              <a:t>Pattern  (object behavioral)</a:t>
            </a:r>
            <a:endParaRPr lang="en-US" dirty="0"/>
          </a:p>
        </p:txBody>
      </p:sp>
      <p:sp>
        <p:nvSpPr>
          <p:cNvPr id="215043" name="Rectangle 3"/>
          <p:cNvSpPr>
            <a:spLocks noGrp="1" noChangeArrowheads="1"/>
          </p:cNvSpPr>
          <p:nvPr>
            <p:ph type="body" idx="1"/>
          </p:nvPr>
        </p:nvSpPr>
        <p:spPr/>
        <p:txBody>
          <a:bodyPr>
            <a:normAutofit/>
          </a:bodyPr>
          <a:lstStyle/>
          <a:p>
            <a:pPr lvl="1">
              <a:lnSpc>
                <a:spcPct val="90000"/>
              </a:lnSpc>
            </a:pPr>
            <a:r>
              <a:rPr lang="en-GB" b="1" i="1">
                <a:cs typeface="Times" pitchFamily="1" charset="0"/>
              </a:rPr>
              <a:t>Context</a:t>
            </a:r>
            <a:r>
              <a:rPr lang="en-GB">
                <a:cs typeface="Times" pitchFamily="1" charset="0"/>
              </a:rPr>
              <a:t>: </a:t>
            </a:r>
          </a:p>
          <a:p>
            <a:pPr lvl="2">
              <a:lnSpc>
                <a:spcPct val="90000"/>
              </a:lnSpc>
            </a:pPr>
            <a:r>
              <a:rPr lang="en-GB">
                <a:cs typeface="Times" pitchFamily="1" charset="0"/>
              </a:rPr>
              <a:t>When an association is created between two classes, the code for the classes becomes inseparable. </a:t>
            </a:r>
          </a:p>
          <a:p>
            <a:pPr lvl="2" algn="just">
              <a:lnSpc>
                <a:spcPct val="90000"/>
              </a:lnSpc>
            </a:pPr>
            <a:r>
              <a:rPr lang="en-US">
                <a:cs typeface="Times" pitchFamily="1" charset="0"/>
              </a:rPr>
              <a:t>I</a:t>
            </a:r>
            <a:r>
              <a:rPr lang="en-GB">
                <a:cs typeface="Times" pitchFamily="1" charset="0"/>
              </a:rPr>
              <a:t>f you want to reuse one class, then you also have to reuse the other.</a:t>
            </a:r>
            <a:endParaRPr lang="en-US"/>
          </a:p>
          <a:p>
            <a:pPr lvl="1">
              <a:lnSpc>
                <a:spcPct val="90000"/>
              </a:lnSpc>
            </a:pPr>
            <a:r>
              <a:rPr lang="en-GB" b="1" i="1">
                <a:cs typeface="Times" pitchFamily="1" charset="0"/>
              </a:rPr>
              <a:t>Problem</a:t>
            </a:r>
            <a:r>
              <a:rPr lang="en-GB">
                <a:cs typeface="Times" pitchFamily="1" charset="0"/>
              </a:rPr>
              <a:t>: </a:t>
            </a:r>
          </a:p>
          <a:p>
            <a:pPr lvl="2">
              <a:lnSpc>
                <a:spcPct val="90000"/>
              </a:lnSpc>
            </a:pPr>
            <a:r>
              <a:rPr lang="en-GB">
                <a:cs typeface="Times" pitchFamily="1" charset="0"/>
              </a:rPr>
              <a:t>How do you reduce the interconnection between classes, especially between classes that belong to different modules or subsystems</a:t>
            </a:r>
            <a:r>
              <a:rPr lang="en-US"/>
              <a:t>?</a:t>
            </a:r>
          </a:p>
          <a:p>
            <a:pPr lvl="1">
              <a:lnSpc>
                <a:spcPct val="90000"/>
              </a:lnSpc>
            </a:pPr>
            <a:r>
              <a:rPr lang="en-GB" b="1" i="1">
                <a:cs typeface="Times" pitchFamily="1" charset="0"/>
              </a:rPr>
              <a:t>Forces</a:t>
            </a:r>
            <a:r>
              <a:rPr lang="en-GB">
                <a:cs typeface="Times" pitchFamily="1" charset="0"/>
              </a:rPr>
              <a:t>: </a:t>
            </a:r>
          </a:p>
          <a:p>
            <a:pPr lvl="2">
              <a:lnSpc>
                <a:spcPct val="90000"/>
              </a:lnSpc>
            </a:pPr>
            <a:r>
              <a:rPr lang="en-GB">
                <a:cs typeface="Times" pitchFamily="1" charset="0"/>
              </a:rPr>
              <a:t>You want to maximize the flexibility of the system to the greatest extent possible</a:t>
            </a:r>
            <a:r>
              <a:rPr lang="en-US"/>
              <a:t> </a:t>
            </a:r>
          </a:p>
        </p:txBody>
      </p:sp>
    </p:spTree>
    <p:extLst>
      <p:ext uri="{BB962C8B-B14F-4D97-AF65-F5344CB8AC3E}">
        <p14:creationId xmlns:p14="http://schemas.microsoft.com/office/powerpoint/2010/main" val="869504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82B6EC76-9097-4597-A433-65F355F6DC52}" type="slidenum">
              <a:rPr lang="en-US"/>
              <a:pPr/>
              <a:t>49</a:t>
            </a:fld>
            <a:endParaRPr lang="en-US"/>
          </a:p>
        </p:txBody>
      </p:sp>
      <p:pic>
        <p:nvPicPr>
          <p:cNvPr id="217097"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3962400" y="1524001"/>
            <a:ext cx="5410200" cy="4314825"/>
          </a:xfrm>
          <a:noFill/>
          <a:ln/>
        </p:spPr>
      </p:pic>
      <p:sp>
        <p:nvSpPr>
          <p:cNvPr id="217090" name="Rectangle 2"/>
          <p:cNvSpPr>
            <a:spLocks noGrp="1" noChangeArrowheads="1"/>
          </p:cNvSpPr>
          <p:nvPr>
            <p:ph type="title"/>
          </p:nvPr>
        </p:nvSpPr>
        <p:spPr/>
        <p:txBody>
          <a:bodyPr/>
          <a:lstStyle/>
          <a:p>
            <a:r>
              <a:rPr lang="en-US"/>
              <a:t>Observer</a:t>
            </a:r>
          </a:p>
        </p:txBody>
      </p:sp>
      <p:sp>
        <p:nvSpPr>
          <p:cNvPr id="217091" name="Rectangle 3"/>
          <p:cNvSpPr>
            <a:spLocks noGrp="1" noChangeArrowheads="1"/>
          </p:cNvSpPr>
          <p:nvPr>
            <p:ph type="body" sz="half" idx="1"/>
          </p:nvPr>
        </p:nvSpPr>
        <p:spPr/>
        <p:txBody>
          <a:bodyPr/>
          <a:lstStyle/>
          <a:p>
            <a:pPr lvl="1"/>
            <a:r>
              <a:rPr lang="en-US" sz="2000" b="1" i="1"/>
              <a:t>Solution:</a:t>
            </a:r>
            <a:endParaRPr lang="en-US" sz="2000"/>
          </a:p>
        </p:txBody>
      </p:sp>
    </p:spTree>
    <p:extLst>
      <p:ext uri="{BB962C8B-B14F-4D97-AF65-F5344CB8AC3E}">
        <p14:creationId xmlns:p14="http://schemas.microsoft.com/office/powerpoint/2010/main" val="312394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patterns</a:t>
            </a:r>
            <a:endParaRPr lang="en-US" dirty="0"/>
          </a:p>
        </p:txBody>
      </p:sp>
      <p:sp>
        <p:nvSpPr>
          <p:cNvPr id="3" name="Content Placeholder 2"/>
          <p:cNvSpPr>
            <a:spLocks noGrp="1"/>
          </p:cNvSpPr>
          <p:nvPr>
            <p:ph idx="1"/>
          </p:nvPr>
        </p:nvSpPr>
        <p:spPr/>
        <p:txBody>
          <a:bodyPr>
            <a:normAutofit lnSpcReduction="10000"/>
          </a:bodyPr>
          <a:lstStyle/>
          <a:p>
            <a:r>
              <a:rPr lang="en-US" sz="2400" b="1" dirty="0"/>
              <a:t>Analysis patterns</a:t>
            </a:r>
            <a:r>
              <a:rPr lang="en-US" sz="2400" dirty="0"/>
              <a:t>—describe conceptual solutions, independent of any implementation</a:t>
            </a:r>
          </a:p>
          <a:p>
            <a:r>
              <a:rPr lang="en-US" sz="2400" b="1" dirty="0"/>
              <a:t>Design patterns</a:t>
            </a:r>
            <a:r>
              <a:rPr lang="en-US" sz="2400" dirty="0"/>
              <a:t>—describe how to improve code by separating parts of classes or adding new functions</a:t>
            </a:r>
          </a:p>
          <a:p>
            <a:r>
              <a:rPr lang="en-US" sz="2400" b="1" dirty="0"/>
              <a:t>Architectural patterns</a:t>
            </a:r>
            <a:r>
              <a:rPr lang="en-US" sz="2400" dirty="0"/>
              <a:t>—describe global aspects of a system</a:t>
            </a:r>
          </a:p>
          <a:p>
            <a:r>
              <a:rPr lang="en-US" sz="2400" b="1" dirty="0"/>
              <a:t>Security and reliability  patterns</a:t>
            </a:r>
            <a:r>
              <a:rPr lang="en-US" sz="2400" dirty="0"/>
              <a:t>—describe mechanisms to stop attacks or avoid failures</a:t>
            </a:r>
          </a:p>
          <a:p>
            <a:r>
              <a:rPr lang="en-US" sz="2400" b="1" dirty="0"/>
              <a:t>Idioms or code patterns</a:t>
            </a:r>
            <a:r>
              <a:rPr lang="en-US" sz="2400" dirty="0"/>
              <a:t>—how to improve code in a specific language</a:t>
            </a:r>
          </a:p>
          <a:p>
            <a:r>
              <a:rPr lang="en-US" sz="2400" b="1" dirty="0"/>
              <a:t>Process patterns</a:t>
            </a:r>
            <a:r>
              <a:rPr lang="en-US" sz="2400" dirty="0"/>
              <a:t>—how to organize the software process</a:t>
            </a:r>
          </a:p>
          <a:p>
            <a:r>
              <a:rPr lang="en-US" sz="2400" b="1" dirty="0"/>
              <a:t>Misuse patterns</a:t>
            </a:r>
            <a:r>
              <a:rPr lang="en-US" sz="2400" dirty="0"/>
              <a:t>—how an information misuse is performed</a:t>
            </a:r>
          </a:p>
          <a:p>
            <a:r>
              <a:rPr lang="en-US" sz="2400" b="1" dirty="0"/>
              <a:t>Pedagogical patterns</a:t>
            </a:r>
            <a:r>
              <a:rPr lang="en-US" sz="2400" dirty="0"/>
              <a:t>—how to teach some concept or topic</a:t>
            </a:r>
          </a:p>
        </p:txBody>
      </p:sp>
    </p:spTree>
    <p:extLst>
      <p:ext uri="{BB962C8B-B14F-4D97-AF65-F5344CB8AC3E}">
        <p14:creationId xmlns:p14="http://schemas.microsoft.com/office/powerpoint/2010/main" val="3017812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2"/>
          <p:cNvSpPr>
            <a:spLocks noChangeArrowheads="1"/>
          </p:cNvSpPr>
          <p:nvPr/>
        </p:nvSpPr>
        <p:spPr bwMode="auto">
          <a:xfrm>
            <a:off x="4565133" y="83310"/>
            <a:ext cx="3061737" cy="643766"/>
          </a:xfrm>
          <a:prstGeom prst="rect">
            <a:avLst/>
          </a:prstGeom>
          <a:noFill/>
          <a:ln w="12700">
            <a:noFill/>
            <a:miter lim="800000"/>
            <a:headEnd/>
            <a:tailEnd/>
          </a:ln>
        </p:spPr>
        <p:txBody>
          <a:bodyPr wrap="none" lIns="90488" tIns="44450" rIns="90488" bIns="44450" anchor="b">
            <a:spAutoFit/>
          </a:bodyPr>
          <a:lstStyle/>
          <a:p>
            <a:pPr algn="ctr"/>
            <a:r>
              <a:rPr lang="en-US" sz="3600" b="1" u="sng">
                <a:solidFill>
                  <a:schemeClr val="tx2"/>
                </a:solidFill>
                <a:latin typeface="Arial Narrow" pitchFamily="34" charset="0"/>
              </a:rPr>
              <a:t>Design Purpose</a:t>
            </a:r>
          </a:p>
        </p:txBody>
      </p:sp>
      <p:sp>
        <p:nvSpPr>
          <p:cNvPr id="394242" name="Rectangle 3"/>
          <p:cNvSpPr>
            <a:spLocks noChangeArrowheads="1"/>
          </p:cNvSpPr>
          <p:nvPr/>
        </p:nvSpPr>
        <p:spPr bwMode="auto">
          <a:xfrm>
            <a:off x="2184400" y="952500"/>
            <a:ext cx="7823200" cy="3229089"/>
          </a:xfrm>
          <a:prstGeom prst="rect">
            <a:avLst/>
          </a:prstGeom>
          <a:solidFill>
            <a:srgbClr val="FCD1C1"/>
          </a:solidFill>
          <a:ln w="50800">
            <a:noFill/>
            <a:miter lim="800000"/>
            <a:headEnd/>
            <a:tailEnd/>
          </a:ln>
        </p:spPr>
        <p:txBody>
          <a:bodyPr lIns="90488" tIns="44450" rIns="90488" bIns="44450">
            <a:spAutoFit/>
          </a:bodyPr>
          <a:lstStyle/>
          <a:p>
            <a:pPr algn="ctr">
              <a:lnSpc>
                <a:spcPct val="130000"/>
              </a:lnSpc>
              <a:spcBef>
                <a:spcPct val="50000"/>
              </a:spcBef>
            </a:pPr>
            <a:r>
              <a:rPr lang="en-US" sz="2400" b="1">
                <a:solidFill>
                  <a:schemeClr val="tx2"/>
                </a:solidFill>
                <a:latin typeface="Arial Narrow" pitchFamily="34" charset="0"/>
              </a:rPr>
              <a:t>Arrange for a set of objects to be affected by a single object.</a:t>
            </a:r>
          </a:p>
          <a:p>
            <a:pPr algn="ctr">
              <a:lnSpc>
                <a:spcPct val="130000"/>
              </a:lnSpc>
              <a:spcBef>
                <a:spcPct val="50000"/>
              </a:spcBef>
            </a:pPr>
            <a:r>
              <a:rPr lang="en-US" sz="2400" b="1">
                <a:solidFill>
                  <a:schemeClr val="tx2"/>
                </a:solidFill>
                <a:latin typeface="Arial Narrow" pitchFamily="34" charset="0"/>
              </a:rPr>
              <a:t>A set of objects observe the changes of another object</a:t>
            </a:r>
          </a:p>
          <a:p>
            <a:pPr algn="ctr">
              <a:lnSpc>
                <a:spcPct val="130000"/>
              </a:lnSpc>
              <a:spcBef>
                <a:spcPct val="50000"/>
              </a:spcBef>
            </a:pPr>
            <a:endParaRPr lang="en-US" sz="3600" b="1">
              <a:solidFill>
                <a:schemeClr val="tx2"/>
              </a:solidFill>
              <a:latin typeface="Arial Narrow" pitchFamily="34" charset="0"/>
            </a:endParaRPr>
          </a:p>
          <a:p>
            <a:pPr algn="ctr">
              <a:lnSpc>
                <a:spcPct val="130000"/>
              </a:lnSpc>
              <a:spcBef>
                <a:spcPct val="50000"/>
              </a:spcBef>
            </a:pPr>
            <a:endParaRPr lang="en-US" sz="3600" b="1">
              <a:solidFill>
                <a:schemeClr val="tx2"/>
              </a:solidFill>
              <a:latin typeface="Arial Narrow" pitchFamily="34" charset="0"/>
            </a:endParaRPr>
          </a:p>
        </p:txBody>
      </p:sp>
      <p:sp>
        <p:nvSpPr>
          <p:cNvPr id="394243" name="Rectangle 4"/>
          <p:cNvSpPr>
            <a:spLocks noChangeArrowheads="1"/>
          </p:cNvSpPr>
          <p:nvPr/>
        </p:nvSpPr>
        <p:spPr bwMode="auto">
          <a:xfrm>
            <a:off x="3003551" y="3019426"/>
            <a:ext cx="6184900" cy="638175"/>
          </a:xfrm>
          <a:prstGeom prst="rect">
            <a:avLst/>
          </a:prstGeom>
          <a:noFill/>
          <a:ln w="12700">
            <a:noFill/>
            <a:miter lim="800000"/>
            <a:headEnd/>
            <a:tailEnd/>
          </a:ln>
        </p:spPr>
        <p:txBody>
          <a:bodyPr lIns="90488" tIns="44450" rIns="90488" bIns="44450" anchor="b">
            <a:spAutoFit/>
          </a:bodyPr>
          <a:lstStyle/>
          <a:p>
            <a:pPr algn="ctr"/>
            <a:r>
              <a:rPr lang="en-US" sz="3600" b="1" u="sng">
                <a:latin typeface="Arial Narrow" pitchFamily="34" charset="0"/>
              </a:rPr>
              <a:t>Design Pattern Summary</a:t>
            </a:r>
          </a:p>
        </p:txBody>
      </p:sp>
      <p:sp>
        <p:nvSpPr>
          <p:cNvPr id="394244" name="Rectangle 5"/>
          <p:cNvSpPr>
            <a:spLocks noChangeArrowheads="1"/>
          </p:cNvSpPr>
          <p:nvPr/>
        </p:nvSpPr>
        <p:spPr bwMode="auto">
          <a:xfrm>
            <a:off x="508000" y="3543300"/>
            <a:ext cx="11176000" cy="1517650"/>
          </a:xfrm>
          <a:prstGeom prst="rect">
            <a:avLst/>
          </a:prstGeom>
          <a:noFill/>
          <a:ln w="50800">
            <a:noFill/>
            <a:miter lim="800000"/>
            <a:headEnd/>
            <a:tailEnd/>
          </a:ln>
        </p:spPr>
        <p:txBody>
          <a:bodyPr lIns="90488" tIns="44450" rIns="90488" bIns="44450">
            <a:spAutoFit/>
          </a:bodyPr>
          <a:lstStyle/>
          <a:p>
            <a:pPr algn="just">
              <a:lnSpc>
                <a:spcPct val="130000"/>
              </a:lnSpc>
              <a:spcBef>
                <a:spcPct val="50000"/>
              </a:spcBef>
            </a:pPr>
            <a:r>
              <a:rPr lang="en-US" sz="3600" b="1">
                <a:latin typeface="Arial Narrow" pitchFamily="34" charset="0"/>
              </a:rPr>
              <a:t>The single object aggregates the set, calling a method with a fixed name on each member.</a:t>
            </a:r>
          </a:p>
        </p:txBody>
      </p:sp>
      <p:sp>
        <p:nvSpPr>
          <p:cNvPr id="394245" name="Rectangle 6"/>
          <p:cNvSpPr>
            <a:spLocks noChangeArrowheads="1"/>
          </p:cNvSpPr>
          <p:nvPr/>
        </p:nvSpPr>
        <p:spPr bwMode="auto">
          <a:xfrm>
            <a:off x="203200" y="85725"/>
            <a:ext cx="1845377" cy="646331"/>
          </a:xfrm>
          <a:prstGeom prst="rect">
            <a:avLst/>
          </a:prstGeom>
          <a:noFill/>
          <a:ln w="19050">
            <a:noFill/>
            <a:miter lim="800000"/>
            <a:headEnd/>
            <a:tailEnd/>
          </a:ln>
        </p:spPr>
        <p:txBody>
          <a:bodyPr wrap="none">
            <a:spAutoFit/>
          </a:bodyPr>
          <a:lstStyle/>
          <a:p>
            <a:r>
              <a:rPr lang="en-US" sz="3600" b="1" i="1" u="sng">
                <a:solidFill>
                  <a:schemeClr val="tx2"/>
                </a:solidFill>
                <a:latin typeface="Arial Narrow" pitchFamily="34" charset="0"/>
              </a:rPr>
              <a:t>Observer</a:t>
            </a:r>
          </a:p>
        </p:txBody>
      </p:sp>
      <p:sp>
        <p:nvSpPr>
          <p:cNvPr id="394246" name="Slide Number Placeholder 6"/>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BF53A38F-8189-4510-9559-0E93D30190DA}" type="slidenum">
              <a:rPr lang="en-GB" sz="1200">
                <a:solidFill>
                  <a:srgbClr val="898989"/>
                </a:solidFill>
                <a:latin typeface="Calibri" pitchFamily="34" charset="0"/>
              </a:rPr>
              <a:pPr algn="r"/>
              <a:t>50</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774036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4124"/>
          <p:cNvSpPr>
            <a:spLocks noChangeArrowheads="1"/>
          </p:cNvSpPr>
          <p:nvPr/>
        </p:nvSpPr>
        <p:spPr bwMode="auto">
          <a:xfrm>
            <a:off x="2235200" y="1524000"/>
            <a:ext cx="9550400" cy="4343400"/>
          </a:xfrm>
          <a:prstGeom prst="rect">
            <a:avLst/>
          </a:prstGeom>
          <a:solidFill>
            <a:srgbClr val="99CCFF"/>
          </a:solidFill>
          <a:ln w="9525">
            <a:solidFill>
              <a:schemeClr val="tx1"/>
            </a:solidFill>
            <a:miter lim="800000"/>
            <a:headEnd/>
            <a:tailEnd/>
          </a:ln>
        </p:spPr>
        <p:txBody>
          <a:bodyPr wrap="none" anchor="ctr"/>
          <a:lstStyle/>
          <a:p>
            <a:endParaRPr lang="en-US"/>
          </a:p>
        </p:txBody>
      </p:sp>
      <p:sp>
        <p:nvSpPr>
          <p:cNvPr id="396290" name="Rectangle 4098"/>
          <p:cNvSpPr>
            <a:spLocks noGrp="1" noChangeArrowheads="1"/>
          </p:cNvSpPr>
          <p:nvPr>
            <p:ph type="title" idx="4294967295"/>
          </p:nvPr>
        </p:nvSpPr>
        <p:spPr>
          <a:xfrm>
            <a:off x="0" y="114300"/>
            <a:ext cx="12090400" cy="723900"/>
          </a:xfrm>
          <a:solidFill>
            <a:schemeClr val="bg1"/>
          </a:solidFill>
        </p:spPr>
        <p:txBody>
          <a:bodyPr lIns="90488" tIns="44450" rIns="90488" bIns="44450" anchor="t"/>
          <a:lstStyle/>
          <a:p>
            <a:r>
              <a:rPr lang="en-US" sz="2800" b="1" i="1" smtClean="0">
                <a:latin typeface="Arial Narrow" pitchFamily="34" charset="0"/>
              </a:rPr>
              <a:t>Observer </a:t>
            </a:r>
            <a:r>
              <a:rPr lang="en-US" sz="2800" b="1" smtClean="0">
                <a:latin typeface="Arial Narrow" pitchFamily="34" charset="0"/>
              </a:rPr>
              <a:t>Design Pattern</a:t>
            </a:r>
            <a:endParaRPr lang="en-US" sz="3200" b="1" smtClean="0">
              <a:latin typeface="Arial Narrow" pitchFamily="34" charset="0"/>
            </a:endParaRPr>
          </a:p>
        </p:txBody>
      </p:sp>
      <p:sp>
        <p:nvSpPr>
          <p:cNvPr id="396291" name="AutoShape 4099"/>
          <p:cNvSpPr>
            <a:spLocks noChangeArrowheads="1"/>
          </p:cNvSpPr>
          <p:nvPr/>
        </p:nvSpPr>
        <p:spPr bwMode="auto">
          <a:xfrm>
            <a:off x="4673600" y="2317750"/>
            <a:ext cx="575733" cy="2032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396292" name="AutoShape 4100"/>
          <p:cNvSpPr>
            <a:spLocks noChangeArrowheads="1"/>
          </p:cNvSpPr>
          <p:nvPr/>
        </p:nvSpPr>
        <p:spPr bwMode="auto">
          <a:xfrm>
            <a:off x="9747251" y="2836863"/>
            <a:ext cx="372533" cy="279400"/>
          </a:xfrm>
          <a:prstGeom prst="triangle">
            <a:avLst>
              <a:gd name="adj" fmla="val 49995"/>
            </a:avLst>
          </a:prstGeom>
          <a:solidFill>
            <a:schemeClr val="bg1"/>
          </a:solidFill>
          <a:ln w="19050">
            <a:solidFill>
              <a:schemeClr val="tx1"/>
            </a:solidFill>
            <a:miter lim="800000"/>
            <a:headEnd/>
            <a:tailEnd/>
          </a:ln>
        </p:spPr>
        <p:txBody>
          <a:bodyPr wrap="none" anchor="ctr"/>
          <a:lstStyle/>
          <a:p>
            <a:pPr algn="ctr"/>
            <a:endParaRPr lang="en-US">
              <a:latin typeface="Arial Narrow" pitchFamily="34" charset="0"/>
            </a:endParaRPr>
          </a:p>
        </p:txBody>
      </p:sp>
      <p:sp>
        <p:nvSpPr>
          <p:cNvPr id="396293" name="Rectangle 4101"/>
          <p:cNvSpPr>
            <a:spLocks noChangeArrowheads="1"/>
          </p:cNvSpPr>
          <p:nvPr/>
        </p:nvSpPr>
        <p:spPr bwMode="auto">
          <a:xfrm>
            <a:off x="3545908" y="2046836"/>
            <a:ext cx="828753" cy="746615"/>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i="1" u="sng">
                <a:latin typeface="Arial Narrow" pitchFamily="34" charset="0"/>
              </a:rPr>
              <a:t>Source</a:t>
            </a:r>
            <a:endParaRPr lang="en-US" b="1" i="1">
              <a:latin typeface="Arial Narrow" pitchFamily="34" charset="0"/>
            </a:endParaRPr>
          </a:p>
          <a:p>
            <a:pPr algn="ctr">
              <a:lnSpc>
                <a:spcPct val="60000"/>
              </a:lnSpc>
              <a:spcBef>
                <a:spcPct val="50000"/>
              </a:spcBef>
            </a:pPr>
            <a:r>
              <a:rPr lang="en-US" b="1" i="1">
                <a:latin typeface="Arial Narrow" pitchFamily="34" charset="0"/>
              </a:rPr>
              <a:t>notify()</a:t>
            </a:r>
          </a:p>
        </p:txBody>
      </p:sp>
      <p:sp>
        <p:nvSpPr>
          <p:cNvPr id="396294" name="Rectangle 4102"/>
          <p:cNvSpPr>
            <a:spLocks noChangeArrowheads="1"/>
          </p:cNvSpPr>
          <p:nvPr/>
        </p:nvSpPr>
        <p:spPr bwMode="auto">
          <a:xfrm>
            <a:off x="9388837" y="2045250"/>
            <a:ext cx="1019510" cy="746615"/>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i="1" u="sng">
                <a:latin typeface="Arial Narrow" pitchFamily="34" charset="0"/>
              </a:rPr>
              <a:t>Observer</a:t>
            </a:r>
            <a:endParaRPr lang="en-US" b="1" i="1">
              <a:latin typeface="Arial Narrow" pitchFamily="34" charset="0"/>
            </a:endParaRPr>
          </a:p>
          <a:p>
            <a:pPr algn="ctr">
              <a:lnSpc>
                <a:spcPct val="60000"/>
              </a:lnSpc>
              <a:spcBef>
                <a:spcPct val="50000"/>
              </a:spcBef>
            </a:pPr>
            <a:r>
              <a:rPr lang="en-US" b="1" i="1">
                <a:latin typeface="Arial Narrow" pitchFamily="34" charset="0"/>
              </a:rPr>
              <a:t>update()</a:t>
            </a:r>
          </a:p>
        </p:txBody>
      </p:sp>
      <p:sp>
        <p:nvSpPr>
          <p:cNvPr id="396295" name="Rectangle 4103"/>
          <p:cNvSpPr>
            <a:spLocks noChangeArrowheads="1"/>
          </p:cNvSpPr>
          <p:nvPr/>
        </p:nvSpPr>
        <p:spPr bwMode="auto">
          <a:xfrm>
            <a:off x="3138713" y="4615411"/>
            <a:ext cx="1649491" cy="746615"/>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u="sng">
                <a:latin typeface="Arial Narrow" pitchFamily="34" charset="0"/>
              </a:rPr>
              <a:t>ConcreteSource</a:t>
            </a:r>
          </a:p>
          <a:p>
            <a:pPr algn="ctr">
              <a:lnSpc>
                <a:spcPct val="60000"/>
              </a:lnSpc>
              <a:spcBef>
                <a:spcPct val="50000"/>
              </a:spcBef>
            </a:pPr>
            <a:r>
              <a:rPr lang="en-US" b="1">
                <a:latin typeface="Arial Narrow" pitchFamily="34" charset="0"/>
              </a:rPr>
              <a:t>state</a:t>
            </a:r>
          </a:p>
        </p:txBody>
      </p:sp>
      <p:sp>
        <p:nvSpPr>
          <p:cNvPr id="396296" name="Rectangle 4104"/>
          <p:cNvSpPr>
            <a:spLocks noChangeArrowheads="1"/>
          </p:cNvSpPr>
          <p:nvPr/>
        </p:nvSpPr>
        <p:spPr bwMode="auto">
          <a:xfrm>
            <a:off x="9021861" y="4463856"/>
            <a:ext cx="1840247" cy="1051313"/>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u="sng">
                <a:latin typeface="Arial Narrow" pitchFamily="34" charset="0"/>
              </a:rPr>
              <a:t>ConcreteObserver</a:t>
            </a:r>
          </a:p>
          <a:p>
            <a:pPr algn="ctr">
              <a:lnSpc>
                <a:spcPct val="60000"/>
              </a:lnSpc>
              <a:spcBef>
                <a:spcPct val="50000"/>
              </a:spcBef>
            </a:pPr>
            <a:r>
              <a:rPr lang="en-US" b="1" u="sng">
                <a:latin typeface="Arial Narrow" pitchFamily="34" charset="0"/>
              </a:rPr>
              <a:t>observerState</a:t>
            </a:r>
            <a:endParaRPr lang="en-US" b="1">
              <a:latin typeface="Arial Narrow" pitchFamily="34" charset="0"/>
            </a:endParaRPr>
          </a:p>
          <a:p>
            <a:pPr algn="ctr">
              <a:lnSpc>
                <a:spcPct val="60000"/>
              </a:lnSpc>
              <a:spcBef>
                <a:spcPct val="50000"/>
              </a:spcBef>
            </a:pPr>
            <a:r>
              <a:rPr lang="en-US" b="1">
                <a:latin typeface="Arial Narrow" pitchFamily="34" charset="0"/>
              </a:rPr>
              <a:t>update()</a:t>
            </a:r>
          </a:p>
        </p:txBody>
      </p:sp>
      <p:sp>
        <p:nvSpPr>
          <p:cNvPr id="396297" name="AutoShape 4105"/>
          <p:cNvSpPr>
            <a:spLocks noChangeArrowheads="1"/>
          </p:cNvSpPr>
          <p:nvPr/>
        </p:nvSpPr>
        <p:spPr bwMode="auto">
          <a:xfrm>
            <a:off x="3774018" y="2878138"/>
            <a:ext cx="372533" cy="2794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sp>
        <p:nvSpPr>
          <p:cNvPr id="396298" name="Line 4106"/>
          <p:cNvSpPr>
            <a:spLocks noChangeShapeType="1"/>
          </p:cNvSpPr>
          <p:nvPr/>
        </p:nvSpPr>
        <p:spPr bwMode="auto">
          <a:xfrm>
            <a:off x="4529667" y="2438400"/>
            <a:ext cx="3028951" cy="1371600"/>
          </a:xfrm>
          <a:prstGeom prst="line">
            <a:avLst/>
          </a:prstGeom>
          <a:noFill/>
          <a:ln w="25400">
            <a:solidFill>
              <a:schemeClr val="tx1"/>
            </a:solidFill>
            <a:prstDash val="sysDot"/>
            <a:round/>
            <a:headEnd/>
            <a:tailEnd/>
          </a:ln>
        </p:spPr>
        <p:txBody>
          <a:bodyPr wrap="none" anchor="ctr"/>
          <a:lstStyle/>
          <a:p>
            <a:endParaRPr lang="en-US"/>
          </a:p>
        </p:txBody>
      </p:sp>
      <p:sp>
        <p:nvSpPr>
          <p:cNvPr id="396299" name="Line 4107"/>
          <p:cNvSpPr>
            <a:spLocks noChangeShapeType="1"/>
          </p:cNvSpPr>
          <p:nvPr/>
        </p:nvSpPr>
        <p:spPr bwMode="auto">
          <a:xfrm flipH="1">
            <a:off x="7416801" y="5395914"/>
            <a:ext cx="1790700" cy="319087"/>
          </a:xfrm>
          <a:prstGeom prst="line">
            <a:avLst/>
          </a:prstGeom>
          <a:noFill/>
          <a:ln w="25400">
            <a:solidFill>
              <a:schemeClr val="tx1"/>
            </a:solidFill>
            <a:prstDash val="sysDot"/>
            <a:round/>
            <a:headEnd/>
            <a:tailEnd/>
          </a:ln>
        </p:spPr>
        <p:txBody>
          <a:bodyPr wrap="none" anchor="ctr"/>
          <a:lstStyle/>
          <a:p>
            <a:endParaRPr lang="en-US"/>
          </a:p>
        </p:txBody>
      </p:sp>
      <p:sp>
        <p:nvSpPr>
          <p:cNvPr id="396300" name="Rectangle 4108"/>
          <p:cNvSpPr>
            <a:spLocks noChangeArrowheads="1"/>
          </p:cNvSpPr>
          <p:nvPr/>
        </p:nvSpPr>
        <p:spPr bwMode="auto">
          <a:xfrm>
            <a:off x="5080001" y="3505200"/>
            <a:ext cx="1978106" cy="553998"/>
          </a:xfrm>
          <a:prstGeom prst="rect">
            <a:avLst/>
          </a:prstGeom>
          <a:solidFill>
            <a:srgbClr val="C0FEF9"/>
          </a:solidFill>
          <a:ln w="50800">
            <a:noFill/>
            <a:miter lim="800000"/>
            <a:headEnd/>
            <a:tailEnd/>
          </a:ln>
        </p:spPr>
        <p:txBody>
          <a:bodyPr wrap="none" lIns="92075" tIns="228600" rIns="92075">
            <a:spAutoFit/>
          </a:bodyPr>
          <a:lstStyle/>
          <a:p>
            <a:pPr>
              <a:lnSpc>
                <a:spcPct val="25000"/>
              </a:lnSpc>
              <a:spcBef>
                <a:spcPct val="50000"/>
              </a:spcBef>
            </a:pPr>
            <a:r>
              <a:rPr lang="en-US" b="1">
                <a:latin typeface="Arial Narrow" pitchFamily="34" charset="0"/>
              </a:rPr>
              <a:t>for all Observer’s o:</a:t>
            </a:r>
          </a:p>
          <a:p>
            <a:pPr>
              <a:lnSpc>
                <a:spcPct val="25000"/>
              </a:lnSpc>
              <a:spcBef>
                <a:spcPct val="50000"/>
              </a:spcBef>
            </a:pPr>
            <a:r>
              <a:rPr lang="en-US" b="1">
                <a:latin typeface="Arial Narrow" pitchFamily="34" charset="0"/>
              </a:rPr>
              <a:t>      o.update();</a:t>
            </a:r>
          </a:p>
        </p:txBody>
      </p:sp>
      <p:sp>
        <p:nvSpPr>
          <p:cNvPr id="396301" name="Rectangle 4110"/>
          <p:cNvSpPr>
            <a:spLocks noChangeArrowheads="1"/>
          </p:cNvSpPr>
          <p:nvPr/>
        </p:nvSpPr>
        <p:spPr bwMode="auto">
          <a:xfrm>
            <a:off x="852751" y="2201568"/>
            <a:ext cx="711733" cy="441916"/>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a:latin typeface="Arial Narrow" pitchFamily="34" charset="0"/>
              </a:rPr>
              <a:t>Client</a:t>
            </a:r>
          </a:p>
        </p:txBody>
      </p:sp>
      <p:sp>
        <p:nvSpPr>
          <p:cNvPr id="396302" name="Oval 4112"/>
          <p:cNvSpPr>
            <a:spLocks noChangeArrowheads="1"/>
          </p:cNvSpPr>
          <p:nvPr/>
        </p:nvSpPr>
        <p:spPr bwMode="auto">
          <a:xfrm>
            <a:off x="5588000" y="2819400"/>
            <a:ext cx="677333" cy="508000"/>
          </a:xfrm>
          <a:prstGeom prst="ellipse">
            <a:avLst/>
          </a:prstGeom>
          <a:solidFill>
            <a:schemeClr val="bg1"/>
          </a:solidFill>
          <a:ln w="19050">
            <a:solidFill>
              <a:schemeClr val="tx1"/>
            </a:solidFill>
            <a:round/>
            <a:headEnd/>
            <a:tailEnd/>
          </a:ln>
        </p:spPr>
        <p:txBody>
          <a:bodyPr wrap="none" lIns="90488" tIns="44450" rIns="90488" bIns="44450" anchor="ctr"/>
          <a:lstStyle/>
          <a:p>
            <a:pPr algn="ctr">
              <a:spcBef>
                <a:spcPct val="50000"/>
              </a:spcBef>
            </a:pPr>
            <a:r>
              <a:rPr lang="en-US" sz="2800" b="1">
                <a:latin typeface="Arial Narrow" pitchFamily="34" charset="0"/>
              </a:rPr>
              <a:t>2</a:t>
            </a:r>
          </a:p>
        </p:txBody>
      </p:sp>
      <p:sp>
        <p:nvSpPr>
          <p:cNvPr id="396303" name="Oval 4113"/>
          <p:cNvSpPr>
            <a:spLocks noChangeArrowheads="1"/>
          </p:cNvSpPr>
          <p:nvPr/>
        </p:nvSpPr>
        <p:spPr bwMode="auto">
          <a:xfrm>
            <a:off x="7181851" y="5486400"/>
            <a:ext cx="575733" cy="508000"/>
          </a:xfrm>
          <a:prstGeom prst="ellipse">
            <a:avLst/>
          </a:prstGeom>
          <a:solidFill>
            <a:schemeClr val="bg1"/>
          </a:solidFill>
          <a:ln w="19050">
            <a:solidFill>
              <a:schemeClr val="tx1"/>
            </a:solidFill>
            <a:round/>
            <a:headEnd/>
            <a:tailEnd/>
          </a:ln>
        </p:spPr>
        <p:txBody>
          <a:bodyPr wrap="none" lIns="90488" tIns="44450" rIns="90488" bIns="44450" anchor="ctr"/>
          <a:lstStyle/>
          <a:p>
            <a:pPr algn="ctr">
              <a:spcBef>
                <a:spcPct val="50000"/>
              </a:spcBef>
            </a:pPr>
            <a:r>
              <a:rPr lang="en-US" sz="2800" b="1">
                <a:latin typeface="Arial Narrow" pitchFamily="34" charset="0"/>
              </a:rPr>
              <a:t>3</a:t>
            </a:r>
          </a:p>
        </p:txBody>
      </p:sp>
      <p:cxnSp>
        <p:nvCxnSpPr>
          <p:cNvPr id="396304" name="AutoShape 4114"/>
          <p:cNvCxnSpPr>
            <a:cxnSpLocks noChangeShapeType="1"/>
            <a:stCxn id="396295" idx="0"/>
            <a:endCxn id="396297" idx="3"/>
          </p:cNvCxnSpPr>
          <p:nvPr/>
        </p:nvCxnSpPr>
        <p:spPr bwMode="auto">
          <a:xfrm rot="16200000" flipV="1">
            <a:off x="3232927" y="3884878"/>
            <a:ext cx="1457873" cy="3193"/>
          </a:xfrm>
          <a:prstGeom prst="bentConnector3">
            <a:avLst>
              <a:gd name="adj1" fmla="val 50000"/>
            </a:avLst>
          </a:prstGeom>
          <a:noFill/>
          <a:ln w="19050">
            <a:solidFill>
              <a:schemeClr val="tx1"/>
            </a:solidFill>
            <a:miter lim="800000"/>
            <a:headEnd/>
            <a:tailEnd/>
          </a:ln>
        </p:spPr>
      </p:cxnSp>
      <p:cxnSp>
        <p:nvCxnSpPr>
          <p:cNvPr id="396305" name="AutoShape 4116"/>
          <p:cNvCxnSpPr>
            <a:cxnSpLocks noChangeShapeType="1"/>
            <a:stCxn id="396291" idx="3"/>
            <a:endCxn id="396294" idx="1"/>
          </p:cNvCxnSpPr>
          <p:nvPr/>
        </p:nvCxnSpPr>
        <p:spPr bwMode="auto">
          <a:xfrm flipV="1">
            <a:off x="5249333" y="2418558"/>
            <a:ext cx="4139504" cy="792"/>
          </a:xfrm>
          <a:prstGeom prst="straightConnector1">
            <a:avLst/>
          </a:prstGeom>
          <a:noFill/>
          <a:ln w="19050">
            <a:solidFill>
              <a:schemeClr val="tx1"/>
            </a:solidFill>
            <a:round/>
            <a:headEnd/>
            <a:tailEnd type="arrow" w="med" len="med"/>
          </a:ln>
        </p:spPr>
      </p:cxnSp>
      <p:cxnSp>
        <p:nvCxnSpPr>
          <p:cNvPr id="396306" name="AutoShape 4117"/>
          <p:cNvCxnSpPr>
            <a:cxnSpLocks noChangeShapeType="1"/>
            <a:stCxn id="396296" idx="0"/>
            <a:endCxn id="396292" idx="3"/>
          </p:cNvCxnSpPr>
          <p:nvPr/>
        </p:nvCxnSpPr>
        <p:spPr bwMode="auto">
          <a:xfrm rot="16200000" flipV="1">
            <a:off x="9263946" y="3785817"/>
            <a:ext cx="1347593" cy="8486"/>
          </a:xfrm>
          <a:prstGeom prst="bentConnector3">
            <a:avLst>
              <a:gd name="adj1" fmla="val 50000"/>
            </a:avLst>
          </a:prstGeom>
          <a:noFill/>
          <a:ln w="19050">
            <a:solidFill>
              <a:schemeClr val="tx1"/>
            </a:solidFill>
            <a:miter lim="800000"/>
            <a:headEnd/>
            <a:tailEnd/>
          </a:ln>
        </p:spPr>
      </p:cxnSp>
      <p:sp>
        <p:nvSpPr>
          <p:cNvPr id="396307" name="Rectangle 4120"/>
          <p:cNvSpPr>
            <a:spLocks noChangeArrowheads="1"/>
          </p:cNvSpPr>
          <p:nvPr/>
        </p:nvSpPr>
        <p:spPr bwMode="auto">
          <a:xfrm>
            <a:off x="7924800" y="2422526"/>
            <a:ext cx="545342" cy="400110"/>
          </a:xfrm>
          <a:prstGeom prst="rect">
            <a:avLst/>
          </a:prstGeom>
          <a:noFill/>
          <a:ln w="9525">
            <a:noFill/>
            <a:miter lim="800000"/>
            <a:headEnd/>
            <a:tailEnd/>
          </a:ln>
        </p:spPr>
        <p:txBody>
          <a:bodyPr wrap="none">
            <a:spAutoFit/>
          </a:bodyPr>
          <a:lstStyle/>
          <a:p>
            <a:r>
              <a:rPr lang="en-US" sz="2000" b="1">
                <a:latin typeface="Arial Narrow" pitchFamily="34" charset="0"/>
              </a:rPr>
              <a:t>1..n</a:t>
            </a:r>
          </a:p>
        </p:txBody>
      </p:sp>
      <p:sp>
        <p:nvSpPr>
          <p:cNvPr id="396308" name="Rectangle 4122"/>
          <p:cNvSpPr>
            <a:spLocks noChangeArrowheads="1"/>
          </p:cNvSpPr>
          <p:nvPr/>
        </p:nvSpPr>
        <p:spPr bwMode="auto">
          <a:xfrm>
            <a:off x="567876" y="533400"/>
            <a:ext cx="1734450" cy="520655"/>
          </a:xfrm>
          <a:prstGeom prst="rect">
            <a:avLst/>
          </a:prstGeom>
          <a:solidFill>
            <a:schemeClr val="bg1"/>
          </a:solidFill>
          <a:ln w="12700">
            <a:noFill/>
            <a:miter lim="800000"/>
            <a:headEnd/>
            <a:tailEnd/>
          </a:ln>
        </p:spPr>
        <p:txBody>
          <a:bodyPr wrap="none" lIns="90488" tIns="44450" rIns="90488" bIns="44450">
            <a:spAutoFit/>
          </a:bodyPr>
          <a:lstStyle/>
          <a:p>
            <a:pPr algn="ctr"/>
            <a:r>
              <a:rPr lang="en-US" sz="2800" b="1" i="1" u="sng">
                <a:solidFill>
                  <a:schemeClr val="accent2"/>
                </a:solidFill>
                <a:latin typeface="Arial Narrow" pitchFamily="34" charset="0"/>
              </a:rPr>
              <a:t>Server part</a:t>
            </a:r>
            <a:endParaRPr lang="en-US" sz="3200" b="1" u="sng">
              <a:solidFill>
                <a:schemeClr val="accent2"/>
              </a:solidFill>
              <a:latin typeface="Arial Narrow" pitchFamily="34" charset="0"/>
            </a:endParaRPr>
          </a:p>
        </p:txBody>
      </p:sp>
      <p:sp>
        <p:nvSpPr>
          <p:cNvPr id="396309" name="Rectangle 4123"/>
          <p:cNvSpPr>
            <a:spLocks noChangeArrowheads="1"/>
          </p:cNvSpPr>
          <p:nvPr/>
        </p:nvSpPr>
        <p:spPr bwMode="auto">
          <a:xfrm>
            <a:off x="10003124" y="533400"/>
            <a:ext cx="1636668" cy="520655"/>
          </a:xfrm>
          <a:prstGeom prst="rect">
            <a:avLst/>
          </a:prstGeom>
          <a:solidFill>
            <a:schemeClr val="bg1"/>
          </a:solidFill>
          <a:ln w="12700">
            <a:noFill/>
            <a:miter lim="800000"/>
            <a:headEnd/>
            <a:tailEnd/>
          </a:ln>
        </p:spPr>
        <p:txBody>
          <a:bodyPr wrap="none" lIns="90488" tIns="44450" rIns="90488" bIns="44450">
            <a:spAutoFit/>
          </a:bodyPr>
          <a:lstStyle/>
          <a:p>
            <a:pPr algn="ctr"/>
            <a:r>
              <a:rPr lang="en-US" sz="2800" b="1" i="1" u="sng">
                <a:solidFill>
                  <a:schemeClr val="accent2"/>
                </a:solidFill>
                <a:latin typeface="Arial Narrow" pitchFamily="34" charset="0"/>
              </a:rPr>
              <a:t>Client part</a:t>
            </a:r>
            <a:endParaRPr lang="en-US" sz="3200" b="1" u="sng">
              <a:solidFill>
                <a:schemeClr val="accent2"/>
              </a:solidFill>
              <a:latin typeface="Arial Narrow" pitchFamily="34" charset="0"/>
            </a:endParaRPr>
          </a:p>
        </p:txBody>
      </p:sp>
      <p:cxnSp>
        <p:nvCxnSpPr>
          <p:cNvPr id="396310" name="AutoShape 4125"/>
          <p:cNvCxnSpPr>
            <a:cxnSpLocks noChangeShapeType="1"/>
            <a:stCxn id="396301" idx="3"/>
            <a:endCxn id="396293" idx="1"/>
          </p:cNvCxnSpPr>
          <p:nvPr/>
        </p:nvCxnSpPr>
        <p:spPr bwMode="auto">
          <a:xfrm flipV="1">
            <a:off x="1564484" y="2420144"/>
            <a:ext cx="1981424" cy="2382"/>
          </a:xfrm>
          <a:prstGeom prst="straightConnector1">
            <a:avLst/>
          </a:prstGeom>
          <a:noFill/>
          <a:ln w="19050">
            <a:solidFill>
              <a:schemeClr val="tx1"/>
            </a:solidFill>
            <a:prstDash val="lgDash"/>
            <a:round/>
            <a:headEnd/>
            <a:tailEnd type="arrow" w="med" len="med"/>
          </a:ln>
        </p:spPr>
      </p:cxnSp>
      <p:cxnSp>
        <p:nvCxnSpPr>
          <p:cNvPr id="396311" name="AutoShape 4126"/>
          <p:cNvCxnSpPr>
            <a:cxnSpLocks noChangeShapeType="1"/>
            <a:stCxn id="396294" idx="0"/>
            <a:endCxn id="396293" idx="0"/>
          </p:cNvCxnSpPr>
          <p:nvPr/>
        </p:nvCxnSpPr>
        <p:spPr bwMode="auto">
          <a:xfrm rot="16200000" flipH="1" flipV="1">
            <a:off x="6928646" y="-923111"/>
            <a:ext cx="1586" cy="5938307"/>
          </a:xfrm>
          <a:prstGeom prst="bentConnector3">
            <a:avLst>
              <a:gd name="adj1" fmla="val -14413619"/>
            </a:avLst>
          </a:prstGeom>
          <a:noFill/>
          <a:ln w="19050">
            <a:solidFill>
              <a:schemeClr val="tx1"/>
            </a:solidFill>
            <a:prstDash val="dash"/>
            <a:miter lim="800000"/>
            <a:headEnd/>
            <a:tailEnd type="triangle" w="med" len="med"/>
          </a:ln>
        </p:spPr>
      </p:cxnSp>
      <p:sp>
        <p:nvSpPr>
          <p:cNvPr id="396312" name="Oval 4111"/>
          <p:cNvSpPr>
            <a:spLocks noChangeArrowheads="1"/>
          </p:cNvSpPr>
          <p:nvPr/>
        </p:nvSpPr>
        <p:spPr bwMode="auto">
          <a:xfrm>
            <a:off x="2032000" y="2209800"/>
            <a:ext cx="474133" cy="431800"/>
          </a:xfrm>
          <a:prstGeom prst="ellipse">
            <a:avLst/>
          </a:prstGeom>
          <a:solidFill>
            <a:schemeClr val="bg1"/>
          </a:solidFill>
          <a:ln w="19050">
            <a:solidFill>
              <a:schemeClr val="tx1"/>
            </a:solidFill>
            <a:round/>
            <a:headEnd/>
            <a:tailEnd/>
          </a:ln>
        </p:spPr>
        <p:txBody>
          <a:bodyPr wrap="none" lIns="90488" tIns="44450" rIns="90488" bIns="44450" anchor="ctr"/>
          <a:lstStyle/>
          <a:p>
            <a:pPr algn="ctr">
              <a:spcBef>
                <a:spcPct val="50000"/>
              </a:spcBef>
            </a:pPr>
            <a:r>
              <a:rPr lang="en-US" sz="2800" b="1">
                <a:latin typeface="Arial Narrow" pitchFamily="34" charset="0"/>
              </a:rPr>
              <a:t>1</a:t>
            </a:r>
          </a:p>
        </p:txBody>
      </p:sp>
      <p:sp>
        <p:nvSpPr>
          <p:cNvPr id="396313" name="Slide Number Placeholder 25"/>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695F73FD-39C3-48B6-9523-C02BF7DDDE5E}" type="slidenum">
              <a:rPr lang="en-GB" sz="1200">
                <a:solidFill>
                  <a:srgbClr val="898989"/>
                </a:solidFill>
                <a:latin typeface="Calibri" pitchFamily="34" charset="0"/>
              </a:rPr>
              <a:pPr algn="r"/>
              <a:t>51</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43361608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Rectangle 2"/>
          <p:cNvSpPr>
            <a:spLocks noGrp="1" noChangeArrowheads="1"/>
          </p:cNvSpPr>
          <p:nvPr>
            <p:ph type="title" idx="4294967295"/>
          </p:nvPr>
        </p:nvSpPr>
        <p:spPr>
          <a:xfrm>
            <a:off x="3556000" y="76200"/>
            <a:ext cx="7518400" cy="643766"/>
          </a:xfrm>
          <a:solidFill>
            <a:schemeClr val="bg1"/>
          </a:solidFill>
        </p:spPr>
        <p:txBody>
          <a:bodyPr lIns="90488" tIns="44450" rIns="90488" bIns="44450" anchor="t">
            <a:spAutoFit/>
          </a:bodyPr>
          <a:lstStyle/>
          <a:p>
            <a:r>
              <a:rPr lang="en-US" sz="2000" b="1" i="1" smtClean="0">
                <a:latin typeface="Arial Narrow" pitchFamily="34" charset="0"/>
              </a:rPr>
              <a:t>Observer</a:t>
            </a:r>
            <a:r>
              <a:rPr lang="en-US" sz="2000" b="1" smtClean="0">
                <a:latin typeface="Arial Narrow" pitchFamily="34" charset="0"/>
              </a:rPr>
              <a:t> Applied to International </a:t>
            </a:r>
            <a:br>
              <a:rPr lang="en-US" sz="2000" b="1" smtClean="0">
                <a:latin typeface="Arial Narrow" pitchFamily="34" charset="0"/>
              </a:rPr>
            </a:br>
            <a:r>
              <a:rPr lang="en-US" sz="2000" b="1" smtClean="0">
                <a:latin typeface="Arial Narrow" pitchFamily="34" charset="0"/>
              </a:rPr>
              <a:t>Hamburger Co.</a:t>
            </a:r>
          </a:p>
        </p:txBody>
      </p:sp>
      <p:sp>
        <p:nvSpPr>
          <p:cNvPr id="397314" name="AutoShape 6"/>
          <p:cNvSpPr>
            <a:spLocks noChangeArrowheads="1"/>
          </p:cNvSpPr>
          <p:nvPr/>
        </p:nvSpPr>
        <p:spPr bwMode="auto">
          <a:xfrm>
            <a:off x="3776134" y="1725613"/>
            <a:ext cx="575733" cy="2032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397315" name="AutoShape 7"/>
          <p:cNvSpPr>
            <a:spLocks noChangeArrowheads="1"/>
          </p:cNvSpPr>
          <p:nvPr/>
        </p:nvSpPr>
        <p:spPr bwMode="auto">
          <a:xfrm>
            <a:off x="9550400" y="2311400"/>
            <a:ext cx="372533" cy="279400"/>
          </a:xfrm>
          <a:prstGeom prst="triangle">
            <a:avLst>
              <a:gd name="adj" fmla="val 49995"/>
            </a:avLst>
          </a:prstGeom>
          <a:solidFill>
            <a:schemeClr val="bg1"/>
          </a:solidFill>
          <a:ln w="19050">
            <a:solidFill>
              <a:schemeClr val="tx1"/>
            </a:solidFill>
            <a:miter lim="800000"/>
            <a:headEnd/>
            <a:tailEnd/>
          </a:ln>
        </p:spPr>
        <p:txBody>
          <a:bodyPr wrap="none" anchor="ctr"/>
          <a:lstStyle/>
          <a:p>
            <a:pPr algn="ctr"/>
            <a:endParaRPr lang="en-US">
              <a:latin typeface="Arial Narrow" pitchFamily="34" charset="0"/>
            </a:endParaRPr>
          </a:p>
        </p:txBody>
      </p:sp>
      <p:sp>
        <p:nvSpPr>
          <p:cNvPr id="397316" name="Rectangle 9"/>
          <p:cNvSpPr>
            <a:spLocks noChangeArrowheads="1"/>
          </p:cNvSpPr>
          <p:nvPr/>
        </p:nvSpPr>
        <p:spPr bwMode="auto">
          <a:xfrm>
            <a:off x="2656908" y="1454700"/>
            <a:ext cx="828753" cy="746615"/>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i="1" u="sng">
                <a:latin typeface="Arial Narrow" pitchFamily="34" charset="0"/>
              </a:rPr>
              <a:t>Source</a:t>
            </a:r>
            <a:endParaRPr lang="en-US" b="1" i="1">
              <a:latin typeface="Arial Narrow" pitchFamily="34" charset="0"/>
            </a:endParaRPr>
          </a:p>
          <a:p>
            <a:pPr algn="ctr">
              <a:lnSpc>
                <a:spcPct val="60000"/>
              </a:lnSpc>
              <a:spcBef>
                <a:spcPct val="50000"/>
              </a:spcBef>
            </a:pPr>
            <a:r>
              <a:rPr lang="en-US" b="1" i="1">
                <a:latin typeface="Arial Narrow" pitchFamily="34" charset="0"/>
              </a:rPr>
              <a:t>notify()</a:t>
            </a:r>
          </a:p>
        </p:txBody>
      </p:sp>
      <p:sp>
        <p:nvSpPr>
          <p:cNvPr id="397317" name="Rectangle 10"/>
          <p:cNvSpPr>
            <a:spLocks noChangeArrowheads="1"/>
          </p:cNvSpPr>
          <p:nvPr/>
        </p:nvSpPr>
        <p:spPr bwMode="auto">
          <a:xfrm>
            <a:off x="9261837" y="1453111"/>
            <a:ext cx="1019510" cy="746615"/>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i="1" u="sng">
                <a:latin typeface="Arial Narrow" pitchFamily="34" charset="0"/>
              </a:rPr>
              <a:t>Observer</a:t>
            </a:r>
            <a:endParaRPr lang="en-US" b="1" i="1">
              <a:latin typeface="Arial Narrow" pitchFamily="34" charset="0"/>
            </a:endParaRPr>
          </a:p>
          <a:p>
            <a:pPr algn="ctr">
              <a:lnSpc>
                <a:spcPct val="60000"/>
              </a:lnSpc>
              <a:spcBef>
                <a:spcPct val="50000"/>
              </a:spcBef>
            </a:pPr>
            <a:r>
              <a:rPr lang="en-US" b="1" i="1">
                <a:latin typeface="Arial Narrow" pitchFamily="34" charset="0"/>
              </a:rPr>
              <a:t>update()</a:t>
            </a:r>
          </a:p>
        </p:txBody>
      </p:sp>
      <p:sp>
        <p:nvSpPr>
          <p:cNvPr id="397318" name="Rectangle 11"/>
          <p:cNvSpPr>
            <a:spLocks noChangeArrowheads="1"/>
          </p:cNvSpPr>
          <p:nvPr/>
        </p:nvSpPr>
        <p:spPr bwMode="auto">
          <a:xfrm>
            <a:off x="2367566" y="3761336"/>
            <a:ext cx="1407437" cy="746615"/>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u="sng">
                <a:latin typeface="Arial Narrow" pitchFamily="34" charset="0"/>
              </a:rPr>
              <a:t>Headquarters</a:t>
            </a:r>
          </a:p>
          <a:p>
            <a:pPr algn="ctr">
              <a:lnSpc>
                <a:spcPct val="60000"/>
              </a:lnSpc>
              <a:spcBef>
                <a:spcPct val="50000"/>
              </a:spcBef>
            </a:pPr>
            <a:r>
              <a:rPr lang="en-US" b="1">
                <a:latin typeface="Arial Narrow" pitchFamily="34" charset="0"/>
              </a:rPr>
              <a:t>demand</a:t>
            </a:r>
          </a:p>
        </p:txBody>
      </p:sp>
      <p:sp>
        <p:nvSpPr>
          <p:cNvPr id="397319" name="Rectangle 12"/>
          <p:cNvSpPr>
            <a:spLocks noChangeArrowheads="1"/>
          </p:cNvSpPr>
          <p:nvPr/>
        </p:nvSpPr>
        <p:spPr bwMode="auto">
          <a:xfrm>
            <a:off x="5588000" y="2971800"/>
            <a:ext cx="3481917" cy="1320800"/>
          </a:xfrm>
          <a:prstGeom prst="rect">
            <a:avLst/>
          </a:prstGeom>
          <a:solidFill>
            <a:schemeClr val="bg1"/>
          </a:solidFill>
          <a:ln w="19050">
            <a:solidFill>
              <a:schemeClr val="tx1"/>
            </a:solidFill>
            <a:miter lim="800000"/>
            <a:headEnd/>
            <a:tailEnd/>
          </a:ln>
        </p:spPr>
        <p:txBody>
          <a:bodyPr wrap="none" lIns="92075" tIns="136525" rIns="92075" bIns="136525" anchor="ctr"/>
          <a:lstStyle/>
          <a:p>
            <a:pPr algn="ctr">
              <a:lnSpc>
                <a:spcPct val="60000"/>
              </a:lnSpc>
              <a:spcBef>
                <a:spcPct val="50000"/>
              </a:spcBef>
            </a:pPr>
            <a:r>
              <a:rPr lang="en-US" b="1" u="sng">
                <a:latin typeface="Arial Narrow" pitchFamily="34" charset="0"/>
              </a:rPr>
              <a:t>SeniorManagement</a:t>
            </a:r>
          </a:p>
          <a:p>
            <a:pPr algn="ctr">
              <a:lnSpc>
                <a:spcPct val="60000"/>
              </a:lnSpc>
              <a:spcBef>
                <a:spcPct val="50000"/>
              </a:spcBef>
            </a:pPr>
            <a:r>
              <a:rPr lang="en-US" b="1" u="sng">
                <a:latin typeface="Arial Narrow" pitchFamily="34" charset="0"/>
              </a:rPr>
              <a:t>forecast</a:t>
            </a:r>
            <a:endParaRPr lang="en-US" b="1">
              <a:latin typeface="Arial Narrow" pitchFamily="34" charset="0"/>
            </a:endParaRPr>
          </a:p>
          <a:p>
            <a:pPr algn="ctr">
              <a:lnSpc>
                <a:spcPct val="60000"/>
              </a:lnSpc>
              <a:spcBef>
                <a:spcPct val="50000"/>
              </a:spcBef>
            </a:pPr>
            <a:r>
              <a:rPr lang="en-US" b="1">
                <a:latin typeface="Arial Narrow" pitchFamily="34" charset="0"/>
              </a:rPr>
              <a:t>update()</a:t>
            </a:r>
          </a:p>
        </p:txBody>
      </p:sp>
      <p:sp>
        <p:nvSpPr>
          <p:cNvPr id="397320" name="AutoShape 13"/>
          <p:cNvSpPr>
            <a:spLocks noChangeArrowheads="1"/>
          </p:cNvSpPr>
          <p:nvPr/>
        </p:nvSpPr>
        <p:spPr bwMode="auto">
          <a:xfrm>
            <a:off x="2885018" y="2286000"/>
            <a:ext cx="372533" cy="2794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sp>
        <p:nvSpPr>
          <p:cNvPr id="397321" name="Rectangle 19"/>
          <p:cNvSpPr>
            <a:spLocks noChangeArrowheads="1"/>
          </p:cNvSpPr>
          <p:nvPr/>
        </p:nvSpPr>
        <p:spPr bwMode="auto">
          <a:xfrm>
            <a:off x="954351" y="895055"/>
            <a:ext cx="711733" cy="441916"/>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a:latin typeface="Arial Narrow" pitchFamily="34" charset="0"/>
              </a:rPr>
              <a:t>Client</a:t>
            </a:r>
          </a:p>
        </p:txBody>
      </p:sp>
      <p:cxnSp>
        <p:nvCxnSpPr>
          <p:cNvPr id="397322" name="AutoShape 28"/>
          <p:cNvCxnSpPr>
            <a:cxnSpLocks noChangeShapeType="1"/>
            <a:stCxn id="397318" idx="0"/>
            <a:endCxn id="397320" idx="3"/>
          </p:cNvCxnSpPr>
          <p:nvPr/>
        </p:nvCxnSpPr>
        <p:spPr bwMode="auto">
          <a:xfrm flipH="1" flipV="1">
            <a:off x="3071266" y="2565400"/>
            <a:ext cx="19" cy="1195936"/>
          </a:xfrm>
          <a:prstGeom prst="straightConnector1">
            <a:avLst/>
          </a:prstGeom>
          <a:noFill/>
          <a:ln w="19050">
            <a:solidFill>
              <a:schemeClr val="tx1"/>
            </a:solidFill>
            <a:round/>
            <a:headEnd/>
            <a:tailEnd/>
          </a:ln>
        </p:spPr>
      </p:cxnSp>
      <p:cxnSp>
        <p:nvCxnSpPr>
          <p:cNvPr id="397323" name="AutoShape 30"/>
          <p:cNvCxnSpPr>
            <a:cxnSpLocks noChangeShapeType="1"/>
            <a:stCxn id="397321" idx="2"/>
            <a:endCxn id="397316" idx="1"/>
          </p:cNvCxnSpPr>
          <p:nvPr/>
        </p:nvCxnSpPr>
        <p:spPr bwMode="auto">
          <a:xfrm rot="16200000" flipH="1">
            <a:off x="1738045" y="909144"/>
            <a:ext cx="491037" cy="1346690"/>
          </a:xfrm>
          <a:prstGeom prst="bentConnector2">
            <a:avLst/>
          </a:prstGeom>
          <a:noFill/>
          <a:ln w="19050">
            <a:solidFill>
              <a:schemeClr val="tx1"/>
            </a:solidFill>
            <a:prstDash val="dash"/>
            <a:miter lim="800000"/>
            <a:headEnd/>
            <a:tailEnd type="arrow" w="med" len="med"/>
          </a:ln>
        </p:spPr>
      </p:cxnSp>
      <p:cxnSp>
        <p:nvCxnSpPr>
          <p:cNvPr id="397324" name="AutoShape 32"/>
          <p:cNvCxnSpPr>
            <a:cxnSpLocks noChangeShapeType="1"/>
            <a:stCxn id="397314" idx="3"/>
            <a:endCxn id="397317" idx="1"/>
          </p:cNvCxnSpPr>
          <p:nvPr/>
        </p:nvCxnSpPr>
        <p:spPr bwMode="auto">
          <a:xfrm flipV="1">
            <a:off x="4351867" y="1826419"/>
            <a:ext cx="4909970" cy="794"/>
          </a:xfrm>
          <a:prstGeom prst="straightConnector1">
            <a:avLst/>
          </a:prstGeom>
          <a:noFill/>
          <a:ln w="19050">
            <a:solidFill>
              <a:schemeClr val="tx1"/>
            </a:solidFill>
            <a:round/>
            <a:headEnd/>
            <a:tailEnd type="arrow" w="med" len="med"/>
          </a:ln>
        </p:spPr>
      </p:cxnSp>
      <p:cxnSp>
        <p:nvCxnSpPr>
          <p:cNvPr id="397325" name="AutoShape 33"/>
          <p:cNvCxnSpPr>
            <a:cxnSpLocks noChangeShapeType="1"/>
            <a:endCxn id="397315" idx="3"/>
          </p:cNvCxnSpPr>
          <p:nvPr/>
        </p:nvCxnSpPr>
        <p:spPr bwMode="auto">
          <a:xfrm rot="-5400000">
            <a:off x="9154319" y="3178441"/>
            <a:ext cx="1160463" cy="4233"/>
          </a:xfrm>
          <a:prstGeom prst="bentConnector3">
            <a:avLst>
              <a:gd name="adj1" fmla="val 50343"/>
            </a:avLst>
          </a:prstGeom>
          <a:noFill/>
          <a:ln w="19050">
            <a:solidFill>
              <a:schemeClr val="tx1"/>
            </a:solidFill>
            <a:miter lim="800000"/>
            <a:headEnd/>
            <a:tailEnd/>
          </a:ln>
        </p:spPr>
      </p:cxnSp>
      <p:sp>
        <p:nvSpPr>
          <p:cNvPr id="397326" name="Rectangle 37"/>
          <p:cNvSpPr>
            <a:spLocks noChangeArrowheads="1"/>
          </p:cNvSpPr>
          <p:nvPr/>
        </p:nvSpPr>
        <p:spPr bwMode="auto">
          <a:xfrm>
            <a:off x="7797800" y="1309689"/>
            <a:ext cx="545342" cy="400110"/>
          </a:xfrm>
          <a:prstGeom prst="rect">
            <a:avLst/>
          </a:prstGeom>
          <a:noFill/>
          <a:ln w="9525">
            <a:noFill/>
            <a:miter lim="800000"/>
            <a:headEnd/>
            <a:tailEnd/>
          </a:ln>
        </p:spPr>
        <p:txBody>
          <a:bodyPr wrap="none">
            <a:spAutoFit/>
          </a:bodyPr>
          <a:lstStyle/>
          <a:p>
            <a:r>
              <a:rPr lang="en-US" sz="2000" b="1">
                <a:latin typeface="Arial Narrow" pitchFamily="34" charset="0"/>
              </a:rPr>
              <a:t>1..n</a:t>
            </a:r>
          </a:p>
        </p:txBody>
      </p:sp>
      <p:sp>
        <p:nvSpPr>
          <p:cNvPr id="397327" name="Rectangle 39"/>
          <p:cNvSpPr>
            <a:spLocks noChangeArrowheads="1"/>
          </p:cNvSpPr>
          <p:nvPr/>
        </p:nvSpPr>
        <p:spPr bwMode="auto">
          <a:xfrm>
            <a:off x="8824754" y="3950351"/>
            <a:ext cx="1838645" cy="1356012"/>
          </a:xfrm>
          <a:prstGeom prst="rect">
            <a:avLst/>
          </a:prstGeom>
          <a:solidFill>
            <a:schemeClr val="bg1"/>
          </a:solidFill>
          <a:ln w="19050">
            <a:solidFill>
              <a:schemeClr val="tx1"/>
            </a:solidFill>
            <a:miter lim="800000"/>
            <a:headEnd/>
            <a:tailEnd/>
          </a:ln>
        </p:spPr>
        <p:txBody>
          <a:bodyPr wrap="none" lIns="92075" tIns="136525" rIns="92075" bIns="136525" anchor="ctr">
            <a:spAutoFit/>
          </a:bodyPr>
          <a:lstStyle/>
          <a:p>
            <a:pPr algn="ctr">
              <a:lnSpc>
                <a:spcPct val="60000"/>
              </a:lnSpc>
              <a:spcBef>
                <a:spcPct val="50000"/>
              </a:spcBef>
            </a:pPr>
            <a:r>
              <a:rPr lang="en-US" b="1" u="sng">
                <a:latin typeface="Arial Narrow" pitchFamily="34" charset="0"/>
              </a:rPr>
              <a:t>Marketing</a:t>
            </a:r>
          </a:p>
          <a:p>
            <a:pPr algn="ctr">
              <a:lnSpc>
                <a:spcPct val="60000"/>
              </a:lnSpc>
              <a:spcBef>
                <a:spcPct val="50000"/>
              </a:spcBef>
            </a:pPr>
            <a:r>
              <a:rPr lang="en-US" b="1" u="sng">
                <a:latin typeface="Arial Narrow" pitchFamily="34" charset="0"/>
              </a:rPr>
              <a:t>marketingDemand</a:t>
            </a:r>
            <a:endParaRPr lang="en-US" b="1">
              <a:latin typeface="Arial Narrow" pitchFamily="34" charset="0"/>
            </a:endParaRPr>
          </a:p>
          <a:p>
            <a:pPr algn="ctr">
              <a:lnSpc>
                <a:spcPct val="60000"/>
              </a:lnSpc>
              <a:spcBef>
                <a:spcPct val="50000"/>
              </a:spcBef>
            </a:pPr>
            <a:r>
              <a:rPr lang="en-US" b="1">
                <a:latin typeface="Arial Narrow" pitchFamily="34" charset="0"/>
              </a:rPr>
              <a:t>update()</a:t>
            </a:r>
          </a:p>
          <a:p>
            <a:pPr algn="ctr">
              <a:lnSpc>
                <a:spcPct val="60000"/>
              </a:lnSpc>
              <a:spcBef>
                <a:spcPct val="50000"/>
              </a:spcBef>
            </a:pPr>
            <a:r>
              <a:rPr lang="en-US" b="1">
                <a:latin typeface="Arial Narrow" pitchFamily="34" charset="0"/>
              </a:rPr>
              <a:t>doDisplay()</a:t>
            </a:r>
          </a:p>
        </p:txBody>
      </p:sp>
      <p:sp>
        <p:nvSpPr>
          <p:cNvPr id="397328" name="Line 40"/>
          <p:cNvSpPr>
            <a:spLocks noChangeShapeType="1"/>
          </p:cNvSpPr>
          <p:nvPr/>
        </p:nvSpPr>
        <p:spPr bwMode="auto">
          <a:xfrm flipH="1">
            <a:off x="6853767" y="4811713"/>
            <a:ext cx="2188633" cy="1008062"/>
          </a:xfrm>
          <a:prstGeom prst="line">
            <a:avLst/>
          </a:prstGeom>
          <a:noFill/>
          <a:ln w="19050">
            <a:solidFill>
              <a:schemeClr val="tx1"/>
            </a:solidFill>
            <a:prstDash val="sysDot"/>
            <a:round/>
            <a:headEnd/>
            <a:tailEnd/>
          </a:ln>
        </p:spPr>
        <p:txBody>
          <a:bodyPr wrap="none" anchor="ctr"/>
          <a:lstStyle/>
          <a:p>
            <a:endParaRPr lang="en-US"/>
          </a:p>
        </p:txBody>
      </p:sp>
      <p:sp>
        <p:nvSpPr>
          <p:cNvPr id="397329" name="Rectangle 41"/>
          <p:cNvSpPr>
            <a:spLocks noChangeArrowheads="1"/>
          </p:cNvSpPr>
          <p:nvPr/>
        </p:nvSpPr>
        <p:spPr bwMode="auto">
          <a:xfrm>
            <a:off x="406401" y="4953001"/>
            <a:ext cx="8134351" cy="1255713"/>
          </a:xfrm>
          <a:prstGeom prst="rect">
            <a:avLst/>
          </a:prstGeom>
          <a:solidFill>
            <a:srgbClr val="C0FEF9"/>
          </a:solidFill>
          <a:ln w="50800">
            <a:noFill/>
            <a:miter lim="800000"/>
            <a:headEnd/>
            <a:tailEnd/>
          </a:ln>
        </p:spPr>
        <p:txBody>
          <a:bodyPr lIns="92075" tIns="228600" rIns="92075" bIns="0">
            <a:spAutoFit/>
          </a:bodyPr>
          <a:lstStyle/>
          <a:p>
            <a:pPr>
              <a:lnSpc>
                <a:spcPct val="55000"/>
              </a:lnSpc>
              <a:spcBef>
                <a:spcPct val="50000"/>
              </a:spcBef>
            </a:pPr>
            <a:r>
              <a:rPr lang="en-US" b="1">
                <a:latin typeface="Arial Narrow" pitchFamily="34" charset="0"/>
              </a:rPr>
              <a:t>if( abs( hq.demand - marketingDemand )  &gt; 0.01  ) </a:t>
            </a:r>
          </a:p>
          <a:p>
            <a:pPr>
              <a:lnSpc>
                <a:spcPct val="55000"/>
              </a:lnSpc>
              <a:spcBef>
                <a:spcPct val="50000"/>
              </a:spcBef>
            </a:pPr>
            <a:r>
              <a:rPr lang="en-US" b="1">
                <a:latin typeface="Arial Narrow" pitchFamily="34" charset="0"/>
              </a:rPr>
              <a:t>{	marketingDemand = hq.getDemand();</a:t>
            </a:r>
          </a:p>
          <a:p>
            <a:pPr>
              <a:lnSpc>
                <a:spcPct val="55000"/>
              </a:lnSpc>
              <a:spcBef>
                <a:spcPct val="50000"/>
              </a:spcBef>
            </a:pPr>
            <a:r>
              <a:rPr lang="en-US" b="1">
                <a:latin typeface="Arial Narrow" pitchFamily="34" charset="0"/>
              </a:rPr>
              <a:t>	doDisplay(); </a:t>
            </a:r>
          </a:p>
          <a:p>
            <a:pPr>
              <a:lnSpc>
                <a:spcPct val="55000"/>
              </a:lnSpc>
              <a:spcBef>
                <a:spcPct val="50000"/>
              </a:spcBef>
            </a:pPr>
            <a:r>
              <a:rPr lang="en-US" b="1">
                <a:latin typeface="Arial Narrow" pitchFamily="34" charset="0"/>
              </a:rPr>
              <a:t>}</a:t>
            </a:r>
          </a:p>
        </p:txBody>
      </p:sp>
      <p:sp>
        <p:nvSpPr>
          <p:cNvPr id="397330" name="Rectangle 43"/>
          <p:cNvSpPr>
            <a:spLocks noChangeArrowheads="1"/>
          </p:cNvSpPr>
          <p:nvPr/>
        </p:nvSpPr>
        <p:spPr bwMode="auto">
          <a:xfrm>
            <a:off x="2544064" y="533400"/>
            <a:ext cx="1293625" cy="397545"/>
          </a:xfrm>
          <a:prstGeom prst="rect">
            <a:avLst/>
          </a:prstGeom>
          <a:solidFill>
            <a:schemeClr val="bg1"/>
          </a:solidFill>
          <a:ln w="12700">
            <a:noFill/>
            <a:miter lim="800000"/>
            <a:headEnd/>
            <a:tailEnd/>
          </a:ln>
        </p:spPr>
        <p:txBody>
          <a:bodyPr wrap="none" lIns="90488" tIns="44450" rIns="90488" bIns="44450">
            <a:spAutoFit/>
          </a:bodyPr>
          <a:lstStyle/>
          <a:p>
            <a:pPr algn="ctr"/>
            <a:r>
              <a:rPr lang="en-US" sz="2000" b="1" i="1" u="sng">
                <a:solidFill>
                  <a:schemeClr val="accent2"/>
                </a:solidFill>
                <a:latin typeface="Arial Narrow" pitchFamily="34" charset="0"/>
              </a:rPr>
              <a:t>Server part</a:t>
            </a:r>
            <a:endParaRPr lang="en-US" b="1" u="sng">
              <a:solidFill>
                <a:schemeClr val="accent2"/>
              </a:solidFill>
              <a:latin typeface="Arial Narrow" pitchFamily="34" charset="0"/>
            </a:endParaRPr>
          </a:p>
        </p:txBody>
      </p:sp>
      <p:sp>
        <p:nvSpPr>
          <p:cNvPr id="397331" name="Rectangle 44"/>
          <p:cNvSpPr>
            <a:spLocks noChangeArrowheads="1"/>
          </p:cNvSpPr>
          <p:nvPr/>
        </p:nvSpPr>
        <p:spPr bwMode="auto">
          <a:xfrm>
            <a:off x="10209656" y="533400"/>
            <a:ext cx="1221489" cy="397545"/>
          </a:xfrm>
          <a:prstGeom prst="rect">
            <a:avLst/>
          </a:prstGeom>
          <a:solidFill>
            <a:schemeClr val="bg1"/>
          </a:solidFill>
          <a:ln w="12700">
            <a:noFill/>
            <a:miter lim="800000"/>
            <a:headEnd/>
            <a:tailEnd/>
          </a:ln>
        </p:spPr>
        <p:txBody>
          <a:bodyPr wrap="none" lIns="90488" tIns="44450" rIns="90488" bIns="44450">
            <a:spAutoFit/>
          </a:bodyPr>
          <a:lstStyle/>
          <a:p>
            <a:pPr algn="ctr"/>
            <a:r>
              <a:rPr lang="en-US" sz="2000" b="1" i="1" u="sng">
                <a:solidFill>
                  <a:schemeClr val="accent2"/>
                </a:solidFill>
                <a:latin typeface="Arial Narrow" pitchFamily="34" charset="0"/>
              </a:rPr>
              <a:t>Client part</a:t>
            </a:r>
            <a:endParaRPr lang="en-US" b="1" u="sng">
              <a:solidFill>
                <a:schemeClr val="accent2"/>
              </a:solidFill>
              <a:latin typeface="Arial Narrow" pitchFamily="34" charset="0"/>
            </a:endParaRPr>
          </a:p>
        </p:txBody>
      </p:sp>
      <p:cxnSp>
        <p:nvCxnSpPr>
          <p:cNvPr id="397332" name="AutoShape 45"/>
          <p:cNvCxnSpPr>
            <a:cxnSpLocks noChangeShapeType="1"/>
            <a:stCxn id="397319" idx="0"/>
            <a:endCxn id="397315" idx="3"/>
          </p:cNvCxnSpPr>
          <p:nvPr/>
        </p:nvCxnSpPr>
        <p:spPr bwMode="auto">
          <a:xfrm rot="-5400000">
            <a:off x="8352368" y="1577976"/>
            <a:ext cx="361950" cy="2406649"/>
          </a:xfrm>
          <a:prstGeom prst="bentConnector3">
            <a:avLst>
              <a:gd name="adj1" fmla="val 50000"/>
            </a:avLst>
          </a:prstGeom>
          <a:noFill/>
          <a:ln w="19050">
            <a:solidFill>
              <a:schemeClr val="tx1"/>
            </a:solidFill>
            <a:miter lim="800000"/>
            <a:headEnd/>
            <a:tailEnd/>
          </a:ln>
        </p:spPr>
      </p:cxnSp>
      <p:cxnSp>
        <p:nvCxnSpPr>
          <p:cNvPr id="397333" name="AutoShape 54"/>
          <p:cNvCxnSpPr>
            <a:cxnSpLocks noChangeShapeType="1"/>
            <a:stCxn id="397317" idx="0"/>
            <a:endCxn id="397316" idx="0"/>
          </p:cNvCxnSpPr>
          <p:nvPr/>
        </p:nvCxnSpPr>
        <p:spPr bwMode="auto">
          <a:xfrm rot="16200000" flipH="1" flipV="1">
            <a:off x="6420644" y="-1896249"/>
            <a:ext cx="1589" cy="6700307"/>
          </a:xfrm>
          <a:prstGeom prst="bentConnector3">
            <a:avLst>
              <a:gd name="adj1" fmla="val -14386407"/>
            </a:avLst>
          </a:prstGeom>
          <a:noFill/>
          <a:ln w="19050">
            <a:solidFill>
              <a:schemeClr val="tx1"/>
            </a:solidFill>
            <a:prstDash val="lgDash"/>
            <a:miter lim="800000"/>
            <a:headEnd/>
            <a:tailEnd type="arrow" w="med" len="med"/>
          </a:ln>
        </p:spPr>
      </p:cxnSp>
      <p:sp>
        <p:nvSpPr>
          <p:cNvPr id="397334" name="Slide Number Placeholder 22"/>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5493F6A0-3569-4756-B7F5-0782E72BED9B}" type="slidenum">
              <a:rPr lang="en-GB" sz="1200">
                <a:solidFill>
                  <a:srgbClr val="898989"/>
                </a:solidFill>
                <a:latin typeface="Calibri" pitchFamily="34" charset="0"/>
              </a:rPr>
              <a:pPr algn="r"/>
              <a:t>52</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51292042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1026"/>
          <p:cNvSpPr>
            <a:spLocks noGrp="1" noChangeArrowheads="1"/>
          </p:cNvSpPr>
          <p:nvPr>
            <p:ph type="title" idx="4294967295"/>
          </p:nvPr>
        </p:nvSpPr>
        <p:spPr>
          <a:xfrm>
            <a:off x="304800" y="152400"/>
            <a:ext cx="11582400" cy="533400"/>
          </a:xfrm>
        </p:spPr>
        <p:txBody>
          <a:bodyPr/>
          <a:lstStyle/>
          <a:p>
            <a:r>
              <a:rPr lang="en-US" sz="1600" b="1" smtClean="0">
                <a:latin typeface="Arial Narrow" pitchFamily="34" charset="0"/>
              </a:rPr>
              <a:t>I/O Example for Mutual Fund </a:t>
            </a:r>
            <a:r>
              <a:rPr lang="en-US" sz="1600" b="1" i="1" smtClean="0">
                <a:latin typeface="Arial Narrow" pitchFamily="34" charset="0"/>
              </a:rPr>
              <a:t>Observer</a:t>
            </a:r>
            <a:r>
              <a:rPr lang="en-US" sz="1600" b="1" smtClean="0">
                <a:latin typeface="Arial Narrow" pitchFamily="34" charset="0"/>
              </a:rPr>
              <a:t> Example</a:t>
            </a:r>
          </a:p>
        </p:txBody>
      </p:sp>
      <p:sp>
        <p:nvSpPr>
          <p:cNvPr id="398338" name="Text Box 1032"/>
          <p:cNvSpPr txBox="1">
            <a:spLocks noChangeArrowheads="1"/>
          </p:cNvSpPr>
          <p:nvPr/>
        </p:nvSpPr>
        <p:spPr bwMode="auto">
          <a:xfrm>
            <a:off x="304800" y="790576"/>
            <a:ext cx="11684000" cy="5426075"/>
          </a:xfrm>
          <a:prstGeom prst="rect">
            <a:avLst/>
          </a:prstGeom>
          <a:noFill/>
          <a:ln w="9525">
            <a:noFill/>
            <a:miter lim="800000"/>
            <a:headEnd/>
            <a:tailEnd/>
          </a:ln>
        </p:spPr>
        <p:txBody>
          <a:bodyPr>
            <a:spAutoFit/>
          </a:bodyPr>
          <a:lstStyle/>
          <a:p>
            <a:pPr>
              <a:lnSpc>
                <a:spcPct val="80000"/>
              </a:lnSpc>
              <a:spcBef>
                <a:spcPct val="50000"/>
              </a:spcBef>
            </a:pPr>
            <a:r>
              <a:rPr lang="en-US" sz="1300" b="1">
                <a:solidFill>
                  <a:srgbClr val="0000FF"/>
                </a:solidFill>
                <a:latin typeface="Arial Narrow" pitchFamily="34" charset="0"/>
              </a:rPr>
              <a:t>Note: HiGrowthMutualFund starts with 3 shares of Awesome, assumes price of 1.0, and has non-Awesome holdings totalling 400.0</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Note: MedGrowthMutualFund starts with 2 shares of Awesome, assumes price of 1.0, and has non-Awesome holdings totalling 300.0</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Note: LoGrowthMutualFund starts with 1 shares of Awesome, assumes price of 1.0, and has non-Awesome holdings totalling 200.0</a:t>
            </a:r>
            <a:endParaRPr lang="en-US" sz="1300" b="1">
              <a:latin typeface="Arial Narrow" pitchFamily="34" charset="0"/>
            </a:endParaRPr>
          </a:p>
          <a:p>
            <a:pPr>
              <a:lnSpc>
                <a:spcPct val="80000"/>
              </a:lnSpc>
              <a:spcBef>
                <a:spcPct val="50000"/>
              </a:spcBef>
            </a:pP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Enter 'quit': Any other input to continue.</a:t>
            </a:r>
            <a:endParaRPr lang="en-US" sz="1300" b="1">
              <a:latin typeface="Arial Narrow" pitchFamily="34" charset="0"/>
            </a:endParaRPr>
          </a:p>
          <a:p>
            <a:pPr>
              <a:lnSpc>
                <a:spcPct val="80000"/>
              </a:lnSpc>
              <a:spcBef>
                <a:spcPct val="50000"/>
              </a:spcBef>
            </a:pPr>
            <a:r>
              <a:rPr lang="en-US" sz="1300" b="1">
                <a:solidFill>
                  <a:srgbClr val="00C87D"/>
                </a:solidFill>
                <a:latin typeface="Arial Narrow" pitchFamily="34" charset="0"/>
              </a:rPr>
              <a:t>go on</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Enter the current price of Awesome Inc. in decimal form.</a:t>
            </a:r>
            <a:endParaRPr lang="en-US" sz="1300" b="1">
              <a:latin typeface="Arial Narrow" pitchFamily="34" charset="0"/>
            </a:endParaRPr>
          </a:p>
          <a:p>
            <a:pPr>
              <a:lnSpc>
                <a:spcPct val="80000"/>
              </a:lnSpc>
              <a:spcBef>
                <a:spcPct val="50000"/>
              </a:spcBef>
            </a:pPr>
            <a:r>
              <a:rPr lang="en-US" sz="1300" b="1">
                <a:solidFill>
                  <a:srgbClr val="00C87D"/>
                </a:solidFill>
                <a:latin typeface="Arial Narrow" pitchFamily="34" charset="0"/>
              </a:rPr>
              <a:t>32.1</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Value of Lo Growth Mutual Fund changed from 201.0 to 232.1</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Value of Med Growth Mutual Fund changed from 302.0 to 364.2</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Value of Hi Growth Mutual Fund changed from 403.0 to 496.3</a:t>
            </a:r>
            <a:endParaRPr lang="en-US" sz="1300" b="1">
              <a:latin typeface="Arial Narrow" pitchFamily="34" charset="0"/>
            </a:endParaRPr>
          </a:p>
          <a:p>
            <a:pPr>
              <a:lnSpc>
                <a:spcPct val="80000"/>
              </a:lnSpc>
              <a:spcBef>
                <a:spcPct val="50000"/>
              </a:spcBef>
            </a:pP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Enter 'quit': Any other input to continue.</a:t>
            </a:r>
            <a:endParaRPr lang="en-US" sz="1300" b="1">
              <a:latin typeface="Arial Narrow" pitchFamily="34" charset="0"/>
            </a:endParaRPr>
          </a:p>
          <a:p>
            <a:pPr>
              <a:lnSpc>
                <a:spcPct val="80000"/>
              </a:lnSpc>
              <a:spcBef>
                <a:spcPct val="50000"/>
              </a:spcBef>
            </a:pPr>
            <a:r>
              <a:rPr lang="en-US" sz="1300" b="1">
                <a:solidFill>
                  <a:srgbClr val="00C87D"/>
                </a:solidFill>
                <a:latin typeface="Arial Narrow" pitchFamily="34" charset="0"/>
              </a:rPr>
              <a:t>go on</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Enter the current price of Awesome Inc. in decimal form.</a:t>
            </a:r>
            <a:endParaRPr lang="en-US" sz="1300" b="1">
              <a:latin typeface="Arial Narrow" pitchFamily="34" charset="0"/>
            </a:endParaRPr>
          </a:p>
          <a:p>
            <a:pPr>
              <a:lnSpc>
                <a:spcPct val="80000"/>
              </a:lnSpc>
              <a:spcBef>
                <a:spcPct val="50000"/>
              </a:spcBef>
            </a:pPr>
            <a:r>
              <a:rPr lang="en-US" sz="1300" b="1">
                <a:solidFill>
                  <a:srgbClr val="00C87D"/>
                </a:solidFill>
                <a:latin typeface="Arial Narrow" pitchFamily="34" charset="0"/>
              </a:rPr>
              <a:t>21.0</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Value of Lo Growth Mutual Fund changed from 232.1 to 221.0</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Value of Med Growth Mutual Fund changed from 364.2 to 342.0</a:t>
            </a: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Value of Hi Growth Mutual Fund changed from 496.3 to 463.0</a:t>
            </a:r>
            <a:endParaRPr lang="en-US" sz="1300" b="1">
              <a:latin typeface="Arial Narrow" pitchFamily="34" charset="0"/>
            </a:endParaRPr>
          </a:p>
          <a:p>
            <a:pPr>
              <a:lnSpc>
                <a:spcPct val="80000"/>
              </a:lnSpc>
              <a:spcBef>
                <a:spcPct val="50000"/>
              </a:spcBef>
            </a:pPr>
            <a:endParaRPr lang="en-US" sz="1300" b="1">
              <a:latin typeface="Arial Narrow" pitchFamily="34" charset="0"/>
            </a:endParaRPr>
          </a:p>
          <a:p>
            <a:pPr>
              <a:lnSpc>
                <a:spcPct val="80000"/>
              </a:lnSpc>
              <a:spcBef>
                <a:spcPct val="50000"/>
              </a:spcBef>
            </a:pPr>
            <a:r>
              <a:rPr lang="en-US" sz="1300" b="1">
                <a:solidFill>
                  <a:srgbClr val="0000FF"/>
                </a:solidFill>
                <a:latin typeface="Arial Narrow" pitchFamily="34" charset="0"/>
              </a:rPr>
              <a:t>Enter 'quit': Any other input to continue.</a:t>
            </a:r>
          </a:p>
        </p:txBody>
      </p:sp>
      <p:sp>
        <p:nvSpPr>
          <p:cNvPr id="398339" name="Rectangle 3"/>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398340" name="Slide Number Placeholder 4"/>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656BE130-A353-41C7-8791-F06FFED7F239}" type="slidenum">
              <a:rPr lang="en-GB" sz="1200">
                <a:solidFill>
                  <a:srgbClr val="898989"/>
                </a:solidFill>
                <a:latin typeface="Calibri" pitchFamily="34" charset="0"/>
              </a:rPr>
              <a:pPr algn="r"/>
              <a:t>53</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399818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1" name="AutoShape 4"/>
          <p:cNvSpPr>
            <a:spLocks noChangeArrowheads="1"/>
          </p:cNvSpPr>
          <p:nvPr/>
        </p:nvSpPr>
        <p:spPr bwMode="auto">
          <a:xfrm>
            <a:off x="5604933" y="1030288"/>
            <a:ext cx="592667" cy="2921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399362" name="Rectangle 5"/>
          <p:cNvSpPr>
            <a:spLocks noChangeArrowheads="1"/>
          </p:cNvSpPr>
          <p:nvPr/>
        </p:nvSpPr>
        <p:spPr bwMode="auto">
          <a:xfrm>
            <a:off x="3184722" y="824999"/>
            <a:ext cx="1764907" cy="701089"/>
          </a:xfrm>
          <a:prstGeom prst="rect">
            <a:avLst/>
          </a:prstGeom>
          <a:solidFill>
            <a:schemeClr val="bg1"/>
          </a:solidFill>
          <a:ln w="1905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i="1" u="sng">
                <a:latin typeface="Arial Narrow" pitchFamily="34" charset="0"/>
              </a:rPr>
              <a:t>Observable</a:t>
            </a:r>
            <a:endParaRPr lang="en-US" b="1" i="1">
              <a:latin typeface="Arial Narrow" pitchFamily="34" charset="0"/>
            </a:endParaRPr>
          </a:p>
          <a:p>
            <a:pPr algn="ctr">
              <a:lnSpc>
                <a:spcPct val="60000"/>
              </a:lnSpc>
              <a:spcBef>
                <a:spcPct val="50000"/>
              </a:spcBef>
            </a:pPr>
            <a:r>
              <a:rPr lang="en-US" b="1" i="1">
                <a:latin typeface="Arial Narrow" pitchFamily="34" charset="0"/>
              </a:rPr>
              <a:t>notifyObservers()</a:t>
            </a:r>
          </a:p>
        </p:txBody>
      </p:sp>
      <p:sp>
        <p:nvSpPr>
          <p:cNvPr id="399363" name="Rectangle 6"/>
          <p:cNvSpPr>
            <a:spLocks noChangeArrowheads="1"/>
          </p:cNvSpPr>
          <p:nvPr/>
        </p:nvSpPr>
        <p:spPr bwMode="auto">
          <a:xfrm>
            <a:off x="8013551" y="824999"/>
            <a:ext cx="2766783" cy="701089"/>
          </a:xfrm>
          <a:prstGeom prst="rect">
            <a:avLst/>
          </a:prstGeom>
          <a:solidFill>
            <a:schemeClr val="bg1"/>
          </a:solidFill>
          <a:ln w="19050">
            <a:solidFill>
              <a:schemeClr val="tx1"/>
            </a:solidFill>
            <a:prstDash val="lgDash"/>
            <a:miter lim="800000"/>
            <a:headEnd/>
            <a:tailEnd/>
          </a:ln>
        </p:spPr>
        <p:txBody>
          <a:bodyPr wrap="none" lIns="92075" tIns="136525" rIns="92075" bIns="91440" anchor="ctr">
            <a:spAutoFit/>
          </a:bodyPr>
          <a:lstStyle/>
          <a:p>
            <a:pPr algn="ctr">
              <a:lnSpc>
                <a:spcPct val="60000"/>
              </a:lnSpc>
              <a:spcBef>
                <a:spcPct val="50000"/>
              </a:spcBef>
            </a:pPr>
            <a:r>
              <a:rPr lang="en-US" b="1" i="1" u="sng">
                <a:latin typeface="Arial Narrow" pitchFamily="34" charset="0"/>
              </a:rPr>
              <a:t>Observer</a:t>
            </a:r>
            <a:endParaRPr lang="en-US" b="1" i="1">
              <a:latin typeface="Arial Narrow" pitchFamily="34" charset="0"/>
            </a:endParaRPr>
          </a:p>
          <a:p>
            <a:pPr algn="ctr">
              <a:lnSpc>
                <a:spcPct val="60000"/>
              </a:lnSpc>
              <a:spcBef>
                <a:spcPct val="50000"/>
              </a:spcBef>
            </a:pPr>
            <a:r>
              <a:rPr lang="en-US" b="1" i="1">
                <a:latin typeface="Arial Narrow" pitchFamily="34" charset="0"/>
              </a:rPr>
              <a:t>update( Observable, Object )</a:t>
            </a:r>
          </a:p>
        </p:txBody>
      </p:sp>
      <p:sp>
        <p:nvSpPr>
          <p:cNvPr id="399364" name="Rectangle 7"/>
          <p:cNvSpPr>
            <a:spLocks noChangeArrowheads="1"/>
          </p:cNvSpPr>
          <p:nvPr/>
        </p:nvSpPr>
        <p:spPr bwMode="auto">
          <a:xfrm>
            <a:off x="3396351" y="4736599"/>
            <a:ext cx="1341649" cy="701089"/>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u="sng">
                <a:latin typeface="Arial Narrow" pitchFamily="34" charset="0"/>
              </a:rPr>
              <a:t>AwesomeInc</a:t>
            </a:r>
          </a:p>
          <a:p>
            <a:pPr algn="ctr">
              <a:lnSpc>
                <a:spcPct val="60000"/>
              </a:lnSpc>
              <a:spcBef>
                <a:spcPct val="50000"/>
              </a:spcBef>
            </a:pPr>
            <a:r>
              <a:rPr lang="en-US" b="1">
                <a:latin typeface="Arial Narrow" pitchFamily="34" charset="0"/>
              </a:rPr>
              <a:t>price</a:t>
            </a:r>
          </a:p>
        </p:txBody>
      </p:sp>
      <p:sp>
        <p:nvSpPr>
          <p:cNvPr id="399365" name="Rectangle 8"/>
          <p:cNvSpPr>
            <a:spLocks noChangeArrowheads="1"/>
          </p:cNvSpPr>
          <p:nvPr/>
        </p:nvSpPr>
        <p:spPr bwMode="auto">
          <a:xfrm>
            <a:off x="8316198" y="4583456"/>
            <a:ext cx="2167837" cy="1005788"/>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a:latin typeface="Arial Narrow" pitchFamily="34" charset="0"/>
              </a:rPr>
              <a:t>LongTermMutualFund</a:t>
            </a:r>
          </a:p>
          <a:p>
            <a:pPr algn="ctr">
              <a:lnSpc>
                <a:spcPct val="60000"/>
              </a:lnSpc>
              <a:spcBef>
                <a:spcPct val="50000"/>
              </a:spcBef>
            </a:pPr>
            <a:r>
              <a:rPr lang="en-US" b="1">
                <a:latin typeface="Arial Narrow" pitchFamily="34" charset="0"/>
              </a:rPr>
              <a:t>….</a:t>
            </a:r>
          </a:p>
          <a:p>
            <a:pPr algn="ctr">
              <a:lnSpc>
                <a:spcPct val="60000"/>
              </a:lnSpc>
              <a:spcBef>
                <a:spcPct val="50000"/>
              </a:spcBef>
            </a:pPr>
            <a:r>
              <a:rPr lang="en-US" b="1">
                <a:latin typeface="Arial Narrow" pitchFamily="34" charset="0"/>
              </a:rPr>
              <a:t>update(…)</a:t>
            </a:r>
          </a:p>
        </p:txBody>
      </p:sp>
      <p:sp>
        <p:nvSpPr>
          <p:cNvPr id="399366" name="AutoShape 9"/>
          <p:cNvSpPr>
            <a:spLocks noChangeArrowheads="1"/>
          </p:cNvSpPr>
          <p:nvPr/>
        </p:nvSpPr>
        <p:spPr bwMode="auto">
          <a:xfrm>
            <a:off x="3873500" y="1612900"/>
            <a:ext cx="389467" cy="2921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sp>
        <p:nvSpPr>
          <p:cNvPr id="399367" name="Rectangle 12"/>
          <p:cNvSpPr>
            <a:spLocks noGrp="1" noChangeArrowheads="1"/>
          </p:cNvSpPr>
          <p:nvPr>
            <p:ph type="title" idx="4294967295"/>
          </p:nvPr>
        </p:nvSpPr>
        <p:spPr>
          <a:xfrm>
            <a:off x="10160000" y="2057400"/>
            <a:ext cx="1828800" cy="1086964"/>
          </a:xfrm>
          <a:solidFill>
            <a:schemeClr val="bg1"/>
          </a:solidFill>
        </p:spPr>
        <p:txBody>
          <a:bodyPr lIns="90488" tIns="44450" rIns="90488" bIns="44450" anchor="t">
            <a:spAutoFit/>
          </a:bodyPr>
          <a:lstStyle/>
          <a:p>
            <a:pPr algn="r"/>
            <a:r>
              <a:rPr lang="en-US" sz="2400" b="1" smtClean="0">
                <a:latin typeface="Arial Narrow" pitchFamily="34" charset="0"/>
              </a:rPr>
              <a:t>Observer Example: </a:t>
            </a:r>
            <a:r>
              <a:rPr lang="en-US" sz="2400" b="1" i="1" smtClean="0">
                <a:latin typeface="Arial Narrow" pitchFamily="34" charset="0"/>
              </a:rPr>
              <a:t>Mutual Funds</a:t>
            </a:r>
          </a:p>
        </p:txBody>
      </p:sp>
      <p:sp>
        <p:nvSpPr>
          <p:cNvPr id="399368" name="AutoShape 13"/>
          <p:cNvSpPr>
            <a:spLocks noChangeArrowheads="1"/>
          </p:cNvSpPr>
          <p:nvPr/>
        </p:nvSpPr>
        <p:spPr bwMode="auto">
          <a:xfrm>
            <a:off x="9203267" y="1606550"/>
            <a:ext cx="389467" cy="2921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cxnSp>
        <p:nvCxnSpPr>
          <p:cNvPr id="399369" name="AutoShape 14"/>
          <p:cNvCxnSpPr>
            <a:cxnSpLocks noChangeShapeType="1"/>
            <a:stCxn id="399366" idx="3"/>
            <a:endCxn id="399364" idx="0"/>
          </p:cNvCxnSpPr>
          <p:nvPr/>
        </p:nvCxnSpPr>
        <p:spPr bwMode="auto">
          <a:xfrm flipH="1">
            <a:off x="4067176" y="1905000"/>
            <a:ext cx="1038" cy="2831599"/>
          </a:xfrm>
          <a:prstGeom prst="straightConnector1">
            <a:avLst/>
          </a:prstGeom>
          <a:noFill/>
          <a:ln w="19050">
            <a:solidFill>
              <a:schemeClr val="tx1"/>
            </a:solidFill>
            <a:round/>
            <a:headEnd/>
            <a:tailEnd/>
          </a:ln>
        </p:spPr>
      </p:cxnSp>
      <p:cxnSp>
        <p:nvCxnSpPr>
          <p:cNvPr id="399370" name="AutoShape 15"/>
          <p:cNvCxnSpPr>
            <a:cxnSpLocks noChangeShapeType="1"/>
            <a:stCxn id="399368" idx="3"/>
            <a:endCxn id="399365" idx="0"/>
          </p:cNvCxnSpPr>
          <p:nvPr/>
        </p:nvCxnSpPr>
        <p:spPr bwMode="auto">
          <a:xfrm rot="16200000" flipH="1">
            <a:off x="8056646" y="3239985"/>
            <a:ext cx="2684806" cy="2136"/>
          </a:xfrm>
          <a:prstGeom prst="bentConnector3">
            <a:avLst>
              <a:gd name="adj1" fmla="val 50000"/>
            </a:avLst>
          </a:prstGeom>
          <a:noFill/>
          <a:ln w="19050">
            <a:solidFill>
              <a:schemeClr val="tx1"/>
            </a:solidFill>
            <a:prstDash val="lgDash"/>
            <a:miter lim="800000"/>
            <a:headEnd/>
            <a:tailEnd/>
          </a:ln>
        </p:spPr>
      </p:cxnSp>
      <p:cxnSp>
        <p:nvCxnSpPr>
          <p:cNvPr id="399371" name="AutoShape 16"/>
          <p:cNvCxnSpPr>
            <a:cxnSpLocks noChangeShapeType="1"/>
            <a:stCxn id="399361" idx="3"/>
            <a:endCxn id="399363" idx="1"/>
          </p:cNvCxnSpPr>
          <p:nvPr/>
        </p:nvCxnSpPr>
        <p:spPr bwMode="auto">
          <a:xfrm flipV="1">
            <a:off x="6197600" y="1175544"/>
            <a:ext cx="1815951" cy="794"/>
          </a:xfrm>
          <a:prstGeom prst="straightConnector1">
            <a:avLst/>
          </a:prstGeom>
          <a:noFill/>
          <a:ln w="19050">
            <a:solidFill>
              <a:schemeClr val="tx1"/>
            </a:solidFill>
            <a:round/>
            <a:headEnd/>
            <a:tailEnd type="arrow" w="med" len="med"/>
          </a:ln>
        </p:spPr>
      </p:cxnSp>
      <p:cxnSp>
        <p:nvCxnSpPr>
          <p:cNvPr id="399372" name="AutoShape 17"/>
          <p:cNvCxnSpPr>
            <a:cxnSpLocks noChangeShapeType="1"/>
            <a:stCxn id="399365" idx="1"/>
            <a:endCxn id="399364" idx="3"/>
          </p:cNvCxnSpPr>
          <p:nvPr/>
        </p:nvCxnSpPr>
        <p:spPr bwMode="auto">
          <a:xfrm flipH="1">
            <a:off x="4738000" y="5086350"/>
            <a:ext cx="3578198" cy="794"/>
          </a:xfrm>
          <a:prstGeom prst="straightConnector1">
            <a:avLst/>
          </a:prstGeom>
          <a:noFill/>
          <a:ln w="19050">
            <a:solidFill>
              <a:schemeClr val="tx1"/>
            </a:solidFill>
            <a:prstDash val="lgDash"/>
            <a:round/>
            <a:headEnd/>
            <a:tailEnd type="arrow" w="med" len="med"/>
          </a:ln>
        </p:spPr>
      </p:cxnSp>
      <p:sp>
        <p:nvSpPr>
          <p:cNvPr id="399373" name="Rectangle 19"/>
          <p:cNvSpPr>
            <a:spLocks noChangeArrowheads="1"/>
          </p:cNvSpPr>
          <p:nvPr/>
        </p:nvSpPr>
        <p:spPr bwMode="auto">
          <a:xfrm>
            <a:off x="148168" y="5943600"/>
            <a:ext cx="595035" cy="369332"/>
          </a:xfrm>
          <a:prstGeom prst="rect">
            <a:avLst/>
          </a:prstGeom>
          <a:noFill/>
          <a:ln w="9525">
            <a:noFill/>
            <a:miter lim="800000"/>
            <a:headEnd/>
            <a:tailEnd/>
          </a:ln>
        </p:spPr>
        <p:txBody>
          <a:bodyPr wrap="none">
            <a:spAutoFit/>
          </a:bodyPr>
          <a:lstStyle/>
          <a:p>
            <a:r>
              <a:rPr lang="en-US" b="1">
                <a:latin typeface="Arial Narrow" pitchFamily="34" charset="0"/>
              </a:rPr>
              <a:t>Key:</a:t>
            </a:r>
          </a:p>
        </p:txBody>
      </p:sp>
      <p:sp>
        <p:nvSpPr>
          <p:cNvPr id="399374" name="Rectangle 20"/>
          <p:cNvSpPr>
            <a:spLocks noChangeArrowheads="1"/>
          </p:cNvSpPr>
          <p:nvPr/>
        </p:nvSpPr>
        <p:spPr bwMode="auto">
          <a:xfrm>
            <a:off x="3619500" y="5803640"/>
            <a:ext cx="1821011" cy="414857"/>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nSpc>
                <a:spcPct val="60000"/>
              </a:lnSpc>
              <a:spcBef>
                <a:spcPct val="50000"/>
              </a:spcBef>
            </a:pPr>
            <a:r>
              <a:rPr lang="en-US" sz="2000" b="1">
                <a:latin typeface="Arial Narrow" pitchFamily="34" charset="0"/>
              </a:rPr>
              <a:t>Developer Class</a:t>
            </a:r>
          </a:p>
        </p:txBody>
      </p:sp>
      <p:sp>
        <p:nvSpPr>
          <p:cNvPr id="399375" name="Rectangle 21"/>
          <p:cNvSpPr>
            <a:spLocks noChangeArrowheads="1"/>
          </p:cNvSpPr>
          <p:nvPr/>
        </p:nvSpPr>
        <p:spPr bwMode="auto">
          <a:xfrm>
            <a:off x="1506061" y="5787765"/>
            <a:ext cx="1672061" cy="414857"/>
          </a:xfrm>
          <a:prstGeom prst="rect">
            <a:avLst/>
          </a:prstGeom>
          <a:solidFill>
            <a:schemeClr val="bg1"/>
          </a:solidFill>
          <a:ln w="1905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sz="2000" b="1" i="1">
                <a:latin typeface="Arial Narrow" pitchFamily="34" charset="0"/>
              </a:rPr>
              <a:t>Java API Class</a:t>
            </a:r>
          </a:p>
        </p:txBody>
      </p:sp>
      <p:sp>
        <p:nvSpPr>
          <p:cNvPr id="399376" name="Rectangle 22"/>
          <p:cNvSpPr>
            <a:spLocks noChangeArrowheads="1"/>
          </p:cNvSpPr>
          <p:nvPr/>
        </p:nvSpPr>
        <p:spPr bwMode="auto">
          <a:xfrm>
            <a:off x="8721903" y="5094631"/>
            <a:ext cx="2421111" cy="1005788"/>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a:latin typeface="Arial Narrow" pitchFamily="34" charset="0"/>
              </a:rPr>
              <a:t>MediumTermMutualFund</a:t>
            </a:r>
          </a:p>
          <a:p>
            <a:pPr algn="ctr">
              <a:lnSpc>
                <a:spcPct val="60000"/>
              </a:lnSpc>
              <a:spcBef>
                <a:spcPct val="50000"/>
              </a:spcBef>
            </a:pPr>
            <a:r>
              <a:rPr lang="en-US" b="1">
                <a:latin typeface="Arial Narrow" pitchFamily="34" charset="0"/>
              </a:rPr>
              <a:t>….</a:t>
            </a:r>
          </a:p>
          <a:p>
            <a:pPr algn="ctr">
              <a:lnSpc>
                <a:spcPct val="60000"/>
              </a:lnSpc>
              <a:spcBef>
                <a:spcPct val="50000"/>
              </a:spcBef>
            </a:pPr>
            <a:r>
              <a:rPr lang="en-US" b="1">
                <a:latin typeface="Arial Narrow" pitchFamily="34" charset="0"/>
              </a:rPr>
              <a:t>update(…)</a:t>
            </a:r>
          </a:p>
        </p:txBody>
      </p:sp>
      <p:sp>
        <p:nvSpPr>
          <p:cNvPr id="399377" name="Rectangle 23"/>
          <p:cNvSpPr>
            <a:spLocks noChangeArrowheads="1"/>
          </p:cNvSpPr>
          <p:nvPr/>
        </p:nvSpPr>
        <p:spPr bwMode="auto">
          <a:xfrm>
            <a:off x="8945158" y="5558181"/>
            <a:ext cx="2107949" cy="1005788"/>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u="sng">
                <a:latin typeface="Arial Narrow" pitchFamily="34" charset="0"/>
              </a:rPr>
              <a:t>HiGrowthMutualFund</a:t>
            </a:r>
          </a:p>
          <a:p>
            <a:pPr algn="ctr">
              <a:lnSpc>
                <a:spcPct val="60000"/>
              </a:lnSpc>
              <a:spcBef>
                <a:spcPct val="50000"/>
              </a:spcBef>
            </a:pPr>
            <a:r>
              <a:rPr lang="en-US" b="1">
                <a:latin typeface="Arial Narrow" pitchFamily="34" charset="0"/>
              </a:rPr>
              <a:t>….</a:t>
            </a:r>
          </a:p>
          <a:p>
            <a:pPr algn="ctr">
              <a:lnSpc>
                <a:spcPct val="60000"/>
              </a:lnSpc>
              <a:spcBef>
                <a:spcPct val="50000"/>
              </a:spcBef>
            </a:pPr>
            <a:r>
              <a:rPr lang="en-US" b="1">
                <a:latin typeface="Arial Narrow" pitchFamily="34" charset="0"/>
              </a:rPr>
              <a:t>update(…)</a:t>
            </a:r>
          </a:p>
        </p:txBody>
      </p:sp>
      <p:sp>
        <p:nvSpPr>
          <p:cNvPr id="399378" name="Rectangle 24"/>
          <p:cNvSpPr>
            <a:spLocks noChangeArrowheads="1"/>
          </p:cNvSpPr>
          <p:nvPr/>
        </p:nvSpPr>
        <p:spPr bwMode="auto">
          <a:xfrm>
            <a:off x="5752423" y="2446681"/>
            <a:ext cx="2098972" cy="1005788"/>
          </a:xfrm>
          <a:prstGeom prst="rect">
            <a:avLst/>
          </a:prstGeom>
          <a:solidFill>
            <a:schemeClr val="bg1"/>
          </a:solidFill>
          <a:ln w="1905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i="1" u="sng">
                <a:latin typeface="Arial Narrow" pitchFamily="34" charset="0"/>
              </a:rPr>
              <a:t>MutualFund</a:t>
            </a:r>
            <a:endParaRPr lang="en-US" b="1" i="1">
              <a:latin typeface="Arial Narrow" pitchFamily="34" charset="0"/>
            </a:endParaRPr>
          </a:p>
          <a:p>
            <a:pPr algn="ctr">
              <a:lnSpc>
                <a:spcPct val="60000"/>
              </a:lnSpc>
              <a:spcBef>
                <a:spcPct val="50000"/>
              </a:spcBef>
            </a:pPr>
            <a:r>
              <a:rPr lang="en-US" b="1" i="1">
                <a:latin typeface="Arial Narrow" pitchFamily="34" charset="0"/>
              </a:rPr>
              <a:t>value</a:t>
            </a:r>
          </a:p>
          <a:p>
            <a:pPr algn="ctr">
              <a:lnSpc>
                <a:spcPct val="60000"/>
              </a:lnSpc>
              <a:spcBef>
                <a:spcPct val="50000"/>
              </a:spcBef>
            </a:pPr>
            <a:r>
              <a:rPr lang="en-US" b="1" i="1">
                <a:latin typeface="Arial Narrow" pitchFamily="34" charset="0"/>
              </a:rPr>
              <a:t>numAwesomeShares</a:t>
            </a:r>
          </a:p>
        </p:txBody>
      </p:sp>
      <p:sp>
        <p:nvSpPr>
          <p:cNvPr id="399379" name="AutoShape 25"/>
          <p:cNvSpPr>
            <a:spLocks noChangeArrowheads="1"/>
          </p:cNvSpPr>
          <p:nvPr/>
        </p:nvSpPr>
        <p:spPr bwMode="auto">
          <a:xfrm>
            <a:off x="6584951" y="3594100"/>
            <a:ext cx="389467" cy="2921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cxnSp>
        <p:nvCxnSpPr>
          <p:cNvPr id="399380" name="AutoShape 26"/>
          <p:cNvCxnSpPr>
            <a:cxnSpLocks noChangeShapeType="1"/>
            <a:stCxn id="399379" idx="3"/>
            <a:endCxn id="399365" idx="0"/>
          </p:cNvCxnSpPr>
          <p:nvPr/>
        </p:nvCxnSpPr>
        <p:spPr bwMode="auto">
          <a:xfrm rot="16200000" flipH="1">
            <a:off x="7741263" y="2924602"/>
            <a:ext cx="697256" cy="2620452"/>
          </a:xfrm>
          <a:prstGeom prst="bentConnector3">
            <a:avLst>
              <a:gd name="adj1" fmla="val 50000"/>
            </a:avLst>
          </a:prstGeom>
          <a:noFill/>
          <a:ln w="19050">
            <a:solidFill>
              <a:schemeClr val="tx1"/>
            </a:solidFill>
            <a:miter lim="800000"/>
            <a:headEnd/>
            <a:tailEnd/>
          </a:ln>
        </p:spPr>
      </p:cxnSp>
      <p:sp>
        <p:nvSpPr>
          <p:cNvPr id="399381" name="Rectangle 28"/>
          <p:cNvSpPr>
            <a:spLocks noChangeArrowheads="1"/>
          </p:cNvSpPr>
          <p:nvPr/>
        </p:nvSpPr>
        <p:spPr bwMode="auto">
          <a:xfrm>
            <a:off x="865451" y="4892918"/>
            <a:ext cx="711733" cy="396391"/>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a:latin typeface="Arial Narrow" pitchFamily="34" charset="0"/>
              </a:rPr>
              <a:t>Client</a:t>
            </a:r>
          </a:p>
        </p:txBody>
      </p:sp>
      <p:cxnSp>
        <p:nvCxnSpPr>
          <p:cNvPr id="399382" name="AutoShape 30"/>
          <p:cNvCxnSpPr>
            <a:cxnSpLocks noChangeShapeType="1"/>
            <a:stCxn id="399381" idx="3"/>
            <a:endCxn id="399364" idx="1"/>
          </p:cNvCxnSpPr>
          <p:nvPr/>
        </p:nvCxnSpPr>
        <p:spPr bwMode="auto">
          <a:xfrm flipV="1">
            <a:off x="1577184" y="5087144"/>
            <a:ext cx="1819167" cy="3970"/>
          </a:xfrm>
          <a:prstGeom prst="straightConnector1">
            <a:avLst/>
          </a:prstGeom>
          <a:noFill/>
          <a:ln w="9525">
            <a:solidFill>
              <a:schemeClr val="tx1"/>
            </a:solidFill>
            <a:prstDash val="lgDash"/>
            <a:round/>
            <a:headEnd/>
            <a:tailEnd type="arrow" w="med" len="med"/>
          </a:ln>
        </p:spPr>
      </p:cxnSp>
      <p:sp>
        <p:nvSpPr>
          <p:cNvPr id="399383" name="Line 31"/>
          <p:cNvSpPr>
            <a:spLocks noChangeShapeType="1"/>
          </p:cNvSpPr>
          <p:nvPr/>
        </p:nvSpPr>
        <p:spPr bwMode="auto">
          <a:xfrm flipV="1">
            <a:off x="1295400" y="2057400"/>
            <a:ext cx="1016000" cy="762000"/>
          </a:xfrm>
          <a:prstGeom prst="line">
            <a:avLst/>
          </a:prstGeom>
          <a:noFill/>
          <a:ln w="9525">
            <a:solidFill>
              <a:schemeClr val="tx1"/>
            </a:solidFill>
            <a:prstDash val="lgDash"/>
            <a:round/>
            <a:headEnd/>
            <a:tailEnd type="arrow" w="med" len="med"/>
          </a:ln>
        </p:spPr>
        <p:txBody>
          <a:bodyPr/>
          <a:lstStyle/>
          <a:p>
            <a:endParaRPr lang="en-US"/>
          </a:p>
        </p:txBody>
      </p:sp>
      <p:sp>
        <p:nvSpPr>
          <p:cNvPr id="399384" name="Line 32"/>
          <p:cNvSpPr>
            <a:spLocks noChangeShapeType="1"/>
          </p:cNvSpPr>
          <p:nvPr/>
        </p:nvSpPr>
        <p:spPr bwMode="auto">
          <a:xfrm flipV="1">
            <a:off x="1295400" y="2286000"/>
            <a:ext cx="1524000" cy="533400"/>
          </a:xfrm>
          <a:prstGeom prst="line">
            <a:avLst/>
          </a:prstGeom>
          <a:noFill/>
          <a:ln w="9525">
            <a:solidFill>
              <a:schemeClr val="tx1"/>
            </a:solidFill>
            <a:prstDash val="lgDash"/>
            <a:round/>
            <a:headEnd/>
            <a:tailEnd type="arrow" w="med" len="med"/>
          </a:ln>
        </p:spPr>
        <p:txBody>
          <a:bodyPr/>
          <a:lstStyle/>
          <a:p>
            <a:endParaRPr lang="en-US"/>
          </a:p>
        </p:txBody>
      </p:sp>
      <p:sp>
        <p:nvSpPr>
          <p:cNvPr id="399385" name="Line 33"/>
          <p:cNvSpPr>
            <a:spLocks noChangeShapeType="1"/>
          </p:cNvSpPr>
          <p:nvPr/>
        </p:nvSpPr>
        <p:spPr bwMode="auto">
          <a:xfrm>
            <a:off x="1295400" y="2819400"/>
            <a:ext cx="1651000" cy="609600"/>
          </a:xfrm>
          <a:prstGeom prst="line">
            <a:avLst/>
          </a:prstGeom>
          <a:noFill/>
          <a:ln w="9525">
            <a:solidFill>
              <a:schemeClr val="tx1"/>
            </a:solidFill>
            <a:prstDash val="lgDash"/>
            <a:round/>
            <a:headEnd/>
            <a:tailEnd type="arrow" w="med" len="med"/>
          </a:ln>
        </p:spPr>
        <p:txBody>
          <a:bodyPr/>
          <a:lstStyle/>
          <a:p>
            <a:endParaRPr lang="en-US"/>
          </a:p>
        </p:txBody>
      </p:sp>
      <p:sp>
        <p:nvSpPr>
          <p:cNvPr id="399386" name="Rectangle 29"/>
          <p:cNvSpPr>
            <a:spLocks noChangeArrowheads="1"/>
          </p:cNvSpPr>
          <p:nvPr/>
        </p:nvSpPr>
        <p:spPr bwMode="auto">
          <a:xfrm>
            <a:off x="864392" y="2606918"/>
            <a:ext cx="711733" cy="396391"/>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a:latin typeface="Arial Narrow" pitchFamily="34" charset="0"/>
              </a:rPr>
              <a:t>Setup</a:t>
            </a:r>
          </a:p>
        </p:txBody>
      </p:sp>
      <p:cxnSp>
        <p:nvCxnSpPr>
          <p:cNvPr id="399387" name="AutoShape 35"/>
          <p:cNvCxnSpPr>
            <a:cxnSpLocks noChangeShapeType="1"/>
            <a:stCxn id="399386" idx="2"/>
            <a:endCxn id="399381" idx="0"/>
          </p:cNvCxnSpPr>
          <p:nvPr/>
        </p:nvCxnSpPr>
        <p:spPr bwMode="auto">
          <a:xfrm>
            <a:off x="1220259" y="3003309"/>
            <a:ext cx="1059" cy="1889609"/>
          </a:xfrm>
          <a:prstGeom prst="straightConnector1">
            <a:avLst/>
          </a:prstGeom>
          <a:noFill/>
          <a:ln w="9525">
            <a:solidFill>
              <a:schemeClr val="tx1"/>
            </a:solidFill>
            <a:prstDash val="lgDash"/>
            <a:round/>
            <a:headEnd/>
            <a:tailEnd type="arrow" w="med" len="med"/>
          </a:ln>
        </p:spPr>
      </p:cxnSp>
      <p:cxnSp>
        <p:nvCxnSpPr>
          <p:cNvPr id="399388" name="AutoShape 37"/>
          <p:cNvCxnSpPr>
            <a:cxnSpLocks noChangeShapeType="1"/>
            <a:stCxn id="399362" idx="0"/>
            <a:endCxn id="399363" idx="0"/>
          </p:cNvCxnSpPr>
          <p:nvPr/>
        </p:nvCxnSpPr>
        <p:spPr bwMode="auto">
          <a:xfrm rot="5400000" flipH="1" flipV="1">
            <a:off x="6732059" y="-1839884"/>
            <a:ext cx="12700" cy="5329767"/>
          </a:xfrm>
          <a:prstGeom prst="bentConnector3">
            <a:avLst>
              <a:gd name="adj1" fmla="val 1800000"/>
            </a:avLst>
          </a:prstGeom>
          <a:noFill/>
          <a:ln w="19050">
            <a:solidFill>
              <a:schemeClr val="tx1"/>
            </a:solidFill>
            <a:prstDash val="lgDash"/>
            <a:miter lim="800000"/>
            <a:headEnd type="arrow" w="med" len="med"/>
            <a:tailEnd/>
          </a:ln>
        </p:spPr>
      </p:cxnSp>
      <p:sp>
        <p:nvSpPr>
          <p:cNvPr id="399389" name="Slide Number Placeholder 29"/>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D75BE062-A36D-460E-9D83-33E194BD5A7F}" type="slidenum">
              <a:rPr lang="en-GB" sz="1200">
                <a:solidFill>
                  <a:srgbClr val="898989"/>
                </a:solidFill>
                <a:latin typeface="Calibri" pitchFamily="34" charset="0"/>
              </a:rPr>
              <a:pPr algn="r"/>
              <a:t>54</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69465431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AutoShape 4"/>
          <p:cNvSpPr>
            <a:spLocks noChangeArrowheads="1"/>
          </p:cNvSpPr>
          <p:nvPr/>
        </p:nvSpPr>
        <p:spPr bwMode="auto">
          <a:xfrm>
            <a:off x="4303184" y="2136775"/>
            <a:ext cx="592667" cy="2921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400386" name="Rectangle 5"/>
          <p:cNvSpPr>
            <a:spLocks noChangeArrowheads="1"/>
          </p:cNvSpPr>
          <p:nvPr/>
        </p:nvSpPr>
        <p:spPr bwMode="auto">
          <a:xfrm>
            <a:off x="1882972" y="1931488"/>
            <a:ext cx="1764907" cy="701089"/>
          </a:xfrm>
          <a:prstGeom prst="rect">
            <a:avLst/>
          </a:prstGeom>
          <a:solidFill>
            <a:schemeClr val="bg1"/>
          </a:solidFill>
          <a:ln w="1905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i="1" u="sng">
                <a:latin typeface="Arial Narrow" pitchFamily="34" charset="0"/>
              </a:rPr>
              <a:t>Observable</a:t>
            </a:r>
            <a:endParaRPr lang="en-US" b="1" i="1">
              <a:latin typeface="Arial Narrow" pitchFamily="34" charset="0"/>
            </a:endParaRPr>
          </a:p>
          <a:p>
            <a:pPr algn="ctr">
              <a:lnSpc>
                <a:spcPct val="60000"/>
              </a:lnSpc>
              <a:spcBef>
                <a:spcPct val="50000"/>
              </a:spcBef>
            </a:pPr>
            <a:r>
              <a:rPr lang="en-US" b="1" i="1">
                <a:latin typeface="Arial Narrow" pitchFamily="34" charset="0"/>
              </a:rPr>
              <a:t>notifyObservers()</a:t>
            </a:r>
          </a:p>
        </p:txBody>
      </p:sp>
      <p:sp>
        <p:nvSpPr>
          <p:cNvPr id="400387" name="Rectangle 6"/>
          <p:cNvSpPr>
            <a:spLocks noChangeArrowheads="1"/>
          </p:cNvSpPr>
          <p:nvPr/>
        </p:nvSpPr>
        <p:spPr bwMode="auto">
          <a:xfrm>
            <a:off x="8013551" y="1931488"/>
            <a:ext cx="2766783" cy="701089"/>
          </a:xfrm>
          <a:prstGeom prst="rect">
            <a:avLst/>
          </a:prstGeom>
          <a:solidFill>
            <a:schemeClr val="bg1"/>
          </a:solidFill>
          <a:ln w="1905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i="1" u="sng">
                <a:latin typeface="Arial Narrow" pitchFamily="34" charset="0"/>
              </a:rPr>
              <a:t>Observer</a:t>
            </a:r>
            <a:endParaRPr lang="en-US" b="1" i="1">
              <a:latin typeface="Arial Narrow" pitchFamily="34" charset="0"/>
            </a:endParaRPr>
          </a:p>
          <a:p>
            <a:pPr algn="ctr">
              <a:lnSpc>
                <a:spcPct val="60000"/>
              </a:lnSpc>
              <a:spcBef>
                <a:spcPct val="50000"/>
              </a:spcBef>
            </a:pPr>
            <a:r>
              <a:rPr lang="en-US" b="1" i="1">
                <a:latin typeface="Arial Narrow" pitchFamily="34" charset="0"/>
              </a:rPr>
              <a:t>update( Observable, Object )</a:t>
            </a:r>
          </a:p>
        </p:txBody>
      </p:sp>
      <p:sp>
        <p:nvSpPr>
          <p:cNvPr id="400388" name="Rectangle 7"/>
          <p:cNvSpPr>
            <a:spLocks noChangeArrowheads="1"/>
          </p:cNvSpPr>
          <p:nvPr/>
        </p:nvSpPr>
        <p:spPr bwMode="auto">
          <a:xfrm>
            <a:off x="2024036" y="4126156"/>
            <a:ext cx="1482778" cy="396391"/>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a:latin typeface="Arial Narrow" pitchFamily="34" charset="0"/>
              </a:rPr>
              <a:t>MyObservable</a:t>
            </a:r>
          </a:p>
        </p:txBody>
      </p:sp>
      <p:sp>
        <p:nvSpPr>
          <p:cNvPr id="400389" name="Rectangle 8"/>
          <p:cNvSpPr>
            <a:spLocks noChangeArrowheads="1"/>
          </p:cNvSpPr>
          <p:nvPr/>
        </p:nvSpPr>
        <p:spPr bwMode="auto">
          <a:xfrm>
            <a:off x="8347489" y="3821456"/>
            <a:ext cx="2103140" cy="1005788"/>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u="sng">
                <a:latin typeface="Arial Narrow" pitchFamily="34" charset="0"/>
              </a:rPr>
              <a:t>MyConcreteObserver</a:t>
            </a:r>
          </a:p>
          <a:p>
            <a:pPr algn="ctr">
              <a:lnSpc>
                <a:spcPct val="60000"/>
              </a:lnSpc>
              <a:spcBef>
                <a:spcPct val="50000"/>
              </a:spcBef>
            </a:pPr>
            <a:r>
              <a:rPr lang="en-US" b="1">
                <a:latin typeface="Arial Narrow" pitchFamily="34" charset="0"/>
              </a:rPr>
              <a:t>observerState</a:t>
            </a:r>
          </a:p>
          <a:p>
            <a:pPr algn="ctr">
              <a:lnSpc>
                <a:spcPct val="60000"/>
              </a:lnSpc>
              <a:spcBef>
                <a:spcPct val="50000"/>
              </a:spcBef>
            </a:pPr>
            <a:r>
              <a:rPr lang="en-US" b="1">
                <a:latin typeface="Arial Narrow" pitchFamily="34" charset="0"/>
              </a:rPr>
              <a:t>update(…)</a:t>
            </a:r>
          </a:p>
        </p:txBody>
      </p:sp>
      <p:sp>
        <p:nvSpPr>
          <p:cNvPr id="400390" name="AutoShape 9"/>
          <p:cNvSpPr>
            <a:spLocks noChangeArrowheads="1"/>
          </p:cNvSpPr>
          <p:nvPr/>
        </p:nvSpPr>
        <p:spPr bwMode="auto">
          <a:xfrm>
            <a:off x="2569633" y="2719388"/>
            <a:ext cx="389467" cy="2921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sp>
        <p:nvSpPr>
          <p:cNvPr id="400391" name="Rectangle 12"/>
          <p:cNvSpPr>
            <a:spLocks noGrp="1" noChangeArrowheads="1"/>
          </p:cNvSpPr>
          <p:nvPr>
            <p:ph type="title" idx="4294967295"/>
          </p:nvPr>
        </p:nvSpPr>
        <p:spPr>
          <a:xfrm>
            <a:off x="3282951" y="885826"/>
            <a:ext cx="4136326" cy="532966"/>
          </a:xfrm>
          <a:solidFill>
            <a:schemeClr val="bg1"/>
          </a:solidFill>
        </p:spPr>
        <p:txBody>
          <a:bodyPr wrap="none" lIns="90488" tIns="44450" rIns="90488" bIns="44450" anchor="t">
            <a:spAutoFit/>
          </a:bodyPr>
          <a:lstStyle/>
          <a:p>
            <a:r>
              <a:rPr lang="en-US" sz="3200" b="1" smtClean="0">
                <a:latin typeface="Arial Narrow" pitchFamily="34" charset="0"/>
              </a:rPr>
              <a:t>Observer in the Java API</a:t>
            </a:r>
          </a:p>
        </p:txBody>
      </p:sp>
      <p:sp>
        <p:nvSpPr>
          <p:cNvPr id="400392" name="AutoShape 13"/>
          <p:cNvSpPr>
            <a:spLocks noChangeArrowheads="1"/>
          </p:cNvSpPr>
          <p:nvPr/>
        </p:nvSpPr>
        <p:spPr bwMode="auto">
          <a:xfrm>
            <a:off x="9203267" y="2713038"/>
            <a:ext cx="389467" cy="2921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cxnSp>
        <p:nvCxnSpPr>
          <p:cNvPr id="400393" name="AutoShape 14"/>
          <p:cNvCxnSpPr>
            <a:cxnSpLocks noChangeShapeType="1"/>
            <a:stCxn id="400390" idx="3"/>
            <a:endCxn id="400388" idx="0"/>
          </p:cNvCxnSpPr>
          <p:nvPr/>
        </p:nvCxnSpPr>
        <p:spPr bwMode="auto">
          <a:xfrm rot="16200000" flipH="1">
            <a:off x="2207552" y="3568283"/>
            <a:ext cx="1114668" cy="1078"/>
          </a:xfrm>
          <a:prstGeom prst="bentConnector3">
            <a:avLst>
              <a:gd name="adj1" fmla="val 50000"/>
            </a:avLst>
          </a:prstGeom>
          <a:noFill/>
          <a:ln w="19050">
            <a:solidFill>
              <a:schemeClr val="tx1"/>
            </a:solidFill>
            <a:miter lim="800000"/>
            <a:headEnd/>
            <a:tailEnd/>
          </a:ln>
        </p:spPr>
      </p:cxnSp>
      <p:cxnSp>
        <p:nvCxnSpPr>
          <p:cNvPr id="400394" name="AutoShape 15"/>
          <p:cNvCxnSpPr>
            <a:cxnSpLocks noChangeShapeType="1"/>
            <a:stCxn id="400392" idx="3"/>
            <a:endCxn id="400389" idx="0"/>
          </p:cNvCxnSpPr>
          <p:nvPr/>
        </p:nvCxnSpPr>
        <p:spPr bwMode="auto">
          <a:xfrm rot="16200000" flipH="1">
            <a:off x="8990361" y="3412758"/>
            <a:ext cx="816318" cy="1078"/>
          </a:xfrm>
          <a:prstGeom prst="bentConnector3">
            <a:avLst>
              <a:gd name="adj1" fmla="val 50000"/>
            </a:avLst>
          </a:prstGeom>
          <a:noFill/>
          <a:ln w="19050">
            <a:solidFill>
              <a:schemeClr val="tx1"/>
            </a:solidFill>
            <a:miter lim="800000"/>
            <a:headEnd/>
            <a:tailEnd/>
          </a:ln>
        </p:spPr>
      </p:cxnSp>
      <p:cxnSp>
        <p:nvCxnSpPr>
          <p:cNvPr id="400395" name="AutoShape 16"/>
          <p:cNvCxnSpPr>
            <a:cxnSpLocks noChangeShapeType="1"/>
            <a:stCxn id="400385" idx="3"/>
            <a:endCxn id="400387" idx="1"/>
          </p:cNvCxnSpPr>
          <p:nvPr/>
        </p:nvCxnSpPr>
        <p:spPr bwMode="auto">
          <a:xfrm flipV="1">
            <a:off x="4895851" y="2282033"/>
            <a:ext cx="3117700" cy="792"/>
          </a:xfrm>
          <a:prstGeom prst="straightConnector1">
            <a:avLst/>
          </a:prstGeom>
          <a:noFill/>
          <a:ln w="19050">
            <a:solidFill>
              <a:schemeClr val="tx1"/>
            </a:solidFill>
            <a:round/>
            <a:headEnd/>
            <a:tailEnd type="arrow" w="med" len="med"/>
          </a:ln>
        </p:spPr>
      </p:cxnSp>
      <p:sp>
        <p:nvSpPr>
          <p:cNvPr id="400396" name="Rectangle 18"/>
          <p:cNvSpPr>
            <a:spLocks noChangeArrowheads="1"/>
          </p:cNvSpPr>
          <p:nvPr/>
        </p:nvSpPr>
        <p:spPr bwMode="auto">
          <a:xfrm>
            <a:off x="6199718" y="4427538"/>
            <a:ext cx="1722967" cy="393700"/>
          </a:xfrm>
          <a:prstGeom prst="rect">
            <a:avLst/>
          </a:prstGeom>
          <a:noFill/>
          <a:ln w="50800">
            <a:noFill/>
            <a:miter lim="800000"/>
            <a:headEnd/>
            <a:tailEnd/>
          </a:ln>
        </p:spPr>
        <p:txBody>
          <a:bodyPr lIns="90488" tIns="44450" rIns="90488" bIns="44450">
            <a:spAutoFit/>
          </a:bodyPr>
          <a:lstStyle/>
          <a:p>
            <a:pPr>
              <a:spcBef>
                <a:spcPct val="50000"/>
              </a:spcBef>
            </a:pPr>
            <a:r>
              <a:rPr lang="en-US" sz="2000" b="1">
                <a:latin typeface="Arial Narrow" pitchFamily="34" charset="0"/>
              </a:rPr>
              <a:t>subject</a:t>
            </a:r>
          </a:p>
        </p:txBody>
      </p:sp>
      <p:sp>
        <p:nvSpPr>
          <p:cNvPr id="400397" name="Rectangle 19"/>
          <p:cNvSpPr>
            <a:spLocks noChangeArrowheads="1"/>
          </p:cNvSpPr>
          <p:nvPr/>
        </p:nvSpPr>
        <p:spPr bwMode="auto">
          <a:xfrm>
            <a:off x="812801" y="5562600"/>
            <a:ext cx="595035" cy="369332"/>
          </a:xfrm>
          <a:prstGeom prst="rect">
            <a:avLst/>
          </a:prstGeom>
          <a:noFill/>
          <a:ln w="9525">
            <a:noFill/>
            <a:miter lim="800000"/>
            <a:headEnd/>
            <a:tailEnd/>
          </a:ln>
        </p:spPr>
        <p:txBody>
          <a:bodyPr wrap="none">
            <a:spAutoFit/>
          </a:bodyPr>
          <a:lstStyle/>
          <a:p>
            <a:r>
              <a:rPr lang="en-US" b="1">
                <a:latin typeface="Arial Narrow" pitchFamily="34" charset="0"/>
              </a:rPr>
              <a:t>Key:</a:t>
            </a:r>
          </a:p>
        </p:txBody>
      </p:sp>
      <p:sp>
        <p:nvSpPr>
          <p:cNvPr id="400398" name="Rectangle 20"/>
          <p:cNvSpPr>
            <a:spLocks noChangeArrowheads="1"/>
          </p:cNvSpPr>
          <p:nvPr/>
        </p:nvSpPr>
        <p:spPr bwMode="auto">
          <a:xfrm>
            <a:off x="5141385" y="5607293"/>
            <a:ext cx="1662315" cy="396391"/>
          </a:xfrm>
          <a:prstGeom prst="rect">
            <a:avLst/>
          </a:prstGeom>
          <a:solidFill>
            <a:schemeClr val="bg1"/>
          </a:solidFill>
          <a:ln w="38100">
            <a:solidFill>
              <a:schemeClr val="tx1"/>
            </a:solidFill>
            <a:miter lim="800000"/>
            <a:headEnd/>
            <a:tailEnd/>
          </a:ln>
        </p:spPr>
        <p:txBody>
          <a:bodyPr wrap="none" lIns="92075" tIns="136525" rIns="92075" bIns="91440" anchor="ctr">
            <a:spAutoFit/>
          </a:bodyPr>
          <a:lstStyle/>
          <a:p>
            <a:pPr>
              <a:lnSpc>
                <a:spcPct val="60000"/>
              </a:lnSpc>
              <a:spcBef>
                <a:spcPct val="50000"/>
              </a:spcBef>
            </a:pPr>
            <a:r>
              <a:rPr lang="en-US" b="1">
                <a:latin typeface="Arial Narrow" pitchFamily="34" charset="0"/>
              </a:rPr>
              <a:t>Developer Class</a:t>
            </a:r>
          </a:p>
        </p:txBody>
      </p:sp>
      <p:sp>
        <p:nvSpPr>
          <p:cNvPr id="400399" name="Rectangle 21"/>
          <p:cNvSpPr>
            <a:spLocks noChangeArrowheads="1"/>
          </p:cNvSpPr>
          <p:nvPr/>
        </p:nvSpPr>
        <p:spPr bwMode="auto">
          <a:xfrm>
            <a:off x="2691115" y="5597768"/>
            <a:ext cx="1528688" cy="396391"/>
          </a:xfrm>
          <a:prstGeom prst="rect">
            <a:avLst/>
          </a:prstGeom>
          <a:solidFill>
            <a:schemeClr val="bg1"/>
          </a:solidFill>
          <a:ln w="19050">
            <a:solidFill>
              <a:schemeClr val="tx1"/>
            </a:solidFill>
            <a:miter lim="800000"/>
            <a:headEnd/>
            <a:tailEnd/>
          </a:ln>
        </p:spPr>
        <p:txBody>
          <a:bodyPr wrap="none" lIns="92075" tIns="136525" rIns="92075" bIns="91440" anchor="ctr">
            <a:spAutoFit/>
          </a:bodyPr>
          <a:lstStyle/>
          <a:p>
            <a:pPr algn="ctr">
              <a:lnSpc>
                <a:spcPct val="60000"/>
              </a:lnSpc>
              <a:spcBef>
                <a:spcPct val="50000"/>
              </a:spcBef>
            </a:pPr>
            <a:r>
              <a:rPr lang="en-US" b="1" i="1">
                <a:latin typeface="Arial Narrow" pitchFamily="34" charset="0"/>
              </a:rPr>
              <a:t>Java API Class</a:t>
            </a:r>
          </a:p>
        </p:txBody>
      </p:sp>
      <p:cxnSp>
        <p:nvCxnSpPr>
          <p:cNvPr id="400400" name="AutoShape 22"/>
          <p:cNvCxnSpPr>
            <a:cxnSpLocks noChangeShapeType="1"/>
          </p:cNvCxnSpPr>
          <p:nvPr/>
        </p:nvCxnSpPr>
        <p:spPr bwMode="auto">
          <a:xfrm flipH="1">
            <a:off x="4303184" y="2547938"/>
            <a:ext cx="2673349" cy="0"/>
          </a:xfrm>
          <a:prstGeom prst="straightConnector1">
            <a:avLst/>
          </a:prstGeom>
          <a:noFill/>
          <a:ln w="19050">
            <a:solidFill>
              <a:schemeClr val="tx1"/>
            </a:solidFill>
            <a:prstDash val="lgDash"/>
            <a:round/>
            <a:headEnd/>
            <a:tailEnd type="arrow" w="med" len="med"/>
          </a:ln>
        </p:spPr>
      </p:cxnSp>
      <p:sp>
        <p:nvSpPr>
          <p:cNvPr id="400401" name="Slide Number Placeholder 17"/>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47197347-A53C-4D60-A77C-34FC0BD634D4}" type="slidenum">
              <a:rPr lang="en-GB" sz="1200">
                <a:solidFill>
                  <a:srgbClr val="898989"/>
                </a:solidFill>
                <a:latin typeface="Calibri" pitchFamily="34" charset="0"/>
              </a:rPr>
              <a:pPr algn="r"/>
              <a:t>55</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25636946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09EE4ED9-3237-40EF-9270-74E06DDEF7D2}" type="slidenum">
              <a:rPr lang="en-US"/>
              <a:pPr/>
              <a:t>56</a:t>
            </a:fld>
            <a:endParaRPr lang="en-US"/>
          </a:p>
        </p:txBody>
      </p:sp>
      <p:sp>
        <p:nvSpPr>
          <p:cNvPr id="223234" name="Rectangle 2"/>
          <p:cNvSpPr>
            <a:spLocks noGrp="1" noChangeArrowheads="1"/>
          </p:cNvSpPr>
          <p:nvPr>
            <p:ph type="title"/>
          </p:nvPr>
        </p:nvSpPr>
        <p:spPr/>
        <p:txBody>
          <a:bodyPr/>
          <a:lstStyle/>
          <a:p>
            <a:r>
              <a:rPr lang="en-GB" dirty="0" smtClean="0">
                <a:cs typeface="Times" pitchFamily="1" charset="0"/>
              </a:rPr>
              <a:t>The </a:t>
            </a:r>
            <a:r>
              <a:rPr lang="en-GB" dirty="0">
                <a:cs typeface="Times" pitchFamily="1" charset="0"/>
              </a:rPr>
              <a:t>Adapter</a:t>
            </a:r>
            <a:r>
              <a:rPr lang="en-US" dirty="0"/>
              <a:t> </a:t>
            </a:r>
            <a:r>
              <a:rPr lang="en-US" dirty="0" smtClean="0"/>
              <a:t>Pattern  (class, object structural)</a:t>
            </a:r>
            <a:endParaRPr lang="en-US" dirty="0"/>
          </a:p>
        </p:txBody>
      </p:sp>
      <p:sp>
        <p:nvSpPr>
          <p:cNvPr id="223235" name="Rectangle 3"/>
          <p:cNvSpPr>
            <a:spLocks noGrp="1" noChangeArrowheads="1"/>
          </p:cNvSpPr>
          <p:nvPr>
            <p:ph type="body" idx="1"/>
          </p:nvPr>
        </p:nvSpPr>
        <p:spPr>
          <a:xfrm>
            <a:off x="846151" y="1825625"/>
            <a:ext cx="10515600" cy="4351338"/>
          </a:xfrm>
        </p:spPr>
        <p:txBody>
          <a:bodyPr/>
          <a:lstStyle/>
          <a:p>
            <a:pPr lvl="1">
              <a:lnSpc>
                <a:spcPct val="90000"/>
              </a:lnSpc>
            </a:pPr>
            <a:r>
              <a:rPr lang="en-GB" sz="2000" b="1" i="1">
                <a:cs typeface="Times" pitchFamily="1" charset="0"/>
              </a:rPr>
              <a:t>Context</a:t>
            </a:r>
            <a:r>
              <a:rPr lang="en-GB" sz="2000">
                <a:cs typeface="Times" pitchFamily="1" charset="0"/>
              </a:rPr>
              <a:t>: </a:t>
            </a:r>
          </a:p>
          <a:p>
            <a:pPr lvl="2">
              <a:lnSpc>
                <a:spcPct val="90000"/>
              </a:lnSpc>
            </a:pPr>
            <a:r>
              <a:rPr lang="en-GB">
                <a:cs typeface="Times" pitchFamily="1" charset="0"/>
              </a:rPr>
              <a:t>You are building an inheritance hierarchy and want to incorporate it into an existing class. </a:t>
            </a:r>
          </a:p>
          <a:p>
            <a:pPr lvl="2">
              <a:lnSpc>
                <a:spcPct val="90000"/>
              </a:lnSpc>
            </a:pPr>
            <a:r>
              <a:rPr lang="en-GB">
                <a:cs typeface="Times" pitchFamily="1" charset="0"/>
              </a:rPr>
              <a:t>The reused class is also often already part of its own inheritance hierarchy.</a:t>
            </a:r>
          </a:p>
          <a:p>
            <a:pPr lvl="1" algn="just">
              <a:lnSpc>
                <a:spcPct val="90000"/>
              </a:lnSpc>
            </a:pPr>
            <a:r>
              <a:rPr lang="en-GB" sz="2000" b="1" i="1">
                <a:cs typeface="Times" pitchFamily="1" charset="0"/>
              </a:rPr>
              <a:t>Problem</a:t>
            </a:r>
            <a:r>
              <a:rPr lang="en-GB" sz="2000">
                <a:cs typeface="Times" pitchFamily="1" charset="0"/>
              </a:rPr>
              <a:t>: </a:t>
            </a:r>
          </a:p>
          <a:p>
            <a:pPr lvl="2" algn="just">
              <a:lnSpc>
                <a:spcPct val="90000"/>
              </a:lnSpc>
            </a:pPr>
            <a:r>
              <a:rPr lang="en-GB">
                <a:cs typeface="Times" pitchFamily="1" charset="0"/>
              </a:rPr>
              <a:t>How </a:t>
            </a:r>
            <a:r>
              <a:rPr lang="en-US">
                <a:cs typeface="Times" pitchFamily="1" charset="0"/>
              </a:rPr>
              <a:t>to</a:t>
            </a:r>
            <a:r>
              <a:rPr lang="en-GB">
                <a:cs typeface="Times" pitchFamily="1" charset="0"/>
              </a:rPr>
              <a:t> obtain the power of polymorphism when reusing a class whose methods</a:t>
            </a:r>
          </a:p>
          <a:p>
            <a:pPr lvl="3" algn="just">
              <a:lnSpc>
                <a:spcPct val="90000"/>
              </a:lnSpc>
            </a:pPr>
            <a:r>
              <a:rPr lang="en-GB">
                <a:cs typeface="Times" pitchFamily="1" charset="0"/>
              </a:rPr>
              <a:t>have the same function</a:t>
            </a:r>
          </a:p>
          <a:p>
            <a:pPr lvl="3" algn="just">
              <a:lnSpc>
                <a:spcPct val="90000"/>
              </a:lnSpc>
            </a:pPr>
            <a:r>
              <a:rPr lang="en-GB">
                <a:cs typeface="Times" pitchFamily="1" charset="0"/>
              </a:rPr>
              <a:t>but </a:t>
            </a:r>
            <a:r>
              <a:rPr lang="en-GB" i="1">
                <a:cs typeface="Times" pitchFamily="1" charset="0"/>
              </a:rPr>
              <a:t>not</a:t>
            </a:r>
            <a:r>
              <a:rPr lang="en-GB">
                <a:cs typeface="Times" pitchFamily="1" charset="0"/>
              </a:rPr>
              <a:t> the same signature</a:t>
            </a:r>
          </a:p>
          <a:p>
            <a:pPr lvl="2" algn="just">
              <a:lnSpc>
                <a:spcPct val="90000"/>
              </a:lnSpc>
              <a:buFontTx/>
              <a:buNone/>
            </a:pPr>
            <a:r>
              <a:rPr lang="en-GB">
                <a:cs typeface="Times" pitchFamily="1" charset="0"/>
              </a:rPr>
              <a:t>	as the other methods in the hierarchy?</a:t>
            </a:r>
          </a:p>
          <a:p>
            <a:pPr lvl="1" algn="just">
              <a:lnSpc>
                <a:spcPct val="90000"/>
              </a:lnSpc>
            </a:pPr>
            <a:r>
              <a:rPr lang="en-GB" sz="2000" b="1" i="1">
                <a:cs typeface="Times" pitchFamily="1" charset="0"/>
              </a:rPr>
              <a:t>Forces</a:t>
            </a:r>
            <a:r>
              <a:rPr lang="en-GB" sz="2000">
                <a:cs typeface="Times" pitchFamily="1" charset="0"/>
              </a:rPr>
              <a:t>: </a:t>
            </a:r>
          </a:p>
          <a:p>
            <a:pPr lvl="2" algn="just">
              <a:lnSpc>
                <a:spcPct val="90000"/>
              </a:lnSpc>
            </a:pPr>
            <a:r>
              <a:rPr lang="en-GB">
                <a:cs typeface="Times" pitchFamily="1" charset="0"/>
              </a:rPr>
              <a:t>You do not have access to multiple inheritance or you do not want to use it.</a:t>
            </a:r>
          </a:p>
        </p:txBody>
      </p:sp>
    </p:spTree>
    <p:extLst>
      <p:ext uri="{BB962C8B-B14F-4D97-AF65-F5344CB8AC3E}">
        <p14:creationId xmlns:p14="http://schemas.microsoft.com/office/powerpoint/2010/main" val="2068173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4"/>
          <p:cNvSpPr>
            <a:spLocks noGrp="1" noChangeArrowheads="1"/>
          </p:cNvSpPr>
          <p:nvPr>
            <p:ph type="title"/>
          </p:nvPr>
        </p:nvSpPr>
        <p:spPr/>
        <p:txBody>
          <a:bodyPr/>
          <a:lstStyle/>
          <a:p>
            <a:r>
              <a:rPr lang="en-US" smtClean="0"/>
              <a:t>Class Adapter</a:t>
            </a:r>
          </a:p>
        </p:txBody>
      </p:sp>
      <p:pic>
        <p:nvPicPr>
          <p:cNvPr id="15667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0" y="1752600"/>
            <a:ext cx="7721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771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CDBEE610-7A3F-41B8-B913-E477D518544B}" type="slidenum">
              <a:rPr lang="en-US"/>
              <a:pPr/>
              <a:t>58</a:t>
            </a:fld>
            <a:endParaRPr lang="en-US"/>
          </a:p>
        </p:txBody>
      </p:sp>
      <p:sp>
        <p:nvSpPr>
          <p:cNvPr id="278530" name="Rectangle 2"/>
          <p:cNvSpPr>
            <a:spLocks noGrp="1" noChangeArrowheads="1"/>
          </p:cNvSpPr>
          <p:nvPr>
            <p:ph type="title"/>
          </p:nvPr>
        </p:nvSpPr>
        <p:spPr/>
        <p:txBody>
          <a:bodyPr/>
          <a:lstStyle/>
          <a:p>
            <a:r>
              <a:rPr lang="en-US" dirty="0" smtClean="0"/>
              <a:t>Class Adapter</a:t>
            </a:r>
            <a:endParaRPr lang="en-US" dirty="0"/>
          </a:p>
        </p:txBody>
      </p:sp>
      <p:sp>
        <p:nvSpPr>
          <p:cNvPr id="278531" name="Rectangle 3"/>
          <p:cNvSpPr>
            <a:spLocks noGrp="1" noChangeArrowheads="1"/>
          </p:cNvSpPr>
          <p:nvPr>
            <p:ph type="body" sz="half" idx="1"/>
          </p:nvPr>
        </p:nvSpPr>
        <p:spPr/>
        <p:txBody>
          <a:bodyPr/>
          <a:lstStyle/>
          <a:p>
            <a:r>
              <a:rPr lang="en-US" sz="2000"/>
              <a:t>Example:</a:t>
            </a:r>
          </a:p>
        </p:txBody>
      </p:sp>
      <p:pic>
        <p:nvPicPr>
          <p:cNvPr id="278572" name="Picture 4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590800" y="1905001"/>
            <a:ext cx="6629400" cy="3178175"/>
          </a:xfrm>
          <a:noFill/>
          <a:ln/>
        </p:spPr>
      </p:pic>
    </p:spTree>
    <p:extLst>
      <p:ext uri="{BB962C8B-B14F-4D97-AF65-F5344CB8AC3E}">
        <p14:creationId xmlns:p14="http://schemas.microsoft.com/office/powerpoint/2010/main" val="969743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4"/>
          <p:cNvSpPr>
            <a:spLocks noGrp="1" noChangeArrowheads="1"/>
          </p:cNvSpPr>
          <p:nvPr>
            <p:ph type="title"/>
          </p:nvPr>
        </p:nvSpPr>
        <p:spPr/>
        <p:txBody>
          <a:bodyPr/>
          <a:lstStyle/>
          <a:p>
            <a:r>
              <a:rPr lang="en-US" smtClean="0"/>
              <a:t>Object adapter</a:t>
            </a:r>
          </a:p>
        </p:txBody>
      </p:sp>
      <p:pic>
        <p:nvPicPr>
          <p:cNvPr id="15872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752600"/>
            <a:ext cx="3810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26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
          <p:cNvSpPr>
            <a:spLocks noGrp="1" noChangeArrowheads="1"/>
          </p:cNvSpPr>
          <p:nvPr>
            <p:ph type="title" idx="4294967295"/>
          </p:nvPr>
        </p:nvSpPr>
        <p:spPr/>
        <p:txBody>
          <a:bodyPr/>
          <a:lstStyle/>
          <a:p>
            <a:r>
              <a:rPr lang="en-US" smtClean="0"/>
              <a:t>Using the patterns</a:t>
            </a:r>
          </a:p>
        </p:txBody>
      </p:sp>
      <p:sp>
        <p:nvSpPr>
          <p:cNvPr id="340994" name="Rectangle 3"/>
          <p:cNvSpPr>
            <a:spLocks noGrp="1" noChangeArrowheads="1"/>
          </p:cNvSpPr>
          <p:nvPr>
            <p:ph type="body" idx="4294967295"/>
          </p:nvPr>
        </p:nvSpPr>
        <p:spPr>
          <a:xfrm>
            <a:off x="983169" y="2072076"/>
            <a:ext cx="10515600" cy="4351338"/>
          </a:xfrm>
        </p:spPr>
        <p:txBody>
          <a:bodyPr/>
          <a:lstStyle/>
          <a:p>
            <a:pPr>
              <a:lnSpc>
                <a:spcPct val="90000"/>
              </a:lnSpc>
            </a:pPr>
            <a:r>
              <a:rPr lang="en-US" dirty="0" smtClean="0"/>
              <a:t>Catalogs of patterns are not enough, designers must be given guidance in their use</a:t>
            </a:r>
          </a:p>
          <a:p>
            <a:pPr>
              <a:lnSpc>
                <a:spcPct val="90000"/>
              </a:lnSpc>
            </a:pPr>
            <a:r>
              <a:rPr lang="en-US" dirty="0" smtClean="0"/>
              <a:t>There are many patterns (growing in number) and the task of selecting them gets harder</a:t>
            </a:r>
          </a:p>
          <a:p>
            <a:pPr>
              <a:lnSpc>
                <a:spcPct val="90000"/>
              </a:lnSpc>
            </a:pPr>
            <a:r>
              <a:rPr lang="en-US" dirty="0" smtClean="0"/>
              <a:t>A first approach is to classify the patterns according to some criteria</a:t>
            </a:r>
          </a:p>
          <a:p>
            <a:pPr>
              <a:lnSpc>
                <a:spcPct val="90000"/>
              </a:lnSpc>
            </a:pPr>
            <a:r>
              <a:rPr lang="en-US" dirty="0" smtClean="0"/>
              <a:t>Then we must develop a methodology (process) to apply them during the software lifecycle</a:t>
            </a:r>
          </a:p>
        </p:txBody>
      </p:sp>
    </p:spTree>
    <p:extLst>
      <p:ext uri="{BB962C8B-B14F-4D97-AF65-F5344CB8AC3E}">
        <p14:creationId xmlns:p14="http://schemas.microsoft.com/office/powerpoint/2010/main" val="2376645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D051AC83-B04A-4004-A5DB-99407F000D35}" type="slidenum">
              <a:rPr lang="en-US"/>
              <a:pPr/>
              <a:t>60</a:t>
            </a:fld>
            <a:endParaRPr lang="en-US"/>
          </a:p>
        </p:txBody>
      </p:sp>
      <p:sp>
        <p:nvSpPr>
          <p:cNvPr id="225282" name="Rectangle 2"/>
          <p:cNvSpPr>
            <a:spLocks noGrp="1" noChangeArrowheads="1"/>
          </p:cNvSpPr>
          <p:nvPr>
            <p:ph type="title"/>
          </p:nvPr>
        </p:nvSpPr>
        <p:spPr/>
        <p:txBody>
          <a:bodyPr/>
          <a:lstStyle/>
          <a:p>
            <a:r>
              <a:rPr lang="en-US" dirty="0" smtClean="0">
                <a:cs typeface="Times" pitchFamily="1" charset="0"/>
              </a:rPr>
              <a:t>Object Adapter</a:t>
            </a:r>
            <a:endParaRPr lang="en-US" dirty="0">
              <a:cs typeface="Times" pitchFamily="1" charset="0"/>
            </a:endParaRPr>
          </a:p>
        </p:txBody>
      </p:sp>
      <p:sp>
        <p:nvSpPr>
          <p:cNvPr id="225283" name="Rectangle 3"/>
          <p:cNvSpPr>
            <a:spLocks noGrp="1" noChangeArrowheads="1"/>
          </p:cNvSpPr>
          <p:nvPr>
            <p:ph type="body" sz="half" idx="1"/>
          </p:nvPr>
        </p:nvSpPr>
        <p:spPr>
          <a:xfrm>
            <a:off x="2400300" y="1371600"/>
            <a:ext cx="3695700" cy="4800600"/>
          </a:xfrm>
        </p:spPr>
        <p:txBody>
          <a:bodyPr/>
          <a:lstStyle/>
          <a:p>
            <a:pPr lvl="1"/>
            <a:r>
              <a:rPr lang="en-US" sz="2000" b="1" i="1">
                <a:cs typeface="Times" pitchFamily="1" charset="0"/>
              </a:rPr>
              <a:t>Solution:</a:t>
            </a:r>
            <a:endParaRPr lang="en-US" sz="2000">
              <a:cs typeface="Times" pitchFamily="1" charset="0"/>
            </a:endParaRPr>
          </a:p>
        </p:txBody>
      </p:sp>
      <p:pic>
        <p:nvPicPr>
          <p:cNvPr id="225358" name="Picture 78"/>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3124200" y="2057401"/>
            <a:ext cx="6096000" cy="2987675"/>
          </a:xfrm>
          <a:noFill/>
          <a:ln/>
        </p:spPr>
      </p:pic>
    </p:spTree>
    <p:extLst>
      <p:ext uri="{BB962C8B-B14F-4D97-AF65-F5344CB8AC3E}">
        <p14:creationId xmlns:p14="http://schemas.microsoft.com/office/powerpoint/2010/main" val="40823360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29688181-8B32-4273-B58D-337FCBCD6C04}" type="slidenum">
              <a:rPr lang="en-US"/>
              <a:pPr/>
              <a:t>61</a:t>
            </a:fld>
            <a:endParaRPr lang="en-US"/>
          </a:p>
        </p:txBody>
      </p:sp>
      <p:sp>
        <p:nvSpPr>
          <p:cNvPr id="238594" name="Rectangle 2"/>
          <p:cNvSpPr>
            <a:spLocks noGrp="1" noChangeArrowheads="1"/>
          </p:cNvSpPr>
          <p:nvPr>
            <p:ph type="title"/>
          </p:nvPr>
        </p:nvSpPr>
        <p:spPr/>
        <p:txBody>
          <a:bodyPr/>
          <a:lstStyle/>
          <a:p>
            <a:r>
              <a:rPr lang="en-GB" dirty="0" smtClean="0">
                <a:cs typeface="Times" pitchFamily="1" charset="0"/>
              </a:rPr>
              <a:t>The </a:t>
            </a:r>
            <a:r>
              <a:rPr lang="en-GB" dirty="0">
                <a:cs typeface="Times" pitchFamily="1" charset="0"/>
              </a:rPr>
              <a:t>Proxy</a:t>
            </a:r>
            <a:r>
              <a:rPr lang="en-US" dirty="0">
                <a:cs typeface="Times" pitchFamily="1" charset="0"/>
              </a:rPr>
              <a:t> </a:t>
            </a:r>
            <a:r>
              <a:rPr lang="en-US" dirty="0" smtClean="0">
                <a:cs typeface="Times" pitchFamily="1" charset="0"/>
              </a:rPr>
              <a:t>Pattern   (object structural)</a:t>
            </a:r>
            <a:endParaRPr lang="en-US" dirty="0">
              <a:cs typeface="Times" pitchFamily="1" charset="0"/>
            </a:endParaRPr>
          </a:p>
        </p:txBody>
      </p:sp>
      <p:sp>
        <p:nvSpPr>
          <p:cNvPr id="238595" name="Rectangle 3"/>
          <p:cNvSpPr>
            <a:spLocks noGrp="1" noChangeArrowheads="1"/>
          </p:cNvSpPr>
          <p:nvPr>
            <p:ph type="body" idx="1"/>
          </p:nvPr>
        </p:nvSpPr>
        <p:spPr/>
        <p:txBody>
          <a:bodyPr>
            <a:normAutofit/>
          </a:bodyPr>
          <a:lstStyle/>
          <a:p>
            <a:pPr lvl="1" algn="just"/>
            <a:r>
              <a:rPr lang="en-GB" sz="2000" b="1" i="1">
                <a:cs typeface="Times" pitchFamily="1" charset="0"/>
              </a:rPr>
              <a:t>Context</a:t>
            </a:r>
            <a:r>
              <a:rPr lang="en-GB" sz="2000">
                <a:cs typeface="Times" pitchFamily="1" charset="0"/>
              </a:rPr>
              <a:t>: </a:t>
            </a:r>
          </a:p>
          <a:p>
            <a:pPr lvl="2" algn="just"/>
            <a:r>
              <a:rPr lang="en-GB">
                <a:cs typeface="Times" pitchFamily="1" charset="0"/>
              </a:rPr>
              <a:t>Often, it is time-consuming and complicated to create instances of a class (</a:t>
            </a:r>
            <a:r>
              <a:rPr lang="en-GB" i="1">
                <a:cs typeface="Times" pitchFamily="1" charset="0"/>
              </a:rPr>
              <a:t>heavyweight</a:t>
            </a:r>
            <a:r>
              <a:rPr lang="en-GB">
                <a:cs typeface="Times" pitchFamily="1" charset="0"/>
              </a:rPr>
              <a:t> classes).</a:t>
            </a:r>
            <a:r>
              <a:rPr lang="en-US">
                <a:cs typeface="Times" pitchFamily="1" charset="0"/>
              </a:rPr>
              <a:t> </a:t>
            </a:r>
          </a:p>
          <a:p>
            <a:pPr lvl="2" algn="just"/>
            <a:r>
              <a:rPr lang="en-US">
                <a:cs typeface="Times" pitchFamily="1" charset="0"/>
              </a:rPr>
              <a:t>T</a:t>
            </a:r>
            <a:r>
              <a:rPr lang="en-GB">
                <a:cs typeface="Times" pitchFamily="1" charset="0"/>
              </a:rPr>
              <a:t>here is a time delay and a complex mechanism involved in creating the object in memory</a:t>
            </a:r>
            <a:r>
              <a:rPr lang="en-US">
                <a:cs typeface="Times" pitchFamily="1" charset="0"/>
              </a:rPr>
              <a:t> </a:t>
            </a:r>
          </a:p>
          <a:p>
            <a:pPr lvl="1"/>
            <a:r>
              <a:rPr lang="en-GB" sz="2000" b="1" i="1">
                <a:cs typeface="Times" pitchFamily="1" charset="0"/>
              </a:rPr>
              <a:t>Problem</a:t>
            </a:r>
            <a:r>
              <a:rPr lang="en-GB" sz="2000">
                <a:cs typeface="Times" pitchFamily="1" charset="0"/>
              </a:rPr>
              <a:t>: </a:t>
            </a:r>
          </a:p>
          <a:p>
            <a:pPr lvl="2"/>
            <a:r>
              <a:rPr lang="en-GB">
                <a:cs typeface="Times" pitchFamily="1" charset="0"/>
              </a:rPr>
              <a:t>How to reduce the need to create instances of a heavyweight class? </a:t>
            </a:r>
          </a:p>
          <a:p>
            <a:pPr lvl="1"/>
            <a:r>
              <a:rPr lang="en-GB" sz="2000" b="1" i="1">
                <a:cs typeface="Times" pitchFamily="1" charset="0"/>
              </a:rPr>
              <a:t>Forces</a:t>
            </a:r>
            <a:r>
              <a:rPr lang="en-GB" sz="2000">
                <a:cs typeface="Times" pitchFamily="1" charset="0"/>
              </a:rPr>
              <a:t>: </a:t>
            </a:r>
          </a:p>
          <a:p>
            <a:pPr lvl="2"/>
            <a:r>
              <a:rPr lang="en-GB">
                <a:cs typeface="Times" pitchFamily="1" charset="0"/>
              </a:rPr>
              <a:t>We want all the objects in a domain model to be available for programs to use when they execute a system’s various responsibilities. </a:t>
            </a:r>
          </a:p>
          <a:p>
            <a:pPr lvl="2"/>
            <a:r>
              <a:rPr lang="en-GB">
                <a:cs typeface="Times" pitchFamily="1" charset="0"/>
              </a:rPr>
              <a:t>It is also important for many objects to persist from run to run of the same program</a:t>
            </a:r>
            <a:r>
              <a:rPr lang="en-US">
                <a:cs typeface="Times" pitchFamily="1" charset="0"/>
              </a:rPr>
              <a:t> </a:t>
            </a:r>
          </a:p>
        </p:txBody>
      </p:sp>
    </p:spTree>
    <p:extLst>
      <p:ext uri="{BB962C8B-B14F-4D97-AF65-F5344CB8AC3E}">
        <p14:creationId xmlns:p14="http://schemas.microsoft.com/office/powerpoint/2010/main" val="1755112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Proxy</a:t>
            </a:r>
          </a:p>
        </p:txBody>
      </p:sp>
      <p:sp>
        <p:nvSpPr>
          <p:cNvPr id="81923" name="Rectangle 3"/>
          <p:cNvSpPr>
            <a:spLocks noGrp="1" noChangeArrowheads="1"/>
          </p:cNvSpPr>
          <p:nvPr>
            <p:ph type="body" idx="1"/>
          </p:nvPr>
        </p:nvSpPr>
        <p:spPr/>
        <p:txBody>
          <a:bodyPr>
            <a:normAutofit/>
          </a:bodyPr>
          <a:lstStyle/>
          <a:p>
            <a:r>
              <a:rPr lang="en-US" smtClean="0"/>
              <a:t>Provide a surrogate or placeholder for another object to control access to it</a:t>
            </a:r>
          </a:p>
          <a:p>
            <a:r>
              <a:rPr lang="en-US" smtClean="0"/>
              <a:t>A Remote Proxy provides a local representation of a remote object</a:t>
            </a:r>
          </a:p>
          <a:p>
            <a:r>
              <a:rPr lang="en-US" smtClean="0"/>
              <a:t>A Virtual Proxy creates expensive objects on demand</a:t>
            </a:r>
          </a:p>
          <a:p>
            <a:r>
              <a:rPr lang="en-US" smtClean="0"/>
              <a:t>A Protection Proxy controls access to the original object</a:t>
            </a:r>
          </a:p>
          <a:p>
            <a:r>
              <a:rPr lang="en-US" smtClean="0"/>
              <a:t>A smart reference is a pointer that performs additional actions </a:t>
            </a:r>
          </a:p>
          <a:p>
            <a:endParaRPr lang="en-US" smtClean="0"/>
          </a:p>
          <a:p>
            <a:endParaRPr lang="en-US" smtClean="0"/>
          </a:p>
        </p:txBody>
      </p:sp>
    </p:spTree>
    <p:extLst>
      <p:ext uri="{BB962C8B-B14F-4D97-AF65-F5344CB8AC3E}">
        <p14:creationId xmlns:p14="http://schemas.microsoft.com/office/powerpoint/2010/main" val="3164038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ChangeArrowheads="1"/>
          </p:cNvSpPr>
          <p:nvPr/>
        </p:nvSpPr>
        <p:spPr bwMode="auto">
          <a:xfrm>
            <a:off x="1298575" y="-770969"/>
            <a:ext cx="8137164" cy="8125301"/>
          </a:xfrm>
          <a:prstGeom prst="rect">
            <a:avLst/>
          </a:prstGeom>
          <a:noFill/>
          <a:ln w="9525">
            <a:noFill/>
            <a:miter lim="800000"/>
            <a:headEnd/>
            <a:tailEnd/>
          </a:ln>
        </p:spPr>
        <p:txBody>
          <a:bodyPr wrap="none" anchor="ctr">
            <a:spAutoFit/>
          </a:bodyPr>
          <a:lstStyle/>
          <a:p>
            <a:pPr eaLnBrk="0" hangingPunct="0"/>
            <a:r>
              <a:rPr lang="en-US" b="1"/>
              <a:t>Proxy</a:t>
            </a:r>
          </a:p>
          <a:p>
            <a:pPr eaLnBrk="0" hangingPunct="0"/>
            <a:r>
              <a:rPr lang="en-US" sz="900">
                <a:hlinkClick r:id="rId2"/>
              </a:rPr>
              <a:t>UML Model (PepperSeed package)</a:t>
            </a:r>
            <a:r>
              <a:rPr lang="en-US"/>
              <a:t>   </a:t>
            </a:r>
            <a:r>
              <a:rPr lang="en-US" sz="50400"/>
              <a:t> </a:t>
            </a:r>
            <a:r>
              <a:rPr lang="en-US"/>
              <a:t>                                                                                         </a:t>
            </a:r>
          </a:p>
        </p:txBody>
      </p:sp>
      <p:pic>
        <p:nvPicPr>
          <p:cNvPr id="82947" name="Picture 8"/>
          <p:cNvPicPr>
            <a:picLocks noChangeAspect="1" noChangeArrowheads="1"/>
          </p:cNvPicPr>
          <p:nvPr/>
        </p:nvPicPr>
        <p:blipFill>
          <a:blip r:embed="rId3" cstate="print"/>
          <a:srcRect/>
          <a:stretch>
            <a:fillRect/>
          </a:stretch>
        </p:blipFill>
        <p:spPr bwMode="auto">
          <a:xfrm>
            <a:off x="2609850" y="1981200"/>
            <a:ext cx="7296150" cy="4730750"/>
          </a:xfrm>
          <a:prstGeom prst="rect">
            <a:avLst/>
          </a:prstGeom>
          <a:noFill/>
          <a:ln w="9525">
            <a:noFill/>
            <a:miter lim="800000"/>
            <a:headEnd/>
            <a:tailEnd/>
          </a:ln>
        </p:spPr>
      </p:pic>
      <p:sp>
        <p:nvSpPr>
          <p:cNvPr id="82948" name="Rectangle 9"/>
          <p:cNvSpPr>
            <a:spLocks noGrp="1" noChangeArrowheads="1"/>
          </p:cNvSpPr>
          <p:nvPr>
            <p:ph type="title"/>
          </p:nvPr>
        </p:nvSpPr>
        <p:spPr/>
        <p:txBody>
          <a:bodyPr/>
          <a:lstStyle/>
          <a:p>
            <a:r>
              <a:rPr lang="en-US" smtClean="0"/>
              <a:t>Proxy</a:t>
            </a:r>
          </a:p>
        </p:txBody>
      </p:sp>
    </p:spTree>
    <p:extLst>
      <p:ext uri="{BB962C8B-B14F-4D97-AF65-F5344CB8AC3E}">
        <p14:creationId xmlns:p14="http://schemas.microsoft.com/office/powerpoint/2010/main" val="884403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 Lethbridge/Laganière 2005</a:t>
            </a:r>
          </a:p>
        </p:txBody>
      </p:sp>
      <p:sp>
        <p:nvSpPr>
          <p:cNvPr id="6" name="Footer Placeholder 5"/>
          <p:cNvSpPr>
            <a:spLocks noGrp="1"/>
          </p:cNvSpPr>
          <p:nvPr>
            <p:ph type="ftr" sz="quarter" idx="11"/>
          </p:nvPr>
        </p:nvSpPr>
        <p:spPr/>
        <p:txBody>
          <a:bodyPr/>
          <a:lstStyle/>
          <a:p>
            <a:r>
              <a:rPr lang="en-US"/>
              <a:t>Chapter 6: Using design patterns</a:t>
            </a:r>
          </a:p>
        </p:txBody>
      </p:sp>
      <p:sp>
        <p:nvSpPr>
          <p:cNvPr id="7" name="Slide Number Placeholder 6"/>
          <p:cNvSpPr>
            <a:spLocks noGrp="1"/>
          </p:cNvSpPr>
          <p:nvPr>
            <p:ph type="sldNum" sz="quarter" idx="12"/>
          </p:nvPr>
        </p:nvSpPr>
        <p:spPr/>
        <p:txBody>
          <a:bodyPr/>
          <a:lstStyle/>
          <a:p>
            <a:fld id="{10F4B94F-9940-4DD1-9054-E1684CCBB663}" type="slidenum">
              <a:rPr lang="en-US"/>
              <a:pPr/>
              <a:t>64</a:t>
            </a:fld>
            <a:endParaRPr lang="en-US"/>
          </a:p>
        </p:txBody>
      </p:sp>
      <p:sp>
        <p:nvSpPr>
          <p:cNvPr id="240642" name="Rectangle 2"/>
          <p:cNvSpPr>
            <a:spLocks noGrp="1" noChangeArrowheads="1"/>
          </p:cNvSpPr>
          <p:nvPr>
            <p:ph type="title"/>
          </p:nvPr>
        </p:nvSpPr>
        <p:spPr/>
        <p:txBody>
          <a:bodyPr/>
          <a:lstStyle/>
          <a:p>
            <a:r>
              <a:rPr lang="en-US">
                <a:cs typeface="Times" pitchFamily="1" charset="0"/>
              </a:rPr>
              <a:t>Proxy</a:t>
            </a:r>
          </a:p>
        </p:txBody>
      </p:sp>
      <p:sp>
        <p:nvSpPr>
          <p:cNvPr id="240643" name="Rectangle 3"/>
          <p:cNvSpPr>
            <a:spLocks noGrp="1" noChangeArrowheads="1"/>
          </p:cNvSpPr>
          <p:nvPr>
            <p:ph type="body" sz="half" idx="1"/>
          </p:nvPr>
        </p:nvSpPr>
        <p:spPr/>
        <p:txBody>
          <a:bodyPr/>
          <a:lstStyle/>
          <a:p>
            <a:pPr lvl="1"/>
            <a:r>
              <a:rPr lang="en-US" sz="2000" b="1" i="1">
                <a:cs typeface="Times" pitchFamily="1" charset="0"/>
              </a:rPr>
              <a:t>Solution:</a:t>
            </a:r>
            <a:endParaRPr lang="en-US" sz="2000">
              <a:cs typeface="Times" pitchFamily="1" charset="0"/>
            </a:endParaRPr>
          </a:p>
        </p:txBody>
      </p:sp>
      <p:pic>
        <p:nvPicPr>
          <p:cNvPr id="240824" name="Picture 18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819400" y="1981201"/>
            <a:ext cx="7010400" cy="2498725"/>
          </a:xfrm>
          <a:noFill/>
          <a:ln/>
        </p:spPr>
      </p:pic>
    </p:spTree>
    <p:extLst>
      <p:ext uri="{BB962C8B-B14F-4D97-AF65-F5344CB8AC3E}">
        <p14:creationId xmlns:p14="http://schemas.microsoft.com/office/powerpoint/2010/main" val="31768744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t>© Lethbridge/Laganière 2005</a:t>
            </a:r>
          </a:p>
        </p:txBody>
      </p:sp>
      <p:sp>
        <p:nvSpPr>
          <p:cNvPr id="7" name="Footer Placeholder 6"/>
          <p:cNvSpPr>
            <a:spLocks noGrp="1"/>
          </p:cNvSpPr>
          <p:nvPr>
            <p:ph type="ftr" sz="quarter" idx="11"/>
          </p:nvPr>
        </p:nvSpPr>
        <p:spPr/>
        <p:txBody>
          <a:bodyPr/>
          <a:lstStyle/>
          <a:p>
            <a:r>
              <a:rPr lang="en-US"/>
              <a:t>Chapter 6: Using design patterns</a:t>
            </a:r>
          </a:p>
        </p:txBody>
      </p:sp>
      <p:sp>
        <p:nvSpPr>
          <p:cNvPr id="8" name="Slide Number Placeholder 7"/>
          <p:cNvSpPr>
            <a:spLocks noGrp="1"/>
          </p:cNvSpPr>
          <p:nvPr>
            <p:ph type="sldNum" sz="quarter" idx="12"/>
          </p:nvPr>
        </p:nvSpPr>
        <p:spPr/>
        <p:txBody>
          <a:bodyPr/>
          <a:lstStyle/>
          <a:p>
            <a:fld id="{0B3FF58F-6690-4FC2-83E3-13CB1FF677C0}" type="slidenum">
              <a:rPr lang="en-US"/>
              <a:pPr/>
              <a:t>65</a:t>
            </a:fld>
            <a:endParaRPr lang="en-US"/>
          </a:p>
        </p:txBody>
      </p:sp>
      <p:sp>
        <p:nvSpPr>
          <p:cNvPr id="282626" name="Rectangle 2"/>
          <p:cNvSpPr>
            <a:spLocks noGrp="1" noChangeArrowheads="1"/>
          </p:cNvSpPr>
          <p:nvPr>
            <p:ph type="title"/>
          </p:nvPr>
        </p:nvSpPr>
        <p:spPr/>
        <p:txBody>
          <a:bodyPr/>
          <a:lstStyle/>
          <a:p>
            <a:r>
              <a:rPr lang="en-US"/>
              <a:t>Proxy</a:t>
            </a:r>
          </a:p>
        </p:txBody>
      </p:sp>
      <p:sp>
        <p:nvSpPr>
          <p:cNvPr id="282627" name="Rectangle 3"/>
          <p:cNvSpPr>
            <a:spLocks noGrp="1" noChangeArrowheads="1"/>
          </p:cNvSpPr>
          <p:nvPr>
            <p:ph type="body" sz="half" idx="1"/>
          </p:nvPr>
        </p:nvSpPr>
        <p:spPr/>
        <p:txBody>
          <a:bodyPr/>
          <a:lstStyle/>
          <a:p>
            <a:r>
              <a:rPr lang="en-US" sz="2000"/>
              <a:t>Examples:</a:t>
            </a:r>
          </a:p>
        </p:txBody>
      </p:sp>
      <p:pic>
        <p:nvPicPr>
          <p:cNvPr id="282765" name="Picture 141"/>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4267200" y="1066800"/>
            <a:ext cx="5334000" cy="2114550"/>
          </a:xfrm>
          <a:noFill/>
          <a:ln/>
        </p:spPr>
      </p:pic>
      <p:pic>
        <p:nvPicPr>
          <p:cNvPr id="282768" name="Picture 144"/>
          <p:cNvPicPr>
            <a:picLocks noGrp="1" noChangeAspect="1" noChangeArrowheads="1"/>
          </p:cNvPicPr>
          <p:nvPr>
            <p:ph sz="quarter" idx="3"/>
          </p:nvPr>
        </p:nvPicPr>
        <p:blipFill>
          <a:blip r:embed="rId4" cstate="print">
            <a:extLst>
              <a:ext uri="{28A0092B-C50C-407E-A947-70E740481C1C}">
                <a14:useLocalDpi xmlns:a14="http://schemas.microsoft.com/office/drawing/2010/main" val="0"/>
              </a:ext>
            </a:extLst>
          </a:blip>
          <a:srcRect/>
          <a:stretch>
            <a:fillRect/>
          </a:stretch>
        </p:blipFill>
        <p:spPr>
          <a:xfrm>
            <a:off x="4191000" y="3733801"/>
            <a:ext cx="4343400" cy="2212975"/>
          </a:xfrm>
          <a:noFill/>
          <a:ln/>
        </p:spPr>
      </p:pic>
    </p:spTree>
    <p:extLst>
      <p:ext uri="{BB962C8B-B14F-4D97-AF65-F5344CB8AC3E}">
        <p14:creationId xmlns:p14="http://schemas.microsoft.com/office/powerpoint/2010/main" val="796283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p:txBody>
          <a:bodyPr/>
          <a:lstStyle/>
          <a:p>
            <a:r>
              <a:rPr lang="en-US" dirty="0" smtClean="0"/>
              <a:t>Bridge  (object structural)</a:t>
            </a:r>
          </a:p>
        </p:txBody>
      </p:sp>
      <p:sp>
        <p:nvSpPr>
          <p:cNvPr id="151555" name="Content Placeholder 2"/>
          <p:cNvSpPr>
            <a:spLocks noGrp="1"/>
          </p:cNvSpPr>
          <p:nvPr>
            <p:ph idx="1"/>
          </p:nvPr>
        </p:nvSpPr>
        <p:spPr/>
        <p:txBody>
          <a:bodyPr/>
          <a:lstStyle/>
          <a:p>
            <a:r>
              <a:rPr lang="en-US" smtClean="0"/>
              <a:t>Decouple an abstraction from its implementation so that the two can evolve independently.</a:t>
            </a:r>
          </a:p>
          <a:p>
            <a:r>
              <a:rPr lang="en-US" smtClean="0"/>
              <a:t>This is a basic pattern for components and web services </a:t>
            </a:r>
          </a:p>
          <a:p>
            <a:r>
              <a:rPr lang="en-US" smtClean="0"/>
              <a:t>Example: a web service has an XML wrapping and an implementation written in any language</a:t>
            </a:r>
          </a:p>
          <a:p>
            <a:endParaRPr lang="en-US" smtClean="0"/>
          </a:p>
        </p:txBody>
      </p:sp>
    </p:spTree>
    <p:extLst>
      <p:ext uri="{BB962C8B-B14F-4D97-AF65-F5344CB8AC3E}">
        <p14:creationId xmlns:p14="http://schemas.microsoft.com/office/powerpoint/2010/main" val="32047513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7"/>
          <p:cNvPicPr>
            <a:picLocks noChangeAspect="1" noChangeArrowheads="1"/>
          </p:cNvPicPr>
          <p:nvPr/>
        </p:nvPicPr>
        <p:blipFill>
          <a:blip r:embed="rId2" cstate="print"/>
          <a:srcRect/>
          <a:stretch>
            <a:fillRect/>
          </a:stretch>
        </p:blipFill>
        <p:spPr bwMode="auto">
          <a:xfrm>
            <a:off x="3429000" y="1219200"/>
            <a:ext cx="5410200" cy="4343400"/>
          </a:xfrm>
          <a:prstGeom prst="rect">
            <a:avLst/>
          </a:prstGeom>
          <a:noFill/>
          <a:ln w="9525">
            <a:noFill/>
            <a:miter lim="800000"/>
            <a:headEnd/>
            <a:tailEnd/>
          </a:ln>
        </p:spPr>
      </p:pic>
      <p:sp>
        <p:nvSpPr>
          <p:cNvPr id="152579" name="Rectangle 8"/>
          <p:cNvSpPr>
            <a:spLocks noGrp="1" noChangeArrowheads="1"/>
          </p:cNvSpPr>
          <p:nvPr>
            <p:ph type="title"/>
          </p:nvPr>
        </p:nvSpPr>
        <p:spPr/>
        <p:txBody>
          <a:bodyPr/>
          <a:lstStyle/>
          <a:p>
            <a:r>
              <a:rPr lang="en-US" smtClean="0"/>
              <a:t>Bridge class diagram</a:t>
            </a:r>
          </a:p>
        </p:txBody>
      </p:sp>
    </p:spTree>
    <p:extLst>
      <p:ext uri="{BB962C8B-B14F-4D97-AF65-F5344CB8AC3E}">
        <p14:creationId xmlns:p14="http://schemas.microsoft.com/office/powerpoint/2010/main" val="235647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smtClean="0"/>
              <a:t>Consequences</a:t>
            </a:r>
          </a:p>
        </p:txBody>
      </p:sp>
      <p:sp>
        <p:nvSpPr>
          <p:cNvPr id="153603" name="Rectangle 3"/>
          <p:cNvSpPr>
            <a:spLocks noGrp="1" noChangeArrowheads="1"/>
          </p:cNvSpPr>
          <p:nvPr>
            <p:ph type="body" idx="1"/>
          </p:nvPr>
        </p:nvSpPr>
        <p:spPr/>
        <p:txBody>
          <a:bodyPr/>
          <a:lstStyle/>
          <a:p>
            <a:r>
              <a:rPr lang="en-US" smtClean="0"/>
              <a:t>The Abstraction and the Implementation can be extended independently</a:t>
            </a:r>
          </a:p>
          <a:p>
            <a:r>
              <a:rPr lang="en-US" smtClean="0"/>
              <a:t>The implementation can be dynamic, i.e, configured or changed at run time.</a:t>
            </a:r>
          </a:p>
          <a:p>
            <a:r>
              <a:rPr lang="en-US" smtClean="0"/>
              <a:t>Hiding implementation improves security and reliability</a:t>
            </a:r>
          </a:p>
        </p:txBody>
      </p:sp>
    </p:spTree>
    <p:extLst>
      <p:ext uri="{BB962C8B-B14F-4D97-AF65-F5344CB8AC3E}">
        <p14:creationId xmlns:p14="http://schemas.microsoft.com/office/powerpoint/2010/main" val="4046136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Researchers of models and model-driven design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Jordi </a:t>
            </a:r>
            <a:r>
              <a:rPr lang="en-US" b="1" dirty="0" smtClean="0"/>
              <a:t>Cabot: </a:t>
            </a:r>
            <a:r>
              <a:rPr lang="en-US" i="1" dirty="0" smtClean="0"/>
              <a:t>Researcher </a:t>
            </a:r>
            <a:r>
              <a:rPr lang="en-US" i="1" dirty="0"/>
              <a:t>and </a:t>
            </a:r>
            <a:r>
              <a:rPr lang="en-US" i="1" dirty="0" smtClean="0"/>
              <a:t>entrepreneur </a:t>
            </a:r>
            <a:r>
              <a:rPr lang="en-US" i="1" dirty="0"/>
              <a:t>on software engineering, specially on software modeling, UML, MDE and related topics. </a:t>
            </a:r>
            <a:r>
              <a:rPr lang="en-US" dirty="0"/>
              <a:t>Check </a:t>
            </a:r>
            <a:r>
              <a:rPr lang="en-US" dirty="0">
                <a:hlinkClick r:id="rId2"/>
              </a:rPr>
              <a:t>http://jordicabot.com</a:t>
            </a:r>
            <a:r>
              <a:rPr lang="en-US" dirty="0"/>
              <a:t> and </a:t>
            </a:r>
            <a:r>
              <a:rPr lang="en-US" dirty="0">
                <a:hlinkClick r:id="rId3"/>
              </a:rPr>
              <a:t>http://</a:t>
            </a:r>
            <a:r>
              <a:rPr lang="en-US" dirty="0" smtClean="0">
                <a:hlinkClick r:id="rId3"/>
              </a:rPr>
              <a:t>modeling-languages.com</a:t>
            </a:r>
            <a:endParaRPr lang="en-US" dirty="0" smtClean="0"/>
          </a:p>
          <a:p>
            <a:pPr marL="0" indent="0">
              <a:buNone/>
            </a:pPr>
            <a:r>
              <a:rPr lang="en-US" dirty="0" smtClean="0"/>
              <a:t>   Research </a:t>
            </a:r>
            <a:r>
              <a:rPr lang="en-US" dirty="0"/>
              <a:t>Professor at </a:t>
            </a:r>
            <a:r>
              <a:rPr lang="en-US" dirty="0">
                <a:hlinkClick r:id="rId4"/>
              </a:rPr>
              <a:t>Internet Interdisciplinary Institute</a:t>
            </a:r>
            <a:r>
              <a:rPr lang="en-US" dirty="0"/>
              <a:t>, the Research </a:t>
            </a:r>
            <a:endParaRPr lang="en-US" dirty="0" smtClean="0"/>
          </a:p>
          <a:p>
            <a:pPr marL="0" indent="0">
              <a:buNone/>
            </a:pPr>
            <a:r>
              <a:rPr lang="en-US" dirty="0"/>
              <a:t> </a:t>
            </a:r>
            <a:r>
              <a:rPr lang="en-US" dirty="0" smtClean="0"/>
              <a:t>  center </a:t>
            </a:r>
            <a:r>
              <a:rPr lang="en-US" dirty="0"/>
              <a:t>of the Open University of Catalonia (</a:t>
            </a:r>
            <a:r>
              <a:rPr lang="en-US" dirty="0">
                <a:hlinkClick r:id="rId5"/>
              </a:rPr>
              <a:t>UOC</a:t>
            </a:r>
            <a:r>
              <a:rPr lang="en-US" dirty="0" smtClean="0"/>
              <a:t>), Barcelona, Spain</a:t>
            </a:r>
          </a:p>
          <a:p>
            <a:r>
              <a:rPr lang="en-US" b="1" dirty="0"/>
              <a:t>Richard </a:t>
            </a:r>
            <a:r>
              <a:rPr lang="en-US" b="1" dirty="0" smtClean="0"/>
              <a:t>Paige: </a:t>
            </a:r>
            <a:r>
              <a:rPr lang="en-US" dirty="0"/>
              <a:t>Professor of Enterprise Systems, Department of Computer Science, University of York, </a:t>
            </a:r>
            <a:r>
              <a:rPr lang="en-US" dirty="0" err="1"/>
              <a:t>Deramore</a:t>
            </a:r>
            <a:r>
              <a:rPr lang="en-US" dirty="0"/>
              <a:t> Lane, York, YO10 5GH United Kingdom email: first name dot last name at </a:t>
            </a:r>
            <a:r>
              <a:rPr lang="en-US" dirty="0" err="1"/>
              <a:t>york</a:t>
            </a:r>
            <a:r>
              <a:rPr lang="en-US" dirty="0"/>
              <a:t> dot ac dot </a:t>
            </a:r>
            <a:r>
              <a:rPr lang="en-US" dirty="0" err="1" smtClean="0"/>
              <a:t>uk</a:t>
            </a:r>
            <a:endParaRPr lang="en-US" dirty="0" smtClean="0"/>
          </a:p>
          <a:p>
            <a:pPr marL="0" indent="0">
              <a:buNone/>
            </a:pPr>
            <a:r>
              <a:rPr lang="en-US" dirty="0" smtClean="0"/>
              <a:t>    http</a:t>
            </a:r>
            <a:r>
              <a:rPr lang="en-US" dirty="0"/>
              <a:t>://www-users.cs.york.ac.uk/~paige/ </a:t>
            </a:r>
            <a:endParaRPr lang="en-US" dirty="0" smtClean="0"/>
          </a:p>
          <a:p>
            <a:r>
              <a:rPr lang="it-IT" b="1" dirty="0"/>
              <a:t>Alfonso </a:t>
            </a:r>
            <a:r>
              <a:rPr lang="it-IT" b="1" dirty="0" smtClean="0"/>
              <a:t>Pierantonio: </a:t>
            </a:r>
            <a:r>
              <a:rPr lang="it-IT" dirty="0" smtClean="0"/>
              <a:t>Associate Professor. Dipartimento </a:t>
            </a:r>
            <a:r>
              <a:rPr lang="it-IT" dirty="0"/>
              <a:t>di Ingegneria e Scienze dell'Informazione e Matematica</a:t>
            </a:r>
            <a:br>
              <a:rPr lang="it-IT" dirty="0"/>
            </a:br>
            <a:r>
              <a:rPr lang="it-IT" dirty="0"/>
              <a:t>Via Vetoio - I-67100 L'Aquila (Italy</a:t>
            </a:r>
            <a:r>
              <a:rPr lang="it-IT" dirty="0" smtClean="0"/>
              <a:t>), </a:t>
            </a:r>
            <a:r>
              <a:rPr lang="it-IT" b="1" dirty="0" smtClean="0"/>
              <a:t>Email</a:t>
            </a:r>
            <a:r>
              <a:rPr lang="it-IT" dirty="0"/>
              <a:t>: </a:t>
            </a:r>
            <a:r>
              <a:rPr lang="it-IT" dirty="0" smtClean="0"/>
              <a:t>alfonsodi.univaq.it</a:t>
            </a:r>
          </a:p>
          <a:p>
            <a:pPr marL="0" indent="0">
              <a:buNone/>
            </a:pPr>
            <a:r>
              <a:rPr lang="en-US" dirty="0" smtClean="0"/>
              <a:t>   http</a:t>
            </a:r>
            <a:r>
              <a:rPr lang="en-US" dirty="0"/>
              <a:t>://www.di.univaq.it/home.php?users_username=alfonso</a:t>
            </a:r>
          </a:p>
          <a:p>
            <a:endParaRPr lang="en-US" dirty="0"/>
          </a:p>
        </p:txBody>
      </p:sp>
    </p:spTree>
    <p:extLst>
      <p:ext uri="{BB962C8B-B14F-4D97-AF65-F5344CB8AC3E}">
        <p14:creationId xmlns:p14="http://schemas.microsoft.com/office/powerpoint/2010/main" val="263126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patterns</a:t>
            </a:r>
            <a:endParaRPr lang="en-US" dirty="0"/>
          </a:p>
        </p:txBody>
      </p:sp>
      <p:sp>
        <p:nvSpPr>
          <p:cNvPr id="3" name="Content Placeholder 2"/>
          <p:cNvSpPr>
            <a:spLocks noGrp="1"/>
          </p:cNvSpPr>
          <p:nvPr>
            <p:ph idx="1"/>
          </p:nvPr>
        </p:nvSpPr>
        <p:spPr/>
        <p:txBody>
          <a:bodyPr/>
          <a:lstStyle/>
          <a:p>
            <a:r>
              <a:rPr lang="en-US" dirty="0"/>
              <a:t>M. Fowler, </a:t>
            </a:r>
            <a:r>
              <a:rPr lang="en-US" i="1" dirty="0"/>
              <a:t>Analysis patterns – Reusable object models</a:t>
            </a:r>
            <a:r>
              <a:rPr lang="en-US" dirty="0"/>
              <a:t>, Addison-Wesley, 1997</a:t>
            </a:r>
            <a:r>
              <a:rPr lang="en-US" dirty="0" smtClean="0"/>
              <a:t>.</a:t>
            </a:r>
          </a:p>
          <a:p>
            <a:r>
              <a:rPr lang="en-US" dirty="0" smtClean="0"/>
              <a:t>Describe conceptual aspects of applications based on their semantics</a:t>
            </a:r>
          </a:p>
          <a:p>
            <a:r>
              <a:rPr lang="en-US" dirty="0" smtClean="0"/>
              <a:t>Used to describe requirements to help understand precisely a problem (sometimes called Requirements patterns)</a:t>
            </a:r>
          </a:p>
          <a:p>
            <a:r>
              <a:rPr lang="en-US" dirty="0" smtClean="0"/>
              <a:t>Should not include solution aspects so as not to constrain the designers</a:t>
            </a:r>
          </a:p>
          <a:p>
            <a:r>
              <a:rPr lang="en-US" dirty="0" smtClean="0"/>
              <a:t>Typically two or three classes</a:t>
            </a:r>
            <a:endParaRPr lang="en-US" dirty="0"/>
          </a:p>
          <a:p>
            <a:endParaRPr lang="en-US" dirty="0"/>
          </a:p>
        </p:txBody>
      </p:sp>
    </p:spTree>
    <p:extLst>
      <p:ext uri="{BB962C8B-B14F-4D97-AF65-F5344CB8AC3E}">
        <p14:creationId xmlns:p14="http://schemas.microsoft.com/office/powerpoint/2010/main" val="9563609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UML tool</a:t>
            </a:r>
            <a:endParaRPr lang="en-US" dirty="0"/>
          </a:p>
        </p:txBody>
      </p:sp>
      <p:sp>
        <p:nvSpPr>
          <p:cNvPr id="3" name="Content Placeholder 2"/>
          <p:cNvSpPr>
            <a:spLocks noGrp="1"/>
          </p:cNvSpPr>
          <p:nvPr>
            <p:ph idx="1"/>
          </p:nvPr>
        </p:nvSpPr>
        <p:spPr/>
        <p:txBody>
          <a:bodyPr/>
          <a:lstStyle/>
          <a:p>
            <a:r>
              <a:rPr lang="en-US" dirty="0" err="1" smtClean="0"/>
              <a:t>Lucidchart</a:t>
            </a:r>
            <a:endParaRPr lang="en-US" dirty="0" smtClean="0"/>
          </a:p>
          <a:p>
            <a:r>
              <a:rPr lang="en-US" dirty="0" smtClean="0"/>
              <a:t>https</a:t>
            </a:r>
            <a:r>
              <a:rPr lang="en-US" dirty="0"/>
              <a:t>://www.lucidchart.com/pages/landing/uml_diagram_tool?utm_source=modeling_languages&amp;utm_medium=cpc&amp;utm_campaign=uml_diagram_tool</a:t>
            </a:r>
          </a:p>
        </p:txBody>
      </p:sp>
    </p:spTree>
    <p:extLst>
      <p:ext uri="{BB962C8B-B14F-4D97-AF65-F5344CB8AC3E}">
        <p14:creationId xmlns:p14="http://schemas.microsoft.com/office/powerpoint/2010/main" val="5784786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textbooks</a:t>
            </a:r>
            <a:endParaRPr lang="en-US" dirty="0"/>
          </a:p>
        </p:txBody>
      </p:sp>
      <p:sp>
        <p:nvSpPr>
          <p:cNvPr id="3" name="Content Placeholder 2"/>
          <p:cNvSpPr>
            <a:spLocks noGrp="1"/>
          </p:cNvSpPr>
          <p:nvPr>
            <p:ph idx="1"/>
          </p:nvPr>
        </p:nvSpPr>
        <p:spPr/>
        <p:txBody>
          <a:bodyPr/>
          <a:lstStyle/>
          <a:p>
            <a:r>
              <a:rPr lang="en-US" b="1" dirty="0"/>
              <a:t>UML @ Classroom: An Introduction to Object-Oriented Modeling (Undergraduate Topics in Computer Science) 2015th Edition </a:t>
            </a:r>
          </a:p>
          <a:p>
            <a:pPr marL="0" indent="0">
              <a:buNone/>
            </a:pPr>
            <a:r>
              <a:rPr lang="en-US" dirty="0" smtClean="0"/>
              <a:t>by </a:t>
            </a:r>
            <a:r>
              <a:rPr lang="en-US" dirty="0">
                <a:hlinkClick r:id="rId2"/>
              </a:rPr>
              <a:t>Martina </a:t>
            </a:r>
            <a:r>
              <a:rPr lang="en-US" dirty="0" err="1">
                <a:hlinkClick r:id="rId2"/>
              </a:rPr>
              <a:t>Seidl</a:t>
            </a:r>
            <a:r>
              <a:rPr lang="en-US" dirty="0"/>
              <a:t> (Author), </a:t>
            </a:r>
            <a:r>
              <a:rPr lang="en-US" dirty="0">
                <a:hlinkClick r:id="rId3"/>
              </a:rPr>
              <a:t>Marion </a:t>
            </a:r>
            <a:r>
              <a:rPr lang="en-US" dirty="0" err="1">
                <a:hlinkClick r:id="rId3"/>
              </a:rPr>
              <a:t>Scholz</a:t>
            </a:r>
            <a:r>
              <a:rPr lang="en-US" dirty="0"/>
              <a:t> (Author), </a:t>
            </a:r>
            <a:r>
              <a:rPr lang="en-US" dirty="0">
                <a:hlinkClick r:id="rId4"/>
              </a:rPr>
              <a:t>Christian </a:t>
            </a:r>
            <a:r>
              <a:rPr lang="en-US" dirty="0" err="1">
                <a:hlinkClick r:id="rId4"/>
              </a:rPr>
              <a:t>Huemer</a:t>
            </a:r>
            <a:r>
              <a:rPr lang="en-US" dirty="0"/>
              <a:t> </a:t>
            </a:r>
            <a:r>
              <a:rPr lang="en-US" dirty="0" smtClean="0"/>
              <a:t>  (</a:t>
            </a:r>
            <a:r>
              <a:rPr lang="en-US" dirty="0"/>
              <a:t>Author), </a:t>
            </a:r>
            <a:r>
              <a:rPr lang="en-US" dirty="0" err="1">
                <a:hlinkClick r:id="rId5"/>
              </a:rPr>
              <a:t>Gerti</a:t>
            </a:r>
            <a:r>
              <a:rPr lang="en-US" dirty="0">
                <a:hlinkClick r:id="rId5"/>
              </a:rPr>
              <a:t> </a:t>
            </a:r>
            <a:r>
              <a:rPr lang="en-US" dirty="0" err="1">
                <a:hlinkClick r:id="rId5"/>
              </a:rPr>
              <a:t>Kappel</a:t>
            </a:r>
            <a:r>
              <a:rPr lang="en-US" dirty="0"/>
              <a:t> (Author) </a:t>
            </a:r>
            <a:r>
              <a:rPr lang="en-US" dirty="0">
                <a:hlinkClick r:id="rId6"/>
              </a:rPr>
              <a:t>&amp; 1 more</a:t>
            </a:r>
            <a:r>
              <a:rPr lang="en-US" dirty="0"/>
              <a:t> </a:t>
            </a:r>
            <a:r>
              <a:rPr lang="en-US" dirty="0" smtClean="0"/>
              <a:t>  </a:t>
            </a:r>
          </a:p>
          <a:p>
            <a:r>
              <a:rPr lang="en-US" dirty="0" smtClean="0"/>
              <a:t>S. Ambler, </a:t>
            </a:r>
            <a:r>
              <a:rPr lang="en-US" b="1" dirty="0" smtClean="0"/>
              <a:t>“The elements of UML 2.0 style</a:t>
            </a:r>
            <a:r>
              <a:rPr lang="en-US" dirty="0" smtClean="0"/>
              <a:t>”</a:t>
            </a:r>
          </a:p>
          <a:p>
            <a:r>
              <a:rPr lang="en-US" dirty="0" smtClean="0"/>
              <a:t>C. </a:t>
            </a:r>
            <a:r>
              <a:rPr lang="en-US" dirty="0" err="1" smtClean="0"/>
              <a:t>Larman</a:t>
            </a:r>
            <a:r>
              <a:rPr lang="en-US" b="1" dirty="0" smtClean="0"/>
              <a:t>, Applying </a:t>
            </a:r>
            <a:r>
              <a:rPr lang="en-US" b="1" dirty="0"/>
              <a:t>UML and Patterns: An Introduction to Object-Oriented Analysis and Design and </a:t>
            </a:r>
            <a:r>
              <a:rPr lang="en-US" b="1" dirty="0" smtClean="0"/>
              <a:t>Iterative Development (3</a:t>
            </a:r>
            <a:r>
              <a:rPr lang="en-US" b="1" baseline="30000" dirty="0" smtClean="0"/>
              <a:t>rd</a:t>
            </a:r>
            <a:r>
              <a:rPr lang="en-US" b="1" dirty="0" smtClean="0"/>
              <a:t> Ed.),</a:t>
            </a:r>
          </a:p>
          <a:p>
            <a:pPr marL="0" indent="0">
              <a:buNone/>
            </a:pPr>
            <a:r>
              <a:rPr lang="en-US" b="1" dirty="0"/>
              <a:t> </a:t>
            </a:r>
            <a:r>
              <a:rPr lang="en-US" b="1" dirty="0" smtClean="0"/>
              <a:t>  </a:t>
            </a:r>
            <a:r>
              <a:rPr lang="en-US" dirty="0" smtClean="0"/>
              <a:t>Prentice Hall, 2004</a:t>
            </a:r>
          </a:p>
          <a:p>
            <a:pPr marL="0" indent="0">
              <a:buNone/>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8854757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413893"/>
            <a:ext cx="10515600" cy="1325563"/>
          </a:xfrm>
        </p:spPr>
        <p:txBody>
          <a:bodyPr/>
          <a:lstStyle/>
          <a:p>
            <a:r>
              <a:rPr lang="en-US" b="1" dirty="0" smtClean="0"/>
              <a:t>Mediator</a:t>
            </a:r>
            <a:r>
              <a:rPr lang="en-US" dirty="0" smtClean="0"/>
              <a:t> (Object behavioral)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Define an object that encapsulates how a set of objects interact</a:t>
            </a:r>
          </a:p>
          <a:p>
            <a:r>
              <a:rPr lang="en-US" dirty="0" smtClean="0"/>
              <a:t>Promotes loose coupling by keeping objects from referring to each other</a:t>
            </a:r>
          </a:p>
          <a:p>
            <a:r>
              <a:rPr lang="en-US" dirty="0"/>
              <a:t>This definition actually means that a centralized class is to be used for interaction between two different classes. This will receive the input from one class and pass it to the other class, for whom it was intended. And the response from the other class will be returned to the first class, from where the process started. So it results in a request-response system between the classes</a:t>
            </a:r>
            <a:r>
              <a:rPr lang="en-US" dirty="0" smtClean="0"/>
              <a:t>.</a:t>
            </a:r>
          </a:p>
          <a:p>
            <a:r>
              <a:rPr lang="en-US" dirty="0" smtClean="0"/>
              <a:t>This </a:t>
            </a:r>
            <a:r>
              <a:rPr lang="en-US" dirty="0"/>
              <a:t>also results in a system where multiple classes from the sources can interact with multiple classes on the destination end and thus result in a loosely coupled system.</a:t>
            </a:r>
            <a:br>
              <a:rPr lang="en-US" dirty="0"/>
            </a:br>
            <a:endParaRPr lang="en-US" dirty="0"/>
          </a:p>
        </p:txBody>
      </p:sp>
    </p:spTree>
    <p:extLst>
      <p:ext uri="{BB962C8B-B14F-4D97-AF65-F5344CB8AC3E}">
        <p14:creationId xmlns:p14="http://schemas.microsoft.com/office/powerpoint/2010/main" val="42120065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class diagram</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808" y="2419350"/>
            <a:ext cx="5693664" cy="2506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853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object diagram</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33574"/>
            <a:ext cx="6486144" cy="3504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644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2"/>
          <p:cNvSpPr>
            <a:spLocks noGrp="1" noChangeArrowheads="1"/>
          </p:cNvSpPr>
          <p:nvPr>
            <p:ph type="title" idx="4294967295"/>
          </p:nvPr>
        </p:nvSpPr>
        <p:spPr>
          <a:xfrm>
            <a:off x="203200" y="342323"/>
            <a:ext cx="4876800" cy="867930"/>
          </a:xfrm>
        </p:spPr>
        <p:txBody>
          <a:bodyPr>
            <a:spAutoFit/>
          </a:bodyPr>
          <a:lstStyle/>
          <a:p>
            <a:pPr algn="l" eaLnBrk="1" hangingPunct="1"/>
            <a:r>
              <a:rPr lang="en-US" sz="2800" smtClean="0">
                <a:latin typeface="Arial Narrow" pitchFamily="34" charset="0"/>
              </a:rPr>
              <a:t>Example of Behavioral Design Goal: </a:t>
            </a:r>
            <a:r>
              <a:rPr lang="en-US" sz="2800" i="1" smtClean="0">
                <a:latin typeface="Arial Narrow" pitchFamily="34" charset="0"/>
              </a:rPr>
              <a:t>Port Traffic</a:t>
            </a:r>
          </a:p>
        </p:txBody>
      </p:sp>
      <p:graphicFrame>
        <p:nvGraphicFramePr>
          <p:cNvPr id="317443" name="Object 2"/>
          <p:cNvGraphicFramePr>
            <a:graphicFrameLocks noChangeAspect="1"/>
          </p:cNvGraphicFramePr>
          <p:nvPr/>
        </p:nvGraphicFramePr>
        <p:xfrm>
          <a:off x="6705600" y="304800"/>
          <a:ext cx="1871133" cy="1600200"/>
        </p:xfrm>
        <a:graphic>
          <a:graphicData uri="http://schemas.openxmlformats.org/presentationml/2006/ole">
            <mc:AlternateContent xmlns:mc="http://schemas.openxmlformats.org/markup-compatibility/2006">
              <mc:Choice xmlns:v="urn:schemas-microsoft-com:vml" Requires="v">
                <p:oleObj spid="_x0000_s1025" name="GALLERY" r:id="rId3" imgW="6035040" imgH="6870600" progId="">
                  <p:embed/>
                </p:oleObj>
              </mc:Choice>
              <mc:Fallback>
                <p:oleObj name="GALLERY" r:id="rId3" imgW="6035040" imgH="6870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04800"/>
                        <a:ext cx="187113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44" name="Object 3"/>
          <p:cNvGraphicFramePr>
            <a:graphicFrameLocks noChangeAspect="1"/>
          </p:cNvGraphicFramePr>
          <p:nvPr/>
        </p:nvGraphicFramePr>
        <p:xfrm>
          <a:off x="4267200" y="1524001"/>
          <a:ext cx="2296584" cy="1458913"/>
        </p:xfrm>
        <a:graphic>
          <a:graphicData uri="http://schemas.openxmlformats.org/presentationml/2006/ole">
            <mc:AlternateContent xmlns:mc="http://schemas.openxmlformats.org/markup-compatibility/2006">
              <mc:Choice xmlns:v="urn:schemas-microsoft-com:vml" Requires="v">
                <p:oleObj spid="_x0000_s1026" name="GALLERY" r:id="rId5" imgW="6836760" imgH="5790600" progId="">
                  <p:embed/>
                </p:oleObj>
              </mc:Choice>
              <mc:Fallback>
                <p:oleObj name="GALLERY" r:id="rId5" imgW="6836760" imgH="5790600" progId="">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267200" y="1524001"/>
                        <a:ext cx="2296584"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45" name="Object 4"/>
          <p:cNvGraphicFramePr>
            <a:graphicFrameLocks noChangeAspect="1"/>
          </p:cNvGraphicFramePr>
          <p:nvPr/>
        </p:nvGraphicFramePr>
        <p:xfrm>
          <a:off x="8839200" y="287338"/>
          <a:ext cx="2336800" cy="1498600"/>
        </p:xfrm>
        <a:graphic>
          <a:graphicData uri="http://schemas.openxmlformats.org/presentationml/2006/ole">
            <mc:AlternateContent xmlns:mc="http://schemas.openxmlformats.org/markup-compatibility/2006">
              <mc:Choice xmlns:v="urn:schemas-microsoft-com:vml" Requires="v">
                <p:oleObj spid="_x0000_s1027" name="Bitmap Image" r:id="rId7" imgW="1771429" imgH="1514686" progId="PBrush">
                  <p:embed/>
                </p:oleObj>
              </mc:Choice>
              <mc:Fallback>
                <p:oleObj name="Bitmap Image" r:id="rId7" imgW="1771429" imgH="1514686" progId="PBrush">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8839200" y="287338"/>
                        <a:ext cx="233680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447" name="Picture 77" descr="bd05219_"/>
          <p:cNvPicPr>
            <a:picLocks noChangeAspect="1" noChangeArrowheads="1"/>
          </p:cNvPicPr>
          <p:nvPr/>
        </p:nvPicPr>
        <p:blipFill>
          <a:blip r:embed="rId9"/>
          <a:srcRect t="44444" b="34189"/>
          <a:stretch>
            <a:fillRect/>
          </a:stretch>
        </p:blipFill>
        <p:spPr bwMode="auto">
          <a:xfrm>
            <a:off x="8737600" y="1905000"/>
            <a:ext cx="2540000" cy="381000"/>
          </a:xfrm>
          <a:prstGeom prst="rect">
            <a:avLst/>
          </a:prstGeom>
          <a:noFill/>
          <a:ln w="9525">
            <a:noFill/>
            <a:miter lim="800000"/>
            <a:headEnd/>
            <a:tailEnd/>
          </a:ln>
        </p:spPr>
      </p:pic>
      <p:pic>
        <p:nvPicPr>
          <p:cNvPr id="317448" name="Picture 78" descr="bd05219_"/>
          <p:cNvPicPr>
            <a:picLocks noChangeAspect="1" noChangeArrowheads="1"/>
          </p:cNvPicPr>
          <p:nvPr/>
        </p:nvPicPr>
        <p:blipFill>
          <a:blip r:embed="rId9"/>
          <a:srcRect t="44444" b="34189"/>
          <a:stretch>
            <a:fillRect/>
          </a:stretch>
        </p:blipFill>
        <p:spPr bwMode="auto">
          <a:xfrm>
            <a:off x="1727200" y="2438400"/>
            <a:ext cx="2540000" cy="381000"/>
          </a:xfrm>
          <a:prstGeom prst="rect">
            <a:avLst/>
          </a:prstGeom>
          <a:noFill/>
          <a:ln w="9525">
            <a:noFill/>
            <a:miter lim="800000"/>
            <a:headEnd/>
            <a:tailEnd/>
          </a:ln>
        </p:spPr>
      </p:pic>
      <p:sp>
        <p:nvSpPr>
          <p:cNvPr id="317449" name="Rectangle 79" descr="Sand"/>
          <p:cNvSpPr>
            <a:spLocks noChangeArrowheads="1"/>
          </p:cNvSpPr>
          <p:nvPr/>
        </p:nvSpPr>
        <p:spPr bwMode="auto">
          <a:xfrm>
            <a:off x="7924800" y="2667000"/>
            <a:ext cx="2743200" cy="533400"/>
          </a:xfrm>
          <a:prstGeom prst="rect">
            <a:avLst/>
          </a:prstGeom>
          <a:blipFill dpi="0" rotWithShape="0">
            <a:blip r:embed="rId10"/>
            <a:srcRect/>
            <a:tile tx="0" ty="0" sx="100000" sy="100000" flip="none" algn="tl"/>
          </a:blipFill>
          <a:ln w="19050">
            <a:noFill/>
            <a:miter lim="800000"/>
            <a:headEnd/>
            <a:tailEnd/>
          </a:ln>
        </p:spPr>
        <p:txBody>
          <a:bodyPr wrap="none" anchor="ctr"/>
          <a:lstStyle/>
          <a:p>
            <a:endParaRPr lang="en-US"/>
          </a:p>
        </p:txBody>
      </p:sp>
      <p:sp>
        <p:nvSpPr>
          <p:cNvPr id="317450" name="Rectangle 80" descr="Sand"/>
          <p:cNvSpPr>
            <a:spLocks noChangeArrowheads="1"/>
          </p:cNvSpPr>
          <p:nvPr/>
        </p:nvSpPr>
        <p:spPr bwMode="auto">
          <a:xfrm>
            <a:off x="5791200" y="4876800"/>
            <a:ext cx="304800" cy="1447800"/>
          </a:xfrm>
          <a:prstGeom prst="rect">
            <a:avLst/>
          </a:prstGeom>
          <a:blipFill dpi="0" rotWithShape="0">
            <a:blip r:embed="rId10"/>
            <a:srcRect/>
            <a:tile tx="0" ty="0" sx="100000" sy="100000" flip="none" algn="tl"/>
          </a:blipFill>
          <a:ln w="19050">
            <a:noFill/>
            <a:miter lim="800000"/>
            <a:headEnd/>
            <a:tailEnd/>
          </a:ln>
        </p:spPr>
        <p:txBody>
          <a:bodyPr wrap="none" anchor="ctr"/>
          <a:lstStyle/>
          <a:p>
            <a:endParaRPr lang="en-US"/>
          </a:p>
        </p:txBody>
      </p:sp>
      <p:sp>
        <p:nvSpPr>
          <p:cNvPr id="317451" name="Rectangle 83" descr="Sand"/>
          <p:cNvSpPr>
            <a:spLocks noChangeArrowheads="1"/>
          </p:cNvSpPr>
          <p:nvPr/>
        </p:nvSpPr>
        <p:spPr bwMode="auto">
          <a:xfrm>
            <a:off x="508000" y="5943600"/>
            <a:ext cx="10871200" cy="414338"/>
          </a:xfrm>
          <a:prstGeom prst="rect">
            <a:avLst/>
          </a:prstGeom>
          <a:blipFill dpi="0" rotWithShape="0">
            <a:blip r:embed="rId10"/>
            <a:srcRect/>
            <a:tile tx="0" ty="0" sx="100000" sy="100000" flip="none" algn="tl"/>
          </a:blipFill>
          <a:ln w="19050">
            <a:noFill/>
            <a:miter lim="800000"/>
            <a:headEnd/>
            <a:tailEnd/>
          </a:ln>
        </p:spPr>
        <p:txBody>
          <a:bodyPr wrap="none" anchor="ctr"/>
          <a:lstStyle/>
          <a:p>
            <a:endParaRPr lang="en-US"/>
          </a:p>
        </p:txBody>
      </p:sp>
      <p:sp>
        <p:nvSpPr>
          <p:cNvPr id="317452" name="Rectangle 84" descr="Sand"/>
          <p:cNvSpPr>
            <a:spLocks noChangeArrowheads="1"/>
          </p:cNvSpPr>
          <p:nvPr/>
        </p:nvSpPr>
        <p:spPr bwMode="auto">
          <a:xfrm>
            <a:off x="9753600" y="2667000"/>
            <a:ext cx="1524000" cy="990600"/>
          </a:xfrm>
          <a:prstGeom prst="rect">
            <a:avLst/>
          </a:prstGeom>
          <a:blipFill dpi="0" rotWithShape="0">
            <a:blip r:embed="rId10"/>
            <a:srcRect/>
            <a:tile tx="0" ty="0" sx="100000" sy="100000" flip="none" algn="tl"/>
          </a:blipFill>
          <a:ln w="19050">
            <a:noFill/>
            <a:miter lim="800000"/>
            <a:headEnd/>
            <a:tailEnd/>
          </a:ln>
        </p:spPr>
        <p:txBody>
          <a:bodyPr wrap="none" anchor="ctr"/>
          <a:lstStyle/>
          <a:p>
            <a:endParaRPr lang="en-US"/>
          </a:p>
        </p:txBody>
      </p:sp>
      <p:sp>
        <p:nvSpPr>
          <p:cNvPr id="317453" name="Rectangle 85" descr="Sand"/>
          <p:cNvSpPr>
            <a:spLocks noChangeArrowheads="1"/>
          </p:cNvSpPr>
          <p:nvPr/>
        </p:nvSpPr>
        <p:spPr bwMode="auto">
          <a:xfrm>
            <a:off x="476251" y="2428875"/>
            <a:ext cx="609600" cy="3886200"/>
          </a:xfrm>
          <a:prstGeom prst="rect">
            <a:avLst/>
          </a:prstGeom>
          <a:blipFill dpi="0" rotWithShape="0">
            <a:blip r:embed="rId10"/>
            <a:srcRect/>
            <a:tile tx="0" ty="0" sx="100000" sy="100000" flip="none" algn="tl"/>
          </a:blipFill>
          <a:ln w="19050">
            <a:noFill/>
            <a:miter lim="800000"/>
            <a:headEnd/>
            <a:tailEnd/>
          </a:ln>
        </p:spPr>
        <p:txBody>
          <a:bodyPr wrap="none" anchor="ctr"/>
          <a:lstStyle/>
          <a:p>
            <a:endParaRPr lang="en-US"/>
          </a:p>
        </p:txBody>
      </p:sp>
      <p:sp>
        <p:nvSpPr>
          <p:cNvPr id="317454" name="Text Box 86"/>
          <p:cNvSpPr txBox="1">
            <a:spLocks noChangeArrowheads="1"/>
          </p:cNvSpPr>
          <p:nvPr/>
        </p:nvSpPr>
        <p:spPr bwMode="auto">
          <a:xfrm>
            <a:off x="7730067" y="5943600"/>
            <a:ext cx="617477" cy="369332"/>
          </a:xfrm>
          <a:prstGeom prst="rect">
            <a:avLst/>
          </a:prstGeom>
          <a:noFill/>
          <a:ln w="19050">
            <a:noFill/>
            <a:miter lim="800000"/>
            <a:headEnd/>
            <a:tailEnd/>
          </a:ln>
        </p:spPr>
        <p:txBody>
          <a:bodyPr wrap="none">
            <a:spAutoFit/>
          </a:bodyPr>
          <a:lstStyle/>
          <a:p>
            <a:r>
              <a:rPr lang="en-US">
                <a:latin typeface="Arial Narrow" pitchFamily="34" charset="0"/>
              </a:rPr>
              <a:t>berth</a:t>
            </a:r>
          </a:p>
        </p:txBody>
      </p:sp>
      <p:sp>
        <p:nvSpPr>
          <p:cNvPr id="317455" name="Text Box 87"/>
          <p:cNvSpPr txBox="1">
            <a:spLocks noChangeArrowheads="1"/>
          </p:cNvSpPr>
          <p:nvPr/>
        </p:nvSpPr>
        <p:spPr bwMode="auto">
          <a:xfrm>
            <a:off x="2641600" y="5943600"/>
            <a:ext cx="617477" cy="369332"/>
          </a:xfrm>
          <a:prstGeom prst="rect">
            <a:avLst/>
          </a:prstGeom>
          <a:noFill/>
          <a:ln w="19050">
            <a:noFill/>
            <a:miter lim="800000"/>
            <a:headEnd/>
            <a:tailEnd/>
          </a:ln>
        </p:spPr>
        <p:txBody>
          <a:bodyPr wrap="none">
            <a:spAutoFit/>
          </a:bodyPr>
          <a:lstStyle/>
          <a:p>
            <a:r>
              <a:rPr lang="en-US">
                <a:latin typeface="Arial Narrow" pitchFamily="34" charset="0"/>
              </a:rPr>
              <a:t>berth</a:t>
            </a:r>
          </a:p>
        </p:txBody>
      </p:sp>
      <p:pic>
        <p:nvPicPr>
          <p:cNvPr id="317456" name="Picture 89" descr="bd05219_"/>
          <p:cNvPicPr>
            <a:picLocks noChangeAspect="1" noChangeArrowheads="1"/>
          </p:cNvPicPr>
          <p:nvPr/>
        </p:nvPicPr>
        <p:blipFill>
          <a:blip r:embed="rId9"/>
          <a:srcRect t="44444" b="34189"/>
          <a:stretch>
            <a:fillRect/>
          </a:stretch>
        </p:blipFill>
        <p:spPr bwMode="auto">
          <a:xfrm>
            <a:off x="1016000" y="1676400"/>
            <a:ext cx="2540000" cy="381000"/>
          </a:xfrm>
          <a:prstGeom prst="rect">
            <a:avLst/>
          </a:prstGeom>
          <a:noFill/>
          <a:ln w="9525">
            <a:noFill/>
            <a:miter lim="800000"/>
            <a:headEnd/>
            <a:tailEnd/>
          </a:ln>
        </p:spPr>
      </p:pic>
      <p:sp>
        <p:nvSpPr>
          <p:cNvPr id="317457" name="Text Box 90"/>
          <p:cNvSpPr txBox="1">
            <a:spLocks noChangeArrowheads="1"/>
          </p:cNvSpPr>
          <p:nvPr/>
        </p:nvSpPr>
        <p:spPr bwMode="auto">
          <a:xfrm>
            <a:off x="2311400" y="2819400"/>
            <a:ext cx="986167" cy="369332"/>
          </a:xfrm>
          <a:prstGeom prst="rect">
            <a:avLst/>
          </a:prstGeom>
          <a:noFill/>
          <a:ln w="19050">
            <a:noFill/>
            <a:miter lim="800000"/>
            <a:headEnd/>
            <a:tailEnd/>
          </a:ln>
        </p:spPr>
        <p:txBody>
          <a:bodyPr wrap="none">
            <a:spAutoFit/>
          </a:bodyPr>
          <a:lstStyle/>
          <a:p>
            <a:r>
              <a:rPr lang="en-US">
                <a:latin typeface="Arial Narrow" pitchFamily="34" charset="0"/>
              </a:rPr>
              <a:t>obstacles</a:t>
            </a:r>
          </a:p>
        </p:txBody>
      </p:sp>
      <p:sp>
        <p:nvSpPr>
          <p:cNvPr id="317458" name="Freeform 91"/>
          <p:cNvSpPr>
            <a:spLocks/>
          </p:cNvSpPr>
          <p:nvPr/>
        </p:nvSpPr>
        <p:spPr bwMode="auto">
          <a:xfrm>
            <a:off x="3657600" y="2895600"/>
            <a:ext cx="6807200" cy="2819400"/>
          </a:xfrm>
          <a:custGeom>
            <a:avLst/>
            <a:gdLst>
              <a:gd name="T0" fmla="*/ 2147483647 w 3216"/>
              <a:gd name="T1" fmla="*/ 0 h 1776"/>
              <a:gd name="T2" fmla="*/ 2147483647 w 3216"/>
              <a:gd name="T3" fmla="*/ 2147483647 h 1776"/>
              <a:gd name="T4" fmla="*/ 2147483647 w 3216"/>
              <a:gd name="T5" fmla="*/ 2147483647 h 1776"/>
              <a:gd name="T6" fmla="*/ 2147483647 w 3216"/>
              <a:gd name="T7" fmla="*/ 2147483647 h 1776"/>
              <a:gd name="T8" fmla="*/ 2147483647 w 3216"/>
              <a:gd name="T9" fmla="*/ 2147483647 h 1776"/>
              <a:gd name="T10" fmla="*/ 2147483647 w 3216"/>
              <a:gd name="T11" fmla="*/ 2147483647 h 1776"/>
              <a:gd name="T12" fmla="*/ 2147483647 w 3216"/>
              <a:gd name="T13" fmla="*/ 2147483647 h 1776"/>
              <a:gd name="T14" fmla="*/ 2147483647 w 3216"/>
              <a:gd name="T15" fmla="*/ 2147483647 h 1776"/>
              <a:gd name="T16" fmla="*/ 2147483647 w 3216"/>
              <a:gd name="T17" fmla="*/ 2147483647 h 1776"/>
              <a:gd name="T18" fmla="*/ 2147483647 w 3216"/>
              <a:gd name="T19" fmla="*/ 2147483647 h 1776"/>
              <a:gd name="T20" fmla="*/ 2147483647 w 3216"/>
              <a:gd name="T21" fmla="*/ 2147483647 h 1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6"/>
              <a:gd name="T34" fmla="*/ 0 h 1776"/>
              <a:gd name="T35" fmla="*/ 3216 w 3216"/>
              <a:gd name="T36" fmla="*/ 1776 h 1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6" h="1776">
                <a:moveTo>
                  <a:pt x="480" y="0"/>
                </a:moveTo>
                <a:cubicBezTo>
                  <a:pt x="408" y="108"/>
                  <a:pt x="336" y="216"/>
                  <a:pt x="288" y="336"/>
                </a:cubicBezTo>
                <a:cubicBezTo>
                  <a:pt x="240" y="456"/>
                  <a:pt x="232" y="568"/>
                  <a:pt x="192" y="720"/>
                </a:cubicBezTo>
                <a:cubicBezTo>
                  <a:pt x="152" y="872"/>
                  <a:pt x="0" y="1176"/>
                  <a:pt x="48" y="1248"/>
                </a:cubicBezTo>
                <a:cubicBezTo>
                  <a:pt x="96" y="1320"/>
                  <a:pt x="304" y="1176"/>
                  <a:pt x="480" y="1152"/>
                </a:cubicBezTo>
                <a:cubicBezTo>
                  <a:pt x="656" y="1128"/>
                  <a:pt x="944" y="1088"/>
                  <a:pt x="1104" y="1104"/>
                </a:cubicBezTo>
                <a:cubicBezTo>
                  <a:pt x="1264" y="1120"/>
                  <a:pt x="1360" y="1160"/>
                  <a:pt x="1440" y="1248"/>
                </a:cubicBezTo>
                <a:cubicBezTo>
                  <a:pt x="1520" y="1336"/>
                  <a:pt x="1456" y="1560"/>
                  <a:pt x="1584" y="1632"/>
                </a:cubicBezTo>
                <a:cubicBezTo>
                  <a:pt x="1712" y="1704"/>
                  <a:pt x="2024" y="1664"/>
                  <a:pt x="2208" y="1680"/>
                </a:cubicBezTo>
                <a:cubicBezTo>
                  <a:pt x="2392" y="1696"/>
                  <a:pt x="2520" y="1712"/>
                  <a:pt x="2688" y="1728"/>
                </a:cubicBezTo>
                <a:cubicBezTo>
                  <a:pt x="2856" y="1744"/>
                  <a:pt x="3128" y="1768"/>
                  <a:pt x="3216" y="1776"/>
                </a:cubicBezTo>
              </a:path>
            </a:pathLst>
          </a:custGeom>
          <a:noFill/>
          <a:ln w="50800">
            <a:solidFill>
              <a:srgbClr val="008000"/>
            </a:solidFill>
            <a:prstDash val="lgDash"/>
            <a:round/>
            <a:headEnd/>
            <a:tailEnd/>
          </a:ln>
        </p:spPr>
        <p:txBody>
          <a:bodyPr/>
          <a:lstStyle/>
          <a:p>
            <a:endParaRPr lang="en-US"/>
          </a:p>
        </p:txBody>
      </p:sp>
      <p:sp>
        <p:nvSpPr>
          <p:cNvPr id="317459" name="Freeform 92"/>
          <p:cNvSpPr>
            <a:spLocks/>
          </p:cNvSpPr>
          <p:nvPr/>
        </p:nvSpPr>
        <p:spPr bwMode="auto">
          <a:xfrm>
            <a:off x="3674533" y="1905000"/>
            <a:ext cx="7399867" cy="3048000"/>
          </a:xfrm>
          <a:custGeom>
            <a:avLst/>
            <a:gdLst>
              <a:gd name="T0" fmla="*/ 2147483647 w 3496"/>
              <a:gd name="T1" fmla="*/ 0 h 1920"/>
              <a:gd name="T2" fmla="*/ 2147483647 w 3496"/>
              <a:gd name="T3" fmla="*/ 2147483647 h 1920"/>
              <a:gd name="T4" fmla="*/ 2147483647 w 3496"/>
              <a:gd name="T5" fmla="*/ 2147483647 h 1920"/>
              <a:gd name="T6" fmla="*/ 2147483647 w 3496"/>
              <a:gd name="T7" fmla="*/ 2147483647 h 1920"/>
              <a:gd name="T8" fmla="*/ 2147483647 w 3496"/>
              <a:gd name="T9" fmla="*/ 2147483647 h 1920"/>
              <a:gd name="T10" fmla="*/ 2147483647 w 3496"/>
              <a:gd name="T11" fmla="*/ 2147483647 h 1920"/>
              <a:gd name="T12" fmla="*/ 2147483647 w 3496"/>
              <a:gd name="T13" fmla="*/ 2147483647 h 1920"/>
              <a:gd name="T14" fmla="*/ 2147483647 w 3496"/>
              <a:gd name="T15" fmla="*/ 2147483647 h 1920"/>
              <a:gd name="T16" fmla="*/ 2147483647 w 3496"/>
              <a:gd name="T17" fmla="*/ 2147483647 h 1920"/>
              <a:gd name="T18" fmla="*/ 2147483647 w 3496"/>
              <a:gd name="T19" fmla="*/ 2147483647 h 1920"/>
              <a:gd name="T20" fmla="*/ 2147483647 w 3496"/>
              <a:gd name="T21" fmla="*/ 2147483647 h 1920"/>
              <a:gd name="T22" fmla="*/ 2147483647 w 3496"/>
              <a:gd name="T23" fmla="*/ 2147483647 h 1920"/>
              <a:gd name="T24" fmla="*/ 2147483647 w 3496"/>
              <a:gd name="T25" fmla="*/ 2147483647 h 1920"/>
              <a:gd name="T26" fmla="*/ 2147483647 w 3496"/>
              <a:gd name="T27" fmla="*/ 2147483647 h 19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96"/>
              <a:gd name="T43" fmla="*/ 0 h 1920"/>
              <a:gd name="T44" fmla="*/ 3496 w 3496"/>
              <a:gd name="T45" fmla="*/ 1920 h 19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96" h="1920">
                <a:moveTo>
                  <a:pt x="1528" y="0"/>
                </a:moveTo>
                <a:cubicBezTo>
                  <a:pt x="1452" y="272"/>
                  <a:pt x="1376" y="544"/>
                  <a:pt x="1240" y="672"/>
                </a:cubicBezTo>
                <a:cubicBezTo>
                  <a:pt x="1104" y="800"/>
                  <a:pt x="904" y="712"/>
                  <a:pt x="712" y="768"/>
                </a:cubicBezTo>
                <a:cubicBezTo>
                  <a:pt x="520" y="824"/>
                  <a:pt x="176" y="920"/>
                  <a:pt x="88" y="1008"/>
                </a:cubicBezTo>
                <a:cubicBezTo>
                  <a:pt x="0" y="1096"/>
                  <a:pt x="96" y="1248"/>
                  <a:pt x="184" y="1296"/>
                </a:cubicBezTo>
                <a:cubicBezTo>
                  <a:pt x="272" y="1344"/>
                  <a:pt x="456" y="1304"/>
                  <a:pt x="616" y="1296"/>
                </a:cubicBezTo>
                <a:cubicBezTo>
                  <a:pt x="776" y="1288"/>
                  <a:pt x="984" y="1240"/>
                  <a:pt x="1144" y="1248"/>
                </a:cubicBezTo>
                <a:cubicBezTo>
                  <a:pt x="1304" y="1256"/>
                  <a:pt x="1456" y="1288"/>
                  <a:pt x="1576" y="1344"/>
                </a:cubicBezTo>
                <a:cubicBezTo>
                  <a:pt x="1696" y="1400"/>
                  <a:pt x="1760" y="1512"/>
                  <a:pt x="1864" y="1584"/>
                </a:cubicBezTo>
                <a:cubicBezTo>
                  <a:pt x="1968" y="1656"/>
                  <a:pt x="2096" y="1720"/>
                  <a:pt x="2200" y="1776"/>
                </a:cubicBezTo>
                <a:cubicBezTo>
                  <a:pt x="2304" y="1832"/>
                  <a:pt x="2360" y="1920"/>
                  <a:pt x="2488" y="1920"/>
                </a:cubicBezTo>
                <a:cubicBezTo>
                  <a:pt x="2616" y="1920"/>
                  <a:pt x="2832" y="1800"/>
                  <a:pt x="2968" y="1776"/>
                </a:cubicBezTo>
                <a:cubicBezTo>
                  <a:pt x="3104" y="1752"/>
                  <a:pt x="3216" y="1792"/>
                  <a:pt x="3304" y="1776"/>
                </a:cubicBezTo>
                <a:cubicBezTo>
                  <a:pt x="3392" y="1760"/>
                  <a:pt x="3464" y="1696"/>
                  <a:pt x="3496" y="1680"/>
                </a:cubicBezTo>
              </a:path>
            </a:pathLst>
          </a:custGeom>
          <a:noFill/>
          <a:ln w="53975">
            <a:solidFill>
              <a:schemeClr val="tx1"/>
            </a:solidFill>
            <a:round/>
            <a:headEnd/>
            <a:tailEnd/>
          </a:ln>
        </p:spPr>
        <p:txBody>
          <a:bodyPr/>
          <a:lstStyle/>
          <a:p>
            <a:endParaRPr lang="en-US"/>
          </a:p>
        </p:txBody>
      </p:sp>
      <p:sp>
        <p:nvSpPr>
          <p:cNvPr id="317460" name="Freeform 93"/>
          <p:cNvSpPr>
            <a:spLocks/>
          </p:cNvSpPr>
          <p:nvPr/>
        </p:nvSpPr>
        <p:spPr bwMode="auto">
          <a:xfrm>
            <a:off x="7399867" y="1193800"/>
            <a:ext cx="3776133" cy="3124200"/>
          </a:xfrm>
          <a:custGeom>
            <a:avLst/>
            <a:gdLst>
              <a:gd name="T0" fmla="*/ 2147483647 w 1784"/>
              <a:gd name="T1" fmla="*/ 0 h 1968"/>
              <a:gd name="T2" fmla="*/ 2147483647 w 1784"/>
              <a:gd name="T3" fmla="*/ 2147483647 h 1968"/>
              <a:gd name="T4" fmla="*/ 2147483647 w 1784"/>
              <a:gd name="T5" fmla="*/ 2147483647 h 1968"/>
              <a:gd name="T6" fmla="*/ 2147483647 w 1784"/>
              <a:gd name="T7" fmla="*/ 2147483647 h 1968"/>
              <a:gd name="T8" fmla="*/ 2147483647 w 1784"/>
              <a:gd name="T9" fmla="*/ 2147483647 h 1968"/>
              <a:gd name="T10" fmla="*/ 2147483647 w 1784"/>
              <a:gd name="T11" fmla="*/ 2147483647 h 1968"/>
              <a:gd name="T12" fmla="*/ 2147483647 w 1784"/>
              <a:gd name="T13" fmla="*/ 2147483647 h 1968"/>
              <a:gd name="T14" fmla="*/ 2147483647 w 1784"/>
              <a:gd name="T15" fmla="*/ 2147483647 h 1968"/>
              <a:gd name="T16" fmla="*/ 2147483647 w 1784"/>
              <a:gd name="T17" fmla="*/ 2147483647 h 1968"/>
              <a:gd name="T18" fmla="*/ 2147483647 w 1784"/>
              <a:gd name="T19" fmla="*/ 2147483647 h 1968"/>
              <a:gd name="T20" fmla="*/ 2147483647 w 1784"/>
              <a:gd name="T21" fmla="*/ 2147483647 h 1968"/>
              <a:gd name="T22" fmla="*/ 2147483647 w 1784"/>
              <a:gd name="T23" fmla="*/ 2147483647 h 1968"/>
              <a:gd name="T24" fmla="*/ 2147483647 w 1784"/>
              <a:gd name="T25" fmla="*/ 2147483647 h 1968"/>
              <a:gd name="T26" fmla="*/ 2147483647 w 1784"/>
              <a:gd name="T27" fmla="*/ 2147483647 h 1968"/>
              <a:gd name="T28" fmla="*/ 2147483647 w 1784"/>
              <a:gd name="T29" fmla="*/ 2147483647 h 1968"/>
              <a:gd name="T30" fmla="*/ 2147483647 w 1784"/>
              <a:gd name="T31" fmla="*/ 2147483647 h 1968"/>
              <a:gd name="T32" fmla="*/ 2147483647 w 1784"/>
              <a:gd name="T33" fmla="*/ 2147483647 h 1968"/>
              <a:gd name="T34" fmla="*/ 2147483647 w 1784"/>
              <a:gd name="T35" fmla="*/ 2147483647 h 1968"/>
              <a:gd name="T36" fmla="*/ 2147483647 w 1784"/>
              <a:gd name="T37" fmla="*/ 2147483647 h 1968"/>
              <a:gd name="T38" fmla="*/ 2147483647 w 1784"/>
              <a:gd name="T39" fmla="*/ 2147483647 h 1968"/>
              <a:gd name="T40" fmla="*/ 2147483647 w 1784"/>
              <a:gd name="T41" fmla="*/ 2147483647 h 19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84"/>
              <a:gd name="T64" fmla="*/ 0 h 1968"/>
              <a:gd name="T65" fmla="*/ 1784 w 1784"/>
              <a:gd name="T66" fmla="*/ 1968 h 19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84" h="1968">
                <a:moveTo>
                  <a:pt x="968" y="0"/>
                </a:moveTo>
                <a:cubicBezTo>
                  <a:pt x="896" y="168"/>
                  <a:pt x="824" y="336"/>
                  <a:pt x="776" y="432"/>
                </a:cubicBezTo>
                <a:cubicBezTo>
                  <a:pt x="728" y="528"/>
                  <a:pt x="736" y="536"/>
                  <a:pt x="680" y="576"/>
                </a:cubicBezTo>
                <a:cubicBezTo>
                  <a:pt x="624" y="616"/>
                  <a:pt x="520" y="648"/>
                  <a:pt x="440" y="672"/>
                </a:cubicBezTo>
                <a:cubicBezTo>
                  <a:pt x="360" y="696"/>
                  <a:pt x="256" y="712"/>
                  <a:pt x="200" y="720"/>
                </a:cubicBezTo>
                <a:cubicBezTo>
                  <a:pt x="144" y="728"/>
                  <a:pt x="136" y="688"/>
                  <a:pt x="104" y="720"/>
                </a:cubicBezTo>
                <a:cubicBezTo>
                  <a:pt x="72" y="752"/>
                  <a:pt x="16" y="856"/>
                  <a:pt x="8" y="912"/>
                </a:cubicBezTo>
                <a:cubicBezTo>
                  <a:pt x="0" y="968"/>
                  <a:pt x="40" y="1000"/>
                  <a:pt x="56" y="1056"/>
                </a:cubicBezTo>
                <a:cubicBezTo>
                  <a:pt x="72" y="1112"/>
                  <a:pt x="88" y="1208"/>
                  <a:pt x="104" y="1248"/>
                </a:cubicBezTo>
                <a:cubicBezTo>
                  <a:pt x="120" y="1288"/>
                  <a:pt x="136" y="1280"/>
                  <a:pt x="152" y="1296"/>
                </a:cubicBezTo>
                <a:cubicBezTo>
                  <a:pt x="168" y="1312"/>
                  <a:pt x="176" y="1320"/>
                  <a:pt x="200" y="1344"/>
                </a:cubicBezTo>
                <a:cubicBezTo>
                  <a:pt x="224" y="1368"/>
                  <a:pt x="232" y="1432"/>
                  <a:pt x="296" y="1440"/>
                </a:cubicBezTo>
                <a:cubicBezTo>
                  <a:pt x="360" y="1448"/>
                  <a:pt x="504" y="1392"/>
                  <a:pt x="584" y="1392"/>
                </a:cubicBezTo>
                <a:cubicBezTo>
                  <a:pt x="664" y="1392"/>
                  <a:pt x="736" y="1416"/>
                  <a:pt x="776" y="1440"/>
                </a:cubicBezTo>
                <a:cubicBezTo>
                  <a:pt x="816" y="1464"/>
                  <a:pt x="800" y="1496"/>
                  <a:pt x="824" y="1536"/>
                </a:cubicBezTo>
                <a:cubicBezTo>
                  <a:pt x="848" y="1576"/>
                  <a:pt x="896" y="1640"/>
                  <a:pt x="920" y="1680"/>
                </a:cubicBezTo>
                <a:cubicBezTo>
                  <a:pt x="944" y="1720"/>
                  <a:pt x="912" y="1776"/>
                  <a:pt x="968" y="1776"/>
                </a:cubicBezTo>
                <a:cubicBezTo>
                  <a:pt x="1024" y="1776"/>
                  <a:pt x="1152" y="1696"/>
                  <a:pt x="1256" y="1680"/>
                </a:cubicBezTo>
                <a:cubicBezTo>
                  <a:pt x="1360" y="1664"/>
                  <a:pt x="1512" y="1640"/>
                  <a:pt x="1592" y="1680"/>
                </a:cubicBezTo>
                <a:cubicBezTo>
                  <a:pt x="1672" y="1720"/>
                  <a:pt x="1704" y="1872"/>
                  <a:pt x="1736" y="1920"/>
                </a:cubicBezTo>
                <a:cubicBezTo>
                  <a:pt x="1768" y="1968"/>
                  <a:pt x="1776" y="1968"/>
                  <a:pt x="1784" y="1968"/>
                </a:cubicBezTo>
              </a:path>
            </a:pathLst>
          </a:custGeom>
          <a:noFill/>
          <a:ln w="50800">
            <a:solidFill>
              <a:srgbClr val="008000"/>
            </a:solidFill>
            <a:prstDash val="lgDash"/>
            <a:round/>
            <a:headEnd/>
            <a:tailEnd/>
          </a:ln>
        </p:spPr>
        <p:txBody>
          <a:bodyPr/>
          <a:lstStyle/>
          <a:p>
            <a:endParaRPr lang="en-US"/>
          </a:p>
        </p:txBody>
      </p:sp>
      <p:sp>
        <p:nvSpPr>
          <p:cNvPr id="317461" name="Text Box 88"/>
          <p:cNvSpPr txBox="1">
            <a:spLocks noChangeArrowheads="1"/>
          </p:cNvSpPr>
          <p:nvPr/>
        </p:nvSpPr>
        <p:spPr bwMode="auto">
          <a:xfrm>
            <a:off x="9881623" y="4572000"/>
            <a:ext cx="1338828" cy="369332"/>
          </a:xfrm>
          <a:prstGeom prst="rect">
            <a:avLst/>
          </a:prstGeom>
          <a:solidFill>
            <a:schemeClr val="bg1"/>
          </a:solidFill>
          <a:ln w="19050">
            <a:noFill/>
            <a:miter lim="800000"/>
            <a:headEnd/>
            <a:tailEnd/>
          </a:ln>
        </p:spPr>
        <p:txBody>
          <a:bodyPr wrap="none">
            <a:spAutoFit/>
          </a:bodyPr>
          <a:lstStyle/>
          <a:p>
            <a:pPr algn="r"/>
            <a:r>
              <a:rPr lang="en-US">
                <a:latin typeface="Arial Narrow" pitchFamily="34" charset="0"/>
              </a:rPr>
              <a:t>to drydock </a:t>
            </a:r>
            <a:r>
              <a:rPr lang="en-US">
                <a:latin typeface="Arial Narrow" pitchFamily="34" charset="0"/>
                <a:sym typeface="Wingdings" pitchFamily="2" charset="2"/>
              </a:rPr>
              <a:t></a:t>
            </a:r>
            <a:endParaRPr lang="en-US">
              <a:latin typeface="Arial Narrow" pitchFamily="34" charset="0"/>
            </a:endParaRPr>
          </a:p>
        </p:txBody>
      </p:sp>
      <p:sp>
        <p:nvSpPr>
          <p:cNvPr id="317462" name="Text Box 94"/>
          <p:cNvSpPr txBox="1">
            <a:spLocks noChangeArrowheads="1"/>
          </p:cNvSpPr>
          <p:nvPr/>
        </p:nvSpPr>
        <p:spPr bwMode="auto">
          <a:xfrm>
            <a:off x="5408057" y="4038600"/>
            <a:ext cx="3198311" cy="369332"/>
          </a:xfrm>
          <a:prstGeom prst="rect">
            <a:avLst/>
          </a:prstGeom>
          <a:solidFill>
            <a:schemeClr val="bg1"/>
          </a:solidFill>
          <a:ln w="19050">
            <a:noFill/>
            <a:miter lim="800000"/>
            <a:headEnd/>
            <a:tailEnd/>
          </a:ln>
        </p:spPr>
        <p:txBody>
          <a:bodyPr wrap="none">
            <a:spAutoFit/>
          </a:bodyPr>
          <a:lstStyle/>
          <a:p>
            <a:pPr algn="r"/>
            <a:r>
              <a:rPr lang="en-US">
                <a:latin typeface="Arial Narrow" pitchFamily="34" charset="0"/>
              </a:rPr>
              <a:t>Algorithms express mutual behavior</a:t>
            </a:r>
          </a:p>
        </p:txBody>
      </p:sp>
      <p:sp>
        <p:nvSpPr>
          <p:cNvPr id="317463" name="Slide Number Placeholder 21"/>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8B2E303F-C110-4E78-9D44-7C0A87BC2364}" type="slidenum">
              <a:rPr lang="en-GB" sz="1200">
                <a:solidFill>
                  <a:srgbClr val="898989"/>
                </a:solidFill>
                <a:latin typeface="Calibri" pitchFamily="34" charset="0"/>
              </a:rPr>
              <a:pPr algn="r"/>
              <a:t>75</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4429779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Rectangle 3"/>
          <p:cNvSpPr>
            <a:spLocks noChangeArrowheads="1"/>
          </p:cNvSpPr>
          <p:nvPr/>
        </p:nvSpPr>
        <p:spPr bwMode="auto">
          <a:xfrm>
            <a:off x="3896011" y="2152650"/>
            <a:ext cx="564577"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Ship</a:t>
            </a:r>
          </a:p>
        </p:txBody>
      </p:sp>
      <p:cxnSp>
        <p:nvCxnSpPr>
          <p:cNvPr id="358402" name="AutoShape 10"/>
          <p:cNvCxnSpPr>
            <a:cxnSpLocks noChangeShapeType="1"/>
            <a:stCxn id="358401" idx="3"/>
            <a:endCxn id="358403" idx="1"/>
          </p:cNvCxnSpPr>
          <p:nvPr/>
        </p:nvCxnSpPr>
        <p:spPr bwMode="auto">
          <a:xfrm>
            <a:off x="4460588" y="2337316"/>
            <a:ext cx="5460823" cy="0"/>
          </a:xfrm>
          <a:prstGeom prst="straightConnector1">
            <a:avLst/>
          </a:prstGeom>
          <a:noFill/>
          <a:ln w="19050">
            <a:solidFill>
              <a:schemeClr val="tx1"/>
            </a:solidFill>
            <a:round/>
            <a:headEnd/>
            <a:tailEnd/>
          </a:ln>
        </p:spPr>
      </p:cxnSp>
      <p:sp>
        <p:nvSpPr>
          <p:cNvPr id="358403" name="Rectangle 16"/>
          <p:cNvSpPr>
            <a:spLocks noChangeArrowheads="1"/>
          </p:cNvSpPr>
          <p:nvPr/>
        </p:nvSpPr>
        <p:spPr bwMode="auto">
          <a:xfrm>
            <a:off x="9921411" y="2152650"/>
            <a:ext cx="875111"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Tugboat</a:t>
            </a:r>
          </a:p>
        </p:txBody>
      </p:sp>
      <p:sp>
        <p:nvSpPr>
          <p:cNvPr id="358404" name="Rectangle 17"/>
          <p:cNvSpPr>
            <a:spLocks noChangeArrowheads="1"/>
          </p:cNvSpPr>
          <p:nvPr/>
        </p:nvSpPr>
        <p:spPr bwMode="auto">
          <a:xfrm>
            <a:off x="8633472" y="1924050"/>
            <a:ext cx="502061" cy="369332"/>
          </a:xfrm>
          <a:prstGeom prst="rect">
            <a:avLst/>
          </a:prstGeom>
          <a:noFill/>
          <a:ln w="19050">
            <a:noFill/>
            <a:miter lim="800000"/>
            <a:headEnd/>
            <a:tailEnd/>
          </a:ln>
        </p:spPr>
        <p:txBody>
          <a:bodyPr wrap="none">
            <a:spAutoFit/>
          </a:bodyPr>
          <a:lstStyle/>
          <a:p>
            <a:pPr algn="r"/>
            <a:r>
              <a:rPr lang="en-US">
                <a:latin typeface="Arial Narrow" pitchFamily="34" charset="0"/>
              </a:rPr>
              <a:t>1..n</a:t>
            </a:r>
          </a:p>
        </p:txBody>
      </p:sp>
      <p:sp>
        <p:nvSpPr>
          <p:cNvPr id="358405" name="Rectangle 18"/>
          <p:cNvSpPr>
            <a:spLocks noChangeArrowheads="1"/>
          </p:cNvSpPr>
          <p:nvPr/>
        </p:nvSpPr>
        <p:spPr bwMode="auto">
          <a:xfrm>
            <a:off x="4953000" y="1924050"/>
            <a:ext cx="290464" cy="369332"/>
          </a:xfrm>
          <a:prstGeom prst="rect">
            <a:avLst/>
          </a:prstGeom>
          <a:noFill/>
          <a:ln w="19050">
            <a:noFill/>
            <a:miter lim="800000"/>
            <a:headEnd/>
            <a:tailEnd/>
          </a:ln>
        </p:spPr>
        <p:txBody>
          <a:bodyPr wrap="none">
            <a:spAutoFit/>
          </a:bodyPr>
          <a:lstStyle/>
          <a:p>
            <a:r>
              <a:rPr lang="en-US">
                <a:latin typeface="Arial Narrow" pitchFamily="34" charset="0"/>
              </a:rPr>
              <a:t>1</a:t>
            </a:r>
          </a:p>
        </p:txBody>
      </p:sp>
      <p:sp>
        <p:nvSpPr>
          <p:cNvPr id="358406" name="Rectangle 19"/>
          <p:cNvSpPr>
            <a:spLocks noChangeArrowheads="1"/>
          </p:cNvSpPr>
          <p:nvPr/>
        </p:nvSpPr>
        <p:spPr bwMode="auto">
          <a:xfrm>
            <a:off x="3714751" y="282576"/>
            <a:ext cx="3273781" cy="646331"/>
          </a:xfrm>
          <a:prstGeom prst="rect">
            <a:avLst/>
          </a:prstGeom>
          <a:noFill/>
          <a:ln w="19050">
            <a:noFill/>
            <a:miter lim="800000"/>
            <a:headEnd/>
            <a:tailEnd/>
          </a:ln>
        </p:spPr>
        <p:txBody>
          <a:bodyPr wrap="none">
            <a:spAutoFit/>
          </a:bodyPr>
          <a:lstStyle/>
          <a:p>
            <a:r>
              <a:rPr lang="en-US" sz="3600" u="sng">
                <a:latin typeface="Arial Narrow" pitchFamily="34" charset="0"/>
              </a:rPr>
              <a:t>Harbor Application</a:t>
            </a:r>
          </a:p>
        </p:txBody>
      </p:sp>
      <p:sp>
        <p:nvSpPr>
          <p:cNvPr id="358407" name="Line 20"/>
          <p:cNvSpPr>
            <a:spLocks noChangeShapeType="1"/>
          </p:cNvSpPr>
          <p:nvPr/>
        </p:nvSpPr>
        <p:spPr bwMode="auto">
          <a:xfrm>
            <a:off x="3048000" y="3067050"/>
            <a:ext cx="8839200" cy="0"/>
          </a:xfrm>
          <a:prstGeom prst="line">
            <a:avLst/>
          </a:prstGeom>
          <a:noFill/>
          <a:ln w="38100">
            <a:solidFill>
              <a:schemeClr val="tx1"/>
            </a:solidFill>
            <a:round/>
            <a:headEnd/>
            <a:tailEnd/>
          </a:ln>
        </p:spPr>
        <p:txBody>
          <a:bodyPr/>
          <a:lstStyle/>
          <a:p>
            <a:endParaRPr lang="en-US"/>
          </a:p>
        </p:txBody>
      </p:sp>
      <p:sp>
        <p:nvSpPr>
          <p:cNvPr id="358408" name="Rectangle 21"/>
          <p:cNvSpPr>
            <a:spLocks noChangeArrowheads="1"/>
          </p:cNvSpPr>
          <p:nvPr/>
        </p:nvSpPr>
        <p:spPr bwMode="auto">
          <a:xfrm>
            <a:off x="5353010" y="3219450"/>
            <a:ext cx="3422732" cy="369332"/>
          </a:xfrm>
          <a:prstGeom prst="rect">
            <a:avLst/>
          </a:prstGeom>
          <a:noFill/>
          <a:ln w="19050">
            <a:noFill/>
            <a:miter lim="800000"/>
            <a:headEnd/>
            <a:tailEnd/>
          </a:ln>
        </p:spPr>
        <p:txBody>
          <a:bodyPr wrap="none">
            <a:spAutoFit/>
          </a:bodyPr>
          <a:lstStyle/>
          <a:p>
            <a:pPr algn="ctr"/>
            <a:r>
              <a:rPr lang="en-US" u="sng">
                <a:latin typeface="Arial Narrow" pitchFamily="34" charset="0"/>
              </a:rPr>
              <a:t>Customs application</a:t>
            </a:r>
            <a:r>
              <a:rPr lang="en-US">
                <a:latin typeface="Arial Narrow" pitchFamily="34" charset="0"/>
              </a:rPr>
              <a:t>: reuse </a:t>
            </a:r>
            <a:r>
              <a:rPr lang="en-US" i="1">
                <a:latin typeface="Arial Narrow" pitchFamily="34" charset="0"/>
              </a:rPr>
              <a:t>Ship</a:t>
            </a:r>
            <a:r>
              <a:rPr lang="en-US">
                <a:latin typeface="Arial Narrow" pitchFamily="34" charset="0"/>
              </a:rPr>
              <a:t> alone</a:t>
            </a:r>
          </a:p>
        </p:txBody>
      </p:sp>
      <p:sp>
        <p:nvSpPr>
          <p:cNvPr id="358409" name="Rectangle 22"/>
          <p:cNvSpPr>
            <a:spLocks noChangeArrowheads="1"/>
          </p:cNvSpPr>
          <p:nvPr/>
        </p:nvSpPr>
        <p:spPr bwMode="auto">
          <a:xfrm>
            <a:off x="5318411" y="4095750"/>
            <a:ext cx="564577"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Ship</a:t>
            </a:r>
          </a:p>
        </p:txBody>
      </p:sp>
      <p:sp>
        <p:nvSpPr>
          <p:cNvPr id="358410" name="Rectangle 24"/>
          <p:cNvSpPr>
            <a:spLocks noChangeArrowheads="1"/>
          </p:cNvSpPr>
          <p:nvPr/>
        </p:nvSpPr>
        <p:spPr bwMode="auto">
          <a:xfrm>
            <a:off x="7976098" y="4095750"/>
            <a:ext cx="1451038"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Longshoreman</a:t>
            </a:r>
          </a:p>
        </p:txBody>
      </p:sp>
      <p:sp>
        <p:nvSpPr>
          <p:cNvPr id="358411" name="Rectangle 25"/>
          <p:cNvSpPr>
            <a:spLocks noChangeArrowheads="1"/>
          </p:cNvSpPr>
          <p:nvPr/>
        </p:nvSpPr>
        <p:spPr bwMode="auto">
          <a:xfrm>
            <a:off x="6595111" y="1357313"/>
            <a:ext cx="930062" cy="1723549"/>
          </a:xfrm>
          <a:prstGeom prst="rect">
            <a:avLst/>
          </a:prstGeom>
          <a:noFill/>
          <a:ln w="19050">
            <a:noFill/>
            <a:miter lim="800000"/>
            <a:headEnd/>
            <a:tailEnd/>
          </a:ln>
        </p:spPr>
        <p:txBody>
          <a:bodyPr wrap="none">
            <a:spAutoFit/>
          </a:bodyPr>
          <a:lstStyle/>
          <a:p>
            <a:pPr algn="ctr"/>
            <a:r>
              <a:rPr lang="en-US" sz="10600">
                <a:solidFill>
                  <a:schemeClr val="accent2"/>
                </a:solidFill>
                <a:latin typeface="Arial Narrow" pitchFamily="34" charset="0"/>
                <a:sym typeface="Symbol" pitchFamily="18" charset="2"/>
              </a:rPr>
              <a:t></a:t>
            </a:r>
            <a:endParaRPr lang="en-US" sz="10600">
              <a:solidFill>
                <a:schemeClr val="accent2"/>
              </a:solidFill>
              <a:latin typeface="Arial Narrow" pitchFamily="34" charset="0"/>
            </a:endParaRPr>
          </a:p>
        </p:txBody>
      </p:sp>
      <p:sp>
        <p:nvSpPr>
          <p:cNvPr id="358412" name="Rectangle 2"/>
          <p:cNvSpPr>
            <a:spLocks noGrp="1" noChangeArrowheads="1"/>
          </p:cNvSpPr>
          <p:nvPr>
            <p:ph type="title" idx="4294967295"/>
          </p:nvPr>
        </p:nvSpPr>
        <p:spPr>
          <a:xfrm>
            <a:off x="239184" y="2902309"/>
            <a:ext cx="2910416" cy="424732"/>
          </a:xfrm>
          <a:solidFill>
            <a:schemeClr val="bg1"/>
          </a:solidFill>
        </p:spPr>
        <p:txBody>
          <a:bodyPr>
            <a:spAutoFit/>
          </a:bodyPr>
          <a:lstStyle/>
          <a:p>
            <a:pPr algn="l" eaLnBrk="1" hangingPunct="1"/>
            <a:r>
              <a:rPr lang="en-US" sz="2400" smtClean="0">
                <a:latin typeface="Arial Narrow" pitchFamily="34" charset="0"/>
              </a:rPr>
              <a:t>Avoiding Dependencies</a:t>
            </a:r>
          </a:p>
        </p:txBody>
      </p:sp>
      <p:sp>
        <p:nvSpPr>
          <p:cNvPr id="358413" name="Slide Number Placeholder 13"/>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C5185858-5F1D-4A8B-8257-702FDB0A07A1}" type="slidenum">
              <a:rPr lang="en-GB" sz="1200">
                <a:solidFill>
                  <a:srgbClr val="898989"/>
                </a:solidFill>
                <a:latin typeface="Calibri" pitchFamily="34" charset="0"/>
              </a:rPr>
              <a:pPr algn="r"/>
              <a:t>76</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0309847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Rectangle 2"/>
          <p:cNvSpPr>
            <a:spLocks noGrp="1" noChangeArrowheads="1"/>
          </p:cNvSpPr>
          <p:nvPr>
            <p:ph type="title" idx="4294967295"/>
          </p:nvPr>
        </p:nvSpPr>
        <p:spPr>
          <a:xfrm>
            <a:off x="571500" y="428625"/>
            <a:ext cx="10972800" cy="1143000"/>
          </a:xfrm>
        </p:spPr>
        <p:txBody>
          <a:bodyPr/>
          <a:lstStyle/>
          <a:p>
            <a:pPr eaLnBrk="1" hangingPunct="1"/>
            <a:r>
              <a:rPr lang="en-US" sz="3600" smtClean="0">
                <a:latin typeface="Arial Narrow" pitchFamily="34" charset="0"/>
              </a:rPr>
              <a:t>Core </a:t>
            </a:r>
            <a:r>
              <a:rPr lang="en-US" sz="3600" i="1" smtClean="0">
                <a:latin typeface="Arial Narrow" pitchFamily="34" charset="0"/>
              </a:rPr>
              <a:t>Mediator</a:t>
            </a:r>
            <a:r>
              <a:rPr lang="en-US" sz="3600" smtClean="0">
                <a:latin typeface="Arial Narrow" pitchFamily="34" charset="0"/>
              </a:rPr>
              <a:t> Concept Applied to The Harbor Problem</a:t>
            </a:r>
          </a:p>
        </p:txBody>
      </p:sp>
      <p:sp>
        <p:nvSpPr>
          <p:cNvPr id="359426" name="Rectangle 3"/>
          <p:cNvSpPr>
            <a:spLocks noChangeArrowheads="1"/>
          </p:cNvSpPr>
          <p:nvPr/>
        </p:nvSpPr>
        <p:spPr bwMode="auto">
          <a:xfrm>
            <a:off x="9153811" y="2295525"/>
            <a:ext cx="564577"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Ship</a:t>
            </a:r>
          </a:p>
        </p:txBody>
      </p:sp>
      <p:sp>
        <p:nvSpPr>
          <p:cNvPr id="359427" name="Rectangle 4"/>
          <p:cNvSpPr>
            <a:spLocks noChangeArrowheads="1"/>
          </p:cNvSpPr>
          <p:nvPr/>
        </p:nvSpPr>
        <p:spPr bwMode="auto">
          <a:xfrm>
            <a:off x="9277944" y="3667125"/>
            <a:ext cx="875111"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Tugboat</a:t>
            </a:r>
          </a:p>
        </p:txBody>
      </p:sp>
      <p:sp>
        <p:nvSpPr>
          <p:cNvPr id="359428" name="Rectangle 14"/>
          <p:cNvSpPr>
            <a:spLocks noChangeArrowheads="1"/>
          </p:cNvSpPr>
          <p:nvPr/>
        </p:nvSpPr>
        <p:spPr bwMode="auto">
          <a:xfrm>
            <a:off x="2177746" y="2752726"/>
            <a:ext cx="1442061" cy="646331"/>
          </a:xfrm>
          <a:prstGeom prst="rect">
            <a:avLst/>
          </a:prstGeom>
          <a:noFill/>
          <a:ln w="19050">
            <a:solidFill>
              <a:schemeClr val="tx1"/>
            </a:solidFill>
            <a:miter lim="800000"/>
            <a:headEnd/>
            <a:tailEnd/>
          </a:ln>
        </p:spPr>
        <p:txBody>
          <a:bodyPr wrap="none">
            <a:spAutoFit/>
          </a:bodyPr>
          <a:lstStyle/>
          <a:p>
            <a:pPr algn="ctr"/>
            <a:r>
              <a:rPr lang="en-US" u="sng">
                <a:latin typeface="Arial Narrow" pitchFamily="34" charset="0"/>
              </a:rPr>
              <a:t>LeavingPort</a:t>
            </a:r>
          </a:p>
          <a:p>
            <a:pPr algn="ctr"/>
            <a:r>
              <a:rPr lang="en-US">
                <a:latin typeface="Arial Narrow" pitchFamily="34" charset="0"/>
              </a:rPr>
              <a:t>estimateTime()</a:t>
            </a:r>
          </a:p>
        </p:txBody>
      </p:sp>
      <p:sp>
        <p:nvSpPr>
          <p:cNvPr id="359429" name="AutoShape 18"/>
          <p:cNvSpPr>
            <a:spLocks noChangeArrowheads="1"/>
          </p:cNvSpPr>
          <p:nvPr/>
        </p:nvSpPr>
        <p:spPr bwMode="auto">
          <a:xfrm>
            <a:off x="4159251" y="3054350"/>
            <a:ext cx="622300" cy="228600"/>
          </a:xfrm>
          <a:prstGeom prst="flowChartDecision">
            <a:avLst/>
          </a:prstGeom>
          <a:solidFill>
            <a:schemeClr val="bg1"/>
          </a:solidFill>
          <a:ln w="19050">
            <a:solidFill>
              <a:schemeClr val="tx1"/>
            </a:solidFill>
            <a:miter lim="800000"/>
            <a:headEnd/>
            <a:tailEnd/>
          </a:ln>
        </p:spPr>
        <p:txBody>
          <a:bodyPr wrap="none" anchor="ctr"/>
          <a:lstStyle/>
          <a:p>
            <a:endParaRPr lang="en-US"/>
          </a:p>
        </p:txBody>
      </p:sp>
      <p:cxnSp>
        <p:nvCxnSpPr>
          <p:cNvPr id="359430" name="AutoShape 22"/>
          <p:cNvCxnSpPr>
            <a:cxnSpLocks noChangeShapeType="1"/>
            <a:stCxn id="359429" idx="3"/>
            <a:endCxn id="359427" idx="1"/>
          </p:cNvCxnSpPr>
          <p:nvPr/>
        </p:nvCxnSpPr>
        <p:spPr bwMode="auto">
          <a:xfrm>
            <a:off x="4781551" y="3168650"/>
            <a:ext cx="4496393" cy="683141"/>
          </a:xfrm>
          <a:prstGeom prst="bentConnector3">
            <a:avLst>
              <a:gd name="adj1" fmla="val 50000"/>
            </a:avLst>
          </a:prstGeom>
          <a:noFill/>
          <a:ln w="19050">
            <a:solidFill>
              <a:schemeClr val="tx1"/>
            </a:solidFill>
            <a:miter lim="800000"/>
            <a:headEnd/>
            <a:tailEnd type="arrow" w="med" len="med"/>
          </a:ln>
        </p:spPr>
      </p:cxnSp>
      <p:cxnSp>
        <p:nvCxnSpPr>
          <p:cNvPr id="359431" name="AutoShape 23"/>
          <p:cNvCxnSpPr>
            <a:cxnSpLocks noChangeShapeType="1"/>
            <a:stCxn id="359429" idx="3"/>
            <a:endCxn id="359426" idx="1"/>
          </p:cNvCxnSpPr>
          <p:nvPr/>
        </p:nvCxnSpPr>
        <p:spPr bwMode="auto">
          <a:xfrm flipV="1">
            <a:off x="4781551" y="2480191"/>
            <a:ext cx="4372260" cy="688459"/>
          </a:xfrm>
          <a:prstGeom prst="bentConnector3">
            <a:avLst>
              <a:gd name="adj1" fmla="val 50000"/>
            </a:avLst>
          </a:prstGeom>
          <a:noFill/>
          <a:ln w="19050">
            <a:solidFill>
              <a:schemeClr val="tx1"/>
            </a:solidFill>
            <a:miter lim="800000"/>
            <a:headEnd/>
            <a:tailEnd type="arrow" w="med" len="med"/>
          </a:ln>
        </p:spPr>
      </p:cxnSp>
      <p:sp>
        <p:nvSpPr>
          <p:cNvPr id="359432" name="Rectangle 8"/>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359433" name="Slide Number Placeholder 9"/>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105C5ED1-512F-42B1-9123-66F503D44773}" type="slidenum">
              <a:rPr lang="en-GB" sz="1200">
                <a:solidFill>
                  <a:srgbClr val="898989"/>
                </a:solidFill>
                <a:latin typeface="Calibri" pitchFamily="34" charset="0"/>
              </a:rPr>
              <a:pPr algn="r"/>
              <a:t>77</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1488207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Rectangle 2"/>
          <p:cNvSpPr>
            <a:spLocks noGrp="1" noChangeArrowheads="1"/>
          </p:cNvSpPr>
          <p:nvPr>
            <p:ph type="title" idx="4294967295"/>
          </p:nvPr>
        </p:nvSpPr>
        <p:spPr>
          <a:xfrm>
            <a:off x="609600" y="-142875"/>
            <a:ext cx="10972800" cy="1143000"/>
          </a:xfrm>
        </p:spPr>
        <p:txBody>
          <a:bodyPr/>
          <a:lstStyle/>
          <a:p>
            <a:pPr eaLnBrk="1" hangingPunct="1"/>
            <a:r>
              <a:rPr lang="en-US" sz="2800" smtClean="0">
                <a:latin typeface="Arial Narrow" pitchFamily="34" charset="0"/>
              </a:rPr>
              <a:t>Applying the </a:t>
            </a:r>
            <a:r>
              <a:rPr lang="en-US" sz="2800" i="1" smtClean="0">
                <a:latin typeface="Arial Narrow" pitchFamily="34" charset="0"/>
              </a:rPr>
              <a:t>Mediator</a:t>
            </a:r>
            <a:r>
              <a:rPr lang="en-US" sz="2800" smtClean="0">
                <a:latin typeface="Arial Narrow" pitchFamily="34" charset="0"/>
              </a:rPr>
              <a:t> Design Pattern to The Harbor Problem</a:t>
            </a:r>
          </a:p>
        </p:txBody>
      </p:sp>
      <p:sp>
        <p:nvSpPr>
          <p:cNvPr id="360450" name="Rectangle 3"/>
          <p:cNvSpPr>
            <a:spLocks noChangeArrowheads="1"/>
          </p:cNvSpPr>
          <p:nvPr/>
        </p:nvSpPr>
        <p:spPr bwMode="auto">
          <a:xfrm>
            <a:off x="8078544" y="2362200"/>
            <a:ext cx="564577"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Ship</a:t>
            </a:r>
          </a:p>
        </p:txBody>
      </p:sp>
      <p:sp>
        <p:nvSpPr>
          <p:cNvPr id="360451" name="Rectangle 4"/>
          <p:cNvSpPr>
            <a:spLocks noChangeArrowheads="1"/>
          </p:cNvSpPr>
          <p:nvPr/>
        </p:nvSpPr>
        <p:spPr bwMode="auto">
          <a:xfrm>
            <a:off x="10293944" y="2362200"/>
            <a:ext cx="875111" cy="369332"/>
          </a:xfrm>
          <a:prstGeom prst="rect">
            <a:avLst/>
          </a:prstGeom>
          <a:noFill/>
          <a:ln w="19050">
            <a:solidFill>
              <a:schemeClr val="tx1"/>
            </a:solidFill>
            <a:miter lim="800000"/>
            <a:headEnd/>
            <a:tailEnd/>
          </a:ln>
        </p:spPr>
        <p:txBody>
          <a:bodyPr wrap="none">
            <a:spAutoFit/>
          </a:bodyPr>
          <a:lstStyle/>
          <a:p>
            <a:pPr algn="ctr"/>
            <a:r>
              <a:rPr lang="en-US">
                <a:latin typeface="Arial Narrow" pitchFamily="34" charset="0"/>
              </a:rPr>
              <a:t>Tugboat</a:t>
            </a:r>
          </a:p>
        </p:txBody>
      </p:sp>
      <p:sp>
        <p:nvSpPr>
          <p:cNvPr id="360452" name="AutoShape 5"/>
          <p:cNvSpPr>
            <a:spLocks noChangeArrowheads="1"/>
          </p:cNvSpPr>
          <p:nvPr/>
        </p:nvSpPr>
        <p:spPr bwMode="auto">
          <a:xfrm>
            <a:off x="9321800" y="1554163"/>
            <a:ext cx="406400" cy="304800"/>
          </a:xfrm>
          <a:prstGeom prst="triangle">
            <a:avLst>
              <a:gd name="adj" fmla="val 50000"/>
            </a:avLst>
          </a:prstGeom>
          <a:noFill/>
          <a:ln w="19050">
            <a:solidFill>
              <a:schemeClr val="tx1"/>
            </a:solidFill>
            <a:miter lim="800000"/>
            <a:headEnd/>
            <a:tailEnd/>
          </a:ln>
        </p:spPr>
        <p:txBody>
          <a:bodyPr wrap="none" anchor="ctr"/>
          <a:lstStyle/>
          <a:p>
            <a:endParaRPr lang="en-US"/>
          </a:p>
        </p:txBody>
      </p:sp>
      <p:cxnSp>
        <p:nvCxnSpPr>
          <p:cNvPr id="360453" name="AutoShape 6"/>
          <p:cNvCxnSpPr>
            <a:cxnSpLocks noChangeShapeType="1"/>
            <a:stCxn id="360452" idx="3"/>
            <a:endCxn id="360450" idx="0"/>
          </p:cNvCxnSpPr>
          <p:nvPr/>
        </p:nvCxnSpPr>
        <p:spPr bwMode="auto">
          <a:xfrm rot="5400000">
            <a:off x="8691299" y="1528498"/>
            <a:ext cx="503237" cy="1164167"/>
          </a:xfrm>
          <a:prstGeom prst="bentConnector3">
            <a:avLst>
              <a:gd name="adj1" fmla="val 50000"/>
            </a:avLst>
          </a:prstGeom>
          <a:noFill/>
          <a:ln w="19050">
            <a:solidFill>
              <a:schemeClr val="tx1"/>
            </a:solidFill>
            <a:miter lim="800000"/>
            <a:headEnd/>
            <a:tailEnd/>
          </a:ln>
        </p:spPr>
      </p:cxnSp>
      <p:sp>
        <p:nvSpPr>
          <p:cNvPr id="360454" name="AutoShape 7"/>
          <p:cNvSpPr>
            <a:spLocks noChangeArrowheads="1"/>
          </p:cNvSpPr>
          <p:nvPr/>
        </p:nvSpPr>
        <p:spPr bwMode="auto">
          <a:xfrm>
            <a:off x="8297334" y="1235075"/>
            <a:ext cx="622300" cy="228600"/>
          </a:xfrm>
          <a:prstGeom prst="flowChartDecision">
            <a:avLst/>
          </a:prstGeom>
          <a:solidFill>
            <a:schemeClr val="bg1"/>
          </a:solidFill>
          <a:ln w="19050">
            <a:solidFill>
              <a:schemeClr val="tx1"/>
            </a:solidFill>
            <a:miter lim="800000"/>
            <a:headEnd/>
            <a:tailEnd/>
          </a:ln>
        </p:spPr>
        <p:txBody>
          <a:bodyPr wrap="none" anchor="ctr"/>
          <a:lstStyle/>
          <a:p>
            <a:endParaRPr lang="en-US"/>
          </a:p>
        </p:txBody>
      </p:sp>
      <p:cxnSp>
        <p:nvCxnSpPr>
          <p:cNvPr id="360455" name="AutoShape 8"/>
          <p:cNvCxnSpPr>
            <a:cxnSpLocks noChangeShapeType="1"/>
            <a:stCxn id="360464" idx="3"/>
            <a:endCxn id="360450" idx="2"/>
          </p:cNvCxnSpPr>
          <p:nvPr/>
        </p:nvCxnSpPr>
        <p:spPr bwMode="auto">
          <a:xfrm flipV="1">
            <a:off x="7924801" y="2731532"/>
            <a:ext cx="436032" cy="1116568"/>
          </a:xfrm>
          <a:prstGeom prst="bentConnector2">
            <a:avLst/>
          </a:prstGeom>
          <a:noFill/>
          <a:ln w="19050">
            <a:solidFill>
              <a:schemeClr val="tx1"/>
            </a:solidFill>
            <a:miter lim="800000"/>
            <a:headEnd/>
            <a:tailEnd type="arrow" w="med" len="med"/>
          </a:ln>
        </p:spPr>
      </p:cxnSp>
      <p:sp>
        <p:nvSpPr>
          <p:cNvPr id="360456" name="Rectangle 9"/>
          <p:cNvSpPr>
            <a:spLocks noChangeArrowheads="1"/>
          </p:cNvSpPr>
          <p:nvPr/>
        </p:nvSpPr>
        <p:spPr bwMode="auto">
          <a:xfrm>
            <a:off x="9173564" y="1082675"/>
            <a:ext cx="740972" cy="369332"/>
          </a:xfrm>
          <a:prstGeom prst="rect">
            <a:avLst/>
          </a:prstGeom>
          <a:noFill/>
          <a:ln w="19050">
            <a:solidFill>
              <a:schemeClr val="tx1"/>
            </a:solidFill>
            <a:miter lim="800000"/>
            <a:headEnd/>
            <a:tailEnd/>
          </a:ln>
        </p:spPr>
        <p:txBody>
          <a:bodyPr wrap="none">
            <a:spAutoFit/>
          </a:bodyPr>
          <a:lstStyle/>
          <a:p>
            <a:pPr algn="ctr"/>
            <a:r>
              <a:rPr lang="en-US" i="1">
                <a:latin typeface="Arial Narrow" pitchFamily="34" charset="0"/>
              </a:rPr>
              <a:t>Vessel</a:t>
            </a:r>
          </a:p>
        </p:txBody>
      </p:sp>
      <p:cxnSp>
        <p:nvCxnSpPr>
          <p:cNvPr id="360457" name="AutoShape 10"/>
          <p:cNvCxnSpPr>
            <a:cxnSpLocks noChangeShapeType="1"/>
            <a:stCxn id="360452" idx="3"/>
            <a:endCxn id="360451" idx="0"/>
          </p:cNvCxnSpPr>
          <p:nvPr/>
        </p:nvCxnSpPr>
        <p:spPr bwMode="auto">
          <a:xfrm rot="16200000" flipH="1">
            <a:off x="9876632" y="1507331"/>
            <a:ext cx="503237" cy="1206500"/>
          </a:xfrm>
          <a:prstGeom prst="bentConnector3">
            <a:avLst>
              <a:gd name="adj1" fmla="val 50000"/>
            </a:avLst>
          </a:prstGeom>
          <a:noFill/>
          <a:ln w="19050">
            <a:solidFill>
              <a:schemeClr val="tx1"/>
            </a:solidFill>
            <a:miter lim="800000"/>
            <a:headEnd/>
            <a:tailEnd/>
          </a:ln>
        </p:spPr>
      </p:cxnSp>
      <p:sp>
        <p:nvSpPr>
          <p:cNvPr id="360458" name="Rectangle 11"/>
          <p:cNvSpPr>
            <a:spLocks noChangeArrowheads="1"/>
          </p:cNvSpPr>
          <p:nvPr/>
        </p:nvSpPr>
        <p:spPr bwMode="auto">
          <a:xfrm>
            <a:off x="1371295" y="930276"/>
            <a:ext cx="1442061" cy="646331"/>
          </a:xfrm>
          <a:prstGeom prst="rect">
            <a:avLst/>
          </a:prstGeom>
          <a:noFill/>
          <a:ln w="19050">
            <a:solidFill>
              <a:schemeClr val="tx1"/>
            </a:solidFill>
            <a:miter lim="800000"/>
            <a:headEnd/>
            <a:tailEnd/>
          </a:ln>
        </p:spPr>
        <p:txBody>
          <a:bodyPr wrap="none">
            <a:spAutoFit/>
          </a:bodyPr>
          <a:lstStyle/>
          <a:p>
            <a:pPr algn="ctr"/>
            <a:r>
              <a:rPr lang="en-US" i="1" u="sng">
                <a:latin typeface="Arial Narrow" pitchFamily="34" charset="0"/>
              </a:rPr>
              <a:t>PortMission</a:t>
            </a:r>
            <a:endParaRPr lang="en-US" u="sng">
              <a:latin typeface="Arial Narrow" pitchFamily="34" charset="0"/>
            </a:endParaRPr>
          </a:p>
          <a:p>
            <a:pPr algn="ctr"/>
            <a:r>
              <a:rPr lang="en-US">
                <a:latin typeface="Arial Narrow" pitchFamily="34" charset="0"/>
              </a:rPr>
              <a:t>estimateTime()</a:t>
            </a:r>
          </a:p>
        </p:txBody>
      </p:sp>
      <p:cxnSp>
        <p:nvCxnSpPr>
          <p:cNvPr id="360459" name="AutoShape 12"/>
          <p:cNvCxnSpPr>
            <a:cxnSpLocks noChangeShapeType="1"/>
            <a:stCxn id="360454" idx="1"/>
            <a:endCxn id="360458" idx="3"/>
          </p:cNvCxnSpPr>
          <p:nvPr/>
        </p:nvCxnSpPr>
        <p:spPr bwMode="auto">
          <a:xfrm rot="10800000">
            <a:off x="2813356" y="1253443"/>
            <a:ext cx="5483978" cy="95933"/>
          </a:xfrm>
          <a:prstGeom prst="bentConnector3">
            <a:avLst>
              <a:gd name="adj1" fmla="val 50000"/>
            </a:avLst>
          </a:prstGeom>
          <a:noFill/>
          <a:ln w="19050">
            <a:solidFill>
              <a:schemeClr val="tx1"/>
            </a:solidFill>
            <a:miter lim="800000"/>
            <a:headEnd/>
            <a:tailEnd type="arrow" w="med" len="med"/>
          </a:ln>
        </p:spPr>
      </p:cxnSp>
      <p:sp>
        <p:nvSpPr>
          <p:cNvPr id="360460" name="AutoShape 13"/>
          <p:cNvSpPr>
            <a:spLocks noChangeArrowheads="1"/>
          </p:cNvSpPr>
          <p:nvPr/>
        </p:nvSpPr>
        <p:spPr bwMode="auto">
          <a:xfrm>
            <a:off x="1919817" y="1768475"/>
            <a:ext cx="406400" cy="304800"/>
          </a:xfrm>
          <a:prstGeom prst="triangle">
            <a:avLst>
              <a:gd name="adj" fmla="val 50000"/>
            </a:avLst>
          </a:prstGeom>
          <a:noFill/>
          <a:ln w="19050">
            <a:solidFill>
              <a:schemeClr val="tx1"/>
            </a:solidFill>
            <a:miter lim="800000"/>
            <a:headEnd/>
            <a:tailEnd/>
          </a:ln>
        </p:spPr>
        <p:txBody>
          <a:bodyPr wrap="none" anchor="ctr"/>
          <a:lstStyle/>
          <a:p>
            <a:endParaRPr lang="en-US"/>
          </a:p>
        </p:txBody>
      </p:sp>
      <p:sp>
        <p:nvSpPr>
          <p:cNvPr id="360461" name="Rectangle 14"/>
          <p:cNvSpPr>
            <a:spLocks noChangeArrowheads="1"/>
          </p:cNvSpPr>
          <p:nvPr/>
        </p:nvSpPr>
        <p:spPr bwMode="auto">
          <a:xfrm>
            <a:off x="3168346" y="4727576"/>
            <a:ext cx="1442061" cy="646331"/>
          </a:xfrm>
          <a:prstGeom prst="rect">
            <a:avLst/>
          </a:prstGeom>
          <a:noFill/>
          <a:ln w="19050">
            <a:solidFill>
              <a:schemeClr val="tx1"/>
            </a:solidFill>
            <a:miter lim="800000"/>
            <a:headEnd/>
            <a:tailEnd/>
          </a:ln>
        </p:spPr>
        <p:txBody>
          <a:bodyPr wrap="none">
            <a:spAutoFit/>
          </a:bodyPr>
          <a:lstStyle/>
          <a:p>
            <a:pPr algn="ctr"/>
            <a:r>
              <a:rPr lang="en-US" u="sng">
                <a:latin typeface="Arial Narrow" pitchFamily="34" charset="0"/>
              </a:rPr>
              <a:t>LeavingPort</a:t>
            </a:r>
          </a:p>
          <a:p>
            <a:pPr algn="ctr"/>
            <a:r>
              <a:rPr lang="en-US">
                <a:latin typeface="Arial Narrow" pitchFamily="34" charset="0"/>
              </a:rPr>
              <a:t>estimateTime()</a:t>
            </a:r>
          </a:p>
        </p:txBody>
      </p:sp>
      <p:sp>
        <p:nvSpPr>
          <p:cNvPr id="360462" name="Rectangle 15"/>
          <p:cNvSpPr>
            <a:spLocks noChangeArrowheads="1"/>
          </p:cNvSpPr>
          <p:nvPr/>
        </p:nvSpPr>
        <p:spPr bwMode="auto">
          <a:xfrm>
            <a:off x="5325228" y="3432176"/>
            <a:ext cx="1442061" cy="646331"/>
          </a:xfrm>
          <a:prstGeom prst="rect">
            <a:avLst/>
          </a:prstGeom>
          <a:noFill/>
          <a:ln w="19050">
            <a:solidFill>
              <a:schemeClr val="tx1"/>
            </a:solidFill>
            <a:miter lim="800000"/>
            <a:headEnd/>
            <a:tailEnd/>
          </a:ln>
        </p:spPr>
        <p:txBody>
          <a:bodyPr wrap="none">
            <a:spAutoFit/>
          </a:bodyPr>
          <a:lstStyle/>
          <a:p>
            <a:pPr algn="ctr"/>
            <a:r>
              <a:rPr lang="en-US" u="sng">
                <a:latin typeface="Arial Narrow" pitchFamily="34" charset="0"/>
              </a:rPr>
              <a:t>EnteringPort</a:t>
            </a:r>
          </a:p>
          <a:p>
            <a:pPr algn="ctr"/>
            <a:r>
              <a:rPr lang="en-US">
                <a:latin typeface="Arial Narrow" pitchFamily="34" charset="0"/>
              </a:rPr>
              <a:t>estimateTime()</a:t>
            </a:r>
          </a:p>
        </p:txBody>
      </p:sp>
      <p:sp>
        <p:nvSpPr>
          <p:cNvPr id="360463" name="Rectangle 16"/>
          <p:cNvSpPr>
            <a:spLocks noChangeArrowheads="1"/>
          </p:cNvSpPr>
          <p:nvPr/>
        </p:nvSpPr>
        <p:spPr bwMode="auto">
          <a:xfrm>
            <a:off x="1343868" y="5715001"/>
            <a:ext cx="1598515" cy="646331"/>
          </a:xfrm>
          <a:prstGeom prst="rect">
            <a:avLst/>
          </a:prstGeom>
          <a:noFill/>
          <a:ln w="19050">
            <a:solidFill>
              <a:schemeClr val="tx1"/>
            </a:solidFill>
            <a:miter lim="800000"/>
            <a:headEnd/>
            <a:tailEnd/>
          </a:ln>
        </p:spPr>
        <p:txBody>
          <a:bodyPr wrap="none">
            <a:spAutoFit/>
          </a:bodyPr>
          <a:lstStyle/>
          <a:p>
            <a:pPr algn="ctr"/>
            <a:r>
              <a:rPr lang="en-US" u="sng">
                <a:latin typeface="Arial Narrow" pitchFamily="34" charset="0"/>
              </a:rPr>
              <a:t>BeingMaintained</a:t>
            </a:r>
          </a:p>
          <a:p>
            <a:pPr algn="ctr"/>
            <a:r>
              <a:rPr lang="en-US">
                <a:latin typeface="Arial Narrow" pitchFamily="34" charset="0"/>
              </a:rPr>
              <a:t>estimateTime()</a:t>
            </a:r>
          </a:p>
        </p:txBody>
      </p:sp>
      <p:sp>
        <p:nvSpPr>
          <p:cNvPr id="360464" name="AutoShape 17"/>
          <p:cNvSpPr>
            <a:spLocks noChangeArrowheads="1"/>
          </p:cNvSpPr>
          <p:nvPr/>
        </p:nvSpPr>
        <p:spPr bwMode="auto">
          <a:xfrm>
            <a:off x="7302501" y="3733800"/>
            <a:ext cx="622300" cy="228600"/>
          </a:xfrm>
          <a:prstGeom prst="flowChartDecision">
            <a:avLst/>
          </a:prstGeom>
          <a:solidFill>
            <a:schemeClr val="bg1"/>
          </a:solidFill>
          <a:ln w="19050">
            <a:solidFill>
              <a:schemeClr val="tx1"/>
            </a:solidFill>
            <a:miter lim="800000"/>
            <a:headEnd/>
            <a:tailEnd/>
          </a:ln>
        </p:spPr>
        <p:txBody>
          <a:bodyPr wrap="none" anchor="ctr"/>
          <a:lstStyle/>
          <a:p>
            <a:endParaRPr lang="en-US"/>
          </a:p>
        </p:txBody>
      </p:sp>
      <p:sp>
        <p:nvSpPr>
          <p:cNvPr id="360465" name="AutoShape 18"/>
          <p:cNvSpPr>
            <a:spLocks noChangeArrowheads="1"/>
          </p:cNvSpPr>
          <p:nvPr/>
        </p:nvSpPr>
        <p:spPr bwMode="auto">
          <a:xfrm>
            <a:off x="5149851" y="5029200"/>
            <a:ext cx="622300" cy="228600"/>
          </a:xfrm>
          <a:prstGeom prst="flowChartDecision">
            <a:avLst/>
          </a:prstGeom>
          <a:solidFill>
            <a:schemeClr val="bg1"/>
          </a:solidFill>
          <a:ln w="19050">
            <a:solidFill>
              <a:schemeClr val="tx1"/>
            </a:solidFill>
            <a:miter lim="800000"/>
            <a:headEnd/>
            <a:tailEnd/>
          </a:ln>
        </p:spPr>
        <p:txBody>
          <a:bodyPr wrap="none" anchor="ctr"/>
          <a:lstStyle/>
          <a:p>
            <a:endParaRPr lang="en-US"/>
          </a:p>
        </p:txBody>
      </p:sp>
      <p:sp>
        <p:nvSpPr>
          <p:cNvPr id="360466" name="AutoShape 19"/>
          <p:cNvSpPr>
            <a:spLocks noChangeArrowheads="1"/>
          </p:cNvSpPr>
          <p:nvPr/>
        </p:nvSpPr>
        <p:spPr bwMode="auto">
          <a:xfrm>
            <a:off x="3509434" y="6246813"/>
            <a:ext cx="622300" cy="228600"/>
          </a:xfrm>
          <a:prstGeom prst="flowChartDecision">
            <a:avLst/>
          </a:prstGeom>
          <a:solidFill>
            <a:schemeClr val="bg1"/>
          </a:solidFill>
          <a:ln w="19050">
            <a:solidFill>
              <a:schemeClr val="tx1"/>
            </a:solidFill>
            <a:miter lim="800000"/>
            <a:headEnd/>
            <a:tailEnd/>
          </a:ln>
        </p:spPr>
        <p:txBody>
          <a:bodyPr wrap="none" anchor="ctr"/>
          <a:lstStyle/>
          <a:p>
            <a:endParaRPr lang="en-US"/>
          </a:p>
        </p:txBody>
      </p:sp>
      <p:cxnSp>
        <p:nvCxnSpPr>
          <p:cNvPr id="360467" name="AutoShape 20"/>
          <p:cNvCxnSpPr>
            <a:cxnSpLocks noChangeShapeType="1"/>
            <a:stCxn id="360464" idx="3"/>
            <a:endCxn id="360451" idx="2"/>
          </p:cNvCxnSpPr>
          <p:nvPr/>
        </p:nvCxnSpPr>
        <p:spPr bwMode="auto">
          <a:xfrm flipV="1">
            <a:off x="7924801" y="2731532"/>
            <a:ext cx="2806699" cy="1116568"/>
          </a:xfrm>
          <a:prstGeom prst="bentConnector2">
            <a:avLst/>
          </a:prstGeom>
          <a:noFill/>
          <a:ln w="19050">
            <a:solidFill>
              <a:schemeClr val="tx1"/>
            </a:solidFill>
            <a:miter lim="800000"/>
            <a:headEnd/>
            <a:tailEnd type="arrow" w="med" len="med"/>
          </a:ln>
        </p:spPr>
      </p:cxnSp>
      <p:cxnSp>
        <p:nvCxnSpPr>
          <p:cNvPr id="360468" name="AutoShape 21"/>
          <p:cNvCxnSpPr>
            <a:cxnSpLocks noChangeShapeType="1"/>
            <a:stCxn id="360465" idx="3"/>
            <a:endCxn id="360450" idx="2"/>
          </p:cNvCxnSpPr>
          <p:nvPr/>
        </p:nvCxnSpPr>
        <p:spPr bwMode="auto">
          <a:xfrm flipV="1">
            <a:off x="5772151" y="2731532"/>
            <a:ext cx="2588682" cy="2411968"/>
          </a:xfrm>
          <a:prstGeom prst="bentConnector2">
            <a:avLst/>
          </a:prstGeom>
          <a:noFill/>
          <a:ln w="19050">
            <a:solidFill>
              <a:schemeClr val="tx1"/>
            </a:solidFill>
            <a:miter lim="800000"/>
            <a:headEnd/>
            <a:tailEnd type="arrow" w="med" len="med"/>
          </a:ln>
        </p:spPr>
      </p:cxnSp>
      <p:cxnSp>
        <p:nvCxnSpPr>
          <p:cNvPr id="360469" name="AutoShape 22"/>
          <p:cNvCxnSpPr>
            <a:cxnSpLocks noChangeShapeType="1"/>
            <a:stCxn id="360465" idx="3"/>
            <a:endCxn id="360451" idx="2"/>
          </p:cNvCxnSpPr>
          <p:nvPr/>
        </p:nvCxnSpPr>
        <p:spPr bwMode="auto">
          <a:xfrm flipV="1">
            <a:off x="5772151" y="2731532"/>
            <a:ext cx="4959349" cy="2411968"/>
          </a:xfrm>
          <a:prstGeom prst="bentConnector2">
            <a:avLst/>
          </a:prstGeom>
          <a:noFill/>
          <a:ln w="19050">
            <a:solidFill>
              <a:schemeClr val="tx1"/>
            </a:solidFill>
            <a:miter lim="800000"/>
            <a:headEnd/>
            <a:tailEnd type="arrow" w="med" len="med"/>
          </a:ln>
        </p:spPr>
      </p:cxnSp>
      <p:cxnSp>
        <p:nvCxnSpPr>
          <p:cNvPr id="360470" name="AutoShape 23"/>
          <p:cNvCxnSpPr>
            <a:cxnSpLocks noChangeShapeType="1"/>
            <a:stCxn id="360466" idx="3"/>
            <a:endCxn id="360450" idx="2"/>
          </p:cNvCxnSpPr>
          <p:nvPr/>
        </p:nvCxnSpPr>
        <p:spPr bwMode="auto">
          <a:xfrm flipV="1">
            <a:off x="4131734" y="2731532"/>
            <a:ext cx="4229099" cy="3629581"/>
          </a:xfrm>
          <a:prstGeom prst="bentConnector2">
            <a:avLst/>
          </a:prstGeom>
          <a:noFill/>
          <a:ln w="19050">
            <a:solidFill>
              <a:schemeClr val="tx1"/>
            </a:solidFill>
            <a:miter lim="800000"/>
            <a:headEnd/>
            <a:tailEnd type="arrow" w="med" len="med"/>
          </a:ln>
        </p:spPr>
      </p:cxnSp>
      <p:cxnSp>
        <p:nvCxnSpPr>
          <p:cNvPr id="360471" name="AutoShape 24"/>
          <p:cNvCxnSpPr>
            <a:cxnSpLocks noChangeShapeType="1"/>
            <a:stCxn id="360466" idx="3"/>
            <a:endCxn id="360451" idx="2"/>
          </p:cNvCxnSpPr>
          <p:nvPr/>
        </p:nvCxnSpPr>
        <p:spPr bwMode="auto">
          <a:xfrm flipV="1">
            <a:off x="4131734" y="2731532"/>
            <a:ext cx="6599766" cy="3629581"/>
          </a:xfrm>
          <a:prstGeom prst="bentConnector2">
            <a:avLst/>
          </a:prstGeom>
          <a:noFill/>
          <a:ln w="19050">
            <a:solidFill>
              <a:schemeClr val="tx1"/>
            </a:solidFill>
            <a:miter lim="800000"/>
            <a:headEnd/>
            <a:tailEnd type="arrow" w="med" len="med"/>
          </a:ln>
        </p:spPr>
      </p:cxnSp>
      <p:cxnSp>
        <p:nvCxnSpPr>
          <p:cNvPr id="360472" name="AutoShape 25"/>
          <p:cNvCxnSpPr>
            <a:cxnSpLocks noChangeShapeType="1"/>
            <a:stCxn id="360460" idx="3"/>
            <a:endCxn id="360463" idx="0"/>
          </p:cNvCxnSpPr>
          <p:nvPr/>
        </p:nvCxnSpPr>
        <p:spPr bwMode="auto">
          <a:xfrm rot="16200000" flipH="1">
            <a:off x="312208" y="3884083"/>
            <a:ext cx="3641726" cy="20109"/>
          </a:xfrm>
          <a:prstGeom prst="bentConnector3">
            <a:avLst>
              <a:gd name="adj1" fmla="val 50000"/>
            </a:avLst>
          </a:prstGeom>
          <a:noFill/>
          <a:ln w="19050">
            <a:solidFill>
              <a:schemeClr val="tx1"/>
            </a:solidFill>
            <a:miter lim="800000"/>
            <a:headEnd/>
            <a:tailEnd/>
          </a:ln>
        </p:spPr>
      </p:cxnSp>
      <p:cxnSp>
        <p:nvCxnSpPr>
          <p:cNvPr id="360473" name="AutoShape 26"/>
          <p:cNvCxnSpPr>
            <a:cxnSpLocks noChangeShapeType="1"/>
            <a:stCxn id="360460" idx="3"/>
            <a:endCxn id="360461" idx="0"/>
          </p:cNvCxnSpPr>
          <p:nvPr/>
        </p:nvCxnSpPr>
        <p:spPr bwMode="auto">
          <a:xfrm rot="16200000" flipH="1">
            <a:off x="1679047" y="2517245"/>
            <a:ext cx="2654301" cy="1766360"/>
          </a:xfrm>
          <a:prstGeom prst="bentConnector3">
            <a:avLst>
              <a:gd name="adj1" fmla="val 50000"/>
            </a:avLst>
          </a:prstGeom>
          <a:noFill/>
          <a:ln w="19050">
            <a:solidFill>
              <a:schemeClr val="tx1"/>
            </a:solidFill>
            <a:miter lim="800000"/>
            <a:headEnd/>
            <a:tailEnd/>
          </a:ln>
        </p:spPr>
      </p:cxnSp>
      <p:cxnSp>
        <p:nvCxnSpPr>
          <p:cNvPr id="360474" name="AutoShape 27"/>
          <p:cNvCxnSpPr>
            <a:cxnSpLocks noChangeShapeType="1"/>
            <a:stCxn id="360460" idx="3"/>
            <a:endCxn id="360462" idx="0"/>
          </p:cNvCxnSpPr>
          <p:nvPr/>
        </p:nvCxnSpPr>
        <p:spPr bwMode="auto">
          <a:xfrm rot="16200000" flipH="1">
            <a:off x="3405188" y="791104"/>
            <a:ext cx="1358901" cy="3923242"/>
          </a:xfrm>
          <a:prstGeom prst="bentConnector3">
            <a:avLst>
              <a:gd name="adj1" fmla="val 50000"/>
            </a:avLst>
          </a:prstGeom>
          <a:noFill/>
          <a:ln w="19050">
            <a:solidFill>
              <a:schemeClr val="tx1"/>
            </a:solidFill>
            <a:miter lim="800000"/>
            <a:headEnd/>
            <a:tailEnd/>
          </a:ln>
        </p:spPr>
      </p:cxnSp>
      <p:sp>
        <p:nvSpPr>
          <p:cNvPr id="360475" name="Freeform 28"/>
          <p:cNvSpPr>
            <a:spLocks/>
          </p:cNvSpPr>
          <p:nvPr/>
        </p:nvSpPr>
        <p:spPr bwMode="auto">
          <a:xfrm flipH="1">
            <a:off x="3352800" y="1752600"/>
            <a:ext cx="1524000" cy="762000"/>
          </a:xfrm>
          <a:custGeom>
            <a:avLst/>
            <a:gdLst>
              <a:gd name="T0" fmla="*/ 0 w 576"/>
              <a:gd name="T1" fmla="*/ 2147483647 h 768"/>
              <a:gd name="T2" fmla="*/ 2147483647 w 576"/>
              <a:gd name="T3" fmla="*/ 2147483647 h 768"/>
              <a:gd name="T4" fmla="*/ 2147483647 w 576"/>
              <a:gd name="T5" fmla="*/ 2147483647 h 768"/>
              <a:gd name="T6" fmla="*/ 2147483647 w 576"/>
              <a:gd name="T7" fmla="*/ 0 h 768"/>
              <a:gd name="T8" fmla="*/ 0 60000 65536"/>
              <a:gd name="T9" fmla="*/ 0 60000 65536"/>
              <a:gd name="T10" fmla="*/ 0 60000 65536"/>
              <a:gd name="T11" fmla="*/ 0 60000 65536"/>
              <a:gd name="T12" fmla="*/ 0 w 576"/>
              <a:gd name="T13" fmla="*/ 0 h 768"/>
              <a:gd name="T14" fmla="*/ 576 w 576"/>
              <a:gd name="T15" fmla="*/ 768 h 768"/>
            </a:gdLst>
            <a:ahLst/>
            <a:cxnLst>
              <a:cxn ang="T8">
                <a:pos x="T0" y="T1"/>
              </a:cxn>
              <a:cxn ang="T9">
                <a:pos x="T2" y="T3"/>
              </a:cxn>
              <a:cxn ang="T10">
                <a:pos x="T4" y="T5"/>
              </a:cxn>
              <a:cxn ang="T11">
                <a:pos x="T6" y="T7"/>
              </a:cxn>
            </a:cxnLst>
            <a:rect l="T12" t="T13" r="T14" b="T15"/>
            <a:pathLst>
              <a:path w="576" h="768">
                <a:moveTo>
                  <a:pt x="0" y="768"/>
                </a:moveTo>
                <a:cubicBezTo>
                  <a:pt x="76" y="532"/>
                  <a:pt x="152" y="296"/>
                  <a:pt x="192" y="240"/>
                </a:cubicBezTo>
                <a:cubicBezTo>
                  <a:pt x="232" y="184"/>
                  <a:pt x="176" y="472"/>
                  <a:pt x="240" y="432"/>
                </a:cubicBezTo>
                <a:cubicBezTo>
                  <a:pt x="304" y="392"/>
                  <a:pt x="440" y="196"/>
                  <a:pt x="576" y="0"/>
                </a:cubicBezTo>
              </a:path>
            </a:pathLst>
          </a:custGeom>
          <a:noFill/>
          <a:ln w="19050">
            <a:solidFill>
              <a:schemeClr val="tx1"/>
            </a:solidFill>
            <a:round/>
            <a:headEnd/>
            <a:tailEnd type="arrow" w="med" len="med"/>
          </a:ln>
        </p:spPr>
        <p:txBody>
          <a:bodyPr/>
          <a:lstStyle/>
          <a:p>
            <a:endParaRPr lang="en-US"/>
          </a:p>
        </p:txBody>
      </p:sp>
      <p:sp>
        <p:nvSpPr>
          <p:cNvPr id="360476" name="AutoShape 29"/>
          <p:cNvSpPr>
            <a:spLocks noChangeArrowheads="1"/>
          </p:cNvSpPr>
          <p:nvPr/>
        </p:nvSpPr>
        <p:spPr bwMode="auto">
          <a:xfrm>
            <a:off x="4233333" y="2273975"/>
            <a:ext cx="2041393" cy="419338"/>
          </a:xfrm>
          <a:prstGeom prst="foldedCorner">
            <a:avLst>
              <a:gd name="adj" fmla="val 12500"/>
            </a:avLst>
          </a:prstGeom>
          <a:solidFill>
            <a:schemeClr val="bg1"/>
          </a:solidFill>
          <a:ln w="19050">
            <a:noFill/>
            <a:round/>
            <a:headEnd/>
            <a:tailEnd/>
          </a:ln>
        </p:spPr>
        <p:txBody>
          <a:bodyPr wrap="none" anchor="ctr">
            <a:spAutoFit/>
          </a:bodyPr>
          <a:lstStyle/>
          <a:p>
            <a:r>
              <a:rPr lang="en-US"/>
              <a:t>Mediator base class</a:t>
            </a:r>
          </a:p>
        </p:txBody>
      </p:sp>
      <p:sp>
        <p:nvSpPr>
          <p:cNvPr id="360477" name="Rectangle 31"/>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360478" name="Slide Number Placeholder 30"/>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10296DB3-CE55-4D0C-92B8-1BB34704214D}" type="slidenum">
              <a:rPr lang="en-GB" sz="1200">
                <a:solidFill>
                  <a:srgbClr val="898989"/>
                </a:solidFill>
                <a:latin typeface="Calibri" pitchFamily="34" charset="0"/>
              </a:rPr>
              <a:pPr algn="r"/>
              <a:t>78</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42372865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6: Using design patterns</a:t>
            </a:r>
          </a:p>
        </p:txBody>
      </p:sp>
      <p:sp>
        <p:nvSpPr>
          <p:cNvPr id="6" name="Slide Number Placeholder 5"/>
          <p:cNvSpPr>
            <a:spLocks noGrp="1"/>
          </p:cNvSpPr>
          <p:nvPr>
            <p:ph type="sldNum" sz="quarter" idx="12"/>
          </p:nvPr>
        </p:nvSpPr>
        <p:spPr/>
        <p:txBody>
          <a:bodyPr/>
          <a:lstStyle/>
          <a:p>
            <a:fld id="{9BEF6725-7FE4-4ABE-8BFA-A5B32CF74B8A}" type="slidenum">
              <a:rPr lang="en-US"/>
              <a:pPr/>
              <a:t>79</a:t>
            </a:fld>
            <a:endParaRPr lang="en-US"/>
          </a:p>
        </p:txBody>
      </p:sp>
      <p:sp>
        <p:nvSpPr>
          <p:cNvPr id="359426" name="Rectangle 2"/>
          <p:cNvSpPr>
            <a:spLocks noGrp="1" noChangeArrowheads="1"/>
          </p:cNvSpPr>
          <p:nvPr>
            <p:ph type="title"/>
          </p:nvPr>
        </p:nvSpPr>
        <p:spPr/>
        <p:txBody>
          <a:bodyPr/>
          <a:lstStyle/>
          <a:p>
            <a:r>
              <a:rPr lang="en-GB" b="1" dirty="0" smtClean="0">
                <a:cs typeface="Times" pitchFamily="1" charset="0"/>
              </a:rPr>
              <a:t>The Abstract Factory</a:t>
            </a:r>
            <a:r>
              <a:rPr lang="en-US" b="1" dirty="0" smtClean="0">
                <a:cs typeface="Times" pitchFamily="1" charset="0"/>
              </a:rPr>
              <a:t> Pattern  </a:t>
            </a:r>
            <a:r>
              <a:rPr lang="en-US" dirty="0" smtClean="0">
                <a:cs typeface="Times" pitchFamily="1" charset="0"/>
              </a:rPr>
              <a:t>(Object creational)</a:t>
            </a:r>
            <a:endParaRPr lang="en-US" dirty="0">
              <a:cs typeface="Times" pitchFamily="1" charset="0"/>
            </a:endParaRPr>
          </a:p>
        </p:txBody>
      </p:sp>
      <p:sp>
        <p:nvSpPr>
          <p:cNvPr id="359427" name="Rectangle 3"/>
          <p:cNvSpPr>
            <a:spLocks noGrp="1" noChangeArrowheads="1"/>
          </p:cNvSpPr>
          <p:nvPr>
            <p:ph type="body" idx="1"/>
          </p:nvPr>
        </p:nvSpPr>
        <p:spPr/>
        <p:txBody>
          <a:bodyPr/>
          <a:lstStyle/>
          <a:p>
            <a:pPr lvl="1">
              <a:lnSpc>
                <a:spcPct val="80000"/>
              </a:lnSpc>
            </a:pPr>
            <a:r>
              <a:rPr lang="en-GB" sz="2000" b="1" i="1">
                <a:cs typeface="Times" pitchFamily="1" charset="0"/>
              </a:rPr>
              <a:t>Context</a:t>
            </a:r>
            <a:r>
              <a:rPr lang="en-GB" sz="2000">
                <a:cs typeface="Times" pitchFamily="1" charset="0"/>
              </a:rPr>
              <a:t>: </a:t>
            </a:r>
          </a:p>
          <a:p>
            <a:pPr lvl="2">
              <a:lnSpc>
                <a:spcPct val="80000"/>
              </a:lnSpc>
            </a:pPr>
            <a:r>
              <a:rPr lang="en-GB">
                <a:cs typeface="Times" pitchFamily="1" charset="0"/>
              </a:rPr>
              <a:t>A reusable framework needs to create objecs; however the class of the created objects depends on the application.</a:t>
            </a:r>
            <a:r>
              <a:rPr lang="en-US">
                <a:cs typeface="Times" pitchFamily="1" charset="0"/>
              </a:rPr>
              <a:t> </a:t>
            </a:r>
          </a:p>
          <a:p>
            <a:pPr lvl="1">
              <a:lnSpc>
                <a:spcPct val="80000"/>
              </a:lnSpc>
            </a:pPr>
            <a:r>
              <a:rPr lang="en-GB" sz="2000" b="1" i="1">
                <a:cs typeface="Times" pitchFamily="1" charset="0"/>
              </a:rPr>
              <a:t>Problem</a:t>
            </a:r>
            <a:r>
              <a:rPr lang="en-GB" sz="2000">
                <a:cs typeface="Times" pitchFamily="1" charset="0"/>
              </a:rPr>
              <a:t>: </a:t>
            </a:r>
          </a:p>
          <a:p>
            <a:pPr lvl="2">
              <a:lnSpc>
                <a:spcPct val="80000"/>
              </a:lnSpc>
            </a:pPr>
            <a:r>
              <a:rPr lang="en-GB">
                <a:cs typeface="Times" pitchFamily="1" charset="0"/>
              </a:rPr>
              <a:t>How do you enable a programmer to add new application-specific class into a system built on such a framework? </a:t>
            </a:r>
          </a:p>
          <a:p>
            <a:pPr lvl="1">
              <a:lnSpc>
                <a:spcPct val="80000"/>
              </a:lnSpc>
            </a:pPr>
            <a:r>
              <a:rPr lang="en-GB" sz="2000" b="1" i="1">
                <a:cs typeface="Times" pitchFamily="1" charset="0"/>
              </a:rPr>
              <a:t>Forces</a:t>
            </a:r>
            <a:r>
              <a:rPr lang="en-GB" sz="2000">
                <a:cs typeface="Times" pitchFamily="1" charset="0"/>
              </a:rPr>
              <a:t>: </a:t>
            </a:r>
          </a:p>
          <a:p>
            <a:pPr lvl="2">
              <a:lnSpc>
                <a:spcPct val="80000"/>
              </a:lnSpc>
            </a:pPr>
            <a:r>
              <a:rPr lang="en-GB">
                <a:cs typeface="Times" pitchFamily="1" charset="0"/>
              </a:rPr>
              <a:t>We want to have the framework create and work with application-specific classes that the framework does not yet know about.</a:t>
            </a:r>
            <a:endParaRPr lang="en-US">
              <a:cs typeface="Times" pitchFamily="1" charset="0"/>
            </a:endParaRPr>
          </a:p>
          <a:p>
            <a:pPr lvl="1" algn="just">
              <a:lnSpc>
                <a:spcPct val="80000"/>
              </a:lnSpc>
            </a:pPr>
            <a:r>
              <a:rPr lang="en-GB" sz="2000" b="1" i="1">
                <a:cs typeface="Times" pitchFamily="1" charset="0"/>
              </a:rPr>
              <a:t>Solution</a:t>
            </a:r>
            <a:r>
              <a:rPr lang="en-GB" sz="2000">
                <a:cs typeface="Times" pitchFamily="1" charset="0"/>
              </a:rPr>
              <a:t>: </a:t>
            </a:r>
          </a:p>
          <a:p>
            <a:pPr lvl="2" algn="just">
              <a:lnSpc>
                <a:spcPct val="80000"/>
              </a:lnSpc>
            </a:pPr>
            <a:r>
              <a:rPr lang="en-GB">
                <a:cs typeface="Times" pitchFamily="1" charset="0"/>
              </a:rPr>
              <a:t>The framework delegates the creation of application-specific classes to a specialized class, the Factory. </a:t>
            </a:r>
          </a:p>
          <a:p>
            <a:pPr lvl="2" algn="just">
              <a:lnSpc>
                <a:spcPct val="80000"/>
              </a:lnSpc>
            </a:pPr>
            <a:r>
              <a:rPr lang="en-GB">
                <a:cs typeface="Times" pitchFamily="1" charset="0"/>
              </a:rPr>
              <a:t>The Factory is a generic interface defined in the framework.</a:t>
            </a:r>
          </a:p>
          <a:p>
            <a:pPr lvl="2" algn="just">
              <a:lnSpc>
                <a:spcPct val="80000"/>
              </a:lnSpc>
            </a:pPr>
            <a:r>
              <a:rPr lang="en-GB">
                <a:cs typeface="Times" pitchFamily="1" charset="0"/>
              </a:rPr>
              <a:t>The factory interface declares a method whose purpose is to create some subclass of a generic class. </a:t>
            </a:r>
          </a:p>
          <a:p>
            <a:pPr>
              <a:lnSpc>
                <a:spcPct val="80000"/>
              </a:lnSpc>
            </a:pPr>
            <a:endParaRPr lang="en-US" sz="2000"/>
          </a:p>
        </p:txBody>
      </p:sp>
    </p:spTree>
    <p:extLst>
      <p:ext uri="{BB962C8B-B14F-4D97-AF65-F5344CB8AC3E}">
        <p14:creationId xmlns:p14="http://schemas.microsoft.com/office/powerpoint/2010/main" val="321796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fernande\Downloads\New Doc 2017-02-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150" y="670560"/>
            <a:ext cx="9528506" cy="56327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220091"/>
          </a:xfrm>
        </p:spPr>
        <p:txBody>
          <a:bodyPr>
            <a:noAutofit/>
          </a:bodyPr>
          <a:lstStyle/>
          <a:p>
            <a:r>
              <a:rPr lang="en-US" sz="2400" dirty="0" smtClean="0"/>
              <a:t>A Fowler’s  analysis pattern </a:t>
            </a:r>
            <a:endParaRPr lang="en-US" sz="2400" dirty="0"/>
          </a:p>
        </p:txBody>
      </p:sp>
    </p:spTree>
    <p:extLst>
      <p:ext uri="{BB962C8B-B14F-4D97-AF65-F5344CB8AC3E}">
        <p14:creationId xmlns:p14="http://schemas.microsoft.com/office/powerpoint/2010/main" val="3685680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Lethbridge/Laganière 2005</a:t>
            </a:r>
          </a:p>
        </p:txBody>
      </p:sp>
      <p:sp>
        <p:nvSpPr>
          <p:cNvPr id="6" name="Footer Placeholder 4"/>
          <p:cNvSpPr>
            <a:spLocks noGrp="1"/>
          </p:cNvSpPr>
          <p:nvPr>
            <p:ph type="ftr" sz="quarter" idx="11"/>
          </p:nvPr>
        </p:nvSpPr>
        <p:spPr/>
        <p:txBody>
          <a:bodyPr/>
          <a:lstStyle/>
          <a:p>
            <a:r>
              <a:rPr lang="en-US"/>
              <a:t>Chapter 6: Using design patterns</a:t>
            </a:r>
          </a:p>
        </p:txBody>
      </p:sp>
      <p:sp>
        <p:nvSpPr>
          <p:cNvPr id="7" name="Slide Number Placeholder 5"/>
          <p:cNvSpPr>
            <a:spLocks noGrp="1"/>
          </p:cNvSpPr>
          <p:nvPr>
            <p:ph type="sldNum" sz="quarter" idx="12"/>
          </p:nvPr>
        </p:nvSpPr>
        <p:spPr/>
        <p:txBody>
          <a:bodyPr/>
          <a:lstStyle/>
          <a:p>
            <a:fld id="{A22035D5-478C-4D06-A1C0-7BC9E346EE63}" type="slidenum">
              <a:rPr lang="en-US"/>
              <a:pPr/>
              <a:t>80</a:t>
            </a:fld>
            <a:endParaRPr lang="en-US"/>
          </a:p>
        </p:txBody>
      </p:sp>
      <p:sp>
        <p:nvSpPr>
          <p:cNvPr id="362498" name="Rectangle 2"/>
          <p:cNvSpPr>
            <a:spLocks noGrp="1" noChangeArrowheads="1"/>
          </p:cNvSpPr>
          <p:nvPr>
            <p:ph type="title"/>
          </p:nvPr>
        </p:nvSpPr>
        <p:spPr/>
        <p:txBody>
          <a:bodyPr/>
          <a:lstStyle/>
          <a:p>
            <a:r>
              <a:rPr lang="en-GB" dirty="0">
                <a:cs typeface="Times" pitchFamily="1" charset="0"/>
              </a:rPr>
              <a:t>The </a:t>
            </a:r>
            <a:r>
              <a:rPr lang="en-GB" dirty="0" smtClean="0">
                <a:cs typeface="Times" pitchFamily="1" charset="0"/>
              </a:rPr>
              <a:t>Abstract Factory</a:t>
            </a:r>
            <a:r>
              <a:rPr lang="en-US" dirty="0" smtClean="0">
                <a:cs typeface="Times" pitchFamily="1" charset="0"/>
              </a:rPr>
              <a:t> </a:t>
            </a:r>
            <a:r>
              <a:rPr lang="en-US" dirty="0">
                <a:cs typeface="Times" pitchFamily="1" charset="0"/>
              </a:rPr>
              <a:t>Pattern</a:t>
            </a:r>
          </a:p>
        </p:txBody>
      </p:sp>
      <p:sp>
        <p:nvSpPr>
          <p:cNvPr id="362499" name="Rectangle 3"/>
          <p:cNvSpPr>
            <a:spLocks noGrp="1" noChangeArrowheads="1"/>
          </p:cNvSpPr>
          <p:nvPr>
            <p:ph type="body" idx="1"/>
          </p:nvPr>
        </p:nvSpPr>
        <p:spPr/>
        <p:txBody>
          <a:bodyPr/>
          <a:lstStyle/>
          <a:p>
            <a:r>
              <a:rPr lang="en-US"/>
              <a:t>Solution</a:t>
            </a:r>
          </a:p>
        </p:txBody>
      </p:sp>
      <p:pic>
        <p:nvPicPr>
          <p:cNvPr id="3625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264" y="2085975"/>
            <a:ext cx="49434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610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Lethbridge/Laganière 2005</a:t>
            </a:r>
          </a:p>
        </p:txBody>
      </p:sp>
      <p:sp>
        <p:nvSpPr>
          <p:cNvPr id="6" name="Footer Placeholder 4"/>
          <p:cNvSpPr>
            <a:spLocks noGrp="1"/>
          </p:cNvSpPr>
          <p:nvPr>
            <p:ph type="ftr" sz="quarter" idx="11"/>
          </p:nvPr>
        </p:nvSpPr>
        <p:spPr/>
        <p:txBody>
          <a:bodyPr/>
          <a:lstStyle/>
          <a:p>
            <a:r>
              <a:rPr lang="en-US"/>
              <a:t>Chapter 6: Using design patterns</a:t>
            </a:r>
          </a:p>
        </p:txBody>
      </p:sp>
      <p:sp>
        <p:nvSpPr>
          <p:cNvPr id="7" name="Slide Number Placeholder 5"/>
          <p:cNvSpPr>
            <a:spLocks noGrp="1"/>
          </p:cNvSpPr>
          <p:nvPr>
            <p:ph type="sldNum" sz="quarter" idx="12"/>
          </p:nvPr>
        </p:nvSpPr>
        <p:spPr/>
        <p:txBody>
          <a:bodyPr/>
          <a:lstStyle/>
          <a:p>
            <a:fld id="{EFDD7AE6-3643-42ED-AE57-775FBFD15730}" type="slidenum">
              <a:rPr lang="en-US"/>
              <a:pPr/>
              <a:t>81</a:t>
            </a:fld>
            <a:endParaRPr lang="en-US"/>
          </a:p>
        </p:txBody>
      </p:sp>
      <p:sp>
        <p:nvSpPr>
          <p:cNvPr id="363522" name="Rectangle 2"/>
          <p:cNvSpPr>
            <a:spLocks noGrp="1" noChangeArrowheads="1"/>
          </p:cNvSpPr>
          <p:nvPr>
            <p:ph type="title"/>
          </p:nvPr>
        </p:nvSpPr>
        <p:spPr/>
        <p:txBody>
          <a:bodyPr/>
          <a:lstStyle/>
          <a:p>
            <a:r>
              <a:rPr lang="en-GB" dirty="0">
                <a:cs typeface="Times" pitchFamily="1" charset="0"/>
              </a:rPr>
              <a:t>The </a:t>
            </a:r>
            <a:r>
              <a:rPr lang="en-GB" dirty="0" smtClean="0">
                <a:cs typeface="Times" pitchFamily="1" charset="0"/>
              </a:rPr>
              <a:t>Abstract Factory</a:t>
            </a:r>
            <a:r>
              <a:rPr lang="en-US" dirty="0" smtClean="0">
                <a:cs typeface="Times" pitchFamily="1" charset="0"/>
              </a:rPr>
              <a:t> </a:t>
            </a:r>
            <a:r>
              <a:rPr lang="en-US" dirty="0">
                <a:cs typeface="Times" pitchFamily="1" charset="0"/>
              </a:rPr>
              <a:t>Pattern</a:t>
            </a:r>
          </a:p>
        </p:txBody>
      </p:sp>
      <p:sp>
        <p:nvSpPr>
          <p:cNvPr id="363523" name="Rectangle 3"/>
          <p:cNvSpPr>
            <a:spLocks noGrp="1" noChangeArrowheads="1"/>
          </p:cNvSpPr>
          <p:nvPr>
            <p:ph type="body" idx="1"/>
          </p:nvPr>
        </p:nvSpPr>
        <p:spPr/>
        <p:txBody>
          <a:bodyPr/>
          <a:lstStyle/>
          <a:p>
            <a:r>
              <a:rPr lang="en-US" dirty="0"/>
              <a:t>Example</a:t>
            </a:r>
          </a:p>
        </p:txBody>
      </p:sp>
      <p:pic>
        <p:nvPicPr>
          <p:cNvPr id="3635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1438" y="2043114"/>
            <a:ext cx="5110162"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710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Rectangle 2"/>
          <p:cNvSpPr>
            <a:spLocks noGrp="1" noChangeArrowheads="1"/>
          </p:cNvSpPr>
          <p:nvPr>
            <p:ph type="title" idx="4294967295"/>
          </p:nvPr>
        </p:nvSpPr>
        <p:spPr>
          <a:xfrm>
            <a:off x="4095752" y="952311"/>
            <a:ext cx="3049553" cy="590931"/>
          </a:xfrm>
        </p:spPr>
        <p:txBody>
          <a:bodyPr wrap="none">
            <a:spAutoFit/>
          </a:bodyPr>
          <a:lstStyle/>
          <a:p>
            <a:r>
              <a:rPr lang="en-US" sz="3600" smtClean="0"/>
              <a:t>Design Purpose</a:t>
            </a:r>
          </a:p>
        </p:txBody>
      </p:sp>
      <p:sp>
        <p:nvSpPr>
          <p:cNvPr id="378882" name="Rectangle 4"/>
          <p:cNvSpPr>
            <a:spLocks noChangeArrowheads="1"/>
          </p:cNvSpPr>
          <p:nvPr/>
        </p:nvSpPr>
        <p:spPr bwMode="auto">
          <a:xfrm>
            <a:off x="666751" y="2214564"/>
            <a:ext cx="11074400" cy="2232025"/>
          </a:xfrm>
          <a:prstGeom prst="rect">
            <a:avLst/>
          </a:prstGeom>
          <a:solidFill>
            <a:srgbClr val="FCD1C1"/>
          </a:solidFill>
          <a:ln w="50800">
            <a:noFill/>
            <a:miter lim="800000"/>
            <a:headEnd/>
            <a:tailEnd/>
          </a:ln>
        </p:spPr>
        <p:txBody>
          <a:bodyPr lIns="90488" tIns="44450" rIns="90488" bIns="44450">
            <a:spAutoFit/>
          </a:bodyPr>
          <a:lstStyle/>
          <a:p>
            <a:pPr algn="ctr">
              <a:lnSpc>
                <a:spcPct val="130000"/>
              </a:lnSpc>
              <a:spcBef>
                <a:spcPct val="50000"/>
              </a:spcBef>
            </a:pPr>
            <a:r>
              <a:rPr lang="en-US" sz="3600" b="1">
                <a:solidFill>
                  <a:schemeClr val="tx2"/>
                </a:solidFill>
                <a:latin typeface="Arial Narrow" pitchFamily="34" charset="0"/>
              </a:rPr>
              <a:t>“Provide an interface for creating families of related or dependent objects without specifying their concrete classes.”* </a:t>
            </a:r>
          </a:p>
        </p:txBody>
      </p:sp>
      <p:sp>
        <p:nvSpPr>
          <p:cNvPr id="378883" name="Rectangle 7"/>
          <p:cNvSpPr>
            <a:spLocks noChangeArrowheads="1"/>
          </p:cNvSpPr>
          <p:nvPr/>
        </p:nvSpPr>
        <p:spPr bwMode="auto">
          <a:xfrm>
            <a:off x="203201" y="73025"/>
            <a:ext cx="3190297" cy="646331"/>
          </a:xfrm>
          <a:prstGeom prst="rect">
            <a:avLst/>
          </a:prstGeom>
          <a:noFill/>
          <a:ln w="19050">
            <a:noFill/>
            <a:miter lim="800000"/>
            <a:headEnd/>
            <a:tailEnd/>
          </a:ln>
        </p:spPr>
        <p:txBody>
          <a:bodyPr wrap="none">
            <a:spAutoFit/>
          </a:bodyPr>
          <a:lstStyle/>
          <a:p>
            <a:r>
              <a:rPr lang="en-US" sz="3600" b="1" i="1" u="sng">
                <a:solidFill>
                  <a:schemeClr val="tx2"/>
                </a:solidFill>
                <a:latin typeface="Arial Narrow" pitchFamily="34" charset="0"/>
              </a:rPr>
              <a:t>Abstract Factory</a:t>
            </a:r>
          </a:p>
        </p:txBody>
      </p:sp>
      <p:sp>
        <p:nvSpPr>
          <p:cNvPr id="378884" name="Rectangle 8"/>
          <p:cNvSpPr>
            <a:spLocks noChangeArrowheads="1"/>
          </p:cNvSpPr>
          <p:nvPr/>
        </p:nvSpPr>
        <p:spPr bwMode="auto">
          <a:xfrm>
            <a:off x="9620251" y="5214939"/>
            <a:ext cx="1574470" cy="400110"/>
          </a:xfrm>
          <a:prstGeom prst="rect">
            <a:avLst/>
          </a:prstGeom>
          <a:noFill/>
          <a:ln w="19050">
            <a:noFill/>
            <a:miter lim="800000"/>
            <a:headEnd/>
            <a:tailEnd/>
          </a:ln>
        </p:spPr>
        <p:txBody>
          <a:bodyPr wrap="none">
            <a:spAutoFit/>
          </a:bodyPr>
          <a:lstStyle/>
          <a:p>
            <a:r>
              <a:rPr lang="en-US" sz="2000" b="1">
                <a:latin typeface="Arial Narrow" pitchFamily="34" charset="0"/>
              </a:rPr>
              <a:t>* Gamma </a:t>
            </a:r>
            <a:r>
              <a:rPr lang="en-US" sz="2000" b="1" i="1">
                <a:latin typeface="Arial Narrow" pitchFamily="34" charset="0"/>
              </a:rPr>
              <a:t>et al</a:t>
            </a:r>
          </a:p>
        </p:txBody>
      </p:sp>
      <p:sp>
        <p:nvSpPr>
          <p:cNvPr id="378885" name="Rectangle 5"/>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378886" name="Slide Number Placeholder 6"/>
          <p:cNvSpPr txBox="1">
            <a:spLocks noGrp="1"/>
          </p:cNvSpPr>
          <p:nvPr/>
        </p:nvSpPr>
        <p:spPr bwMode="auto">
          <a:xfrm>
            <a:off x="8858251" y="6357939"/>
            <a:ext cx="2844800" cy="365125"/>
          </a:xfrm>
          <a:prstGeom prst="rect">
            <a:avLst/>
          </a:prstGeom>
          <a:noFill/>
          <a:ln w="9525">
            <a:noFill/>
            <a:miter lim="800000"/>
            <a:headEnd/>
            <a:tailEnd/>
          </a:ln>
        </p:spPr>
        <p:txBody>
          <a:bodyPr anchor="ctr"/>
          <a:lstStyle/>
          <a:p>
            <a:pPr algn="r"/>
            <a:fld id="{0690D5B5-06E9-4A79-A88A-505F07CFFC1A}" type="slidenum">
              <a:rPr lang="en-GB" sz="1200">
                <a:solidFill>
                  <a:srgbClr val="898989"/>
                </a:solidFill>
                <a:latin typeface="Calibri" pitchFamily="34" charset="0"/>
              </a:rPr>
              <a:pPr algn="r"/>
              <a:t>82</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502456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Freeform 56"/>
          <p:cNvSpPr>
            <a:spLocks/>
          </p:cNvSpPr>
          <p:nvPr/>
        </p:nvSpPr>
        <p:spPr bwMode="auto">
          <a:xfrm rot="19919886" flipV="1">
            <a:off x="7372351" y="5359400"/>
            <a:ext cx="2438400" cy="76200"/>
          </a:xfrm>
          <a:custGeom>
            <a:avLst/>
            <a:gdLst>
              <a:gd name="T0" fmla="*/ 0 w 1104"/>
              <a:gd name="T1" fmla="*/ 2147483647 h 768"/>
              <a:gd name="T2" fmla="*/ 2147483647 w 1104"/>
              <a:gd name="T3" fmla="*/ 2147483647 h 768"/>
              <a:gd name="T4" fmla="*/ 2147483647 w 1104"/>
              <a:gd name="T5" fmla="*/ 2147483647 h 768"/>
              <a:gd name="T6" fmla="*/ 2147483647 w 1104"/>
              <a:gd name="T7" fmla="*/ 0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768"/>
                </a:moveTo>
                <a:cubicBezTo>
                  <a:pt x="128" y="496"/>
                  <a:pt x="256" y="224"/>
                  <a:pt x="384" y="192"/>
                </a:cubicBezTo>
                <a:cubicBezTo>
                  <a:pt x="512" y="160"/>
                  <a:pt x="648" y="608"/>
                  <a:pt x="768" y="576"/>
                </a:cubicBezTo>
                <a:cubicBezTo>
                  <a:pt x="888" y="544"/>
                  <a:pt x="1048" y="96"/>
                  <a:pt x="1104" y="0"/>
                </a:cubicBezTo>
              </a:path>
            </a:pathLst>
          </a:custGeom>
          <a:noFill/>
          <a:ln w="19050">
            <a:solidFill>
              <a:schemeClr val="tx2"/>
            </a:solidFill>
            <a:round/>
            <a:headEnd type="arrow" w="med" len="med"/>
            <a:tailEnd/>
          </a:ln>
        </p:spPr>
        <p:txBody>
          <a:bodyPr/>
          <a:lstStyle/>
          <a:p>
            <a:endParaRPr lang="en-US"/>
          </a:p>
        </p:txBody>
      </p:sp>
      <p:sp>
        <p:nvSpPr>
          <p:cNvPr id="342018" name="Freeform 52"/>
          <p:cNvSpPr>
            <a:spLocks/>
          </p:cNvSpPr>
          <p:nvPr/>
        </p:nvSpPr>
        <p:spPr bwMode="auto">
          <a:xfrm>
            <a:off x="2874433" y="1905000"/>
            <a:ext cx="2336800" cy="533400"/>
          </a:xfrm>
          <a:custGeom>
            <a:avLst/>
            <a:gdLst>
              <a:gd name="T0" fmla="*/ 0 w 1104"/>
              <a:gd name="T1" fmla="*/ 2147483647 h 768"/>
              <a:gd name="T2" fmla="*/ 2147483647 w 1104"/>
              <a:gd name="T3" fmla="*/ 2147483647 h 768"/>
              <a:gd name="T4" fmla="*/ 2147483647 w 1104"/>
              <a:gd name="T5" fmla="*/ 2147483647 h 768"/>
              <a:gd name="T6" fmla="*/ 2147483647 w 1104"/>
              <a:gd name="T7" fmla="*/ 0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768"/>
                </a:moveTo>
                <a:cubicBezTo>
                  <a:pt x="128" y="496"/>
                  <a:pt x="256" y="224"/>
                  <a:pt x="384" y="192"/>
                </a:cubicBezTo>
                <a:cubicBezTo>
                  <a:pt x="512" y="160"/>
                  <a:pt x="648" y="608"/>
                  <a:pt x="768" y="576"/>
                </a:cubicBezTo>
                <a:cubicBezTo>
                  <a:pt x="888" y="544"/>
                  <a:pt x="1048" y="96"/>
                  <a:pt x="1104" y="0"/>
                </a:cubicBezTo>
              </a:path>
            </a:pathLst>
          </a:custGeom>
          <a:noFill/>
          <a:ln w="19050">
            <a:solidFill>
              <a:schemeClr val="tx2"/>
            </a:solidFill>
            <a:round/>
            <a:headEnd type="arrow" w="med" len="med"/>
            <a:tailEnd/>
          </a:ln>
        </p:spPr>
        <p:txBody>
          <a:bodyPr/>
          <a:lstStyle/>
          <a:p>
            <a:endParaRPr lang="en-US"/>
          </a:p>
        </p:txBody>
      </p:sp>
      <p:sp>
        <p:nvSpPr>
          <p:cNvPr id="342019" name="Rectangle 2"/>
          <p:cNvSpPr>
            <a:spLocks noGrp="1" noChangeArrowheads="1"/>
          </p:cNvSpPr>
          <p:nvPr>
            <p:ph type="title" idx="4294967295"/>
          </p:nvPr>
        </p:nvSpPr>
        <p:spPr>
          <a:xfrm>
            <a:off x="508000" y="152400"/>
            <a:ext cx="11074400" cy="609600"/>
          </a:xfrm>
        </p:spPr>
        <p:txBody>
          <a:bodyPr>
            <a:normAutofit fontScale="90000"/>
          </a:bodyPr>
          <a:lstStyle/>
          <a:p>
            <a:pPr eaLnBrk="1" hangingPunct="1"/>
            <a:r>
              <a:rPr lang="en-US" i="1" smtClean="0"/>
              <a:t>KitchenViewer</a:t>
            </a:r>
            <a:r>
              <a:rPr lang="en-US" smtClean="0"/>
              <a:t> Interface</a:t>
            </a:r>
            <a:endParaRPr lang="en-US" i="1" smtClean="0"/>
          </a:p>
        </p:txBody>
      </p:sp>
      <p:sp>
        <p:nvSpPr>
          <p:cNvPr id="342020" name="Rectangle 5"/>
          <p:cNvSpPr>
            <a:spLocks noChangeArrowheads="1"/>
          </p:cNvSpPr>
          <p:nvPr/>
        </p:nvSpPr>
        <p:spPr bwMode="auto">
          <a:xfrm>
            <a:off x="1394885" y="1143000"/>
            <a:ext cx="357716" cy="381000"/>
          </a:xfrm>
          <a:prstGeom prst="rect">
            <a:avLst/>
          </a:prstGeom>
          <a:noFill/>
          <a:ln w="19050">
            <a:solidFill>
              <a:schemeClr val="tx1"/>
            </a:solidFill>
            <a:miter lim="800000"/>
            <a:headEnd/>
            <a:tailEnd/>
          </a:ln>
        </p:spPr>
        <p:txBody>
          <a:bodyPr wrap="none" anchor="ctr"/>
          <a:lstStyle/>
          <a:p>
            <a:endParaRPr lang="en-US"/>
          </a:p>
        </p:txBody>
      </p:sp>
      <p:sp>
        <p:nvSpPr>
          <p:cNvPr id="342021" name="Rectangle 9"/>
          <p:cNvSpPr>
            <a:spLocks noChangeArrowheads="1"/>
          </p:cNvSpPr>
          <p:nvPr/>
        </p:nvSpPr>
        <p:spPr bwMode="auto">
          <a:xfrm>
            <a:off x="508000" y="914400"/>
            <a:ext cx="2133600" cy="5029200"/>
          </a:xfrm>
          <a:prstGeom prst="rect">
            <a:avLst/>
          </a:prstGeom>
          <a:noFill/>
          <a:ln w="19050">
            <a:solidFill>
              <a:schemeClr val="tx1"/>
            </a:solidFill>
            <a:miter lim="800000"/>
            <a:headEnd/>
            <a:tailEnd/>
          </a:ln>
        </p:spPr>
        <p:txBody>
          <a:bodyPr wrap="none" anchor="ctr"/>
          <a:lstStyle/>
          <a:p>
            <a:endParaRPr lang="en-US"/>
          </a:p>
        </p:txBody>
      </p:sp>
      <p:sp>
        <p:nvSpPr>
          <p:cNvPr id="342022" name="Rectangle 10"/>
          <p:cNvSpPr>
            <a:spLocks noChangeArrowheads="1"/>
          </p:cNvSpPr>
          <p:nvPr/>
        </p:nvSpPr>
        <p:spPr bwMode="auto">
          <a:xfrm>
            <a:off x="3352800" y="914400"/>
            <a:ext cx="8229600" cy="5029200"/>
          </a:xfrm>
          <a:prstGeom prst="rect">
            <a:avLst/>
          </a:prstGeom>
          <a:noFill/>
          <a:ln w="19050">
            <a:solidFill>
              <a:schemeClr val="tx1"/>
            </a:solidFill>
            <a:miter lim="800000"/>
            <a:headEnd/>
            <a:tailEnd/>
          </a:ln>
        </p:spPr>
        <p:txBody>
          <a:bodyPr wrap="none" anchor="ctr"/>
          <a:lstStyle/>
          <a:p>
            <a:endParaRPr lang="en-US"/>
          </a:p>
        </p:txBody>
      </p:sp>
      <p:sp>
        <p:nvSpPr>
          <p:cNvPr id="342023" name="Line 12"/>
          <p:cNvSpPr>
            <a:spLocks noChangeShapeType="1"/>
          </p:cNvSpPr>
          <p:nvPr/>
        </p:nvSpPr>
        <p:spPr bwMode="auto">
          <a:xfrm>
            <a:off x="1115484" y="3184525"/>
            <a:ext cx="914400" cy="0"/>
          </a:xfrm>
          <a:prstGeom prst="line">
            <a:avLst/>
          </a:prstGeom>
          <a:noFill/>
          <a:ln w="76200">
            <a:solidFill>
              <a:schemeClr val="tx1"/>
            </a:solidFill>
            <a:round/>
            <a:headEnd/>
            <a:tailEnd/>
          </a:ln>
        </p:spPr>
        <p:txBody>
          <a:bodyPr/>
          <a:lstStyle/>
          <a:p>
            <a:endParaRPr lang="en-US"/>
          </a:p>
        </p:txBody>
      </p:sp>
      <p:sp>
        <p:nvSpPr>
          <p:cNvPr id="342024" name="Rectangle 32"/>
          <p:cNvSpPr>
            <a:spLocks noChangeArrowheads="1"/>
          </p:cNvSpPr>
          <p:nvPr/>
        </p:nvSpPr>
        <p:spPr bwMode="auto">
          <a:xfrm>
            <a:off x="1267884" y="4587875"/>
            <a:ext cx="609600" cy="381000"/>
          </a:xfrm>
          <a:prstGeom prst="rect">
            <a:avLst/>
          </a:prstGeom>
          <a:noFill/>
          <a:ln w="19050">
            <a:solidFill>
              <a:schemeClr val="tx1"/>
            </a:solidFill>
            <a:miter lim="800000"/>
            <a:headEnd/>
            <a:tailEnd/>
          </a:ln>
        </p:spPr>
        <p:txBody>
          <a:bodyPr wrap="none" anchor="ctr"/>
          <a:lstStyle/>
          <a:p>
            <a:endParaRPr lang="en-US"/>
          </a:p>
        </p:txBody>
      </p:sp>
      <p:sp>
        <p:nvSpPr>
          <p:cNvPr id="342025" name="Rectangle 33"/>
          <p:cNvSpPr>
            <a:spLocks noChangeArrowheads="1"/>
          </p:cNvSpPr>
          <p:nvPr/>
        </p:nvSpPr>
        <p:spPr bwMode="auto">
          <a:xfrm>
            <a:off x="1148530" y="1676401"/>
            <a:ext cx="848309" cy="646331"/>
          </a:xfrm>
          <a:prstGeom prst="rect">
            <a:avLst/>
          </a:prstGeom>
          <a:noFill/>
          <a:ln w="19050">
            <a:noFill/>
            <a:miter lim="800000"/>
            <a:headEnd/>
            <a:tailEnd/>
          </a:ln>
        </p:spPr>
        <p:txBody>
          <a:bodyPr wrap="none">
            <a:spAutoFit/>
          </a:bodyPr>
          <a:lstStyle/>
          <a:p>
            <a:pPr algn="ctr"/>
            <a:r>
              <a:rPr lang="en-US" b="1">
                <a:latin typeface="Arial Narrow" pitchFamily="34" charset="0"/>
              </a:rPr>
              <a:t>Wall</a:t>
            </a:r>
          </a:p>
          <a:p>
            <a:pPr algn="ctr"/>
            <a:r>
              <a:rPr lang="en-US" b="1">
                <a:latin typeface="Arial Narrow" pitchFamily="34" charset="0"/>
              </a:rPr>
              <a:t>cabinet</a:t>
            </a:r>
          </a:p>
        </p:txBody>
      </p:sp>
      <p:sp>
        <p:nvSpPr>
          <p:cNvPr id="342026" name="Rectangle 38"/>
          <p:cNvSpPr>
            <a:spLocks noChangeArrowheads="1"/>
          </p:cNvSpPr>
          <p:nvPr/>
        </p:nvSpPr>
        <p:spPr bwMode="auto">
          <a:xfrm>
            <a:off x="1119131" y="3352800"/>
            <a:ext cx="909223" cy="369332"/>
          </a:xfrm>
          <a:prstGeom prst="rect">
            <a:avLst/>
          </a:prstGeom>
          <a:noFill/>
          <a:ln w="19050">
            <a:noFill/>
            <a:miter lim="800000"/>
            <a:headEnd/>
            <a:tailEnd/>
          </a:ln>
        </p:spPr>
        <p:txBody>
          <a:bodyPr wrap="none">
            <a:spAutoFit/>
          </a:bodyPr>
          <a:lstStyle/>
          <a:p>
            <a:pPr algn="ctr"/>
            <a:r>
              <a:rPr lang="en-US" b="1">
                <a:latin typeface="Arial Narrow" pitchFamily="34" charset="0"/>
              </a:rPr>
              <a:t>Counter</a:t>
            </a:r>
          </a:p>
        </p:txBody>
      </p:sp>
      <p:sp>
        <p:nvSpPr>
          <p:cNvPr id="342027" name="Rectangle 39"/>
          <p:cNvSpPr>
            <a:spLocks noChangeArrowheads="1"/>
          </p:cNvSpPr>
          <p:nvPr/>
        </p:nvSpPr>
        <p:spPr bwMode="auto">
          <a:xfrm>
            <a:off x="1148530" y="5045076"/>
            <a:ext cx="848309" cy="646331"/>
          </a:xfrm>
          <a:prstGeom prst="rect">
            <a:avLst/>
          </a:prstGeom>
          <a:noFill/>
          <a:ln w="19050">
            <a:noFill/>
            <a:miter lim="800000"/>
            <a:headEnd/>
            <a:tailEnd/>
          </a:ln>
        </p:spPr>
        <p:txBody>
          <a:bodyPr wrap="none">
            <a:spAutoFit/>
          </a:bodyPr>
          <a:lstStyle/>
          <a:p>
            <a:pPr algn="ctr"/>
            <a:r>
              <a:rPr lang="en-US" b="1">
                <a:latin typeface="Arial Narrow" pitchFamily="34" charset="0"/>
              </a:rPr>
              <a:t>Floor</a:t>
            </a:r>
          </a:p>
          <a:p>
            <a:pPr algn="ctr"/>
            <a:r>
              <a:rPr lang="en-US" b="1">
                <a:latin typeface="Arial Narrow" pitchFamily="34" charset="0"/>
              </a:rPr>
              <a:t>cabinet</a:t>
            </a:r>
          </a:p>
        </p:txBody>
      </p:sp>
      <p:sp>
        <p:nvSpPr>
          <p:cNvPr id="342028" name="Line 40"/>
          <p:cNvSpPr>
            <a:spLocks noChangeShapeType="1"/>
          </p:cNvSpPr>
          <p:nvPr/>
        </p:nvSpPr>
        <p:spPr bwMode="auto">
          <a:xfrm>
            <a:off x="508000" y="2667000"/>
            <a:ext cx="2133600" cy="0"/>
          </a:xfrm>
          <a:prstGeom prst="line">
            <a:avLst/>
          </a:prstGeom>
          <a:noFill/>
          <a:ln w="19050">
            <a:solidFill>
              <a:schemeClr val="tx1"/>
            </a:solidFill>
            <a:round/>
            <a:headEnd/>
            <a:tailEnd/>
          </a:ln>
        </p:spPr>
        <p:txBody>
          <a:bodyPr/>
          <a:lstStyle/>
          <a:p>
            <a:endParaRPr lang="en-US"/>
          </a:p>
        </p:txBody>
      </p:sp>
      <p:sp>
        <p:nvSpPr>
          <p:cNvPr id="342029" name="Line 41"/>
          <p:cNvSpPr>
            <a:spLocks noChangeShapeType="1"/>
          </p:cNvSpPr>
          <p:nvPr/>
        </p:nvSpPr>
        <p:spPr bwMode="auto">
          <a:xfrm>
            <a:off x="508000" y="4114800"/>
            <a:ext cx="2133600" cy="0"/>
          </a:xfrm>
          <a:prstGeom prst="line">
            <a:avLst/>
          </a:prstGeom>
          <a:noFill/>
          <a:ln w="19050">
            <a:solidFill>
              <a:schemeClr val="tx1"/>
            </a:solidFill>
            <a:round/>
            <a:headEnd/>
            <a:tailEnd/>
          </a:ln>
        </p:spPr>
        <p:txBody>
          <a:bodyPr/>
          <a:lstStyle/>
          <a:p>
            <a:endParaRPr lang="en-US"/>
          </a:p>
        </p:txBody>
      </p:sp>
      <p:sp>
        <p:nvSpPr>
          <p:cNvPr id="342030" name="Text Box 45"/>
          <p:cNvSpPr txBox="1">
            <a:spLocks noChangeArrowheads="1"/>
          </p:cNvSpPr>
          <p:nvPr/>
        </p:nvSpPr>
        <p:spPr bwMode="auto">
          <a:xfrm rot="-2536139">
            <a:off x="9498036" y="2632760"/>
            <a:ext cx="619080" cy="646331"/>
          </a:xfrm>
          <a:prstGeom prst="rect">
            <a:avLst/>
          </a:prstGeom>
          <a:noFill/>
          <a:ln w="19050">
            <a:noFill/>
            <a:miter lim="800000"/>
            <a:headEnd/>
            <a:tailEnd/>
          </a:ln>
        </p:spPr>
        <p:txBody>
          <a:bodyPr wrap="none">
            <a:spAutoFit/>
          </a:bodyPr>
          <a:lstStyle/>
          <a:p>
            <a:pPr>
              <a:spcBef>
                <a:spcPct val="50000"/>
              </a:spcBef>
            </a:pPr>
            <a:r>
              <a:rPr lang="en-US" sz="3600">
                <a:sym typeface="Wingdings 3" pitchFamily="18" charset="2"/>
              </a:rPr>
              <a:t></a:t>
            </a:r>
            <a:endParaRPr lang="en-US" sz="3600"/>
          </a:p>
        </p:txBody>
      </p:sp>
      <p:sp>
        <p:nvSpPr>
          <p:cNvPr id="342031" name="Rectangle 46"/>
          <p:cNvSpPr>
            <a:spLocks noChangeArrowheads="1"/>
          </p:cNvSpPr>
          <p:nvPr/>
        </p:nvSpPr>
        <p:spPr bwMode="auto">
          <a:xfrm>
            <a:off x="9956800" y="1447800"/>
            <a:ext cx="812800" cy="1371600"/>
          </a:xfrm>
          <a:prstGeom prst="rect">
            <a:avLst/>
          </a:prstGeom>
          <a:noFill/>
          <a:ln w="19050">
            <a:solidFill>
              <a:schemeClr val="tx1"/>
            </a:solidFill>
            <a:miter lim="800000"/>
            <a:headEnd/>
            <a:tailEnd/>
          </a:ln>
        </p:spPr>
        <p:txBody>
          <a:bodyPr wrap="none" anchor="ctr"/>
          <a:lstStyle/>
          <a:p>
            <a:endParaRPr lang="en-US"/>
          </a:p>
        </p:txBody>
      </p:sp>
      <p:sp>
        <p:nvSpPr>
          <p:cNvPr id="342032" name="AutoShape 47"/>
          <p:cNvSpPr>
            <a:spLocks noChangeArrowheads="1"/>
          </p:cNvSpPr>
          <p:nvPr/>
        </p:nvSpPr>
        <p:spPr bwMode="auto">
          <a:xfrm>
            <a:off x="3009900" y="6000750"/>
            <a:ext cx="21336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sz="2000" b="1">
                <a:latin typeface="Arial Narrow" pitchFamily="34" charset="0"/>
              </a:rPr>
              <a:t>Modern</a:t>
            </a:r>
          </a:p>
        </p:txBody>
      </p:sp>
      <p:sp>
        <p:nvSpPr>
          <p:cNvPr id="342033" name="AutoShape 48"/>
          <p:cNvSpPr>
            <a:spLocks noChangeArrowheads="1"/>
          </p:cNvSpPr>
          <p:nvPr/>
        </p:nvSpPr>
        <p:spPr bwMode="auto">
          <a:xfrm>
            <a:off x="5245100" y="6000750"/>
            <a:ext cx="21336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sz="2000" b="1">
                <a:latin typeface="Arial Narrow" pitchFamily="34" charset="0"/>
              </a:rPr>
              <a:t>Classic</a:t>
            </a:r>
          </a:p>
        </p:txBody>
      </p:sp>
      <p:sp>
        <p:nvSpPr>
          <p:cNvPr id="342034" name="AutoShape 49"/>
          <p:cNvSpPr>
            <a:spLocks noChangeArrowheads="1"/>
          </p:cNvSpPr>
          <p:nvPr/>
        </p:nvSpPr>
        <p:spPr bwMode="auto">
          <a:xfrm>
            <a:off x="7480300" y="6000750"/>
            <a:ext cx="21336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sz="2000" b="1">
                <a:latin typeface="Arial Narrow" pitchFamily="34" charset="0"/>
              </a:rPr>
              <a:t>Antique</a:t>
            </a:r>
          </a:p>
        </p:txBody>
      </p:sp>
      <p:sp>
        <p:nvSpPr>
          <p:cNvPr id="342035" name="AutoShape 50"/>
          <p:cNvSpPr>
            <a:spLocks noChangeArrowheads="1"/>
          </p:cNvSpPr>
          <p:nvPr/>
        </p:nvSpPr>
        <p:spPr bwMode="auto">
          <a:xfrm>
            <a:off x="9715500" y="6000750"/>
            <a:ext cx="21336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sz="2000" b="1">
                <a:latin typeface="Arial Narrow" pitchFamily="34" charset="0"/>
              </a:rPr>
              <a:t>Arts &amp; Crafts</a:t>
            </a:r>
          </a:p>
        </p:txBody>
      </p:sp>
      <p:sp>
        <p:nvSpPr>
          <p:cNvPr id="342036" name="Rectangle 51"/>
          <p:cNvSpPr>
            <a:spLocks noChangeArrowheads="1"/>
          </p:cNvSpPr>
          <p:nvPr/>
        </p:nvSpPr>
        <p:spPr bwMode="auto">
          <a:xfrm>
            <a:off x="4906434" y="1676401"/>
            <a:ext cx="745717" cy="400110"/>
          </a:xfrm>
          <a:prstGeom prst="rect">
            <a:avLst/>
          </a:prstGeom>
          <a:solidFill>
            <a:schemeClr val="bg1"/>
          </a:solidFill>
          <a:ln w="19050">
            <a:noFill/>
            <a:miter lim="800000"/>
            <a:headEnd/>
            <a:tailEnd/>
          </a:ln>
        </p:spPr>
        <p:txBody>
          <a:bodyPr wrap="none">
            <a:spAutoFit/>
          </a:bodyPr>
          <a:lstStyle/>
          <a:p>
            <a:r>
              <a:rPr lang="en-US" sz="2000" b="1" i="1">
                <a:solidFill>
                  <a:schemeClr val="tx2"/>
                </a:solidFill>
                <a:latin typeface="Arial Narrow" pitchFamily="34" charset="0"/>
              </a:rPr>
              <a:t>menu</a:t>
            </a:r>
          </a:p>
        </p:txBody>
      </p:sp>
      <p:sp>
        <p:nvSpPr>
          <p:cNvPr id="342037" name="Freeform 54"/>
          <p:cNvSpPr>
            <a:spLocks/>
          </p:cNvSpPr>
          <p:nvPr/>
        </p:nvSpPr>
        <p:spPr bwMode="auto">
          <a:xfrm flipV="1">
            <a:off x="6483351" y="3505200"/>
            <a:ext cx="2133600" cy="533400"/>
          </a:xfrm>
          <a:custGeom>
            <a:avLst/>
            <a:gdLst>
              <a:gd name="T0" fmla="*/ 0 w 1104"/>
              <a:gd name="T1" fmla="*/ 2147483647 h 768"/>
              <a:gd name="T2" fmla="*/ 2147483647 w 1104"/>
              <a:gd name="T3" fmla="*/ 2147483647 h 768"/>
              <a:gd name="T4" fmla="*/ 2147483647 w 1104"/>
              <a:gd name="T5" fmla="*/ 2147483647 h 768"/>
              <a:gd name="T6" fmla="*/ 2147483647 w 1104"/>
              <a:gd name="T7" fmla="*/ 0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768"/>
                </a:moveTo>
                <a:cubicBezTo>
                  <a:pt x="128" y="496"/>
                  <a:pt x="256" y="224"/>
                  <a:pt x="384" y="192"/>
                </a:cubicBezTo>
                <a:cubicBezTo>
                  <a:pt x="512" y="160"/>
                  <a:pt x="648" y="608"/>
                  <a:pt x="768" y="576"/>
                </a:cubicBezTo>
                <a:cubicBezTo>
                  <a:pt x="888" y="544"/>
                  <a:pt x="1048" y="96"/>
                  <a:pt x="1104" y="0"/>
                </a:cubicBezTo>
              </a:path>
            </a:pathLst>
          </a:custGeom>
          <a:noFill/>
          <a:ln w="19050">
            <a:solidFill>
              <a:schemeClr val="tx2"/>
            </a:solidFill>
            <a:round/>
            <a:headEnd type="arrow" w="med" len="med"/>
            <a:tailEnd/>
          </a:ln>
        </p:spPr>
        <p:txBody>
          <a:bodyPr/>
          <a:lstStyle/>
          <a:p>
            <a:endParaRPr lang="en-US"/>
          </a:p>
        </p:txBody>
      </p:sp>
      <p:sp>
        <p:nvSpPr>
          <p:cNvPr id="342038" name="Rectangle 53"/>
          <p:cNvSpPr>
            <a:spLocks noChangeArrowheads="1"/>
          </p:cNvSpPr>
          <p:nvPr/>
        </p:nvSpPr>
        <p:spPr bwMode="auto">
          <a:xfrm>
            <a:off x="7499352" y="3886201"/>
            <a:ext cx="1398140" cy="400110"/>
          </a:xfrm>
          <a:prstGeom prst="rect">
            <a:avLst/>
          </a:prstGeom>
          <a:solidFill>
            <a:schemeClr val="bg1"/>
          </a:solidFill>
          <a:ln w="19050">
            <a:noFill/>
            <a:miter lim="800000"/>
            <a:headEnd/>
            <a:tailEnd/>
          </a:ln>
        </p:spPr>
        <p:txBody>
          <a:bodyPr wrap="none">
            <a:spAutoFit/>
          </a:bodyPr>
          <a:lstStyle/>
          <a:p>
            <a:r>
              <a:rPr lang="en-US" sz="2000" b="1" i="1">
                <a:solidFill>
                  <a:schemeClr val="tx2"/>
                </a:solidFill>
                <a:latin typeface="Arial Narrow" pitchFamily="34" charset="0"/>
              </a:rPr>
              <a:t>display area</a:t>
            </a:r>
          </a:p>
        </p:txBody>
      </p:sp>
      <p:sp>
        <p:nvSpPr>
          <p:cNvPr id="342039" name="Rectangle 55"/>
          <p:cNvSpPr>
            <a:spLocks noChangeArrowheads="1"/>
          </p:cNvSpPr>
          <p:nvPr/>
        </p:nvSpPr>
        <p:spPr bwMode="auto">
          <a:xfrm>
            <a:off x="9144000" y="4724401"/>
            <a:ext cx="780983" cy="400110"/>
          </a:xfrm>
          <a:prstGeom prst="rect">
            <a:avLst/>
          </a:prstGeom>
          <a:solidFill>
            <a:schemeClr val="bg1"/>
          </a:solidFill>
          <a:ln w="19050">
            <a:noFill/>
            <a:miter lim="800000"/>
            <a:headEnd/>
            <a:tailEnd/>
          </a:ln>
        </p:spPr>
        <p:txBody>
          <a:bodyPr wrap="none">
            <a:spAutoFit/>
          </a:bodyPr>
          <a:lstStyle/>
          <a:p>
            <a:r>
              <a:rPr lang="en-US" sz="2000" b="1" i="1">
                <a:solidFill>
                  <a:schemeClr val="tx2"/>
                </a:solidFill>
                <a:latin typeface="Arial Narrow" pitchFamily="34" charset="0"/>
              </a:rPr>
              <a:t>styles</a:t>
            </a:r>
          </a:p>
        </p:txBody>
      </p:sp>
      <p:sp>
        <p:nvSpPr>
          <p:cNvPr id="342040" name="Slide Number Placeholder 24"/>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BD578E01-5BD2-4F6C-B8C4-0D1754B3AF26}" type="slidenum">
              <a:rPr lang="en-GB" sz="1200">
                <a:solidFill>
                  <a:srgbClr val="898989"/>
                </a:solidFill>
                <a:latin typeface="Calibri" pitchFamily="34" charset="0"/>
              </a:rPr>
              <a:pPr algn="r"/>
              <a:t>83</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595199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2"/>
          <p:cNvSpPr>
            <a:spLocks noGrp="1" noChangeArrowheads="1"/>
          </p:cNvSpPr>
          <p:nvPr>
            <p:ph type="title" idx="4294967295"/>
          </p:nvPr>
        </p:nvSpPr>
        <p:spPr>
          <a:xfrm>
            <a:off x="914400" y="1"/>
            <a:ext cx="10363200" cy="785813"/>
          </a:xfrm>
          <a:solidFill>
            <a:schemeClr val="bg1"/>
          </a:solidFill>
        </p:spPr>
        <p:txBody>
          <a:bodyPr lIns="90488" tIns="44450" rIns="90488" bIns="44450" anchor="b"/>
          <a:lstStyle/>
          <a:p>
            <a:pPr eaLnBrk="1" hangingPunct="1"/>
            <a:r>
              <a:rPr lang="en-US" i="1" smtClean="0">
                <a:latin typeface="Arial Narrow" pitchFamily="34" charset="0"/>
              </a:rPr>
              <a:t>KitchenViewer</a:t>
            </a:r>
            <a:r>
              <a:rPr lang="en-US" smtClean="0">
                <a:latin typeface="Arial Narrow" pitchFamily="34" charset="0"/>
              </a:rPr>
              <a:t> Example</a:t>
            </a:r>
          </a:p>
        </p:txBody>
      </p:sp>
      <p:sp>
        <p:nvSpPr>
          <p:cNvPr id="343042" name="Rectangle 4"/>
          <p:cNvSpPr>
            <a:spLocks noChangeArrowheads="1"/>
          </p:cNvSpPr>
          <p:nvPr/>
        </p:nvSpPr>
        <p:spPr bwMode="auto">
          <a:xfrm>
            <a:off x="1460501" y="1524000"/>
            <a:ext cx="1384300" cy="16764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3" name="Rectangle 5"/>
          <p:cNvSpPr>
            <a:spLocks noChangeArrowheads="1"/>
          </p:cNvSpPr>
          <p:nvPr/>
        </p:nvSpPr>
        <p:spPr bwMode="auto">
          <a:xfrm>
            <a:off x="2844800" y="1524000"/>
            <a:ext cx="1422400" cy="16764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4" name="Rectangle 6"/>
          <p:cNvSpPr>
            <a:spLocks noChangeArrowheads="1"/>
          </p:cNvSpPr>
          <p:nvPr/>
        </p:nvSpPr>
        <p:spPr bwMode="auto">
          <a:xfrm>
            <a:off x="8064501" y="1524000"/>
            <a:ext cx="1384300" cy="16764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5" name="Rectangle 7"/>
          <p:cNvSpPr>
            <a:spLocks noChangeArrowheads="1"/>
          </p:cNvSpPr>
          <p:nvPr/>
        </p:nvSpPr>
        <p:spPr bwMode="auto">
          <a:xfrm>
            <a:off x="9448800" y="1524000"/>
            <a:ext cx="1422400" cy="16764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6" name="Rectangle 8"/>
          <p:cNvSpPr>
            <a:spLocks noChangeArrowheads="1"/>
          </p:cNvSpPr>
          <p:nvPr/>
        </p:nvSpPr>
        <p:spPr bwMode="auto">
          <a:xfrm>
            <a:off x="1422401" y="4038600"/>
            <a:ext cx="1181100" cy="12192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7" name="Rectangle 9"/>
          <p:cNvSpPr>
            <a:spLocks noChangeArrowheads="1"/>
          </p:cNvSpPr>
          <p:nvPr/>
        </p:nvSpPr>
        <p:spPr bwMode="auto">
          <a:xfrm>
            <a:off x="3086101" y="4038600"/>
            <a:ext cx="1181100" cy="12192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8" name="Rectangle 10"/>
          <p:cNvSpPr>
            <a:spLocks noChangeArrowheads="1"/>
          </p:cNvSpPr>
          <p:nvPr/>
        </p:nvSpPr>
        <p:spPr bwMode="auto">
          <a:xfrm>
            <a:off x="8026401" y="4038600"/>
            <a:ext cx="1181100" cy="12192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49" name="Rectangle 11"/>
          <p:cNvSpPr>
            <a:spLocks noChangeArrowheads="1"/>
          </p:cNvSpPr>
          <p:nvPr/>
        </p:nvSpPr>
        <p:spPr bwMode="auto">
          <a:xfrm>
            <a:off x="9690101" y="4038600"/>
            <a:ext cx="1181100" cy="12192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50" name="Rectangle 12"/>
          <p:cNvSpPr>
            <a:spLocks noChangeArrowheads="1"/>
          </p:cNvSpPr>
          <p:nvPr/>
        </p:nvSpPr>
        <p:spPr bwMode="auto">
          <a:xfrm>
            <a:off x="6197600" y="4038600"/>
            <a:ext cx="1524000" cy="12192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51" name="Rectangle 13"/>
          <p:cNvSpPr>
            <a:spLocks noChangeArrowheads="1"/>
          </p:cNvSpPr>
          <p:nvPr/>
        </p:nvSpPr>
        <p:spPr bwMode="auto">
          <a:xfrm>
            <a:off x="1422400" y="3505200"/>
            <a:ext cx="9448800" cy="2286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52" name="Rectangle 18"/>
          <p:cNvSpPr>
            <a:spLocks noChangeArrowheads="1"/>
          </p:cNvSpPr>
          <p:nvPr/>
        </p:nvSpPr>
        <p:spPr bwMode="auto">
          <a:xfrm>
            <a:off x="4673600" y="4038600"/>
            <a:ext cx="1524000" cy="1219200"/>
          </a:xfrm>
          <a:prstGeom prst="rect">
            <a:avLst/>
          </a:prstGeom>
          <a:solidFill>
            <a:schemeClr val="bg1"/>
          </a:solidFill>
          <a:ln w="25400">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3053" name="Oval 19"/>
          <p:cNvSpPr>
            <a:spLocks noChangeArrowheads="1"/>
          </p:cNvSpPr>
          <p:nvPr/>
        </p:nvSpPr>
        <p:spPr bwMode="auto">
          <a:xfrm>
            <a:off x="2438400" y="1981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54" name="Oval 20"/>
          <p:cNvSpPr>
            <a:spLocks noChangeArrowheads="1"/>
          </p:cNvSpPr>
          <p:nvPr/>
        </p:nvSpPr>
        <p:spPr bwMode="auto">
          <a:xfrm>
            <a:off x="3048000" y="1981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55" name="Oval 21"/>
          <p:cNvSpPr>
            <a:spLocks noChangeArrowheads="1"/>
          </p:cNvSpPr>
          <p:nvPr/>
        </p:nvSpPr>
        <p:spPr bwMode="auto">
          <a:xfrm>
            <a:off x="9042400" y="1981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56" name="Oval 22"/>
          <p:cNvSpPr>
            <a:spLocks noChangeArrowheads="1"/>
          </p:cNvSpPr>
          <p:nvPr/>
        </p:nvSpPr>
        <p:spPr bwMode="auto">
          <a:xfrm>
            <a:off x="9652000" y="1981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57" name="Oval 23"/>
          <p:cNvSpPr>
            <a:spLocks noChangeArrowheads="1"/>
          </p:cNvSpPr>
          <p:nvPr/>
        </p:nvSpPr>
        <p:spPr bwMode="auto">
          <a:xfrm>
            <a:off x="5791200" y="4267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58" name="Oval 24"/>
          <p:cNvSpPr>
            <a:spLocks noChangeArrowheads="1"/>
          </p:cNvSpPr>
          <p:nvPr/>
        </p:nvSpPr>
        <p:spPr bwMode="auto">
          <a:xfrm>
            <a:off x="6400800" y="4267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59" name="Oval 25"/>
          <p:cNvSpPr>
            <a:spLocks noChangeArrowheads="1"/>
          </p:cNvSpPr>
          <p:nvPr/>
        </p:nvSpPr>
        <p:spPr bwMode="auto">
          <a:xfrm>
            <a:off x="2235200" y="4267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60" name="Oval 26"/>
          <p:cNvSpPr>
            <a:spLocks noChangeArrowheads="1"/>
          </p:cNvSpPr>
          <p:nvPr/>
        </p:nvSpPr>
        <p:spPr bwMode="auto">
          <a:xfrm>
            <a:off x="3251200" y="4267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61" name="Oval 27"/>
          <p:cNvSpPr>
            <a:spLocks noChangeArrowheads="1"/>
          </p:cNvSpPr>
          <p:nvPr/>
        </p:nvSpPr>
        <p:spPr bwMode="auto">
          <a:xfrm>
            <a:off x="8839200" y="4267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62" name="Oval 28"/>
          <p:cNvSpPr>
            <a:spLocks noChangeArrowheads="1"/>
          </p:cNvSpPr>
          <p:nvPr/>
        </p:nvSpPr>
        <p:spPr bwMode="auto">
          <a:xfrm>
            <a:off x="9855200" y="4267200"/>
            <a:ext cx="203200" cy="15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343063" name="AutoShape 29"/>
          <p:cNvSpPr>
            <a:spLocks noChangeArrowheads="1"/>
          </p:cNvSpPr>
          <p:nvPr/>
        </p:nvSpPr>
        <p:spPr bwMode="auto">
          <a:xfrm>
            <a:off x="2095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Modern</a:t>
            </a:r>
          </a:p>
        </p:txBody>
      </p:sp>
      <p:sp>
        <p:nvSpPr>
          <p:cNvPr id="343064" name="AutoShape 30"/>
          <p:cNvSpPr>
            <a:spLocks noChangeArrowheads="1"/>
          </p:cNvSpPr>
          <p:nvPr/>
        </p:nvSpPr>
        <p:spPr bwMode="auto">
          <a:xfrm>
            <a:off x="31559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Classic</a:t>
            </a:r>
          </a:p>
        </p:txBody>
      </p:sp>
      <p:sp>
        <p:nvSpPr>
          <p:cNvPr id="343065" name="AutoShape 31"/>
          <p:cNvSpPr>
            <a:spLocks noChangeArrowheads="1"/>
          </p:cNvSpPr>
          <p:nvPr/>
        </p:nvSpPr>
        <p:spPr bwMode="auto">
          <a:xfrm>
            <a:off x="61023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Antique</a:t>
            </a:r>
          </a:p>
        </p:txBody>
      </p:sp>
      <p:sp>
        <p:nvSpPr>
          <p:cNvPr id="343066" name="AutoShape 32"/>
          <p:cNvSpPr>
            <a:spLocks noChangeArrowheads="1"/>
          </p:cNvSpPr>
          <p:nvPr/>
        </p:nvSpPr>
        <p:spPr bwMode="auto">
          <a:xfrm>
            <a:off x="90487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Arts &amp; Crafts</a:t>
            </a:r>
          </a:p>
        </p:txBody>
      </p:sp>
      <p:sp>
        <p:nvSpPr>
          <p:cNvPr id="343067" name="Text Box 33"/>
          <p:cNvSpPr txBox="1">
            <a:spLocks noChangeArrowheads="1"/>
          </p:cNvSpPr>
          <p:nvPr/>
        </p:nvSpPr>
        <p:spPr bwMode="auto">
          <a:xfrm rot="-1503966">
            <a:off x="865758" y="501134"/>
            <a:ext cx="1210652" cy="369332"/>
          </a:xfrm>
          <a:prstGeom prst="rect">
            <a:avLst/>
          </a:prstGeom>
          <a:noFill/>
          <a:ln w="9525">
            <a:noFill/>
            <a:miter lim="800000"/>
            <a:headEnd/>
            <a:tailEnd/>
          </a:ln>
        </p:spPr>
        <p:txBody>
          <a:bodyPr wrap="none" lIns="45720" rIns="45720">
            <a:spAutoFit/>
          </a:bodyPr>
          <a:lstStyle/>
          <a:p>
            <a:pPr algn="ctr">
              <a:spcBef>
                <a:spcPct val="50000"/>
              </a:spcBef>
            </a:pPr>
            <a:r>
              <a:rPr lang="en-US" i="1">
                <a:latin typeface="Arial Narrow" pitchFamily="34" charset="0"/>
              </a:rPr>
              <a:t>Wall cabinets</a:t>
            </a:r>
          </a:p>
        </p:txBody>
      </p:sp>
      <p:cxnSp>
        <p:nvCxnSpPr>
          <p:cNvPr id="343068" name="AutoShape 34"/>
          <p:cNvCxnSpPr>
            <a:cxnSpLocks noChangeShapeType="1"/>
            <a:stCxn id="343067" idx="1"/>
            <a:endCxn id="343042" idx="1"/>
          </p:cNvCxnSpPr>
          <p:nvPr/>
        </p:nvCxnSpPr>
        <p:spPr bwMode="auto">
          <a:xfrm rot="10800000" flipH="1" flipV="1">
            <a:off x="922767" y="942254"/>
            <a:ext cx="537733" cy="1419945"/>
          </a:xfrm>
          <a:prstGeom prst="curvedConnector3">
            <a:avLst>
              <a:gd name="adj1" fmla="val -53114"/>
            </a:avLst>
          </a:prstGeom>
          <a:noFill/>
          <a:ln w="9525">
            <a:solidFill>
              <a:schemeClr val="tx1"/>
            </a:solidFill>
            <a:prstDash val="lgDash"/>
            <a:round/>
            <a:headEnd/>
            <a:tailEnd type="triangle" w="med" len="med"/>
          </a:ln>
        </p:spPr>
      </p:cxnSp>
      <p:sp>
        <p:nvSpPr>
          <p:cNvPr id="343069" name="Text Box 35"/>
          <p:cNvSpPr txBox="1">
            <a:spLocks noChangeArrowheads="1"/>
          </p:cNvSpPr>
          <p:nvPr/>
        </p:nvSpPr>
        <p:spPr bwMode="auto">
          <a:xfrm rot="1448367">
            <a:off x="9816769" y="577334"/>
            <a:ext cx="1283364" cy="369332"/>
          </a:xfrm>
          <a:prstGeom prst="rect">
            <a:avLst/>
          </a:prstGeom>
          <a:noFill/>
          <a:ln w="9525">
            <a:noFill/>
            <a:miter lim="800000"/>
            <a:headEnd/>
            <a:tailEnd/>
          </a:ln>
        </p:spPr>
        <p:txBody>
          <a:bodyPr wrap="none" lIns="45720" rIns="45720">
            <a:spAutoFit/>
          </a:bodyPr>
          <a:lstStyle/>
          <a:p>
            <a:pPr algn="ctr">
              <a:spcBef>
                <a:spcPct val="50000"/>
              </a:spcBef>
            </a:pPr>
            <a:r>
              <a:rPr lang="en-US" i="1">
                <a:latin typeface="Arial Narrow" pitchFamily="34" charset="0"/>
              </a:rPr>
              <a:t>Floor cabinets</a:t>
            </a:r>
          </a:p>
        </p:txBody>
      </p:sp>
      <p:cxnSp>
        <p:nvCxnSpPr>
          <p:cNvPr id="343070" name="AutoShape 36"/>
          <p:cNvCxnSpPr>
            <a:cxnSpLocks noChangeShapeType="1"/>
            <a:stCxn id="343069" idx="3"/>
            <a:endCxn id="343049" idx="3"/>
          </p:cNvCxnSpPr>
          <p:nvPr/>
        </p:nvCxnSpPr>
        <p:spPr bwMode="auto">
          <a:xfrm flipH="1">
            <a:off x="10871201" y="1024422"/>
            <a:ext cx="172819" cy="3623778"/>
          </a:xfrm>
          <a:prstGeom prst="curvedConnector3">
            <a:avLst>
              <a:gd name="adj1" fmla="val -164746"/>
            </a:avLst>
          </a:prstGeom>
          <a:noFill/>
          <a:ln w="9525">
            <a:solidFill>
              <a:schemeClr val="tx1"/>
            </a:solidFill>
            <a:prstDash val="lgDash"/>
            <a:round/>
            <a:headEnd/>
            <a:tailEnd type="triangle" w="med" len="med"/>
          </a:ln>
        </p:spPr>
      </p:cxnSp>
      <p:sp>
        <p:nvSpPr>
          <p:cNvPr id="343071" name="Text Box 37"/>
          <p:cNvSpPr txBox="1">
            <a:spLocks noChangeArrowheads="1"/>
          </p:cNvSpPr>
          <p:nvPr/>
        </p:nvSpPr>
        <p:spPr bwMode="auto">
          <a:xfrm rot="10437">
            <a:off x="5630953" y="1085334"/>
            <a:ext cx="1031693" cy="369332"/>
          </a:xfrm>
          <a:prstGeom prst="rect">
            <a:avLst/>
          </a:prstGeom>
          <a:noFill/>
          <a:ln w="9525">
            <a:noFill/>
            <a:miter lim="800000"/>
            <a:headEnd/>
            <a:tailEnd/>
          </a:ln>
        </p:spPr>
        <p:txBody>
          <a:bodyPr wrap="none" lIns="45720" rIns="45720">
            <a:spAutoFit/>
          </a:bodyPr>
          <a:lstStyle/>
          <a:p>
            <a:pPr algn="ctr">
              <a:spcBef>
                <a:spcPct val="50000"/>
              </a:spcBef>
            </a:pPr>
            <a:r>
              <a:rPr lang="en-US" i="1">
                <a:latin typeface="Arial Narrow" pitchFamily="34" charset="0"/>
              </a:rPr>
              <a:t>Countertop</a:t>
            </a:r>
          </a:p>
        </p:txBody>
      </p:sp>
      <p:cxnSp>
        <p:nvCxnSpPr>
          <p:cNvPr id="343072" name="AutoShape 38"/>
          <p:cNvCxnSpPr>
            <a:cxnSpLocks noChangeShapeType="1"/>
            <a:stCxn id="343071" idx="2"/>
            <a:endCxn id="343051" idx="0"/>
          </p:cNvCxnSpPr>
          <p:nvPr/>
        </p:nvCxnSpPr>
        <p:spPr bwMode="auto">
          <a:xfrm rot="16200000" flipH="1">
            <a:off x="5121252" y="2479651"/>
            <a:ext cx="2050535" cy="561"/>
          </a:xfrm>
          <a:prstGeom prst="curvedConnector3">
            <a:avLst>
              <a:gd name="adj1" fmla="val 50000"/>
            </a:avLst>
          </a:prstGeom>
          <a:noFill/>
          <a:ln w="9525">
            <a:solidFill>
              <a:schemeClr val="tx1"/>
            </a:solidFill>
            <a:prstDash val="lgDash"/>
            <a:round/>
            <a:headEnd/>
            <a:tailEnd type="triangle" w="med" len="med"/>
          </a:ln>
        </p:spPr>
      </p:cxnSp>
      <p:sp>
        <p:nvSpPr>
          <p:cNvPr id="343073" name="Slide Number Placeholder 33"/>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A18F7883-8E4D-4E57-A563-D1292CBDFA18}" type="slidenum">
              <a:rPr lang="en-GB" sz="1200">
                <a:solidFill>
                  <a:srgbClr val="898989"/>
                </a:solidFill>
                <a:latin typeface="Calibri" pitchFamily="34" charset="0"/>
              </a:rPr>
              <a:pPr algn="r"/>
              <a:t>84</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81535473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2"/>
          <p:cNvSpPr>
            <a:spLocks noGrp="1" noChangeArrowheads="1"/>
          </p:cNvSpPr>
          <p:nvPr>
            <p:ph type="title" idx="4294967295"/>
          </p:nvPr>
        </p:nvSpPr>
        <p:spPr>
          <a:xfrm>
            <a:off x="914400" y="458789"/>
            <a:ext cx="10363200" cy="327025"/>
          </a:xfrm>
        </p:spPr>
        <p:txBody>
          <a:bodyPr lIns="90488" tIns="44450" rIns="90488" bIns="44450" anchor="b">
            <a:normAutofit fontScale="90000"/>
          </a:bodyPr>
          <a:lstStyle/>
          <a:p>
            <a:pPr eaLnBrk="1" hangingPunct="1"/>
            <a:r>
              <a:rPr lang="en-US" smtClean="0">
                <a:latin typeface="Arial Narrow" pitchFamily="34" charset="0"/>
              </a:rPr>
              <a:t>Selecting</a:t>
            </a:r>
            <a:r>
              <a:rPr lang="en-US" i="1" smtClean="0">
                <a:latin typeface="Arial Narrow" pitchFamily="34" charset="0"/>
              </a:rPr>
              <a:t> Antique</a:t>
            </a:r>
            <a:r>
              <a:rPr lang="en-US" smtClean="0">
                <a:latin typeface="Arial Narrow" pitchFamily="34" charset="0"/>
              </a:rPr>
              <a:t> Style</a:t>
            </a:r>
          </a:p>
        </p:txBody>
      </p:sp>
      <p:sp>
        <p:nvSpPr>
          <p:cNvPr id="344066" name="Rectangle 4" descr="Brown marble"/>
          <p:cNvSpPr>
            <a:spLocks noChangeArrowheads="1"/>
          </p:cNvSpPr>
          <p:nvPr/>
        </p:nvSpPr>
        <p:spPr bwMode="auto">
          <a:xfrm>
            <a:off x="1460501" y="1524000"/>
            <a:ext cx="1384300" cy="16764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67" name="Rectangle 5" descr="Brown marble"/>
          <p:cNvSpPr>
            <a:spLocks noChangeArrowheads="1"/>
          </p:cNvSpPr>
          <p:nvPr/>
        </p:nvSpPr>
        <p:spPr bwMode="auto">
          <a:xfrm>
            <a:off x="2844800" y="1524000"/>
            <a:ext cx="1422400" cy="16764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68" name="Rectangle 6" descr="Brown marble"/>
          <p:cNvSpPr>
            <a:spLocks noChangeArrowheads="1"/>
          </p:cNvSpPr>
          <p:nvPr/>
        </p:nvSpPr>
        <p:spPr bwMode="auto">
          <a:xfrm>
            <a:off x="8064501" y="1524000"/>
            <a:ext cx="1384300" cy="16764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69" name="Rectangle 7" descr="Brown marble"/>
          <p:cNvSpPr>
            <a:spLocks noChangeArrowheads="1"/>
          </p:cNvSpPr>
          <p:nvPr/>
        </p:nvSpPr>
        <p:spPr bwMode="auto">
          <a:xfrm>
            <a:off x="9448800" y="1524000"/>
            <a:ext cx="1422400" cy="16764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0" name="Rectangle 8" descr="Brown marble"/>
          <p:cNvSpPr>
            <a:spLocks noChangeArrowheads="1"/>
          </p:cNvSpPr>
          <p:nvPr/>
        </p:nvSpPr>
        <p:spPr bwMode="auto">
          <a:xfrm>
            <a:off x="1422401" y="4038600"/>
            <a:ext cx="1181100" cy="12192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1" name="Rectangle 9" descr="Brown marble"/>
          <p:cNvSpPr>
            <a:spLocks noChangeArrowheads="1"/>
          </p:cNvSpPr>
          <p:nvPr/>
        </p:nvSpPr>
        <p:spPr bwMode="auto">
          <a:xfrm>
            <a:off x="3086101" y="4038600"/>
            <a:ext cx="1181100" cy="12192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2" name="Rectangle 10" descr="Brown marble"/>
          <p:cNvSpPr>
            <a:spLocks noChangeArrowheads="1"/>
          </p:cNvSpPr>
          <p:nvPr/>
        </p:nvSpPr>
        <p:spPr bwMode="auto">
          <a:xfrm>
            <a:off x="8026401" y="4038600"/>
            <a:ext cx="1181100" cy="12192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3" name="Rectangle 11" descr="Brown marble"/>
          <p:cNvSpPr>
            <a:spLocks noChangeArrowheads="1"/>
          </p:cNvSpPr>
          <p:nvPr/>
        </p:nvSpPr>
        <p:spPr bwMode="auto">
          <a:xfrm>
            <a:off x="9690101" y="4038600"/>
            <a:ext cx="1181100" cy="12192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4" name="Rectangle 12" descr="Brown marble"/>
          <p:cNvSpPr>
            <a:spLocks noChangeArrowheads="1"/>
          </p:cNvSpPr>
          <p:nvPr/>
        </p:nvSpPr>
        <p:spPr bwMode="auto">
          <a:xfrm>
            <a:off x="6197600" y="4038600"/>
            <a:ext cx="1524000" cy="12192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5" name="Rectangle 13" descr="Brown marble"/>
          <p:cNvSpPr>
            <a:spLocks noChangeArrowheads="1"/>
          </p:cNvSpPr>
          <p:nvPr/>
        </p:nvSpPr>
        <p:spPr bwMode="auto">
          <a:xfrm>
            <a:off x="1524000" y="3505200"/>
            <a:ext cx="9347200" cy="228600"/>
          </a:xfrm>
          <a:prstGeom prst="rect">
            <a:avLst/>
          </a:prstGeom>
          <a:blipFill dpi="0" rotWithShape="0">
            <a:blip r:embed="rId2"/>
            <a:srcRect/>
            <a:tile tx="0" ty="0" sx="100000" sy="100000" flip="none" algn="tl"/>
          </a:blipFill>
          <a:ln w="38100" cmpd="dbl">
            <a:solidFill>
              <a:schemeClr val="tx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6" name="Rectangle 18" descr="Brown marble"/>
          <p:cNvSpPr>
            <a:spLocks noChangeArrowheads="1"/>
          </p:cNvSpPr>
          <p:nvPr/>
        </p:nvSpPr>
        <p:spPr bwMode="auto">
          <a:xfrm>
            <a:off x="4673600" y="4038600"/>
            <a:ext cx="1524000" cy="1219200"/>
          </a:xfrm>
          <a:prstGeom prst="rect">
            <a:avLst/>
          </a:prstGeom>
          <a:blipFill dpi="0" rotWithShape="0">
            <a:blip r:embed="rId2"/>
            <a:srcRect/>
            <a:tile tx="0" ty="0" sx="100000" sy="100000" flip="none" algn="tl"/>
          </a:blipFill>
          <a:ln w="38100" cmpd="dbl">
            <a:solidFill>
              <a:schemeClr val="bg1"/>
            </a:solidFill>
            <a:miter lim="800000"/>
            <a:headEnd/>
            <a:tailEnd/>
          </a:ln>
        </p:spPr>
        <p:txBody>
          <a:bodyPr wrap="none" lIns="90488" tIns="44450" rIns="90488" bIns="44450" anchor="ctr"/>
          <a:lstStyle/>
          <a:p>
            <a:pPr algn="ctr" eaLnBrk="0" hangingPunct="0">
              <a:spcBef>
                <a:spcPct val="50000"/>
              </a:spcBef>
            </a:pPr>
            <a:r>
              <a:rPr lang="en-US" b="1">
                <a:latin typeface="Arial Narrow" pitchFamily="34" charset="0"/>
              </a:rPr>
              <a:t> </a:t>
            </a:r>
          </a:p>
        </p:txBody>
      </p:sp>
      <p:sp>
        <p:nvSpPr>
          <p:cNvPr id="344077" name="AutoShape 19"/>
          <p:cNvSpPr>
            <a:spLocks noChangeArrowheads="1"/>
          </p:cNvSpPr>
          <p:nvPr/>
        </p:nvSpPr>
        <p:spPr bwMode="auto">
          <a:xfrm>
            <a:off x="3048000" y="18288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78" name="AutoShape 20"/>
          <p:cNvSpPr>
            <a:spLocks noChangeArrowheads="1"/>
          </p:cNvSpPr>
          <p:nvPr/>
        </p:nvSpPr>
        <p:spPr bwMode="auto">
          <a:xfrm>
            <a:off x="2235200" y="18288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79" name="AutoShape 21"/>
          <p:cNvSpPr>
            <a:spLocks noChangeArrowheads="1"/>
          </p:cNvSpPr>
          <p:nvPr/>
        </p:nvSpPr>
        <p:spPr bwMode="auto">
          <a:xfrm>
            <a:off x="9753600" y="18288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0" name="AutoShape 22"/>
          <p:cNvSpPr>
            <a:spLocks noChangeArrowheads="1"/>
          </p:cNvSpPr>
          <p:nvPr/>
        </p:nvSpPr>
        <p:spPr bwMode="auto">
          <a:xfrm>
            <a:off x="8940800" y="18288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1" name="AutoShape 23"/>
          <p:cNvSpPr>
            <a:spLocks noChangeArrowheads="1"/>
          </p:cNvSpPr>
          <p:nvPr/>
        </p:nvSpPr>
        <p:spPr bwMode="auto">
          <a:xfrm>
            <a:off x="6502400" y="41910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2" name="AutoShape 24"/>
          <p:cNvSpPr>
            <a:spLocks noChangeArrowheads="1"/>
          </p:cNvSpPr>
          <p:nvPr/>
        </p:nvSpPr>
        <p:spPr bwMode="auto">
          <a:xfrm>
            <a:off x="5588000" y="41910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3" name="AutoShape 25"/>
          <p:cNvSpPr>
            <a:spLocks noChangeArrowheads="1"/>
          </p:cNvSpPr>
          <p:nvPr/>
        </p:nvSpPr>
        <p:spPr bwMode="auto">
          <a:xfrm>
            <a:off x="8839200" y="41910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4" name="AutoShape 26"/>
          <p:cNvSpPr>
            <a:spLocks noChangeArrowheads="1"/>
          </p:cNvSpPr>
          <p:nvPr/>
        </p:nvSpPr>
        <p:spPr bwMode="auto">
          <a:xfrm>
            <a:off x="9855200" y="41910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5" name="AutoShape 27"/>
          <p:cNvSpPr>
            <a:spLocks noChangeArrowheads="1"/>
          </p:cNvSpPr>
          <p:nvPr/>
        </p:nvSpPr>
        <p:spPr bwMode="auto">
          <a:xfrm>
            <a:off x="2235200" y="41910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6" name="AutoShape 28"/>
          <p:cNvSpPr>
            <a:spLocks noChangeArrowheads="1"/>
          </p:cNvSpPr>
          <p:nvPr/>
        </p:nvSpPr>
        <p:spPr bwMode="auto">
          <a:xfrm>
            <a:off x="3251200" y="4191000"/>
            <a:ext cx="304800" cy="228600"/>
          </a:xfrm>
          <a:prstGeom prst="plaque">
            <a:avLst>
              <a:gd name="adj" fmla="val 16667"/>
            </a:avLst>
          </a:prstGeom>
          <a:solidFill>
            <a:schemeClr val="bg1"/>
          </a:solidFill>
          <a:ln w="25400">
            <a:solidFill>
              <a:schemeClr val="tx1"/>
            </a:solidFill>
            <a:miter lim="800000"/>
            <a:headEnd/>
            <a:tailEnd/>
          </a:ln>
        </p:spPr>
        <p:txBody>
          <a:bodyPr wrap="none" anchor="ctr"/>
          <a:lstStyle/>
          <a:p>
            <a:endParaRPr lang="en-US"/>
          </a:p>
        </p:txBody>
      </p:sp>
      <p:sp>
        <p:nvSpPr>
          <p:cNvPr id="344087" name="AutoShape 29"/>
          <p:cNvSpPr>
            <a:spLocks noChangeArrowheads="1"/>
          </p:cNvSpPr>
          <p:nvPr/>
        </p:nvSpPr>
        <p:spPr bwMode="auto">
          <a:xfrm>
            <a:off x="2095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Modern</a:t>
            </a:r>
          </a:p>
        </p:txBody>
      </p:sp>
      <p:sp>
        <p:nvSpPr>
          <p:cNvPr id="344088" name="AutoShape 30"/>
          <p:cNvSpPr>
            <a:spLocks noChangeArrowheads="1"/>
          </p:cNvSpPr>
          <p:nvPr/>
        </p:nvSpPr>
        <p:spPr bwMode="auto">
          <a:xfrm>
            <a:off x="31559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Classic</a:t>
            </a:r>
          </a:p>
        </p:txBody>
      </p:sp>
      <p:sp>
        <p:nvSpPr>
          <p:cNvPr id="344089" name="AutoShape 31"/>
          <p:cNvSpPr>
            <a:spLocks noChangeArrowheads="1"/>
          </p:cNvSpPr>
          <p:nvPr/>
        </p:nvSpPr>
        <p:spPr bwMode="auto">
          <a:xfrm>
            <a:off x="6102351" y="5857875"/>
            <a:ext cx="2844800" cy="457200"/>
          </a:xfrm>
          <a:prstGeom prst="bevel">
            <a:avLst>
              <a:gd name="adj" fmla="val 12500"/>
            </a:avLst>
          </a:prstGeom>
          <a:solidFill>
            <a:schemeClr val="folHlink"/>
          </a:solidFill>
          <a:ln w="9525">
            <a:solidFill>
              <a:schemeClr val="tx1"/>
            </a:solidFill>
            <a:miter lim="800000"/>
            <a:headEnd/>
            <a:tailEnd/>
          </a:ln>
        </p:spPr>
        <p:txBody>
          <a:bodyPr wrap="none" anchor="ctr"/>
          <a:lstStyle/>
          <a:p>
            <a:pPr algn="ctr"/>
            <a:r>
              <a:rPr lang="en-US" b="1">
                <a:latin typeface="Arial Narrow" pitchFamily="34" charset="0"/>
              </a:rPr>
              <a:t>Antique</a:t>
            </a:r>
          </a:p>
        </p:txBody>
      </p:sp>
      <p:sp>
        <p:nvSpPr>
          <p:cNvPr id="344090" name="AutoShape 32"/>
          <p:cNvSpPr>
            <a:spLocks noChangeArrowheads="1"/>
          </p:cNvSpPr>
          <p:nvPr/>
        </p:nvSpPr>
        <p:spPr bwMode="auto">
          <a:xfrm>
            <a:off x="9048751" y="5857875"/>
            <a:ext cx="2844800" cy="457200"/>
          </a:xfrm>
          <a:prstGeom prst="bevel">
            <a:avLst>
              <a:gd name="adj" fmla="val 12500"/>
            </a:avLst>
          </a:prstGeom>
          <a:solidFill>
            <a:schemeClr val="bg1"/>
          </a:solidFill>
          <a:ln w="9525">
            <a:solidFill>
              <a:schemeClr val="tx1"/>
            </a:solidFill>
            <a:miter lim="800000"/>
            <a:headEnd/>
            <a:tailEnd/>
          </a:ln>
        </p:spPr>
        <p:txBody>
          <a:bodyPr wrap="none" anchor="ctr"/>
          <a:lstStyle/>
          <a:p>
            <a:pPr algn="ctr"/>
            <a:r>
              <a:rPr lang="en-US" b="1">
                <a:latin typeface="Arial Narrow" pitchFamily="34" charset="0"/>
              </a:rPr>
              <a:t>Arts &amp; Crafts</a:t>
            </a:r>
          </a:p>
        </p:txBody>
      </p:sp>
      <p:sp>
        <p:nvSpPr>
          <p:cNvPr id="344091" name="Slide Number Placeholder 27"/>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A3C4B0EB-BB9E-42C8-8643-6A0467018FC5}" type="slidenum">
              <a:rPr lang="en-GB" sz="1200">
                <a:solidFill>
                  <a:srgbClr val="898989"/>
                </a:solidFill>
                <a:latin typeface="Calibri" pitchFamily="34" charset="0"/>
              </a:rPr>
              <a:pPr algn="r"/>
              <a:t>85</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60829017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p:cNvSpPr>
            <a:spLocks noGrp="1" noChangeArrowheads="1"/>
          </p:cNvSpPr>
          <p:nvPr>
            <p:ph type="title" idx="4294967295"/>
          </p:nvPr>
        </p:nvSpPr>
        <p:spPr>
          <a:xfrm>
            <a:off x="101600" y="458789"/>
            <a:ext cx="11988800" cy="327025"/>
          </a:xfrm>
        </p:spPr>
        <p:txBody>
          <a:bodyPr lIns="90488" tIns="44450" rIns="90488" bIns="44450" anchor="b">
            <a:normAutofit fontScale="90000"/>
          </a:bodyPr>
          <a:lstStyle/>
          <a:p>
            <a:pPr eaLnBrk="1" hangingPunct="1"/>
            <a:r>
              <a:rPr lang="en-US" sz="4000" i="1" smtClean="0">
                <a:latin typeface="Arial Narrow" pitchFamily="34" charset="0"/>
              </a:rPr>
              <a:t>KitchenViewer </a:t>
            </a:r>
            <a:r>
              <a:rPr lang="en-US" sz="4000" smtClean="0">
                <a:latin typeface="Arial Narrow" pitchFamily="34" charset="0"/>
              </a:rPr>
              <a:t>Without Design Patterns</a:t>
            </a:r>
          </a:p>
        </p:txBody>
      </p:sp>
      <p:sp>
        <p:nvSpPr>
          <p:cNvPr id="345090" name="Rectangle 20"/>
          <p:cNvSpPr>
            <a:spLocks noChangeArrowheads="1"/>
          </p:cNvSpPr>
          <p:nvPr/>
        </p:nvSpPr>
        <p:spPr bwMode="auto">
          <a:xfrm>
            <a:off x="579421" y="2249458"/>
            <a:ext cx="955710"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Kitchen</a:t>
            </a:r>
          </a:p>
        </p:txBody>
      </p:sp>
      <p:sp>
        <p:nvSpPr>
          <p:cNvPr id="345091" name="Rectangle 24"/>
          <p:cNvSpPr>
            <a:spLocks noChangeArrowheads="1"/>
          </p:cNvSpPr>
          <p:nvPr/>
        </p:nvSpPr>
        <p:spPr bwMode="auto">
          <a:xfrm>
            <a:off x="8297405" y="997328"/>
            <a:ext cx="1593706" cy="677108"/>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Client</a:t>
            </a:r>
          </a:p>
          <a:p>
            <a:pPr algn="ctr"/>
            <a:r>
              <a:rPr lang="en-US" b="1">
                <a:latin typeface="Arial Narrow" pitchFamily="34" charset="0"/>
              </a:rPr>
              <a:t>renderKitchen()</a:t>
            </a:r>
          </a:p>
        </p:txBody>
      </p:sp>
      <p:sp>
        <p:nvSpPr>
          <p:cNvPr id="345092" name="AutoShape 35"/>
          <p:cNvSpPr>
            <a:spLocks noChangeArrowheads="1"/>
          </p:cNvSpPr>
          <p:nvPr/>
        </p:nvSpPr>
        <p:spPr bwMode="auto">
          <a:xfrm rot="10800000">
            <a:off x="1789253" y="2065219"/>
            <a:ext cx="366960" cy="733663"/>
          </a:xfrm>
          <a:prstGeom prst="flowChartDecision">
            <a:avLst/>
          </a:prstGeom>
          <a:solidFill>
            <a:schemeClr val="bg1"/>
          </a:solidFill>
          <a:ln w="19050">
            <a:solidFill>
              <a:schemeClr val="tx1"/>
            </a:solidFill>
            <a:miter lim="800000"/>
            <a:headEnd/>
            <a:tailEnd/>
          </a:ln>
        </p:spPr>
        <p:txBody>
          <a:bodyPr wrap="none" anchor="ctr">
            <a:spAutoFit/>
          </a:bodyPr>
          <a:lstStyle/>
          <a:p>
            <a:endParaRPr lang="en-US"/>
          </a:p>
        </p:txBody>
      </p:sp>
      <p:cxnSp>
        <p:nvCxnSpPr>
          <p:cNvPr id="345093" name="AutoShape 37"/>
          <p:cNvCxnSpPr>
            <a:cxnSpLocks noChangeShapeType="1"/>
            <a:stCxn id="345111" idx="0"/>
            <a:endCxn id="345092" idx="1"/>
          </p:cNvCxnSpPr>
          <p:nvPr/>
        </p:nvCxnSpPr>
        <p:spPr bwMode="auto">
          <a:xfrm rot="16200000" flipV="1">
            <a:off x="2716422" y="1871842"/>
            <a:ext cx="438121" cy="1558537"/>
          </a:xfrm>
          <a:prstGeom prst="bentConnector2">
            <a:avLst/>
          </a:prstGeom>
          <a:noFill/>
          <a:ln w="19050">
            <a:solidFill>
              <a:schemeClr val="tx1"/>
            </a:solidFill>
            <a:miter lim="800000"/>
            <a:headEnd type="arrow" w="med" len="med"/>
            <a:tailEnd/>
          </a:ln>
        </p:spPr>
      </p:cxnSp>
      <p:sp>
        <p:nvSpPr>
          <p:cNvPr id="345094" name="Rectangle 38"/>
          <p:cNvSpPr>
            <a:spLocks noChangeArrowheads="1"/>
          </p:cNvSpPr>
          <p:nvPr/>
        </p:nvSpPr>
        <p:spPr bwMode="auto">
          <a:xfrm>
            <a:off x="10089700" y="2870171"/>
            <a:ext cx="1537600"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FloorCabinet </a:t>
            </a:r>
            <a:endParaRPr lang="en-US" b="1" i="1">
              <a:latin typeface="Arial Narrow" pitchFamily="34" charset="0"/>
            </a:endParaRPr>
          </a:p>
        </p:txBody>
      </p:sp>
      <p:cxnSp>
        <p:nvCxnSpPr>
          <p:cNvPr id="345095" name="AutoShape 39"/>
          <p:cNvCxnSpPr>
            <a:cxnSpLocks noChangeShapeType="1"/>
            <a:stCxn id="345094" idx="0"/>
            <a:endCxn id="345092" idx="1"/>
          </p:cNvCxnSpPr>
          <p:nvPr/>
        </p:nvCxnSpPr>
        <p:spPr bwMode="auto">
          <a:xfrm rot="16200000" flipV="1">
            <a:off x="6288297" y="-1700033"/>
            <a:ext cx="438121" cy="8702287"/>
          </a:xfrm>
          <a:prstGeom prst="bentConnector2">
            <a:avLst/>
          </a:prstGeom>
          <a:noFill/>
          <a:ln w="19050">
            <a:solidFill>
              <a:schemeClr val="tx1"/>
            </a:solidFill>
            <a:miter lim="800000"/>
            <a:headEnd type="arrow" w="med" len="med"/>
            <a:tailEnd/>
          </a:ln>
        </p:spPr>
      </p:cxnSp>
      <p:sp>
        <p:nvSpPr>
          <p:cNvPr id="345096" name="Rectangle 52"/>
          <p:cNvSpPr>
            <a:spLocks noChangeArrowheads="1"/>
          </p:cNvSpPr>
          <p:nvPr/>
        </p:nvSpPr>
        <p:spPr bwMode="auto">
          <a:xfrm>
            <a:off x="1057438" y="4621183"/>
            <a:ext cx="2137508"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ModernWallCabinet</a:t>
            </a:r>
            <a:endParaRPr lang="en-US" b="1">
              <a:latin typeface="Arial Narrow" pitchFamily="34" charset="0"/>
            </a:endParaRPr>
          </a:p>
        </p:txBody>
      </p:sp>
      <p:sp>
        <p:nvSpPr>
          <p:cNvPr id="345097" name="Rectangle 54"/>
          <p:cNvSpPr>
            <a:spLocks noChangeArrowheads="1"/>
          </p:cNvSpPr>
          <p:nvPr/>
        </p:nvSpPr>
        <p:spPr bwMode="auto">
          <a:xfrm>
            <a:off x="5900869" y="5916583"/>
            <a:ext cx="223811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ModernFloorCabinet</a:t>
            </a:r>
            <a:endParaRPr lang="en-US" b="1">
              <a:latin typeface="Arial Narrow" pitchFamily="34" charset="0"/>
            </a:endParaRPr>
          </a:p>
        </p:txBody>
      </p:sp>
      <p:sp>
        <p:nvSpPr>
          <p:cNvPr id="345098" name="Rectangle 55"/>
          <p:cNvSpPr>
            <a:spLocks noChangeArrowheads="1"/>
          </p:cNvSpPr>
          <p:nvPr/>
        </p:nvSpPr>
        <p:spPr bwMode="auto">
          <a:xfrm>
            <a:off x="9045854" y="5916583"/>
            <a:ext cx="2262158"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AntiqueFloorCabinet</a:t>
            </a:r>
          </a:p>
        </p:txBody>
      </p:sp>
      <p:sp>
        <p:nvSpPr>
          <p:cNvPr id="345099" name="AutoShape 56"/>
          <p:cNvSpPr>
            <a:spLocks noChangeArrowheads="1"/>
          </p:cNvSpPr>
          <p:nvPr/>
        </p:nvSpPr>
        <p:spPr bwMode="auto">
          <a:xfrm>
            <a:off x="3532717" y="3024069"/>
            <a:ext cx="366960" cy="733663"/>
          </a:xfrm>
          <a:prstGeom prst="flowChartExtract">
            <a:avLst/>
          </a:prstGeom>
          <a:solidFill>
            <a:schemeClr val="bg1"/>
          </a:solidFill>
          <a:ln w="19050">
            <a:solidFill>
              <a:schemeClr val="tx1"/>
            </a:solidFill>
            <a:miter lim="800000"/>
            <a:headEnd/>
            <a:tailEnd/>
          </a:ln>
        </p:spPr>
        <p:txBody>
          <a:bodyPr wrap="none" anchor="ctr">
            <a:spAutoFit/>
          </a:bodyPr>
          <a:lstStyle/>
          <a:p>
            <a:endParaRPr lang="en-US"/>
          </a:p>
        </p:txBody>
      </p:sp>
      <p:sp>
        <p:nvSpPr>
          <p:cNvPr id="345100" name="AutoShape 57"/>
          <p:cNvSpPr>
            <a:spLocks noChangeArrowheads="1"/>
          </p:cNvSpPr>
          <p:nvPr/>
        </p:nvSpPr>
        <p:spPr bwMode="auto">
          <a:xfrm>
            <a:off x="10735733" y="3035182"/>
            <a:ext cx="366960" cy="733663"/>
          </a:xfrm>
          <a:prstGeom prst="flowChartExtract">
            <a:avLst/>
          </a:prstGeom>
          <a:solidFill>
            <a:schemeClr val="bg1"/>
          </a:solidFill>
          <a:ln w="19050">
            <a:solidFill>
              <a:schemeClr val="tx1"/>
            </a:solidFill>
            <a:miter lim="800000"/>
            <a:headEnd/>
            <a:tailEnd/>
          </a:ln>
        </p:spPr>
        <p:txBody>
          <a:bodyPr wrap="none" anchor="ctr">
            <a:spAutoFit/>
          </a:bodyPr>
          <a:lstStyle/>
          <a:p>
            <a:endParaRPr lang="en-US"/>
          </a:p>
        </p:txBody>
      </p:sp>
      <p:cxnSp>
        <p:nvCxnSpPr>
          <p:cNvPr id="345101" name="AutoShape 58"/>
          <p:cNvCxnSpPr>
            <a:cxnSpLocks noChangeShapeType="1"/>
            <a:stCxn id="345096" idx="0"/>
            <a:endCxn id="345099" idx="2"/>
          </p:cNvCxnSpPr>
          <p:nvPr/>
        </p:nvCxnSpPr>
        <p:spPr bwMode="auto">
          <a:xfrm rot="5400000" flipH="1" flipV="1">
            <a:off x="2489469" y="3394456"/>
            <a:ext cx="863451" cy="1590005"/>
          </a:xfrm>
          <a:prstGeom prst="bentConnector3">
            <a:avLst>
              <a:gd name="adj1" fmla="val 50000"/>
            </a:avLst>
          </a:prstGeom>
          <a:noFill/>
          <a:ln w="19050">
            <a:solidFill>
              <a:schemeClr val="tx1"/>
            </a:solidFill>
            <a:miter lim="800000"/>
            <a:headEnd/>
            <a:tailEnd/>
          </a:ln>
        </p:spPr>
      </p:cxnSp>
      <p:cxnSp>
        <p:nvCxnSpPr>
          <p:cNvPr id="345102" name="AutoShape 59"/>
          <p:cNvCxnSpPr>
            <a:cxnSpLocks noChangeShapeType="1"/>
            <a:stCxn id="345110" idx="0"/>
            <a:endCxn id="345099" idx="2"/>
          </p:cNvCxnSpPr>
          <p:nvPr/>
        </p:nvCxnSpPr>
        <p:spPr bwMode="auto">
          <a:xfrm rot="16200000" flipV="1">
            <a:off x="4079616" y="3394314"/>
            <a:ext cx="863451" cy="1590288"/>
          </a:xfrm>
          <a:prstGeom prst="bentConnector3">
            <a:avLst>
              <a:gd name="adj1" fmla="val 50000"/>
            </a:avLst>
          </a:prstGeom>
          <a:noFill/>
          <a:ln w="19050">
            <a:solidFill>
              <a:schemeClr val="tx1"/>
            </a:solidFill>
            <a:miter lim="800000"/>
            <a:headEnd/>
            <a:tailEnd/>
          </a:ln>
        </p:spPr>
      </p:cxnSp>
      <p:cxnSp>
        <p:nvCxnSpPr>
          <p:cNvPr id="345103" name="AutoShape 60"/>
          <p:cNvCxnSpPr>
            <a:cxnSpLocks noChangeShapeType="1"/>
            <a:stCxn id="345097" idx="0"/>
            <a:endCxn id="345100" idx="2"/>
          </p:cNvCxnSpPr>
          <p:nvPr/>
        </p:nvCxnSpPr>
        <p:spPr bwMode="auto">
          <a:xfrm rot="5400000" flipH="1" flipV="1">
            <a:off x="7895700" y="2893070"/>
            <a:ext cx="2147738" cy="3899288"/>
          </a:xfrm>
          <a:prstGeom prst="bentConnector3">
            <a:avLst>
              <a:gd name="adj1" fmla="val 50000"/>
            </a:avLst>
          </a:prstGeom>
          <a:noFill/>
          <a:ln w="19050">
            <a:solidFill>
              <a:schemeClr val="tx1"/>
            </a:solidFill>
            <a:miter lim="800000"/>
            <a:headEnd/>
            <a:tailEnd/>
          </a:ln>
        </p:spPr>
      </p:cxnSp>
      <p:cxnSp>
        <p:nvCxnSpPr>
          <p:cNvPr id="345104" name="AutoShape 61"/>
          <p:cNvCxnSpPr>
            <a:cxnSpLocks noChangeShapeType="1"/>
            <a:stCxn id="345098" idx="0"/>
            <a:endCxn id="345100" idx="2"/>
          </p:cNvCxnSpPr>
          <p:nvPr/>
        </p:nvCxnSpPr>
        <p:spPr bwMode="auto">
          <a:xfrm rot="5400000" flipH="1" flipV="1">
            <a:off x="9474204" y="4471574"/>
            <a:ext cx="2147738" cy="742280"/>
          </a:xfrm>
          <a:prstGeom prst="bentConnector3">
            <a:avLst>
              <a:gd name="adj1" fmla="val 50000"/>
            </a:avLst>
          </a:prstGeom>
          <a:noFill/>
          <a:ln w="19050">
            <a:solidFill>
              <a:schemeClr val="tx1"/>
            </a:solidFill>
            <a:miter lim="800000"/>
            <a:headEnd/>
            <a:tailEnd/>
          </a:ln>
        </p:spPr>
      </p:cxnSp>
      <p:cxnSp>
        <p:nvCxnSpPr>
          <p:cNvPr id="345105" name="AutoShape 67"/>
          <p:cNvCxnSpPr>
            <a:cxnSpLocks noChangeShapeType="1"/>
            <a:stCxn id="345091" idx="2"/>
            <a:endCxn id="345096" idx="0"/>
          </p:cNvCxnSpPr>
          <p:nvPr/>
        </p:nvCxnSpPr>
        <p:spPr bwMode="auto">
          <a:xfrm flipH="1">
            <a:off x="2126192" y="1674436"/>
            <a:ext cx="6968066" cy="2946747"/>
          </a:xfrm>
          <a:prstGeom prst="straightConnector1">
            <a:avLst/>
          </a:prstGeom>
          <a:noFill/>
          <a:ln w="19050">
            <a:solidFill>
              <a:schemeClr val="tx1"/>
            </a:solidFill>
            <a:prstDash val="lgDash"/>
            <a:round/>
            <a:headEnd/>
            <a:tailEnd type="arrow" w="med" len="med"/>
          </a:ln>
        </p:spPr>
      </p:cxnSp>
      <p:cxnSp>
        <p:nvCxnSpPr>
          <p:cNvPr id="345106" name="AutoShape 68"/>
          <p:cNvCxnSpPr>
            <a:cxnSpLocks noChangeShapeType="1"/>
            <a:stCxn id="345091" idx="2"/>
            <a:endCxn id="345110" idx="0"/>
          </p:cNvCxnSpPr>
          <p:nvPr/>
        </p:nvCxnSpPr>
        <p:spPr bwMode="auto">
          <a:xfrm flipH="1">
            <a:off x="5306485" y="1674436"/>
            <a:ext cx="3787773" cy="2946747"/>
          </a:xfrm>
          <a:prstGeom prst="straightConnector1">
            <a:avLst/>
          </a:prstGeom>
          <a:noFill/>
          <a:ln w="19050">
            <a:solidFill>
              <a:schemeClr val="tx1"/>
            </a:solidFill>
            <a:prstDash val="lgDash"/>
            <a:round/>
            <a:headEnd/>
            <a:tailEnd type="arrow" w="med" len="med"/>
          </a:ln>
        </p:spPr>
      </p:cxnSp>
      <p:cxnSp>
        <p:nvCxnSpPr>
          <p:cNvPr id="345107" name="AutoShape 69"/>
          <p:cNvCxnSpPr>
            <a:cxnSpLocks noChangeShapeType="1"/>
            <a:stCxn id="345091" idx="2"/>
            <a:endCxn id="345090" idx="0"/>
          </p:cNvCxnSpPr>
          <p:nvPr/>
        </p:nvCxnSpPr>
        <p:spPr bwMode="auto">
          <a:xfrm flipH="1">
            <a:off x="1057276" y="1674436"/>
            <a:ext cx="8036982" cy="575022"/>
          </a:xfrm>
          <a:prstGeom prst="straightConnector1">
            <a:avLst/>
          </a:prstGeom>
          <a:noFill/>
          <a:ln w="19050">
            <a:solidFill>
              <a:schemeClr val="tx1"/>
            </a:solidFill>
            <a:prstDash val="lgDash"/>
            <a:round/>
            <a:headEnd/>
            <a:tailEnd type="arrow" w="med" len="med"/>
          </a:ln>
        </p:spPr>
      </p:cxnSp>
      <p:cxnSp>
        <p:nvCxnSpPr>
          <p:cNvPr id="345108" name="AutoShape 71"/>
          <p:cNvCxnSpPr>
            <a:cxnSpLocks noChangeShapeType="1"/>
            <a:stCxn id="345091" idx="2"/>
            <a:endCxn id="345097" idx="0"/>
          </p:cNvCxnSpPr>
          <p:nvPr/>
        </p:nvCxnSpPr>
        <p:spPr bwMode="auto">
          <a:xfrm flipH="1">
            <a:off x="7019925" y="1674436"/>
            <a:ext cx="2074333" cy="4242147"/>
          </a:xfrm>
          <a:prstGeom prst="straightConnector1">
            <a:avLst/>
          </a:prstGeom>
          <a:noFill/>
          <a:ln w="19050">
            <a:solidFill>
              <a:schemeClr val="tx1"/>
            </a:solidFill>
            <a:prstDash val="lgDash"/>
            <a:round/>
            <a:headEnd/>
            <a:tailEnd type="arrow" w="med" len="med"/>
          </a:ln>
        </p:spPr>
      </p:cxnSp>
      <p:cxnSp>
        <p:nvCxnSpPr>
          <p:cNvPr id="345109" name="AutoShape 72"/>
          <p:cNvCxnSpPr>
            <a:cxnSpLocks noChangeShapeType="1"/>
            <a:stCxn id="345091" idx="2"/>
            <a:endCxn id="345098" idx="0"/>
          </p:cNvCxnSpPr>
          <p:nvPr/>
        </p:nvCxnSpPr>
        <p:spPr bwMode="auto">
          <a:xfrm>
            <a:off x="9094258" y="1674436"/>
            <a:ext cx="1082675" cy="4242147"/>
          </a:xfrm>
          <a:prstGeom prst="straightConnector1">
            <a:avLst/>
          </a:prstGeom>
          <a:noFill/>
          <a:ln w="19050">
            <a:solidFill>
              <a:schemeClr val="tx1"/>
            </a:solidFill>
            <a:prstDash val="lgDash"/>
            <a:round/>
            <a:headEnd/>
            <a:tailEnd type="arrow" w="med" len="med"/>
          </a:ln>
        </p:spPr>
      </p:cxnSp>
      <p:sp>
        <p:nvSpPr>
          <p:cNvPr id="345110" name="Rectangle 53"/>
          <p:cNvSpPr>
            <a:spLocks noChangeArrowheads="1"/>
          </p:cNvSpPr>
          <p:nvPr/>
        </p:nvSpPr>
        <p:spPr bwMode="auto">
          <a:xfrm>
            <a:off x="4225708" y="4621183"/>
            <a:ext cx="2161553"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AntiqueWallCabinet</a:t>
            </a:r>
            <a:endParaRPr lang="en-US" b="1">
              <a:latin typeface="Arial Narrow" pitchFamily="34" charset="0"/>
            </a:endParaRPr>
          </a:p>
        </p:txBody>
      </p:sp>
      <p:sp>
        <p:nvSpPr>
          <p:cNvPr id="345111" name="Rectangle 36"/>
          <p:cNvSpPr>
            <a:spLocks noChangeArrowheads="1"/>
          </p:cNvSpPr>
          <p:nvPr/>
        </p:nvSpPr>
        <p:spPr bwMode="auto">
          <a:xfrm>
            <a:off x="2997182" y="2870171"/>
            <a:ext cx="1435136"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WallCabinet </a:t>
            </a:r>
            <a:endParaRPr lang="en-US" b="1" i="1">
              <a:latin typeface="Arial Narrow" pitchFamily="34" charset="0"/>
            </a:endParaRPr>
          </a:p>
        </p:txBody>
      </p:sp>
      <p:sp>
        <p:nvSpPr>
          <p:cNvPr id="345112" name="Slide Number Placeholder 24"/>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FD4F982A-60A9-4EF5-9B57-EB3B08CCD315}" type="slidenum">
              <a:rPr lang="en-GB" sz="1200">
                <a:solidFill>
                  <a:srgbClr val="898989"/>
                </a:solidFill>
                <a:latin typeface="Calibri" pitchFamily="34" charset="0"/>
              </a:rPr>
              <a:pPr algn="r"/>
              <a:t>86</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394526567"/>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Rectangle 31"/>
          <p:cNvSpPr>
            <a:spLocks noChangeArrowheads="1"/>
          </p:cNvSpPr>
          <p:nvPr/>
        </p:nvSpPr>
        <p:spPr bwMode="auto">
          <a:xfrm>
            <a:off x="3449434" y="3993346"/>
            <a:ext cx="1760417"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AntiqueKStyle</a:t>
            </a:r>
          </a:p>
          <a:p>
            <a:pPr algn="ctr"/>
            <a:r>
              <a:rPr lang="en-US" b="1">
                <a:latin typeface="Arial Narrow" pitchFamily="34" charset="0"/>
              </a:rPr>
              <a:t>getWallCabinet()</a:t>
            </a:r>
          </a:p>
          <a:p>
            <a:pPr algn="ctr"/>
            <a:r>
              <a:rPr lang="en-US" b="1">
                <a:latin typeface="Arial Narrow" pitchFamily="34" charset="0"/>
              </a:rPr>
              <a:t>getFloorCabinet()</a:t>
            </a:r>
          </a:p>
        </p:txBody>
      </p:sp>
      <p:sp>
        <p:nvSpPr>
          <p:cNvPr id="346114" name="Line 74"/>
          <p:cNvSpPr>
            <a:spLocks noChangeShapeType="1"/>
          </p:cNvSpPr>
          <p:nvPr/>
        </p:nvSpPr>
        <p:spPr bwMode="auto">
          <a:xfrm>
            <a:off x="4775200" y="4876800"/>
            <a:ext cx="2540000" cy="838200"/>
          </a:xfrm>
          <a:prstGeom prst="line">
            <a:avLst/>
          </a:prstGeom>
          <a:noFill/>
          <a:ln w="19050">
            <a:solidFill>
              <a:schemeClr val="tx1"/>
            </a:solidFill>
            <a:prstDash val="sysDot"/>
            <a:round/>
            <a:headEnd/>
            <a:tailEnd/>
          </a:ln>
        </p:spPr>
        <p:txBody>
          <a:bodyPr anchor="ctr">
            <a:spAutoFit/>
          </a:bodyPr>
          <a:lstStyle/>
          <a:p>
            <a:endParaRPr lang="en-US"/>
          </a:p>
        </p:txBody>
      </p:sp>
      <p:sp>
        <p:nvSpPr>
          <p:cNvPr id="346115" name="Rectangle 2"/>
          <p:cNvSpPr>
            <a:spLocks noGrp="1" noChangeArrowheads="1"/>
          </p:cNvSpPr>
          <p:nvPr>
            <p:ph type="title" idx="4294967295"/>
          </p:nvPr>
        </p:nvSpPr>
        <p:spPr>
          <a:xfrm>
            <a:off x="101600" y="387351"/>
            <a:ext cx="11988800" cy="327025"/>
          </a:xfrm>
        </p:spPr>
        <p:txBody>
          <a:bodyPr lIns="90488" tIns="44450" rIns="90488" bIns="44450" anchor="b">
            <a:normAutofit fontScale="90000"/>
          </a:bodyPr>
          <a:lstStyle/>
          <a:p>
            <a:pPr eaLnBrk="1" hangingPunct="1"/>
            <a:r>
              <a:rPr lang="en-US" sz="4000" i="1" smtClean="0">
                <a:latin typeface="Arial Narrow" pitchFamily="34" charset="0"/>
              </a:rPr>
              <a:t>The Abstract Factory</a:t>
            </a:r>
            <a:r>
              <a:rPr lang="en-US" sz="4000" smtClean="0">
                <a:latin typeface="Arial Narrow" pitchFamily="34" charset="0"/>
              </a:rPr>
              <a:t> Idea</a:t>
            </a:r>
            <a:endParaRPr lang="en-US" sz="4000" i="1" smtClean="0">
              <a:latin typeface="Arial Narrow" pitchFamily="34" charset="0"/>
            </a:endParaRPr>
          </a:p>
        </p:txBody>
      </p:sp>
      <p:sp>
        <p:nvSpPr>
          <p:cNvPr id="346116" name="Rectangle 19"/>
          <p:cNvSpPr>
            <a:spLocks noChangeArrowheads="1"/>
          </p:cNvSpPr>
          <p:nvPr/>
        </p:nvSpPr>
        <p:spPr bwMode="auto">
          <a:xfrm>
            <a:off x="757034" y="1225767"/>
            <a:ext cx="1760417" cy="867930"/>
          </a:xfrm>
          <a:prstGeom prst="rect">
            <a:avLst/>
          </a:prstGeom>
          <a:solidFill>
            <a:schemeClr val="bg1"/>
          </a:solidFill>
          <a:ln w="19050">
            <a:solidFill>
              <a:schemeClr val="tx1"/>
            </a:solidFill>
            <a:miter lim="800000"/>
            <a:headEnd/>
            <a:tailEnd/>
          </a:ln>
        </p:spPr>
        <p:txBody>
          <a:bodyPr wrap="none" anchor="ctr">
            <a:spAutoFit/>
          </a:bodyPr>
          <a:lstStyle/>
          <a:p>
            <a:pPr algn="ctr">
              <a:lnSpc>
                <a:spcPct val="90000"/>
              </a:lnSpc>
            </a:pPr>
            <a:r>
              <a:rPr lang="en-US" sz="2000" b="1" i="1" u="sng">
                <a:latin typeface="Arial Narrow" pitchFamily="34" charset="0"/>
              </a:rPr>
              <a:t>KitchenStyle</a:t>
            </a:r>
          </a:p>
          <a:p>
            <a:pPr algn="ctr">
              <a:lnSpc>
                <a:spcPct val="90000"/>
              </a:lnSpc>
            </a:pPr>
            <a:r>
              <a:rPr lang="en-US" b="1" i="1">
                <a:latin typeface="Arial Narrow" pitchFamily="34" charset="0"/>
              </a:rPr>
              <a:t>getWallCabinet()</a:t>
            </a:r>
          </a:p>
          <a:p>
            <a:pPr algn="ctr">
              <a:lnSpc>
                <a:spcPct val="90000"/>
              </a:lnSpc>
            </a:pPr>
            <a:r>
              <a:rPr lang="en-US" b="1" i="1">
                <a:latin typeface="Arial Narrow" pitchFamily="34" charset="0"/>
              </a:rPr>
              <a:t>getFloorCabinet()</a:t>
            </a:r>
            <a:endParaRPr lang="en-US" sz="2000" b="1" i="1">
              <a:latin typeface="Arial Narrow" pitchFamily="34" charset="0"/>
            </a:endParaRPr>
          </a:p>
        </p:txBody>
      </p:sp>
      <p:sp>
        <p:nvSpPr>
          <p:cNvPr id="346117" name="AutoShape 23"/>
          <p:cNvSpPr>
            <a:spLocks noChangeArrowheads="1"/>
          </p:cNvSpPr>
          <p:nvPr/>
        </p:nvSpPr>
        <p:spPr bwMode="auto">
          <a:xfrm>
            <a:off x="1524000" y="1874719"/>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6118" name="Rectangle 30"/>
          <p:cNvSpPr>
            <a:spLocks noChangeArrowheads="1"/>
          </p:cNvSpPr>
          <p:nvPr/>
        </p:nvSpPr>
        <p:spPr bwMode="auto">
          <a:xfrm>
            <a:off x="788783" y="3991759"/>
            <a:ext cx="1760417"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ModernKStyle</a:t>
            </a:r>
          </a:p>
          <a:p>
            <a:pPr algn="ctr"/>
            <a:r>
              <a:rPr lang="en-US" b="1">
                <a:latin typeface="Arial Narrow" pitchFamily="34" charset="0"/>
              </a:rPr>
              <a:t>getWallCabinet()</a:t>
            </a:r>
          </a:p>
          <a:p>
            <a:pPr algn="ctr"/>
            <a:r>
              <a:rPr lang="en-US" b="1">
                <a:latin typeface="Arial Narrow" pitchFamily="34" charset="0"/>
              </a:rPr>
              <a:t>getFloorCabinet()</a:t>
            </a:r>
          </a:p>
        </p:txBody>
      </p:sp>
      <p:cxnSp>
        <p:nvCxnSpPr>
          <p:cNvPr id="346119" name="AutoShape 33"/>
          <p:cNvCxnSpPr>
            <a:cxnSpLocks noChangeShapeType="1"/>
            <a:stCxn id="346118" idx="0"/>
            <a:endCxn id="346117" idx="2"/>
          </p:cNvCxnSpPr>
          <p:nvPr/>
        </p:nvCxnSpPr>
        <p:spPr bwMode="auto">
          <a:xfrm rot="5400000" flipH="1" flipV="1">
            <a:off x="981008" y="3296367"/>
            <a:ext cx="1383377" cy="7408"/>
          </a:xfrm>
          <a:prstGeom prst="bentConnector3">
            <a:avLst>
              <a:gd name="adj1" fmla="val 50000"/>
            </a:avLst>
          </a:prstGeom>
          <a:noFill/>
          <a:ln w="19050">
            <a:solidFill>
              <a:schemeClr val="tx1"/>
            </a:solidFill>
            <a:miter lim="800000"/>
            <a:headEnd/>
            <a:tailEnd/>
          </a:ln>
        </p:spPr>
      </p:cxnSp>
      <p:cxnSp>
        <p:nvCxnSpPr>
          <p:cNvPr id="346120" name="AutoShape 34"/>
          <p:cNvCxnSpPr>
            <a:cxnSpLocks noChangeShapeType="1"/>
            <a:stCxn id="346113" idx="0"/>
            <a:endCxn id="346117" idx="2"/>
          </p:cNvCxnSpPr>
          <p:nvPr/>
        </p:nvCxnSpPr>
        <p:spPr bwMode="auto">
          <a:xfrm rot="16200000" flipV="1">
            <a:off x="2310540" y="1974242"/>
            <a:ext cx="1384964" cy="2653243"/>
          </a:xfrm>
          <a:prstGeom prst="bentConnector3">
            <a:avLst>
              <a:gd name="adj1" fmla="val 50000"/>
            </a:avLst>
          </a:prstGeom>
          <a:noFill/>
          <a:ln w="19050">
            <a:solidFill>
              <a:schemeClr val="tx1"/>
            </a:solidFill>
            <a:miter lim="800000"/>
            <a:headEnd/>
            <a:tailEnd/>
          </a:ln>
        </p:spPr>
      </p:cxnSp>
      <p:sp>
        <p:nvSpPr>
          <p:cNvPr id="346121" name="Rectangle 36"/>
          <p:cNvSpPr>
            <a:spLocks noChangeArrowheads="1"/>
          </p:cNvSpPr>
          <p:nvPr/>
        </p:nvSpPr>
        <p:spPr bwMode="auto">
          <a:xfrm>
            <a:off x="5198516" y="1227108"/>
            <a:ext cx="1435136"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WallCabinet </a:t>
            </a:r>
            <a:endParaRPr lang="en-US" b="1" i="1">
              <a:latin typeface="Arial Narrow" pitchFamily="34" charset="0"/>
            </a:endParaRPr>
          </a:p>
        </p:txBody>
      </p:sp>
      <p:sp>
        <p:nvSpPr>
          <p:cNvPr id="346122" name="Rectangle 38"/>
          <p:cNvSpPr>
            <a:spLocks noChangeArrowheads="1"/>
          </p:cNvSpPr>
          <p:nvPr/>
        </p:nvSpPr>
        <p:spPr bwMode="auto">
          <a:xfrm>
            <a:off x="9533017" y="1227108"/>
            <a:ext cx="1537600"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FloorCabinet </a:t>
            </a:r>
            <a:endParaRPr lang="en-US" b="1" i="1">
              <a:latin typeface="Arial Narrow" pitchFamily="34" charset="0"/>
            </a:endParaRPr>
          </a:p>
        </p:txBody>
      </p:sp>
      <p:sp>
        <p:nvSpPr>
          <p:cNvPr id="346123" name="AutoShape 44"/>
          <p:cNvSpPr>
            <a:spLocks noChangeArrowheads="1"/>
          </p:cNvSpPr>
          <p:nvPr/>
        </p:nvSpPr>
        <p:spPr bwMode="auto">
          <a:xfrm>
            <a:off x="10149417" y="1388944"/>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6124" name="Rectangle 47"/>
          <p:cNvSpPr>
            <a:spLocks noChangeArrowheads="1"/>
          </p:cNvSpPr>
          <p:nvPr/>
        </p:nvSpPr>
        <p:spPr bwMode="auto">
          <a:xfrm>
            <a:off x="4835308" y="2563783"/>
            <a:ext cx="2161553"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AntiqueWallCabinet</a:t>
            </a:r>
          </a:p>
        </p:txBody>
      </p:sp>
      <p:sp>
        <p:nvSpPr>
          <p:cNvPr id="346125" name="Rectangle 48"/>
          <p:cNvSpPr>
            <a:spLocks noChangeArrowheads="1"/>
          </p:cNvSpPr>
          <p:nvPr/>
        </p:nvSpPr>
        <p:spPr bwMode="auto">
          <a:xfrm>
            <a:off x="8614834" y="2555876"/>
            <a:ext cx="3373967" cy="415925"/>
          </a:xfrm>
          <a:prstGeom prst="rect">
            <a:avLst/>
          </a:prstGeom>
          <a:solidFill>
            <a:schemeClr val="bg1"/>
          </a:solidFill>
          <a:ln w="19050">
            <a:solidFill>
              <a:schemeClr val="tx1"/>
            </a:solidFill>
            <a:miter lim="800000"/>
            <a:headEnd/>
            <a:tailEnd/>
          </a:ln>
        </p:spPr>
        <p:txBody>
          <a:bodyPr anchor="ctr">
            <a:spAutoFit/>
          </a:bodyPr>
          <a:lstStyle/>
          <a:p>
            <a:pPr algn="ctr"/>
            <a:r>
              <a:rPr lang="en-US" sz="2000" b="1">
                <a:latin typeface="Arial Narrow" pitchFamily="34" charset="0"/>
              </a:rPr>
              <a:t>AntiqueFloorCabinet</a:t>
            </a:r>
          </a:p>
        </p:txBody>
      </p:sp>
      <p:sp>
        <p:nvSpPr>
          <p:cNvPr id="346126" name="AutoShape 49"/>
          <p:cNvSpPr>
            <a:spLocks noChangeArrowheads="1"/>
          </p:cNvSpPr>
          <p:nvPr/>
        </p:nvSpPr>
        <p:spPr bwMode="auto">
          <a:xfrm>
            <a:off x="5763684" y="1388944"/>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cxnSp>
        <p:nvCxnSpPr>
          <p:cNvPr id="346127" name="AutoShape 51"/>
          <p:cNvCxnSpPr>
            <a:cxnSpLocks noChangeShapeType="1"/>
            <a:stCxn id="346126" idx="2"/>
            <a:endCxn id="346124" idx="0"/>
          </p:cNvCxnSpPr>
          <p:nvPr/>
        </p:nvCxnSpPr>
        <p:spPr bwMode="auto">
          <a:xfrm>
            <a:off x="5916084" y="2122607"/>
            <a:ext cx="1" cy="441176"/>
          </a:xfrm>
          <a:prstGeom prst="straightConnector1">
            <a:avLst/>
          </a:prstGeom>
          <a:noFill/>
          <a:ln w="19050">
            <a:solidFill>
              <a:schemeClr val="tx1"/>
            </a:solidFill>
            <a:round/>
            <a:headEnd/>
            <a:tailEnd/>
          </a:ln>
        </p:spPr>
      </p:cxnSp>
      <p:cxnSp>
        <p:nvCxnSpPr>
          <p:cNvPr id="346128" name="AutoShape 52"/>
          <p:cNvCxnSpPr>
            <a:cxnSpLocks noChangeShapeType="1"/>
            <a:stCxn id="346123" idx="2"/>
            <a:endCxn id="346125" idx="0"/>
          </p:cNvCxnSpPr>
          <p:nvPr/>
        </p:nvCxnSpPr>
        <p:spPr bwMode="auto">
          <a:xfrm>
            <a:off x="10301817" y="2122607"/>
            <a:ext cx="1" cy="433269"/>
          </a:xfrm>
          <a:prstGeom prst="straightConnector1">
            <a:avLst/>
          </a:prstGeom>
          <a:noFill/>
          <a:ln w="19050">
            <a:solidFill>
              <a:schemeClr val="tx1"/>
            </a:solidFill>
            <a:round/>
            <a:headEnd/>
            <a:tailEnd/>
          </a:ln>
        </p:spPr>
      </p:cxnSp>
      <p:sp>
        <p:nvSpPr>
          <p:cNvPr id="346129" name="AutoShape 63"/>
          <p:cNvSpPr>
            <a:spLocks noChangeArrowheads="1"/>
          </p:cNvSpPr>
          <p:nvPr/>
        </p:nvSpPr>
        <p:spPr bwMode="auto">
          <a:xfrm>
            <a:off x="6908800" y="5486400"/>
            <a:ext cx="5080000" cy="733842"/>
          </a:xfrm>
          <a:prstGeom prst="foldedCorner">
            <a:avLst>
              <a:gd name="adj" fmla="val 12500"/>
            </a:avLst>
          </a:prstGeom>
          <a:solidFill>
            <a:srgbClr val="CCFFFF"/>
          </a:solidFill>
          <a:ln w="6350">
            <a:noFill/>
            <a:prstDash val="sysDot"/>
            <a:round/>
            <a:headEnd/>
            <a:tailEnd/>
          </a:ln>
        </p:spPr>
        <p:txBody>
          <a:bodyPr>
            <a:spAutoFit/>
          </a:bodyPr>
          <a:lstStyle/>
          <a:p>
            <a:r>
              <a:rPr lang="en-US" b="1">
                <a:latin typeface="Arial Narrow" pitchFamily="34" charset="0"/>
              </a:rPr>
              <a:t>FloorCabinet getFloorCabinet() </a:t>
            </a:r>
          </a:p>
          <a:p>
            <a:r>
              <a:rPr lang="en-US" b="1">
                <a:latin typeface="Arial Narrow" pitchFamily="34" charset="0"/>
              </a:rPr>
              <a:t>{     </a:t>
            </a:r>
            <a:r>
              <a:rPr lang="en-US" b="1">
                <a:solidFill>
                  <a:schemeClr val="accent2"/>
                </a:solidFill>
                <a:latin typeface="Arial Narrow" pitchFamily="34" charset="0"/>
              </a:rPr>
              <a:t>return new</a:t>
            </a:r>
            <a:r>
              <a:rPr lang="en-US" b="1">
                <a:latin typeface="Arial Narrow" pitchFamily="34" charset="0"/>
              </a:rPr>
              <a:t> AntiqueFloorCabinet(); }</a:t>
            </a:r>
          </a:p>
        </p:txBody>
      </p:sp>
      <p:sp>
        <p:nvSpPr>
          <p:cNvPr id="346130" name="Rectangle 70"/>
          <p:cNvSpPr>
            <a:spLocks noChangeArrowheads="1"/>
          </p:cNvSpPr>
          <p:nvPr/>
        </p:nvSpPr>
        <p:spPr bwMode="auto">
          <a:xfrm>
            <a:off x="7929613" y="2563783"/>
            <a:ext cx="394659"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a:t>
            </a:r>
          </a:p>
        </p:txBody>
      </p:sp>
      <p:sp>
        <p:nvSpPr>
          <p:cNvPr id="346131" name="Rectangle 71"/>
          <p:cNvSpPr>
            <a:spLocks noChangeArrowheads="1"/>
          </p:cNvSpPr>
          <p:nvPr/>
        </p:nvSpPr>
        <p:spPr bwMode="auto">
          <a:xfrm>
            <a:off x="3795762" y="2563783"/>
            <a:ext cx="394659"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a:t>
            </a:r>
          </a:p>
        </p:txBody>
      </p:sp>
      <p:cxnSp>
        <p:nvCxnSpPr>
          <p:cNvPr id="346132" name="AutoShape 72"/>
          <p:cNvCxnSpPr>
            <a:cxnSpLocks noChangeShapeType="1"/>
            <a:stCxn id="346126" idx="2"/>
            <a:endCxn id="346131" idx="0"/>
          </p:cNvCxnSpPr>
          <p:nvPr/>
        </p:nvCxnSpPr>
        <p:spPr bwMode="auto">
          <a:xfrm rot="5400000">
            <a:off x="4734000" y="1381699"/>
            <a:ext cx="441176" cy="1922992"/>
          </a:xfrm>
          <a:prstGeom prst="bentConnector3">
            <a:avLst>
              <a:gd name="adj1" fmla="val 50000"/>
            </a:avLst>
          </a:prstGeom>
          <a:noFill/>
          <a:ln w="19050">
            <a:solidFill>
              <a:schemeClr val="tx1"/>
            </a:solidFill>
            <a:miter lim="800000"/>
            <a:headEnd/>
            <a:tailEnd/>
          </a:ln>
        </p:spPr>
      </p:cxnSp>
      <p:cxnSp>
        <p:nvCxnSpPr>
          <p:cNvPr id="346133" name="AutoShape 73"/>
          <p:cNvCxnSpPr>
            <a:cxnSpLocks noChangeShapeType="1"/>
            <a:stCxn id="346123" idx="2"/>
            <a:endCxn id="346130" idx="0"/>
          </p:cNvCxnSpPr>
          <p:nvPr/>
        </p:nvCxnSpPr>
        <p:spPr bwMode="auto">
          <a:xfrm rot="5400000">
            <a:off x="8993792" y="1255758"/>
            <a:ext cx="441176" cy="2174874"/>
          </a:xfrm>
          <a:prstGeom prst="bentConnector3">
            <a:avLst>
              <a:gd name="adj1" fmla="val 50000"/>
            </a:avLst>
          </a:prstGeom>
          <a:noFill/>
          <a:ln w="19050">
            <a:solidFill>
              <a:schemeClr val="tx1"/>
            </a:solidFill>
            <a:miter lim="800000"/>
            <a:headEnd/>
            <a:tailEnd/>
          </a:ln>
        </p:spPr>
      </p:cxnSp>
      <p:sp>
        <p:nvSpPr>
          <p:cNvPr id="346134" name="Line 78"/>
          <p:cNvSpPr>
            <a:spLocks noChangeShapeType="1"/>
          </p:cNvSpPr>
          <p:nvPr/>
        </p:nvSpPr>
        <p:spPr bwMode="auto">
          <a:xfrm>
            <a:off x="1930400" y="4876800"/>
            <a:ext cx="0" cy="914400"/>
          </a:xfrm>
          <a:prstGeom prst="line">
            <a:avLst/>
          </a:prstGeom>
          <a:noFill/>
          <a:ln w="19050">
            <a:solidFill>
              <a:schemeClr val="tx1"/>
            </a:solidFill>
            <a:prstDash val="sysDot"/>
            <a:round/>
            <a:headEnd/>
            <a:tailEnd/>
          </a:ln>
        </p:spPr>
        <p:txBody>
          <a:bodyPr wrap="none" anchor="ctr">
            <a:spAutoFit/>
          </a:bodyPr>
          <a:lstStyle/>
          <a:p>
            <a:endParaRPr lang="en-US"/>
          </a:p>
        </p:txBody>
      </p:sp>
      <p:sp>
        <p:nvSpPr>
          <p:cNvPr id="346135" name="AutoShape 76"/>
          <p:cNvSpPr>
            <a:spLocks noChangeArrowheads="1"/>
          </p:cNvSpPr>
          <p:nvPr/>
        </p:nvSpPr>
        <p:spPr bwMode="auto">
          <a:xfrm>
            <a:off x="366184" y="5486400"/>
            <a:ext cx="5018616" cy="733842"/>
          </a:xfrm>
          <a:prstGeom prst="foldedCorner">
            <a:avLst>
              <a:gd name="adj" fmla="val 12500"/>
            </a:avLst>
          </a:prstGeom>
          <a:solidFill>
            <a:srgbClr val="CCFFFF"/>
          </a:solidFill>
          <a:ln w="6350">
            <a:noFill/>
            <a:prstDash val="sysDot"/>
            <a:round/>
            <a:headEnd/>
            <a:tailEnd/>
          </a:ln>
        </p:spPr>
        <p:txBody>
          <a:bodyPr>
            <a:spAutoFit/>
          </a:bodyPr>
          <a:lstStyle/>
          <a:p>
            <a:r>
              <a:rPr lang="en-US" b="1">
                <a:latin typeface="Arial Narrow" pitchFamily="34" charset="0"/>
              </a:rPr>
              <a:t>FloorCabinet getFloorCabinet() </a:t>
            </a:r>
          </a:p>
          <a:p>
            <a:r>
              <a:rPr lang="en-US" b="1">
                <a:latin typeface="Arial Narrow" pitchFamily="34" charset="0"/>
              </a:rPr>
              <a:t>{    </a:t>
            </a:r>
            <a:r>
              <a:rPr lang="en-US" b="1">
                <a:solidFill>
                  <a:schemeClr val="accent2"/>
                </a:solidFill>
                <a:latin typeface="Arial Narrow" pitchFamily="34" charset="0"/>
              </a:rPr>
              <a:t>return new</a:t>
            </a:r>
            <a:r>
              <a:rPr lang="en-US" b="1">
                <a:latin typeface="Arial Narrow" pitchFamily="34" charset="0"/>
              </a:rPr>
              <a:t> ModernFloorCabinet(); }</a:t>
            </a:r>
          </a:p>
        </p:txBody>
      </p:sp>
      <p:sp>
        <p:nvSpPr>
          <p:cNvPr id="346136" name="Line 79"/>
          <p:cNvSpPr>
            <a:spLocks noChangeShapeType="1"/>
          </p:cNvSpPr>
          <p:nvPr/>
        </p:nvSpPr>
        <p:spPr bwMode="auto">
          <a:xfrm flipV="1">
            <a:off x="5384800" y="2971800"/>
            <a:ext cx="508000" cy="1524000"/>
          </a:xfrm>
          <a:prstGeom prst="line">
            <a:avLst/>
          </a:prstGeom>
          <a:noFill/>
          <a:ln w="19050">
            <a:solidFill>
              <a:schemeClr val="tx1"/>
            </a:solidFill>
            <a:prstDash val="lgDash"/>
            <a:round/>
            <a:headEnd/>
            <a:tailEnd type="arrow" w="med" len="med"/>
          </a:ln>
        </p:spPr>
        <p:txBody>
          <a:bodyPr anchor="ctr">
            <a:spAutoFit/>
          </a:bodyPr>
          <a:lstStyle/>
          <a:p>
            <a:endParaRPr lang="en-US"/>
          </a:p>
        </p:txBody>
      </p:sp>
      <p:sp>
        <p:nvSpPr>
          <p:cNvPr id="346137" name="Line 80"/>
          <p:cNvSpPr>
            <a:spLocks noChangeShapeType="1"/>
          </p:cNvSpPr>
          <p:nvPr/>
        </p:nvSpPr>
        <p:spPr bwMode="auto">
          <a:xfrm flipV="1">
            <a:off x="5384801" y="2971800"/>
            <a:ext cx="4957233" cy="1752600"/>
          </a:xfrm>
          <a:prstGeom prst="line">
            <a:avLst/>
          </a:prstGeom>
          <a:noFill/>
          <a:ln w="19050">
            <a:solidFill>
              <a:schemeClr val="tx1"/>
            </a:solidFill>
            <a:prstDash val="lgDash"/>
            <a:round/>
            <a:headEnd/>
            <a:tailEnd type="arrow" w="med" len="med"/>
          </a:ln>
        </p:spPr>
        <p:txBody>
          <a:bodyPr anchor="ctr">
            <a:spAutoFit/>
          </a:bodyPr>
          <a:lstStyle/>
          <a:p>
            <a:endParaRPr lang="en-US"/>
          </a:p>
        </p:txBody>
      </p:sp>
      <p:sp>
        <p:nvSpPr>
          <p:cNvPr id="346138" name="Slide Number Placeholder 26"/>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86366F49-8638-463E-B9D3-16FEB20629B0}" type="slidenum">
              <a:rPr lang="en-GB" sz="1200">
                <a:solidFill>
                  <a:srgbClr val="898989"/>
                </a:solidFill>
                <a:latin typeface="Calibri" pitchFamily="34" charset="0"/>
              </a:rPr>
              <a:pPr algn="r"/>
              <a:t>87</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06479877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ChangeArrowheads="1"/>
          </p:cNvSpPr>
          <p:nvPr>
            <p:ph type="title" idx="4294967295"/>
          </p:nvPr>
        </p:nvSpPr>
        <p:spPr>
          <a:xfrm>
            <a:off x="101600" y="152401"/>
            <a:ext cx="11988800" cy="327025"/>
          </a:xfrm>
        </p:spPr>
        <p:txBody>
          <a:bodyPr lIns="90488" tIns="44450" rIns="90488" bIns="44450" anchor="b">
            <a:normAutofit fontScale="90000"/>
          </a:bodyPr>
          <a:lstStyle/>
          <a:p>
            <a:pPr eaLnBrk="1" hangingPunct="1"/>
            <a:r>
              <a:rPr lang="en-US" sz="2800" i="1" smtClean="0">
                <a:latin typeface="Arial Narrow" pitchFamily="34" charset="0"/>
              </a:rPr>
              <a:t>Abstract Factory</a:t>
            </a:r>
            <a:r>
              <a:rPr lang="en-US" sz="2800" smtClean="0">
                <a:latin typeface="Arial Narrow" pitchFamily="34" charset="0"/>
              </a:rPr>
              <a:t> Design Pattern Applied to </a:t>
            </a:r>
            <a:r>
              <a:rPr lang="en-US" sz="2800" i="1" smtClean="0">
                <a:latin typeface="Arial Narrow" pitchFamily="34" charset="0"/>
              </a:rPr>
              <a:t>KitchenViewer</a:t>
            </a:r>
          </a:p>
        </p:txBody>
      </p:sp>
      <p:sp>
        <p:nvSpPr>
          <p:cNvPr id="347138" name="Rectangle 19"/>
          <p:cNvSpPr>
            <a:spLocks noChangeArrowheads="1"/>
          </p:cNvSpPr>
          <p:nvPr/>
        </p:nvSpPr>
        <p:spPr bwMode="auto">
          <a:xfrm>
            <a:off x="782434" y="1740117"/>
            <a:ext cx="1760417" cy="867930"/>
          </a:xfrm>
          <a:prstGeom prst="rect">
            <a:avLst/>
          </a:prstGeom>
          <a:solidFill>
            <a:schemeClr val="bg1"/>
          </a:solidFill>
          <a:ln w="19050">
            <a:solidFill>
              <a:schemeClr val="tx1"/>
            </a:solidFill>
            <a:miter lim="800000"/>
            <a:headEnd/>
            <a:tailEnd/>
          </a:ln>
        </p:spPr>
        <p:txBody>
          <a:bodyPr wrap="none" anchor="ctr">
            <a:spAutoFit/>
          </a:bodyPr>
          <a:lstStyle/>
          <a:p>
            <a:pPr algn="ctr">
              <a:lnSpc>
                <a:spcPct val="90000"/>
              </a:lnSpc>
            </a:pPr>
            <a:r>
              <a:rPr lang="en-US" sz="2000" b="1" i="1" u="sng">
                <a:latin typeface="Arial Narrow" pitchFamily="34" charset="0"/>
              </a:rPr>
              <a:t>KitchenStyle</a:t>
            </a:r>
          </a:p>
          <a:p>
            <a:pPr algn="ctr">
              <a:lnSpc>
                <a:spcPct val="90000"/>
              </a:lnSpc>
            </a:pPr>
            <a:r>
              <a:rPr lang="en-US" b="1" i="1">
                <a:latin typeface="Arial Narrow" pitchFamily="34" charset="0"/>
              </a:rPr>
              <a:t>getWallCabinet()</a:t>
            </a:r>
          </a:p>
          <a:p>
            <a:pPr algn="ctr">
              <a:lnSpc>
                <a:spcPct val="90000"/>
              </a:lnSpc>
            </a:pPr>
            <a:r>
              <a:rPr lang="en-US" b="1" i="1">
                <a:latin typeface="Arial Narrow" pitchFamily="34" charset="0"/>
              </a:rPr>
              <a:t>getFloorCabinet()</a:t>
            </a:r>
            <a:endParaRPr lang="en-US" sz="2000" b="1" i="1">
              <a:latin typeface="Arial Narrow" pitchFamily="34" charset="0"/>
            </a:endParaRPr>
          </a:p>
        </p:txBody>
      </p:sp>
      <p:sp>
        <p:nvSpPr>
          <p:cNvPr id="347139" name="Rectangle 20"/>
          <p:cNvSpPr>
            <a:spLocks noChangeArrowheads="1"/>
          </p:cNvSpPr>
          <p:nvPr/>
        </p:nvSpPr>
        <p:spPr bwMode="auto">
          <a:xfrm>
            <a:off x="3850952" y="1754971"/>
            <a:ext cx="1729961"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Kitchen</a:t>
            </a:r>
          </a:p>
          <a:p>
            <a:pPr algn="ctr"/>
            <a:r>
              <a:rPr lang="en-US" b="1">
                <a:latin typeface="Arial Narrow" pitchFamily="34" charset="0"/>
              </a:rPr>
              <a:t>getWallCabinet()</a:t>
            </a:r>
          </a:p>
          <a:p>
            <a:pPr algn="ctr"/>
            <a:r>
              <a:rPr lang="en-US" b="1">
                <a:latin typeface="Arial Narrow" pitchFamily="34" charset="0"/>
              </a:rPr>
              <a:t>getFloorcabinet()</a:t>
            </a:r>
          </a:p>
        </p:txBody>
      </p:sp>
      <p:sp>
        <p:nvSpPr>
          <p:cNvPr id="347140" name="AutoShape 23"/>
          <p:cNvSpPr>
            <a:spLocks noChangeArrowheads="1"/>
          </p:cNvSpPr>
          <p:nvPr/>
        </p:nvSpPr>
        <p:spPr bwMode="auto">
          <a:xfrm>
            <a:off x="1511300" y="2389069"/>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7141" name="Rectangle 24"/>
          <p:cNvSpPr>
            <a:spLocks noChangeArrowheads="1"/>
          </p:cNvSpPr>
          <p:nvPr/>
        </p:nvSpPr>
        <p:spPr bwMode="auto">
          <a:xfrm>
            <a:off x="7509765" y="692528"/>
            <a:ext cx="2847254" cy="677108"/>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Client</a:t>
            </a:r>
          </a:p>
          <a:p>
            <a:pPr algn="ctr"/>
            <a:r>
              <a:rPr lang="en-US" b="1">
                <a:latin typeface="Arial Narrow" pitchFamily="34" charset="0"/>
              </a:rPr>
              <a:t>renderKitchen( KitchenStyle )</a:t>
            </a:r>
          </a:p>
        </p:txBody>
      </p:sp>
      <p:sp>
        <p:nvSpPr>
          <p:cNvPr id="347142" name="Rectangle 30" descr="Dark vertical"/>
          <p:cNvSpPr>
            <a:spLocks noChangeArrowheads="1"/>
          </p:cNvSpPr>
          <p:nvPr/>
        </p:nvSpPr>
        <p:spPr bwMode="auto">
          <a:xfrm>
            <a:off x="771850" y="4363234"/>
            <a:ext cx="1760417" cy="954107"/>
          </a:xfrm>
          <a:prstGeom prst="rect">
            <a:avLst/>
          </a:prstGeom>
          <a:pattFill prst="dkVert">
            <a:fgClr>
              <a:schemeClr val="hlink"/>
            </a:fgClr>
            <a:bgClr>
              <a:srgbClr val="FFFFFF"/>
            </a:bgClr>
          </a:pattFill>
          <a:ln w="19050">
            <a:solidFill>
              <a:schemeClr val="tx1"/>
            </a:solidFill>
            <a:miter lim="800000"/>
            <a:headEnd/>
            <a:tailEnd/>
          </a:ln>
        </p:spPr>
        <p:txBody>
          <a:bodyPr wrap="none" anchor="ctr">
            <a:spAutoFit/>
          </a:bodyPr>
          <a:lstStyle/>
          <a:p>
            <a:pPr algn="ctr"/>
            <a:r>
              <a:rPr lang="en-US" sz="2000" b="1" u="sng">
                <a:latin typeface="Arial Narrow" pitchFamily="34" charset="0"/>
              </a:rPr>
              <a:t>ModernKStyle</a:t>
            </a:r>
          </a:p>
          <a:p>
            <a:pPr algn="ctr"/>
            <a:r>
              <a:rPr lang="en-US" b="1">
                <a:latin typeface="Arial Narrow" pitchFamily="34" charset="0"/>
              </a:rPr>
              <a:t>getWallCabinet()</a:t>
            </a:r>
          </a:p>
          <a:p>
            <a:pPr algn="ctr"/>
            <a:r>
              <a:rPr lang="en-US" b="1">
                <a:latin typeface="Arial Narrow" pitchFamily="34" charset="0"/>
              </a:rPr>
              <a:t>getFloorCabinet()</a:t>
            </a:r>
          </a:p>
        </p:txBody>
      </p:sp>
      <p:sp>
        <p:nvSpPr>
          <p:cNvPr id="347143" name="Rectangle 31"/>
          <p:cNvSpPr>
            <a:spLocks noChangeArrowheads="1"/>
          </p:cNvSpPr>
          <p:nvPr/>
        </p:nvSpPr>
        <p:spPr bwMode="auto">
          <a:xfrm>
            <a:off x="2391101" y="5434796"/>
            <a:ext cx="1760417" cy="954107"/>
          </a:xfrm>
          <a:prstGeom prst="rect">
            <a:avLst/>
          </a:prstGeom>
          <a:solidFill>
            <a:srgbClr val="FFFF99"/>
          </a:solidFill>
          <a:ln w="19050">
            <a:solidFill>
              <a:schemeClr val="tx1"/>
            </a:solidFill>
            <a:miter lim="800000"/>
            <a:headEnd/>
            <a:tailEnd/>
          </a:ln>
        </p:spPr>
        <p:txBody>
          <a:bodyPr wrap="none" anchor="ctr">
            <a:spAutoFit/>
          </a:bodyPr>
          <a:lstStyle/>
          <a:p>
            <a:pPr algn="ctr"/>
            <a:r>
              <a:rPr lang="en-US" sz="2000" b="1" u="sng">
                <a:latin typeface="Arial Narrow" pitchFamily="34" charset="0"/>
              </a:rPr>
              <a:t>AntiqueKStyle</a:t>
            </a:r>
          </a:p>
          <a:p>
            <a:pPr algn="ctr"/>
            <a:r>
              <a:rPr lang="en-US" b="1">
                <a:latin typeface="Arial Narrow" pitchFamily="34" charset="0"/>
              </a:rPr>
              <a:t>getWallCabinet()</a:t>
            </a:r>
          </a:p>
          <a:p>
            <a:pPr algn="ctr"/>
            <a:r>
              <a:rPr lang="en-US" b="1">
                <a:latin typeface="Arial Narrow" pitchFamily="34" charset="0"/>
              </a:rPr>
              <a:t>getFloorCabinet()</a:t>
            </a:r>
          </a:p>
        </p:txBody>
      </p:sp>
      <p:cxnSp>
        <p:nvCxnSpPr>
          <p:cNvPr id="347144" name="AutoShape 33"/>
          <p:cNvCxnSpPr>
            <a:cxnSpLocks noChangeShapeType="1"/>
            <a:stCxn id="347142" idx="0"/>
            <a:endCxn id="347140" idx="2"/>
          </p:cNvCxnSpPr>
          <p:nvPr/>
        </p:nvCxnSpPr>
        <p:spPr bwMode="auto">
          <a:xfrm flipV="1">
            <a:off x="1652059" y="3122732"/>
            <a:ext cx="11641" cy="1240502"/>
          </a:xfrm>
          <a:prstGeom prst="straightConnector1">
            <a:avLst/>
          </a:prstGeom>
          <a:noFill/>
          <a:ln w="19050">
            <a:solidFill>
              <a:schemeClr val="tx1"/>
            </a:solidFill>
            <a:round/>
            <a:headEnd/>
            <a:tailEnd/>
          </a:ln>
        </p:spPr>
      </p:cxnSp>
      <p:cxnSp>
        <p:nvCxnSpPr>
          <p:cNvPr id="347145" name="AutoShape 34"/>
          <p:cNvCxnSpPr>
            <a:cxnSpLocks noChangeShapeType="1"/>
          </p:cNvCxnSpPr>
          <p:nvPr/>
        </p:nvCxnSpPr>
        <p:spPr bwMode="auto">
          <a:xfrm rot="16200000" flipV="1">
            <a:off x="1166814" y="3405188"/>
            <a:ext cx="2701925" cy="1606551"/>
          </a:xfrm>
          <a:prstGeom prst="bentConnector3">
            <a:avLst>
              <a:gd name="adj1" fmla="val 50000"/>
            </a:avLst>
          </a:prstGeom>
          <a:noFill/>
          <a:ln w="19050">
            <a:solidFill>
              <a:schemeClr val="tx1"/>
            </a:solidFill>
            <a:miter lim="800000"/>
            <a:headEnd/>
            <a:tailEnd/>
          </a:ln>
        </p:spPr>
      </p:cxnSp>
      <p:sp>
        <p:nvSpPr>
          <p:cNvPr id="347146" name="AutoShape 35"/>
          <p:cNvSpPr>
            <a:spLocks noChangeArrowheads="1"/>
          </p:cNvSpPr>
          <p:nvPr/>
        </p:nvSpPr>
        <p:spPr bwMode="auto">
          <a:xfrm rot="10800000">
            <a:off x="5984487" y="1836619"/>
            <a:ext cx="366960" cy="733663"/>
          </a:xfrm>
          <a:prstGeom prst="flowChartDecision">
            <a:avLst/>
          </a:prstGeom>
          <a:solidFill>
            <a:schemeClr val="bg1"/>
          </a:solidFill>
          <a:ln w="19050">
            <a:solidFill>
              <a:schemeClr val="tx1"/>
            </a:solidFill>
            <a:miter lim="800000"/>
            <a:headEnd/>
            <a:tailEnd/>
          </a:ln>
        </p:spPr>
        <p:txBody>
          <a:bodyPr wrap="none" anchor="ctr">
            <a:spAutoFit/>
          </a:bodyPr>
          <a:lstStyle/>
          <a:p>
            <a:endParaRPr lang="en-US"/>
          </a:p>
        </p:txBody>
      </p:sp>
      <p:sp>
        <p:nvSpPr>
          <p:cNvPr id="347147" name="Rectangle 36"/>
          <p:cNvSpPr>
            <a:spLocks noChangeArrowheads="1"/>
          </p:cNvSpPr>
          <p:nvPr/>
        </p:nvSpPr>
        <p:spPr bwMode="auto">
          <a:xfrm>
            <a:off x="6256849" y="3011458"/>
            <a:ext cx="1435136"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WallCabinet </a:t>
            </a:r>
            <a:endParaRPr lang="en-US" b="1" i="1">
              <a:latin typeface="Arial Narrow" pitchFamily="34" charset="0"/>
            </a:endParaRPr>
          </a:p>
        </p:txBody>
      </p:sp>
      <p:cxnSp>
        <p:nvCxnSpPr>
          <p:cNvPr id="347148" name="AutoShape 37"/>
          <p:cNvCxnSpPr>
            <a:cxnSpLocks noChangeShapeType="1"/>
            <a:stCxn id="347147" idx="3"/>
            <a:endCxn id="347146" idx="1"/>
          </p:cNvCxnSpPr>
          <p:nvPr/>
        </p:nvCxnSpPr>
        <p:spPr bwMode="auto">
          <a:xfrm flipH="1" flipV="1">
            <a:off x="6351447" y="2203450"/>
            <a:ext cx="1340538" cy="1008063"/>
          </a:xfrm>
          <a:prstGeom prst="bentConnector3">
            <a:avLst>
              <a:gd name="adj1" fmla="val -17053"/>
            </a:avLst>
          </a:prstGeom>
          <a:noFill/>
          <a:ln w="19050">
            <a:solidFill>
              <a:schemeClr val="tx1"/>
            </a:solidFill>
            <a:miter lim="800000"/>
            <a:headEnd type="arrow" w="med" len="med"/>
            <a:tailEnd/>
          </a:ln>
        </p:spPr>
      </p:cxnSp>
      <p:sp>
        <p:nvSpPr>
          <p:cNvPr id="347149" name="Rectangle 38"/>
          <p:cNvSpPr>
            <a:spLocks noChangeArrowheads="1"/>
          </p:cNvSpPr>
          <p:nvPr/>
        </p:nvSpPr>
        <p:spPr bwMode="auto">
          <a:xfrm>
            <a:off x="10102400" y="3011458"/>
            <a:ext cx="1537600"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FloorCabinet </a:t>
            </a:r>
            <a:endParaRPr lang="en-US" b="1" i="1">
              <a:latin typeface="Arial Narrow" pitchFamily="34" charset="0"/>
            </a:endParaRPr>
          </a:p>
        </p:txBody>
      </p:sp>
      <p:cxnSp>
        <p:nvCxnSpPr>
          <p:cNvPr id="347150" name="AutoShape 39"/>
          <p:cNvCxnSpPr>
            <a:cxnSpLocks noChangeShapeType="1"/>
            <a:stCxn id="347149" idx="1"/>
            <a:endCxn id="347146" idx="1"/>
          </p:cNvCxnSpPr>
          <p:nvPr/>
        </p:nvCxnSpPr>
        <p:spPr bwMode="auto">
          <a:xfrm rot="10800000">
            <a:off x="6351448" y="2203451"/>
            <a:ext cx="3750953" cy="1008063"/>
          </a:xfrm>
          <a:prstGeom prst="bentConnector3">
            <a:avLst>
              <a:gd name="adj1" fmla="val 50000"/>
            </a:avLst>
          </a:prstGeom>
          <a:noFill/>
          <a:ln w="19050">
            <a:solidFill>
              <a:schemeClr val="tx1"/>
            </a:solidFill>
            <a:miter lim="800000"/>
            <a:headEnd type="arrow" w="med" len="med"/>
            <a:tailEnd/>
          </a:ln>
        </p:spPr>
      </p:cxnSp>
      <p:sp>
        <p:nvSpPr>
          <p:cNvPr id="347151" name="AutoShape 44"/>
          <p:cNvSpPr>
            <a:spLocks noChangeArrowheads="1"/>
          </p:cNvSpPr>
          <p:nvPr/>
        </p:nvSpPr>
        <p:spPr bwMode="auto">
          <a:xfrm>
            <a:off x="10143067" y="3178057"/>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7152" name="Rectangle 45" descr="Dark vertical"/>
          <p:cNvSpPr>
            <a:spLocks noChangeArrowheads="1"/>
          </p:cNvSpPr>
          <p:nvPr/>
        </p:nvSpPr>
        <p:spPr bwMode="auto">
          <a:xfrm>
            <a:off x="3794288" y="4046508"/>
            <a:ext cx="2137508" cy="400110"/>
          </a:xfrm>
          <a:prstGeom prst="rect">
            <a:avLst/>
          </a:prstGeom>
          <a:pattFill prst="dkVert">
            <a:fgClr>
              <a:schemeClr val="hlink"/>
            </a:fgClr>
            <a:bgClr>
              <a:srgbClr val="FFFFFF"/>
            </a:bgClr>
          </a:pattFill>
          <a:ln w="19050">
            <a:solidFill>
              <a:schemeClr val="tx1"/>
            </a:solidFill>
            <a:miter lim="800000"/>
            <a:headEnd/>
            <a:tailEnd/>
          </a:ln>
        </p:spPr>
        <p:txBody>
          <a:bodyPr wrap="none" anchor="ctr">
            <a:spAutoFit/>
          </a:bodyPr>
          <a:lstStyle/>
          <a:p>
            <a:pPr algn="ctr"/>
            <a:r>
              <a:rPr lang="en-US" sz="2000" b="1">
                <a:latin typeface="Arial Narrow" pitchFamily="34" charset="0"/>
              </a:rPr>
              <a:t>ModernWallCabinet</a:t>
            </a:r>
            <a:endParaRPr lang="en-US" b="1">
              <a:latin typeface="Arial Narrow" pitchFamily="34" charset="0"/>
            </a:endParaRPr>
          </a:p>
        </p:txBody>
      </p:sp>
      <p:sp>
        <p:nvSpPr>
          <p:cNvPr id="347153" name="Rectangle 46" descr="Dark vertical"/>
          <p:cNvSpPr>
            <a:spLocks noChangeArrowheads="1"/>
          </p:cNvSpPr>
          <p:nvPr/>
        </p:nvSpPr>
        <p:spPr bwMode="auto">
          <a:xfrm>
            <a:off x="7352903" y="5494308"/>
            <a:ext cx="2238112" cy="400110"/>
          </a:xfrm>
          <a:prstGeom prst="rect">
            <a:avLst/>
          </a:prstGeom>
          <a:pattFill prst="dkVert">
            <a:fgClr>
              <a:schemeClr val="hlink"/>
            </a:fgClr>
            <a:bgClr>
              <a:srgbClr val="FFFFFF"/>
            </a:bgClr>
          </a:pattFill>
          <a:ln w="19050">
            <a:solidFill>
              <a:schemeClr val="tx1"/>
            </a:solidFill>
            <a:miter lim="800000"/>
            <a:headEnd/>
            <a:tailEnd/>
          </a:ln>
        </p:spPr>
        <p:txBody>
          <a:bodyPr wrap="none" anchor="ctr">
            <a:spAutoFit/>
          </a:bodyPr>
          <a:lstStyle/>
          <a:p>
            <a:pPr algn="ctr"/>
            <a:r>
              <a:rPr lang="en-US" sz="2000" b="1">
                <a:latin typeface="Arial Narrow" pitchFamily="34" charset="0"/>
              </a:rPr>
              <a:t>ModernFloorCabinet</a:t>
            </a:r>
          </a:p>
        </p:txBody>
      </p:sp>
      <p:sp>
        <p:nvSpPr>
          <p:cNvPr id="347154" name="Rectangle 47"/>
          <p:cNvSpPr>
            <a:spLocks noChangeArrowheads="1"/>
          </p:cNvSpPr>
          <p:nvPr/>
        </p:nvSpPr>
        <p:spPr bwMode="auto">
          <a:xfrm>
            <a:off x="5610008" y="4732308"/>
            <a:ext cx="2161553" cy="400110"/>
          </a:xfrm>
          <a:prstGeom prst="rect">
            <a:avLst/>
          </a:prstGeom>
          <a:solidFill>
            <a:srgbClr val="FFFF99"/>
          </a:solidFill>
          <a:ln w="19050">
            <a:solidFill>
              <a:schemeClr val="tx1"/>
            </a:solidFill>
            <a:miter lim="800000"/>
            <a:headEnd/>
            <a:tailEnd/>
          </a:ln>
        </p:spPr>
        <p:txBody>
          <a:bodyPr wrap="none" anchor="ctr">
            <a:spAutoFit/>
          </a:bodyPr>
          <a:lstStyle/>
          <a:p>
            <a:pPr algn="ctr"/>
            <a:r>
              <a:rPr lang="en-US" sz="2000" b="1">
                <a:latin typeface="Arial Narrow" pitchFamily="34" charset="0"/>
              </a:rPr>
              <a:t>AntiqueWallCabinet</a:t>
            </a:r>
          </a:p>
        </p:txBody>
      </p:sp>
      <p:sp>
        <p:nvSpPr>
          <p:cNvPr id="347155" name="Rectangle 48"/>
          <p:cNvSpPr>
            <a:spLocks noChangeArrowheads="1"/>
          </p:cNvSpPr>
          <p:nvPr/>
        </p:nvSpPr>
        <p:spPr bwMode="auto">
          <a:xfrm>
            <a:off x="9155921" y="6232496"/>
            <a:ext cx="2262158" cy="400110"/>
          </a:xfrm>
          <a:prstGeom prst="rect">
            <a:avLst/>
          </a:prstGeom>
          <a:solidFill>
            <a:srgbClr val="FFFF99"/>
          </a:solidFill>
          <a:ln w="19050">
            <a:solidFill>
              <a:schemeClr val="tx1"/>
            </a:solidFill>
            <a:miter lim="800000"/>
            <a:headEnd/>
            <a:tailEnd/>
          </a:ln>
        </p:spPr>
        <p:txBody>
          <a:bodyPr wrap="none" anchor="ctr">
            <a:spAutoFit/>
          </a:bodyPr>
          <a:lstStyle/>
          <a:p>
            <a:pPr algn="ctr"/>
            <a:r>
              <a:rPr lang="en-US" sz="2000" b="1">
                <a:latin typeface="Arial Narrow" pitchFamily="34" charset="0"/>
              </a:rPr>
              <a:t>AntiqueFloorCabinet</a:t>
            </a:r>
          </a:p>
        </p:txBody>
      </p:sp>
      <p:sp>
        <p:nvSpPr>
          <p:cNvPr id="347156" name="AutoShape 49"/>
          <p:cNvSpPr>
            <a:spLocks noChangeArrowheads="1"/>
          </p:cNvSpPr>
          <p:nvPr/>
        </p:nvSpPr>
        <p:spPr bwMode="auto">
          <a:xfrm>
            <a:off x="6538384" y="3178057"/>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cxnSp>
        <p:nvCxnSpPr>
          <p:cNvPr id="347157" name="AutoShape 50"/>
          <p:cNvCxnSpPr>
            <a:cxnSpLocks noChangeShapeType="1"/>
            <a:stCxn id="347156" idx="2"/>
            <a:endCxn id="347152" idx="0"/>
          </p:cNvCxnSpPr>
          <p:nvPr/>
        </p:nvCxnSpPr>
        <p:spPr bwMode="auto">
          <a:xfrm rot="5400000">
            <a:off x="5709519" y="3065243"/>
            <a:ext cx="134788" cy="1827742"/>
          </a:xfrm>
          <a:prstGeom prst="bentConnector3">
            <a:avLst>
              <a:gd name="adj1" fmla="val 50000"/>
            </a:avLst>
          </a:prstGeom>
          <a:noFill/>
          <a:ln w="19050">
            <a:solidFill>
              <a:schemeClr val="tx1"/>
            </a:solidFill>
            <a:miter lim="800000"/>
            <a:headEnd/>
            <a:tailEnd/>
          </a:ln>
        </p:spPr>
      </p:cxnSp>
      <p:cxnSp>
        <p:nvCxnSpPr>
          <p:cNvPr id="347158" name="AutoShape 51"/>
          <p:cNvCxnSpPr>
            <a:cxnSpLocks noChangeShapeType="1"/>
            <a:stCxn id="347156" idx="2"/>
            <a:endCxn id="347154" idx="0"/>
          </p:cNvCxnSpPr>
          <p:nvPr/>
        </p:nvCxnSpPr>
        <p:spPr bwMode="auto">
          <a:xfrm>
            <a:off x="6690784" y="3911720"/>
            <a:ext cx="1" cy="820588"/>
          </a:xfrm>
          <a:prstGeom prst="straightConnector1">
            <a:avLst/>
          </a:prstGeom>
          <a:noFill/>
          <a:ln w="19050">
            <a:solidFill>
              <a:schemeClr val="tx1"/>
            </a:solidFill>
            <a:round/>
            <a:headEnd/>
            <a:tailEnd/>
          </a:ln>
        </p:spPr>
      </p:cxnSp>
      <p:cxnSp>
        <p:nvCxnSpPr>
          <p:cNvPr id="347159" name="AutoShape 52"/>
          <p:cNvCxnSpPr>
            <a:cxnSpLocks noChangeShapeType="1"/>
            <a:stCxn id="347151" idx="2"/>
            <a:endCxn id="347155" idx="0"/>
          </p:cNvCxnSpPr>
          <p:nvPr/>
        </p:nvCxnSpPr>
        <p:spPr bwMode="auto">
          <a:xfrm rot="5400000">
            <a:off x="9130846" y="5067875"/>
            <a:ext cx="2320776" cy="8467"/>
          </a:xfrm>
          <a:prstGeom prst="bentConnector3">
            <a:avLst>
              <a:gd name="adj1" fmla="val 50000"/>
            </a:avLst>
          </a:prstGeom>
          <a:noFill/>
          <a:ln w="19050">
            <a:solidFill>
              <a:schemeClr val="tx1"/>
            </a:solidFill>
            <a:miter lim="800000"/>
            <a:headEnd/>
            <a:tailEnd/>
          </a:ln>
        </p:spPr>
      </p:cxnSp>
      <p:cxnSp>
        <p:nvCxnSpPr>
          <p:cNvPr id="347160" name="AutoShape 53"/>
          <p:cNvCxnSpPr>
            <a:cxnSpLocks noChangeShapeType="1"/>
            <a:stCxn id="347151" idx="2"/>
            <a:endCxn id="347153" idx="0"/>
          </p:cNvCxnSpPr>
          <p:nvPr/>
        </p:nvCxnSpPr>
        <p:spPr bwMode="auto">
          <a:xfrm rot="5400000">
            <a:off x="8592419" y="3791260"/>
            <a:ext cx="1582588" cy="1823508"/>
          </a:xfrm>
          <a:prstGeom prst="bentConnector3">
            <a:avLst>
              <a:gd name="adj1" fmla="val 50000"/>
            </a:avLst>
          </a:prstGeom>
          <a:noFill/>
          <a:ln w="19050">
            <a:solidFill>
              <a:schemeClr val="tx1"/>
            </a:solidFill>
            <a:miter lim="800000"/>
            <a:headEnd/>
            <a:tailEnd/>
          </a:ln>
        </p:spPr>
      </p:cxnSp>
      <p:cxnSp>
        <p:nvCxnSpPr>
          <p:cNvPr id="347161" name="AutoShape 54"/>
          <p:cNvCxnSpPr>
            <a:cxnSpLocks noChangeShapeType="1"/>
            <a:endCxn id="347152" idx="1"/>
          </p:cNvCxnSpPr>
          <p:nvPr/>
        </p:nvCxnSpPr>
        <p:spPr bwMode="auto">
          <a:xfrm flipV="1">
            <a:off x="2700867" y="4246563"/>
            <a:ext cx="1093421" cy="782639"/>
          </a:xfrm>
          <a:prstGeom prst="straightConnector1">
            <a:avLst/>
          </a:prstGeom>
          <a:noFill/>
          <a:ln w="19050">
            <a:solidFill>
              <a:schemeClr val="tx1"/>
            </a:solidFill>
            <a:prstDash val="dash"/>
            <a:round/>
            <a:headEnd/>
            <a:tailEnd type="arrow" w="med" len="med"/>
          </a:ln>
        </p:spPr>
      </p:cxnSp>
      <p:cxnSp>
        <p:nvCxnSpPr>
          <p:cNvPr id="347162" name="AutoShape 55"/>
          <p:cNvCxnSpPr>
            <a:cxnSpLocks noChangeShapeType="1"/>
            <a:endCxn id="347153" idx="1"/>
          </p:cNvCxnSpPr>
          <p:nvPr/>
        </p:nvCxnSpPr>
        <p:spPr bwMode="auto">
          <a:xfrm>
            <a:off x="2762251" y="5143501"/>
            <a:ext cx="4590652" cy="550862"/>
          </a:xfrm>
          <a:prstGeom prst="straightConnector1">
            <a:avLst/>
          </a:prstGeom>
          <a:noFill/>
          <a:ln w="19050">
            <a:solidFill>
              <a:schemeClr val="tx1"/>
            </a:solidFill>
            <a:prstDash val="dash"/>
            <a:round/>
            <a:headEnd/>
            <a:tailEnd type="arrow" w="med" len="med"/>
          </a:ln>
        </p:spPr>
      </p:cxnSp>
      <p:cxnSp>
        <p:nvCxnSpPr>
          <p:cNvPr id="347163" name="AutoShape 56"/>
          <p:cNvCxnSpPr>
            <a:cxnSpLocks noChangeShapeType="1"/>
            <a:endCxn id="347154" idx="1"/>
          </p:cNvCxnSpPr>
          <p:nvPr/>
        </p:nvCxnSpPr>
        <p:spPr bwMode="auto">
          <a:xfrm flipV="1">
            <a:off x="4476750" y="4932363"/>
            <a:ext cx="1133258" cy="711201"/>
          </a:xfrm>
          <a:prstGeom prst="straightConnector1">
            <a:avLst/>
          </a:prstGeom>
          <a:noFill/>
          <a:ln w="19050">
            <a:solidFill>
              <a:schemeClr val="tx1"/>
            </a:solidFill>
            <a:prstDash val="dash"/>
            <a:round/>
            <a:headEnd/>
            <a:tailEnd type="arrow" w="med" len="med"/>
          </a:ln>
        </p:spPr>
      </p:cxnSp>
      <p:cxnSp>
        <p:nvCxnSpPr>
          <p:cNvPr id="347164" name="AutoShape 57"/>
          <p:cNvCxnSpPr>
            <a:cxnSpLocks noChangeShapeType="1"/>
          </p:cNvCxnSpPr>
          <p:nvPr/>
        </p:nvCxnSpPr>
        <p:spPr bwMode="auto">
          <a:xfrm>
            <a:off x="4476751" y="6286500"/>
            <a:ext cx="4235449" cy="1588"/>
          </a:xfrm>
          <a:prstGeom prst="straightConnector1">
            <a:avLst/>
          </a:prstGeom>
          <a:noFill/>
          <a:ln w="19050">
            <a:solidFill>
              <a:schemeClr val="tx1"/>
            </a:solidFill>
            <a:prstDash val="dash"/>
            <a:round/>
            <a:headEnd/>
            <a:tailEnd type="arrow" w="med" len="med"/>
          </a:ln>
        </p:spPr>
      </p:cxnSp>
      <p:cxnSp>
        <p:nvCxnSpPr>
          <p:cNvPr id="347165" name="AutoShape 60"/>
          <p:cNvCxnSpPr>
            <a:cxnSpLocks noChangeShapeType="1"/>
            <a:stCxn id="347141" idx="2"/>
            <a:endCxn id="347147" idx="0"/>
          </p:cNvCxnSpPr>
          <p:nvPr/>
        </p:nvCxnSpPr>
        <p:spPr bwMode="auto">
          <a:xfrm flipH="1">
            <a:off x="6974417" y="1369636"/>
            <a:ext cx="1958975" cy="1641822"/>
          </a:xfrm>
          <a:prstGeom prst="straightConnector1">
            <a:avLst/>
          </a:prstGeom>
          <a:noFill/>
          <a:ln w="19050">
            <a:solidFill>
              <a:schemeClr val="tx1"/>
            </a:solidFill>
            <a:prstDash val="dash"/>
            <a:round/>
            <a:headEnd/>
            <a:tailEnd type="arrow" w="med" len="med"/>
          </a:ln>
        </p:spPr>
      </p:cxnSp>
      <p:cxnSp>
        <p:nvCxnSpPr>
          <p:cNvPr id="347166" name="AutoShape 61"/>
          <p:cNvCxnSpPr>
            <a:cxnSpLocks noChangeShapeType="1"/>
            <a:stCxn id="347141" idx="2"/>
            <a:endCxn id="347149" idx="0"/>
          </p:cNvCxnSpPr>
          <p:nvPr/>
        </p:nvCxnSpPr>
        <p:spPr bwMode="auto">
          <a:xfrm>
            <a:off x="8933392" y="1369636"/>
            <a:ext cx="1937808" cy="1641822"/>
          </a:xfrm>
          <a:prstGeom prst="straightConnector1">
            <a:avLst/>
          </a:prstGeom>
          <a:noFill/>
          <a:ln w="19050">
            <a:solidFill>
              <a:schemeClr val="tx1"/>
            </a:solidFill>
            <a:prstDash val="dash"/>
            <a:round/>
            <a:headEnd/>
            <a:tailEnd type="arrow" w="med" len="med"/>
          </a:ln>
        </p:spPr>
      </p:cxnSp>
      <p:cxnSp>
        <p:nvCxnSpPr>
          <p:cNvPr id="347167" name="AutoShape 62"/>
          <p:cNvCxnSpPr>
            <a:cxnSpLocks noChangeShapeType="1"/>
            <a:stCxn id="347141" idx="1"/>
            <a:endCxn id="347138" idx="0"/>
          </p:cNvCxnSpPr>
          <p:nvPr/>
        </p:nvCxnSpPr>
        <p:spPr bwMode="auto">
          <a:xfrm flipH="1">
            <a:off x="1662643" y="1031082"/>
            <a:ext cx="5847122" cy="709035"/>
          </a:xfrm>
          <a:prstGeom prst="straightConnector1">
            <a:avLst/>
          </a:prstGeom>
          <a:noFill/>
          <a:ln w="19050">
            <a:solidFill>
              <a:schemeClr val="tx1"/>
            </a:solidFill>
            <a:prstDash val="dash"/>
            <a:round/>
            <a:headEnd/>
            <a:tailEnd type="arrow" w="med" len="med"/>
          </a:ln>
        </p:spPr>
      </p:cxnSp>
      <p:cxnSp>
        <p:nvCxnSpPr>
          <p:cNvPr id="347168" name="AutoShape 63"/>
          <p:cNvCxnSpPr>
            <a:cxnSpLocks noChangeShapeType="1"/>
            <a:stCxn id="347141" idx="1"/>
            <a:endCxn id="347139" idx="0"/>
          </p:cNvCxnSpPr>
          <p:nvPr/>
        </p:nvCxnSpPr>
        <p:spPr bwMode="auto">
          <a:xfrm flipH="1">
            <a:off x="4715933" y="1031082"/>
            <a:ext cx="2793832" cy="723889"/>
          </a:xfrm>
          <a:prstGeom prst="straightConnector1">
            <a:avLst/>
          </a:prstGeom>
          <a:noFill/>
          <a:ln w="19050">
            <a:solidFill>
              <a:schemeClr val="tx1"/>
            </a:solidFill>
            <a:prstDash val="dash"/>
            <a:round/>
            <a:headEnd/>
            <a:tailEnd type="arrow" w="med" len="med"/>
          </a:ln>
        </p:spPr>
      </p:cxnSp>
      <p:sp>
        <p:nvSpPr>
          <p:cNvPr id="347169" name="Slide Number Placeholder 33"/>
          <p:cNvSpPr txBox="1">
            <a:spLocks noGrp="1"/>
          </p:cNvSpPr>
          <p:nvPr/>
        </p:nvSpPr>
        <p:spPr bwMode="auto">
          <a:xfrm>
            <a:off x="9347200" y="6492876"/>
            <a:ext cx="2844800" cy="365125"/>
          </a:xfrm>
          <a:prstGeom prst="rect">
            <a:avLst/>
          </a:prstGeom>
          <a:noFill/>
          <a:ln w="9525">
            <a:noFill/>
            <a:miter lim="800000"/>
            <a:headEnd/>
            <a:tailEnd/>
          </a:ln>
        </p:spPr>
        <p:txBody>
          <a:bodyPr anchor="ctr"/>
          <a:lstStyle/>
          <a:p>
            <a:pPr algn="r"/>
            <a:fld id="{E7A9B798-CB20-4E4E-82F8-DB3D23BB1CA6}" type="slidenum">
              <a:rPr lang="en-GB" sz="1200">
                <a:solidFill>
                  <a:srgbClr val="898989"/>
                </a:solidFill>
                <a:latin typeface="Calibri" pitchFamily="34" charset="0"/>
              </a:rPr>
              <a:pPr algn="r"/>
              <a:t>88</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81210411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61" name="AutoShape 71"/>
          <p:cNvCxnSpPr>
            <a:cxnSpLocks noChangeShapeType="1"/>
            <a:stCxn id="348187" idx="2"/>
            <a:endCxn id="348178" idx="0"/>
          </p:cNvCxnSpPr>
          <p:nvPr/>
        </p:nvCxnSpPr>
        <p:spPr bwMode="auto">
          <a:xfrm flipH="1">
            <a:off x="10440459" y="3727570"/>
            <a:ext cx="1058" cy="2504926"/>
          </a:xfrm>
          <a:prstGeom prst="straightConnector1">
            <a:avLst/>
          </a:prstGeom>
          <a:noFill/>
          <a:ln w="19050">
            <a:solidFill>
              <a:schemeClr val="tx1"/>
            </a:solidFill>
            <a:round/>
            <a:headEnd/>
            <a:tailEnd/>
          </a:ln>
        </p:spPr>
      </p:cxnSp>
      <p:sp>
        <p:nvSpPr>
          <p:cNvPr id="348162" name="Rectangle 2"/>
          <p:cNvSpPr>
            <a:spLocks noGrp="1" noChangeArrowheads="1"/>
          </p:cNvSpPr>
          <p:nvPr>
            <p:ph type="title" idx="4294967295"/>
          </p:nvPr>
        </p:nvSpPr>
        <p:spPr>
          <a:xfrm>
            <a:off x="101600" y="315914"/>
            <a:ext cx="11988800" cy="327025"/>
          </a:xfrm>
          <a:solidFill>
            <a:schemeClr val="bg1"/>
          </a:solidFill>
        </p:spPr>
        <p:txBody>
          <a:bodyPr lIns="90488" tIns="44450" rIns="90488" bIns="44450" anchor="b">
            <a:normAutofit fontScale="90000"/>
          </a:bodyPr>
          <a:lstStyle/>
          <a:p>
            <a:pPr algn="l" eaLnBrk="1" hangingPunct="1"/>
            <a:r>
              <a:rPr lang="en-US" sz="3200" i="1" smtClean="0">
                <a:latin typeface="Arial Narrow" pitchFamily="34" charset="0"/>
              </a:rPr>
              <a:t>Abstract Factory</a:t>
            </a:r>
            <a:r>
              <a:rPr lang="en-US" sz="3200" smtClean="0">
                <a:latin typeface="Arial Narrow" pitchFamily="34" charset="0"/>
              </a:rPr>
              <a:t> Design Pattern</a:t>
            </a:r>
            <a:endParaRPr lang="en-US" sz="3200" i="1" smtClean="0">
              <a:latin typeface="Arial Narrow" pitchFamily="34" charset="0"/>
            </a:endParaRPr>
          </a:p>
        </p:txBody>
      </p:sp>
      <p:sp>
        <p:nvSpPr>
          <p:cNvPr id="348163" name="Rectangle 19"/>
          <p:cNvSpPr>
            <a:spLocks noChangeArrowheads="1"/>
          </p:cNvSpPr>
          <p:nvPr/>
        </p:nvSpPr>
        <p:spPr bwMode="auto">
          <a:xfrm>
            <a:off x="755883" y="1495641"/>
            <a:ext cx="1779653" cy="867930"/>
          </a:xfrm>
          <a:prstGeom prst="rect">
            <a:avLst/>
          </a:prstGeom>
          <a:solidFill>
            <a:schemeClr val="bg1"/>
          </a:solidFill>
          <a:ln w="19050">
            <a:solidFill>
              <a:schemeClr val="tx1"/>
            </a:solidFill>
            <a:miter lim="800000"/>
            <a:headEnd/>
            <a:tailEnd/>
          </a:ln>
        </p:spPr>
        <p:txBody>
          <a:bodyPr wrap="none" anchor="ctr">
            <a:spAutoFit/>
          </a:bodyPr>
          <a:lstStyle/>
          <a:p>
            <a:pPr algn="ctr">
              <a:lnSpc>
                <a:spcPct val="90000"/>
              </a:lnSpc>
            </a:pPr>
            <a:r>
              <a:rPr lang="en-US" sz="2000" b="1" i="1" u="sng">
                <a:latin typeface="Arial Narrow" pitchFamily="34" charset="0"/>
              </a:rPr>
              <a:t>Style</a:t>
            </a:r>
          </a:p>
          <a:p>
            <a:pPr algn="ctr">
              <a:lnSpc>
                <a:spcPct val="90000"/>
              </a:lnSpc>
            </a:pPr>
            <a:r>
              <a:rPr lang="en-US" b="1" i="1">
                <a:latin typeface="Arial Narrow" pitchFamily="34" charset="0"/>
              </a:rPr>
              <a:t>getComponentA()</a:t>
            </a:r>
          </a:p>
          <a:p>
            <a:pPr algn="ctr">
              <a:lnSpc>
                <a:spcPct val="90000"/>
              </a:lnSpc>
            </a:pPr>
            <a:r>
              <a:rPr lang="en-US" b="1" i="1">
                <a:latin typeface="Arial Narrow" pitchFamily="34" charset="0"/>
              </a:rPr>
              <a:t>getComponentB()</a:t>
            </a:r>
            <a:endParaRPr lang="en-US" sz="2000" b="1" i="1">
              <a:latin typeface="Arial Narrow" pitchFamily="34" charset="0"/>
            </a:endParaRPr>
          </a:p>
        </p:txBody>
      </p:sp>
      <p:sp>
        <p:nvSpPr>
          <p:cNvPr id="348164" name="AutoShape 23"/>
          <p:cNvSpPr>
            <a:spLocks noChangeArrowheads="1"/>
          </p:cNvSpPr>
          <p:nvPr/>
        </p:nvSpPr>
        <p:spPr bwMode="auto">
          <a:xfrm>
            <a:off x="1509184" y="2109669"/>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8165" name="Rectangle 24"/>
          <p:cNvSpPr>
            <a:spLocks noChangeArrowheads="1"/>
          </p:cNvSpPr>
          <p:nvPr/>
        </p:nvSpPr>
        <p:spPr bwMode="auto">
          <a:xfrm>
            <a:off x="7633674" y="311528"/>
            <a:ext cx="2775119" cy="677108"/>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Client</a:t>
            </a:r>
          </a:p>
          <a:p>
            <a:pPr algn="ctr"/>
            <a:r>
              <a:rPr lang="en-US" b="1">
                <a:latin typeface="Arial Narrow" pitchFamily="34" charset="0"/>
              </a:rPr>
              <a:t>doOperation( Style myStyle )</a:t>
            </a:r>
          </a:p>
        </p:txBody>
      </p:sp>
      <p:sp>
        <p:nvSpPr>
          <p:cNvPr id="348166" name="Rectangle 30"/>
          <p:cNvSpPr>
            <a:spLocks noChangeArrowheads="1"/>
          </p:cNvSpPr>
          <p:nvPr/>
        </p:nvSpPr>
        <p:spPr bwMode="auto">
          <a:xfrm>
            <a:off x="774932" y="4363234"/>
            <a:ext cx="1779653"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Style1</a:t>
            </a:r>
          </a:p>
          <a:p>
            <a:pPr algn="ctr"/>
            <a:r>
              <a:rPr lang="en-US" b="1">
                <a:latin typeface="Arial Narrow" pitchFamily="34" charset="0"/>
              </a:rPr>
              <a:t>getComponentA()</a:t>
            </a:r>
          </a:p>
          <a:p>
            <a:pPr algn="ctr"/>
            <a:r>
              <a:rPr lang="en-US" b="1">
                <a:latin typeface="Arial Narrow" pitchFamily="34" charset="0"/>
              </a:rPr>
              <a:t>getComponentB()</a:t>
            </a:r>
          </a:p>
        </p:txBody>
      </p:sp>
      <p:sp>
        <p:nvSpPr>
          <p:cNvPr id="348167" name="Rectangle 31"/>
          <p:cNvSpPr>
            <a:spLocks noChangeArrowheads="1"/>
          </p:cNvSpPr>
          <p:nvPr/>
        </p:nvSpPr>
        <p:spPr bwMode="auto">
          <a:xfrm>
            <a:off x="2298932" y="5434796"/>
            <a:ext cx="1779653"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Style2</a:t>
            </a:r>
          </a:p>
          <a:p>
            <a:pPr algn="ctr"/>
            <a:r>
              <a:rPr lang="en-US" b="1">
                <a:latin typeface="Arial Narrow" pitchFamily="34" charset="0"/>
              </a:rPr>
              <a:t>getComponentA()</a:t>
            </a:r>
          </a:p>
          <a:p>
            <a:pPr algn="ctr"/>
            <a:r>
              <a:rPr lang="en-US" b="1">
                <a:latin typeface="Arial Narrow" pitchFamily="34" charset="0"/>
              </a:rPr>
              <a:t>getComponentB()</a:t>
            </a:r>
          </a:p>
        </p:txBody>
      </p:sp>
      <p:cxnSp>
        <p:nvCxnSpPr>
          <p:cNvPr id="348168" name="AutoShape 33"/>
          <p:cNvCxnSpPr>
            <a:cxnSpLocks noChangeShapeType="1"/>
            <a:stCxn id="348166" idx="0"/>
            <a:endCxn id="348164" idx="2"/>
          </p:cNvCxnSpPr>
          <p:nvPr/>
        </p:nvCxnSpPr>
        <p:spPr bwMode="auto">
          <a:xfrm rot="16200000" flipV="1">
            <a:off x="903221" y="3601695"/>
            <a:ext cx="1519902" cy="3175"/>
          </a:xfrm>
          <a:prstGeom prst="bentConnector3">
            <a:avLst>
              <a:gd name="adj1" fmla="val 50000"/>
            </a:avLst>
          </a:prstGeom>
          <a:noFill/>
          <a:ln w="19050">
            <a:solidFill>
              <a:schemeClr val="tx1"/>
            </a:solidFill>
            <a:miter lim="800000"/>
            <a:headEnd/>
            <a:tailEnd/>
          </a:ln>
        </p:spPr>
      </p:cxnSp>
      <p:cxnSp>
        <p:nvCxnSpPr>
          <p:cNvPr id="348169" name="AutoShape 34"/>
          <p:cNvCxnSpPr>
            <a:cxnSpLocks noChangeShapeType="1"/>
            <a:stCxn id="348167" idx="0"/>
            <a:endCxn id="348164" idx="2"/>
          </p:cNvCxnSpPr>
          <p:nvPr/>
        </p:nvCxnSpPr>
        <p:spPr bwMode="auto">
          <a:xfrm rot="16200000" flipV="1">
            <a:off x="1129440" y="3375476"/>
            <a:ext cx="2591464" cy="1527175"/>
          </a:xfrm>
          <a:prstGeom prst="bentConnector3">
            <a:avLst>
              <a:gd name="adj1" fmla="val 50000"/>
            </a:avLst>
          </a:prstGeom>
          <a:noFill/>
          <a:ln w="19050">
            <a:solidFill>
              <a:schemeClr val="tx1"/>
            </a:solidFill>
            <a:miter lim="800000"/>
            <a:headEnd/>
            <a:tailEnd/>
          </a:ln>
        </p:spPr>
      </p:cxnSp>
      <p:sp>
        <p:nvSpPr>
          <p:cNvPr id="348170" name="AutoShape 35"/>
          <p:cNvSpPr>
            <a:spLocks noChangeArrowheads="1"/>
          </p:cNvSpPr>
          <p:nvPr/>
        </p:nvSpPr>
        <p:spPr bwMode="auto">
          <a:xfrm rot="10800000">
            <a:off x="5755887" y="1576269"/>
            <a:ext cx="366960" cy="733663"/>
          </a:xfrm>
          <a:prstGeom prst="flowChartDecision">
            <a:avLst/>
          </a:prstGeom>
          <a:solidFill>
            <a:schemeClr val="bg1"/>
          </a:solidFill>
          <a:ln w="19050">
            <a:solidFill>
              <a:schemeClr val="tx1"/>
            </a:solidFill>
            <a:miter lim="800000"/>
            <a:headEnd/>
            <a:tailEnd/>
          </a:ln>
        </p:spPr>
        <p:txBody>
          <a:bodyPr wrap="none" anchor="ctr">
            <a:spAutoFit/>
          </a:bodyPr>
          <a:lstStyle/>
          <a:p>
            <a:endParaRPr lang="en-US"/>
          </a:p>
        </p:txBody>
      </p:sp>
      <p:sp>
        <p:nvSpPr>
          <p:cNvPr id="348171" name="Rectangle 36"/>
          <p:cNvSpPr>
            <a:spLocks noChangeArrowheads="1"/>
          </p:cNvSpPr>
          <p:nvPr/>
        </p:nvSpPr>
        <p:spPr bwMode="auto">
          <a:xfrm>
            <a:off x="6341471" y="2827308"/>
            <a:ext cx="1553759"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ComponentA </a:t>
            </a:r>
            <a:endParaRPr lang="en-US" b="1" i="1">
              <a:latin typeface="Arial Narrow" pitchFamily="34" charset="0"/>
            </a:endParaRPr>
          </a:p>
        </p:txBody>
      </p:sp>
      <p:cxnSp>
        <p:nvCxnSpPr>
          <p:cNvPr id="348172" name="AutoShape 37"/>
          <p:cNvCxnSpPr>
            <a:cxnSpLocks noChangeShapeType="1"/>
            <a:stCxn id="348171" idx="3"/>
            <a:endCxn id="348170" idx="1"/>
          </p:cNvCxnSpPr>
          <p:nvPr/>
        </p:nvCxnSpPr>
        <p:spPr bwMode="auto">
          <a:xfrm flipH="1" flipV="1">
            <a:off x="6122847" y="1943100"/>
            <a:ext cx="1772383" cy="1084263"/>
          </a:xfrm>
          <a:prstGeom prst="bentConnector3">
            <a:avLst>
              <a:gd name="adj1" fmla="val -12898"/>
            </a:avLst>
          </a:prstGeom>
          <a:noFill/>
          <a:ln w="19050">
            <a:solidFill>
              <a:schemeClr val="tx1"/>
            </a:solidFill>
            <a:miter lim="800000"/>
            <a:headEnd type="arrow" w="med" len="med"/>
            <a:tailEnd/>
          </a:ln>
        </p:spPr>
      </p:cxnSp>
      <p:sp>
        <p:nvSpPr>
          <p:cNvPr id="348173" name="Rectangle 38"/>
          <p:cNvSpPr>
            <a:spLocks noChangeArrowheads="1"/>
          </p:cNvSpPr>
          <p:nvPr/>
        </p:nvSpPr>
        <p:spPr bwMode="auto">
          <a:xfrm>
            <a:off x="9688747" y="2827308"/>
            <a:ext cx="1505540"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ComponentB</a:t>
            </a:r>
          </a:p>
        </p:txBody>
      </p:sp>
      <p:cxnSp>
        <p:nvCxnSpPr>
          <p:cNvPr id="348174" name="AutoShape 39"/>
          <p:cNvCxnSpPr>
            <a:cxnSpLocks noChangeShapeType="1"/>
            <a:stCxn id="348173" idx="1"/>
            <a:endCxn id="348170" idx="1"/>
          </p:cNvCxnSpPr>
          <p:nvPr/>
        </p:nvCxnSpPr>
        <p:spPr bwMode="auto">
          <a:xfrm rot="10800000">
            <a:off x="6122847" y="1943101"/>
            <a:ext cx="3565900" cy="1084263"/>
          </a:xfrm>
          <a:prstGeom prst="bentConnector3">
            <a:avLst>
              <a:gd name="adj1" fmla="val 50000"/>
            </a:avLst>
          </a:prstGeom>
          <a:noFill/>
          <a:ln w="19050">
            <a:solidFill>
              <a:schemeClr val="tx1"/>
            </a:solidFill>
            <a:miter lim="800000"/>
            <a:headEnd type="arrow" w="med" len="med"/>
            <a:tailEnd/>
          </a:ln>
        </p:spPr>
      </p:cxnSp>
      <p:sp>
        <p:nvSpPr>
          <p:cNvPr id="348175" name="Rectangle 45"/>
          <p:cNvSpPr>
            <a:spLocks noChangeArrowheads="1"/>
          </p:cNvSpPr>
          <p:nvPr/>
        </p:nvSpPr>
        <p:spPr bwMode="auto">
          <a:xfrm>
            <a:off x="4401225" y="4046508"/>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Style1ComponentA</a:t>
            </a:r>
            <a:endParaRPr lang="en-US" b="1">
              <a:latin typeface="Arial Narrow" pitchFamily="34" charset="0"/>
            </a:endParaRPr>
          </a:p>
        </p:txBody>
      </p:sp>
      <p:sp>
        <p:nvSpPr>
          <p:cNvPr id="348176" name="Rectangle 46"/>
          <p:cNvSpPr>
            <a:spLocks noChangeArrowheads="1"/>
          </p:cNvSpPr>
          <p:nvPr/>
        </p:nvSpPr>
        <p:spPr bwMode="auto">
          <a:xfrm>
            <a:off x="7800591" y="5494308"/>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Style1ComponentB</a:t>
            </a:r>
          </a:p>
        </p:txBody>
      </p:sp>
      <p:sp>
        <p:nvSpPr>
          <p:cNvPr id="348177" name="Rectangle 47"/>
          <p:cNvSpPr>
            <a:spLocks noChangeArrowheads="1"/>
          </p:cNvSpPr>
          <p:nvPr/>
        </p:nvSpPr>
        <p:spPr bwMode="auto">
          <a:xfrm>
            <a:off x="6056458" y="4732308"/>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Style2ComponentA</a:t>
            </a:r>
          </a:p>
        </p:txBody>
      </p:sp>
      <p:sp>
        <p:nvSpPr>
          <p:cNvPr id="348178" name="Rectangle 48"/>
          <p:cNvSpPr>
            <a:spLocks noChangeArrowheads="1"/>
          </p:cNvSpPr>
          <p:nvPr/>
        </p:nvSpPr>
        <p:spPr bwMode="auto">
          <a:xfrm>
            <a:off x="9377508" y="6232496"/>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Style2ComponentB</a:t>
            </a:r>
          </a:p>
        </p:txBody>
      </p:sp>
      <p:cxnSp>
        <p:nvCxnSpPr>
          <p:cNvPr id="348179" name="AutoShape 50"/>
          <p:cNvCxnSpPr>
            <a:cxnSpLocks noChangeShapeType="1"/>
            <a:stCxn id="348185" idx="2"/>
            <a:endCxn id="348175" idx="0"/>
          </p:cNvCxnSpPr>
          <p:nvPr/>
        </p:nvCxnSpPr>
        <p:spPr bwMode="auto">
          <a:xfrm rot="5400000">
            <a:off x="6132853" y="3058894"/>
            <a:ext cx="318938" cy="1656291"/>
          </a:xfrm>
          <a:prstGeom prst="bentConnector3">
            <a:avLst>
              <a:gd name="adj1" fmla="val 50000"/>
            </a:avLst>
          </a:prstGeom>
          <a:noFill/>
          <a:ln w="19050">
            <a:solidFill>
              <a:schemeClr val="tx1"/>
            </a:solidFill>
            <a:miter lim="800000"/>
            <a:headEnd/>
            <a:tailEnd/>
          </a:ln>
        </p:spPr>
      </p:cxnSp>
      <p:cxnSp>
        <p:nvCxnSpPr>
          <p:cNvPr id="348180" name="AutoShape 53"/>
          <p:cNvCxnSpPr>
            <a:cxnSpLocks noChangeShapeType="1"/>
            <a:stCxn id="348187" idx="2"/>
            <a:endCxn id="348176" idx="0"/>
          </p:cNvCxnSpPr>
          <p:nvPr/>
        </p:nvCxnSpPr>
        <p:spPr bwMode="auto">
          <a:xfrm rot="5400000">
            <a:off x="8769161" y="3821952"/>
            <a:ext cx="1766738" cy="1577975"/>
          </a:xfrm>
          <a:prstGeom prst="bentConnector3">
            <a:avLst>
              <a:gd name="adj1" fmla="val 50000"/>
            </a:avLst>
          </a:prstGeom>
          <a:noFill/>
          <a:ln w="19050">
            <a:solidFill>
              <a:schemeClr val="tx1"/>
            </a:solidFill>
            <a:miter lim="800000"/>
            <a:headEnd/>
            <a:tailEnd/>
          </a:ln>
        </p:spPr>
      </p:cxnSp>
      <p:cxnSp>
        <p:nvCxnSpPr>
          <p:cNvPr id="348181" name="AutoShape 54"/>
          <p:cNvCxnSpPr>
            <a:cxnSpLocks noChangeShapeType="1"/>
            <a:endCxn id="348175" idx="1"/>
          </p:cNvCxnSpPr>
          <p:nvPr/>
        </p:nvCxnSpPr>
        <p:spPr bwMode="auto">
          <a:xfrm flipV="1">
            <a:off x="2857501" y="4246563"/>
            <a:ext cx="1543724" cy="396877"/>
          </a:xfrm>
          <a:prstGeom prst="straightConnector1">
            <a:avLst/>
          </a:prstGeom>
          <a:noFill/>
          <a:ln w="19050">
            <a:solidFill>
              <a:schemeClr val="tx1"/>
            </a:solidFill>
            <a:prstDash val="dash"/>
            <a:round/>
            <a:headEnd/>
            <a:tailEnd type="arrow" w="med" len="med"/>
          </a:ln>
        </p:spPr>
      </p:cxnSp>
      <p:cxnSp>
        <p:nvCxnSpPr>
          <p:cNvPr id="348182" name="AutoShape 55"/>
          <p:cNvCxnSpPr>
            <a:cxnSpLocks noChangeShapeType="1"/>
            <a:stCxn id="348166" idx="3"/>
            <a:endCxn id="348176" idx="1"/>
          </p:cNvCxnSpPr>
          <p:nvPr/>
        </p:nvCxnSpPr>
        <p:spPr bwMode="auto">
          <a:xfrm>
            <a:off x="2554585" y="4840288"/>
            <a:ext cx="5246006" cy="854075"/>
          </a:xfrm>
          <a:prstGeom prst="straightConnector1">
            <a:avLst/>
          </a:prstGeom>
          <a:noFill/>
          <a:ln w="19050">
            <a:solidFill>
              <a:schemeClr val="tx1"/>
            </a:solidFill>
            <a:prstDash val="dash"/>
            <a:round/>
            <a:headEnd/>
            <a:tailEnd type="arrow" w="med" len="med"/>
          </a:ln>
        </p:spPr>
      </p:cxnSp>
      <p:cxnSp>
        <p:nvCxnSpPr>
          <p:cNvPr id="348183" name="AutoShape 56"/>
          <p:cNvCxnSpPr>
            <a:cxnSpLocks noChangeShapeType="1"/>
            <a:endCxn id="348177" idx="1"/>
          </p:cNvCxnSpPr>
          <p:nvPr/>
        </p:nvCxnSpPr>
        <p:spPr bwMode="auto">
          <a:xfrm flipV="1">
            <a:off x="4381500" y="4932363"/>
            <a:ext cx="1674958" cy="782639"/>
          </a:xfrm>
          <a:prstGeom prst="straightConnector1">
            <a:avLst/>
          </a:prstGeom>
          <a:noFill/>
          <a:ln w="19050">
            <a:solidFill>
              <a:schemeClr val="tx1"/>
            </a:solidFill>
            <a:prstDash val="dash"/>
            <a:round/>
            <a:headEnd/>
            <a:tailEnd type="arrow" w="med" len="med"/>
          </a:ln>
        </p:spPr>
      </p:cxnSp>
      <p:cxnSp>
        <p:nvCxnSpPr>
          <p:cNvPr id="348184" name="AutoShape 57"/>
          <p:cNvCxnSpPr>
            <a:cxnSpLocks noChangeShapeType="1"/>
            <a:endCxn id="348178" idx="1"/>
          </p:cNvCxnSpPr>
          <p:nvPr/>
        </p:nvCxnSpPr>
        <p:spPr bwMode="auto">
          <a:xfrm>
            <a:off x="4381500" y="6097588"/>
            <a:ext cx="4996008" cy="334963"/>
          </a:xfrm>
          <a:prstGeom prst="straightConnector1">
            <a:avLst/>
          </a:prstGeom>
          <a:noFill/>
          <a:ln w="19050">
            <a:solidFill>
              <a:schemeClr val="tx1"/>
            </a:solidFill>
            <a:prstDash val="dash"/>
            <a:round/>
            <a:headEnd/>
            <a:tailEnd type="arrow" w="med" len="med"/>
          </a:ln>
        </p:spPr>
      </p:cxnSp>
      <p:sp>
        <p:nvSpPr>
          <p:cNvPr id="348185" name="AutoShape 68"/>
          <p:cNvSpPr>
            <a:spLocks noChangeArrowheads="1"/>
          </p:cNvSpPr>
          <p:nvPr/>
        </p:nvSpPr>
        <p:spPr bwMode="auto">
          <a:xfrm>
            <a:off x="6968067" y="2993907"/>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cxnSp>
        <p:nvCxnSpPr>
          <p:cNvPr id="348186" name="AutoShape 69"/>
          <p:cNvCxnSpPr>
            <a:cxnSpLocks noChangeShapeType="1"/>
            <a:stCxn id="348185" idx="2"/>
            <a:endCxn id="348177" idx="0"/>
          </p:cNvCxnSpPr>
          <p:nvPr/>
        </p:nvCxnSpPr>
        <p:spPr bwMode="auto">
          <a:xfrm flipH="1">
            <a:off x="7119409" y="3727570"/>
            <a:ext cx="1058" cy="1004738"/>
          </a:xfrm>
          <a:prstGeom prst="straightConnector1">
            <a:avLst/>
          </a:prstGeom>
          <a:noFill/>
          <a:ln w="19050">
            <a:solidFill>
              <a:schemeClr val="tx1"/>
            </a:solidFill>
            <a:round/>
            <a:headEnd/>
            <a:tailEnd/>
          </a:ln>
        </p:spPr>
      </p:cxnSp>
      <p:sp>
        <p:nvSpPr>
          <p:cNvPr id="348187" name="AutoShape 70"/>
          <p:cNvSpPr>
            <a:spLocks noChangeArrowheads="1"/>
          </p:cNvSpPr>
          <p:nvPr/>
        </p:nvSpPr>
        <p:spPr bwMode="auto">
          <a:xfrm>
            <a:off x="10289117" y="2993907"/>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8188" name="Rectangle 20"/>
          <p:cNvSpPr>
            <a:spLocks noChangeArrowheads="1"/>
          </p:cNvSpPr>
          <p:nvPr/>
        </p:nvSpPr>
        <p:spPr bwMode="auto">
          <a:xfrm>
            <a:off x="4269709" y="1728758"/>
            <a:ext cx="1199366"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Collection</a:t>
            </a:r>
            <a:endParaRPr lang="en-US" b="1">
              <a:latin typeface="Arial Narrow" pitchFamily="34" charset="0"/>
            </a:endParaRPr>
          </a:p>
        </p:txBody>
      </p:sp>
      <p:cxnSp>
        <p:nvCxnSpPr>
          <p:cNvPr id="348189" name="AutoShape 75"/>
          <p:cNvCxnSpPr>
            <a:cxnSpLocks noChangeShapeType="1"/>
            <a:stCxn id="348165" idx="1"/>
            <a:endCxn id="348188" idx="0"/>
          </p:cNvCxnSpPr>
          <p:nvPr/>
        </p:nvCxnSpPr>
        <p:spPr bwMode="auto">
          <a:xfrm flipH="1">
            <a:off x="4869392" y="650082"/>
            <a:ext cx="2764282" cy="1078676"/>
          </a:xfrm>
          <a:prstGeom prst="straightConnector1">
            <a:avLst/>
          </a:prstGeom>
          <a:noFill/>
          <a:ln w="19050">
            <a:solidFill>
              <a:schemeClr val="tx1"/>
            </a:solidFill>
            <a:prstDash val="lgDash"/>
            <a:round/>
            <a:headEnd/>
            <a:tailEnd type="arrow" w="med" len="med"/>
          </a:ln>
        </p:spPr>
      </p:cxnSp>
      <p:cxnSp>
        <p:nvCxnSpPr>
          <p:cNvPr id="348190" name="AutoShape 76"/>
          <p:cNvCxnSpPr>
            <a:cxnSpLocks noChangeShapeType="1"/>
            <a:stCxn id="348165" idx="2"/>
            <a:endCxn id="348171" idx="0"/>
          </p:cNvCxnSpPr>
          <p:nvPr/>
        </p:nvCxnSpPr>
        <p:spPr bwMode="auto">
          <a:xfrm flipH="1">
            <a:off x="7118351" y="988636"/>
            <a:ext cx="1902883" cy="1838672"/>
          </a:xfrm>
          <a:prstGeom prst="straightConnector1">
            <a:avLst/>
          </a:prstGeom>
          <a:noFill/>
          <a:ln w="19050">
            <a:solidFill>
              <a:schemeClr val="tx1"/>
            </a:solidFill>
            <a:prstDash val="lgDash"/>
            <a:round/>
            <a:headEnd/>
            <a:tailEnd type="arrow" w="med" len="med"/>
          </a:ln>
        </p:spPr>
      </p:cxnSp>
      <p:cxnSp>
        <p:nvCxnSpPr>
          <p:cNvPr id="348191" name="AutoShape 77"/>
          <p:cNvCxnSpPr>
            <a:cxnSpLocks noChangeShapeType="1"/>
            <a:stCxn id="348165" idx="2"/>
            <a:endCxn id="348173" idx="0"/>
          </p:cNvCxnSpPr>
          <p:nvPr/>
        </p:nvCxnSpPr>
        <p:spPr bwMode="auto">
          <a:xfrm>
            <a:off x="9021234" y="988636"/>
            <a:ext cx="1420283" cy="1838672"/>
          </a:xfrm>
          <a:prstGeom prst="straightConnector1">
            <a:avLst/>
          </a:prstGeom>
          <a:noFill/>
          <a:ln w="19050">
            <a:solidFill>
              <a:schemeClr val="tx1"/>
            </a:solidFill>
            <a:prstDash val="lgDash"/>
            <a:round/>
            <a:headEnd/>
            <a:tailEnd type="arrow" w="med" len="med"/>
          </a:ln>
        </p:spPr>
      </p:cxnSp>
      <p:cxnSp>
        <p:nvCxnSpPr>
          <p:cNvPr id="348192" name="AutoShape 78"/>
          <p:cNvCxnSpPr>
            <a:cxnSpLocks noChangeShapeType="1"/>
            <a:stCxn id="348165" idx="1"/>
            <a:endCxn id="348163" idx="0"/>
          </p:cNvCxnSpPr>
          <p:nvPr/>
        </p:nvCxnSpPr>
        <p:spPr bwMode="auto">
          <a:xfrm flipH="1">
            <a:off x="1645710" y="650082"/>
            <a:ext cx="5987964" cy="845559"/>
          </a:xfrm>
          <a:prstGeom prst="straightConnector1">
            <a:avLst/>
          </a:prstGeom>
          <a:noFill/>
          <a:ln w="19050">
            <a:solidFill>
              <a:schemeClr val="tx1"/>
            </a:solidFill>
            <a:prstDash val="lgDash"/>
            <a:round/>
            <a:headEnd/>
            <a:tailEnd type="arrow" w="med" len="med"/>
          </a:ln>
        </p:spPr>
      </p:cxnSp>
      <p:sp>
        <p:nvSpPr>
          <p:cNvPr id="348193" name="Slide Number Placeholder 33"/>
          <p:cNvSpPr txBox="1">
            <a:spLocks noGrp="1"/>
          </p:cNvSpPr>
          <p:nvPr/>
        </p:nvSpPr>
        <p:spPr bwMode="auto">
          <a:xfrm>
            <a:off x="9347200" y="6492876"/>
            <a:ext cx="2844800" cy="365125"/>
          </a:xfrm>
          <a:prstGeom prst="rect">
            <a:avLst/>
          </a:prstGeom>
          <a:noFill/>
          <a:ln w="9525">
            <a:noFill/>
            <a:miter lim="800000"/>
            <a:headEnd/>
            <a:tailEnd/>
          </a:ln>
        </p:spPr>
        <p:txBody>
          <a:bodyPr anchor="ctr"/>
          <a:lstStyle/>
          <a:p>
            <a:pPr algn="r"/>
            <a:fld id="{94153106-D9DD-4253-8AA8-AC922009C90A}" type="slidenum">
              <a:rPr lang="en-GB" sz="1200">
                <a:solidFill>
                  <a:srgbClr val="898989"/>
                </a:solidFill>
                <a:latin typeface="Calibri" pitchFamily="34" charset="0"/>
              </a:rPr>
              <a:pPr algn="r"/>
              <a:t>89</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3593088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3" name="Rectangle 2"/>
          <p:cNvSpPr>
            <a:spLocks noGrp="1" noChangeArrowheads="1"/>
          </p:cNvSpPr>
          <p:nvPr>
            <p:ph type="title"/>
          </p:nvPr>
        </p:nvSpPr>
        <p:spPr/>
        <p:txBody>
          <a:bodyPr/>
          <a:lstStyle/>
          <a:p>
            <a:r>
              <a:rPr lang="en-US" smtClean="0"/>
              <a:t>Domain conceptual model</a:t>
            </a:r>
          </a:p>
        </p:txBody>
      </p:sp>
      <p:sp>
        <p:nvSpPr>
          <p:cNvPr id="422914" name="Rectangle 3"/>
          <p:cNvSpPr>
            <a:spLocks noGrp="1" noChangeArrowheads="1"/>
          </p:cNvSpPr>
          <p:nvPr>
            <p:ph type="body" idx="1"/>
          </p:nvPr>
        </p:nvSpPr>
        <p:spPr/>
        <p:txBody>
          <a:bodyPr/>
          <a:lstStyle/>
          <a:p>
            <a:r>
              <a:rPr lang="en-US" smtClean="0"/>
              <a:t>We can build a conceptual model using analysis patterns</a:t>
            </a:r>
          </a:p>
          <a:p>
            <a:r>
              <a:rPr lang="en-US" smtClean="0"/>
              <a:t>Using Semantic Analysis patterns is more efficient (correspond to a few use cases)</a:t>
            </a:r>
          </a:p>
          <a:p>
            <a:r>
              <a:rPr lang="en-US" smtClean="0"/>
              <a:t>We can apply patterns to enforce the needed policies in the conceptual model</a:t>
            </a:r>
          </a:p>
          <a:p>
            <a:r>
              <a:rPr lang="en-US" smtClean="0"/>
              <a:t>All the applications derived from this model will enforce the policies</a:t>
            </a:r>
          </a:p>
        </p:txBody>
      </p:sp>
    </p:spTree>
    <p:extLst>
      <p:ext uri="{BB962C8B-B14F-4D97-AF65-F5344CB8AC3E}">
        <p14:creationId xmlns:p14="http://schemas.microsoft.com/office/powerpoint/2010/main" val="6053715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9185" name="AutoShape 71"/>
          <p:cNvCxnSpPr>
            <a:cxnSpLocks noChangeShapeType="1"/>
            <a:stCxn id="349211" idx="2"/>
          </p:cNvCxnSpPr>
          <p:nvPr/>
        </p:nvCxnSpPr>
        <p:spPr bwMode="auto">
          <a:xfrm rot="5400000">
            <a:off x="9472144" y="5052544"/>
            <a:ext cx="2673231" cy="23282"/>
          </a:xfrm>
          <a:prstGeom prst="bentConnector3">
            <a:avLst>
              <a:gd name="adj1" fmla="val 50000"/>
            </a:avLst>
          </a:prstGeom>
          <a:noFill/>
          <a:ln w="19050">
            <a:solidFill>
              <a:schemeClr val="tx1"/>
            </a:solidFill>
            <a:miter lim="800000"/>
            <a:headEnd/>
            <a:tailEnd/>
          </a:ln>
        </p:spPr>
      </p:cxnSp>
      <p:sp>
        <p:nvSpPr>
          <p:cNvPr id="349186" name="Rectangle 2"/>
          <p:cNvSpPr>
            <a:spLocks noGrp="1" noChangeArrowheads="1"/>
          </p:cNvSpPr>
          <p:nvPr>
            <p:ph type="title" idx="4294967295"/>
          </p:nvPr>
        </p:nvSpPr>
        <p:spPr>
          <a:xfrm>
            <a:off x="508000" y="166836"/>
            <a:ext cx="4953280" cy="976165"/>
          </a:xfrm>
          <a:solidFill>
            <a:schemeClr val="bg1"/>
          </a:solidFill>
        </p:spPr>
        <p:txBody>
          <a:bodyPr wrap="none" lIns="90488" tIns="44450" rIns="90488" bIns="44450" anchor="b">
            <a:spAutoFit/>
          </a:bodyPr>
          <a:lstStyle/>
          <a:p>
            <a:pPr algn="l" eaLnBrk="1" hangingPunct="1"/>
            <a:r>
              <a:rPr lang="en-US" sz="3200" i="1" smtClean="0">
                <a:latin typeface="Arial Narrow" pitchFamily="34" charset="0"/>
              </a:rPr>
              <a:t>Abstract Factory</a:t>
            </a:r>
            <a:r>
              <a:rPr lang="en-US" sz="3200" smtClean="0">
                <a:latin typeface="Arial Narrow" pitchFamily="34" charset="0"/>
              </a:rPr>
              <a:t> Design Pattern</a:t>
            </a:r>
            <a:br>
              <a:rPr lang="en-US" sz="3200" smtClean="0">
                <a:latin typeface="Arial Narrow" pitchFamily="34" charset="0"/>
              </a:rPr>
            </a:br>
            <a:r>
              <a:rPr lang="en-US" sz="3200" smtClean="0">
                <a:latin typeface="Arial Narrow" pitchFamily="34" charset="0"/>
              </a:rPr>
              <a:t>Alternative</a:t>
            </a:r>
            <a:endParaRPr lang="en-US" sz="3200" i="1" smtClean="0">
              <a:latin typeface="Arial Narrow" pitchFamily="34" charset="0"/>
            </a:endParaRPr>
          </a:p>
        </p:txBody>
      </p:sp>
      <p:sp>
        <p:nvSpPr>
          <p:cNvPr id="349187" name="Rectangle 19"/>
          <p:cNvSpPr>
            <a:spLocks noChangeArrowheads="1"/>
          </p:cNvSpPr>
          <p:nvPr/>
        </p:nvSpPr>
        <p:spPr bwMode="auto">
          <a:xfrm>
            <a:off x="755883" y="1378167"/>
            <a:ext cx="1779653" cy="867930"/>
          </a:xfrm>
          <a:prstGeom prst="rect">
            <a:avLst/>
          </a:prstGeom>
          <a:solidFill>
            <a:schemeClr val="bg1"/>
          </a:solidFill>
          <a:ln w="19050">
            <a:solidFill>
              <a:schemeClr val="tx1"/>
            </a:solidFill>
            <a:miter lim="800000"/>
            <a:headEnd/>
            <a:tailEnd/>
          </a:ln>
        </p:spPr>
        <p:txBody>
          <a:bodyPr wrap="none" anchor="ctr">
            <a:spAutoFit/>
          </a:bodyPr>
          <a:lstStyle/>
          <a:p>
            <a:pPr algn="ctr">
              <a:lnSpc>
                <a:spcPct val="90000"/>
              </a:lnSpc>
            </a:pPr>
            <a:r>
              <a:rPr lang="en-US" sz="2000" b="1" i="1" u="sng">
                <a:latin typeface="Arial Narrow" pitchFamily="34" charset="0"/>
              </a:rPr>
              <a:t>Style</a:t>
            </a:r>
          </a:p>
          <a:p>
            <a:pPr algn="ctr">
              <a:lnSpc>
                <a:spcPct val="90000"/>
              </a:lnSpc>
            </a:pPr>
            <a:r>
              <a:rPr lang="en-US" b="1" i="1">
                <a:latin typeface="Arial Narrow" pitchFamily="34" charset="0"/>
              </a:rPr>
              <a:t>getComponentA()</a:t>
            </a:r>
          </a:p>
          <a:p>
            <a:pPr algn="ctr">
              <a:lnSpc>
                <a:spcPct val="90000"/>
              </a:lnSpc>
            </a:pPr>
            <a:r>
              <a:rPr lang="en-US" b="1" i="1">
                <a:latin typeface="Arial Narrow" pitchFamily="34" charset="0"/>
              </a:rPr>
              <a:t>getComponentB()</a:t>
            </a:r>
            <a:endParaRPr lang="en-US" sz="2000" b="1" i="1">
              <a:latin typeface="Arial Narrow" pitchFamily="34" charset="0"/>
            </a:endParaRPr>
          </a:p>
        </p:txBody>
      </p:sp>
      <p:sp>
        <p:nvSpPr>
          <p:cNvPr id="349188" name="AutoShape 23"/>
          <p:cNvSpPr>
            <a:spLocks noChangeArrowheads="1"/>
          </p:cNvSpPr>
          <p:nvPr/>
        </p:nvSpPr>
        <p:spPr bwMode="auto">
          <a:xfrm>
            <a:off x="1511300" y="2000132"/>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9189" name="Rectangle 24"/>
          <p:cNvSpPr>
            <a:spLocks noChangeArrowheads="1"/>
          </p:cNvSpPr>
          <p:nvPr/>
        </p:nvSpPr>
        <p:spPr bwMode="auto">
          <a:xfrm>
            <a:off x="8303729" y="311528"/>
            <a:ext cx="1435008" cy="677108"/>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Client</a:t>
            </a:r>
          </a:p>
          <a:p>
            <a:pPr algn="ctr"/>
            <a:r>
              <a:rPr lang="en-US" b="1">
                <a:latin typeface="Arial Narrow" pitchFamily="34" charset="0"/>
              </a:rPr>
              <a:t>doOperation()</a:t>
            </a:r>
          </a:p>
        </p:txBody>
      </p:sp>
      <p:sp>
        <p:nvSpPr>
          <p:cNvPr id="349190" name="Rectangle 30"/>
          <p:cNvSpPr>
            <a:spLocks noChangeArrowheads="1"/>
          </p:cNvSpPr>
          <p:nvPr/>
        </p:nvSpPr>
        <p:spPr bwMode="auto">
          <a:xfrm>
            <a:off x="774932" y="4077484"/>
            <a:ext cx="1779653"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Style1</a:t>
            </a:r>
          </a:p>
          <a:p>
            <a:pPr algn="ctr"/>
            <a:r>
              <a:rPr lang="en-US" b="1">
                <a:latin typeface="Arial Narrow" pitchFamily="34" charset="0"/>
              </a:rPr>
              <a:t>getComponentA()</a:t>
            </a:r>
          </a:p>
          <a:p>
            <a:pPr algn="ctr"/>
            <a:r>
              <a:rPr lang="en-US" b="1">
                <a:latin typeface="Arial Narrow" pitchFamily="34" charset="0"/>
              </a:rPr>
              <a:t>getComponentB()</a:t>
            </a:r>
          </a:p>
        </p:txBody>
      </p:sp>
      <p:sp>
        <p:nvSpPr>
          <p:cNvPr id="349191" name="Rectangle 31"/>
          <p:cNvSpPr>
            <a:spLocks noChangeArrowheads="1"/>
          </p:cNvSpPr>
          <p:nvPr/>
        </p:nvSpPr>
        <p:spPr bwMode="auto">
          <a:xfrm>
            <a:off x="2298932" y="5363359"/>
            <a:ext cx="1779653"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Style2</a:t>
            </a:r>
          </a:p>
          <a:p>
            <a:pPr algn="ctr"/>
            <a:r>
              <a:rPr lang="en-US" b="1">
                <a:latin typeface="Arial Narrow" pitchFamily="34" charset="0"/>
              </a:rPr>
              <a:t>getComponentA()</a:t>
            </a:r>
          </a:p>
          <a:p>
            <a:pPr algn="ctr"/>
            <a:r>
              <a:rPr lang="en-US" b="1">
                <a:latin typeface="Arial Narrow" pitchFamily="34" charset="0"/>
              </a:rPr>
              <a:t>getComponentB()</a:t>
            </a:r>
          </a:p>
        </p:txBody>
      </p:sp>
      <p:cxnSp>
        <p:nvCxnSpPr>
          <p:cNvPr id="349192" name="AutoShape 33"/>
          <p:cNvCxnSpPr>
            <a:cxnSpLocks noChangeShapeType="1"/>
            <a:stCxn id="349190" idx="0"/>
            <a:endCxn id="349188" idx="2"/>
          </p:cNvCxnSpPr>
          <p:nvPr/>
        </p:nvCxnSpPr>
        <p:spPr bwMode="auto">
          <a:xfrm flipH="1" flipV="1">
            <a:off x="1663700" y="2733795"/>
            <a:ext cx="1059" cy="1343689"/>
          </a:xfrm>
          <a:prstGeom prst="straightConnector1">
            <a:avLst/>
          </a:prstGeom>
          <a:noFill/>
          <a:ln w="19050">
            <a:solidFill>
              <a:schemeClr val="tx1"/>
            </a:solidFill>
            <a:round/>
            <a:headEnd/>
            <a:tailEnd/>
          </a:ln>
        </p:spPr>
      </p:cxnSp>
      <p:cxnSp>
        <p:nvCxnSpPr>
          <p:cNvPr id="349193" name="AutoShape 34"/>
          <p:cNvCxnSpPr>
            <a:cxnSpLocks noChangeShapeType="1"/>
            <a:stCxn id="349191" idx="0"/>
            <a:endCxn id="349188" idx="2"/>
          </p:cNvCxnSpPr>
          <p:nvPr/>
        </p:nvCxnSpPr>
        <p:spPr bwMode="auto">
          <a:xfrm rot="16200000" flipV="1">
            <a:off x="1111448" y="3286047"/>
            <a:ext cx="2629564" cy="1525059"/>
          </a:xfrm>
          <a:prstGeom prst="bentConnector3">
            <a:avLst>
              <a:gd name="adj1" fmla="val 50000"/>
            </a:avLst>
          </a:prstGeom>
          <a:noFill/>
          <a:ln w="19050">
            <a:solidFill>
              <a:schemeClr val="tx1"/>
            </a:solidFill>
            <a:miter lim="800000"/>
            <a:headEnd/>
            <a:tailEnd/>
          </a:ln>
        </p:spPr>
      </p:cxnSp>
      <p:sp>
        <p:nvSpPr>
          <p:cNvPr id="349194" name="AutoShape 35"/>
          <p:cNvSpPr>
            <a:spLocks noChangeArrowheads="1"/>
          </p:cNvSpPr>
          <p:nvPr/>
        </p:nvSpPr>
        <p:spPr bwMode="auto">
          <a:xfrm rot="10800000">
            <a:off x="6947571" y="1444507"/>
            <a:ext cx="366960" cy="733663"/>
          </a:xfrm>
          <a:prstGeom prst="flowChartDecision">
            <a:avLst/>
          </a:prstGeom>
          <a:solidFill>
            <a:schemeClr val="bg1"/>
          </a:solidFill>
          <a:ln w="19050">
            <a:solidFill>
              <a:schemeClr val="tx1"/>
            </a:solidFill>
            <a:miter lim="800000"/>
            <a:headEnd/>
            <a:tailEnd/>
          </a:ln>
        </p:spPr>
        <p:txBody>
          <a:bodyPr wrap="none" anchor="ctr">
            <a:spAutoFit/>
          </a:bodyPr>
          <a:lstStyle/>
          <a:p>
            <a:endParaRPr lang="en-US"/>
          </a:p>
        </p:txBody>
      </p:sp>
      <p:sp>
        <p:nvSpPr>
          <p:cNvPr id="349195" name="Rectangle 36"/>
          <p:cNvSpPr>
            <a:spLocks noChangeArrowheads="1"/>
          </p:cNvSpPr>
          <p:nvPr/>
        </p:nvSpPr>
        <p:spPr bwMode="auto">
          <a:xfrm>
            <a:off x="6316071" y="2827308"/>
            <a:ext cx="1553759"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ComponentA </a:t>
            </a:r>
            <a:endParaRPr lang="en-US" b="1" i="1">
              <a:latin typeface="Arial Narrow" pitchFamily="34" charset="0"/>
            </a:endParaRPr>
          </a:p>
        </p:txBody>
      </p:sp>
      <p:cxnSp>
        <p:nvCxnSpPr>
          <p:cNvPr id="349196" name="AutoShape 37"/>
          <p:cNvCxnSpPr>
            <a:cxnSpLocks noChangeShapeType="1"/>
            <a:stCxn id="349195" idx="3"/>
            <a:endCxn id="349194" idx="1"/>
          </p:cNvCxnSpPr>
          <p:nvPr/>
        </p:nvCxnSpPr>
        <p:spPr bwMode="auto">
          <a:xfrm flipH="1" flipV="1">
            <a:off x="7314531" y="1811338"/>
            <a:ext cx="555299" cy="1216025"/>
          </a:xfrm>
          <a:prstGeom prst="bentConnector3">
            <a:avLst>
              <a:gd name="adj1" fmla="val -41167"/>
            </a:avLst>
          </a:prstGeom>
          <a:noFill/>
          <a:ln w="19050">
            <a:solidFill>
              <a:schemeClr val="tx1"/>
            </a:solidFill>
            <a:miter lim="800000"/>
            <a:headEnd type="arrow" w="med" len="med"/>
            <a:tailEnd/>
          </a:ln>
        </p:spPr>
      </p:cxnSp>
      <p:sp>
        <p:nvSpPr>
          <p:cNvPr id="349197" name="Rectangle 38"/>
          <p:cNvSpPr>
            <a:spLocks noChangeArrowheads="1"/>
          </p:cNvSpPr>
          <p:nvPr/>
        </p:nvSpPr>
        <p:spPr bwMode="auto">
          <a:xfrm>
            <a:off x="10116314" y="2827308"/>
            <a:ext cx="1505540"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i="1">
                <a:latin typeface="Arial Narrow" pitchFamily="34" charset="0"/>
              </a:rPr>
              <a:t>ComponentB</a:t>
            </a:r>
          </a:p>
        </p:txBody>
      </p:sp>
      <p:cxnSp>
        <p:nvCxnSpPr>
          <p:cNvPr id="349198" name="AutoShape 39"/>
          <p:cNvCxnSpPr>
            <a:cxnSpLocks noChangeShapeType="1"/>
            <a:stCxn id="349197" idx="1"/>
            <a:endCxn id="349194" idx="1"/>
          </p:cNvCxnSpPr>
          <p:nvPr/>
        </p:nvCxnSpPr>
        <p:spPr bwMode="auto">
          <a:xfrm rot="10800000">
            <a:off x="7314532" y="1811339"/>
            <a:ext cx="2801783" cy="1216025"/>
          </a:xfrm>
          <a:prstGeom prst="bentConnector3">
            <a:avLst>
              <a:gd name="adj1" fmla="val 50000"/>
            </a:avLst>
          </a:prstGeom>
          <a:noFill/>
          <a:ln w="19050">
            <a:solidFill>
              <a:schemeClr val="tx1"/>
            </a:solidFill>
            <a:miter lim="800000"/>
            <a:headEnd type="arrow" w="med" len="med"/>
            <a:tailEnd/>
          </a:ln>
        </p:spPr>
      </p:cxnSp>
      <p:sp>
        <p:nvSpPr>
          <p:cNvPr id="349199" name="Rectangle 45"/>
          <p:cNvSpPr>
            <a:spLocks noChangeArrowheads="1"/>
          </p:cNvSpPr>
          <p:nvPr/>
        </p:nvSpPr>
        <p:spPr bwMode="auto">
          <a:xfrm>
            <a:off x="4401225" y="4046508"/>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Style1ComponentA</a:t>
            </a:r>
            <a:endParaRPr lang="en-US" b="1">
              <a:latin typeface="Arial Narrow" pitchFamily="34" charset="0"/>
            </a:endParaRPr>
          </a:p>
        </p:txBody>
      </p:sp>
      <p:sp>
        <p:nvSpPr>
          <p:cNvPr id="349200" name="Rectangle 46"/>
          <p:cNvSpPr>
            <a:spLocks noChangeArrowheads="1"/>
          </p:cNvSpPr>
          <p:nvPr/>
        </p:nvSpPr>
        <p:spPr bwMode="auto">
          <a:xfrm>
            <a:off x="8067291" y="5494308"/>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Style1ComponentB</a:t>
            </a:r>
          </a:p>
        </p:txBody>
      </p:sp>
      <p:sp>
        <p:nvSpPr>
          <p:cNvPr id="349201" name="Rectangle 47"/>
          <p:cNvSpPr>
            <a:spLocks noChangeArrowheads="1"/>
          </p:cNvSpPr>
          <p:nvPr/>
        </p:nvSpPr>
        <p:spPr bwMode="auto">
          <a:xfrm>
            <a:off x="6056458" y="4732308"/>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Style2ComponentA</a:t>
            </a:r>
          </a:p>
        </p:txBody>
      </p:sp>
      <p:sp>
        <p:nvSpPr>
          <p:cNvPr id="349202" name="Rectangle 48"/>
          <p:cNvSpPr>
            <a:spLocks noChangeArrowheads="1"/>
          </p:cNvSpPr>
          <p:nvPr/>
        </p:nvSpPr>
        <p:spPr bwMode="auto">
          <a:xfrm>
            <a:off x="9343641" y="6221383"/>
            <a:ext cx="2125902" cy="400110"/>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a:latin typeface="Arial Narrow" pitchFamily="34" charset="0"/>
              </a:rPr>
              <a:t>Style2ComponentB</a:t>
            </a:r>
          </a:p>
        </p:txBody>
      </p:sp>
      <p:cxnSp>
        <p:nvCxnSpPr>
          <p:cNvPr id="349203" name="AutoShape 50"/>
          <p:cNvCxnSpPr>
            <a:cxnSpLocks noChangeShapeType="1"/>
            <a:stCxn id="349209" idx="2"/>
            <a:endCxn id="349199" idx="0"/>
          </p:cNvCxnSpPr>
          <p:nvPr/>
        </p:nvCxnSpPr>
        <p:spPr bwMode="auto">
          <a:xfrm rot="5400000">
            <a:off x="6136028" y="3055719"/>
            <a:ext cx="318938" cy="1662641"/>
          </a:xfrm>
          <a:prstGeom prst="bentConnector3">
            <a:avLst>
              <a:gd name="adj1" fmla="val 50000"/>
            </a:avLst>
          </a:prstGeom>
          <a:noFill/>
          <a:ln w="19050">
            <a:solidFill>
              <a:schemeClr val="tx1"/>
            </a:solidFill>
            <a:miter lim="800000"/>
            <a:headEnd/>
            <a:tailEnd/>
          </a:ln>
        </p:spPr>
      </p:cxnSp>
      <p:cxnSp>
        <p:nvCxnSpPr>
          <p:cNvPr id="349204" name="AutoShape 53"/>
          <p:cNvCxnSpPr>
            <a:cxnSpLocks noChangeShapeType="1"/>
            <a:stCxn id="349211" idx="2"/>
            <a:endCxn id="349200" idx="0"/>
          </p:cNvCxnSpPr>
          <p:nvPr/>
        </p:nvCxnSpPr>
        <p:spPr bwMode="auto">
          <a:xfrm rot="5400000">
            <a:off x="9091952" y="3765860"/>
            <a:ext cx="1766738" cy="1690158"/>
          </a:xfrm>
          <a:prstGeom prst="bentConnector3">
            <a:avLst>
              <a:gd name="adj1" fmla="val 50000"/>
            </a:avLst>
          </a:prstGeom>
          <a:noFill/>
          <a:ln w="19050">
            <a:solidFill>
              <a:schemeClr val="tx1"/>
            </a:solidFill>
            <a:miter lim="800000"/>
            <a:headEnd/>
            <a:tailEnd/>
          </a:ln>
        </p:spPr>
      </p:cxnSp>
      <p:cxnSp>
        <p:nvCxnSpPr>
          <p:cNvPr id="349205" name="AutoShape 54"/>
          <p:cNvCxnSpPr>
            <a:cxnSpLocks noChangeShapeType="1"/>
            <a:stCxn id="349190" idx="3"/>
            <a:endCxn id="349199" idx="1"/>
          </p:cNvCxnSpPr>
          <p:nvPr/>
        </p:nvCxnSpPr>
        <p:spPr bwMode="auto">
          <a:xfrm flipV="1">
            <a:off x="2554585" y="4246563"/>
            <a:ext cx="1846640" cy="307975"/>
          </a:xfrm>
          <a:prstGeom prst="straightConnector1">
            <a:avLst/>
          </a:prstGeom>
          <a:noFill/>
          <a:ln w="19050">
            <a:solidFill>
              <a:schemeClr val="tx1"/>
            </a:solidFill>
            <a:prstDash val="dash"/>
            <a:round/>
            <a:headEnd/>
            <a:tailEnd type="arrow" w="med" len="med"/>
          </a:ln>
        </p:spPr>
      </p:cxnSp>
      <p:cxnSp>
        <p:nvCxnSpPr>
          <p:cNvPr id="349206" name="AutoShape 55"/>
          <p:cNvCxnSpPr>
            <a:cxnSpLocks noChangeShapeType="1"/>
          </p:cNvCxnSpPr>
          <p:nvPr/>
        </p:nvCxnSpPr>
        <p:spPr bwMode="auto">
          <a:xfrm>
            <a:off x="2857500" y="4786314"/>
            <a:ext cx="4834467" cy="936625"/>
          </a:xfrm>
          <a:prstGeom prst="straightConnector1">
            <a:avLst/>
          </a:prstGeom>
          <a:noFill/>
          <a:ln w="19050">
            <a:solidFill>
              <a:schemeClr val="tx1"/>
            </a:solidFill>
            <a:prstDash val="dash"/>
            <a:round/>
            <a:headEnd/>
            <a:tailEnd type="arrow" w="med" len="med"/>
          </a:ln>
        </p:spPr>
      </p:cxnSp>
      <p:cxnSp>
        <p:nvCxnSpPr>
          <p:cNvPr id="349207" name="AutoShape 56"/>
          <p:cNvCxnSpPr>
            <a:cxnSpLocks noChangeShapeType="1"/>
            <a:endCxn id="349201" idx="1"/>
          </p:cNvCxnSpPr>
          <p:nvPr/>
        </p:nvCxnSpPr>
        <p:spPr bwMode="auto">
          <a:xfrm flipV="1">
            <a:off x="4381500" y="4932363"/>
            <a:ext cx="1674958" cy="639762"/>
          </a:xfrm>
          <a:prstGeom prst="straightConnector1">
            <a:avLst/>
          </a:prstGeom>
          <a:noFill/>
          <a:ln w="19050">
            <a:solidFill>
              <a:schemeClr val="tx1"/>
            </a:solidFill>
            <a:prstDash val="dash"/>
            <a:round/>
            <a:headEnd/>
            <a:tailEnd type="arrow" w="med" len="med"/>
          </a:ln>
        </p:spPr>
      </p:cxnSp>
      <p:cxnSp>
        <p:nvCxnSpPr>
          <p:cNvPr id="349208" name="AutoShape 57"/>
          <p:cNvCxnSpPr>
            <a:cxnSpLocks noChangeShapeType="1"/>
            <a:endCxn id="349202" idx="1"/>
          </p:cNvCxnSpPr>
          <p:nvPr/>
        </p:nvCxnSpPr>
        <p:spPr bwMode="auto">
          <a:xfrm>
            <a:off x="4381500" y="6000750"/>
            <a:ext cx="4962141" cy="420688"/>
          </a:xfrm>
          <a:prstGeom prst="straightConnector1">
            <a:avLst/>
          </a:prstGeom>
          <a:noFill/>
          <a:ln w="19050">
            <a:solidFill>
              <a:schemeClr val="tx1"/>
            </a:solidFill>
            <a:prstDash val="dash"/>
            <a:round/>
            <a:headEnd/>
            <a:tailEnd type="arrow" w="med" len="med"/>
          </a:ln>
        </p:spPr>
      </p:cxnSp>
      <p:sp>
        <p:nvSpPr>
          <p:cNvPr id="349209" name="AutoShape 68"/>
          <p:cNvSpPr>
            <a:spLocks noChangeArrowheads="1"/>
          </p:cNvSpPr>
          <p:nvPr/>
        </p:nvSpPr>
        <p:spPr bwMode="auto">
          <a:xfrm>
            <a:off x="6974417" y="2993907"/>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cxnSp>
        <p:nvCxnSpPr>
          <p:cNvPr id="349210" name="AutoShape 69"/>
          <p:cNvCxnSpPr>
            <a:cxnSpLocks noChangeShapeType="1"/>
            <a:stCxn id="349209" idx="2"/>
            <a:endCxn id="349201" idx="0"/>
          </p:cNvCxnSpPr>
          <p:nvPr/>
        </p:nvCxnSpPr>
        <p:spPr bwMode="auto">
          <a:xfrm rot="5400000">
            <a:off x="6620744" y="4226235"/>
            <a:ext cx="1004738" cy="7408"/>
          </a:xfrm>
          <a:prstGeom prst="bentConnector3">
            <a:avLst>
              <a:gd name="adj1" fmla="val 50000"/>
            </a:avLst>
          </a:prstGeom>
          <a:noFill/>
          <a:ln w="19050">
            <a:solidFill>
              <a:schemeClr val="tx1"/>
            </a:solidFill>
            <a:miter lim="800000"/>
            <a:headEnd/>
            <a:tailEnd/>
          </a:ln>
        </p:spPr>
      </p:cxnSp>
      <p:sp>
        <p:nvSpPr>
          <p:cNvPr id="349211" name="AutoShape 70"/>
          <p:cNvSpPr>
            <a:spLocks noChangeArrowheads="1"/>
          </p:cNvSpPr>
          <p:nvPr/>
        </p:nvSpPr>
        <p:spPr bwMode="auto">
          <a:xfrm>
            <a:off x="10668000" y="2993907"/>
            <a:ext cx="304800" cy="733663"/>
          </a:xfrm>
          <a:prstGeom prst="flowChartExtract">
            <a:avLst/>
          </a:prstGeom>
          <a:solidFill>
            <a:schemeClr val="bg1"/>
          </a:solidFill>
          <a:ln w="19050">
            <a:solidFill>
              <a:schemeClr val="tx1"/>
            </a:solidFill>
            <a:miter lim="800000"/>
            <a:headEnd/>
            <a:tailEnd/>
          </a:ln>
        </p:spPr>
        <p:txBody>
          <a:bodyPr anchor="ctr">
            <a:spAutoFit/>
          </a:bodyPr>
          <a:lstStyle/>
          <a:p>
            <a:endParaRPr lang="en-US"/>
          </a:p>
        </p:txBody>
      </p:sp>
      <p:sp>
        <p:nvSpPr>
          <p:cNvPr id="349212" name="Rectangle 20"/>
          <p:cNvSpPr>
            <a:spLocks noChangeArrowheads="1"/>
          </p:cNvSpPr>
          <p:nvPr/>
        </p:nvSpPr>
        <p:spPr bwMode="auto">
          <a:xfrm>
            <a:off x="4781783" y="1334284"/>
            <a:ext cx="1779653" cy="954107"/>
          </a:xfrm>
          <a:prstGeom prst="rect">
            <a:avLst/>
          </a:prstGeom>
          <a:solidFill>
            <a:schemeClr val="bg1"/>
          </a:solidFill>
          <a:ln w="19050">
            <a:solidFill>
              <a:schemeClr val="tx1"/>
            </a:solidFill>
            <a:miter lim="800000"/>
            <a:headEnd/>
            <a:tailEnd/>
          </a:ln>
        </p:spPr>
        <p:txBody>
          <a:bodyPr wrap="none" anchor="ctr">
            <a:spAutoFit/>
          </a:bodyPr>
          <a:lstStyle/>
          <a:p>
            <a:pPr algn="ctr"/>
            <a:r>
              <a:rPr lang="en-US" sz="2000" b="1" u="sng">
                <a:latin typeface="Arial Narrow" pitchFamily="34" charset="0"/>
              </a:rPr>
              <a:t>Collection</a:t>
            </a:r>
            <a:r>
              <a:rPr lang="en-US" sz="2000" b="1">
                <a:latin typeface="Arial Narrow" pitchFamily="34" charset="0"/>
              </a:rPr>
              <a:t> </a:t>
            </a:r>
          </a:p>
          <a:p>
            <a:pPr algn="ctr"/>
            <a:r>
              <a:rPr lang="en-US" b="1">
                <a:latin typeface="Arial Narrow" pitchFamily="34" charset="0"/>
              </a:rPr>
              <a:t>getComponentA()</a:t>
            </a:r>
          </a:p>
          <a:p>
            <a:pPr algn="ctr"/>
            <a:r>
              <a:rPr lang="en-US" b="1">
                <a:latin typeface="Arial Narrow" pitchFamily="34" charset="0"/>
              </a:rPr>
              <a:t>getComponentB()</a:t>
            </a:r>
          </a:p>
        </p:txBody>
      </p:sp>
      <p:cxnSp>
        <p:nvCxnSpPr>
          <p:cNvPr id="349213" name="AutoShape 75"/>
          <p:cNvCxnSpPr>
            <a:cxnSpLocks noChangeShapeType="1"/>
            <a:stCxn id="349189" idx="1"/>
            <a:endCxn id="349212" idx="0"/>
          </p:cNvCxnSpPr>
          <p:nvPr/>
        </p:nvCxnSpPr>
        <p:spPr bwMode="auto">
          <a:xfrm flipH="1">
            <a:off x="5671610" y="650082"/>
            <a:ext cx="2632119" cy="684202"/>
          </a:xfrm>
          <a:prstGeom prst="straightConnector1">
            <a:avLst/>
          </a:prstGeom>
          <a:noFill/>
          <a:ln w="19050">
            <a:solidFill>
              <a:schemeClr val="tx1"/>
            </a:solidFill>
            <a:prstDash val="lgDash"/>
            <a:round/>
            <a:headEnd/>
            <a:tailEnd type="arrow" w="med" len="med"/>
          </a:ln>
        </p:spPr>
      </p:cxnSp>
      <p:cxnSp>
        <p:nvCxnSpPr>
          <p:cNvPr id="349214" name="AutoShape 76"/>
          <p:cNvCxnSpPr>
            <a:cxnSpLocks noChangeShapeType="1"/>
            <a:stCxn id="349189" idx="2"/>
            <a:endCxn id="349195" idx="0"/>
          </p:cNvCxnSpPr>
          <p:nvPr/>
        </p:nvCxnSpPr>
        <p:spPr bwMode="auto">
          <a:xfrm flipH="1">
            <a:off x="7092951" y="988636"/>
            <a:ext cx="1928282" cy="1838672"/>
          </a:xfrm>
          <a:prstGeom prst="straightConnector1">
            <a:avLst/>
          </a:prstGeom>
          <a:noFill/>
          <a:ln w="19050">
            <a:solidFill>
              <a:schemeClr val="tx1"/>
            </a:solidFill>
            <a:prstDash val="lgDash"/>
            <a:round/>
            <a:headEnd/>
            <a:tailEnd type="arrow" w="med" len="med"/>
          </a:ln>
        </p:spPr>
      </p:cxnSp>
      <p:cxnSp>
        <p:nvCxnSpPr>
          <p:cNvPr id="349215" name="AutoShape 77"/>
          <p:cNvCxnSpPr>
            <a:cxnSpLocks noChangeShapeType="1"/>
            <a:stCxn id="349189" idx="2"/>
            <a:endCxn id="349197" idx="0"/>
          </p:cNvCxnSpPr>
          <p:nvPr/>
        </p:nvCxnSpPr>
        <p:spPr bwMode="auto">
          <a:xfrm>
            <a:off x="9021233" y="988636"/>
            <a:ext cx="1847851" cy="1838672"/>
          </a:xfrm>
          <a:prstGeom prst="straightConnector1">
            <a:avLst/>
          </a:prstGeom>
          <a:noFill/>
          <a:ln w="19050">
            <a:solidFill>
              <a:schemeClr val="tx1"/>
            </a:solidFill>
            <a:prstDash val="lgDash"/>
            <a:round/>
            <a:headEnd/>
            <a:tailEnd type="arrow" w="med" len="med"/>
          </a:ln>
        </p:spPr>
      </p:cxnSp>
      <p:sp>
        <p:nvSpPr>
          <p:cNvPr id="349216" name="AutoShape 79"/>
          <p:cNvSpPr>
            <a:spLocks noChangeArrowheads="1"/>
          </p:cNvSpPr>
          <p:nvPr/>
        </p:nvSpPr>
        <p:spPr bwMode="auto">
          <a:xfrm rot="10800000">
            <a:off x="4005404" y="1457207"/>
            <a:ext cx="366960" cy="733663"/>
          </a:xfrm>
          <a:prstGeom prst="flowChartDecision">
            <a:avLst/>
          </a:prstGeom>
          <a:solidFill>
            <a:schemeClr val="bg1"/>
          </a:solidFill>
          <a:ln w="19050">
            <a:solidFill>
              <a:schemeClr val="tx1"/>
            </a:solidFill>
            <a:miter lim="800000"/>
            <a:headEnd/>
            <a:tailEnd/>
          </a:ln>
        </p:spPr>
        <p:txBody>
          <a:bodyPr wrap="none" anchor="ctr">
            <a:spAutoFit/>
          </a:bodyPr>
          <a:lstStyle/>
          <a:p>
            <a:endParaRPr lang="en-US"/>
          </a:p>
        </p:txBody>
      </p:sp>
      <p:cxnSp>
        <p:nvCxnSpPr>
          <p:cNvPr id="349217" name="AutoShape 80"/>
          <p:cNvCxnSpPr>
            <a:cxnSpLocks noChangeShapeType="1"/>
            <a:stCxn id="349187" idx="3"/>
            <a:endCxn id="349216" idx="3"/>
          </p:cNvCxnSpPr>
          <p:nvPr/>
        </p:nvCxnSpPr>
        <p:spPr bwMode="auto">
          <a:xfrm>
            <a:off x="2535536" y="1812132"/>
            <a:ext cx="1469868" cy="11906"/>
          </a:xfrm>
          <a:prstGeom prst="bentConnector3">
            <a:avLst>
              <a:gd name="adj1" fmla="val 50000"/>
            </a:avLst>
          </a:prstGeom>
          <a:noFill/>
          <a:ln w="19050">
            <a:solidFill>
              <a:schemeClr val="tx1"/>
            </a:solidFill>
            <a:miter lim="800000"/>
            <a:headEnd type="arrow" w="med" len="med"/>
            <a:tailEnd/>
          </a:ln>
        </p:spPr>
      </p:cxnSp>
      <p:sp>
        <p:nvSpPr>
          <p:cNvPr id="349218" name="Slide Number Placeholder 34"/>
          <p:cNvSpPr txBox="1">
            <a:spLocks noGrp="1"/>
          </p:cNvSpPr>
          <p:nvPr/>
        </p:nvSpPr>
        <p:spPr bwMode="auto">
          <a:xfrm>
            <a:off x="9347200" y="6492876"/>
            <a:ext cx="2844800" cy="365125"/>
          </a:xfrm>
          <a:prstGeom prst="rect">
            <a:avLst/>
          </a:prstGeom>
          <a:noFill/>
          <a:ln w="9525">
            <a:noFill/>
            <a:miter lim="800000"/>
            <a:headEnd/>
            <a:tailEnd/>
          </a:ln>
        </p:spPr>
        <p:txBody>
          <a:bodyPr anchor="ctr"/>
          <a:lstStyle/>
          <a:p>
            <a:pPr algn="r"/>
            <a:fld id="{CA5CA161-F422-43CC-AFBB-5A11B25A4C9E}" type="slidenum">
              <a:rPr lang="en-GB" sz="1200">
                <a:solidFill>
                  <a:srgbClr val="898989"/>
                </a:solidFill>
                <a:latin typeface="Calibri" pitchFamily="34" charset="0"/>
              </a:rPr>
              <a:pPr algn="r"/>
              <a:t>90</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53774166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Rectangle 2"/>
          <p:cNvSpPr>
            <a:spLocks noChangeArrowheads="1"/>
          </p:cNvSpPr>
          <p:nvPr/>
        </p:nvSpPr>
        <p:spPr bwMode="auto">
          <a:xfrm>
            <a:off x="4694249" y="80135"/>
            <a:ext cx="3061737" cy="643766"/>
          </a:xfrm>
          <a:prstGeom prst="rect">
            <a:avLst/>
          </a:prstGeom>
          <a:noFill/>
          <a:ln w="12700">
            <a:noFill/>
            <a:miter lim="800000"/>
            <a:headEnd/>
            <a:tailEnd/>
          </a:ln>
        </p:spPr>
        <p:txBody>
          <a:bodyPr wrap="none" lIns="90488" tIns="44450" rIns="90488" bIns="44450" anchor="b">
            <a:spAutoFit/>
          </a:bodyPr>
          <a:lstStyle/>
          <a:p>
            <a:pPr algn="ctr"/>
            <a:r>
              <a:rPr lang="en-US" sz="3600" b="1" u="sng">
                <a:solidFill>
                  <a:schemeClr val="tx2"/>
                </a:solidFill>
                <a:latin typeface="Arial Narrow" pitchFamily="34" charset="0"/>
              </a:rPr>
              <a:t>Design Purpose</a:t>
            </a:r>
          </a:p>
        </p:txBody>
      </p:sp>
      <p:sp>
        <p:nvSpPr>
          <p:cNvPr id="402434" name="Rectangle 3"/>
          <p:cNvSpPr>
            <a:spLocks noChangeArrowheads="1"/>
          </p:cNvSpPr>
          <p:nvPr/>
        </p:nvSpPr>
        <p:spPr bwMode="auto">
          <a:xfrm>
            <a:off x="2286000" y="952500"/>
            <a:ext cx="7874000" cy="1517650"/>
          </a:xfrm>
          <a:prstGeom prst="rect">
            <a:avLst/>
          </a:prstGeom>
          <a:solidFill>
            <a:srgbClr val="FCD1C1"/>
          </a:solidFill>
          <a:ln w="50800">
            <a:noFill/>
            <a:miter lim="800000"/>
            <a:headEnd/>
            <a:tailEnd/>
          </a:ln>
        </p:spPr>
        <p:txBody>
          <a:bodyPr lIns="90488" tIns="44450" rIns="90488" bIns="44450">
            <a:spAutoFit/>
          </a:bodyPr>
          <a:lstStyle/>
          <a:p>
            <a:pPr algn="ctr">
              <a:lnSpc>
                <a:spcPct val="130000"/>
              </a:lnSpc>
              <a:spcBef>
                <a:spcPct val="50000"/>
              </a:spcBef>
            </a:pPr>
            <a:r>
              <a:rPr lang="en-US" sz="3600" b="1">
                <a:solidFill>
                  <a:schemeClr val="tx2"/>
                </a:solidFill>
                <a:latin typeface="Arial Narrow" pitchFamily="34" charset="0"/>
              </a:rPr>
              <a:t>Cause an object to behave in a manner determined by its state.</a:t>
            </a:r>
          </a:p>
        </p:txBody>
      </p:sp>
      <p:sp>
        <p:nvSpPr>
          <p:cNvPr id="402435" name="Rectangle 4"/>
          <p:cNvSpPr>
            <a:spLocks noChangeArrowheads="1"/>
          </p:cNvSpPr>
          <p:nvPr/>
        </p:nvSpPr>
        <p:spPr bwMode="auto">
          <a:xfrm>
            <a:off x="3883129" y="2813810"/>
            <a:ext cx="4683976" cy="643766"/>
          </a:xfrm>
          <a:prstGeom prst="rect">
            <a:avLst/>
          </a:prstGeom>
          <a:noFill/>
          <a:ln w="12700">
            <a:noFill/>
            <a:miter lim="800000"/>
            <a:headEnd/>
            <a:tailEnd/>
          </a:ln>
        </p:spPr>
        <p:txBody>
          <a:bodyPr wrap="none" lIns="90488" tIns="44450" rIns="90488" bIns="44450" anchor="b">
            <a:spAutoFit/>
          </a:bodyPr>
          <a:lstStyle/>
          <a:p>
            <a:pPr algn="ctr"/>
            <a:r>
              <a:rPr lang="en-US" sz="3600" b="1" u="sng">
                <a:latin typeface="Arial Narrow" pitchFamily="34" charset="0"/>
              </a:rPr>
              <a:t>Design Pattern Summary</a:t>
            </a:r>
          </a:p>
        </p:txBody>
      </p:sp>
      <p:sp>
        <p:nvSpPr>
          <p:cNvPr id="402436" name="Rectangle 5"/>
          <p:cNvSpPr>
            <a:spLocks noChangeArrowheads="1"/>
          </p:cNvSpPr>
          <p:nvPr/>
        </p:nvSpPr>
        <p:spPr bwMode="auto">
          <a:xfrm>
            <a:off x="2819400" y="3543300"/>
            <a:ext cx="6807200" cy="1517650"/>
          </a:xfrm>
          <a:prstGeom prst="rect">
            <a:avLst/>
          </a:prstGeom>
          <a:noFill/>
          <a:ln w="50800">
            <a:noFill/>
            <a:miter lim="800000"/>
            <a:headEnd/>
            <a:tailEnd/>
          </a:ln>
        </p:spPr>
        <p:txBody>
          <a:bodyPr lIns="90488" tIns="44450" rIns="90488" bIns="44450">
            <a:spAutoFit/>
          </a:bodyPr>
          <a:lstStyle/>
          <a:p>
            <a:pPr algn="just">
              <a:lnSpc>
                <a:spcPct val="130000"/>
              </a:lnSpc>
              <a:spcBef>
                <a:spcPct val="50000"/>
              </a:spcBef>
            </a:pPr>
            <a:r>
              <a:rPr lang="en-US" sz="3600" b="1">
                <a:latin typeface="Arial Narrow" pitchFamily="34" charset="0"/>
              </a:rPr>
              <a:t>Aggregate a </a:t>
            </a:r>
            <a:r>
              <a:rPr lang="en-US" sz="3600" b="1" i="1">
                <a:latin typeface="Arial Narrow" pitchFamily="34" charset="0"/>
              </a:rPr>
              <a:t>State</a:t>
            </a:r>
            <a:r>
              <a:rPr lang="en-US" sz="3600" b="1">
                <a:latin typeface="Arial Narrow" pitchFamily="34" charset="0"/>
              </a:rPr>
              <a:t> object and delegate behavior to it.</a:t>
            </a:r>
          </a:p>
        </p:txBody>
      </p:sp>
      <p:sp>
        <p:nvSpPr>
          <p:cNvPr id="402437" name="Rectangle 6"/>
          <p:cNvSpPr>
            <a:spLocks noChangeArrowheads="1"/>
          </p:cNvSpPr>
          <p:nvPr/>
        </p:nvSpPr>
        <p:spPr bwMode="auto">
          <a:xfrm>
            <a:off x="203201" y="85725"/>
            <a:ext cx="1111202" cy="646331"/>
          </a:xfrm>
          <a:prstGeom prst="rect">
            <a:avLst/>
          </a:prstGeom>
          <a:noFill/>
          <a:ln w="19050">
            <a:noFill/>
            <a:miter lim="800000"/>
            <a:headEnd/>
            <a:tailEnd/>
          </a:ln>
        </p:spPr>
        <p:txBody>
          <a:bodyPr wrap="none">
            <a:spAutoFit/>
          </a:bodyPr>
          <a:lstStyle/>
          <a:p>
            <a:r>
              <a:rPr lang="en-US" sz="3600" b="1" i="1" u="sng">
                <a:solidFill>
                  <a:schemeClr val="tx2"/>
                </a:solidFill>
                <a:latin typeface="Arial Narrow" pitchFamily="34" charset="0"/>
              </a:rPr>
              <a:t>State</a:t>
            </a:r>
          </a:p>
        </p:txBody>
      </p:sp>
      <p:sp>
        <p:nvSpPr>
          <p:cNvPr id="402438" name="Slide Number Placeholder 6"/>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723BFB1C-0C56-429E-A388-D744189B2B75}" type="slidenum">
              <a:rPr lang="en-GB" sz="1200">
                <a:solidFill>
                  <a:srgbClr val="898989"/>
                </a:solidFill>
                <a:latin typeface="Calibri" pitchFamily="34" charset="0"/>
              </a:rPr>
              <a:pPr algn="r"/>
              <a:t>91</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27041484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Line 3"/>
          <p:cNvSpPr>
            <a:spLocks noChangeShapeType="1"/>
          </p:cNvSpPr>
          <p:nvPr/>
        </p:nvSpPr>
        <p:spPr bwMode="auto">
          <a:xfrm>
            <a:off x="3877734" y="3352800"/>
            <a:ext cx="4538133" cy="0"/>
          </a:xfrm>
          <a:prstGeom prst="line">
            <a:avLst/>
          </a:prstGeom>
          <a:noFill/>
          <a:ln w="19050">
            <a:solidFill>
              <a:schemeClr val="tx1"/>
            </a:solidFill>
            <a:round/>
            <a:headEnd/>
            <a:tailEnd type="arrow" w="med" len="med"/>
          </a:ln>
        </p:spPr>
        <p:txBody>
          <a:bodyPr wrap="none" anchor="ctr"/>
          <a:lstStyle/>
          <a:p>
            <a:endParaRPr lang="en-US"/>
          </a:p>
        </p:txBody>
      </p:sp>
      <p:sp>
        <p:nvSpPr>
          <p:cNvPr id="403458" name="Rectangle 4"/>
          <p:cNvSpPr>
            <a:spLocks noChangeArrowheads="1"/>
          </p:cNvSpPr>
          <p:nvPr/>
        </p:nvSpPr>
        <p:spPr bwMode="auto">
          <a:xfrm>
            <a:off x="1245927" y="2801408"/>
            <a:ext cx="1804981"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a:t>
            </a:r>
          </a:p>
          <a:p>
            <a:pPr algn="ctr">
              <a:lnSpc>
                <a:spcPct val="60000"/>
              </a:lnSpc>
              <a:spcBef>
                <a:spcPct val="50000"/>
              </a:spcBef>
            </a:pPr>
            <a:r>
              <a:rPr lang="en-US" sz="2800">
                <a:latin typeface="Arial Narrow" pitchFamily="34" charset="0"/>
              </a:rPr>
              <a:t>doRequest()</a:t>
            </a:r>
          </a:p>
        </p:txBody>
      </p:sp>
      <p:sp>
        <p:nvSpPr>
          <p:cNvPr id="403459" name="AutoShape 5"/>
          <p:cNvSpPr>
            <a:spLocks noChangeArrowheads="1"/>
          </p:cNvSpPr>
          <p:nvPr/>
        </p:nvSpPr>
        <p:spPr bwMode="auto">
          <a:xfrm>
            <a:off x="3352800" y="3213100"/>
            <a:ext cx="880533" cy="2794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403460" name="Rectangle 6"/>
          <p:cNvSpPr>
            <a:spLocks noChangeArrowheads="1"/>
          </p:cNvSpPr>
          <p:nvPr/>
        </p:nvSpPr>
        <p:spPr bwMode="auto">
          <a:xfrm>
            <a:off x="0" y="152400"/>
            <a:ext cx="12090400" cy="609600"/>
          </a:xfrm>
          <a:prstGeom prst="rect">
            <a:avLst/>
          </a:prstGeom>
          <a:solidFill>
            <a:schemeClr val="bg1"/>
          </a:solidFill>
          <a:ln w="12700">
            <a:noFill/>
            <a:miter lim="800000"/>
            <a:headEnd/>
            <a:tailEnd/>
          </a:ln>
        </p:spPr>
        <p:txBody>
          <a:bodyPr lIns="90488" tIns="44450" rIns="90488" bIns="44450"/>
          <a:lstStyle/>
          <a:p>
            <a:pPr algn="ctr"/>
            <a:r>
              <a:rPr lang="en-US" sz="3200" b="1" i="1" u="sng">
                <a:solidFill>
                  <a:schemeClr val="accent2"/>
                </a:solidFill>
                <a:latin typeface="Arial Narrow" pitchFamily="34" charset="0"/>
              </a:rPr>
              <a:t>State </a:t>
            </a:r>
            <a:r>
              <a:rPr lang="en-US" sz="3200" b="1" u="sng">
                <a:solidFill>
                  <a:schemeClr val="accent2"/>
                </a:solidFill>
                <a:latin typeface="Arial Narrow" pitchFamily="34" charset="0"/>
              </a:rPr>
              <a:t>Design Pattern</a:t>
            </a:r>
            <a:r>
              <a:rPr lang="en-US" sz="3200" b="1" i="1" u="sng">
                <a:solidFill>
                  <a:schemeClr val="accent2"/>
                </a:solidFill>
                <a:latin typeface="Arial Narrow" pitchFamily="34" charset="0"/>
              </a:rPr>
              <a:t> Basic </a:t>
            </a:r>
            <a:r>
              <a:rPr lang="en-US" sz="3200" b="1" u="sng">
                <a:solidFill>
                  <a:schemeClr val="accent2"/>
                </a:solidFill>
                <a:latin typeface="Arial Narrow" pitchFamily="34" charset="0"/>
              </a:rPr>
              <a:t>Structure: </a:t>
            </a:r>
          </a:p>
          <a:p>
            <a:pPr algn="ctr"/>
            <a:r>
              <a:rPr lang="en-US" sz="2800" b="1" i="1">
                <a:solidFill>
                  <a:schemeClr val="accent2"/>
                </a:solidFill>
                <a:latin typeface="Arial Narrow" pitchFamily="34" charset="0"/>
              </a:rPr>
              <a:t>doRequest()</a:t>
            </a:r>
            <a:r>
              <a:rPr lang="en-US" sz="2800" b="1">
                <a:solidFill>
                  <a:schemeClr val="accent2"/>
                </a:solidFill>
                <a:latin typeface="Arial Narrow" pitchFamily="34" charset="0"/>
              </a:rPr>
              <a:t> behaves according to state of </a:t>
            </a:r>
            <a:r>
              <a:rPr lang="en-US" sz="2800" b="1" i="1">
                <a:solidFill>
                  <a:schemeClr val="accent2"/>
                </a:solidFill>
                <a:latin typeface="Arial Narrow" pitchFamily="34" charset="0"/>
              </a:rPr>
              <a:t>Target</a:t>
            </a:r>
            <a:endParaRPr lang="en-US" sz="3200" b="1" u="sng">
              <a:solidFill>
                <a:schemeClr val="accent2"/>
              </a:solidFill>
              <a:latin typeface="Arial Narrow" pitchFamily="34" charset="0"/>
            </a:endParaRPr>
          </a:p>
        </p:txBody>
      </p:sp>
      <p:sp>
        <p:nvSpPr>
          <p:cNvPr id="403461" name="Rectangle 7"/>
          <p:cNvSpPr>
            <a:spLocks noChangeArrowheads="1"/>
          </p:cNvSpPr>
          <p:nvPr/>
        </p:nvSpPr>
        <p:spPr bwMode="auto">
          <a:xfrm>
            <a:off x="4440767" y="2895601"/>
            <a:ext cx="1171797" cy="366767"/>
          </a:xfrm>
          <a:prstGeom prst="rect">
            <a:avLst/>
          </a:prstGeom>
          <a:noFill/>
          <a:ln w="50800">
            <a:noFill/>
            <a:miter lim="800000"/>
            <a:headEnd/>
            <a:tailEnd/>
          </a:ln>
        </p:spPr>
        <p:txBody>
          <a:bodyPr wrap="none" lIns="90488" tIns="44450" rIns="90488" bIns="44450">
            <a:spAutoFit/>
          </a:bodyPr>
          <a:lstStyle/>
          <a:p>
            <a:pPr>
              <a:spcBef>
                <a:spcPct val="50000"/>
              </a:spcBef>
            </a:pPr>
            <a:r>
              <a:rPr lang="en-US" b="1">
                <a:latin typeface="Arial Narrow" pitchFamily="34" charset="0"/>
              </a:rPr>
              <a:t>targetState</a:t>
            </a:r>
          </a:p>
        </p:txBody>
      </p:sp>
      <p:sp>
        <p:nvSpPr>
          <p:cNvPr id="403462" name="Rectangle 8"/>
          <p:cNvSpPr>
            <a:spLocks noChangeArrowheads="1"/>
          </p:cNvSpPr>
          <p:nvPr/>
        </p:nvSpPr>
        <p:spPr bwMode="auto">
          <a:xfrm>
            <a:off x="8756081" y="2801408"/>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i="1" u="sng">
                <a:latin typeface="Arial Narrow" pitchFamily="34" charset="0"/>
              </a:rPr>
              <a:t>TargetState</a:t>
            </a:r>
          </a:p>
          <a:p>
            <a:pPr algn="ctr">
              <a:lnSpc>
                <a:spcPct val="60000"/>
              </a:lnSpc>
              <a:spcBef>
                <a:spcPct val="50000"/>
              </a:spcBef>
            </a:pPr>
            <a:r>
              <a:rPr lang="en-US" sz="2800" i="1">
                <a:latin typeface="Arial Narrow" pitchFamily="34" charset="0"/>
              </a:rPr>
              <a:t>handleRequest()</a:t>
            </a:r>
          </a:p>
        </p:txBody>
      </p:sp>
      <p:sp>
        <p:nvSpPr>
          <p:cNvPr id="403463" name="Line 9"/>
          <p:cNvSpPr>
            <a:spLocks noChangeShapeType="1"/>
          </p:cNvSpPr>
          <p:nvPr/>
        </p:nvSpPr>
        <p:spPr bwMode="auto">
          <a:xfrm flipV="1">
            <a:off x="3149600" y="2044700"/>
            <a:ext cx="1913467" cy="1384300"/>
          </a:xfrm>
          <a:prstGeom prst="line">
            <a:avLst/>
          </a:prstGeom>
          <a:noFill/>
          <a:ln w="19050">
            <a:solidFill>
              <a:schemeClr val="tx1"/>
            </a:solidFill>
            <a:prstDash val="sysDot"/>
            <a:round/>
            <a:headEnd/>
            <a:tailEnd/>
          </a:ln>
        </p:spPr>
        <p:txBody>
          <a:bodyPr wrap="none" anchor="ctr"/>
          <a:lstStyle/>
          <a:p>
            <a:endParaRPr lang="en-US"/>
          </a:p>
        </p:txBody>
      </p:sp>
      <p:sp>
        <p:nvSpPr>
          <p:cNvPr id="403464" name="Line 11"/>
          <p:cNvSpPr>
            <a:spLocks noChangeShapeType="1"/>
          </p:cNvSpPr>
          <p:nvPr/>
        </p:nvSpPr>
        <p:spPr bwMode="auto">
          <a:xfrm>
            <a:off x="1117600" y="2133600"/>
            <a:ext cx="16933" cy="1219200"/>
          </a:xfrm>
          <a:prstGeom prst="line">
            <a:avLst/>
          </a:prstGeom>
          <a:noFill/>
          <a:ln w="19050">
            <a:solidFill>
              <a:schemeClr val="tx1"/>
            </a:solidFill>
            <a:prstDash val="lgDash"/>
            <a:round/>
            <a:headEnd/>
            <a:tailEnd type="triangle" w="med" len="med"/>
          </a:ln>
        </p:spPr>
        <p:txBody>
          <a:bodyPr wrap="none" anchor="ctr"/>
          <a:lstStyle/>
          <a:p>
            <a:endParaRPr lang="en-US"/>
          </a:p>
        </p:txBody>
      </p:sp>
      <p:sp>
        <p:nvSpPr>
          <p:cNvPr id="403465" name="Rectangle 12"/>
          <p:cNvSpPr>
            <a:spLocks noChangeArrowheads="1"/>
          </p:cNvSpPr>
          <p:nvPr/>
        </p:nvSpPr>
        <p:spPr bwMode="auto">
          <a:xfrm>
            <a:off x="796088" y="1762046"/>
            <a:ext cx="939360" cy="627222"/>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a:latin typeface="Arial Narrow" pitchFamily="34" charset="0"/>
              </a:rPr>
              <a:t>Client</a:t>
            </a:r>
          </a:p>
        </p:txBody>
      </p:sp>
      <p:sp>
        <p:nvSpPr>
          <p:cNvPr id="403466" name="Rectangle 14"/>
          <p:cNvSpPr>
            <a:spLocks noChangeArrowheads="1"/>
          </p:cNvSpPr>
          <p:nvPr/>
        </p:nvSpPr>
        <p:spPr bwMode="auto">
          <a:xfrm>
            <a:off x="7603067" y="3354389"/>
            <a:ext cx="300567" cy="366767"/>
          </a:xfrm>
          <a:prstGeom prst="rect">
            <a:avLst/>
          </a:prstGeom>
          <a:noFill/>
          <a:ln w="50800">
            <a:noFill/>
            <a:miter lim="800000"/>
            <a:headEnd/>
            <a:tailEnd/>
          </a:ln>
        </p:spPr>
        <p:txBody>
          <a:bodyPr lIns="90488" tIns="44450" rIns="90488" bIns="44450">
            <a:spAutoFit/>
          </a:bodyPr>
          <a:lstStyle/>
          <a:p>
            <a:pPr>
              <a:spcBef>
                <a:spcPct val="50000"/>
              </a:spcBef>
            </a:pPr>
            <a:r>
              <a:rPr lang="en-US" b="1">
                <a:latin typeface="Arial Narrow" pitchFamily="34" charset="0"/>
              </a:rPr>
              <a:t>1</a:t>
            </a:r>
          </a:p>
        </p:txBody>
      </p:sp>
      <p:sp>
        <p:nvSpPr>
          <p:cNvPr id="403467" name="AutoShape 18"/>
          <p:cNvSpPr>
            <a:spLocks noChangeArrowheads="1"/>
          </p:cNvSpPr>
          <p:nvPr/>
        </p:nvSpPr>
        <p:spPr bwMode="auto">
          <a:xfrm>
            <a:off x="5652346" y="1677075"/>
            <a:ext cx="2965877" cy="419338"/>
          </a:xfrm>
          <a:prstGeom prst="foldedCorner">
            <a:avLst>
              <a:gd name="adj" fmla="val 12500"/>
            </a:avLst>
          </a:prstGeom>
          <a:solidFill>
            <a:srgbClr val="FFFFE5"/>
          </a:solidFill>
          <a:ln w="19050">
            <a:solidFill>
              <a:schemeClr val="tx1"/>
            </a:solidFill>
            <a:round/>
            <a:headEnd/>
            <a:tailEnd/>
          </a:ln>
        </p:spPr>
        <p:txBody>
          <a:bodyPr wrap="none" anchor="ctr">
            <a:spAutoFit/>
          </a:bodyPr>
          <a:lstStyle/>
          <a:p>
            <a:pPr algn="ctr"/>
            <a:r>
              <a:rPr lang="en-US">
                <a:latin typeface="Arial Narrow" pitchFamily="34" charset="0"/>
              </a:rPr>
              <a:t>{  </a:t>
            </a:r>
            <a:r>
              <a:rPr lang="en-US" b="1">
                <a:latin typeface="Arial Narrow" pitchFamily="34" charset="0"/>
              </a:rPr>
              <a:t>targetState</a:t>
            </a:r>
            <a:r>
              <a:rPr lang="en-US">
                <a:latin typeface="Arial Narrow" pitchFamily="34" charset="0"/>
              </a:rPr>
              <a:t>.handleRequest(); }</a:t>
            </a:r>
          </a:p>
        </p:txBody>
      </p:sp>
      <p:sp>
        <p:nvSpPr>
          <p:cNvPr id="403468" name="Slide Number Placeholder 12"/>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B86A7A1B-F327-4BB1-9B62-E51DE094CDF1}" type="slidenum">
              <a:rPr lang="en-GB" sz="1200">
                <a:solidFill>
                  <a:srgbClr val="898989"/>
                </a:solidFill>
                <a:latin typeface="Calibri" pitchFamily="34" charset="0"/>
              </a:rPr>
              <a:pPr algn="r"/>
              <a:t>92</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12458540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Line 3"/>
          <p:cNvSpPr>
            <a:spLocks noChangeShapeType="1"/>
          </p:cNvSpPr>
          <p:nvPr/>
        </p:nvSpPr>
        <p:spPr bwMode="auto">
          <a:xfrm>
            <a:off x="3854451" y="2928938"/>
            <a:ext cx="4538133" cy="0"/>
          </a:xfrm>
          <a:prstGeom prst="line">
            <a:avLst/>
          </a:prstGeom>
          <a:noFill/>
          <a:ln w="19050">
            <a:solidFill>
              <a:schemeClr val="tx1"/>
            </a:solidFill>
            <a:round/>
            <a:headEnd/>
            <a:tailEnd type="arrow" w="med" len="med"/>
          </a:ln>
        </p:spPr>
        <p:txBody>
          <a:bodyPr wrap="none" anchor="ctr"/>
          <a:lstStyle/>
          <a:p>
            <a:endParaRPr lang="en-US"/>
          </a:p>
        </p:txBody>
      </p:sp>
      <p:sp>
        <p:nvSpPr>
          <p:cNvPr id="404482" name="Rectangle 4"/>
          <p:cNvSpPr>
            <a:spLocks noChangeArrowheads="1"/>
          </p:cNvSpPr>
          <p:nvPr/>
        </p:nvSpPr>
        <p:spPr bwMode="auto">
          <a:xfrm>
            <a:off x="1222644" y="2377545"/>
            <a:ext cx="1804981"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a:t>
            </a:r>
          </a:p>
          <a:p>
            <a:pPr algn="ctr">
              <a:lnSpc>
                <a:spcPct val="60000"/>
              </a:lnSpc>
              <a:spcBef>
                <a:spcPct val="50000"/>
              </a:spcBef>
            </a:pPr>
            <a:r>
              <a:rPr lang="en-US" sz="2800">
                <a:latin typeface="Arial Narrow" pitchFamily="34" charset="0"/>
              </a:rPr>
              <a:t>doRequest()</a:t>
            </a:r>
          </a:p>
        </p:txBody>
      </p:sp>
      <p:sp>
        <p:nvSpPr>
          <p:cNvPr id="404483" name="AutoShape 5"/>
          <p:cNvSpPr>
            <a:spLocks noChangeArrowheads="1"/>
          </p:cNvSpPr>
          <p:nvPr/>
        </p:nvSpPr>
        <p:spPr bwMode="auto">
          <a:xfrm>
            <a:off x="3329518" y="2789238"/>
            <a:ext cx="880533" cy="2794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404484" name="Rectangle 6"/>
          <p:cNvSpPr>
            <a:spLocks noChangeArrowheads="1"/>
          </p:cNvSpPr>
          <p:nvPr/>
        </p:nvSpPr>
        <p:spPr bwMode="auto">
          <a:xfrm>
            <a:off x="0" y="152400"/>
            <a:ext cx="12090400" cy="609600"/>
          </a:xfrm>
          <a:prstGeom prst="rect">
            <a:avLst/>
          </a:prstGeom>
          <a:solidFill>
            <a:schemeClr val="bg1"/>
          </a:solidFill>
          <a:ln w="12700">
            <a:noFill/>
            <a:miter lim="800000"/>
            <a:headEnd/>
            <a:tailEnd/>
          </a:ln>
        </p:spPr>
        <p:txBody>
          <a:bodyPr lIns="90488" tIns="44450" rIns="90488" bIns="44450"/>
          <a:lstStyle/>
          <a:p>
            <a:pPr algn="ctr"/>
            <a:r>
              <a:rPr lang="en-US" sz="3200" b="1" i="1" u="sng">
                <a:solidFill>
                  <a:schemeClr val="accent2"/>
                </a:solidFill>
                <a:latin typeface="Arial Narrow" pitchFamily="34" charset="0"/>
              </a:rPr>
              <a:t>State </a:t>
            </a:r>
            <a:r>
              <a:rPr lang="en-US" sz="3200" b="1" u="sng">
                <a:solidFill>
                  <a:schemeClr val="accent2"/>
                </a:solidFill>
                <a:latin typeface="Arial Narrow" pitchFamily="34" charset="0"/>
              </a:rPr>
              <a:t>Design Pattern Class Model </a:t>
            </a:r>
          </a:p>
        </p:txBody>
      </p:sp>
      <p:sp>
        <p:nvSpPr>
          <p:cNvPr id="404485" name="Rectangle 7"/>
          <p:cNvSpPr>
            <a:spLocks noChangeArrowheads="1"/>
          </p:cNvSpPr>
          <p:nvPr/>
        </p:nvSpPr>
        <p:spPr bwMode="auto">
          <a:xfrm>
            <a:off x="4417484" y="2471739"/>
            <a:ext cx="1171797" cy="366767"/>
          </a:xfrm>
          <a:prstGeom prst="rect">
            <a:avLst/>
          </a:prstGeom>
          <a:noFill/>
          <a:ln w="50800">
            <a:noFill/>
            <a:miter lim="800000"/>
            <a:headEnd/>
            <a:tailEnd/>
          </a:ln>
        </p:spPr>
        <p:txBody>
          <a:bodyPr wrap="none" lIns="90488" tIns="44450" rIns="90488" bIns="44450">
            <a:spAutoFit/>
          </a:bodyPr>
          <a:lstStyle/>
          <a:p>
            <a:pPr>
              <a:spcBef>
                <a:spcPct val="50000"/>
              </a:spcBef>
            </a:pPr>
            <a:r>
              <a:rPr lang="en-US" b="1">
                <a:latin typeface="Arial Narrow" pitchFamily="34" charset="0"/>
              </a:rPr>
              <a:t>targetState</a:t>
            </a:r>
          </a:p>
        </p:txBody>
      </p:sp>
      <p:sp>
        <p:nvSpPr>
          <p:cNvPr id="404486" name="Rectangle 8"/>
          <p:cNvSpPr>
            <a:spLocks noChangeArrowheads="1"/>
          </p:cNvSpPr>
          <p:nvPr/>
        </p:nvSpPr>
        <p:spPr bwMode="auto">
          <a:xfrm>
            <a:off x="8732798" y="2377545"/>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i="1" u="sng">
                <a:latin typeface="Arial Narrow" pitchFamily="34" charset="0"/>
              </a:rPr>
              <a:t>TargetState</a:t>
            </a:r>
          </a:p>
          <a:p>
            <a:pPr algn="ctr">
              <a:lnSpc>
                <a:spcPct val="60000"/>
              </a:lnSpc>
              <a:spcBef>
                <a:spcPct val="50000"/>
              </a:spcBef>
            </a:pPr>
            <a:r>
              <a:rPr lang="en-US" sz="2800" i="1">
                <a:latin typeface="Arial Narrow" pitchFamily="34" charset="0"/>
              </a:rPr>
              <a:t>handleRequest()</a:t>
            </a:r>
          </a:p>
        </p:txBody>
      </p:sp>
      <p:sp>
        <p:nvSpPr>
          <p:cNvPr id="404487" name="Line 11"/>
          <p:cNvSpPr>
            <a:spLocks noChangeShapeType="1"/>
          </p:cNvSpPr>
          <p:nvPr/>
        </p:nvSpPr>
        <p:spPr bwMode="auto">
          <a:xfrm>
            <a:off x="1094318" y="1709738"/>
            <a:ext cx="16933" cy="1219200"/>
          </a:xfrm>
          <a:prstGeom prst="line">
            <a:avLst/>
          </a:prstGeom>
          <a:noFill/>
          <a:ln w="19050">
            <a:solidFill>
              <a:schemeClr val="tx1"/>
            </a:solidFill>
            <a:prstDash val="lgDash"/>
            <a:round/>
            <a:headEnd/>
            <a:tailEnd type="triangle" w="med" len="med"/>
          </a:ln>
        </p:spPr>
        <p:txBody>
          <a:bodyPr wrap="none" anchor="ctr"/>
          <a:lstStyle/>
          <a:p>
            <a:endParaRPr lang="en-US"/>
          </a:p>
        </p:txBody>
      </p:sp>
      <p:sp>
        <p:nvSpPr>
          <p:cNvPr id="404488" name="Rectangle 12"/>
          <p:cNvSpPr>
            <a:spLocks noChangeArrowheads="1"/>
          </p:cNvSpPr>
          <p:nvPr/>
        </p:nvSpPr>
        <p:spPr bwMode="auto">
          <a:xfrm>
            <a:off x="772804" y="1338183"/>
            <a:ext cx="939360" cy="627222"/>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a:latin typeface="Arial Narrow" pitchFamily="34" charset="0"/>
              </a:rPr>
              <a:t>Client</a:t>
            </a:r>
          </a:p>
        </p:txBody>
      </p:sp>
      <p:sp>
        <p:nvSpPr>
          <p:cNvPr id="404489" name="Rectangle 14"/>
          <p:cNvSpPr>
            <a:spLocks noChangeArrowheads="1"/>
          </p:cNvSpPr>
          <p:nvPr/>
        </p:nvSpPr>
        <p:spPr bwMode="auto">
          <a:xfrm>
            <a:off x="7579785" y="2930526"/>
            <a:ext cx="300567" cy="366767"/>
          </a:xfrm>
          <a:prstGeom prst="rect">
            <a:avLst/>
          </a:prstGeom>
          <a:noFill/>
          <a:ln w="50800">
            <a:noFill/>
            <a:miter lim="800000"/>
            <a:headEnd/>
            <a:tailEnd/>
          </a:ln>
        </p:spPr>
        <p:txBody>
          <a:bodyPr lIns="90488" tIns="44450" rIns="90488" bIns="44450">
            <a:spAutoFit/>
          </a:bodyPr>
          <a:lstStyle/>
          <a:p>
            <a:pPr>
              <a:spcBef>
                <a:spcPct val="50000"/>
              </a:spcBef>
            </a:pPr>
            <a:r>
              <a:rPr lang="en-US" b="1">
                <a:latin typeface="Arial Narrow" pitchFamily="34" charset="0"/>
              </a:rPr>
              <a:t>1</a:t>
            </a:r>
          </a:p>
        </p:txBody>
      </p:sp>
      <p:sp>
        <p:nvSpPr>
          <p:cNvPr id="404490" name="Rectangle 20"/>
          <p:cNvSpPr>
            <a:spLocks noChangeArrowheads="1"/>
          </p:cNvSpPr>
          <p:nvPr/>
        </p:nvSpPr>
        <p:spPr bwMode="auto">
          <a:xfrm>
            <a:off x="1993331" y="4914370"/>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TargetState1</a:t>
            </a:r>
          </a:p>
          <a:p>
            <a:pPr algn="ctr">
              <a:lnSpc>
                <a:spcPct val="60000"/>
              </a:lnSpc>
              <a:spcBef>
                <a:spcPct val="50000"/>
              </a:spcBef>
            </a:pPr>
            <a:r>
              <a:rPr lang="en-US" sz="2800">
                <a:latin typeface="Arial Narrow" pitchFamily="34" charset="0"/>
              </a:rPr>
              <a:t>handleRequest()</a:t>
            </a:r>
          </a:p>
        </p:txBody>
      </p:sp>
      <p:sp>
        <p:nvSpPr>
          <p:cNvPr id="404491" name="Rectangle 21"/>
          <p:cNvSpPr>
            <a:spLocks noChangeArrowheads="1"/>
          </p:cNvSpPr>
          <p:nvPr/>
        </p:nvSpPr>
        <p:spPr bwMode="auto">
          <a:xfrm>
            <a:off x="5346131" y="4914370"/>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TargetState1</a:t>
            </a:r>
          </a:p>
          <a:p>
            <a:pPr algn="ctr">
              <a:lnSpc>
                <a:spcPct val="60000"/>
              </a:lnSpc>
              <a:spcBef>
                <a:spcPct val="50000"/>
              </a:spcBef>
            </a:pPr>
            <a:r>
              <a:rPr lang="en-US" sz="2800">
                <a:latin typeface="Arial Narrow" pitchFamily="34" charset="0"/>
              </a:rPr>
              <a:t>handleRequest()</a:t>
            </a:r>
          </a:p>
        </p:txBody>
      </p:sp>
      <p:sp>
        <p:nvSpPr>
          <p:cNvPr id="404492" name="Rectangle 22"/>
          <p:cNvSpPr>
            <a:spLocks noChangeArrowheads="1"/>
          </p:cNvSpPr>
          <p:nvPr/>
        </p:nvSpPr>
        <p:spPr bwMode="auto">
          <a:xfrm>
            <a:off x="8698931" y="4914370"/>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TargetState1</a:t>
            </a:r>
          </a:p>
          <a:p>
            <a:pPr algn="ctr">
              <a:lnSpc>
                <a:spcPct val="60000"/>
              </a:lnSpc>
              <a:spcBef>
                <a:spcPct val="50000"/>
              </a:spcBef>
            </a:pPr>
            <a:r>
              <a:rPr lang="en-US" sz="2800">
                <a:latin typeface="Arial Narrow" pitchFamily="34" charset="0"/>
              </a:rPr>
              <a:t>handleRequest()</a:t>
            </a:r>
          </a:p>
        </p:txBody>
      </p:sp>
      <p:sp>
        <p:nvSpPr>
          <p:cNvPr id="404493" name="AutoShape 23"/>
          <p:cNvSpPr>
            <a:spLocks noChangeArrowheads="1"/>
          </p:cNvSpPr>
          <p:nvPr/>
        </p:nvSpPr>
        <p:spPr bwMode="auto">
          <a:xfrm>
            <a:off x="9673167" y="3486150"/>
            <a:ext cx="406400" cy="304800"/>
          </a:xfrm>
          <a:prstGeom prst="triangle">
            <a:avLst>
              <a:gd name="adj" fmla="val 50000"/>
            </a:avLst>
          </a:prstGeom>
          <a:noFill/>
          <a:ln w="19050">
            <a:solidFill>
              <a:schemeClr val="tx1"/>
            </a:solidFill>
            <a:miter lim="800000"/>
            <a:headEnd/>
            <a:tailEnd/>
          </a:ln>
        </p:spPr>
        <p:txBody>
          <a:bodyPr wrap="none" anchor="ctr"/>
          <a:lstStyle/>
          <a:p>
            <a:endParaRPr lang="en-US"/>
          </a:p>
        </p:txBody>
      </p:sp>
      <p:cxnSp>
        <p:nvCxnSpPr>
          <p:cNvPr id="404494" name="AutoShape 24"/>
          <p:cNvCxnSpPr>
            <a:cxnSpLocks noChangeShapeType="1"/>
            <a:stCxn id="404493" idx="3"/>
            <a:endCxn id="404490" idx="0"/>
          </p:cNvCxnSpPr>
          <p:nvPr/>
        </p:nvCxnSpPr>
        <p:spPr bwMode="auto">
          <a:xfrm rot="5400000">
            <a:off x="5963445" y="1001448"/>
            <a:ext cx="1123420" cy="6702424"/>
          </a:xfrm>
          <a:prstGeom prst="bentConnector3">
            <a:avLst>
              <a:gd name="adj1" fmla="val 50000"/>
            </a:avLst>
          </a:prstGeom>
          <a:noFill/>
          <a:ln w="19050">
            <a:solidFill>
              <a:schemeClr val="tx1"/>
            </a:solidFill>
            <a:miter lim="800000"/>
            <a:headEnd/>
            <a:tailEnd/>
          </a:ln>
        </p:spPr>
      </p:cxnSp>
      <p:cxnSp>
        <p:nvCxnSpPr>
          <p:cNvPr id="404495" name="AutoShape 25"/>
          <p:cNvCxnSpPr>
            <a:cxnSpLocks noChangeShapeType="1"/>
            <a:stCxn id="404493" idx="3"/>
            <a:endCxn id="404491" idx="0"/>
          </p:cNvCxnSpPr>
          <p:nvPr/>
        </p:nvCxnSpPr>
        <p:spPr bwMode="auto">
          <a:xfrm rot="5400000">
            <a:off x="7639845" y="2677848"/>
            <a:ext cx="1123420" cy="3349624"/>
          </a:xfrm>
          <a:prstGeom prst="bentConnector3">
            <a:avLst>
              <a:gd name="adj1" fmla="val 50000"/>
            </a:avLst>
          </a:prstGeom>
          <a:noFill/>
          <a:ln w="19050">
            <a:solidFill>
              <a:schemeClr val="tx1"/>
            </a:solidFill>
            <a:miter lim="800000"/>
            <a:headEnd/>
            <a:tailEnd/>
          </a:ln>
        </p:spPr>
      </p:cxnSp>
      <p:cxnSp>
        <p:nvCxnSpPr>
          <p:cNvPr id="404496" name="AutoShape 26"/>
          <p:cNvCxnSpPr>
            <a:cxnSpLocks noChangeShapeType="1"/>
            <a:stCxn id="404493" idx="3"/>
            <a:endCxn id="404492" idx="0"/>
          </p:cNvCxnSpPr>
          <p:nvPr/>
        </p:nvCxnSpPr>
        <p:spPr bwMode="auto">
          <a:xfrm rot="16200000" flipH="1">
            <a:off x="9316245" y="4351072"/>
            <a:ext cx="1123420" cy="3176"/>
          </a:xfrm>
          <a:prstGeom prst="bentConnector3">
            <a:avLst>
              <a:gd name="adj1" fmla="val 50000"/>
            </a:avLst>
          </a:prstGeom>
          <a:noFill/>
          <a:ln w="19050">
            <a:solidFill>
              <a:schemeClr val="tx1"/>
            </a:solidFill>
            <a:miter lim="800000"/>
            <a:headEnd/>
            <a:tailEnd/>
          </a:ln>
        </p:spPr>
      </p:cxnSp>
      <p:sp>
        <p:nvSpPr>
          <p:cNvPr id="404497" name="Slide Number Placeholder 17"/>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72523B90-E014-4E3E-ADD3-E62154E23B36}" type="slidenum">
              <a:rPr lang="en-GB" sz="1200">
                <a:solidFill>
                  <a:srgbClr val="898989"/>
                </a:solidFill>
                <a:latin typeface="Calibri" pitchFamily="34" charset="0"/>
              </a:rPr>
              <a:pPr algn="r"/>
              <a:t>93</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108427999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1026"/>
          <p:cNvSpPr>
            <a:spLocks noChangeArrowheads="1"/>
          </p:cNvSpPr>
          <p:nvPr/>
        </p:nvSpPr>
        <p:spPr bwMode="auto">
          <a:xfrm>
            <a:off x="5627647" y="5063595"/>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TargetStateB</a:t>
            </a:r>
          </a:p>
          <a:p>
            <a:pPr algn="ctr">
              <a:lnSpc>
                <a:spcPct val="60000"/>
              </a:lnSpc>
              <a:spcBef>
                <a:spcPct val="50000"/>
              </a:spcBef>
            </a:pPr>
            <a:r>
              <a:rPr lang="en-US" sz="2800">
                <a:latin typeface="Arial Narrow" pitchFamily="34" charset="0"/>
              </a:rPr>
              <a:t>handleRequest()</a:t>
            </a:r>
          </a:p>
        </p:txBody>
      </p:sp>
      <p:sp>
        <p:nvSpPr>
          <p:cNvPr id="405506" name="Line 1027"/>
          <p:cNvSpPr>
            <a:spLocks noChangeShapeType="1"/>
          </p:cNvSpPr>
          <p:nvPr/>
        </p:nvSpPr>
        <p:spPr bwMode="auto">
          <a:xfrm>
            <a:off x="3877734" y="3352800"/>
            <a:ext cx="4538133" cy="0"/>
          </a:xfrm>
          <a:prstGeom prst="line">
            <a:avLst/>
          </a:prstGeom>
          <a:noFill/>
          <a:ln w="19050">
            <a:solidFill>
              <a:schemeClr val="tx1"/>
            </a:solidFill>
            <a:round/>
            <a:headEnd/>
            <a:tailEnd/>
          </a:ln>
        </p:spPr>
        <p:txBody>
          <a:bodyPr wrap="none" anchor="ctr"/>
          <a:lstStyle/>
          <a:p>
            <a:endParaRPr lang="en-US"/>
          </a:p>
        </p:txBody>
      </p:sp>
      <p:sp>
        <p:nvSpPr>
          <p:cNvPr id="405507" name="Rectangle 1028"/>
          <p:cNvSpPr>
            <a:spLocks noChangeArrowheads="1"/>
          </p:cNvSpPr>
          <p:nvPr/>
        </p:nvSpPr>
        <p:spPr bwMode="auto">
          <a:xfrm>
            <a:off x="1245927" y="2801408"/>
            <a:ext cx="1804981"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a:t>
            </a:r>
          </a:p>
          <a:p>
            <a:pPr algn="ctr">
              <a:lnSpc>
                <a:spcPct val="60000"/>
              </a:lnSpc>
              <a:spcBef>
                <a:spcPct val="50000"/>
              </a:spcBef>
            </a:pPr>
            <a:r>
              <a:rPr lang="en-US" sz="2800">
                <a:latin typeface="Arial Narrow" pitchFamily="34" charset="0"/>
              </a:rPr>
              <a:t>doRequest()</a:t>
            </a:r>
          </a:p>
        </p:txBody>
      </p:sp>
      <p:sp>
        <p:nvSpPr>
          <p:cNvPr id="405508" name="AutoShape 1029"/>
          <p:cNvSpPr>
            <a:spLocks noChangeArrowheads="1"/>
          </p:cNvSpPr>
          <p:nvPr/>
        </p:nvSpPr>
        <p:spPr bwMode="auto">
          <a:xfrm>
            <a:off x="3373967" y="3213100"/>
            <a:ext cx="880533" cy="279400"/>
          </a:xfrm>
          <a:prstGeom prst="diamond">
            <a:avLst/>
          </a:prstGeom>
          <a:solidFill>
            <a:schemeClr val="bg1"/>
          </a:solidFill>
          <a:ln w="19050">
            <a:solidFill>
              <a:schemeClr val="tx1"/>
            </a:solidFill>
            <a:miter lim="800000"/>
            <a:headEnd/>
            <a:tailEnd/>
          </a:ln>
        </p:spPr>
        <p:txBody>
          <a:bodyPr wrap="none" anchor="ctr"/>
          <a:lstStyle/>
          <a:p>
            <a:endParaRPr lang="en-US"/>
          </a:p>
        </p:txBody>
      </p:sp>
      <p:sp>
        <p:nvSpPr>
          <p:cNvPr id="405509" name="Rectangle 1030"/>
          <p:cNvSpPr>
            <a:spLocks noChangeArrowheads="1"/>
          </p:cNvSpPr>
          <p:nvPr/>
        </p:nvSpPr>
        <p:spPr bwMode="auto">
          <a:xfrm>
            <a:off x="0" y="152400"/>
            <a:ext cx="12090400" cy="609600"/>
          </a:xfrm>
          <a:prstGeom prst="rect">
            <a:avLst/>
          </a:prstGeom>
          <a:solidFill>
            <a:schemeClr val="bg1"/>
          </a:solidFill>
          <a:ln w="12700">
            <a:noFill/>
            <a:miter lim="800000"/>
            <a:headEnd/>
            <a:tailEnd/>
          </a:ln>
        </p:spPr>
        <p:txBody>
          <a:bodyPr lIns="90488" tIns="44450" rIns="90488" bIns="44450"/>
          <a:lstStyle/>
          <a:p>
            <a:pPr algn="ctr"/>
            <a:r>
              <a:rPr lang="en-US" sz="3200" b="1" i="1" u="sng">
                <a:solidFill>
                  <a:schemeClr val="accent2"/>
                </a:solidFill>
                <a:latin typeface="Arial Narrow" pitchFamily="34" charset="0"/>
              </a:rPr>
              <a:t>State </a:t>
            </a:r>
            <a:r>
              <a:rPr lang="en-US" sz="3200" b="1" u="sng">
                <a:solidFill>
                  <a:schemeClr val="accent2"/>
                </a:solidFill>
                <a:latin typeface="Arial Narrow" pitchFamily="34" charset="0"/>
              </a:rPr>
              <a:t>Design Pattern</a:t>
            </a:r>
            <a:r>
              <a:rPr lang="en-US" sz="3200" b="1" i="1" u="sng">
                <a:solidFill>
                  <a:schemeClr val="accent2"/>
                </a:solidFill>
                <a:latin typeface="Arial Narrow" pitchFamily="34" charset="0"/>
              </a:rPr>
              <a:t> </a:t>
            </a:r>
            <a:r>
              <a:rPr lang="en-US" sz="3200" b="1" u="sng">
                <a:solidFill>
                  <a:schemeClr val="accent2"/>
                </a:solidFill>
                <a:latin typeface="Arial Narrow" pitchFamily="34" charset="0"/>
              </a:rPr>
              <a:t>Structure: </a:t>
            </a:r>
          </a:p>
          <a:p>
            <a:pPr algn="ctr"/>
            <a:r>
              <a:rPr lang="en-US" sz="2800" b="1" i="1">
                <a:solidFill>
                  <a:schemeClr val="accent2"/>
                </a:solidFill>
                <a:latin typeface="Arial Narrow" pitchFamily="34" charset="0"/>
              </a:rPr>
              <a:t>doRequest()</a:t>
            </a:r>
            <a:r>
              <a:rPr lang="en-US" sz="2800" b="1">
                <a:solidFill>
                  <a:schemeClr val="accent2"/>
                </a:solidFill>
                <a:latin typeface="Arial Narrow" pitchFamily="34" charset="0"/>
              </a:rPr>
              <a:t> behaves according to state of </a:t>
            </a:r>
            <a:r>
              <a:rPr lang="en-US" sz="2800" b="1" i="1">
                <a:solidFill>
                  <a:schemeClr val="accent2"/>
                </a:solidFill>
                <a:latin typeface="Arial Narrow" pitchFamily="34" charset="0"/>
              </a:rPr>
              <a:t>Target</a:t>
            </a:r>
            <a:endParaRPr lang="en-US" sz="3200" b="1" u="sng">
              <a:solidFill>
                <a:schemeClr val="accent2"/>
              </a:solidFill>
              <a:latin typeface="Arial Narrow" pitchFamily="34" charset="0"/>
            </a:endParaRPr>
          </a:p>
        </p:txBody>
      </p:sp>
      <p:sp>
        <p:nvSpPr>
          <p:cNvPr id="405510" name="Rectangle 1031"/>
          <p:cNvSpPr>
            <a:spLocks noChangeArrowheads="1"/>
          </p:cNvSpPr>
          <p:nvPr/>
        </p:nvSpPr>
        <p:spPr bwMode="auto">
          <a:xfrm>
            <a:off x="4440767" y="2895601"/>
            <a:ext cx="1171797" cy="366767"/>
          </a:xfrm>
          <a:prstGeom prst="rect">
            <a:avLst/>
          </a:prstGeom>
          <a:noFill/>
          <a:ln w="50800">
            <a:noFill/>
            <a:miter lim="800000"/>
            <a:headEnd/>
            <a:tailEnd/>
          </a:ln>
        </p:spPr>
        <p:txBody>
          <a:bodyPr wrap="none" lIns="90488" tIns="44450" rIns="90488" bIns="44450">
            <a:spAutoFit/>
          </a:bodyPr>
          <a:lstStyle/>
          <a:p>
            <a:pPr>
              <a:spcBef>
                <a:spcPct val="50000"/>
              </a:spcBef>
            </a:pPr>
            <a:r>
              <a:rPr lang="en-US" b="1">
                <a:latin typeface="Arial Narrow" pitchFamily="34" charset="0"/>
              </a:rPr>
              <a:t>targetState</a:t>
            </a:r>
          </a:p>
        </p:txBody>
      </p:sp>
      <p:sp>
        <p:nvSpPr>
          <p:cNvPr id="405511" name="Rectangle 1032"/>
          <p:cNvSpPr>
            <a:spLocks noChangeArrowheads="1"/>
          </p:cNvSpPr>
          <p:nvPr/>
        </p:nvSpPr>
        <p:spPr bwMode="auto">
          <a:xfrm>
            <a:off x="8756081" y="2801408"/>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i="1" u="sng">
                <a:latin typeface="Arial Narrow" pitchFamily="34" charset="0"/>
              </a:rPr>
              <a:t>TargetState</a:t>
            </a:r>
          </a:p>
          <a:p>
            <a:pPr algn="ctr">
              <a:lnSpc>
                <a:spcPct val="60000"/>
              </a:lnSpc>
              <a:spcBef>
                <a:spcPct val="50000"/>
              </a:spcBef>
            </a:pPr>
            <a:r>
              <a:rPr lang="en-US" sz="2800" i="1">
                <a:latin typeface="Arial Narrow" pitchFamily="34" charset="0"/>
              </a:rPr>
              <a:t>handleRequest()</a:t>
            </a:r>
          </a:p>
        </p:txBody>
      </p:sp>
      <p:sp>
        <p:nvSpPr>
          <p:cNvPr id="405512" name="Line 1033"/>
          <p:cNvSpPr>
            <a:spLocks noChangeShapeType="1"/>
          </p:cNvSpPr>
          <p:nvPr/>
        </p:nvSpPr>
        <p:spPr bwMode="auto">
          <a:xfrm flipV="1">
            <a:off x="3149600" y="2044700"/>
            <a:ext cx="1913467" cy="1384300"/>
          </a:xfrm>
          <a:prstGeom prst="line">
            <a:avLst/>
          </a:prstGeom>
          <a:noFill/>
          <a:ln w="19050">
            <a:solidFill>
              <a:schemeClr val="tx1"/>
            </a:solidFill>
            <a:prstDash val="sysDot"/>
            <a:round/>
            <a:headEnd/>
            <a:tailEnd/>
          </a:ln>
        </p:spPr>
        <p:txBody>
          <a:bodyPr wrap="none" anchor="ctr"/>
          <a:lstStyle/>
          <a:p>
            <a:endParaRPr lang="en-US"/>
          </a:p>
        </p:txBody>
      </p:sp>
      <p:sp>
        <p:nvSpPr>
          <p:cNvPr id="405513" name="AutoShape 1034"/>
          <p:cNvSpPr>
            <a:spLocks noChangeArrowheads="1"/>
          </p:cNvSpPr>
          <p:nvPr/>
        </p:nvSpPr>
        <p:spPr bwMode="auto">
          <a:xfrm>
            <a:off x="8449734" y="3898900"/>
            <a:ext cx="474133" cy="355600"/>
          </a:xfrm>
          <a:prstGeom prst="triangle">
            <a:avLst>
              <a:gd name="adj" fmla="val 49995"/>
            </a:avLst>
          </a:prstGeom>
          <a:solidFill>
            <a:schemeClr val="bg1"/>
          </a:solidFill>
          <a:ln w="19050">
            <a:solidFill>
              <a:schemeClr val="tx1"/>
            </a:solidFill>
            <a:miter lim="800000"/>
            <a:headEnd/>
            <a:tailEnd/>
          </a:ln>
        </p:spPr>
        <p:txBody>
          <a:bodyPr wrap="none" anchor="ctr"/>
          <a:lstStyle/>
          <a:p>
            <a:endParaRPr lang="en-US"/>
          </a:p>
        </p:txBody>
      </p:sp>
      <p:sp>
        <p:nvSpPr>
          <p:cNvPr id="405514" name="Line 1035"/>
          <p:cNvSpPr>
            <a:spLocks noChangeShapeType="1"/>
          </p:cNvSpPr>
          <p:nvPr/>
        </p:nvSpPr>
        <p:spPr bwMode="auto">
          <a:xfrm>
            <a:off x="1117600" y="2133600"/>
            <a:ext cx="16933" cy="1219200"/>
          </a:xfrm>
          <a:prstGeom prst="line">
            <a:avLst/>
          </a:prstGeom>
          <a:noFill/>
          <a:ln w="19050">
            <a:solidFill>
              <a:schemeClr val="tx1"/>
            </a:solidFill>
            <a:prstDash val="lgDash"/>
            <a:round/>
            <a:headEnd/>
            <a:tailEnd type="triangle" w="med" len="med"/>
          </a:ln>
        </p:spPr>
        <p:txBody>
          <a:bodyPr wrap="none" anchor="ctr"/>
          <a:lstStyle/>
          <a:p>
            <a:endParaRPr lang="en-US"/>
          </a:p>
        </p:txBody>
      </p:sp>
      <p:sp>
        <p:nvSpPr>
          <p:cNvPr id="405515" name="Rectangle 1036"/>
          <p:cNvSpPr>
            <a:spLocks noChangeArrowheads="1"/>
          </p:cNvSpPr>
          <p:nvPr/>
        </p:nvSpPr>
        <p:spPr bwMode="auto">
          <a:xfrm>
            <a:off x="796088" y="1762046"/>
            <a:ext cx="939360" cy="627222"/>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a:latin typeface="Arial Narrow" pitchFamily="34" charset="0"/>
              </a:rPr>
              <a:t>Client</a:t>
            </a:r>
          </a:p>
        </p:txBody>
      </p:sp>
      <p:sp>
        <p:nvSpPr>
          <p:cNvPr id="405516" name="Rectangle 1037"/>
          <p:cNvSpPr>
            <a:spLocks noChangeArrowheads="1"/>
          </p:cNvSpPr>
          <p:nvPr/>
        </p:nvSpPr>
        <p:spPr bwMode="auto">
          <a:xfrm>
            <a:off x="1462047" y="5063595"/>
            <a:ext cx="2361223" cy="1101198"/>
          </a:xfrm>
          <a:prstGeom prst="rect">
            <a:avLst/>
          </a:prstGeom>
          <a:solidFill>
            <a:schemeClr val="bg1"/>
          </a:solidFill>
          <a:ln w="19050">
            <a:solidFill>
              <a:schemeClr val="tx1"/>
            </a:solidFill>
            <a:miter lim="800000"/>
            <a:headEnd/>
            <a:tailEnd/>
          </a:ln>
        </p:spPr>
        <p:txBody>
          <a:bodyPr wrap="none" lIns="92075" tIns="182562" rIns="92075" bIns="182562" anchor="ctr">
            <a:spAutoFit/>
          </a:bodyPr>
          <a:lstStyle/>
          <a:p>
            <a:pPr algn="ctr">
              <a:lnSpc>
                <a:spcPct val="60000"/>
              </a:lnSpc>
              <a:spcBef>
                <a:spcPct val="50000"/>
              </a:spcBef>
            </a:pPr>
            <a:r>
              <a:rPr lang="en-US" sz="2800" u="sng">
                <a:latin typeface="Arial Narrow" pitchFamily="34" charset="0"/>
              </a:rPr>
              <a:t>TargetStateA</a:t>
            </a:r>
          </a:p>
          <a:p>
            <a:pPr algn="ctr">
              <a:lnSpc>
                <a:spcPct val="60000"/>
              </a:lnSpc>
              <a:spcBef>
                <a:spcPct val="50000"/>
              </a:spcBef>
            </a:pPr>
            <a:r>
              <a:rPr lang="en-US" sz="2800">
                <a:latin typeface="Arial Narrow" pitchFamily="34" charset="0"/>
              </a:rPr>
              <a:t>handleRequest()</a:t>
            </a:r>
          </a:p>
        </p:txBody>
      </p:sp>
      <p:sp>
        <p:nvSpPr>
          <p:cNvPr id="405517" name="Rectangle 1038"/>
          <p:cNvSpPr>
            <a:spLocks noChangeArrowheads="1"/>
          </p:cNvSpPr>
          <p:nvPr/>
        </p:nvSpPr>
        <p:spPr bwMode="auto">
          <a:xfrm>
            <a:off x="7603067" y="3354389"/>
            <a:ext cx="300567" cy="515937"/>
          </a:xfrm>
          <a:prstGeom prst="rect">
            <a:avLst/>
          </a:prstGeom>
          <a:noFill/>
          <a:ln w="50800">
            <a:noFill/>
            <a:miter lim="800000"/>
            <a:headEnd/>
            <a:tailEnd/>
          </a:ln>
        </p:spPr>
        <p:txBody>
          <a:bodyPr lIns="90488" tIns="44450" rIns="90488" bIns="44450">
            <a:spAutoFit/>
          </a:bodyPr>
          <a:lstStyle/>
          <a:p>
            <a:pPr>
              <a:spcBef>
                <a:spcPct val="50000"/>
              </a:spcBef>
            </a:pPr>
            <a:r>
              <a:rPr lang="en-US" sz="2800" b="1">
                <a:latin typeface="Arial Narrow" pitchFamily="34" charset="0"/>
              </a:rPr>
              <a:t>1</a:t>
            </a:r>
          </a:p>
        </p:txBody>
      </p:sp>
      <p:cxnSp>
        <p:nvCxnSpPr>
          <p:cNvPr id="405518" name="AutoShape 1039"/>
          <p:cNvCxnSpPr>
            <a:cxnSpLocks noChangeShapeType="1"/>
            <a:stCxn id="405516" idx="0"/>
            <a:endCxn id="405513" idx="3"/>
          </p:cNvCxnSpPr>
          <p:nvPr/>
        </p:nvCxnSpPr>
        <p:spPr bwMode="auto">
          <a:xfrm rot="5400000" flipH="1" flipV="1">
            <a:off x="5260171" y="1636989"/>
            <a:ext cx="809095" cy="6044118"/>
          </a:xfrm>
          <a:prstGeom prst="bentConnector3">
            <a:avLst>
              <a:gd name="adj1" fmla="val 50000"/>
            </a:avLst>
          </a:prstGeom>
          <a:noFill/>
          <a:ln w="19050">
            <a:solidFill>
              <a:schemeClr val="tx1"/>
            </a:solidFill>
            <a:miter lim="800000"/>
            <a:headEnd/>
            <a:tailEnd/>
          </a:ln>
        </p:spPr>
      </p:cxnSp>
      <p:cxnSp>
        <p:nvCxnSpPr>
          <p:cNvPr id="405519" name="AutoShape 1040"/>
          <p:cNvCxnSpPr>
            <a:cxnSpLocks noChangeShapeType="1"/>
            <a:stCxn id="405505" idx="0"/>
            <a:endCxn id="405513" idx="3"/>
          </p:cNvCxnSpPr>
          <p:nvPr/>
        </p:nvCxnSpPr>
        <p:spPr bwMode="auto">
          <a:xfrm rot="5400000" flipH="1" flipV="1">
            <a:off x="7342971" y="3719789"/>
            <a:ext cx="809095" cy="1878518"/>
          </a:xfrm>
          <a:prstGeom prst="bentConnector3">
            <a:avLst>
              <a:gd name="adj1" fmla="val 50000"/>
            </a:avLst>
          </a:prstGeom>
          <a:noFill/>
          <a:ln w="19050">
            <a:solidFill>
              <a:schemeClr val="tx1"/>
            </a:solidFill>
            <a:miter lim="800000"/>
            <a:headEnd/>
            <a:tailEnd/>
          </a:ln>
        </p:spPr>
      </p:cxnSp>
      <p:cxnSp>
        <p:nvCxnSpPr>
          <p:cNvPr id="405520" name="AutoShape 1041"/>
          <p:cNvCxnSpPr>
            <a:cxnSpLocks noChangeShapeType="1"/>
            <a:stCxn id="405522" idx="0"/>
          </p:cNvCxnSpPr>
          <p:nvPr/>
        </p:nvCxnSpPr>
        <p:spPr bwMode="auto">
          <a:xfrm rot="16200000" flipV="1">
            <a:off x="9139559" y="4217671"/>
            <a:ext cx="601661" cy="1507174"/>
          </a:xfrm>
          <a:prstGeom prst="bentConnector2">
            <a:avLst/>
          </a:prstGeom>
          <a:noFill/>
          <a:ln w="19050">
            <a:solidFill>
              <a:schemeClr val="tx1"/>
            </a:solidFill>
            <a:miter lim="800000"/>
            <a:headEnd/>
            <a:tailEnd/>
          </a:ln>
        </p:spPr>
      </p:cxnSp>
      <p:sp>
        <p:nvSpPr>
          <p:cNvPr id="405521" name="AutoShape 1042"/>
          <p:cNvSpPr>
            <a:spLocks noChangeArrowheads="1"/>
          </p:cNvSpPr>
          <p:nvPr/>
        </p:nvSpPr>
        <p:spPr bwMode="auto">
          <a:xfrm>
            <a:off x="5652346" y="1677075"/>
            <a:ext cx="2965877" cy="419338"/>
          </a:xfrm>
          <a:prstGeom prst="foldedCorner">
            <a:avLst>
              <a:gd name="adj" fmla="val 12500"/>
            </a:avLst>
          </a:prstGeom>
          <a:solidFill>
            <a:srgbClr val="FFFFE5"/>
          </a:solidFill>
          <a:ln w="19050">
            <a:solidFill>
              <a:schemeClr val="tx1"/>
            </a:solidFill>
            <a:round/>
            <a:headEnd/>
            <a:tailEnd/>
          </a:ln>
        </p:spPr>
        <p:txBody>
          <a:bodyPr wrap="none" anchor="ctr">
            <a:spAutoFit/>
          </a:bodyPr>
          <a:lstStyle/>
          <a:p>
            <a:pPr algn="ctr"/>
            <a:r>
              <a:rPr lang="en-US">
                <a:latin typeface="Arial Narrow" pitchFamily="34" charset="0"/>
              </a:rPr>
              <a:t>{  </a:t>
            </a:r>
            <a:r>
              <a:rPr lang="en-US" b="1">
                <a:latin typeface="Arial Narrow" pitchFamily="34" charset="0"/>
              </a:rPr>
              <a:t>targetState</a:t>
            </a:r>
            <a:r>
              <a:rPr lang="en-US">
                <a:latin typeface="Arial Narrow" pitchFamily="34" charset="0"/>
              </a:rPr>
              <a:t>.handleRequest(); }</a:t>
            </a:r>
          </a:p>
        </p:txBody>
      </p:sp>
      <p:sp>
        <p:nvSpPr>
          <p:cNvPr id="405522" name="Rectangle 1043"/>
          <p:cNvSpPr>
            <a:spLocks noChangeArrowheads="1"/>
          </p:cNvSpPr>
          <p:nvPr/>
        </p:nvSpPr>
        <p:spPr bwMode="auto">
          <a:xfrm>
            <a:off x="9652000" y="5272088"/>
            <a:ext cx="1083951" cy="523220"/>
          </a:xfrm>
          <a:prstGeom prst="rect">
            <a:avLst/>
          </a:prstGeom>
          <a:noFill/>
          <a:ln w="9525">
            <a:noFill/>
            <a:miter lim="800000"/>
            <a:headEnd/>
            <a:tailEnd/>
          </a:ln>
        </p:spPr>
        <p:txBody>
          <a:bodyPr wrap="none">
            <a:spAutoFit/>
          </a:bodyPr>
          <a:lstStyle/>
          <a:p>
            <a:r>
              <a:rPr lang="en-US" sz="2800" b="1">
                <a:latin typeface="Arial Narrow" pitchFamily="34" charset="0"/>
              </a:rPr>
              <a:t>. . . . . .</a:t>
            </a:r>
          </a:p>
        </p:txBody>
      </p:sp>
      <p:sp>
        <p:nvSpPr>
          <p:cNvPr id="405523" name="Slide Number Placeholder 19"/>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15EC1316-5656-4DA3-8DAD-18B28E7B614A}" type="slidenum">
              <a:rPr lang="en-GB" sz="1200">
                <a:solidFill>
                  <a:srgbClr val="898989"/>
                </a:solidFill>
                <a:latin typeface="Calibri" pitchFamily="34" charset="0"/>
              </a:rPr>
              <a:pPr algn="r"/>
              <a:t>94</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371056487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29" name="Rectangle 2"/>
          <p:cNvSpPr>
            <a:spLocks noGrp="1" noChangeArrowheads="1"/>
          </p:cNvSpPr>
          <p:nvPr>
            <p:ph type="title" idx="4294967295"/>
          </p:nvPr>
        </p:nvSpPr>
        <p:spPr>
          <a:xfrm>
            <a:off x="571500" y="1"/>
            <a:ext cx="10972800" cy="785813"/>
          </a:xfrm>
        </p:spPr>
        <p:txBody>
          <a:bodyPr/>
          <a:lstStyle/>
          <a:p>
            <a:r>
              <a:rPr lang="en-US" smtClean="0"/>
              <a:t>GUI For a Role-Playing Video Game</a:t>
            </a:r>
          </a:p>
        </p:txBody>
      </p:sp>
      <p:pic>
        <p:nvPicPr>
          <p:cNvPr id="406530" name="Picture 3" descr="C:\0 Delete after 1 day\Kitchen.jpg"/>
          <p:cNvPicPr>
            <a:picLocks noChangeAspect="1" noChangeArrowheads="1"/>
          </p:cNvPicPr>
          <p:nvPr/>
        </p:nvPicPr>
        <p:blipFill>
          <a:blip r:embed="rId2"/>
          <a:srcRect/>
          <a:stretch>
            <a:fillRect/>
          </a:stretch>
        </p:blipFill>
        <p:spPr bwMode="auto">
          <a:xfrm>
            <a:off x="0" y="736600"/>
            <a:ext cx="12192000" cy="6096000"/>
          </a:xfrm>
          <a:prstGeom prst="rect">
            <a:avLst/>
          </a:prstGeom>
          <a:noFill/>
          <a:ln w="9525">
            <a:noFill/>
            <a:miter lim="800000"/>
            <a:headEnd/>
            <a:tailEnd/>
          </a:ln>
        </p:spPr>
      </p:pic>
      <p:pic>
        <p:nvPicPr>
          <p:cNvPr id="406531" name="Picture 4" descr="F:\0 S.E. Book\Delete in one month\Tom figure\FigPurp.GIF"/>
          <p:cNvPicPr>
            <a:picLocks noChangeAspect="1" noChangeArrowheads="1"/>
          </p:cNvPicPr>
          <p:nvPr/>
        </p:nvPicPr>
        <p:blipFill>
          <a:blip r:embed="rId3"/>
          <a:srcRect/>
          <a:stretch>
            <a:fillRect/>
          </a:stretch>
        </p:blipFill>
        <p:spPr bwMode="auto">
          <a:xfrm>
            <a:off x="1625600" y="2133600"/>
            <a:ext cx="2269067" cy="3048000"/>
          </a:xfrm>
          <a:prstGeom prst="rect">
            <a:avLst/>
          </a:prstGeom>
          <a:noFill/>
          <a:ln w="9525">
            <a:noFill/>
            <a:miter lim="800000"/>
            <a:headEnd/>
            <a:tailEnd/>
          </a:ln>
        </p:spPr>
      </p:pic>
      <p:pic>
        <p:nvPicPr>
          <p:cNvPr id="406532" name="Picture 12" descr="C:\0 Delete after 1 day\freddie.gif"/>
          <p:cNvPicPr>
            <a:picLocks noChangeAspect="1" noChangeArrowheads="1"/>
          </p:cNvPicPr>
          <p:nvPr/>
        </p:nvPicPr>
        <p:blipFill>
          <a:blip r:embed="rId4"/>
          <a:srcRect/>
          <a:stretch>
            <a:fillRect/>
          </a:stretch>
        </p:blipFill>
        <p:spPr bwMode="auto">
          <a:xfrm>
            <a:off x="8737600" y="1828800"/>
            <a:ext cx="2235200" cy="3657600"/>
          </a:xfrm>
          <a:prstGeom prst="rect">
            <a:avLst/>
          </a:prstGeom>
          <a:noFill/>
          <a:ln w="9525">
            <a:noFill/>
            <a:miter lim="800000"/>
            <a:headEnd/>
            <a:tailEnd/>
          </a:ln>
        </p:spPr>
      </p:pic>
      <p:sp>
        <p:nvSpPr>
          <p:cNvPr id="406533" name="AutoShape 13"/>
          <p:cNvSpPr>
            <a:spLocks noChangeArrowheads="1"/>
          </p:cNvSpPr>
          <p:nvPr/>
        </p:nvSpPr>
        <p:spPr bwMode="auto">
          <a:xfrm>
            <a:off x="88900" y="892850"/>
            <a:ext cx="1894999" cy="490776"/>
          </a:xfrm>
          <a:prstGeom prst="bevel">
            <a:avLst>
              <a:gd name="adj" fmla="val 12500"/>
            </a:avLst>
          </a:prstGeom>
          <a:solidFill>
            <a:schemeClr val="bg1"/>
          </a:solidFill>
          <a:ln w="19050">
            <a:solidFill>
              <a:schemeClr val="tx1"/>
            </a:solidFill>
            <a:miter lim="800000"/>
            <a:headEnd/>
            <a:tailEnd/>
          </a:ln>
        </p:spPr>
        <p:txBody>
          <a:bodyPr wrap="none" anchor="ctr">
            <a:spAutoFit/>
          </a:bodyPr>
          <a:lstStyle/>
          <a:p>
            <a:r>
              <a:rPr lang="en-US">
                <a:latin typeface="Arial Narrow" pitchFamily="34" charset="0"/>
              </a:rPr>
              <a:t>Set Characteristics</a:t>
            </a:r>
          </a:p>
        </p:txBody>
      </p:sp>
      <p:sp>
        <p:nvSpPr>
          <p:cNvPr id="406534" name="Text Box 14"/>
          <p:cNvSpPr txBox="1">
            <a:spLocks noChangeArrowheads="1"/>
          </p:cNvSpPr>
          <p:nvPr/>
        </p:nvSpPr>
        <p:spPr bwMode="auto">
          <a:xfrm>
            <a:off x="0" y="6461126"/>
            <a:ext cx="3380413" cy="400110"/>
          </a:xfrm>
          <a:prstGeom prst="rect">
            <a:avLst/>
          </a:prstGeom>
          <a:noFill/>
          <a:ln w="19050">
            <a:noFill/>
            <a:miter lim="800000"/>
            <a:headEnd/>
            <a:tailEnd/>
          </a:ln>
        </p:spPr>
        <p:txBody>
          <a:bodyPr wrap="none">
            <a:spAutoFit/>
          </a:bodyPr>
          <a:lstStyle/>
          <a:p>
            <a:r>
              <a:rPr lang="en-US" sz="2000">
                <a:latin typeface="Arial Narrow" pitchFamily="34" charset="0"/>
              </a:rPr>
              <a:t>Courtesy Tom VanCourt and Corel</a:t>
            </a:r>
          </a:p>
        </p:txBody>
      </p:sp>
      <p:sp>
        <p:nvSpPr>
          <p:cNvPr id="406535" name="Slide Number Placeholder 7"/>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FD256521-7EDE-4A48-84DD-017CE1744E3D}" type="slidenum">
              <a:rPr lang="en-GB" sz="1200">
                <a:solidFill>
                  <a:srgbClr val="898989"/>
                </a:solidFill>
                <a:latin typeface="Calibri" pitchFamily="34" charset="0"/>
              </a:rPr>
              <a:pPr algn="r"/>
              <a:t>95</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40406210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3" name="Rectangle 4"/>
          <p:cNvSpPr>
            <a:spLocks noGrp="1" noChangeArrowheads="1"/>
          </p:cNvSpPr>
          <p:nvPr>
            <p:ph type="title" idx="4294967295"/>
          </p:nvPr>
        </p:nvSpPr>
        <p:spPr>
          <a:xfrm>
            <a:off x="203200" y="76200"/>
            <a:ext cx="10363200" cy="685800"/>
          </a:xfrm>
        </p:spPr>
        <p:txBody>
          <a:bodyPr/>
          <a:lstStyle/>
          <a:p>
            <a:pPr algn="l">
              <a:lnSpc>
                <a:spcPct val="90000"/>
              </a:lnSpc>
            </a:pPr>
            <a:r>
              <a:rPr lang="en-US" sz="2200" b="1" i="1" smtClean="0">
                <a:latin typeface="Arial Narrow" pitchFamily="34" charset="0"/>
              </a:rPr>
              <a:t>State</a:t>
            </a:r>
            <a:r>
              <a:rPr lang="en-US" sz="2200" b="1" smtClean="0">
                <a:latin typeface="Arial Narrow" pitchFamily="34" charset="0"/>
              </a:rPr>
              <a:t> Design Pattern Applied to Role-Playing Game</a:t>
            </a:r>
          </a:p>
        </p:txBody>
      </p:sp>
      <p:sp>
        <p:nvSpPr>
          <p:cNvPr id="407554" name="Rectangle 5"/>
          <p:cNvSpPr>
            <a:spLocks noChangeArrowheads="1"/>
          </p:cNvSpPr>
          <p:nvPr/>
        </p:nvSpPr>
        <p:spPr bwMode="auto">
          <a:xfrm>
            <a:off x="1253778" y="1031023"/>
            <a:ext cx="1954381" cy="800219"/>
          </a:xfrm>
          <a:prstGeom prst="rect">
            <a:avLst/>
          </a:prstGeom>
          <a:solidFill>
            <a:schemeClr val="bg1"/>
          </a:solidFill>
          <a:ln w="15875">
            <a:solidFill>
              <a:schemeClr val="tx1"/>
            </a:solidFill>
            <a:miter lim="800000"/>
            <a:headEnd/>
            <a:tailEnd/>
          </a:ln>
        </p:spPr>
        <p:txBody>
          <a:bodyPr wrap="none" anchor="ctr">
            <a:spAutoFit/>
          </a:bodyPr>
          <a:lstStyle/>
          <a:p>
            <a:pPr algn="ctr"/>
            <a:r>
              <a:rPr lang="en-US" sz="2800" b="1" u="sng">
                <a:latin typeface="Arial Narrow" pitchFamily="34" charset="0"/>
              </a:rPr>
              <a:t>MyGame</a:t>
            </a:r>
            <a:endParaRPr lang="en-US" sz="2800" b="1" i="1" u="sng">
              <a:latin typeface="Arial Narrow" pitchFamily="34" charset="0"/>
            </a:endParaRPr>
          </a:p>
          <a:p>
            <a:pPr algn="ctr"/>
            <a:r>
              <a:rPr lang="en-US" b="1">
                <a:latin typeface="Arial Narrow" pitchFamily="34" charset="0"/>
              </a:rPr>
              <a:t>setCharacteristics()</a:t>
            </a:r>
          </a:p>
        </p:txBody>
      </p:sp>
      <p:sp>
        <p:nvSpPr>
          <p:cNvPr id="407555" name="AutoShape 6"/>
          <p:cNvSpPr>
            <a:spLocks noChangeArrowheads="1"/>
          </p:cNvSpPr>
          <p:nvPr/>
        </p:nvSpPr>
        <p:spPr bwMode="auto">
          <a:xfrm>
            <a:off x="3962400" y="1317625"/>
            <a:ext cx="711200" cy="228600"/>
          </a:xfrm>
          <a:prstGeom prst="diamond">
            <a:avLst/>
          </a:prstGeom>
          <a:solidFill>
            <a:schemeClr val="bg1"/>
          </a:solidFill>
          <a:ln w="15875">
            <a:solidFill>
              <a:schemeClr val="tx1"/>
            </a:solidFill>
            <a:miter lim="800000"/>
            <a:headEnd/>
            <a:tailEnd/>
          </a:ln>
        </p:spPr>
        <p:txBody>
          <a:bodyPr wrap="none" anchor="ctr"/>
          <a:lstStyle/>
          <a:p>
            <a:endParaRPr lang="en-US"/>
          </a:p>
        </p:txBody>
      </p:sp>
      <p:cxnSp>
        <p:nvCxnSpPr>
          <p:cNvPr id="407556" name="AutoShape 7"/>
          <p:cNvCxnSpPr>
            <a:cxnSpLocks noChangeShapeType="1"/>
            <a:stCxn id="407555" idx="3"/>
            <a:endCxn id="407557" idx="1"/>
          </p:cNvCxnSpPr>
          <p:nvPr/>
        </p:nvCxnSpPr>
        <p:spPr bwMode="auto">
          <a:xfrm>
            <a:off x="4673600" y="1431925"/>
            <a:ext cx="4531111" cy="794"/>
          </a:xfrm>
          <a:prstGeom prst="bentConnector3">
            <a:avLst>
              <a:gd name="adj1" fmla="val 50000"/>
            </a:avLst>
          </a:prstGeom>
          <a:noFill/>
          <a:ln w="15875">
            <a:solidFill>
              <a:schemeClr val="tx1"/>
            </a:solidFill>
            <a:miter lim="800000"/>
            <a:headEnd/>
            <a:tailEnd type="arrow" w="med" len="med"/>
          </a:ln>
        </p:spPr>
      </p:cxnSp>
      <p:sp>
        <p:nvSpPr>
          <p:cNvPr id="407557" name="Rectangle 8"/>
          <p:cNvSpPr>
            <a:spLocks noChangeArrowheads="1"/>
          </p:cNvSpPr>
          <p:nvPr/>
        </p:nvSpPr>
        <p:spPr bwMode="auto">
          <a:xfrm>
            <a:off x="9204711" y="1032609"/>
            <a:ext cx="2130711" cy="800219"/>
          </a:xfrm>
          <a:prstGeom prst="rect">
            <a:avLst/>
          </a:prstGeom>
          <a:solidFill>
            <a:schemeClr val="bg1"/>
          </a:solidFill>
          <a:ln w="15875">
            <a:solidFill>
              <a:schemeClr val="tx1"/>
            </a:solidFill>
            <a:miter lim="800000"/>
            <a:headEnd/>
            <a:tailEnd/>
          </a:ln>
        </p:spPr>
        <p:txBody>
          <a:bodyPr wrap="none" anchor="ctr">
            <a:spAutoFit/>
          </a:bodyPr>
          <a:lstStyle/>
          <a:p>
            <a:pPr algn="ctr"/>
            <a:r>
              <a:rPr lang="en-US" sz="2800" b="1" i="1" u="sng">
                <a:latin typeface="Arial Narrow" pitchFamily="34" charset="0"/>
              </a:rPr>
              <a:t>MyGameState</a:t>
            </a:r>
            <a:endParaRPr lang="en-US" sz="2800" b="1" i="1">
              <a:latin typeface="Arial Narrow" pitchFamily="34" charset="0"/>
            </a:endParaRPr>
          </a:p>
          <a:p>
            <a:pPr algn="ctr"/>
            <a:r>
              <a:rPr lang="en-US" b="1" i="1">
                <a:latin typeface="Arial Narrow" pitchFamily="34" charset="0"/>
              </a:rPr>
              <a:t>handleClick()</a:t>
            </a:r>
            <a:endParaRPr lang="en-US" b="1">
              <a:latin typeface="Arial Narrow" pitchFamily="34" charset="0"/>
            </a:endParaRPr>
          </a:p>
        </p:txBody>
      </p:sp>
      <p:sp>
        <p:nvSpPr>
          <p:cNvPr id="407558" name="AutoShape 9"/>
          <p:cNvSpPr>
            <a:spLocks noChangeArrowheads="1"/>
          </p:cNvSpPr>
          <p:nvPr/>
        </p:nvSpPr>
        <p:spPr bwMode="auto">
          <a:xfrm>
            <a:off x="10291233" y="1905000"/>
            <a:ext cx="406400" cy="381000"/>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a:p>
        </p:txBody>
      </p:sp>
      <p:cxnSp>
        <p:nvCxnSpPr>
          <p:cNvPr id="407559" name="AutoShape 10"/>
          <p:cNvCxnSpPr>
            <a:cxnSpLocks noChangeShapeType="1"/>
            <a:stCxn id="407558" idx="3"/>
            <a:endCxn id="407567" idx="0"/>
          </p:cNvCxnSpPr>
          <p:nvPr/>
        </p:nvCxnSpPr>
        <p:spPr bwMode="auto">
          <a:xfrm rot="5400000">
            <a:off x="5287882" y="-1620757"/>
            <a:ext cx="1299795" cy="9113308"/>
          </a:xfrm>
          <a:prstGeom prst="bentConnector3">
            <a:avLst>
              <a:gd name="adj1" fmla="val 50000"/>
            </a:avLst>
          </a:prstGeom>
          <a:noFill/>
          <a:ln w="9525">
            <a:solidFill>
              <a:schemeClr val="tx1"/>
            </a:solidFill>
            <a:miter lim="800000"/>
            <a:headEnd/>
            <a:tailEnd/>
          </a:ln>
        </p:spPr>
      </p:cxnSp>
      <p:cxnSp>
        <p:nvCxnSpPr>
          <p:cNvPr id="407560" name="AutoShape 13"/>
          <p:cNvCxnSpPr>
            <a:cxnSpLocks noChangeShapeType="1"/>
            <a:stCxn id="407558" idx="3"/>
            <a:endCxn id="407568" idx="0"/>
          </p:cNvCxnSpPr>
          <p:nvPr/>
        </p:nvCxnSpPr>
        <p:spPr bwMode="auto">
          <a:xfrm rot="5400000">
            <a:off x="6420299" y="-488340"/>
            <a:ext cx="1299795" cy="6848474"/>
          </a:xfrm>
          <a:prstGeom prst="bentConnector3">
            <a:avLst>
              <a:gd name="adj1" fmla="val 50000"/>
            </a:avLst>
          </a:prstGeom>
          <a:noFill/>
          <a:ln w="9525">
            <a:solidFill>
              <a:schemeClr val="tx1"/>
            </a:solidFill>
            <a:miter lim="800000"/>
            <a:headEnd/>
            <a:tailEnd/>
          </a:ln>
        </p:spPr>
      </p:cxnSp>
      <p:cxnSp>
        <p:nvCxnSpPr>
          <p:cNvPr id="407561" name="AutoShape 15"/>
          <p:cNvCxnSpPr>
            <a:cxnSpLocks noChangeShapeType="1"/>
            <a:stCxn id="407558" idx="3"/>
            <a:endCxn id="407569" idx="0"/>
          </p:cNvCxnSpPr>
          <p:nvPr/>
        </p:nvCxnSpPr>
        <p:spPr bwMode="auto">
          <a:xfrm rot="5400000">
            <a:off x="8132683" y="1224044"/>
            <a:ext cx="1299795" cy="3423707"/>
          </a:xfrm>
          <a:prstGeom prst="bentConnector3">
            <a:avLst>
              <a:gd name="adj1" fmla="val 50000"/>
            </a:avLst>
          </a:prstGeom>
          <a:noFill/>
          <a:ln w="9525">
            <a:solidFill>
              <a:schemeClr val="tx1"/>
            </a:solidFill>
            <a:miter lim="800000"/>
            <a:headEnd/>
            <a:tailEnd/>
          </a:ln>
        </p:spPr>
      </p:cxnSp>
      <p:cxnSp>
        <p:nvCxnSpPr>
          <p:cNvPr id="407562" name="AutoShape 16"/>
          <p:cNvCxnSpPr>
            <a:cxnSpLocks noChangeShapeType="1"/>
            <a:stCxn id="407558" idx="3"/>
            <a:endCxn id="407566" idx="0"/>
          </p:cNvCxnSpPr>
          <p:nvPr/>
        </p:nvCxnSpPr>
        <p:spPr bwMode="auto">
          <a:xfrm rot="5400000">
            <a:off x="9843478" y="2934839"/>
            <a:ext cx="1299795" cy="2116"/>
          </a:xfrm>
          <a:prstGeom prst="bentConnector3">
            <a:avLst>
              <a:gd name="adj1" fmla="val 50000"/>
            </a:avLst>
          </a:prstGeom>
          <a:noFill/>
          <a:ln w="9525">
            <a:solidFill>
              <a:schemeClr val="tx1"/>
            </a:solidFill>
            <a:miter lim="800000"/>
            <a:headEnd/>
            <a:tailEnd/>
          </a:ln>
        </p:spPr>
      </p:cxnSp>
      <p:sp>
        <p:nvSpPr>
          <p:cNvPr id="407563" name="Rectangle 17"/>
          <p:cNvSpPr>
            <a:spLocks noChangeArrowheads="1"/>
          </p:cNvSpPr>
          <p:nvPr/>
        </p:nvSpPr>
        <p:spPr bwMode="auto">
          <a:xfrm>
            <a:off x="4802718" y="1050926"/>
            <a:ext cx="676788" cy="400110"/>
          </a:xfrm>
          <a:prstGeom prst="rect">
            <a:avLst/>
          </a:prstGeom>
          <a:noFill/>
          <a:ln w="9525">
            <a:noFill/>
            <a:miter lim="800000"/>
            <a:headEnd/>
            <a:tailEnd/>
          </a:ln>
        </p:spPr>
        <p:txBody>
          <a:bodyPr wrap="none">
            <a:spAutoFit/>
          </a:bodyPr>
          <a:lstStyle/>
          <a:p>
            <a:r>
              <a:rPr lang="en-US" sz="2000" b="1">
                <a:latin typeface="Arial Narrow" pitchFamily="34" charset="0"/>
              </a:rPr>
              <a:t>state</a:t>
            </a:r>
          </a:p>
        </p:txBody>
      </p:sp>
      <p:sp>
        <p:nvSpPr>
          <p:cNvPr id="407564" name="Line 18"/>
          <p:cNvSpPr>
            <a:spLocks noChangeShapeType="1"/>
          </p:cNvSpPr>
          <p:nvPr/>
        </p:nvSpPr>
        <p:spPr bwMode="auto">
          <a:xfrm>
            <a:off x="3759200" y="1676400"/>
            <a:ext cx="1828800" cy="685800"/>
          </a:xfrm>
          <a:prstGeom prst="line">
            <a:avLst/>
          </a:prstGeom>
          <a:noFill/>
          <a:ln w="9525">
            <a:solidFill>
              <a:schemeClr val="tx1"/>
            </a:solidFill>
            <a:prstDash val="lgDash"/>
            <a:round/>
            <a:headEnd/>
            <a:tailEnd/>
          </a:ln>
        </p:spPr>
        <p:txBody>
          <a:bodyPr wrap="none" anchor="ctr"/>
          <a:lstStyle/>
          <a:p>
            <a:endParaRPr lang="en-US"/>
          </a:p>
        </p:txBody>
      </p:sp>
      <p:sp>
        <p:nvSpPr>
          <p:cNvPr id="407565" name="AutoShape 19"/>
          <p:cNvSpPr>
            <a:spLocks noChangeArrowheads="1"/>
          </p:cNvSpPr>
          <p:nvPr/>
        </p:nvSpPr>
        <p:spPr bwMode="auto">
          <a:xfrm>
            <a:off x="4470400" y="1752600"/>
            <a:ext cx="2196435" cy="953994"/>
          </a:xfrm>
          <a:prstGeom prst="foldedCorner">
            <a:avLst>
              <a:gd name="adj" fmla="val 12500"/>
            </a:avLst>
          </a:prstGeom>
          <a:solidFill>
            <a:srgbClr val="FFFFE5"/>
          </a:solidFill>
          <a:ln w="9525">
            <a:solidFill>
              <a:schemeClr val="tx1"/>
            </a:solidFill>
            <a:round/>
            <a:headEnd/>
            <a:tailEnd/>
          </a:ln>
        </p:spPr>
        <p:txBody>
          <a:bodyPr wrap="none">
            <a:spAutoFit/>
          </a:bodyPr>
          <a:lstStyle/>
          <a:p>
            <a:pPr>
              <a:lnSpc>
                <a:spcPct val="90000"/>
              </a:lnSpc>
            </a:pPr>
            <a:r>
              <a:rPr lang="en-US" b="1">
                <a:latin typeface="Arial Narrow" pitchFamily="34" charset="0"/>
              </a:rPr>
              <a:t>{  </a:t>
            </a:r>
          </a:p>
          <a:p>
            <a:pPr>
              <a:lnSpc>
                <a:spcPct val="90000"/>
              </a:lnSpc>
            </a:pPr>
            <a:r>
              <a:rPr lang="en-US" b="1">
                <a:latin typeface="Arial Narrow" pitchFamily="34" charset="0"/>
              </a:rPr>
              <a:t>    state.handleClick(); </a:t>
            </a:r>
          </a:p>
          <a:p>
            <a:pPr>
              <a:lnSpc>
                <a:spcPct val="90000"/>
              </a:lnSpc>
            </a:pPr>
            <a:r>
              <a:rPr lang="en-US" b="1">
                <a:latin typeface="Arial Narrow" pitchFamily="34" charset="0"/>
              </a:rPr>
              <a:t>}</a:t>
            </a:r>
          </a:p>
        </p:txBody>
      </p:sp>
      <p:sp>
        <p:nvSpPr>
          <p:cNvPr id="407566" name="Rectangle 23"/>
          <p:cNvSpPr>
            <a:spLocks noChangeArrowheads="1"/>
          </p:cNvSpPr>
          <p:nvPr/>
        </p:nvSpPr>
        <p:spPr bwMode="auto">
          <a:xfrm>
            <a:off x="9729929" y="3585795"/>
            <a:ext cx="1524776" cy="830997"/>
          </a:xfrm>
          <a:prstGeom prst="rect">
            <a:avLst/>
          </a:prstGeom>
          <a:solidFill>
            <a:schemeClr val="bg1"/>
          </a:solidFill>
          <a:ln w="15875">
            <a:solidFill>
              <a:schemeClr val="tx1"/>
            </a:solidFill>
            <a:miter lim="800000"/>
            <a:headEnd/>
            <a:tailEnd/>
          </a:ln>
        </p:spPr>
        <p:txBody>
          <a:bodyPr wrap="none" anchor="ctr">
            <a:spAutoFit/>
          </a:bodyPr>
          <a:lstStyle/>
          <a:p>
            <a:pPr algn="ctr"/>
            <a:r>
              <a:rPr lang="en-US" sz="2800" b="1" u="sng">
                <a:latin typeface="Arial Narrow" pitchFamily="34" charset="0"/>
              </a:rPr>
              <a:t>Engaging</a:t>
            </a:r>
            <a:endParaRPr lang="en-US" sz="2800" b="1">
              <a:latin typeface="Arial Narrow" pitchFamily="34" charset="0"/>
            </a:endParaRPr>
          </a:p>
          <a:p>
            <a:pPr algn="ctr"/>
            <a:r>
              <a:rPr lang="en-US" sz="2000" b="1">
                <a:latin typeface="Arial Narrow" pitchFamily="34" charset="0"/>
              </a:rPr>
              <a:t>handleClick()</a:t>
            </a:r>
          </a:p>
        </p:txBody>
      </p:sp>
      <p:sp>
        <p:nvSpPr>
          <p:cNvPr id="407567" name="Rectangle 24"/>
          <p:cNvSpPr>
            <a:spLocks noChangeArrowheads="1"/>
          </p:cNvSpPr>
          <p:nvPr/>
        </p:nvSpPr>
        <p:spPr bwMode="auto">
          <a:xfrm>
            <a:off x="593890" y="3585795"/>
            <a:ext cx="1574470" cy="830997"/>
          </a:xfrm>
          <a:prstGeom prst="rect">
            <a:avLst/>
          </a:prstGeom>
          <a:solidFill>
            <a:schemeClr val="bg1"/>
          </a:solidFill>
          <a:ln w="15875">
            <a:solidFill>
              <a:schemeClr val="tx1"/>
            </a:solidFill>
            <a:miter lim="800000"/>
            <a:headEnd/>
            <a:tailEnd/>
          </a:ln>
        </p:spPr>
        <p:txBody>
          <a:bodyPr wrap="none" anchor="ctr">
            <a:spAutoFit/>
          </a:bodyPr>
          <a:lstStyle/>
          <a:p>
            <a:pPr algn="ctr"/>
            <a:r>
              <a:rPr lang="en-US" sz="2800" b="1" u="sng">
                <a:latin typeface="Arial Narrow" pitchFamily="34" charset="0"/>
              </a:rPr>
              <a:t>SettingUp</a:t>
            </a:r>
            <a:endParaRPr lang="en-US" sz="2800" b="1">
              <a:latin typeface="Arial Narrow" pitchFamily="34" charset="0"/>
            </a:endParaRPr>
          </a:p>
          <a:p>
            <a:pPr algn="ctr"/>
            <a:r>
              <a:rPr lang="en-US" sz="2000" b="1">
                <a:latin typeface="Arial Narrow" pitchFamily="34" charset="0"/>
              </a:rPr>
              <a:t>handleClick()</a:t>
            </a:r>
          </a:p>
        </p:txBody>
      </p:sp>
      <p:sp>
        <p:nvSpPr>
          <p:cNvPr id="407568" name="Rectangle 20"/>
          <p:cNvSpPr>
            <a:spLocks noChangeArrowheads="1"/>
          </p:cNvSpPr>
          <p:nvPr/>
        </p:nvSpPr>
        <p:spPr bwMode="auto">
          <a:xfrm>
            <a:off x="2893990" y="3585795"/>
            <a:ext cx="1503937" cy="830997"/>
          </a:xfrm>
          <a:prstGeom prst="rect">
            <a:avLst/>
          </a:prstGeom>
          <a:solidFill>
            <a:schemeClr val="bg1"/>
          </a:solidFill>
          <a:ln w="15875">
            <a:solidFill>
              <a:schemeClr val="tx1"/>
            </a:solidFill>
            <a:miter lim="800000"/>
            <a:headEnd/>
            <a:tailEnd/>
          </a:ln>
        </p:spPr>
        <p:txBody>
          <a:bodyPr wrap="none" anchor="ctr">
            <a:spAutoFit/>
          </a:bodyPr>
          <a:lstStyle/>
          <a:p>
            <a:pPr algn="ctr"/>
            <a:r>
              <a:rPr lang="en-US" sz="2800" b="1" u="sng">
                <a:latin typeface="Arial Narrow" pitchFamily="34" charset="0"/>
              </a:rPr>
              <a:t>Waiting</a:t>
            </a:r>
            <a:endParaRPr lang="en-US" sz="2800" b="1">
              <a:latin typeface="Arial Narrow" pitchFamily="34" charset="0"/>
            </a:endParaRPr>
          </a:p>
          <a:p>
            <a:pPr algn="ctr"/>
            <a:r>
              <a:rPr lang="en-US" sz="2000" b="1">
                <a:latin typeface="Arial Narrow" pitchFamily="34" charset="0"/>
              </a:rPr>
              <a:t>handleClick()</a:t>
            </a:r>
          </a:p>
        </p:txBody>
      </p:sp>
      <p:sp>
        <p:nvSpPr>
          <p:cNvPr id="407569" name="Rectangle 22"/>
          <p:cNvSpPr>
            <a:spLocks noChangeArrowheads="1"/>
          </p:cNvSpPr>
          <p:nvPr/>
        </p:nvSpPr>
        <p:spPr bwMode="auto">
          <a:xfrm>
            <a:off x="5417869" y="3585795"/>
            <a:ext cx="3305713" cy="830997"/>
          </a:xfrm>
          <a:prstGeom prst="rect">
            <a:avLst/>
          </a:prstGeom>
          <a:solidFill>
            <a:schemeClr val="bg1"/>
          </a:solidFill>
          <a:ln w="15875">
            <a:solidFill>
              <a:schemeClr val="tx1"/>
            </a:solidFill>
            <a:miter lim="800000"/>
            <a:headEnd/>
            <a:tailEnd/>
          </a:ln>
        </p:spPr>
        <p:txBody>
          <a:bodyPr wrap="none" anchor="ctr">
            <a:spAutoFit/>
          </a:bodyPr>
          <a:lstStyle/>
          <a:p>
            <a:pPr algn="ctr"/>
            <a:r>
              <a:rPr lang="en-US" sz="2800" b="1" u="sng">
                <a:latin typeface="Arial Narrow" pitchFamily="34" charset="0"/>
              </a:rPr>
              <a:t>SettingCharacteristics</a:t>
            </a:r>
            <a:endParaRPr lang="en-US" sz="2800" b="1">
              <a:latin typeface="Arial Narrow" pitchFamily="34" charset="0"/>
            </a:endParaRPr>
          </a:p>
          <a:p>
            <a:pPr algn="ctr"/>
            <a:r>
              <a:rPr lang="en-US" sz="2000" b="1">
                <a:latin typeface="Arial Narrow" pitchFamily="34" charset="0"/>
              </a:rPr>
              <a:t>handleClick()</a:t>
            </a:r>
          </a:p>
        </p:txBody>
      </p:sp>
      <p:sp>
        <p:nvSpPr>
          <p:cNvPr id="407570" name="Line 28"/>
          <p:cNvSpPr>
            <a:spLocks noChangeShapeType="1"/>
          </p:cNvSpPr>
          <p:nvPr/>
        </p:nvSpPr>
        <p:spPr bwMode="auto">
          <a:xfrm>
            <a:off x="2264833" y="4267200"/>
            <a:ext cx="0" cy="838200"/>
          </a:xfrm>
          <a:prstGeom prst="line">
            <a:avLst/>
          </a:prstGeom>
          <a:noFill/>
          <a:ln w="9525">
            <a:solidFill>
              <a:schemeClr val="tx1"/>
            </a:solidFill>
            <a:prstDash val="lgDash"/>
            <a:round/>
            <a:headEnd/>
            <a:tailEnd/>
          </a:ln>
        </p:spPr>
        <p:txBody>
          <a:bodyPr wrap="none" anchor="ctr"/>
          <a:lstStyle/>
          <a:p>
            <a:endParaRPr lang="en-US"/>
          </a:p>
        </p:txBody>
      </p:sp>
      <p:sp>
        <p:nvSpPr>
          <p:cNvPr id="407571" name="AutoShape 29"/>
          <p:cNvSpPr>
            <a:spLocks noChangeArrowheads="1"/>
          </p:cNvSpPr>
          <p:nvPr/>
        </p:nvSpPr>
        <p:spPr bwMode="auto">
          <a:xfrm>
            <a:off x="330200" y="4984751"/>
            <a:ext cx="1737976" cy="1237047"/>
          </a:xfrm>
          <a:prstGeom prst="foldedCorner">
            <a:avLst>
              <a:gd name="adj" fmla="val 12500"/>
            </a:avLst>
          </a:prstGeom>
          <a:solidFill>
            <a:srgbClr val="FFFFE5"/>
          </a:solidFill>
          <a:ln w="9525">
            <a:solidFill>
              <a:schemeClr val="tx1"/>
            </a:solidFill>
            <a:round/>
            <a:headEnd/>
            <a:tailEnd/>
          </a:ln>
        </p:spPr>
        <p:txBody>
          <a:bodyPr wrap="none">
            <a:spAutoFit/>
          </a:bodyPr>
          <a:lstStyle/>
          <a:p>
            <a:pPr>
              <a:lnSpc>
                <a:spcPct val="90000"/>
              </a:lnSpc>
            </a:pPr>
            <a:r>
              <a:rPr lang="en-US" b="1">
                <a:latin typeface="Arial Narrow" pitchFamily="34" charset="0"/>
              </a:rPr>
              <a:t>{  </a:t>
            </a:r>
          </a:p>
          <a:p>
            <a:pPr>
              <a:lnSpc>
                <a:spcPct val="90000"/>
              </a:lnSpc>
            </a:pPr>
            <a:r>
              <a:rPr lang="en-US" b="1">
                <a:latin typeface="Arial Narrow" pitchFamily="34" charset="0"/>
              </a:rPr>
              <a:t>   showWindow();</a:t>
            </a:r>
          </a:p>
          <a:p>
            <a:pPr>
              <a:lnSpc>
                <a:spcPct val="90000"/>
              </a:lnSpc>
            </a:pPr>
            <a:r>
              <a:rPr lang="en-US" b="1">
                <a:latin typeface="Arial Narrow" pitchFamily="34" charset="0"/>
              </a:rPr>
              <a:t>   …. </a:t>
            </a:r>
            <a:r>
              <a:rPr lang="en-US" sz="1600" b="1"/>
              <a:t>// more </a:t>
            </a:r>
            <a:endParaRPr lang="en-US" b="1">
              <a:latin typeface="Arial Narrow" pitchFamily="34" charset="0"/>
            </a:endParaRPr>
          </a:p>
          <a:p>
            <a:pPr>
              <a:lnSpc>
                <a:spcPct val="90000"/>
              </a:lnSpc>
            </a:pPr>
            <a:r>
              <a:rPr lang="en-US" b="1">
                <a:latin typeface="Arial Narrow" pitchFamily="34" charset="0"/>
              </a:rPr>
              <a:t> }</a:t>
            </a:r>
          </a:p>
        </p:txBody>
      </p:sp>
      <p:sp>
        <p:nvSpPr>
          <p:cNvPr id="407572" name="Line 33"/>
          <p:cNvSpPr>
            <a:spLocks noChangeShapeType="1"/>
          </p:cNvSpPr>
          <p:nvPr/>
        </p:nvSpPr>
        <p:spPr bwMode="auto">
          <a:xfrm>
            <a:off x="4559300" y="4267200"/>
            <a:ext cx="0" cy="838200"/>
          </a:xfrm>
          <a:prstGeom prst="line">
            <a:avLst/>
          </a:prstGeom>
          <a:noFill/>
          <a:ln w="9525">
            <a:solidFill>
              <a:schemeClr val="tx1"/>
            </a:solidFill>
            <a:prstDash val="lgDash"/>
            <a:round/>
            <a:headEnd/>
            <a:tailEnd/>
          </a:ln>
        </p:spPr>
        <p:txBody>
          <a:bodyPr wrap="none" anchor="ctr"/>
          <a:lstStyle/>
          <a:p>
            <a:endParaRPr lang="en-US"/>
          </a:p>
        </p:txBody>
      </p:sp>
      <p:sp>
        <p:nvSpPr>
          <p:cNvPr id="407573" name="Line 34"/>
          <p:cNvSpPr>
            <a:spLocks noChangeShapeType="1"/>
          </p:cNvSpPr>
          <p:nvPr/>
        </p:nvSpPr>
        <p:spPr bwMode="auto">
          <a:xfrm>
            <a:off x="8001000" y="4267200"/>
            <a:ext cx="0" cy="838200"/>
          </a:xfrm>
          <a:prstGeom prst="line">
            <a:avLst/>
          </a:prstGeom>
          <a:noFill/>
          <a:ln w="9525">
            <a:solidFill>
              <a:schemeClr val="tx1"/>
            </a:solidFill>
            <a:prstDash val="lgDash"/>
            <a:round/>
            <a:headEnd/>
            <a:tailEnd/>
          </a:ln>
        </p:spPr>
        <p:txBody>
          <a:bodyPr wrap="none" anchor="ctr"/>
          <a:lstStyle/>
          <a:p>
            <a:endParaRPr lang="en-US"/>
          </a:p>
        </p:txBody>
      </p:sp>
      <p:sp>
        <p:nvSpPr>
          <p:cNvPr id="407574" name="Line 35"/>
          <p:cNvSpPr>
            <a:spLocks noChangeShapeType="1"/>
          </p:cNvSpPr>
          <p:nvPr/>
        </p:nvSpPr>
        <p:spPr bwMode="auto">
          <a:xfrm>
            <a:off x="11408833" y="4267200"/>
            <a:ext cx="0" cy="838200"/>
          </a:xfrm>
          <a:prstGeom prst="line">
            <a:avLst/>
          </a:prstGeom>
          <a:noFill/>
          <a:ln w="9525">
            <a:solidFill>
              <a:schemeClr val="tx1"/>
            </a:solidFill>
            <a:prstDash val="lgDash"/>
            <a:round/>
            <a:headEnd/>
            <a:tailEnd/>
          </a:ln>
        </p:spPr>
        <p:txBody>
          <a:bodyPr wrap="none" anchor="ctr"/>
          <a:lstStyle/>
          <a:p>
            <a:endParaRPr lang="en-US"/>
          </a:p>
        </p:txBody>
      </p:sp>
      <p:sp>
        <p:nvSpPr>
          <p:cNvPr id="407575" name="AutoShape 30"/>
          <p:cNvSpPr>
            <a:spLocks noChangeArrowheads="1"/>
          </p:cNvSpPr>
          <p:nvPr/>
        </p:nvSpPr>
        <p:spPr bwMode="auto">
          <a:xfrm>
            <a:off x="3048000" y="4999038"/>
            <a:ext cx="1737976" cy="1237047"/>
          </a:xfrm>
          <a:prstGeom prst="foldedCorner">
            <a:avLst>
              <a:gd name="adj" fmla="val 12500"/>
            </a:avLst>
          </a:prstGeom>
          <a:solidFill>
            <a:srgbClr val="FFFFE5"/>
          </a:solidFill>
          <a:ln w="9525">
            <a:solidFill>
              <a:schemeClr val="tx1"/>
            </a:solidFill>
            <a:round/>
            <a:headEnd/>
            <a:tailEnd/>
          </a:ln>
        </p:spPr>
        <p:txBody>
          <a:bodyPr wrap="none">
            <a:spAutoFit/>
          </a:bodyPr>
          <a:lstStyle/>
          <a:p>
            <a:pPr>
              <a:lnSpc>
                <a:spcPct val="90000"/>
              </a:lnSpc>
            </a:pPr>
            <a:r>
              <a:rPr lang="en-US" b="1">
                <a:latin typeface="Arial Narrow" pitchFamily="34" charset="0"/>
              </a:rPr>
              <a:t>{  </a:t>
            </a:r>
          </a:p>
          <a:p>
            <a:pPr>
              <a:lnSpc>
                <a:spcPct val="90000"/>
              </a:lnSpc>
            </a:pPr>
            <a:r>
              <a:rPr lang="en-US" b="1">
                <a:latin typeface="Arial Narrow" pitchFamily="34" charset="0"/>
              </a:rPr>
              <a:t>   showWindow();</a:t>
            </a:r>
          </a:p>
          <a:p>
            <a:pPr>
              <a:lnSpc>
                <a:spcPct val="90000"/>
              </a:lnSpc>
            </a:pPr>
            <a:r>
              <a:rPr lang="en-US" b="1">
                <a:latin typeface="Arial Narrow" pitchFamily="34" charset="0"/>
              </a:rPr>
              <a:t>   …. </a:t>
            </a:r>
            <a:r>
              <a:rPr lang="en-US" sz="1600" b="1"/>
              <a:t>// more </a:t>
            </a:r>
            <a:endParaRPr lang="en-US" b="1">
              <a:latin typeface="Arial Narrow" pitchFamily="34" charset="0"/>
            </a:endParaRPr>
          </a:p>
          <a:p>
            <a:pPr>
              <a:lnSpc>
                <a:spcPct val="90000"/>
              </a:lnSpc>
            </a:pPr>
            <a:r>
              <a:rPr lang="en-US" b="1">
                <a:latin typeface="Arial Narrow" pitchFamily="34" charset="0"/>
              </a:rPr>
              <a:t> }</a:t>
            </a:r>
          </a:p>
        </p:txBody>
      </p:sp>
      <p:sp>
        <p:nvSpPr>
          <p:cNvPr id="407576" name="AutoShape 31"/>
          <p:cNvSpPr>
            <a:spLocks noChangeArrowheads="1"/>
          </p:cNvSpPr>
          <p:nvPr/>
        </p:nvSpPr>
        <p:spPr bwMode="auto">
          <a:xfrm>
            <a:off x="5742517" y="4999039"/>
            <a:ext cx="2249527" cy="859643"/>
          </a:xfrm>
          <a:prstGeom prst="foldedCorner">
            <a:avLst>
              <a:gd name="adj" fmla="val 12500"/>
            </a:avLst>
          </a:prstGeom>
          <a:solidFill>
            <a:srgbClr val="FFFFE5"/>
          </a:solidFill>
          <a:ln w="9525">
            <a:solidFill>
              <a:schemeClr val="tx1"/>
            </a:solidFill>
            <a:round/>
            <a:headEnd/>
            <a:tailEnd/>
          </a:ln>
        </p:spPr>
        <p:txBody>
          <a:bodyPr wrap="none">
            <a:spAutoFit/>
          </a:bodyPr>
          <a:lstStyle/>
          <a:p>
            <a:pPr>
              <a:lnSpc>
                <a:spcPct val="90000"/>
              </a:lnSpc>
            </a:pPr>
            <a:r>
              <a:rPr lang="en-US" sz="1600" b="1">
                <a:latin typeface="Arial Narrow" pitchFamily="34" charset="0"/>
              </a:rPr>
              <a:t>{   </a:t>
            </a:r>
            <a:r>
              <a:rPr lang="en-US" sz="1600" b="1"/>
              <a:t>// already responding</a:t>
            </a:r>
          </a:p>
          <a:p>
            <a:pPr>
              <a:lnSpc>
                <a:spcPct val="90000"/>
              </a:lnSpc>
            </a:pPr>
            <a:r>
              <a:rPr lang="en-US" sz="1600" b="1"/>
              <a:t>    … // display message</a:t>
            </a:r>
            <a:r>
              <a:rPr lang="en-US" sz="1600" b="1">
                <a:latin typeface="Arial Narrow" pitchFamily="34" charset="0"/>
              </a:rPr>
              <a:t> </a:t>
            </a:r>
          </a:p>
          <a:p>
            <a:pPr>
              <a:lnSpc>
                <a:spcPct val="90000"/>
              </a:lnSpc>
            </a:pPr>
            <a:r>
              <a:rPr lang="en-US" sz="1600" b="1">
                <a:latin typeface="Arial Narrow" pitchFamily="34" charset="0"/>
              </a:rPr>
              <a:t>}</a:t>
            </a:r>
          </a:p>
        </p:txBody>
      </p:sp>
      <p:sp>
        <p:nvSpPr>
          <p:cNvPr id="407577" name="AutoShape 32"/>
          <p:cNvSpPr>
            <a:spLocks noChangeArrowheads="1"/>
          </p:cNvSpPr>
          <p:nvPr/>
        </p:nvSpPr>
        <p:spPr bwMode="auto">
          <a:xfrm>
            <a:off x="9144000" y="4999039"/>
            <a:ext cx="2844800" cy="859643"/>
          </a:xfrm>
          <a:prstGeom prst="foldedCorner">
            <a:avLst>
              <a:gd name="adj" fmla="val 12500"/>
            </a:avLst>
          </a:prstGeom>
          <a:solidFill>
            <a:srgbClr val="FFFFE5"/>
          </a:solidFill>
          <a:ln w="9525">
            <a:solidFill>
              <a:schemeClr val="tx1"/>
            </a:solidFill>
            <a:round/>
            <a:headEnd/>
            <a:tailEnd/>
          </a:ln>
        </p:spPr>
        <p:txBody>
          <a:bodyPr>
            <a:spAutoFit/>
          </a:bodyPr>
          <a:lstStyle/>
          <a:p>
            <a:pPr>
              <a:lnSpc>
                <a:spcPct val="90000"/>
              </a:lnSpc>
            </a:pPr>
            <a:r>
              <a:rPr lang="en-US" sz="1600" b="1">
                <a:latin typeface="Arial Narrow" pitchFamily="34" charset="0"/>
              </a:rPr>
              <a:t>{   </a:t>
            </a:r>
            <a:r>
              <a:rPr lang="en-US" sz="1600" b="1"/>
              <a:t>// do nothing</a:t>
            </a:r>
            <a:r>
              <a:rPr lang="en-US" sz="1600" b="1">
                <a:latin typeface="Arial Narrow" pitchFamily="34" charset="0"/>
              </a:rPr>
              <a:t> </a:t>
            </a:r>
          </a:p>
          <a:p>
            <a:pPr>
              <a:lnSpc>
                <a:spcPct val="90000"/>
              </a:lnSpc>
            </a:pPr>
            <a:r>
              <a:rPr lang="en-US" sz="1600" b="1"/>
              <a:t>  … // display message</a:t>
            </a:r>
            <a:endParaRPr lang="en-US" sz="1600" b="1">
              <a:latin typeface="Arial Narrow" pitchFamily="34" charset="0"/>
            </a:endParaRPr>
          </a:p>
          <a:p>
            <a:pPr>
              <a:lnSpc>
                <a:spcPct val="90000"/>
              </a:lnSpc>
            </a:pPr>
            <a:r>
              <a:rPr lang="en-US" sz="1600" b="1">
                <a:latin typeface="Arial Narrow" pitchFamily="34" charset="0"/>
              </a:rPr>
              <a:t>}</a:t>
            </a:r>
          </a:p>
        </p:txBody>
      </p:sp>
      <p:sp>
        <p:nvSpPr>
          <p:cNvPr id="407578" name="Rectangle 26"/>
          <p:cNvSpPr>
            <a:spLocks noChangeArrowheads="1"/>
          </p:cNvSpPr>
          <p:nvPr/>
        </p:nvSpPr>
        <p:spPr bwMode="auto">
          <a:xfrm>
            <a:off x="1" y="6596064"/>
            <a:ext cx="4857751" cy="261937"/>
          </a:xfrm>
          <a:prstGeom prst="rect">
            <a:avLst/>
          </a:prstGeom>
          <a:noFill/>
          <a:ln w="9525">
            <a:noFill/>
            <a:miter lim="800000"/>
            <a:headEnd/>
            <a:tailEnd/>
          </a:ln>
        </p:spPr>
        <p:txBody>
          <a:bodyPr>
            <a:spAutoFit/>
          </a:bodyPr>
          <a:lstStyle/>
          <a:p>
            <a:r>
              <a:rPr lang="en-GB" sz="1100"/>
              <a:t>© 2010 John Wiley &amp; Sons Ltd.</a:t>
            </a:r>
          </a:p>
        </p:txBody>
      </p:sp>
      <p:sp>
        <p:nvSpPr>
          <p:cNvPr id="407579" name="Slide Number Placeholder 27"/>
          <p:cNvSpPr txBox="1">
            <a:spLocks noGrp="1"/>
          </p:cNvSpPr>
          <p:nvPr/>
        </p:nvSpPr>
        <p:spPr bwMode="auto">
          <a:xfrm>
            <a:off x="8737600" y="6356351"/>
            <a:ext cx="2844800" cy="365125"/>
          </a:xfrm>
          <a:prstGeom prst="rect">
            <a:avLst/>
          </a:prstGeom>
          <a:noFill/>
          <a:ln w="9525">
            <a:noFill/>
            <a:miter lim="800000"/>
            <a:headEnd/>
            <a:tailEnd/>
          </a:ln>
        </p:spPr>
        <p:txBody>
          <a:bodyPr anchor="ctr"/>
          <a:lstStyle/>
          <a:p>
            <a:pPr algn="r"/>
            <a:fld id="{FDF4DA91-7173-4897-8FE5-BA82D0AD7F65}" type="slidenum">
              <a:rPr lang="en-GB" sz="1200">
                <a:solidFill>
                  <a:srgbClr val="898989"/>
                </a:solidFill>
                <a:latin typeface="Calibri" pitchFamily="34" charset="0"/>
              </a:rPr>
              <a:pPr algn="r"/>
              <a:t>96</a:t>
            </a:fld>
            <a:endParaRPr lang="en-GB" sz="1200">
              <a:solidFill>
                <a:srgbClr val="898989"/>
              </a:solidFill>
              <a:latin typeface="Calibri" pitchFamily="34" charset="0"/>
            </a:endParaRPr>
          </a:p>
        </p:txBody>
      </p:sp>
    </p:spTree>
    <p:extLst>
      <p:ext uri="{BB962C8B-B14F-4D97-AF65-F5344CB8AC3E}">
        <p14:creationId xmlns:p14="http://schemas.microsoft.com/office/powerpoint/2010/main" val="5424417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Decorator</a:t>
            </a:r>
          </a:p>
        </p:txBody>
      </p:sp>
      <p:sp>
        <p:nvSpPr>
          <p:cNvPr id="248835" name="Rectangle 3"/>
          <p:cNvSpPr>
            <a:spLocks noGrp="1" noChangeArrowheads="1"/>
          </p:cNvSpPr>
          <p:nvPr>
            <p:ph type="body" idx="1"/>
          </p:nvPr>
        </p:nvSpPr>
        <p:spPr/>
        <p:txBody>
          <a:bodyPr/>
          <a:lstStyle/>
          <a:p>
            <a:pPr>
              <a:lnSpc>
                <a:spcPct val="80000"/>
              </a:lnSpc>
              <a:buFontTx/>
              <a:buNone/>
            </a:pPr>
            <a:r>
              <a:rPr lang="en-US" sz="2400"/>
              <a:t>Intent:</a:t>
            </a:r>
          </a:p>
          <a:p>
            <a:pPr>
              <a:lnSpc>
                <a:spcPct val="80000"/>
              </a:lnSpc>
            </a:pPr>
            <a:r>
              <a:rPr lang="en-US" sz="2400"/>
              <a:t>Attach additional responsibilities to an object dynamically. Decorators provide a flexible alternative to subclassing for extending functionality </a:t>
            </a:r>
          </a:p>
          <a:p>
            <a:pPr>
              <a:lnSpc>
                <a:spcPct val="80000"/>
              </a:lnSpc>
              <a:buFontTx/>
              <a:buNone/>
            </a:pPr>
            <a:r>
              <a:rPr lang="en-US" sz="2400"/>
              <a:t>Benefits: </a:t>
            </a:r>
          </a:p>
          <a:p>
            <a:pPr>
              <a:lnSpc>
                <a:spcPct val="80000"/>
              </a:lnSpc>
            </a:pPr>
            <a:r>
              <a:rPr lang="en-US" sz="2400"/>
              <a:t>allows you to vary the behavior of a class independent of its context, greater flexibility than inheritance-based behavioral extensions reduces subclassing </a:t>
            </a:r>
          </a:p>
          <a:p>
            <a:pPr>
              <a:lnSpc>
                <a:spcPct val="80000"/>
              </a:lnSpc>
              <a:buFontTx/>
              <a:buNone/>
            </a:pPr>
            <a:r>
              <a:rPr lang="en-US" sz="2400"/>
              <a:t>Liabilities</a:t>
            </a:r>
          </a:p>
          <a:p>
            <a:pPr>
              <a:lnSpc>
                <a:spcPct val="80000"/>
              </a:lnSpc>
            </a:pPr>
            <a:r>
              <a:rPr lang="en-US" sz="2400"/>
              <a:t>may be difficult to debug because of the number of similar classes results in many small objects looking very similar </a:t>
            </a:r>
          </a:p>
        </p:txBody>
      </p:sp>
    </p:spTree>
    <p:extLst>
      <p:ext uri="{BB962C8B-B14F-4D97-AF65-F5344CB8AC3E}">
        <p14:creationId xmlns:p14="http://schemas.microsoft.com/office/powerpoint/2010/main" val="7162733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2043114"/>
            <a:ext cx="441960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59" name="Rectangle 5"/>
          <p:cNvSpPr>
            <a:spLocks noGrp="1" noChangeArrowheads="1"/>
          </p:cNvSpPr>
          <p:nvPr>
            <p:ph type="title"/>
          </p:nvPr>
        </p:nvSpPr>
        <p:spPr/>
        <p:txBody>
          <a:bodyPr/>
          <a:lstStyle/>
          <a:p>
            <a:r>
              <a:rPr lang="en-US" smtClean="0"/>
              <a:t>Class diagram of Decorator</a:t>
            </a:r>
          </a:p>
        </p:txBody>
      </p:sp>
    </p:spTree>
    <p:extLst>
      <p:ext uri="{BB962C8B-B14F-4D97-AF65-F5344CB8AC3E}">
        <p14:creationId xmlns:p14="http://schemas.microsoft.com/office/powerpoint/2010/main" val="38673176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smtClean="0"/>
              <a:t>Classes</a:t>
            </a:r>
          </a:p>
        </p:txBody>
      </p:sp>
      <p:sp>
        <p:nvSpPr>
          <p:cNvPr id="250883" name="Rectangle 3"/>
          <p:cNvSpPr>
            <a:spLocks noGrp="1" noChangeArrowheads="1"/>
          </p:cNvSpPr>
          <p:nvPr>
            <p:ph type="body" idx="1"/>
          </p:nvPr>
        </p:nvSpPr>
        <p:spPr/>
        <p:txBody>
          <a:bodyPr>
            <a:normAutofit/>
          </a:bodyPr>
          <a:lstStyle/>
          <a:p>
            <a:r>
              <a:rPr lang="en-US" smtClean="0"/>
              <a:t>Component—defines an interface that allows to add dynamically responsibilities to objects</a:t>
            </a:r>
          </a:p>
          <a:p>
            <a:r>
              <a:rPr lang="en-US" smtClean="0"/>
              <a:t>Concrete Component—A specific type of component</a:t>
            </a:r>
          </a:p>
          <a:p>
            <a:r>
              <a:rPr lang="en-US" smtClean="0"/>
              <a:t>Decorator—Contains a ref to a Component object and defines an interface that conforms to Component ‘s interface</a:t>
            </a:r>
          </a:p>
          <a:p>
            <a:r>
              <a:rPr lang="en-US" smtClean="0"/>
              <a:t>Concrete Decorator—adds responsibilities to the Component</a:t>
            </a:r>
          </a:p>
        </p:txBody>
      </p:sp>
    </p:spTree>
    <p:extLst>
      <p:ext uri="{BB962C8B-B14F-4D97-AF65-F5344CB8AC3E}">
        <p14:creationId xmlns:p14="http://schemas.microsoft.com/office/powerpoint/2010/main" val="2976057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2801</TotalTime>
  <Words>9773</Words>
  <Application>Microsoft Macintosh PowerPoint</Application>
  <PresentationFormat>Widescreen</PresentationFormat>
  <Paragraphs>1450</Paragraphs>
  <Slides>177</Slides>
  <Notes>35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177</vt:i4>
      </vt:variant>
    </vt:vector>
  </HeadingPairs>
  <TitlesOfParts>
    <vt:vector size="193" baseType="lpstr">
      <vt:lpstr>Monotype Sorts</vt:lpstr>
      <vt:lpstr>Wingdings</vt:lpstr>
      <vt:lpstr>Calibri</vt:lpstr>
      <vt:lpstr>SimSun</vt:lpstr>
      <vt:lpstr>Arial</vt:lpstr>
      <vt:lpstr>Times New Roman</vt:lpstr>
      <vt:lpstr>Arial Narrow</vt:lpstr>
      <vt:lpstr>Calibri Light</vt:lpstr>
      <vt:lpstr>Times</vt:lpstr>
      <vt:lpstr>Symbol</vt:lpstr>
      <vt:lpstr>Wingdings 3</vt:lpstr>
      <vt:lpstr>Courier</vt:lpstr>
      <vt:lpstr>Office Theme</vt:lpstr>
      <vt:lpstr>GALLERY</vt:lpstr>
      <vt:lpstr>Bitmap Image</vt:lpstr>
      <vt:lpstr>Document</vt:lpstr>
      <vt:lpstr>PowerPoint Presentation</vt:lpstr>
      <vt:lpstr>PowerPoint Presentation</vt:lpstr>
      <vt:lpstr>PowerPoint Presentation</vt:lpstr>
      <vt:lpstr>Pattern template (description) </vt:lpstr>
      <vt:lpstr>Types of patterns</vt:lpstr>
      <vt:lpstr>Using the patterns</vt:lpstr>
      <vt:lpstr>Analysis patterns</vt:lpstr>
      <vt:lpstr>A Fowler’s  analysis pattern </vt:lpstr>
      <vt:lpstr>Domain conceptual model</vt:lpstr>
      <vt:lpstr>Semantic Analysis Patterns (SAPs)</vt:lpstr>
      <vt:lpstr>Patient Treatment Records Pattern T. Sorgente, E B.Fernandez, and M. M. Larrondo-Petrie, "Analysis patterns for patient treatment", Procs. of the Pattern Languages of Programs Conference (PLoP) 2004 , http://hillside.net/plop/2004/papers/tsorgente0/PLoP2004_tsorgente0_0.doc </vt:lpstr>
      <vt:lpstr>Use cases for this SAP</vt:lpstr>
      <vt:lpstr>Forces</vt:lpstr>
      <vt:lpstr>Solution</vt:lpstr>
      <vt:lpstr>Solution: class diagram for component pattern</vt:lpstr>
      <vt:lpstr>Class diagram for Patient Treatment Rrecord</vt:lpstr>
      <vt:lpstr>UC Admitting a new patient</vt:lpstr>
      <vt:lpstr>Solution: Dynamics--UC: Discharge a patient</vt:lpstr>
      <vt:lpstr>Statechart for Treatment History</vt:lpstr>
      <vt:lpstr>Consequences</vt:lpstr>
      <vt:lpstr>Last sections of template</vt:lpstr>
      <vt:lpstr>In summary</vt:lpstr>
      <vt:lpstr>Design patterns</vt:lpstr>
      <vt:lpstr>Types of design patterns</vt:lpstr>
      <vt:lpstr>PowerPoint Presentation</vt:lpstr>
      <vt:lpstr>PowerPoint Presentation</vt:lpstr>
      <vt:lpstr>PowerPoint Presentation</vt:lpstr>
      <vt:lpstr>PowerPoint Presentation</vt:lpstr>
      <vt:lpstr>PowerPoint Presentation</vt:lpstr>
      <vt:lpstr>Composite</vt:lpstr>
      <vt:lpstr> Examples of Composite</vt:lpstr>
      <vt:lpstr>The Singleton Pattern</vt:lpstr>
      <vt:lpstr>Singleton  (object creational)</vt:lpstr>
      <vt:lpstr>PowerPoint Presentation</vt:lpstr>
      <vt:lpstr>Singleton: Class Model</vt:lpstr>
      <vt:lpstr>PowerPoint Presentation</vt:lpstr>
      <vt:lpstr>Assignment Delivery</vt:lpstr>
      <vt:lpstr> The Façade Pattern  (object structural)</vt:lpstr>
      <vt:lpstr>Façade</vt:lpstr>
      <vt:lpstr>Façade </vt:lpstr>
      <vt:lpstr>Façade class diagram</vt:lpstr>
      <vt:lpstr>Consequences</vt:lpstr>
      <vt:lpstr>PowerPoint Presentation</vt:lpstr>
      <vt:lpstr>Facade Design Pattern Structure</vt:lpstr>
      <vt:lpstr>Facade Design Pattern Structure</vt:lpstr>
      <vt:lpstr>PowerPoint Presentation</vt:lpstr>
      <vt:lpstr>Using Façade for Architecture of a Video Game</vt:lpstr>
      <vt:lpstr> The Observer Pattern  (object behavioral)</vt:lpstr>
      <vt:lpstr>Observer</vt:lpstr>
      <vt:lpstr>PowerPoint Presentation</vt:lpstr>
      <vt:lpstr>Observer Design Pattern</vt:lpstr>
      <vt:lpstr>Observer Applied to International  Hamburger Co.</vt:lpstr>
      <vt:lpstr>I/O Example for Mutual Fund Observer Example</vt:lpstr>
      <vt:lpstr>Observer Example: Mutual Funds</vt:lpstr>
      <vt:lpstr>Observer in the Java API</vt:lpstr>
      <vt:lpstr>The Adapter Pattern  (class, object structural)</vt:lpstr>
      <vt:lpstr>Class Adapter</vt:lpstr>
      <vt:lpstr>Class Adapter</vt:lpstr>
      <vt:lpstr>Object adapter</vt:lpstr>
      <vt:lpstr>Object Adapter</vt:lpstr>
      <vt:lpstr>The Proxy Pattern   (object structural)</vt:lpstr>
      <vt:lpstr>Proxy</vt:lpstr>
      <vt:lpstr>Proxy</vt:lpstr>
      <vt:lpstr>Proxy</vt:lpstr>
      <vt:lpstr>Proxy</vt:lpstr>
      <vt:lpstr>Bridge  (object structural)</vt:lpstr>
      <vt:lpstr>Bridge class diagram</vt:lpstr>
      <vt:lpstr>Consequences</vt:lpstr>
      <vt:lpstr>Researchers of models and model-driven design</vt:lpstr>
      <vt:lpstr>Another UML tool</vt:lpstr>
      <vt:lpstr>UML textbooks</vt:lpstr>
      <vt:lpstr>Mediator (Object behavioral)</vt:lpstr>
      <vt:lpstr>Mediator class diagram</vt:lpstr>
      <vt:lpstr>Mediator object diagram</vt:lpstr>
      <vt:lpstr>Example of Behavioral Design Goal: Port Traffic</vt:lpstr>
      <vt:lpstr>Avoiding Dependencies</vt:lpstr>
      <vt:lpstr>Core Mediator Concept Applied to The Harbor Problem</vt:lpstr>
      <vt:lpstr>Applying the Mediator Design Pattern to The Harbor Problem</vt:lpstr>
      <vt:lpstr>The Abstract Factory Pattern  (Object creational)</vt:lpstr>
      <vt:lpstr>The Abstract Factory Pattern</vt:lpstr>
      <vt:lpstr>The Abstract Factory Pattern</vt:lpstr>
      <vt:lpstr>Design Purpose</vt:lpstr>
      <vt:lpstr>KitchenViewer Interface</vt:lpstr>
      <vt:lpstr>KitchenViewer Example</vt:lpstr>
      <vt:lpstr>Selecting Antique Style</vt:lpstr>
      <vt:lpstr>KitchenViewer Without Design Patterns</vt:lpstr>
      <vt:lpstr>The Abstract Factory Idea</vt:lpstr>
      <vt:lpstr>Abstract Factory Design Pattern Applied to KitchenViewer</vt:lpstr>
      <vt:lpstr>Abstract Factory Design Pattern</vt:lpstr>
      <vt:lpstr>Abstract Factory Design Pattern Alternative</vt:lpstr>
      <vt:lpstr>PowerPoint Presentation</vt:lpstr>
      <vt:lpstr>PowerPoint Presentation</vt:lpstr>
      <vt:lpstr>PowerPoint Presentation</vt:lpstr>
      <vt:lpstr>PowerPoint Presentation</vt:lpstr>
      <vt:lpstr>GUI For a Role-Playing Video Game</vt:lpstr>
      <vt:lpstr>State Design Pattern Applied to Role-Playing Game</vt:lpstr>
      <vt:lpstr>Decorator</vt:lpstr>
      <vt:lpstr>Class diagram of Decorator</vt:lpstr>
      <vt:lpstr>Classes</vt:lpstr>
      <vt:lpstr>Chain of Responsibility</vt:lpstr>
      <vt:lpstr>Class diagram of Chain of Responsibility</vt:lpstr>
      <vt:lpstr>Classes</vt:lpstr>
      <vt:lpstr>Architectural patterns</vt:lpstr>
      <vt:lpstr>Relationship between architectural patterns</vt:lpstr>
      <vt:lpstr>Architectural patterns in their layers</vt:lpstr>
      <vt:lpstr>The Layers pattern</vt:lpstr>
      <vt:lpstr>PowerPoint Presentation</vt:lpstr>
      <vt:lpstr>Typical architectural layers</vt:lpstr>
      <vt:lpstr>Layered Architecture of a game</vt:lpstr>
      <vt:lpstr>Architecture of Eclipse 1: Overall</vt:lpstr>
      <vt:lpstr>Known uses</vt:lpstr>
      <vt:lpstr>UC: request  data or service in a 3-Tier pattern</vt:lpstr>
      <vt:lpstr> Broker</vt:lpstr>
      <vt:lpstr>PowerPoint Presentation</vt:lpstr>
      <vt:lpstr>PowerPoint Presentation</vt:lpstr>
      <vt:lpstr>Known uses</vt:lpstr>
      <vt:lpstr>PowerPoint Presentation</vt:lpstr>
      <vt:lpstr>PowerPoint Presentation</vt:lpstr>
      <vt:lpstr>MVC intent</vt:lpstr>
      <vt:lpstr>MVC Problem</vt:lpstr>
      <vt:lpstr>Forces</vt:lpstr>
      <vt:lpstr>MVC class diagram</vt:lpstr>
      <vt:lpstr>Propagating an event</vt:lpstr>
      <vt:lpstr>MVC in the web</vt:lpstr>
      <vt:lpstr>Pipes and Filters</vt:lpstr>
      <vt:lpstr>Pipe and Filter Architectures</vt:lpstr>
      <vt:lpstr>Example (www.vico.org)</vt:lpstr>
      <vt:lpstr>Forces</vt:lpstr>
      <vt:lpstr>Known uses</vt:lpstr>
      <vt:lpstr>More known uses</vt:lpstr>
      <vt:lpstr>PowerPoint Presentation</vt:lpstr>
      <vt:lpstr>Blackboard</vt:lpstr>
      <vt:lpstr>Example</vt:lpstr>
      <vt:lpstr>Forces</vt:lpstr>
      <vt:lpstr>Object diagram of Blackboard</vt:lpstr>
      <vt:lpstr>PowerPoint Presentation</vt:lpstr>
      <vt:lpstr> Interaction and components</vt:lpstr>
      <vt:lpstr>Example</vt:lpstr>
      <vt:lpstr>PowerPoint Presentation</vt:lpstr>
      <vt:lpstr>Analysis of the bank architecture</vt:lpstr>
      <vt:lpstr>Activator</vt:lpstr>
      <vt:lpstr>Activator class diagram</vt:lpstr>
      <vt:lpstr>PowerPoint Presentation</vt:lpstr>
      <vt:lpstr>Lookup</vt:lpstr>
      <vt:lpstr>PowerPoint Presentation</vt:lpstr>
      <vt:lpstr>PowerPoint Presentation</vt:lpstr>
      <vt:lpstr>PowerPoint Presentation</vt:lpstr>
      <vt:lpstr>Publish Subscribe</vt:lpstr>
      <vt:lpstr>Distributed P/S</vt:lpstr>
      <vt:lpstr>Solution</vt:lpstr>
      <vt:lpstr>Dist. P/S class diagram</vt:lpstr>
      <vt:lpstr>UC: Publish an event</vt:lpstr>
      <vt:lpstr>Implementation</vt:lpstr>
      <vt:lpstr>Known uses</vt:lpstr>
      <vt:lpstr>Variants</vt:lpstr>
      <vt:lpstr>Advantages</vt:lpstr>
      <vt:lpstr>More advs.</vt:lpstr>
      <vt:lpstr>Liabilities</vt:lpstr>
      <vt:lpstr>Difficulties and Risks When using Patterns </vt:lpstr>
      <vt:lpstr>Difficulties and Risks When Using Patterns II</vt:lpstr>
      <vt:lpstr> The Abstraction-Occurrence Pattern</vt:lpstr>
      <vt:lpstr> Abstraction-Occurrence </vt:lpstr>
      <vt:lpstr> Abstraction-Occurrence</vt:lpstr>
      <vt:lpstr>The Player-Role Pattern</vt:lpstr>
      <vt:lpstr>Player-Role</vt:lpstr>
      <vt:lpstr>Player-Role</vt:lpstr>
      <vt:lpstr>Player-Role</vt:lpstr>
      <vt:lpstr>The Delegation Pattern</vt:lpstr>
      <vt:lpstr>Delegation</vt:lpstr>
      <vt:lpstr>Delegation</vt:lpstr>
      <vt:lpstr>The Immutable Pattern</vt:lpstr>
      <vt:lpstr>The Read-only Interface Pattern</vt:lpstr>
      <vt:lpstr>Read-only Interface</vt:lpstr>
      <vt:lpstr>Read-only Interface</vt:lpstr>
      <vt:lpstr>Using the observable layer</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Foley Family iPad (mostly dads for school)</cp:lastModifiedBy>
  <cp:revision>67</cp:revision>
  <dcterms:created xsi:type="dcterms:W3CDTF">2017-02-07T22:13:24Z</dcterms:created>
  <dcterms:modified xsi:type="dcterms:W3CDTF">2017-03-13T20:33:08Z</dcterms:modified>
</cp:coreProperties>
</file>