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381" r:id="rId3"/>
    <p:sldId id="382" r:id="rId4"/>
    <p:sldId id="383" r:id="rId5"/>
    <p:sldId id="385" r:id="rId6"/>
    <p:sldId id="384"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9" r:id="rId40"/>
    <p:sldId id="300" r:id="rId41"/>
    <p:sldId id="301" r:id="rId42"/>
    <p:sldId id="386" r:id="rId43"/>
    <p:sldId id="387" r:id="rId44"/>
    <p:sldId id="388"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43" r:id="rId77"/>
    <p:sldId id="389" r:id="rId78"/>
    <p:sldId id="390" r:id="rId79"/>
    <p:sldId id="344" r:id="rId80"/>
    <p:sldId id="345" r:id="rId81"/>
    <p:sldId id="346" r:id="rId82"/>
    <p:sldId id="359" r:id="rId83"/>
    <p:sldId id="360" r:id="rId84"/>
    <p:sldId id="361" r:id="rId85"/>
    <p:sldId id="362" r:id="rId86"/>
    <p:sldId id="363" r:id="rId87"/>
    <p:sldId id="364" r:id="rId88"/>
    <p:sldId id="365" r:id="rId89"/>
    <p:sldId id="367" r:id="rId90"/>
    <p:sldId id="368" r:id="rId91"/>
    <p:sldId id="369" r:id="rId92"/>
    <p:sldId id="370" r:id="rId93"/>
    <p:sldId id="371" r:id="rId94"/>
    <p:sldId id="372" r:id="rId95"/>
    <p:sldId id="374" r:id="rId96"/>
    <p:sldId id="375" r:id="rId97"/>
    <p:sldId id="376" r:id="rId98"/>
    <p:sldId id="377" r:id="rId99"/>
    <p:sldId id="378" r:id="rId100"/>
    <p:sldId id="379" r:id="rId101"/>
    <p:sldId id="380" r:id="rId102"/>
    <p:sldId id="423" r:id="rId103"/>
    <p:sldId id="410" r:id="rId104"/>
    <p:sldId id="409" r:id="rId105"/>
    <p:sldId id="411" r:id="rId106"/>
    <p:sldId id="422" r:id="rId107"/>
    <p:sldId id="421" r:id="rId108"/>
    <p:sldId id="412" r:id="rId109"/>
    <p:sldId id="413" r:id="rId110"/>
    <p:sldId id="414" r:id="rId111"/>
    <p:sldId id="415" r:id="rId112"/>
    <p:sldId id="416" r:id="rId113"/>
    <p:sldId id="417" r:id="rId114"/>
    <p:sldId id="418" r:id="rId115"/>
    <p:sldId id="419" r:id="rId116"/>
    <p:sldId id="42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5" r:id="rId132"/>
    <p:sldId id="406" r:id="rId133"/>
    <p:sldId id="407" r:id="rId134"/>
    <p:sldId id="408"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3714A6-2806-42A1-989C-C1642F3CD017}" type="doc">
      <dgm:prSet loTypeId="urn:microsoft.com/office/officeart/2005/8/layout/venn1" loCatId="relationship" qsTypeId="urn:microsoft.com/office/officeart/2005/8/quickstyle/simple1" qsCatId="simple" csTypeId="urn:microsoft.com/office/officeart/2005/8/colors/accent1_2" csCatId="accent1" phldr="1"/>
      <dgm:spPr/>
    </dgm:pt>
    <dgm:pt modelId="{D61F5823-E787-45AA-BEF5-C62AC1467D36}">
      <dgm:prSet phldrT="[Text]" custT="1"/>
      <dgm:spPr>
        <a:solidFill>
          <a:schemeClr val="bg1">
            <a:alpha val="50000"/>
          </a:schemeClr>
        </a:solidFill>
        <a:ln>
          <a:solidFill>
            <a:srgbClr val="000000"/>
          </a:solidFill>
        </a:ln>
      </dgm:spPr>
      <dgm:t>
        <a:bodyPr/>
        <a:lstStyle/>
        <a:p>
          <a:r>
            <a:rPr lang="en-US" sz="2000" dirty="0" smtClean="0">
              <a:solidFill>
                <a:srgbClr val="000000"/>
              </a:solidFill>
            </a:rPr>
            <a:t>Cloud Ecosystems</a:t>
          </a:r>
          <a:endParaRPr lang="en-US" sz="2000" dirty="0">
            <a:solidFill>
              <a:srgbClr val="000000"/>
            </a:solidFill>
          </a:endParaRPr>
        </a:p>
      </dgm:t>
    </dgm:pt>
    <dgm:pt modelId="{6160B2F4-B143-4E1D-AE08-7C29C8416C96}" type="parTrans" cxnId="{99B8C064-1577-4A92-8B40-50532133F25B}">
      <dgm:prSet/>
      <dgm:spPr/>
      <dgm:t>
        <a:bodyPr/>
        <a:lstStyle/>
        <a:p>
          <a:endParaRPr lang="en-US"/>
        </a:p>
      </dgm:t>
    </dgm:pt>
    <dgm:pt modelId="{E5D1B0BF-2F75-49F2-8F50-87FF6492ACB9}" type="sibTrans" cxnId="{99B8C064-1577-4A92-8B40-50532133F25B}">
      <dgm:prSet/>
      <dgm:spPr/>
      <dgm:t>
        <a:bodyPr/>
        <a:lstStyle/>
        <a:p>
          <a:endParaRPr lang="en-US"/>
        </a:p>
      </dgm:t>
    </dgm:pt>
    <dgm:pt modelId="{CEBAEB9B-D949-486F-8AC3-F14B2806A620}">
      <dgm:prSet phldrT="[Text]" custT="1"/>
      <dgm:spPr>
        <a:solidFill>
          <a:schemeClr val="accent1">
            <a:alpha val="50000"/>
          </a:schemeClr>
        </a:solidFill>
        <a:ln>
          <a:solidFill>
            <a:srgbClr val="000000"/>
          </a:solidFill>
        </a:ln>
      </dgm:spPr>
      <dgm:t>
        <a:bodyPr/>
        <a:lstStyle/>
        <a:p>
          <a:r>
            <a:rPr lang="en-US" sz="2000" dirty="0" smtClean="0">
              <a:solidFill>
                <a:srgbClr val="000000"/>
              </a:solidFill>
            </a:rPr>
            <a:t>Internet of Things</a:t>
          </a:r>
          <a:endParaRPr lang="en-US" sz="2000" dirty="0">
            <a:solidFill>
              <a:srgbClr val="000000"/>
            </a:solidFill>
          </a:endParaRPr>
        </a:p>
      </dgm:t>
    </dgm:pt>
    <dgm:pt modelId="{6FF2B513-1DD0-4BE6-879E-1B4CB8F44952}" type="parTrans" cxnId="{241B2A62-E107-40B0-B637-D51097F3C251}">
      <dgm:prSet/>
      <dgm:spPr/>
      <dgm:t>
        <a:bodyPr/>
        <a:lstStyle/>
        <a:p>
          <a:endParaRPr lang="en-US"/>
        </a:p>
      </dgm:t>
    </dgm:pt>
    <dgm:pt modelId="{2B247ADA-1E73-4927-8EF9-6621BE35E385}" type="sibTrans" cxnId="{241B2A62-E107-40B0-B637-D51097F3C251}">
      <dgm:prSet/>
      <dgm:spPr/>
      <dgm:t>
        <a:bodyPr/>
        <a:lstStyle/>
        <a:p>
          <a:endParaRPr lang="en-US"/>
        </a:p>
      </dgm:t>
    </dgm:pt>
    <dgm:pt modelId="{4B167859-868A-42B8-8759-74CCAF0C37CD}">
      <dgm:prSet phldrT="[Text]" custT="1"/>
      <dgm:spPr>
        <a:solidFill>
          <a:schemeClr val="accent3">
            <a:alpha val="50000"/>
          </a:schemeClr>
        </a:solidFill>
        <a:ln>
          <a:solidFill>
            <a:srgbClr val="000000"/>
          </a:solidFill>
        </a:ln>
      </dgm:spPr>
      <dgm:t>
        <a:bodyPr/>
        <a:lstStyle/>
        <a:p>
          <a:r>
            <a:rPr lang="en-US" sz="2000" dirty="0" smtClean="0">
              <a:solidFill>
                <a:srgbClr val="000000"/>
              </a:solidFill>
            </a:rPr>
            <a:t>Security and Privacy</a:t>
          </a:r>
          <a:endParaRPr lang="en-US" sz="2000" dirty="0">
            <a:solidFill>
              <a:srgbClr val="000000"/>
            </a:solidFill>
          </a:endParaRPr>
        </a:p>
      </dgm:t>
    </dgm:pt>
    <dgm:pt modelId="{5565DE1E-FBF4-4E1E-92BC-0E8329381407}" type="parTrans" cxnId="{BDACED23-F577-4F0D-A98F-D97D6F9F1A09}">
      <dgm:prSet/>
      <dgm:spPr/>
      <dgm:t>
        <a:bodyPr/>
        <a:lstStyle/>
        <a:p>
          <a:endParaRPr lang="en-US"/>
        </a:p>
      </dgm:t>
    </dgm:pt>
    <dgm:pt modelId="{D09378E4-1C8C-4193-8CE5-F46D48C53C1C}" type="sibTrans" cxnId="{BDACED23-F577-4F0D-A98F-D97D6F9F1A09}">
      <dgm:prSet/>
      <dgm:spPr/>
      <dgm:t>
        <a:bodyPr/>
        <a:lstStyle/>
        <a:p>
          <a:endParaRPr lang="en-US"/>
        </a:p>
      </dgm:t>
    </dgm:pt>
    <dgm:pt modelId="{FB7FF720-A165-4068-964B-A71251087D70}" type="pres">
      <dgm:prSet presAssocID="{823714A6-2806-42A1-989C-C1642F3CD017}" presName="compositeShape" presStyleCnt="0">
        <dgm:presLayoutVars>
          <dgm:chMax val="7"/>
          <dgm:dir/>
          <dgm:resizeHandles val="exact"/>
        </dgm:presLayoutVars>
      </dgm:prSet>
      <dgm:spPr/>
    </dgm:pt>
    <dgm:pt modelId="{54F49843-B41E-4925-B3BA-30E7DDB9EECB}" type="pres">
      <dgm:prSet presAssocID="{D61F5823-E787-45AA-BEF5-C62AC1467D36}" presName="circ1" presStyleLbl="vennNode1" presStyleIdx="0" presStyleCnt="3"/>
      <dgm:spPr/>
      <dgm:t>
        <a:bodyPr/>
        <a:lstStyle/>
        <a:p>
          <a:endParaRPr lang="en-US"/>
        </a:p>
      </dgm:t>
    </dgm:pt>
    <dgm:pt modelId="{D20FF1CF-B8E5-4DD3-B6AC-7D3BD1B4C5F2}" type="pres">
      <dgm:prSet presAssocID="{D61F5823-E787-45AA-BEF5-C62AC1467D36}" presName="circ1Tx" presStyleLbl="revTx" presStyleIdx="0" presStyleCnt="0">
        <dgm:presLayoutVars>
          <dgm:chMax val="0"/>
          <dgm:chPref val="0"/>
          <dgm:bulletEnabled val="1"/>
        </dgm:presLayoutVars>
      </dgm:prSet>
      <dgm:spPr/>
      <dgm:t>
        <a:bodyPr/>
        <a:lstStyle/>
        <a:p>
          <a:endParaRPr lang="en-US"/>
        </a:p>
      </dgm:t>
    </dgm:pt>
    <dgm:pt modelId="{200D3977-1E5E-4DD9-8259-E67DE032A713}" type="pres">
      <dgm:prSet presAssocID="{CEBAEB9B-D949-486F-8AC3-F14B2806A620}" presName="circ2" presStyleLbl="vennNode1" presStyleIdx="1" presStyleCnt="3"/>
      <dgm:spPr/>
      <dgm:t>
        <a:bodyPr/>
        <a:lstStyle/>
        <a:p>
          <a:endParaRPr lang="en-US"/>
        </a:p>
      </dgm:t>
    </dgm:pt>
    <dgm:pt modelId="{0491DD9F-3774-495D-A637-F4CB789B077A}" type="pres">
      <dgm:prSet presAssocID="{CEBAEB9B-D949-486F-8AC3-F14B2806A620}" presName="circ2Tx" presStyleLbl="revTx" presStyleIdx="0" presStyleCnt="0">
        <dgm:presLayoutVars>
          <dgm:chMax val="0"/>
          <dgm:chPref val="0"/>
          <dgm:bulletEnabled val="1"/>
        </dgm:presLayoutVars>
      </dgm:prSet>
      <dgm:spPr/>
      <dgm:t>
        <a:bodyPr/>
        <a:lstStyle/>
        <a:p>
          <a:endParaRPr lang="en-US"/>
        </a:p>
      </dgm:t>
    </dgm:pt>
    <dgm:pt modelId="{DAAFBD49-A92A-4032-A54C-00E4AE7FA3DB}" type="pres">
      <dgm:prSet presAssocID="{4B167859-868A-42B8-8759-74CCAF0C37CD}" presName="circ3" presStyleLbl="vennNode1" presStyleIdx="2" presStyleCnt="3"/>
      <dgm:spPr/>
      <dgm:t>
        <a:bodyPr/>
        <a:lstStyle/>
        <a:p>
          <a:endParaRPr lang="en-US"/>
        </a:p>
      </dgm:t>
    </dgm:pt>
    <dgm:pt modelId="{7162C3F6-5B05-4251-AF32-5BB4B7FA1232}" type="pres">
      <dgm:prSet presAssocID="{4B167859-868A-42B8-8759-74CCAF0C37CD}" presName="circ3Tx" presStyleLbl="revTx" presStyleIdx="0" presStyleCnt="0">
        <dgm:presLayoutVars>
          <dgm:chMax val="0"/>
          <dgm:chPref val="0"/>
          <dgm:bulletEnabled val="1"/>
        </dgm:presLayoutVars>
      </dgm:prSet>
      <dgm:spPr/>
      <dgm:t>
        <a:bodyPr/>
        <a:lstStyle/>
        <a:p>
          <a:endParaRPr lang="en-US"/>
        </a:p>
      </dgm:t>
    </dgm:pt>
  </dgm:ptLst>
  <dgm:cxnLst>
    <dgm:cxn modelId="{241B2A62-E107-40B0-B637-D51097F3C251}" srcId="{823714A6-2806-42A1-989C-C1642F3CD017}" destId="{CEBAEB9B-D949-486F-8AC3-F14B2806A620}" srcOrd="1" destOrd="0" parTransId="{6FF2B513-1DD0-4BE6-879E-1B4CB8F44952}" sibTransId="{2B247ADA-1E73-4927-8EF9-6621BE35E385}"/>
    <dgm:cxn modelId="{51E68CD4-E75A-4567-B50F-1D114B8A2DE5}" type="presOf" srcId="{CEBAEB9B-D949-486F-8AC3-F14B2806A620}" destId="{200D3977-1E5E-4DD9-8259-E67DE032A713}" srcOrd="0" destOrd="0" presId="urn:microsoft.com/office/officeart/2005/8/layout/venn1"/>
    <dgm:cxn modelId="{6EBD9A76-2795-4DFB-8ABD-1BE5E95E9E51}" type="presOf" srcId="{823714A6-2806-42A1-989C-C1642F3CD017}" destId="{FB7FF720-A165-4068-964B-A71251087D70}" srcOrd="0" destOrd="0" presId="urn:microsoft.com/office/officeart/2005/8/layout/venn1"/>
    <dgm:cxn modelId="{1E5CC111-FD99-4C63-9041-49838B3BF22E}" type="presOf" srcId="{4B167859-868A-42B8-8759-74CCAF0C37CD}" destId="{7162C3F6-5B05-4251-AF32-5BB4B7FA1232}" srcOrd="1" destOrd="0" presId="urn:microsoft.com/office/officeart/2005/8/layout/venn1"/>
    <dgm:cxn modelId="{99B8C064-1577-4A92-8B40-50532133F25B}" srcId="{823714A6-2806-42A1-989C-C1642F3CD017}" destId="{D61F5823-E787-45AA-BEF5-C62AC1467D36}" srcOrd="0" destOrd="0" parTransId="{6160B2F4-B143-4E1D-AE08-7C29C8416C96}" sibTransId="{E5D1B0BF-2F75-49F2-8F50-87FF6492ACB9}"/>
    <dgm:cxn modelId="{AA13B86A-1393-4FD3-A678-2AE520215856}" type="presOf" srcId="{D61F5823-E787-45AA-BEF5-C62AC1467D36}" destId="{D20FF1CF-B8E5-4DD3-B6AC-7D3BD1B4C5F2}" srcOrd="1" destOrd="0" presId="urn:microsoft.com/office/officeart/2005/8/layout/venn1"/>
    <dgm:cxn modelId="{AB84C384-EA7E-48FB-BF66-9DBCCB98E5F2}" type="presOf" srcId="{CEBAEB9B-D949-486F-8AC3-F14B2806A620}" destId="{0491DD9F-3774-495D-A637-F4CB789B077A}" srcOrd="1" destOrd="0" presId="urn:microsoft.com/office/officeart/2005/8/layout/venn1"/>
    <dgm:cxn modelId="{F171FB0F-554C-4056-AEFA-4FE906B65979}" type="presOf" srcId="{D61F5823-E787-45AA-BEF5-C62AC1467D36}" destId="{54F49843-B41E-4925-B3BA-30E7DDB9EECB}" srcOrd="0" destOrd="0" presId="urn:microsoft.com/office/officeart/2005/8/layout/venn1"/>
    <dgm:cxn modelId="{76A5B273-311F-4402-B22D-E2DEB3F336F6}" type="presOf" srcId="{4B167859-868A-42B8-8759-74CCAF0C37CD}" destId="{DAAFBD49-A92A-4032-A54C-00E4AE7FA3DB}" srcOrd="0" destOrd="0" presId="urn:microsoft.com/office/officeart/2005/8/layout/venn1"/>
    <dgm:cxn modelId="{BDACED23-F577-4F0D-A98F-D97D6F9F1A09}" srcId="{823714A6-2806-42A1-989C-C1642F3CD017}" destId="{4B167859-868A-42B8-8759-74CCAF0C37CD}" srcOrd="2" destOrd="0" parTransId="{5565DE1E-FBF4-4E1E-92BC-0E8329381407}" sibTransId="{D09378E4-1C8C-4193-8CE5-F46D48C53C1C}"/>
    <dgm:cxn modelId="{870379EE-F083-4E5C-A2A8-83ED32C99B73}" type="presParOf" srcId="{FB7FF720-A165-4068-964B-A71251087D70}" destId="{54F49843-B41E-4925-B3BA-30E7DDB9EECB}" srcOrd="0" destOrd="0" presId="urn:microsoft.com/office/officeart/2005/8/layout/venn1"/>
    <dgm:cxn modelId="{FE793590-5F72-47B7-8A94-37F88C1B0BA8}" type="presParOf" srcId="{FB7FF720-A165-4068-964B-A71251087D70}" destId="{D20FF1CF-B8E5-4DD3-B6AC-7D3BD1B4C5F2}" srcOrd="1" destOrd="0" presId="urn:microsoft.com/office/officeart/2005/8/layout/venn1"/>
    <dgm:cxn modelId="{9AE4559A-866C-4114-8BCE-0037FAF433B0}" type="presParOf" srcId="{FB7FF720-A165-4068-964B-A71251087D70}" destId="{200D3977-1E5E-4DD9-8259-E67DE032A713}" srcOrd="2" destOrd="0" presId="urn:microsoft.com/office/officeart/2005/8/layout/venn1"/>
    <dgm:cxn modelId="{6774494D-651D-4192-BA97-A55F143A133A}" type="presParOf" srcId="{FB7FF720-A165-4068-964B-A71251087D70}" destId="{0491DD9F-3774-495D-A637-F4CB789B077A}" srcOrd="3" destOrd="0" presId="urn:microsoft.com/office/officeart/2005/8/layout/venn1"/>
    <dgm:cxn modelId="{1CC49650-F412-41FD-969C-A5458B8A108B}" type="presParOf" srcId="{FB7FF720-A165-4068-964B-A71251087D70}" destId="{DAAFBD49-A92A-4032-A54C-00E4AE7FA3DB}" srcOrd="4" destOrd="0" presId="urn:microsoft.com/office/officeart/2005/8/layout/venn1"/>
    <dgm:cxn modelId="{F16F6860-2A2E-4C80-801C-26A8535F8AC0}" type="presParOf" srcId="{FB7FF720-A165-4068-964B-A71251087D70}" destId="{7162C3F6-5B05-4251-AF32-5BB4B7FA1232}"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90A284-414E-437A-92F7-F3594B2AECA5}"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2A6E6E04-E754-45DF-9040-E44981FFD721}">
      <dgm:prSet phldrT="[Text]" custT="1"/>
      <dgm:spPr/>
      <dgm:t>
        <a:bodyPr/>
        <a:lstStyle/>
        <a:p>
          <a:r>
            <a:rPr lang="en-US" sz="2000"/>
            <a:t>HIPAA</a:t>
          </a:r>
        </a:p>
      </dgm:t>
    </dgm:pt>
    <dgm:pt modelId="{8DA138B7-FCC9-4A43-8384-B6414B32111B}" type="parTrans" cxnId="{BEB5B367-1F04-4109-97F9-0E71D37A6F2E}">
      <dgm:prSet/>
      <dgm:spPr/>
      <dgm:t>
        <a:bodyPr/>
        <a:lstStyle/>
        <a:p>
          <a:endParaRPr lang="en-US"/>
        </a:p>
      </dgm:t>
    </dgm:pt>
    <dgm:pt modelId="{84E45C92-0ED9-4A56-BB39-32048709FB80}" type="sibTrans" cxnId="{BEB5B367-1F04-4109-97F9-0E71D37A6F2E}">
      <dgm:prSet/>
      <dgm:spPr/>
      <dgm:t>
        <a:bodyPr/>
        <a:lstStyle/>
        <a:p>
          <a:endParaRPr lang="en-US"/>
        </a:p>
      </dgm:t>
    </dgm:pt>
    <dgm:pt modelId="{C9DC4F03-5537-49CE-9A6C-B5967AE38A65}">
      <dgm:prSet phldrT="[Text]" custT="1"/>
      <dgm:spPr/>
      <dgm:t>
        <a:bodyPr/>
        <a:lstStyle/>
        <a:p>
          <a:r>
            <a:rPr lang="en-US" sz="2000"/>
            <a:t>SOX</a:t>
          </a:r>
        </a:p>
      </dgm:t>
    </dgm:pt>
    <dgm:pt modelId="{67C89412-4E6F-4641-A403-0411C92B01AA}" type="parTrans" cxnId="{76A59A93-77DA-4209-A744-D8DC5B26EC26}">
      <dgm:prSet/>
      <dgm:spPr/>
      <dgm:t>
        <a:bodyPr/>
        <a:lstStyle/>
        <a:p>
          <a:endParaRPr lang="en-US"/>
        </a:p>
      </dgm:t>
    </dgm:pt>
    <dgm:pt modelId="{1DE2A616-60FA-4DB9-A3E5-973A8C13C290}" type="sibTrans" cxnId="{76A59A93-77DA-4209-A744-D8DC5B26EC26}">
      <dgm:prSet/>
      <dgm:spPr/>
      <dgm:t>
        <a:bodyPr/>
        <a:lstStyle/>
        <a:p>
          <a:endParaRPr lang="en-US"/>
        </a:p>
      </dgm:t>
    </dgm:pt>
    <dgm:pt modelId="{524782F7-812B-4B89-B6F9-2E0CE225CBC4}">
      <dgm:prSet phldrT="[Text]" custT="1"/>
      <dgm:spPr/>
      <dgm:t>
        <a:bodyPr/>
        <a:lstStyle/>
        <a:p>
          <a:r>
            <a:rPr lang="en-US" sz="2000"/>
            <a:t>GLBA</a:t>
          </a:r>
        </a:p>
      </dgm:t>
    </dgm:pt>
    <dgm:pt modelId="{0705BC80-4BE6-4DDF-AA19-7A3C1F3A53AA}" type="parTrans" cxnId="{8D8AE962-F2D5-4562-BDED-AD23ADD3090C}">
      <dgm:prSet/>
      <dgm:spPr/>
      <dgm:t>
        <a:bodyPr/>
        <a:lstStyle/>
        <a:p>
          <a:endParaRPr lang="en-US"/>
        </a:p>
      </dgm:t>
    </dgm:pt>
    <dgm:pt modelId="{B34C585D-B713-491F-A37F-E15EED4D0C1E}" type="sibTrans" cxnId="{8D8AE962-F2D5-4562-BDED-AD23ADD3090C}">
      <dgm:prSet/>
      <dgm:spPr/>
      <dgm:t>
        <a:bodyPr/>
        <a:lstStyle/>
        <a:p>
          <a:endParaRPr lang="en-US"/>
        </a:p>
      </dgm:t>
    </dgm:pt>
    <dgm:pt modelId="{12944D58-4118-416F-9957-E49836FBA754}" type="pres">
      <dgm:prSet presAssocID="{2990A284-414E-437A-92F7-F3594B2AECA5}" presName="Name0" presStyleCnt="0">
        <dgm:presLayoutVars>
          <dgm:chMax val="7"/>
          <dgm:dir/>
          <dgm:resizeHandles val="exact"/>
        </dgm:presLayoutVars>
      </dgm:prSet>
      <dgm:spPr/>
    </dgm:pt>
    <dgm:pt modelId="{5CB208BA-EA35-4508-8CB2-B69856749505}" type="pres">
      <dgm:prSet presAssocID="{2990A284-414E-437A-92F7-F3594B2AECA5}" presName="ellipse1" presStyleLbl="vennNode1" presStyleIdx="0" presStyleCnt="3" custLinFactNeighborX="23317" custLinFactNeighborY="11411">
        <dgm:presLayoutVars>
          <dgm:bulletEnabled val="1"/>
        </dgm:presLayoutVars>
      </dgm:prSet>
      <dgm:spPr/>
      <dgm:t>
        <a:bodyPr/>
        <a:lstStyle/>
        <a:p>
          <a:endParaRPr lang="en-US"/>
        </a:p>
      </dgm:t>
    </dgm:pt>
    <dgm:pt modelId="{9CDA123B-23D1-47A2-894E-176CC61730EB}" type="pres">
      <dgm:prSet presAssocID="{2990A284-414E-437A-92F7-F3594B2AECA5}" presName="ellipse2" presStyleLbl="vennNode1" presStyleIdx="1" presStyleCnt="3">
        <dgm:presLayoutVars>
          <dgm:bulletEnabled val="1"/>
        </dgm:presLayoutVars>
      </dgm:prSet>
      <dgm:spPr/>
      <dgm:t>
        <a:bodyPr/>
        <a:lstStyle/>
        <a:p>
          <a:endParaRPr lang="en-US"/>
        </a:p>
      </dgm:t>
    </dgm:pt>
    <dgm:pt modelId="{6FA03C51-4FCE-44E0-9F41-121BA44365D0}" type="pres">
      <dgm:prSet presAssocID="{2990A284-414E-437A-92F7-F3594B2AECA5}" presName="ellipse3" presStyleLbl="vennNode1" presStyleIdx="2" presStyleCnt="3" custLinFactNeighborX="-6946" custLinFactNeighborY="10915">
        <dgm:presLayoutVars>
          <dgm:bulletEnabled val="1"/>
        </dgm:presLayoutVars>
      </dgm:prSet>
      <dgm:spPr/>
      <dgm:t>
        <a:bodyPr/>
        <a:lstStyle/>
        <a:p>
          <a:endParaRPr lang="en-US"/>
        </a:p>
      </dgm:t>
    </dgm:pt>
  </dgm:ptLst>
  <dgm:cxnLst>
    <dgm:cxn modelId="{76A59A93-77DA-4209-A744-D8DC5B26EC26}" srcId="{2990A284-414E-437A-92F7-F3594B2AECA5}" destId="{C9DC4F03-5537-49CE-9A6C-B5967AE38A65}" srcOrd="1" destOrd="0" parTransId="{67C89412-4E6F-4641-A403-0411C92B01AA}" sibTransId="{1DE2A616-60FA-4DB9-A3E5-973A8C13C290}"/>
    <dgm:cxn modelId="{C9C346D9-51E2-415F-B20A-622B65AF491B}" type="presOf" srcId="{C9DC4F03-5537-49CE-9A6C-B5967AE38A65}" destId="{9CDA123B-23D1-47A2-894E-176CC61730EB}" srcOrd="0" destOrd="0" presId="urn:microsoft.com/office/officeart/2005/8/layout/rings+Icon"/>
    <dgm:cxn modelId="{315017D5-F330-413E-8C96-C3E74C459C74}" type="presOf" srcId="{2990A284-414E-437A-92F7-F3594B2AECA5}" destId="{12944D58-4118-416F-9957-E49836FBA754}" srcOrd="0" destOrd="0" presId="urn:microsoft.com/office/officeart/2005/8/layout/rings+Icon"/>
    <dgm:cxn modelId="{25B0328F-764F-46D2-BFBC-48BA65436C90}" type="presOf" srcId="{524782F7-812B-4B89-B6F9-2E0CE225CBC4}" destId="{6FA03C51-4FCE-44E0-9F41-121BA44365D0}" srcOrd="0" destOrd="0" presId="urn:microsoft.com/office/officeart/2005/8/layout/rings+Icon"/>
    <dgm:cxn modelId="{8D8AE962-F2D5-4562-BDED-AD23ADD3090C}" srcId="{2990A284-414E-437A-92F7-F3594B2AECA5}" destId="{524782F7-812B-4B89-B6F9-2E0CE225CBC4}" srcOrd="2" destOrd="0" parTransId="{0705BC80-4BE6-4DDF-AA19-7A3C1F3A53AA}" sibTransId="{B34C585D-B713-491F-A37F-E15EED4D0C1E}"/>
    <dgm:cxn modelId="{BEB5B367-1F04-4109-97F9-0E71D37A6F2E}" srcId="{2990A284-414E-437A-92F7-F3594B2AECA5}" destId="{2A6E6E04-E754-45DF-9040-E44981FFD721}" srcOrd="0" destOrd="0" parTransId="{8DA138B7-FCC9-4A43-8384-B6414B32111B}" sibTransId="{84E45C92-0ED9-4A56-BB39-32048709FB80}"/>
    <dgm:cxn modelId="{C0FEA2BF-F345-4DBA-A051-63191B5EC4A7}" type="presOf" srcId="{2A6E6E04-E754-45DF-9040-E44981FFD721}" destId="{5CB208BA-EA35-4508-8CB2-B69856749505}" srcOrd="0" destOrd="0" presId="urn:microsoft.com/office/officeart/2005/8/layout/rings+Icon"/>
    <dgm:cxn modelId="{EED97617-5578-440A-9741-C51B484E4C51}" type="presParOf" srcId="{12944D58-4118-416F-9957-E49836FBA754}" destId="{5CB208BA-EA35-4508-8CB2-B69856749505}" srcOrd="0" destOrd="0" presId="urn:microsoft.com/office/officeart/2005/8/layout/rings+Icon"/>
    <dgm:cxn modelId="{955392B1-A2EC-4FDB-9F84-0A5F085986B0}" type="presParOf" srcId="{12944D58-4118-416F-9957-E49836FBA754}" destId="{9CDA123B-23D1-47A2-894E-176CC61730EB}" srcOrd="1" destOrd="0" presId="urn:microsoft.com/office/officeart/2005/8/layout/rings+Icon"/>
    <dgm:cxn modelId="{B170BA08-77E0-4A92-8B17-FAB4F6FA93FC}" type="presParOf" srcId="{12944D58-4118-416F-9957-E49836FBA754}" destId="{6FA03C51-4FCE-44E0-9F41-121BA44365D0}"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49843-B41E-4925-B3BA-30E7DDB9EECB}">
      <dsp:nvSpPr>
        <dsp:cNvPr id="0" name=""/>
        <dsp:cNvSpPr/>
      </dsp:nvSpPr>
      <dsp:spPr>
        <a:xfrm>
          <a:off x="2933104" y="39290"/>
          <a:ext cx="1885950" cy="1885950"/>
        </a:xfrm>
        <a:prstGeom prst="ellipse">
          <a:avLst/>
        </a:prstGeom>
        <a:solidFill>
          <a:schemeClr val="bg1">
            <a:alpha val="50000"/>
          </a:schemeClr>
        </a:solidFill>
        <a:ln w="12700" cap="flat" cmpd="sng" algn="ctr">
          <a:solidFill>
            <a:srgbClr val="000000"/>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Cloud Ecosystems</a:t>
          </a:r>
          <a:endParaRPr lang="en-US" sz="2000" kern="1200" dirty="0">
            <a:solidFill>
              <a:srgbClr val="000000"/>
            </a:solidFill>
          </a:endParaRPr>
        </a:p>
      </dsp:txBody>
      <dsp:txXfrm>
        <a:off x="3184565" y="369331"/>
        <a:ext cx="1383030" cy="848677"/>
      </dsp:txXfrm>
    </dsp:sp>
    <dsp:sp modelId="{200D3977-1E5E-4DD9-8259-E67DE032A713}">
      <dsp:nvSpPr>
        <dsp:cNvPr id="0" name=""/>
        <dsp:cNvSpPr/>
      </dsp:nvSpPr>
      <dsp:spPr>
        <a:xfrm>
          <a:off x="3613618" y="1218009"/>
          <a:ext cx="1885950" cy="1885950"/>
        </a:xfrm>
        <a:prstGeom prst="ellipse">
          <a:avLst/>
        </a:prstGeom>
        <a:solidFill>
          <a:schemeClr val="accent1">
            <a:alpha val="50000"/>
          </a:schemeClr>
        </a:solidFill>
        <a:ln w="12700" cap="flat" cmpd="sng" algn="ctr">
          <a:solidFill>
            <a:srgbClr val="000000"/>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Internet of Things</a:t>
          </a:r>
          <a:endParaRPr lang="en-US" sz="2000" kern="1200" dirty="0">
            <a:solidFill>
              <a:srgbClr val="000000"/>
            </a:solidFill>
          </a:endParaRPr>
        </a:p>
      </dsp:txBody>
      <dsp:txXfrm>
        <a:off x="4190405" y="1705213"/>
        <a:ext cx="1131570" cy="1037272"/>
      </dsp:txXfrm>
    </dsp:sp>
    <dsp:sp modelId="{DAAFBD49-A92A-4032-A54C-00E4AE7FA3DB}">
      <dsp:nvSpPr>
        <dsp:cNvPr id="0" name=""/>
        <dsp:cNvSpPr/>
      </dsp:nvSpPr>
      <dsp:spPr>
        <a:xfrm>
          <a:off x="2252591" y="1218009"/>
          <a:ext cx="1885950" cy="1885950"/>
        </a:xfrm>
        <a:prstGeom prst="ellipse">
          <a:avLst/>
        </a:prstGeom>
        <a:solidFill>
          <a:schemeClr val="accent3">
            <a:alpha val="50000"/>
          </a:schemeClr>
        </a:solidFill>
        <a:ln w="12700" cap="flat" cmpd="sng" algn="ctr">
          <a:solidFill>
            <a:srgbClr val="000000"/>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Security and Privacy</a:t>
          </a:r>
          <a:endParaRPr lang="en-US" sz="2000" kern="1200" dirty="0">
            <a:solidFill>
              <a:srgbClr val="000000"/>
            </a:solidFill>
          </a:endParaRPr>
        </a:p>
      </dsp:txBody>
      <dsp:txXfrm>
        <a:off x="2430185" y="1705213"/>
        <a:ext cx="1131570" cy="1037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208BA-EA35-4508-8CB2-B69856749505}">
      <dsp:nvSpPr>
        <dsp:cNvPr id="0" name=""/>
        <dsp:cNvSpPr/>
      </dsp:nvSpPr>
      <dsp:spPr>
        <a:xfrm>
          <a:off x="557470" y="219082"/>
          <a:ext cx="1919947" cy="19199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HIPAA</a:t>
          </a:r>
        </a:p>
      </dsp:txBody>
      <dsp:txXfrm>
        <a:off x="838640" y="500248"/>
        <a:ext cx="1357607" cy="1357587"/>
      </dsp:txXfrm>
    </dsp:sp>
    <dsp:sp modelId="{9CDA123B-23D1-47A2-894E-176CC61730EB}">
      <dsp:nvSpPr>
        <dsp:cNvPr id="0" name=""/>
        <dsp:cNvSpPr/>
      </dsp:nvSpPr>
      <dsp:spPr>
        <a:xfrm>
          <a:off x="1098010" y="1280480"/>
          <a:ext cx="1919947" cy="19199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SOX</a:t>
          </a:r>
        </a:p>
      </dsp:txBody>
      <dsp:txXfrm>
        <a:off x="1379180" y="1561646"/>
        <a:ext cx="1357607" cy="1357587"/>
      </dsp:txXfrm>
    </dsp:sp>
    <dsp:sp modelId="{6FA03C51-4FCE-44E0-9F41-121BA44365D0}">
      <dsp:nvSpPr>
        <dsp:cNvPr id="0" name=""/>
        <dsp:cNvSpPr/>
      </dsp:nvSpPr>
      <dsp:spPr>
        <a:xfrm>
          <a:off x="1951696" y="209559"/>
          <a:ext cx="1919947" cy="19199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GLBA</a:t>
          </a:r>
        </a:p>
      </dsp:txBody>
      <dsp:txXfrm>
        <a:off x="2232866" y="490725"/>
        <a:ext cx="1357607" cy="135758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D6D9B-B9CC-4105-BA01-BBAED597B88D}" type="datetimeFigureOut">
              <a:rPr lang="en-US" smtClean="0"/>
              <a:t>3/30/2017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E3AA-BEAF-408A-B925-DA27E1923C36}" type="slidenum">
              <a:rPr lang="en-US" smtClean="0"/>
              <a:t>‹#›</a:t>
            </a:fld>
            <a:endParaRPr lang="en-US"/>
          </a:p>
        </p:txBody>
      </p:sp>
    </p:spTree>
    <p:extLst>
      <p:ext uri="{BB962C8B-B14F-4D97-AF65-F5344CB8AC3E}">
        <p14:creationId xmlns:p14="http://schemas.microsoft.com/office/powerpoint/2010/main" val="3149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14</a:t>
            </a:fld>
            <a:endParaRPr lang="en-US" altLang="en-US"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Without institution policies security is hopeless. In that case security will become a series of patches and isolated measures with enormous holes in between.</a:t>
            </a:r>
          </a:p>
          <a:p>
            <a:endParaRPr lang="en-US" altLang="en-US" smtClean="0">
              <a:latin typeface="Times New Roman" pitchFamily="18" charset="0"/>
            </a:endParaRPr>
          </a:p>
          <a:p>
            <a:r>
              <a:rPr lang="en-US" altLang="en-US" smtClean="0">
                <a:latin typeface="Times New Roman" pitchFamily="18" charset="0"/>
              </a:rPr>
              <a:t>This is the case of many places now.</a:t>
            </a:r>
          </a:p>
        </p:txBody>
      </p:sp>
    </p:spTree>
    <p:extLst>
      <p:ext uri="{BB962C8B-B14F-4D97-AF65-F5344CB8AC3E}">
        <p14:creationId xmlns:p14="http://schemas.microsoft.com/office/powerpoint/2010/main" val="28335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15656F-79A3-4484-B989-8284FD2A1DBC}" type="slidenum">
              <a:rPr lang="en-US" altLang="en-US" smtClean="0">
                <a:latin typeface="Calibri" panose="020F0502020204030204" pitchFamily="34" charset="0"/>
              </a:rPr>
              <a:pPr/>
              <a:t>105</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11555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99D298-0428-412D-9E1E-E3724123AE76}" type="slidenum">
              <a:rPr lang="en-US" altLang="en-US" smtClean="0">
                <a:latin typeface="Calibri" panose="020F0502020204030204" pitchFamily="34" charset="0"/>
              </a:rPr>
              <a:pPr/>
              <a:t>108</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4760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624F13-679D-44F8-9DBA-B02F2F09A56A}" type="slidenum">
              <a:rPr lang="en-US" altLang="en-US" smtClean="0">
                <a:latin typeface="Calibri" panose="020F0502020204030204" pitchFamily="34" charset="0"/>
              </a:rPr>
              <a:pPr/>
              <a:t>109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56977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Cloud computing has established itself as a promising computing paradigm. However, the recent p</a:t>
            </a:r>
          </a:p>
          <a:p>
            <a:endParaRPr lang="en-US" alt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3DC845-A76C-4B5D-8A13-80798C95F322}" type="slidenum">
              <a:rPr lang="en-US" altLang="en-US" smtClean="0">
                <a:latin typeface="Calibri" panose="020F0502020204030204" pitchFamily="34" charset="0"/>
              </a:rPr>
              <a:pPr/>
              <a:t>113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56711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A79318-5AB3-4CDA-98F5-AAC609A13250}" type="slidenum">
              <a:rPr lang="en-US" altLang="en-US" smtClean="0">
                <a:latin typeface="Calibri" panose="020F0502020204030204" pitchFamily="34" charset="0"/>
              </a:rPr>
              <a:pPr/>
              <a:t>114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61452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8199C2-995F-4A9B-8DA0-6991562B4D92}" type="slidenum">
              <a:rPr lang="en-US" altLang="en-US" smtClean="0">
                <a:latin typeface="Calibri" panose="020F0502020204030204" pitchFamily="34" charset="0"/>
              </a:rPr>
              <a:pPr/>
              <a:t>115</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2392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r>
              <a:rPr lang="en-US" altLang="en-US" smtClean="0"/>
              <a:t>Containers facilitate application distribution, especially for DevOps teams. </a:t>
            </a:r>
          </a:p>
          <a:p>
            <a:r>
              <a:rPr lang="en-US" altLang="en-US" smtClean="0"/>
              <a:t>It calls for increased communication, collaboration and smooth integration between developers and operations teams. It enables continuous development and frequent releases of software to the end user, which can lead to earlier problem detection and solution delivery.</a:t>
            </a:r>
          </a:p>
          <a:p>
            <a:r>
              <a:rPr lang="en-US" altLang="en-US" smtClean="0"/>
              <a:t>DevOps is driven by the wide availability of virtualized and cloud infrastructure. </a:t>
            </a:r>
          </a:p>
          <a:p>
            <a:endParaRPr lang="en-US" altLang="en-US" smtClean="0"/>
          </a:p>
          <a:p>
            <a:endParaRPr lang="en-US" altLang="en-US"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693292-FC17-4E66-A38C-AC26077ECA3A}" type="slidenum">
              <a:rPr lang="en-US" altLang="en-US" smtClean="0">
                <a:latin typeface="Calibri" panose="020F0502020204030204" pitchFamily="34" charset="0"/>
              </a:rPr>
              <a:pPr/>
              <a:t>116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94910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168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F40DDD-2FDF-422F-8A1F-F2A77017CD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36351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40DDD-2FDF-422F-8A1F-F2A77017CD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47451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40DDD-2FDF-422F-8A1F-F2A77017CD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240518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40DDD-2FDF-422F-8A1F-F2A77017CD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336074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F40DDD-2FDF-422F-8A1F-F2A77017CDCC}"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360519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F40DDD-2FDF-422F-8A1F-F2A77017CD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40280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F40DDD-2FDF-422F-8A1F-F2A77017CDCC}"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180164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F40DDD-2FDF-422F-8A1F-F2A77017CDCC}"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148203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40DDD-2FDF-422F-8A1F-F2A77017CDCC}"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346264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40DDD-2FDF-422F-8A1F-F2A77017CD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385031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40DDD-2FDF-422F-8A1F-F2A77017CDCC}"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49C9-C8F6-4DC5-9707-F3C2B20C63A1}" type="slidenum">
              <a:rPr lang="en-US" smtClean="0"/>
              <a:t>‹#›</a:t>
            </a:fld>
            <a:endParaRPr lang="en-US"/>
          </a:p>
        </p:txBody>
      </p:sp>
    </p:spTree>
    <p:extLst>
      <p:ext uri="{BB962C8B-B14F-4D97-AF65-F5344CB8AC3E}">
        <p14:creationId xmlns:p14="http://schemas.microsoft.com/office/powerpoint/2010/main" val="122937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40DDD-2FDF-422F-8A1F-F2A77017CDCC}"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B49C9-C8F6-4DC5-9707-F3C2B20C63A1}" type="slidenum">
              <a:rPr lang="en-US" smtClean="0"/>
              <a:t>‹#›</a:t>
            </a:fld>
            <a:endParaRPr lang="en-US"/>
          </a:p>
        </p:txBody>
      </p:sp>
    </p:spTree>
    <p:extLst>
      <p:ext uri="{BB962C8B-B14F-4D97-AF65-F5344CB8AC3E}">
        <p14:creationId xmlns:p14="http://schemas.microsoft.com/office/powerpoint/2010/main" val="3949980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0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4.e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nytimes.com/topic/company/twitter?inline=nyt-org" TargetMode="External"/><Relationship Id="rId2" Type="http://schemas.openxmlformats.org/officeDocument/2006/relationships/hyperlink" Target="http://www.bbc.com/news/technology-37738823" TargetMode="External"/><Relationship Id="rId1" Type="http://schemas.openxmlformats.org/officeDocument/2006/relationships/slideLayout" Target="../slideLayouts/slideLayout2.xml"/><Relationship Id="rId4" Type="http://schemas.openxmlformats.org/officeDocument/2006/relationships/hyperlink" Target="http://www.nytimes.com/topic/company/netflix-inc?inline=nyt-org"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www.bbc.com/news/technology-3773882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Non-Functional Requirements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7876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3/30/2017</a:t>
            </a:fld>
            <a:endParaRPr lang="en-US" smtClean="0"/>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10</a:t>
            </a:fld>
            <a:endParaRPr lang="en-US" smtClean="0"/>
          </a:p>
        </p:txBody>
      </p:sp>
      <p:sp>
        <p:nvSpPr>
          <p:cNvPr id="61444" name="Rectangle 2"/>
          <p:cNvSpPr>
            <a:spLocks noGrp="1" noChangeArrowheads="1"/>
          </p:cNvSpPr>
          <p:nvPr>
            <p:ph type="title" idx="4294967295"/>
          </p:nvPr>
        </p:nvSpPr>
        <p:spPr/>
        <p:txBody>
          <a:bodyPr/>
          <a:lstStyle/>
          <a:p>
            <a:pPr eaLnBrk="1" hangingPunct="1"/>
            <a:r>
              <a:rPr lang="en-US" sz="3200" dirty="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b="1" dirty="0"/>
              <a:t>Unauthorized</a:t>
            </a:r>
            <a:r>
              <a:rPr lang="en-US" dirty="0"/>
              <a:t> </a:t>
            </a:r>
            <a:r>
              <a:rPr lang="en-US" b="1" dirty="0"/>
              <a:t>data disclosure </a:t>
            </a:r>
            <a:r>
              <a:rPr lang="en-US" dirty="0"/>
              <a:t>(confidentiality or secrecy). </a:t>
            </a:r>
          </a:p>
          <a:p>
            <a:pPr>
              <a:lnSpc>
                <a:spcPct val="80000"/>
              </a:lnSpc>
            </a:pPr>
            <a:r>
              <a:rPr lang="en-US" b="1" dirty="0"/>
              <a:t>Unauthorized data modification </a:t>
            </a:r>
            <a:r>
              <a:rPr lang="en-US" dirty="0"/>
              <a:t>(integrity). May result in inconsistencies or erroneous data. Data destruction may bring all kinds of losses.</a:t>
            </a:r>
          </a:p>
          <a:p>
            <a:pPr>
              <a:lnSpc>
                <a:spcPct val="80000"/>
              </a:lnSpc>
            </a:pPr>
            <a:r>
              <a:rPr lang="en-US" b="1" dirty="0"/>
              <a:t>Denial of service—</a:t>
            </a:r>
            <a:r>
              <a:rPr lang="en-US" dirty="0"/>
              <a:t>Users or other systems may prevent the legitimate users from using their system. Denial of service is an attack on the availability of the system.</a:t>
            </a:r>
          </a:p>
          <a:p>
            <a:pPr>
              <a:lnSpc>
                <a:spcPct val="80000"/>
              </a:lnSpc>
            </a:pPr>
            <a:r>
              <a:rPr lang="en-US" b="1" dirty="0"/>
              <a:t>Lack of accountability</a:t>
            </a:r>
            <a:r>
              <a:rPr lang="en-US" dirty="0"/>
              <a:t>—Users should be responsible for their actions and should not be able to deny what they have done (non-repudiation). </a:t>
            </a:r>
          </a:p>
        </p:txBody>
      </p:sp>
    </p:spTree>
    <p:extLst>
      <p:ext uri="{BB962C8B-B14F-4D97-AF65-F5344CB8AC3E}">
        <p14:creationId xmlns:p14="http://schemas.microsoft.com/office/powerpoint/2010/main" val="2037430240"/>
      </p:ext>
    </p:extLst>
  </p:cSld>
  <p:clrMapOvr>
    <a:masterClrMapping/>
  </p:clrMapOvr>
  <p:transition advTm="5817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quarter" idx="10"/>
          </p:nvPr>
        </p:nvSpPr>
        <p:spPr>
          <a:xfrm>
            <a:off x="2209800" y="6248400"/>
            <a:ext cx="1905000" cy="457200"/>
          </a:xfrm>
        </p:spPr>
        <p:txBody>
          <a:bodyPr/>
          <a:lstStyle/>
          <a:p>
            <a:pPr eaLnBrk="0" hangingPunct="0">
              <a:defRPr/>
            </a:pPr>
            <a:fld id="{1185E09F-02E0-42FF-84C7-FFEBCF420AF2}" type="datetime1">
              <a:rPr lang="en-US" smtClean="0"/>
              <a:pPr eaLnBrk="0" hangingPunct="0">
                <a:defRPr/>
              </a:pPr>
              <a:t>3/30/2017</a:t>
            </a:fld>
            <a:endParaRPr lang="en-US" smtClean="0"/>
          </a:p>
        </p:txBody>
      </p:sp>
      <p:sp>
        <p:nvSpPr>
          <p:cNvPr id="3" name="Slide Number Placeholder 4"/>
          <p:cNvSpPr>
            <a:spLocks noGrp="1"/>
          </p:cNvSpPr>
          <p:nvPr>
            <p:ph type="sldNum" sz="quarter" idx="12"/>
          </p:nvPr>
        </p:nvSpPr>
        <p:spPr>
          <a:xfrm>
            <a:off x="8077200" y="6248400"/>
            <a:ext cx="1905000" cy="457200"/>
          </a:xfrm>
        </p:spPr>
        <p:txBody>
          <a:bodyPr/>
          <a:lstStyle/>
          <a:p>
            <a:pPr eaLnBrk="0" hangingPunct="0">
              <a:defRPr/>
            </a:pPr>
            <a:fld id="{ABCEFBCE-0452-42C4-A674-C82548F36B68}" type="slidenum">
              <a:rPr lang="en-US" smtClean="0"/>
              <a:pPr eaLnBrk="0" hangingPunct="0">
                <a:defRPr/>
              </a:pPr>
              <a:t>100</a:t>
            </a:fld>
            <a:endParaRPr lang="en-US" smtClean="0"/>
          </a:p>
        </p:txBody>
      </p:sp>
      <p:sp>
        <p:nvSpPr>
          <p:cNvPr id="4" name="Rectangle 1026"/>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Secure lifecycle</a:t>
            </a:r>
          </a:p>
        </p:txBody>
      </p:sp>
      <p:pic>
        <p:nvPicPr>
          <p:cNvPr id="147460" name="Picture 1027"/>
          <p:cNvPicPr>
            <a:picLocks noChangeAspect="1" noChangeArrowheads="1"/>
          </p:cNvPicPr>
          <p:nvPr/>
        </p:nvPicPr>
        <p:blipFill>
          <a:blip r:embed="rId2" cstate="print"/>
          <a:srcRect/>
          <a:stretch>
            <a:fillRect/>
          </a:stretch>
        </p:blipFill>
        <p:spPr bwMode="auto">
          <a:xfrm>
            <a:off x="1981201" y="1600200"/>
            <a:ext cx="8264525" cy="4394200"/>
          </a:xfrm>
          <a:prstGeom prst="rect">
            <a:avLst/>
          </a:prstGeom>
          <a:noFill/>
          <a:ln w="9525">
            <a:noFill/>
            <a:miter lim="800000"/>
            <a:headEnd/>
            <a:tailEnd/>
          </a:ln>
        </p:spPr>
      </p:pic>
    </p:spTree>
    <p:extLst>
      <p:ext uri="{BB962C8B-B14F-4D97-AF65-F5344CB8AC3E}">
        <p14:creationId xmlns:p14="http://schemas.microsoft.com/office/powerpoint/2010/main" val="2357079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quarter" idx="10"/>
          </p:nvPr>
        </p:nvSpPr>
        <p:spPr>
          <a:xfrm>
            <a:off x="2209800" y="6248400"/>
            <a:ext cx="1905000" cy="457200"/>
          </a:xfrm>
        </p:spPr>
        <p:txBody>
          <a:bodyPr/>
          <a:lstStyle/>
          <a:p>
            <a:pPr eaLnBrk="0" hangingPunct="0">
              <a:defRPr/>
            </a:pPr>
            <a:fld id="{D7C2559B-AC2E-43F8-9235-977A7F6858B0}" type="datetime1">
              <a:rPr lang="en-US" smtClean="0"/>
              <a:pPr eaLnBrk="0" hangingPunct="0">
                <a:defRPr/>
              </a:pPr>
              <a:t>3/30/2017</a:t>
            </a:fld>
            <a:endParaRPr lang="en-US" smtClean="0"/>
          </a:p>
        </p:txBody>
      </p:sp>
      <p:sp>
        <p:nvSpPr>
          <p:cNvPr id="3" name="Slide Number Placeholder 5"/>
          <p:cNvSpPr>
            <a:spLocks noGrp="1"/>
          </p:cNvSpPr>
          <p:nvPr>
            <p:ph type="sldNum" sz="quarter" idx="12"/>
          </p:nvPr>
        </p:nvSpPr>
        <p:spPr>
          <a:xfrm>
            <a:off x="8077200" y="6248400"/>
            <a:ext cx="1905000" cy="457200"/>
          </a:xfrm>
        </p:spPr>
        <p:txBody>
          <a:bodyPr/>
          <a:lstStyle/>
          <a:p>
            <a:pPr eaLnBrk="0" hangingPunct="0">
              <a:defRPr/>
            </a:pPr>
            <a:fld id="{56CA85F6-69D7-41F9-913C-C2A75900DD00}" type="slidenum">
              <a:rPr lang="en-US" smtClean="0"/>
              <a:pPr eaLnBrk="0" hangingPunct="0">
                <a:defRPr/>
              </a:pPr>
              <a:t>101</a:t>
            </a:fld>
            <a:endParaRPr lang="en-US" smtClean="0"/>
          </a:p>
        </p:txBody>
      </p:sp>
      <p:sp>
        <p:nvSpPr>
          <p:cNvPr id="4" name="Rectangle 2"/>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defRPr/>
            </a:pPr>
            <a:r>
              <a:rPr lang="en-US" sz="4400">
                <a:latin typeface="+mj-lt"/>
                <a:ea typeface="+mj-ea"/>
                <a:cs typeface="+mj-cs"/>
              </a:rPr>
              <a:t>Use patterns at all levels </a:t>
            </a:r>
          </a:p>
        </p:txBody>
      </p:sp>
      <p:sp>
        <p:nvSpPr>
          <p:cNvPr id="5" name="Rectangle 3"/>
          <p:cNvSpPr txBox="1">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3200" dirty="0"/>
              <a:t>Patterns for models define the highest level</a:t>
            </a:r>
          </a:p>
          <a:p>
            <a:pPr marL="342900" indent="-342900">
              <a:spcBef>
                <a:spcPct val="20000"/>
              </a:spcBef>
              <a:buFont typeface="Arial" charset="0"/>
              <a:buChar char="•"/>
              <a:defRPr/>
            </a:pPr>
            <a:r>
              <a:rPr lang="en-US" sz="3200" dirty="0"/>
              <a:t>At each lower level we refine the model patterns to consider the specific aspects of each level</a:t>
            </a:r>
          </a:p>
          <a:p>
            <a:pPr marL="342900" indent="-342900">
              <a:spcBef>
                <a:spcPct val="20000"/>
              </a:spcBef>
              <a:buFont typeface="Arial" charset="0"/>
              <a:buChar char="•"/>
              <a:defRPr/>
            </a:pPr>
            <a:r>
              <a:rPr lang="en-US" sz="3200" dirty="0"/>
              <a:t>Patterns for file systems, web documents, cryptography, distributed objects, J2EE components</a:t>
            </a:r>
          </a:p>
          <a:p>
            <a:pPr marL="342900" indent="-342900">
              <a:spcBef>
                <a:spcPct val="20000"/>
              </a:spcBef>
              <a:buFont typeface="Arial" charset="0"/>
              <a:buChar char="•"/>
              <a:defRPr/>
            </a:pPr>
            <a:r>
              <a:rPr lang="en-US" sz="3200" dirty="0"/>
              <a:t>Code may need verification but the design controls most of their bad actions</a:t>
            </a:r>
          </a:p>
        </p:txBody>
      </p:sp>
    </p:spTree>
    <p:extLst>
      <p:ext uri="{BB962C8B-B14F-4D97-AF65-F5344CB8AC3E}">
        <p14:creationId xmlns:p14="http://schemas.microsoft.com/office/powerpoint/2010/main" val="24927255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 next week</a:t>
            </a:r>
            <a:endParaRPr lang="en-US" dirty="0"/>
          </a:p>
        </p:txBody>
      </p:sp>
      <p:sp>
        <p:nvSpPr>
          <p:cNvPr id="3" name="Content Placeholder 2"/>
          <p:cNvSpPr>
            <a:spLocks noGrp="1"/>
          </p:cNvSpPr>
          <p:nvPr>
            <p:ph idx="1"/>
          </p:nvPr>
        </p:nvSpPr>
        <p:spPr/>
        <p:txBody>
          <a:bodyPr/>
          <a:lstStyle/>
          <a:p>
            <a:r>
              <a:rPr lang="en-US" dirty="0" smtClean="0"/>
              <a:t>Vancouver, BC, Canada</a:t>
            </a:r>
          </a:p>
          <a:p>
            <a:r>
              <a:rPr lang="en-US" i="1" dirty="0"/>
              <a:t>IEEE Int. Conf. on Cloud Engineering (IC2E) </a:t>
            </a:r>
            <a:r>
              <a:rPr lang="en-US" i="1" dirty="0" smtClean="0"/>
              <a:t>2017</a:t>
            </a:r>
            <a:r>
              <a:rPr lang="en-US" dirty="0" smtClean="0"/>
              <a:t>, April </a:t>
            </a:r>
            <a:r>
              <a:rPr lang="en-US" dirty="0"/>
              <a:t>4-8, 2016</a:t>
            </a:r>
            <a:r>
              <a:rPr lang="en-US" dirty="0" smtClean="0"/>
              <a:t>.</a:t>
            </a:r>
          </a:p>
          <a:p>
            <a:r>
              <a:rPr lang="en-US" dirty="0" smtClean="0"/>
              <a:t>Present tutorial on security patterns to build cloud </a:t>
            </a:r>
            <a:r>
              <a:rPr lang="en-US" dirty="0" smtClean="0"/>
              <a:t>systems and participate in Containers workshop</a:t>
            </a:r>
            <a:endParaRPr lang="en-US" dirty="0" smtClean="0"/>
          </a:p>
          <a:p>
            <a:r>
              <a:rPr lang="en-US" dirty="0" smtClean="0"/>
              <a:t>Classes will be taught by Madiha Syed, PhD Candidate</a:t>
            </a:r>
          </a:p>
          <a:p>
            <a:r>
              <a:rPr lang="en-US" dirty="0" smtClean="0"/>
              <a:t>She will cover Implementation in Java</a:t>
            </a:r>
            <a:endParaRPr lang="en-US" dirty="0"/>
          </a:p>
        </p:txBody>
      </p:sp>
    </p:spTree>
    <p:extLst>
      <p:ext uri="{BB962C8B-B14F-4D97-AF65-F5344CB8AC3E}">
        <p14:creationId xmlns:p14="http://schemas.microsoft.com/office/powerpoint/2010/main" val="931965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t>Cloud ecosystems</a:t>
            </a:r>
          </a:p>
        </p:txBody>
      </p:sp>
      <p:sp>
        <p:nvSpPr>
          <p:cNvPr id="3" name="Content Placeholder 2"/>
          <p:cNvSpPr>
            <a:spLocks noGrp="1"/>
          </p:cNvSpPr>
          <p:nvPr>
            <p:ph idx="1"/>
          </p:nvPr>
        </p:nvSpPr>
        <p:spPr/>
        <p:txBody>
          <a:bodyPr>
            <a:normAutofit fontScale="85000" lnSpcReduction="20000"/>
          </a:bodyPr>
          <a:lstStyle/>
          <a:p>
            <a:pPr>
              <a:defRPr/>
            </a:pPr>
            <a:r>
              <a:rPr lang="en-US" dirty="0"/>
              <a:t>Ecosystems were initially defined from a biological perspective: systems formed by the interaction of a community of organisms with their physical </a:t>
            </a:r>
            <a:r>
              <a:rPr lang="en-US" dirty="0" smtClean="0"/>
              <a:t>environment</a:t>
            </a:r>
          </a:p>
          <a:p>
            <a:pPr>
              <a:defRPr/>
            </a:pPr>
            <a:r>
              <a:rPr lang="en-US" dirty="0" smtClean="0"/>
              <a:t>The </a:t>
            </a:r>
            <a:r>
              <a:rPr lang="en-US" dirty="0"/>
              <a:t>term was later applied to software systems: “a collection of software systems, which are developed and co-evolve in the same environment” </a:t>
            </a:r>
          </a:p>
          <a:p>
            <a:pPr>
              <a:defRPr/>
            </a:pPr>
            <a:r>
              <a:rPr lang="en-US" dirty="0" smtClean="0"/>
              <a:t>Another definition: the </a:t>
            </a:r>
            <a:r>
              <a:rPr lang="en-US" dirty="0"/>
              <a:t>expansion of a software product line architecture to include systems outside the product which interact with the product </a:t>
            </a:r>
            <a:endParaRPr lang="en-US" dirty="0" smtClean="0"/>
          </a:p>
          <a:p>
            <a:pPr>
              <a:defRPr/>
            </a:pPr>
            <a:r>
              <a:rPr lang="en-US" dirty="0" smtClean="0"/>
              <a:t>An </a:t>
            </a:r>
            <a:r>
              <a:rPr lang="en-US" dirty="0"/>
              <a:t>ecosystem is advantageous to suppliers who can offer a larger variety of products or services,  and to consumers who can find more products to help them reach their business </a:t>
            </a:r>
            <a:r>
              <a:rPr lang="en-US" dirty="0" smtClean="0"/>
              <a:t>goals</a:t>
            </a:r>
          </a:p>
          <a:p>
            <a:pPr>
              <a:defRPr/>
            </a:pPr>
            <a:r>
              <a:rPr lang="en-US" dirty="0" smtClean="0"/>
              <a:t>Several </a:t>
            </a:r>
            <a:r>
              <a:rPr lang="en-US" dirty="0"/>
              <a:t>companies are developing ecosystems around their products, e.g. </a:t>
            </a:r>
            <a:r>
              <a:rPr lang="en-US" dirty="0" smtClean="0"/>
              <a:t>Cisco, Apple, and Microsoft. </a:t>
            </a:r>
            <a:endParaRPr lang="en-US" dirty="0"/>
          </a:p>
          <a:p>
            <a:pPr>
              <a:defRPr/>
            </a:pPr>
            <a:r>
              <a:rPr lang="en-US" dirty="0" smtClean="0"/>
              <a:t>In </a:t>
            </a:r>
            <a:r>
              <a:rPr lang="en-US" dirty="0"/>
              <a:t>cloud ecosystems their complementary systems may not be produced by the same vendor and may use different protocols although able to interact with other products in the ecosystem. </a:t>
            </a:r>
          </a:p>
        </p:txBody>
      </p:sp>
    </p:spTree>
    <p:extLst>
      <p:ext uri="{BB962C8B-B14F-4D97-AF65-F5344CB8AC3E}">
        <p14:creationId xmlns:p14="http://schemas.microsoft.com/office/powerpoint/2010/main" val="29888792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2355850" y="933451"/>
            <a:ext cx="7429500" cy="1109663"/>
          </a:xfrm>
        </p:spPr>
        <p:txBody>
          <a:bodyPr/>
          <a:lstStyle/>
          <a:p>
            <a:r>
              <a:rPr lang="en-US" altLang="en-US" sz="3200" dirty="0">
                <a:solidFill>
                  <a:srgbClr val="000000"/>
                </a:solidFill>
              </a:rPr>
              <a:t>Pattern Diagram of Cloud Ecosystem</a:t>
            </a:r>
          </a:p>
        </p:txBody>
      </p:sp>
      <p:pic>
        <p:nvPicPr>
          <p:cNvPr id="104451"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84550" y="1862139"/>
            <a:ext cx="5327650" cy="3952875"/>
          </a:xfrm>
        </p:spPr>
      </p:pic>
      <p:sp>
        <p:nvSpPr>
          <p:cNvPr id="7" name="Rounded Rectangle 6"/>
          <p:cNvSpPr/>
          <p:nvPr/>
        </p:nvSpPr>
        <p:spPr>
          <a:xfrm>
            <a:off x="7316789" y="4519614"/>
            <a:ext cx="623887" cy="439737"/>
          </a:xfrm>
          <a:prstGeom prst="roundRect">
            <a:avLst/>
          </a:pr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70C0"/>
              </a:solidFill>
            </a:endParaRPr>
          </a:p>
        </p:txBody>
      </p:sp>
      <p:sp>
        <p:nvSpPr>
          <p:cNvPr id="8" name="Rounded Rectangle 7"/>
          <p:cNvSpPr/>
          <p:nvPr/>
        </p:nvSpPr>
        <p:spPr>
          <a:xfrm>
            <a:off x="3397251" y="4592638"/>
            <a:ext cx="784225" cy="366712"/>
          </a:xfrm>
          <a:prstGeom prst="roundRect">
            <a:avLst/>
          </a:pr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070C0"/>
              </a:solidFill>
            </a:endParaRPr>
          </a:p>
        </p:txBody>
      </p:sp>
    </p:spTree>
    <p:extLst>
      <p:ext uri="{BB962C8B-B14F-4D97-AF65-F5344CB8AC3E}">
        <p14:creationId xmlns:p14="http://schemas.microsoft.com/office/powerpoint/2010/main" val="2855259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190750" y="1000126"/>
            <a:ext cx="8477250" cy="4924425"/>
          </a:xfrm>
        </p:spPr>
        <p:txBody>
          <a:bodyPr>
            <a:normAutofit fontScale="62500" lnSpcReduction="20000"/>
          </a:bodyPr>
          <a:lstStyle/>
          <a:p>
            <a:pPr>
              <a:defRPr/>
            </a:pPr>
            <a:r>
              <a:rPr lang="en-US" dirty="0" smtClean="0">
                <a:solidFill>
                  <a:srgbClr val="000000"/>
                </a:solidFill>
              </a:rPr>
              <a:t>The </a:t>
            </a:r>
            <a:r>
              <a:rPr lang="en-US" dirty="0">
                <a:solidFill>
                  <a:srgbClr val="000000"/>
                </a:solidFill>
              </a:rPr>
              <a:t>core pattern of this ecosystem is the Cloud Reference Architecture (Cloud RA) </a:t>
            </a:r>
            <a:r>
              <a:rPr lang="en-US" dirty="0" smtClean="0">
                <a:solidFill>
                  <a:srgbClr val="000000"/>
                </a:solidFill>
              </a:rPr>
              <a:t>. </a:t>
            </a:r>
          </a:p>
          <a:p>
            <a:pPr>
              <a:defRPr/>
            </a:pPr>
            <a:r>
              <a:rPr lang="en-US" dirty="0" smtClean="0">
                <a:solidFill>
                  <a:srgbClr val="000000"/>
                </a:solidFill>
              </a:rPr>
              <a:t>Addition </a:t>
            </a:r>
            <a:r>
              <a:rPr lang="en-US" dirty="0">
                <a:solidFill>
                  <a:srgbClr val="000000"/>
                </a:solidFill>
              </a:rPr>
              <a:t>of security patterns to a Cloud RA converts it into a Cloud Security RA (Cloud SRA). </a:t>
            </a:r>
            <a:r>
              <a:rPr lang="en-US" dirty="0" smtClean="0">
                <a:solidFill>
                  <a:srgbClr val="000000"/>
                </a:solidFill>
              </a:rPr>
              <a:t>The </a:t>
            </a:r>
            <a:r>
              <a:rPr lang="en-US" dirty="0">
                <a:solidFill>
                  <a:srgbClr val="000000"/>
                </a:solidFill>
              </a:rPr>
              <a:t>Cloud SRA includes security patterns for Authentication, Authorization, and Logging, among others, which can help control known threats to the cloud </a:t>
            </a:r>
            <a:r>
              <a:rPr lang="en-US" dirty="0" smtClean="0">
                <a:solidFill>
                  <a:srgbClr val="000000"/>
                </a:solidFill>
              </a:rPr>
              <a:t> </a:t>
            </a:r>
          </a:p>
          <a:p>
            <a:pPr>
              <a:defRPr/>
            </a:pPr>
            <a:r>
              <a:rPr lang="en-US" dirty="0" smtClean="0">
                <a:solidFill>
                  <a:srgbClr val="000000"/>
                </a:solidFill>
              </a:rPr>
              <a:t>Patterns </a:t>
            </a:r>
            <a:r>
              <a:rPr lang="en-US" dirty="0">
                <a:solidFill>
                  <a:srgbClr val="000000"/>
                </a:solidFill>
              </a:rPr>
              <a:t>that describe how regulations apply to the Cloud RA are included in the Cloud Compliant RA </a:t>
            </a:r>
            <a:endParaRPr lang="en-US" dirty="0" smtClean="0">
              <a:solidFill>
                <a:srgbClr val="000000"/>
              </a:solidFill>
            </a:endParaRPr>
          </a:p>
          <a:p>
            <a:pPr>
              <a:defRPr/>
            </a:pPr>
            <a:r>
              <a:rPr lang="en-US" dirty="0">
                <a:solidFill>
                  <a:srgbClr val="000000"/>
                </a:solidFill>
              </a:rPr>
              <a:t>Other components of the </a:t>
            </a:r>
            <a:r>
              <a:rPr lang="en-US" dirty="0" smtClean="0">
                <a:solidFill>
                  <a:srgbClr val="000000"/>
                </a:solidFill>
              </a:rPr>
              <a:t>ecosystem </a:t>
            </a:r>
            <a:r>
              <a:rPr lang="en-US" dirty="0">
                <a:solidFill>
                  <a:srgbClr val="000000"/>
                </a:solidFill>
              </a:rPr>
              <a:t>include the service layers of a cloud, IaaS, PaaS and SaaS </a:t>
            </a:r>
            <a:r>
              <a:rPr lang="en-US" dirty="0" smtClean="0">
                <a:solidFill>
                  <a:srgbClr val="000000"/>
                </a:solidFill>
              </a:rPr>
              <a:t>.</a:t>
            </a:r>
          </a:p>
          <a:p>
            <a:pPr>
              <a:defRPr/>
            </a:pPr>
            <a:r>
              <a:rPr lang="en-US" dirty="0" smtClean="0">
                <a:solidFill>
                  <a:srgbClr val="000000"/>
                </a:solidFill>
              </a:rPr>
              <a:t>Network </a:t>
            </a:r>
            <a:r>
              <a:rPr lang="en-US" dirty="0">
                <a:solidFill>
                  <a:srgbClr val="000000"/>
                </a:solidFill>
              </a:rPr>
              <a:t>Functions Virtualization (NFV) is a network architecture where network functions are provisioned in software using </a:t>
            </a:r>
            <a:r>
              <a:rPr lang="en-US" dirty="0" smtClean="0">
                <a:solidFill>
                  <a:srgbClr val="000000"/>
                </a:solidFill>
              </a:rPr>
              <a:t>virtualization.</a:t>
            </a:r>
            <a:endParaRPr lang="en-US" dirty="0">
              <a:solidFill>
                <a:srgbClr val="000000"/>
              </a:solidFill>
            </a:endParaRPr>
          </a:p>
          <a:p>
            <a:pPr>
              <a:defRPr/>
            </a:pPr>
            <a:r>
              <a:rPr lang="en-US" dirty="0" smtClean="0">
                <a:solidFill>
                  <a:srgbClr val="000000"/>
                </a:solidFill>
              </a:rPr>
              <a:t>Filtering </a:t>
            </a:r>
            <a:r>
              <a:rPr lang="en-US" dirty="0">
                <a:solidFill>
                  <a:srgbClr val="000000"/>
                </a:solidFill>
              </a:rPr>
              <a:t>functions are provided by Cloud Web Application Firewalls (Cloud WAF) and Security Group Firewalls (</a:t>
            </a:r>
            <a:r>
              <a:rPr lang="en-US" dirty="0" err="1">
                <a:solidFill>
                  <a:srgbClr val="000000"/>
                </a:solidFill>
              </a:rPr>
              <a:t>SecGroup</a:t>
            </a:r>
            <a:r>
              <a:rPr lang="en-US" dirty="0">
                <a:solidFill>
                  <a:srgbClr val="000000"/>
                </a:solidFill>
              </a:rPr>
              <a:t> FW</a:t>
            </a:r>
            <a:r>
              <a:rPr lang="en-US" dirty="0" smtClean="0">
                <a:solidFill>
                  <a:srgbClr val="000000"/>
                </a:solidFill>
              </a:rPr>
              <a:t>). </a:t>
            </a:r>
          </a:p>
          <a:p>
            <a:pPr>
              <a:defRPr/>
            </a:pPr>
            <a:r>
              <a:rPr lang="en-US" dirty="0" smtClean="0">
                <a:solidFill>
                  <a:srgbClr val="000000"/>
                </a:solidFill>
              </a:rPr>
              <a:t>Cloud </a:t>
            </a:r>
            <a:r>
              <a:rPr lang="en-US" dirty="0">
                <a:solidFill>
                  <a:srgbClr val="000000"/>
                </a:solidFill>
              </a:rPr>
              <a:t>Access Security Brokers (CASBs) are security enforcement points between consumers and service providers that apply security controls to access cloud services, usually SaaS </a:t>
            </a:r>
            <a:r>
              <a:rPr lang="en-US" dirty="0" smtClean="0">
                <a:solidFill>
                  <a:srgbClr val="000000"/>
                </a:solidFill>
              </a:rPr>
              <a:t>services.</a:t>
            </a:r>
            <a:endParaRPr lang="en-US" dirty="0">
              <a:solidFill>
                <a:srgbClr val="000000"/>
              </a:solidFill>
            </a:endParaRPr>
          </a:p>
          <a:p>
            <a:pPr>
              <a:defRPr/>
            </a:pPr>
            <a:r>
              <a:rPr lang="en-US" dirty="0" smtClean="0">
                <a:solidFill>
                  <a:srgbClr val="000000"/>
                </a:solidFill>
              </a:rPr>
              <a:t>Recent </a:t>
            </a:r>
            <a:r>
              <a:rPr lang="en-US" dirty="0">
                <a:solidFill>
                  <a:srgbClr val="000000"/>
                </a:solidFill>
              </a:rPr>
              <a:t>entities that have been added to this ecosystem include containers and fog computing. </a:t>
            </a:r>
          </a:p>
        </p:txBody>
      </p:sp>
      <p:sp>
        <p:nvSpPr>
          <p:cNvPr id="1054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FE58249-7177-42CC-A6F0-74543C2BF56F}" type="slidenum">
              <a:rPr lang="en-US" altLang="en-US" sz="1400" b="0" i="0">
                <a:latin typeface="Times New Roman" panose="02020603050405020304" pitchFamily="18" charset="0"/>
              </a:rPr>
              <a:pPr>
                <a:spcBef>
                  <a:spcPct val="0"/>
                </a:spcBef>
                <a:buFontTx/>
                <a:buNone/>
              </a:pPr>
              <a:t>105</a:t>
            </a:fld>
            <a:endParaRPr lang="en-US" altLang="en-US" sz="1400" b="0" i="0">
              <a:latin typeface="Times New Roman" panose="02020603050405020304" pitchFamily="18" charset="0"/>
            </a:endParaRPr>
          </a:p>
        </p:txBody>
      </p:sp>
    </p:spTree>
    <p:extLst>
      <p:ext uri="{BB962C8B-B14F-4D97-AF65-F5344CB8AC3E}">
        <p14:creationId xmlns:p14="http://schemas.microsoft.com/office/powerpoint/2010/main" val="1490701315"/>
      </p:ext>
    </p:extLst>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Reference architectures</a:t>
            </a:r>
          </a:p>
        </p:txBody>
      </p:sp>
      <p:sp>
        <p:nvSpPr>
          <p:cNvPr id="3" name="Content Placeholder 2"/>
          <p:cNvSpPr>
            <a:spLocks noGrp="1"/>
          </p:cNvSpPr>
          <p:nvPr>
            <p:ph idx="1"/>
          </p:nvPr>
        </p:nvSpPr>
        <p:spPr/>
        <p:txBody>
          <a:bodyPr>
            <a:normAutofit/>
          </a:bodyPr>
          <a:lstStyle/>
          <a:p>
            <a:pPr>
              <a:defRPr/>
            </a:pPr>
            <a:r>
              <a:rPr lang="en-US" dirty="0"/>
              <a:t>A </a:t>
            </a:r>
            <a:r>
              <a:rPr lang="en-US" dirty="0">
                <a:solidFill>
                  <a:schemeClr val="accent2"/>
                </a:solidFill>
              </a:rPr>
              <a:t>Domain Mod</a:t>
            </a:r>
            <a:r>
              <a:rPr lang="en-US" dirty="0"/>
              <a:t>el (DM) is a model of an area of knowledge, e.g. </a:t>
            </a:r>
            <a:r>
              <a:rPr lang="en-US" dirty="0" smtClean="0"/>
              <a:t>financial systems, </a:t>
            </a:r>
            <a:r>
              <a:rPr lang="en-US" dirty="0"/>
              <a:t>and has no software </a:t>
            </a:r>
            <a:r>
              <a:rPr lang="en-US" dirty="0" smtClean="0"/>
              <a:t>concepts</a:t>
            </a:r>
          </a:p>
          <a:p>
            <a:pPr>
              <a:defRPr/>
            </a:pPr>
            <a:r>
              <a:rPr lang="en-US" dirty="0" smtClean="0"/>
              <a:t>A </a:t>
            </a:r>
            <a:r>
              <a:rPr lang="en-US" dirty="0">
                <a:solidFill>
                  <a:schemeClr val="accent2"/>
                </a:solidFill>
              </a:rPr>
              <a:t>Reference Architecture</a:t>
            </a:r>
            <a:r>
              <a:rPr lang="en-US" dirty="0"/>
              <a:t> (RA) is a generic architecture, valid for a particular domain, with no implementation aspects. It is reusable, extendable, and </a:t>
            </a:r>
            <a:r>
              <a:rPr lang="en-US" dirty="0" smtClean="0"/>
              <a:t>configurable</a:t>
            </a:r>
          </a:p>
          <a:p>
            <a:pPr>
              <a:defRPr/>
            </a:pPr>
            <a:r>
              <a:rPr lang="en-US" dirty="0" smtClean="0"/>
              <a:t>It </a:t>
            </a:r>
            <a:r>
              <a:rPr lang="en-US" dirty="0"/>
              <a:t>is a kind of pattern for whole architectures and it can be instantiated into a specific software architecture by adding implementation-oriented aspects. </a:t>
            </a:r>
          </a:p>
        </p:txBody>
      </p:sp>
    </p:spTree>
    <p:extLst>
      <p:ext uri="{BB962C8B-B14F-4D97-AF65-F5344CB8AC3E}">
        <p14:creationId xmlns:p14="http://schemas.microsoft.com/office/powerpoint/2010/main" val="10715962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Content Placeholder 3"/>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768918" y="428708"/>
            <a:ext cx="8192494" cy="5821363"/>
          </a:xfrm>
        </p:spPr>
      </p:pic>
      <p:sp>
        <p:nvSpPr>
          <p:cNvPr id="96260" name="TextBox 4"/>
          <p:cNvSpPr txBox="1">
            <a:spLocks noChangeArrowheads="1"/>
          </p:cNvSpPr>
          <p:nvPr/>
        </p:nvSpPr>
        <p:spPr bwMode="auto">
          <a:xfrm>
            <a:off x="856753" y="5618191"/>
            <a:ext cx="31427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i="0" dirty="0"/>
              <a:t>Class Diagram for Infrastructure-as-a-Service architecture</a:t>
            </a:r>
          </a:p>
        </p:txBody>
      </p:sp>
    </p:spTree>
    <p:extLst>
      <p:ext uri="{BB962C8B-B14F-4D97-AF65-F5344CB8AC3E}">
        <p14:creationId xmlns:p14="http://schemas.microsoft.com/office/powerpoint/2010/main" val="32727620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smtClean="0">
                <a:solidFill>
                  <a:srgbClr val="000000"/>
                </a:solidFill>
              </a:rPr>
              <a:t>Software Container</a:t>
            </a:r>
          </a:p>
        </p:txBody>
      </p:sp>
      <p:sp>
        <p:nvSpPr>
          <p:cNvPr id="3" name="Content Placeholder 2"/>
          <p:cNvSpPr>
            <a:spLocks noGrp="1"/>
          </p:cNvSpPr>
          <p:nvPr>
            <p:ph idx="1"/>
          </p:nvPr>
        </p:nvSpPr>
        <p:spPr>
          <a:xfrm>
            <a:off x="2552701" y="2571750"/>
            <a:ext cx="3808413" cy="2686050"/>
          </a:xfrm>
        </p:spPr>
        <p:txBody>
          <a:bodyPr>
            <a:normAutofit/>
          </a:bodyPr>
          <a:lstStyle/>
          <a:p>
            <a:pPr>
              <a:defRPr/>
            </a:pPr>
            <a:r>
              <a:rPr lang="en-US" dirty="0" smtClean="0">
                <a:solidFill>
                  <a:srgbClr val="000000"/>
                </a:solidFill>
              </a:rPr>
              <a:t>Intent:</a:t>
            </a:r>
            <a:r>
              <a:rPr lang="en-US" dirty="0">
                <a:solidFill>
                  <a:srgbClr val="000000"/>
                </a:solidFill>
              </a:rPr>
              <a:t/>
            </a:r>
            <a:br>
              <a:rPr lang="en-US" dirty="0">
                <a:solidFill>
                  <a:srgbClr val="000000"/>
                </a:solidFill>
              </a:rPr>
            </a:br>
            <a:r>
              <a:rPr lang="en-US" sz="1350" dirty="0">
                <a:solidFill>
                  <a:srgbClr val="000000"/>
                </a:solidFill>
              </a:rPr>
              <a:t>A Software Container provides an execution environment for applications sharing a host OS, binaries, and libraries with other containers with strong isolation between them. </a:t>
            </a:r>
          </a:p>
          <a:p>
            <a:pPr>
              <a:defRPr/>
            </a:pPr>
            <a:r>
              <a:rPr lang="en-US" sz="1350" dirty="0">
                <a:solidFill>
                  <a:srgbClr val="000000"/>
                </a:solidFill>
              </a:rPr>
              <a:t>Containers are lightweight, portable, extensible, reliable, and secure.</a:t>
            </a:r>
          </a:p>
          <a:p>
            <a:pPr>
              <a:defRPr/>
            </a:pPr>
            <a:r>
              <a:rPr lang="en-US" sz="1350" dirty="0">
                <a:solidFill>
                  <a:srgbClr val="000000"/>
                </a:solidFill>
              </a:rPr>
              <a:t>Docker is a popular example of software containers.</a:t>
            </a:r>
          </a:p>
          <a:p>
            <a:pPr>
              <a:defRPr/>
            </a:pPr>
            <a:endParaRPr lang="en-US" sz="1350" dirty="0">
              <a:solidFill>
                <a:srgbClr val="000000"/>
              </a:solidFill>
            </a:endParaRP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9014" y="3784600"/>
            <a:ext cx="2414587"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39014" y="1928814"/>
            <a:ext cx="2414587"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TextBox 5"/>
          <p:cNvSpPr txBox="1">
            <a:spLocks noChangeArrowheads="1"/>
          </p:cNvSpPr>
          <p:nvPr/>
        </p:nvSpPr>
        <p:spPr bwMode="auto">
          <a:xfrm>
            <a:off x="7089776" y="5100638"/>
            <a:ext cx="2913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0" i="0">
                <a:solidFill>
                  <a:srgbClr val="000000"/>
                </a:solidFill>
              </a:rPr>
              <a:t>Figure 1. “Two containers sharing one OS” </a:t>
            </a:r>
            <a:br>
              <a:rPr lang="en-US" altLang="en-US" sz="900" b="0" i="0">
                <a:solidFill>
                  <a:srgbClr val="000000"/>
                </a:solidFill>
              </a:rPr>
            </a:br>
            <a:r>
              <a:rPr lang="en-US" altLang="en-US" sz="900" b="0" i="0">
                <a:solidFill>
                  <a:srgbClr val="000000"/>
                </a:solidFill>
              </a:rPr>
              <a:t>vs “A Virtual machine”</a:t>
            </a:r>
          </a:p>
          <a:p>
            <a:pPr algn="ctr">
              <a:spcBef>
                <a:spcPct val="0"/>
              </a:spcBef>
              <a:buFontTx/>
              <a:buNone/>
            </a:pPr>
            <a:endParaRPr lang="en-US" altLang="en-US" sz="900" b="0" i="0">
              <a:solidFill>
                <a:srgbClr val="000000"/>
              </a:solidFill>
            </a:endParaRPr>
          </a:p>
        </p:txBody>
      </p:sp>
      <p:sp>
        <p:nvSpPr>
          <p:cNvPr id="1075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0A3C0D-D74E-4867-9E79-A665752771C3}" type="slidenum">
              <a:rPr lang="en-US" altLang="en-US" sz="1400" b="0" i="0">
                <a:solidFill>
                  <a:srgbClr val="000000"/>
                </a:solidFill>
                <a:latin typeface="Times New Roman" panose="02020603050405020304" pitchFamily="18" charset="0"/>
              </a:rPr>
              <a:pPr>
                <a:spcBef>
                  <a:spcPct val="0"/>
                </a:spcBef>
                <a:buFontTx/>
                <a:buNone/>
              </a:pPr>
              <a:t>108</a:t>
            </a:fld>
            <a:endParaRPr lang="en-US" altLang="en-US" sz="1400" b="0" i="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24036390"/>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2819400" y="609601"/>
            <a:ext cx="7429500" cy="1947863"/>
          </a:xfrm>
        </p:spPr>
        <p:txBody>
          <a:bodyPr/>
          <a:lstStyle/>
          <a:p>
            <a:r>
              <a:rPr lang="en-US" altLang="en-US" smtClean="0">
                <a:solidFill>
                  <a:srgbClr val="000000"/>
                </a:solidFill>
              </a:rPr>
              <a:t>Class Diagram for Software Container</a:t>
            </a:r>
          </a:p>
        </p:txBody>
      </p:sp>
      <p:pic>
        <p:nvPicPr>
          <p:cNvPr id="109571"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425825" y="2203450"/>
            <a:ext cx="553085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BF68EA-EF99-4BAE-97C6-559E59D396DF}" type="slidenum">
              <a:rPr lang="en-US" altLang="en-US" sz="1400" b="0" i="0">
                <a:solidFill>
                  <a:srgbClr val="000000"/>
                </a:solidFill>
                <a:latin typeface="Times New Roman" panose="02020603050405020304" pitchFamily="18" charset="0"/>
              </a:rPr>
              <a:pPr>
                <a:spcBef>
                  <a:spcPct val="0"/>
                </a:spcBef>
                <a:buFontTx/>
                <a:buNone/>
              </a:pPr>
              <a:t>109</a:t>
            </a:fld>
            <a:endParaRPr lang="en-US" altLang="en-US" sz="1400" b="0" i="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4828045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The meaning of security</a:t>
            </a:r>
          </a:p>
        </p:txBody>
      </p:sp>
      <p:sp>
        <p:nvSpPr>
          <p:cNvPr id="1638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Security implies providing these objectives in the presence of attacks </a:t>
            </a:r>
          </a:p>
          <a:p>
            <a:r>
              <a:rPr lang="en-US" altLang="en-US"/>
              <a:t>Security requires technical, managerial, and physical countermeasures (defenses)</a:t>
            </a:r>
          </a:p>
          <a:p>
            <a:r>
              <a:rPr lang="en-US" altLang="en-US"/>
              <a:t>We only consider technical aspects here </a:t>
            </a:r>
          </a:p>
          <a:p>
            <a:r>
              <a:rPr lang="en-US" altLang="en-US"/>
              <a:t>A related aspect is privacy, a legal and ethics concern</a:t>
            </a:r>
          </a:p>
        </p:txBody>
      </p:sp>
    </p:spTree>
    <p:extLst>
      <p:ext uri="{BB962C8B-B14F-4D97-AF65-F5344CB8AC3E}">
        <p14:creationId xmlns:p14="http://schemas.microsoft.com/office/powerpoint/2010/main" val="34813362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1757363" y="903288"/>
            <a:ext cx="7429500" cy="1109662"/>
          </a:xfrm>
        </p:spPr>
        <p:txBody>
          <a:bodyPr/>
          <a:lstStyle/>
          <a:p>
            <a:r>
              <a:rPr lang="en-US" altLang="en-US" smtClean="0">
                <a:solidFill>
                  <a:srgbClr val="000000"/>
                </a:solidFill>
              </a:rPr>
              <a:t>Internet of Things - Cloud</a:t>
            </a:r>
          </a:p>
        </p:txBody>
      </p:sp>
      <p:pic>
        <p:nvPicPr>
          <p:cNvPr id="1126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92550" y="2714626"/>
            <a:ext cx="4572000" cy="23796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188" y="2284414"/>
            <a:ext cx="14287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338" y="3871914"/>
            <a:ext cx="132715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2714" y="1709738"/>
            <a:ext cx="1462087"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50275" y="3152775"/>
            <a:ext cx="16002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1551" y="4702175"/>
            <a:ext cx="1598613"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75" y="4702175"/>
            <a:ext cx="16002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676" y="1604964"/>
            <a:ext cx="1598613"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urved Connector 13"/>
          <p:cNvCxnSpPr>
            <a:stCxn id="11" idx="2"/>
          </p:cNvCxnSpPr>
          <p:nvPr/>
        </p:nvCxnSpPr>
        <p:spPr>
          <a:xfrm rot="5400000">
            <a:off x="6107113" y="2924175"/>
            <a:ext cx="184150" cy="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59263" y="3263900"/>
            <a:ext cx="184150" cy="128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903664" y="4027489"/>
            <a:ext cx="338137" cy="39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5514976" y="4889500"/>
            <a:ext cx="411163" cy="204788"/>
          </a:xfrm>
          <a:prstGeom prst="curvedConnector3">
            <a:avLst>
              <a:gd name="adj1" fmla="val 10228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0800000">
            <a:off x="7491413" y="4603751"/>
            <a:ext cx="241300" cy="984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8" idx="1"/>
          </p:cNvCxnSpPr>
          <p:nvPr/>
        </p:nvCxnSpPr>
        <p:spPr>
          <a:xfrm rot="10800000">
            <a:off x="8013701" y="3767138"/>
            <a:ext cx="536575" cy="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5400000">
            <a:off x="7501732" y="2824957"/>
            <a:ext cx="438150" cy="21748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flipV="1">
            <a:off x="4443413" y="2406651"/>
            <a:ext cx="869950" cy="4794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a:off x="7118351" y="2257425"/>
            <a:ext cx="493713" cy="1428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8920164" y="2819400"/>
            <a:ext cx="274637" cy="19685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5400000">
            <a:off x="8984457" y="4520407"/>
            <a:ext cx="404813" cy="3556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514976" y="5443539"/>
            <a:ext cx="1698625" cy="95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0800000">
            <a:off x="3530601" y="4808539"/>
            <a:ext cx="295275" cy="18573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rot="5400000">
            <a:off x="3207544" y="3582194"/>
            <a:ext cx="279400" cy="9048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251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par>
                                <p:cTn id="45" presetID="2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par>
                                <p:cTn id="51" presetID="22" presetClass="entr" presetSubtype="8"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par>
                                <p:cTn id="54" presetID="22" presetClass="entr" presetSubtype="8"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par>
                                <p:cTn id="57" presetID="22" presetClass="entr" presetSubtype="8"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par>
                                <p:cTn id="60" presetID="22" presetClass="entr" presetSubtype="8"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idx="4294967295"/>
          </p:nvPr>
        </p:nvSpPr>
        <p:spPr/>
        <p:txBody>
          <a:bodyPr/>
          <a:lstStyle/>
          <a:p>
            <a:r>
              <a:rPr lang="en-US" altLang="en-US" smtClean="0"/>
              <a:t>Internet of Things (IoT)</a:t>
            </a:r>
          </a:p>
        </p:txBody>
      </p:sp>
      <p:sp>
        <p:nvSpPr>
          <p:cNvPr id="113667" name="Content Placeholder 2"/>
          <p:cNvSpPr>
            <a:spLocks noGrp="1"/>
          </p:cNvSpPr>
          <p:nvPr>
            <p:ph idx="4294967295"/>
          </p:nvPr>
        </p:nvSpPr>
        <p:spPr/>
        <p:txBody>
          <a:bodyPr/>
          <a:lstStyle/>
          <a:p>
            <a:r>
              <a:rPr lang="en-US" altLang="en-US" smtClean="0"/>
              <a:t>Tagged objects that communicate through the Internet</a:t>
            </a:r>
          </a:p>
          <a:p>
            <a:r>
              <a:rPr lang="en-US" altLang="en-US" smtClean="0"/>
              <a:t>Users can query their status and even control them</a:t>
            </a:r>
          </a:p>
          <a:p>
            <a:r>
              <a:rPr lang="en-US" altLang="en-US" smtClean="0"/>
              <a:t>Physical objects can be part of applications</a:t>
            </a:r>
          </a:p>
          <a:p>
            <a:r>
              <a:rPr lang="en-US" altLang="en-US" smtClean="0"/>
              <a:t>Examples: smart homes, wireless patient care, transportation systems,…</a:t>
            </a:r>
          </a:p>
          <a:p>
            <a:r>
              <a:rPr lang="en-US" altLang="en-US" smtClean="0"/>
              <a:t>Large amounts of real-time information</a:t>
            </a:r>
          </a:p>
          <a:p>
            <a:r>
              <a:rPr lang="en-US" altLang="en-US" smtClean="0"/>
              <a:t>Preprocessing usually needed</a:t>
            </a:r>
          </a:p>
        </p:txBody>
      </p:sp>
    </p:spTree>
    <p:extLst>
      <p:ext uri="{BB962C8B-B14F-4D97-AF65-F5344CB8AC3E}">
        <p14:creationId xmlns:p14="http://schemas.microsoft.com/office/powerpoint/2010/main" val="42286504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mtClean="0">
                <a:solidFill>
                  <a:srgbClr val="000000"/>
                </a:solidFill>
              </a:rPr>
              <a:t>Problem Domain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067080"/>
              </p:ext>
            </p:extLst>
          </p:nvPr>
        </p:nvGraphicFramePr>
        <p:xfrm>
          <a:off x="2057400" y="2295525"/>
          <a:ext cx="7752160" cy="3143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5" name="Group 24"/>
          <p:cNvGrpSpPr>
            <a:grpSpLocks/>
          </p:cNvGrpSpPr>
          <p:nvPr/>
        </p:nvGrpSpPr>
        <p:grpSpPr bwMode="auto">
          <a:xfrm>
            <a:off x="2209800" y="2700338"/>
            <a:ext cx="3714750" cy="1333500"/>
            <a:chOff x="1141413" y="2465615"/>
            <a:chExt cx="4952999" cy="1779815"/>
          </a:xfrm>
        </p:grpSpPr>
        <p:sp>
          <p:nvSpPr>
            <p:cNvPr id="8" name="Rounded Rectangle 7"/>
            <p:cNvSpPr/>
            <p:nvPr/>
          </p:nvSpPr>
          <p:spPr>
            <a:xfrm>
              <a:off x="1141413" y="2465615"/>
              <a:ext cx="2825750" cy="10784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Security Issues in Fog Computing</a:t>
              </a:r>
            </a:p>
          </p:txBody>
        </p:sp>
        <p:cxnSp>
          <p:nvCxnSpPr>
            <p:cNvPr id="21" name="Curved Connector 20"/>
            <p:cNvCxnSpPr>
              <a:endCxn id="8" idx="3"/>
            </p:cNvCxnSpPr>
            <p:nvPr/>
          </p:nvCxnSpPr>
          <p:spPr>
            <a:xfrm rot="10800000">
              <a:off x="3967163" y="3003797"/>
              <a:ext cx="2127249" cy="1241633"/>
            </a:xfrm>
            <a:prstGeom prst="curvedConnector3">
              <a:avLst>
                <a:gd name="adj1" fmla="val 60742"/>
              </a:avLst>
            </a:prstGeom>
            <a:ln w="19050">
              <a:solidFill>
                <a:srgbClr val="000000"/>
              </a:solidFill>
              <a:headEnd type="ova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a:grpSpLocks/>
          </p:cNvGrpSpPr>
          <p:nvPr/>
        </p:nvGrpSpPr>
        <p:grpSpPr bwMode="auto">
          <a:xfrm>
            <a:off x="6375401" y="2820990"/>
            <a:ext cx="2400299" cy="946149"/>
            <a:chOff x="6645728" y="2759527"/>
            <a:chExt cx="3200398" cy="1260812"/>
          </a:xfrm>
        </p:grpSpPr>
        <p:sp>
          <p:nvSpPr>
            <p:cNvPr id="5" name="Rounded Rectangle 4"/>
            <p:cNvSpPr/>
            <p:nvPr/>
          </p:nvSpPr>
          <p:spPr>
            <a:xfrm>
              <a:off x="7820477" y="2759527"/>
              <a:ext cx="2025649" cy="7827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rgbClr val="000000"/>
                  </a:solidFill>
                </a:rPr>
                <a:t>Fog Computing</a:t>
              </a:r>
              <a:endParaRPr lang="en-US" dirty="0">
                <a:solidFill>
                  <a:srgbClr val="000000"/>
                </a:solidFill>
              </a:endParaRPr>
            </a:p>
          </p:txBody>
        </p:sp>
        <p:cxnSp>
          <p:nvCxnSpPr>
            <p:cNvPr id="23" name="Curved Connector 22"/>
            <p:cNvCxnSpPr>
              <a:endCxn id="5" idx="1"/>
            </p:cNvCxnSpPr>
            <p:nvPr/>
          </p:nvCxnSpPr>
          <p:spPr>
            <a:xfrm flipV="1">
              <a:off x="6645729" y="3150889"/>
              <a:ext cx="1174751" cy="869455"/>
            </a:xfrm>
            <a:prstGeom prst="curvedConnector3">
              <a:avLst>
                <a:gd name="adj1" fmla="val 61883"/>
              </a:avLst>
            </a:prstGeom>
            <a:ln w="19050">
              <a:solidFill>
                <a:srgbClr val="000000"/>
              </a:solidFill>
              <a:headEnd type="ova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2317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ltLang="en-US" smtClean="0">
                <a:solidFill>
                  <a:srgbClr val="000000"/>
                </a:solidFill>
              </a:rPr>
              <a:t>Internet of Things and Fog Computing</a:t>
            </a:r>
          </a:p>
        </p:txBody>
      </p:sp>
      <p:sp>
        <p:nvSpPr>
          <p:cNvPr id="3" name="Content Placeholder 2"/>
          <p:cNvSpPr>
            <a:spLocks noGrp="1"/>
          </p:cNvSpPr>
          <p:nvPr>
            <p:ph idx="1"/>
          </p:nvPr>
        </p:nvSpPr>
        <p:spPr/>
        <p:txBody>
          <a:bodyPr>
            <a:normAutofit fontScale="92500" lnSpcReduction="20000"/>
          </a:bodyPr>
          <a:lstStyle/>
          <a:p>
            <a:pPr>
              <a:defRPr/>
            </a:pPr>
            <a:r>
              <a:rPr lang="en-US" dirty="0">
                <a:solidFill>
                  <a:srgbClr val="000000"/>
                </a:solidFill>
              </a:rPr>
              <a:t>IoT applications require low latency, mobility support, location awareness and support for geo-distribution. </a:t>
            </a:r>
          </a:p>
          <a:p>
            <a:pPr>
              <a:defRPr/>
            </a:pPr>
            <a:r>
              <a:rPr lang="en-US" dirty="0">
                <a:solidFill>
                  <a:srgbClr val="000000"/>
                </a:solidFill>
              </a:rPr>
              <a:t>Popularity of IoT has made the limitations of clouds more apparent, We need new solutions.</a:t>
            </a:r>
          </a:p>
          <a:p>
            <a:pPr>
              <a:defRPr/>
            </a:pPr>
            <a:r>
              <a:rPr lang="en-US" dirty="0">
                <a:solidFill>
                  <a:srgbClr val="000000"/>
                </a:solidFill>
              </a:rPr>
              <a:t>Fog computing offers one of such solutions. </a:t>
            </a:r>
          </a:p>
          <a:p>
            <a:pPr lvl="1">
              <a:defRPr/>
            </a:pPr>
            <a:r>
              <a:rPr lang="en-US" dirty="0">
                <a:solidFill>
                  <a:srgbClr val="000000"/>
                </a:solidFill>
              </a:rPr>
              <a:t>It complements rather than replaces the cloud.</a:t>
            </a:r>
          </a:p>
          <a:p>
            <a:pPr>
              <a:defRPr/>
            </a:pPr>
            <a:r>
              <a:rPr lang="en-US" dirty="0">
                <a:solidFill>
                  <a:srgbClr val="000000"/>
                </a:solidFill>
              </a:rPr>
              <a:t>Cisco fog computing solutions, Amazon Web Services (AWS) Amazon IoT cloud service, IBM IoT solutions for analytics.</a:t>
            </a:r>
          </a:p>
          <a:p>
            <a:pPr>
              <a:defRPr/>
            </a:pPr>
            <a:r>
              <a:rPr lang="en-US" dirty="0">
                <a:solidFill>
                  <a:srgbClr val="000000"/>
                </a:solidFill>
              </a:rPr>
              <a:t>Numerous papers discuss these IoT applications in connection to fog computing. Ours is the first pattern for fog computing.</a:t>
            </a:r>
          </a:p>
          <a:p>
            <a:pPr>
              <a:defRPr/>
            </a:pPr>
            <a:r>
              <a:rPr lang="en-US" dirty="0">
                <a:solidFill>
                  <a:srgbClr val="000000"/>
                </a:solidFill>
              </a:rPr>
              <a:t>Containers are also providing more lightweight, portable virtualization solutions that will offer support for IoT applications. </a:t>
            </a:r>
          </a:p>
        </p:txBody>
      </p:sp>
      <p:sp>
        <p:nvSpPr>
          <p:cNvPr id="1157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DB7431-320E-4B2A-A967-80FEB8BA925A}" type="slidenum">
              <a:rPr lang="en-US" altLang="en-US" sz="1400" b="0" i="0">
                <a:solidFill>
                  <a:srgbClr val="000000"/>
                </a:solidFill>
                <a:latin typeface="Times New Roman" panose="02020603050405020304" pitchFamily="18" charset="0"/>
              </a:rPr>
              <a:pPr>
                <a:spcBef>
                  <a:spcPct val="0"/>
                </a:spcBef>
                <a:buFontTx/>
                <a:buNone/>
              </a:pPr>
              <a:t>113</a:t>
            </a:fld>
            <a:endParaRPr lang="en-US" altLang="en-US" sz="1400" b="0" i="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07838"/>
      </p:ext>
    </p:extLst>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smtClean="0">
                <a:solidFill>
                  <a:srgbClr val="000000"/>
                </a:solidFill>
              </a:rPr>
              <a:t>Fog Computing</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450" y="2271714"/>
            <a:ext cx="3500438"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902450" y="5224463"/>
            <a:ext cx="3500438" cy="254000"/>
          </a:xfrm>
          <a:prstGeom prst="rect">
            <a:avLst/>
          </a:prstGeom>
          <a:noFill/>
        </p:spPr>
        <p:txBody>
          <a:bodyPr>
            <a:spAutoFit/>
          </a:bodyPr>
          <a:lstStyle/>
          <a:p>
            <a:pPr algn="ctr">
              <a:defRPr/>
            </a:pPr>
            <a:r>
              <a:rPr lang="en-US" sz="1050" dirty="0">
                <a:solidFill>
                  <a:srgbClr val="000000"/>
                </a:solidFill>
              </a:rPr>
              <a:t>Figure 3: Idea of Fog Computing</a:t>
            </a:r>
          </a:p>
        </p:txBody>
      </p:sp>
      <p:sp>
        <p:nvSpPr>
          <p:cNvPr id="3" name="Content Placeholder 2"/>
          <p:cNvSpPr>
            <a:spLocks noGrp="1"/>
          </p:cNvSpPr>
          <p:nvPr>
            <p:ph idx="1"/>
          </p:nvPr>
        </p:nvSpPr>
        <p:spPr>
          <a:xfrm>
            <a:off x="2552700" y="2324100"/>
            <a:ext cx="4762500" cy="2884488"/>
          </a:xfrm>
        </p:spPr>
        <p:txBody>
          <a:bodyPr/>
          <a:lstStyle/>
          <a:p>
            <a:pPr>
              <a:defRPr/>
            </a:pPr>
            <a:r>
              <a:rPr lang="en-US" dirty="0" smtClean="0">
                <a:solidFill>
                  <a:srgbClr val="000000"/>
                </a:solidFill>
              </a:rPr>
              <a:t>Intent</a:t>
            </a:r>
            <a:r>
              <a:rPr lang="en-US" dirty="0">
                <a:solidFill>
                  <a:srgbClr val="000000"/>
                </a:solidFill>
              </a:rPr>
              <a:t/>
            </a:r>
            <a:br>
              <a:rPr lang="en-US" dirty="0">
                <a:solidFill>
                  <a:srgbClr val="000000"/>
                </a:solidFill>
              </a:rPr>
            </a:br>
            <a:r>
              <a:rPr lang="en-US" sz="1350" dirty="0">
                <a:solidFill>
                  <a:srgbClr val="000000"/>
                </a:solidFill>
              </a:rPr>
              <a:t>Fog Computing is a virtualized platform that stands between cloud computing systems and Internet devices, providing to these computation, storage, and networking services and allowing a cloud to control and communicate with these devices. </a:t>
            </a:r>
          </a:p>
          <a:p>
            <a:pPr>
              <a:defRPr/>
            </a:pPr>
            <a:r>
              <a:rPr lang="en-US" sz="1350" dirty="0">
                <a:solidFill>
                  <a:srgbClr val="000000"/>
                </a:solidFill>
              </a:rPr>
              <a:t>Fog can offer low latency, location awareness, efficient use of bandwidth and storage services.</a:t>
            </a:r>
          </a:p>
          <a:p>
            <a:pPr>
              <a:defRPr/>
            </a:pPr>
            <a:r>
              <a:rPr lang="en-US" sz="1350" dirty="0">
                <a:solidFill>
                  <a:srgbClr val="000000"/>
                </a:solidFill>
              </a:rPr>
              <a:t>Cisco provides fog computing platforms</a:t>
            </a:r>
          </a:p>
        </p:txBody>
      </p:sp>
    </p:spTree>
    <p:extLst>
      <p:ext uri="{BB962C8B-B14F-4D97-AF65-F5344CB8AC3E}">
        <p14:creationId xmlns:p14="http://schemas.microsoft.com/office/powerpoint/2010/main" val="790841377"/>
      </p:ext>
    </p:extLst>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2379663" y="1089026"/>
            <a:ext cx="7429500" cy="1108075"/>
          </a:xfrm>
        </p:spPr>
        <p:txBody>
          <a:bodyPr/>
          <a:lstStyle/>
          <a:p>
            <a:r>
              <a:rPr lang="en-US" altLang="en-US" sz="3000">
                <a:solidFill>
                  <a:srgbClr val="000000"/>
                </a:solidFill>
              </a:rPr>
              <a:t>Class diagram of the Fog Computing pattern</a:t>
            </a:r>
          </a:p>
        </p:txBody>
      </p:sp>
      <p:pic>
        <p:nvPicPr>
          <p:cNvPr id="119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39" y="2093913"/>
            <a:ext cx="404653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286280"/>
      </p:ext>
    </p:extLst>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smtClean="0">
                <a:solidFill>
                  <a:srgbClr val="000000"/>
                </a:solidFill>
              </a:rPr>
              <a:t>Value of Cloud ecosystems</a:t>
            </a:r>
          </a:p>
        </p:txBody>
      </p:sp>
      <p:sp>
        <p:nvSpPr>
          <p:cNvPr id="3" name="Content Placeholder 2"/>
          <p:cNvSpPr>
            <a:spLocks noGrp="1"/>
          </p:cNvSpPr>
          <p:nvPr>
            <p:ph idx="1"/>
          </p:nvPr>
        </p:nvSpPr>
        <p:spPr/>
        <p:txBody>
          <a:bodyPr>
            <a:normAutofit/>
          </a:bodyPr>
          <a:lstStyle/>
          <a:p>
            <a:pPr>
              <a:defRPr/>
            </a:pPr>
            <a:r>
              <a:rPr lang="en-US" dirty="0" smtClean="0">
                <a:solidFill>
                  <a:srgbClr val="000000"/>
                </a:solidFill>
              </a:rPr>
              <a:t>Can control heterogeneity</a:t>
            </a:r>
          </a:p>
          <a:p>
            <a:pPr>
              <a:defRPr/>
            </a:pPr>
            <a:r>
              <a:rPr lang="en-US" dirty="0" smtClean="0">
                <a:solidFill>
                  <a:srgbClr val="000000"/>
                </a:solidFill>
              </a:rPr>
              <a:t>Can provide a holistic and unified security view</a:t>
            </a:r>
          </a:p>
          <a:p>
            <a:pPr lvl="1">
              <a:buFont typeface="Tw Cen MT" panose="020B0602020104020603" pitchFamily="34" charset="0"/>
              <a:buChar char="–"/>
              <a:defRPr/>
            </a:pPr>
            <a:r>
              <a:rPr lang="en-US" dirty="0" smtClean="0">
                <a:solidFill>
                  <a:srgbClr val="000000"/>
                </a:solidFill>
              </a:rPr>
              <a:t>Analyzing security aspects of an ecosystem, use it to answer several security questions</a:t>
            </a:r>
          </a:p>
          <a:p>
            <a:pPr lvl="1">
              <a:buFont typeface="Tw Cen MT" panose="020B0602020104020603" pitchFamily="34" charset="0"/>
              <a:buChar char="–"/>
              <a:defRPr/>
            </a:pPr>
            <a:r>
              <a:rPr lang="en-US" dirty="0" smtClean="0">
                <a:solidFill>
                  <a:srgbClr val="000000"/>
                </a:solidFill>
              </a:rPr>
              <a:t>Starting with security in fog controlling variety of devices</a:t>
            </a:r>
          </a:p>
          <a:p>
            <a:pPr lvl="1">
              <a:buFont typeface="Tw Cen MT" panose="020B0602020104020603" pitchFamily="34" charset="0"/>
              <a:buChar char="–"/>
              <a:defRPr/>
            </a:pPr>
            <a:r>
              <a:rPr lang="en-US" dirty="0" smtClean="0">
                <a:solidFill>
                  <a:srgbClr val="000000"/>
                </a:solidFill>
              </a:rPr>
              <a:t>Lack of unified view can make integration of systems, each with its own security policies, very challenging</a:t>
            </a:r>
          </a:p>
          <a:p>
            <a:pPr>
              <a:defRPr/>
            </a:pPr>
            <a:r>
              <a:rPr lang="en-US" dirty="0" smtClean="0">
                <a:solidFill>
                  <a:srgbClr val="000000"/>
                </a:solidFill>
              </a:rPr>
              <a:t>Compliance with standards and regulations</a:t>
            </a:r>
          </a:p>
          <a:p>
            <a:pPr>
              <a:defRPr/>
            </a:pPr>
            <a:r>
              <a:rPr lang="en-US" dirty="0">
                <a:solidFill>
                  <a:srgbClr val="000000"/>
                </a:solidFill>
              </a:rPr>
              <a:t>Support for software </a:t>
            </a:r>
            <a:r>
              <a:rPr lang="en-US" dirty="0" smtClean="0">
                <a:solidFill>
                  <a:srgbClr val="000000"/>
                </a:solidFill>
              </a:rPr>
              <a:t>development</a:t>
            </a:r>
          </a:p>
          <a:p>
            <a:pPr marL="342900" lvl="1" indent="0">
              <a:buNone/>
              <a:defRPr/>
            </a:pPr>
            <a:r>
              <a:rPr lang="en-US" dirty="0">
                <a:solidFill>
                  <a:srgbClr val="000000"/>
                </a:solidFill>
              </a:rPr>
              <a:t>Agile </a:t>
            </a:r>
            <a:r>
              <a:rPr lang="en-US" dirty="0" smtClean="0">
                <a:solidFill>
                  <a:srgbClr val="000000"/>
                </a:solidFill>
              </a:rPr>
              <a:t>software development framework, DevOps which is enabled by cloud</a:t>
            </a:r>
          </a:p>
        </p:txBody>
      </p:sp>
      <p:sp>
        <p:nvSpPr>
          <p:cNvPr id="1239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F2EEE2-41E0-4168-BE96-4991133BCEC2}" type="slidenum">
              <a:rPr lang="en-US" altLang="en-US" sz="1400" b="0" i="0">
                <a:solidFill>
                  <a:srgbClr val="000000"/>
                </a:solidFill>
                <a:latin typeface="Times New Roman" panose="02020603050405020304" pitchFamily="18" charset="0"/>
              </a:rPr>
              <a:pPr>
                <a:spcBef>
                  <a:spcPct val="0"/>
                </a:spcBef>
                <a:buFontTx/>
                <a:buNone/>
              </a:pPr>
              <a:t>116</a:t>
            </a:fld>
            <a:endParaRPr lang="en-US" altLang="en-US" sz="1400" b="0" i="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01081799"/>
      </p:ext>
    </p:extLst>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accent1"/>
                </a:solidFill>
              </a:rPr>
              <a:t>Compliance</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C</a:t>
            </a:r>
            <a:r>
              <a:rPr lang="en-US" dirty="0" smtClean="0"/>
              <a:t>ompliance </a:t>
            </a:r>
            <a:r>
              <a:rPr lang="en-US" dirty="0"/>
              <a:t>is </a:t>
            </a:r>
            <a:r>
              <a:rPr lang="en-US" dirty="0" smtClean="0"/>
              <a:t>the application of rules designed to enforce standards based on </a:t>
            </a:r>
            <a:r>
              <a:rPr lang="en-US" dirty="0"/>
              <a:t>established </a:t>
            </a:r>
            <a:r>
              <a:rPr lang="en-US" dirty="0" smtClean="0"/>
              <a:t>laws, regulations,</a:t>
            </a:r>
            <a:r>
              <a:rPr lang="en-US" dirty="0"/>
              <a:t> </a:t>
            </a:r>
            <a:r>
              <a:rPr lang="en-US" dirty="0" smtClean="0"/>
              <a:t>specifications, and best practices</a:t>
            </a:r>
            <a:endParaRPr lang="en-US" dirty="0"/>
          </a:p>
          <a:p>
            <a:pPr algn="just"/>
            <a:r>
              <a:rPr lang="en-US" dirty="0" smtClean="0"/>
              <a:t>The complexity and the number of standards are increasing with the advancement of technologies and consumer needs.  </a:t>
            </a:r>
          </a:p>
          <a:p>
            <a:pPr algn="just"/>
            <a:r>
              <a:rPr lang="en-US" dirty="0" smtClean="0"/>
              <a:t>Compliance varies from country to country. In </a:t>
            </a:r>
            <a:r>
              <a:rPr lang="en-US" dirty="0"/>
              <a:t>most cases</a:t>
            </a:r>
            <a:r>
              <a:rPr lang="en-US" dirty="0" smtClean="0"/>
              <a:t>, they share almost identical rules and regulations customized to their local needs. </a:t>
            </a:r>
          </a:p>
        </p:txBody>
      </p:sp>
    </p:spTree>
    <p:extLst>
      <p:ext uri="{BB962C8B-B14F-4D97-AF65-F5344CB8AC3E}">
        <p14:creationId xmlns:p14="http://schemas.microsoft.com/office/powerpoint/2010/main" val="42445797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Compliance II</a:t>
            </a:r>
            <a:endParaRPr lang="en-US" dirty="0"/>
          </a:p>
        </p:txBody>
      </p:sp>
      <p:sp>
        <p:nvSpPr>
          <p:cNvPr id="3" name="Content Placeholder 2"/>
          <p:cNvSpPr>
            <a:spLocks noGrp="1"/>
          </p:cNvSpPr>
          <p:nvPr>
            <p:ph idx="1"/>
          </p:nvPr>
        </p:nvSpPr>
        <p:spPr/>
        <p:txBody>
          <a:bodyPr>
            <a:normAutofit/>
          </a:bodyPr>
          <a:lstStyle/>
          <a:p>
            <a:pPr algn="just"/>
            <a:r>
              <a:rPr lang="en-US" dirty="0"/>
              <a:t>Compliance </a:t>
            </a:r>
            <a:r>
              <a:rPr lang="en-US" dirty="0" smtClean="0"/>
              <a:t>may require the use of multiple </a:t>
            </a:r>
            <a:r>
              <a:rPr lang="en-US" dirty="0"/>
              <a:t>IT </a:t>
            </a:r>
            <a:r>
              <a:rPr lang="en-US" dirty="0" smtClean="0"/>
              <a:t>attributes </a:t>
            </a:r>
            <a:r>
              <a:rPr lang="en-US" dirty="0"/>
              <a:t>such </a:t>
            </a:r>
            <a:r>
              <a:rPr lang="en-US" dirty="0" smtClean="0"/>
              <a:t>as confidentiality</a:t>
            </a:r>
            <a:r>
              <a:rPr lang="en-US" dirty="0"/>
              <a:t>, </a:t>
            </a:r>
            <a:r>
              <a:rPr lang="en-US" dirty="0" smtClean="0"/>
              <a:t>integrity, availability, reliability, and accountability </a:t>
            </a:r>
            <a:endParaRPr lang="en-US" dirty="0"/>
          </a:p>
          <a:p>
            <a:pPr algn="just"/>
            <a:r>
              <a:rPr lang="en-US" dirty="0"/>
              <a:t>Compliance comes with </a:t>
            </a:r>
            <a:r>
              <a:rPr lang="en-US" dirty="0" smtClean="0"/>
              <a:t>a high </a:t>
            </a:r>
            <a:r>
              <a:rPr lang="en-US" dirty="0"/>
              <a:t>cost of implementation and maintenance. </a:t>
            </a:r>
            <a:endParaRPr lang="en-US" dirty="0" smtClean="0"/>
          </a:p>
          <a:p>
            <a:pPr algn="just"/>
            <a:r>
              <a:rPr lang="en-US" dirty="0" smtClean="0"/>
              <a:t>Failing </a:t>
            </a:r>
            <a:r>
              <a:rPr lang="en-US" dirty="0"/>
              <a:t>to comply </a:t>
            </a:r>
            <a:r>
              <a:rPr lang="en-US" dirty="0" smtClean="0"/>
              <a:t>could result </a:t>
            </a:r>
            <a:r>
              <a:rPr lang="en-US" dirty="0"/>
              <a:t>in </a:t>
            </a:r>
            <a:r>
              <a:rPr lang="en-US" dirty="0" smtClean="0"/>
              <a:t>penalty fees, lawsuits, </a:t>
            </a:r>
            <a:r>
              <a:rPr lang="en-US" dirty="0"/>
              <a:t>and bad </a:t>
            </a:r>
            <a:r>
              <a:rPr lang="en-US" dirty="0" smtClean="0"/>
              <a:t>business reputation </a:t>
            </a:r>
            <a:endParaRPr lang="en-US" dirty="0"/>
          </a:p>
          <a:p>
            <a:pPr algn="just"/>
            <a:r>
              <a:rPr lang="en-US" dirty="0"/>
              <a:t>There </a:t>
            </a:r>
            <a:r>
              <a:rPr lang="en-US" dirty="0" smtClean="0"/>
              <a:t>are a </a:t>
            </a:r>
            <a:r>
              <a:rPr lang="en-US" dirty="0"/>
              <a:t>number of </a:t>
            </a:r>
            <a:r>
              <a:rPr lang="en-US" dirty="0" smtClean="0"/>
              <a:t>standards such as </a:t>
            </a:r>
            <a:r>
              <a:rPr lang="en-US" dirty="0"/>
              <a:t>PCI DSS, HIPAA, GLBA, SOX</a:t>
            </a:r>
            <a:r>
              <a:rPr lang="en-US" dirty="0" smtClean="0"/>
              <a:t>, European </a:t>
            </a:r>
            <a:r>
              <a:rPr lang="en-US" dirty="0"/>
              <a:t>Union Data </a:t>
            </a:r>
            <a:r>
              <a:rPr lang="en-US" dirty="0" smtClean="0"/>
              <a:t>Privacy and many others </a:t>
            </a:r>
            <a:endParaRPr lang="en-US" dirty="0"/>
          </a:p>
          <a:p>
            <a:pPr marL="0" indent="0">
              <a:buNone/>
            </a:pPr>
            <a:endParaRPr lang="en-US" dirty="0"/>
          </a:p>
        </p:txBody>
      </p:sp>
    </p:spTree>
    <p:extLst>
      <p:ext uri="{BB962C8B-B14F-4D97-AF65-F5344CB8AC3E}">
        <p14:creationId xmlns:p14="http://schemas.microsoft.com/office/powerpoint/2010/main" val="18770484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a:t>
            </a:r>
            <a:endParaRPr lang="en-US" dirty="0"/>
          </a:p>
        </p:txBody>
      </p:sp>
      <p:sp>
        <p:nvSpPr>
          <p:cNvPr id="3" name="Content Placeholder 2"/>
          <p:cNvSpPr>
            <a:spLocks noGrp="1"/>
          </p:cNvSpPr>
          <p:nvPr>
            <p:ph idx="1"/>
          </p:nvPr>
        </p:nvSpPr>
        <p:spPr/>
        <p:txBody>
          <a:bodyPr>
            <a:normAutofit/>
          </a:bodyPr>
          <a:lstStyle/>
          <a:p>
            <a:pPr algn="just"/>
            <a:r>
              <a:rPr lang="en-US" b="1" dirty="0"/>
              <a:t>HIPAA</a:t>
            </a:r>
            <a:r>
              <a:rPr lang="en-US" dirty="0"/>
              <a:t> (Healthcare Insurance Portability and Accountability Act) is a </a:t>
            </a:r>
            <a:r>
              <a:rPr lang="en-US" dirty="0" smtClean="0"/>
              <a:t>standard for individuals’ </a:t>
            </a:r>
            <a:r>
              <a:rPr lang="en-US" dirty="0"/>
              <a:t>protected health information(PHI</a:t>
            </a:r>
            <a:r>
              <a:rPr lang="en-US" dirty="0" smtClean="0"/>
              <a:t>). It </a:t>
            </a:r>
            <a:r>
              <a:rPr lang="en-US" dirty="0"/>
              <a:t>requires covered entities(i.e. health care providers) to protect privacy and security of PHI.  </a:t>
            </a:r>
            <a:endParaRPr lang="en-US" dirty="0" smtClean="0"/>
          </a:p>
          <a:p>
            <a:pPr algn="just"/>
            <a:endParaRPr lang="en-US" dirty="0" smtClean="0"/>
          </a:p>
          <a:p>
            <a:pPr algn="just"/>
            <a:r>
              <a:rPr lang="en-US" b="1" dirty="0" smtClean="0"/>
              <a:t>PCI-DSS</a:t>
            </a:r>
            <a:r>
              <a:rPr lang="en-US" dirty="0"/>
              <a:t> </a:t>
            </a:r>
            <a:r>
              <a:rPr lang="en-US" dirty="0" smtClean="0"/>
              <a:t>(Payment </a:t>
            </a:r>
            <a:r>
              <a:rPr lang="en-US" dirty="0"/>
              <a:t>Card Industry Data Security </a:t>
            </a:r>
            <a:r>
              <a:rPr lang="en-US" dirty="0" smtClean="0"/>
              <a:t>Standard) </a:t>
            </a:r>
            <a:r>
              <a:rPr lang="en-US" dirty="0"/>
              <a:t>is </a:t>
            </a:r>
            <a:r>
              <a:rPr lang="en-US" dirty="0" smtClean="0"/>
              <a:t>an information </a:t>
            </a:r>
            <a:r>
              <a:rPr lang="en-US" dirty="0"/>
              <a:t>security </a:t>
            </a:r>
            <a:r>
              <a:rPr lang="en-US" dirty="0" smtClean="0"/>
              <a:t>standard to improve the security of financial transactions related to debit</a:t>
            </a:r>
            <a:r>
              <a:rPr lang="en-US" dirty="0"/>
              <a:t>, credit, </a:t>
            </a:r>
            <a:r>
              <a:rPr lang="en-US" dirty="0" smtClean="0"/>
              <a:t>prepayments, </a:t>
            </a:r>
            <a:r>
              <a:rPr lang="en-US" dirty="0"/>
              <a:t>e-purse, ATM, and POS </a:t>
            </a:r>
            <a:r>
              <a:rPr lang="en-US" dirty="0" smtClean="0"/>
              <a:t>cards.</a:t>
            </a:r>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1874924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Countermeasures (defenses)</a:t>
            </a:r>
          </a:p>
        </p:txBody>
      </p:sp>
      <p:sp>
        <p:nvSpPr>
          <p:cNvPr id="57347" name="Rectangle 3"/>
          <p:cNvSpPr>
            <a:spLocks noGrp="1" noChangeArrowheads="1"/>
          </p:cNvSpPr>
          <p:nvPr>
            <p:ph type="body" idx="1"/>
          </p:nvPr>
        </p:nvSpPr>
        <p:spPr/>
        <p:txBody>
          <a:bodyPr>
            <a:normAutofit/>
          </a:bodyPr>
          <a:lstStyle/>
          <a:p>
            <a:pPr eaLnBrk="1" hangingPunct="1">
              <a:lnSpc>
                <a:spcPct val="80000"/>
              </a:lnSpc>
            </a:pPr>
            <a:r>
              <a:rPr lang="en-US" sz="1800" b="1" dirty="0">
                <a:solidFill>
                  <a:schemeClr val="accent2"/>
                </a:solidFill>
              </a:rPr>
              <a:t>Identification and Authentication (I&amp;A</a:t>
            </a:r>
            <a:r>
              <a:rPr lang="en-US" sz="1800" b="1" dirty="0"/>
              <a:t>)—</a:t>
            </a:r>
            <a:r>
              <a:rPr lang="en-US" sz="1800" dirty="0"/>
              <a:t>Identification is a user or system action where the user provides an identity. Authentication implies some proof that a user or system is the one he/it claims to be. The result of authentication may be a set of credentials, which later can be used to prove identity and may describe some attributes of the authenticated entity </a:t>
            </a:r>
            <a:endParaRPr lang="en-US" sz="1800" dirty="0" smtClean="0"/>
          </a:p>
          <a:p>
            <a:pPr eaLnBrk="1" hangingPunct="1">
              <a:lnSpc>
                <a:spcPct val="80000"/>
              </a:lnSpc>
            </a:pPr>
            <a:r>
              <a:rPr lang="en-US" sz="1800" b="1" dirty="0" smtClean="0">
                <a:solidFill>
                  <a:schemeClr val="accent2"/>
                </a:solidFill>
              </a:rPr>
              <a:t>Authorization </a:t>
            </a:r>
            <a:r>
              <a:rPr lang="en-US" sz="1800" b="1" dirty="0">
                <a:solidFill>
                  <a:schemeClr val="accent2"/>
                </a:solidFill>
              </a:rPr>
              <a:t>and Access control (A &amp; A</a:t>
            </a:r>
            <a:r>
              <a:rPr lang="en-US" sz="1800" dirty="0">
                <a:solidFill>
                  <a:schemeClr val="accent2"/>
                </a:solidFill>
              </a:rPr>
              <a:t>)—</a:t>
            </a:r>
            <a:r>
              <a:rPr lang="en-US" sz="1800" dirty="0"/>
              <a:t>Authorization defines permitted access to resources depending on the accessor (user, executing process), the resource being accessed, and the intended use of the resource. Access control requires some mechanism to enforce authorization  </a:t>
            </a:r>
            <a:endParaRPr lang="en-US" sz="1800" dirty="0" smtClean="0"/>
          </a:p>
          <a:p>
            <a:pPr eaLnBrk="1" hangingPunct="1">
              <a:lnSpc>
                <a:spcPct val="80000"/>
              </a:lnSpc>
            </a:pPr>
            <a:r>
              <a:rPr lang="en-US" sz="1800" b="1" dirty="0" smtClean="0">
                <a:solidFill>
                  <a:schemeClr val="accent2"/>
                </a:solidFill>
              </a:rPr>
              <a:t>Logging </a:t>
            </a:r>
            <a:r>
              <a:rPr lang="en-US" sz="1800" b="1" dirty="0">
                <a:solidFill>
                  <a:schemeClr val="accent2"/>
                </a:solidFill>
              </a:rPr>
              <a:t>and Auditing (L&amp;A</a:t>
            </a:r>
            <a:r>
              <a:rPr lang="en-US" sz="1800" dirty="0">
                <a:solidFill>
                  <a:schemeClr val="accent2"/>
                </a:solidFill>
              </a:rPr>
              <a:t>)—</a:t>
            </a:r>
            <a:r>
              <a:rPr lang="en-US" sz="1800" dirty="0"/>
              <a:t>Implies keeping a log of actions that may be relevant for security. These functions can be used to collect evidence for prosecution (forensics) and to improve the system by analyzing why the attack succeeded.</a:t>
            </a:r>
          </a:p>
          <a:p>
            <a:pPr eaLnBrk="1" hangingPunct="1">
              <a:lnSpc>
                <a:spcPct val="80000"/>
              </a:lnSpc>
            </a:pPr>
            <a:r>
              <a:rPr lang="en-US" sz="1800" b="1" dirty="0">
                <a:solidFill>
                  <a:schemeClr val="accent2"/>
                </a:solidFill>
              </a:rPr>
              <a:t>Hiding of information</a:t>
            </a:r>
            <a:r>
              <a:rPr lang="en-US" sz="1800" dirty="0">
                <a:solidFill>
                  <a:schemeClr val="accent2"/>
                </a:solidFill>
              </a:rPr>
              <a:t>—It </a:t>
            </a:r>
            <a:r>
              <a:rPr lang="en-US" sz="1800" dirty="0"/>
              <a:t>is usually performed by the use of cryptography but steganography is another </a:t>
            </a:r>
            <a:r>
              <a:rPr lang="en-US" sz="1800" dirty="0" err="1"/>
              <a:t>option.The</a:t>
            </a:r>
            <a:r>
              <a:rPr lang="en-US" sz="1800" dirty="0"/>
              <a:t> idea is to hide the information in order to protect it. </a:t>
            </a:r>
            <a:r>
              <a:rPr lang="en-US" sz="1800" dirty="0" smtClean="0"/>
              <a:t> </a:t>
            </a:r>
            <a:endParaRPr lang="en-US" sz="1800" dirty="0"/>
          </a:p>
          <a:p>
            <a:pPr eaLnBrk="1" hangingPunct="1">
              <a:lnSpc>
                <a:spcPct val="80000"/>
              </a:lnSpc>
            </a:pPr>
            <a:r>
              <a:rPr lang="en-US" sz="1800" b="1" dirty="0">
                <a:solidFill>
                  <a:schemeClr val="accent2"/>
                </a:solidFill>
              </a:rPr>
              <a:t>Intrusion detection</a:t>
            </a:r>
            <a:r>
              <a:rPr lang="en-US" sz="1800" dirty="0"/>
              <a:t>—Intrusion Detection Systems (IDS) alert the system when an intruder is trying to attack the </a:t>
            </a:r>
            <a:r>
              <a:rPr lang="en-US" sz="1800" dirty="0" smtClean="0"/>
              <a:t>system.</a:t>
            </a:r>
            <a:endParaRPr lang="en-US" sz="1800" dirty="0"/>
          </a:p>
        </p:txBody>
      </p:sp>
    </p:spTree>
    <p:extLst>
      <p:ext uri="{BB962C8B-B14F-4D97-AF65-F5344CB8AC3E}">
        <p14:creationId xmlns:p14="http://schemas.microsoft.com/office/powerpoint/2010/main" val="2946353880"/>
      </p:ext>
    </p:extLst>
  </p:cSld>
  <p:clrMapOvr>
    <a:masterClrMapping/>
  </p:clrMapOvr>
  <p:transition advTm="38353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II</a:t>
            </a:r>
            <a:endParaRPr lang="en-US" dirty="0"/>
          </a:p>
        </p:txBody>
      </p:sp>
      <p:sp>
        <p:nvSpPr>
          <p:cNvPr id="3" name="Content Placeholder 2"/>
          <p:cNvSpPr>
            <a:spLocks noGrp="1"/>
          </p:cNvSpPr>
          <p:nvPr>
            <p:ph idx="1"/>
          </p:nvPr>
        </p:nvSpPr>
        <p:spPr/>
        <p:txBody>
          <a:bodyPr>
            <a:noAutofit/>
          </a:bodyPr>
          <a:lstStyle/>
          <a:p>
            <a:pPr lvl="1" algn="just">
              <a:buFont typeface="Arial" panose="020B0604020202020204" pitchFamily="34" charset="0"/>
              <a:buChar char="•"/>
            </a:pPr>
            <a:r>
              <a:rPr lang="en-US" b="1" dirty="0"/>
              <a:t>GLBA </a:t>
            </a:r>
            <a:r>
              <a:rPr lang="en-US" dirty="0"/>
              <a:t>(Gramm-Leach-Bliley Act) is  a standard that requires financial institutions that offer consumers financial products or services to develop, implement, and maintain a compressive information security program that protects the privacy and integrity of customer records. </a:t>
            </a:r>
          </a:p>
          <a:p>
            <a:pPr lvl="1" algn="just">
              <a:buFont typeface="Arial" panose="020B0604020202020204" pitchFamily="34" charset="0"/>
              <a:buChar char="•"/>
            </a:pPr>
            <a:r>
              <a:rPr lang="en-US" b="1" dirty="0"/>
              <a:t>SOX</a:t>
            </a:r>
            <a:r>
              <a:rPr lang="en-US" dirty="0"/>
              <a:t> (The Sarbanes-Oxley Act) is a standard to protect shareholders and the general public from accounting errors and fraudulent practices in the enterprise. It defines which records needs to be stored and for how long. It doesn’t define how business should store records.</a:t>
            </a:r>
          </a:p>
        </p:txBody>
      </p:sp>
    </p:spTree>
    <p:extLst>
      <p:ext uri="{BB962C8B-B14F-4D97-AF65-F5344CB8AC3E}">
        <p14:creationId xmlns:p14="http://schemas.microsoft.com/office/powerpoint/2010/main" val="41000953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III</a:t>
            </a:r>
            <a:endParaRPr lang="en-US" dirty="0"/>
          </a:p>
        </p:txBody>
      </p:sp>
      <p:sp>
        <p:nvSpPr>
          <p:cNvPr id="3" name="Content Placeholder 2"/>
          <p:cNvSpPr>
            <a:spLocks noGrp="1"/>
          </p:cNvSpPr>
          <p:nvPr>
            <p:ph idx="1"/>
          </p:nvPr>
        </p:nvSpPr>
        <p:spPr/>
        <p:txBody>
          <a:bodyPr>
            <a:normAutofit fontScale="92500"/>
          </a:bodyPr>
          <a:lstStyle/>
          <a:p>
            <a:pPr algn="just"/>
            <a:r>
              <a:rPr lang="en-US" b="1" dirty="0"/>
              <a:t>COBIT</a:t>
            </a:r>
            <a:r>
              <a:rPr lang="en-US" dirty="0"/>
              <a:t> (Control Objectives for Information and related Technology) </a:t>
            </a:r>
            <a:r>
              <a:rPr lang="en-US" dirty="0" smtClean="0"/>
              <a:t>is designed to </a:t>
            </a:r>
            <a:r>
              <a:rPr lang="en-US" dirty="0"/>
              <a:t>provide management and business process owners with an information technology (IT) governance model that helps in delivering value from IT and </a:t>
            </a:r>
            <a:r>
              <a:rPr lang="en-US" dirty="0" smtClean="0"/>
              <a:t>managing </a:t>
            </a:r>
            <a:r>
              <a:rPr lang="en-US" dirty="0"/>
              <a:t>the risks associated with </a:t>
            </a:r>
            <a:r>
              <a:rPr lang="en-US" dirty="0" smtClean="0"/>
              <a:t>IT</a:t>
            </a:r>
          </a:p>
          <a:p>
            <a:pPr marL="0" indent="0" algn="just">
              <a:buNone/>
            </a:pPr>
            <a:endParaRPr lang="en-US" dirty="0" smtClean="0"/>
          </a:p>
          <a:p>
            <a:pPr algn="just"/>
            <a:r>
              <a:rPr lang="en-US" b="1" dirty="0" smtClean="0"/>
              <a:t>ISO/IEC </a:t>
            </a:r>
            <a:r>
              <a:rPr lang="en-US" dirty="0" smtClean="0"/>
              <a:t>27000 </a:t>
            </a:r>
            <a:r>
              <a:rPr lang="en-US" dirty="0"/>
              <a:t>family of standards </a:t>
            </a:r>
            <a:r>
              <a:rPr lang="en-US" dirty="0" smtClean="0"/>
              <a:t>helps organizations to keep </a:t>
            </a:r>
            <a:r>
              <a:rPr lang="en-US" dirty="0"/>
              <a:t>information assets secure. </a:t>
            </a:r>
            <a:endParaRPr lang="en-US" dirty="0" smtClean="0"/>
          </a:p>
          <a:p>
            <a:pPr lvl="1" algn="just"/>
            <a:r>
              <a:rPr lang="en-US" dirty="0"/>
              <a:t>ISO/IEC </a:t>
            </a:r>
            <a:r>
              <a:rPr lang="en-US" dirty="0" smtClean="0"/>
              <a:t>27001 –Information </a:t>
            </a:r>
            <a:r>
              <a:rPr lang="en-US" dirty="0"/>
              <a:t>security management systems r</a:t>
            </a:r>
            <a:r>
              <a:rPr lang="en-US" dirty="0" smtClean="0"/>
              <a:t>equirements </a:t>
            </a:r>
          </a:p>
          <a:p>
            <a:pPr lvl="1" algn="just"/>
            <a:r>
              <a:rPr lang="en-US" dirty="0"/>
              <a:t>ISO/IEC </a:t>
            </a:r>
            <a:r>
              <a:rPr lang="en-US" dirty="0" smtClean="0"/>
              <a:t>27002 – Code of practice </a:t>
            </a:r>
            <a:r>
              <a:rPr lang="en-US" dirty="0"/>
              <a:t>for information security controls </a:t>
            </a:r>
            <a:endParaRPr lang="en-US" dirty="0" smtClean="0"/>
          </a:p>
          <a:p>
            <a:pPr lvl="1" algn="just"/>
            <a:r>
              <a:rPr lang="en-US" dirty="0"/>
              <a:t>ISO/IEC 27003 </a:t>
            </a:r>
            <a:r>
              <a:rPr lang="en-US" dirty="0" smtClean="0"/>
              <a:t>–Information </a:t>
            </a:r>
            <a:r>
              <a:rPr lang="en-US" dirty="0"/>
              <a:t>security management system implementation guidance </a:t>
            </a:r>
            <a:endParaRPr lang="en-US" dirty="0" smtClean="0"/>
          </a:p>
          <a:p>
            <a:pPr lvl="1" algn="just"/>
            <a:r>
              <a:rPr lang="en-US" dirty="0"/>
              <a:t>ISO/IEC 27004 - Security techniques -- Information security management</a:t>
            </a:r>
          </a:p>
        </p:txBody>
      </p:sp>
    </p:spTree>
    <p:extLst>
      <p:ext uri="{BB962C8B-B14F-4D97-AF65-F5344CB8AC3E}">
        <p14:creationId xmlns:p14="http://schemas.microsoft.com/office/powerpoint/2010/main" val="42363926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Standards and regulations IV</a:t>
            </a:r>
            <a:endParaRPr lang="en-US" dirty="0"/>
          </a:p>
        </p:txBody>
      </p:sp>
      <p:sp>
        <p:nvSpPr>
          <p:cNvPr id="3" name="Content Placeholder 2"/>
          <p:cNvSpPr>
            <a:spLocks noGrp="1"/>
          </p:cNvSpPr>
          <p:nvPr>
            <p:ph idx="1"/>
          </p:nvPr>
        </p:nvSpPr>
        <p:spPr/>
        <p:txBody>
          <a:bodyPr>
            <a:normAutofit/>
          </a:bodyPr>
          <a:lstStyle/>
          <a:p>
            <a:pPr algn="just"/>
            <a:r>
              <a:rPr lang="en-US" b="1" dirty="0" smtClean="0"/>
              <a:t>NIST-53(</a:t>
            </a:r>
            <a:r>
              <a:rPr lang="en-US" dirty="0"/>
              <a:t>National Institute of Standards and Technology </a:t>
            </a:r>
            <a:r>
              <a:rPr lang="en-US" dirty="0" smtClean="0"/>
              <a:t>- 53</a:t>
            </a:r>
            <a:r>
              <a:rPr lang="en-US" b="1" dirty="0" smtClean="0"/>
              <a:t>)</a:t>
            </a:r>
            <a:r>
              <a:rPr lang="en-US" dirty="0" smtClean="0"/>
              <a:t> is a standard on security </a:t>
            </a:r>
            <a:r>
              <a:rPr lang="en-US" dirty="0"/>
              <a:t>and </a:t>
            </a:r>
            <a:r>
              <a:rPr lang="en-US" dirty="0" smtClean="0"/>
              <a:t>privacy </a:t>
            </a:r>
            <a:r>
              <a:rPr lang="en-US" dirty="0"/>
              <a:t>Controls for Federal Information Systems and </a:t>
            </a:r>
            <a:r>
              <a:rPr lang="en-US" dirty="0" smtClean="0"/>
              <a:t>Organizations. NIST-53 </a:t>
            </a:r>
            <a:r>
              <a:rPr lang="en-US" dirty="0"/>
              <a:t>is very similar to ISO/IEC 27002 but specific to government offices and agencies </a:t>
            </a:r>
            <a:endParaRPr lang="en-US" dirty="0" smtClean="0"/>
          </a:p>
          <a:p>
            <a:pPr algn="just"/>
            <a:r>
              <a:rPr lang="en-US" b="1" dirty="0" smtClean="0"/>
              <a:t>FISMA</a:t>
            </a:r>
            <a:r>
              <a:rPr lang="en-US" dirty="0" smtClean="0"/>
              <a:t> (Federal </a:t>
            </a:r>
            <a:r>
              <a:rPr lang="en-US" dirty="0"/>
              <a:t>Information Security and Management </a:t>
            </a:r>
            <a:r>
              <a:rPr lang="en-US" dirty="0" smtClean="0"/>
              <a:t>Act) is a standard to maintain security requirements and controls in all federal agencies  </a:t>
            </a:r>
            <a:endParaRPr lang="en-US" dirty="0"/>
          </a:p>
        </p:txBody>
      </p:sp>
    </p:spTree>
    <p:extLst>
      <p:ext uri="{BB962C8B-B14F-4D97-AF65-F5344CB8AC3E}">
        <p14:creationId xmlns:p14="http://schemas.microsoft.com/office/powerpoint/2010/main" val="32632613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2"/>
          <p:cNvSpPr>
            <a:spLocks noGrp="1"/>
          </p:cNvSpPr>
          <p:nvPr>
            <p:ph type="title"/>
          </p:nvPr>
        </p:nvSpPr>
        <p:spPr/>
        <p:txBody>
          <a:bodyPr/>
          <a:lstStyle/>
          <a:p>
            <a:r>
              <a:rPr lang="en-US" dirty="0" smtClean="0"/>
              <a:t>Example: Medical information</a:t>
            </a:r>
          </a:p>
        </p:txBody>
      </p:sp>
      <p:sp>
        <p:nvSpPr>
          <p:cNvPr id="165890" name="Content Placeholder 3"/>
          <p:cNvSpPr>
            <a:spLocks noGrp="1"/>
          </p:cNvSpPr>
          <p:nvPr>
            <p:ph idx="1"/>
          </p:nvPr>
        </p:nvSpPr>
        <p:spPr/>
        <p:txBody>
          <a:bodyPr>
            <a:normAutofit/>
          </a:bodyPr>
          <a:lstStyle/>
          <a:p>
            <a:r>
              <a:rPr lang="en-US" sz="2400" dirty="0"/>
              <a:t>Medical information is very sensitive and must be protected. </a:t>
            </a:r>
          </a:p>
          <a:p>
            <a:r>
              <a:rPr lang="en-US" sz="2400" dirty="0"/>
              <a:t>In addition to the medical personnel, there are various actors involved in handling this information. </a:t>
            </a:r>
          </a:p>
          <a:p>
            <a:r>
              <a:rPr lang="en-US" sz="2400" dirty="0"/>
              <a:t>The organization and access control of the private medical information of each individual is complex and fragmented. </a:t>
            </a:r>
          </a:p>
          <a:p>
            <a:r>
              <a:rPr lang="en-US" sz="2400" dirty="0"/>
              <a:t>To provide guidelines for the protection of these records many countries, including the US, are enacting laws that regulate the use of electronic patient records. </a:t>
            </a:r>
          </a:p>
          <a:p>
            <a:r>
              <a:rPr lang="en-US" sz="2400" dirty="0"/>
              <a:t>The British Medical Association in 1996 put strong controls on UK patient records. In the US,  the  Health Insurance Portability and Accountability Act (HIPAA) does similarly.</a:t>
            </a:r>
          </a:p>
        </p:txBody>
      </p:sp>
    </p:spTree>
    <p:extLst>
      <p:ext uri="{BB962C8B-B14F-4D97-AF65-F5344CB8AC3E}">
        <p14:creationId xmlns:p14="http://schemas.microsoft.com/office/powerpoint/2010/main" val="134888214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181350" y="228600"/>
            <a:ext cx="5829300" cy="1143000"/>
          </a:xfrm>
          <a:prstGeom prst="rect">
            <a:avLst/>
          </a:prstGeom>
          <a:noFill/>
          <a:ln w="9525">
            <a:noFill/>
            <a:miter lim="800000"/>
            <a:headEnd/>
            <a:tailEnd/>
          </a:ln>
        </p:spPr>
        <p:txBody>
          <a:bodyPr anchor="ctr"/>
          <a:lstStyle/>
          <a:p>
            <a:pPr algn="ctr">
              <a:defRPr/>
            </a:pPr>
            <a:r>
              <a:rPr lang="en-US" sz="4400" dirty="0">
                <a:latin typeface="+mj-lt"/>
                <a:ea typeface="+mj-ea"/>
                <a:cs typeface="+mj-cs"/>
              </a:rPr>
              <a:t>HIPAA</a:t>
            </a:r>
          </a:p>
        </p:txBody>
      </p:sp>
      <p:sp>
        <p:nvSpPr>
          <p:cNvPr id="3" name="Rectangle 3"/>
          <p:cNvSpPr txBox="1">
            <a:spLocks noChangeArrowheads="1"/>
          </p:cNvSpPr>
          <p:nvPr/>
        </p:nvSpPr>
        <p:spPr bwMode="auto">
          <a:xfrm>
            <a:off x="3181350" y="1676400"/>
            <a:ext cx="5829300" cy="44196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endParaRPr lang="en-US" sz="1400" dirty="0"/>
          </a:p>
          <a:p>
            <a:pPr indent="-342900" algn="just">
              <a:buFont typeface="Arial" charset="0"/>
              <a:buChar char="•"/>
              <a:defRPr/>
            </a:pPr>
            <a:r>
              <a:rPr lang="en-US" sz="2000" dirty="0"/>
              <a:t>Title II of HIPAA, known as the Administrative Simplification (AS) provisions, requires the establishment of national standards for electronic health care transactions and national identifiers for providers, health insurance plans, and employers. </a:t>
            </a:r>
          </a:p>
          <a:p>
            <a:pPr indent="-342900" algn="just">
              <a:buFont typeface="Arial" charset="0"/>
              <a:buChar char="•"/>
              <a:defRPr/>
            </a:pPr>
            <a:r>
              <a:rPr lang="en-US" sz="2000" dirty="0"/>
              <a:t>The AS provisions also address the security and privacy of health data. The standards intend to improve the efficiency and effectiveness of the nation's health care system by encouraging the widespread use of electronic data interchange</a:t>
            </a:r>
          </a:p>
          <a:p>
            <a:pPr indent="-342900" algn="just">
              <a:buFont typeface="Arial" charset="0"/>
              <a:buChar char="•"/>
              <a:defRPr/>
            </a:pPr>
            <a:r>
              <a:rPr lang="en-US" sz="2000" dirty="0"/>
              <a:t>The HHS has promulgated five rules regarding AS: the Privacy Rule, the Transactions and Code Sets Rule, the Security Rule, the Unique Identifiers Rule, and the Enforcement Rule.</a:t>
            </a:r>
          </a:p>
        </p:txBody>
      </p:sp>
    </p:spTree>
    <p:extLst>
      <p:ext uri="{BB962C8B-B14F-4D97-AF65-F5344CB8AC3E}">
        <p14:creationId xmlns:p14="http://schemas.microsoft.com/office/powerpoint/2010/main" val="26294077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Regulations overlap</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sz="1400" dirty="0"/>
              <a:t> 				</a:t>
            </a:r>
            <a:endParaRPr lang="en-US" dirty="0"/>
          </a:p>
          <a:p>
            <a:endParaRPr lang="en-US" dirty="0"/>
          </a:p>
        </p:txBody>
      </p:sp>
      <p:graphicFrame>
        <p:nvGraphicFramePr>
          <p:cNvPr id="4" name="Diagram 3"/>
          <p:cNvGraphicFramePr/>
          <p:nvPr/>
        </p:nvGraphicFramePr>
        <p:xfrm>
          <a:off x="4038600" y="1828800"/>
          <a:ext cx="41148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680838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smtClean="0"/>
              <a:t>Reliability </a:t>
            </a:r>
          </a:p>
        </p:txBody>
      </p:sp>
      <p:sp>
        <p:nvSpPr>
          <p:cNvPr id="217090" name="Content Placeholder 2"/>
          <p:cNvSpPr>
            <a:spLocks noGrp="1"/>
          </p:cNvSpPr>
          <p:nvPr>
            <p:ph idx="1"/>
          </p:nvPr>
        </p:nvSpPr>
        <p:spPr/>
        <p:txBody>
          <a:bodyPr/>
          <a:lstStyle/>
          <a:p>
            <a:r>
              <a:rPr lang="en-US" sz="2400" dirty="0"/>
              <a:t>A </a:t>
            </a:r>
            <a:r>
              <a:rPr lang="en-US" sz="2400" b="1" i="1" dirty="0"/>
              <a:t>failure</a:t>
            </a:r>
            <a:r>
              <a:rPr lang="en-US" sz="2400" i="1" dirty="0"/>
              <a:t> is said to occur in a system when the system’s environment observes an output from the system that does not conform to its specification. An </a:t>
            </a:r>
            <a:r>
              <a:rPr lang="en-US" sz="2400" b="1" i="1" dirty="0"/>
              <a:t>error</a:t>
            </a:r>
            <a:r>
              <a:rPr lang="en-US" sz="2400" i="1" dirty="0"/>
              <a:t> is the part of the system, e.g. one of its constituent (sub)systems, which is liable to lead to a failure. A </a:t>
            </a:r>
            <a:r>
              <a:rPr lang="en-US" sz="2400" b="1" i="1" dirty="0"/>
              <a:t>fault</a:t>
            </a:r>
            <a:r>
              <a:rPr lang="en-US" sz="2400" i="1" dirty="0"/>
              <a:t> is the adjudged cause of an error and may itself be the result of a failure. Hence, a fault causes an error that produces a failure, which subsequently may result to a fault, and so on. </a:t>
            </a:r>
          </a:p>
          <a:p>
            <a:r>
              <a:rPr lang="en-US" sz="2400" dirty="0"/>
              <a:t>An error class captures the cause for an error, the error can then manifest itself into a fault which is dealt with in the fault class. If the fault is not contained then it can manifest itself into a failure which is defined in the failure class. The pattern class handles failures when they occur. The pattern class defines the policies which are used to handle failures in the failure class.</a:t>
            </a:r>
          </a:p>
          <a:p>
            <a:endParaRPr lang="en-US" sz="1800" dirty="0"/>
          </a:p>
        </p:txBody>
      </p:sp>
    </p:spTree>
    <p:extLst>
      <p:ext uri="{BB962C8B-B14F-4D97-AF65-F5344CB8AC3E}">
        <p14:creationId xmlns:p14="http://schemas.microsoft.com/office/powerpoint/2010/main" val="38330715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E8456244-5A95-419D-9A45-0C17D85AC0EF}" type="slidenum">
              <a:rPr lang="en-US" altLang="en-US" smtClean="0">
                <a:latin typeface="Times New Roman" pitchFamily="18" charset="0"/>
              </a:rPr>
              <a:pPr eaLnBrk="1" hangingPunct="1"/>
              <a:t>127</a:t>
            </a:fld>
            <a:endParaRPr lang="en-US" altLang="en-US" smtClean="0">
              <a:latin typeface="Times New Roman" pitchFamily="18" charset="0"/>
            </a:endParaRPr>
          </a:p>
        </p:txBody>
      </p:sp>
      <p:sp>
        <p:nvSpPr>
          <p:cNvPr id="11268"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1269"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aphicFrame>
        <p:nvGraphicFramePr>
          <p:cNvPr id="11270" name="Object 2"/>
          <p:cNvGraphicFramePr>
            <a:graphicFrameLocks noChangeAspect="1"/>
          </p:cNvGraphicFramePr>
          <p:nvPr/>
        </p:nvGraphicFramePr>
        <p:xfrm>
          <a:off x="3571876" y="1676400"/>
          <a:ext cx="5345113" cy="3657600"/>
        </p:xfrm>
        <a:graphic>
          <a:graphicData uri="http://schemas.openxmlformats.org/presentationml/2006/ole">
            <mc:AlternateContent xmlns:mc="http://schemas.openxmlformats.org/markup-compatibility/2006">
              <mc:Choice xmlns:v="urn:schemas-microsoft-com:vml" Requires="v">
                <p:oleObj spid="_x0000_s3082" name="Visio" r:id="rId3" imgW="3599877" imgH="2676701" progId="Visio.Drawing.11">
                  <p:embed/>
                </p:oleObj>
              </mc:Choice>
              <mc:Fallback>
                <p:oleObj name="Visio" r:id="rId3" imgW="3599877" imgH="267670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6" y="1676400"/>
                        <a:ext cx="53451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Rectangle 9"/>
          <p:cNvSpPr>
            <a:spLocks noChangeArrowheads="1"/>
          </p:cNvSpPr>
          <p:nvPr/>
        </p:nvSpPr>
        <p:spPr bwMode="auto">
          <a:xfrm>
            <a:off x="4267201" y="5562600"/>
            <a:ext cx="3954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 Metamodel for Reliability Concepts</a:t>
            </a:r>
          </a:p>
        </p:txBody>
      </p:sp>
    </p:spTree>
    <p:extLst>
      <p:ext uri="{BB962C8B-B14F-4D97-AF65-F5344CB8AC3E}">
        <p14:creationId xmlns:p14="http://schemas.microsoft.com/office/powerpoint/2010/main" val="27048455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p:txBody>
          <a:bodyPr/>
          <a:lstStyle/>
          <a:p>
            <a:r>
              <a:rPr lang="en-US" dirty="0" smtClean="0"/>
              <a:t>Reliability</a:t>
            </a:r>
          </a:p>
        </p:txBody>
      </p:sp>
      <p:sp>
        <p:nvSpPr>
          <p:cNvPr id="219138" name="Content Placeholder 2"/>
          <p:cNvSpPr>
            <a:spLocks noGrp="1"/>
          </p:cNvSpPr>
          <p:nvPr>
            <p:ph idx="1"/>
          </p:nvPr>
        </p:nvSpPr>
        <p:spPr/>
        <p:txBody>
          <a:bodyPr>
            <a:normAutofit/>
          </a:bodyPr>
          <a:lstStyle/>
          <a:p>
            <a:r>
              <a:rPr lang="en-US" dirty="0"/>
              <a:t>It is the ability for a system to follow its specifications</a:t>
            </a:r>
          </a:p>
          <a:p>
            <a:r>
              <a:rPr lang="en-US" dirty="0" smtClean="0"/>
              <a:t>It is the </a:t>
            </a:r>
            <a:r>
              <a:rPr lang="en-US" dirty="0"/>
              <a:t>probability that a system is working at time t2 knowing that it was working at time t1</a:t>
            </a:r>
          </a:p>
          <a:p>
            <a:r>
              <a:rPr lang="en-US" dirty="0"/>
              <a:t>Reliability is fundamental for safe-critical systems, where the lives of people could be endangered </a:t>
            </a:r>
          </a:p>
          <a:p>
            <a:r>
              <a:rPr lang="en-US" b="1" dirty="0"/>
              <a:t>Fault tolerance </a:t>
            </a:r>
            <a:r>
              <a:rPr lang="en-US" dirty="0"/>
              <a:t>is being operational when some parts of the system are not functioning properly </a:t>
            </a:r>
          </a:p>
        </p:txBody>
      </p:sp>
    </p:spTree>
    <p:extLst>
      <p:ext uri="{BB962C8B-B14F-4D97-AF65-F5344CB8AC3E}">
        <p14:creationId xmlns:p14="http://schemas.microsoft.com/office/powerpoint/2010/main" val="306539217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smtClean="0"/>
              <a:t>Hardware and software reliability</a:t>
            </a:r>
          </a:p>
        </p:txBody>
      </p:sp>
      <p:sp>
        <p:nvSpPr>
          <p:cNvPr id="220162" name="Content Placeholder 2"/>
          <p:cNvSpPr>
            <a:spLocks noGrp="1"/>
          </p:cNvSpPr>
          <p:nvPr>
            <p:ph idx="1"/>
          </p:nvPr>
        </p:nvSpPr>
        <p:spPr/>
        <p:txBody>
          <a:bodyPr>
            <a:normAutofit/>
          </a:bodyPr>
          <a:lstStyle/>
          <a:p>
            <a:r>
              <a:rPr lang="en-US" sz="2400" dirty="0"/>
              <a:t>Hardware faults are random and due to aging or physical disturbances</a:t>
            </a:r>
          </a:p>
          <a:p>
            <a:r>
              <a:rPr lang="en-US" sz="2400" dirty="0" smtClean="0"/>
              <a:t>In </a:t>
            </a:r>
            <a:r>
              <a:rPr lang="en-US" sz="2400" dirty="0"/>
              <a:t>the software reliability engineering community </a:t>
            </a:r>
            <a:r>
              <a:rPr lang="en-US" sz="2400" dirty="0" smtClean="0"/>
              <a:t>some believe that statistical </a:t>
            </a:r>
            <a:r>
              <a:rPr lang="en-US" sz="2400" dirty="0"/>
              <a:t>models used in hardware reliability are </a:t>
            </a:r>
            <a:r>
              <a:rPr lang="en-US" sz="2400" dirty="0" smtClean="0"/>
              <a:t>useful </a:t>
            </a:r>
            <a:r>
              <a:rPr lang="en-US" sz="2400" dirty="0"/>
              <a:t>as a measure of software </a:t>
            </a:r>
            <a:r>
              <a:rPr lang="en-US" sz="2400" dirty="0" smtClean="0"/>
              <a:t>reliability: </a:t>
            </a:r>
            <a:r>
              <a:rPr lang="en-US" sz="2400" dirty="0"/>
              <a:t>the longer you run software, the higher the probability you will eventually use it in an untested manner and find a latent defect that results in a </a:t>
            </a:r>
            <a:r>
              <a:rPr lang="en-US" sz="2400" dirty="0" smtClean="0"/>
              <a:t>failure. Others </a:t>
            </a:r>
            <a:r>
              <a:rPr lang="en-US" sz="2400" dirty="0"/>
              <a:t>believe that software faults are not random and statistical models are not appropriate; they use fault trees and similar tools to study software reliability</a:t>
            </a:r>
          </a:p>
          <a:p>
            <a:r>
              <a:rPr lang="en-US" sz="2400" dirty="0"/>
              <a:t>Hardware faults can be handled though redundancy, software faults require diversity  (or very careful design)</a:t>
            </a:r>
          </a:p>
        </p:txBody>
      </p:sp>
    </p:spTree>
    <p:extLst>
      <p:ext uri="{BB962C8B-B14F-4D97-AF65-F5344CB8AC3E}">
        <p14:creationId xmlns:p14="http://schemas.microsoft.com/office/powerpoint/2010/main" val="3728682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Basic secure architecture         </a:t>
            </a:r>
          </a:p>
        </p:txBody>
      </p:sp>
      <p:sp>
        <p:nvSpPr>
          <p:cNvPr id="18435" name="Rectangle 5"/>
          <p:cNvSpPr>
            <a:spLocks noChangeArrowheads="1"/>
          </p:cNvSpPr>
          <p:nvPr/>
        </p:nvSpPr>
        <p:spPr bwMode="auto">
          <a:xfrm>
            <a:off x="914400" y="1752600"/>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nSpc>
                <a:spcPct val="90000"/>
              </a:lnSpc>
            </a:pPr>
            <a:r>
              <a:rPr lang="en-US" altLang="en-US" i="0"/>
              <a:t>Authentication  </a:t>
            </a:r>
            <a:r>
              <a:rPr lang="en-US" altLang="en-US"/>
              <a:t>must</a:t>
            </a:r>
            <a:r>
              <a:rPr lang="en-US" altLang="en-US" i="0"/>
              <a:t> </a:t>
            </a:r>
            <a:r>
              <a:rPr lang="en-US" altLang="en-US"/>
              <a:t>happen first</a:t>
            </a:r>
          </a:p>
          <a:p>
            <a:pPr>
              <a:lnSpc>
                <a:spcPct val="90000"/>
              </a:lnSpc>
            </a:pPr>
            <a:r>
              <a:rPr lang="en-US" altLang="en-US" i="0"/>
              <a:t>Authorization rules</a:t>
            </a:r>
            <a:r>
              <a:rPr lang="en-US" altLang="en-US"/>
              <a:t> define what is allowed or not allowed (who can see what and how)</a:t>
            </a:r>
          </a:p>
          <a:p>
            <a:pPr>
              <a:lnSpc>
                <a:spcPct val="90000"/>
              </a:lnSpc>
            </a:pPr>
            <a:r>
              <a:rPr lang="en-US" altLang="en-US"/>
              <a:t>Lower  architectural levels enforce authentication and authorization</a:t>
            </a:r>
          </a:p>
          <a:p>
            <a:pPr>
              <a:lnSpc>
                <a:spcPct val="90000"/>
              </a:lnSpc>
            </a:pPr>
            <a:r>
              <a:rPr lang="en-US" altLang="en-US" i="0"/>
              <a:t>Cryptography </a:t>
            </a:r>
            <a:r>
              <a:rPr lang="en-US" altLang="en-US"/>
              <a:t>protects messages in transit and stored data, and provides non-repudiation and authentication</a:t>
            </a:r>
          </a:p>
          <a:p>
            <a:pPr>
              <a:lnSpc>
                <a:spcPct val="90000"/>
              </a:lnSpc>
            </a:pPr>
            <a:r>
              <a:rPr lang="en-US" altLang="en-US"/>
              <a:t>Logging for later auditing</a:t>
            </a:r>
          </a:p>
          <a:p>
            <a:pPr>
              <a:lnSpc>
                <a:spcPct val="90000"/>
              </a:lnSpc>
            </a:pPr>
            <a:endParaRPr lang="en-US" altLang="en-US"/>
          </a:p>
        </p:txBody>
      </p:sp>
    </p:spTree>
    <p:extLst>
      <p:ext uri="{BB962C8B-B14F-4D97-AF65-F5344CB8AC3E}">
        <p14:creationId xmlns:p14="http://schemas.microsoft.com/office/powerpoint/2010/main" val="193918692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5" name="Picture 39"/>
          <p:cNvPicPr>
            <a:picLocks noChangeAspect="1" noChangeArrowheads="1"/>
          </p:cNvPicPr>
          <p:nvPr/>
        </p:nvPicPr>
        <p:blipFill>
          <a:blip r:embed="rId2" cstate="print"/>
          <a:srcRect/>
          <a:stretch>
            <a:fillRect/>
          </a:stretch>
        </p:blipFill>
        <p:spPr bwMode="auto">
          <a:xfrm>
            <a:off x="2895600" y="1371600"/>
            <a:ext cx="6629400" cy="4038600"/>
          </a:xfrm>
          <a:prstGeom prst="rect">
            <a:avLst/>
          </a:prstGeom>
          <a:noFill/>
          <a:ln w="9525">
            <a:noFill/>
            <a:miter lim="800000"/>
            <a:headEnd/>
            <a:tailEnd/>
          </a:ln>
        </p:spPr>
      </p:pic>
      <p:sp>
        <p:nvSpPr>
          <p:cNvPr id="3" name="Title 28"/>
          <p:cNvSpPr txBox="1">
            <a:spLocks/>
          </p:cNvSpPr>
          <p:nvPr/>
        </p:nvSpPr>
        <p:spPr>
          <a:xfrm>
            <a:off x="1981200" y="274638"/>
            <a:ext cx="8229600" cy="1143000"/>
          </a:xfrm>
          <a:prstGeom prst="rect">
            <a:avLst/>
          </a:prstGeom>
        </p:spPr>
        <p:txBody>
          <a:bodyPr/>
          <a:lstStyle/>
          <a:p>
            <a:pPr algn="ctr" eaLnBrk="0" hangingPunct="0">
              <a:defRPr/>
            </a:pPr>
            <a:r>
              <a:rPr lang="en-US" sz="2800">
                <a:latin typeface="+mj-lt"/>
                <a:ea typeface="+mj-ea"/>
                <a:cs typeface="+mj-cs"/>
              </a:rPr>
              <a:t>Reliability mechanisms</a:t>
            </a:r>
            <a:endParaRPr lang="en-US" sz="2800" dirty="0">
              <a:latin typeface="+mj-lt"/>
              <a:ea typeface="+mj-ea"/>
              <a:cs typeface="+mj-cs"/>
            </a:endParaRPr>
          </a:p>
        </p:txBody>
      </p:sp>
    </p:spTree>
    <p:extLst>
      <p:ext uri="{BB962C8B-B14F-4D97-AF65-F5344CB8AC3E}">
        <p14:creationId xmlns:p14="http://schemas.microsoft.com/office/powerpoint/2010/main" val="417626743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p:cNvSpPr>
          <p:nvPr>
            <p:ph type="title"/>
          </p:nvPr>
        </p:nvSpPr>
        <p:spPr/>
        <p:txBody>
          <a:bodyPr/>
          <a:lstStyle/>
          <a:p>
            <a:r>
              <a:rPr lang="en-US" smtClean="0"/>
              <a:t>Dependability</a:t>
            </a:r>
          </a:p>
        </p:txBody>
      </p:sp>
      <p:sp>
        <p:nvSpPr>
          <p:cNvPr id="224258" name="Rectangle 3"/>
          <p:cNvSpPr>
            <a:spLocks noGrp="1"/>
          </p:cNvSpPr>
          <p:nvPr>
            <p:ph type="body" idx="1"/>
          </p:nvPr>
        </p:nvSpPr>
        <p:spPr/>
        <p:txBody>
          <a:bodyPr/>
          <a:lstStyle/>
          <a:p>
            <a:r>
              <a:rPr lang="en-US" dirty="0" smtClean="0"/>
              <a:t>Ability to deliver service that can justifiably be trusted</a:t>
            </a:r>
          </a:p>
          <a:p>
            <a:r>
              <a:rPr lang="en-US" dirty="0" smtClean="0"/>
              <a:t>Ability of a system to avoid failures that are more frequent or more severe, and outage durations that are longer than is  acceptable to the user(s) </a:t>
            </a:r>
          </a:p>
          <a:p>
            <a:r>
              <a:rPr lang="en-US" dirty="0" smtClean="0"/>
              <a:t>It usually includes reliability, availability, and safety, although some authors also include security</a:t>
            </a:r>
          </a:p>
          <a:p>
            <a:pPr>
              <a:buFont typeface="Arial" charset="0"/>
              <a:buNone/>
            </a:pPr>
            <a:r>
              <a:rPr lang="en-US" b="1" dirty="0" smtClean="0"/>
              <a:t>Survivability:</a:t>
            </a:r>
            <a:r>
              <a:rPr lang="en-US" dirty="0" smtClean="0"/>
              <a:t> </a:t>
            </a:r>
            <a:r>
              <a:rPr lang="en-US" dirty="0"/>
              <a:t>the quantified ability of </a:t>
            </a:r>
            <a:r>
              <a:rPr lang="en-US" dirty="0" smtClean="0"/>
              <a:t>a system, </a:t>
            </a:r>
            <a:r>
              <a:rPr lang="en-US" dirty="0"/>
              <a:t>subsystem, equipment, process, or procedure to continue to function during and after a natural or man-made </a:t>
            </a:r>
            <a:r>
              <a:rPr lang="en-US" dirty="0" smtClean="0"/>
              <a:t>disturbance.</a:t>
            </a:r>
          </a:p>
        </p:txBody>
      </p:sp>
    </p:spTree>
    <p:extLst>
      <p:ext uri="{BB962C8B-B14F-4D97-AF65-F5344CB8AC3E}">
        <p14:creationId xmlns:p14="http://schemas.microsoft.com/office/powerpoint/2010/main" val="418961571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p:txBody>
          <a:bodyPr/>
          <a:lstStyle/>
          <a:p>
            <a:r>
              <a:rPr lang="en-US" smtClean="0"/>
              <a:t>Availability</a:t>
            </a:r>
          </a:p>
        </p:txBody>
      </p:sp>
      <p:sp>
        <p:nvSpPr>
          <p:cNvPr id="223234" name="Content Placeholder 2"/>
          <p:cNvSpPr>
            <a:spLocks noGrp="1"/>
          </p:cNvSpPr>
          <p:nvPr>
            <p:ph idx="1"/>
          </p:nvPr>
        </p:nvSpPr>
        <p:spPr/>
        <p:txBody>
          <a:bodyPr>
            <a:normAutofit/>
          </a:bodyPr>
          <a:lstStyle/>
          <a:p>
            <a:r>
              <a:rPr lang="en-US" dirty="0" smtClean="0"/>
              <a:t>Availability </a:t>
            </a:r>
            <a:r>
              <a:rPr lang="en-US" dirty="0"/>
              <a:t>is the proportion of time a system is in a functioning condition. </a:t>
            </a:r>
          </a:p>
          <a:p>
            <a:r>
              <a:rPr lang="en-US" dirty="0"/>
              <a:t>It measures the up time of a system, the system is there when I need </a:t>
            </a:r>
            <a:r>
              <a:rPr lang="en-US" dirty="0" smtClean="0"/>
              <a:t>it</a:t>
            </a:r>
          </a:p>
          <a:p>
            <a:r>
              <a:rPr lang="en-US" dirty="0" smtClean="0"/>
              <a:t>If there are short periods when the system is not working, availability can still be good</a:t>
            </a:r>
            <a:endParaRPr lang="en-US" dirty="0"/>
          </a:p>
          <a:p>
            <a:r>
              <a:rPr lang="en-US" dirty="0"/>
              <a:t>Availability is much more important than reliability for </a:t>
            </a:r>
            <a:r>
              <a:rPr lang="en-US" dirty="0" smtClean="0"/>
              <a:t>clouds, for airplanes it is the reverse</a:t>
            </a:r>
            <a:endParaRPr lang="en-US" dirty="0"/>
          </a:p>
        </p:txBody>
      </p:sp>
    </p:spTree>
    <p:extLst>
      <p:ext uri="{BB962C8B-B14F-4D97-AF65-F5344CB8AC3E}">
        <p14:creationId xmlns:p14="http://schemas.microsoft.com/office/powerpoint/2010/main" val="14792305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environment.</a:t>
            </a:r>
          </a:p>
          <a:p>
            <a:r>
              <a:rPr lang="en-GB" sz="2400" dirty="0"/>
              <a:t>It is important to consider software safety as most devices whose failure is critical now incorporate software-based control systems. </a:t>
            </a:r>
          </a:p>
          <a:p>
            <a:r>
              <a:rPr lang="en-GB" sz="2400" dirty="0"/>
              <a:t>Safety requirements are often exclusive requirements i.e. they exclude undesirable situations rather than specify required system services. These generate functional safety requirements</a:t>
            </a:r>
            <a:r>
              <a:rPr lang="en-GB" sz="2400" dirty="0" smtClean="0"/>
              <a:t>.</a:t>
            </a:r>
          </a:p>
          <a:p>
            <a:r>
              <a:rPr lang="en-GB" sz="2400" dirty="0" smtClean="0"/>
              <a:t>Safety is usually expressed using assertions: “The doors of an elevator cannot open when it is moving”</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extLst>
      <p:ext uri="{BB962C8B-B14F-4D97-AF65-F5344CB8AC3E}">
        <p14:creationId xmlns:p14="http://schemas.microsoft.com/office/powerpoint/2010/main" val="42552377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terms</a:t>
            </a:r>
            <a:endParaRPr lang="en-US" dirty="0"/>
          </a:p>
        </p:txBody>
      </p:sp>
      <p:sp>
        <p:nvSpPr>
          <p:cNvPr id="3" name="Content Placeholder 2"/>
          <p:cNvSpPr>
            <a:spLocks noGrp="1"/>
          </p:cNvSpPr>
          <p:nvPr>
            <p:ph idx="1"/>
          </p:nvPr>
        </p:nvSpPr>
        <p:spPr/>
        <p:txBody>
          <a:bodyPr/>
          <a:lstStyle/>
          <a:p>
            <a:r>
              <a:rPr lang="en-US" b="1" dirty="0" smtClean="0"/>
              <a:t>Monitoring</a:t>
            </a:r>
            <a:r>
              <a:rPr lang="en-US" dirty="0" smtClean="0"/>
              <a:t>: </a:t>
            </a:r>
            <a:r>
              <a:rPr lang="en-US" dirty="0"/>
              <a:t>observe and check the progress or quality of (something) over a period of time; keep under systematic review</a:t>
            </a:r>
            <a:r>
              <a:rPr lang="en-US" dirty="0" smtClean="0"/>
              <a:t>. The objective is to ensure that a system is operating within an assured level of service by providing information about the operations and about the state of each component</a:t>
            </a:r>
          </a:p>
          <a:p>
            <a:r>
              <a:rPr lang="en-US" b="1" dirty="0" smtClean="0"/>
              <a:t>Resilience</a:t>
            </a:r>
            <a:r>
              <a:rPr lang="en-US" dirty="0" smtClean="0"/>
              <a:t> </a:t>
            </a:r>
            <a:r>
              <a:rPr lang="en-US" dirty="0"/>
              <a:t>is the ability to provide and maintain an acceptable level of </a:t>
            </a:r>
            <a:r>
              <a:rPr lang="en-US" dirty="0" smtClean="0"/>
              <a:t>service </a:t>
            </a:r>
            <a:r>
              <a:rPr lang="en-US" dirty="0"/>
              <a:t>in the face of </a:t>
            </a:r>
            <a:r>
              <a:rPr lang="en-US" dirty="0" smtClean="0"/>
              <a:t>faults </a:t>
            </a:r>
            <a:r>
              <a:rPr lang="en-US" dirty="0"/>
              <a:t>and challenges to </a:t>
            </a:r>
            <a:r>
              <a:rPr lang="en-US" dirty="0" smtClean="0"/>
              <a:t>normal operation.  </a:t>
            </a:r>
            <a:r>
              <a:rPr lang="en-US" dirty="0"/>
              <a:t>Threats and challenges for services can range from simple </a:t>
            </a:r>
            <a:r>
              <a:rPr lang="en-US" dirty="0" smtClean="0"/>
              <a:t>misconfiguration, to </a:t>
            </a:r>
            <a:r>
              <a:rPr lang="en-US" dirty="0"/>
              <a:t>large scale natural </a:t>
            </a:r>
            <a:r>
              <a:rPr lang="en-US" dirty="0" smtClean="0"/>
              <a:t>disasters, or to </a:t>
            </a:r>
            <a:r>
              <a:rPr lang="en-US" dirty="0"/>
              <a:t>targeted attacks</a:t>
            </a:r>
          </a:p>
        </p:txBody>
      </p:sp>
    </p:spTree>
    <p:extLst>
      <p:ext uri="{BB962C8B-B14F-4D97-AF65-F5344CB8AC3E}">
        <p14:creationId xmlns:p14="http://schemas.microsoft.com/office/powerpoint/2010/main" val="1160336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3/30/2017</a:t>
            </a:fld>
            <a:endParaRPr lang="en-US" altLang="en-US" smtClean="0">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14</a:t>
            </a:fld>
            <a:endParaRPr lang="en-US" altLang="en-US" smtClean="0">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Need for a holistic view</a:t>
            </a:r>
          </a:p>
        </p:txBody>
      </p:sp>
      <p:sp>
        <p:nvSpPr>
          <p:cNvPr id="117765" name="Rectangle 3"/>
          <p:cNvSpPr>
            <a:spLocks noGrp="1" noChangeArrowheads="1"/>
          </p:cNvSpPr>
          <p:nvPr>
            <p:ph type="body" idx="4294967295"/>
          </p:nvPr>
        </p:nvSpPr>
        <p:spPr/>
        <p:txBody>
          <a:bodyPr>
            <a:normAutofit/>
          </a:bodyPr>
          <a:lstStyle/>
          <a:p>
            <a:pPr eaLnBrk="1" hangingPunct="1"/>
            <a:r>
              <a:rPr lang="en-US" altLang="en-US" dirty="0" smtClean="0"/>
              <a:t>Need for a holistic view, not disjoint pieces. Disjoint mechanisms cannot prevent threat that are combinations of legal actions</a:t>
            </a:r>
          </a:p>
          <a:p>
            <a:pPr eaLnBrk="1" hangingPunct="1"/>
            <a:r>
              <a:rPr lang="en-US" altLang="en-US" dirty="0" smtClean="0"/>
              <a:t>Security should be based on institution policies</a:t>
            </a:r>
          </a:p>
          <a:p>
            <a:pPr eaLnBrk="1" hangingPunct="1"/>
            <a:r>
              <a:rPr lang="en-US" altLang="en-US" dirty="0" smtClean="0"/>
              <a:t>Methods based on local protection, e.g., cryptography , are very important to enforce the high-level restrictions but are not adequate in isolation.</a:t>
            </a:r>
          </a:p>
          <a:p>
            <a:pPr eaLnBrk="1" hangingPunct="1"/>
            <a:r>
              <a:rPr lang="en-US" altLang="en-US" dirty="0" smtClean="0"/>
              <a:t>Code-based security is incomplete, security is a systems problem</a:t>
            </a:r>
          </a:p>
        </p:txBody>
      </p:sp>
    </p:spTree>
    <p:extLst>
      <p:ext uri="{BB962C8B-B14F-4D97-AF65-F5344CB8AC3E}">
        <p14:creationId xmlns:p14="http://schemas.microsoft.com/office/powerpoint/2010/main" val="674631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Related aspects</a:t>
            </a:r>
          </a:p>
        </p:txBody>
      </p:sp>
      <p:sp>
        <p:nvSpPr>
          <p:cNvPr id="20483" name="Rectangle 3"/>
          <p:cNvSpPr>
            <a:spLocks noGrp="1" noChangeArrowheads="1"/>
          </p:cNvSpPr>
          <p:nvPr>
            <p:ph type="body" idx="1"/>
          </p:nvPr>
        </p:nvSpPr>
        <p:spPr/>
        <p:txBody>
          <a:bodyPr>
            <a:normAutofit/>
          </a:bodyPr>
          <a:lstStyle/>
          <a:p>
            <a:pPr eaLnBrk="1" hangingPunct="1">
              <a:lnSpc>
                <a:spcPct val="80000"/>
              </a:lnSpc>
              <a:defRPr/>
            </a:pPr>
            <a:r>
              <a:rPr lang="en-US" altLang="en-US" sz="2400" b="0" i="0" dirty="0" smtClean="0">
                <a:solidFill>
                  <a:schemeClr val="accent2"/>
                </a:solidFill>
              </a:rPr>
              <a:t>Assurance</a:t>
            </a:r>
            <a:r>
              <a:rPr lang="en-US" altLang="en-US" sz="2400" b="0" i="0" dirty="0" smtClean="0"/>
              <a:t> </a:t>
            </a:r>
            <a:r>
              <a:rPr lang="en-US" altLang="en-US" sz="2400" dirty="0" smtClean="0"/>
              <a:t>is a measure of the trust we put on a system as being able to provide the required degree of security</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Risk ana</a:t>
            </a:r>
            <a:r>
              <a:rPr lang="en-US" altLang="en-US" sz="2400" b="0" i="0" dirty="0" smtClean="0"/>
              <a:t>l</a:t>
            </a:r>
            <a:r>
              <a:rPr lang="en-US" altLang="en-US" sz="2400" dirty="0" smtClean="0"/>
              <a:t>ysis is the study of possible attacks and their impact in terms of money and time. We need it to perform some risk analysis in order to decide on the investment on systems and personnel to provide security. In particular, we need to enumerate the threats to the system to know how much effort and money we should invest to make the system secure</a:t>
            </a:r>
          </a:p>
          <a:p>
            <a:pPr marL="0" indent="0" eaLnBrk="1" hangingPunct="1">
              <a:lnSpc>
                <a:spcPct val="80000"/>
              </a:lnSpc>
              <a:buFontTx/>
              <a:buNone/>
              <a:defRPr/>
            </a:pPr>
            <a:endParaRPr lang="en-US" altLang="en-US" sz="2400" dirty="0" smtClean="0"/>
          </a:p>
          <a:p>
            <a:pPr eaLnBrk="1" hangingPunct="1">
              <a:lnSpc>
                <a:spcPct val="80000"/>
              </a:lnSpc>
              <a:defRPr/>
            </a:pPr>
            <a:r>
              <a:rPr lang="en-US" altLang="en-US" sz="2400" b="0" i="0" dirty="0" smtClean="0">
                <a:solidFill>
                  <a:schemeClr val="accent2"/>
                </a:solidFill>
              </a:rPr>
              <a:t>Governance</a:t>
            </a:r>
            <a:r>
              <a:rPr lang="en-US" altLang="en-US" sz="2400" dirty="0" smtClean="0"/>
              <a:t>  refers to the responsibilities of the institution directors to define policies and regulations to handle their information.  Typically directors focus on increasing the value of their assets but don’t pay much attention to their security. </a:t>
            </a:r>
          </a:p>
        </p:txBody>
      </p:sp>
    </p:spTree>
    <p:extLst>
      <p:ext uri="{BB962C8B-B14F-4D97-AF65-F5344CB8AC3E}">
        <p14:creationId xmlns:p14="http://schemas.microsoft.com/office/powerpoint/2010/main" val="256535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E658474-552E-4764-9D06-0CD98A78E66E}"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8D94B7-8EC2-4251-9B63-5B0DAAEA8D72}" type="slidenum">
              <a:rPr lang="en-US" altLang="en-US" sz="1400" b="0" i="0">
                <a:latin typeface="Times New Roman" pitchFamily="18" charset="0"/>
              </a:rPr>
              <a:pPr eaLnBrk="0" hangingPunct="0">
                <a:spcBef>
                  <a:spcPct val="0"/>
                </a:spcBef>
                <a:buFontTx/>
                <a:buNone/>
              </a:pPr>
              <a:t>16</a:t>
            </a:fld>
            <a:endParaRPr lang="en-US" altLang="en-US" sz="1400" b="0" i="0">
              <a:latin typeface="Times New Roman" pitchFamily="18" charset="0"/>
            </a:endParaRPr>
          </a:p>
        </p:txBody>
      </p:sp>
      <p:sp>
        <p:nvSpPr>
          <p:cNvPr id="4" name="Rectangle 2"/>
          <p:cNvSpPr txBox="1">
            <a:spLocks noChangeArrowheads="1"/>
          </p:cNvSpPr>
          <p:nvPr/>
        </p:nvSpPr>
        <p:spPr bwMode="auto">
          <a:xfrm>
            <a:off x="914400" y="228600"/>
            <a:ext cx="10363200" cy="1143000"/>
          </a:xfrm>
          <a:prstGeom prst="rect">
            <a:avLst/>
          </a:prstGeom>
          <a:noFill/>
          <a:ln w="9525">
            <a:noFill/>
            <a:miter lim="800000"/>
            <a:headEnd/>
            <a:tailEnd/>
          </a:ln>
        </p:spPr>
        <p:txBody>
          <a:bodyPr anchor="ctr"/>
          <a:lstStyle/>
          <a:p>
            <a:pPr algn="ctr" eaLnBrk="1" hangingPunct="1">
              <a:defRPr/>
            </a:pPr>
            <a:r>
              <a:rPr lang="en-US" sz="3600" b="1" kern="0">
                <a:solidFill>
                  <a:schemeClr val="tx2"/>
                </a:solidFill>
                <a:latin typeface="+mj-lt"/>
                <a:ea typeface="+mj-ea"/>
                <a:cs typeface="+mj-cs"/>
              </a:rPr>
              <a:t>Related topics</a:t>
            </a:r>
          </a:p>
        </p:txBody>
      </p:sp>
      <p:sp>
        <p:nvSpPr>
          <p:cNvPr id="5" name="Rectangle 3"/>
          <p:cNvSpPr txBox="1">
            <a:spLocks noChangeArrowheads="1"/>
          </p:cNvSpPr>
          <p:nvPr/>
        </p:nvSpPr>
        <p:spPr bwMode="auto">
          <a:xfrm>
            <a:off x="914400" y="1676400"/>
            <a:ext cx="10363200" cy="4419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1" i="1" kern="0" dirty="0">
                <a:solidFill>
                  <a:schemeClr val="accent2"/>
                </a:solidFill>
                <a:latin typeface="+mn-lt"/>
              </a:rPr>
              <a:t>Reliability and fault tolerance</a:t>
            </a:r>
            <a:r>
              <a:rPr lang="en-US" sz="2800" b="1" i="1" kern="0" dirty="0">
                <a:latin typeface="+mn-lt"/>
              </a:rPr>
              <a:t>—Controlling the effect  of accidental </a:t>
            </a:r>
            <a:r>
              <a:rPr lang="en-US" sz="2800" b="1" i="1" kern="0" dirty="0" smtClean="0">
                <a:latin typeface="+mn-lt"/>
              </a:rPr>
              <a:t>errors  (see Chapter 10)</a:t>
            </a:r>
            <a:endParaRPr lang="en-US" sz="2800" b="1" i="1" kern="0" dirty="0">
              <a:latin typeface="+mn-lt"/>
            </a:endParaRPr>
          </a:p>
          <a:p>
            <a:pPr marL="342900" indent="-342900" eaLnBrk="1" hangingPunct="1">
              <a:spcBef>
                <a:spcPct val="20000"/>
              </a:spcBef>
              <a:buFontTx/>
              <a:buChar char="•"/>
              <a:defRPr/>
            </a:pPr>
            <a:r>
              <a:rPr lang="en-US" sz="2800" b="1" i="1" kern="0" dirty="0">
                <a:solidFill>
                  <a:schemeClr val="accent2"/>
                </a:solidFill>
                <a:latin typeface="+mn-lt"/>
              </a:rPr>
              <a:t>Dependability</a:t>
            </a:r>
            <a:r>
              <a:rPr lang="en-US" sz="2800" b="1" i="1" kern="0" dirty="0">
                <a:latin typeface="+mn-lt"/>
              </a:rPr>
              <a:t>—confidence that the system will follow its specifications</a:t>
            </a:r>
          </a:p>
          <a:p>
            <a:pPr marL="342900" indent="-342900" eaLnBrk="1" hangingPunct="1">
              <a:spcBef>
                <a:spcPct val="20000"/>
              </a:spcBef>
              <a:buFontTx/>
              <a:buChar char="•"/>
              <a:defRPr/>
            </a:pPr>
            <a:r>
              <a:rPr lang="en-US" sz="2800" b="1" i="1" kern="0" dirty="0">
                <a:solidFill>
                  <a:schemeClr val="accent2"/>
                </a:solidFill>
                <a:latin typeface="+mn-lt"/>
              </a:rPr>
              <a:t>Survivability</a:t>
            </a:r>
            <a:r>
              <a:rPr lang="en-US" sz="2800" b="1" i="1" kern="0" dirty="0">
                <a:latin typeface="+mn-lt"/>
              </a:rPr>
              <a:t>—ability to provide service in the presence of disruptions</a:t>
            </a:r>
          </a:p>
          <a:p>
            <a:pPr marL="342900" indent="-342900" eaLnBrk="1" hangingPunct="1">
              <a:spcBef>
                <a:spcPct val="20000"/>
              </a:spcBef>
              <a:buFontTx/>
              <a:buChar char="•"/>
              <a:defRPr/>
            </a:pPr>
            <a:r>
              <a:rPr lang="en-US" sz="2800" b="1" i="1" kern="0" dirty="0">
                <a:solidFill>
                  <a:schemeClr val="accent2"/>
                </a:solidFill>
                <a:latin typeface="+mn-lt"/>
              </a:rPr>
              <a:t>Privacy</a:t>
            </a:r>
            <a:r>
              <a:rPr lang="en-US" sz="2800" b="1" i="1" kern="0" dirty="0">
                <a:latin typeface="+mn-lt"/>
              </a:rPr>
              <a:t>—an individual right, not a technical issue, but enforced by technical means</a:t>
            </a:r>
          </a:p>
          <a:p>
            <a:pPr marL="342900" indent="-342900" eaLnBrk="1" hangingPunct="1">
              <a:spcBef>
                <a:spcPct val="20000"/>
              </a:spcBef>
              <a:buFontTx/>
              <a:buChar char="•"/>
              <a:defRPr/>
            </a:pPr>
            <a:endParaRPr lang="en-US" sz="2800" b="1" i="1" kern="0" dirty="0">
              <a:latin typeface="+mn-lt"/>
            </a:endParaRPr>
          </a:p>
        </p:txBody>
      </p:sp>
    </p:spTree>
    <p:extLst>
      <p:ext uri="{BB962C8B-B14F-4D97-AF65-F5344CB8AC3E}">
        <p14:creationId xmlns:p14="http://schemas.microsoft.com/office/powerpoint/2010/main" val="3428873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Attacks and defenses</a:t>
            </a:r>
          </a:p>
        </p:txBody>
      </p:sp>
      <p:sp>
        <p:nvSpPr>
          <p:cNvPr id="21507" name="Rectangle 3"/>
          <p:cNvSpPr>
            <a:spLocks noGrp="1" noChangeArrowheads="1"/>
          </p:cNvSpPr>
          <p:nvPr>
            <p:ph type="body" idx="1"/>
          </p:nvPr>
        </p:nvSpPr>
        <p:spPr/>
        <p:txBody>
          <a:bodyPr>
            <a:noAutofit/>
          </a:bodyPr>
          <a:lstStyle/>
          <a:p>
            <a:pPr eaLnBrk="1" hangingPunct="1">
              <a:lnSpc>
                <a:spcPct val="80000"/>
              </a:lnSpc>
            </a:pPr>
            <a:r>
              <a:rPr lang="en-US" altLang="en-US" sz="2400" dirty="0" smtClean="0"/>
              <a:t>The generic attacks are realized in two basic ways: by </a:t>
            </a:r>
            <a:r>
              <a:rPr lang="en-US" altLang="en-US" sz="2400" dirty="0" smtClean="0">
                <a:solidFill>
                  <a:schemeClr val="accent2"/>
                </a:solidFill>
              </a:rPr>
              <a:t>direct attacks </a:t>
            </a:r>
            <a:r>
              <a:rPr lang="en-US" altLang="en-US" sz="2400" dirty="0" smtClean="0"/>
              <a:t>from a person trying to exploit a vulnerability or flaw in the system, or using </a:t>
            </a:r>
            <a:r>
              <a:rPr lang="en-US" altLang="en-US" sz="2400" dirty="0" smtClean="0">
                <a:solidFill>
                  <a:schemeClr val="accent2"/>
                </a:solidFill>
              </a:rPr>
              <a:t>malwar</a:t>
            </a:r>
            <a:r>
              <a:rPr lang="en-US" altLang="en-US" sz="2400" dirty="0" smtClean="0"/>
              <a:t>e, software that contains code that exploits one or more of these flaws</a:t>
            </a:r>
          </a:p>
          <a:p>
            <a:pPr eaLnBrk="1" hangingPunct="1">
              <a:lnSpc>
                <a:spcPct val="80000"/>
              </a:lnSpc>
            </a:pPr>
            <a:r>
              <a:rPr lang="en-US" altLang="en-US" sz="2400" dirty="0" smtClean="0"/>
              <a:t>Security defenses may operate in one or more of three modes and we need to combine them:</a:t>
            </a:r>
          </a:p>
          <a:p>
            <a:pPr eaLnBrk="1" hangingPunct="1">
              <a:lnSpc>
                <a:spcPct val="80000"/>
              </a:lnSpc>
            </a:pPr>
            <a:r>
              <a:rPr lang="en-US" altLang="en-US" sz="2400" dirty="0" smtClean="0"/>
              <a:t>  </a:t>
            </a:r>
            <a:r>
              <a:rPr lang="en-US" altLang="en-US" sz="2400" dirty="0" smtClean="0">
                <a:solidFill>
                  <a:schemeClr val="accent2"/>
                </a:solidFill>
              </a:rPr>
              <a:t>Prevent or mitigate </a:t>
            </a:r>
            <a:r>
              <a:rPr lang="en-US" altLang="en-US" sz="2400" dirty="0" smtClean="0"/>
              <a:t>an attack. Prevention means completely stopping the attack while mitigation implies partial defense or reducing its effects</a:t>
            </a:r>
          </a:p>
          <a:p>
            <a:pPr eaLnBrk="1" hangingPunct="1">
              <a:lnSpc>
                <a:spcPct val="80000"/>
              </a:lnSpc>
            </a:pPr>
            <a:r>
              <a:rPr lang="en-US" altLang="en-US" sz="2400" dirty="0" smtClean="0"/>
              <a:t>   If we cannot stop or mitigate the attack, at least we should be able to know that an attack is happening, i.e., we should </a:t>
            </a:r>
            <a:r>
              <a:rPr lang="en-US" altLang="en-US" sz="2400" dirty="0" smtClean="0">
                <a:solidFill>
                  <a:schemeClr val="accent2"/>
                </a:solidFill>
              </a:rPr>
              <a:t>detect the attack.</a:t>
            </a:r>
            <a:r>
              <a:rPr lang="en-US" altLang="en-US" sz="2400" dirty="0" smtClean="0"/>
              <a:t> Detection is also useful to stop an attack because it can alert other mechanisms to take action</a:t>
            </a:r>
          </a:p>
          <a:p>
            <a:pPr eaLnBrk="1" hangingPunct="1">
              <a:lnSpc>
                <a:spcPct val="80000"/>
              </a:lnSpc>
            </a:pPr>
            <a:r>
              <a:rPr lang="en-US" altLang="en-US" sz="2400" dirty="0" smtClean="0"/>
              <a:t>   After the attack has happened we need to have ways to </a:t>
            </a:r>
            <a:r>
              <a:rPr lang="en-US" altLang="en-US" sz="2400" dirty="0" smtClean="0">
                <a:solidFill>
                  <a:schemeClr val="accent2"/>
                </a:solidFill>
              </a:rPr>
              <a:t>recover</a:t>
            </a:r>
            <a:r>
              <a:rPr lang="en-US" altLang="en-US" sz="2400" dirty="0" smtClean="0"/>
              <a:t> from its effects and </a:t>
            </a:r>
            <a:r>
              <a:rPr lang="en-US" altLang="en-US" sz="2400" dirty="0" smtClean="0">
                <a:solidFill>
                  <a:schemeClr val="accent2"/>
                </a:solidFill>
              </a:rPr>
              <a:t>analyze it </a:t>
            </a:r>
            <a:r>
              <a:rPr lang="en-US" altLang="en-US" sz="2400" dirty="0" smtClean="0"/>
              <a:t>so we can improve the system</a:t>
            </a:r>
          </a:p>
        </p:txBody>
      </p:sp>
    </p:spTree>
    <p:extLst>
      <p:ext uri="{BB962C8B-B14F-4D97-AF65-F5344CB8AC3E}">
        <p14:creationId xmlns:p14="http://schemas.microsoft.com/office/powerpoint/2010/main" val="3804261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Security environments or contexts</a:t>
            </a:r>
          </a:p>
        </p:txBody>
      </p:sp>
      <p:sp>
        <p:nvSpPr>
          <p:cNvPr id="22531"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Early systems were isolated and single user --few security problems</a:t>
            </a:r>
          </a:p>
          <a:p>
            <a:r>
              <a:rPr lang="en-US" altLang="en-US"/>
              <a:t>Mainframes brought many users but we knew them (registered)—complexity and attacks increased</a:t>
            </a:r>
          </a:p>
          <a:p>
            <a:r>
              <a:rPr lang="en-US" altLang="en-US"/>
              <a:t>Distributed systems increased the problem by scattering the users</a:t>
            </a:r>
          </a:p>
        </p:txBody>
      </p:sp>
    </p:spTree>
    <p:extLst>
      <p:ext uri="{BB962C8B-B14F-4D97-AF65-F5344CB8AC3E}">
        <p14:creationId xmlns:p14="http://schemas.microsoft.com/office/powerpoint/2010/main" val="2724892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Environments II</a:t>
            </a:r>
          </a:p>
        </p:txBody>
      </p:sp>
      <p:sp>
        <p:nvSpPr>
          <p:cNvPr id="23555" name="Rectangle 3"/>
          <p:cNvSpPr>
            <a:spLocks noGrp="1" noChangeArrowheads="1"/>
          </p:cNvSpPr>
          <p:nvPr>
            <p:ph type="body" idx="1"/>
          </p:nvPr>
        </p:nvSpPr>
        <p:spPr/>
        <p:txBody>
          <a:bodyPr/>
          <a:lstStyle/>
          <a:p>
            <a:r>
              <a:rPr lang="en-US" altLang="en-US" smtClean="0"/>
              <a:t>The Internet opened up our systems to unknown users—exponential growth in attacks</a:t>
            </a:r>
          </a:p>
          <a:p>
            <a:r>
              <a:rPr lang="en-US" altLang="en-US" smtClean="0"/>
              <a:t>Wireless devices increase the problem because of their number and ubiquity</a:t>
            </a:r>
          </a:p>
          <a:p>
            <a:r>
              <a:rPr lang="en-US" altLang="en-US" smtClean="0"/>
              <a:t>The widespread use of sensors will make security even worse</a:t>
            </a:r>
          </a:p>
          <a:p>
            <a:r>
              <a:rPr lang="en-US" altLang="en-US" smtClean="0"/>
              <a:t>The cloud brings new problems</a:t>
            </a:r>
          </a:p>
          <a:p>
            <a:endParaRPr lang="en-US" altLang="en-US" smtClean="0"/>
          </a:p>
        </p:txBody>
      </p:sp>
    </p:spTree>
    <p:extLst>
      <p:ext uri="{BB962C8B-B14F-4D97-AF65-F5344CB8AC3E}">
        <p14:creationId xmlns:p14="http://schemas.microsoft.com/office/powerpoint/2010/main" val="258874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257" y="0"/>
            <a:ext cx="8839486" cy="6858000"/>
          </a:xfrm>
          <a:prstGeom prst="rect">
            <a:avLst/>
          </a:prstGeom>
        </p:spPr>
      </p:pic>
    </p:spTree>
    <p:extLst>
      <p:ext uri="{BB962C8B-B14F-4D97-AF65-F5344CB8AC3E}">
        <p14:creationId xmlns:p14="http://schemas.microsoft.com/office/powerpoint/2010/main" val="2881840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685800"/>
            <a:ext cx="1038013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955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accent2"/>
                </a:solidFill>
                <a:latin typeface="Script" pitchFamily="66"/>
              </a:rPr>
              <a:t>Threats</a:t>
            </a:r>
          </a:p>
        </p:txBody>
      </p:sp>
      <p:sp>
        <p:nvSpPr>
          <p:cNvPr id="25603"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We need to understand the threats to the system to decide how to defend it</a:t>
            </a:r>
          </a:p>
          <a:p>
            <a:r>
              <a:rPr lang="en-US" altLang="en-US"/>
              <a:t>Excess of security mechanisms results in loss of performance, extra complexity, and higher costs</a:t>
            </a:r>
          </a:p>
          <a:p>
            <a:r>
              <a:rPr lang="en-US" altLang="en-US"/>
              <a:t>The objective is to provide an appropriate defense according to the value of our assets</a:t>
            </a:r>
          </a:p>
          <a:p>
            <a:pPr>
              <a:buFontTx/>
              <a:buNone/>
            </a:pPr>
            <a:endParaRPr lang="en-US" altLang="en-US"/>
          </a:p>
        </p:txBody>
      </p:sp>
    </p:spTree>
    <p:extLst>
      <p:ext uri="{BB962C8B-B14F-4D97-AF65-F5344CB8AC3E}">
        <p14:creationId xmlns:p14="http://schemas.microsoft.com/office/powerpoint/2010/main" val="3988616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3048000" y="2481264"/>
            <a:ext cx="6096000" cy="1895475"/>
          </a:xfrm>
          <a:prstGeom prst="rect">
            <a:avLst/>
          </a:prstGeom>
          <a:noFill/>
          <a:ln w="9525">
            <a:noFill/>
            <a:miter lim="800000"/>
            <a:headEnd/>
            <a:tailEnd/>
          </a:ln>
        </p:spPr>
      </p:pic>
    </p:spTree>
    <p:extLst>
      <p:ext uri="{BB962C8B-B14F-4D97-AF65-F5344CB8AC3E}">
        <p14:creationId xmlns:p14="http://schemas.microsoft.com/office/powerpoint/2010/main" val="285798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3600" i="0">
                <a:solidFill>
                  <a:schemeClr val="tx2"/>
                </a:solidFill>
              </a:rPr>
              <a:t>Types of Threats</a:t>
            </a:r>
          </a:p>
        </p:txBody>
      </p:sp>
      <p:sp>
        <p:nvSpPr>
          <p:cNvPr id="26627" name="Rectangle 5"/>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a:t>Direct attacks to the operating system</a:t>
            </a:r>
          </a:p>
          <a:p>
            <a:r>
              <a:rPr lang="en-US" altLang="en-US"/>
              <a:t>Direct attacks to the database system</a:t>
            </a:r>
          </a:p>
          <a:p>
            <a:r>
              <a:rPr lang="en-US" altLang="en-US"/>
              <a:t>Directs attacks to the application </a:t>
            </a:r>
          </a:p>
          <a:p>
            <a:r>
              <a:rPr lang="en-US" altLang="en-US"/>
              <a:t>Denial of service</a:t>
            </a:r>
          </a:p>
          <a:p>
            <a:r>
              <a:rPr lang="en-US" altLang="en-US"/>
              <a:t>Almost no attacks to the messages in the network </a:t>
            </a:r>
          </a:p>
          <a:p>
            <a:r>
              <a:rPr lang="en-US" altLang="en-US"/>
              <a:t>Malware: Trojan horses, viruses, worms</a:t>
            </a:r>
          </a:p>
          <a:p>
            <a:r>
              <a:rPr lang="en-US" altLang="en-US"/>
              <a:t>Repudiation</a:t>
            </a:r>
          </a:p>
        </p:txBody>
      </p:sp>
    </p:spTree>
    <p:extLst>
      <p:ext uri="{BB962C8B-B14F-4D97-AF65-F5344CB8AC3E}">
        <p14:creationId xmlns:p14="http://schemas.microsoft.com/office/powerpoint/2010/main" val="4277887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1976462-D6C4-4C32-93C8-7590BF4AEDBB}"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E1F463E-B30C-4304-A651-C2155DD44A9C}" type="slidenum">
              <a:rPr lang="en-US" altLang="en-US" sz="1400" b="0" i="0">
                <a:latin typeface="Times New Roman" pitchFamily="18" charset="0"/>
              </a:rPr>
              <a:pPr eaLnBrk="0" hangingPunct="0">
                <a:spcBef>
                  <a:spcPct val="0"/>
                </a:spcBef>
                <a:buFontTx/>
                <a:buNone/>
              </a:pPr>
              <a:t>24</a:t>
            </a:fld>
            <a:endParaRPr lang="en-US" altLang="en-US" sz="1400" b="0" i="0">
              <a:latin typeface="Times New Roman" pitchFamily="18" charset="0"/>
            </a:endParaRPr>
          </a:p>
        </p:txBody>
      </p:sp>
      <p:sp>
        <p:nvSpPr>
          <p:cNvPr id="27652" name="Rectangle 1026"/>
          <p:cNvSpPr>
            <a:spLocks noGrp="1" noChangeArrowheads="1"/>
          </p:cNvSpPr>
          <p:nvPr>
            <p:ph type="title" idx="4294967295"/>
          </p:nvPr>
        </p:nvSpPr>
        <p:spPr/>
        <p:txBody>
          <a:bodyPr/>
          <a:lstStyle/>
          <a:p>
            <a:pPr eaLnBrk="1" hangingPunct="1"/>
            <a:r>
              <a:rPr lang="en-US" altLang="en-US" smtClean="0"/>
              <a:t>Definitions</a:t>
            </a:r>
          </a:p>
        </p:txBody>
      </p:sp>
      <p:sp>
        <p:nvSpPr>
          <p:cNvPr id="27653" name="Rectangle 1027"/>
          <p:cNvSpPr>
            <a:spLocks noGrp="1" noChangeArrowheads="1"/>
          </p:cNvSpPr>
          <p:nvPr>
            <p:ph type="body" idx="4294967295"/>
          </p:nvPr>
        </p:nvSpPr>
        <p:spPr/>
        <p:txBody>
          <a:bodyPr/>
          <a:lstStyle/>
          <a:p>
            <a:pPr eaLnBrk="1" hangingPunct="1"/>
            <a:r>
              <a:rPr lang="en-US" altLang="en-US" dirty="0" smtClean="0"/>
              <a:t> A </a:t>
            </a:r>
            <a:r>
              <a:rPr lang="en-US" altLang="en-US" i="0" dirty="0" smtClean="0">
                <a:solidFill>
                  <a:schemeClr val="accent2"/>
                </a:solidFill>
              </a:rPr>
              <a:t>vulnerability</a:t>
            </a:r>
            <a:r>
              <a:rPr lang="en-US" altLang="en-US" dirty="0" smtClean="0"/>
              <a:t> is a situation or state that may be exploited by an attack: code flaws, configuration errors, incorrect rules,…</a:t>
            </a:r>
          </a:p>
          <a:p>
            <a:pPr eaLnBrk="1" hangingPunct="1"/>
            <a:r>
              <a:rPr lang="en-US" altLang="en-US" dirty="0" smtClean="0"/>
              <a:t>A </a:t>
            </a:r>
            <a:r>
              <a:rPr lang="en-US" altLang="en-US" dirty="0" smtClean="0">
                <a:solidFill>
                  <a:schemeClr val="accent2"/>
                </a:solidFill>
              </a:rPr>
              <a:t>threat </a:t>
            </a:r>
            <a:r>
              <a:rPr lang="en-US" altLang="en-US" dirty="0" smtClean="0"/>
              <a:t>is a potential attack</a:t>
            </a:r>
          </a:p>
          <a:p>
            <a:pPr eaLnBrk="1" hangingPunct="1"/>
            <a:r>
              <a:rPr lang="en-US" altLang="en-US" dirty="0" smtClean="0"/>
              <a:t>An </a:t>
            </a:r>
            <a:r>
              <a:rPr lang="en-US" altLang="en-US" i="0" dirty="0" smtClean="0">
                <a:solidFill>
                  <a:schemeClr val="accent2"/>
                </a:solidFill>
              </a:rPr>
              <a:t>attack</a:t>
            </a:r>
            <a:r>
              <a:rPr lang="en-US" altLang="en-US" dirty="0" smtClean="0">
                <a:solidFill>
                  <a:schemeClr val="accent2"/>
                </a:solidFill>
              </a:rPr>
              <a:t> </a:t>
            </a:r>
            <a:r>
              <a:rPr lang="en-US" altLang="en-US" dirty="0" smtClean="0"/>
              <a:t>is an attempt to misuse the system</a:t>
            </a:r>
          </a:p>
          <a:p>
            <a:pPr eaLnBrk="1" hangingPunct="1"/>
            <a:r>
              <a:rPr lang="en-US" altLang="en-US" dirty="0" smtClean="0"/>
              <a:t>A </a:t>
            </a:r>
            <a:r>
              <a:rPr lang="en-US" altLang="en-US" i="0" dirty="0" smtClean="0">
                <a:solidFill>
                  <a:schemeClr val="accent2"/>
                </a:solidFill>
              </a:rPr>
              <a:t>defense</a:t>
            </a:r>
            <a:r>
              <a:rPr lang="en-US" altLang="en-US" dirty="0" smtClean="0"/>
              <a:t> (safeguard, countermeasure) is a way to block or reduce an attack </a:t>
            </a:r>
          </a:p>
          <a:p>
            <a:pPr eaLnBrk="1" hangingPunct="1"/>
            <a:r>
              <a:rPr lang="en-US" altLang="en-US" dirty="0" smtClean="0"/>
              <a:t>A </a:t>
            </a:r>
            <a:r>
              <a:rPr lang="en-US" altLang="en-US" i="0" dirty="0" smtClean="0">
                <a:solidFill>
                  <a:schemeClr val="accent2"/>
                </a:solidFill>
              </a:rPr>
              <a:t>misuse</a:t>
            </a:r>
            <a:r>
              <a:rPr lang="en-US" altLang="en-US" dirty="0" smtClean="0"/>
              <a:t> is a violation of a security property (confidentiality, integrity, availability)</a:t>
            </a:r>
          </a:p>
        </p:txBody>
      </p:sp>
    </p:spTree>
    <p:extLst>
      <p:ext uri="{BB962C8B-B14F-4D97-AF65-F5344CB8AC3E}">
        <p14:creationId xmlns:p14="http://schemas.microsoft.com/office/powerpoint/2010/main" val="1770499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B3BF070-6393-44F4-978A-0AF750A16EE6}"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DCEA9D-0097-4BE4-A0A6-A46A349AA4E7}" type="slidenum">
              <a:rPr lang="en-US" altLang="en-US" sz="1400" b="0" i="0">
                <a:latin typeface="Times New Roman" pitchFamily="18" charset="0"/>
              </a:rPr>
              <a:pPr eaLnBrk="0" hangingPunct="0">
                <a:spcBef>
                  <a:spcPct val="0"/>
                </a:spcBef>
                <a:buFontTx/>
                <a:buNone/>
              </a:pPr>
              <a:t>25</a:t>
            </a:fld>
            <a:endParaRPr lang="en-US" altLang="en-US" sz="1400" b="0" i="0">
              <a:latin typeface="Times New Roman" pitchFamily="18" charset="0"/>
            </a:endParaRPr>
          </a:p>
        </p:txBody>
      </p:sp>
      <p:sp>
        <p:nvSpPr>
          <p:cNvPr id="28676" name="Rectangle 2"/>
          <p:cNvSpPr>
            <a:spLocks noGrp="1" noChangeArrowheads="1"/>
          </p:cNvSpPr>
          <p:nvPr>
            <p:ph type="title" idx="4294967295"/>
          </p:nvPr>
        </p:nvSpPr>
        <p:spPr/>
        <p:txBody>
          <a:bodyPr/>
          <a:lstStyle/>
          <a:p>
            <a:pPr eaLnBrk="1" hangingPunct="1"/>
            <a:r>
              <a:rPr lang="en-US" altLang="en-US" smtClean="0"/>
              <a:t>Types of  misuse</a:t>
            </a:r>
          </a:p>
        </p:txBody>
      </p:sp>
      <p:sp>
        <p:nvSpPr>
          <p:cNvPr id="28677" name="Rectangle 3"/>
          <p:cNvSpPr>
            <a:spLocks noGrp="1" noChangeArrowheads="1"/>
          </p:cNvSpPr>
          <p:nvPr>
            <p:ph type="body" idx="4294967295"/>
          </p:nvPr>
        </p:nvSpPr>
        <p:spPr/>
        <p:txBody>
          <a:bodyPr/>
          <a:lstStyle/>
          <a:p>
            <a:pPr eaLnBrk="1" hangingPunct="1"/>
            <a:r>
              <a:rPr lang="en-US" altLang="en-US" smtClean="0"/>
              <a:t>The outcome of a misuse can be loss of confidentiality or integrity, theft of services, or denial of service. </a:t>
            </a:r>
          </a:p>
          <a:p>
            <a:pPr eaLnBrk="1" hangingPunct="1"/>
            <a:r>
              <a:rPr lang="en-US" altLang="en-US" smtClean="0"/>
              <a:t>An attack has a </a:t>
            </a:r>
            <a:r>
              <a:rPr lang="en-US" altLang="en-US" i="0" smtClean="0">
                <a:solidFill>
                  <a:schemeClr val="accent2"/>
                </a:solidFill>
              </a:rPr>
              <a:t>perpetrator</a:t>
            </a:r>
            <a:r>
              <a:rPr lang="en-US" altLang="en-US" smtClean="0"/>
              <a:t>, who has a </a:t>
            </a:r>
            <a:r>
              <a:rPr lang="en-US" altLang="en-US" i="0" smtClean="0"/>
              <a:t>motivation or </a:t>
            </a:r>
            <a:r>
              <a:rPr lang="en-US" altLang="en-US" i="0" smtClean="0">
                <a:solidFill>
                  <a:schemeClr val="accent2"/>
                </a:solidFill>
              </a:rPr>
              <a:t>goal</a:t>
            </a:r>
            <a:r>
              <a:rPr lang="en-US" altLang="en-US" smtClean="0">
                <a:solidFill>
                  <a:schemeClr val="accent2"/>
                </a:solidFill>
              </a:rPr>
              <a:t>.</a:t>
            </a:r>
            <a:r>
              <a:rPr lang="en-US" altLang="en-US" smtClean="0"/>
              <a:t> </a:t>
            </a:r>
          </a:p>
          <a:p>
            <a:pPr eaLnBrk="1" hangingPunct="1"/>
            <a:r>
              <a:rPr lang="en-US" altLang="en-US" smtClean="0"/>
              <a:t>The attack has a </a:t>
            </a:r>
            <a:r>
              <a:rPr lang="en-US" altLang="en-US" i="0" smtClean="0">
                <a:solidFill>
                  <a:schemeClr val="accent2"/>
                </a:solidFill>
              </a:rPr>
              <a:t>method of</a:t>
            </a:r>
            <a:r>
              <a:rPr lang="en-US" altLang="en-US" smtClean="0">
                <a:solidFill>
                  <a:schemeClr val="accent2"/>
                </a:solidFill>
              </a:rPr>
              <a:t> </a:t>
            </a:r>
            <a:r>
              <a:rPr lang="en-US" altLang="en-US" i="0" smtClean="0">
                <a:solidFill>
                  <a:schemeClr val="accent2"/>
                </a:solidFill>
              </a:rPr>
              <a:t>operation</a:t>
            </a:r>
            <a:r>
              <a:rPr lang="en-US" altLang="en-US" smtClean="0">
                <a:solidFill>
                  <a:schemeClr val="accent2"/>
                </a:solidFill>
              </a:rPr>
              <a:t> </a:t>
            </a:r>
            <a:r>
              <a:rPr lang="en-US" altLang="en-US" smtClean="0"/>
              <a:t>to accomplish a </a:t>
            </a:r>
            <a:r>
              <a:rPr lang="en-US" altLang="en-US" i="0" smtClean="0"/>
              <a:t>mission</a:t>
            </a:r>
            <a:r>
              <a:rPr lang="en-US" altLang="en-US" smtClean="0"/>
              <a:t> with respect to a </a:t>
            </a:r>
            <a:r>
              <a:rPr lang="en-US" altLang="en-US" i="0" smtClean="0"/>
              <a:t>target (modus operandi).</a:t>
            </a:r>
            <a:r>
              <a:rPr lang="en-US" altLang="en-US" smtClean="0"/>
              <a:t> </a:t>
            </a:r>
          </a:p>
          <a:p>
            <a:pPr eaLnBrk="1" hangingPunct="1"/>
            <a:r>
              <a:rPr lang="en-US" altLang="en-US" smtClean="0"/>
              <a:t>The </a:t>
            </a:r>
            <a:r>
              <a:rPr lang="en-US" altLang="en-US" i="0" smtClean="0">
                <a:solidFill>
                  <a:schemeClr val="accent2"/>
                </a:solidFill>
              </a:rPr>
              <a:t>damage</a:t>
            </a:r>
            <a:r>
              <a:rPr lang="en-US" altLang="en-US" i="0" smtClean="0"/>
              <a:t> </a:t>
            </a:r>
            <a:r>
              <a:rPr lang="en-US" altLang="en-US" smtClean="0"/>
              <a:t>of a mission can be loss of assets, money, lives</a:t>
            </a:r>
          </a:p>
        </p:txBody>
      </p:sp>
    </p:spTree>
    <p:extLst>
      <p:ext uri="{BB962C8B-B14F-4D97-AF65-F5344CB8AC3E}">
        <p14:creationId xmlns:p14="http://schemas.microsoft.com/office/powerpoint/2010/main" val="3015082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8D45B46-6984-4ECD-9AE5-1F2E3D84DF73}"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5522559-80E3-408F-8065-E069000EA588}" type="slidenum">
              <a:rPr lang="en-US" altLang="en-US" sz="1400" b="0" i="0">
                <a:latin typeface="Times New Roman" pitchFamily="18" charset="0"/>
              </a:rPr>
              <a:pPr eaLnBrk="0" hangingPunct="0">
                <a:spcBef>
                  <a:spcPct val="0"/>
                </a:spcBef>
                <a:buFontTx/>
                <a:buNone/>
              </a:pPr>
              <a:t>26</a:t>
            </a:fld>
            <a:endParaRPr lang="en-US" altLang="en-US" sz="1400" b="0" i="0">
              <a:latin typeface="Times New Roman" pitchFamily="18" charset="0"/>
            </a:endParaRPr>
          </a:p>
        </p:txBody>
      </p:sp>
      <p:sp>
        <p:nvSpPr>
          <p:cNvPr id="29700" name="Rectangle 1026"/>
          <p:cNvSpPr>
            <a:spLocks noGrp="1" noChangeArrowheads="1"/>
          </p:cNvSpPr>
          <p:nvPr>
            <p:ph type="title" idx="4294967295"/>
          </p:nvPr>
        </p:nvSpPr>
        <p:spPr/>
        <p:txBody>
          <a:bodyPr/>
          <a:lstStyle/>
          <a:p>
            <a:pPr eaLnBrk="1" hangingPunct="1"/>
            <a:r>
              <a:rPr lang="en-US" altLang="en-US" smtClean="0"/>
              <a:t>Attackers</a:t>
            </a:r>
          </a:p>
        </p:txBody>
      </p:sp>
      <p:sp>
        <p:nvSpPr>
          <p:cNvPr id="29701" name="Rectangle 1027"/>
          <p:cNvSpPr>
            <a:spLocks noGrp="1" noChangeArrowheads="1"/>
          </p:cNvSpPr>
          <p:nvPr>
            <p:ph type="body" idx="4294967295"/>
          </p:nvPr>
        </p:nvSpPr>
        <p:spPr/>
        <p:txBody>
          <a:bodyPr>
            <a:normAutofit/>
          </a:bodyPr>
          <a:lstStyle/>
          <a:p>
            <a:pPr eaLnBrk="1" hangingPunct="1"/>
            <a:r>
              <a:rPr lang="en-US" altLang="en-US" sz="3200" dirty="0" smtClean="0">
                <a:solidFill>
                  <a:schemeClr val="accent2"/>
                </a:solidFill>
              </a:rPr>
              <a:t>Insiders </a:t>
            </a:r>
            <a:r>
              <a:rPr lang="en-US" altLang="en-US" sz="3200" dirty="0" smtClean="0"/>
              <a:t>-- A good number of attacks to a system come from insiders </a:t>
            </a:r>
          </a:p>
          <a:p>
            <a:pPr eaLnBrk="1" hangingPunct="1"/>
            <a:r>
              <a:rPr lang="en-US" altLang="en-US" sz="3200" dirty="0" smtClean="0">
                <a:solidFill>
                  <a:schemeClr val="accent2"/>
                </a:solidFill>
              </a:rPr>
              <a:t>Hackers</a:t>
            </a:r>
            <a:r>
              <a:rPr lang="en-US" altLang="en-US" sz="3200" dirty="0" smtClean="0"/>
              <a:t> -- Usually try to show off their ability by penetrating systems</a:t>
            </a:r>
          </a:p>
          <a:p>
            <a:pPr eaLnBrk="1" hangingPunct="1"/>
            <a:r>
              <a:rPr lang="en-US" altLang="en-US" sz="3200" dirty="0" smtClean="0">
                <a:solidFill>
                  <a:schemeClr val="accent2"/>
                </a:solidFill>
              </a:rPr>
              <a:t>Spies</a:t>
            </a:r>
            <a:r>
              <a:rPr lang="en-US" altLang="en-US" sz="3200" dirty="0" smtClean="0"/>
              <a:t> -- Industrial or government espionage</a:t>
            </a:r>
          </a:p>
          <a:p>
            <a:pPr eaLnBrk="1" hangingPunct="1"/>
            <a:r>
              <a:rPr lang="en-US" altLang="en-US" sz="3200" dirty="0" smtClean="0">
                <a:solidFill>
                  <a:schemeClr val="accent2"/>
                </a:solidFill>
              </a:rPr>
              <a:t>Organized crime</a:t>
            </a:r>
            <a:r>
              <a:rPr lang="en-US" altLang="en-US" sz="3200" dirty="0" smtClean="0"/>
              <a:t>—a large number of attacks</a:t>
            </a:r>
          </a:p>
          <a:p>
            <a:pPr eaLnBrk="1" hangingPunct="1"/>
            <a:r>
              <a:rPr lang="en-US" altLang="en-US" sz="3200" dirty="0" smtClean="0">
                <a:solidFill>
                  <a:schemeClr val="accent2"/>
                </a:solidFill>
              </a:rPr>
              <a:t>Terrorists</a:t>
            </a:r>
            <a:r>
              <a:rPr lang="en-US" altLang="en-US" sz="3200" dirty="0" smtClean="0"/>
              <a:t>—attacks to infrastructure systems</a:t>
            </a:r>
          </a:p>
          <a:p>
            <a:pPr marL="0" indent="0" eaLnBrk="1" hangingPunct="1">
              <a:buNone/>
            </a:pPr>
            <a:endParaRPr lang="en-US" altLang="en-US" sz="3200" dirty="0" smtClean="0"/>
          </a:p>
        </p:txBody>
      </p:sp>
    </p:spTree>
    <p:extLst>
      <p:ext uri="{BB962C8B-B14F-4D97-AF65-F5344CB8AC3E}">
        <p14:creationId xmlns:p14="http://schemas.microsoft.com/office/powerpoint/2010/main" val="2490137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E728925-2E54-42A4-94C6-6016376DA2EB}"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65B21D1-CD29-4F1E-A9A2-2FDE1070DB44}" type="slidenum">
              <a:rPr lang="en-US" altLang="en-US" sz="1400" b="0" i="0">
                <a:latin typeface="Times New Roman" pitchFamily="18" charset="0"/>
              </a:rPr>
              <a:pPr eaLnBrk="0" hangingPunct="0">
                <a:spcBef>
                  <a:spcPct val="0"/>
                </a:spcBef>
                <a:buFontTx/>
                <a:buNone/>
              </a:pPr>
              <a:t>27</a:t>
            </a:fld>
            <a:endParaRPr lang="en-US" altLang="en-US" sz="1400" b="0" i="0">
              <a:latin typeface="Times New Roman" pitchFamily="18" charset="0"/>
            </a:endParaRPr>
          </a:p>
        </p:txBody>
      </p:sp>
      <p:sp>
        <p:nvSpPr>
          <p:cNvPr id="30724" name="Rectangle 2"/>
          <p:cNvSpPr>
            <a:spLocks noGrp="1" noChangeArrowheads="1"/>
          </p:cNvSpPr>
          <p:nvPr>
            <p:ph type="title" idx="4294967295"/>
          </p:nvPr>
        </p:nvSpPr>
        <p:spPr/>
        <p:txBody>
          <a:bodyPr/>
          <a:lstStyle/>
          <a:p>
            <a:pPr eaLnBrk="1" hangingPunct="1"/>
            <a:r>
              <a:rPr lang="en-US" altLang="en-US" smtClean="0"/>
              <a:t>Attack stages</a:t>
            </a:r>
          </a:p>
        </p:txBody>
      </p:sp>
      <p:sp>
        <p:nvSpPr>
          <p:cNvPr id="30725" name="Rectangle 3"/>
          <p:cNvSpPr>
            <a:spLocks noGrp="1" noChangeArrowheads="1"/>
          </p:cNvSpPr>
          <p:nvPr>
            <p:ph type="body" idx="4294967295"/>
          </p:nvPr>
        </p:nvSpPr>
        <p:spPr/>
        <p:txBody>
          <a:bodyPr/>
          <a:lstStyle/>
          <a:p>
            <a:pPr eaLnBrk="1" hangingPunct="1"/>
            <a:r>
              <a:rPr lang="en-US" altLang="en-US" dirty="0" smtClean="0">
                <a:solidFill>
                  <a:schemeClr val="accent2"/>
                </a:solidFill>
              </a:rPr>
              <a:t>Preparation</a:t>
            </a:r>
            <a:r>
              <a:rPr lang="en-US" altLang="en-US" dirty="0" smtClean="0"/>
              <a:t>—Information gathering, scanning, planting malicious code, masquerading (spoofing)</a:t>
            </a:r>
          </a:p>
          <a:p>
            <a:pPr eaLnBrk="1" hangingPunct="1"/>
            <a:r>
              <a:rPr lang="en-US" altLang="en-US" dirty="0" smtClean="0">
                <a:solidFill>
                  <a:schemeClr val="accent2"/>
                </a:solidFill>
              </a:rPr>
              <a:t>Activation</a:t>
            </a:r>
            <a:r>
              <a:rPr lang="en-US" altLang="en-US" dirty="0" smtClean="0"/>
              <a:t>—perpetrator-controlled, timed, victim activated</a:t>
            </a:r>
          </a:p>
          <a:p>
            <a:pPr eaLnBrk="1" hangingPunct="1"/>
            <a:r>
              <a:rPr lang="en-US" altLang="en-US" dirty="0" smtClean="0">
                <a:solidFill>
                  <a:schemeClr val="accent2"/>
                </a:solidFill>
              </a:rPr>
              <a:t>Mission</a:t>
            </a:r>
            <a:r>
              <a:rPr lang="en-US" altLang="en-US" dirty="0" smtClean="0"/>
              <a:t>—active (affects integrity and availability), and passive misuse (eavesdropping, inference), denial of service</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552376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stages</a:t>
            </a:r>
            <a:endParaRPr lang="en-US" dirty="0"/>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3/30/2017</a:t>
            </a:fld>
            <a:endParaRPr lang="en-US" smtClean="0">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28</a:t>
            </a:fld>
            <a:endParaRPr lang="en-US" smtClean="0">
              <a:solidFill>
                <a:srgbClr val="000000"/>
              </a:solidFill>
            </a:endParaRPr>
          </a:p>
        </p:txBody>
      </p:sp>
      <p:sp>
        <p:nvSpPr>
          <p:cNvPr id="98308" name="Rectangle 4"/>
          <p:cNvSpPr>
            <a:spLocks noChangeArrowheads="1"/>
          </p:cNvSpPr>
          <p:nvPr/>
        </p:nvSpPr>
        <p:spPr bwMode="auto">
          <a:xfrm>
            <a:off x="2832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4876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6248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7620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3276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3352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5397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6769100" y="2043114"/>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6705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8140700" y="2043114"/>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3441701"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3441701"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3746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8077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3746500" y="21510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5486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5486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5486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3276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2971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3213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3213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5321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5321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4953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5232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5232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3200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3213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6616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7988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5257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5867400" y="30019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5486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5715000" y="3979864"/>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2559875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C8773B2-0921-4264-BFA5-9000D019DAE2}" type="datetime1">
              <a:rPr lang="en-US" altLang="en-US" sz="1400" b="0" i="0">
                <a:latin typeface="Times New Roman" panose="02020603050405020304" pitchFamily="18" charset="0"/>
              </a:rPr>
              <a:pPr eaLnBrk="0" hangingPunct="0">
                <a:spcBef>
                  <a:spcPct val="0"/>
                </a:spcBef>
                <a:buFontTx/>
                <a:buNone/>
              </a:pPr>
              <a:t>3/30/2017</a:t>
            </a:fld>
            <a:endParaRPr lang="en-US" altLang="en-US" sz="1400" b="0" i="0">
              <a:latin typeface="Times New Roman" panose="02020603050405020304" pitchFamily="18" charset="0"/>
            </a:endParaRPr>
          </a:p>
        </p:txBody>
      </p:sp>
      <p:sp>
        <p:nvSpPr>
          <p:cNvPr id="423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7A0987D-9D25-4DE7-8398-B2E4D15F3709}" type="slidenum">
              <a:rPr lang="en-US" altLang="en-US" sz="1400" b="0" i="0">
                <a:latin typeface="Times New Roman" panose="02020603050405020304" pitchFamily="18" charset="0"/>
              </a:rPr>
              <a:pPr eaLnBrk="0" hangingPunct="0">
                <a:spcBef>
                  <a:spcPct val="0"/>
                </a:spcBef>
                <a:buFontTx/>
                <a:buNone/>
              </a:pPr>
              <a:t>29</a:t>
            </a:fld>
            <a:endParaRPr lang="en-US" altLang="en-US" sz="1400" b="0" i="0">
              <a:latin typeface="Times New Roman" panose="02020603050405020304" pitchFamily="18" charset="0"/>
            </a:endParaRPr>
          </a:p>
        </p:txBody>
      </p:sp>
      <p:sp>
        <p:nvSpPr>
          <p:cNvPr id="42394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solidFill>
                  <a:schemeClr val="tx2"/>
                </a:solidFill>
                <a:latin typeface="Times New Roman" panose="02020603050405020304" pitchFamily="18" charset="0"/>
              </a:rPr>
              <a:t>Distributed Denial of Service (DDoS)</a:t>
            </a:r>
            <a:endParaRPr lang="en-US" altLang="en-US" sz="4400" b="0" i="0" dirty="0">
              <a:solidFill>
                <a:schemeClr val="tx2"/>
              </a:solidFill>
              <a:latin typeface="Times New Roman" panose="02020603050405020304" pitchFamily="18" charset="0"/>
            </a:endParaRPr>
          </a:p>
        </p:txBody>
      </p:sp>
      <p:sp>
        <p:nvSpPr>
          <p:cNvPr id="42394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smtClean="0">
                <a:latin typeface="Times New Roman" panose="02020603050405020304" pitchFamily="18" charset="0"/>
              </a:rPr>
              <a:t>The Attacker </a:t>
            </a:r>
            <a:r>
              <a:rPr lang="en-US" altLang="en-US" sz="3200" b="0" i="0" dirty="0">
                <a:latin typeface="Times New Roman" panose="02020603050405020304" pitchFamily="18" charset="0"/>
              </a:rPr>
              <a:t>penetrates a system as an operations </a:t>
            </a:r>
            <a:r>
              <a:rPr lang="en-US" altLang="en-US" sz="3200" b="0" i="0" dirty="0" smtClean="0">
                <a:latin typeface="Times New Roman" panose="02020603050405020304" pitchFamily="18" charset="0"/>
              </a:rPr>
              <a:t>base</a:t>
            </a:r>
            <a:endParaRPr lang="en-US" altLang="en-US" sz="3200" b="0" i="0" dirty="0">
              <a:latin typeface="Times New Roman" panose="02020603050405020304" pitchFamily="18" charset="0"/>
            </a:endParaRPr>
          </a:p>
          <a:p>
            <a:r>
              <a:rPr lang="en-US" altLang="en-US" sz="3200" b="0" i="0" dirty="0">
                <a:latin typeface="Times New Roman" panose="02020603050405020304" pitchFamily="18" charset="0"/>
              </a:rPr>
              <a:t>From there, other systems are penetrated and special programs are inserted, these </a:t>
            </a:r>
            <a:r>
              <a:rPr lang="en-US" altLang="en-US" sz="3200" b="0" i="0" dirty="0" smtClean="0">
                <a:latin typeface="Times New Roman" panose="02020603050405020304" pitchFamily="18" charset="0"/>
              </a:rPr>
              <a:t>systems become </a:t>
            </a:r>
            <a:r>
              <a:rPr lang="en-US" altLang="en-US" sz="3200" i="0" dirty="0">
                <a:latin typeface="Times New Roman" panose="02020603050405020304" pitchFamily="18" charset="0"/>
              </a:rPr>
              <a:t>slaves </a:t>
            </a:r>
            <a:r>
              <a:rPr lang="en-US" altLang="en-US" sz="3200" b="0" i="0" dirty="0">
                <a:latin typeface="Times New Roman" panose="02020603050405020304" pitchFamily="18" charset="0"/>
              </a:rPr>
              <a:t>or </a:t>
            </a:r>
            <a:r>
              <a:rPr lang="en-US" altLang="en-US" sz="3200" i="0" dirty="0" smtClean="0">
                <a:latin typeface="Times New Roman" panose="02020603050405020304" pitchFamily="18" charset="0"/>
              </a:rPr>
              <a:t>zombies</a:t>
            </a:r>
            <a:r>
              <a:rPr lang="en-US" altLang="en-US" sz="3200" b="0" i="0" dirty="0" smtClean="0">
                <a:latin typeface="Times New Roman" panose="02020603050405020304" pitchFamily="18" charset="0"/>
              </a:rPr>
              <a:t> or </a:t>
            </a:r>
            <a:r>
              <a:rPr lang="en-US" altLang="en-US" sz="3200" i="0" dirty="0" smtClean="0">
                <a:latin typeface="Times New Roman" panose="02020603050405020304" pitchFamily="18" charset="0"/>
              </a:rPr>
              <a:t>bots</a:t>
            </a:r>
            <a:endParaRPr lang="en-US" altLang="en-US" sz="3200" i="0" dirty="0">
              <a:latin typeface="Times New Roman" panose="02020603050405020304" pitchFamily="18" charset="0"/>
            </a:endParaRPr>
          </a:p>
          <a:p>
            <a:r>
              <a:rPr lang="en-US" altLang="en-US" sz="3200" b="0" i="0" dirty="0" smtClean="0">
                <a:latin typeface="Times New Roman" panose="02020603050405020304" pitchFamily="18" charset="0"/>
              </a:rPr>
              <a:t>The attacker </a:t>
            </a:r>
            <a:r>
              <a:rPr lang="en-US" altLang="en-US" sz="3200" b="0" i="0" dirty="0">
                <a:latin typeface="Times New Roman" panose="02020603050405020304" pitchFamily="18" charset="0"/>
              </a:rPr>
              <a:t>commands the slaves to send streams of messages to the </a:t>
            </a:r>
            <a:r>
              <a:rPr lang="en-US" altLang="en-US" sz="3200" b="0" i="0" dirty="0" smtClean="0">
                <a:latin typeface="Times New Roman" panose="02020603050405020304" pitchFamily="18" charset="0"/>
              </a:rPr>
              <a:t>victim clogging its web site</a:t>
            </a: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372740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attached figure describes a modified model of the Port of Assignment 1 (no Company but Location). We want to extend this conceptual model by adding patterns to describe a software implementation. We need to add the following functions:</a:t>
            </a:r>
          </a:p>
          <a:p>
            <a:pPr marL="0" indent="0">
              <a:buNone/>
            </a:pPr>
            <a:r>
              <a:rPr lang="en-US" dirty="0" smtClean="0"/>
              <a:t>F1:Operators who can also be Location Assigners for containers</a:t>
            </a:r>
          </a:p>
          <a:p>
            <a:pPr marL="0" indent="0">
              <a:buNone/>
            </a:pPr>
            <a:r>
              <a:rPr lang="en-US" dirty="0" smtClean="0"/>
              <a:t>F2: Operators can control cranes remotely using an appropriate interface, which can be in any language</a:t>
            </a:r>
          </a:p>
          <a:p>
            <a:pPr marL="0" indent="0">
              <a:buNone/>
            </a:pPr>
            <a:r>
              <a:rPr lang="en-US" dirty="0" smtClean="0"/>
              <a:t>F3: Ship and container information will be stored in a database that has its own interface different from the names used in this model</a:t>
            </a:r>
          </a:p>
          <a:p>
            <a:pPr marL="0" indent="0">
              <a:buNone/>
            </a:pPr>
            <a:r>
              <a:rPr lang="en-US" dirty="0" smtClean="0"/>
              <a:t>F4: Warehouses have nested locations: sections within sections, which can be simple or composite.</a:t>
            </a:r>
          </a:p>
          <a:p>
            <a:pPr marL="0" indent="0">
              <a:buNone/>
            </a:pPr>
            <a:r>
              <a:rPr lang="en-US" dirty="0" smtClean="0"/>
              <a:t>F5: We are dealing with only one port and there should be only one instance of it in the model</a:t>
            </a:r>
          </a:p>
          <a:p>
            <a:pPr marL="0" indent="0">
              <a:buNone/>
            </a:pPr>
            <a:r>
              <a:rPr lang="en-US" dirty="0" smtClean="0"/>
              <a:t>F6: Some containers have fragile contents and need to be handled differently</a:t>
            </a:r>
          </a:p>
          <a:p>
            <a:pPr marL="0" indent="0">
              <a:buNone/>
            </a:pPr>
            <a:r>
              <a:rPr lang="en-US" dirty="0" smtClean="0"/>
              <a:t>F7:Tug boats are assigned to incoming ships to guide them to their berths</a:t>
            </a:r>
          </a:p>
          <a:p>
            <a:pPr marL="0" indent="0">
              <a:buNone/>
            </a:pPr>
            <a:r>
              <a:rPr lang="en-US" dirty="0" smtClean="0"/>
              <a:t>F8: Operators indicate malfunctions in a centralized repository</a:t>
            </a:r>
          </a:p>
          <a:p>
            <a:pPr marL="0" indent="0">
              <a:buNone/>
            </a:pPr>
            <a:r>
              <a:rPr lang="en-US" dirty="0" smtClean="0"/>
              <a:t>Show new classes in color or with double borders. Break up the model if needed for visibility.</a:t>
            </a:r>
          </a:p>
          <a:p>
            <a:endParaRPr lang="en-US" dirty="0"/>
          </a:p>
        </p:txBody>
      </p:sp>
    </p:spTree>
    <p:extLst>
      <p:ext uri="{BB962C8B-B14F-4D97-AF65-F5344CB8AC3E}">
        <p14:creationId xmlns:p14="http://schemas.microsoft.com/office/powerpoint/2010/main" val="2600477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4"/>
          <p:cNvSpPr>
            <a:spLocks noChangeArrowheads="1"/>
          </p:cNvSpPr>
          <p:nvPr/>
        </p:nvSpPr>
        <p:spPr bwMode="auto">
          <a:xfrm>
            <a:off x="1981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Distributed Denial of Service attack </a:t>
            </a:r>
          </a:p>
        </p:txBody>
      </p:sp>
      <p:pic>
        <p:nvPicPr>
          <p:cNvPr id="424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914400"/>
            <a:ext cx="4695825"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698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E8A0F8-C416-478E-B403-4D394F313F02}" type="datetime1">
              <a:rPr lang="en-US" altLang="en-US" sz="1400" b="0" i="0">
                <a:latin typeface="Times New Roman" panose="02020603050405020304" pitchFamily="18" charset="0"/>
              </a:rPr>
              <a:pPr eaLnBrk="0" hangingPunct="0">
                <a:spcBef>
                  <a:spcPct val="0"/>
                </a:spcBef>
                <a:buFontTx/>
                <a:buNone/>
              </a:pPr>
              <a:t>3/30/2017</a:t>
            </a:fld>
            <a:endParaRPr lang="en-US" altLang="en-US" sz="1400" b="0" i="0">
              <a:latin typeface="Times New Roman" panose="02020603050405020304" pitchFamily="18" charset="0"/>
            </a:endParaRPr>
          </a:p>
        </p:txBody>
      </p:sp>
      <p:sp>
        <p:nvSpPr>
          <p:cNvPr id="425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6F10A0-5AF3-40A8-BCC0-86CC467841C5}"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sp>
        <p:nvSpPr>
          <p:cNvPr id="425988"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Why possible?</a:t>
            </a:r>
          </a:p>
        </p:txBody>
      </p:sp>
      <p:sp>
        <p:nvSpPr>
          <p:cNvPr id="425989"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Poor security in many sites (OS flaws</a:t>
            </a:r>
            <a:r>
              <a:rPr lang="en-US" altLang="en-US" sz="3200" b="0" i="0" dirty="0" smtClean="0">
                <a:latin typeface="Times New Roman" panose="02020603050405020304" pitchFamily="18" charset="0"/>
              </a:rPr>
              <a:t>, weak passwords…)</a:t>
            </a:r>
            <a:endParaRPr lang="en-US" altLang="en-US" sz="3200" b="0" i="0" dirty="0">
              <a:latin typeface="Times New Roman" panose="02020603050405020304" pitchFamily="18" charset="0"/>
            </a:endParaRPr>
          </a:p>
          <a:p>
            <a:r>
              <a:rPr lang="en-US" altLang="en-US" sz="3200" b="0" i="0" dirty="0">
                <a:latin typeface="Times New Roman" panose="02020603050405020304" pitchFamily="18" charset="0"/>
              </a:rPr>
              <a:t>Poor configuration control</a:t>
            </a:r>
          </a:p>
          <a:p>
            <a:r>
              <a:rPr lang="en-US" altLang="en-US" sz="3200" b="0" i="0" dirty="0">
                <a:latin typeface="Times New Roman" panose="02020603050405020304" pitchFamily="18" charset="0"/>
              </a:rPr>
              <a:t>Features of TCP/IP protocol: 3-way handshake to assign connection numbers, handling of very long or very short packages  (SYN-flooding)</a:t>
            </a:r>
          </a:p>
          <a:p>
            <a:r>
              <a:rPr lang="en-US" altLang="en-US" sz="3200" b="0" i="0" dirty="0">
                <a:latin typeface="Times New Roman" panose="02020603050405020304" pitchFamily="18" charset="0"/>
              </a:rPr>
              <a:t>Echo mode in UDP</a:t>
            </a:r>
          </a:p>
          <a:p>
            <a:endParaRPr lang="en-US" altLang="en-US" sz="3200" b="0" i="0" dirty="0">
              <a:latin typeface="Times New Roman" panose="02020603050405020304" pitchFamily="18" charset="0"/>
            </a:endParaRPr>
          </a:p>
          <a:p>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3322308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b="1" dirty="0" smtClean="0"/>
              <a:t>Big </a:t>
            </a:r>
            <a:r>
              <a:rPr lang="en-US" sz="3100" b="1" dirty="0"/>
              <a:t>DDoS </a:t>
            </a:r>
            <a:r>
              <a:rPr lang="en-US" sz="3100" b="1" dirty="0" smtClean="0"/>
              <a:t>Attack</a:t>
            </a:r>
            <a:r>
              <a:rPr lang="en-US" sz="1800" dirty="0">
                <a:hlinkClick r:id="rId2"/>
              </a:rPr>
              <a:t/>
            </a:r>
            <a:br>
              <a:rPr lang="en-US" sz="1800" dirty="0">
                <a:hlinkClick r:id="rId2"/>
              </a:rPr>
            </a:br>
            <a:r>
              <a:rPr lang="en-US" sz="1800" dirty="0" smtClean="0"/>
              <a:t/>
            </a:r>
            <a:br>
              <a:rPr lang="en-US" sz="1800" dirty="0" smtClean="0"/>
            </a:br>
            <a:r>
              <a:rPr lang="en-US" sz="1800" dirty="0" smtClean="0"/>
              <a:t>http</a:t>
            </a:r>
            <a:r>
              <a:rPr lang="en-US" sz="1800" dirty="0"/>
              <a:t>://www.nytimes.com/2016/10/22/business/internet-problems-attack.html?action=click&amp;contentCollection=Movies&amp;module=Trending&amp;version=Full&amp;region=Marginalia&amp;pgtype=article</a:t>
            </a:r>
          </a:p>
        </p:txBody>
      </p:sp>
      <p:sp>
        <p:nvSpPr>
          <p:cNvPr id="3" name="Content Placeholder 2"/>
          <p:cNvSpPr>
            <a:spLocks noGrp="1"/>
          </p:cNvSpPr>
          <p:nvPr>
            <p:ph idx="1"/>
          </p:nvPr>
        </p:nvSpPr>
        <p:spPr/>
        <p:txBody>
          <a:bodyPr>
            <a:normAutofit fontScale="85000" lnSpcReduction="10000"/>
          </a:bodyPr>
          <a:lstStyle/>
          <a:p>
            <a:r>
              <a:rPr lang="en-US" dirty="0"/>
              <a:t>Major websites were inaccessible to people across wide swaths of the United States on Friday after a company that manages crucial parts of the internet’s infrastructure said it was under attack.</a:t>
            </a:r>
          </a:p>
          <a:p>
            <a:r>
              <a:rPr lang="en-US" dirty="0"/>
              <a:t>Users reported sporadic problems reaching several websites, including </a:t>
            </a:r>
            <a:r>
              <a:rPr lang="en-US" dirty="0">
                <a:hlinkClick r:id="rId3" tooltip="More information about Twitter"/>
              </a:rPr>
              <a:t>Twitter</a:t>
            </a:r>
            <a:r>
              <a:rPr lang="en-US" dirty="0"/>
              <a:t>, </a:t>
            </a:r>
            <a:r>
              <a:rPr lang="en-US" dirty="0">
                <a:hlinkClick r:id="rId4" tooltip="More information about Netflix Inc."/>
              </a:rPr>
              <a:t>Netflix</a:t>
            </a:r>
            <a:r>
              <a:rPr lang="en-US" dirty="0"/>
              <a:t>, Spotify, Airbnb, Reddit, Etsy, </a:t>
            </a:r>
            <a:r>
              <a:rPr lang="en-US" dirty="0" err="1"/>
              <a:t>SoundCloud</a:t>
            </a:r>
            <a:r>
              <a:rPr lang="en-US" dirty="0"/>
              <a:t> and The New York Times.</a:t>
            </a:r>
          </a:p>
          <a:p>
            <a:r>
              <a:rPr lang="en-US" dirty="0"/>
              <a:t>The company, </a:t>
            </a:r>
            <a:r>
              <a:rPr lang="en-US" dirty="0" err="1"/>
              <a:t>Dyn</a:t>
            </a:r>
            <a:r>
              <a:rPr lang="en-US" dirty="0"/>
              <a:t>, whose servers monitor and reroute internet traffic, said it began experiencing </a:t>
            </a:r>
            <a:r>
              <a:rPr lang="en-US" dirty="0" smtClean="0"/>
              <a:t>a </a:t>
            </a:r>
            <a:r>
              <a:rPr lang="en-US" dirty="0"/>
              <a:t>distributed denial-of-service attack just after 7 a.m. Reports that many sites were inaccessible started on the East Coast, but spread westward in three waves as the day wore on and into the evening.</a:t>
            </a:r>
          </a:p>
          <a:p>
            <a:r>
              <a:rPr lang="en-US" dirty="0" smtClean="0"/>
              <a:t>The </a:t>
            </a:r>
            <a:r>
              <a:rPr lang="en-US" dirty="0"/>
              <a:t>attack appears to have relied on hundreds of thousands of internet-connected devices like cameras, baby monitors and home routers that have been infected — without their owners’ knowledge — with software that allows hackers to command them to flood a target with overwhelming traffic.</a:t>
            </a:r>
          </a:p>
          <a:p>
            <a:endParaRPr lang="en-US" dirty="0"/>
          </a:p>
        </p:txBody>
      </p:sp>
    </p:spTree>
    <p:extLst>
      <p:ext uri="{BB962C8B-B14F-4D97-AF65-F5344CB8AC3E}">
        <p14:creationId xmlns:p14="http://schemas.microsoft.com/office/powerpoint/2010/main" val="5871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r>
              <a:rPr lang="en-US" dirty="0">
                <a:hlinkClick r:id="rId2"/>
              </a:rPr>
              <a:t> </a:t>
            </a:r>
            <a:r>
              <a:rPr lang="en-US" sz="1800" dirty="0">
                <a:hlinkClick r:id="rId2"/>
              </a:rPr>
              <a:t>http://www.bbc.com/news/technology-37738823</a:t>
            </a:r>
            <a:endParaRPr lang="en-US" sz="1800" dirty="0"/>
          </a:p>
        </p:txBody>
      </p:sp>
      <p:sp>
        <p:nvSpPr>
          <p:cNvPr id="3" name="Content Placeholder 2"/>
          <p:cNvSpPr>
            <a:spLocks noGrp="1"/>
          </p:cNvSpPr>
          <p:nvPr>
            <p:ph idx="1"/>
          </p:nvPr>
        </p:nvSpPr>
        <p:spPr/>
        <p:txBody>
          <a:bodyPr>
            <a:normAutofit fontScale="92500" lnSpcReduction="10000"/>
          </a:bodyPr>
          <a:lstStyle/>
          <a:p>
            <a:pPr fontAlgn="base"/>
            <a:r>
              <a:rPr lang="en-US" dirty="0"/>
              <a:t>Security firm Flashpoint said it had confirmed that the attack used </a:t>
            </a:r>
            <a:r>
              <a:rPr lang="en-US" dirty="0" smtClean="0"/>
              <a:t>botnets </a:t>
            </a:r>
            <a:r>
              <a:rPr lang="en-US" dirty="0"/>
              <a:t>infected with the "</a:t>
            </a:r>
            <a:r>
              <a:rPr lang="en-US" dirty="0" err="1"/>
              <a:t>Mirai</a:t>
            </a:r>
            <a:r>
              <a:rPr lang="en-US" dirty="0"/>
              <a:t>" malware.</a:t>
            </a:r>
          </a:p>
          <a:p>
            <a:pPr fontAlgn="base"/>
            <a:r>
              <a:rPr lang="en-US" dirty="0"/>
              <a:t>Many of the devices involved come from Chinese manufacturers, with </a:t>
            </a:r>
            <a:r>
              <a:rPr lang="en-US" b="1" dirty="0"/>
              <a:t>easy-to-guess </a:t>
            </a:r>
            <a:r>
              <a:rPr lang="en-US" b="1" dirty="0" smtClean="0"/>
              <a:t>usernames and passwords (</a:t>
            </a:r>
            <a:r>
              <a:rPr lang="en-US" dirty="0"/>
              <a:t>often “admin” or “12345” or even, yes, “password</a:t>
            </a:r>
            <a:r>
              <a:rPr lang="en-US" dirty="0" smtClean="0"/>
              <a:t>”) </a:t>
            </a:r>
            <a:r>
              <a:rPr lang="en-US" b="1" dirty="0" smtClean="0"/>
              <a:t>that cannot be changed </a:t>
            </a:r>
            <a:r>
              <a:rPr lang="en-US" dirty="0" smtClean="0"/>
              <a:t>by </a:t>
            </a:r>
            <a:r>
              <a:rPr lang="en-US" dirty="0"/>
              <a:t>the user - a vulnerability which the malware exploits</a:t>
            </a:r>
            <a:r>
              <a:rPr lang="en-US" dirty="0" smtClean="0"/>
              <a:t>. </a:t>
            </a:r>
          </a:p>
          <a:p>
            <a:pPr fontAlgn="base"/>
            <a:r>
              <a:rPr lang="en-US" dirty="0" err="1" smtClean="0"/>
              <a:t>Mirai</a:t>
            </a:r>
            <a:r>
              <a:rPr lang="en-US" dirty="0" smtClean="0"/>
              <a:t> </a:t>
            </a:r>
            <a:r>
              <a:rPr lang="en-US" dirty="0"/>
              <a:t>scours the Web for </a:t>
            </a:r>
            <a:r>
              <a:rPr lang="en-US" dirty="0" err="1"/>
              <a:t>IoT</a:t>
            </a:r>
            <a:r>
              <a:rPr lang="en-US" dirty="0"/>
              <a:t> (Internet of Things) devices </a:t>
            </a:r>
            <a:r>
              <a:rPr lang="en-US" dirty="0" smtClean="0"/>
              <a:t>and </a:t>
            </a:r>
            <a:r>
              <a:rPr lang="en-US" dirty="0"/>
              <a:t>then enlists the devices in attacks that hurl junk traffic at an online target until it can no longer accommodate legitimate visitors or users</a:t>
            </a:r>
            <a:r>
              <a:rPr lang="en-US" dirty="0" smtClean="0"/>
              <a:t>.</a:t>
            </a:r>
            <a:endParaRPr lang="en-US" dirty="0"/>
          </a:p>
          <a:p>
            <a:pPr fontAlgn="base"/>
            <a:r>
              <a:rPr lang="en-US" dirty="0"/>
              <a:t>The owner of the device would generally have no way of knowing that it had been compromised to use in an </a:t>
            </a:r>
            <a:r>
              <a:rPr lang="en-US" dirty="0" smtClean="0"/>
              <a:t>attack.</a:t>
            </a:r>
            <a:endParaRPr lang="en-US" dirty="0"/>
          </a:p>
          <a:p>
            <a:endParaRPr lang="en-US" dirty="0"/>
          </a:p>
        </p:txBody>
      </p:sp>
    </p:spTree>
    <p:extLst>
      <p:ext uri="{BB962C8B-B14F-4D97-AF65-F5344CB8AC3E}">
        <p14:creationId xmlns:p14="http://schemas.microsoft.com/office/powerpoint/2010/main" val="1699651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way to attack and new targets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DDoS attacks are typically aimed at a single w</a:t>
            </a:r>
            <a:r>
              <a:rPr lang="en-US" dirty="0"/>
              <a:t>ebsite. Friday's attack on </a:t>
            </a:r>
            <a:r>
              <a:rPr lang="en-US" dirty="0" err="1"/>
              <a:t>Dyn</a:t>
            </a:r>
            <a:r>
              <a:rPr lang="en-US" dirty="0"/>
              <a:t>, which acts as a directory service for huge numbers of firms, affected several of the world's most popular websites at once.</a:t>
            </a:r>
          </a:p>
          <a:p>
            <a:pPr fontAlgn="base"/>
            <a:r>
              <a:rPr lang="en-US" dirty="0"/>
              <a:t>The use of internet-connected home devices to send the attacking messages is also a relatively new phenomenon, but may become more common.</a:t>
            </a:r>
          </a:p>
          <a:p>
            <a:pPr fontAlgn="base"/>
            <a:r>
              <a:rPr lang="en-US" dirty="0"/>
              <a:t>The </a:t>
            </a:r>
            <a:r>
              <a:rPr lang="en-US" dirty="0" err="1"/>
              <a:t>Mirai</a:t>
            </a:r>
            <a:r>
              <a:rPr lang="en-US" dirty="0"/>
              <a:t> software used in these attacks was released publicly in September - which means anyone with the skill could build their own attacking botnet</a:t>
            </a:r>
            <a:r>
              <a:rPr lang="en-US" dirty="0" smtClean="0"/>
              <a:t>.</a:t>
            </a:r>
          </a:p>
          <a:p>
            <a:pPr fontAlgn="base"/>
            <a:r>
              <a:rPr lang="en-US" dirty="0"/>
              <a:t>Jeff </a:t>
            </a:r>
            <a:r>
              <a:rPr lang="en-US" dirty="0" err="1"/>
              <a:t>Jarmoc</a:t>
            </a:r>
            <a:r>
              <a:rPr lang="en-US" dirty="0"/>
              <a:t>, head of security for global business service Salesforce, pointed out that internet infrastructure is supposed to be more </a:t>
            </a:r>
            <a:r>
              <a:rPr lang="en-US" dirty="0" smtClean="0"/>
              <a:t>robust: </a:t>
            </a:r>
            <a:endParaRPr lang="en-US" dirty="0"/>
          </a:p>
          <a:p>
            <a:pPr marL="0" indent="0" fontAlgn="base">
              <a:buNone/>
            </a:pPr>
            <a:r>
              <a:rPr lang="en-US" dirty="0" smtClean="0"/>
              <a:t>  "</a:t>
            </a:r>
            <a:r>
              <a:rPr lang="en-US" dirty="0"/>
              <a:t>In a relatively short time we've taken a system built to resist destruction by </a:t>
            </a:r>
            <a:endParaRPr lang="en-US" dirty="0" smtClean="0"/>
          </a:p>
          <a:p>
            <a:pPr marL="0" indent="0" fontAlgn="base">
              <a:buNone/>
            </a:pPr>
            <a:r>
              <a:rPr lang="en-US" dirty="0"/>
              <a:t> </a:t>
            </a:r>
            <a:r>
              <a:rPr lang="en-US" dirty="0" smtClean="0"/>
              <a:t>   nuclear </a:t>
            </a:r>
            <a:r>
              <a:rPr lang="en-US" dirty="0"/>
              <a:t>weapons and made it vulnerable to toasters," </a:t>
            </a:r>
          </a:p>
          <a:p>
            <a:pPr fontAlgn="base"/>
            <a:endParaRPr lang="en-US" dirty="0"/>
          </a:p>
          <a:p>
            <a:endParaRPr lang="en-US" dirty="0"/>
          </a:p>
        </p:txBody>
      </p:sp>
    </p:spTree>
    <p:extLst>
      <p:ext uri="{BB962C8B-B14F-4D97-AF65-F5344CB8AC3E}">
        <p14:creationId xmlns:p14="http://schemas.microsoft.com/office/powerpoint/2010/main" val="9979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http://www.nytimes.com/2016/10/23/us/politics/a-new-era-of-internet-attacks-powered-by-everyday-devices.html?hp&amp;action=click&amp;pgtype=Homepage&amp;clickSource=story-heading&amp;module=first-column-region&amp;region=top-news&amp;WT.nav=top-news&amp;_r=0</a:t>
            </a:r>
          </a:p>
        </p:txBody>
      </p:sp>
      <p:sp>
        <p:nvSpPr>
          <p:cNvPr id="3" name="Content Placeholder 2"/>
          <p:cNvSpPr>
            <a:spLocks noGrp="1"/>
          </p:cNvSpPr>
          <p:nvPr>
            <p:ph idx="1"/>
          </p:nvPr>
        </p:nvSpPr>
        <p:spPr/>
        <p:txBody>
          <a:bodyPr>
            <a:normAutofit/>
          </a:bodyPr>
          <a:lstStyle/>
          <a:p>
            <a:r>
              <a:rPr lang="en-US" dirty="0" smtClean="0"/>
              <a:t>Such </a:t>
            </a:r>
            <a:r>
              <a:rPr lang="en-US" dirty="0"/>
              <a:t>assaults </a:t>
            </a:r>
            <a:r>
              <a:rPr lang="en-US" dirty="0" smtClean="0"/>
              <a:t>are </a:t>
            </a:r>
            <a:r>
              <a:rPr lang="en-US" dirty="0"/>
              <a:t>the reason so many companies are </a:t>
            </a:r>
            <a:r>
              <a:rPr lang="en-US" b="1" dirty="0"/>
              <a:t>pushing at least parts of their infrastructure to cloud computing networks</a:t>
            </a:r>
            <a:r>
              <a:rPr lang="en-US" dirty="0"/>
              <a:t>, to decentralize their systems and make them harder to attack.</a:t>
            </a:r>
          </a:p>
          <a:p>
            <a:endParaRPr lang="en-US" dirty="0"/>
          </a:p>
        </p:txBody>
      </p:sp>
    </p:spTree>
    <p:extLst>
      <p:ext uri="{BB962C8B-B14F-4D97-AF65-F5344CB8AC3E}">
        <p14:creationId xmlns:p14="http://schemas.microsoft.com/office/powerpoint/2010/main" val="25686220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p:txBody>
          <a:bodyPr/>
          <a:lstStyle/>
          <a:p>
            <a:pPr eaLnBrk="0" hangingPunct="0">
              <a:defRPr/>
            </a:pPr>
            <a:fld id="{2186D97E-82B0-42D8-AB94-1730B2350EEA}" type="datetime1">
              <a:rPr lang="en-US"/>
              <a:pPr eaLnBrk="0" hangingPunct="0">
                <a:defRPr/>
              </a:pPr>
              <a:t>3/30/2017</a:t>
            </a:fld>
            <a:endParaRPr lang="en-US"/>
          </a:p>
        </p:txBody>
      </p:sp>
      <p:sp>
        <p:nvSpPr>
          <p:cNvPr id="84995" name="Slide Number Placeholder 5"/>
          <p:cNvSpPr>
            <a:spLocks noGrp="1"/>
          </p:cNvSpPr>
          <p:nvPr>
            <p:ph type="sldNum" sz="quarter" idx="12"/>
          </p:nvPr>
        </p:nvSpPr>
        <p:spPr/>
        <p:txBody>
          <a:bodyPr/>
          <a:lstStyle/>
          <a:p>
            <a:pPr eaLnBrk="0" hangingPunct="0">
              <a:defRPr/>
            </a:pPr>
            <a:fld id="{2FE6B5A6-4FF9-4633-8945-FE895C58CCD2}" type="slidenum">
              <a:rPr lang="en-US"/>
              <a:pPr eaLnBrk="0" hangingPunct="0">
                <a:defRPr/>
              </a:pPr>
              <a:t>36</a:t>
            </a:fld>
            <a:endParaRPr lang="en-US"/>
          </a:p>
        </p:txBody>
      </p:sp>
      <p:sp>
        <p:nvSpPr>
          <p:cNvPr id="29699" name="Rectangle 2"/>
          <p:cNvSpPr>
            <a:spLocks noGrp="1" noChangeArrowheads="1"/>
          </p:cNvSpPr>
          <p:nvPr>
            <p:ph type="title" idx="4294967295"/>
          </p:nvPr>
        </p:nvSpPr>
        <p:spPr/>
        <p:txBody>
          <a:bodyPr/>
          <a:lstStyle/>
          <a:p>
            <a:pPr eaLnBrk="1" hangingPunct="1"/>
            <a:r>
              <a:rPr lang="en-US" dirty="0" smtClean="0"/>
              <a:t>Malicious code</a:t>
            </a:r>
          </a:p>
        </p:txBody>
      </p:sp>
      <p:sp>
        <p:nvSpPr>
          <p:cNvPr id="29700" name="Rectangle 3"/>
          <p:cNvSpPr>
            <a:spLocks noGrp="1" noChangeArrowheads="1"/>
          </p:cNvSpPr>
          <p:nvPr>
            <p:ph type="body" idx="4294967295"/>
          </p:nvPr>
        </p:nvSpPr>
        <p:spPr/>
        <p:txBody>
          <a:bodyPr/>
          <a:lstStyle/>
          <a:p>
            <a:pPr eaLnBrk="1" hangingPunct="1">
              <a:lnSpc>
                <a:spcPct val="90000"/>
              </a:lnSpc>
            </a:pPr>
            <a:r>
              <a:rPr lang="en-US" sz="3200" b="1" dirty="0" smtClean="0"/>
              <a:t>Trojan Horses—</a:t>
            </a:r>
            <a:r>
              <a:rPr lang="en-US" sz="3200" dirty="0" smtClean="0"/>
              <a:t>A</a:t>
            </a:r>
            <a:r>
              <a:rPr lang="en-US" sz="3200" b="1" dirty="0" smtClean="0"/>
              <a:t> </a:t>
            </a:r>
            <a:r>
              <a:rPr lang="en-US" sz="3200" dirty="0" smtClean="0"/>
              <a:t>Trojan Horse is an apparently useful  program that has harmful hidden functions</a:t>
            </a:r>
          </a:p>
          <a:p>
            <a:pPr eaLnBrk="1" hangingPunct="1">
              <a:lnSpc>
                <a:spcPct val="90000"/>
              </a:lnSpc>
            </a:pPr>
            <a:r>
              <a:rPr lang="en-US" sz="3200" b="1" dirty="0" smtClean="0"/>
              <a:t>Viruses</a:t>
            </a:r>
            <a:r>
              <a:rPr lang="en-US" sz="3200" dirty="0" smtClean="0"/>
              <a:t> – A virus is a program that attaches itself to another program, propagates, and usually causes some data destruction. </a:t>
            </a:r>
          </a:p>
          <a:p>
            <a:pPr eaLnBrk="1" hangingPunct="1">
              <a:lnSpc>
                <a:spcPct val="90000"/>
              </a:lnSpc>
            </a:pPr>
            <a:r>
              <a:rPr lang="en-US" sz="3200" b="1" dirty="0" smtClean="0"/>
              <a:t>Worms</a:t>
            </a:r>
            <a:r>
              <a:rPr lang="en-US" sz="3200" dirty="0" smtClean="0"/>
              <a:t>—A worm is a program that propagates itself without infecting the host.</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2905541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p:txBody>
          <a:bodyPr/>
          <a:lstStyle/>
          <a:p>
            <a:pPr eaLnBrk="0" hangingPunct="0">
              <a:defRPr/>
            </a:pPr>
            <a:fld id="{5D53CC1E-E597-4EFE-AAD2-6BA12CCB14CF}" type="datetime1">
              <a:rPr lang="en-US"/>
              <a:pPr eaLnBrk="0" hangingPunct="0">
                <a:defRPr/>
              </a:pPr>
              <a:t>3/30/2017</a:t>
            </a:fld>
            <a:endParaRPr lang="en-US"/>
          </a:p>
        </p:txBody>
      </p:sp>
      <p:sp>
        <p:nvSpPr>
          <p:cNvPr id="86019" name="Slide Number Placeholder 5"/>
          <p:cNvSpPr>
            <a:spLocks noGrp="1"/>
          </p:cNvSpPr>
          <p:nvPr>
            <p:ph type="sldNum" sz="quarter" idx="12"/>
          </p:nvPr>
        </p:nvSpPr>
        <p:spPr/>
        <p:txBody>
          <a:bodyPr/>
          <a:lstStyle/>
          <a:p>
            <a:pPr eaLnBrk="0" hangingPunct="0">
              <a:defRPr/>
            </a:pPr>
            <a:fld id="{4EB8DD18-9DE6-4545-AD97-0A6D361B60B4}" type="slidenum">
              <a:rPr lang="en-US"/>
              <a:pPr eaLnBrk="0" hangingPunct="0">
                <a:defRPr/>
              </a:pPr>
              <a:t>37</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More varieties</a:t>
            </a:r>
          </a:p>
        </p:txBody>
      </p:sp>
      <p:sp>
        <p:nvSpPr>
          <p:cNvPr id="30724" name="Rectangle 3"/>
          <p:cNvSpPr>
            <a:spLocks noGrp="1" noChangeArrowheads="1"/>
          </p:cNvSpPr>
          <p:nvPr>
            <p:ph type="body" idx="4294967295"/>
          </p:nvPr>
        </p:nvSpPr>
        <p:spPr/>
        <p:txBody>
          <a:bodyPr/>
          <a:lstStyle/>
          <a:p>
            <a:pPr eaLnBrk="1" hangingPunct="1"/>
            <a:r>
              <a:rPr lang="en-US" b="1" dirty="0" smtClean="0"/>
              <a:t>Spyware</a:t>
            </a:r>
            <a:r>
              <a:rPr lang="en-US" dirty="0" smtClean="0"/>
              <a:t>—collect passwords, credit card numbers, or general info. (adware)</a:t>
            </a:r>
          </a:p>
          <a:p>
            <a:pPr eaLnBrk="1" hangingPunct="1"/>
            <a:r>
              <a:rPr lang="en-US" b="1" dirty="0" smtClean="0"/>
              <a:t>Spam</a:t>
            </a:r>
            <a:r>
              <a:rPr lang="en-US" dirty="0" smtClean="0"/>
              <a:t>—wholesale sending of messages, can be used to propagate viruses</a:t>
            </a:r>
          </a:p>
          <a:p>
            <a:pPr eaLnBrk="1" hangingPunct="1"/>
            <a:r>
              <a:rPr lang="en-US" b="1" dirty="0" smtClean="0"/>
              <a:t>Phishing messages</a:t>
            </a:r>
            <a:r>
              <a:rPr lang="en-US" dirty="0" smtClean="0"/>
              <a:t>—enticing users to disclose information</a:t>
            </a:r>
          </a:p>
        </p:txBody>
      </p:sp>
    </p:spTree>
    <p:extLst>
      <p:ext uri="{BB962C8B-B14F-4D97-AF65-F5344CB8AC3E}">
        <p14:creationId xmlns:p14="http://schemas.microsoft.com/office/powerpoint/2010/main" val="2686684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mtClean="0"/>
              <a:t>More varieties</a:t>
            </a:r>
          </a:p>
        </p:txBody>
      </p:sp>
      <p:sp>
        <p:nvSpPr>
          <p:cNvPr id="31746" name="Rectangle 3"/>
          <p:cNvSpPr>
            <a:spLocks noGrp="1" noChangeArrowheads="1"/>
          </p:cNvSpPr>
          <p:nvPr>
            <p:ph type="body" idx="1"/>
          </p:nvPr>
        </p:nvSpPr>
        <p:spPr/>
        <p:txBody>
          <a:bodyPr/>
          <a:lstStyle/>
          <a:p>
            <a:pPr eaLnBrk="1" hangingPunct="1">
              <a:lnSpc>
                <a:spcPct val="80000"/>
              </a:lnSpc>
            </a:pPr>
            <a:r>
              <a:rPr lang="en-US" altLang="zh-CN" sz="2400" dirty="0"/>
              <a:t>Some malware are combinations of the basic types and can combine worms with spam or spyware, these are called blended threats</a:t>
            </a:r>
          </a:p>
          <a:p>
            <a:pPr eaLnBrk="1" hangingPunct="1">
              <a:lnSpc>
                <a:spcPct val="80000"/>
              </a:lnSpc>
            </a:pPr>
            <a:r>
              <a:rPr lang="en-US" altLang="zh-CN" sz="2400" dirty="0"/>
              <a:t>A </a:t>
            </a:r>
            <a:r>
              <a:rPr lang="en-US" altLang="zh-CN" sz="2400" b="1" dirty="0"/>
              <a:t>zero-day attack </a:t>
            </a:r>
            <a:r>
              <a:rPr lang="en-US" altLang="zh-CN" sz="2400" dirty="0"/>
              <a:t>is an attack that takes advantage of a vulnerability just discovered (maybe only by the hacker) and for which there is no patch or detection method yet. </a:t>
            </a:r>
          </a:p>
          <a:p>
            <a:pPr eaLnBrk="1" hangingPunct="1">
              <a:lnSpc>
                <a:spcPct val="80000"/>
              </a:lnSpc>
            </a:pPr>
            <a:r>
              <a:rPr lang="en-US" altLang="zh-CN" sz="2400" b="1" dirty="0"/>
              <a:t>Rootkit</a:t>
            </a:r>
            <a:r>
              <a:rPr lang="en-US" altLang="zh-CN" sz="2400" dirty="0"/>
              <a:t>: Any software that takes control of an operating system, allowing illegal  administrative functions. They alter parts of the operating system kernel and hide their presence. </a:t>
            </a:r>
          </a:p>
          <a:p>
            <a:pPr eaLnBrk="1" hangingPunct="1">
              <a:lnSpc>
                <a:spcPct val="80000"/>
              </a:lnSpc>
            </a:pPr>
            <a:r>
              <a:rPr lang="en-US" sz="2400" dirty="0"/>
              <a:t>A </a:t>
            </a:r>
            <a:r>
              <a:rPr lang="en-US" sz="2400" b="1" dirty="0"/>
              <a:t>bot or zombie </a:t>
            </a:r>
            <a:r>
              <a:rPr lang="en-US" sz="2400" dirty="0"/>
              <a:t>is a computer that can be controlled by another through the introduction of a Trojan Horse or another type of malware. </a:t>
            </a:r>
            <a:endParaRPr lang="en-US" altLang="zh-CN" sz="2400" dirty="0"/>
          </a:p>
          <a:p>
            <a:pPr eaLnBrk="1" hangingPunct="1">
              <a:lnSpc>
                <a:spcPct val="80000"/>
              </a:lnSpc>
            </a:pPr>
            <a:endParaRPr lang="en-US" altLang="zh-CN" sz="2400" dirty="0"/>
          </a:p>
          <a:p>
            <a:pPr eaLnBrk="1" hangingPunct="1">
              <a:lnSpc>
                <a:spcPct val="80000"/>
              </a:lnSpc>
            </a:pPr>
            <a:endParaRPr lang="en-US" altLang="zh-CN" sz="2000" dirty="0"/>
          </a:p>
          <a:p>
            <a:pPr eaLnBrk="1" hangingPunct="1">
              <a:lnSpc>
                <a:spcPct val="80000"/>
              </a:lnSpc>
            </a:pPr>
            <a:endParaRPr lang="en-US" sz="1800" dirty="0"/>
          </a:p>
        </p:txBody>
      </p:sp>
    </p:spTree>
    <p:extLst>
      <p:ext uri="{BB962C8B-B14F-4D97-AF65-F5344CB8AC3E}">
        <p14:creationId xmlns:p14="http://schemas.microsoft.com/office/powerpoint/2010/main" val="2207024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Threat/Misuse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Describe threats and misuses from the point of view of the attacker. </a:t>
            </a:r>
          </a:p>
          <a:p>
            <a:r>
              <a:rPr lang="en-US" dirty="0" smtClean="0"/>
              <a:t>They use sequence diagrams (and more) to describe how an attacker performs a misuse, they describe </a:t>
            </a:r>
            <a:r>
              <a:rPr lang="en-US" b="1" dirty="0" smtClean="0"/>
              <a:t>attack scenarios</a:t>
            </a:r>
          </a:p>
          <a:p>
            <a:r>
              <a:rPr lang="en-US" dirty="0" smtClean="0"/>
              <a:t>The pattern tries to show how the attacker works (</a:t>
            </a:r>
            <a:r>
              <a:rPr lang="en-US" b="1" dirty="0" smtClean="0"/>
              <a:t>modus operandi</a:t>
            </a:r>
            <a:r>
              <a:rPr lang="en-US" dirty="0" smtClean="0"/>
              <a:t>) so we can apply defenses to stop it</a:t>
            </a:r>
          </a:p>
          <a:p>
            <a:r>
              <a:rPr lang="en-US" dirty="0" smtClean="0"/>
              <a:t>The objects in the sequence diagram represent architectural units of the target system</a:t>
            </a:r>
          </a:p>
          <a:p>
            <a:r>
              <a:rPr lang="en-US" dirty="0"/>
              <a:t>A </a:t>
            </a:r>
            <a:r>
              <a:rPr lang="en-US" dirty="0" smtClean="0"/>
              <a:t>misuse </a:t>
            </a:r>
            <a:r>
              <a:rPr lang="en-US" dirty="0"/>
              <a:t>pattern indicates what security mechanisms are needed as countermeasures and where to collect evidence of the attack.</a:t>
            </a:r>
          </a:p>
          <a:p>
            <a:r>
              <a:rPr lang="en-US" dirty="0"/>
              <a:t>We wrote some misuse patterns for clouds</a:t>
            </a:r>
          </a:p>
          <a:p>
            <a:endParaRPr lang="en-US" dirty="0"/>
          </a:p>
        </p:txBody>
      </p:sp>
    </p:spTree>
    <p:extLst>
      <p:ext uri="{BB962C8B-B14F-4D97-AF65-F5344CB8AC3E}">
        <p14:creationId xmlns:p14="http://schemas.microsoft.com/office/powerpoint/2010/main" val="2832856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1" y="1157471"/>
            <a:ext cx="9144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 name="TextBox 4"/>
          <p:cNvSpPr txBox="1"/>
          <p:nvPr/>
        </p:nvSpPr>
        <p:spPr>
          <a:xfrm>
            <a:off x="3664527" y="1066800"/>
            <a:ext cx="79804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Port</a:t>
            </a:r>
          </a:p>
        </p:txBody>
      </p:sp>
      <p:sp>
        <p:nvSpPr>
          <p:cNvPr id="8" name="TextBox 30"/>
          <p:cNvSpPr txBox="1"/>
          <p:nvPr/>
        </p:nvSpPr>
        <p:spPr>
          <a:xfrm>
            <a:off x="4371108" y="10668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0" name="Straight Connector 9"/>
          <p:cNvCxnSpPr/>
          <p:nvPr/>
        </p:nvCxnSpPr>
        <p:spPr>
          <a:xfrm>
            <a:off x="4422005" y="1315311"/>
            <a:ext cx="128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7"/>
          <p:cNvSpPr txBox="1"/>
          <p:nvPr/>
        </p:nvSpPr>
        <p:spPr>
          <a:xfrm>
            <a:off x="4505326" y="1252542"/>
            <a:ext cx="1143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load/unload</a:t>
            </a:r>
          </a:p>
        </p:txBody>
      </p:sp>
      <p:cxnSp>
        <p:nvCxnSpPr>
          <p:cNvPr id="15" name="Straight Connector 14"/>
          <p:cNvCxnSpPr/>
          <p:nvPr/>
        </p:nvCxnSpPr>
        <p:spPr>
          <a:xfrm>
            <a:off x="3958361" y="2001241"/>
            <a:ext cx="3396"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49"/>
          <p:cNvSpPr txBox="1"/>
          <p:nvPr/>
        </p:nvSpPr>
        <p:spPr>
          <a:xfrm>
            <a:off x="5463302" y="107696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 name="TextBox 17"/>
          <p:cNvSpPr txBox="1"/>
          <p:nvPr/>
        </p:nvSpPr>
        <p:spPr>
          <a:xfrm>
            <a:off x="6872289" y="1252506"/>
            <a:ext cx="71966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stayAt</a:t>
            </a:r>
            <a:endParaRPr lang="en-US" sz="1400" dirty="0"/>
          </a:p>
        </p:txBody>
      </p:sp>
      <p:sp>
        <p:nvSpPr>
          <p:cNvPr id="18" name="TextBox 30"/>
          <p:cNvSpPr txBox="1"/>
          <p:nvPr/>
        </p:nvSpPr>
        <p:spPr>
          <a:xfrm>
            <a:off x="6738933" y="395686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0" name="Rectangle 19"/>
          <p:cNvSpPr/>
          <p:nvPr/>
        </p:nvSpPr>
        <p:spPr>
          <a:xfrm rot="2700000">
            <a:off x="3906146" y="1863533"/>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Connector 21"/>
          <p:cNvCxnSpPr/>
          <p:nvPr/>
        </p:nvCxnSpPr>
        <p:spPr>
          <a:xfrm>
            <a:off x="3505200" y="1371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32297" y="1318260"/>
            <a:ext cx="655949" cy="338554"/>
          </a:xfrm>
          <a:prstGeom prst="rect">
            <a:avLst/>
          </a:prstGeom>
          <a:noFill/>
        </p:spPr>
        <p:txBody>
          <a:bodyPr wrap="none" rtlCol="0">
            <a:spAutoFit/>
          </a:bodyPr>
          <a:lstStyle/>
          <a:p>
            <a:r>
              <a:rPr lang="en-US" sz="1600" dirty="0"/>
              <a:t>name</a:t>
            </a:r>
          </a:p>
        </p:txBody>
      </p:sp>
      <p:sp>
        <p:nvSpPr>
          <p:cNvPr id="24" name="Rectangle 23"/>
          <p:cNvSpPr/>
          <p:nvPr/>
        </p:nvSpPr>
        <p:spPr>
          <a:xfrm>
            <a:off x="5708508" y="1157471"/>
            <a:ext cx="1068212"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TextBox 24"/>
          <p:cNvSpPr txBox="1"/>
          <p:nvPr/>
        </p:nvSpPr>
        <p:spPr>
          <a:xfrm>
            <a:off x="5779193" y="1066800"/>
            <a:ext cx="985086"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ShipStay</a:t>
            </a:r>
            <a:endParaRPr lang="en-US" dirty="0"/>
          </a:p>
        </p:txBody>
      </p:sp>
      <p:cxnSp>
        <p:nvCxnSpPr>
          <p:cNvPr id="26" name="Straight Connector 25"/>
          <p:cNvCxnSpPr/>
          <p:nvPr/>
        </p:nvCxnSpPr>
        <p:spPr>
          <a:xfrm>
            <a:off x="5708507" y="1371600"/>
            <a:ext cx="1060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35603" y="1414046"/>
            <a:ext cx="557268" cy="338554"/>
          </a:xfrm>
          <a:prstGeom prst="rect">
            <a:avLst/>
          </a:prstGeom>
          <a:noFill/>
        </p:spPr>
        <p:txBody>
          <a:bodyPr wrap="none" rtlCol="0">
            <a:spAutoFit/>
          </a:bodyPr>
          <a:lstStyle/>
          <a:p>
            <a:r>
              <a:rPr lang="en-US" sz="1600" dirty="0"/>
              <a:t>date</a:t>
            </a:r>
          </a:p>
        </p:txBody>
      </p:sp>
      <p:sp>
        <p:nvSpPr>
          <p:cNvPr id="28" name="Rectangle 27"/>
          <p:cNvSpPr/>
          <p:nvPr/>
        </p:nvSpPr>
        <p:spPr>
          <a:xfrm>
            <a:off x="7609868" y="1157471"/>
            <a:ext cx="9144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TextBox 28"/>
          <p:cNvSpPr txBox="1"/>
          <p:nvPr/>
        </p:nvSpPr>
        <p:spPr>
          <a:xfrm>
            <a:off x="7769194" y="1066800"/>
            <a:ext cx="79804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Ship</a:t>
            </a:r>
          </a:p>
        </p:txBody>
      </p:sp>
      <p:sp>
        <p:nvSpPr>
          <p:cNvPr id="30" name="TextBox 30"/>
          <p:cNvSpPr txBox="1"/>
          <p:nvPr/>
        </p:nvSpPr>
        <p:spPr>
          <a:xfrm>
            <a:off x="8277222" y="1776416"/>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31" name="Straight Connector 30"/>
          <p:cNvCxnSpPr/>
          <p:nvPr/>
        </p:nvCxnSpPr>
        <p:spPr>
          <a:xfrm>
            <a:off x="7609867" y="1371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0"/>
          <p:cNvSpPr txBox="1"/>
          <p:nvPr/>
        </p:nvSpPr>
        <p:spPr>
          <a:xfrm>
            <a:off x="7400177" y="10668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34" name="Straight Connector 33"/>
          <p:cNvCxnSpPr/>
          <p:nvPr/>
        </p:nvCxnSpPr>
        <p:spPr>
          <a:xfrm>
            <a:off x="6784205" y="1309077"/>
            <a:ext cx="822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49"/>
          <p:cNvSpPr txBox="1"/>
          <p:nvPr/>
        </p:nvSpPr>
        <p:spPr>
          <a:xfrm>
            <a:off x="6733311" y="1081538"/>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6" name="Rectangle 35"/>
          <p:cNvSpPr/>
          <p:nvPr/>
        </p:nvSpPr>
        <p:spPr>
          <a:xfrm>
            <a:off x="3195321" y="2706296"/>
            <a:ext cx="9144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37" name="TextBox 36"/>
          <p:cNvSpPr txBox="1"/>
          <p:nvPr/>
        </p:nvSpPr>
        <p:spPr>
          <a:xfrm>
            <a:off x="3128682" y="2623245"/>
            <a:ext cx="1059874"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Operator</a:t>
            </a:r>
          </a:p>
        </p:txBody>
      </p:sp>
      <p:cxnSp>
        <p:nvCxnSpPr>
          <p:cNvPr id="39" name="Straight Connector 38"/>
          <p:cNvCxnSpPr/>
          <p:nvPr/>
        </p:nvCxnSpPr>
        <p:spPr>
          <a:xfrm>
            <a:off x="3195320" y="295090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22416" y="2905185"/>
            <a:ext cx="338554" cy="338554"/>
          </a:xfrm>
          <a:prstGeom prst="rect">
            <a:avLst/>
          </a:prstGeom>
          <a:noFill/>
        </p:spPr>
        <p:txBody>
          <a:bodyPr wrap="none" rtlCol="0">
            <a:spAutoFit/>
          </a:bodyPr>
          <a:lstStyle/>
          <a:p>
            <a:r>
              <a:rPr lang="en-US" sz="1600" dirty="0"/>
              <a:t>id</a:t>
            </a:r>
          </a:p>
        </p:txBody>
      </p:sp>
      <p:sp>
        <p:nvSpPr>
          <p:cNvPr id="41" name="Rectangle 40"/>
          <p:cNvSpPr/>
          <p:nvPr/>
        </p:nvSpPr>
        <p:spPr>
          <a:xfrm>
            <a:off x="4267201" y="2706871"/>
            <a:ext cx="1224279"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2" name="TextBox 41"/>
          <p:cNvSpPr txBox="1"/>
          <p:nvPr/>
        </p:nvSpPr>
        <p:spPr>
          <a:xfrm>
            <a:off x="4500880" y="2631440"/>
            <a:ext cx="838200"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Crane</a:t>
            </a:r>
          </a:p>
        </p:txBody>
      </p:sp>
      <p:cxnSp>
        <p:nvCxnSpPr>
          <p:cNvPr id="43" name="Straight Connector 42"/>
          <p:cNvCxnSpPr/>
          <p:nvPr/>
        </p:nvCxnSpPr>
        <p:spPr>
          <a:xfrm>
            <a:off x="4267200" y="2951480"/>
            <a:ext cx="12344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294296" y="2899946"/>
            <a:ext cx="338554" cy="338554"/>
          </a:xfrm>
          <a:prstGeom prst="rect">
            <a:avLst/>
          </a:prstGeom>
          <a:noFill/>
        </p:spPr>
        <p:txBody>
          <a:bodyPr wrap="none" rtlCol="0">
            <a:spAutoFit/>
          </a:bodyPr>
          <a:lstStyle/>
          <a:p>
            <a:r>
              <a:rPr lang="en-US" sz="1600" dirty="0"/>
              <a:t>id</a:t>
            </a:r>
          </a:p>
        </p:txBody>
      </p:sp>
      <p:sp>
        <p:nvSpPr>
          <p:cNvPr id="45" name="Rectangle 44"/>
          <p:cNvSpPr/>
          <p:nvPr/>
        </p:nvSpPr>
        <p:spPr>
          <a:xfrm>
            <a:off x="5678019" y="2706872"/>
            <a:ext cx="1159661"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TextBox 45"/>
          <p:cNvSpPr txBox="1"/>
          <p:nvPr/>
        </p:nvSpPr>
        <p:spPr>
          <a:xfrm>
            <a:off x="5638800" y="2636521"/>
            <a:ext cx="1317576"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Warehouse</a:t>
            </a:r>
          </a:p>
        </p:txBody>
      </p:sp>
      <p:cxnSp>
        <p:nvCxnSpPr>
          <p:cNvPr id="47" name="Straight Connector 46"/>
          <p:cNvCxnSpPr/>
          <p:nvPr/>
        </p:nvCxnSpPr>
        <p:spPr>
          <a:xfrm>
            <a:off x="5678018" y="2951481"/>
            <a:ext cx="1161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05114" y="2963447"/>
            <a:ext cx="338554" cy="338554"/>
          </a:xfrm>
          <a:prstGeom prst="rect">
            <a:avLst/>
          </a:prstGeom>
          <a:noFill/>
        </p:spPr>
        <p:txBody>
          <a:bodyPr wrap="none" rtlCol="0">
            <a:spAutoFit/>
          </a:bodyPr>
          <a:lstStyle/>
          <a:p>
            <a:r>
              <a:rPr lang="en-US" sz="1600" dirty="0"/>
              <a:t>id</a:t>
            </a:r>
          </a:p>
        </p:txBody>
      </p:sp>
      <p:sp>
        <p:nvSpPr>
          <p:cNvPr id="49" name="TextBox 49"/>
          <p:cNvSpPr txBox="1"/>
          <p:nvPr/>
        </p:nvSpPr>
        <p:spPr>
          <a:xfrm>
            <a:off x="6189742"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50" name="TextBox 49"/>
          <p:cNvSpPr txBox="1"/>
          <p:nvPr/>
        </p:nvSpPr>
        <p:spPr>
          <a:xfrm>
            <a:off x="4823222"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51" name="TextBox 50"/>
          <p:cNvSpPr txBox="1"/>
          <p:nvPr/>
        </p:nvSpPr>
        <p:spPr>
          <a:xfrm>
            <a:off x="3598942" y="246560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52" name="Rectangle 51"/>
          <p:cNvSpPr/>
          <p:nvPr/>
        </p:nvSpPr>
        <p:spPr>
          <a:xfrm>
            <a:off x="7005321" y="2709570"/>
            <a:ext cx="995679" cy="94803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6949440" y="2634139"/>
            <a:ext cx="1219200"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Container</a:t>
            </a:r>
          </a:p>
        </p:txBody>
      </p:sp>
      <p:cxnSp>
        <p:nvCxnSpPr>
          <p:cNvPr id="54" name="Straight Connector 53"/>
          <p:cNvCxnSpPr/>
          <p:nvPr/>
        </p:nvCxnSpPr>
        <p:spPr>
          <a:xfrm>
            <a:off x="7005320" y="2946559"/>
            <a:ext cx="1005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32416" y="2903220"/>
            <a:ext cx="338554" cy="338554"/>
          </a:xfrm>
          <a:prstGeom prst="rect">
            <a:avLst/>
          </a:prstGeom>
          <a:noFill/>
        </p:spPr>
        <p:txBody>
          <a:bodyPr wrap="none" rtlCol="0">
            <a:spAutoFit/>
          </a:bodyPr>
          <a:lstStyle/>
          <a:p>
            <a:r>
              <a:rPr lang="en-US" sz="1600" dirty="0"/>
              <a:t>id</a:t>
            </a:r>
          </a:p>
        </p:txBody>
      </p:sp>
      <p:sp>
        <p:nvSpPr>
          <p:cNvPr id="56" name="TextBox 55"/>
          <p:cNvSpPr txBox="1"/>
          <p:nvPr/>
        </p:nvSpPr>
        <p:spPr>
          <a:xfrm>
            <a:off x="7162800"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57" name="Rectangle 56"/>
          <p:cNvSpPr/>
          <p:nvPr/>
        </p:nvSpPr>
        <p:spPr>
          <a:xfrm>
            <a:off x="5713588" y="3824472"/>
            <a:ext cx="1068212"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8" name="TextBox 57"/>
          <p:cNvSpPr txBox="1"/>
          <p:nvPr/>
        </p:nvSpPr>
        <p:spPr>
          <a:xfrm>
            <a:off x="5774113" y="3733801"/>
            <a:ext cx="985086"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Location</a:t>
            </a:r>
          </a:p>
        </p:txBody>
      </p:sp>
      <p:cxnSp>
        <p:nvCxnSpPr>
          <p:cNvPr id="59" name="Straight Connector 58"/>
          <p:cNvCxnSpPr/>
          <p:nvPr/>
        </p:nvCxnSpPr>
        <p:spPr>
          <a:xfrm>
            <a:off x="5713587" y="4038601"/>
            <a:ext cx="10607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40684" y="4081047"/>
            <a:ext cx="845103" cy="338554"/>
          </a:xfrm>
          <a:prstGeom prst="rect">
            <a:avLst/>
          </a:prstGeom>
          <a:noFill/>
        </p:spPr>
        <p:txBody>
          <a:bodyPr wrap="none" rtlCol="0">
            <a:spAutoFit/>
          </a:bodyPr>
          <a:lstStyle/>
          <a:p>
            <a:r>
              <a:rPr lang="en-US" sz="1600" dirty="0"/>
              <a:t>number</a:t>
            </a:r>
          </a:p>
        </p:txBody>
      </p:sp>
      <p:cxnSp>
        <p:nvCxnSpPr>
          <p:cNvPr id="61" name="Straight Connector 60"/>
          <p:cNvCxnSpPr/>
          <p:nvPr/>
        </p:nvCxnSpPr>
        <p:spPr>
          <a:xfrm>
            <a:off x="6244361" y="3545840"/>
            <a:ext cx="3396"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rot="2700000">
            <a:off x="6192146" y="340813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5" name="Straight Connector 64"/>
          <p:cNvCxnSpPr/>
          <p:nvPr/>
        </p:nvCxnSpPr>
        <p:spPr>
          <a:xfrm>
            <a:off x="3657600" y="2280920"/>
            <a:ext cx="25877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657600" y="2275840"/>
            <a:ext cx="339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73404" y="2282952"/>
            <a:ext cx="339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245004" y="2286000"/>
            <a:ext cx="3396"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rot="2700000">
            <a:off x="6809690" y="1698922"/>
            <a:ext cx="106780" cy="10874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noFill/>
            </a:endParaRPr>
          </a:p>
        </p:txBody>
      </p:sp>
      <p:cxnSp>
        <p:nvCxnSpPr>
          <p:cNvPr id="70" name="Straight Connector 69"/>
          <p:cNvCxnSpPr/>
          <p:nvPr/>
        </p:nvCxnSpPr>
        <p:spPr>
          <a:xfrm>
            <a:off x="6941685" y="1752600"/>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220364" y="1749552"/>
            <a:ext cx="3396" cy="96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Arc 72"/>
          <p:cNvSpPr/>
          <p:nvPr/>
        </p:nvSpPr>
        <p:spPr>
          <a:xfrm flipV="1">
            <a:off x="6157911" y="3124200"/>
            <a:ext cx="1295400" cy="1066800"/>
          </a:xfrm>
          <a:prstGeom prst="arc">
            <a:avLst>
              <a:gd name="adj1" fmla="val 16072070"/>
              <a:gd name="adj2" fmla="val 215651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30"/>
          <p:cNvSpPr txBox="1"/>
          <p:nvPr/>
        </p:nvSpPr>
        <p:spPr>
          <a:xfrm>
            <a:off x="7229474" y="360045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75" name="TextBox 17"/>
          <p:cNvSpPr txBox="1"/>
          <p:nvPr/>
        </p:nvSpPr>
        <p:spPr>
          <a:xfrm>
            <a:off x="7162800" y="3959424"/>
            <a:ext cx="87206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storedAt</a:t>
            </a:r>
            <a:endParaRPr lang="en-US" sz="1400" dirty="0"/>
          </a:p>
        </p:txBody>
      </p:sp>
      <p:sp>
        <p:nvSpPr>
          <p:cNvPr id="76" name="Arc 75"/>
          <p:cNvSpPr/>
          <p:nvPr/>
        </p:nvSpPr>
        <p:spPr>
          <a:xfrm flipV="1">
            <a:off x="7658104" y="1143000"/>
            <a:ext cx="685800" cy="2057400"/>
          </a:xfrm>
          <a:prstGeom prst="arc">
            <a:avLst>
              <a:gd name="adj1" fmla="val 16200000"/>
              <a:gd name="adj2" fmla="val 27661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TextBox 76"/>
          <p:cNvSpPr txBox="1"/>
          <p:nvPr/>
        </p:nvSpPr>
        <p:spPr>
          <a:xfrm>
            <a:off x="7934326" y="3128963"/>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78" name="TextBox 77"/>
          <p:cNvSpPr txBox="1"/>
          <p:nvPr/>
        </p:nvSpPr>
        <p:spPr>
          <a:xfrm>
            <a:off x="6186489" y="3604794"/>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79" name="Arc 78"/>
          <p:cNvSpPr/>
          <p:nvPr/>
        </p:nvSpPr>
        <p:spPr>
          <a:xfrm flipV="1">
            <a:off x="3571826" y="3119437"/>
            <a:ext cx="12954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79"/>
          <p:cNvSpPr/>
          <p:nvPr/>
        </p:nvSpPr>
        <p:spPr>
          <a:xfrm flipH="1" flipV="1">
            <a:off x="3662355" y="3119437"/>
            <a:ext cx="1138245"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3633512" y="331904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82" name="TextBox 81"/>
          <p:cNvSpPr txBox="1"/>
          <p:nvPr/>
        </p:nvSpPr>
        <p:spPr>
          <a:xfrm>
            <a:off x="4816236" y="331904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83" name="TextBox 17"/>
          <p:cNvSpPr txBox="1"/>
          <p:nvPr/>
        </p:nvSpPr>
        <p:spPr>
          <a:xfrm>
            <a:off x="3748089" y="3590927"/>
            <a:ext cx="10668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qualifiedFor</a:t>
            </a:r>
            <a:endParaRPr lang="en-US" sz="1400" dirty="0"/>
          </a:p>
        </p:txBody>
      </p:sp>
      <p:sp>
        <p:nvSpPr>
          <p:cNvPr id="86" name="TextBox 85"/>
          <p:cNvSpPr txBox="1"/>
          <p:nvPr/>
        </p:nvSpPr>
        <p:spPr>
          <a:xfrm>
            <a:off x="3222632" y="3065205"/>
            <a:ext cx="655949" cy="338554"/>
          </a:xfrm>
          <a:prstGeom prst="rect">
            <a:avLst/>
          </a:prstGeom>
          <a:noFill/>
        </p:spPr>
        <p:txBody>
          <a:bodyPr wrap="none" rtlCol="0">
            <a:spAutoFit/>
          </a:bodyPr>
          <a:lstStyle/>
          <a:p>
            <a:r>
              <a:rPr lang="en-US" sz="1600" dirty="0"/>
              <a:t>name</a:t>
            </a:r>
          </a:p>
        </p:txBody>
      </p:sp>
      <p:sp>
        <p:nvSpPr>
          <p:cNvPr id="87" name="TextBox 86"/>
          <p:cNvSpPr txBox="1"/>
          <p:nvPr/>
        </p:nvSpPr>
        <p:spPr>
          <a:xfrm>
            <a:off x="4297681" y="3059966"/>
            <a:ext cx="1200137" cy="338554"/>
          </a:xfrm>
          <a:prstGeom prst="rect">
            <a:avLst/>
          </a:prstGeom>
          <a:noFill/>
        </p:spPr>
        <p:txBody>
          <a:bodyPr wrap="none" rtlCol="0">
            <a:spAutoFit/>
          </a:bodyPr>
          <a:lstStyle/>
          <a:p>
            <a:r>
              <a:rPr lang="en-US" sz="1600" dirty="0" err="1"/>
              <a:t>max_weight</a:t>
            </a:r>
            <a:endParaRPr lang="en-US" sz="1600" dirty="0"/>
          </a:p>
        </p:txBody>
      </p:sp>
      <p:sp>
        <p:nvSpPr>
          <p:cNvPr id="89" name="TextBox 88"/>
          <p:cNvSpPr txBox="1"/>
          <p:nvPr/>
        </p:nvSpPr>
        <p:spPr>
          <a:xfrm>
            <a:off x="7029876" y="3063240"/>
            <a:ext cx="491032" cy="338554"/>
          </a:xfrm>
          <a:prstGeom prst="rect">
            <a:avLst/>
          </a:prstGeom>
          <a:noFill/>
        </p:spPr>
        <p:txBody>
          <a:bodyPr wrap="none" rtlCol="0">
            <a:spAutoFit/>
          </a:bodyPr>
          <a:lstStyle/>
          <a:p>
            <a:r>
              <a:rPr lang="en-US" sz="1600" dirty="0"/>
              <a:t>size</a:t>
            </a:r>
          </a:p>
        </p:txBody>
      </p:sp>
      <p:sp>
        <p:nvSpPr>
          <p:cNvPr id="90" name="TextBox 89"/>
          <p:cNvSpPr txBox="1"/>
          <p:nvPr/>
        </p:nvSpPr>
        <p:spPr>
          <a:xfrm>
            <a:off x="7037711" y="3238500"/>
            <a:ext cx="750014" cy="338554"/>
          </a:xfrm>
          <a:prstGeom prst="rect">
            <a:avLst/>
          </a:prstGeom>
          <a:noFill/>
        </p:spPr>
        <p:txBody>
          <a:bodyPr wrap="none" rtlCol="0">
            <a:spAutoFit/>
          </a:bodyPr>
          <a:lstStyle/>
          <a:p>
            <a:r>
              <a:rPr lang="en-US" sz="1600" dirty="0"/>
              <a:t>weight</a:t>
            </a:r>
          </a:p>
        </p:txBody>
      </p:sp>
      <p:sp>
        <p:nvSpPr>
          <p:cNvPr id="97" name="TextBox 96"/>
          <p:cNvSpPr txBox="1"/>
          <p:nvPr/>
        </p:nvSpPr>
        <p:spPr>
          <a:xfrm>
            <a:off x="3535681" y="1516380"/>
            <a:ext cx="852669" cy="338554"/>
          </a:xfrm>
          <a:prstGeom prst="rect">
            <a:avLst/>
          </a:prstGeom>
          <a:noFill/>
        </p:spPr>
        <p:txBody>
          <a:bodyPr wrap="none" rtlCol="0">
            <a:spAutoFit/>
          </a:bodyPr>
          <a:lstStyle/>
          <a:p>
            <a:r>
              <a:rPr lang="en-US" sz="1600" dirty="0"/>
              <a:t>location</a:t>
            </a:r>
          </a:p>
        </p:txBody>
      </p:sp>
      <p:sp>
        <p:nvSpPr>
          <p:cNvPr id="100" name="TextBox 99"/>
          <p:cNvSpPr txBox="1"/>
          <p:nvPr/>
        </p:nvSpPr>
        <p:spPr>
          <a:xfrm>
            <a:off x="7620001" y="1318260"/>
            <a:ext cx="655949" cy="338554"/>
          </a:xfrm>
          <a:prstGeom prst="rect">
            <a:avLst/>
          </a:prstGeom>
          <a:noFill/>
        </p:spPr>
        <p:txBody>
          <a:bodyPr wrap="none" rtlCol="0">
            <a:spAutoFit/>
          </a:bodyPr>
          <a:lstStyle/>
          <a:p>
            <a:r>
              <a:rPr lang="en-US" sz="1600" dirty="0"/>
              <a:t>name</a:t>
            </a:r>
          </a:p>
        </p:txBody>
      </p:sp>
      <p:sp>
        <p:nvSpPr>
          <p:cNvPr id="101" name="TextBox 100"/>
          <p:cNvSpPr txBox="1"/>
          <p:nvPr/>
        </p:nvSpPr>
        <p:spPr>
          <a:xfrm>
            <a:off x="7623385" y="1516380"/>
            <a:ext cx="826445" cy="338554"/>
          </a:xfrm>
          <a:prstGeom prst="rect">
            <a:avLst/>
          </a:prstGeom>
          <a:noFill/>
        </p:spPr>
        <p:txBody>
          <a:bodyPr wrap="none" rtlCol="0">
            <a:spAutoFit/>
          </a:bodyPr>
          <a:lstStyle/>
          <a:p>
            <a:r>
              <a:rPr lang="en-US" sz="1600" dirty="0"/>
              <a:t>country</a:t>
            </a:r>
          </a:p>
        </p:txBody>
      </p:sp>
      <p:sp>
        <p:nvSpPr>
          <p:cNvPr id="104" name="TextBox 17"/>
          <p:cNvSpPr txBox="1"/>
          <p:nvPr/>
        </p:nvSpPr>
        <p:spPr>
          <a:xfrm>
            <a:off x="7381240" y="2057401"/>
            <a:ext cx="11049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Responsible</a:t>
            </a:r>
          </a:p>
        </p:txBody>
      </p:sp>
      <p:sp>
        <p:nvSpPr>
          <p:cNvPr id="105" name="TextBox 17"/>
          <p:cNvSpPr txBox="1"/>
          <p:nvPr/>
        </p:nvSpPr>
        <p:spPr>
          <a:xfrm>
            <a:off x="7381240" y="2209801"/>
            <a:ext cx="457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For</a:t>
            </a:r>
          </a:p>
        </p:txBody>
      </p:sp>
    </p:spTree>
    <p:extLst>
      <p:ext uri="{BB962C8B-B14F-4D97-AF65-F5344CB8AC3E}">
        <p14:creationId xmlns:p14="http://schemas.microsoft.com/office/powerpoint/2010/main" val="3003015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162300" y="1495426"/>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interfaces</a:t>
            </a:r>
          </a:p>
        </p:txBody>
      </p:sp>
      <p:cxnSp>
        <p:nvCxnSpPr>
          <p:cNvPr id="6" name="Straight Connector 5"/>
          <p:cNvCxnSpPr/>
          <p:nvPr/>
        </p:nvCxnSpPr>
        <p:spPr>
          <a:xfrm>
            <a:off x="1739900" y="1495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39900" y="1752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49" name="TextBox 8"/>
          <p:cNvSpPr txBox="1">
            <a:spLocks noChangeArrowheads="1"/>
          </p:cNvSpPr>
          <p:nvPr/>
        </p:nvSpPr>
        <p:spPr bwMode="auto">
          <a:xfrm>
            <a:off x="2247900" y="1816101"/>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Applications</a:t>
            </a:r>
            <a:r>
              <a:rPr lang="en-US" altLang="en-US" sz="1200" i="0">
                <a:latin typeface="Times New Roman" pitchFamily="18" charset="0"/>
                <a:cs typeface="Times New Roman" pitchFamily="18" charset="0"/>
              </a:rPr>
              <a:t>:</a:t>
            </a:r>
          </a:p>
        </p:txBody>
      </p:sp>
      <p:sp>
        <p:nvSpPr>
          <p:cNvPr id="31750" name="TextBox 9"/>
          <p:cNvSpPr txBox="1">
            <a:spLocks noChangeArrowheads="1"/>
          </p:cNvSpPr>
          <p:nvPr/>
        </p:nvSpPr>
        <p:spPr bwMode="auto">
          <a:xfrm>
            <a:off x="2959100" y="2071688"/>
            <a:ext cx="254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financial manufacturing</a:t>
            </a:r>
          </a:p>
          <a:p>
            <a:pPr eaLnBrk="1" hangingPunct="1">
              <a:spcBef>
                <a:spcPct val="0"/>
              </a:spcBef>
              <a:buFontTx/>
              <a:buNone/>
            </a:pPr>
            <a:r>
              <a:rPr lang="en-US" altLang="en-US" sz="1200" b="0" i="0">
                <a:latin typeface="Times New Roman" pitchFamily="18" charset="0"/>
                <a:cs typeface="Times New Roman" pitchFamily="18" charset="0"/>
              </a:rPr>
              <a:t>student registration</a:t>
            </a:r>
          </a:p>
        </p:txBody>
      </p:sp>
      <p:cxnSp>
        <p:nvCxnSpPr>
          <p:cNvPr id="11" name="Straight Connector 10"/>
          <p:cNvCxnSpPr/>
          <p:nvPr/>
        </p:nvCxnSpPr>
        <p:spPr>
          <a:xfrm>
            <a:off x="1739900" y="25622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52" name="TextBox 11"/>
          <p:cNvSpPr txBox="1">
            <a:spLocks noChangeArrowheads="1"/>
          </p:cNvSpPr>
          <p:nvPr/>
        </p:nvSpPr>
        <p:spPr bwMode="auto">
          <a:xfrm>
            <a:off x="2247900" y="25622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DBMS</a:t>
            </a:r>
            <a:endParaRPr lang="en-US" altLang="en-US" sz="1200" i="0">
              <a:latin typeface="Times New Roman" pitchFamily="18" charset="0"/>
              <a:cs typeface="Times New Roman" pitchFamily="18" charset="0"/>
            </a:endParaRPr>
          </a:p>
        </p:txBody>
      </p:sp>
      <p:sp>
        <p:nvSpPr>
          <p:cNvPr id="13" name="Rectangle 12"/>
          <p:cNvSpPr/>
          <p:nvPr/>
        </p:nvSpPr>
        <p:spPr>
          <a:xfrm>
            <a:off x="38989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4711700" y="2838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38989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4711700" y="3219450"/>
            <a:ext cx="4064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757" name="TextBox 16"/>
          <p:cNvSpPr txBox="1">
            <a:spLocks noChangeArrowheads="1"/>
          </p:cNvSpPr>
          <p:nvPr/>
        </p:nvSpPr>
        <p:spPr bwMode="auto">
          <a:xfrm>
            <a:off x="4330700" y="2790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8" name="TextBox 17"/>
          <p:cNvSpPr txBox="1">
            <a:spLocks noChangeArrowheads="1"/>
          </p:cNvSpPr>
          <p:nvPr/>
        </p:nvSpPr>
        <p:spPr bwMode="auto">
          <a:xfrm>
            <a:off x="4330700" y="3171826"/>
            <a:ext cx="40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i="0">
                <a:latin typeface="Times New Roman" pitchFamily="18" charset="0"/>
                <a:cs typeface="Times New Roman" pitchFamily="18" charset="0"/>
              </a:rPr>
              <a:t>..</a:t>
            </a:r>
          </a:p>
        </p:txBody>
      </p:sp>
      <p:sp>
        <p:nvSpPr>
          <p:cNvPr id="31759" name="TextBox 18"/>
          <p:cNvSpPr txBox="1">
            <a:spLocks noChangeArrowheads="1"/>
          </p:cNvSpPr>
          <p:nvPr/>
        </p:nvSpPr>
        <p:spPr bwMode="auto">
          <a:xfrm>
            <a:off x="3213100" y="2819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SQL</a:t>
            </a:r>
            <a:endParaRPr lang="en-US" altLang="en-US" sz="1200" i="0">
              <a:latin typeface="Times New Roman" pitchFamily="18" charset="0"/>
              <a:cs typeface="Times New Roman" pitchFamily="18" charset="0"/>
            </a:endParaRPr>
          </a:p>
        </p:txBody>
      </p:sp>
      <p:sp>
        <p:nvSpPr>
          <p:cNvPr id="31760" name="TextBox 19"/>
          <p:cNvSpPr txBox="1">
            <a:spLocks noChangeArrowheads="1"/>
          </p:cNvSpPr>
          <p:nvPr/>
        </p:nvSpPr>
        <p:spPr bwMode="auto">
          <a:xfrm>
            <a:off x="2959100" y="32004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NoSQL</a:t>
            </a:r>
            <a:endParaRPr lang="en-US" altLang="en-US" sz="1200" i="0">
              <a:latin typeface="Times New Roman" pitchFamily="18" charset="0"/>
              <a:cs typeface="Times New Roman" pitchFamily="18" charset="0"/>
            </a:endParaRPr>
          </a:p>
        </p:txBody>
      </p:sp>
      <p:cxnSp>
        <p:nvCxnSpPr>
          <p:cNvPr id="22" name="Straight Connector 21"/>
          <p:cNvCxnSpPr/>
          <p:nvPr/>
        </p:nvCxnSpPr>
        <p:spPr>
          <a:xfrm>
            <a:off x="1739900" y="35528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2" name="TextBox 22"/>
          <p:cNvSpPr txBox="1">
            <a:spLocks noChangeArrowheads="1"/>
          </p:cNvSpPr>
          <p:nvPr/>
        </p:nvSpPr>
        <p:spPr bwMode="auto">
          <a:xfrm>
            <a:off x="1943100" y="35528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utilities          Media Player          Browser</a:t>
            </a:r>
            <a:endParaRPr lang="en-US" altLang="en-US" sz="1200" i="0">
              <a:latin typeface="Times New Roman" pitchFamily="18" charset="0"/>
              <a:cs typeface="Times New Roman" pitchFamily="18" charset="0"/>
            </a:endParaRPr>
          </a:p>
        </p:txBody>
      </p:sp>
      <p:cxnSp>
        <p:nvCxnSpPr>
          <p:cNvPr id="28" name="Straight Connector 27"/>
          <p:cNvCxnSpPr/>
          <p:nvPr/>
        </p:nvCxnSpPr>
        <p:spPr>
          <a:xfrm>
            <a:off x="1739900" y="38100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4" name="TextBox 28"/>
          <p:cNvSpPr txBox="1">
            <a:spLocks noChangeArrowheads="1"/>
          </p:cNvSpPr>
          <p:nvPr/>
        </p:nvSpPr>
        <p:spPr bwMode="auto">
          <a:xfrm>
            <a:off x="1943100" y="385762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OS kernel</a:t>
            </a:r>
            <a:endParaRPr lang="en-US" altLang="en-US" sz="1200" i="0">
              <a:latin typeface="Times New Roman" pitchFamily="18" charset="0"/>
              <a:cs typeface="Times New Roman" pitchFamily="18" charset="0"/>
            </a:endParaRPr>
          </a:p>
        </p:txBody>
      </p:sp>
      <p:sp>
        <p:nvSpPr>
          <p:cNvPr id="31765" name="TextBox 29"/>
          <p:cNvSpPr txBox="1">
            <a:spLocks noChangeArrowheads="1"/>
          </p:cNvSpPr>
          <p:nvPr/>
        </p:nvSpPr>
        <p:spPr bwMode="auto">
          <a:xfrm>
            <a:off x="2755900" y="4062413"/>
            <a:ext cx="294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processes                memory</a:t>
            </a:r>
          </a:p>
          <a:p>
            <a:pPr eaLnBrk="1" hangingPunct="1">
              <a:spcBef>
                <a:spcPct val="0"/>
              </a:spcBef>
              <a:buFontTx/>
              <a:buNone/>
            </a:pPr>
            <a:r>
              <a:rPr lang="en-US" altLang="en-US" sz="1200" b="0" i="0">
                <a:latin typeface="Times New Roman" pitchFamily="18" charset="0"/>
                <a:cs typeface="Times New Roman" pitchFamily="18" charset="0"/>
              </a:rPr>
              <a:t>device control        file system</a:t>
            </a:r>
          </a:p>
        </p:txBody>
      </p:sp>
      <p:cxnSp>
        <p:nvCxnSpPr>
          <p:cNvPr id="31" name="Straight Connector 30"/>
          <p:cNvCxnSpPr/>
          <p:nvPr/>
        </p:nvCxnSpPr>
        <p:spPr>
          <a:xfrm>
            <a:off x="1739900" y="454342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7" name="TextBox 31"/>
          <p:cNvSpPr txBox="1">
            <a:spLocks noChangeArrowheads="1"/>
          </p:cNvSpPr>
          <p:nvPr/>
        </p:nvSpPr>
        <p:spPr bwMode="auto">
          <a:xfrm>
            <a:off x="1943100" y="4543426"/>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distribution          middleware services</a:t>
            </a:r>
            <a:endParaRPr lang="en-US" altLang="en-US" sz="1200" i="0">
              <a:latin typeface="Times New Roman" pitchFamily="18" charset="0"/>
              <a:cs typeface="Times New Roman" pitchFamily="18" charset="0"/>
            </a:endParaRPr>
          </a:p>
        </p:txBody>
      </p:sp>
      <p:cxnSp>
        <p:nvCxnSpPr>
          <p:cNvPr id="35" name="Straight Connector 34"/>
          <p:cNvCxnSpPr/>
          <p:nvPr/>
        </p:nvCxnSpPr>
        <p:spPr>
          <a:xfrm>
            <a:off x="1739900" y="480060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69" name="TextBox 36"/>
          <p:cNvSpPr txBox="1">
            <a:spLocks noChangeArrowheads="1"/>
          </p:cNvSpPr>
          <p:nvPr/>
        </p:nvSpPr>
        <p:spPr bwMode="auto">
          <a:xfrm>
            <a:off x="1943100" y="4800601"/>
            <a:ext cx="406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Networking</a:t>
            </a:r>
            <a:endParaRPr lang="en-US" altLang="en-US" sz="1200" i="0">
              <a:latin typeface="Times New Roman" pitchFamily="18" charset="0"/>
              <a:cs typeface="Times New Roman" pitchFamily="18" charset="0"/>
            </a:endParaRPr>
          </a:p>
        </p:txBody>
      </p:sp>
      <p:cxnSp>
        <p:nvCxnSpPr>
          <p:cNvPr id="38" name="Straight Connector 37"/>
          <p:cNvCxnSpPr/>
          <p:nvPr/>
        </p:nvCxnSpPr>
        <p:spPr>
          <a:xfrm>
            <a:off x="1739900" y="5057775"/>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71" name="TextBox 39"/>
          <p:cNvSpPr txBox="1">
            <a:spLocks noChangeArrowheads="1"/>
          </p:cNvSpPr>
          <p:nvPr/>
        </p:nvSpPr>
        <p:spPr bwMode="auto">
          <a:xfrm>
            <a:off x="1727200" y="5057776"/>
            <a:ext cx="467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Hardware</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    Processors       Storage       I</a:t>
            </a:r>
            <a:r>
              <a:rPr lang="en-US" altLang="en-US" sz="1200" i="0">
                <a:latin typeface="Times New Roman" pitchFamily="18" charset="0"/>
                <a:cs typeface="Times New Roman" pitchFamily="18" charset="0"/>
              </a:rPr>
              <a:t>/</a:t>
            </a:r>
            <a:r>
              <a:rPr lang="en-US" altLang="en-US" sz="1200" b="0" i="0">
                <a:latin typeface="Times New Roman" pitchFamily="18" charset="0"/>
                <a:cs typeface="Times New Roman" pitchFamily="18" charset="0"/>
              </a:rPr>
              <a:t>O devices</a:t>
            </a:r>
            <a:endParaRPr lang="en-US" altLang="en-US" sz="1200" i="0">
              <a:latin typeface="Times New Roman" pitchFamily="18" charset="0"/>
              <a:cs typeface="Times New Roman" pitchFamily="18" charset="0"/>
            </a:endParaRPr>
          </a:p>
        </p:txBody>
      </p:sp>
      <p:cxnSp>
        <p:nvCxnSpPr>
          <p:cNvPr id="41" name="Straight Connector 40"/>
          <p:cNvCxnSpPr/>
          <p:nvPr/>
        </p:nvCxnSpPr>
        <p:spPr>
          <a:xfrm>
            <a:off x="1739900" y="5314950"/>
            <a:ext cx="436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15200" y="14954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15200" y="2562225"/>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7924800" y="1905001"/>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SaaS</a:t>
            </a:r>
            <a:endParaRPr lang="en-US" altLang="en-US" sz="1200" i="0">
              <a:latin typeface="Times New Roman" pitchFamily="18" charset="0"/>
              <a:cs typeface="Times New Roman" pitchFamily="18" charset="0"/>
            </a:endParaRPr>
          </a:p>
        </p:txBody>
      </p:sp>
      <p:sp>
        <p:nvSpPr>
          <p:cNvPr id="48" name="TextBox 47"/>
          <p:cNvSpPr txBox="1">
            <a:spLocks noChangeArrowheads="1"/>
          </p:cNvSpPr>
          <p:nvPr/>
        </p:nvSpPr>
        <p:spPr bwMode="auto">
          <a:xfrm>
            <a:off x="7924800" y="35337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PaaS</a:t>
            </a:r>
            <a:endParaRPr lang="en-US" altLang="en-US" sz="1200" i="0">
              <a:latin typeface="Times New Roman" pitchFamily="18" charset="0"/>
              <a:cs typeface="Times New Roman" pitchFamily="18" charset="0"/>
            </a:endParaRPr>
          </a:p>
        </p:txBody>
      </p:sp>
      <p:cxnSp>
        <p:nvCxnSpPr>
          <p:cNvPr id="49" name="Straight Connector 48"/>
          <p:cNvCxnSpPr/>
          <p:nvPr/>
        </p:nvCxnSpPr>
        <p:spPr>
          <a:xfrm>
            <a:off x="7315200" y="480060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315200" y="5314950"/>
            <a:ext cx="284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a:spLocks noChangeArrowheads="1"/>
          </p:cNvSpPr>
          <p:nvPr/>
        </p:nvSpPr>
        <p:spPr bwMode="auto">
          <a:xfrm>
            <a:off x="7924800" y="4905376"/>
            <a:ext cx="111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IaaS</a:t>
            </a:r>
            <a:endParaRPr lang="en-US" altLang="en-US" sz="1200" i="0">
              <a:latin typeface="Times New Roman" pitchFamily="18" charset="0"/>
              <a:cs typeface="Times New Roman" pitchFamily="18" charset="0"/>
            </a:endParaRPr>
          </a:p>
        </p:txBody>
      </p:sp>
      <p:sp>
        <p:nvSpPr>
          <p:cNvPr id="31780" name="Rectangle 38"/>
          <p:cNvSpPr>
            <a:spLocks noGrp="1" noChangeArrowheads="1"/>
          </p:cNvSpPr>
          <p:nvPr>
            <p:ph type="title"/>
          </p:nvPr>
        </p:nvSpPr>
        <p:spPr/>
        <p:txBody>
          <a:bodyPr/>
          <a:lstStyle/>
          <a:p>
            <a:r>
              <a:rPr lang="en-US" altLang="en-US" smtClean="0"/>
              <a:t>Architectural layers</a:t>
            </a:r>
          </a:p>
        </p:txBody>
      </p:sp>
    </p:spTree>
    <p:extLst>
      <p:ext uri="{BB962C8B-B14F-4D97-AF65-F5344CB8AC3E}">
        <p14:creationId xmlns:p14="http://schemas.microsoft.com/office/powerpoint/2010/main" val="77187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609600"/>
            <a:ext cx="7620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526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3 (due April 16)</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Continue </a:t>
            </a:r>
            <a:r>
              <a:rPr lang="en-US" dirty="0"/>
              <a:t>with the class model of Assignment 2 (without the patterns).</a:t>
            </a:r>
          </a:p>
          <a:p>
            <a:r>
              <a:rPr lang="en-US" dirty="0"/>
              <a:t>We need to add security constraints such that crane operators must be authenticated  and can only operate the cranes for which they are authorized. </a:t>
            </a:r>
            <a:r>
              <a:rPr lang="en-US" dirty="0" smtClean="0"/>
              <a:t>Write the constraints in OCL and show in the UML model how to enforce </a:t>
            </a:r>
            <a:r>
              <a:rPr lang="en-US" dirty="0"/>
              <a:t>these constraints using views. </a:t>
            </a:r>
          </a:p>
          <a:p>
            <a:r>
              <a:rPr lang="en-US" dirty="0"/>
              <a:t>Add safety constraints in OCL such that cranes cannot carry containers that weigh more than their </a:t>
            </a:r>
            <a:r>
              <a:rPr lang="en-US" dirty="0" smtClean="0"/>
              <a:t>limits and cannot accelerate beyond their limits. </a:t>
            </a:r>
            <a:endParaRPr lang="en-US" dirty="0"/>
          </a:p>
          <a:p>
            <a:r>
              <a:rPr lang="en-US" dirty="0"/>
              <a:t>Write </a:t>
            </a:r>
            <a:r>
              <a:rPr lang="en-US"/>
              <a:t>a </a:t>
            </a:r>
            <a:r>
              <a:rPr lang="en-US" smtClean="0"/>
              <a:t>Java or C++ </a:t>
            </a:r>
            <a:r>
              <a:rPr lang="en-US" dirty="0"/>
              <a:t>program to load a container in a ship. </a:t>
            </a:r>
            <a:r>
              <a:rPr lang="en-US" dirty="0" smtClean="0"/>
              <a:t>Use the attached sequence diagram as a guide.</a:t>
            </a:r>
            <a:endParaRPr lang="en-US" dirty="0"/>
          </a:p>
          <a:p>
            <a:endParaRPr lang="en-US" dirty="0"/>
          </a:p>
        </p:txBody>
      </p:sp>
    </p:spTree>
    <p:extLst>
      <p:ext uri="{BB962C8B-B14F-4D97-AF65-F5344CB8AC3E}">
        <p14:creationId xmlns:p14="http://schemas.microsoft.com/office/powerpoint/2010/main" val="2267520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1601" y="1157471"/>
            <a:ext cx="12192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 name="TextBox 4"/>
          <p:cNvSpPr txBox="1"/>
          <p:nvPr/>
        </p:nvSpPr>
        <p:spPr>
          <a:xfrm>
            <a:off x="2854036" y="1066800"/>
            <a:ext cx="1064064"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Port</a:t>
            </a:r>
            <a:endParaRPr lang="en-US" dirty="0"/>
          </a:p>
        </p:txBody>
      </p:sp>
      <p:sp>
        <p:nvSpPr>
          <p:cNvPr id="8" name="TextBox 30"/>
          <p:cNvSpPr txBox="1"/>
          <p:nvPr/>
        </p:nvSpPr>
        <p:spPr>
          <a:xfrm>
            <a:off x="3796144" y="10668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1</a:t>
            </a:r>
            <a:endParaRPr lang="en-US" sz="1200" dirty="0"/>
          </a:p>
        </p:txBody>
      </p:sp>
      <p:cxnSp>
        <p:nvCxnSpPr>
          <p:cNvPr id="10" name="Straight Connector 9"/>
          <p:cNvCxnSpPr/>
          <p:nvPr/>
        </p:nvCxnSpPr>
        <p:spPr>
          <a:xfrm>
            <a:off x="3864007" y="1315311"/>
            <a:ext cx="1706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7"/>
          <p:cNvSpPr txBox="1"/>
          <p:nvPr/>
        </p:nvSpPr>
        <p:spPr>
          <a:xfrm>
            <a:off x="3975101" y="1252542"/>
            <a:ext cx="1524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load/unload</a:t>
            </a:r>
            <a:endParaRPr lang="en-US" sz="1400" dirty="0"/>
          </a:p>
        </p:txBody>
      </p:sp>
      <p:cxnSp>
        <p:nvCxnSpPr>
          <p:cNvPr id="15" name="Straight Connector 14"/>
          <p:cNvCxnSpPr/>
          <p:nvPr/>
        </p:nvCxnSpPr>
        <p:spPr>
          <a:xfrm>
            <a:off x="3245815" y="2001241"/>
            <a:ext cx="4528"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49"/>
          <p:cNvSpPr txBox="1"/>
          <p:nvPr/>
        </p:nvSpPr>
        <p:spPr>
          <a:xfrm>
            <a:off x="5252403" y="107696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17" name="TextBox 17"/>
          <p:cNvSpPr txBox="1"/>
          <p:nvPr/>
        </p:nvSpPr>
        <p:spPr>
          <a:xfrm>
            <a:off x="7131052" y="1252506"/>
            <a:ext cx="95955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smtClean="0"/>
              <a:t>stayAt</a:t>
            </a:r>
            <a:endParaRPr lang="en-US" sz="1400" dirty="0"/>
          </a:p>
        </p:txBody>
      </p:sp>
      <p:sp>
        <p:nvSpPr>
          <p:cNvPr id="18" name="TextBox 30"/>
          <p:cNvSpPr txBox="1"/>
          <p:nvPr/>
        </p:nvSpPr>
        <p:spPr>
          <a:xfrm>
            <a:off x="6953244" y="3956860"/>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1</a:t>
            </a:r>
            <a:endParaRPr lang="en-US" sz="1200" dirty="0"/>
          </a:p>
        </p:txBody>
      </p:sp>
      <p:sp>
        <p:nvSpPr>
          <p:cNvPr id="20" name="Rectangle 19"/>
          <p:cNvSpPr/>
          <p:nvPr/>
        </p:nvSpPr>
        <p:spPr>
          <a:xfrm rot="2700000">
            <a:off x="3194483" y="1845245"/>
            <a:ext cx="109728" cy="146304"/>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Connector 21"/>
          <p:cNvCxnSpPr/>
          <p:nvPr/>
        </p:nvCxnSpPr>
        <p:spPr>
          <a:xfrm>
            <a:off x="2641600" y="13716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77729" y="1318260"/>
            <a:ext cx="655949" cy="338554"/>
          </a:xfrm>
          <a:prstGeom prst="rect">
            <a:avLst/>
          </a:prstGeom>
          <a:noFill/>
        </p:spPr>
        <p:txBody>
          <a:bodyPr wrap="none" rtlCol="0">
            <a:spAutoFit/>
          </a:bodyPr>
          <a:lstStyle/>
          <a:p>
            <a:r>
              <a:rPr lang="en-US" sz="1600" dirty="0" smtClean="0"/>
              <a:t>name</a:t>
            </a:r>
          </a:p>
        </p:txBody>
      </p:sp>
      <p:sp>
        <p:nvSpPr>
          <p:cNvPr id="24" name="Rectangle 23"/>
          <p:cNvSpPr/>
          <p:nvPr/>
        </p:nvSpPr>
        <p:spPr>
          <a:xfrm>
            <a:off x="5579344" y="1157471"/>
            <a:ext cx="1424283"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TextBox 24"/>
          <p:cNvSpPr txBox="1"/>
          <p:nvPr/>
        </p:nvSpPr>
        <p:spPr>
          <a:xfrm>
            <a:off x="5673591" y="1066800"/>
            <a:ext cx="131344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ShipStay</a:t>
            </a:r>
            <a:endParaRPr lang="en-US" dirty="0"/>
          </a:p>
        </p:txBody>
      </p:sp>
      <p:cxnSp>
        <p:nvCxnSpPr>
          <p:cNvPr id="26" name="Straight Connector 25"/>
          <p:cNvCxnSpPr/>
          <p:nvPr/>
        </p:nvCxnSpPr>
        <p:spPr>
          <a:xfrm>
            <a:off x="5579343" y="1371600"/>
            <a:ext cx="1414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15471" y="1414046"/>
            <a:ext cx="557268" cy="338554"/>
          </a:xfrm>
          <a:prstGeom prst="rect">
            <a:avLst/>
          </a:prstGeom>
          <a:noFill/>
        </p:spPr>
        <p:txBody>
          <a:bodyPr wrap="none" rtlCol="0">
            <a:spAutoFit/>
          </a:bodyPr>
          <a:lstStyle/>
          <a:p>
            <a:r>
              <a:rPr lang="en-US" sz="1600" dirty="0" smtClean="0"/>
              <a:t>date</a:t>
            </a:r>
          </a:p>
        </p:txBody>
      </p:sp>
      <p:sp>
        <p:nvSpPr>
          <p:cNvPr id="28" name="Rectangle 27"/>
          <p:cNvSpPr/>
          <p:nvPr/>
        </p:nvSpPr>
        <p:spPr>
          <a:xfrm>
            <a:off x="8114491" y="1157471"/>
            <a:ext cx="12192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TextBox 28"/>
          <p:cNvSpPr txBox="1"/>
          <p:nvPr/>
        </p:nvSpPr>
        <p:spPr>
          <a:xfrm>
            <a:off x="8326925" y="1066800"/>
            <a:ext cx="1064064"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Ship</a:t>
            </a:r>
            <a:endParaRPr lang="en-US" dirty="0"/>
          </a:p>
        </p:txBody>
      </p:sp>
      <p:sp>
        <p:nvSpPr>
          <p:cNvPr id="30" name="TextBox 30"/>
          <p:cNvSpPr txBox="1"/>
          <p:nvPr/>
        </p:nvSpPr>
        <p:spPr>
          <a:xfrm>
            <a:off x="9004296" y="1776416"/>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1</a:t>
            </a:r>
            <a:endParaRPr lang="en-US" sz="1200" dirty="0"/>
          </a:p>
        </p:txBody>
      </p:sp>
      <p:cxnSp>
        <p:nvCxnSpPr>
          <p:cNvPr id="31" name="Straight Connector 30"/>
          <p:cNvCxnSpPr/>
          <p:nvPr/>
        </p:nvCxnSpPr>
        <p:spPr>
          <a:xfrm>
            <a:off x="8114489" y="13716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0"/>
          <p:cNvSpPr txBox="1"/>
          <p:nvPr/>
        </p:nvSpPr>
        <p:spPr>
          <a:xfrm>
            <a:off x="7834903" y="10668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1</a:t>
            </a:r>
            <a:endParaRPr lang="en-US" sz="1200" dirty="0"/>
          </a:p>
        </p:txBody>
      </p:sp>
      <p:cxnSp>
        <p:nvCxnSpPr>
          <p:cNvPr id="34" name="Straight Connector 33"/>
          <p:cNvCxnSpPr/>
          <p:nvPr/>
        </p:nvCxnSpPr>
        <p:spPr>
          <a:xfrm>
            <a:off x="7013607" y="1309077"/>
            <a:ext cx="1097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49"/>
          <p:cNvSpPr txBox="1"/>
          <p:nvPr/>
        </p:nvSpPr>
        <p:spPr>
          <a:xfrm>
            <a:off x="6945748" y="1081538"/>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36" name="Rectangle 35"/>
          <p:cNvSpPr/>
          <p:nvPr/>
        </p:nvSpPr>
        <p:spPr>
          <a:xfrm>
            <a:off x="2228428" y="2706296"/>
            <a:ext cx="1219200"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37" name="TextBox 36"/>
          <p:cNvSpPr txBox="1"/>
          <p:nvPr/>
        </p:nvSpPr>
        <p:spPr>
          <a:xfrm>
            <a:off x="2139576" y="2623245"/>
            <a:ext cx="1413165"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Operator</a:t>
            </a:r>
            <a:endParaRPr lang="en-US" dirty="0"/>
          </a:p>
        </p:txBody>
      </p:sp>
      <p:cxnSp>
        <p:nvCxnSpPr>
          <p:cNvPr id="39" name="Straight Connector 38"/>
          <p:cNvCxnSpPr/>
          <p:nvPr/>
        </p:nvCxnSpPr>
        <p:spPr>
          <a:xfrm>
            <a:off x="2228427" y="2950905"/>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264555" y="2905185"/>
            <a:ext cx="338554" cy="338554"/>
          </a:xfrm>
          <a:prstGeom prst="rect">
            <a:avLst/>
          </a:prstGeom>
          <a:noFill/>
        </p:spPr>
        <p:txBody>
          <a:bodyPr wrap="none" rtlCol="0">
            <a:spAutoFit/>
          </a:bodyPr>
          <a:lstStyle/>
          <a:p>
            <a:r>
              <a:rPr lang="en-US" sz="1600" dirty="0" smtClean="0"/>
              <a:t>id</a:t>
            </a:r>
          </a:p>
        </p:txBody>
      </p:sp>
      <p:sp>
        <p:nvSpPr>
          <p:cNvPr id="41" name="Rectangle 40"/>
          <p:cNvSpPr/>
          <p:nvPr/>
        </p:nvSpPr>
        <p:spPr>
          <a:xfrm>
            <a:off x="3657601" y="2706871"/>
            <a:ext cx="1632372"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2" name="TextBox 41"/>
          <p:cNvSpPr txBox="1"/>
          <p:nvPr/>
        </p:nvSpPr>
        <p:spPr>
          <a:xfrm>
            <a:off x="3969173" y="2631440"/>
            <a:ext cx="1117600"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Crane</a:t>
            </a:r>
            <a:endParaRPr lang="en-US" dirty="0"/>
          </a:p>
        </p:txBody>
      </p:sp>
      <p:cxnSp>
        <p:nvCxnSpPr>
          <p:cNvPr id="43" name="Straight Connector 42"/>
          <p:cNvCxnSpPr/>
          <p:nvPr/>
        </p:nvCxnSpPr>
        <p:spPr>
          <a:xfrm>
            <a:off x="3657600" y="2951480"/>
            <a:ext cx="1645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93728" y="2899946"/>
            <a:ext cx="338554" cy="338554"/>
          </a:xfrm>
          <a:prstGeom prst="rect">
            <a:avLst/>
          </a:prstGeom>
          <a:noFill/>
        </p:spPr>
        <p:txBody>
          <a:bodyPr wrap="none" rtlCol="0">
            <a:spAutoFit/>
          </a:bodyPr>
          <a:lstStyle/>
          <a:p>
            <a:r>
              <a:rPr lang="en-US" sz="1600" dirty="0" smtClean="0"/>
              <a:t>id</a:t>
            </a:r>
          </a:p>
        </p:txBody>
      </p:sp>
      <p:sp>
        <p:nvSpPr>
          <p:cNvPr id="45" name="Rectangle 44"/>
          <p:cNvSpPr/>
          <p:nvPr/>
        </p:nvSpPr>
        <p:spPr>
          <a:xfrm>
            <a:off x="5538691" y="2706872"/>
            <a:ext cx="1546215"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TextBox 45"/>
          <p:cNvSpPr txBox="1"/>
          <p:nvPr/>
        </p:nvSpPr>
        <p:spPr>
          <a:xfrm>
            <a:off x="5486400" y="2636521"/>
            <a:ext cx="175676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Warehouse</a:t>
            </a:r>
            <a:endParaRPr lang="en-US" dirty="0"/>
          </a:p>
        </p:txBody>
      </p:sp>
      <p:cxnSp>
        <p:nvCxnSpPr>
          <p:cNvPr id="47" name="Straight Connector 46"/>
          <p:cNvCxnSpPr/>
          <p:nvPr/>
        </p:nvCxnSpPr>
        <p:spPr>
          <a:xfrm>
            <a:off x="5538691" y="2951481"/>
            <a:ext cx="15483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574819" y="2963447"/>
            <a:ext cx="338554" cy="338554"/>
          </a:xfrm>
          <a:prstGeom prst="rect">
            <a:avLst/>
          </a:prstGeom>
          <a:noFill/>
        </p:spPr>
        <p:txBody>
          <a:bodyPr wrap="none" rtlCol="0">
            <a:spAutoFit/>
          </a:bodyPr>
          <a:lstStyle/>
          <a:p>
            <a:r>
              <a:rPr lang="en-US" sz="1600" dirty="0" smtClean="0"/>
              <a:t>id</a:t>
            </a:r>
          </a:p>
        </p:txBody>
      </p:sp>
      <p:sp>
        <p:nvSpPr>
          <p:cNvPr id="49" name="TextBox 49"/>
          <p:cNvSpPr txBox="1"/>
          <p:nvPr/>
        </p:nvSpPr>
        <p:spPr>
          <a:xfrm>
            <a:off x="6220989"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50" name="TextBox 49"/>
          <p:cNvSpPr txBox="1"/>
          <p:nvPr/>
        </p:nvSpPr>
        <p:spPr>
          <a:xfrm>
            <a:off x="4398963"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51" name="TextBox 50"/>
          <p:cNvSpPr txBox="1"/>
          <p:nvPr/>
        </p:nvSpPr>
        <p:spPr>
          <a:xfrm>
            <a:off x="2766589" y="246560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52" name="Rectangle 51"/>
          <p:cNvSpPr/>
          <p:nvPr/>
        </p:nvSpPr>
        <p:spPr>
          <a:xfrm>
            <a:off x="7308427" y="2709570"/>
            <a:ext cx="1327572" cy="94803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7233920" y="2634139"/>
            <a:ext cx="1625600"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Container</a:t>
            </a:r>
            <a:endParaRPr lang="en-US" dirty="0"/>
          </a:p>
        </p:txBody>
      </p:sp>
      <p:cxnSp>
        <p:nvCxnSpPr>
          <p:cNvPr id="54" name="Straight Connector 53"/>
          <p:cNvCxnSpPr/>
          <p:nvPr/>
        </p:nvCxnSpPr>
        <p:spPr>
          <a:xfrm>
            <a:off x="7308427" y="2946559"/>
            <a:ext cx="1341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44555" y="2903220"/>
            <a:ext cx="338554" cy="338554"/>
          </a:xfrm>
          <a:prstGeom prst="rect">
            <a:avLst/>
          </a:prstGeom>
          <a:noFill/>
        </p:spPr>
        <p:txBody>
          <a:bodyPr wrap="none" rtlCol="0">
            <a:spAutoFit/>
          </a:bodyPr>
          <a:lstStyle/>
          <a:p>
            <a:r>
              <a:rPr lang="en-US" sz="1600" dirty="0" smtClean="0"/>
              <a:t>id</a:t>
            </a:r>
          </a:p>
        </p:txBody>
      </p:sp>
      <p:sp>
        <p:nvSpPr>
          <p:cNvPr id="56" name="TextBox 55"/>
          <p:cNvSpPr txBox="1"/>
          <p:nvPr/>
        </p:nvSpPr>
        <p:spPr>
          <a:xfrm>
            <a:off x="7518400" y="2463800"/>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57" name="Rectangle 56"/>
          <p:cNvSpPr/>
          <p:nvPr/>
        </p:nvSpPr>
        <p:spPr>
          <a:xfrm>
            <a:off x="5586117" y="3824472"/>
            <a:ext cx="1424283" cy="67132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8" name="TextBox 57"/>
          <p:cNvSpPr txBox="1"/>
          <p:nvPr/>
        </p:nvSpPr>
        <p:spPr>
          <a:xfrm>
            <a:off x="5666817" y="3733801"/>
            <a:ext cx="1313448"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Location</a:t>
            </a:r>
            <a:endParaRPr lang="en-US" dirty="0"/>
          </a:p>
        </p:txBody>
      </p:sp>
      <p:cxnSp>
        <p:nvCxnSpPr>
          <p:cNvPr id="59" name="Straight Connector 58"/>
          <p:cNvCxnSpPr/>
          <p:nvPr/>
        </p:nvCxnSpPr>
        <p:spPr>
          <a:xfrm>
            <a:off x="5586116" y="4038601"/>
            <a:ext cx="1414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622245" y="4081047"/>
            <a:ext cx="845103" cy="338554"/>
          </a:xfrm>
          <a:prstGeom prst="rect">
            <a:avLst/>
          </a:prstGeom>
          <a:noFill/>
        </p:spPr>
        <p:txBody>
          <a:bodyPr wrap="none" rtlCol="0">
            <a:spAutoFit/>
          </a:bodyPr>
          <a:lstStyle/>
          <a:p>
            <a:r>
              <a:rPr lang="en-US" sz="1600" dirty="0" smtClean="0"/>
              <a:t>number</a:t>
            </a:r>
          </a:p>
        </p:txBody>
      </p:sp>
      <p:cxnSp>
        <p:nvCxnSpPr>
          <p:cNvPr id="61" name="Straight Connector 60"/>
          <p:cNvCxnSpPr/>
          <p:nvPr/>
        </p:nvCxnSpPr>
        <p:spPr>
          <a:xfrm>
            <a:off x="6293815" y="3545840"/>
            <a:ext cx="4528"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rot="2700000">
            <a:off x="6242483" y="3389844"/>
            <a:ext cx="109728" cy="146304"/>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5" name="Straight Connector 64"/>
          <p:cNvCxnSpPr/>
          <p:nvPr/>
        </p:nvCxnSpPr>
        <p:spPr>
          <a:xfrm>
            <a:off x="2844800" y="2280920"/>
            <a:ext cx="345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44800" y="2275840"/>
            <a:ext cx="4528"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465872" y="2282952"/>
            <a:ext cx="4528"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294672" y="2286000"/>
            <a:ext cx="4528" cy="429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rot="2700000">
            <a:off x="7065383" y="1680798"/>
            <a:ext cx="106780" cy="144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noFill/>
            </a:endParaRPr>
          </a:p>
        </p:txBody>
      </p:sp>
      <p:cxnSp>
        <p:nvCxnSpPr>
          <p:cNvPr id="70" name="Straight Connector 69"/>
          <p:cNvCxnSpPr/>
          <p:nvPr/>
        </p:nvCxnSpPr>
        <p:spPr>
          <a:xfrm>
            <a:off x="7223580" y="1752600"/>
            <a:ext cx="365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595152" y="1749552"/>
            <a:ext cx="4528" cy="96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Arc 72"/>
          <p:cNvSpPr/>
          <p:nvPr/>
        </p:nvSpPr>
        <p:spPr>
          <a:xfrm flipV="1">
            <a:off x="6178548" y="3124200"/>
            <a:ext cx="1727200" cy="1066800"/>
          </a:xfrm>
          <a:prstGeom prst="arc">
            <a:avLst>
              <a:gd name="adj1" fmla="val 16072070"/>
              <a:gd name="adj2" fmla="val 215651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30"/>
          <p:cNvSpPr txBox="1"/>
          <p:nvPr/>
        </p:nvSpPr>
        <p:spPr>
          <a:xfrm>
            <a:off x="7607299" y="360045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1</a:t>
            </a:r>
            <a:endParaRPr lang="en-US" sz="1200" dirty="0"/>
          </a:p>
        </p:txBody>
      </p:sp>
      <p:sp>
        <p:nvSpPr>
          <p:cNvPr id="75" name="TextBox 17"/>
          <p:cNvSpPr txBox="1"/>
          <p:nvPr/>
        </p:nvSpPr>
        <p:spPr>
          <a:xfrm>
            <a:off x="7518400" y="3959424"/>
            <a:ext cx="116275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smtClean="0"/>
              <a:t>storedAt</a:t>
            </a:r>
            <a:endParaRPr lang="en-US" sz="1400" dirty="0"/>
          </a:p>
        </p:txBody>
      </p:sp>
      <p:sp>
        <p:nvSpPr>
          <p:cNvPr id="76" name="Arc 75"/>
          <p:cNvSpPr/>
          <p:nvPr/>
        </p:nvSpPr>
        <p:spPr>
          <a:xfrm flipV="1">
            <a:off x="8178805" y="1143000"/>
            <a:ext cx="914400" cy="2057400"/>
          </a:xfrm>
          <a:prstGeom prst="arc">
            <a:avLst>
              <a:gd name="adj1" fmla="val 16200000"/>
              <a:gd name="adj2" fmla="val 27661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TextBox 76"/>
          <p:cNvSpPr txBox="1"/>
          <p:nvPr/>
        </p:nvSpPr>
        <p:spPr>
          <a:xfrm>
            <a:off x="8547101" y="3128963"/>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78" name="TextBox 77"/>
          <p:cNvSpPr txBox="1"/>
          <p:nvPr/>
        </p:nvSpPr>
        <p:spPr>
          <a:xfrm>
            <a:off x="6216652" y="3604794"/>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79" name="Arc 78"/>
          <p:cNvSpPr/>
          <p:nvPr/>
        </p:nvSpPr>
        <p:spPr>
          <a:xfrm flipV="1">
            <a:off x="2730435" y="3119437"/>
            <a:ext cx="172720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Arc 79"/>
          <p:cNvSpPr/>
          <p:nvPr/>
        </p:nvSpPr>
        <p:spPr>
          <a:xfrm flipH="1" flipV="1">
            <a:off x="2851139" y="3119437"/>
            <a:ext cx="1517660" cy="533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2812683" y="331904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82" name="TextBox 81"/>
          <p:cNvSpPr txBox="1"/>
          <p:nvPr/>
        </p:nvSpPr>
        <p:spPr>
          <a:xfrm>
            <a:off x="4389648" y="3319046"/>
            <a:ext cx="2872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t>
            </a:r>
            <a:endParaRPr lang="en-US" sz="1600" dirty="0"/>
          </a:p>
        </p:txBody>
      </p:sp>
      <p:sp>
        <p:nvSpPr>
          <p:cNvPr id="83" name="TextBox 17"/>
          <p:cNvSpPr txBox="1"/>
          <p:nvPr/>
        </p:nvSpPr>
        <p:spPr>
          <a:xfrm>
            <a:off x="2965452" y="3590927"/>
            <a:ext cx="14224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smtClean="0"/>
              <a:t>qualifiedFor</a:t>
            </a:r>
            <a:endParaRPr lang="en-US" sz="1400" dirty="0"/>
          </a:p>
        </p:txBody>
      </p:sp>
      <p:sp>
        <p:nvSpPr>
          <p:cNvPr id="86" name="TextBox 85"/>
          <p:cNvSpPr txBox="1"/>
          <p:nvPr/>
        </p:nvSpPr>
        <p:spPr>
          <a:xfrm>
            <a:off x="2264842" y="3065205"/>
            <a:ext cx="655949" cy="338554"/>
          </a:xfrm>
          <a:prstGeom prst="rect">
            <a:avLst/>
          </a:prstGeom>
          <a:noFill/>
        </p:spPr>
        <p:txBody>
          <a:bodyPr wrap="none" rtlCol="0">
            <a:spAutoFit/>
          </a:bodyPr>
          <a:lstStyle/>
          <a:p>
            <a:r>
              <a:rPr lang="en-US" sz="1600" dirty="0" smtClean="0"/>
              <a:t>name</a:t>
            </a:r>
          </a:p>
        </p:txBody>
      </p:sp>
      <p:sp>
        <p:nvSpPr>
          <p:cNvPr id="87" name="TextBox 86"/>
          <p:cNvSpPr txBox="1"/>
          <p:nvPr/>
        </p:nvSpPr>
        <p:spPr>
          <a:xfrm>
            <a:off x="3698241" y="3059966"/>
            <a:ext cx="1200137" cy="338554"/>
          </a:xfrm>
          <a:prstGeom prst="rect">
            <a:avLst/>
          </a:prstGeom>
          <a:noFill/>
        </p:spPr>
        <p:txBody>
          <a:bodyPr wrap="none" rtlCol="0">
            <a:spAutoFit/>
          </a:bodyPr>
          <a:lstStyle/>
          <a:p>
            <a:r>
              <a:rPr lang="en-US" sz="1600" dirty="0" err="1"/>
              <a:t>m</a:t>
            </a:r>
            <a:r>
              <a:rPr lang="en-US" sz="1600" dirty="0" err="1" smtClean="0"/>
              <a:t>ax_weight</a:t>
            </a:r>
            <a:endParaRPr lang="en-US" sz="1600" dirty="0" smtClean="0"/>
          </a:p>
        </p:txBody>
      </p:sp>
      <p:sp>
        <p:nvSpPr>
          <p:cNvPr id="89" name="TextBox 88"/>
          <p:cNvSpPr txBox="1"/>
          <p:nvPr/>
        </p:nvSpPr>
        <p:spPr>
          <a:xfrm>
            <a:off x="7341168" y="3063240"/>
            <a:ext cx="491032" cy="338554"/>
          </a:xfrm>
          <a:prstGeom prst="rect">
            <a:avLst/>
          </a:prstGeom>
          <a:noFill/>
        </p:spPr>
        <p:txBody>
          <a:bodyPr wrap="none" rtlCol="0">
            <a:spAutoFit/>
          </a:bodyPr>
          <a:lstStyle/>
          <a:p>
            <a:r>
              <a:rPr lang="en-US" sz="1600" dirty="0" smtClean="0"/>
              <a:t>size</a:t>
            </a:r>
          </a:p>
        </p:txBody>
      </p:sp>
      <p:sp>
        <p:nvSpPr>
          <p:cNvPr id="90" name="TextBox 89"/>
          <p:cNvSpPr txBox="1"/>
          <p:nvPr/>
        </p:nvSpPr>
        <p:spPr>
          <a:xfrm>
            <a:off x="7351614" y="3238500"/>
            <a:ext cx="750014" cy="338554"/>
          </a:xfrm>
          <a:prstGeom prst="rect">
            <a:avLst/>
          </a:prstGeom>
          <a:noFill/>
        </p:spPr>
        <p:txBody>
          <a:bodyPr wrap="none" rtlCol="0">
            <a:spAutoFit/>
          </a:bodyPr>
          <a:lstStyle/>
          <a:p>
            <a:r>
              <a:rPr lang="en-US" sz="1600" dirty="0" smtClean="0"/>
              <a:t>weight</a:t>
            </a:r>
          </a:p>
        </p:txBody>
      </p:sp>
      <p:sp>
        <p:nvSpPr>
          <p:cNvPr id="97" name="TextBox 96"/>
          <p:cNvSpPr txBox="1"/>
          <p:nvPr/>
        </p:nvSpPr>
        <p:spPr>
          <a:xfrm>
            <a:off x="2682241" y="1516380"/>
            <a:ext cx="852669" cy="338554"/>
          </a:xfrm>
          <a:prstGeom prst="rect">
            <a:avLst/>
          </a:prstGeom>
          <a:noFill/>
        </p:spPr>
        <p:txBody>
          <a:bodyPr wrap="none" rtlCol="0">
            <a:spAutoFit/>
          </a:bodyPr>
          <a:lstStyle/>
          <a:p>
            <a:r>
              <a:rPr lang="en-US" sz="1600" dirty="0" smtClean="0"/>
              <a:t>location</a:t>
            </a:r>
          </a:p>
        </p:txBody>
      </p:sp>
      <p:sp>
        <p:nvSpPr>
          <p:cNvPr id="100" name="TextBox 99"/>
          <p:cNvSpPr txBox="1"/>
          <p:nvPr/>
        </p:nvSpPr>
        <p:spPr>
          <a:xfrm>
            <a:off x="8128001" y="1318260"/>
            <a:ext cx="655949" cy="338554"/>
          </a:xfrm>
          <a:prstGeom prst="rect">
            <a:avLst/>
          </a:prstGeom>
          <a:noFill/>
        </p:spPr>
        <p:txBody>
          <a:bodyPr wrap="none" rtlCol="0">
            <a:spAutoFit/>
          </a:bodyPr>
          <a:lstStyle/>
          <a:p>
            <a:r>
              <a:rPr lang="en-US" sz="1600" dirty="0" smtClean="0"/>
              <a:t>name</a:t>
            </a:r>
          </a:p>
        </p:txBody>
      </p:sp>
      <p:sp>
        <p:nvSpPr>
          <p:cNvPr id="101" name="TextBox 100"/>
          <p:cNvSpPr txBox="1"/>
          <p:nvPr/>
        </p:nvSpPr>
        <p:spPr>
          <a:xfrm>
            <a:off x="8132513" y="1516380"/>
            <a:ext cx="826445" cy="338554"/>
          </a:xfrm>
          <a:prstGeom prst="rect">
            <a:avLst/>
          </a:prstGeom>
          <a:noFill/>
        </p:spPr>
        <p:txBody>
          <a:bodyPr wrap="none" rtlCol="0">
            <a:spAutoFit/>
          </a:bodyPr>
          <a:lstStyle/>
          <a:p>
            <a:r>
              <a:rPr lang="en-US" sz="1600" dirty="0" smtClean="0"/>
              <a:t>country</a:t>
            </a:r>
          </a:p>
        </p:txBody>
      </p:sp>
      <p:sp>
        <p:nvSpPr>
          <p:cNvPr id="104" name="TextBox 17"/>
          <p:cNvSpPr txBox="1"/>
          <p:nvPr/>
        </p:nvSpPr>
        <p:spPr>
          <a:xfrm>
            <a:off x="7809653" y="2057401"/>
            <a:ext cx="1473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Responsible</a:t>
            </a:r>
            <a:endParaRPr lang="en-US" sz="1400" dirty="0"/>
          </a:p>
        </p:txBody>
      </p:sp>
      <p:sp>
        <p:nvSpPr>
          <p:cNvPr id="105" name="TextBox 17"/>
          <p:cNvSpPr txBox="1"/>
          <p:nvPr/>
        </p:nvSpPr>
        <p:spPr>
          <a:xfrm>
            <a:off x="7809653" y="2209801"/>
            <a:ext cx="609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For</a:t>
            </a:r>
            <a:endParaRPr lang="en-US" sz="1400" dirty="0"/>
          </a:p>
        </p:txBody>
      </p:sp>
    </p:spTree>
    <p:extLst>
      <p:ext uri="{BB962C8B-B14F-4D97-AF65-F5344CB8AC3E}">
        <p14:creationId xmlns:p14="http://schemas.microsoft.com/office/powerpoint/2010/main" val="863730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ernande\Downloads\New Doc 2017-03-24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2938" y="0"/>
            <a:ext cx="85461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043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C476176-6597-4331-95BB-876F4518FD0F}"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48277E5-45E1-44B5-87E8-373128216F62}" type="slidenum">
              <a:rPr lang="en-US" altLang="en-US" sz="1400" b="0" i="0">
                <a:latin typeface="Times New Roman" pitchFamily="18" charset="0"/>
              </a:rPr>
              <a:pPr eaLnBrk="0" hangingPunct="0">
                <a:spcBef>
                  <a:spcPct val="0"/>
                </a:spcBef>
                <a:buFontTx/>
                <a:buNone/>
              </a:pPr>
              <a:t>45</a:t>
            </a:fld>
            <a:endParaRPr lang="en-US" altLang="en-US" sz="1400" b="0" i="0">
              <a:latin typeface="Times New Roman" pitchFamily="18" charset="0"/>
            </a:endParaRPr>
          </a:p>
        </p:txBody>
      </p:sp>
      <p:sp>
        <p:nvSpPr>
          <p:cNvPr id="47108"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Policies</a:t>
            </a:r>
            <a:endParaRPr lang="en-US" altLang="en-US" smtClean="0"/>
          </a:p>
        </p:txBody>
      </p:sp>
      <p:sp>
        <p:nvSpPr>
          <p:cNvPr id="47109" name="Rectangle 3"/>
          <p:cNvSpPr>
            <a:spLocks noGrp="1" noChangeArrowheads="1"/>
          </p:cNvSpPr>
          <p:nvPr>
            <p:ph type="body" idx="4294967295"/>
          </p:nvPr>
        </p:nvSpPr>
        <p:spPr/>
        <p:txBody>
          <a:bodyPr/>
          <a:lstStyle/>
          <a:p>
            <a:pPr eaLnBrk="1" hangingPunct="1"/>
            <a:r>
              <a:rPr lang="en-US" altLang="en-US" smtClean="0"/>
              <a:t>Institution policies</a:t>
            </a:r>
          </a:p>
          <a:p>
            <a:pPr eaLnBrk="1" hangingPunct="1"/>
            <a:r>
              <a:rPr lang="en-US" altLang="en-US" smtClean="0"/>
              <a:t>Security policies</a:t>
            </a:r>
          </a:p>
          <a:p>
            <a:pPr eaLnBrk="1" hangingPunct="1"/>
            <a:r>
              <a:rPr lang="en-US" altLang="en-US" smtClean="0"/>
              <a:t>Example</a:t>
            </a:r>
          </a:p>
        </p:txBody>
      </p:sp>
    </p:spTree>
    <p:extLst>
      <p:ext uri="{BB962C8B-B14F-4D97-AF65-F5344CB8AC3E}">
        <p14:creationId xmlns:p14="http://schemas.microsoft.com/office/powerpoint/2010/main" val="28750349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2626659-877E-485B-88CE-2AC368E2339C}"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46F05C6-6973-4F01-81B1-FBA5D84B007D}" type="slidenum">
              <a:rPr lang="en-US" altLang="en-US" sz="1400" b="0" i="0">
                <a:latin typeface="Times New Roman" pitchFamily="18" charset="0"/>
              </a:rPr>
              <a:pPr eaLnBrk="0" hangingPunct="0">
                <a:spcBef>
                  <a:spcPct val="0"/>
                </a:spcBef>
                <a:buFontTx/>
                <a:buNone/>
              </a:pPr>
              <a:t>46</a:t>
            </a:fld>
            <a:endParaRPr lang="en-US" altLang="en-US" sz="1400" b="0" i="0">
              <a:latin typeface="Times New Roman" pitchFamily="18" charset="0"/>
            </a:endParaRPr>
          </a:p>
        </p:txBody>
      </p:sp>
      <p:sp>
        <p:nvSpPr>
          <p:cNvPr id="48132" name="Rectangle 2"/>
          <p:cNvSpPr>
            <a:spLocks noGrp="1" noChangeArrowheads="1"/>
          </p:cNvSpPr>
          <p:nvPr>
            <p:ph type="title" idx="4294967295"/>
          </p:nvPr>
        </p:nvSpPr>
        <p:spPr/>
        <p:txBody>
          <a:bodyPr/>
          <a:lstStyle/>
          <a:p>
            <a:pPr eaLnBrk="1" hangingPunct="1"/>
            <a:r>
              <a:rPr lang="en-US" altLang="en-US" smtClean="0"/>
              <a:t>Need for policies</a:t>
            </a:r>
          </a:p>
        </p:txBody>
      </p:sp>
      <p:sp>
        <p:nvSpPr>
          <p:cNvPr id="48133" name="Rectangle 3"/>
          <p:cNvSpPr>
            <a:spLocks noGrp="1" noChangeArrowheads="1"/>
          </p:cNvSpPr>
          <p:nvPr>
            <p:ph type="body" idx="4294967295"/>
          </p:nvPr>
        </p:nvSpPr>
        <p:spPr/>
        <p:txBody>
          <a:bodyPr/>
          <a:lstStyle/>
          <a:p>
            <a:pPr eaLnBrk="1" hangingPunct="1"/>
            <a:r>
              <a:rPr lang="en-US" altLang="en-US" smtClean="0"/>
              <a:t>The policies of an institution define its way of accomplishing its objectives </a:t>
            </a:r>
          </a:p>
          <a:p>
            <a:pPr eaLnBrk="1" hangingPunct="1"/>
            <a:r>
              <a:rPr lang="en-US" altLang="en-US" smtClean="0"/>
              <a:t>Security policies define a way to protect its information applying principles</a:t>
            </a:r>
          </a:p>
          <a:p>
            <a:pPr eaLnBrk="1" hangingPunct="1"/>
            <a:r>
              <a:rPr lang="en-US" altLang="en-US" smtClean="0"/>
              <a:t>Without policies we don’t know what we should protect</a:t>
            </a:r>
          </a:p>
          <a:p>
            <a:pPr eaLnBrk="1" hangingPunct="1"/>
            <a:r>
              <a:rPr lang="en-US" altLang="en-US" smtClean="0"/>
              <a:t>Policies can be realized by tactics applied to the system architecture</a:t>
            </a:r>
          </a:p>
        </p:txBody>
      </p:sp>
    </p:spTree>
    <p:extLst>
      <p:ext uri="{BB962C8B-B14F-4D97-AF65-F5344CB8AC3E}">
        <p14:creationId xmlns:p14="http://schemas.microsoft.com/office/powerpoint/2010/main" val="10861669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3E5CCC7-0856-4C58-B1D7-FCA34836C37C}"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057EAB7-6082-4EA2-8C2B-A6EA64B9D9A5}" type="slidenum">
              <a:rPr lang="en-US" altLang="en-US" sz="1400" b="0" i="0">
                <a:latin typeface="Times New Roman" pitchFamily="18" charset="0"/>
              </a:rPr>
              <a:pPr eaLnBrk="0" hangingPunct="0">
                <a:spcBef>
                  <a:spcPct val="0"/>
                </a:spcBef>
                <a:buFontTx/>
                <a:buNone/>
              </a:pPr>
              <a:t>47</a:t>
            </a:fld>
            <a:endParaRPr lang="en-US" altLang="en-US" sz="1400" b="0" i="0">
              <a:latin typeface="Times New Roman" pitchFamily="18" charset="0"/>
            </a:endParaRPr>
          </a:p>
        </p:txBody>
      </p:sp>
      <p:sp>
        <p:nvSpPr>
          <p:cNvPr id="49156" name="Rectangle 2"/>
          <p:cNvSpPr>
            <a:spLocks noChangeArrowheads="1"/>
          </p:cNvSpPr>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4400" b="0" i="0">
                <a:solidFill>
                  <a:schemeClr val="tx2"/>
                </a:solidFill>
                <a:latin typeface="Times New Roman" pitchFamily="18" charset="0"/>
              </a:rPr>
              <a:t>Some security policies</a:t>
            </a:r>
          </a:p>
        </p:txBody>
      </p:sp>
      <p:sp>
        <p:nvSpPr>
          <p:cNvPr id="49157" name="Rectangle 3"/>
          <p:cNvSpPr>
            <a:spLocks noChangeArrowheads="1"/>
          </p:cNvSpPr>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i="0">
                <a:latin typeface="Times New Roman" pitchFamily="18" charset="0"/>
              </a:rPr>
              <a:t>Open/closed systems-</a:t>
            </a:r>
            <a:r>
              <a:rPr lang="en-US" altLang="en-US" b="0" i="0">
                <a:latin typeface="Times New Roman" pitchFamily="18" charset="0"/>
              </a:rPr>
              <a:t>-In a closed system everything is forbidden unless explicitly allowed</a:t>
            </a:r>
          </a:p>
          <a:p>
            <a:r>
              <a:rPr lang="en-US" altLang="en-US" i="0">
                <a:latin typeface="Times New Roman" pitchFamily="18" charset="0"/>
              </a:rPr>
              <a:t>Need-to-know (Least privilege)</a:t>
            </a:r>
            <a:r>
              <a:rPr lang="en-US" altLang="en-US" b="0" i="0">
                <a:latin typeface="Times New Roman" pitchFamily="18" charset="0"/>
              </a:rPr>
              <a:t>-- Give enough rights to perform duties</a:t>
            </a:r>
          </a:p>
          <a:p>
            <a:r>
              <a:rPr lang="en-US" altLang="en-US" b="0" i="0">
                <a:latin typeface="Times New Roman" pitchFamily="18" charset="0"/>
              </a:rPr>
              <a:t>Information belongs to the institution  versus private ownership</a:t>
            </a:r>
          </a:p>
          <a:p>
            <a:r>
              <a:rPr lang="en-US" altLang="en-US" i="0">
                <a:latin typeface="Times New Roman" pitchFamily="18" charset="0"/>
              </a:rPr>
              <a:t>Authorization</a:t>
            </a:r>
            <a:r>
              <a:rPr lang="en-US" altLang="en-US" b="0" i="0">
                <a:latin typeface="Times New Roman" pitchFamily="18" charset="0"/>
              </a:rPr>
              <a:t>-- access types, small units of access</a:t>
            </a:r>
          </a:p>
        </p:txBody>
      </p:sp>
    </p:spTree>
    <p:extLst>
      <p:ext uri="{BB962C8B-B14F-4D97-AF65-F5344CB8AC3E}">
        <p14:creationId xmlns:p14="http://schemas.microsoft.com/office/powerpoint/2010/main" val="1691044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725AC12-1F52-4A48-88A5-0EF43607AE1A}"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8FA4B7F-981C-4AF9-A194-6873F094857C}" type="slidenum">
              <a:rPr lang="en-US" altLang="en-US" sz="1400" b="0" i="0">
                <a:latin typeface="Times New Roman" pitchFamily="18" charset="0"/>
              </a:rPr>
              <a:pPr eaLnBrk="0" hangingPunct="0">
                <a:spcBef>
                  <a:spcPct val="0"/>
                </a:spcBef>
                <a:buFontTx/>
                <a:buNone/>
              </a:pPr>
              <a:t>48</a:t>
            </a:fld>
            <a:endParaRPr lang="en-US" altLang="en-US" sz="1400" b="0" i="0">
              <a:latin typeface="Times New Roman" pitchFamily="18" charset="0"/>
            </a:endParaRPr>
          </a:p>
        </p:txBody>
      </p:sp>
      <p:sp>
        <p:nvSpPr>
          <p:cNvPr id="50180" name="Rectangle 2"/>
          <p:cNvSpPr>
            <a:spLocks noGrp="1" noChangeArrowheads="1"/>
          </p:cNvSpPr>
          <p:nvPr>
            <p:ph type="title" idx="4294967295"/>
          </p:nvPr>
        </p:nvSpPr>
        <p:spPr/>
        <p:txBody>
          <a:bodyPr/>
          <a:lstStyle/>
          <a:p>
            <a:pPr eaLnBrk="1" hangingPunct="1"/>
            <a:r>
              <a:rPr lang="en-US" altLang="en-US" smtClean="0"/>
              <a:t>Security policies II</a:t>
            </a:r>
          </a:p>
        </p:txBody>
      </p:sp>
      <p:sp>
        <p:nvSpPr>
          <p:cNvPr id="50181" name="Rectangle 3"/>
          <p:cNvSpPr>
            <a:spLocks noGrp="1" noChangeArrowheads="1"/>
          </p:cNvSpPr>
          <p:nvPr>
            <p:ph type="body" idx="4294967295"/>
          </p:nvPr>
        </p:nvSpPr>
        <p:spPr/>
        <p:txBody>
          <a:bodyPr/>
          <a:lstStyle/>
          <a:p>
            <a:pPr eaLnBrk="1" hangingPunct="1">
              <a:lnSpc>
                <a:spcPct val="90000"/>
              </a:lnSpc>
            </a:pPr>
            <a:r>
              <a:rPr lang="en-US" altLang="en-US" b="1" dirty="0" smtClean="0"/>
              <a:t>Obligation</a:t>
            </a:r>
            <a:r>
              <a:rPr lang="en-US" altLang="en-US" b="0" dirty="0" smtClean="0"/>
              <a:t>—What has to be done before accessing data</a:t>
            </a:r>
          </a:p>
          <a:p>
            <a:pPr eaLnBrk="1" hangingPunct="1">
              <a:lnSpc>
                <a:spcPct val="90000"/>
              </a:lnSpc>
            </a:pPr>
            <a:r>
              <a:rPr lang="en-US" altLang="en-US" b="1" dirty="0" smtClean="0"/>
              <a:t>Separation of duty</a:t>
            </a:r>
            <a:r>
              <a:rPr lang="en-US" altLang="en-US" b="0" dirty="0" smtClean="0"/>
              <a:t>—Separate critical  functions into parts to be done by different people or systems</a:t>
            </a:r>
          </a:p>
          <a:p>
            <a:pPr eaLnBrk="1" hangingPunct="1">
              <a:lnSpc>
                <a:spcPct val="90000"/>
              </a:lnSpc>
            </a:pPr>
            <a:r>
              <a:rPr lang="en-US" altLang="en-US" b="1" dirty="0" smtClean="0"/>
              <a:t>Content-dependent access control</a:t>
            </a:r>
            <a:r>
              <a:rPr lang="en-US" altLang="en-US" b="0" dirty="0" smtClean="0"/>
              <a:t>—Access decision are based on the values of the data</a:t>
            </a:r>
          </a:p>
          <a:p>
            <a:pPr eaLnBrk="1" hangingPunct="1">
              <a:lnSpc>
                <a:spcPct val="90000"/>
              </a:lnSpc>
            </a:pPr>
            <a:r>
              <a:rPr lang="en-US" altLang="en-US" b="1" dirty="0" smtClean="0"/>
              <a:t>Authenticate all transactions</a:t>
            </a:r>
            <a:r>
              <a:rPr lang="en-US" altLang="en-US" b="0" dirty="0" smtClean="0"/>
              <a:t>—needed for accountability and access control</a:t>
            </a:r>
          </a:p>
          <a:p>
            <a:pPr eaLnBrk="1" hangingPunct="1">
              <a:lnSpc>
                <a:spcPct val="90000"/>
              </a:lnSpc>
            </a:pPr>
            <a:endParaRPr lang="en-US" altLang="en-US" sz="2400" dirty="0" smtClean="0"/>
          </a:p>
        </p:txBody>
      </p:sp>
    </p:spTree>
    <p:extLst>
      <p:ext uri="{BB962C8B-B14F-4D97-AF65-F5344CB8AC3E}">
        <p14:creationId xmlns:p14="http://schemas.microsoft.com/office/powerpoint/2010/main" val="4988300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A32C1EA-E38E-41FF-A8C8-CAE9D88EE3C0}"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3BDBF81-C1DE-4F72-A457-24D67DC25BB3}" type="slidenum">
              <a:rPr lang="en-US" altLang="en-US" sz="1400" b="0" i="0">
                <a:latin typeface="Times New Roman" pitchFamily="18" charset="0"/>
              </a:rPr>
              <a:pPr eaLnBrk="0" hangingPunct="0">
                <a:spcBef>
                  <a:spcPct val="0"/>
                </a:spcBef>
                <a:buFontTx/>
                <a:buNone/>
              </a:pPr>
              <a:t>49</a:t>
            </a:fld>
            <a:endParaRPr lang="en-US" altLang="en-US" sz="1400" b="0" i="0">
              <a:latin typeface="Times New Roman" pitchFamily="18" charset="0"/>
            </a:endParaRPr>
          </a:p>
        </p:txBody>
      </p:sp>
      <p:sp>
        <p:nvSpPr>
          <p:cNvPr id="51204" name="Rectangle 2050"/>
          <p:cNvSpPr>
            <a:spLocks noGrp="1" noChangeArrowheads="1"/>
          </p:cNvSpPr>
          <p:nvPr>
            <p:ph type="title" idx="4294967295"/>
          </p:nvPr>
        </p:nvSpPr>
        <p:spPr/>
        <p:txBody>
          <a:bodyPr/>
          <a:lstStyle/>
          <a:p>
            <a:pPr eaLnBrk="1" hangingPunct="1"/>
            <a:r>
              <a:rPr lang="en-US" altLang="en-US" smtClean="0"/>
              <a:t>Use of policies        </a:t>
            </a:r>
          </a:p>
        </p:txBody>
      </p:sp>
      <p:sp>
        <p:nvSpPr>
          <p:cNvPr id="51205" name="Rectangle 2051"/>
          <p:cNvSpPr>
            <a:spLocks noGrp="1" noChangeArrowheads="1"/>
          </p:cNvSpPr>
          <p:nvPr>
            <p:ph type="body" idx="4294967295"/>
          </p:nvPr>
        </p:nvSpPr>
        <p:spPr/>
        <p:txBody>
          <a:bodyPr/>
          <a:lstStyle/>
          <a:p>
            <a:pPr eaLnBrk="1" hangingPunct="1"/>
            <a:r>
              <a:rPr lang="en-US" altLang="en-US" smtClean="0"/>
              <a:t>Secure systems must be closed but sometimes open access to information is more important, e.g., libraries, data warehouses, …</a:t>
            </a:r>
          </a:p>
          <a:p>
            <a:pPr eaLnBrk="1" hangingPunct="1"/>
            <a:r>
              <a:rPr lang="en-US" altLang="en-US" smtClean="0"/>
              <a:t>The least privilege principle must be applied with an appropriate granularity, many attacks happen because of too many rights</a:t>
            </a:r>
          </a:p>
        </p:txBody>
      </p:sp>
    </p:spTree>
    <p:extLst>
      <p:ext uri="{BB962C8B-B14F-4D97-AF65-F5344CB8AC3E}">
        <p14:creationId xmlns:p14="http://schemas.microsoft.com/office/powerpoint/2010/main" val="775707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The same tugboat is assigned to a ship for arriving and leaving</a:t>
            </a:r>
          </a:p>
          <a:p>
            <a:r>
              <a:rPr lang="en-US" dirty="0" smtClean="0"/>
              <a:t>The berths are part of the port and we don’t keep track of them</a:t>
            </a:r>
          </a:p>
          <a:p>
            <a:r>
              <a:rPr lang="en-US" dirty="0" smtClean="0"/>
              <a:t>We ignore interfaces to the repository</a:t>
            </a:r>
          </a:p>
          <a:p>
            <a:r>
              <a:rPr lang="en-US" dirty="0" smtClean="0"/>
              <a:t>Container type is only known at run time</a:t>
            </a:r>
            <a:endParaRPr lang="en-US" dirty="0"/>
          </a:p>
        </p:txBody>
      </p:sp>
    </p:spTree>
    <p:extLst>
      <p:ext uri="{BB962C8B-B14F-4D97-AF65-F5344CB8AC3E}">
        <p14:creationId xmlns:p14="http://schemas.microsoft.com/office/powerpoint/2010/main" val="1675963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4588F0A-4D3A-4343-9961-A2042C491E0B}"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88592E3-0D52-469A-8968-66F10BE1FBE3}" type="slidenum">
              <a:rPr lang="en-US" altLang="en-US" sz="1400" b="0" i="0">
                <a:latin typeface="Times New Roman" pitchFamily="18" charset="0"/>
              </a:rPr>
              <a:pPr eaLnBrk="0" hangingPunct="0">
                <a:spcBef>
                  <a:spcPct val="0"/>
                </a:spcBef>
                <a:buFontTx/>
                <a:buNone/>
              </a:pPr>
              <a:t>50</a:t>
            </a:fld>
            <a:endParaRPr lang="en-US" altLang="en-US" sz="1400" b="0" i="0">
              <a:latin typeface="Times New Roman" pitchFamily="18" charset="0"/>
            </a:endParaRPr>
          </a:p>
        </p:txBody>
      </p:sp>
      <p:sp>
        <p:nvSpPr>
          <p:cNvPr id="52228" name="Rectangle 1026"/>
          <p:cNvSpPr>
            <a:spLocks noGrp="1" noChangeArrowheads="1"/>
          </p:cNvSpPr>
          <p:nvPr>
            <p:ph type="title" idx="4294967295"/>
          </p:nvPr>
        </p:nvSpPr>
        <p:spPr/>
        <p:txBody>
          <a:bodyPr/>
          <a:lstStyle/>
          <a:p>
            <a:pPr eaLnBrk="1" hangingPunct="1"/>
            <a:r>
              <a:rPr lang="en-US" altLang="en-US" smtClean="0"/>
              <a:t>Example of university policies</a:t>
            </a:r>
          </a:p>
        </p:txBody>
      </p:sp>
      <p:sp>
        <p:nvSpPr>
          <p:cNvPr id="52229" name="Rectangle 1027"/>
          <p:cNvSpPr>
            <a:spLocks noGrp="1" noChangeArrowheads="1"/>
          </p:cNvSpPr>
          <p:nvPr>
            <p:ph type="body" idx="4294967295"/>
          </p:nvPr>
        </p:nvSpPr>
        <p:spPr/>
        <p:txBody>
          <a:bodyPr/>
          <a:lstStyle/>
          <a:p>
            <a:pPr eaLnBrk="1" hangingPunct="1"/>
            <a:r>
              <a:rPr lang="en-US" altLang="en-US" sz="2400" smtClean="0"/>
              <a:t>An instructor can look at all the information about the course he is teaching.</a:t>
            </a:r>
          </a:p>
          <a:p>
            <a:pPr eaLnBrk="1" hangingPunct="1"/>
            <a:r>
              <a:rPr lang="en-US" altLang="en-US" sz="2400" smtClean="0"/>
              <a:t>An instructor can change the grades of the students in the course he is teaching</a:t>
            </a:r>
          </a:p>
          <a:p>
            <a:pPr eaLnBrk="1" hangingPunct="1"/>
            <a:r>
              <a:rPr lang="en-US" altLang="en-US" sz="2400" smtClean="0"/>
              <a:t>A student may look at her grades in a course she is taking</a:t>
            </a:r>
          </a:p>
          <a:p>
            <a:pPr eaLnBrk="1" hangingPunct="1"/>
            <a:r>
              <a:rPr lang="en-US" altLang="en-US" sz="2400" smtClean="0"/>
              <a:t>The department head can add/delete course offerings</a:t>
            </a:r>
          </a:p>
          <a:p>
            <a:pPr eaLnBrk="1" hangingPunct="1"/>
            <a:r>
              <a:rPr lang="en-US" altLang="en-US" sz="2400" smtClean="0"/>
              <a:t>The registrar can add/delete students from course offerings</a:t>
            </a:r>
          </a:p>
          <a:p>
            <a:pPr eaLnBrk="1" hangingPunct="1"/>
            <a:r>
              <a:rPr lang="en-US" altLang="en-US" sz="2400" smtClean="0"/>
              <a:t>Faculty members can look at information about themselves</a:t>
            </a:r>
          </a:p>
          <a:p>
            <a:pPr eaLnBrk="1" hangingPunct="1"/>
            <a:endParaRPr lang="en-US" altLang="en-US" sz="2400" smtClean="0"/>
          </a:p>
          <a:p>
            <a:pPr eaLnBrk="1" hangingPunct="1"/>
            <a:endParaRPr lang="en-US" altLang="en-US" sz="2000" smtClean="0"/>
          </a:p>
        </p:txBody>
      </p:sp>
    </p:spTree>
    <p:extLst>
      <p:ext uri="{BB962C8B-B14F-4D97-AF65-F5344CB8AC3E}">
        <p14:creationId xmlns:p14="http://schemas.microsoft.com/office/powerpoint/2010/main" val="11385290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From policies to models</a:t>
            </a:r>
          </a:p>
        </p:txBody>
      </p:sp>
      <p:sp>
        <p:nvSpPr>
          <p:cNvPr id="45058" name="Content Placeholder 2"/>
          <p:cNvSpPr>
            <a:spLocks noGrp="1"/>
          </p:cNvSpPr>
          <p:nvPr>
            <p:ph idx="1"/>
          </p:nvPr>
        </p:nvSpPr>
        <p:spPr/>
        <p:txBody>
          <a:bodyPr/>
          <a:lstStyle/>
          <a:p>
            <a:r>
              <a:rPr lang="en-US" smtClean="0"/>
              <a:t>Models make precise the policy requirements</a:t>
            </a:r>
          </a:p>
          <a:p>
            <a:r>
              <a:rPr lang="en-US" smtClean="0"/>
              <a:t>Models can be formal (based on mathematics) or semi-formal </a:t>
            </a:r>
          </a:p>
          <a:p>
            <a:r>
              <a:rPr lang="en-US" smtClean="0"/>
              <a:t>UML is a semiformal model</a:t>
            </a:r>
          </a:p>
          <a:p>
            <a:r>
              <a:rPr lang="en-US" smtClean="0"/>
              <a:t>It can be made more formal by using OCL (Object-Constraint Language)</a:t>
            </a:r>
          </a:p>
          <a:p>
            <a:r>
              <a:rPr lang="en-US" smtClean="0"/>
              <a:t>We will see models for Authentication, Authorization, and Logging</a:t>
            </a:r>
          </a:p>
        </p:txBody>
      </p:sp>
    </p:spTree>
    <p:extLst>
      <p:ext uri="{BB962C8B-B14F-4D97-AF65-F5344CB8AC3E}">
        <p14:creationId xmlns:p14="http://schemas.microsoft.com/office/powerpoint/2010/main" val="2233211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smtClean="0"/>
              <a:t>Authentication</a:t>
            </a:r>
          </a:p>
        </p:txBody>
      </p:sp>
      <p:sp>
        <p:nvSpPr>
          <p:cNvPr id="46082" name="Rectangle 3"/>
          <p:cNvSpPr>
            <a:spLocks noGrp="1" noChangeArrowheads="1"/>
          </p:cNvSpPr>
          <p:nvPr>
            <p:ph type="body" idx="1"/>
          </p:nvPr>
        </p:nvSpPr>
        <p:spPr/>
        <p:txBody>
          <a:bodyPr>
            <a:normAutofit lnSpcReduction="10000"/>
          </a:bodyPr>
          <a:lstStyle/>
          <a:p>
            <a:pPr>
              <a:lnSpc>
                <a:spcPct val="80000"/>
              </a:lnSpc>
            </a:pPr>
            <a:r>
              <a:rPr lang="en-US" sz="2000"/>
              <a:t>Before they can perform any activities in the system both users and systems must identify themselves and be authenticated. </a:t>
            </a:r>
          </a:p>
          <a:p>
            <a:pPr>
              <a:lnSpc>
                <a:spcPct val="80000"/>
              </a:lnSpc>
            </a:pPr>
            <a:r>
              <a:rPr lang="en-US" sz="2000"/>
              <a:t>Identification and Authentication (I&amp;A) use some kind of protocol to establish identity.</a:t>
            </a:r>
          </a:p>
          <a:p>
            <a:pPr>
              <a:lnSpc>
                <a:spcPct val="80000"/>
              </a:lnSpc>
            </a:pPr>
            <a:r>
              <a:rPr lang="en-US" sz="2000"/>
              <a:t>I&amp;A is the basis for authorization and for logging, it provides accountability.</a:t>
            </a:r>
          </a:p>
          <a:p>
            <a:pPr>
              <a:lnSpc>
                <a:spcPct val="80000"/>
              </a:lnSpc>
            </a:pPr>
            <a:r>
              <a:rPr lang="en-US" sz="200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sz="2000"/>
          </a:p>
          <a:p>
            <a:pPr>
              <a:lnSpc>
                <a:spcPct val="80000"/>
              </a:lnSpc>
              <a:buFontTx/>
              <a:buNone/>
            </a:pPr>
            <a:r>
              <a:rPr lang="en-US" sz="2000"/>
              <a:t>Approaches for authentication can be of four types:</a:t>
            </a:r>
          </a:p>
          <a:p>
            <a:pPr>
              <a:lnSpc>
                <a:spcPct val="80000"/>
              </a:lnSpc>
            </a:pPr>
            <a:r>
              <a:rPr lang="en-US" sz="2000"/>
              <a:t>Something the user knows. Passwords are the most common example of this type.</a:t>
            </a:r>
          </a:p>
          <a:p>
            <a:pPr>
              <a:lnSpc>
                <a:spcPct val="80000"/>
              </a:lnSpc>
            </a:pPr>
            <a:r>
              <a:rPr lang="en-US" sz="2000"/>
              <a:t>Something the user has. Typically a smart card.</a:t>
            </a:r>
          </a:p>
          <a:p>
            <a:pPr>
              <a:lnSpc>
                <a:spcPct val="80000"/>
              </a:lnSpc>
            </a:pPr>
            <a:r>
              <a:rPr lang="en-US" sz="2000"/>
              <a:t>Something the user is. A body feature of the user, e.g. her fingerprints, is used to authenticate the user.</a:t>
            </a:r>
          </a:p>
          <a:p>
            <a:pPr>
              <a:lnSpc>
                <a:spcPct val="80000"/>
              </a:lnSpc>
            </a:pPr>
            <a:r>
              <a:rPr lang="en-US" sz="2000"/>
              <a:t>Where the user is. The location of the user is enough to grant him access.</a:t>
            </a:r>
          </a:p>
        </p:txBody>
      </p:sp>
    </p:spTree>
    <p:extLst>
      <p:ext uri="{BB962C8B-B14F-4D97-AF65-F5344CB8AC3E}">
        <p14:creationId xmlns:p14="http://schemas.microsoft.com/office/powerpoint/2010/main" val="4379436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More secure authentication</a:t>
            </a:r>
          </a:p>
        </p:txBody>
      </p:sp>
      <p:sp>
        <p:nvSpPr>
          <p:cNvPr id="48130" name="Content Placeholder 2"/>
          <p:cNvSpPr>
            <a:spLocks noGrp="1"/>
          </p:cNvSpPr>
          <p:nvPr>
            <p:ph idx="1"/>
          </p:nvPr>
        </p:nvSpPr>
        <p:spPr/>
        <p:txBody>
          <a:bodyPr/>
          <a:lstStyle/>
          <a:p>
            <a:r>
              <a:rPr lang="en-US" sz="1600" b="1"/>
              <a:t>Smart cards</a:t>
            </a:r>
            <a:r>
              <a:rPr lang="en-US" sz="1600"/>
              <a:t>, where 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sz="1600"/>
              <a:t>The card must be tamper-resistant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[She02].  Passports are another example.</a:t>
            </a:r>
          </a:p>
          <a:p>
            <a:r>
              <a:rPr lang="en-US" sz="1600" b="1"/>
              <a:t>Biometrics.</a:t>
            </a:r>
            <a:r>
              <a:rPr lang="en-US" sz="1600"/>
              <a:t> This is the use of some unique personal characteristic, e.g., fingerprints, retina scan, face contour, face recognition, signature dynamics [Jai00]. This can be a more secure approach but it is more expensive and slower than the other two [Mil94].</a:t>
            </a:r>
          </a:p>
          <a:p>
            <a:r>
              <a:rPr lang="en-US" sz="1600"/>
              <a:t>Fingerprint recognition security has been put in doubt, people leave their fingerprints in many places and gummy fingers appear to fool most systems [Mat02].</a:t>
            </a:r>
          </a:p>
          <a:p>
            <a:r>
              <a:rPr lang="en-US" sz="1600"/>
              <a:t> After September 11 this approach has become considerably more popular. This popularity has also been helped by the lower cost of some of these approaches. </a:t>
            </a:r>
          </a:p>
          <a:p>
            <a:endParaRPr lang="en-US" sz="1600"/>
          </a:p>
        </p:txBody>
      </p:sp>
    </p:spTree>
    <p:extLst>
      <p:ext uri="{BB962C8B-B14F-4D97-AF65-F5344CB8AC3E}">
        <p14:creationId xmlns:p14="http://schemas.microsoft.com/office/powerpoint/2010/main" val="1506149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hierarchy</a:t>
            </a:r>
            <a:endParaRPr lang="en-US" dirty="0"/>
          </a:p>
        </p:txBody>
      </p:sp>
      <p:pic>
        <p:nvPicPr>
          <p:cNvPr id="3" name="Picture 2"/>
          <p:cNvPicPr>
            <a:picLocks noChangeAspect="1"/>
          </p:cNvPicPr>
          <p:nvPr/>
        </p:nvPicPr>
        <p:blipFill>
          <a:blip r:embed="rId2"/>
          <a:stretch>
            <a:fillRect/>
          </a:stretch>
        </p:blipFill>
        <p:spPr>
          <a:xfrm>
            <a:off x="3505200" y="1905000"/>
            <a:ext cx="4648200" cy="4115794"/>
          </a:xfrm>
          <a:prstGeom prst="rect">
            <a:avLst/>
          </a:prstGeom>
        </p:spPr>
      </p:pic>
    </p:spTree>
    <p:extLst>
      <p:ext uri="{BB962C8B-B14F-4D97-AF65-F5344CB8AC3E}">
        <p14:creationId xmlns:p14="http://schemas.microsoft.com/office/powerpoint/2010/main" val="2892073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Authenticator</a:t>
            </a:r>
            <a:endParaRPr lang="en-US" dirty="0"/>
          </a:p>
        </p:txBody>
      </p:sp>
      <p:pic>
        <p:nvPicPr>
          <p:cNvPr id="3" name="Picture 2"/>
          <p:cNvPicPr>
            <a:picLocks noChangeAspect="1"/>
          </p:cNvPicPr>
          <p:nvPr/>
        </p:nvPicPr>
        <p:blipFill>
          <a:blip r:embed="rId2"/>
          <a:stretch>
            <a:fillRect/>
          </a:stretch>
        </p:blipFill>
        <p:spPr>
          <a:xfrm>
            <a:off x="3352800" y="2362200"/>
            <a:ext cx="5334000" cy="3058752"/>
          </a:xfrm>
          <a:prstGeom prst="rect">
            <a:avLst/>
          </a:prstGeom>
        </p:spPr>
      </p:pic>
    </p:spTree>
    <p:extLst>
      <p:ext uri="{BB962C8B-B14F-4D97-AF65-F5344CB8AC3E}">
        <p14:creationId xmlns:p14="http://schemas.microsoft.com/office/powerpoint/2010/main" val="12546953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p:cNvPicPr>
            <a:picLocks noChangeAspect="1" noChangeArrowheads="1"/>
          </p:cNvPicPr>
          <p:nvPr/>
        </p:nvPicPr>
        <p:blipFill>
          <a:blip r:embed="rId2" cstate="print"/>
          <a:srcRect/>
          <a:stretch>
            <a:fillRect/>
          </a:stretch>
        </p:blipFill>
        <p:spPr bwMode="auto">
          <a:xfrm>
            <a:off x="3390901" y="1295401"/>
            <a:ext cx="5408613" cy="4506913"/>
          </a:xfrm>
          <a:prstGeom prst="rect">
            <a:avLst/>
          </a:prstGeom>
          <a:noFill/>
          <a:ln w="9525">
            <a:noFill/>
            <a:miter lim="800000"/>
            <a:headEnd/>
            <a:tailEnd/>
          </a:ln>
        </p:spPr>
      </p:pic>
      <p:sp>
        <p:nvSpPr>
          <p:cNvPr id="49154" name="Title 2"/>
          <p:cNvSpPr>
            <a:spLocks noGrp="1"/>
          </p:cNvSpPr>
          <p:nvPr>
            <p:ph type="title"/>
          </p:nvPr>
        </p:nvSpPr>
        <p:spPr/>
        <p:txBody>
          <a:bodyPr/>
          <a:lstStyle/>
          <a:p>
            <a:r>
              <a:rPr lang="en-US" smtClean="0"/>
              <a:t>Authenticating a user</a:t>
            </a:r>
          </a:p>
        </p:txBody>
      </p:sp>
    </p:spTree>
    <p:extLst>
      <p:ext uri="{BB962C8B-B14F-4D97-AF65-F5344CB8AC3E}">
        <p14:creationId xmlns:p14="http://schemas.microsoft.com/office/powerpoint/2010/main" val="1603752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and Logging </a:t>
            </a:r>
            <a:endParaRPr lang="en-US" dirty="0"/>
          </a:p>
        </p:txBody>
      </p:sp>
      <p:sp>
        <p:nvSpPr>
          <p:cNvPr id="3" name="Content Placeholder 2"/>
          <p:cNvSpPr>
            <a:spLocks noGrp="1"/>
          </p:cNvSpPr>
          <p:nvPr>
            <p:ph idx="1"/>
          </p:nvPr>
        </p:nvSpPr>
        <p:spPr/>
        <p:txBody>
          <a:bodyPr/>
          <a:lstStyle/>
          <a:p>
            <a:r>
              <a:rPr lang="en-US" dirty="0" smtClean="0"/>
              <a:t>After a user is recognized as a legitimate user she is admitted to the system.</a:t>
            </a:r>
          </a:p>
          <a:p>
            <a:r>
              <a:rPr lang="en-US" dirty="0" smtClean="0"/>
              <a:t>For the user to access specific resources (memory, files, I/O devices) or data items she needs authorization rights. </a:t>
            </a:r>
          </a:p>
          <a:p>
            <a:r>
              <a:rPr lang="en-US" dirty="0" smtClean="0"/>
              <a:t>For every access (read or writes) to data a Logging system records the data item accessed, the time, the type of access, and the user who performed the access. </a:t>
            </a:r>
          </a:p>
          <a:p>
            <a:r>
              <a:rPr lang="en-US" dirty="0" smtClean="0"/>
              <a:t>The log can be audited later to check the proper use of the data. </a:t>
            </a:r>
            <a:endParaRPr lang="en-US" dirty="0"/>
          </a:p>
        </p:txBody>
      </p:sp>
    </p:spTree>
    <p:extLst>
      <p:ext uri="{BB962C8B-B14F-4D97-AF65-F5344CB8AC3E}">
        <p14:creationId xmlns:p14="http://schemas.microsoft.com/office/powerpoint/2010/main" val="2189743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1"/>
          <p:cNvSpPr>
            <a:spLocks noGrp="1"/>
          </p:cNvSpPr>
          <p:nvPr>
            <p:ph type="dt" sz="quarter" idx="10"/>
          </p:nvPr>
        </p:nvSpPr>
        <p:spPr/>
        <p:txBody>
          <a:bodyPr/>
          <a:lstStyle/>
          <a:p>
            <a:pPr eaLnBrk="0" hangingPunct="0">
              <a:defRPr/>
            </a:pPr>
            <a:fld id="{BDE17E53-B222-47E6-9BE0-0E5E46DF63D3}" type="datetime1">
              <a:rPr lang="en-US" smtClean="0"/>
              <a:pPr eaLnBrk="0" hangingPunct="0">
                <a:defRPr/>
              </a:pPr>
              <a:t>3/30/2017</a:t>
            </a:fld>
            <a:endParaRPr lang="en-US" smtClean="0"/>
          </a:p>
        </p:txBody>
      </p:sp>
      <p:sp>
        <p:nvSpPr>
          <p:cNvPr id="143363" name="Slide Number Placeholder 3"/>
          <p:cNvSpPr>
            <a:spLocks noGrp="1"/>
          </p:cNvSpPr>
          <p:nvPr>
            <p:ph type="sldNum" sz="quarter" idx="12"/>
          </p:nvPr>
        </p:nvSpPr>
        <p:spPr/>
        <p:txBody>
          <a:bodyPr/>
          <a:lstStyle/>
          <a:p>
            <a:pPr eaLnBrk="0" hangingPunct="0">
              <a:defRPr/>
            </a:pPr>
            <a:fld id="{0E823284-08EB-426B-9E15-56B26A6F22E3}" type="slidenum">
              <a:rPr lang="en-US" smtClean="0"/>
              <a:pPr eaLnBrk="0" hangingPunct="0">
                <a:defRPr/>
              </a:pPr>
              <a:t>58</a:t>
            </a:fld>
            <a:endParaRPr lang="en-US" smtClean="0"/>
          </a:p>
        </p:txBody>
      </p:sp>
      <p:sp>
        <p:nvSpPr>
          <p:cNvPr id="50179"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dirty="0">
                <a:solidFill>
                  <a:schemeClr val="tx2"/>
                </a:solidFill>
                <a:latin typeface="Times New Roman" pitchFamily="18" charset="0"/>
              </a:rPr>
              <a:t>Classification of </a:t>
            </a:r>
            <a:r>
              <a:rPr lang="en-US" sz="4400" dirty="0" smtClean="0">
                <a:solidFill>
                  <a:schemeClr val="tx2"/>
                </a:solidFill>
                <a:latin typeface="Times New Roman" pitchFamily="18" charset="0"/>
              </a:rPr>
              <a:t>authorization </a:t>
            </a:r>
            <a:r>
              <a:rPr lang="en-US" sz="4400" dirty="0">
                <a:solidFill>
                  <a:schemeClr val="tx2"/>
                </a:solidFill>
                <a:latin typeface="Times New Roman" pitchFamily="18" charset="0"/>
              </a:rPr>
              <a:t>models </a:t>
            </a:r>
          </a:p>
        </p:txBody>
      </p:sp>
      <p:sp>
        <p:nvSpPr>
          <p:cNvPr id="50180"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b="1" dirty="0">
                <a:latin typeface="Times New Roman" pitchFamily="18" charset="0"/>
              </a:rPr>
              <a:t>Multilevel</a:t>
            </a:r>
            <a:r>
              <a:rPr lang="en-US" sz="3200" dirty="0">
                <a:latin typeface="Times New Roman" pitchFamily="18" charset="0"/>
              </a:rPr>
              <a:t> --users and data are assigned security levels </a:t>
            </a:r>
          </a:p>
          <a:p>
            <a:pPr marL="342900" indent="-342900">
              <a:spcBef>
                <a:spcPct val="20000"/>
              </a:spcBef>
              <a:buFontTx/>
              <a:buChar char="•"/>
            </a:pPr>
            <a:r>
              <a:rPr lang="en-US" sz="3200" b="1" dirty="0">
                <a:latin typeface="Times New Roman" pitchFamily="18" charset="0"/>
              </a:rPr>
              <a:t>Access matrix </a:t>
            </a:r>
            <a:r>
              <a:rPr lang="en-US" sz="3200" dirty="0">
                <a:latin typeface="Times New Roman" pitchFamily="18" charset="0"/>
              </a:rPr>
              <a:t>-- subject has specific type of access to data objects</a:t>
            </a:r>
          </a:p>
          <a:p>
            <a:pPr marL="342900" indent="-342900">
              <a:spcBef>
                <a:spcPct val="20000"/>
              </a:spcBef>
              <a:buFontTx/>
              <a:buChar char="•"/>
            </a:pPr>
            <a:r>
              <a:rPr lang="en-US" sz="3200" b="1" dirty="0">
                <a:latin typeface="Times New Roman" pitchFamily="18" charset="0"/>
              </a:rPr>
              <a:t>Mandatory</a:t>
            </a:r>
            <a:r>
              <a:rPr lang="en-US" sz="3200" dirty="0">
                <a:latin typeface="Times New Roman" pitchFamily="18" charset="0"/>
              </a:rPr>
              <a:t> --access rules defined only by administrators</a:t>
            </a:r>
          </a:p>
          <a:p>
            <a:pPr marL="342900" indent="-342900">
              <a:spcBef>
                <a:spcPct val="20000"/>
              </a:spcBef>
              <a:buFontTx/>
              <a:buChar char="•"/>
            </a:pPr>
            <a:r>
              <a:rPr lang="en-US" sz="3200" b="1" dirty="0">
                <a:latin typeface="Times New Roman" pitchFamily="18" charset="0"/>
              </a:rPr>
              <a:t>Discretionary</a:t>
            </a:r>
            <a:r>
              <a:rPr lang="en-US" sz="3200" dirty="0">
                <a:latin typeface="Times New Roman" pitchFamily="18" charset="0"/>
              </a:rPr>
              <a:t> -- users own data and can grant access to other users</a:t>
            </a:r>
          </a:p>
        </p:txBody>
      </p:sp>
    </p:spTree>
    <p:extLst>
      <p:ext uri="{BB962C8B-B14F-4D97-AF65-F5344CB8AC3E}">
        <p14:creationId xmlns:p14="http://schemas.microsoft.com/office/powerpoint/2010/main" val="2452858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1"/>
          <p:cNvSpPr>
            <a:spLocks noGrp="1"/>
          </p:cNvSpPr>
          <p:nvPr>
            <p:ph type="dt" sz="quarter" idx="10"/>
          </p:nvPr>
        </p:nvSpPr>
        <p:spPr/>
        <p:txBody>
          <a:bodyPr/>
          <a:lstStyle/>
          <a:p>
            <a:pPr eaLnBrk="0" hangingPunct="0">
              <a:defRPr/>
            </a:pPr>
            <a:fld id="{70AA2226-407D-457A-83FD-8D683601B8BA}" type="datetime1">
              <a:rPr lang="en-US" smtClean="0"/>
              <a:pPr eaLnBrk="0" hangingPunct="0">
                <a:defRPr/>
              </a:pPr>
              <a:t>3/30/2017</a:t>
            </a:fld>
            <a:endParaRPr lang="en-US" smtClean="0"/>
          </a:p>
        </p:txBody>
      </p:sp>
      <p:sp>
        <p:nvSpPr>
          <p:cNvPr id="145411" name="Slide Number Placeholder 3"/>
          <p:cNvSpPr>
            <a:spLocks noGrp="1"/>
          </p:cNvSpPr>
          <p:nvPr>
            <p:ph type="sldNum" sz="quarter" idx="12"/>
          </p:nvPr>
        </p:nvSpPr>
        <p:spPr/>
        <p:txBody>
          <a:bodyPr/>
          <a:lstStyle/>
          <a:p>
            <a:pPr eaLnBrk="0" hangingPunct="0">
              <a:defRPr/>
            </a:pPr>
            <a:fld id="{C24227BD-FE35-492A-9709-81B535125BBE}" type="slidenum">
              <a:rPr lang="en-US" smtClean="0"/>
              <a:pPr eaLnBrk="0" hangingPunct="0">
                <a:defRPr/>
              </a:pPr>
              <a:t>59</a:t>
            </a:fld>
            <a:endParaRPr lang="en-US" smtClean="0"/>
          </a:p>
        </p:txBody>
      </p:sp>
      <p:sp>
        <p:nvSpPr>
          <p:cNvPr id="51203"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Access matrix authorization rules</a:t>
            </a:r>
          </a:p>
        </p:txBody>
      </p:sp>
      <p:sp>
        <p:nvSpPr>
          <p:cNvPr id="51204"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Basic rule ( s, o, t ) , where  s is a subject (active entity), t is an access type, and o is an object </a:t>
            </a:r>
          </a:p>
          <a:p>
            <a:pPr marL="342900" indent="-342900">
              <a:spcBef>
                <a:spcPct val="20000"/>
              </a:spcBef>
              <a:buFontTx/>
              <a:buChar char="•"/>
            </a:pPr>
            <a:r>
              <a:rPr lang="en-US" sz="3200">
                <a:latin typeface="Times New Roman" pitchFamily="18" charset="0"/>
              </a:rPr>
              <a:t>Extended rule ( s, o , t , p,f) , where p is a predicate (access condition or guard) and f is a copy flag</a:t>
            </a:r>
          </a:p>
          <a:p>
            <a:pPr marL="342900" indent="-342900">
              <a:spcBef>
                <a:spcPct val="20000"/>
              </a:spcBef>
              <a:buFontTx/>
              <a:buChar char="•"/>
            </a:pPr>
            <a:r>
              <a:rPr lang="en-US" sz="3200">
                <a:latin typeface="Times New Roman" pitchFamily="18" charset="0"/>
              </a:rPr>
              <a:t>This, and the other models, can be described by OO patterns </a:t>
            </a:r>
          </a:p>
        </p:txBody>
      </p:sp>
    </p:spTree>
    <p:extLst>
      <p:ext uri="{BB962C8B-B14F-4D97-AF65-F5344CB8AC3E}">
        <p14:creationId xmlns:p14="http://schemas.microsoft.com/office/powerpoint/2010/main" val="1106169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1939" y="0"/>
            <a:ext cx="6388121" cy="6858000"/>
          </a:xfrm>
          <a:prstGeom prst="rect">
            <a:avLst/>
          </a:prstGeom>
        </p:spPr>
      </p:pic>
    </p:spTree>
    <p:extLst>
      <p:ext uri="{BB962C8B-B14F-4D97-AF65-F5344CB8AC3E}">
        <p14:creationId xmlns:p14="http://schemas.microsoft.com/office/powerpoint/2010/main" val="17283147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p:txBody>
          <a:bodyPr/>
          <a:lstStyle/>
          <a:p>
            <a:pPr eaLnBrk="0" hangingPunct="0">
              <a:defRPr/>
            </a:pPr>
            <a:fld id="{6A7A1749-36A4-4559-84B0-222CF9ACEEF1}" type="datetime1">
              <a:rPr lang="en-US" smtClean="0"/>
              <a:pPr eaLnBrk="0" hangingPunct="0">
                <a:defRPr/>
              </a:pPr>
              <a:t>3/30/2017</a:t>
            </a:fld>
            <a:endParaRPr lang="en-US" smtClean="0"/>
          </a:p>
        </p:txBody>
      </p:sp>
      <p:sp>
        <p:nvSpPr>
          <p:cNvPr id="147459" name="Slide Number Placeholder 4"/>
          <p:cNvSpPr>
            <a:spLocks noGrp="1"/>
          </p:cNvSpPr>
          <p:nvPr>
            <p:ph type="sldNum" sz="quarter" idx="12"/>
          </p:nvPr>
        </p:nvSpPr>
        <p:spPr/>
        <p:txBody>
          <a:bodyPr/>
          <a:lstStyle/>
          <a:p>
            <a:pPr eaLnBrk="0" hangingPunct="0">
              <a:defRPr/>
            </a:pPr>
            <a:fld id="{25EEB124-B99F-4BEB-8DB8-D1ED6A6ED107}" type="slidenum">
              <a:rPr lang="en-US" smtClean="0"/>
              <a:pPr eaLnBrk="0" hangingPunct="0">
                <a:defRPr/>
              </a:pPr>
              <a:t>60</a:t>
            </a:fld>
            <a:endParaRPr lang="en-US" smtClean="0"/>
          </a:p>
        </p:txBody>
      </p:sp>
      <p:sp>
        <p:nvSpPr>
          <p:cNvPr id="53251" name="Rectangle 1026"/>
          <p:cNvSpPr>
            <a:spLocks noGrp="1" noChangeArrowheads="1"/>
          </p:cNvSpPr>
          <p:nvPr>
            <p:ph type="title" idx="4294967295"/>
          </p:nvPr>
        </p:nvSpPr>
        <p:spPr/>
        <p:txBody>
          <a:bodyPr/>
          <a:lstStyle/>
          <a:p>
            <a:pPr eaLnBrk="1" hangingPunct="1"/>
            <a:r>
              <a:rPr lang="en-US" smtClean="0"/>
              <a:t>Authorization pattern</a:t>
            </a:r>
          </a:p>
        </p:txBody>
      </p:sp>
      <p:pic>
        <p:nvPicPr>
          <p:cNvPr id="53252" name="Picture 1027"/>
          <p:cNvPicPr>
            <a:picLocks noChangeAspect="1" noChangeArrowheads="1"/>
          </p:cNvPicPr>
          <p:nvPr/>
        </p:nvPicPr>
        <p:blipFill>
          <a:blip r:embed="rId2" cstate="print"/>
          <a:srcRect/>
          <a:stretch>
            <a:fillRect/>
          </a:stretch>
        </p:blipFill>
        <p:spPr bwMode="auto">
          <a:xfrm>
            <a:off x="3306763" y="2197101"/>
            <a:ext cx="5581650" cy="2460625"/>
          </a:xfrm>
          <a:prstGeom prst="rect">
            <a:avLst/>
          </a:prstGeom>
          <a:noFill/>
          <a:ln w="9525">
            <a:noFill/>
            <a:miter lim="800000"/>
            <a:headEnd/>
            <a:tailEnd/>
          </a:ln>
        </p:spPr>
      </p:pic>
    </p:spTree>
    <p:extLst>
      <p:ext uri="{BB962C8B-B14F-4D97-AF65-F5344CB8AC3E}">
        <p14:creationId xmlns:p14="http://schemas.microsoft.com/office/powerpoint/2010/main" val="2418782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2"/>
          <p:cNvSpPr>
            <a:spLocks noGrp="1"/>
          </p:cNvSpPr>
          <p:nvPr>
            <p:ph type="dt" sz="quarter" idx="10"/>
          </p:nvPr>
        </p:nvSpPr>
        <p:spPr/>
        <p:txBody>
          <a:bodyPr/>
          <a:lstStyle/>
          <a:p>
            <a:pPr eaLnBrk="0" hangingPunct="0">
              <a:defRPr/>
            </a:pPr>
            <a:fld id="{28537941-71AF-48A0-AC81-65E9E9A7DCD5}" type="datetime1">
              <a:rPr lang="en-US" smtClean="0"/>
              <a:pPr eaLnBrk="0" hangingPunct="0">
                <a:defRPr/>
              </a:pPr>
              <a:t>3/30/2017</a:t>
            </a:fld>
            <a:endParaRPr lang="en-US" smtClean="0"/>
          </a:p>
        </p:txBody>
      </p:sp>
      <p:sp>
        <p:nvSpPr>
          <p:cNvPr id="148483" name="Slide Number Placeholder 4"/>
          <p:cNvSpPr>
            <a:spLocks noGrp="1"/>
          </p:cNvSpPr>
          <p:nvPr>
            <p:ph type="sldNum" sz="quarter" idx="12"/>
          </p:nvPr>
        </p:nvSpPr>
        <p:spPr/>
        <p:txBody>
          <a:bodyPr/>
          <a:lstStyle/>
          <a:p>
            <a:pPr eaLnBrk="0" hangingPunct="0">
              <a:defRPr/>
            </a:pPr>
            <a:fld id="{979B3D6E-709D-4C7A-AD12-2B33B1164809}" type="slidenum">
              <a:rPr lang="en-US" smtClean="0"/>
              <a:pPr eaLnBrk="0" hangingPunct="0">
                <a:defRPr/>
              </a:pPr>
              <a:t>61</a:t>
            </a:fld>
            <a:endParaRPr lang="en-US" smtClean="0"/>
          </a:p>
        </p:txBody>
      </p:sp>
      <p:sp>
        <p:nvSpPr>
          <p:cNvPr id="54275" name="Rectangle 2"/>
          <p:cNvSpPr>
            <a:spLocks noGrp="1" noChangeArrowheads="1"/>
          </p:cNvSpPr>
          <p:nvPr>
            <p:ph type="title" idx="4294967295"/>
          </p:nvPr>
        </p:nvSpPr>
        <p:spPr/>
        <p:txBody>
          <a:bodyPr/>
          <a:lstStyle/>
          <a:p>
            <a:pPr eaLnBrk="1" hangingPunct="1"/>
            <a:r>
              <a:rPr lang="en-US" smtClean="0"/>
              <a:t>Authorization mapping</a:t>
            </a:r>
          </a:p>
        </p:txBody>
      </p:sp>
      <p:pic>
        <p:nvPicPr>
          <p:cNvPr id="54276" name="Picture 3"/>
          <p:cNvPicPr>
            <a:picLocks noChangeAspect="1" noChangeArrowheads="1"/>
          </p:cNvPicPr>
          <p:nvPr/>
        </p:nvPicPr>
        <p:blipFill>
          <a:blip r:embed="rId2" cstate="print"/>
          <a:srcRect/>
          <a:stretch>
            <a:fillRect/>
          </a:stretch>
        </p:blipFill>
        <p:spPr bwMode="auto">
          <a:xfrm>
            <a:off x="2874964" y="1452563"/>
            <a:ext cx="6442075" cy="3962400"/>
          </a:xfrm>
          <a:prstGeom prst="rect">
            <a:avLst/>
          </a:prstGeom>
          <a:noFill/>
          <a:ln w="9525">
            <a:noFill/>
            <a:miter lim="800000"/>
            <a:headEnd/>
            <a:tailEnd/>
          </a:ln>
        </p:spPr>
      </p:pic>
    </p:spTree>
    <p:extLst>
      <p:ext uri="{BB962C8B-B14F-4D97-AF65-F5344CB8AC3E}">
        <p14:creationId xmlns:p14="http://schemas.microsoft.com/office/powerpoint/2010/main" val="3535938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p:txBody>
          <a:bodyPr/>
          <a:lstStyle/>
          <a:p>
            <a:pPr eaLnBrk="0" hangingPunct="0">
              <a:defRPr/>
            </a:pPr>
            <a:fld id="{32475C71-C778-4AB2-8DC4-9E9E2CF79D3A}" type="datetime1">
              <a:rPr lang="en-US" smtClean="0"/>
              <a:pPr eaLnBrk="0" hangingPunct="0">
                <a:defRPr/>
              </a:pPr>
              <a:t>3/30/2017</a:t>
            </a:fld>
            <a:endParaRPr lang="en-US" smtClean="0"/>
          </a:p>
        </p:txBody>
      </p:sp>
      <p:sp>
        <p:nvSpPr>
          <p:cNvPr id="149507" name="Slide Number Placeholder 3"/>
          <p:cNvSpPr>
            <a:spLocks noGrp="1"/>
          </p:cNvSpPr>
          <p:nvPr>
            <p:ph type="sldNum" sz="quarter" idx="12"/>
          </p:nvPr>
        </p:nvSpPr>
        <p:spPr/>
        <p:txBody>
          <a:bodyPr/>
          <a:lstStyle/>
          <a:p>
            <a:pPr eaLnBrk="0" hangingPunct="0">
              <a:defRPr/>
            </a:pPr>
            <a:fld id="{4502052A-C6A2-419E-A5B4-9B44AA6CD71C}" type="slidenum">
              <a:rPr lang="en-US" smtClean="0"/>
              <a:pPr eaLnBrk="0" hangingPunct="0">
                <a:defRPr/>
              </a:pPr>
              <a:t>62</a:t>
            </a:fld>
            <a:endParaRPr lang="en-US" smtClean="0"/>
          </a:p>
        </p:txBody>
      </p:sp>
      <p:sp>
        <p:nvSpPr>
          <p:cNvPr id="55299" name="Rectangle 5"/>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Reference Monitor</a:t>
            </a:r>
          </a:p>
        </p:txBody>
      </p:sp>
      <p:sp>
        <p:nvSpPr>
          <p:cNvPr id="55300" name="Rectangle 6"/>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Each request for resources must be intercepted and evaluated for authorized access</a:t>
            </a:r>
          </a:p>
          <a:p>
            <a:pPr marL="342900" indent="-342900">
              <a:spcBef>
                <a:spcPct val="20000"/>
              </a:spcBef>
              <a:buFontTx/>
              <a:buChar char="•"/>
            </a:pPr>
            <a:r>
              <a:rPr lang="en-US" sz="3200">
                <a:latin typeface="Times New Roman" pitchFamily="18" charset="0"/>
              </a:rPr>
              <a:t>Abstract concept, implemented as memory access manager, file permission checks, CORBA adapters, etc.  </a:t>
            </a:r>
          </a:p>
        </p:txBody>
      </p:sp>
    </p:spTree>
    <p:extLst>
      <p:ext uri="{BB962C8B-B14F-4D97-AF65-F5344CB8AC3E}">
        <p14:creationId xmlns:p14="http://schemas.microsoft.com/office/powerpoint/2010/main" val="3127471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mtClean="0"/>
              <a:t>Reference Monitor idea</a:t>
            </a:r>
          </a:p>
        </p:txBody>
      </p:sp>
      <p:graphicFrame>
        <p:nvGraphicFramePr>
          <p:cNvPr id="1026"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1056"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93238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3/30/2017</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64</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smtClean="0"/>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13117102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p:txBody>
          <a:bodyPr/>
          <a:lstStyle/>
          <a:p>
            <a:pPr eaLnBrk="0" hangingPunct="0">
              <a:defRPr/>
            </a:pPr>
            <a:fld id="{16629BC9-DF35-41DB-868B-F7E9EB196EAF}" type="datetime1">
              <a:rPr lang="en-US" smtClean="0"/>
              <a:pPr eaLnBrk="0" hangingPunct="0">
                <a:defRPr/>
              </a:pPr>
              <a:t>3/30/2017</a:t>
            </a:fld>
            <a:endParaRPr lang="en-US" smtClean="0"/>
          </a:p>
        </p:txBody>
      </p:sp>
      <p:sp>
        <p:nvSpPr>
          <p:cNvPr id="152579" name="Slide Number Placeholder 5"/>
          <p:cNvSpPr>
            <a:spLocks noGrp="1"/>
          </p:cNvSpPr>
          <p:nvPr>
            <p:ph type="sldNum" sz="quarter" idx="12"/>
          </p:nvPr>
        </p:nvSpPr>
        <p:spPr/>
        <p:txBody>
          <a:bodyPr/>
          <a:lstStyle/>
          <a:p>
            <a:pPr eaLnBrk="0" hangingPunct="0">
              <a:defRPr/>
            </a:pPr>
            <a:fld id="{F1CD2BEE-B329-4329-A092-055973CBFFDD}" type="slidenum">
              <a:rPr lang="en-US" smtClean="0"/>
              <a:pPr eaLnBrk="0" hangingPunct="0">
                <a:defRPr/>
              </a:pPr>
              <a:t>65</a:t>
            </a:fld>
            <a:endParaRPr lang="en-US" smtClean="0"/>
          </a:p>
        </p:txBody>
      </p:sp>
      <p:sp>
        <p:nvSpPr>
          <p:cNvPr id="58371" name="Rectangle 2"/>
          <p:cNvSpPr>
            <a:spLocks noGrp="1" noChangeArrowheads="1"/>
          </p:cNvSpPr>
          <p:nvPr>
            <p:ph type="title" idx="4294967295"/>
          </p:nvPr>
        </p:nvSpPr>
        <p:spPr/>
        <p:txBody>
          <a:bodyPr/>
          <a:lstStyle/>
          <a:p>
            <a:pPr eaLnBrk="1" hangingPunct="1"/>
            <a:r>
              <a:rPr lang="en-US" smtClean="0"/>
              <a:t>Role-Based Access Control</a:t>
            </a:r>
          </a:p>
        </p:txBody>
      </p:sp>
      <p:sp>
        <p:nvSpPr>
          <p:cNvPr id="58372" name="Rectangle 3"/>
          <p:cNvSpPr>
            <a:spLocks noGrp="1" noChangeArrowheads="1"/>
          </p:cNvSpPr>
          <p:nvPr>
            <p:ph type="body" idx="4294967295"/>
          </p:nvPr>
        </p:nvSpPr>
        <p:spPr/>
        <p:txBody>
          <a:bodyPr/>
          <a:lstStyle/>
          <a:p>
            <a:pPr eaLnBrk="1" hangingPunct="1"/>
            <a:r>
              <a:rPr lang="en-US" smtClean="0"/>
              <a:t>Users are assigned roles according to their functions and given the needed rights (access types for specific objects)</a:t>
            </a:r>
          </a:p>
          <a:p>
            <a:pPr eaLnBrk="1" hangingPunct="1"/>
            <a:r>
              <a:rPr lang="en-US" smtClean="0"/>
              <a:t>When users are assigned by administrators, this is a mandatory model</a:t>
            </a:r>
          </a:p>
          <a:p>
            <a:pPr eaLnBrk="1" hangingPunct="1"/>
            <a:r>
              <a:rPr lang="en-US" smtClean="0"/>
              <a:t>Can implement least privilege and separation of duty policies</a:t>
            </a:r>
          </a:p>
          <a:p>
            <a:pPr eaLnBrk="1" hangingPunct="1"/>
            <a:r>
              <a:rPr lang="en-US" smtClean="0"/>
              <a:t>Reduces number of rules </a:t>
            </a:r>
          </a:p>
        </p:txBody>
      </p:sp>
    </p:spTree>
    <p:extLst>
      <p:ext uri="{BB962C8B-B14F-4D97-AF65-F5344CB8AC3E}">
        <p14:creationId xmlns:p14="http://schemas.microsoft.com/office/powerpoint/2010/main" val="39606542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2"/>
          <p:cNvSpPr>
            <a:spLocks noGrp="1"/>
          </p:cNvSpPr>
          <p:nvPr>
            <p:ph type="dt" sz="quarter" idx="10"/>
          </p:nvPr>
        </p:nvSpPr>
        <p:spPr/>
        <p:txBody>
          <a:bodyPr/>
          <a:lstStyle/>
          <a:p>
            <a:pPr eaLnBrk="0" hangingPunct="0">
              <a:defRPr/>
            </a:pPr>
            <a:fld id="{3079EAB8-A0A5-4D8B-AD13-CEF8B400A5E4}" type="datetime1">
              <a:rPr lang="en-US" smtClean="0"/>
              <a:pPr eaLnBrk="0" hangingPunct="0">
                <a:defRPr/>
              </a:pPr>
              <a:t>3/30/2017</a:t>
            </a:fld>
            <a:endParaRPr lang="en-US" smtClean="0"/>
          </a:p>
        </p:txBody>
      </p:sp>
      <p:sp>
        <p:nvSpPr>
          <p:cNvPr id="153603" name="Slide Number Placeholder 4"/>
          <p:cNvSpPr>
            <a:spLocks noGrp="1"/>
          </p:cNvSpPr>
          <p:nvPr>
            <p:ph type="sldNum" sz="quarter" idx="12"/>
          </p:nvPr>
        </p:nvSpPr>
        <p:spPr/>
        <p:txBody>
          <a:bodyPr/>
          <a:lstStyle/>
          <a:p>
            <a:pPr eaLnBrk="0" hangingPunct="0">
              <a:defRPr/>
            </a:pPr>
            <a:fld id="{8E575610-690B-43F4-8ED5-F22F7F692167}" type="slidenum">
              <a:rPr lang="en-US" smtClean="0"/>
              <a:pPr eaLnBrk="0" hangingPunct="0">
                <a:defRPr/>
              </a:pPr>
              <a:t>66</a:t>
            </a:fld>
            <a:endParaRPr lang="en-US" smtClean="0"/>
          </a:p>
        </p:txBody>
      </p:sp>
      <p:sp>
        <p:nvSpPr>
          <p:cNvPr id="59395" name="Rectangle 2"/>
          <p:cNvSpPr>
            <a:spLocks noGrp="1" noChangeArrowheads="1"/>
          </p:cNvSpPr>
          <p:nvPr>
            <p:ph type="title" idx="4294967295"/>
          </p:nvPr>
        </p:nvSpPr>
        <p:spPr/>
        <p:txBody>
          <a:bodyPr/>
          <a:lstStyle/>
          <a:p>
            <a:pPr eaLnBrk="1" hangingPunct="1"/>
            <a:r>
              <a:rPr lang="en-US" smtClean="0"/>
              <a:t>Basic RBAC pattern</a:t>
            </a:r>
          </a:p>
        </p:txBody>
      </p:sp>
      <p:pic>
        <p:nvPicPr>
          <p:cNvPr id="59396" name="Picture 3"/>
          <p:cNvPicPr>
            <a:picLocks noChangeAspect="1" noChangeArrowheads="1"/>
          </p:cNvPicPr>
          <p:nvPr/>
        </p:nvPicPr>
        <p:blipFill>
          <a:blip r:embed="rId2" cstate="print"/>
          <a:srcRect/>
          <a:stretch>
            <a:fillRect/>
          </a:stretch>
        </p:blipFill>
        <p:spPr bwMode="auto">
          <a:xfrm>
            <a:off x="3200400" y="2209801"/>
            <a:ext cx="5818188" cy="2232025"/>
          </a:xfrm>
          <a:prstGeom prst="rect">
            <a:avLst/>
          </a:prstGeom>
          <a:noFill/>
          <a:ln w="9525">
            <a:noFill/>
            <a:miter lim="800000"/>
            <a:headEnd/>
            <a:tailEnd/>
          </a:ln>
        </p:spPr>
      </p:pic>
    </p:spTree>
    <p:extLst>
      <p:ext uri="{BB962C8B-B14F-4D97-AF65-F5344CB8AC3E}">
        <p14:creationId xmlns:p14="http://schemas.microsoft.com/office/powerpoint/2010/main" val="2813899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3/30/2017</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67</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3349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fld id="{27DC0921-6CA6-4688-96EF-708C85CB8B88}" type="datetime1">
              <a:rPr lang="en-US" sz="1400">
                <a:latin typeface="Times New Roman" pitchFamily="18" charset="0"/>
              </a:rPr>
              <a:pPr/>
              <a:t>3/30/2017</a:t>
            </a:fld>
            <a:endParaRPr lang="en-US" sz="1400">
              <a:latin typeface="Times New Roman" pitchFamily="18" charset="0"/>
            </a:endParaRPr>
          </a:p>
        </p:txBody>
      </p:sp>
      <p:sp>
        <p:nvSpPr>
          <p:cNvPr id="60418"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0E88789F-98C4-4859-9210-2CF6912B052C}" type="slidenum">
              <a:rPr lang="en-US" sz="1400">
                <a:latin typeface="Times New Roman" pitchFamily="18" charset="0"/>
              </a:rPr>
              <a:pPr algn="r"/>
              <a:t>68</a:t>
            </a:fld>
            <a:endParaRPr lang="en-US" sz="1400">
              <a:latin typeface="Times New Roman" pitchFamily="18" charset="0"/>
            </a:endParaRPr>
          </a:p>
        </p:txBody>
      </p:sp>
      <p:sp>
        <p:nvSpPr>
          <p:cNvPr id="604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3600" b="1">
                <a:solidFill>
                  <a:schemeClr val="tx2"/>
                </a:solidFill>
              </a:rPr>
              <a:t>Multilevel model</a:t>
            </a:r>
          </a:p>
        </p:txBody>
      </p:sp>
      <p:sp>
        <p:nvSpPr>
          <p:cNvPr id="6042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Tx/>
              <a:buChar char="•"/>
            </a:pPr>
            <a:r>
              <a:rPr lang="en-US" sz="2800" dirty="0"/>
              <a:t>In this model users and data are assigned </a:t>
            </a:r>
            <a:r>
              <a:rPr lang="en-US" sz="2800" b="1" dirty="0"/>
              <a:t>classifications</a:t>
            </a:r>
            <a:r>
              <a:rPr lang="en-US" sz="2800" dirty="0"/>
              <a:t> or </a:t>
            </a:r>
            <a:r>
              <a:rPr lang="en-US" sz="2800" b="1" dirty="0"/>
              <a:t>clearances</a:t>
            </a:r>
          </a:p>
          <a:p>
            <a:pPr marL="342900" indent="-342900">
              <a:spcBef>
                <a:spcPct val="20000"/>
              </a:spcBef>
              <a:buFontTx/>
              <a:buChar char="•"/>
            </a:pPr>
            <a:r>
              <a:rPr lang="en-US" sz="2800" dirty="0"/>
              <a:t>Classifications include levels (top secret, secret,…), and compartments (</a:t>
            </a:r>
            <a:r>
              <a:rPr lang="en-US" sz="2800" dirty="0" err="1"/>
              <a:t>engDept</a:t>
            </a:r>
            <a:r>
              <a:rPr lang="en-US" sz="2800" dirty="0"/>
              <a:t>, </a:t>
            </a:r>
            <a:r>
              <a:rPr lang="en-US" sz="2800" dirty="0" err="1"/>
              <a:t>marketingDept</a:t>
            </a:r>
            <a:r>
              <a:rPr lang="en-US" sz="2800" dirty="0"/>
              <a:t>,…)</a:t>
            </a:r>
          </a:p>
          <a:p>
            <a:pPr marL="342900" indent="-342900">
              <a:spcBef>
                <a:spcPct val="20000"/>
              </a:spcBef>
              <a:buFontTx/>
              <a:buChar char="•"/>
            </a:pPr>
            <a:r>
              <a:rPr lang="en-US" sz="2800" dirty="0"/>
              <a:t>For confidentiality, access of users to data is based on rules defined by the Bell-</a:t>
            </a:r>
            <a:r>
              <a:rPr lang="en-US" sz="2800" dirty="0" err="1"/>
              <a:t>LaPadula</a:t>
            </a:r>
            <a:r>
              <a:rPr lang="en-US" sz="2800" dirty="0"/>
              <a:t> model, while for integrity, the rules are defined by Biba’s model  </a:t>
            </a:r>
          </a:p>
        </p:txBody>
      </p:sp>
    </p:spTree>
    <p:extLst>
      <p:ext uri="{BB962C8B-B14F-4D97-AF65-F5344CB8AC3E}">
        <p14:creationId xmlns:p14="http://schemas.microsoft.com/office/powerpoint/2010/main" val="36447310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Summary of models</a:t>
            </a:r>
          </a:p>
        </p:txBody>
      </p:sp>
      <p:sp>
        <p:nvSpPr>
          <p:cNvPr id="61442" name="Content Placeholder 2"/>
          <p:cNvSpPr>
            <a:spLocks noGrp="1"/>
          </p:cNvSpPr>
          <p:nvPr>
            <p:ph idx="1"/>
          </p:nvPr>
        </p:nvSpPr>
        <p:spPr/>
        <p:txBody>
          <a:bodyPr/>
          <a:lstStyle/>
          <a:p>
            <a:r>
              <a:rPr lang="en-US" smtClean="0"/>
              <a:t>Most commercial systems use RBAC: Oracle, DB2, Apache, Windows, Solaris,…</a:t>
            </a:r>
          </a:p>
          <a:p>
            <a:r>
              <a:rPr lang="en-US" smtClean="0"/>
              <a:t>Access matrix is useful for specialized applications with not many users</a:t>
            </a:r>
          </a:p>
          <a:p>
            <a:r>
              <a:rPr lang="en-US" smtClean="0"/>
              <a:t>Multilevel models are only used in very-high security systems and to structure software</a:t>
            </a:r>
          </a:p>
        </p:txBody>
      </p:sp>
    </p:spTree>
    <p:extLst>
      <p:ext uri="{BB962C8B-B14F-4D97-AF65-F5344CB8AC3E}">
        <p14:creationId xmlns:p14="http://schemas.microsoft.com/office/powerpoint/2010/main" val="86229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pPr eaLnBrk="0" hangingPunct="0"/>
            <a:fld id="{66BFA3F9-1743-43E6-9D07-5E97AB10439B}" type="datetime1">
              <a:rPr lang="en-US" smtClean="0"/>
              <a:pPr eaLnBrk="0" hangingPunct="0"/>
              <a:t>3/30/2017</a:t>
            </a:fld>
            <a:endParaRPr lang="en-US" smtClean="0"/>
          </a:p>
        </p:txBody>
      </p:sp>
      <p:sp>
        <p:nvSpPr>
          <p:cNvPr id="52227" name="Slide Number Placeholder 5"/>
          <p:cNvSpPr>
            <a:spLocks noGrp="1"/>
          </p:cNvSpPr>
          <p:nvPr>
            <p:ph type="sldNum" sz="quarter" idx="12"/>
          </p:nvPr>
        </p:nvSpPr>
        <p:spPr>
          <a:noFill/>
        </p:spPr>
        <p:txBody>
          <a:bodyPr/>
          <a:lstStyle/>
          <a:p>
            <a:pPr eaLnBrk="0" hangingPunct="0"/>
            <a:fld id="{84F5A7FB-E0CF-4691-B21C-90DA37DA9AA3}" type="slidenum">
              <a:rPr lang="en-US" smtClean="0"/>
              <a:pPr eaLnBrk="0" hangingPunct="0"/>
              <a:t>7</a:t>
            </a:fld>
            <a:endParaRPr lang="en-US" smtClean="0"/>
          </a:p>
        </p:txBody>
      </p:sp>
      <p:sp>
        <p:nvSpPr>
          <p:cNvPr id="52228" name="Rectangle 2"/>
          <p:cNvSpPr>
            <a:spLocks noGrp="1" noChangeArrowheads="1"/>
          </p:cNvSpPr>
          <p:nvPr>
            <p:ph type="title" idx="4294967295"/>
          </p:nvPr>
        </p:nvSpPr>
        <p:spPr/>
        <p:txBody>
          <a:bodyPr/>
          <a:lstStyle/>
          <a:p>
            <a:pPr eaLnBrk="1" hangingPunct="1"/>
            <a:r>
              <a:rPr lang="en-US" smtClean="0"/>
              <a:t>Value of information</a:t>
            </a:r>
          </a:p>
        </p:txBody>
      </p:sp>
      <p:sp>
        <p:nvSpPr>
          <p:cNvPr id="52229" name="Rectangle 3"/>
          <p:cNvSpPr>
            <a:spLocks noGrp="1" noChangeArrowheads="1"/>
          </p:cNvSpPr>
          <p:nvPr>
            <p:ph type="body" idx="4294967295"/>
          </p:nvPr>
        </p:nvSpPr>
        <p:spPr/>
        <p:txBody>
          <a:bodyPr/>
          <a:lstStyle/>
          <a:p>
            <a:pPr eaLnBrk="1" hangingPunct="1"/>
            <a:r>
              <a:rPr lang="en-US" dirty="0" smtClean="0"/>
              <a:t>We rely on information for our credit, health, professional work, business, education,…</a:t>
            </a:r>
          </a:p>
          <a:p>
            <a:pPr eaLnBrk="1" hangingPunct="1"/>
            <a:r>
              <a:rPr lang="en-US" dirty="0" smtClean="0"/>
              <a:t>Data is valuable for individuals and institutions</a:t>
            </a:r>
          </a:p>
          <a:p>
            <a:pPr eaLnBrk="1" hangingPunct="1"/>
            <a:r>
              <a:rPr lang="en-US" dirty="0" smtClean="0"/>
              <a:t>This value attracts criminals, terrorists, and vandals</a:t>
            </a:r>
          </a:p>
          <a:p>
            <a:pPr eaLnBrk="1" hangingPunct="1"/>
            <a:r>
              <a:rPr lang="en-US" dirty="0" smtClean="0"/>
              <a:t>Illegal access (reading, modification, or destruction) to information can produce serious problems</a:t>
            </a:r>
          </a:p>
        </p:txBody>
      </p:sp>
    </p:spTree>
    <p:extLst>
      <p:ext uri="{BB962C8B-B14F-4D97-AF65-F5344CB8AC3E}">
        <p14:creationId xmlns:p14="http://schemas.microsoft.com/office/powerpoint/2010/main" val="1076711126"/>
      </p:ext>
    </p:extLst>
  </p:cSld>
  <p:clrMapOvr>
    <a:masterClrMapping/>
  </p:clrMapOvr>
  <p:transition advTm="12998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a:lstStyle/>
          <a:p>
            <a:r>
              <a:rPr lang="en-US" b="1" smtClean="0"/>
              <a:t>Security Logger and Auditor</a:t>
            </a:r>
          </a:p>
        </p:txBody>
      </p:sp>
      <p:sp>
        <p:nvSpPr>
          <p:cNvPr id="68610" name="Rectangle 3"/>
          <p:cNvSpPr>
            <a:spLocks noGrp="1"/>
          </p:cNvSpPr>
          <p:nvPr>
            <p:ph type="body" idx="1"/>
          </p:nvPr>
        </p:nvSpPr>
        <p:spPr/>
        <p:txBody>
          <a:bodyPr/>
          <a:lstStyle/>
          <a:p>
            <a:pPr>
              <a:lnSpc>
                <a:spcPct val="80000"/>
              </a:lnSpc>
            </a:pPr>
            <a:endParaRPr lang="en-US" sz="1800" b="1"/>
          </a:p>
          <a:p>
            <a:pPr>
              <a:lnSpc>
                <a:spcPct val="80000"/>
              </a:lnSpc>
              <a:buFont typeface="Arial" charset="0"/>
              <a:buNone/>
            </a:pPr>
            <a:r>
              <a:rPr lang="en-US" sz="1800" b="1"/>
              <a:t>Intent</a:t>
            </a:r>
            <a:endParaRPr lang="en-US" sz="1800"/>
          </a:p>
          <a:p>
            <a:pPr>
              <a:lnSpc>
                <a:spcPct val="80000"/>
              </a:lnSpc>
            </a:pPr>
            <a:r>
              <a:rPr lang="en-US" sz="1800"/>
              <a:t>How can we keep track of user’s actions in order to determine who did what and when?</a:t>
            </a:r>
          </a:p>
          <a:p>
            <a:pPr>
              <a:lnSpc>
                <a:spcPct val="80000"/>
              </a:lnSpc>
            </a:pPr>
            <a:r>
              <a:rPr lang="en-US" sz="1800"/>
              <a:t>Log all security-sensitive actions performed by users and provide controlled access to records for Audit purposes.</a:t>
            </a:r>
          </a:p>
          <a:p>
            <a:pPr>
              <a:lnSpc>
                <a:spcPct val="80000"/>
              </a:lnSpc>
              <a:buFont typeface="Arial" charset="0"/>
              <a:buNone/>
            </a:pPr>
            <a:r>
              <a:rPr lang="en-US" sz="1800" b="1"/>
              <a:t>Variants</a:t>
            </a:r>
            <a:endParaRPr lang="en-US" sz="1800"/>
          </a:p>
          <a:p>
            <a:pPr>
              <a:lnSpc>
                <a:spcPct val="80000"/>
              </a:lnSpc>
            </a:pPr>
            <a:r>
              <a:rPr lang="en-US" sz="1800"/>
              <a:t>Most systems have a System Logger, used to undo/rollback actions after a system crash. That type of Logger has different requirements but sometimes is merged with the Security Logger [SAP01]. System logs are of interest to system and database administrators, while security logs are used by security administrators, auditors, and system designers.</a:t>
            </a:r>
          </a:p>
          <a:p>
            <a:pPr>
              <a:lnSpc>
                <a:spcPct val="80000"/>
              </a:lnSpc>
            </a:pPr>
            <a:r>
              <a:rPr lang="en-US" sz="1800"/>
              <a:t>Another variant could include the automatic rising of alarms by periodic examination of the Log, searching records that match a number of rules that characterize known violations. For example, Intrusion Detection Systems use this variant. </a:t>
            </a:r>
          </a:p>
          <a:p>
            <a:pPr>
              <a:lnSpc>
                <a:spcPct val="80000"/>
              </a:lnSpc>
            </a:pPr>
            <a:r>
              <a:rPr lang="en-US" sz="1800"/>
              <a:t>We can also add logging for reliability, to detect accidental errors.</a:t>
            </a:r>
          </a:p>
        </p:txBody>
      </p:sp>
    </p:spTree>
    <p:extLst>
      <p:ext uri="{BB962C8B-B14F-4D97-AF65-F5344CB8AC3E}">
        <p14:creationId xmlns:p14="http://schemas.microsoft.com/office/powerpoint/2010/main" val="1897395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7"/>
          <p:cNvSpPr>
            <a:spLocks noGrp="1"/>
          </p:cNvSpPr>
          <p:nvPr>
            <p:ph type="title"/>
          </p:nvPr>
        </p:nvSpPr>
        <p:spPr/>
        <p:txBody>
          <a:bodyPr/>
          <a:lstStyle/>
          <a:p>
            <a:r>
              <a:rPr lang="en-US" smtClean="0"/>
              <a:t>Class diagram of Logger/Auditor</a:t>
            </a:r>
          </a:p>
        </p:txBody>
      </p:sp>
      <p:graphicFrame>
        <p:nvGraphicFramePr>
          <p:cNvPr id="106502" name="Object 6"/>
          <p:cNvGraphicFramePr>
            <a:graphicFrameLocks noGrp="1" noChangeAspect="1"/>
          </p:cNvGraphicFramePr>
          <p:nvPr>
            <p:ph idx="1"/>
          </p:nvPr>
        </p:nvGraphicFramePr>
        <p:xfrm>
          <a:off x="3413126" y="2478089"/>
          <a:ext cx="5364163" cy="2770187"/>
        </p:xfrm>
        <a:graphic>
          <a:graphicData uri="http://schemas.openxmlformats.org/presentationml/2006/ole">
            <mc:AlternateContent xmlns:mc="http://schemas.openxmlformats.org/markup-compatibility/2006">
              <mc:Choice xmlns:v="urn:schemas-microsoft-com:vml" Requires="v">
                <p:oleObj spid="_x0000_s2080" name="Document" r:id="rId3" imgW="5364046" imgH="2770238" progId="Word.Document.8">
                  <p:embed/>
                </p:oleObj>
              </mc:Choice>
              <mc:Fallback>
                <p:oleObj name="Document" r:id="rId3" imgW="5364046" imgH="2770238"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6" y="2478089"/>
                        <a:ext cx="5364163"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8453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smtClean="0"/>
              <a:t>Databases are the persistent storage of the system</a:t>
            </a:r>
          </a:p>
          <a:p>
            <a:r>
              <a:rPr lang="en-US" dirty="0" smtClean="0"/>
              <a:t>They are the most critical part of the system in that information is a basic asset of an institution</a:t>
            </a:r>
          </a:p>
          <a:p>
            <a:r>
              <a:rPr lang="en-US" dirty="0" smtClean="0"/>
              <a:t>Because of that they are the final target of hackers</a:t>
            </a:r>
          </a:p>
          <a:p>
            <a:r>
              <a:rPr lang="en-US" dirty="0" smtClean="0"/>
              <a:t>An attacker looking for money can get millions of data items that can be used or sold</a:t>
            </a:r>
          </a:p>
          <a:p>
            <a:r>
              <a:rPr lang="en-US" dirty="0" smtClean="0"/>
              <a:t>A terrorist can disrupt may activities by modifying a database</a:t>
            </a:r>
          </a:p>
          <a:p>
            <a:r>
              <a:rPr lang="en-US" dirty="0" smtClean="0"/>
              <a:t>A cloud may contain many databases for different institutions and it is a big target </a:t>
            </a:r>
            <a:endParaRPr lang="en-US" dirty="0"/>
          </a:p>
        </p:txBody>
      </p:sp>
    </p:spTree>
    <p:extLst>
      <p:ext uri="{BB962C8B-B14F-4D97-AF65-F5344CB8AC3E}">
        <p14:creationId xmlns:p14="http://schemas.microsoft.com/office/powerpoint/2010/main" val="24762014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idx="4294967295"/>
          </p:nvPr>
        </p:nvSpPr>
        <p:spPr/>
        <p:txBody>
          <a:bodyPr/>
          <a:lstStyle/>
          <a:p>
            <a:r>
              <a:rPr lang="en-US" altLang="en-US" smtClean="0"/>
              <a:t>Security in DBMSs</a:t>
            </a:r>
          </a:p>
        </p:txBody>
      </p:sp>
      <p:sp>
        <p:nvSpPr>
          <p:cNvPr id="376835" name="Rectangle 3"/>
          <p:cNvSpPr>
            <a:spLocks noGrp="1" noChangeArrowheads="1"/>
          </p:cNvSpPr>
          <p:nvPr>
            <p:ph type="body" idx="4294967295"/>
          </p:nvPr>
        </p:nvSpPr>
        <p:spPr/>
        <p:txBody>
          <a:bodyPr>
            <a:normAutofit/>
          </a:bodyPr>
          <a:lstStyle/>
          <a:p>
            <a:pPr>
              <a:lnSpc>
                <a:spcPct val="80000"/>
              </a:lnSpc>
            </a:pPr>
            <a:r>
              <a:rPr lang="en-US" altLang="en-US" sz="3200" dirty="0" smtClean="0"/>
              <a:t>In </a:t>
            </a:r>
            <a:r>
              <a:rPr lang="en-US" altLang="en-US" sz="3200" dirty="0"/>
              <a:t>most cases, a DBMS </a:t>
            </a:r>
            <a:r>
              <a:rPr lang="en-US" altLang="en-US" sz="3200" dirty="0" smtClean="0"/>
              <a:t>is </a:t>
            </a:r>
            <a:r>
              <a:rPr lang="en-US" altLang="en-US" sz="3200" dirty="0"/>
              <a:t>implemented on top of an operating system and </a:t>
            </a:r>
            <a:r>
              <a:rPr lang="en-US" altLang="en-US" sz="3200" dirty="0" smtClean="0"/>
              <a:t>relies on </a:t>
            </a:r>
            <a:r>
              <a:rPr lang="en-US" altLang="en-US" sz="3200" dirty="0"/>
              <a:t>its security features</a:t>
            </a:r>
          </a:p>
          <a:p>
            <a:pPr>
              <a:lnSpc>
                <a:spcPct val="80000"/>
              </a:lnSpc>
            </a:pPr>
            <a:r>
              <a:rPr lang="en-US" altLang="en-US" sz="3200" dirty="0" smtClean="0"/>
              <a:t>Low </a:t>
            </a:r>
            <a:r>
              <a:rPr lang="en-US" altLang="en-US" sz="3200" dirty="0"/>
              <a:t>level security issues such as: protection of memory buffers, or separation between various threads of control are delegated to the OS, and the DBMS is not concerned with them</a:t>
            </a:r>
          </a:p>
          <a:p>
            <a:pPr>
              <a:lnSpc>
                <a:spcPct val="80000"/>
              </a:lnSpc>
            </a:pPr>
            <a:r>
              <a:rPr lang="en-US" altLang="en-US" sz="3200" dirty="0"/>
              <a:t>In addition, most DBMSs rely on the OS for user authentication, although some products (e.g. Oracle) provide their own authentication methods.</a:t>
            </a:r>
          </a:p>
        </p:txBody>
      </p:sp>
    </p:spTree>
    <p:extLst>
      <p:ext uri="{BB962C8B-B14F-4D97-AF65-F5344CB8AC3E}">
        <p14:creationId xmlns:p14="http://schemas.microsoft.com/office/powerpoint/2010/main" val="36878427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idx="4294967295"/>
          </p:nvPr>
        </p:nvSpPr>
        <p:spPr/>
        <p:txBody>
          <a:bodyPr/>
          <a:lstStyle/>
          <a:p>
            <a:r>
              <a:rPr lang="en-US" altLang="en-US" dirty="0" smtClean="0"/>
              <a:t>Views</a:t>
            </a:r>
          </a:p>
        </p:txBody>
      </p:sp>
      <p:sp>
        <p:nvSpPr>
          <p:cNvPr id="377859" name="Rectangle 3"/>
          <p:cNvSpPr>
            <a:spLocks noGrp="1" noChangeArrowheads="1"/>
          </p:cNvSpPr>
          <p:nvPr>
            <p:ph type="body" idx="4294967295"/>
          </p:nvPr>
        </p:nvSpPr>
        <p:spPr/>
        <p:txBody>
          <a:bodyPr>
            <a:normAutofit/>
          </a:bodyPr>
          <a:lstStyle/>
          <a:p>
            <a:pPr>
              <a:lnSpc>
                <a:spcPct val="80000"/>
              </a:lnSpc>
            </a:pPr>
            <a:r>
              <a:rPr lang="en-US" altLang="en-US" sz="2400" dirty="0" smtClean="0"/>
              <a:t>A view </a:t>
            </a:r>
            <a:r>
              <a:rPr lang="en-US" altLang="en-US" sz="2400" dirty="0"/>
              <a:t>enables users (or groups of users) to </a:t>
            </a:r>
            <a:r>
              <a:rPr lang="en-US" altLang="en-US" sz="2400" b="1" dirty="0"/>
              <a:t>access only a portion of the database</a:t>
            </a:r>
            <a:r>
              <a:rPr lang="en-US" altLang="en-US" sz="2400" dirty="0"/>
              <a:t>, thus providing both convenience and security</a:t>
            </a:r>
          </a:p>
          <a:p>
            <a:pPr>
              <a:lnSpc>
                <a:spcPct val="80000"/>
              </a:lnSpc>
            </a:pPr>
            <a:r>
              <a:rPr lang="en-US" altLang="en-US" sz="2400" dirty="0"/>
              <a:t>A view also enables conversion of logical data types into language-dependent data types depending on the host language in which the view is embedded</a:t>
            </a:r>
          </a:p>
          <a:p>
            <a:pPr>
              <a:lnSpc>
                <a:spcPct val="80000"/>
              </a:lnSpc>
            </a:pPr>
            <a:r>
              <a:rPr lang="en-US" altLang="en-US" sz="2400" dirty="0"/>
              <a:t>In all SQL based systems, </a:t>
            </a:r>
            <a:r>
              <a:rPr lang="en-US" altLang="en-US" sz="2400" b="1" dirty="0"/>
              <a:t>a view can be defined using the standard SQL syntax</a:t>
            </a:r>
            <a:r>
              <a:rPr lang="en-US" altLang="en-US" sz="2400" dirty="0"/>
              <a:t>. </a:t>
            </a:r>
          </a:p>
          <a:p>
            <a:pPr>
              <a:lnSpc>
                <a:spcPct val="80000"/>
              </a:lnSpc>
            </a:pPr>
            <a:r>
              <a:rPr lang="en-US" altLang="en-US" sz="2400" dirty="0"/>
              <a:t>Since all SQL syntax is available to the definer of a view, a view may be very complex. </a:t>
            </a:r>
          </a:p>
          <a:p>
            <a:pPr>
              <a:lnSpc>
                <a:spcPct val="80000"/>
              </a:lnSpc>
            </a:pPr>
            <a:r>
              <a:rPr lang="en-US" altLang="en-US" sz="2400" dirty="0"/>
              <a:t>It's important to note though that a view is only a "window" on the database, and </a:t>
            </a:r>
            <a:r>
              <a:rPr lang="en-US" altLang="en-US" sz="2400" b="1" dirty="0"/>
              <a:t>does not exist as a physical table</a:t>
            </a:r>
            <a:r>
              <a:rPr lang="en-US" altLang="en-US" sz="2400" dirty="0"/>
              <a:t>. Thus the view has to be retrieved with every access, and therefore is always up-to-date. </a:t>
            </a:r>
          </a:p>
        </p:txBody>
      </p:sp>
    </p:spTree>
    <p:extLst>
      <p:ext uri="{BB962C8B-B14F-4D97-AF65-F5344CB8AC3E}">
        <p14:creationId xmlns:p14="http://schemas.microsoft.com/office/powerpoint/2010/main" val="1396418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idx="4294967295"/>
          </p:nvPr>
        </p:nvSpPr>
        <p:spPr/>
        <p:txBody>
          <a:bodyPr/>
          <a:lstStyle/>
          <a:p>
            <a:r>
              <a:rPr lang="en-US" altLang="en-US" sz="3200" dirty="0" smtClean="0"/>
              <a:t>Privileges  (rights)</a:t>
            </a:r>
            <a:r>
              <a:rPr lang="en-US" altLang="en-US" sz="3200" dirty="0"/>
              <a:t/>
            </a:r>
            <a:br>
              <a:rPr lang="en-US" altLang="en-US" sz="3200" dirty="0"/>
            </a:br>
            <a:endParaRPr lang="en-US" altLang="en-US" sz="3200" dirty="0"/>
          </a:p>
        </p:txBody>
      </p:sp>
      <p:sp>
        <p:nvSpPr>
          <p:cNvPr id="380931" name="Rectangle 3"/>
          <p:cNvSpPr>
            <a:spLocks noGrp="1" noChangeArrowheads="1"/>
          </p:cNvSpPr>
          <p:nvPr>
            <p:ph type="body" idx="4294967295"/>
          </p:nvPr>
        </p:nvSpPr>
        <p:spPr>
          <a:xfrm>
            <a:off x="838200" y="1865381"/>
            <a:ext cx="10515600" cy="4351338"/>
          </a:xfrm>
        </p:spPr>
        <p:txBody>
          <a:bodyPr>
            <a:normAutofit/>
          </a:bodyPr>
          <a:lstStyle/>
          <a:p>
            <a:pPr>
              <a:lnSpc>
                <a:spcPct val="80000"/>
              </a:lnSpc>
            </a:pPr>
            <a:r>
              <a:rPr lang="en-US" altLang="en-US" sz="2400" b="1" dirty="0"/>
              <a:t>Select</a:t>
            </a:r>
            <a:r>
              <a:rPr lang="en-US" altLang="en-US" sz="2400" dirty="0"/>
              <a:t> - the right to read all columns of the object, including columns added later by an SQL Alter Table command.</a:t>
            </a:r>
          </a:p>
          <a:p>
            <a:pPr>
              <a:lnSpc>
                <a:spcPct val="80000"/>
              </a:lnSpc>
            </a:pPr>
            <a:r>
              <a:rPr lang="en-US" altLang="en-US" sz="2400" b="1" dirty="0"/>
              <a:t>Insert</a:t>
            </a:r>
            <a:r>
              <a:rPr lang="en-US" altLang="en-US" sz="2400" dirty="0"/>
              <a:t> - the right to insert new values (tuples) into all columns of the object. If the object is a View, restrictions apply on what can be inserted, but this is dependent on the view definition and not on the authorization. </a:t>
            </a:r>
          </a:p>
          <a:p>
            <a:pPr>
              <a:lnSpc>
                <a:spcPct val="80000"/>
              </a:lnSpc>
            </a:pPr>
            <a:r>
              <a:rPr lang="en-US" altLang="en-US" sz="2400" b="1" dirty="0"/>
              <a:t>Update</a:t>
            </a:r>
            <a:r>
              <a:rPr lang="en-US" altLang="en-US" sz="2400" dirty="0"/>
              <a:t> - the right to update all columns of the object with options similar to those of Insert.</a:t>
            </a:r>
          </a:p>
          <a:p>
            <a:pPr>
              <a:lnSpc>
                <a:spcPct val="80000"/>
              </a:lnSpc>
            </a:pPr>
            <a:r>
              <a:rPr lang="en-US" altLang="en-US" sz="2400" b="1" dirty="0"/>
              <a:t>Delete</a:t>
            </a:r>
            <a:r>
              <a:rPr lang="en-US" altLang="en-US" sz="2400" dirty="0"/>
              <a:t> - the right to delete rows from an Object. In addition, there are two new privileges:</a:t>
            </a:r>
          </a:p>
          <a:p>
            <a:pPr>
              <a:lnSpc>
                <a:spcPct val="80000"/>
              </a:lnSpc>
            </a:pPr>
            <a:r>
              <a:rPr lang="en-US" altLang="en-US" sz="2400" b="1" dirty="0"/>
              <a:t>Usage </a:t>
            </a:r>
            <a:r>
              <a:rPr lang="en-US" altLang="en-US" sz="2400" dirty="0"/>
              <a:t>- the right to use the current definition in other definitions.</a:t>
            </a:r>
          </a:p>
          <a:p>
            <a:pPr>
              <a:lnSpc>
                <a:spcPct val="80000"/>
              </a:lnSpc>
            </a:pPr>
            <a:r>
              <a:rPr lang="en-US" altLang="en-US" sz="2400" b="1" dirty="0"/>
              <a:t>Reference</a:t>
            </a:r>
            <a:r>
              <a:rPr lang="en-US" altLang="en-US" sz="2400" dirty="0"/>
              <a:t> - the right to use the object in specifying Integrity constraints of other objects. Again, a specific column may be specified. </a:t>
            </a:r>
          </a:p>
        </p:txBody>
      </p:sp>
    </p:spTree>
    <p:extLst>
      <p:ext uri="{BB962C8B-B14F-4D97-AF65-F5344CB8AC3E}">
        <p14:creationId xmlns:p14="http://schemas.microsoft.com/office/powerpoint/2010/main" val="22835511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of information</a:t>
            </a:r>
            <a:endParaRPr lang="en-US" dirty="0"/>
          </a:p>
        </p:txBody>
      </p:sp>
      <p:sp>
        <p:nvSpPr>
          <p:cNvPr id="3" name="Content Placeholder 2"/>
          <p:cNvSpPr>
            <a:spLocks noGrp="1"/>
          </p:cNvSpPr>
          <p:nvPr>
            <p:ph idx="1"/>
          </p:nvPr>
        </p:nvSpPr>
        <p:spPr/>
        <p:txBody>
          <a:bodyPr/>
          <a:lstStyle/>
          <a:p>
            <a:r>
              <a:rPr lang="en-US" dirty="0" smtClean="0"/>
              <a:t>To send information to other sites we set up a communication channel</a:t>
            </a:r>
          </a:p>
          <a:p>
            <a:r>
              <a:rPr lang="en-US" dirty="0" smtClean="0"/>
              <a:t>The messages in transit can be attacked and must be protected</a:t>
            </a:r>
          </a:p>
          <a:p>
            <a:r>
              <a:rPr lang="en-US" dirty="0" smtClean="0"/>
              <a:t>The usual way to protect messages is through cryptography</a:t>
            </a:r>
          </a:p>
          <a:p>
            <a:r>
              <a:rPr lang="en-US" dirty="0" smtClean="0"/>
              <a:t>Cryptography is also useful to protect databases and for authentication</a:t>
            </a:r>
            <a:endParaRPr lang="en-US" dirty="0"/>
          </a:p>
        </p:txBody>
      </p:sp>
    </p:spTree>
    <p:extLst>
      <p:ext uri="{BB962C8B-B14F-4D97-AF65-F5344CB8AC3E}">
        <p14:creationId xmlns:p14="http://schemas.microsoft.com/office/powerpoint/2010/main" val="129469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6683"/>
          </a:xfrm>
        </p:spPr>
        <p:txBody>
          <a:bodyPr>
            <a:normAutofit fontScale="90000"/>
          </a:bodyPr>
          <a:lstStyle/>
          <a:p>
            <a:r>
              <a:rPr lang="en-US" sz="3200" b="1" dirty="0" smtClean="0"/>
              <a:t>Secure Systems Research Group Talk</a:t>
            </a:r>
            <a:br>
              <a:rPr lang="en-US" sz="3200" b="1" dirty="0" smtClean="0"/>
            </a:br>
            <a:r>
              <a:rPr lang="en-US" sz="3200" b="1" dirty="0" smtClean="0"/>
              <a:t>Wednesday</a:t>
            </a:r>
            <a:r>
              <a:rPr lang="en-US" sz="3200" b="1" dirty="0"/>
              <a:t>, March 29, EE405, 2:00-3:30</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25000" lnSpcReduction="20000"/>
          </a:bodyPr>
          <a:lstStyle/>
          <a:p>
            <a:pPr marL="0" indent="0">
              <a:buNone/>
            </a:pPr>
            <a:r>
              <a:rPr lang="en-US" b="1" dirty="0"/>
              <a:t/>
            </a:r>
            <a:br>
              <a:rPr lang="en-US" b="1" dirty="0"/>
            </a:br>
            <a:endParaRPr lang="en-US" dirty="0"/>
          </a:p>
          <a:p>
            <a:r>
              <a:rPr lang="en-US" sz="6400" b="1" dirty="0"/>
              <a:t>“Towards a Security Reference Architecture for Cyber-Physical Systems”,  </a:t>
            </a:r>
            <a:endParaRPr lang="en-US" sz="6400" dirty="0"/>
          </a:p>
          <a:p>
            <a:r>
              <a:rPr lang="en-US" sz="6400" b="1" dirty="0"/>
              <a:t>Virginia Romero</a:t>
            </a:r>
            <a:endParaRPr lang="en-US" sz="6400" dirty="0"/>
          </a:p>
          <a:p>
            <a:pPr marL="0" indent="0">
              <a:buNone/>
            </a:pPr>
            <a:r>
              <a:rPr lang="en-US" dirty="0"/>
              <a:t> </a:t>
            </a:r>
          </a:p>
          <a:p>
            <a:r>
              <a:rPr lang="en-US" sz="6400" b="1" dirty="0" smtClean="0"/>
              <a:t>Abstract</a:t>
            </a:r>
            <a:r>
              <a:rPr lang="en-US" sz="6400" dirty="0" smtClean="0"/>
              <a:t>–Cyber </a:t>
            </a:r>
            <a:r>
              <a:rPr lang="en-US" sz="6400" dirty="0"/>
              <a:t>Physical Systems (CPS) are physical entities whose operations are monitored, coordinated, controlled and integrated by a computing and communication core.  Security for these systems requires solutions that are robust to threats, especially when securing critical infrastructures.  Secure systems need to be built in a systematic way, where security and safety are not just add-ons or built in a piece-meal fashion but are able to handle their complexity in a safe and secure holistic way.  All lifecycle stages and all architecture levels need to be considered.  The only way to provide this unification in the presence of a myriad of implementation details of the component units, is to use abstraction. In particular, we can apply abstraction through the use of patterns and Reference Architectures (RA).  The use of Reference Architectures and patterns is a powerful way to organize and describe security and other non-functional aspects and they have the potential to unify the design of the computational, communication, and control aspects of CPSs.  In this talk we provide a survey of the current CPS Reference Architectures that will be used as a preamble to define a threat model and a Security Reference Architecture (SRA) to build safe and secure CPS systems</a:t>
            </a:r>
            <a:r>
              <a:rPr lang="en-US" sz="4900" dirty="0"/>
              <a:t>. </a:t>
            </a:r>
          </a:p>
          <a:p>
            <a:r>
              <a:rPr lang="en-US" sz="6400" dirty="0"/>
              <a:t>Virginia Romero is a PhD candidate in the College of Engineering and Computer Science at Florida Atlantic University.  She has a MS in Computer Engineering from Florida Atlantic University and a BS in Computer Science from The University of Tennessee.  She is an experienced project manager with over fifteen years dedicated to research and analysis, resource management, budgeting, forecasting and project team coordination for different technology areas for Techno-Transfers of Florida, her own computer consulting firm.  Previously, she worked for IBM, Honeywell and Siemens as a Research and Development Software Architect, she designed, implemented, managed, reviewed and provided technical guidance for all stages of the software development cycle, from requirements to design, to implementation to testing through system integration and customer support.  </a:t>
            </a:r>
          </a:p>
          <a:p>
            <a:endParaRPr lang="en-US" sz="6400" dirty="0"/>
          </a:p>
        </p:txBody>
      </p:sp>
    </p:spTree>
    <p:extLst>
      <p:ext uri="{BB962C8B-B14F-4D97-AF65-F5344CB8AC3E}">
        <p14:creationId xmlns:p14="http://schemas.microsoft.com/office/powerpoint/2010/main" val="27885761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 next week</a:t>
            </a:r>
            <a:endParaRPr lang="en-US" dirty="0"/>
          </a:p>
        </p:txBody>
      </p:sp>
      <p:sp>
        <p:nvSpPr>
          <p:cNvPr id="3" name="Content Placeholder 2"/>
          <p:cNvSpPr>
            <a:spLocks noGrp="1"/>
          </p:cNvSpPr>
          <p:nvPr>
            <p:ph idx="1"/>
          </p:nvPr>
        </p:nvSpPr>
        <p:spPr/>
        <p:txBody>
          <a:bodyPr/>
          <a:lstStyle/>
          <a:p>
            <a:r>
              <a:rPr lang="en-US" dirty="0" smtClean="0"/>
              <a:t>Vancouver, BC, Canada</a:t>
            </a:r>
          </a:p>
          <a:p>
            <a:r>
              <a:rPr lang="en-US" i="1" dirty="0"/>
              <a:t>IEEE Int. Conf. on Cloud Engineering (IC2E) </a:t>
            </a:r>
            <a:r>
              <a:rPr lang="en-US" i="1" dirty="0" smtClean="0"/>
              <a:t>2017</a:t>
            </a:r>
            <a:r>
              <a:rPr lang="en-US" dirty="0" smtClean="0"/>
              <a:t>, April </a:t>
            </a:r>
            <a:r>
              <a:rPr lang="en-US" dirty="0"/>
              <a:t>4-8, 2016</a:t>
            </a:r>
            <a:r>
              <a:rPr lang="en-US" dirty="0" smtClean="0"/>
              <a:t>.</a:t>
            </a:r>
          </a:p>
          <a:p>
            <a:r>
              <a:rPr lang="en-US" dirty="0" smtClean="0"/>
              <a:t>Present tutorial on security patterns to build cloud systems</a:t>
            </a:r>
          </a:p>
          <a:p>
            <a:r>
              <a:rPr lang="en-US" dirty="0" smtClean="0"/>
              <a:t>Classes will be taught by Madiha Syed, PhD Candidate</a:t>
            </a:r>
          </a:p>
          <a:p>
            <a:r>
              <a:rPr lang="en-US" dirty="0" smtClean="0"/>
              <a:t>She will cover Implementation in Java</a:t>
            </a:r>
            <a:endParaRPr lang="en-US" dirty="0"/>
          </a:p>
        </p:txBody>
      </p:sp>
    </p:spTree>
    <p:extLst>
      <p:ext uri="{BB962C8B-B14F-4D97-AF65-F5344CB8AC3E}">
        <p14:creationId xmlns:p14="http://schemas.microsoft.com/office/powerpoint/2010/main" val="730255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1"/>
          <p:cNvSpPr>
            <a:spLocks noGrp="1"/>
          </p:cNvSpPr>
          <p:nvPr>
            <p:ph type="dt" sz="quarter" idx="10"/>
          </p:nvPr>
        </p:nvSpPr>
        <p:spPr/>
        <p:txBody>
          <a:bodyPr/>
          <a:lstStyle/>
          <a:p>
            <a:pPr eaLnBrk="0" hangingPunct="0">
              <a:defRPr/>
            </a:pPr>
            <a:fld id="{3E7493FB-D6DF-411C-8869-BF1BF6F80356}" type="datetime1">
              <a:rPr lang="en-US" smtClean="0"/>
              <a:pPr eaLnBrk="0" hangingPunct="0">
                <a:defRPr/>
              </a:pPr>
              <a:t>3/30/2017</a:t>
            </a:fld>
            <a:endParaRPr lang="en-US" smtClean="0"/>
          </a:p>
        </p:txBody>
      </p:sp>
      <p:sp>
        <p:nvSpPr>
          <p:cNvPr id="171011" name="Slide Number Placeholder 3"/>
          <p:cNvSpPr>
            <a:spLocks noGrp="1"/>
          </p:cNvSpPr>
          <p:nvPr>
            <p:ph type="sldNum" sz="quarter" idx="12"/>
          </p:nvPr>
        </p:nvSpPr>
        <p:spPr/>
        <p:txBody>
          <a:bodyPr/>
          <a:lstStyle/>
          <a:p>
            <a:pPr eaLnBrk="0" hangingPunct="0">
              <a:defRPr/>
            </a:pPr>
            <a:fld id="{9C4910FF-2E3E-4620-A988-271D50775DB6}" type="slidenum">
              <a:rPr lang="en-US" smtClean="0"/>
              <a:pPr eaLnBrk="0" hangingPunct="0">
                <a:defRPr/>
              </a:pPr>
              <a:t>79</a:t>
            </a:fld>
            <a:endParaRPr lang="en-US" smtClean="0"/>
          </a:p>
        </p:txBody>
      </p:sp>
      <p:sp>
        <p:nvSpPr>
          <p:cNvPr id="107523"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Cryptography</a:t>
            </a:r>
          </a:p>
        </p:txBody>
      </p:sp>
      <p:sp>
        <p:nvSpPr>
          <p:cNvPr id="107524"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800">
                <a:solidFill>
                  <a:schemeClr val="accent2"/>
                </a:solidFill>
                <a:latin typeface="Times New Roman" pitchFamily="18" charset="0"/>
              </a:rPr>
              <a:t>Cryptography</a:t>
            </a:r>
            <a:r>
              <a:rPr lang="en-US" sz="2800">
                <a:latin typeface="Times New Roman" pitchFamily="18" charset="0"/>
              </a:rPr>
              <a:t> is the study of message concealment</a:t>
            </a:r>
          </a:p>
          <a:p>
            <a:pPr marL="342900" indent="-342900">
              <a:lnSpc>
                <a:spcPct val="90000"/>
              </a:lnSpc>
              <a:spcBef>
                <a:spcPct val="20000"/>
              </a:spcBef>
              <a:buFontTx/>
              <a:buChar char="•"/>
            </a:pPr>
            <a:r>
              <a:rPr lang="en-US" sz="2800">
                <a:solidFill>
                  <a:schemeClr val="accent2"/>
                </a:solidFill>
                <a:latin typeface="Times New Roman" pitchFamily="18" charset="0"/>
              </a:rPr>
              <a:t>Cryptanalysis</a:t>
            </a:r>
            <a:r>
              <a:rPr lang="en-US" sz="2800">
                <a:latin typeface="Times New Roman" pitchFamily="18" charset="0"/>
              </a:rPr>
              <a:t> is the study of how to discover the encrypted message. </a:t>
            </a:r>
          </a:p>
          <a:p>
            <a:pPr marL="342900" indent="-342900">
              <a:lnSpc>
                <a:spcPct val="90000"/>
              </a:lnSpc>
              <a:spcBef>
                <a:spcPct val="20000"/>
              </a:spcBef>
              <a:buFontTx/>
              <a:buChar char="•"/>
            </a:pPr>
            <a:r>
              <a:rPr lang="en-US" sz="2800">
                <a:solidFill>
                  <a:schemeClr val="accent2"/>
                </a:solidFill>
                <a:latin typeface="Times New Roman" pitchFamily="18" charset="0"/>
              </a:rPr>
              <a:t>Cryptology</a:t>
            </a:r>
            <a:r>
              <a:rPr lang="en-US" sz="2800">
                <a:latin typeface="Times New Roman" pitchFamily="18" charset="0"/>
              </a:rPr>
              <a:t> includes both </a:t>
            </a:r>
          </a:p>
          <a:p>
            <a:pPr marL="342900" indent="-342900">
              <a:lnSpc>
                <a:spcPct val="90000"/>
              </a:lnSpc>
              <a:spcBef>
                <a:spcPct val="20000"/>
              </a:spcBef>
              <a:buFontTx/>
              <a:buChar char="•"/>
            </a:pPr>
            <a:r>
              <a:rPr lang="en-US" sz="2800">
                <a:latin typeface="Times New Roman" pitchFamily="18" charset="0"/>
              </a:rPr>
              <a:t>Cryptanalysis is difficult and requires good mathematical knowledge, so you don’t see many hackers trying to break codes. The equivalent to hackers are now scientists employed by a government or organized crime.</a:t>
            </a:r>
          </a:p>
          <a:p>
            <a:pPr marL="342900" indent="-342900">
              <a:lnSpc>
                <a:spcPct val="90000"/>
              </a:lnSpc>
              <a:spcBef>
                <a:spcPct val="20000"/>
              </a:spcBef>
              <a:buFontTx/>
              <a:buChar char="•"/>
            </a:pPr>
            <a:endParaRPr lang="en-US" sz="3200">
              <a:latin typeface="Times New Roman" pitchFamily="18" charset="0"/>
            </a:endParaRPr>
          </a:p>
          <a:p>
            <a:pPr marL="342900" indent="-342900">
              <a:lnSpc>
                <a:spcPct val="90000"/>
              </a:lnSpc>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34505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problem?</a:t>
            </a:r>
            <a:endParaRPr lang="en-US" dirty="0"/>
          </a:p>
        </p:txBody>
      </p:sp>
      <p:sp>
        <p:nvSpPr>
          <p:cNvPr id="3" name="Content Placeholder 2"/>
          <p:cNvSpPr>
            <a:spLocks noGrp="1"/>
          </p:cNvSpPr>
          <p:nvPr>
            <p:ph idx="1"/>
          </p:nvPr>
        </p:nvSpPr>
        <p:spPr/>
        <p:txBody>
          <a:bodyPr>
            <a:normAutofit/>
          </a:bodyPr>
          <a:lstStyle/>
          <a:p>
            <a:r>
              <a:rPr lang="en-US" dirty="0"/>
              <a:t>Almost every week we have a major security incident</a:t>
            </a:r>
            <a:r>
              <a:rPr lang="en-US" dirty="0" smtClean="0"/>
              <a:t>.</a:t>
            </a:r>
          </a:p>
          <a:p>
            <a:r>
              <a:rPr lang="en-US" dirty="0" smtClean="0"/>
              <a:t>Companies:  Target, Sony (twice), Home Depot, Goodwill, JP Morgan, Chick-fil-A, Neiman Marcus, Michaels, Yahoo (twice)…</a:t>
            </a:r>
          </a:p>
          <a:p>
            <a:r>
              <a:rPr lang="en-US" dirty="0" smtClean="0"/>
              <a:t>Government: IRS, DOE, OPM,…</a:t>
            </a:r>
          </a:p>
          <a:p>
            <a:r>
              <a:rPr lang="en-US" dirty="0" smtClean="0"/>
              <a:t>Physical systems: German steel mill, </a:t>
            </a:r>
            <a:r>
              <a:rPr lang="en-US" dirty="0" err="1" smtClean="0"/>
              <a:t>Stuxnet</a:t>
            </a:r>
            <a:endParaRPr lang="en-US" dirty="0" smtClean="0"/>
          </a:p>
          <a:p>
            <a:r>
              <a:rPr lang="en-US" dirty="0" smtClean="0"/>
              <a:t>Medical systems and devices: several, e.g. Anthem</a:t>
            </a:r>
          </a:p>
          <a:p>
            <a:r>
              <a:rPr lang="en-US" dirty="0" smtClean="0"/>
              <a:t>Point of sale: Target, Michaels, Home Depot, …</a:t>
            </a:r>
            <a:endParaRPr lang="en-US" dirty="0"/>
          </a:p>
          <a:p>
            <a:endParaRPr lang="en-US" dirty="0"/>
          </a:p>
        </p:txBody>
      </p:sp>
    </p:spTree>
    <p:extLst>
      <p:ext uri="{BB962C8B-B14F-4D97-AF65-F5344CB8AC3E}">
        <p14:creationId xmlns:p14="http://schemas.microsoft.com/office/powerpoint/2010/main" val="18054816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p:txBody>
          <a:bodyPr/>
          <a:lstStyle/>
          <a:p>
            <a:pPr eaLnBrk="0" hangingPunct="0">
              <a:defRPr/>
            </a:pPr>
            <a:fld id="{F997EA29-1206-42D4-B783-622062EE4034}" type="datetime1">
              <a:rPr lang="en-US" smtClean="0"/>
              <a:pPr eaLnBrk="0" hangingPunct="0">
                <a:defRPr/>
              </a:pPr>
              <a:t>3/30/2017</a:t>
            </a:fld>
            <a:endParaRPr lang="en-US" smtClean="0"/>
          </a:p>
        </p:txBody>
      </p:sp>
      <p:sp>
        <p:nvSpPr>
          <p:cNvPr id="172035" name="Slide Number Placeholder 5"/>
          <p:cNvSpPr>
            <a:spLocks noGrp="1"/>
          </p:cNvSpPr>
          <p:nvPr>
            <p:ph type="sldNum" sz="quarter" idx="12"/>
          </p:nvPr>
        </p:nvSpPr>
        <p:spPr/>
        <p:txBody>
          <a:bodyPr/>
          <a:lstStyle/>
          <a:p>
            <a:pPr eaLnBrk="0" hangingPunct="0">
              <a:defRPr/>
            </a:pPr>
            <a:fld id="{8585E442-C02C-4371-B746-CF87BC0521FB}" type="slidenum">
              <a:rPr lang="en-US" smtClean="0"/>
              <a:pPr eaLnBrk="0" hangingPunct="0">
                <a:defRPr/>
              </a:pPr>
              <a:t>80</a:t>
            </a:fld>
            <a:endParaRPr lang="en-US" smtClean="0"/>
          </a:p>
        </p:txBody>
      </p:sp>
      <p:sp>
        <p:nvSpPr>
          <p:cNvPr id="108547" name="Rectangle 1026"/>
          <p:cNvSpPr>
            <a:spLocks noGrp="1" noChangeArrowheads="1"/>
          </p:cNvSpPr>
          <p:nvPr>
            <p:ph type="title" idx="4294967295"/>
          </p:nvPr>
        </p:nvSpPr>
        <p:spPr/>
        <p:txBody>
          <a:bodyPr/>
          <a:lstStyle/>
          <a:p>
            <a:pPr eaLnBrk="1" hangingPunct="1"/>
            <a:r>
              <a:rPr lang="en-US" smtClean="0"/>
              <a:t>Cryptography value</a:t>
            </a:r>
          </a:p>
        </p:txBody>
      </p:sp>
      <p:sp>
        <p:nvSpPr>
          <p:cNvPr id="108548" name="Rectangle 1027"/>
          <p:cNvSpPr>
            <a:spLocks noGrp="1" noChangeArrowheads="1"/>
          </p:cNvSpPr>
          <p:nvPr>
            <p:ph type="body" idx="4294967295"/>
          </p:nvPr>
        </p:nvSpPr>
        <p:spPr/>
        <p:txBody>
          <a:bodyPr/>
          <a:lstStyle/>
          <a:p>
            <a:pPr eaLnBrk="1" hangingPunct="1"/>
            <a:r>
              <a:rPr lang="en-US" sz="2400" b="1" dirty="0"/>
              <a:t>Authentication</a:t>
            </a:r>
            <a:r>
              <a:rPr lang="en-US" sz="2400" dirty="0"/>
              <a:t>—Can authenticate the identity of users, transactions, and systems.</a:t>
            </a:r>
          </a:p>
          <a:p>
            <a:pPr eaLnBrk="1" hangingPunct="1"/>
            <a:r>
              <a:rPr lang="en-US" sz="2400" b="1" dirty="0"/>
              <a:t>Protection of messages</a:t>
            </a:r>
            <a:r>
              <a:rPr lang="en-US" sz="2400" dirty="0"/>
              <a:t>—Can protect the secrecy of a message and prevent illegal modification. Cannot protect against destruction of the message.  </a:t>
            </a:r>
          </a:p>
          <a:p>
            <a:pPr eaLnBrk="1" hangingPunct="1"/>
            <a:r>
              <a:rPr lang="en-US" sz="2400" b="1" dirty="0"/>
              <a:t>Protection of software and data</a:t>
            </a:r>
            <a:r>
              <a:rPr lang="en-US" sz="2400" dirty="0"/>
              <a:t>—Can protect the confidentiality of them although not avoid their destruction. For example, passwords can be encrypted.</a:t>
            </a:r>
            <a:endParaRPr lang="en-US" sz="2000" dirty="0"/>
          </a:p>
        </p:txBody>
      </p:sp>
    </p:spTree>
    <p:extLst>
      <p:ext uri="{BB962C8B-B14F-4D97-AF65-F5344CB8AC3E}">
        <p14:creationId xmlns:p14="http://schemas.microsoft.com/office/powerpoint/2010/main" val="11484605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p:cNvSpPr>
            <a:spLocks noGrp="1"/>
          </p:cNvSpPr>
          <p:nvPr>
            <p:ph type="dt" sz="quarter" idx="10"/>
          </p:nvPr>
        </p:nvSpPr>
        <p:spPr/>
        <p:txBody>
          <a:bodyPr/>
          <a:lstStyle/>
          <a:p>
            <a:pPr eaLnBrk="0" hangingPunct="0">
              <a:defRPr/>
            </a:pPr>
            <a:fld id="{7E620B79-F7F6-47A3-97C6-FCC53E4C8F2B}" type="datetime1">
              <a:rPr lang="en-US" smtClean="0"/>
              <a:pPr eaLnBrk="0" hangingPunct="0">
                <a:defRPr/>
              </a:pPr>
              <a:t>3/30/2017</a:t>
            </a:fld>
            <a:endParaRPr lang="en-US" smtClean="0"/>
          </a:p>
        </p:txBody>
      </p:sp>
      <p:sp>
        <p:nvSpPr>
          <p:cNvPr id="173059" name="Slide Number Placeholder 5"/>
          <p:cNvSpPr>
            <a:spLocks noGrp="1"/>
          </p:cNvSpPr>
          <p:nvPr>
            <p:ph type="sldNum" sz="quarter" idx="12"/>
          </p:nvPr>
        </p:nvSpPr>
        <p:spPr/>
        <p:txBody>
          <a:bodyPr/>
          <a:lstStyle/>
          <a:p>
            <a:pPr eaLnBrk="0" hangingPunct="0">
              <a:defRPr/>
            </a:pPr>
            <a:fld id="{FD1A2466-AD38-44EF-944A-9B044F5D418E}" type="slidenum">
              <a:rPr lang="en-US" smtClean="0"/>
              <a:pPr eaLnBrk="0" hangingPunct="0">
                <a:defRPr/>
              </a:pPr>
              <a:t>81</a:t>
            </a:fld>
            <a:endParaRPr lang="en-US" smtClean="0"/>
          </a:p>
        </p:txBody>
      </p:sp>
      <p:sp>
        <p:nvSpPr>
          <p:cNvPr id="109571" name="Rectangle 2"/>
          <p:cNvSpPr>
            <a:spLocks noGrp="1" noChangeArrowheads="1"/>
          </p:cNvSpPr>
          <p:nvPr>
            <p:ph type="title" idx="4294967295"/>
          </p:nvPr>
        </p:nvSpPr>
        <p:spPr/>
        <p:txBody>
          <a:bodyPr/>
          <a:lstStyle/>
          <a:p>
            <a:pPr eaLnBrk="1" hangingPunct="1"/>
            <a:r>
              <a:rPr lang="en-US" smtClean="0"/>
              <a:t>Cryptography value II</a:t>
            </a:r>
          </a:p>
        </p:txBody>
      </p:sp>
      <p:sp>
        <p:nvSpPr>
          <p:cNvPr id="109572" name="Rectangle 3"/>
          <p:cNvSpPr>
            <a:spLocks noGrp="1" noChangeArrowheads="1"/>
          </p:cNvSpPr>
          <p:nvPr>
            <p:ph type="body" idx="4294967295"/>
          </p:nvPr>
        </p:nvSpPr>
        <p:spPr/>
        <p:txBody>
          <a:bodyPr/>
          <a:lstStyle/>
          <a:p>
            <a:pPr lvl="2" eaLnBrk="1" hangingPunct="1">
              <a:buFont typeface="Symbol" pitchFamily="18" charset="2"/>
              <a:buChar char="·"/>
            </a:pPr>
            <a:r>
              <a:rPr lang="en-US" sz="3600" b="1" dirty="0"/>
              <a:t>Digital signatures</a:t>
            </a:r>
            <a:r>
              <a:rPr lang="en-US" sz="3600" dirty="0"/>
              <a:t>—Can authenticate the origin of a message.</a:t>
            </a:r>
          </a:p>
          <a:p>
            <a:pPr lvl="2" eaLnBrk="1" hangingPunct="1">
              <a:buFont typeface="Symbol" pitchFamily="18" charset="2"/>
              <a:buChar char="·"/>
            </a:pPr>
            <a:r>
              <a:rPr lang="en-US" sz="3600" b="1" dirty="0"/>
              <a:t>Nonrepudiation</a:t>
            </a:r>
            <a:r>
              <a:rPr lang="en-US" sz="3600" dirty="0"/>
              <a:t>—A user that signed or otherwise authenticated a document using cryptography cannot deny having sent it.</a:t>
            </a:r>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594713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smtClean="0"/>
              <a:t>Certificates</a:t>
            </a:r>
          </a:p>
        </p:txBody>
      </p:sp>
      <p:sp>
        <p:nvSpPr>
          <p:cNvPr id="121858" name="Rectangle 3"/>
          <p:cNvSpPr>
            <a:spLocks noGrp="1" noChangeArrowheads="1"/>
          </p:cNvSpPr>
          <p:nvPr>
            <p:ph type="body" idx="1"/>
          </p:nvPr>
        </p:nvSpPr>
        <p:spPr/>
        <p:txBody>
          <a:bodyPr>
            <a:noAutofit/>
          </a:bodyPr>
          <a:lstStyle/>
          <a:p>
            <a:pPr marL="711200" indent="-711200"/>
            <a:r>
              <a:rPr lang="en-US" sz="2400" dirty="0"/>
              <a:t>To make sure that public keys are valid, and to prevent the "man in the Middle" attacks, one uses the notion of </a:t>
            </a:r>
            <a:r>
              <a:rPr lang="en-US" sz="2400" b="1" dirty="0"/>
              <a:t>Certificates</a:t>
            </a:r>
            <a:r>
              <a:rPr lang="en-US" sz="2400" dirty="0"/>
              <a:t>. Certificates use the following principles:</a:t>
            </a:r>
            <a:br>
              <a:rPr lang="en-US" sz="2400" dirty="0"/>
            </a:br>
            <a:r>
              <a:rPr lang="en-US" sz="2400" dirty="0"/>
              <a:t/>
            </a:r>
            <a:br>
              <a:rPr lang="en-US" sz="2400" dirty="0"/>
            </a:br>
            <a:r>
              <a:rPr lang="en-US" sz="2400" dirty="0" smtClean="0"/>
              <a:t>The </a:t>
            </a:r>
            <a:r>
              <a:rPr lang="en-US" sz="2400" dirty="0"/>
              <a:t>public keys are normally registered with a certification authority (CA). This authority distributes certificates, which are public keys with the signature of the CA.</a:t>
            </a:r>
            <a:br>
              <a:rPr lang="en-US" sz="2400" dirty="0"/>
            </a:br>
            <a:r>
              <a:rPr lang="en-US" sz="2400" dirty="0"/>
              <a:t/>
            </a:r>
            <a:br>
              <a:rPr lang="en-US" sz="2400" dirty="0"/>
            </a:br>
            <a:r>
              <a:rPr lang="en-US" sz="2400" dirty="0" smtClean="0"/>
              <a:t>There </a:t>
            </a:r>
            <a:r>
              <a:rPr lang="en-US" sz="2400" dirty="0"/>
              <a:t>are authentication and attribute certificates. Attribute certificates assert that certain properties are true of the owner of some authentication certificate. Attribute certificates are also used in SSL and other protocols.</a:t>
            </a:r>
          </a:p>
          <a:p>
            <a:pPr marL="711200" indent="-711200"/>
            <a:endParaRPr lang="en-US" sz="2400" dirty="0"/>
          </a:p>
        </p:txBody>
      </p:sp>
    </p:spTree>
    <p:extLst>
      <p:ext uri="{BB962C8B-B14F-4D97-AF65-F5344CB8AC3E}">
        <p14:creationId xmlns:p14="http://schemas.microsoft.com/office/powerpoint/2010/main" val="9840887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smtClean="0"/>
              <a:t>Certificate contents</a:t>
            </a:r>
          </a:p>
        </p:txBody>
      </p:sp>
      <p:sp>
        <p:nvSpPr>
          <p:cNvPr id="122882" name="Rectangle 3"/>
          <p:cNvSpPr>
            <a:spLocks noGrp="1" noChangeArrowheads="1"/>
          </p:cNvSpPr>
          <p:nvPr>
            <p:ph type="body" idx="1"/>
          </p:nvPr>
        </p:nvSpPr>
        <p:spPr/>
        <p:txBody>
          <a:bodyPr/>
          <a:lstStyle/>
          <a:p>
            <a:pPr marL="711200" indent="-711200">
              <a:lnSpc>
                <a:spcPct val="80000"/>
              </a:lnSpc>
            </a:pPr>
            <a:r>
              <a:rPr lang="en-US" sz="2400"/>
              <a:t>Version – which version of the standard</a:t>
            </a:r>
          </a:p>
          <a:p>
            <a:pPr marL="711200" indent="-711200">
              <a:lnSpc>
                <a:spcPct val="80000"/>
              </a:lnSpc>
            </a:pPr>
            <a:r>
              <a:rPr lang="en-US" sz="2400"/>
              <a:t>Serial number – unique, used for Revocation</a:t>
            </a:r>
          </a:p>
          <a:p>
            <a:pPr marL="711200" indent="-711200">
              <a:lnSpc>
                <a:spcPct val="80000"/>
              </a:lnSpc>
            </a:pPr>
            <a:r>
              <a:rPr lang="en-US" sz="2400"/>
              <a:t>Algorithm Id – which algorithm is used for the signature</a:t>
            </a:r>
          </a:p>
          <a:p>
            <a:pPr marL="711200" indent="-711200">
              <a:lnSpc>
                <a:spcPct val="80000"/>
              </a:lnSpc>
            </a:pPr>
            <a:r>
              <a:rPr lang="en-US" sz="2400"/>
              <a:t>Issuer – the CA issuing the certificate</a:t>
            </a:r>
          </a:p>
          <a:p>
            <a:pPr marL="711200" indent="-711200">
              <a:lnSpc>
                <a:spcPct val="80000"/>
              </a:lnSpc>
            </a:pPr>
            <a:r>
              <a:rPr lang="en-US" sz="2400"/>
              <a:t>Period of validity</a:t>
            </a:r>
          </a:p>
          <a:p>
            <a:pPr marL="711200" indent="-711200">
              <a:lnSpc>
                <a:spcPct val="80000"/>
              </a:lnSpc>
            </a:pPr>
            <a:r>
              <a:rPr lang="en-US" sz="2400"/>
              <a:t>The subject – attributes describing the subject (name, position, etc.)</a:t>
            </a:r>
          </a:p>
          <a:p>
            <a:pPr marL="711200" indent="-711200">
              <a:lnSpc>
                <a:spcPct val="80000"/>
              </a:lnSpc>
            </a:pPr>
            <a:r>
              <a:rPr lang="en-US" sz="2400"/>
              <a:t>Public key – of the subject</a:t>
            </a:r>
          </a:p>
          <a:p>
            <a:pPr marL="711200" indent="-711200">
              <a:lnSpc>
                <a:spcPct val="80000"/>
              </a:lnSpc>
            </a:pPr>
            <a:r>
              <a:rPr lang="en-US" sz="2400"/>
              <a:t>Signature – of the above by the private key of the CA</a:t>
            </a:r>
          </a:p>
          <a:p>
            <a:pPr marL="711200" indent="-711200">
              <a:lnSpc>
                <a:spcPct val="80000"/>
              </a:lnSpc>
              <a:buNone/>
            </a:pPr>
            <a:r>
              <a:rPr lang="en-US" sz="2400"/>
              <a:t> </a:t>
            </a:r>
          </a:p>
        </p:txBody>
      </p:sp>
    </p:spTree>
    <p:extLst>
      <p:ext uri="{BB962C8B-B14F-4D97-AF65-F5344CB8AC3E}">
        <p14:creationId xmlns:p14="http://schemas.microsoft.com/office/powerpoint/2010/main" val="3952443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3" name="Content Placeholder 2"/>
          <p:cNvSpPr>
            <a:spLocks noGrp="1"/>
          </p:cNvSpPr>
          <p:nvPr>
            <p:ph idx="1"/>
          </p:nvPr>
        </p:nvSpPr>
        <p:spPr/>
        <p:txBody>
          <a:bodyPr/>
          <a:lstStyle/>
          <a:p>
            <a:r>
              <a:rPr lang="en-US" dirty="0" smtClean="0"/>
              <a:t>Networks provide communication with other nodes</a:t>
            </a:r>
          </a:p>
          <a:p>
            <a:r>
              <a:rPr lang="en-US" dirty="0" smtClean="0"/>
              <a:t>Usually networks are used to remotely attack a node but there can be also insider attacks</a:t>
            </a:r>
          </a:p>
          <a:p>
            <a:r>
              <a:rPr lang="en-US" dirty="0" smtClean="0"/>
              <a:t>Messages in transit can be attacked although they are a meager booty for an attacker</a:t>
            </a:r>
          </a:p>
          <a:p>
            <a:r>
              <a:rPr lang="en-US" dirty="0" smtClean="0"/>
              <a:t>We need to build secure channels between nodes to avoid these attacks</a:t>
            </a:r>
          </a:p>
          <a:p>
            <a:r>
              <a:rPr lang="en-US" dirty="0" smtClean="0"/>
              <a:t>Usually we defend with </a:t>
            </a:r>
            <a:r>
              <a:rPr lang="en-US" dirty="0" err="1" smtClean="0"/>
              <a:t>crytography</a:t>
            </a:r>
            <a:endParaRPr lang="en-US" dirty="0" smtClean="0"/>
          </a:p>
          <a:p>
            <a:endParaRPr lang="en-US" dirty="0" smtClean="0"/>
          </a:p>
          <a:p>
            <a:endParaRPr lang="en-US" dirty="0"/>
          </a:p>
        </p:txBody>
      </p:sp>
    </p:spTree>
    <p:extLst>
      <p:ext uri="{BB962C8B-B14F-4D97-AF65-F5344CB8AC3E}">
        <p14:creationId xmlns:p14="http://schemas.microsoft.com/office/powerpoint/2010/main" val="25799317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36852A2-FA07-4F36-BC23-D08807D040D6}" type="datetime1">
              <a:rPr lang="en-US" sz="1400">
                <a:latin typeface="Times New Roman" pitchFamily="18" charset="0"/>
              </a:rPr>
              <a:pPr eaLnBrk="0" hangingPunct="0"/>
              <a:t>3/30/2017</a:t>
            </a:fld>
            <a:endParaRPr lang="en-US" sz="1400">
              <a:latin typeface="Times New Roman" pitchFamily="18" charset="0"/>
            </a:endParaRPr>
          </a:p>
        </p:txBody>
      </p:sp>
      <p:sp>
        <p:nvSpPr>
          <p:cNvPr id="12902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20855D25-343E-4FAA-AB07-F9BA61F19F18}" type="slidenum">
              <a:rPr lang="en-US" sz="1400">
                <a:latin typeface="Times New Roman" pitchFamily="18" charset="0"/>
              </a:rPr>
              <a:pPr algn="r" eaLnBrk="0" hangingPunct="0"/>
              <a:t>85</a:t>
            </a:fld>
            <a:endParaRPr lang="en-US" sz="1400">
              <a:latin typeface="Times New Roman" pitchFamily="18" charset="0"/>
            </a:endParaRPr>
          </a:p>
        </p:txBody>
      </p:sp>
      <p:sp>
        <p:nvSpPr>
          <p:cNvPr id="12902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Secure channels</a:t>
            </a:r>
          </a:p>
        </p:txBody>
      </p:sp>
      <p:pic>
        <p:nvPicPr>
          <p:cNvPr id="129028" name="Picture 3"/>
          <p:cNvPicPr>
            <a:picLocks noChangeAspect="1" noChangeArrowheads="1"/>
          </p:cNvPicPr>
          <p:nvPr/>
        </p:nvPicPr>
        <p:blipFill>
          <a:blip r:embed="rId2" cstate="print"/>
          <a:srcRect/>
          <a:stretch>
            <a:fillRect/>
          </a:stretch>
        </p:blipFill>
        <p:spPr bwMode="auto">
          <a:xfrm>
            <a:off x="3076575" y="1524000"/>
            <a:ext cx="6040438" cy="4959350"/>
          </a:xfrm>
          <a:prstGeom prst="rect">
            <a:avLst/>
          </a:prstGeom>
          <a:noFill/>
          <a:ln w="9525">
            <a:noFill/>
            <a:miter lim="800000"/>
            <a:headEnd/>
            <a:tailEnd/>
          </a:ln>
        </p:spPr>
      </p:pic>
    </p:spTree>
    <p:extLst>
      <p:ext uri="{BB962C8B-B14F-4D97-AF65-F5344CB8AC3E}">
        <p14:creationId xmlns:p14="http://schemas.microsoft.com/office/powerpoint/2010/main" val="15862949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IPsec</a:t>
            </a:r>
          </a:p>
        </p:txBody>
      </p:sp>
      <p:sp>
        <p:nvSpPr>
          <p:cNvPr id="13005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a:latin typeface="Calibri" pitchFamily="34" charset="0"/>
              </a:rPr>
              <a:t>IPsec defines security protocols for the IP layer and can be used with TCP or UDP. It provides for confidentiality, authentication, and key management. It can also be used to build VPNs (see later). </a:t>
            </a:r>
          </a:p>
          <a:p>
            <a:pPr marL="342900" indent="-342900" eaLnBrk="0" hangingPunct="0">
              <a:lnSpc>
                <a:spcPct val="90000"/>
              </a:lnSpc>
              <a:spcBef>
                <a:spcPct val="20000"/>
              </a:spcBef>
              <a:buFont typeface="Arial" charset="0"/>
              <a:buChar char="•"/>
            </a:pPr>
            <a:r>
              <a:rPr lang="en-US" sz="2800">
                <a:latin typeface="Calibri" pitchFamily="34" charset="0"/>
              </a:rPr>
              <a:t>Its advantages include being transparent to applications and to users because it is below the transport layer. </a:t>
            </a:r>
          </a:p>
          <a:p>
            <a:pPr marL="342900" indent="-342900" eaLnBrk="0" hangingPunct="0">
              <a:lnSpc>
                <a:spcPct val="90000"/>
              </a:lnSpc>
              <a:spcBef>
                <a:spcPct val="20000"/>
              </a:spcBef>
              <a:buFont typeface="Arial" charset="0"/>
              <a:buChar char="•"/>
            </a:pPr>
            <a:r>
              <a:rPr lang="en-US" sz="2800">
                <a:latin typeface="Calibri" pitchFamily="34" charset="0"/>
              </a:rPr>
              <a:t>Two protocols provide security: an authentication protocol using the message header (AH) and an encryption/authentication protocol, the Encapsulation Security Payload (ESP). </a:t>
            </a:r>
          </a:p>
        </p:txBody>
      </p:sp>
    </p:spTree>
    <p:extLst>
      <p:ext uri="{BB962C8B-B14F-4D97-AF65-F5344CB8AC3E}">
        <p14:creationId xmlns:p14="http://schemas.microsoft.com/office/powerpoint/2010/main" val="3330450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SSL/TLS</a:t>
            </a:r>
          </a:p>
        </p:txBody>
      </p:sp>
      <p:sp>
        <p:nvSpPr>
          <p:cNvPr id="13107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000" dirty="0">
                <a:latin typeface="Calibri" pitchFamily="34" charset="0"/>
              </a:rPr>
              <a:t>SSL (Secure Sockets Layer) was developed by Netscape to provide message con­fidentiality and integrity.  SSL has now been replaced by </a:t>
            </a:r>
            <a:r>
              <a:rPr lang="en-US" sz="2000" b="1" dirty="0">
                <a:latin typeface="Calibri" pitchFamily="34" charset="0"/>
              </a:rPr>
              <a:t>TLS (Transport Layer Security</a:t>
            </a:r>
            <a:r>
              <a:rPr lang="en-US" sz="2000" dirty="0">
                <a:latin typeface="Calibri" pitchFamily="34" charset="0"/>
              </a:rPr>
              <a:t>) which is standardized by the IETF.</a:t>
            </a:r>
          </a:p>
          <a:p>
            <a:pPr marL="342900" indent="-342900" eaLnBrk="0" hangingPunct="0">
              <a:lnSpc>
                <a:spcPct val="80000"/>
              </a:lnSpc>
              <a:spcBef>
                <a:spcPct val="20000"/>
              </a:spcBef>
              <a:buFont typeface="Arial" charset="0"/>
              <a:buChar char="•"/>
            </a:pPr>
            <a:r>
              <a:rPr lang="en-US" sz="2000" dirty="0">
                <a:latin typeface="Calibri" pitchFamily="34" charset="0"/>
              </a:rPr>
              <a:t>Both SSL and TLS are </a:t>
            </a:r>
            <a:r>
              <a:rPr lang="en-US" sz="2000" b="1" dirty="0">
                <a:latin typeface="Calibri" pitchFamily="34" charset="0"/>
              </a:rPr>
              <a:t>transport layer </a:t>
            </a:r>
            <a:r>
              <a:rPr lang="en-US" sz="2000" b="1" dirty="0" err="1" smtClean="0">
                <a:latin typeface="Calibri" pitchFamily="34" charset="0"/>
              </a:rPr>
              <a:t>subprotocols</a:t>
            </a:r>
            <a:r>
              <a:rPr lang="en-US" sz="2000" dirty="0">
                <a:latin typeface="Calibri" pitchFamily="34" charset="0"/>
              </a:rPr>
              <a:t>: They encrypt the traffic between two communicating applications.  SSL/TLS is positioned just above TCP.  In many cases it is used to encrypt communication between a Web browser and a Web server.  </a:t>
            </a:r>
            <a:endParaRPr lang="en-US" sz="2000" dirty="0" smtClean="0">
              <a:latin typeface="Calibri" pitchFamily="34" charset="0"/>
            </a:endParaRPr>
          </a:p>
          <a:p>
            <a:pPr marL="342900" indent="-342900" eaLnBrk="0" hangingPunct="0">
              <a:lnSpc>
                <a:spcPct val="80000"/>
              </a:lnSpc>
              <a:spcBef>
                <a:spcPct val="20000"/>
              </a:spcBef>
              <a:buFont typeface="Arial" charset="0"/>
              <a:buChar char="•"/>
            </a:pPr>
            <a:r>
              <a:rPr lang="en-US" sz="2000" dirty="0" smtClean="0">
                <a:latin typeface="Calibri" pitchFamily="34" charset="0"/>
              </a:rPr>
              <a:t>However</a:t>
            </a:r>
            <a:r>
              <a:rPr lang="en-US" sz="2000" dirty="0">
                <a:latin typeface="Calibri" pitchFamily="34" charset="0"/>
              </a:rPr>
              <a:t>, its application is not restricted to the Web — in principle it is possible to use it between any two parts of a communicating application.  It is, for example, also often used between an email client and an email server </a:t>
            </a:r>
            <a:endParaRPr lang="en-US" sz="2000" dirty="0" smtClean="0">
              <a:latin typeface="Calibri" pitchFamily="34" charset="0"/>
            </a:endParaRPr>
          </a:p>
          <a:p>
            <a:pPr marL="342900" indent="-342900" eaLnBrk="0" hangingPunct="0">
              <a:lnSpc>
                <a:spcPct val="80000"/>
              </a:lnSpc>
              <a:spcBef>
                <a:spcPct val="20000"/>
              </a:spcBef>
              <a:buFont typeface="Arial" charset="0"/>
              <a:buChar char="•"/>
            </a:pPr>
            <a:r>
              <a:rPr lang="en-US" sz="2000" dirty="0" smtClean="0">
                <a:latin typeface="Calibri" pitchFamily="34" charset="0"/>
              </a:rPr>
              <a:t>SSL/TLS </a:t>
            </a:r>
            <a:r>
              <a:rPr lang="en-US" sz="2000" dirty="0">
                <a:latin typeface="Calibri" pitchFamily="34" charset="0"/>
              </a:rPr>
              <a:t>is a two-layer protocol.  The SSL/TLS </a:t>
            </a:r>
            <a:r>
              <a:rPr lang="en-US" sz="2000" b="1" dirty="0">
                <a:latin typeface="Calibri" pitchFamily="34" charset="0"/>
              </a:rPr>
              <a:t>Record Protocol </a:t>
            </a:r>
            <a:r>
              <a:rPr lang="en-US" sz="2000" dirty="0">
                <a:latin typeface="Calibri" pitchFamily="34" charset="0"/>
              </a:rPr>
              <a:t>is responsible for encryption between the two endpoints of the communications channel.  The SSL/TLS </a:t>
            </a:r>
            <a:r>
              <a:rPr lang="en-US" sz="2000" b="1" dirty="0">
                <a:latin typeface="Calibri" pitchFamily="34" charset="0"/>
              </a:rPr>
              <a:t>Handshake Protocol </a:t>
            </a:r>
            <a:r>
              <a:rPr lang="en-US" sz="2000" dirty="0" smtClean="0">
                <a:latin typeface="Calibri" pitchFamily="34" charset="0"/>
              </a:rPr>
              <a:t> </a:t>
            </a:r>
            <a:r>
              <a:rPr lang="en-US" sz="2000" dirty="0">
                <a:latin typeface="Calibri" pitchFamily="34" charset="0"/>
              </a:rPr>
              <a:t>authenticates the parties who will be communicating, and negotiates an encryption algorithm and keys to use during communication.</a:t>
            </a:r>
          </a:p>
        </p:txBody>
      </p:sp>
    </p:spTree>
    <p:extLst>
      <p:ext uri="{BB962C8B-B14F-4D97-AF65-F5344CB8AC3E}">
        <p14:creationId xmlns:p14="http://schemas.microsoft.com/office/powerpoint/2010/main" val="41204901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TLS (SSL) protocol pattern</a:t>
            </a:r>
          </a:p>
        </p:txBody>
      </p:sp>
      <p:pic>
        <p:nvPicPr>
          <p:cNvPr id="225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676400"/>
            <a:ext cx="110744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510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a:t>
            </a:r>
            <a:endParaRPr lang="en-US" dirty="0"/>
          </a:p>
        </p:txBody>
      </p:sp>
      <p:sp>
        <p:nvSpPr>
          <p:cNvPr id="3" name="Content Placeholder 2"/>
          <p:cNvSpPr>
            <a:spLocks noGrp="1"/>
          </p:cNvSpPr>
          <p:nvPr>
            <p:ph idx="1"/>
          </p:nvPr>
        </p:nvSpPr>
        <p:spPr/>
        <p:txBody>
          <a:bodyPr/>
          <a:lstStyle/>
          <a:p>
            <a:r>
              <a:rPr lang="en-US" dirty="0" smtClean="0"/>
              <a:t>We can protect our node by placing boundary mechanisms</a:t>
            </a:r>
          </a:p>
          <a:p>
            <a:r>
              <a:rPr lang="en-US" dirty="0" smtClean="0"/>
              <a:t>Firewalls filter traffic</a:t>
            </a:r>
          </a:p>
          <a:p>
            <a:r>
              <a:rPr lang="en-US" dirty="0" smtClean="0"/>
              <a:t>Intrusion Detection Systems alert the system to ongoing attacks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080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 data breach</a:t>
            </a:r>
            <a:endParaRPr lang="en-US" dirty="0"/>
          </a:p>
        </p:txBody>
      </p:sp>
      <p:sp>
        <p:nvSpPr>
          <p:cNvPr id="3" name="Content Placeholder 2"/>
          <p:cNvSpPr>
            <a:spLocks noGrp="1"/>
          </p:cNvSpPr>
          <p:nvPr>
            <p:ph idx="1"/>
          </p:nvPr>
        </p:nvSpPr>
        <p:spPr/>
        <p:txBody>
          <a:bodyPr>
            <a:normAutofit/>
          </a:bodyPr>
          <a:lstStyle/>
          <a:p>
            <a:r>
              <a:rPr lang="en-US" dirty="0" smtClean="0"/>
              <a:t>An attack on Google cost that company about $500,000 in 2005. </a:t>
            </a:r>
          </a:p>
          <a:p>
            <a:r>
              <a:rPr lang="en-US" dirty="0" smtClean="0"/>
              <a:t>In a recent study, the average cost of a data breach for a company was $3.75 M in 2014, and the average cost for each stolen or lost record was $154. </a:t>
            </a:r>
          </a:p>
          <a:p>
            <a:r>
              <a:rPr lang="en-US" dirty="0" smtClean="0"/>
              <a:t>Done </a:t>
            </a:r>
            <a:r>
              <a:rPr lang="en-US" dirty="0"/>
              <a:t>by </a:t>
            </a:r>
            <a:r>
              <a:rPr lang="en-US" dirty="0" err="1"/>
              <a:t>Ponemon</a:t>
            </a:r>
            <a:r>
              <a:rPr lang="en-US" dirty="0"/>
              <a:t> Institute, sponsored by IBM</a:t>
            </a:r>
          </a:p>
          <a:p>
            <a:endParaRPr lang="en-US" dirty="0" smtClean="0"/>
          </a:p>
          <a:p>
            <a:endParaRPr lang="en-US" dirty="0"/>
          </a:p>
        </p:txBody>
      </p:sp>
    </p:spTree>
    <p:extLst>
      <p:ext uri="{BB962C8B-B14F-4D97-AF65-F5344CB8AC3E}">
        <p14:creationId xmlns:p14="http://schemas.microsoft.com/office/powerpoint/2010/main" val="28443761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9B4B2AB-9723-4795-99CD-8C29F569BAC7}" type="datetime1">
              <a:rPr lang="en-US" sz="1400">
                <a:latin typeface="Times New Roman" pitchFamily="18" charset="0"/>
              </a:rPr>
              <a:pPr eaLnBrk="0" hangingPunct="0"/>
              <a:t>3/30/2017</a:t>
            </a:fld>
            <a:endParaRPr lang="en-US" sz="1400">
              <a:latin typeface="Times New Roman" pitchFamily="18" charset="0"/>
            </a:endParaRPr>
          </a:p>
        </p:txBody>
      </p:sp>
      <p:sp>
        <p:nvSpPr>
          <p:cNvPr id="13619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C16BCD64-984D-487D-969F-ED07960FADBA}" type="slidenum">
              <a:rPr lang="en-US" sz="1400">
                <a:latin typeface="Times New Roman" pitchFamily="18" charset="0"/>
              </a:rPr>
              <a:pPr algn="r" eaLnBrk="0" hangingPunct="0"/>
              <a:t>90</a:t>
            </a:fld>
            <a:endParaRPr lang="en-US" sz="1400">
              <a:latin typeface="Times New Roman" pitchFamily="18" charset="0"/>
            </a:endParaRPr>
          </a:p>
        </p:txBody>
      </p:sp>
      <p:sp>
        <p:nvSpPr>
          <p:cNvPr id="13619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Firewalls </a:t>
            </a:r>
          </a:p>
        </p:txBody>
      </p:sp>
      <p:sp>
        <p:nvSpPr>
          <p:cNvPr id="13619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dirty="0">
                <a:latin typeface="Times New Roman" pitchFamily="18" charset="0"/>
              </a:rPr>
              <a:t>Firewalls control access from networks to internal systems (boundary protection)  </a:t>
            </a:r>
          </a:p>
          <a:p>
            <a:pPr marL="342900" indent="-342900" eaLnBrk="0" hangingPunct="0">
              <a:spcBef>
                <a:spcPct val="20000"/>
              </a:spcBef>
              <a:buFontTx/>
              <a:buChar char="•"/>
            </a:pPr>
            <a:r>
              <a:rPr lang="en-US" sz="3200" b="1" dirty="0">
                <a:latin typeface="Times New Roman" pitchFamily="18" charset="0"/>
              </a:rPr>
              <a:t>Network layer </a:t>
            </a:r>
            <a:r>
              <a:rPr lang="en-US" sz="3200" b="1" dirty="0" smtClean="0">
                <a:latin typeface="Times New Roman" pitchFamily="18" charset="0"/>
              </a:rPr>
              <a:t>firewall  (packet filter) </a:t>
            </a:r>
            <a:r>
              <a:rPr lang="en-US" sz="3200" dirty="0">
                <a:latin typeface="Times New Roman" pitchFamily="18" charset="0"/>
              </a:rPr>
              <a:t>--analyzes packets</a:t>
            </a:r>
          </a:p>
          <a:p>
            <a:pPr marL="342900" indent="-342900" eaLnBrk="0" hangingPunct="0">
              <a:spcBef>
                <a:spcPct val="20000"/>
              </a:spcBef>
              <a:buFontTx/>
              <a:buChar char="•"/>
            </a:pPr>
            <a:r>
              <a:rPr lang="en-US" sz="3200" b="1" dirty="0">
                <a:latin typeface="Times New Roman" pitchFamily="18" charset="0"/>
              </a:rPr>
              <a:t>Application layer firewall </a:t>
            </a:r>
            <a:r>
              <a:rPr lang="en-US" sz="3200" dirty="0">
                <a:latin typeface="Times New Roman" pitchFamily="18" charset="0"/>
              </a:rPr>
              <a:t>-- uses application proxies</a:t>
            </a:r>
          </a:p>
          <a:p>
            <a:pPr marL="342900" indent="-342900" eaLnBrk="0" hangingPunct="0">
              <a:spcBef>
                <a:spcPct val="20000"/>
              </a:spcBef>
              <a:buFontTx/>
              <a:buChar char="•"/>
            </a:pPr>
            <a:r>
              <a:rPr lang="en-US" sz="3200" b="1" dirty="0" err="1">
                <a:latin typeface="Times New Roman" pitchFamily="18" charset="0"/>
              </a:rPr>
              <a:t>Stateful</a:t>
            </a:r>
            <a:r>
              <a:rPr lang="en-US" sz="3200" b="1" dirty="0">
                <a:latin typeface="Times New Roman" pitchFamily="18" charset="0"/>
              </a:rPr>
              <a:t> firewall-</a:t>
            </a:r>
            <a:r>
              <a:rPr lang="en-US" sz="3200" dirty="0">
                <a:latin typeface="Times New Roman" pitchFamily="18" charset="0"/>
              </a:rPr>
              <a:t>- keeps the state of connections</a:t>
            </a:r>
          </a:p>
        </p:txBody>
      </p:sp>
    </p:spTree>
    <p:extLst>
      <p:ext uri="{BB962C8B-B14F-4D97-AF65-F5344CB8AC3E}">
        <p14:creationId xmlns:p14="http://schemas.microsoft.com/office/powerpoint/2010/main" val="25203832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198EEDC7-25C0-4D87-9454-5235F03D0BEA}" type="datetime1">
              <a:rPr lang="en-US" sz="1400">
                <a:latin typeface="Times New Roman" pitchFamily="18" charset="0"/>
              </a:rPr>
              <a:pPr eaLnBrk="0" hangingPunct="0"/>
              <a:t>3/30/2017</a:t>
            </a:fld>
            <a:endParaRPr lang="en-US" sz="1400">
              <a:latin typeface="Times New Roman" pitchFamily="18" charset="0"/>
            </a:endParaRPr>
          </a:p>
        </p:txBody>
      </p:sp>
      <p:sp>
        <p:nvSpPr>
          <p:cNvPr id="137218"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FF51A4D-D941-42DE-8F83-FBC4D217EBE8}" type="slidenum">
              <a:rPr lang="en-US" sz="1400">
                <a:latin typeface="Times New Roman" pitchFamily="18" charset="0"/>
              </a:rPr>
              <a:pPr algn="r" eaLnBrk="0" hangingPunct="0"/>
              <a:t>91</a:t>
            </a:fld>
            <a:endParaRPr lang="en-US" sz="1400">
              <a:latin typeface="Times New Roman" pitchFamily="18" charset="0"/>
            </a:endParaRPr>
          </a:p>
        </p:txBody>
      </p:sp>
      <p:sp>
        <p:nvSpPr>
          <p:cNvPr id="1372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Network layer firewall</a:t>
            </a:r>
          </a:p>
        </p:txBody>
      </p:sp>
      <p:pic>
        <p:nvPicPr>
          <p:cNvPr id="137220" name="Picture 3"/>
          <p:cNvPicPr>
            <a:picLocks noChangeAspect="1" noChangeArrowheads="1"/>
          </p:cNvPicPr>
          <p:nvPr/>
        </p:nvPicPr>
        <p:blipFill>
          <a:blip r:embed="rId2" cstate="print"/>
          <a:srcRect/>
          <a:stretch>
            <a:fillRect/>
          </a:stretch>
        </p:blipFill>
        <p:spPr bwMode="auto">
          <a:xfrm>
            <a:off x="3074989" y="1209676"/>
            <a:ext cx="6035675" cy="4441825"/>
          </a:xfrm>
          <a:prstGeom prst="rect">
            <a:avLst/>
          </a:prstGeom>
          <a:noFill/>
          <a:ln w="9525">
            <a:noFill/>
            <a:miter lim="800000"/>
            <a:headEnd/>
            <a:tailEnd/>
          </a:ln>
        </p:spPr>
      </p:pic>
    </p:spTree>
    <p:extLst>
      <p:ext uri="{BB962C8B-B14F-4D97-AF65-F5344CB8AC3E}">
        <p14:creationId xmlns:p14="http://schemas.microsoft.com/office/powerpoint/2010/main" val="3546243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ABE9F6B5-A0C8-4D66-8513-FBFCC37ED002}" type="datetime1">
              <a:rPr lang="en-US" sz="1400">
                <a:latin typeface="Times New Roman" pitchFamily="18" charset="0"/>
              </a:rPr>
              <a:pPr eaLnBrk="0" hangingPunct="0"/>
              <a:t>3/30/2017</a:t>
            </a:fld>
            <a:endParaRPr lang="en-US" sz="1400">
              <a:latin typeface="Times New Roman" pitchFamily="18" charset="0"/>
            </a:endParaRPr>
          </a:p>
        </p:txBody>
      </p:sp>
      <p:sp>
        <p:nvSpPr>
          <p:cNvPr id="138242"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9A2ADC7-9478-4C44-A282-AA7F06F11F45}" type="slidenum">
              <a:rPr lang="en-US" sz="1400">
                <a:latin typeface="Times New Roman" pitchFamily="18" charset="0"/>
              </a:rPr>
              <a:pPr algn="r" eaLnBrk="0" hangingPunct="0"/>
              <a:t>92</a:t>
            </a:fld>
            <a:endParaRPr lang="en-US" sz="1400">
              <a:latin typeface="Times New Roman" pitchFamily="18" charset="0"/>
            </a:endParaRPr>
          </a:p>
        </p:txBody>
      </p:sp>
      <p:sp>
        <p:nvSpPr>
          <p:cNvPr id="13824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dirty="0" smtClean="0">
                <a:latin typeface="Calibri" pitchFamily="34" charset="0"/>
              </a:rPr>
              <a:t>Application (Proxy)  </a:t>
            </a:r>
            <a:r>
              <a:rPr lang="en-US" sz="4400" dirty="0">
                <a:latin typeface="Calibri" pitchFamily="34" charset="0"/>
              </a:rPr>
              <a:t>layer firewall</a:t>
            </a:r>
          </a:p>
        </p:txBody>
      </p:sp>
      <p:sp>
        <p:nvSpPr>
          <p:cNvPr id="13824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Uses security </a:t>
            </a:r>
            <a:r>
              <a:rPr lang="en-US" sz="3200" b="1" dirty="0">
                <a:latin typeface="Calibri" pitchFamily="34" charset="0"/>
              </a:rPr>
              <a:t>proxies to represent services</a:t>
            </a:r>
          </a:p>
          <a:p>
            <a:pPr marL="342900" indent="-342900">
              <a:spcBef>
                <a:spcPct val="20000"/>
              </a:spcBef>
              <a:buFont typeface="Arial" charset="0"/>
              <a:buChar char="•"/>
            </a:pPr>
            <a:r>
              <a:rPr lang="en-US" sz="3200" dirty="0" smtClean="0">
                <a:latin typeface="Calibri" pitchFamily="34" charset="0"/>
              </a:rPr>
              <a:t>A  </a:t>
            </a:r>
            <a:r>
              <a:rPr lang="en-US" sz="3200" dirty="0">
                <a:latin typeface="Calibri" pitchFamily="34" charset="0"/>
              </a:rPr>
              <a:t>variety of the Proxy pattern </a:t>
            </a:r>
          </a:p>
          <a:p>
            <a:pPr marL="342900" indent="-342900">
              <a:spcBef>
                <a:spcPct val="20000"/>
              </a:spcBef>
              <a:buFont typeface="Arial" charset="0"/>
              <a:buChar char="•"/>
            </a:pPr>
            <a:r>
              <a:rPr lang="en-US" sz="3200" dirty="0">
                <a:latin typeface="Calibri" pitchFamily="34" charset="0"/>
              </a:rPr>
              <a:t>Prevents direct </a:t>
            </a:r>
            <a:r>
              <a:rPr lang="en-US" sz="3200" dirty="0" smtClean="0">
                <a:latin typeface="Calibri" pitchFamily="34" charset="0"/>
              </a:rPr>
              <a:t>access to ports</a:t>
            </a:r>
            <a:endParaRPr lang="en-US" sz="3200" dirty="0">
              <a:latin typeface="Calibri" pitchFamily="34" charset="0"/>
            </a:endParaRPr>
          </a:p>
          <a:p>
            <a:pPr marL="342900" indent="-342900">
              <a:spcBef>
                <a:spcPct val="20000"/>
              </a:spcBef>
              <a:buFont typeface="Arial" charset="0"/>
              <a:buChar char="•"/>
            </a:pPr>
            <a:r>
              <a:rPr lang="en-US" sz="3200" dirty="0">
                <a:latin typeface="Calibri" pitchFamily="34" charset="0"/>
              </a:rPr>
              <a:t>Analyzes application commands</a:t>
            </a:r>
          </a:p>
          <a:p>
            <a:pPr marL="342900" indent="-342900">
              <a:spcBef>
                <a:spcPct val="20000"/>
              </a:spcBef>
              <a:buFont typeface="Arial" charset="0"/>
              <a:buChar char="•"/>
            </a:pPr>
            <a:r>
              <a:rPr lang="en-US" sz="3200" dirty="0">
                <a:latin typeface="Calibri" pitchFamily="34" charset="0"/>
              </a:rPr>
              <a:t>Keeps logs for later auditing</a:t>
            </a:r>
          </a:p>
          <a:p>
            <a:pPr marL="342900" indent="-342900">
              <a:spcBef>
                <a:spcPct val="20000"/>
              </a:spcBef>
              <a:buFont typeface="Arial" charset="0"/>
              <a:buChar char="•"/>
            </a:pPr>
            <a:r>
              <a:rPr lang="en-US" sz="3200" dirty="0">
                <a:latin typeface="Calibri" pitchFamily="34" charset="0"/>
              </a:rPr>
              <a:t>Poor scalability</a:t>
            </a:r>
          </a:p>
          <a:p>
            <a:pPr marL="342900" indent="-342900">
              <a:spcBef>
                <a:spcPct val="20000"/>
              </a:spcBef>
              <a:buFont typeface="Arial" charset="0"/>
              <a:buChar char="•"/>
            </a:pPr>
            <a:r>
              <a:rPr lang="en-US" sz="3200" dirty="0">
                <a:latin typeface="Calibri" pitchFamily="34" charset="0"/>
              </a:rPr>
              <a:t>Complex if no proxies are available</a:t>
            </a:r>
          </a:p>
        </p:txBody>
      </p:sp>
    </p:spTree>
    <p:extLst>
      <p:ext uri="{BB962C8B-B14F-4D97-AF65-F5344CB8AC3E}">
        <p14:creationId xmlns:p14="http://schemas.microsoft.com/office/powerpoint/2010/main" val="26506542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BC40E7E5-AD34-4702-A2FF-C801985FBE50}" type="datetime1">
              <a:rPr lang="en-US" sz="1400">
                <a:latin typeface="Times New Roman" pitchFamily="18" charset="0"/>
              </a:rPr>
              <a:pPr eaLnBrk="0" hangingPunct="0"/>
              <a:t>3/30/2017</a:t>
            </a:fld>
            <a:endParaRPr lang="en-US" sz="1400">
              <a:latin typeface="Times New Roman" pitchFamily="18" charset="0"/>
            </a:endParaRPr>
          </a:p>
        </p:txBody>
      </p:sp>
      <p:sp>
        <p:nvSpPr>
          <p:cNvPr id="13926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652232B-7023-4DD9-BEA5-C45110683604}" type="slidenum">
              <a:rPr lang="en-US" sz="1400">
                <a:latin typeface="Times New Roman" pitchFamily="18" charset="0"/>
              </a:rPr>
              <a:pPr algn="r" eaLnBrk="0" hangingPunct="0"/>
              <a:t>93</a:t>
            </a:fld>
            <a:endParaRPr lang="en-US" sz="1400">
              <a:latin typeface="Times New Roman" pitchFamily="18" charset="0"/>
            </a:endParaRPr>
          </a:p>
        </p:txBody>
      </p:sp>
      <p:sp>
        <p:nvSpPr>
          <p:cNvPr id="139267" name="Rectangle 2"/>
          <p:cNvSpPr>
            <a:spLocks noChangeArrowheads="1"/>
          </p:cNvSpPr>
          <p:nvPr/>
        </p:nvSpPr>
        <p:spPr bwMode="auto">
          <a:xfrm>
            <a:off x="2133600" y="381000"/>
            <a:ext cx="7772400" cy="1143000"/>
          </a:xfrm>
          <a:prstGeom prst="rect">
            <a:avLst/>
          </a:prstGeom>
          <a:noFill/>
          <a:ln w="9525">
            <a:noFill/>
            <a:miter lim="800000"/>
            <a:headEnd/>
            <a:tailEnd/>
          </a:ln>
        </p:spPr>
        <p:txBody>
          <a:bodyPr anchor="ctr"/>
          <a:lstStyle/>
          <a:p>
            <a:pPr algn="ctr"/>
            <a:r>
              <a:rPr lang="en-US" sz="4400">
                <a:latin typeface="Calibri" pitchFamily="34" charset="0"/>
              </a:rPr>
              <a:t>Application layer firewall</a:t>
            </a:r>
          </a:p>
        </p:txBody>
      </p:sp>
      <p:pic>
        <p:nvPicPr>
          <p:cNvPr id="139268" name="Picture 3"/>
          <p:cNvPicPr>
            <a:picLocks noChangeAspect="1" noChangeArrowheads="1"/>
          </p:cNvPicPr>
          <p:nvPr/>
        </p:nvPicPr>
        <p:blipFill>
          <a:blip r:embed="rId2" cstate="print"/>
          <a:srcRect/>
          <a:stretch>
            <a:fillRect/>
          </a:stretch>
        </p:blipFill>
        <p:spPr bwMode="auto">
          <a:xfrm>
            <a:off x="2808289" y="1404938"/>
            <a:ext cx="6569075" cy="4051300"/>
          </a:xfrm>
          <a:prstGeom prst="rect">
            <a:avLst/>
          </a:prstGeom>
          <a:noFill/>
          <a:ln w="9525">
            <a:noFill/>
            <a:miter lim="800000"/>
            <a:headEnd/>
            <a:tailEnd/>
          </a:ln>
        </p:spPr>
      </p:pic>
    </p:spTree>
    <p:extLst>
      <p:ext uri="{BB962C8B-B14F-4D97-AF65-F5344CB8AC3E}">
        <p14:creationId xmlns:p14="http://schemas.microsoft.com/office/powerpoint/2010/main" val="37509990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381000"/>
            <a:ext cx="1038013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5018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84B6383-F01B-4702-A16E-FC26A29B9172}" type="datetime1">
              <a:rPr lang="en-US" sz="1400">
                <a:latin typeface="Times New Roman" pitchFamily="18" charset="0"/>
              </a:rPr>
              <a:pPr eaLnBrk="0" hangingPunct="0"/>
              <a:t>3/30/2017</a:t>
            </a:fld>
            <a:endParaRPr lang="en-US" sz="1400">
              <a:latin typeface="Times New Roman" pitchFamily="18" charset="0"/>
            </a:endParaRPr>
          </a:p>
        </p:txBody>
      </p:sp>
      <p:sp>
        <p:nvSpPr>
          <p:cNvPr id="134146"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05D8727-C881-473E-966D-F591E94A918D}" type="slidenum">
              <a:rPr lang="en-US" sz="1400">
                <a:latin typeface="Times New Roman" pitchFamily="18" charset="0"/>
              </a:rPr>
              <a:pPr algn="r" eaLnBrk="0" hangingPunct="0"/>
              <a:t>95</a:t>
            </a:fld>
            <a:endParaRPr lang="en-US" sz="1400">
              <a:latin typeface="Times New Roman" pitchFamily="18" charset="0"/>
            </a:endParaRPr>
          </a:p>
        </p:txBody>
      </p:sp>
      <p:sp>
        <p:nvSpPr>
          <p:cNvPr id="134147"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Intrusion Detection Systems (IDSs)</a:t>
            </a:r>
          </a:p>
        </p:txBody>
      </p:sp>
      <p:sp>
        <p:nvSpPr>
          <p:cNvPr id="134148"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1143000" lvl="2" indent="-228600" eaLnBrk="0" hangingPunct="0">
              <a:spcBef>
                <a:spcPct val="20000"/>
              </a:spcBef>
              <a:buFont typeface="Symbol" pitchFamily="18" charset="2"/>
              <a:buChar char="·"/>
            </a:pPr>
            <a:r>
              <a:rPr lang="en-US" sz="2400" b="1" i="1" dirty="0">
                <a:latin typeface="Times New Roman" pitchFamily="18" charset="0"/>
              </a:rPr>
              <a:t>Statistical anomaly detection</a:t>
            </a:r>
            <a:r>
              <a:rPr lang="en-US" sz="2400" b="1" dirty="0">
                <a:latin typeface="Times New Roman" pitchFamily="18" charset="0"/>
              </a:rPr>
              <a:t> </a:t>
            </a:r>
            <a:r>
              <a:rPr lang="en-US" sz="2400" dirty="0">
                <a:latin typeface="Times New Roman" pitchFamily="18" charset="0"/>
              </a:rPr>
              <a:t>--based on profiles of normal user and system behavior. Events that deviate from this behavior are considered suspicious. The profiles are built from past audit logs.</a:t>
            </a:r>
          </a:p>
          <a:p>
            <a:pPr marL="1143000" lvl="2" indent="-228600" eaLnBrk="0" hangingPunct="0">
              <a:spcBef>
                <a:spcPct val="20000"/>
              </a:spcBef>
              <a:buFont typeface="Symbol" pitchFamily="18" charset="2"/>
              <a:buChar char="·"/>
            </a:pPr>
            <a:r>
              <a:rPr lang="en-US" sz="2400" b="1" i="1" dirty="0">
                <a:latin typeface="Times New Roman" pitchFamily="18" charset="0"/>
              </a:rPr>
              <a:t>Rules-based detection</a:t>
            </a:r>
            <a:r>
              <a:rPr lang="en-US" sz="2400" b="1" dirty="0">
                <a:latin typeface="Times New Roman" pitchFamily="18" charset="0"/>
              </a:rPr>
              <a:t> </a:t>
            </a:r>
            <a:r>
              <a:rPr lang="en-US" sz="2400" dirty="0">
                <a:latin typeface="Times New Roman" pitchFamily="18" charset="0"/>
              </a:rPr>
              <a:t>-- based on sequences of events (attack signatures), that correspond to known types of attack.</a:t>
            </a:r>
          </a:p>
          <a:p>
            <a:pPr marL="342900" indent="-342900" eaLnBrk="0" hangingPunct="0">
              <a:spcBef>
                <a:spcPct val="20000"/>
              </a:spcBef>
              <a:buFontTx/>
              <a:buChar char="•"/>
            </a:pPr>
            <a:endParaRPr lang="en-US" sz="3200" dirty="0">
              <a:latin typeface="Times New Roman" pitchFamily="18" charset="0"/>
            </a:endParaRPr>
          </a:p>
          <a:p>
            <a:pPr marL="342900" indent="-342900" eaLnBrk="0" hangingPunct="0">
              <a:spcBef>
                <a:spcPct val="20000"/>
              </a:spcBef>
              <a:buFontTx/>
              <a:buChar char="•"/>
            </a:pPr>
            <a:endParaRPr lang="en-US" sz="3200" dirty="0">
              <a:latin typeface="Times New Roman" pitchFamily="18" charset="0"/>
            </a:endParaRPr>
          </a:p>
        </p:txBody>
      </p:sp>
    </p:spTree>
    <p:extLst>
      <p:ext uri="{BB962C8B-B14F-4D97-AF65-F5344CB8AC3E}">
        <p14:creationId xmlns:p14="http://schemas.microsoft.com/office/powerpoint/2010/main" val="22986422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DFB394B-717E-4CA8-A512-A11F042E6068}" type="datetime1">
              <a:rPr lang="en-US" altLang="en-US" sz="1400" b="0" i="0" smtClean="0">
                <a:latin typeface="Times New Roman" pitchFamily="18" charset="0"/>
              </a:rPr>
              <a:pPr eaLnBrk="0" hangingPunct="0">
                <a:spcBef>
                  <a:spcPct val="0"/>
                </a:spcBef>
                <a:buFontTx/>
                <a:buNone/>
              </a:pPr>
              <a:t>3/30/2017</a:t>
            </a:fld>
            <a:endParaRPr lang="en-US" altLang="en-US" sz="1400" b="0" i="0" smtClean="0">
              <a:latin typeface="Times New Roman" pitchFamily="18" charset="0"/>
            </a:endParaRPr>
          </a:p>
        </p:txBody>
      </p:sp>
      <p:sp>
        <p:nvSpPr>
          <p:cNvPr id="223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C8AD4EC-86CA-4BEC-9AE0-D675B97A93BA}" type="slidenum">
              <a:rPr lang="en-US" altLang="en-US" sz="1400" b="0" i="0">
                <a:latin typeface="Times New Roman" pitchFamily="18" charset="0"/>
              </a:rPr>
              <a:pPr eaLnBrk="0" hangingPunct="0">
                <a:spcBef>
                  <a:spcPct val="0"/>
                </a:spcBef>
                <a:buFontTx/>
                <a:buNone/>
              </a:pPr>
              <a:t>96</a:t>
            </a:fld>
            <a:endParaRPr lang="en-US" altLang="en-US" sz="1400" b="0" i="0">
              <a:latin typeface="Times New Roman" pitchFamily="18" charset="0"/>
            </a:endParaRPr>
          </a:p>
        </p:txBody>
      </p:sp>
      <p:pic>
        <p:nvPicPr>
          <p:cNvPr id="2232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723900"/>
            <a:ext cx="1038013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657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042770B5-37B4-433F-A6FA-E45EEA0C76F6}" type="datetime1">
              <a:rPr lang="en-US" sz="1400">
                <a:latin typeface="Times New Roman" pitchFamily="18" charset="0"/>
              </a:rPr>
              <a:pPr eaLnBrk="0" hangingPunct="0"/>
              <a:t>3/30/2017</a:t>
            </a:fld>
            <a:endParaRPr lang="en-US" sz="1400">
              <a:latin typeface="Times New Roman" pitchFamily="18" charset="0"/>
            </a:endParaRPr>
          </a:p>
        </p:txBody>
      </p:sp>
      <p:sp>
        <p:nvSpPr>
          <p:cNvPr id="135170"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E6ECC383-083A-41F8-B88F-3B4206C3F358}" type="slidenum">
              <a:rPr lang="en-US" sz="1400">
                <a:latin typeface="Times New Roman" pitchFamily="18" charset="0"/>
              </a:rPr>
              <a:pPr algn="r" eaLnBrk="0" hangingPunct="0"/>
              <a:t>97</a:t>
            </a:fld>
            <a:endParaRPr lang="en-US" sz="1400">
              <a:latin typeface="Times New Roman" pitchFamily="18" charset="0"/>
            </a:endParaRPr>
          </a:p>
        </p:txBody>
      </p:sp>
      <p:sp>
        <p:nvSpPr>
          <p:cNvPr id="135171"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Use of IDSs</a:t>
            </a:r>
          </a:p>
        </p:txBody>
      </p:sp>
      <p:sp>
        <p:nvSpPr>
          <p:cNvPr id="135172"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Only alert of attacks, cannot stop them</a:t>
            </a:r>
          </a:p>
          <a:p>
            <a:pPr marL="342900" indent="-342900" eaLnBrk="0" hangingPunct="0">
              <a:spcBef>
                <a:spcPct val="20000"/>
              </a:spcBef>
              <a:buFontTx/>
              <a:buChar char="•"/>
            </a:pPr>
            <a:r>
              <a:rPr lang="en-US" sz="3200">
                <a:latin typeface="Times New Roman" pitchFamily="18" charset="0"/>
              </a:rPr>
              <a:t>Cannot detect some types of attacks</a:t>
            </a:r>
          </a:p>
          <a:p>
            <a:pPr marL="342900" indent="-342900" eaLnBrk="0" hangingPunct="0">
              <a:spcBef>
                <a:spcPct val="20000"/>
              </a:spcBef>
              <a:buFontTx/>
              <a:buChar char="•"/>
            </a:pPr>
            <a:r>
              <a:rPr lang="en-US" sz="3200">
                <a:latin typeface="Times New Roman" pitchFamily="18" charset="0"/>
              </a:rPr>
              <a:t>Based on “normal” behavior  (hard to define, many false positives) or “complete” catalog of attacks (needs constant update)</a:t>
            </a: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9695198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en-US" dirty="0" smtClean="0"/>
              <a:t>Secure software development lifecycles</a:t>
            </a:r>
          </a:p>
        </p:txBody>
      </p:sp>
      <p:sp>
        <p:nvSpPr>
          <p:cNvPr id="145410" name="Content Placeholder 2"/>
          <p:cNvSpPr>
            <a:spLocks noGrp="1"/>
          </p:cNvSpPr>
          <p:nvPr>
            <p:ph idx="1"/>
          </p:nvPr>
        </p:nvSpPr>
        <p:spPr/>
        <p:txBody>
          <a:bodyPr/>
          <a:lstStyle/>
          <a:p>
            <a:r>
              <a:rPr lang="en-US" sz="2400" dirty="0"/>
              <a:t>We must use a secure development cycle to build applications</a:t>
            </a:r>
          </a:p>
          <a:p>
            <a:r>
              <a:rPr lang="en-US" sz="2400" dirty="0"/>
              <a:t>Microsoft introduced their SDL a few years ago with good results. The apply it to all their products.  Based on code checking to detect vulnerabilities. </a:t>
            </a:r>
          </a:p>
          <a:p>
            <a:r>
              <a:rPr lang="en-US" sz="2400" dirty="0"/>
              <a:t>Adobe, Cisco, and others have their own secure methodologies</a:t>
            </a:r>
          </a:p>
          <a:p>
            <a:r>
              <a:rPr lang="en-US" sz="2400" dirty="0"/>
              <a:t>Several research projects use model-driven security, e.g. </a:t>
            </a:r>
            <a:r>
              <a:rPr lang="en-US" sz="2400" dirty="0" err="1"/>
              <a:t>UMLSec</a:t>
            </a:r>
            <a:r>
              <a:rPr lang="en-US" sz="2400" dirty="0"/>
              <a:t>, Secure UML, Secure </a:t>
            </a:r>
            <a:r>
              <a:rPr lang="en-US" sz="2400" dirty="0" err="1"/>
              <a:t>Tropos</a:t>
            </a:r>
            <a:r>
              <a:rPr lang="en-US" sz="2400" dirty="0"/>
              <a:t>, Eduardo Fernandez-Medina,…</a:t>
            </a:r>
          </a:p>
          <a:p>
            <a:r>
              <a:rPr lang="en-US" sz="2400" dirty="0"/>
              <a:t>We </a:t>
            </a:r>
            <a:r>
              <a:rPr lang="en-US" sz="2400" dirty="0" smtClean="0"/>
              <a:t>produced </a:t>
            </a:r>
            <a:r>
              <a:rPr lang="en-US" sz="2400" dirty="0"/>
              <a:t>a secure development methodology based on patterns</a:t>
            </a:r>
          </a:p>
          <a:p>
            <a:r>
              <a:rPr lang="en-US" sz="2400" dirty="0"/>
              <a:t>We have a catalog of about </a:t>
            </a:r>
            <a:r>
              <a:rPr lang="en-US" sz="2400" dirty="0" smtClean="0"/>
              <a:t>100 </a:t>
            </a:r>
            <a:r>
              <a:rPr lang="en-US" sz="2400" dirty="0"/>
              <a:t>patterns, given as a tutorial in conferences and short courses in universities</a:t>
            </a:r>
          </a:p>
          <a:p>
            <a:r>
              <a:rPr lang="en-US" sz="2400" dirty="0" smtClean="0"/>
              <a:t>Extension </a:t>
            </a:r>
            <a:r>
              <a:rPr lang="en-US" sz="2400" dirty="0"/>
              <a:t>to reliable systems</a:t>
            </a:r>
          </a:p>
          <a:p>
            <a:endParaRPr lang="en-US" sz="2000" dirty="0"/>
          </a:p>
        </p:txBody>
      </p:sp>
    </p:spTree>
    <p:extLst>
      <p:ext uri="{BB962C8B-B14F-4D97-AF65-F5344CB8AC3E}">
        <p14:creationId xmlns:p14="http://schemas.microsoft.com/office/powerpoint/2010/main" val="4017053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2209800" y="6248400"/>
            <a:ext cx="1905000" cy="457200"/>
          </a:xfrm>
        </p:spPr>
        <p:txBody>
          <a:bodyPr/>
          <a:lstStyle/>
          <a:p>
            <a:pPr eaLnBrk="0" hangingPunct="0">
              <a:defRPr/>
            </a:pPr>
            <a:fld id="{4EC4F32C-8892-4518-8416-45808199F1DC}" type="datetime1">
              <a:rPr lang="en-US" smtClean="0"/>
              <a:pPr eaLnBrk="0" hangingPunct="0">
                <a:defRPr/>
              </a:pPr>
              <a:t>3/30/2017</a:t>
            </a:fld>
            <a:endParaRPr lang="en-US" smtClean="0"/>
          </a:p>
        </p:txBody>
      </p:sp>
      <p:sp>
        <p:nvSpPr>
          <p:cNvPr id="3" name="Slide Number Placeholder 3"/>
          <p:cNvSpPr>
            <a:spLocks noGrp="1"/>
          </p:cNvSpPr>
          <p:nvPr>
            <p:ph type="sldNum" sz="quarter" idx="12"/>
          </p:nvPr>
        </p:nvSpPr>
        <p:spPr>
          <a:xfrm>
            <a:off x="8077200" y="6248400"/>
            <a:ext cx="1905000" cy="457200"/>
          </a:xfrm>
        </p:spPr>
        <p:txBody>
          <a:bodyPr/>
          <a:lstStyle/>
          <a:p>
            <a:pPr eaLnBrk="0" hangingPunct="0">
              <a:defRPr/>
            </a:pPr>
            <a:fld id="{15E920A6-4262-4C1C-A94E-6E2C89D74271}" type="slidenum">
              <a:rPr lang="en-US" smtClean="0"/>
              <a:pPr eaLnBrk="0" hangingPunct="0">
                <a:defRPr/>
              </a:pPr>
              <a:t>99</a:t>
            </a:fld>
            <a:endParaRPr lang="en-US" smtClean="0"/>
          </a:p>
        </p:txBody>
      </p:sp>
      <p:sp>
        <p:nvSpPr>
          <p:cNvPr id="1464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altLang="zh-CN" sz="4400">
                <a:solidFill>
                  <a:schemeClr val="tx2"/>
                </a:solidFill>
                <a:latin typeface="Times New Roman" pitchFamily="18" charset="0"/>
              </a:rPr>
              <a:t>Secure systems development  methodology</a:t>
            </a:r>
          </a:p>
        </p:txBody>
      </p:sp>
      <p:sp>
        <p:nvSpPr>
          <p:cNvPr id="1464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altLang="zh-CN" sz="3200">
                <a:latin typeface="Times New Roman" pitchFamily="18" charset="0"/>
              </a:rPr>
              <a:t>Apply security principles throughout the whole software lifecycle</a:t>
            </a:r>
          </a:p>
          <a:p>
            <a:pPr marL="342900" indent="-342900">
              <a:spcBef>
                <a:spcPct val="20000"/>
              </a:spcBef>
              <a:buFontTx/>
              <a:buChar char="•"/>
            </a:pPr>
            <a:r>
              <a:rPr lang="en-US" altLang="zh-CN" sz="3200">
                <a:latin typeface="Times New Roman" pitchFamily="18" charset="0"/>
              </a:rPr>
              <a:t>Use of object-oriented design and RBAC</a:t>
            </a:r>
          </a:p>
          <a:p>
            <a:pPr marL="342900" indent="-342900">
              <a:spcBef>
                <a:spcPct val="20000"/>
              </a:spcBef>
              <a:buFontTx/>
              <a:buChar char="•"/>
            </a:pPr>
            <a:r>
              <a:rPr lang="en-US" altLang="zh-CN" sz="3200">
                <a:latin typeface="Times New Roman" pitchFamily="18" charset="0"/>
              </a:rPr>
              <a:t>Use cases define rights for roles</a:t>
            </a:r>
          </a:p>
          <a:p>
            <a:pPr marL="342900" indent="-342900">
              <a:spcBef>
                <a:spcPct val="20000"/>
              </a:spcBef>
              <a:buFontTx/>
              <a:buChar char="•"/>
            </a:pPr>
            <a:r>
              <a:rPr lang="en-US" altLang="zh-CN" sz="3200">
                <a:latin typeface="Times New Roman" pitchFamily="18" charset="0"/>
              </a:rPr>
              <a:t>Patterns build a secure conceptual model</a:t>
            </a:r>
          </a:p>
          <a:p>
            <a:pPr marL="342900" indent="-342900">
              <a:spcBef>
                <a:spcPct val="20000"/>
              </a:spcBef>
              <a:buFontTx/>
              <a:buChar char="•"/>
            </a:pPr>
            <a:r>
              <a:rPr lang="en-US" altLang="zh-CN" sz="3200">
                <a:latin typeface="Times New Roman" pitchFamily="18" charset="0"/>
              </a:rPr>
              <a:t>Multilayer architecture extends the model to the lower architectural levels</a:t>
            </a:r>
          </a:p>
        </p:txBody>
      </p:sp>
    </p:spTree>
    <p:extLst>
      <p:ext uri="{BB962C8B-B14F-4D97-AF65-F5344CB8AC3E}">
        <p14:creationId xmlns:p14="http://schemas.microsoft.com/office/powerpoint/2010/main" val="206837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7967</Words>
  <Application>Microsoft Office PowerPoint</Application>
  <PresentationFormat>Widescreen</PresentationFormat>
  <Paragraphs>782</Paragraphs>
  <Slides>134</Slides>
  <Notes>9</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134</vt:i4>
      </vt:variant>
    </vt:vector>
  </HeadingPairs>
  <TitlesOfParts>
    <vt:vector size="146" baseType="lpstr">
      <vt:lpstr>SimSun</vt:lpstr>
      <vt:lpstr>Arial</vt:lpstr>
      <vt:lpstr>Calibri</vt:lpstr>
      <vt:lpstr>Calibri Light</vt:lpstr>
      <vt:lpstr>Script</vt:lpstr>
      <vt:lpstr>Symbol</vt:lpstr>
      <vt:lpstr>Times New Roman</vt:lpstr>
      <vt:lpstr>Tw Cen MT</vt:lpstr>
      <vt:lpstr>Wingdings</vt:lpstr>
      <vt:lpstr>Office Theme</vt:lpstr>
      <vt:lpstr>Document</vt:lpstr>
      <vt:lpstr>Visio</vt:lpstr>
      <vt:lpstr>Chapter 8 Non-Functional Requirements</vt:lpstr>
      <vt:lpstr>PowerPoint Presentation</vt:lpstr>
      <vt:lpstr>Assignment 2</vt:lpstr>
      <vt:lpstr>PowerPoint Presentation</vt:lpstr>
      <vt:lpstr>Assumptions</vt:lpstr>
      <vt:lpstr>PowerPoint Presentation</vt:lpstr>
      <vt:lpstr>Value of information</vt:lpstr>
      <vt:lpstr>Do we have a problem?</vt:lpstr>
      <vt:lpstr>Costs of a data breach</vt:lpstr>
      <vt:lpstr>The security problem</vt:lpstr>
      <vt:lpstr>PowerPoint Presentation</vt:lpstr>
      <vt:lpstr>Countermeasures (defenses)</vt:lpstr>
      <vt:lpstr>PowerPoint Presentation</vt:lpstr>
      <vt:lpstr>Need for a holistic view</vt:lpstr>
      <vt:lpstr>Related aspects</vt:lpstr>
      <vt:lpstr>PowerPoint Presentation</vt:lpstr>
      <vt:lpstr>Attacks and defenses</vt:lpstr>
      <vt:lpstr>PowerPoint Presentation</vt:lpstr>
      <vt:lpstr>Environments II</vt:lpstr>
      <vt:lpstr>PowerPoint Presentation</vt:lpstr>
      <vt:lpstr>PowerPoint Presentation</vt:lpstr>
      <vt:lpstr>PowerPoint Presentation</vt:lpstr>
      <vt:lpstr>PowerPoint Presentation</vt:lpstr>
      <vt:lpstr>Definitions</vt:lpstr>
      <vt:lpstr>Types of  misuse</vt:lpstr>
      <vt:lpstr>Attackers</vt:lpstr>
      <vt:lpstr>Attack stages</vt:lpstr>
      <vt:lpstr>Attack stages</vt:lpstr>
      <vt:lpstr>PowerPoint Presentation</vt:lpstr>
      <vt:lpstr>PowerPoint Presentation</vt:lpstr>
      <vt:lpstr>PowerPoint Presentation</vt:lpstr>
      <vt:lpstr> Big DDoS Attack  http://www.nytimes.com/2016/10/22/business/internet-problems-attack.html?action=click&amp;contentCollection=Movies&amp;module=Trending&amp;version=Full&amp;region=Marginalia&amp;pgtype=article</vt:lpstr>
      <vt:lpstr>More http://www.bbc.com/news/technology-37738823</vt:lpstr>
      <vt:lpstr>New way to attack and new targets</vt:lpstr>
      <vt:lpstr>http://www.nytimes.com/2016/10/23/us/politics/a-new-era-of-internet-attacks-powered-by-everyday-devices.html?hp&amp;action=click&amp;pgtype=Homepage&amp;clickSource=story-heading&amp;module=first-column-region&amp;region=top-news&amp;WT.nav=top-news&amp;_r=0</vt:lpstr>
      <vt:lpstr>Malicious code</vt:lpstr>
      <vt:lpstr>More varieties</vt:lpstr>
      <vt:lpstr>More varieties</vt:lpstr>
      <vt:lpstr>Threat/Misuse patterns</vt:lpstr>
      <vt:lpstr>Architectural layers</vt:lpstr>
      <vt:lpstr>PowerPoint Presentation</vt:lpstr>
      <vt:lpstr>Assignment 3 (due April 16) </vt:lpstr>
      <vt:lpstr>PowerPoint Presentation</vt:lpstr>
      <vt:lpstr>PowerPoint Presentation</vt:lpstr>
      <vt:lpstr>Policies</vt:lpstr>
      <vt:lpstr>Need for policies</vt:lpstr>
      <vt:lpstr>PowerPoint Presentation</vt:lpstr>
      <vt:lpstr>Security policies II</vt:lpstr>
      <vt:lpstr>Use of policies        </vt:lpstr>
      <vt:lpstr>Example of university policies</vt:lpstr>
      <vt:lpstr>From policies to models</vt:lpstr>
      <vt:lpstr>Authentication</vt:lpstr>
      <vt:lpstr>More secure authentication</vt:lpstr>
      <vt:lpstr>Authentication hierarchy</vt:lpstr>
      <vt:lpstr>Class diagram of Authenticator</vt:lpstr>
      <vt:lpstr>Authenticating a user</vt:lpstr>
      <vt:lpstr>Authorization and Logging </vt:lpstr>
      <vt:lpstr>PowerPoint Presentation</vt:lpstr>
      <vt:lpstr>PowerPoint Presentation</vt:lpstr>
      <vt:lpstr>Authorization pattern</vt:lpstr>
      <vt:lpstr>Authorization mapping</vt:lpstr>
      <vt:lpstr>PowerPoint Presentation</vt:lpstr>
      <vt:lpstr>Reference Monitor idea</vt:lpstr>
      <vt:lpstr>Enforcing access control</vt:lpstr>
      <vt:lpstr>Role-Based Access Control</vt:lpstr>
      <vt:lpstr>Basic RBAC pattern</vt:lpstr>
      <vt:lpstr>PowerPoint Presentation</vt:lpstr>
      <vt:lpstr>PowerPoint Presentation</vt:lpstr>
      <vt:lpstr>Summary of models</vt:lpstr>
      <vt:lpstr>Security Logger and Auditor</vt:lpstr>
      <vt:lpstr>Class diagram of Logger/Auditor</vt:lpstr>
      <vt:lpstr>Databases</vt:lpstr>
      <vt:lpstr>Security in DBMSs</vt:lpstr>
      <vt:lpstr>Views</vt:lpstr>
      <vt:lpstr>Privileges  (rights) </vt:lpstr>
      <vt:lpstr>Transmission of information</vt:lpstr>
      <vt:lpstr>Secure Systems Research Group Talk Wednesday, March 29, EE405, 2:00-3:30 </vt:lpstr>
      <vt:lpstr>Trip next week</vt:lpstr>
      <vt:lpstr>PowerPoint Presentation</vt:lpstr>
      <vt:lpstr>Cryptography value</vt:lpstr>
      <vt:lpstr>Cryptography value II</vt:lpstr>
      <vt:lpstr>Certificates</vt:lpstr>
      <vt:lpstr>Certificate contents</vt:lpstr>
      <vt:lpstr>Networks</vt:lpstr>
      <vt:lpstr>PowerPoint Presentation</vt:lpstr>
      <vt:lpstr>PowerPoint Presentation</vt:lpstr>
      <vt:lpstr>PowerPoint Presentation</vt:lpstr>
      <vt:lpstr>TLS (SSL) protocol pattern</vt:lpstr>
      <vt:lpstr>Boundary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software development lifecycles</vt:lpstr>
      <vt:lpstr>PowerPoint Presentation</vt:lpstr>
      <vt:lpstr>PowerPoint Presentation</vt:lpstr>
      <vt:lpstr>PowerPoint Presentation</vt:lpstr>
      <vt:lpstr>Trip next week</vt:lpstr>
      <vt:lpstr>Cloud ecosystems</vt:lpstr>
      <vt:lpstr>Pattern Diagram of Cloud Ecosystem</vt:lpstr>
      <vt:lpstr>PowerPoint Presentation</vt:lpstr>
      <vt:lpstr>Reference architectures</vt:lpstr>
      <vt:lpstr>PowerPoint Presentation</vt:lpstr>
      <vt:lpstr>Software Container</vt:lpstr>
      <vt:lpstr>Class Diagram for Software Container</vt:lpstr>
      <vt:lpstr>Internet of Things - Cloud</vt:lpstr>
      <vt:lpstr>Internet of Things (IoT)</vt:lpstr>
      <vt:lpstr>Problem Domain</vt:lpstr>
      <vt:lpstr>Internet of Things and Fog Computing</vt:lpstr>
      <vt:lpstr>Fog Computing</vt:lpstr>
      <vt:lpstr>Class diagram of the Fog Computing pattern</vt:lpstr>
      <vt:lpstr>Value of Cloud ecosystems</vt:lpstr>
      <vt:lpstr>Compliance  </vt:lpstr>
      <vt:lpstr>Compliance II</vt:lpstr>
      <vt:lpstr>Standards and regulations </vt:lpstr>
      <vt:lpstr>Standards and regulations  II</vt:lpstr>
      <vt:lpstr>Standards and regulations III</vt:lpstr>
      <vt:lpstr>Standards and regulations IV</vt:lpstr>
      <vt:lpstr>Example: Medical information</vt:lpstr>
      <vt:lpstr>PowerPoint Presentation</vt:lpstr>
      <vt:lpstr>Regulations overlap</vt:lpstr>
      <vt:lpstr>Reliability </vt:lpstr>
      <vt:lpstr>PowerPoint Presentation</vt:lpstr>
      <vt:lpstr>Reliability</vt:lpstr>
      <vt:lpstr>Hardware and software reliability</vt:lpstr>
      <vt:lpstr>PowerPoint Presentation</vt:lpstr>
      <vt:lpstr>Dependability</vt:lpstr>
      <vt:lpstr>Availability</vt:lpstr>
      <vt:lpstr>Safety</vt:lpstr>
      <vt:lpstr>More terms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Non-Functional Requirements</dc:title>
  <dc:creator>Eduardo</dc:creator>
  <cp:lastModifiedBy>Eduardo</cp:lastModifiedBy>
  <cp:revision>32</cp:revision>
  <dcterms:created xsi:type="dcterms:W3CDTF">2017-03-20T18:25:02Z</dcterms:created>
  <dcterms:modified xsi:type="dcterms:W3CDTF">2017-03-30T21:18:42Z</dcterms:modified>
</cp:coreProperties>
</file>