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C714-58F0-4960-A89C-FF2F1ECFA5A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4C01-039E-4FAA-82AA-337AB00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to Final Exam</a:t>
            </a:r>
            <a:br>
              <a:rPr lang="en-US" dirty="0" smtClean="0"/>
            </a:br>
            <a:r>
              <a:rPr lang="en-US" dirty="0" smtClean="0"/>
              <a:t>COP5339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model of the port using patterns of Assignment 2 (attached).</a:t>
            </a:r>
          </a:p>
          <a:p>
            <a:r>
              <a:rPr lang="en-US" dirty="0" smtClean="0"/>
              <a:t>Write a Java or C++ program to transform Containers and Ships class interfaces into a relational database that has tables (relations): CARGO_UNIT, W_LOCATION, and VESSEL. Use an appropriate pattern in your code.</a:t>
            </a:r>
          </a:p>
          <a:p>
            <a:r>
              <a:rPr lang="en-US" dirty="0" smtClean="0"/>
              <a:t>When a container arrives to the warehouse we must create a    container object  including all its relevant information (size, weight,…). We assign a location to this container. We then write this record to the database together with its corresponding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2143" y="845730"/>
            <a:ext cx="851193" cy="457515"/>
            <a:chOff x="359211" y="1074487"/>
            <a:chExt cx="1106108" cy="457515"/>
          </a:xfrm>
        </p:grpSpPr>
        <p:sp>
          <p:nvSpPr>
            <p:cNvPr id="4" name="Rectangle 3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Port</a:t>
              </a:r>
            </a:p>
            <a:p>
              <a:pPr algn="ctr"/>
              <a:r>
                <a:rPr lang="en-US" sz="1000" dirty="0"/>
                <a:t>The Port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59211" y="1253834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52132" y="1794568"/>
            <a:ext cx="826920" cy="457515"/>
            <a:chOff x="390752" y="1074487"/>
            <a:chExt cx="1074567" cy="457515"/>
          </a:xfrm>
        </p:grpSpPr>
        <p:sp>
          <p:nvSpPr>
            <p:cNvPr id="10" name="Rectangle 9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Operator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1" name="Straight Connector 10"/>
            <p:cNvCxnSpPr>
              <a:stCxn id="10" idx="1"/>
              <a:endCxn id="10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26416" y="3879239"/>
            <a:ext cx="826921" cy="457515"/>
            <a:chOff x="390752" y="1074487"/>
            <a:chExt cx="1074567" cy="457515"/>
          </a:xfrm>
        </p:grpSpPr>
        <p:sp>
          <p:nvSpPr>
            <p:cNvPr id="13" name="Rectangle 12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Ship Stay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110214" y="5008977"/>
            <a:ext cx="826921" cy="457515"/>
            <a:chOff x="390752" y="1074487"/>
            <a:chExt cx="1074567" cy="457515"/>
          </a:xfrm>
        </p:grpSpPr>
        <p:sp>
          <p:nvSpPr>
            <p:cNvPr id="16" name="Rectangle 15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Ship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26416" y="5834662"/>
            <a:ext cx="826921" cy="457515"/>
            <a:chOff x="390752" y="1074487"/>
            <a:chExt cx="1074567" cy="457515"/>
          </a:xfrm>
        </p:grpSpPr>
        <p:sp>
          <p:nvSpPr>
            <p:cNvPr id="20" name="Rectangle 19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Tugboat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1" name="Straight Connector 20"/>
            <p:cNvCxnSpPr>
              <a:stCxn id="20" idx="1"/>
              <a:endCxn id="20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37574" y="1074482"/>
            <a:ext cx="714720" cy="457515"/>
            <a:chOff x="390752" y="1074487"/>
            <a:chExt cx="1074567" cy="457515"/>
          </a:xfrm>
        </p:grpSpPr>
        <p:sp>
          <p:nvSpPr>
            <p:cNvPr id="23" name="Rectangle 22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Crane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834822" y="718728"/>
            <a:ext cx="797998" cy="457515"/>
            <a:chOff x="390752" y="1074487"/>
            <a:chExt cx="1074567" cy="457515"/>
          </a:xfrm>
        </p:grpSpPr>
        <p:sp>
          <p:nvSpPr>
            <p:cNvPr id="26" name="Rectangle 25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Warehouse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65613" y="5055820"/>
            <a:ext cx="714720" cy="408435"/>
            <a:chOff x="2938298" y="2982919"/>
            <a:chExt cx="714720" cy="604531"/>
          </a:xfrm>
        </p:grpSpPr>
        <p:sp>
          <p:nvSpPr>
            <p:cNvPr id="29" name="Rectangle 28"/>
            <p:cNvSpPr/>
            <p:nvPr/>
          </p:nvSpPr>
          <p:spPr>
            <a:xfrm>
              <a:off x="2938298" y="3129935"/>
              <a:ext cx="714720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Adapter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63379" y="2055314"/>
            <a:ext cx="714720" cy="408435"/>
            <a:chOff x="2938298" y="2982919"/>
            <a:chExt cx="714720" cy="604531"/>
          </a:xfrm>
        </p:grpSpPr>
        <p:sp>
          <p:nvSpPr>
            <p:cNvPr id="34" name="Rectangle 33"/>
            <p:cNvSpPr/>
            <p:nvPr/>
          </p:nvSpPr>
          <p:spPr>
            <a:xfrm>
              <a:off x="2938298" y="3129935"/>
              <a:ext cx="714720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Broker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799847" y="1074482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10048" y="2982919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Crane View/Cont.</a:t>
            </a:r>
          </a:p>
        </p:txBody>
      </p:sp>
      <p:cxnSp>
        <p:nvCxnSpPr>
          <p:cNvPr id="41" name="Straight Connector 40"/>
          <p:cNvCxnSpPr>
            <a:stCxn id="4" idx="2"/>
            <a:endCxn id="13" idx="0"/>
          </p:cNvCxnSpPr>
          <p:nvPr/>
        </p:nvCxnSpPr>
        <p:spPr>
          <a:xfrm>
            <a:off x="2539876" y="1303244"/>
            <a:ext cx="1" cy="257599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69" idx="3"/>
          </p:cNvCxnSpPr>
          <p:nvPr/>
        </p:nvCxnSpPr>
        <p:spPr>
          <a:xfrm>
            <a:off x="5852295" y="1303240"/>
            <a:ext cx="768445" cy="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2740127" y="1328468"/>
            <a:ext cx="138391" cy="203534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6608535" y="1213688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 flipV="1">
            <a:off x="2955942" y="1074482"/>
            <a:ext cx="204337" cy="127003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70872" y="1807701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Functional Role</a:t>
            </a:r>
          </a:p>
          <a:p>
            <a:pPr algn="ctr"/>
            <a:endParaRPr lang="en-US" sz="1000" dirty="0"/>
          </a:p>
        </p:txBody>
      </p:sp>
      <p:cxnSp>
        <p:nvCxnSpPr>
          <p:cNvPr id="95" name="Straight Connector 94"/>
          <p:cNvCxnSpPr>
            <a:stCxn id="10" idx="3"/>
            <a:endCxn id="91" idx="1"/>
          </p:cNvCxnSpPr>
          <p:nvPr/>
        </p:nvCxnSpPr>
        <p:spPr>
          <a:xfrm>
            <a:off x="3479053" y="2023325"/>
            <a:ext cx="6918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662293" y="2643967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Container Assigner</a:t>
            </a:r>
          </a:p>
          <a:p>
            <a:pPr algn="ctr"/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4672395" y="2652108"/>
            <a:ext cx="807939" cy="431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Crane Operator</a:t>
            </a:r>
          </a:p>
          <a:p>
            <a:pPr algn="ctr"/>
            <a:endParaRPr lang="en-US" sz="1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680063" y="3457526"/>
            <a:ext cx="772398" cy="408435"/>
            <a:chOff x="2938298" y="2982919"/>
            <a:chExt cx="772398" cy="604531"/>
          </a:xfrm>
        </p:grpSpPr>
        <p:sp>
          <p:nvSpPr>
            <p:cNvPr id="101" name="Rectangle 100"/>
            <p:cNvSpPr/>
            <p:nvPr/>
          </p:nvSpPr>
          <p:spPr>
            <a:xfrm>
              <a:off x="2938298" y="3129934"/>
              <a:ext cx="772398" cy="457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Blackboard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Isosceles Triangle 103"/>
          <p:cNvSpPr/>
          <p:nvPr/>
        </p:nvSpPr>
        <p:spPr>
          <a:xfrm>
            <a:off x="4433996" y="2238949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04" idx="3"/>
            <a:endCxn id="98" idx="0"/>
          </p:cNvCxnSpPr>
          <p:nvPr/>
        </p:nvCxnSpPr>
        <p:spPr>
          <a:xfrm rot="5400000">
            <a:off x="4188053" y="2296266"/>
            <a:ext cx="225910" cy="469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4" idx="3"/>
            <a:endCxn id="99" idx="0"/>
          </p:cNvCxnSpPr>
          <p:nvPr/>
        </p:nvCxnSpPr>
        <p:spPr>
          <a:xfrm rot="16200000" flipH="1">
            <a:off x="4689035" y="2264777"/>
            <a:ext cx="234051" cy="54061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2"/>
            <a:endCxn id="101" idx="0"/>
          </p:cNvCxnSpPr>
          <p:nvPr/>
        </p:nvCxnSpPr>
        <p:spPr>
          <a:xfrm>
            <a:off x="4066262" y="3075216"/>
            <a:ext cx="0" cy="48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3"/>
            <a:endCxn id="99" idx="2"/>
          </p:cNvCxnSpPr>
          <p:nvPr/>
        </p:nvCxnSpPr>
        <p:spPr>
          <a:xfrm flipV="1">
            <a:off x="4452462" y="3083356"/>
            <a:ext cx="623903" cy="6280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301274" y="1524003"/>
            <a:ext cx="0" cy="111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34" idx="1"/>
          </p:cNvCxnSpPr>
          <p:nvPr/>
        </p:nvCxnSpPr>
        <p:spPr>
          <a:xfrm rot="16200000" flipH="1">
            <a:off x="5590890" y="1636704"/>
            <a:ext cx="777197" cy="5677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34" idx="3"/>
            <a:endCxn id="37" idx="2"/>
          </p:cNvCxnSpPr>
          <p:nvPr/>
        </p:nvCxnSpPr>
        <p:spPr>
          <a:xfrm flipV="1">
            <a:off x="6978099" y="1531996"/>
            <a:ext cx="235208" cy="7771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4" idx="2"/>
            <a:endCxn id="39" idx="0"/>
          </p:cNvCxnSpPr>
          <p:nvPr/>
        </p:nvCxnSpPr>
        <p:spPr>
          <a:xfrm>
            <a:off x="6620740" y="2463748"/>
            <a:ext cx="2769" cy="51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V="1">
            <a:off x="2829107" y="4361314"/>
            <a:ext cx="819677" cy="523113"/>
          </a:xfrm>
          <a:prstGeom prst="bentConnector3">
            <a:avLst>
              <a:gd name="adj1" fmla="val 946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935577" y="5359580"/>
            <a:ext cx="830036" cy="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2470681" y="4361176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9" idx="2"/>
            <a:endCxn id="20" idx="0"/>
          </p:cNvCxnSpPr>
          <p:nvPr/>
        </p:nvCxnSpPr>
        <p:spPr>
          <a:xfrm>
            <a:off x="2539876" y="4564711"/>
            <a:ext cx="0" cy="126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20" idx="3"/>
            <a:endCxn id="16" idx="2"/>
          </p:cNvCxnSpPr>
          <p:nvPr/>
        </p:nvCxnSpPr>
        <p:spPr>
          <a:xfrm flipV="1">
            <a:off x="2953336" y="5466491"/>
            <a:ext cx="570338" cy="5969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67014" y="6087959"/>
            <a:ext cx="772398" cy="408435"/>
            <a:chOff x="2938298" y="2982919"/>
            <a:chExt cx="772398" cy="604531"/>
          </a:xfrm>
        </p:grpSpPr>
        <p:sp>
          <p:nvSpPr>
            <p:cNvPr id="135" name="Rectangle 134"/>
            <p:cNvSpPr/>
            <p:nvPr/>
          </p:nvSpPr>
          <p:spPr>
            <a:xfrm>
              <a:off x="2938298" y="3129934"/>
              <a:ext cx="772398" cy="457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Database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38298" y="2982919"/>
              <a:ext cx="335015" cy="147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>
            <a:stCxn id="136" idx="0"/>
          </p:cNvCxnSpPr>
          <p:nvPr/>
        </p:nvCxnSpPr>
        <p:spPr>
          <a:xfrm flipV="1">
            <a:off x="4934522" y="5468162"/>
            <a:ext cx="1540" cy="619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actor_uml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5" r="35873"/>
          <a:stretch/>
        </p:blipFill>
        <p:spPr>
          <a:xfrm>
            <a:off x="5900711" y="3224491"/>
            <a:ext cx="170060" cy="4318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6867047" y="3882385"/>
            <a:ext cx="797998" cy="457515"/>
            <a:chOff x="390752" y="1074487"/>
            <a:chExt cx="1074567" cy="457515"/>
          </a:xfrm>
        </p:grpSpPr>
        <p:sp>
          <p:nvSpPr>
            <p:cNvPr id="147" name="Rectangle 146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Container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48" name="Straight Connector 147"/>
            <p:cNvCxnSpPr>
              <a:stCxn id="147" idx="1"/>
              <a:endCxn id="147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6339424" y="4927074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Regular Decorator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419859" y="4927074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Container Decorator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7166344" y="4339899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151" idx="3"/>
            <a:endCxn id="149" idx="0"/>
          </p:cNvCxnSpPr>
          <p:nvPr/>
        </p:nvCxnSpPr>
        <p:spPr>
          <a:xfrm rot="5400000">
            <a:off x="6806460" y="4465431"/>
            <a:ext cx="408066" cy="5152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51" idx="3"/>
            <a:endCxn id="150" idx="0"/>
          </p:cNvCxnSpPr>
          <p:nvPr/>
        </p:nvCxnSpPr>
        <p:spPr>
          <a:xfrm rot="16200000" flipH="1">
            <a:off x="7346677" y="4440432"/>
            <a:ext cx="408066" cy="5652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64" idx="2"/>
          </p:cNvCxnSpPr>
          <p:nvPr/>
        </p:nvCxnSpPr>
        <p:spPr>
          <a:xfrm>
            <a:off x="2809322" y="1532003"/>
            <a:ext cx="908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/>
          <p:cNvSpPr/>
          <p:nvPr/>
        </p:nvSpPr>
        <p:spPr>
          <a:xfrm flipV="1">
            <a:off x="2953336" y="4038353"/>
            <a:ext cx="204337" cy="127003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66" idx="3"/>
            <a:endCxn id="147" idx="1"/>
          </p:cNvCxnSpPr>
          <p:nvPr/>
        </p:nvCxnSpPr>
        <p:spPr>
          <a:xfrm>
            <a:off x="3157673" y="4101854"/>
            <a:ext cx="3709375" cy="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rot="10800000" flipV="1">
            <a:off x="5299737" y="4258826"/>
            <a:ext cx="1567310" cy="872279"/>
          </a:xfrm>
          <a:prstGeom prst="bentConnector3">
            <a:avLst>
              <a:gd name="adj1" fmla="val 998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7419859" y="5834662"/>
            <a:ext cx="826920" cy="539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Fragile</a:t>
            </a:r>
          </a:p>
          <a:p>
            <a:pPr algn="ctr"/>
            <a:r>
              <a:rPr lang="en-US" sz="1000" dirty="0"/>
              <a:t>Container Decorator</a:t>
            </a:r>
          </a:p>
        </p:txBody>
      </p:sp>
      <p:sp>
        <p:nvSpPr>
          <p:cNvPr id="179" name="Isosceles Triangle 178"/>
          <p:cNvSpPr/>
          <p:nvPr/>
        </p:nvSpPr>
        <p:spPr>
          <a:xfrm>
            <a:off x="7731561" y="5384588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stCxn id="179" idx="3"/>
            <a:endCxn id="178" idx="0"/>
          </p:cNvCxnSpPr>
          <p:nvPr/>
        </p:nvCxnSpPr>
        <p:spPr>
          <a:xfrm>
            <a:off x="7833319" y="5563697"/>
            <a:ext cx="0" cy="270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8834822" y="2854599"/>
            <a:ext cx="797998" cy="457515"/>
            <a:chOff x="390752" y="1074487"/>
            <a:chExt cx="1074567" cy="457515"/>
          </a:xfrm>
        </p:grpSpPr>
        <p:sp>
          <p:nvSpPr>
            <p:cNvPr id="185" name="Rectangle 184"/>
            <p:cNvSpPr/>
            <p:nvPr/>
          </p:nvSpPr>
          <p:spPr>
            <a:xfrm>
              <a:off x="390752" y="1074487"/>
              <a:ext cx="1074567" cy="45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Location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186" name="Straight Connector 185"/>
            <p:cNvCxnSpPr>
              <a:stCxn id="185" idx="1"/>
              <a:endCxn id="185" idx="3"/>
            </p:cNvCxnSpPr>
            <p:nvPr/>
          </p:nvCxnSpPr>
          <p:spPr>
            <a:xfrm>
              <a:off x="390752" y="1303245"/>
              <a:ext cx="1074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Rectangle 186"/>
          <p:cNvSpPr/>
          <p:nvPr/>
        </p:nvSpPr>
        <p:spPr>
          <a:xfrm>
            <a:off x="8299252" y="3906872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Simple Location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9335557" y="3904266"/>
            <a:ext cx="826920" cy="45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Composite Location</a:t>
            </a:r>
          </a:p>
        </p:txBody>
      </p:sp>
      <p:sp>
        <p:nvSpPr>
          <p:cNvPr id="189" name="Isosceles Triangle 188"/>
          <p:cNvSpPr/>
          <p:nvPr/>
        </p:nvSpPr>
        <p:spPr>
          <a:xfrm>
            <a:off x="9134119" y="3328265"/>
            <a:ext cx="203516" cy="179108"/>
          </a:xfrm>
          <a:prstGeom prst="triangle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>
            <a:stCxn id="189" idx="3"/>
            <a:endCxn id="187" idx="0"/>
          </p:cNvCxnSpPr>
          <p:nvPr/>
        </p:nvCxnSpPr>
        <p:spPr>
          <a:xfrm rot="5400000">
            <a:off x="8774546" y="3445541"/>
            <a:ext cx="399498" cy="52316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89" idx="3"/>
            <a:endCxn id="188" idx="0"/>
          </p:cNvCxnSpPr>
          <p:nvPr/>
        </p:nvCxnSpPr>
        <p:spPr>
          <a:xfrm rot="16200000" flipH="1">
            <a:off x="9294001" y="3449249"/>
            <a:ext cx="396892" cy="513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Diamond 193"/>
          <p:cNvSpPr/>
          <p:nvPr/>
        </p:nvSpPr>
        <p:spPr>
          <a:xfrm>
            <a:off x="9166682" y="1203046"/>
            <a:ext cx="138391" cy="2035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>
            <a:stCxn id="194" idx="2"/>
            <a:endCxn id="185" idx="0"/>
          </p:cNvCxnSpPr>
          <p:nvPr/>
        </p:nvCxnSpPr>
        <p:spPr>
          <a:xfrm flipH="1">
            <a:off x="9233821" y="1406580"/>
            <a:ext cx="2056" cy="1448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Diamond 196"/>
          <p:cNvSpPr/>
          <p:nvPr/>
        </p:nvSpPr>
        <p:spPr>
          <a:xfrm flipV="1">
            <a:off x="2963425" y="883984"/>
            <a:ext cx="204337" cy="127003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>
            <a:stCxn id="71" idx="3"/>
          </p:cNvCxnSpPr>
          <p:nvPr/>
        </p:nvCxnSpPr>
        <p:spPr>
          <a:xfrm>
            <a:off x="3160278" y="1137982"/>
            <a:ext cx="197729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7" idx="3"/>
            <a:endCxn id="26" idx="1"/>
          </p:cNvCxnSpPr>
          <p:nvPr/>
        </p:nvCxnSpPr>
        <p:spPr>
          <a:xfrm>
            <a:off x="3167762" y="947485"/>
            <a:ext cx="5667061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9952474" y="3678850"/>
            <a:ext cx="138391" cy="203534"/>
          </a:xfrm>
          <a:prstGeom prst="diamond">
            <a:avLst/>
          </a:prstGeom>
          <a:ln w="635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Elbow Connector 206"/>
          <p:cNvCxnSpPr>
            <a:stCxn id="185" idx="3"/>
            <a:endCxn id="206" idx="0"/>
          </p:cNvCxnSpPr>
          <p:nvPr/>
        </p:nvCxnSpPr>
        <p:spPr>
          <a:xfrm>
            <a:off x="9632821" y="3083356"/>
            <a:ext cx="388849" cy="5954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8020649" y="4710117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Elbow Connector 210"/>
          <p:cNvCxnSpPr>
            <a:stCxn id="147" idx="3"/>
            <a:endCxn id="210" idx="0"/>
          </p:cNvCxnSpPr>
          <p:nvPr/>
        </p:nvCxnSpPr>
        <p:spPr>
          <a:xfrm>
            <a:off x="7665046" y="4111143"/>
            <a:ext cx="424799" cy="5989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695594" y="3543143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Operator</a:t>
            </a:r>
          </a:p>
          <a:p>
            <a:pPr algn="ctr"/>
            <a:r>
              <a:rPr lang="en-US" sz="800" dirty="0"/>
              <a:t>(Actor)</a:t>
            </a:r>
          </a:p>
        </p:txBody>
      </p:sp>
      <p:cxnSp>
        <p:nvCxnSpPr>
          <p:cNvPr id="216" name="Elbow Connector 215"/>
          <p:cNvCxnSpPr>
            <a:stCxn id="185" idx="1"/>
          </p:cNvCxnSpPr>
          <p:nvPr/>
        </p:nvCxnSpPr>
        <p:spPr>
          <a:xfrm rot="10800000" flipV="1">
            <a:off x="7268102" y="3083356"/>
            <a:ext cx="1566720" cy="795882"/>
          </a:xfrm>
          <a:prstGeom prst="bentConnector3">
            <a:avLst>
              <a:gd name="adj1" fmla="val 99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7231770" y="2901261"/>
            <a:ext cx="59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Stored At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948420" y="4430126"/>
            <a:ext cx="852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F4= Composite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084471" y="1900395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Qualified For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339425" y="5478773"/>
            <a:ext cx="136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F6= Decorator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834895" y="1748604"/>
            <a:ext cx="1213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F2 = Dist. MVC (+Broker)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635526" y="75080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236380" y="2639155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9632820" y="2883295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653324" y="392511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656027" y="285980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213307" y="152400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967923" y="225208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598394" y="2420765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598512" y="278554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259721" y="1510611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59687" y="244518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706831" y="393803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704552" y="409043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138761" y="4940850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893045" y="5145492"/>
            <a:ext cx="64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594959" y="5096895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454629" y="486524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988522" y="4291628"/>
            <a:ext cx="14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515603" y="3665582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719279" y="5563696"/>
            <a:ext cx="2520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F7= Mediator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2500511" y="5637287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766399" y="1605329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377212" y="1255200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975061" y="1091384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085444" y="225208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5044106" y="3042411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031898" y="3047110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028044" y="333568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241647" y="3660708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33050" y="6505461"/>
            <a:ext cx="852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F3= Adapter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065593" y="3417574"/>
            <a:ext cx="86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F8 = Malfunction Repository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167761" y="2309193"/>
            <a:ext cx="8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F1 = Role Pattern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043900" y="2583566"/>
            <a:ext cx="59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load / unload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410478" y="348623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914301" y="1237465"/>
            <a:ext cx="962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F5 = Singleton</a:t>
            </a:r>
          </a:p>
        </p:txBody>
      </p:sp>
      <p:sp>
        <p:nvSpPr>
          <p:cNvPr id="142" name="TextBox 141"/>
          <p:cNvSpPr txBox="1"/>
          <p:nvPr/>
        </p:nvSpPr>
        <p:spPr>
          <a:xfrm rot="221216">
            <a:off x="4888689" y="5469873"/>
            <a:ext cx="30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926752" y="5824953"/>
            <a:ext cx="13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4" name="Diamond 143"/>
          <p:cNvSpPr/>
          <p:nvPr/>
        </p:nvSpPr>
        <p:spPr>
          <a:xfrm>
            <a:off x="3467126" y="5490683"/>
            <a:ext cx="138391" cy="203534"/>
          </a:xfrm>
          <a:prstGeom prst="diamond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929063" y="5852155"/>
            <a:ext cx="71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676680" y="1539135"/>
            <a:ext cx="19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8287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6" y="0"/>
            <a:ext cx="645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UML class diagram of Q1 by: </a:t>
            </a:r>
          </a:p>
          <a:p>
            <a:r>
              <a:rPr lang="en-US" dirty="0" smtClean="0"/>
              <a:t>1. Adding sensors to the warehouse locations and ships to detect when the crane has arrived. </a:t>
            </a:r>
          </a:p>
          <a:p>
            <a:r>
              <a:rPr lang="en-US" dirty="0" smtClean="0"/>
              <a:t>2. Allowing different tugboats to be assigned to ships on arrival and departure. </a:t>
            </a:r>
          </a:p>
          <a:p>
            <a:r>
              <a:rPr lang="en-US" dirty="0" smtClean="0"/>
              <a:t>3. Classifying cranes into Normal and Delicate Handling. The classes already in the model must not be changed, you can only add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81" y="0"/>
            <a:ext cx="7850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259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Solutions to Final Exam COP5339</vt:lpstr>
      <vt:lpstr>Final Exam Question 1</vt:lpstr>
      <vt:lpstr>PowerPoint Presentation</vt:lpstr>
      <vt:lpstr>PowerPoint Presentation</vt:lpstr>
      <vt:lpstr>Question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Final Exam COP5339</dc:title>
  <dc:creator>Eduardo</dc:creator>
  <cp:lastModifiedBy>Eduardo</cp:lastModifiedBy>
  <cp:revision>4</cp:revision>
  <dcterms:created xsi:type="dcterms:W3CDTF">2017-05-04T21:28:38Z</dcterms:created>
  <dcterms:modified xsi:type="dcterms:W3CDTF">2017-05-04T22:17:53Z</dcterms:modified>
</cp:coreProperties>
</file>