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7" r:id="rId2"/>
    <p:sldId id="258" r:id="rId3"/>
    <p:sldId id="261" r:id="rId4"/>
    <p:sldId id="262" r:id="rId5"/>
    <p:sldId id="395" r:id="rId6"/>
    <p:sldId id="396" r:id="rId7"/>
    <p:sldId id="263" r:id="rId8"/>
    <p:sldId id="264" r:id="rId9"/>
    <p:sldId id="265" r:id="rId10"/>
    <p:sldId id="266" r:id="rId11"/>
    <p:sldId id="421" r:id="rId12"/>
    <p:sldId id="422" r:id="rId13"/>
    <p:sldId id="423" r:id="rId14"/>
    <p:sldId id="424" r:id="rId15"/>
    <p:sldId id="425" r:id="rId16"/>
    <p:sldId id="269" r:id="rId17"/>
    <p:sldId id="270" r:id="rId18"/>
    <p:sldId id="271" r:id="rId19"/>
    <p:sldId id="274" r:id="rId20"/>
    <p:sldId id="436" r:id="rId21"/>
    <p:sldId id="275" r:id="rId22"/>
    <p:sldId id="276" r:id="rId23"/>
    <p:sldId id="471" r:id="rId24"/>
    <p:sldId id="277" r:id="rId25"/>
    <p:sldId id="284" r:id="rId26"/>
    <p:sldId id="285" r:id="rId27"/>
    <p:sldId id="466" r:id="rId28"/>
    <p:sldId id="419" r:id="rId29"/>
    <p:sldId id="472" r:id="rId30"/>
    <p:sldId id="426" r:id="rId31"/>
    <p:sldId id="286" r:id="rId32"/>
    <p:sldId id="440" r:id="rId33"/>
    <p:sldId id="287" r:id="rId34"/>
    <p:sldId id="288" r:id="rId35"/>
    <p:sldId id="289" r:id="rId36"/>
    <p:sldId id="437" r:id="rId37"/>
    <p:sldId id="438" r:id="rId38"/>
    <p:sldId id="439" r:id="rId39"/>
    <p:sldId id="290" r:id="rId40"/>
    <p:sldId id="441" r:id="rId41"/>
    <p:sldId id="442" r:id="rId42"/>
    <p:sldId id="461" r:id="rId43"/>
    <p:sldId id="462" r:id="rId44"/>
    <p:sldId id="468" r:id="rId45"/>
    <p:sldId id="469" r:id="rId46"/>
    <p:sldId id="470" r:id="rId47"/>
    <p:sldId id="464" r:id="rId48"/>
    <p:sldId id="465" r:id="rId49"/>
    <p:sldId id="429" r:id="rId50"/>
    <p:sldId id="467" r:id="rId51"/>
    <p:sldId id="431" r:id="rId52"/>
    <p:sldId id="433" r:id="rId53"/>
    <p:sldId id="291" r:id="rId54"/>
    <p:sldId id="292" r:id="rId55"/>
    <p:sldId id="293" r:id="rId56"/>
    <p:sldId id="296" r:id="rId57"/>
    <p:sldId id="297" r:id="rId58"/>
    <p:sldId id="298" r:id="rId59"/>
    <p:sldId id="299" r:id="rId60"/>
    <p:sldId id="300" r:id="rId61"/>
    <p:sldId id="443" r:id="rId62"/>
    <p:sldId id="301" r:id="rId63"/>
    <p:sldId id="302" r:id="rId64"/>
    <p:sldId id="394" r:id="rId65"/>
    <p:sldId id="444" r:id="rId66"/>
    <p:sldId id="303" r:id="rId67"/>
    <p:sldId id="445"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80"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2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6E3A9E-7F58-4580-871B-7EDF4BD9D514}" type="datetimeFigureOut">
              <a:rPr lang="en-US" smtClean="0"/>
              <a:pPr/>
              <a:t>8/22/2016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4DD55B-33A1-4817-80D0-35DC33590596}" type="slidenum">
              <a:rPr lang="en-US" smtClean="0"/>
              <a:pPr/>
              <a:t>‹#›</a:t>
            </a:fld>
            <a:endParaRPr lang="en-US"/>
          </a:p>
        </p:txBody>
      </p:sp>
    </p:spTree>
    <p:extLst>
      <p:ext uri="{BB962C8B-B14F-4D97-AF65-F5344CB8AC3E}">
        <p14:creationId xmlns:p14="http://schemas.microsoft.com/office/powerpoint/2010/main" val="3823691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E5B54AD-EF51-4D10-BE2B-57FA752B5D2F}" type="datetimeFigureOut">
              <a:rPr lang="en-US">
                <a:solidFill>
                  <a:prstClr val="black">
                    <a:tint val="75000"/>
                  </a:prstClr>
                </a:solidFill>
              </a:rPr>
              <a:pPr>
                <a:defRPr/>
              </a:pPr>
              <a:t>8/22/2016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968CFA5-4674-4CF2-9DA8-FEBF732A3B22}"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F68B59C-FFF2-4484-B614-4921CB8C469A}" type="datetimeFigureOut">
              <a:rPr lang="en-US">
                <a:solidFill>
                  <a:prstClr val="black">
                    <a:tint val="75000"/>
                  </a:prstClr>
                </a:solidFill>
              </a:rPr>
              <a:pPr>
                <a:defRPr/>
              </a:pPr>
              <a:t>8/22/2016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1F7A7A8-9535-4D71-B106-121D630746E5}"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806AF45-B2F6-4937-B4F2-8BE2488277D7}" type="datetimeFigureOut">
              <a:rPr lang="en-US">
                <a:solidFill>
                  <a:prstClr val="black">
                    <a:tint val="75000"/>
                  </a:prstClr>
                </a:solidFill>
              </a:rPr>
              <a:pPr>
                <a:defRPr/>
              </a:pPr>
              <a:t>8/22/2016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B979A60-F66F-4791-B435-F2FE251B377D}"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64CFA32-86DF-4CD0-B416-44421737BA9E}" type="datetimeFigureOut">
              <a:rPr lang="en-US">
                <a:solidFill>
                  <a:prstClr val="black">
                    <a:tint val="75000"/>
                  </a:prstClr>
                </a:solidFill>
              </a:rPr>
              <a:pPr>
                <a:defRPr/>
              </a:pPr>
              <a:t>8/22/2016</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SK Mansfield</a:t>
            </a:r>
          </a:p>
        </p:txBody>
      </p:sp>
      <p:sp>
        <p:nvSpPr>
          <p:cNvPr id="4" name="Slide Number Placeholder 5"/>
          <p:cNvSpPr>
            <a:spLocks noGrp="1"/>
          </p:cNvSpPr>
          <p:nvPr>
            <p:ph type="sldNum" sz="quarter" idx="12"/>
          </p:nvPr>
        </p:nvSpPr>
        <p:spPr/>
        <p:txBody>
          <a:bodyPr/>
          <a:lstStyle>
            <a:lvl1pPr>
              <a:defRPr/>
            </a:lvl1pPr>
          </a:lstStyle>
          <a:p>
            <a:pPr>
              <a:defRPr/>
            </a:pPr>
            <a:fld id="{8F168A48-41D5-4745-B38E-3A669CBB45D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21675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7D1A7A2-7410-48F3-86BB-B8AB3052A1BC}" type="datetimeFigureOut">
              <a:rPr lang="en-US">
                <a:solidFill>
                  <a:prstClr val="black">
                    <a:tint val="75000"/>
                  </a:prstClr>
                </a:solidFill>
              </a:rPr>
              <a:pPr>
                <a:defRPr/>
              </a:pPr>
              <a:t>8/22/2016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022CD2F-C91E-4039-B165-519325344F6A}"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B33DB7B-226B-4466-B21D-FD261BC9906B}" type="datetimeFigureOut">
              <a:rPr lang="en-US">
                <a:solidFill>
                  <a:prstClr val="black">
                    <a:tint val="75000"/>
                  </a:prstClr>
                </a:solidFill>
              </a:rPr>
              <a:pPr>
                <a:defRPr/>
              </a:pPr>
              <a:t>8/22/2016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1E7463F-66EF-4E2E-85F2-7227A35B3E2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BF857AF-8997-4936-9FD2-849CD6FC5801}" type="datetimeFigureOut">
              <a:rPr lang="en-US">
                <a:solidFill>
                  <a:prstClr val="black">
                    <a:tint val="75000"/>
                  </a:prstClr>
                </a:solidFill>
              </a:rPr>
              <a:pPr>
                <a:defRPr/>
              </a:pPr>
              <a:t>8/22/2016</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C4FDE0D-9EAB-4D2C-AE17-D176528DC36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6F13890-2EF1-446F-9719-3F90CB53E02B}" type="datetimeFigureOut">
              <a:rPr lang="en-US">
                <a:solidFill>
                  <a:prstClr val="black">
                    <a:tint val="75000"/>
                  </a:prstClr>
                </a:solidFill>
              </a:rPr>
              <a:pPr>
                <a:defRPr/>
              </a:pPr>
              <a:t>8/22/2016</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2B29D593-DDFF-46F5-A462-17FC6AB5DA60}"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BDFBB76-10FF-46C3-83B4-5C828C151085}" type="datetimeFigureOut">
              <a:rPr lang="en-US">
                <a:solidFill>
                  <a:prstClr val="black">
                    <a:tint val="75000"/>
                  </a:prstClr>
                </a:solidFill>
              </a:rPr>
              <a:pPr>
                <a:defRPr/>
              </a:pPr>
              <a:t>8/22/2016</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555479F2-0C3C-4B47-8ADD-B6E62ECC5C28}"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440AFF6-1529-4F42-BD87-6C0EFC23EE00}" type="datetimeFigureOut">
              <a:rPr lang="en-US">
                <a:solidFill>
                  <a:prstClr val="black">
                    <a:tint val="75000"/>
                  </a:prstClr>
                </a:solidFill>
              </a:rPr>
              <a:pPr>
                <a:defRPr/>
              </a:pPr>
              <a:t>8/22/2016</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FAB92B77-76FE-4637-ADE4-55351C096E5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2B1DCF3-BB69-4482-9870-017BE3D290E0}" type="datetimeFigureOut">
              <a:rPr lang="en-US">
                <a:solidFill>
                  <a:prstClr val="black">
                    <a:tint val="75000"/>
                  </a:prstClr>
                </a:solidFill>
              </a:rPr>
              <a:pPr>
                <a:defRPr/>
              </a:pPr>
              <a:t>8/22/2016</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9209A8E-513D-46EB-82AD-5800921DD36E}"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CF1AF2F-7900-48EE-8EE7-7BB877A8FF6F}" type="datetimeFigureOut">
              <a:rPr lang="en-US">
                <a:solidFill>
                  <a:prstClr val="black">
                    <a:tint val="75000"/>
                  </a:prstClr>
                </a:solidFill>
              </a:rPr>
              <a:pPr>
                <a:defRPr/>
              </a:pPr>
              <a:t>8/22/2016</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9FFB113-F44E-45C5-8762-36B4D312652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ADA96681-349B-4F94-ACB7-B132AEE10C89}" type="datetimeFigureOut">
              <a:rPr lang="en-US">
                <a:solidFill>
                  <a:prstClr val="black">
                    <a:tint val="75000"/>
                  </a:prstClr>
                </a:solidFill>
              </a:rPr>
              <a:pPr>
                <a:defRPr/>
              </a:pPr>
              <a:t>8/22/2016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5DF9405C-7095-47CB-9BD9-3600B1B6C098}"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faculty.eng.fau.edu/fernande/" TargetMode="External"/><Relationship Id="rId2" Type="http://schemas.openxmlformats.org/officeDocument/2006/relationships/hyperlink" Target="mailto:fernande@cse.fa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faculty.eng.fau.edu/fernande" TargetMode="External"/><Relationship Id="rId2" Type="http://schemas.openxmlformats.org/officeDocument/2006/relationships/hyperlink" Target="mailto:fernande@cse.fau.edu"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youtube.com/watch?v=PW1lhU8n5So" TargetMode="External"/><Relationship Id="rId2" Type="http://schemas.openxmlformats.org/officeDocument/2006/relationships/hyperlink" Target="http://en.wikipedia.org/wiki/Werner_Vogels" TargetMode="External"/><Relationship Id="rId1" Type="http://schemas.openxmlformats.org/officeDocument/2006/relationships/slideLayout" Target="../slideLayouts/slideLayout2.xml"/><Relationship Id="rId4" Type="http://schemas.openxmlformats.org/officeDocument/2006/relationships/hyperlink" Target="http://www.bmc.com/solutions/cloud-computing/viewpoint/debunking-six-myths-about-the-cloud.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xchange.fau.edu/owa/redir.aspx?C=cQ3R_K7AUEeVmUVVAB5sPsYKNNoQkNEIlegWgwfVtC0C4RapbpOvwSrfRRan86nOkZYxpkSbdgI.&amp;URL=http://www.boozallen.com/media/file/Economics-of-Cloud-Computing-fact-sheet.pdf" TargetMode="External"/><Relationship Id="rId2" Type="http://schemas.openxmlformats.org/officeDocument/2006/relationships/hyperlink" Target="http://www.forbes.com/sites/joemckendrick/2012/09/10/18-solid-justifications-for-cloud-computing-and-10-situations-where-it-doesnt-work/" TargetMode="External"/><Relationship Id="rId1" Type="http://schemas.openxmlformats.org/officeDocument/2006/relationships/slideLayout" Target="../slideLayouts/slideLayout2.xml"/><Relationship Id="rId4" Type="http://schemas.openxmlformats.org/officeDocument/2006/relationships/hyperlink" Target="http://cloudcomputing.sys-con.com/node/1793982"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topics.nytimes.com/top/news/business/companies/netflix-inc/index.html?inline=nyt-org" TargetMode="External"/><Relationship Id="rId2" Type="http://schemas.openxmlformats.org/officeDocument/2006/relationships/hyperlink" Target="http://topics.nytimes.com/top/news/business/companies/amazon_inc/index.html?inline=nyt-org" TargetMode="External"/><Relationship Id="rId1" Type="http://schemas.openxmlformats.org/officeDocument/2006/relationships/slideLayout" Target="../slideLayouts/slideLayout2.xml"/><Relationship Id="rId4" Type="http://schemas.openxmlformats.org/officeDocument/2006/relationships/hyperlink" Target="http://bits.blogs.nytimes.com/2012/10/22/amazon-cloud-service-goes-down-and-takes-some-popular-web-sites-with-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computerworld.com/s/topic/158/Cloud+Computing" TargetMode="External"/><Relationship Id="rId2" Type="http://schemas.openxmlformats.org/officeDocument/2006/relationships/hyperlink" Target="http://www.computerworld.com/s/article/9244574/IT_managers_are_increasingly_replacing_servers_with_SaaS_"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www.jot.fm/contents/issue_2009_11.html" TargetMode="External"/><Relationship Id="rId2" Type="http://schemas.openxmlformats.org/officeDocument/2006/relationships/hyperlink" Target="http://www.eecs.berkeley.edu/Pubs/TechRpts/2009/EECS-2009-28.html" TargetMode="External"/><Relationship Id="rId1" Type="http://schemas.openxmlformats.org/officeDocument/2006/relationships/slideLayout" Target="../slideLayouts/slideLayout2.xml"/><Relationship Id="rId6" Type="http://schemas.openxmlformats.org/officeDocument/2006/relationships/hyperlink" Target="http://www.google.com/url?q=http://en.wikipedia.org/wiki/Cloud_computing&amp;sa=D&amp;sntz=1&amp;usg=AFQjCNHmvk7LYc5jOgNRkUik65vlPdyiyQ" TargetMode="External"/><Relationship Id="rId5" Type="http://schemas.openxmlformats.org/officeDocument/2006/relationships/hyperlink" Target="http://www.nist.gov/itl/cloud/" TargetMode="External"/><Relationship Id="rId4" Type="http://schemas.openxmlformats.org/officeDocument/2006/relationships/hyperlink" Target="http://dx.doi.org/10.5381/jot.2009.8.7.c3"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p:txBody>
          <a:bodyPr/>
          <a:lstStyle/>
          <a:p>
            <a:pPr eaLnBrk="1" hangingPunct="1"/>
            <a:r>
              <a:rPr lang="en-US" sz="4800" b="1" dirty="0" smtClean="0"/>
              <a:t>COT 5612 Cloud Computing  2016</a:t>
            </a:r>
            <a:br>
              <a:rPr lang="en-US" sz="4800" b="1" dirty="0" smtClean="0"/>
            </a:br>
            <a:r>
              <a:rPr lang="en-US" sz="2800" b="1" dirty="0" err="1" smtClean="0"/>
              <a:t>Ch</a:t>
            </a:r>
            <a:r>
              <a:rPr lang="en-US" sz="2800" b="1" dirty="0" smtClean="0"/>
              <a:t> 1: Introduction</a:t>
            </a:r>
          </a:p>
        </p:txBody>
      </p:sp>
      <p:sp>
        <p:nvSpPr>
          <p:cNvPr id="3" name="Subtitle 2"/>
          <p:cNvSpPr>
            <a:spLocks noGrp="1"/>
          </p:cNvSpPr>
          <p:nvPr>
            <p:ph type="subTitle" idx="1"/>
          </p:nvPr>
        </p:nvSpPr>
        <p:spPr/>
        <p:txBody>
          <a:bodyPr rtlCol="0">
            <a:normAutofit/>
          </a:bodyPr>
          <a:lstStyle/>
          <a:p>
            <a:r>
              <a:rPr lang="en-US" dirty="0"/>
              <a:t>Prof. Eduardo B. Fernandez</a:t>
            </a:r>
          </a:p>
          <a:p>
            <a:r>
              <a:rPr lang="en-US" dirty="0" smtClean="0">
                <a:hlinkClick r:id="rId2"/>
              </a:rPr>
              <a:t>fernande@fau.edu</a:t>
            </a:r>
            <a:endParaRPr lang="en-US" dirty="0"/>
          </a:p>
          <a:p>
            <a:r>
              <a:rPr lang="en-US" dirty="0">
                <a:hlinkClick r:id="rId3"/>
              </a:rPr>
              <a:t>http://faculty.eng.fau.edu/fernande</a:t>
            </a:r>
            <a:r>
              <a:rPr lang="en-US" dirty="0" smtClean="0">
                <a:hlinkClick r:id="rId3"/>
              </a:rPr>
              <a:t>/</a:t>
            </a:r>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II</a:t>
            </a:r>
            <a:endParaRPr lang="en-US" dirty="0"/>
          </a:p>
        </p:txBody>
      </p:sp>
      <p:sp>
        <p:nvSpPr>
          <p:cNvPr id="3" name="Content Placeholder 2"/>
          <p:cNvSpPr>
            <a:spLocks noGrp="1"/>
          </p:cNvSpPr>
          <p:nvPr>
            <p:ph idx="1"/>
          </p:nvPr>
        </p:nvSpPr>
        <p:spPr/>
        <p:txBody>
          <a:bodyPr/>
          <a:lstStyle/>
          <a:p>
            <a:pPr lvl="0"/>
            <a:r>
              <a:rPr lang="en-US" sz="2800" dirty="0" smtClean="0"/>
              <a:t>Be able to understand what components and tools are used to deal with clouds</a:t>
            </a:r>
          </a:p>
          <a:p>
            <a:pPr lvl="0"/>
            <a:r>
              <a:rPr lang="en-US" sz="2800" dirty="0" smtClean="0"/>
              <a:t>Be able to log into real clouds, open accounts, and select services from them.</a:t>
            </a:r>
          </a:p>
          <a:p>
            <a:pPr lvl="0"/>
            <a:r>
              <a:rPr lang="en-US" sz="2800" dirty="0" smtClean="0"/>
              <a:t>Given a set of application requirements, students should be able to select the most convenient cloud product from a set of commercial offerings, and write appropriate service contracts</a:t>
            </a:r>
          </a:p>
          <a:p>
            <a:pPr lvl="0"/>
            <a:r>
              <a:rPr lang="en-US" sz="2800" dirty="0" smtClean="0"/>
              <a:t>Be able to understand the future perspectives of this technology</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dirty="0" smtClean="0"/>
              <a:t>Outline</a:t>
            </a:r>
          </a:p>
        </p:txBody>
      </p:sp>
      <p:sp>
        <p:nvSpPr>
          <p:cNvPr id="3" name="Content Placeholder 2"/>
          <p:cNvSpPr>
            <a:spLocks noGrp="1"/>
          </p:cNvSpPr>
          <p:nvPr>
            <p:ph idx="1"/>
          </p:nvPr>
        </p:nvSpPr>
        <p:spPr/>
        <p:txBody>
          <a:bodyPr rtlCol="0">
            <a:normAutofit fontScale="77500" lnSpcReduction="20000"/>
          </a:bodyPr>
          <a:lstStyle/>
          <a:p>
            <a:pPr eaLnBrk="1" fontAlgn="auto" hangingPunct="1">
              <a:spcAft>
                <a:spcPts val="0"/>
              </a:spcAft>
              <a:buFont typeface="Arial" pitchFamily="34" charset="0"/>
              <a:buChar char="•"/>
              <a:defRPr/>
            </a:pPr>
            <a:r>
              <a:rPr lang="en-US" b="1" dirty="0" smtClean="0"/>
              <a:t>Motivation and objectives</a:t>
            </a:r>
            <a:r>
              <a:rPr lang="en-US" dirty="0" smtClean="0"/>
              <a:t>, Objectives of cloud computing. Advantages and problems.  Applications appropriate for clouds. Typical services.</a:t>
            </a:r>
          </a:p>
          <a:p>
            <a:pPr eaLnBrk="1" fontAlgn="auto" hangingPunct="1">
              <a:spcAft>
                <a:spcPts val="0"/>
              </a:spcAft>
              <a:buFont typeface="Arial" pitchFamily="34" charset="0"/>
              <a:buChar char="•"/>
              <a:defRPr/>
            </a:pPr>
            <a:r>
              <a:rPr lang="en-US" b="1" dirty="0" smtClean="0"/>
              <a:t>Service levels. </a:t>
            </a:r>
            <a:r>
              <a:rPr lang="en-US" dirty="0" smtClean="0"/>
              <a:t>Infrastructure as a Service</a:t>
            </a:r>
            <a:r>
              <a:rPr lang="en-US" b="1" dirty="0" smtClean="0"/>
              <a:t>, </a:t>
            </a:r>
            <a:r>
              <a:rPr lang="en-US" dirty="0" smtClean="0"/>
              <a:t>Middleware (Platform) as a Service</a:t>
            </a:r>
            <a:r>
              <a:rPr lang="en-US" b="1" dirty="0" smtClean="0"/>
              <a:t> </a:t>
            </a:r>
            <a:r>
              <a:rPr lang="en-US" dirty="0" smtClean="0"/>
              <a:t> Software as a Service.   Advantages and problems of each type of service.   </a:t>
            </a:r>
          </a:p>
          <a:p>
            <a:pPr eaLnBrk="1" fontAlgn="auto" hangingPunct="1">
              <a:spcAft>
                <a:spcPts val="0"/>
              </a:spcAft>
              <a:buFont typeface="Arial" pitchFamily="34" charset="0"/>
              <a:buChar char="•"/>
              <a:defRPr/>
            </a:pPr>
            <a:r>
              <a:rPr lang="en-US" b="1" dirty="0" smtClean="0"/>
              <a:t>Architectures and SLAs</a:t>
            </a:r>
            <a:r>
              <a:rPr lang="en-US" dirty="0" smtClean="0"/>
              <a:t>. Reference architectures. SOA and its   relationship to cloud computing.  A model of SLA.       </a:t>
            </a:r>
          </a:p>
          <a:p>
            <a:pPr eaLnBrk="1" fontAlgn="auto" hangingPunct="1">
              <a:spcAft>
                <a:spcPts val="0"/>
              </a:spcAft>
              <a:buFont typeface="Arial" pitchFamily="34" charset="0"/>
              <a:buChar char="•"/>
              <a:defRPr/>
            </a:pPr>
            <a:r>
              <a:rPr lang="en-US" b="1" dirty="0" smtClean="0"/>
              <a:t>Infrastructure as a Service. </a:t>
            </a:r>
            <a:r>
              <a:rPr lang="en-US" dirty="0" smtClean="0"/>
              <a:t>Virtualization approaches. Desktop and server virtualization. Example: Amazon EC2</a:t>
            </a:r>
          </a:p>
          <a:p>
            <a:pPr eaLnBrk="1" fontAlgn="auto" hangingPunct="1">
              <a:spcAft>
                <a:spcPts val="0"/>
              </a:spcAft>
              <a:buFont typeface="Arial" pitchFamily="34" charset="0"/>
              <a:buChar char="•"/>
              <a:defRPr/>
            </a:pPr>
            <a:r>
              <a:rPr lang="en-US" b="1" dirty="0" smtClean="0"/>
              <a:t>Middleware as a Service.</a:t>
            </a:r>
            <a:r>
              <a:rPr lang="en-US" dirty="0" smtClean="0"/>
              <a:t> Platform approaches.  Agnostic middleware. Example: Microsoft Azure.</a:t>
            </a:r>
          </a:p>
          <a:p>
            <a:pPr eaLnBrk="1" fontAlgn="auto" hangingPunct="1">
              <a:spcAft>
                <a:spcPts val="0"/>
              </a:spcAft>
              <a:buFont typeface="Arial" pitchFamily="34" charset="0"/>
              <a:buChar char="•"/>
              <a:defRPr/>
            </a:pPr>
            <a:endParaRPr lang="en-US" dirty="0"/>
          </a:p>
        </p:txBody>
      </p:sp>
    </p:spTree>
    <p:extLst>
      <p:ext uri="{BB962C8B-B14F-4D97-AF65-F5344CB8AC3E}">
        <p14:creationId xmlns:p14="http://schemas.microsoft.com/office/powerpoint/2010/main" val="3390507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smtClean="0"/>
              <a:t>Outline II</a:t>
            </a:r>
          </a:p>
        </p:txBody>
      </p:sp>
      <p:sp>
        <p:nvSpPr>
          <p:cNvPr id="3" name="Content Placeholder 2"/>
          <p:cNvSpPr>
            <a:spLocks noGrp="1"/>
          </p:cNvSpPr>
          <p:nvPr>
            <p:ph idx="1"/>
          </p:nvPr>
        </p:nvSpPr>
        <p:spPr/>
        <p:txBody>
          <a:bodyPr rtlCol="0">
            <a:normAutofit fontScale="77500" lnSpcReduction="20000"/>
          </a:bodyPr>
          <a:lstStyle/>
          <a:p>
            <a:pPr eaLnBrk="1" fontAlgn="auto" hangingPunct="1">
              <a:spcAft>
                <a:spcPts val="0"/>
              </a:spcAft>
              <a:buFont typeface="Arial" pitchFamily="34" charset="0"/>
              <a:buChar char="•"/>
              <a:defRPr/>
            </a:pPr>
            <a:r>
              <a:rPr lang="en-US" b="1" dirty="0" smtClean="0"/>
              <a:t>Software as a Service</a:t>
            </a:r>
            <a:r>
              <a:rPr lang="en-US" dirty="0" smtClean="0"/>
              <a:t>. Example: Google Apps. </a:t>
            </a:r>
          </a:p>
          <a:p>
            <a:pPr eaLnBrk="1" fontAlgn="auto" hangingPunct="1">
              <a:spcAft>
                <a:spcPts val="0"/>
              </a:spcAft>
              <a:buFont typeface="Arial" pitchFamily="34" charset="0"/>
              <a:buChar char="•"/>
              <a:defRPr/>
            </a:pPr>
            <a:r>
              <a:rPr lang="en-US" b="1" dirty="0" smtClean="0"/>
              <a:t>Service-oriented architectures. </a:t>
            </a:r>
            <a:r>
              <a:rPr lang="en-US" dirty="0" smtClean="0"/>
              <a:t> Web services and their standards</a:t>
            </a:r>
          </a:p>
          <a:p>
            <a:pPr eaLnBrk="1" fontAlgn="auto" hangingPunct="1">
              <a:spcAft>
                <a:spcPts val="0"/>
              </a:spcAft>
              <a:buFont typeface="Arial" pitchFamily="34" charset="0"/>
              <a:buChar char="•"/>
              <a:defRPr/>
            </a:pPr>
            <a:r>
              <a:rPr lang="en-US" b="1" dirty="0" smtClean="0"/>
              <a:t>Security.</a:t>
            </a:r>
            <a:r>
              <a:rPr lang="en-US" dirty="0" smtClean="0"/>
              <a:t>  Attacks and their defenses. Misuse patterns.</a:t>
            </a:r>
          </a:p>
          <a:p>
            <a:pPr eaLnBrk="1" fontAlgn="auto" hangingPunct="1">
              <a:spcAft>
                <a:spcPts val="0"/>
              </a:spcAft>
              <a:buFont typeface="Arial" pitchFamily="34" charset="0"/>
              <a:buChar char="•"/>
              <a:defRPr/>
            </a:pPr>
            <a:r>
              <a:rPr lang="en-US" b="1" dirty="0" smtClean="0"/>
              <a:t>Reliability. </a:t>
            </a:r>
            <a:r>
              <a:rPr lang="en-US" dirty="0" smtClean="0"/>
              <a:t>Providing reliability, availability, and fault tolerance in cloud systems</a:t>
            </a:r>
          </a:p>
          <a:p>
            <a:pPr eaLnBrk="1" fontAlgn="auto" hangingPunct="1">
              <a:spcAft>
                <a:spcPts val="0"/>
              </a:spcAft>
              <a:buFont typeface="Arial" pitchFamily="34" charset="0"/>
              <a:buChar char="•"/>
              <a:defRPr/>
            </a:pPr>
            <a:r>
              <a:rPr lang="en-US" b="1" dirty="0" smtClean="0"/>
              <a:t>Identity management. </a:t>
            </a:r>
            <a:r>
              <a:rPr lang="en-US" dirty="0" smtClean="0"/>
              <a:t>Importance and examples</a:t>
            </a:r>
          </a:p>
          <a:p>
            <a:pPr eaLnBrk="1" fontAlgn="auto" hangingPunct="1">
              <a:spcAft>
                <a:spcPts val="0"/>
              </a:spcAft>
              <a:buFont typeface="Arial" pitchFamily="34" charset="0"/>
              <a:buChar char="•"/>
              <a:defRPr/>
            </a:pPr>
            <a:r>
              <a:rPr lang="en-US" b="1" dirty="0" smtClean="0"/>
              <a:t>Wireless clouds</a:t>
            </a:r>
            <a:r>
              <a:rPr lang="en-US" dirty="0" smtClean="0"/>
              <a:t>. Effect on security and functionality</a:t>
            </a:r>
          </a:p>
          <a:p>
            <a:pPr eaLnBrk="1" fontAlgn="auto" hangingPunct="1">
              <a:spcAft>
                <a:spcPts val="0"/>
              </a:spcAft>
              <a:buFont typeface="Arial" pitchFamily="34" charset="0"/>
              <a:buChar char="•"/>
              <a:defRPr/>
            </a:pPr>
            <a:r>
              <a:rPr lang="en-US" b="1" dirty="0" smtClean="0"/>
              <a:t>Governance. </a:t>
            </a:r>
            <a:r>
              <a:rPr lang="en-US" dirty="0" smtClean="0"/>
              <a:t>Policies and management.</a:t>
            </a:r>
          </a:p>
          <a:p>
            <a:pPr eaLnBrk="1" fontAlgn="auto" hangingPunct="1">
              <a:spcAft>
                <a:spcPts val="0"/>
              </a:spcAft>
              <a:buFont typeface="Arial" pitchFamily="34" charset="0"/>
              <a:buChar char="•"/>
              <a:defRPr/>
            </a:pPr>
            <a:r>
              <a:rPr lang="en-US" b="1" dirty="0" smtClean="0"/>
              <a:t>The Internet of Things</a:t>
            </a:r>
          </a:p>
          <a:p>
            <a:pPr eaLnBrk="1" fontAlgn="auto" hangingPunct="1">
              <a:spcAft>
                <a:spcPts val="0"/>
              </a:spcAft>
              <a:buFont typeface="Arial" pitchFamily="34" charset="0"/>
              <a:buChar char="•"/>
              <a:defRPr/>
            </a:pPr>
            <a:r>
              <a:rPr lang="en-US" b="1" dirty="0" smtClean="0"/>
              <a:t>Clouds and </a:t>
            </a:r>
            <a:r>
              <a:rPr lang="en-US" b="1" dirty="0" err="1" smtClean="0"/>
              <a:t>cyberphysical</a:t>
            </a:r>
            <a:r>
              <a:rPr lang="en-US" b="1" dirty="0" smtClean="0"/>
              <a:t> systems </a:t>
            </a:r>
          </a:p>
          <a:p>
            <a:pPr eaLnBrk="1" fontAlgn="auto" hangingPunct="1">
              <a:spcAft>
                <a:spcPts val="0"/>
              </a:spcAft>
              <a:buFont typeface="Arial" pitchFamily="34" charset="0"/>
              <a:buChar char="•"/>
              <a:defRPr/>
            </a:pPr>
            <a:r>
              <a:rPr lang="en-US" b="1" dirty="0" smtClean="0"/>
              <a:t>Cloud ecosystems</a:t>
            </a:r>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a:p>
        </p:txBody>
      </p:sp>
    </p:spTree>
    <p:extLst>
      <p:ext uri="{BB962C8B-B14F-4D97-AF65-F5344CB8AC3E}">
        <p14:creationId xmlns:p14="http://schemas.microsoft.com/office/powerpoint/2010/main" val="14086719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 Introduction</a:t>
            </a:r>
            <a:endParaRPr lang="en-US" dirty="0"/>
          </a:p>
        </p:txBody>
      </p:sp>
      <p:sp>
        <p:nvSpPr>
          <p:cNvPr id="3" name="Content Placeholder 2"/>
          <p:cNvSpPr>
            <a:spLocks noGrp="1"/>
          </p:cNvSpPr>
          <p:nvPr>
            <p:ph idx="1"/>
          </p:nvPr>
        </p:nvSpPr>
        <p:spPr/>
        <p:txBody>
          <a:bodyPr/>
          <a:lstStyle/>
          <a:p>
            <a:r>
              <a:rPr lang="en-US" dirty="0" smtClean="0"/>
              <a:t>Motivation</a:t>
            </a:r>
          </a:p>
          <a:p>
            <a:r>
              <a:rPr lang="en-US" dirty="0" smtClean="0"/>
              <a:t>Definitions </a:t>
            </a:r>
          </a:p>
          <a:p>
            <a:r>
              <a:rPr lang="en-US" dirty="0" smtClean="0"/>
              <a:t>Advantages and disadvantages</a:t>
            </a:r>
          </a:p>
          <a:p>
            <a:r>
              <a:rPr lang="en-US" dirty="0" smtClean="0"/>
              <a:t>Types of services </a:t>
            </a:r>
          </a:p>
          <a:p>
            <a:r>
              <a:rPr lang="en-US" dirty="0" smtClean="0"/>
              <a:t>Types of deployment</a:t>
            </a:r>
          </a:p>
          <a:p>
            <a:r>
              <a:rPr lang="en-US" dirty="0" smtClean="0"/>
              <a:t>Market and jobs</a:t>
            </a:r>
            <a:endParaRPr lang="en-US" dirty="0"/>
          </a:p>
        </p:txBody>
      </p:sp>
    </p:spTree>
    <p:extLst>
      <p:ext uri="{BB962C8B-B14F-4D97-AF65-F5344CB8AC3E}">
        <p14:creationId xmlns:p14="http://schemas.microsoft.com/office/powerpoint/2010/main" val="4787560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Cloud Computing?</a:t>
            </a:r>
            <a:endParaRPr lang="en-US" dirty="0"/>
          </a:p>
        </p:txBody>
      </p:sp>
      <p:sp>
        <p:nvSpPr>
          <p:cNvPr id="3" name="Content Placeholder 2"/>
          <p:cNvSpPr>
            <a:spLocks noGrp="1"/>
          </p:cNvSpPr>
          <p:nvPr>
            <p:ph idx="1"/>
          </p:nvPr>
        </p:nvSpPr>
        <p:spPr/>
        <p:txBody>
          <a:bodyPr/>
          <a:lstStyle/>
          <a:p>
            <a:r>
              <a:rPr lang="en-US" sz="2400" b="1" dirty="0" smtClean="0"/>
              <a:t>Wikipedia: Cloud computing</a:t>
            </a:r>
            <a:r>
              <a:rPr lang="en-US" sz="2400" dirty="0" smtClean="0"/>
              <a:t> is the delivery of computing as a service rather than a product, whereby shared resources, software, and information are provided to computers and other devices as a metered service over a network (typically the Internet). </a:t>
            </a:r>
          </a:p>
          <a:p>
            <a:r>
              <a:rPr lang="en-US" sz="2400" b="1" dirty="0" smtClean="0"/>
              <a:t>NIST (National Institute of Standards and Technology):</a:t>
            </a:r>
            <a:r>
              <a:rPr lang="en-US" sz="2400" dirty="0" smtClean="0"/>
              <a:t> Cloud computing is a model for enabling convenient, on-demand network access to a shared pool of configurable computing resources (e.g., networks, servers, storage, applications, and services) that can be rapidly provisioned and released with minimal management effort or service provider interaction</a:t>
            </a:r>
          </a:p>
          <a:p>
            <a:endParaRPr lang="en-US" dirty="0"/>
          </a:p>
        </p:txBody>
      </p:sp>
    </p:spTree>
    <p:extLst>
      <p:ext uri="{BB962C8B-B14F-4D97-AF65-F5344CB8AC3E}">
        <p14:creationId xmlns:p14="http://schemas.microsoft.com/office/powerpoint/2010/main" val="1715864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5554" name="Picture 2"/>
          <p:cNvPicPr>
            <a:picLocks noChangeAspect="1" noChangeArrowheads="1"/>
          </p:cNvPicPr>
          <p:nvPr/>
        </p:nvPicPr>
        <p:blipFill>
          <a:blip r:embed="rId2" cstate="print"/>
          <a:srcRect/>
          <a:stretch>
            <a:fillRect/>
          </a:stretch>
        </p:blipFill>
        <p:spPr bwMode="auto">
          <a:xfrm>
            <a:off x="685800" y="838200"/>
            <a:ext cx="7391399" cy="5181599"/>
          </a:xfrm>
          <a:prstGeom prst="rect">
            <a:avLst/>
          </a:prstGeom>
          <a:noFill/>
          <a:ln w="9525">
            <a:noFill/>
            <a:miter lim="800000"/>
            <a:headEnd/>
            <a:tailEnd/>
          </a:ln>
        </p:spPr>
      </p:pic>
    </p:spTree>
    <p:extLst>
      <p:ext uri="{BB962C8B-B14F-4D97-AF65-F5344CB8AC3E}">
        <p14:creationId xmlns:p14="http://schemas.microsoft.com/office/powerpoint/2010/main" val="24721780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smtClean="0"/>
              <a:t>Cloud services</a:t>
            </a:r>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pitchFamily="34" charset="0"/>
              <a:buChar char="•"/>
              <a:defRPr/>
            </a:pPr>
            <a:r>
              <a:rPr lang="en-US" dirty="0" smtClean="0"/>
              <a:t>A cloud service has three distinct characteristics that differentiate it from traditional hosting. It is sold </a:t>
            </a:r>
            <a:r>
              <a:rPr lang="en-US" b="1" dirty="0" smtClean="0">
                <a:solidFill>
                  <a:schemeClr val="tx2"/>
                </a:solidFill>
              </a:rPr>
              <a:t>on demand</a:t>
            </a:r>
            <a:r>
              <a:rPr lang="en-US" dirty="0" smtClean="0"/>
              <a:t>, typically by the minute or the hour; it is </a:t>
            </a:r>
            <a:r>
              <a:rPr lang="en-US" b="1" dirty="0" smtClean="0">
                <a:solidFill>
                  <a:schemeClr val="tx2"/>
                </a:solidFill>
              </a:rPr>
              <a:t>elastic</a:t>
            </a:r>
            <a:r>
              <a:rPr lang="en-US" dirty="0" smtClean="0"/>
              <a:t> -- a user can have as much or as little of a service as they want at any given time; and the service is </a:t>
            </a:r>
            <a:r>
              <a:rPr lang="en-US" b="1" dirty="0" smtClean="0">
                <a:solidFill>
                  <a:schemeClr val="tx2"/>
                </a:solidFill>
              </a:rPr>
              <a:t>fully managed by the provider </a:t>
            </a:r>
            <a:r>
              <a:rPr lang="en-US" dirty="0" smtClean="0"/>
              <a:t>(the consumer needs nothing but a personal computer and Internet access)</a:t>
            </a:r>
          </a:p>
          <a:p>
            <a:pPr eaLnBrk="1" fontAlgn="auto" hangingPunct="1">
              <a:spcAft>
                <a:spcPts val="0"/>
              </a:spcAft>
              <a:buFont typeface="Arial" pitchFamily="34" charset="0"/>
              <a:buChar char="•"/>
              <a:defRPr/>
            </a:pPr>
            <a:r>
              <a:rPr lang="en-US" dirty="0" smtClean="0"/>
              <a:t>Significant innovations in virtualization and distributed computing, as well as improved access to high-speed Internet and a weak economy, have accelerated interest in cloud computing.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p:nvPr>
        </p:nvSpPr>
        <p:spPr/>
        <p:txBody>
          <a:bodyPr/>
          <a:lstStyle/>
          <a:p>
            <a:pPr eaLnBrk="1" hangingPunct="1"/>
            <a:r>
              <a:rPr lang="en-US" smtClean="0"/>
              <a:t>User view</a:t>
            </a:r>
          </a:p>
        </p:txBody>
      </p:sp>
      <p:sp>
        <p:nvSpPr>
          <p:cNvPr id="23554" name="Rectangle 3"/>
          <p:cNvSpPr>
            <a:spLocks noGrp="1"/>
          </p:cNvSpPr>
          <p:nvPr>
            <p:ph type="body" idx="1"/>
          </p:nvPr>
        </p:nvSpPr>
        <p:spPr/>
        <p:txBody>
          <a:bodyPr/>
          <a:lstStyle/>
          <a:p>
            <a:pPr eaLnBrk="1" hangingPunct="1">
              <a:lnSpc>
                <a:spcPct val="90000"/>
              </a:lnSpc>
            </a:pPr>
            <a:r>
              <a:rPr lang="en-US" sz="2800" dirty="0" smtClean="0"/>
              <a:t>The </a:t>
            </a:r>
            <a:r>
              <a:rPr lang="en-US" sz="2800" b="1" dirty="0" smtClean="0"/>
              <a:t>illusion of infinite computing resources </a:t>
            </a:r>
            <a:r>
              <a:rPr lang="en-US" sz="2800" dirty="0" smtClean="0"/>
              <a:t>available on demand. Cloud providers allow users to increase/decrease resources depending on their needs. </a:t>
            </a:r>
          </a:p>
          <a:p>
            <a:pPr eaLnBrk="1" hangingPunct="1">
              <a:lnSpc>
                <a:spcPct val="90000"/>
              </a:lnSpc>
            </a:pPr>
            <a:r>
              <a:rPr lang="en-US" sz="2800" b="1" dirty="0" smtClean="0"/>
              <a:t>Accessibility</a:t>
            </a:r>
            <a:r>
              <a:rPr lang="en-US" sz="2800" dirty="0" smtClean="0"/>
              <a:t> to resources from anywhere (Internet)</a:t>
            </a:r>
          </a:p>
          <a:p>
            <a:pPr eaLnBrk="1" hangingPunct="1">
              <a:lnSpc>
                <a:spcPct val="90000"/>
              </a:lnSpc>
            </a:pPr>
            <a:r>
              <a:rPr lang="en-US" sz="2800" dirty="0" smtClean="0"/>
              <a:t>The </a:t>
            </a:r>
            <a:r>
              <a:rPr lang="en-US" sz="2800" b="1" dirty="0" smtClean="0"/>
              <a:t>reduction of an up-front commitment </a:t>
            </a:r>
            <a:r>
              <a:rPr lang="en-US" sz="2800" dirty="0" smtClean="0"/>
              <a:t>by users. Minimize up-front costs associated with on-premise hardware and software license. </a:t>
            </a:r>
          </a:p>
          <a:p>
            <a:pPr eaLnBrk="1" hangingPunct="1">
              <a:lnSpc>
                <a:spcPct val="90000"/>
              </a:lnSpc>
            </a:pPr>
            <a:r>
              <a:rPr lang="en-US" sz="2800" dirty="0" smtClean="0"/>
              <a:t>The ability to </a:t>
            </a:r>
            <a:r>
              <a:rPr lang="en-US" sz="2800" b="1" dirty="0" smtClean="0"/>
              <a:t>pay only for use of computing resources </a:t>
            </a:r>
            <a:r>
              <a:rPr lang="en-US" sz="2800" dirty="0" smtClean="0"/>
              <a:t>as needed. Clouds offer pay-as-you-go services to the public where users only pay for the services consumed.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p:nvPr>
        </p:nvSpPr>
        <p:spPr/>
        <p:txBody>
          <a:bodyPr/>
          <a:lstStyle/>
          <a:p>
            <a:pPr eaLnBrk="1" hangingPunct="1"/>
            <a:r>
              <a:rPr lang="en-US" dirty="0" smtClean="0"/>
              <a:t>Combination </a:t>
            </a:r>
            <a:r>
              <a:rPr lang="en-US" smtClean="0"/>
              <a:t>of two </a:t>
            </a:r>
            <a:r>
              <a:rPr lang="en-US" dirty="0" smtClean="0"/>
              <a:t>old ideas</a:t>
            </a:r>
          </a:p>
        </p:txBody>
      </p:sp>
      <p:sp>
        <p:nvSpPr>
          <p:cNvPr id="24578" name="Rectangle 3"/>
          <p:cNvSpPr>
            <a:spLocks noGrp="1"/>
          </p:cNvSpPr>
          <p:nvPr>
            <p:ph type="body" idx="1"/>
          </p:nvPr>
        </p:nvSpPr>
        <p:spPr/>
        <p:txBody>
          <a:bodyPr/>
          <a:lstStyle/>
          <a:p>
            <a:pPr eaLnBrk="1" hangingPunct="1">
              <a:lnSpc>
                <a:spcPct val="90000"/>
              </a:lnSpc>
            </a:pPr>
            <a:r>
              <a:rPr lang="en-US" sz="2400" b="1" i="1" dirty="0" smtClean="0"/>
              <a:t>Utility computing</a:t>
            </a:r>
            <a:r>
              <a:rPr lang="en-US" sz="2400" dirty="0" smtClean="0"/>
              <a:t>—an infrastructure provides a set of resources to be shared by applications which use them as needed and pay only for what they use. This approach lets applications have access to a variety of almost unlimited resources (at the cost of giving up parts of the control about where and how data is processed).</a:t>
            </a:r>
            <a:endParaRPr lang="en-US" sz="2400" i="1" dirty="0" smtClean="0"/>
          </a:p>
          <a:p>
            <a:pPr eaLnBrk="1" hangingPunct="1">
              <a:lnSpc>
                <a:spcPct val="90000"/>
              </a:lnSpc>
            </a:pPr>
            <a:r>
              <a:rPr lang="en-US" sz="2400" b="1" i="1" dirty="0" smtClean="0"/>
              <a:t>Virtual machines</a:t>
            </a:r>
            <a:r>
              <a:rPr lang="en-US" sz="2400" dirty="0" smtClean="0"/>
              <a:t>—this is a concept used for supporting the execution of operating systems sharing the same hardware. The virtual machine seen by a given customer is created from one or more servers in the cloud and has practically unlimited power and storage capacity.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4"/>
          <p:cNvPicPr>
            <a:picLocks noChangeAspect="1" noChangeArrowheads="1"/>
          </p:cNvPicPr>
          <p:nvPr/>
        </p:nvPicPr>
        <p:blipFill>
          <a:blip r:embed="rId2" cstate="print"/>
          <a:srcRect/>
          <a:stretch>
            <a:fillRect/>
          </a:stretch>
        </p:blipFill>
        <p:spPr bwMode="auto">
          <a:xfrm>
            <a:off x="1441450" y="1111250"/>
            <a:ext cx="6261100" cy="4635500"/>
          </a:xfrm>
          <a:prstGeom prst="rect">
            <a:avLst/>
          </a:prstGeom>
          <a:noFill/>
          <a:ln w="9525">
            <a:noFill/>
            <a:miter lim="800000"/>
            <a:headEnd/>
            <a:tailEnd/>
          </a:ln>
        </p:spPr>
      </p:pic>
      <p:sp>
        <p:nvSpPr>
          <p:cNvPr id="26626" name="Title 2"/>
          <p:cNvSpPr>
            <a:spLocks noGrp="1"/>
          </p:cNvSpPr>
          <p:nvPr>
            <p:ph type="title"/>
          </p:nvPr>
        </p:nvSpPr>
        <p:spPr/>
        <p:txBody>
          <a:bodyPr/>
          <a:lstStyle/>
          <a:p>
            <a:pPr eaLnBrk="1" hangingPunct="1"/>
            <a:r>
              <a:rPr lang="en-US" smtClean="0"/>
              <a:t>Architectural levels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dirty="0" smtClean="0"/>
              <a:t>Course description</a:t>
            </a:r>
          </a:p>
        </p:txBody>
      </p:sp>
      <p:sp>
        <p:nvSpPr>
          <p:cNvPr id="16386" name="Content Placeholder 2"/>
          <p:cNvSpPr>
            <a:spLocks noGrp="1"/>
          </p:cNvSpPr>
          <p:nvPr>
            <p:ph idx="1"/>
          </p:nvPr>
        </p:nvSpPr>
        <p:spPr/>
        <p:txBody>
          <a:bodyPr/>
          <a:lstStyle/>
          <a:p>
            <a:pPr eaLnBrk="1" hangingPunct="1"/>
            <a:r>
              <a:rPr lang="en-US" b="1" dirty="0" smtClean="0"/>
              <a:t>Cloud computing</a:t>
            </a:r>
            <a:r>
              <a:rPr lang="en-US" dirty="0" smtClean="0"/>
              <a:t> is concerned with the use and architecture of this new style of computation. We study the services provided by clouds, their internal structure, and their possibilities and limitations.  We use UML as a language to describe architectures and patterns to help the design of software applications using clouds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Box 3"/>
          <p:cNvSpPr txBox="1">
            <a:spLocks noChangeArrowheads="1"/>
          </p:cNvSpPr>
          <p:nvPr/>
        </p:nvSpPr>
        <p:spPr bwMode="auto">
          <a:xfrm>
            <a:off x="2371725" y="1495425"/>
            <a:ext cx="1371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a:latin typeface="Times New Roman" pitchFamily="18" charset="0"/>
                <a:cs typeface="Times New Roman" pitchFamily="18" charset="0"/>
              </a:rPr>
              <a:t>User interfaces</a:t>
            </a:r>
          </a:p>
        </p:txBody>
      </p:sp>
      <p:cxnSp>
        <p:nvCxnSpPr>
          <p:cNvPr id="6" name="Straight Connector 5"/>
          <p:cNvCxnSpPr/>
          <p:nvPr/>
        </p:nvCxnSpPr>
        <p:spPr>
          <a:xfrm>
            <a:off x="1304925" y="1495425"/>
            <a:ext cx="3276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304925" y="1752600"/>
            <a:ext cx="3276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5477" name="TextBox 8"/>
          <p:cNvSpPr txBox="1">
            <a:spLocks noChangeArrowheads="1"/>
          </p:cNvSpPr>
          <p:nvPr/>
        </p:nvSpPr>
        <p:spPr bwMode="auto">
          <a:xfrm>
            <a:off x="1685925" y="1816100"/>
            <a:ext cx="1371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a:latin typeface="Times New Roman" pitchFamily="18" charset="0"/>
                <a:cs typeface="Times New Roman" pitchFamily="18" charset="0"/>
              </a:rPr>
              <a:t>User Applications</a:t>
            </a:r>
            <a:r>
              <a:rPr lang="en-US" altLang="en-US" sz="1200" b="1">
                <a:latin typeface="Times New Roman" pitchFamily="18" charset="0"/>
                <a:cs typeface="Times New Roman" pitchFamily="18" charset="0"/>
              </a:rPr>
              <a:t>:</a:t>
            </a:r>
          </a:p>
        </p:txBody>
      </p:sp>
      <p:sp>
        <p:nvSpPr>
          <p:cNvPr id="105478" name="TextBox 9"/>
          <p:cNvSpPr txBox="1">
            <a:spLocks noChangeArrowheads="1"/>
          </p:cNvSpPr>
          <p:nvPr/>
        </p:nvSpPr>
        <p:spPr bwMode="auto">
          <a:xfrm>
            <a:off x="2219325" y="2071688"/>
            <a:ext cx="1905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a:latin typeface="Times New Roman" pitchFamily="18" charset="0"/>
                <a:cs typeface="Times New Roman" pitchFamily="18" charset="0"/>
              </a:rPr>
              <a:t>financial manufacturing</a:t>
            </a:r>
          </a:p>
          <a:p>
            <a:pPr eaLnBrk="1" hangingPunct="1"/>
            <a:r>
              <a:rPr lang="en-US" altLang="en-US" sz="1200">
                <a:latin typeface="Times New Roman" pitchFamily="18" charset="0"/>
                <a:cs typeface="Times New Roman" pitchFamily="18" charset="0"/>
              </a:rPr>
              <a:t>student registration</a:t>
            </a:r>
          </a:p>
        </p:txBody>
      </p:sp>
      <p:cxnSp>
        <p:nvCxnSpPr>
          <p:cNvPr id="11" name="Straight Connector 10"/>
          <p:cNvCxnSpPr/>
          <p:nvPr/>
        </p:nvCxnSpPr>
        <p:spPr>
          <a:xfrm>
            <a:off x="1304925" y="2562225"/>
            <a:ext cx="3276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5480" name="TextBox 11"/>
          <p:cNvSpPr txBox="1">
            <a:spLocks noChangeArrowheads="1"/>
          </p:cNvSpPr>
          <p:nvPr/>
        </p:nvSpPr>
        <p:spPr bwMode="auto">
          <a:xfrm>
            <a:off x="1685925" y="2562225"/>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a:latin typeface="Times New Roman" pitchFamily="18" charset="0"/>
                <a:cs typeface="Times New Roman" pitchFamily="18" charset="0"/>
              </a:rPr>
              <a:t>DBMS</a:t>
            </a:r>
            <a:endParaRPr lang="en-US" altLang="en-US" sz="1200" b="1">
              <a:latin typeface="Times New Roman" pitchFamily="18" charset="0"/>
              <a:cs typeface="Times New Roman" pitchFamily="18" charset="0"/>
            </a:endParaRPr>
          </a:p>
        </p:txBody>
      </p:sp>
      <p:sp>
        <p:nvSpPr>
          <p:cNvPr id="13" name="Rectangle 12"/>
          <p:cNvSpPr/>
          <p:nvPr/>
        </p:nvSpPr>
        <p:spPr>
          <a:xfrm>
            <a:off x="2924175" y="2838450"/>
            <a:ext cx="3048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p:cNvSpPr/>
          <p:nvPr/>
        </p:nvSpPr>
        <p:spPr>
          <a:xfrm>
            <a:off x="3533775" y="2838450"/>
            <a:ext cx="3048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p:cNvSpPr/>
          <p:nvPr/>
        </p:nvSpPr>
        <p:spPr>
          <a:xfrm>
            <a:off x="2924175" y="3219450"/>
            <a:ext cx="3048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3533775" y="3219450"/>
            <a:ext cx="3048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5485" name="TextBox 16"/>
          <p:cNvSpPr txBox="1">
            <a:spLocks noChangeArrowheads="1"/>
          </p:cNvSpPr>
          <p:nvPr/>
        </p:nvSpPr>
        <p:spPr bwMode="auto">
          <a:xfrm>
            <a:off x="3248025" y="2790825"/>
            <a:ext cx="30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b="1">
                <a:latin typeface="Times New Roman" pitchFamily="18" charset="0"/>
                <a:cs typeface="Times New Roman" pitchFamily="18" charset="0"/>
              </a:rPr>
              <a:t>..</a:t>
            </a:r>
          </a:p>
        </p:txBody>
      </p:sp>
      <p:sp>
        <p:nvSpPr>
          <p:cNvPr id="105486" name="TextBox 17"/>
          <p:cNvSpPr txBox="1">
            <a:spLocks noChangeArrowheads="1"/>
          </p:cNvSpPr>
          <p:nvPr/>
        </p:nvSpPr>
        <p:spPr bwMode="auto">
          <a:xfrm>
            <a:off x="3248025" y="3171825"/>
            <a:ext cx="30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b="1">
                <a:latin typeface="Times New Roman" pitchFamily="18" charset="0"/>
                <a:cs typeface="Times New Roman" pitchFamily="18" charset="0"/>
              </a:rPr>
              <a:t>..</a:t>
            </a:r>
          </a:p>
        </p:txBody>
      </p:sp>
      <p:sp>
        <p:nvSpPr>
          <p:cNvPr id="105487" name="TextBox 18"/>
          <p:cNvSpPr txBox="1">
            <a:spLocks noChangeArrowheads="1"/>
          </p:cNvSpPr>
          <p:nvPr/>
        </p:nvSpPr>
        <p:spPr bwMode="auto">
          <a:xfrm>
            <a:off x="2409825" y="2819400"/>
            <a:ext cx="685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a:latin typeface="Times New Roman" pitchFamily="18" charset="0"/>
                <a:cs typeface="Times New Roman" pitchFamily="18" charset="0"/>
              </a:rPr>
              <a:t>SQL</a:t>
            </a:r>
            <a:endParaRPr lang="en-US" altLang="en-US" sz="1200" b="1">
              <a:latin typeface="Times New Roman" pitchFamily="18" charset="0"/>
              <a:cs typeface="Times New Roman" pitchFamily="18" charset="0"/>
            </a:endParaRPr>
          </a:p>
        </p:txBody>
      </p:sp>
      <p:sp>
        <p:nvSpPr>
          <p:cNvPr id="105488" name="TextBox 19"/>
          <p:cNvSpPr txBox="1">
            <a:spLocks noChangeArrowheads="1"/>
          </p:cNvSpPr>
          <p:nvPr/>
        </p:nvSpPr>
        <p:spPr bwMode="auto">
          <a:xfrm>
            <a:off x="2219325" y="3200400"/>
            <a:ext cx="685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a:latin typeface="Times New Roman" pitchFamily="18" charset="0"/>
                <a:cs typeface="Times New Roman" pitchFamily="18" charset="0"/>
              </a:rPr>
              <a:t>NoSQL</a:t>
            </a:r>
            <a:endParaRPr lang="en-US" altLang="en-US" sz="1200" b="1">
              <a:latin typeface="Times New Roman" pitchFamily="18" charset="0"/>
              <a:cs typeface="Times New Roman" pitchFamily="18" charset="0"/>
            </a:endParaRPr>
          </a:p>
        </p:txBody>
      </p:sp>
      <p:cxnSp>
        <p:nvCxnSpPr>
          <p:cNvPr id="22" name="Straight Connector 21"/>
          <p:cNvCxnSpPr/>
          <p:nvPr/>
        </p:nvCxnSpPr>
        <p:spPr>
          <a:xfrm>
            <a:off x="1304925" y="3552825"/>
            <a:ext cx="3276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5490" name="TextBox 22"/>
          <p:cNvSpPr txBox="1">
            <a:spLocks noChangeArrowheads="1"/>
          </p:cNvSpPr>
          <p:nvPr/>
        </p:nvSpPr>
        <p:spPr bwMode="auto">
          <a:xfrm>
            <a:off x="1457325" y="3552825"/>
            <a:ext cx="3048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a:latin typeface="Times New Roman" pitchFamily="18" charset="0"/>
                <a:cs typeface="Times New Roman" pitchFamily="18" charset="0"/>
              </a:rPr>
              <a:t>OS utilities          Media Player          Browser</a:t>
            </a:r>
            <a:endParaRPr lang="en-US" altLang="en-US" sz="1200" b="1">
              <a:latin typeface="Times New Roman" pitchFamily="18" charset="0"/>
              <a:cs typeface="Times New Roman" pitchFamily="18" charset="0"/>
            </a:endParaRPr>
          </a:p>
        </p:txBody>
      </p:sp>
      <p:cxnSp>
        <p:nvCxnSpPr>
          <p:cNvPr id="28" name="Straight Connector 27"/>
          <p:cNvCxnSpPr/>
          <p:nvPr/>
        </p:nvCxnSpPr>
        <p:spPr>
          <a:xfrm>
            <a:off x="1304925" y="3810000"/>
            <a:ext cx="3276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5492" name="TextBox 28"/>
          <p:cNvSpPr txBox="1">
            <a:spLocks noChangeArrowheads="1"/>
          </p:cNvSpPr>
          <p:nvPr/>
        </p:nvSpPr>
        <p:spPr bwMode="auto">
          <a:xfrm>
            <a:off x="1457325" y="3857625"/>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a:latin typeface="Times New Roman" pitchFamily="18" charset="0"/>
                <a:cs typeface="Times New Roman" pitchFamily="18" charset="0"/>
              </a:rPr>
              <a:t>OS kernel</a:t>
            </a:r>
            <a:endParaRPr lang="en-US" altLang="en-US" sz="1200" b="1">
              <a:latin typeface="Times New Roman" pitchFamily="18" charset="0"/>
              <a:cs typeface="Times New Roman" pitchFamily="18" charset="0"/>
            </a:endParaRPr>
          </a:p>
        </p:txBody>
      </p:sp>
      <p:sp>
        <p:nvSpPr>
          <p:cNvPr id="105493" name="TextBox 29"/>
          <p:cNvSpPr txBox="1">
            <a:spLocks noChangeArrowheads="1"/>
          </p:cNvSpPr>
          <p:nvPr/>
        </p:nvSpPr>
        <p:spPr bwMode="auto">
          <a:xfrm>
            <a:off x="2066925" y="4062413"/>
            <a:ext cx="2209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a:latin typeface="Times New Roman" pitchFamily="18" charset="0"/>
                <a:cs typeface="Times New Roman" pitchFamily="18" charset="0"/>
              </a:rPr>
              <a:t>processes                memory</a:t>
            </a:r>
          </a:p>
          <a:p>
            <a:pPr eaLnBrk="1" hangingPunct="1"/>
            <a:r>
              <a:rPr lang="en-US" altLang="en-US" sz="1200">
                <a:latin typeface="Times New Roman" pitchFamily="18" charset="0"/>
                <a:cs typeface="Times New Roman" pitchFamily="18" charset="0"/>
              </a:rPr>
              <a:t>device control        file system</a:t>
            </a:r>
          </a:p>
        </p:txBody>
      </p:sp>
      <p:cxnSp>
        <p:nvCxnSpPr>
          <p:cNvPr id="31" name="Straight Connector 30"/>
          <p:cNvCxnSpPr/>
          <p:nvPr/>
        </p:nvCxnSpPr>
        <p:spPr>
          <a:xfrm>
            <a:off x="1304925" y="4543425"/>
            <a:ext cx="3276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5495" name="TextBox 31"/>
          <p:cNvSpPr txBox="1">
            <a:spLocks noChangeArrowheads="1"/>
          </p:cNvSpPr>
          <p:nvPr/>
        </p:nvSpPr>
        <p:spPr bwMode="auto">
          <a:xfrm>
            <a:off x="1457325" y="4543425"/>
            <a:ext cx="3048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a:latin typeface="Times New Roman" pitchFamily="18" charset="0"/>
                <a:cs typeface="Times New Roman" pitchFamily="18" charset="0"/>
              </a:rPr>
              <a:t>distribution          middleware services</a:t>
            </a:r>
            <a:endParaRPr lang="en-US" altLang="en-US" sz="1200" b="1">
              <a:latin typeface="Times New Roman" pitchFamily="18" charset="0"/>
              <a:cs typeface="Times New Roman" pitchFamily="18" charset="0"/>
            </a:endParaRPr>
          </a:p>
        </p:txBody>
      </p:sp>
      <p:cxnSp>
        <p:nvCxnSpPr>
          <p:cNvPr id="35" name="Straight Connector 34"/>
          <p:cNvCxnSpPr/>
          <p:nvPr/>
        </p:nvCxnSpPr>
        <p:spPr>
          <a:xfrm>
            <a:off x="1304925" y="4800600"/>
            <a:ext cx="3276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5497" name="TextBox 36"/>
          <p:cNvSpPr txBox="1">
            <a:spLocks noChangeArrowheads="1"/>
          </p:cNvSpPr>
          <p:nvPr/>
        </p:nvSpPr>
        <p:spPr bwMode="auto">
          <a:xfrm>
            <a:off x="1457325" y="4800600"/>
            <a:ext cx="3048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a:latin typeface="Times New Roman" pitchFamily="18" charset="0"/>
                <a:cs typeface="Times New Roman" pitchFamily="18" charset="0"/>
              </a:rPr>
              <a:t>Networking</a:t>
            </a:r>
            <a:endParaRPr lang="en-US" altLang="en-US" sz="1200" b="1">
              <a:latin typeface="Times New Roman" pitchFamily="18" charset="0"/>
              <a:cs typeface="Times New Roman" pitchFamily="18" charset="0"/>
            </a:endParaRPr>
          </a:p>
        </p:txBody>
      </p:sp>
      <p:cxnSp>
        <p:nvCxnSpPr>
          <p:cNvPr id="38" name="Straight Connector 37"/>
          <p:cNvCxnSpPr/>
          <p:nvPr/>
        </p:nvCxnSpPr>
        <p:spPr>
          <a:xfrm>
            <a:off x="1304925" y="5057775"/>
            <a:ext cx="3276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5499" name="TextBox 39"/>
          <p:cNvSpPr txBox="1">
            <a:spLocks noChangeArrowheads="1"/>
          </p:cNvSpPr>
          <p:nvPr/>
        </p:nvSpPr>
        <p:spPr bwMode="auto">
          <a:xfrm>
            <a:off x="1295400" y="5057775"/>
            <a:ext cx="3505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a:latin typeface="Times New Roman" pitchFamily="18" charset="0"/>
                <a:cs typeface="Times New Roman" pitchFamily="18" charset="0"/>
              </a:rPr>
              <a:t>Hardware</a:t>
            </a:r>
            <a:r>
              <a:rPr lang="en-US" altLang="en-US" sz="1200" b="1">
                <a:latin typeface="Times New Roman" pitchFamily="18" charset="0"/>
                <a:cs typeface="Times New Roman" pitchFamily="18" charset="0"/>
              </a:rPr>
              <a:t>:</a:t>
            </a:r>
            <a:r>
              <a:rPr lang="en-US" altLang="en-US" sz="1200">
                <a:latin typeface="Times New Roman" pitchFamily="18" charset="0"/>
                <a:cs typeface="Times New Roman" pitchFamily="18" charset="0"/>
              </a:rPr>
              <a:t>    Processors       Storage       I</a:t>
            </a:r>
            <a:r>
              <a:rPr lang="en-US" altLang="en-US" sz="1200" b="1">
                <a:latin typeface="Times New Roman" pitchFamily="18" charset="0"/>
                <a:cs typeface="Times New Roman" pitchFamily="18" charset="0"/>
              </a:rPr>
              <a:t>/</a:t>
            </a:r>
            <a:r>
              <a:rPr lang="en-US" altLang="en-US" sz="1200">
                <a:latin typeface="Times New Roman" pitchFamily="18" charset="0"/>
                <a:cs typeface="Times New Roman" pitchFamily="18" charset="0"/>
              </a:rPr>
              <a:t>O devices</a:t>
            </a:r>
            <a:endParaRPr lang="en-US" altLang="en-US" sz="1200" b="1">
              <a:latin typeface="Times New Roman" pitchFamily="18" charset="0"/>
              <a:cs typeface="Times New Roman" pitchFamily="18" charset="0"/>
            </a:endParaRPr>
          </a:p>
        </p:txBody>
      </p:sp>
      <p:cxnSp>
        <p:nvCxnSpPr>
          <p:cNvPr id="41" name="Straight Connector 40"/>
          <p:cNvCxnSpPr/>
          <p:nvPr/>
        </p:nvCxnSpPr>
        <p:spPr>
          <a:xfrm>
            <a:off x="1304925" y="5314950"/>
            <a:ext cx="3276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486400" y="1495425"/>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486400" y="2562225"/>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a:spLocks noChangeArrowheads="1"/>
          </p:cNvSpPr>
          <p:nvPr/>
        </p:nvSpPr>
        <p:spPr bwMode="auto">
          <a:xfrm>
            <a:off x="5943600" y="1905000"/>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a:latin typeface="Times New Roman" pitchFamily="18" charset="0"/>
                <a:cs typeface="Times New Roman" pitchFamily="18" charset="0"/>
              </a:rPr>
              <a:t>SaaS</a:t>
            </a:r>
            <a:endParaRPr lang="en-US" altLang="en-US" sz="1200" b="1">
              <a:latin typeface="Times New Roman" pitchFamily="18" charset="0"/>
              <a:cs typeface="Times New Roman" pitchFamily="18" charset="0"/>
            </a:endParaRPr>
          </a:p>
        </p:txBody>
      </p:sp>
      <p:sp>
        <p:nvSpPr>
          <p:cNvPr id="48" name="TextBox 47"/>
          <p:cNvSpPr txBox="1">
            <a:spLocks noChangeArrowheads="1"/>
          </p:cNvSpPr>
          <p:nvPr/>
        </p:nvSpPr>
        <p:spPr bwMode="auto">
          <a:xfrm>
            <a:off x="5943600" y="3533775"/>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a:latin typeface="Times New Roman" pitchFamily="18" charset="0"/>
                <a:cs typeface="Times New Roman" pitchFamily="18" charset="0"/>
              </a:rPr>
              <a:t>PaaS</a:t>
            </a:r>
            <a:endParaRPr lang="en-US" altLang="en-US" sz="1200" b="1">
              <a:latin typeface="Times New Roman" pitchFamily="18" charset="0"/>
              <a:cs typeface="Times New Roman" pitchFamily="18" charset="0"/>
            </a:endParaRPr>
          </a:p>
        </p:txBody>
      </p:sp>
      <p:cxnSp>
        <p:nvCxnSpPr>
          <p:cNvPr id="49" name="Straight Connector 48"/>
          <p:cNvCxnSpPr/>
          <p:nvPr/>
        </p:nvCxnSpPr>
        <p:spPr>
          <a:xfrm>
            <a:off x="5486400" y="4800600"/>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486400" y="5314950"/>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a:spLocks noChangeArrowheads="1"/>
          </p:cNvSpPr>
          <p:nvPr/>
        </p:nvSpPr>
        <p:spPr bwMode="auto">
          <a:xfrm>
            <a:off x="5943600" y="4905375"/>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a:latin typeface="Times New Roman" pitchFamily="18" charset="0"/>
                <a:cs typeface="Times New Roman" pitchFamily="18" charset="0"/>
              </a:rPr>
              <a:t>IaaS</a:t>
            </a:r>
            <a:endParaRPr lang="en-US" altLang="en-US" sz="1200" b="1">
              <a:latin typeface="Times New Roman" pitchFamily="18" charset="0"/>
              <a:cs typeface="Times New Roman" pitchFamily="18" charset="0"/>
            </a:endParaRPr>
          </a:p>
        </p:txBody>
      </p:sp>
      <p:sp>
        <p:nvSpPr>
          <p:cNvPr id="105508" name="Rectangle 38"/>
          <p:cNvSpPr>
            <a:spLocks noGrp="1" noChangeArrowheads="1"/>
          </p:cNvSpPr>
          <p:nvPr>
            <p:ph type="title"/>
          </p:nvPr>
        </p:nvSpPr>
        <p:spPr/>
        <p:txBody>
          <a:bodyPr/>
          <a:lstStyle/>
          <a:p>
            <a:r>
              <a:rPr lang="en-US" altLang="en-US" smtClean="0"/>
              <a:t>Architectural layers</a:t>
            </a:r>
          </a:p>
        </p:txBody>
      </p:sp>
    </p:spTree>
    <p:extLst>
      <p:ext uri="{BB962C8B-B14F-4D97-AF65-F5344CB8AC3E}">
        <p14:creationId xmlns:p14="http://schemas.microsoft.com/office/powerpoint/2010/main" val="1900044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ppt_x"/>
                                          </p:val>
                                        </p:tav>
                                        <p:tav tm="100000">
                                          <p:val>
                                            <p:strVal val="#ppt_x"/>
                                          </p:val>
                                        </p:tav>
                                      </p:tavLst>
                                    </p:anim>
                                    <p:anim calcmode="lin" valueType="num">
                                      <p:cBhvr additive="base">
                                        <p:cTn id="12" dur="500" fill="hold"/>
                                        <p:tgtEl>
                                          <p:spTgt spid="4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ppt_x"/>
                                          </p:val>
                                        </p:tav>
                                        <p:tav tm="100000">
                                          <p:val>
                                            <p:strVal val="#ppt_x"/>
                                          </p:val>
                                        </p:tav>
                                      </p:tavLst>
                                    </p:anim>
                                    <p:anim calcmode="lin" valueType="num">
                                      <p:cBhvr additive="base">
                                        <p:cTn id="16" dur="500" fill="hold"/>
                                        <p:tgtEl>
                                          <p:spTgt spid="4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ppt_x"/>
                                          </p:val>
                                        </p:tav>
                                        <p:tav tm="100000">
                                          <p:val>
                                            <p:strVal val="#ppt_x"/>
                                          </p:val>
                                        </p:tav>
                                      </p:tavLst>
                                    </p:anim>
                                    <p:anim calcmode="lin" valueType="num">
                                      <p:cBhvr additive="base">
                                        <p:cTn id="20" dur="500" fill="hold"/>
                                        <p:tgtEl>
                                          <p:spTgt spid="4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anim calcmode="lin" valueType="num">
                                      <p:cBhvr additive="base">
                                        <p:cTn id="23" dur="500" fill="hold"/>
                                        <p:tgtEl>
                                          <p:spTgt spid="49"/>
                                        </p:tgtEl>
                                        <p:attrNameLst>
                                          <p:attrName>ppt_x</p:attrName>
                                        </p:attrNameLst>
                                      </p:cBhvr>
                                      <p:tavLst>
                                        <p:tav tm="0">
                                          <p:val>
                                            <p:strVal val="#ppt_x"/>
                                          </p:val>
                                        </p:tav>
                                        <p:tav tm="100000">
                                          <p:val>
                                            <p:strVal val="#ppt_x"/>
                                          </p:val>
                                        </p:tav>
                                      </p:tavLst>
                                    </p:anim>
                                    <p:anim calcmode="lin" valueType="num">
                                      <p:cBhvr additive="base">
                                        <p:cTn id="24" dur="500" fill="hold"/>
                                        <p:tgtEl>
                                          <p:spTgt spid="4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500" fill="hold"/>
                                        <p:tgtEl>
                                          <p:spTgt spid="50"/>
                                        </p:tgtEl>
                                        <p:attrNameLst>
                                          <p:attrName>ppt_x</p:attrName>
                                        </p:attrNameLst>
                                      </p:cBhvr>
                                      <p:tavLst>
                                        <p:tav tm="0">
                                          <p:val>
                                            <p:strVal val="#ppt_x"/>
                                          </p:val>
                                        </p:tav>
                                        <p:tav tm="100000">
                                          <p:val>
                                            <p:strVal val="#ppt_x"/>
                                          </p:val>
                                        </p:tav>
                                      </p:tavLst>
                                    </p:anim>
                                    <p:anim calcmode="lin" valueType="num">
                                      <p:cBhvr additive="base">
                                        <p:cTn id="28" dur="500" fill="hold"/>
                                        <p:tgtEl>
                                          <p:spTgt spid="5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additive="base">
                                        <p:cTn id="31" dur="500" fill="hold"/>
                                        <p:tgtEl>
                                          <p:spTgt spid="51"/>
                                        </p:tgtEl>
                                        <p:attrNameLst>
                                          <p:attrName>ppt_x</p:attrName>
                                        </p:attrNameLst>
                                      </p:cBhvr>
                                      <p:tavLst>
                                        <p:tav tm="0">
                                          <p:val>
                                            <p:strVal val="#ppt_x"/>
                                          </p:val>
                                        </p:tav>
                                        <p:tav tm="100000">
                                          <p:val>
                                            <p:strVal val="#ppt_x"/>
                                          </p:val>
                                        </p:tav>
                                      </p:tavLst>
                                    </p:anim>
                                    <p:anim calcmode="lin" valueType="num">
                                      <p:cBhvr additive="base">
                                        <p:cTn id="3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5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7602" name="Picture 2"/>
          <p:cNvPicPr>
            <a:picLocks noChangeAspect="1" noChangeArrowheads="1"/>
          </p:cNvPicPr>
          <p:nvPr/>
        </p:nvPicPr>
        <p:blipFill>
          <a:blip r:embed="rId2" cstate="print"/>
          <a:srcRect/>
          <a:stretch>
            <a:fillRect/>
          </a:stretch>
        </p:blipFill>
        <p:spPr bwMode="auto">
          <a:xfrm>
            <a:off x="2514600" y="1295400"/>
            <a:ext cx="4419600" cy="4724400"/>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Cloud stack</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p:txBody>
          <a:bodyPr/>
          <a:lstStyle/>
          <a:p>
            <a:pPr eaLnBrk="1" hangingPunct="1"/>
            <a:r>
              <a:rPr lang="en-US" dirty="0" smtClean="0"/>
              <a:t>Core services</a:t>
            </a:r>
          </a:p>
        </p:txBody>
      </p:sp>
      <p:sp>
        <p:nvSpPr>
          <p:cNvPr id="27650" name="Rectangle 3"/>
          <p:cNvSpPr>
            <a:spLocks noGrp="1"/>
          </p:cNvSpPr>
          <p:nvPr>
            <p:ph type="body" idx="1"/>
          </p:nvPr>
        </p:nvSpPr>
        <p:spPr/>
        <p:txBody>
          <a:bodyPr/>
          <a:lstStyle/>
          <a:p>
            <a:pPr eaLnBrk="1" hangingPunct="1"/>
            <a:r>
              <a:rPr lang="en-US" sz="2800" b="1" i="1" dirty="0" smtClean="0"/>
              <a:t>Software as a Service (</a:t>
            </a:r>
            <a:r>
              <a:rPr lang="en-US" sz="2800" b="1" i="1" dirty="0" err="1" smtClean="0"/>
              <a:t>SaaS</a:t>
            </a:r>
            <a:r>
              <a:rPr lang="en-US" sz="2800" b="1" dirty="0" smtClean="0"/>
              <a:t>), </a:t>
            </a:r>
            <a:r>
              <a:rPr lang="en-US" sz="2800" dirty="0" smtClean="0"/>
              <a:t>An infrastructure that runs customer services and provides those services for the customer itself or for its own customers </a:t>
            </a:r>
            <a:endParaRPr lang="en-US" sz="2800" i="1" dirty="0" smtClean="0"/>
          </a:p>
          <a:p>
            <a:pPr eaLnBrk="1" hangingPunct="1"/>
            <a:r>
              <a:rPr lang="en-US" sz="2800" b="1" i="1" dirty="0" smtClean="0"/>
              <a:t>Platform as a Service (</a:t>
            </a:r>
            <a:r>
              <a:rPr lang="en-US" sz="2800" b="1" i="1" dirty="0" err="1" smtClean="0"/>
              <a:t>PaaS</a:t>
            </a:r>
            <a:r>
              <a:rPr lang="en-US" sz="2800" b="1" i="1" dirty="0" smtClean="0"/>
              <a:t>)</a:t>
            </a:r>
            <a:r>
              <a:rPr lang="en-US" sz="2800" b="1" dirty="0" smtClean="0"/>
              <a:t>, </a:t>
            </a:r>
            <a:r>
              <a:rPr lang="en-US" sz="2800" dirty="0" smtClean="0"/>
              <a:t>A platform where a customer can run his applications in a configured execution infrastructure.</a:t>
            </a:r>
            <a:endParaRPr lang="en-US" sz="2800" i="1" dirty="0" smtClean="0"/>
          </a:p>
          <a:p>
            <a:pPr eaLnBrk="1" hangingPunct="1"/>
            <a:r>
              <a:rPr lang="en-US" sz="2800" b="1" i="1" dirty="0" smtClean="0"/>
              <a:t>Infrastructure as a Service (</a:t>
            </a:r>
            <a:r>
              <a:rPr lang="en-US" sz="2800" b="1" i="1" dirty="0" err="1" smtClean="0"/>
              <a:t>IaaS</a:t>
            </a:r>
            <a:r>
              <a:rPr lang="en-US" sz="2800" b="1" i="1" dirty="0" smtClean="0"/>
              <a:t>).</a:t>
            </a:r>
            <a:r>
              <a:rPr lang="en-US" sz="2800" b="1" dirty="0" smtClean="0"/>
              <a:t> </a:t>
            </a:r>
            <a:r>
              <a:rPr lang="en-US" sz="2800" dirty="0" smtClean="0"/>
              <a:t>A hardware service where customer applications can be executed.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 of services </a:t>
            </a:r>
            <a:endParaRPr lang="en-US" dirty="0"/>
          </a:p>
        </p:txBody>
      </p:sp>
      <p:sp>
        <p:nvSpPr>
          <p:cNvPr id="3" name="Content Placeholder 2"/>
          <p:cNvSpPr>
            <a:spLocks noGrp="1"/>
          </p:cNvSpPr>
          <p:nvPr>
            <p:ph idx="1"/>
          </p:nvPr>
        </p:nvSpPr>
        <p:spPr/>
        <p:txBody>
          <a:bodyPr/>
          <a:lstStyle/>
          <a:p>
            <a:r>
              <a:rPr lang="en-US" sz="2400" dirty="0" smtClean="0"/>
              <a:t>Security as a Service—authentication, authorization,…</a:t>
            </a:r>
          </a:p>
          <a:p>
            <a:r>
              <a:rPr lang="en-US" sz="2400" dirty="0" smtClean="0"/>
              <a:t>Identity as a Service—standardization of identities</a:t>
            </a:r>
          </a:p>
          <a:p>
            <a:r>
              <a:rPr lang="en-US" sz="2400" dirty="0" smtClean="0"/>
              <a:t>Database as a Service (</a:t>
            </a:r>
            <a:r>
              <a:rPr lang="en-US" sz="2400" dirty="0" err="1" smtClean="0"/>
              <a:t>DaaS</a:t>
            </a:r>
            <a:r>
              <a:rPr lang="en-US" sz="2400" dirty="0" smtClean="0"/>
              <a:t>)—modeling, transactions,…</a:t>
            </a:r>
          </a:p>
          <a:p>
            <a:r>
              <a:rPr lang="en-US" sz="2400" dirty="0" smtClean="0"/>
              <a:t>Cells as a Service—cells contain VMs, storage, and subnets, described in an XML document and are units of isolation</a:t>
            </a:r>
          </a:p>
          <a:p>
            <a:r>
              <a:rPr lang="en-US" sz="2400" dirty="0" smtClean="0"/>
              <a:t>Application as a Service—access to user-specified applications across clouds</a:t>
            </a:r>
          </a:p>
          <a:p>
            <a:r>
              <a:rPr lang="en-US" sz="2400" dirty="0"/>
              <a:t>Business Processes </a:t>
            </a:r>
            <a:r>
              <a:rPr lang="en-US" sz="2400" dirty="0" err="1"/>
              <a:t>aaS</a:t>
            </a:r>
            <a:endParaRPr lang="en-US" sz="2400" dirty="0"/>
          </a:p>
          <a:p>
            <a:r>
              <a:rPr lang="en-US" sz="2400" dirty="0"/>
              <a:t>Crime </a:t>
            </a:r>
            <a:r>
              <a:rPr lang="en-US" sz="2400" dirty="0" err="1"/>
              <a:t>aaS</a:t>
            </a:r>
            <a:endParaRPr lang="en-US" sz="2400" dirty="0"/>
          </a:p>
          <a:p>
            <a:pPr marL="0" indent="0">
              <a:buNone/>
            </a:pPr>
            <a:endParaRPr lang="en-US" sz="2800" dirty="0"/>
          </a:p>
        </p:txBody>
      </p:sp>
    </p:spTree>
    <p:extLst>
      <p:ext uri="{BB962C8B-B14F-4D97-AF65-F5344CB8AC3E}">
        <p14:creationId xmlns:p14="http://schemas.microsoft.com/office/powerpoint/2010/main" val="21366501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0" y="26670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endParaRPr lang="en-US">
              <a:solidFill>
                <a:prstClr val="black"/>
              </a:solidFill>
              <a:latin typeface="Arial" charset="0"/>
              <a:cs typeface="Arial" pitchFamily="34" charset="0"/>
            </a:endParaRPr>
          </a:p>
        </p:txBody>
      </p:sp>
      <p:pic>
        <p:nvPicPr>
          <p:cNvPr id="3" name="Picture 5" descr="vclou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80975"/>
            <a:ext cx="883920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44074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p:nvPr>
        </p:nvSpPr>
        <p:spPr/>
        <p:txBody>
          <a:bodyPr/>
          <a:lstStyle/>
          <a:p>
            <a:pPr eaLnBrk="1" hangingPunct="1"/>
            <a:r>
              <a:rPr lang="en-US" dirty="0" smtClean="0"/>
              <a:t>Cloud Deployment</a:t>
            </a:r>
          </a:p>
        </p:txBody>
      </p:sp>
      <p:sp>
        <p:nvSpPr>
          <p:cNvPr id="28674" name="Rectangle 3"/>
          <p:cNvSpPr>
            <a:spLocks noGrp="1"/>
          </p:cNvSpPr>
          <p:nvPr>
            <p:ph type="body" idx="1"/>
          </p:nvPr>
        </p:nvSpPr>
        <p:spPr/>
        <p:txBody>
          <a:bodyPr/>
          <a:lstStyle/>
          <a:p>
            <a:pPr eaLnBrk="1" hangingPunct="1">
              <a:lnSpc>
                <a:spcPct val="80000"/>
              </a:lnSpc>
            </a:pPr>
            <a:r>
              <a:rPr lang="en-US" sz="2000" b="1" dirty="0" smtClean="0"/>
              <a:t>Public</a:t>
            </a:r>
            <a:r>
              <a:rPr lang="en-US" sz="2000" dirty="0" smtClean="0"/>
              <a:t> – public clouds are run by third party providers. They provide services to any client who pays for their services. These services can be accessed across the Internet or a private network. Public clouds are preferable for non-critical applications that are related to few core processes of the organization.</a:t>
            </a:r>
          </a:p>
          <a:p>
            <a:pPr eaLnBrk="1" hangingPunct="1">
              <a:lnSpc>
                <a:spcPct val="80000"/>
              </a:lnSpc>
            </a:pPr>
            <a:r>
              <a:rPr lang="en-US" sz="2000" b="1" dirty="0" smtClean="0"/>
              <a:t>Private</a:t>
            </a:r>
            <a:r>
              <a:rPr lang="en-US" sz="2000" dirty="0" smtClean="0"/>
              <a:t> – private clouds are built for the exclusive use of an institution, providing strong control over data, security, and quality of service. Private clouds can be built and managed by the organization or by a cloud provider. Their use is significantly more expensive than public clouds.</a:t>
            </a:r>
          </a:p>
          <a:p>
            <a:pPr eaLnBrk="1" hangingPunct="1">
              <a:lnSpc>
                <a:spcPct val="80000"/>
              </a:lnSpc>
            </a:pPr>
            <a:r>
              <a:rPr lang="en-US" sz="2000" b="1" dirty="0" smtClean="0"/>
              <a:t>Hybrid</a:t>
            </a:r>
            <a:r>
              <a:rPr lang="en-US" sz="2000" dirty="0" smtClean="0"/>
              <a:t> – combines the two previous approaches. Hybrid clouds are environments in which an organization manages some resources in-house and uses external clouds for other services. </a:t>
            </a:r>
          </a:p>
          <a:p>
            <a:pPr eaLnBrk="1" hangingPunct="1">
              <a:lnSpc>
                <a:spcPct val="80000"/>
              </a:lnSpc>
            </a:pPr>
            <a:r>
              <a:rPr lang="en-US" sz="2000" b="1" dirty="0" smtClean="0"/>
              <a:t>Community</a:t>
            </a:r>
            <a:r>
              <a:rPr lang="en-US" sz="2000" dirty="0" smtClean="0"/>
              <a:t> – community clouds might be established where different organizations that share similar requirements want to share the infrastructure. Community clouds can  be deployed using any of the three models mentioned before.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6578" name="Picture 2"/>
          <p:cNvPicPr>
            <a:picLocks noChangeAspect="1" noChangeArrowheads="1"/>
          </p:cNvPicPr>
          <p:nvPr/>
        </p:nvPicPr>
        <p:blipFill>
          <a:blip r:embed="rId2" cstate="print"/>
          <a:srcRect/>
          <a:stretch>
            <a:fillRect/>
          </a:stretch>
        </p:blipFill>
        <p:spPr bwMode="auto">
          <a:xfrm>
            <a:off x="1752600" y="1524000"/>
            <a:ext cx="57912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80975" y="542925"/>
            <a:ext cx="8782050" cy="5772150"/>
          </a:xfrm>
          <a:prstGeom prst="rect">
            <a:avLst/>
          </a:prstGeom>
        </p:spPr>
      </p:pic>
    </p:spTree>
    <p:extLst>
      <p:ext uri="{BB962C8B-B14F-4D97-AF65-F5344CB8AC3E}">
        <p14:creationId xmlns:p14="http://schemas.microsoft.com/office/powerpoint/2010/main" val="10151420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3025" y="985838"/>
            <a:ext cx="645795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txBox="1">
            <a:spLocks/>
          </p:cNvSpPr>
          <p:nvPr/>
        </p:nvSpPr>
        <p:spPr>
          <a:xfrm>
            <a:off x="457200" y="274638"/>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NIST view of types of clouds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52600" y="1828800"/>
            <a:ext cx="6248400" cy="4110038"/>
          </a:xfrm>
          <a:prstGeom prst="rect">
            <a:avLst/>
          </a:prstGeom>
        </p:spPr>
      </p:pic>
    </p:spTree>
    <p:extLst>
      <p:ext uri="{BB962C8B-B14F-4D97-AF65-F5344CB8AC3E}">
        <p14:creationId xmlns:p14="http://schemas.microsoft.com/office/powerpoint/2010/main" val="1422601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dirty="0" smtClean="0"/>
              <a:t>Instructor</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pt-BR" sz="3000" dirty="0" smtClean="0"/>
              <a:t>Dr. Eduardo B. Fernandez (Eduardo Fernandez Buglioni), Professor of  CSE</a:t>
            </a:r>
          </a:p>
          <a:p>
            <a:pPr eaLnBrk="1" fontAlgn="auto" hangingPunct="1">
              <a:spcAft>
                <a:spcPts val="0"/>
              </a:spcAft>
              <a:buFont typeface="Arial" pitchFamily="34" charset="0"/>
              <a:buChar char="•"/>
              <a:defRPr/>
            </a:pPr>
            <a:r>
              <a:rPr lang="pt-BR" sz="3000" dirty="0" smtClean="0"/>
              <a:t>Office hours: MW 1:00-3:45 (or by appointment)</a:t>
            </a:r>
            <a:endParaRPr lang="en-US" sz="3000" dirty="0" smtClean="0"/>
          </a:p>
          <a:p>
            <a:pPr eaLnBrk="1" fontAlgn="auto" hangingPunct="1">
              <a:spcAft>
                <a:spcPts val="0"/>
              </a:spcAft>
              <a:buFont typeface="Arial" pitchFamily="34" charset="0"/>
              <a:buNone/>
              <a:defRPr/>
            </a:pPr>
            <a:r>
              <a:rPr lang="pt-BR" sz="3000" dirty="0" smtClean="0"/>
              <a:t> </a:t>
            </a:r>
            <a:endParaRPr lang="en-US" sz="3000" dirty="0" smtClean="0"/>
          </a:p>
          <a:p>
            <a:pPr eaLnBrk="1" fontAlgn="auto" hangingPunct="1">
              <a:spcAft>
                <a:spcPts val="0"/>
              </a:spcAft>
              <a:buFont typeface="Arial" pitchFamily="34" charset="0"/>
              <a:buChar char="•"/>
              <a:defRPr/>
            </a:pPr>
            <a:r>
              <a:rPr lang="pt-BR" sz="3000" u="sng" dirty="0" smtClean="0">
                <a:hlinkClick r:id="rId2"/>
              </a:rPr>
              <a:t>fernande@fau.edu</a:t>
            </a:r>
            <a:r>
              <a:rPr lang="pt-BR" sz="3000" dirty="0" smtClean="0"/>
              <a:t>      </a:t>
            </a:r>
          </a:p>
          <a:p>
            <a:pPr eaLnBrk="1" fontAlgn="auto" hangingPunct="1">
              <a:spcAft>
                <a:spcPts val="0"/>
              </a:spcAft>
              <a:buFont typeface="Arial" pitchFamily="34" charset="0"/>
              <a:buChar char="•"/>
              <a:defRPr/>
            </a:pPr>
            <a:r>
              <a:rPr lang="pt-BR" sz="3000" u="sng" dirty="0" smtClean="0">
                <a:hlinkClick r:id="rId3"/>
              </a:rPr>
              <a:t>http://faculty.eng.fau.edu/fernande</a:t>
            </a:r>
            <a:endParaRPr lang="pt-BR" sz="3000" u="sng" dirty="0" smtClean="0"/>
          </a:p>
          <a:p>
            <a:pPr marL="0" indent="0" eaLnBrk="1" fontAlgn="auto" hangingPunct="1">
              <a:spcAft>
                <a:spcPts val="0"/>
              </a:spcAft>
              <a:buNone/>
              <a:defRPr/>
            </a:pPr>
            <a:endParaRPr lang="en-US" sz="3000" dirty="0" smtClean="0"/>
          </a:p>
          <a:p>
            <a:pPr eaLnBrk="1" fontAlgn="auto" hangingPunct="1">
              <a:spcAft>
                <a:spcPts val="0"/>
              </a:spcAft>
              <a:buFont typeface="Arial" pitchFamily="34" charset="0"/>
              <a:buChar char="•"/>
              <a:defRPr/>
            </a:pPr>
            <a:endParaRPr lang="en-US" sz="3000" dirty="0" smtClean="0"/>
          </a:p>
          <a:p>
            <a:pPr eaLnBrk="1" fontAlgn="auto" hangingPunct="1">
              <a:spcAft>
                <a:spcPts val="0"/>
              </a:spcAft>
              <a:buNone/>
              <a:defRPr/>
            </a:pPr>
            <a:endParaRPr lang="en-US" dirty="0" smtClean="0"/>
          </a:p>
          <a:p>
            <a:pPr eaLnBrk="1" fontAlgn="auto" hangingPunct="1">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of clouds to existing disciplines</a:t>
            </a:r>
            <a:endParaRPr lang="en-US" dirty="0"/>
          </a:p>
        </p:txBody>
      </p:sp>
      <p:sp>
        <p:nvSpPr>
          <p:cNvPr id="3" name="Content Placeholder 2"/>
          <p:cNvSpPr>
            <a:spLocks noGrp="1"/>
          </p:cNvSpPr>
          <p:nvPr>
            <p:ph idx="1"/>
          </p:nvPr>
        </p:nvSpPr>
        <p:spPr/>
        <p:txBody>
          <a:bodyPr/>
          <a:lstStyle/>
          <a:p>
            <a:r>
              <a:rPr lang="en-US" sz="2400" dirty="0" smtClean="0"/>
              <a:t>Software architecture—software units and their connections become very important</a:t>
            </a:r>
          </a:p>
          <a:p>
            <a:r>
              <a:rPr lang="en-US" sz="2400" dirty="0" smtClean="0"/>
              <a:t>Object-oriented design and UML—important for designers and to understand architectures</a:t>
            </a:r>
          </a:p>
          <a:p>
            <a:r>
              <a:rPr lang="en-US" sz="2400" dirty="0" smtClean="0"/>
              <a:t>Security and reliability— critical issues</a:t>
            </a:r>
          </a:p>
          <a:p>
            <a:r>
              <a:rPr lang="en-US" sz="2400" dirty="0" smtClean="0"/>
              <a:t>Operating systems—mostly transparent to application users but very important for cloud system designers</a:t>
            </a:r>
          </a:p>
          <a:p>
            <a:r>
              <a:rPr lang="en-US" sz="2400" dirty="0" smtClean="0"/>
              <a:t>Networking—a critical aspect</a:t>
            </a:r>
          </a:p>
          <a:p>
            <a:r>
              <a:rPr lang="en-US" sz="2400" dirty="0" smtClean="0"/>
              <a:t>No direct effect on standard coding, except speed (lower or higher) and restrictions on languages and libraries</a:t>
            </a:r>
          </a:p>
          <a:p>
            <a:r>
              <a:rPr lang="en-US" sz="2400" dirty="0" smtClean="0"/>
              <a:t>Parallel processing for high performance tasks</a:t>
            </a:r>
            <a:endParaRPr lang="en-US" sz="2400" dirty="0"/>
          </a:p>
        </p:txBody>
      </p:sp>
    </p:spTree>
    <p:extLst>
      <p:ext uri="{BB962C8B-B14F-4D97-AF65-F5344CB8AC3E}">
        <p14:creationId xmlns:p14="http://schemas.microsoft.com/office/powerpoint/2010/main" val="26519651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concerns or fears</a:t>
            </a:r>
            <a:endParaRPr lang="en-US" dirty="0"/>
          </a:p>
        </p:txBody>
      </p:sp>
      <p:sp>
        <p:nvSpPr>
          <p:cNvPr id="3" name="Content Placeholder 2"/>
          <p:cNvSpPr>
            <a:spLocks noGrp="1"/>
          </p:cNvSpPr>
          <p:nvPr>
            <p:ph idx="1"/>
          </p:nvPr>
        </p:nvSpPr>
        <p:spPr/>
        <p:txBody>
          <a:bodyPr/>
          <a:lstStyle/>
          <a:p>
            <a:r>
              <a:rPr lang="en-US" sz="2000" b="1" dirty="0" smtClean="0"/>
              <a:t>Confusion</a:t>
            </a:r>
            <a:r>
              <a:rPr lang="en-US" sz="2000" dirty="0" smtClean="0"/>
              <a:t>: The interesting thing about Cloud Computing is that we’ve redefined Cloud Computing to include everything that we already do. . . . I don’t understand what we would do differently in the light of Cloud Computing other than change the wording of some of our ads  </a:t>
            </a:r>
          </a:p>
          <a:p>
            <a:pPr>
              <a:buNone/>
            </a:pPr>
            <a:r>
              <a:rPr lang="en-US" sz="2000" dirty="0" smtClean="0"/>
              <a:t>      Larry Ellison, quoted in the Wall Street Journal, September 26, 2008</a:t>
            </a:r>
          </a:p>
          <a:p>
            <a:r>
              <a:rPr lang="en-US" sz="2000" b="1" dirty="0" smtClean="0"/>
              <a:t>Fear of Lack of control</a:t>
            </a:r>
            <a:r>
              <a:rPr lang="en-US" sz="2000" dirty="0" smtClean="0"/>
              <a:t>: Richard Stallman, known for his advocacy of “free software”, thinks Cloud Computing is a trap for users—if applications and data are managed “in the cloud”, users might become dependent on proprietary systems whose costs will escalate or whose terms of service might be changed unilaterally and adversely</a:t>
            </a:r>
          </a:p>
          <a:p>
            <a:r>
              <a:rPr lang="en-US" sz="2000" b="1" dirty="0" smtClean="0"/>
              <a:t>Availability:</a:t>
            </a:r>
            <a:r>
              <a:rPr lang="en-US" sz="2000" dirty="0" smtClean="0"/>
              <a:t> a crash interrupts your business</a:t>
            </a:r>
          </a:p>
          <a:p>
            <a:r>
              <a:rPr lang="en-US" sz="2000" b="1" dirty="0" smtClean="0"/>
              <a:t>Security</a:t>
            </a:r>
            <a:r>
              <a:rPr lang="en-US" sz="2000" dirty="0" smtClean="0"/>
              <a:t>: many people fear that clouds will be insecure</a:t>
            </a:r>
          </a:p>
          <a:p>
            <a:endParaRPr lang="en-US"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r>
              <a:rPr lang="en-US" dirty="0" smtClean="0"/>
              <a:t>The cloud is  appropriate for many applications but not for all</a:t>
            </a:r>
          </a:p>
          <a:p>
            <a:r>
              <a:rPr lang="en-US" dirty="0" smtClean="0"/>
              <a:t>Several groups have studied this topic</a:t>
            </a:r>
          </a:p>
          <a:p>
            <a:r>
              <a:rPr lang="en-US" dirty="0" smtClean="0"/>
              <a:t>Degree of security and availability needed can be very important</a:t>
            </a:r>
          </a:p>
          <a:p>
            <a:r>
              <a:rPr lang="en-US" dirty="0" smtClean="0"/>
              <a:t>Clouds provide standard (shared) services and may not useful for very specialized uses</a:t>
            </a:r>
            <a:endParaRPr lang="en-US" dirty="0"/>
          </a:p>
        </p:txBody>
      </p:sp>
    </p:spTree>
    <p:extLst>
      <p:ext uri="{BB962C8B-B14F-4D97-AF65-F5344CB8AC3E}">
        <p14:creationId xmlns:p14="http://schemas.microsoft.com/office/powerpoint/2010/main" val="31353380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Werner </a:t>
            </a:r>
            <a:r>
              <a:rPr lang="en-US" sz="2400" dirty="0" err="1" smtClean="0"/>
              <a:t>Vogels</a:t>
            </a:r>
            <a:r>
              <a:rPr lang="en-US" sz="2400" dirty="0" smtClean="0"/>
              <a:t>, CTO of Amazon</a:t>
            </a:r>
            <a:r>
              <a:rPr lang="en-US" sz="2000" dirty="0" smtClean="0"/>
              <a:t/>
            </a:r>
            <a:br>
              <a:rPr lang="en-US" sz="2000" dirty="0" smtClean="0"/>
            </a:br>
            <a:r>
              <a:rPr lang="en-US" sz="2000" dirty="0" smtClean="0">
                <a:hlinkClick r:id="rId2"/>
              </a:rPr>
              <a:t>http://en.wikipedia.org/wiki/Werner_Vogels</a:t>
            </a:r>
            <a:r>
              <a:rPr lang="en-US" sz="2000" dirty="0" smtClean="0"/>
              <a:t/>
            </a:r>
            <a:br>
              <a:rPr lang="en-US" sz="2000" dirty="0" smtClean="0"/>
            </a:br>
            <a:endParaRPr lang="en-US" sz="2000" dirty="0"/>
          </a:p>
        </p:txBody>
      </p:sp>
      <p:sp>
        <p:nvSpPr>
          <p:cNvPr id="3" name="Content Placeholder 2"/>
          <p:cNvSpPr>
            <a:spLocks noGrp="1"/>
          </p:cNvSpPr>
          <p:nvPr>
            <p:ph idx="1"/>
          </p:nvPr>
        </p:nvSpPr>
        <p:spPr/>
        <p:txBody>
          <a:bodyPr/>
          <a:lstStyle/>
          <a:p>
            <a:r>
              <a:rPr lang="en-US" dirty="0" smtClean="0">
                <a:hlinkClick r:id="rId3"/>
              </a:rPr>
              <a:t>http://www.youtube.com/watch?v=PW1lhU8n5So</a:t>
            </a:r>
            <a:endParaRPr lang="en-US" dirty="0" smtClean="0"/>
          </a:p>
          <a:p>
            <a:endParaRPr lang="en-US" dirty="0" smtClean="0"/>
          </a:p>
          <a:p>
            <a:r>
              <a:rPr lang="en-US" dirty="0" smtClean="0"/>
              <a:t>Debunking six myths about the cloud</a:t>
            </a:r>
          </a:p>
          <a:p>
            <a:pPr>
              <a:buNone/>
            </a:pPr>
            <a:r>
              <a:rPr lang="en-US" dirty="0" smtClean="0"/>
              <a:t>    </a:t>
            </a:r>
            <a:r>
              <a:rPr lang="en-US" dirty="0" smtClean="0">
                <a:hlinkClick r:id="rId4"/>
              </a:rPr>
              <a:t>http://www.bmc.com/solutions/cloud-computing/viewpoint/debunking-six-myths-about-the-cloud.pdf</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
            </a:r>
            <a:br>
              <a:rPr lang="en-US" sz="3200" b="1" dirty="0" smtClean="0"/>
            </a:br>
            <a:r>
              <a:rPr lang="en-US" sz="3200" b="1" dirty="0" smtClean="0"/>
              <a:t>Myth 1: Cost is the biggest benefit when adopting the cloud.</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sz="2400" dirty="0" smtClean="0"/>
              <a:t>Many companies first consider the cloud because of the </a:t>
            </a:r>
            <a:r>
              <a:rPr lang="en-US" sz="2400" b="1" dirty="0" smtClean="0"/>
              <a:t>cost savings.</a:t>
            </a:r>
            <a:r>
              <a:rPr lang="en-US" sz="2400" dirty="0" smtClean="0"/>
              <a:t> They realize the benefits they can gain by getting the capital expenses of hardware and software off their books, and by avoiding the "heavy lifting“ of negotiating with vendors and procuring, configuring, and managing hardware and software.</a:t>
            </a:r>
          </a:p>
          <a:p>
            <a:r>
              <a:rPr lang="en-US" sz="2400" dirty="0" smtClean="0"/>
              <a:t>Those cost savings are real. But many customers, who come to the cloud to save money, find </a:t>
            </a:r>
            <a:r>
              <a:rPr lang="en-US" sz="2400" b="1" dirty="0" smtClean="0"/>
              <a:t>real benefits in business agility.</a:t>
            </a:r>
            <a:r>
              <a:rPr lang="en-US" sz="2400" dirty="0" smtClean="0"/>
              <a:t> This means everything from quickly launching a test environment for a new application to creating a new e-mail and messaging server to accommodate new users as a result of an acquisition. </a:t>
            </a:r>
            <a:endParaRPr 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Myth 1 (Cont.)</a:t>
            </a:r>
            <a:endParaRPr lang="en-US" dirty="0"/>
          </a:p>
        </p:txBody>
      </p:sp>
      <p:sp>
        <p:nvSpPr>
          <p:cNvPr id="3" name="Content Placeholder 2"/>
          <p:cNvSpPr>
            <a:spLocks noGrp="1"/>
          </p:cNvSpPr>
          <p:nvPr>
            <p:ph idx="1"/>
          </p:nvPr>
        </p:nvSpPr>
        <p:spPr/>
        <p:txBody>
          <a:bodyPr/>
          <a:lstStyle/>
          <a:p>
            <a:r>
              <a:rPr lang="en-US" sz="2400" dirty="0" smtClean="0"/>
              <a:t>This agility means you don't have to wait for a server to get through the procurement process before you deploy a new service.  It results in faster time to market with instantly available IT resources. It allows managers to focus on the business they would like to build, instead of on their technology infrastructure. In the long run, you may find that</a:t>
            </a:r>
          </a:p>
          <a:p>
            <a:pPr>
              <a:buNone/>
            </a:pPr>
            <a:r>
              <a:rPr lang="en-US" sz="2400" dirty="0" smtClean="0"/>
              <a:t>     agility often provides even more business benefit than the immediate cost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Justifications of using clouds</a:t>
            </a:r>
            <a:endParaRPr lang="en-US" dirty="0"/>
          </a:p>
        </p:txBody>
      </p:sp>
      <p:sp>
        <p:nvSpPr>
          <p:cNvPr id="4" name="Content Placeholder 3"/>
          <p:cNvSpPr>
            <a:spLocks noGrp="1"/>
          </p:cNvSpPr>
          <p:nvPr>
            <p:ph idx="1"/>
          </p:nvPr>
        </p:nvSpPr>
        <p:spPr/>
        <p:txBody>
          <a:bodyPr/>
          <a:lstStyle/>
          <a:p>
            <a:r>
              <a:rPr lang="en-US" sz="2000" dirty="0">
                <a:hlinkClick r:id="rId2"/>
              </a:rPr>
              <a:t>http://www.forbes.com/sites/joemckendrick/2012/09/10/18-solid-justifications-for-cloud-computing-and-10-situations-where-it-doesnt-work/</a:t>
            </a:r>
            <a:endParaRPr lang="en-US" sz="2000" dirty="0"/>
          </a:p>
          <a:p>
            <a:endParaRPr lang="en-US" sz="2000" dirty="0"/>
          </a:p>
          <a:p>
            <a:r>
              <a:rPr lang="en-US" sz="2000" dirty="0">
                <a:hlinkClick r:id="rId3"/>
              </a:rPr>
              <a:t>http://www.boozallen.com/media/file/Economics-of-Cloud-Computing-fact-sheet.pdf</a:t>
            </a:r>
            <a:endParaRPr lang="en-US" sz="2000" dirty="0"/>
          </a:p>
          <a:p>
            <a:pPr marL="0" indent="0">
              <a:buNone/>
            </a:pPr>
            <a:endParaRPr lang="en-US" sz="2000" dirty="0"/>
          </a:p>
          <a:p>
            <a:r>
              <a:rPr lang="en-US" sz="2000" dirty="0">
                <a:hlinkClick r:id="rId4"/>
              </a:rPr>
              <a:t>http://cloudcomputing.sys-con.com/node/1793982</a:t>
            </a:r>
            <a:endParaRPr lang="en-US" sz="2000" dirty="0"/>
          </a:p>
          <a:p>
            <a:pPr marL="0" indent="0">
              <a:buNone/>
            </a:pPr>
            <a:endParaRPr lang="en-US" dirty="0"/>
          </a:p>
        </p:txBody>
      </p:sp>
    </p:spTree>
    <p:extLst>
      <p:ext uri="{BB962C8B-B14F-4D97-AF65-F5344CB8AC3E}">
        <p14:creationId xmlns:p14="http://schemas.microsoft.com/office/powerpoint/2010/main" val="35384831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From the Forbes reference: where the cloud is appropriate</a:t>
            </a:r>
            <a:endParaRPr lang="en-US" sz="3600" dirty="0"/>
          </a:p>
        </p:txBody>
      </p:sp>
      <p:sp>
        <p:nvSpPr>
          <p:cNvPr id="3" name="Content Placeholder 2"/>
          <p:cNvSpPr>
            <a:spLocks noGrp="1"/>
          </p:cNvSpPr>
          <p:nvPr>
            <p:ph idx="1"/>
          </p:nvPr>
        </p:nvSpPr>
        <p:spPr/>
        <p:txBody>
          <a:bodyPr/>
          <a:lstStyle/>
          <a:p>
            <a:r>
              <a:rPr lang="en-US" sz="2000" b="1" dirty="0"/>
              <a:t>Chokepoints:</a:t>
            </a:r>
            <a:r>
              <a:rPr lang="en-US" sz="2000" dirty="0"/>
              <a:t> Just as air traffic controllers can regulate arriving and departing flights to keep airports running smoothly, “the cloud can accomplish the same thing  – throttling, policing, shaping, limiting, and managing data traffic.”</a:t>
            </a:r>
          </a:p>
          <a:p>
            <a:r>
              <a:rPr lang="en-US" sz="2000" b="1" dirty="0"/>
              <a:t>Context:</a:t>
            </a:r>
            <a:r>
              <a:rPr lang="en-US" sz="2000" dirty="0"/>
              <a:t> Core activities — such as product design — should remain within the enterprise , but “context” activities can be easily moved to the cloud, </a:t>
            </a:r>
            <a:r>
              <a:rPr lang="en-US" sz="2000" dirty="0" err="1"/>
              <a:t>Weinman</a:t>
            </a:r>
            <a:r>
              <a:rPr lang="en-US" sz="2000" dirty="0"/>
              <a:t> says. Examples of context activities include generic business functions that offer no competitive business advantage, such as expense reporting, funnel management and billing.</a:t>
            </a:r>
          </a:p>
          <a:p>
            <a:r>
              <a:rPr lang="en-US" sz="2000" b="1" dirty="0"/>
              <a:t>Celerity:</a:t>
            </a:r>
            <a:r>
              <a:rPr lang="en-US" sz="2000" dirty="0"/>
              <a:t> Celerity, or speed, is an advantage offered by cloud, since applications can be stood up in a matter of days, or sometimes hours. Software as a Service (SaaS) </a:t>
            </a:r>
            <a:r>
              <a:rPr lang="en-US" sz="2000" dirty="0" smtClean="0"/>
              <a:t>and </a:t>
            </a:r>
            <a:r>
              <a:rPr lang="en-US" sz="2000" dirty="0" err="1" smtClean="0"/>
              <a:t>PaaS</a:t>
            </a:r>
            <a:r>
              <a:rPr lang="en-US" sz="2000" dirty="0" smtClean="0"/>
              <a:t> </a:t>
            </a:r>
            <a:r>
              <a:rPr lang="en-US" sz="2000" dirty="0"/>
              <a:t>reduce development time, while Infrastructure as a Service (</a:t>
            </a:r>
            <a:r>
              <a:rPr lang="en-US" sz="2000" dirty="0" err="1"/>
              <a:t>IaaS</a:t>
            </a:r>
            <a:r>
              <a:rPr lang="en-US" sz="2000" dirty="0"/>
              <a:t>) avoids the need to “un-crate equipment, turn it up, and test it.”</a:t>
            </a:r>
          </a:p>
          <a:p>
            <a:endParaRPr lang="en-US" sz="2000" dirty="0"/>
          </a:p>
        </p:txBody>
      </p:sp>
    </p:spTree>
    <p:extLst>
      <p:ext uri="{BB962C8B-B14F-4D97-AF65-F5344CB8AC3E}">
        <p14:creationId xmlns:p14="http://schemas.microsoft.com/office/powerpoint/2010/main" val="23477387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cloud is not appropriate</a:t>
            </a:r>
            <a:endParaRPr lang="en-US" dirty="0"/>
          </a:p>
        </p:txBody>
      </p:sp>
      <p:sp>
        <p:nvSpPr>
          <p:cNvPr id="3" name="Content Placeholder 2"/>
          <p:cNvSpPr>
            <a:spLocks noGrp="1"/>
          </p:cNvSpPr>
          <p:nvPr>
            <p:ph idx="1"/>
          </p:nvPr>
        </p:nvSpPr>
        <p:spPr/>
        <p:txBody>
          <a:bodyPr/>
          <a:lstStyle/>
          <a:p>
            <a:r>
              <a:rPr lang="en-US" sz="2000" b="1" dirty="0"/>
              <a:t>Custom environments:</a:t>
            </a:r>
            <a:r>
              <a:rPr lang="en-US" sz="2000" dirty="0"/>
              <a:t> Customized environments — which often are a source of business advantage — are impossible to replicate in more plain-vanilla cloud environments. Of course, if they do not offer business advantages, it may be worthwhile to consider a cloud </a:t>
            </a:r>
            <a:r>
              <a:rPr lang="en-US" sz="2000" dirty="0" smtClean="0"/>
              <a:t>move.</a:t>
            </a:r>
            <a:endParaRPr lang="en-US" sz="2000" dirty="0"/>
          </a:p>
          <a:p>
            <a:r>
              <a:rPr lang="en-US" sz="2000" b="1" dirty="0"/>
              <a:t>Classic legacy:</a:t>
            </a:r>
            <a:r>
              <a:rPr lang="en-US" sz="2000" dirty="0"/>
              <a:t> The cost of migration is high, and “the effort to migrate [legacy] code to newer scale-out architectures and modern programming paradigms  just may not be worth it.”</a:t>
            </a:r>
          </a:p>
          <a:p>
            <a:r>
              <a:rPr lang="en-US" sz="2000" b="1" dirty="0"/>
              <a:t>Close coupling of applications:</a:t>
            </a:r>
            <a:r>
              <a:rPr lang="en-US" sz="2000" dirty="0"/>
              <a:t> Legacy applications tend to be tightly bound to existing on-premises infrastructure, such as storage or networks — and thus may be difficult and expensive to break off</a:t>
            </a:r>
            <a:r>
              <a:rPr lang="en-US" sz="2000" dirty="0" smtClean="0"/>
              <a:t>.</a:t>
            </a:r>
            <a:r>
              <a:rPr lang="en-US" sz="2000" b="1" dirty="0"/>
              <a:t> </a:t>
            </a:r>
            <a:endParaRPr lang="en-US" sz="2000" b="1" dirty="0" smtClean="0"/>
          </a:p>
          <a:p>
            <a:r>
              <a:rPr lang="en-US" sz="2000" b="1" dirty="0" smtClean="0"/>
              <a:t>Covert</a:t>
            </a:r>
            <a:r>
              <a:rPr lang="en-US" sz="2000" b="1" dirty="0"/>
              <a:t>:</a:t>
            </a:r>
            <a:r>
              <a:rPr lang="en-US" sz="2000" dirty="0"/>
              <a:t> Don’t go to the cloud if you have trade secrets or proprietary information you don’t want anyone to see. “The legal status of your data held at the cloud provider is still </a:t>
            </a:r>
            <a:r>
              <a:rPr lang="en-US" sz="2000" dirty="0" smtClean="0"/>
              <a:t>uncertain”</a:t>
            </a:r>
            <a:endParaRPr lang="en-US" sz="2000" dirty="0"/>
          </a:p>
          <a:p>
            <a:endParaRPr lang="en-US" sz="2000" dirty="0"/>
          </a:p>
        </p:txBody>
      </p:sp>
    </p:spTree>
    <p:extLst>
      <p:ext uri="{BB962C8B-B14F-4D97-AF65-F5344CB8AC3E}">
        <p14:creationId xmlns:p14="http://schemas.microsoft.com/office/powerpoint/2010/main" val="12867537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b="1" dirty="0" smtClean="0"/>
              <a:t/>
            </a:r>
            <a:br>
              <a:rPr lang="en-US" sz="1600" b="1" dirty="0" smtClean="0"/>
            </a:br>
            <a:r>
              <a:rPr lang="en-US" sz="1600" b="1" dirty="0" smtClean="0"/>
              <a:t/>
            </a:r>
            <a:br>
              <a:rPr lang="en-US" sz="1600" b="1" dirty="0" smtClean="0"/>
            </a:br>
            <a:r>
              <a:rPr lang="en-US" sz="1600" b="1" dirty="0" smtClean="0"/>
              <a:t/>
            </a:r>
            <a:br>
              <a:rPr lang="en-US" sz="1600" b="1" dirty="0" smtClean="0"/>
            </a:br>
            <a:r>
              <a:rPr lang="en-US" sz="1600" b="1" dirty="0" smtClean="0"/>
              <a:t/>
            </a:r>
            <a:br>
              <a:rPr lang="en-US" sz="1600" b="1" dirty="0" smtClean="0"/>
            </a:br>
            <a:r>
              <a:rPr lang="en-US" sz="1600" b="1" dirty="0" smtClean="0"/>
              <a:t/>
            </a:r>
            <a:br>
              <a:rPr lang="en-US" sz="1600" b="1" dirty="0" smtClean="0"/>
            </a:br>
            <a:r>
              <a:rPr lang="en-US" sz="2000" b="1" dirty="0" smtClean="0"/>
              <a:t>Netflix Fixes a Disruption to Its Video Streaming</a:t>
            </a:r>
            <a:br>
              <a:rPr lang="en-US" sz="2000" b="1" dirty="0" smtClean="0"/>
            </a:br>
            <a:r>
              <a:rPr lang="en-US" sz="2000" b="1" dirty="0" err="1" smtClean="0"/>
              <a:t>NYTimes</a:t>
            </a:r>
            <a:r>
              <a:rPr lang="en-US" sz="2000" b="1" dirty="0" smtClean="0"/>
              <a:t>, 12/26/12</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sz="2400" dirty="0" smtClean="0"/>
              <a:t>A disruption at one of </a:t>
            </a:r>
            <a:r>
              <a:rPr lang="en-US" sz="2400" dirty="0" smtClean="0">
                <a:hlinkClick r:id="rId2" tooltip="More information about Amazon.com Inc"/>
              </a:rPr>
              <a:t>Amazon</a:t>
            </a:r>
            <a:r>
              <a:rPr lang="en-US" sz="2400" dirty="0" smtClean="0"/>
              <a:t>’s Web service centers hit users of </a:t>
            </a:r>
            <a:r>
              <a:rPr lang="en-US" sz="2400" dirty="0" smtClean="0">
                <a:hlinkClick r:id="rId3" tooltip="More information about Netflix Inc"/>
              </a:rPr>
              <a:t>Netflix</a:t>
            </a:r>
            <a:r>
              <a:rPr lang="en-US" sz="2400" dirty="0" smtClean="0"/>
              <a:t>’s streaming video service on Christmas Eve and was not fully resolved until Christmas Day</a:t>
            </a:r>
          </a:p>
          <a:p>
            <a:r>
              <a:rPr lang="en-US" sz="2400" dirty="0" smtClean="0"/>
              <a:t>The disruption affected Netflix subscribers across the United States, Canada and Latin America and blacked out various devices — including video game consoles and DVD players</a:t>
            </a:r>
          </a:p>
          <a:p>
            <a:r>
              <a:rPr lang="en-US" sz="2400" dirty="0" smtClean="0"/>
              <a:t>The issue was the result of a failure at an Amazon Web Services cloud computing center in Virginia and started at about 3:30 p.m. Eastern time on Monday and was fully restored Tuesday morning</a:t>
            </a:r>
          </a:p>
          <a:p>
            <a:r>
              <a:rPr lang="en-US" sz="2400" dirty="0" smtClean="0"/>
              <a:t>A disruption at Amazon Web Services </a:t>
            </a:r>
            <a:r>
              <a:rPr lang="en-US" sz="2400" dirty="0" smtClean="0">
                <a:hlinkClick r:id="rId4" tooltip="A related article."/>
              </a:rPr>
              <a:t>knocked out</a:t>
            </a:r>
            <a:r>
              <a:rPr lang="en-US" sz="2400" dirty="0" smtClean="0"/>
              <a:t> sites like </a:t>
            </a:r>
            <a:r>
              <a:rPr lang="en-US" sz="2400" dirty="0" err="1" smtClean="0"/>
              <a:t>Flipboard</a:t>
            </a:r>
            <a:r>
              <a:rPr lang="en-US" sz="2400" dirty="0" smtClean="0"/>
              <a:t> and Foursquare in October, and a storm in June similarly affected services like Netflix, </a:t>
            </a:r>
            <a:r>
              <a:rPr lang="en-US" sz="2400" dirty="0" err="1" smtClean="0"/>
              <a:t>Instagram</a:t>
            </a:r>
            <a:r>
              <a:rPr lang="en-US" sz="2400" dirty="0" smtClean="0"/>
              <a:t> and </a:t>
            </a:r>
            <a:r>
              <a:rPr lang="en-US" sz="2400" dirty="0" err="1" smtClean="0"/>
              <a:t>Pinterest</a:t>
            </a: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3600" b="1">
                <a:solidFill>
                  <a:srgbClr val="C0504D"/>
                </a:solidFill>
                <a:latin typeface="Script" pitchFamily="66"/>
              </a:rPr>
              <a:t>About me</a:t>
            </a:r>
            <a:endParaRPr lang="en-US" sz="3600" b="1">
              <a:solidFill>
                <a:srgbClr val="1F497D"/>
              </a:solidFill>
              <a:latin typeface="Arial" charset="0"/>
            </a:endParaRPr>
          </a:p>
        </p:txBody>
      </p:sp>
      <p:sp>
        <p:nvSpPr>
          <p:cNvPr id="5" name="Rectangle 5"/>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2000" b="1" i="1" dirty="0">
                <a:solidFill>
                  <a:prstClr val="black"/>
                </a:solidFill>
                <a:latin typeface="Arial" charset="0"/>
              </a:rPr>
              <a:t>Professor of Computer Science at Florida Atlantic University, Boca Raton, FL., USA, since 1983</a:t>
            </a:r>
          </a:p>
          <a:p>
            <a:pPr marL="342900" indent="-342900" eaLnBrk="0" fontAlgn="base" hangingPunct="0">
              <a:spcBef>
                <a:spcPct val="20000"/>
              </a:spcBef>
              <a:spcAft>
                <a:spcPct val="0"/>
              </a:spcAft>
              <a:buFontTx/>
              <a:buChar char="•"/>
            </a:pPr>
            <a:r>
              <a:rPr lang="en-US" sz="2000" b="1" i="1" dirty="0">
                <a:solidFill>
                  <a:prstClr val="black"/>
                </a:solidFill>
                <a:latin typeface="Arial" charset="0"/>
              </a:rPr>
              <a:t>At IBM for 8 years (L.A. Scientific Center).</a:t>
            </a:r>
          </a:p>
          <a:p>
            <a:pPr marL="342900" indent="-342900" eaLnBrk="0" fontAlgn="base" hangingPunct="0">
              <a:spcBef>
                <a:spcPct val="20000"/>
              </a:spcBef>
              <a:spcAft>
                <a:spcPct val="0"/>
              </a:spcAft>
              <a:buFontTx/>
              <a:buChar char="•"/>
            </a:pPr>
            <a:r>
              <a:rPr lang="en-US" sz="2000" b="1" i="1" dirty="0">
                <a:solidFill>
                  <a:prstClr val="black"/>
                </a:solidFill>
                <a:latin typeface="Arial" charset="0"/>
              </a:rPr>
              <a:t>Wrote the first book on database security (Addison-Wesley, 1981). </a:t>
            </a:r>
          </a:p>
          <a:p>
            <a:pPr marL="342900" indent="-342900" eaLnBrk="0" fontAlgn="base" hangingPunct="0">
              <a:spcBef>
                <a:spcPct val="20000"/>
              </a:spcBef>
              <a:spcAft>
                <a:spcPct val="0"/>
              </a:spcAft>
              <a:buFontTx/>
              <a:buChar char="•"/>
            </a:pPr>
            <a:r>
              <a:rPr lang="en-US" sz="2000" b="1" i="1" dirty="0">
                <a:solidFill>
                  <a:prstClr val="black"/>
                </a:solidFill>
                <a:latin typeface="Arial" charset="0"/>
              </a:rPr>
              <a:t>Author of many research papers</a:t>
            </a:r>
          </a:p>
          <a:p>
            <a:pPr marL="342900" indent="-342900" eaLnBrk="0" fontAlgn="base" hangingPunct="0">
              <a:spcBef>
                <a:spcPct val="20000"/>
              </a:spcBef>
              <a:spcAft>
                <a:spcPct val="0"/>
              </a:spcAft>
              <a:buFontTx/>
              <a:buChar char="•"/>
            </a:pPr>
            <a:r>
              <a:rPr lang="en-US" sz="2000" b="1" i="1" dirty="0">
                <a:solidFill>
                  <a:prstClr val="black"/>
                </a:solidFill>
                <a:latin typeface="Arial" charset="0"/>
              </a:rPr>
              <a:t>Consultant to IBM, Siemens, Lucent,…</a:t>
            </a:r>
          </a:p>
          <a:p>
            <a:pPr marL="342900" indent="-342900" eaLnBrk="0" fontAlgn="base" hangingPunct="0">
              <a:spcBef>
                <a:spcPct val="20000"/>
              </a:spcBef>
              <a:spcAft>
                <a:spcPct val="0"/>
              </a:spcAft>
              <a:buFontTx/>
              <a:buChar char="•"/>
            </a:pPr>
            <a:r>
              <a:rPr lang="en-US" sz="2000" b="1" i="1" dirty="0" err="1">
                <a:solidFill>
                  <a:prstClr val="black"/>
                </a:solidFill>
                <a:latin typeface="Arial" charset="0"/>
              </a:rPr>
              <a:t>Ing</a:t>
            </a:r>
            <a:r>
              <a:rPr lang="en-US" sz="2000" b="1" i="1" dirty="0">
                <a:solidFill>
                  <a:prstClr val="black"/>
                </a:solidFill>
                <a:latin typeface="Arial" charset="0"/>
              </a:rPr>
              <a:t>. Civil Elect. USM, MS EE Purdue U, PhD CS UCLA</a:t>
            </a:r>
          </a:p>
          <a:p>
            <a:pPr marL="342900" indent="-342900" eaLnBrk="0" fontAlgn="base" hangingPunct="0">
              <a:spcBef>
                <a:spcPct val="20000"/>
              </a:spcBef>
              <a:spcAft>
                <a:spcPct val="0"/>
              </a:spcAft>
              <a:buFontTx/>
              <a:buChar char="•"/>
            </a:pPr>
            <a:r>
              <a:rPr lang="en-US" sz="2000" b="1" i="1" dirty="0">
                <a:solidFill>
                  <a:prstClr val="black"/>
                </a:solidFill>
                <a:latin typeface="Arial" charset="0"/>
              </a:rPr>
              <a:t>Invited by </a:t>
            </a:r>
            <a:r>
              <a:rPr lang="en-US" sz="2000" b="1" i="1" dirty="0" err="1">
                <a:solidFill>
                  <a:prstClr val="black"/>
                </a:solidFill>
                <a:latin typeface="Arial" charset="0"/>
              </a:rPr>
              <a:t>Conicyt</a:t>
            </a:r>
            <a:r>
              <a:rPr lang="en-US" sz="2000" b="1" i="1" dirty="0">
                <a:solidFill>
                  <a:prstClr val="black"/>
                </a:solidFill>
                <a:latin typeface="Arial" charset="0"/>
              </a:rPr>
              <a:t> to USM, Feb. to Dec. 2013</a:t>
            </a:r>
          </a:p>
          <a:p>
            <a:pPr marL="342900" indent="-342900" eaLnBrk="0" fontAlgn="base" hangingPunct="0">
              <a:spcBef>
                <a:spcPct val="20000"/>
              </a:spcBef>
              <a:spcAft>
                <a:spcPct val="0"/>
              </a:spcAft>
              <a:buFontTx/>
              <a:buChar char="•"/>
            </a:pPr>
            <a:r>
              <a:rPr lang="en-US" sz="2000" b="1" i="1" dirty="0">
                <a:solidFill>
                  <a:prstClr val="black"/>
                </a:solidFill>
                <a:latin typeface="Arial" charset="0"/>
              </a:rPr>
              <a:t>Currently collaborates with Japanese, Chilean, Australian, and </a:t>
            </a:r>
            <a:r>
              <a:rPr lang="en-US" sz="2000" b="1" i="1" dirty="0" smtClean="0">
                <a:solidFill>
                  <a:prstClr val="black"/>
                </a:solidFill>
                <a:latin typeface="Arial" charset="0"/>
              </a:rPr>
              <a:t> Spanish </a:t>
            </a:r>
            <a:r>
              <a:rPr lang="en-US" sz="2000" b="1" i="1" dirty="0">
                <a:solidFill>
                  <a:prstClr val="black"/>
                </a:solidFill>
                <a:latin typeface="Arial" charset="0"/>
              </a:rPr>
              <a:t>groups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620250" cy="722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2410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0750" y="1981200"/>
            <a:ext cx="47625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92518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90762" y="1371601"/>
            <a:ext cx="4562475" cy="3986212"/>
          </a:xfrm>
          <a:prstGeom prst="rect">
            <a:avLst/>
          </a:prstGeom>
        </p:spPr>
      </p:pic>
      <p:sp>
        <p:nvSpPr>
          <p:cNvPr id="3" name="Title 2"/>
          <p:cNvSpPr>
            <a:spLocks noGrp="1"/>
          </p:cNvSpPr>
          <p:nvPr>
            <p:ph type="title"/>
          </p:nvPr>
        </p:nvSpPr>
        <p:spPr/>
        <p:txBody>
          <a:bodyPr/>
          <a:lstStyle/>
          <a:p>
            <a:r>
              <a:rPr lang="en-US" dirty="0" smtClean="0"/>
              <a:t>New York Times, 04/24/15</a:t>
            </a:r>
            <a:endParaRPr lang="en-US" dirty="0"/>
          </a:p>
        </p:txBody>
      </p:sp>
    </p:spTree>
    <p:extLst>
      <p:ext uri="{BB962C8B-B14F-4D97-AF65-F5344CB8AC3E}">
        <p14:creationId xmlns:p14="http://schemas.microsoft.com/office/powerpoint/2010/main" val="2606024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3837" y="666750"/>
            <a:ext cx="8696325" cy="5524500"/>
          </a:xfrm>
          <a:prstGeom prst="rect">
            <a:avLst/>
          </a:prstGeom>
        </p:spPr>
      </p:pic>
    </p:spTree>
    <p:extLst>
      <p:ext uri="{BB962C8B-B14F-4D97-AF65-F5344CB8AC3E}">
        <p14:creationId xmlns:p14="http://schemas.microsoft.com/office/powerpoint/2010/main" val="2464532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Content </a:t>
            </a:r>
            <a:r>
              <a:rPr lang="en-US" sz="3600" b="1" dirty="0"/>
              <a:t>delivery </a:t>
            </a:r>
            <a:r>
              <a:rPr lang="en-US" sz="3600" b="1" dirty="0" smtClean="0"/>
              <a:t>(distribution)network</a:t>
            </a:r>
            <a:r>
              <a:rPr lang="en-US" sz="3600" dirty="0" smtClean="0"/>
              <a:t> </a:t>
            </a:r>
            <a:r>
              <a:rPr lang="en-US" sz="3600" dirty="0"/>
              <a:t>or </a:t>
            </a:r>
            <a:r>
              <a:rPr lang="en-US" sz="3600" b="1" dirty="0"/>
              <a:t>content </a:t>
            </a:r>
            <a:r>
              <a:rPr lang="en-US" sz="3600" b="1" dirty="0" smtClean="0"/>
              <a:t>network</a:t>
            </a:r>
            <a:r>
              <a:rPr lang="en-US" sz="3600" dirty="0" smtClean="0"/>
              <a:t> </a:t>
            </a:r>
            <a:r>
              <a:rPr lang="en-US" sz="3600" dirty="0"/>
              <a:t>(</a:t>
            </a:r>
            <a:r>
              <a:rPr lang="en-US" sz="3600" b="1" dirty="0" smtClean="0"/>
              <a:t>CDN)</a:t>
            </a:r>
            <a:endParaRPr lang="en-US" sz="3600" dirty="0"/>
          </a:p>
        </p:txBody>
      </p:sp>
      <p:sp>
        <p:nvSpPr>
          <p:cNvPr id="3" name="Content Placeholder 2"/>
          <p:cNvSpPr>
            <a:spLocks noGrp="1"/>
          </p:cNvSpPr>
          <p:nvPr>
            <p:ph idx="1"/>
          </p:nvPr>
        </p:nvSpPr>
        <p:spPr/>
        <p:txBody>
          <a:bodyPr/>
          <a:lstStyle/>
          <a:p>
            <a:r>
              <a:rPr lang="en-US" sz="2800" dirty="0" smtClean="0"/>
              <a:t>A </a:t>
            </a:r>
            <a:r>
              <a:rPr lang="en-US" sz="2800" dirty="0"/>
              <a:t>globally distributed network of proxy </a:t>
            </a:r>
            <a:r>
              <a:rPr lang="en-US" sz="2800" dirty="0" smtClean="0"/>
              <a:t>servers </a:t>
            </a:r>
            <a:r>
              <a:rPr lang="en-US" sz="2800" dirty="0"/>
              <a:t>deployed in multiple </a:t>
            </a:r>
            <a:r>
              <a:rPr lang="en-US" sz="2800" dirty="0" smtClean="0"/>
              <a:t>data centers</a:t>
            </a:r>
          </a:p>
          <a:p>
            <a:r>
              <a:rPr lang="en-US" sz="2800" dirty="0" smtClean="0"/>
              <a:t>The </a:t>
            </a:r>
            <a:r>
              <a:rPr lang="en-US" sz="2800" dirty="0"/>
              <a:t>goal of a CDN is to serve content to end-users with high availability and high </a:t>
            </a:r>
            <a:r>
              <a:rPr lang="en-US" sz="2800" dirty="0" smtClean="0"/>
              <a:t>performance</a:t>
            </a:r>
          </a:p>
          <a:p>
            <a:r>
              <a:rPr lang="en-US" sz="2800" dirty="0" smtClean="0"/>
              <a:t>CDNs </a:t>
            </a:r>
            <a:r>
              <a:rPr lang="en-US" sz="2800" dirty="0"/>
              <a:t>serve a large fraction of the Internet content today, including web objects (text, graphics and scripts), downloadable objects (media files, software, documents), applications (e-commerce, portals), </a:t>
            </a:r>
            <a:r>
              <a:rPr lang="en-US" sz="2800" dirty="0" smtClean="0"/>
              <a:t>live streaming </a:t>
            </a:r>
            <a:r>
              <a:rPr lang="en-US" sz="2800" dirty="0"/>
              <a:t>media, on-demand streaming media, and </a:t>
            </a:r>
            <a:r>
              <a:rPr lang="en-US" sz="2800" dirty="0" smtClean="0"/>
              <a:t>social networks.</a:t>
            </a:r>
            <a:endParaRPr lang="en-US" sz="2800" dirty="0"/>
          </a:p>
        </p:txBody>
      </p:sp>
    </p:spTree>
    <p:extLst>
      <p:ext uri="{BB962C8B-B14F-4D97-AF65-F5344CB8AC3E}">
        <p14:creationId xmlns:p14="http://schemas.microsoft.com/office/powerpoint/2010/main" val="6765909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Colocation</a:t>
            </a:r>
            <a:endParaRPr lang="en-US" dirty="0"/>
          </a:p>
        </p:txBody>
      </p:sp>
      <p:sp>
        <p:nvSpPr>
          <p:cNvPr id="3" name="Content Placeholder 2"/>
          <p:cNvSpPr>
            <a:spLocks noGrp="1"/>
          </p:cNvSpPr>
          <p:nvPr>
            <p:ph idx="1"/>
          </p:nvPr>
        </p:nvSpPr>
        <p:spPr/>
        <p:txBody>
          <a:bodyPr/>
          <a:lstStyle/>
          <a:p>
            <a:r>
              <a:rPr lang="en-US" sz="2800" dirty="0"/>
              <a:t>With colocation, organizations own, use and maintain their own </a:t>
            </a:r>
            <a:r>
              <a:rPr lang="en-US" sz="2800" dirty="0" smtClean="0"/>
              <a:t>equipment</a:t>
            </a:r>
          </a:p>
          <a:p>
            <a:r>
              <a:rPr lang="en-US" sz="2800" dirty="0" smtClean="0"/>
              <a:t>However</a:t>
            </a:r>
            <a:r>
              <a:rPr lang="en-US" sz="2800" dirty="0"/>
              <a:t>, they rent space in a colocation facility, sharing the cost of power, cooling, communications and data center floor space with other </a:t>
            </a:r>
            <a:r>
              <a:rPr lang="en-US" sz="2800" dirty="0" smtClean="0"/>
              <a:t>companies</a:t>
            </a:r>
          </a:p>
          <a:p>
            <a:r>
              <a:rPr lang="en-US" sz="2800" dirty="0" smtClean="0"/>
              <a:t>Colocation </a:t>
            </a:r>
            <a:r>
              <a:rPr lang="en-US" sz="2800" dirty="0"/>
              <a:t>is a good option for organizations that want to maintain complete control over their </a:t>
            </a:r>
            <a:r>
              <a:rPr lang="en-US" sz="2800" dirty="0" smtClean="0"/>
              <a:t>equipment</a:t>
            </a:r>
          </a:p>
          <a:p>
            <a:r>
              <a:rPr lang="en-US" sz="2800" dirty="0" smtClean="0"/>
              <a:t>Companies </a:t>
            </a:r>
            <a:r>
              <a:rPr lang="en-US" sz="2800" dirty="0"/>
              <a:t>that must adhere to specific data protection or compliance requirements (i.e., HIPAA and PCI) opt for a colocation environment.</a:t>
            </a:r>
          </a:p>
        </p:txBody>
      </p:sp>
    </p:spTree>
    <p:extLst>
      <p:ext uri="{BB962C8B-B14F-4D97-AF65-F5344CB8AC3E}">
        <p14:creationId xmlns:p14="http://schemas.microsoft.com/office/powerpoint/2010/main" val="994911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hosting</a:t>
            </a:r>
            <a:endParaRPr lang="en-US" dirty="0"/>
          </a:p>
        </p:txBody>
      </p:sp>
      <p:sp>
        <p:nvSpPr>
          <p:cNvPr id="3" name="Content Placeholder 2"/>
          <p:cNvSpPr>
            <a:spLocks noGrp="1"/>
          </p:cNvSpPr>
          <p:nvPr>
            <p:ph idx="1"/>
          </p:nvPr>
        </p:nvSpPr>
        <p:spPr/>
        <p:txBody>
          <a:bodyPr/>
          <a:lstStyle/>
          <a:p>
            <a:r>
              <a:rPr lang="en-US" sz="2800" dirty="0"/>
              <a:t>Managed hosting differs from other dedicated hosting in that the service provider administers the hardware, operating systems and system </a:t>
            </a:r>
            <a:r>
              <a:rPr lang="en-US" sz="2800" dirty="0" smtClean="0"/>
              <a:t>software</a:t>
            </a:r>
          </a:p>
          <a:p>
            <a:r>
              <a:rPr lang="en-US" sz="2800" dirty="0" smtClean="0"/>
              <a:t>The </a:t>
            </a:r>
            <a:r>
              <a:rPr lang="en-US" sz="2800" dirty="0"/>
              <a:t>client usually has administrative access but as a rule rarely uses it, instead interacting with the leased system through a Web-based </a:t>
            </a:r>
            <a:r>
              <a:rPr lang="en-US" sz="2800" dirty="0" smtClean="0"/>
              <a:t>interface</a:t>
            </a:r>
          </a:p>
          <a:p>
            <a:r>
              <a:rPr lang="en-US" sz="2800" dirty="0" smtClean="0"/>
              <a:t>Typically</a:t>
            </a:r>
            <a:r>
              <a:rPr lang="en-US" sz="2800" dirty="0"/>
              <a:t>, the hosting provider is responsible for setting up and </a:t>
            </a:r>
            <a:r>
              <a:rPr lang="en-US" sz="2800" dirty="0" smtClean="0"/>
              <a:t>configuring </a:t>
            </a:r>
            <a:r>
              <a:rPr lang="en-US" sz="2800" dirty="0"/>
              <a:t>hardware, installing and configuring software, technical support, </a:t>
            </a:r>
            <a:r>
              <a:rPr lang="en-US" sz="2800" dirty="0" smtClean="0"/>
              <a:t>patch management, </a:t>
            </a:r>
            <a:r>
              <a:rPr lang="en-US" sz="2800" dirty="0"/>
              <a:t>system maintenance, monitoring and updates.</a:t>
            </a:r>
          </a:p>
        </p:txBody>
      </p:sp>
    </p:spTree>
    <p:extLst>
      <p:ext uri="{BB962C8B-B14F-4D97-AF65-F5344CB8AC3E}">
        <p14:creationId xmlns:p14="http://schemas.microsoft.com/office/powerpoint/2010/main" val="15426017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62" y="400050"/>
            <a:ext cx="9134475" cy="6057900"/>
          </a:xfrm>
          <a:prstGeom prst="rect">
            <a:avLst/>
          </a:prstGeom>
        </p:spPr>
      </p:pic>
    </p:spTree>
    <p:extLst>
      <p:ext uri="{BB962C8B-B14F-4D97-AF65-F5344CB8AC3E}">
        <p14:creationId xmlns:p14="http://schemas.microsoft.com/office/powerpoint/2010/main" val="36898087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 y="823912"/>
            <a:ext cx="8705850" cy="5210175"/>
          </a:xfrm>
          <a:prstGeom prst="rect">
            <a:avLst/>
          </a:prstGeom>
        </p:spPr>
      </p:pic>
    </p:spTree>
    <p:extLst>
      <p:ext uri="{BB962C8B-B14F-4D97-AF65-F5344CB8AC3E}">
        <p14:creationId xmlns:p14="http://schemas.microsoft.com/office/powerpoint/2010/main" val="18942742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9893" name="Picture 5"/>
          <p:cNvPicPr>
            <a:picLocks noChangeAspect="1" noChangeArrowheads="1"/>
          </p:cNvPicPr>
          <p:nvPr/>
        </p:nvPicPr>
        <p:blipFill>
          <a:blip r:embed="rId2" cstate="print"/>
          <a:srcRect/>
          <a:stretch>
            <a:fillRect/>
          </a:stretch>
        </p:blipFill>
        <p:spPr bwMode="auto">
          <a:xfrm>
            <a:off x="1057275" y="204788"/>
            <a:ext cx="7029450" cy="6448425"/>
          </a:xfrm>
          <a:prstGeom prst="rect">
            <a:avLst/>
          </a:prstGeom>
          <a:noFill/>
          <a:ln w="9525">
            <a:noFill/>
            <a:miter lim="800000"/>
            <a:headEnd/>
            <a:tailEnd/>
          </a:ln>
        </p:spPr>
      </p:pic>
    </p:spTree>
    <p:extLst>
      <p:ext uri="{BB962C8B-B14F-4D97-AF65-F5344CB8AC3E}">
        <p14:creationId xmlns:p14="http://schemas.microsoft.com/office/powerpoint/2010/main" val="1727317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a:xfrm>
            <a:off x="685800" y="6248400"/>
            <a:ext cx="1905000" cy="457200"/>
          </a:xfrm>
          <a:noFill/>
        </p:spPr>
        <p:txBody>
          <a:bodyPr/>
          <a:lstStyle/>
          <a:p>
            <a:pPr eaLnBrk="0" hangingPunct="0"/>
            <a:fld id="{6BF914E5-C654-43B5-B453-C36657AB61E1}" type="datetime1">
              <a:rPr lang="en-US" smtClean="0"/>
              <a:pPr eaLnBrk="0" hangingPunct="0"/>
              <a:t>8/22/2016</a:t>
            </a:fld>
            <a:endParaRPr lang="en-US" smtClean="0"/>
          </a:p>
        </p:txBody>
      </p:sp>
      <p:sp>
        <p:nvSpPr>
          <p:cNvPr id="3" name="Slide Number Placeholder 3"/>
          <p:cNvSpPr>
            <a:spLocks noGrp="1"/>
          </p:cNvSpPr>
          <p:nvPr>
            <p:ph type="sldNum" sz="quarter" idx="12"/>
          </p:nvPr>
        </p:nvSpPr>
        <p:spPr>
          <a:xfrm>
            <a:off x="6553200" y="6248400"/>
            <a:ext cx="1905000" cy="457200"/>
          </a:xfrm>
          <a:noFill/>
        </p:spPr>
        <p:txBody>
          <a:bodyPr/>
          <a:lstStyle/>
          <a:p>
            <a:pPr eaLnBrk="0" hangingPunct="0"/>
            <a:fld id="{A5D544CD-2A41-4B49-85B0-B76FD2CA890F}" type="slidenum">
              <a:rPr lang="en-US" smtClean="0"/>
              <a:pPr eaLnBrk="0" hangingPunct="0"/>
              <a:t>5</a:t>
            </a:fld>
            <a:endParaRPr lang="en-US" smtClean="0"/>
          </a:p>
        </p:txBody>
      </p:sp>
      <p:graphicFrame>
        <p:nvGraphicFramePr>
          <p:cNvPr id="4" name="Object 4"/>
          <p:cNvGraphicFramePr>
            <a:graphicFrameLocks noChangeAspect="1"/>
          </p:cNvGraphicFramePr>
          <p:nvPr/>
        </p:nvGraphicFramePr>
        <p:xfrm>
          <a:off x="2085975" y="177800"/>
          <a:ext cx="4972050" cy="6503988"/>
        </p:xfrm>
        <a:graphic>
          <a:graphicData uri="http://schemas.openxmlformats.org/presentationml/2006/ole">
            <mc:AlternateContent xmlns:mc="http://schemas.openxmlformats.org/markup-compatibility/2006">
              <mc:Choice xmlns:v="urn:schemas-microsoft-com:vml" Requires="v">
                <p:oleObj spid="_x0000_s13409" name="Acrobat Document" r:id="rId3" imgW="4971429" imgH="6504762" progId="AcroExch.Document.7">
                  <p:embed/>
                </p:oleObj>
              </mc:Choice>
              <mc:Fallback>
                <p:oleObj name="Acrobat Document" r:id="rId3" imgW="4971429" imgH="6504762" progId="AcroExch.Document.7">
                  <p:embed/>
                  <p:pic>
                    <p:nvPicPr>
                      <p:cNvPr id="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5975" y="177800"/>
                        <a:ext cx="4972050" cy="650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0525" y="638175"/>
            <a:ext cx="9925050" cy="5581650"/>
          </a:xfrm>
          <a:prstGeom prst="rect">
            <a:avLst/>
          </a:prstGeom>
        </p:spPr>
      </p:pic>
    </p:spTree>
    <p:extLst>
      <p:ext uri="{BB962C8B-B14F-4D97-AF65-F5344CB8AC3E}">
        <p14:creationId xmlns:p14="http://schemas.microsoft.com/office/powerpoint/2010/main" val="24425415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Cloud Jobs: 7 Million In 3 Years, IDC Says</a:t>
            </a:r>
            <a:r>
              <a:rPr lang="en-US" b="1" dirty="0" smtClean="0"/>
              <a:t/>
            </a:r>
            <a:br>
              <a:rPr lang="en-US" b="1" dirty="0" smtClean="0"/>
            </a:br>
            <a:r>
              <a:rPr lang="en-US" sz="1400" b="1" dirty="0" smtClean="0"/>
              <a:t>http://www.informationweek.com/windows/microsoft-news/cloud-jobs-7-million-in-3-years-idc-says/240145194?cid=nl_IW_cloud_2013-01-03_html&amp;elq=be29adeb2376437a8ec8ce9c57b5fc26</a:t>
            </a:r>
            <a:endParaRPr lang="en-US" sz="1400" dirty="0"/>
          </a:p>
        </p:txBody>
      </p:sp>
      <p:sp>
        <p:nvSpPr>
          <p:cNvPr id="3" name="Content Placeholder 2"/>
          <p:cNvSpPr>
            <a:spLocks noGrp="1"/>
          </p:cNvSpPr>
          <p:nvPr>
            <p:ph idx="1"/>
          </p:nvPr>
        </p:nvSpPr>
        <p:spPr/>
        <p:txBody>
          <a:bodyPr/>
          <a:lstStyle/>
          <a:p>
            <a:r>
              <a:rPr lang="en-US" sz="2400" dirty="0" smtClean="0"/>
              <a:t>Cloud computing, and related areas like virtualization and data management, will create </a:t>
            </a:r>
            <a:r>
              <a:rPr lang="en-US" sz="2400" b="1" dirty="0" smtClean="0"/>
              <a:t>7 million jobs over the next three years, </a:t>
            </a:r>
            <a:r>
              <a:rPr lang="en-US" sz="2400" dirty="0" smtClean="0"/>
              <a:t>according to a new study published by Microsoft and IDC. </a:t>
            </a:r>
          </a:p>
          <a:p>
            <a:r>
              <a:rPr lang="en-US" sz="2400" dirty="0" smtClean="0"/>
              <a:t>The study also claimed that currently there are </a:t>
            </a:r>
            <a:r>
              <a:rPr lang="en-US" sz="2400" b="1" dirty="0" smtClean="0"/>
              <a:t>1.7 million open cloud jobs </a:t>
            </a:r>
            <a:r>
              <a:rPr lang="en-US" sz="2400" dirty="0" smtClean="0"/>
              <a:t>worldwide that organizations are having a tough time filling. </a:t>
            </a:r>
          </a:p>
          <a:p>
            <a:r>
              <a:rPr lang="en-US" sz="2400" dirty="0" smtClean="0"/>
              <a:t>The study's authors contend that cloud computing will drive demand for individuals with a hard-to-find </a:t>
            </a:r>
            <a:r>
              <a:rPr lang="en-US" sz="2400" b="1" dirty="0" smtClean="0"/>
              <a:t>mix of business and IT skills</a:t>
            </a:r>
            <a:r>
              <a:rPr lang="en-US" sz="2400" dirty="0" smtClean="0"/>
              <a:t>, given that many of the new jobs will involve architecture, design, advisory, and transitional services as opposed to just hands-on tech functions. </a:t>
            </a:r>
            <a:endParaRPr lang="en-US" sz="2400" dirty="0"/>
          </a:p>
        </p:txBody>
      </p:sp>
    </p:spTree>
    <p:extLst>
      <p:ext uri="{BB962C8B-B14F-4D97-AF65-F5344CB8AC3E}">
        <p14:creationId xmlns:p14="http://schemas.microsoft.com/office/powerpoint/2010/main" val="41110749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Demand for Linux skills</a:t>
            </a:r>
            <a:endParaRPr lang="en-US" dirty="0"/>
          </a:p>
        </p:txBody>
      </p:sp>
      <p:sp>
        <p:nvSpPr>
          <p:cNvPr id="3" name="Content Placeholder 2"/>
          <p:cNvSpPr>
            <a:spLocks noGrp="1"/>
          </p:cNvSpPr>
          <p:nvPr>
            <p:ph idx="1"/>
          </p:nvPr>
        </p:nvSpPr>
        <p:spPr/>
        <p:txBody>
          <a:bodyPr/>
          <a:lstStyle/>
          <a:p>
            <a:r>
              <a:rPr lang="en-US" dirty="0" smtClean="0"/>
              <a:t> Demand for people with Linux skills is increasing, a trend that appears to follow a shift in server sales.</a:t>
            </a:r>
          </a:p>
          <a:p>
            <a:r>
              <a:rPr lang="en-US" dirty="0" smtClean="0"/>
              <a:t>Cloud infrastructure, including Amazon Web Service, is largely Linux based, and cloud services' overall growth is increasing Linux server deployments. As many </a:t>
            </a:r>
            <a:r>
              <a:rPr lang="en-US" dirty="0" smtClean="0">
                <a:hlinkClick r:id="rId2"/>
              </a:rPr>
              <a:t>as 30% of all servers</a:t>
            </a:r>
            <a:r>
              <a:rPr lang="en-US" dirty="0" smtClean="0"/>
              <a:t> shipped this year will be </a:t>
            </a:r>
            <a:r>
              <a:rPr lang="en-US" dirty="0" smtClean="0">
                <a:hlinkClick r:id="rId3"/>
              </a:rPr>
              <a:t>cloud</a:t>
            </a:r>
            <a:r>
              <a:rPr lang="en-US" dirty="0" smtClean="0"/>
              <a:t> services providers, according to research firm IDC.</a:t>
            </a:r>
          </a:p>
          <a:p>
            <a:endParaRPr lang="en-US" dirty="0"/>
          </a:p>
        </p:txBody>
      </p:sp>
    </p:spTree>
    <p:extLst>
      <p:ext uri="{BB962C8B-B14F-4D97-AF65-F5344CB8AC3E}">
        <p14:creationId xmlns:p14="http://schemas.microsoft.com/office/powerpoint/2010/main" val="23446781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p:txBody>
          <a:bodyPr/>
          <a:lstStyle/>
          <a:p>
            <a:pPr eaLnBrk="1" hangingPunct="1"/>
            <a:r>
              <a:rPr lang="en-US" smtClean="0"/>
              <a:t>Applications</a:t>
            </a:r>
          </a:p>
        </p:txBody>
      </p:sp>
      <p:sp>
        <p:nvSpPr>
          <p:cNvPr id="32770" name="Rectangle 3"/>
          <p:cNvSpPr>
            <a:spLocks noGrp="1"/>
          </p:cNvSpPr>
          <p:nvPr>
            <p:ph type="body" idx="1"/>
          </p:nvPr>
        </p:nvSpPr>
        <p:spPr/>
        <p:txBody>
          <a:bodyPr/>
          <a:lstStyle/>
          <a:p>
            <a:pPr eaLnBrk="1" hangingPunct="1">
              <a:lnSpc>
                <a:spcPct val="80000"/>
              </a:lnSpc>
            </a:pPr>
            <a:r>
              <a:rPr lang="en-US" sz="2000" b="1" dirty="0" smtClean="0"/>
              <a:t>Medical health record sharing </a:t>
            </a:r>
            <a:r>
              <a:rPr lang="en-US" sz="2000" dirty="0" smtClean="0"/>
              <a:t>– provides storage of personal health-care information online such as Microsoft Health Vault [</a:t>
            </a:r>
            <a:r>
              <a:rPr lang="en-US" sz="2000" dirty="0" err="1" smtClean="0"/>
              <a:t>Mic</a:t>
            </a:r>
            <a:r>
              <a:rPr lang="en-US" sz="2000" dirty="0" smtClean="0"/>
              <a:t>] and Google Health [Goo]. </a:t>
            </a:r>
          </a:p>
          <a:p>
            <a:pPr eaLnBrk="1" hangingPunct="1">
              <a:lnSpc>
                <a:spcPct val="80000"/>
              </a:lnSpc>
            </a:pPr>
            <a:r>
              <a:rPr lang="en-US" sz="2000" b="1" dirty="0" smtClean="0"/>
              <a:t>Web-based email </a:t>
            </a:r>
            <a:r>
              <a:rPr lang="en-US" sz="2000" dirty="0" smtClean="0"/>
              <a:t>– it is accessed through a web browser, and it uses the cloud for processing and data storage. Users can access their webmail from anywhere. For example, Yahoo and Gmail provide web-based email service.</a:t>
            </a:r>
          </a:p>
          <a:p>
            <a:pPr eaLnBrk="1" hangingPunct="1">
              <a:lnSpc>
                <a:spcPct val="80000"/>
              </a:lnSpc>
            </a:pPr>
            <a:r>
              <a:rPr lang="en-US" sz="2000" b="1" dirty="0" smtClean="0"/>
              <a:t>Social Networks </a:t>
            </a:r>
            <a:r>
              <a:rPr lang="en-US" sz="2000" dirty="0" smtClean="0"/>
              <a:t>– provides a </a:t>
            </a:r>
            <a:r>
              <a:rPr lang="en-US" sz="2000" dirty="0" err="1" smtClean="0"/>
              <a:t>plataform</a:t>
            </a:r>
            <a:r>
              <a:rPr lang="en-US" sz="2000" dirty="0" smtClean="0"/>
              <a:t> to facilitate communication and sharing between users to post profile, create collaboration groups, and share contents. For example </a:t>
            </a:r>
            <a:r>
              <a:rPr lang="en-US" sz="2000" dirty="0" err="1" smtClean="0"/>
              <a:t>Facebook</a:t>
            </a:r>
            <a:r>
              <a:rPr lang="en-US" sz="2000" dirty="0" smtClean="0"/>
              <a:t> users can build scalable Cloud based applications hosted by Amazon Web Services [</a:t>
            </a:r>
            <a:r>
              <a:rPr lang="en-US" sz="2000" dirty="0" err="1" smtClean="0"/>
              <a:t>Ama</a:t>
            </a:r>
            <a:r>
              <a:rPr lang="en-US" sz="2000" dirty="0" smtClean="0"/>
              <a:t>].</a:t>
            </a:r>
          </a:p>
          <a:p>
            <a:pPr eaLnBrk="1" hangingPunct="1">
              <a:lnSpc>
                <a:spcPct val="80000"/>
              </a:lnSpc>
            </a:pPr>
            <a:r>
              <a:rPr lang="en-US" sz="2000" b="1" dirty="0" smtClean="0"/>
              <a:t>Data Analytics</a:t>
            </a:r>
            <a:r>
              <a:rPr lang="en-US" sz="2000" dirty="0" smtClean="0"/>
              <a:t>—Analysis of sales, data mining, statistical analysis of customer preferences. </a:t>
            </a:r>
          </a:p>
          <a:p>
            <a:pPr eaLnBrk="1" hangingPunct="1">
              <a:lnSpc>
                <a:spcPct val="80000"/>
              </a:lnSpc>
            </a:pPr>
            <a:r>
              <a:rPr lang="en-US" sz="2000" b="1" dirty="0" smtClean="0"/>
              <a:t>End-user applications </a:t>
            </a:r>
            <a:r>
              <a:rPr lang="en-US" sz="2000" dirty="0" smtClean="0"/>
              <a:t>– these applications are delivered on a PC such as word processing, databases, spreadsheets, media editing, presentations, collaboration, and many others. For instance, Google Docs [</a:t>
            </a:r>
            <a:r>
              <a:rPr lang="en-US" sz="2000" dirty="0" err="1" smtClean="0"/>
              <a:t>Wika</a:t>
            </a:r>
            <a:r>
              <a:rPr lang="en-US" sz="2000" dirty="0" smtClean="0"/>
              <a:t>] offers web-based applications that allow users to create and edit documents online.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smtClean="0"/>
              <a:t>Possible uses </a:t>
            </a:r>
          </a:p>
        </p:txBody>
      </p:sp>
      <p:sp>
        <p:nvSpPr>
          <p:cNvPr id="33794" name="Content Placeholder 2"/>
          <p:cNvSpPr>
            <a:spLocks noGrp="1"/>
          </p:cNvSpPr>
          <p:nvPr>
            <p:ph idx="1"/>
          </p:nvPr>
        </p:nvSpPr>
        <p:spPr/>
        <p:txBody>
          <a:bodyPr/>
          <a:lstStyle/>
          <a:p>
            <a:pPr eaLnBrk="1" hangingPunct="1"/>
            <a:r>
              <a:rPr lang="en-US" dirty="0" smtClean="0"/>
              <a:t>Gaming, extended to personalized medication, product development,…</a:t>
            </a:r>
          </a:p>
          <a:p>
            <a:pPr eaLnBrk="1" hangingPunct="1"/>
            <a:r>
              <a:rPr lang="en-US" dirty="0" smtClean="0"/>
              <a:t>Repair information for field technicians</a:t>
            </a:r>
          </a:p>
          <a:p>
            <a:pPr eaLnBrk="1" hangingPunct="1"/>
            <a:r>
              <a:rPr lang="en-US" dirty="0" smtClean="0"/>
              <a:t>Comparison shopping and making sure you find a product</a:t>
            </a:r>
          </a:p>
          <a:p>
            <a:pPr eaLnBrk="1" hangingPunct="1"/>
            <a:r>
              <a:rPr lang="en-US" dirty="0" smtClean="0"/>
              <a:t>Suggest activities, movies,…</a:t>
            </a:r>
          </a:p>
          <a:p>
            <a:pPr eaLnBrk="1" hangingPunct="1"/>
            <a:r>
              <a:rPr lang="en-US" dirty="0" smtClean="0"/>
              <a:t>Cheap computational power for planning, stock market selection,..</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Analyzing "big data" will now be the big challenge</a:t>
            </a:r>
            <a:br>
              <a:rPr lang="en-US" sz="2400" b="1" dirty="0" smtClean="0"/>
            </a:br>
            <a:r>
              <a:rPr lang="en-US" sz="2400" b="1" dirty="0" err="1" smtClean="0"/>
              <a:t>NYTimes</a:t>
            </a:r>
            <a:r>
              <a:rPr lang="en-US" sz="2400" b="1" dirty="0" smtClean="0"/>
              <a:t> 12/28/11</a:t>
            </a:r>
            <a:r>
              <a:rPr lang="en-US" dirty="0" smtClean="0"/>
              <a:t/>
            </a:r>
            <a:br>
              <a:rPr lang="en-US" dirty="0" smtClean="0"/>
            </a:br>
            <a:endParaRPr lang="en-US" dirty="0"/>
          </a:p>
        </p:txBody>
      </p:sp>
      <p:sp>
        <p:nvSpPr>
          <p:cNvPr id="3" name="Content Placeholder 2"/>
          <p:cNvSpPr>
            <a:spLocks noGrp="1"/>
          </p:cNvSpPr>
          <p:nvPr>
            <p:ph idx="1"/>
          </p:nvPr>
        </p:nvSpPr>
        <p:spPr>
          <a:xfrm>
            <a:off x="457200" y="1524000"/>
            <a:ext cx="8229600" cy="4525963"/>
          </a:xfrm>
        </p:spPr>
        <p:txBody>
          <a:bodyPr/>
          <a:lstStyle/>
          <a:p>
            <a:r>
              <a:rPr lang="en-US" sz="2400" dirty="0" smtClean="0"/>
              <a:t>The idea of big data goes something like this: In a world of ever-increasing digital connectivity, ever larger mountains of data are produced by our mobile phones, computers, digital cameras, RFID readers, smart meters and GPS devices. The huge quantity of data becomes unwieldy and difficult for companies and governments to manage and understand.</a:t>
            </a:r>
          </a:p>
          <a:p>
            <a:r>
              <a:rPr lang="en-US" sz="2400" dirty="0" err="1" smtClean="0"/>
              <a:t>Splunk</a:t>
            </a:r>
            <a:r>
              <a:rPr lang="en-US" sz="2400" dirty="0" smtClean="0"/>
              <a:t>, is a San Francisco-based start-up whose software indexes vast quantities of machine-generated data into searchable links. Companies search those links, as one searches Google, to analyze customer behavior in real time. </a:t>
            </a:r>
            <a:r>
              <a:rPr lang="en-US" dirty="0" smtClean="0"/>
              <a:t/>
            </a:r>
            <a:br>
              <a:rPr lang="en-US" dirty="0" smtClean="0"/>
            </a:b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p:cNvSpPr>
          <p:nvPr>
            <p:ph type="title"/>
          </p:nvPr>
        </p:nvSpPr>
        <p:spPr/>
        <p:txBody>
          <a:bodyPr/>
          <a:lstStyle/>
          <a:p>
            <a:r>
              <a:rPr lang="en-US" dirty="0" smtClean="0"/>
              <a:t>Future uses (from a paper)</a:t>
            </a:r>
          </a:p>
        </p:txBody>
      </p:sp>
      <p:sp>
        <p:nvSpPr>
          <p:cNvPr id="436227" name="Rectangle 3"/>
          <p:cNvSpPr>
            <a:spLocks noGrp="1"/>
          </p:cNvSpPr>
          <p:nvPr>
            <p:ph type="body" idx="1"/>
          </p:nvPr>
        </p:nvSpPr>
        <p:spPr/>
        <p:txBody>
          <a:bodyPr/>
          <a:lstStyle/>
          <a:p>
            <a:pPr>
              <a:lnSpc>
                <a:spcPct val="80000"/>
              </a:lnSpc>
            </a:pPr>
            <a:r>
              <a:rPr lang="en-US" sz="1800" dirty="0" smtClean="0"/>
              <a:t>The dawn of the 21st century has seen a growing interest in </a:t>
            </a:r>
            <a:r>
              <a:rPr lang="en-US" sz="1800" b="1" dirty="0" smtClean="0"/>
              <a:t>vehicular networking </a:t>
            </a:r>
            <a:r>
              <a:rPr lang="en-US" sz="1800" dirty="0" smtClean="0"/>
              <a:t>and its myriad potential applications. The initial view of practitioners and researchers was that radio-equipped vehicles could keep the drivers informed about potential safety risks and increase their awareness of road conditions.</a:t>
            </a:r>
          </a:p>
          <a:p>
            <a:pPr>
              <a:lnSpc>
                <a:spcPct val="80000"/>
              </a:lnSpc>
            </a:pPr>
            <a:r>
              <a:rPr lang="en-US" sz="1800" dirty="0" smtClean="0"/>
              <a:t>The view then expanded to include access to the Internet and associated services.</a:t>
            </a:r>
          </a:p>
          <a:p>
            <a:pPr>
              <a:lnSpc>
                <a:spcPct val="80000"/>
              </a:lnSpc>
            </a:pPr>
            <a:r>
              <a:rPr lang="en-US" sz="1800" dirty="0" smtClean="0"/>
              <a:t>This position paper proposes and promotes a novel and more comprehensive vision namely, that advances in vehicular networks, embedded devices and cloud computing will enable the formation of autonomous clouds of vehicular computing, communication, sensing, power and physical resources.</a:t>
            </a:r>
          </a:p>
          <a:p>
            <a:pPr>
              <a:lnSpc>
                <a:spcPct val="80000"/>
              </a:lnSpc>
            </a:pPr>
            <a:r>
              <a:rPr lang="en-US" sz="1800" dirty="0" smtClean="0"/>
              <a:t>Hence, we coin the term, </a:t>
            </a:r>
            <a:r>
              <a:rPr lang="en-US" sz="1800" b="1" dirty="0" smtClean="0"/>
              <a:t>autonomous vehicular clouds </a:t>
            </a:r>
            <a:r>
              <a:rPr lang="en-US" sz="1800" dirty="0" smtClean="0"/>
              <a:t>(AVCs).</a:t>
            </a:r>
          </a:p>
          <a:p>
            <a:pPr>
              <a:lnSpc>
                <a:spcPct val="80000"/>
              </a:lnSpc>
            </a:pPr>
            <a:r>
              <a:rPr lang="en-US" sz="1800" dirty="0" smtClean="0"/>
              <a:t>A key feature distinguishing AVCs from conventional cloud computing is that mobile AVC resources can be pooled dynamically to serve authorized users and to enable autonomy in real-time service sharing and management on terrestrial, aerial, or aquatic pathways or theaters of operations. </a:t>
            </a:r>
          </a:p>
          <a:p>
            <a:pPr>
              <a:lnSpc>
                <a:spcPct val="80000"/>
              </a:lnSpc>
            </a:pPr>
            <a:r>
              <a:rPr lang="en-US" sz="1800" dirty="0" smtClean="0"/>
              <a:t>In addition to general-purpose AVCs, we also envision the emergence of specialized AVCs such as mobile analytics laboratories. Furthermore, we envision that the integration of AVCs with ubiquitous smart infrastructures including intelligent transportation systems, smart cities and smart electric power grids will have an enormous societal impact enabling ubiquitous utility cyber-physical services at the right place, right time and with right-sized resources.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p:txBody>
          <a:bodyPr/>
          <a:lstStyle/>
          <a:p>
            <a:pPr eaLnBrk="1" hangingPunct="1"/>
            <a:r>
              <a:rPr lang="en-US" smtClean="0"/>
              <a:t>Requirements</a:t>
            </a:r>
          </a:p>
        </p:txBody>
      </p:sp>
      <p:sp>
        <p:nvSpPr>
          <p:cNvPr id="35842" name="Rectangle 3"/>
          <p:cNvSpPr>
            <a:spLocks noGrp="1"/>
          </p:cNvSpPr>
          <p:nvPr>
            <p:ph type="body" idx="1"/>
          </p:nvPr>
        </p:nvSpPr>
        <p:spPr/>
        <p:txBody>
          <a:bodyPr/>
          <a:lstStyle/>
          <a:p>
            <a:pPr eaLnBrk="1" hangingPunct="1">
              <a:lnSpc>
                <a:spcPct val="80000"/>
              </a:lnSpc>
            </a:pPr>
            <a:r>
              <a:rPr lang="en-US" sz="1800" b="1" i="1" dirty="0" smtClean="0"/>
              <a:t>Scalability</a:t>
            </a:r>
            <a:r>
              <a:rPr lang="en-US" sz="1800" b="1" dirty="0" smtClean="0"/>
              <a:t>: </a:t>
            </a:r>
            <a:r>
              <a:rPr lang="en-US" sz="1800" dirty="0" smtClean="0"/>
              <a:t>This is its strongest point of clouds. The provider can have many servers and the users can lease them according to their needs.</a:t>
            </a:r>
            <a:endParaRPr lang="en-US" sz="1800" i="1" dirty="0" smtClean="0"/>
          </a:p>
          <a:p>
            <a:pPr eaLnBrk="1" hangingPunct="1">
              <a:lnSpc>
                <a:spcPct val="80000"/>
              </a:lnSpc>
            </a:pPr>
            <a:r>
              <a:rPr lang="en-US" sz="1800" b="1" i="1" dirty="0" smtClean="0"/>
              <a:t>Application development and deployment support</a:t>
            </a:r>
            <a:r>
              <a:rPr lang="en-US" sz="1800" dirty="0" smtClean="0"/>
              <a:t>. The provider can have a variety of tools and application assistance that would be hard to duplicate in a small company.</a:t>
            </a:r>
            <a:endParaRPr lang="en-US" sz="1800" i="1" dirty="0" smtClean="0"/>
          </a:p>
          <a:p>
            <a:pPr eaLnBrk="1" hangingPunct="1">
              <a:lnSpc>
                <a:spcPct val="80000"/>
              </a:lnSpc>
            </a:pPr>
            <a:r>
              <a:rPr lang="en-US" sz="1800" b="1" i="1" dirty="0" smtClean="0"/>
              <a:t>Availability</a:t>
            </a:r>
            <a:r>
              <a:rPr lang="en-US" sz="1800" i="1" dirty="0" smtClean="0"/>
              <a:t>.</a:t>
            </a:r>
            <a:r>
              <a:rPr lang="en-US" sz="1800" dirty="0" smtClean="0"/>
              <a:t> The cloud provider can have replicated servers such that the cloud environment is always available to the application.</a:t>
            </a:r>
            <a:endParaRPr lang="en-US" sz="1800" i="1" dirty="0" smtClean="0"/>
          </a:p>
          <a:p>
            <a:pPr eaLnBrk="1" hangingPunct="1">
              <a:lnSpc>
                <a:spcPct val="80000"/>
              </a:lnSpc>
            </a:pPr>
            <a:r>
              <a:rPr lang="en-US" sz="1800" b="1" i="1" dirty="0" smtClean="0"/>
              <a:t>Fine access control</a:t>
            </a:r>
            <a:r>
              <a:rPr lang="en-US" sz="1800" dirty="0" smtClean="0"/>
              <a:t>. Only specific users of the cloud should be able to access its data and only in specific ways. This applies to the employees of the application company and to the employees of the service provider. In sensitive applications, code or data access through the service provider may need to be restricted to suitably obfuscated/encrypted code/data bases.</a:t>
            </a:r>
            <a:endParaRPr lang="en-US" sz="1800" i="1" dirty="0" smtClean="0"/>
          </a:p>
          <a:p>
            <a:pPr eaLnBrk="1" hangingPunct="1">
              <a:lnSpc>
                <a:spcPct val="80000"/>
              </a:lnSpc>
            </a:pPr>
            <a:r>
              <a:rPr lang="en-US" sz="1800" b="1" i="1" dirty="0" smtClean="0"/>
              <a:t>Regulatory compliance</a:t>
            </a:r>
            <a:r>
              <a:rPr lang="en-US" sz="1800" i="1" dirty="0" smtClean="0"/>
              <a:t>.</a:t>
            </a:r>
            <a:r>
              <a:rPr lang="en-US" sz="1800" dirty="0" smtClean="0"/>
              <a:t> The application owner must comply with the appropriate regulations, depending on the type of application, e.g., medical-related applications must comply with HIPAA. Service providers must follow regulations about the protection they provide to the hosted data. Regulations may also limit the special flexibility of distributing tasks within a cloud (cf. the item </a:t>
            </a:r>
            <a:r>
              <a:rPr lang="en-US" sz="1800" i="1" dirty="0" smtClean="0"/>
              <a:t>Data location</a:t>
            </a:r>
            <a:r>
              <a:rPr lang="en-US" sz="1800" dirty="0" smtClean="0"/>
              <a:t> below).</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type="title"/>
          </p:nvPr>
        </p:nvSpPr>
        <p:spPr/>
        <p:txBody>
          <a:bodyPr/>
          <a:lstStyle/>
          <a:p>
            <a:pPr eaLnBrk="1" hangingPunct="1"/>
            <a:r>
              <a:rPr lang="en-US" smtClean="0"/>
              <a:t>Requirements II</a:t>
            </a:r>
          </a:p>
        </p:txBody>
      </p:sp>
      <p:sp>
        <p:nvSpPr>
          <p:cNvPr id="36866" name="Rectangle 3"/>
          <p:cNvSpPr>
            <a:spLocks noGrp="1"/>
          </p:cNvSpPr>
          <p:nvPr>
            <p:ph type="body" idx="1"/>
          </p:nvPr>
        </p:nvSpPr>
        <p:spPr/>
        <p:txBody>
          <a:bodyPr/>
          <a:lstStyle/>
          <a:p>
            <a:pPr eaLnBrk="1" hangingPunct="1">
              <a:lnSpc>
                <a:spcPct val="80000"/>
              </a:lnSpc>
            </a:pPr>
            <a:r>
              <a:rPr lang="en-US" sz="2000" b="1" i="1" dirty="0" smtClean="0"/>
              <a:t>Recovery</a:t>
            </a:r>
            <a:r>
              <a:rPr lang="en-US" sz="2000" b="1" dirty="0" smtClean="0"/>
              <a:t>. </a:t>
            </a:r>
            <a:r>
              <a:rPr lang="en-US" sz="2000" dirty="0" smtClean="0"/>
              <a:t>It is the responsibility of the service provider to completely recover the data in a timely manner in case of a crash or attack.</a:t>
            </a:r>
            <a:endParaRPr lang="en-US" sz="2000" i="1" dirty="0" smtClean="0"/>
          </a:p>
          <a:p>
            <a:pPr eaLnBrk="1" hangingPunct="1">
              <a:lnSpc>
                <a:spcPct val="80000"/>
              </a:lnSpc>
            </a:pPr>
            <a:r>
              <a:rPr lang="en-US" sz="2000" b="1" i="1" dirty="0" smtClean="0"/>
              <a:t>Data persistence</a:t>
            </a:r>
            <a:r>
              <a:rPr lang="en-US" sz="2000" dirty="0" smtClean="0"/>
              <a:t>. If the provider goes out of business or is acquired by another company, we should guarantee the persistence and security of the data until somebody takes over.</a:t>
            </a:r>
            <a:endParaRPr lang="en-US" sz="2000" i="1" dirty="0" smtClean="0"/>
          </a:p>
          <a:p>
            <a:pPr eaLnBrk="1" hangingPunct="1">
              <a:lnSpc>
                <a:spcPct val="80000"/>
              </a:lnSpc>
            </a:pPr>
            <a:r>
              <a:rPr lang="en-US" sz="2000" b="1" i="1" dirty="0" smtClean="0"/>
              <a:t>Survivability. </a:t>
            </a:r>
            <a:r>
              <a:rPr lang="en-US" sz="2000" dirty="0" smtClean="0"/>
              <a:t>There should be no catastrophic failures, where the customer’s data or programs just disappear</a:t>
            </a:r>
            <a:endParaRPr lang="en-US" sz="2000" i="1" dirty="0" smtClean="0"/>
          </a:p>
          <a:p>
            <a:pPr eaLnBrk="1" hangingPunct="1">
              <a:lnSpc>
                <a:spcPct val="80000"/>
              </a:lnSpc>
            </a:pPr>
            <a:r>
              <a:rPr lang="en-US" sz="2000" b="1" i="1" dirty="0" smtClean="0"/>
              <a:t>Isolation.</a:t>
            </a:r>
            <a:r>
              <a:rPr lang="en-US" sz="2000" dirty="0" smtClean="0"/>
              <a:t> A cloud application is sharing resources with other applications. The application should be protected from interference with other applications.</a:t>
            </a:r>
            <a:endParaRPr lang="en-US" sz="2000" i="1" dirty="0" smtClean="0"/>
          </a:p>
          <a:p>
            <a:pPr eaLnBrk="1" hangingPunct="1">
              <a:lnSpc>
                <a:spcPct val="80000"/>
              </a:lnSpc>
            </a:pPr>
            <a:r>
              <a:rPr lang="en-US" sz="2000" b="1" i="1" dirty="0" smtClean="0"/>
              <a:t>Data location</a:t>
            </a:r>
            <a:r>
              <a:rPr lang="en-US" sz="2000" dirty="0" smtClean="0"/>
              <a:t>. Different organizations and countries have different data protection and privacy rules and laws. The service provider should enforce regulations that are applicable to the owner of the application.</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p:txBody>
          <a:bodyPr/>
          <a:lstStyle/>
          <a:p>
            <a:pPr eaLnBrk="1" hangingPunct="1"/>
            <a:r>
              <a:rPr lang="en-US" smtClean="0"/>
              <a:t>Requirements III</a:t>
            </a:r>
          </a:p>
        </p:txBody>
      </p:sp>
      <p:sp>
        <p:nvSpPr>
          <p:cNvPr id="37890" name="Rectangle 3"/>
          <p:cNvSpPr>
            <a:spLocks noGrp="1"/>
          </p:cNvSpPr>
          <p:nvPr>
            <p:ph type="body" idx="1"/>
          </p:nvPr>
        </p:nvSpPr>
        <p:spPr/>
        <p:txBody>
          <a:bodyPr/>
          <a:lstStyle/>
          <a:p>
            <a:pPr eaLnBrk="1" hangingPunct="1">
              <a:lnSpc>
                <a:spcPct val="80000"/>
              </a:lnSpc>
            </a:pPr>
            <a:r>
              <a:rPr lang="en-US" sz="2400" b="1" i="1" dirty="0" smtClean="0"/>
              <a:t>Interoperability. </a:t>
            </a:r>
            <a:r>
              <a:rPr lang="en-US" sz="2400" dirty="0" smtClean="0"/>
              <a:t>Clouds which follow standards are more flexible and allow more freedom to its customers. This is particularly important in applications which may partially run in more than one cloud.</a:t>
            </a:r>
            <a:endParaRPr lang="en-US" sz="2400" i="1" dirty="0" smtClean="0"/>
          </a:p>
          <a:p>
            <a:pPr eaLnBrk="1" hangingPunct="1">
              <a:lnSpc>
                <a:spcPct val="80000"/>
              </a:lnSpc>
            </a:pPr>
            <a:r>
              <a:rPr lang="en-US" sz="2400" b="1" i="1" dirty="0" smtClean="0"/>
              <a:t>Portability</a:t>
            </a:r>
            <a:r>
              <a:rPr lang="en-US" sz="2400" dirty="0" smtClean="0"/>
              <a:t>. This is usually a weak point. Once you move to some cloud, it is hard to migrate to a different cloud. From  a cloud provider point of view, limiting portability or being able to control how applications are moved to different platforms, may actually be a design goal.</a:t>
            </a:r>
            <a:endParaRPr lang="en-US" sz="2400" i="1" dirty="0" smtClean="0"/>
          </a:p>
          <a:p>
            <a:pPr eaLnBrk="1" hangingPunct="1">
              <a:lnSpc>
                <a:spcPct val="80000"/>
              </a:lnSpc>
            </a:pPr>
            <a:r>
              <a:rPr lang="en-US" sz="2400" b="1" i="1" dirty="0" smtClean="0"/>
              <a:t>Convenient software management</a:t>
            </a:r>
            <a:r>
              <a:rPr lang="en-US" sz="2400" i="1" dirty="0" smtClean="0"/>
              <a:t>.</a:t>
            </a:r>
            <a:r>
              <a:rPr lang="en-US" sz="2400" dirty="0" smtClean="0"/>
              <a:t> No worries about software licenses, installation, or updates.</a:t>
            </a:r>
            <a:endParaRPr lang="en-US" sz="2400" i="1" dirty="0" smtClean="0"/>
          </a:p>
          <a:p>
            <a:pPr eaLnBrk="1" hangingPunct="1">
              <a:lnSpc>
                <a:spcPct val="80000"/>
              </a:lnSpc>
            </a:pPr>
            <a:r>
              <a:rPr lang="en-US" sz="2400" b="1" i="1" dirty="0" smtClean="0"/>
              <a:t>Dynamic adaptation</a:t>
            </a:r>
            <a:r>
              <a:rPr lang="en-US" sz="2400" b="1" dirty="0" smtClean="0"/>
              <a:t>. </a:t>
            </a:r>
            <a:r>
              <a:rPr lang="en-US" sz="2400" dirty="0" smtClean="0"/>
              <a:t> Changes in services do not require work for the customer..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4"/>
          <p:cNvGraphicFramePr>
            <a:graphicFrameLocks noChangeAspect="1"/>
          </p:cNvGraphicFramePr>
          <p:nvPr/>
        </p:nvGraphicFramePr>
        <p:xfrm>
          <a:off x="2005013" y="176213"/>
          <a:ext cx="5133975" cy="6505575"/>
        </p:xfrm>
        <a:graphic>
          <a:graphicData uri="http://schemas.openxmlformats.org/presentationml/2006/ole">
            <mc:AlternateContent xmlns:mc="http://schemas.openxmlformats.org/markup-compatibility/2006">
              <mc:Choice xmlns:v="urn:schemas-microsoft-com:vml" Requires="v">
                <p:oleObj spid="_x0000_s14433" name="Acrobat Document" r:id="rId3" imgW="4851000" imgH="6147000" progId="AcroExch.Document.7">
                  <p:embed/>
                </p:oleObj>
              </mc:Choice>
              <mc:Fallback>
                <p:oleObj name="Acrobat Document" r:id="rId3" imgW="4851000" imgH="6147000" progId="AcroExch.Document.7">
                  <p:embed/>
                  <p:pic>
                    <p:nvPicPr>
                      <p:cNvPr id="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5013" y="176213"/>
                        <a:ext cx="5133975" cy="650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Products and companies</a:t>
            </a:r>
            <a:endParaRPr lang="en-US" dirty="0"/>
          </a:p>
        </p:txBody>
      </p:sp>
      <p:sp>
        <p:nvSpPr>
          <p:cNvPr id="3" name="Content Placeholder 2"/>
          <p:cNvSpPr>
            <a:spLocks noGrp="1"/>
          </p:cNvSpPr>
          <p:nvPr>
            <p:ph idx="1"/>
          </p:nvPr>
        </p:nvSpPr>
        <p:spPr/>
        <p:txBody>
          <a:bodyPr/>
          <a:lstStyle/>
          <a:p>
            <a:r>
              <a:rPr lang="en-US" dirty="0" smtClean="0"/>
              <a:t>I will mention specific products and companies but this is </a:t>
            </a:r>
            <a:r>
              <a:rPr lang="en-US" b="1" dirty="0" smtClean="0"/>
              <a:t>not an endorsement or recommendation</a:t>
            </a:r>
          </a:p>
          <a:p>
            <a:r>
              <a:rPr lang="en-US" dirty="0" smtClean="0"/>
              <a:t>Products are shown to see what is available and to illustrate features</a:t>
            </a:r>
          </a:p>
          <a:p>
            <a:r>
              <a:rPr lang="en-US" dirty="0" smtClean="0"/>
              <a:t>In fact, some products or companies may not be around anymore and many new ones are appearing </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UML and patterns?</a:t>
            </a:r>
            <a:endParaRPr lang="en-US" dirty="0"/>
          </a:p>
        </p:txBody>
      </p:sp>
      <p:sp>
        <p:nvSpPr>
          <p:cNvPr id="3" name="Content Placeholder 2"/>
          <p:cNvSpPr>
            <a:spLocks noGrp="1"/>
          </p:cNvSpPr>
          <p:nvPr>
            <p:ph idx="1"/>
          </p:nvPr>
        </p:nvSpPr>
        <p:spPr/>
        <p:txBody>
          <a:bodyPr/>
          <a:lstStyle/>
          <a:p>
            <a:r>
              <a:rPr lang="en-US" sz="2400" dirty="0" smtClean="0"/>
              <a:t>We need to describe cloud architectures and configurations</a:t>
            </a:r>
          </a:p>
          <a:p>
            <a:r>
              <a:rPr lang="en-US" sz="2400" dirty="0" smtClean="0"/>
              <a:t>Block diagrams are imprecise</a:t>
            </a:r>
          </a:p>
          <a:p>
            <a:r>
              <a:rPr lang="en-US" sz="2400" dirty="0" smtClean="0"/>
              <a:t>Formal descriptions are an overkill, design is not a mathematical discipline</a:t>
            </a:r>
          </a:p>
          <a:p>
            <a:r>
              <a:rPr lang="en-US" sz="2400" dirty="0" smtClean="0"/>
              <a:t>UML is a good compromise; it is intuitive (graphical) and semi-formal</a:t>
            </a:r>
          </a:p>
          <a:p>
            <a:r>
              <a:rPr lang="en-US" sz="2400" dirty="0" smtClean="0"/>
              <a:t>It is also an standard and many developers use it</a:t>
            </a:r>
          </a:p>
          <a:p>
            <a:r>
              <a:rPr lang="en-US" sz="2400" dirty="0" smtClean="0"/>
              <a:t>The most convenient way to describe and design architectures is by the use of patterns</a:t>
            </a:r>
          </a:p>
          <a:p>
            <a:endParaRPr lang="en-US" sz="2400" dirty="0"/>
          </a:p>
        </p:txBody>
      </p:sp>
    </p:spTree>
    <p:extLst>
      <p:ext uri="{BB962C8B-B14F-4D97-AF65-F5344CB8AC3E}">
        <p14:creationId xmlns:p14="http://schemas.microsoft.com/office/powerpoint/2010/main" val="1044187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4"/>
          <p:cNvSpPr>
            <a:spLocks noChangeArrowheads="1"/>
          </p:cNvSpPr>
          <p:nvPr/>
        </p:nvSpPr>
        <p:spPr bwMode="auto">
          <a:xfrm>
            <a:off x="838200" y="3810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3600" b="1">
                <a:solidFill>
                  <a:srgbClr val="1F497D"/>
                </a:solidFill>
              </a:rPr>
              <a:t>Patterns</a:t>
            </a:r>
          </a:p>
        </p:txBody>
      </p:sp>
      <p:sp>
        <p:nvSpPr>
          <p:cNvPr id="20482" name="Rectangle 5"/>
          <p:cNvSpPr>
            <a:spLocks noChangeArrowheads="1"/>
          </p:cNvSpPr>
          <p:nvPr/>
        </p:nvSpPr>
        <p:spPr bwMode="auto">
          <a:xfrm>
            <a:off x="838200" y="1524000"/>
            <a:ext cx="7772400" cy="48006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2800" b="1" i="1">
                <a:solidFill>
                  <a:prstClr val="black"/>
                </a:solidFill>
              </a:rPr>
              <a:t>A pattern is a solution to a recurrent problem in a specific context</a:t>
            </a:r>
          </a:p>
          <a:p>
            <a:pPr marL="342900" indent="-342900" eaLnBrk="0" fontAlgn="base" hangingPunct="0">
              <a:spcBef>
                <a:spcPct val="20000"/>
              </a:spcBef>
              <a:spcAft>
                <a:spcPct val="0"/>
              </a:spcAft>
              <a:buFontTx/>
              <a:buChar char="•"/>
            </a:pPr>
            <a:r>
              <a:rPr lang="en-US" sz="2800" b="1" i="1">
                <a:solidFill>
                  <a:prstClr val="black"/>
                </a:solidFill>
              </a:rPr>
              <a:t>Idea comes from architecture of buildings (C. Alexander)</a:t>
            </a:r>
          </a:p>
          <a:p>
            <a:pPr marL="342900" indent="-342900" eaLnBrk="0" fontAlgn="base" hangingPunct="0">
              <a:spcBef>
                <a:spcPct val="20000"/>
              </a:spcBef>
              <a:spcAft>
                <a:spcPct val="0"/>
              </a:spcAft>
              <a:buFontTx/>
              <a:buChar char="•"/>
            </a:pPr>
            <a:r>
              <a:rPr lang="en-US" sz="2800" b="1" i="1">
                <a:solidFill>
                  <a:prstClr val="black"/>
                </a:solidFill>
              </a:rPr>
              <a:t>Applied initially to software and then extended to other domains</a:t>
            </a:r>
          </a:p>
          <a:p>
            <a:pPr marL="342900" indent="-342900" eaLnBrk="0" fontAlgn="base" hangingPunct="0">
              <a:spcBef>
                <a:spcPct val="20000"/>
              </a:spcBef>
              <a:spcAft>
                <a:spcPct val="0"/>
              </a:spcAft>
              <a:buFontTx/>
              <a:buChar char="•"/>
            </a:pPr>
            <a:r>
              <a:rPr lang="en-US" sz="2800" b="1" i="1">
                <a:solidFill>
                  <a:prstClr val="black"/>
                </a:solidFill>
              </a:rPr>
              <a:t> Appeared in 1994 and are slowly being accepted by industry</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0" y="228600"/>
            <a:ext cx="7772400" cy="1143000"/>
          </a:xfrm>
          <a:prstGeom prst="rect">
            <a:avLst/>
          </a:prstGeom>
        </p:spPr>
        <p:txBody>
          <a:bodyPr/>
          <a:lstStyle/>
          <a:p>
            <a:pPr algn="ctr">
              <a:spcBef>
                <a:spcPct val="0"/>
              </a:spcBef>
              <a:defRPr/>
            </a:pPr>
            <a:r>
              <a:rPr lang="en-US" sz="4400">
                <a:solidFill>
                  <a:prstClr val="black"/>
                </a:solidFill>
              </a:rPr>
              <a:t>Value of patterns</a:t>
            </a:r>
          </a:p>
        </p:txBody>
      </p:sp>
      <p:sp>
        <p:nvSpPr>
          <p:cNvPr id="21506" name="Content Placeholder 2"/>
          <p:cNvSpPr txBox="1">
            <a:spLocks/>
          </p:cNvSpPr>
          <p:nvPr/>
        </p:nvSpPr>
        <p:spPr bwMode="auto">
          <a:xfrm>
            <a:off x="685800" y="1371600"/>
            <a:ext cx="7772400" cy="4800600"/>
          </a:xfrm>
          <a:prstGeom prst="rect">
            <a:avLst/>
          </a:prstGeom>
          <a:noFill/>
          <a:ln w="9525">
            <a:noFill/>
            <a:miter lim="800000"/>
            <a:headEnd/>
            <a:tailEnd/>
          </a:ln>
        </p:spPr>
        <p:txBody>
          <a:bodyPr/>
          <a:lstStyle/>
          <a:p>
            <a:pPr marL="342900" indent="-342900" fontAlgn="base">
              <a:spcBef>
                <a:spcPct val="20000"/>
              </a:spcBef>
              <a:spcAft>
                <a:spcPct val="0"/>
              </a:spcAft>
              <a:buFont typeface="Arial" charset="0"/>
              <a:buChar char="•"/>
            </a:pPr>
            <a:r>
              <a:rPr lang="en-US" sz="2400" dirty="0">
                <a:solidFill>
                  <a:prstClr val="black"/>
                </a:solidFill>
              </a:rPr>
              <a:t>A pattern addresses a recurring design problem that appears in some design step and provides a solution for it. Encapsulate experience and knowledge of designers (best practices)</a:t>
            </a:r>
          </a:p>
          <a:p>
            <a:pPr marL="342900" indent="-342900" fontAlgn="base">
              <a:spcBef>
                <a:spcPct val="20000"/>
              </a:spcBef>
              <a:spcAft>
                <a:spcPct val="0"/>
              </a:spcAft>
              <a:buFont typeface="Arial" charset="0"/>
              <a:buChar char="•"/>
            </a:pPr>
            <a:r>
              <a:rPr lang="en-US" sz="2400" dirty="0">
                <a:solidFill>
                  <a:prstClr val="black"/>
                </a:solidFill>
              </a:rPr>
              <a:t>Patterns can be used to document design experience and specific design decisions.</a:t>
            </a:r>
          </a:p>
          <a:p>
            <a:pPr marL="342900" indent="-342900" fontAlgn="base">
              <a:spcBef>
                <a:spcPct val="20000"/>
              </a:spcBef>
              <a:spcAft>
                <a:spcPct val="0"/>
              </a:spcAft>
              <a:buFont typeface="Arial" charset="0"/>
              <a:buChar char="•"/>
            </a:pPr>
            <a:r>
              <a:rPr lang="en-US" sz="2400" dirty="0">
                <a:solidFill>
                  <a:prstClr val="black"/>
                </a:solidFill>
              </a:rPr>
              <a:t>Patterns are concerned with sets of classes, above the abstractions presented by classes or objects, so they provide a larger unit of reuse.</a:t>
            </a:r>
          </a:p>
          <a:p>
            <a:pPr marL="342900" indent="-342900" fontAlgn="base">
              <a:spcBef>
                <a:spcPct val="20000"/>
              </a:spcBef>
              <a:spcAft>
                <a:spcPct val="0"/>
              </a:spcAft>
              <a:buFont typeface="Arial" charset="0"/>
              <a:buChar char="•"/>
            </a:pPr>
            <a:r>
              <a:rPr lang="en-US" sz="2400" dirty="0">
                <a:solidFill>
                  <a:prstClr val="black"/>
                </a:solidFill>
              </a:rPr>
              <a:t>Patterns provide a communication vocabulary for designers.</a:t>
            </a:r>
          </a:p>
          <a:p>
            <a:pPr marL="342900" indent="-342900" fontAlgn="base">
              <a:spcBef>
                <a:spcPct val="20000"/>
              </a:spcBef>
              <a:spcAft>
                <a:spcPct val="0"/>
              </a:spcAft>
              <a:buFont typeface="Arial" charset="0"/>
              <a:buChar char="•"/>
            </a:pPr>
            <a:r>
              <a:rPr lang="en-US" sz="2400" dirty="0">
                <a:solidFill>
                  <a:prstClr val="black"/>
                </a:solidFill>
              </a:rPr>
              <a:t>Good to describe systems and to handle complexity</a:t>
            </a:r>
          </a:p>
          <a:p>
            <a:pPr marL="342900" indent="-342900" fontAlgn="base">
              <a:spcBef>
                <a:spcPct val="20000"/>
              </a:spcBef>
              <a:spcAft>
                <a:spcPct val="0"/>
              </a:spcAft>
              <a:buFont typeface="Arial" charset="0"/>
              <a:buChar char="•"/>
            </a:pPr>
            <a:endParaRPr lang="en-US" sz="3200" dirty="0">
              <a:solidFill>
                <a:prstClr val="black"/>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conferences</a:t>
            </a:r>
            <a:endParaRPr lang="en-US" dirty="0"/>
          </a:p>
        </p:txBody>
      </p:sp>
      <p:sp>
        <p:nvSpPr>
          <p:cNvPr id="3" name="Content Placeholder 2"/>
          <p:cNvSpPr>
            <a:spLocks noGrp="1"/>
          </p:cNvSpPr>
          <p:nvPr>
            <p:ph idx="1"/>
          </p:nvPr>
        </p:nvSpPr>
        <p:spPr/>
        <p:txBody>
          <a:bodyPr/>
          <a:lstStyle/>
          <a:p>
            <a:r>
              <a:rPr lang="en-US" dirty="0" smtClean="0"/>
              <a:t>Pattern Languages of Programs (</a:t>
            </a:r>
            <a:r>
              <a:rPr lang="en-US" dirty="0" err="1" smtClean="0"/>
              <a:t>PLoP</a:t>
            </a:r>
            <a:r>
              <a:rPr lang="en-US" dirty="0" smtClean="0"/>
              <a:t>) U of Illinois, USA</a:t>
            </a:r>
          </a:p>
          <a:p>
            <a:r>
              <a:rPr lang="en-US" dirty="0" err="1" smtClean="0"/>
              <a:t>EuroPLoP</a:t>
            </a:r>
            <a:r>
              <a:rPr lang="en-US" dirty="0" smtClean="0"/>
              <a:t> –Siemens, Munich (</a:t>
            </a:r>
            <a:r>
              <a:rPr lang="en-US" dirty="0" err="1" smtClean="0"/>
              <a:t>Irsee</a:t>
            </a:r>
            <a:r>
              <a:rPr lang="en-US" dirty="0" smtClean="0"/>
              <a:t>)</a:t>
            </a:r>
          </a:p>
          <a:p>
            <a:r>
              <a:rPr lang="en-US" dirty="0" err="1" smtClean="0"/>
              <a:t>AsianPLoP</a:t>
            </a:r>
            <a:r>
              <a:rPr lang="en-US" dirty="0" smtClean="0"/>
              <a:t>—Tokyo, Japan; Taipei, Taiwan</a:t>
            </a:r>
          </a:p>
          <a:p>
            <a:r>
              <a:rPr lang="en-US" dirty="0" smtClean="0"/>
              <a:t>Latin American </a:t>
            </a:r>
            <a:r>
              <a:rPr lang="en-US" dirty="0" err="1" smtClean="0"/>
              <a:t>PLoP</a:t>
            </a:r>
            <a:r>
              <a:rPr lang="en-US" dirty="0" smtClean="0"/>
              <a:t>— </a:t>
            </a:r>
            <a:r>
              <a:rPr lang="en-US" dirty="0" err="1" smtClean="0"/>
              <a:t>Brasil</a:t>
            </a:r>
            <a:r>
              <a:rPr lang="en-US" dirty="0" smtClean="0"/>
              <a:t>/Argentina</a:t>
            </a:r>
          </a:p>
          <a:p>
            <a:r>
              <a:rPr lang="en-US" dirty="0" err="1" smtClean="0"/>
              <a:t>GuruPLoP</a:t>
            </a:r>
            <a:r>
              <a:rPr lang="en-US" dirty="0" smtClean="0"/>
              <a:t>—India</a:t>
            </a:r>
          </a:p>
          <a:p>
            <a:r>
              <a:rPr lang="en-US" dirty="0" err="1" smtClean="0"/>
              <a:t>VikingPLoP</a:t>
            </a:r>
            <a:r>
              <a:rPr lang="en-US" dirty="0" smtClean="0"/>
              <a:t>—Scandinavia or North Europe</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patterns</a:t>
            </a:r>
            <a:endParaRPr lang="en-US" dirty="0"/>
          </a:p>
        </p:txBody>
      </p:sp>
      <p:sp>
        <p:nvSpPr>
          <p:cNvPr id="3" name="Content Placeholder 2"/>
          <p:cNvSpPr>
            <a:spLocks noGrp="1"/>
          </p:cNvSpPr>
          <p:nvPr>
            <p:ph idx="1"/>
          </p:nvPr>
        </p:nvSpPr>
        <p:spPr/>
        <p:txBody>
          <a:bodyPr/>
          <a:lstStyle/>
          <a:p>
            <a:r>
              <a:rPr lang="en-US" sz="2400" b="1" dirty="0" smtClean="0"/>
              <a:t>Design patterns</a:t>
            </a:r>
            <a:r>
              <a:rPr lang="en-US" sz="2400" dirty="0" smtClean="0"/>
              <a:t>—the most common. Describe how to improve code</a:t>
            </a:r>
          </a:p>
          <a:p>
            <a:r>
              <a:rPr lang="en-US" sz="2400" b="1" dirty="0" smtClean="0"/>
              <a:t>Architectural patterns</a:t>
            </a:r>
            <a:r>
              <a:rPr lang="en-US" sz="2400" dirty="0" smtClean="0"/>
              <a:t>—best practices for architectures</a:t>
            </a:r>
          </a:p>
          <a:p>
            <a:r>
              <a:rPr lang="en-US" sz="2400" b="1" dirty="0" smtClean="0"/>
              <a:t>Analysis patterns </a:t>
            </a:r>
            <a:r>
              <a:rPr lang="en-US" sz="2400" dirty="0" smtClean="0"/>
              <a:t>–describe semantic conceptual models </a:t>
            </a:r>
          </a:p>
          <a:p>
            <a:r>
              <a:rPr lang="en-US" sz="2400" b="1" dirty="0" smtClean="0"/>
              <a:t>Security patterns</a:t>
            </a:r>
            <a:r>
              <a:rPr lang="en-US" sz="2400" dirty="0" smtClean="0"/>
              <a:t>—solutions to security problems</a:t>
            </a:r>
          </a:p>
          <a:p>
            <a:r>
              <a:rPr lang="en-US" sz="2400" b="1" dirty="0" smtClean="0"/>
              <a:t>Misuse patterns</a:t>
            </a:r>
            <a:r>
              <a:rPr lang="en-US" sz="2400" dirty="0" smtClean="0"/>
              <a:t>—how an attack is performed</a:t>
            </a:r>
          </a:p>
          <a:p>
            <a:r>
              <a:rPr lang="en-US" sz="2400" b="1" dirty="0" smtClean="0"/>
              <a:t>Reliability, safety, and availability </a:t>
            </a:r>
            <a:r>
              <a:rPr lang="en-US" sz="2400" dirty="0" smtClean="0"/>
              <a:t>patterns</a:t>
            </a:r>
          </a:p>
          <a:p>
            <a:r>
              <a:rPr lang="en-US" sz="2400" b="1" dirty="0" smtClean="0"/>
              <a:t>Organizational patterns</a:t>
            </a:r>
            <a:r>
              <a:rPr lang="en-US" sz="2400" dirty="0" smtClean="0"/>
              <a:t>—how to teach a course, how to organize a company,…</a:t>
            </a:r>
            <a:endParaRPr lang="en-US" sz="2400" dirty="0"/>
          </a:p>
        </p:txBody>
      </p:sp>
    </p:spTree>
    <p:extLst>
      <p:ext uri="{BB962C8B-B14F-4D97-AF65-F5344CB8AC3E}">
        <p14:creationId xmlns:p14="http://schemas.microsoft.com/office/powerpoint/2010/main" val="12024636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Refs. I</a:t>
            </a:r>
            <a:endParaRPr lang="en-US" dirty="0"/>
          </a:p>
        </p:txBody>
      </p:sp>
      <p:sp>
        <p:nvSpPr>
          <p:cNvPr id="3" name="Content Placeholder 2"/>
          <p:cNvSpPr>
            <a:spLocks noGrp="1"/>
          </p:cNvSpPr>
          <p:nvPr>
            <p:ph idx="1"/>
          </p:nvPr>
        </p:nvSpPr>
        <p:spPr/>
        <p:txBody>
          <a:bodyPr/>
          <a:lstStyle/>
          <a:p>
            <a:r>
              <a:rPr lang="en-US" sz="2000" dirty="0" smtClean="0"/>
              <a:t>M. </a:t>
            </a:r>
            <a:r>
              <a:rPr lang="en-US" sz="2000" dirty="0" err="1" smtClean="0"/>
              <a:t>Armbrust</a:t>
            </a:r>
            <a:r>
              <a:rPr lang="en-US" sz="2000" dirty="0" smtClean="0"/>
              <a:t> et al, “Above the Clouds: A Berkeley View of Cloud Computing”, Technical Report No. UCB/EECS-2009-28, </a:t>
            </a:r>
            <a:r>
              <a:rPr lang="en-US" sz="2000" u="sng" dirty="0" smtClean="0">
                <a:hlinkClick r:id="rId2"/>
              </a:rPr>
              <a:t>http://www.eecs.berkeley.edu/Pubs/TechRpts/2009/EECS-2009-28.html</a:t>
            </a:r>
            <a:endParaRPr lang="en-US" sz="2000" dirty="0" smtClean="0"/>
          </a:p>
          <a:p>
            <a:pPr>
              <a:buNone/>
            </a:pPr>
            <a:endParaRPr lang="en-US" sz="2000" dirty="0" smtClean="0"/>
          </a:p>
          <a:p>
            <a:r>
              <a:rPr lang="en-US" sz="2000" dirty="0" smtClean="0"/>
              <a:t>Mahesh </a:t>
            </a:r>
            <a:r>
              <a:rPr lang="en-US" sz="2000" dirty="0"/>
              <a:t>H. </a:t>
            </a:r>
            <a:r>
              <a:rPr lang="en-US" sz="2000" dirty="0" err="1"/>
              <a:t>Dodani</a:t>
            </a:r>
            <a:r>
              <a:rPr lang="en-US" sz="2000" dirty="0"/>
              <a:t>, “Cloud Architecture”, Journal of Object Technology, </a:t>
            </a:r>
            <a:r>
              <a:rPr lang="en-US" sz="2000" dirty="0">
                <a:hlinkClick r:id="rId3"/>
              </a:rPr>
              <a:t>Volume 8, no. 7 (November 2009)</a:t>
            </a:r>
            <a:r>
              <a:rPr lang="en-US" sz="2000" dirty="0"/>
              <a:t>, pp. 35-44, </a:t>
            </a:r>
            <a:r>
              <a:rPr lang="en-US" sz="2000" dirty="0">
                <a:hlinkClick r:id="rId4"/>
              </a:rPr>
              <a:t>doi:10.5381/jot.2009.8.7.c3</a:t>
            </a:r>
            <a:r>
              <a:rPr lang="en-US" sz="2000" dirty="0"/>
              <a:t>.</a:t>
            </a:r>
            <a:endParaRPr lang="en-US" sz="2000" dirty="0" smtClean="0"/>
          </a:p>
          <a:p>
            <a:endParaRPr lang="en-US" sz="2000" dirty="0" smtClean="0"/>
          </a:p>
          <a:p>
            <a:r>
              <a:rPr lang="en-US" sz="2000" dirty="0" smtClean="0"/>
              <a:t>NIST   </a:t>
            </a:r>
            <a:r>
              <a:rPr lang="en-US" sz="2000" dirty="0" smtClean="0">
                <a:hlinkClick r:id="rId5"/>
              </a:rPr>
              <a:t>http://www.nist.gov/itl/cloud/</a:t>
            </a:r>
            <a:endParaRPr lang="en-US" sz="2000" dirty="0" smtClean="0"/>
          </a:p>
          <a:p>
            <a:pPr marL="0" indent="0">
              <a:buNone/>
            </a:pPr>
            <a:endParaRPr lang="en-US" sz="2000" dirty="0" smtClean="0"/>
          </a:p>
          <a:p>
            <a:r>
              <a:rPr lang="en-US" sz="2000" dirty="0" smtClean="0"/>
              <a:t>Wikipedia, “Cloud computing”, </a:t>
            </a:r>
            <a:r>
              <a:rPr lang="en-US" sz="2000" dirty="0" smtClean="0">
                <a:hlinkClick r:id="rId6"/>
              </a:rPr>
              <a:t>http://en.wikipedia.org/wiki/Cloud_computing</a:t>
            </a:r>
            <a:endParaRPr lang="en-US" sz="2000" dirty="0" smtClean="0"/>
          </a:p>
          <a:p>
            <a:pPr>
              <a:buNone/>
            </a:pPr>
            <a:r>
              <a:rPr lang="en-US" sz="2000" dirty="0" smtClean="0"/>
              <a:t> </a:t>
            </a:r>
          </a:p>
          <a:p>
            <a:r>
              <a:rPr lang="en-US" sz="2000" dirty="0" smtClean="0"/>
              <a:t>Q. Zhang, L. Cheng, R. </a:t>
            </a:r>
            <a:r>
              <a:rPr lang="en-US" sz="2000" dirty="0" err="1" smtClean="0"/>
              <a:t>Boutaba</a:t>
            </a:r>
            <a:r>
              <a:rPr lang="en-US" sz="2000" dirty="0" smtClean="0"/>
              <a:t>, “Cloud computing: state-of-the-art and research challenges”, </a:t>
            </a:r>
            <a:r>
              <a:rPr lang="en-US" sz="2000" i="1" dirty="0" smtClean="0"/>
              <a:t>J. Internet Serv. Appl</a:t>
            </a:r>
            <a:r>
              <a:rPr lang="en-US" sz="2000" dirty="0" smtClean="0"/>
              <a:t>. , vol. 1, 2010, 7-18.</a:t>
            </a:r>
          </a:p>
          <a:p>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Refs. II (Patterns)</a:t>
            </a:r>
            <a:endParaRPr lang="en-US" dirty="0"/>
          </a:p>
        </p:txBody>
      </p:sp>
      <p:sp>
        <p:nvSpPr>
          <p:cNvPr id="3" name="Content Placeholder 2"/>
          <p:cNvSpPr>
            <a:spLocks noGrp="1"/>
          </p:cNvSpPr>
          <p:nvPr>
            <p:ph idx="1"/>
          </p:nvPr>
        </p:nvSpPr>
        <p:spPr/>
        <p:txBody>
          <a:bodyPr/>
          <a:lstStyle/>
          <a:p>
            <a:r>
              <a:rPr lang="de-DE" sz="2000" dirty="0"/>
              <a:t>F. Buschmann, R. Meunier, H. Rohnert, P. Sommerlad, M. Stal.  </a:t>
            </a:r>
            <a:r>
              <a:rPr lang="en-US" sz="2000" i="1" dirty="0"/>
              <a:t>Pattern-Oriented </a:t>
            </a:r>
            <a:r>
              <a:rPr lang="en-US" sz="2000" i="1" dirty="0" smtClean="0"/>
              <a:t>Software </a:t>
            </a:r>
            <a:r>
              <a:rPr lang="en-US" sz="2000" i="1" dirty="0"/>
              <a:t>Architecture: A System of Patterns, Volume 1</a:t>
            </a:r>
            <a:r>
              <a:rPr lang="en-US" sz="2000" dirty="0"/>
              <a:t>, Wiley, 1996</a:t>
            </a:r>
            <a:r>
              <a:rPr lang="en-US" sz="2000" dirty="0" smtClean="0"/>
              <a:t>.</a:t>
            </a:r>
          </a:p>
          <a:p>
            <a:r>
              <a:rPr lang="en-US" sz="2000" dirty="0" err="1"/>
              <a:t>E.B.Fernandez</a:t>
            </a:r>
            <a:r>
              <a:rPr lang="en-US" sz="2000" dirty="0"/>
              <a:t>, </a:t>
            </a:r>
            <a:r>
              <a:rPr lang="en-US" sz="2000" i="1" dirty="0"/>
              <a:t>Security patterns in practice: Building secure architectures using software patterns</a:t>
            </a:r>
            <a:r>
              <a:rPr lang="en-US" sz="2000" dirty="0"/>
              <a:t>, Wiley Series on Software Design Patterns, 2013.</a:t>
            </a:r>
          </a:p>
          <a:p>
            <a:r>
              <a:rPr lang="en-US" sz="2000" dirty="0"/>
              <a:t>E. Gamma, R. Helm, R. Johnson, J. </a:t>
            </a:r>
            <a:r>
              <a:rPr lang="en-US" sz="2000" dirty="0" err="1"/>
              <a:t>Vlissides</a:t>
            </a:r>
            <a:r>
              <a:rPr lang="en-US" sz="2000" dirty="0"/>
              <a:t>. </a:t>
            </a:r>
            <a:r>
              <a:rPr lang="en-US" sz="2000" i="1" dirty="0"/>
              <a:t>Design Patterns: Elements of Reusable Object-Oriented Software</a:t>
            </a:r>
            <a:r>
              <a:rPr lang="en-US" sz="2000" dirty="0"/>
              <a:t>, Addison-Wesley, Boston, Mass., 1994</a:t>
            </a:r>
            <a:r>
              <a:rPr lang="en-US" sz="2000" dirty="0" smtClean="0"/>
              <a:t>.</a:t>
            </a:r>
          </a:p>
          <a:p>
            <a:r>
              <a:rPr lang="en-US" sz="2000" dirty="0"/>
              <a:t>C. </a:t>
            </a:r>
            <a:r>
              <a:rPr lang="en-US" sz="2000" dirty="0" err="1"/>
              <a:t>Larman</a:t>
            </a:r>
            <a:r>
              <a:rPr lang="en-US" sz="2000" dirty="0"/>
              <a:t>.  </a:t>
            </a:r>
            <a:r>
              <a:rPr lang="en-US" sz="2000" i="1" dirty="0"/>
              <a:t>Applying UML and Patterns: An Introduction to Object-Oriented </a:t>
            </a:r>
            <a:r>
              <a:rPr lang="en-US" sz="2000" i="1" dirty="0" smtClean="0"/>
              <a:t>Analysis </a:t>
            </a:r>
            <a:r>
              <a:rPr lang="en-US" sz="2000" i="1" dirty="0"/>
              <a:t>and Design and Iterative Development</a:t>
            </a:r>
            <a:r>
              <a:rPr lang="en-US" sz="2000" dirty="0"/>
              <a:t>.  3</a:t>
            </a:r>
            <a:r>
              <a:rPr lang="en-US" sz="2000" baseline="30000" dirty="0"/>
              <a:t>nd</a:t>
            </a:r>
            <a:r>
              <a:rPr lang="en-US" sz="2000" dirty="0"/>
              <a:t> edition.  Prentice-Hall, 2005.</a:t>
            </a:r>
          </a:p>
          <a:p>
            <a:r>
              <a:rPr lang="en-US" sz="2000" dirty="0" smtClean="0"/>
              <a:t>M</a:t>
            </a:r>
            <a:r>
              <a:rPr lang="en-US" sz="2000" dirty="0"/>
              <a:t>. Schumacher, E. </a:t>
            </a:r>
            <a:r>
              <a:rPr lang="en-US" sz="2000" dirty="0" err="1"/>
              <a:t>B.Fernandez</a:t>
            </a:r>
            <a:r>
              <a:rPr lang="en-US" sz="2000" dirty="0"/>
              <a:t>, D. </a:t>
            </a:r>
            <a:r>
              <a:rPr lang="en-US" sz="2000" dirty="0" err="1"/>
              <a:t>Hybertson</a:t>
            </a:r>
            <a:r>
              <a:rPr lang="en-US" sz="2000" dirty="0"/>
              <a:t>,  F. </a:t>
            </a:r>
            <a:r>
              <a:rPr lang="en-US" sz="2000" dirty="0" err="1"/>
              <a:t>Buschmann</a:t>
            </a:r>
            <a:r>
              <a:rPr lang="en-US" sz="2000" dirty="0"/>
              <a:t>, and P. </a:t>
            </a:r>
            <a:r>
              <a:rPr lang="en-US" sz="2000" dirty="0" err="1"/>
              <a:t>Sommerlad</a:t>
            </a:r>
            <a:r>
              <a:rPr lang="en-US" sz="2000" dirty="0"/>
              <a:t>, </a:t>
            </a:r>
            <a:r>
              <a:rPr lang="en-US" sz="2000" i="1" dirty="0"/>
              <a:t>Security Patterns: Integrating security and systems engineering, </a:t>
            </a:r>
            <a:r>
              <a:rPr lang="en-US" sz="2000" dirty="0"/>
              <a:t> Wiley Series on Software Design Patterns, 2006.</a:t>
            </a:r>
          </a:p>
          <a:p>
            <a:endParaRPr lang="en-US" sz="2400" dirty="0"/>
          </a:p>
          <a:p>
            <a:pPr marL="0" indent="0">
              <a:buNone/>
            </a:pPr>
            <a:endParaRPr lang="en-US" dirty="0"/>
          </a:p>
        </p:txBody>
      </p:sp>
    </p:spTree>
    <p:extLst>
      <p:ext uri="{BB962C8B-B14F-4D97-AF65-F5344CB8AC3E}">
        <p14:creationId xmlns:p14="http://schemas.microsoft.com/office/powerpoint/2010/main" val="4229738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p>
            <a:pPr algn="ctr" fontAlgn="base">
              <a:spcBef>
                <a:spcPct val="0"/>
              </a:spcBef>
              <a:spcAft>
                <a:spcPct val="0"/>
              </a:spcAft>
              <a:defRPr/>
            </a:pPr>
            <a:r>
              <a:rPr lang="en-US" sz="4400" dirty="0" smtClean="0">
                <a:solidFill>
                  <a:prstClr val="black"/>
                </a:solidFill>
              </a:rPr>
              <a:t>Grading and textbook</a:t>
            </a:r>
            <a:endParaRPr lang="en-US" sz="4400" dirty="0">
              <a:solidFill>
                <a:prstClr val="black"/>
              </a:solidFill>
            </a:endParaRPr>
          </a:p>
        </p:txBody>
      </p:sp>
      <p:sp>
        <p:nvSpPr>
          <p:cNvPr id="3" name="Content Placeholder 2"/>
          <p:cNvSpPr txBox="1">
            <a:spLocks/>
          </p:cNvSpPr>
          <p:nvPr/>
        </p:nvSpPr>
        <p:spPr>
          <a:xfrm>
            <a:off x="457200" y="1600200"/>
            <a:ext cx="8229600" cy="4525963"/>
          </a:xfrm>
          <a:prstGeom prst="rect">
            <a:avLst/>
          </a:prstGeom>
        </p:spPr>
        <p:txBody>
          <a:bodyPr/>
          <a:lstStyle/>
          <a:p>
            <a:pPr marL="342900" indent="-342900" fontAlgn="base">
              <a:spcBef>
                <a:spcPct val="20000"/>
              </a:spcBef>
              <a:spcAft>
                <a:spcPct val="0"/>
              </a:spcAft>
              <a:buFont typeface="Arial" charset="0"/>
              <a:buChar char="•"/>
              <a:defRPr/>
            </a:pPr>
            <a:r>
              <a:rPr lang="en-US" sz="3200" dirty="0" smtClean="0">
                <a:solidFill>
                  <a:prstClr val="black"/>
                </a:solidFill>
              </a:rPr>
              <a:t>45 </a:t>
            </a:r>
            <a:r>
              <a:rPr lang="en-US" sz="3200" dirty="0">
                <a:solidFill>
                  <a:prstClr val="black"/>
                </a:solidFill>
              </a:rPr>
              <a:t>% assignments </a:t>
            </a:r>
            <a:r>
              <a:rPr lang="en-US" sz="3200" dirty="0" smtClean="0">
                <a:solidFill>
                  <a:prstClr val="black"/>
                </a:solidFill>
              </a:rPr>
              <a:t>(3)</a:t>
            </a:r>
            <a:endParaRPr lang="en-US" sz="3200" dirty="0">
              <a:solidFill>
                <a:prstClr val="black"/>
              </a:solidFill>
            </a:endParaRPr>
          </a:p>
          <a:p>
            <a:pPr marL="342900" indent="-342900" fontAlgn="base">
              <a:spcBef>
                <a:spcPct val="20000"/>
              </a:spcBef>
              <a:spcAft>
                <a:spcPct val="0"/>
              </a:spcAft>
              <a:buFont typeface="Arial" charset="0"/>
              <a:buChar char="•"/>
              <a:defRPr/>
            </a:pPr>
            <a:r>
              <a:rPr lang="en-US" sz="3200" dirty="0" smtClean="0">
                <a:solidFill>
                  <a:prstClr val="black"/>
                </a:solidFill>
              </a:rPr>
              <a:t>55% </a:t>
            </a:r>
            <a:r>
              <a:rPr lang="en-US" sz="3200" dirty="0">
                <a:solidFill>
                  <a:prstClr val="black"/>
                </a:solidFill>
              </a:rPr>
              <a:t>final take-home exam. </a:t>
            </a:r>
          </a:p>
          <a:p>
            <a:pPr marL="342900" indent="-342900" fontAlgn="base">
              <a:spcBef>
                <a:spcPct val="20000"/>
              </a:spcBef>
              <a:spcAft>
                <a:spcPct val="0"/>
              </a:spcAft>
              <a:buFont typeface="Arial" charset="0"/>
              <a:buChar char="•"/>
              <a:defRPr/>
            </a:pPr>
            <a:r>
              <a:rPr lang="en-US" sz="3200" dirty="0">
                <a:solidFill>
                  <a:prstClr val="black"/>
                </a:solidFill>
              </a:rPr>
              <a:t>Assignments and exam will include </a:t>
            </a:r>
            <a:r>
              <a:rPr lang="en-US" sz="3200" dirty="0" smtClean="0">
                <a:solidFill>
                  <a:prstClr val="black"/>
                </a:solidFill>
              </a:rPr>
              <a:t>theoretical questions, research questions, and hands-on </a:t>
            </a:r>
            <a:r>
              <a:rPr lang="en-US" sz="3200" dirty="0">
                <a:solidFill>
                  <a:prstClr val="black"/>
                </a:solidFill>
              </a:rPr>
              <a:t>access to real clouds, Amazon and Microsoft</a:t>
            </a:r>
            <a:r>
              <a:rPr lang="en-US" sz="3200" dirty="0" smtClean="0">
                <a:solidFill>
                  <a:prstClr val="black"/>
                </a:solidFill>
              </a:rPr>
              <a:t>.</a:t>
            </a:r>
          </a:p>
          <a:p>
            <a:pPr marL="342900" indent="-342900" fontAlgn="base">
              <a:spcBef>
                <a:spcPct val="20000"/>
              </a:spcBef>
              <a:spcAft>
                <a:spcPct val="0"/>
              </a:spcAft>
              <a:buFont typeface="Arial" charset="0"/>
              <a:buChar char="•"/>
              <a:defRPr/>
            </a:pPr>
            <a:r>
              <a:rPr lang="en-US" sz="3200" dirty="0" smtClean="0">
                <a:solidFill>
                  <a:prstClr val="black"/>
                </a:solidFill>
              </a:rPr>
              <a:t>Textbook: slides and papers</a:t>
            </a:r>
          </a:p>
          <a:p>
            <a:pPr fontAlgn="base">
              <a:spcBef>
                <a:spcPct val="20000"/>
              </a:spcBef>
              <a:spcAft>
                <a:spcPct val="0"/>
              </a:spcAft>
              <a:defRPr/>
            </a:pPr>
            <a:endParaRPr lang="en-US" sz="3200" dirty="0">
              <a:solidFill>
                <a:prstClr val="black"/>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smtClean="0"/>
              <a:t>Goals</a:t>
            </a:r>
          </a:p>
        </p:txBody>
      </p:sp>
      <p:sp>
        <p:nvSpPr>
          <p:cNvPr id="19458" name="Content Placeholder 2"/>
          <p:cNvSpPr>
            <a:spLocks noGrp="1"/>
          </p:cNvSpPr>
          <p:nvPr>
            <p:ph idx="1"/>
          </p:nvPr>
        </p:nvSpPr>
        <p:spPr/>
        <p:txBody>
          <a:bodyPr/>
          <a:lstStyle/>
          <a:p>
            <a:pPr eaLnBrk="1" hangingPunct="1"/>
            <a:r>
              <a:rPr lang="en-US" dirty="0" smtClean="0"/>
              <a:t>Understanding of the issues in using existing cloud services and in designing cloud applications. Analysis of cloud components and governance, security, reliability, and identity aspects. Study of the value of the services provided by clouds.</a:t>
            </a:r>
          </a:p>
          <a:p>
            <a:pPr eaLnBrk="1" hangingPunct="1"/>
            <a:r>
              <a:rPr lang="en-US" dirty="0" err="1" smtClean="0"/>
              <a:t>Prereqs</a:t>
            </a:r>
            <a:r>
              <a:rPr lang="en-US" dirty="0" smtClean="0"/>
              <a:t>: Background on software engineering and computer systems. Basic knowledge of  UML</a:t>
            </a:r>
          </a:p>
          <a:p>
            <a:pPr eaLnBrk="1" hangingPunct="1"/>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sp>
        <p:nvSpPr>
          <p:cNvPr id="3" name="Content Placeholder 2"/>
          <p:cNvSpPr>
            <a:spLocks noGrp="1"/>
          </p:cNvSpPr>
          <p:nvPr>
            <p:ph idx="1"/>
          </p:nvPr>
        </p:nvSpPr>
        <p:spPr/>
        <p:txBody>
          <a:bodyPr/>
          <a:lstStyle/>
          <a:p>
            <a:pPr lvl="0"/>
            <a:r>
              <a:rPr lang="en-US" sz="2400" dirty="0" smtClean="0"/>
              <a:t>Describe the possibilities and limitations of cloud computing from the point of view of users, application designers, and architects</a:t>
            </a:r>
          </a:p>
          <a:p>
            <a:pPr lvl="0"/>
            <a:r>
              <a:rPr lang="en-US" sz="2400" dirty="0" smtClean="0"/>
              <a:t>Analyze examples of real cloud architectures with respect to their structure and function.</a:t>
            </a:r>
          </a:p>
          <a:p>
            <a:r>
              <a:rPr lang="en-US" sz="2400" dirty="0"/>
              <a:t>Estimate the security and reliability levels of systems running different types of applications and in different environments.  Define requirements and defenses to provide appropriate security and reliability levels.</a:t>
            </a:r>
          </a:p>
          <a:p>
            <a:pPr lvl="0"/>
            <a:r>
              <a:rPr lang="en-US" sz="2400" dirty="0" smtClean="0"/>
              <a:t>Analyze and apply UML and patterns to describe and design cloud systems.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8455</TotalTime>
  <Words>3980</Words>
  <Application>Microsoft Office PowerPoint</Application>
  <PresentationFormat>On-screen Show (4:3)</PresentationFormat>
  <Paragraphs>285</Paragraphs>
  <Slides>67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3" baseType="lpstr">
      <vt:lpstr>Arial</vt:lpstr>
      <vt:lpstr>Calibri</vt:lpstr>
      <vt:lpstr>Script</vt:lpstr>
      <vt:lpstr>Times New Roman</vt:lpstr>
      <vt:lpstr>1_Office Theme</vt:lpstr>
      <vt:lpstr>Acrobat Document</vt:lpstr>
      <vt:lpstr>COT 5612 Cloud Computing  2016 Ch 1: Introduction</vt:lpstr>
      <vt:lpstr>Course description</vt:lpstr>
      <vt:lpstr>Instructor</vt:lpstr>
      <vt:lpstr>PowerPoint Presentation</vt:lpstr>
      <vt:lpstr>PowerPoint Presentation</vt:lpstr>
      <vt:lpstr>PowerPoint Presentation</vt:lpstr>
      <vt:lpstr>PowerPoint Presentation</vt:lpstr>
      <vt:lpstr>Goals</vt:lpstr>
      <vt:lpstr>Course objectives</vt:lpstr>
      <vt:lpstr>Objectives II</vt:lpstr>
      <vt:lpstr>Outline</vt:lpstr>
      <vt:lpstr>Outline II</vt:lpstr>
      <vt:lpstr>Chapter 1: Introduction</vt:lpstr>
      <vt:lpstr>What is Cloud Computing?</vt:lpstr>
      <vt:lpstr>PowerPoint Presentation</vt:lpstr>
      <vt:lpstr>Cloud services</vt:lpstr>
      <vt:lpstr>User view</vt:lpstr>
      <vt:lpstr>Combination of two old ideas</vt:lpstr>
      <vt:lpstr>Architectural levels</vt:lpstr>
      <vt:lpstr>Architectural layers</vt:lpstr>
      <vt:lpstr>Cloud stack</vt:lpstr>
      <vt:lpstr>Core services</vt:lpstr>
      <vt:lpstr>Other types of services </vt:lpstr>
      <vt:lpstr>PowerPoint Presentation</vt:lpstr>
      <vt:lpstr>Cloud Deployment</vt:lpstr>
      <vt:lpstr>PowerPoint Presentation</vt:lpstr>
      <vt:lpstr>PowerPoint Presentation</vt:lpstr>
      <vt:lpstr>PowerPoint Presentation</vt:lpstr>
      <vt:lpstr>PowerPoint Presentation</vt:lpstr>
      <vt:lpstr>Relationships of clouds to existing disciplines</vt:lpstr>
      <vt:lpstr>Initial concerns or fears</vt:lpstr>
      <vt:lpstr>Applications?</vt:lpstr>
      <vt:lpstr>Werner Vogels, CTO of Amazon http://en.wikipedia.org/wiki/Werner_Vogels </vt:lpstr>
      <vt:lpstr> Myth 1: Cost is the biggest benefit when adopting the cloud. </vt:lpstr>
      <vt:lpstr>Myth 1 (Cont.)</vt:lpstr>
      <vt:lpstr>Justifications of using clouds</vt:lpstr>
      <vt:lpstr>From the Forbes reference: where the cloud is appropriate</vt:lpstr>
      <vt:lpstr>The cloud is not appropriate</vt:lpstr>
      <vt:lpstr>     Netflix Fixes a Disruption to Its Video Streaming NYTimes, 12/26/12 </vt:lpstr>
      <vt:lpstr>PowerPoint Presentation</vt:lpstr>
      <vt:lpstr>PowerPoint Presentation</vt:lpstr>
      <vt:lpstr>New York Times, 04/24/15</vt:lpstr>
      <vt:lpstr>PowerPoint Presentation</vt:lpstr>
      <vt:lpstr>Content delivery (distribution)network or content network (CDN)</vt:lpstr>
      <vt:lpstr>Colocation</vt:lpstr>
      <vt:lpstr>Managed hosting</vt:lpstr>
      <vt:lpstr>PowerPoint Presentation</vt:lpstr>
      <vt:lpstr>PowerPoint Presentation</vt:lpstr>
      <vt:lpstr>PowerPoint Presentation</vt:lpstr>
      <vt:lpstr>PowerPoint Presentation</vt:lpstr>
      <vt:lpstr>Cloud Jobs: 7 Million In 3 Years, IDC Says http://www.informationweek.com/windows/microsoft-news/cloud-jobs-7-million-in-3-years-idc-says/240145194?cid=nl_IW_cloud_2013-01-03_html&amp;elq=be29adeb2376437a8ec8ce9c57b5fc26</vt:lpstr>
      <vt:lpstr>Demand for Linux skills</vt:lpstr>
      <vt:lpstr>Applications</vt:lpstr>
      <vt:lpstr>Possible uses </vt:lpstr>
      <vt:lpstr>Analyzing "big data" will now be the big challenge NYTimes 12/28/11 </vt:lpstr>
      <vt:lpstr>Future uses (from a paper)</vt:lpstr>
      <vt:lpstr>Requirements</vt:lpstr>
      <vt:lpstr>Requirements II</vt:lpstr>
      <vt:lpstr>Requirements III</vt:lpstr>
      <vt:lpstr>Products and companies</vt:lpstr>
      <vt:lpstr>Why UML and patterns?</vt:lpstr>
      <vt:lpstr>PowerPoint Presentation</vt:lpstr>
      <vt:lpstr>PowerPoint Presentation</vt:lpstr>
      <vt:lpstr>Pattern conferences</vt:lpstr>
      <vt:lpstr>Types of patterns</vt:lpstr>
      <vt:lpstr>Refs. I</vt:lpstr>
      <vt:lpstr>Refs. II (Patterns)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Eduardo Fernandez</dc:creator>
  <cp:lastModifiedBy>Eduardo</cp:lastModifiedBy>
  <cp:revision>164</cp:revision>
  <dcterms:created xsi:type="dcterms:W3CDTF">2014-03-12T00:35:52Z</dcterms:created>
  <dcterms:modified xsi:type="dcterms:W3CDTF">2016-08-22T15:20:41Z</dcterms:modified>
</cp:coreProperties>
</file>