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304" r:id="rId3"/>
    <p:sldId id="397" r:id="rId4"/>
    <p:sldId id="461" r:id="rId5"/>
    <p:sldId id="305" r:id="rId6"/>
    <p:sldId id="447" r:id="rId7"/>
    <p:sldId id="311" r:id="rId8"/>
    <p:sldId id="462" r:id="rId9"/>
    <p:sldId id="446" r:id="rId10"/>
    <p:sldId id="312" r:id="rId11"/>
    <p:sldId id="313" r:id="rId12"/>
    <p:sldId id="314" r:id="rId13"/>
    <p:sldId id="315" r:id="rId14"/>
    <p:sldId id="317" r:id="rId15"/>
    <p:sldId id="469" r:id="rId16"/>
    <p:sldId id="420" r:id="rId17"/>
    <p:sldId id="467" r:id="rId18"/>
    <p:sldId id="468" r:id="rId19"/>
    <p:sldId id="318" r:id="rId20"/>
    <p:sldId id="319" r:id="rId21"/>
    <p:sldId id="320" r:id="rId22"/>
    <p:sldId id="322" r:id="rId23"/>
    <p:sldId id="323" r:id="rId24"/>
    <p:sldId id="324" r:id="rId25"/>
    <p:sldId id="325" r:id="rId26"/>
    <p:sldId id="326" r:id="rId27"/>
    <p:sldId id="474" r:id="rId28"/>
    <p:sldId id="475" r:id="rId29"/>
    <p:sldId id="476" r:id="rId30"/>
    <p:sldId id="477" r:id="rId31"/>
    <p:sldId id="478" r:id="rId32"/>
    <p:sldId id="454" r:id="rId33"/>
    <p:sldId id="455" r:id="rId34"/>
    <p:sldId id="456" r:id="rId35"/>
    <p:sldId id="457" r:id="rId36"/>
    <p:sldId id="470" r:id="rId37"/>
    <p:sldId id="448" r:id="rId38"/>
    <p:sldId id="472" r:id="rId39"/>
    <p:sldId id="471" r:id="rId40"/>
    <p:sldId id="449" r:id="rId41"/>
    <p:sldId id="450" r:id="rId42"/>
    <p:sldId id="451" r:id="rId43"/>
    <p:sldId id="45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6E3A9E-7F58-4580-871B-7EDF4BD9D514}" type="datetimeFigureOut">
              <a:rPr lang="en-US" smtClean="0"/>
              <a:pPr/>
              <a:t>8/29/2016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DD55B-33A1-4817-80D0-35DC33590596}" type="slidenum">
              <a:rPr lang="en-US" smtClean="0"/>
              <a:pPr/>
              <a:t>‹#›</a:t>
            </a:fld>
            <a:endParaRPr lang="en-US"/>
          </a:p>
        </p:txBody>
      </p:sp>
    </p:spTree>
    <p:extLst>
      <p:ext uri="{BB962C8B-B14F-4D97-AF65-F5344CB8AC3E}">
        <p14:creationId xmlns:p14="http://schemas.microsoft.com/office/powerpoint/2010/main" val="382369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Slide Image Placeholder 1"/>
          <p:cNvSpPr>
            <a:spLocks noGrp="1" noRot="1" noChangeAspect="1"/>
          </p:cNvSpPr>
          <p:nvPr>
            <p:ph type="sldImg"/>
          </p:nvPr>
        </p:nvSpPr>
        <p:spPr bwMode="auto">
          <a:noFill/>
          <a:ln>
            <a:solidFill>
              <a:srgbClr val="000000"/>
            </a:solidFill>
            <a:miter lim="800000"/>
            <a:headEnd/>
            <a:tailEnd/>
          </a:ln>
        </p:spPr>
      </p:sp>
      <p:sp>
        <p:nvSpPr>
          <p:cNvPr id="2580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80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E2AC4A-99CD-4AF0-BD35-9C810892F2AB}" type="slidenum">
              <a:rPr lang="en-US" smtClean="0"/>
              <a:pPr/>
              <a:t>33</a:t>
            </a:fld>
            <a:endParaRPr lang="en-US" smtClean="0"/>
          </a:p>
        </p:txBody>
      </p:sp>
    </p:spTree>
    <p:extLst>
      <p:ext uri="{BB962C8B-B14F-4D97-AF65-F5344CB8AC3E}">
        <p14:creationId xmlns:p14="http://schemas.microsoft.com/office/powerpoint/2010/main" val="403482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E5B54AD-EF51-4D10-BE2B-57FA752B5D2F}"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968CFA5-4674-4CF2-9DA8-FEBF732A3B2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68B59C-FFF2-4484-B614-4921CB8C469A}"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F7A7A8-9535-4D71-B106-121D630746E5}"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06AF45-B2F6-4937-B4F2-8BE2488277D7}"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B979A60-F66F-4791-B435-F2FE251B377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D1A7A2-7410-48F3-86BB-B8AB3052A1BC}"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2CD2F-C91E-4039-B165-519325344F6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B33DB7B-226B-4466-B21D-FD261BC9906B}"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1E7463F-66EF-4E2E-85F2-7227A35B3E2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BF857AF-8997-4936-9FD2-849CD6FC5801}" type="datetimeFigureOut">
              <a:rPr lang="en-US">
                <a:solidFill>
                  <a:prstClr val="black">
                    <a:tint val="75000"/>
                  </a:prstClr>
                </a:solidFill>
              </a:rPr>
              <a:pPr>
                <a:defRPr/>
              </a:pPr>
              <a:t>8/29/2016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C4FDE0D-9EAB-4D2C-AE17-D176528DC36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F13890-2EF1-446F-9719-3F90CB53E02B}" type="datetimeFigureOut">
              <a:rPr lang="en-US">
                <a:solidFill>
                  <a:prstClr val="black">
                    <a:tint val="75000"/>
                  </a:prstClr>
                </a:solidFill>
              </a:rPr>
              <a:pPr>
                <a:defRPr/>
              </a:pPr>
              <a:t>8/29/2016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2B29D593-DDFF-46F5-A462-17FC6AB5DA6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DFBB76-10FF-46C3-83B4-5C828C151085}" type="datetimeFigureOut">
              <a:rPr lang="en-US">
                <a:solidFill>
                  <a:prstClr val="black">
                    <a:tint val="75000"/>
                  </a:prstClr>
                </a:solidFill>
              </a:rPr>
              <a:pPr>
                <a:defRPr/>
              </a:pPr>
              <a:t>8/29/2016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55479F2-0C3C-4B47-8ADD-B6E62ECC5C2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40AFF6-1529-4F42-BD87-6C0EFC23EE00}" type="datetimeFigureOut">
              <a:rPr lang="en-US">
                <a:solidFill>
                  <a:prstClr val="black">
                    <a:tint val="75000"/>
                  </a:prstClr>
                </a:solidFill>
              </a:rPr>
              <a:pPr>
                <a:defRPr/>
              </a:pPr>
              <a:t>8/29/2016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AB92B77-76FE-4637-ADE4-55351C096E5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B1DCF3-BB69-4482-9870-017BE3D290E0}" type="datetimeFigureOut">
              <a:rPr lang="en-US">
                <a:solidFill>
                  <a:prstClr val="black">
                    <a:tint val="75000"/>
                  </a:prstClr>
                </a:solidFill>
              </a:rPr>
              <a:pPr>
                <a:defRPr/>
              </a:pPr>
              <a:t>8/29/2016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9209A8E-513D-46EB-82AD-5800921DD36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F1AF2F-7900-48EE-8EE7-7BB877A8FF6F}" type="datetimeFigureOut">
              <a:rPr lang="en-US">
                <a:solidFill>
                  <a:prstClr val="black">
                    <a:tint val="75000"/>
                  </a:prstClr>
                </a:solidFill>
              </a:rPr>
              <a:pPr>
                <a:defRPr/>
              </a:pPr>
              <a:t>8/29/2016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9FFB113-F44E-45C5-8762-36B4D31265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DA96681-349B-4F94-ACB7-B132AEE10C89}" type="datetimeFigureOut">
              <a:rPr lang="en-US">
                <a:solidFill>
                  <a:prstClr val="black">
                    <a:tint val="75000"/>
                  </a:prstClr>
                </a:solidFill>
              </a:rPr>
              <a:pPr>
                <a:defRPr/>
              </a:pPr>
              <a:t>8/29/2016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DF9405C-7095-47CB-9BD9-3600B1B6C09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hyperlink" Target="mailto:fernande@cse.fa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API" TargetMode="External"/><Relationship Id="rId3" Type="http://schemas.openxmlformats.org/officeDocument/2006/relationships/hyperlink" Target="https://en.wikipedia.org/wiki/Linux" TargetMode="External"/><Relationship Id="rId7" Type="http://schemas.openxmlformats.org/officeDocument/2006/relationships/hyperlink" Target="https://en.wikipedia.org/wiki/RESTful" TargetMode="External"/><Relationship Id="rId2" Type="http://schemas.openxmlformats.org/officeDocument/2006/relationships/hyperlink" Target="https://en.wikipedia.org/wiki/Cloud_infrastructure" TargetMode="External"/><Relationship Id="rId1" Type="http://schemas.openxmlformats.org/officeDocument/2006/relationships/slideLayout" Target="../slideLayouts/slideLayout7.xml"/><Relationship Id="rId6" Type="http://schemas.openxmlformats.org/officeDocument/2006/relationships/hyperlink" Target="https://en.wikipedia.org/wiki/Control_panel_(computer)" TargetMode="External"/><Relationship Id="rId5" Type="http://schemas.openxmlformats.org/officeDocument/2006/relationships/hyperlink" Target="https://en.wikipedia.org/wiki/Virtual_machine" TargetMode="External"/><Relationship Id="rId4" Type="http://schemas.openxmlformats.org/officeDocument/2006/relationships/hyperlink" Target="https://en.wikipedia.org/wiki/Microsoft_Window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Cloud_computing" TargetMode="External"/><Relationship Id="rId2" Type="http://schemas.openxmlformats.org/officeDocument/2006/relationships/hyperlink" Target="http://en.wikipedia.org/wiki/Amazon.com" TargetMode="External"/><Relationship Id="rId1" Type="http://schemas.openxmlformats.org/officeDocument/2006/relationships/slideLayout" Target="../slideLayouts/slideLayout2.xml"/><Relationship Id="rId4" Type="http://schemas.openxmlformats.org/officeDocument/2006/relationships/hyperlink" Target="http://en.wikipedia.org/wiki/Amazon_Web_Service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ws.amazon.com/ecs/" TargetMode="External"/><Relationship Id="rId2" Type="http://schemas.openxmlformats.org/officeDocument/2006/relationships/hyperlink" Target="https://aws.amazon.com/dock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Computer_software" TargetMode="External"/><Relationship Id="rId2" Type="http://schemas.openxmlformats.org/officeDocument/2006/relationships/hyperlink" Target="https://en.wikipedia.org/wiki/Free_and_open-source" TargetMode="External"/><Relationship Id="rId1" Type="http://schemas.openxmlformats.org/officeDocument/2006/relationships/slideLayout" Target="../slideLayouts/slideLayout2.xml"/><Relationship Id="rId5" Type="http://schemas.openxmlformats.org/officeDocument/2006/relationships/hyperlink" Target="https://en.wikipedia.org/wiki/Hewlett-Packard" TargetMode="External"/><Relationship Id="rId4" Type="http://schemas.openxmlformats.org/officeDocument/2006/relationships/hyperlink" Target="https://en.wikipedia.org/wiki/Amazon_Web_Services"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hyperlink" Target="http://en.wikipedia.org/wiki/Fedora_(operating_system)" TargetMode="External"/><Relationship Id="rId13" Type="http://schemas.openxmlformats.org/officeDocument/2006/relationships/hyperlink" Target="http://en.wikipedia.org/wiki/Hypervisors" TargetMode="External"/><Relationship Id="rId3" Type="http://schemas.openxmlformats.org/officeDocument/2006/relationships/hyperlink" Target="http://en.wikipedia.org/wiki/Red_Hat_Enterprise_Linux_(RHEL)" TargetMode="External"/><Relationship Id="rId7" Type="http://schemas.openxmlformats.org/officeDocument/2006/relationships/hyperlink" Target="http://en.wikipedia.org/wiki/Debian" TargetMode="External"/><Relationship Id="rId12" Type="http://schemas.openxmlformats.org/officeDocument/2006/relationships/hyperlink" Target="http://en.wikipedia.org/wiki/Kernel-based_Virtual_Machine" TargetMode="External"/><Relationship Id="rId2"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6" Type="http://schemas.openxmlformats.org/officeDocument/2006/relationships/hyperlink" Target="http://en.wikipedia.org/wiki/OpenSUSE" TargetMode="External"/><Relationship Id="rId11" Type="http://schemas.openxmlformats.org/officeDocument/2006/relationships/hyperlink" Target="http://en.wikipedia.org/wiki/Xen" TargetMode="External"/><Relationship Id="rId5" Type="http://schemas.openxmlformats.org/officeDocument/2006/relationships/hyperlink" Target="http://en.wikipedia.org/wiki/SUSE_Linux_Enterprise_Server" TargetMode="External"/><Relationship Id="rId10" Type="http://schemas.openxmlformats.org/officeDocument/2006/relationships/hyperlink" Target="http://en.wikipedia.org/wiki/VMware" TargetMode="External"/><Relationship Id="rId4" Type="http://schemas.openxmlformats.org/officeDocument/2006/relationships/hyperlink" Target="http://en.wikipedia.org/wiki/CentOS" TargetMode="External"/><Relationship Id="rId9" Type="http://schemas.openxmlformats.org/officeDocument/2006/relationships/hyperlink" Target="http://en.wikipedia.org/wiki/Hardware_virtualiza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Oracle_Corporation" TargetMode="External"/><Relationship Id="rId3" Type="http://schemas.openxmlformats.org/officeDocument/2006/relationships/hyperlink" Target="https://en.wikipedia.org/wiki/Recruitment" TargetMode="External"/><Relationship Id="rId7" Type="http://schemas.openxmlformats.org/officeDocument/2006/relationships/hyperlink" Target="https://en.wikipedia.org/wiki/Human_resource_management_system" TargetMode="External"/><Relationship Id="rId2" Type="http://schemas.openxmlformats.org/officeDocument/2006/relationships/hyperlink" Target="https://en.wikipedia.org/wiki/Dublin,_California" TargetMode="External"/><Relationship Id="rId1" Type="http://schemas.openxmlformats.org/officeDocument/2006/relationships/slideLayout" Target="../slideLayouts/slideLayout2.xml"/><Relationship Id="rId6" Type="http://schemas.openxmlformats.org/officeDocument/2006/relationships/hyperlink" Target="https://en.wikipedia.org/wiki/Remuneration" TargetMode="External"/><Relationship Id="rId5" Type="http://schemas.openxmlformats.org/officeDocument/2006/relationships/hyperlink" Target="https://en.wikipedia.org/wiki/Learning_and_development" TargetMode="External"/><Relationship Id="rId4" Type="http://schemas.openxmlformats.org/officeDocument/2006/relationships/hyperlink" Target="https://en.wikipedia.org/wiki/Performance_management" TargetMode="External"/><Relationship Id="rId9" Type="http://schemas.openxmlformats.org/officeDocument/2006/relationships/hyperlink" Target="https://en.wikipedia.org/wiki/Talent_managem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sz="4800" b="1" dirty="0" smtClean="0"/>
              <a:t>Cloud Computing  2016</a:t>
            </a:r>
            <a:br>
              <a:rPr lang="en-US" sz="4800" b="1" dirty="0" smtClean="0"/>
            </a:br>
            <a:r>
              <a:rPr lang="en-US" sz="2800" b="1" dirty="0" smtClean="0"/>
              <a:t>Ch2: Service levels </a:t>
            </a:r>
          </a:p>
        </p:txBody>
      </p:sp>
      <p:sp>
        <p:nvSpPr>
          <p:cNvPr id="3" name="Subtitle 2"/>
          <p:cNvSpPr>
            <a:spLocks noGrp="1"/>
          </p:cNvSpPr>
          <p:nvPr>
            <p:ph type="subTitle" idx="1"/>
          </p:nvPr>
        </p:nvSpPr>
        <p:spPr/>
        <p:txBody>
          <a:bodyPr rtlCol="0">
            <a:normAutofit/>
          </a:bodyPr>
          <a:lstStyle/>
          <a:p>
            <a:r>
              <a:rPr lang="en-US" dirty="0"/>
              <a:t>Prof. Eduardo B. Fernandez</a:t>
            </a:r>
          </a:p>
          <a:p>
            <a:r>
              <a:rPr lang="en-US" dirty="0" smtClean="0">
                <a:hlinkClick r:id="rId2"/>
              </a:rPr>
              <a:t>fernande@fau.edu</a:t>
            </a:r>
            <a:endParaRPr lang="en-US" dirty="0"/>
          </a:p>
          <a:p>
            <a:r>
              <a:rPr lang="en-US" dirty="0">
                <a:hlinkClick r:id="rId3"/>
              </a:rPr>
              <a:t>http://faculty.eng.fau.edu/fernande</a:t>
            </a:r>
            <a:r>
              <a:rPr lang="en-US" dirty="0" smtClean="0">
                <a:hlinkClick r:id="rId3"/>
              </a:rPr>
              <a:t>/</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PaaS</a:t>
            </a:r>
          </a:p>
        </p:txBody>
      </p:sp>
      <p:sp>
        <p:nvSpPr>
          <p:cNvPr id="46082" name="Content Placeholder 2"/>
          <p:cNvSpPr>
            <a:spLocks noGrp="1"/>
          </p:cNvSpPr>
          <p:nvPr>
            <p:ph idx="1"/>
          </p:nvPr>
        </p:nvSpPr>
        <p:spPr/>
        <p:txBody>
          <a:bodyPr/>
          <a:lstStyle/>
          <a:p>
            <a:pPr eaLnBrk="1" hangingPunct="1"/>
            <a:r>
              <a:rPr lang="en-US" dirty="0" smtClean="0"/>
              <a:t>Platform as a Service offers a development environment for developers where they can develop and run their applications.</a:t>
            </a:r>
          </a:p>
          <a:p>
            <a:pPr eaLnBrk="1" hangingPunct="1"/>
            <a:r>
              <a:rPr lang="en-US" dirty="0" smtClean="0"/>
              <a:t>The development environment provides a complete software lifecycle management, from planning to design to building applications to testing, deployment, and  maintenance</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p:txBody>
          <a:bodyPr/>
          <a:lstStyle/>
          <a:p>
            <a:pPr eaLnBrk="1" hangingPunct="1"/>
            <a:r>
              <a:rPr lang="en-US" smtClean="0"/>
              <a:t>Advantages of PaaS</a:t>
            </a:r>
          </a:p>
        </p:txBody>
      </p:sp>
      <p:sp>
        <p:nvSpPr>
          <p:cNvPr id="47106" name="Content Placeholder 4"/>
          <p:cNvSpPr>
            <a:spLocks noGrp="1"/>
          </p:cNvSpPr>
          <p:nvPr>
            <p:ph idx="1"/>
          </p:nvPr>
        </p:nvSpPr>
        <p:spPr>
          <a:xfrm>
            <a:off x="609600" y="1219200"/>
            <a:ext cx="8229600" cy="4525963"/>
          </a:xfrm>
        </p:spPr>
        <p:txBody>
          <a:bodyPr/>
          <a:lstStyle/>
          <a:p>
            <a:pPr eaLnBrk="1" hangingPunct="1"/>
            <a:r>
              <a:rPr lang="en-US" sz="2400" b="1" dirty="0" smtClean="0"/>
              <a:t>Geographically distributed development teams </a:t>
            </a:r>
            <a:r>
              <a:rPr lang="en-US" sz="2400" dirty="0" smtClean="0"/>
              <a:t>can work together on software development projects.</a:t>
            </a:r>
          </a:p>
          <a:p>
            <a:pPr eaLnBrk="1" hangingPunct="1"/>
            <a:r>
              <a:rPr lang="en-US" sz="2400" b="1" dirty="0" smtClean="0"/>
              <a:t>Pay-as-you-go</a:t>
            </a:r>
            <a:r>
              <a:rPr lang="en-US" sz="2400" dirty="0" smtClean="0"/>
              <a:t> – users only pay for the resources they use for a specific time.</a:t>
            </a:r>
          </a:p>
          <a:p>
            <a:pPr eaLnBrk="1" hangingPunct="1"/>
            <a:r>
              <a:rPr lang="en-US" sz="2400" b="1" dirty="0" smtClean="0"/>
              <a:t>Cost reduction </a:t>
            </a:r>
            <a:r>
              <a:rPr lang="en-US" sz="2400" dirty="0" smtClean="0"/>
              <a:t>-- Initial and ongoing costs can be reduced by the use of infrastructure services from a cloud provider. Overall expenses can be also minimized by unification of programming development efforts.</a:t>
            </a:r>
          </a:p>
          <a:p>
            <a:pPr eaLnBrk="1" hangingPunct="1"/>
            <a:r>
              <a:rPr lang="en-US" sz="2400" b="1" dirty="0" smtClean="0"/>
              <a:t>Maintenance</a:t>
            </a:r>
            <a:r>
              <a:rPr lang="en-US" sz="2400" dirty="0" smtClean="0"/>
              <a:t> – cloud providers manage upgrades, patches, and other maintenance processes. </a:t>
            </a:r>
          </a:p>
          <a:p>
            <a:pPr eaLnBrk="1" hangingPunct="1"/>
            <a:r>
              <a:rPr lang="en-US" sz="2400" b="1" dirty="0" smtClean="0"/>
              <a:t>Quicker development </a:t>
            </a:r>
            <a:r>
              <a:rPr lang="en-US" sz="2400" dirty="0" smtClean="0"/>
              <a:t>– developers can focus on development without worrying about the infrastructure.</a:t>
            </a:r>
          </a:p>
          <a:p>
            <a:pPr eaLnBrk="1" hangingPunct="1"/>
            <a:endParaRPr lang="en-US"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Liabilities</a:t>
            </a:r>
          </a:p>
        </p:txBody>
      </p:sp>
      <p:sp>
        <p:nvSpPr>
          <p:cNvPr id="48130" name="Content Placeholder 2"/>
          <p:cNvSpPr>
            <a:spLocks noGrp="1"/>
          </p:cNvSpPr>
          <p:nvPr>
            <p:ph idx="1"/>
          </p:nvPr>
        </p:nvSpPr>
        <p:spPr/>
        <p:txBody>
          <a:bodyPr/>
          <a:lstStyle/>
          <a:p>
            <a:pPr eaLnBrk="1" hangingPunct="1"/>
            <a:r>
              <a:rPr lang="en-US" sz="2800" dirty="0" err="1" smtClean="0"/>
              <a:t>PaaS</a:t>
            </a:r>
            <a:r>
              <a:rPr lang="en-US" sz="2800" dirty="0" smtClean="0"/>
              <a:t> involves a </a:t>
            </a:r>
            <a:r>
              <a:rPr lang="en-US" sz="2800" b="1" dirty="0" smtClean="0"/>
              <a:t>risk of “lock-in</a:t>
            </a:r>
            <a:r>
              <a:rPr lang="en-US" sz="2800" dirty="0" smtClean="0"/>
              <a:t>” if they require proprietary service interfaces, operating systems, or development languages.</a:t>
            </a:r>
          </a:p>
          <a:p>
            <a:pPr eaLnBrk="1" hangingPunct="1"/>
            <a:r>
              <a:rPr lang="en-US" sz="2800" dirty="0" smtClean="0"/>
              <a:t>Some </a:t>
            </a:r>
            <a:r>
              <a:rPr lang="en-US" sz="2800" dirty="0" err="1" smtClean="0"/>
              <a:t>PaaS</a:t>
            </a:r>
            <a:r>
              <a:rPr lang="en-US" sz="2800" dirty="0" smtClean="0"/>
              <a:t> providers may not be able to support the need of some users whose requirements rapidly evolve or are very specialized.</a:t>
            </a:r>
          </a:p>
          <a:p>
            <a:pPr eaLnBrk="1" hangingPunct="1"/>
            <a:r>
              <a:rPr lang="en-US" sz="2800" dirty="0" smtClean="0"/>
              <a:t>Applications may be constrained by the capabilities that the cloud provider chooses to deliver</a:t>
            </a:r>
          </a:p>
          <a:p>
            <a:pPr eaLnBrk="1" hangingPunct="1"/>
            <a:r>
              <a:rPr lang="en-US" sz="2800" dirty="0" smtClean="0"/>
              <a:t>Security risks may increase (weak OSs,…)</a:t>
            </a:r>
          </a:p>
          <a:p>
            <a:pPr eaLnBrk="1" hangingPunct="1"/>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PaaS</a:t>
            </a:r>
            <a:endParaRPr lang="en-US" dirty="0"/>
          </a:p>
        </p:txBody>
      </p:sp>
      <p:sp>
        <p:nvSpPr>
          <p:cNvPr id="3" name="Content Placeholder 2"/>
          <p:cNvSpPr>
            <a:spLocks noGrp="1"/>
          </p:cNvSpPr>
          <p:nvPr>
            <p:ph idx="1"/>
          </p:nvPr>
        </p:nvSpPr>
        <p:spPr/>
        <p:txBody>
          <a:bodyPr/>
          <a:lstStyle/>
          <a:p>
            <a:pPr eaLnBrk="1" hangingPunct="1"/>
            <a:r>
              <a:rPr lang="en-US" sz="2800" b="1" dirty="0" smtClean="0"/>
              <a:t>Google Apps Engine</a:t>
            </a:r>
            <a:r>
              <a:rPr lang="en-US" sz="2800" dirty="0" smtClean="0"/>
              <a:t> offers APIs for storage, platform, and database. It supports applications written in different programming languages such as Java and Python</a:t>
            </a:r>
          </a:p>
          <a:p>
            <a:pPr eaLnBrk="1" hangingPunct="1"/>
            <a:r>
              <a:rPr lang="en-US" sz="2800" b="1" dirty="0" smtClean="0"/>
              <a:t>Force.com</a:t>
            </a:r>
            <a:r>
              <a:rPr lang="en-US" sz="2800" dirty="0" smtClean="0"/>
              <a:t> </a:t>
            </a:r>
            <a:r>
              <a:rPr lang="en-US" sz="2800" b="1" dirty="0"/>
              <a:t>Force.com</a:t>
            </a:r>
            <a:r>
              <a:rPr lang="en-US" sz="2800" dirty="0"/>
              <a:t> is a </a:t>
            </a:r>
            <a:r>
              <a:rPr lang="en-US" sz="2800" dirty="0" smtClean="0"/>
              <a:t>PaaS </a:t>
            </a:r>
            <a:r>
              <a:rPr lang="en-US" sz="2800" dirty="0"/>
              <a:t>that allows developers to create </a:t>
            </a:r>
            <a:r>
              <a:rPr lang="en-US" sz="2800" dirty="0" err="1" smtClean="0"/>
              <a:t>multinenant</a:t>
            </a:r>
            <a:r>
              <a:rPr lang="en-US" sz="2800" dirty="0" smtClean="0"/>
              <a:t> </a:t>
            </a:r>
            <a:r>
              <a:rPr lang="en-US" sz="2800" dirty="0"/>
              <a:t>(single instance of software runs on a server and serves multiple tenants) add-on applications that integrate into the main Salesforce.com </a:t>
            </a:r>
            <a:r>
              <a:rPr lang="en-US" sz="2800" dirty="0" smtClean="0"/>
              <a:t>application.</a:t>
            </a:r>
          </a:p>
          <a:p>
            <a:r>
              <a:rPr lang="en-US" sz="2800" b="1" dirty="0" smtClean="0"/>
              <a:t>Microsoft Azure </a:t>
            </a:r>
            <a:r>
              <a:rPr lang="en-US" sz="2800" dirty="0" smtClean="0"/>
              <a:t>(to be seen)</a:t>
            </a:r>
          </a:p>
          <a:p>
            <a:r>
              <a:rPr lang="en-US" sz="2800" b="1" dirty="0" smtClean="0"/>
              <a:t>IBM </a:t>
            </a:r>
            <a:r>
              <a:rPr lang="en-US" sz="2800" b="1" dirty="0" err="1" smtClean="0"/>
              <a:t>Bluemix</a:t>
            </a:r>
            <a:r>
              <a:rPr lang="en-US" sz="2800" b="1" dirty="0" smtClean="0"/>
              <a:t> </a:t>
            </a:r>
            <a:r>
              <a:rPr lang="en-US" sz="2800" dirty="0" smtClean="0"/>
              <a:t>(to be seen)</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IaaS</a:t>
            </a:r>
          </a:p>
        </p:txBody>
      </p:sp>
      <p:sp>
        <p:nvSpPr>
          <p:cNvPr id="49154" name="Content Placeholder 2"/>
          <p:cNvSpPr>
            <a:spLocks noGrp="1"/>
          </p:cNvSpPr>
          <p:nvPr>
            <p:ph idx="1"/>
          </p:nvPr>
        </p:nvSpPr>
        <p:spPr/>
        <p:txBody>
          <a:bodyPr/>
          <a:lstStyle/>
          <a:p>
            <a:r>
              <a:rPr lang="en-US" dirty="0" smtClean="0"/>
              <a:t>The IaaS layer virtualizes computing power, storage and network connectivity, and offers them as services to customers.</a:t>
            </a:r>
          </a:p>
          <a:p>
            <a:r>
              <a:rPr lang="en-US" dirty="0" smtClean="0"/>
              <a:t>Computing power is delivered to users in the form of virtual machines. A virtual machine looks to its user as a hardware processor where you can install any of the software packages provided by the Cloud Provider or your own software. </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5600" y="2667000"/>
            <a:ext cx="3683000" cy="2867025"/>
          </a:xfrm>
          <a:prstGeom prst="rect">
            <a:avLst/>
          </a:prstGeom>
        </p:spPr>
      </p:pic>
      <p:sp>
        <p:nvSpPr>
          <p:cNvPr id="3" name="Title 2"/>
          <p:cNvSpPr>
            <a:spLocks noGrp="1"/>
          </p:cNvSpPr>
          <p:nvPr>
            <p:ph type="title"/>
          </p:nvPr>
        </p:nvSpPr>
        <p:spPr/>
        <p:txBody>
          <a:bodyPr/>
          <a:lstStyle/>
          <a:p>
            <a:r>
              <a:rPr lang="en-US" dirty="0" smtClean="0"/>
              <a:t>VM stack (system view)</a:t>
            </a:r>
            <a:endParaRPr lang="en-US" dirty="0"/>
          </a:p>
        </p:txBody>
      </p:sp>
    </p:spTree>
    <p:extLst>
      <p:ext uri="{BB962C8B-B14F-4D97-AF65-F5344CB8AC3E}">
        <p14:creationId xmlns:p14="http://schemas.microsoft.com/office/powerpoint/2010/main" val="351605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2" cstate="print"/>
          <a:srcRect/>
          <a:stretch>
            <a:fillRect/>
          </a:stretch>
        </p:blipFill>
        <p:spPr bwMode="auto">
          <a:xfrm>
            <a:off x="2209800" y="2057400"/>
            <a:ext cx="4953000" cy="2590800"/>
          </a:xfrm>
          <a:prstGeom prst="rect">
            <a:avLst/>
          </a:prstGeom>
          <a:noFill/>
          <a:ln w="9525">
            <a:noFill/>
            <a:miter lim="800000"/>
            <a:headEnd/>
            <a:tailEnd/>
          </a:ln>
          <a:effectLst/>
        </p:spPr>
      </p:pic>
      <p:sp>
        <p:nvSpPr>
          <p:cNvPr id="17" name="Title 16"/>
          <p:cNvSpPr>
            <a:spLocks noGrp="1"/>
          </p:cNvSpPr>
          <p:nvPr>
            <p:ph type="title"/>
          </p:nvPr>
        </p:nvSpPr>
        <p:spPr/>
        <p:txBody>
          <a:bodyPr/>
          <a:lstStyle/>
          <a:p>
            <a:r>
              <a:rPr lang="en-US" dirty="0" smtClean="0"/>
              <a:t>A virtual machine as seen by a user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sz="2400" dirty="0"/>
              <a:t>A Software Container provides an execution environment for applications sharing a host operating system, binaries, and libraries with other containers. </a:t>
            </a:r>
            <a:endParaRPr lang="en-US" sz="2400" dirty="0" smtClean="0"/>
          </a:p>
          <a:p>
            <a:r>
              <a:rPr lang="en-US" sz="2400" dirty="0" smtClean="0"/>
              <a:t>Containers can be </a:t>
            </a:r>
            <a:r>
              <a:rPr lang="en-US" sz="2400" dirty="0"/>
              <a:t>lightweight, portable, extensible, reliable, and secure</a:t>
            </a:r>
            <a:r>
              <a:rPr lang="en-US" sz="2400" dirty="0" smtClean="0"/>
              <a:t>.</a:t>
            </a:r>
          </a:p>
          <a:p>
            <a:r>
              <a:rPr lang="en-US" sz="2400" dirty="0"/>
              <a:t>A </a:t>
            </a:r>
            <a:r>
              <a:rPr lang="en-US" sz="2400" b="1" dirty="0"/>
              <a:t>Container</a:t>
            </a:r>
            <a:r>
              <a:rPr lang="en-US" sz="2400" dirty="0"/>
              <a:t> controls a set of </a:t>
            </a:r>
            <a:r>
              <a:rPr lang="en-US" sz="2400" b="1" dirty="0"/>
              <a:t>Applications</a:t>
            </a:r>
            <a:r>
              <a:rPr lang="en-US" sz="2400" dirty="0"/>
              <a:t> sharing a </a:t>
            </a:r>
            <a:r>
              <a:rPr lang="en-US" sz="2400" b="1" dirty="0"/>
              <a:t>Host OS </a:t>
            </a:r>
            <a:r>
              <a:rPr lang="en-US" sz="2400" dirty="0"/>
              <a:t>that provides a set of</a:t>
            </a:r>
            <a:r>
              <a:rPr lang="en-US" sz="2400" b="1" dirty="0"/>
              <a:t> Resources.  </a:t>
            </a:r>
            <a:r>
              <a:rPr lang="en-US" sz="2400" dirty="0"/>
              <a:t>An</a:t>
            </a:r>
            <a:r>
              <a:rPr lang="en-US" sz="2400" b="1" dirty="0"/>
              <a:t> Interceptor </a:t>
            </a:r>
            <a:r>
              <a:rPr lang="en-US" sz="2400" dirty="0"/>
              <a:t>mediates the services provided to the application by the container. Applications hosted in containers can be accessed remotely through </a:t>
            </a:r>
            <a:r>
              <a:rPr lang="en-US" sz="2400" b="1" dirty="0"/>
              <a:t>Proxies, </a:t>
            </a:r>
            <a:r>
              <a:rPr lang="en-US" sz="2400" dirty="0"/>
              <a:t>where the Container acts as a broker. </a:t>
            </a:r>
            <a:r>
              <a:rPr lang="en-US" sz="2400" dirty="0" smtClean="0"/>
              <a:t>The </a:t>
            </a:r>
            <a:r>
              <a:rPr lang="en-US" sz="2400" dirty="0"/>
              <a:t>Container provides a set of </a:t>
            </a:r>
            <a:r>
              <a:rPr lang="en-US" sz="2400" b="1" dirty="0"/>
              <a:t>Services </a:t>
            </a:r>
            <a:r>
              <a:rPr lang="en-US" sz="2400" dirty="0"/>
              <a:t>to the applications.</a:t>
            </a:r>
          </a:p>
          <a:p>
            <a:pPr marL="0" indent="0">
              <a:buNone/>
            </a:pPr>
            <a:endParaRPr lang="en-US" sz="2400" dirty="0"/>
          </a:p>
          <a:p>
            <a:endParaRPr lang="en-US" sz="2400" dirty="0"/>
          </a:p>
        </p:txBody>
      </p:sp>
    </p:spTree>
    <p:extLst>
      <p:ext uri="{BB962C8B-B14F-4D97-AF65-F5344CB8AC3E}">
        <p14:creationId xmlns:p14="http://schemas.microsoft.com/office/powerpoint/2010/main" val="3309968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stack</a:t>
            </a:r>
            <a:endParaRPr lang="en-US" dirty="0"/>
          </a:p>
        </p:txBody>
      </p:sp>
      <p:pic>
        <p:nvPicPr>
          <p:cNvPr id="3" name="Picture 2"/>
          <p:cNvPicPr>
            <a:picLocks noChangeAspect="1"/>
          </p:cNvPicPr>
          <p:nvPr/>
        </p:nvPicPr>
        <p:blipFill>
          <a:blip r:embed="rId2"/>
          <a:stretch>
            <a:fillRect/>
          </a:stretch>
        </p:blipFill>
        <p:spPr>
          <a:xfrm>
            <a:off x="2209800" y="2749000"/>
            <a:ext cx="4876800" cy="2280200"/>
          </a:xfrm>
          <a:prstGeom prst="rect">
            <a:avLst/>
          </a:prstGeom>
        </p:spPr>
      </p:pic>
    </p:spTree>
    <p:extLst>
      <p:ext uri="{BB962C8B-B14F-4D97-AF65-F5344CB8AC3E}">
        <p14:creationId xmlns:p14="http://schemas.microsoft.com/office/powerpoint/2010/main" val="221122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algn="ctr" eaLnBrk="0" fontAlgn="base" hangingPunct="0">
              <a:spcBef>
                <a:spcPct val="0"/>
              </a:spcBef>
              <a:spcAft>
                <a:spcPct val="0"/>
              </a:spcAft>
              <a:defRPr/>
            </a:pPr>
            <a:r>
              <a:rPr lang="en-US" sz="4400">
                <a:solidFill>
                  <a:prstClr val="black"/>
                </a:solidFill>
              </a:rPr>
              <a:t>IaaS Advantages</a:t>
            </a:r>
            <a:endParaRPr lang="en-US" sz="4400" dirty="0">
              <a:solidFill>
                <a:prstClr val="black"/>
              </a:solidFill>
            </a:endParaRPr>
          </a:p>
        </p:txBody>
      </p:sp>
      <p:sp>
        <p:nvSpPr>
          <p:cNvPr id="3" name="Content Placeholder 2"/>
          <p:cNvSpPr txBox="1">
            <a:spLocks/>
          </p:cNvSpPr>
          <p:nvPr/>
        </p:nvSpPr>
        <p:spPr>
          <a:xfrm>
            <a:off x="457200" y="1600200"/>
            <a:ext cx="8229600" cy="4525963"/>
          </a:xfrm>
          <a:prstGeom prst="rect">
            <a:avLst/>
          </a:prstGeom>
        </p:spPr>
        <p:txBody>
          <a:bodyPr/>
          <a:lstStyle/>
          <a:p>
            <a:pPr marL="342900" indent="-342900" eaLnBrk="0" fontAlgn="base" hangingPunct="0">
              <a:spcBef>
                <a:spcPct val="20000"/>
              </a:spcBef>
              <a:spcAft>
                <a:spcPct val="0"/>
              </a:spcAft>
              <a:buFont typeface="Arial" charset="0"/>
              <a:buChar char="•"/>
              <a:defRPr/>
            </a:pPr>
            <a:r>
              <a:rPr lang="en-US" sz="2400" b="1" dirty="0">
                <a:solidFill>
                  <a:prstClr val="black"/>
                </a:solidFill>
              </a:rPr>
              <a:t>Utility computing </a:t>
            </a:r>
            <a:r>
              <a:rPr lang="en-US" sz="2400" dirty="0">
                <a:solidFill>
                  <a:prstClr val="black"/>
                </a:solidFill>
              </a:rPr>
              <a:t>– users only pay for what they use. This allows users to pay as they </a:t>
            </a:r>
            <a:r>
              <a:rPr lang="en-US" sz="2400" dirty="0" err="1">
                <a:solidFill>
                  <a:prstClr val="black"/>
                </a:solidFill>
              </a:rPr>
              <a:t>gow</a:t>
            </a:r>
            <a:r>
              <a:rPr lang="en-US" sz="2400" dirty="0">
                <a:solidFill>
                  <a:prstClr val="black"/>
                </a:solidFill>
              </a:rPr>
              <a:t>.</a:t>
            </a:r>
          </a:p>
          <a:p>
            <a:pPr marL="342900" indent="-342900" eaLnBrk="0" fontAlgn="base" hangingPunct="0">
              <a:spcBef>
                <a:spcPct val="20000"/>
              </a:spcBef>
              <a:spcAft>
                <a:spcPct val="0"/>
              </a:spcAft>
              <a:buFont typeface="Arial" charset="0"/>
              <a:buChar char="•"/>
              <a:defRPr/>
            </a:pPr>
            <a:r>
              <a:rPr lang="en-US" sz="2400" b="1" dirty="0">
                <a:solidFill>
                  <a:prstClr val="black"/>
                </a:solidFill>
              </a:rPr>
              <a:t>Maintenance</a:t>
            </a:r>
            <a:r>
              <a:rPr lang="en-US" sz="2400" dirty="0">
                <a:solidFill>
                  <a:prstClr val="black"/>
                </a:solidFill>
              </a:rPr>
              <a:t> – the need for every user to maintain his own infrastructure is eliminated. </a:t>
            </a:r>
            <a:r>
              <a:rPr lang="en-US" sz="2400" dirty="0" err="1">
                <a:solidFill>
                  <a:prstClr val="black"/>
                </a:solidFill>
              </a:rPr>
              <a:t>IaaS</a:t>
            </a:r>
            <a:r>
              <a:rPr lang="en-US" sz="2400" dirty="0">
                <a:solidFill>
                  <a:prstClr val="black"/>
                </a:solidFill>
              </a:rPr>
              <a:t> providers own the infrastructure and are responsible for housing, running, monitoring, and maintaining it. Thus, users can focus on their businesses. </a:t>
            </a:r>
          </a:p>
          <a:p>
            <a:pPr marL="342900" indent="-342900" eaLnBrk="0" fontAlgn="base" hangingPunct="0">
              <a:spcBef>
                <a:spcPct val="20000"/>
              </a:spcBef>
              <a:spcAft>
                <a:spcPct val="0"/>
              </a:spcAft>
              <a:buFont typeface="Arial" charset="0"/>
              <a:buChar char="•"/>
              <a:defRPr/>
            </a:pPr>
            <a:r>
              <a:rPr lang="en-US" sz="2400" b="1" dirty="0">
                <a:solidFill>
                  <a:prstClr val="black"/>
                </a:solidFill>
              </a:rPr>
              <a:t>Saves money </a:t>
            </a:r>
            <a:r>
              <a:rPr lang="en-US" sz="2400" dirty="0">
                <a:solidFill>
                  <a:prstClr val="black"/>
                </a:solidFill>
              </a:rPr>
              <a:t>– users just pay for what they use and not for having in-house equipment.</a:t>
            </a:r>
          </a:p>
          <a:p>
            <a:pPr marL="342900" indent="-342900" eaLnBrk="0" fontAlgn="base" hangingPunct="0">
              <a:spcBef>
                <a:spcPct val="20000"/>
              </a:spcBef>
              <a:spcAft>
                <a:spcPct val="0"/>
              </a:spcAft>
              <a:buFont typeface="Arial" charset="0"/>
              <a:buChar char="•"/>
              <a:defRPr/>
            </a:pPr>
            <a:r>
              <a:rPr lang="en-US" sz="2400" b="1" dirty="0">
                <a:solidFill>
                  <a:prstClr val="black"/>
                </a:solidFill>
              </a:rPr>
              <a:t>Dynamic Scaling </a:t>
            </a:r>
            <a:r>
              <a:rPr lang="en-US" sz="2400" dirty="0">
                <a:solidFill>
                  <a:prstClr val="black"/>
                </a:solidFill>
              </a:rPr>
              <a:t>-- You can scale as much as you need. You can get computer power as you need it from the cloud. If your traffic gets back down, you can release your services back to the cloud.</a:t>
            </a:r>
          </a:p>
          <a:p>
            <a:pPr marL="342900" indent="-342900" eaLnBrk="0" fontAlgn="base" hangingPunct="0">
              <a:spcBef>
                <a:spcPct val="20000"/>
              </a:spcBef>
              <a:spcAft>
                <a:spcPct val="0"/>
              </a:spcAft>
              <a:buFont typeface="Arial" charset="0"/>
              <a:buChar char="•"/>
              <a:defRPr/>
            </a:pPr>
            <a:endParaRPr lang="en-US" sz="2400" dirty="0">
              <a:solidFill>
                <a:prstClr val="blac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p:txBody>
          <a:bodyPr/>
          <a:lstStyle/>
          <a:p>
            <a:pPr eaLnBrk="1" hangingPunct="1"/>
            <a:r>
              <a:rPr lang="en-US" dirty="0" smtClean="0"/>
              <a:t>Chapter 2. Service levels</a:t>
            </a:r>
          </a:p>
        </p:txBody>
      </p:sp>
      <p:sp>
        <p:nvSpPr>
          <p:cNvPr id="38914" name="Content Placeholder 4"/>
          <p:cNvSpPr>
            <a:spLocks noGrp="1"/>
          </p:cNvSpPr>
          <p:nvPr>
            <p:ph idx="1"/>
          </p:nvPr>
        </p:nvSpPr>
        <p:spPr/>
        <p:txBody>
          <a:bodyPr/>
          <a:lstStyle/>
          <a:p>
            <a:pPr eaLnBrk="1" hangingPunct="1"/>
            <a:r>
              <a:rPr lang="en-US" b="1" dirty="0" smtClean="0"/>
              <a:t>Software as a Service    </a:t>
            </a:r>
            <a:r>
              <a:rPr lang="en-US" b="1" dirty="0" err="1" smtClean="0"/>
              <a:t>SaaS</a:t>
            </a:r>
            <a:endParaRPr lang="en-US" b="1" dirty="0" smtClean="0"/>
          </a:p>
          <a:p>
            <a:pPr eaLnBrk="1" hangingPunct="1"/>
            <a:r>
              <a:rPr lang="en-US" b="1" dirty="0" smtClean="0"/>
              <a:t>Platform as a Service  </a:t>
            </a:r>
            <a:r>
              <a:rPr lang="en-US" b="1" dirty="0" err="1" smtClean="0"/>
              <a:t>PaaS</a:t>
            </a:r>
            <a:endParaRPr lang="en-US" b="1" dirty="0" smtClean="0"/>
          </a:p>
          <a:p>
            <a:pPr eaLnBrk="1" hangingPunct="1"/>
            <a:r>
              <a:rPr lang="en-US" b="1" dirty="0" smtClean="0"/>
              <a:t>Infrastructure as a Service   </a:t>
            </a:r>
            <a:r>
              <a:rPr lang="en-US" b="1" dirty="0" err="1" smtClean="0"/>
              <a:t>IaaS</a:t>
            </a:r>
            <a:endParaRPr lang="en-US" b="1"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Disadvantages</a:t>
            </a:r>
          </a:p>
        </p:txBody>
      </p:sp>
      <p:sp>
        <p:nvSpPr>
          <p:cNvPr id="53250" name="Content Placeholder 2"/>
          <p:cNvSpPr>
            <a:spLocks noGrp="1"/>
          </p:cNvSpPr>
          <p:nvPr>
            <p:ph idx="1"/>
          </p:nvPr>
        </p:nvSpPr>
        <p:spPr/>
        <p:txBody>
          <a:bodyPr/>
          <a:lstStyle/>
          <a:p>
            <a:pPr eaLnBrk="1" hangingPunct="1"/>
            <a:r>
              <a:rPr lang="en-US" b="1" dirty="0" smtClean="0"/>
              <a:t>Lock-in</a:t>
            </a:r>
            <a:r>
              <a:rPr lang="en-US" dirty="0" smtClean="0"/>
              <a:t>: some applications deployed in one cloud provider cannot be migrated conveniently to a different cloud. For example, applications developed on Amazon’s EC2 cannot be easily migrated due to its particular storage framework [</a:t>
            </a:r>
            <a:r>
              <a:rPr lang="en-US" dirty="0" err="1" smtClean="0"/>
              <a:t>Gol</a:t>
            </a:r>
            <a:r>
              <a:rPr lang="en-US" dirty="0" smtClean="0"/>
              <a:t>].</a:t>
            </a:r>
          </a:p>
          <a:p>
            <a:pPr eaLnBrk="1" hangingPunct="1"/>
            <a:r>
              <a:rPr lang="en-US" b="1" dirty="0" smtClean="0"/>
              <a:t>Security risks</a:t>
            </a:r>
            <a:r>
              <a:rPr lang="en-US" dirty="0" smtClean="0"/>
              <a:t>: attacks through the virtual machines</a:t>
            </a:r>
          </a:p>
          <a:p>
            <a:pPr eaLnBrk="1" hangingPunct="1"/>
            <a:r>
              <a:rPr lang="en-US" b="1" dirty="0" smtClean="0"/>
              <a:t>Availability</a:t>
            </a:r>
            <a:r>
              <a:rPr lang="en-US" dirty="0" smtClean="0"/>
              <a:t>: all functions in the cloud –single point of failure</a:t>
            </a:r>
          </a:p>
          <a:p>
            <a:pPr eaLnBrk="1" hangingPunct="1">
              <a:buFont typeface="Arial" charset="0"/>
              <a:buNone/>
            </a:pPr>
            <a:r>
              <a:rPr lang="en-US" dirty="0" smtClean="0"/>
              <a:t> </a:t>
            </a:r>
          </a:p>
          <a:p>
            <a:pPr eaLnBrk="1" hangingPunct="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algn="ctr" eaLnBrk="0" fontAlgn="base" hangingPunct="0">
              <a:spcBef>
                <a:spcPct val="0"/>
              </a:spcBef>
              <a:spcAft>
                <a:spcPct val="0"/>
              </a:spcAft>
              <a:defRPr/>
            </a:pPr>
            <a:r>
              <a:rPr lang="en-US" sz="2400" b="1" dirty="0" err="1">
                <a:solidFill>
                  <a:prstClr val="black"/>
                </a:solidFill>
              </a:rPr>
              <a:t>GoGrid</a:t>
            </a:r>
            <a:endParaRPr lang="en-US" sz="2400" b="1" dirty="0">
              <a:solidFill>
                <a:prstClr val="black"/>
              </a:solidFill>
            </a:endParaRPr>
          </a:p>
          <a:p>
            <a:pPr algn="ctr" eaLnBrk="0" fontAlgn="base" hangingPunct="0">
              <a:spcBef>
                <a:spcPct val="0"/>
              </a:spcBef>
              <a:spcAft>
                <a:spcPct val="0"/>
              </a:spcAft>
              <a:defRPr/>
            </a:pPr>
            <a:r>
              <a:rPr lang="en-US" sz="2000" dirty="0">
                <a:solidFill>
                  <a:prstClr val="black"/>
                </a:solidFill>
                <a:latin typeface="Arial" charset="0"/>
              </a:rPr>
              <a:t>https://www.datapipe.com// </a:t>
            </a:r>
          </a:p>
          <a:p>
            <a:pPr algn="ctr" eaLnBrk="0" fontAlgn="base" hangingPunct="0">
              <a:spcBef>
                <a:spcPct val="0"/>
              </a:spcBef>
              <a:spcAft>
                <a:spcPct val="0"/>
              </a:spcAft>
              <a:defRPr/>
            </a:pPr>
            <a:endParaRPr lang="en-US" sz="4400" dirty="0">
              <a:solidFill>
                <a:prstClr val="black"/>
              </a:solidFill>
            </a:endParaRPr>
          </a:p>
        </p:txBody>
      </p:sp>
      <p:sp>
        <p:nvSpPr>
          <p:cNvPr id="3" name="Content Placeholder 2"/>
          <p:cNvSpPr txBox="1">
            <a:spLocks/>
          </p:cNvSpPr>
          <p:nvPr/>
        </p:nvSpPr>
        <p:spPr>
          <a:xfrm>
            <a:off x="457200" y="1600200"/>
            <a:ext cx="8229600" cy="4525963"/>
          </a:xfrm>
          <a:prstGeom prst="rect">
            <a:avLst/>
          </a:prstGeom>
        </p:spPr>
        <p:txBody>
          <a:bodyPr/>
          <a:lstStyle/>
          <a:p>
            <a:pPr marL="342900" indent="-342900" eaLnBrk="0" fontAlgn="base" hangingPunct="0">
              <a:spcBef>
                <a:spcPct val="20000"/>
              </a:spcBef>
              <a:spcAft>
                <a:spcPct val="0"/>
              </a:spcAft>
              <a:buFont typeface="Arial" charset="0"/>
              <a:buChar char="•"/>
              <a:defRPr/>
            </a:pPr>
            <a:r>
              <a:rPr lang="en-US" sz="2000" b="1" dirty="0" err="1"/>
              <a:t>GoGrid</a:t>
            </a:r>
            <a:r>
              <a:rPr lang="en-US" sz="2000" dirty="0"/>
              <a:t> is a </a:t>
            </a:r>
            <a:r>
              <a:rPr lang="en-US" sz="2000" dirty="0">
                <a:hlinkClick r:id="rId2" tooltip="Cloud infrastructure"/>
              </a:rPr>
              <a:t>cloud infrastructure</a:t>
            </a:r>
            <a:r>
              <a:rPr lang="en-US" sz="2000" dirty="0"/>
              <a:t> service, hosting </a:t>
            </a:r>
            <a:r>
              <a:rPr lang="en-US" sz="2000" dirty="0">
                <a:hlinkClick r:id="rId3" tooltip="Linux"/>
              </a:rPr>
              <a:t>Linux</a:t>
            </a:r>
            <a:r>
              <a:rPr lang="en-US" sz="2000" dirty="0"/>
              <a:t> and </a:t>
            </a:r>
            <a:r>
              <a:rPr lang="en-US" sz="2000" dirty="0">
                <a:hlinkClick r:id="rId4" tooltip="Microsoft Windows"/>
              </a:rPr>
              <a:t>Windows</a:t>
            </a:r>
            <a:r>
              <a:rPr lang="en-US" sz="2000" dirty="0"/>
              <a:t> </a:t>
            </a:r>
            <a:r>
              <a:rPr lang="en-US" sz="2000" dirty="0">
                <a:hlinkClick r:id="rId5" tooltip="Virtual machine"/>
              </a:rPr>
              <a:t>virtual machines</a:t>
            </a:r>
            <a:r>
              <a:rPr lang="en-US" sz="2000" dirty="0"/>
              <a:t> managed by a multi-server </a:t>
            </a:r>
            <a:r>
              <a:rPr lang="en-US" sz="2000" dirty="0">
                <a:hlinkClick r:id="rId6" tooltip="Control panel (computer)"/>
              </a:rPr>
              <a:t>control panel</a:t>
            </a:r>
            <a:r>
              <a:rPr lang="en-US" sz="2000" dirty="0"/>
              <a:t> and a </a:t>
            </a:r>
            <a:r>
              <a:rPr lang="en-US" sz="2000" dirty="0">
                <a:hlinkClick r:id="rId7" tooltip="RESTful"/>
              </a:rPr>
              <a:t>RESTful</a:t>
            </a:r>
            <a:r>
              <a:rPr lang="en-US" sz="2000" dirty="0"/>
              <a:t> </a:t>
            </a:r>
            <a:r>
              <a:rPr lang="en-US" sz="2000" dirty="0">
                <a:hlinkClick r:id="rId8" tooltip="API"/>
              </a:rPr>
              <a:t>API</a:t>
            </a:r>
            <a:r>
              <a:rPr lang="en-US" sz="2000" dirty="0" smtClean="0"/>
              <a:t>.</a:t>
            </a:r>
          </a:p>
          <a:p>
            <a:pPr marL="342900" indent="-342900" eaLnBrk="0" fontAlgn="base" hangingPunct="0">
              <a:spcBef>
                <a:spcPct val="20000"/>
              </a:spcBef>
              <a:spcAft>
                <a:spcPct val="0"/>
              </a:spcAft>
              <a:buFont typeface="Arial" charset="0"/>
              <a:buChar char="•"/>
              <a:defRPr/>
            </a:pPr>
            <a:r>
              <a:rPr lang="en-US" sz="2000" dirty="0" smtClean="0"/>
              <a:t>It is a managed cloud for AWS</a:t>
            </a:r>
          </a:p>
          <a:p>
            <a:pPr marL="342900" indent="-342900" eaLnBrk="0" fontAlgn="base" hangingPunct="0">
              <a:spcBef>
                <a:spcPct val="20000"/>
              </a:spcBef>
              <a:spcAft>
                <a:spcPct val="0"/>
              </a:spcAft>
              <a:buFont typeface="Arial" charset="0"/>
              <a:buChar char="•"/>
              <a:defRPr/>
            </a:pPr>
            <a:r>
              <a:rPr lang="en-US" sz="2000" dirty="0"/>
              <a:t>On January 20, 2015, </a:t>
            </a:r>
            <a:r>
              <a:rPr lang="en-US" sz="2000" dirty="0" err="1"/>
              <a:t>Datapipe</a:t>
            </a:r>
            <a:r>
              <a:rPr lang="en-US" sz="2000" dirty="0"/>
              <a:t> acquired </a:t>
            </a:r>
            <a:r>
              <a:rPr lang="en-US" sz="2000" dirty="0" err="1" smtClean="0"/>
              <a:t>GoGrid</a:t>
            </a:r>
            <a:r>
              <a:rPr lang="en-US" sz="2000" dirty="0" smtClean="0"/>
              <a:t>.</a:t>
            </a:r>
            <a:endParaRPr lang="en-US" sz="2000" dirty="0"/>
          </a:p>
          <a:p>
            <a:pPr fontAlgn="base">
              <a:spcBef>
                <a:spcPct val="0"/>
              </a:spcBef>
              <a:spcAft>
                <a:spcPct val="0"/>
              </a:spcAft>
            </a:pPr>
            <a:endParaRPr lang="en-US" sz="2000" dirty="0" smtClean="0">
              <a:solidFill>
                <a:prstClr val="black"/>
              </a:solidFill>
              <a:latin typeface="Arial" charset="0"/>
            </a:endParaRPr>
          </a:p>
          <a:p>
            <a:pPr fontAlgn="base">
              <a:spcBef>
                <a:spcPct val="0"/>
              </a:spcBef>
              <a:spcAft>
                <a:spcPct val="0"/>
              </a:spcAft>
            </a:pPr>
            <a:r>
              <a:rPr lang="en-US" sz="2000" b="1" dirty="0" smtClean="0">
                <a:solidFill>
                  <a:prstClr val="black"/>
                </a:solidFill>
                <a:latin typeface="Arial" charset="0"/>
              </a:rPr>
              <a:t>Robust </a:t>
            </a:r>
            <a:r>
              <a:rPr lang="en-US" sz="2000" b="1" dirty="0">
                <a:solidFill>
                  <a:prstClr val="black"/>
                </a:solidFill>
                <a:latin typeface="Arial" charset="0"/>
              </a:rPr>
              <a:t>Cloud Infrastructure</a:t>
            </a:r>
          </a:p>
          <a:p>
            <a:pPr fontAlgn="base">
              <a:spcBef>
                <a:spcPct val="0"/>
              </a:spcBef>
              <a:spcAft>
                <a:spcPct val="0"/>
              </a:spcAft>
            </a:pPr>
            <a:r>
              <a:rPr lang="en-US" sz="2000" dirty="0">
                <a:solidFill>
                  <a:prstClr val="black"/>
                </a:solidFill>
                <a:latin typeface="Arial" charset="0"/>
              </a:rPr>
              <a:t>Cloud Servers starting at just $0.04 per hour</a:t>
            </a:r>
          </a:p>
          <a:p>
            <a:pPr fontAlgn="base">
              <a:spcBef>
                <a:spcPct val="0"/>
              </a:spcBef>
              <a:spcAft>
                <a:spcPct val="0"/>
              </a:spcAft>
            </a:pPr>
            <a:r>
              <a:rPr lang="en-US" sz="2000" dirty="0">
                <a:solidFill>
                  <a:prstClr val="black"/>
                </a:solidFill>
                <a:latin typeface="Arial" charset="0"/>
              </a:rPr>
              <a:t>▶ Windows and Linux servers</a:t>
            </a:r>
          </a:p>
          <a:p>
            <a:pPr fontAlgn="base">
              <a:spcBef>
                <a:spcPct val="0"/>
              </a:spcBef>
              <a:spcAft>
                <a:spcPct val="0"/>
              </a:spcAft>
            </a:pPr>
            <a:r>
              <a:rPr lang="en-US" sz="2000" dirty="0">
                <a:solidFill>
                  <a:prstClr val="black"/>
                </a:solidFill>
                <a:latin typeface="Arial" charset="0"/>
              </a:rPr>
              <a:t>▶ Pay hourly, monthly, or annually</a:t>
            </a:r>
          </a:p>
          <a:p>
            <a:pPr fontAlgn="base">
              <a:spcBef>
                <a:spcPct val="0"/>
              </a:spcBef>
              <a:spcAft>
                <a:spcPct val="0"/>
              </a:spcAft>
            </a:pPr>
            <a:r>
              <a:rPr lang="en-US" sz="2000" dirty="0">
                <a:solidFill>
                  <a:prstClr val="black"/>
                </a:solidFill>
                <a:latin typeface="Arial" charset="0"/>
              </a:rPr>
              <a:t>▶ 24x7x365 Support included for </a:t>
            </a:r>
            <a:r>
              <a:rPr lang="en-US" sz="2000" dirty="0" smtClean="0">
                <a:solidFill>
                  <a:prstClr val="black"/>
                </a:solidFill>
                <a:latin typeface="Arial" charset="0"/>
              </a:rPr>
              <a:t>free</a:t>
            </a:r>
          </a:p>
          <a:p>
            <a:pPr fontAlgn="base">
              <a:spcBef>
                <a:spcPct val="0"/>
              </a:spcBef>
              <a:spcAft>
                <a:spcPct val="0"/>
              </a:spcAft>
            </a:pPr>
            <a:endParaRPr lang="en-US" sz="2000" dirty="0">
              <a:solidFill>
                <a:prstClr val="black"/>
              </a:solidFill>
              <a:latin typeface="Arial" charset="0"/>
            </a:endParaRPr>
          </a:p>
          <a:p>
            <a:pPr fontAlgn="base">
              <a:spcBef>
                <a:spcPct val="0"/>
              </a:spcBef>
              <a:spcAft>
                <a:spcPct val="0"/>
              </a:spcAft>
            </a:pPr>
            <a:r>
              <a:rPr lang="en-US" sz="2000" b="1" dirty="0">
                <a:solidFill>
                  <a:prstClr val="black"/>
                </a:solidFill>
                <a:latin typeface="Arial" charset="0"/>
              </a:rPr>
              <a:t>Generous SLAs</a:t>
            </a:r>
          </a:p>
          <a:p>
            <a:pPr fontAlgn="base">
              <a:spcBef>
                <a:spcPct val="0"/>
              </a:spcBef>
              <a:spcAft>
                <a:spcPct val="0"/>
              </a:spcAft>
            </a:pPr>
            <a:r>
              <a:rPr lang="en-US" sz="2000" dirty="0">
                <a:solidFill>
                  <a:prstClr val="black"/>
                </a:solidFill>
                <a:latin typeface="Arial" charset="0"/>
              </a:rPr>
              <a:t>One of the most generous SLAs in the industry</a:t>
            </a:r>
          </a:p>
          <a:p>
            <a:pPr fontAlgn="base">
              <a:spcBef>
                <a:spcPct val="0"/>
              </a:spcBef>
              <a:spcAft>
                <a:spcPct val="0"/>
              </a:spcAft>
            </a:pPr>
            <a:r>
              <a:rPr lang="en-US" sz="2000" dirty="0">
                <a:solidFill>
                  <a:prstClr val="black"/>
                </a:solidFill>
                <a:latin typeface="Arial" charset="0"/>
              </a:rPr>
              <a:t>▶ 100% Uptime Service Level Agreement (SLA)</a:t>
            </a:r>
          </a:p>
          <a:p>
            <a:pPr fontAlgn="base">
              <a:spcBef>
                <a:spcPct val="0"/>
              </a:spcBef>
              <a:spcAft>
                <a:spcPct val="0"/>
              </a:spcAft>
            </a:pPr>
            <a:r>
              <a:rPr lang="en-US" sz="2000" dirty="0">
                <a:solidFill>
                  <a:prstClr val="black"/>
                </a:solidFill>
                <a:latin typeface="Arial" charset="0"/>
              </a:rPr>
              <a:t>▶ Comprehensive coverage</a:t>
            </a:r>
          </a:p>
          <a:p>
            <a:pPr fontAlgn="base">
              <a:spcBef>
                <a:spcPct val="0"/>
              </a:spcBef>
              <a:spcAft>
                <a:spcPct val="0"/>
              </a:spcAft>
            </a:pPr>
            <a:r>
              <a:rPr lang="en-US" sz="2000" dirty="0">
                <a:solidFill>
                  <a:prstClr val="black"/>
                </a:solidFill>
                <a:latin typeface="Arial" charset="0"/>
              </a:rPr>
              <a:t>▶ Guaranteed network performance</a:t>
            </a:r>
          </a:p>
          <a:p>
            <a:pPr fontAlgn="base">
              <a:spcBef>
                <a:spcPct val="0"/>
              </a:spcBef>
              <a:spcAft>
                <a:spcPct val="0"/>
              </a:spcAft>
            </a:pPr>
            <a:endParaRPr lang="en-US" sz="2000" dirty="0">
              <a:solidFill>
                <a:prstClr val="black"/>
              </a:solidFill>
              <a:latin typeface="Arial" charset="0"/>
            </a:endParaRPr>
          </a:p>
          <a:p>
            <a:pPr marL="342900" indent="-342900" eaLnBrk="0" fontAlgn="base" hangingPunct="0">
              <a:spcBef>
                <a:spcPct val="20000"/>
              </a:spcBef>
              <a:spcAft>
                <a:spcPct val="0"/>
              </a:spcAft>
              <a:buFont typeface="Arial" charset="0"/>
              <a:buChar char="•"/>
              <a:defRPr/>
            </a:pPr>
            <a:endParaRPr lang="en-US" sz="2000" dirty="0">
              <a:solidFill>
                <a:prstClr val="black"/>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0918" name="Picture 6"/>
          <p:cNvPicPr>
            <a:picLocks noChangeAspect="1" noChangeArrowheads="1"/>
          </p:cNvPicPr>
          <p:nvPr/>
        </p:nvPicPr>
        <p:blipFill>
          <a:blip r:embed="rId2" cstate="print"/>
          <a:srcRect/>
          <a:stretch>
            <a:fillRect/>
          </a:stretch>
        </p:blipFill>
        <p:spPr bwMode="auto">
          <a:xfrm>
            <a:off x="990600" y="1295400"/>
            <a:ext cx="7010400" cy="4267200"/>
          </a:xfrm>
          <a:prstGeom prst="rect">
            <a:avLst/>
          </a:prstGeom>
          <a:noFill/>
          <a:ln w="9525">
            <a:noFill/>
            <a:miter lim="800000"/>
            <a:headEnd/>
            <a:tailEnd/>
          </a:ln>
        </p:spPr>
      </p:pic>
      <p:sp>
        <p:nvSpPr>
          <p:cNvPr id="8" name="Title 7"/>
          <p:cNvSpPr>
            <a:spLocks noGrp="1"/>
          </p:cNvSpPr>
          <p:nvPr>
            <p:ph type="title"/>
          </p:nvPr>
        </p:nvSpPr>
        <p:spPr/>
        <p:txBody>
          <a:bodyPr/>
          <a:lstStyle/>
          <a:p>
            <a:r>
              <a:rPr lang="en-US" dirty="0" smtClean="0"/>
              <a:t>Components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838" y="1104900"/>
            <a:ext cx="71723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smtClean="0"/>
              <a:t>GoGrid</a:t>
            </a:r>
            <a:r>
              <a:rPr lang="en-US" dirty="0" smtClean="0"/>
              <a:t> pricing  01/2012</a:t>
            </a:r>
            <a:endParaRPr lang="en-US" dirty="0"/>
          </a:p>
        </p:txBody>
      </p:sp>
    </p:spTree>
    <p:extLst>
      <p:ext uri="{BB962C8B-B14F-4D97-AF65-F5344CB8AC3E}">
        <p14:creationId xmlns:p14="http://schemas.microsoft.com/office/powerpoint/2010/main" val="644168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0306" name="Picture 2"/>
          <p:cNvPicPr>
            <a:picLocks noChangeAspect="1" noChangeArrowheads="1"/>
          </p:cNvPicPr>
          <p:nvPr/>
        </p:nvPicPr>
        <p:blipFill>
          <a:blip r:embed="rId2" cstate="print"/>
          <a:srcRect/>
          <a:stretch>
            <a:fillRect/>
          </a:stretch>
        </p:blipFill>
        <p:spPr bwMode="auto">
          <a:xfrm>
            <a:off x="1143000" y="1371600"/>
            <a:ext cx="6934199" cy="4343400"/>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err="1" smtClean="0"/>
              <a:t>GoGrid</a:t>
            </a:r>
            <a:r>
              <a:rPr lang="en-US" dirty="0" smtClean="0"/>
              <a:t> private clouds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1330" name="Picture 2"/>
          <p:cNvPicPr>
            <a:picLocks noChangeAspect="1" noChangeArrowheads="1"/>
          </p:cNvPicPr>
          <p:nvPr/>
        </p:nvPicPr>
        <p:blipFill>
          <a:blip r:embed="rId2" cstate="print"/>
          <a:srcRect/>
          <a:stretch>
            <a:fillRect/>
          </a:stretch>
        </p:blipFill>
        <p:spPr bwMode="auto">
          <a:xfrm>
            <a:off x="1147763" y="1390650"/>
            <a:ext cx="7081837" cy="470535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err="1" smtClean="0"/>
              <a:t>GoGrid</a:t>
            </a:r>
            <a:r>
              <a:rPr lang="en-US" dirty="0" smtClean="0"/>
              <a:t> Private cloud pricing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Orange Business Services </a:t>
            </a:r>
          </a:p>
        </p:txBody>
      </p:sp>
      <p:sp>
        <p:nvSpPr>
          <p:cNvPr id="3" name="Content Placeholder 2"/>
          <p:cNvSpPr>
            <a:spLocks noGrp="1"/>
          </p:cNvSpPr>
          <p:nvPr>
            <p:ph idx="1"/>
          </p:nvPr>
        </p:nvSpPr>
        <p:spPr/>
        <p:txBody>
          <a:bodyPr/>
          <a:lstStyle/>
          <a:p>
            <a:r>
              <a:rPr lang="en-US" sz="2000" dirty="0"/>
              <a:t>Orange Business Services discovered that with a </a:t>
            </a:r>
            <a:r>
              <a:rPr lang="en-US" sz="2000" b="1" dirty="0"/>
              <a:t>hosted private </a:t>
            </a:r>
            <a:r>
              <a:rPr lang="en-US" sz="2000" b="1" dirty="0" smtClean="0"/>
              <a:t>cloud</a:t>
            </a:r>
            <a:r>
              <a:rPr lang="en-US" sz="2000" dirty="0" smtClean="0"/>
              <a:t>- </a:t>
            </a:r>
            <a:r>
              <a:rPr lang="en-US" sz="2000" dirty="0"/>
              <a:t>built to the requirements of their solution - they could reduce the overall total cost of ownership, reduce time to market and innovate new solutions for customers. </a:t>
            </a:r>
            <a:r>
              <a:rPr lang="en-US" sz="2000" dirty="0" smtClean="0"/>
              <a:t> Uses </a:t>
            </a:r>
            <a:r>
              <a:rPr lang="en-US" sz="2000" b="1" dirty="0" err="1" smtClean="0"/>
              <a:t>GoGrid</a:t>
            </a:r>
            <a:r>
              <a:rPr lang="en-US" sz="2000" dirty="0" smtClean="0"/>
              <a:t> infrastructure.</a:t>
            </a:r>
          </a:p>
          <a:p>
            <a:r>
              <a:rPr lang="en-US" sz="2000" dirty="0" smtClean="0"/>
              <a:t>Orange provides </a:t>
            </a:r>
            <a:r>
              <a:rPr lang="en-US" sz="2000" dirty="0"/>
              <a:t>a wide range of technology solutions to global multi-national corporations (MNC) including telephony, mobility, CRM, and network management.</a:t>
            </a:r>
          </a:p>
          <a:p>
            <a:r>
              <a:rPr lang="en-US" sz="2000" dirty="0"/>
              <a:t>The Service Management group is one part of Orange and is responsible for monitoring these solutions globally. Orange has 30,000 employees in 166 countries and territories across the world.</a:t>
            </a:r>
          </a:p>
          <a:p>
            <a:r>
              <a:rPr lang="en-US" sz="2000" dirty="0"/>
              <a:t>Orange Service Management solution is delivered via their Customized Infrastructure Care (CIC) solution. The solution </a:t>
            </a:r>
            <a:r>
              <a:rPr lang="en-US" sz="2000" b="1" dirty="0"/>
              <a:t>remotely monitors every component of a customers' communication infrastructure</a:t>
            </a:r>
            <a:r>
              <a:rPr lang="en-US" sz="2000" dirty="0"/>
              <a:t>, both hardware and software, utilizing a management web portal so both Orange and the customer can see what is happening at any point in time and take corrective actions as required.</a:t>
            </a:r>
          </a:p>
          <a:p>
            <a:endParaRPr lang="en-US" sz="2000" dirty="0"/>
          </a:p>
        </p:txBody>
      </p:sp>
    </p:spTree>
    <p:extLst>
      <p:ext uri="{BB962C8B-B14F-4D97-AF65-F5344CB8AC3E}">
        <p14:creationId xmlns:p14="http://schemas.microsoft.com/office/powerpoint/2010/main" val="4073667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1800" dirty="0" smtClean="0"/>
              <a:t>Gartner’s </a:t>
            </a:r>
            <a:r>
              <a:rPr lang="en-US" sz="1800" dirty="0"/>
              <a:t>Magic </a:t>
            </a:r>
            <a:r>
              <a:rPr lang="en-US" sz="1800" dirty="0" smtClean="0"/>
              <a:t>Quadrant</a:t>
            </a:r>
            <a:r>
              <a:rPr lang="en-US" sz="1400" dirty="0" smtClean="0"/>
              <a:t/>
            </a:r>
            <a:br>
              <a:rPr lang="en-US" sz="1400" dirty="0" smtClean="0"/>
            </a:br>
            <a:r>
              <a:rPr lang="en-US" sz="1400" dirty="0" smtClean="0"/>
              <a:t>http</a:t>
            </a:r>
            <a:r>
              <a:rPr lang="en-US" sz="1400" dirty="0"/>
              <a:t>://www.gartner.com/technology/research/methodologies/research_mq.jsp</a:t>
            </a:r>
          </a:p>
        </p:txBody>
      </p:sp>
      <p:pic>
        <p:nvPicPr>
          <p:cNvPr id="3" name="Picture 2"/>
          <p:cNvPicPr>
            <a:picLocks noChangeAspect="1"/>
          </p:cNvPicPr>
          <p:nvPr/>
        </p:nvPicPr>
        <p:blipFill>
          <a:blip r:embed="rId2"/>
          <a:stretch>
            <a:fillRect/>
          </a:stretch>
        </p:blipFill>
        <p:spPr>
          <a:xfrm>
            <a:off x="1676400" y="1066800"/>
            <a:ext cx="5791200" cy="5081587"/>
          </a:xfrm>
          <a:prstGeom prst="rect">
            <a:avLst/>
          </a:prstGeom>
        </p:spPr>
      </p:pic>
    </p:spTree>
    <p:extLst>
      <p:ext uri="{BB962C8B-B14F-4D97-AF65-F5344CB8AC3E}">
        <p14:creationId xmlns:p14="http://schemas.microsoft.com/office/powerpoint/2010/main" val="1106611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Gartner’s Magic quadrant for cloud-enabled managed hosts</a:t>
            </a:r>
            <a:endParaRPr lang="en-US" dirty="0"/>
          </a:p>
        </p:txBody>
      </p:sp>
      <p:sp>
        <p:nvSpPr>
          <p:cNvPr id="3" name="Content Placeholder 2"/>
          <p:cNvSpPr>
            <a:spLocks noGrp="1"/>
          </p:cNvSpPr>
          <p:nvPr>
            <p:ph idx="1"/>
          </p:nvPr>
        </p:nvSpPr>
        <p:spPr/>
        <p:txBody>
          <a:bodyPr/>
          <a:lstStyle/>
          <a:p>
            <a:r>
              <a:rPr lang="en-US" sz="1800" dirty="0"/>
              <a:t>The cloud-enabled managed hosting (CEMH) market deals in standardized, productized hosting offerings that combine a cloud-enabled system infrastructure (CESI) platform — comprising compute, network and storage hardware owned and operated by a service provider — with cloud management platform software to facilitate self-service and rapid provisioning with managed services </a:t>
            </a:r>
            <a:endParaRPr lang="en-US" sz="1800" dirty="0" smtClean="0"/>
          </a:p>
          <a:p>
            <a:r>
              <a:rPr lang="en-US" sz="1800" dirty="0" smtClean="0"/>
              <a:t>The </a:t>
            </a:r>
            <a:r>
              <a:rPr lang="en-US" sz="1800" dirty="0"/>
              <a:t>infrastructure platform may be located in a service provider's data center, or optionally at the customer's data center, but, either way, it requires standardized deployment across all customers and uses a single code base that has been pre-engineered and/or </a:t>
            </a:r>
            <a:r>
              <a:rPr lang="en-US" sz="1800" dirty="0" err="1"/>
              <a:t>predeployed</a:t>
            </a:r>
            <a:r>
              <a:rPr lang="en-US" sz="1800" dirty="0"/>
              <a:t> by the provider prior to customer sign-up</a:t>
            </a:r>
            <a:r>
              <a:rPr lang="en-US" sz="1800" dirty="0" smtClean="0"/>
              <a:t>.</a:t>
            </a:r>
          </a:p>
          <a:p>
            <a:r>
              <a:rPr lang="en-US" sz="1800" dirty="0" smtClean="0"/>
              <a:t>At </a:t>
            </a:r>
            <a:r>
              <a:rPr lang="en-US" sz="1800" dirty="0"/>
              <a:t>minimum, a service provider must supply server OS management services, including guest OS instances when virtualization is used. The provider may optionally supply other managed and professional services relating to the infrastructure's deployment and operation. </a:t>
            </a:r>
          </a:p>
        </p:txBody>
      </p:sp>
    </p:spTree>
    <p:extLst>
      <p:ext uri="{BB962C8B-B14F-4D97-AF65-F5344CB8AC3E}">
        <p14:creationId xmlns:p14="http://schemas.microsoft.com/office/powerpoint/2010/main" val="326251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CEMH-II</a:t>
            </a:r>
            <a:endParaRPr lang="en-US" dirty="0"/>
          </a:p>
        </p:txBody>
      </p:sp>
      <p:sp>
        <p:nvSpPr>
          <p:cNvPr id="3" name="Content Placeholder 2"/>
          <p:cNvSpPr>
            <a:spLocks noGrp="1"/>
          </p:cNvSpPr>
          <p:nvPr>
            <p:ph idx="1"/>
          </p:nvPr>
        </p:nvSpPr>
        <p:spPr/>
        <p:txBody>
          <a:bodyPr/>
          <a:lstStyle/>
          <a:p>
            <a:r>
              <a:rPr lang="en-US" sz="2400" dirty="0"/>
              <a:t>Customers must be able to access a self-service interface, which may be different from the platform interfaces used internally by the provider</a:t>
            </a:r>
            <a:r>
              <a:rPr lang="en-US" sz="2400" dirty="0" smtClean="0"/>
              <a:t>.</a:t>
            </a:r>
          </a:p>
          <a:p>
            <a:r>
              <a:rPr lang="en-US" sz="2400" dirty="0" smtClean="0"/>
              <a:t> </a:t>
            </a:r>
            <a:r>
              <a:rPr lang="en-US" sz="2400" dirty="0"/>
              <a:t>A service provider can potentially intervene in the self-service workflow to manually approve, deny or alter a customer's requests, as long as the provisioning requested is fulfilled in a fully automated manner thereafter. </a:t>
            </a:r>
            <a:endParaRPr lang="en-US" sz="2400" dirty="0" smtClean="0"/>
          </a:p>
          <a:p>
            <a:r>
              <a:rPr lang="en-US" sz="2400" dirty="0" smtClean="0"/>
              <a:t>Managed </a:t>
            </a:r>
            <a:r>
              <a:rPr lang="en-US" sz="2400" dirty="0"/>
              <a:t>services (such as OS backups, patching and monitoring) must be available to customers on commitments of less than one year. </a:t>
            </a:r>
          </a:p>
        </p:txBody>
      </p:sp>
    </p:spTree>
    <p:extLst>
      <p:ext uri="{BB962C8B-B14F-4D97-AF65-F5344CB8AC3E}">
        <p14:creationId xmlns:p14="http://schemas.microsoft.com/office/powerpoint/2010/main" val="241570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8610600" y="6629400"/>
            <a:ext cx="381000" cy="228600"/>
          </a:xfrm>
        </p:spPr>
        <p:txBody>
          <a:bodyPr/>
          <a:lstStyle/>
          <a:p>
            <a:pPr>
              <a:defRPr/>
            </a:pPr>
            <a:fld id="{FBE8363A-3FFE-4FBA-8ECA-DADFA8AB7E52}" type="slidenum">
              <a:rPr lang="en-US" smtClean="0">
                <a:solidFill>
                  <a:prstClr val="black">
                    <a:tint val="75000"/>
                  </a:prstClr>
                </a:solidFill>
              </a:rPr>
              <a:pPr>
                <a:defRPr/>
              </a:pPr>
              <a:t>3</a:t>
            </a:fld>
            <a:endParaRPr lang="en-US" smtClean="0">
              <a:solidFill>
                <a:prstClr val="black">
                  <a:tint val="75000"/>
                </a:prstClr>
              </a:solidFill>
            </a:endParaRPr>
          </a:p>
        </p:txBody>
      </p:sp>
      <p:sp>
        <p:nvSpPr>
          <p:cNvPr id="3" name="Rectangle 2"/>
          <p:cNvSpPr txBox="1">
            <a:spLocks noChangeArrowheads="1"/>
          </p:cNvSpPr>
          <p:nvPr/>
        </p:nvSpPr>
        <p:spPr>
          <a:xfrm>
            <a:off x="457200" y="274638"/>
            <a:ext cx="8229600" cy="1143000"/>
          </a:xfrm>
          <a:prstGeom prst="rect">
            <a:avLst/>
          </a:prstGeom>
        </p:spPr>
        <p:txBody>
          <a:bodyPr/>
          <a:lstStyle/>
          <a:p>
            <a:pPr algn="ctr" fontAlgn="base">
              <a:spcBef>
                <a:spcPct val="0"/>
              </a:spcBef>
              <a:spcAft>
                <a:spcPct val="0"/>
              </a:spcAft>
              <a:defRPr/>
            </a:pPr>
            <a:r>
              <a:rPr lang="en-US" sz="4400">
                <a:solidFill>
                  <a:prstClr val="black"/>
                </a:solidFill>
              </a:rPr>
              <a:t>Service Model Architectures</a:t>
            </a:r>
          </a:p>
        </p:txBody>
      </p:sp>
      <p:graphicFrame>
        <p:nvGraphicFramePr>
          <p:cNvPr id="86018" name="Object 10"/>
          <p:cNvGraphicFramePr>
            <a:graphicFrameLocks noChangeAspect="1"/>
          </p:cNvGraphicFramePr>
          <p:nvPr/>
        </p:nvGraphicFramePr>
        <p:xfrm>
          <a:off x="990600" y="1295400"/>
          <a:ext cx="7764463" cy="5299075"/>
        </p:xfrm>
        <a:graphic>
          <a:graphicData uri="http://schemas.openxmlformats.org/presentationml/2006/ole">
            <mc:AlternateContent xmlns:mc="http://schemas.openxmlformats.org/markup-compatibility/2006">
              <mc:Choice xmlns:v="urn:schemas-microsoft-com:vml" Requires="v">
                <p:oleObj spid="_x0000_s15469" name="Visio" r:id="rId3" imgW="7291700" imgH="4976439" progId="">
                  <p:embed/>
                </p:oleObj>
              </mc:Choice>
              <mc:Fallback>
                <p:oleObj name="Visio" r:id="rId3" imgW="7291700" imgH="4976439"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95400"/>
                        <a:ext cx="7764463" cy="529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sz="2000" dirty="0"/>
              <a:t>This Magic Quadrant focuses on the following common use cases, independent of the type or types of infrastructure used for the associated workloads: </a:t>
            </a:r>
          </a:p>
          <a:p>
            <a:r>
              <a:rPr lang="en-US" sz="2000" b="1" dirty="0"/>
              <a:t>E-business hosting </a:t>
            </a:r>
            <a:r>
              <a:rPr lang="en-US" sz="2000" dirty="0"/>
              <a:t>for digital marketing sites, e-commerce websites, SaaS, social websites, and similar modern online properties and applications. These workloads are often complex and are associated with a high rate of change in systems and application infrastructure. </a:t>
            </a:r>
          </a:p>
          <a:p>
            <a:r>
              <a:rPr lang="en-US" sz="2000" b="1" dirty="0"/>
              <a:t>Web-based business application hosting </a:t>
            </a:r>
            <a:r>
              <a:rPr lang="en-US" sz="2000" dirty="0"/>
              <a:t>for corporate intranets and Web-based applications delivered to users primarily within enterprises. The applications may be commercial software or developed in-house; workloads are often relatively static and do not have a high rate of change. </a:t>
            </a:r>
          </a:p>
          <a:p>
            <a:r>
              <a:rPr lang="en-US" sz="2000" b="1" dirty="0"/>
              <a:t>Enterprise application hosting. </a:t>
            </a:r>
            <a:r>
              <a:rPr lang="en-US" sz="2000" dirty="0"/>
              <a:t>Managed hosting for the infrastructure used to support large commercial software applications, such as those of Oracle, SAP and other enterprise software vendors. These workloads are often complex and require specialized knowledge to operate optimally, but do not have a high rate of change. </a:t>
            </a:r>
          </a:p>
          <a:p>
            <a:endParaRPr lang="en-US" sz="2000" dirty="0"/>
          </a:p>
        </p:txBody>
      </p:sp>
    </p:spTree>
    <p:extLst>
      <p:ext uri="{BB962C8B-B14F-4D97-AF65-F5344CB8AC3E}">
        <p14:creationId xmlns:p14="http://schemas.microsoft.com/office/powerpoint/2010/main" val="260840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7688" y="-228601"/>
            <a:ext cx="10239375" cy="7162801"/>
          </a:xfrm>
          <a:prstGeom prst="rect">
            <a:avLst/>
          </a:prstGeom>
        </p:spPr>
      </p:pic>
    </p:spTree>
    <p:extLst>
      <p:ext uri="{BB962C8B-B14F-4D97-AF65-F5344CB8AC3E}">
        <p14:creationId xmlns:p14="http://schemas.microsoft.com/office/powerpoint/2010/main" val="428360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Title 1"/>
          <p:cNvSpPr>
            <a:spLocks noGrp="1"/>
          </p:cNvSpPr>
          <p:nvPr>
            <p:ph type="title"/>
          </p:nvPr>
        </p:nvSpPr>
        <p:spPr/>
        <p:txBody>
          <a:bodyPr/>
          <a:lstStyle/>
          <a:p>
            <a:r>
              <a:rPr lang="en-US" dirty="0" smtClean="0"/>
              <a:t>Amazon’s EC2</a:t>
            </a:r>
          </a:p>
        </p:txBody>
      </p:sp>
      <p:sp>
        <p:nvSpPr>
          <p:cNvPr id="254978" name="Content Placeholder 2"/>
          <p:cNvSpPr>
            <a:spLocks noGrp="1"/>
          </p:cNvSpPr>
          <p:nvPr>
            <p:ph idx="1"/>
          </p:nvPr>
        </p:nvSpPr>
        <p:spPr/>
        <p:txBody>
          <a:bodyPr>
            <a:normAutofit/>
          </a:bodyPr>
          <a:lstStyle/>
          <a:p>
            <a:r>
              <a:rPr lang="en-US" sz="1800" b="1" dirty="0" smtClean="0"/>
              <a:t>Amazon Elastic Compute Cloud</a:t>
            </a:r>
            <a:r>
              <a:rPr lang="en-US" sz="1800" dirty="0" smtClean="0"/>
              <a:t> (</a:t>
            </a:r>
            <a:r>
              <a:rPr lang="en-US" sz="1800" b="1" dirty="0" smtClean="0"/>
              <a:t>EC2</a:t>
            </a:r>
            <a:r>
              <a:rPr lang="en-US" sz="1800" dirty="0" smtClean="0"/>
              <a:t>) is a central part of </a:t>
            </a:r>
            <a:r>
              <a:rPr lang="en-US" sz="1800" dirty="0" err="1" smtClean="0">
                <a:hlinkClick r:id="rId2" tooltip="Amazon.com"/>
              </a:rPr>
              <a:t>Amazon.com</a:t>
            </a:r>
            <a:r>
              <a:rPr lang="en-US" sz="1800" dirty="0" err="1" smtClean="0"/>
              <a:t>'s</a:t>
            </a:r>
            <a:r>
              <a:rPr lang="en-US" sz="1800" dirty="0" smtClean="0"/>
              <a:t> </a:t>
            </a:r>
            <a:r>
              <a:rPr lang="en-US" sz="1800" dirty="0" smtClean="0">
                <a:hlinkClick r:id="rId3" tooltip="Cloud computing"/>
              </a:rPr>
              <a:t>cloud computing</a:t>
            </a:r>
            <a:r>
              <a:rPr lang="en-US" sz="1800" dirty="0" smtClean="0"/>
              <a:t> platform, </a:t>
            </a:r>
            <a:r>
              <a:rPr lang="en-US" sz="1800" dirty="0" smtClean="0">
                <a:hlinkClick r:id="rId4" tooltip="Amazon Web Services"/>
              </a:rPr>
              <a:t>Amazon Web Services</a:t>
            </a:r>
            <a:r>
              <a:rPr lang="en-US" sz="1800" dirty="0" smtClean="0"/>
              <a:t> (AWS). EC2 allows users to rent virtual computers on which to run their own applications</a:t>
            </a:r>
          </a:p>
          <a:p>
            <a:r>
              <a:rPr lang="en-US" sz="1800" dirty="0" smtClean="0"/>
              <a:t>EC2 allows scalable deployment of applications by providing a web service through which a user can boot an Amazon Machine Image to create a virtual machine, which Amazon calls an "instance", containing any software desired.</a:t>
            </a:r>
          </a:p>
          <a:p>
            <a:r>
              <a:rPr lang="en-US" sz="1800" dirty="0" smtClean="0"/>
              <a:t>A user can create, launch, and terminate server instances as needed, paying by the hour for active servers, hence the term "elastic“</a:t>
            </a:r>
          </a:p>
          <a:p>
            <a:r>
              <a:rPr lang="en-US" sz="1800" dirty="0" smtClean="0"/>
              <a:t>AWS also provides containers</a:t>
            </a:r>
          </a:p>
          <a:p>
            <a:r>
              <a:rPr lang="en-US" sz="1800" dirty="0" smtClean="0"/>
              <a:t>EC2 provides users with control over the geographical location of instances which allows for latency optimization and high levels of redundancy. For example, to minimize downtime, a user can set up server instances in multiple zones which are insulated from each other for most causes of failure </a:t>
            </a:r>
          </a:p>
          <a:p>
            <a:r>
              <a:rPr lang="en-US" sz="1800" dirty="0" smtClean="0"/>
              <a:t>EC2 uses </a:t>
            </a:r>
            <a:r>
              <a:rPr lang="en-US" sz="1800" dirty="0" err="1" smtClean="0"/>
              <a:t>Xen</a:t>
            </a:r>
            <a:r>
              <a:rPr lang="en-US" sz="1800" dirty="0" smtClean="0"/>
              <a:t> virtualization. Each virtual machine functions as a virtual private server. Amazon.com sizes instances based on "Elastic Compute Units".</a:t>
            </a:r>
          </a:p>
          <a:p>
            <a:endParaRPr lang="en-US" sz="1800" dirty="0" smtClean="0"/>
          </a:p>
        </p:txBody>
      </p:sp>
    </p:spTree>
    <p:extLst>
      <p:ext uri="{BB962C8B-B14F-4D97-AF65-F5344CB8AC3E}">
        <p14:creationId xmlns:p14="http://schemas.microsoft.com/office/powerpoint/2010/main" val="1383809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itle 1"/>
          <p:cNvSpPr>
            <a:spLocks noGrp="1"/>
          </p:cNvSpPr>
          <p:nvPr>
            <p:ph type="title"/>
          </p:nvPr>
        </p:nvSpPr>
        <p:spPr/>
        <p:txBody>
          <a:bodyPr/>
          <a:lstStyle/>
          <a:p>
            <a:r>
              <a:rPr lang="en-US" dirty="0" smtClean="0"/>
              <a:t>EC2 Locations</a:t>
            </a:r>
          </a:p>
        </p:txBody>
      </p:sp>
      <p:sp>
        <p:nvSpPr>
          <p:cNvPr id="257026" name="Content Placeholder 2"/>
          <p:cNvSpPr>
            <a:spLocks noGrp="1"/>
          </p:cNvSpPr>
          <p:nvPr>
            <p:ph idx="1"/>
          </p:nvPr>
        </p:nvSpPr>
        <p:spPr/>
        <p:txBody>
          <a:bodyPr/>
          <a:lstStyle/>
          <a:p>
            <a:r>
              <a:rPr lang="en-US" sz="1800" b="1" dirty="0" smtClean="0"/>
              <a:t>Multiple Locations </a:t>
            </a:r>
            <a:r>
              <a:rPr lang="en-US" sz="1800" dirty="0" smtClean="0"/>
              <a:t>– Amazon EC2 provides the ability to place instances in multiple locations. Amazon EC2 locations are composed of </a:t>
            </a:r>
            <a:r>
              <a:rPr lang="en-US" sz="1800" b="1" dirty="0" smtClean="0"/>
              <a:t>Regions</a:t>
            </a:r>
            <a:r>
              <a:rPr lang="en-US" sz="1800" dirty="0" smtClean="0"/>
              <a:t> and </a:t>
            </a:r>
            <a:r>
              <a:rPr lang="en-US" sz="1800" b="1" dirty="0" smtClean="0"/>
              <a:t>Availability Zones</a:t>
            </a:r>
            <a:r>
              <a:rPr lang="en-US" sz="1800" dirty="0" smtClean="0"/>
              <a:t>. Availability Zones are distinct locations that are engineered to be insulated from failures in other Availability Zones and provide inexpensive, low latency network connectivity to other Availability Zones in the same Region. By launching instances in separate Availability Zones, you can protect your applications from failure of a single location</a:t>
            </a:r>
          </a:p>
          <a:p>
            <a:r>
              <a:rPr lang="en-US" sz="1800" b="1" dirty="0" smtClean="0"/>
              <a:t>Regions </a:t>
            </a:r>
            <a:r>
              <a:rPr lang="en-US" sz="1800" dirty="0" smtClean="0"/>
              <a:t>consist of one or more </a:t>
            </a:r>
            <a:r>
              <a:rPr lang="en-US" sz="1800" b="1" dirty="0" smtClean="0"/>
              <a:t>Availability Zones</a:t>
            </a:r>
            <a:r>
              <a:rPr lang="en-US" sz="1800" dirty="0" smtClean="0"/>
              <a:t>, are geographically dispersed, and will be in separate geographic areas or countries. A Service Level Agreement (SLA) commitment is 99.95% availability for each Amazon EC2 Region. Amazon EC2 is currently available in four regions: US East (Northern Virginia), US West (Northern California), EU (Ireland), and Asia Pacific (Singapore).</a:t>
            </a:r>
          </a:p>
        </p:txBody>
      </p:sp>
    </p:spTree>
    <p:extLst>
      <p:ext uri="{BB962C8B-B14F-4D97-AF65-F5344CB8AC3E}">
        <p14:creationId xmlns:p14="http://schemas.microsoft.com/office/powerpoint/2010/main" val="247505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Title 1"/>
          <p:cNvSpPr>
            <a:spLocks noGrp="1"/>
          </p:cNvSpPr>
          <p:nvPr>
            <p:ph type="title"/>
          </p:nvPr>
        </p:nvSpPr>
        <p:spPr/>
        <p:txBody>
          <a:bodyPr/>
          <a:lstStyle/>
          <a:p>
            <a:r>
              <a:rPr lang="en-US" smtClean="0"/>
              <a:t>Addresses</a:t>
            </a:r>
          </a:p>
        </p:txBody>
      </p:sp>
      <p:sp>
        <p:nvSpPr>
          <p:cNvPr id="259074" name="Content Placeholder 2"/>
          <p:cNvSpPr>
            <a:spLocks noGrp="1"/>
          </p:cNvSpPr>
          <p:nvPr>
            <p:ph idx="1"/>
          </p:nvPr>
        </p:nvSpPr>
        <p:spPr/>
        <p:txBody>
          <a:bodyPr/>
          <a:lstStyle/>
          <a:p>
            <a:r>
              <a:rPr lang="en-US" sz="2000" b="1" dirty="0" smtClean="0"/>
              <a:t>Elastic IP Addresses </a:t>
            </a:r>
            <a:r>
              <a:rPr lang="en-US" sz="2000" dirty="0" smtClean="0"/>
              <a:t>– Elastic IP addresses are static IP addresses designed for dynamic cloud computing. An Elastic IP address is associated with your account not a particular instance, and you control that address until you choose to explicitly release it</a:t>
            </a:r>
          </a:p>
          <a:p>
            <a:r>
              <a:rPr lang="en-US" sz="2000" dirty="0" smtClean="0"/>
              <a:t>Unlike traditional static IP addresses, however, Elastic IP addresses allow you to mask instance or Availability Zone failures by programmatically remapping your public IP addresses to any instance in your account</a:t>
            </a:r>
          </a:p>
          <a:p>
            <a:r>
              <a:rPr lang="en-US" sz="2000" dirty="0" smtClean="0"/>
              <a:t>Rather than waiting on a data technician to reconfigure or replace your host, or waiting for DNS to propagate to all of your customers, Amazon EC2 enables you to engineer around problems with your instance or software by quickly remapping your Elastic IP address to a replacement instance. In addition, you can optionally configure the reverse DNS record of any of your Elastic IP addresses by filling out a form.</a:t>
            </a:r>
          </a:p>
          <a:p>
            <a:endParaRPr lang="en-US" sz="2000" dirty="0" smtClean="0"/>
          </a:p>
          <a:p>
            <a:endParaRPr lang="en-US" sz="2000" dirty="0" smtClean="0"/>
          </a:p>
        </p:txBody>
      </p:sp>
    </p:spTree>
    <p:extLst>
      <p:ext uri="{BB962C8B-B14F-4D97-AF65-F5344CB8AC3E}">
        <p14:creationId xmlns:p14="http://schemas.microsoft.com/office/powerpoint/2010/main" val="3140704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Title 1"/>
          <p:cNvSpPr>
            <a:spLocks noGrp="1"/>
          </p:cNvSpPr>
          <p:nvPr>
            <p:ph type="title"/>
          </p:nvPr>
        </p:nvSpPr>
        <p:spPr/>
        <p:txBody>
          <a:bodyPr/>
          <a:lstStyle/>
          <a:p>
            <a:r>
              <a:rPr lang="en-US" dirty="0" smtClean="0"/>
              <a:t>EC2 Utilities</a:t>
            </a:r>
          </a:p>
        </p:txBody>
      </p:sp>
      <p:sp>
        <p:nvSpPr>
          <p:cNvPr id="260098" name="Content Placeholder 2"/>
          <p:cNvSpPr>
            <a:spLocks noGrp="1"/>
          </p:cNvSpPr>
          <p:nvPr>
            <p:ph idx="1"/>
          </p:nvPr>
        </p:nvSpPr>
        <p:spPr/>
        <p:txBody>
          <a:bodyPr>
            <a:normAutofit lnSpcReduction="10000"/>
          </a:bodyPr>
          <a:lstStyle/>
          <a:p>
            <a:r>
              <a:rPr lang="en-US" sz="1800" b="1" dirty="0" smtClean="0"/>
              <a:t>Amazon </a:t>
            </a:r>
            <a:r>
              <a:rPr lang="en-US" sz="1800" b="1" dirty="0" err="1" smtClean="0"/>
              <a:t>CloudWatch</a:t>
            </a:r>
            <a:r>
              <a:rPr lang="en-US" sz="1800" b="1" dirty="0" smtClean="0"/>
              <a:t> </a:t>
            </a:r>
            <a:r>
              <a:rPr lang="en-US" sz="1800" dirty="0" smtClean="0"/>
              <a:t>– Amazon </a:t>
            </a:r>
            <a:r>
              <a:rPr lang="en-US" sz="1800" dirty="0" err="1" smtClean="0"/>
              <a:t>CloudWatch</a:t>
            </a:r>
            <a:r>
              <a:rPr lang="en-US" sz="1800" dirty="0" smtClean="0"/>
              <a:t> is a web service that provides monitoring for AWS cloud resources. It provides you with visibility into resource utilization, operational performance, and overall demand patterns—including metrics such as CPU utilization, disk reads and writes, and network traffic. You can get statistics, view graphs, and set alarms for your metric data.  You select the  instances that you’d like to monitor; </a:t>
            </a:r>
            <a:r>
              <a:rPr lang="en-US" sz="1800" dirty="0" err="1" smtClean="0"/>
              <a:t>CloudWatch</a:t>
            </a:r>
            <a:r>
              <a:rPr lang="en-US" sz="1800" dirty="0" smtClean="0"/>
              <a:t> will begin aggregating and storing monitoring data that can be accessed using web service APIs or Command Line Tools. </a:t>
            </a:r>
          </a:p>
          <a:p>
            <a:r>
              <a:rPr lang="en-US" sz="1800" b="1" dirty="0" smtClean="0"/>
              <a:t>Auto Scaling </a:t>
            </a:r>
            <a:r>
              <a:rPr lang="en-US" sz="1800" dirty="0" smtClean="0"/>
              <a:t>– Auto Scaling allows you to automatically scale your Amazon EC2 capacity up or down according to conditions you define. With Auto Scaling, you can ensure that the number of instances you’re using scales up seamlessly during demand spikes to maintain performance, and scales down automatically during demand lulls to minimize costs. Auto Scaling is particularly well suited for applications that experience hourly, daily, or weekly variability in usage. Auto Scaling is enabled by Amazon </a:t>
            </a:r>
            <a:r>
              <a:rPr lang="en-US" sz="1800" dirty="0" err="1" smtClean="0"/>
              <a:t>CloudWatch</a:t>
            </a:r>
            <a:r>
              <a:rPr lang="en-US" sz="1800" dirty="0" smtClean="0"/>
              <a:t> and available at no additional charge beyond Amazon </a:t>
            </a:r>
            <a:r>
              <a:rPr lang="en-US" sz="1800" dirty="0" err="1" smtClean="0"/>
              <a:t>CloudWatch</a:t>
            </a:r>
            <a:r>
              <a:rPr lang="en-US" sz="1800" dirty="0" smtClean="0"/>
              <a:t> fees. </a:t>
            </a:r>
          </a:p>
        </p:txBody>
      </p:sp>
    </p:spTree>
    <p:extLst>
      <p:ext uri="{BB962C8B-B14F-4D97-AF65-F5344CB8AC3E}">
        <p14:creationId xmlns:p14="http://schemas.microsoft.com/office/powerpoint/2010/main" val="865602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ECR</a:t>
            </a:r>
            <a:endParaRPr lang="en-US" dirty="0"/>
          </a:p>
        </p:txBody>
      </p:sp>
      <p:sp>
        <p:nvSpPr>
          <p:cNvPr id="3" name="Content Placeholder 2"/>
          <p:cNvSpPr>
            <a:spLocks noGrp="1"/>
          </p:cNvSpPr>
          <p:nvPr>
            <p:ph idx="1"/>
          </p:nvPr>
        </p:nvSpPr>
        <p:spPr/>
        <p:txBody>
          <a:bodyPr/>
          <a:lstStyle/>
          <a:p>
            <a:r>
              <a:rPr lang="en-US" sz="2000" b="1" dirty="0"/>
              <a:t>Amazon EC2 Container Registry </a:t>
            </a:r>
            <a:r>
              <a:rPr lang="en-US" sz="2000" dirty="0"/>
              <a:t>(ECR) is a fully-managed </a:t>
            </a:r>
            <a:r>
              <a:rPr lang="en-US" sz="2000" dirty="0">
                <a:hlinkClick r:id="rId2"/>
              </a:rPr>
              <a:t>Docker</a:t>
            </a:r>
            <a:r>
              <a:rPr lang="en-US" sz="2000" dirty="0"/>
              <a:t> container registry that makes it easy for developers to store, manage, and deploy Docker container images. </a:t>
            </a:r>
            <a:endParaRPr lang="en-US" sz="2000" dirty="0" smtClean="0"/>
          </a:p>
          <a:p>
            <a:r>
              <a:rPr lang="en-US" sz="2000" dirty="0" smtClean="0"/>
              <a:t>Amazon </a:t>
            </a:r>
            <a:r>
              <a:rPr lang="en-US" sz="2000" dirty="0"/>
              <a:t>ECR is integrated with </a:t>
            </a:r>
            <a:r>
              <a:rPr lang="en-US" sz="2000" dirty="0">
                <a:hlinkClick r:id="rId3"/>
              </a:rPr>
              <a:t>Amazon EC2 Container Service (ECS)</a:t>
            </a:r>
            <a:r>
              <a:rPr lang="en-US" sz="2000" dirty="0"/>
              <a:t>, simplifying your development to production workflow. </a:t>
            </a:r>
            <a:endParaRPr lang="en-US" sz="2000" dirty="0" smtClean="0"/>
          </a:p>
          <a:p>
            <a:r>
              <a:rPr lang="en-US" sz="2000" dirty="0" smtClean="0"/>
              <a:t>Amazon </a:t>
            </a:r>
            <a:r>
              <a:rPr lang="en-US" sz="2000" dirty="0"/>
              <a:t>ECR eliminates the need to operate your own container repositories or worry about scaling the underlying infrastructure</a:t>
            </a:r>
            <a:r>
              <a:rPr lang="en-US" sz="2000" dirty="0" smtClean="0"/>
              <a:t>.</a:t>
            </a:r>
          </a:p>
          <a:p>
            <a:r>
              <a:rPr lang="en-US" sz="2000" dirty="0" smtClean="0"/>
              <a:t> </a:t>
            </a:r>
            <a:r>
              <a:rPr lang="en-US" sz="2000" dirty="0"/>
              <a:t>Amazon ECR hosts your images in a highly available and scalable architecture, allowing you to reliably deploy containers for your applications</a:t>
            </a:r>
            <a:r>
              <a:rPr lang="en-US" sz="2000" dirty="0" smtClean="0"/>
              <a:t>.</a:t>
            </a:r>
          </a:p>
          <a:p>
            <a:r>
              <a:rPr lang="en-US" sz="2000" dirty="0" smtClean="0"/>
              <a:t>Integration </a:t>
            </a:r>
            <a:r>
              <a:rPr lang="en-US" sz="2000" dirty="0"/>
              <a:t>with AWS Identity and Access Management (IAM) provides resource-level control of each repository. </a:t>
            </a:r>
            <a:endParaRPr lang="en-US" sz="2000" dirty="0" smtClean="0"/>
          </a:p>
          <a:p>
            <a:r>
              <a:rPr lang="en-US" sz="2000" dirty="0" smtClean="0"/>
              <a:t>With </a:t>
            </a:r>
            <a:r>
              <a:rPr lang="en-US" sz="2000" dirty="0"/>
              <a:t>Amazon ECR, there are no upfront fees or commitments. You pay only for the amount of data you store in your repositories and data transferred to the Internet.</a:t>
            </a:r>
          </a:p>
        </p:txBody>
      </p:sp>
    </p:spTree>
    <p:extLst>
      <p:ext uri="{BB962C8B-B14F-4D97-AF65-F5344CB8AC3E}">
        <p14:creationId xmlns:p14="http://schemas.microsoft.com/office/powerpoint/2010/main" val="3245525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Title 1"/>
          <p:cNvSpPr>
            <a:spLocks noGrp="1"/>
          </p:cNvSpPr>
          <p:nvPr>
            <p:ph type="title"/>
          </p:nvPr>
        </p:nvSpPr>
        <p:spPr/>
        <p:txBody>
          <a:bodyPr/>
          <a:lstStyle/>
          <a:p>
            <a:r>
              <a:rPr lang="en-US" smtClean="0"/>
              <a:t>Eucalyptus</a:t>
            </a:r>
          </a:p>
        </p:txBody>
      </p:sp>
      <p:sp>
        <p:nvSpPr>
          <p:cNvPr id="229378" name="Content Placeholder 2"/>
          <p:cNvSpPr>
            <a:spLocks noGrp="1"/>
          </p:cNvSpPr>
          <p:nvPr>
            <p:ph idx="1"/>
          </p:nvPr>
        </p:nvSpPr>
        <p:spPr/>
        <p:txBody>
          <a:bodyPr/>
          <a:lstStyle/>
          <a:p>
            <a:r>
              <a:rPr lang="en-US" sz="2400" dirty="0"/>
              <a:t>Eucalyptus is an acronym for “Elastic Utility Computing Architecture for Linking Your Programs To Useful Systems”.</a:t>
            </a:r>
          </a:p>
          <a:p>
            <a:r>
              <a:rPr lang="en-US" sz="2400" dirty="0" smtClean="0"/>
              <a:t>Eucalyptus </a:t>
            </a:r>
            <a:r>
              <a:rPr lang="en-US" sz="2400" dirty="0"/>
              <a:t>is </a:t>
            </a:r>
            <a:r>
              <a:rPr lang="en-US" sz="2400" dirty="0">
                <a:hlinkClick r:id="rId2" tooltip="Free and open-source"/>
              </a:rPr>
              <a:t>free and open-source</a:t>
            </a:r>
            <a:r>
              <a:rPr lang="en-US" sz="2400" dirty="0"/>
              <a:t> </a:t>
            </a:r>
            <a:r>
              <a:rPr lang="en-US" sz="2400" dirty="0">
                <a:hlinkClick r:id="rId3" tooltip="Computer software"/>
              </a:rPr>
              <a:t>computer software</a:t>
            </a:r>
            <a:r>
              <a:rPr lang="en-US" sz="2400" dirty="0"/>
              <a:t> for building </a:t>
            </a:r>
            <a:r>
              <a:rPr lang="en-US" sz="2400" dirty="0">
                <a:hlinkClick r:id="rId4" tooltip="Amazon Web Services"/>
              </a:rPr>
              <a:t>Amazon Web Services</a:t>
            </a:r>
            <a:r>
              <a:rPr lang="en-US" sz="2400" dirty="0"/>
              <a:t> (AWS)-compatible private and </a:t>
            </a:r>
            <a:r>
              <a:rPr lang="en-US" sz="2400" dirty="0" smtClean="0"/>
              <a:t>hybrid cloud environments </a:t>
            </a:r>
            <a:r>
              <a:rPr lang="en-US" sz="2400" dirty="0"/>
              <a:t>marketed by the company Eucalyptus Systems. </a:t>
            </a:r>
            <a:r>
              <a:rPr lang="en-US" sz="2400" dirty="0" smtClean="0"/>
              <a:t>Eucalyptus </a:t>
            </a:r>
            <a:r>
              <a:rPr lang="en-US" sz="2400" dirty="0"/>
              <a:t>enables pooling compute, storage, and network resources that can be dynamically scaled up or down as application workloads change. Eucalyptus Systems announced a formal agreement with AWS in March 2012 to maintain </a:t>
            </a:r>
            <a:r>
              <a:rPr lang="en-US" sz="2400" dirty="0" smtClean="0"/>
              <a:t>compatibility. </a:t>
            </a:r>
            <a:r>
              <a:rPr lang="en-US" sz="2400" dirty="0"/>
              <a:t>In September 2014, Eucalyptus was acquired by </a:t>
            </a:r>
            <a:r>
              <a:rPr lang="en-US" sz="2400" dirty="0">
                <a:hlinkClick r:id="rId5" tooltip="Hewlett-Packard"/>
              </a:rPr>
              <a:t>Hewlett-Packard</a:t>
            </a:r>
            <a:r>
              <a:rPr lang="en-US" sz="2400" dirty="0" smtClean="0"/>
              <a:t>.</a:t>
            </a:r>
          </a:p>
        </p:txBody>
      </p:sp>
    </p:spTree>
    <p:extLst>
      <p:ext uri="{BB962C8B-B14F-4D97-AF65-F5344CB8AC3E}">
        <p14:creationId xmlns:p14="http://schemas.microsoft.com/office/powerpoint/2010/main" val="833934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9650" y="614362"/>
            <a:ext cx="7124700" cy="5629275"/>
          </a:xfrm>
          <a:prstGeom prst="rect">
            <a:avLst/>
          </a:prstGeom>
        </p:spPr>
      </p:pic>
    </p:spTree>
    <p:extLst>
      <p:ext uri="{BB962C8B-B14F-4D97-AF65-F5344CB8AC3E}">
        <p14:creationId xmlns:p14="http://schemas.microsoft.com/office/powerpoint/2010/main" val="8577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II</a:t>
            </a:r>
            <a:endParaRPr lang="en-US" dirty="0"/>
          </a:p>
        </p:txBody>
      </p:sp>
      <p:sp>
        <p:nvSpPr>
          <p:cNvPr id="3" name="Content Placeholder 2"/>
          <p:cNvSpPr>
            <a:spLocks noGrp="1"/>
          </p:cNvSpPr>
          <p:nvPr>
            <p:ph idx="1"/>
          </p:nvPr>
        </p:nvSpPr>
        <p:spPr/>
        <p:txBody>
          <a:bodyPr/>
          <a:lstStyle/>
          <a:p>
            <a:r>
              <a:rPr lang="en-US" sz="2000" dirty="0"/>
              <a:t>They have an enterprise edition and an open-source edition. Currently, it exports a user-facing interface that is compatible with the Amazon EC2 and S3 services but the platform is modularized so that it can support a set of different interfaces simultaneously</a:t>
            </a:r>
          </a:p>
          <a:p>
            <a:r>
              <a:rPr lang="en-US" sz="2000" dirty="0">
                <a:solidFill>
                  <a:srgbClr val="00B0F0"/>
                </a:solidFill>
              </a:rPr>
              <a:t>The development of Eucalyptus software is sponsored by Eucalyptus Systems, a venture-backed start-up, based on a UC Santa Barbara design</a:t>
            </a:r>
          </a:p>
          <a:p>
            <a:r>
              <a:rPr lang="en-US" sz="2000" dirty="0"/>
              <a:t>Eucalyptus works with most currently available Linux distributions including </a:t>
            </a:r>
            <a:r>
              <a:rPr lang="en-US" sz="2000" dirty="0">
                <a:hlinkClick r:id="rId2" tooltip="Ubuntu (operating system)"/>
              </a:rPr>
              <a:t>Ubuntu</a:t>
            </a:r>
            <a:r>
              <a:rPr lang="en-US" sz="2000" dirty="0"/>
              <a:t>, </a:t>
            </a:r>
            <a:r>
              <a:rPr lang="en-US" sz="2000" dirty="0">
                <a:hlinkClick r:id="rId3" tooltip="Red Hat Enterprise Linux (RHEL)"/>
              </a:rPr>
              <a:t>Red Hat Enterprise Linux (RHEL)</a:t>
            </a:r>
            <a:r>
              <a:rPr lang="en-US" sz="2000" dirty="0"/>
              <a:t>, </a:t>
            </a:r>
            <a:r>
              <a:rPr lang="en-US" sz="2000" dirty="0">
                <a:hlinkClick r:id="rId4" tooltip="CentOS"/>
              </a:rPr>
              <a:t>CentOS</a:t>
            </a:r>
            <a:r>
              <a:rPr lang="en-US" sz="2000" dirty="0"/>
              <a:t>, </a:t>
            </a:r>
            <a:r>
              <a:rPr lang="en-US" sz="2000" dirty="0">
                <a:hlinkClick r:id="rId5" tooltip="SUSE Linux Enterprise Server"/>
              </a:rPr>
              <a:t>SUSE Linux Enterprise Server</a:t>
            </a:r>
            <a:r>
              <a:rPr lang="en-US" sz="2000" dirty="0"/>
              <a:t> (SLES), </a:t>
            </a:r>
            <a:r>
              <a:rPr lang="en-US" sz="2000" dirty="0" err="1">
                <a:hlinkClick r:id="rId6" tooltip="OpenSUSE"/>
              </a:rPr>
              <a:t>OpenSUSE</a:t>
            </a:r>
            <a:r>
              <a:rPr lang="en-US" sz="2000" dirty="0"/>
              <a:t>, </a:t>
            </a:r>
            <a:r>
              <a:rPr lang="en-US" sz="2000" dirty="0" err="1">
                <a:hlinkClick r:id="rId7" tooltip="Debian"/>
              </a:rPr>
              <a:t>Debian</a:t>
            </a:r>
            <a:r>
              <a:rPr lang="en-US" sz="2000" dirty="0"/>
              <a:t> and </a:t>
            </a:r>
            <a:r>
              <a:rPr lang="en-US" sz="2000" dirty="0">
                <a:hlinkClick r:id="rId8" tooltip="Fedora (operating system)"/>
              </a:rPr>
              <a:t>Fedora</a:t>
            </a:r>
            <a:r>
              <a:rPr lang="en-US" sz="2000" dirty="0"/>
              <a:t>. Similarly Eucalyptus can use a variety of </a:t>
            </a:r>
            <a:r>
              <a:rPr lang="en-US" sz="2000" dirty="0">
                <a:hlinkClick r:id="rId9" tooltip="Hardware virtualization"/>
              </a:rPr>
              <a:t>virtualization technologies</a:t>
            </a:r>
            <a:r>
              <a:rPr lang="en-US" sz="2000" dirty="0"/>
              <a:t> including </a:t>
            </a:r>
            <a:r>
              <a:rPr lang="en-US" sz="2000" dirty="0">
                <a:hlinkClick r:id="rId10" tooltip="VMware"/>
              </a:rPr>
              <a:t>VMware</a:t>
            </a:r>
            <a:r>
              <a:rPr lang="en-US" sz="2000" dirty="0"/>
              <a:t>, </a:t>
            </a:r>
            <a:r>
              <a:rPr lang="en-US" sz="2000" dirty="0">
                <a:hlinkClick r:id="rId11" tooltip="Xen"/>
              </a:rPr>
              <a:t>Xen</a:t>
            </a:r>
            <a:r>
              <a:rPr lang="en-US" sz="2000" dirty="0"/>
              <a:t> and </a:t>
            </a:r>
            <a:r>
              <a:rPr lang="en-US" sz="2000" dirty="0">
                <a:hlinkClick r:id="rId12" tooltip="Kernel-based Virtual Machine"/>
              </a:rPr>
              <a:t>KVM</a:t>
            </a:r>
            <a:r>
              <a:rPr lang="en-US" sz="2000" dirty="0"/>
              <a:t> </a:t>
            </a:r>
            <a:r>
              <a:rPr lang="en-US" sz="2000" dirty="0">
                <a:hlinkClick r:id="rId13" tooltip="Hypervisors"/>
              </a:rPr>
              <a:t>hypervisors</a:t>
            </a:r>
            <a:r>
              <a:rPr lang="en-US" sz="2000" dirty="0"/>
              <a:t> to implement the cloud abstractions it supports. </a:t>
            </a:r>
          </a:p>
          <a:p>
            <a:endParaRPr lang="en-US" sz="2000" dirty="0"/>
          </a:p>
        </p:txBody>
      </p:sp>
    </p:spTree>
    <p:extLst>
      <p:ext uri="{BB962C8B-B14F-4D97-AF65-F5344CB8AC3E}">
        <p14:creationId xmlns:p14="http://schemas.microsoft.com/office/powerpoint/2010/main" val="380355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2600" y="1828800"/>
            <a:ext cx="6248400" cy="4110038"/>
          </a:xfrm>
          <a:prstGeom prst="rect">
            <a:avLst/>
          </a:prstGeom>
        </p:spPr>
      </p:pic>
    </p:spTree>
    <p:extLst>
      <p:ext uri="{BB962C8B-B14F-4D97-AF65-F5344CB8AC3E}">
        <p14:creationId xmlns:p14="http://schemas.microsoft.com/office/powerpoint/2010/main" val="1186936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Title 1"/>
          <p:cNvSpPr>
            <a:spLocks noGrp="1"/>
          </p:cNvSpPr>
          <p:nvPr>
            <p:ph type="title"/>
          </p:nvPr>
        </p:nvSpPr>
        <p:spPr/>
        <p:txBody>
          <a:bodyPr/>
          <a:lstStyle/>
          <a:p>
            <a:r>
              <a:rPr lang="en-US" smtClean="0"/>
              <a:t>Eucalyptus features</a:t>
            </a:r>
          </a:p>
        </p:txBody>
      </p:sp>
      <p:sp>
        <p:nvSpPr>
          <p:cNvPr id="230402" name="Content Placeholder 2"/>
          <p:cNvSpPr>
            <a:spLocks noGrp="1"/>
          </p:cNvSpPr>
          <p:nvPr>
            <p:ph idx="1"/>
          </p:nvPr>
        </p:nvSpPr>
        <p:spPr/>
        <p:txBody>
          <a:bodyPr/>
          <a:lstStyle/>
          <a:p>
            <a:r>
              <a:rPr lang="en-US" sz="1800" dirty="0" smtClean="0"/>
              <a:t>Eucalyptus implements </a:t>
            </a:r>
            <a:r>
              <a:rPr lang="en-US" sz="1800" dirty="0" err="1" smtClean="0"/>
              <a:t>IaaS</a:t>
            </a:r>
            <a:r>
              <a:rPr lang="en-US" sz="1800" dirty="0" smtClean="0"/>
              <a:t> style private and hybrid clouds</a:t>
            </a:r>
          </a:p>
          <a:p>
            <a:r>
              <a:rPr lang="en-US" sz="1800" dirty="0" smtClean="0"/>
              <a:t>The platform provides a single interface that lets users access computing infrastructure resources (machines, network, and storage) available in private clouds—implemented by Eucalyptus inside an </a:t>
            </a:r>
            <a:r>
              <a:rPr lang="en-US" sz="1800" dirty="0" err="1" smtClean="0"/>
              <a:t>organizations's</a:t>
            </a:r>
            <a:r>
              <a:rPr lang="en-US" sz="1800" dirty="0" smtClean="0"/>
              <a:t> existing data center—and resources available externally in public cloud services</a:t>
            </a:r>
          </a:p>
          <a:p>
            <a:r>
              <a:rPr lang="en-US" sz="1800" dirty="0" smtClean="0"/>
              <a:t>The software is designed with a modular and extensible web-services-based architecture that enables Eucalyptus to export a variety of APIs towards users via client tools</a:t>
            </a:r>
          </a:p>
          <a:p>
            <a:r>
              <a:rPr lang="en-US" sz="1800" dirty="0" smtClean="0"/>
              <a:t>Currently, Eucalyptus implements the industry-standard AWS API API, which allows the interoperability of Eucalyptus with existing AWS services and tools.</a:t>
            </a:r>
          </a:p>
          <a:p>
            <a:r>
              <a:rPr lang="en-US" sz="1800" dirty="0" smtClean="0"/>
              <a:t>Eucalyptus provides its own set of command line tools called Euca2ools, which can be used internally to interact with Eucalyptus private cloud installations or externally to interact with public cloud offerings, including Amazon EC2.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5" name="Picture 2"/>
          <p:cNvPicPr>
            <a:picLocks noChangeAspect="1" noChangeArrowheads="1"/>
          </p:cNvPicPr>
          <p:nvPr/>
        </p:nvPicPr>
        <p:blipFill>
          <a:blip r:embed="rId2" cstate="print"/>
          <a:srcRect/>
          <a:stretch>
            <a:fillRect/>
          </a:stretch>
        </p:blipFill>
        <p:spPr bwMode="auto">
          <a:xfrm>
            <a:off x="1981200" y="2295525"/>
            <a:ext cx="5410200" cy="3495675"/>
          </a:xfrm>
          <a:prstGeom prst="rect">
            <a:avLst/>
          </a:prstGeom>
          <a:noFill/>
          <a:ln w="9525">
            <a:noFill/>
            <a:miter lim="800000"/>
            <a:headEnd/>
            <a:tailEnd/>
          </a:ln>
        </p:spPr>
      </p:pic>
      <p:sp>
        <p:nvSpPr>
          <p:cNvPr id="231426" name="Title 2"/>
          <p:cNvSpPr>
            <a:spLocks noGrp="1"/>
          </p:cNvSpPr>
          <p:nvPr>
            <p:ph type="title"/>
          </p:nvPr>
        </p:nvSpPr>
        <p:spPr/>
        <p:txBody>
          <a:bodyPr/>
          <a:lstStyle/>
          <a:p>
            <a:r>
              <a:rPr lang="en-US" smtClean="0"/>
              <a:t>Eucalyptus architecture</a:t>
            </a:r>
          </a:p>
        </p:txBody>
      </p:sp>
    </p:spTree>
    <p:extLst>
      <p:ext uri="{BB962C8B-B14F-4D97-AF65-F5344CB8AC3E}">
        <p14:creationId xmlns:p14="http://schemas.microsoft.com/office/powerpoint/2010/main" val="3501952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Title 1"/>
          <p:cNvSpPr>
            <a:spLocks noGrp="1"/>
          </p:cNvSpPr>
          <p:nvPr>
            <p:ph type="title"/>
          </p:nvPr>
        </p:nvSpPr>
        <p:spPr/>
        <p:txBody>
          <a:bodyPr/>
          <a:lstStyle/>
          <a:p>
            <a:r>
              <a:rPr lang="en-US" smtClean="0"/>
              <a:t>Components</a:t>
            </a:r>
          </a:p>
        </p:txBody>
      </p:sp>
      <p:sp>
        <p:nvSpPr>
          <p:cNvPr id="232450" name="Content Placeholder 2"/>
          <p:cNvSpPr>
            <a:spLocks noGrp="1"/>
          </p:cNvSpPr>
          <p:nvPr>
            <p:ph idx="1"/>
          </p:nvPr>
        </p:nvSpPr>
        <p:spPr/>
        <p:txBody>
          <a:bodyPr>
            <a:normAutofit fontScale="92500" lnSpcReduction="10000"/>
          </a:bodyPr>
          <a:lstStyle/>
          <a:p>
            <a:r>
              <a:rPr lang="en-US" sz="2400" smtClean="0"/>
              <a:t>The Eucalyptus cloud computing platform has five high-level components: Cloud Controller (CLC), Cluster Controller (CC), Walrus, Storage Controller (SC) and Node Controller (NC)</a:t>
            </a:r>
          </a:p>
          <a:p>
            <a:r>
              <a:rPr lang="en-US" sz="2400" smtClean="0"/>
              <a:t>Each high-level system component has its own Web interface and is implemented as a stand-alone Web service</a:t>
            </a:r>
          </a:p>
          <a:p>
            <a:r>
              <a:rPr lang="en-US" sz="2400" smtClean="0"/>
              <a:t>This has two major advantages: First, each Web service exposes a well defined language-agnostic API in the form of a WSDL document containing both the operations that the service can perform and the input/output data structures</a:t>
            </a:r>
          </a:p>
          <a:p>
            <a:r>
              <a:rPr lang="en-US" sz="2400" smtClean="0"/>
              <a:t>Second, Eucalyptus leverages existing Web-service features such as security policies (WSS) for secure communication between components and relies on industry-standard web-services software packages.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Title 1"/>
          <p:cNvSpPr>
            <a:spLocks noGrp="1"/>
          </p:cNvSpPr>
          <p:nvPr>
            <p:ph type="title"/>
          </p:nvPr>
        </p:nvSpPr>
        <p:spPr/>
        <p:txBody>
          <a:bodyPr/>
          <a:lstStyle/>
          <a:p>
            <a:r>
              <a:rPr lang="en-US" smtClean="0"/>
              <a:t>Component functions</a:t>
            </a:r>
          </a:p>
        </p:txBody>
      </p:sp>
      <p:sp>
        <p:nvSpPr>
          <p:cNvPr id="233474" name="Content Placeholder 2"/>
          <p:cNvSpPr>
            <a:spLocks noGrp="1"/>
          </p:cNvSpPr>
          <p:nvPr>
            <p:ph idx="1"/>
          </p:nvPr>
        </p:nvSpPr>
        <p:spPr/>
        <p:txBody>
          <a:bodyPr>
            <a:normAutofit lnSpcReduction="10000"/>
          </a:bodyPr>
          <a:lstStyle/>
          <a:p>
            <a:r>
              <a:rPr lang="en-US" sz="1800" b="1" i="1" dirty="0" smtClean="0"/>
              <a:t>Cloud Controller</a:t>
            </a:r>
            <a:r>
              <a:rPr lang="en-US" sz="1800" b="1" dirty="0" smtClean="0"/>
              <a:t> (CLC</a:t>
            </a:r>
            <a:r>
              <a:rPr lang="en-US" sz="1800" dirty="0" smtClean="0"/>
              <a:t>) - The CLC is responsible for exposing and managing the underlying virtualized resources (machines (servers), network, and storage) via user-facing APIs. Currently, the CLC exports a well-defined industry standard API (Amazon EC2) and via a Web-based user interface.</a:t>
            </a:r>
          </a:p>
          <a:p>
            <a:r>
              <a:rPr lang="en-US" sz="1800" b="1" i="1" dirty="0" smtClean="0"/>
              <a:t>Walrus</a:t>
            </a:r>
            <a:r>
              <a:rPr lang="en-US" sz="1800" b="1" dirty="0" smtClean="0"/>
              <a:t> </a:t>
            </a:r>
            <a:r>
              <a:rPr lang="en-US" sz="1800" dirty="0" smtClean="0"/>
              <a:t>- Walrus implements scalable “put-get bucket storage.” The current implementation of Walrus is interface compatible with Amazon’s S3 (a get/put interface for buckets and objects), providing a mechanism for persistent storage and access control of virtual machine images and user data.</a:t>
            </a:r>
          </a:p>
          <a:p>
            <a:r>
              <a:rPr lang="en-US" sz="1800" b="1" i="1" dirty="0" smtClean="0"/>
              <a:t>Cluster Controller</a:t>
            </a:r>
            <a:r>
              <a:rPr lang="en-US" sz="1800" b="1" dirty="0" smtClean="0"/>
              <a:t> (CC) </a:t>
            </a:r>
            <a:r>
              <a:rPr lang="en-US" sz="1800" dirty="0" smtClean="0"/>
              <a:t>- The CC controls the execution of virtual machines (VMs) running on the nodes and manages the virtual networking between VMs and between VMs and external users.</a:t>
            </a:r>
          </a:p>
          <a:p>
            <a:r>
              <a:rPr lang="en-US" sz="1800" b="1" i="1" dirty="0" smtClean="0"/>
              <a:t>Storage Controller</a:t>
            </a:r>
            <a:r>
              <a:rPr lang="en-US" sz="1800" b="1" dirty="0" smtClean="0"/>
              <a:t> (SC</a:t>
            </a:r>
            <a:r>
              <a:rPr lang="en-US" sz="1800" dirty="0" smtClean="0"/>
              <a:t>) - The SC provides block-level network storage that can be dynamically attached by VMs. The current implementation of the SC supports the Amazon Elastic Block Storage (EBS) semantics.</a:t>
            </a:r>
          </a:p>
          <a:p>
            <a:r>
              <a:rPr lang="en-US" sz="1800" b="1" i="1" dirty="0" smtClean="0"/>
              <a:t>Node Controller</a:t>
            </a:r>
            <a:r>
              <a:rPr lang="en-US" sz="1800" b="1" dirty="0" smtClean="0"/>
              <a:t> (NC</a:t>
            </a:r>
            <a:r>
              <a:rPr lang="en-US" sz="1800" dirty="0" smtClean="0"/>
              <a:t>) - The NC (through the functionality of a hypervisor) controls VM activities, including the execution, inspection, and termination of VM instances.</a:t>
            </a:r>
          </a:p>
          <a:p>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p:cNvSpPr>
          <p:nvPr/>
        </p:nvSpPr>
        <p:spPr bwMode="auto">
          <a:xfrm>
            <a:off x="685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dirty="0">
                <a:solidFill>
                  <a:prstClr val="black"/>
                </a:solidFill>
              </a:rPr>
              <a:t>Software as a Service (SaaS)</a:t>
            </a:r>
          </a:p>
        </p:txBody>
      </p:sp>
      <p:sp>
        <p:nvSpPr>
          <p:cNvPr id="39938" name="Content Placeholder 2"/>
          <p:cNvSpPr>
            <a:spLocks/>
          </p:cNvSpPr>
          <p:nvPr/>
        </p:nvSpPr>
        <p:spPr bwMode="auto">
          <a:xfrm>
            <a:off x="685800" y="1371600"/>
            <a:ext cx="7772400" cy="4800600"/>
          </a:xfrm>
          <a:prstGeom prst="rect">
            <a:avLst/>
          </a:prstGeom>
          <a:noFill/>
          <a:ln w="9525">
            <a:noFill/>
            <a:miter lim="800000"/>
            <a:headEnd/>
            <a:tailEnd/>
          </a:ln>
        </p:spPr>
        <p:txBody>
          <a:bodyPr/>
          <a:lstStyle/>
          <a:p>
            <a:pPr marL="342900" indent="-342900" eaLnBrk="0" fontAlgn="base" hangingPunct="0">
              <a:spcBef>
                <a:spcPct val="20000"/>
              </a:spcBef>
              <a:spcAft>
                <a:spcPct val="0"/>
              </a:spcAft>
              <a:buFont typeface="Arial" charset="0"/>
              <a:buChar char="•"/>
            </a:pPr>
            <a:r>
              <a:rPr lang="en-US" sz="2400" dirty="0">
                <a:solidFill>
                  <a:prstClr val="black"/>
                </a:solidFill>
              </a:rPr>
              <a:t>An infrastructure that runs customer services and provides those services for the customer itself or for its own customers </a:t>
            </a:r>
          </a:p>
          <a:p>
            <a:pPr marL="342900" indent="-342900" eaLnBrk="0" fontAlgn="base" hangingPunct="0">
              <a:spcBef>
                <a:spcPct val="20000"/>
              </a:spcBef>
              <a:spcAft>
                <a:spcPct val="0"/>
              </a:spcAft>
              <a:buFont typeface="Arial" charset="0"/>
              <a:buChar char="•"/>
            </a:pPr>
            <a:r>
              <a:rPr lang="en-US" sz="2400" dirty="0">
                <a:solidFill>
                  <a:prstClr val="black"/>
                </a:solidFill>
              </a:rPr>
              <a:t>The user rents software from the cloud provider instead of buying it. The software is hosted in the data center managed by the provider, and it is available over the network, typically the Internet. </a:t>
            </a:r>
          </a:p>
          <a:p>
            <a:pPr marL="342900" indent="-342900" eaLnBrk="0" fontAlgn="base" hangingPunct="0">
              <a:spcBef>
                <a:spcPct val="20000"/>
              </a:spcBef>
              <a:spcAft>
                <a:spcPct val="0"/>
              </a:spcAft>
              <a:buFont typeface="Arial" charset="0"/>
              <a:buChar char="•"/>
            </a:pPr>
            <a:r>
              <a:rPr lang="en-US" sz="2400" dirty="0">
                <a:solidFill>
                  <a:prstClr val="black"/>
                </a:solidFill>
              </a:rPr>
              <a:t>Examples of SaaS: CRM, ERP, Word Processor, Spreadsheet, database applications, etc.</a:t>
            </a:r>
          </a:p>
          <a:p>
            <a:pPr marL="342900" indent="-342900" eaLnBrk="0" fontAlgn="base" hangingPunct="0">
              <a:spcBef>
                <a:spcPct val="20000"/>
              </a:spcBef>
              <a:spcAft>
                <a:spcPct val="0"/>
              </a:spcAft>
              <a:buFont typeface="Arial" charset="0"/>
              <a:buNone/>
            </a:pPr>
            <a:r>
              <a:rPr lang="en-US" sz="2400" dirty="0">
                <a:solidFill>
                  <a:prstClr val="black"/>
                </a:solid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sz="2400" b="1" dirty="0" smtClean="0">
                <a:solidFill>
                  <a:prstClr val="black"/>
                </a:solidFill>
              </a:rPr>
              <a:t>Access </a:t>
            </a:r>
            <a:r>
              <a:rPr lang="en-US" sz="2400" b="1" dirty="0">
                <a:solidFill>
                  <a:prstClr val="black"/>
                </a:solidFill>
              </a:rPr>
              <a:t>via the web</a:t>
            </a:r>
            <a:r>
              <a:rPr lang="en-US" sz="2400" dirty="0">
                <a:solidFill>
                  <a:prstClr val="black"/>
                </a:solidFill>
              </a:rPr>
              <a:t>: end users access the application via the Internet using a web browser instead of the traditional PC-based client.</a:t>
            </a:r>
          </a:p>
          <a:p>
            <a:r>
              <a:rPr lang="en-US" sz="2400" b="1" dirty="0">
                <a:solidFill>
                  <a:prstClr val="black"/>
                </a:solidFill>
              </a:rPr>
              <a:t>Vendor support</a:t>
            </a:r>
            <a:r>
              <a:rPr lang="en-US" sz="2400" dirty="0">
                <a:solidFill>
                  <a:prstClr val="black"/>
                </a:solidFill>
              </a:rPr>
              <a:t>: the application is hosted and operated by the cloud provider.</a:t>
            </a:r>
          </a:p>
          <a:p>
            <a:r>
              <a:rPr lang="en-US" sz="2400" b="1" dirty="0">
                <a:solidFill>
                  <a:prstClr val="black"/>
                </a:solidFill>
              </a:rPr>
              <a:t>Subscription Pricing</a:t>
            </a:r>
            <a:r>
              <a:rPr lang="en-US" sz="2400" dirty="0">
                <a:solidFill>
                  <a:prstClr val="black"/>
                </a:solidFill>
              </a:rPr>
              <a:t>: users only pay only for what they use. </a:t>
            </a:r>
          </a:p>
          <a:p>
            <a:r>
              <a:rPr lang="en-US" sz="2400" b="1" dirty="0">
                <a:solidFill>
                  <a:prstClr val="black"/>
                </a:solidFill>
              </a:rPr>
              <a:t>Low Customization</a:t>
            </a:r>
            <a:r>
              <a:rPr lang="en-US" sz="2400" dirty="0">
                <a:solidFill>
                  <a:prstClr val="black"/>
                </a:solidFill>
              </a:rPr>
              <a:t>: the </a:t>
            </a:r>
            <a:r>
              <a:rPr lang="en-US" sz="2400" dirty="0">
                <a:solidFill>
                  <a:schemeClr val="accent1"/>
                </a:solidFill>
              </a:rPr>
              <a:t>applications are highly standardized </a:t>
            </a:r>
            <a:r>
              <a:rPr lang="en-US" sz="2400" dirty="0">
                <a:solidFill>
                  <a:prstClr val="black"/>
                </a:solidFill>
              </a:rPr>
              <a:t>across customers, often hosted in a “multi-tenant” architecture model</a:t>
            </a:r>
            <a:r>
              <a:rPr lang="en-US" sz="2400" dirty="0" smtClean="0">
                <a:solidFill>
                  <a:prstClr val="black"/>
                </a:solidFill>
              </a:rPr>
              <a:t>. This could be a disadvantage too.</a:t>
            </a:r>
            <a:endParaRPr lang="en-US" sz="2400" dirty="0">
              <a:solidFill>
                <a:prstClr val="black"/>
              </a:solidFill>
            </a:endParaRPr>
          </a:p>
          <a:p>
            <a:r>
              <a:rPr lang="en-US" sz="2400" b="1" dirty="0">
                <a:solidFill>
                  <a:prstClr val="black"/>
                </a:solidFill>
              </a:rPr>
              <a:t>Managed Upgrades</a:t>
            </a:r>
            <a:r>
              <a:rPr lang="en-US" sz="2400" dirty="0">
                <a:solidFill>
                  <a:prstClr val="black"/>
                </a:solidFill>
              </a:rPr>
              <a:t>: functionality enhancements such as </a:t>
            </a:r>
            <a:r>
              <a:rPr lang="en-US" sz="2400" dirty="0">
                <a:solidFill>
                  <a:schemeClr val="accent1"/>
                </a:solidFill>
              </a:rPr>
              <a:t>upgrades and installations are completely </a:t>
            </a:r>
            <a:r>
              <a:rPr lang="en-US" sz="2400" dirty="0" smtClean="0">
                <a:solidFill>
                  <a:schemeClr val="accent1"/>
                </a:solidFill>
              </a:rPr>
              <a:t>in the hands of </a:t>
            </a:r>
            <a:r>
              <a:rPr lang="en-US" sz="2400" dirty="0">
                <a:solidFill>
                  <a:schemeClr val="accent1"/>
                </a:solidFill>
              </a:rPr>
              <a:t>the vendor</a:t>
            </a:r>
            <a:r>
              <a:rPr lang="en-US" sz="2400" dirty="0">
                <a:solidFill>
                  <a:prstClr val="black"/>
                </a:solidFill>
              </a:rPr>
              <a:t>. </a:t>
            </a:r>
          </a:p>
          <a:p>
            <a:endParaRPr lang="en-US" sz="2400" dirty="0"/>
          </a:p>
        </p:txBody>
      </p:sp>
    </p:spTree>
    <p:extLst>
      <p:ext uri="{BB962C8B-B14F-4D97-AF65-F5344CB8AC3E}">
        <p14:creationId xmlns:p14="http://schemas.microsoft.com/office/powerpoint/2010/main" val="1535558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Liabilities</a:t>
            </a:r>
          </a:p>
        </p:txBody>
      </p:sp>
      <p:sp>
        <p:nvSpPr>
          <p:cNvPr id="45058" name="Content Placeholder 2"/>
          <p:cNvSpPr>
            <a:spLocks noGrp="1"/>
          </p:cNvSpPr>
          <p:nvPr>
            <p:ph idx="1"/>
          </p:nvPr>
        </p:nvSpPr>
        <p:spPr/>
        <p:txBody>
          <a:bodyPr/>
          <a:lstStyle/>
          <a:p>
            <a:pPr eaLnBrk="1" hangingPunct="1"/>
            <a:r>
              <a:rPr lang="en-US" sz="2000" b="1" dirty="0" smtClean="0"/>
              <a:t>Loss of control</a:t>
            </a:r>
            <a:r>
              <a:rPr lang="en-US" sz="2000" dirty="0" smtClean="0"/>
              <a:t>: SaaS applications are hosted on machines that are owned by the provider. </a:t>
            </a:r>
          </a:p>
          <a:p>
            <a:pPr eaLnBrk="1" hangingPunct="1"/>
            <a:r>
              <a:rPr lang="en-US" sz="2000" b="1" dirty="0" smtClean="0"/>
              <a:t>Providers are able to inspect or modify users’ data and computation</a:t>
            </a:r>
            <a:r>
              <a:rPr lang="en-US" sz="2000" dirty="0" smtClean="0"/>
              <a:t>.  A potential security exposure</a:t>
            </a:r>
          </a:p>
          <a:p>
            <a:pPr eaLnBrk="1" hangingPunct="1"/>
            <a:r>
              <a:rPr lang="en-US" sz="2000" b="1" dirty="0" smtClean="0"/>
              <a:t>Dependability: </a:t>
            </a:r>
            <a:r>
              <a:rPr lang="en-US" sz="2000" dirty="0" smtClean="0"/>
              <a:t>users only have access to the applications while the provider’s servers are functioning.</a:t>
            </a:r>
          </a:p>
          <a:p>
            <a:pPr eaLnBrk="1" hangingPunct="1"/>
            <a:r>
              <a:rPr lang="en-US" sz="2000" b="1" dirty="0" smtClean="0"/>
              <a:t>Application security risks</a:t>
            </a:r>
            <a:r>
              <a:rPr lang="en-US" sz="2000" dirty="0" smtClean="0"/>
              <a:t>: due to multi-tenancy and the Internet</a:t>
            </a:r>
          </a:p>
          <a:p>
            <a:pPr eaLnBrk="1" hangingPunct="1"/>
            <a:r>
              <a:rPr lang="en-US" sz="2000" b="1" dirty="0" smtClean="0"/>
              <a:t>Slower Speed</a:t>
            </a:r>
            <a:r>
              <a:rPr lang="en-US" sz="2000" dirty="0" smtClean="0"/>
              <a:t>: usually SaaS applications run at slower speeds than client/server applications. Not always though.</a:t>
            </a:r>
          </a:p>
          <a:p>
            <a:pPr eaLnBrk="1" hangingPunct="1"/>
            <a:r>
              <a:rPr lang="en-US" sz="2000" b="1" dirty="0" smtClean="0"/>
              <a:t>Variable features</a:t>
            </a:r>
            <a:r>
              <a:rPr lang="en-US" sz="2000" dirty="0" smtClean="0"/>
              <a:t>: in many cases, </a:t>
            </a:r>
            <a:r>
              <a:rPr lang="en-US" sz="2000" dirty="0" err="1" smtClean="0"/>
              <a:t>SaaS</a:t>
            </a:r>
            <a:r>
              <a:rPr lang="en-US" sz="2000" dirty="0" smtClean="0"/>
              <a:t> applications do not have all the features as the standard applications. Users need to make sure that the hosted application delivers the features needed.</a:t>
            </a:r>
          </a:p>
          <a:p>
            <a:pPr eaLnBrk="1" hangingPunct="1"/>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Taleo</a:t>
            </a:r>
            <a:endParaRPr lang="en-US" dirty="0"/>
          </a:p>
        </p:txBody>
      </p:sp>
      <p:sp>
        <p:nvSpPr>
          <p:cNvPr id="3" name="Content Placeholder 2"/>
          <p:cNvSpPr>
            <a:spLocks noGrp="1"/>
          </p:cNvSpPr>
          <p:nvPr>
            <p:ph idx="1"/>
          </p:nvPr>
        </p:nvSpPr>
        <p:spPr/>
        <p:txBody>
          <a:bodyPr/>
          <a:lstStyle/>
          <a:p>
            <a:r>
              <a:rPr lang="en-US" sz="1800" b="1" dirty="0" err="1"/>
              <a:t>Taleo</a:t>
            </a:r>
            <a:r>
              <a:rPr lang="en-US" sz="1800" b="1" dirty="0"/>
              <a:t> Corporation</a:t>
            </a:r>
            <a:r>
              <a:rPr lang="en-US" sz="1800" dirty="0"/>
              <a:t> was a publicly traded database vendor based in </a:t>
            </a:r>
            <a:r>
              <a:rPr lang="en-US" sz="1800" dirty="0">
                <a:hlinkClick r:id="rId2" tooltip="Dublin, California"/>
              </a:rPr>
              <a:t>Dublin</a:t>
            </a:r>
            <a:r>
              <a:rPr lang="en-US" sz="1800" dirty="0"/>
              <a:t>, </a:t>
            </a:r>
            <a:r>
              <a:rPr lang="en-US" sz="1800" dirty="0" smtClean="0"/>
              <a:t>California</a:t>
            </a:r>
          </a:p>
          <a:p>
            <a:r>
              <a:rPr lang="en-US" sz="1800" dirty="0" err="1" smtClean="0"/>
              <a:t>Taleo's</a:t>
            </a:r>
            <a:r>
              <a:rPr lang="en-US" sz="1800" dirty="0" smtClean="0"/>
              <a:t> </a:t>
            </a:r>
            <a:r>
              <a:rPr lang="en-US" sz="1800" dirty="0"/>
              <a:t>product offerings primarily focus on talent acquisition (</a:t>
            </a:r>
            <a:r>
              <a:rPr lang="en-US" sz="1800" dirty="0">
                <a:hlinkClick r:id="rId3" tooltip="Recruitment"/>
              </a:rPr>
              <a:t>recruitment</a:t>
            </a:r>
            <a:r>
              <a:rPr lang="en-US" sz="1800" dirty="0"/>
              <a:t>), </a:t>
            </a:r>
            <a:r>
              <a:rPr lang="en-US" sz="1800" dirty="0">
                <a:hlinkClick r:id="rId4" tooltip="Performance management"/>
              </a:rPr>
              <a:t>performance management</a:t>
            </a:r>
            <a:r>
              <a:rPr lang="en-US" sz="1800" dirty="0"/>
              <a:t>, </a:t>
            </a:r>
            <a:r>
              <a:rPr lang="en-US" sz="1800" dirty="0">
                <a:hlinkClick r:id="rId5" tooltip="Learning and development"/>
              </a:rPr>
              <a:t>learning and development</a:t>
            </a:r>
            <a:r>
              <a:rPr lang="en-US" sz="1800" dirty="0"/>
              <a:t>, and </a:t>
            </a:r>
            <a:r>
              <a:rPr lang="en-US" sz="1800" dirty="0">
                <a:hlinkClick r:id="rId6" tooltip="Remuneration"/>
              </a:rPr>
              <a:t>compensation</a:t>
            </a:r>
            <a:r>
              <a:rPr lang="en-US" sz="1800" dirty="0"/>
              <a:t> management. These capabilities combine to provide what </a:t>
            </a:r>
            <a:r>
              <a:rPr lang="en-US" sz="1800" dirty="0" err="1"/>
              <a:t>Taleo</a:t>
            </a:r>
            <a:r>
              <a:rPr lang="en-US" sz="1800" dirty="0"/>
              <a:t> calls "Talent Intelligence" - an enhanced level of insight into candidates and employees</a:t>
            </a:r>
            <a:r>
              <a:rPr lang="en-US" sz="1800" dirty="0" smtClean="0"/>
              <a:t>.</a:t>
            </a:r>
          </a:p>
          <a:p>
            <a:r>
              <a:rPr lang="en-US" sz="1800" dirty="0" err="1" smtClean="0"/>
              <a:t>Taleo</a:t>
            </a:r>
            <a:r>
              <a:rPr lang="en-US" sz="1800" dirty="0" smtClean="0"/>
              <a:t> </a:t>
            </a:r>
            <a:r>
              <a:rPr lang="en-US" sz="1800" dirty="0"/>
              <a:t>sells its </a:t>
            </a:r>
            <a:r>
              <a:rPr lang="en-US" sz="1800" dirty="0">
                <a:hlinkClick r:id="rId7" tooltip="Human resource management system"/>
              </a:rPr>
              <a:t>Human resource management system</a:t>
            </a:r>
            <a:r>
              <a:rPr lang="en-US" sz="1800" dirty="0"/>
              <a:t> (HRMS / HRIS) products entirely via </a:t>
            </a:r>
            <a:r>
              <a:rPr lang="en-US" sz="1800" dirty="0" smtClean="0"/>
              <a:t>a SaaS </a:t>
            </a:r>
            <a:r>
              <a:rPr lang="en-US" sz="1800" dirty="0"/>
              <a:t>model, in which all software and information resides in data centers operated and secured by </a:t>
            </a:r>
            <a:r>
              <a:rPr lang="en-US" sz="1800" dirty="0" err="1" smtClean="0"/>
              <a:t>Taleo</a:t>
            </a:r>
            <a:r>
              <a:rPr lang="en-US" sz="1800" dirty="0" smtClean="0"/>
              <a:t>.</a:t>
            </a:r>
            <a:endParaRPr lang="en-US" sz="1800" dirty="0"/>
          </a:p>
          <a:p>
            <a:r>
              <a:rPr lang="en-US" sz="1800" dirty="0"/>
              <a:t>On February 9, 2012, </a:t>
            </a:r>
            <a:r>
              <a:rPr lang="en-US" sz="1800" dirty="0">
                <a:hlinkClick r:id="rId8" tooltip="Oracle Corporation"/>
              </a:rPr>
              <a:t>Oracle Corporation</a:t>
            </a:r>
            <a:r>
              <a:rPr lang="en-US" sz="1800" dirty="0"/>
              <a:t> acquired </a:t>
            </a:r>
            <a:r>
              <a:rPr lang="en-US" sz="1800" dirty="0" err="1"/>
              <a:t>Taleo</a:t>
            </a:r>
            <a:r>
              <a:rPr lang="en-US" sz="1800" dirty="0"/>
              <a:t> Corporation for $1.9 billion</a:t>
            </a:r>
            <a:r>
              <a:rPr lang="en-US" sz="1800" dirty="0" smtClean="0"/>
              <a:t>.</a:t>
            </a:r>
            <a:endParaRPr lang="en-US" sz="1800" dirty="0"/>
          </a:p>
          <a:p>
            <a:r>
              <a:rPr lang="en-US" sz="1800" dirty="0"/>
              <a:t>Oracle Corporation continues to use the </a:t>
            </a:r>
            <a:r>
              <a:rPr lang="en-US" sz="1800" dirty="0" err="1"/>
              <a:t>Taleo</a:t>
            </a:r>
            <a:r>
              <a:rPr lang="en-US" sz="1800" dirty="0"/>
              <a:t> software name for its </a:t>
            </a:r>
            <a:r>
              <a:rPr lang="en-US" sz="1800" dirty="0">
                <a:hlinkClick r:id="rId9" tooltip="Talent management"/>
              </a:rPr>
              <a:t>talent-management</a:t>
            </a:r>
            <a:r>
              <a:rPr lang="en-US" sz="1800" dirty="0"/>
              <a:t> software suite. As of December 2013, </a:t>
            </a:r>
            <a:r>
              <a:rPr lang="en-US" sz="1800" dirty="0" err="1"/>
              <a:t>Taleo</a:t>
            </a:r>
            <a:r>
              <a:rPr lang="en-US" sz="1800" dirty="0"/>
              <a:t> software had over 20 million users</a:t>
            </a:r>
            <a:r>
              <a:rPr lang="en-US" sz="1800" dirty="0" smtClean="0"/>
              <a:t>.</a:t>
            </a:r>
            <a:endParaRPr lang="en-US" sz="1800" dirty="0"/>
          </a:p>
          <a:p>
            <a:endParaRPr lang="en-US" dirty="0"/>
          </a:p>
        </p:txBody>
      </p:sp>
    </p:spTree>
    <p:extLst>
      <p:ext uri="{BB962C8B-B14F-4D97-AF65-F5344CB8AC3E}">
        <p14:creationId xmlns:p14="http://schemas.microsoft.com/office/powerpoint/2010/main" val="22993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a:lstStyle/>
          <a:p>
            <a:r>
              <a:rPr lang="en-US" sz="2800" dirty="0" smtClean="0"/>
              <a:t>TALEO </a:t>
            </a:r>
            <a:r>
              <a:rPr lang="en-US" sz="1800" dirty="0"/>
              <a:t>http://www.oracle.com/us/products/applications/taleo/overview/index.html?utm_source=WeeklyEmail&amp;utm_medium=email&amp;utm_campaign=February28</a:t>
            </a:r>
            <a:endParaRPr lang="en-US" sz="1800" dirty="0" smtClean="0"/>
          </a:p>
        </p:txBody>
      </p:sp>
      <p:sp>
        <p:nvSpPr>
          <p:cNvPr id="40962" name="Rectangle 3"/>
          <p:cNvSpPr>
            <a:spLocks noGrp="1"/>
          </p:cNvSpPr>
          <p:nvPr>
            <p:ph type="body" idx="1"/>
          </p:nvPr>
        </p:nvSpPr>
        <p:spPr/>
        <p:txBody>
          <a:bodyPr/>
          <a:lstStyle/>
          <a:p>
            <a:pPr>
              <a:lnSpc>
                <a:spcPct val="80000"/>
              </a:lnSpc>
            </a:pPr>
            <a:endParaRPr lang="en-US" sz="1600" dirty="0" smtClean="0"/>
          </a:p>
          <a:p>
            <a:r>
              <a:rPr lang="en-US" sz="2000" dirty="0"/>
              <a:t>The Oracle </a:t>
            </a:r>
            <a:r>
              <a:rPr lang="en-US" sz="2000" dirty="0" err="1"/>
              <a:t>Taleo</a:t>
            </a:r>
            <a:r>
              <a:rPr lang="en-US" sz="2000" dirty="0"/>
              <a:t> Cloud Service enables enterprises and midsize businesses to recruit </a:t>
            </a:r>
            <a:r>
              <a:rPr lang="en-US" sz="2000" b="1" dirty="0"/>
              <a:t>top </a:t>
            </a:r>
            <a:r>
              <a:rPr lang="en-US" sz="2000" dirty="0"/>
              <a:t>performers with the </a:t>
            </a:r>
            <a:r>
              <a:rPr lang="en-US" sz="2000" b="1" dirty="0"/>
              <a:t>right</a:t>
            </a:r>
            <a:r>
              <a:rPr lang="en-US" sz="2000" dirty="0"/>
              <a:t> cloud talent skills, aligning them to </a:t>
            </a:r>
            <a:r>
              <a:rPr lang="en-US" sz="2000" b="1" dirty="0"/>
              <a:t>key </a:t>
            </a:r>
            <a:r>
              <a:rPr lang="en-US" sz="2000" dirty="0"/>
              <a:t>goals and performance while developing and </a:t>
            </a:r>
            <a:r>
              <a:rPr lang="en-US" sz="2000" b="1" dirty="0"/>
              <a:t>compensating them appropriately.</a:t>
            </a:r>
          </a:p>
          <a:p>
            <a:r>
              <a:rPr lang="en-US" sz="2000" dirty="0"/>
              <a:t>The industry's </a:t>
            </a:r>
            <a:r>
              <a:rPr lang="en-US" sz="2000" b="1" dirty="0"/>
              <a:t>broadest </a:t>
            </a:r>
            <a:r>
              <a:rPr lang="en-US" sz="2000" dirty="0"/>
              <a:t>cloud-based talent management platform, Oracle </a:t>
            </a:r>
            <a:r>
              <a:rPr lang="en-US" sz="2000" dirty="0" err="1"/>
              <a:t>Taleo</a:t>
            </a:r>
            <a:r>
              <a:rPr lang="en-US" sz="2000" dirty="0"/>
              <a:t> Cloud Service collects </a:t>
            </a:r>
            <a:r>
              <a:rPr lang="en-US" sz="2000" b="1" dirty="0"/>
              <a:t>relevant</a:t>
            </a:r>
            <a:r>
              <a:rPr lang="en-US" sz="2000" dirty="0"/>
              <a:t> information throughout the employee's </a:t>
            </a:r>
            <a:r>
              <a:rPr lang="en-US" sz="2000" b="1" dirty="0"/>
              <a:t>entire lifecycle</a:t>
            </a:r>
            <a:r>
              <a:rPr lang="en-US" sz="2000" dirty="0"/>
              <a:t>, </a:t>
            </a:r>
            <a:r>
              <a:rPr lang="en-US" sz="2000" b="1" dirty="0"/>
              <a:t>empowering</a:t>
            </a:r>
            <a:r>
              <a:rPr lang="en-US" sz="2000" dirty="0"/>
              <a:t> HR, managers, and employees to leverage their cloud </a:t>
            </a:r>
            <a:r>
              <a:rPr lang="en-US" sz="2000" b="1" dirty="0"/>
              <a:t>talent to drive improved performance and business success.</a:t>
            </a:r>
          </a:p>
          <a:p>
            <a:r>
              <a:rPr lang="en-US" sz="2000" dirty="0"/>
              <a:t>Oracle TBE Recruiting Cloud Service is the </a:t>
            </a:r>
            <a:r>
              <a:rPr lang="en-US" sz="2000" b="1" dirty="0"/>
              <a:t>leading</a:t>
            </a:r>
            <a:r>
              <a:rPr lang="en-US" sz="2000" dirty="0"/>
              <a:t> recruiting software and e-Recruitment solution for small and medium-sized organizations. Thousands of companies use Oracle TBE Recruiting Cloud Service to help build the </a:t>
            </a:r>
            <a:r>
              <a:rPr lang="en-US" sz="2000" b="1" dirty="0"/>
              <a:t>solid foundation </a:t>
            </a:r>
            <a:r>
              <a:rPr lang="en-US" sz="2000" dirty="0"/>
              <a:t>they need to become employers of choice.</a:t>
            </a:r>
            <a:endParaRPr lang="en-US" sz="2000" dirty="0" smtClean="0"/>
          </a:p>
        </p:txBody>
      </p:sp>
    </p:spTree>
    <p:extLst>
      <p:ext uri="{BB962C8B-B14F-4D97-AF65-F5344CB8AC3E}">
        <p14:creationId xmlns:p14="http://schemas.microsoft.com/office/powerpoint/2010/main" val="2082597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8677</TotalTime>
  <Words>3433</Words>
  <Application>Microsoft Office PowerPoint</Application>
  <PresentationFormat>On-screen Show (4:3)</PresentationFormat>
  <Paragraphs>168</Paragraphs>
  <Slides>43</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7" baseType="lpstr">
      <vt:lpstr>Arial</vt:lpstr>
      <vt:lpstr>Calibri</vt:lpstr>
      <vt:lpstr>1_Office Theme</vt:lpstr>
      <vt:lpstr>Visio</vt:lpstr>
      <vt:lpstr>Cloud Computing  2016 Ch2: Service levels </vt:lpstr>
      <vt:lpstr>Chapter 2. Service levels</vt:lpstr>
      <vt:lpstr>PowerPoint Presentation</vt:lpstr>
      <vt:lpstr>PowerPoint Presentation</vt:lpstr>
      <vt:lpstr>PowerPoint Presentation</vt:lpstr>
      <vt:lpstr>Advantages</vt:lpstr>
      <vt:lpstr>Liabilities</vt:lpstr>
      <vt:lpstr>Example: Taleo</vt:lpstr>
      <vt:lpstr>TALEO http://www.oracle.com/us/products/applications/taleo/overview/index.html?utm_source=WeeklyEmail&amp;utm_medium=email&amp;utm_campaign=February28</vt:lpstr>
      <vt:lpstr>PaaS</vt:lpstr>
      <vt:lpstr>Advantages of PaaS</vt:lpstr>
      <vt:lpstr>Liabilities</vt:lpstr>
      <vt:lpstr>Examples of PaaS</vt:lpstr>
      <vt:lpstr>IaaS</vt:lpstr>
      <vt:lpstr>VM stack (system view)</vt:lpstr>
      <vt:lpstr>A virtual machine as seen by a user</vt:lpstr>
      <vt:lpstr>Containers</vt:lpstr>
      <vt:lpstr>Container stack</vt:lpstr>
      <vt:lpstr>PowerPoint Presentation</vt:lpstr>
      <vt:lpstr>Disadvantages</vt:lpstr>
      <vt:lpstr>PowerPoint Presentation</vt:lpstr>
      <vt:lpstr>Components</vt:lpstr>
      <vt:lpstr>GoGrid pricing  01/2012</vt:lpstr>
      <vt:lpstr>GoGrid private clouds</vt:lpstr>
      <vt:lpstr>GoGrid Private cloud pricing</vt:lpstr>
      <vt:lpstr>Orange Business Services </vt:lpstr>
      <vt:lpstr>Gartner’s Magic Quadrant http://www.gartner.com/technology/research/methodologies/research_mq.jsp</vt:lpstr>
      <vt:lpstr>Gartner’s Magic quadrant for cloud-enabled managed hosts</vt:lpstr>
      <vt:lpstr>CEMH-II</vt:lpstr>
      <vt:lpstr>Use cases</vt:lpstr>
      <vt:lpstr>PowerPoint Presentation</vt:lpstr>
      <vt:lpstr>Amazon’s EC2</vt:lpstr>
      <vt:lpstr>EC2 Locations</vt:lpstr>
      <vt:lpstr>Addresses</vt:lpstr>
      <vt:lpstr>EC2 Utilities</vt:lpstr>
      <vt:lpstr>ECR</vt:lpstr>
      <vt:lpstr>Eucalyptus</vt:lpstr>
      <vt:lpstr>PowerPoint Presentation</vt:lpstr>
      <vt:lpstr>Eucalyptus II</vt:lpstr>
      <vt:lpstr>Eucalyptus features</vt:lpstr>
      <vt:lpstr>Eucalyptus architecture</vt:lpstr>
      <vt:lpstr>Components</vt:lpstr>
      <vt:lpstr>Component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cp:lastModifiedBy>
  <cp:revision>170</cp:revision>
  <dcterms:created xsi:type="dcterms:W3CDTF">2014-03-12T00:35:52Z</dcterms:created>
  <dcterms:modified xsi:type="dcterms:W3CDTF">2016-08-29T15:22:18Z</dcterms:modified>
</cp:coreProperties>
</file>