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2" r:id="rId3"/>
    <p:sldId id="329" r:id="rId4"/>
    <p:sldId id="330" r:id="rId5"/>
    <p:sldId id="331" r:id="rId6"/>
    <p:sldId id="258" r:id="rId7"/>
    <p:sldId id="334" r:id="rId8"/>
    <p:sldId id="333"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35" r:id="rId24"/>
    <p:sldId id="344" r:id="rId25"/>
    <p:sldId id="274" r:id="rId26"/>
    <p:sldId id="336" r:id="rId27"/>
    <p:sldId id="275" r:id="rId28"/>
    <p:sldId id="319" r:id="rId29"/>
    <p:sldId id="286" r:id="rId30"/>
    <p:sldId id="345" r:id="rId31"/>
    <p:sldId id="287" r:id="rId32"/>
    <p:sldId id="288" r:id="rId33"/>
    <p:sldId id="289" r:id="rId34"/>
    <p:sldId id="290" r:id="rId35"/>
    <p:sldId id="291" r:id="rId36"/>
    <p:sldId id="292" r:id="rId37"/>
    <p:sldId id="293" r:id="rId38"/>
    <p:sldId id="294" r:id="rId39"/>
    <p:sldId id="295" r:id="rId40"/>
    <p:sldId id="296" r:id="rId41"/>
    <p:sldId id="297" r:id="rId42"/>
    <p:sldId id="337" r:id="rId43"/>
    <p:sldId id="298" r:id="rId44"/>
    <p:sldId id="299" r:id="rId45"/>
    <p:sldId id="300" r:id="rId46"/>
    <p:sldId id="321" r:id="rId47"/>
    <p:sldId id="322" r:id="rId48"/>
    <p:sldId id="301" r:id="rId49"/>
    <p:sldId id="302" r:id="rId50"/>
    <p:sldId id="303" r:id="rId51"/>
    <p:sldId id="324" r:id="rId52"/>
    <p:sldId id="325" r:id="rId53"/>
    <p:sldId id="304" r:id="rId54"/>
    <p:sldId id="323" r:id="rId55"/>
    <p:sldId id="328" r:id="rId56"/>
    <p:sldId id="338" r:id="rId57"/>
    <p:sldId id="326" r:id="rId58"/>
    <p:sldId id="306" r:id="rId59"/>
    <p:sldId id="307" r:id="rId60"/>
    <p:sldId id="308" r:id="rId61"/>
    <p:sldId id="309" r:id="rId62"/>
    <p:sldId id="310" r:id="rId63"/>
    <p:sldId id="311" r:id="rId64"/>
    <p:sldId id="312" r:id="rId65"/>
    <p:sldId id="339" r:id="rId66"/>
    <p:sldId id="340" r:id="rId67"/>
    <p:sldId id="341" r:id="rId68"/>
    <p:sldId id="342" r:id="rId69"/>
    <p:sldId id="343" r:id="rId70"/>
    <p:sldId id="317" r:id="rId71"/>
    <p:sldId id="31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 d="1"/>
        <a:sy n="1" d="1"/>
      </p:scale>
      <p:origin x="0" y="0"/>
    </p:cViewPr>
  </p:notesTextViewPr>
  <p:sorterViewPr>
    <p:cViewPr>
      <p:scale>
        <a:sx n="60" d="100"/>
        <a:sy n="60" d="100"/>
      </p:scale>
      <p:origin x="0" y="-27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412996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255303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28052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43C80-E3A4-4AAC-A5F8-DF1B38D74089}"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8929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43C80-E3A4-4AAC-A5F8-DF1B38D74089}" type="datetimeFigureOut">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44738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43C80-E3A4-4AAC-A5F8-DF1B38D74089}"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136424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43C80-E3A4-4AAC-A5F8-DF1B38D74089}" type="datetimeFigureOut">
              <a:rPr lang="en-US" smtClean="0"/>
              <a:pPr/>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294785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943C80-E3A4-4AAC-A5F8-DF1B38D74089}" type="datetimeFigureOut">
              <a:rPr lang="en-US" smtClean="0"/>
              <a:pPr/>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76318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43C80-E3A4-4AAC-A5F8-DF1B38D74089}" type="datetimeFigureOut">
              <a:rPr lang="en-US" smtClean="0"/>
              <a:pPr/>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152990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43C80-E3A4-4AAC-A5F8-DF1B38D74089}"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37550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43C80-E3A4-4AAC-A5F8-DF1B38D74089}" type="datetimeFigureOut">
              <a:rPr lang="en-US" smtClean="0"/>
              <a:pPr/>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988D8-FCCA-452F-AA75-52F2BFD0B8FA}" type="slidenum">
              <a:rPr lang="en-US" smtClean="0"/>
              <a:pPr/>
              <a:t>‹#›</a:t>
            </a:fld>
            <a:endParaRPr lang="en-US"/>
          </a:p>
        </p:txBody>
      </p:sp>
    </p:spTree>
    <p:extLst>
      <p:ext uri="{BB962C8B-B14F-4D97-AF65-F5344CB8AC3E}">
        <p14:creationId xmlns:p14="http://schemas.microsoft.com/office/powerpoint/2010/main" val="410439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43C80-E3A4-4AAC-A5F8-DF1B38D74089}" type="datetimeFigureOut">
              <a:rPr lang="en-US" smtClean="0"/>
              <a:pPr/>
              <a:t>8/29/2016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988D8-FCCA-452F-AA75-52F2BFD0B8FA}" type="slidenum">
              <a:rPr lang="en-US" smtClean="0"/>
              <a:pPr/>
              <a:t>‹#›</a:t>
            </a:fld>
            <a:endParaRPr lang="en-US"/>
          </a:p>
        </p:txBody>
      </p:sp>
    </p:spTree>
    <p:extLst>
      <p:ext uri="{BB962C8B-B14F-4D97-AF65-F5344CB8AC3E}">
        <p14:creationId xmlns:p14="http://schemas.microsoft.com/office/powerpoint/2010/main" val="357191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cse.fa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itl/cloud/6_1.cf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nist.gov/itl/cloud/3_7.cfm" TargetMode="External"/><Relationship Id="rId13" Type="http://schemas.openxmlformats.org/officeDocument/2006/relationships/hyperlink" Target="http://www.nist.gov/itl/cloud/4_3.cfm" TargetMode="External"/><Relationship Id="rId3" Type="http://schemas.openxmlformats.org/officeDocument/2006/relationships/hyperlink" Target="http://www.nist.gov/itl/cloud/3_2.cfm" TargetMode="External"/><Relationship Id="rId7" Type="http://schemas.openxmlformats.org/officeDocument/2006/relationships/hyperlink" Target="http://www.nist.gov/itl/cloud/3_6.cfm" TargetMode="External"/><Relationship Id="rId12" Type="http://schemas.openxmlformats.org/officeDocument/2006/relationships/hyperlink" Target="http://www.nist.gov/itl/cloud/4_2.cfm" TargetMode="External"/><Relationship Id="rId2" Type="http://schemas.openxmlformats.org/officeDocument/2006/relationships/hyperlink" Target="http://www.nist.gov/itl/cloud/3_1.cfm" TargetMode="External"/><Relationship Id="rId1" Type="http://schemas.openxmlformats.org/officeDocument/2006/relationships/slideLayout" Target="../slideLayouts/slideLayout7.xml"/><Relationship Id="rId6" Type="http://schemas.openxmlformats.org/officeDocument/2006/relationships/hyperlink" Target="http://www.nist.gov/itl/cloud/3_5.cfm" TargetMode="External"/><Relationship Id="rId11" Type="http://schemas.openxmlformats.org/officeDocument/2006/relationships/hyperlink" Target="http://www.nist.gov/itl/cloud/4_1.cfm" TargetMode="External"/><Relationship Id="rId5" Type="http://schemas.openxmlformats.org/officeDocument/2006/relationships/hyperlink" Target="http://www.nist.gov/itl/cloud/3_4.cfm" TargetMode="External"/><Relationship Id="rId15" Type="http://schemas.openxmlformats.org/officeDocument/2006/relationships/hyperlink" Target="http://www.nist.gov/itl/cloud/4_5.cfm" TargetMode="External"/><Relationship Id="rId10" Type="http://schemas.openxmlformats.org/officeDocument/2006/relationships/hyperlink" Target="http://www.nist.gov/itl/cloud/3_9.cfm" TargetMode="External"/><Relationship Id="rId4" Type="http://schemas.openxmlformats.org/officeDocument/2006/relationships/hyperlink" Target="http://www.nist.gov/itl/cloud/3_3.cfm" TargetMode="External"/><Relationship Id="rId9" Type="http://schemas.openxmlformats.org/officeDocument/2006/relationships/hyperlink" Target="http://www.nist.gov/itl/cloud/3_8.cfm" TargetMode="External"/><Relationship Id="rId14" Type="http://schemas.openxmlformats.org/officeDocument/2006/relationships/hyperlink" Target="http://www.nist.gov/itl/cloud/4_4.cf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2" Type="http://schemas.openxmlformats.org/officeDocument/2006/relationships/hyperlink" Target="http://www.nist.gov/index.html"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vmware.com/appliances/getting-started/learn/ovf.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archcio.techtarget.com/news/1508089/Cloud-interoperability-standards-aim-for-vendor-independence" TargetMode="External"/><Relationship Id="rId2" Type="http://schemas.openxmlformats.org/officeDocument/2006/relationships/hyperlink" Target="http://searchexchange.techtarget.com/definition/application-program-interfac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rackspacecloud.com/cloud_hosting_products/servers/api/" TargetMode="External"/><Relationship Id="rId2" Type="http://schemas.openxmlformats.org/officeDocument/2006/relationships/hyperlink" Target="http://deltacloud.org/" TargetMode="External"/><Relationship Id="rId1" Type="http://schemas.openxmlformats.org/officeDocument/2006/relationships/slideLayout" Target="../slideLayouts/slideLayout7.xml"/><Relationship Id="rId4" Type="http://schemas.openxmlformats.org/officeDocument/2006/relationships/hyperlink" Target="http://docs.amazonwebservices.com/AWSEC2/latest/APIReferenc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deltacloud.apache.org/how-to-contribute.html" TargetMode="External"/><Relationship Id="rId2" Type="http://schemas.openxmlformats.org/officeDocument/2006/relationships/hyperlink" Target="http://deltacloud.apache.org/drivers.html"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www.dmtf.org/sites/default/files/standards/documents/DSP-IS0101_1.0.0.pdf" TargetMode="External"/><Relationship Id="rId2" Type="http://schemas.openxmlformats.org/officeDocument/2006/relationships/hyperlink" Target="http://www.dmtf.org/" TargetMode="External"/><Relationship Id="rId1" Type="http://schemas.openxmlformats.org/officeDocument/2006/relationships/slideLayout" Target="../slideLayouts/slideLayout2.xml"/><Relationship Id="rId4" Type="http://schemas.openxmlformats.org/officeDocument/2006/relationships/hyperlink" Target="http://opencloudconsortium.org/"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www.snia.org/" TargetMode="External"/><Relationship Id="rId2" Type="http://schemas.openxmlformats.org/officeDocument/2006/relationships/hyperlink" Target="http://www.ogf.org/" TargetMode="External"/><Relationship Id="rId1" Type="http://schemas.openxmlformats.org/officeDocument/2006/relationships/slideLayout" Target="../slideLayouts/slideLayout7.xml"/><Relationship Id="rId5" Type="http://schemas.openxmlformats.org/officeDocument/2006/relationships/hyperlink" Target="http://www.cloudforum.org/" TargetMode="External"/><Relationship Id="rId4" Type="http://schemas.openxmlformats.org/officeDocument/2006/relationships/hyperlink" Target="http://www.cloudsecurityalliance.org/"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www.eucalyptus.com/" TargetMode="External"/><Relationship Id="rId3" Type="http://schemas.openxmlformats.org/officeDocument/2006/relationships/hyperlink" Target="http://www.opensciencedatacloud.org/" TargetMode="External"/><Relationship Id="rId7" Type="http://schemas.openxmlformats.org/officeDocument/2006/relationships/hyperlink" Target="http://openid.net/" TargetMode="External"/><Relationship Id="rId2" Type="http://schemas.openxmlformats.org/officeDocument/2006/relationships/hyperlink" Target="http://en.wikipedia.org/wiki/John_Tukey" TargetMode="External"/><Relationship Id="rId1" Type="http://schemas.openxmlformats.org/officeDocument/2006/relationships/slideLayout" Target="../slideLayouts/slideLayout2.xml"/><Relationship Id="rId6" Type="http://schemas.openxmlformats.org/officeDocument/2006/relationships/hyperlink" Target="http://shibboleth.net/" TargetMode="External"/><Relationship Id="rId5" Type="http://schemas.openxmlformats.org/officeDocument/2006/relationships/hyperlink" Target="http://horizon.openstack.org/" TargetMode="External"/><Relationship Id="rId10" Type="http://schemas.openxmlformats.org/officeDocument/2006/relationships/hyperlink" Target="http://www.djangoproject.com/" TargetMode="External"/><Relationship Id="rId4" Type="http://schemas.openxmlformats.org/officeDocument/2006/relationships/hyperlink" Target="http://www.eucalyptus.com/eucalyptus-cloud/tools/elasticfox" TargetMode="External"/><Relationship Id="rId9" Type="http://schemas.openxmlformats.org/officeDocument/2006/relationships/hyperlink" Target="http://www.openstack.org/"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API" TargetMode="External"/><Relationship Id="rId3" Type="http://schemas.openxmlformats.org/officeDocument/2006/relationships/hyperlink" Target="https://en.wikipedia.org/wiki/Software_platform" TargetMode="External"/><Relationship Id="rId7" Type="http://schemas.openxmlformats.org/officeDocument/2006/relationships/hyperlink" Target="https://en.wikipedia.org/wiki/RESTful"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11" Type="http://schemas.openxmlformats.org/officeDocument/2006/relationships/hyperlink" Target="https://en.wikipedia.org/wiki/NASA" TargetMode="External"/><Relationship Id="rId5" Type="http://schemas.openxmlformats.org/officeDocument/2006/relationships/hyperlink" Target="https://en.wikipedia.org/wiki/Data_center" TargetMode="External"/><Relationship Id="rId10" Type="http://schemas.openxmlformats.org/officeDocument/2006/relationships/hyperlink" Target="https://en.wikipedia.org/wiki/Rackspace" TargetMode="External"/><Relationship Id="rId4" Type="http://schemas.openxmlformats.org/officeDocument/2006/relationships/hyperlink" Target="https://en.wikipedia.org/wiki/Cloud_computing" TargetMode="External"/><Relationship Id="rId9" Type="http://schemas.openxmlformats.org/officeDocument/2006/relationships/hyperlink" Target="https://en.wikipedia.org/wiki/Apache_Licens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hyperlink" Target="http://en.wikipedia.org/wiki/Django_(web_framework)" TargetMode="External"/><Relationship Id="rId13" Type="http://schemas.openxmlformats.org/officeDocument/2006/relationships/hyperlink" Target="http://en.wikipedia.org/wiki/Create,_read,_update_and_delete" TargetMode="External"/><Relationship Id="rId18" Type="http://schemas.openxmlformats.org/officeDocument/2006/relationships/hyperlink" Target="http://en.wikipedia.org/wiki/The_Washington_Times" TargetMode="External"/><Relationship Id="rId3" Type="http://schemas.openxmlformats.org/officeDocument/2006/relationships/hyperlink" Target="http://en.wikipedia.org/wiki/Web_application_framework" TargetMode="External"/><Relationship Id="rId7" Type="http://schemas.openxmlformats.org/officeDocument/2006/relationships/hyperlink" Target="http://en.wikipedia.org/wiki/Lawrence_Journal-World" TargetMode="External"/><Relationship Id="rId12" Type="http://schemas.openxmlformats.org/officeDocument/2006/relationships/hyperlink" Target="http://en.wikipedia.org/wiki/Don't_repeat_yourself" TargetMode="External"/><Relationship Id="rId17" Type="http://schemas.openxmlformats.org/officeDocument/2006/relationships/hyperlink" Target="http://en.wikipedia.org/wiki/Mozilla_Foundation" TargetMode="External"/><Relationship Id="rId2" Type="http://schemas.openxmlformats.org/officeDocument/2006/relationships/hyperlink" Target="http://en.wikipedia.org/wiki/Open_source" TargetMode="External"/><Relationship Id="rId16" Type="http://schemas.openxmlformats.org/officeDocument/2006/relationships/hyperlink" Target="http://en.wikipedia.org/wiki/Instagram" TargetMode="External"/><Relationship Id="rId1" Type="http://schemas.openxmlformats.org/officeDocument/2006/relationships/slideLayout" Target="../slideLayouts/slideLayout2.xml"/><Relationship Id="rId6" Type="http://schemas.openxmlformats.org/officeDocument/2006/relationships/hyperlink" Target="http://en.wikipedia.org/wiki/Architectural_pattern_(computer_science)" TargetMode="External"/><Relationship Id="rId11" Type="http://schemas.openxmlformats.org/officeDocument/2006/relationships/hyperlink" Target="http://en.wikipedia.org/wiki/Django_Reinhardt" TargetMode="External"/><Relationship Id="rId5" Type="http://schemas.openxmlformats.org/officeDocument/2006/relationships/hyperlink" Target="http://en.wikipedia.org/wiki/Model%E2%80%93view%E2%80%93controller" TargetMode="External"/><Relationship Id="rId15" Type="http://schemas.openxmlformats.org/officeDocument/2006/relationships/hyperlink" Target="http://en.wikipedia.org/wiki/Pinterest" TargetMode="External"/><Relationship Id="rId10" Type="http://schemas.openxmlformats.org/officeDocument/2006/relationships/hyperlink" Target="http://en.wikipedia.org/wiki/BSD_license" TargetMode="External"/><Relationship Id="rId19" Type="http://schemas.openxmlformats.org/officeDocument/2006/relationships/hyperlink" Target="http://en.wikipedia.org/wiki/Public_Broadcasting_Service" TargetMode="External"/><Relationship Id="rId4" Type="http://schemas.openxmlformats.org/officeDocument/2006/relationships/hyperlink" Target="http://en.wikipedia.org/wiki/Python_(programming_language)" TargetMode="External"/><Relationship Id="rId9" Type="http://schemas.openxmlformats.org/officeDocument/2006/relationships/hyperlink" Target="http://en.wikipedia.org/wiki/Lawrence,_Kansas" TargetMode="External"/><Relationship Id="rId14" Type="http://schemas.openxmlformats.org/officeDocument/2006/relationships/hyperlink" Target="http://en.wikipedia.org/wiki/Introspection_(computer_scienc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ebizq.net/topics/soa_management/features/12327.html" TargetMode="External"/><Relationship Id="rId2" Type="http://schemas.openxmlformats.org/officeDocument/2006/relationships/hyperlink" Target="http://www.microsoft.com/Utilit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nist.gov/customcf/get_pdf.cfm?pub_id=9095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t>Cloud Computing Fall 2016</a:t>
            </a:r>
          </a:p>
          <a:p>
            <a:r>
              <a:rPr lang="en-US" sz="4000" b="1" dirty="0" smtClean="0"/>
              <a:t>Ch. 3 Architectures</a:t>
            </a:r>
            <a:endParaRPr lang="en-US" sz="4000" b="1" dirty="0"/>
          </a:p>
        </p:txBody>
      </p:sp>
      <p:sp>
        <p:nvSpPr>
          <p:cNvPr id="5" name="Subtitle 2"/>
          <p:cNvSpPr txBox="1">
            <a:spLocks/>
          </p:cNvSpPr>
          <p:nvPr/>
        </p:nvSpPr>
        <p:spPr>
          <a:xfrm>
            <a:off x="1371600" y="3886200"/>
            <a:ext cx="6400800" cy="1752600"/>
          </a:xfrm>
          <a:prstGeom prst="rect">
            <a:avLst/>
          </a:prstGeom>
        </p:spPr>
        <p:txBody>
          <a:bodyPr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t>Prof. Eduardo B. Fernandez</a:t>
            </a:r>
          </a:p>
          <a:p>
            <a:r>
              <a:rPr lang="en-US" smtClean="0">
                <a:hlinkClick r:id="rId2"/>
              </a:rPr>
              <a:t>ed@cse.fau.edu</a:t>
            </a:r>
            <a:endParaRPr lang="en-US" smtClean="0"/>
          </a:p>
          <a:p>
            <a:r>
              <a:rPr lang="en-US" smtClean="0"/>
              <a:t>http://faculty.eng.fau.edu/fernande/</a:t>
            </a:r>
            <a:endParaRPr lang="en-US" dirty="0"/>
          </a:p>
        </p:txBody>
      </p:sp>
    </p:spTree>
    <p:extLst>
      <p:ext uri="{BB962C8B-B14F-4D97-AF65-F5344CB8AC3E}">
        <p14:creationId xmlns:p14="http://schemas.microsoft.com/office/powerpoint/2010/main" val="115142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3746" name="Picture 2"/>
          <p:cNvPicPr>
            <a:picLocks noChangeAspect="1" noChangeArrowheads="1"/>
          </p:cNvPicPr>
          <p:nvPr/>
        </p:nvPicPr>
        <p:blipFill>
          <a:blip r:embed="rId2" cstate="print"/>
          <a:srcRect/>
          <a:stretch>
            <a:fillRect/>
          </a:stretch>
        </p:blipFill>
        <p:spPr bwMode="auto">
          <a:xfrm>
            <a:off x="0" y="547688"/>
            <a:ext cx="9144000" cy="5762625"/>
          </a:xfrm>
          <a:prstGeom prst="rect">
            <a:avLst/>
          </a:prstGeom>
          <a:noFill/>
          <a:ln w="9525">
            <a:noFill/>
            <a:miter lim="800000"/>
            <a:headEnd/>
            <a:tailEnd/>
          </a:ln>
        </p:spPr>
      </p:pic>
    </p:spTree>
    <p:extLst>
      <p:ext uri="{BB962C8B-B14F-4D97-AF65-F5344CB8AC3E}">
        <p14:creationId xmlns:p14="http://schemas.microsoft.com/office/powerpoint/2010/main" val="381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770" name="Picture 2"/>
          <p:cNvPicPr>
            <a:picLocks noChangeAspect="1" noChangeArrowheads="1"/>
          </p:cNvPicPr>
          <p:nvPr/>
        </p:nvPicPr>
        <p:blipFill>
          <a:blip r:embed="rId2" cstate="print"/>
          <a:srcRect/>
          <a:stretch>
            <a:fillRect/>
          </a:stretch>
        </p:blipFill>
        <p:spPr bwMode="auto">
          <a:xfrm>
            <a:off x="0" y="933450"/>
            <a:ext cx="9144000" cy="4991100"/>
          </a:xfrm>
          <a:prstGeom prst="rect">
            <a:avLst/>
          </a:prstGeom>
          <a:noFill/>
          <a:ln w="9525">
            <a:noFill/>
            <a:miter lim="800000"/>
            <a:headEnd/>
            <a:tailEnd/>
          </a:ln>
        </p:spPr>
      </p:pic>
    </p:spTree>
    <p:extLst>
      <p:ext uri="{BB962C8B-B14F-4D97-AF65-F5344CB8AC3E}">
        <p14:creationId xmlns:p14="http://schemas.microsoft.com/office/powerpoint/2010/main" val="40959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p:cNvPicPr>
            <a:picLocks noChangeAspect="1" noChangeArrowheads="1"/>
          </p:cNvPicPr>
          <p:nvPr/>
        </p:nvPicPr>
        <p:blipFill>
          <a:blip r:embed="rId2" cstate="print"/>
          <a:srcRect/>
          <a:stretch>
            <a:fillRect/>
          </a:stretch>
        </p:blipFill>
        <p:spPr bwMode="auto">
          <a:xfrm>
            <a:off x="381000" y="838199"/>
            <a:ext cx="8763000" cy="5486401"/>
          </a:xfrm>
          <a:prstGeom prst="rect">
            <a:avLst/>
          </a:prstGeom>
          <a:noFill/>
          <a:ln w="9525">
            <a:noFill/>
            <a:miter lim="800000"/>
            <a:headEnd/>
            <a:tailEnd/>
          </a:ln>
        </p:spPr>
      </p:pic>
      <p:sp>
        <p:nvSpPr>
          <p:cNvPr id="3" name="Title 2"/>
          <p:cNvSpPr>
            <a:spLocks noGrp="1"/>
          </p:cNvSpPr>
          <p:nvPr>
            <p:ph type="title"/>
          </p:nvPr>
        </p:nvSpPr>
        <p:spPr>
          <a:xfrm>
            <a:off x="457200" y="274638"/>
            <a:ext cx="8229600" cy="639762"/>
          </a:xfrm>
        </p:spPr>
        <p:txBody>
          <a:bodyPr/>
          <a:lstStyle/>
          <a:p>
            <a:r>
              <a:rPr lang="en-US" sz="2400" dirty="0" smtClean="0"/>
              <a:t>Services available to actors</a:t>
            </a:r>
            <a:endParaRPr lang="en-US" sz="2400" dirty="0"/>
          </a:p>
        </p:txBody>
      </p:sp>
    </p:spTree>
    <p:extLst>
      <p:ext uri="{BB962C8B-B14F-4D97-AF65-F5344CB8AC3E}">
        <p14:creationId xmlns:p14="http://schemas.microsoft.com/office/powerpoint/2010/main" val="369019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6818" name="Picture 2"/>
          <p:cNvPicPr>
            <a:picLocks noChangeAspect="1" noChangeArrowheads="1"/>
          </p:cNvPicPr>
          <p:nvPr/>
        </p:nvPicPr>
        <p:blipFill>
          <a:blip r:embed="rId2" cstate="print"/>
          <a:srcRect/>
          <a:stretch>
            <a:fillRect/>
          </a:stretch>
        </p:blipFill>
        <p:spPr bwMode="auto">
          <a:xfrm>
            <a:off x="0" y="1395413"/>
            <a:ext cx="9144000" cy="4067175"/>
          </a:xfrm>
          <a:prstGeom prst="rect">
            <a:avLst/>
          </a:prstGeom>
          <a:noFill/>
          <a:ln w="9525">
            <a:noFill/>
            <a:miter lim="800000"/>
            <a:headEnd/>
            <a:tailEnd/>
          </a:ln>
        </p:spPr>
      </p:pic>
    </p:spTree>
    <p:extLst>
      <p:ext uri="{BB962C8B-B14F-4D97-AF65-F5344CB8AC3E}">
        <p14:creationId xmlns:p14="http://schemas.microsoft.com/office/powerpoint/2010/main" val="71652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Auditor</a:t>
            </a:r>
            <a:endParaRPr lang="en-US" dirty="0"/>
          </a:p>
        </p:txBody>
      </p:sp>
      <p:sp>
        <p:nvSpPr>
          <p:cNvPr id="3" name="Content Placeholder 2"/>
          <p:cNvSpPr>
            <a:spLocks noGrp="1"/>
          </p:cNvSpPr>
          <p:nvPr>
            <p:ph idx="1"/>
          </p:nvPr>
        </p:nvSpPr>
        <p:spPr/>
        <p:txBody>
          <a:bodyPr/>
          <a:lstStyle/>
          <a:p>
            <a:r>
              <a:rPr lang="en-US" sz="2400" dirty="0" smtClean="0"/>
              <a:t>A </a:t>
            </a:r>
            <a:r>
              <a:rPr lang="en-US" sz="2400" b="1" dirty="0" smtClean="0"/>
              <a:t>cloud auditor </a:t>
            </a:r>
            <a:r>
              <a:rPr lang="en-US" sz="2400" dirty="0" smtClean="0"/>
              <a:t>is a party that can perform an independent examination of cloud service controls with the intent to express an opinion thereon. Audits are performed to verify conformance to standards through review of objective evidence. A cloud auditor can evaluate the services provided by a cloud provider in terms of security controls, privacy impact, performance, etc.</a:t>
            </a:r>
            <a:endParaRPr lang="en-US" sz="2400" dirty="0"/>
          </a:p>
        </p:txBody>
      </p:sp>
    </p:spTree>
    <p:extLst>
      <p:ext uri="{BB962C8B-B14F-4D97-AF65-F5344CB8AC3E}">
        <p14:creationId xmlns:p14="http://schemas.microsoft.com/office/powerpoint/2010/main" val="196190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a:t>
            </a:r>
            <a:r>
              <a:rPr lang="en-US" dirty="0" smtClean="0"/>
              <a:t> </a:t>
            </a:r>
            <a:r>
              <a:rPr lang="en-US" b="1" dirty="0" smtClean="0"/>
              <a:t>Broker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Multiple cloud providers offer disparate services that it may be too complex for consumers to integrate them. </a:t>
            </a:r>
          </a:p>
          <a:p>
            <a:r>
              <a:rPr lang="en-US" dirty="0" smtClean="0"/>
              <a:t>A </a:t>
            </a:r>
            <a:r>
              <a:rPr lang="en-US" b="1" dirty="0" smtClean="0"/>
              <a:t>cloud broker </a:t>
            </a:r>
            <a:r>
              <a:rPr lang="en-US" dirty="0" smtClean="0"/>
              <a:t>is an entity that mediates between cloud consumers and providers, so instead of contacting a cloud provider directly, a cloud consumer contacts a cloud broker</a:t>
            </a:r>
          </a:p>
          <a:p>
            <a:r>
              <a:rPr lang="en-US" dirty="0" smtClean="0"/>
              <a:t>A cloud broker can improve some functionalities or combine different services from different cloud providers.</a:t>
            </a:r>
          </a:p>
          <a:p>
            <a:endParaRPr lang="en-US" dirty="0"/>
          </a:p>
        </p:txBody>
      </p:sp>
    </p:spTree>
    <p:extLst>
      <p:ext uri="{BB962C8B-B14F-4D97-AF65-F5344CB8AC3E}">
        <p14:creationId xmlns:p14="http://schemas.microsoft.com/office/powerpoint/2010/main" val="69039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CMB</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the National Institute of Standards, a </a:t>
            </a:r>
            <a:r>
              <a:rPr lang="en-US" dirty="0" smtClean="0">
                <a:hlinkClick r:id="rId2"/>
              </a:rPr>
              <a:t>Cloud-Management Broker</a:t>
            </a:r>
            <a:r>
              <a:rPr lang="en-US" dirty="0" smtClean="0"/>
              <a:t> (CMB) “provides a cloud-user a unified and enhanced management interface to multiple cloud-providers.”  </a:t>
            </a:r>
          </a:p>
          <a:p>
            <a:r>
              <a:rPr lang="en-US" dirty="0" smtClean="0"/>
              <a:t>The essential features of a CMB as a unified interface, federated cloud-subscriber credentials for multiple cloud-providers, and federated access to multiple cloud-provider programming interfaces. </a:t>
            </a:r>
            <a:endParaRPr lang="en-US" dirty="0"/>
          </a:p>
        </p:txBody>
      </p:sp>
    </p:spTree>
    <p:extLst>
      <p:ext uri="{BB962C8B-B14F-4D97-AF65-F5344CB8AC3E}">
        <p14:creationId xmlns:p14="http://schemas.microsoft.com/office/powerpoint/2010/main" val="335442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Broker functions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sz="2000" b="1" i="1" dirty="0" smtClean="0"/>
              <a:t>Service Intermediation</a:t>
            </a:r>
            <a:r>
              <a:rPr lang="en-US" sz="2000" i="1" dirty="0" smtClean="0"/>
              <a:t>: A cloud broker enhances a given service by improving some specific capability and providing value-added services to cloud consumers. The improvement can be managing access to cloud services, identity management, performance reporting, enhanced security, etc. </a:t>
            </a:r>
          </a:p>
          <a:p>
            <a:r>
              <a:rPr lang="en-US" sz="2000" b="1" i="1" dirty="0" smtClean="0"/>
              <a:t>Service Aggregation</a:t>
            </a:r>
            <a:r>
              <a:rPr lang="en-US" sz="2000" i="1" dirty="0" smtClean="0"/>
              <a:t>: A cloud broker combines and integrates multiple services into one or more new services. The broker provides data integration and ensures the secure data movement between the cloud consumer and multiple cloud providers. </a:t>
            </a:r>
          </a:p>
          <a:p>
            <a:r>
              <a:rPr lang="en-US" sz="2000" b="1" i="1" dirty="0" smtClean="0"/>
              <a:t>Service Arbitrage</a:t>
            </a:r>
            <a:r>
              <a:rPr lang="en-US" sz="2000" i="1" dirty="0" smtClean="0"/>
              <a:t>: Service arbitrage is similar to service aggregation except that the services being aggregated are not fixed. Service arbitrage means a broker has the flexibility to choose services from multiple agencies. The cloud broker, for example, can use a credit-scoring service to measure and select an agency with the best score. </a:t>
            </a:r>
          </a:p>
          <a:p>
            <a:endParaRPr lang="en-US" sz="2000" dirty="0"/>
          </a:p>
        </p:txBody>
      </p:sp>
    </p:spTree>
    <p:extLst>
      <p:ext uri="{BB962C8B-B14F-4D97-AF65-F5344CB8AC3E}">
        <p14:creationId xmlns:p14="http://schemas.microsoft.com/office/powerpoint/2010/main" val="183317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carrier</a:t>
            </a:r>
            <a:endParaRPr lang="en-US" dirty="0"/>
          </a:p>
        </p:txBody>
      </p:sp>
      <p:sp>
        <p:nvSpPr>
          <p:cNvPr id="3" name="Content Placeholder 2"/>
          <p:cNvSpPr>
            <a:spLocks noGrp="1"/>
          </p:cNvSpPr>
          <p:nvPr>
            <p:ph idx="1"/>
          </p:nvPr>
        </p:nvSpPr>
        <p:spPr/>
        <p:txBody>
          <a:bodyPr/>
          <a:lstStyle/>
          <a:p>
            <a:r>
              <a:rPr lang="en-US" sz="2400" dirty="0" smtClean="0"/>
              <a:t>Acts as an intermediary that provides connectivity and transport of cloud services between cloud consumers and cloud providers.</a:t>
            </a:r>
          </a:p>
          <a:p>
            <a:r>
              <a:rPr lang="en-US" sz="2400" dirty="0" smtClean="0"/>
              <a:t>Cloud carriers provide access to consumers through network, telecommunication and other access devices. </a:t>
            </a:r>
          </a:p>
          <a:p>
            <a:r>
              <a:rPr lang="en-US" sz="2400" dirty="0" smtClean="0"/>
              <a:t>A cloud provider will set up SLAs with a cloud carrier to provide services consistent with the level of SLAs offered to cloud consumers, and may require the cloud carrier to provide dedicated and secure connections between cloud consumers and cloud providers. </a:t>
            </a:r>
            <a:endParaRPr lang="en-US" sz="2400" dirty="0"/>
          </a:p>
        </p:txBody>
      </p:sp>
    </p:spTree>
    <p:extLst>
      <p:ext uri="{BB962C8B-B14F-4D97-AF65-F5344CB8AC3E}">
        <p14:creationId xmlns:p14="http://schemas.microsoft.com/office/powerpoint/2010/main" val="132718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The application layer includes software applications targeted at end users or programs. The applications are used by </a:t>
            </a:r>
            <a:r>
              <a:rPr lang="en-US" sz="2400" dirty="0" err="1" smtClean="0"/>
              <a:t>SaaS</a:t>
            </a:r>
            <a:r>
              <a:rPr lang="en-US" sz="2400" dirty="0" smtClean="0"/>
              <a:t> consumers, or installed/managed/ maintained by </a:t>
            </a:r>
            <a:r>
              <a:rPr lang="en-US" sz="2400" dirty="0" err="1" smtClean="0"/>
              <a:t>PaaS</a:t>
            </a:r>
            <a:r>
              <a:rPr lang="en-US" sz="2400" dirty="0" smtClean="0"/>
              <a:t> consumers, </a:t>
            </a:r>
            <a:r>
              <a:rPr lang="en-US" sz="2400" dirty="0" err="1" smtClean="0"/>
              <a:t>IaaS</a:t>
            </a:r>
            <a:r>
              <a:rPr lang="en-US" sz="2400" dirty="0" smtClean="0"/>
              <a:t> consumers, and </a:t>
            </a:r>
            <a:r>
              <a:rPr lang="en-US" sz="2400" dirty="0" err="1" smtClean="0"/>
              <a:t>SaaS</a:t>
            </a:r>
            <a:r>
              <a:rPr lang="en-US" sz="2400" dirty="0" smtClean="0"/>
              <a:t> providers. </a:t>
            </a:r>
          </a:p>
          <a:p>
            <a:r>
              <a:rPr lang="en-US" sz="2400" dirty="0" smtClean="0"/>
              <a:t>The middleware layer provides software building blocks (e.g., libraries, database, and Java virtual machine) for developing application software in the cloud. The middleware is used by </a:t>
            </a:r>
            <a:r>
              <a:rPr lang="en-US" sz="2400" dirty="0" err="1" smtClean="0"/>
              <a:t>PaaS</a:t>
            </a:r>
            <a:r>
              <a:rPr lang="en-US" sz="2400" dirty="0" smtClean="0"/>
              <a:t> consumers, installed/managed/maintained by </a:t>
            </a:r>
            <a:r>
              <a:rPr lang="en-US" sz="2400" dirty="0" err="1" smtClean="0"/>
              <a:t>IaaS</a:t>
            </a:r>
            <a:r>
              <a:rPr lang="en-US" sz="2400" dirty="0" smtClean="0"/>
              <a:t> consumers or </a:t>
            </a:r>
            <a:r>
              <a:rPr lang="en-US" sz="2400" dirty="0" err="1" smtClean="0"/>
              <a:t>PaaS</a:t>
            </a:r>
            <a:r>
              <a:rPr lang="en-US" sz="2400" dirty="0" smtClean="0"/>
              <a:t> providers, and hidden from </a:t>
            </a:r>
            <a:r>
              <a:rPr lang="en-US" sz="2400" dirty="0" err="1" smtClean="0"/>
              <a:t>SaaS</a:t>
            </a:r>
            <a:r>
              <a:rPr lang="en-US" sz="2400" dirty="0" smtClean="0"/>
              <a:t> consumers. </a:t>
            </a:r>
          </a:p>
          <a:p>
            <a:endParaRPr lang="en-US" sz="2400" dirty="0"/>
          </a:p>
        </p:txBody>
      </p:sp>
    </p:spTree>
    <p:extLst>
      <p:ext uri="{BB962C8B-B14F-4D97-AF65-F5344CB8AC3E}">
        <p14:creationId xmlns:p14="http://schemas.microsoft.com/office/powerpoint/2010/main" val="24882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Architecture </a:t>
            </a:r>
            <a:r>
              <a:rPr lang="en-US" dirty="0" err="1" smtClean="0"/>
              <a:t>topicss</a:t>
            </a:r>
            <a:endParaRPr lang="en-US" dirty="0"/>
          </a:p>
        </p:txBody>
      </p:sp>
      <p:sp>
        <p:nvSpPr>
          <p:cNvPr id="3" name="Content Placeholder 2"/>
          <p:cNvSpPr>
            <a:spLocks noGrp="1"/>
          </p:cNvSpPr>
          <p:nvPr>
            <p:ph idx="1"/>
          </p:nvPr>
        </p:nvSpPr>
        <p:spPr/>
        <p:txBody>
          <a:bodyPr/>
          <a:lstStyle/>
          <a:p>
            <a:pPr eaLnBrk="1" hangingPunct="1"/>
            <a:r>
              <a:rPr lang="en-US" b="1" dirty="0" smtClean="0"/>
              <a:t>Service Oriented Architectures  SOA</a:t>
            </a:r>
          </a:p>
          <a:p>
            <a:pPr eaLnBrk="1" hangingPunct="1"/>
            <a:r>
              <a:rPr lang="en-US" b="1" dirty="0" smtClean="0"/>
              <a:t>Grid computing</a:t>
            </a:r>
          </a:p>
          <a:p>
            <a:pPr eaLnBrk="1" hangingPunct="1"/>
            <a:r>
              <a:rPr lang="en-US" b="1" dirty="0" smtClean="0"/>
              <a:t>Reference Architectures</a:t>
            </a:r>
          </a:p>
          <a:p>
            <a:pPr eaLnBrk="1" hangingPunct="1"/>
            <a:r>
              <a:rPr lang="en-US" b="1" dirty="0" smtClean="0"/>
              <a:t>Service Level Agreements (SLAs)</a:t>
            </a:r>
          </a:p>
          <a:p>
            <a:pPr eaLnBrk="1" hangingPunct="1"/>
            <a:r>
              <a:rPr lang="en-US" b="1" dirty="0" smtClean="0"/>
              <a:t>Standards</a:t>
            </a:r>
          </a:p>
          <a:p>
            <a:pPr eaLnBrk="1" hangingPunct="1"/>
            <a:endParaRPr lang="en-US" dirty="0" smtClean="0"/>
          </a:p>
          <a:p>
            <a:endParaRPr lang="en-US" dirty="0"/>
          </a:p>
        </p:txBody>
      </p:sp>
    </p:spTree>
    <p:extLst>
      <p:ext uri="{BB962C8B-B14F-4D97-AF65-F5344CB8AC3E}">
        <p14:creationId xmlns:p14="http://schemas.microsoft.com/office/powerpoint/2010/main" val="186978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OSs in </a:t>
            </a:r>
            <a:r>
              <a:rPr lang="en-US" dirty="0" err="1" smtClean="0"/>
              <a:t>IaaS</a:t>
            </a:r>
            <a:endParaRPr lang="en-US" dirty="0"/>
          </a:p>
        </p:txBody>
      </p:sp>
      <p:sp>
        <p:nvSpPr>
          <p:cNvPr id="3" name="Content Placeholder 2"/>
          <p:cNvSpPr>
            <a:spLocks noGrp="1"/>
          </p:cNvSpPr>
          <p:nvPr>
            <p:ph idx="1"/>
          </p:nvPr>
        </p:nvSpPr>
        <p:spPr/>
        <p:txBody>
          <a:bodyPr/>
          <a:lstStyle/>
          <a:p>
            <a:endParaRPr lang="en-US" dirty="0" smtClean="0"/>
          </a:p>
          <a:p>
            <a:r>
              <a:rPr lang="en-US" sz="2400" dirty="0" smtClean="0"/>
              <a:t>The OS layer includes operating system and drivers, and is hidden from SaaS and </a:t>
            </a:r>
            <a:r>
              <a:rPr lang="en-US" sz="2400" dirty="0" err="1" smtClean="0"/>
              <a:t>PaaS</a:t>
            </a:r>
            <a:r>
              <a:rPr lang="en-US" sz="2400" dirty="0" smtClean="0"/>
              <a:t> consumers. </a:t>
            </a:r>
          </a:p>
          <a:p>
            <a:r>
              <a:rPr lang="en-US" sz="2400" dirty="0" err="1" smtClean="0"/>
              <a:t>IaaS</a:t>
            </a:r>
            <a:r>
              <a:rPr lang="en-US" sz="2400" dirty="0" smtClean="0"/>
              <a:t> allows one or multiple guest OS’s to run virtualized on a single physical host. </a:t>
            </a:r>
          </a:p>
          <a:p>
            <a:r>
              <a:rPr lang="en-US" sz="2400" dirty="0" smtClean="0"/>
              <a:t>Generally, consumers have broad freedom to choose which OS to be hosted among all the OS’s that could be supported by the cloud provider. </a:t>
            </a:r>
          </a:p>
          <a:p>
            <a:r>
              <a:rPr lang="en-US" sz="2400" dirty="0" smtClean="0"/>
              <a:t>The </a:t>
            </a:r>
            <a:r>
              <a:rPr lang="en-US" sz="2400" dirty="0" err="1" smtClean="0"/>
              <a:t>IaaS</a:t>
            </a:r>
            <a:r>
              <a:rPr lang="en-US" sz="2400" dirty="0" smtClean="0"/>
              <a:t> consumers should assume full responsibility for the guest OS’s, while the </a:t>
            </a:r>
            <a:r>
              <a:rPr lang="en-US" sz="2400" dirty="0" err="1" smtClean="0"/>
              <a:t>IaaS</a:t>
            </a:r>
            <a:r>
              <a:rPr lang="en-US" sz="2400" dirty="0" smtClean="0"/>
              <a:t> provider controls the host OS. </a:t>
            </a:r>
          </a:p>
          <a:p>
            <a:endParaRPr lang="en-US" dirty="0"/>
          </a:p>
        </p:txBody>
      </p:sp>
    </p:spTree>
    <p:extLst>
      <p:ext uri="{BB962C8B-B14F-4D97-AF65-F5344CB8AC3E}">
        <p14:creationId xmlns:p14="http://schemas.microsoft.com/office/powerpoint/2010/main" val="404902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1776412" y="1138237"/>
            <a:ext cx="5591175" cy="4581525"/>
          </a:xfrm>
          <a:prstGeom prst="rect">
            <a:avLst/>
          </a:prstGeom>
        </p:spPr>
      </p:pic>
      <p:sp>
        <p:nvSpPr>
          <p:cNvPr id="2" name="Title 1"/>
          <p:cNvSpPr>
            <a:spLocks noGrp="1"/>
          </p:cNvSpPr>
          <p:nvPr>
            <p:ph type="title"/>
          </p:nvPr>
        </p:nvSpPr>
        <p:spPr/>
        <p:txBody>
          <a:bodyPr>
            <a:normAutofit/>
          </a:bodyPr>
          <a:lstStyle/>
          <a:p>
            <a:r>
              <a:rPr lang="en-US" sz="3600" dirty="0" smtClean="0"/>
              <a:t>A UML cloud RA</a:t>
            </a:r>
            <a:endParaRPr lang="en-US" sz="3600" dirty="0"/>
          </a:p>
        </p:txBody>
      </p:sp>
    </p:spTree>
    <p:extLst>
      <p:ext uri="{BB962C8B-B14F-4D97-AF65-F5344CB8AC3E}">
        <p14:creationId xmlns:p14="http://schemas.microsoft.com/office/powerpoint/2010/main" val="123687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457200" y="1143952"/>
            <a:ext cx="8229600" cy="4570095"/>
          </a:xfrm>
          <a:prstGeom prst="rect">
            <a:avLst/>
          </a:prstGeom>
        </p:spPr>
      </p:pic>
      <p:sp>
        <p:nvSpPr>
          <p:cNvPr id="3" name="Title 2"/>
          <p:cNvSpPr>
            <a:spLocks noGrp="1"/>
          </p:cNvSpPr>
          <p:nvPr>
            <p:ph type="title"/>
          </p:nvPr>
        </p:nvSpPr>
        <p:spPr/>
        <p:txBody>
          <a:bodyPr/>
          <a:lstStyle/>
          <a:p>
            <a:r>
              <a:rPr lang="en-US" dirty="0" smtClean="0"/>
              <a:t>CC Environment</a:t>
            </a:r>
            <a:endParaRPr lang="en-US" dirty="0"/>
          </a:p>
        </p:txBody>
      </p:sp>
    </p:spTree>
    <p:extLst>
      <p:ext uri="{BB962C8B-B14F-4D97-AF65-F5344CB8AC3E}">
        <p14:creationId xmlns:p14="http://schemas.microsoft.com/office/powerpoint/2010/main" val="20187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description</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a:latin typeface="Arial" panose="020B0604020202020204" pitchFamily="34" charset="0"/>
                <a:cs typeface="Arial" panose="020B0604020202020204" pitchFamily="34" charset="0"/>
              </a:rPr>
              <a:t>The </a:t>
            </a:r>
            <a:r>
              <a:rPr lang="en-US" sz="6400" b="1" dirty="0">
                <a:latin typeface="Arial" panose="020B0604020202020204" pitchFamily="34" charset="0"/>
                <a:cs typeface="Arial" panose="020B0604020202020204" pitchFamily="34" charset="0"/>
              </a:rPr>
              <a:t>Portal</a:t>
            </a:r>
            <a:r>
              <a:rPr lang="en-US" sz="6400" dirty="0">
                <a:latin typeface="Arial" panose="020B0604020202020204" pitchFamily="34" charset="0"/>
                <a:cs typeface="Arial" panose="020B0604020202020204" pitchFamily="34" charset="0"/>
              </a:rPr>
              <a:t> is the way to access cloud services. A </a:t>
            </a:r>
            <a:r>
              <a:rPr lang="en-US" sz="6400" b="1" dirty="0">
                <a:latin typeface="Arial" panose="020B0604020202020204" pitchFamily="34" charset="0"/>
                <a:cs typeface="Arial" panose="020B0604020202020204" pitchFamily="34" charset="0"/>
              </a:rPr>
              <a:t>Cloud</a:t>
            </a:r>
            <a:r>
              <a:rPr lang="en-US" sz="6400" dirty="0">
                <a:latin typeface="Arial" panose="020B0604020202020204" pitchFamily="34" charset="0"/>
                <a:cs typeface="Arial" panose="020B0604020202020204" pitchFamily="34" charset="0"/>
              </a:rPr>
              <a:t> is composed of cloud services, infrastructure (cluster), and support services. Cloud physical resources can be located in different zones or </a:t>
            </a:r>
            <a:r>
              <a:rPr lang="en-US" sz="6400" b="1" dirty="0">
                <a:latin typeface="Arial" panose="020B0604020202020204" pitchFamily="34" charset="0"/>
                <a:cs typeface="Arial" panose="020B0604020202020204" pitchFamily="34" charset="0"/>
              </a:rPr>
              <a:t>Clusters</a:t>
            </a:r>
            <a:r>
              <a:rPr lang="en-US" sz="6400" dirty="0">
                <a:latin typeface="Arial" panose="020B0604020202020204" pitchFamily="34" charset="0"/>
                <a:cs typeface="Arial" panose="020B0604020202020204" pitchFamily="34" charset="0"/>
              </a:rPr>
              <a:t>. A Cluster is a collection of </a:t>
            </a:r>
            <a:r>
              <a:rPr lang="en-US" sz="6400" b="1" dirty="0">
                <a:latin typeface="Arial" panose="020B0604020202020204" pitchFamily="34" charset="0"/>
                <a:cs typeface="Arial" panose="020B0604020202020204" pitchFamily="34" charset="0"/>
              </a:rPr>
              <a:t>Nodes</a:t>
            </a:r>
            <a:r>
              <a:rPr lang="en-US" sz="6400" dirty="0">
                <a:latin typeface="Arial" panose="020B0604020202020204" pitchFamily="34" charset="0"/>
                <a:cs typeface="Arial" panose="020B0604020202020204" pitchFamily="34" charset="0"/>
              </a:rPr>
              <a:t> that are located within a close physical proximity. A Node is made up of a set of </a:t>
            </a:r>
            <a:r>
              <a:rPr lang="en-US" sz="6400" b="1" dirty="0">
                <a:latin typeface="Arial" panose="020B0604020202020204" pitchFamily="34" charset="0"/>
                <a:cs typeface="Arial" panose="020B0604020202020204" pitchFamily="34" charset="0"/>
              </a:rPr>
              <a:t>Hardware</a:t>
            </a:r>
            <a:r>
              <a:rPr lang="en-US" sz="6400" dirty="0">
                <a:latin typeface="Arial" panose="020B0604020202020204" pitchFamily="34" charset="0"/>
                <a:cs typeface="Arial" panose="020B0604020202020204" pitchFamily="34" charset="0"/>
              </a:rPr>
              <a:t> units (</a:t>
            </a:r>
            <a:r>
              <a:rPr lang="en-US" sz="6400" b="1" dirty="0">
                <a:latin typeface="Arial" panose="020B0604020202020204" pitchFamily="34" charset="0"/>
                <a:cs typeface="Arial" panose="020B0604020202020204" pitchFamily="34" charset="0"/>
              </a:rPr>
              <a:t>Servers</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Storage</a:t>
            </a:r>
            <a:r>
              <a:rPr lang="en-US" sz="6400" dirty="0">
                <a:latin typeface="Arial" panose="020B0604020202020204" pitchFamily="34" charset="0"/>
                <a:cs typeface="Arial" panose="020B0604020202020204" pitchFamily="34" charset="0"/>
              </a:rPr>
              <a:t> and </a:t>
            </a:r>
            <a:r>
              <a:rPr lang="en-US" sz="6400" b="1" dirty="0">
                <a:latin typeface="Arial" panose="020B0604020202020204" pitchFamily="34" charset="0"/>
                <a:cs typeface="Arial" panose="020B0604020202020204" pitchFamily="34" charset="0"/>
              </a:rPr>
              <a:t>Network</a:t>
            </a:r>
            <a:r>
              <a:rPr lang="en-US" sz="6400" dirty="0">
                <a:latin typeface="Arial" panose="020B0604020202020204" pitchFamily="34" charset="0"/>
                <a:cs typeface="Arial" panose="020B0604020202020204" pitchFamily="34" charset="0"/>
              </a:rPr>
              <a:t>), Virtual Machines (</a:t>
            </a:r>
            <a:r>
              <a:rPr lang="en-US" sz="6400" b="1" dirty="0">
                <a:latin typeface="Arial" panose="020B0604020202020204" pitchFamily="34" charset="0"/>
                <a:cs typeface="Arial" panose="020B0604020202020204" pitchFamily="34" charset="0"/>
              </a:rPr>
              <a:t>VMs</a:t>
            </a:r>
            <a:r>
              <a:rPr lang="en-US" sz="6400" dirty="0">
                <a:latin typeface="Arial" panose="020B0604020202020204" pitchFamily="34" charset="0"/>
                <a:cs typeface="Arial" panose="020B0604020202020204" pitchFamily="34" charset="0"/>
              </a:rPr>
              <a:t>), and a Virtual Machine Monitor (</a:t>
            </a:r>
            <a:r>
              <a:rPr lang="en-US" sz="6400" b="1" dirty="0">
                <a:latin typeface="Arial" panose="020B0604020202020204" pitchFamily="34" charset="0"/>
                <a:cs typeface="Arial" panose="020B0604020202020204" pitchFamily="34" charset="0"/>
              </a:rPr>
              <a:t>VMM</a:t>
            </a:r>
            <a:r>
              <a:rPr lang="en-US" sz="6400" dirty="0">
                <a:latin typeface="Arial" panose="020B0604020202020204" pitchFamily="34" charset="0"/>
                <a:cs typeface="Arial" panose="020B0604020202020204" pitchFamily="34" charset="0"/>
              </a:rPr>
              <a:t>). A VMM creates and manages virtual machines and makes direct access to the hardware on behalf of them. The fundamental cloud service levels are Software-as-a-Service (</a:t>
            </a:r>
            <a:r>
              <a:rPr lang="en-US" sz="6400" b="1" dirty="0">
                <a:latin typeface="Arial" panose="020B0604020202020204" pitchFamily="34" charset="0"/>
                <a:cs typeface="Arial" panose="020B0604020202020204" pitchFamily="34" charset="0"/>
              </a:rPr>
              <a:t>SaaS</a:t>
            </a:r>
            <a:r>
              <a:rPr lang="en-US" sz="6400" dirty="0">
                <a:latin typeface="Arial" panose="020B0604020202020204" pitchFamily="34" charset="0"/>
                <a:cs typeface="Arial" panose="020B0604020202020204" pitchFamily="34" charset="0"/>
              </a:rPr>
              <a:t>), Platform-as-a-Service (</a:t>
            </a:r>
            <a:r>
              <a:rPr lang="en-US" sz="6400" b="1" dirty="0">
                <a:latin typeface="Arial" panose="020B0604020202020204" pitchFamily="34" charset="0"/>
                <a:cs typeface="Arial" panose="020B0604020202020204" pitchFamily="34" charset="0"/>
              </a:rPr>
              <a:t>PaaS</a:t>
            </a:r>
            <a:r>
              <a:rPr lang="en-US" sz="6400" dirty="0">
                <a:latin typeface="Arial" panose="020B0604020202020204" pitchFamily="34" charset="0"/>
                <a:cs typeface="Arial" panose="020B0604020202020204" pitchFamily="34" charset="0"/>
              </a:rPr>
              <a:t>), and Infrastructure-as-a-Service (</a:t>
            </a:r>
            <a:r>
              <a:rPr lang="en-US" sz="6400" b="1" dirty="0">
                <a:latin typeface="Arial" panose="020B0604020202020204" pitchFamily="34" charset="0"/>
                <a:cs typeface="Arial" panose="020B0604020202020204" pitchFamily="34" charset="0"/>
              </a:rPr>
              <a:t>IaaS</a:t>
            </a:r>
            <a:r>
              <a:rPr lang="en-US" sz="6400" dirty="0" smtClean="0">
                <a:latin typeface="Arial" panose="020B0604020202020204" pitchFamily="34" charset="0"/>
                <a:cs typeface="Arial" panose="020B0604020202020204" pitchFamily="34" charset="0"/>
              </a:rPr>
              <a:t>).</a:t>
            </a:r>
          </a:p>
          <a:p>
            <a:endParaRPr lang="en-US" sz="5500" dirty="0" smtClean="0">
              <a:latin typeface="Arial" panose="020B0604020202020204" pitchFamily="34" charset="0"/>
              <a:cs typeface="Arial" panose="020B0604020202020204" pitchFamily="34" charset="0"/>
            </a:endParaRPr>
          </a:p>
          <a:p>
            <a:r>
              <a:rPr lang="en-US" sz="6400" dirty="0" smtClean="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The SaaS provides on-demand </a:t>
            </a:r>
            <a:r>
              <a:rPr lang="en-US" sz="6400" b="1" dirty="0">
                <a:latin typeface="Arial" panose="020B0604020202020204" pitchFamily="34" charset="0"/>
                <a:cs typeface="Arial" panose="020B0604020202020204" pitchFamily="34" charset="0"/>
              </a:rPr>
              <a:t>Applications</a:t>
            </a:r>
            <a:r>
              <a:rPr lang="en-US" sz="6400" dirty="0">
                <a:latin typeface="Arial" panose="020B0604020202020204" pitchFamily="34" charset="0"/>
                <a:cs typeface="Arial" panose="020B0604020202020204" pitchFamily="34" charset="0"/>
              </a:rPr>
              <a:t> while the PaaS offers </a:t>
            </a:r>
            <a:r>
              <a:rPr lang="en-US" sz="6400" b="1" dirty="0">
                <a:latin typeface="Arial" panose="020B0604020202020204" pitchFamily="34" charset="0"/>
                <a:cs typeface="Arial" panose="020B0604020202020204" pitchFamily="34" charset="0"/>
              </a:rPr>
              <a:t>Virtual</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Environments</a:t>
            </a:r>
            <a:r>
              <a:rPr lang="en-US" sz="6400" dirty="0">
                <a:latin typeface="Arial" panose="020B0604020202020204" pitchFamily="34" charset="0"/>
                <a:cs typeface="Arial" panose="020B0604020202020204" pitchFamily="34" charset="0"/>
              </a:rPr>
              <a:t> such as </a:t>
            </a:r>
            <a:r>
              <a:rPr lang="en-US" sz="6400" b="1" dirty="0">
                <a:latin typeface="Arial" panose="020B0604020202020204" pitchFamily="34" charset="0"/>
                <a:cs typeface="Arial" panose="020B0604020202020204" pitchFamily="34" charset="0"/>
              </a:rPr>
              <a:t>Development</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Deployment</a:t>
            </a:r>
            <a:r>
              <a:rPr lang="en-US" sz="6400" dirty="0">
                <a:latin typeface="Arial" panose="020B0604020202020204" pitchFamily="34" charset="0"/>
                <a:cs typeface="Arial" panose="020B0604020202020204" pitchFamily="34" charset="0"/>
              </a:rPr>
              <a:t> and </a:t>
            </a:r>
            <a:r>
              <a:rPr lang="en-US" sz="6400" b="1" dirty="0">
                <a:latin typeface="Arial" panose="020B0604020202020204" pitchFamily="34" charset="0"/>
                <a:cs typeface="Arial" panose="020B0604020202020204" pitchFamily="34" charset="0"/>
              </a:rPr>
              <a:t>Testing</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Environments,</a:t>
            </a:r>
            <a:r>
              <a:rPr lang="en-US" sz="6400" dirty="0">
                <a:latin typeface="Arial" panose="020B0604020202020204" pitchFamily="34" charset="0"/>
                <a:cs typeface="Arial" panose="020B0604020202020204" pitchFamily="34" charset="0"/>
              </a:rPr>
              <a:t> which include programming languages, databases, libraries, and other tools. IaaS provides virtualized resources such as servers and storage that can be assigned to Virtual Machines. </a:t>
            </a:r>
            <a:r>
              <a:rPr lang="en-US" sz="6400" b="1" dirty="0">
                <a:latin typeface="Arial" panose="020B0604020202020204" pitchFamily="34" charset="0"/>
                <a:cs typeface="Arial" panose="020B0604020202020204" pitchFamily="34" charset="0"/>
              </a:rPr>
              <a:t>Support services</a:t>
            </a:r>
            <a:r>
              <a:rPr lang="en-US" sz="6400" dirty="0">
                <a:latin typeface="Arial" panose="020B0604020202020204" pitchFamily="34" charset="0"/>
                <a:cs typeface="Arial" panose="020B0604020202020204" pitchFamily="34" charset="0"/>
              </a:rPr>
              <a:t> are needed to provision the creation, implementation and management of cloud services which we call collectively a Cloud Management </a:t>
            </a:r>
            <a:r>
              <a:rPr lang="en-US" sz="6400" dirty="0" smtClean="0">
                <a:latin typeface="Arial" panose="020B0604020202020204" pitchFamily="34" charset="0"/>
                <a:cs typeface="Arial" panose="020B0604020202020204" pitchFamily="34" charset="0"/>
              </a:rPr>
              <a:t>Point. </a:t>
            </a:r>
            <a:r>
              <a:rPr lang="en-US" sz="6400" b="1" dirty="0">
                <a:latin typeface="Arial" panose="020B0604020202020204" pitchFamily="34" charset="0"/>
                <a:cs typeface="Arial" panose="020B0604020202020204" pitchFamily="34" charset="0"/>
              </a:rPr>
              <a:t>Business Support Services</a:t>
            </a:r>
            <a:r>
              <a:rPr lang="en-US" sz="6400" dirty="0">
                <a:latin typeface="Arial" panose="020B0604020202020204" pitchFamily="34" charset="0"/>
                <a:cs typeface="Arial" panose="020B0604020202020204" pitchFamily="34" charset="0"/>
              </a:rPr>
              <a:t> provide centralized management of cloud resources, including metering, billing, reporting, and account administration. </a:t>
            </a:r>
            <a:r>
              <a:rPr lang="en-US" sz="6400" b="1" dirty="0">
                <a:latin typeface="Arial" panose="020B0604020202020204" pitchFamily="34" charset="0"/>
                <a:cs typeface="Arial" panose="020B0604020202020204" pitchFamily="34" charset="0"/>
              </a:rPr>
              <a:t>Operational Support Services</a:t>
            </a:r>
            <a:r>
              <a:rPr lang="en-US" sz="6400" dirty="0">
                <a:latin typeface="Arial" panose="020B0604020202020204" pitchFamily="34" charset="0"/>
                <a:cs typeface="Arial" panose="020B0604020202020204" pitchFamily="34" charset="0"/>
              </a:rPr>
              <a:t> are responsible for monitoring, provisioning, and other management functions such as configuration, upgrades, and installations of the system. </a:t>
            </a:r>
            <a:r>
              <a:rPr lang="en-US" sz="6400" b="1" dirty="0">
                <a:latin typeface="Arial" panose="020B0604020202020204" pitchFamily="34" charset="0"/>
                <a:cs typeface="Arial" panose="020B0604020202020204" pitchFamily="34" charset="0"/>
              </a:rPr>
              <a:t>Non-Functional Services</a:t>
            </a:r>
            <a:r>
              <a:rPr lang="en-US" sz="6400" dirty="0">
                <a:latin typeface="Arial" panose="020B0604020202020204" pitchFamily="34" charset="0"/>
                <a:cs typeface="Arial" panose="020B0604020202020204" pitchFamily="34" charset="0"/>
              </a:rPr>
              <a:t> include security, availability, reliability, interoperability, and possibly other quality factors.</a:t>
            </a:r>
          </a:p>
          <a:p>
            <a:pPr marL="0" indent="0">
              <a:buNone/>
            </a:pPr>
            <a:r>
              <a:rPr lang="en-US" sz="6400"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750146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rmAutofit lnSpcReduction="10000"/>
          </a:bodyPr>
          <a:lstStyle/>
          <a:p>
            <a:r>
              <a:rPr lang="en-US" dirty="0" smtClean="0"/>
              <a:t>Some people call the applications of some product or method a use case, as we saw in Gartner’s example of last chapter. </a:t>
            </a:r>
          </a:p>
          <a:p>
            <a:r>
              <a:rPr lang="en-US" dirty="0" smtClean="0"/>
              <a:t>In object-oriented design a use case is a complete interaction of a user with the system</a:t>
            </a:r>
          </a:p>
          <a:p>
            <a:r>
              <a:rPr lang="en-US" dirty="0" smtClean="0"/>
              <a:t>A UC is composed of several activities or actions, which we consider atomic</a:t>
            </a:r>
          </a:p>
          <a:p>
            <a:r>
              <a:rPr lang="en-US" dirty="0" smtClean="0"/>
              <a:t>UML defines a syntax for use case diagrams but not for use case descriptions</a:t>
            </a:r>
            <a:endParaRPr lang="en-US" dirty="0"/>
          </a:p>
        </p:txBody>
      </p:sp>
    </p:spTree>
    <p:extLst>
      <p:ext uri="{BB962C8B-B14F-4D97-AF65-F5344CB8AC3E}">
        <p14:creationId xmlns:p14="http://schemas.microsoft.com/office/powerpoint/2010/main" val="275833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1" name="Title 1"/>
          <p:cNvSpPr>
            <a:spLocks/>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a:solidFill>
                  <a:prstClr val="black"/>
                </a:solidFill>
              </a:rPr>
              <a:t>Cloud Use Cases (NIST) </a:t>
            </a:r>
            <a:r>
              <a:rPr lang="en-US" sz="1400" dirty="0">
                <a:solidFill>
                  <a:prstClr val="black"/>
                </a:solidFill>
              </a:rPr>
              <a:t>http://www.nist.gov/itl/cloud/use-cases.cfm</a:t>
            </a:r>
          </a:p>
        </p:txBody>
      </p:sp>
      <p:sp>
        <p:nvSpPr>
          <p:cNvPr id="378882" name="Content Placeholder 2"/>
          <p:cNvSpPr>
            <a:spLocks/>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Arial" charset="0"/>
              <a:buChar char="•"/>
            </a:pPr>
            <a:r>
              <a:rPr lang="en-US" sz="1600" dirty="0">
                <a:solidFill>
                  <a:prstClr val="black"/>
                </a:solidFill>
              </a:rPr>
              <a:t>Cloud Management Use Cases</a:t>
            </a:r>
            <a:br>
              <a:rPr lang="en-US" sz="1600" dirty="0">
                <a:solidFill>
                  <a:prstClr val="black"/>
                </a:solidFill>
              </a:rPr>
            </a:br>
            <a:r>
              <a:rPr lang="en-US" sz="1600" dirty="0">
                <a:solidFill>
                  <a:prstClr val="black"/>
                </a:solidFill>
                <a:hlinkClick r:id="rId2"/>
              </a:rPr>
              <a:t>3.1 Open An Account</a:t>
            </a:r>
            <a:br>
              <a:rPr lang="en-US" sz="1600" dirty="0">
                <a:solidFill>
                  <a:prstClr val="black"/>
                </a:solidFill>
                <a:hlinkClick r:id="rId2"/>
              </a:rPr>
            </a:br>
            <a:r>
              <a:rPr lang="en-US" sz="1600" dirty="0">
                <a:solidFill>
                  <a:prstClr val="black"/>
                </a:solidFill>
                <a:hlinkClick r:id="rId3"/>
              </a:rPr>
              <a:t>3.2 Close An Account</a:t>
            </a:r>
            <a:br>
              <a:rPr lang="en-US" sz="1600" dirty="0">
                <a:solidFill>
                  <a:prstClr val="black"/>
                </a:solidFill>
                <a:hlinkClick r:id="rId3"/>
              </a:rPr>
            </a:br>
            <a:r>
              <a:rPr lang="en-US" sz="1600" dirty="0">
                <a:solidFill>
                  <a:prstClr val="black"/>
                </a:solidFill>
                <a:hlinkClick r:id="rId4"/>
              </a:rPr>
              <a:t>3.3 Terminate An Account</a:t>
            </a:r>
            <a:br>
              <a:rPr lang="en-US" sz="1600" dirty="0">
                <a:solidFill>
                  <a:prstClr val="black"/>
                </a:solidFill>
                <a:hlinkClick r:id="rId4"/>
              </a:rPr>
            </a:br>
            <a:r>
              <a:rPr lang="en-US" sz="1600" dirty="0">
                <a:solidFill>
                  <a:prstClr val="black"/>
                </a:solidFill>
                <a:hlinkClick r:id="rId5"/>
              </a:rPr>
              <a:t>3.4 Copy Data Objects Into a Cloud</a:t>
            </a:r>
            <a:br>
              <a:rPr lang="en-US" sz="1600" dirty="0">
                <a:solidFill>
                  <a:prstClr val="black"/>
                </a:solidFill>
                <a:hlinkClick r:id="rId5"/>
              </a:rPr>
            </a:br>
            <a:r>
              <a:rPr lang="en-US" sz="1600" dirty="0">
                <a:solidFill>
                  <a:prstClr val="black"/>
                </a:solidFill>
                <a:hlinkClick r:id="rId6"/>
              </a:rPr>
              <a:t>3.5 Copy Data Objects Out of a Cloud</a:t>
            </a:r>
            <a:br>
              <a:rPr lang="en-US" sz="1600" dirty="0">
                <a:solidFill>
                  <a:prstClr val="black"/>
                </a:solidFill>
                <a:hlinkClick r:id="rId6"/>
              </a:rPr>
            </a:br>
            <a:r>
              <a:rPr lang="en-US" sz="1600" dirty="0">
                <a:solidFill>
                  <a:prstClr val="black"/>
                </a:solidFill>
                <a:hlinkClick r:id="rId7"/>
              </a:rPr>
              <a:t>3.6 Erase Data Objects In a Cloud</a:t>
            </a:r>
            <a:br>
              <a:rPr lang="en-US" sz="1600" dirty="0">
                <a:solidFill>
                  <a:prstClr val="black"/>
                </a:solidFill>
                <a:hlinkClick r:id="rId7"/>
              </a:rPr>
            </a:br>
            <a:r>
              <a:rPr lang="en-US" sz="1600" dirty="0">
                <a:solidFill>
                  <a:prstClr val="black"/>
                </a:solidFill>
                <a:hlinkClick r:id="rId8"/>
              </a:rPr>
              <a:t>3.7 VM Control: Allocate VM Instance</a:t>
            </a:r>
            <a:br>
              <a:rPr lang="en-US" sz="1600" dirty="0">
                <a:solidFill>
                  <a:prstClr val="black"/>
                </a:solidFill>
                <a:hlinkClick r:id="rId8"/>
              </a:rPr>
            </a:br>
            <a:r>
              <a:rPr lang="en-US" sz="1600" dirty="0">
                <a:solidFill>
                  <a:prstClr val="black"/>
                </a:solidFill>
                <a:hlinkClick r:id="rId9"/>
              </a:rPr>
              <a:t>3.8 VM Control: Manage Virtual Machine Instance State</a:t>
            </a:r>
            <a:br>
              <a:rPr lang="en-US" sz="1600" dirty="0">
                <a:solidFill>
                  <a:prstClr val="black"/>
                </a:solidFill>
                <a:hlinkClick r:id="rId9"/>
              </a:rPr>
            </a:br>
            <a:r>
              <a:rPr lang="en-US" sz="1600" dirty="0">
                <a:solidFill>
                  <a:prstClr val="black"/>
                </a:solidFill>
                <a:hlinkClick r:id="rId10"/>
              </a:rPr>
              <a:t>3.9 Query Cloud-Provider Capabilities and Capacities</a:t>
            </a:r>
            <a:endParaRPr lang="en-US" sz="1600" dirty="0">
              <a:solidFill>
                <a:prstClr val="black"/>
              </a:solidFill>
            </a:endParaRPr>
          </a:p>
          <a:p>
            <a:pPr marL="342900" indent="-342900" eaLnBrk="0" fontAlgn="base" hangingPunct="0">
              <a:spcBef>
                <a:spcPct val="20000"/>
              </a:spcBef>
              <a:spcAft>
                <a:spcPct val="0"/>
              </a:spcAft>
              <a:buFont typeface="Arial" charset="0"/>
              <a:buChar char="•"/>
            </a:pPr>
            <a:r>
              <a:rPr lang="en-US" sz="1600" dirty="0">
                <a:solidFill>
                  <a:prstClr val="black"/>
                </a:solidFill>
              </a:rPr>
              <a:t>Cloud Interoperability Use Cases</a:t>
            </a:r>
            <a:br>
              <a:rPr lang="en-US" sz="1600" dirty="0">
                <a:solidFill>
                  <a:prstClr val="black"/>
                </a:solidFill>
              </a:rPr>
            </a:br>
            <a:r>
              <a:rPr lang="en-US" sz="1600" dirty="0">
                <a:solidFill>
                  <a:prstClr val="black"/>
                </a:solidFill>
                <a:hlinkClick r:id="rId11"/>
              </a:rPr>
              <a:t>4.1 Copy Data Objects between Cloud-Providers</a:t>
            </a:r>
            <a:br>
              <a:rPr lang="en-US" sz="1600" dirty="0">
                <a:solidFill>
                  <a:prstClr val="black"/>
                </a:solidFill>
                <a:hlinkClick r:id="rId11"/>
              </a:rPr>
            </a:br>
            <a:r>
              <a:rPr lang="en-US" sz="1600" dirty="0">
                <a:solidFill>
                  <a:prstClr val="black"/>
                </a:solidFill>
                <a:hlinkClick r:id="rId12"/>
              </a:rPr>
              <a:t>4.2 Dynamic Operation Dispatch to </a:t>
            </a:r>
            <a:r>
              <a:rPr lang="en-US" sz="1600" dirty="0" err="1">
                <a:solidFill>
                  <a:prstClr val="black"/>
                </a:solidFill>
                <a:hlinkClick r:id="rId12"/>
              </a:rPr>
              <a:t>laaS</a:t>
            </a:r>
            <a:r>
              <a:rPr lang="en-US" sz="1600" dirty="0">
                <a:solidFill>
                  <a:prstClr val="black"/>
                </a:solidFill>
                <a:hlinkClick r:id="rId12"/>
              </a:rPr>
              <a:t> Clouds</a:t>
            </a:r>
            <a:br>
              <a:rPr lang="en-US" sz="1600" dirty="0">
                <a:solidFill>
                  <a:prstClr val="black"/>
                </a:solidFill>
                <a:hlinkClick r:id="rId12"/>
              </a:rPr>
            </a:br>
            <a:r>
              <a:rPr lang="en-US" sz="1600" dirty="0">
                <a:solidFill>
                  <a:prstClr val="black"/>
                </a:solidFill>
                <a:hlinkClick r:id="rId13"/>
              </a:rPr>
              <a:t>4.3 Cloud Burst From Data Center to Cloud</a:t>
            </a:r>
            <a:br>
              <a:rPr lang="en-US" sz="1600" dirty="0">
                <a:solidFill>
                  <a:prstClr val="black"/>
                </a:solidFill>
                <a:hlinkClick r:id="rId13"/>
              </a:rPr>
            </a:br>
            <a:r>
              <a:rPr lang="en-US" sz="1600" dirty="0">
                <a:solidFill>
                  <a:prstClr val="black"/>
                </a:solidFill>
                <a:hlinkClick r:id="rId14"/>
              </a:rPr>
              <a:t>4.4 Migrate a Queuing-Based Application</a:t>
            </a:r>
            <a:br>
              <a:rPr lang="en-US" sz="1600" dirty="0">
                <a:solidFill>
                  <a:prstClr val="black"/>
                </a:solidFill>
                <a:hlinkClick r:id="rId14"/>
              </a:rPr>
            </a:br>
            <a:r>
              <a:rPr lang="en-US" sz="1600" dirty="0">
                <a:solidFill>
                  <a:prstClr val="black"/>
                </a:solidFill>
                <a:hlinkClick r:id="rId15"/>
              </a:rPr>
              <a:t>4.5 Migrate (fully-stopped) VMs from one cloud-provider to another</a:t>
            </a:r>
            <a:endParaRPr lang="en-US" sz="1600" dirty="0">
              <a:solidFill>
                <a:prstClr val="black"/>
              </a:solidFill>
            </a:endParaRPr>
          </a:p>
          <a:p>
            <a:pPr marL="342900" indent="-342900" eaLnBrk="0" fontAlgn="base" hangingPunct="0">
              <a:spcBef>
                <a:spcPct val="20000"/>
              </a:spcBef>
              <a:spcAft>
                <a:spcPct val="0"/>
              </a:spcAft>
              <a:buFont typeface="Arial" charset="0"/>
              <a:buChar char="•"/>
            </a:pPr>
            <a:endParaRPr lang="en-US" sz="1600" dirty="0">
              <a:solidFill>
                <a:prstClr val="black"/>
              </a:solidFill>
            </a:endParaRPr>
          </a:p>
        </p:txBody>
      </p:sp>
    </p:spTree>
    <p:extLst>
      <p:ext uri="{BB962C8B-B14F-4D97-AF65-F5344CB8AC3E}">
        <p14:creationId xmlns:p14="http://schemas.microsoft.com/office/powerpoint/2010/main" val="1665272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600200" y="-1"/>
            <a:ext cx="5943600" cy="6858001"/>
          </a:xfrm>
          <a:prstGeom prst="rect">
            <a:avLst/>
          </a:prstGeom>
        </p:spPr>
      </p:pic>
    </p:spTree>
    <p:extLst>
      <p:ext uri="{BB962C8B-B14F-4D97-AF65-F5344CB8AC3E}">
        <p14:creationId xmlns:p14="http://schemas.microsoft.com/office/powerpoint/2010/main" val="16161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3.1      Open An Account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1600" b="1" dirty="0" smtClean="0"/>
              <a:t>Actors</a:t>
            </a:r>
            <a:r>
              <a:rPr lang="en-US" sz="1600" b="1" dirty="0"/>
              <a:t>:</a:t>
            </a:r>
            <a:r>
              <a:rPr lang="en-US" sz="1600" dirty="0"/>
              <a:t>  </a:t>
            </a:r>
            <a:r>
              <a:rPr lang="en-US" sz="1600" b="1" dirty="0"/>
              <a:t>unidentified-user</a:t>
            </a:r>
            <a:r>
              <a:rPr lang="en-US" sz="1600" dirty="0"/>
              <a:t>, </a:t>
            </a:r>
            <a:r>
              <a:rPr lang="en-US" sz="1600" b="1" dirty="0"/>
              <a:t>cloud-subscriber</a:t>
            </a:r>
            <a:r>
              <a:rPr lang="en-US" sz="1600" dirty="0"/>
              <a:t>, </a:t>
            </a:r>
            <a:r>
              <a:rPr lang="en-US" sz="1600" b="1" dirty="0"/>
              <a:t>payment-broker</a:t>
            </a:r>
            <a:r>
              <a:rPr lang="en-US" sz="1600" dirty="0"/>
              <a:t>, </a:t>
            </a:r>
            <a:r>
              <a:rPr lang="en-US" sz="1600" b="1" dirty="0"/>
              <a:t>cloud-provider</a:t>
            </a:r>
            <a:r>
              <a:rPr lang="en-US" sz="1600" dirty="0"/>
              <a:t>.</a:t>
            </a:r>
          </a:p>
          <a:p>
            <a:r>
              <a:rPr lang="en-US" sz="1600" b="1" dirty="0"/>
              <a:t>Goals:</a:t>
            </a:r>
            <a:r>
              <a:rPr lang="en-US" sz="1600" dirty="0"/>
              <a:t>  </a:t>
            </a:r>
            <a:r>
              <a:rPr lang="en-US" sz="1600" b="1" dirty="0"/>
              <a:t>Cloud-provider</a:t>
            </a:r>
            <a:r>
              <a:rPr lang="en-US" sz="1600" dirty="0"/>
              <a:t> opens a new account for an </a:t>
            </a:r>
            <a:r>
              <a:rPr lang="en-US" sz="1600" b="1" dirty="0"/>
              <a:t>unidentified-user</a:t>
            </a:r>
            <a:r>
              <a:rPr lang="en-US" sz="1600" dirty="0"/>
              <a:t> who then becomes a </a:t>
            </a:r>
            <a:r>
              <a:rPr lang="en-US" sz="1600" b="1" dirty="0"/>
              <a:t>cloud-subscriber</a:t>
            </a:r>
            <a:r>
              <a:rPr lang="en-US" sz="1600" dirty="0"/>
              <a:t>.</a:t>
            </a:r>
          </a:p>
          <a:p>
            <a:r>
              <a:rPr lang="en-US" sz="1600" b="1" dirty="0"/>
              <a:t>Assumptions:</a:t>
            </a:r>
            <a:r>
              <a:rPr lang="en-US" sz="1600" dirty="0"/>
              <a:t> A </a:t>
            </a:r>
            <a:r>
              <a:rPr lang="en-US" sz="1600" b="1" dirty="0"/>
              <a:t>cloud-provider</a:t>
            </a:r>
            <a:r>
              <a:rPr lang="en-US" sz="1600" dirty="0"/>
              <a:t>'s account creation web page describes the service offered and the payment mechanisms. An </a:t>
            </a:r>
            <a:r>
              <a:rPr lang="en-US" sz="1600" b="1" dirty="0"/>
              <a:t>unidentified-user</a:t>
            </a:r>
            <a:r>
              <a:rPr lang="en-US" sz="1600" dirty="0"/>
              <a:t> can access the </a:t>
            </a:r>
            <a:r>
              <a:rPr lang="en-US" sz="1600" b="1" dirty="0"/>
              <a:t>cloud-provider</a:t>
            </a:r>
            <a:r>
              <a:rPr lang="en-US" sz="1600" dirty="0"/>
              <a:t>'s account creation web page.</a:t>
            </a:r>
          </a:p>
          <a:p>
            <a:r>
              <a:rPr lang="en-US" sz="1600" b="1" dirty="0"/>
              <a:t>Success Scenario:</a:t>
            </a:r>
            <a:r>
              <a:rPr lang="en-US" sz="1600" dirty="0"/>
              <a:t>  (</a:t>
            </a:r>
            <a:r>
              <a:rPr lang="en-US" sz="1600" b="1" dirty="0"/>
              <a:t>open, </a:t>
            </a:r>
            <a:r>
              <a:rPr lang="en-US" sz="1600" b="1" dirty="0" err="1"/>
              <a:t>IaaS</a:t>
            </a:r>
            <a:r>
              <a:rPr lang="en-US" sz="1600" b="1" dirty="0"/>
              <a:t>, </a:t>
            </a:r>
            <a:r>
              <a:rPr lang="en-US" sz="1600" b="1" dirty="0" err="1"/>
              <a:t>PaaS</a:t>
            </a:r>
            <a:r>
              <a:rPr lang="en-US" sz="1600" b="1" dirty="0"/>
              <a:t>, </a:t>
            </a:r>
            <a:r>
              <a:rPr lang="en-US" sz="1600" b="1" dirty="0" err="1"/>
              <a:t>SaaS</a:t>
            </a:r>
            <a:r>
              <a:rPr lang="en-US" sz="1600" dirty="0"/>
              <a:t>): An </a:t>
            </a:r>
            <a:r>
              <a:rPr lang="en-US" sz="1600" b="1" dirty="0"/>
              <a:t>unidentified-user</a:t>
            </a:r>
            <a:r>
              <a:rPr lang="en-US" sz="1600" dirty="0"/>
              <a:t> accesses a </a:t>
            </a:r>
            <a:r>
              <a:rPr lang="en-US" sz="1600" b="1" dirty="0"/>
              <a:t>cloud-provider</a:t>
            </a:r>
            <a:r>
              <a:rPr lang="en-US" sz="1600" dirty="0"/>
              <a:t>'s account creation web page.  The </a:t>
            </a:r>
            <a:r>
              <a:rPr lang="en-US" sz="1600" b="1" dirty="0"/>
              <a:t>unidentified-user</a:t>
            </a:r>
            <a:r>
              <a:rPr lang="en-US" sz="1600" dirty="0"/>
              <a:t> provides: (1) a unique name for the new account; (2) information about the </a:t>
            </a:r>
            <a:r>
              <a:rPr lang="en-US" sz="1600" b="1" dirty="0"/>
              <a:t>unidentified-user's</a:t>
            </a:r>
            <a:r>
              <a:rPr lang="en-US" sz="1600" dirty="0"/>
              <a:t> financial; and (3) when the </a:t>
            </a:r>
            <a:r>
              <a:rPr lang="en-US" sz="1600" b="1" dirty="0"/>
              <a:t>unidentified-user</a:t>
            </a:r>
            <a:r>
              <a:rPr lang="en-US" sz="1600" dirty="0"/>
              <a:t> wants the account opened.  The </a:t>
            </a:r>
            <a:r>
              <a:rPr lang="en-US" sz="1600" b="1" dirty="0"/>
              <a:t>cloud-provider</a:t>
            </a:r>
            <a:r>
              <a:rPr lang="en-US" sz="1600" dirty="0"/>
              <a:t> verifies the </a:t>
            </a:r>
            <a:r>
              <a:rPr lang="en-US" sz="1600" b="1" dirty="0"/>
              <a:t>unidentified-user</a:t>
            </a:r>
            <a:r>
              <a:rPr lang="en-US" sz="1600" dirty="0"/>
              <a:t>'s financial information; if the information is deemed valid by </a:t>
            </a:r>
            <a:r>
              <a:rPr lang="en-US" sz="1600" b="1" dirty="0"/>
              <a:t>cloud-provider</a:t>
            </a:r>
            <a:r>
              <a:rPr lang="en-US" sz="1600" dirty="0"/>
              <a:t>, the </a:t>
            </a:r>
            <a:r>
              <a:rPr lang="en-US" sz="1600" b="1" dirty="0"/>
              <a:t>unidentified-user</a:t>
            </a:r>
            <a:r>
              <a:rPr lang="en-US" sz="1600" dirty="0"/>
              <a:t> becomes a </a:t>
            </a:r>
            <a:r>
              <a:rPr lang="en-US" sz="1600" b="1" dirty="0"/>
              <a:t>cloud-subscriber</a:t>
            </a:r>
            <a:r>
              <a:rPr lang="en-US" sz="1600" dirty="0"/>
              <a:t> and the </a:t>
            </a:r>
            <a:r>
              <a:rPr lang="en-US" sz="1600" b="1" dirty="0"/>
              <a:t>cloud-provider</a:t>
            </a:r>
            <a:r>
              <a:rPr lang="en-US" sz="1600" dirty="0"/>
              <a:t> returns authentication information that the </a:t>
            </a:r>
            <a:r>
              <a:rPr lang="en-US" sz="1600" b="1" dirty="0"/>
              <a:t>cloud-subscriber</a:t>
            </a:r>
            <a:r>
              <a:rPr lang="en-US" sz="1600" dirty="0"/>
              <a:t> can subsequently use to access the service.</a:t>
            </a:r>
          </a:p>
          <a:p>
            <a:r>
              <a:rPr lang="en-US" sz="1600" b="1" dirty="0"/>
              <a:t>Failure Conditions</a:t>
            </a:r>
            <a:r>
              <a:rPr lang="en-US" sz="1600" dirty="0"/>
              <a:t>:  (1) the </a:t>
            </a:r>
            <a:r>
              <a:rPr lang="en-US" sz="1600" b="1" dirty="0"/>
              <a:t>unidentified-user</a:t>
            </a:r>
            <a:r>
              <a:rPr lang="en-US" sz="1600" dirty="0"/>
              <a:t> does not provide a suitable name; (2) the financial information is not valid; (3) </a:t>
            </a:r>
            <a:r>
              <a:rPr lang="en-US" sz="1600" b="1" dirty="0"/>
              <a:t>cloud-provider</a:t>
            </a:r>
            <a:r>
              <a:rPr lang="en-US" sz="1600" dirty="0"/>
              <a:t> fails to notify the </a:t>
            </a:r>
            <a:r>
              <a:rPr lang="en-US" sz="1600" b="1" dirty="0"/>
              <a:t>cloud-subscriber</a:t>
            </a:r>
            <a:r>
              <a:rPr lang="en-US" sz="1600" dirty="0"/>
              <a:t> the account is open.</a:t>
            </a:r>
          </a:p>
          <a:p>
            <a:r>
              <a:rPr lang="en-US" sz="1600" b="1" dirty="0"/>
              <a:t>Failure Handling:</a:t>
            </a:r>
            <a:r>
              <a:rPr lang="en-US" sz="1600" dirty="0"/>
              <a:t> For (1) and (2), new account is not created; For (3) See Use Case 3.2 below on failure handling related to notifications from </a:t>
            </a:r>
            <a:r>
              <a:rPr lang="en-US" sz="1600" b="1" dirty="0"/>
              <a:t>cloud-provider</a:t>
            </a:r>
            <a:r>
              <a:rPr lang="en-US" sz="1600" dirty="0"/>
              <a:t> to </a:t>
            </a:r>
            <a:r>
              <a:rPr lang="en-US" sz="1600" b="1" dirty="0"/>
              <a:t>cloud-subscriber</a:t>
            </a:r>
            <a:r>
              <a:rPr lang="en-US" sz="1600" dirty="0"/>
              <a:t>. </a:t>
            </a:r>
            <a:r>
              <a:rPr lang="en-US" sz="1600" b="1" dirty="0"/>
              <a:t/>
            </a:r>
            <a:br>
              <a:rPr lang="en-US" sz="1600" b="1" dirty="0"/>
            </a:br>
            <a:r>
              <a:rPr lang="en-US" sz="1600" b="1" dirty="0"/>
              <a:t/>
            </a:r>
            <a:br>
              <a:rPr lang="en-US" sz="1600" b="1" dirty="0"/>
            </a:br>
            <a:endParaRPr lang="en-US" sz="1600" dirty="0"/>
          </a:p>
        </p:txBody>
      </p:sp>
    </p:spTree>
    <p:extLst>
      <p:ext uri="{BB962C8B-B14F-4D97-AF65-F5344CB8AC3E}">
        <p14:creationId xmlns:p14="http://schemas.microsoft.com/office/powerpoint/2010/main" val="3452870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800" b="1" dirty="0"/>
              <a:t>4</a:t>
            </a:r>
            <a:r>
              <a:rPr lang="en-US" sz="2800" dirty="0"/>
              <a:t>.1     </a:t>
            </a:r>
            <a:r>
              <a:rPr lang="en-US" sz="2800" b="1" dirty="0"/>
              <a:t> Copy Data Objects between Cloud-Providers</a:t>
            </a:r>
            <a:r>
              <a:rPr lang="en-US" sz="2400" dirty="0"/>
              <a:t/>
            </a:r>
            <a:br>
              <a:rPr lang="en-US" sz="2400" dirty="0"/>
            </a:br>
            <a:endParaRPr lang="en-US" sz="2400" dirty="0"/>
          </a:p>
        </p:txBody>
      </p:sp>
      <p:sp>
        <p:nvSpPr>
          <p:cNvPr id="3" name="Content Placeholder 2"/>
          <p:cNvSpPr>
            <a:spLocks noGrp="1"/>
          </p:cNvSpPr>
          <p:nvPr>
            <p:ph idx="1"/>
          </p:nvPr>
        </p:nvSpPr>
        <p:spPr/>
        <p:txBody>
          <a:bodyPr>
            <a:normAutofit fontScale="40000" lnSpcReduction="20000"/>
          </a:bodyPr>
          <a:lstStyle/>
          <a:p>
            <a:r>
              <a:rPr lang="en-US" b="1" dirty="0" smtClean="0"/>
              <a:t>Actors</a:t>
            </a:r>
            <a:r>
              <a:rPr lang="en-US" b="1" dirty="0"/>
              <a:t>:</a:t>
            </a:r>
            <a:r>
              <a:rPr lang="en-US" dirty="0"/>
              <a:t> </a:t>
            </a:r>
            <a:r>
              <a:rPr lang="en-US" b="1" dirty="0"/>
              <a:t>cloud-subscriber, cloud-provider-1, cloud-provider-2, transport-agent</a:t>
            </a:r>
            <a:endParaRPr lang="en-US" dirty="0"/>
          </a:p>
          <a:p>
            <a:r>
              <a:rPr lang="en-US" b="1" dirty="0"/>
              <a:t>Goals:</a:t>
            </a:r>
            <a:r>
              <a:rPr lang="en-US" dirty="0"/>
              <a:t> Copy data objects from a </a:t>
            </a:r>
            <a:r>
              <a:rPr lang="en-US" b="1" dirty="0"/>
              <a:t>cloud-provider-1</a:t>
            </a:r>
            <a:r>
              <a:rPr lang="en-US" dirty="0"/>
              <a:t>'s system to a </a:t>
            </a:r>
            <a:r>
              <a:rPr lang="en-US" b="1" dirty="0"/>
              <a:t>cloud-provider-2</a:t>
            </a:r>
            <a:r>
              <a:rPr lang="en-US" dirty="0"/>
              <a:t>'s system on the initiative of a </a:t>
            </a:r>
            <a:r>
              <a:rPr lang="en-US" b="1" dirty="0"/>
              <a:t>cloud-subscriber.</a:t>
            </a:r>
            <a:endParaRPr lang="en-US" dirty="0"/>
          </a:p>
          <a:p>
            <a:r>
              <a:rPr lang="en-US" b="1" dirty="0"/>
              <a:t>Assumptions:</a:t>
            </a:r>
            <a:r>
              <a:rPr lang="en-US" dirty="0"/>
              <a:t> </a:t>
            </a:r>
            <a:r>
              <a:rPr lang="en-US" b="1" dirty="0"/>
              <a:t>Cloud-subscriber</a:t>
            </a:r>
            <a:r>
              <a:rPr lang="en-US" dirty="0"/>
              <a:t> has established an account with </a:t>
            </a:r>
            <a:r>
              <a:rPr lang="en-US" b="1" dirty="0"/>
              <a:t>cloud-provider-1</a:t>
            </a:r>
            <a:r>
              <a:rPr lang="en-US" dirty="0"/>
              <a:t> and </a:t>
            </a:r>
            <a:r>
              <a:rPr lang="en-US" b="1" dirty="0"/>
              <a:t>cloud-provider-2.</a:t>
            </a:r>
            <a:endParaRPr lang="en-US" dirty="0"/>
          </a:p>
          <a:p>
            <a:r>
              <a:rPr lang="en-US" b="1" dirty="0"/>
              <a:t>Success Scenario</a:t>
            </a:r>
            <a:r>
              <a:rPr lang="en-US" dirty="0"/>
              <a:t> (</a:t>
            </a:r>
            <a:r>
              <a:rPr lang="en-US" b="1" dirty="0"/>
              <a:t>copy, </a:t>
            </a:r>
            <a:r>
              <a:rPr lang="en-US" b="1" dirty="0" err="1"/>
              <a:t>IaaS</a:t>
            </a:r>
            <a:r>
              <a:rPr lang="en-US" dirty="0"/>
              <a:t>):  A </a:t>
            </a:r>
            <a:r>
              <a:rPr lang="en-US" b="1" dirty="0"/>
              <a:t>cloud-subscriber</a:t>
            </a:r>
            <a:r>
              <a:rPr lang="en-US" dirty="0"/>
              <a:t> mutually authenticates to </a:t>
            </a:r>
            <a:r>
              <a:rPr lang="en-US" b="1" dirty="0"/>
              <a:t>cloud-provider-1</a:t>
            </a:r>
            <a:r>
              <a:rPr lang="en-US" dirty="0"/>
              <a:t> (where the data object initially resides) using </a:t>
            </a:r>
            <a:r>
              <a:rPr lang="en-US" b="1" dirty="0"/>
              <a:t>cloud-provider-1</a:t>
            </a:r>
            <a:r>
              <a:rPr lang="en-US" dirty="0"/>
              <a:t>'s mutual authentication mechanisms, and starts a command shell (or equivalent) on </a:t>
            </a:r>
            <a:r>
              <a:rPr lang="en-US" b="1" dirty="0"/>
              <a:t>cloud-provider-1</a:t>
            </a:r>
            <a:r>
              <a:rPr lang="en-US" dirty="0"/>
              <a:t>.  From </a:t>
            </a:r>
            <a:r>
              <a:rPr lang="en-US" b="1" dirty="0"/>
              <a:t>cloud-provider-1</a:t>
            </a:r>
            <a:r>
              <a:rPr lang="en-US" dirty="0"/>
              <a:t>, </a:t>
            </a:r>
            <a:r>
              <a:rPr lang="en-US" dirty="0" err="1"/>
              <a:t>the</a:t>
            </a:r>
            <a:r>
              <a:rPr lang="en-US" b="1" dirty="0" err="1"/>
              <a:t>cloud</a:t>
            </a:r>
            <a:r>
              <a:rPr lang="en-US" b="1" dirty="0"/>
              <a:t>-subscriber</a:t>
            </a:r>
            <a:r>
              <a:rPr lang="en-US" dirty="0"/>
              <a:t> may access other systems on the Internet.  The </a:t>
            </a:r>
            <a:r>
              <a:rPr lang="en-US" b="1" dirty="0"/>
              <a:t>cloud-subscriber</a:t>
            </a:r>
            <a:r>
              <a:rPr lang="en-US" dirty="0"/>
              <a:t> determines the object identifiers of the data objects that the </a:t>
            </a:r>
            <a:r>
              <a:rPr lang="en-US" b="1" dirty="0"/>
              <a:t>cloud-subscriber</a:t>
            </a:r>
            <a:r>
              <a:rPr lang="en-US" dirty="0"/>
              <a:t> wishes to copy from </a:t>
            </a:r>
            <a:r>
              <a:rPr lang="en-US" b="1" dirty="0"/>
              <a:t>cloud-provider-1</a:t>
            </a:r>
            <a:r>
              <a:rPr lang="en-US" dirty="0"/>
              <a:t> to </a:t>
            </a:r>
            <a:r>
              <a:rPr lang="en-US" b="1" dirty="0"/>
              <a:t>cloud-provider-2</a:t>
            </a:r>
            <a:r>
              <a:rPr lang="en-US" dirty="0"/>
              <a:t>.  From the command shell on </a:t>
            </a:r>
            <a:r>
              <a:rPr lang="en-US" b="1" dirty="0"/>
              <a:t>cloud-provider-1</a:t>
            </a:r>
            <a:r>
              <a:rPr lang="en-US" dirty="0"/>
              <a:t> the </a:t>
            </a:r>
            <a:r>
              <a:rPr lang="en-US" b="1" dirty="0"/>
              <a:t>cloud-subscriber</a:t>
            </a:r>
            <a:r>
              <a:rPr lang="en-US" dirty="0"/>
              <a:t> authenticates to </a:t>
            </a:r>
            <a:r>
              <a:rPr lang="en-US" b="1" dirty="0"/>
              <a:t>cloud-provider-2</a:t>
            </a:r>
            <a:r>
              <a:rPr lang="en-US" dirty="0"/>
              <a:t> using </a:t>
            </a:r>
            <a:r>
              <a:rPr lang="en-US" b="1" dirty="0"/>
              <a:t>cloud-provider-2</a:t>
            </a:r>
            <a:r>
              <a:rPr lang="en-US" dirty="0"/>
              <a:t>'s authentication mechanisms (note: this approach passes authentication through </a:t>
            </a:r>
            <a:r>
              <a:rPr lang="en-US" b="1" dirty="0"/>
              <a:t>cloud-provider-1).</a:t>
            </a:r>
            <a:r>
              <a:rPr lang="en-US" dirty="0"/>
              <a:t>  The </a:t>
            </a:r>
            <a:r>
              <a:rPr lang="en-US" b="1" dirty="0"/>
              <a:t>cloud-subscriber</a:t>
            </a:r>
            <a:r>
              <a:rPr lang="en-US" dirty="0"/>
              <a:t> locates a container (e.g., a directory) on </a:t>
            </a:r>
            <a:r>
              <a:rPr lang="en-US" b="1" dirty="0"/>
              <a:t>cloud-provider-2</a:t>
            </a:r>
            <a:r>
              <a:rPr lang="en-US" dirty="0"/>
              <a:t> where the copied object will reside.  The </a:t>
            </a:r>
            <a:r>
              <a:rPr lang="en-US" b="1" dirty="0"/>
              <a:t>cloud-subscriber</a:t>
            </a:r>
            <a:r>
              <a:rPr lang="en-US" dirty="0"/>
              <a:t> may have to create a container.  For each data object that the </a:t>
            </a:r>
            <a:r>
              <a:rPr lang="en-US" b="1" dirty="0"/>
              <a:t>cloud-subscriber</a:t>
            </a:r>
            <a:r>
              <a:rPr lang="en-US" dirty="0"/>
              <a:t> wishes to copy, </a:t>
            </a:r>
            <a:r>
              <a:rPr lang="en-US" dirty="0" err="1"/>
              <a:t>the</a:t>
            </a:r>
            <a:r>
              <a:rPr lang="en-US" b="1" dirty="0" err="1"/>
              <a:t>cloud</a:t>
            </a:r>
            <a:r>
              <a:rPr lang="en-US" b="1" dirty="0"/>
              <a:t>-subscriber:</a:t>
            </a:r>
            <a:r>
              <a:rPr lang="en-US" dirty="0"/>
              <a:t> 1) downloads the contents of the object to the virtual machine the </a:t>
            </a:r>
            <a:r>
              <a:rPr lang="en-US" b="1" dirty="0"/>
              <a:t>cloud-subscriber</a:t>
            </a:r>
            <a:r>
              <a:rPr lang="en-US" dirty="0"/>
              <a:t> is using in </a:t>
            </a:r>
            <a:r>
              <a:rPr lang="en-US" b="1" dirty="0"/>
              <a:t>cloud-provider-1</a:t>
            </a:r>
            <a:r>
              <a:rPr lang="en-US" dirty="0"/>
              <a:t> 2) uploads the data as a new object in </a:t>
            </a:r>
            <a:r>
              <a:rPr lang="en-US" b="1" dirty="0"/>
              <a:t>cloud-provider-2</a:t>
            </a:r>
            <a:r>
              <a:rPr lang="en-US" dirty="0"/>
              <a:t>'s object store, and 3) deletes the copy of the data just created in the virtual machine in </a:t>
            </a:r>
            <a:r>
              <a:rPr lang="en-US" b="1" dirty="0"/>
              <a:t>cloud-provider-1</a:t>
            </a:r>
            <a:r>
              <a:rPr lang="en-US" dirty="0"/>
              <a:t>. The copy of the data just created in virtual machine in </a:t>
            </a:r>
            <a:r>
              <a:rPr lang="en-US" b="1" dirty="0"/>
              <a:t>cloud-provider-1</a:t>
            </a:r>
            <a:r>
              <a:rPr lang="en-US" dirty="0"/>
              <a:t> is deleted as described in Use Case 3.6 (Erase Data Objects in Clouds).</a:t>
            </a:r>
          </a:p>
          <a:p>
            <a:r>
              <a:rPr lang="en-US" b="1" dirty="0"/>
              <a:t>Failure Conditions</a:t>
            </a:r>
            <a:r>
              <a:rPr lang="en-US" dirty="0"/>
              <a:t>: (1) The </a:t>
            </a:r>
            <a:r>
              <a:rPr lang="en-US" b="1" dirty="0"/>
              <a:t>cloud-subscriber</a:t>
            </a:r>
            <a:r>
              <a:rPr lang="en-US" dirty="0"/>
              <a:t> is unable to authenticate to </a:t>
            </a:r>
            <a:r>
              <a:rPr lang="en-US" b="1" dirty="0"/>
              <a:t>cloud provider-1</a:t>
            </a:r>
            <a:r>
              <a:rPr lang="en-US" dirty="0"/>
              <a:t>; (2) the </a:t>
            </a:r>
            <a:r>
              <a:rPr lang="en-US" b="1" dirty="0"/>
              <a:t>cloud-subscriber</a:t>
            </a:r>
            <a:r>
              <a:rPr lang="en-US" dirty="0"/>
              <a:t> has insufficient privileges for the requested actions.</a:t>
            </a:r>
          </a:p>
          <a:p>
            <a:r>
              <a:rPr lang="en-US" b="1" dirty="0"/>
              <a:t>Failure Handling</a:t>
            </a:r>
            <a:r>
              <a:rPr lang="en-US" dirty="0"/>
              <a:t>:  The </a:t>
            </a:r>
            <a:r>
              <a:rPr lang="en-US" b="1" dirty="0"/>
              <a:t>cloud-providers</a:t>
            </a:r>
            <a:r>
              <a:rPr lang="en-US" dirty="0"/>
              <a:t> notify the subscriber of the failure and provide a description of the failure (e.g. expired certificate, insufficient privileges, etc.).</a:t>
            </a:r>
          </a:p>
          <a:p>
            <a:r>
              <a:rPr lang="en-US" b="1" dirty="0"/>
              <a:t>Credit</a:t>
            </a:r>
            <a:r>
              <a:rPr lang="en-US" dirty="0"/>
              <a:t>: TBD</a:t>
            </a:r>
          </a:p>
          <a:p>
            <a:r>
              <a:rPr lang="en-US" b="1" dirty="0"/>
              <a:t>Note</a:t>
            </a:r>
            <a:r>
              <a:rPr lang="en-US" dirty="0"/>
              <a:t>:  Success Scenario 3 or New Use Case – Version Control - : - idea of several versions of same data object copied across multiple clouds and version control – distributed CVS</a:t>
            </a:r>
          </a:p>
          <a:p>
            <a:endParaRPr lang="en-US" dirty="0"/>
          </a:p>
        </p:txBody>
      </p:sp>
    </p:spTree>
    <p:extLst>
      <p:ext uri="{BB962C8B-B14F-4D97-AF65-F5344CB8AC3E}">
        <p14:creationId xmlns:p14="http://schemas.microsoft.com/office/powerpoint/2010/main" val="346452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000">
                <a:solidFill>
                  <a:prstClr val="black"/>
                </a:solidFill>
              </a:rPr>
              <a:t>Service-Oriented Architecture (SOA)</a:t>
            </a:r>
          </a:p>
        </p:txBody>
      </p:sp>
      <p:sp>
        <p:nvSpPr>
          <p:cNvPr id="182274"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SOA </a:t>
            </a:r>
            <a:r>
              <a:rPr lang="en-US" sz="2400" dirty="0">
                <a:solidFill>
                  <a:prstClr val="black"/>
                </a:solidFill>
              </a:rPr>
              <a:t>is an architectural style in which a system is composed from a set of loosely coupled services that interact with each other by sending </a:t>
            </a:r>
            <a:r>
              <a:rPr lang="en-US" sz="2400" dirty="0" smtClean="0">
                <a:solidFill>
                  <a:prstClr val="black"/>
                </a:solidFill>
              </a:rPr>
              <a:t>messages</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A </a:t>
            </a:r>
            <a:r>
              <a:rPr lang="en-US" sz="2400" b="1" dirty="0">
                <a:solidFill>
                  <a:prstClr val="black"/>
                </a:solidFill>
              </a:rPr>
              <a:t>service</a:t>
            </a:r>
            <a:r>
              <a:rPr lang="en-US" sz="2400" dirty="0">
                <a:solidFill>
                  <a:prstClr val="black"/>
                </a:solidFill>
              </a:rPr>
              <a:t> is a logical representation of a business activity that has a specified </a:t>
            </a:r>
            <a:r>
              <a:rPr lang="en-US" sz="2400" dirty="0" smtClean="0">
                <a:solidFill>
                  <a:prstClr val="black"/>
                </a:solidFill>
              </a:rPr>
              <a:t>outcome</a:t>
            </a: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 service may come from an existing product running in the cloud or be built specifically by an SP</a:t>
            </a:r>
            <a:endParaRPr lang="en-US" sz="24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To be used a </a:t>
            </a:r>
            <a:r>
              <a:rPr lang="en-US" sz="2400" dirty="0">
                <a:solidFill>
                  <a:prstClr val="black"/>
                </a:solidFill>
              </a:rPr>
              <a:t>service publishes its </a:t>
            </a:r>
            <a:r>
              <a:rPr lang="en-US" sz="2400" b="1" dirty="0">
                <a:solidFill>
                  <a:prstClr val="black"/>
                </a:solidFill>
              </a:rPr>
              <a:t>description</a:t>
            </a:r>
            <a:r>
              <a:rPr lang="en-US" sz="2400" dirty="0">
                <a:solidFill>
                  <a:prstClr val="black"/>
                </a:solidFill>
              </a:rPr>
              <a:t>, which defines its interface and expresses constraints and policies that must be respected in order to interact with it.</a:t>
            </a: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Applications </a:t>
            </a:r>
            <a:r>
              <a:rPr lang="en-US" sz="2400" dirty="0">
                <a:solidFill>
                  <a:prstClr val="black"/>
                </a:solidFill>
              </a:rPr>
              <a:t>are built by coordinating and assembling </a:t>
            </a:r>
            <a:r>
              <a:rPr lang="en-US" sz="2400" dirty="0" smtClean="0">
                <a:solidFill>
                  <a:prstClr val="black"/>
                </a:solidFill>
              </a:rPr>
              <a:t>services (usually </a:t>
            </a:r>
            <a:r>
              <a:rPr lang="en-US" sz="2400" b="1" dirty="0" smtClean="0">
                <a:solidFill>
                  <a:prstClr val="black"/>
                </a:solidFill>
              </a:rPr>
              <a:t>workflow</a:t>
            </a:r>
            <a:r>
              <a:rPr lang="en-US" sz="2400" dirty="0" smtClean="0">
                <a:solidFill>
                  <a:prstClr val="black"/>
                </a:solidFill>
              </a:rPr>
              <a:t> style)</a:t>
            </a:r>
            <a:endParaRPr lang="en-US" sz="24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400" dirty="0" smtClean="0">
                <a:solidFill>
                  <a:prstClr val="black"/>
                </a:solidFill>
              </a:rPr>
              <a:t>A </a:t>
            </a:r>
            <a:r>
              <a:rPr lang="en-US" sz="2400" dirty="0">
                <a:solidFill>
                  <a:prstClr val="black"/>
                </a:solidFill>
              </a:rPr>
              <a:t>key principle about services is that they should be easily reusable and </a:t>
            </a:r>
            <a:r>
              <a:rPr lang="en-US" sz="2400" b="1" dirty="0">
                <a:solidFill>
                  <a:prstClr val="black"/>
                </a:solidFill>
              </a:rPr>
              <a:t>discoverable</a:t>
            </a:r>
            <a:r>
              <a:rPr lang="en-US" sz="2400" dirty="0">
                <a:solidFill>
                  <a:prstClr val="black"/>
                </a:solidFill>
              </a:rPr>
              <a:t>, even in an inter-organizational </a:t>
            </a:r>
            <a:r>
              <a:rPr lang="en-US" sz="2400" dirty="0" smtClean="0">
                <a:solidFill>
                  <a:prstClr val="black"/>
                </a:solidFill>
              </a:rPr>
              <a:t>context</a:t>
            </a:r>
            <a:endParaRPr lang="en-US" sz="2400" dirty="0">
              <a:solidFill>
                <a:prstClr val="black"/>
              </a:solidFill>
            </a:endParaRPr>
          </a:p>
        </p:txBody>
      </p:sp>
    </p:spTree>
    <p:extLst>
      <p:ext uri="{BB962C8B-B14F-4D97-AF65-F5344CB8AC3E}">
        <p14:creationId xmlns:p14="http://schemas.microsoft.com/office/powerpoint/2010/main" val="195895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What is software architecture?</a:t>
            </a:r>
          </a:p>
        </p:txBody>
      </p:sp>
      <p:sp>
        <p:nvSpPr>
          <p:cNvPr id="4099" name="Content Placeholder 2"/>
          <p:cNvSpPr>
            <a:spLocks noGrp="1"/>
          </p:cNvSpPr>
          <p:nvPr>
            <p:ph idx="1"/>
          </p:nvPr>
        </p:nvSpPr>
        <p:spPr/>
        <p:txBody>
          <a:bodyPr>
            <a:normAutofit fontScale="92500" lnSpcReduction="10000"/>
          </a:bodyPr>
          <a:lstStyle/>
          <a:p>
            <a:r>
              <a:rPr lang="en-US" altLang="en-US" sz="2400" dirty="0" smtClean="0"/>
              <a:t>Software architecture is concerned with design at a high level of abstraction, trying to optimize global properties as opposed to improving code aspects. </a:t>
            </a:r>
            <a:endParaRPr lang="en-US" altLang="en-US" sz="2400" dirty="0" smtClean="0"/>
          </a:p>
          <a:p>
            <a:r>
              <a:rPr lang="en-US" altLang="en-US" sz="2400" dirty="0"/>
              <a:t>The </a:t>
            </a:r>
            <a:r>
              <a:rPr lang="en-US" altLang="en-US" sz="2400" b="1" dirty="0"/>
              <a:t>architecture</a:t>
            </a:r>
            <a:r>
              <a:rPr lang="en-US" altLang="en-US" sz="2400" dirty="0"/>
              <a:t> of a software system defines the system in terms of components (units, elements) and of interactions between these </a:t>
            </a:r>
            <a:r>
              <a:rPr lang="en-US" altLang="en-US" sz="2400" dirty="0" smtClean="0"/>
              <a:t>units</a:t>
            </a:r>
            <a:endParaRPr lang="en-US" altLang="en-US" sz="2400" dirty="0"/>
          </a:p>
          <a:p>
            <a:r>
              <a:rPr lang="en-US" altLang="en-US" sz="2400" dirty="0" smtClean="0"/>
              <a:t>The </a:t>
            </a:r>
            <a:r>
              <a:rPr lang="en-US" altLang="en-US" sz="2400" dirty="0" smtClean="0"/>
              <a:t>software architecture of a system comprises its software </a:t>
            </a:r>
            <a:r>
              <a:rPr lang="en-US" altLang="en-US" sz="2400" dirty="0" smtClean="0"/>
              <a:t>elements (components, units), </a:t>
            </a:r>
            <a:r>
              <a:rPr lang="en-US" altLang="en-US" sz="2400" dirty="0" smtClean="0"/>
              <a:t>the externally visible properties of those elements, and the relationships among them.</a:t>
            </a:r>
          </a:p>
          <a:p>
            <a:r>
              <a:rPr lang="en-US" altLang="en-US" sz="2400" dirty="0" smtClean="0"/>
              <a:t>"Externally visible” properties are those assumptions other elements can make of an element, such as its provided services, performance characteristics, fault tolerance, security, and other global system properties.</a:t>
            </a:r>
          </a:p>
          <a:p>
            <a:endParaRPr lang="en-US" altLang="en-US" sz="2000" dirty="0" smtClean="0"/>
          </a:p>
        </p:txBody>
      </p:sp>
    </p:spTree>
    <p:extLst>
      <p:ext uri="{BB962C8B-B14F-4D97-AF65-F5344CB8AC3E}">
        <p14:creationId xmlns:p14="http://schemas.microsoft.com/office/powerpoint/2010/main" val="2182020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architectures</a:t>
            </a:r>
            <a:endParaRPr lang="en-US" dirty="0"/>
          </a:p>
        </p:txBody>
      </p:sp>
      <p:sp>
        <p:nvSpPr>
          <p:cNvPr id="3" name="Content Placeholder 2"/>
          <p:cNvSpPr>
            <a:spLocks noGrp="1"/>
          </p:cNvSpPr>
          <p:nvPr>
            <p:ph idx="1"/>
          </p:nvPr>
        </p:nvSpPr>
        <p:spPr/>
        <p:txBody>
          <a:bodyPr/>
          <a:lstStyle/>
          <a:p>
            <a:r>
              <a:rPr lang="en-US" dirty="0" smtClean="0"/>
              <a:t>SOA  Service-Oriented architectures</a:t>
            </a:r>
          </a:p>
          <a:p>
            <a:r>
              <a:rPr lang="en-US" dirty="0" smtClean="0"/>
              <a:t>Grid computing--can be implemented as a SOA</a:t>
            </a:r>
          </a:p>
          <a:p>
            <a:r>
              <a:rPr lang="en-US" dirty="0" smtClean="0"/>
              <a:t>Web services or XML web services—a variety of SOA</a:t>
            </a:r>
          </a:p>
          <a:p>
            <a:r>
              <a:rPr lang="en-US" dirty="0" smtClean="0"/>
              <a:t>Cloud computing—another variety of SOA</a:t>
            </a:r>
          </a:p>
          <a:p>
            <a:r>
              <a:rPr lang="en-US" dirty="0" smtClean="0"/>
              <a:t>The services in clouds can be implemented as XML web services or REST services </a:t>
            </a:r>
          </a:p>
          <a:p>
            <a:endParaRPr lang="en-US" dirty="0"/>
          </a:p>
        </p:txBody>
      </p:sp>
    </p:spTree>
    <p:extLst>
      <p:ext uri="{BB962C8B-B14F-4D97-AF65-F5344CB8AC3E}">
        <p14:creationId xmlns:p14="http://schemas.microsoft.com/office/powerpoint/2010/main" val="378255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SOA properties</a:t>
            </a:r>
          </a:p>
        </p:txBody>
      </p:sp>
      <p:sp>
        <p:nvSpPr>
          <p:cNvPr id="149506"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Arial" charset="0"/>
              <a:buChar char="•"/>
            </a:pPr>
            <a:r>
              <a:rPr lang="en-US" sz="2400">
                <a:solidFill>
                  <a:prstClr val="black"/>
                </a:solidFill>
              </a:rPr>
              <a:t>SOA has been adopted as a main direction by IBM and Microsoft among others</a:t>
            </a:r>
          </a:p>
          <a:p>
            <a:pPr marL="342900" indent="-342900" eaLnBrk="0" fontAlgn="base" hangingPunct="0">
              <a:spcBef>
                <a:spcPct val="20000"/>
              </a:spcBef>
              <a:spcAft>
                <a:spcPct val="0"/>
              </a:spcAft>
              <a:buFont typeface="Arial" charset="0"/>
              <a:buChar char="•"/>
            </a:pPr>
            <a:r>
              <a:rPr lang="en-US" sz="2400">
                <a:solidFill>
                  <a:prstClr val="black"/>
                </a:solidFill>
              </a:rPr>
              <a:t>It is a high-level architectural approach that attempts to glue and unify disjoint pieces of software</a:t>
            </a:r>
          </a:p>
          <a:p>
            <a:pPr marL="342900" indent="-342900" eaLnBrk="0" fontAlgn="base" hangingPunct="0">
              <a:spcBef>
                <a:spcPct val="20000"/>
              </a:spcBef>
              <a:spcAft>
                <a:spcPct val="0"/>
              </a:spcAft>
              <a:buFont typeface="Arial" charset="0"/>
              <a:buChar char="•"/>
            </a:pPr>
            <a:r>
              <a:rPr lang="en-US" sz="2400">
                <a:solidFill>
                  <a:prstClr val="black"/>
                </a:solidFill>
              </a:rPr>
              <a:t>SOA can be implemented using ad hoc architectures, CORBA, Jini, web services, clouds, or other distributed architectures</a:t>
            </a:r>
          </a:p>
          <a:p>
            <a:pPr marL="342900" indent="-342900" eaLnBrk="0" fontAlgn="base" hangingPunct="0">
              <a:spcBef>
                <a:spcPct val="20000"/>
              </a:spcBef>
              <a:spcAft>
                <a:spcPct val="0"/>
              </a:spcAft>
              <a:buFont typeface="Arial" charset="0"/>
              <a:buChar char="•"/>
            </a:pPr>
            <a:r>
              <a:rPr lang="en-US" sz="2400">
                <a:solidFill>
                  <a:prstClr val="black"/>
                </a:solidFill>
              </a:rPr>
              <a:t>A mail service is a basic type of SOA (with only one service)</a:t>
            </a:r>
          </a:p>
          <a:p>
            <a:pPr marL="342900" indent="-342900" eaLnBrk="0" fontAlgn="base" hangingPunct="0">
              <a:spcBef>
                <a:spcPct val="20000"/>
              </a:spcBef>
              <a:spcAft>
                <a:spcPct val="0"/>
              </a:spcAft>
              <a:buFont typeface="Arial" charset="0"/>
              <a:buChar char="•"/>
            </a:pPr>
            <a:r>
              <a:rPr lang="en-US" sz="2400">
                <a:solidFill>
                  <a:prstClr val="black"/>
                </a:solidFill>
              </a:rPr>
              <a:t>SOA can be seen as the generalization of client-server architectures. </a:t>
            </a:r>
          </a:p>
        </p:txBody>
      </p:sp>
    </p:spTree>
    <p:extLst>
      <p:ext uri="{BB962C8B-B14F-4D97-AF65-F5344CB8AC3E}">
        <p14:creationId xmlns:p14="http://schemas.microsoft.com/office/powerpoint/2010/main" val="93128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smtClean="0">
                <a:solidFill>
                  <a:prstClr val="black"/>
                </a:solidFill>
              </a:rPr>
              <a:t>Service Interfaces</a:t>
            </a:r>
            <a:endParaRPr lang="en-US" sz="4400" dirty="0">
              <a:solidFill>
                <a:prstClr val="black"/>
              </a:solidFill>
            </a:endParaRPr>
          </a:p>
        </p:txBody>
      </p:sp>
      <p:sp>
        <p:nvSpPr>
          <p:cNvPr id="150530"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What is important is the </a:t>
            </a:r>
            <a:r>
              <a:rPr lang="en-US" sz="2400" b="1" dirty="0">
                <a:solidFill>
                  <a:prstClr val="black"/>
                </a:solidFill>
              </a:rPr>
              <a:t>use of explicit inte</a:t>
            </a:r>
            <a:r>
              <a:rPr lang="en-US" sz="2400" dirty="0">
                <a:solidFill>
                  <a:prstClr val="black"/>
                </a:solidFill>
              </a:rPr>
              <a:t>rfaces defining some services without showing the implementation of these services</a:t>
            </a:r>
          </a:p>
          <a:p>
            <a:pPr marL="342900" indent="-342900" eaLnBrk="0" fontAlgn="base" hangingPunct="0">
              <a:lnSpc>
                <a:spcPct val="90000"/>
              </a:lnSpc>
              <a:spcBef>
                <a:spcPct val="20000"/>
              </a:spcBef>
              <a:spcAft>
                <a:spcPct val="0"/>
              </a:spcAft>
              <a:buFont typeface="Arial" charset="0"/>
              <a:buChar char="•"/>
            </a:pPr>
            <a:r>
              <a:rPr lang="en-US" sz="2400" dirty="0" smtClean="0">
                <a:solidFill>
                  <a:prstClr val="black"/>
                </a:solidFill>
              </a:rPr>
              <a:t>They apply </a:t>
            </a:r>
            <a:r>
              <a:rPr lang="en-US" sz="2400" dirty="0">
                <a:solidFill>
                  <a:prstClr val="black"/>
                </a:solidFill>
              </a:rPr>
              <a:t>the standard concepts of </a:t>
            </a:r>
            <a:r>
              <a:rPr lang="en-US" sz="2400" b="1" dirty="0">
                <a:solidFill>
                  <a:prstClr val="black"/>
                </a:solidFill>
              </a:rPr>
              <a:t>information hiding </a:t>
            </a:r>
            <a:r>
              <a:rPr lang="en-US" sz="2400" dirty="0">
                <a:solidFill>
                  <a:prstClr val="black"/>
                </a:solidFill>
              </a:rPr>
              <a:t>and </a:t>
            </a:r>
            <a:r>
              <a:rPr lang="en-US" sz="2400" b="1" dirty="0">
                <a:solidFill>
                  <a:prstClr val="black"/>
                </a:solidFill>
              </a:rPr>
              <a:t>encapsulation</a:t>
            </a:r>
            <a:r>
              <a:rPr lang="en-US" sz="2400" dirty="0">
                <a:solidFill>
                  <a:prstClr val="black"/>
                </a:solidFill>
              </a:rPr>
              <a:t> from object-oriented design</a:t>
            </a: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A </a:t>
            </a:r>
            <a:r>
              <a:rPr lang="en-US" sz="2400" b="1" dirty="0">
                <a:solidFill>
                  <a:prstClr val="black"/>
                </a:solidFill>
              </a:rPr>
              <a:t>schema</a:t>
            </a:r>
            <a:r>
              <a:rPr lang="en-US" sz="2400" dirty="0">
                <a:solidFill>
                  <a:prstClr val="black"/>
                </a:solidFill>
              </a:rPr>
              <a:t> describes the service and its physical binding. A service resides in an abstract hosting environment called a </a:t>
            </a:r>
            <a:r>
              <a:rPr lang="en-US" sz="2400" b="1" dirty="0">
                <a:solidFill>
                  <a:prstClr val="black"/>
                </a:solidFill>
              </a:rPr>
              <a:t>container</a:t>
            </a: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Clients and servers </a:t>
            </a:r>
            <a:r>
              <a:rPr lang="en-US" sz="2400" b="1" dirty="0">
                <a:solidFill>
                  <a:prstClr val="black"/>
                </a:solidFill>
              </a:rPr>
              <a:t>can use any technology </a:t>
            </a:r>
            <a:r>
              <a:rPr lang="en-US" sz="2400" dirty="0">
                <a:solidFill>
                  <a:prstClr val="black"/>
                </a:solidFill>
              </a:rPr>
              <a:t>and don’t need to know the technology of the services they use</a:t>
            </a:r>
          </a:p>
          <a:p>
            <a:pPr marL="342900" indent="-342900" eaLnBrk="0" fontAlgn="base" hangingPunct="0">
              <a:lnSpc>
                <a:spcPct val="90000"/>
              </a:lnSpc>
              <a:spcBef>
                <a:spcPct val="20000"/>
              </a:spcBef>
              <a:spcAft>
                <a:spcPct val="0"/>
              </a:spcAft>
              <a:buFont typeface="Arial" charset="0"/>
              <a:buChar char="•"/>
            </a:pPr>
            <a:r>
              <a:rPr lang="en-US" sz="2400" dirty="0" smtClean="0">
                <a:solidFill>
                  <a:prstClr val="black"/>
                </a:solidFill>
              </a:rPr>
              <a:t>A </a:t>
            </a:r>
            <a:r>
              <a:rPr lang="en-US" sz="2400" dirty="0">
                <a:solidFill>
                  <a:prstClr val="black"/>
                </a:solidFill>
              </a:rPr>
              <a:t>container may have several interfaces (Extension Interface </a:t>
            </a:r>
            <a:r>
              <a:rPr lang="en-US" sz="2400" dirty="0" smtClean="0">
                <a:solidFill>
                  <a:prstClr val="black"/>
                </a:solidFill>
              </a:rPr>
              <a:t>Pattern). </a:t>
            </a:r>
            <a:r>
              <a:rPr lang="en-US" sz="2400" dirty="0">
                <a:solidFill>
                  <a:prstClr val="black"/>
                </a:solidFill>
              </a:rPr>
              <a:t>The separation of interfaces and implementation can be described by a Bridge pattern  (to be seen later)</a:t>
            </a:r>
          </a:p>
        </p:txBody>
      </p:sp>
    </p:spTree>
    <p:extLst>
      <p:ext uri="{BB962C8B-B14F-4D97-AF65-F5344CB8AC3E}">
        <p14:creationId xmlns:p14="http://schemas.microsoft.com/office/powerpoint/2010/main" val="601905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0" name="Object 4"/>
          <p:cNvGraphicFramePr>
            <a:graphicFrameLocks noChangeAspect="1"/>
          </p:cNvGraphicFramePr>
          <p:nvPr/>
        </p:nvGraphicFramePr>
        <p:xfrm>
          <a:off x="561975" y="595313"/>
          <a:ext cx="8020050" cy="5667375"/>
        </p:xfrm>
        <a:graphic>
          <a:graphicData uri="http://schemas.openxmlformats.org/presentationml/2006/ole">
            <mc:AlternateContent xmlns:mc="http://schemas.openxmlformats.org/markup-compatibility/2006">
              <mc:Choice xmlns:v="urn:schemas-microsoft-com:vml" Requires="v">
                <p:oleObj spid="_x0000_s2109" name="Acrobat Document" r:id="rId3" imgW="7578000" imgH="5355000" progId="AcroExch.Document.7">
                  <p:embed/>
                </p:oleObj>
              </mc:Choice>
              <mc:Fallback>
                <p:oleObj name="Acrobat Document" r:id="rId3" imgW="7578000" imgH="535500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595313"/>
                        <a:ext cx="8020050"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5343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SOA  communication</a:t>
            </a:r>
          </a:p>
        </p:txBody>
      </p:sp>
      <p:sp>
        <p:nvSpPr>
          <p:cNvPr id="152578"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endParaRPr lang="en-US" sz="2800" dirty="0">
              <a:solidFill>
                <a:prstClr val="black"/>
              </a:solidFill>
            </a:endParaRP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Communication can be performed by:</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a:t>
            </a:r>
            <a:r>
              <a:rPr lang="en-US" sz="2800" i="1" dirty="0">
                <a:solidFill>
                  <a:prstClr val="black"/>
                </a:solidFill>
              </a:rPr>
              <a:t>Asynchronous messages</a:t>
            </a:r>
            <a:r>
              <a:rPr lang="en-US" sz="2800" dirty="0">
                <a:solidFill>
                  <a:prstClr val="black"/>
                </a:solidFill>
              </a:rPr>
              <a:t>. Send a document </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to a service and receive an answer later.</a:t>
            </a:r>
          </a:p>
          <a:p>
            <a:pPr marL="342900" indent="-342900" eaLnBrk="0" fontAlgn="base" hangingPunct="0">
              <a:lnSpc>
                <a:spcPct val="80000"/>
              </a:lnSpc>
              <a:spcBef>
                <a:spcPct val="20000"/>
              </a:spcBef>
              <a:spcAft>
                <a:spcPct val="0"/>
              </a:spcAft>
              <a:buFont typeface="Arial" charset="0"/>
              <a:buNone/>
            </a:pPr>
            <a:r>
              <a:rPr lang="en-US" sz="2800" dirty="0">
                <a:solidFill>
                  <a:prstClr val="black"/>
                </a:solidFill>
              </a:rPr>
              <a:t>          </a:t>
            </a:r>
            <a:r>
              <a:rPr lang="en-US" sz="2800" i="1" dirty="0">
                <a:solidFill>
                  <a:prstClr val="black"/>
                </a:solidFill>
              </a:rPr>
              <a:t>Synchronous messages, </a:t>
            </a:r>
            <a:r>
              <a:rPr lang="en-US" sz="2800" dirty="0">
                <a:solidFill>
                  <a:prstClr val="black"/>
                </a:solidFill>
              </a:rPr>
              <a:t>using a Broker </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Sender and receiver must agree on document structure and meaning</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A </a:t>
            </a:r>
            <a:r>
              <a:rPr lang="en-US" sz="2800" b="1" dirty="0">
                <a:solidFill>
                  <a:prstClr val="black"/>
                </a:solidFill>
              </a:rPr>
              <a:t>message</a:t>
            </a:r>
            <a:r>
              <a:rPr lang="en-US" sz="2800" dirty="0">
                <a:solidFill>
                  <a:prstClr val="black"/>
                </a:solidFill>
              </a:rPr>
              <a:t> includes a </a:t>
            </a:r>
            <a:r>
              <a:rPr lang="en-US" sz="2800" b="1" dirty="0">
                <a:solidFill>
                  <a:prstClr val="black"/>
                </a:solidFill>
              </a:rPr>
              <a:t>header</a:t>
            </a:r>
            <a:r>
              <a:rPr lang="en-US" sz="2800" dirty="0">
                <a:solidFill>
                  <a:prstClr val="black"/>
                </a:solidFill>
              </a:rPr>
              <a:t> (describing routing and security information) and an </a:t>
            </a:r>
            <a:r>
              <a:rPr lang="en-US" sz="2800" b="1" dirty="0">
                <a:solidFill>
                  <a:prstClr val="black"/>
                </a:solidFill>
              </a:rPr>
              <a:t>envelope </a:t>
            </a:r>
            <a:r>
              <a:rPr lang="en-US" sz="2800" dirty="0">
                <a:solidFill>
                  <a:prstClr val="black"/>
                </a:solidFill>
              </a:rPr>
              <a:t>(carrying the message contents)</a:t>
            </a:r>
          </a:p>
          <a:p>
            <a:pPr marL="342900" indent="-342900" eaLnBrk="0" fontAlgn="base" hangingPunct="0">
              <a:lnSpc>
                <a:spcPct val="80000"/>
              </a:lnSpc>
              <a:spcBef>
                <a:spcPct val="20000"/>
              </a:spcBef>
              <a:spcAft>
                <a:spcPct val="0"/>
              </a:spcAft>
              <a:buFont typeface="Arial" charset="0"/>
              <a:buChar char="•"/>
            </a:pPr>
            <a:r>
              <a:rPr lang="en-US" sz="2800" dirty="0">
                <a:solidFill>
                  <a:prstClr val="black"/>
                </a:solidFill>
              </a:rPr>
              <a:t>A </a:t>
            </a:r>
            <a:r>
              <a:rPr lang="en-US" sz="2800" b="1" dirty="0">
                <a:solidFill>
                  <a:prstClr val="black"/>
                </a:solidFill>
              </a:rPr>
              <a:t>contract</a:t>
            </a:r>
            <a:r>
              <a:rPr lang="en-US" sz="2800" dirty="0">
                <a:solidFill>
                  <a:prstClr val="black"/>
                </a:solidFill>
              </a:rPr>
              <a:t> defines the meaning of header and envelope for the entities that exchange messages.</a:t>
            </a:r>
          </a:p>
        </p:txBody>
      </p:sp>
    </p:spTree>
    <p:extLst>
      <p:ext uri="{BB962C8B-B14F-4D97-AF65-F5344CB8AC3E}">
        <p14:creationId xmlns:p14="http://schemas.microsoft.com/office/powerpoint/2010/main" val="2734291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Use of services </a:t>
            </a:r>
          </a:p>
        </p:txBody>
      </p:sp>
      <p:sp>
        <p:nvSpPr>
          <p:cNvPr id="153602"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r>
              <a:rPr lang="en-US" sz="2400" b="1" dirty="0">
                <a:solidFill>
                  <a:prstClr val="black"/>
                </a:solidFill>
              </a:rPr>
              <a:t>Remote Procedure Call (RPC) </a:t>
            </a:r>
            <a:r>
              <a:rPr lang="en-US" sz="2400" dirty="0">
                <a:solidFill>
                  <a:prstClr val="black"/>
                </a:solidFill>
              </a:rPr>
              <a:t>style—A message invokes a service with some parameters and the response is sent back over the same connection. This is a synchronous approach.</a:t>
            </a:r>
          </a:p>
          <a:p>
            <a:pPr marL="342900" indent="-342900" eaLnBrk="0" fontAlgn="base" hangingPunct="0">
              <a:lnSpc>
                <a:spcPct val="80000"/>
              </a:lnSpc>
              <a:spcBef>
                <a:spcPct val="20000"/>
              </a:spcBef>
              <a:spcAft>
                <a:spcPct val="0"/>
              </a:spcAft>
              <a:buFont typeface="Arial" charset="0"/>
              <a:buChar char="•"/>
            </a:pPr>
            <a:r>
              <a:rPr lang="en-US" sz="2400" b="1" dirty="0">
                <a:solidFill>
                  <a:prstClr val="black"/>
                </a:solidFill>
              </a:rPr>
              <a:t>Document style</a:t>
            </a:r>
            <a:r>
              <a:rPr lang="en-US" sz="2400" dirty="0">
                <a:solidFill>
                  <a:prstClr val="black"/>
                </a:solidFill>
              </a:rPr>
              <a:t>—A complete document (or parts of it) is manipulated. This is a coarser-grained asynchronous approach. </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In general, the document style is more efficient, more extensible, and more scalable. However, the RPC approach is more prevalent today because it is similar to earlier, more familiar approaches. </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The fact that data is exchanged for business purposes and between different entities means that, in addition to the usual requirements of security, </a:t>
            </a:r>
            <a:r>
              <a:rPr lang="en-US" sz="2400" b="1" dirty="0">
                <a:solidFill>
                  <a:prstClr val="black"/>
                </a:solidFill>
              </a:rPr>
              <a:t>accountability</a:t>
            </a:r>
            <a:r>
              <a:rPr lang="en-US" sz="2400" dirty="0">
                <a:solidFill>
                  <a:prstClr val="black"/>
                </a:solidFill>
              </a:rPr>
              <a:t> is an important factor.</a:t>
            </a:r>
          </a:p>
        </p:txBody>
      </p:sp>
    </p:spTree>
    <p:extLst>
      <p:ext uri="{BB962C8B-B14F-4D97-AF65-F5344CB8AC3E}">
        <p14:creationId xmlns:p14="http://schemas.microsoft.com/office/powerpoint/2010/main" val="2810629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prstClr val="black"/>
                </a:solidFill>
              </a:rPr>
              <a:t>Web services</a:t>
            </a:r>
          </a:p>
        </p:txBody>
      </p:sp>
      <p:sp>
        <p:nvSpPr>
          <p:cNvPr id="154626" name="Rectangle 3"/>
          <p:cNvSpPr>
            <a:spLocks noChangeArrowheads="1"/>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lnSpc>
                <a:spcPct val="90000"/>
              </a:lnSpc>
              <a:spcBef>
                <a:spcPct val="20000"/>
              </a:spcBef>
              <a:spcAft>
                <a:spcPct val="0"/>
              </a:spcAft>
              <a:buFont typeface="Arial" charset="0"/>
              <a:buChar char="•"/>
            </a:pPr>
            <a:r>
              <a:rPr lang="en-US" altLang="zh-CN" sz="2400" b="1" dirty="0">
                <a:solidFill>
                  <a:prstClr val="black"/>
                </a:solidFill>
              </a:rPr>
              <a:t>Web services </a:t>
            </a:r>
            <a:r>
              <a:rPr lang="en-US" altLang="zh-CN" sz="2400" dirty="0">
                <a:solidFill>
                  <a:prstClr val="black"/>
                </a:solidFill>
              </a:rPr>
              <a:t>(WS) are a popular approach to implementing SOA. Also called XML services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Web services define an abstract framework, called the Web services platform which is comprised of several parts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Many of these parts address a particular aspect of the common SOA and are defined by standards organizations and implemented on proprietary technology platforms</a:t>
            </a:r>
          </a:p>
          <a:p>
            <a:pPr marL="342900" indent="-342900" eaLnBrk="0" fontAlgn="base" hangingPunct="0">
              <a:lnSpc>
                <a:spcPct val="90000"/>
              </a:lnSpc>
              <a:spcBef>
                <a:spcPct val="20000"/>
              </a:spcBef>
              <a:spcAft>
                <a:spcPct val="0"/>
              </a:spcAft>
              <a:buFont typeface="Arial" charset="0"/>
              <a:buChar char="•"/>
            </a:pPr>
            <a:r>
              <a:rPr lang="en-US" altLang="zh-CN" sz="2400" dirty="0">
                <a:solidFill>
                  <a:prstClr val="black"/>
                </a:solidFill>
              </a:rPr>
              <a:t>The Organization for the Advancement of Structured Information Standards (OASIS) and the World Wide Web Consortium (W3C) are examples for standards organizations that work on the specification and standardization of abstract concepts within the Web services platform.</a:t>
            </a:r>
          </a:p>
          <a:p>
            <a:pPr marL="342900" indent="-342900" eaLnBrk="0" fontAlgn="base" hangingPunct="0">
              <a:lnSpc>
                <a:spcPct val="90000"/>
              </a:lnSpc>
              <a:spcBef>
                <a:spcPct val="20000"/>
              </a:spcBef>
              <a:spcAft>
                <a:spcPct val="0"/>
              </a:spcAft>
              <a:buFont typeface="Arial" charset="0"/>
              <a:buChar char="•"/>
            </a:pPr>
            <a:r>
              <a:rPr lang="en-US" sz="2400" dirty="0">
                <a:solidFill>
                  <a:prstClr val="black"/>
                </a:solidFill>
              </a:rPr>
              <a:t>Used mostly for </a:t>
            </a:r>
            <a:r>
              <a:rPr lang="en-US" sz="2400" b="1" dirty="0">
                <a:solidFill>
                  <a:prstClr val="black"/>
                </a:solidFill>
              </a:rPr>
              <a:t>B2B interactions</a:t>
            </a:r>
          </a:p>
        </p:txBody>
      </p:sp>
    </p:spTree>
    <p:extLst>
      <p:ext uri="{BB962C8B-B14F-4D97-AF65-F5344CB8AC3E}">
        <p14:creationId xmlns:p14="http://schemas.microsoft.com/office/powerpoint/2010/main" val="3262412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9170" name="Object 2"/>
          <p:cNvGraphicFramePr>
            <a:graphicFrameLocks noChangeAspect="1"/>
          </p:cNvGraphicFramePr>
          <p:nvPr/>
        </p:nvGraphicFramePr>
        <p:xfrm>
          <a:off x="609600" y="685800"/>
          <a:ext cx="8013700" cy="5664200"/>
        </p:xfrm>
        <a:graphic>
          <a:graphicData uri="http://schemas.openxmlformats.org/presentationml/2006/ole">
            <mc:AlternateContent xmlns:mc="http://schemas.openxmlformats.org/markup-compatibility/2006">
              <mc:Choice xmlns:v="urn:schemas-microsoft-com:vml" Requires="v">
                <p:oleObj spid="_x0000_s3133" name="Acrobat Document" r:id="rId3" imgW="7578000" imgH="5355000" progId="AcroExch.Document.7">
                  <p:embed/>
                </p:oleObj>
              </mc:Choice>
              <mc:Fallback>
                <p:oleObj name="Acrobat Document" r:id="rId3" imgW="7578000" imgH="5355000" progId="AcroExch.Document.7">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85800"/>
                        <a:ext cx="801370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7713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Service Level Agreement</a:t>
            </a:r>
          </a:p>
        </p:txBody>
      </p:sp>
      <p:sp>
        <p:nvSpPr>
          <p:cNvPr id="87042" name="Content Placeholder 2"/>
          <p:cNvSpPr>
            <a:spLocks noGrp="1"/>
          </p:cNvSpPr>
          <p:nvPr>
            <p:ph idx="1"/>
          </p:nvPr>
        </p:nvSpPr>
        <p:spPr/>
        <p:txBody>
          <a:bodyPr/>
          <a:lstStyle/>
          <a:p>
            <a:pPr eaLnBrk="1" hangingPunct="1"/>
            <a:r>
              <a:rPr lang="en-US" sz="2400" dirty="0" smtClean="0"/>
              <a:t>Use of services in Service-oriented architectures (SOAs) require the use of </a:t>
            </a:r>
            <a:r>
              <a:rPr lang="en-US" sz="2400" dirty="0" err="1" smtClean="0"/>
              <a:t>of</a:t>
            </a:r>
            <a:r>
              <a:rPr lang="en-US" sz="2400" dirty="0" smtClean="0"/>
              <a:t> Service-Level Agreements (SLAs)</a:t>
            </a:r>
          </a:p>
          <a:p>
            <a:pPr eaLnBrk="1" hangingPunct="1"/>
            <a:r>
              <a:rPr lang="en-US" sz="2400" dirty="0" smtClean="0"/>
              <a:t>A SLA is a </a:t>
            </a:r>
            <a:r>
              <a:rPr lang="en-US" sz="2400" b="1" dirty="0" smtClean="0"/>
              <a:t>contract</a:t>
            </a:r>
            <a:r>
              <a:rPr lang="en-US" sz="2400" dirty="0" smtClean="0"/>
              <a:t> that specifies clearly the rights and obligations of providers and customers and  determines the benefits and responsibilities of each party</a:t>
            </a:r>
          </a:p>
          <a:p>
            <a:pPr eaLnBrk="1" hangingPunct="1"/>
            <a:r>
              <a:rPr lang="en-US" sz="2400" dirty="0" smtClean="0"/>
              <a:t>The only means the provider can gain trust of clients is through the SLA</a:t>
            </a:r>
          </a:p>
          <a:p>
            <a:pPr eaLnBrk="1" hangingPunct="1"/>
            <a:r>
              <a:rPr lang="en-US" sz="2400" dirty="0" smtClean="0"/>
              <a:t>Due to the dynamic nature of the cloud, continuous monitoring on Quality of Service (</a:t>
            </a:r>
            <a:r>
              <a:rPr lang="en-US" sz="2400" dirty="0" err="1" smtClean="0"/>
              <a:t>QoS</a:t>
            </a:r>
            <a:r>
              <a:rPr lang="en-US" sz="2400" dirty="0" smtClean="0"/>
              <a:t>) attributes is necessary to enforce SLAs [Pat09]</a:t>
            </a:r>
          </a:p>
        </p:txBody>
      </p:sp>
    </p:spTree>
    <p:extLst>
      <p:ext uri="{BB962C8B-B14F-4D97-AF65-F5344CB8AC3E}">
        <p14:creationId xmlns:p14="http://schemas.microsoft.com/office/powerpoint/2010/main" val="2247949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SLAs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Requirements for SLAs include: </a:t>
            </a:r>
            <a:r>
              <a:rPr lang="en-US" sz="2400" dirty="0" err="1" smtClean="0"/>
              <a:t>monitorable</a:t>
            </a:r>
            <a:r>
              <a:rPr lang="en-US" sz="2400" dirty="0" smtClean="0"/>
              <a:t>, understandable, precise, timeliness, reliability of service. </a:t>
            </a:r>
          </a:p>
          <a:p>
            <a:r>
              <a:rPr lang="en-US" sz="2400" dirty="0" smtClean="0"/>
              <a:t>Precise modeling of cloud architectures lead to precise SLAs and in turn to more convenient certification. Clouds can be ranked according to their degree of security and their ability to match the requirements of specific types of applications. </a:t>
            </a:r>
          </a:p>
          <a:p>
            <a:r>
              <a:rPr lang="en-US" sz="2400" dirty="0" smtClean="0"/>
              <a:t>A reference architecture is also useful to define what aspects of a SLA should be monitored.  </a:t>
            </a:r>
          </a:p>
          <a:p>
            <a:r>
              <a:rPr lang="en-US" sz="2400" dirty="0" smtClean="0"/>
              <a:t>IBM proposed a framework for specifying and monitoring SLA for web services named </a:t>
            </a:r>
            <a:r>
              <a:rPr lang="en-US" sz="2400" b="1" dirty="0" smtClean="0"/>
              <a:t>Web Service Level Agreement </a:t>
            </a:r>
            <a:r>
              <a:rPr lang="en-US" sz="2400" dirty="0" smtClean="0"/>
              <a:t>(WSLA). Although WSLA [Lud03] was designed for web services, it can be applicable to Cloud Computing as well. </a:t>
            </a:r>
          </a:p>
          <a:p>
            <a:r>
              <a:rPr lang="en-US" sz="2400" dirty="0" smtClean="0"/>
              <a:t>We can build a pattern for WSLA as a project</a:t>
            </a:r>
          </a:p>
          <a:p>
            <a:endParaRPr lang="en-US" sz="2400" dirty="0" smtClean="0"/>
          </a:p>
          <a:p>
            <a:endParaRPr lang="en-US" sz="2400" dirty="0"/>
          </a:p>
        </p:txBody>
      </p:sp>
    </p:spTree>
    <p:extLst>
      <p:ext uri="{BB962C8B-B14F-4D97-AF65-F5344CB8AC3E}">
        <p14:creationId xmlns:p14="http://schemas.microsoft.com/office/powerpoint/2010/main" val="771289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Architecture II</a:t>
            </a:r>
            <a:endParaRPr lang="en-US" altLang="en-US" dirty="0" smtClean="0"/>
          </a:p>
        </p:txBody>
      </p:sp>
      <p:sp>
        <p:nvSpPr>
          <p:cNvPr id="12291" name="Content Placeholder 2"/>
          <p:cNvSpPr>
            <a:spLocks noGrp="1"/>
          </p:cNvSpPr>
          <p:nvPr>
            <p:ph idx="1"/>
          </p:nvPr>
        </p:nvSpPr>
        <p:spPr/>
        <p:txBody>
          <a:bodyPr/>
          <a:lstStyle/>
          <a:p>
            <a:r>
              <a:rPr lang="en-US" altLang="en-US" sz="2400" dirty="0" smtClean="0"/>
              <a:t>Architecture </a:t>
            </a:r>
            <a:r>
              <a:rPr lang="en-US" altLang="en-US" sz="2400" dirty="0" smtClean="0"/>
              <a:t>includes: system topology and organization, decomposition into components, assignment of functionality to components, component interactions, system properties (nonfunctional requirements, e.g. performance, security), correspondence between requirements and units.</a:t>
            </a:r>
          </a:p>
          <a:p>
            <a:pPr>
              <a:buFontTx/>
              <a:buNone/>
            </a:pPr>
            <a:r>
              <a:rPr lang="en-US" altLang="en-US" sz="2400" dirty="0" smtClean="0"/>
              <a:t> </a:t>
            </a:r>
          </a:p>
          <a:p>
            <a:r>
              <a:rPr lang="en-US" altLang="en-US" sz="2400" dirty="0" smtClean="0"/>
              <a:t>Three types of architectural elements are normally considered: processing elements, data elements, and connection elements.</a:t>
            </a:r>
          </a:p>
          <a:p>
            <a:pPr>
              <a:buFontTx/>
              <a:buNone/>
            </a:pPr>
            <a:endParaRPr lang="en-US" altLang="en-US" sz="2400" dirty="0" smtClean="0"/>
          </a:p>
          <a:p>
            <a:endParaRPr lang="en-US" altLang="en-US" sz="2000" dirty="0" smtClean="0"/>
          </a:p>
        </p:txBody>
      </p:sp>
    </p:spTree>
    <p:extLst>
      <p:ext uri="{BB962C8B-B14F-4D97-AF65-F5344CB8AC3E}">
        <p14:creationId xmlns:p14="http://schemas.microsoft.com/office/powerpoint/2010/main" val="306635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WSLA</a:t>
            </a:r>
          </a:p>
        </p:txBody>
      </p:sp>
      <p:sp>
        <p:nvSpPr>
          <p:cNvPr id="88066" name="Content Placeholder 2"/>
          <p:cNvSpPr>
            <a:spLocks noGrp="1"/>
          </p:cNvSpPr>
          <p:nvPr>
            <p:ph idx="1"/>
          </p:nvPr>
        </p:nvSpPr>
        <p:spPr/>
        <p:txBody>
          <a:bodyPr>
            <a:normAutofit lnSpcReduction="10000"/>
          </a:bodyPr>
          <a:lstStyle/>
          <a:p>
            <a:pPr eaLnBrk="1" hangingPunct="1"/>
            <a:r>
              <a:rPr lang="en-US" sz="2800" b="1" dirty="0" smtClean="0"/>
              <a:t>Parties</a:t>
            </a:r>
            <a:r>
              <a:rPr lang="en-US" sz="2800" dirty="0" smtClean="0"/>
              <a:t>: It is composed of two parties: </a:t>
            </a:r>
            <a:r>
              <a:rPr lang="en-US" sz="2800" i="1" dirty="0" smtClean="0"/>
              <a:t>supporting parties </a:t>
            </a:r>
            <a:r>
              <a:rPr lang="en-US" sz="2800" dirty="0" smtClean="0"/>
              <a:t>and</a:t>
            </a:r>
            <a:r>
              <a:rPr lang="en-US" sz="2800" i="1" dirty="0" smtClean="0"/>
              <a:t> signatory parties</a:t>
            </a:r>
            <a:r>
              <a:rPr lang="en-US" sz="2800" dirty="0" smtClean="0"/>
              <a:t>. Signatory parties are the service provider and the consumer. Supporting parties are the third parties that act in behalf of the service provider or the consumer.</a:t>
            </a:r>
          </a:p>
          <a:p>
            <a:pPr eaLnBrk="1" hangingPunct="1"/>
            <a:r>
              <a:rPr lang="en-US" sz="2800" b="1" dirty="0" smtClean="0"/>
              <a:t>Service Definitions</a:t>
            </a:r>
            <a:r>
              <a:rPr lang="en-US" sz="2800" dirty="0" smtClean="0"/>
              <a:t>: describe the services to be delivered in terms of operations and service’s metrics.  </a:t>
            </a:r>
          </a:p>
          <a:p>
            <a:pPr eaLnBrk="1" hangingPunct="1"/>
            <a:r>
              <a:rPr lang="en-US" sz="2800" b="1" dirty="0" smtClean="0"/>
              <a:t>Obligations</a:t>
            </a:r>
            <a:r>
              <a:rPr lang="en-US" sz="2800" dirty="0" smtClean="0"/>
              <a:t>: define the service level that is guaranteed with respect to the metrics defined in service definitions. </a:t>
            </a:r>
          </a:p>
          <a:p>
            <a:pPr eaLnBrk="1" hangingPunct="1"/>
            <a:endParaRPr lang="en-US" sz="2800" dirty="0" smtClean="0"/>
          </a:p>
        </p:txBody>
      </p:sp>
    </p:spTree>
    <p:extLst>
      <p:ext uri="{BB962C8B-B14F-4D97-AF65-F5344CB8AC3E}">
        <p14:creationId xmlns:p14="http://schemas.microsoft.com/office/powerpoint/2010/main" val="3088420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85800" y="900113"/>
          <a:ext cx="7772400" cy="5057775"/>
        </p:xfrm>
        <a:graphic>
          <a:graphicData uri="http://schemas.openxmlformats.org/presentationml/2006/ole">
            <mc:AlternateContent xmlns:mc="http://schemas.openxmlformats.org/markup-compatibility/2006">
              <mc:Choice xmlns:v="urn:schemas-microsoft-com:vml" Requires="v">
                <p:oleObj spid="_x0000_s4155" name="Document" r:id="rId3" imgW="10373400" imgH="6738480" progId="Word.Document.12">
                  <p:embed/>
                </p:oleObj>
              </mc:Choice>
              <mc:Fallback>
                <p:oleObj name="Document" r:id="rId3" imgW="10373400" imgH="6738480"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00113"/>
                        <a:ext cx="77724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11587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Amazon EC2 Service Level Agreement</a:t>
            </a:r>
            <a:br>
              <a:rPr lang="en-US" sz="3200" b="1" dirty="0"/>
            </a:br>
            <a:endParaRPr lang="en-US" sz="3200" dirty="0"/>
          </a:p>
        </p:txBody>
      </p:sp>
      <p:sp>
        <p:nvSpPr>
          <p:cNvPr id="3" name="Content Placeholder 2"/>
          <p:cNvSpPr>
            <a:spLocks noGrp="1"/>
          </p:cNvSpPr>
          <p:nvPr>
            <p:ph idx="1"/>
          </p:nvPr>
        </p:nvSpPr>
        <p:spPr/>
        <p:txBody>
          <a:bodyPr/>
          <a:lstStyle/>
          <a:p>
            <a:r>
              <a:rPr lang="en-US" sz="1800" dirty="0"/>
              <a:t>AWS will use commercially reasonable efforts to make Amazon EC2 available with an Annual Uptime Percentage (defined below) of at least 99.95% during the Service Year</a:t>
            </a:r>
            <a:r>
              <a:rPr lang="en-US" sz="1800" dirty="0" smtClean="0"/>
              <a:t>. </a:t>
            </a:r>
            <a:r>
              <a:rPr lang="en-US" sz="1800" dirty="0"/>
              <a:t>If the Annual Uptime Percentage for a customer drops below 99.95% for the Service Year, that customer is eligible to receive a Service Credit equal to 10% of their bill (excluding one-time payments made for Reserved Instances) for the Eligible Credit Period</a:t>
            </a:r>
            <a:r>
              <a:rPr lang="en-US" sz="1800" dirty="0" smtClean="0"/>
              <a:t>.</a:t>
            </a:r>
          </a:p>
          <a:p>
            <a:r>
              <a:rPr lang="en-US" sz="1800" dirty="0" smtClean="0">
                <a:solidFill>
                  <a:srgbClr val="00B0F0"/>
                </a:solidFill>
              </a:rPr>
              <a:t>Only one level of availability</a:t>
            </a:r>
          </a:p>
          <a:p>
            <a:r>
              <a:rPr lang="en-US" sz="1800" dirty="0" smtClean="0">
                <a:solidFill>
                  <a:srgbClr val="00B0F0"/>
                </a:solidFill>
              </a:rPr>
              <a:t>No mention of security or other quality aspects</a:t>
            </a:r>
          </a:p>
          <a:p>
            <a:r>
              <a:rPr lang="en-US" sz="1800" dirty="0"/>
              <a:t>Amazon Web Services (AWS) delivers a highly scalable cloud computing platform with high availability and reliability, and the flexibility to enable customers to build a wide range of applications. In order to provide end-to-end security and end-to-end privacy, AWS builds services in accordance with security best practices, provides appropriate security features in those services, and documents how to use those features. In addition, AWS customers must use those features and best practices to architect an appropriately secure application environment. </a:t>
            </a:r>
            <a:endParaRPr lang="en-US" sz="2000" dirty="0"/>
          </a:p>
        </p:txBody>
      </p:sp>
    </p:spTree>
    <p:extLst>
      <p:ext uri="{BB962C8B-B14F-4D97-AF65-F5344CB8AC3E}">
        <p14:creationId xmlns:p14="http://schemas.microsoft.com/office/powerpoint/2010/main" val="26856236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9" name="Object 3"/>
          <p:cNvGraphicFramePr>
            <a:graphicFrameLocks noChangeAspect="1"/>
          </p:cNvGraphicFramePr>
          <p:nvPr/>
        </p:nvGraphicFramePr>
        <p:xfrm>
          <a:off x="1638300" y="1252538"/>
          <a:ext cx="5867400" cy="4352925"/>
        </p:xfrm>
        <a:graphic>
          <a:graphicData uri="http://schemas.openxmlformats.org/presentationml/2006/ole">
            <mc:AlternateContent xmlns:mc="http://schemas.openxmlformats.org/markup-compatibility/2006">
              <mc:Choice xmlns:v="urn:schemas-microsoft-com:vml" Requires="v">
                <p:oleObj spid="_x0000_s5179" name="Document" r:id="rId3" imgW="7831080" imgH="5799600" progId="Word.Document.12">
                  <p:embed/>
                </p:oleObj>
              </mc:Choice>
              <mc:Fallback>
                <p:oleObj name="Document" r:id="rId3" imgW="7831080" imgH="5799600"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1252538"/>
                        <a:ext cx="58674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0" name="Title 3"/>
          <p:cNvSpPr>
            <a:spLocks noGrp="1"/>
          </p:cNvSpPr>
          <p:nvPr>
            <p:ph type="title"/>
          </p:nvPr>
        </p:nvSpPr>
        <p:spPr/>
        <p:txBody>
          <a:bodyPr/>
          <a:lstStyle/>
          <a:p>
            <a:r>
              <a:rPr lang="en-US" dirty="0" smtClean="0"/>
              <a:t>Dynamic aspects of SLAs</a:t>
            </a:r>
          </a:p>
        </p:txBody>
      </p:sp>
    </p:spTree>
    <p:extLst>
      <p:ext uri="{BB962C8B-B14F-4D97-AF65-F5344CB8AC3E}">
        <p14:creationId xmlns:p14="http://schemas.microsoft.com/office/powerpoint/2010/main" val="9499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1"/>
          <p:cNvSpPr>
            <a:spLocks noChangeArrowheads="1"/>
          </p:cNvSpPr>
          <p:nvPr/>
        </p:nvSpPr>
        <p:spPr bwMode="auto">
          <a:xfrm>
            <a:off x="1371600" y="1828800"/>
            <a:ext cx="6324600" cy="4154984"/>
          </a:xfrm>
          <a:prstGeom prst="rect">
            <a:avLst/>
          </a:prstGeom>
          <a:noFill/>
          <a:ln w="9525">
            <a:noFill/>
            <a:miter lim="800000"/>
            <a:headEnd/>
            <a:tailEnd/>
          </a:ln>
        </p:spPr>
        <p:txBody>
          <a:bodyPr>
            <a:spAutoFit/>
          </a:bodyPr>
          <a:lstStyle/>
          <a:p>
            <a:pPr fontAlgn="base">
              <a:spcBef>
                <a:spcPct val="0"/>
              </a:spcBef>
              <a:spcAft>
                <a:spcPct val="0"/>
              </a:spcAft>
            </a:pPr>
            <a:r>
              <a:rPr lang="en-US" sz="2000" dirty="0">
                <a:solidFill>
                  <a:prstClr val="black"/>
                </a:solidFill>
                <a:latin typeface="Arial" charset="0"/>
              </a:rPr>
              <a:t>Standards Creation is Time Consuming</a:t>
            </a:r>
          </a:p>
          <a:p>
            <a:pPr fontAlgn="base">
              <a:spcBef>
                <a:spcPct val="0"/>
              </a:spcBef>
              <a:spcAft>
                <a:spcPct val="0"/>
              </a:spcAft>
            </a:pPr>
            <a:r>
              <a:rPr lang="en-US" sz="2000" dirty="0">
                <a:solidFill>
                  <a:prstClr val="black"/>
                </a:solidFill>
                <a:latin typeface="Arial" charset="0"/>
              </a:rPr>
              <a:t>• Critical features (interoperability, portability)</a:t>
            </a:r>
          </a:p>
          <a:p>
            <a:pPr fontAlgn="base">
              <a:spcBef>
                <a:spcPct val="0"/>
              </a:spcBef>
              <a:spcAft>
                <a:spcPct val="0"/>
              </a:spcAft>
            </a:pPr>
            <a:r>
              <a:rPr lang="en-US" sz="2000" i="1" dirty="0">
                <a:solidFill>
                  <a:prstClr val="black"/>
                </a:solidFill>
                <a:latin typeface="Arial" charset="0"/>
              </a:rPr>
              <a:t>require high quality, mature standards.</a:t>
            </a:r>
          </a:p>
          <a:p>
            <a:pPr fontAlgn="base">
              <a:spcBef>
                <a:spcPct val="0"/>
              </a:spcBef>
              <a:spcAft>
                <a:spcPct val="0"/>
              </a:spcAft>
            </a:pPr>
            <a:r>
              <a:rPr lang="en-US" sz="2000" dirty="0">
                <a:solidFill>
                  <a:prstClr val="black"/>
                </a:solidFill>
                <a:latin typeface="Arial" charset="0"/>
              </a:rPr>
              <a:t>• </a:t>
            </a:r>
            <a:r>
              <a:rPr lang="en-US" sz="2000" b="1" dirty="0">
                <a:solidFill>
                  <a:prstClr val="black"/>
                </a:solidFill>
                <a:latin typeface="Arial" charset="0"/>
              </a:rPr>
              <a:t>But standards development is a consensus </a:t>
            </a:r>
            <a:r>
              <a:rPr lang="en-US" sz="2000" b="1" dirty="0" smtClean="0">
                <a:solidFill>
                  <a:prstClr val="black"/>
                </a:solidFill>
                <a:latin typeface="Arial" charset="0"/>
              </a:rPr>
              <a:t>oriented process</a:t>
            </a:r>
            <a:r>
              <a:rPr lang="en-US" sz="2000" b="1" dirty="0">
                <a:solidFill>
                  <a:prstClr val="black"/>
                </a:solidFill>
                <a:latin typeface="Arial" charset="0"/>
              </a:rPr>
              <a:t>:</a:t>
            </a:r>
            <a:r>
              <a:rPr lang="en-US" sz="2000" dirty="0">
                <a:solidFill>
                  <a:prstClr val="black"/>
                </a:solidFill>
                <a:latin typeface="Arial" charset="0"/>
              </a:rPr>
              <a:t> often years to complete.</a:t>
            </a:r>
          </a:p>
          <a:p>
            <a:pPr fontAlgn="base">
              <a:spcBef>
                <a:spcPct val="0"/>
              </a:spcBef>
              <a:spcAft>
                <a:spcPct val="0"/>
              </a:spcAft>
            </a:pPr>
            <a:r>
              <a:rPr lang="en-US" sz="2000" dirty="0">
                <a:solidFill>
                  <a:prstClr val="black"/>
                </a:solidFill>
                <a:latin typeface="Arial" charset="0"/>
              </a:rPr>
              <a:t>• Even longer for international standards</a:t>
            </a:r>
          </a:p>
          <a:p>
            <a:pPr fontAlgn="base">
              <a:spcBef>
                <a:spcPct val="0"/>
              </a:spcBef>
              <a:spcAft>
                <a:spcPct val="0"/>
              </a:spcAft>
            </a:pPr>
            <a:endParaRPr lang="en-US" sz="2000" dirty="0">
              <a:solidFill>
                <a:prstClr val="black"/>
              </a:solidFill>
              <a:latin typeface="Arial" charset="0"/>
            </a:endParaRPr>
          </a:p>
          <a:p>
            <a:pPr fontAlgn="base">
              <a:spcBef>
                <a:spcPct val="0"/>
              </a:spcBef>
              <a:spcAft>
                <a:spcPct val="0"/>
              </a:spcAft>
            </a:pPr>
            <a:r>
              <a:rPr lang="en-US" sz="2000" dirty="0">
                <a:solidFill>
                  <a:prstClr val="black"/>
                </a:solidFill>
                <a:latin typeface="Arial" charset="0"/>
              </a:rPr>
              <a:t>The mission of the </a:t>
            </a:r>
            <a:r>
              <a:rPr lang="en-US" sz="2000" dirty="0">
                <a:solidFill>
                  <a:prstClr val="black"/>
                </a:solidFill>
                <a:latin typeface="Arial" charset="0"/>
                <a:hlinkClick r:id="rId2"/>
              </a:rPr>
              <a:t>National Institute of Standards and Technology (NIST)</a:t>
            </a:r>
            <a:r>
              <a:rPr lang="en-US" sz="2000" dirty="0">
                <a:solidFill>
                  <a:prstClr val="black"/>
                </a:solidFill>
                <a:latin typeface="Arial" charset="0"/>
              </a:rPr>
              <a:t> is to promote U.S. innovation and industrial competitiveness by advancing measurement science, </a:t>
            </a:r>
            <a:r>
              <a:rPr lang="en-US" sz="2000" b="1" dirty="0">
                <a:solidFill>
                  <a:prstClr val="black"/>
                </a:solidFill>
                <a:latin typeface="Arial" charset="0"/>
              </a:rPr>
              <a:t>standards,</a:t>
            </a:r>
            <a:r>
              <a:rPr lang="en-US" sz="2000" dirty="0">
                <a:solidFill>
                  <a:prstClr val="black"/>
                </a:solidFill>
                <a:latin typeface="Arial" charset="0"/>
              </a:rPr>
              <a:t> and technology in ways that enhance economic security. </a:t>
            </a:r>
          </a:p>
          <a:p>
            <a:pPr fontAlgn="base">
              <a:spcBef>
                <a:spcPct val="0"/>
              </a:spcBef>
              <a:spcAft>
                <a:spcPct val="0"/>
              </a:spcAft>
            </a:pPr>
            <a:endParaRPr lang="en-US" sz="2400" dirty="0">
              <a:solidFill>
                <a:prstClr val="black"/>
              </a:solidFill>
              <a:latin typeface="Arial" charset="0"/>
            </a:endParaRPr>
          </a:p>
        </p:txBody>
      </p:sp>
      <p:sp>
        <p:nvSpPr>
          <p:cNvPr id="171010" name="Title 4"/>
          <p:cNvSpPr>
            <a:spLocks noGrp="1"/>
          </p:cNvSpPr>
          <p:nvPr>
            <p:ph type="title"/>
          </p:nvPr>
        </p:nvSpPr>
        <p:spPr/>
        <p:txBody>
          <a:bodyPr/>
          <a:lstStyle/>
          <a:p>
            <a:r>
              <a:rPr lang="en-US" smtClean="0"/>
              <a:t>Standards</a:t>
            </a:r>
          </a:p>
        </p:txBody>
      </p:sp>
    </p:spTree>
    <p:extLst>
      <p:ext uri="{BB962C8B-B14F-4D97-AF65-F5344CB8AC3E}">
        <p14:creationId xmlns:p14="http://schemas.microsoft.com/office/powerpoint/2010/main" val="1505673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1"/>
          <p:cNvSpPr>
            <a:spLocks noChangeArrowheads="1"/>
          </p:cNvSpPr>
          <p:nvPr/>
        </p:nvSpPr>
        <p:spPr bwMode="auto">
          <a:xfrm>
            <a:off x="1600200" y="2274888"/>
            <a:ext cx="5562600" cy="3416320"/>
          </a:xfrm>
          <a:prstGeom prst="rect">
            <a:avLst/>
          </a:prstGeom>
          <a:noFill/>
          <a:ln w="9525">
            <a:noFill/>
            <a:miter lim="800000"/>
            <a:headEnd/>
            <a:tailEnd/>
          </a:ln>
        </p:spPr>
        <p:txBody>
          <a:bodyPr>
            <a:spAutoFit/>
          </a:bodyPr>
          <a:lstStyle/>
          <a:p>
            <a:pPr fontAlgn="base">
              <a:spcBef>
                <a:spcPct val="0"/>
              </a:spcBef>
              <a:spcAft>
                <a:spcPct val="0"/>
              </a:spcAft>
            </a:pPr>
            <a:r>
              <a:rPr lang="en-US" sz="2400" dirty="0">
                <a:solidFill>
                  <a:prstClr val="black"/>
                </a:solidFill>
                <a:latin typeface="Arial" charset="0"/>
              </a:rPr>
              <a:t>Shorter Term Standards Effort</a:t>
            </a:r>
          </a:p>
          <a:p>
            <a:pPr fontAlgn="base">
              <a:spcBef>
                <a:spcPct val="0"/>
              </a:spcBef>
              <a:spcAft>
                <a:spcPct val="0"/>
              </a:spcAft>
            </a:pPr>
            <a:r>
              <a:rPr lang="en-US" sz="2400" dirty="0">
                <a:solidFill>
                  <a:prstClr val="black"/>
                </a:solidFill>
                <a:latin typeface="Arial" charset="0"/>
              </a:rPr>
              <a:t>• Until standards mature:</a:t>
            </a:r>
          </a:p>
          <a:p>
            <a:pPr fontAlgn="base">
              <a:spcBef>
                <a:spcPct val="0"/>
              </a:spcBef>
              <a:spcAft>
                <a:spcPct val="0"/>
              </a:spcAft>
            </a:pPr>
            <a:r>
              <a:rPr lang="en-US" sz="2400" dirty="0">
                <a:solidFill>
                  <a:prstClr val="black"/>
                </a:solidFill>
                <a:latin typeface="Arial" charset="0"/>
              </a:rPr>
              <a:t>• What is needed is a </a:t>
            </a:r>
            <a:r>
              <a:rPr lang="en-US" sz="2400" b="1" dirty="0">
                <a:solidFill>
                  <a:prstClr val="black"/>
                </a:solidFill>
                <a:latin typeface="Arial" charset="0"/>
              </a:rPr>
              <a:t>process to test important cloud system</a:t>
            </a:r>
          </a:p>
          <a:p>
            <a:pPr fontAlgn="base">
              <a:spcBef>
                <a:spcPct val="0"/>
              </a:spcBef>
              <a:spcAft>
                <a:spcPct val="0"/>
              </a:spcAft>
            </a:pPr>
            <a:r>
              <a:rPr lang="en-US" sz="2400" dirty="0">
                <a:solidFill>
                  <a:prstClr val="black"/>
                </a:solidFill>
                <a:latin typeface="Arial" charset="0"/>
              </a:rPr>
              <a:t>requirements --- NIST </a:t>
            </a:r>
            <a:r>
              <a:rPr lang="en-US" sz="2400" dirty="0" smtClean="0">
                <a:solidFill>
                  <a:prstClr val="black"/>
                </a:solidFill>
                <a:latin typeface="Arial" charset="0"/>
              </a:rPr>
              <a:t>is providing </a:t>
            </a:r>
            <a:r>
              <a:rPr lang="en-US" sz="2400" dirty="0">
                <a:solidFill>
                  <a:prstClr val="black"/>
                </a:solidFill>
                <a:latin typeface="Arial" charset="0"/>
              </a:rPr>
              <a:t>that.</a:t>
            </a:r>
          </a:p>
          <a:p>
            <a:pPr fontAlgn="base">
              <a:spcBef>
                <a:spcPct val="0"/>
              </a:spcBef>
              <a:spcAft>
                <a:spcPct val="0"/>
              </a:spcAft>
            </a:pPr>
            <a:r>
              <a:rPr lang="en-US" sz="2400" b="1" dirty="0">
                <a:solidFill>
                  <a:prstClr val="black"/>
                </a:solidFill>
                <a:latin typeface="Arial" charset="0"/>
              </a:rPr>
              <a:t>SAJACC</a:t>
            </a:r>
          </a:p>
          <a:p>
            <a:pPr fontAlgn="base">
              <a:spcBef>
                <a:spcPct val="0"/>
              </a:spcBef>
              <a:spcAft>
                <a:spcPct val="0"/>
              </a:spcAft>
            </a:pPr>
            <a:r>
              <a:rPr lang="en-US" sz="2400" b="1" dirty="0">
                <a:solidFill>
                  <a:prstClr val="black"/>
                </a:solidFill>
                <a:latin typeface="Arial" charset="0"/>
              </a:rPr>
              <a:t>Standards Acceleration Jumpstarting Adoption of Cloud Computing</a:t>
            </a:r>
            <a:endParaRPr lang="en-US" sz="2400" dirty="0">
              <a:solidFill>
                <a:prstClr val="black"/>
              </a:solidFill>
              <a:latin typeface="Arial" charset="0"/>
            </a:endParaRPr>
          </a:p>
        </p:txBody>
      </p:sp>
      <p:sp>
        <p:nvSpPr>
          <p:cNvPr id="172034" name="Title 2"/>
          <p:cNvSpPr>
            <a:spLocks noGrp="1"/>
          </p:cNvSpPr>
          <p:nvPr>
            <p:ph type="title"/>
          </p:nvPr>
        </p:nvSpPr>
        <p:spPr/>
        <p:txBody>
          <a:bodyPr/>
          <a:lstStyle/>
          <a:p>
            <a:r>
              <a:rPr lang="en-US" smtClean="0"/>
              <a:t>NIST role</a:t>
            </a:r>
          </a:p>
        </p:txBody>
      </p:sp>
    </p:spTree>
    <p:extLst>
      <p:ext uri="{BB962C8B-B14F-4D97-AF65-F5344CB8AC3E}">
        <p14:creationId xmlns:p14="http://schemas.microsoft.com/office/powerpoint/2010/main" val="2997579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NIST report</a:t>
            </a:r>
            <a:endParaRPr lang="en-US" dirty="0"/>
          </a:p>
        </p:txBody>
      </p:sp>
      <p:sp>
        <p:nvSpPr>
          <p:cNvPr id="4" name="Content Placeholder 3"/>
          <p:cNvSpPr>
            <a:spLocks noGrp="1"/>
          </p:cNvSpPr>
          <p:nvPr>
            <p:ph idx="1"/>
          </p:nvPr>
        </p:nvSpPr>
        <p:spPr/>
        <p:txBody>
          <a:bodyPr>
            <a:normAutofit/>
          </a:bodyPr>
          <a:lstStyle/>
          <a:p>
            <a:r>
              <a:rPr lang="en-US" dirty="0" smtClean="0"/>
              <a:t>NIST Special Publication 500-291, </a:t>
            </a:r>
          </a:p>
          <a:p>
            <a:r>
              <a:rPr lang="en-US" dirty="0" smtClean="0"/>
              <a:t>Version 2, (Supersedes Version 1.0, July 2011)</a:t>
            </a:r>
          </a:p>
          <a:p>
            <a:r>
              <a:rPr lang="en-US" dirty="0" smtClean="0"/>
              <a:t>NIST Cloud Computing Standards Roadmap </a:t>
            </a:r>
          </a:p>
          <a:p>
            <a:r>
              <a:rPr lang="en-US" dirty="0" smtClean="0"/>
              <a:t>NIST Cloud Computing Standards Roadmap Working Group</a:t>
            </a:r>
          </a:p>
          <a:p>
            <a:r>
              <a:rPr lang="en-US" dirty="0" smtClean="0"/>
              <a:t>July 2013</a:t>
            </a:r>
          </a:p>
          <a:p>
            <a:r>
              <a:rPr lang="en-US" dirty="0" smtClean="0"/>
              <a:t>Interoperability, performance, portability, and security</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standards</a:t>
            </a:r>
            <a:endParaRPr lang="en-US" dirty="0"/>
          </a:p>
        </p:txBody>
      </p:sp>
      <p:sp>
        <p:nvSpPr>
          <p:cNvPr id="3" name="Content Placeholder 2"/>
          <p:cNvSpPr>
            <a:spLocks noGrp="1"/>
          </p:cNvSpPr>
          <p:nvPr>
            <p:ph idx="1"/>
          </p:nvPr>
        </p:nvSpPr>
        <p:spPr/>
        <p:txBody>
          <a:bodyPr/>
          <a:lstStyle/>
          <a:p>
            <a:r>
              <a:rPr lang="en-US" dirty="0" smtClean="0"/>
              <a:t>Standards for SLAs</a:t>
            </a:r>
          </a:p>
          <a:p>
            <a:r>
              <a:rPr lang="en-US" dirty="0" smtClean="0"/>
              <a:t>http://dmtf.org/sites/default/files/standards/documents/DSP-IS0103_1.0.0.pdf</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State of standards</a:t>
            </a:r>
            <a:endParaRPr lang="en-US" sz="2800" dirty="0"/>
          </a:p>
        </p:txBody>
      </p:sp>
      <p:sp>
        <p:nvSpPr>
          <p:cNvPr id="3" name="Content Placeholder 2"/>
          <p:cNvSpPr>
            <a:spLocks noGrp="1"/>
          </p:cNvSpPr>
          <p:nvPr>
            <p:ph idx="1"/>
          </p:nvPr>
        </p:nvSpPr>
        <p:spPr/>
        <p:txBody>
          <a:bodyPr>
            <a:normAutofit/>
          </a:bodyPr>
          <a:lstStyle/>
          <a:p>
            <a:r>
              <a:rPr lang="en-US" sz="2800" dirty="0"/>
              <a:t>Many </a:t>
            </a:r>
            <a:r>
              <a:rPr lang="en-US" sz="2800" dirty="0" smtClean="0"/>
              <a:t>people </a:t>
            </a:r>
            <a:r>
              <a:rPr lang="en-US" sz="2800" dirty="0"/>
              <a:t>view the lack </a:t>
            </a:r>
            <a:r>
              <a:rPr lang="en-US" sz="2800" dirty="0" smtClean="0"/>
              <a:t>of CC standards </a:t>
            </a:r>
            <a:r>
              <a:rPr lang="en-US" sz="2800" dirty="0"/>
              <a:t>as a potential roadblock to adoption, stemming from </a:t>
            </a:r>
            <a:r>
              <a:rPr lang="en-US" sz="2800" dirty="0" smtClean="0"/>
              <a:t>SP lock-in </a:t>
            </a:r>
            <a:r>
              <a:rPr lang="en-US" sz="2800" dirty="0"/>
              <a:t>fears and the inability to move virtual machines and data from cloud to cloud. </a:t>
            </a:r>
          </a:p>
          <a:p>
            <a:r>
              <a:rPr lang="en-US" sz="2800" dirty="0"/>
              <a:t>Today, there is a single cloud standard -- the </a:t>
            </a:r>
            <a:r>
              <a:rPr lang="en-US" sz="2800" dirty="0">
                <a:hlinkClick r:id="rId2"/>
              </a:rPr>
              <a:t>Open Virtualization Format (OVF)</a:t>
            </a:r>
            <a:r>
              <a:rPr lang="en-US" sz="2800" dirty="0"/>
              <a:t>, pioneered by VMware for facilitating the mobility of virtual machines -- but it alone does not solve the cloud interoperability issue</a:t>
            </a:r>
            <a:r>
              <a:rPr lang="en-US" sz="2800" dirty="0" smtClean="0"/>
              <a:t>.</a:t>
            </a:r>
            <a:endParaRPr lang="en-US" sz="2800" dirty="0"/>
          </a:p>
        </p:txBody>
      </p:sp>
    </p:spTree>
    <p:extLst>
      <p:ext uri="{BB962C8B-B14F-4D97-AF65-F5344CB8AC3E}">
        <p14:creationId xmlns:p14="http://schemas.microsoft.com/office/powerpoint/2010/main" val="1096022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OVF</a:t>
            </a:r>
            <a:endParaRPr lang="en-US" dirty="0"/>
          </a:p>
        </p:txBody>
      </p:sp>
      <p:sp>
        <p:nvSpPr>
          <p:cNvPr id="3" name="Content Placeholder 2"/>
          <p:cNvSpPr>
            <a:spLocks noGrp="1"/>
          </p:cNvSpPr>
          <p:nvPr>
            <p:ph idx="1"/>
          </p:nvPr>
        </p:nvSpPr>
        <p:spPr/>
        <p:txBody>
          <a:bodyPr/>
          <a:lstStyle/>
          <a:p>
            <a:r>
              <a:rPr lang="en-US" sz="2000" dirty="0"/>
              <a:t>Various proprietary and open APIs have been proposed to provide interoperability </a:t>
            </a:r>
            <a:r>
              <a:rPr lang="en-US" sz="2000" dirty="0" smtClean="0"/>
              <a:t>among VMs and </a:t>
            </a:r>
            <a:r>
              <a:rPr lang="en-US" sz="2000" dirty="0" err="1" smtClean="0"/>
              <a:t>IaaSs</a:t>
            </a:r>
            <a:r>
              <a:rPr lang="en-US" sz="2000" dirty="0" smtClean="0"/>
              <a:t>. The </a:t>
            </a:r>
            <a:r>
              <a:rPr lang="en-US" sz="2000" dirty="0"/>
              <a:t>first and only cloud-oriented standard that has been ratified is the OVF, which was approved in September 2010 after three years of processing by the DMTF.</a:t>
            </a:r>
          </a:p>
          <a:p>
            <a:r>
              <a:rPr lang="en-US" sz="2000" dirty="0"/>
              <a:t>OVF’s open packaging and distribution format </a:t>
            </a:r>
            <a:r>
              <a:rPr lang="en-US" sz="2000" dirty="0" smtClean="0"/>
              <a:t>for VMs </a:t>
            </a:r>
            <a:r>
              <a:rPr lang="en-US" sz="2000" dirty="0"/>
              <a:t>gives customers and vendors some platform independence. It helps facilitate mobility, but it does not provide all of the independence needed for cloud interoperability. </a:t>
            </a:r>
            <a:endParaRPr lang="en-US" sz="2000" dirty="0" smtClean="0"/>
          </a:p>
          <a:p>
            <a:r>
              <a:rPr lang="en-US" sz="2000" dirty="0" smtClean="0"/>
              <a:t>OVF </a:t>
            </a:r>
            <a:r>
              <a:rPr lang="en-US" sz="2000" dirty="0"/>
              <a:t>lets vendors or enterprises package VMs together with applications and operating systems and calls to any other applications and hardware as needed. This meta data includes information about VM images, such as the number of CPUs and memory required and network configuration information</a:t>
            </a:r>
            <a:r>
              <a:rPr lang="en-US" sz="2000" dirty="0" smtClean="0"/>
              <a:t>.</a:t>
            </a:r>
          </a:p>
          <a:p>
            <a:endParaRPr lang="en-US" sz="2000" dirty="0"/>
          </a:p>
        </p:txBody>
      </p:sp>
    </p:spTree>
    <p:extLst>
      <p:ext uri="{BB962C8B-B14F-4D97-AF65-F5344CB8AC3E}">
        <p14:creationId xmlns:p14="http://schemas.microsoft.com/office/powerpoint/2010/main" val="186083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smtClean="0"/>
              <a:t>Non-functional requirements (NFRs)</a:t>
            </a:r>
          </a:p>
        </p:txBody>
      </p:sp>
      <p:sp>
        <p:nvSpPr>
          <p:cNvPr id="13315" name="Content Placeholder 2"/>
          <p:cNvSpPr>
            <a:spLocks noGrp="1"/>
          </p:cNvSpPr>
          <p:nvPr>
            <p:ph idx="1"/>
          </p:nvPr>
        </p:nvSpPr>
        <p:spPr/>
        <p:txBody>
          <a:bodyPr/>
          <a:lstStyle/>
          <a:p>
            <a:r>
              <a:rPr lang="en-US" altLang="en-US" sz="2400" dirty="0" smtClean="0"/>
              <a:t>Analysis of high-quality architectures shows that they followed methodological and organizational principles, achieved some design goals, and exposed particular structural </a:t>
            </a:r>
            <a:r>
              <a:rPr lang="en-US" altLang="en-US" sz="2400" dirty="0" smtClean="0"/>
              <a:t>properties. </a:t>
            </a:r>
            <a:endParaRPr lang="en-US" altLang="en-US" sz="2400" dirty="0" smtClean="0"/>
          </a:p>
          <a:p>
            <a:r>
              <a:rPr lang="en-US" altLang="en-US" sz="2400" dirty="0" smtClean="0"/>
              <a:t>Quality is mostly measured with factors such as reliability or performance. These aspects are usually </a:t>
            </a:r>
            <a:r>
              <a:rPr lang="en-US" altLang="en-US" sz="2400" dirty="0" smtClean="0"/>
              <a:t>called </a:t>
            </a:r>
            <a:r>
              <a:rPr lang="en-US" altLang="en-US" sz="2400" b="1" dirty="0" smtClean="0"/>
              <a:t>non-functional requirements (NFRs)</a:t>
            </a:r>
          </a:p>
          <a:p>
            <a:r>
              <a:rPr lang="en-US" altLang="en-US" sz="2400" dirty="0" smtClean="0"/>
              <a:t>An architecture must balance functional and non-functional requirements.</a:t>
            </a:r>
          </a:p>
          <a:p>
            <a:r>
              <a:rPr lang="en-US" altLang="en-US" sz="2400" dirty="0"/>
              <a:t>The selection of NFRs depends on the type of application</a:t>
            </a:r>
          </a:p>
          <a:p>
            <a:endParaRPr lang="en-US" altLang="en-US" sz="2000" dirty="0" smtClean="0"/>
          </a:p>
        </p:txBody>
      </p:sp>
    </p:spTree>
    <p:extLst>
      <p:ext uri="{BB962C8B-B14F-4D97-AF65-F5344CB8AC3E}">
        <p14:creationId xmlns:p14="http://schemas.microsoft.com/office/powerpoint/2010/main" val="797621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standards</a:t>
            </a:r>
            <a:endParaRPr lang="en-US" dirty="0"/>
          </a:p>
        </p:txBody>
      </p:sp>
      <p:sp>
        <p:nvSpPr>
          <p:cNvPr id="3" name="Content Placeholder 2"/>
          <p:cNvSpPr>
            <a:spLocks noGrp="1"/>
          </p:cNvSpPr>
          <p:nvPr>
            <p:ph idx="1"/>
          </p:nvPr>
        </p:nvSpPr>
        <p:spPr/>
        <p:txBody>
          <a:bodyPr/>
          <a:lstStyle/>
          <a:p>
            <a:r>
              <a:rPr lang="en-US" sz="2000" dirty="0"/>
              <a:t>What users want is a cloud </a:t>
            </a:r>
            <a:r>
              <a:rPr lang="en-US" sz="2000" dirty="0">
                <a:hlinkClick r:id="rId2"/>
              </a:rPr>
              <a:t>application programming interface (API)</a:t>
            </a:r>
            <a:r>
              <a:rPr lang="en-US" sz="2000" dirty="0"/>
              <a:t> like the network API, TCP/IP, one that’s implemented in all cloud products and services and promotes transparent interoperability. This would increase the confidence of prospective </a:t>
            </a:r>
            <a:r>
              <a:rPr lang="en-US" sz="2000" dirty="0" smtClean="0"/>
              <a:t>cloud </a:t>
            </a:r>
            <a:r>
              <a:rPr lang="en-US" sz="2000" dirty="0"/>
              <a:t>adopters, as they’d be able to leave their providers whenever they want. It would also eliminate the belief that it’s easy to get into the cloud but difficult to get out. </a:t>
            </a:r>
          </a:p>
          <a:p>
            <a:r>
              <a:rPr lang="en-US" sz="2000" dirty="0"/>
              <a:t>However, Forrester analyst James Staten </a:t>
            </a:r>
            <a:r>
              <a:rPr lang="en-US" sz="2000" dirty="0" smtClean="0"/>
              <a:t>(and </a:t>
            </a:r>
            <a:r>
              <a:rPr lang="en-US" sz="2000" dirty="0" err="1" smtClean="0"/>
              <a:t>david</a:t>
            </a:r>
            <a:r>
              <a:rPr lang="en-US" sz="2000" dirty="0" smtClean="0"/>
              <a:t> Linthicum) says </a:t>
            </a:r>
            <a:r>
              <a:rPr lang="en-US" sz="2000" dirty="0"/>
              <a:t>he believes that a </a:t>
            </a:r>
            <a:r>
              <a:rPr lang="en-US" sz="2000" dirty="0">
                <a:hlinkClick r:id="rId3"/>
              </a:rPr>
              <a:t>common cloud API</a:t>
            </a:r>
            <a:r>
              <a:rPr lang="en-US" sz="2000" dirty="0"/>
              <a:t> is </a:t>
            </a:r>
            <a:r>
              <a:rPr lang="en-US" sz="2000" i="1" dirty="0"/>
              <a:t>way off</a:t>
            </a:r>
            <a:r>
              <a:rPr lang="en-US" sz="2000" dirty="0"/>
              <a:t> in the future. He sees the push for standards as too far ahead of where the market is: “There is no compelling reason to comply; not enough enterprise users have established cloud computing initiatives</a:t>
            </a:r>
            <a:r>
              <a:rPr lang="en-US" sz="2000" dirty="0" smtClean="0"/>
              <a:t>.” AWS API is a de facto standard.</a:t>
            </a:r>
            <a:endParaRPr lang="en-US" sz="2000" dirty="0"/>
          </a:p>
          <a:p>
            <a:endParaRPr lang="en-US" sz="2000" dirty="0"/>
          </a:p>
        </p:txBody>
      </p:sp>
    </p:spTree>
    <p:extLst>
      <p:ext uri="{BB962C8B-B14F-4D97-AF65-F5344CB8AC3E}">
        <p14:creationId xmlns:p14="http://schemas.microsoft.com/office/powerpoint/2010/main" val="1574528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457200" y="274638"/>
            <a:ext cx="8229600" cy="1143000"/>
          </a:xfrm>
          <a:prstGeom prst="rect">
            <a:avLst/>
          </a:prstGeom>
        </p:spPr>
        <p:txBody>
          <a:bodyPr/>
          <a:lstStyle/>
          <a:p>
            <a:pPr algn="ctr" eaLnBrk="0" fontAlgn="base" hangingPunct="0">
              <a:spcBef>
                <a:spcPct val="0"/>
              </a:spcBef>
              <a:spcAft>
                <a:spcPct val="0"/>
              </a:spcAft>
              <a:defRPr/>
            </a:pPr>
            <a:r>
              <a:rPr lang="en-US" sz="4400">
                <a:solidFill>
                  <a:prstClr val="black"/>
                </a:solidFill>
              </a:rPr>
              <a:t>More</a:t>
            </a:r>
          </a:p>
        </p:txBody>
      </p:sp>
      <p:sp>
        <p:nvSpPr>
          <p:cNvPr id="3" name="Rectangle 3"/>
          <p:cNvSpPr txBox="1">
            <a:spLocks/>
          </p:cNvSpPr>
          <p:nvPr/>
        </p:nvSpPr>
        <p:spPr>
          <a:xfrm>
            <a:off x="457200" y="1600200"/>
            <a:ext cx="8229600" cy="4525963"/>
          </a:xfrm>
          <a:prstGeom prst="rect">
            <a:avLst/>
          </a:prstGeom>
        </p:spPr>
        <p:txBody>
          <a:bodyPr/>
          <a:lstStyle/>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Red Hat submitted the </a:t>
            </a:r>
            <a:r>
              <a:rPr lang="en-US" sz="2000" dirty="0" err="1">
                <a:solidFill>
                  <a:prstClr val="black"/>
                </a:solidFill>
                <a:hlinkClick r:id="rId2"/>
              </a:rPr>
              <a:t>Deltacloud</a:t>
            </a:r>
            <a:r>
              <a:rPr lang="en-US" sz="2000" dirty="0">
                <a:solidFill>
                  <a:prstClr val="black"/>
                </a:solidFill>
                <a:hlinkClick r:id="rId2"/>
              </a:rPr>
              <a:t> API</a:t>
            </a:r>
            <a:r>
              <a:rPr lang="en-US" sz="2000" dirty="0">
                <a:solidFill>
                  <a:prstClr val="black"/>
                </a:solidFill>
              </a:rPr>
              <a:t> to DMTF as a standard for cloud interoperability in August 2010. It is a set of open APIs that can be used to move cloud-based workloads among different private clouds and public cloud providers. Red Hat has contributed </a:t>
            </a:r>
            <a:r>
              <a:rPr lang="en-US" sz="2000" dirty="0" err="1">
                <a:solidFill>
                  <a:prstClr val="black"/>
                </a:solidFill>
              </a:rPr>
              <a:t>Deltacloud</a:t>
            </a:r>
            <a:r>
              <a:rPr lang="en-US" sz="2000" dirty="0">
                <a:solidFill>
                  <a:prstClr val="black"/>
                </a:solidFill>
              </a:rPr>
              <a:t> to the Apache Software Foundation as an incubator project. </a:t>
            </a:r>
            <a:r>
              <a:rPr lang="en-US" sz="2000" dirty="0" err="1">
                <a:solidFill>
                  <a:prstClr val="black"/>
                </a:solidFill>
              </a:rPr>
              <a:t>Deltacloud</a:t>
            </a:r>
            <a:r>
              <a:rPr lang="en-US" sz="2000" dirty="0">
                <a:solidFill>
                  <a:prstClr val="black"/>
                </a:solidFill>
              </a:rPr>
              <a:t> attempts to abstract the details of cloud provider cloud implementations so that an application or developer writing an application only has to call a single API to get a response regardless of the back-end cloud.</a:t>
            </a:r>
          </a:p>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The </a:t>
            </a:r>
            <a:r>
              <a:rPr lang="en-US" sz="2000" dirty="0">
                <a:solidFill>
                  <a:prstClr val="black"/>
                </a:solidFill>
                <a:hlinkClick r:id="rId3"/>
              </a:rPr>
              <a:t>Rackspace Cloud API</a:t>
            </a:r>
            <a:r>
              <a:rPr lang="en-US" sz="2000" dirty="0">
                <a:solidFill>
                  <a:prstClr val="black"/>
                </a:solidFill>
              </a:rPr>
              <a:t> has been open sourced and is included in </a:t>
            </a:r>
            <a:r>
              <a:rPr lang="en-US" sz="2000" dirty="0" err="1">
                <a:solidFill>
                  <a:prstClr val="black"/>
                </a:solidFill>
              </a:rPr>
              <a:t>OpenStack</a:t>
            </a:r>
            <a:r>
              <a:rPr lang="en-US" sz="2000" dirty="0">
                <a:solidFill>
                  <a:prstClr val="black"/>
                </a:solidFill>
              </a:rPr>
              <a:t>. </a:t>
            </a:r>
          </a:p>
          <a:p>
            <a:pPr marL="342900" indent="-342900" eaLnBrk="0" fontAlgn="base" hangingPunct="0">
              <a:lnSpc>
                <a:spcPct val="80000"/>
              </a:lnSpc>
              <a:spcBef>
                <a:spcPct val="20000"/>
              </a:spcBef>
              <a:spcAft>
                <a:spcPct val="0"/>
              </a:spcAft>
              <a:buFont typeface="Arial" charset="0"/>
              <a:buChar char="•"/>
              <a:defRPr/>
            </a:pPr>
            <a:r>
              <a:rPr lang="en-US" sz="2000" dirty="0">
                <a:solidFill>
                  <a:prstClr val="black"/>
                </a:solidFill>
              </a:rPr>
              <a:t>The </a:t>
            </a:r>
            <a:r>
              <a:rPr lang="en-US" sz="2000" dirty="0">
                <a:solidFill>
                  <a:prstClr val="black"/>
                </a:solidFill>
                <a:hlinkClick r:id="rId4"/>
              </a:rPr>
              <a:t>Amazon EC2 API</a:t>
            </a:r>
            <a:r>
              <a:rPr lang="en-US" sz="2000" dirty="0">
                <a:solidFill>
                  <a:prstClr val="black"/>
                </a:solidFill>
              </a:rPr>
              <a:t> is viewed by many as the de facto public cloud API standard. Vendors such as Eucalyptus Systems and </a:t>
            </a:r>
            <a:r>
              <a:rPr lang="en-US" sz="2000" dirty="0" err="1">
                <a:solidFill>
                  <a:prstClr val="black"/>
                </a:solidFill>
              </a:rPr>
              <a:t>OpenNebula</a:t>
            </a:r>
            <a:r>
              <a:rPr lang="en-US" sz="2000" dirty="0">
                <a:solidFill>
                  <a:prstClr val="black"/>
                </a:solidFill>
              </a:rPr>
              <a:t> implement much of the Amazon EC2 API. It has not been submitted to DMTF or any other open standards group.</a:t>
            </a:r>
            <a:r>
              <a:rPr lang="en-US" sz="2000" dirty="0">
                <a:solidFill>
                  <a:prstClr val="black"/>
                </a:solidFill>
                <a:latin typeface="Arial" charset="0"/>
              </a:rPr>
              <a:t> </a:t>
            </a:r>
          </a:p>
          <a:p>
            <a:pPr marL="342900" indent="-342900" eaLnBrk="0" fontAlgn="base" hangingPunct="0">
              <a:lnSpc>
                <a:spcPct val="80000"/>
              </a:lnSpc>
              <a:spcBef>
                <a:spcPct val="20000"/>
              </a:spcBef>
              <a:spcAft>
                <a:spcPct val="0"/>
              </a:spcAft>
              <a:defRPr/>
            </a:pPr>
            <a:endParaRPr lang="en-US" sz="2000" dirty="0">
              <a:solidFill>
                <a:prstClr val="black"/>
              </a:solidFill>
            </a:endParaRPr>
          </a:p>
        </p:txBody>
      </p:sp>
    </p:spTree>
    <p:extLst>
      <p:ext uri="{BB962C8B-B14F-4D97-AF65-F5344CB8AC3E}">
        <p14:creationId xmlns:p14="http://schemas.microsoft.com/office/powerpoint/2010/main" val="1176392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Deltacloud API provides:</a:t>
            </a:r>
            <a:endParaRPr lang="en-US" dirty="0"/>
          </a:p>
        </p:txBody>
      </p:sp>
      <p:sp>
        <p:nvSpPr>
          <p:cNvPr id="3" name="Content Placeholder 2"/>
          <p:cNvSpPr txBox="1">
            <a:spLocks/>
          </p:cNvSpPr>
          <p:nvPr/>
        </p:nvSpPr>
        <p:spPr>
          <a:xfrm>
            <a:off x="457200" y="1600200"/>
            <a:ext cx="8229600" cy="45259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smtClean="0"/>
              <a:t>an opportunity to manage cloud instances</a:t>
            </a:r>
          </a:p>
          <a:p>
            <a:r>
              <a:rPr lang="en-US" sz="2800" smtClean="0"/>
              <a:t>a way to protect  apps from cloud API changes and incompatibilities</a:t>
            </a:r>
          </a:p>
          <a:p>
            <a:r>
              <a:rPr lang="en-US" sz="2800" smtClean="0"/>
              <a:t>three frontends: 'classic' Deltacloud, DMTF CIMI, and EC2 (Amazon)</a:t>
            </a:r>
          </a:p>
          <a:p>
            <a:r>
              <a:rPr lang="en-US" sz="2800" smtClean="0"/>
              <a:t>support for all major </a:t>
            </a:r>
            <a:r>
              <a:rPr lang="en-US" sz="2800" smtClean="0">
                <a:hlinkClick r:id="rId2" tooltip="Supported providers"/>
              </a:rPr>
              <a:t>cloud service providers</a:t>
            </a:r>
            <a:r>
              <a:rPr lang="en-US" sz="2800" smtClean="0"/>
              <a:t> </a:t>
            </a:r>
          </a:p>
          <a:p>
            <a:r>
              <a:rPr lang="en-US" sz="2800" smtClean="0"/>
              <a:t>makes it easy for cloud providers to </a:t>
            </a:r>
            <a:r>
              <a:rPr lang="en-US" sz="2800" smtClean="0">
                <a:hlinkClick r:id="rId3"/>
              </a:rPr>
              <a:t>add their cloud</a:t>
            </a:r>
            <a:r>
              <a:rPr lang="en-US" sz="2800" smtClean="0"/>
              <a:t> </a:t>
            </a:r>
          </a:p>
          <a:p>
            <a:r>
              <a:rPr lang="en-US" sz="2800" smtClean="0"/>
              <a:t>lets you use your RHEV-M (Red Hat enterprise Virtualization Manager)and vSphere (VMWare) installations as a cloud  (to be seen)</a:t>
            </a:r>
          </a:p>
          <a:p>
            <a:endParaRPr lang="en-US" dirty="0"/>
          </a:p>
        </p:txBody>
      </p:sp>
    </p:spTree>
    <p:extLst>
      <p:ext uri="{BB962C8B-B14F-4D97-AF65-F5344CB8AC3E}">
        <p14:creationId xmlns:p14="http://schemas.microsoft.com/office/powerpoint/2010/main" val="503267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organizations</a:t>
            </a:r>
            <a:endParaRPr lang="en-US" dirty="0"/>
          </a:p>
        </p:txBody>
      </p:sp>
      <p:sp>
        <p:nvSpPr>
          <p:cNvPr id="3" name="Content Placeholder 2"/>
          <p:cNvSpPr>
            <a:spLocks noGrp="1"/>
          </p:cNvSpPr>
          <p:nvPr>
            <p:ph idx="1"/>
          </p:nvPr>
        </p:nvSpPr>
        <p:spPr/>
        <p:txBody>
          <a:bodyPr/>
          <a:lstStyle/>
          <a:p>
            <a:r>
              <a:rPr lang="en-US" sz="1800" dirty="0" smtClean="0"/>
              <a:t>NIST : already mentioned</a:t>
            </a:r>
          </a:p>
          <a:p>
            <a:pPr marL="0" indent="0">
              <a:buNone/>
            </a:pPr>
            <a:endParaRPr lang="en-US" sz="1800" dirty="0" smtClean="0"/>
          </a:p>
          <a:p>
            <a:r>
              <a:rPr lang="en-US" sz="1800" dirty="0" smtClean="0"/>
              <a:t>The </a:t>
            </a:r>
            <a:r>
              <a:rPr lang="en-US" sz="1800" dirty="0">
                <a:hlinkClick r:id="rId2"/>
              </a:rPr>
              <a:t>Distributed Management Task Force (DMTF)</a:t>
            </a:r>
            <a:r>
              <a:rPr lang="en-US" sz="1800" dirty="0"/>
              <a:t> develops cloud interoperability and security standards. The DTMF created the Open Cloud Standards Incubator (OCSI) in 2009 to address the need for open management standards for cloud computing. An OCSI-produced white paper, </a:t>
            </a:r>
            <a:r>
              <a:rPr lang="en-US" sz="1800" dirty="0">
                <a:hlinkClick r:id="rId3"/>
              </a:rPr>
              <a:t>Interoperable Clouds White Paper</a:t>
            </a:r>
            <a:r>
              <a:rPr lang="en-US" sz="1800" dirty="0"/>
              <a:t>, helps users with questions about integrating computer, network and storage services from one or more cloud service providers into business and IT processes. </a:t>
            </a:r>
            <a:endParaRPr lang="en-US" sz="1800" dirty="0" smtClean="0"/>
          </a:p>
          <a:p>
            <a:r>
              <a:rPr lang="en-US" sz="1800" dirty="0" smtClean="0"/>
              <a:t>The </a:t>
            </a:r>
            <a:r>
              <a:rPr lang="en-US" sz="1800" dirty="0">
                <a:hlinkClick r:id="rId4"/>
              </a:rPr>
              <a:t>Open Cloud Consortium (OCC)</a:t>
            </a:r>
            <a:r>
              <a:rPr lang="en-US" sz="1800" dirty="0"/>
              <a:t> is a member-driven organization that develops reference implementations, benchmarks and standards for cloud computing</a:t>
            </a:r>
            <a:r>
              <a:rPr lang="en-US" sz="1800" dirty="0" smtClean="0"/>
              <a:t>.</a:t>
            </a:r>
          </a:p>
        </p:txBody>
      </p:sp>
    </p:spTree>
    <p:extLst>
      <p:ext uri="{BB962C8B-B14F-4D97-AF65-F5344CB8AC3E}">
        <p14:creationId xmlns:p14="http://schemas.microsoft.com/office/powerpoint/2010/main" val="3210146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More standards organizations</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The </a:t>
            </a:r>
            <a:r>
              <a:rPr lang="en-US" sz="1800" dirty="0" smtClean="0">
                <a:hlinkClick r:id="rId2"/>
              </a:rPr>
              <a:t>Open Grid Forum (OGF)</a:t>
            </a:r>
            <a:r>
              <a:rPr lang="en-US" sz="1800" dirty="0" smtClean="0"/>
              <a:t> is an open community committed to driving the rapid evolution and adoption of applied distributed computing. OGF accomplishes its work through open forums that build the community, explore trends, share best practices and consolidate these best practices into standards. OGF has launched the Open Cloud Computing Interface Working Group to deliver an open community, consensus-driven API, targeting cloud infrastructures.</a:t>
            </a:r>
          </a:p>
          <a:p>
            <a:r>
              <a:rPr lang="en-US" sz="1800" dirty="0" smtClean="0"/>
              <a:t>The </a:t>
            </a:r>
            <a:r>
              <a:rPr lang="en-US" sz="1800" dirty="0" smtClean="0">
                <a:hlinkClick r:id="rId3"/>
              </a:rPr>
              <a:t>Storage Networking Industry Association (SNIA)</a:t>
            </a:r>
            <a:r>
              <a:rPr lang="en-US" sz="1800" dirty="0" smtClean="0"/>
              <a:t> has adopted the role of industry catalyst for the development of storage specifications and technologies, global standards, and storage education. </a:t>
            </a:r>
          </a:p>
          <a:p>
            <a:r>
              <a:rPr lang="en-US" sz="1800" dirty="0" smtClean="0"/>
              <a:t>The </a:t>
            </a:r>
            <a:r>
              <a:rPr lang="en-US" sz="1800" dirty="0" smtClean="0">
                <a:hlinkClick r:id="rId4"/>
              </a:rPr>
              <a:t>Cloud Security Alliance (CSA)</a:t>
            </a:r>
            <a:r>
              <a:rPr lang="en-US" sz="1800" dirty="0" smtClean="0"/>
              <a:t> publishes guidelines for secure cloud computing, </a:t>
            </a:r>
          </a:p>
          <a:p>
            <a:r>
              <a:rPr lang="en-US" sz="1800" dirty="0" smtClean="0"/>
              <a:t>The </a:t>
            </a:r>
            <a:r>
              <a:rPr lang="en-US" sz="1800" dirty="0" smtClean="0">
                <a:hlinkClick r:id="rId5"/>
              </a:rPr>
              <a:t>Cloud Computing Interoperability Forum (CCIF)</a:t>
            </a:r>
            <a:r>
              <a:rPr lang="en-US" sz="1800" dirty="0" smtClean="0"/>
              <a:t> is a vendor-neutral, open community of technology advocates and consumers dedicated to driving the rapid adoption of global cloud computing services.</a:t>
            </a:r>
          </a:p>
          <a:p>
            <a:r>
              <a:rPr lang="en-US" sz="1800" dirty="0"/>
              <a:t>The Cloud Standards Customer Council is an end user advocacy group dedicated to accelerating cloud's successful adoption, and drilling down into the standards, security and interoperability </a:t>
            </a:r>
            <a:r>
              <a:rPr lang="en-US" sz="1800" dirty="0" smtClean="0"/>
              <a:t>issues  http</a:t>
            </a:r>
            <a:r>
              <a:rPr lang="en-US" sz="1800" dirty="0"/>
              <a:t>://cloud-standards.org/wiki/index.php?title=Main_Page</a:t>
            </a:r>
          </a:p>
        </p:txBody>
      </p:sp>
    </p:spTree>
    <p:extLst>
      <p:ext uri="{BB962C8B-B14F-4D97-AF65-F5344CB8AC3E}">
        <p14:creationId xmlns:p14="http://schemas.microsoft.com/office/powerpoint/2010/main" val="3101098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OCC</a:t>
            </a:r>
            <a:r>
              <a:rPr lang="en-US" sz="2400" dirty="0" smtClean="0"/>
              <a:t/>
            </a:r>
            <a:br>
              <a:rPr lang="en-US" sz="2400" dirty="0" smtClean="0"/>
            </a:br>
            <a:r>
              <a:rPr lang="en-US" sz="2400" dirty="0" smtClean="0"/>
              <a:t>http://opencloudconsortium.org/</a:t>
            </a:r>
            <a:endParaRPr lang="en-US" sz="2400" dirty="0"/>
          </a:p>
        </p:txBody>
      </p:sp>
      <p:sp>
        <p:nvSpPr>
          <p:cNvPr id="3" name="Content Placeholder 2"/>
          <p:cNvSpPr>
            <a:spLocks noGrp="1"/>
          </p:cNvSpPr>
          <p:nvPr>
            <p:ph idx="1"/>
          </p:nvPr>
        </p:nvSpPr>
        <p:spPr/>
        <p:txBody>
          <a:bodyPr/>
          <a:lstStyle/>
          <a:p>
            <a:r>
              <a:rPr lang="en-US" sz="1800" dirty="0" smtClean="0"/>
              <a:t>The Open Cloud Consortium announced the release of </a:t>
            </a:r>
            <a:r>
              <a:rPr lang="en-US" sz="1800" dirty="0" err="1" smtClean="0"/>
              <a:t>Tukey</a:t>
            </a:r>
            <a:r>
              <a:rPr lang="en-US" sz="1800" dirty="0" smtClean="0"/>
              <a:t>.   Developed as open source middleware, </a:t>
            </a:r>
            <a:r>
              <a:rPr lang="en-US" sz="1800" dirty="0" err="1" smtClean="0"/>
              <a:t>Tukey</a:t>
            </a:r>
            <a:r>
              <a:rPr lang="en-US" sz="1800" dirty="0" smtClean="0"/>
              <a:t> is named after </a:t>
            </a:r>
            <a:r>
              <a:rPr lang="en-US" sz="1800" dirty="0" smtClean="0">
                <a:hlinkClick r:id="rId2"/>
              </a:rPr>
              <a:t>John </a:t>
            </a:r>
            <a:r>
              <a:rPr lang="en-US" sz="1800" dirty="0" err="1" smtClean="0">
                <a:hlinkClick r:id="rId2"/>
              </a:rPr>
              <a:t>Tukey</a:t>
            </a:r>
            <a:r>
              <a:rPr lang="en-US" sz="1800" dirty="0" smtClean="0"/>
              <a:t>, an American mathematician best known for development of the FFT algorithm and box plot.</a:t>
            </a:r>
          </a:p>
          <a:p>
            <a:r>
              <a:rPr lang="en-US" sz="1800" dirty="0" err="1" smtClean="0"/>
              <a:t>Tukey</a:t>
            </a:r>
            <a:r>
              <a:rPr lang="en-US" sz="1800" dirty="0" smtClean="0"/>
              <a:t> was developed because nothing existed with all the features we needed for a portal to the </a:t>
            </a:r>
            <a:r>
              <a:rPr lang="en-US" sz="1800" dirty="0" smtClean="0">
                <a:hlinkClick r:id="rId3"/>
              </a:rPr>
              <a:t>Open Science Data Cloud</a:t>
            </a:r>
            <a:r>
              <a:rPr lang="en-US" sz="1800" dirty="0" smtClean="0"/>
              <a:t>.  There are offerings like </a:t>
            </a:r>
            <a:r>
              <a:rPr lang="en-US" sz="1800" dirty="0" err="1" smtClean="0">
                <a:hlinkClick r:id="rId4"/>
              </a:rPr>
              <a:t>Elasticfox</a:t>
            </a:r>
            <a:r>
              <a:rPr lang="en-US" sz="1800" dirty="0" smtClean="0"/>
              <a:t> and </a:t>
            </a:r>
            <a:r>
              <a:rPr lang="en-US" sz="1800" dirty="0" smtClean="0">
                <a:hlinkClick r:id="rId5"/>
              </a:rPr>
              <a:t>Horizon</a:t>
            </a:r>
            <a:r>
              <a:rPr lang="en-US" sz="1800" dirty="0" smtClean="0"/>
              <a:t> which lacked features such as federated authentication using </a:t>
            </a:r>
            <a:r>
              <a:rPr lang="en-US" sz="1800" dirty="0" smtClean="0">
                <a:hlinkClick r:id="rId6"/>
              </a:rPr>
              <a:t>Shibboleth</a:t>
            </a:r>
            <a:r>
              <a:rPr lang="en-US" sz="1800" dirty="0" smtClean="0"/>
              <a:t> and </a:t>
            </a:r>
            <a:r>
              <a:rPr lang="en-US" sz="1800" dirty="0" err="1" smtClean="0">
                <a:hlinkClick r:id="rId7"/>
              </a:rPr>
              <a:t>OpenID</a:t>
            </a:r>
            <a:r>
              <a:rPr lang="en-US" sz="1800" dirty="0" smtClean="0"/>
              <a:t>, SSH </a:t>
            </a:r>
            <a:r>
              <a:rPr lang="en-US" sz="1800" dirty="0" err="1" smtClean="0"/>
              <a:t>keypair</a:t>
            </a:r>
            <a:r>
              <a:rPr lang="en-US" sz="1800" dirty="0" smtClean="0"/>
              <a:t> generation for gateway machines, and support for both </a:t>
            </a:r>
            <a:r>
              <a:rPr lang="en-US" sz="1800" dirty="0" smtClean="0">
                <a:hlinkClick r:id="rId8"/>
              </a:rPr>
              <a:t>Eucalyptus</a:t>
            </a:r>
            <a:r>
              <a:rPr lang="en-US" sz="1800" dirty="0" smtClean="0"/>
              <a:t> and </a:t>
            </a:r>
            <a:r>
              <a:rPr lang="en-US" sz="1800" dirty="0" err="1" smtClean="0">
                <a:hlinkClick r:id="rId9"/>
              </a:rPr>
              <a:t>OpenStack</a:t>
            </a:r>
            <a:r>
              <a:rPr lang="en-US" sz="1800" dirty="0" smtClean="0"/>
              <a:t> clouds.</a:t>
            </a:r>
          </a:p>
          <a:p>
            <a:r>
              <a:rPr lang="en-US" sz="1800" dirty="0" smtClean="0"/>
              <a:t> </a:t>
            </a:r>
            <a:r>
              <a:rPr lang="en-US" sz="1800" dirty="0" err="1" smtClean="0"/>
              <a:t>Tukey</a:t>
            </a:r>
            <a:r>
              <a:rPr lang="en-US" sz="1800" dirty="0" smtClean="0"/>
              <a:t> is written in Python using the </a:t>
            </a:r>
            <a:r>
              <a:rPr lang="en-US" sz="1800" dirty="0" err="1" smtClean="0">
                <a:hlinkClick r:id="rId10"/>
              </a:rPr>
              <a:t>Django</a:t>
            </a:r>
            <a:r>
              <a:rPr lang="en-US" sz="1800" dirty="0" smtClean="0"/>
              <a:t> framework and Horizon, the </a:t>
            </a:r>
            <a:r>
              <a:rPr lang="en-US" sz="1800" dirty="0" err="1" smtClean="0"/>
              <a:t>OpenStack</a:t>
            </a:r>
            <a:r>
              <a:rPr lang="en-US" sz="1800" dirty="0" smtClean="0"/>
              <a:t> dashboard.  The </a:t>
            </a:r>
            <a:r>
              <a:rPr lang="en-US" sz="1800" dirty="0" err="1" smtClean="0"/>
              <a:t>Tukey</a:t>
            </a:r>
            <a:r>
              <a:rPr lang="en-US" sz="1800" dirty="0" smtClean="0"/>
              <a:t> Portal project provides a web front end for tools used and developed for managing  OSDC resources and the </a:t>
            </a:r>
            <a:r>
              <a:rPr lang="en-US" sz="1800" dirty="0" err="1" smtClean="0"/>
              <a:t>Tukey</a:t>
            </a:r>
            <a:r>
              <a:rPr lang="en-US" sz="1800" dirty="0" smtClean="0"/>
              <a:t> Middleware project provides a translation layer between cloud resource, primarily Eucalyptus, and the </a:t>
            </a:r>
            <a:r>
              <a:rPr lang="en-US" sz="1800" dirty="0" err="1" smtClean="0"/>
              <a:t>OpenStack</a:t>
            </a:r>
            <a:r>
              <a:rPr lang="en-US" sz="1800" dirty="0" smtClean="0"/>
              <a:t> API.</a:t>
            </a:r>
          </a:p>
          <a:p>
            <a:r>
              <a:rPr lang="en-US" sz="2000" dirty="0" smtClean="0"/>
              <a:t>Note that this is site is oriented to scientific computing (physics, </a:t>
            </a:r>
            <a:r>
              <a:rPr lang="en-US" sz="2000" dirty="0" err="1" smtClean="0"/>
              <a:t>maths</a:t>
            </a:r>
            <a:r>
              <a:rPr lang="en-US" sz="2000" dirty="0" smtClean="0"/>
              <a:t>, astronomy,…), an important application of clouds</a:t>
            </a:r>
            <a:endParaRPr lang="en-US" sz="2000" dirty="0"/>
          </a:p>
        </p:txBody>
      </p:sp>
    </p:spTree>
    <p:extLst>
      <p:ext uri="{BB962C8B-B14F-4D97-AF65-F5344CB8AC3E}">
        <p14:creationId xmlns:p14="http://schemas.microsoft.com/office/powerpoint/2010/main" val="2515073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a:t>
            </a:r>
            <a:endParaRPr lang="en-US" dirty="0"/>
          </a:p>
        </p:txBody>
      </p:sp>
      <p:sp>
        <p:nvSpPr>
          <p:cNvPr id="3" name="Content Placeholder 2"/>
          <p:cNvSpPr>
            <a:spLocks noGrp="1"/>
          </p:cNvSpPr>
          <p:nvPr>
            <p:ph idx="1"/>
          </p:nvPr>
        </p:nvSpPr>
        <p:spPr/>
        <p:txBody>
          <a:bodyPr/>
          <a:lstStyle/>
          <a:p>
            <a:r>
              <a:rPr lang="en-US" sz="2000" b="1" dirty="0"/>
              <a:t>OpenStack</a:t>
            </a:r>
            <a:r>
              <a:rPr lang="en-US" sz="2000" dirty="0"/>
              <a:t> is a </a:t>
            </a:r>
            <a:r>
              <a:rPr lang="en-US" sz="2000" dirty="0">
                <a:hlinkClick r:id="rId2" tooltip="Free and open-source software"/>
              </a:rPr>
              <a:t>free and open-source</a:t>
            </a:r>
            <a:r>
              <a:rPr lang="en-US" sz="2000" dirty="0"/>
              <a:t> </a:t>
            </a:r>
            <a:r>
              <a:rPr lang="en-US" sz="2000" dirty="0">
                <a:hlinkClick r:id="rId3" tooltip="Software platform"/>
              </a:rPr>
              <a:t>software platform</a:t>
            </a:r>
            <a:r>
              <a:rPr lang="en-US" sz="2000" dirty="0"/>
              <a:t> for </a:t>
            </a:r>
            <a:r>
              <a:rPr lang="en-US" sz="2000" dirty="0">
                <a:hlinkClick r:id="rId4" tooltip="Cloud computing"/>
              </a:rPr>
              <a:t>cloud computing</a:t>
            </a:r>
            <a:r>
              <a:rPr lang="en-US" sz="2000" dirty="0"/>
              <a:t>, mostly deployed as </a:t>
            </a:r>
            <a:r>
              <a:rPr lang="en-US" sz="2000" dirty="0" smtClean="0"/>
              <a:t>IaaS.</a:t>
            </a:r>
            <a:r>
              <a:rPr lang="en-US" sz="2000" baseline="30000" dirty="0"/>
              <a:t> </a:t>
            </a:r>
            <a:r>
              <a:rPr lang="en-US" sz="2000" dirty="0" smtClean="0"/>
              <a:t> It consists </a:t>
            </a:r>
            <a:r>
              <a:rPr lang="en-US" sz="2000" dirty="0"/>
              <a:t>of interrelated components that control hardware pools of processing, storage, and networking resources throughout a </a:t>
            </a:r>
            <a:r>
              <a:rPr lang="en-US" sz="2000" dirty="0">
                <a:hlinkClick r:id="rId5" tooltip="Data center"/>
              </a:rPr>
              <a:t>data center</a:t>
            </a:r>
            <a:r>
              <a:rPr lang="en-US" sz="2000" dirty="0"/>
              <a:t>. </a:t>
            </a:r>
            <a:endParaRPr lang="en-US" sz="2000" dirty="0" smtClean="0"/>
          </a:p>
          <a:p>
            <a:r>
              <a:rPr lang="en-US" sz="2000" dirty="0" smtClean="0"/>
              <a:t>Users </a:t>
            </a:r>
            <a:r>
              <a:rPr lang="en-US" sz="2000" dirty="0"/>
              <a:t>either manage it through a web-based dashboard, through </a:t>
            </a:r>
            <a:r>
              <a:rPr lang="en-US" sz="2000" dirty="0">
                <a:hlinkClick r:id="rId6" tooltip="Command-line interface"/>
              </a:rPr>
              <a:t>command-line</a:t>
            </a:r>
            <a:r>
              <a:rPr lang="en-US" sz="2000" dirty="0"/>
              <a:t> tools, or through a </a:t>
            </a:r>
            <a:r>
              <a:rPr lang="en-US" sz="2000" dirty="0">
                <a:hlinkClick r:id="rId7" tooltip="RESTful"/>
              </a:rPr>
              <a:t>RESTful</a:t>
            </a:r>
            <a:r>
              <a:rPr lang="en-US" sz="2000" dirty="0"/>
              <a:t> </a:t>
            </a:r>
            <a:r>
              <a:rPr lang="en-US" sz="2000" dirty="0">
                <a:hlinkClick r:id="rId8" tooltip="API"/>
              </a:rPr>
              <a:t>API</a:t>
            </a:r>
            <a:r>
              <a:rPr lang="en-US" sz="2000" dirty="0"/>
              <a:t>. </a:t>
            </a:r>
            <a:endParaRPr lang="en-US" sz="2000" dirty="0" smtClean="0"/>
          </a:p>
          <a:p>
            <a:r>
              <a:rPr lang="en-US" sz="2000" dirty="0" smtClean="0"/>
              <a:t>OpenStack.org </a:t>
            </a:r>
            <a:r>
              <a:rPr lang="en-US" sz="2000" dirty="0"/>
              <a:t>released it under the terms of the </a:t>
            </a:r>
            <a:r>
              <a:rPr lang="en-US" sz="2000" dirty="0">
                <a:hlinkClick r:id="rId9" tooltip="Apache License"/>
              </a:rPr>
              <a:t>Apache License</a:t>
            </a:r>
            <a:r>
              <a:rPr lang="en-US" sz="2000" dirty="0"/>
              <a:t>.</a:t>
            </a:r>
          </a:p>
          <a:p>
            <a:r>
              <a:rPr lang="en-US" sz="2000" dirty="0"/>
              <a:t>OpenStack began in 2010 as a joint project of </a:t>
            </a:r>
            <a:r>
              <a:rPr lang="en-US" sz="2000" dirty="0">
                <a:hlinkClick r:id="rId10" tooltip="Rackspace"/>
              </a:rPr>
              <a:t>Rackspace Hosting</a:t>
            </a:r>
            <a:r>
              <a:rPr lang="en-US" sz="2000" dirty="0"/>
              <a:t> and </a:t>
            </a:r>
            <a:r>
              <a:rPr lang="en-US" sz="2000" dirty="0">
                <a:hlinkClick r:id="rId11" tooltip="NASA"/>
              </a:rPr>
              <a:t>NASA</a:t>
            </a:r>
            <a:r>
              <a:rPr lang="en-US" sz="2000" dirty="0"/>
              <a:t>. </a:t>
            </a:r>
            <a:endParaRPr lang="en-US" sz="2000" dirty="0" smtClean="0"/>
          </a:p>
          <a:p>
            <a:r>
              <a:rPr lang="en-US" sz="2000" dirty="0" smtClean="0"/>
              <a:t>As </a:t>
            </a:r>
            <a:r>
              <a:rPr lang="en-US" sz="2000" dirty="0"/>
              <a:t>of 2016, it is managed by the OpenStack Foundation, a non-profit corporate entity established in September </a:t>
            </a:r>
            <a:r>
              <a:rPr lang="en-US" sz="2000" dirty="0" smtClean="0"/>
              <a:t>2012 </a:t>
            </a:r>
            <a:r>
              <a:rPr lang="en-US" sz="2000" dirty="0"/>
              <a:t>to promote OpenStack software and its </a:t>
            </a:r>
            <a:r>
              <a:rPr lang="en-US" sz="2000" dirty="0" smtClean="0"/>
              <a:t>community. </a:t>
            </a:r>
            <a:r>
              <a:rPr lang="en-US" sz="2000" dirty="0"/>
              <a:t>More than 500 companies have joined the project</a:t>
            </a:r>
          </a:p>
          <a:p>
            <a:endParaRPr lang="en-US" sz="2000" dirty="0"/>
          </a:p>
        </p:txBody>
      </p:sp>
    </p:spTree>
    <p:extLst>
      <p:ext uri="{BB962C8B-B14F-4D97-AF65-F5344CB8AC3E}">
        <p14:creationId xmlns:p14="http://schemas.microsoft.com/office/powerpoint/2010/main" val="315055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457200" y="274638"/>
            <a:ext cx="8229600" cy="1143000"/>
          </a:xfrm>
          <a:prstGeom prst="rect">
            <a:avLst/>
          </a:prstGeom>
        </p:spPr>
        <p:txBody>
          <a:bodyPr/>
          <a:lstStyle/>
          <a:p>
            <a:pPr algn="ctr" eaLnBrk="0" fontAlgn="base" hangingPunct="0">
              <a:spcBef>
                <a:spcPct val="0"/>
              </a:spcBef>
              <a:spcAft>
                <a:spcPct val="0"/>
              </a:spcAft>
              <a:defRPr/>
            </a:pPr>
            <a:r>
              <a:rPr lang="en-US" sz="4400" dirty="0">
                <a:solidFill>
                  <a:prstClr val="black"/>
                </a:solidFill>
              </a:rPr>
              <a:t>Questions  to ask providers</a:t>
            </a:r>
          </a:p>
        </p:txBody>
      </p:sp>
      <p:sp>
        <p:nvSpPr>
          <p:cNvPr id="3" name="Rectangle 3"/>
          <p:cNvSpPr txBox="1">
            <a:spLocks/>
          </p:cNvSpPr>
          <p:nvPr/>
        </p:nvSpPr>
        <p:spPr>
          <a:xfrm>
            <a:off x="457200" y="1600200"/>
            <a:ext cx="8229600" cy="4525963"/>
          </a:xfrm>
          <a:prstGeom prst="rect">
            <a:avLst/>
          </a:prstGeom>
        </p:spPr>
        <p:txBody>
          <a:bodyPr/>
          <a:lstStyle/>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Because interoperability standards between cloud platforms are not yet in place, what should a prospective cloud adopter do? For starters, do not wait for interoperability standards to be ratified. In an environment of tremendous change where the potential benefits could be large, a better decision is to study up and make a choice.</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Try to determine which vendors have the best opportunities to turn their cloud APIs into de facto standards for private and public clouds. Be sure to ask a number of questions like these and then compare the answers with your needs for both the short and the long term:</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Does the vendor have cloud APIs that appeal to customers and service providers, along with widespread acceptance in the cloud marketplace?</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Has the vendor submitted one or more of its cloud APIs for ratification to DMTF or one of the other standards organizations?</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Does the vendor have significant numbers of partners to promote and use its cloud APIs?</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Does the vendor’s cloud API promote interoperability between private and public clouds? What about between the vendor’s cloud and another vendor's cloud?</a:t>
            </a:r>
          </a:p>
          <a:p>
            <a:pPr marL="342900" indent="-342900" eaLnBrk="0" fontAlgn="base" hangingPunct="0">
              <a:lnSpc>
                <a:spcPct val="80000"/>
              </a:lnSpc>
              <a:spcBef>
                <a:spcPct val="20000"/>
              </a:spcBef>
              <a:spcAft>
                <a:spcPct val="0"/>
              </a:spcAft>
              <a:buFont typeface="Arial" charset="0"/>
              <a:buChar char="•"/>
              <a:defRPr/>
            </a:pPr>
            <a:r>
              <a:rPr lang="en-US">
                <a:solidFill>
                  <a:prstClr val="black"/>
                </a:solidFill>
              </a:rPr>
              <a:t>Can the vendor provide a way to transfer your data out of its service?</a:t>
            </a:r>
          </a:p>
          <a:p>
            <a:pPr marL="342900" indent="-342900" eaLnBrk="0" fontAlgn="base" hangingPunct="0">
              <a:lnSpc>
                <a:spcPct val="80000"/>
              </a:lnSpc>
              <a:spcBef>
                <a:spcPct val="20000"/>
              </a:spcBef>
              <a:spcAft>
                <a:spcPct val="0"/>
              </a:spcAft>
              <a:buFont typeface="Arial" charset="0"/>
              <a:buChar char="•"/>
              <a:defRPr/>
            </a:pPr>
            <a:endParaRPr lang="en-US">
              <a:solidFill>
                <a:prstClr val="black"/>
              </a:solidFill>
            </a:endParaRPr>
          </a:p>
        </p:txBody>
      </p:sp>
    </p:spTree>
    <p:extLst>
      <p:ext uri="{BB962C8B-B14F-4D97-AF65-F5344CB8AC3E}">
        <p14:creationId xmlns:p14="http://schemas.microsoft.com/office/powerpoint/2010/main" val="2041218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Django</a:t>
            </a:r>
            <a:endParaRPr lang="en-US" dirty="0"/>
          </a:p>
        </p:txBody>
      </p:sp>
      <p:sp>
        <p:nvSpPr>
          <p:cNvPr id="3" name="Content Placeholder 2"/>
          <p:cNvSpPr>
            <a:spLocks noGrp="1"/>
          </p:cNvSpPr>
          <p:nvPr>
            <p:ph idx="1"/>
          </p:nvPr>
        </p:nvSpPr>
        <p:spPr/>
        <p:txBody>
          <a:bodyPr/>
          <a:lstStyle/>
          <a:p>
            <a:r>
              <a:rPr lang="en-US" sz="1600" dirty="0" smtClean="0"/>
              <a:t>An </a:t>
            </a:r>
            <a:r>
              <a:rPr lang="en-US" sz="1600" dirty="0">
                <a:hlinkClick r:id="rId2" tooltip="Open source"/>
              </a:rPr>
              <a:t>open source</a:t>
            </a:r>
            <a:r>
              <a:rPr lang="en-US" sz="1600" dirty="0"/>
              <a:t> </a:t>
            </a:r>
            <a:r>
              <a:rPr lang="en-US" sz="1600" dirty="0">
                <a:hlinkClick r:id="rId3" tooltip="Web application framework"/>
              </a:rPr>
              <a:t>web application framework</a:t>
            </a:r>
            <a:r>
              <a:rPr lang="en-US" sz="1600" dirty="0"/>
              <a:t>, written in </a:t>
            </a:r>
            <a:r>
              <a:rPr lang="en-US" sz="1600" dirty="0">
                <a:hlinkClick r:id="rId4" tooltip="Python (programming language)"/>
              </a:rPr>
              <a:t>Python</a:t>
            </a:r>
            <a:r>
              <a:rPr lang="en-US" sz="1600" dirty="0"/>
              <a:t>, which follows the </a:t>
            </a:r>
            <a:r>
              <a:rPr lang="en-US" sz="1600" dirty="0">
                <a:hlinkClick r:id="rId5" tooltip="Model–view–controller"/>
              </a:rPr>
              <a:t>model–view–controller</a:t>
            </a:r>
            <a:r>
              <a:rPr lang="en-US" sz="1600" dirty="0"/>
              <a:t> </a:t>
            </a:r>
            <a:r>
              <a:rPr lang="en-US" sz="1600" dirty="0">
                <a:hlinkClick r:id="rId6" tooltip="Architectural pattern (computer science)"/>
              </a:rPr>
              <a:t>architectural pattern</a:t>
            </a:r>
            <a:r>
              <a:rPr lang="en-US" sz="1600" dirty="0" smtClean="0"/>
              <a:t>.</a:t>
            </a:r>
            <a:endParaRPr lang="en-US" sz="1600" baseline="30000" dirty="0" smtClean="0"/>
          </a:p>
          <a:p>
            <a:r>
              <a:rPr lang="en-US" sz="1600" dirty="0" smtClean="0"/>
              <a:t>It </a:t>
            </a:r>
            <a:r>
              <a:rPr lang="en-US" sz="1600" dirty="0"/>
              <a:t>was originally developed to manage several news-oriented sites for </a:t>
            </a:r>
            <a:r>
              <a:rPr lang="en-US" sz="1600" dirty="0">
                <a:hlinkClick r:id="rId7" tooltip="Lawrence Journal-World"/>
              </a:rPr>
              <a:t>The World Company</a:t>
            </a:r>
            <a:r>
              <a:rPr lang="en-US" sz="1600" baseline="30000" dirty="0">
                <a:hlinkClick r:id="rId8"/>
              </a:rPr>
              <a:t>[5]</a:t>
            </a:r>
            <a:r>
              <a:rPr lang="en-US" sz="1600" dirty="0"/>
              <a:t> of </a:t>
            </a:r>
            <a:r>
              <a:rPr lang="en-US" sz="1600" dirty="0">
                <a:hlinkClick r:id="rId9" tooltip="Lawrence, Kansas"/>
              </a:rPr>
              <a:t>Lawrence, Kansas</a:t>
            </a:r>
            <a:r>
              <a:rPr lang="en-US" sz="1600" dirty="0"/>
              <a:t>, and was released publicly under a </a:t>
            </a:r>
            <a:r>
              <a:rPr lang="en-US" sz="1600" dirty="0">
                <a:hlinkClick r:id="rId10" tooltip="BSD license"/>
              </a:rPr>
              <a:t>BSD license</a:t>
            </a:r>
            <a:r>
              <a:rPr lang="en-US" sz="1600" dirty="0"/>
              <a:t> in July 2005; the framework was named after guitarist </a:t>
            </a:r>
            <a:r>
              <a:rPr lang="en-US" sz="1600" dirty="0" err="1">
                <a:hlinkClick r:id="rId11" tooltip="Django Reinhardt"/>
              </a:rPr>
              <a:t>Django</a:t>
            </a:r>
            <a:r>
              <a:rPr lang="en-US" sz="1600" dirty="0">
                <a:hlinkClick r:id="rId11" tooltip="Django Reinhardt"/>
              </a:rPr>
              <a:t> </a:t>
            </a:r>
            <a:r>
              <a:rPr lang="en-US" sz="1600" dirty="0" smtClean="0">
                <a:hlinkClick r:id="rId11" tooltip="Django Reinhardt"/>
              </a:rPr>
              <a:t>Reinhardt</a:t>
            </a:r>
            <a:r>
              <a:rPr lang="en-US" sz="1600" dirty="0" smtClean="0"/>
              <a:t>. </a:t>
            </a:r>
            <a:r>
              <a:rPr lang="en-US" sz="1600" dirty="0"/>
              <a:t>In June 2008 it was announced that a newly formed </a:t>
            </a:r>
            <a:r>
              <a:rPr lang="en-US" sz="1600" dirty="0" err="1"/>
              <a:t>Django</a:t>
            </a:r>
            <a:r>
              <a:rPr lang="en-US" sz="1600" dirty="0"/>
              <a:t> Software Foundation will maintain </a:t>
            </a:r>
            <a:r>
              <a:rPr lang="en-US" sz="1600" dirty="0" err="1"/>
              <a:t>Django</a:t>
            </a:r>
            <a:r>
              <a:rPr lang="en-US" sz="1600" dirty="0"/>
              <a:t> in the </a:t>
            </a:r>
            <a:r>
              <a:rPr lang="en-US" sz="1600" dirty="0" smtClean="0"/>
              <a:t>future.</a:t>
            </a:r>
            <a:endParaRPr lang="en-US" sz="1600" dirty="0"/>
          </a:p>
          <a:p>
            <a:r>
              <a:rPr lang="en-US" sz="1600" dirty="0" err="1"/>
              <a:t>Django's</a:t>
            </a:r>
            <a:r>
              <a:rPr lang="en-US" sz="1600" dirty="0"/>
              <a:t> primary goal is to ease the creation of complex, database-driven websites. </a:t>
            </a:r>
            <a:r>
              <a:rPr lang="en-US" sz="1600" dirty="0" err="1"/>
              <a:t>Django</a:t>
            </a:r>
            <a:r>
              <a:rPr lang="en-US" sz="1600" dirty="0"/>
              <a:t> emphasizes reusability and "</a:t>
            </a:r>
            <a:r>
              <a:rPr lang="en-US" sz="1600" dirty="0" err="1"/>
              <a:t>pluggability</a:t>
            </a:r>
            <a:r>
              <a:rPr lang="en-US" sz="1600" dirty="0"/>
              <a:t>" of components, rapid development, and the principle of </a:t>
            </a:r>
            <a:r>
              <a:rPr lang="en-US" sz="1600" dirty="0">
                <a:hlinkClick r:id="rId12" tooltip="Don't repeat yourself"/>
              </a:rPr>
              <a:t>don't repeat yourself</a:t>
            </a:r>
            <a:r>
              <a:rPr lang="en-US" sz="1600" dirty="0"/>
              <a:t>. Python is used throughout, even for settings, files, and data models. </a:t>
            </a:r>
            <a:r>
              <a:rPr lang="en-US" sz="1600" dirty="0" err="1"/>
              <a:t>Django</a:t>
            </a:r>
            <a:r>
              <a:rPr lang="en-US" sz="1600" dirty="0"/>
              <a:t> also provides an optional administrative </a:t>
            </a:r>
            <a:r>
              <a:rPr lang="en-US" sz="1600" dirty="0">
                <a:hlinkClick r:id="rId13" tooltip="Create, read, update and delete"/>
              </a:rPr>
              <a:t>create, read, update and delete</a:t>
            </a:r>
            <a:r>
              <a:rPr lang="en-US" sz="1600" dirty="0"/>
              <a:t> interface that is generated dynamically through </a:t>
            </a:r>
            <a:r>
              <a:rPr lang="en-US" sz="1600" dirty="0">
                <a:hlinkClick r:id="rId14" tooltip="Introspection (computer science)"/>
              </a:rPr>
              <a:t>introspection</a:t>
            </a:r>
            <a:r>
              <a:rPr lang="en-US" sz="1600" dirty="0"/>
              <a:t> and configured via admin models.</a:t>
            </a:r>
          </a:p>
          <a:p>
            <a:r>
              <a:rPr lang="en-US" sz="1600" dirty="0"/>
              <a:t>Some well known sites that use </a:t>
            </a:r>
            <a:r>
              <a:rPr lang="en-US" sz="1600" dirty="0" err="1"/>
              <a:t>Django</a:t>
            </a:r>
            <a:r>
              <a:rPr lang="en-US" sz="1600" dirty="0"/>
              <a:t> include </a:t>
            </a:r>
            <a:r>
              <a:rPr lang="en-US" sz="1600" dirty="0" err="1">
                <a:hlinkClick r:id="rId15" tooltip="Pinterest"/>
              </a:rPr>
              <a:t>Pinterest</a:t>
            </a:r>
            <a:r>
              <a:rPr lang="en-US" sz="1600" dirty="0"/>
              <a:t>,</a:t>
            </a:r>
            <a:r>
              <a:rPr lang="en-US" sz="1600" baseline="30000" dirty="0">
                <a:hlinkClick r:id="rId8"/>
              </a:rPr>
              <a:t>[8]</a:t>
            </a:r>
            <a:r>
              <a:rPr lang="en-US" sz="1600" dirty="0"/>
              <a:t> </a:t>
            </a:r>
            <a:r>
              <a:rPr lang="en-US" sz="1600" dirty="0" err="1">
                <a:hlinkClick r:id="rId16" tooltip="Instagram"/>
              </a:rPr>
              <a:t>Instagram</a:t>
            </a:r>
            <a:r>
              <a:rPr lang="en-US" sz="1600" dirty="0"/>
              <a:t>,</a:t>
            </a:r>
            <a:r>
              <a:rPr lang="en-US" sz="1600" baseline="30000" dirty="0">
                <a:hlinkClick r:id="rId8"/>
              </a:rPr>
              <a:t>[9]</a:t>
            </a:r>
            <a:r>
              <a:rPr lang="en-US" sz="1600" dirty="0"/>
              <a:t> </a:t>
            </a:r>
            <a:r>
              <a:rPr lang="en-US" sz="1600" dirty="0">
                <a:hlinkClick r:id="rId17" tooltip="Mozilla Foundation"/>
              </a:rPr>
              <a:t>Mozilla</a:t>
            </a:r>
            <a:r>
              <a:rPr lang="en-US" sz="1600" dirty="0"/>
              <a:t>,</a:t>
            </a:r>
            <a:r>
              <a:rPr lang="en-US" sz="1600" baseline="30000" dirty="0">
                <a:hlinkClick r:id="rId8"/>
              </a:rPr>
              <a:t>[10]</a:t>
            </a:r>
            <a:r>
              <a:rPr lang="en-US" sz="1600" dirty="0"/>
              <a:t> </a:t>
            </a:r>
            <a:r>
              <a:rPr lang="en-US" sz="1600" dirty="0">
                <a:hlinkClick r:id="rId18" tooltip="The Washington Times"/>
              </a:rPr>
              <a:t>The Washington Times</a:t>
            </a:r>
            <a:r>
              <a:rPr lang="en-US" sz="1600" dirty="0"/>
              <a:t>,</a:t>
            </a:r>
            <a:r>
              <a:rPr lang="en-US" sz="1600" baseline="30000" dirty="0">
                <a:hlinkClick r:id="rId8"/>
              </a:rPr>
              <a:t>[11]</a:t>
            </a:r>
            <a:r>
              <a:rPr lang="en-US" sz="1600" dirty="0"/>
              <a:t> and the </a:t>
            </a:r>
            <a:r>
              <a:rPr lang="en-US" sz="1600" dirty="0">
                <a:hlinkClick r:id="rId19" tooltip="Public Broadcasting Service"/>
              </a:rPr>
              <a:t>Public Broadcasting Service</a:t>
            </a:r>
            <a:r>
              <a:rPr lang="en-US" sz="1600" dirty="0"/>
              <a:t>.</a:t>
            </a:r>
            <a:r>
              <a:rPr lang="en-US" sz="1600" baseline="30000" dirty="0">
                <a:hlinkClick r:id="rId8"/>
              </a:rPr>
              <a:t>[12</a:t>
            </a:r>
            <a:r>
              <a:rPr lang="en-US" sz="1600" baseline="30000" dirty="0" smtClean="0">
                <a:hlinkClick r:id="rId8"/>
              </a:rPr>
              <a:t>]</a:t>
            </a:r>
            <a:endParaRPr lang="en-US" sz="1600" baseline="30000" dirty="0" smtClean="0"/>
          </a:p>
          <a:p>
            <a:endParaRPr lang="en-US" sz="1600" baseline="30000" dirty="0" smtClean="0"/>
          </a:p>
          <a:p>
            <a:r>
              <a:rPr lang="en-US" sz="1600" dirty="0" smtClean="0"/>
              <a:t>We will see the MVC pattern now</a:t>
            </a:r>
            <a:endParaRPr lang="en-US" sz="1600" dirty="0"/>
          </a:p>
          <a:p>
            <a:endParaRPr lang="en-US" dirty="0"/>
          </a:p>
        </p:txBody>
      </p:sp>
    </p:spTree>
    <p:extLst>
      <p:ext uri="{BB962C8B-B14F-4D97-AF65-F5344CB8AC3E}">
        <p14:creationId xmlns:p14="http://schemas.microsoft.com/office/powerpoint/2010/main" val="2069412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3" name="Rectangle 2"/>
          <p:cNvSpPr>
            <a:spLocks noGrp="1"/>
          </p:cNvSpPr>
          <p:nvPr>
            <p:ph type="title"/>
          </p:nvPr>
        </p:nvSpPr>
        <p:spPr/>
        <p:txBody>
          <a:bodyPr/>
          <a:lstStyle/>
          <a:p>
            <a:r>
              <a:rPr lang="en-US" dirty="0" smtClean="0"/>
              <a:t>MVC pattern-- intent</a:t>
            </a:r>
          </a:p>
        </p:txBody>
      </p:sp>
      <p:sp>
        <p:nvSpPr>
          <p:cNvPr id="412674" name="Rectangle 3"/>
          <p:cNvSpPr>
            <a:spLocks noGrp="1"/>
          </p:cNvSpPr>
          <p:nvPr>
            <p:ph type="body" idx="1"/>
          </p:nvPr>
        </p:nvSpPr>
        <p:spPr/>
        <p:txBody>
          <a:bodyPr/>
          <a:lstStyle/>
          <a:p>
            <a:r>
              <a:rPr lang="en-US" smtClean="0"/>
              <a:t>The model contains the core functionality and data. Views display information to the user. Controllers handle user input. Views and controllers together comprise the user interface. A change-propagation mechanism ensures consistency between the user interface and the model.”</a:t>
            </a:r>
          </a:p>
        </p:txBody>
      </p:sp>
    </p:spTree>
    <p:extLst>
      <p:ext uri="{BB962C8B-B14F-4D97-AF65-F5344CB8AC3E}">
        <p14:creationId xmlns:p14="http://schemas.microsoft.com/office/powerpoint/2010/main" val="392552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r>
              <a:rPr lang="en-US" dirty="0" smtClean="0"/>
              <a:t>Architectures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 </a:t>
            </a:r>
            <a:r>
              <a:rPr lang="en-US" sz="2800" i="1" dirty="0"/>
              <a:t>reference architecture</a:t>
            </a:r>
            <a:r>
              <a:rPr lang="en-US" sz="2800" dirty="0"/>
              <a:t> </a:t>
            </a:r>
            <a:r>
              <a:rPr lang="en-US" sz="2800" dirty="0" smtClean="0"/>
              <a:t>(RA) or </a:t>
            </a:r>
            <a:r>
              <a:rPr lang="en-US" sz="2800" i="1" dirty="0"/>
              <a:t>domain-specific architecture</a:t>
            </a:r>
            <a:r>
              <a:rPr lang="en-US" sz="2800" dirty="0"/>
              <a:t> is a standardized, generic architecture, valid for a particular </a:t>
            </a:r>
            <a:r>
              <a:rPr lang="en-US" sz="2800" dirty="0" smtClean="0"/>
              <a:t>domain.</a:t>
            </a:r>
          </a:p>
          <a:p>
            <a:r>
              <a:rPr lang="en-US" sz="2800" dirty="0" smtClean="0"/>
              <a:t>It </a:t>
            </a:r>
            <a:r>
              <a:rPr lang="en-US" sz="2800" dirty="0"/>
              <a:t>is reusable, extendable, and configurable, that is, it is a kind of pattern for whole architectures and it can be instantiated into a specific software architecture by adding implementation-oriented </a:t>
            </a:r>
            <a:r>
              <a:rPr lang="en-US" sz="2800" dirty="0" smtClean="0"/>
              <a:t>aspects</a:t>
            </a:r>
          </a:p>
          <a:p>
            <a:r>
              <a:rPr lang="en-US" sz="2800" dirty="0" smtClean="0"/>
              <a:t>From RAs we can derive concrete architectures with different degrees of specificity, e.g. a cloud computing using Oracle products</a:t>
            </a:r>
            <a:endParaRPr lang="en-US" sz="2800" dirty="0" smtClean="0"/>
          </a:p>
          <a:p>
            <a:pPr marL="0" indent="0">
              <a:buNone/>
            </a:pPr>
            <a:endParaRPr lang="en-US" sz="2400" dirty="0"/>
          </a:p>
        </p:txBody>
      </p:sp>
    </p:spTree>
    <p:extLst>
      <p:ext uri="{BB962C8B-B14F-4D97-AF65-F5344CB8AC3E}">
        <p14:creationId xmlns:p14="http://schemas.microsoft.com/office/powerpoint/2010/main" val="3501201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7" name="Title 1"/>
          <p:cNvSpPr>
            <a:spLocks noGrp="1"/>
          </p:cNvSpPr>
          <p:nvPr>
            <p:ph type="title"/>
          </p:nvPr>
        </p:nvSpPr>
        <p:spPr/>
        <p:txBody>
          <a:bodyPr/>
          <a:lstStyle/>
          <a:p>
            <a:r>
              <a:rPr lang="en-US" smtClean="0"/>
              <a:t>Problem</a:t>
            </a:r>
          </a:p>
        </p:txBody>
      </p:sp>
      <p:sp>
        <p:nvSpPr>
          <p:cNvPr id="413698" name="Content Placeholder 2"/>
          <p:cNvSpPr>
            <a:spLocks noGrp="1"/>
          </p:cNvSpPr>
          <p:nvPr>
            <p:ph idx="1"/>
          </p:nvPr>
        </p:nvSpPr>
        <p:spPr/>
        <p:txBody>
          <a:bodyPr/>
          <a:lstStyle/>
          <a:p>
            <a:r>
              <a:rPr lang="en-US" sz="2000" smtClean="0"/>
              <a:t>User interfaces are especially prone to change requests. When you extend the functionality of an application, you must modify menus to access these new functions.</a:t>
            </a:r>
          </a:p>
          <a:p>
            <a:r>
              <a:rPr lang="en-US" sz="2000" smtClean="0"/>
              <a:t> A customer may call for a specific user interface adaptation, or a system may need to be ported to another platform with a different ‘look and feel’ standard. </a:t>
            </a:r>
          </a:p>
          <a:p>
            <a:r>
              <a:rPr lang="en-US" sz="2000" smtClean="0"/>
              <a:t>Even upgrading to a new release of your windowing system can imply code changes. </a:t>
            </a:r>
          </a:p>
          <a:p>
            <a:r>
              <a:rPr lang="en-US" sz="2000" smtClean="0"/>
              <a:t>The user interface platform of long-lived systems thus represents a moving target.</a:t>
            </a:r>
          </a:p>
        </p:txBody>
      </p:sp>
    </p:spTree>
    <p:extLst>
      <p:ext uri="{BB962C8B-B14F-4D97-AF65-F5344CB8AC3E}">
        <p14:creationId xmlns:p14="http://schemas.microsoft.com/office/powerpoint/2010/main" val="319792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1" name="Title 1"/>
          <p:cNvSpPr>
            <a:spLocks noGrp="1"/>
          </p:cNvSpPr>
          <p:nvPr>
            <p:ph type="title"/>
          </p:nvPr>
        </p:nvSpPr>
        <p:spPr/>
        <p:txBody>
          <a:bodyPr/>
          <a:lstStyle/>
          <a:p>
            <a:r>
              <a:rPr lang="en-US" smtClean="0"/>
              <a:t>Forces</a:t>
            </a:r>
          </a:p>
        </p:txBody>
      </p:sp>
      <p:sp>
        <p:nvSpPr>
          <p:cNvPr id="414722" name="Content Placeholder 2"/>
          <p:cNvSpPr>
            <a:spLocks noGrp="1"/>
          </p:cNvSpPr>
          <p:nvPr>
            <p:ph idx="1"/>
          </p:nvPr>
        </p:nvSpPr>
        <p:spPr/>
        <p:txBody>
          <a:bodyPr/>
          <a:lstStyle/>
          <a:p>
            <a:r>
              <a:rPr lang="en-US" sz="2400" smtClean="0"/>
              <a:t>The same information is presented differently in different windows, for example, in a bar or pie chart.</a:t>
            </a:r>
          </a:p>
          <a:p>
            <a:r>
              <a:rPr lang="en-US" sz="2400" smtClean="0"/>
              <a:t>The display and behavior of the application must reflect data manipulations immediately.</a:t>
            </a:r>
          </a:p>
          <a:p>
            <a:r>
              <a:rPr lang="en-US" sz="2400" smtClean="0"/>
              <a:t>Changes to the user interface should be easy, and even possible at run-time.</a:t>
            </a:r>
          </a:p>
          <a:p>
            <a:r>
              <a:rPr lang="en-US" sz="2400" smtClean="0"/>
              <a:t>Supporting different ‘look and feel’ standards or porting the user interface should not affect code in the core of the application.</a:t>
            </a:r>
          </a:p>
        </p:txBody>
      </p:sp>
    </p:spTree>
    <p:extLst>
      <p:ext uri="{BB962C8B-B14F-4D97-AF65-F5344CB8AC3E}">
        <p14:creationId xmlns:p14="http://schemas.microsoft.com/office/powerpoint/2010/main" val="10176128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745" name="Picture 4"/>
          <p:cNvPicPr>
            <a:picLocks noChangeAspect="1" noChangeArrowheads="1"/>
          </p:cNvPicPr>
          <p:nvPr/>
        </p:nvPicPr>
        <p:blipFill>
          <a:blip r:embed="rId2" cstate="print"/>
          <a:srcRect/>
          <a:stretch>
            <a:fillRect/>
          </a:stretch>
        </p:blipFill>
        <p:spPr bwMode="auto">
          <a:xfrm>
            <a:off x="2647950" y="1895475"/>
            <a:ext cx="3848100" cy="3067050"/>
          </a:xfrm>
          <a:prstGeom prst="rect">
            <a:avLst/>
          </a:prstGeom>
          <a:noFill/>
          <a:ln w="9525">
            <a:noFill/>
            <a:miter lim="800000"/>
            <a:headEnd/>
            <a:tailEnd/>
          </a:ln>
        </p:spPr>
      </p:pic>
      <p:sp>
        <p:nvSpPr>
          <p:cNvPr id="415746" name="Rectangle 5"/>
          <p:cNvSpPr>
            <a:spLocks noGrp="1"/>
          </p:cNvSpPr>
          <p:nvPr>
            <p:ph type="title"/>
          </p:nvPr>
        </p:nvSpPr>
        <p:spPr/>
        <p:txBody>
          <a:bodyPr/>
          <a:lstStyle/>
          <a:p>
            <a:r>
              <a:rPr lang="en-US" smtClean="0"/>
              <a:t>MVC class diagram</a:t>
            </a:r>
          </a:p>
        </p:txBody>
      </p:sp>
    </p:spTree>
    <p:extLst>
      <p:ext uri="{BB962C8B-B14F-4D97-AF65-F5344CB8AC3E}">
        <p14:creationId xmlns:p14="http://schemas.microsoft.com/office/powerpoint/2010/main" val="3702034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6769" name="Picture 2"/>
          <p:cNvPicPr>
            <a:picLocks noChangeAspect="1" noChangeArrowheads="1"/>
          </p:cNvPicPr>
          <p:nvPr/>
        </p:nvPicPr>
        <p:blipFill>
          <a:blip r:embed="rId2" cstate="print"/>
          <a:srcRect/>
          <a:stretch>
            <a:fillRect/>
          </a:stretch>
        </p:blipFill>
        <p:spPr bwMode="auto">
          <a:xfrm>
            <a:off x="866775" y="1376363"/>
            <a:ext cx="7410450" cy="4105275"/>
          </a:xfrm>
          <a:prstGeom prst="rect">
            <a:avLst/>
          </a:prstGeom>
          <a:noFill/>
          <a:ln w="9525">
            <a:noFill/>
            <a:miter lim="800000"/>
            <a:headEnd/>
            <a:tailEnd/>
          </a:ln>
        </p:spPr>
      </p:pic>
      <p:sp>
        <p:nvSpPr>
          <p:cNvPr id="416770" name="Title 2"/>
          <p:cNvSpPr>
            <a:spLocks noGrp="1"/>
          </p:cNvSpPr>
          <p:nvPr>
            <p:ph type="title"/>
          </p:nvPr>
        </p:nvSpPr>
        <p:spPr/>
        <p:txBody>
          <a:bodyPr/>
          <a:lstStyle/>
          <a:p>
            <a:r>
              <a:rPr lang="en-US" smtClean="0"/>
              <a:t>Propagating an event</a:t>
            </a:r>
          </a:p>
        </p:txBody>
      </p:sp>
    </p:spTree>
    <p:extLst>
      <p:ext uri="{BB962C8B-B14F-4D97-AF65-F5344CB8AC3E}">
        <p14:creationId xmlns:p14="http://schemas.microsoft.com/office/powerpoint/2010/main" val="2414859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3" name="Rectangle 2"/>
          <p:cNvSpPr>
            <a:spLocks noGrp="1"/>
          </p:cNvSpPr>
          <p:nvPr>
            <p:ph type="title"/>
          </p:nvPr>
        </p:nvSpPr>
        <p:spPr/>
        <p:txBody>
          <a:bodyPr/>
          <a:lstStyle/>
          <a:p>
            <a:r>
              <a:rPr lang="en-US" smtClean="0"/>
              <a:t>MVC in the web</a:t>
            </a:r>
          </a:p>
        </p:txBody>
      </p:sp>
      <p:sp>
        <p:nvSpPr>
          <p:cNvPr id="417794" name="Rectangle 3"/>
          <p:cNvSpPr>
            <a:spLocks noGrp="1"/>
          </p:cNvSpPr>
          <p:nvPr>
            <p:ph type="body" idx="1"/>
          </p:nvPr>
        </p:nvSpPr>
        <p:spPr/>
        <p:txBody>
          <a:bodyPr/>
          <a:lstStyle/>
          <a:p>
            <a:r>
              <a:rPr lang="en-US" smtClean="0"/>
              <a:t>The model is the information in an application or the database</a:t>
            </a:r>
          </a:p>
          <a:p>
            <a:r>
              <a:rPr lang="en-US" smtClean="0"/>
              <a:t>The controller is an instance of ASP or JSP that assembles information from the application or database</a:t>
            </a:r>
          </a:p>
          <a:p>
            <a:r>
              <a:rPr lang="en-US" smtClean="0"/>
              <a:t>The views are the browser interfaces  that are used to access data</a:t>
            </a:r>
          </a:p>
        </p:txBody>
      </p:sp>
    </p:spTree>
    <p:extLst>
      <p:ext uri="{BB962C8B-B14F-4D97-AF65-F5344CB8AC3E}">
        <p14:creationId xmlns:p14="http://schemas.microsoft.com/office/powerpoint/2010/main" val="25814607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algn="ctr" fontAlgn="base">
              <a:spcBef>
                <a:spcPct val="0"/>
              </a:spcBef>
              <a:spcAft>
                <a:spcPct val="0"/>
              </a:spcAft>
              <a:defRPr/>
            </a:pPr>
            <a:r>
              <a:rPr lang="en-US" sz="4400">
                <a:solidFill>
                  <a:prstClr val="black"/>
                </a:solidFill>
              </a:rPr>
              <a:t>Grid computing</a:t>
            </a:r>
          </a:p>
        </p:txBody>
      </p:sp>
      <p:sp>
        <p:nvSpPr>
          <p:cNvPr id="3" name="Content Placeholder 2"/>
          <p:cNvSpPr txBox="1">
            <a:spLocks/>
          </p:cNvSpPr>
          <p:nvPr/>
        </p:nvSpPr>
        <p:spPr>
          <a:xfrm>
            <a:off x="457200" y="1600200"/>
            <a:ext cx="8229600" cy="4525963"/>
          </a:xfrm>
          <a:prstGeom prst="rect">
            <a:avLst/>
          </a:prstGeom>
        </p:spPr>
        <p:txBody>
          <a:bodyPr/>
          <a:lstStyle/>
          <a:p>
            <a:pPr marL="342900" indent="-342900" fontAlgn="base">
              <a:spcBef>
                <a:spcPct val="20000"/>
              </a:spcBef>
              <a:spcAft>
                <a:spcPct val="0"/>
              </a:spcAft>
              <a:buFont typeface="Arial" charset="0"/>
              <a:buChar char="•"/>
              <a:defRPr/>
            </a:pPr>
            <a:r>
              <a:rPr lang="en-US" sz="2400" dirty="0">
                <a:solidFill>
                  <a:prstClr val="black"/>
                </a:solidFill>
              </a:rPr>
              <a:t>Both cloud and grid computing are examples of distributed computing architectures.  </a:t>
            </a:r>
          </a:p>
          <a:p>
            <a:pPr marL="342900" indent="-342900" fontAlgn="base">
              <a:spcBef>
                <a:spcPct val="20000"/>
              </a:spcBef>
              <a:spcAft>
                <a:spcPct val="0"/>
              </a:spcAft>
              <a:buFont typeface="Arial" charset="0"/>
              <a:buChar char="•"/>
              <a:defRPr/>
            </a:pPr>
            <a:r>
              <a:rPr lang="en-US" sz="2400" dirty="0">
                <a:solidFill>
                  <a:prstClr val="black"/>
                </a:solidFill>
              </a:rPr>
              <a:t>Grid computing is a distributed computing environment composed of resources from different administrative domains</a:t>
            </a:r>
          </a:p>
          <a:p>
            <a:pPr marL="342900" indent="-342900" fontAlgn="base">
              <a:spcBef>
                <a:spcPct val="20000"/>
              </a:spcBef>
              <a:spcAft>
                <a:spcPct val="0"/>
              </a:spcAft>
              <a:buFont typeface="Arial" charset="0"/>
              <a:buChar char="•"/>
              <a:defRPr/>
            </a:pPr>
            <a:r>
              <a:rPr lang="en-US" sz="2400" dirty="0">
                <a:solidFill>
                  <a:prstClr val="black"/>
                </a:solidFill>
              </a:rPr>
              <a:t> The primary goal of grid computing is to perform large computational tasks. </a:t>
            </a:r>
          </a:p>
          <a:p>
            <a:pPr marL="342900" indent="-342900" fontAlgn="base">
              <a:spcBef>
                <a:spcPct val="20000"/>
              </a:spcBef>
              <a:spcAft>
                <a:spcPct val="0"/>
              </a:spcAft>
              <a:buFont typeface="Arial" charset="0"/>
              <a:buNone/>
              <a:defRPr/>
            </a:pPr>
            <a:endParaRPr lang="en-US" sz="2400" dirty="0">
              <a:solidFill>
                <a:prstClr val="black"/>
              </a:solidFill>
            </a:endParaRPr>
          </a:p>
          <a:p>
            <a:pPr marL="342900" indent="-342900" fontAlgn="base">
              <a:spcBef>
                <a:spcPct val="20000"/>
              </a:spcBef>
              <a:spcAft>
                <a:spcPct val="0"/>
              </a:spcAft>
              <a:buFont typeface="Arial" charset="0"/>
              <a:buChar char="•"/>
              <a:defRPr/>
            </a:pPr>
            <a:endParaRPr lang="en-US" sz="2400" dirty="0">
              <a:solidFill>
                <a:prstClr val="black"/>
              </a:solidFill>
            </a:endParaRPr>
          </a:p>
        </p:txBody>
      </p:sp>
    </p:spTree>
    <p:extLst>
      <p:ext uri="{BB962C8B-B14F-4D97-AF65-F5344CB8AC3E}">
        <p14:creationId xmlns:p14="http://schemas.microsoft.com/office/powerpoint/2010/main" val="1164817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8610600" y="6629400"/>
            <a:ext cx="381000" cy="228600"/>
          </a:xfrm>
        </p:spPr>
        <p:txBody>
          <a:bodyPr/>
          <a:lstStyle/>
          <a:p>
            <a:pPr>
              <a:defRPr/>
            </a:pPr>
            <a:fld id="{340E0B37-7950-45E7-AA5B-8F926C0C490F}" type="slidenum">
              <a:rPr lang="en-US" smtClean="0">
                <a:solidFill>
                  <a:prstClr val="black">
                    <a:tint val="75000"/>
                  </a:prstClr>
                </a:solidFill>
              </a:rPr>
              <a:pPr>
                <a:defRPr/>
              </a:pPr>
              <a:t>66</a:t>
            </a:fld>
            <a:endParaRPr lang="en-US" smtClean="0">
              <a:solidFill>
                <a:prstClr val="black">
                  <a:tint val="75000"/>
                </a:prstClr>
              </a:solidFill>
            </a:endParaRPr>
          </a:p>
        </p:txBody>
      </p:sp>
      <p:sp>
        <p:nvSpPr>
          <p:cNvPr id="3" name="Rectangle 2"/>
          <p:cNvSpPr txBox="1">
            <a:spLocks/>
          </p:cNvSpPr>
          <p:nvPr/>
        </p:nvSpPr>
        <p:spPr bwMode="auto">
          <a:xfrm>
            <a:off x="457200" y="274638"/>
            <a:ext cx="8229600" cy="1143000"/>
          </a:xfrm>
          <a:prstGeom prst="rect">
            <a:avLst/>
          </a:prstGeom>
          <a:noFill/>
          <a:ln w="9525">
            <a:noFill/>
            <a:miter lim="800000"/>
            <a:headEnd/>
            <a:tailEnd/>
          </a:ln>
        </p:spPr>
        <p:txBody>
          <a:bodyPr anchor="ctr"/>
          <a:lstStyle/>
          <a:p>
            <a:pPr algn="ctr" fontAlgn="base">
              <a:spcBef>
                <a:spcPct val="0"/>
              </a:spcBef>
              <a:spcAft>
                <a:spcPct val="0"/>
              </a:spcAft>
              <a:defRPr/>
            </a:pPr>
            <a:r>
              <a:rPr lang="en-US" sz="4400">
                <a:solidFill>
                  <a:prstClr val="black"/>
                </a:solidFill>
              </a:rPr>
              <a:t>Grid Computing</a:t>
            </a:r>
          </a:p>
        </p:txBody>
      </p:sp>
      <p:sp>
        <p:nvSpPr>
          <p:cNvPr id="4" name="Rectangle 3"/>
          <p:cNvSpPr txBox="1">
            <a:spLocks/>
          </p:cNvSpPr>
          <p:nvPr/>
        </p:nvSpPr>
        <p:spPr bwMode="auto">
          <a:xfrm>
            <a:off x="457200" y="1524000"/>
            <a:ext cx="8229600" cy="4449763"/>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Font typeface="Arial" charset="0"/>
              <a:buChar char="•"/>
              <a:defRPr/>
            </a:pPr>
            <a:r>
              <a:rPr lang="en-US" sz="2800">
                <a:solidFill>
                  <a:prstClr val="black"/>
                </a:solidFill>
              </a:rPr>
              <a:t>Distributed parallel processing across a network</a:t>
            </a:r>
          </a:p>
          <a:p>
            <a:pPr marL="342900" indent="-342900" fontAlgn="base">
              <a:lnSpc>
                <a:spcPct val="90000"/>
              </a:lnSpc>
              <a:spcBef>
                <a:spcPct val="20000"/>
              </a:spcBef>
              <a:spcAft>
                <a:spcPct val="0"/>
              </a:spcAft>
              <a:buFont typeface="Arial" charset="0"/>
              <a:buChar char="•"/>
              <a:defRPr/>
            </a:pPr>
            <a:r>
              <a:rPr lang="en-US" sz="2800">
                <a:solidFill>
                  <a:prstClr val="black"/>
                </a:solidFill>
              </a:rPr>
              <a:t>Key concept: “the ability to negotiate resource-sharing arrangements”</a:t>
            </a:r>
          </a:p>
          <a:p>
            <a:pPr marL="342900" indent="-342900" fontAlgn="base">
              <a:lnSpc>
                <a:spcPct val="90000"/>
              </a:lnSpc>
              <a:spcBef>
                <a:spcPct val="20000"/>
              </a:spcBef>
              <a:spcAft>
                <a:spcPct val="0"/>
              </a:spcAft>
              <a:buFont typeface="Arial" charset="0"/>
              <a:buChar char="•"/>
              <a:defRPr/>
            </a:pPr>
            <a:r>
              <a:rPr lang="en-US" sz="2800">
                <a:solidFill>
                  <a:prstClr val="black"/>
                </a:solidFill>
              </a:rPr>
              <a:t>Characteristics of grid computing</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Coordinates independent resources</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Uses open standards and interfaces</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Quality of service</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Allows for heterogeneity of computers</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Distribution across large geographical boundaries</a:t>
            </a:r>
          </a:p>
          <a:p>
            <a:pPr marL="742950" lvl="1" indent="-285750" fontAlgn="base">
              <a:lnSpc>
                <a:spcPct val="90000"/>
              </a:lnSpc>
              <a:spcBef>
                <a:spcPct val="20000"/>
              </a:spcBef>
              <a:spcAft>
                <a:spcPct val="0"/>
              </a:spcAft>
              <a:buFont typeface="Arial" charset="0"/>
              <a:buChar char="–"/>
              <a:defRPr/>
            </a:pPr>
            <a:r>
              <a:rPr lang="en-US" sz="2400">
                <a:solidFill>
                  <a:prstClr val="black"/>
                </a:solidFill>
              </a:rPr>
              <a:t>Loose coupling of computers</a:t>
            </a:r>
          </a:p>
          <a:p>
            <a:pPr marL="342900" indent="-342900" fontAlgn="base">
              <a:lnSpc>
                <a:spcPct val="90000"/>
              </a:lnSpc>
              <a:spcBef>
                <a:spcPct val="20000"/>
              </a:spcBef>
              <a:spcAft>
                <a:spcPct val="0"/>
              </a:spcAft>
              <a:buFont typeface="Arial" charset="0"/>
              <a:buChar char="•"/>
              <a:defRPr/>
            </a:pPr>
            <a:endParaRPr lang="en-US" sz="2800">
              <a:solidFill>
                <a:prstClr val="black"/>
              </a:solidFill>
            </a:endParaRPr>
          </a:p>
        </p:txBody>
      </p:sp>
    </p:spTree>
    <p:extLst>
      <p:ext uri="{BB962C8B-B14F-4D97-AF65-F5344CB8AC3E}">
        <p14:creationId xmlns:p14="http://schemas.microsoft.com/office/powerpoint/2010/main" val="41191904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r>
              <a:rPr lang="en-US" smtClean="0"/>
              <a:t>Comparison to clouds</a:t>
            </a:r>
          </a:p>
        </p:txBody>
      </p:sp>
      <p:sp>
        <p:nvSpPr>
          <p:cNvPr id="178178" name="Content Placeholder 2"/>
          <p:cNvSpPr>
            <a:spLocks noGrp="1"/>
          </p:cNvSpPr>
          <p:nvPr>
            <p:ph idx="1"/>
          </p:nvPr>
        </p:nvSpPr>
        <p:spPr/>
        <p:txBody>
          <a:bodyPr>
            <a:normAutofit lnSpcReduction="10000"/>
          </a:bodyPr>
          <a:lstStyle/>
          <a:p>
            <a:r>
              <a:rPr lang="en-US" sz="2800" b="1" dirty="0" smtClean="0"/>
              <a:t>Economical aspects</a:t>
            </a:r>
            <a:r>
              <a:rPr lang="en-US" sz="2800" dirty="0" smtClean="0"/>
              <a:t> – both are used to economize computing by maximizing use of existing resources.</a:t>
            </a:r>
          </a:p>
          <a:p>
            <a:r>
              <a:rPr lang="en-US" sz="2800" b="1" dirty="0" smtClean="0"/>
              <a:t>Business Model</a:t>
            </a:r>
            <a:r>
              <a:rPr lang="en-US" sz="2800" dirty="0" smtClean="0"/>
              <a:t> – in clouds, a customer pays on a consumption basis. The business model for Grids is project-oriented, in which users have certain number of service units (i.e. CPU hours) they can spend [Fos09].</a:t>
            </a:r>
            <a:r>
              <a:rPr lang="en-US" sz="2800" b="1" dirty="0" smtClean="0"/>
              <a:t> </a:t>
            </a:r>
          </a:p>
          <a:p>
            <a:r>
              <a:rPr lang="en-US" sz="2800" b="1" dirty="0" smtClean="0"/>
              <a:t>Architecture</a:t>
            </a:r>
            <a:r>
              <a:rPr lang="en-US" sz="2800" dirty="0" smtClean="0"/>
              <a:t> – Grids focus on integrating existing resources with their hardware, operating systems, local resources management, and security infrastructure [Fos09]. </a:t>
            </a:r>
          </a:p>
          <a:p>
            <a:endParaRPr lang="en-US" sz="2800" dirty="0" smtClean="0"/>
          </a:p>
          <a:p>
            <a:endParaRPr lang="en-US" dirty="0" smtClean="0"/>
          </a:p>
        </p:txBody>
      </p:sp>
    </p:spTree>
    <p:extLst>
      <p:ext uri="{BB962C8B-B14F-4D97-AF65-F5344CB8AC3E}">
        <p14:creationId xmlns:p14="http://schemas.microsoft.com/office/powerpoint/2010/main" val="18247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p:cNvSpPr>
          <p:nvPr>
            <p:ph type="title"/>
          </p:nvPr>
        </p:nvSpPr>
        <p:spPr/>
        <p:txBody>
          <a:bodyPr/>
          <a:lstStyle/>
          <a:p>
            <a:r>
              <a:rPr lang="en-US" smtClean="0"/>
              <a:t>Comparison II</a:t>
            </a:r>
          </a:p>
        </p:txBody>
      </p:sp>
      <p:sp>
        <p:nvSpPr>
          <p:cNvPr id="183298" name="Content Placeholder 2"/>
          <p:cNvSpPr>
            <a:spLocks noGrp="1"/>
          </p:cNvSpPr>
          <p:nvPr>
            <p:ph idx="1"/>
          </p:nvPr>
        </p:nvSpPr>
        <p:spPr/>
        <p:txBody>
          <a:bodyPr/>
          <a:lstStyle/>
          <a:p>
            <a:r>
              <a:rPr lang="en-US" sz="2000" b="1" smtClean="0"/>
              <a:t>Computation Model</a:t>
            </a:r>
            <a:r>
              <a:rPr lang="en-US" sz="2000" smtClean="0"/>
              <a:t> – most grids use a batch-scheduled computation model where users request  resources for some time from a local resource manager. Grids require batch job scheduling or sophisticated policies for allocating jobs, while clouds do not. In clouds, resources can be shared by several users at the same time.  </a:t>
            </a:r>
          </a:p>
          <a:p>
            <a:r>
              <a:rPr lang="en-US" sz="2000" b="1" smtClean="0"/>
              <a:t>Virtualization</a:t>
            </a:r>
            <a:r>
              <a:rPr lang="en-US" sz="2000" smtClean="0"/>
              <a:t> – Grids does not rely on virtualization as much as clouds do, but that might be more due to policy and having each individual organization maintain full control of their resources [Fos09].</a:t>
            </a:r>
          </a:p>
          <a:p>
            <a:r>
              <a:rPr lang="en-US" sz="2000" b="1" smtClean="0"/>
              <a:t>Monitoring</a:t>
            </a:r>
            <a:r>
              <a:rPr lang="en-US" sz="2000" smtClean="0"/>
              <a:t> – in grids, users can access resources at different grid sites through their identity delegation, and the resources are not highly abstracted and virtualized as in clouds. In clouds, users can access resources through defined APIs, and they do not have the liberty to deploy monitoring infrastructure. </a:t>
            </a:r>
          </a:p>
          <a:p>
            <a:endParaRPr lang="en-US" sz="2000" smtClean="0"/>
          </a:p>
        </p:txBody>
      </p:sp>
    </p:spTree>
    <p:extLst>
      <p:ext uri="{BB962C8B-B14F-4D97-AF65-F5344CB8AC3E}">
        <p14:creationId xmlns:p14="http://schemas.microsoft.com/office/powerpoint/2010/main" val="33316949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p:txBody>
          <a:bodyPr/>
          <a:lstStyle/>
          <a:p>
            <a:r>
              <a:rPr lang="en-US" dirty="0" smtClean="0"/>
              <a:t>Comparison III</a:t>
            </a:r>
          </a:p>
        </p:txBody>
      </p:sp>
      <p:sp>
        <p:nvSpPr>
          <p:cNvPr id="184322" name="Content Placeholder 2"/>
          <p:cNvSpPr>
            <a:spLocks noGrp="1"/>
          </p:cNvSpPr>
          <p:nvPr>
            <p:ph idx="1"/>
          </p:nvPr>
        </p:nvSpPr>
        <p:spPr/>
        <p:txBody>
          <a:bodyPr>
            <a:normAutofit lnSpcReduction="10000"/>
          </a:bodyPr>
          <a:lstStyle/>
          <a:p>
            <a:r>
              <a:rPr lang="en-US" sz="2000" b="1" smtClean="0"/>
              <a:t>Tasks</a:t>
            </a:r>
            <a:r>
              <a:rPr lang="en-US" sz="2000" smtClean="0"/>
              <a:t> – grids are well suited for organizations that handle large amounts of data requested by few users. The objective of the grid is to complete a specified task that requires intensive computational resources. Grid computing has been used mainly by scientific and governmental institutions. On the other hand, clouds are well suited for environments with large number of users that request small amount of data. Cloud computing is designed for general applications.</a:t>
            </a:r>
          </a:p>
          <a:p>
            <a:r>
              <a:rPr lang="en-US" sz="2000" b="1" smtClean="0"/>
              <a:t>Allocation of resources</a:t>
            </a:r>
            <a:r>
              <a:rPr lang="en-US" sz="2000" smtClean="0"/>
              <a:t> [Zha10] – In grid computing, a small number of users can use most of all the resources. While the resources are in use, other users have to wait until they become available. On the contrary, clouds support larger number of users who use a small fraction of the physical resources. Thus, the allocation of resources in cloud environments is on-demand. </a:t>
            </a:r>
          </a:p>
          <a:p>
            <a:r>
              <a:rPr lang="en-US" sz="2000" b="1" smtClean="0"/>
              <a:t>Services provided</a:t>
            </a:r>
            <a:r>
              <a:rPr lang="en-US" sz="2000" smtClean="0"/>
              <a:t> – grid computing offers computational power services while cloud computing offers this and other services.</a:t>
            </a:r>
          </a:p>
          <a:p>
            <a:endParaRPr lang="en-US" smtClean="0"/>
          </a:p>
        </p:txBody>
      </p:sp>
    </p:spTree>
    <p:extLst>
      <p:ext uri="{BB962C8B-B14F-4D97-AF65-F5344CB8AC3E}">
        <p14:creationId xmlns:p14="http://schemas.microsoft.com/office/powerpoint/2010/main" val="347229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77773" y="2133600"/>
            <a:ext cx="1071113" cy="6781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p:cNvSpPr txBox="1"/>
          <p:nvPr/>
        </p:nvSpPr>
        <p:spPr>
          <a:xfrm>
            <a:off x="5532409" y="2167051"/>
            <a:ext cx="96794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Memory</a:t>
            </a:r>
          </a:p>
          <a:p>
            <a:r>
              <a:rPr lang="en-US" sz="1600" dirty="0" smtClean="0"/>
              <a:t>     M</a:t>
            </a:r>
            <a:endParaRPr lang="en-US" sz="1600" dirty="0"/>
          </a:p>
        </p:txBody>
      </p:sp>
      <p:sp>
        <p:nvSpPr>
          <p:cNvPr id="12" name="Rectangle 11"/>
          <p:cNvSpPr/>
          <p:nvPr/>
        </p:nvSpPr>
        <p:spPr>
          <a:xfrm>
            <a:off x="3648974" y="1912620"/>
            <a:ext cx="3056626" cy="128778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 name="Straight Connector 12"/>
          <p:cNvCxnSpPr/>
          <p:nvPr/>
        </p:nvCxnSpPr>
        <p:spPr>
          <a:xfrm>
            <a:off x="4959903" y="2490156"/>
            <a:ext cx="512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loud 18"/>
          <p:cNvSpPr/>
          <p:nvPr/>
        </p:nvSpPr>
        <p:spPr>
          <a:xfrm>
            <a:off x="4796287" y="3547646"/>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Freeform 20"/>
          <p:cNvSpPr/>
          <p:nvPr/>
        </p:nvSpPr>
        <p:spPr>
          <a:xfrm>
            <a:off x="4724400" y="2819400"/>
            <a:ext cx="228600" cy="762000"/>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p:cNvSpPr/>
          <p:nvPr/>
        </p:nvSpPr>
        <p:spPr>
          <a:xfrm flipH="1">
            <a:off x="5482087" y="2819400"/>
            <a:ext cx="228600" cy="768096"/>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0" name="Rectangle 29"/>
          <p:cNvSpPr/>
          <p:nvPr/>
        </p:nvSpPr>
        <p:spPr>
          <a:xfrm>
            <a:off x="2577861" y="38100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47"/>
          <p:cNvSpPr txBox="1"/>
          <p:nvPr/>
        </p:nvSpPr>
        <p:spPr>
          <a:xfrm>
            <a:off x="2761544" y="3840480"/>
            <a:ext cx="89605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Services</a:t>
            </a:r>
            <a:endParaRPr lang="en-US" sz="1600" dirty="0"/>
          </a:p>
        </p:txBody>
      </p:sp>
      <p:sp>
        <p:nvSpPr>
          <p:cNvPr id="32" name="Flowchart: Connector 31"/>
          <p:cNvSpPr/>
          <p:nvPr/>
        </p:nvSpPr>
        <p:spPr>
          <a:xfrm>
            <a:off x="3268492" y="36576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lowchart: Connector 33"/>
          <p:cNvSpPr/>
          <p:nvPr/>
        </p:nvSpPr>
        <p:spPr>
          <a:xfrm>
            <a:off x="2963692" y="36576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ectangle 34"/>
          <p:cNvSpPr/>
          <p:nvPr/>
        </p:nvSpPr>
        <p:spPr>
          <a:xfrm>
            <a:off x="2649748" y="46482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53"/>
          <p:cNvSpPr txBox="1"/>
          <p:nvPr/>
        </p:nvSpPr>
        <p:spPr>
          <a:xfrm>
            <a:off x="2831130" y="4678680"/>
            <a:ext cx="7177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Users</a:t>
            </a:r>
            <a:endParaRPr lang="en-US" sz="1600" dirty="0"/>
          </a:p>
        </p:txBody>
      </p:sp>
      <p:sp>
        <p:nvSpPr>
          <p:cNvPr id="37" name="TextBox 54"/>
          <p:cNvSpPr txBox="1"/>
          <p:nvPr/>
        </p:nvSpPr>
        <p:spPr>
          <a:xfrm>
            <a:off x="4704121" y="3928646"/>
            <a:ext cx="934679"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Software</a:t>
            </a:r>
          </a:p>
          <a:p>
            <a:r>
              <a:rPr lang="en-US" sz="1600" dirty="0" smtClean="0"/>
              <a:t> product</a:t>
            </a:r>
            <a:endParaRPr lang="en-US" sz="1600" dirty="0"/>
          </a:p>
        </p:txBody>
      </p:sp>
      <p:sp>
        <p:nvSpPr>
          <p:cNvPr id="40" name="Rectangle 39"/>
          <p:cNvSpPr/>
          <p:nvPr/>
        </p:nvSpPr>
        <p:spPr>
          <a:xfrm>
            <a:off x="3881887" y="2133600"/>
            <a:ext cx="1071113" cy="6781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TextBox 40"/>
          <p:cNvSpPr txBox="1"/>
          <p:nvPr/>
        </p:nvSpPr>
        <p:spPr>
          <a:xfrm>
            <a:off x="4034287" y="2175296"/>
            <a:ext cx="78356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Server</a:t>
            </a:r>
          </a:p>
          <a:p>
            <a:r>
              <a:rPr lang="en-US" sz="1600" dirty="0" smtClean="0"/>
              <a:t>     S</a:t>
            </a:r>
            <a:endParaRPr lang="en-US" sz="1600" dirty="0"/>
          </a:p>
        </p:txBody>
      </p:sp>
      <p:cxnSp>
        <p:nvCxnSpPr>
          <p:cNvPr id="42" name="Straight Connector 41"/>
          <p:cNvCxnSpPr/>
          <p:nvPr/>
        </p:nvCxnSpPr>
        <p:spPr>
          <a:xfrm rot="5400000" flipH="1" flipV="1">
            <a:off x="2788920" y="3113562"/>
            <a:ext cx="1097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337560" y="2564922"/>
            <a:ext cx="548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35808" y="2362200"/>
            <a:ext cx="8503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383535" y="3011424"/>
            <a:ext cx="1298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lowchart: Connector 48"/>
          <p:cNvSpPr/>
          <p:nvPr/>
        </p:nvSpPr>
        <p:spPr>
          <a:xfrm>
            <a:off x="3105154" y="4287102"/>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0" name="Straight Connector 49"/>
          <p:cNvCxnSpPr/>
          <p:nvPr/>
        </p:nvCxnSpPr>
        <p:spPr>
          <a:xfrm flipV="1">
            <a:off x="3064877" y="4458662"/>
            <a:ext cx="237744"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3099328" y="4488180"/>
            <a:ext cx="13716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091708" y="4549269"/>
            <a:ext cx="76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3173349" y="4548051"/>
            <a:ext cx="76200" cy="1524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H="1">
            <a:off x="4728411" y="2819400"/>
            <a:ext cx="10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a:off x="5703270" y="2812281"/>
            <a:ext cx="100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Situation before clouds</a:t>
            </a:r>
            <a:endParaRPr lang="en-US" dirty="0"/>
          </a:p>
        </p:txBody>
      </p:sp>
    </p:spTree>
    <p:extLst>
      <p:ext uri="{BB962C8B-B14F-4D97-AF65-F5344CB8AC3E}">
        <p14:creationId xmlns:p14="http://schemas.microsoft.com/office/powerpoint/2010/main" val="2879047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Chapter 3</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r>
              <a:rPr lang="en-US" sz="2400" dirty="0" smtClean="0"/>
              <a:t>Given the complexity of cloud systems we need an abstract model, a reference architecture—NIST and vendors use models that describe components and functions, we need more precise models, that can also show associations between components</a:t>
            </a:r>
          </a:p>
          <a:p>
            <a:r>
              <a:rPr lang="en-US" sz="2400" dirty="0" smtClean="0"/>
              <a:t>Clouds are a type of SOA and experience and theory of SOA applies to them—grid computing and XML web services are predecessors</a:t>
            </a:r>
          </a:p>
          <a:p>
            <a:r>
              <a:rPr lang="en-US" sz="2400" dirty="0"/>
              <a:t>Service Level Agreements are very important to define rights and obligations of users and providers—need to be specified precisely</a:t>
            </a:r>
          </a:p>
          <a:p>
            <a:endParaRPr lang="en-US" sz="2400" dirty="0"/>
          </a:p>
        </p:txBody>
      </p:sp>
    </p:spTree>
    <p:extLst>
      <p:ext uri="{BB962C8B-B14F-4D97-AF65-F5344CB8AC3E}">
        <p14:creationId xmlns:p14="http://schemas.microsoft.com/office/powerpoint/2010/main" val="2388587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For Ch. 3</a:t>
            </a:r>
            <a:endParaRPr lang="en-US" dirty="0"/>
          </a:p>
        </p:txBody>
      </p:sp>
      <p:sp>
        <p:nvSpPr>
          <p:cNvPr id="3" name="Content Placeholder 2"/>
          <p:cNvSpPr>
            <a:spLocks noGrp="1"/>
          </p:cNvSpPr>
          <p:nvPr>
            <p:ph idx="1"/>
          </p:nvPr>
        </p:nvSpPr>
        <p:spPr/>
        <p:txBody>
          <a:bodyPr>
            <a:normAutofit fontScale="62500" lnSpcReduction="20000"/>
          </a:bodyPr>
          <a:lstStyle/>
          <a:p>
            <a:r>
              <a:rPr lang="en-US" sz="2300" dirty="0"/>
              <a:t>[Avg03] P. </a:t>
            </a:r>
            <a:r>
              <a:rPr lang="en-US" sz="2300" dirty="0" err="1"/>
              <a:t>Avgeriou</a:t>
            </a:r>
            <a:r>
              <a:rPr lang="en-US" sz="2300" dirty="0"/>
              <a:t>, “Describing, instantiating and evaluating a reference architecture: A case study”, </a:t>
            </a:r>
            <a:r>
              <a:rPr lang="en-US" sz="2300" i="1" dirty="0"/>
              <a:t>Enterprise Architecture Journal</a:t>
            </a:r>
            <a:r>
              <a:rPr lang="en-US" sz="2300" dirty="0"/>
              <a:t>, June </a:t>
            </a:r>
            <a:r>
              <a:rPr lang="en-US" sz="2300" dirty="0" smtClean="0"/>
              <a:t>2003</a:t>
            </a:r>
          </a:p>
          <a:p>
            <a:endParaRPr lang="en-US" sz="2300" dirty="0" smtClean="0"/>
          </a:p>
          <a:p>
            <a:r>
              <a:rPr lang="en-US" sz="2300" dirty="0" smtClean="0"/>
              <a:t>[</a:t>
            </a:r>
            <a:r>
              <a:rPr lang="en-US" sz="2300" dirty="0"/>
              <a:t>Has13] Keiko </a:t>
            </a:r>
            <a:r>
              <a:rPr lang="en-US" sz="2300" dirty="0" err="1"/>
              <a:t>Hashizume</a:t>
            </a:r>
            <a:r>
              <a:rPr lang="en-US" sz="2300" dirty="0"/>
              <a:t>, Eduardo B. Fernandez, and Maria M. </a:t>
            </a:r>
            <a:r>
              <a:rPr lang="en-US" sz="2300" dirty="0" err="1"/>
              <a:t>Larrondo</a:t>
            </a:r>
            <a:r>
              <a:rPr lang="en-US" sz="2300" dirty="0"/>
              <a:t>-Petrie, </a:t>
            </a:r>
            <a:r>
              <a:rPr lang="en-US" sz="2300" i="1" dirty="0"/>
              <a:t>A Reference Architecture for Cloud Computing</a:t>
            </a:r>
            <a:r>
              <a:rPr lang="en-US" sz="2300" b="1" dirty="0"/>
              <a:t>, </a:t>
            </a:r>
            <a:r>
              <a:rPr lang="en-US" sz="2300" dirty="0"/>
              <a:t>to be published</a:t>
            </a:r>
          </a:p>
          <a:p>
            <a:endParaRPr lang="en-US" sz="2300" dirty="0" smtClean="0"/>
          </a:p>
          <a:p>
            <a:r>
              <a:rPr lang="en-US" sz="2300" dirty="0" smtClean="0"/>
              <a:t>[</a:t>
            </a:r>
            <a:r>
              <a:rPr lang="en-US" sz="2300" dirty="0"/>
              <a:t>Mic09]  Microsoft Power and Utilities, </a:t>
            </a:r>
            <a:r>
              <a:rPr lang="en-US" sz="2300" i="1" dirty="0"/>
              <a:t>Smart Energy Reference Architecture</a:t>
            </a:r>
            <a:r>
              <a:rPr lang="en-US" sz="2300" dirty="0"/>
              <a:t>, Oct. 2009, </a:t>
            </a:r>
            <a:r>
              <a:rPr lang="en-US" sz="2300" u="sng" dirty="0">
                <a:hlinkClick r:id="rId2"/>
              </a:rPr>
              <a:t>http://www.Microsoft.com/Utilities</a:t>
            </a:r>
            <a:endParaRPr lang="en-US" sz="2300" dirty="0"/>
          </a:p>
          <a:p>
            <a:endParaRPr lang="pt-BR" sz="2300" dirty="0" smtClean="0"/>
          </a:p>
          <a:p>
            <a:r>
              <a:rPr lang="pt-BR" sz="2300" dirty="0" smtClean="0"/>
              <a:t>[</a:t>
            </a:r>
            <a:r>
              <a:rPr lang="pt-BR" sz="2300" dirty="0"/>
              <a:t>Tay10] R.N. Taylor, N. Medvidovic, and E.M. Dushofy, “</a:t>
            </a:r>
            <a:r>
              <a:rPr lang="pt-BR" sz="2300" i="1" dirty="0"/>
              <a:t>Software architecture: Foundations, theory, and practice”, </a:t>
            </a:r>
            <a:r>
              <a:rPr lang="pt-BR" sz="2300" dirty="0"/>
              <a:t>Wiley 2010.</a:t>
            </a:r>
            <a:endParaRPr lang="en-US" sz="2300" dirty="0"/>
          </a:p>
          <a:p>
            <a:endParaRPr lang="en-US" sz="2300" dirty="0" smtClean="0"/>
          </a:p>
          <a:p>
            <a:r>
              <a:rPr lang="en-US" sz="2300" dirty="0" smtClean="0"/>
              <a:t>[</a:t>
            </a:r>
            <a:r>
              <a:rPr lang="en-US" sz="2300" dirty="0"/>
              <a:t>The10</a:t>
            </a:r>
            <a:r>
              <a:rPr lang="en-US" sz="2300" dirty="0" smtClean="0"/>
              <a:t>]   W. </a:t>
            </a:r>
            <a:r>
              <a:rPr lang="en-US" sz="2300" dirty="0" err="1" smtClean="0"/>
              <a:t>Theilman</a:t>
            </a:r>
            <a:r>
              <a:rPr lang="en-US" sz="2300" dirty="0" smtClean="0"/>
              <a:t> et al., “A Reference Architecture for multi-level SLA management”, </a:t>
            </a:r>
            <a:r>
              <a:rPr lang="en-US" sz="2300" i="1" dirty="0" smtClean="0"/>
              <a:t>Journal of Internet Eng</a:t>
            </a:r>
            <a:r>
              <a:rPr lang="en-US" sz="2300" dirty="0" smtClean="0"/>
              <a:t>., vol. 4, No 1, Dec. 2010, 290-298.</a:t>
            </a:r>
          </a:p>
          <a:p>
            <a:pPr>
              <a:buNone/>
            </a:pPr>
            <a:endParaRPr lang="en-US" sz="2300" dirty="0" smtClean="0"/>
          </a:p>
          <a:p>
            <a:r>
              <a:rPr lang="en-US" sz="2300" dirty="0" smtClean="0"/>
              <a:t>[Wor10]   </a:t>
            </a:r>
            <a:r>
              <a:rPr lang="en-US" sz="2300" dirty="0" err="1" smtClean="0"/>
              <a:t>S.Worrall</a:t>
            </a:r>
            <a:r>
              <a:rPr lang="en-US" sz="2300" dirty="0" smtClean="0"/>
              <a:t>, and </a:t>
            </a:r>
            <a:r>
              <a:rPr lang="en-US" sz="2300" dirty="0" err="1" smtClean="0"/>
              <a:t>T.Gross</a:t>
            </a:r>
            <a:r>
              <a:rPr lang="en-US" sz="2300" dirty="0" smtClean="0"/>
              <a:t>, “SOA and cloud computing: A match made in heaven”, </a:t>
            </a:r>
            <a:r>
              <a:rPr lang="en-US" sz="2300" u="sng" dirty="0" smtClean="0">
                <a:hlinkClick r:id="rId3"/>
              </a:rPr>
              <a:t>http://www.ebizq.net/topics/soa_management/features/12327.html</a:t>
            </a:r>
            <a:endParaRPr lang="en-US" sz="2300" dirty="0" smtClean="0"/>
          </a:p>
          <a:p>
            <a:pPr>
              <a:buNone/>
            </a:pPr>
            <a:r>
              <a:rPr lang="en-US" sz="2300" dirty="0" smtClean="0"/>
              <a:t> </a:t>
            </a:r>
          </a:p>
          <a:p>
            <a:r>
              <a:rPr lang="en-US" sz="2300" dirty="0" smtClean="0"/>
              <a:t>[Zha10]	S. Zhang, X. Chen, X. </a:t>
            </a:r>
            <a:r>
              <a:rPr lang="en-US" sz="2300" dirty="0" err="1" smtClean="0"/>
              <a:t>Huo</a:t>
            </a:r>
            <a:r>
              <a:rPr lang="en-US" sz="2300" dirty="0" smtClean="0"/>
              <a:t>, and S. Zhang, “The Comparison between Cloud Computing and Grid Computing</a:t>
            </a:r>
            <a:r>
              <a:rPr lang="en-US" sz="2300" i="1" dirty="0" smtClean="0"/>
              <a:t>”, 2010 International Conference on Computer Application and System Modeling, ICCASM 2010</a:t>
            </a:r>
            <a:endParaRPr lang="en-US" sz="2300" dirty="0" smtClean="0"/>
          </a:p>
          <a:p>
            <a:pPr>
              <a:buNone/>
            </a:pPr>
            <a:endParaRPr lang="en-US" sz="2300" dirty="0" smtClean="0"/>
          </a:p>
          <a:p>
            <a:pPr>
              <a:buNone/>
            </a:pPr>
            <a:r>
              <a:rPr lang="en-US" sz="2300" dirty="0" smtClean="0"/>
              <a:t> </a:t>
            </a:r>
          </a:p>
          <a:p>
            <a:endParaRPr lang="en-US" sz="2000" dirty="0"/>
          </a:p>
        </p:txBody>
      </p:sp>
    </p:spTree>
    <p:extLst>
      <p:ext uri="{BB962C8B-B14F-4D97-AF65-F5344CB8AC3E}">
        <p14:creationId xmlns:p14="http://schemas.microsoft.com/office/powerpoint/2010/main" val="169733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3374" y="182880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90344" y="1947446"/>
            <a:ext cx="717778" cy="338554"/>
          </a:xfrm>
          <a:prstGeom prst="rect">
            <a:avLst/>
          </a:prstGeom>
          <a:noFill/>
        </p:spPr>
        <p:txBody>
          <a:bodyPr wrap="square" rtlCol="0">
            <a:spAutoFit/>
          </a:bodyPr>
          <a:lstStyle/>
          <a:p>
            <a:r>
              <a:rPr lang="en-US" sz="1600" dirty="0" smtClean="0"/>
              <a:t>Server</a:t>
            </a:r>
            <a:endParaRPr lang="en-US" sz="1600" dirty="0"/>
          </a:p>
        </p:txBody>
      </p:sp>
      <p:sp>
        <p:nvSpPr>
          <p:cNvPr id="6" name="Rectangle 5"/>
          <p:cNvSpPr/>
          <p:nvPr/>
        </p:nvSpPr>
        <p:spPr>
          <a:xfrm>
            <a:off x="6087374" y="182880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4344" y="1947446"/>
            <a:ext cx="717778" cy="338554"/>
          </a:xfrm>
          <a:prstGeom prst="rect">
            <a:avLst/>
          </a:prstGeom>
          <a:noFill/>
        </p:spPr>
        <p:txBody>
          <a:bodyPr wrap="square" rtlCol="0">
            <a:spAutoFit/>
          </a:bodyPr>
          <a:lstStyle/>
          <a:p>
            <a:r>
              <a:rPr lang="en-US" sz="1600" dirty="0" smtClean="0"/>
              <a:t>Server</a:t>
            </a:r>
            <a:endParaRPr lang="en-US" sz="1600" dirty="0"/>
          </a:p>
        </p:txBody>
      </p:sp>
      <p:sp>
        <p:nvSpPr>
          <p:cNvPr id="8" name="Rectangle 7"/>
          <p:cNvSpPr/>
          <p:nvPr/>
        </p:nvSpPr>
        <p:spPr>
          <a:xfrm>
            <a:off x="4572000" y="316992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4440" y="3288566"/>
            <a:ext cx="354030" cy="338554"/>
          </a:xfrm>
          <a:prstGeom prst="rect">
            <a:avLst/>
          </a:prstGeom>
          <a:noFill/>
        </p:spPr>
        <p:txBody>
          <a:bodyPr wrap="square" rtlCol="0">
            <a:spAutoFit/>
          </a:bodyPr>
          <a:lstStyle/>
          <a:p>
            <a:r>
              <a:rPr lang="en-US" sz="1600" dirty="0" smtClean="0"/>
              <a:t>M</a:t>
            </a:r>
            <a:endParaRPr lang="en-US" sz="1600" dirty="0"/>
          </a:p>
        </p:txBody>
      </p:sp>
      <p:sp>
        <p:nvSpPr>
          <p:cNvPr id="10" name="Rectangle 9"/>
          <p:cNvSpPr/>
          <p:nvPr/>
        </p:nvSpPr>
        <p:spPr>
          <a:xfrm>
            <a:off x="6096000" y="3169920"/>
            <a:ext cx="770626" cy="6400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08440" y="3288566"/>
            <a:ext cx="354030" cy="338554"/>
          </a:xfrm>
          <a:prstGeom prst="rect">
            <a:avLst/>
          </a:prstGeom>
          <a:noFill/>
        </p:spPr>
        <p:txBody>
          <a:bodyPr wrap="square" rtlCol="0">
            <a:spAutoFit/>
          </a:bodyPr>
          <a:lstStyle/>
          <a:p>
            <a:r>
              <a:rPr lang="en-US" sz="1600" dirty="0" smtClean="0"/>
              <a:t>M</a:t>
            </a:r>
            <a:endParaRPr lang="en-US" sz="1600" dirty="0"/>
          </a:p>
        </p:txBody>
      </p:sp>
      <p:sp>
        <p:nvSpPr>
          <p:cNvPr id="12" name="Rectangle 11"/>
          <p:cNvSpPr/>
          <p:nvPr/>
        </p:nvSpPr>
        <p:spPr>
          <a:xfrm>
            <a:off x="4258574" y="1569720"/>
            <a:ext cx="3056626" cy="345948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4724400" y="281940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53000" y="2472904"/>
            <a:ext cx="0" cy="697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77000" y="2472904"/>
            <a:ext cx="0" cy="697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1880556"/>
            <a:ext cx="304800"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a:off x="5562600" y="3212068"/>
            <a:ext cx="304800" cy="369332"/>
          </a:xfrm>
          <a:prstGeom prst="rect">
            <a:avLst/>
          </a:prstGeom>
          <a:noFill/>
        </p:spPr>
        <p:txBody>
          <a:bodyPr wrap="square" rtlCol="0">
            <a:spAutoFit/>
          </a:bodyPr>
          <a:lstStyle/>
          <a:p>
            <a:r>
              <a:rPr lang="en-US" dirty="0" smtClean="0"/>
              <a:t>…</a:t>
            </a:r>
            <a:endParaRPr lang="en-US" dirty="0"/>
          </a:p>
        </p:txBody>
      </p:sp>
      <p:sp>
        <p:nvSpPr>
          <p:cNvPr id="24" name="Cloud 23"/>
          <p:cNvSpPr/>
          <p:nvPr/>
        </p:nvSpPr>
        <p:spPr>
          <a:xfrm>
            <a:off x="4791974" y="4267200"/>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p:cNvSpPr/>
          <p:nvPr/>
        </p:nvSpPr>
        <p:spPr>
          <a:xfrm>
            <a:off x="5934974" y="4267200"/>
            <a:ext cx="762000" cy="3810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62600" y="4202668"/>
            <a:ext cx="304800" cy="369332"/>
          </a:xfrm>
          <a:prstGeom prst="rect">
            <a:avLst/>
          </a:prstGeom>
          <a:noFill/>
        </p:spPr>
        <p:txBody>
          <a:bodyPr wrap="square" rtlCol="0">
            <a:spAutoFit/>
          </a:bodyPr>
          <a:lstStyle/>
          <a:p>
            <a:r>
              <a:rPr lang="en-US" dirty="0" smtClean="0"/>
              <a:t>…</a:t>
            </a:r>
            <a:endParaRPr lang="en-US" dirty="0"/>
          </a:p>
        </p:txBody>
      </p:sp>
      <p:sp>
        <p:nvSpPr>
          <p:cNvPr id="32" name="Freeform 31"/>
          <p:cNvSpPr/>
          <p:nvPr/>
        </p:nvSpPr>
        <p:spPr>
          <a:xfrm>
            <a:off x="4957314" y="3812875"/>
            <a:ext cx="123644" cy="474453"/>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flipH="1">
            <a:off x="6341852" y="3810000"/>
            <a:ext cx="123644" cy="474453"/>
          </a:xfrm>
          <a:custGeom>
            <a:avLst/>
            <a:gdLst>
              <a:gd name="connsiteX0" fmla="*/ 2875 w 123644"/>
              <a:gd name="connsiteY0" fmla="*/ 0 h 474453"/>
              <a:gd name="connsiteX1" fmla="*/ 20128 w 123644"/>
              <a:gd name="connsiteY1" fmla="*/ 276046 h 474453"/>
              <a:gd name="connsiteX2" fmla="*/ 123644 w 123644"/>
              <a:gd name="connsiteY2" fmla="*/ 474453 h 474453"/>
            </a:gdLst>
            <a:ahLst/>
            <a:cxnLst>
              <a:cxn ang="0">
                <a:pos x="connsiteX0" y="connsiteY0"/>
              </a:cxn>
              <a:cxn ang="0">
                <a:pos x="connsiteX1" y="connsiteY1"/>
              </a:cxn>
              <a:cxn ang="0">
                <a:pos x="connsiteX2" y="connsiteY2"/>
              </a:cxn>
            </a:cxnLst>
            <a:rect l="l" t="t" r="r" b="b"/>
            <a:pathLst>
              <a:path w="123644" h="474453">
                <a:moveTo>
                  <a:pt x="2875" y="0"/>
                </a:moveTo>
                <a:cubicBezTo>
                  <a:pt x="1437" y="98485"/>
                  <a:pt x="0" y="196971"/>
                  <a:pt x="20128" y="276046"/>
                </a:cubicBezTo>
                <a:cubicBezTo>
                  <a:pt x="40256" y="355122"/>
                  <a:pt x="123644" y="474453"/>
                  <a:pt x="123644" y="474453"/>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5335439" y="2286000"/>
            <a:ext cx="218535" cy="1992702"/>
          </a:xfrm>
          <a:custGeom>
            <a:avLst/>
            <a:gdLst>
              <a:gd name="connsiteX0" fmla="*/ 0 w 286109"/>
              <a:gd name="connsiteY0" fmla="*/ 0 h 1992702"/>
              <a:gd name="connsiteX1" fmla="*/ 241539 w 286109"/>
              <a:gd name="connsiteY1" fmla="*/ 284672 h 1992702"/>
              <a:gd name="connsiteX2" fmla="*/ 267419 w 286109"/>
              <a:gd name="connsiteY2" fmla="*/ 793630 h 1992702"/>
              <a:gd name="connsiteX3" fmla="*/ 267419 w 286109"/>
              <a:gd name="connsiteY3" fmla="*/ 1406106 h 1992702"/>
              <a:gd name="connsiteX4" fmla="*/ 241539 w 286109"/>
              <a:gd name="connsiteY4" fmla="*/ 1802921 h 1992702"/>
              <a:gd name="connsiteX5" fmla="*/ 138022 w 286109"/>
              <a:gd name="connsiteY5" fmla="*/ 1992702 h 19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109" h="1992702">
                <a:moveTo>
                  <a:pt x="0" y="0"/>
                </a:moveTo>
                <a:cubicBezTo>
                  <a:pt x="98484" y="76200"/>
                  <a:pt x="196969" y="152400"/>
                  <a:pt x="241539" y="284672"/>
                </a:cubicBezTo>
                <a:cubicBezTo>
                  <a:pt x="286109" y="416944"/>
                  <a:pt x="263106" y="606724"/>
                  <a:pt x="267419" y="793630"/>
                </a:cubicBezTo>
                <a:cubicBezTo>
                  <a:pt x="271732" y="980536"/>
                  <a:pt x="271732" y="1237891"/>
                  <a:pt x="267419" y="1406106"/>
                </a:cubicBezTo>
                <a:cubicBezTo>
                  <a:pt x="263106" y="1574321"/>
                  <a:pt x="263105" y="1705155"/>
                  <a:pt x="241539" y="1802921"/>
                </a:cubicBezTo>
                <a:cubicBezTo>
                  <a:pt x="219973" y="1900687"/>
                  <a:pt x="178997" y="1946694"/>
                  <a:pt x="138022" y="1992702"/>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6711351" y="2251495"/>
            <a:ext cx="383875" cy="2168106"/>
          </a:xfrm>
          <a:custGeom>
            <a:avLst/>
            <a:gdLst>
              <a:gd name="connsiteX0" fmla="*/ 155275 w 419819"/>
              <a:gd name="connsiteY0" fmla="*/ 0 h 2173857"/>
              <a:gd name="connsiteX1" fmla="*/ 379562 w 419819"/>
              <a:gd name="connsiteY1" fmla="*/ 293298 h 2173857"/>
              <a:gd name="connsiteX2" fmla="*/ 396815 w 419819"/>
              <a:gd name="connsiteY2" fmla="*/ 1104181 h 2173857"/>
              <a:gd name="connsiteX3" fmla="*/ 388188 w 419819"/>
              <a:gd name="connsiteY3" fmla="*/ 1708031 h 2173857"/>
              <a:gd name="connsiteX4" fmla="*/ 267418 w 419819"/>
              <a:gd name="connsiteY4" fmla="*/ 2044461 h 2173857"/>
              <a:gd name="connsiteX5" fmla="*/ 8626 w 419819"/>
              <a:gd name="connsiteY5" fmla="*/ 2173857 h 2173857"/>
              <a:gd name="connsiteX6" fmla="*/ 8626 w 419819"/>
              <a:gd name="connsiteY6" fmla="*/ 2173857 h 2173857"/>
              <a:gd name="connsiteX7" fmla="*/ 0 w 419819"/>
              <a:gd name="connsiteY7" fmla="*/ 2173857 h 217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819" h="2173857">
                <a:moveTo>
                  <a:pt x="155275" y="0"/>
                </a:moveTo>
                <a:cubicBezTo>
                  <a:pt x="247290" y="54634"/>
                  <a:pt x="339305" y="109268"/>
                  <a:pt x="379562" y="293298"/>
                </a:cubicBezTo>
                <a:cubicBezTo>
                  <a:pt x="419819" y="477328"/>
                  <a:pt x="395377" y="868392"/>
                  <a:pt x="396815" y="1104181"/>
                </a:cubicBezTo>
                <a:cubicBezTo>
                  <a:pt x="398253" y="1339970"/>
                  <a:pt x="409754" y="1551318"/>
                  <a:pt x="388188" y="1708031"/>
                </a:cubicBezTo>
                <a:cubicBezTo>
                  <a:pt x="366622" y="1864744"/>
                  <a:pt x="330678" y="1966823"/>
                  <a:pt x="267418" y="2044461"/>
                </a:cubicBezTo>
                <a:cubicBezTo>
                  <a:pt x="204158" y="2122099"/>
                  <a:pt x="8626" y="2173857"/>
                  <a:pt x="8626" y="2173857"/>
                </a:cubicBezTo>
                <a:lnTo>
                  <a:pt x="8626" y="2173857"/>
                </a:lnTo>
                <a:lnTo>
                  <a:pt x="0" y="2173857"/>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loud 37"/>
          <p:cNvSpPr/>
          <p:nvPr/>
        </p:nvSpPr>
        <p:spPr>
          <a:xfrm rot="5400000">
            <a:off x="2168104" y="1866900"/>
            <a:ext cx="1866900" cy="1333500"/>
          </a:xfrm>
          <a:prstGeom prst="cloud">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3082" y="217932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657304" y="2209800"/>
            <a:ext cx="896056" cy="338554"/>
          </a:xfrm>
          <a:prstGeom prst="rect">
            <a:avLst/>
          </a:prstGeom>
          <a:noFill/>
        </p:spPr>
        <p:txBody>
          <a:bodyPr wrap="square" rtlCol="0">
            <a:spAutoFit/>
          </a:bodyPr>
          <a:lstStyle/>
          <a:p>
            <a:r>
              <a:rPr lang="en-US" sz="1600" dirty="0" smtClean="0"/>
              <a:t>Internet</a:t>
            </a:r>
            <a:endParaRPr lang="en-US" sz="1600" dirty="0"/>
          </a:p>
        </p:txBody>
      </p:sp>
      <p:cxnSp>
        <p:nvCxnSpPr>
          <p:cNvPr id="44" name="Straight Arrow Connector 43"/>
          <p:cNvCxnSpPr/>
          <p:nvPr/>
        </p:nvCxnSpPr>
        <p:spPr>
          <a:xfrm>
            <a:off x="3651842" y="2116348"/>
            <a:ext cx="9144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438400" y="3378678"/>
            <a:ext cx="457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421148" y="3835878"/>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465370" y="3866358"/>
            <a:ext cx="896056" cy="338554"/>
          </a:xfrm>
          <a:prstGeom prst="rect">
            <a:avLst/>
          </a:prstGeom>
          <a:noFill/>
        </p:spPr>
        <p:txBody>
          <a:bodyPr wrap="square" rtlCol="0">
            <a:spAutoFit/>
          </a:bodyPr>
          <a:lstStyle/>
          <a:p>
            <a:r>
              <a:rPr lang="en-US" sz="1600" dirty="0" smtClean="0"/>
              <a:t>Services</a:t>
            </a:r>
            <a:endParaRPr lang="en-US" sz="1600" dirty="0"/>
          </a:p>
        </p:txBody>
      </p:sp>
      <p:sp>
        <p:nvSpPr>
          <p:cNvPr id="49" name="Flowchart: Connector 48"/>
          <p:cNvSpPr/>
          <p:nvPr/>
        </p:nvSpPr>
        <p:spPr>
          <a:xfrm>
            <a:off x="2353574" y="3986784"/>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791706" y="1752600"/>
            <a:ext cx="73152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lowchart: Connector 51"/>
          <p:cNvSpPr/>
          <p:nvPr/>
        </p:nvSpPr>
        <p:spPr>
          <a:xfrm>
            <a:off x="1676400" y="1676400"/>
            <a:ext cx="128016" cy="128016"/>
          </a:xfrm>
          <a:prstGeom prst="flowChartConnector">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362974" y="2590800"/>
            <a:ext cx="999226" cy="4114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407196" y="2621280"/>
            <a:ext cx="717778" cy="338554"/>
          </a:xfrm>
          <a:prstGeom prst="rect">
            <a:avLst/>
          </a:prstGeom>
          <a:noFill/>
        </p:spPr>
        <p:txBody>
          <a:bodyPr wrap="square" rtlCol="0">
            <a:spAutoFit/>
          </a:bodyPr>
          <a:lstStyle/>
          <a:p>
            <a:r>
              <a:rPr lang="en-US" sz="1600" dirty="0" smtClean="0"/>
              <a:t>Users</a:t>
            </a:r>
            <a:endParaRPr lang="en-US" sz="1600" dirty="0"/>
          </a:p>
        </p:txBody>
      </p:sp>
      <p:sp>
        <p:nvSpPr>
          <p:cNvPr id="55" name="TextBox 54"/>
          <p:cNvSpPr txBox="1"/>
          <p:nvPr/>
        </p:nvSpPr>
        <p:spPr>
          <a:xfrm>
            <a:off x="5257800" y="4648200"/>
            <a:ext cx="934679" cy="338554"/>
          </a:xfrm>
          <a:prstGeom prst="rect">
            <a:avLst/>
          </a:prstGeom>
          <a:noFill/>
        </p:spPr>
        <p:txBody>
          <a:bodyPr wrap="none" rtlCol="0">
            <a:spAutoFit/>
          </a:bodyPr>
          <a:lstStyle/>
          <a:p>
            <a:r>
              <a:rPr lang="en-US" sz="1600" dirty="0" smtClean="0"/>
              <a:t>Software</a:t>
            </a:r>
            <a:endParaRPr lang="en-US" sz="1600" dirty="0"/>
          </a:p>
        </p:txBody>
      </p:sp>
      <p:sp>
        <p:nvSpPr>
          <p:cNvPr id="56" name="TextBox 55"/>
          <p:cNvSpPr txBox="1"/>
          <p:nvPr/>
        </p:nvSpPr>
        <p:spPr>
          <a:xfrm>
            <a:off x="4456721" y="1143000"/>
            <a:ext cx="1003801" cy="369332"/>
          </a:xfrm>
          <a:prstGeom prst="rect">
            <a:avLst/>
          </a:prstGeom>
          <a:noFill/>
        </p:spPr>
        <p:txBody>
          <a:bodyPr wrap="none" rtlCol="0">
            <a:spAutoFit/>
          </a:bodyPr>
          <a:lstStyle/>
          <a:p>
            <a:r>
              <a:rPr lang="en-US" dirty="0" smtClean="0"/>
              <a:t>Cloud SP</a:t>
            </a:r>
            <a:endParaRPr lang="en-US" dirty="0"/>
          </a:p>
        </p:txBody>
      </p:sp>
    </p:spTree>
    <p:extLst>
      <p:ext uri="{BB962C8B-B14F-4D97-AF65-F5344CB8AC3E}">
        <p14:creationId xmlns:p14="http://schemas.microsoft.com/office/powerpoint/2010/main" val="347603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r>
              <a:rPr lang="en-US" dirty="0" smtClean="0"/>
              <a:t>RAs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We need a precise representation with  details of unit interconnections</a:t>
            </a:r>
          </a:p>
          <a:p>
            <a:r>
              <a:rPr lang="en-US" sz="2400" dirty="0" smtClean="0"/>
              <a:t>Useful to actually build new systems or use the architecture to build applications</a:t>
            </a:r>
          </a:p>
          <a:p>
            <a:r>
              <a:rPr lang="en-US" sz="2400" dirty="0" smtClean="0"/>
              <a:t>UML models are a good way for this purpose</a:t>
            </a:r>
          </a:p>
          <a:p>
            <a:r>
              <a:rPr lang="en-US" sz="2400" dirty="0" smtClean="0"/>
              <a:t>We can find patterns to make specific units or functions reusable and to produce more specialized architectures</a:t>
            </a:r>
          </a:p>
          <a:p>
            <a:r>
              <a:rPr lang="en-US" sz="2400" dirty="0" smtClean="0"/>
              <a:t>We have produced a cloud RA and a </a:t>
            </a:r>
            <a:r>
              <a:rPr lang="en-US" sz="2400" dirty="0" smtClean="0"/>
              <a:t>cloud SRA </a:t>
            </a:r>
            <a:r>
              <a:rPr lang="en-US" sz="2400" dirty="0" smtClean="0"/>
              <a:t>(Security RA)</a:t>
            </a:r>
          </a:p>
          <a:p>
            <a:r>
              <a:rPr lang="en-US" sz="2400" dirty="0" smtClean="0"/>
              <a:t>The next slides show the NIST  </a:t>
            </a:r>
            <a:r>
              <a:rPr lang="en-US" sz="2400" dirty="0" smtClean="0"/>
              <a:t>Cloud RA:   </a:t>
            </a:r>
            <a:endParaRPr lang="en-US" sz="2400" dirty="0" smtClean="0"/>
          </a:p>
          <a:p>
            <a:pPr marL="0" indent="0">
              <a:buNone/>
            </a:pPr>
            <a:r>
              <a:rPr lang="en-US" sz="2400" dirty="0" smtClean="0"/>
              <a:t>     </a:t>
            </a:r>
            <a:r>
              <a:rPr lang="en-US" sz="2400" dirty="0" smtClean="0"/>
              <a:t>“</a:t>
            </a:r>
            <a:r>
              <a:rPr lang="en-US" sz="2400" dirty="0" smtClean="0"/>
              <a:t>Cloud </a:t>
            </a:r>
            <a:r>
              <a:rPr lang="en-US" sz="2400" dirty="0" smtClean="0"/>
              <a:t>Computing Reference Architecture.” 2011. </a:t>
            </a:r>
            <a:r>
              <a:rPr lang="en-US" sz="2400" dirty="0" smtClean="0"/>
              <a:t> </a:t>
            </a:r>
            <a:r>
              <a:rPr lang="en-US" sz="2400" dirty="0" smtClean="0">
                <a:hlinkClick r:id="rId2"/>
              </a:rPr>
              <a:t>http://www.nist.gov/customcf/get_pdf.cfm?pub_id=909505</a:t>
            </a: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303634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4956</Words>
  <Application>Microsoft Office PowerPoint</Application>
  <PresentationFormat>On-screen Show (4:3)</PresentationFormat>
  <Paragraphs>332</Paragraphs>
  <Slides>71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7" baseType="lpstr">
      <vt:lpstr>宋体</vt:lpstr>
      <vt:lpstr>Arial</vt:lpstr>
      <vt:lpstr>Calibri</vt:lpstr>
      <vt:lpstr>Office Theme</vt:lpstr>
      <vt:lpstr>Acrobat Document</vt:lpstr>
      <vt:lpstr>Document</vt:lpstr>
      <vt:lpstr>PowerPoint Presentation</vt:lpstr>
      <vt:lpstr>3. Architecture topicss</vt:lpstr>
      <vt:lpstr>What is software architecture?</vt:lpstr>
      <vt:lpstr>Architecture II</vt:lpstr>
      <vt:lpstr>Non-functional requirements (NFRs)</vt:lpstr>
      <vt:lpstr>Reference Architectures</vt:lpstr>
      <vt:lpstr>Situation before clouds</vt:lpstr>
      <vt:lpstr>PowerPoint Presentation</vt:lpstr>
      <vt:lpstr>Requirements for RAs</vt:lpstr>
      <vt:lpstr>PowerPoint Presentation</vt:lpstr>
      <vt:lpstr>PowerPoint Presentation</vt:lpstr>
      <vt:lpstr>Services available to actors</vt:lpstr>
      <vt:lpstr>PowerPoint Presentation</vt:lpstr>
      <vt:lpstr>Cloud Auditor</vt:lpstr>
      <vt:lpstr>Cloud Broker</vt:lpstr>
      <vt:lpstr>CMB</vt:lpstr>
      <vt:lpstr>Cloud Broker functions</vt:lpstr>
      <vt:lpstr>Cloud carrier</vt:lpstr>
      <vt:lpstr>Layers</vt:lpstr>
      <vt:lpstr>OSs in IaaS</vt:lpstr>
      <vt:lpstr>A UML cloud RA</vt:lpstr>
      <vt:lpstr>CC Environment</vt:lpstr>
      <vt:lpstr>Environment description</vt:lpstr>
      <vt:lpstr>Use cases</vt:lpstr>
      <vt:lpstr>PowerPoint Presentation</vt:lpstr>
      <vt:lpstr>PowerPoint Presentation</vt:lpstr>
      <vt:lpstr>3.1      Open An Account </vt:lpstr>
      <vt:lpstr>4.1      Copy Data Objects between Cloud-Providers </vt:lpstr>
      <vt:lpstr>PowerPoint Presentation</vt:lpstr>
      <vt:lpstr>Related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vt:lpstr>
      <vt:lpstr>More on SLAs</vt:lpstr>
      <vt:lpstr>WSLA</vt:lpstr>
      <vt:lpstr>PowerPoint Presentation</vt:lpstr>
      <vt:lpstr>Amazon EC2 Service Level Agreement </vt:lpstr>
      <vt:lpstr>Dynamic aspects of SLAs</vt:lpstr>
      <vt:lpstr>Standards</vt:lpstr>
      <vt:lpstr>NIST role</vt:lpstr>
      <vt:lpstr>NIST report</vt:lpstr>
      <vt:lpstr>More standards</vt:lpstr>
      <vt:lpstr>State of standards</vt:lpstr>
      <vt:lpstr>OVF</vt:lpstr>
      <vt:lpstr>API standards</vt:lpstr>
      <vt:lpstr>PowerPoint Presentation</vt:lpstr>
      <vt:lpstr>PowerPoint Presentation</vt:lpstr>
      <vt:lpstr>Standards organizations</vt:lpstr>
      <vt:lpstr>PowerPoint Presentation</vt:lpstr>
      <vt:lpstr>OCC http://opencloudconsortium.org/</vt:lpstr>
      <vt:lpstr>OpenStack</vt:lpstr>
      <vt:lpstr>PowerPoint Presentation</vt:lpstr>
      <vt:lpstr>Django</vt:lpstr>
      <vt:lpstr>MVC pattern-- intent</vt:lpstr>
      <vt:lpstr>Problem</vt:lpstr>
      <vt:lpstr>Forces</vt:lpstr>
      <vt:lpstr>MVC class diagram</vt:lpstr>
      <vt:lpstr>Propagating an event</vt:lpstr>
      <vt:lpstr>MVC in the web</vt:lpstr>
      <vt:lpstr>PowerPoint Presentation</vt:lpstr>
      <vt:lpstr>PowerPoint Presentation</vt:lpstr>
      <vt:lpstr>Comparison to clouds</vt:lpstr>
      <vt:lpstr>Comparison II</vt:lpstr>
      <vt:lpstr>Comparison III</vt:lpstr>
      <vt:lpstr>Summary of Chapter 3</vt:lpstr>
      <vt:lpstr>Refs. For Ch. 3</vt:lpstr>
    </vt:vector>
  </TitlesOfParts>
  <Company>ENG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Fernandez</dc:creator>
  <cp:lastModifiedBy>Eduardo</cp:lastModifiedBy>
  <cp:revision>55</cp:revision>
  <dcterms:created xsi:type="dcterms:W3CDTF">2014-08-15T15:39:21Z</dcterms:created>
  <dcterms:modified xsi:type="dcterms:W3CDTF">2016-08-29T15:21:52Z</dcterms:modified>
</cp:coreProperties>
</file>