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257" r:id="rId3"/>
    <p:sldId id="268" r:id="rId4"/>
    <p:sldId id="269" r:id="rId5"/>
    <p:sldId id="270" r:id="rId6"/>
    <p:sldId id="271" r:id="rId7"/>
    <p:sldId id="272" r:id="rId8"/>
    <p:sldId id="273" r:id="rId9"/>
    <p:sldId id="274" r:id="rId10"/>
    <p:sldId id="275" r:id="rId11"/>
    <p:sldId id="444" r:id="rId12"/>
    <p:sldId id="276" r:id="rId13"/>
    <p:sldId id="277"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458" r:id="rId31"/>
    <p:sldId id="460" r:id="rId32"/>
    <p:sldId id="462" r:id="rId33"/>
    <p:sldId id="459" r:id="rId34"/>
    <p:sldId id="299" r:id="rId35"/>
    <p:sldId id="464" r:id="rId36"/>
    <p:sldId id="300" r:id="rId37"/>
    <p:sldId id="301" r:id="rId38"/>
    <p:sldId id="447"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501" r:id="rId54"/>
    <p:sldId id="465" r:id="rId55"/>
    <p:sldId id="467" r:id="rId56"/>
    <p:sldId id="470" r:id="rId57"/>
    <p:sldId id="471" r:id="rId58"/>
    <p:sldId id="472" r:id="rId59"/>
    <p:sldId id="475" r:id="rId60"/>
    <p:sldId id="476" r:id="rId61"/>
    <p:sldId id="477" r:id="rId62"/>
    <p:sldId id="478" r:id="rId63"/>
    <p:sldId id="479" r:id="rId64"/>
    <p:sldId id="480" r:id="rId65"/>
    <p:sldId id="481" r:id="rId66"/>
    <p:sldId id="518" r:id="rId67"/>
    <p:sldId id="519" r:id="rId68"/>
    <p:sldId id="520" r:id="rId69"/>
    <p:sldId id="521" r:id="rId70"/>
    <p:sldId id="522" r:id="rId71"/>
    <p:sldId id="482" r:id="rId72"/>
    <p:sldId id="514" r:id="rId73"/>
    <p:sldId id="515" r:id="rId74"/>
    <p:sldId id="516" r:id="rId75"/>
    <p:sldId id="517" r:id="rId76"/>
    <p:sldId id="524" r:id="rId77"/>
    <p:sldId id="525" r:id="rId78"/>
    <p:sldId id="483" r:id="rId79"/>
    <p:sldId id="484" r:id="rId80"/>
    <p:sldId id="485" r:id="rId81"/>
    <p:sldId id="486" r:id="rId82"/>
    <p:sldId id="487" r:id="rId83"/>
    <p:sldId id="488" r:id="rId84"/>
    <p:sldId id="502" r:id="rId85"/>
    <p:sldId id="496" r:id="rId86"/>
    <p:sldId id="497" r:id="rId87"/>
    <p:sldId id="498" r:id="rId88"/>
    <p:sldId id="499" r:id="rId89"/>
    <p:sldId id="500" r:id="rId90"/>
    <p:sldId id="523" r:id="rId91"/>
    <p:sldId id="495" r:id="rId92"/>
    <p:sldId id="494" r:id="rId93"/>
    <p:sldId id="503" r:id="rId94"/>
    <p:sldId id="504" r:id="rId95"/>
    <p:sldId id="505" r:id="rId96"/>
    <p:sldId id="506" r:id="rId97"/>
    <p:sldId id="507" r:id="rId98"/>
    <p:sldId id="508" r:id="rId99"/>
    <p:sldId id="509" r:id="rId100"/>
    <p:sldId id="510" r:id="rId101"/>
    <p:sldId id="511" r:id="rId102"/>
    <p:sldId id="512" r:id="rId103"/>
    <p:sldId id="513"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4" d="100"/>
          <a:sy n="104" d="100"/>
        </p:scale>
        <p:origin x="-168" y="-96"/>
      </p:cViewPr>
      <p:guideLst>
        <p:guide orient="horz" pos="2160"/>
        <p:guide pos="2880"/>
      </p:guideLst>
    </p:cSldViewPr>
  </p:slideViewPr>
  <p:outlineViewPr>
    <p:cViewPr>
      <p:scale>
        <a:sx n="33" d="100"/>
        <a:sy n="33" d="100"/>
      </p:scale>
      <p:origin x="0" y="-32899"/>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A1A7C-CC6D-4DBB-97EB-147639BC4F73}" type="datetimeFigureOut">
              <a:rPr lang="en-US" smtClean="0"/>
              <a:pPr/>
              <a:t>9/12/2016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D100AC-078D-44FD-B5C2-F9B522ECD117}" type="slidenum">
              <a:rPr lang="en-US" smtClean="0"/>
              <a:pPr/>
              <a:t>‹#›</a:t>
            </a:fld>
            <a:endParaRPr lang="en-US"/>
          </a:p>
        </p:txBody>
      </p:sp>
    </p:spTree>
    <p:extLst>
      <p:ext uri="{BB962C8B-B14F-4D97-AF65-F5344CB8AC3E}">
        <p14:creationId xmlns:p14="http://schemas.microsoft.com/office/powerpoint/2010/main" val="183275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095C7-A3AB-4970-ACAC-E31465DCEA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095C7-A3AB-4970-ACAC-E31465DCEA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095C7-A3AB-4970-ACAC-E31465DCEA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CFA32-86DF-4CD0-B416-44421737BA9E}" type="datetimeFigureOut">
              <a:rPr lang="en-US"/>
              <a:pPr>
                <a:defRPr/>
              </a:pPr>
              <a:t>9/12/2016</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SK Mansfield</a:t>
            </a:r>
          </a:p>
        </p:txBody>
      </p:sp>
      <p:sp>
        <p:nvSpPr>
          <p:cNvPr id="4" name="Slide Number Placeholder 5"/>
          <p:cNvSpPr>
            <a:spLocks noGrp="1"/>
          </p:cNvSpPr>
          <p:nvPr>
            <p:ph type="sldNum" sz="quarter" idx="12"/>
          </p:nvPr>
        </p:nvSpPr>
        <p:spPr/>
        <p:txBody>
          <a:bodyPr/>
          <a:lstStyle>
            <a:lvl1pPr>
              <a:defRPr/>
            </a:lvl1pPr>
          </a:lstStyle>
          <a:p>
            <a:pPr>
              <a:defRPr/>
            </a:pPr>
            <a:fld id="{8F168A48-41D5-4745-B38E-3A669CBB45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095C7-A3AB-4970-ACAC-E31465DCEA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C095C7-A3AB-4970-ACAC-E31465DCEA09}" type="datetimeFigureOut">
              <a:rPr lang="en-US" smtClean="0"/>
              <a:pPr/>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C095C7-A3AB-4970-ACAC-E31465DCEA09}" type="datetimeFigureOut">
              <a:rPr lang="en-US" smtClean="0"/>
              <a:pPr/>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C095C7-A3AB-4970-ACAC-E31465DCEA09}" type="datetimeFigureOut">
              <a:rPr lang="en-US" smtClean="0"/>
              <a:pPr/>
              <a:t>9/12/2016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C095C7-A3AB-4970-ACAC-E31465DCEA09}" type="datetimeFigureOut">
              <a:rPr lang="en-US" smtClean="0"/>
              <a:pPr/>
              <a:t>9/12/2016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095C7-A3AB-4970-ACAC-E31465DCEA09}" type="datetimeFigureOut">
              <a:rPr lang="en-US" smtClean="0"/>
              <a:pPr/>
              <a:t>9/12/2016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095C7-A3AB-4970-ACAC-E31465DCEA09}" type="datetimeFigureOut">
              <a:rPr lang="en-US" smtClean="0"/>
              <a:pPr/>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C095C7-A3AB-4970-ACAC-E31465DCEA09}" type="datetimeFigureOut">
              <a:rPr lang="en-US" smtClean="0"/>
              <a:pPr/>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11A14-F495-4F5D-AF2C-102C4A92F8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95C7-A3AB-4970-ACAC-E31465DCEA09}" type="datetimeFigureOut">
              <a:rPr lang="en-US" smtClean="0"/>
              <a:pPr/>
              <a:t>9/12/2016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11A14-F495-4F5D-AF2C-102C4A92F8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cse.fau.edu"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en.wikipedia.org/wiki/Shared_medium" TargetMode="External"/><Relationship Id="rId13" Type="http://schemas.openxmlformats.org/officeDocument/2006/relationships/hyperlink" Target="https://en.wikipedia.org/wiki/Category:Ethernet_standards" TargetMode="External"/><Relationship Id="rId18" Type="http://schemas.openxmlformats.org/officeDocument/2006/relationships/hyperlink" Target="https://en.wikipedia.org/wiki/Data_link_layer" TargetMode="External"/><Relationship Id="rId3" Type="http://schemas.openxmlformats.org/officeDocument/2006/relationships/hyperlink" Target="https://en.wikipedia.org/wiki/Metropolitan_area_network" TargetMode="External"/><Relationship Id="rId7" Type="http://schemas.openxmlformats.org/officeDocument/2006/relationships/hyperlink" Target="https://en.wikipedia.org/wiki/Coaxial_cable" TargetMode="External"/><Relationship Id="rId12" Type="http://schemas.openxmlformats.org/officeDocument/2006/relationships/hyperlink" Target="https://en.wikipedia.org/wiki/Ethernet_switch" TargetMode="External"/><Relationship Id="rId17" Type="http://schemas.openxmlformats.org/officeDocument/2006/relationships/hyperlink" Target="https://en.wikipedia.org/wiki/OSI_model" TargetMode="External"/><Relationship Id="rId2" Type="http://schemas.openxmlformats.org/officeDocument/2006/relationships/hyperlink" Target="https://en.wikipedia.org/wiki/Local_area_network" TargetMode="External"/><Relationship Id="rId16" Type="http://schemas.openxmlformats.org/officeDocument/2006/relationships/hyperlink" Target="https://en.wikipedia.org/wiki/Frame_check_sequence" TargetMode="External"/><Relationship Id="rId1" Type="http://schemas.openxmlformats.org/officeDocument/2006/relationships/slideLayout" Target="../slideLayouts/slideLayout2.xml"/><Relationship Id="rId6" Type="http://schemas.openxmlformats.org/officeDocument/2006/relationships/hyperlink" Target="https://en.wikipedia.org/wiki/10BASE5" TargetMode="External"/><Relationship Id="rId11" Type="http://schemas.openxmlformats.org/officeDocument/2006/relationships/hyperlink" Target="https://en.wikipedia.org/wiki/Ethernet_hub" TargetMode="External"/><Relationship Id="rId5" Type="http://schemas.openxmlformats.org/officeDocument/2006/relationships/hyperlink" Target="https://en.wikipedia.org/wiki/Bit_rate" TargetMode="External"/><Relationship Id="rId15" Type="http://schemas.openxmlformats.org/officeDocument/2006/relationships/hyperlink" Target="https://en.wikipedia.org/wiki/Frame_(networking)" TargetMode="External"/><Relationship Id="rId10" Type="http://schemas.openxmlformats.org/officeDocument/2006/relationships/hyperlink" Target="https://en.wikipedia.org/wiki/Optical_fiber" TargetMode="External"/><Relationship Id="rId4" Type="http://schemas.openxmlformats.org/officeDocument/2006/relationships/hyperlink" Target="https://en.wikipedia.org/wiki/IEEE_802.3" TargetMode="External"/><Relationship Id="rId9" Type="http://schemas.openxmlformats.org/officeDocument/2006/relationships/hyperlink" Target="https://en.wikipedia.org/wiki/Twisted_pair" TargetMode="External"/><Relationship Id="rId14" Type="http://schemas.openxmlformats.org/officeDocument/2006/relationships/hyperlink" Target="https://en.wikipedia.org/wiki/Physical_layer" TargetMode="External"/></Relationships>
</file>

<file path=ppt/slides/_rels/slide73.xml.rels><?xml version="1.0" encoding="UTF-8" standalone="yes"?>
<Relationships xmlns="http://schemas.openxmlformats.org/package/2006/relationships"><Relationship Id="rId8" Type="http://schemas.openxmlformats.org/officeDocument/2006/relationships/hyperlink" Target="https://en.wikipedia.org/wiki/Ethernet" TargetMode="External"/><Relationship Id="rId13" Type="http://schemas.openxmlformats.org/officeDocument/2006/relationships/hyperlink" Target="https://en.wikipedia.org/wiki/Broadcasting_(networking)" TargetMode="External"/><Relationship Id="rId3" Type="http://schemas.openxmlformats.org/officeDocument/2006/relationships/hyperlink" Target="https://en.wikipedia.org/wiki/Data_link_layer" TargetMode="External"/><Relationship Id="rId7" Type="http://schemas.openxmlformats.org/officeDocument/2006/relationships/hyperlink" Target="https://en.wikipedia.org/wiki/Multiple_access" TargetMode="External"/><Relationship Id="rId12" Type="http://schemas.openxmlformats.org/officeDocument/2006/relationships/hyperlink" Target="https://en.wikipedia.org/wiki/Multicast" TargetMode="External"/><Relationship Id="rId2" Type="http://schemas.openxmlformats.org/officeDocument/2006/relationships/hyperlink" Target="https://en.wikipedia.org/wiki/IEEE_802" TargetMode="External"/><Relationship Id="rId1" Type="http://schemas.openxmlformats.org/officeDocument/2006/relationships/slideLayout" Target="../slideLayouts/slideLayout2.xml"/><Relationship Id="rId6" Type="http://schemas.openxmlformats.org/officeDocument/2006/relationships/hyperlink" Target="https://en.wikipedia.org/wiki/Terminal_(telecommunication)" TargetMode="External"/><Relationship Id="rId11" Type="http://schemas.openxmlformats.org/officeDocument/2006/relationships/hyperlink" Target="https://en.wikipedia.org/wiki/Unicast" TargetMode="External"/><Relationship Id="rId5" Type="http://schemas.openxmlformats.org/officeDocument/2006/relationships/hyperlink" Target="https://en.wikipedia.org/wiki/Channel_access" TargetMode="External"/><Relationship Id="rId10" Type="http://schemas.openxmlformats.org/officeDocument/2006/relationships/hyperlink" Target="https://en.wikipedia.org/wiki/Physical_layer" TargetMode="External"/><Relationship Id="rId4" Type="http://schemas.openxmlformats.org/officeDocument/2006/relationships/hyperlink" Target="https://en.wikipedia.org/wiki/OSI_model" TargetMode="External"/><Relationship Id="rId9" Type="http://schemas.openxmlformats.org/officeDocument/2006/relationships/hyperlink" Target="https://en.wikipedia.org/wiki/Logical_link_control" TargetMode="External"/></Relationships>
</file>

<file path=ppt/slides/_rels/slide74.xml.rels><?xml version="1.0" encoding="UTF-8" standalone="yes"?>
<Relationships xmlns="http://schemas.openxmlformats.org/package/2006/relationships"><Relationship Id="rId8" Type="http://schemas.openxmlformats.org/officeDocument/2006/relationships/hyperlink" Target="https://en.wikipedia.org/wiki/Network_layer" TargetMode="External"/><Relationship Id="rId3" Type="http://schemas.openxmlformats.org/officeDocument/2006/relationships/hyperlink" Target="https://en.wikipedia.org/wiki/Packet_switching" TargetMode="External"/><Relationship Id="rId7" Type="http://schemas.openxmlformats.org/officeDocument/2006/relationships/hyperlink" Target="https://en.wikipedia.org/wiki/OSI_model" TargetMode="External"/><Relationship Id="rId12" Type="http://schemas.openxmlformats.org/officeDocument/2006/relationships/hyperlink" Target="https://en.wikipedia.org/wiki/Multilayer_switch"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 Id="rId6" Type="http://schemas.openxmlformats.org/officeDocument/2006/relationships/hyperlink" Target="https://en.wikipedia.org/wiki/Data_link_layer" TargetMode="External"/><Relationship Id="rId11" Type="http://schemas.openxmlformats.org/officeDocument/2006/relationships/hyperlink" Target="https://en.wikipedia.org/wiki/Packet_forwarding" TargetMode="External"/><Relationship Id="rId5" Type="http://schemas.openxmlformats.org/officeDocument/2006/relationships/hyperlink" Target="https://en.wikipedia.org/wiki/Hardware_address" TargetMode="External"/><Relationship Id="rId10" Type="http://schemas.openxmlformats.org/officeDocument/2006/relationships/hyperlink" Target="https://en.wikipedia.org/wiki/IP_address" TargetMode="External"/><Relationship Id="rId4" Type="http://schemas.openxmlformats.org/officeDocument/2006/relationships/hyperlink" Target="https://en.wikipedia.org/wiki/Network_bridge" TargetMode="External"/><Relationship Id="rId9" Type="http://schemas.openxmlformats.org/officeDocument/2006/relationships/hyperlink" Target="https://en.wikipedia.org/wiki/Routing"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C_address" TargetMode="External"/><Relationship Id="rId2" Type="http://schemas.openxmlformats.org/officeDocument/2006/relationships/hyperlink" Target="https://en.wikipedia.org/wiki/IEEE_802"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hyperlink" Target="http://en.wikipedia.org/wiki/Routing_table" TargetMode="External"/><Relationship Id="rId3" Type="http://schemas.openxmlformats.org/officeDocument/2006/relationships/hyperlink" Target="http://en.wikipedia.org/wiki/Server_(computing)" TargetMode="External"/><Relationship Id="rId7" Type="http://schemas.openxmlformats.org/officeDocument/2006/relationships/hyperlink" Target="http://en.wikipedia.org/w/index.php?title=Network_map&amp;action=edit&amp;redlink=1" TargetMode="External"/><Relationship Id="rId12" Type="http://schemas.openxmlformats.org/officeDocument/2006/relationships/hyperlink" Target="http://en.wikipedia.org/wiki/Differentiated_services" TargetMode="External"/><Relationship Id="rId2" Type="http://schemas.openxmlformats.org/officeDocument/2006/relationships/hyperlink" Target="http://en.wikipedia.org/wiki/Software" TargetMode="External"/><Relationship Id="rId1" Type="http://schemas.openxmlformats.org/officeDocument/2006/relationships/slideLayout" Target="../slideLayouts/slideLayout2.xml"/><Relationship Id="rId6" Type="http://schemas.openxmlformats.org/officeDocument/2006/relationships/hyperlink" Target="http://en.wikipedia.org/wiki/Router_(computing)" TargetMode="External"/><Relationship Id="rId11" Type="http://schemas.openxmlformats.org/officeDocument/2006/relationships/hyperlink" Target="http://en.wikipedia.org/wiki/Quality_of_service" TargetMode="External"/><Relationship Id="rId5" Type="http://schemas.openxmlformats.org/officeDocument/2006/relationships/hyperlink" Target="http://en.wikipedia.org/wiki/Routing" TargetMode="External"/><Relationship Id="rId10" Type="http://schemas.openxmlformats.org/officeDocument/2006/relationships/hyperlink" Target="http://en.wikipedia.org/wiki/Routing_protocols" TargetMode="External"/><Relationship Id="rId4" Type="http://schemas.openxmlformats.org/officeDocument/2006/relationships/hyperlink" Target="http://en.wikipedia.org/wiki/OpenFlow" TargetMode="External"/><Relationship Id="rId9" Type="http://schemas.openxmlformats.org/officeDocument/2006/relationships/hyperlink" Target="http://en.wikipedia.org/wiki/Network_packet" TargetMode="External"/></Relationships>
</file>

<file path=ppt/slides/_rels/slide91.xml.rels><?xml version="1.0" encoding="UTF-8" standalone="yes"?>
<Relationships xmlns="http://schemas.openxmlformats.org/package/2006/relationships"><Relationship Id="rId3" Type="http://schemas.openxmlformats.org/officeDocument/2006/relationships/hyperlink" Target="http://en.wikipedia.org/wiki/Popek_and_Goldberg_virtualization_requirements" TargetMode="External"/><Relationship Id="rId2" Type="http://schemas.openxmlformats.org/officeDocument/2006/relationships/hyperlink" Target="http://msdn.microsoft.com/en-us/architecture/ff803574.aspx"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en.wikibooks.org/wiki/QEMU"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1"/>
                </a:solidFill>
                <a:effectLst/>
                <a:uLnTx/>
                <a:uFillTx/>
                <a:latin typeface="+mj-lt"/>
                <a:ea typeface="+mj-ea"/>
                <a:cs typeface="+mj-cs"/>
              </a:rPr>
              <a:t>Cloud Computing 2016</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1"/>
                </a:solidFill>
                <a:effectLst/>
                <a:uLnTx/>
                <a:uFillTx/>
                <a:latin typeface="+mj-lt"/>
                <a:ea typeface="+mj-ea"/>
                <a:cs typeface="+mj-cs"/>
              </a:rPr>
              <a:t>Ch4- Virtualization</a:t>
            </a:r>
          </a:p>
        </p:txBody>
      </p:sp>
      <p:sp>
        <p:nvSpPr>
          <p:cNvPr id="5" name="Subtitle 2"/>
          <p:cNvSpPr txBox="1">
            <a:spLocks/>
          </p:cNvSpPr>
          <p:nvPr/>
        </p:nvSpPr>
        <p:spPr>
          <a:xfrm>
            <a:off x="1371600" y="3886200"/>
            <a:ext cx="6400800" cy="1752600"/>
          </a:xfrm>
          <a:prstGeom prst="rect">
            <a:avLst/>
          </a:prstGeom>
        </p:spPr>
        <p:txBody>
          <a:bodyPr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Prof. Eduardo B. Fernandez</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hlinkClick r:id="rId2"/>
              </a:rPr>
              <a:t>ed@cse.fau.edu</a:t>
            </a: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http://faculty.eng.fau.edu/fernande/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274638" y="33338"/>
            <a:ext cx="8594725" cy="679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 problem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 </a:t>
            </a:r>
            <a:r>
              <a:rPr lang="en-US" dirty="0"/>
              <a:t>group of medicine/biology scientists are discussing their need for more computational power. They need to run large computational tasks to perform experiments about genomics, image processing, data mining, and similar. They are considering three proposals:</a:t>
            </a:r>
          </a:p>
          <a:p>
            <a:pPr lvl="0"/>
            <a:r>
              <a:rPr lang="en-US" dirty="0"/>
              <a:t>Buy a large multiprocessor with lots of memory and I/O, and run their own computational facility.</a:t>
            </a:r>
          </a:p>
          <a:p>
            <a:pPr lvl="0"/>
            <a:r>
              <a:rPr lang="en-US" dirty="0"/>
              <a:t>Rent computational power in a public cloud.</a:t>
            </a:r>
          </a:p>
          <a:p>
            <a:pPr lvl="0"/>
            <a:r>
              <a:rPr lang="en-US" dirty="0"/>
              <a:t>Build their own private cloud. </a:t>
            </a:r>
          </a:p>
          <a:p>
            <a:pPr marL="0" indent="0">
              <a:buNone/>
            </a:pPr>
            <a:r>
              <a:rPr lang="en-US" dirty="0"/>
              <a:t>This is for a new institute, so they don’t have now any facilities. Evaluate these proposals by showing a table comparing them. Add short justifications to each item in the table.</a:t>
            </a:r>
          </a:p>
          <a:p>
            <a:r>
              <a:rPr lang="en-US" dirty="0"/>
              <a:t>Based on your table, recommend for them the best solution. Justify it.</a:t>
            </a:r>
          </a:p>
          <a:p>
            <a:pPr marL="0" indent="0">
              <a:buNone/>
            </a:pPr>
            <a:endParaRPr lang="en-US" dirty="0"/>
          </a:p>
        </p:txBody>
      </p:sp>
    </p:spTree>
    <p:extLst>
      <p:ext uri="{BB962C8B-B14F-4D97-AF65-F5344CB8AC3E}">
        <p14:creationId xmlns:p14="http://schemas.microsoft.com/office/powerpoint/2010/main" val="23963653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8047" y="1302544"/>
            <a:ext cx="6899672"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8781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777075" y="1795850"/>
          <a:ext cx="5797185" cy="3645408"/>
        </p:xfrm>
        <a:graphic>
          <a:graphicData uri="http://schemas.openxmlformats.org/drawingml/2006/table">
            <a:tbl>
              <a:tblPr firstRow="1" firstCol="1" bandRow="1">
                <a:tableStyleId>{5C22544A-7EE6-4342-B048-85BDC9FD1C3A}</a:tableStyleId>
              </a:tblPr>
              <a:tblGrid>
                <a:gridCol w="187218"/>
                <a:gridCol w="992337"/>
                <a:gridCol w="1620502"/>
                <a:gridCol w="1621734"/>
                <a:gridCol w="1375394"/>
              </a:tblGrid>
              <a:tr h="679897">
                <a:tc>
                  <a:txBody>
                    <a:bodyPr/>
                    <a:lstStyle/>
                    <a:p>
                      <a:pPr marL="0" marR="0" algn="just">
                        <a:lnSpc>
                          <a:spcPct val="115000"/>
                        </a:lnSpc>
                        <a:spcBef>
                          <a:spcPts val="0"/>
                        </a:spcBef>
                        <a:spcAft>
                          <a:spcPts val="0"/>
                        </a:spcAft>
                      </a:pPr>
                      <a:r>
                        <a:rPr lang="en-US" sz="800">
                          <a:effectLst/>
                        </a:rPr>
                        <a:t>7</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Scalability</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Limited. Any extra additions required are limited to the existing hardware and software and limits of budget.</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Scalability is provided upon your request, but it’s subject to fees. </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You can control your degree of scalability based on your needs. If your resources are enough, that’s fine, but if not, you can contact other vendors to do so. </a:t>
                      </a:r>
                      <a:endParaRPr lang="en-US" sz="700">
                        <a:effectLst/>
                        <a:latin typeface="Calibri"/>
                        <a:ea typeface="Calibri"/>
                        <a:cs typeface="Arial"/>
                      </a:endParaRPr>
                    </a:p>
                  </a:txBody>
                  <a:tcPr marL="44341" marR="44341" marT="0" marB="0"/>
                </a:tc>
              </a:tr>
              <a:tr h="543917">
                <a:tc>
                  <a:txBody>
                    <a:bodyPr/>
                    <a:lstStyle/>
                    <a:p>
                      <a:pPr marL="0" marR="0" algn="just">
                        <a:lnSpc>
                          <a:spcPct val="115000"/>
                        </a:lnSpc>
                        <a:spcBef>
                          <a:spcPts val="0"/>
                        </a:spcBef>
                        <a:spcAft>
                          <a:spcPts val="0"/>
                        </a:spcAft>
                      </a:pPr>
                      <a:r>
                        <a:rPr lang="en-US" sz="800">
                          <a:effectLst/>
                        </a:rPr>
                        <a:t>8</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Integration Of Apps</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Applications as deployed are fixed. Chances of adding or removing apps are minimum and limited. </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Choosing applications that fit your need is limited to the vendor’s available and compatible applications.</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Choosing applications is balanced between your own applications and the vendor’s menu of apps.</a:t>
                      </a:r>
                      <a:endParaRPr lang="en-US" sz="700">
                        <a:effectLst/>
                        <a:latin typeface="Calibri"/>
                        <a:ea typeface="Calibri"/>
                        <a:cs typeface="Arial"/>
                      </a:endParaRPr>
                    </a:p>
                  </a:txBody>
                  <a:tcPr marL="44341" marR="44341" marT="0" marB="0"/>
                </a:tc>
              </a:tr>
              <a:tr h="679897">
                <a:tc>
                  <a:txBody>
                    <a:bodyPr/>
                    <a:lstStyle/>
                    <a:p>
                      <a:pPr marL="0" marR="0" algn="just">
                        <a:lnSpc>
                          <a:spcPct val="115000"/>
                        </a:lnSpc>
                        <a:spcBef>
                          <a:spcPts val="0"/>
                        </a:spcBef>
                        <a:spcAft>
                          <a:spcPts val="0"/>
                        </a:spcAft>
                      </a:pPr>
                      <a:r>
                        <a:rPr lang="en-US" sz="800">
                          <a:effectLst/>
                        </a:rPr>
                        <a:t>9</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Flexibility</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Hardware and software limitations give you less-flexible system. Any necessary changes will consume time and efforts.</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A higher degree of flexibility is expected. But adapting new features of your system is limited to the provider capabilities. </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A higher degree of flexibility is expected. Adapting new features of your system is possible by managing your resources carefully.</a:t>
                      </a:r>
                      <a:endParaRPr lang="en-US" sz="700">
                        <a:effectLst/>
                        <a:latin typeface="Calibri"/>
                        <a:ea typeface="Calibri"/>
                        <a:cs typeface="Arial"/>
                      </a:endParaRPr>
                    </a:p>
                  </a:txBody>
                  <a:tcPr marL="44341" marR="44341" marT="0" marB="0"/>
                </a:tc>
              </a:tr>
              <a:tr h="407938">
                <a:tc>
                  <a:txBody>
                    <a:bodyPr/>
                    <a:lstStyle/>
                    <a:p>
                      <a:pPr marL="0" marR="0" algn="just">
                        <a:lnSpc>
                          <a:spcPct val="115000"/>
                        </a:lnSpc>
                        <a:spcBef>
                          <a:spcPts val="0"/>
                        </a:spcBef>
                        <a:spcAft>
                          <a:spcPts val="0"/>
                        </a:spcAft>
                      </a:pPr>
                      <a:r>
                        <a:rPr lang="en-US" sz="800">
                          <a:effectLst/>
                        </a:rPr>
                        <a:t>10</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Sensitive info</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Sensitive data are protected. No worry of privacy and misuse violations should be addressed.</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1000"/>
                        </a:spcAft>
                      </a:pPr>
                      <a:r>
                        <a:rPr lang="en-US" sz="800">
                          <a:effectLst/>
                        </a:rPr>
                        <a:t>Unless compiling with HIPAA, Clouds are not ideal for critical or sensitive information</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1000"/>
                        </a:spcAft>
                      </a:pPr>
                      <a:r>
                        <a:rPr lang="en-US" sz="800">
                          <a:effectLst/>
                        </a:rPr>
                        <a:t>Unless compiling with HIPAA, Clouds are not ideal for critical or sensitive information</a:t>
                      </a:r>
                      <a:endParaRPr lang="en-US" sz="700">
                        <a:effectLst/>
                        <a:latin typeface="Calibri"/>
                        <a:ea typeface="Calibri"/>
                        <a:cs typeface="Arial"/>
                      </a:endParaRPr>
                    </a:p>
                  </a:txBody>
                  <a:tcPr marL="44341" marR="44341" marT="0" marB="0"/>
                </a:tc>
              </a:tr>
              <a:tr h="951855">
                <a:tc>
                  <a:txBody>
                    <a:bodyPr/>
                    <a:lstStyle/>
                    <a:p>
                      <a:pPr marL="0" marR="0" algn="just">
                        <a:lnSpc>
                          <a:spcPct val="115000"/>
                        </a:lnSpc>
                        <a:spcBef>
                          <a:spcPts val="0"/>
                        </a:spcBef>
                        <a:spcAft>
                          <a:spcPts val="0"/>
                        </a:spcAft>
                      </a:pPr>
                      <a:r>
                        <a:rPr lang="en-US" sz="800">
                          <a:effectLst/>
                        </a:rPr>
                        <a:t>11</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Way of Operating</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Less considerable. Even your actors have full local operating mode, Adding more computational units will add more unnecessary complexity to this project, and might switch this project to a Grid Computing project that goes beyond your control.</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a:effectLst/>
                        </a:rPr>
                        <a:t>The system is functioning on a remote operational mode. You have less chances of adaptability to move your system from a vendor to another.</a:t>
                      </a:r>
                      <a:endParaRPr lang="en-US" sz="700">
                        <a:effectLst/>
                        <a:latin typeface="Calibri"/>
                        <a:ea typeface="Calibri"/>
                        <a:cs typeface="Arial"/>
                      </a:endParaRPr>
                    </a:p>
                  </a:txBody>
                  <a:tcPr marL="44341" marR="44341" marT="0" marB="0"/>
                </a:tc>
                <a:tc>
                  <a:txBody>
                    <a:bodyPr/>
                    <a:lstStyle/>
                    <a:p>
                      <a:pPr marL="0" marR="0" algn="just">
                        <a:lnSpc>
                          <a:spcPct val="115000"/>
                        </a:lnSpc>
                        <a:spcBef>
                          <a:spcPts val="0"/>
                        </a:spcBef>
                        <a:spcAft>
                          <a:spcPts val="0"/>
                        </a:spcAft>
                      </a:pPr>
                      <a:r>
                        <a:rPr lang="en-US" sz="800" dirty="0">
                          <a:effectLst/>
                        </a:rPr>
                        <a:t>It’s different than Choice A. a good separation of executing tasks locally or remotely is enough to give the system an operable mode. Switching between vendors is possible.</a:t>
                      </a:r>
                      <a:endParaRPr lang="en-US" sz="700" dirty="0">
                        <a:effectLst/>
                        <a:latin typeface="Calibri"/>
                        <a:ea typeface="Calibri"/>
                        <a:cs typeface="Arial"/>
                      </a:endParaRPr>
                    </a:p>
                  </a:txBody>
                  <a:tcPr marL="44341" marR="44341" marT="0" marB="0"/>
                </a:tc>
              </a:tr>
            </a:tbl>
          </a:graphicData>
        </a:graphic>
      </p:graphicFrame>
    </p:spTree>
    <p:extLst>
      <p:ext uri="{BB962C8B-B14F-4D97-AF65-F5344CB8AC3E}">
        <p14:creationId xmlns:p14="http://schemas.microsoft.com/office/powerpoint/2010/main" val="21247006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types of questions for future assignments</a:t>
            </a:r>
            <a:endParaRPr lang="en-US" dirty="0"/>
          </a:p>
        </p:txBody>
      </p:sp>
      <p:sp>
        <p:nvSpPr>
          <p:cNvPr id="3" name="Content Placeholder 2"/>
          <p:cNvSpPr>
            <a:spLocks noGrp="1"/>
          </p:cNvSpPr>
          <p:nvPr>
            <p:ph idx="1"/>
          </p:nvPr>
        </p:nvSpPr>
        <p:spPr/>
        <p:txBody>
          <a:bodyPr/>
          <a:lstStyle/>
          <a:p>
            <a:r>
              <a:rPr lang="en-US" dirty="0" smtClean="0"/>
              <a:t>Write a SLA for a specific  type of application</a:t>
            </a:r>
          </a:p>
          <a:p>
            <a:r>
              <a:rPr lang="en-US" dirty="0" smtClean="0"/>
              <a:t>Make a UML class diagram to refine some part of the RA or SRA. For example, in our SRA we refined the control of VM images</a:t>
            </a:r>
          </a:p>
          <a:p>
            <a:r>
              <a:rPr lang="en-US" dirty="0" smtClean="0"/>
              <a:t>Consider the advantages and disadvantages of using a cloud for some activity, e.g. Manufacturing, airplane navigation and control</a:t>
            </a:r>
          </a:p>
          <a:p>
            <a:pPr marL="0" indent="0">
              <a:buNone/>
            </a:pPr>
            <a:endParaRPr lang="en-US" dirty="0"/>
          </a:p>
        </p:txBody>
      </p:sp>
    </p:spTree>
    <p:extLst>
      <p:ext uri="{BB962C8B-B14F-4D97-AF65-F5344CB8AC3E}">
        <p14:creationId xmlns:p14="http://schemas.microsoft.com/office/powerpoint/2010/main" val="24093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lstStyle/>
          <a:p>
            <a:r>
              <a:rPr lang="en-US" dirty="0" smtClean="0"/>
              <a:t>Page faults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process is allocated a given number of pages for its execution</a:t>
            </a:r>
          </a:p>
          <a:p>
            <a:r>
              <a:rPr lang="en-US" dirty="0" smtClean="0"/>
              <a:t>If the process needs a page not currently allocated to it, it must request this page from the OS</a:t>
            </a:r>
          </a:p>
          <a:p>
            <a:r>
              <a:rPr lang="en-US" dirty="0" smtClean="0"/>
              <a:t>The OS brings a new page and loads it in the process physical memory</a:t>
            </a:r>
          </a:p>
          <a:p>
            <a:r>
              <a:rPr lang="en-US" dirty="0" smtClean="0"/>
              <a:t>The pages allocated to a process may use a static (a fixed number) or dynamic (working set) allocation strategy</a:t>
            </a:r>
          </a:p>
          <a:p>
            <a:endParaRPr lang="en-US" dirty="0"/>
          </a:p>
        </p:txBody>
      </p:sp>
    </p:spTree>
    <p:extLst>
      <p:ext uri="{BB962C8B-B14F-4D97-AF65-F5344CB8AC3E}">
        <p14:creationId xmlns:p14="http://schemas.microsoft.com/office/powerpoint/2010/main" val="231994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fault sequence</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sz="2800" dirty="0" smtClean="0"/>
              <a:t>A process invokes some data in memory in its current instruction</a:t>
            </a:r>
          </a:p>
          <a:p>
            <a:pPr marL="514350" indent="-514350">
              <a:buAutoNum type="arabicPeriod"/>
            </a:pPr>
            <a:r>
              <a:rPr lang="en-US" sz="2800" dirty="0" smtClean="0"/>
              <a:t>The data address is translated by the page table. If it is not in memory it traps to the operating system</a:t>
            </a:r>
          </a:p>
          <a:p>
            <a:pPr marL="514350" indent="-514350">
              <a:buAutoNum type="arabicPeriod"/>
            </a:pPr>
            <a:r>
              <a:rPr lang="en-US" sz="2800" dirty="0" smtClean="0"/>
              <a:t>The page is found in the disk</a:t>
            </a:r>
          </a:p>
          <a:p>
            <a:pPr marL="514350" indent="-514350">
              <a:buAutoNum type="arabicPeriod"/>
            </a:pPr>
            <a:r>
              <a:rPr lang="en-US" sz="2800" dirty="0" smtClean="0"/>
              <a:t>The page is brought to the memory of the process</a:t>
            </a:r>
          </a:p>
          <a:p>
            <a:pPr marL="514350" indent="-514350">
              <a:buAutoNum type="arabicPeriod"/>
            </a:pPr>
            <a:r>
              <a:rPr lang="en-US" sz="2800" dirty="0" smtClean="0"/>
              <a:t>The page table now points to the address in physical memory</a:t>
            </a:r>
          </a:p>
          <a:p>
            <a:pPr marL="514350" indent="-514350">
              <a:buAutoNum type="arabicPeriod"/>
            </a:pPr>
            <a:r>
              <a:rPr lang="en-US" sz="2800" dirty="0" smtClean="0"/>
              <a:t>The instruction is restarted so it can use the new page</a:t>
            </a:r>
          </a:p>
          <a:p>
            <a:pPr marL="514350" indent="-514350">
              <a:buAutoNum type="arabicPeriod"/>
            </a:pP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1" name="Picture 4"/>
          <p:cNvPicPr>
            <a:picLocks noChangeAspect="1" noChangeArrowheads="1"/>
          </p:cNvPicPr>
          <p:nvPr/>
        </p:nvPicPr>
        <p:blipFill>
          <a:blip r:embed="rId2" cstate="print"/>
          <a:srcRect/>
          <a:stretch>
            <a:fillRect/>
          </a:stretch>
        </p:blipFill>
        <p:spPr bwMode="auto">
          <a:xfrm>
            <a:off x="508000" y="33338"/>
            <a:ext cx="8126413" cy="6794500"/>
          </a:xfrm>
          <a:prstGeom prst="rect">
            <a:avLst/>
          </a:prstGeom>
          <a:noFill/>
          <a:ln w="9525">
            <a:noFill/>
            <a:miter lim="800000"/>
            <a:headEnd/>
            <a:tailEnd/>
          </a:ln>
        </p:spPr>
      </p:pic>
    </p:spTree>
    <p:extLst>
      <p:ext uri="{BB962C8B-B14F-4D97-AF65-F5344CB8AC3E}">
        <p14:creationId xmlns:p14="http://schemas.microsoft.com/office/powerpoint/2010/main" val="3674833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Title 1"/>
          <p:cNvSpPr>
            <a:spLocks noGrp="1"/>
          </p:cNvSpPr>
          <p:nvPr>
            <p:ph type="title"/>
          </p:nvPr>
        </p:nvSpPr>
        <p:spPr/>
        <p:txBody>
          <a:bodyPr/>
          <a:lstStyle/>
          <a:p>
            <a:r>
              <a:rPr lang="en-US" smtClean="0"/>
              <a:t>Kernel and utilities</a:t>
            </a:r>
          </a:p>
        </p:txBody>
      </p:sp>
      <p:sp>
        <p:nvSpPr>
          <p:cNvPr id="277506" name="Content Placeholder 2"/>
          <p:cNvSpPr>
            <a:spLocks noGrp="1"/>
          </p:cNvSpPr>
          <p:nvPr>
            <p:ph idx="1"/>
          </p:nvPr>
        </p:nvSpPr>
        <p:spPr/>
        <p:txBody>
          <a:bodyPr>
            <a:normAutofit lnSpcReduction="10000"/>
          </a:bodyPr>
          <a:lstStyle/>
          <a:p>
            <a:r>
              <a:rPr lang="en-US" smtClean="0"/>
              <a:t>The kernel includes the fundamental services of the OS: process creation and deletion, memory allocation, I/O handling, controlling the state of the processes, scheduling of processes, security functions,…</a:t>
            </a:r>
          </a:p>
          <a:p>
            <a:r>
              <a:rPr lang="en-US" smtClean="0"/>
              <a:t>Extensions or utilities run on top of the kernel and include file systems, browsers, user interfaces, media players, database systems,…</a:t>
            </a:r>
          </a:p>
          <a:p>
            <a:r>
              <a:rPr lang="en-US" smtClean="0"/>
              <a:t>User applications run on top of the utility layer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noGrp="1"/>
          </p:cNvSpPr>
          <p:nvPr/>
        </p:nvSpPr>
        <p:spPr bwMode="auto">
          <a:xfrm>
            <a:off x="685800" y="6248400"/>
            <a:ext cx="1905000" cy="457200"/>
          </a:xfrm>
          <a:prstGeom prst="rect">
            <a:avLst/>
          </a:prstGeom>
          <a:noFill/>
          <a:ln w="9525">
            <a:noFill/>
            <a:miter lim="800000"/>
            <a:headEnd/>
            <a:tailEnd/>
          </a:ln>
        </p:spPr>
        <p:txBody>
          <a:bodyPr/>
          <a:lstStyle/>
          <a:p>
            <a:pPr eaLnBrk="0" hangingPunct="0"/>
            <a:fld id="{DFFF8E4A-403E-429C-B73E-09C97D1302B8}" type="datetime1">
              <a:rPr lang="en-US" sz="1400">
                <a:latin typeface="Times New Roman" pitchFamily="18" charset="0"/>
              </a:rPr>
              <a:pPr eaLnBrk="0" hangingPunct="0"/>
              <a:t>9/12/2016</a:t>
            </a:fld>
            <a:endParaRPr lang="en-US" sz="1400">
              <a:latin typeface="Times New Roman" pitchFamily="18" charset="0"/>
            </a:endParaRPr>
          </a:p>
        </p:txBody>
      </p:sp>
      <p:sp>
        <p:nvSpPr>
          <p:cNvPr id="3" name="Slide Number Placeholder 3"/>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fld id="{2B286D28-9A7A-49E6-B4DA-6D03322547FB}" type="slidenum">
              <a:rPr lang="en-US" sz="1400">
                <a:latin typeface="Times New Roman" pitchFamily="18" charset="0"/>
              </a:rPr>
              <a:pPr algn="r" eaLnBrk="0" hangingPunct="0"/>
              <a:t>15</a:t>
            </a:fld>
            <a:endParaRPr lang="en-US" sz="1400">
              <a:latin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52400" y="220663"/>
            <a:ext cx="8840788" cy="6415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At least two modes of operation are needed to have any security</a:t>
            </a:r>
            <a:r>
              <a:rPr lang="en-US" sz="2000" dirty="0" smtClean="0"/>
              <a:t>. Most hardware architectures use a </a:t>
            </a:r>
            <a:r>
              <a:rPr lang="en-US" sz="2000" i="1" dirty="0" smtClean="0"/>
              <a:t>supervisor</a:t>
            </a:r>
            <a:r>
              <a:rPr lang="en-US" sz="2000" dirty="0" smtClean="0"/>
              <a:t> and a </a:t>
            </a:r>
            <a:r>
              <a:rPr lang="en-US" sz="2000" i="1" dirty="0" smtClean="0"/>
              <a:t>user</a:t>
            </a:r>
            <a:r>
              <a:rPr lang="en-US" sz="2000" dirty="0" smtClean="0"/>
              <a:t> or </a:t>
            </a:r>
            <a:r>
              <a:rPr lang="en-US" sz="2000" i="1" dirty="0" smtClean="0"/>
              <a:t>problem</a:t>
            </a:r>
            <a:r>
              <a:rPr lang="en-US" sz="2000" dirty="0" smtClean="0"/>
              <a:t> mode. These modes define a coarse pair of domains. In the user mode some instructions, called </a:t>
            </a:r>
            <a:r>
              <a:rPr lang="en-US" sz="2000" i="1" dirty="0" smtClean="0"/>
              <a:t>privileged</a:t>
            </a:r>
            <a:r>
              <a:rPr lang="en-US" sz="2000" dirty="0" smtClean="0"/>
              <a:t> instructions, cannot be executed directly. Some of these instructions manipulate the state of the processes and  should not be accessible to users. </a:t>
            </a:r>
          </a:p>
          <a:p>
            <a:r>
              <a:rPr lang="en-US" sz="2000" dirty="0" smtClean="0"/>
              <a:t>Supervisor mode is reserved for the kernel and in this mode all the instructions can be executed. </a:t>
            </a:r>
          </a:p>
          <a:p>
            <a:r>
              <a:rPr lang="en-US" sz="2000" dirty="0" smtClean="0"/>
              <a:t>The state of a process is kept in a Program Status Word or Process Vector, which is part of the Process Control Block. </a:t>
            </a:r>
          </a:p>
          <a:p>
            <a:r>
              <a:rPr lang="en-US" sz="2000" dirty="0" smtClean="0"/>
              <a:t>When a user process needs to perform a system action, it issues a </a:t>
            </a:r>
            <a:r>
              <a:rPr lang="en-US" sz="2000" i="1" dirty="0" smtClean="0"/>
              <a:t>system call</a:t>
            </a:r>
            <a:r>
              <a:rPr lang="en-US" sz="2000" dirty="0" smtClean="0"/>
              <a:t> to the supervisor (typically by trying to execute a privileged instruction that traps to the operating system), which performs the action on its behalf and may check the parameters.</a:t>
            </a:r>
          </a:p>
          <a:p>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Rings</a:t>
            </a:r>
            <a:endParaRPr lang="en-US" dirty="0"/>
          </a:p>
        </p:txBody>
      </p:sp>
      <p:sp>
        <p:nvSpPr>
          <p:cNvPr id="3" name="Content Placeholder 2"/>
          <p:cNvSpPr>
            <a:spLocks noGrp="1"/>
          </p:cNvSpPr>
          <p:nvPr>
            <p:ph idx="1"/>
          </p:nvPr>
        </p:nvSpPr>
        <p:spPr/>
        <p:txBody>
          <a:bodyPr/>
          <a:lstStyle/>
          <a:p>
            <a:r>
              <a:rPr lang="en-US" sz="2800" dirty="0" smtClean="0"/>
              <a:t>Some hardware architectures define a set of </a:t>
            </a:r>
            <a:r>
              <a:rPr lang="en-US" sz="2800" i="1" dirty="0" smtClean="0"/>
              <a:t>protection rings</a:t>
            </a:r>
            <a:r>
              <a:rPr lang="en-US" sz="2800" dirty="0" smtClean="0"/>
              <a:t> (typically 4 to 32) with hierarchical levels of trust</a:t>
            </a:r>
          </a:p>
          <a:p>
            <a:r>
              <a:rPr lang="en-US" sz="2800" dirty="0" smtClean="0"/>
              <a:t>Rings are a generalization of the concept of mode of operation and define finer domains of execution. </a:t>
            </a:r>
          </a:p>
          <a:p>
            <a:r>
              <a:rPr lang="en-US" sz="2800" dirty="0" smtClean="0"/>
              <a:t>Crossing of rings is done through </a:t>
            </a:r>
            <a:r>
              <a:rPr lang="en-US" sz="2800" i="1" dirty="0" smtClean="0"/>
              <a:t>gates</a:t>
            </a:r>
            <a:r>
              <a:rPr lang="en-US" sz="2800" dirty="0" smtClean="0"/>
              <a:t> that check the rights of the crossing process</a:t>
            </a:r>
          </a:p>
          <a:p>
            <a:r>
              <a:rPr lang="en-US" sz="2800" dirty="0" smtClean="0"/>
              <a:t>A process calling a segment in a higher ring must go through a gate.</a:t>
            </a:r>
          </a:p>
          <a:p>
            <a:pPr>
              <a:buNone/>
            </a:pP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Instruction execution</a:t>
            </a:r>
            <a:endParaRPr lang="en-US" dirty="0"/>
          </a:p>
        </p:txBody>
      </p:sp>
      <p:sp>
        <p:nvSpPr>
          <p:cNvPr id="3" name="Content Placeholder 2"/>
          <p:cNvSpPr>
            <a:spLocks noGrp="1"/>
          </p:cNvSpPr>
          <p:nvPr>
            <p:ph idx="1"/>
          </p:nvPr>
        </p:nvSpPr>
        <p:spPr/>
        <p:txBody>
          <a:bodyPr/>
          <a:lstStyle/>
          <a:p>
            <a:r>
              <a:rPr lang="en-US" sz="2800" dirty="0" smtClean="0"/>
              <a:t>The use of machine instructions can be made more precise with rings; for example, the Intel X86 series divides instructions into four levels: </a:t>
            </a:r>
          </a:p>
          <a:p>
            <a:pPr lvl="0"/>
            <a:r>
              <a:rPr lang="en-US" sz="2800" dirty="0" smtClean="0"/>
              <a:t>Privileged instructions that can only be executed at level 0 (the most privileged level).</a:t>
            </a:r>
          </a:p>
          <a:p>
            <a:pPr lvl="0"/>
            <a:r>
              <a:rPr lang="en-US" sz="2800" dirty="0" smtClean="0"/>
              <a:t>Instructions that can execute up to level 1.</a:t>
            </a:r>
          </a:p>
          <a:p>
            <a:pPr lvl="0"/>
            <a:r>
              <a:rPr lang="en-US" sz="2800" dirty="0" smtClean="0"/>
              <a:t>Instructions modified according to level.</a:t>
            </a:r>
          </a:p>
          <a:p>
            <a:pPr lvl="0"/>
            <a:r>
              <a:rPr lang="en-US" sz="2800" dirty="0" smtClean="0"/>
              <a:t>Instructions that can be executed at any level.</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685800" y="6248400"/>
            <a:ext cx="1905000" cy="457200"/>
          </a:xfrm>
        </p:spPr>
        <p:txBody>
          <a:bodyPr/>
          <a:lstStyle/>
          <a:p>
            <a:pPr eaLnBrk="0" hangingPunct="0">
              <a:defRPr/>
            </a:pPr>
            <a:fld id="{F871698F-A83E-4603-8B24-CD07307611D9}" type="datetime1">
              <a:rPr lang="en-US" smtClean="0"/>
              <a:pPr eaLnBrk="0" hangingPunct="0">
                <a:defRPr/>
              </a:pPr>
              <a:t>9/12/2016</a:t>
            </a:fld>
            <a:endParaRPr lang="en-US" smtClean="0"/>
          </a:p>
        </p:txBody>
      </p:sp>
      <p:sp>
        <p:nvSpPr>
          <p:cNvPr id="3" name="Slide Number Placeholder 3"/>
          <p:cNvSpPr>
            <a:spLocks noGrp="1"/>
          </p:cNvSpPr>
          <p:nvPr>
            <p:ph type="sldNum" sz="quarter" idx="12"/>
          </p:nvPr>
        </p:nvSpPr>
        <p:spPr>
          <a:xfrm>
            <a:off x="6553200" y="6248400"/>
            <a:ext cx="1905000" cy="457200"/>
          </a:xfrm>
        </p:spPr>
        <p:txBody>
          <a:bodyPr/>
          <a:lstStyle/>
          <a:p>
            <a:pPr eaLnBrk="0" hangingPunct="0">
              <a:defRPr/>
            </a:pPr>
            <a:fld id="{609228BA-5389-4A77-99D1-918A8A3EA631}" type="slidenum">
              <a:rPr lang="en-US" smtClean="0"/>
              <a:pPr eaLnBrk="0" hangingPunct="0">
                <a:defRPr/>
              </a:pPr>
              <a:t>19</a:t>
            </a:fld>
            <a:endParaRPr lang="en-US" smtClean="0"/>
          </a:p>
        </p:txBody>
      </p:sp>
      <p:pic>
        <p:nvPicPr>
          <p:cNvPr id="294915" name="Picture 2"/>
          <p:cNvPicPr>
            <a:picLocks noChangeAspect="1" noChangeArrowheads="1"/>
          </p:cNvPicPr>
          <p:nvPr/>
        </p:nvPicPr>
        <p:blipFill>
          <a:blip r:embed="rId2" cstate="print"/>
          <a:srcRect/>
          <a:stretch>
            <a:fillRect/>
          </a:stretch>
        </p:blipFill>
        <p:spPr bwMode="auto">
          <a:xfrm>
            <a:off x="669925" y="1057275"/>
            <a:ext cx="7805738" cy="4740275"/>
          </a:xfrm>
          <a:prstGeom prst="rect">
            <a:avLst/>
          </a:prstGeom>
          <a:noFill/>
          <a:ln w="9525">
            <a:noFill/>
            <a:miter lim="800000"/>
            <a:headEnd/>
            <a:tailEnd/>
          </a:ln>
        </p:spPr>
      </p:pic>
    </p:spTree>
    <p:extLst>
      <p:ext uri="{BB962C8B-B14F-4D97-AF65-F5344CB8AC3E}">
        <p14:creationId xmlns:p14="http://schemas.microsoft.com/office/powerpoint/2010/main" val="15336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p:txBody>
          <a:bodyPr/>
          <a:lstStyle/>
          <a:p>
            <a:r>
              <a:rPr lang="en-US" dirty="0" smtClean="0"/>
              <a:t>Chapter 4 Virtualization</a:t>
            </a:r>
          </a:p>
        </p:txBody>
      </p:sp>
      <p:sp>
        <p:nvSpPr>
          <p:cNvPr id="202754" name="Content Placeholder 2"/>
          <p:cNvSpPr>
            <a:spLocks noGrp="1"/>
          </p:cNvSpPr>
          <p:nvPr>
            <p:ph idx="1"/>
          </p:nvPr>
        </p:nvSpPr>
        <p:spPr/>
        <p:txBody>
          <a:bodyPr>
            <a:normAutofit lnSpcReduction="10000"/>
          </a:bodyPr>
          <a:lstStyle/>
          <a:p>
            <a:r>
              <a:rPr lang="en-US" dirty="0" smtClean="0"/>
              <a:t>Operating systems and Virtual memory</a:t>
            </a:r>
          </a:p>
          <a:p>
            <a:r>
              <a:rPr lang="en-US" dirty="0" smtClean="0"/>
              <a:t>Virtual Address Space</a:t>
            </a:r>
          </a:p>
          <a:p>
            <a:r>
              <a:rPr lang="en-US" dirty="0" smtClean="0"/>
              <a:t>Types of virtualization</a:t>
            </a:r>
          </a:p>
          <a:p>
            <a:r>
              <a:rPr lang="en-US" dirty="0" smtClean="0"/>
              <a:t>Virtual machine operating system</a:t>
            </a:r>
          </a:p>
          <a:p>
            <a:r>
              <a:rPr lang="en-US" dirty="0" smtClean="0"/>
              <a:t>VM Environment</a:t>
            </a:r>
          </a:p>
          <a:p>
            <a:r>
              <a:rPr lang="en-US" dirty="0" smtClean="0"/>
              <a:t>Virtual machine monitor  (hypervisor)</a:t>
            </a:r>
          </a:p>
          <a:p>
            <a:r>
              <a:rPr lang="en-US" dirty="0" smtClean="0"/>
              <a:t>I/O, network, memory, and desktop virtualization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X86 rules for rings</a:t>
            </a:r>
            <a:endParaRPr lang="en-US" dirty="0"/>
          </a:p>
        </p:txBody>
      </p:sp>
      <p:sp>
        <p:nvSpPr>
          <p:cNvPr id="3" name="Content Placeholder 2"/>
          <p:cNvSpPr>
            <a:spLocks noGrp="1"/>
          </p:cNvSpPr>
          <p:nvPr>
            <p:ph idx="1"/>
          </p:nvPr>
        </p:nvSpPr>
        <p:spPr/>
        <p:txBody>
          <a:bodyPr>
            <a:normAutofit lnSpcReduction="10000"/>
          </a:bodyPr>
          <a:lstStyle/>
          <a:p>
            <a:pPr lvl="0"/>
            <a:r>
              <a:rPr lang="en-US" sz="2800" dirty="0"/>
              <a:t>Calls are allowed only in a more privileged direction, with possible restriction of a minimum calling level.</a:t>
            </a:r>
          </a:p>
          <a:p>
            <a:pPr lvl="0"/>
            <a:r>
              <a:rPr lang="en-US" sz="2800" dirty="0"/>
              <a:t>Data at level p can be accessed only by a program executing at a more privileged level (&lt;= p</a:t>
            </a:r>
            <a:r>
              <a:rPr lang="en-US" sz="2800" dirty="0" smtClean="0"/>
              <a:t>).</a:t>
            </a:r>
          </a:p>
          <a:p>
            <a:r>
              <a:rPr lang="en-US" sz="2800" dirty="0"/>
              <a:t>[Fer08] </a:t>
            </a:r>
            <a:r>
              <a:rPr lang="en-US" sz="2800" dirty="0" err="1"/>
              <a:t>E.B.Fernandez</a:t>
            </a:r>
            <a:r>
              <a:rPr lang="en-US" sz="2800" dirty="0"/>
              <a:t> and D. </a:t>
            </a:r>
            <a:r>
              <a:rPr lang="en-US" sz="2800" dirty="0" err="1" smtClean="0"/>
              <a:t>LaRed</a:t>
            </a:r>
            <a:r>
              <a:rPr lang="en-US" sz="2800" dirty="0" smtClean="0"/>
              <a:t> </a:t>
            </a:r>
            <a:r>
              <a:rPr lang="en-US" sz="2800" dirty="0"/>
              <a:t>M., "Patterns for the secure and reliable execution of processes". </a:t>
            </a:r>
            <a:r>
              <a:rPr lang="en-US" sz="2800" i="1" dirty="0" err="1"/>
              <a:t>Procs</a:t>
            </a:r>
            <a:r>
              <a:rPr lang="en-US" sz="2800" i="1" dirty="0"/>
              <a:t>. of  the 15th </a:t>
            </a:r>
            <a:r>
              <a:rPr lang="en-US" sz="2800" i="1" dirty="0" err="1"/>
              <a:t>Int</a:t>
            </a:r>
            <a:r>
              <a:rPr lang="en-US" sz="2800" dirty="0" err="1"/>
              <a:t>.</a:t>
            </a:r>
            <a:r>
              <a:rPr lang="en-US" sz="2800" i="1" dirty="0" err="1"/>
              <a:t>Conference</a:t>
            </a:r>
            <a:r>
              <a:rPr lang="en-US" sz="2800" i="1" dirty="0"/>
              <a:t> on Pattern Languages </a:t>
            </a:r>
            <a:r>
              <a:rPr lang="en-US" sz="2800" i="1" dirty="0" smtClean="0"/>
              <a:t> </a:t>
            </a:r>
            <a:r>
              <a:rPr lang="en-US" sz="2800" i="1" dirty="0"/>
              <a:t>of Programs (</a:t>
            </a:r>
            <a:r>
              <a:rPr lang="en-US" sz="2800" i="1" dirty="0" err="1"/>
              <a:t>PLoP</a:t>
            </a:r>
            <a:r>
              <a:rPr lang="en-US" sz="2800" i="1" dirty="0"/>
              <a:t> 2008)</a:t>
            </a:r>
            <a:r>
              <a:rPr lang="en-US" sz="2800" dirty="0"/>
              <a:t>, </a:t>
            </a:r>
            <a:r>
              <a:rPr lang="en-US" sz="2800" dirty="0" err="1"/>
              <a:t>colocated</a:t>
            </a:r>
            <a:r>
              <a:rPr lang="en-US" sz="2800" dirty="0"/>
              <a:t> with OOPSLA, Nashville,   TN, Oct. 2008.</a:t>
            </a:r>
            <a:br>
              <a:rPr lang="en-US" sz="2800" dirty="0"/>
            </a:br>
            <a:endParaRPr lang="en-US" sz="2800" dirty="0"/>
          </a:p>
          <a:p>
            <a:pPr lvl="0"/>
            <a:endParaRPr lang="en-US" dirty="0"/>
          </a:p>
          <a:p>
            <a:pPr marL="0" indent="0">
              <a:buNone/>
            </a:pPr>
            <a:endParaRPr lang="en-US" dirty="0"/>
          </a:p>
        </p:txBody>
      </p:sp>
    </p:spTree>
    <p:extLst>
      <p:ext uri="{BB962C8B-B14F-4D97-AF65-F5344CB8AC3E}">
        <p14:creationId xmlns:p14="http://schemas.microsoft.com/office/powerpoint/2010/main" val="2044508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0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2450" y="1981200"/>
            <a:ext cx="5497513" cy="28940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z="3200" dirty="0" smtClean="0"/>
              <a:t>A process calling a higher level process </a:t>
            </a:r>
            <a:endParaRPr lang="en-US" sz="3200" dirty="0"/>
          </a:p>
        </p:txBody>
      </p:sp>
    </p:spTree>
    <p:extLst>
      <p:ext uri="{BB962C8B-B14F-4D97-AF65-F5344CB8AC3E}">
        <p14:creationId xmlns:p14="http://schemas.microsoft.com/office/powerpoint/2010/main" val="861038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1143000"/>
          </a:xfrm>
          <a:prstGeom prst="rect">
            <a:avLst/>
          </a:prstGeom>
        </p:spPr>
        <p:txBody>
          <a:bodyPr/>
          <a:lstStyle/>
          <a:p>
            <a:pPr algn="ctr" eaLnBrk="0" hangingPunct="0">
              <a:defRPr/>
            </a:pPr>
            <a:r>
              <a:rPr lang="en-US" sz="3200" dirty="0" smtClean="0">
                <a:latin typeface="+mj-lt"/>
                <a:ea typeface="+mj-ea"/>
                <a:cs typeface="+mj-cs"/>
              </a:rPr>
              <a:t>Pattern: The </a:t>
            </a:r>
            <a:r>
              <a:rPr lang="en-US" sz="3200" dirty="0">
                <a:latin typeface="+mj-lt"/>
                <a:ea typeface="+mj-ea"/>
                <a:cs typeface="+mj-cs"/>
              </a:rPr>
              <a:t>Virtual Machine Operating System Architecture</a:t>
            </a:r>
          </a:p>
        </p:txBody>
      </p:sp>
      <p:sp>
        <p:nvSpPr>
          <p:cNvPr id="3" name="Rectangle 3"/>
          <p:cNvSpPr txBox="1">
            <a:spLocks noChangeArrowheads="1"/>
          </p:cNvSpPr>
          <p:nvPr/>
        </p:nvSpPr>
        <p:spPr>
          <a:xfrm>
            <a:off x="685800" y="1676400"/>
            <a:ext cx="7772400" cy="4419600"/>
          </a:xfrm>
          <a:prstGeom prst="rect">
            <a:avLst/>
          </a:prstGeom>
        </p:spPr>
        <p:txBody>
          <a:bodyPr/>
          <a:lstStyle/>
          <a:p>
            <a:pPr marL="342900" indent="-342900" eaLnBrk="0" hangingPunct="0">
              <a:lnSpc>
                <a:spcPct val="90000"/>
              </a:lnSpc>
              <a:spcBef>
                <a:spcPct val="20000"/>
              </a:spcBef>
              <a:buFont typeface="Arial" charset="0"/>
              <a:buChar char="•"/>
              <a:defRPr/>
            </a:pPr>
            <a:endParaRPr lang="en-US" sz="3200">
              <a:latin typeface="+mn-lt"/>
            </a:endParaRPr>
          </a:p>
          <a:p>
            <a:pPr marL="342900" indent="-342900" eaLnBrk="0" hangingPunct="0">
              <a:lnSpc>
                <a:spcPct val="90000"/>
              </a:lnSpc>
              <a:spcBef>
                <a:spcPct val="20000"/>
              </a:spcBef>
              <a:buFont typeface="Arial" charset="0"/>
              <a:buChar char="•"/>
              <a:defRPr/>
            </a:pPr>
            <a:r>
              <a:rPr lang="en-US" sz="3200">
                <a:latin typeface="+mn-lt"/>
              </a:rPr>
              <a:t>Provides a set of replicas of the hardware architecture (Virtual Machines), that can be used to execute (maybe different) operating systems with a strong isolation between them</a:t>
            </a:r>
          </a:p>
          <a:p>
            <a:pPr marL="342900" indent="-342900" eaLnBrk="0" hangingPunct="0">
              <a:lnSpc>
                <a:spcPct val="90000"/>
              </a:lnSpc>
              <a:spcBef>
                <a:spcPct val="20000"/>
              </a:spcBef>
              <a:buFont typeface="Arial" charset="0"/>
              <a:buChar char="•"/>
              <a:defRPr/>
            </a:pPr>
            <a:r>
              <a:rPr lang="en-US" sz="3200">
                <a:latin typeface="+mn-lt"/>
              </a:rPr>
              <a:t>Context: Mutually suspicious sets of applications that need to execute in the same hardware. Each set requires isolation from the other sets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1143000"/>
          </a:xfrm>
          <a:prstGeom prst="rect">
            <a:avLst/>
          </a:prstGeom>
        </p:spPr>
        <p:txBody>
          <a:bodyPr/>
          <a:lstStyle/>
          <a:p>
            <a:pPr algn="ctr" eaLnBrk="0" hangingPunct="0">
              <a:defRPr/>
            </a:pPr>
            <a:r>
              <a:rPr lang="en-US" sz="4400">
                <a:latin typeface="+mj-lt"/>
                <a:ea typeface="+mj-ea"/>
                <a:cs typeface="+mj-cs"/>
              </a:rPr>
              <a:t>Forces</a:t>
            </a:r>
          </a:p>
        </p:txBody>
      </p:sp>
      <p:sp>
        <p:nvSpPr>
          <p:cNvPr id="3" name="Rectangle 3"/>
          <p:cNvSpPr txBox="1">
            <a:spLocks noChangeArrowheads="1"/>
          </p:cNvSpPr>
          <p:nvPr/>
        </p:nvSpPr>
        <p:spPr>
          <a:xfrm>
            <a:off x="685800" y="1676400"/>
            <a:ext cx="7772400" cy="4419600"/>
          </a:xfrm>
          <a:prstGeom prst="rect">
            <a:avLst/>
          </a:prstGeom>
        </p:spPr>
        <p:txBody>
          <a:bodyPr/>
          <a:lstStyle/>
          <a:p>
            <a:pPr marL="342900" indent="-342900" eaLnBrk="0" hangingPunct="0">
              <a:lnSpc>
                <a:spcPct val="80000"/>
              </a:lnSpc>
              <a:spcBef>
                <a:spcPct val="20000"/>
              </a:spcBef>
              <a:buFont typeface="Arial" charset="0"/>
              <a:buChar char="•"/>
              <a:defRPr/>
            </a:pPr>
            <a:r>
              <a:rPr lang="en-US" sz="2400">
                <a:latin typeface="+mn-lt"/>
              </a:rPr>
              <a:t>Each operating system needs to have access to a complete set of hardware features to support its execution. </a:t>
            </a:r>
          </a:p>
          <a:p>
            <a:pPr marL="342900" indent="-342900" eaLnBrk="0" hangingPunct="0">
              <a:lnSpc>
                <a:spcPct val="80000"/>
              </a:lnSpc>
              <a:spcBef>
                <a:spcPct val="20000"/>
              </a:spcBef>
              <a:buFont typeface="Arial" charset="0"/>
              <a:buChar char="•"/>
              <a:defRPr/>
            </a:pPr>
            <a:r>
              <a:rPr lang="en-US" sz="2400">
                <a:latin typeface="+mn-lt"/>
              </a:rPr>
              <a:t>Each OS has its own set of machine dependent features, e.g., interrupt handlers. In other words, each operating system uses the hardware in different ways.</a:t>
            </a:r>
          </a:p>
          <a:p>
            <a:pPr marL="342900" indent="-342900" eaLnBrk="0" hangingPunct="0">
              <a:lnSpc>
                <a:spcPct val="80000"/>
              </a:lnSpc>
              <a:spcBef>
                <a:spcPct val="20000"/>
              </a:spcBef>
              <a:buFont typeface="Arial" charset="0"/>
              <a:buChar char="•"/>
              <a:defRPr/>
            </a:pPr>
            <a:r>
              <a:rPr lang="en-US" sz="2400">
                <a:latin typeface="+mn-lt"/>
              </a:rPr>
              <a:t>When an OS crashes or it is penetrated by a hacker, the effects of this situation should not propagate to other OSs in the same hardware.</a:t>
            </a:r>
          </a:p>
          <a:p>
            <a:pPr marL="342900" indent="-342900" eaLnBrk="0" hangingPunct="0">
              <a:lnSpc>
                <a:spcPct val="80000"/>
              </a:lnSpc>
              <a:spcBef>
                <a:spcPct val="20000"/>
              </a:spcBef>
              <a:buFont typeface="Arial" charset="0"/>
              <a:buChar char="•"/>
              <a:defRPr/>
            </a:pPr>
            <a:r>
              <a:rPr lang="en-US" sz="2400">
                <a:latin typeface="+mn-lt"/>
              </a:rPr>
              <a:t>There should be no way for a malicious user in a VM to get access to the data or functions of another VM.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902" name="Object 6"/>
          <p:cNvGraphicFramePr>
            <a:graphicFrameLocks noChangeAspect="1"/>
          </p:cNvGraphicFramePr>
          <p:nvPr>
            <p:extLst>
              <p:ext uri="{D42A27DB-BD31-4B8C-83A1-F6EECF244321}">
                <p14:modId xmlns:p14="http://schemas.microsoft.com/office/powerpoint/2010/main" val="3367419601"/>
              </p:ext>
            </p:extLst>
          </p:nvPr>
        </p:nvGraphicFramePr>
        <p:xfrm>
          <a:off x="2133600" y="2743200"/>
          <a:ext cx="4572000" cy="2776538"/>
        </p:xfrm>
        <a:graphic>
          <a:graphicData uri="http://schemas.openxmlformats.org/presentationml/2006/ole">
            <mc:AlternateContent xmlns:mc="http://schemas.openxmlformats.org/markup-compatibility/2006">
              <mc:Choice xmlns:v="urn:schemas-microsoft-com:vml" Requires="v">
                <p:oleObj spid="_x0000_s3203" name="Slide" r:id="rId3" imgW="3655547" imgH="1897036" progId="PowerPoint.Slide.8">
                  <p:embed/>
                </p:oleObj>
              </mc:Choice>
              <mc:Fallback>
                <p:oleObj name="Slide" r:id="rId3" imgW="3655547" imgH="1897036" progId="PowerPoint.Slide.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743200"/>
                        <a:ext cx="4572000" cy="2776538"/>
                      </a:xfrm>
                      <a:prstGeom prst="rect">
                        <a:avLst/>
                      </a:prstGeom>
                      <a:noFill/>
                      <a:ln>
                        <a:noFill/>
                      </a:ln>
                      <a:effectLst/>
                      <a:extLst/>
                    </p:spPr>
                  </p:pic>
                </p:oleObj>
              </mc:Fallback>
            </mc:AlternateContent>
          </a:graphicData>
        </a:graphic>
      </p:graphicFrame>
      <p:sp>
        <p:nvSpPr>
          <p:cNvPr id="208903" name="Rectangle 7"/>
          <p:cNvSpPr>
            <a:spLocks noGrp="1"/>
          </p:cNvSpPr>
          <p:nvPr>
            <p:ph type="title"/>
          </p:nvPr>
        </p:nvSpPr>
        <p:spPr/>
        <p:txBody>
          <a:bodyPr/>
          <a:lstStyle/>
          <a:p>
            <a:r>
              <a:rPr lang="en-US" smtClean="0"/>
              <a:t>VM execution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0" name="Rectangle 6"/>
          <p:cNvSpPr>
            <a:spLocks noGrp="1"/>
          </p:cNvSpPr>
          <p:nvPr>
            <p:ph type="title"/>
          </p:nvPr>
        </p:nvSpPr>
        <p:spPr/>
        <p:txBody>
          <a:bodyPr/>
          <a:lstStyle/>
          <a:p>
            <a:r>
              <a:rPr lang="en-US" smtClean="0"/>
              <a:t>VM operating system</a:t>
            </a:r>
          </a:p>
        </p:txBody>
      </p:sp>
      <p:graphicFrame>
        <p:nvGraphicFramePr>
          <p:cNvPr id="200709" name="Object 5"/>
          <p:cNvGraphicFramePr>
            <a:graphicFrameLocks noGrp="1" noChangeAspect="1"/>
          </p:cNvGraphicFramePr>
          <p:nvPr>
            <p:ph idx="1"/>
          </p:nvPr>
        </p:nvGraphicFramePr>
        <p:xfrm>
          <a:off x="1658938" y="1905000"/>
          <a:ext cx="6113462" cy="3444875"/>
        </p:xfrm>
        <a:graphic>
          <a:graphicData uri="http://schemas.openxmlformats.org/presentationml/2006/ole">
            <mc:AlternateContent xmlns:mc="http://schemas.openxmlformats.org/markup-compatibility/2006">
              <mc:Choice xmlns:v="urn:schemas-microsoft-com:vml" Requires="v">
                <p:oleObj spid="_x0000_s4227" name="Slide" r:id="rId3" imgW="5826421" imgH="2975700" progId="PowerPoint.Slide.8">
                  <p:embed/>
                </p:oleObj>
              </mc:Choice>
              <mc:Fallback>
                <p:oleObj name="Slide" r:id="rId3" imgW="5826421" imgH="2975700" progId="PowerPoint.Slide.8">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938" y="1905000"/>
                        <a:ext cx="6113462"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52" name="Rectangle 8"/>
          <p:cNvSpPr>
            <a:spLocks noGrp="1"/>
          </p:cNvSpPr>
          <p:nvPr>
            <p:ph type="title"/>
          </p:nvPr>
        </p:nvSpPr>
        <p:spPr/>
        <p:txBody>
          <a:bodyPr/>
          <a:lstStyle/>
          <a:p>
            <a:r>
              <a:rPr lang="en-US" sz="4000" dirty="0" smtClean="0"/>
              <a:t>UC: Execute a system call</a:t>
            </a:r>
          </a:p>
        </p:txBody>
      </p:sp>
      <p:graphicFrame>
        <p:nvGraphicFramePr>
          <p:cNvPr id="210951" name="Object 7"/>
          <p:cNvGraphicFramePr>
            <a:graphicFrameLocks noGrp="1" noChangeAspect="1"/>
          </p:cNvGraphicFramePr>
          <p:nvPr>
            <p:ph idx="1"/>
          </p:nvPr>
        </p:nvGraphicFramePr>
        <p:xfrm>
          <a:off x="1676400" y="2133600"/>
          <a:ext cx="5638800" cy="3581400"/>
        </p:xfrm>
        <a:graphic>
          <a:graphicData uri="http://schemas.openxmlformats.org/presentationml/2006/ole">
            <mc:AlternateContent xmlns:mc="http://schemas.openxmlformats.org/markup-compatibility/2006">
              <mc:Choice xmlns:v="urn:schemas-microsoft-com:vml" Requires="v">
                <p:oleObj spid="_x0000_s5251" name="Slide" r:id="rId3" imgW="5255006" imgH="2622034" progId="PowerPoint.Slide.8">
                  <p:embed/>
                </p:oleObj>
              </mc:Choice>
              <mc:Fallback>
                <p:oleObj name="Slide" r:id="rId3" imgW="5255006" imgH="2622034" progId="PowerPoint.Slide.8">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33600"/>
                        <a:ext cx="56388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1143000"/>
          </a:xfrm>
          <a:prstGeom prst="rect">
            <a:avLst/>
          </a:prstGeom>
        </p:spPr>
        <p:txBody>
          <a:bodyPr/>
          <a:lstStyle/>
          <a:p>
            <a:pPr algn="ctr" eaLnBrk="0" hangingPunct="0">
              <a:defRPr/>
            </a:pPr>
            <a:r>
              <a:rPr lang="en-US" sz="4400">
                <a:latin typeface="+mj-lt"/>
                <a:ea typeface="+mj-ea"/>
                <a:cs typeface="+mj-cs"/>
              </a:rPr>
              <a:t>Known uses</a:t>
            </a:r>
          </a:p>
        </p:txBody>
      </p:sp>
      <p:sp>
        <p:nvSpPr>
          <p:cNvPr id="3" name="Rectangle 3"/>
          <p:cNvSpPr txBox="1">
            <a:spLocks noChangeArrowheads="1"/>
          </p:cNvSpPr>
          <p:nvPr/>
        </p:nvSpPr>
        <p:spPr>
          <a:xfrm>
            <a:off x="685800" y="1676400"/>
            <a:ext cx="7772400" cy="4419600"/>
          </a:xfrm>
          <a:prstGeom prst="rect">
            <a:avLst/>
          </a:prstGeom>
        </p:spPr>
        <p:txBody>
          <a:bodyPr/>
          <a:lstStyle/>
          <a:p>
            <a:pPr marL="342900" indent="-342900" eaLnBrk="0" hangingPunct="0">
              <a:lnSpc>
                <a:spcPct val="90000"/>
              </a:lnSpc>
              <a:spcBef>
                <a:spcPct val="20000"/>
              </a:spcBef>
              <a:buFont typeface="Arial" charset="0"/>
              <a:buChar char="•"/>
              <a:defRPr/>
            </a:pPr>
            <a:r>
              <a:rPr lang="en-US" sz="2400" dirty="0">
                <a:latin typeface="+mn-lt"/>
              </a:rPr>
              <a:t>IBM VM/370 [Cre81]. This was the first VMOS, it provided VMs for an IBM370 mainframe.</a:t>
            </a:r>
          </a:p>
          <a:p>
            <a:pPr marL="342900" indent="-342900" eaLnBrk="0" hangingPunct="0">
              <a:lnSpc>
                <a:spcPct val="90000"/>
              </a:lnSpc>
              <a:spcBef>
                <a:spcPct val="20000"/>
              </a:spcBef>
              <a:buFont typeface="Arial" charset="0"/>
              <a:buChar char="•"/>
              <a:defRPr/>
            </a:pPr>
            <a:r>
              <a:rPr lang="en-US" sz="2400" dirty="0">
                <a:latin typeface="+mn-lt"/>
              </a:rPr>
              <a:t>VMware [Nie00]. This is a current system that provides VMs for Intel x86 hardware. </a:t>
            </a:r>
          </a:p>
          <a:p>
            <a:pPr marL="342900" indent="-342900" eaLnBrk="0" hangingPunct="0">
              <a:lnSpc>
                <a:spcPct val="90000"/>
              </a:lnSpc>
              <a:spcBef>
                <a:spcPct val="20000"/>
              </a:spcBef>
              <a:buFont typeface="Arial" charset="0"/>
              <a:buChar char="•"/>
              <a:defRPr/>
            </a:pPr>
            <a:r>
              <a:rPr lang="en-US" sz="2400" dirty="0">
                <a:latin typeface="+mn-lt"/>
              </a:rPr>
              <a:t>Solaris10 [Sun04] calls the VMs “containers” and one or more applications execute in each container.</a:t>
            </a:r>
          </a:p>
          <a:p>
            <a:pPr marL="342900" indent="-342900" eaLnBrk="0" hangingPunct="0">
              <a:lnSpc>
                <a:spcPct val="90000"/>
              </a:lnSpc>
              <a:spcBef>
                <a:spcPct val="20000"/>
              </a:spcBef>
              <a:buFont typeface="Arial" charset="0"/>
              <a:buChar char="•"/>
              <a:defRPr/>
            </a:pPr>
            <a:r>
              <a:rPr lang="en-US" sz="2400" dirty="0" err="1">
                <a:latin typeface="+mn-lt"/>
              </a:rPr>
              <a:t>Connectix</a:t>
            </a:r>
            <a:r>
              <a:rPr lang="en-US" sz="2400" dirty="0">
                <a:latin typeface="+mn-lt"/>
              </a:rPr>
              <a:t> [Con] produces virtual PCs to run Windows and other operating systems.</a:t>
            </a:r>
          </a:p>
          <a:p>
            <a:pPr marL="342900" indent="-342900" eaLnBrk="0" hangingPunct="0">
              <a:lnSpc>
                <a:spcPct val="90000"/>
              </a:lnSpc>
              <a:spcBef>
                <a:spcPct val="20000"/>
              </a:spcBef>
              <a:buFont typeface="Arial" charset="0"/>
              <a:buChar char="•"/>
              <a:defRPr/>
            </a:pPr>
            <a:r>
              <a:rPr lang="en-US" sz="2400" dirty="0" err="1">
                <a:latin typeface="+mn-lt"/>
              </a:rPr>
              <a:t>Xen</a:t>
            </a:r>
            <a:r>
              <a:rPr lang="en-US" sz="2400" dirty="0">
                <a:latin typeface="+mn-lt"/>
              </a:rPr>
              <a:t> is a VMM for the Intel x86 developed as a project at the University of Cambridge, UK [Bar00]. Used by </a:t>
            </a:r>
            <a:r>
              <a:rPr lang="en-US" sz="2400" dirty="0" err="1">
                <a:latin typeface="+mn-lt"/>
              </a:rPr>
              <a:t>VMWare</a:t>
            </a:r>
            <a:r>
              <a:rPr lang="en-US" sz="2400" dirty="0">
                <a:latin typeface="+mn-lt"/>
              </a:rPr>
              <a:t> and others</a:t>
            </a:r>
          </a:p>
          <a:p>
            <a:pPr marL="342900" indent="-342900" eaLnBrk="0" hangingPunct="0">
              <a:lnSpc>
                <a:spcPct val="90000"/>
              </a:lnSpc>
              <a:spcBef>
                <a:spcPct val="20000"/>
              </a:spcBef>
              <a:buFont typeface="Arial" charset="0"/>
              <a:buChar char="•"/>
              <a:defRPr/>
            </a:pPr>
            <a:endParaRPr lang="en-US" sz="2400"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1143000"/>
          </a:xfrm>
          <a:prstGeom prst="rect">
            <a:avLst/>
          </a:prstGeom>
        </p:spPr>
        <p:txBody>
          <a:bodyPr/>
          <a:lstStyle/>
          <a:p>
            <a:pPr algn="ctr" eaLnBrk="0" hangingPunct="0">
              <a:defRPr/>
            </a:pPr>
            <a:r>
              <a:rPr lang="en-US" sz="4400">
                <a:latin typeface="+mj-lt"/>
                <a:ea typeface="+mj-ea"/>
                <a:cs typeface="+mj-cs"/>
              </a:rPr>
              <a:t>Advantages</a:t>
            </a:r>
          </a:p>
        </p:txBody>
      </p:sp>
      <p:sp>
        <p:nvSpPr>
          <p:cNvPr id="3" name="Rectangle 3"/>
          <p:cNvSpPr txBox="1">
            <a:spLocks noChangeArrowheads="1"/>
          </p:cNvSpPr>
          <p:nvPr/>
        </p:nvSpPr>
        <p:spPr>
          <a:xfrm>
            <a:off x="685800" y="1676400"/>
            <a:ext cx="7772400" cy="4419600"/>
          </a:xfrm>
          <a:prstGeom prst="rect">
            <a:avLst/>
          </a:prstGeom>
        </p:spPr>
        <p:txBody>
          <a:bodyPr/>
          <a:lstStyle/>
          <a:p>
            <a:pPr marL="342900" indent="-342900" eaLnBrk="0" hangingPunct="0">
              <a:lnSpc>
                <a:spcPct val="90000"/>
              </a:lnSpc>
              <a:spcBef>
                <a:spcPct val="20000"/>
              </a:spcBef>
              <a:buFont typeface="Arial" charset="0"/>
              <a:buChar char="•"/>
              <a:defRPr/>
            </a:pPr>
            <a:r>
              <a:rPr lang="en-US" sz="2400" dirty="0">
                <a:latin typeface="+mn-lt"/>
              </a:rPr>
              <a:t>The VMM intercepts and checks all system calls. The VMM is </a:t>
            </a:r>
            <a:r>
              <a:rPr lang="en-US" sz="2400" b="1" dirty="0">
                <a:latin typeface="+mn-lt"/>
              </a:rPr>
              <a:t>in effect a Reference Monitor  </a:t>
            </a:r>
            <a:r>
              <a:rPr lang="en-US" sz="2400" dirty="0">
                <a:latin typeface="+mn-lt"/>
              </a:rPr>
              <a:t>and provides total mediation on the use of the hardware. This can provide a strong and secure isolation between virtual machines.</a:t>
            </a:r>
          </a:p>
          <a:p>
            <a:pPr marL="342900" indent="-342900" eaLnBrk="0" hangingPunct="0">
              <a:lnSpc>
                <a:spcPct val="90000"/>
              </a:lnSpc>
              <a:spcBef>
                <a:spcPct val="20000"/>
              </a:spcBef>
              <a:buFont typeface="Arial" charset="0"/>
              <a:buChar char="•"/>
              <a:defRPr/>
            </a:pPr>
            <a:r>
              <a:rPr lang="en-US" sz="2400" dirty="0">
                <a:latin typeface="+mn-lt"/>
              </a:rPr>
              <a:t>Each environment (VM) does not know about the other VM(s), this helps prevent cross-VM </a:t>
            </a:r>
            <a:r>
              <a:rPr lang="en-US" sz="2400" dirty="0" smtClean="0">
                <a:latin typeface="+mn-lt"/>
              </a:rPr>
              <a:t>attacks </a:t>
            </a:r>
            <a:endParaRPr lang="en-US" sz="2400" dirty="0">
              <a:latin typeface="+mn-lt"/>
            </a:endParaRPr>
          </a:p>
          <a:p>
            <a:pPr marL="342900" indent="-342900" eaLnBrk="0" hangingPunct="0">
              <a:lnSpc>
                <a:spcPct val="90000"/>
              </a:lnSpc>
              <a:spcBef>
                <a:spcPct val="20000"/>
              </a:spcBef>
              <a:buFont typeface="Arial" charset="0"/>
              <a:buChar char="•"/>
              <a:defRPr/>
            </a:pPr>
            <a:r>
              <a:rPr lang="en-US" sz="2400" dirty="0">
                <a:latin typeface="+mn-lt"/>
              </a:rPr>
              <a:t>There is a well-defined interface between the VMM and the virtual machines. </a:t>
            </a:r>
          </a:p>
          <a:p>
            <a:pPr marL="342900" indent="-342900" eaLnBrk="0" hangingPunct="0">
              <a:lnSpc>
                <a:spcPct val="90000"/>
              </a:lnSpc>
              <a:spcBef>
                <a:spcPct val="20000"/>
              </a:spcBef>
              <a:buFont typeface="Arial" charset="0"/>
              <a:buChar char="•"/>
              <a:defRPr/>
            </a:pPr>
            <a:r>
              <a:rPr lang="en-US" sz="2400" dirty="0">
                <a:latin typeface="+mn-lt"/>
              </a:rPr>
              <a:t>The VMM is small and simple and can be checked for security and correctness. </a:t>
            </a:r>
          </a:p>
          <a:p>
            <a:pPr marL="342900" indent="-342900" eaLnBrk="0" hangingPunct="0">
              <a:lnSpc>
                <a:spcPct val="90000"/>
              </a:lnSpc>
              <a:spcBef>
                <a:spcPct val="20000"/>
              </a:spcBef>
              <a:buFont typeface="Arial" charset="0"/>
              <a:buChar char="•"/>
              <a:defRPr/>
            </a:pPr>
            <a:endParaRPr lang="en-US" sz="240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5800" y="228600"/>
            <a:ext cx="7772400" cy="1143000"/>
          </a:xfrm>
          <a:prstGeom prst="rect">
            <a:avLst/>
          </a:prstGeom>
        </p:spPr>
        <p:txBody>
          <a:bodyPr/>
          <a:lstStyle/>
          <a:p>
            <a:pPr algn="ctr" eaLnBrk="0" hangingPunct="0">
              <a:defRPr/>
            </a:pPr>
            <a:r>
              <a:rPr lang="en-US" sz="4400">
                <a:latin typeface="+mj-lt"/>
                <a:ea typeface="+mj-ea"/>
                <a:cs typeface="+mj-cs"/>
              </a:rPr>
              <a:t>Liabilities</a:t>
            </a:r>
          </a:p>
        </p:txBody>
      </p:sp>
      <p:sp>
        <p:nvSpPr>
          <p:cNvPr id="3" name="Rectangle 3"/>
          <p:cNvSpPr txBox="1">
            <a:spLocks noChangeArrowheads="1"/>
          </p:cNvSpPr>
          <p:nvPr/>
        </p:nvSpPr>
        <p:spPr>
          <a:xfrm>
            <a:off x="685800" y="1676400"/>
            <a:ext cx="7772400" cy="4419600"/>
          </a:xfrm>
          <a:prstGeom prst="rect">
            <a:avLst/>
          </a:prstGeom>
        </p:spPr>
        <p:txBody>
          <a:bodyPr/>
          <a:lstStyle/>
          <a:p>
            <a:pPr marL="342900" indent="-342900" eaLnBrk="0" hangingPunct="0">
              <a:spcBef>
                <a:spcPct val="20000"/>
              </a:spcBef>
              <a:buFont typeface="Arial" charset="0"/>
              <a:buChar char="•"/>
              <a:defRPr/>
            </a:pPr>
            <a:r>
              <a:rPr lang="en-US" sz="2800" dirty="0">
                <a:latin typeface="+mn-lt"/>
              </a:rPr>
              <a:t>All the VMs are treated equally. If one needs different categories of VMs it is necessary to build specialized versions</a:t>
            </a:r>
          </a:p>
          <a:p>
            <a:pPr marL="342900" indent="-342900" eaLnBrk="0" hangingPunct="0">
              <a:spcBef>
                <a:spcPct val="20000"/>
              </a:spcBef>
              <a:buFont typeface="Arial" charset="0"/>
              <a:buChar char="•"/>
              <a:defRPr/>
            </a:pPr>
            <a:r>
              <a:rPr lang="en-US" sz="2800" dirty="0">
                <a:latin typeface="+mn-lt"/>
              </a:rPr>
              <a:t>Extra overhead in use of privileged instructions.</a:t>
            </a:r>
          </a:p>
          <a:p>
            <a:pPr marL="342900" indent="-342900" eaLnBrk="0" hangingPunct="0">
              <a:spcBef>
                <a:spcPct val="20000"/>
              </a:spcBef>
              <a:buFont typeface="Arial" charset="0"/>
              <a:buChar char="•"/>
              <a:defRPr/>
            </a:pPr>
            <a:r>
              <a:rPr lang="en-US" sz="2800" dirty="0">
                <a:latin typeface="+mn-lt"/>
              </a:rPr>
              <a:t>It is rather complex to let VMs communicate with each other (if this is needed).</a:t>
            </a:r>
          </a:p>
          <a:p>
            <a:pPr marL="342900" indent="-342900" eaLnBrk="0" hangingPunct="0">
              <a:spcBef>
                <a:spcPct val="20000"/>
              </a:spcBef>
              <a:buFont typeface="Arial" charset="0"/>
              <a:buChar char="•"/>
              <a:defRPr/>
            </a:pPr>
            <a:r>
              <a:rPr lang="en-US" sz="2800" dirty="0">
                <a:latin typeface="+mn-lt"/>
              </a:rPr>
              <a:t>Security attacks are possible (to be seen</a:t>
            </a:r>
            <a:r>
              <a:rPr lang="en-US" sz="2800" dirty="0" smtClean="0">
                <a:latin typeface="+mn-lt"/>
              </a:rPr>
              <a:t>) because of implementation additions (see VM Environment)</a:t>
            </a:r>
            <a:endParaRPr lang="en-US" sz="2800" dirty="0">
              <a:latin typeface="+mn-lt"/>
            </a:endParaRPr>
          </a:p>
          <a:p>
            <a:pPr marL="342900" indent="-342900" eaLnBrk="0" hangingPunct="0">
              <a:spcBef>
                <a:spcPct val="20000"/>
              </a:spcBef>
              <a:buFont typeface="Arial" charset="0"/>
              <a:buChar char="•"/>
              <a:defRPr/>
            </a:pPr>
            <a:endParaRPr lang="en-US" sz="32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systems</a:t>
            </a:r>
            <a:endParaRPr lang="en-US" dirty="0"/>
          </a:p>
        </p:txBody>
      </p:sp>
      <p:sp>
        <p:nvSpPr>
          <p:cNvPr id="3" name="Content Placeholder 2"/>
          <p:cNvSpPr>
            <a:spLocks noGrp="1"/>
          </p:cNvSpPr>
          <p:nvPr>
            <p:ph idx="1"/>
          </p:nvPr>
        </p:nvSpPr>
        <p:spPr/>
        <p:txBody>
          <a:bodyPr>
            <a:noAutofit/>
          </a:bodyPr>
          <a:lstStyle/>
          <a:p>
            <a:r>
              <a:rPr lang="en-US" sz="2400" dirty="0" smtClean="0"/>
              <a:t>Operating systems act as an intermediary between the user of a computer and its hardware.</a:t>
            </a:r>
          </a:p>
          <a:p>
            <a:r>
              <a:rPr lang="en-US" sz="2400" dirty="0" smtClean="0"/>
              <a:t>The purpose of an operating system is to provide an environment in which users can execute programs in a convenient and efficient manner without being concerned with lower level details</a:t>
            </a:r>
          </a:p>
          <a:p>
            <a:r>
              <a:rPr lang="en-US" sz="2400" dirty="0" smtClean="0"/>
              <a:t>Operating systems </a:t>
            </a:r>
            <a:r>
              <a:rPr lang="en-US" sz="2400" b="1" dirty="0" smtClean="0"/>
              <a:t>control and coordinate </a:t>
            </a:r>
            <a:r>
              <a:rPr lang="en-US" sz="2400" dirty="0" smtClean="0"/>
              <a:t>the available resources in order to </a:t>
            </a:r>
            <a:r>
              <a:rPr lang="en-US" sz="2400" b="1" dirty="0" smtClean="0"/>
              <a:t>present to the user an abstract machine </a:t>
            </a:r>
            <a:r>
              <a:rPr lang="en-US" sz="2400" dirty="0" smtClean="0"/>
              <a:t>with a uniform set of high-level features, independent of the hardware platform.</a:t>
            </a:r>
          </a:p>
          <a:p>
            <a:r>
              <a:rPr lang="en-US" sz="2400" dirty="0" smtClean="0"/>
              <a:t>Computer system functionality can be divided between the </a:t>
            </a:r>
            <a:r>
              <a:rPr lang="en-US" sz="2400" b="1" i="1" dirty="0" smtClean="0"/>
              <a:t>kernel</a:t>
            </a:r>
            <a:r>
              <a:rPr lang="en-US" sz="2400" dirty="0" smtClean="0"/>
              <a:t>, and user-oriented </a:t>
            </a:r>
            <a:r>
              <a:rPr lang="en-US" sz="2400" b="1" i="1" dirty="0" smtClean="0"/>
              <a:t>utilities</a:t>
            </a:r>
            <a:r>
              <a:rPr lang="en-US" sz="2400" b="1" dirty="0" smtClean="0"/>
              <a:t> or services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x-none" b="1" dirty="0" smtClean="0"/>
              <a:t>Virtual </a:t>
            </a:r>
            <a:r>
              <a:rPr lang="x-none" b="1" dirty="0"/>
              <a:t>Machine </a:t>
            </a:r>
            <a:r>
              <a:rPr lang="en-US" b="1" dirty="0"/>
              <a:t>Environment (VME)</a:t>
            </a:r>
            <a:br>
              <a:rPr lang="en-US" b="1" dirty="0"/>
            </a:br>
            <a:r>
              <a:rPr lang="en-US" dirty="0"/>
              <a:t>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Intent</a:t>
            </a:r>
            <a:endParaRPr lang="en-US" dirty="0"/>
          </a:p>
          <a:p>
            <a:r>
              <a:rPr lang="en-US" dirty="0"/>
              <a:t>Provide units of execution (virtual machines), which have access to virtualized hardware (processor, memory, and networks).  A VME creates and manages virtual machines according to user requests.</a:t>
            </a:r>
          </a:p>
          <a:p>
            <a:pPr marL="0" indent="0">
              <a:buNone/>
            </a:pPr>
            <a:r>
              <a:rPr lang="x-none" b="1" dirty="0"/>
              <a:t> </a:t>
            </a:r>
            <a:r>
              <a:rPr lang="en-US" b="1" dirty="0" smtClean="0"/>
              <a:t>Context</a:t>
            </a:r>
            <a:endParaRPr lang="en-US" dirty="0"/>
          </a:p>
          <a:p>
            <a:r>
              <a:rPr lang="en-US" dirty="0"/>
              <a:t>Many companies and individuals need access to inexpensive processing power. Many companies develop software intended to run in multiple hardware platforms, where their software needs to be developed and tested. </a:t>
            </a:r>
            <a:endParaRPr lang="en-US" dirty="0" smtClean="0"/>
          </a:p>
          <a:p>
            <a:pPr marL="0" indent="0">
              <a:buNone/>
            </a:pPr>
            <a:r>
              <a:rPr lang="x-none" b="1" dirty="0"/>
              <a:t>Problem</a:t>
            </a:r>
            <a:endParaRPr lang="en-US" b="1" dirty="0"/>
          </a:p>
          <a:p>
            <a:r>
              <a:rPr lang="en-US" dirty="0"/>
              <a:t>How do we provide inexpensive computing power to many users? Real processors can be purchased and used to host applications; however, this is expensive and most of the resources they provide will most likely go under-utilized.</a:t>
            </a:r>
          </a:p>
          <a:p>
            <a:endParaRPr lang="en-US" dirty="0"/>
          </a:p>
          <a:p>
            <a:endParaRPr lang="en-US" dirty="0"/>
          </a:p>
        </p:txBody>
      </p:sp>
    </p:spTree>
    <p:extLst>
      <p:ext uri="{BB962C8B-B14F-4D97-AF65-F5344CB8AC3E}">
        <p14:creationId xmlns:p14="http://schemas.microsoft.com/office/powerpoint/2010/main" val="3654949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VM Environment</a:t>
            </a:r>
            <a:endParaRPr lang="en-US" dirty="0"/>
          </a:p>
        </p:txBody>
      </p:sp>
      <p:pic>
        <p:nvPicPr>
          <p:cNvPr id="3" name="Picture 2"/>
          <p:cNvPicPr>
            <a:picLocks noChangeAspect="1"/>
          </p:cNvPicPr>
          <p:nvPr/>
        </p:nvPicPr>
        <p:blipFill>
          <a:blip r:embed="rId2"/>
          <a:stretch>
            <a:fillRect/>
          </a:stretch>
        </p:blipFill>
        <p:spPr>
          <a:xfrm>
            <a:off x="2057400" y="1895006"/>
            <a:ext cx="5257800" cy="3819993"/>
          </a:xfrm>
          <a:prstGeom prst="rect">
            <a:avLst/>
          </a:prstGeom>
        </p:spPr>
      </p:pic>
    </p:spTree>
    <p:extLst>
      <p:ext uri="{BB962C8B-B14F-4D97-AF65-F5344CB8AC3E}">
        <p14:creationId xmlns:p14="http://schemas.microsoft.com/office/powerpoint/2010/main" val="1027538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uses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IBM VM/370 [Cre81]. This was the first VMOS, it provided VMs for an IBM370 mainframe.</a:t>
            </a:r>
          </a:p>
          <a:p>
            <a:pPr lvl="0"/>
            <a:r>
              <a:rPr lang="en-US" dirty="0"/>
              <a:t>VMware [Nie00]. This is a commercial company that provides VMs for Intel x86 hardware. </a:t>
            </a:r>
          </a:p>
          <a:p>
            <a:pPr lvl="0"/>
            <a:r>
              <a:rPr lang="en-US" dirty="0"/>
              <a:t>QEMU (Quick Emulator) is an open-source VMM which runs on x86 systems [Qem16]. It can be run as a pure emulator or native VM.</a:t>
            </a:r>
          </a:p>
          <a:p>
            <a:pPr lvl="0"/>
            <a:r>
              <a:rPr lang="en-US" dirty="0"/>
              <a:t>Xen is a VMM for the Intel x86 developed as a project at the University of Cambridge, UK [Bar00].</a:t>
            </a:r>
          </a:p>
          <a:p>
            <a:pPr lvl="0"/>
            <a:r>
              <a:rPr lang="en-US" dirty="0" err="1"/>
              <a:t>VirtualBox</a:t>
            </a:r>
            <a:r>
              <a:rPr lang="en-US" dirty="0"/>
              <a:t> is a free and open-source VMM from Oracle for x86 hardware. [Vir16].</a:t>
            </a:r>
          </a:p>
          <a:p>
            <a:pPr lvl="0"/>
            <a:r>
              <a:rPr lang="en-US" dirty="0"/>
              <a:t>Some smart phone operating systems use a few specialized virtual machines to separate the user’s private system from her work environment. These include the L4 </a:t>
            </a:r>
            <a:r>
              <a:rPr lang="en-US" dirty="0" err="1"/>
              <a:t>Microvisor</a:t>
            </a:r>
            <a:r>
              <a:rPr lang="en-US" dirty="0"/>
              <a:t> [Hei10] and RIM’s Black Berry 10 OS [Bla16].</a:t>
            </a:r>
          </a:p>
          <a:p>
            <a:pPr marL="0" indent="0">
              <a:buNone/>
            </a:pPr>
            <a:endParaRPr lang="en-US" dirty="0"/>
          </a:p>
        </p:txBody>
      </p:sp>
    </p:spTree>
    <p:extLst>
      <p:ext uri="{BB962C8B-B14F-4D97-AF65-F5344CB8AC3E}">
        <p14:creationId xmlns:p14="http://schemas.microsoft.com/office/powerpoint/2010/main" val="3359963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Solution</a:t>
            </a:r>
            <a:endParaRPr lang="en-US" dirty="0"/>
          </a:p>
          <a:p>
            <a:r>
              <a:rPr lang="en-US" dirty="0"/>
              <a:t>Create execution instances (processes) where application developers can think they are interacting with the real hardware, i.e., a virtualized processor with all the features of a hardware processor, this is a </a:t>
            </a:r>
            <a:r>
              <a:rPr lang="en-US" i="1" dirty="0"/>
              <a:t>Virtual Machine</a:t>
            </a:r>
            <a:r>
              <a:rPr lang="en-US" dirty="0"/>
              <a:t> (VM). In this case, the software or even the hardware can be chosen so as to support the application and optimize or improve a non-functional requirement. A variety of software, e.g., databases, CAD/CAM, analytics packages, can be obtained from the Service Provider (SP) and loaded in the VM using a menu-like approach (Binaries/libraries). </a:t>
            </a:r>
          </a:p>
          <a:p>
            <a:pPr marL="0" indent="0">
              <a:buNone/>
            </a:pPr>
            <a:endParaRPr lang="en-US" dirty="0"/>
          </a:p>
          <a:p>
            <a:pPr marL="0" indent="0">
              <a:buNone/>
            </a:pPr>
            <a:r>
              <a:rPr lang="en-US" b="1" i="1" dirty="0"/>
              <a:t>Structure</a:t>
            </a:r>
            <a:endParaRPr lang="en-US" dirty="0"/>
          </a:p>
          <a:p>
            <a:r>
              <a:rPr lang="en-US" dirty="0"/>
              <a:t>Figure 2 shows the class diagram of the VM Environment. Each </a:t>
            </a:r>
            <a:r>
              <a:rPr lang="en-US" b="1" dirty="0"/>
              <a:t>VM</a:t>
            </a:r>
            <a:r>
              <a:rPr lang="en-US" dirty="0"/>
              <a:t> runs under the control of a </a:t>
            </a:r>
            <a:r>
              <a:rPr lang="en-US" b="1" dirty="0"/>
              <a:t>Virtual Machine Monitor (VMM) (</a:t>
            </a:r>
            <a:r>
              <a:rPr lang="en-US" b="1" dirty="0" err="1"/>
              <a:t>a.k.a</a:t>
            </a:r>
            <a:r>
              <a:rPr lang="en-US" b="1" dirty="0"/>
              <a:t> Hypervisor),</a:t>
            </a:r>
            <a:r>
              <a:rPr lang="en-US" dirty="0"/>
              <a:t> which provides a replica of all the features of some </a:t>
            </a:r>
            <a:r>
              <a:rPr lang="en-US" b="1" dirty="0"/>
              <a:t>Hardware </a:t>
            </a:r>
            <a:r>
              <a:rPr lang="en-US" dirty="0"/>
              <a:t>architecture. This means we can run any type of </a:t>
            </a:r>
            <a:r>
              <a:rPr lang="en-US" b="1" dirty="0"/>
              <a:t>Guest Operating System</a:t>
            </a:r>
            <a:r>
              <a:rPr lang="en-US" dirty="0"/>
              <a:t> and </a:t>
            </a:r>
            <a:r>
              <a:rPr lang="en-US" b="1" dirty="0"/>
              <a:t>Binaries/Libraries</a:t>
            </a:r>
            <a:r>
              <a:rPr lang="en-US" dirty="0"/>
              <a:t> in each VM.  The diagram show a </a:t>
            </a:r>
            <a:r>
              <a:rPr lang="en-US" b="1" dirty="0"/>
              <a:t>Host OS</a:t>
            </a:r>
            <a:r>
              <a:rPr lang="en-US" dirty="0"/>
              <a:t> but this is not used in some </a:t>
            </a:r>
            <a:r>
              <a:rPr lang="en-US" dirty="0" smtClean="0"/>
              <a:t>implementations</a:t>
            </a:r>
            <a:endParaRPr lang="en-US" dirty="0"/>
          </a:p>
        </p:txBody>
      </p:sp>
    </p:spTree>
    <p:extLst>
      <p:ext uri="{BB962C8B-B14F-4D97-AF65-F5344CB8AC3E}">
        <p14:creationId xmlns:p14="http://schemas.microsoft.com/office/powerpoint/2010/main" val="555995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Hypervisor (VMM)</a:t>
            </a:r>
          </a:p>
        </p:txBody>
      </p:sp>
      <p:sp>
        <p:nvSpPr>
          <p:cNvPr id="3" name="Rectangle 3"/>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80000"/>
              </a:lnSpc>
              <a:spcBef>
                <a:spcPct val="20000"/>
              </a:spcBef>
              <a:spcAft>
                <a:spcPct val="0"/>
              </a:spcAft>
              <a:buClrTx/>
              <a:buSzTx/>
              <a:buFont typeface="Arial" charset="0"/>
              <a:buChar char="•"/>
              <a:tabLst/>
              <a:defRPr/>
            </a:pPr>
            <a:r>
              <a:rPr kumimoji="0" lang="en-US" sz="3200" b="1" i="1" u="none" strike="noStrike" kern="1200" cap="none" spc="0" normalizeH="0" baseline="0" noProof="0" dirty="0" smtClean="0">
                <a:ln>
                  <a:noFill/>
                </a:ln>
                <a:solidFill>
                  <a:schemeClr val="tx1"/>
                </a:solidFill>
                <a:effectLst/>
                <a:uLnTx/>
                <a:uFillTx/>
                <a:latin typeface="+mn-lt"/>
                <a:ea typeface="+mn-ea"/>
                <a:cs typeface="+mn-cs"/>
              </a:rPr>
              <a:t>Type 1</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(or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native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bare metal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hypervisors run directly on the host's hardware to control the hardware and to monitor guest operating systems. A guest operating system thus runs on another level above the hypervisor. </a:t>
            </a:r>
          </a:p>
          <a:p>
            <a:pPr marL="342900" marR="0" lvl="0" indent="-342900" algn="l" defTabSz="914400" rtl="0" eaLnBrk="0" fontAlgn="base" latinLnBrk="0" hangingPunct="0">
              <a:lnSpc>
                <a:spcPct val="80000"/>
              </a:lnSpc>
              <a:spcBef>
                <a:spcPct val="20000"/>
              </a:spcBef>
              <a:spcAft>
                <a:spcPct val="0"/>
              </a:spcAft>
              <a:buClrTx/>
              <a:buSzTx/>
              <a:buFont typeface="Arial" charset="0"/>
              <a:buChar char="•"/>
              <a:tabLst/>
              <a:defRPr/>
            </a:pPr>
            <a:r>
              <a:rPr kumimoji="0" lang="en-US" sz="3200" b="1" i="1" u="none" strike="noStrike" kern="1200" cap="none" spc="0" normalizeH="0" baseline="0" noProof="0" dirty="0" smtClean="0">
                <a:ln>
                  <a:noFill/>
                </a:ln>
                <a:solidFill>
                  <a:schemeClr val="tx1"/>
                </a:solidFill>
                <a:effectLst/>
                <a:uLnTx/>
                <a:uFillTx/>
                <a:latin typeface="+mn-lt"/>
                <a:ea typeface="+mn-ea"/>
                <a:cs typeface="+mn-cs"/>
              </a:rPr>
              <a:t>Type 2</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(or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hosted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hypervisors run within a conventional OS environment. With the hypervisor layer as a distinct second software level, guest operating systems run at the third level above the hardware.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Hypervisors Type 1 and 2</a:t>
            </a:r>
            <a:endParaRPr lang="en-US" dirty="0"/>
          </a:p>
        </p:txBody>
      </p:sp>
      <p:pic>
        <p:nvPicPr>
          <p:cNvPr id="3" name="Picture 2"/>
          <p:cNvPicPr>
            <a:picLocks noChangeAspect="1"/>
          </p:cNvPicPr>
          <p:nvPr/>
        </p:nvPicPr>
        <p:blipFill>
          <a:blip r:embed="rId2"/>
          <a:stretch>
            <a:fillRect/>
          </a:stretch>
        </p:blipFill>
        <p:spPr>
          <a:xfrm>
            <a:off x="1447800" y="2466594"/>
            <a:ext cx="6477000" cy="2715006"/>
          </a:xfrm>
          <a:prstGeom prst="rect">
            <a:avLst/>
          </a:prstGeom>
        </p:spPr>
      </p:pic>
    </p:spTree>
    <p:extLst>
      <p:ext uri="{BB962C8B-B14F-4D97-AF65-F5344CB8AC3E}">
        <p14:creationId xmlns:p14="http://schemas.microsoft.com/office/powerpoint/2010/main" val="2239487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p:cNvSpPr>
          <p:nvPr>
            <p:ph type="title"/>
          </p:nvPr>
        </p:nvSpPr>
        <p:spPr/>
        <p:txBody>
          <a:bodyPr/>
          <a:lstStyle/>
          <a:p>
            <a:r>
              <a:rPr lang="en-US" smtClean="0"/>
              <a:t>VMMs</a:t>
            </a:r>
          </a:p>
        </p:txBody>
      </p:sp>
      <p:sp>
        <p:nvSpPr>
          <p:cNvPr id="240642" name="Rectangle 3"/>
          <p:cNvSpPr>
            <a:spLocks noGrp="1"/>
          </p:cNvSpPr>
          <p:nvPr>
            <p:ph type="body" idx="1"/>
          </p:nvPr>
        </p:nvSpPr>
        <p:spPr/>
        <p:txBody>
          <a:bodyPr>
            <a:noAutofit/>
          </a:bodyPr>
          <a:lstStyle/>
          <a:p>
            <a:pPr>
              <a:lnSpc>
                <a:spcPct val="80000"/>
              </a:lnSpc>
            </a:pPr>
            <a:r>
              <a:rPr lang="en-US" sz="2400" dirty="0" smtClean="0"/>
              <a:t>A VMM provides a </a:t>
            </a:r>
            <a:r>
              <a:rPr lang="en-US" sz="2400" i="1" dirty="0" smtClean="0"/>
              <a:t>uniform view </a:t>
            </a:r>
            <a:r>
              <a:rPr lang="en-US" sz="2400" dirty="0" smtClean="0"/>
              <a:t>of underlying hardware, making machines from different vendors with different I/O subsystems look the same, which  means that virtual machines can run on any available computer.</a:t>
            </a:r>
          </a:p>
          <a:p>
            <a:pPr>
              <a:lnSpc>
                <a:spcPct val="80000"/>
              </a:lnSpc>
            </a:pPr>
            <a:r>
              <a:rPr lang="en-US" sz="2400" dirty="0" smtClean="0"/>
              <a:t>Administrators can view hardware simply as a pool of resources that can run arbitrary services on demand.</a:t>
            </a:r>
          </a:p>
          <a:p>
            <a:pPr>
              <a:lnSpc>
                <a:spcPct val="80000"/>
              </a:lnSpc>
            </a:pPr>
            <a:r>
              <a:rPr lang="en-US" sz="2400" dirty="0" smtClean="0"/>
              <a:t>Load balancing among a collection of machines thus becomes trivial, and there is a robust model for dealing with hardware failures or for scaling systems</a:t>
            </a:r>
          </a:p>
          <a:p>
            <a:pPr>
              <a:lnSpc>
                <a:spcPct val="80000"/>
              </a:lnSpc>
            </a:pPr>
            <a:r>
              <a:rPr lang="en-US" sz="2400" dirty="0" smtClean="0"/>
              <a:t>When a computer fails and must go offline or when a new machine comes online, the VMM layer can simply remap virtual machines accordingly.</a:t>
            </a:r>
          </a:p>
          <a:p>
            <a:pPr>
              <a:lnSpc>
                <a:spcPct val="80000"/>
              </a:lnSpc>
            </a:pPr>
            <a:r>
              <a:rPr lang="en-US" sz="2400" dirty="0" smtClean="0"/>
              <a:t>Virtual machines are also easy to replicate, which lets administrators bring new services online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p:cNvSpPr>
            <a:spLocks noGrp="1"/>
          </p:cNvSpPr>
          <p:nvPr>
            <p:ph type="title"/>
          </p:nvPr>
        </p:nvSpPr>
        <p:spPr/>
        <p:txBody>
          <a:bodyPr/>
          <a:lstStyle/>
          <a:p>
            <a:r>
              <a:rPr lang="en-US" smtClean="0"/>
              <a:t>VMM advantages II</a:t>
            </a:r>
          </a:p>
        </p:txBody>
      </p:sp>
      <p:sp>
        <p:nvSpPr>
          <p:cNvPr id="241666" name="Rectangle 3"/>
          <p:cNvSpPr>
            <a:spLocks noGrp="1"/>
          </p:cNvSpPr>
          <p:nvPr>
            <p:ph type="body" idx="1"/>
          </p:nvPr>
        </p:nvSpPr>
        <p:spPr/>
        <p:txBody>
          <a:bodyPr>
            <a:normAutofit lnSpcReduction="10000"/>
          </a:bodyPr>
          <a:lstStyle/>
          <a:p>
            <a:pPr>
              <a:lnSpc>
                <a:spcPct val="90000"/>
              </a:lnSpc>
            </a:pPr>
            <a:r>
              <a:rPr lang="en-US" sz="2800" dirty="0" smtClean="0"/>
              <a:t>Encapsulation also means that administrators can suspend virtual machines and resume them at arbitrary times or checkpoint them and roll them back to a previous execution state.</a:t>
            </a:r>
          </a:p>
          <a:p>
            <a:pPr>
              <a:lnSpc>
                <a:spcPct val="90000"/>
              </a:lnSpc>
            </a:pPr>
            <a:r>
              <a:rPr lang="en-US" sz="2800" dirty="0" smtClean="0"/>
              <a:t>With this general-purpose undo capability, systems can easily recover from crashes or configuration errors.</a:t>
            </a:r>
          </a:p>
          <a:p>
            <a:pPr>
              <a:lnSpc>
                <a:spcPct val="90000"/>
              </a:lnSpc>
            </a:pPr>
            <a:r>
              <a:rPr lang="en-US" sz="2800" dirty="0" smtClean="0"/>
              <a:t>Because </a:t>
            </a:r>
            <a:r>
              <a:rPr lang="en-US" sz="2800" dirty="0"/>
              <a:t>the VMM also offers complete </a:t>
            </a:r>
            <a:r>
              <a:rPr lang="en-US" sz="2800" i="1" dirty="0"/>
              <a:t>encapsulation </a:t>
            </a:r>
            <a:r>
              <a:rPr lang="en-US" sz="2800" dirty="0"/>
              <a:t>of a virtual machine’s software state, the VMM layer can map and remap virtual machines to available hardware resources at will and even migrate virtual machines across processors. </a:t>
            </a:r>
          </a:p>
          <a:p>
            <a:pPr>
              <a:lnSpc>
                <a:spcPct val="90000"/>
              </a:lnSpc>
            </a:pPr>
            <a:endParaRPr lang="en-US" sz="28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Virtualization Format (OVF)</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Various proprietary and open APIs have been proposed to provide interoperability </a:t>
            </a:r>
            <a:r>
              <a:rPr lang="en-US" sz="2000" dirty="0" smtClean="0"/>
              <a:t>among VMs and </a:t>
            </a:r>
            <a:r>
              <a:rPr lang="en-US" sz="2000" dirty="0" err="1" smtClean="0"/>
              <a:t>IaaSs</a:t>
            </a:r>
            <a:r>
              <a:rPr lang="en-US" sz="2000" dirty="0" smtClean="0"/>
              <a:t>. The </a:t>
            </a:r>
            <a:r>
              <a:rPr lang="en-US" sz="2000" dirty="0"/>
              <a:t>first and only cloud-oriented standard that has been ratified is the OVF, which was approved in September 2010 after three years of processing by the DMTF.</a:t>
            </a:r>
          </a:p>
          <a:p>
            <a:r>
              <a:rPr lang="en-US" sz="2000" dirty="0"/>
              <a:t>The standard describes an "open, secure, portable, efficient and extensible format for the packaging and distribution of software to be run in </a:t>
            </a:r>
            <a:r>
              <a:rPr lang="en-US" sz="2000" dirty="0" smtClean="0"/>
              <a:t>VMs". </a:t>
            </a:r>
            <a:r>
              <a:rPr lang="en-US" sz="2000" dirty="0"/>
              <a:t>The OVF standard is not tied to any </a:t>
            </a:r>
            <a:r>
              <a:rPr lang="en-US" sz="2000" dirty="0" smtClean="0"/>
              <a:t>particular hypervisor or processor architecture. </a:t>
            </a:r>
            <a:r>
              <a:rPr lang="en-US" sz="2000" dirty="0"/>
              <a:t>The unit of packaging and distribution is a so-called </a:t>
            </a:r>
            <a:r>
              <a:rPr lang="en-US" sz="2000" i="1" dirty="0"/>
              <a:t>OVF Package</a:t>
            </a:r>
            <a:r>
              <a:rPr lang="en-US" sz="2000" dirty="0"/>
              <a:t> which may contain one or more </a:t>
            </a:r>
            <a:r>
              <a:rPr lang="en-US" sz="2000" i="1" dirty="0"/>
              <a:t>virtual systems</a:t>
            </a:r>
            <a:r>
              <a:rPr lang="en-US" sz="2000" dirty="0"/>
              <a:t> each of which can be deployed to a virtual machine</a:t>
            </a:r>
            <a:r>
              <a:rPr lang="en-US" sz="2000" dirty="0" smtClean="0"/>
              <a:t>.</a:t>
            </a:r>
          </a:p>
          <a:p>
            <a:r>
              <a:rPr lang="en-US" sz="2000" dirty="0" smtClean="0"/>
              <a:t>OVF’s </a:t>
            </a:r>
            <a:r>
              <a:rPr lang="en-US" sz="2000" dirty="0"/>
              <a:t>open packaging and distribution format </a:t>
            </a:r>
            <a:r>
              <a:rPr lang="en-US" sz="2000" dirty="0" smtClean="0"/>
              <a:t>for VMs </a:t>
            </a:r>
            <a:r>
              <a:rPr lang="en-US" sz="2000" b="1" dirty="0"/>
              <a:t>gives customers and vendors some platform independence.</a:t>
            </a:r>
            <a:r>
              <a:rPr lang="en-US" sz="2000" dirty="0"/>
              <a:t> It helps facilitate mobility, but it does not provide all of the independence needed for cloud interoperability. </a:t>
            </a:r>
            <a:endParaRPr lang="en-US" sz="2000" dirty="0" smtClean="0"/>
          </a:p>
          <a:p>
            <a:r>
              <a:rPr lang="en-US" sz="2000" dirty="0" smtClean="0"/>
              <a:t>OVF </a:t>
            </a:r>
            <a:r>
              <a:rPr lang="en-US" sz="2000" dirty="0"/>
              <a:t>lets vendors or enterprises package VMs together with applications and operating systems and calls to any other applications and hardware as needed. This meta data includes information about VM images, such as the number of CPUs and memory required and network configuration information</a:t>
            </a:r>
            <a:r>
              <a:rPr lang="en-US" sz="2000" dirty="0" smtClean="0"/>
              <a:t>.</a:t>
            </a:r>
          </a:p>
          <a:p>
            <a:endParaRPr lang="en-US" sz="2000" dirty="0"/>
          </a:p>
        </p:txBody>
      </p:sp>
    </p:spTree>
    <p:extLst>
      <p:ext uri="{BB962C8B-B14F-4D97-AF65-F5344CB8AC3E}">
        <p14:creationId xmlns:p14="http://schemas.microsoft.com/office/powerpoint/2010/main" val="3998527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p:cNvSpPr>
          <p:nvPr>
            <p:ph type="title"/>
          </p:nvPr>
        </p:nvSpPr>
        <p:spPr/>
        <p:txBody>
          <a:bodyPr/>
          <a:lstStyle/>
          <a:p>
            <a:r>
              <a:rPr lang="en-US" dirty="0" err="1" smtClean="0"/>
              <a:t>Virtualizable</a:t>
            </a:r>
            <a:r>
              <a:rPr lang="en-US" dirty="0" smtClean="0"/>
              <a:t> architectures</a:t>
            </a:r>
          </a:p>
        </p:txBody>
      </p:sp>
      <p:sp>
        <p:nvSpPr>
          <p:cNvPr id="244738" name="Rectangle 3"/>
          <p:cNvSpPr>
            <a:spLocks noGrp="1"/>
          </p:cNvSpPr>
          <p:nvPr>
            <p:ph type="body" idx="1"/>
          </p:nvPr>
        </p:nvSpPr>
        <p:spPr/>
        <p:txBody>
          <a:bodyPr>
            <a:noAutofit/>
          </a:bodyPr>
          <a:lstStyle/>
          <a:p>
            <a:pPr>
              <a:lnSpc>
                <a:spcPct val="80000"/>
              </a:lnSpc>
            </a:pPr>
            <a:r>
              <a:rPr lang="en-US" sz="2400" dirty="0" smtClean="0"/>
              <a:t>A CPU architecture is </a:t>
            </a:r>
            <a:r>
              <a:rPr lang="en-US" sz="2400" b="1" dirty="0" err="1" smtClean="0"/>
              <a:t>virtualizable</a:t>
            </a:r>
            <a:r>
              <a:rPr lang="en-US" sz="2400" dirty="0" smtClean="0"/>
              <a:t> if it supports direct execution—executing the virtual machine on the real machine, while letting the VMM retain control of the CPU.</a:t>
            </a:r>
          </a:p>
          <a:p>
            <a:pPr>
              <a:lnSpc>
                <a:spcPct val="80000"/>
              </a:lnSpc>
            </a:pPr>
            <a:r>
              <a:rPr lang="en-US" sz="2400" dirty="0" smtClean="0"/>
              <a:t>Implementing basic direct execution requires running the virtual machine’s privileged (operating-system kernel) and unprivileged code in the CPU’s unprivileged mode, while the VMM runs in privileged mode. </a:t>
            </a:r>
          </a:p>
          <a:p>
            <a:pPr>
              <a:lnSpc>
                <a:spcPct val="80000"/>
              </a:lnSpc>
            </a:pPr>
            <a:r>
              <a:rPr lang="en-US" sz="2400" dirty="0" smtClean="0"/>
              <a:t>Thus, when the virtual machine attempts to perform a privileged operation, </a:t>
            </a:r>
            <a:r>
              <a:rPr lang="en-US" sz="2400" b="1" dirty="0" smtClean="0"/>
              <a:t>the CPU traps into the VMM</a:t>
            </a:r>
            <a:r>
              <a:rPr lang="en-US" sz="2400" dirty="0" smtClean="0"/>
              <a:t>, which emulates the privileged operation on the virtual machine state that the VMM manages.</a:t>
            </a:r>
          </a:p>
          <a:p>
            <a:pPr>
              <a:lnSpc>
                <a:spcPct val="80000"/>
              </a:lnSpc>
            </a:pPr>
            <a:r>
              <a:rPr lang="en-US" sz="2400" dirty="0" smtClean="0"/>
              <a:t>Consequently, the key to providing </a:t>
            </a:r>
            <a:r>
              <a:rPr lang="en-US" sz="2400" dirty="0" err="1" smtClean="0"/>
              <a:t>virtualizable</a:t>
            </a:r>
            <a:r>
              <a:rPr lang="en-US" sz="2400" dirty="0" smtClean="0"/>
              <a:t> architecture is to provide trap semantics that let a VMM safely, transparently, and directly use the CPU to execute the VM.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Date Placeholder 3"/>
          <p:cNvSpPr txBox="1">
            <a:spLocks noGrp="1"/>
          </p:cNvSpPr>
          <p:nvPr/>
        </p:nvSpPr>
        <p:spPr bwMode="auto">
          <a:xfrm>
            <a:off x="685800" y="6248400"/>
            <a:ext cx="1905000" cy="457200"/>
          </a:xfrm>
          <a:prstGeom prst="rect">
            <a:avLst/>
          </a:prstGeom>
          <a:noFill/>
          <a:ln w="9525">
            <a:noFill/>
            <a:miter lim="800000"/>
            <a:headEnd/>
            <a:tailEnd/>
          </a:ln>
        </p:spPr>
        <p:txBody>
          <a:bodyPr/>
          <a:lstStyle/>
          <a:p>
            <a:fld id="{4FF14196-8646-45EE-87B5-20D48C993B97}" type="datetime1">
              <a:rPr lang="en-US" sz="1400">
                <a:latin typeface="Times New Roman" pitchFamily="18" charset="0"/>
              </a:rPr>
              <a:pPr/>
              <a:t>9/12/2016</a:t>
            </a:fld>
            <a:endParaRPr lang="en-US" sz="1400">
              <a:latin typeface="Times New Roman" pitchFamily="18" charset="0"/>
            </a:endParaRPr>
          </a:p>
        </p:txBody>
      </p:sp>
      <p:sp>
        <p:nvSpPr>
          <p:cNvPr id="276482"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538D355-EDE5-4B51-98A0-D09596F7C654}" type="slidenum">
              <a:rPr lang="en-US" sz="1400">
                <a:latin typeface="Times New Roman" pitchFamily="18" charset="0"/>
              </a:rPr>
              <a:pPr algn="r"/>
              <a:t>4</a:t>
            </a:fld>
            <a:endParaRPr lang="en-US" sz="1400">
              <a:latin typeface="Times New Roman" pitchFamily="18" charset="0"/>
            </a:endParaRPr>
          </a:p>
        </p:txBody>
      </p:sp>
      <p:sp>
        <p:nvSpPr>
          <p:cNvPr id="276483"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a:r>
              <a:rPr lang="en-US" sz="3600" b="1" dirty="0">
                <a:latin typeface="Script"/>
              </a:rPr>
              <a:t>Operating systems functions</a:t>
            </a:r>
            <a:endParaRPr lang="en-US" sz="3600" b="1" dirty="0"/>
          </a:p>
        </p:txBody>
      </p:sp>
      <p:sp>
        <p:nvSpPr>
          <p:cNvPr id="276484" name="Rectangle 3"/>
          <p:cNvSpPr>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a:spcBef>
                <a:spcPct val="20000"/>
              </a:spcBef>
              <a:buFontTx/>
              <a:buChar char="•"/>
            </a:pPr>
            <a:r>
              <a:rPr lang="en-US" sz="3200" b="1" i="1" dirty="0"/>
              <a:t>Controls system </a:t>
            </a:r>
            <a:r>
              <a:rPr lang="en-US" sz="3200" b="1" i="1" dirty="0" smtClean="0"/>
              <a:t>resources </a:t>
            </a:r>
            <a:r>
              <a:rPr lang="en-US" sz="3200" i="1" dirty="0" smtClean="0"/>
              <a:t>by controlling hardware</a:t>
            </a:r>
            <a:endParaRPr lang="en-US" sz="3200" i="1" dirty="0"/>
          </a:p>
          <a:p>
            <a:pPr marL="342900" indent="-342900">
              <a:spcBef>
                <a:spcPct val="20000"/>
              </a:spcBef>
              <a:buFontTx/>
              <a:buChar char="•"/>
            </a:pPr>
            <a:r>
              <a:rPr lang="en-US" sz="3200" b="1" i="1" dirty="0"/>
              <a:t>Process and processor management</a:t>
            </a:r>
          </a:p>
          <a:p>
            <a:pPr marL="342900" indent="-342900">
              <a:spcBef>
                <a:spcPct val="20000"/>
              </a:spcBef>
              <a:buFontTx/>
              <a:buChar char="•"/>
            </a:pPr>
            <a:r>
              <a:rPr lang="en-US" sz="3200" b="1" i="1" dirty="0"/>
              <a:t>Memory management </a:t>
            </a:r>
            <a:r>
              <a:rPr lang="en-US" sz="3200" i="1" dirty="0" smtClean="0"/>
              <a:t>–for executing </a:t>
            </a:r>
            <a:r>
              <a:rPr lang="en-US" sz="3200" i="1" dirty="0"/>
              <a:t>programs</a:t>
            </a:r>
          </a:p>
          <a:p>
            <a:pPr marL="342900" indent="-342900">
              <a:spcBef>
                <a:spcPct val="20000"/>
              </a:spcBef>
              <a:buFontTx/>
              <a:buChar char="•"/>
            </a:pPr>
            <a:r>
              <a:rPr lang="en-US" sz="3200" b="1" i="1" dirty="0"/>
              <a:t>Data </a:t>
            </a:r>
            <a:r>
              <a:rPr lang="en-US" sz="3200" b="1" i="1" dirty="0" smtClean="0"/>
              <a:t>management</a:t>
            </a:r>
            <a:r>
              <a:rPr lang="en-US" sz="3200" i="1" dirty="0" smtClean="0"/>
              <a:t>-- </a:t>
            </a:r>
            <a:r>
              <a:rPr lang="en-US" sz="3200" i="1" dirty="0"/>
              <a:t>persistent data</a:t>
            </a:r>
          </a:p>
          <a:p>
            <a:pPr marL="342900" indent="-342900">
              <a:spcBef>
                <a:spcPct val="20000"/>
              </a:spcBef>
              <a:buFontTx/>
              <a:buChar char="•"/>
            </a:pPr>
            <a:r>
              <a:rPr lang="en-US" sz="3200" b="1" i="1" dirty="0"/>
              <a:t>I/O devices </a:t>
            </a:r>
            <a:r>
              <a:rPr lang="en-US" sz="3200" i="1" dirty="0"/>
              <a:t>-- disks, communications ,…</a:t>
            </a:r>
          </a:p>
          <a:p>
            <a:pPr marL="342900" indent="-342900">
              <a:spcBef>
                <a:spcPct val="20000"/>
              </a:spcBef>
              <a:buFontTx/>
              <a:buChar char="•"/>
            </a:pPr>
            <a:r>
              <a:rPr lang="en-US" sz="3200" b="1" i="1" dirty="0" smtClean="0"/>
              <a:t>Login</a:t>
            </a:r>
            <a:r>
              <a:rPr lang="en-US" sz="3200" i="1" dirty="0" smtClean="0"/>
              <a:t>, including user authentication</a:t>
            </a:r>
            <a:endParaRPr lang="en-US" sz="3200" i="1" dirty="0"/>
          </a:p>
        </p:txBody>
      </p:sp>
    </p:spTree>
    <p:extLst>
      <p:ext uri="{BB962C8B-B14F-4D97-AF65-F5344CB8AC3E}">
        <p14:creationId xmlns:p14="http://schemas.microsoft.com/office/powerpoint/2010/main" val="39204069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smtClean="0"/>
              <a:t>Types of VMs (another naming problem)</a:t>
            </a:r>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A </a:t>
            </a:r>
            <a:r>
              <a:rPr lang="en-US" b="1" smtClean="0"/>
              <a:t>system VM </a:t>
            </a:r>
            <a:r>
              <a:rPr lang="en-US" smtClean="0"/>
              <a:t>provides a complete, persistent system environment that can support many operating systems and their applications</a:t>
            </a:r>
          </a:p>
          <a:p>
            <a:r>
              <a:rPr lang="en-US" smtClean="0"/>
              <a:t>A </a:t>
            </a:r>
            <a:r>
              <a:rPr lang="en-US" b="1" smtClean="0"/>
              <a:t>process VM </a:t>
            </a:r>
            <a:r>
              <a:rPr lang="en-US" smtClean="0"/>
              <a:t>is a virtual platform that executes a single process; it is created and terminated with the process</a:t>
            </a:r>
          </a:p>
          <a:p>
            <a:r>
              <a:rPr lang="en-US" smtClean="0"/>
              <a:t>Clouds use system VMs, Java and C# use process VMs  </a:t>
            </a:r>
            <a:endParaRPr lang="en-US" dirty="0" smtClean="0"/>
          </a:p>
        </p:txBody>
      </p:sp>
    </p:spTree>
    <p:extLst>
      <p:ext uri="{BB962C8B-B14F-4D97-AF65-F5344CB8AC3E}">
        <p14:creationId xmlns:p14="http://schemas.microsoft.com/office/powerpoint/2010/main" val="3085752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1" name="Picture 2"/>
          <p:cNvPicPr>
            <a:picLocks noChangeAspect="1" noChangeArrowheads="1"/>
          </p:cNvPicPr>
          <p:nvPr/>
        </p:nvPicPr>
        <p:blipFill>
          <a:blip r:embed="rId2" cstate="print"/>
          <a:srcRect/>
          <a:stretch>
            <a:fillRect/>
          </a:stretch>
        </p:blipFill>
        <p:spPr bwMode="auto">
          <a:xfrm>
            <a:off x="2168525" y="2054225"/>
            <a:ext cx="4805363" cy="2754313"/>
          </a:xfrm>
          <a:prstGeom prst="rect">
            <a:avLst/>
          </a:prstGeom>
          <a:noFill/>
          <a:ln w="9525">
            <a:noFill/>
            <a:miter lim="800000"/>
            <a:headEnd/>
            <a:tailEnd/>
          </a:ln>
        </p:spPr>
      </p:pic>
      <p:sp>
        <p:nvSpPr>
          <p:cNvPr id="220162" name="Title 24"/>
          <p:cNvSpPr>
            <a:spLocks noGrp="1"/>
          </p:cNvSpPr>
          <p:nvPr>
            <p:ph type="title"/>
          </p:nvPr>
        </p:nvSpPr>
        <p:spPr/>
        <p:txBody>
          <a:bodyPr/>
          <a:lstStyle/>
          <a:p>
            <a:r>
              <a:rPr lang="en-US" smtClean="0"/>
              <a:t>System and process VMs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p:cNvSpPr/>
          <p:nvPr/>
        </p:nvSpPr>
        <p:spPr>
          <a:xfrm>
            <a:off x="3733800" y="1600200"/>
            <a:ext cx="609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Down Arrow 2"/>
          <p:cNvSpPr/>
          <p:nvPr/>
        </p:nvSpPr>
        <p:spPr>
          <a:xfrm>
            <a:off x="3810000" y="2971800"/>
            <a:ext cx="5334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own Arrow 3"/>
          <p:cNvSpPr/>
          <p:nvPr/>
        </p:nvSpPr>
        <p:spPr>
          <a:xfrm>
            <a:off x="3733800" y="4419600"/>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188" name="TextBox 4"/>
          <p:cNvSpPr txBox="1">
            <a:spLocks noChangeArrowheads="1"/>
          </p:cNvSpPr>
          <p:nvPr/>
        </p:nvSpPr>
        <p:spPr bwMode="auto">
          <a:xfrm>
            <a:off x="3352800" y="1066800"/>
            <a:ext cx="1524000" cy="369888"/>
          </a:xfrm>
          <a:prstGeom prst="rect">
            <a:avLst/>
          </a:prstGeom>
          <a:noFill/>
          <a:ln w="9525">
            <a:noFill/>
            <a:miter lim="800000"/>
            <a:headEnd/>
            <a:tailEnd/>
          </a:ln>
        </p:spPr>
        <p:txBody>
          <a:bodyPr>
            <a:spAutoFit/>
          </a:bodyPr>
          <a:lstStyle/>
          <a:p>
            <a:r>
              <a:rPr lang="en-US"/>
              <a:t>HLL program</a:t>
            </a:r>
          </a:p>
        </p:txBody>
      </p:sp>
      <p:sp>
        <p:nvSpPr>
          <p:cNvPr id="221189" name="TextBox 5"/>
          <p:cNvSpPr txBox="1">
            <a:spLocks noChangeArrowheads="1"/>
          </p:cNvSpPr>
          <p:nvPr/>
        </p:nvSpPr>
        <p:spPr bwMode="auto">
          <a:xfrm>
            <a:off x="3048000" y="2514600"/>
            <a:ext cx="2209800" cy="369888"/>
          </a:xfrm>
          <a:prstGeom prst="rect">
            <a:avLst/>
          </a:prstGeom>
          <a:noFill/>
          <a:ln w="9525">
            <a:noFill/>
            <a:miter lim="800000"/>
            <a:headEnd/>
            <a:tailEnd/>
          </a:ln>
        </p:spPr>
        <p:txBody>
          <a:bodyPr>
            <a:spAutoFit/>
          </a:bodyPr>
          <a:lstStyle/>
          <a:p>
            <a:r>
              <a:rPr lang="en-US"/>
              <a:t>Intermediate code</a:t>
            </a:r>
          </a:p>
        </p:txBody>
      </p:sp>
      <p:sp>
        <p:nvSpPr>
          <p:cNvPr id="221190" name="TextBox 8"/>
          <p:cNvSpPr txBox="1">
            <a:spLocks noChangeArrowheads="1"/>
          </p:cNvSpPr>
          <p:nvPr/>
        </p:nvSpPr>
        <p:spPr bwMode="auto">
          <a:xfrm rot="10800000" flipV="1">
            <a:off x="5181600" y="4567238"/>
            <a:ext cx="1295400" cy="369887"/>
          </a:xfrm>
          <a:prstGeom prst="rect">
            <a:avLst/>
          </a:prstGeom>
          <a:noFill/>
          <a:ln w="9525">
            <a:noFill/>
            <a:miter lim="800000"/>
            <a:headEnd/>
            <a:tailEnd/>
          </a:ln>
        </p:spPr>
        <p:txBody>
          <a:bodyPr>
            <a:spAutoFit/>
          </a:bodyPr>
          <a:lstStyle/>
          <a:p>
            <a:r>
              <a:rPr lang="en-US"/>
              <a:t>distribution</a:t>
            </a:r>
          </a:p>
        </p:txBody>
      </p:sp>
      <p:sp>
        <p:nvSpPr>
          <p:cNvPr id="221191" name="TextBox 9"/>
          <p:cNvSpPr txBox="1">
            <a:spLocks noChangeArrowheads="1"/>
          </p:cNvSpPr>
          <p:nvPr/>
        </p:nvSpPr>
        <p:spPr bwMode="auto">
          <a:xfrm>
            <a:off x="2209800" y="3200400"/>
            <a:ext cx="1524000" cy="369888"/>
          </a:xfrm>
          <a:prstGeom prst="rect">
            <a:avLst/>
          </a:prstGeom>
          <a:noFill/>
          <a:ln w="9525">
            <a:noFill/>
            <a:miter lim="800000"/>
            <a:headEnd/>
            <a:tailEnd/>
          </a:ln>
        </p:spPr>
        <p:txBody>
          <a:bodyPr>
            <a:spAutoFit/>
          </a:bodyPr>
          <a:lstStyle/>
          <a:p>
            <a:r>
              <a:rPr lang="en-US"/>
              <a:t>Compiler</a:t>
            </a:r>
          </a:p>
        </p:txBody>
      </p:sp>
      <p:sp>
        <p:nvSpPr>
          <p:cNvPr id="221192" name="TextBox 10"/>
          <p:cNvSpPr txBox="1">
            <a:spLocks noChangeArrowheads="1"/>
          </p:cNvSpPr>
          <p:nvPr/>
        </p:nvSpPr>
        <p:spPr bwMode="auto">
          <a:xfrm>
            <a:off x="3352800" y="3962400"/>
            <a:ext cx="1524000" cy="369888"/>
          </a:xfrm>
          <a:prstGeom prst="rect">
            <a:avLst/>
          </a:prstGeom>
          <a:noFill/>
          <a:ln w="9525">
            <a:noFill/>
            <a:miter lim="800000"/>
            <a:headEnd/>
            <a:tailEnd/>
          </a:ln>
        </p:spPr>
        <p:txBody>
          <a:bodyPr>
            <a:spAutoFit/>
          </a:bodyPr>
          <a:lstStyle/>
          <a:p>
            <a:r>
              <a:rPr lang="en-US"/>
              <a:t>Object code</a:t>
            </a:r>
          </a:p>
        </p:txBody>
      </p:sp>
      <p:sp>
        <p:nvSpPr>
          <p:cNvPr id="221193" name="TextBox 11"/>
          <p:cNvSpPr txBox="1">
            <a:spLocks noChangeArrowheads="1"/>
          </p:cNvSpPr>
          <p:nvPr/>
        </p:nvSpPr>
        <p:spPr bwMode="auto">
          <a:xfrm>
            <a:off x="1752600" y="4572000"/>
            <a:ext cx="1828800" cy="646113"/>
          </a:xfrm>
          <a:prstGeom prst="rect">
            <a:avLst/>
          </a:prstGeom>
          <a:noFill/>
          <a:ln w="9525">
            <a:noFill/>
            <a:miter lim="800000"/>
            <a:headEnd/>
            <a:tailEnd/>
          </a:ln>
        </p:spPr>
        <p:txBody>
          <a:bodyPr>
            <a:spAutoFit/>
          </a:bodyPr>
          <a:lstStyle/>
          <a:p>
            <a:r>
              <a:rPr lang="en-US"/>
              <a:t>VM interpreter /compiler</a:t>
            </a:r>
          </a:p>
        </p:txBody>
      </p:sp>
      <p:sp>
        <p:nvSpPr>
          <p:cNvPr id="221194" name="TextBox 12"/>
          <p:cNvSpPr txBox="1">
            <a:spLocks noChangeArrowheads="1"/>
          </p:cNvSpPr>
          <p:nvPr/>
        </p:nvSpPr>
        <p:spPr bwMode="auto">
          <a:xfrm>
            <a:off x="3048000" y="5638800"/>
            <a:ext cx="2362200" cy="369888"/>
          </a:xfrm>
          <a:prstGeom prst="rect">
            <a:avLst/>
          </a:prstGeom>
          <a:noFill/>
          <a:ln w="9525">
            <a:noFill/>
            <a:miter lim="800000"/>
            <a:headEnd/>
            <a:tailEnd/>
          </a:ln>
        </p:spPr>
        <p:txBody>
          <a:bodyPr>
            <a:spAutoFit/>
          </a:bodyPr>
          <a:lstStyle/>
          <a:p>
            <a:r>
              <a:rPr lang="en-US"/>
              <a:t>Memory image</a:t>
            </a:r>
          </a:p>
        </p:txBody>
      </p:sp>
      <p:cxnSp>
        <p:nvCxnSpPr>
          <p:cNvPr id="17" name="Straight Connector 16"/>
          <p:cNvCxnSpPr/>
          <p:nvPr/>
        </p:nvCxnSpPr>
        <p:spPr>
          <a:xfrm>
            <a:off x="2362200" y="44196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19600" y="449580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1197" name="Title 21"/>
          <p:cNvSpPr>
            <a:spLocks noGrp="1"/>
          </p:cNvSpPr>
          <p:nvPr>
            <p:ph type="title"/>
          </p:nvPr>
        </p:nvSpPr>
        <p:spPr/>
        <p:txBody>
          <a:bodyPr/>
          <a:lstStyle/>
          <a:p>
            <a:r>
              <a:rPr lang="en-US" smtClean="0"/>
              <a:t>Standard environment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a:off x="3733800" y="1600200"/>
            <a:ext cx="60960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Down Arrow 7"/>
          <p:cNvSpPr/>
          <p:nvPr/>
        </p:nvSpPr>
        <p:spPr>
          <a:xfrm>
            <a:off x="3810000" y="2971800"/>
            <a:ext cx="5334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Down Arrow 8"/>
          <p:cNvSpPr/>
          <p:nvPr/>
        </p:nvSpPr>
        <p:spPr>
          <a:xfrm>
            <a:off x="3733800" y="4419600"/>
            <a:ext cx="6096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2212" name="TextBox 12"/>
          <p:cNvSpPr txBox="1">
            <a:spLocks noChangeArrowheads="1"/>
          </p:cNvSpPr>
          <p:nvPr/>
        </p:nvSpPr>
        <p:spPr bwMode="auto">
          <a:xfrm>
            <a:off x="3352800" y="1066800"/>
            <a:ext cx="1524000" cy="369888"/>
          </a:xfrm>
          <a:prstGeom prst="rect">
            <a:avLst/>
          </a:prstGeom>
          <a:noFill/>
          <a:ln w="9525">
            <a:noFill/>
            <a:miter lim="800000"/>
            <a:headEnd/>
            <a:tailEnd/>
          </a:ln>
        </p:spPr>
        <p:txBody>
          <a:bodyPr>
            <a:spAutoFit/>
          </a:bodyPr>
          <a:lstStyle/>
          <a:p>
            <a:r>
              <a:rPr lang="en-US"/>
              <a:t>HLL program</a:t>
            </a:r>
          </a:p>
        </p:txBody>
      </p:sp>
      <p:sp>
        <p:nvSpPr>
          <p:cNvPr id="222213" name="TextBox 14"/>
          <p:cNvSpPr txBox="1">
            <a:spLocks noChangeArrowheads="1"/>
          </p:cNvSpPr>
          <p:nvPr/>
        </p:nvSpPr>
        <p:spPr bwMode="auto">
          <a:xfrm>
            <a:off x="3276600" y="2514600"/>
            <a:ext cx="1600200" cy="369888"/>
          </a:xfrm>
          <a:prstGeom prst="rect">
            <a:avLst/>
          </a:prstGeom>
          <a:noFill/>
          <a:ln w="9525">
            <a:noFill/>
            <a:miter lim="800000"/>
            <a:headEnd/>
            <a:tailEnd/>
          </a:ln>
        </p:spPr>
        <p:txBody>
          <a:bodyPr>
            <a:spAutoFit/>
          </a:bodyPr>
          <a:lstStyle/>
          <a:p>
            <a:r>
              <a:rPr lang="en-US"/>
              <a:t>Portable code</a:t>
            </a:r>
          </a:p>
        </p:txBody>
      </p:sp>
      <p:cxnSp>
        <p:nvCxnSpPr>
          <p:cNvPr id="17" name="Straight Connector 16"/>
          <p:cNvCxnSpPr/>
          <p:nvPr/>
        </p:nvCxnSpPr>
        <p:spPr>
          <a:xfrm>
            <a:off x="2362200" y="30480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495800" y="3048000"/>
            <a:ext cx="1295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2216" name="TextBox 20"/>
          <p:cNvSpPr txBox="1">
            <a:spLocks noChangeArrowheads="1"/>
          </p:cNvSpPr>
          <p:nvPr/>
        </p:nvSpPr>
        <p:spPr bwMode="auto">
          <a:xfrm>
            <a:off x="5181600" y="3048000"/>
            <a:ext cx="1295400" cy="369888"/>
          </a:xfrm>
          <a:prstGeom prst="rect">
            <a:avLst/>
          </a:prstGeom>
          <a:noFill/>
          <a:ln w="9525">
            <a:noFill/>
            <a:miter lim="800000"/>
            <a:headEnd/>
            <a:tailEnd/>
          </a:ln>
        </p:spPr>
        <p:txBody>
          <a:bodyPr>
            <a:spAutoFit/>
          </a:bodyPr>
          <a:lstStyle/>
          <a:p>
            <a:r>
              <a:rPr lang="en-US"/>
              <a:t>distribution</a:t>
            </a:r>
          </a:p>
        </p:txBody>
      </p:sp>
      <p:sp>
        <p:nvSpPr>
          <p:cNvPr id="222217" name="TextBox 21"/>
          <p:cNvSpPr txBox="1">
            <a:spLocks noChangeArrowheads="1"/>
          </p:cNvSpPr>
          <p:nvPr/>
        </p:nvSpPr>
        <p:spPr bwMode="auto">
          <a:xfrm>
            <a:off x="2209800" y="3200400"/>
            <a:ext cx="1524000" cy="369888"/>
          </a:xfrm>
          <a:prstGeom prst="rect">
            <a:avLst/>
          </a:prstGeom>
          <a:noFill/>
          <a:ln w="9525">
            <a:noFill/>
            <a:miter lim="800000"/>
            <a:headEnd/>
            <a:tailEnd/>
          </a:ln>
        </p:spPr>
        <p:txBody>
          <a:bodyPr>
            <a:spAutoFit/>
          </a:bodyPr>
          <a:lstStyle/>
          <a:p>
            <a:r>
              <a:rPr lang="en-US"/>
              <a:t>VM loader</a:t>
            </a:r>
          </a:p>
        </p:txBody>
      </p:sp>
      <p:sp>
        <p:nvSpPr>
          <p:cNvPr id="222218" name="TextBox 23"/>
          <p:cNvSpPr txBox="1">
            <a:spLocks noChangeArrowheads="1"/>
          </p:cNvSpPr>
          <p:nvPr/>
        </p:nvSpPr>
        <p:spPr bwMode="auto">
          <a:xfrm>
            <a:off x="3352800" y="3962400"/>
            <a:ext cx="1524000" cy="369888"/>
          </a:xfrm>
          <a:prstGeom prst="rect">
            <a:avLst/>
          </a:prstGeom>
          <a:noFill/>
          <a:ln w="9525">
            <a:noFill/>
            <a:miter lim="800000"/>
            <a:headEnd/>
            <a:tailEnd/>
          </a:ln>
        </p:spPr>
        <p:txBody>
          <a:bodyPr>
            <a:spAutoFit/>
          </a:bodyPr>
          <a:lstStyle/>
          <a:p>
            <a:r>
              <a:rPr lang="en-US"/>
              <a:t>VM image</a:t>
            </a:r>
          </a:p>
        </p:txBody>
      </p:sp>
      <p:sp>
        <p:nvSpPr>
          <p:cNvPr id="222219" name="TextBox 25"/>
          <p:cNvSpPr txBox="1">
            <a:spLocks noChangeArrowheads="1"/>
          </p:cNvSpPr>
          <p:nvPr/>
        </p:nvSpPr>
        <p:spPr bwMode="auto">
          <a:xfrm>
            <a:off x="1752600" y="4572000"/>
            <a:ext cx="1828800" cy="646113"/>
          </a:xfrm>
          <a:prstGeom prst="rect">
            <a:avLst/>
          </a:prstGeom>
          <a:noFill/>
          <a:ln w="9525">
            <a:noFill/>
            <a:miter lim="800000"/>
            <a:headEnd/>
            <a:tailEnd/>
          </a:ln>
        </p:spPr>
        <p:txBody>
          <a:bodyPr>
            <a:spAutoFit/>
          </a:bodyPr>
          <a:lstStyle/>
          <a:p>
            <a:r>
              <a:rPr lang="en-US"/>
              <a:t>VM interpreter /compiler</a:t>
            </a:r>
          </a:p>
        </p:txBody>
      </p:sp>
      <p:sp>
        <p:nvSpPr>
          <p:cNvPr id="222220" name="TextBox 26"/>
          <p:cNvSpPr txBox="1">
            <a:spLocks noChangeArrowheads="1"/>
          </p:cNvSpPr>
          <p:nvPr/>
        </p:nvSpPr>
        <p:spPr bwMode="auto">
          <a:xfrm>
            <a:off x="3048000" y="5638800"/>
            <a:ext cx="2362200" cy="369888"/>
          </a:xfrm>
          <a:prstGeom prst="rect">
            <a:avLst/>
          </a:prstGeom>
          <a:noFill/>
          <a:ln w="9525">
            <a:noFill/>
            <a:miter lim="800000"/>
            <a:headEnd/>
            <a:tailEnd/>
          </a:ln>
        </p:spPr>
        <p:txBody>
          <a:bodyPr>
            <a:spAutoFit/>
          </a:bodyPr>
          <a:lstStyle/>
          <a:p>
            <a:r>
              <a:rPr lang="en-US"/>
              <a:t>Host instructions</a:t>
            </a:r>
          </a:p>
        </p:txBody>
      </p:sp>
      <p:sp>
        <p:nvSpPr>
          <p:cNvPr id="222221" name="Title 29"/>
          <p:cNvSpPr>
            <a:spLocks noGrp="1"/>
          </p:cNvSpPr>
          <p:nvPr>
            <p:ph type="title"/>
          </p:nvPr>
        </p:nvSpPr>
        <p:spPr/>
        <p:txBody>
          <a:bodyPr/>
          <a:lstStyle/>
          <a:p>
            <a:r>
              <a:rPr lang="en-US" smtClean="0"/>
              <a:t>High-Level VM environment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p:txBody>
          <a:bodyPr/>
          <a:lstStyle/>
          <a:p>
            <a:pPr>
              <a:defRPr/>
            </a:pPr>
            <a:fld id="{1B19483D-EE05-4A8F-81AE-64C2E51C7BA8}" type="slidenum">
              <a:rPr lang="en-US" smtClean="0"/>
              <a:pPr>
                <a:defRPr/>
              </a:pPr>
              <a:t>44</a:t>
            </a:fld>
            <a:endParaRPr lang="en-US"/>
          </a:p>
        </p:txBody>
      </p:sp>
      <p:sp>
        <p:nvSpPr>
          <p:cNvPr id="4100" name="TextBox 25"/>
          <p:cNvSpPr txBox="1">
            <a:spLocks noChangeArrowheads="1"/>
          </p:cNvSpPr>
          <p:nvPr/>
        </p:nvSpPr>
        <p:spPr bwMode="auto">
          <a:xfrm>
            <a:off x="192088" y="1046163"/>
            <a:ext cx="7721600" cy="5602287"/>
          </a:xfrm>
          <a:prstGeom prst="rect">
            <a:avLst/>
          </a:prstGeom>
          <a:noFill/>
          <a:ln w="9525">
            <a:noFill/>
            <a:miter lim="800000"/>
            <a:headEnd/>
            <a:tailEnd/>
          </a:ln>
        </p:spPr>
        <p:txBody>
          <a:bodyPr>
            <a:spAutoFit/>
          </a:bodyPr>
          <a:lstStyle/>
          <a:p>
            <a:endParaRPr lang="en-US" sz="1400" b="1" dirty="0"/>
          </a:p>
          <a:p>
            <a:endParaRPr lang="en-US" sz="800" dirty="0"/>
          </a:p>
          <a:p>
            <a:r>
              <a:rPr lang="en-US" sz="1400" b="1" dirty="0"/>
              <a:t>IBM 7044 -- First Virtual Machine (VM) capable system</a:t>
            </a:r>
          </a:p>
          <a:p>
            <a:endParaRPr lang="en-US" sz="600" dirty="0"/>
          </a:p>
          <a:p>
            <a:pPr lvl="1"/>
            <a:r>
              <a:rPr lang="en-US" sz="1200" dirty="0"/>
              <a:t>Announced in 1961</a:t>
            </a:r>
            <a:br>
              <a:rPr lang="en-US" sz="1200" dirty="0"/>
            </a:br>
            <a:r>
              <a:rPr lang="en-US" sz="1200" dirty="0"/>
              <a:t>Designed to run both Multiple OS instances</a:t>
            </a:r>
            <a:endParaRPr lang="en-US" sz="1400" dirty="0"/>
          </a:p>
          <a:p>
            <a:endParaRPr lang="en-US" sz="1000" dirty="0"/>
          </a:p>
          <a:p>
            <a:r>
              <a:rPr lang="en-US" sz="1400" b="1" dirty="0"/>
              <a:t>IBM 360 Model 67 – First True VM Hardware Platform</a:t>
            </a:r>
          </a:p>
          <a:p>
            <a:endParaRPr lang="en-US" sz="600" dirty="0"/>
          </a:p>
          <a:p>
            <a:pPr lvl="1"/>
            <a:r>
              <a:rPr lang="en-US" sz="1200" dirty="0"/>
              <a:t>Announced in 1966</a:t>
            </a:r>
          </a:p>
          <a:p>
            <a:pPr lvl="1"/>
            <a:r>
              <a:rPr lang="en-US" sz="1200" dirty="0"/>
              <a:t>Classical privileged instruction trap &amp; emulate</a:t>
            </a:r>
          </a:p>
          <a:p>
            <a:pPr lvl="1"/>
            <a:r>
              <a:rPr lang="en-US" sz="1200" dirty="0"/>
              <a:t>Utilized VMM Technology – CP/67</a:t>
            </a:r>
          </a:p>
          <a:p>
            <a:endParaRPr lang="en-US" sz="1000" dirty="0"/>
          </a:p>
          <a:p>
            <a:r>
              <a:rPr lang="en-US" sz="1400" b="1" dirty="0"/>
              <a:t>Important paper published by G. </a:t>
            </a:r>
            <a:r>
              <a:rPr lang="en-US" sz="1400" b="1" dirty="0" err="1"/>
              <a:t>Popek</a:t>
            </a:r>
            <a:r>
              <a:rPr lang="en-US" sz="1400" b="1" dirty="0"/>
              <a:t> &amp; R. Goldberg in 1974</a:t>
            </a:r>
          </a:p>
          <a:p>
            <a:r>
              <a:rPr lang="en-US" sz="1400" b="1" dirty="0"/>
              <a:t>“Formal Requirements for </a:t>
            </a:r>
            <a:r>
              <a:rPr lang="en-US" sz="1400" b="1" dirty="0" err="1"/>
              <a:t>Virtualizable</a:t>
            </a:r>
            <a:r>
              <a:rPr lang="en-US" sz="1400" b="1" dirty="0"/>
              <a:t> Third Generation Architectures”</a:t>
            </a:r>
          </a:p>
          <a:p>
            <a:endParaRPr lang="en-US" sz="600" dirty="0"/>
          </a:p>
          <a:p>
            <a:pPr lvl="1"/>
            <a:r>
              <a:rPr lang="en-US" sz="1200" b="1" i="1" dirty="0"/>
              <a:t>Fidelity</a:t>
            </a:r>
            <a:r>
              <a:rPr lang="en-US" sz="1200" dirty="0"/>
              <a:t> – Software on the VMM executes identically to its execution on hardware, barring timing effects.</a:t>
            </a:r>
          </a:p>
          <a:p>
            <a:pPr lvl="1"/>
            <a:r>
              <a:rPr lang="en-US" sz="1200" b="1" i="1" dirty="0"/>
              <a:t>Performance</a:t>
            </a:r>
            <a:r>
              <a:rPr lang="en-US" sz="1200" dirty="0"/>
              <a:t> – An overwhelming majority of guest instructions are executed by the hardware</a:t>
            </a:r>
          </a:p>
          <a:p>
            <a:pPr lvl="2"/>
            <a:r>
              <a:rPr lang="en-US" sz="1200" dirty="0"/>
              <a:t>with out the intervention of the VMM</a:t>
            </a:r>
          </a:p>
          <a:p>
            <a:pPr lvl="1"/>
            <a:r>
              <a:rPr lang="en-US" sz="1200" b="1" i="1" dirty="0" smtClean="0"/>
              <a:t>Security</a:t>
            </a:r>
            <a:r>
              <a:rPr lang="en-US" sz="1200" dirty="0" smtClean="0"/>
              <a:t> </a:t>
            </a:r>
            <a:r>
              <a:rPr lang="en-US" sz="1200" dirty="0"/>
              <a:t>– The VMM manages all hardware resources</a:t>
            </a:r>
          </a:p>
          <a:p>
            <a:pPr lvl="1"/>
            <a:endParaRPr lang="en-US" sz="1000" dirty="0"/>
          </a:p>
          <a:p>
            <a:r>
              <a:rPr lang="en-US" sz="1400" b="1" dirty="0"/>
              <a:t>Technology began to disappear in the mid 1970’s</a:t>
            </a:r>
            <a:endParaRPr lang="en-US" sz="1200" b="1" dirty="0"/>
          </a:p>
          <a:p>
            <a:endParaRPr lang="en-US" sz="600" dirty="0"/>
          </a:p>
          <a:p>
            <a:pPr lvl="1"/>
            <a:r>
              <a:rPr lang="en-US" sz="1200" dirty="0"/>
              <a:t>Inexpensive minicomputers and microcomputers </a:t>
            </a:r>
          </a:p>
          <a:p>
            <a:pPr lvl="1"/>
            <a:r>
              <a:rPr lang="en-US" sz="1200" dirty="0"/>
              <a:t>Primarily used for operating system testing</a:t>
            </a:r>
          </a:p>
          <a:p>
            <a:pPr lvl="1"/>
            <a:endParaRPr lang="en-US" sz="1000" dirty="0"/>
          </a:p>
          <a:p>
            <a:r>
              <a:rPr lang="en-US" sz="1400" b="1" dirty="0" smtClean="0"/>
              <a:t>Re-emerged </a:t>
            </a:r>
            <a:r>
              <a:rPr lang="en-US" sz="1400" b="1" dirty="0"/>
              <a:t>in the late 1990’s</a:t>
            </a:r>
            <a:endParaRPr lang="en-US" sz="1200" b="1" dirty="0"/>
          </a:p>
          <a:p>
            <a:endParaRPr lang="en-US" sz="600" dirty="0"/>
          </a:p>
          <a:p>
            <a:pPr lvl="1"/>
            <a:r>
              <a:rPr lang="en-US" sz="1200" dirty="0"/>
              <a:t>Emulation for legacy systems</a:t>
            </a:r>
          </a:p>
          <a:p>
            <a:pPr lvl="1"/>
            <a:r>
              <a:rPr lang="en-US" sz="1200" dirty="0"/>
              <a:t>Better Server Hardware Utilization</a:t>
            </a:r>
          </a:p>
          <a:p>
            <a:pPr lvl="1"/>
            <a:endParaRPr lang="en-US" sz="1000" dirty="0"/>
          </a:p>
          <a:p>
            <a:r>
              <a:rPr lang="en-US" sz="1400" b="1" dirty="0"/>
              <a:t>Re-Tasked in the 2000’s -- </a:t>
            </a:r>
            <a:r>
              <a:rPr lang="en-US" sz="1400" b="1" dirty="0" smtClean="0"/>
              <a:t>Principal </a:t>
            </a:r>
            <a:r>
              <a:rPr lang="en-US" sz="1400" b="1" dirty="0"/>
              <a:t>technology for Cloud Computing</a:t>
            </a:r>
            <a:endParaRPr lang="en-US" sz="1400" dirty="0"/>
          </a:p>
        </p:txBody>
      </p:sp>
      <p:pic>
        <p:nvPicPr>
          <p:cNvPr id="4101" name="Picture 2"/>
          <p:cNvPicPr>
            <a:picLocks noChangeAspect="1" noChangeArrowheads="1"/>
          </p:cNvPicPr>
          <p:nvPr/>
        </p:nvPicPr>
        <p:blipFill>
          <a:blip r:embed="rId2" cstate="print"/>
          <a:srcRect/>
          <a:stretch>
            <a:fillRect/>
          </a:stretch>
        </p:blipFill>
        <p:spPr bwMode="auto">
          <a:xfrm>
            <a:off x="6340475" y="804863"/>
            <a:ext cx="2644775" cy="2506662"/>
          </a:xfrm>
          <a:prstGeom prst="rect">
            <a:avLst/>
          </a:prstGeom>
          <a:noFill/>
          <a:ln w="9525">
            <a:noFill/>
            <a:miter lim="800000"/>
            <a:headEnd/>
            <a:tailEnd/>
          </a:ln>
        </p:spPr>
      </p:pic>
      <p:sp>
        <p:nvSpPr>
          <p:cNvPr id="4102" name="TextBox 27"/>
          <p:cNvSpPr txBox="1">
            <a:spLocks noChangeArrowheads="1"/>
          </p:cNvSpPr>
          <p:nvPr/>
        </p:nvSpPr>
        <p:spPr bwMode="auto">
          <a:xfrm>
            <a:off x="3224213" y="198438"/>
            <a:ext cx="5761037" cy="460375"/>
          </a:xfrm>
          <a:prstGeom prst="rect">
            <a:avLst/>
          </a:prstGeom>
          <a:noFill/>
          <a:ln w="9525">
            <a:noFill/>
            <a:miter lim="800000"/>
            <a:headEnd/>
            <a:tailEnd/>
          </a:ln>
        </p:spPr>
        <p:txBody>
          <a:bodyPr wrap="none">
            <a:spAutoFit/>
          </a:bodyPr>
          <a:lstStyle/>
          <a:p>
            <a:pPr algn="r"/>
            <a:r>
              <a:rPr lang="en-US" sz="2400" b="1"/>
              <a:t>History of Virtual Machine Technology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p:txBody>
          <a:bodyPr/>
          <a:lstStyle/>
          <a:p>
            <a:pPr>
              <a:defRPr/>
            </a:pPr>
            <a:fld id="{6AC79525-386C-408D-A376-12F7FF11DBB1}" type="slidenum">
              <a:rPr lang="en-US" smtClean="0"/>
              <a:pPr>
                <a:defRPr/>
              </a:pPr>
              <a:t>45</a:t>
            </a:fld>
            <a:endParaRPr lang="en-US"/>
          </a:p>
        </p:txBody>
      </p:sp>
      <p:sp>
        <p:nvSpPr>
          <p:cNvPr id="5124" name="TextBox 3"/>
          <p:cNvSpPr txBox="1">
            <a:spLocks noChangeArrowheads="1"/>
          </p:cNvSpPr>
          <p:nvPr/>
        </p:nvSpPr>
        <p:spPr bwMode="auto">
          <a:xfrm>
            <a:off x="4714875" y="214313"/>
            <a:ext cx="4262438" cy="460375"/>
          </a:xfrm>
          <a:prstGeom prst="rect">
            <a:avLst/>
          </a:prstGeom>
          <a:noFill/>
          <a:ln w="9525">
            <a:noFill/>
            <a:miter lim="800000"/>
            <a:headEnd/>
            <a:tailEnd/>
          </a:ln>
        </p:spPr>
        <p:txBody>
          <a:bodyPr wrap="none">
            <a:spAutoFit/>
          </a:bodyPr>
          <a:lstStyle/>
          <a:p>
            <a:pPr algn="r"/>
            <a:r>
              <a:rPr lang="en-US" sz="2400" b="1"/>
              <a:t>Overview of VM Technology</a:t>
            </a:r>
          </a:p>
        </p:txBody>
      </p:sp>
      <p:sp>
        <p:nvSpPr>
          <p:cNvPr id="5125" name="TextBox 17"/>
          <p:cNvSpPr txBox="1">
            <a:spLocks noChangeArrowheads="1"/>
          </p:cNvSpPr>
          <p:nvPr/>
        </p:nvSpPr>
        <p:spPr bwMode="auto">
          <a:xfrm>
            <a:off x="331788" y="1081088"/>
            <a:ext cx="7542212" cy="5632311"/>
          </a:xfrm>
          <a:prstGeom prst="rect">
            <a:avLst/>
          </a:prstGeom>
          <a:noFill/>
          <a:ln w="9525">
            <a:noFill/>
            <a:miter lim="800000"/>
            <a:headEnd/>
            <a:tailEnd/>
          </a:ln>
        </p:spPr>
        <p:txBody>
          <a:bodyPr>
            <a:spAutoFit/>
          </a:bodyPr>
          <a:lstStyle/>
          <a:p>
            <a:r>
              <a:rPr lang="en-US" b="1" dirty="0"/>
              <a:t>VM technology grouped into 6 categories</a:t>
            </a:r>
          </a:p>
          <a:p>
            <a:endParaRPr lang="en-US" sz="600" dirty="0"/>
          </a:p>
          <a:p>
            <a:pPr lvl="1"/>
            <a:r>
              <a:rPr lang="en-US" dirty="0"/>
              <a:t>Hardware Virtualization (Emulation)</a:t>
            </a:r>
          </a:p>
          <a:p>
            <a:pPr lvl="1"/>
            <a:r>
              <a:rPr lang="en-US" dirty="0"/>
              <a:t>Full or Native Virtualization</a:t>
            </a:r>
          </a:p>
          <a:p>
            <a:pPr lvl="1"/>
            <a:r>
              <a:rPr lang="en-US" dirty="0" err="1"/>
              <a:t>Paravirtualization</a:t>
            </a:r>
            <a:endParaRPr lang="en-US" dirty="0"/>
          </a:p>
          <a:p>
            <a:pPr lvl="1"/>
            <a:r>
              <a:rPr lang="en-US" dirty="0"/>
              <a:t>Operating System Virtualization</a:t>
            </a:r>
          </a:p>
          <a:p>
            <a:pPr lvl="1"/>
            <a:r>
              <a:rPr lang="en-US" dirty="0"/>
              <a:t>Library Level Virtualization</a:t>
            </a:r>
          </a:p>
          <a:p>
            <a:pPr lvl="1"/>
            <a:r>
              <a:rPr lang="en-US" dirty="0"/>
              <a:t>Virtual Container</a:t>
            </a:r>
          </a:p>
          <a:p>
            <a:endParaRPr lang="en-US" dirty="0"/>
          </a:p>
          <a:p>
            <a:r>
              <a:rPr lang="en-US" b="1" dirty="0" smtClean="0"/>
              <a:t>Principal Components</a:t>
            </a:r>
          </a:p>
          <a:p>
            <a:endParaRPr lang="en-US" sz="600" dirty="0" smtClean="0"/>
          </a:p>
          <a:p>
            <a:pPr lvl="1"/>
            <a:r>
              <a:rPr lang="en-US" dirty="0" smtClean="0"/>
              <a:t>Hardware</a:t>
            </a:r>
          </a:p>
          <a:p>
            <a:pPr lvl="1"/>
            <a:r>
              <a:rPr lang="en-US" dirty="0" smtClean="0"/>
              <a:t>Virtual Machine Monitor (Hypervisor)</a:t>
            </a:r>
          </a:p>
          <a:p>
            <a:pPr lvl="1"/>
            <a:r>
              <a:rPr lang="en-US" dirty="0" smtClean="0"/>
              <a:t>Guest Operating System</a:t>
            </a:r>
          </a:p>
          <a:p>
            <a:pPr lvl="1"/>
            <a:r>
              <a:rPr lang="en-US" dirty="0" smtClean="0"/>
              <a:t>Host Monitor or Operating System</a:t>
            </a:r>
          </a:p>
          <a:p>
            <a:pPr lvl="1"/>
            <a:r>
              <a:rPr lang="en-US" dirty="0" smtClean="0"/>
              <a:t>Applications</a:t>
            </a:r>
          </a:p>
          <a:p>
            <a:pPr lvl="1"/>
            <a:endParaRPr lang="en-US" dirty="0"/>
          </a:p>
          <a:p>
            <a:r>
              <a:rPr lang="en-US" b="1" dirty="0"/>
              <a:t>VM works on the principle that VMM manages all system resources</a:t>
            </a:r>
          </a:p>
          <a:p>
            <a:endParaRPr lang="en-US" sz="600" dirty="0"/>
          </a:p>
          <a:p>
            <a:pPr lvl="1"/>
            <a:r>
              <a:rPr lang="en-US" dirty="0"/>
              <a:t>I/O</a:t>
            </a:r>
          </a:p>
          <a:p>
            <a:pPr lvl="1"/>
            <a:r>
              <a:rPr lang="en-US" dirty="0"/>
              <a:t>Memory</a:t>
            </a:r>
          </a:p>
          <a:p>
            <a:pPr lvl="1"/>
            <a:r>
              <a:rPr lang="en-US" dirty="0"/>
              <a:t>Privileged Instructions</a:t>
            </a:r>
          </a:p>
        </p:txBody>
      </p:sp>
      <p:sp>
        <p:nvSpPr>
          <p:cNvPr id="20" name="Right Brace 19"/>
          <p:cNvSpPr/>
          <p:nvPr/>
        </p:nvSpPr>
        <p:spPr>
          <a:xfrm>
            <a:off x="3692525" y="5794375"/>
            <a:ext cx="203200" cy="831850"/>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27" name="TextBox 20"/>
          <p:cNvSpPr txBox="1">
            <a:spLocks noChangeArrowheads="1"/>
          </p:cNvSpPr>
          <p:nvPr/>
        </p:nvSpPr>
        <p:spPr bwMode="auto">
          <a:xfrm>
            <a:off x="4121150" y="5830888"/>
            <a:ext cx="4713288" cy="738187"/>
          </a:xfrm>
          <a:prstGeom prst="rect">
            <a:avLst/>
          </a:prstGeom>
          <a:noFill/>
          <a:ln w="9525">
            <a:noFill/>
            <a:miter lim="800000"/>
            <a:headEnd/>
            <a:tailEnd/>
          </a:ln>
        </p:spPr>
        <p:txBody>
          <a:bodyPr>
            <a:spAutoFit/>
          </a:bodyPr>
          <a:lstStyle/>
          <a:p>
            <a:r>
              <a:rPr lang="en-US" sz="1400" dirty="0"/>
              <a:t>VMM handles all system resource requests by taking</a:t>
            </a:r>
          </a:p>
          <a:p>
            <a:r>
              <a:rPr lang="en-US" sz="1400" dirty="0"/>
              <a:t>control and managing request.  Guest operating systems</a:t>
            </a:r>
          </a:p>
          <a:p>
            <a:r>
              <a:rPr lang="en-US" sz="1400" dirty="0"/>
              <a:t>and applications usually have no knowledge of the VMM.</a:t>
            </a:r>
          </a:p>
        </p:txBody>
      </p:sp>
      <p:pic>
        <p:nvPicPr>
          <p:cNvPr id="5128" name="Picture 2"/>
          <p:cNvPicPr>
            <a:picLocks noChangeAspect="1" noChangeArrowheads="1"/>
          </p:cNvPicPr>
          <p:nvPr/>
        </p:nvPicPr>
        <p:blipFill>
          <a:blip r:embed="rId2" cstate="print"/>
          <a:srcRect/>
          <a:stretch>
            <a:fillRect/>
          </a:stretch>
        </p:blipFill>
        <p:spPr bwMode="auto">
          <a:xfrm>
            <a:off x="6026150" y="804863"/>
            <a:ext cx="2959100" cy="2805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p:txBody>
          <a:bodyPr/>
          <a:lstStyle/>
          <a:p>
            <a:pPr>
              <a:defRPr/>
            </a:pPr>
            <a:fld id="{2A697B5A-5A61-4996-B058-EE0E3DEE1696}" type="slidenum">
              <a:rPr lang="en-US" smtClean="0"/>
              <a:pPr>
                <a:defRPr/>
              </a:pPr>
              <a:t>46</a:t>
            </a:fld>
            <a:endParaRPr lang="en-US"/>
          </a:p>
        </p:txBody>
      </p:sp>
      <p:sp>
        <p:nvSpPr>
          <p:cNvPr id="6148" name="TextBox 3"/>
          <p:cNvSpPr txBox="1">
            <a:spLocks noChangeArrowheads="1"/>
          </p:cNvSpPr>
          <p:nvPr/>
        </p:nvSpPr>
        <p:spPr bwMode="auto">
          <a:xfrm>
            <a:off x="4714875" y="214313"/>
            <a:ext cx="4262438" cy="460375"/>
          </a:xfrm>
          <a:prstGeom prst="rect">
            <a:avLst/>
          </a:prstGeom>
          <a:noFill/>
          <a:ln w="9525">
            <a:noFill/>
            <a:miter lim="800000"/>
            <a:headEnd/>
            <a:tailEnd/>
          </a:ln>
        </p:spPr>
        <p:txBody>
          <a:bodyPr wrap="none">
            <a:spAutoFit/>
          </a:bodyPr>
          <a:lstStyle/>
          <a:p>
            <a:pPr algn="r"/>
            <a:r>
              <a:rPr lang="en-US" sz="2400" b="1"/>
              <a:t>Overview of VM Technology</a:t>
            </a:r>
          </a:p>
        </p:txBody>
      </p:sp>
      <p:pic>
        <p:nvPicPr>
          <p:cNvPr id="6149" name="Picture 3"/>
          <p:cNvPicPr>
            <a:picLocks noChangeAspect="1" noChangeArrowheads="1"/>
          </p:cNvPicPr>
          <p:nvPr/>
        </p:nvPicPr>
        <p:blipFill>
          <a:blip r:embed="rId2" cstate="print"/>
          <a:srcRect/>
          <a:stretch>
            <a:fillRect/>
          </a:stretch>
        </p:blipFill>
        <p:spPr bwMode="auto">
          <a:xfrm>
            <a:off x="5224463" y="1044575"/>
            <a:ext cx="3771900" cy="2239963"/>
          </a:xfrm>
          <a:prstGeom prst="rect">
            <a:avLst/>
          </a:prstGeom>
          <a:noFill/>
          <a:ln w="9525">
            <a:noFill/>
            <a:miter lim="800000"/>
            <a:headEnd/>
            <a:tailEnd/>
          </a:ln>
        </p:spPr>
      </p:pic>
      <p:pic>
        <p:nvPicPr>
          <p:cNvPr id="6150" name="Picture 4"/>
          <p:cNvPicPr>
            <a:picLocks noChangeAspect="1" noChangeArrowheads="1"/>
          </p:cNvPicPr>
          <p:nvPr/>
        </p:nvPicPr>
        <p:blipFill>
          <a:blip r:embed="rId3" cstate="print"/>
          <a:srcRect/>
          <a:stretch>
            <a:fillRect/>
          </a:stretch>
        </p:blipFill>
        <p:spPr bwMode="auto">
          <a:xfrm>
            <a:off x="5208588" y="4013200"/>
            <a:ext cx="3757612" cy="2232025"/>
          </a:xfrm>
          <a:prstGeom prst="rect">
            <a:avLst/>
          </a:prstGeom>
          <a:noFill/>
          <a:ln w="9525">
            <a:noFill/>
            <a:miter lim="800000"/>
            <a:headEnd/>
            <a:tailEnd/>
          </a:ln>
        </p:spPr>
      </p:pic>
      <p:sp>
        <p:nvSpPr>
          <p:cNvPr id="6151" name="TextBox 7"/>
          <p:cNvSpPr txBox="1">
            <a:spLocks noChangeArrowheads="1"/>
          </p:cNvSpPr>
          <p:nvPr/>
        </p:nvSpPr>
        <p:spPr bwMode="auto">
          <a:xfrm>
            <a:off x="71438" y="1152525"/>
            <a:ext cx="5151437" cy="5508625"/>
          </a:xfrm>
          <a:prstGeom prst="rect">
            <a:avLst/>
          </a:prstGeom>
          <a:noFill/>
          <a:ln w="9525">
            <a:noFill/>
            <a:miter lim="800000"/>
            <a:headEnd/>
            <a:tailEnd/>
          </a:ln>
        </p:spPr>
        <p:txBody>
          <a:bodyPr wrap="none">
            <a:spAutoFit/>
          </a:bodyPr>
          <a:lstStyle/>
          <a:p>
            <a:r>
              <a:rPr lang="en-US" b="1"/>
              <a:t>Hardware Virtualization (Emulation)</a:t>
            </a:r>
          </a:p>
          <a:p>
            <a:endParaRPr lang="en-US" sz="600"/>
          </a:p>
          <a:p>
            <a:pPr lvl="1"/>
            <a:r>
              <a:rPr lang="en-US" sz="1600"/>
              <a:t>HVM emulates guest hardware platform</a:t>
            </a:r>
          </a:p>
          <a:p>
            <a:pPr lvl="1"/>
            <a:r>
              <a:rPr lang="en-US" sz="1600"/>
              <a:t>HVM manages all system resources</a:t>
            </a:r>
          </a:p>
          <a:p>
            <a:pPr lvl="1"/>
            <a:r>
              <a:rPr lang="en-US" sz="1600"/>
              <a:t>New hardware platforms</a:t>
            </a:r>
          </a:p>
          <a:p>
            <a:pPr lvl="1"/>
            <a:r>
              <a:rPr lang="en-US" sz="1600"/>
              <a:t>Multi-hardware platform utilization</a:t>
            </a:r>
          </a:p>
          <a:p>
            <a:pPr lvl="1"/>
            <a:r>
              <a:rPr lang="en-US" sz="1600"/>
              <a:t>Legacy hardware, operating system, and</a:t>
            </a:r>
          </a:p>
          <a:p>
            <a:pPr lvl="1"/>
            <a:r>
              <a:rPr lang="en-US" sz="1600"/>
              <a:t>   application platforms</a:t>
            </a:r>
          </a:p>
          <a:p>
            <a:pPr lvl="1"/>
            <a:r>
              <a:rPr lang="en-US" sz="1600"/>
              <a:t>Inefficient instruction ratio – 100 to 1000 : 1</a:t>
            </a:r>
          </a:p>
          <a:p>
            <a:pPr lvl="1"/>
            <a:r>
              <a:rPr lang="en-US" sz="1600"/>
              <a:t>   For legacy systems this may be ok</a:t>
            </a:r>
          </a:p>
          <a:p>
            <a:pPr lvl="1"/>
            <a:endParaRPr lang="en-US" sz="1600"/>
          </a:p>
          <a:p>
            <a:r>
              <a:rPr lang="en-US" b="1"/>
              <a:t>Full Virtualization</a:t>
            </a:r>
          </a:p>
          <a:p>
            <a:endParaRPr lang="en-US" sz="600"/>
          </a:p>
          <a:p>
            <a:pPr lvl="1"/>
            <a:r>
              <a:rPr lang="en-US" sz="1600"/>
              <a:t>Hardware Virtualization – Trap &amp; Emulate</a:t>
            </a:r>
          </a:p>
          <a:p>
            <a:pPr lvl="1"/>
            <a:r>
              <a:rPr lang="en-US" sz="1600"/>
              <a:t>Software Virtualization – Binary Translation(BT)</a:t>
            </a:r>
          </a:p>
          <a:p>
            <a:pPr lvl="1"/>
            <a:r>
              <a:rPr lang="en-US" sz="1600"/>
              <a:t>VMM manages all system resource requests</a:t>
            </a:r>
          </a:p>
          <a:p>
            <a:pPr lvl="1"/>
            <a:r>
              <a:rPr lang="en-US" sz="1600"/>
              <a:t>Guest OS have no knowledge of VM environment</a:t>
            </a:r>
          </a:p>
          <a:p>
            <a:pPr lvl="1"/>
            <a:r>
              <a:rPr lang="en-US" sz="1600"/>
              <a:t>Sometimes VMM has I/O driver suite</a:t>
            </a:r>
          </a:p>
          <a:p>
            <a:pPr lvl="1"/>
            <a:r>
              <a:rPr lang="en-US" sz="1600"/>
              <a:t>    Faster but a lot of new I/O code development</a:t>
            </a:r>
          </a:p>
          <a:p>
            <a:pPr lvl="1"/>
            <a:r>
              <a:rPr lang="en-US" sz="1600"/>
              <a:t>Sometimes Host OS manages I/O driver suite</a:t>
            </a:r>
          </a:p>
          <a:p>
            <a:pPr lvl="1"/>
            <a:r>
              <a:rPr lang="en-US" sz="1600"/>
              <a:t>    Slower but little new I/O code development</a:t>
            </a:r>
          </a:p>
          <a:p>
            <a:pPr lvl="1"/>
            <a:r>
              <a:rPr lang="en-US" sz="1600"/>
              <a:t>Some Combine both for best performance/code</a:t>
            </a:r>
          </a:p>
          <a:p>
            <a:pPr lvl="1"/>
            <a:r>
              <a:rPr lang="en-US" sz="1600"/>
              <a:t>    tradeoff</a:t>
            </a:r>
          </a:p>
        </p:txBody>
      </p:sp>
      <p:sp>
        <p:nvSpPr>
          <p:cNvPr id="6152" name="TextBox 8"/>
          <p:cNvSpPr txBox="1">
            <a:spLocks noChangeArrowheads="1"/>
          </p:cNvSpPr>
          <p:nvPr/>
        </p:nvSpPr>
        <p:spPr bwMode="auto">
          <a:xfrm>
            <a:off x="5224463" y="3074988"/>
            <a:ext cx="2173287" cy="307975"/>
          </a:xfrm>
          <a:prstGeom prst="rect">
            <a:avLst/>
          </a:prstGeom>
          <a:noFill/>
          <a:ln w="9525">
            <a:noFill/>
            <a:miter lim="800000"/>
            <a:headEnd/>
            <a:tailEnd/>
          </a:ln>
        </p:spPr>
        <p:txBody>
          <a:bodyPr wrap="none">
            <a:spAutoFit/>
          </a:bodyPr>
          <a:lstStyle/>
          <a:p>
            <a:r>
              <a:rPr lang="en-US" sz="1400" b="1"/>
              <a:t>Hardware Virtualization</a:t>
            </a:r>
          </a:p>
        </p:txBody>
      </p:sp>
      <p:sp>
        <p:nvSpPr>
          <p:cNvPr id="6153" name="TextBox 9"/>
          <p:cNvSpPr txBox="1">
            <a:spLocks noChangeArrowheads="1"/>
          </p:cNvSpPr>
          <p:nvPr/>
        </p:nvSpPr>
        <p:spPr bwMode="auto">
          <a:xfrm>
            <a:off x="5211763" y="6018213"/>
            <a:ext cx="1671637" cy="307975"/>
          </a:xfrm>
          <a:prstGeom prst="rect">
            <a:avLst/>
          </a:prstGeom>
          <a:noFill/>
          <a:ln w="9525">
            <a:noFill/>
            <a:miter lim="800000"/>
            <a:headEnd/>
            <a:tailEnd/>
          </a:ln>
        </p:spPr>
        <p:txBody>
          <a:bodyPr wrap="none">
            <a:spAutoFit/>
          </a:bodyPr>
          <a:lstStyle/>
          <a:p>
            <a:r>
              <a:rPr lang="en-US" sz="1400" b="1"/>
              <a:t>Full Virtualization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Rectangle 2"/>
          <p:cNvSpPr>
            <a:spLocks noGrp="1"/>
          </p:cNvSpPr>
          <p:nvPr>
            <p:ph type="title"/>
          </p:nvPr>
        </p:nvSpPr>
        <p:spPr/>
        <p:txBody>
          <a:bodyPr/>
          <a:lstStyle/>
          <a:p>
            <a:r>
              <a:rPr lang="en-US" smtClean="0"/>
              <a:t>Full virtualization</a:t>
            </a:r>
          </a:p>
        </p:txBody>
      </p:sp>
      <p:sp>
        <p:nvSpPr>
          <p:cNvPr id="301058" name="Rectangle 3"/>
          <p:cNvSpPr>
            <a:spLocks noGrp="1"/>
          </p:cNvSpPr>
          <p:nvPr>
            <p:ph type="body" idx="1"/>
          </p:nvPr>
        </p:nvSpPr>
        <p:spPr/>
        <p:txBody>
          <a:bodyPr/>
          <a:lstStyle/>
          <a:p>
            <a:pPr>
              <a:lnSpc>
                <a:spcPct val="80000"/>
              </a:lnSpc>
            </a:pPr>
            <a:r>
              <a:rPr lang="en-US" sz="2000" dirty="0" smtClean="0"/>
              <a:t>Translates kernel code to </a:t>
            </a:r>
            <a:r>
              <a:rPr lang="en-US" sz="2000" b="1" dirty="0" smtClean="0"/>
              <a:t>replace </a:t>
            </a:r>
            <a:r>
              <a:rPr lang="en-US" sz="2000" b="1" dirty="0" err="1" smtClean="0"/>
              <a:t>nonvirtualizable</a:t>
            </a:r>
            <a:r>
              <a:rPr lang="en-US" sz="2000" b="1" dirty="0" smtClean="0"/>
              <a:t> instructions with sequences of instructions</a:t>
            </a:r>
            <a:r>
              <a:rPr lang="en-US" sz="2000" dirty="0" smtClean="0"/>
              <a:t> that have the intended effect on the virtual hardware.</a:t>
            </a:r>
          </a:p>
          <a:p>
            <a:pPr>
              <a:lnSpc>
                <a:spcPct val="80000"/>
              </a:lnSpc>
            </a:pPr>
            <a:r>
              <a:rPr lang="en-US" sz="2000" b="1" dirty="0" smtClean="0"/>
              <a:t>User level code is directly executed </a:t>
            </a:r>
            <a:r>
              <a:rPr lang="en-US" sz="2000" dirty="0" smtClean="0"/>
              <a:t>on the processor </a:t>
            </a:r>
          </a:p>
          <a:p>
            <a:pPr>
              <a:lnSpc>
                <a:spcPct val="80000"/>
              </a:lnSpc>
            </a:pPr>
            <a:r>
              <a:rPr lang="en-US" sz="2000" dirty="0" smtClean="0"/>
              <a:t>Each virtual machine monitor provides each V M with all the services of the physical system, including a virtual BIOS, virtual devices and virtualized memory management.</a:t>
            </a:r>
          </a:p>
          <a:p>
            <a:pPr>
              <a:lnSpc>
                <a:spcPct val="80000"/>
              </a:lnSpc>
            </a:pPr>
            <a:r>
              <a:rPr lang="en-US" sz="2000" dirty="0" smtClean="0"/>
              <a:t>The guest OS is fully abstracted (completely decoupled) from the underlying hardware by the virtualization layer. </a:t>
            </a:r>
            <a:r>
              <a:rPr lang="en-US" sz="2000" b="1" dirty="0" smtClean="0"/>
              <a:t>The guest OS is not aware it is being virtualized and requires no modification</a:t>
            </a:r>
            <a:r>
              <a:rPr lang="en-US" sz="2000" dirty="0" smtClean="0"/>
              <a:t>. </a:t>
            </a:r>
          </a:p>
          <a:p>
            <a:pPr>
              <a:lnSpc>
                <a:spcPct val="80000"/>
              </a:lnSpc>
            </a:pPr>
            <a:r>
              <a:rPr lang="en-US" sz="2000" dirty="0" smtClean="0"/>
              <a:t>Full virtualization offers the </a:t>
            </a:r>
            <a:r>
              <a:rPr lang="en-US" sz="2000" b="1" dirty="0" smtClean="0"/>
              <a:t>best isolation and security </a:t>
            </a:r>
            <a:r>
              <a:rPr lang="en-US" sz="2000" dirty="0" smtClean="0"/>
              <a:t>for virtual machines, and </a:t>
            </a:r>
            <a:r>
              <a:rPr lang="en-US" sz="2000" b="1" dirty="0" smtClean="0"/>
              <a:t>simplifies migration and portability </a:t>
            </a:r>
            <a:r>
              <a:rPr lang="en-US" sz="2000" dirty="0" smtClean="0"/>
              <a:t>as the same guest OS instance can run virtualized or on native hardware. </a:t>
            </a:r>
          </a:p>
          <a:p>
            <a:pPr>
              <a:lnSpc>
                <a:spcPct val="80000"/>
              </a:lnSpc>
            </a:pPr>
            <a:r>
              <a:rPr lang="en-US" sz="2000" dirty="0" smtClean="0"/>
              <a:t>Some VMware’s virtualization products, Parallels, and Microsoft Virtual Server are examples of full virtualization.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1" name="Picture 4"/>
          <p:cNvPicPr>
            <a:picLocks noChangeAspect="1" noChangeArrowheads="1"/>
          </p:cNvPicPr>
          <p:nvPr/>
        </p:nvPicPr>
        <p:blipFill>
          <a:blip r:embed="rId2" cstate="print"/>
          <a:srcRect/>
          <a:stretch>
            <a:fillRect/>
          </a:stretch>
        </p:blipFill>
        <p:spPr bwMode="auto">
          <a:xfrm>
            <a:off x="2632075" y="2012950"/>
            <a:ext cx="3878263" cy="2835275"/>
          </a:xfrm>
          <a:prstGeom prst="rect">
            <a:avLst/>
          </a:prstGeom>
          <a:noFill/>
          <a:ln w="9525">
            <a:noFill/>
            <a:miter lim="800000"/>
            <a:headEnd/>
            <a:tailEnd/>
          </a:ln>
        </p:spPr>
      </p:pic>
      <p:sp>
        <p:nvSpPr>
          <p:cNvPr id="302082" name="Rectangle 14"/>
          <p:cNvSpPr>
            <a:spLocks noGrp="1"/>
          </p:cNvSpPr>
          <p:nvPr>
            <p:ph type="title"/>
          </p:nvPr>
        </p:nvSpPr>
        <p:spPr/>
        <p:txBody>
          <a:bodyPr/>
          <a:lstStyle/>
          <a:p>
            <a:r>
              <a:rPr lang="en-US" smtClean="0"/>
              <a:t>Full virtualization idea</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p:txBody>
          <a:bodyPr/>
          <a:lstStyle/>
          <a:p>
            <a:pPr>
              <a:defRPr/>
            </a:pPr>
            <a:fld id="{246A06FD-588F-4073-9ED1-0E74B9B0C242}" type="slidenum">
              <a:rPr lang="en-US" smtClean="0"/>
              <a:pPr>
                <a:defRPr/>
              </a:pPr>
              <a:t>49</a:t>
            </a:fld>
            <a:endParaRPr lang="en-US"/>
          </a:p>
        </p:txBody>
      </p:sp>
      <p:sp>
        <p:nvSpPr>
          <p:cNvPr id="7172" name="TextBox 3"/>
          <p:cNvSpPr txBox="1">
            <a:spLocks noChangeArrowheads="1"/>
          </p:cNvSpPr>
          <p:nvPr/>
        </p:nvSpPr>
        <p:spPr bwMode="auto">
          <a:xfrm>
            <a:off x="4714875" y="214313"/>
            <a:ext cx="4262438" cy="460375"/>
          </a:xfrm>
          <a:prstGeom prst="rect">
            <a:avLst/>
          </a:prstGeom>
          <a:noFill/>
          <a:ln w="9525">
            <a:noFill/>
            <a:miter lim="800000"/>
            <a:headEnd/>
            <a:tailEnd/>
          </a:ln>
        </p:spPr>
        <p:txBody>
          <a:bodyPr wrap="none">
            <a:spAutoFit/>
          </a:bodyPr>
          <a:lstStyle/>
          <a:p>
            <a:pPr algn="r"/>
            <a:r>
              <a:rPr lang="en-US" sz="2400" b="1"/>
              <a:t>Overview of VM Technology</a:t>
            </a:r>
          </a:p>
        </p:txBody>
      </p:sp>
      <p:pic>
        <p:nvPicPr>
          <p:cNvPr id="7173" name="Picture 3"/>
          <p:cNvPicPr>
            <a:picLocks noChangeAspect="1" noChangeArrowheads="1"/>
          </p:cNvPicPr>
          <p:nvPr/>
        </p:nvPicPr>
        <p:blipFill>
          <a:blip r:embed="rId2" cstate="print"/>
          <a:srcRect/>
          <a:stretch>
            <a:fillRect/>
          </a:stretch>
        </p:blipFill>
        <p:spPr bwMode="auto">
          <a:xfrm>
            <a:off x="5380038" y="1020763"/>
            <a:ext cx="3367087" cy="2220912"/>
          </a:xfrm>
          <a:prstGeom prst="rect">
            <a:avLst/>
          </a:prstGeom>
          <a:noFill/>
          <a:ln w="9525">
            <a:noFill/>
            <a:miter lim="800000"/>
            <a:headEnd/>
            <a:tailEnd/>
          </a:ln>
        </p:spPr>
      </p:pic>
      <p:pic>
        <p:nvPicPr>
          <p:cNvPr id="7174" name="Picture 4"/>
          <p:cNvPicPr>
            <a:picLocks noChangeAspect="1" noChangeArrowheads="1"/>
          </p:cNvPicPr>
          <p:nvPr/>
        </p:nvPicPr>
        <p:blipFill>
          <a:blip r:embed="rId3" cstate="print"/>
          <a:srcRect/>
          <a:stretch>
            <a:fillRect/>
          </a:stretch>
        </p:blipFill>
        <p:spPr bwMode="auto">
          <a:xfrm>
            <a:off x="5438775" y="4119563"/>
            <a:ext cx="3379788" cy="2228850"/>
          </a:xfrm>
          <a:prstGeom prst="rect">
            <a:avLst/>
          </a:prstGeom>
          <a:noFill/>
          <a:ln w="9525">
            <a:noFill/>
            <a:miter lim="800000"/>
            <a:headEnd/>
            <a:tailEnd/>
          </a:ln>
        </p:spPr>
      </p:pic>
      <p:sp>
        <p:nvSpPr>
          <p:cNvPr id="7175" name="TextBox 7"/>
          <p:cNvSpPr txBox="1">
            <a:spLocks noChangeArrowheads="1"/>
          </p:cNvSpPr>
          <p:nvPr/>
        </p:nvSpPr>
        <p:spPr bwMode="auto">
          <a:xfrm>
            <a:off x="5391150" y="3051175"/>
            <a:ext cx="1677988" cy="307975"/>
          </a:xfrm>
          <a:prstGeom prst="rect">
            <a:avLst/>
          </a:prstGeom>
          <a:noFill/>
          <a:ln w="9525">
            <a:noFill/>
            <a:miter lim="800000"/>
            <a:headEnd/>
            <a:tailEnd/>
          </a:ln>
        </p:spPr>
        <p:txBody>
          <a:bodyPr wrap="none">
            <a:spAutoFit/>
          </a:bodyPr>
          <a:lstStyle/>
          <a:p>
            <a:r>
              <a:rPr lang="en-US" sz="1400" b="1"/>
              <a:t>Paravirtualization</a:t>
            </a:r>
          </a:p>
        </p:txBody>
      </p:sp>
      <p:sp>
        <p:nvSpPr>
          <p:cNvPr id="7176" name="TextBox 8"/>
          <p:cNvSpPr txBox="1">
            <a:spLocks noChangeArrowheads="1"/>
          </p:cNvSpPr>
          <p:nvPr/>
        </p:nvSpPr>
        <p:spPr bwMode="auto">
          <a:xfrm>
            <a:off x="5448300" y="6149975"/>
            <a:ext cx="2887663" cy="307975"/>
          </a:xfrm>
          <a:prstGeom prst="rect">
            <a:avLst/>
          </a:prstGeom>
          <a:noFill/>
          <a:ln w="9525">
            <a:noFill/>
            <a:miter lim="800000"/>
            <a:headEnd/>
            <a:tailEnd/>
          </a:ln>
        </p:spPr>
        <p:txBody>
          <a:bodyPr wrap="none">
            <a:spAutoFit/>
          </a:bodyPr>
          <a:lstStyle/>
          <a:p>
            <a:r>
              <a:rPr lang="en-US" sz="1400" b="1"/>
              <a:t>Operating System Virtualization</a:t>
            </a:r>
          </a:p>
        </p:txBody>
      </p:sp>
      <p:sp>
        <p:nvSpPr>
          <p:cNvPr id="7177" name="TextBox 9"/>
          <p:cNvSpPr txBox="1">
            <a:spLocks noChangeArrowheads="1"/>
          </p:cNvSpPr>
          <p:nvPr/>
        </p:nvSpPr>
        <p:spPr bwMode="auto">
          <a:xfrm>
            <a:off x="379413" y="996950"/>
            <a:ext cx="4689475" cy="5540375"/>
          </a:xfrm>
          <a:prstGeom prst="rect">
            <a:avLst/>
          </a:prstGeom>
          <a:noFill/>
          <a:ln w="9525">
            <a:noFill/>
            <a:miter lim="800000"/>
            <a:headEnd/>
            <a:tailEnd/>
          </a:ln>
        </p:spPr>
        <p:txBody>
          <a:bodyPr wrap="none">
            <a:spAutoFit/>
          </a:bodyPr>
          <a:lstStyle/>
          <a:p>
            <a:r>
              <a:rPr lang="en-US"/>
              <a:t>Paravirtualization</a:t>
            </a:r>
          </a:p>
          <a:p>
            <a:endParaRPr lang="en-US" sz="600"/>
          </a:p>
          <a:p>
            <a:pPr lvl="1"/>
            <a:r>
              <a:rPr lang="en-US" sz="1600"/>
              <a:t>Guest operating system modified</a:t>
            </a:r>
          </a:p>
          <a:p>
            <a:pPr lvl="2"/>
            <a:r>
              <a:rPr lang="en-US" sz="1600"/>
              <a:t>I/O</a:t>
            </a:r>
          </a:p>
          <a:p>
            <a:pPr lvl="2"/>
            <a:r>
              <a:rPr lang="en-US" sz="1600"/>
              <a:t>Memory</a:t>
            </a:r>
          </a:p>
          <a:p>
            <a:pPr lvl="2"/>
            <a:r>
              <a:rPr lang="en-US" sz="1600"/>
              <a:t>Privileged</a:t>
            </a:r>
          </a:p>
          <a:p>
            <a:pPr lvl="1"/>
            <a:r>
              <a:rPr lang="en-US" sz="1600"/>
              <a:t>Better performance</a:t>
            </a:r>
          </a:p>
          <a:p>
            <a:pPr lvl="1"/>
            <a:r>
              <a:rPr lang="en-US" sz="1600"/>
              <a:t>Eliminates hardware issues</a:t>
            </a:r>
          </a:p>
          <a:p>
            <a:pPr lvl="1"/>
            <a:r>
              <a:rPr lang="en-US" sz="1600"/>
              <a:t>Requires unique operating system release</a:t>
            </a:r>
          </a:p>
          <a:p>
            <a:pPr lvl="1"/>
            <a:r>
              <a:rPr lang="en-US" sz="1600"/>
              <a:t>Not all operating systems are open</a:t>
            </a:r>
          </a:p>
          <a:p>
            <a:pPr lvl="1"/>
            <a:endParaRPr lang="en-US"/>
          </a:p>
          <a:p>
            <a:r>
              <a:rPr lang="en-US"/>
              <a:t>Operating System Virtualization</a:t>
            </a:r>
          </a:p>
          <a:p>
            <a:endParaRPr lang="en-US" sz="600"/>
          </a:p>
          <a:p>
            <a:pPr lvl="1"/>
            <a:r>
              <a:rPr lang="en-US" sz="1600"/>
              <a:t>Recent VM technology</a:t>
            </a:r>
          </a:p>
          <a:p>
            <a:pPr lvl="1"/>
            <a:r>
              <a:rPr lang="en-US" sz="1600"/>
              <a:t>Utilizes framework containers</a:t>
            </a:r>
          </a:p>
          <a:p>
            <a:pPr lvl="1"/>
            <a:r>
              <a:rPr lang="en-US" sz="1600"/>
              <a:t>Server Programming Model</a:t>
            </a:r>
          </a:p>
          <a:p>
            <a:pPr lvl="1"/>
            <a:r>
              <a:rPr lang="en-US" sz="1600"/>
              <a:t>Container manages isolation</a:t>
            </a:r>
          </a:p>
          <a:p>
            <a:pPr lvl="1"/>
            <a:r>
              <a:rPr lang="en-US" sz="1600"/>
              <a:t>Framework libraries manages resources</a:t>
            </a:r>
          </a:p>
          <a:p>
            <a:pPr lvl="1"/>
            <a:r>
              <a:rPr lang="en-US" sz="1600"/>
              <a:t>Language Virtual Machine manages security</a:t>
            </a:r>
          </a:p>
          <a:p>
            <a:pPr lvl="1"/>
            <a:r>
              <a:rPr lang="en-US" sz="1600"/>
              <a:t>Very popular with server development </a:t>
            </a:r>
          </a:p>
          <a:p>
            <a:pPr lvl="1"/>
            <a:r>
              <a:rPr lang="en-US" sz="1600"/>
              <a:t>    community – IIS, Tomcat, Geronimo</a:t>
            </a:r>
          </a:p>
          <a:p>
            <a:pPr lvl="1"/>
            <a:r>
              <a:rPr lang="en-US" sz="1600"/>
              <a:t>Allows very quick scale up of servers</a:t>
            </a:r>
          </a:p>
          <a:p>
            <a:pPr lvl="1"/>
            <a:endParaRPr lang="en-US"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228600"/>
            <a:ext cx="7772400" cy="1143000"/>
          </a:xfrm>
          <a:prstGeom prst="rect">
            <a:avLst/>
          </a:prstGeom>
        </p:spPr>
        <p:txBody>
          <a:bodyPr/>
          <a:lstStyle/>
          <a:p>
            <a:pPr algn="ctr" eaLnBrk="0" hangingPunct="0">
              <a:defRPr/>
            </a:pPr>
            <a:r>
              <a:rPr lang="en-US" sz="4400">
                <a:latin typeface="+mj-lt"/>
                <a:ea typeface="+mj-ea"/>
                <a:cs typeface="+mj-cs"/>
              </a:rPr>
              <a:t>Processes</a:t>
            </a:r>
          </a:p>
        </p:txBody>
      </p:sp>
      <p:sp>
        <p:nvSpPr>
          <p:cNvPr id="278530" name="Rectangle 3"/>
          <p:cNvSpPr txBox="1">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eaLnBrk="0" hangingPunct="0">
              <a:lnSpc>
                <a:spcPct val="80000"/>
              </a:lnSpc>
              <a:spcBef>
                <a:spcPct val="20000"/>
              </a:spcBef>
              <a:buFont typeface="Arial" charset="0"/>
              <a:buChar char="•"/>
            </a:pPr>
            <a:r>
              <a:rPr lang="en-US" sz="2400" dirty="0">
                <a:latin typeface="Calibri" pitchFamily="34" charset="0"/>
              </a:rPr>
              <a:t>A </a:t>
            </a:r>
            <a:r>
              <a:rPr lang="en-US" sz="2400" b="1" dirty="0">
                <a:latin typeface="Calibri" pitchFamily="34" charset="0"/>
              </a:rPr>
              <a:t>process</a:t>
            </a:r>
            <a:r>
              <a:rPr lang="en-US" sz="2400" dirty="0">
                <a:latin typeface="Calibri" pitchFamily="34" charset="0"/>
              </a:rPr>
              <a:t> is a program in execution</a:t>
            </a:r>
          </a:p>
          <a:p>
            <a:pPr marL="342900" indent="-342900" eaLnBrk="0" hangingPunct="0">
              <a:lnSpc>
                <a:spcPct val="80000"/>
              </a:lnSpc>
              <a:spcBef>
                <a:spcPct val="20000"/>
              </a:spcBef>
              <a:buFont typeface="Arial" charset="0"/>
              <a:buChar char="•"/>
            </a:pPr>
            <a:r>
              <a:rPr lang="en-US" sz="2400" dirty="0">
                <a:latin typeface="Calibri" pitchFamily="34" charset="0"/>
              </a:rPr>
              <a:t>A process is defined by its </a:t>
            </a:r>
            <a:r>
              <a:rPr lang="en-US" sz="2400" b="1" dirty="0">
                <a:latin typeface="Calibri" pitchFamily="34" charset="0"/>
              </a:rPr>
              <a:t>Process Control Block (PCB</a:t>
            </a:r>
            <a:r>
              <a:rPr lang="en-US" sz="2400" dirty="0">
                <a:latin typeface="Calibri" pitchFamily="34" charset="0"/>
              </a:rPr>
              <a:t>), a data structure containing its id, and references to </a:t>
            </a:r>
            <a:r>
              <a:rPr lang="en-US" sz="2400" dirty="0" smtClean="0">
                <a:latin typeface="Calibri" pitchFamily="34" charset="0"/>
              </a:rPr>
              <a:t>its </a:t>
            </a:r>
            <a:r>
              <a:rPr lang="en-US" sz="2400" dirty="0">
                <a:latin typeface="Calibri" pitchFamily="34" charset="0"/>
              </a:rPr>
              <a:t>context. </a:t>
            </a:r>
            <a:endParaRPr lang="en-US" sz="2400" dirty="0" smtClean="0">
              <a:latin typeface="Calibri" pitchFamily="34" charset="0"/>
            </a:endParaRPr>
          </a:p>
          <a:p>
            <a:pPr marL="342900" indent="-342900" eaLnBrk="0" hangingPunct="0">
              <a:lnSpc>
                <a:spcPct val="80000"/>
              </a:lnSpc>
              <a:spcBef>
                <a:spcPct val="20000"/>
              </a:spcBef>
              <a:buFont typeface="Arial" charset="0"/>
              <a:buChar char="•"/>
            </a:pPr>
            <a:r>
              <a:rPr lang="en-US" sz="2400" dirty="0" smtClean="0">
                <a:latin typeface="Calibri" pitchFamily="34" charset="0"/>
              </a:rPr>
              <a:t>The </a:t>
            </a:r>
            <a:r>
              <a:rPr lang="en-US" sz="2400" b="1" dirty="0" smtClean="0">
                <a:latin typeface="Calibri" pitchFamily="34" charset="0"/>
              </a:rPr>
              <a:t>context </a:t>
            </a:r>
            <a:r>
              <a:rPr lang="en-US" sz="2400" dirty="0" smtClean="0">
                <a:latin typeface="Calibri" pitchFamily="34" charset="0"/>
              </a:rPr>
              <a:t>is the system data needed for its execution</a:t>
            </a:r>
            <a:endParaRPr lang="en-US" sz="2400" dirty="0">
              <a:latin typeface="Calibri" pitchFamily="34" charset="0"/>
            </a:endParaRPr>
          </a:p>
          <a:p>
            <a:pPr marL="342900" indent="-342900" eaLnBrk="0" hangingPunct="0">
              <a:lnSpc>
                <a:spcPct val="80000"/>
              </a:lnSpc>
              <a:spcBef>
                <a:spcPct val="20000"/>
              </a:spcBef>
              <a:buFont typeface="Arial" charset="0"/>
              <a:buChar char="•"/>
            </a:pPr>
            <a:r>
              <a:rPr lang="en-US" sz="2400" dirty="0">
                <a:latin typeface="Calibri" pitchFamily="34" charset="0"/>
              </a:rPr>
              <a:t>A process should receive a separate address space for its execution. </a:t>
            </a:r>
          </a:p>
          <a:p>
            <a:pPr marL="342900" indent="-342900" eaLnBrk="0" hangingPunct="0">
              <a:lnSpc>
                <a:spcPct val="80000"/>
              </a:lnSpc>
              <a:spcBef>
                <a:spcPct val="20000"/>
              </a:spcBef>
              <a:buFont typeface="Arial" charset="0"/>
              <a:buChar char="•"/>
            </a:pPr>
            <a:r>
              <a:rPr lang="en-US" sz="2400" dirty="0" smtClean="0">
                <a:latin typeface="Calibri" pitchFamily="34" charset="0"/>
              </a:rPr>
              <a:t>A </a:t>
            </a:r>
            <a:r>
              <a:rPr lang="en-US" sz="2400" b="1" dirty="0">
                <a:latin typeface="Calibri" pitchFamily="34" charset="0"/>
              </a:rPr>
              <a:t>thread</a:t>
            </a:r>
            <a:r>
              <a:rPr lang="en-US" sz="2400" dirty="0">
                <a:latin typeface="Calibri" pitchFamily="34" charset="0"/>
              </a:rPr>
              <a:t> is a lightweight process (faster context switching than a process) and shares its address space with other threads. Typically, a thread includes a program counter, a register set, and a stack. </a:t>
            </a:r>
          </a:p>
          <a:p>
            <a:pPr marL="342900" indent="-342900" eaLnBrk="0" hangingPunct="0">
              <a:lnSpc>
                <a:spcPct val="80000"/>
              </a:lnSpc>
              <a:spcBef>
                <a:spcPct val="20000"/>
              </a:spcBef>
              <a:buFont typeface="Arial" charset="0"/>
              <a:buChar char="•"/>
            </a:pPr>
            <a:r>
              <a:rPr lang="en-US" sz="2400" dirty="0">
                <a:latin typeface="Calibri" pitchFamily="34" charset="0"/>
              </a:rPr>
              <a:t>User processes and threads can be created with special packages, e.g., </a:t>
            </a:r>
            <a:r>
              <a:rPr lang="en-US" sz="2400" dirty="0" err="1">
                <a:latin typeface="Calibri" pitchFamily="34" charset="0"/>
              </a:rPr>
              <a:t>Posix</a:t>
            </a:r>
            <a:r>
              <a:rPr lang="en-US" sz="2400" dirty="0">
                <a:latin typeface="Calibri" pitchFamily="34" charset="0"/>
              </a:rPr>
              <a:t> in Unix, or through the language, as in Java or Ada. </a:t>
            </a:r>
          </a:p>
        </p:txBody>
      </p:sp>
    </p:spTree>
    <p:extLst>
      <p:ext uri="{BB962C8B-B14F-4D97-AF65-F5344CB8AC3E}">
        <p14:creationId xmlns:p14="http://schemas.microsoft.com/office/powerpoint/2010/main" val="27261922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4"/>
          <p:cNvSpPr>
            <a:spLocks noGrp="1"/>
          </p:cNvSpPr>
          <p:nvPr>
            <p:ph type="title"/>
          </p:nvPr>
        </p:nvSpPr>
        <p:spPr/>
        <p:txBody>
          <a:bodyPr/>
          <a:lstStyle/>
          <a:p>
            <a:r>
              <a:rPr lang="en-US" smtClean="0"/>
              <a:t>Paravirtualization</a:t>
            </a:r>
          </a:p>
        </p:txBody>
      </p:sp>
      <p:pic>
        <p:nvPicPr>
          <p:cNvPr id="304130" name="Picture 5"/>
          <p:cNvPicPr>
            <a:picLocks noChangeAspect="1" noChangeArrowheads="1"/>
          </p:cNvPicPr>
          <p:nvPr/>
        </p:nvPicPr>
        <p:blipFill>
          <a:blip r:embed="rId2" cstate="print"/>
          <a:srcRect/>
          <a:stretch>
            <a:fillRect/>
          </a:stretch>
        </p:blipFill>
        <p:spPr bwMode="auto">
          <a:xfrm>
            <a:off x="2398713" y="1819275"/>
            <a:ext cx="4346575" cy="3222625"/>
          </a:xfrm>
          <a:prstGeom prst="rect">
            <a:avLst/>
          </a:prstGeom>
          <a:noFill/>
          <a:ln w="9525">
            <a:noFill/>
            <a:miter lim="800000"/>
            <a:headEnd/>
            <a:tailEnd/>
          </a:ln>
        </p:spPr>
      </p:pic>
    </p:spTree>
    <p:extLst>
      <p:ext uri="{BB962C8B-B14F-4D97-AF65-F5344CB8AC3E}">
        <p14:creationId xmlns:p14="http://schemas.microsoft.com/office/powerpoint/2010/main" val="9116369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Rectangle 2"/>
          <p:cNvSpPr>
            <a:spLocks noGrp="1"/>
          </p:cNvSpPr>
          <p:nvPr>
            <p:ph type="title"/>
          </p:nvPr>
        </p:nvSpPr>
        <p:spPr/>
        <p:txBody>
          <a:bodyPr/>
          <a:lstStyle/>
          <a:p>
            <a:r>
              <a:rPr lang="en-US" smtClean="0"/>
              <a:t>Paravirtualization</a:t>
            </a:r>
          </a:p>
        </p:txBody>
      </p:sp>
      <p:sp>
        <p:nvSpPr>
          <p:cNvPr id="303106" name="Rectangle 3"/>
          <p:cNvSpPr>
            <a:spLocks noGrp="1"/>
          </p:cNvSpPr>
          <p:nvPr>
            <p:ph type="body" idx="1"/>
          </p:nvPr>
        </p:nvSpPr>
        <p:spPr/>
        <p:txBody>
          <a:bodyPr>
            <a:normAutofit lnSpcReduction="10000"/>
          </a:bodyPr>
          <a:lstStyle/>
          <a:p>
            <a:pPr>
              <a:lnSpc>
                <a:spcPct val="80000"/>
              </a:lnSpc>
            </a:pPr>
            <a:r>
              <a:rPr lang="en-US" sz="2000" dirty="0" smtClean="0"/>
              <a:t>It involves modifying the OS kernel to </a:t>
            </a:r>
            <a:r>
              <a:rPr lang="en-US" sz="2000" b="1" dirty="0" smtClean="0"/>
              <a:t>replace </a:t>
            </a:r>
            <a:r>
              <a:rPr lang="en-US" sz="2000" b="1" dirty="0" err="1" smtClean="0"/>
              <a:t>nonvirtualizable</a:t>
            </a:r>
            <a:r>
              <a:rPr lang="en-US" sz="2000" b="1" dirty="0" smtClean="0"/>
              <a:t> instructions with </a:t>
            </a:r>
            <a:r>
              <a:rPr lang="en-US" sz="2000" b="1" dirty="0" err="1" smtClean="0"/>
              <a:t>hypercalls</a:t>
            </a:r>
            <a:r>
              <a:rPr lang="en-US" sz="2000" dirty="0" smtClean="0"/>
              <a:t> that communicate directly with the hypervisor. </a:t>
            </a:r>
          </a:p>
          <a:p>
            <a:pPr>
              <a:lnSpc>
                <a:spcPct val="80000"/>
              </a:lnSpc>
            </a:pPr>
            <a:r>
              <a:rPr lang="en-US" sz="2000" dirty="0" smtClean="0"/>
              <a:t>The hypervisor also provides </a:t>
            </a:r>
            <a:r>
              <a:rPr lang="en-US" sz="2000" dirty="0" err="1" smtClean="0"/>
              <a:t>hypercall</a:t>
            </a:r>
            <a:r>
              <a:rPr lang="en-US" sz="2000" dirty="0" smtClean="0"/>
              <a:t> interfaces for other critical kernel operations such as memory management, interrupt handling and time keeping. </a:t>
            </a:r>
          </a:p>
          <a:p>
            <a:pPr>
              <a:lnSpc>
                <a:spcPct val="80000"/>
              </a:lnSpc>
            </a:pPr>
            <a:r>
              <a:rPr lang="en-US" sz="2000" dirty="0" smtClean="0"/>
              <a:t>The value of </a:t>
            </a:r>
            <a:r>
              <a:rPr lang="en-US" sz="2000" dirty="0" err="1" smtClean="0"/>
              <a:t>paravirtualization</a:t>
            </a:r>
            <a:r>
              <a:rPr lang="en-US" sz="2000" dirty="0" smtClean="0"/>
              <a:t> is in </a:t>
            </a:r>
            <a:r>
              <a:rPr lang="en-US" sz="2000" b="1" dirty="0" smtClean="0"/>
              <a:t>lower virtualization overhead</a:t>
            </a:r>
            <a:r>
              <a:rPr lang="en-US" sz="2000" dirty="0" smtClean="0"/>
              <a:t>, but the performance advantage of </a:t>
            </a:r>
            <a:r>
              <a:rPr lang="en-US" sz="2000" dirty="0" err="1" smtClean="0"/>
              <a:t>paravirtualization</a:t>
            </a:r>
            <a:r>
              <a:rPr lang="en-US" sz="2000" dirty="0" smtClean="0"/>
              <a:t> over full virtualization can vary greatly depending on the workload. </a:t>
            </a:r>
          </a:p>
          <a:p>
            <a:pPr>
              <a:lnSpc>
                <a:spcPct val="80000"/>
              </a:lnSpc>
            </a:pPr>
            <a:r>
              <a:rPr lang="en-US" sz="2000" dirty="0" smtClean="0"/>
              <a:t>As </a:t>
            </a:r>
            <a:r>
              <a:rPr lang="en-US" sz="2000" dirty="0" err="1" smtClean="0"/>
              <a:t>paravirtualization</a:t>
            </a:r>
            <a:r>
              <a:rPr lang="en-US" sz="2000" dirty="0" smtClean="0"/>
              <a:t> cannot support unmodified operating systems (e.g. Windows 2000/XP), </a:t>
            </a:r>
            <a:r>
              <a:rPr lang="en-US" sz="2000" b="1" dirty="0" smtClean="0"/>
              <a:t>its compatibility and portability is poor. </a:t>
            </a:r>
          </a:p>
          <a:p>
            <a:pPr>
              <a:lnSpc>
                <a:spcPct val="80000"/>
              </a:lnSpc>
            </a:pPr>
            <a:r>
              <a:rPr lang="en-US" sz="2000" dirty="0" err="1"/>
              <a:t>P</a:t>
            </a:r>
            <a:r>
              <a:rPr lang="en-US" sz="2000" dirty="0" err="1" smtClean="0"/>
              <a:t>aravirtualization</a:t>
            </a:r>
            <a:r>
              <a:rPr lang="en-US" sz="2000" dirty="0" smtClean="0"/>
              <a:t> can also introduce significant support and maintainability issues in production environments as </a:t>
            </a:r>
            <a:r>
              <a:rPr lang="en-US" sz="2000" b="1" dirty="0" smtClean="0"/>
              <a:t>it requires deep OS kernel modifications. But the VMM is simpler </a:t>
            </a:r>
            <a:r>
              <a:rPr lang="en-US" sz="2000" dirty="0" smtClean="0"/>
              <a:t>than in full virtualization.</a:t>
            </a:r>
          </a:p>
          <a:p>
            <a:pPr>
              <a:lnSpc>
                <a:spcPct val="80000"/>
              </a:lnSpc>
            </a:pPr>
            <a:r>
              <a:rPr lang="en-US" sz="2000" dirty="0" smtClean="0"/>
              <a:t>The </a:t>
            </a:r>
            <a:r>
              <a:rPr lang="en-US" sz="2000" b="1" dirty="0" smtClean="0"/>
              <a:t>open source </a:t>
            </a:r>
            <a:r>
              <a:rPr lang="en-US" sz="2000" b="1" dirty="0" err="1" smtClean="0"/>
              <a:t>Xen</a:t>
            </a:r>
            <a:r>
              <a:rPr lang="en-US" sz="2000" b="1" dirty="0" smtClean="0"/>
              <a:t> </a:t>
            </a:r>
            <a:r>
              <a:rPr lang="en-US" sz="2000" dirty="0" smtClean="0"/>
              <a:t>project is an example of </a:t>
            </a:r>
            <a:r>
              <a:rPr lang="en-US" sz="2000" dirty="0" err="1" smtClean="0"/>
              <a:t>paravirtualization</a:t>
            </a:r>
            <a:r>
              <a:rPr lang="en-US" sz="2000" dirty="0" smtClean="0"/>
              <a:t> that virtualizes the processor and memory using a modified Linux kernel and virtualizes the I/O using custom guest OS device drivers. VMWare uses this approach in some products.</a:t>
            </a:r>
          </a:p>
          <a:p>
            <a:pPr>
              <a:lnSpc>
                <a:spcPct val="80000"/>
              </a:lnSpc>
            </a:pPr>
            <a:endParaRPr lang="en-US" sz="2000" dirty="0" smtClean="0"/>
          </a:p>
        </p:txBody>
      </p:sp>
    </p:spTree>
    <p:extLst>
      <p:ext uri="{BB962C8B-B14F-4D97-AF65-F5344CB8AC3E}">
        <p14:creationId xmlns:p14="http://schemas.microsoft.com/office/powerpoint/2010/main" val="10678440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p:txBody>
          <a:bodyPr/>
          <a:lstStyle/>
          <a:p>
            <a:pPr>
              <a:defRPr/>
            </a:pPr>
            <a:fld id="{DCB37503-ABF1-49BC-A764-2CE964D022C3}" type="slidenum">
              <a:rPr lang="en-US" smtClean="0"/>
              <a:pPr>
                <a:defRPr/>
              </a:pPr>
              <a:t>52</a:t>
            </a:fld>
            <a:endParaRPr lang="en-US"/>
          </a:p>
        </p:txBody>
      </p:sp>
      <p:pic>
        <p:nvPicPr>
          <p:cNvPr id="8196" name="Picture 2"/>
          <p:cNvPicPr>
            <a:picLocks noChangeAspect="1" noChangeArrowheads="1"/>
          </p:cNvPicPr>
          <p:nvPr/>
        </p:nvPicPr>
        <p:blipFill>
          <a:blip r:embed="rId2" cstate="print"/>
          <a:srcRect/>
          <a:stretch>
            <a:fillRect/>
          </a:stretch>
        </p:blipFill>
        <p:spPr bwMode="auto">
          <a:xfrm>
            <a:off x="5356225" y="1033463"/>
            <a:ext cx="3521075" cy="2028825"/>
          </a:xfrm>
          <a:prstGeom prst="rect">
            <a:avLst/>
          </a:prstGeom>
          <a:noFill/>
          <a:ln w="9525">
            <a:noFill/>
            <a:miter lim="800000"/>
            <a:headEnd/>
            <a:tailEnd/>
          </a:ln>
        </p:spPr>
      </p:pic>
      <p:sp>
        <p:nvSpPr>
          <p:cNvPr id="8197" name="TextBox 4"/>
          <p:cNvSpPr txBox="1">
            <a:spLocks noChangeArrowheads="1"/>
          </p:cNvSpPr>
          <p:nvPr/>
        </p:nvSpPr>
        <p:spPr bwMode="auto">
          <a:xfrm>
            <a:off x="5356225" y="2992438"/>
            <a:ext cx="1962150" cy="307975"/>
          </a:xfrm>
          <a:prstGeom prst="rect">
            <a:avLst/>
          </a:prstGeom>
          <a:noFill/>
          <a:ln w="9525">
            <a:noFill/>
            <a:miter lim="800000"/>
            <a:headEnd/>
            <a:tailEnd/>
          </a:ln>
        </p:spPr>
        <p:txBody>
          <a:bodyPr wrap="none">
            <a:spAutoFit/>
          </a:bodyPr>
          <a:lstStyle/>
          <a:p>
            <a:r>
              <a:rPr lang="en-US" sz="1400" b="1"/>
              <a:t>Library Virtualization</a:t>
            </a:r>
          </a:p>
        </p:txBody>
      </p:sp>
      <p:sp>
        <p:nvSpPr>
          <p:cNvPr id="8198" name="TextBox 7"/>
          <p:cNvSpPr txBox="1">
            <a:spLocks noChangeArrowheads="1"/>
          </p:cNvSpPr>
          <p:nvPr/>
        </p:nvSpPr>
        <p:spPr bwMode="auto">
          <a:xfrm>
            <a:off x="4714875" y="214313"/>
            <a:ext cx="4262438" cy="460375"/>
          </a:xfrm>
          <a:prstGeom prst="rect">
            <a:avLst/>
          </a:prstGeom>
          <a:noFill/>
          <a:ln w="9525">
            <a:noFill/>
            <a:miter lim="800000"/>
            <a:headEnd/>
            <a:tailEnd/>
          </a:ln>
        </p:spPr>
        <p:txBody>
          <a:bodyPr wrap="none">
            <a:spAutoFit/>
          </a:bodyPr>
          <a:lstStyle/>
          <a:p>
            <a:pPr algn="r"/>
            <a:r>
              <a:rPr lang="en-US" sz="2400" b="1"/>
              <a:t>Overview of VM Technology</a:t>
            </a:r>
          </a:p>
        </p:txBody>
      </p:sp>
      <p:sp>
        <p:nvSpPr>
          <p:cNvPr id="8199" name="TextBox 8"/>
          <p:cNvSpPr txBox="1">
            <a:spLocks noChangeArrowheads="1"/>
          </p:cNvSpPr>
          <p:nvPr/>
        </p:nvSpPr>
        <p:spPr bwMode="auto">
          <a:xfrm>
            <a:off x="463550" y="1176338"/>
            <a:ext cx="7194534" cy="3970318"/>
          </a:xfrm>
          <a:prstGeom prst="rect">
            <a:avLst/>
          </a:prstGeom>
          <a:noFill/>
          <a:ln w="9525">
            <a:noFill/>
            <a:miter lim="800000"/>
            <a:headEnd/>
            <a:tailEnd/>
          </a:ln>
        </p:spPr>
        <p:txBody>
          <a:bodyPr wrap="none">
            <a:spAutoFit/>
          </a:bodyPr>
          <a:lstStyle/>
          <a:p>
            <a:r>
              <a:rPr lang="en-US" b="1" dirty="0"/>
              <a:t>Library Virtualization</a:t>
            </a:r>
          </a:p>
          <a:p>
            <a:endParaRPr lang="en-US" dirty="0"/>
          </a:p>
          <a:p>
            <a:pPr lvl="1"/>
            <a:r>
              <a:rPr lang="en-US" dirty="0"/>
              <a:t>Guest applications are virtualized</a:t>
            </a:r>
          </a:p>
          <a:p>
            <a:pPr lvl="1"/>
            <a:r>
              <a:rPr lang="en-US" dirty="0"/>
              <a:t>Applications acquire system resources</a:t>
            </a:r>
          </a:p>
          <a:p>
            <a:pPr lvl="1"/>
            <a:r>
              <a:rPr lang="en-US" dirty="0"/>
              <a:t>    through API calls</a:t>
            </a:r>
          </a:p>
          <a:p>
            <a:pPr lvl="1"/>
            <a:r>
              <a:rPr lang="en-US" b="1" dirty="0"/>
              <a:t>Virtualization is done through API’s</a:t>
            </a:r>
          </a:p>
          <a:p>
            <a:pPr lvl="1"/>
            <a:r>
              <a:rPr lang="en-US" dirty="0"/>
              <a:t>Guest API calls are converted to Host</a:t>
            </a:r>
          </a:p>
          <a:p>
            <a:pPr lvl="1"/>
            <a:r>
              <a:rPr lang="en-US" dirty="0"/>
              <a:t>    API calls</a:t>
            </a:r>
          </a:p>
          <a:p>
            <a:pPr lvl="1"/>
            <a:r>
              <a:rPr lang="en-US" dirty="0"/>
              <a:t>I/O &amp; Interrupts are handled by special</a:t>
            </a:r>
          </a:p>
          <a:p>
            <a:pPr lvl="1"/>
            <a:r>
              <a:rPr lang="en-US" dirty="0"/>
              <a:t>    DLL Libraries</a:t>
            </a:r>
          </a:p>
          <a:p>
            <a:pPr lvl="1"/>
            <a:r>
              <a:rPr lang="en-US" dirty="0"/>
              <a:t>Typically enables applications to run on many platforms</a:t>
            </a:r>
          </a:p>
          <a:p>
            <a:pPr lvl="1"/>
            <a:r>
              <a:rPr lang="en-US" dirty="0"/>
              <a:t>Often you see this with </a:t>
            </a:r>
            <a:r>
              <a:rPr lang="en-US" dirty="0" smtClean="0"/>
              <a:t>Windows </a:t>
            </a:r>
            <a:r>
              <a:rPr lang="en-US" dirty="0"/>
              <a:t>applications running on Linux</a:t>
            </a:r>
          </a:p>
          <a:p>
            <a:pPr lvl="1"/>
            <a:r>
              <a:rPr lang="en-US" dirty="0"/>
              <a:t>Apple Macintosh OS good example – Runs </a:t>
            </a:r>
            <a:r>
              <a:rPr lang="en-US" dirty="0" smtClean="0"/>
              <a:t>Windows </a:t>
            </a:r>
            <a:r>
              <a:rPr lang="en-US" dirty="0"/>
              <a:t>apps on </a:t>
            </a:r>
            <a:r>
              <a:rPr lang="en-US" dirty="0" err="1"/>
              <a:t>MacOS</a:t>
            </a:r>
            <a:endParaRPr lang="en-US" dirty="0"/>
          </a:p>
          <a:p>
            <a:pPr lvl="1"/>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Rectangle 2"/>
          <p:cNvSpPr>
            <a:spLocks noGrp="1"/>
          </p:cNvSpPr>
          <p:nvPr>
            <p:ph type="title"/>
          </p:nvPr>
        </p:nvSpPr>
        <p:spPr/>
        <p:txBody>
          <a:bodyPr/>
          <a:lstStyle/>
          <a:p>
            <a:r>
              <a:rPr lang="en-US" smtClean="0"/>
              <a:t>Hardware assist</a:t>
            </a:r>
          </a:p>
        </p:txBody>
      </p:sp>
      <p:sp>
        <p:nvSpPr>
          <p:cNvPr id="305154" name="Rectangle 3"/>
          <p:cNvSpPr>
            <a:spLocks noGrp="1"/>
          </p:cNvSpPr>
          <p:nvPr>
            <p:ph type="body" idx="1"/>
          </p:nvPr>
        </p:nvSpPr>
        <p:spPr/>
        <p:txBody>
          <a:bodyPr>
            <a:noAutofit/>
          </a:bodyPr>
          <a:lstStyle/>
          <a:p>
            <a:pPr>
              <a:lnSpc>
                <a:spcPct val="80000"/>
              </a:lnSpc>
            </a:pPr>
            <a:r>
              <a:rPr lang="en-US" sz="2400" dirty="0"/>
              <a:t>Hardware vendors </a:t>
            </a:r>
            <a:r>
              <a:rPr lang="en-US" sz="2400" dirty="0" smtClean="0"/>
              <a:t>have developed features </a:t>
            </a:r>
            <a:r>
              <a:rPr lang="en-US" sz="2400" dirty="0"/>
              <a:t>to simplify virtualization techniques. First generation enhancements include Intel Virtualization Technology (VT-x) and AMD’s AMD-V which both target privileged instructions with a new CPU execution mode feature that allows the VMM to run in a new root mode below ring 0. </a:t>
            </a:r>
          </a:p>
          <a:p>
            <a:pPr>
              <a:lnSpc>
                <a:spcPct val="80000"/>
              </a:lnSpc>
            </a:pPr>
            <a:r>
              <a:rPr lang="en-US" sz="2400" b="1" dirty="0"/>
              <a:t>Privileged and sensitive calls are set to automatically trap to the hypervisor</a:t>
            </a:r>
            <a:r>
              <a:rPr lang="en-US" sz="2400" dirty="0"/>
              <a:t>, removing the need for either binary translation or </a:t>
            </a:r>
            <a:r>
              <a:rPr lang="en-US" sz="2400" dirty="0" err="1"/>
              <a:t>paravirtualization</a:t>
            </a:r>
            <a:r>
              <a:rPr lang="en-US" sz="2400" dirty="0"/>
              <a:t>. </a:t>
            </a:r>
          </a:p>
          <a:p>
            <a:pPr>
              <a:lnSpc>
                <a:spcPct val="80000"/>
              </a:lnSpc>
            </a:pPr>
            <a:r>
              <a:rPr lang="en-US" sz="2400" dirty="0"/>
              <a:t>The guest state is stored in Virtual Machine Control Structures (VT-x) or Virtual Machine Control Blocks (AMD-V).</a:t>
            </a:r>
          </a:p>
          <a:p>
            <a:pPr>
              <a:lnSpc>
                <a:spcPct val="80000"/>
              </a:lnSpc>
            </a:pPr>
            <a:r>
              <a:rPr lang="en-US" sz="2400" dirty="0"/>
              <a:t>Processors with Intel VT and AMD-V became available in </a:t>
            </a:r>
            <a:r>
              <a:rPr lang="en-US" sz="2400" dirty="0" smtClean="0"/>
              <a:t>2006</a:t>
            </a:r>
          </a:p>
          <a:p>
            <a:pPr>
              <a:lnSpc>
                <a:spcPct val="80000"/>
              </a:lnSpc>
            </a:pPr>
            <a:r>
              <a:rPr lang="en-US" sz="2400" dirty="0" smtClean="0"/>
              <a:t>Used by Microsoft</a:t>
            </a:r>
            <a:r>
              <a:rPr lang="en-US" sz="2400" dirty="0"/>
              <a:t>, Parallels, </a:t>
            </a:r>
            <a:r>
              <a:rPr lang="en-US" sz="2400" dirty="0" smtClean="0"/>
              <a:t>VMware </a:t>
            </a:r>
            <a:r>
              <a:rPr lang="en-US" sz="2400" dirty="0"/>
              <a:t>Workstation (for 64-bit guests only</a:t>
            </a:r>
            <a:r>
              <a:rPr lang="en-US" sz="2400" dirty="0" smtClean="0"/>
              <a:t>), </a:t>
            </a:r>
            <a:r>
              <a:rPr lang="en-US" sz="2400" dirty="0" err="1" smtClean="0"/>
              <a:t>XenCenter</a:t>
            </a:r>
            <a:r>
              <a:rPr lang="en-US" sz="2400" dirty="0"/>
              <a:t>, Xen 3.x (including derivatives like Virtual Iron), </a:t>
            </a:r>
            <a:r>
              <a:rPr lang="en-US" sz="2400" dirty="0" smtClean="0"/>
              <a:t>Linux KVM and Microsoft Hyper-V.</a:t>
            </a:r>
            <a:endParaRPr lang="en-US" sz="2400" dirty="0"/>
          </a:p>
        </p:txBody>
      </p:sp>
    </p:spTree>
    <p:extLst>
      <p:ext uri="{BB962C8B-B14F-4D97-AF65-F5344CB8AC3E}">
        <p14:creationId xmlns:p14="http://schemas.microsoft.com/office/powerpoint/2010/main" val="24512886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274344" y="5844778"/>
            <a:ext cx="782241" cy="155972"/>
          </a:xfrm>
        </p:spPr>
        <p:txBody>
          <a:bodyPr/>
          <a:lstStyle/>
          <a:p>
            <a:pPr>
              <a:defRPr/>
            </a:pPr>
            <a:r>
              <a:rPr lang="en-US" smtClean="0"/>
              <a:t>SK Mansfield</a:t>
            </a:r>
            <a:endParaRPr lang="en-US"/>
          </a:p>
        </p:txBody>
      </p:sp>
      <p:sp>
        <p:nvSpPr>
          <p:cNvPr id="3" name="Slide Number Placeholder 2"/>
          <p:cNvSpPr>
            <a:spLocks noGrp="1"/>
          </p:cNvSpPr>
          <p:nvPr>
            <p:ph type="sldNum" sz="quarter" idx="12"/>
          </p:nvPr>
        </p:nvSpPr>
        <p:spPr>
          <a:xfrm>
            <a:off x="7423548" y="5844778"/>
            <a:ext cx="577453" cy="155972"/>
          </a:xfrm>
        </p:spPr>
        <p:txBody>
          <a:bodyPr/>
          <a:lstStyle/>
          <a:p>
            <a:pPr>
              <a:defRPr/>
            </a:pPr>
            <a:fld id="{1016A8C6-30C4-43CE-B934-C9635D707945}" type="slidenum">
              <a:rPr lang="en-US" smtClean="0"/>
              <a:pPr>
                <a:defRPr/>
              </a:pPr>
              <a:t>54</a:t>
            </a:fld>
            <a:endParaRPr lang="en-US"/>
          </a:p>
        </p:txBody>
      </p:sp>
      <p:sp>
        <p:nvSpPr>
          <p:cNvPr id="4" name="TextBox 3"/>
          <p:cNvSpPr txBox="1">
            <a:spLocks noChangeArrowheads="1"/>
          </p:cNvSpPr>
          <p:nvPr/>
        </p:nvSpPr>
        <p:spPr bwMode="auto">
          <a:xfrm>
            <a:off x="4519674" y="972741"/>
            <a:ext cx="3345596" cy="415498"/>
          </a:xfrm>
          <a:prstGeom prst="rect">
            <a:avLst/>
          </a:prstGeom>
          <a:noFill/>
          <a:ln w="9525">
            <a:noFill/>
            <a:miter lim="800000"/>
            <a:headEnd/>
            <a:tailEnd/>
          </a:ln>
        </p:spPr>
        <p:txBody>
          <a:bodyPr wrap="none">
            <a:spAutoFit/>
          </a:bodyPr>
          <a:lstStyle/>
          <a:p>
            <a:pPr algn="r"/>
            <a:r>
              <a:rPr lang="en-US" sz="2100" b="1"/>
              <a:t>Intel Virtual Technology (VT)</a:t>
            </a:r>
          </a:p>
        </p:txBody>
      </p:sp>
      <p:pic>
        <p:nvPicPr>
          <p:cNvPr id="5" name="Picture 2"/>
          <p:cNvPicPr>
            <a:picLocks noChangeAspect="1" noChangeArrowheads="1"/>
          </p:cNvPicPr>
          <p:nvPr/>
        </p:nvPicPr>
        <p:blipFill>
          <a:blip r:embed="rId2" cstate="print"/>
          <a:srcRect/>
          <a:stretch>
            <a:fillRect/>
          </a:stretch>
        </p:blipFill>
        <p:spPr bwMode="auto">
          <a:xfrm>
            <a:off x="6037660" y="1534717"/>
            <a:ext cx="1862138" cy="1720453"/>
          </a:xfrm>
          <a:prstGeom prst="rect">
            <a:avLst/>
          </a:prstGeom>
          <a:noFill/>
          <a:ln w="9525">
            <a:noFill/>
            <a:miter lim="800000"/>
            <a:headEnd/>
            <a:tailEnd/>
          </a:ln>
        </p:spPr>
      </p:pic>
      <p:sp>
        <p:nvSpPr>
          <p:cNvPr id="6" name="TextBox 5"/>
          <p:cNvSpPr txBox="1">
            <a:spLocks noChangeArrowheads="1"/>
          </p:cNvSpPr>
          <p:nvPr/>
        </p:nvSpPr>
        <p:spPr bwMode="auto">
          <a:xfrm>
            <a:off x="6025754" y="3075385"/>
            <a:ext cx="1542410" cy="219291"/>
          </a:xfrm>
          <a:prstGeom prst="rect">
            <a:avLst/>
          </a:prstGeom>
          <a:noFill/>
          <a:ln w="9525">
            <a:noFill/>
            <a:miter lim="800000"/>
            <a:headEnd/>
            <a:tailEnd/>
          </a:ln>
        </p:spPr>
        <p:txBody>
          <a:bodyPr wrap="none">
            <a:spAutoFit/>
          </a:bodyPr>
          <a:lstStyle/>
          <a:p>
            <a:r>
              <a:rPr lang="en-US" sz="825" b="1"/>
              <a:t>Virtual Machine Privilege Rings</a:t>
            </a:r>
          </a:p>
        </p:txBody>
      </p:sp>
      <p:sp>
        <p:nvSpPr>
          <p:cNvPr id="7" name="TextBox 6"/>
          <p:cNvSpPr txBox="1">
            <a:spLocks noChangeArrowheads="1"/>
          </p:cNvSpPr>
          <p:nvPr/>
        </p:nvSpPr>
        <p:spPr bwMode="auto">
          <a:xfrm>
            <a:off x="1232299" y="1569244"/>
            <a:ext cx="6269831" cy="4224233"/>
          </a:xfrm>
          <a:prstGeom prst="rect">
            <a:avLst/>
          </a:prstGeom>
          <a:noFill/>
          <a:ln w="9525">
            <a:noFill/>
            <a:miter lim="800000"/>
            <a:headEnd/>
            <a:tailEnd/>
          </a:ln>
        </p:spPr>
        <p:txBody>
          <a:bodyPr>
            <a:spAutoFit/>
          </a:bodyPr>
          <a:lstStyle/>
          <a:p>
            <a:r>
              <a:rPr lang="en-US" sz="1350"/>
              <a:t>Developed new privilege state  -- VMX Root/VMX Non-Root</a:t>
            </a:r>
          </a:p>
          <a:p>
            <a:pPr lvl="1"/>
            <a:r>
              <a:rPr lang="en-US" sz="1200"/>
              <a:t>Previous x86 hardware implementations 0&gt;1&gt;2&gt;3</a:t>
            </a:r>
          </a:p>
          <a:p>
            <a:pPr lvl="1"/>
            <a:r>
              <a:rPr lang="en-US" sz="1200"/>
              <a:t>Almost all operating systems run on 0/3</a:t>
            </a:r>
          </a:p>
          <a:p>
            <a:pPr lvl="1"/>
            <a:r>
              <a:rPr lang="en-US" sz="1200"/>
              <a:t>Best option would be 0/1/3 operation for VM</a:t>
            </a:r>
          </a:p>
          <a:p>
            <a:pPr lvl="1"/>
            <a:r>
              <a:rPr lang="en-US" sz="1200"/>
              <a:t>OS design forced 0/3/3 operation – Many problems</a:t>
            </a:r>
          </a:p>
          <a:p>
            <a:pPr lvl="1"/>
            <a:r>
              <a:rPr lang="en-US" sz="1200"/>
              <a:t>Added additional privilege state</a:t>
            </a:r>
          </a:p>
          <a:p>
            <a:pPr lvl="1"/>
            <a:r>
              <a:rPr lang="en-US" sz="1200"/>
              <a:t>    VMX Root 0&gt;VMX-non Root 0&gt;1&gt;2&gt;3</a:t>
            </a:r>
            <a:endParaRPr lang="en-US" sz="1350"/>
          </a:p>
          <a:p>
            <a:pPr lvl="1"/>
            <a:endParaRPr lang="en-US" sz="1350"/>
          </a:p>
          <a:p>
            <a:r>
              <a:rPr lang="en-US" sz="1350"/>
              <a:t>Operating system maintained privilege ring design</a:t>
            </a:r>
          </a:p>
          <a:p>
            <a:pPr lvl="1"/>
            <a:r>
              <a:rPr lang="en-US" sz="1200"/>
              <a:t>VMX Root allowed VMX Root 0/VMX Non-Root 0/4 Operation</a:t>
            </a:r>
          </a:p>
          <a:p>
            <a:pPr lvl="1"/>
            <a:r>
              <a:rPr lang="en-US" sz="1200"/>
              <a:t>Eliminated Ring Aliasing and Ring Compression Problems</a:t>
            </a:r>
          </a:p>
          <a:p>
            <a:pPr lvl="1"/>
            <a:r>
              <a:rPr lang="en-US" sz="1200"/>
              <a:t>All privilege instructions trap at ring 3</a:t>
            </a:r>
          </a:p>
          <a:p>
            <a:pPr lvl="1"/>
            <a:r>
              <a:rPr lang="en-US" sz="1200"/>
              <a:t>Some trap at VMX Non-Root 0</a:t>
            </a:r>
          </a:p>
          <a:p>
            <a:pPr lvl="1"/>
            <a:r>
              <a:rPr lang="en-US" sz="1200"/>
              <a:t>None trap at VMX Root 0</a:t>
            </a:r>
          </a:p>
          <a:p>
            <a:pPr lvl="1"/>
            <a:endParaRPr lang="en-US" sz="1200"/>
          </a:p>
          <a:p>
            <a:r>
              <a:rPr lang="en-US" sz="1200" b="1"/>
              <a:t>Fixed Privileged Instruction and Hidden State Issues</a:t>
            </a:r>
          </a:p>
          <a:p>
            <a:endParaRPr lang="en-US" sz="1200"/>
          </a:p>
          <a:p>
            <a:r>
              <a:rPr lang="en-US" sz="1200" b="1"/>
              <a:t>Better management of Interrupt Masking in VMX Non-Root 0</a:t>
            </a:r>
          </a:p>
          <a:p>
            <a:endParaRPr lang="en-US" sz="1200"/>
          </a:p>
          <a:p>
            <a:r>
              <a:rPr lang="en-US" sz="1200" b="1"/>
              <a:t>Added VT-c – High performance I/O Virtual DMA mapping for NIC’s</a:t>
            </a:r>
          </a:p>
          <a:p>
            <a:endParaRPr lang="en-US" sz="1200"/>
          </a:p>
          <a:p>
            <a:r>
              <a:rPr lang="en-US" sz="1200" b="1"/>
              <a:t>Added VT-d – Similar to VT-c but a more generalized I/O model for other devices</a:t>
            </a:r>
          </a:p>
        </p:txBody>
      </p:sp>
    </p:spTree>
    <p:extLst>
      <p:ext uri="{BB962C8B-B14F-4D97-AF65-F5344CB8AC3E}">
        <p14:creationId xmlns:p14="http://schemas.microsoft.com/office/powerpoint/2010/main" val="3978103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4"/>
          <p:cNvSpPr>
            <a:spLocks noGrp="1"/>
          </p:cNvSpPr>
          <p:nvPr>
            <p:ph type="title"/>
          </p:nvPr>
        </p:nvSpPr>
        <p:spPr/>
        <p:txBody>
          <a:bodyPr/>
          <a:lstStyle/>
          <a:p>
            <a:r>
              <a:rPr lang="en-US" smtClean="0"/>
              <a:t>Hardware assist</a:t>
            </a:r>
          </a:p>
        </p:txBody>
      </p:sp>
      <p:pic>
        <p:nvPicPr>
          <p:cNvPr id="306178" name="Picture 5"/>
          <p:cNvPicPr>
            <a:picLocks noChangeAspect="1" noChangeArrowheads="1"/>
          </p:cNvPicPr>
          <p:nvPr/>
        </p:nvPicPr>
        <p:blipFill>
          <a:blip r:embed="rId2" cstate="print"/>
          <a:srcRect/>
          <a:stretch>
            <a:fillRect/>
          </a:stretch>
        </p:blipFill>
        <p:spPr bwMode="auto">
          <a:xfrm>
            <a:off x="2550319" y="2046685"/>
            <a:ext cx="4043363" cy="2767013"/>
          </a:xfrm>
          <a:prstGeom prst="rect">
            <a:avLst/>
          </a:prstGeom>
          <a:noFill/>
          <a:ln w="9525">
            <a:noFill/>
            <a:miter lim="800000"/>
            <a:headEnd/>
            <a:tailEnd/>
          </a:ln>
        </p:spPr>
      </p:pic>
    </p:spTree>
    <p:extLst>
      <p:ext uri="{BB962C8B-B14F-4D97-AF65-F5344CB8AC3E}">
        <p14:creationId xmlns:p14="http://schemas.microsoft.com/office/powerpoint/2010/main" val="7617353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virtualization</a:t>
            </a:r>
            <a:endParaRPr lang="en-US" dirty="0"/>
          </a:p>
        </p:txBody>
      </p:sp>
      <p:sp>
        <p:nvSpPr>
          <p:cNvPr id="3" name="Content Placeholder 2"/>
          <p:cNvSpPr>
            <a:spLocks noGrp="1"/>
          </p:cNvSpPr>
          <p:nvPr>
            <p:ph idx="1"/>
          </p:nvPr>
        </p:nvSpPr>
        <p:spPr/>
        <p:txBody>
          <a:bodyPr>
            <a:noAutofit/>
          </a:bodyPr>
          <a:lstStyle/>
          <a:p>
            <a:r>
              <a:rPr lang="en-US" sz="1800" dirty="0"/>
              <a:t>To run multiple virtual machines on a single system, another level of memory virtualization is </a:t>
            </a:r>
            <a:r>
              <a:rPr lang="en-US" sz="1800" dirty="0" smtClean="0"/>
              <a:t>required: One </a:t>
            </a:r>
            <a:r>
              <a:rPr lang="en-US" sz="1800" dirty="0"/>
              <a:t>has to virtualize the Memory Management Unit (MMU) to support the guest OS</a:t>
            </a:r>
          </a:p>
          <a:p>
            <a:r>
              <a:rPr lang="en-US" sz="1800" dirty="0"/>
              <a:t>The guest OS continues to control the mapping of virtual addresses to the guest memory physical addresses, but the guest OS cannot have direct access to the actual machine memory. The VMM is responsible for mapping guest physical memory to the actual machine memory, and it uses </a:t>
            </a:r>
            <a:r>
              <a:rPr lang="en-US" sz="1800" b="1" dirty="0"/>
              <a:t>shadow page tables </a:t>
            </a:r>
            <a:r>
              <a:rPr lang="en-US" sz="1800" dirty="0"/>
              <a:t>to accelerate the mappings</a:t>
            </a:r>
          </a:p>
          <a:p>
            <a:r>
              <a:rPr lang="en-US" sz="1800" dirty="0"/>
              <a:t>The VMM uses TLB hardware (a cache) to map the virtual memory directly to the machine memory to avoid the two levels of translation on every access.</a:t>
            </a:r>
          </a:p>
          <a:p>
            <a:r>
              <a:rPr lang="en-US" sz="1800" dirty="0"/>
              <a:t>When the guest OS changes the virtual memory to physical memory mapping, the VMM updates the shadow page tables to enable a direct lookup. </a:t>
            </a:r>
          </a:p>
          <a:p>
            <a:r>
              <a:rPr lang="en-US" sz="1800" dirty="0"/>
              <a:t>MMU virtualization creates some overhead for all virtualization approaches, but this is the area where second generation hardware assisted virtualization </a:t>
            </a:r>
            <a:r>
              <a:rPr lang="en-US" sz="1800" dirty="0" smtClean="0"/>
              <a:t>offers efficiency </a:t>
            </a:r>
            <a:r>
              <a:rPr lang="en-US" sz="1800" dirty="0"/>
              <a:t>gains.</a:t>
            </a:r>
          </a:p>
        </p:txBody>
      </p:sp>
    </p:spTree>
    <p:extLst>
      <p:ext uri="{BB962C8B-B14F-4D97-AF65-F5344CB8AC3E}">
        <p14:creationId xmlns:p14="http://schemas.microsoft.com/office/powerpoint/2010/main" val="2569368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4738" name="Picture 2"/>
          <p:cNvPicPr>
            <a:picLocks noChangeAspect="1" noChangeArrowheads="1"/>
          </p:cNvPicPr>
          <p:nvPr/>
        </p:nvPicPr>
        <p:blipFill>
          <a:blip r:embed="rId2" cstate="print"/>
          <a:srcRect/>
          <a:stretch>
            <a:fillRect/>
          </a:stretch>
        </p:blipFill>
        <p:spPr bwMode="auto">
          <a:xfrm>
            <a:off x="1981200" y="1828800"/>
            <a:ext cx="5181600" cy="3276600"/>
          </a:xfrm>
          <a:prstGeom prst="rect">
            <a:avLst/>
          </a:prstGeom>
          <a:noFill/>
          <a:ln w="9525">
            <a:noFill/>
            <a:miter lim="800000"/>
            <a:headEnd/>
            <a:tailEnd/>
          </a:ln>
        </p:spPr>
      </p:pic>
    </p:spTree>
    <p:extLst>
      <p:ext uri="{BB962C8B-B14F-4D97-AF65-F5344CB8AC3E}">
        <p14:creationId xmlns:p14="http://schemas.microsoft.com/office/powerpoint/2010/main" val="3917666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a:t>
            </a:r>
            <a:r>
              <a:rPr lang="en-US" dirty="0" smtClean="0"/>
              <a:t>faults in Virtualized Memory</a:t>
            </a:r>
            <a:endParaRPr lang="en-US" dirty="0"/>
          </a:p>
        </p:txBody>
      </p:sp>
      <p:sp>
        <p:nvSpPr>
          <p:cNvPr id="3" name="Content Placeholder 2"/>
          <p:cNvSpPr>
            <a:spLocks noGrp="1"/>
          </p:cNvSpPr>
          <p:nvPr>
            <p:ph idx="1"/>
          </p:nvPr>
        </p:nvSpPr>
        <p:spPr/>
        <p:txBody>
          <a:bodyPr>
            <a:normAutofit fontScale="62500" lnSpcReduction="20000"/>
          </a:bodyPr>
          <a:lstStyle/>
          <a:p>
            <a:r>
              <a:rPr lang="en-US" dirty="0"/>
              <a:t>Page faults are generated when an application tries to use memory that is part of its working set, but can't find it. Page faults can be either hard or soft</a:t>
            </a:r>
            <a:r>
              <a:rPr lang="en-US" dirty="0" smtClean="0"/>
              <a:t>: Hard </a:t>
            </a:r>
            <a:r>
              <a:rPr lang="en-US" dirty="0"/>
              <a:t>page faults occur when the page is found in the page file on the hard disk</a:t>
            </a:r>
            <a:r>
              <a:rPr lang="en-US" dirty="0" smtClean="0"/>
              <a:t>. Soft </a:t>
            </a:r>
            <a:r>
              <a:rPr lang="en-US" dirty="0"/>
              <a:t>page faults happen when the page is found somewhere else in memory.</a:t>
            </a:r>
          </a:p>
          <a:p>
            <a:r>
              <a:rPr lang="en-US" dirty="0"/>
              <a:t>Hard page faults involve disk I/O and impact performance. Soft page faults also impact performance, but may not result in heavy performance loss in a physical environment. </a:t>
            </a:r>
            <a:endParaRPr lang="en-US" dirty="0" smtClean="0"/>
          </a:p>
          <a:p>
            <a:r>
              <a:rPr lang="en-US" b="1" dirty="0" smtClean="0"/>
              <a:t>VMware </a:t>
            </a:r>
            <a:r>
              <a:rPr lang="en-US" b="1" dirty="0"/>
              <a:t>software does not cause the guest operating system running in the virtual machine to see additional page faults</a:t>
            </a:r>
            <a:r>
              <a:rPr lang="en-US" dirty="0"/>
              <a:t>, but VMware software must virtualize the page faults that originate from within the virtual machine. </a:t>
            </a:r>
            <a:endParaRPr lang="en-US" dirty="0" smtClean="0"/>
          </a:p>
          <a:p>
            <a:r>
              <a:rPr lang="en-US" dirty="0" smtClean="0"/>
              <a:t>Both </a:t>
            </a:r>
            <a:r>
              <a:rPr lang="en-US" dirty="0"/>
              <a:t>soft and hard page faults in a virtual machine cause a context switch into the virtualization layer and some additional processing to virtualize memory management data structures. As on native hardware, hard page faults in a virtual machine also require disk I/O to the page file. For best performance, avoid page faults whenever possible</a:t>
            </a:r>
            <a:r>
              <a:rPr lang="en-US" dirty="0" smtClean="0"/>
              <a:t>.</a:t>
            </a:r>
          </a:p>
        </p:txBody>
      </p:sp>
    </p:spTree>
    <p:extLst>
      <p:ext uri="{BB962C8B-B14F-4D97-AF65-F5344CB8AC3E}">
        <p14:creationId xmlns:p14="http://schemas.microsoft.com/office/powerpoint/2010/main" val="4049518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virtualization</a:t>
            </a:r>
            <a:endParaRPr lang="en-US" dirty="0"/>
          </a:p>
        </p:txBody>
      </p:sp>
      <p:sp>
        <p:nvSpPr>
          <p:cNvPr id="3" name="Content Placeholder 2"/>
          <p:cNvSpPr>
            <a:spLocks noGrp="1"/>
          </p:cNvSpPr>
          <p:nvPr>
            <p:ph idx="1"/>
          </p:nvPr>
        </p:nvSpPr>
        <p:spPr/>
        <p:txBody>
          <a:bodyPr>
            <a:noAutofit/>
          </a:bodyPr>
          <a:lstStyle/>
          <a:p>
            <a:r>
              <a:rPr lang="en-US" sz="2400" dirty="0" smtClean="0"/>
              <a:t>Involves </a:t>
            </a:r>
            <a:r>
              <a:rPr lang="en-US" sz="2400" b="1" dirty="0"/>
              <a:t>managing the routing of I/O requests </a:t>
            </a:r>
            <a:r>
              <a:rPr lang="en-US" sz="2400" dirty="0"/>
              <a:t>between virtual devices and the shared physical hardware. </a:t>
            </a:r>
          </a:p>
          <a:p>
            <a:r>
              <a:rPr lang="en-US" sz="2400" dirty="0"/>
              <a:t>The hypervisor virtualizes the physical hardware and presents each virtual machine with </a:t>
            </a:r>
            <a:r>
              <a:rPr lang="en-US" sz="2400" b="1" dirty="0"/>
              <a:t>a standardized set of virtual devices </a:t>
            </a:r>
            <a:r>
              <a:rPr lang="en-US" sz="2400" dirty="0"/>
              <a:t>as seen in Figure </a:t>
            </a:r>
            <a:r>
              <a:rPr lang="en-US" sz="2400" dirty="0" smtClean="0"/>
              <a:t>9 (next slide). </a:t>
            </a:r>
            <a:endParaRPr lang="en-US" sz="2400" dirty="0"/>
          </a:p>
          <a:p>
            <a:r>
              <a:rPr lang="en-US" sz="2400" dirty="0"/>
              <a:t>These virtual devices effectively emulate well-known hardware and translate the virtual machine requests to the system hardware. </a:t>
            </a:r>
          </a:p>
          <a:p>
            <a:r>
              <a:rPr lang="en-US" sz="2400" dirty="0"/>
              <a:t>This standardization on consistent device drivers also </a:t>
            </a:r>
            <a:r>
              <a:rPr lang="en-US" sz="2400" b="1" dirty="0"/>
              <a:t>helps with virtual machine standardization and portability</a:t>
            </a:r>
            <a:r>
              <a:rPr lang="en-US" sz="2400" dirty="0"/>
              <a:t> across platforms as all virtual machines are configured to run on the same virtual hardware regardless of the actual physical hardware in the system.</a:t>
            </a:r>
          </a:p>
          <a:p>
            <a:endParaRPr lang="en-US" sz="2400" dirty="0"/>
          </a:p>
        </p:txBody>
      </p:sp>
    </p:spTree>
    <p:extLst>
      <p:ext uri="{BB962C8B-B14F-4D97-AF65-F5344CB8AC3E}">
        <p14:creationId xmlns:p14="http://schemas.microsoft.com/office/powerpoint/2010/main" val="46770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Title 1"/>
          <p:cNvSpPr>
            <a:spLocks noGrp="1"/>
          </p:cNvSpPr>
          <p:nvPr>
            <p:ph type="title"/>
          </p:nvPr>
        </p:nvSpPr>
        <p:spPr/>
        <p:txBody>
          <a:bodyPr/>
          <a:lstStyle/>
          <a:p>
            <a:r>
              <a:rPr lang="en-US" smtClean="0"/>
              <a:t>Process management</a:t>
            </a:r>
          </a:p>
        </p:txBody>
      </p:sp>
      <p:sp>
        <p:nvSpPr>
          <p:cNvPr id="279554" name="Content Placeholder 2"/>
          <p:cNvSpPr>
            <a:spLocks noGrp="1"/>
          </p:cNvSpPr>
          <p:nvPr>
            <p:ph idx="1"/>
          </p:nvPr>
        </p:nvSpPr>
        <p:spPr/>
        <p:txBody>
          <a:bodyPr/>
          <a:lstStyle/>
          <a:p>
            <a:r>
              <a:rPr lang="en-US" sz="2400" dirty="0" smtClean="0"/>
              <a:t>A process state (</a:t>
            </a:r>
            <a:r>
              <a:rPr lang="en-US" sz="2400" b="1" dirty="0" smtClean="0"/>
              <a:t>context</a:t>
            </a:r>
            <a:r>
              <a:rPr lang="en-US" sz="2400" dirty="0" smtClean="0"/>
              <a:t>) includes its Program counter, code, local variables, data, execution stack, pointers to memory areas, links to I/O devices,…</a:t>
            </a:r>
          </a:p>
          <a:p>
            <a:r>
              <a:rPr lang="en-US" sz="2400" dirty="0" smtClean="0"/>
              <a:t>A process is created when a user or another process requests it</a:t>
            </a:r>
          </a:p>
          <a:p>
            <a:r>
              <a:rPr lang="en-US" sz="2400" dirty="0" smtClean="0"/>
              <a:t>A process terminates when it completes execution or is killed by the kernel</a:t>
            </a:r>
          </a:p>
          <a:p>
            <a:r>
              <a:rPr lang="en-US" sz="2400" dirty="0" smtClean="0"/>
              <a:t>When a process is suspended, its state must be saved to be brought back when it resumes execution (</a:t>
            </a:r>
            <a:r>
              <a:rPr lang="en-US" sz="2400" b="1" dirty="0" smtClean="0"/>
              <a:t>context switch</a:t>
            </a:r>
            <a:r>
              <a:rPr lang="en-US" sz="2400" dirty="0" smtClean="0"/>
              <a:t>)</a:t>
            </a:r>
          </a:p>
          <a:p>
            <a:r>
              <a:rPr lang="en-US" sz="2400" dirty="0" smtClean="0"/>
              <a:t>The </a:t>
            </a:r>
            <a:r>
              <a:rPr lang="en-US" sz="2400" b="1" dirty="0" smtClean="0"/>
              <a:t>scheduler</a:t>
            </a:r>
            <a:r>
              <a:rPr lang="en-US" sz="2400" dirty="0" smtClean="0"/>
              <a:t> assigns processor(s) to processes</a:t>
            </a:r>
          </a:p>
        </p:txBody>
      </p:sp>
    </p:spTree>
    <p:extLst>
      <p:ext uri="{BB962C8B-B14F-4D97-AF65-F5344CB8AC3E}">
        <p14:creationId xmlns:p14="http://schemas.microsoft.com/office/powerpoint/2010/main" val="30988305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5762" name="Picture 2"/>
          <p:cNvPicPr>
            <a:picLocks noChangeAspect="1" noChangeArrowheads="1"/>
          </p:cNvPicPr>
          <p:nvPr/>
        </p:nvPicPr>
        <p:blipFill>
          <a:blip r:embed="rId2" cstate="print"/>
          <a:srcRect/>
          <a:stretch>
            <a:fillRect/>
          </a:stretch>
        </p:blipFill>
        <p:spPr bwMode="auto">
          <a:xfrm>
            <a:off x="1676400" y="1885950"/>
            <a:ext cx="5486400" cy="3829050"/>
          </a:xfrm>
          <a:prstGeom prst="rect">
            <a:avLst/>
          </a:prstGeom>
          <a:noFill/>
          <a:ln w="9525">
            <a:noFill/>
            <a:miter lim="800000"/>
            <a:headEnd/>
            <a:tailEnd/>
          </a:ln>
        </p:spPr>
      </p:pic>
    </p:spTree>
    <p:extLst>
      <p:ext uri="{BB962C8B-B14F-4D97-AF65-F5344CB8AC3E}">
        <p14:creationId xmlns:p14="http://schemas.microsoft.com/office/powerpoint/2010/main" val="12923043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desktops </a:t>
            </a:r>
            <a:endParaRPr lang="en-US" dirty="0"/>
          </a:p>
        </p:txBody>
      </p:sp>
      <p:sp>
        <p:nvSpPr>
          <p:cNvPr id="3" name="Content Placeholder 2"/>
          <p:cNvSpPr>
            <a:spLocks noGrp="1"/>
          </p:cNvSpPr>
          <p:nvPr>
            <p:ph idx="1"/>
          </p:nvPr>
        </p:nvSpPr>
        <p:spPr/>
        <p:txBody>
          <a:bodyPr/>
          <a:lstStyle/>
          <a:p>
            <a:r>
              <a:rPr lang="en-US" sz="1800" dirty="0"/>
              <a:t>AKA  </a:t>
            </a:r>
            <a:r>
              <a:rPr lang="en-US" sz="1800" b="1" dirty="0"/>
              <a:t>VDI</a:t>
            </a:r>
            <a:r>
              <a:rPr lang="en-US" sz="1800" dirty="0"/>
              <a:t> (Virtual Desktop Interface) </a:t>
            </a:r>
          </a:p>
          <a:p>
            <a:r>
              <a:rPr lang="en-US" sz="1800" dirty="0"/>
              <a:t>A virtual desktop is </a:t>
            </a:r>
            <a:r>
              <a:rPr lang="en-US" sz="1800" b="1" dirty="0"/>
              <a:t>an individual user's interface in a virtualized environment</a:t>
            </a:r>
            <a:r>
              <a:rPr lang="en-US" sz="1800" dirty="0"/>
              <a:t>. The virtualized desktop is stored on a remote server rather than locally. </a:t>
            </a:r>
          </a:p>
          <a:p>
            <a:r>
              <a:rPr lang="en-US" sz="1800" dirty="0"/>
              <a:t>When users work from their local machine, all of the programs, applications, processes, and data used are kept on the server and run centrally. This </a:t>
            </a:r>
            <a:r>
              <a:rPr lang="en-US" sz="1800" b="1" dirty="0"/>
              <a:t>allows users to execute operating systems and applications from a thin client or mobile device</a:t>
            </a:r>
            <a:r>
              <a:rPr lang="en-US" sz="1800" dirty="0"/>
              <a:t>, which exceed the user hardware's ability to run</a:t>
            </a:r>
          </a:p>
          <a:p>
            <a:r>
              <a:rPr lang="en-US" sz="1800" dirty="0"/>
              <a:t>Some virtualization platforms allow the user to </a:t>
            </a:r>
            <a:r>
              <a:rPr lang="en-US" sz="1800" b="1" dirty="0"/>
              <a:t>simultaneously run multiple virtual machines on local hardware,</a:t>
            </a:r>
            <a:r>
              <a:rPr lang="en-US" sz="1800" dirty="0"/>
              <a:t> such as a laptop, using hypervisor technology. Virtual machine images are created and maintained on a central server, and changes to the desktop VMs are propagated to all user machines through the network, thus combining both the advantages of portability afforded by local hypervisor execution and of central image management.  </a:t>
            </a:r>
          </a:p>
          <a:p>
            <a:r>
              <a:rPr lang="en-US" sz="1800" dirty="0"/>
              <a:t>Examples: Citrix </a:t>
            </a:r>
            <a:r>
              <a:rPr lang="en-US" sz="1800" dirty="0" err="1"/>
              <a:t>Xen</a:t>
            </a:r>
            <a:r>
              <a:rPr lang="en-US" sz="1800" dirty="0"/>
              <a:t> Desktop, Citrix Synergy, </a:t>
            </a:r>
            <a:r>
              <a:rPr lang="en-US" sz="1800" dirty="0" err="1"/>
              <a:t>VMWare</a:t>
            </a:r>
            <a:r>
              <a:rPr lang="en-US" sz="1800" dirty="0"/>
              <a:t> View, Parallels</a:t>
            </a:r>
          </a:p>
          <a:p>
            <a:endParaRPr lang="en-US" sz="1350" dirty="0"/>
          </a:p>
        </p:txBody>
      </p:sp>
    </p:spTree>
    <p:extLst>
      <p:ext uri="{BB962C8B-B14F-4D97-AF65-F5344CB8AC3E}">
        <p14:creationId xmlns:p14="http://schemas.microsoft.com/office/powerpoint/2010/main" val="1642649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49" name="Picture 2"/>
          <p:cNvPicPr>
            <a:picLocks noChangeAspect="1" noChangeArrowheads="1"/>
          </p:cNvPicPr>
          <p:nvPr/>
        </p:nvPicPr>
        <p:blipFill>
          <a:blip r:embed="rId2" cstate="print"/>
          <a:srcRect/>
          <a:stretch>
            <a:fillRect/>
          </a:stretch>
        </p:blipFill>
        <p:spPr bwMode="auto">
          <a:xfrm>
            <a:off x="1939530" y="2978944"/>
            <a:ext cx="5264944" cy="900113"/>
          </a:xfrm>
          <a:prstGeom prst="rect">
            <a:avLst/>
          </a:prstGeom>
          <a:noFill/>
          <a:ln w="9525">
            <a:noFill/>
            <a:miter lim="800000"/>
            <a:headEnd/>
            <a:tailEnd/>
          </a:ln>
        </p:spPr>
      </p:pic>
    </p:spTree>
    <p:extLst>
      <p:ext uri="{BB962C8B-B14F-4D97-AF65-F5344CB8AC3E}">
        <p14:creationId xmlns:p14="http://schemas.microsoft.com/office/powerpoint/2010/main" val="1097839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Title 1"/>
          <p:cNvSpPr>
            <a:spLocks noGrp="1"/>
          </p:cNvSpPr>
          <p:nvPr>
            <p:ph type="title"/>
          </p:nvPr>
        </p:nvSpPr>
        <p:spPr/>
        <p:txBody>
          <a:bodyPr/>
          <a:lstStyle/>
          <a:p>
            <a:r>
              <a:rPr lang="en-US" dirty="0" smtClean="0"/>
              <a:t>Benefits of server-side </a:t>
            </a:r>
            <a:r>
              <a:rPr lang="en-US" dirty="0" err="1" smtClean="0"/>
              <a:t>Vdesktops</a:t>
            </a:r>
            <a:endParaRPr lang="en-US" dirty="0" smtClean="0"/>
          </a:p>
        </p:txBody>
      </p:sp>
      <p:sp>
        <p:nvSpPr>
          <p:cNvPr id="284674" name="Content Placeholder 2"/>
          <p:cNvSpPr>
            <a:spLocks noGrp="1"/>
          </p:cNvSpPr>
          <p:nvPr>
            <p:ph idx="1"/>
          </p:nvPr>
        </p:nvSpPr>
        <p:spPr>
          <a:xfrm>
            <a:off x="1485900" y="2114551"/>
            <a:ext cx="6172200" cy="3394472"/>
          </a:xfrm>
        </p:spPr>
        <p:txBody>
          <a:bodyPr>
            <a:noAutofit/>
          </a:bodyPr>
          <a:lstStyle/>
          <a:p>
            <a:r>
              <a:rPr lang="en-US" sz="1800" dirty="0"/>
              <a:t>Use a server hypervisor to encapsulate, deliver, and maintain personalized desktops in a centralized processor</a:t>
            </a:r>
          </a:p>
          <a:p>
            <a:r>
              <a:rPr lang="en-US" sz="1800" dirty="0"/>
              <a:t>Better </a:t>
            </a:r>
            <a:r>
              <a:rPr lang="en-US" sz="1800" b="1" dirty="0"/>
              <a:t>resource</a:t>
            </a:r>
            <a:r>
              <a:rPr lang="en-US" sz="1800" dirty="0"/>
              <a:t> utilization</a:t>
            </a:r>
          </a:p>
          <a:p>
            <a:r>
              <a:rPr lang="en-US" sz="1800" dirty="0"/>
              <a:t>Centralized management of user desktops means </a:t>
            </a:r>
            <a:r>
              <a:rPr lang="en-US" sz="1800" b="1" dirty="0"/>
              <a:t>simpler administration</a:t>
            </a:r>
          </a:p>
          <a:p>
            <a:r>
              <a:rPr lang="en-US" sz="1800" dirty="0"/>
              <a:t>Potentially </a:t>
            </a:r>
            <a:r>
              <a:rPr lang="en-US" sz="1800" b="1" dirty="0"/>
              <a:t>better security </a:t>
            </a:r>
            <a:r>
              <a:rPr lang="en-US" sz="1800" dirty="0"/>
              <a:t>if server is well protected</a:t>
            </a:r>
          </a:p>
          <a:p>
            <a:r>
              <a:rPr lang="en-US" sz="1800" dirty="0"/>
              <a:t>Users have access to their desktops anywhere</a:t>
            </a:r>
          </a:p>
          <a:p>
            <a:r>
              <a:rPr lang="en-US" sz="1800" dirty="0"/>
              <a:t>A “bare-metal” (BM) desktop hypervisor  runs independently of the client OS, and can provide better security and performance</a:t>
            </a:r>
          </a:p>
          <a:p>
            <a:r>
              <a:rPr lang="en-US" sz="1800" dirty="0"/>
              <a:t>A BM hypervisor allows users to have </a:t>
            </a:r>
            <a:r>
              <a:rPr lang="en-US" sz="1800" b="1" dirty="0"/>
              <a:t>two desktop images </a:t>
            </a:r>
            <a:r>
              <a:rPr lang="en-US" sz="1800" dirty="0"/>
              <a:t>on a PC or mobile device, one for work and another for personal use</a:t>
            </a:r>
          </a:p>
        </p:txBody>
      </p:sp>
    </p:spTree>
    <p:extLst>
      <p:ext uri="{BB962C8B-B14F-4D97-AF65-F5344CB8AC3E}">
        <p14:creationId xmlns:p14="http://schemas.microsoft.com/office/powerpoint/2010/main" val="27852847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Title 1"/>
          <p:cNvSpPr>
            <a:spLocks noGrp="1"/>
          </p:cNvSpPr>
          <p:nvPr>
            <p:ph type="title"/>
          </p:nvPr>
        </p:nvSpPr>
        <p:spPr/>
        <p:txBody>
          <a:bodyPr/>
          <a:lstStyle/>
          <a:p>
            <a:r>
              <a:rPr lang="en-US" smtClean="0"/>
              <a:t>Disadvantages</a:t>
            </a:r>
          </a:p>
        </p:txBody>
      </p:sp>
      <p:sp>
        <p:nvSpPr>
          <p:cNvPr id="285698" name="Content Placeholder 2"/>
          <p:cNvSpPr>
            <a:spLocks noGrp="1"/>
          </p:cNvSpPr>
          <p:nvPr>
            <p:ph idx="1"/>
          </p:nvPr>
        </p:nvSpPr>
        <p:spPr/>
        <p:txBody>
          <a:bodyPr>
            <a:normAutofit fontScale="92500" lnSpcReduction="10000"/>
          </a:bodyPr>
          <a:lstStyle/>
          <a:p>
            <a:r>
              <a:rPr lang="en-US" dirty="0" smtClean="0"/>
              <a:t>If there are many virtual desktops, the server must be big, with lots of memory</a:t>
            </a:r>
          </a:p>
          <a:p>
            <a:r>
              <a:rPr lang="en-US" dirty="0" smtClean="0"/>
              <a:t>Hypervisor and connection broker are needed and can be expensive </a:t>
            </a:r>
          </a:p>
          <a:p>
            <a:r>
              <a:rPr lang="en-US" dirty="0" smtClean="0"/>
              <a:t>Require high-speed Internet connection</a:t>
            </a:r>
          </a:p>
          <a:p>
            <a:r>
              <a:rPr lang="en-US" b="1" dirty="0" smtClean="0"/>
              <a:t>Cannot work offline</a:t>
            </a:r>
          </a:p>
          <a:p>
            <a:r>
              <a:rPr lang="en-US" dirty="0" smtClean="0"/>
              <a:t>Can be </a:t>
            </a:r>
            <a:r>
              <a:rPr lang="en-US" b="1" dirty="0" smtClean="0"/>
              <a:t>a single point of failure</a:t>
            </a:r>
          </a:p>
          <a:p>
            <a:r>
              <a:rPr lang="en-US" dirty="0" smtClean="0"/>
              <a:t>Some complex applications, e.g. multimedia, are hard to run</a:t>
            </a:r>
          </a:p>
        </p:txBody>
      </p:sp>
    </p:spTree>
    <p:extLst>
      <p:ext uri="{BB962C8B-B14F-4D97-AF65-F5344CB8AC3E}">
        <p14:creationId xmlns:p14="http://schemas.microsoft.com/office/powerpoint/2010/main" val="2539986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Title 1"/>
          <p:cNvSpPr>
            <a:spLocks noGrp="1"/>
          </p:cNvSpPr>
          <p:nvPr>
            <p:ph type="title"/>
          </p:nvPr>
        </p:nvSpPr>
        <p:spPr/>
        <p:txBody>
          <a:bodyPr>
            <a:normAutofit fontScale="90000"/>
          </a:bodyPr>
          <a:lstStyle/>
          <a:p>
            <a:r>
              <a:rPr lang="en-US" dirty="0" smtClean="0"/>
              <a:t>Client-side/remote hypervisor desktop</a:t>
            </a:r>
          </a:p>
        </p:txBody>
      </p:sp>
      <p:sp>
        <p:nvSpPr>
          <p:cNvPr id="286722" name="Content Placeholder 2"/>
          <p:cNvSpPr>
            <a:spLocks noGrp="1"/>
          </p:cNvSpPr>
          <p:nvPr>
            <p:ph idx="1"/>
          </p:nvPr>
        </p:nvSpPr>
        <p:spPr/>
        <p:txBody>
          <a:bodyPr>
            <a:normAutofit/>
          </a:bodyPr>
          <a:lstStyle/>
          <a:p>
            <a:r>
              <a:rPr lang="en-US" sz="1800" dirty="0"/>
              <a:t>Includes OS, applications, and data in a VM that runs locally (but only as much as needed) using images from a server</a:t>
            </a:r>
          </a:p>
          <a:p>
            <a:r>
              <a:rPr lang="en-US" sz="1800" dirty="0"/>
              <a:t>Easier to scale than server side</a:t>
            </a:r>
          </a:p>
          <a:p>
            <a:r>
              <a:rPr lang="en-US" sz="1800" dirty="0"/>
              <a:t>No single-point of failure</a:t>
            </a:r>
          </a:p>
          <a:p>
            <a:r>
              <a:rPr lang="en-US" sz="1800" dirty="0"/>
              <a:t>Software is simpler than server side</a:t>
            </a:r>
          </a:p>
          <a:p>
            <a:r>
              <a:rPr lang="en-US" sz="1800" dirty="0"/>
              <a:t>More flexible to interact with clouds or other applications</a:t>
            </a:r>
          </a:p>
          <a:p>
            <a:r>
              <a:rPr lang="en-US" sz="1800" dirty="0"/>
              <a:t>More responsive than server side</a:t>
            </a:r>
          </a:p>
          <a:p>
            <a:r>
              <a:rPr lang="en-US" sz="1800" b="1" dirty="0"/>
              <a:t>Can work online or offline</a:t>
            </a:r>
          </a:p>
          <a:p>
            <a:r>
              <a:rPr lang="en-US" sz="1800" dirty="0"/>
              <a:t>May be less secure (not inherently), but compromises only one client</a:t>
            </a:r>
          </a:p>
          <a:p>
            <a:r>
              <a:rPr lang="en-US" sz="1800" dirty="0"/>
              <a:t>Technology is less mature</a:t>
            </a:r>
          </a:p>
          <a:p>
            <a:r>
              <a:rPr lang="en-US" sz="1800" dirty="0" smtClean="0"/>
              <a:t>Examples: </a:t>
            </a:r>
            <a:r>
              <a:rPr lang="en-US" sz="1800" dirty="0"/>
              <a:t>XenApps, Windows Remote Desktop Services</a:t>
            </a:r>
          </a:p>
          <a:p>
            <a:endParaRPr lang="en-US" dirty="0" smtClean="0"/>
          </a:p>
        </p:txBody>
      </p:sp>
    </p:spTree>
    <p:extLst>
      <p:ext uri="{BB962C8B-B14F-4D97-AF65-F5344CB8AC3E}">
        <p14:creationId xmlns:p14="http://schemas.microsoft.com/office/powerpoint/2010/main" val="4836691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4"/>
          <p:cNvSpPr>
            <a:spLocks noGrp="1" noChangeArrowheads="1"/>
          </p:cNvSpPr>
          <p:nvPr>
            <p:ph type="title"/>
          </p:nvPr>
        </p:nvSpPr>
        <p:spPr/>
        <p:txBody>
          <a:bodyPr/>
          <a:lstStyle/>
          <a:p>
            <a:r>
              <a:rPr lang="en-US" altLang="en-US" dirty="0" smtClean="0"/>
              <a:t>Network ISO </a:t>
            </a:r>
            <a:r>
              <a:rPr lang="en-US" altLang="en-US" dirty="0" smtClean="0"/>
              <a:t>Layers</a:t>
            </a:r>
          </a:p>
        </p:txBody>
      </p:sp>
      <p:pic>
        <p:nvPicPr>
          <p:cNvPr id="4147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1981200"/>
            <a:ext cx="33718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7875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Date Placeholder 3"/>
          <p:cNvSpPr txBox="1">
            <a:spLocks noGrp="1"/>
          </p:cNvSpPr>
          <p:nvPr/>
        </p:nvSpPr>
        <p:spPr bwMode="auto">
          <a:xfrm>
            <a:off x="1657350" y="62484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F6F5D5-5853-47A3-81DE-8CA3C8C3CD73}" type="datetime1">
              <a:rPr lang="en-US" altLang="en-US" sz="1400" b="0" i="0">
                <a:latin typeface="Times New Roman" panose="02020603050405020304" pitchFamily="18" charset="0"/>
              </a:rPr>
              <a:pPr>
                <a:spcBef>
                  <a:spcPct val="0"/>
                </a:spcBef>
                <a:buFontTx/>
                <a:buNone/>
              </a:pPr>
              <a:t>9/12/2016</a:t>
            </a:fld>
            <a:endParaRPr lang="en-US" altLang="en-US" sz="1400" b="0" i="0">
              <a:latin typeface="Times New Roman" panose="02020603050405020304" pitchFamily="18" charset="0"/>
            </a:endParaRPr>
          </a:p>
        </p:txBody>
      </p:sp>
      <p:sp>
        <p:nvSpPr>
          <p:cNvPr id="415747" name="Slide Number Placeholder 5"/>
          <p:cNvSpPr txBox="1">
            <a:spLocks noGrp="1"/>
          </p:cNvSpPr>
          <p:nvPr/>
        </p:nvSpPr>
        <p:spPr bwMode="auto">
          <a:xfrm>
            <a:off x="6057900" y="62484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fld id="{227B80A2-E9C5-4507-B128-F949D5CCD5CB}" type="slidenum">
              <a:rPr lang="en-US" altLang="en-US" sz="1400" b="0" i="0">
                <a:latin typeface="Times New Roman" panose="02020603050405020304" pitchFamily="18" charset="0"/>
              </a:rPr>
              <a:pPr algn="r">
                <a:spcBef>
                  <a:spcPct val="0"/>
                </a:spcBef>
                <a:buFontTx/>
                <a:buNone/>
              </a:pPr>
              <a:t>67</a:t>
            </a:fld>
            <a:endParaRPr lang="en-US" altLang="en-US" sz="1400" b="0" i="0">
              <a:latin typeface="Times New Roman" panose="02020603050405020304" pitchFamily="18" charset="0"/>
            </a:endParaRPr>
          </a:p>
        </p:txBody>
      </p:sp>
      <p:sp>
        <p:nvSpPr>
          <p:cNvPr id="415748" name="Rectangle 2"/>
          <p:cNvSpPr>
            <a:spLocks noChangeArrowheads="1"/>
          </p:cNvSpPr>
          <p:nvPr/>
        </p:nvSpPr>
        <p:spPr bwMode="auto">
          <a:xfrm>
            <a:off x="1657350" y="228600"/>
            <a:ext cx="5829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Internet layers</a:t>
            </a:r>
          </a:p>
        </p:txBody>
      </p:sp>
      <p:sp>
        <p:nvSpPr>
          <p:cNvPr id="415749" name="Rectangle 3"/>
          <p:cNvSpPr>
            <a:spLocks noChangeArrowheads="1"/>
          </p:cNvSpPr>
          <p:nvPr/>
        </p:nvSpPr>
        <p:spPr bwMode="auto">
          <a:xfrm>
            <a:off x="1657350" y="1676400"/>
            <a:ext cx="58293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pPr>
            <a:r>
              <a:rPr lang="en-US" altLang="en-US"/>
              <a:t>Layer 7 (HTTP), </a:t>
            </a:r>
          </a:p>
          <a:p>
            <a:pPr eaLnBrk="1" hangingPunct="1">
              <a:lnSpc>
                <a:spcPct val="90000"/>
              </a:lnSpc>
            </a:pPr>
            <a:r>
              <a:rPr lang="en-US" altLang="en-US"/>
              <a:t>Layer 4 (TCP, Transmission Control Protocol), </a:t>
            </a:r>
          </a:p>
          <a:p>
            <a:pPr eaLnBrk="1" hangingPunct="1">
              <a:lnSpc>
                <a:spcPct val="90000"/>
              </a:lnSpc>
            </a:pPr>
            <a:r>
              <a:rPr lang="en-US" altLang="en-US"/>
              <a:t>Layer 3 (IP, Internet Protocol), </a:t>
            </a:r>
          </a:p>
          <a:p>
            <a:pPr eaLnBrk="1" hangingPunct="1">
              <a:lnSpc>
                <a:spcPct val="90000"/>
              </a:lnSpc>
            </a:pPr>
            <a:r>
              <a:rPr lang="en-US" altLang="en-US"/>
              <a:t>Layer 1. </a:t>
            </a:r>
          </a:p>
          <a:p>
            <a:pPr eaLnBrk="1" hangingPunct="1">
              <a:lnSpc>
                <a:spcPct val="90000"/>
              </a:lnSpc>
            </a:pPr>
            <a:r>
              <a:rPr lang="en-US" altLang="en-US"/>
              <a:t>At the higher levels, the sub-protocols used are TCP (a connection-oriented protocol), and UDP (User Datagram Protocol)</a:t>
            </a:r>
          </a:p>
        </p:txBody>
      </p:sp>
    </p:spTree>
    <p:extLst>
      <p:ext uri="{BB962C8B-B14F-4D97-AF65-F5344CB8AC3E}">
        <p14:creationId xmlns:p14="http://schemas.microsoft.com/office/powerpoint/2010/main" val="23868063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6"/>
          <p:cNvSpPr>
            <a:spLocks noGrp="1" noChangeArrowheads="1"/>
          </p:cNvSpPr>
          <p:nvPr>
            <p:ph type="title"/>
          </p:nvPr>
        </p:nvSpPr>
        <p:spPr/>
        <p:txBody>
          <a:bodyPr/>
          <a:lstStyle/>
          <a:p>
            <a:r>
              <a:rPr lang="en-US" altLang="en-US" dirty="0" smtClean="0"/>
              <a:t>Layers 1 and 2</a:t>
            </a:r>
          </a:p>
        </p:txBody>
      </p:sp>
      <p:sp>
        <p:nvSpPr>
          <p:cNvPr id="416771" name="Rectangle 7"/>
          <p:cNvSpPr>
            <a:spLocks noGrp="1" noChangeArrowheads="1"/>
          </p:cNvSpPr>
          <p:nvPr>
            <p:ph type="body" idx="1"/>
          </p:nvPr>
        </p:nvSpPr>
        <p:spPr/>
        <p:txBody>
          <a:bodyPr>
            <a:normAutofit fontScale="92500"/>
          </a:bodyPr>
          <a:lstStyle/>
          <a:p>
            <a:pPr>
              <a:lnSpc>
                <a:spcPct val="80000"/>
              </a:lnSpc>
            </a:pPr>
            <a:r>
              <a:rPr lang="en-US" altLang="en-US" sz="2400" dirty="0"/>
              <a:t>Layer 1 is the </a:t>
            </a:r>
            <a:r>
              <a:rPr lang="en-US" altLang="en-US" sz="2400" b="1" dirty="0"/>
              <a:t>physical layer </a:t>
            </a:r>
            <a:r>
              <a:rPr lang="en-US" altLang="en-US" sz="2400" dirty="0"/>
              <a:t>that links one node of a network to the next. Even at this low level, decisions have an impact on security: </a:t>
            </a:r>
            <a:r>
              <a:rPr lang="en-US" altLang="en-US" sz="2400" dirty="0" smtClean="0"/>
              <a:t> </a:t>
            </a:r>
            <a:r>
              <a:rPr lang="en-US" altLang="en-US" sz="2400" dirty="0"/>
              <a:t>it is significantly harder to tap an optical fiber connection than a copper cable, which, in turn, is significantly harder to tap than data communications based on broadcast radio. Similar remarks can be made about the introduction of fake messages into the network</a:t>
            </a:r>
            <a:r>
              <a:rPr lang="en-US" altLang="en-US" sz="2400" dirty="0" smtClean="0"/>
              <a:t>. This means </a:t>
            </a:r>
            <a:r>
              <a:rPr lang="en-US" altLang="en-US" sz="2400" dirty="0"/>
              <a:t>that these vulnerabilities have to be addressed at higher levels in the protocol stack.</a:t>
            </a:r>
          </a:p>
          <a:p>
            <a:pPr>
              <a:lnSpc>
                <a:spcPct val="80000"/>
              </a:lnSpc>
            </a:pPr>
            <a:r>
              <a:rPr lang="en-US" altLang="en-US" sz="2400" dirty="0"/>
              <a:t>Layer 2 is the </a:t>
            </a:r>
            <a:r>
              <a:rPr lang="en-US" altLang="en-US" sz="2400" b="1" dirty="0"/>
              <a:t>data link layer</a:t>
            </a:r>
            <a:r>
              <a:rPr lang="en-US" altLang="en-US" sz="2400" dirty="0"/>
              <a:t>, </a:t>
            </a:r>
            <a:r>
              <a:rPr lang="en-US" altLang="en-US" sz="2400" dirty="0" smtClean="0"/>
              <a:t>to carry </a:t>
            </a:r>
            <a:r>
              <a:rPr lang="en-US" altLang="en-US" sz="2400" dirty="0"/>
              <a:t>data from one node, via the physical connection, to the next</a:t>
            </a:r>
            <a:r>
              <a:rPr lang="en-US" altLang="en-US" sz="2400" dirty="0" smtClean="0"/>
              <a:t>. </a:t>
            </a:r>
            <a:r>
              <a:rPr lang="en-US" altLang="en-US" sz="2400" dirty="0"/>
              <a:t>To illustrate security concerns again, note that the fact that Ethernet broadcasts all messages to all connected nodes, makes it easy for a connected node to sniff (listen) to communications between other </a:t>
            </a:r>
            <a:r>
              <a:rPr lang="en-US" altLang="en-US" sz="2400" dirty="0" smtClean="0"/>
              <a:t>nodes. </a:t>
            </a:r>
            <a:r>
              <a:rPr lang="en-US" altLang="en-US" sz="2400" dirty="0"/>
              <a:t>Also note that most data link layer protocols contain CRCs (cyclic redundancy codes) </a:t>
            </a:r>
            <a:r>
              <a:rPr lang="en-US" altLang="en-US" sz="2400" dirty="0" smtClean="0"/>
              <a:t>to </a:t>
            </a:r>
            <a:r>
              <a:rPr lang="en-US" altLang="en-US" sz="2400" dirty="0"/>
              <a:t>ensure that data has not been modified in transit. This obviously contributes to integrity.</a:t>
            </a:r>
          </a:p>
        </p:txBody>
      </p:sp>
    </p:spTree>
    <p:extLst>
      <p:ext uri="{BB962C8B-B14F-4D97-AF65-F5344CB8AC3E}">
        <p14:creationId xmlns:p14="http://schemas.microsoft.com/office/powerpoint/2010/main" val="41313377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dirty="0" smtClean="0"/>
              <a:t>Layers 3 and 4</a:t>
            </a:r>
          </a:p>
        </p:txBody>
      </p:sp>
      <p:sp>
        <p:nvSpPr>
          <p:cNvPr id="417795" name="Rectangle 3"/>
          <p:cNvSpPr>
            <a:spLocks noGrp="1" noChangeArrowheads="1"/>
          </p:cNvSpPr>
          <p:nvPr>
            <p:ph type="body" idx="1"/>
          </p:nvPr>
        </p:nvSpPr>
        <p:spPr/>
        <p:txBody>
          <a:bodyPr>
            <a:noAutofit/>
          </a:bodyPr>
          <a:lstStyle/>
          <a:p>
            <a:pPr>
              <a:lnSpc>
                <a:spcPct val="80000"/>
              </a:lnSpc>
            </a:pPr>
            <a:r>
              <a:rPr lang="en-US" altLang="en-US" sz="2000" dirty="0"/>
              <a:t>Layer 3 is the </a:t>
            </a:r>
            <a:r>
              <a:rPr lang="en-US" altLang="en-US" sz="2000" b="1" dirty="0"/>
              <a:t>network layer </a:t>
            </a:r>
            <a:r>
              <a:rPr lang="en-US" altLang="en-US" sz="2000" dirty="0"/>
              <a:t>— responsible for routing messages from the source node, through all intermediate routers, to the destination node. There is no notion of end-to-end communication yet — each </a:t>
            </a:r>
            <a:r>
              <a:rPr lang="en-US" altLang="en-US" sz="2000" dirty="0" smtClean="0"/>
              <a:t>router </a:t>
            </a:r>
            <a:r>
              <a:rPr lang="en-US" altLang="en-US" sz="2000" dirty="0"/>
              <a:t>forwards the message to the next router or the destination node. Consider encryption again: If messages are encrypted on the network layer, they will have to be decrypted at each router; since there is no notion of end-to-end communication, it is not possible to share keys between endpoints </a:t>
            </a:r>
            <a:r>
              <a:rPr lang="en-US" altLang="en-US" sz="2000" dirty="0" smtClean="0"/>
              <a:t>yet. Encryption </a:t>
            </a:r>
            <a:r>
              <a:rPr lang="en-US" altLang="en-US" sz="2000" dirty="0"/>
              <a:t>is not the only </a:t>
            </a:r>
            <a:r>
              <a:rPr lang="en-US" altLang="en-US" sz="2000" dirty="0" smtClean="0"/>
              <a:t>concern: </a:t>
            </a:r>
            <a:r>
              <a:rPr lang="en-US" altLang="en-US" sz="2000" dirty="0"/>
              <a:t>If a router is compromised, it becomes possible to divert communications to nodes that mas­querade as the destination node or simply to cause the network to fail.  This could affect confidentiality, integrity and </a:t>
            </a:r>
            <a:r>
              <a:rPr lang="en-US" altLang="en-US" sz="2000" dirty="0" smtClean="0"/>
              <a:t>availability.  The </a:t>
            </a:r>
            <a:r>
              <a:rPr lang="en-US" altLang="en-US" sz="2000" b="1" dirty="0"/>
              <a:t>Internet </a:t>
            </a:r>
            <a:r>
              <a:rPr lang="en-US" altLang="en-US" sz="2000" b="1" dirty="0" smtClean="0"/>
              <a:t>Protocol </a:t>
            </a:r>
            <a:r>
              <a:rPr lang="en-US" altLang="en-US" sz="2000" dirty="0"/>
              <a:t>is currently the most widely used network protocol,</a:t>
            </a:r>
          </a:p>
          <a:p>
            <a:pPr>
              <a:lnSpc>
                <a:spcPct val="80000"/>
              </a:lnSpc>
            </a:pPr>
            <a:r>
              <a:rPr lang="en-US" altLang="en-US" sz="2000" dirty="0"/>
              <a:t>Layer 4 is the </a:t>
            </a:r>
            <a:r>
              <a:rPr lang="en-US" altLang="en-US" sz="2000" b="1" dirty="0"/>
              <a:t>transport layer</a:t>
            </a:r>
            <a:r>
              <a:rPr lang="en-US" altLang="en-US" sz="2000" dirty="0"/>
              <a:t>. This layer uses the underlying network infras­tructure to provide an </a:t>
            </a:r>
            <a:r>
              <a:rPr lang="en-US" altLang="en-US" sz="2000" b="1" dirty="0"/>
              <a:t>end-to-end</a:t>
            </a:r>
            <a:r>
              <a:rPr lang="en-US" altLang="en-US" sz="2000" dirty="0"/>
              <a:t> network path that can be used by the application-oriented protocols on the upper three layers. </a:t>
            </a:r>
            <a:r>
              <a:rPr lang="en-US" altLang="en-US" sz="2000" dirty="0" smtClean="0"/>
              <a:t>The </a:t>
            </a:r>
            <a:r>
              <a:rPr lang="en-US" altLang="en-US" sz="2000" dirty="0"/>
              <a:t>transport layer often deals with congestion and other integrity and availability </a:t>
            </a:r>
            <a:r>
              <a:rPr lang="en-US" altLang="en-US" sz="2000" dirty="0" smtClean="0"/>
              <a:t>issues.</a:t>
            </a:r>
            <a:endParaRPr lang="en-US" altLang="en-US" sz="2000" dirty="0"/>
          </a:p>
          <a:p>
            <a:pPr>
              <a:lnSpc>
                <a:spcPct val="80000"/>
              </a:lnSpc>
            </a:pPr>
            <a:r>
              <a:rPr lang="en-US" altLang="en-US" sz="2000" dirty="0"/>
              <a:t>The </a:t>
            </a:r>
            <a:r>
              <a:rPr lang="en-US" altLang="en-US" sz="2000" b="1" dirty="0"/>
              <a:t>Transmission Control Protocol </a:t>
            </a:r>
            <a:r>
              <a:rPr lang="en-US" altLang="en-US" sz="2000" dirty="0"/>
              <a:t>(TCP) is the transport layer used in the TCP/IP protocol suite.</a:t>
            </a:r>
          </a:p>
        </p:txBody>
      </p:sp>
    </p:spTree>
    <p:extLst>
      <p:ext uri="{BB962C8B-B14F-4D97-AF65-F5344CB8AC3E}">
        <p14:creationId xmlns:p14="http://schemas.microsoft.com/office/powerpoint/2010/main" val="3758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457200" y="274638"/>
            <a:ext cx="8229600" cy="11430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Virtual Address Space (VAS)</a:t>
            </a:r>
          </a:p>
        </p:txBody>
      </p:sp>
      <p:sp>
        <p:nvSpPr>
          <p:cNvPr id="3" name="Rectangle 3"/>
          <p:cNvSpPr txBox="1">
            <a:spLocks/>
          </p:cNvSpPr>
          <p:nvPr/>
        </p:nvSpPr>
        <p:spPr>
          <a:xfrm>
            <a:off x="457200" y="1600200"/>
            <a:ext cx="8229600" cy="4525963"/>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800" b="1" i="0" u="none" strike="noStrike" kern="1200" cap="none" spc="0" normalizeH="0" baseline="0" noProof="0" dirty="0" smtClean="0">
                <a:ln>
                  <a:noFill/>
                </a:ln>
                <a:solidFill>
                  <a:schemeClr val="tx1"/>
                </a:solidFill>
                <a:effectLst/>
                <a:uLnTx/>
                <a:uFillTx/>
                <a:latin typeface="+mn-lt"/>
                <a:ea typeface="+mn-ea"/>
                <a:cs typeface="+mn-cs"/>
              </a:rPr>
              <a:t>VAS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contains all the logical memory space used by a specific process to perform its work</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Each process needs a VAS to execute (and a Process Control Block)</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VAS includes its code, space for variables, pointers to I/O devices, temporary data, its stack (execution record) (context plus application data)</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Processes (threads) may share VASs in order to cooperate</a:t>
            </a:r>
          </a:p>
        </p:txBody>
      </p:sp>
    </p:spTree>
    <p:extLst>
      <p:ext uri="{BB962C8B-B14F-4D97-AF65-F5344CB8AC3E}">
        <p14:creationId xmlns:p14="http://schemas.microsoft.com/office/powerpoint/2010/main" val="30654252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ltLang="en-US" smtClean="0"/>
              <a:t>Network terms</a:t>
            </a:r>
          </a:p>
        </p:txBody>
      </p:sp>
      <p:sp>
        <p:nvSpPr>
          <p:cNvPr id="418819" name="Rectangle 3"/>
          <p:cNvSpPr>
            <a:spLocks noGrp="1" noChangeArrowheads="1"/>
          </p:cNvSpPr>
          <p:nvPr>
            <p:ph type="body" idx="1"/>
          </p:nvPr>
        </p:nvSpPr>
        <p:spPr/>
        <p:txBody>
          <a:bodyPr>
            <a:normAutofit fontScale="92500" lnSpcReduction="20000"/>
          </a:bodyPr>
          <a:lstStyle/>
          <a:p>
            <a:pPr>
              <a:lnSpc>
                <a:spcPct val="80000"/>
              </a:lnSpc>
            </a:pPr>
            <a:r>
              <a:rPr lang="en-US" altLang="en-US" b="1" dirty="0" smtClean="0"/>
              <a:t>Ports</a:t>
            </a:r>
            <a:r>
              <a:rPr lang="en-US" altLang="en-US" dirty="0" smtClean="0"/>
              <a:t>—numbered parts </a:t>
            </a:r>
            <a:r>
              <a:rPr lang="en-US" altLang="en-US" dirty="0"/>
              <a:t>of the </a:t>
            </a:r>
            <a:r>
              <a:rPr lang="en-US" altLang="en-US" dirty="0" smtClean="0"/>
              <a:t>OS, </a:t>
            </a:r>
            <a:r>
              <a:rPr lang="en-US" altLang="en-US" dirty="0"/>
              <a:t>used for communications</a:t>
            </a:r>
          </a:p>
          <a:p>
            <a:pPr>
              <a:lnSpc>
                <a:spcPct val="80000"/>
              </a:lnSpc>
            </a:pPr>
            <a:r>
              <a:rPr lang="en-US" altLang="en-US" b="1" dirty="0"/>
              <a:t>Addresses</a:t>
            </a:r>
            <a:r>
              <a:rPr lang="en-US" altLang="en-US" dirty="0"/>
              <a:t> are used to identify the destination host for any request or response. Since such addresses are typically hard to use for human beings, addresses can be associated with </a:t>
            </a:r>
            <a:r>
              <a:rPr lang="en-US" altLang="en-US" b="1" dirty="0"/>
              <a:t>logical names (URLs)</a:t>
            </a:r>
          </a:p>
          <a:p>
            <a:pPr>
              <a:lnSpc>
                <a:spcPct val="80000"/>
              </a:lnSpc>
            </a:pPr>
            <a:r>
              <a:rPr lang="en-US" altLang="en-US" dirty="0"/>
              <a:t>The </a:t>
            </a:r>
            <a:r>
              <a:rPr lang="en-US" altLang="en-US" b="1" dirty="0"/>
              <a:t>Domain Name System (DNS) </a:t>
            </a:r>
            <a:r>
              <a:rPr lang="en-US" altLang="en-US" dirty="0"/>
              <a:t>is used for this association. To translate the logical name www.xx.co.za to its corresponding address, a client sends a request to a DNS server. This server may have to send a request to other DNS servers until it has determined the corresponding address — which it can then supply to the client.</a:t>
            </a:r>
          </a:p>
        </p:txBody>
      </p:sp>
    </p:spTree>
    <p:extLst>
      <p:ext uri="{BB962C8B-B14F-4D97-AF65-F5344CB8AC3E}">
        <p14:creationId xmlns:p14="http://schemas.microsoft.com/office/powerpoint/2010/main" val="9516087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p:cNvSpPr>
          <p:nvPr>
            <p:ph type="title"/>
          </p:nvPr>
        </p:nvSpPr>
        <p:spPr/>
        <p:txBody>
          <a:bodyPr/>
          <a:lstStyle/>
          <a:p>
            <a:r>
              <a:rPr lang="en-US" dirty="0" smtClean="0"/>
              <a:t>Network virtualization  [Luo10]</a:t>
            </a:r>
          </a:p>
        </p:txBody>
      </p:sp>
      <p:sp>
        <p:nvSpPr>
          <p:cNvPr id="308226" name="Rectangle 3"/>
          <p:cNvSpPr>
            <a:spLocks noGrp="1"/>
          </p:cNvSpPr>
          <p:nvPr>
            <p:ph type="body" idx="1"/>
          </p:nvPr>
        </p:nvSpPr>
        <p:spPr/>
        <p:txBody>
          <a:bodyPr>
            <a:normAutofit/>
          </a:bodyPr>
          <a:lstStyle/>
          <a:p>
            <a:pPr>
              <a:lnSpc>
                <a:spcPct val="90000"/>
              </a:lnSpc>
            </a:pPr>
            <a:r>
              <a:rPr lang="en-US" sz="2400" dirty="0" smtClean="0"/>
              <a:t>Network </a:t>
            </a:r>
            <a:r>
              <a:rPr lang="en-US" sz="2400" dirty="0"/>
              <a:t>bridging supports the network connectivity of multiple network interface cards (NICs) via a common link. </a:t>
            </a:r>
          </a:p>
          <a:p>
            <a:pPr>
              <a:lnSpc>
                <a:spcPct val="90000"/>
              </a:lnSpc>
            </a:pPr>
            <a:r>
              <a:rPr lang="en-US" sz="2400" b="1" dirty="0"/>
              <a:t>A network bridge connects two or more Ethernet segments </a:t>
            </a:r>
            <a:r>
              <a:rPr lang="en-US" sz="2400" dirty="0"/>
              <a:t>together in a protocol-independent way. With bridges, packets can be forwarded based on the Ethernet address instead of IP addresses</a:t>
            </a:r>
          </a:p>
          <a:p>
            <a:pPr>
              <a:lnSpc>
                <a:spcPct val="90000"/>
              </a:lnSpc>
            </a:pPr>
            <a:r>
              <a:rPr lang="en-US" sz="2400" dirty="0"/>
              <a:t>Such </a:t>
            </a:r>
            <a:r>
              <a:rPr lang="en-US" sz="2400" i="1" dirty="0"/>
              <a:t>layer-two forwarding </a:t>
            </a:r>
            <a:r>
              <a:rPr lang="en-US" sz="2400" dirty="0"/>
              <a:t>enables transparent packet forwarding for all upper-layer protocols independently. For example, the current Linux bridge code implements a subset of the IEEE 802.1d standard and supports both filtering and traffic shaping.</a:t>
            </a:r>
          </a:p>
        </p:txBody>
      </p:sp>
    </p:spTree>
    <p:extLst>
      <p:ext uri="{BB962C8B-B14F-4D97-AF65-F5344CB8AC3E}">
        <p14:creationId xmlns:p14="http://schemas.microsoft.com/office/powerpoint/2010/main" val="1065008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Ethernet</a:t>
            </a:r>
            <a:endParaRPr lang="en-US" dirty="0"/>
          </a:p>
        </p:txBody>
      </p:sp>
      <p:sp>
        <p:nvSpPr>
          <p:cNvPr id="3" name="Content Placeholder 2"/>
          <p:cNvSpPr>
            <a:spLocks noGrp="1"/>
          </p:cNvSpPr>
          <p:nvPr>
            <p:ph idx="1"/>
          </p:nvPr>
        </p:nvSpPr>
        <p:spPr/>
        <p:txBody>
          <a:bodyPr>
            <a:noAutofit/>
          </a:bodyPr>
          <a:lstStyle/>
          <a:p>
            <a:r>
              <a:rPr lang="en-US" sz="1800" b="1" dirty="0"/>
              <a:t>Ethernet</a:t>
            </a:r>
            <a:r>
              <a:rPr lang="en-US" sz="1800" dirty="0"/>
              <a:t> </a:t>
            </a:r>
            <a:r>
              <a:rPr lang="en-US" sz="1800" dirty="0" smtClean="0"/>
              <a:t> </a:t>
            </a:r>
            <a:r>
              <a:rPr lang="en-US" sz="1800" dirty="0"/>
              <a:t>is a family of </a:t>
            </a:r>
            <a:r>
              <a:rPr lang="en-US" sz="1800" dirty="0" smtClean="0"/>
              <a:t>networking </a:t>
            </a:r>
            <a:r>
              <a:rPr lang="en-US" sz="1800" dirty="0"/>
              <a:t>technologies commonly used in </a:t>
            </a:r>
            <a:r>
              <a:rPr lang="en-US" sz="1800" dirty="0">
                <a:hlinkClick r:id="rId2" tooltip="Local area network"/>
              </a:rPr>
              <a:t>local area networks</a:t>
            </a:r>
            <a:r>
              <a:rPr lang="en-US" sz="1800" dirty="0"/>
              <a:t> (LANs) and </a:t>
            </a:r>
            <a:r>
              <a:rPr lang="en-US" sz="1800" dirty="0">
                <a:hlinkClick r:id="rId3" tooltip="Metropolitan area network"/>
              </a:rPr>
              <a:t>metropolitan area networks</a:t>
            </a:r>
            <a:r>
              <a:rPr lang="en-US" sz="1800" dirty="0"/>
              <a:t> (MANs</a:t>
            </a:r>
            <a:r>
              <a:rPr lang="en-US" sz="1800" dirty="0" smtClean="0"/>
              <a:t>).</a:t>
            </a:r>
          </a:p>
          <a:p>
            <a:r>
              <a:rPr lang="en-US" sz="1800" dirty="0" smtClean="0"/>
              <a:t>It </a:t>
            </a:r>
            <a:r>
              <a:rPr lang="en-US" sz="1800" dirty="0"/>
              <a:t>was commercially introduced in 1980 and first standardized in 1983 as </a:t>
            </a:r>
            <a:r>
              <a:rPr lang="en-US" sz="1800" dirty="0">
                <a:hlinkClick r:id="rId4" tooltip="IEEE 802.3"/>
              </a:rPr>
              <a:t>IEEE </a:t>
            </a:r>
            <a:r>
              <a:rPr lang="en-US" sz="1800" dirty="0" smtClean="0">
                <a:hlinkClick r:id="rId4" tooltip="IEEE 802.3"/>
              </a:rPr>
              <a:t>802.3</a:t>
            </a:r>
            <a:r>
              <a:rPr lang="en-US" sz="1800" dirty="0" smtClean="0"/>
              <a:t>, </a:t>
            </a:r>
            <a:r>
              <a:rPr lang="en-US" sz="1800" dirty="0"/>
              <a:t>and has since been refined to support higher </a:t>
            </a:r>
            <a:r>
              <a:rPr lang="en-US" sz="1800" dirty="0">
                <a:hlinkClick r:id="rId5" tooltip="Bit rate"/>
              </a:rPr>
              <a:t>bit rates</a:t>
            </a:r>
            <a:r>
              <a:rPr lang="en-US" sz="1800" dirty="0"/>
              <a:t> and longer link distances. </a:t>
            </a:r>
            <a:endParaRPr lang="en-US" sz="1800" dirty="0" smtClean="0"/>
          </a:p>
          <a:p>
            <a:r>
              <a:rPr lang="en-US" sz="1800" dirty="0" smtClean="0"/>
              <a:t>The </a:t>
            </a:r>
            <a:r>
              <a:rPr lang="en-US" sz="1800" dirty="0"/>
              <a:t>original </a:t>
            </a:r>
            <a:r>
              <a:rPr lang="en-US" sz="1800" dirty="0">
                <a:hlinkClick r:id="rId6" tooltip="10BASE5"/>
              </a:rPr>
              <a:t>10BASE5</a:t>
            </a:r>
            <a:r>
              <a:rPr lang="en-US" sz="1800" dirty="0"/>
              <a:t> Ethernet uses </a:t>
            </a:r>
            <a:r>
              <a:rPr lang="en-US" sz="1800" dirty="0">
                <a:hlinkClick r:id="rId7" tooltip="Coaxial cable"/>
              </a:rPr>
              <a:t>coaxial cable</a:t>
            </a:r>
            <a:r>
              <a:rPr lang="en-US" sz="1800" dirty="0"/>
              <a:t> as a </a:t>
            </a:r>
            <a:r>
              <a:rPr lang="en-US" sz="1800" dirty="0">
                <a:hlinkClick r:id="rId8" tooltip="Shared medium"/>
              </a:rPr>
              <a:t>shared medium</a:t>
            </a:r>
            <a:r>
              <a:rPr lang="en-US" sz="1800" dirty="0"/>
              <a:t>, while the newer Ethernet variants use </a:t>
            </a:r>
            <a:r>
              <a:rPr lang="en-US" sz="1800" dirty="0">
                <a:hlinkClick r:id="rId9" tooltip="Twisted pair"/>
              </a:rPr>
              <a:t>twisted pair</a:t>
            </a:r>
            <a:r>
              <a:rPr lang="en-US" sz="1800" dirty="0"/>
              <a:t> and </a:t>
            </a:r>
            <a:r>
              <a:rPr lang="en-US" sz="1800" dirty="0">
                <a:hlinkClick r:id="rId10" tooltip="Optical fiber"/>
              </a:rPr>
              <a:t>fiber optic</a:t>
            </a:r>
            <a:r>
              <a:rPr lang="en-US" sz="1800" dirty="0"/>
              <a:t> links in conjunction with </a:t>
            </a:r>
            <a:r>
              <a:rPr lang="en-US" sz="1800" dirty="0">
                <a:hlinkClick r:id="rId11" tooltip="Ethernet hub"/>
              </a:rPr>
              <a:t>hubs</a:t>
            </a:r>
            <a:r>
              <a:rPr lang="en-US" sz="1800" dirty="0"/>
              <a:t> or </a:t>
            </a:r>
            <a:r>
              <a:rPr lang="en-US" sz="1800" dirty="0">
                <a:hlinkClick r:id="rId12" tooltip="Ethernet switch"/>
              </a:rPr>
              <a:t>switches</a:t>
            </a:r>
            <a:r>
              <a:rPr lang="en-US" sz="1800" dirty="0" smtClean="0"/>
              <a:t>.</a:t>
            </a:r>
          </a:p>
          <a:p>
            <a:r>
              <a:rPr lang="en-US" sz="1800" dirty="0" smtClean="0"/>
              <a:t>Over </a:t>
            </a:r>
            <a:r>
              <a:rPr lang="en-US" sz="1800" dirty="0"/>
              <a:t>the course of its history, Ethernet data transfer rates have been increased from the original 2.94 </a:t>
            </a:r>
            <a:r>
              <a:rPr lang="en-US" sz="1800" dirty="0" smtClean="0"/>
              <a:t>Mbit/s </a:t>
            </a:r>
            <a:r>
              <a:rPr lang="en-US" sz="1800" dirty="0"/>
              <a:t>to the latest 100 </a:t>
            </a:r>
            <a:r>
              <a:rPr lang="en-US" sz="1800" dirty="0" err="1" smtClean="0"/>
              <a:t>Gbits</a:t>
            </a:r>
            <a:r>
              <a:rPr lang="en-US" sz="1800" dirty="0" smtClean="0"/>
              <a:t>/sec.</a:t>
            </a:r>
          </a:p>
          <a:p>
            <a:r>
              <a:rPr lang="en-US" sz="1800" dirty="0" smtClean="0"/>
              <a:t>The </a:t>
            </a:r>
            <a:r>
              <a:rPr lang="en-US" sz="1800" dirty="0">
                <a:hlinkClick r:id="rId13" tooltip="Category:Ethernet standards"/>
              </a:rPr>
              <a:t>Ethernet standards</a:t>
            </a:r>
            <a:r>
              <a:rPr lang="en-US" sz="1800" dirty="0"/>
              <a:t> comprise several wiring and signaling variants of the </a:t>
            </a:r>
            <a:r>
              <a:rPr lang="en-US" sz="1800" dirty="0">
                <a:hlinkClick r:id="rId14" tooltip="Physical layer"/>
              </a:rPr>
              <a:t>OSI physical layer</a:t>
            </a:r>
            <a:r>
              <a:rPr lang="en-US" sz="1800" dirty="0"/>
              <a:t> in use with Ethernet.</a:t>
            </a:r>
          </a:p>
          <a:p>
            <a:r>
              <a:rPr lang="en-US" sz="1800" dirty="0"/>
              <a:t>Systems communicating over Ethernet divide a stream of data into shorter pieces called </a:t>
            </a:r>
            <a:r>
              <a:rPr lang="en-US" sz="1800" dirty="0">
                <a:hlinkClick r:id="rId15" tooltip="Frame (networking)"/>
              </a:rPr>
              <a:t>frames</a:t>
            </a:r>
            <a:r>
              <a:rPr lang="en-US" sz="1800" dirty="0"/>
              <a:t>. Each frame contains source and destination addresses, and </a:t>
            </a:r>
            <a:r>
              <a:rPr lang="en-US" sz="1800" dirty="0">
                <a:hlinkClick r:id="rId16" tooltip="Frame check sequence"/>
              </a:rPr>
              <a:t>error-checking data</a:t>
            </a:r>
            <a:r>
              <a:rPr lang="en-US" sz="1800" dirty="0"/>
              <a:t> so that damaged frames can be detected and </a:t>
            </a:r>
            <a:r>
              <a:rPr lang="en-US" sz="1800" dirty="0" smtClean="0"/>
              <a:t>discarded</a:t>
            </a:r>
          </a:p>
          <a:p>
            <a:r>
              <a:rPr lang="en-US" sz="1800" dirty="0" smtClean="0"/>
              <a:t>As </a:t>
            </a:r>
            <a:r>
              <a:rPr lang="en-US" sz="1800" dirty="0"/>
              <a:t>per the </a:t>
            </a:r>
            <a:r>
              <a:rPr lang="en-US" sz="1800" dirty="0">
                <a:hlinkClick r:id="rId17" tooltip="OSI model"/>
              </a:rPr>
              <a:t>OSI model</a:t>
            </a:r>
            <a:r>
              <a:rPr lang="en-US" sz="1800" dirty="0"/>
              <a:t>, Ethernet provides services up to and including the </a:t>
            </a:r>
            <a:r>
              <a:rPr lang="en-US" sz="1800" dirty="0">
                <a:hlinkClick r:id="rId18" tooltip="Data link layer"/>
              </a:rPr>
              <a:t>data link layer</a:t>
            </a:r>
            <a:r>
              <a:rPr lang="en-US" sz="1800" dirty="0" smtClean="0"/>
              <a:t>.</a:t>
            </a:r>
            <a:endParaRPr lang="en-US" sz="1800" dirty="0"/>
          </a:p>
          <a:p>
            <a:endParaRPr lang="en-US" sz="1800" dirty="0"/>
          </a:p>
        </p:txBody>
      </p:sp>
    </p:spTree>
    <p:extLst>
      <p:ext uri="{BB962C8B-B14F-4D97-AF65-F5344CB8AC3E}">
        <p14:creationId xmlns:p14="http://schemas.microsoft.com/office/powerpoint/2010/main" val="5194571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Access Control (MAC)</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the </a:t>
            </a:r>
            <a:r>
              <a:rPr lang="en-US" dirty="0">
                <a:hlinkClick r:id="rId2" tooltip="IEEE 802"/>
              </a:rPr>
              <a:t>IEEE 802</a:t>
            </a:r>
            <a:r>
              <a:rPr lang="en-US" dirty="0"/>
              <a:t> reference </a:t>
            </a:r>
            <a:r>
              <a:rPr lang="en-US" dirty="0" smtClean="0"/>
              <a:t>model, </a:t>
            </a:r>
            <a:r>
              <a:rPr lang="en-US" dirty="0"/>
              <a:t>the </a:t>
            </a:r>
            <a:r>
              <a:rPr lang="en-US" b="1" dirty="0" smtClean="0"/>
              <a:t>media </a:t>
            </a:r>
            <a:r>
              <a:rPr lang="en-US" b="1" dirty="0"/>
              <a:t>access control</a:t>
            </a:r>
            <a:r>
              <a:rPr lang="en-US" dirty="0"/>
              <a:t> (</a:t>
            </a:r>
            <a:r>
              <a:rPr lang="en-US" b="1" dirty="0"/>
              <a:t>MAC</a:t>
            </a:r>
            <a:r>
              <a:rPr lang="en-US" dirty="0"/>
              <a:t>) layer is the lower sublayer of the </a:t>
            </a:r>
            <a:r>
              <a:rPr lang="en-US" dirty="0">
                <a:hlinkClick r:id="rId3" tooltip="Data link layer"/>
              </a:rPr>
              <a:t>data link layer</a:t>
            </a:r>
            <a:r>
              <a:rPr lang="en-US" dirty="0"/>
              <a:t> (layer 2) of the seven-layer </a:t>
            </a:r>
            <a:r>
              <a:rPr lang="en-US" dirty="0">
                <a:hlinkClick r:id="rId4" tooltip="OSI model"/>
              </a:rPr>
              <a:t>OSI </a:t>
            </a:r>
            <a:r>
              <a:rPr lang="en-US" dirty="0" smtClean="0">
                <a:hlinkClick r:id="rId4" tooltip="OSI model"/>
              </a:rPr>
              <a:t>model</a:t>
            </a:r>
            <a:endParaRPr lang="en-US" dirty="0" smtClean="0"/>
          </a:p>
          <a:p>
            <a:r>
              <a:rPr lang="en-US" dirty="0" smtClean="0"/>
              <a:t>The </a:t>
            </a:r>
            <a:r>
              <a:rPr lang="en-US" dirty="0"/>
              <a:t>MAC sublayer provides addressing and </a:t>
            </a:r>
            <a:r>
              <a:rPr lang="en-US" dirty="0">
                <a:hlinkClick r:id="rId5" tooltip="Channel access"/>
              </a:rPr>
              <a:t>channel access</a:t>
            </a:r>
            <a:r>
              <a:rPr lang="en-US" dirty="0"/>
              <a:t> control mechanisms that make it possible for several </a:t>
            </a:r>
            <a:r>
              <a:rPr lang="en-US" dirty="0">
                <a:hlinkClick r:id="rId6" tooltip="Terminal (telecommunication)"/>
              </a:rPr>
              <a:t>terminals</a:t>
            </a:r>
            <a:r>
              <a:rPr lang="en-US" dirty="0"/>
              <a:t> or network nodes to communicate within a </a:t>
            </a:r>
            <a:r>
              <a:rPr lang="en-US" dirty="0">
                <a:hlinkClick r:id="rId7" tooltip="Multiple access"/>
              </a:rPr>
              <a:t>multiple access</a:t>
            </a:r>
            <a:r>
              <a:rPr lang="en-US" dirty="0"/>
              <a:t> network that incorporates a shared medium, e.g. an </a:t>
            </a:r>
            <a:r>
              <a:rPr lang="en-US" dirty="0">
                <a:hlinkClick r:id="rId8" tooltip="Ethernet"/>
              </a:rPr>
              <a:t>Ethernet</a:t>
            </a:r>
            <a:r>
              <a:rPr lang="en-US" dirty="0"/>
              <a:t> network. The hardware that implements the MAC is referred to as a </a:t>
            </a:r>
            <a:r>
              <a:rPr lang="en-US" i="1" dirty="0"/>
              <a:t>media access controller</a:t>
            </a:r>
            <a:r>
              <a:rPr lang="en-US" dirty="0"/>
              <a:t>.</a:t>
            </a:r>
          </a:p>
          <a:p>
            <a:r>
              <a:rPr lang="en-US" dirty="0"/>
              <a:t>The MAC sublayer acts as an interface between the </a:t>
            </a:r>
            <a:r>
              <a:rPr lang="en-US" dirty="0">
                <a:hlinkClick r:id="rId9" tooltip="Logical link control"/>
              </a:rPr>
              <a:t>logical link control</a:t>
            </a:r>
            <a:r>
              <a:rPr lang="en-US" dirty="0"/>
              <a:t> (LLC) sublayer and the network's </a:t>
            </a:r>
            <a:r>
              <a:rPr lang="en-US" dirty="0">
                <a:hlinkClick r:id="rId10" tooltip="Physical layer"/>
              </a:rPr>
              <a:t>physical layer</a:t>
            </a:r>
            <a:r>
              <a:rPr lang="en-US" dirty="0"/>
              <a:t>. The MAC layer emulates a full-duplex logical communication channel in a multi-point network. This channel may provide </a:t>
            </a:r>
            <a:r>
              <a:rPr lang="en-US" dirty="0">
                <a:hlinkClick r:id="rId11" tooltip="Unicast"/>
              </a:rPr>
              <a:t>unicast</a:t>
            </a:r>
            <a:r>
              <a:rPr lang="en-US" dirty="0"/>
              <a:t>, </a:t>
            </a:r>
            <a:r>
              <a:rPr lang="en-US" dirty="0">
                <a:hlinkClick r:id="rId12" tooltip="Multicast"/>
              </a:rPr>
              <a:t>multicast</a:t>
            </a:r>
            <a:r>
              <a:rPr lang="en-US" dirty="0"/>
              <a:t> or </a:t>
            </a:r>
            <a:r>
              <a:rPr lang="en-US" dirty="0">
                <a:hlinkClick r:id="rId13" tooltip="Broadcasting (networking)"/>
              </a:rPr>
              <a:t>broadcast</a:t>
            </a:r>
            <a:r>
              <a:rPr lang="en-US" dirty="0"/>
              <a:t> communication service.</a:t>
            </a:r>
          </a:p>
          <a:p>
            <a:endParaRPr lang="en-US" dirty="0"/>
          </a:p>
        </p:txBody>
      </p:sp>
    </p:spTree>
    <p:extLst>
      <p:ext uri="{BB962C8B-B14F-4D97-AF65-F5344CB8AC3E}">
        <p14:creationId xmlns:p14="http://schemas.microsoft.com/office/powerpoint/2010/main" val="23727081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switch</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a:t>
            </a:r>
            <a:r>
              <a:rPr lang="en-US" b="1" dirty="0"/>
              <a:t>network switch</a:t>
            </a:r>
            <a:r>
              <a:rPr lang="en-US" dirty="0"/>
              <a:t> (also called </a:t>
            </a:r>
            <a:r>
              <a:rPr lang="en-US" b="1" dirty="0"/>
              <a:t>switching hub</a:t>
            </a:r>
            <a:r>
              <a:rPr lang="en-US" dirty="0"/>
              <a:t>, </a:t>
            </a:r>
            <a:r>
              <a:rPr lang="en-US" b="1" dirty="0"/>
              <a:t>bridging hub</a:t>
            </a:r>
            <a:r>
              <a:rPr lang="en-US" dirty="0"/>
              <a:t>, officially </a:t>
            </a:r>
            <a:r>
              <a:rPr lang="en-US" b="1" dirty="0"/>
              <a:t>MAC </a:t>
            </a:r>
            <a:r>
              <a:rPr lang="en-US" b="1" dirty="0" smtClean="0"/>
              <a:t>bridge</a:t>
            </a:r>
            <a:r>
              <a:rPr lang="en-US" dirty="0" smtClean="0"/>
              <a:t>) </a:t>
            </a:r>
            <a:r>
              <a:rPr lang="en-US" dirty="0"/>
              <a:t>is a </a:t>
            </a:r>
            <a:r>
              <a:rPr lang="en-US" dirty="0" smtClean="0"/>
              <a:t>network device </a:t>
            </a:r>
            <a:r>
              <a:rPr lang="en-US" dirty="0"/>
              <a:t>that connects </a:t>
            </a:r>
            <a:r>
              <a:rPr lang="en-US" dirty="0" smtClean="0"/>
              <a:t>vices </a:t>
            </a:r>
            <a:r>
              <a:rPr lang="en-US" dirty="0"/>
              <a:t>together on a </a:t>
            </a:r>
            <a:r>
              <a:rPr lang="en-US" dirty="0">
                <a:hlinkClick r:id="rId2" tooltip="Computer network"/>
              </a:rPr>
              <a:t>computer network</a:t>
            </a:r>
            <a:r>
              <a:rPr lang="en-US" dirty="0"/>
              <a:t>, by using </a:t>
            </a:r>
            <a:r>
              <a:rPr lang="en-US" dirty="0">
                <a:hlinkClick r:id="rId3" tooltip="Packet switching"/>
              </a:rPr>
              <a:t>packet switching</a:t>
            </a:r>
            <a:r>
              <a:rPr lang="en-US" dirty="0"/>
              <a:t> to receive, process and forward data to the destination </a:t>
            </a:r>
            <a:r>
              <a:rPr lang="en-US" dirty="0" smtClean="0"/>
              <a:t>device</a:t>
            </a:r>
          </a:p>
          <a:p>
            <a:r>
              <a:rPr lang="en-US" dirty="0" smtClean="0"/>
              <a:t>A network </a:t>
            </a:r>
            <a:r>
              <a:rPr lang="en-US" dirty="0"/>
              <a:t>switch forwards data only to one or multiple devices that need to receive it, rather than broadcasting the same data out of each of its ports</a:t>
            </a:r>
            <a:r>
              <a:rPr lang="en-US" dirty="0" smtClean="0"/>
              <a:t>.</a:t>
            </a:r>
            <a:endParaRPr lang="en-US" dirty="0"/>
          </a:p>
          <a:p>
            <a:r>
              <a:rPr lang="en-US" dirty="0"/>
              <a:t>A network switch is a multiport </a:t>
            </a:r>
            <a:r>
              <a:rPr lang="en-US" dirty="0">
                <a:hlinkClick r:id="rId4" tooltip="Network bridge"/>
              </a:rPr>
              <a:t>network bridge</a:t>
            </a:r>
            <a:r>
              <a:rPr lang="en-US" dirty="0"/>
              <a:t> that uses </a:t>
            </a:r>
            <a:r>
              <a:rPr lang="en-US" dirty="0">
                <a:hlinkClick r:id="rId5" tooltip="Hardware address"/>
              </a:rPr>
              <a:t>hardware addresses</a:t>
            </a:r>
            <a:r>
              <a:rPr lang="en-US" dirty="0"/>
              <a:t> to process and forward data at the </a:t>
            </a:r>
            <a:r>
              <a:rPr lang="en-US" dirty="0">
                <a:hlinkClick r:id="rId6" tooltip="Data link layer"/>
              </a:rPr>
              <a:t>data link layer</a:t>
            </a:r>
            <a:r>
              <a:rPr lang="en-US" dirty="0"/>
              <a:t> (layer 2) of the </a:t>
            </a:r>
            <a:r>
              <a:rPr lang="en-US" dirty="0">
                <a:hlinkClick r:id="rId7" tooltip="OSI model"/>
              </a:rPr>
              <a:t>OSI model</a:t>
            </a:r>
            <a:r>
              <a:rPr lang="en-US" dirty="0" smtClean="0"/>
              <a:t>.</a:t>
            </a:r>
          </a:p>
          <a:p>
            <a:r>
              <a:rPr lang="en-US" dirty="0" smtClean="0"/>
              <a:t>Switches </a:t>
            </a:r>
            <a:r>
              <a:rPr lang="en-US" dirty="0"/>
              <a:t>can also process data at the </a:t>
            </a:r>
            <a:r>
              <a:rPr lang="en-US" dirty="0">
                <a:hlinkClick r:id="rId8" tooltip="Network layer"/>
              </a:rPr>
              <a:t>network layer</a:t>
            </a:r>
            <a:r>
              <a:rPr lang="en-US" dirty="0"/>
              <a:t> (layer 3) by additionally incorporating </a:t>
            </a:r>
            <a:r>
              <a:rPr lang="en-US" dirty="0">
                <a:hlinkClick r:id="rId9" tooltip="Routing"/>
              </a:rPr>
              <a:t>routing</a:t>
            </a:r>
            <a:r>
              <a:rPr lang="en-US" dirty="0"/>
              <a:t> functionality that most commonly uses </a:t>
            </a:r>
            <a:r>
              <a:rPr lang="en-US" dirty="0">
                <a:hlinkClick r:id="rId10" tooltip="IP address"/>
              </a:rPr>
              <a:t>IP addresses</a:t>
            </a:r>
            <a:r>
              <a:rPr lang="en-US" dirty="0"/>
              <a:t> to perform </a:t>
            </a:r>
            <a:r>
              <a:rPr lang="en-US" dirty="0">
                <a:hlinkClick r:id="rId11" tooltip="Packet forwarding"/>
              </a:rPr>
              <a:t>packet forwarding</a:t>
            </a:r>
            <a:r>
              <a:rPr lang="en-US" dirty="0"/>
              <a:t>; such switches are commonly known as layer-3 switches or </a:t>
            </a:r>
            <a:r>
              <a:rPr lang="en-US" dirty="0">
                <a:hlinkClick r:id="rId12" tooltip="Multilayer switch"/>
              </a:rPr>
              <a:t>multilayer switches</a:t>
            </a:r>
            <a:endParaRPr lang="en-US" dirty="0"/>
          </a:p>
          <a:p>
            <a:endParaRPr lang="en-US" dirty="0"/>
          </a:p>
        </p:txBody>
      </p:sp>
    </p:spTree>
    <p:extLst>
      <p:ext uri="{BB962C8B-B14F-4D97-AF65-F5344CB8AC3E}">
        <p14:creationId xmlns:p14="http://schemas.microsoft.com/office/powerpoint/2010/main" val="37633397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a:t>
            </a:r>
            <a:r>
              <a:rPr lang="en-US" b="1" dirty="0"/>
              <a:t>interface controller</a:t>
            </a:r>
            <a:r>
              <a:rPr lang="en-US" dirty="0"/>
              <a:t> (</a:t>
            </a:r>
            <a:r>
              <a:rPr lang="en-US" b="1" dirty="0" smtClean="0"/>
              <a:t>NIC)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Also </a:t>
            </a:r>
            <a:r>
              <a:rPr lang="en-US" dirty="0"/>
              <a:t>known as a </a:t>
            </a:r>
            <a:r>
              <a:rPr lang="en-US" b="1" dirty="0"/>
              <a:t>network interface card</a:t>
            </a:r>
            <a:r>
              <a:rPr lang="en-US" dirty="0"/>
              <a:t>, </a:t>
            </a:r>
            <a:r>
              <a:rPr lang="en-US" b="1" dirty="0"/>
              <a:t>network adapter</a:t>
            </a:r>
            <a:r>
              <a:rPr lang="en-US" dirty="0"/>
              <a:t>, </a:t>
            </a:r>
            <a:r>
              <a:rPr lang="en-US" b="1" dirty="0"/>
              <a:t>LAN adapter</a:t>
            </a:r>
            <a:r>
              <a:rPr lang="en-US" dirty="0"/>
              <a:t> or </a:t>
            </a:r>
            <a:r>
              <a:rPr lang="en-US" b="1" dirty="0"/>
              <a:t>physical network </a:t>
            </a:r>
            <a:r>
              <a:rPr lang="en-US" b="1" dirty="0" smtClean="0"/>
              <a:t>interface</a:t>
            </a:r>
          </a:p>
          <a:p>
            <a:r>
              <a:rPr lang="en-US" dirty="0" smtClean="0"/>
              <a:t>Connects </a:t>
            </a:r>
            <a:r>
              <a:rPr lang="en-US" dirty="0"/>
              <a:t>a </a:t>
            </a:r>
            <a:r>
              <a:rPr lang="en-US" dirty="0" smtClean="0"/>
              <a:t>computer </a:t>
            </a:r>
            <a:r>
              <a:rPr lang="en-US" dirty="0"/>
              <a:t>to a </a:t>
            </a:r>
            <a:r>
              <a:rPr lang="en-US" dirty="0" smtClean="0"/>
              <a:t>computer network</a:t>
            </a:r>
          </a:p>
          <a:p>
            <a:r>
              <a:rPr lang="en-US" dirty="0"/>
              <a:t>Modern network interface controllers offer advanced features such as interrupt and DMA interfaces to the host processors, support for multiple receive and transmit queues, partitioning into multiple logical interfaces, and on-controller network </a:t>
            </a:r>
            <a:r>
              <a:rPr lang="en-US" dirty="0" smtClean="0"/>
              <a:t>traffic processing</a:t>
            </a:r>
          </a:p>
          <a:p>
            <a:r>
              <a:rPr lang="en-US" dirty="0"/>
              <a:t>The NIC is both a physical layer and data link layer device, as it provides physical access to a networking medium and, for </a:t>
            </a:r>
            <a:r>
              <a:rPr lang="en-US" dirty="0">
                <a:hlinkClick r:id="rId2" tooltip="IEEE 802"/>
              </a:rPr>
              <a:t>IEEE 802</a:t>
            </a:r>
            <a:r>
              <a:rPr lang="en-US" dirty="0"/>
              <a:t> and similar networks, provides a low-level addressing system through the use of </a:t>
            </a:r>
            <a:r>
              <a:rPr lang="en-US" dirty="0">
                <a:hlinkClick r:id="rId3" tooltip="MAC address"/>
              </a:rPr>
              <a:t>MAC addresses</a:t>
            </a:r>
            <a:r>
              <a:rPr lang="en-US" dirty="0"/>
              <a:t> that are uniquely assigned to network interfaces.</a:t>
            </a:r>
          </a:p>
        </p:txBody>
      </p:sp>
    </p:spTree>
    <p:extLst>
      <p:ext uri="{BB962C8B-B14F-4D97-AF65-F5344CB8AC3E}">
        <p14:creationId xmlns:p14="http://schemas.microsoft.com/office/powerpoint/2010/main" val="1783528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a:t>
            </a:r>
            <a:endParaRPr lang="en-US" dirty="0"/>
          </a:p>
        </p:txBody>
      </p:sp>
      <p:sp>
        <p:nvSpPr>
          <p:cNvPr id="3" name="Content Placeholder 2"/>
          <p:cNvSpPr>
            <a:spLocks noGrp="1"/>
          </p:cNvSpPr>
          <p:nvPr>
            <p:ph idx="1"/>
          </p:nvPr>
        </p:nvSpPr>
        <p:spPr/>
        <p:txBody>
          <a:bodyPr>
            <a:normAutofit/>
          </a:bodyPr>
          <a:lstStyle/>
          <a:p>
            <a:pPr algn="just"/>
            <a:r>
              <a:rPr lang="en-US" sz="2400" dirty="0"/>
              <a:t>The </a:t>
            </a:r>
            <a:r>
              <a:rPr lang="en-US" sz="2400" b="1" dirty="0"/>
              <a:t>Domain Name System</a:t>
            </a:r>
            <a:r>
              <a:rPr lang="en-US" sz="2400" dirty="0"/>
              <a:t> (DNS) </a:t>
            </a:r>
            <a:r>
              <a:rPr lang="en-US" sz="2400" dirty="0" smtClean="0"/>
              <a:t>is a</a:t>
            </a:r>
            <a:r>
              <a:rPr lang="en-US" sz="2400" dirty="0"/>
              <a:t> hierarchical distributed naming system for resources connected to the Internet</a:t>
            </a:r>
            <a:r>
              <a:rPr lang="en-US" sz="2400" dirty="0" smtClean="0"/>
              <a:t>.</a:t>
            </a:r>
          </a:p>
          <a:p>
            <a:pPr algn="just"/>
            <a:r>
              <a:rPr lang="en-US" sz="2400" dirty="0" smtClean="0"/>
              <a:t>It </a:t>
            </a:r>
            <a:r>
              <a:rPr lang="en-US" sz="2400" dirty="0"/>
              <a:t>associates addresses (system names) with domain names (user names) assigned to the resources</a:t>
            </a:r>
            <a:r>
              <a:rPr lang="en-US" sz="2400" dirty="0" smtClean="0"/>
              <a:t>.</a:t>
            </a:r>
          </a:p>
          <a:p>
            <a:pPr algn="just"/>
            <a:r>
              <a:rPr lang="en-US" sz="2400" dirty="0" smtClean="0"/>
              <a:t>It is </a:t>
            </a:r>
            <a:r>
              <a:rPr lang="en-US" sz="2400" dirty="0"/>
              <a:t>a hierarchical distributed naming system for any resource connected to the Internet. </a:t>
            </a:r>
            <a:r>
              <a:rPr lang="en-US" sz="2400" dirty="0" smtClean="0"/>
              <a:t> </a:t>
            </a:r>
          </a:p>
          <a:p>
            <a:pPr algn="just"/>
            <a:r>
              <a:rPr lang="en-US" sz="2400" dirty="0" smtClean="0"/>
              <a:t>Because </a:t>
            </a:r>
            <a:r>
              <a:rPr lang="en-US" sz="2400" dirty="0"/>
              <a:t>of its importance, it has become a potential target for terrorists, and several attacks have already happened, e.g., the Syrian Electronic Army, a pro-Assad  group, altered the DNS records used by the New York Times, Twitter, and the Huffington Post </a:t>
            </a:r>
          </a:p>
        </p:txBody>
      </p:sp>
    </p:spTree>
    <p:extLst>
      <p:ext uri="{BB962C8B-B14F-4D97-AF65-F5344CB8AC3E}">
        <p14:creationId xmlns:p14="http://schemas.microsoft.com/office/powerpoint/2010/main" val="12035282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a:t>The </a:t>
            </a:r>
            <a:r>
              <a:rPr lang="en-US" sz="2600" b="1" dirty="0"/>
              <a:t>Dynamic Host Configuration Protocol </a:t>
            </a:r>
            <a:r>
              <a:rPr lang="en-US" sz="2600" dirty="0"/>
              <a:t>(DHCP) is a standardized networking protocol used on Internet Protocol (IP) networks for dynamically distributing network configuration parameters, such as IP addresses for interfaces and services. </a:t>
            </a:r>
          </a:p>
          <a:p>
            <a:r>
              <a:rPr lang="en-US" sz="2600" dirty="0"/>
              <a:t>With DHCP, computers request IP addresses and networking parameters automatically from a DHCP server, reducing the need for a network administrator or a user to configure these settings manually. The protocol operates based on the client-server model. DHCP is very common in all modern networks</a:t>
            </a:r>
          </a:p>
          <a:p>
            <a:r>
              <a:rPr lang="en-US" sz="2600" dirty="0"/>
              <a:t>Most residential network routers receive a globally unique IP address within the provider network. Within a local network, DHCP assigns a local IP address to devices connected to the local network.</a:t>
            </a:r>
          </a:p>
          <a:p>
            <a:endParaRPr lang="en-US" sz="2600" dirty="0"/>
          </a:p>
          <a:p>
            <a:endParaRPr lang="en-US" dirty="0"/>
          </a:p>
        </p:txBody>
      </p:sp>
    </p:spTree>
    <p:extLst>
      <p:ext uri="{BB962C8B-B14F-4D97-AF65-F5344CB8AC3E}">
        <p14:creationId xmlns:p14="http://schemas.microsoft.com/office/powerpoint/2010/main" val="310576867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Rectangle 4"/>
          <p:cNvSpPr>
            <a:spLocks noGrp="1"/>
          </p:cNvSpPr>
          <p:nvPr>
            <p:ph type="title"/>
          </p:nvPr>
        </p:nvSpPr>
        <p:spPr/>
        <p:txBody>
          <a:bodyPr/>
          <a:lstStyle/>
          <a:p>
            <a:r>
              <a:rPr lang="en-US" smtClean="0"/>
              <a:t>Bridging</a:t>
            </a:r>
          </a:p>
        </p:txBody>
      </p:sp>
      <p:sp>
        <p:nvSpPr>
          <p:cNvPr id="309250" name="Rectangle 5"/>
          <p:cNvSpPr>
            <a:spLocks noGrp="1"/>
          </p:cNvSpPr>
          <p:nvPr>
            <p:ph type="body" idx="1"/>
          </p:nvPr>
        </p:nvSpPr>
        <p:spPr/>
        <p:txBody>
          <a:bodyPr>
            <a:normAutofit/>
          </a:bodyPr>
          <a:lstStyle/>
          <a:p>
            <a:pPr>
              <a:lnSpc>
                <a:spcPct val="90000"/>
              </a:lnSpc>
            </a:pPr>
            <a:r>
              <a:rPr lang="en-US" sz="2400" b="1" dirty="0" smtClean="0"/>
              <a:t>A </a:t>
            </a:r>
            <a:r>
              <a:rPr lang="en-US" sz="2400" b="1" dirty="0"/>
              <a:t>VM can have multiple virtual NICs </a:t>
            </a:r>
            <a:r>
              <a:rPr lang="en-US" sz="2400" dirty="0"/>
              <a:t>(VNICs) that communicate with outside networks</a:t>
            </a:r>
            <a:r>
              <a:rPr lang="en-US" sz="2400" dirty="0" smtClean="0"/>
              <a:t>.</a:t>
            </a:r>
          </a:p>
          <a:p>
            <a:pPr>
              <a:lnSpc>
                <a:spcPct val="90000"/>
              </a:lnSpc>
            </a:pPr>
            <a:r>
              <a:rPr lang="en-US" sz="2400" dirty="0"/>
              <a:t>Guest OSs </a:t>
            </a:r>
            <a:r>
              <a:rPr lang="en-US" sz="2400" dirty="0" smtClean="0"/>
              <a:t>use the </a:t>
            </a:r>
            <a:r>
              <a:rPr lang="en-US" sz="2400" dirty="0"/>
              <a:t>VNICs </a:t>
            </a:r>
            <a:r>
              <a:rPr lang="en-US" sz="2400" dirty="0" smtClean="0"/>
              <a:t>through </a:t>
            </a:r>
            <a:r>
              <a:rPr lang="en-US" sz="2400" dirty="0"/>
              <a:t>device drivers</a:t>
            </a:r>
          </a:p>
          <a:p>
            <a:pPr>
              <a:lnSpc>
                <a:spcPct val="90000"/>
              </a:lnSpc>
            </a:pPr>
            <a:r>
              <a:rPr lang="en-US" sz="2400" dirty="0" smtClean="0"/>
              <a:t>The </a:t>
            </a:r>
            <a:r>
              <a:rPr lang="en-US" sz="2400" dirty="0"/>
              <a:t>common way to communicate is to use a </a:t>
            </a:r>
            <a:r>
              <a:rPr lang="en-US" sz="2400" b="1" dirty="0"/>
              <a:t>bridge.</a:t>
            </a:r>
            <a:r>
              <a:rPr lang="en-US" sz="2400" dirty="0"/>
              <a:t> This is done by instantiating the same number of VNICs on the host machine and binding each one to the VNICs inside the VM</a:t>
            </a:r>
          </a:p>
          <a:p>
            <a:pPr>
              <a:lnSpc>
                <a:spcPct val="90000"/>
              </a:lnSpc>
            </a:pPr>
            <a:r>
              <a:rPr lang="en-US" sz="2400" dirty="0"/>
              <a:t>This one-to-one mapping from VM-VNICs to host machine (HN)-VNICs implies that the host CPU must differentiate between and forward all Ethernet packets to the VNICs inside the VMs. </a:t>
            </a:r>
          </a:p>
          <a:p>
            <a:pPr>
              <a:lnSpc>
                <a:spcPct val="90000"/>
              </a:lnSpc>
            </a:pPr>
            <a:r>
              <a:rPr lang="en-US" sz="2400" dirty="0"/>
              <a:t>This bridging operation introduces increasingly significant overhead when the number of VMs or VNICs increases.</a:t>
            </a:r>
          </a:p>
        </p:txBody>
      </p:sp>
    </p:spTree>
    <p:extLst>
      <p:ext uri="{BB962C8B-B14F-4D97-AF65-F5344CB8AC3E}">
        <p14:creationId xmlns:p14="http://schemas.microsoft.com/office/powerpoint/2010/main" val="3385438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73" name="Picture 2" descr="C:\Users\Lian\Desktop\bfig1.PNG"/>
          <p:cNvPicPr>
            <a:picLocks noChangeAspect="1" noChangeArrowheads="1"/>
          </p:cNvPicPr>
          <p:nvPr/>
        </p:nvPicPr>
        <p:blipFill>
          <a:blip r:embed="rId2" cstate="print"/>
          <a:srcRect/>
          <a:stretch>
            <a:fillRect/>
          </a:stretch>
        </p:blipFill>
        <p:spPr bwMode="auto">
          <a:xfrm>
            <a:off x="1438276" y="1535906"/>
            <a:ext cx="6266260" cy="3786188"/>
          </a:xfrm>
          <a:prstGeom prst="rect">
            <a:avLst/>
          </a:prstGeom>
          <a:noFill/>
          <a:ln w="9525">
            <a:noFill/>
            <a:miter lim="800000"/>
            <a:headEnd/>
            <a:tailEnd/>
          </a:ln>
        </p:spPr>
      </p:pic>
    </p:spTree>
    <p:extLst>
      <p:ext uri="{BB962C8B-B14F-4D97-AF65-F5344CB8AC3E}">
        <p14:creationId xmlns:p14="http://schemas.microsoft.com/office/powerpoint/2010/main" val="344557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early operating </a:t>
            </a:r>
            <a:r>
              <a:rPr lang="en-US" dirty="0"/>
              <a:t>systems the entire</a:t>
            </a:r>
            <a:r>
              <a:rPr lang="en-US" b="1" dirty="0"/>
              <a:t> logical (virtual)  address space</a:t>
            </a:r>
            <a:r>
              <a:rPr lang="en-US" dirty="0"/>
              <a:t> (VAS) of the process was required to be in memory before the process could run.</a:t>
            </a:r>
          </a:p>
          <a:p>
            <a:r>
              <a:rPr lang="en-US" dirty="0" smtClean="0"/>
              <a:t>Most </a:t>
            </a:r>
            <a:r>
              <a:rPr lang="en-US" dirty="0"/>
              <a:t>code/data isn't needed at any instant, </a:t>
            </a:r>
            <a:r>
              <a:rPr lang="en-US" dirty="0" smtClean="0"/>
              <a:t>we </a:t>
            </a:r>
            <a:r>
              <a:rPr lang="en-US" dirty="0"/>
              <a:t>can bring it in only when needed</a:t>
            </a:r>
            <a:r>
              <a:rPr lang="en-US" dirty="0" smtClean="0"/>
              <a:t>.</a:t>
            </a:r>
            <a:endParaRPr lang="en-US" b="1" dirty="0"/>
          </a:p>
          <a:p>
            <a:r>
              <a:rPr lang="en-US" dirty="0" smtClean="0"/>
              <a:t>We can then get </a:t>
            </a:r>
            <a:r>
              <a:rPr lang="en-US" dirty="0"/>
              <a:t>a higher level of multiprogramming</a:t>
            </a:r>
          </a:p>
          <a:p>
            <a:r>
              <a:rPr lang="en-US" dirty="0" smtClean="0"/>
              <a:t>The </a:t>
            </a:r>
            <a:r>
              <a:rPr lang="en-US" dirty="0"/>
              <a:t>program size isn't constrained (thus the term 'virtual memory'). </a:t>
            </a:r>
            <a:endParaRPr lang="en-US" dirty="0" smtClean="0"/>
          </a:p>
          <a:p>
            <a:r>
              <a:rPr lang="en-US" dirty="0" smtClean="0"/>
              <a:t>Virtual memory allows </a:t>
            </a:r>
            <a:r>
              <a:rPr lang="en-US" dirty="0"/>
              <a:t>very large logical address spaces.</a:t>
            </a:r>
          </a:p>
          <a:p>
            <a:pPr marL="0" indent="0">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2"/>
          <p:cNvSpPr>
            <a:spLocks noGrp="1"/>
          </p:cNvSpPr>
          <p:nvPr>
            <p:ph type="title"/>
          </p:nvPr>
        </p:nvSpPr>
        <p:spPr/>
        <p:txBody>
          <a:bodyPr/>
          <a:lstStyle/>
          <a:p>
            <a:r>
              <a:rPr lang="en-US" b="1" smtClean="0"/>
              <a:t>NIC Bonding</a:t>
            </a:r>
          </a:p>
        </p:txBody>
      </p:sp>
      <p:sp>
        <p:nvSpPr>
          <p:cNvPr id="312322" name="Rectangle 3"/>
          <p:cNvSpPr>
            <a:spLocks noGrp="1"/>
          </p:cNvSpPr>
          <p:nvPr>
            <p:ph type="body" idx="1"/>
          </p:nvPr>
        </p:nvSpPr>
        <p:spPr/>
        <p:txBody>
          <a:bodyPr>
            <a:normAutofit lnSpcReduction="10000"/>
          </a:bodyPr>
          <a:lstStyle/>
          <a:p>
            <a:r>
              <a:rPr lang="en-US" dirty="0" smtClean="0"/>
              <a:t>Also known as </a:t>
            </a:r>
            <a:r>
              <a:rPr lang="en-US" i="1" dirty="0" smtClean="0"/>
              <a:t>link aggregation</a:t>
            </a:r>
          </a:p>
          <a:p>
            <a:r>
              <a:rPr lang="en-US" dirty="0" smtClean="0"/>
              <a:t>It groups multiple physical network links and provides the network bandwidth as an aggregate logic to the VMs</a:t>
            </a:r>
          </a:p>
          <a:p>
            <a:r>
              <a:rPr lang="en-US" dirty="0" smtClean="0"/>
              <a:t>NIC bonding can break link bandwidth ceilings with little cost and improve the network connection’s reliability. </a:t>
            </a:r>
          </a:p>
          <a:p>
            <a:r>
              <a:rPr lang="en-US" dirty="0" smtClean="0"/>
              <a:t>It also eases the virtual link management for VMs </a:t>
            </a:r>
          </a:p>
        </p:txBody>
      </p:sp>
    </p:spTree>
    <p:extLst>
      <p:ext uri="{BB962C8B-B14F-4D97-AF65-F5344CB8AC3E}">
        <p14:creationId xmlns:p14="http://schemas.microsoft.com/office/powerpoint/2010/main" val="32416781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345" name="Picture 2" descr="C:\Users\Lian\Desktop\bfig2.PNG"/>
          <p:cNvPicPr>
            <a:picLocks noChangeAspect="1" noChangeArrowheads="1"/>
          </p:cNvPicPr>
          <p:nvPr/>
        </p:nvPicPr>
        <p:blipFill>
          <a:blip r:embed="rId2" cstate="print"/>
          <a:srcRect/>
          <a:stretch>
            <a:fillRect/>
          </a:stretch>
        </p:blipFill>
        <p:spPr bwMode="auto">
          <a:xfrm>
            <a:off x="2406255" y="959645"/>
            <a:ext cx="4330303" cy="4937522"/>
          </a:xfrm>
          <a:prstGeom prst="rect">
            <a:avLst/>
          </a:prstGeom>
          <a:noFill/>
          <a:ln w="9525">
            <a:noFill/>
            <a:miter lim="800000"/>
            <a:headEnd/>
            <a:tailEnd/>
          </a:ln>
        </p:spPr>
      </p:pic>
    </p:spTree>
    <p:extLst>
      <p:ext uri="{BB962C8B-B14F-4D97-AF65-F5344CB8AC3E}">
        <p14:creationId xmlns:p14="http://schemas.microsoft.com/office/powerpoint/2010/main" val="30985127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2"/>
          <p:cNvSpPr>
            <a:spLocks noGrp="1"/>
          </p:cNvSpPr>
          <p:nvPr>
            <p:ph type="title"/>
          </p:nvPr>
        </p:nvSpPr>
        <p:spPr/>
        <p:txBody>
          <a:bodyPr/>
          <a:lstStyle/>
          <a:p>
            <a:r>
              <a:rPr lang="en-US" b="1" smtClean="0"/>
              <a:t>VMDq</a:t>
            </a:r>
          </a:p>
        </p:txBody>
      </p:sp>
      <p:sp>
        <p:nvSpPr>
          <p:cNvPr id="314370" name="Rectangle 3"/>
          <p:cNvSpPr>
            <a:spLocks noGrp="1"/>
          </p:cNvSpPr>
          <p:nvPr>
            <p:ph type="body" idx="1"/>
          </p:nvPr>
        </p:nvSpPr>
        <p:spPr/>
        <p:txBody>
          <a:bodyPr>
            <a:normAutofit fontScale="92500" lnSpcReduction="20000"/>
          </a:bodyPr>
          <a:lstStyle/>
          <a:p>
            <a:pPr>
              <a:lnSpc>
                <a:spcPct val="90000"/>
              </a:lnSpc>
            </a:pPr>
            <a:r>
              <a:rPr lang="en-US" dirty="0"/>
              <a:t>Virtual Machine Device Queues (</a:t>
            </a:r>
            <a:r>
              <a:rPr lang="en-US" dirty="0" err="1"/>
              <a:t>VMDq</a:t>
            </a:r>
            <a:r>
              <a:rPr lang="en-US" dirty="0"/>
              <a:t>), proposed by Intel</a:t>
            </a:r>
          </a:p>
          <a:p>
            <a:pPr>
              <a:lnSpc>
                <a:spcPct val="90000"/>
              </a:lnSpc>
            </a:pPr>
            <a:r>
              <a:rPr lang="en-US" dirty="0"/>
              <a:t>Offloads the host CPU from sorting and multiplexing the packets to and from VMs.</a:t>
            </a:r>
          </a:p>
          <a:p>
            <a:pPr>
              <a:lnSpc>
                <a:spcPct val="90000"/>
              </a:lnSpc>
            </a:pPr>
            <a:r>
              <a:rPr lang="en-US" dirty="0"/>
              <a:t>At the chipset level (Intel 82598, for example), </a:t>
            </a:r>
            <a:r>
              <a:rPr lang="en-US" dirty="0" err="1"/>
              <a:t>VMDq</a:t>
            </a:r>
            <a:r>
              <a:rPr lang="en-US" dirty="0"/>
              <a:t> handles parallel queues of packets, routing them to the appropriate VMs and offloading the VMM. </a:t>
            </a:r>
          </a:p>
          <a:p>
            <a:pPr>
              <a:lnSpc>
                <a:spcPct val="90000"/>
              </a:lnSpc>
            </a:pPr>
            <a:r>
              <a:rPr lang="en-US" dirty="0"/>
              <a:t>This approach improves performance</a:t>
            </a:r>
          </a:p>
          <a:p>
            <a:pPr>
              <a:lnSpc>
                <a:spcPct val="90000"/>
              </a:lnSpc>
            </a:pPr>
            <a:r>
              <a:rPr lang="en-US" dirty="0"/>
              <a:t>FW= packet forwarding</a:t>
            </a:r>
          </a:p>
          <a:p>
            <a:pPr>
              <a:lnSpc>
                <a:spcPct val="90000"/>
              </a:lnSpc>
            </a:pPr>
            <a:r>
              <a:rPr lang="en-US" dirty="0" err="1"/>
              <a:t>NetFlow</a:t>
            </a:r>
            <a:r>
              <a:rPr lang="en-US" dirty="0"/>
              <a:t>=traffic statistics collection</a:t>
            </a:r>
          </a:p>
          <a:p>
            <a:pPr>
              <a:lnSpc>
                <a:spcPct val="90000"/>
              </a:lnSpc>
            </a:pPr>
            <a:r>
              <a:rPr lang="en-US" dirty="0" err="1"/>
              <a:t>QoS</a:t>
            </a:r>
            <a:r>
              <a:rPr lang="en-US" dirty="0"/>
              <a:t>=quality of service enforcement</a:t>
            </a:r>
          </a:p>
          <a:p>
            <a:pPr>
              <a:lnSpc>
                <a:spcPct val="90000"/>
              </a:lnSpc>
            </a:pPr>
            <a:endParaRPr lang="en-US" dirty="0" smtClean="0"/>
          </a:p>
        </p:txBody>
      </p:sp>
    </p:spTree>
    <p:extLst>
      <p:ext uri="{BB962C8B-B14F-4D97-AF65-F5344CB8AC3E}">
        <p14:creationId xmlns:p14="http://schemas.microsoft.com/office/powerpoint/2010/main" val="15155058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3" name="Picture 2" descr="C:\Users\Lian\Desktop\bfig3.PNG"/>
          <p:cNvPicPr>
            <a:picLocks noChangeAspect="1" noChangeArrowheads="1"/>
          </p:cNvPicPr>
          <p:nvPr/>
        </p:nvPicPr>
        <p:blipFill>
          <a:blip r:embed="rId2" cstate="print"/>
          <a:srcRect/>
          <a:stretch>
            <a:fillRect/>
          </a:stretch>
        </p:blipFill>
        <p:spPr bwMode="auto">
          <a:xfrm>
            <a:off x="1448992" y="1016795"/>
            <a:ext cx="6244828" cy="4823222"/>
          </a:xfrm>
          <a:prstGeom prst="rect">
            <a:avLst/>
          </a:prstGeom>
          <a:noFill/>
          <a:ln w="9525">
            <a:noFill/>
            <a:miter lim="800000"/>
            <a:headEnd/>
            <a:tailEnd/>
          </a:ln>
        </p:spPr>
      </p:pic>
    </p:spTree>
    <p:extLst>
      <p:ext uri="{BB962C8B-B14F-4D97-AF65-F5344CB8AC3E}">
        <p14:creationId xmlns:p14="http://schemas.microsoft.com/office/powerpoint/2010/main" val="2294562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4887" y="1062037"/>
            <a:ext cx="7134225" cy="4733925"/>
          </a:xfrm>
          <a:prstGeom prst="rect">
            <a:avLst/>
          </a:prstGeom>
        </p:spPr>
      </p:pic>
      <p:sp>
        <p:nvSpPr>
          <p:cNvPr id="3" name="Title 2"/>
          <p:cNvSpPr>
            <a:spLocks noGrp="1"/>
          </p:cNvSpPr>
          <p:nvPr>
            <p:ph type="title"/>
          </p:nvPr>
        </p:nvSpPr>
        <p:spPr>
          <a:xfrm>
            <a:off x="457200" y="274638"/>
            <a:ext cx="8229600" cy="639762"/>
          </a:xfrm>
        </p:spPr>
        <p:txBody>
          <a:bodyPr>
            <a:normAutofit/>
          </a:bodyPr>
          <a:lstStyle/>
          <a:p>
            <a:r>
              <a:rPr lang="en-US" sz="3200" dirty="0" err="1" smtClean="0"/>
              <a:t>Vmware</a:t>
            </a:r>
            <a:r>
              <a:rPr lang="en-US" sz="3200" dirty="0" smtClean="0"/>
              <a:t> approach </a:t>
            </a:r>
            <a:endParaRPr lang="en-US" sz="3200" dirty="0"/>
          </a:p>
        </p:txBody>
      </p:sp>
    </p:spTree>
    <p:extLst>
      <p:ext uri="{BB962C8B-B14F-4D97-AF65-F5344CB8AC3E}">
        <p14:creationId xmlns:p14="http://schemas.microsoft.com/office/powerpoint/2010/main" val="1886308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 Functions Virtualization (NFV)</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Intent</a:t>
            </a:r>
            <a:endParaRPr lang="en-US" dirty="0"/>
          </a:p>
          <a:p>
            <a:r>
              <a:rPr lang="en-US" dirty="0" smtClean="0"/>
              <a:t>It is </a:t>
            </a:r>
            <a:r>
              <a:rPr lang="en-US" dirty="0"/>
              <a:t>an architecture for the construction of network services using software building blocks. The building blocks, </a:t>
            </a:r>
            <a:r>
              <a:rPr lang="en-US" i="1" dirty="0"/>
              <a:t>Virtual Network Functions (VNFs)</a:t>
            </a:r>
            <a:r>
              <a:rPr lang="en-US" dirty="0"/>
              <a:t>, are typically created from cloud services using virtual machines or containers. </a:t>
            </a:r>
          </a:p>
          <a:p>
            <a:endParaRPr lang="en-US" b="1" dirty="0" smtClean="0"/>
          </a:p>
          <a:p>
            <a:pPr marL="0" indent="0">
              <a:buNone/>
            </a:pPr>
            <a:r>
              <a:rPr lang="en-US" b="1" dirty="0" smtClean="0"/>
              <a:t>Problem</a:t>
            </a:r>
            <a:endParaRPr lang="en-US" dirty="0"/>
          </a:p>
          <a:p>
            <a:pPr marL="0" indent="0">
              <a:buNone/>
            </a:pPr>
            <a:r>
              <a:rPr lang="en-US" b="1" dirty="0"/>
              <a:t> </a:t>
            </a:r>
            <a:endParaRPr lang="en-US" dirty="0"/>
          </a:p>
          <a:p>
            <a:r>
              <a:rPr lang="en-US" dirty="0"/>
              <a:t>There is a variety of network devices that are required in order to set up communication networks. As indicated above, until recently, these devices were physical devices, but this approach implies a high up-front cost and is not scalable. When the needs of the users of the networks change we need to buy more or different devices.  The new set up also takes time and we cannot be very responsive to the needs of our customers. If the devices have weak security protection it is difficult to harden them. How can we provide more flexible, responsive, and secure services to our customers? </a:t>
            </a:r>
          </a:p>
          <a:p>
            <a:endParaRPr lang="en-US" dirty="0"/>
          </a:p>
        </p:txBody>
      </p:sp>
    </p:spTree>
    <p:extLst>
      <p:ext uri="{BB962C8B-B14F-4D97-AF65-F5344CB8AC3E}">
        <p14:creationId xmlns:p14="http://schemas.microsoft.com/office/powerpoint/2010/main" val="30939885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Solution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Service </a:t>
            </a:r>
            <a:r>
              <a:rPr lang="en-US" dirty="0"/>
              <a:t>providers (SPs) can use SaaS services to provide network functions where we simulate the specific functions of a hardware device using software running in one or more virtual machines or containers in the </a:t>
            </a:r>
            <a:r>
              <a:rPr lang="en-US" dirty="0" smtClean="0"/>
              <a:t>cloud</a:t>
            </a:r>
          </a:p>
          <a:p>
            <a:r>
              <a:rPr lang="en-US" dirty="0" smtClean="0"/>
              <a:t>We </a:t>
            </a:r>
            <a:r>
              <a:rPr lang="en-US" dirty="0"/>
              <a:t>can build network services using the PaaS and IaaS services and deploy them as SaaS services. These network services can then be used for the needs of the applications being accessed by the Consumers. </a:t>
            </a:r>
            <a:endParaRPr lang="en-US" dirty="0" smtClean="0"/>
          </a:p>
          <a:p>
            <a:r>
              <a:rPr lang="en-US" dirty="0" smtClean="0"/>
              <a:t>The </a:t>
            </a:r>
            <a:r>
              <a:rPr lang="en-US" dirty="0"/>
              <a:t>Network Services are provided by a telco company, which in turn rents virtual hardware from the cloud provider (or owns the cloud).</a:t>
            </a:r>
          </a:p>
          <a:p>
            <a:pPr marL="0" indent="0">
              <a:buNone/>
            </a:pPr>
            <a:endParaRPr lang="en-US" dirty="0"/>
          </a:p>
          <a:p>
            <a:endParaRPr lang="en-US" dirty="0"/>
          </a:p>
        </p:txBody>
      </p:sp>
    </p:spTree>
    <p:extLst>
      <p:ext uri="{BB962C8B-B14F-4D97-AF65-F5344CB8AC3E}">
        <p14:creationId xmlns:p14="http://schemas.microsoft.com/office/powerpoint/2010/main" val="10951638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implementation changes</a:t>
            </a:r>
            <a:endParaRPr lang="en-US" dirty="0"/>
          </a:p>
        </p:txBody>
      </p:sp>
      <p:pic>
        <p:nvPicPr>
          <p:cNvPr id="3" name="Picture 2"/>
          <p:cNvPicPr>
            <a:picLocks noChangeAspect="1"/>
          </p:cNvPicPr>
          <p:nvPr/>
        </p:nvPicPr>
        <p:blipFill>
          <a:blip r:embed="rId2"/>
          <a:stretch>
            <a:fillRect/>
          </a:stretch>
        </p:blipFill>
        <p:spPr>
          <a:xfrm>
            <a:off x="1828800" y="2133600"/>
            <a:ext cx="5745150" cy="3408900"/>
          </a:xfrm>
          <a:prstGeom prst="rect">
            <a:avLst/>
          </a:prstGeom>
        </p:spPr>
      </p:pic>
    </p:spTree>
    <p:extLst>
      <p:ext uri="{BB962C8B-B14F-4D97-AF65-F5344CB8AC3E}">
        <p14:creationId xmlns:p14="http://schemas.microsoft.com/office/powerpoint/2010/main" val="10112159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of NFV</a:t>
            </a:r>
            <a:endParaRPr lang="en-US" dirty="0"/>
          </a:p>
        </p:txBody>
      </p:sp>
      <p:pic>
        <p:nvPicPr>
          <p:cNvPr id="3" name="Picture 2"/>
          <p:cNvPicPr>
            <a:picLocks noChangeAspect="1"/>
          </p:cNvPicPr>
          <p:nvPr/>
        </p:nvPicPr>
        <p:blipFill>
          <a:blip r:embed="rId2"/>
          <a:stretch>
            <a:fillRect/>
          </a:stretch>
        </p:blipFill>
        <p:spPr>
          <a:xfrm>
            <a:off x="1981200" y="2667000"/>
            <a:ext cx="4495800" cy="2732334"/>
          </a:xfrm>
          <a:prstGeom prst="rect">
            <a:avLst/>
          </a:prstGeom>
        </p:spPr>
      </p:pic>
    </p:spTree>
    <p:extLst>
      <p:ext uri="{BB962C8B-B14F-4D97-AF65-F5344CB8AC3E}">
        <p14:creationId xmlns:p14="http://schemas.microsoft.com/office/powerpoint/2010/main" val="27093405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 pattern</a:t>
            </a:r>
            <a:endParaRPr lang="en-US" dirty="0"/>
          </a:p>
        </p:txBody>
      </p:sp>
      <p:pic>
        <p:nvPicPr>
          <p:cNvPr id="3" name="Picture 2"/>
          <p:cNvPicPr>
            <a:picLocks noChangeAspect="1"/>
          </p:cNvPicPr>
          <p:nvPr/>
        </p:nvPicPr>
        <p:blipFill>
          <a:blip r:embed="rId2"/>
          <a:stretch>
            <a:fillRect/>
          </a:stretch>
        </p:blipFill>
        <p:spPr>
          <a:xfrm>
            <a:off x="2514600" y="1676400"/>
            <a:ext cx="3048000" cy="4439768"/>
          </a:xfrm>
          <a:prstGeom prst="rect">
            <a:avLst/>
          </a:prstGeom>
        </p:spPr>
      </p:pic>
    </p:spTree>
    <p:extLst>
      <p:ext uri="{BB962C8B-B14F-4D97-AF65-F5344CB8AC3E}">
        <p14:creationId xmlns:p14="http://schemas.microsoft.com/office/powerpoint/2010/main" val="405829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II</a:t>
            </a:r>
            <a:endParaRPr lang="en-US" dirty="0"/>
          </a:p>
        </p:txBody>
      </p:sp>
      <p:sp>
        <p:nvSpPr>
          <p:cNvPr id="3" name="Content Placeholder 2"/>
          <p:cNvSpPr>
            <a:spLocks noGrp="1"/>
          </p:cNvSpPr>
          <p:nvPr>
            <p:ph idx="1"/>
          </p:nvPr>
        </p:nvSpPr>
        <p:spPr/>
        <p:txBody>
          <a:bodyPr/>
          <a:lstStyle/>
          <a:p>
            <a:r>
              <a:rPr lang="en-US" sz="2400" dirty="0" smtClean="0"/>
              <a:t>Virtual memory allows the total size of the memory used by processes to exceed the size of physical memory</a:t>
            </a:r>
          </a:p>
          <a:p>
            <a:r>
              <a:rPr lang="en-US" sz="2400" dirty="0" smtClean="0"/>
              <a:t>The virtual address  in an instruction is translated by the Address Translation Unit (called Memory Management Unit (MMU) in many processors) to obtain a physical address that is used to access physical memory</a:t>
            </a:r>
          </a:p>
          <a:p>
            <a:r>
              <a:rPr lang="en-US" sz="2400" dirty="0" smtClean="0"/>
              <a:t>To execute a process, the kernel creates a per-process virtual address space</a:t>
            </a:r>
          </a:p>
          <a:p>
            <a:r>
              <a:rPr lang="en-US" sz="2400" dirty="0" smtClean="0"/>
              <a:t>We need to accommodate a multiprogramming system  for a variety of users and applications. </a:t>
            </a:r>
          </a:p>
          <a:p>
            <a:endParaRPr lang="en-US" sz="24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Title 1"/>
          <p:cNvSpPr>
            <a:spLocks noGrp="1"/>
          </p:cNvSpPr>
          <p:nvPr>
            <p:ph type="title"/>
          </p:nvPr>
        </p:nvSpPr>
        <p:spPr/>
        <p:txBody>
          <a:bodyPr>
            <a:normAutofit fontScale="90000"/>
          </a:bodyPr>
          <a:lstStyle/>
          <a:p>
            <a:r>
              <a:rPr lang="en-US" altLang="en-US" dirty="0" smtClean="0"/>
              <a:t>Software </a:t>
            </a:r>
            <a:r>
              <a:rPr lang="en-US" altLang="en-US" dirty="0" smtClean="0"/>
              <a:t>Defined Networking </a:t>
            </a:r>
            <a:r>
              <a:rPr lang="en-US" altLang="en-US" dirty="0" smtClean="0"/>
              <a:t>(SDN)</a:t>
            </a:r>
          </a:p>
        </p:txBody>
      </p:sp>
      <p:sp>
        <p:nvSpPr>
          <p:cNvPr id="730115" name="Content Placeholder 2"/>
          <p:cNvSpPr>
            <a:spLocks noGrp="1"/>
          </p:cNvSpPr>
          <p:nvPr>
            <p:ph idx="1"/>
          </p:nvPr>
        </p:nvSpPr>
        <p:spPr/>
        <p:txBody>
          <a:bodyPr>
            <a:normAutofit fontScale="92500"/>
          </a:bodyPr>
          <a:lstStyle/>
          <a:p>
            <a:r>
              <a:rPr lang="en-US" altLang="en-US" sz="2000" dirty="0"/>
              <a:t>It is an emerging architecture for networks that separates the control from the data in switches and routers. Under SDN, the control plane is implemented in </a:t>
            </a:r>
            <a:r>
              <a:rPr lang="en-US" altLang="en-US" sz="2000" dirty="0">
                <a:hlinkClick r:id="rId2" tooltip="Software"/>
              </a:rPr>
              <a:t>software</a:t>
            </a:r>
            <a:r>
              <a:rPr lang="en-US" altLang="en-US" sz="2000" dirty="0"/>
              <a:t> in </a:t>
            </a:r>
            <a:r>
              <a:rPr lang="en-US" altLang="en-US" sz="2000" dirty="0">
                <a:hlinkClick r:id="rId3" tooltip="Server (computing)"/>
              </a:rPr>
              <a:t>servers</a:t>
            </a:r>
            <a:r>
              <a:rPr lang="en-US" altLang="en-US" sz="2000" dirty="0"/>
              <a:t> separate from the network equipment and the data plane is implemented in commodity network equipment. </a:t>
            </a:r>
            <a:endParaRPr lang="en-US" altLang="en-US" sz="2000" dirty="0" smtClean="0"/>
          </a:p>
          <a:p>
            <a:r>
              <a:rPr lang="en-US" altLang="en-US" sz="2000" dirty="0" err="1" smtClean="0">
                <a:hlinkClick r:id="rId4" tooltip="OpenFlow"/>
              </a:rPr>
              <a:t>OpenFlow</a:t>
            </a:r>
            <a:r>
              <a:rPr lang="en-US" altLang="en-US" sz="2000" dirty="0" smtClean="0"/>
              <a:t> </a:t>
            </a:r>
            <a:r>
              <a:rPr lang="en-US" altLang="en-US" sz="2000" dirty="0"/>
              <a:t>is a leading SDN architecture.</a:t>
            </a:r>
          </a:p>
          <a:p>
            <a:r>
              <a:rPr lang="en-US" altLang="en-US" sz="2000" dirty="0"/>
              <a:t>In </a:t>
            </a:r>
            <a:r>
              <a:rPr lang="en-US" altLang="en-US" sz="2000" dirty="0">
                <a:hlinkClick r:id="rId5" tooltip="Routing"/>
              </a:rPr>
              <a:t>routing</a:t>
            </a:r>
            <a:r>
              <a:rPr lang="en-US" altLang="en-US" sz="2000" dirty="0"/>
              <a:t>, the control plane is the part of the </a:t>
            </a:r>
            <a:r>
              <a:rPr lang="en-US" altLang="en-US" sz="2000" dirty="0">
                <a:hlinkClick r:id="rId6" tooltip="Router (computing)"/>
              </a:rPr>
              <a:t>router</a:t>
            </a:r>
            <a:r>
              <a:rPr lang="en-US" altLang="en-US" sz="2000" dirty="0"/>
              <a:t> architecture that is concerned with drawing the </a:t>
            </a:r>
            <a:r>
              <a:rPr lang="en-US" altLang="en-US" sz="2000" dirty="0">
                <a:hlinkClick r:id="rId7" tooltip="Network map (page does not exist)"/>
              </a:rPr>
              <a:t>network map</a:t>
            </a:r>
            <a:r>
              <a:rPr lang="en-US" altLang="en-US" sz="2000" dirty="0"/>
              <a:t>, or the information in a (possibly augmented) </a:t>
            </a:r>
            <a:r>
              <a:rPr lang="en-US" altLang="en-US" sz="2000" dirty="0">
                <a:hlinkClick r:id="rId8" tooltip="Routing table"/>
              </a:rPr>
              <a:t>routing table</a:t>
            </a:r>
            <a:r>
              <a:rPr lang="en-US" altLang="en-US" sz="2000" dirty="0"/>
              <a:t> that defines what to do with incoming </a:t>
            </a:r>
            <a:r>
              <a:rPr lang="en-US" altLang="en-US" sz="2000" dirty="0">
                <a:hlinkClick r:id="rId9" tooltip="Network packet"/>
              </a:rPr>
              <a:t>packets</a:t>
            </a:r>
            <a:r>
              <a:rPr lang="en-US" altLang="en-US" sz="2000" dirty="0"/>
              <a:t>. </a:t>
            </a:r>
            <a:endParaRPr lang="en-US" altLang="en-US" sz="2000" dirty="0" smtClean="0"/>
          </a:p>
          <a:p>
            <a:r>
              <a:rPr lang="en-US" altLang="en-US" sz="2000" dirty="0" smtClean="0"/>
              <a:t>Control </a:t>
            </a:r>
            <a:r>
              <a:rPr lang="en-US" altLang="en-US" sz="2000" dirty="0"/>
              <a:t>plane functions, such as participating in </a:t>
            </a:r>
            <a:r>
              <a:rPr lang="en-US" altLang="en-US" sz="2000" dirty="0">
                <a:hlinkClick r:id="rId10" tooltip="Routing protocols"/>
              </a:rPr>
              <a:t>routing protocols</a:t>
            </a:r>
            <a:r>
              <a:rPr lang="en-US" altLang="en-US" sz="2000" dirty="0"/>
              <a:t>, run in the architectural control </a:t>
            </a:r>
            <a:r>
              <a:rPr lang="en-US" altLang="en-US" sz="2000" dirty="0" smtClean="0"/>
              <a:t>element. </a:t>
            </a:r>
            <a:r>
              <a:rPr lang="en-US" altLang="en-US" sz="2000" dirty="0"/>
              <a:t>In most cases, the routing table contains a list of destination addresses and the outgoing interface(s) associated with them</a:t>
            </a:r>
            <a:r>
              <a:rPr lang="en-US" altLang="en-US" sz="2000" dirty="0" smtClean="0"/>
              <a:t>.</a:t>
            </a:r>
          </a:p>
          <a:p>
            <a:r>
              <a:rPr lang="en-US" altLang="en-US" sz="2000" dirty="0" smtClean="0"/>
              <a:t>Control </a:t>
            </a:r>
            <a:r>
              <a:rPr lang="en-US" altLang="en-US" sz="2000" dirty="0"/>
              <a:t>plane logic also can define certain packets to be discarded, as well as preferential treatment of certain packets for which a high </a:t>
            </a:r>
            <a:r>
              <a:rPr lang="en-US" altLang="en-US" sz="2000" dirty="0">
                <a:hlinkClick r:id="rId11" tooltip="Quality of service"/>
              </a:rPr>
              <a:t>quality of service</a:t>
            </a:r>
            <a:r>
              <a:rPr lang="en-US" altLang="en-US" sz="2000" dirty="0"/>
              <a:t> is defined by such mechanisms as </a:t>
            </a:r>
            <a:r>
              <a:rPr lang="en-US" altLang="en-US" sz="2000" dirty="0">
                <a:hlinkClick r:id="rId12" tooltip="Differentiated services"/>
              </a:rPr>
              <a:t>differentiated services</a:t>
            </a:r>
            <a:r>
              <a:rPr lang="en-US" altLang="en-US" sz="2000" dirty="0"/>
              <a:t>.</a:t>
            </a:r>
          </a:p>
        </p:txBody>
      </p:sp>
    </p:spTree>
    <p:extLst>
      <p:ext uri="{BB962C8B-B14F-4D97-AF65-F5344CB8AC3E}">
        <p14:creationId xmlns:p14="http://schemas.microsoft.com/office/powerpoint/2010/main" val="4279382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normAutofit fontScale="62500" lnSpcReduction="20000"/>
          </a:bodyPr>
          <a:lstStyle/>
          <a:p>
            <a:r>
              <a:rPr lang="en-US" dirty="0"/>
              <a:t>[</a:t>
            </a:r>
            <a:r>
              <a:rPr lang="en-US" dirty="0" smtClean="0"/>
              <a:t>Fer15] </a:t>
            </a:r>
            <a:r>
              <a:rPr lang="en-US" dirty="0"/>
              <a:t>E. Fernandez and </a:t>
            </a:r>
            <a:r>
              <a:rPr lang="en-US" dirty="0" err="1"/>
              <a:t>Brahim</a:t>
            </a:r>
            <a:r>
              <a:rPr lang="en-US" dirty="0"/>
              <a:t> Hamid, “A pattern for Network Functions Virtualization”, 21st European Conf. on Pattern Languages of Programs  (</a:t>
            </a:r>
            <a:r>
              <a:rPr lang="en-US" dirty="0" err="1"/>
              <a:t>EuroPLoP</a:t>
            </a:r>
            <a:r>
              <a:rPr lang="en-US" dirty="0"/>
              <a:t> 2015) </a:t>
            </a:r>
          </a:p>
          <a:p>
            <a:r>
              <a:rPr lang="en-US" dirty="0" smtClean="0"/>
              <a:t>[</a:t>
            </a:r>
            <a:r>
              <a:rPr lang="en-US" dirty="0"/>
              <a:t>Hut10]  G. Hutch, “Getting the most out of Virtualization”, The Architecture Journal, </a:t>
            </a:r>
            <a:r>
              <a:rPr lang="en-US" dirty="0">
                <a:hlinkClick r:id="rId2"/>
              </a:rPr>
              <a:t>http://msdn.microsoft.com/en-us/architecture/ff803574.aspx</a:t>
            </a:r>
            <a:endParaRPr lang="en-US" dirty="0"/>
          </a:p>
          <a:p>
            <a:r>
              <a:rPr lang="en-US" dirty="0"/>
              <a:t>[Luo10] Y. Luo, “Network I/O virtualization for cloud computing”, IEEE IT Pro, Sept./Oct. 2010, 36-41</a:t>
            </a:r>
          </a:p>
          <a:p>
            <a:r>
              <a:rPr lang="en-US" dirty="0"/>
              <a:t>[Nur09] D. </a:t>
            </a:r>
            <a:r>
              <a:rPr lang="en-US" dirty="0" err="1"/>
              <a:t>Nurmi</a:t>
            </a:r>
            <a:r>
              <a:rPr lang="en-US" dirty="0"/>
              <a:t>, et al., “The Eucalyptus Open-source Cloud-computing system”, 9</a:t>
            </a:r>
            <a:r>
              <a:rPr lang="en-US" baseline="30000" dirty="0"/>
              <a:t>th</a:t>
            </a:r>
            <a:r>
              <a:rPr lang="en-US" dirty="0"/>
              <a:t> IEEE/ACM Int. Symposium on Cluster Computing and the grid, 2009, 124-131.</a:t>
            </a:r>
          </a:p>
          <a:p>
            <a:r>
              <a:rPr lang="en-US" dirty="0"/>
              <a:t>[Pop74] G. </a:t>
            </a:r>
            <a:r>
              <a:rPr lang="en-US" dirty="0" err="1" smtClean="0"/>
              <a:t>J.Popek</a:t>
            </a:r>
            <a:r>
              <a:rPr lang="en-US" dirty="0" smtClean="0"/>
              <a:t> </a:t>
            </a:r>
            <a:r>
              <a:rPr lang="en-US" dirty="0"/>
              <a:t>and R.P. Goldberg, “Formal requirements for </a:t>
            </a:r>
            <a:r>
              <a:rPr lang="en-US" dirty="0" err="1"/>
              <a:t>virtualizable</a:t>
            </a:r>
            <a:r>
              <a:rPr lang="en-US" dirty="0"/>
              <a:t> third generation architectures”, Comm. of the ACM, vol. 17, No 7, 1974. </a:t>
            </a:r>
            <a:r>
              <a:rPr lang="en-US" dirty="0">
                <a:hlinkClick r:id="rId3"/>
              </a:rPr>
              <a:t>http://en.wikipedia.org/wiki/Popek_and_Goldberg_virtualization_requirements</a:t>
            </a:r>
            <a:endParaRPr lang="en-US" dirty="0"/>
          </a:p>
        </p:txBody>
      </p:sp>
    </p:spTree>
    <p:extLst>
      <p:ext uri="{BB962C8B-B14F-4D97-AF65-F5344CB8AC3E}">
        <p14:creationId xmlns:p14="http://schemas.microsoft.com/office/powerpoint/2010/main" val="23495137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II</a:t>
            </a:r>
            <a:endParaRPr lang="en-US" dirty="0"/>
          </a:p>
        </p:txBody>
      </p:sp>
      <p:sp>
        <p:nvSpPr>
          <p:cNvPr id="3" name="Content Placeholder 2"/>
          <p:cNvSpPr>
            <a:spLocks noGrp="1"/>
          </p:cNvSpPr>
          <p:nvPr>
            <p:ph idx="1"/>
          </p:nvPr>
        </p:nvSpPr>
        <p:spPr/>
        <p:txBody>
          <a:bodyPr>
            <a:normAutofit fontScale="62500" lnSpcReduction="20000"/>
          </a:bodyPr>
          <a:lstStyle/>
          <a:p>
            <a:r>
              <a:rPr lang="en-US" dirty="0"/>
              <a:t>[Nut03]  G. Nutt, Operating systems (3rd Ed.), Addison-Wesley, 2003.</a:t>
            </a:r>
          </a:p>
          <a:p>
            <a:pPr marL="0" indent="0">
              <a:buNone/>
            </a:pPr>
            <a:endParaRPr lang="en-US" dirty="0"/>
          </a:p>
          <a:p>
            <a:r>
              <a:rPr lang="en-US" dirty="0"/>
              <a:t>[OVF] https://en.wikipedia.org/wiki/Open_Virtualization_Format</a:t>
            </a:r>
          </a:p>
          <a:p>
            <a:pPr marL="0" indent="0">
              <a:buNone/>
            </a:pPr>
            <a:endParaRPr lang="en-US" dirty="0"/>
          </a:p>
          <a:p>
            <a:r>
              <a:rPr lang="en-US" dirty="0"/>
              <a:t>[Qem16] QEMU. 2016. </a:t>
            </a:r>
            <a:r>
              <a:rPr lang="x-none" dirty="0">
                <a:hlinkClick r:id="rId2"/>
              </a:rPr>
              <a:t>https://en.wikibooks.org/wiki/QEMU</a:t>
            </a:r>
            <a:r>
              <a:rPr lang="en-US" dirty="0"/>
              <a:t>. Accessed: 08/10/2016.</a:t>
            </a:r>
          </a:p>
          <a:p>
            <a:pPr marL="0" indent="0">
              <a:buNone/>
            </a:pPr>
            <a:endParaRPr lang="en-US" dirty="0"/>
          </a:p>
          <a:p>
            <a:r>
              <a:rPr lang="en-US" dirty="0"/>
              <a:t>[Ros05] M. Rosenblum and T. </a:t>
            </a:r>
            <a:r>
              <a:rPr lang="en-US" dirty="0" err="1"/>
              <a:t>Garfinkel</a:t>
            </a:r>
            <a:r>
              <a:rPr lang="en-US" dirty="0"/>
              <a:t>, “Virtual machine monitors: Current technology and future trends”, Computer, IEEE May 2005, 39-47.</a:t>
            </a:r>
          </a:p>
          <a:p>
            <a:endParaRPr lang="en-US" dirty="0" smtClean="0"/>
          </a:p>
          <a:p>
            <a:r>
              <a:rPr lang="en-US" dirty="0" smtClean="0"/>
              <a:t>[</a:t>
            </a:r>
            <a:r>
              <a:rPr lang="en-US" dirty="0" err="1" smtClean="0"/>
              <a:t>Vmw</a:t>
            </a:r>
            <a:r>
              <a:rPr lang="en-US" dirty="0" smtClean="0"/>
              <a:t>] </a:t>
            </a:r>
            <a:r>
              <a:rPr lang="en-US" dirty="0" err="1" smtClean="0"/>
              <a:t>Vmware</a:t>
            </a:r>
            <a:r>
              <a:rPr lang="en-US" dirty="0" smtClean="0"/>
              <a:t>, “Understanding full virtualization, </a:t>
            </a:r>
            <a:r>
              <a:rPr lang="en-US" dirty="0" err="1" smtClean="0"/>
              <a:t>paravirtualization</a:t>
            </a:r>
            <a:r>
              <a:rPr lang="en-US" dirty="0" smtClean="0"/>
              <a:t>, and hardware assist”, https</a:t>
            </a:r>
            <a:r>
              <a:rPr lang="en-US" dirty="0"/>
              <a:t>://www.vmware.com/content/dam/digitalmarketing/vmware/en/pdf/techpaper/VMware_paravirtualization.pdf</a:t>
            </a:r>
          </a:p>
        </p:txBody>
      </p:sp>
    </p:spTree>
    <p:extLst>
      <p:ext uri="{BB962C8B-B14F-4D97-AF65-F5344CB8AC3E}">
        <p14:creationId xmlns:p14="http://schemas.microsoft.com/office/powerpoint/2010/main" val="5543947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Solutions</a:t>
            </a:r>
            <a:endParaRPr lang="en-US" dirty="0"/>
          </a:p>
        </p:txBody>
      </p:sp>
      <p:sp>
        <p:nvSpPr>
          <p:cNvPr id="3" name="Subtitle 2"/>
          <p:cNvSpPr>
            <a:spLocks noGrp="1"/>
          </p:cNvSpPr>
          <p:nvPr>
            <p:ph type="subTitle" idx="1"/>
          </p:nvPr>
        </p:nvSpPr>
        <p:spPr/>
        <p:txBody>
          <a:bodyPr/>
          <a:lstStyle/>
          <a:p>
            <a:r>
              <a:rPr lang="en-US" dirty="0" smtClean="0"/>
              <a:t>Types of questions of Past assignments/exams</a:t>
            </a:r>
            <a:endParaRPr lang="en-US" dirty="0"/>
          </a:p>
        </p:txBody>
      </p:sp>
    </p:spTree>
    <p:extLst>
      <p:ext uri="{BB962C8B-B14F-4D97-AF65-F5344CB8AC3E}">
        <p14:creationId xmlns:p14="http://schemas.microsoft.com/office/powerpoint/2010/main" val="8101517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Q1</a:t>
            </a:r>
            <a:endParaRPr lang="en-US" dirty="0"/>
          </a:p>
        </p:txBody>
      </p:sp>
      <p:sp>
        <p:nvSpPr>
          <p:cNvPr id="3" name="Content Placeholder 2"/>
          <p:cNvSpPr>
            <a:spLocks noGrp="1"/>
          </p:cNvSpPr>
          <p:nvPr>
            <p:ph idx="1"/>
          </p:nvPr>
        </p:nvSpPr>
        <p:spPr/>
        <p:txBody>
          <a:bodyPr>
            <a:normAutofit fontScale="62500" lnSpcReduction="20000"/>
          </a:bodyPr>
          <a:lstStyle/>
          <a:p>
            <a:pPr lvl="0"/>
            <a:r>
              <a:rPr lang="en-US" b="1" dirty="0"/>
              <a:t>The Analytics department of a large corporation needs to perform complex computations to predict prices, earnings, and similar. They have a large server but now this is not enough for the new calculations they need to make. They are considering three possibilities:</a:t>
            </a:r>
            <a:endParaRPr lang="en-US" dirty="0"/>
          </a:p>
          <a:p>
            <a:pPr marL="0" indent="0">
              <a:buNone/>
            </a:pPr>
            <a:r>
              <a:rPr lang="en-US" dirty="0"/>
              <a:t> </a:t>
            </a:r>
          </a:p>
          <a:p>
            <a:r>
              <a:rPr lang="en-US" dirty="0"/>
              <a:t>Buy more servers, more memory and I/O, and run their own computational facility.</a:t>
            </a:r>
          </a:p>
          <a:p>
            <a:r>
              <a:rPr lang="en-US" dirty="0"/>
              <a:t>Rent computational power in a public cloud.</a:t>
            </a:r>
          </a:p>
          <a:p>
            <a:r>
              <a:rPr lang="en-US" dirty="0"/>
              <a:t>Build their own private cloud.</a:t>
            </a:r>
          </a:p>
          <a:p>
            <a:pPr marL="0" indent="0">
              <a:buNone/>
            </a:pPr>
            <a:r>
              <a:rPr lang="en-US" dirty="0"/>
              <a:t> </a:t>
            </a:r>
          </a:p>
          <a:p>
            <a:r>
              <a:rPr lang="en-US" dirty="0"/>
              <a:t>Evaluate these proposals by showing a table comparing them. Add short justifications to each item in the table. </a:t>
            </a:r>
          </a:p>
          <a:p>
            <a:r>
              <a:rPr lang="en-US" dirty="0"/>
              <a:t>Based on your table, recommend for them the best solution. Justify it.</a:t>
            </a:r>
          </a:p>
          <a:p>
            <a:endParaRPr lang="en-US" dirty="0"/>
          </a:p>
        </p:txBody>
      </p:sp>
    </p:spTree>
    <p:extLst>
      <p:ext uri="{BB962C8B-B14F-4D97-AF65-F5344CB8AC3E}">
        <p14:creationId xmlns:p14="http://schemas.microsoft.com/office/powerpoint/2010/main" val="895193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65172695"/>
              </p:ext>
            </p:extLst>
          </p:nvPr>
        </p:nvGraphicFramePr>
        <p:xfrm>
          <a:off x="1143000" y="1066800"/>
          <a:ext cx="6934200" cy="4800601"/>
        </p:xfrm>
        <a:graphic>
          <a:graphicData uri="http://schemas.openxmlformats.org/drawingml/2006/table">
            <a:tbl>
              <a:tblPr firstRow="1" firstCol="1" bandRow="1" bandCol="1">
                <a:tableStyleId>{5C22544A-7EE6-4342-B048-85BDC9FD1C3A}</a:tableStyleId>
              </a:tblPr>
              <a:tblGrid>
                <a:gridCol w="1316456"/>
                <a:gridCol w="1694447"/>
                <a:gridCol w="2020303"/>
                <a:gridCol w="1902994"/>
              </a:tblGrid>
              <a:tr h="419991">
                <a:tc>
                  <a:txBody>
                    <a:bodyPr/>
                    <a:lstStyle/>
                    <a:p>
                      <a:pPr marL="0" marR="0">
                        <a:lnSpc>
                          <a:spcPct val="115000"/>
                        </a:lnSpc>
                        <a:spcBef>
                          <a:spcPts val="0"/>
                        </a:spcBef>
                        <a:spcAft>
                          <a:spcPts val="0"/>
                        </a:spcAft>
                      </a:pPr>
                      <a:r>
                        <a:rPr lang="en-US" sz="700" dirty="0">
                          <a:effectLst/>
                        </a:rPr>
                        <a:t> </a:t>
                      </a:r>
                      <a:endParaRPr lang="en-US" sz="700" dirty="0">
                        <a:effectLst/>
                        <a:latin typeface="Calibri"/>
                        <a:ea typeface="Calibri"/>
                        <a:cs typeface="Times New Roman"/>
                      </a:endParaRPr>
                    </a:p>
                  </a:txBody>
                  <a:tcPr marL="32084" marR="32084" marT="0" marB="0"/>
                </a:tc>
                <a:tc>
                  <a:txBody>
                    <a:bodyPr/>
                    <a:lstStyle/>
                    <a:p>
                      <a:pPr marL="0" marR="0" algn="ctr">
                        <a:lnSpc>
                          <a:spcPct val="115000"/>
                        </a:lnSpc>
                        <a:spcBef>
                          <a:spcPts val="0"/>
                        </a:spcBef>
                        <a:spcAft>
                          <a:spcPts val="0"/>
                        </a:spcAft>
                      </a:pPr>
                      <a:r>
                        <a:rPr lang="en-US" sz="700">
                          <a:effectLst/>
                        </a:rPr>
                        <a:t> </a:t>
                      </a:r>
                    </a:p>
                    <a:p>
                      <a:pPr marL="0" marR="0" algn="ctr">
                        <a:lnSpc>
                          <a:spcPct val="115000"/>
                        </a:lnSpc>
                        <a:spcBef>
                          <a:spcPts val="0"/>
                        </a:spcBef>
                        <a:spcAft>
                          <a:spcPts val="0"/>
                        </a:spcAft>
                      </a:pPr>
                      <a:r>
                        <a:rPr lang="en-US" sz="700">
                          <a:effectLst/>
                        </a:rPr>
                        <a:t>Own Comp. Facility</a:t>
                      </a:r>
                      <a:endParaRPr lang="en-US" sz="700">
                        <a:effectLst/>
                        <a:latin typeface="Calibri"/>
                        <a:ea typeface="Calibri"/>
                        <a:cs typeface="Times New Roman"/>
                      </a:endParaRPr>
                    </a:p>
                  </a:txBody>
                  <a:tcPr marL="32084" marR="32084" marT="0" marB="0"/>
                </a:tc>
                <a:tc>
                  <a:txBody>
                    <a:bodyPr/>
                    <a:lstStyle/>
                    <a:p>
                      <a:pPr marL="0" marR="0" algn="ctr">
                        <a:lnSpc>
                          <a:spcPct val="115000"/>
                        </a:lnSpc>
                        <a:spcBef>
                          <a:spcPts val="0"/>
                        </a:spcBef>
                        <a:spcAft>
                          <a:spcPts val="0"/>
                        </a:spcAft>
                      </a:pPr>
                      <a:r>
                        <a:rPr lang="en-US" sz="700">
                          <a:effectLst/>
                        </a:rPr>
                        <a:t> </a:t>
                      </a:r>
                    </a:p>
                    <a:p>
                      <a:pPr marL="0" marR="0" algn="ctr">
                        <a:lnSpc>
                          <a:spcPct val="115000"/>
                        </a:lnSpc>
                        <a:spcBef>
                          <a:spcPts val="0"/>
                        </a:spcBef>
                        <a:spcAft>
                          <a:spcPts val="0"/>
                        </a:spcAft>
                      </a:pPr>
                      <a:r>
                        <a:rPr lang="en-US" sz="700">
                          <a:effectLst/>
                        </a:rPr>
                        <a:t>Public Cloud</a:t>
                      </a:r>
                      <a:endParaRPr lang="en-US" sz="700">
                        <a:effectLst/>
                        <a:latin typeface="Calibri"/>
                        <a:ea typeface="Calibri"/>
                        <a:cs typeface="Times New Roman"/>
                      </a:endParaRPr>
                    </a:p>
                  </a:txBody>
                  <a:tcPr marL="32084" marR="32084" marT="0" marB="0"/>
                </a:tc>
                <a:tc>
                  <a:txBody>
                    <a:bodyPr/>
                    <a:lstStyle/>
                    <a:p>
                      <a:pPr marL="0" marR="0" algn="ctr">
                        <a:lnSpc>
                          <a:spcPct val="115000"/>
                        </a:lnSpc>
                        <a:spcBef>
                          <a:spcPts val="0"/>
                        </a:spcBef>
                        <a:spcAft>
                          <a:spcPts val="0"/>
                        </a:spcAft>
                      </a:pPr>
                      <a:r>
                        <a:rPr lang="en-US" sz="700">
                          <a:effectLst/>
                        </a:rPr>
                        <a:t> </a:t>
                      </a:r>
                    </a:p>
                    <a:p>
                      <a:pPr marL="0" marR="0" algn="ctr">
                        <a:lnSpc>
                          <a:spcPct val="115000"/>
                        </a:lnSpc>
                        <a:spcBef>
                          <a:spcPts val="0"/>
                        </a:spcBef>
                        <a:spcAft>
                          <a:spcPts val="0"/>
                        </a:spcAft>
                      </a:pPr>
                      <a:r>
                        <a:rPr lang="en-US" sz="700">
                          <a:effectLst/>
                        </a:rPr>
                        <a:t>Private Cloud</a:t>
                      </a:r>
                    </a:p>
                    <a:p>
                      <a:pPr marL="0" marR="0" algn="ctr">
                        <a:lnSpc>
                          <a:spcPct val="115000"/>
                        </a:lnSpc>
                        <a:spcBef>
                          <a:spcPts val="0"/>
                        </a:spcBef>
                        <a:spcAft>
                          <a:spcPts val="0"/>
                        </a:spcAft>
                      </a:pPr>
                      <a:r>
                        <a:rPr lang="en-US" sz="700">
                          <a:effectLst/>
                        </a:rPr>
                        <a:t> </a:t>
                      </a:r>
                      <a:endParaRPr lang="en-US" sz="700">
                        <a:effectLst/>
                        <a:latin typeface="Calibri"/>
                        <a:ea typeface="Calibri"/>
                        <a:cs typeface="Times New Roman"/>
                      </a:endParaRPr>
                    </a:p>
                  </a:txBody>
                  <a:tcPr marL="32084" marR="32084" marT="0" marB="0"/>
                </a:tc>
              </a:tr>
              <a:tr h="1173888">
                <a:tc>
                  <a:txBody>
                    <a:bodyPr/>
                    <a:lstStyle/>
                    <a:p>
                      <a:pPr marL="0" marR="0" algn="ctr">
                        <a:lnSpc>
                          <a:spcPct val="115000"/>
                        </a:lnSpc>
                        <a:spcBef>
                          <a:spcPts val="0"/>
                        </a:spcBef>
                        <a:spcAft>
                          <a:spcPts val="0"/>
                        </a:spcAft>
                      </a:pPr>
                      <a:r>
                        <a:rPr lang="en-US" sz="700" dirty="0">
                          <a:effectLst/>
                        </a:rPr>
                        <a:t>Cost</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Initial high cost, it will outdate in a few years, servers, storage and networking needs dedicated to one activity. Requires IT personnel to run data center. Expensive to procure and configure.</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Cheaper, pay as you go, so pay and use only what you need. No IT personnel required. On the other hand, no capital gain or tax advantages because having servers and network equipment can pay off in the long run as assets and tax advantages.</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Initial high cost but because it is reconfigurable and not dedicated to one activity it is never idle so it is cheaper on a per server basis. Gives researchers access to IT services relatively inexpensively in minutes. Less dedicated servers</a:t>
                      </a:r>
                      <a:r>
                        <a:rPr lang="en-US" sz="700" dirty="0" smtClean="0">
                          <a:effectLst/>
                        </a:rPr>
                        <a:t>.</a:t>
                      </a:r>
                    </a:p>
                    <a:p>
                      <a:pPr marL="0" marR="0">
                        <a:lnSpc>
                          <a:spcPct val="115000"/>
                        </a:lnSpc>
                        <a:spcBef>
                          <a:spcPts val="0"/>
                        </a:spcBef>
                        <a:spcAft>
                          <a:spcPts val="0"/>
                        </a:spcAft>
                      </a:pPr>
                      <a:r>
                        <a:rPr lang="en-US" sz="700" dirty="0" smtClean="0">
                          <a:effectLst/>
                          <a:latin typeface="Calibri"/>
                          <a:ea typeface="Calibri"/>
                          <a:cs typeface="Times New Roman"/>
                        </a:rPr>
                        <a:t>Extra personnel.</a:t>
                      </a:r>
                      <a:endParaRPr lang="en-US" sz="700" dirty="0">
                        <a:effectLst/>
                        <a:latin typeface="Calibri"/>
                        <a:ea typeface="Calibri"/>
                        <a:cs typeface="Times New Roman"/>
                      </a:endParaRPr>
                    </a:p>
                  </a:txBody>
                  <a:tcPr marL="32084" marR="32084" marT="0" marB="0"/>
                </a:tc>
              </a:tr>
              <a:tr h="1703572">
                <a:tc>
                  <a:txBody>
                    <a:bodyPr/>
                    <a:lstStyle/>
                    <a:p>
                      <a:pPr marL="0" marR="0" algn="ctr">
                        <a:lnSpc>
                          <a:spcPct val="115000"/>
                        </a:lnSpc>
                        <a:spcBef>
                          <a:spcPts val="0"/>
                        </a:spcBef>
                        <a:spcAft>
                          <a:spcPts val="0"/>
                        </a:spcAft>
                      </a:pPr>
                      <a:r>
                        <a:rPr lang="en-US" sz="700" dirty="0" smtClean="0">
                          <a:effectLst/>
                        </a:rPr>
                        <a:t>Availability</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Planned and scheduled down time. </a:t>
                      </a:r>
                      <a:r>
                        <a:rPr lang="en-US" sz="700" dirty="0" smtClean="0">
                          <a:effectLst/>
                        </a:rPr>
                        <a:t> Additional facilities ,</a:t>
                      </a:r>
                      <a:r>
                        <a:rPr lang="en-US" sz="700" baseline="0" dirty="0" smtClean="0">
                          <a:effectLst/>
                        </a:rPr>
                        <a:t> i.e. more investment</a:t>
                      </a:r>
                      <a:r>
                        <a:rPr lang="en-US" sz="700" dirty="0" smtClean="0">
                          <a:effectLst/>
                        </a:rPr>
                        <a:t>.</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Because public cloud service providers don’t want to advertise planned down time, unexpected major outages may occur, other than that, </a:t>
                      </a:r>
                      <a:r>
                        <a:rPr lang="en-GB" sz="700" dirty="0">
                          <a:effectLst/>
                        </a:rPr>
                        <a:t>overall hardware and network </a:t>
                      </a:r>
                      <a:r>
                        <a:rPr lang="en-GB" sz="700" dirty="0" smtClean="0">
                          <a:effectLst/>
                        </a:rPr>
                        <a:t>availability </a:t>
                      </a:r>
                      <a:r>
                        <a:rPr lang="en-GB" sz="700" dirty="0">
                          <a:effectLst/>
                        </a:rPr>
                        <a:t>that meets or exceeds that of the average corporate data </a:t>
                      </a:r>
                      <a:r>
                        <a:rPr lang="en-GB" sz="700" dirty="0" err="1">
                          <a:effectLst/>
                        </a:rPr>
                        <a:t>center</a:t>
                      </a:r>
                      <a:r>
                        <a:rPr lang="en-GB" sz="700" dirty="0">
                          <a:effectLst/>
                        </a:rPr>
                        <a:t>. On the negative side, some cloud service providers caution users that their instance (or server) can disappear at any time and that they should plan accordingly.</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High </a:t>
                      </a:r>
                      <a:r>
                        <a:rPr lang="en-US" sz="700" dirty="0" smtClean="0">
                          <a:effectLst/>
                        </a:rPr>
                        <a:t>availability, </a:t>
                      </a:r>
                      <a:r>
                        <a:rPr lang="en-US" sz="700" dirty="0">
                          <a:effectLst/>
                        </a:rPr>
                        <a:t>more control of their outages, planned and scheduled down times if any.  Since it is real time reconfigurable, loads on non functioning servers can be easily switched to functioning servers, thus increasing </a:t>
                      </a:r>
                      <a:r>
                        <a:rPr lang="en-US" sz="700" dirty="0" smtClean="0">
                          <a:effectLst/>
                        </a:rPr>
                        <a:t>availability</a:t>
                      </a:r>
                      <a:endParaRPr lang="en-US" sz="700" dirty="0">
                        <a:effectLst/>
                        <a:latin typeface="Calibri"/>
                        <a:ea typeface="Calibri"/>
                        <a:cs typeface="Times New Roman"/>
                      </a:endParaRPr>
                    </a:p>
                  </a:txBody>
                  <a:tcPr marL="32084" marR="32084" marT="0" marB="0"/>
                </a:tc>
              </a:tr>
              <a:tr h="1503150">
                <a:tc>
                  <a:txBody>
                    <a:bodyPr/>
                    <a:lstStyle/>
                    <a:p>
                      <a:pPr marL="0" marR="0" algn="ctr">
                        <a:lnSpc>
                          <a:spcPct val="115000"/>
                        </a:lnSpc>
                        <a:spcBef>
                          <a:spcPts val="0"/>
                        </a:spcBef>
                        <a:spcAft>
                          <a:spcPts val="0"/>
                        </a:spcAft>
                      </a:pPr>
                      <a:r>
                        <a:rPr lang="en-US" sz="700" dirty="0">
                          <a:effectLst/>
                        </a:rPr>
                        <a:t>Performance</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High Performance since it is dedicated to the </a:t>
                      </a:r>
                      <a:r>
                        <a:rPr lang="en-US" sz="700" dirty="0" smtClean="0">
                          <a:effectLst/>
                        </a:rPr>
                        <a:t>users and </a:t>
                      </a:r>
                      <a:r>
                        <a:rPr lang="en-US" sz="700" dirty="0">
                          <a:effectLst/>
                        </a:rPr>
                        <a:t>their computational tasks only. Depends on </a:t>
                      </a:r>
                      <a:r>
                        <a:rPr lang="en-US" sz="700" dirty="0" smtClean="0">
                          <a:effectLst/>
                        </a:rPr>
                        <a:t>local  connection</a:t>
                      </a:r>
                      <a:r>
                        <a:rPr lang="en-US" sz="700" dirty="0">
                          <a:effectLst/>
                        </a:rPr>
                        <a:t>.</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Very little control over the architecture, performance, or how resources are shared between user and hundreds of other users in the same cloud. Slow, data transfer rate depends on the ISP which is usually 10 mbps.</a:t>
                      </a:r>
                      <a:endParaRPr lang="en-US" sz="700" dirty="0">
                        <a:effectLst/>
                        <a:latin typeface="Calibri"/>
                        <a:ea typeface="Calibri"/>
                        <a:cs typeface="Times New Roman"/>
                      </a:endParaRPr>
                    </a:p>
                  </a:txBody>
                  <a:tcPr marL="32084" marR="32084" marT="0" marB="0"/>
                </a:tc>
                <a:tc>
                  <a:txBody>
                    <a:bodyPr/>
                    <a:lstStyle/>
                    <a:p>
                      <a:pPr marL="0" marR="0">
                        <a:lnSpc>
                          <a:spcPct val="115000"/>
                        </a:lnSpc>
                        <a:spcBef>
                          <a:spcPts val="0"/>
                        </a:spcBef>
                        <a:spcAft>
                          <a:spcPts val="0"/>
                        </a:spcAft>
                      </a:pPr>
                      <a:r>
                        <a:rPr lang="en-US" sz="700" dirty="0">
                          <a:effectLst/>
                        </a:rPr>
                        <a:t>High Performance but because there is extra monitoring inside the cloud to be able to reconfigure itself real time, it may be slower than the dedicated computational facility. Private clouds are deployed inside firewall so transfer rate can be as fast as 100 mbps or faster if using a gigabit Ethernet connection.</a:t>
                      </a:r>
                    </a:p>
                    <a:p>
                      <a:pPr marL="0" marR="0">
                        <a:lnSpc>
                          <a:spcPct val="115000"/>
                        </a:lnSpc>
                        <a:spcBef>
                          <a:spcPts val="0"/>
                        </a:spcBef>
                        <a:spcAft>
                          <a:spcPts val="0"/>
                        </a:spcAft>
                      </a:pPr>
                      <a:r>
                        <a:rPr lang="en-US" sz="700" dirty="0">
                          <a:effectLst/>
                        </a:rPr>
                        <a:t> </a:t>
                      </a:r>
                      <a:endParaRPr lang="en-US" sz="700" dirty="0">
                        <a:effectLst/>
                        <a:latin typeface="Calibri"/>
                        <a:ea typeface="Calibri"/>
                        <a:cs typeface="Times New Roman"/>
                      </a:endParaRPr>
                    </a:p>
                  </a:txBody>
                  <a:tcPr marL="32084" marR="32084" marT="0" marB="0"/>
                </a:tc>
              </a:tr>
            </a:tbl>
          </a:graphicData>
        </a:graphic>
      </p:graphicFrame>
      <p:sp>
        <p:nvSpPr>
          <p:cNvPr id="2" name="Title 1"/>
          <p:cNvSpPr>
            <a:spLocks noGrp="1"/>
          </p:cNvSpPr>
          <p:nvPr>
            <p:ph type="title"/>
          </p:nvPr>
        </p:nvSpPr>
        <p:spPr>
          <a:xfrm>
            <a:off x="495300" y="381000"/>
            <a:ext cx="8229600" cy="533400"/>
          </a:xfrm>
        </p:spPr>
        <p:txBody>
          <a:bodyPr>
            <a:normAutofit fontScale="90000"/>
          </a:bodyPr>
          <a:lstStyle/>
          <a:p>
            <a:r>
              <a:rPr lang="en-US" sz="3200" dirty="0" smtClean="0"/>
              <a:t>Solution</a:t>
            </a:r>
            <a:endParaRPr lang="en-US" sz="3200" dirty="0"/>
          </a:p>
        </p:txBody>
      </p:sp>
    </p:spTree>
    <p:extLst>
      <p:ext uri="{BB962C8B-B14F-4D97-AF65-F5344CB8AC3E}">
        <p14:creationId xmlns:p14="http://schemas.microsoft.com/office/powerpoint/2010/main" val="9081261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37743206"/>
              </p:ext>
            </p:extLst>
          </p:nvPr>
        </p:nvGraphicFramePr>
        <p:xfrm>
          <a:off x="1295401" y="1219200"/>
          <a:ext cx="6474619" cy="4419601"/>
        </p:xfrm>
        <a:graphic>
          <a:graphicData uri="http://schemas.openxmlformats.org/drawingml/2006/table">
            <a:tbl>
              <a:tblPr firstRow="1" firstCol="1" bandRow="1" bandCol="1">
                <a:tableStyleId>{5C22544A-7EE6-4342-B048-85BDC9FD1C3A}</a:tableStyleId>
              </a:tblPr>
              <a:tblGrid>
                <a:gridCol w="1229204"/>
                <a:gridCol w="1582143"/>
                <a:gridCol w="1886403"/>
                <a:gridCol w="1776869"/>
              </a:tblGrid>
              <a:tr h="1511741">
                <a:tc>
                  <a:txBody>
                    <a:bodyPr/>
                    <a:lstStyle/>
                    <a:p>
                      <a:pPr marL="0" marR="0" algn="ctr">
                        <a:lnSpc>
                          <a:spcPct val="115000"/>
                        </a:lnSpc>
                        <a:spcBef>
                          <a:spcPts val="0"/>
                        </a:spcBef>
                        <a:spcAft>
                          <a:spcPts val="0"/>
                        </a:spcAft>
                      </a:pPr>
                      <a:r>
                        <a:rPr lang="en-US" sz="800" dirty="0">
                          <a:effectLst/>
                        </a:rPr>
                        <a:t>Maintainability</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a:effectLst/>
                        </a:rPr>
                        <a:t>Full Maintenance. </a:t>
                      </a:r>
                      <a:r>
                        <a:rPr lang="en-US" sz="800" dirty="0" smtClean="0">
                          <a:effectLst/>
                        </a:rPr>
                        <a:t> Owners</a:t>
                      </a:r>
                      <a:r>
                        <a:rPr lang="en-US" sz="800" baseline="0" dirty="0" smtClean="0">
                          <a:effectLst/>
                        </a:rPr>
                        <a:t> </a:t>
                      </a:r>
                      <a:r>
                        <a:rPr lang="en-US" sz="800" dirty="0" smtClean="0">
                          <a:effectLst/>
                        </a:rPr>
                        <a:t>need </a:t>
                      </a:r>
                      <a:r>
                        <a:rPr lang="en-US" sz="800" dirty="0">
                          <a:effectLst/>
                        </a:rPr>
                        <a:t>to provide </a:t>
                      </a:r>
                      <a:r>
                        <a:rPr lang="en-US" sz="800" dirty="0" smtClean="0">
                          <a:effectLst/>
                        </a:rPr>
                        <a:t> </a:t>
                      </a:r>
                      <a:r>
                        <a:rPr lang="en-US" sz="800" dirty="0">
                          <a:effectLst/>
                        </a:rPr>
                        <a:t>all the necessary tools and resources to the operations and maintenance staff.  Tools need to be installed on each computer.</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a:effectLst/>
                        </a:rPr>
                        <a:t>No Maintenance.  Tools and resources do not have to be installed on each user's computer. Cloud services provider in charge of support, </a:t>
                      </a:r>
                      <a:r>
                        <a:rPr lang="en-US" sz="800" dirty="0" smtClean="0">
                          <a:effectLst/>
                        </a:rPr>
                        <a:t> </a:t>
                      </a:r>
                      <a:r>
                        <a:rPr lang="en-US" sz="800" dirty="0">
                          <a:effectLst/>
                        </a:rPr>
                        <a:t>changes reach the clients instantly. Having a virtualized public cloud means never having to deal with a physical server, it can be maintain from a </a:t>
                      </a:r>
                      <a:r>
                        <a:rPr lang="en-US" sz="800" dirty="0" smtClean="0">
                          <a:effectLst/>
                        </a:rPr>
                        <a:t> </a:t>
                      </a:r>
                      <a:r>
                        <a:rPr lang="en-US" sz="800" dirty="0">
                          <a:effectLst/>
                        </a:rPr>
                        <a:t>configuration screen.</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a:effectLst/>
                        </a:rPr>
                        <a:t>Full Maintenance, if hosted onsite. </a:t>
                      </a:r>
                      <a:r>
                        <a:rPr lang="en-US" sz="800" dirty="0" smtClean="0">
                          <a:effectLst/>
                        </a:rPr>
                        <a:t>Owners need </a:t>
                      </a:r>
                      <a:r>
                        <a:rPr lang="en-US" sz="800" dirty="0">
                          <a:effectLst/>
                        </a:rPr>
                        <a:t>to provide adequate power, cooling and general maintenance. </a:t>
                      </a:r>
                      <a:r>
                        <a:rPr lang="en-US" sz="800" dirty="0" smtClean="0">
                          <a:effectLst/>
                        </a:rPr>
                        <a:t> Possibly more complex than in the first case.</a:t>
                      </a:r>
                      <a:endParaRPr lang="en-US" sz="800" dirty="0">
                        <a:effectLst/>
                        <a:latin typeface="Calibri"/>
                        <a:ea typeface="Calibri"/>
                        <a:cs typeface="Times New Roman"/>
                      </a:endParaRPr>
                    </a:p>
                  </a:txBody>
                  <a:tcPr marL="34322" marR="34322" marT="0" marB="0"/>
                </a:tc>
              </a:tr>
              <a:tr h="697207">
                <a:tc>
                  <a:txBody>
                    <a:bodyPr/>
                    <a:lstStyle/>
                    <a:p>
                      <a:pPr marL="0" marR="0" algn="ctr">
                        <a:lnSpc>
                          <a:spcPct val="115000"/>
                        </a:lnSpc>
                        <a:spcBef>
                          <a:spcPts val="0"/>
                        </a:spcBef>
                        <a:spcAft>
                          <a:spcPts val="0"/>
                        </a:spcAft>
                      </a:pPr>
                      <a:r>
                        <a:rPr lang="en-US" sz="800">
                          <a:effectLst/>
                        </a:rPr>
                        <a:t>Scalability</a:t>
                      </a:r>
                      <a:endParaRPr lang="en-US" sz="80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smtClean="0">
                          <a:effectLst/>
                          <a:latin typeface="+mn-lt"/>
                          <a:ea typeface="+mn-ea"/>
                          <a:cs typeface="+mn-cs"/>
                        </a:rPr>
                        <a:t>Need</a:t>
                      </a:r>
                      <a:r>
                        <a:rPr lang="en-US" sz="800" baseline="0" dirty="0" smtClean="0">
                          <a:effectLst/>
                          <a:latin typeface="+mn-lt"/>
                          <a:ea typeface="+mn-ea"/>
                          <a:cs typeface="+mn-cs"/>
                        </a:rPr>
                        <a:t> to plan ahead carefully</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a:effectLst/>
                        </a:rPr>
                        <a:t>Highly scalable, instantly accessible solution for users needing extra computer power or storage. </a:t>
                      </a:r>
                      <a:endParaRPr lang="en-US" sz="80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smtClean="0">
                          <a:effectLst/>
                          <a:latin typeface="+mn-lt"/>
                          <a:ea typeface="+mn-ea"/>
                          <a:cs typeface="+mn-cs"/>
                        </a:rPr>
                        <a:t>Can</a:t>
                      </a:r>
                      <a:r>
                        <a:rPr lang="en-US" sz="800" baseline="0" dirty="0" smtClean="0">
                          <a:effectLst/>
                          <a:latin typeface="+mn-lt"/>
                          <a:ea typeface="+mn-ea"/>
                          <a:cs typeface="+mn-cs"/>
                        </a:rPr>
                        <a:t> scale more than old facility but limited by existing servers</a:t>
                      </a:r>
                      <a:endParaRPr lang="en-US" sz="800" dirty="0">
                        <a:effectLst/>
                        <a:latin typeface="Calibri"/>
                        <a:ea typeface="Calibri"/>
                        <a:cs typeface="Times New Roman"/>
                      </a:endParaRPr>
                    </a:p>
                  </a:txBody>
                  <a:tcPr marL="34322" marR="34322" marT="0" marB="0"/>
                </a:tc>
              </a:tr>
              <a:tr h="567923">
                <a:tc>
                  <a:txBody>
                    <a:bodyPr/>
                    <a:lstStyle/>
                    <a:p>
                      <a:pPr marL="0" marR="0" algn="ctr">
                        <a:lnSpc>
                          <a:spcPct val="115000"/>
                        </a:lnSpc>
                        <a:spcBef>
                          <a:spcPts val="0"/>
                        </a:spcBef>
                        <a:spcAft>
                          <a:spcPts val="0"/>
                        </a:spcAft>
                      </a:pPr>
                      <a:r>
                        <a:rPr lang="en-US" sz="800">
                          <a:effectLst/>
                        </a:rPr>
                        <a:t>Resources</a:t>
                      </a:r>
                      <a:endParaRPr lang="en-US" sz="80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a:effectLst/>
                        </a:rPr>
                        <a:t>Dedicated and specialized IT personnel needed to run the institute’s IT department.</a:t>
                      </a:r>
                      <a:endParaRPr lang="en-US" sz="80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a:effectLst/>
                        </a:rPr>
                        <a:t>No dedicated or specialized IT personnel needed. Owned by an organization selling cloud services.</a:t>
                      </a:r>
                      <a:endParaRPr lang="en-US" sz="80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a:effectLst/>
                        </a:rPr>
                        <a:t>It may be managed by the institute or a third party and may exist on premise or off premise.</a:t>
                      </a:r>
                      <a:endParaRPr lang="en-US" sz="800">
                        <a:effectLst/>
                        <a:latin typeface="Calibri"/>
                        <a:ea typeface="Calibri"/>
                        <a:cs typeface="Times New Roman"/>
                      </a:endParaRPr>
                    </a:p>
                  </a:txBody>
                  <a:tcPr marL="34322" marR="34322" marT="0" marB="0"/>
                </a:tc>
              </a:tr>
              <a:tr h="821365">
                <a:tc>
                  <a:txBody>
                    <a:bodyPr/>
                    <a:lstStyle/>
                    <a:p>
                      <a:pPr marL="0" marR="0" algn="ctr">
                        <a:lnSpc>
                          <a:spcPct val="115000"/>
                        </a:lnSpc>
                        <a:spcBef>
                          <a:spcPts val="0"/>
                        </a:spcBef>
                        <a:spcAft>
                          <a:spcPts val="0"/>
                        </a:spcAft>
                      </a:pPr>
                      <a:r>
                        <a:rPr lang="en-US" sz="800" dirty="0" smtClean="0">
                          <a:effectLst/>
                        </a:rPr>
                        <a:t>Accessibility</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smtClean="0">
                          <a:effectLst/>
                          <a:latin typeface="Calibri"/>
                          <a:ea typeface="Calibri"/>
                          <a:cs typeface="Times New Roman"/>
                        </a:rPr>
                        <a:t>Only local access</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smtClean="0">
                          <a:effectLst/>
                        </a:rPr>
                        <a:t>Can be accessed from anywhere</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smtClean="0">
                          <a:effectLst/>
                        </a:rPr>
                        <a:t>Can be accessed from anywhere</a:t>
                      </a:r>
                      <a:endParaRPr lang="en-US" sz="800" dirty="0" smtClean="0">
                        <a:effectLst/>
                        <a:latin typeface="+mn-lt"/>
                        <a:ea typeface="Calibri"/>
                        <a:cs typeface="Times New Roman"/>
                      </a:endParaRPr>
                    </a:p>
                    <a:p>
                      <a:pPr marL="0" marR="0">
                        <a:lnSpc>
                          <a:spcPct val="115000"/>
                        </a:lnSpc>
                        <a:spcBef>
                          <a:spcPts val="0"/>
                        </a:spcBef>
                        <a:spcAft>
                          <a:spcPts val="0"/>
                        </a:spcAft>
                      </a:pPr>
                      <a:endParaRPr lang="en-US" sz="800" dirty="0">
                        <a:effectLst/>
                      </a:endParaRPr>
                    </a:p>
                    <a:p>
                      <a:pPr marL="0" marR="0">
                        <a:lnSpc>
                          <a:spcPct val="115000"/>
                        </a:lnSpc>
                        <a:spcBef>
                          <a:spcPts val="0"/>
                        </a:spcBef>
                        <a:spcAft>
                          <a:spcPts val="0"/>
                        </a:spcAft>
                      </a:pPr>
                      <a:r>
                        <a:rPr lang="en-US" sz="800" dirty="0">
                          <a:effectLst/>
                        </a:rPr>
                        <a:t> </a:t>
                      </a:r>
                      <a:endParaRPr lang="en-US" sz="800" dirty="0">
                        <a:effectLst/>
                        <a:latin typeface="Calibri"/>
                        <a:ea typeface="Calibri"/>
                        <a:cs typeface="Times New Roman"/>
                      </a:endParaRPr>
                    </a:p>
                  </a:txBody>
                  <a:tcPr marL="34322" marR="34322" marT="0" marB="0"/>
                </a:tc>
              </a:tr>
              <a:tr h="821365">
                <a:tc>
                  <a:txBody>
                    <a:bodyPr/>
                    <a:lstStyle/>
                    <a:p>
                      <a:pPr marL="0" marR="0" algn="ctr">
                        <a:lnSpc>
                          <a:spcPct val="115000"/>
                        </a:lnSpc>
                        <a:spcBef>
                          <a:spcPts val="0"/>
                        </a:spcBef>
                        <a:spcAft>
                          <a:spcPts val="0"/>
                        </a:spcAft>
                      </a:pPr>
                      <a:r>
                        <a:rPr lang="en-US" sz="800" dirty="0" smtClean="0">
                          <a:effectLst/>
                          <a:latin typeface="Calibri"/>
                          <a:ea typeface="Calibri"/>
                          <a:cs typeface="Times New Roman"/>
                        </a:rPr>
                        <a:t>Reliability</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smtClean="0">
                          <a:effectLst/>
                          <a:latin typeface="Calibri"/>
                          <a:ea typeface="Calibri"/>
                          <a:cs typeface="Times New Roman"/>
                        </a:rPr>
                        <a:t>Good if we spend on redundancy</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smtClean="0">
                          <a:effectLst/>
                          <a:latin typeface="Calibri"/>
                          <a:ea typeface="Calibri"/>
                          <a:cs typeface="Times New Roman"/>
                        </a:rPr>
                        <a:t>Depends</a:t>
                      </a:r>
                      <a:r>
                        <a:rPr lang="en-US" sz="800" baseline="0" dirty="0" smtClean="0">
                          <a:effectLst/>
                          <a:latin typeface="Calibri"/>
                          <a:ea typeface="Calibri"/>
                          <a:cs typeface="Times New Roman"/>
                        </a:rPr>
                        <a:t> on provider</a:t>
                      </a:r>
                      <a:endParaRPr lang="en-US" sz="800" dirty="0">
                        <a:effectLst/>
                        <a:latin typeface="Calibri"/>
                        <a:ea typeface="Calibri"/>
                        <a:cs typeface="Times New Roman"/>
                      </a:endParaRPr>
                    </a:p>
                  </a:txBody>
                  <a:tcPr marL="34322" marR="34322" marT="0" marB="0"/>
                </a:tc>
                <a:tc>
                  <a:txBody>
                    <a:bodyPr/>
                    <a:lstStyle/>
                    <a:p>
                      <a:pPr marL="0" marR="0">
                        <a:lnSpc>
                          <a:spcPct val="115000"/>
                        </a:lnSpc>
                        <a:spcBef>
                          <a:spcPts val="0"/>
                        </a:spcBef>
                        <a:spcAft>
                          <a:spcPts val="0"/>
                        </a:spcAft>
                      </a:pPr>
                      <a:r>
                        <a:rPr lang="en-US" sz="800" dirty="0" smtClean="0">
                          <a:effectLst/>
                          <a:latin typeface="Calibri"/>
                          <a:ea typeface="Calibri"/>
                          <a:cs typeface="Times New Roman"/>
                        </a:rPr>
                        <a:t>Same as first</a:t>
                      </a:r>
                      <a:r>
                        <a:rPr lang="en-US" sz="800" baseline="0" dirty="0" smtClean="0">
                          <a:effectLst/>
                          <a:latin typeface="Calibri"/>
                          <a:ea typeface="Calibri"/>
                          <a:cs typeface="Times New Roman"/>
                        </a:rPr>
                        <a:t> option. Hardware vendors have several solutions</a:t>
                      </a:r>
                      <a:endParaRPr lang="en-US" sz="800" dirty="0">
                        <a:effectLst/>
                        <a:latin typeface="Calibri"/>
                        <a:ea typeface="Calibri"/>
                        <a:cs typeface="Times New Roman"/>
                      </a:endParaRPr>
                    </a:p>
                  </a:txBody>
                  <a:tcPr marL="34322" marR="34322" marT="0" marB="0"/>
                </a:tc>
              </a:tr>
            </a:tbl>
          </a:graphicData>
        </a:graphic>
      </p:graphicFrame>
    </p:spTree>
    <p:extLst>
      <p:ext uri="{BB962C8B-B14F-4D97-AF65-F5344CB8AC3E}">
        <p14:creationId xmlns:p14="http://schemas.microsoft.com/office/powerpoint/2010/main" val="28021786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905000" y="1314452"/>
          <a:ext cx="6309360" cy="3633596"/>
        </p:xfrm>
        <a:graphic>
          <a:graphicData uri="http://schemas.openxmlformats.org/drawingml/2006/table">
            <a:tbl>
              <a:tblPr firstRow="1" firstCol="1" bandRow="1" bandCol="1">
                <a:tableStyleId>{5C22544A-7EE6-4342-B048-85BDC9FD1C3A}</a:tableStyleId>
              </a:tblPr>
              <a:tblGrid>
                <a:gridCol w="1197830"/>
                <a:gridCol w="1541761"/>
                <a:gridCol w="1838253"/>
                <a:gridCol w="1731516"/>
              </a:tblGrid>
              <a:tr h="3028949">
                <a:tc>
                  <a:txBody>
                    <a:bodyPr/>
                    <a:lstStyle/>
                    <a:p>
                      <a:pPr marL="0" marR="0" algn="ctr">
                        <a:lnSpc>
                          <a:spcPct val="115000"/>
                        </a:lnSpc>
                        <a:spcBef>
                          <a:spcPts val="0"/>
                        </a:spcBef>
                        <a:spcAft>
                          <a:spcPts val="0"/>
                        </a:spcAft>
                      </a:pPr>
                      <a:r>
                        <a:rPr lang="en-US" sz="900" dirty="0">
                          <a:effectLst/>
                        </a:rPr>
                        <a:t>Security</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Highly secure.  Security measures are implemented and monitored by the </a:t>
                      </a:r>
                      <a:r>
                        <a:rPr lang="en-US" sz="900" dirty="0" smtClean="0">
                          <a:effectLst/>
                        </a:rPr>
                        <a:t>corporation.  </a:t>
                      </a:r>
                      <a:r>
                        <a:rPr lang="en-US" sz="900" dirty="0">
                          <a:effectLst/>
                        </a:rPr>
                        <a:t>On the other hand, if not much money or resources invested in security, it could be totally the opposite, not very secure at all.</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smtClean="0">
                          <a:effectLst/>
                        </a:rPr>
                        <a:t>Lower </a:t>
                      </a:r>
                      <a:r>
                        <a:rPr lang="en-US" sz="900" dirty="0">
                          <a:effectLst/>
                        </a:rPr>
                        <a:t>security. Concerns can persist about loss of control over certain sensitive data, and the lack of security for stored servers. Sometimes, no logs provided</a:t>
                      </a:r>
                      <a:r>
                        <a:rPr lang="en-US" sz="800" dirty="0">
                          <a:effectLst/>
                        </a:rPr>
                        <a:t>.  </a:t>
                      </a:r>
                      <a:r>
                        <a:rPr lang="en-US" sz="900" dirty="0">
                          <a:effectLst/>
                        </a:rPr>
                        <a:t>On the other hand, security is often as good as or better than under traditional systems, in part because providers are able to devote resources to solving security issues that many customers cannot afford.</a:t>
                      </a:r>
                      <a:r>
                        <a:rPr lang="en-US" sz="800" dirty="0">
                          <a:effectLst/>
                        </a:rPr>
                        <a:t> </a:t>
                      </a:r>
                      <a:r>
                        <a:rPr lang="en-US" sz="800" dirty="0" smtClean="0">
                          <a:effectLst/>
                        </a:rPr>
                        <a:t> More insiders have access to data.</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Private cloud only as secure as IT staff make it. Private cloud management software may include high security measures</a:t>
                      </a:r>
                      <a:r>
                        <a:rPr lang="en-US" sz="900" dirty="0" smtClean="0">
                          <a:effectLst/>
                        </a:rPr>
                        <a:t>.</a:t>
                      </a:r>
                    </a:p>
                    <a:p>
                      <a:pPr marL="0" marR="0">
                        <a:lnSpc>
                          <a:spcPct val="115000"/>
                        </a:lnSpc>
                        <a:spcBef>
                          <a:spcPts val="0"/>
                        </a:spcBef>
                        <a:spcAft>
                          <a:spcPts val="0"/>
                        </a:spcAft>
                      </a:pPr>
                      <a:r>
                        <a:rPr lang="en-US" sz="900" dirty="0" smtClean="0">
                          <a:effectLst/>
                          <a:latin typeface="Calibri"/>
                          <a:ea typeface="Calibri"/>
                          <a:cs typeface="Times New Roman"/>
                        </a:rPr>
                        <a:t>Internet access reduces security.</a:t>
                      </a:r>
                      <a:endParaRPr lang="en-US" sz="800" dirty="0">
                        <a:effectLst/>
                        <a:latin typeface="Calibri"/>
                        <a:ea typeface="Calibri"/>
                        <a:cs typeface="Times New Roman"/>
                      </a:endParaRPr>
                    </a:p>
                  </a:txBody>
                  <a:tcPr marL="68580" marR="68580" marT="0" marB="0"/>
                </a:tc>
              </a:tr>
              <a:tr h="315468">
                <a:tc>
                  <a:txBody>
                    <a:bodyPr/>
                    <a:lstStyle/>
                    <a:p>
                      <a:pPr marL="0" marR="0" algn="ctr">
                        <a:lnSpc>
                          <a:spcPct val="115000"/>
                        </a:lnSpc>
                        <a:spcBef>
                          <a:spcPts val="0"/>
                        </a:spcBef>
                        <a:spcAft>
                          <a:spcPts val="0"/>
                        </a:spcAft>
                      </a:pPr>
                      <a:r>
                        <a:rPr lang="en-US" sz="900" dirty="0" smtClean="0">
                          <a:effectLst/>
                        </a:rPr>
                        <a:t>Administration</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smtClean="0">
                          <a:effectLst/>
                        </a:rPr>
                        <a:t>Our</a:t>
                      </a:r>
                      <a:r>
                        <a:rPr lang="en-US" sz="900" baseline="0" dirty="0" smtClean="0">
                          <a:effectLst/>
                        </a:rPr>
                        <a:t> o</a:t>
                      </a:r>
                      <a:r>
                        <a:rPr lang="en-US" sz="900" dirty="0" smtClean="0">
                          <a:effectLst/>
                        </a:rPr>
                        <a:t>wn IT team controls everything</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smtClean="0">
                          <a:effectLst/>
                        </a:rPr>
                        <a:t>Provider control</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smtClean="0">
                          <a:effectLst/>
                        </a:rPr>
                        <a:t>Own IT team</a:t>
                      </a:r>
                    </a:p>
                    <a:p>
                      <a:pPr marL="0" marR="0">
                        <a:lnSpc>
                          <a:spcPct val="115000"/>
                        </a:lnSpc>
                        <a:spcBef>
                          <a:spcPts val="0"/>
                        </a:spcBef>
                        <a:spcAft>
                          <a:spcPts val="0"/>
                        </a:spcAft>
                      </a:pPr>
                      <a:endParaRPr lang="en-US" sz="800" dirty="0">
                        <a:effectLst/>
                        <a:latin typeface="Calibri"/>
                        <a:ea typeface="Calibri"/>
                        <a:cs typeface="Times New Roman"/>
                      </a:endParaRPr>
                    </a:p>
                  </a:txBody>
                  <a:tcPr marL="68580" marR="68580" marT="0" marB="0"/>
                </a:tc>
              </a:tr>
              <a:tr h="289179">
                <a:tc>
                  <a:txBody>
                    <a:bodyPr/>
                    <a:lstStyle/>
                    <a:p>
                      <a:pPr marL="0" marR="0" algn="ctr">
                        <a:lnSpc>
                          <a:spcPct val="115000"/>
                        </a:lnSpc>
                        <a:spcBef>
                          <a:spcPts val="0"/>
                        </a:spcBef>
                        <a:spcAft>
                          <a:spcPts val="0"/>
                        </a:spcAft>
                      </a:pPr>
                      <a:r>
                        <a:rPr lang="en-US" sz="800" dirty="0" smtClean="0">
                          <a:effectLst/>
                          <a:latin typeface="Calibri"/>
                          <a:ea typeface="Calibri"/>
                          <a:cs typeface="Times New Roman"/>
                        </a:rPr>
                        <a:t>Recovery</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800" dirty="0" smtClean="0">
                          <a:effectLst/>
                          <a:latin typeface="Calibri"/>
                          <a:ea typeface="Calibri"/>
                          <a:cs typeface="Times New Roman"/>
                        </a:rPr>
                        <a:t>Need a backup site</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800" dirty="0" smtClean="0">
                          <a:effectLst/>
                          <a:latin typeface="Calibri"/>
                          <a:ea typeface="Calibri"/>
                          <a:cs typeface="Times New Roman"/>
                        </a:rPr>
                        <a:t>Handled by provider (we have to pay for it)</a:t>
                      </a:r>
                      <a:endParaRPr lang="en-US" sz="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800" dirty="0" smtClean="0">
                          <a:effectLst/>
                          <a:latin typeface="Calibri"/>
                          <a:ea typeface="Calibri"/>
                          <a:cs typeface="Times New Roman"/>
                        </a:rPr>
                        <a:t>Need a backup site but it is easier to do</a:t>
                      </a:r>
                      <a:endParaRPr lang="en-US" sz="800" dirty="0">
                        <a:effectLst/>
                        <a:latin typeface="Calibri"/>
                        <a:ea typeface="Calibri"/>
                        <a:cs typeface="Times New Roman"/>
                      </a:endParaRPr>
                    </a:p>
                  </a:txBody>
                  <a:tcPr marL="68580" marR="68580" marT="0" marB="0"/>
                </a:tc>
              </a:tr>
            </a:tbl>
          </a:graphicData>
        </a:graphic>
      </p:graphicFrame>
      <p:sp>
        <p:nvSpPr>
          <p:cNvPr id="3" name="Rectangle 1"/>
          <p:cNvSpPr>
            <a:spLocks noChangeArrowheads="1"/>
          </p:cNvSpPr>
          <p:nvPr/>
        </p:nvSpPr>
        <p:spPr bwMode="auto">
          <a:xfrm>
            <a:off x="1531939" y="228918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en-US" sz="1350">
              <a:latin typeface="Arial" pitchFamily="34" charset="0"/>
              <a:cs typeface="Arial" pitchFamily="34" charset="0"/>
            </a:endParaRPr>
          </a:p>
        </p:txBody>
      </p:sp>
    </p:spTree>
    <p:extLst>
      <p:ext uri="{BB962C8B-B14F-4D97-AF65-F5344CB8AC3E}">
        <p14:creationId xmlns:p14="http://schemas.microsoft.com/office/powerpoint/2010/main" val="110590715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normAutofit lnSpcReduction="10000"/>
          </a:bodyPr>
          <a:lstStyle/>
          <a:p>
            <a:r>
              <a:rPr lang="en-US" dirty="0" smtClean="0"/>
              <a:t>Critical factors: information is sensitive so high security is needed; calculations may be very long so reliability is needed. Accessibility may be important. </a:t>
            </a:r>
          </a:p>
          <a:p>
            <a:r>
              <a:rPr lang="en-US" dirty="0" smtClean="0"/>
              <a:t>Calculations are predictable so flexibility is not so important. Number of users is known, no unpredictable growth. We </a:t>
            </a:r>
            <a:r>
              <a:rPr lang="en-US" dirty="0"/>
              <a:t>already have servers </a:t>
            </a:r>
            <a:r>
              <a:rPr lang="en-US" dirty="0" smtClean="0"/>
              <a:t>so there is only an incremental cost.</a:t>
            </a:r>
            <a:endParaRPr lang="en-US" dirty="0"/>
          </a:p>
          <a:p>
            <a:r>
              <a:rPr lang="en-US" dirty="0" smtClean="0"/>
              <a:t>Best solution is a private cloud. </a:t>
            </a:r>
            <a:endParaRPr lang="en-US" dirty="0"/>
          </a:p>
        </p:txBody>
      </p:sp>
    </p:spTree>
    <p:extLst>
      <p:ext uri="{BB962C8B-B14F-4D97-AF65-F5344CB8AC3E}">
        <p14:creationId xmlns:p14="http://schemas.microsoft.com/office/powerpoint/2010/main" val="268919067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1350" dirty="0"/>
              <a:t>Q1 A poor solution, considers only one factor: The best solution for the corporation is using Public Cloud because it provides the most cost efficient solution, no initial cost and shortest implementation times. Other options have significant initial and annual costs and long implementation times.</a:t>
            </a:r>
            <a:br>
              <a:rPr lang="en-US" sz="1350" dirty="0"/>
            </a:br>
            <a:endParaRPr lang="en-US" sz="135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21801439"/>
              </p:ext>
            </p:extLst>
          </p:nvPr>
        </p:nvGraphicFramePr>
        <p:xfrm>
          <a:off x="1423988" y="2965966"/>
          <a:ext cx="6296026" cy="2139434"/>
        </p:xfrm>
        <a:graphic>
          <a:graphicData uri="http://schemas.openxmlformats.org/drawingml/2006/table">
            <a:tbl>
              <a:tblPr firstRow="1" firstCol="1" bandRow="1">
                <a:tableStyleId>{5C22544A-7EE6-4342-B048-85BDC9FD1C3A}</a:tableStyleId>
              </a:tblPr>
              <a:tblGrid>
                <a:gridCol w="1045529"/>
                <a:gridCol w="1879666"/>
                <a:gridCol w="1885380"/>
                <a:gridCol w="1485451"/>
              </a:tblGrid>
              <a:tr h="2139434">
                <a:tc>
                  <a:txBody>
                    <a:bodyPr/>
                    <a:lstStyle/>
                    <a:p>
                      <a:pPr marL="0" marR="0">
                        <a:lnSpc>
                          <a:spcPct val="115000"/>
                        </a:lnSpc>
                        <a:spcBef>
                          <a:spcPts val="0"/>
                        </a:spcBef>
                        <a:spcAft>
                          <a:spcPts val="0"/>
                        </a:spcAft>
                      </a:pPr>
                      <a:r>
                        <a:rPr lang="en-US" sz="900">
                          <a:effectLst/>
                        </a:rPr>
                        <a:t>Usage efficiency</a:t>
                      </a:r>
                      <a:endParaRPr lang="en-US" sz="8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900">
                          <a:effectLst/>
                        </a:rPr>
                        <a:t>LOW</a:t>
                      </a:r>
                      <a:endParaRPr lang="en-US" sz="800">
                        <a:effectLst/>
                      </a:endParaRPr>
                    </a:p>
                    <a:p>
                      <a:pPr marL="0" marR="0">
                        <a:lnSpc>
                          <a:spcPct val="115000"/>
                        </a:lnSpc>
                        <a:spcBef>
                          <a:spcPts val="0"/>
                        </a:spcBef>
                        <a:spcAft>
                          <a:spcPts val="0"/>
                        </a:spcAft>
                      </a:pPr>
                      <a:r>
                        <a:rPr lang="en-US" sz="900">
                          <a:effectLst/>
                        </a:rPr>
                        <a:t> </a:t>
                      </a:r>
                      <a:endParaRPr lang="en-US" sz="800">
                        <a:effectLst/>
                      </a:endParaRPr>
                    </a:p>
                    <a:p>
                      <a:pPr marL="0" marR="0">
                        <a:lnSpc>
                          <a:spcPct val="115000"/>
                        </a:lnSpc>
                        <a:spcBef>
                          <a:spcPts val="0"/>
                        </a:spcBef>
                        <a:spcAft>
                          <a:spcPts val="0"/>
                        </a:spcAft>
                      </a:pPr>
                      <a:r>
                        <a:rPr lang="en-US" sz="900">
                          <a:effectLst/>
                        </a:rPr>
                        <a:t>Since servers are configured for running specific task, it’s very hard to use them for other tasks, so when computation is not needed servers are not in use, which means low utilization of hardware.</a:t>
                      </a:r>
                      <a:endParaRPr lang="en-US" sz="8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900">
                          <a:effectLst/>
                        </a:rPr>
                        <a:t>HIGH</a:t>
                      </a:r>
                      <a:endParaRPr lang="en-US" sz="800">
                        <a:effectLst/>
                      </a:endParaRPr>
                    </a:p>
                    <a:p>
                      <a:pPr marL="0" marR="0">
                        <a:lnSpc>
                          <a:spcPct val="115000"/>
                        </a:lnSpc>
                        <a:spcBef>
                          <a:spcPts val="0"/>
                        </a:spcBef>
                        <a:spcAft>
                          <a:spcPts val="0"/>
                        </a:spcAft>
                      </a:pPr>
                      <a:r>
                        <a:rPr lang="en-US" sz="900">
                          <a:effectLst/>
                        </a:rPr>
                        <a:t> </a:t>
                      </a:r>
                      <a:endParaRPr lang="en-US" sz="800">
                        <a:effectLst/>
                      </a:endParaRPr>
                    </a:p>
                    <a:p>
                      <a:pPr marL="0" marR="0">
                        <a:lnSpc>
                          <a:spcPct val="115000"/>
                        </a:lnSpc>
                        <a:spcBef>
                          <a:spcPts val="0"/>
                        </a:spcBef>
                        <a:spcAft>
                          <a:spcPts val="0"/>
                        </a:spcAft>
                      </a:pPr>
                      <a:r>
                        <a:rPr lang="en-US" sz="900">
                          <a:effectLst/>
                        </a:rPr>
                        <a:t>When computation is completed and not needed for period of time, servers can be used for other purposes, which provides high utilization of hardware.</a:t>
                      </a:r>
                      <a:endParaRPr lang="en-US" sz="800">
                        <a:effectLst/>
                        <a:latin typeface="Calibri"/>
                        <a:ea typeface="Calibri"/>
                        <a:cs typeface="Arial"/>
                      </a:endParaRPr>
                    </a:p>
                  </a:txBody>
                  <a:tcPr marL="68580" marR="68580" marT="0" marB="0"/>
                </a:tc>
                <a:tc>
                  <a:txBody>
                    <a:bodyPr/>
                    <a:lstStyle/>
                    <a:p>
                      <a:pPr marL="0" marR="0">
                        <a:lnSpc>
                          <a:spcPct val="115000"/>
                        </a:lnSpc>
                        <a:spcBef>
                          <a:spcPts val="0"/>
                        </a:spcBef>
                        <a:spcAft>
                          <a:spcPts val="0"/>
                        </a:spcAft>
                      </a:pPr>
                      <a:r>
                        <a:rPr lang="en-US" sz="900" dirty="0">
                          <a:effectLst/>
                        </a:rPr>
                        <a:t>HIGH</a:t>
                      </a:r>
                      <a:endParaRPr lang="en-US" sz="800" dirty="0">
                        <a:effectLst/>
                      </a:endParaRPr>
                    </a:p>
                    <a:p>
                      <a:pPr marL="0" marR="0">
                        <a:lnSpc>
                          <a:spcPct val="115000"/>
                        </a:lnSpc>
                        <a:spcBef>
                          <a:spcPts val="0"/>
                        </a:spcBef>
                        <a:spcAft>
                          <a:spcPts val="0"/>
                        </a:spcAft>
                      </a:pPr>
                      <a:r>
                        <a:rPr lang="en-US" sz="900" dirty="0">
                          <a:effectLst/>
                        </a:rPr>
                        <a:t> </a:t>
                      </a:r>
                      <a:endParaRPr lang="en-US" sz="800" dirty="0">
                        <a:effectLst/>
                      </a:endParaRPr>
                    </a:p>
                    <a:p>
                      <a:pPr marL="0" marR="0">
                        <a:lnSpc>
                          <a:spcPct val="115000"/>
                        </a:lnSpc>
                        <a:spcBef>
                          <a:spcPts val="0"/>
                        </a:spcBef>
                        <a:spcAft>
                          <a:spcPts val="0"/>
                        </a:spcAft>
                      </a:pPr>
                      <a:r>
                        <a:rPr lang="en-US" sz="900" dirty="0">
                          <a:effectLst/>
                        </a:rPr>
                        <a:t>When computation is completed servers can be stopped, which provides high utilization and low price.</a:t>
                      </a:r>
                      <a:endParaRPr lang="en-US" sz="800" dirty="0">
                        <a:effectLst/>
                        <a:latin typeface="Calibri"/>
                        <a:ea typeface="Calibri"/>
                        <a:cs typeface="Arial"/>
                      </a:endParaRPr>
                    </a:p>
                  </a:txBody>
                  <a:tcPr marL="68580" marR="68580" marT="0" marB="0"/>
                </a:tc>
              </a:tr>
            </a:tbl>
          </a:graphicData>
        </a:graphic>
      </p:graphicFrame>
    </p:spTree>
    <p:extLst>
      <p:ext uri="{BB962C8B-B14F-4D97-AF65-F5344CB8AC3E}">
        <p14:creationId xmlns:p14="http://schemas.microsoft.com/office/powerpoint/2010/main" val="2230504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8717</TotalTime>
  <Words>7962</Words>
  <Application>Microsoft Office PowerPoint</Application>
  <PresentationFormat>On-screen Show (4:3)</PresentationFormat>
  <Paragraphs>653</Paragraphs>
  <Slides>103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05" baseType="lpstr">
      <vt:lpstr>Office Theme</vt:lpstr>
      <vt:lpstr>Slide</vt:lpstr>
      <vt:lpstr>PowerPoint Presentation</vt:lpstr>
      <vt:lpstr>Chapter 4 Virtualization</vt:lpstr>
      <vt:lpstr>Operating systems</vt:lpstr>
      <vt:lpstr>PowerPoint Presentation</vt:lpstr>
      <vt:lpstr>PowerPoint Presentation</vt:lpstr>
      <vt:lpstr>Process management</vt:lpstr>
      <vt:lpstr>PowerPoint Presentation</vt:lpstr>
      <vt:lpstr>Virtual memory</vt:lpstr>
      <vt:lpstr>Virtual memory II</vt:lpstr>
      <vt:lpstr>PowerPoint Presentation</vt:lpstr>
      <vt:lpstr>Page faults</vt:lpstr>
      <vt:lpstr>Page fault sequence</vt:lpstr>
      <vt:lpstr>PowerPoint Presentation</vt:lpstr>
      <vt:lpstr>Kernel and utilities</vt:lpstr>
      <vt:lpstr>PowerPoint Presentation</vt:lpstr>
      <vt:lpstr>Modes of operation</vt:lpstr>
      <vt:lpstr>Protection Rings</vt:lpstr>
      <vt:lpstr>Intel Instruction execution</vt:lpstr>
      <vt:lpstr>PowerPoint Presentation</vt:lpstr>
      <vt:lpstr>Intel X86 rules for rings</vt:lpstr>
      <vt:lpstr>A process calling a higher level process </vt:lpstr>
      <vt:lpstr>PowerPoint Presentation</vt:lpstr>
      <vt:lpstr>PowerPoint Presentation</vt:lpstr>
      <vt:lpstr>VM execution</vt:lpstr>
      <vt:lpstr>VM operating system</vt:lpstr>
      <vt:lpstr>UC: Execute a system call</vt:lpstr>
      <vt:lpstr>PowerPoint Presentation</vt:lpstr>
      <vt:lpstr>PowerPoint Presentation</vt:lpstr>
      <vt:lpstr>PowerPoint Presentation</vt:lpstr>
      <vt:lpstr> Virtual Machine Environment (VME)   </vt:lpstr>
      <vt:lpstr>A VM Environment</vt:lpstr>
      <vt:lpstr>Known uses</vt:lpstr>
      <vt:lpstr>Solution</vt:lpstr>
      <vt:lpstr>PowerPoint Presentation</vt:lpstr>
      <vt:lpstr>Hypervisors Type 1 and 2</vt:lpstr>
      <vt:lpstr>VMMs</vt:lpstr>
      <vt:lpstr>VMM advantages II</vt:lpstr>
      <vt:lpstr>Open Virtualization Format (OVF)</vt:lpstr>
      <vt:lpstr>Virtualizable architectures</vt:lpstr>
      <vt:lpstr>PowerPoint Presentation</vt:lpstr>
      <vt:lpstr>System and process VMs</vt:lpstr>
      <vt:lpstr>Standard environment </vt:lpstr>
      <vt:lpstr>High-Level VM environment</vt:lpstr>
      <vt:lpstr>PowerPoint Presentation</vt:lpstr>
      <vt:lpstr>PowerPoint Presentation</vt:lpstr>
      <vt:lpstr>PowerPoint Presentation</vt:lpstr>
      <vt:lpstr>Full virtualization</vt:lpstr>
      <vt:lpstr>Full virtualization idea</vt:lpstr>
      <vt:lpstr>PowerPoint Presentation</vt:lpstr>
      <vt:lpstr>Paravirtualization</vt:lpstr>
      <vt:lpstr>Paravirtualization</vt:lpstr>
      <vt:lpstr>PowerPoint Presentation</vt:lpstr>
      <vt:lpstr>Hardware assist</vt:lpstr>
      <vt:lpstr>PowerPoint Presentation</vt:lpstr>
      <vt:lpstr>Hardware assist</vt:lpstr>
      <vt:lpstr>Memory virtualization</vt:lpstr>
      <vt:lpstr>PowerPoint Presentation</vt:lpstr>
      <vt:lpstr>Page faults in Virtualized Memory</vt:lpstr>
      <vt:lpstr>I/O virtualization</vt:lpstr>
      <vt:lpstr>PowerPoint Presentation</vt:lpstr>
      <vt:lpstr>Virtual desktops </vt:lpstr>
      <vt:lpstr>PowerPoint Presentation</vt:lpstr>
      <vt:lpstr>Benefits of server-side Vdesktops</vt:lpstr>
      <vt:lpstr>Disadvantages</vt:lpstr>
      <vt:lpstr>Client-side/remote hypervisor desktop</vt:lpstr>
      <vt:lpstr>Network ISO Layers</vt:lpstr>
      <vt:lpstr>PowerPoint Presentation</vt:lpstr>
      <vt:lpstr>Layers 1 and 2</vt:lpstr>
      <vt:lpstr>Layers 3 and 4</vt:lpstr>
      <vt:lpstr>Network terms</vt:lpstr>
      <vt:lpstr>Network virtualization  [Luo10]</vt:lpstr>
      <vt:lpstr>Ethernet</vt:lpstr>
      <vt:lpstr>Media Access Control (MAC)</vt:lpstr>
      <vt:lpstr>Network switch</vt:lpstr>
      <vt:lpstr>Network interface controller (NIC)</vt:lpstr>
      <vt:lpstr>DNS</vt:lpstr>
      <vt:lpstr>DHCP</vt:lpstr>
      <vt:lpstr>Bridging</vt:lpstr>
      <vt:lpstr>PowerPoint Presentation</vt:lpstr>
      <vt:lpstr>NIC Bonding</vt:lpstr>
      <vt:lpstr>PowerPoint Presentation</vt:lpstr>
      <vt:lpstr>VMDq</vt:lpstr>
      <vt:lpstr>PowerPoint Presentation</vt:lpstr>
      <vt:lpstr>Vmware approach </vt:lpstr>
      <vt:lpstr>Network Functions Virtualization (NFV)</vt:lpstr>
      <vt:lpstr>Solution </vt:lpstr>
      <vt:lpstr>Network implementation changes</vt:lpstr>
      <vt:lpstr>Idea of NFV</vt:lpstr>
      <vt:lpstr>NFV pattern</vt:lpstr>
      <vt:lpstr>Software Defined Networking (SDN)</vt:lpstr>
      <vt:lpstr>References </vt:lpstr>
      <vt:lpstr>References II</vt:lpstr>
      <vt:lpstr>Solutions</vt:lpstr>
      <vt:lpstr>Q1</vt:lpstr>
      <vt:lpstr>Solution</vt:lpstr>
      <vt:lpstr>PowerPoint Presentation</vt:lpstr>
      <vt:lpstr>PowerPoint Presentation</vt:lpstr>
      <vt:lpstr>Recommendation</vt:lpstr>
      <vt:lpstr>Q1 A poor solution, considers only one factor: The best solution for the corporation is using Public Cloud because it provides the most cost efficient solution, no initial cost and shortest implementation times. Other options have significant initial and annual costs and long implementation times. </vt:lpstr>
      <vt:lpstr>A similar problem</vt:lpstr>
      <vt:lpstr>PowerPoint Presentation</vt:lpstr>
      <vt:lpstr>PowerPoint Presentation</vt:lpstr>
      <vt:lpstr>Other types of questions for future assignments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Eduardo Fernandez</dc:creator>
  <cp:lastModifiedBy>Eduardo Fernandez</cp:lastModifiedBy>
  <cp:revision>119</cp:revision>
  <dcterms:created xsi:type="dcterms:W3CDTF">2014-03-12T19:55:54Z</dcterms:created>
  <dcterms:modified xsi:type="dcterms:W3CDTF">2016-09-12T19:12:26Z</dcterms:modified>
</cp:coreProperties>
</file>