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pdf" ContentType="application/pdf"/>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328" r:id="rId4"/>
    <p:sldId id="259" r:id="rId5"/>
    <p:sldId id="267" r:id="rId6"/>
    <p:sldId id="268" r:id="rId7"/>
    <p:sldId id="342" r:id="rId8"/>
    <p:sldId id="343" r:id="rId9"/>
    <p:sldId id="341" r:id="rId10"/>
    <p:sldId id="322" r:id="rId11"/>
    <p:sldId id="323" r:id="rId12"/>
    <p:sldId id="269" r:id="rId13"/>
    <p:sldId id="335" r:id="rId14"/>
    <p:sldId id="325" r:id="rId15"/>
    <p:sldId id="270" r:id="rId16"/>
    <p:sldId id="329" r:id="rId17"/>
    <p:sldId id="319" r:id="rId18"/>
    <p:sldId id="272" r:id="rId19"/>
    <p:sldId id="273" r:id="rId20"/>
    <p:sldId id="274" r:id="rId21"/>
    <p:sldId id="275" r:id="rId22"/>
    <p:sldId id="276" r:id="rId23"/>
    <p:sldId id="278" r:id="rId24"/>
    <p:sldId id="330" r:id="rId25"/>
    <p:sldId id="279" r:id="rId26"/>
    <p:sldId id="280" r:id="rId27"/>
    <p:sldId id="281" r:id="rId28"/>
    <p:sldId id="336" r:id="rId29"/>
    <p:sldId id="282" r:id="rId30"/>
    <p:sldId id="283" r:id="rId31"/>
    <p:sldId id="284" r:id="rId32"/>
    <p:sldId id="285" r:id="rId33"/>
    <p:sldId id="340" r:id="rId34"/>
    <p:sldId id="331" r:id="rId35"/>
    <p:sldId id="315" r:id="rId36"/>
    <p:sldId id="332" r:id="rId37"/>
    <p:sldId id="333" r:id="rId38"/>
    <p:sldId id="334" r:id="rId39"/>
    <p:sldId id="316" r:id="rId40"/>
    <p:sldId id="317" r:id="rId41"/>
    <p:sldId id="286" r:id="rId42"/>
    <p:sldId id="287" r:id="rId43"/>
    <p:sldId id="308" r:id="rId44"/>
    <p:sldId id="309" r:id="rId45"/>
    <p:sldId id="310" r:id="rId46"/>
    <p:sldId id="311" r:id="rId47"/>
    <p:sldId id="312" r:id="rId48"/>
    <p:sldId id="313" r:id="rId49"/>
    <p:sldId id="314" r:id="rId50"/>
    <p:sldId id="289" r:id="rId51"/>
    <p:sldId id="318" r:id="rId52"/>
    <p:sldId id="337" r:id="rId53"/>
    <p:sldId id="338" r:id="rId54"/>
    <p:sldId id="297" r:id="rId55"/>
    <p:sldId id="298" r:id="rId56"/>
    <p:sldId id="299" r:id="rId57"/>
    <p:sldId id="320" r:id="rId58"/>
    <p:sldId id="301" r:id="rId59"/>
    <p:sldId id="302" r:id="rId60"/>
    <p:sldId id="303" r:id="rId61"/>
    <p:sldId id="304" r:id="rId62"/>
    <p:sldId id="305" r:id="rId63"/>
    <p:sldId id="306" r:id="rId64"/>
    <p:sldId id="307" r:id="rId65"/>
    <p:sldId id="321" r:id="rId66"/>
    <p:sldId id="33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1" d="100"/>
          <a:sy n="71" d="100"/>
        </p:scale>
        <p:origin x="116" y="60"/>
      </p:cViewPr>
      <p:guideLst>
        <p:guide orient="horz" pos="2160"/>
        <p:guide pos="3840"/>
      </p:guideLst>
    </p:cSldViewPr>
  </p:slideViewPr>
  <p:notesTextViewPr>
    <p:cViewPr>
      <p:scale>
        <a:sx n="1" d="1"/>
        <a:sy n="1" d="1"/>
      </p:scale>
      <p:origin x="0" y="0"/>
    </p:cViewPr>
  </p:notesTextViewPr>
  <p:sorterViewPr>
    <p:cViewPr>
      <p:scale>
        <a:sx n="50" d="100"/>
        <a:sy n="50" d="100"/>
      </p:scale>
      <p:origin x="0" y="-55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07987-6DDF-4AA1-90A9-7011C353F882}"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3DAE-26C1-4386-A3E3-7762732FF62F}" type="slidenum">
              <a:rPr lang="en-US" smtClean="0"/>
              <a:t>‹#›</a:t>
            </a:fld>
            <a:endParaRPr lang="en-US"/>
          </a:p>
        </p:txBody>
      </p:sp>
    </p:spTree>
    <p:extLst>
      <p:ext uri="{BB962C8B-B14F-4D97-AF65-F5344CB8AC3E}">
        <p14:creationId xmlns:p14="http://schemas.microsoft.com/office/powerpoint/2010/main" val="179280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817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195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51DC2E-62C7-4DBD-ABF5-D809D4C38B4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89366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1DC2E-62C7-4DBD-ABF5-D809D4C38B4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7672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1DC2E-62C7-4DBD-ABF5-D809D4C38B4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27284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51DC2E-62C7-4DBD-ABF5-D809D4C38B4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217681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51DC2E-62C7-4DBD-ABF5-D809D4C38B42}"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229738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51DC2E-62C7-4DBD-ABF5-D809D4C38B42}"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95876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51DC2E-62C7-4DBD-ABF5-D809D4C38B42}"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282233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51DC2E-62C7-4DBD-ABF5-D809D4C38B42}"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628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1DC2E-62C7-4DBD-ABF5-D809D4C38B42}"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403611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1DC2E-62C7-4DBD-ABF5-D809D4C38B42}"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29978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1DC2E-62C7-4DBD-ABF5-D809D4C38B42}"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4B0F0-020C-4F3B-962C-1DA551751FB3}" type="slidenum">
              <a:rPr lang="en-US" smtClean="0"/>
              <a:t>‹#›</a:t>
            </a:fld>
            <a:endParaRPr lang="en-US"/>
          </a:p>
        </p:txBody>
      </p:sp>
    </p:spTree>
    <p:extLst>
      <p:ext uri="{BB962C8B-B14F-4D97-AF65-F5344CB8AC3E}">
        <p14:creationId xmlns:p14="http://schemas.microsoft.com/office/powerpoint/2010/main" val="48041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1DC2E-62C7-4DBD-ABF5-D809D4C38B42}" type="datetimeFigureOut">
              <a:rPr lang="en-US" smtClean="0"/>
              <a:t>11/28/2016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4B0F0-020C-4F3B-962C-1DA551751FB3}" type="slidenum">
              <a:rPr lang="en-US" smtClean="0"/>
              <a:t>‹#›</a:t>
            </a:fld>
            <a:endParaRPr lang="en-US"/>
          </a:p>
        </p:txBody>
      </p:sp>
    </p:spTree>
    <p:extLst>
      <p:ext uri="{BB962C8B-B14F-4D97-AF65-F5344CB8AC3E}">
        <p14:creationId xmlns:p14="http://schemas.microsoft.com/office/powerpoint/2010/main" val="2053243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San_Diego" TargetMode="External"/><Relationship Id="rId2" Type="http://schemas.openxmlformats.org/officeDocument/2006/relationships/hyperlink" Target="http://en.wikipedia.org/wiki/Cloud_storage" TargetMode="External"/><Relationship Id="rId1" Type="http://schemas.openxmlformats.org/officeDocument/2006/relationships/slideLayout" Target="../slideLayouts/slideLayout2.xml"/><Relationship Id="rId4" Type="http://schemas.openxmlformats.org/officeDocument/2006/relationships/hyperlink" Target="http://en.wikipedia.org/wiki/Cloud_compu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topics.nytimes.com/top/news/business/companies/amazon_inc/index.html?inline=nyt-org"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topics.nytimes.com/top/news/business/companies/netflix-inc/index.html?inline=nyt-org" TargetMode="External"/><Relationship Id="rId2" Type="http://schemas.openxmlformats.org/officeDocument/2006/relationships/hyperlink" Target="http://topics.nytimes.com/top/news/business/companies/pfizer_inc/index.html?inline=nyt-org" TargetMode="External"/><Relationship Id="rId1" Type="http://schemas.openxmlformats.org/officeDocument/2006/relationships/slideLayout" Target="../slideLayouts/slideLayout7.xml"/><Relationship Id="rId4" Type="http://schemas.openxmlformats.org/officeDocument/2006/relationships/hyperlink" Target="http://status.aws.amazon.com/"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microsoft.com/online/business-productivity.aspx" TargetMode="External"/><Relationship Id="rId2" Type="http://schemas.openxmlformats.org/officeDocument/2006/relationships/hyperlink" Target="http://www.reuters.com/article/idUS188745639320100824" TargetMode="External"/><Relationship Id="rId1" Type="http://schemas.openxmlformats.org/officeDocument/2006/relationships/slideLayout" Target="../slideLayouts/slideLayout7.xml"/><Relationship Id="rId5" Type="http://schemas.openxmlformats.org/officeDocument/2006/relationships/hyperlink" Target="http://social.technet.microsoft.com/Forums/en-US/onlineservicesannouncements/thread/70c3f0a5-92ee-4ce6-984f-408290da42b8" TargetMode="External"/><Relationship Id="rId4" Type="http://schemas.openxmlformats.org/officeDocument/2006/relationships/hyperlink" Target="http://social.technet.microsoft.com/Forums/en-US/onlineservicesexchange/thread/5224c440-28cb-4b7a-b16d-a5154191a9fc"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informatik.uni-trier.de/~ley/pers/hd/m/Montanari:Mirko.html" TargetMode="External"/><Relationship Id="rId2" Type="http://schemas.openxmlformats.org/officeDocument/2006/relationships/hyperlink" Target="http://media.amazonwebservices.com/AWS_Building_Fault_Tolerant_Applications.pdf" TargetMode="External"/><Relationship Id="rId1" Type="http://schemas.openxmlformats.org/officeDocument/2006/relationships/slideLayout" Target="../slideLayouts/slideLayout2.xml"/><Relationship Id="rId6" Type="http://schemas.openxmlformats.org/officeDocument/2006/relationships/hyperlink" Target="http://cloudpatterns.org/design_patterns/redundant_storage" TargetMode="External"/><Relationship Id="rId5" Type="http://schemas.openxmlformats.org/officeDocument/2006/relationships/hyperlink" Target="http://www.informatik.uni-trier.de/~ley/db/journals/jisa/jisa3.html#CampbellMF12" TargetMode="External"/><Relationship Id="rId4" Type="http://schemas.openxmlformats.org/officeDocument/2006/relationships/hyperlink" Target="http://www.informatik.uni-trier.de/~ley/pers/hd/f/Farivar:Reza.html"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emf"/></Relationships>
</file>

<file path=ppt/slides/_rels/slide65.xml.rels><?xml version="1.0" encoding="UTF-8" standalone="yes"?>
<Relationships xmlns="http://schemas.openxmlformats.org/package/2006/relationships"><Relationship Id="rId3" Type="http://schemas.openxmlformats.org/officeDocument/2006/relationships/hyperlink" Target="http://soapatterns.org/federated_identity.php" TargetMode="External"/><Relationship Id="rId2" Type="http://schemas.openxmlformats.org/officeDocument/2006/relationships/hyperlink" Target="http://www.computer.org/portal/web/csdl/doi/10.1109/ICCGI.2007.5"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864658" y="365125"/>
            <a:ext cx="8650941" cy="2745628"/>
          </a:xfrm>
        </p:spPr>
        <p:txBody>
          <a:bodyPr>
            <a:normAutofit/>
          </a:bodyPr>
          <a:lstStyle/>
          <a:p>
            <a:r>
              <a:rPr lang="en-US" dirty="0" smtClean="0"/>
              <a:t>Cloud Computing 2016</a:t>
            </a:r>
            <a:br>
              <a:rPr lang="en-US" dirty="0" smtClean="0"/>
            </a:br>
            <a:r>
              <a:rPr lang="en-US" sz="3600" dirty="0" smtClean="0"/>
              <a:t>Chapter </a:t>
            </a:r>
            <a:r>
              <a:rPr lang="en-US" sz="3600" dirty="0" smtClean="0"/>
              <a:t>10: </a:t>
            </a:r>
            <a:r>
              <a:rPr lang="en-US" sz="3600" dirty="0" smtClean="0"/>
              <a:t>Reliability, availability, and fault tolerance</a:t>
            </a:r>
            <a:br>
              <a:rPr lang="en-US" sz="3600" dirty="0" smtClean="0"/>
            </a:br>
            <a:r>
              <a:rPr lang="en-US" sz="3600" dirty="0" smtClean="0"/>
              <a:t>Identity Management</a:t>
            </a:r>
            <a:endParaRPr lang="en-US" sz="3600" dirty="0"/>
          </a:p>
        </p:txBody>
      </p:sp>
      <p:sp>
        <p:nvSpPr>
          <p:cNvPr id="8"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700" dirty="0"/>
          </a:p>
        </p:txBody>
      </p:sp>
      <p:sp>
        <p:nvSpPr>
          <p:cNvPr id="9"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dirty="0" smtClean="0"/>
              <a:t>                              Dr. E.B. Fernandez</a:t>
            </a:r>
            <a:endParaRPr lang="en-US" dirty="0"/>
          </a:p>
        </p:txBody>
      </p:sp>
    </p:spTree>
    <p:extLst>
      <p:ext uri="{BB962C8B-B14F-4D97-AF65-F5344CB8AC3E}">
        <p14:creationId xmlns:p14="http://schemas.microsoft.com/office/powerpoint/2010/main" val="2900183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840" tIns="44623" rIns="90840" bIns="44623" rtlCol="0" anchor="ctr">
            <a:normAutofit/>
          </a:bodyPr>
          <a:lstStyle/>
          <a:p>
            <a:r>
              <a:rPr lang="en-GB" dirty="0"/>
              <a:t>Dependability </a:t>
            </a:r>
            <a:r>
              <a:rPr lang="en-GB" dirty="0" smtClean="0"/>
              <a:t>achievement  (policies)</a:t>
            </a:r>
            <a:endParaRPr lang="en-GB" dirty="0"/>
          </a:p>
        </p:txBody>
      </p:sp>
      <p:sp>
        <p:nvSpPr>
          <p:cNvPr id="8195" name="Rectangle 3"/>
          <p:cNvSpPr>
            <a:spLocks noGrp="1" noChangeArrowheads="1"/>
          </p:cNvSpPr>
          <p:nvPr>
            <p:ph type="body" idx="1"/>
          </p:nvPr>
        </p:nvSpPr>
        <p:spPr>
          <a:noFill/>
          <a:ln/>
        </p:spPr>
        <p:txBody>
          <a:bodyPr vert="horz" lIns="90840" tIns="44623" rIns="90840" bIns="44623" rtlCol="0">
            <a:normAutofit/>
          </a:bodyPr>
          <a:lstStyle/>
          <a:p>
            <a:pPr>
              <a:lnSpc>
                <a:spcPct val="90000"/>
              </a:lnSpc>
            </a:pPr>
            <a:r>
              <a:rPr lang="en-GB" sz="2400" dirty="0"/>
              <a:t>Fault avoidance</a:t>
            </a:r>
          </a:p>
          <a:p>
            <a:pPr lvl="1">
              <a:lnSpc>
                <a:spcPct val="90000"/>
              </a:lnSpc>
            </a:pPr>
            <a:r>
              <a:rPr lang="en-GB" sz="2000" dirty="0"/>
              <a:t>The system is developed in such a way that human error is avoided and thus system faults are minimised.</a:t>
            </a:r>
          </a:p>
          <a:p>
            <a:pPr lvl="1">
              <a:lnSpc>
                <a:spcPct val="90000"/>
              </a:lnSpc>
            </a:pPr>
            <a:r>
              <a:rPr lang="en-GB" sz="2000" dirty="0"/>
              <a:t>The development process is organised so that faults in the system are detected and repaired before delivery to the customer.</a:t>
            </a:r>
          </a:p>
          <a:p>
            <a:pPr>
              <a:lnSpc>
                <a:spcPct val="90000"/>
              </a:lnSpc>
            </a:pPr>
            <a:r>
              <a:rPr lang="en-GB" sz="2400" dirty="0"/>
              <a:t>Fault detection</a:t>
            </a:r>
          </a:p>
          <a:p>
            <a:pPr lvl="1">
              <a:lnSpc>
                <a:spcPct val="90000"/>
              </a:lnSpc>
            </a:pPr>
            <a:r>
              <a:rPr lang="en-GB" sz="2000" dirty="0"/>
              <a:t>Verification and validation techniques are used to discover and remove faults in a system before it is deployed.</a:t>
            </a:r>
          </a:p>
          <a:p>
            <a:pPr>
              <a:lnSpc>
                <a:spcPct val="90000"/>
              </a:lnSpc>
            </a:pPr>
            <a:r>
              <a:rPr lang="en-GB" sz="2400" dirty="0"/>
              <a:t>Fault tolerance</a:t>
            </a:r>
          </a:p>
          <a:p>
            <a:pPr lvl="1">
              <a:lnSpc>
                <a:spcPct val="90000"/>
              </a:lnSpc>
            </a:pPr>
            <a:r>
              <a:rPr lang="en-GB" sz="2000" dirty="0"/>
              <a:t>The system is designed so that faults in the delivered software do not result in system failure</a:t>
            </a:r>
            <a:r>
              <a:rPr lang="en-GB" sz="2000" dirty="0" smtClean="0"/>
              <a:t>.</a:t>
            </a:r>
          </a:p>
          <a:p>
            <a:pPr marL="457200" lvl="1" indent="0">
              <a:lnSpc>
                <a:spcPct val="90000"/>
              </a:lnSpc>
              <a:buNone/>
            </a:pPr>
            <a:endParaRPr lang="en-GB"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extLst>
      <p:ext uri="{BB962C8B-B14F-4D97-AF65-F5344CB8AC3E}">
        <p14:creationId xmlns:p14="http://schemas.microsoft.com/office/powerpoint/2010/main" val="12102321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Diversity and redundancy</a:t>
            </a:r>
          </a:p>
        </p:txBody>
      </p:sp>
      <p:sp>
        <p:nvSpPr>
          <p:cNvPr id="108547" name="Rectangle 3"/>
          <p:cNvSpPr>
            <a:spLocks noGrp="1" noChangeArrowheads="1"/>
          </p:cNvSpPr>
          <p:nvPr>
            <p:ph type="body" idx="1"/>
          </p:nvPr>
        </p:nvSpPr>
        <p:spPr/>
        <p:txBody>
          <a:bodyPr>
            <a:normAutofit fontScale="92500" lnSpcReduction="20000"/>
          </a:bodyPr>
          <a:lstStyle/>
          <a:p>
            <a:pPr>
              <a:lnSpc>
                <a:spcPct val="90000"/>
              </a:lnSpc>
            </a:pPr>
            <a:r>
              <a:rPr lang="en-US" sz="2400" dirty="0"/>
              <a:t>Redundancy</a:t>
            </a:r>
          </a:p>
          <a:p>
            <a:pPr lvl="1">
              <a:lnSpc>
                <a:spcPct val="90000"/>
              </a:lnSpc>
            </a:pPr>
            <a:r>
              <a:rPr lang="en-US" sz="2000" dirty="0"/>
              <a:t>Keep more than 1 version of a critical component available so that if one fails then a backup is available.</a:t>
            </a:r>
          </a:p>
          <a:p>
            <a:pPr>
              <a:lnSpc>
                <a:spcPct val="90000"/>
              </a:lnSpc>
            </a:pPr>
            <a:r>
              <a:rPr lang="en-US" sz="2400" dirty="0"/>
              <a:t>Diversity</a:t>
            </a:r>
          </a:p>
          <a:p>
            <a:pPr lvl="1">
              <a:lnSpc>
                <a:spcPct val="90000"/>
              </a:lnSpc>
            </a:pPr>
            <a:r>
              <a:rPr lang="en-US" sz="2000" dirty="0"/>
              <a:t>Provide the same functionality in different ways so that they will not fail in the same way.</a:t>
            </a:r>
          </a:p>
          <a:p>
            <a:pPr>
              <a:lnSpc>
                <a:spcPct val="90000"/>
              </a:lnSpc>
            </a:pPr>
            <a:r>
              <a:rPr lang="en-US" sz="2400" dirty="0"/>
              <a:t>However, adding </a:t>
            </a:r>
            <a:r>
              <a:rPr lang="en-US" sz="2400" dirty="0" smtClean="0"/>
              <a:t>diverse </a:t>
            </a:r>
            <a:r>
              <a:rPr lang="en-US" sz="2400" dirty="0"/>
              <a:t>redundancy adds complexity and this can increase the chances of error.</a:t>
            </a:r>
          </a:p>
          <a:p>
            <a:pPr>
              <a:lnSpc>
                <a:spcPct val="90000"/>
              </a:lnSpc>
            </a:pPr>
            <a:r>
              <a:rPr lang="en-US" sz="2400" dirty="0"/>
              <a:t>Some </a:t>
            </a:r>
            <a:r>
              <a:rPr lang="en-US" sz="2400" dirty="0" smtClean="0"/>
              <a:t>researchers </a:t>
            </a:r>
            <a:r>
              <a:rPr lang="en-US" sz="2400" dirty="0"/>
              <a:t>advocate simplicity and extensive </a:t>
            </a:r>
            <a:r>
              <a:rPr lang="en-US" sz="2400" dirty="0" smtClean="0"/>
              <a:t>Validation &amp; Verification as </a:t>
            </a:r>
            <a:r>
              <a:rPr lang="en-US" sz="2400" dirty="0"/>
              <a:t>a more effective route to software dependability</a:t>
            </a:r>
            <a:r>
              <a:rPr lang="en-US" sz="2400" dirty="0" smtClean="0"/>
              <a:t>.</a:t>
            </a:r>
          </a:p>
          <a:p>
            <a:pPr>
              <a:lnSpc>
                <a:spcPct val="90000"/>
              </a:lnSpc>
            </a:pPr>
            <a:r>
              <a:rPr lang="en-US" sz="2400" dirty="0" smtClean="0"/>
              <a:t>However, all flight control systems I know used diverse redundancy  (Airbus 320 to 380, Boeing 777 and 787,  Space Shuttle</a:t>
            </a:r>
            <a:r>
              <a:rPr lang="en-US" sz="2400" dirty="0" smtClean="0"/>
              <a:t>)</a:t>
            </a:r>
          </a:p>
          <a:p>
            <a:r>
              <a:rPr lang="en-US" sz="2400" dirty="0"/>
              <a:t>The </a:t>
            </a:r>
            <a:r>
              <a:rPr lang="en-US" sz="2400" dirty="0" smtClean="0"/>
              <a:t>A340-600</a:t>
            </a:r>
            <a:r>
              <a:rPr lang="en-US" sz="2400" dirty="0"/>
              <a:t> has a purely electrical (not electronic) back-up rudder control system, and beginning with the </a:t>
            </a:r>
            <a:r>
              <a:rPr lang="en-US" sz="2400" dirty="0" smtClean="0"/>
              <a:t>A380 </a:t>
            </a:r>
            <a:r>
              <a:rPr lang="en-US" sz="2400" dirty="0"/>
              <a:t>airliner, all flight-control systems have back-up systems that are purely </a:t>
            </a:r>
            <a:r>
              <a:rPr lang="en-US" sz="2400" dirty="0" smtClean="0"/>
              <a:t>electrical.</a:t>
            </a:r>
            <a:endParaRPr lang="en-US" sz="24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13 Dependability Engineering</a:t>
            </a:r>
            <a:endParaRPr lang="en-US"/>
          </a:p>
        </p:txBody>
      </p:sp>
    </p:spTree>
    <p:extLst>
      <p:ext uri="{BB962C8B-B14F-4D97-AF65-F5344CB8AC3E}">
        <p14:creationId xmlns:p14="http://schemas.microsoft.com/office/powerpoint/2010/main" val="3040927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Title 1"/>
          <p:cNvSpPr>
            <a:spLocks noGrp="1"/>
          </p:cNvSpPr>
          <p:nvPr>
            <p:ph type="title"/>
          </p:nvPr>
        </p:nvSpPr>
        <p:spPr/>
        <p:txBody>
          <a:bodyPr/>
          <a:lstStyle/>
          <a:p>
            <a:r>
              <a:rPr lang="en-US" sz="3200" dirty="0"/>
              <a:t>Example: Fly-by-Wire,  Airbus </a:t>
            </a:r>
            <a:r>
              <a:rPr lang="en-US" sz="3200" dirty="0" smtClean="0"/>
              <a:t>320/330/340 [Bri93]</a:t>
            </a:r>
            <a:r>
              <a:rPr lang="en-US" dirty="0" smtClean="0"/>
              <a:t/>
            </a:r>
            <a:br>
              <a:rPr lang="en-US" dirty="0" smtClean="0"/>
            </a:br>
            <a:endParaRPr lang="en-US" dirty="0" smtClean="0"/>
          </a:p>
        </p:txBody>
      </p:sp>
      <p:sp>
        <p:nvSpPr>
          <p:cNvPr id="222210" name="Content Placeholder 2"/>
          <p:cNvSpPr>
            <a:spLocks noGrp="1"/>
          </p:cNvSpPr>
          <p:nvPr>
            <p:ph idx="1"/>
          </p:nvPr>
        </p:nvSpPr>
        <p:spPr/>
        <p:txBody>
          <a:bodyPr>
            <a:normAutofit lnSpcReduction="10000"/>
          </a:bodyPr>
          <a:lstStyle/>
          <a:p>
            <a:r>
              <a:rPr lang="en-US" sz="2400" dirty="0" smtClean="0"/>
              <a:t>Computer </a:t>
            </a:r>
            <a:r>
              <a:rPr lang="en-US" sz="2400" dirty="0"/>
              <a:t>controls all actuators</a:t>
            </a:r>
          </a:p>
          <a:p>
            <a:r>
              <a:rPr lang="en-US" sz="2400" dirty="0" smtClean="0"/>
              <a:t>No </a:t>
            </a:r>
            <a:r>
              <a:rPr lang="en-US" sz="2400" dirty="0"/>
              <a:t>control </a:t>
            </a:r>
            <a:r>
              <a:rPr lang="en-US" sz="2400" dirty="0" smtClean="0"/>
              <a:t>rods or </a:t>
            </a:r>
            <a:r>
              <a:rPr lang="en-US" sz="2400" dirty="0"/>
              <a:t>cables in the </a:t>
            </a:r>
            <a:r>
              <a:rPr lang="en-US" sz="2400" dirty="0" smtClean="0"/>
              <a:t>plane</a:t>
            </a:r>
            <a:endParaRPr lang="en-US" sz="2400" dirty="0"/>
          </a:p>
          <a:p>
            <a:r>
              <a:rPr lang="en-US" sz="2400" dirty="0" smtClean="0"/>
              <a:t>5 </a:t>
            </a:r>
            <a:r>
              <a:rPr lang="en-US" sz="2400" dirty="0"/>
              <a:t>central flight control computers</a:t>
            </a:r>
          </a:p>
          <a:p>
            <a:r>
              <a:rPr lang="en-US" sz="2400" dirty="0" smtClean="0"/>
              <a:t>Different </a:t>
            </a:r>
            <a:r>
              <a:rPr lang="en-US" sz="2400" dirty="0"/>
              <a:t>systems used: Thomson CSF =&gt; 68010  SFENA =&gt; 80186</a:t>
            </a:r>
          </a:p>
          <a:p>
            <a:r>
              <a:rPr lang="en-US" sz="2400" dirty="0" smtClean="0"/>
              <a:t>Software </a:t>
            </a:r>
            <a:r>
              <a:rPr lang="en-US" sz="2400" dirty="0"/>
              <a:t>for both hardware systems  written by different software houses</a:t>
            </a:r>
          </a:p>
          <a:p>
            <a:r>
              <a:rPr lang="en-US" sz="2400" dirty="0" smtClean="0"/>
              <a:t>All </a:t>
            </a:r>
            <a:r>
              <a:rPr lang="en-US" sz="2400" dirty="0"/>
              <a:t>error checking &amp; debugging performed separately</a:t>
            </a:r>
          </a:p>
          <a:p>
            <a:r>
              <a:rPr lang="en-US" sz="2400" dirty="0" smtClean="0"/>
              <a:t>Computer </a:t>
            </a:r>
            <a:r>
              <a:rPr lang="en-US" sz="2400" dirty="0"/>
              <a:t>allows pilot to fly </a:t>
            </a:r>
            <a:r>
              <a:rPr lang="en-US" sz="2400" dirty="0" smtClean="0"/>
              <a:t>aircraft </a:t>
            </a:r>
            <a:r>
              <a:rPr lang="en-US" sz="2400" dirty="0"/>
              <a:t>up to certain limits </a:t>
            </a:r>
            <a:r>
              <a:rPr lang="en-US" sz="2400" dirty="0" smtClean="0"/>
              <a:t>– beyond them the </a:t>
            </a:r>
            <a:r>
              <a:rPr lang="en-US" sz="2400" dirty="0"/>
              <a:t>computer takes </a:t>
            </a:r>
            <a:r>
              <a:rPr lang="en-US" sz="2400" dirty="0" smtClean="0"/>
              <a:t>over</a:t>
            </a:r>
          </a:p>
          <a:p>
            <a:r>
              <a:rPr lang="en-US" sz="2400" dirty="0"/>
              <a:t>With the </a:t>
            </a:r>
            <a:r>
              <a:rPr lang="en-US" sz="2400" dirty="0" smtClean="0"/>
              <a:t>Boeing 777</a:t>
            </a:r>
            <a:r>
              <a:rPr lang="en-US" sz="2400" dirty="0"/>
              <a:t> model airliners, the two pilots can completely override the computerized flight-control system to permit the aircraft to be flown beyond its usual flight-control envelope during emergencies. </a:t>
            </a:r>
            <a:endParaRPr lang="en-US" sz="2400" dirty="0"/>
          </a:p>
          <a:p>
            <a:pPr marL="0" indent="0">
              <a:buNone/>
            </a:pPr>
            <a:endParaRPr lang="en-US" sz="2400" dirty="0"/>
          </a:p>
        </p:txBody>
      </p:sp>
    </p:spTree>
    <p:extLst>
      <p:ext uri="{BB962C8B-B14F-4D97-AF65-F5344CB8AC3E}">
        <p14:creationId xmlns:p14="http://schemas.microsoft.com/office/powerpoint/2010/main" val="3747578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Airbus reliability architecture </a:t>
            </a:r>
            <a:endParaRPr lang="en-US" dirty="0"/>
          </a:p>
        </p:txBody>
      </p:sp>
      <p:sp>
        <p:nvSpPr>
          <p:cNvPr id="3" name="Content Placeholder 2"/>
          <p:cNvSpPr>
            <a:spLocks noGrp="1"/>
          </p:cNvSpPr>
          <p:nvPr>
            <p:ph idx="1"/>
          </p:nvPr>
        </p:nvSpPr>
        <p:spPr/>
        <p:txBody>
          <a:bodyPr/>
          <a:lstStyle/>
          <a:p>
            <a:r>
              <a:rPr lang="en-US" dirty="0" smtClean="0"/>
              <a:t>The Airbus FCS has 5 separate computers, any one of which can run the control software.</a:t>
            </a:r>
          </a:p>
          <a:p>
            <a:r>
              <a:rPr lang="en-US" dirty="0" smtClean="0"/>
              <a:t>Extensive use has been made of diversity</a:t>
            </a:r>
          </a:p>
          <a:p>
            <a:pPr lvl="1"/>
            <a:r>
              <a:rPr lang="en-US" dirty="0" smtClean="0"/>
              <a:t>Primary systems use a different processor from the secondary systems.</a:t>
            </a:r>
          </a:p>
          <a:p>
            <a:pPr lvl="1"/>
            <a:r>
              <a:rPr lang="en-US" dirty="0" smtClean="0"/>
              <a:t>Primary and secondary systems use chipsets from different manufacturers.</a:t>
            </a:r>
          </a:p>
          <a:p>
            <a:pPr lvl="1"/>
            <a:r>
              <a:rPr lang="en-US" dirty="0" smtClean="0"/>
              <a:t>Software in secondary systems is less complex than in primary system – provides only critical functionality.</a:t>
            </a:r>
          </a:p>
          <a:p>
            <a:pPr lvl="1"/>
            <a:r>
              <a:rPr lang="en-US" dirty="0" smtClean="0"/>
              <a:t>Software in each channel is developed in different programming languages by different teams.</a:t>
            </a:r>
          </a:p>
          <a:p>
            <a:pPr lvl="1"/>
            <a:r>
              <a:rPr lang="en-US" dirty="0" smtClean="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13 Dependability Engineering</a:t>
            </a:r>
            <a:endParaRPr lang="en-US"/>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13</a:t>
            </a:fld>
            <a:endParaRPr lang="en-US"/>
          </a:p>
        </p:txBody>
      </p:sp>
    </p:spTree>
    <p:extLst>
      <p:ext uri="{BB962C8B-B14F-4D97-AF65-F5344CB8AC3E}">
        <p14:creationId xmlns:p14="http://schemas.microsoft.com/office/powerpoint/2010/main" val="4255155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Airbus flight control system architecture</a:t>
            </a:r>
            <a:r>
              <a:rPr lang="en-GB" dirty="0" smtClean="0"/>
              <a:t> </a:t>
            </a:r>
            <a:endParaRPr lang="en-US" dirty="0" smtClean="0"/>
          </a:p>
        </p:txBody>
      </p:sp>
      <p:pic>
        <p:nvPicPr>
          <p:cNvPr id="4" name="Picture 3" descr="13.5 AirbusFC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159406" y="1200150"/>
            <a:ext cx="6136424" cy="5344627"/>
          </a:xfrm>
          <a:prstGeom prst="rect">
            <a:avLst/>
          </a:prstGeom>
        </p:spPr>
      </p:pic>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Chapter 13 Dependability Engineering</a:t>
            </a:r>
            <a:endParaRPr lang="en-US"/>
          </a:p>
        </p:txBody>
      </p:sp>
    </p:spTree>
    <p:extLst>
      <p:ext uri="{BB962C8B-B14F-4D97-AF65-F5344CB8AC3E}">
        <p14:creationId xmlns:p14="http://schemas.microsoft.com/office/powerpoint/2010/main" val="1150701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Title 1"/>
          <p:cNvSpPr>
            <a:spLocks noGrp="1"/>
          </p:cNvSpPr>
          <p:nvPr>
            <p:ph type="title"/>
          </p:nvPr>
        </p:nvSpPr>
        <p:spPr/>
        <p:txBody>
          <a:bodyPr/>
          <a:lstStyle/>
          <a:p>
            <a:r>
              <a:rPr lang="en-US" smtClean="0"/>
              <a:t>Availability</a:t>
            </a:r>
          </a:p>
        </p:txBody>
      </p:sp>
      <p:sp>
        <p:nvSpPr>
          <p:cNvPr id="223234" name="Content Placeholder 2"/>
          <p:cNvSpPr>
            <a:spLocks noGrp="1"/>
          </p:cNvSpPr>
          <p:nvPr>
            <p:ph idx="1"/>
          </p:nvPr>
        </p:nvSpPr>
        <p:spPr/>
        <p:txBody>
          <a:bodyPr>
            <a:normAutofit/>
          </a:bodyPr>
          <a:lstStyle/>
          <a:p>
            <a:r>
              <a:rPr lang="en-US" dirty="0" smtClean="0"/>
              <a:t>Availability </a:t>
            </a:r>
            <a:r>
              <a:rPr lang="en-US" dirty="0"/>
              <a:t>is the proportion of time a system is in a functioning condition. </a:t>
            </a:r>
          </a:p>
          <a:p>
            <a:r>
              <a:rPr lang="en-US" dirty="0"/>
              <a:t>It measures the up time of a system, the system is there when I need </a:t>
            </a:r>
            <a:r>
              <a:rPr lang="en-US" dirty="0" smtClean="0"/>
              <a:t>it</a:t>
            </a:r>
          </a:p>
          <a:p>
            <a:r>
              <a:rPr lang="en-US" dirty="0" smtClean="0"/>
              <a:t>If there are short periods when the system is not working, availability can still be good</a:t>
            </a:r>
            <a:endParaRPr lang="en-US" dirty="0"/>
          </a:p>
          <a:p>
            <a:r>
              <a:rPr lang="en-US" dirty="0"/>
              <a:t>Availability is much more important than reliability for </a:t>
            </a:r>
            <a:r>
              <a:rPr lang="en-US" dirty="0" smtClean="0"/>
              <a:t>clouds, for airplanes it is the reverse</a:t>
            </a:r>
            <a:endParaRPr lang="en-US" dirty="0"/>
          </a:p>
        </p:txBody>
      </p:sp>
    </p:spTree>
    <p:extLst>
      <p:ext uri="{BB962C8B-B14F-4D97-AF65-F5344CB8AC3E}">
        <p14:creationId xmlns:p14="http://schemas.microsoft.com/office/powerpoint/2010/main" val="409909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environment.</a:t>
            </a:r>
          </a:p>
          <a:p>
            <a:r>
              <a:rPr lang="en-GB" sz="2400" dirty="0"/>
              <a:t>It is important to consider software safety as most devices whose failure is critical now incorporate software-based control systems. </a:t>
            </a:r>
          </a:p>
          <a:p>
            <a:r>
              <a:rPr lang="en-GB" sz="2400" dirty="0"/>
              <a:t>Safety requirements are often exclusive requirements i.e. they exclude undesirable situations rather than specify required system services. These generate functional safety requirements</a:t>
            </a:r>
            <a:r>
              <a:rPr lang="en-GB" sz="2400" dirty="0" smtClean="0"/>
              <a:t>.</a:t>
            </a:r>
          </a:p>
          <a:p>
            <a:r>
              <a:rPr lang="en-GB" sz="2400" dirty="0" smtClean="0"/>
              <a:t>Safety is usually expressed using assertions: “The doors of an elevator cannot open when it is moving”</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extLst>
      <p:ext uri="{BB962C8B-B14F-4D97-AF65-F5344CB8AC3E}">
        <p14:creationId xmlns:p14="http://schemas.microsoft.com/office/powerpoint/2010/main" val="2355859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terms</a:t>
            </a:r>
            <a:endParaRPr lang="en-US" dirty="0"/>
          </a:p>
        </p:txBody>
      </p:sp>
      <p:sp>
        <p:nvSpPr>
          <p:cNvPr id="3" name="Content Placeholder 2"/>
          <p:cNvSpPr>
            <a:spLocks noGrp="1"/>
          </p:cNvSpPr>
          <p:nvPr>
            <p:ph idx="1"/>
          </p:nvPr>
        </p:nvSpPr>
        <p:spPr/>
        <p:txBody>
          <a:bodyPr/>
          <a:lstStyle/>
          <a:p>
            <a:r>
              <a:rPr lang="en-US" b="1" dirty="0" smtClean="0"/>
              <a:t>Monitoring</a:t>
            </a:r>
            <a:r>
              <a:rPr lang="en-US" dirty="0" smtClean="0"/>
              <a:t>: </a:t>
            </a:r>
            <a:r>
              <a:rPr lang="en-US" dirty="0"/>
              <a:t>observe and check the progress or quality of (something) over a period of time; keep under systematic review</a:t>
            </a:r>
            <a:r>
              <a:rPr lang="en-US" dirty="0" smtClean="0"/>
              <a:t>. The objective is to ensure that a system is operating within an assured level of service by providing information about the operations and about the state of each component</a:t>
            </a:r>
          </a:p>
          <a:p>
            <a:r>
              <a:rPr lang="en-US" b="1" dirty="0" smtClean="0"/>
              <a:t>Resilience</a:t>
            </a:r>
            <a:r>
              <a:rPr lang="en-US" dirty="0" smtClean="0"/>
              <a:t> </a:t>
            </a:r>
            <a:r>
              <a:rPr lang="en-US" dirty="0"/>
              <a:t>is the ability to provide and maintain an acceptable level of </a:t>
            </a:r>
            <a:r>
              <a:rPr lang="en-US" dirty="0" smtClean="0"/>
              <a:t>service </a:t>
            </a:r>
            <a:r>
              <a:rPr lang="en-US" dirty="0"/>
              <a:t>in the face of </a:t>
            </a:r>
            <a:r>
              <a:rPr lang="en-US" dirty="0" smtClean="0"/>
              <a:t>faults </a:t>
            </a:r>
            <a:r>
              <a:rPr lang="en-US" dirty="0"/>
              <a:t>and challenges to </a:t>
            </a:r>
            <a:r>
              <a:rPr lang="en-US" dirty="0" smtClean="0"/>
              <a:t>normal operation.  </a:t>
            </a:r>
            <a:r>
              <a:rPr lang="en-US" dirty="0"/>
              <a:t>Threats and challenges for services can range from simple </a:t>
            </a:r>
            <a:r>
              <a:rPr lang="en-US" dirty="0" smtClean="0"/>
              <a:t>misconfiguration, to </a:t>
            </a:r>
            <a:r>
              <a:rPr lang="en-US" dirty="0"/>
              <a:t>large scale natural </a:t>
            </a:r>
            <a:r>
              <a:rPr lang="en-US" dirty="0" smtClean="0"/>
              <a:t>disasters, or to </a:t>
            </a:r>
            <a:r>
              <a:rPr lang="en-US" dirty="0"/>
              <a:t>targeted attacks</a:t>
            </a:r>
          </a:p>
        </p:txBody>
      </p:sp>
    </p:spTree>
    <p:extLst>
      <p:ext uri="{BB962C8B-B14F-4D97-AF65-F5344CB8AC3E}">
        <p14:creationId xmlns:p14="http://schemas.microsoft.com/office/powerpoint/2010/main" val="1334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Title 1"/>
          <p:cNvSpPr>
            <a:spLocks noGrp="1"/>
          </p:cNvSpPr>
          <p:nvPr>
            <p:ph type="title"/>
          </p:nvPr>
        </p:nvSpPr>
        <p:spPr/>
        <p:txBody>
          <a:bodyPr/>
          <a:lstStyle/>
          <a:p>
            <a:r>
              <a:rPr lang="en-US" dirty="0" smtClean="0"/>
              <a:t>Acknowledgement pattern  [Buc09]</a:t>
            </a:r>
          </a:p>
        </p:txBody>
      </p:sp>
      <p:sp>
        <p:nvSpPr>
          <p:cNvPr id="225282" name="Content Placeholder 2"/>
          <p:cNvSpPr>
            <a:spLocks noGrp="1"/>
          </p:cNvSpPr>
          <p:nvPr>
            <p:ph idx="1"/>
          </p:nvPr>
        </p:nvSpPr>
        <p:spPr/>
        <p:txBody>
          <a:bodyPr>
            <a:normAutofit/>
          </a:bodyPr>
          <a:lstStyle/>
          <a:p>
            <a:r>
              <a:rPr lang="en-US" sz="2400" b="1" dirty="0"/>
              <a:t>Intent: </a:t>
            </a:r>
            <a:r>
              <a:rPr lang="en-US" sz="2400" dirty="0"/>
              <a:t>Detects errors in a system by acknowledging the reception of an input within a specified time interval. </a:t>
            </a:r>
          </a:p>
          <a:p>
            <a:r>
              <a:rPr lang="en-US" sz="2400" b="1" dirty="0"/>
              <a:t>Solution:</a:t>
            </a:r>
            <a:r>
              <a:rPr lang="en-US" sz="2400" dirty="0"/>
              <a:t> Acknowledge receipt of an input within a specified time interval without increasing the time overhead significantly. Once the monitoring system provides input to the monitored system, it sets a local timer to a predefined timeout. While the timer is counting down from the set timeout, the monitoring system waits to receive an acknowledgment about the reception of the input by the monitored system. If the acknowledgment arrives before the timeout has expired, the monitored system is considered to function correctly; otherwise the monitoring system assumes that an error has occurred on the monitored system. </a:t>
            </a:r>
          </a:p>
        </p:txBody>
      </p:sp>
    </p:spTree>
    <p:extLst>
      <p:ext uri="{BB962C8B-B14F-4D97-AF65-F5344CB8AC3E}">
        <p14:creationId xmlns:p14="http://schemas.microsoft.com/office/powerpoint/2010/main" val="1608869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Title 1"/>
          <p:cNvSpPr>
            <a:spLocks noGrp="1"/>
          </p:cNvSpPr>
          <p:nvPr>
            <p:ph type="title"/>
          </p:nvPr>
        </p:nvSpPr>
        <p:spPr/>
        <p:txBody>
          <a:bodyPr/>
          <a:lstStyle/>
          <a:p>
            <a:r>
              <a:rPr lang="en-US" smtClean="0"/>
              <a:t>Solution</a:t>
            </a:r>
          </a:p>
        </p:txBody>
      </p:sp>
      <p:sp>
        <p:nvSpPr>
          <p:cNvPr id="226306" name="Content Placeholder 2"/>
          <p:cNvSpPr>
            <a:spLocks noGrp="1"/>
          </p:cNvSpPr>
          <p:nvPr>
            <p:ph idx="1"/>
          </p:nvPr>
        </p:nvSpPr>
        <p:spPr/>
        <p:txBody>
          <a:bodyPr/>
          <a:lstStyle/>
          <a:p>
            <a:r>
              <a:rPr lang="en-US" sz="2400"/>
              <a:t>The </a:t>
            </a:r>
            <a:r>
              <a:rPr lang="en-US" sz="2400" b="1"/>
              <a:t>Sender</a:t>
            </a:r>
            <a:r>
              <a:rPr lang="en-US" sz="2400"/>
              <a:t> in conjunction with the </a:t>
            </a:r>
            <a:r>
              <a:rPr lang="en-US" sz="2400" b="1"/>
              <a:t>Timer</a:t>
            </a:r>
            <a:r>
              <a:rPr lang="en-US" sz="2400"/>
              <a:t> constitutes the Monitoring system. The Sender is responsible for contacting the monitored system. The </a:t>
            </a:r>
            <a:r>
              <a:rPr lang="en-US" sz="2400" b="1"/>
              <a:t>Timer </a:t>
            </a:r>
            <a:r>
              <a:rPr lang="en-US" sz="2400"/>
              <a:t>is responsible for counting down the timeout period every time an input is provided to the monitored system. When the timeout period expires for N consecutive times without receiving an acknowledgement from the monitored system, the timer detects an error on the Monitored system and notifies the sender. The </a:t>
            </a:r>
            <a:r>
              <a:rPr lang="en-US" sz="2400" b="1"/>
              <a:t>Receiver</a:t>
            </a:r>
            <a:r>
              <a:rPr lang="en-US" sz="2400"/>
              <a:t> in conjunction with the </a:t>
            </a:r>
            <a:r>
              <a:rPr lang="en-US" sz="2400" b="1"/>
              <a:t>Acknowledger</a:t>
            </a:r>
            <a:r>
              <a:rPr lang="en-US" sz="2400"/>
              <a:t> entity constitutes the Monitored system. The Acknowledger is responsible for sending an acknowledgement to the timer every time the monitored system receives an input.</a:t>
            </a:r>
          </a:p>
        </p:txBody>
      </p:sp>
    </p:spTree>
    <p:extLst>
      <p:ext uri="{BB962C8B-B14F-4D97-AF65-F5344CB8AC3E}">
        <p14:creationId xmlns:p14="http://schemas.microsoft.com/office/powerpoint/2010/main" val="3729694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Title 1"/>
          <p:cNvSpPr>
            <a:spLocks noGrp="1"/>
          </p:cNvSpPr>
          <p:nvPr>
            <p:ph type="title"/>
          </p:nvPr>
        </p:nvSpPr>
        <p:spPr/>
        <p:txBody>
          <a:bodyPr/>
          <a:lstStyle/>
          <a:p>
            <a:r>
              <a:rPr lang="en-US" smtClean="0"/>
              <a:t>Reliability </a:t>
            </a:r>
          </a:p>
        </p:txBody>
      </p:sp>
      <p:sp>
        <p:nvSpPr>
          <p:cNvPr id="217090" name="Content Placeholder 2"/>
          <p:cNvSpPr>
            <a:spLocks noGrp="1"/>
          </p:cNvSpPr>
          <p:nvPr>
            <p:ph idx="1"/>
          </p:nvPr>
        </p:nvSpPr>
        <p:spPr/>
        <p:txBody>
          <a:bodyPr/>
          <a:lstStyle/>
          <a:p>
            <a:r>
              <a:rPr lang="en-US" sz="2400" dirty="0"/>
              <a:t>A </a:t>
            </a:r>
            <a:r>
              <a:rPr lang="en-US" sz="2400" b="1" i="1" dirty="0"/>
              <a:t>failure</a:t>
            </a:r>
            <a:r>
              <a:rPr lang="en-US" sz="2400" i="1" dirty="0"/>
              <a:t> is said to occur in a system when the system’s environment observes an output from the system that does not conform to its specification. An </a:t>
            </a:r>
            <a:r>
              <a:rPr lang="en-US" sz="2400" b="1" i="1" dirty="0"/>
              <a:t>error</a:t>
            </a:r>
            <a:r>
              <a:rPr lang="en-US" sz="2400" i="1" dirty="0"/>
              <a:t> is the part of the system, e.g. one of its constituent (sub)systems, which is liable to lead to a failure. A </a:t>
            </a:r>
            <a:r>
              <a:rPr lang="en-US" sz="2400" b="1" i="1" dirty="0"/>
              <a:t>fault</a:t>
            </a:r>
            <a:r>
              <a:rPr lang="en-US" sz="2400" i="1" dirty="0"/>
              <a:t> is the adjudged cause of an error and may itself be the result of a failure. Hence, a fault causes an error that produces a failure, which subsequently may result to a fault, and so on. </a:t>
            </a:r>
          </a:p>
          <a:p>
            <a:r>
              <a:rPr lang="en-US" sz="2400" dirty="0"/>
              <a:t>An error class captures the cause for an error, the error can then manifest itself into a fault which is dealt with in the fault class. If the fault is not contained then it can manifest itself into a failure which is defined in the failure class. The pattern class handles failures when they occur. The pattern class defines the policies which are used to handle failures in the failure class.</a:t>
            </a:r>
          </a:p>
          <a:p>
            <a:endParaRPr lang="en-US" sz="1800" dirty="0"/>
          </a:p>
        </p:txBody>
      </p:sp>
    </p:spTree>
    <p:extLst>
      <p:ext uri="{BB962C8B-B14F-4D97-AF65-F5344CB8AC3E}">
        <p14:creationId xmlns:p14="http://schemas.microsoft.com/office/powerpoint/2010/main" val="1027986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Title 3"/>
          <p:cNvSpPr>
            <a:spLocks noGrp="1"/>
          </p:cNvSpPr>
          <p:nvPr>
            <p:ph type="title"/>
          </p:nvPr>
        </p:nvSpPr>
        <p:spPr/>
        <p:txBody>
          <a:bodyPr/>
          <a:lstStyle/>
          <a:p>
            <a:r>
              <a:rPr lang="en-US" smtClean="0"/>
              <a:t>Acknowledgement pattern</a:t>
            </a:r>
          </a:p>
        </p:txBody>
      </p:sp>
      <p:pic>
        <p:nvPicPr>
          <p:cNvPr id="227330" name="Picture 2"/>
          <p:cNvPicPr>
            <a:picLocks noChangeAspect="1" noChangeArrowheads="1"/>
          </p:cNvPicPr>
          <p:nvPr/>
        </p:nvPicPr>
        <p:blipFill>
          <a:blip r:embed="rId2" cstate="print"/>
          <a:srcRect/>
          <a:stretch>
            <a:fillRect/>
          </a:stretch>
        </p:blipFill>
        <p:spPr bwMode="auto">
          <a:xfrm>
            <a:off x="3481389" y="1790700"/>
            <a:ext cx="5229225" cy="3276600"/>
          </a:xfrm>
          <a:prstGeom prst="rect">
            <a:avLst/>
          </a:prstGeom>
          <a:noFill/>
          <a:ln w="9525">
            <a:noFill/>
            <a:miter lim="800000"/>
            <a:headEnd/>
            <a:tailEnd/>
          </a:ln>
        </p:spPr>
      </p:pic>
    </p:spTree>
    <p:extLst>
      <p:ext uri="{BB962C8B-B14F-4D97-AF65-F5344CB8AC3E}">
        <p14:creationId xmlns:p14="http://schemas.microsoft.com/office/powerpoint/2010/main" val="3875413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Title 1"/>
          <p:cNvSpPr>
            <a:spLocks noGrp="1"/>
          </p:cNvSpPr>
          <p:nvPr>
            <p:ph type="title"/>
          </p:nvPr>
        </p:nvSpPr>
        <p:spPr/>
        <p:txBody>
          <a:bodyPr/>
          <a:lstStyle/>
          <a:p>
            <a:r>
              <a:rPr lang="en-US" smtClean="0"/>
              <a:t>Get acknowledgment use case</a:t>
            </a:r>
          </a:p>
        </p:txBody>
      </p:sp>
      <p:pic>
        <p:nvPicPr>
          <p:cNvPr id="228354" name="Picture 2"/>
          <p:cNvPicPr>
            <a:picLocks noChangeAspect="1" noChangeArrowheads="1"/>
          </p:cNvPicPr>
          <p:nvPr/>
        </p:nvPicPr>
        <p:blipFill>
          <a:blip r:embed="rId2" cstate="print"/>
          <a:srcRect/>
          <a:stretch>
            <a:fillRect/>
          </a:stretch>
        </p:blipFill>
        <p:spPr bwMode="auto">
          <a:xfrm>
            <a:off x="2819400" y="1600200"/>
            <a:ext cx="5638800" cy="3386138"/>
          </a:xfrm>
          <a:prstGeom prst="rect">
            <a:avLst/>
          </a:prstGeom>
          <a:noFill/>
          <a:ln w="9525">
            <a:noFill/>
            <a:miter lim="800000"/>
            <a:headEnd/>
            <a:tailEnd/>
          </a:ln>
        </p:spPr>
      </p:pic>
    </p:spTree>
    <p:extLst>
      <p:ext uri="{BB962C8B-B14F-4D97-AF65-F5344CB8AC3E}">
        <p14:creationId xmlns:p14="http://schemas.microsoft.com/office/powerpoint/2010/main" val="2169906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2"/>
          <p:cNvSpPr>
            <a:spLocks noGrp="1"/>
          </p:cNvSpPr>
          <p:nvPr>
            <p:ph type="title"/>
          </p:nvPr>
        </p:nvSpPr>
        <p:spPr/>
        <p:txBody>
          <a:bodyPr/>
          <a:lstStyle/>
          <a:p>
            <a:r>
              <a:rPr lang="en-US" b="1" dirty="0" smtClean="0"/>
              <a:t>Active Replication  [Buc09] </a:t>
            </a:r>
            <a:br>
              <a:rPr lang="en-US" b="1" dirty="0" smtClean="0"/>
            </a:br>
            <a:endParaRPr lang="en-US" dirty="0" smtClean="0"/>
          </a:p>
        </p:txBody>
      </p:sp>
      <p:sp>
        <p:nvSpPr>
          <p:cNvPr id="229378" name="Content Placeholder 3"/>
          <p:cNvSpPr>
            <a:spLocks noGrp="1"/>
          </p:cNvSpPr>
          <p:nvPr>
            <p:ph idx="1"/>
          </p:nvPr>
        </p:nvSpPr>
        <p:spPr/>
        <p:txBody>
          <a:bodyPr/>
          <a:lstStyle/>
          <a:p>
            <a:r>
              <a:rPr lang="en-US" sz="2000" b="1"/>
              <a:t>Intent : </a:t>
            </a:r>
            <a:r>
              <a:rPr lang="en-US" sz="2000"/>
              <a:t>Active replication masks hardware errors that can lead to a failure in a system. It uses a set of replicated processors that take in the same input and conduct independent and concurrent processing of that input. The outputs from all replicas are compared to ascertain the correct output. One processor error can be masked using three processors. </a:t>
            </a:r>
          </a:p>
          <a:p>
            <a:r>
              <a:rPr lang="en-US" sz="2000" b="1"/>
              <a:t>Example : </a:t>
            </a:r>
            <a:r>
              <a:rPr lang="en-US" sz="2000"/>
              <a:t>Consider an aircraft which has to perform critical operations such as changing the path or direction of the airplane, based on a defined input. If the output given by the processor is incorrect this could result in a system failure possibly leading to a plane crash. </a:t>
            </a:r>
          </a:p>
          <a:p>
            <a:r>
              <a:rPr lang="en-US" sz="2000" b="1"/>
              <a:t>Context : </a:t>
            </a:r>
            <a:r>
              <a:rPr lang="en-US" sz="2000"/>
              <a:t>Applications or critical systems that are deterministic and which can experience errors while processing inputs. These errors may lead to system failures. </a:t>
            </a:r>
          </a:p>
          <a:p>
            <a:pPr>
              <a:buFont typeface="Arial" charset="0"/>
              <a:buNone/>
            </a:pPr>
            <a:endParaRPr lang="en-US" sz="2000"/>
          </a:p>
        </p:txBody>
      </p:sp>
    </p:spTree>
    <p:extLst>
      <p:ext uri="{BB962C8B-B14F-4D97-AF65-F5344CB8AC3E}">
        <p14:creationId xmlns:p14="http://schemas.microsoft.com/office/powerpoint/2010/main" val="1977539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Title 1"/>
          <p:cNvSpPr>
            <a:spLocks noGrp="1"/>
          </p:cNvSpPr>
          <p:nvPr>
            <p:ph type="title"/>
          </p:nvPr>
        </p:nvSpPr>
        <p:spPr>
          <a:xfrm>
            <a:off x="1981200" y="274638"/>
            <a:ext cx="8229600" cy="868362"/>
          </a:xfrm>
        </p:spPr>
        <p:txBody>
          <a:bodyPr/>
          <a:lstStyle/>
          <a:p>
            <a:r>
              <a:rPr lang="en-US" sz="3600"/>
              <a:t>Active Replication</a:t>
            </a:r>
          </a:p>
        </p:txBody>
      </p:sp>
      <p:pic>
        <p:nvPicPr>
          <p:cNvPr id="231426" name="Picture 2"/>
          <p:cNvPicPr>
            <a:picLocks noChangeAspect="1" noChangeArrowheads="1"/>
          </p:cNvPicPr>
          <p:nvPr/>
        </p:nvPicPr>
        <p:blipFill>
          <a:blip r:embed="rId2" cstate="print"/>
          <a:srcRect/>
          <a:stretch>
            <a:fillRect/>
          </a:stretch>
        </p:blipFill>
        <p:spPr bwMode="auto">
          <a:xfrm>
            <a:off x="4648200" y="1143000"/>
            <a:ext cx="3200400" cy="4381500"/>
          </a:xfrm>
          <a:prstGeom prst="rect">
            <a:avLst/>
          </a:prstGeom>
          <a:noFill/>
          <a:ln w="9525">
            <a:noFill/>
            <a:miter lim="800000"/>
            <a:headEnd/>
            <a:tailEnd/>
          </a:ln>
        </p:spPr>
      </p:pic>
    </p:spTree>
    <p:extLst>
      <p:ext uri="{BB962C8B-B14F-4D97-AF65-F5344CB8AC3E}">
        <p14:creationId xmlns:p14="http://schemas.microsoft.com/office/powerpoint/2010/main" val="3606380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p:txBody>
          <a:bodyPr/>
          <a:lstStyle/>
          <a:p>
            <a:r>
              <a:rPr lang="en-US" smtClean="0"/>
              <a:t>Triple Modular Redundancy</a:t>
            </a:r>
          </a:p>
        </p:txBody>
      </p:sp>
      <p:pic>
        <p:nvPicPr>
          <p:cNvPr id="230402" name="Picture 2"/>
          <p:cNvPicPr>
            <a:picLocks noChangeAspect="1" noChangeArrowheads="1"/>
          </p:cNvPicPr>
          <p:nvPr/>
        </p:nvPicPr>
        <p:blipFill>
          <a:blip r:embed="rId2" cstate="print"/>
          <a:srcRect/>
          <a:stretch>
            <a:fillRect/>
          </a:stretch>
        </p:blipFill>
        <p:spPr bwMode="auto">
          <a:xfrm>
            <a:off x="3543300" y="1895475"/>
            <a:ext cx="5105400" cy="3067050"/>
          </a:xfrm>
          <a:prstGeom prst="rect">
            <a:avLst/>
          </a:prstGeom>
          <a:noFill/>
          <a:ln w="9525">
            <a:noFill/>
            <a:miter lim="800000"/>
            <a:headEnd/>
            <a:tailEnd/>
          </a:ln>
        </p:spPr>
      </p:pic>
    </p:spTree>
    <p:extLst>
      <p:ext uri="{BB962C8B-B14F-4D97-AF65-F5344CB8AC3E}">
        <p14:creationId xmlns:p14="http://schemas.microsoft.com/office/powerpoint/2010/main" val="3054966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a:spLocks noGrp="1"/>
          </p:cNvSpPr>
          <p:nvPr>
            <p:ph type="title"/>
          </p:nvPr>
        </p:nvSpPr>
        <p:spPr/>
        <p:txBody>
          <a:bodyPr/>
          <a:lstStyle/>
          <a:p>
            <a:r>
              <a:rPr lang="en-US" smtClean="0"/>
              <a:t>Known uses and Related patterns</a:t>
            </a:r>
          </a:p>
        </p:txBody>
      </p:sp>
      <p:sp>
        <p:nvSpPr>
          <p:cNvPr id="232450" name="Content Placeholder 2"/>
          <p:cNvSpPr>
            <a:spLocks noGrp="1"/>
          </p:cNvSpPr>
          <p:nvPr>
            <p:ph idx="1"/>
          </p:nvPr>
        </p:nvSpPr>
        <p:spPr/>
        <p:txBody>
          <a:bodyPr/>
          <a:lstStyle/>
          <a:p>
            <a:r>
              <a:rPr lang="en-US" sz="1800" b="1" dirty="0"/>
              <a:t>Known Uses</a:t>
            </a:r>
          </a:p>
          <a:p>
            <a:r>
              <a:rPr lang="en-US" sz="1800" dirty="0"/>
              <a:t>The Boeing 777 airplane manufactured by Boeing Commercial Airplanes uses this approach [Boe90].</a:t>
            </a:r>
          </a:p>
          <a:p>
            <a:r>
              <a:rPr lang="en-US" sz="1800" dirty="0"/>
              <a:t>The HP Integrity NS16200 Server, manufactured by Hewlett Packard, is a server that provides scalable operational data stores for real time processing with high transaction volumes [HP08].</a:t>
            </a:r>
          </a:p>
          <a:p>
            <a:r>
              <a:rPr lang="en-US" sz="1800" dirty="0"/>
              <a:t>The Lunar Landing Research Vehicle (LLRV) was created by Bell </a:t>
            </a:r>
            <a:r>
              <a:rPr lang="en-US" sz="1800" dirty="0" err="1"/>
              <a:t>Aerosystems</a:t>
            </a:r>
            <a:r>
              <a:rPr lang="en-US" sz="1800" dirty="0"/>
              <a:t> and was used in the Apollo 13 project for landing on the moon¡¦s surface [Bel64].</a:t>
            </a:r>
          </a:p>
          <a:p>
            <a:r>
              <a:rPr lang="en-US" sz="1800" b="1" dirty="0" smtClean="0"/>
              <a:t>Related </a:t>
            </a:r>
            <a:r>
              <a:rPr lang="en-US" sz="1800" b="1" dirty="0"/>
              <a:t>patterns</a:t>
            </a:r>
          </a:p>
          <a:p>
            <a:r>
              <a:rPr lang="en-US" sz="1800" dirty="0"/>
              <a:t>The Active replication pattern is an extension of the Fail-Stop Processor </a:t>
            </a:r>
            <a:r>
              <a:rPr lang="en-US" sz="1800" dirty="0" smtClean="0"/>
              <a:t>pattern. </a:t>
            </a:r>
            <a:r>
              <a:rPr lang="en-US" sz="1800" dirty="0"/>
              <a:t>The Fail-Stop Processor pattern is used for masking errors that lead to Byzantine failure.</a:t>
            </a:r>
          </a:p>
          <a:p>
            <a:r>
              <a:rPr lang="en-US" sz="1800" dirty="0"/>
              <a:t>The Object Group pattern is an object behavioral pattern for group communication and fault tolerance in distributed </a:t>
            </a:r>
            <a:r>
              <a:rPr lang="en-US" sz="1800" dirty="0" smtClean="0"/>
              <a:t>systems. </a:t>
            </a:r>
            <a:r>
              <a:rPr lang="en-US" sz="1800" dirty="0"/>
              <a:t>This pattern can be used to dynamically manage and synchronize the processors.</a:t>
            </a:r>
          </a:p>
        </p:txBody>
      </p:sp>
    </p:spTree>
    <p:extLst>
      <p:ext uri="{BB962C8B-B14F-4D97-AF65-F5344CB8AC3E}">
        <p14:creationId xmlns:p14="http://schemas.microsoft.com/office/powerpoint/2010/main" val="2661255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2275" y="1695450"/>
            <a:ext cx="62674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400" dirty="0" err="1"/>
              <a:t>Mukul</a:t>
            </a:r>
            <a:r>
              <a:rPr lang="en-US" sz="2400" dirty="0"/>
              <a:t> Kumar’s ideas  http://mukulblog.blogspot.com/2008/07/cloud-availability.html</a:t>
            </a:r>
          </a:p>
        </p:txBody>
      </p:sp>
    </p:spTree>
    <p:extLst>
      <p:ext uri="{BB962C8B-B14F-4D97-AF65-F5344CB8AC3E}">
        <p14:creationId xmlns:p14="http://schemas.microsoft.com/office/powerpoint/2010/main" val="1704625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3" name="Picture 2"/>
          <p:cNvPicPr>
            <a:picLocks noChangeAspect="1" noChangeArrowheads="1"/>
          </p:cNvPicPr>
          <p:nvPr/>
        </p:nvPicPr>
        <p:blipFill>
          <a:blip r:embed="rId2" cstate="print"/>
          <a:srcRect/>
          <a:stretch>
            <a:fillRect/>
          </a:stretch>
        </p:blipFill>
        <p:spPr bwMode="auto">
          <a:xfrm>
            <a:off x="4786314" y="1104900"/>
            <a:ext cx="2619375" cy="4648200"/>
          </a:xfrm>
          <a:prstGeom prst="rect">
            <a:avLst/>
          </a:prstGeom>
          <a:noFill/>
          <a:ln w="9525">
            <a:noFill/>
            <a:miter lim="800000"/>
            <a:headEnd/>
            <a:tailEnd/>
          </a:ln>
        </p:spPr>
      </p:pic>
      <p:sp>
        <p:nvSpPr>
          <p:cNvPr id="233474" name="Title 2"/>
          <p:cNvSpPr>
            <a:spLocks noGrp="1"/>
          </p:cNvSpPr>
          <p:nvPr>
            <p:ph type="title"/>
          </p:nvPr>
        </p:nvSpPr>
        <p:spPr/>
        <p:txBody>
          <a:bodyPr/>
          <a:lstStyle/>
          <a:p>
            <a:r>
              <a:rPr lang="en-US" sz="2000" dirty="0" err="1"/>
              <a:t>Mukul</a:t>
            </a:r>
            <a:r>
              <a:rPr lang="en-US" sz="2000" dirty="0"/>
              <a:t> Kumar’s ideas  http://mukulblog.blogspot.com/2008/07/cloud-availability.html</a:t>
            </a:r>
          </a:p>
        </p:txBody>
      </p:sp>
    </p:spTree>
    <p:extLst>
      <p:ext uri="{BB962C8B-B14F-4D97-AF65-F5344CB8AC3E}">
        <p14:creationId xmlns:p14="http://schemas.microsoft.com/office/powerpoint/2010/main" val="4017620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Nirvanix</a:t>
            </a:r>
            <a:endParaRPr lang="en-US" dirty="0"/>
          </a:p>
        </p:txBody>
      </p:sp>
      <p:sp>
        <p:nvSpPr>
          <p:cNvPr id="3" name="Content Placeholder 2"/>
          <p:cNvSpPr>
            <a:spLocks noGrp="1"/>
          </p:cNvSpPr>
          <p:nvPr>
            <p:ph idx="1"/>
          </p:nvPr>
        </p:nvSpPr>
        <p:spPr/>
        <p:txBody>
          <a:bodyPr/>
          <a:lstStyle/>
          <a:p>
            <a:r>
              <a:rPr lang="en-US" b="1" dirty="0" err="1"/>
              <a:t>Nirvanix</a:t>
            </a:r>
            <a:r>
              <a:rPr lang="en-US" dirty="0"/>
              <a:t> was an American-based provider of </a:t>
            </a:r>
            <a:r>
              <a:rPr lang="en-US" dirty="0">
                <a:hlinkClick r:id="rId2" tooltip="Cloud storage"/>
              </a:rPr>
              <a:t>cloud storage</a:t>
            </a:r>
            <a:r>
              <a:rPr lang="en-US" dirty="0"/>
              <a:t> services headquartered in </a:t>
            </a:r>
            <a:r>
              <a:rPr lang="en-US" dirty="0">
                <a:hlinkClick r:id="rId3" tooltip="San Diego"/>
              </a:rPr>
              <a:t>San Diego</a:t>
            </a:r>
            <a:r>
              <a:rPr lang="en-US" dirty="0"/>
              <a:t>, California, United </a:t>
            </a:r>
            <a:r>
              <a:rPr lang="en-US" dirty="0" smtClean="0"/>
              <a:t>States. </a:t>
            </a:r>
            <a:r>
              <a:rPr lang="en-US" dirty="0"/>
              <a:t>The company offered </a:t>
            </a:r>
            <a:r>
              <a:rPr lang="en-US" dirty="0">
                <a:hlinkClick r:id="rId4" tooltip="Cloud computing"/>
              </a:rPr>
              <a:t>public</a:t>
            </a:r>
            <a:r>
              <a:rPr lang="en-US" dirty="0"/>
              <a:t>, </a:t>
            </a:r>
            <a:r>
              <a:rPr lang="en-US" dirty="0">
                <a:hlinkClick r:id="rId4" tooltip="Cloud computing"/>
              </a:rPr>
              <a:t>hybrid</a:t>
            </a:r>
            <a:r>
              <a:rPr lang="en-US" dirty="0"/>
              <a:t> and </a:t>
            </a:r>
            <a:r>
              <a:rPr lang="en-US" dirty="0">
                <a:hlinkClick r:id="rId4" tooltip="Cloud computing"/>
              </a:rPr>
              <a:t>private</a:t>
            </a:r>
            <a:r>
              <a:rPr lang="en-US" dirty="0"/>
              <a:t> cloud storage services with usage-based </a:t>
            </a:r>
            <a:r>
              <a:rPr lang="en-US" dirty="0" smtClean="0"/>
              <a:t>pricing. </a:t>
            </a:r>
            <a:r>
              <a:rPr lang="en-US" dirty="0" err="1"/>
              <a:t>Nirvanix</a:t>
            </a:r>
            <a:r>
              <a:rPr lang="en-US" dirty="0"/>
              <a:t> shut down in October </a:t>
            </a:r>
            <a:r>
              <a:rPr lang="en-US" dirty="0" smtClean="0"/>
              <a:t>2013.</a:t>
            </a:r>
            <a:endParaRPr lang="en-US" dirty="0"/>
          </a:p>
        </p:txBody>
      </p:sp>
    </p:spTree>
    <p:extLst>
      <p:ext uri="{BB962C8B-B14F-4D97-AF65-F5344CB8AC3E}">
        <p14:creationId xmlns:p14="http://schemas.microsoft.com/office/powerpoint/2010/main" val="3847542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063750" y="1"/>
            <a:ext cx="7772400" cy="981075"/>
          </a:xfrm>
          <a:prstGeom prst="rect">
            <a:avLst/>
          </a:prstGeom>
          <a:noFill/>
          <a:ln w="9525">
            <a:noFill/>
            <a:miter lim="800000"/>
            <a:headEnd/>
            <a:tailEnd/>
          </a:ln>
        </p:spPr>
        <p:txBody>
          <a:bodyPr anchor="ctr"/>
          <a:lstStyle/>
          <a:p>
            <a:pPr algn="ctr" eaLnBrk="0" hangingPunct="0">
              <a:defRPr/>
            </a:pPr>
            <a:r>
              <a:rPr lang="en-US" sz="4400">
                <a:latin typeface="+mj-lt"/>
                <a:ea typeface="+mj-ea"/>
                <a:cs typeface="+mj-cs"/>
              </a:rPr>
              <a:t>RobustBPEL Approach</a:t>
            </a:r>
          </a:p>
        </p:txBody>
      </p:sp>
      <p:sp>
        <p:nvSpPr>
          <p:cNvPr id="5" name="Rectangle 3"/>
          <p:cNvSpPr txBox="1">
            <a:spLocks noChangeArrowheads="1"/>
          </p:cNvSpPr>
          <p:nvPr/>
        </p:nvSpPr>
        <p:spPr bwMode="auto">
          <a:xfrm>
            <a:off x="2063750" y="1268414"/>
            <a:ext cx="8134350" cy="4683125"/>
          </a:xfrm>
          <a:prstGeom prst="rect">
            <a:avLst/>
          </a:prstGeom>
          <a:noFill/>
          <a:ln w="9525">
            <a:noFill/>
            <a:miter lim="800000"/>
            <a:headEnd/>
            <a:tailEnd/>
          </a:ln>
        </p:spPr>
        <p:txBody>
          <a:bodyPr/>
          <a:lstStyle/>
          <a:p>
            <a:pPr marL="342900" indent="-342900" eaLnBrk="0" hangingPunct="0">
              <a:spcBef>
                <a:spcPct val="20000"/>
              </a:spcBef>
              <a:buFont typeface="Arial" charset="0"/>
              <a:buChar char="•"/>
              <a:defRPr/>
            </a:pPr>
            <a:r>
              <a:rPr lang="en-US" sz="2000"/>
              <a:t>This study looked at a language-based approach  to address reliability in the business layer.</a:t>
            </a:r>
          </a:p>
          <a:p>
            <a:pPr marL="342900" indent="-342900" eaLnBrk="0" hangingPunct="0">
              <a:spcBef>
                <a:spcPct val="20000"/>
              </a:spcBef>
              <a:buFont typeface="Arial" charset="0"/>
              <a:buChar char="•"/>
              <a:defRPr/>
            </a:pPr>
            <a:r>
              <a:rPr lang="en-US" sz="2000"/>
              <a:t>RobustBPEL is  a part of the transparent shaping programming model</a:t>
            </a:r>
          </a:p>
          <a:p>
            <a:pPr marL="342900" indent="-342900" eaLnBrk="0" hangingPunct="0">
              <a:spcBef>
                <a:spcPct val="20000"/>
              </a:spcBef>
              <a:buFont typeface="Arial" charset="0"/>
              <a:buChar char="•"/>
              <a:defRPr/>
            </a:pPr>
            <a:r>
              <a:rPr lang="en-US" sz="2000"/>
              <a:t>A composite web service defined as a BPEL process is instrumented automatically to monitor its partner web services at runtime.</a:t>
            </a:r>
          </a:p>
          <a:p>
            <a:pPr marL="342900" indent="-342900" eaLnBrk="0" hangingPunct="0">
              <a:spcBef>
                <a:spcPct val="20000"/>
              </a:spcBef>
              <a:buFont typeface="Arial" charset="0"/>
              <a:buChar char="•"/>
              <a:defRPr/>
            </a:pPr>
            <a:r>
              <a:rPr lang="en-US" sz="2000"/>
              <a:t>Events such as faults and timeouts are monitored from within the adapted process.</a:t>
            </a:r>
          </a:p>
          <a:p>
            <a:pPr marL="342900" indent="-342900" eaLnBrk="0" hangingPunct="0">
              <a:spcBef>
                <a:spcPct val="20000"/>
              </a:spcBef>
              <a:buFont typeface="Arial" charset="0"/>
              <a:buChar char="•"/>
              <a:defRPr/>
            </a:pPr>
            <a:r>
              <a:rPr lang="en-US" sz="2000"/>
              <a:t>This adapted process is augmented with a proxy that dynamically replaces failed services.</a:t>
            </a:r>
          </a:p>
          <a:p>
            <a:pPr marL="342900" indent="-342900" eaLnBrk="0" hangingPunct="0">
              <a:spcBef>
                <a:spcPct val="20000"/>
              </a:spcBef>
              <a:buFont typeface="Arial" charset="0"/>
              <a:buChar char="•"/>
              <a:defRPr/>
            </a:pPr>
            <a:r>
              <a:rPr lang="en-US" sz="2000"/>
              <a:t>They assert that this will improve fault tolerance and performance of BPEL processes by transparently adapting their behavior.</a:t>
            </a:r>
          </a:p>
          <a:p>
            <a:pPr marL="342900" indent="-342900" eaLnBrk="0" hangingPunct="0">
              <a:spcBef>
                <a:spcPct val="20000"/>
              </a:spcBef>
              <a:buFont typeface="Arial" charset="0"/>
              <a:buChar char="•"/>
              <a:defRPr/>
            </a:pPr>
            <a:r>
              <a:rPr lang="en-US" sz="2000"/>
              <a:t>Transparency is achieved by using a dynamic proxy.</a:t>
            </a:r>
          </a:p>
          <a:p>
            <a:pPr marL="342900" indent="-342900" eaLnBrk="0" hangingPunct="0">
              <a:spcBef>
                <a:spcPct val="20000"/>
              </a:spcBef>
              <a:buFont typeface="Arial" charset="0"/>
              <a:buChar char="•"/>
              <a:defRPr/>
            </a:pPr>
            <a:r>
              <a:rPr lang="en-US" sz="2000"/>
              <a:t>No change is made to the BPEL engine.</a:t>
            </a:r>
          </a:p>
          <a:p>
            <a:pPr marL="742950" lvl="1" indent="-285750" eaLnBrk="0" hangingPunct="0">
              <a:spcBef>
                <a:spcPct val="20000"/>
              </a:spcBef>
              <a:buFont typeface="Arial" charset="0"/>
              <a:buChar char="–"/>
              <a:defRPr/>
            </a:pPr>
            <a:endParaRPr lang="en-US" sz="2000"/>
          </a:p>
        </p:txBody>
      </p:sp>
    </p:spTree>
    <p:extLst>
      <p:ext uri="{BB962C8B-B14F-4D97-AF65-F5344CB8AC3E}">
        <p14:creationId xmlns:p14="http://schemas.microsoft.com/office/powerpoint/2010/main" val="4278483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E8456244-5A95-419D-9A45-0C17D85AC0EF}" type="slidenum">
              <a:rPr lang="en-US" altLang="en-US" smtClean="0">
                <a:latin typeface="Times New Roman" pitchFamily="18" charset="0"/>
              </a:rPr>
              <a:pPr eaLnBrk="1" hangingPunct="1"/>
              <a:t>3</a:t>
            </a:fld>
            <a:endParaRPr lang="en-US" altLang="en-US" smtClean="0">
              <a:latin typeface="Times New Roman" pitchFamily="18" charset="0"/>
            </a:endParaRPr>
          </a:p>
        </p:txBody>
      </p:sp>
      <p:sp>
        <p:nvSpPr>
          <p:cNvPr id="11268"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1269"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aphicFrame>
        <p:nvGraphicFramePr>
          <p:cNvPr id="11270" name="Object 2"/>
          <p:cNvGraphicFramePr>
            <a:graphicFrameLocks noChangeAspect="1"/>
          </p:cNvGraphicFramePr>
          <p:nvPr/>
        </p:nvGraphicFramePr>
        <p:xfrm>
          <a:off x="3571876" y="1676400"/>
          <a:ext cx="5345113" cy="3657600"/>
        </p:xfrm>
        <a:graphic>
          <a:graphicData uri="http://schemas.openxmlformats.org/presentationml/2006/ole">
            <mc:AlternateContent xmlns:mc="http://schemas.openxmlformats.org/markup-compatibility/2006">
              <mc:Choice xmlns:v="urn:schemas-microsoft-com:vml" Requires="v">
                <p:oleObj spid="_x0000_s7218" name="Visio" r:id="rId3" imgW="3599877" imgH="2676701" progId="Visio.Drawing.11">
                  <p:embed/>
                </p:oleObj>
              </mc:Choice>
              <mc:Fallback>
                <p:oleObj name="Visio" r:id="rId3" imgW="3599877" imgH="267670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6" y="1676400"/>
                        <a:ext cx="53451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Rectangle 9"/>
          <p:cNvSpPr>
            <a:spLocks noChangeArrowheads="1"/>
          </p:cNvSpPr>
          <p:nvPr/>
        </p:nvSpPr>
        <p:spPr bwMode="auto">
          <a:xfrm>
            <a:off x="4267201" y="5562600"/>
            <a:ext cx="3954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A Metamodel for Reliability Concepts</a:t>
            </a:r>
          </a:p>
        </p:txBody>
      </p:sp>
    </p:spTree>
    <p:extLst>
      <p:ext uri="{BB962C8B-B14F-4D97-AF65-F5344CB8AC3E}">
        <p14:creationId xmlns:p14="http://schemas.microsoft.com/office/powerpoint/2010/main" val="2062154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Title 1"/>
          <p:cNvSpPr>
            <a:spLocks noGrp="1"/>
          </p:cNvSpPr>
          <p:nvPr>
            <p:ph type="title"/>
          </p:nvPr>
        </p:nvSpPr>
        <p:spPr/>
        <p:txBody>
          <a:bodyPr/>
          <a:lstStyle/>
          <a:p>
            <a:r>
              <a:rPr lang="en-US" sz="3200" i="1"/>
              <a:t>Key Features of VMware Fault Tolerance</a:t>
            </a:r>
            <a:r>
              <a:rPr lang="en-US" i="1" smtClean="0"/>
              <a:t/>
            </a:r>
            <a:br>
              <a:rPr lang="en-US" i="1" smtClean="0"/>
            </a:br>
            <a:endParaRPr lang="en-US" smtClean="0"/>
          </a:p>
        </p:txBody>
      </p:sp>
      <p:sp>
        <p:nvSpPr>
          <p:cNvPr id="235522" name="Content Placeholder 2"/>
          <p:cNvSpPr>
            <a:spLocks noGrp="1"/>
          </p:cNvSpPr>
          <p:nvPr>
            <p:ph idx="1"/>
          </p:nvPr>
        </p:nvSpPr>
        <p:spPr/>
        <p:txBody>
          <a:bodyPr/>
          <a:lstStyle/>
          <a:p>
            <a:pPr>
              <a:buFont typeface="Arial" charset="0"/>
              <a:buNone/>
            </a:pPr>
            <a:r>
              <a:rPr lang="en-US" sz="1800"/>
              <a:t>• Runs on standard x86 based servers, vendor neutral.</a:t>
            </a:r>
          </a:p>
          <a:p>
            <a:pPr>
              <a:buFont typeface="Arial" charset="0"/>
              <a:buNone/>
            </a:pPr>
            <a:r>
              <a:rPr lang="en-US" sz="1800"/>
              <a:t>• Supports standard unmodified guest operating systems and applications.</a:t>
            </a:r>
          </a:p>
          <a:p>
            <a:pPr>
              <a:buFont typeface="Arial" charset="0"/>
              <a:buNone/>
            </a:pPr>
            <a:r>
              <a:rPr lang="en-US" sz="1800"/>
              <a:t>• Protects dozens of guest operating systems already supported  by ESX, including 32- and 64-bit Windows, Linux, Solaris, and many other legacy guests.</a:t>
            </a:r>
          </a:p>
          <a:p>
            <a:pPr>
              <a:buFont typeface="Arial" charset="0"/>
              <a:buNone/>
            </a:pPr>
            <a:r>
              <a:rPr lang="en-US" sz="1800"/>
              <a:t>• x86 hypervisor-based solution; integration with virtual machine technology, operating system neutral.</a:t>
            </a:r>
          </a:p>
          <a:p>
            <a:pPr>
              <a:buFont typeface="Arial" charset="0"/>
              <a:buNone/>
            </a:pPr>
            <a:r>
              <a:rPr lang="en-US" sz="1800"/>
              <a:t>• Support for all emerging applications frameworks that have not yet evolved their own clustering solutions.</a:t>
            </a:r>
          </a:p>
          <a:p>
            <a:pPr>
              <a:buFont typeface="Arial" charset="0"/>
              <a:buNone/>
            </a:pPr>
            <a:r>
              <a:rPr lang="en-US" sz="1800"/>
              <a:t>• Support for existing virtual machines.</a:t>
            </a:r>
          </a:p>
          <a:p>
            <a:pPr>
              <a:buFont typeface="Arial" charset="0"/>
              <a:buNone/>
            </a:pPr>
            <a:r>
              <a:rPr lang="en-US" sz="1800"/>
              <a:t>• Single image management: virtual machine is installed and managed in the usual way as a single image; no need for additional operating system and software licenses</a:t>
            </a:r>
          </a:p>
        </p:txBody>
      </p:sp>
    </p:spTree>
    <p:extLst>
      <p:ext uri="{BB962C8B-B14F-4D97-AF65-F5344CB8AC3E}">
        <p14:creationId xmlns:p14="http://schemas.microsoft.com/office/powerpoint/2010/main" val="2549350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5" name="Picture 2"/>
          <p:cNvPicPr>
            <a:picLocks noChangeAspect="1" noChangeArrowheads="1"/>
          </p:cNvPicPr>
          <p:nvPr/>
        </p:nvPicPr>
        <p:blipFill>
          <a:blip r:embed="rId2" cstate="print"/>
          <a:srcRect/>
          <a:stretch>
            <a:fillRect/>
          </a:stretch>
        </p:blipFill>
        <p:spPr bwMode="auto">
          <a:xfrm>
            <a:off x="3048000" y="1676400"/>
            <a:ext cx="5638800" cy="3005138"/>
          </a:xfrm>
          <a:prstGeom prst="rect">
            <a:avLst/>
          </a:prstGeom>
          <a:noFill/>
          <a:ln w="9525">
            <a:noFill/>
            <a:miter lim="800000"/>
            <a:headEnd/>
            <a:tailEnd/>
          </a:ln>
        </p:spPr>
      </p:pic>
      <p:sp>
        <p:nvSpPr>
          <p:cNvPr id="236546" name="Title 2"/>
          <p:cNvSpPr>
            <a:spLocks noGrp="1"/>
          </p:cNvSpPr>
          <p:nvPr>
            <p:ph type="title"/>
          </p:nvPr>
        </p:nvSpPr>
        <p:spPr/>
        <p:txBody>
          <a:bodyPr/>
          <a:lstStyle/>
          <a:p>
            <a:r>
              <a:rPr lang="en-US" smtClean="0"/>
              <a:t>vLockstep architecture</a:t>
            </a:r>
          </a:p>
        </p:txBody>
      </p:sp>
    </p:spTree>
    <p:extLst>
      <p:ext uri="{BB962C8B-B14F-4D97-AF65-F5344CB8AC3E}">
        <p14:creationId xmlns:p14="http://schemas.microsoft.com/office/powerpoint/2010/main" val="3107250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69" name="Picture 2"/>
          <p:cNvPicPr>
            <a:picLocks noChangeAspect="1" noChangeArrowheads="1"/>
          </p:cNvPicPr>
          <p:nvPr/>
        </p:nvPicPr>
        <p:blipFill>
          <a:blip r:embed="rId2" cstate="print"/>
          <a:srcRect/>
          <a:stretch>
            <a:fillRect/>
          </a:stretch>
        </p:blipFill>
        <p:spPr bwMode="auto">
          <a:xfrm>
            <a:off x="3429000" y="2286000"/>
            <a:ext cx="5410200" cy="2971800"/>
          </a:xfrm>
          <a:prstGeom prst="rect">
            <a:avLst/>
          </a:prstGeom>
          <a:noFill/>
          <a:ln w="9525">
            <a:noFill/>
            <a:miter lim="800000"/>
            <a:headEnd/>
            <a:tailEnd/>
          </a:ln>
        </p:spPr>
      </p:pic>
      <p:sp>
        <p:nvSpPr>
          <p:cNvPr id="237570" name="Title 2"/>
          <p:cNvSpPr>
            <a:spLocks noGrp="1"/>
          </p:cNvSpPr>
          <p:nvPr>
            <p:ph type="title"/>
          </p:nvPr>
        </p:nvSpPr>
        <p:spPr/>
        <p:txBody>
          <a:bodyPr/>
          <a:lstStyle/>
          <a:p>
            <a:r>
              <a:rPr lang="en-US" sz="3200"/>
              <a:t>Vmware failover</a:t>
            </a:r>
          </a:p>
        </p:txBody>
      </p:sp>
    </p:spTree>
    <p:extLst>
      <p:ext uri="{BB962C8B-B14F-4D97-AF65-F5344CB8AC3E}">
        <p14:creationId xmlns:p14="http://schemas.microsoft.com/office/powerpoint/2010/main" val="2305288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media.amazonwebservices.com/architecturecenter/AWS_ac_ra_ftha_04.pdf - Internet Explorer"/>
          <p:cNvPicPr>
            <a:picLocks noChangeAspect="1"/>
          </p:cNvPicPr>
          <p:nvPr/>
        </p:nvPicPr>
        <p:blipFill rotWithShape="1">
          <a:blip r:embed="rId2">
            <a:extLst>
              <a:ext uri="{28A0092B-C50C-407E-A947-70E740481C1C}">
                <a14:useLocalDpi xmlns:a14="http://schemas.microsoft.com/office/drawing/2010/main" val="0"/>
              </a:ext>
            </a:extLst>
          </a:blip>
          <a:srcRect l="4089" t="5714" r="5503"/>
          <a:stretch/>
        </p:blipFill>
        <p:spPr>
          <a:xfrm>
            <a:off x="849087" y="179614"/>
            <a:ext cx="10466614" cy="6433457"/>
          </a:xfrm>
          <a:prstGeom prst="rect">
            <a:avLst/>
          </a:prstGeom>
        </p:spPr>
      </p:pic>
    </p:spTree>
    <p:extLst>
      <p:ext uri="{BB962C8B-B14F-4D97-AF65-F5344CB8AC3E}">
        <p14:creationId xmlns:p14="http://schemas.microsoft.com/office/powerpoint/2010/main" val="4204910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in Huawei Fusion Cloud</a:t>
            </a:r>
            <a:endParaRPr lang="en-US" dirty="0"/>
          </a:p>
        </p:txBody>
      </p:sp>
      <p:sp>
        <p:nvSpPr>
          <p:cNvPr id="3" name="Content Placeholder 2"/>
          <p:cNvSpPr>
            <a:spLocks noGrp="1"/>
          </p:cNvSpPr>
          <p:nvPr>
            <p:ph idx="1"/>
          </p:nvPr>
        </p:nvSpPr>
        <p:spPr/>
        <p:txBody>
          <a:bodyPr/>
          <a:lstStyle/>
          <a:p>
            <a:r>
              <a:rPr lang="en-US" dirty="0" smtClean="0"/>
              <a:t>Active and standby processors</a:t>
            </a:r>
          </a:p>
          <a:p>
            <a:r>
              <a:rPr lang="en-US" dirty="0" smtClean="0"/>
              <a:t>Heartbeat detection  (Acknowledgement pattern)</a:t>
            </a:r>
          </a:p>
          <a:p>
            <a:r>
              <a:rPr lang="en-US" dirty="0" smtClean="0"/>
              <a:t>Software watchdogs for processes</a:t>
            </a:r>
          </a:p>
          <a:p>
            <a:r>
              <a:rPr lang="en-US" dirty="0" smtClean="0"/>
              <a:t>VM fault isolation</a:t>
            </a:r>
          </a:p>
          <a:p>
            <a:r>
              <a:rPr lang="en-US" dirty="0" smtClean="0"/>
              <a:t>Data store redundancy</a:t>
            </a:r>
          </a:p>
          <a:p>
            <a:r>
              <a:rPr lang="en-US" dirty="0" smtClean="0"/>
              <a:t>Redundant network paths</a:t>
            </a:r>
          </a:p>
          <a:p>
            <a:r>
              <a:rPr lang="en-US" dirty="0" smtClean="0"/>
              <a:t>Detached plane network communication</a:t>
            </a:r>
            <a:endParaRPr lang="en-US" dirty="0"/>
          </a:p>
        </p:txBody>
      </p:sp>
    </p:spTree>
    <p:extLst>
      <p:ext uri="{BB962C8B-B14F-4D97-AF65-F5344CB8AC3E}">
        <p14:creationId xmlns:p14="http://schemas.microsoft.com/office/powerpoint/2010/main" val="302737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914400"/>
            <a:ext cx="80486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276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7350" y="738187"/>
            <a:ext cx="8877300" cy="5381625"/>
          </a:xfrm>
          <a:prstGeom prst="rect">
            <a:avLst/>
          </a:prstGeom>
        </p:spPr>
      </p:pic>
    </p:spTree>
    <p:extLst>
      <p:ext uri="{BB962C8B-B14F-4D97-AF65-F5344CB8AC3E}">
        <p14:creationId xmlns:p14="http://schemas.microsoft.com/office/powerpoint/2010/main" val="1428416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3612" y="461962"/>
            <a:ext cx="7724775" cy="5934075"/>
          </a:xfrm>
          <a:prstGeom prst="rect">
            <a:avLst/>
          </a:prstGeom>
        </p:spPr>
      </p:pic>
    </p:spTree>
    <p:extLst>
      <p:ext uri="{BB962C8B-B14F-4D97-AF65-F5344CB8AC3E}">
        <p14:creationId xmlns:p14="http://schemas.microsoft.com/office/powerpoint/2010/main" val="1490356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9688" y="1192306"/>
            <a:ext cx="8599394" cy="4849905"/>
          </a:xfrm>
          <a:prstGeom prst="rect">
            <a:avLst/>
          </a:prstGeom>
        </p:spPr>
      </p:pic>
    </p:spTree>
    <p:extLst>
      <p:ext uri="{BB962C8B-B14F-4D97-AF65-F5344CB8AC3E}">
        <p14:creationId xmlns:p14="http://schemas.microsoft.com/office/powerpoint/2010/main" val="2300529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557213"/>
            <a:ext cx="8010525"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466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p:txBody>
          <a:bodyPr/>
          <a:lstStyle/>
          <a:p>
            <a:r>
              <a:rPr lang="en-US" dirty="0" smtClean="0"/>
              <a:t>Reliability</a:t>
            </a:r>
          </a:p>
        </p:txBody>
      </p:sp>
      <p:sp>
        <p:nvSpPr>
          <p:cNvPr id="219138" name="Content Placeholder 2"/>
          <p:cNvSpPr>
            <a:spLocks noGrp="1"/>
          </p:cNvSpPr>
          <p:nvPr>
            <p:ph idx="1"/>
          </p:nvPr>
        </p:nvSpPr>
        <p:spPr/>
        <p:txBody>
          <a:bodyPr>
            <a:normAutofit/>
          </a:bodyPr>
          <a:lstStyle/>
          <a:p>
            <a:r>
              <a:rPr lang="en-US" dirty="0"/>
              <a:t>It is the ability for a system to follow its specifications</a:t>
            </a:r>
          </a:p>
          <a:p>
            <a:r>
              <a:rPr lang="en-US" dirty="0" smtClean="0"/>
              <a:t>It is the </a:t>
            </a:r>
            <a:r>
              <a:rPr lang="en-US" dirty="0"/>
              <a:t>probability that a system is working at time t2 knowing that it was working at time t1</a:t>
            </a:r>
          </a:p>
          <a:p>
            <a:r>
              <a:rPr lang="en-US" dirty="0"/>
              <a:t>Reliability is fundamental for safe-critical systems, where the lives of people could be endangered </a:t>
            </a:r>
          </a:p>
          <a:p>
            <a:r>
              <a:rPr lang="en-US" b="1" dirty="0"/>
              <a:t>Fault tolerance </a:t>
            </a:r>
            <a:r>
              <a:rPr lang="en-US" dirty="0"/>
              <a:t>is being operational when some parts of the system are not functioning properly </a:t>
            </a:r>
          </a:p>
        </p:txBody>
      </p:sp>
    </p:spTree>
    <p:extLst>
      <p:ext uri="{BB962C8B-B14F-4D97-AF65-F5344CB8AC3E}">
        <p14:creationId xmlns:p14="http://schemas.microsoft.com/office/powerpoint/2010/main" val="2435442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433388"/>
            <a:ext cx="7867650" cy="599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7917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t>Amazon S3 Availability Event: July 20, 2008</a:t>
            </a:r>
            <a:br>
              <a:rPr lang="en-US" sz="1800" b="1" dirty="0"/>
            </a:br>
            <a:r>
              <a:rPr lang="en-US" sz="1800" b="1" dirty="0"/>
              <a:t>http://status.aws.amazon.com/s3-20080720.html</a:t>
            </a:r>
            <a:r>
              <a:rPr lang="en-US" b="1" dirty="0" smtClean="0"/>
              <a:t/>
            </a:r>
            <a:br>
              <a:rPr lang="en-US" b="1" dirty="0" smtClean="0"/>
            </a:br>
            <a:endParaRPr lang="en-US" dirty="0"/>
          </a:p>
        </p:txBody>
      </p:sp>
      <p:sp>
        <p:nvSpPr>
          <p:cNvPr id="3" name="Content Placeholder 2"/>
          <p:cNvSpPr>
            <a:spLocks noGrp="1"/>
          </p:cNvSpPr>
          <p:nvPr>
            <p:ph idx="1"/>
          </p:nvPr>
        </p:nvSpPr>
        <p:spPr/>
        <p:txBody>
          <a:bodyPr>
            <a:noAutofit/>
          </a:bodyPr>
          <a:lstStyle/>
          <a:p>
            <a:pPr>
              <a:spcBef>
                <a:spcPts val="0"/>
              </a:spcBef>
            </a:pPr>
            <a:r>
              <a:rPr lang="en-US" sz="1800" dirty="0"/>
              <a:t>At 8:40am PDT, error rates in all Amazon S3 datacenters began to quickly climb and our alarms went off. By 8:50am PDT, error rates were significantly elevated and very few requests were completing successfully. By 8:55am PDT, we had multiple engineers engaged and investigating the issue</a:t>
            </a:r>
            <a:r>
              <a:rPr lang="en-US" sz="1800" dirty="0" smtClean="0"/>
              <a:t>.</a:t>
            </a:r>
          </a:p>
          <a:p>
            <a:pPr>
              <a:spcBef>
                <a:spcPts val="0"/>
              </a:spcBef>
            </a:pPr>
            <a:r>
              <a:rPr lang="en-US" sz="1800" dirty="0" smtClean="0"/>
              <a:t>Our </a:t>
            </a:r>
            <a:r>
              <a:rPr lang="en-US" sz="1800" dirty="0"/>
              <a:t>alarms pointed at problems processing customer requests in multiple places within the system and across multiple the system and across multiple data centers. While we began investigating several possible causes, we tried to restore system health by taking several actions to reduce system load. We reduced system load in several stages, but it had no impact on restoring system health. </a:t>
            </a:r>
          </a:p>
          <a:p>
            <a:pPr>
              <a:spcBef>
                <a:spcPts val="0"/>
              </a:spcBef>
            </a:pPr>
            <a:r>
              <a:rPr lang="en-US" sz="1800" dirty="0"/>
              <a:t>We've now determined that message corruption was the cause of the server-to-server communication problems. More specifically, we found that there were a handful of messages on Sunday morning that had a single bit corrupted such that the message was still intelligible, but the system state information was incorrect. </a:t>
            </a:r>
            <a:endParaRPr lang="en-US" sz="1800" dirty="0" smtClean="0"/>
          </a:p>
          <a:p>
            <a:pPr>
              <a:spcBef>
                <a:spcPts val="0"/>
              </a:spcBef>
            </a:pPr>
            <a:r>
              <a:rPr lang="en-US" sz="1800" dirty="0" smtClean="0"/>
              <a:t>We </a:t>
            </a:r>
            <a:r>
              <a:rPr lang="en-US" sz="1800" dirty="0"/>
              <a:t>use MD5 checksums throughout the system, for example, to prevent, detect, and recover from corruption that can occur during receipt, storage, and retrieval of customers' objects. However, we didn't have the same protection in place to detect whether this particular internal state information had been corrupted. As a result, when the corruption occurred, we didn't detect it and it spread throughout the system causing the symptoms described above. We hadn't encountered server-to-server communication issues of this scale before </a:t>
            </a:r>
            <a:r>
              <a:rPr lang="en-US" sz="1800" dirty="0" smtClean="0"/>
              <a:t>and </a:t>
            </a:r>
            <a:r>
              <a:rPr lang="en-US" sz="1800" dirty="0"/>
              <a:t>it took some time during the event to diagnose and recover from it.</a:t>
            </a:r>
          </a:p>
          <a:p>
            <a:pPr>
              <a:spcBef>
                <a:spcPts val="0"/>
              </a:spcBef>
            </a:pPr>
            <a:endParaRPr lang="en-US" sz="2000" dirty="0"/>
          </a:p>
        </p:txBody>
      </p:sp>
    </p:spTree>
    <p:extLst>
      <p:ext uri="{BB962C8B-B14F-4D97-AF65-F5344CB8AC3E}">
        <p14:creationId xmlns:p14="http://schemas.microsoft.com/office/powerpoint/2010/main" val="4033741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1800" b="1" dirty="0"/>
              <a:t>Summary of the Amazon EC2 and Amazon RDS Service Disruption in the US East Region  04/2011</a:t>
            </a:r>
            <a:br>
              <a:rPr lang="en-US" sz="1800" b="1" dirty="0"/>
            </a:br>
            <a:r>
              <a:rPr lang="en-US" sz="1800" b="1" dirty="0"/>
              <a:t>http://aws.amazon.com/message/65648/</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dirty="0"/>
              <a:t>The issues affecting EC2 customers last week primarily involved a subset of the Amazon Elastic Block Store (“EBS”) volumes in a single Availability Zone within the US East Region that became unable to service read and write operations. In this document, we will refer to these as “stuck” volumes. This caused instances trying to use these affected volumes to also get “stuck” when they attempted to read or write to them. In order to restore these volumes and stabilize the EBS cluster in that Availability Zone, we disabled all control APIs (e.g. Create Volume, Attach Volume, Detach Volume, and Create Snapshot) for EBS in the affected Availability Zone for much of the duration of the event. </a:t>
            </a:r>
            <a:endParaRPr lang="en-US" sz="2000" dirty="0" smtClean="0"/>
          </a:p>
          <a:p>
            <a:r>
              <a:rPr lang="en-US" sz="2000" dirty="0" smtClean="0"/>
              <a:t>For </a:t>
            </a:r>
            <a:r>
              <a:rPr lang="en-US" sz="2000" dirty="0"/>
              <a:t>two periods during the first day of the issue, the degraded EBS cluster affected the EBS APIs and caused high error rates and latencies for EBS calls to these APIs across the entire US East Region. As with any complicated operational issue, this one was caused by several root causes interacting with one another and therefore gives us many opportunities to protect the service against any similar event reoccurring</a:t>
            </a:r>
            <a:r>
              <a:rPr lang="en-US" sz="2000" dirty="0" smtClean="0"/>
              <a:t>. </a:t>
            </a:r>
            <a:endParaRPr lang="en-US" sz="2000" dirty="0"/>
          </a:p>
        </p:txBody>
      </p:sp>
    </p:spTree>
    <p:extLst>
      <p:ext uri="{BB962C8B-B14F-4D97-AF65-F5344CB8AC3E}">
        <p14:creationId xmlns:p14="http://schemas.microsoft.com/office/powerpoint/2010/main" val="1757766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eaLnBrk="0" hangingPunct="0">
              <a:defRPr/>
            </a:pPr>
            <a:r>
              <a:rPr lang="en-US" sz="4400">
                <a:latin typeface="+mj-lt"/>
                <a:ea typeface="+mj-ea"/>
                <a:cs typeface="+mj-cs"/>
              </a:rPr>
              <a:t>Amazon’s crash </a:t>
            </a:r>
            <a:endParaRPr lang="en-US" sz="4400" dirty="0">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eaLnBrk="0" hangingPunct="0">
              <a:spcBef>
                <a:spcPct val="20000"/>
              </a:spcBef>
              <a:buFont typeface="Arial" charset="0"/>
              <a:buChar char="•"/>
              <a:defRPr/>
            </a:pPr>
            <a:r>
              <a:rPr lang="en-US" sz="2000" dirty="0"/>
              <a:t>As technical problems interrupted computer services provided by </a:t>
            </a:r>
            <a:r>
              <a:rPr lang="en-US" sz="2000" dirty="0">
                <a:hlinkClick r:id="rId2" tooltip="More information about Amazon.com Inc"/>
              </a:rPr>
              <a:t>Amazon</a:t>
            </a:r>
            <a:r>
              <a:rPr lang="en-US" sz="2000" dirty="0"/>
              <a:t> for a second </a:t>
            </a:r>
            <a:r>
              <a:rPr lang="en-US" sz="2000" dirty="0" smtClean="0"/>
              <a:t>day, </a:t>
            </a:r>
            <a:r>
              <a:rPr lang="en-US" sz="2000" dirty="0"/>
              <a:t>industry analysts said the troubles would prompt many companies to reconsider relying on remote computers beyond their control. </a:t>
            </a:r>
          </a:p>
          <a:p>
            <a:pPr marL="342900" indent="-342900" eaLnBrk="0" hangingPunct="0">
              <a:spcBef>
                <a:spcPct val="20000"/>
              </a:spcBef>
              <a:buFont typeface="Arial" charset="0"/>
              <a:buChar char="•"/>
              <a:defRPr/>
            </a:pPr>
            <a:r>
              <a:rPr lang="en-US" sz="2000" dirty="0"/>
              <a:t>“It will force a conversation in the industry.” That discussion will most likely center on what data and computer operations to send off to the cloud and what to keep inside the corporate walls. </a:t>
            </a:r>
          </a:p>
          <a:p>
            <a:pPr marL="342900" indent="-342900" eaLnBrk="0" hangingPunct="0">
              <a:spcBef>
                <a:spcPct val="20000"/>
              </a:spcBef>
              <a:buFont typeface="Arial" charset="0"/>
              <a:buChar char="•"/>
              <a:defRPr/>
            </a:pPr>
            <a:r>
              <a:rPr lang="en-US" sz="2000" dirty="0"/>
              <a:t>Another issue will be a re-examination of the contracts that cover cloud services — how much to pay for backup and recovery services, including paying extra for data centers in different locations. That is because the companies that were apparently hit hardest by the Amazon interruption were start-ups that, analysts said, are focused on moving fast in pursuit of growth, and less apt to pay for extensive backup and recovery services. </a:t>
            </a:r>
          </a:p>
          <a:p>
            <a:pPr marL="342900" indent="-342900" eaLnBrk="0" hangingPunct="0">
              <a:spcBef>
                <a:spcPct val="20000"/>
              </a:spcBef>
              <a:buFont typeface="Arial" charset="0"/>
              <a:buChar char="•"/>
              <a:defRPr/>
            </a:pPr>
            <a:endParaRPr lang="en-US" sz="2400" dirty="0"/>
          </a:p>
        </p:txBody>
      </p:sp>
    </p:spTree>
    <p:extLst>
      <p:ext uri="{BB962C8B-B14F-4D97-AF65-F5344CB8AC3E}">
        <p14:creationId xmlns:p14="http://schemas.microsoft.com/office/powerpoint/2010/main" val="5870877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1143000"/>
          </a:xfrm>
          <a:prstGeom prst="rect">
            <a:avLst/>
          </a:prstGeom>
        </p:spPr>
        <p:txBody>
          <a:bodyPr/>
          <a:lstStyle/>
          <a:p>
            <a:pPr algn="ctr" eaLnBrk="0" hangingPunct="0">
              <a:defRPr/>
            </a:pPr>
            <a:r>
              <a:rPr lang="en-US" sz="4400">
                <a:latin typeface="+mj-lt"/>
                <a:ea typeface="+mj-ea"/>
                <a:cs typeface="+mj-cs"/>
              </a:rPr>
              <a:t>Amazon crash II </a:t>
            </a:r>
            <a:endParaRPr lang="en-US" sz="4400" dirty="0">
              <a:latin typeface="+mj-lt"/>
              <a:ea typeface="+mj-ea"/>
              <a:cs typeface="+mj-cs"/>
            </a:endParaRPr>
          </a:p>
        </p:txBody>
      </p:sp>
      <p:sp>
        <p:nvSpPr>
          <p:cNvPr id="3" name="Content Placeholder 2"/>
          <p:cNvSpPr txBox="1">
            <a:spLocks/>
          </p:cNvSpPr>
          <p:nvPr/>
        </p:nvSpPr>
        <p:spPr>
          <a:xfrm>
            <a:off x="1981200" y="1600201"/>
            <a:ext cx="8229600" cy="4525963"/>
          </a:xfrm>
          <a:prstGeom prst="rect">
            <a:avLst/>
          </a:prstGeom>
        </p:spPr>
        <p:txBody>
          <a:bodyPr/>
          <a:lstStyle/>
          <a:p>
            <a:pPr marL="342900" indent="-342900" eaLnBrk="0" hangingPunct="0">
              <a:spcBef>
                <a:spcPct val="20000"/>
              </a:spcBef>
              <a:buFont typeface="Arial" charset="0"/>
              <a:buChar char="•"/>
              <a:defRPr/>
            </a:pPr>
            <a:r>
              <a:rPr lang="en-US" dirty="0"/>
              <a:t>Amazon has thousands of corporate customers, from </a:t>
            </a:r>
            <a:r>
              <a:rPr lang="en-US" dirty="0">
                <a:hlinkClick r:id="rId2" tooltip="More information about Pfizer Inc"/>
              </a:rPr>
              <a:t>Pfizer</a:t>
            </a:r>
            <a:r>
              <a:rPr lang="en-US" dirty="0"/>
              <a:t> and </a:t>
            </a:r>
            <a:r>
              <a:rPr lang="en-US" dirty="0">
                <a:hlinkClick r:id="rId3" tooltip="More information about Netflix Inc"/>
              </a:rPr>
              <a:t>Netflix</a:t>
            </a:r>
            <a:r>
              <a:rPr lang="en-US" dirty="0"/>
              <a:t> to legions of start-ups, whose businesses often live on Amazon Web Services. Those reporting service troubles included Foursquare, a location-based social networking site; </a:t>
            </a:r>
            <a:r>
              <a:rPr lang="en-US" dirty="0" err="1"/>
              <a:t>Quora</a:t>
            </a:r>
            <a:r>
              <a:rPr lang="en-US" dirty="0"/>
              <a:t>, a question-and-answer service; </a:t>
            </a:r>
            <a:r>
              <a:rPr lang="en-US" dirty="0" err="1"/>
              <a:t>Reddit</a:t>
            </a:r>
            <a:r>
              <a:rPr lang="en-US" dirty="0"/>
              <a:t>, a news-sharing site; and </a:t>
            </a:r>
            <a:r>
              <a:rPr lang="en-US" dirty="0" err="1"/>
              <a:t>BigDoor</a:t>
            </a:r>
            <a:r>
              <a:rPr lang="en-US" dirty="0"/>
              <a:t>, which makes </a:t>
            </a:r>
            <a:r>
              <a:rPr lang="en-US" dirty="0" smtClean="0"/>
              <a:t>games</a:t>
            </a:r>
            <a:endParaRPr lang="en-US" dirty="0"/>
          </a:p>
          <a:p>
            <a:pPr marL="342900" indent="-342900" eaLnBrk="0" hangingPunct="0">
              <a:spcBef>
                <a:spcPct val="20000"/>
              </a:spcBef>
              <a:buFont typeface="Arial" charset="0"/>
              <a:buChar char="•"/>
              <a:defRPr/>
            </a:pPr>
            <a:r>
              <a:rPr lang="en-US" dirty="0"/>
              <a:t>Amazon has data centers around the world, but the current problems have come from its big center in Northern Virginia, near Dulles airport. Amazon’s Web page on </a:t>
            </a:r>
            <a:r>
              <a:rPr lang="en-US" dirty="0">
                <a:hlinkClick r:id="rId4" tooltip="The Amazon announcement about its problem."/>
              </a:rPr>
              <a:t>the status of its cloud services</a:t>
            </a:r>
            <a:r>
              <a:rPr lang="en-US" dirty="0"/>
              <a:t> said on Friday that matters were improving but were still not </a:t>
            </a:r>
            <a:r>
              <a:rPr lang="en-US" dirty="0" err="1"/>
              <a:t>resolvedools</a:t>
            </a:r>
            <a:r>
              <a:rPr lang="en-US" dirty="0"/>
              <a:t> for Web publishers. </a:t>
            </a:r>
          </a:p>
          <a:p>
            <a:pPr marL="342900" indent="-342900" eaLnBrk="0" hangingPunct="0">
              <a:spcBef>
                <a:spcPct val="20000"/>
              </a:spcBef>
              <a:buFont typeface="Arial" charset="0"/>
              <a:buChar char="•"/>
              <a:defRPr/>
            </a:pPr>
            <a:r>
              <a:rPr lang="en-US" dirty="0"/>
              <a:t>Netflix said it had sailed through the last couple of days unscathed. “That’s because Netflix has taken full advantage of Amazon Web Services’ redundant cloud architecture”.</a:t>
            </a:r>
          </a:p>
          <a:p>
            <a:pPr marL="342900" indent="-342900" eaLnBrk="0" hangingPunct="0">
              <a:spcBef>
                <a:spcPct val="20000"/>
              </a:spcBef>
              <a:buFont typeface="Arial" charset="0"/>
              <a:buChar char="•"/>
              <a:defRPr/>
            </a:pPr>
            <a:r>
              <a:rPr lang="en-US" dirty="0" err="1"/>
              <a:t>BigDoor</a:t>
            </a:r>
            <a:r>
              <a:rPr lang="en-US" dirty="0"/>
              <a:t>, a 20-employee start-up in Seattle, was knocked down by Amazon’s travails. It had backup and recovery services with Amazon, said Keith Smith, the chief executive, but only at Amazon’s data center in Virginia. </a:t>
            </a:r>
          </a:p>
        </p:txBody>
      </p:sp>
    </p:spTree>
    <p:extLst>
      <p:ext uri="{BB962C8B-B14F-4D97-AF65-F5344CB8AC3E}">
        <p14:creationId xmlns:p14="http://schemas.microsoft.com/office/powerpoint/2010/main" val="1056103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57400" y="274638"/>
            <a:ext cx="8229600" cy="1143000"/>
          </a:xfrm>
          <a:prstGeom prst="rect">
            <a:avLst/>
          </a:prstGeom>
        </p:spPr>
        <p:txBody>
          <a:bodyPr/>
          <a:lstStyle/>
          <a:p>
            <a:pPr algn="ctr" eaLnBrk="0" hangingPunct="0">
              <a:defRPr/>
            </a:pPr>
            <a:r>
              <a:rPr lang="en-US" sz="4400">
                <a:latin typeface="+mj-lt"/>
                <a:ea typeface="+mj-ea"/>
                <a:cs typeface="+mj-cs"/>
              </a:rPr>
              <a:t>Microsoft outage Aug. 2010</a:t>
            </a:r>
            <a:endParaRPr lang="en-US" sz="4400" dirty="0">
              <a:latin typeface="+mj-lt"/>
              <a:ea typeface="+mj-ea"/>
              <a:cs typeface="+mj-cs"/>
            </a:endParaRPr>
          </a:p>
        </p:txBody>
      </p:sp>
      <p:sp>
        <p:nvSpPr>
          <p:cNvPr id="3" name="Content Placeholder 2"/>
          <p:cNvSpPr txBox="1">
            <a:spLocks/>
          </p:cNvSpPr>
          <p:nvPr/>
        </p:nvSpPr>
        <p:spPr>
          <a:xfrm>
            <a:off x="2057400" y="1600201"/>
            <a:ext cx="8229600" cy="4525963"/>
          </a:xfrm>
          <a:prstGeom prst="rect">
            <a:avLst/>
          </a:prstGeom>
        </p:spPr>
        <p:txBody>
          <a:bodyPr/>
          <a:lstStyle/>
          <a:p>
            <a:pPr marL="342900" indent="-342900" eaLnBrk="0" hangingPunct="0">
              <a:spcBef>
                <a:spcPct val="20000"/>
              </a:spcBef>
              <a:buFont typeface="Arial" charset="0"/>
              <a:buChar char="•"/>
              <a:defRPr/>
            </a:pPr>
            <a:r>
              <a:rPr lang="en-US"/>
              <a:t>On Monday Microsoft experienced a two-hour long outage of its hosted software services in North America due to a network issue, </a:t>
            </a:r>
            <a:r>
              <a:rPr lang="en-US">
                <a:hlinkClick r:id="rId2" tooltip="reports"/>
              </a:rPr>
              <a:t>reports</a:t>
            </a:r>
            <a:r>
              <a:rPr lang="en-US"/>
              <a:t> IDG. The downtime, which took place between 8:30 am and 10:45 am US Eastern Time, affected the </a:t>
            </a:r>
            <a:r>
              <a:rPr lang="en-US">
                <a:hlinkClick r:id="rId3" tooltip="Business Productivity Online Suite (BPOS)"/>
              </a:rPr>
              <a:t>Business Productivity Online Suite (BPOS)</a:t>
            </a:r>
            <a:r>
              <a:rPr lang="en-US"/>
              <a:t> as well as number of other hosted services including Exchange Online, SharePoint Online, Office Live Meeting, Exchange Hosted Services, and Office Communications Online. Access to Microsoft’s Administration Center, Sign-In application and other online services was also impacted by the outage.</a:t>
            </a:r>
          </a:p>
          <a:p>
            <a:pPr marL="342900" indent="-342900" eaLnBrk="0" hangingPunct="0">
              <a:spcBef>
                <a:spcPct val="20000"/>
              </a:spcBef>
              <a:buFont typeface="Arial" charset="0"/>
              <a:buChar char="•"/>
              <a:defRPr/>
            </a:pPr>
            <a:r>
              <a:rPr lang="en-US"/>
              <a:t>Microsoft issued a statement to warn the potentially affected customers that they “may experience timeouts with multiple services” and claim that “During the duration of the issue, customers were updated regularly via our normal communication channels”. However, the problems provoked a strong reaction and were widely </a:t>
            </a:r>
            <a:r>
              <a:rPr lang="en-US">
                <a:hlinkClick r:id="rId4" tooltip="discussed"/>
              </a:rPr>
              <a:t>discussed</a:t>
            </a:r>
            <a:r>
              <a:rPr lang="en-US"/>
              <a:t> in the official Microsoft Online Services discussion </a:t>
            </a:r>
            <a:r>
              <a:rPr lang="en-US">
                <a:hlinkClick r:id="rId5" tooltip="forums"/>
              </a:rPr>
              <a:t>forums</a:t>
            </a:r>
            <a:r>
              <a:rPr lang="en-US"/>
              <a:t>. Some of the users pointed to other recent outages and performance issues, as well as about sluggish communication about them from Microsoft.</a:t>
            </a:r>
          </a:p>
          <a:p>
            <a:pPr marL="342900" indent="-342900" eaLnBrk="0" hangingPunct="0">
              <a:spcBef>
                <a:spcPct val="20000"/>
              </a:spcBef>
              <a:buFont typeface="Arial" charset="0"/>
              <a:buChar char="•"/>
              <a:defRPr/>
            </a:pPr>
            <a:endParaRPr lang="en-US" dirty="0"/>
          </a:p>
        </p:txBody>
      </p:sp>
    </p:spTree>
    <p:extLst>
      <p:ext uri="{BB962C8B-B14F-4D97-AF65-F5344CB8AC3E}">
        <p14:creationId xmlns:p14="http://schemas.microsoft.com/office/powerpoint/2010/main" val="1612111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1143000"/>
          </a:xfrm>
        </p:spPr>
        <p:txBody>
          <a:bodyPr/>
          <a:lstStyle/>
          <a:p>
            <a:r>
              <a:rPr lang="en-US" sz="1600" b="1" dirty="0"/>
              <a:t>Summary of Windows Azure Service Disruption on Feb 29th, 2012</a:t>
            </a:r>
            <a:br>
              <a:rPr lang="en-US" sz="1600" b="1" dirty="0"/>
            </a:br>
            <a:r>
              <a:rPr lang="en-US" sz="1600" b="1" dirty="0"/>
              <a:t>http://blogs.msdn.com/b/windowsazure/archive/2012/03/09/summary-of-windows-azure-service-disruption-on-feb-29th-2012.aspx</a:t>
            </a:r>
          </a:p>
        </p:txBody>
      </p:sp>
      <p:sp>
        <p:nvSpPr>
          <p:cNvPr id="3" name="Content Placeholder 2"/>
          <p:cNvSpPr>
            <a:spLocks noGrp="1"/>
          </p:cNvSpPr>
          <p:nvPr>
            <p:ph idx="1"/>
          </p:nvPr>
        </p:nvSpPr>
        <p:spPr/>
        <p:txBody>
          <a:bodyPr>
            <a:noAutofit/>
          </a:bodyPr>
          <a:lstStyle/>
          <a:p>
            <a:r>
              <a:rPr lang="en-US" sz="2400" dirty="0"/>
              <a:t>This partial service outage impacted Windows Azure Compute and dependent services: Access Control Service (ACS), Windows Azure Service Bus, SQL Azure Portal, and Data Sync Services.  It did not impact Windows Azure Storage or SQL Azure.</a:t>
            </a:r>
          </a:p>
          <a:p>
            <a:r>
              <a:rPr lang="en-US" sz="2400" dirty="0"/>
              <a:t>While the trigger for this incident was a specific software bug, Windows Azure consists of many components and there were other interactions with normal operations that complicated this disruption. </a:t>
            </a:r>
            <a:endParaRPr lang="en-US" sz="2400" dirty="0" smtClean="0"/>
          </a:p>
          <a:p>
            <a:r>
              <a:rPr lang="en-US" sz="2400" dirty="0" smtClean="0"/>
              <a:t>There </a:t>
            </a:r>
            <a:r>
              <a:rPr lang="en-US" sz="2400" dirty="0"/>
              <a:t>were two phases to this incident. The first phase was focused on the detection, response and fix of the initial software bug.  The second phase was focused on the handful of clusters that were impacted due to unanticipated interactions with our normal servicing operations that were underway.  Understanding the technical details of the issue requires some background on the functioning of some of the low-level Windows Azure components.</a:t>
            </a:r>
          </a:p>
          <a:p>
            <a:endParaRPr lang="en-US" sz="2400" dirty="0"/>
          </a:p>
        </p:txBody>
      </p:sp>
    </p:spTree>
    <p:extLst>
      <p:ext uri="{BB962C8B-B14F-4D97-AF65-F5344CB8AC3E}">
        <p14:creationId xmlns:p14="http://schemas.microsoft.com/office/powerpoint/2010/main" val="4019703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7550" y="957264"/>
            <a:ext cx="5676900"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586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5639" y="823914"/>
            <a:ext cx="5800725"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4502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5" name="Picture 2"/>
          <p:cNvPicPr>
            <a:picLocks noChangeAspect="1" noChangeArrowheads="1"/>
          </p:cNvPicPr>
          <p:nvPr/>
        </p:nvPicPr>
        <p:blipFill>
          <a:blip r:embed="rId2" cstate="print"/>
          <a:srcRect/>
          <a:stretch>
            <a:fillRect/>
          </a:stretch>
        </p:blipFill>
        <p:spPr bwMode="auto">
          <a:xfrm>
            <a:off x="3048000" y="1600200"/>
            <a:ext cx="6172200" cy="4343400"/>
          </a:xfrm>
          <a:prstGeom prst="rect">
            <a:avLst/>
          </a:prstGeom>
          <a:noFill/>
          <a:ln w="9525">
            <a:noFill/>
            <a:miter lim="800000"/>
            <a:headEnd/>
            <a:tailEnd/>
          </a:ln>
        </p:spPr>
      </p:pic>
      <p:sp>
        <p:nvSpPr>
          <p:cNvPr id="3" name="Title 2"/>
          <p:cNvSpPr txBox="1">
            <a:spLocks/>
          </p:cNvSpPr>
          <p:nvPr/>
        </p:nvSpPr>
        <p:spPr>
          <a:xfrm>
            <a:off x="1981200" y="274638"/>
            <a:ext cx="8229600" cy="1143000"/>
          </a:xfrm>
          <a:prstGeom prst="rect">
            <a:avLst/>
          </a:prstGeom>
        </p:spPr>
        <p:txBody>
          <a:bodyPr/>
          <a:lstStyle/>
          <a:p>
            <a:pPr algn="ctr">
              <a:defRPr/>
            </a:pPr>
            <a:r>
              <a:rPr lang="en-US" sz="2800">
                <a:latin typeface="+mj-lt"/>
                <a:ea typeface="+mj-ea"/>
                <a:cs typeface="+mj-cs"/>
              </a:rPr>
              <a:t>Cloud computing incidents: 128, 40, 37, 4, 4</a:t>
            </a:r>
          </a:p>
        </p:txBody>
      </p:sp>
    </p:spTree>
    <p:extLst>
      <p:ext uri="{BB962C8B-B14F-4D97-AF65-F5344CB8AC3E}">
        <p14:creationId xmlns:p14="http://schemas.microsoft.com/office/powerpoint/2010/main" val="287200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smtClean="0"/>
              <a:t>Hardware and software reliability</a:t>
            </a:r>
          </a:p>
        </p:txBody>
      </p:sp>
      <p:sp>
        <p:nvSpPr>
          <p:cNvPr id="220162" name="Content Placeholder 2"/>
          <p:cNvSpPr>
            <a:spLocks noGrp="1"/>
          </p:cNvSpPr>
          <p:nvPr>
            <p:ph idx="1"/>
          </p:nvPr>
        </p:nvSpPr>
        <p:spPr/>
        <p:txBody>
          <a:bodyPr>
            <a:normAutofit/>
          </a:bodyPr>
          <a:lstStyle/>
          <a:p>
            <a:r>
              <a:rPr lang="en-US" sz="2400" dirty="0"/>
              <a:t>Hardware faults are random and due to aging or physical disturbances</a:t>
            </a:r>
          </a:p>
          <a:p>
            <a:r>
              <a:rPr lang="en-US" sz="2400" dirty="0" smtClean="0"/>
              <a:t>In </a:t>
            </a:r>
            <a:r>
              <a:rPr lang="en-US" sz="2400" dirty="0"/>
              <a:t>the software reliability engineering community </a:t>
            </a:r>
            <a:r>
              <a:rPr lang="en-US" sz="2400" dirty="0" smtClean="0"/>
              <a:t>some believe that statistical </a:t>
            </a:r>
            <a:r>
              <a:rPr lang="en-US" sz="2400" dirty="0"/>
              <a:t>models used in hardware reliability are </a:t>
            </a:r>
            <a:r>
              <a:rPr lang="en-US" sz="2400" dirty="0" smtClean="0"/>
              <a:t>useful </a:t>
            </a:r>
            <a:r>
              <a:rPr lang="en-US" sz="2400" dirty="0"/>
              <a:t>as a measure of software </a:t>
            </a:r>
            <a:r>
              <a:rPr lang="en-US" sz="2400" dirty="0" smtClean="0"/>
              <a:t>reliability: </a:t>
            </a:r>
            <a:r>
              <a:rPr lang="en-US" sz="2400" dirty="0"/>
              <a:t>the longer you run software, the higher the probability you will eventually use it in an untested manner and find a latent defect that results in a </a:t>
            </a:r>
            <a:r>
              <a:rPr lang="en-US" sz="2400" dirty="0" smtClean="0"/>
              <a:t>failure. Others </a:t>
            </a:r>
            <a:r>
              <a:rPr lang="en-US" sz="2400" dirty="0"/>
              <a:t>believe that software faults are not random and statistical models are not appropriate; they use fault trees and similar tools to study software reliability</a:t>
            </a:r>
          </a:p>
          <a:p>
            <a:r>
              <a:rPr lang="en-US" sz="2400" dirty="0"/>
              <a:t>Hardware faults can be handled though redundancy, software faults require diversity  (or very careful design)</a:t>
            </a:r>
          </a:p>
        </p:txBody>
      </p:sp>
    </p:spTree>
    <p:extLst>
      <p:ext uri="{BB962C8B-B14F-4D97-AF65-F5344CB8AC3E}">
        <p14:creationId xmlns:p14="http://schemas.microsoft.com/office/powerpoint/2010/main" val="16480278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Mission-critical clouds</a:t>
            </a:r>
            <a:endParaRPr lang="en-US" dirty="0"/>
          </a:p>
        </p:txBody>
      </p:sp>
      <p:sp>
        <p:nvSpPr>
          <p:cNvPr id="3" name="Content Placeholder 2"/>
          <p:cNvSpPr>
            <a:spLocks noGrp="1"/>
          </p:cNvSpPr>
          <p:nvPr>
            <p:ph idx="1"/>
          </p:nvPr>
        </p:nvSpPr>
        <p:spPr/>
        <p:txBody>
          <a:bodyPr/>
          <a:lstStyle/>
          <a:p>
            <a:r>
              <a:rPr lang="en-US" sz="2400" dirty="0"/>
              <a:t>Used by the military, government, and other applications</a:t>
            </a:r>
          </a:p>
          <a:p>
            <a:r>
              <a:rPr lang="en-US" sz="2400" dirty="0"/>
              <a:t>May combine different types of clouds: public, private, community.</a:t>
            </a:r>
          </a:p>
          <a:p>
            <a:r>
              <a:rPr lang="en-US" sz="2400" dirty="0"/>
              <a:t>Need for security, availability, reliability, safety, and timeliness</a:t>
            </a:r>
          </a:p>
          <a:p>
            <a:r>
              <a:rPr lang="en-US" sz="2400" dirty="0"/>
              <a:t>Must include monitoring and policy assessment: need-to-know, separation of duty</a:t>
            </a:r>
          </a:p>
          <a:p>
            <a:r>
              <a:rPr lang="en-US" sz="2400" dirty="0"/>
              <a:t>Governance and manageability</a:t>
            </a:r>
          </a:p>
          <a:p>
            <a:r>
              <a:rPr lang="en-US" sz="2400" dirty="0"/>
              <a:t>See Campbell et al., J. Internet Serv. Appl.  Nov. 2011</a:t>
            </a:r>
          </a:p>
          <a:p>
            <a:pPr>
              <a:buNone/>
            </a:pPr>
            <a:r>
              <a:rPr lang="en-US" sz="2400" dirty="0"/>
              <a:t>     </a:t>
            </a:r>
          </a:p>
        </p:txBody>
      </p:sp>
    </p:spTree>
    <p:extLst>
      <p:ext uri="{BB962C8B-B14F-4D97-AF65-F5344CB8AC3E}">
        <p14:creationId xmlns:p14="http://schemas.microsoft.com/office/powerpoint/2010/main" val="19868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a:lnSpc>
                <a:spcPct val="100000"/>
              </a:lnSpc>
              <a:spcBef>
                <a:spcPts val="0"/>
              </a:spcBef>
            </a:pPr>
            <a:r>
              <a:rPr lang="en-US" dirty="0" smtClean="0"/>
              <a:t>[Bri93] D</a:t>
            </a:r>
            <a:r>
              <a:rPr lang="en-US" dirty="0"/>
              <a:t>. </a:t>
            </a:r>
            <a:r>
              <a:rPr lang="en-US" dirty="0" err="1"/>
              <a:t>Briere</a:t>
            </a:r>
            <a:r>
              <a:rPr lang="en-US" dirty="0"/>
              <a:t>, and P. Traverse, “Airbus A320/A330/A340 Electrical flight Controls: A Family of Fault-Tolerant systems”, Procs. FTCS-23, pp.616-623, </a:t>
            </a:r>
            <a:r>
              <a:rPr lang="en-US" dirty="0" smtClean="0"/>
              <a:t>1993</a:t>
            </a:r>
          </a:p>
          <a:p>
            <a:pPr marL="0" indent="0">
              <a:lnSpc>
                <a:spcPct val="100000"/>
              </a:lnSpc>
              <a:spcBef>
                <a:spcPts val="0"/>
              </a:spcBef>
              <a:buNone/>
            </a:pPr>
            <a:endParaRPr lang="en-US" dirty="0" smtClean="0"/>
          </a:p>
          <a:p>
            <a:pPr>
              <a:lnSpc>
                <a:spcPct val="100000"/>
              </a:lnSpc>
              <a:spcBef>
                <a:spcPts val="0"/>
              </a:spcBef>
            </a:pPr>
            <a:r>
              <a:rPr lang="en-US" dirty="0"/>
              <a:t>Jeff Barr, Attila </a:t>
            </a:r>
            <a:r>
              <a:rPr lang="en-US" dirty="0" err="1"/>
              <a:t>Narin</a:t>
            </a:r>
            <a:r>
              <a:rPr lang="en-US" dirty="0"/>
              <a:t>, and </a:t>
            </a:r>
            <a:r>
              <a:rPr lang="en-US" dirty="0" err="1"/>
              <a:t>Jinesh</a:t>
            </a:r>
            <a:r>
              <a:rPr lang="en-US" dirty="0"/>
              <a:t> </a:t>
            </a:r>
            <a:r>
              <a:rPr lang="en-US" dirty="0" err="1"/>
              <a:t>Varia</a:t>
            </a:r>
            <a:r>
              <a:rPr lang="en-US" dirty="0"/>
              <a:t>, “Building Fault-Tolerant Applications on AWS”, October 2011 </a:t>
            </a:r>
            <a:r>
              <a:rPr lang="en-US" dirty="0">
                <a:hlinkClick r:id="rId2"/>
              </a:rPr>
              <a:t>http://media.amazonwebservices.com/AWS_Building_Fault_Tolerant_Applications.pdf</a:t>
            </a:r>
            <a:endParaRPr lang="en-US" dirty="0"/>
          </a:p>
          <a:p>
            <a:pPr>
              <a:lnSpc>
                <a:spcPct val="100000"/>
              </a:lnSpc>
              <a:spcBef>
                <a:spcPts val="0"/>
              </a:spcBef>
            </a:pPr>
            <a:endParaRPr lang="en-US" dirty="0" smtClean="0"/>
          </a:p>
          <a:p>
            <a:pPr>
              <a:lnSpc>
                <a:spcPct val="100000"/>
              </a:lnSpc>
              <a:spcBef>
                <a:spcPts val="0"/>
              </a:spcBef>
            </a:pPr>
            <a:r>
              <a:rPr lang="en-US" dirty="0" smtClean="0"/>
              <a:t>[Buc09] </a:t>
            </a:r>
            <a:r>
              <a:rPr lang="en-US" dirty="0" err="1" smtClean="0"/>
              <a:t>I.A.Buckley</a:t>
            </a:r>
            <a:r>
              <a:rPr lang="en-US" dirty="0" smtClean="0"/>
              <a:t> </a:t>
            </a:r>
            <a:r>
              <a:rPr lang="en-US" dirty="0"/>
              <a:t>and </a:t>
            </a:r>
            <a:r>
              <a:rPr lang="en-US" dirty="0" err="1"/>
              <a:t>E.B.Fernandez</a:t>
            </a:r>
            <a:r>
              <a:rPr lang="en-US" dirty="0"/>
              <a:t>, "Three patterns for fault tolerance" , </a:t>
            </a:r>
            <a:r>
              <a:rPr lang="en-US" i="1" dirty="0"/>
              <a:t>Procs. of the</a:t>
            </a:r>
            <a:r>
              <a:rPr lang="en-US" dirty="0"/>
              <a:t> </a:t>
            </a:r>
            <a:r>
              <a:rPr lang="en-US" i="1" dirty="0"/>
              <a:t>OOPSLA </a:t>
            </a:r>
            <a:r>
              <a:rPr lang="en-US" i="1" dirty="0" err="1"/>
              <a:t>MiniPLoP</a:t>
            </a:r>
            <a:r>
              <a:rPr lang="en-US" dirty="0"/>
              <a:t>, October 26, 2009. </a:t>
            </a:r>
          </a:p>
          <a:p>
            <a:pPr>
              <a:lnSpc>
                <a:spcPct val="100000"/>
              </a:lnSpc>
              <a:spcBef>
                <a:spcPts val="0"/>
              </a:spcBef>
            </a:pPr>
            <a:endParaRPr lang="en-US" dirty="0" smtClean="0"/>
          </a:p>
          <a:p>
            <a:r>
              <a:rPr lang="en-US" dirty="0" smtClean="0"/>
              <a:t>Roy </a:t>
            </a:r>
            <a:r>
              <a:rPr lang="en-US" dirty="0"/>
              <a:t>H. Campbell, </a:t>
            </a:r>
            <a:r>
              <a:rPr lang="en-US" dirty="0" err="1">
                <a:hlinkClick r:id="rId3"/>
              </a:rPr>
              <a:t>Mirko</a:t>
            </a:r>
            <a:r>
              <a:rPr lang="en-US" dirty="0">
                <a:hlinkClick r:id="rId3"/>
              </a:rPr>
              <a:t> </a:t>
            </a:r>
            <a:r>
              <a:rPr lang="en-US" dirty="0" err="1">
                <a:hlinkClick r:id="rId3"/>
              </a:rPr>
              <a:t>Montanari</a:t>
            </a:r>
            <a:r>
              <a:rPr lang="en-US" dirty="0"/>
              <a:t>, </a:t>
            </a:r>
            <a:r>
              <a:rPr lang="en-US" dirty="0">
                <a:hlinkClick r:id="rId4"/>
              </a:rPr>
              <a:t>Reza </a:t>
            </a:r>
            <a:r>
              <a:rPr lang="en-US" dirty="0" err="1">
                <a:hlinkClick r:id="rId4"/>
              </a:rPr>
              <a:t>Farivar</a:t>
            </a:r>
            <a:r>
              <a:rPr lang="en-US" dirty="0"/>
              <a:t>: </a:t>
            </a:r>
            <a:r>
              <a:rPr lang="en-US" b="1" dirty="0"/>
              <a:t>A middleware for assured clouds.</a:t>
            </a:r>
            <a:r>
              <a:rPr lang="en-US" dirty="0"/>
              <a:t> </a:t>
            </a:r>
            <a:r>
              <a:rPr lang="en-US" u="sng" dirty="0">
                <a:hlinkClick r:id="rId5"/>
              </a:rPr>
              <a:t>J. Internet Services and Applications 3</a:t>
            </a:r>
            <a:r>
              <a:rPr lang="en-US" dirty="0"/>
              <a:t>(1): 87-94 (2012</a:t>
            </a:r>
            <a:r>
              <a:rPr lang="en-US" dirty="0" smtClean="0"/>
              <a:t>)</a:t>
            </a:r>
          </a:p>
          <a:p>
            <a:endParaRPr lang="en-US" dirty="0" smtClean="0"/>
          </a:p>
          <a:p>
            <a:r>
              <a:rPr lang="en-US" dirty="0">
                <a:hlinkClick r:id="rId6"/>
              </a:rPr>
              <a:t>http://</a:t>
            </a:r>
            <a:r>
              <a:rPr lang="en-US" dirty="0" smtClean="0">
                <a:hlinkClick r:id="rId6"/>
              </a:rPr>
              <a:t>cloudpatterns.org/design_patterns/redundant_storage</a:t>
            </a:r>
            <a:endParaRPr lang="en-US" dirty="0" smtClean="0"/>
          </a:p>
          <a:p>
            <a:endParaRPr lang="en-US" dirty="0" smtClean="0"/>
          </a:p>
          <a:p>
            <a:pPr>
              <a:lnSpc>
                <a:spcPct val="100000"/>
              </a:lnSpc>
              <a:spcBef>
                <a:spcPts val="0"/>
              </a:spcBef>
            </a:pPr>
            <a:r>
              <a:rPr lang="en-US" dirty="0" smtClean="0"/>
              <a:t>R. </a:t>
            </a:r>
            <a:r>
              <a:rPr lang="en-US" dirty="0" err="1" smtClean="0"/>
              <a:t>Jawhar</a:t>
            </a:r>
            <a:r>
              <a:rPr lang="en-US" dirty="0" smtClean="0"/>
              <a:t> and V. </a:t>
            </a:r>
            <a:r>
              <a:rPr lang="en-US" dirty="0" err="1" smtClean="0"/>
              <a:t>Piuri</a:t>
            </a:r>
            <a:r>
              <a:rPr lang="en-US" dirty="0" smtClean="0"/>
              <a:t>, “Fault tolerance and resilience in cloud computing environments”, in Computer and Info. Security Handbook, 2</a:t>
            </a:r>
            <a:r>
              <a:rPr lang="en-US" baseline="30000" dirty="0" smtClean="0"/>
              <a:t>nd</a:t>
            </a:r>
            <a:r>
              <a:rPr lang="en-US" dirty="0" smtClean="0"/>
              <a:t> Ed., Morgan Kaufmann, 2013</a:t>
            </a:r>
          </a:p>
        </p:txBody>
      </p:sp>
    </p:spTree>
    <p:extLst>
      <p:ext uri="{BB962C8B-B14F-4D97-AF65-F5344CB8AC3E}">
        <p14:creationId xmlns:p14="http://schemas.microsoft.com/office/powerpoint/2010/main" val="4540748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712" y="176212"/>
            <a:ext cx="9934575" cy="6505575"/>
          </a:xfrm>
          <a:prstGeom prst="rect">
            <a:avLst/>
          </a:prstGeom>
        </p:spPr>
      </p:pic>
    </p:spTree>
    <p:extLst>
      <p:ext uri="{BB962C8B-B14F-4D97-AF65-F5344CB8AC3E}">
        <p14:creationId xmlns:p14="http://schemas.microsoft.com/office/powerpoint/2010/main" val="3670963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8250" y="195262"/>
            <a:ext cx="9715500" cy="6467475"/>
          </a:xfrm>
          <a:prstGeom prst="rect">
            <a:avLst/>
          </a:prstGeom>
        </p:spPr>
      </p:pic>
    </p:spTree>
    <p:extLst>
      <p:ext uri="{BB962C8B-B14F-4D97-AF65-F5344CB8AC3E}">
        <p14:creationId xmlns:p14="http://schemas.microsoft.com/office/powerpoint/2010/main" val="1092558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Title 1"/>
          <p:cNvSpPr>
            <a:spLocks noGrp="1"/>
          </p:cNvSpPr>
          <p:nvPr>
            <p:ph type="title"/>
          </p:nvPr>
        </p:nvSpPr>
        <p:spPr/>
        <p:txBody>
          <a:bodyPr/>
          <a:lstStyle/>
          <a:p>
            <a:r>
              <a:rPr lang="en-US" smtClean="0"/>
              <a:t>Digital identities</a:t>
            </a:r>
          </a:p>
        </p:txBody>
      </p:sp>
      <p:pic>
        <p:nvPicPr>
          <p:cNvPr id="254978" name="Picture 2"/>
          <p:cNvPicPr>
            <a:picLocks noChangeAspect="1" noChangeArrowheads="1"/>
          </p:cNvPicPr>
          <p:nvPr/>
        </p:nvPicPr>
        <p:blipFill>
          <a:blip r:embed="rId2" cstate="print"/>
          <a:srcRect/>
          <a:stretch>
            <a:fillRect/>
          </a:stretch>
        </p:blipFill>
        <p:spPr bwMode="auto">
          <a:xfrm>
            <a:off x="3200400" y="1905001"/>
            <a:ext cx="4724400" cy="2828925"/>
          </a:xfrm>
          <a:prstGeom prst="rect">
            <a:avLst/>
          </a:prstGeom>
          <a:noFill/>
          <a:ln w="9525">
            <a:noFill/>
            <a:miter lim="800000"/>
            <a:headEnd/>
            <a:tailEnd/>
          </a:ln>
        </p:spPr>
      </p:pic>
    </p:spTree>
    <p:extLst>
      <p:ext uri="{BB962C8B-B14F-4D97-AF65-F5344CB8AC3E}">
        <p14:creationId xmlns:p14="http://schemas.microsoft.com/office/powerpoint/2010/main" val="21484907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Title 1"/>
          <p:cNvSpPr>
            <a:spLocks noGrp="1"/>
          </p:cNvSpPr>
          <p:nvPr>
            <p:ph type="title"/>
          </p:nvPr>
        </p:nvSpPr>
        <p:spPr/>
        <p:txBody>
          <a:bodyPr/>
          <a:lstStyle/>
          <a:p>
            <a:r>
              <a:rPr lang="en-US" smtClean="0"/>
              <a:t>Identities</a:t>
            </a:r>
          </a:p>
        </p:txBody>
      </p:sp>
      <p:sp>
        <p:nvSpPr>
          <p:cNvPr id="256002" name="Content Placeholder 2"/>
          <p:cNvSpPr>
            <a:spLocks noGrp="1"/>
          </p:cNvSpPr>
          <p:nvPr>
            <p:ph idx="1"/>
          </p:nvPr>
        </p:nvSpPr>
        <p:spPr/>
        <p:txBody>
          <a:bodyPr>
            <a:normAutofit fontScale="92500" lnSpcReduction="10000"/>
          </a:bodyPr>
          <a:lstStyle/>
          <a:p>
            <a:r>
              <a:rPr lang="en-US" sz="2400" dirty="0"/>
              <a:t>The innermost layer is the </a:t>
            </a:r>
            <a:r>
              <a:rPr lang="en-US" sz="2400" b="1" dirty="0"/>
              <a:t>unique identifier </a:t>
            </a:r>
            <a:r>
              <a:rPr lang="en-US" sz="2400" dirty="0"/>
              <a:t>of this digital identity. There should be no identical unique identifiers in the same security domain. Users must have unique identifiers to be easily recognizable by any system to which they have access.</a:t>
            </a:r>
          </a:p>
          <a:p>
            <a:r>
              <a:rPr lang="en-US" sz="2400" dirty="0"/>
              <a:t>To have access to this identifier, the user must present to the security system a set of </a:t>
            </a:r>
            <a:r>
              <a:rPr lang="en-US" sz="2400" b="1" dirty="0"/>
              <a:t>credentials </a:t>
            </a:r>
            <a:r>
              <a:rPr lang="en-US" sz="2400" dirty="0"/>
              <a:t>that will be checked against the computing secrets stored in the identity database. This is the nearest we can get in terms of proof of possession. A user is entitled to access her own unique identifier if and only if she presents the correct set of credentials to unlock this magic number</a:t>
            </a:r>
            <a:r>
              <a:rPr lang="en-US" sz="2400" dirty="0" smtClean="0"/>
              <a:t>.</a:t>
            </a:r>
          </a:p>
          <a:p>
            <a:r>
              <a:rPr lang="en-US" sz="2400" dirty="0"/>
              <a:t>After the user unlocks the unique identifier, a set of common attributes (called the </a:t>
            </a:r>
            <a:r>
              <a:rPr lang="en-US" sz="2400" b="1" dirty="0"/>
              <a:t>main profile</a:t>
            </a:r>
            <a:r>
              <a:rPr lang="en-US" sz="2400" dirty="0"/>
              <a:t>) is accessible to a system that may require a little more knowledge than the unique </a:t>
            </a:r>
            <a:r>
              <a:rPr lang="en-US" sz="2400" dirty="0" err="1"/>
              <a:t>identifi</a:t>
            </a:r>
            <a:r>
              <a:rPr lang="en-US" sz="2400" dirty="0"/>
              <a:t> </a:t>
            </a:r>
            <a:r>
              <a:rPr lang="en-US" sz="2400" dirty="0" err="1"/>
              <a:t>er</a:t>
            </a:r>
            <a:r>
              <a:rPr lang="en-US" sz="2400" dirty="0"/>
              <a:t> itself. This can be, for example, the user name, department, Social Security number, company name, and so on. These attributes do not vary from system to system; they are the same wherever the user logs on. They are a fixed set of values that are tied to the user during the lifetime of the logon session.</a:t>
            </a:r>
          </a:p>
          <a:p>
            <a:pPr marL="0" indent="0">
              <a:buNone/>
            </a:pPr>
            <a:endParaRPr lang="en-US" sz="1600" dirty="0"/>
          </a:p>
        </p:txBody>
      </p:sp>
    </p:spTree>
    <p:extLst>
      <p:ext uri="{BB962C8B-B14F-4D97-AF65-F5344CB8AC3E}">
        <p14:creationId xmlns:p14="http://schemas.microsoft.com/office/powerpoint/2010/main" val="1060876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Title 1"/>
          <p:cNvSpPr>
            <a:spLocks noGrp="1"/>
          </p:cNvSpPr>
          <p:nvPr>
            <p:ph type="title"/>
          </p:nvPr>
        </p:nvSpPr>
        <p:spPr/>
        <p:txBody>
          <a:bodyPr/>
          <a:lstStyle/>
          <a:p>
            <a:r>
              <a:rPr lang="en-US" smtClean="0"/>
              <a:t>Identities II</a:t>
            </a:r>
          </a:p>
        </p:txBody>
      </p:sp>
      <p:sp>
        <p:nvSpPr>
          <p:cNvPr id="257026" name="Content Placeholder 2"/>
          <p:cNvSpPr>
            <a:spLocks noGrp="1"/>
          </p:cNvSpPr>
          <p:nvPr>
            <p:ph idx="1"/>
          </p:nvPr>
        </p:nvSpPr>
        <p:spPr/>
        <p:txBody>
          <a:bodyPr>
            <a:noAutofit/>
          </a:bodyPr>
          <a:lstStyle/>
          <a:p>
            <a:r>
              <a:rPr lang="en-US" dirty="0" smtClean="0"/>
              <a:t>But </a:t>
            </a:r>
            <a:r>
              <a:rPr lang="en-US" dirty="0"/>
              <a:t>not all systems need to share information. There are sets of information that are only meaningful in the context of a system or related systems. For example, frequent flier miles are meaningful only under the context of an airline carrier, losing most of its meaning if moved from one carrier to another. But they share the same semantic context when used by the mileage program associates (restaurants, hotels, credit cards, and so on). These sets of attributes are stored in the </a:t>
            </a:r>
            <a:r>
              <a:rPr lang="en-US" b="1" dirty="0"/>
              <a:t>context-based profile</a:t>
            </a:r>
            <a:r>
              <a:rPr lang="en-US" dirty="0"/>
              <a:t>.</a:t>
            </a:r>
          </a:p>
          <a:p>
            <a:r>
              <a:rPr lang="en-US" dirty="0"/>
              <a:t>One digital identity can have only one unique identifier, a limited set of credentials (username/password pair, digital certificate/pin number pair, biometrical data), a unique set of main profile attributes, and an unlimited set of context-based </a:t>
            </a:r>
            <a:r>
              <a:rPr lang="en-US" dirty="0" smtClean="0"/>
              <a:t>profile </a:t>
            </a:r>
            <a:r>
              <a:rPr lang="en-US" dirty="0"/>
              <a:t>attributes</a:t>
            </a:r>
            <a:r>
              <a:rPr lang="en-US" sz="2000" dirty="0"/>
              <a:t>.</a:t>
            </a:r>
          </a:p>
        </p:txBody>
      </p:sp>
    </p:spTree>
    <p:extLst>
      <p:ext uri="{BB962C8B-B14F-4D97-AF65-F5344CB8AC3E}">
        <p14:creationId xmlns:p14="http://schemas.microsoft.com/office/powerpoint/2010/main" val="1082818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3059"/>
            <a:ext cx="10515600" cy="2183747"/>
          </a:xfrm>
        </p:spPr>
        <p:txBody>
          <a:bodyPr/>
          <a:lstStyle/>
          <a:p>
            <a:r>
              <a:rPr lang="en-US" dirty="0" smtClean="0"/>
              <a:t>Identity management patterns</a:t>
            </a:r>
            <a:endParaRPr lang="en-US" dirty="0"/>
          </a:p>
        </p:txBody>
      </p:sp>
      <p:pic>
        <p:nvPicPr>
          <p:cNvPr id="3" name="Picture 2"/>
          <p:cNvPicPr/>
          <p:nvPr/>
        </p:nvPicPr>
        <p:blipFill>
          <a:blip r:embed="rId2" cstate="print"/>
          <a:srcRect/>
          <a:stretch>
            <a:fillRect/>
          </a:stretch>
        </p:blipFill>
        <p:spPr bwMode="auto">
          <a:xfrm>
            <a:off x="3714750" y="1133475"/>
            <a:ext cx="4762500" cy="4591050"/>
          </a:xfrm>
          <a:prstGeom prst="rect">
            <a:avLst/>
          </a:prstGeom>
          <a:noFill/>
          <a:ln w="9525">
            <a:noFill/>
            <a:miter lim="800000"/>
            <a:headEnd/>
            <a:tailEnd/>
          </a:ln>
        </p:spPr>
      </p:pic>
    </p:spTree>
    <p:extLst>
      <p:ext uri="{BB962C8B-B14F-4D97-AF65-F5344CB8AC3E}">
        <p14:creationId xmlns:p14="http://schemas.microsoft.com/office/powerpoint/2010/main" val="31619593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p:cNvSpPr>
          <p:nvPr>
            <p:ph type="title"/>
          </p:nvPr>
        </p:nvSpPr>
        <p:spPr/>
        <p:txBody>
          <a:bodyPr/>
          <a:lstStyle/>
          <a:p>
            <a:r>
              <a:rPr lang="en-US" smtClean="0"/>
              <a:t>Circle of Trust</a:t>
            </a:r>
          </a:p>
        </p:txBody>
      </p:sp>
      <p:sp>
        <p:nvSpPr>
          <p:cNvPr id="266242" name="Rectangle 3"/>
          <p:cNvSpPr>
            <a:spLocks noGrp="1"/>
          </p:cNvSpPr>
          <p:nvPr>
            <p:ph type="body" idx="1"/>
          </p:nvPr>
        </p:nvSpPr>
        <p:spPr/>
        <p:txBody>
          <a:bodyPr/>
          <a:lstStyle/>
          <a:p>
            <a:r>
              <a:rPr lang="en-US" smtClean="0"/>
              <a:t>The Circle of Trust pattern allows the formation of trust relationships among service providers in order for their subjects to access an integrated and more secure environment.</a:t>
            </a:r>
            <a:endParaRPr lang="en-US" i="1" smtClean="0"/>
          </a:p>
          <a:p>
            <a:r>
              <a:rPr lang="en-US" i="1" smtClean="0"/>
              <a:t>Context: </a:t>
            </a:r>
            <a:r>
              <a:rPr lang="en-US" smtClean="0"/>
              <a:t>Service providers that provide services to consumers (subjects) over large systems such as the Internet. </a:t>
            </a:r>
          </a:p>
        </p:txBody>
      </p:sp>
    </p:spTree>
    <p:extLst>
      <p:ext uri="{BB962C8B-B14F-4D97-AF65-F5344CB8AC3E}">
        <p14:creationId xmlns:p14="http://schemas.microsoft.com/office/powerpoint/2010/main" val="42142809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9" name="Rectangle 7"/>
          <p:cNvSpPr>
            <a:spLocks noGrp="1"/>
          </p:cNvSpPr>
          <p:nvPr>
            <p:ph type="title"/>
          </p:nvPr>
        </p:nvSpPr>
        <p:spPr/>
        <p:txBody>
          <a:bodyPr/>
          <a:lstStyle/>
          <a:p>
            <a:r>
              <a:rPr lang="en-US" smtClean="0"/>
              <a:t>Circle of trust class diagram</a:t>
            </a:r>
          </a:p>
        </p:txBody>
      </p:sp>
      <p:graphicFrame>
        <p:nvGraphicFramePr>
          <p:cNvPr id="269318" name="Object 6"/>
          <p:cNvGraphicFramePr>
            <a:graphicFrameLocks noGrp="1" noChangeAspect="1"/>
          </p:cNvGraphicFramePr>
          <p:nvPr>
            <p:ph idx="1"/>
          </p:nvPr>
        </p:nvGraphicFramePr>
        <p:xfrm>
          <a:off x="1981200" y="1993901"/>
          <a:ext cx="8229600" cy="3738563"/>
        </p:xfrm>
        <a:graphic>
          <a:graphicData uri="http://schemas.openxmlformats.org/presentationml/2006/ole">
            <mc:AlternateContent xmlns:mc="http://schemas.openxmlformats.org/markup-compatibility/2006">
              <mc:Choice xmlns:v="urn:schemas-microsoft-com:vml" Requires="v">
                <p:oleObj spid="_x0000_s3133" name="Document" r:id="rId3" imgW="9531000" imgH="4329000" progId="Word.Document.8">
                  <p:embed/>
                </p:oleObj>
              </mc:Choice>
              <mc:Fallback>
                <p:oleObj name="Document" r:id="rId3" imgW="9531000" imgH="432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93901"/>
                        <a:ext cx="8229600" cy="373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4622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5" name="Picture 39"/>
          <p:cNvPicPr>
            <a:picLocks noChangeAspect="1" noChangeArrowheads="1"/>
          </p:cNvPicPr>
          <p:nvPr/>
        </p:nvPicPr>
        <p:blipFill>
          <a:blip r:embed="rId2" cstate="print"/>
          <a:srcRect/>
          <a:stretch>
            <a:fillRect/>
          </a:stretch>
        </p:blipFill>
        <p:spPr bwMode="auto">
          <a:xfrm>
            <a:off x="2895600" y="1371600"/>
            <a:ext cx="6629400" cy="4038600"/>
          </a:xfrm>
          <a:prstGeom prst="rect">
            <a:avLst/>
          </a:prstGeom>
          <a:noFill/>
          <a:ln w="9525">
            <a:noFill/>
            <a:miter lim="800000"/>
            <a:headEnd/>
            <a:tailEnd/>
          </a:ln>
        </p:spPr>
      </p:pic>
      <p:sp>
        <p:nvSpPr>
          <p:cNvPr id="3" name="Title 28"/>
          <p:cNvSpPr txBox="1">
            <a:spLocks/>
          </p:cNvSpPr>
          <p:nvPr/>
        </p:nvSpPr>
        <p:spPr>
          <a:xfrm>
            <a:off x="1981200" y="274638"/>
            <a:ext cx="8229600" cy="1143000"/>
          </a:xfrm>
          <a:prstGeom prst="rect">
            <a:avLst/>
          </a:prstGeom>
        </p:spPr>
        <p:txBody>
          <a:bodyPr/>
          <a:lstStyle/>
          <a:p>
            <a:pPr algn="ctr" eaLnBrk="0" hangingPunct="0">
              <a:defRPr/>
            </a:pPr>
            <a:r>
              <a:rPr lang="en-US" sz="2800">
                <a:latin typeface="+mj-lt"/>
                <a:ea typeface="+mj-ea"/>
                <a:cs typeface="+mj-cs"/>
              </a:rPr>
              <a:t>Reliability mechanisms</a:t>
            </a:r>
            <a:endParaRPr lang="en-US" sz="2800" dirty="0">
              <a:latin typeface="+mj-lt"/>
              <a:ea typeface="+mj-ea"/>
              <a:cs typeface="+mj-cs"/>
            </a:endParaRPr>
          </a:p>
        </p:txBody>
      </p:sp>
    </p:spTree>
    <p:extLst>
      <p:ext uri="{BB962C8B-B14F-4D97-AF65-F5344CB8AC3E}">
        <p14:creationId xmlns:p14="http://schemas.microsoft.com/office/powerpoint/2010/main" val="5264904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p:cNvSpPr>
          <p:nvPr>
            <p:ph type="title"/>
          </p:nvPr>
        </p:nvSpPr>
        <p:spPr/>
        <p:txBody>
          <a:bodyPr/>
          <a:lstStyle/>
          <a:p>
            <a:r>
              <a:rPr lang="en-US" smtClean="0"/>
              <a:t>Identity Provider</a:t>
            </a:r>
          </a:p>
        </p:txBody>
      </p:sp>
      <p:sp>
        <p:nvSpPr>
          <p:cNvPr id="270338" name="Rectangle 3"/>
          <p:cNvSpPr>
            <a:spLocks noGrp="1"/>
          </p:cNvSpPr>
          <p:nvPr>
            <p:ph type="body" idx="1"/>
          </p:nvPr>
        </p:nvSpPr>
        <p:spPr/>
        <p:txBody>
          <a:bodyPr/>
          <a:lstStyle/>
          <a:p>
            <a:pPr>
              <a:lnSpc>
                <a:spcPct val="90000"/>
              </a:lnSpc>
            </a:pPr>
            <a:r>
              <a:rPr lang="en-US" sz="2400"/>
              <a:t>The Identity Provider pattern allows the centralization of the administration of subjects’ identity information for a security domain.</a:t>
            </a:r>
            <a:endParaRPr lang="en-US" sz="2400" i="1"/>
          </a:p>
          <a:p>
            <a:pPr>
              <a:lnSpc>
                <a:spcPct val="90000"/>
              </a:lnSpc>
            </a:pPr>
            <a:r>
              <a:rPr lang="en-US" sz="2400" i="1"/>
              <a:t>Context: </a:t>
            </a:r>
            <a:r>
              <a:rPr lang="en-US" sz="2400"/>
              <a:t>One or several resources, such as web services, CORBA services, applications, etc, that are accessed by a determined set of subjects. The subjects and resources are typically from the same organization.</a:t>
            </a:r>
            <a:endParaRPr lang="en-US" sz="2400" i="1"/>
          </a:p>
          <a:p>
            <a:pPr>
              <a:lnSpc>
                <a:spcPct val="90000"/>
              </a:lnSpc>
            </a:pPr>
            <a:r>
              <a:rPr lang="en-US" sz="2400" i="1"/>
              <a:t>Problem:</a:t>
            </a:r>
            <a:r>
              <a:rPr lang="en-US" sz="2400"/>
              <a:t> Each application, or service may implement its own code for managing subjects’ identity information, leading to an overload in implementation and maintenance costs and that may lead to inconsistencies across the organization’s units.</a:t>
            </a:r>
          </a:p>
        </p:txBody>
      </p:sp>
    </p:spTree>
    <p:extLst>
      <p:ext uri="{BB962C8B-B14F-4D97-AF65-F5344CB8AC3E}">
        <p14:creationId xmlns:p14="http://schemas.microsoft.com/office/powerpoint/2010/main" val="2988071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4" name="Rectangle 6"/>
          <p:cNvSpPr>
            <a:spLocks noGrp="1"/>
          </p:cNvSpPr>
          <p:nvPr>
            <p:ph type="title"/>
          </p:nvPr>
        </p:nvSpPr>
        <p:spPr/>
        <p:txBody>
          <a:bodyPr/>
          <a:lstStyle/>
          <a:p>
            <a:r>
              <a:rPr lang="en-US" smtClean="0"/>
              <a:t>Identity Provider class diagram</a:t>
            </a:r>
          </a:p>
        </p:txBody>
      </p:sp>
      <p:graphicFrame>
        <p:nvGraphicFramePr>
          <p:cNvPr id="273413" name="Object 5"/>
          <p:cNvGraphicFramePr>
            <a:graphicFrameLocks noGrp="1" noChangeAspect="1"/>
          </p:cNvGraphicFramePr>
          <p:nvPr>
            <p:ph idx="1"/>
          </p:nvPr>
        </p:nvGraphicFramePr>
        <p:xfrm>
          <a:off x="1981200" y="1758951"/>
          <a:ext cx="8229600" cy="4206875"/>
        </p:xfrm>
        <a:graphic>
          <a:graphicData uri="http://schemas.openxmlformats.org/presentationml/2006/ole">
            <mc:AlternateContent xmlns:mc="http://schemas.openxmlformats.org/markup-compatibility/2006">
              <mc:Choice xmlns:v="urn:schemas-microsoft-com:vml" Requires="v">
                <p:oleObj spid="_x0000_s4157" name="Document" r:id="rId3" imgW="13752000" imgH="7029000" progId="Word.Document.8">
                  <p:embed/>
                </p:oleObj>
              </mc:Choice>
              <mc:Fallback>
                <p:oleObj name="Document" r:id="rId3" imgW="13752000" imgH="702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58951"/>
                        <a:ext cx="82296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86547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p:cNvSpPr>
          <p:nvPr>
            <p:ph type="title"/>
          </p:nvPr>
        </p:nvSpPr>
        <p:spPr/>
        <p:txBody>
          <a:bodyPr/>
          <a:lstStyle/>
          <a:p>
            <a:r>
              <a:rPr lang="en-US" smtClean="0"/>
              <a:t>Identity Federation</a:t>
            </a:r>
          </a:p>
        </p:txBody>
      </p:sp>
      <p:sp>
        <p:nvSpPr>
          <p:cNvPr id="274434" name="Rectangle 3"/>
          <p:cNvSpPr>
            <a:spLocks noGrp="1"/>
          </p:cNvSpPr>
          <p:nvPr>
            <p:ph type="body" idx="1"/>
          </p:nvPr>
        </p:nvSpPr>
        <p:spPr/>
        <p:txBody>
          <a:bodyPr/>
          <a:lstStyle/>
          <a:p>
            <a:pPr>
              <a:lnSpc>
                <a:spcPct val="90000"/>
              </a:lnSpc>
            </a:pPr>
            <a:r>
              <a:rPr lang="en-US" sz="2400"/>
              <a:t>The Identity Federation pattern allows the formation of a dynamically created identity within an identity federation consisting of several service providers. Therefore, identity and security information about a subject can be transmitted in a transparent way for the user among service providers from different security domains.</a:t>
            </a:r>
            <a:endParaRPr lang="en-US" sz="2400" i="1"/>
          </a:p>
          <a:p>
            <a:pPr>
              <a:lnSpc>
                <a:spcPct val="90000"/>
              </a:lnSpc>
            </a:pPr>
            <a:r>
              <a:rPr lang="en-US" sz="2400" i="1"/>
              <a:t>Problem: </a:t>
            </a:r>
            <a:r>
              <a:rPr lang="en-US" sz="2400"/>
              <a:t>There may be no relationship among some of the security domains accessed by a Subject. Thus subjects may have multiple unrelated identities within each security domain. Consequently, they may experience multiple cumbersome registrations, authentications and other identity-related tasks prior to accessing the services they need.</a:t>
            </a:r>
          </a:p>
        </p:txBody>
      </p:sp>
    </p:spTree>
    <p:extLst>
      <p:ext uri="{BB962C8B-B14F-4D97-AF65-F5344CB8AC3E}">
        <p14:creationId xmlns:p14="http://schemas.microsoft.com/office/powerpoint/2010/main" val="4163007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0" name="Rectangle 6"/>
          <p:cNvSpPr>
            <a:spLocks noGrp="1"/>
          </p:cNvSpPr>
          <p:nvPr>
            <p:ph type="title"/>
          </p:nvPr>
        </p:nvSpPr>
        <p:spPr/>
        <p:txBody>
          <a:bodyPr/>
          <a:lstStyle/>
          <a:p>
            <a:r>
              <a:rPr lang="en-US" smtClean="0"/>
              <a:t>Identity Federation</a:t>
            </a:r>
          </a:p>
        </p:txBody>
      </p:sp>
      <p:graphicFrame>
        <p:nvGraphicFramePr>
          <p:cNvPr id="277509" name="Object 5"/>
          <p:cNvGraphicFramePr>
            <a:graphicFrameLocks noGrp="1" noChangeAspect="1"/>
          </p:cNvGraphicFramePr>
          <p:nvPr>
            <p:ph idx="1"/>
          </p:nvPr>
        </p:nvGraphicFramePr>
        <p:xfrm>
          <a:off x="1981200" y="1654176"/>
          <a:ext cx="8229600" cy="4418013"/>
        </p:xfrm>
        <a:graphic>
          <a:graphicData uri="http://schemas.openxmlformats.org/presentationml/2006/ole">
            <mc:AlternateContent xmlns:mc="http://schemas.openxmlformats.org/markup-compatibility/2006">
              <mc:Choice xmlns:v="urn:schemas-microsoft-com:vml" Requires="v">
                <p:oleObj spid="_x0000_s5181" name="Document" r:id="rId3" imgW="10746000" imgH="5769000" progId="Word.Document.8">
                  <p:embed/>
                </p:oleObj>
              </mc:Choice>
              <mc:Fallback>
                <p:oleObj name="Document" r:id="rId3" imgW="10746000" imgH="576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54176"/>
                        <a:ext cx="8229600" cy="441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68185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2" name="Rectangle 6"/>
          <p:cNvSpPr>
            <a:spLocks noGrp="1"/>
          </p:cNvSpPr>
          <p:nvPr>
            <p:ph type="title"/>
          </p:nvPr>
        </p:nvSpPr>
        <p:spPr/>
        <p:txBody>
          <a:bodyPr/>
          <a:lstStyle/>
          <a:p>
            <a:r>
              <a:rPr lang="en-US" smtClean="0"/>
              <a:t>Identity Federation</a:t>
            </a:r>
          </a:p>
        </p:txBody>
      </p:sp>
      <p:graphicFrame>
        <p:nvGraphicFramePr>
          <p:cNvPr id="280581" name="Object 5"/>
          <p:cNvGraphicFramePr>
            <a:graphicFrameLocks noGrp="1" noChangeAspect="1"/>
          </p:cNvGraphicFramePr>
          <p:nvPr>
            <p:ph idx="1"/>
          </p:nvPr>
        </p:nvGraphicFramePr>
        <p:xfrm>
          <a:off x="3802064" y="1600201"/>
          <a:ext cx="4586287" cy="4525963"/>
        </p:xfrm>
        <a:graphic>
          <a:graphicData uri="http://schemas.openxmlformats.org/presentationml/2006/ole">
            <mc:AlternateContent xmlns:mc="http://schemas.openxmlformats.org/markup-compatibility/2006">
              <mc:Choice xmlns:v="urn:schemas-microsoft-com:vml" Requires="v">
                <p:oleObj spid="_x0000_s6205" name="Document" r:id="rId3" imgW="15075000" imgH="14877000" progId="Word.Document.8">
                  <p:embed/>
                </p:oleObj>
              </mc:Choice>
              <mc:Fallback>
                <p:oleObj name="Document" r:id="rId3" imgW="15075000" imgH="14877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064" y="1600201"/>
                        <a:ext cx="458628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76232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for Identity</a:t>
            </a:r>
            <a:endParaRPr lang="en-US" dirty="0"/>
          </a:p>
        </p:txBody>
      </p:sp>
      <p:sp>
        <p:nvSpPr>
          <p:cNvPr id="3" name="Content Placeholder 2"/>
          <p:cNvSpPr>
            <a:spLocks noGrp="1"/>
          </p:cNvSpPr>
          <p:nvPr>
            <p:ph idx="1"/>
          </p:nvPr>
        </p:nvSpPr>
        <p:spPr/>
        <p:txBody>
          <a:bodyPr>
            <a:normAutofit fontScale="92500" lnSpcReduction="20000"/>
          </a:bodyPr>
          <a:lstStyle/>
          <a:p>
            <a:pPr marL="0">
              <a:lnSpc>
                <a:spcPct val="100000"/>
              </a:lnSpc>
              <a:spcBef>
                <a:spcPts val="0"/>
              </a:spcBef>
            </a:pPr>
            <a:r>
              <a:rPr lang="en-US" dirty="0" smtClean="0"/>
              <a:t>N</a:t>
            </a:r>
            <a:r>
              <a:rPr lang="en-US" dirty="0"/>
              <a:t>. </a:t>
            </a:r>
            <a:r>
              <a:rPr lang="en-US" dirty="0" err="1"/>
              <a:t>Delessy</a:t>
            </a:r>
            <a:r>
              <a:rPr lang="en-US" dirty="0"/>
              <a:t>, </a:t>
            </a:r>
            <a:r>
              <a:rPr lang="en-US" dirty="0" err="1"/>
              <a:t>E.B.Fernandez</a:t>
            </a:r>
            <a:r>
              <a:rPr lang="en-US" dirty="0"/>
              <a:t>, and M.M. </a:t>
            </a:r>
            <a:r>
              <a:rPr lang="en-US" dirty="0" err="1"/>
              <a:t>Larrondo</a:t>
            </a:r>
            <a:r>
              <a:rPr lang="en-US" dirty="0"/>
              <a:t>-Petrie, "A pattern language for identity management",  </a:t>
            </a:r>
            <a:r>
              <a:rPr lang="en-US" dirty="0" err="1"/>
              <a:t>Procs</a:t>
            </a:r>
            <a:r>
              <a:rPr lang="en-US" dirty="0"/>
              <a:t>. of the  2nd IEEE Int. </a:t>
            </a:r>
            <a:r>
              <a:rPr lang="en-US" dirty="0" err="1"/>
              <a:t>Multiconference</a:t>
            </a:r>
            <a:r>
              <a:rPr lang="en-US" dirty="0"/>
              <a:t> on Computing in the Global Information  Technology (ICCGI 2007), March 4-9, Guadeloupe, French Caribbean.</a:t>
            </a:r>
          </a:p>
          <a:p>
            <a:pPr marL="0" indent="0">
              <a:lnSpc>
                <a:spcPct val="100000"/>
              </a:lnSpc>
              <a:spcBef>
                <a:spcPts val="0"/>
              </a:spcBef>
              <a:buNone/>
            </a:pPr>
            <a:r>
              <a:rPr lang="en-US" u="sng" dirty="0" smtClean="0">
                <a:hlinkClick r:id="rId2"/>
              </a:rPr>
              <a:t>  http</a:t>
            </a:r>
            <a:r>
              <a:rPr lang="en-US" u="sng" dirty="0">
                <a:hlinkClick r:id="rId2"/>
              </a:rPr>
              <a:t>://www.computer.org/portal/web/csdl/doi/10.1109/ICCGI.2007.5</a:t>
            </a:r>
            <a:endParaRPr lang="en-US" dirty="0"/>
          </a:p>
          <a:p>
            <a:r>
              <a:rPr lang="en-US" dirty="0" err="1" smtClean="0"/>
              <a:t>E.B.Fernandez</a:t>
            </a:r>
            <a:r>
              <a:rPr lang="en-US" dirty="0"/>
              <a:t>, “</a:t>
            </a:r>
            <a:r>
              <a:rPr lang="en-US" i="1" dirty="0"/>
              <a:t>Security patterns in practice: Building secure architectures using software patterns</a:t>
            </a:r>
            <a:r>
              <a:rPr lang="en-US" dirty="0"/>
              <a:t>”, Wiley Series on Software Design Patterns, 2013</a:t>
            </a:r>
            <a:r>
              <a:rPr lang="en-US" dirty="0" smtClean="0"/>
              <a:t>.  Chapter4: Identity Management</a:t>
            </a:r>
          </a:p>
          <a:p>
            <a:r>
              <a:rPr lang="en-US" dirty="0"/>
              <a:t>J. Rodriguez and J. Klug, “Federated identity patterns in a service-oriented world”,  Microsoft </a:t>
            </a:r>
            <a:r>
              <a:rPr lang="en-US" dirty="0" smtClean="0"/>
              <a:t>Architecture </a:t>
            </a:r>
            <a:r>
              <a:rPr lang="en-US" dirty="0"/>
              <a:t>Journal, 16, 6-11</a:t>
            </a:r>
            <a:r>
              <a:rPr lang="en-US" dirty="0" smtClean="0"/>
              <a:t>.</a:t>
            </a:r>
          </a:p>
          <a:p>
            <a:r>
              <a:rPr lang="en-US" dirty="0" smtClean="0"/>
              <a:t>SOA Patterns, </a:t>
            </a:r>
            <a:r>
              <a:rPr lang="en-US" dirty="0"/>
              <a:t>“Federated identity”, </a:t>
            </a:r>
            <a:r>
              <a:rPr lang="en-US" u="sng" dirty="0">
                <a:hlinkClick r:id="rId3"/>
              </a:rPr>
              <a:t>http://soapatterns.org/federated_identity.php</a:t>
            </a:r>
            <a:endParaRPr lang="en-US" b="1" dirty="0"/>
          </a:p>
          <a:p>
            <a:endParaRPr lang="en-US" dirty="0"/>
          </a:p>
          <a:p>
            <a:endParaRPr lang="en-US" dirty="0"/>
          </a:p>
        </p:txBody>
      </p:sp>
    </p:spTree>
    <p:extLst>
      <p:ext uri="{BB962C8B-B14F-4D97-AF65-F5344CB8AC3E}">
        <p14:creationId xmlns:p14="http://schemas.microsoft.com/office/powerpoint/2010/main" val="20898050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4900" y="-38100"/>
            <a:ext cx="9982200" cy="6934200"/>
          </a:xfrm>
          <a:prstGeom prst="rect">
            <a:avLst/>
          </a:prstGeom>
        </p:spPr>
      </p:pic>
    </p:spTree>
    <p:extLst>
      <p:ext uri="{BB962C8B-B14F-4D97-AF65-F5344CB8AC3E}">
        <p14:creationId xmlns:p14="http://schemas.microsoft.com/office/powerpoint/2010/main" val="391296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 to Toulouse, France</a:t>
            </a:r>
            <a:endParaRPr lang="en-US" dirty="0"/>
          </a:p>
        </p:txBody>
      </p:sp>
      <p:sp>
        <p:nvSpPr>
          <p:cNvPr id="3" name="Content Placeholder 2"/>
          <p:cNvSpPr>
            <a:spLocks noGrp="1"/>
          </p:cNvSpPr>
          <p:nvPr>
            <p:ph idx="1"/>
          </p:nvPr>
        </p:nvSpPr>
        <p:spPr/>
        <p:txBody>
          <a:bodyPr>
            <a:normAutofit fontScale="92500"/>
          </a:bodyPr>
          <a:lstStyle/>
          <a:p>
            <a:r>
              <a:rPr lang="en-US" dirty="0" smtClean="0"/>
              <a:t>Out Nov. 29 to Dec. 4</a:t>
            </a:r>
          </a:p>
          <a:p>
            <a:r>
              <a:rPr lang="en-US" dirty="0" smtClean="0"/>
              <a:t>Attend habilitation defense of Prof. </a:t>
            </a:r>
            <a:r>
              <a:rPr lang="en-US" dirty="0" err="1" smtClean="0"/>
              <a:t>Brahim</a:t>
            </a:r>
            <a:r>
              <a:rPr lang="en-US" dirty="0" smtClean="0"/>
              <a:t> Hamid, U. of Toulouse. </a:t>
            </a:r>
          </a:p>
          <a:p>
            <a:r>
              <a:rPr lang="en-US" dirty="0" smtClean="0"/>
              <a:t>“Habilitation” is the European way to promote assistant </a:t>
            </a:r>
            <a:r>
              <a:rPr lang="en-US" dirty="0"/>
              <a:t>p</a:t>
            </a:r>
            <a:r>
              <a:rPr lang="en-US" dirty="0" smtClean="0"/>
              <a:t>rofessors to associate professors. It entails writing a thesis summarizing their work of the last five years and defending it before a jury. I am part of his jury.</a:t>
            </a:r>
          </a:p>
          <a:p>
            <a:r>
              <a:rPr lang="en-US" dirty="0" smtClean="0"/>
              <a:t>Prof. Hamid has visited us in 2015 and 2016.  I wrote two papers with him and am now writing another one. I helped him with his thesis too.</a:t>
            </a:r>
          </a:p>
          <a:p>
            <a:r>
              <a:rPr lang="en-US" dirty="0" smtClean="0"/>
              <a:t>I’ll leave class notes and the exam to make up for the missed class. </a:t>
            </a:r>
          </a:p>
          <a:p>
            <a:r>
              <a:rPr lang="en-US" dirty="0" smtClean="0"/>
              <a:t>We still have classes on Monday Dec. 5. </a:t>
            </a:r>
            <a:endParaRPr lang="en-US" dirty="0"/>
          </a:p>
        </p:txBody>
      </p:sp>
    </p:spTree>
    <p:extLst>
      <p:ext uri="{BB962C8B-B14F-4D97-AF65-F5344CB8AC3E}">
        <p14:creationId xmlns:p14="http://schemas.microsoft.com/office/powerpoint/2010/main" val="164305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 exam </a:t>
            </a:r>
            <a:r>
              <a:rPr lang="en-US" sz="4000" dirty="0" smtClean="0"/>
              <a:t>(due Monday, Dec. 12 by midnight) </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Q1. Clouds have been proposed (maybe used?) as a way to control drones. Discuss the advantages and disadvantages of this idea. Consider both military and commercial use of drones. </a:t>
            </a:r>
          </a:p>
          <a:p>
            <a:pPr marL="0" indent="0">
              <a:buNone/>
            </a:pPr>
            <a:endParaRPr lang="en-US" dirty="0"/>
          </a:p>
          <a:p>
            <a:r>
              <a:rPr lang="en-US" dirty="0"/>
              <a:t>Q2. What would be the advantages/disadvantages of controlling the traffic lights of a city using fog computing. </a:t>
            </a:r>
          </a:p>
          <a:p>
            <a:pPr marL="0" indent="0">
              <a:buNone/>
            </a:pPr>
            <a:endParaRPr lang="en-US" dirty="0"/>
          </a:p>
          <a:p>
            <a:r>
              <a:rPr lang="en-US" dirty="0"/>
              <a:t>Q3. Describe a Security SLA using a UML model extending the one we saw for an SLA in Chapter 3. How would you express the degree of security required by the consumer? How would the SLA be enforced? Complement the UML model with explanations to describe the meaning of your classes. Consider the use of patterns.</a:t>
            </a:r>
          </a:p>
          <a:p>
            <a:pPr marL="0" indent="0">
              <a:buNone/>
            </a:pPr>
            <a:endParaRPr lang="en-US" dirty="0"/>
          </a:p>
          <a:p>
            <a:pPr marL="0" indent="0">
              <a:buNone/>
            </a:pPr>
            <a:r>
              <a:rPr lang="en-US" dirty="0"/>
              <a:t>No verbose descriptions, itemize your ideas, add diagrams whenever relevant, indicate your sources of information separately for each question. </a:t>
            </a:r>
          </a:p>
          <a:p>
            <a:endParaRPr lang="en-US" dirty="0"/>
          </a:p>
        </p:txBody>
      </p:sp>
    </p:spTree>
    <p:extLst>
      <p:ext uri="{BB962C8B-B14F-4D97-AF65-F5344CB8AC3E}">
        <p14:creationId xmlns:p14="http://schemas.microsoft.com/office/powerpoint/2010/main" val="73349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p:cNvSpPr>
          <p:nvPr>
            <p:ph type="title"/>
          </p:nvPr>
        </p:nvSpPr>
        <p:spPr/>
        <p:txBody>
          <a:bodyPr/>
          <a:lstStyle/>
          <a:p>
            <a:r>
              <a:rPr lang="en-US" smtClean="0"/>
              <a:t>Dependability</a:t>
            </a:r>
          </a:p>
        </p:txBody>
      </p:sp>
      <p:sp>
        <p:nvSpPr>
          <p:cNvPr id="224258" name="Rectangle 3"/>
          <p:cNvSpPr>
            <a:spLocks noGrp="1"/>
          </p:cNvSpPr>
          <p:nvPr>
            <p:ph type="body" idx="1"/>
          </p:nvPr>
        </p:nvSpPr>
        <p:spPr/>
        <p:txBody>
          <a:bodyPr/>
          <a:lstStyle/>
          <a:p>
            <a:r>
              <a:rPr lang="en-US" dirty="0" smtClean="0"/>
              <a:t>Ability to deliver service that can justifiably be trusted</a:t>
            </a:r>
          </a:p>
          <a:p>
            <a:r>
              <a:rPr lang="en-US" dirty="0" smtClean="0"/>
              <a:t>Ability of a system to avoid failures that are more frequent or more severe, and outage durations that are longer than is  acceptable to the user(s) </a:t>
            </a:r>
          </a:p>
          <a:p>
            <a:r>
              <a:rPr lang="en-US" dirty="0" smtClean="0"/>
              <a:t>It usually includes reliability, availability, and safety, although some authors also include security</a:t>
            </a:r>
          </a:p>
          <a:p>
            <a:pPr>
              <a:buFont typeface="Arial" charset="0"/>
              <a:buNone/>
            </a:pPr>
            <a:r>
              <a:rPr lang="en-US" b="1" dirty="0" smtClean="0"/>
              <a:t>Survivability:</a:t>
            </a:r>
            <a:r>
              <a:rPr lang="en-US" dirty="0" smtClean="0"/>
              <a:t> </a:t>
            </a:r>
            <a:r>
              <a:rPr lang="en-US" dirty="0"/>
              <a:t>the quantified ability of </a:t>
            </a:r>
            <a:r>
              <a:rPr lang="en-US" dirty="0" smtClean="0"/>
              <a:t>a system, </a:t>
            </a:r>
            <a:r>
              <a:rPr lang="en-US" dirty="0"/>
              <a:t>subsystem, equipment, process, or procedure to continue to function during and after a natural or man-made </a:t>
            </a:r>
            <a:r>
              <a:rPr lang="en-US" dirty="0" smtClean="0"/>
              <a:t>disturbance.</a:t>
            </a:r>
          </a:p>
        </p:txBody>
      </p:sp>
    </p:spTree>
    <p:extLst>
      <p:ext uri="{BB962C8B-B14F-4D97-AF65-F5344CB8AC3E}">
        <p14:creationId xmlns:p14="http://schemas.microsoft.com/office/powerpoint/2010/main" val="1037435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5003</TotalTime>
  <Words>4180</Words>
  <Application>Microsoft Office PowerPoint</Application>
  <PresentationFormat>Widescreen</PresentationFormat>
  <Paragraphs>221</Paragraphs>
  <Slides>66</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3" baseType="lpstr">
      <vt:lpstr>Arial</vt:lpstr>
      <vt:lpstr>Calibri</vt:lpstr>
      <vt:lpstr>Calibri Light</vt:lpstr>
      <vt:lpstr>Times New Roman</vt:lpstr>
      <vt:lpstr>Office Theme</vt:lpstr>
      <vt:lpstr>Visio</vt:lpstr>
      <vt:lpstr>Document</vt:lpstr>
      <vt:lpstr>Cloud Computing 2016 Chapter 10: Reliability, availability, and fault tolerance Identity Management</vt:lpstr>
      <vt:lpstr>Reliability </vt:lpstr>
      <vt:lpstr>PowerPoint Presentation</vt:lpstr>
      <vt:lpstr>Reliability</vt:lpstr>
      <vt:lpstr>Hardware and software reliability</vt:lpstr>
      <vt:lpstr>PowerPoint Presentation</vt:lpstr>
      <vt:lpstr>Trip to Toulouse, France</vt:lpstr>
      <vt:lpstr>Final exam (due Monday, Dec. 12 by midnight) </vt:lpstr>
      <vt:lpstr>Dependability</vt:lpstr>
      <vt:lpstr>Dependability achievement  (policies)</vt:lpstr>
      <vt:lpstr>Diversity and redundancy</vt:lpstr>
      <vt:lpstr>Example: Fly-by-Wire,  Airbus 320/330/340 [Bri93] </vt:lpstr>
      <vt:lpstr>Airbus reliability architecture </vt:lpstr>
      <vt:lpstr>Airbus flight control system architecture </vt:lpstr>
      <vt:lpstr>Availability</vt:lpstr>
      <vt:lpstr>Safety</vt:lpstr>
      <vt:lpstr>More terms</vt:lpstr>
      <vt:lpstr>Acknowledgement pattern  [Buc09]</vt:lpstr>
      <vt:lpstr>Solution</vt:lpstr>
      <vt:lpstr>Acknowledgement pattern</vt:lpstr>
      <vt:lpstr>Get acknowledgment use case</vt:lpstr>
      <vt:lpstr>Active Replication  [Buc09]  </vt:lpstr>
      <vt:lpstr>Active Replication</vt:lpstr>
      <vt:lpstr>Triple Modular Redundancy</vt:lpstr>
      <vt:lpstr>Known uses and Related patterns</vt:lpstr>
      <vt:lpstr>Mukul Kumar’s ideas  http://mukulblog.blogspot.com/2008/07/cloud-availability.html</vt:lpstr>
      <vt:lpstr>Mukul Kumar’s ideas  http://mukulblog.blogspot.com/2008/07/cloud-availability.html</vt:lpstr>
      <vt:lpstr>Nirvanix</vt:lpstr>
      <vt:lpstr>PowerPoint Presentation</vt:lpstr>
      <vt:lpstr>Key Features of VMware Fault Tolerance </vt:lpstr>
      <vt:lpstr>vLockstep architecture</vt:lpstr>
      <vt:lpstr>Vmware failover</vt:lpstr>
      <vt:lpstr>PowerPoint Presentation</vt:lpstr>
      <vt:lpstr>Reliability in Huawei Fusion Cloud</vt:lpstr>
      <vt:lpstr>PowerPoint Presentation</vt:lpstr>
      <vt:lpstr>PowerPoint Presentation</vt:lpstr>
      <vt:lpstr>PowerPoint Presentation</vt:lpstr>
      <vt:lpstr>PowerPoint Presentation</vt:lpstr>
      <vt:lpstr>PowerPoint Presentation</vt:lpstr>
      <vt:lpstr>PowerPoint Presentation</vt:lpstr>
      <vt:lpstr>Amazon S3 Availability Event: July 20, 2008 http://status.aws.amazon.com/s3-20080720.html </vt:lpstr>
      <vt:lpstr> Summary of the Amazon EC2 and Amazon RDS Service Disruption in the US East Region  04/2011 http://aws.amazon.com/message/65648/ </vt:lpstr>
      <vt:lpstr>PowerPoint Presentation</vt:lpstr>
      <vt:lpstr>PowerPoint Presentation</vt:lpstr>
      <vt:lpstr>PowerPoint Presentation</vt:lpstr>
      <vt:lpstr>Summary of Windows Azure Service Disruption on Feb 29th, 2012 http://blogs.msdn.com/b/windowsazure/archive/2012/03/09/summary-of-windows-azure-service-disruption-on-feb-29th-2012.aspx</vt:lpstr>
      <vt:lpstr>PowerPoint Presentation</vt:lpstr>
      <vt:lpstr>PowerPoint Presentation</vt:lpstr>
      <vt:lpstr>PowerPoint Presentation</vt:lpstr>
      <vt:lpstr>Mission-critical clouds</vt:lpstr>
      <vt:lpstr>References</vt:lpstr>
      <vt:lpstr>PowerPoint Presentation</vt:lpstr>
      <vt:lpstr>PowerPoint Presentation</vt:lpstr>
      <vt:lpstr>Digital identities</vt:lpstr>
      <vt:lpstr>Identities</vt:lpstr>
      <vt:lpstr>Identities II</vt:lpstr>
      <vt:lpstr>Identity management patterns</vt:lpstr>
      <vt:lpstr>Circle of Trust</vt:lpstr>
      <vt:lpstr>Circle of trust class diagram</vt:lpstr>
      <vt:lpstr>Identity Provider</vt:lpstr>
      <vt:lpstr>Identity Provider class diagram</vt:lpstr>
      <vt:lpstr>Identity Federation</vt:lpstr>
      <vt:lpstr>Identity Federation</vt:lpstr>
      <vt:lpstr>Identity Federation</vt:lpstr>
      <vt:lpstr>References for Identity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2014 Chapter 9: Reliability, availability, and fault tolerance Identity Management</dc:title>
  <dc:creator>Eduardo</dc:creator>
  <cp:lastModifiedBy>Eduardo</cp:lastModifiedBy>
  <cp:revision>60</cp:revision>
  <dcterms:created xsi:type="dcterms:W3CDTF">2014-11-15T12:43:42Z</dcterms:created>
  <dcterms:modified xsi:type="dcterms:W3CDTF">2016-11-28T15:13:03Z</dcterms:modified>
</cp:coreProperties>
</file>