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320" r:id="rId3"/>
    <p:sldId id="331" r:id="rId4"/>
    <p:sldId id="313" r:id="rId5"/>
    <p:sldId id="328" r:id="rId6"/>
    <p:sldId id="305" r:id="rId7"/>
    <p:sldId id="306" r:id="rId8"/>
    <p:sldId id="307" r:id="rId9"/>
    <p:sldId id="308" r:id="rId10"/>
    <p:sldId id="309" r:id="rId11"/>
    <p:sldId id="310" r:id="rId12"/>
    <p:sldId id="311" r:id="rId13"/>
    <p:sldId id="324" r:id="rId14"/>
    <p:sldId id="325" r:id="rId15"/>
    <p:sldId id="326" r:id="rId16"/>
    <p:sldId id="327" r:id="rId17"/>
    <p:sldId id="264" r:id="rId18"/>
    <p:sldId id="265" r:id="rId19"/>
    <p:sldId id="266" r:id="rId20"/>
    <p:sldId id="267" r:id="rId21"/>
    <p:sldId id="276" r:id="rId22"/>
    <p:sldId id="365" r:id="rId23"/>
    <p:sldId id="329" r:id="rId24"/>
    <p:sldId id="290" r:id="rId25"/>
    <p:sldId id="335" r:id="rId26"/>
    <p:sldId id="333" r:id="rId27"/>
    <p:sldId id="363" r:id="rId28"/>
    <p:sldId id="361" r:id="rId29"/>
    <p:sldId id="291" r:id="rId30"/>
    <p:sldId id="292" r:id="rId31"/>
    <p:sldId id="293" r:id="rId32"/>
    <p:sldId id="294" r:id="rId33"/>
    <p:sldId id="295" r:id="rId34"/>
    <p:sldId id="297" r:id="rId35"/>
    <p:sldId id="304" r:id="rId36"/>
    <p:sldId id="367" r:id="rId37"/>
    <p:sldId id="336" r:id="rId38"/>
    <p:sldId id="358" r:id="rId39"/>
    <p:sldId id="337" r:id="rId40"/>
    <p:sldId id="321" r:id="rId41"/>
    <p:sldId id="366" r:id="rId42"/>
    <p:sldId id="31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84" y="60"/>
      </p:cViewPr>
      <p:guideLst>
        <p:guide orient="horz" pos="2160"/>
        <p:guide pos="3840"/>
      </p:guideLst>
    </p:cSldViewPr>
  </p:slideViewPr>
  <p:notesTextViewPr>
    <p:cViewPr>
      <p:scale>
        <a:sx n="1" d="1"/>
        <a:sy n="1" d="1"/>
      </p:scale>
      <p:origin x="0" y="0"/>
    </p:cViewPr>
  </p:notesTextViewPr>
  <p:sorterViewPr>
    <p:cViewPr>
      <p:scale>
        <a:sx n="50" d="100"/>
        <a:sy n="50" d="100"/>
      </p:scale>
      <p:origin x="0" y="-55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87074-6B61-4372-9C88-E5C8ECC35BAF}" type="doc">
      <dgm:prSet loTypeId="urn:microsoft.com/office/officeart/2005/8/layout/venn1" loCatId="relationship" qsTypeId="urn:microsoft.com/office/officeart/2005/8/quickstyle/simple3" qsCatId="simple" csTypeId="urn:microsoft.com/office/officeart/2005/8/colors/accent1_2" csCatId="accent1" phldr="1"/>
      <dgm:spPr/>
    </dgm:pt>
    <dgm:pt modelId="{AC76B5D6-F738-4F0E-ADBB-0771C61EC178}">
      <dgm:prSet phldrT="[Text]" custT="1"/>
      <dgm:spPr/>
      <dgm:t>
        <a:bodyPr/>
        <a:lstStyle/>
        <a:p>
          <a:r>
            <a:rPr lang="en-US" sz="1600" dirty="0" smtClean="0">
              <a:latin typeface="Times" pitchFamily="18" charset="0"/>
            </a:rPr>
            <a:t>Cloud Computing</a:t>
          </a:r>
          <a:endParaRPr lang="en-US" sz="1600" dirty="0">
            <a:latin typeface="Times" pitchFamily="18" charset="0"/>
          </a:endParaRPr>
        </a:p>
      </dgm:t>
    </dgm:pt>
    <dgm:pt modelId="{A698B4A5-3B93-4AE3-A8AD-3DE62E9AF3BB}" type="parTrans" cxnId="{90CD88EC-CB63-4862-B8DA-92753C3D12B1}">
      <dgm:prSet/>
      <dgm:spPr/>
      <dgm:t>
        <a:bodyPr/>
        <a:lstStyle/>
        <a:p>
          <a:endParaRPr lang="en-US" sz="1800">
            <a:latin typeface="Times" pitchFamily="18" charset="0"/>
          </a:endParaRPr>
        </a:p>
      </dgm:t>
    </dgm:pt>
    <dgm:pt modelId="{FD4AF282-85FF-43B3-9C06-2CF961DCF06E}" type="sibTrans" cxnId="{90CD88EC-CB63-4862-B8DA-92753C3D12B1}">
      <dgm:prSet/>
      <dgm:spPr/>
      <dgm:t>
        <a:bodyPr/>
        <a:lstStyle/>
        <a:p>
          <a:endParaRPr lang="en-US" sz="1800">
            <a:latin typeface="Times" pitchFamily="18" charset="0"/>
          </a:endParaRPr>
        </a:p>
      </dgm:t>
    </dgm:pt>
    <dgm:pt modelId="{9CE795D7-6F9E-49B6-9CCB-E86E3BBB44C0}">
      <dgm:prSet phldrT="[Text]" custT="1"/>
      <dgm:spPr/>
      <dgm:t>
        <a:bodyPr/>
        <a:lstStyle/>
        <a:p>
          <a:r>
            <a:rPr lang="en-US" sz="1600" dirty="0" smtClean="0">
              <a:latin typeface="Times" pitchFamily="18" charset="0"/>
            </a:rPr>
            <a:t>Security</a:t>
          </a:r>
          <a:endParaRPr lang="en-US" sz="1600" dirty="0">
            <a:latin typeface="Times" pitchFamily="18" charset="0"/>
          </a:endParaRPr>
        </a:p>
      </dgm:t>
    </dgm:pt>
    <dgm:pt modelId="{951F8B57-1D7A-4E98-AA37-4103DF0C602D}" type="parTrans" cxnId="{A7BE7F0D-A24B-41B2-AA29-BE6071A5B2F3}">
      <dgm:prSet/>
      <dgm:spPr/>
      <dgm:t>
        <a:bodyPr/>
        <a:lstStyle/>
        <a:p>
          <a:endParaRPr lang="en-US" sz="1800">
            <a:latin typeface="Times" pitchFamily="18" charset="0"/>
          </a:endParaRPr>
        </a:p>
      </dgm:t>
    </dgm:pt>
    <dgm:pt modelId="{5E852B07-DF7D-4093-AF44-7E546A823F80}" type="sibTrans" cxnId="{A7BE7F0D-A24B-41B2-AA29-BE6071A5B2F3}">
      <dgm:prSet/>
      <dgm:spPr/>
      <dgm:t>
        <a:bodyPr/>
        <a:lstStyle/>
        <a:p>
          <a:endParaRPr lang="en-US" sz="1800">
            <a:latin typeface="Times" pitchFamily="18" charset="0"/>
          </a:endParaRPr>
        </a:p>
      </dgm:t>
    </dgm:pt>
    <dgm:pt modelId="{38991DBD-9E1E-4F4A-81C1-6091219EBDB8}">
      <dgm:prSet phldrT="[Text]" custT="1"/>
      <dgm:spPr/>
      <dgm:t>
        <a:bodyPr/>
        <a:lstStyle/>
        <a:p>
          <a:r>
            <a:rPr lang="en-US" sz="1600" dirty="0" smtClean="0">
              <a:latin typeface="Times" pitchFamily="18" charset="0"/>
            </a:rPr>
            <a:t>Software </a:t>
          </a:r>
        </a:p>
        <a:p>
          <a:r>
            <a:rPr lang="en-US" sz="1600" dirty="0" smtClean="0">
              <a:latin typeface="Times" pitchFamily="18" charset="0"/>
            </a:rPr>
            <a:t>Architecture</a:t>
          </a:r>
          <a:endParaRPr lang="en-US" sz="1600" dirty="0">
            <a:latin typeface="Times" pitchFamily="18" charset="0"/>
          </a:endParaRPr>
        </a:p>
      </dgm:t>
    </dgm:pt>
    <dgm:pt modelId="{4571BE0F-2629-4AD7-BFD5-02F5C1A4FF0C}" type="parTrans" cxnId="{069E2222-470C-425F-96B8-F48247DFD7F5}">
      <dgm:prSet/>
      <dgm:spPr/>
      <dgm:t>
        <a:bodyPr/>
        <a:lstStyle/>
        <a:p>
          <a:endParaRPr lang="en-US" sz="1800">
            <a:latin typeface="Times" pitchFamily="18" charset="0"/>
          </a:endParaRPr>
        </a:p>
      </dgm:t>
    </dgm:pt>
    <dgm:pt modelId="{1B129F66-6703-4313-9F36-587A44E6FC79}" type="sibTrans" cxnId="{069E2222-470C-425F-96B8-F48247DFD7F5}">
      <dgm:prSet/>
      <dgm:spPr/>
      <dgm:t>
        <a:bodyPr/>
        <a:lstStyle/>
        <a:p>
          <a:endParaRPr lang="en-US" sz="1800">
            <a:latin typeface="Times" pitchFamily="18" charset="0"/>
          </a:endParaRPr>
        </a:p>
      </dgm:t>
    </dgm:pt>
    <dgm:pt modelId="{3A70BB7F-F76D-4C9A-83A6-2158E6F7C0BD}" type="pres">
      <dgm:prSet presAssocID="{99087074-6B61-4372-9C88-E5C8ECC35BAF}" presName="compositeShape" presStyleCnt="0">
        <dgm:presLayoutVars>
          <dgm:chMax val="7"/>
          <dgm:dir/>
          <dgm:resizeHandles val="exact"/>
        </dgm:presLayoutVars>
      </dgm:prSet>
      <dgm:spPr/>
    </dgm:pt>
    <dgm:pt modelId="{CD792FC8-074B-4027-8BB2-EADCAD3D7D85}" type="pres">
      <dgm:prSet presAssocID="{AC76B5D6-F738-4F0E-ADBB-0771C61EC178}" presName="circ1" presStyleLbl="vennNode1" presStyleIdx="0" presStyleCnt="3"/>
      <dgm:spPr/>
      <dgm:t>
        <a:bodyPr/>
        <a:lstStyle/>
        <a:p>
          <a:endParaRPr lang="en-US"/>
        </a:p>
      </dgm:t>
    </dgm:pt>
    <dgm:pt modelId="{774530B5-9B4D-4A9A-B9F3-B8868854D70F}" type="pres">
      <dgm:prSet presAssocID="{AC76B5D6-F738-4F0E-ADBB-0771C61EC178}" presName="circ1Tx" presStyleLbl="revTx" presStyleIdx="0" presStyleCnt="0">
        <dgm:presLayoutVars>
          <dgm:chMax val="0"/>
          <dgm:chPref val="0"/>
          <dgm:bulletEnabled val="1"/>
        </dgm:presLayoutVars>
      </dgm:prSet>
      <dgm:spPr/>
      <dgm:t>
        <a:bodyPr/>
        <a:lstStyle/>
        <a:p>
          <a:endParaRPr lang="en-US"/>
        </a:p>
      </dgm:t>
    </dgm:pt>
    <dgm:pt modelId="{2FD57665-29CA-486C-9C3C-748E18C0E2BA}" type="pres">
      <dgm:prSet presAssocID="{9CE795D7-6F9E-49B6-9CCB-E86E3BBB44C0}" presName="circ2" presStyleLbl="vennNode1" presStyleIdx="1" presStyleCnt="3" custLinFactNeighborX="-4833" custLinFactNeighborY="-5208"/>
      <dgm:spPr/>
      <dgm:t>
        <a:bodyPr/>
        <a:lstStyle/>
        <a:p>
          <a:endParaRPr lang="en-US"/>
        </a:p>
      </dgm:t>
    </dgm:pt>
    <dgm:pt modelId="{D84FE2D8-1D4D-4BA6-B839-A09231B1463E}" type="pres">
      <dgm:prSet presAssocID="{9CE795D7-6F9E-49B6-9CCB-E86E3BBB44C0}" presName="circ2Tx" presStyleLbl="revTx" presStyleIdx="0" presStyleCnt="0">
        <dgm:presLayoutVars>
          <dgm:chMax val="0"/>
          <dgm:chPref val="0"/>
          <dgm:bulletEnabled val="1"/>
        </dgm:presLayoutVars>
      </dgm:prSet>
      <dgm:spPr/>
      <dgm:t>
        <a:bodyPr/>
        <a:lstStyle/>
        <a:p>
          <a:endParaRPr lang="en-US"/>
        </a:p>
      </dgm:t>
    </dgm:pt>
    <dgm:pt modelId="{5E2224B0-2515-4899-9054-50A3C2DFDAA7}" type="pres">
      <dgm:prSet presAssocID="{38991DBD-9E1E-4F4A-81C1-6091219EBDB8}" presName="circ3" presStyleLbl="vennNode1" presStyleIdx="2" presStyleCnt="3" custLinFactNeighborX="4833" custLinFactNeighborY="-5208"/>
      <dgm:spPr/>
      <dgm:t>
        <a:bodyPr/>
        <a:lstStyle/>
        <a:p>
          <a:endParaRPr lang="en-US"/>
        </a:p>
      </dgm:t>
    </dgm:pt>
    <dgm:pt modelId="{878E5DE8-66BA-4DA1-893E-27EE1723CBCB}" type="pres">
      <dgm:prSet presAssocID="{38991DBD-9E1E-4F4A-81C1-6091219EBDB8}" presName="circ3Tx" presStyleLbl="revTx" presStyleIdx="0" presStyleCnt="0">
        <dgm:presLayoutVars>
          <dgm:chMax val="0"/>
          <dgm:chPref val="0"/>
          <dgm:bulletEnabled val="1"/>
        </dgm:presLayoutVars>
      </dgm:prSet>
      <dgm:spPr/>
      <dgm:t>
        <a:bodyPr/>
        <a:lstStyle/>
        <a:p>
          <a:endParaRPr lang="en-US"/>
        </a:p>
      </dgm:t>
    </dgm:pt>
  </dgm:ptLst>
  <dgm:cxnLst>
    <dgm:cxn modelId="{A7BE7F0D-A24B-41B2-AA29-BE6071A5B2F3}" srcId="{99087074-6B61-4372-9C88-E5C8ECC35BAF}" destId="{9CE795D7-6F9E-49B6-9CCB-E86E3BBB44C0}" srcOrd="1" destOrd="0" parTransId="{951F8B57-1D7A-4E98-AA37-4103DF0C602D}" sibTransId="{5E852B07-DF7D-4093-AF44-7E546A823F80}"/>
    <dgm:cxn modelId="{13F00E27-F885-4315-895F-CC61084D5C4F}" type="presOf" srcId="{99087074-6B61-4372-9C88-E5C8ECC35BAF}" destId="{3A70BB7F-F76D-4C9A-83A6-2158E6F7C0BD}" srcOrd="0" destOrd="0" presId="urn:microsoft.com/office/officeart/2005/8/layout/venn1"/>
    <dgm:cxn modelId="{C0F2BC5E-D7B7-4562-816E-61B58CFEF4E1}" type="presOf" srcId="{38991DBD-9E1E-4F4A-81C1-6091219EBDB8}" destId="{5E2224B0-2515-4899-9054-50A3C2DFDAA7}" srcOrd="0" destOrd="0" presId="urn:microsoft.com/office/officeart/2005/8/layout/venn1"/>
    <dgm:cxn modelId="{F68E8AE1-5CC5-4F6C-993D-5B42949A7950}" type="presOf" srcId="{38991DBD-9E1E-4F4A-81C1-6091219EBDB8}" destId="{878E5DE8-66BA-4DA1-893E-27EE1723CBCB}" srcOrd="1" destOrd="0" presId="urn:microsoft.com/office/officeart/2005/8/layout/venn1"/>
    <dgm:cxn modelId="{90CD88EC-CB63-4862-B8DA-92753C3D12B1}" srcId="{99087074-6B61-4372-9C88-E5C8ECC35BAF}" destId="{AC76B5D6-F738-4F0E-ADBB-0771C61EC178}" srcOrd="0" destOrd="0" parTransId="{A698B4A5-3B93-4AE3-A8AD-3DE62E9AF3BB}" sibTransId="{FD4AF282-85FF-43B3-9C06-2CF961DCF06E}"/>
    <dgm:cxn modelId="{21A3D698-5678-4EA7-B433-DEDDCEF29063}" type="presOf" srcId="{AC76B5D6-F738-4F0E-ADBB-0771C61EC178}" destId="{774530B5-9B4D-4A9A-B9F3-B8868854D70F}" srcOrd="1" destOrd="0" presId="urn:microsoft.com/office/officeart/2005/8/layout/venn1"/>
    <dgm:cxn modelId="{B5ED39A8-276B-4A91-B8DB-AC22D82F43D1}" type="presOf" srcId="{AC76B5D6-F738-4F0E-ADBB-0771C61EC178}" destId="{CD792FC8-074B-4027-8BB2-EADCAD3D7D85}" srcOrd="0" destOrd="0" presId="urn:microsoft.com/office/officeart/2005/8/layout/venn1"/>
    <dgm:cxn modelId="{069E2222-470C-425F-96B8-F48247DFD7F5}" srcId="{99087074-6B61-4372-9C88-E5C8ECC35BAF}" destId="{38991DBD-9E1E-4F4A-81C1-6091219EBDB8}" srcOrd="2" destOrd="0" parTransId="{4571BE0F-2629-4AD7-BFD5-02F5C1A4FF0C}" sibTransId="{1B129F66-6703-4313-9F36-587A44E6FC79}"/>
    <dgm:cxn modelId="{00318BF5-1282-429A-ADB3-0CFD9A80BEC5}" type="presOf" srcId="{9CE795D7-6F9E-49B6-9CCB-E86E3BBB44C0}" destId="{D84FE2D8-1D4D-4BA6-B839-A09231B1463E}" srcOrd="1" destOrd="0" presId="urn:microsoft.com/office/officeart/2005/8/layout/venn1"/>
    <dgm:cxn modelId="{74BC3007-2E29-46C5-83B3-F9F3F1AEAEDF}" type="presOf" srcId="{9CE795D7-6F9E-49B6-9CCB-E86E3BBB44C0}" destId="{2FD57665-29CA-486C-9C3C-748E18C0E2BA}" srcOrd="0" destOrd="0" presId="urn:microsoft.com/office/officeart/2005/8/layout/venn1"/>
    <dgm:cxn modelId="{96320E6B-D90A-4E6E-91FA-7A668BBE2433}" type="presParOf" srcId="{3A70BB7F-F76D-4C9A-83A6-2158E6F7C0BD}" destId="{CD792FC8-074B-4027-8BB2-EADCAD3D7D85}" srcOrd="0" destOrd="0" presId="urn:microsoft.com/office/officeart/2005/8/layout/venn1"/>
    <dgm:cxn modelId="{3E41E403-D5C5-49C0-B070-5A5DA90F7DCF}" type="presParOf" srcId="{3A70BB7F-F76D-4C9A-83A6-2158E6F7C0BD}" destId="{774530B5-9B4D-4A9A-B9F3-B8868854D70F}" srcOrd="1" destOrd="0" presId="urn:microsoft.com/office/officeart/2005/8/layout/venn1"/>
    <dgm:cxn modelId="{19F052CA-5F06-49F4-84DC-EBF9B3AC2C04}" type="presParOf" srcId="{3A70BB7F-F76D-4C9A-83A6-2158E6F7C0BD}" destId="{2FD57665-29CA-486C-9C3C-748E18C0E2BA}" srcOrd="2" destOrd="0" presId="urn:microsoft.com/office/officeart/2005/8/layout/venn1"/>
    <dgm:cxn modelId="{94FAB771-FEB6-4EF4-B4D1-71D6BD679248}" type="presParOf" srcId="{3A70BB7F-F76D-4C9A-83A6-2158E6F7C0BD}" destId="{D84FE2D8-1D4D-4BA6-B839-A09231B1463E}" srcOrd="3" destOrd="0" presId="urn:microsoft.com/office/officeart/2005/8/layout/venn1"/>
    <dgm:cxn modelId="{E88E34F7-1053-49DC-BC14-98586417921A}" type="presParOf" srcId="{3A70BB7F-F76D-4C9A-83A6-2158E6F7C0BD}" destId="{5E2224B0-2515-4899-9054-50A3C2DFDAA7}" srcOrd="4" destOrd="0" presId="urn:microsoft.com/office/officeart/2005/8/layout/venn1"/>
    <dgm:cxn modelId="{BE8CF019-5414-4086-96A4-ABF7EB290130}" type="presParOf" srcId="{3A70BB7F-F76D-4C9A-83A6-2158E6F7C0BD}" destId="{878E5DE8-66BA-4DA1-893E-27EE1723CBCB}"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92FC8-074B-4027-8BB2-EADCAD3D7D85}">
      <dsp:nvSpPr>
        <dsp:cNvPr id="0" name=""/>
        <dsp:cNvSpPr/>
      </dsp:nvSpPr>
      <dsp:spPr>
        <a:xfrm>
          <a:off x="1912620" y="53657"/>
          <a:ext cx="2575560" cy="2575560"/>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latin typeface="Times" pitchFamily="18" charset="0"/>
            </a:rPr>
            <a:t>Cloud Computing</a:t>
          </a:r>
          <a:endParaRPr lang="en-US" sz="1600" kern="1200" dirty="0">
            <a:latin typeface="Times" pitchFamily="18" charset="0"/>
          </a:endParaRPr>
        </a:p>
      </dsp:txBody>
      <dsp:txXfrm>
        <a:off x="2256028" y="504380"/>
        <a:ext cx="1888744" cy="1159002"/>
      </dsp:txXfrm>
    </dsp:sp>
    <dsp:sp modelId="{2FD57665-29CA-486C-9C3C-748E18C0E2BA}">
      <dsp:nvSpPr>
        <dsp:cNvPr id="0" name=""/>
        <dsp:cNvSpPr/>
      </dsp:nvSpPr>
      <dsp:spPr>
        <a:xfrm>
          <a:off x="2717491" y="1529247"/>
          <a:ext cx="2575560" cy="2575560"/>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latin typeface="Times" pitchFamily="18" charset="0"/>
            </a:rPr>
            <a:t>Security</a:t>
          </a:r>
          <a:endParaRPr lang="en-US" sz="1600" kern="1200" dirty="0">
            <a:latin typeface="Times" pitchFamily="18" charset="0"/>
          </a:endParaRPr>
        </a:p>
      </dsp:txBody>
      <dsp:txXfrm>
        <a:off x="3505183" y="2194600"/>
        <a:ext cx="1545336" cy="1416558"/>
      </dsp:txXfrm>
    </dsp:sp>
    <dsp:sp modelId="{5E2224B0-2515-4899-9054-50A3C2DFDAA7}">
      <dsp:nvSpPr>
        <dsp:cNvPr id="0" name=""/>
        <dsp:cNvSpPr/>
      </dsp:nvSpPr>
      <dsp:spPr>
        <a:xfrm>
          <a:off x="1107748" y="1529247"/>
          <a:ext cx="2575560" cy="2575560"/>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latin typeface="Times" pitchFamily="18" charset="0"/>
            </a:rPr>
            <a:t>Software </a:t>
          </a:r>
        </a:p>
        <a:p>
          <a:pPr lvl="0" algn="ctr" defTabSz="711200">
            <a:lnSpc>
              <a:spcPct val="90000"/>
            </a:lnSpc>
            <a:spcBef>
              <a:spcPct val="0"/>
            </a:spcBef>
            <a:spcAft>
              <a:spcPct val="35000"/>
            </a:spcAft>
          </a:pPr>
          <a:r>
            <a:rPr lang="en-US" sz="1600" kern="1200" dirty="0" smtClean="0">
              <a:latin typeface="Times" pitchFamily="18" charset="0"/>
            </a:rPr>
            <a:t>Architecture</a:t>
          </a:r>
          <a:endParaRPr lang="en-US" sz="1600" kern="1200" dirty="0">
            <a:latin typeface="Times" pitchFamily="18" charset="0"/>
          </a:endParaRPr>
        </a:p>
      </dsp:txBody>
      <dsp:txXfrm>
        <a:off x="1350280" y="2194600"/>
        <a:ext cx="1545336" cy="141655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BF160-393E-4441-AB16-75C1C5B36E99}"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24B41-387B-46D0-9405-7C4D15400169}" type="slidenum">
              <a:rPr lang="en-US" smtClean="0"/>
              <a:t>‹#›</a:t>
            </a:fld>
            <a:endParaRPr lang="en-US"/>
          </a:p>
        </p:txBody>
      </p:sp>
    </p:spTree>
    <p:extLst>
      <p:ext uri="{BB962C8B-B14F-4D97-AF65-F5344CB8AC3E}">
        <p14:creationId xmlns:p14="http://schemas.microsoft.com/office/powerpoint/2010/main" val="342608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F9779E-7E14-42BB-B752-D1CB98F5141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2590E-9321-464F-83F8-EBED45A7033B}" type="slidenum">
              <a:rPr lang="en-US" smtClean="0"/>
              <a:t>‹#›</a:t>
            </a:fld>
            <a:endParaRPr lang="en-US"/>
          </a:p>
        </p:txBody>
      </p:sp>
    </p:spTree>
    <p:extLst>
      <p:ext uri="{BB962C8B-B14F-4D97-AF65-F5344CB8AC3E}">
        <p14:creationId xmlns:p14="http://schemas.microsoft.com/office/powerpoint/2010/main" val="106953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9779E-7E14-42BB-B752-D1CB98F5141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2590E-9321-464F-83F8-EBED45A7033B}" type="slidenum">
              <a:rPr lang="en-US" smtClean="0"/>
              <a:t>‹#›</a:t>
            </a:fld>
            <a:endParaRPr lang="en-US"/>
          </a:p>
        </p:txBody>
      </p:sp>
    </p:spTree>
    <p:extLst>
      <p:ext uri="{BB962C8B-B14F-4D97-AF65-F5344CB8AC3E}">
        <p14:creationId xmlns:p14="http://schemas.microsoft.com/office/powerpoint/2010/main" val="253036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9779E-7E14-42BB-B752-D1CB98F5141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2590E-9321-464F-83F8-EBED45A7033B}" type="slidenum">
              <a:rPr lang="en-US" smtClean="0"/>
              <a:t>‹#›</a:t>
            </a:fld>
            <a:endParaRPr lang="en-US"/>
          </a:p>
        </p:txBody>
      </p:sp>
    </p:spTree>
    <p:extLst>
      <p:ext uri="{BB962C8B-B14F-4D97-AF65-F5344CB8AC3E}">
        <p14:creationId xmlns:p14="http://schemas.microsoft.com/office/powerpoint/2010/main" val="85733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9779E-7E14-42BB-B752-D1CB98F5141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2590E-9321-464F-83F8-EBED45A7033B}" type="slidenum">
              <a:rPr lang="en-US" smtClean="0"/>
              <a:t>‹#›</a:t>
            </a:fld>
            <a:endParaRPr lang="en-US"/>
          </a:p>
        </p:txBody>
      </p:sp>
    </p:spTree>
    <p:extLst>
      <p:ext uri="{BB962C8B-B14F-4D97-AF65-F5344CB8AC3E}">
        <p14:creationId xmlns:p14="http://schemas.microsoft.com/office/powerpoint/2010/main" val="188989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9779E-7E14-42BB-B752-D1CB98F5141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2590E-9321-464F-83F8-EBED45A7033B}" type="slidenum">
              <a:rPr lang="en-US" smtClean="0"/>
              <a:t>‹#›</a:t>
            </a:fld>
            <a:endParaRPr lang="en-US"/>
          </a:p>
        </p:txBody>
      </p:sp>
    </p:spTree>
    <p:extLst>
      <p:ext uri="{BB962C8B-B14F-4D97-AF65-F5344CB8AC3E}">
        <p14:creationId xmlns:p14="http://schemas.microsoft.com/office/powerpoint/2010/main" val="154089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F9779E-7E14-42BB-B752-D1CB98F5141E}"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2590E-9321-464F-83F8-EBED45A7033B}" type="slidenum">
              <a:rPr lang="en-US" smtClean="0"/>
              <a:t>‹#›</a:t>
            </a:fld>
            <a:endParaRPr lang="en-US"/>
          </a:p>
        </p:txBody>
      </p:sp>
    </p:spTree>
    <p:extLst>
      <p:ext uri="{BB962C8B-B14F-4D97-AF65-F5344CB8AC3E}">
        <p14:creationId xmlns:p14="http://schemas.microsoft.com/office/powerpoint/2010/main" val="313948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F9779E-7E14-42BB-B752-D1CB98F5141E}"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2590E-9321-464F-83F8-EBED45A7033B}" type="slidenum">
              <a:rPr lang="en-US" smtClean="0"/>
              <a:t>‹#›</a:t>
            </a:fld>
            <a:endParaRPr lang="en-US"/>
          </a:p>
        </p:txBody>
      </p:sp>
    </p:spTree>
    <p:extLst>
      <p:ext uri="{BB962C8B-B14F-4D97-AF65-F5344CB8AC3E}">
        <p14:creationId xmlns:p14="http://schemas.microsoft.com/office/powerpoint/2010/main" val="2879181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F9779E-7E14-42BB-B752-D1CB98F5141E}"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2590E-9321-464F-83F8-EBED45A7033B}" type="slidenum">
              <a:rPr lang="en-US" smtClean="0"/>
              <a:t>‹#›</a:t>
            </a:fld>
            <a:endParaRPr lang="en-US"/>
          </a:p>
        </p:txBody>
      </p:sp>
    </p:spTree>
    <p:extLst>
      <p:ext uri="{BB962C8B-B14F-4D97-AF65-F5344CB8AC3E}">
        <p14:creationId xmlns:p14="http://schemas.microsoft.com/office/powerpoint/2010/main" val="421260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9779E-7E14-42BB-B752-D1CB98F5141E}"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2590E-9321-464F-83F8-EBED45A7033B}" type="slidenum">
              <a:rPr lang="en-US" smtClean="0"/>
              <a:t>‹#›</a:t>
            </a:fld>
            <a:endParaRPr lang="en-US"/>
          </a:p>
        </p:txBody>
      </p:sp>
    </p:spTree>
    <p:extLst>
      <p:ext uri="{BB962C8B-B14F-4D97-AF65-F5344CB8AC3E}">
        <p14:creationId xmlns:p14="http://schemas.microsoft.com/office/powerpoint/2010/main" val="414646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9779E-7E14-42BB-B752-D1CB98F5141E}"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2590E-9321-464F-83F8-EBED45A7033B}" type="slidenum">
              <a:rPr lang="en-US" smtClean="0"/>
              <a:t>‹#›</a:t>
            </a:fld>
            <a:endParaRPr lang="en-US"/>
          </a:p>
        </p:txBody>
      </p:sp>
    </p:spTree>
    <p:extLst>
      <p:ext uri="{BB962C8B-B14F-4D97-AF65-F5344CB8AC3E}">
        <p14:creationId xmlns:p14="http://schemas.microsoft.com/office/powerpoint/2010/main" val="277501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9779E-7E14-42BB-B752-D1CB98F5141E}"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2590E-9321-464F-83F8-EBED45A7033B}" type="slidenum">
              <a:rPr lang="en-US" smtClean="0"/>
              <a:t>‹#›</a:t>
            </a:fld>
            <a:endParaRPr lang="en-US"/>
          </a:p>
        </p:txBody>
      </p:sp>
    </p:spTree>
    <p:extLst>
      <p:ext uri="{BB962C8B-B14F-4D97-AF65-F5344CB8AC3E}">
        <p14:creationId xmlns:p14="http://schemas.microsoft.com/office/powerpoint/2010/main" val="395742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9779E-7E14-42BB-B752-D1CB98F5141E}" type="datetimeFigureOut">
              <a:rPr lang="en-US" smtClean="0"/>
              <a:t>12/5/2016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2590E-9321-464F-83F8-EBED45A7033B}" type="slidenum">
              <a:rPr lang="en-US" smtClean="0"/>
              <a:t>‹#›</a:t>
            </a:fld>
            <a:endParaRPr lang="en-US"/>
          </a:p>
        </p:txBody>
      </p:sp>
    </p:spTree>
    <p:extLst>
      <p:ext uri="{BB962C8B-B14F-4D97-AF65-F5344CB8AC3E}">
        <p14:creationId xmlns:p14="http://schemas.microsoft.com/office/powerpoint/2010/main" val="3240698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Orange_(telecommunications)" TargetMode="External"/><Relationship Id="rId2" Type="http://schemas.openxmlformats.org/officeDocument/2006/relationships/hyperlink" Target="http://en.wikipedia.org/wiki/Vodafone" TargetMode="External"/><Relationship Id="rId1" Type="http://schemas.openxmlformats.org/officeDocument/2006/relationships/slideLayout" Target="../slideLayouts/slideLayout2.xml"/><Relationship Id="rId5" Type="http://schemas.openxmlformats.org/officeDocument/2006/relationships/hyperlink" Target="http://en.wikipedia.org/wiki/Alibaba_Group" TargetMode="External"/><Relationship Id="rId4" Type="http://schemas.openxmlformats.org/officeDocument/2006/relationships/hyperlink" Target="http://en.wikipedia.org/wiki/Veriz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Cloud_computing" TargetMode="External"/><Relationship Id="rId2" Type="http://schemas.openxmlformats.org/officeDocument/2006/relationships/hyperlink" Target="http://www.techinasia.com/2011/07/28/aliyun-launch/" TargetMode="External"/><Relationship Id="rId1" Type="http://schemas.openxmlformats.org/officeDocument/2006/relationships/slideLayout" Target="../slideLayouts/slideLayout2.xml"/><Relationship Id="rId6" Type="http://schemas.openxmlformats.org/officeDocument/2006/relationships/hyperlink" Target="http://www.techinasia.com/2011/12/20/dell-baidu-yi/" TargetMode="External"/><Relationship Id="rId5" Type="http://schemas.openxmlformats.org/officeDocument/2006/relationships/hyperlink" Target="http://en.wikipedia.org/wiki/Alibaba_Group" TargetMode="External"/><Relationship Id="rId4" Type="http://schemas.openxmlformats.org/officeDocument/2006/relationships/hyperlink" Target="http://en.wikipedia.org/wiki/G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en.wikipedia.org/wiki/Biochip" TargetMode="External"/><Relationship Id="rId3" Type="http://schemas.openxmlformats.org/officeDocument/2006/relationships/hyperlink" Target="http://en.wikipedia.org/wiki/Internet" TargetMode="External"/><Relationship Id="rId7" Type="http://schemas.openxmlformats.org/officeDocument/2006/relationships/hyperlink" Target="http://en.wikipedia.org/wiki/Smart_grid" TargetMode="External"/><Relationship Id="rId12" Type="http://schemas.openxmlformats.org/officeDocument/2006/relationships/hyperlink" Target="http://en.wikipedia.org/wiki/Joseph_Steinberg" TargetMode="External"/><Relationship Id="rId2" Type="http://schemas.openxmlformats.org/officeDocument/2006/relationships/hyperlink" Target="http://en.wikipedia.org/wiki/Embedded_system" TargetMode="External"/><Relationship Id="rId1" Type="http://schemas.openxmlformats.org/officeDocument/2006/relationships/slideLayout" Target="../slideLayouts/slideLayout2.xml"/><Relationship Id="rId6" Type="http://schemas.openxmlformats.org/officeDocument/2006/relationships/hyperlink" Target="http://en.wikipedia.org/wiki/Smart_objects" TargetMode="External"/><Relationship Id="rId11" Type="http://schemas.openxmlformats.org/officeDocument/2006/relationships/hyperlink" Target="http://en.wikipedia.org/wiki/Forbes" TargetMode="External"/><Relationship Id="rId5" Type="http://schemas.openxmlformats.org/officeDocument/2006/relationships/hyperlink" Target="http://en.wikipedia.org/wiki/Internet_of_Things#cite_note-M2M-IoT-1" TargetMode="External"/><Relationship Id="rId10" Type="http://schemas.openxmlformats.org/officeDocument/2006/relationships/hyperlink" Target="http://en.wikipedia.org/wiki/Smart_thermostat" TargetMode="External"/><Relationship Id="rId4" Type="http://schemas.openxmlformats.org/officeDocument/2006/relationships/hyperlink" Target="http://en.wikipedia.org/wiki/Machine_to_machine" TargetMode="External"/><Relationship Id="rId9" Type="http://schemas.openxmlformats.org/officeDocument/2006/relationships/hyperlink" Target="http://en.wikipedia.org/wiki/Internet_of_Things#cite_note-Definition-IoT-3"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pcworld.com/article/2158140/blackberry-to-take-on-iot-headaches-with-project-ion.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hillside.net/plop/2010/index.php?nav=progra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1852783" y="495754"/>
            <a:ext cx="8650941" cy="2745628"/>
          </a:xfrm>
        </p:spPr>
        <p:txBody>
          <a:bodyPr>
            <a:normAutofit/>
          </a:bodyPr>
          <a:lstStyle/>
          <a:p>
            <a:r>
              <a:rPr lang="en-US" b="1" dirty="0" smtClean="0"/>
              <a:t>Cloud Computing 2016</a:t>
            </a:r>
            <a:br>
              <a:rPr lang="en-US" b="1" dirty="0" smtClean="0"/>
            </a:br>
            <a:r>
              <a:rPr lang="en-US" sz="3600" dirty="0" smtClean="0"/>
              <a:t>Chapter 11: The mobile cloud</a:t>
            </a:r>
            <a:br>
              <a:rPr lang="en-US" sz="3600" dirty="0" smtClean="0"/>
            </a:br>
            <a:r>
              <a:rPr lang="en-US" sz="3600" dirty="0" smtClean="0"/>
              <a:t>Chapter 12:  </a:t>
            </a:r>
            <a:r>
              <a:rPr lang="en-US" sz="3600" dirty="0" err="1" smtClean="0"/>
              <a:t>IoT</a:t>
            </a:r>
            <a:r>
              <a:rPr lang="en-US" sz="3600" dirty="0" smtClean="0"/>
              <a:t> and CPSs</a:t>
            </a:r>
            <a:br>
              <a:rPr lang="en-US" sz="3600" dirty="0" smtClean="0"/>
            </a:br>
            <a:r>
              <a:rPr lang="en-US" sz="3600" dirty="0" smtClean="0"/>
              <a:t>The future</a:t>
            </a:r>
            <a:endParaRPr lang="en-US" sz="3600" dirty="0"/>
          </a:p>
        </p:txBody>
      </p:sp>
      <p:sp>
        <p:nvSpPr>
          <p:cNvPr id="8"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700" dirty="0"/>
          </a:p>
        </p:txBody>
      </p:sp>
      <p:sp>
        <p:nvSpPr>
          <p:cNvPr id="9" name="Subtitle 2"/>
          <p:cNvSpPr txBox="1">
            <a:spLocks/>
          </p:cNvSpPr>
          <p:nvPr/>
        </p:nvSpPr>
        <p:spPr>
          <a:xfrm>
            <a:off x="1371600" y="3886200"/>
            <a:ext cx="6400800" cy="1752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r>
              <a:rPr lang="en-US" dirty="0" smtClean="0"/>
              <a:t>                              Dr. E.B. Fernandez</a:t>
            </a:r>
            <a:endParaRPr lang="en-US" dirty="0"/>
          </a:p>
        </p:txBody>
      </p:sp>
    </p:spTree>
    <p:extLst>
      <p:ext uri="{BB962C8B-B14F-4D97-AF65-F5344CB8AC3E}">
        <p14:creationId xmlns:p14="http://schemas.microsoft.com/office/powerpoint/2010/main" val="2007080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55" y="1290638"/>
            <a:ext cx="8075220" cy="4813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3440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204788"/>
            <a:ext cx="6381750" cy="644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6456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3" y="581025"/>
            <a:ext cx="64293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3798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3416320"/>
          </a:xfrm>
          <a:prstGeom prst="rect">
            <a:avLst/>
          </a:prstGeom>
        </p:spPr>
        <p:txBody>
          <a:bodyPr>
            <a:spAutoFit/>
          </a:bodyPr>
          <a:lstStyle/>
          <a:p>
            <a:r>
              <a:rPr lang="en-US" dirty="0" smtClean="0"/>
              <a:t>The </a:t>
            </a:r>
            <a:r>
              <a:rPr lang="en-US" dirty="0"/>
              <a:t>prime example of a hostile </a:t>
            </a:r>
            <a:r>
              <a:rPr lang="en-US" dirty="0" smtClean="0"/>
              <a:t>environment </a:t>
            </a:r>
            <a:r>
              <a:rPr lang="en-US" dirty="0"/>
              <a:t>is a theater of military operations. </a:t>
            </a:r>
          </a:p>
          <a:p>
            <a:r>
              <a:rPr lang="en-US" dirty="0"/>
              <a:t>Another example is a geographical region where </a:t>
            </a:r>
          </a:p>
          <a:p>
            <a:r>
              <a:rPr lang="en-US" dirty="0"/>
              <a:t>recovery is underway after a natural disaster or </a:t>
            </a:r>
          </a:p>
          <a:p>
            <a:r>
              <a:rPr lang="en-US" dirty="0"/>
              <a:t>terrorist attack. </a:t>
            </a:r>
            <a:endParaRPr lang="en-US" dirty="0" smtClean="0"/>
          </a:p>
          <a:p>
            <a:r>
              <a:rPr lang="en-US" dirty="0" smtClean="0"/>
              <a:t>A </a:t>
            </a:r>
            <a:r>
              <a:rPr lang="en-US" dirty="0"/>
              <a:t>third example is a developing </a:t>
            </a:r>
          </a:p>
          <a:p>
            <a:r>
              <a:rPr lang="en-US" dirty="0"/>
              <a:t>country with a weak networking infrastructure. </a:t>
            </a:r>
            <a:endParaRPr lang="en-US" dirty="0" smtClean="0"/>
          </a:p>
          <a:p>
            <a:r>
              <a:rPr lang="en-US" dirty="0" smtClean="0"/>
              <a:t>A cloudlet </a:t>
            </a:r>
            <a:r>
              <a:rPr lang="en-US" dirty="0"/>
              <a:t>can be viewed as a surrogate or proxy </a:t>
            </a:r>
          </a:p>
          <a:p>
            <a:r>
              <a:rPr lang="en-US" dirty="0"/>
              <a:t>of the real cloud, located as the middle tier of a </a:t>
            </a:r>
          </a:p>
          <a:p>
            <a:r>
              <a:rPr lang="en-US" dirty="0"/>
              <a:t>three-tier hierarchy: mobile device, cloudlet, and </a:t>
            </a:r>
          </a:p>
          <a:p>
            <a:r>
              <a:rPr lang="en-US" dirty="0"/>
              <a:t>cloud. </a:t>
            </a:r>
            <a:r>
              <a:rPr lang="en-US" dirty="0" smtClean="0"/>
              <a:t> Cloudlets are transparent to the users</a:t>
            </a:r>
            <a:endParaRPr lang="en-US" dirty="0"/>
          </a:p>
          <a:p>
            <a:r>
              <a:rPr lang="en-US" dirty="0" smtClean="0"/>
              <a:t> </a:t>
            </a:r>
            <a:endParaRPr lang="en-US" dirty="0"/>
          </a:p>
        </p:txBody>
      </p:sp>
      <p:sp>
        <p:nvSpPr>
          <p:cNvPr id="3" name="Title 2"/>
          <p:cNvSpPr>
            <a:spLocks noGrp="1"/>
          </p:cNvSpPr>
          <p:nvPr>
            <p:ph type="title"/>
          </p:nvPr>
        </p:nvSpPr>
        <p:spPr/>
        <p:txBody>
          <a:bodyPr/>
          <a:lstStyle/>
          <a:p>
            <a:r>
              <a:rPr lang="en-US" dirty="0" smtClean="0"/>
              <a:t>Cloudlets in a hostile environment   [Sat13]</a:t>
            </a:r>
            <a:endParaRPr lang="en-US" dirty="0"/>
          </a:p>
        </p:txBody>
      </p:sp>
    </p:spTree>
    <p:extLst>
      <p:ext uri="{BB962C8B-B14F-4D97-AF65-F5344CB8AC3E}">
        <p14:creationId xmlns:p14="http://schemas.microsoft.com/office/powerpoint/2010/main" val="2006505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67037" y="647700"/>
            <a:ext cx="6257925" cy="5562600"/>
          </a:xfrm>
          <a:prstGeom prst="rect">
            <a:avLst/>
          </a:prstGeom>
        </p:spPr>
      </p:pic>
    </p:spTree>
    <p:extLst>
      <p:ext uri="{BB962C8B-B14F-4D97-AF65-F5344CB8AC3E}">
        <p14:creationId xmlns:p14="http://schemas.microsoft.com/office/powerpoint/2010/main" val="2046731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33675" y="500062"/>
            <a:ext cx="6724650" cy="5857875"/>
          </a:xfrm>
          <a:prstGeom prst="rect">
            <a:avLst/>
          </a:prstGeom>
        </p:spPr>
      </p:pic>
    </p:spTree>
    <p:extLst>
      <p:ext uri="{BB962C8B-B14F-4D97-AF65-F5344CB8AC3E}">
        <p14:creationId xmlns:p14="http://schemas.microsoft.com/office/powerpoint/2010/main" val="348617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05125" y="666750"/>
            <a:ext cx="6381750" cy="5524500"/>
          </a:xfrm>
          <a:prstGeom prst="rect">
            <a:avLst/>
          </a:prstGeom>
        </p:spPr>
      </p:pic>
    </p:spTree>
    <p:extLst>
      <p:ext uri="{BB962C8B-B14F-4D97-AF65-F5344CB8AC3E}">
        <p14:creationId xmlns:p14="http://schemas.microsoft.com/office/powerpoint/2010/main" val="3612099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phones</a:t>
            </a:r>
            <a:endParaRPr lang="en-US" dirty="0"/>
          </a:p>
        </p:txBody>
      </p:sp>
      <p:sp>
        <p:nvSpPr>
          <p:cNvPr id="3" name="Content Placeholder 2"/>
          <p:cNvSpPr>
            <a:spLocks noGrp="1"/>
          </p:cNvSpPr>
          <p:nvPr>
            <p:ph idx="1"/>
          </p:nvPr>
        </p:nvSpPr>
        <p:spPr/>
        <p:txBody>
          <a:bodyPr>
            <a:normAutofit/>
          </a:bodyPr>
          <a:lstStyle/>
          <a:p>
            <a:r>
              <a:rPr lang="en-US" sz="2400" dirty="0"/>
              <a:t>Applications are run on a remote server and then sent to the user. Because of the advanced improvement in mobile browsers thanks to Apple and Google over the past couple of years, nearly every mobile should have a suitable browser. This means developers will have a much wider market and they can bypass the restrictions created by mobile operating systems.</a:t>
            </a:r>
          </a:p>
          <a:p>
            <a:r>
              <a:rPr lang="en-US" sz="2400" dirty="0"/>
              <a:t>Mobile cloud computing gives new company chances for mobile network providers. Several operators such as </a:t>
            </a:r>
            <a:r>
              <a:rPr lang="en-US" sz="2400" dirty="0" smtClean="0">
                <a:hlinkClick r:id="rId2" tooltip="Vodafone"/>
              </a:rPr>
              <a:t>Vodafone</a:t>
            </a:r>
            <a:r>
              <a:rPr lang="en-US" sz="2400" dirty="0" smtClean="0"/>
              <a:t>, </a:t>
            </a:r>
            <a:r>
              <a:rPr lang="en-US" sz="2400" dirty="0">
                <a:hlinkClick r:id="rId3" tooltip="Orange (telecommunications)"/>
              </a:rPr>
              <a:t>Orange</a:t>
            </a:r>
            <a:r>
              <a:rPr lang="en-US" sz="2400" dirty="0"/>
              <a:t> and </a:t>
            </a:r>
            <a:r>
              <a:rPr lang="en-US" sz="2400" dirty="0">
                <a:hlinkClick r:id="rId4" tooltip="Verizon"/>
              </a:rPr>
              <a:t>Verizon</a:t>
            </a:r>
            <a:r>
              <a:rPr lang="en-US" sz="2400" dirty="0"/>
              <a:t> have started to offer cloud computing services for companies.</a:t>
            </a:r>
          </a:p>
          <a:p>
            <a:r>
              <a:rPr lang="en-US" sz="2400" dirty="0" err="1">
                <a:hlinkClick r:id="rId5" tooltip="Alibaba Group"/>
              </a:rPr>
              <a:t>Alibaba</a:t>
            </a:r>
            <a:r>
              <a:rPr lang="en-US" sz="2400" dirty="0">
                <a:hlinkClick r:id="rId5" tooltip="Alibaba Group"/>
              </a:rPr>
              <a:t> Group</a:t>
            </a:r>
            <a:r>
              <a:rPr lang="en-US" sz="2400" dirty="0"/>
              <a:t> launched cloud computing-based operating system </a:t>
            </a:r>
            <a:r>
              <a:rPr lang="en-US" sz="2400" dirty="0" err="1"/>
              <a:t>Aliyun</a:t>
            </a:r>
            <a:r>
              <a:rPr lang="en-US" sz="2400" dirty="0"/>
              <a:t> on 29th </a:t>
            </a:r>
            <a:r>
              <a:rPr lang="en-US" sz="2400" dirty="0" err="1"/>
              <a:t>july</a:t>
            </a:r>
            <a:r>
              <a:rPr lang="en-US" sz="2400" dirty="0"/>
              <a:t> 2011. The </a:t>
            </a:r>
            <a:r>
              <a:rPr lang="en-US" sz="2400" dirty="0" err="1"/>
              <a:t>Aliyun</a:t>
            </a:r>
            <a:r>
              <a:rPr lang="en-US" sz="2400" dirty="0"/>
              <a:t> operating system </a:t>
            </a:r>
            <a:r>
              <a:rPr lang="en-US" sz="2400" dirty="0" smtClean="0"/>
              <a:t>features </a:t>
            </a:r>
            <a:r>
              <a:rPr lang="en-US" sz="2400" dirty="0"/>
              <a:t>cloud services such as email, Internet search and support for web-based applications. Users are not required to download or install applications onto their mobile devices.</a:t>
            </a:r>
          </a:p>
          <a:p>
            <a:endParaRPr lang="en-US" sz="2400" dirty="0"/>
          </a:p>
        </p:txBody>
      </p:sp>
    </p:spTree>
    <p:extLst>
      <p:ext uri="{BB962C8B-B14F-4D97-AF65-F5344CB8AC3E}">
        <p14:creationId xmlns:p14="http://schemas.microsoft.com/office/powerpoint/2010/main" val="3005335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err="1"/>
              <a:t>Aliyun</a:t>
            </a:r>
            <a:r>
              <a:rPr lang="en-US" sz="2800" b="1" dirty="0"/>
              <a:t> OS    </a:t>
            </a:r>
            <a:r>
              <a:rPr lang="en-US" sz="2800" dirty="0"/>
              <a:t>(July 29, 2011) </a:t>
            </a:r>
            <a:r>
              <a:rPr lang="en-US" sz="2400" dirty="0"/>
              <a:t>http://www.pcmag.com/article2/0,2817,2389450,00.asp</a:t>
            </a:r>
          </a:p>
        </p:txBody>
      </p:sp>
      <p:sp>
        <p:nvSpPr>
          <p:cNvPr id="3" name="Content Placeholder 2"/>
          <p:cNvSpPr>
            <a:spLocks noGrp="1"/>
          </p:cNvSpPr>
          <p:nvPr>
            <p:ph idx="1"/>
          </p:nvPr>
        </p:nvSpPr>
        <p:spPr/>
        <p:txBody>
          <a:bodyPr/>
          <a:lstStyle/>
          <a:p>
            <a:r>
              <a:rPr lang="en-US" sz="1800" dirty="0" err="1"/>
              <a:t>Alibaba's</a:t>
            </a:r>
            <a:r>
              <a:rPr lang="en-US" sz="1800" dirty="0"/>
              <a:t> operating system makes use of "cloud-based" services, including e-mail, Internet search, weather updates and GPS and mapping applications, the company said. The OS will apparently require users to be constantly connected to take advantage of its Web-based apps, instead of designing applications that can run natively on the phone's hardware. But, the company added, there will be some interoperability with the Android OS</a:t>
            </a:r>
            <a:r>
              <a:rPr lang="en-US" sz="1800" dirty="0" smtClean="0"/>
              <a:t>.  (Yun= cloud in Chinese)</a:t>
            </a:r>
            <a:endParaRPr lang="en-US" sz="1800" dirty="0"/>
          </a:p>
          <a:p>
            <a:r>
              <a:rPr lang="en-US" sz="1800" dirty="0"/>
              <a:t>Alibaba claims it is the largest e-commerce company in China, with first-quarter </a:t>
            </a:r>
            <a:r>
              <a:rPr lang="en-US" sz="1800" dirty="0" smtClean="0"/>
              <a:t>(2011) revenue </a:t>
            </a:r>
            <a:r>
              <a:rPr lang="en-US" sz="1800" dirty="0"/>
              <a:t>of 1.53 billion yuan ($237.7 million). </a:t>
            </a:r>
          </a:p>
          <a:p>
            <a:r>
              <a:rPr lang="en-US" sz="1800" dirty="0" err="1"/>
              <a:t>Alibaba</a:t>
            </a:r>
            <a:r>
              <a:rPr lang="en-US" sz="1800" dirty="0"/>
              <a:t> said that each user would be given a free 100 </a:t>
            </a:r>
            <a:r>
              <a:rPr lang="en-US" sz="1800" dirty="0" err="1"/>
              <a:t>Gbytes</a:t>
            </a:r>
            <a:r>
              <a:rPr lang="en-US" sz="1800" dirty="0"/>
              <a:t> of storage to back up data to </a:t>
            </a:r>
            <a:r>
              <a:rPr lang="en-US" sz="1800" dirty="0" err="1"/>
              <a:t>AliCloud's</a:t>
            </a:r>
            <a:r>
              <a:rPr lang="en-US" sz="1800" dirty="0"/>
              <a:t> remote data center, which could be replicated to the PC and mobile devices. </a:t>
            </a:r>
          </a:p>
          <a:p>
            <a:r>
              <a:rPr lang="en-US" sz="1800" dirty="0"/>
              <a:t>Third-party developers can opt to either develop cloud apps over their own servers or choose to use </a:t>
            </a:r>
            <a:r>
              <a:rPr lang="en-US" sz="1800" dirty="0" err="1"/>
              <a:t>AliCloud's</a:t>
            </a:r>
            <a:r>
              <a:rPr lang="en-US" sz="1800" dirty="0"/>
              <a:t> infrastructure and open platform services at a low cost and quickly develop their businesses, </a:t>
            </a:r>
            <a:r>
              <a:rPr lang="en-US" sz="1800" dirty="0" err="1"/>
              <a:t>Alibaba</a:t>
            </a:r>
            <a:r>
              <a:rPr lang="en-US" sz="1800" dirty="0"/>
              <a:t> said. "The cloud OS is the result of three years of development and uses </a:t>
            </a:r>
            <a:r>
              <a:rPr lang="en-US" sz="1800" dirty="0" err="1"/>
              <a:t>AliCloud's</a:t>
            </a:r>
            <a:r>
              <a:rPr lang="en-US" sz="1800" dirty="0"/>
              <a:t> self-developed distributed file system and virtual machine; the cloud OS is also fully compatible with Android-based applications,"</a:t>
            </a:r>
          </a:p>
          <a:p>
            <a:endParaRPr lang="en-US" sz="1800" dirty="0"/>
          </a:p>
          <a:p>
            <a:endParaRPr lang="en-US" sz="1800" dirty="0"/>
          </a:p>
        </p:txBody>
      </p:sp>
    </p:spTree>
    <p:extLst>
      <p:ext uri="{BB962C8B-B14F-4D97-AF65-F5344CB8AC3E}">
        <p14:creationId xmlns:p14="http://schemas.microsoft.com/office/powerpoint/2010/main" val="1598924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t>Aliyun</a:t>
            </a:r>
            <a:r>
              <a:rPr lang="en-US" sz="3200" b="1" dirty="0"/>
              <a:t> OS  </a:t>
            </a:r>
            <a:r>
              <a:rPr lang="en-US" sz="2400" dirty="0"/>
              <a:t/>
            </a:r>
            <a:br>
              <a:rPr lang="en-US" sz="2400" dirty="0"/>
            </a:br>
            <a:endParaRPr lang="en-US" sz="2800" dirty="0"/>
          </a:p>
        </p:txBody>
      </p:sp>
      <p:sp>
        <p:nvSpPr>
          <p:cNvPr id="3" name="Content Placeholder 2"/>
          <p:cNvSpPr>
            <a:spLocks noGrp="1"/>
          </p:cNvSpPr>
          <p:nvPr>
            <p:ph idx="1"/>
          </p:nvPr>
        </p:nvSpPr>
        <p:spPr/>
        <p:txBody>
          <a:bodyPr/>
          <a:lstStyle/>
          <a:p>
            <a:r>
              <a:rPr lang="en-US" sz="2000" dirty="0" err="1"/>
              <a:t>Alibaba</a:t>
            </a:r>
            <a:r>
              <a:rPr lang="en-US" sz="2000" dirty="0"/>
              <a:t> has updated its </a:t>
            </a:r>
            <a:r>
              <a:rPr lang="en-US" sz="2000" dirty="0" err="1"/>
              <a:t>Aliyun</a:t>
            </a:r>
            <a:r>
              <a:rPr lang="en-US" sz="2000" dirty="0"/>
              <a:t> mobile OS to version 2.0, bringing a bunch of new features and refinements to take it into the new year. The update will eventually be given to users of its first phone, the </a:t>
            </a:r>
            <a:r>
              <a:rPr lang="en-US" sz="2000" dirty="0">
                <a:hlinkClick r:id="rId2"/>
              </a:rPr>
              <a:t>K-Touch W700 which debuted with the OS</a:t>
            </a:r>
            <a:r>
              <a:rPr lang="en-US" sz="2000" dirty="0"/>
              <a:t> </a:t>
            </a:r>
            <a:r>
              <a:rPr lang="en-US" sz="2000" dirty="0" smtClean="0"/>
              <a:t> in 2012, </a:t>
            </a:r>
            <a:r>
              <a:rPr lang="en-US" sz="2000" dirty="0"/>
              <a:t>and will come out-of-the-box on the newest W800 model.</a:t>
            </a:r>
          </a:p>
          <a:p>
            <a:r>
              <a:rPr lang="en-US" sz="2000" dirty="0" err="1"/>
              <a:t>Aliyun</a:t>
            </a:r>
            <a:r>
              <a:rPr lang="en-US" sz="2000" dirty="0"/>
              <a:t> revolves around the idea of bringing </a:t>
            </a:r>
            <a:r>
              <a:rPr lang="en-US" sz="2000" dirty="0">
                <a:hlinkClick r:id="rId3" tooltip="Cloud computing"/>
              </a:rPr>
              <a:t>cloud</a:t>
            </a:r>
            <a:r>
              <a:rPr lang="en-US" sz="2000" dirty="0"/>
              <a:t> functionality to mobile devices. According to the company, </a:t>
            </a:r>
            <a:r>
              <a:rPr lang="en-US" sz="2000" dirty="0" err="1"/>
              <a:t>Aliyun</a:t>
            </a:r>
            <a:r>
              <a:rPr lang="en-US" sz="2000" dirty="0"/>
              <a:t> will feature cloud-based e-mail, Web search, weather updates, and </a:t>
            </a:r>
            <a:r>
              <a:rPr lang="en-US" sz="2000" dirty="0">
                <a:hlinkClick r:id="rId4" tooltip="GPS"/>
              </a:rPr>
              <a:t>GPS</a:t>
            </a:r>
            <a:r>
              <a:rPr lang="en-US" sz="2000" dirty="0"/>
              <a:t> navigation tools. In addition, the </a:t>
            </a:r>
            <a:r>
              <a:rPr lang="en-US" sz="2000" dirty="0" err="1"/>
              <a:t>Aliyun</a:t>
            </a:r>
            <a:r>
              <a:rPr lang="en-US" sz="2000" dirty="0"/>
              <a:t> services will synchronize and store call data, text messages, and photos in the cloud for access across other devices, including personal computers. </a:t>
            </a:r>
            <a:r>
              <a:rPr lang="en-US" sz="2000" dirty="0">
                <a:hlinkClick r:id="rId5" tooltip="Alibaba Group"/>
              </a:rPr>
              <a:t>Alibaba</a:t>
            </a:r>
            <a:r>
              <a:rPr lang="en-US" sz="2000" dirty="0"/>
              <a:t> says it will offer customers 100 GB of storage at launch. The </a:t>
            </a:r>
            <a:r>
              <a:rPr lang="en-US" sz="2000" dirty="0" err="1"/>
              <a:t>Aliyun</a:t>
            </a:r>
            <a:r>
              <a:rPr lang="en-US" sz="2000" dirty="0"/>
              <a:t> would allow users to access applications from the Web, rather than download apps to their </a:t>
            </a:r>
            <a:r>
              <a:rPr lang="en-US" sz="2000" dirty="0" smtClean="0"/>
              <a:t>devices</a:t>
            </a:r>
          </a:p>
          <a:p>
            <a:r>
              <a:rPr lang="en-US" sz="2000" dirty="0" smtClean="0"/>
              <a:t>Alibaba’s foray into mobile faces stiff competition from </a:t>
            </a:r>
            <a:r>
              <a:rPr lang="en-US" sz="2000" dirty="0" err="1" smtClean="0"/>
              <a:t>Baidu</a:t>
            </a:r>
            <a:r>
              <a:rPr lang="en-US" sz="2000" dirty="0" smtClean="0"/>
              <a:t> (NASDAQ:BIDU), which now has an Android-based OS </a:t>
            </a:r>
            <a:r>
              <a:rPr lang="en-US" sz="2000" dirty="0" smtClean="0">
                <a:hlinkClick r:id="rId6"/>
              </a:rPr>
              <a:t>that recently launched with Dell</a:t>
            </a:r>
            <a:r>
              <a:rPr lang="en-US" sz="2000" dirty="0" smtClean="0"/>
              <a:t> (NASDAQ:DELL), a bigger name hardware partner than the </a:t>
            </a:r>
            <a:r>
              <a:rPr lang="en-US" sz="2000" dirty="0" err="1" smtClean="0"/>
              <a:t>Aliyun</a:t>
            </a:r>
            <a:r>
              <a:rPr lang="en-US" sz="2000" dirty="0" smtClean="0"/>
              <a:t> phone has.</a:t>
            </a:r>
          </a:p>
          <a:p>
            <a:endParaRPr lang="en-US" sz="2000" dirty="0"/>
          </a:p>
        </p:txBody>
      </p:sp>
    </p:spTree>
    <p:extLst>
      <p:ext uri="{BB962C8B-B14F-4D97-AF65-F5344CB8AC3E}">
        <p14:creationId xmlns:p14="http://schemas.microsoft.com/office/powerpoint/2010/main" val="95902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Use of the cloud for mobile applications</a:t>
            </a:r>
            <a:endParaRPr lang="en-US" sz="2800" b="1"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sz="7000" dirty="0">
                <a:solidFill>
                  <a:schemeClr val="accent1"/>
                </a:solidFill>
              </a:rPr>
              <a:t>Authoritative sourcing of data</a:t>
            </a:r>
            <a:r>
              <a:rPr lang="en-US" sz="7000" dirty="0"/>
              <a:t>. The cloud serves as the custodian of the definitive versions of all shared data. Many local copies (such as cache copies or replicas) of a data item can be created for performance or reliability reasons, but the cloud is always the definitive source. </a:t>
            </a:r>
            <a:endParaRPr lang="en-US" sz="7000" dirty="0" smtClean="0"/>
          </a:p>
          <a:p>
            <a:r>
              <a:rPr lang="en-US" sz="7000" dirty="0" smtClean="0">
                <a:solidFill>
                  <a:schemeClr val="accent1"/>
                </a:solidFill>
              </a:rPr>
              <a:t>Synchronizing </a:t>
            </a:r>
            <a:r>
              <a:rPr lang="en-US" sz="7000" dirty="0">
                <a:solidFill>
                  <a:schemeClr val="accent1"/>
                </a:solidFill>
              </a:rPr>
              <a:t>multi-user collaboration</a:t>
            </a:r>
            <a:r>
              <a:rPr lang="en-US" sz="7000" dirty="0"/>
              <a:t>. </a:t>
            </a:r>
            <a:r>
              <a:rPr lang="en-US" sz="7000" dirty="0" smtClean="0"/>
              <a:t>Through </a:t>
            </a:r>
            <a:r>
              <a:rPr lang="en-US" sz="7000" dirty="0"/>
              <a:t>a variety of workflow-related </a:t>
            </a:r>
            <a:r>
              <a:rPr lang="en-US" sz="7000" dirty="0" smtClean="0"/>
              <a:t>software</a:t>
            </a:r>
            <a:r>
              <a:rPr lang="en-US" sz="7000" dirty="0"/>
              <a:t>, the asynchronous actions of a </a:t>
            </a:r>
            <a:r>
              <a:rPr lang="en-US" sz="7000" dirty="0" smtClean="0"/>
              <a:t>group </a:t>
            </a:r>
            <a:r>
              <a:rPr lang="en-US" sz="7000" dirty="0"/>
              <a:t>of mobile users can be sequenced </a:t>
            </a:r>
            <a:r>
              <a:rPr lang="en-US" sz="7000" dirty="0" smtClean="0"/>
              <a:t>correctly</a:t>
            </a:r>
            <a:r>
              <a:rPr lang="en-US" sz="7000" dirty="0"/>
              <a:t>. </a:t>
            </a:r>
            <a:endParaRPr lang="en-US" sz="7000" dirty="0" smtClean="0"/>
          </a:p>
          <a:p>
            <a:r>
              <a:rPr lang="en-US" sz="7000" dirty="0">
                <a:solidFill>
                  <a:schemeClr val="accent1"/>
                </a:solidFill>
              </a:rPr>
              <a:t>Overcoming resource limitations</a:t>
            </a:r>
            <a:r>
              <a:rPr lang="en-US" sz="7000" dirty="0"/>
              <a:t>. As </a:t>
            </a:r>
            <a:r>
              <a:rPr lang="en-US" sz="7000" dirty="0" smtClean="0"/>
              <a:t>mobile </a:t>
            </a:r>
            <a:r>
              <a:rPr lang="en-US" sz="7000" dirty="0"/>
              <a:t>computing pushes </a:t>
            </a:r>
            <a:r>
              <a:rPr lang="en-US" sz="7000" dirty="0" smtClean="0"/>
              <a:t>to </a:t>
            </a:r>
            <a:r>
              <a:rPr lang="en-US" sz="7000" dirty="0"/>
              <a:t>capabilities </a:t>
            </a:r>
            <a:r>
              <a:rPr lang="en-US" sz="7000" dirty="0" smtClean="0"/>
              <a:t>such </a:t>
            </a:r>
            <a:r>
              <a:rPr lang="en-US" sz="7000" dirty="0"/>
              <a:t>as free-form speech recognition, </a:t>
            </a:r>
            <a:r>
              <a:rPr lang="en-US" sz="7000" dirty="0" smtClean="0"/>
              <a:t>natural </a:t>
            </a:r>
            <a:r>
              <a:rPr lang="en-US" sz="7000" dirty="0"/>
              <a:t>language translation, </a:t>
            </a:r>
            <a:r>
              <a:rPr lang="en-US" sz="7000" dirty="0" smtClean="0"/>
              <a:t>face </a:t>
            </a:r>
            <a:r>
              <a:rPr lang="en-US" sz="7000" dirty="0"/>
              <a:t>and </a:t>
            </a:r>
            <a:r>
              <a:rPr lang="en-US" sz="7000" dirty="0" smtClean="0"/>
              <a:t>object </a:t>
            </a:r>
            <a:r>
              <a:rPr lang="en-US" sz="7000" dirty="0"/>
              <a:t>recognition, dynamic activity </a:t>
            </a:r>
            <a:r>
              <a:rPr lang="en-US" sz="7000" dirty="0" smtClean="0"/>
              <a:t>interpretation </a:t>
            </a:r>
            <a:r>
              <a:rPr lang="en-US" sz="7000" dirty="0"/>
              <a:t>from video, and body </a:t>
            </a:r>
            <a:r>
              <a:rPr lang="en-US" sz="7000" dirty="0" smtClean="0"/>
              <a:t>language </a:t>
            </a:r>
            <a:r>
              <a:rPr lang="en-US" sz="7000" dirty="0"/>
              <a:t>interpretation, it becomes </a:t>
            </a:r>
            <a:r>
              <a:rPr lang="en-US" sz="7000" dirty="0" smtClean="0"/>
              <a:t>necessary </a:t>
            </a:r>
            <a:r>
              <a:rPr lang="en-US" sz="7000" dirty="0"/>
              <a:t>to amplify the compute power </a:t>
            </a:r>
            <a:r>
              <a:rPr lang="en-US" sz="7000" dirty="0" smtClean="0"/>
              <a:t>of </a:t>
            </a:r>
            <a:r>
              <a:rPr lang="en-US" sz="7000" dirty="0"/>
              <a:t>resource-challenged mobile devices. </a:t>
            </a:r>
            <a:r>
              <a:rPr lang="en-US" sz="7000" dirty="0" smtClean="0"/>
              <a:t>Extending </a:t>
            </a:r>
            <a:r>
              <a:rPr lang="en-US" sz="7000" dirty="0"/>
              <a:t>battery life, speeding up </a:t>
            </a:r>
            <a:r>
              <a:rPr lang="en-US" sz="7000" dirty="0" smtClean="0"/>
              <a:t>execution</a:t>
            </a:r>
            <a:r>
              <a:rPr lang="en-US" sz="7000" dirty="0"/>
              <a:t>, and solving larger problems </a:t>
            </a:r>
            <a:r>
              <a:rPr lang="en-US" sz="7000" dirty="0" smtClean="0"/>
              <a:t>can </a:t>
            </a:r>
            <a:r>
              <a:rPr lang="en-US" sz="7000" dirty="0"/>
              <a:t>all be obtained by offloading </a:t>
            </a:r>
            <a:r>
              <a:rPr lang="en-US" sz="7000" dirty="0" smtClean="0"/>
              <a:t>resource-intensive </a:t>
            </a:r>
            <a:r>
              <a:rPr lang="en-US" sz="7000" dirty="0"/>
              <a:t>computation to the </a:t>
            </a:r>
            <a:r>
              <a:rPr lang="en-US" sz="7000" dirty="0" smtClean="0"/>
              <a:t>cloud</a:t>
            </a:r>
            <a:r>
              <a:rPr lang="en-US" sz="7000" dirty="0"/>
              <a:t>. </a:t>
            </a:r>
          </a:p>
        </p:txBody>
      </p:sp>
    </p:spTree>
    <p:extLst>
      <p:ext uri="{BB962C8B-B14F-4D97-AF65-F5344CB8AC3E}">
        <p14:creationId xmlns:p14="http://schemas.microsoft.com/office/powerpoint/2010/main" val="1796412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Samsung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Note 7 Cloud-- allows users to send content up to the cloud and sync that across multiple devices. </a:t>
            </a:r>
          </a:p>
          <a:p>
            <a:r>
              <a:rPr lang="en-US" dirty="0"/>
              <a:t>Samsung Cloud handles backing up of a device the same was Apple's iCloud backup works -- all apps are backed up, without requiring any work on the developer's part</a:t>
            </a:r>
            <a:r>
              <a:rPr lang="en-US" dirty="0" smtClean="0"/>
              <a:t>.</a:t>
            </a:r>
          </a:p>
          <a:p>
            <a:pPr marL="0" indent="0">
              <a:buNone/>
            </a:pPr>
            <a:r>
              <a:rPr lang="en-US" dirty="0"/>
              <a:t>Here's what gets backed up according to the main settings page:</a:t>
            </a:r>
          </a:p>
          <a:p>
            <a:r>
              <a:rPr lang="en-US" dirty="0"/>
              <a:t>Contacts (Samsung account only)</a:t>
            </a:r>
          </a:p>
          <a:p>
            <a:r>
              <a:rPr lang="en-US" dirty="0"/>
              <a:t>Calendar (Samsung account only)</a:t>
            </a:r>
          </a:p>
          <a:p>
            <a:r>
              <a:rPr lang="en-US" dirty="0"/>
              <a:t>Samsung Notes</a:t>
            </a:r>
          </a:p>
          <a:p>
            <a:r>
              <a:rPr lang="en-US" dirty="0"/>
              <a:t>Internet (Samsung's browser)</a:t>
            </a:r>
          </a:p>
          <a:p>
            <a:r>
              <a:rPr lang="en-US" dirty="0"/>
              <a:t>Keyboard data</a:t>
            </a:r>
          </a:p>
          <a:p>
            <a:r>
              <a:rPr lang="en-US" dirty="0"/>
              <a:t>Gallery</a:t>
            </a:r>
          </a:p>
          <a:p>
            <a:endParaRPr lang="en-US" dirty="0" smtClean="0"/>
          </a:p>
        </p:txBody>
      </p:sp>
    </p:spTree>
    <p:extLst>
      <p:ext uri="{BB962C8B-B14F-4D97-AF65-F5344CB8AC3E}">
        <p14:creationId xmlns:p14="http://schemas.microsoft.com/office/powerpoint/2010/main" val="3848551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381250" y="1066801"/>
            <a:ext cx="7429500" cy="4162425"/>
          </a:xfrm>
          <a:prstGeom prst="rect">
            <a:avLst/>
          </a:prstGeom>
          <a:noFill/>
          <a:ln w="9525">
            <a:noFill/>
            <a:miter lim="800000"/>
            <a:headEnd/>
            <a:tailEnd/>
          </a:ln>
        </p:spPr>
      </p:pic>
    </p:spTree>
    <p:extLst>
      <p:ext uri="{BB962C8B-B14F-4D97-AF65-F5344CB8AC3E}">
        <p14:creationId xmlns:p14="http://schemas.microsoft.com/office/powerpoint/2010/main" val="1624216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9187" y="185737"/>
            <a:ext cx="9953625" cy="6486525"/>
          </a:xfrm>
          <a:prstGeom prst="rect">
            <a:avLst/>
          </a:prstGeom>
        </p:spPr>
      </p:pic>
    </p:spTree>
    <p:extLst>
      <p:ext uri="{BB962C8B-B14F-4D97-AF65-F5344CB8AC3E}">
        <p14:creationId xmlns:p14="http://schemas.microsoft.com/office/powerpoint/2010/main" val="2894516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11. CPS, </a:t>
            </a:r>
            <a:r>
              <a:rPr lang="en-US" dirty="0" err="1" smtClean="0"/>
              <a:t>IoT</a:t>
            </a:r>
            <a:endParaRPr lang="en-US" dirty="0"/>
          </a:p>
        </p:txBody>
      </p:sp>
      <p:sp>
        <p:nvSpPr>
          <p:cNvPr id="3" name="Content Placeholder 2"/>
          <p:cNvSpPr>
            <a:spLocks noGrp="1"/>
          </p:cNvSpPr>
          <p:nvPr>
            <p:ph idx="1"/>
          </p:nvPr>
        </p:nvSpPr>
        <p:spPr/>
        <p:txBody>
          <a:bodyPr>
            <a:normAutofit lnSpcReduction="10000"/>
          </a:bodyPr>
          <a:lstStyle/>
          <a:p>
            <a:r>
              <a:rPr lang="en-US" dirty="0" smtClean="0"/>
              <a:t>The Internet of Things (</a:t>
            </a:r>
            <a:r>
              <a:rPr lang="en-US" dirty="0" err="1" smtClean="0"/>
              <a:t>IoT</a:t>
            </a:r>
            <a:r>
              <a:rPr lang="en-US" dirty="0" smtClean="0"/>
              <a:t>)</a:t>
            </a:r>
          </a:p>
          <a:p>
            <a:r>
              <a:rPr lang="en-US" dirty="0" smtClean="0"/>
              <a:t>Cyber-physical systems  (CPSs)</a:t>
            </a:r>
          </a:p>
          <a:p>
            <a:r>
              <a:rPr lang="en-US" dirty="0" smtClean="0"/>
              <a:t>New standards  </a:t>
            </a:r>
            <a:r>
              <a:rPr lang="en-US" dirty="0" err="1" smtClean="0"/>
              <a:t>OpenStack</a:t>
            </a:r>
            <a:endParaRPr lang="en-US" dirty="0" smtClean="0"/>
          </a:p>
          <a:p>
            <a:r>
              <a:rPr lang="en-US" dirty="0" err="1" smtClean="0"/>
              <a:t>Multiclouds</a:t>
            </a:r>
            <a:r>
              <a:rPr lang="en-US" dirty="0" smtClean="0"/>
              <a:t> (Cloud Federations)</a:t>
            </a:r>
          </a:p>
          <a:p>
            <a:r>
              <a:rPr lang="en-US" dirty="0" smtClean="0"/>
              <a:t>Ecosystems</a:t>
            </a:r>
          </a:p>
          <a:p>
            <a:r>
              <a:rPr lang="en-US" dirty="0" smtClean="0"/>
              <a:t>Open source frameworks</a:t>
            </a:r>
          </a:p>
          <a:p>
            <a:r>
              <a:rPr lang="en-US" dirty="0" smtClean="0"/>
              <a:t>Migration</a:t>
            </a:r>
          </a:p>
          <a:p>
            <a:r>
              <a:rPr lang="en-US" dirty="0" smtClean="0"/>
              <a:t>Forensics</a:t>
            </a:r>
          </a:p>
          <a:p>
            <a:r>
              <a:rPr lang="en-US" dirty="0" smtClean="0"/>
              <a:t>Examples: Cisco, Huawei,…</a:t>
            </a:r>
            <a:endParaRPr lang="en-US" dirty="0"/>
          </a:p>
        </p:txBody>
      </p:sp>
    </p:spTree>
    <p:extLst>
      <p:ext uri="{BB962C8B-B14F-4D97-AF65-F5344CB8AC3E}">
        <p14:creationId xmlns:p14="http://schemas.microsoft.com/office/powerpoint/2010/main" val="689768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a:t>
            </a:r>
            <a:endParaRPr lang="en-US" dirty="0"/>
          </a:p>
        </p:txBody>
      </p:sp>
      <p:sp>
        <p:nvSpPr>
          <p:cNvPr id="3" name="Content Placeholder 2"/>
          <p:cNvSpPr>
            <a:spLocks noGrp="1"/>
          </p:cNvSpPr>
          <p:nvPr>
            <p:ph idx="1"/>
          </p:nvPr>
        </p:nvSpPr>
        <p:spPr/>
        <p:txBody>
          <a:bodyPr>
            <a:normAutofit/>
          </a:bodyPr>
          <a:lstStyle/>
          <a:p>
            <a:r>
              <a:rPr lang="en-US" sz="2400" i="1" dirty="0"/>
              <a:t>Internet of Things</a:t>
            </a:r>
            <a:r>
              <a:rPr lang="en-US" sz="2400" dirty="0"/>
              <a:t>—refers to communication through the Internet between non-phone, ordinary objects providing information about their surroundings and activities. </a:t>
            </a:r>
          </a:p>
          <a:p>
            <a:r>
              <a:rPr lang="en-US" sz="2400" dirty="0"/>
              <a:t>Another term for the Internet of Things is </a:t>
            </a:r>
            <a:r>
              <a:rPr lang="en-US" sz="2400" i="1" dirty="0"/>
              <a:t>Web 4.0</a:t>
            </a:r>
            <a:r>
              <a:rPr lang="en-US" sz="2400" dirty="0"/>
              <a:t> and sometimes, the </a:t>
            </a:r>
            <a:r>
              <a:rPr lang="en-US" sz="2400" i="1" dirty="0"/>
              <a:t>Symbiotic Web.</a:t>
            </a:r>
            <a:r>
              <a:rPr lang="en-US" sz="2400" dirty="0"/>
              <a:t> </a:t>
            </a:r>
          </a:p>
          <a:p>
            <a:r>
              <a:rPr lang="en-US" sz="2400" dirty="0"/>
              <a:t>The migration of online functionality to real-world objects, as in the example of being able to run a Google search of your home to find the TV remote control. </a:t>
            </a:r>
          </a:p>
          <a:p>
            <a:r>
              <a:rPr lang="en-US" sz="2400" dirty="0"/>
              <a:t>Many new </a:t>
            </a:r>
            <a:r>
              <a:rPr lang="en-US" sz="2400" dirty="0" smtClean="0"/>
              <a:t>applications but also many new security problems</a:t>
            </a:r>
            <a:endParaRPr lang="en-US" sz="2400" dirty="0"/>
          </a:p>
        </p:txBody>
      </p:sp>
    </p:spTree>
    <p:extLst>
      <p:ext uri="{BB962C8B-B14F-4D97-AF65-F5344CB8AC3E}">
        <p14:creationId xmlns:p14="http://schemas.microsoft.com/office/powerpoint/2010/main" val="3276266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t>The </a:t>
            </a:r>
            <a:r>
              <a:rPr lang="en-US" sz="2000" b="1" dirty="0"/>
              <a:t>Internet of Things</a:t>
            </a:r>
            <a:r>
              <a:rPr lang="en-US" sz="2000" dirty="0"/>
              <a:t> (</a:t>
            </a:r>
            <a:r>
              <a:rPr lang="en-US" sz="2000" b="1" dirty="0" err="1"/>
              <a:t>IoT</a:t>
            </a:r>
            <a:r>
              <a:rPr lang="en-US" sz="2000" dirty="0"/>
              <a:t>) is the interconnection of uniquely identifiable </a:t>
            </a:r>
            <a:r>
              <a:rPr lang="en-US" sz="2000" dirty="0">
                <a:hlinkClick r:id="rId2" tooltip="Embedded system"/>
              </a:rPr>
              <a:t>embedded computing devices</a:t>
            </a:r>
            <a:r>
              <a:rPr lang="en-US" sz="2000" dirty="0"/>
              <a:t> within the existing </a:t>
            </a:r>
            <a:r>
              <a:rPr lang="en-US" sz="2000" dirty="0">
                <a:hlinkClick r:id="rId3" tooltip="Internet"/>
              </a:rPr>
              <a:t>Internet</a:t>
            </a:r>
            <a:r>
              <a:rPr lang="en-US" sz="2000" dirty="0"/>
              <a:t> infrastructure. Typically, </a:t>
            </a:r>
            <a:r>
              <a:rPr lang="en-US" sz="2000" dirty="0" err="1"/>
              <a:t>IoT</a:t>
            </a:r>
            <a:r>
              <a:rPr lang="en-US" sz="2000" dirty="0"/>
              <a:t> is expected to offer advanced connectivity of devices, systems, and services that goes beyond </a:t>
            </a:r>
            <a:r>
              <a:rPr lang="en-US" sz="2000" dirty="0">
                <a:hlinkClick r:id="rId4" tooltip="Machine to machine"/>
              </a:rPr>
              <a:t>machine-to-machine communications (M2M)</a:t>
            </a:r>
            <a:r>
              <a:rPr lang="en-US" sz="2000" dirty="0"/>
              <a:t> and covers a variety of protocols, domains, and applications.</a:t>
            </a:r>
            <a:r>
              <a:rPr lang="en-US" sz="2000" baseline="30000" dirty="0">
                <a:hlinkClick r:id="rId5"/>
              </a:rPr>
              <a:t>[1]</a:t>
            </a:r>
            <a:r>
              <a:rPr lang="en-US" sz="2000" dirty="0"/>
              <a:t> The interconnection of these embedded devices (including </a:t>
            </a:r>
            <a:r>
              <a:rPr lang="en-US" sz="2000" dirty="0">
                <a:hlinkClick r:id="rId6" tooltip="Smart objects"/>
              </a:rPr>
              <a:t>smart objects</a:t>
            </a:r>
            <a:r>
              <a:rPr lang="en-US" sz="2000" dirty="0"/>
              <a:t>), is expected to usher in automation in nearly all fields, while also enabling advanced applications like a </a:t>
            </a:r>
            <a:r>
              <a:rPr lang="en-US" sz="2000" dirty="0">
                <a:hlinkClick r:id="rId7" tooltip="Smart grid"/>
              </a:rPr>
              <a:t>Smart Grid</a:t>
            </a:r>
            <a:r>
              <a:rPr lang="en-US" sz="2000" dirty="0" smtClean="0"/>
              <a:t>.</a:t>
            </a:r>
            <a:r>
              <a:rPr lang="en-US" sz="2000" dirty="0"/>
              <a:t> </a:t>
            </a:r>
            <a:endParaRPr lang="en-US" sz="2000" dirty="0" smtClean="0"/>
          </a:p>
          <a:p>
            <a:r>
              <a:rPr lang="en-US" sz="2000" dirty="0" smtClean="0"/>
              <a:t>Things</a:t>
            </a:r>
            <a:r>
              <a:rPr lang="en-US" sz="2000" dirty="0"/>
              <a:t>, in the </a:t>
            </a:r>
            <a:r>
              <a:rPr lang="en-US" sz="2000" dirty="0" err="1"/>
              <a:t>IoT</a:t>
            </a:r>
            <a:r>
              <a:rPr lang="en-US" sz="2000" dirty="0"/>
              <a:t>, can refer to a wide variety of devices such as heart monitoring implants, </a:t>
            </a:r>
            <a:r>
              <a:rPr lang="en-US" sz="2000" dirty="0" err="1">
                <a:hlinkClick r:id="rId8" tooltip="Biochip"/>
              </a:rPr>
              <a:t>biochip</a:t>
            </a:r>
            <a:r>
              <a:rPr lang="en-US" sz="2000" dirty="0" err="1"/>
              <a:t>transponders</a:t>
            </a:r>
            <a:r>
              <a:rPr lang="en-US" sz="2000" dirty="0"/>
              <a:t> on farm animals, automobiles with built-in sensors, or field operation devices that assist fire-fighters in search and rescue.</a:t>
            </a:r>
            <a:r>
              <a:rPr lang="en-US" sz="2000" baseline="30000" dirty="0">
                <a:hlinkClick r:id="rId9"/>
              </a:rPr>
              <a:t>[3]</a:t>
            </a:r>
            <a:r>
              <a:rPr lang="en-US" sz="2000" dirty="0"/>
              <a:t> Current market examples include </a:t>
            </a:r>
            <a:r>
              <a:rPr lang="en-US" sz="2000" dirty="0">
                <a:hlinkClick r:id="rId10" tooltip="Smart thermostat"/>
              </a:rPr>
              <a:t>smart thermostat</a:t>
            </a:r>
            <a:r>
              <a:rPr lang="en-US" sz="2000" dirty="0"/>
              <a:t> systems and washer/dryers that utilize </a:t>
            </a:r>
            <a:r>
              <a:rPr lang="en-US" sz="2000" dirty="0" err="1"/>
              <a:t>wifi</a:t>
            </a:r>
            <a:r>
              <a:rPr lang="en-US" sz="2000" dirty="0"/>
              <a:t> for remote monitoring</a:t>
            </a:r>
            <a:r>
              <a:rPr lang="en-US" sz="2000" dirty="0" smtClean="0"/>
              <a:t>.</a:t>
            </a:r>
          </a:p>
          <a:p>
            <a:r>
              <a:rPr lang="en-US" sz="2000" dirty="0" smtClean="0"/>
              <a:t>As </a:t>
            </a:r>
            <a:r>
              <a:rPr lang="en-US" sz="2000" dirty="0"/>
              <a:t>the Internet of Things spreads widely, cyber attacks are likely to become an increasingly physical (rather than simply virtual) </a:t>
            </a:r>
            <a:r>
              <a:rPr lang="en-US" sz="2000" dirty="0" smtClean="0"/>
              <a:t>threat.</a:t>
            </a:r>
            <a:r>
              <a:rPr lang="en-US" sz="2000" dirty="0"/>
              <a:t> In a January 2014 article in </a:t>
            </a:r>
            <a:r>
              <a:rPr lang="en-US" sz="2000" i="1" dirty="0">
                <a:hlinkClick r:id="rId11" tooltip="Forbes"/>
              </a:rPr>
              <a:t>Forbes</a:t>
            </a:r>
            <a:r>
              <a:rPr lang="en-US" sz="2000" dirty="0"/>
              <a:t>, cybersecurity columnist </a:t>
            </a:r>
            <a:r>
              <a:rPr lang="en-US" sz="2000" dirty="0">
                <a:hlinkClick r:id="rId12" tooltip="Joseph Steinberg"/>
              </a:rPr>
              <a:t>Joseph Steinberg</a:t>
            </a:r>
            <a:r>
              <a:rPr lang="en-US" sz="2000" dirty="0"/>
              <a:t> listed many Internet-connected appliances that can already "spy on people in their own homes" including televisions, kitchen appliances, cameras, and thermostats</a:t>
            </a:r>
            <a:r>
              <a:rPr lang="en-US" sz="2000" dirty="0" smtClean="0"/>
              <a:t>.</a:t>
            </a:r>
            <a:r>
              <a:rPr lang="en-US" sz="2000" dirty="0"/>
              <a:t> Computer-controlled devices in automobiles such as brakes, engine, locks, hood and truck releases, horn, heat, and dashboard have been shown to be vulnerable to attackers who have access to the onboard network. (These devices are currently not connected to external computer networks, and so are not vulnerable to Internet attacks</a:t>
            </a:r>
            <a:r>
              <a:rPr lang="en-US" sz="2000" dirty="0" smtClean="0"/>
              <a:t>.)</a:t>
            </a:r>
            <a:endParaRPr lang="en-US" sz="2000" dirty="0"/>
          </a:p>
        </p:txBody>
      </p:sp>
    </p:spTree>
    <p:extLst>
      <p:ext uri="{BB962C8B-B14F-4D97-AF65-F5344CB8AC3E}">
        <p14:creationId xmlns:p14="http://schemas.microsoft.com/office/powerpoint/2010/main" val="2809349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52650" y="528637"/>
            <a:ext cx="7886700" cy="5800725"/>
          </a:xfrm>
          <a:prstGeom prst="rect">
            <a:avLst/>
          </a:prstGeom>
        </p:spPr>
      </p:pic>
    </p:spTree>
    <p:extLst>
      <p:ext uri="{BB962C8B-B14F-4D97-AF65-F5344CB8AC3E}">
        <p14:creationId xmlns:p14="http://schemas.microsoft.com/office/powerpoint/2010/main" val="12199785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BBC News  </a:t>
            </a:r>
            <a:r>
              <a:rPr lang="en-US" sz="3200" dirty="0"/>
              <a:t>10/01/14</a:t>
            </a:r>
          </a:p>
        </p:txBody>
      </p:sp>
      <p:sp>
        <p:nvSpPr>
          <p:cNvPr id="3" name="Content Placeholder 2"/>
          <p:cNvSpPr>
            <a:spLocks noGrp="1"/>
          </p:cNvSpPr>
          <p:nvPr>
            <p:ph idx="1"/>
          </p:nvPr>
        </p:nvSpPr>
        <p:spPr/>
        <p:txBody>
          <a:bodyPr>
            <a:normAutofit fontScale="92500" lnSpcReduction="10000"/>
          </a:bodyPr>
          <a:lstStyle/>
          <a:p>
            <a:r>
              <a:rPr lang="en-US" sz="2400" b="1" dirty="0"/>
              <a:t>British computer chip designer ARM is creating an operating system to power new kinds of internet-connected devices (</a:t>
            </a:r>
            <a:r>
              <a:rPr lang="en-US" sz="2400" b="1" dirty="0" err="1"/>
              <a:t>IoT</a:t>
            </a:r>
            <a:r>
              <a:rPr lang="en-US" sz="2400" b="1" dirty="0"/>
              <a:t>).</a:t>
            </a:r>
          </a:p>
          <a:p>
            <a:r>
              <a:rPr lang="en-US" sz="2400" dirty="0"/>
              <a:t>The company is designing the </a:t>
            </a:r>
            <a:r>
              <a:rPr lang="en-US" sz="2400" dirty="0" err="1"/>
              <a:t>mbed</a:t>
            </a:r>
            <a:r>
              <a:rPr lang="en-US" sz="2400" dirty="0"/>
              <a:t> OS software to require as little battery power and memory as possible, and will not charge for its use. It will have a size of a few hundreds </a:t>
            </a:r>
            <a:r>
              <a:rPr lang="en-US" sz="2400" dirty="0" err="1"/>
              <a:t>KBytes</a:t>
            </a:r>
            <a:endParaRPr lang="en-US" sz="2400" dirty="0"/>
          </a:p>
          <a:p>
            <a:r>
              <a:rPr lang="en-US" sz="2400" dirty="0"/>
              <a:t>More than three million developers will be involved in internet-of-things activities by 2019 - about double the number today - according to a recent forecast by ABI Research.</a:t>
            </a:r>
          </a:p>
          <a:p>
            <a:r>
              <a:rPr lang="en-US" sz="2400" dirty="0"/>
              <a:t>ARM says that at the moment a lot of companies are creating what it terms "internet of silos", because the various teams involved are each creating and using different code to power their products.</a:t>
            </a:r>
          </a:p>
          <a:p>
            <a:r>
              <a:rPr lang="en-US" sz="2400" dirty="0"/>
              <a:t>ARM said its launch partners for </a:t>
            </a:r>
            <a:r>
              <a:rPr lang="en-US" sz="2400" dirty="0" err="1"/>
              <a:t>mbed</a:t>
            </a:r>
            <a:r>
              <a:rPr lang="en-US" sz="2400" dirty="0"/>
              <a:t> OS included IBM, Telefonica and chipmakers Marvell, NXP and Freescale</a:t>
            </a:r>
            <a:r>
              <a:rPr lang="en-US" sz="2400" dirty="0" smtClean="0"/>
              <a:t>.</a:t>
            </a:r>
          </a:p>
          <a:p>
            <a:r>
              <a:rPr lang="en-US" sz="2400" dirty="0" smtClean="0"/>
              <a:t>09/16: they had some problems but some products are starting to appear</a:t>
            </a:r>
            <a:endParaRPr lang="en-US" sz="2400" dirty="0"/>
          </a:p>
          <a:p>
            <a:endParaRPr lang="en-US" sz="2400" dirty="0"/>
          </a:p>
          <a:p>
            <a:endParaRPr lang="en-US" dirty="0"/>
          </a:p>
        </p:txBody>
      </p:sp>
    </p:spTree>
    <p:extLst>
      <p:ext uri="{BB962C8B-B14F-4D97-AF65-F5344CB8AC3E}">
        <p14:creationId xmlns:p14="http://schemas.microsoft.com/office/powerpoint/2010/main" val="329431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BlackBerry IOT </a:t>
            </a:r>
            <a:r>
              <a:rPr lang="en-US" sz="2200" dirty="0"/>
              <a:t>http://us.blackberry.com/internet-of-things.html</a:t>
            </a:r>
          </a:p>
        </p:txBody>
      </p:sp>
      <p:sp>
        <p:nvSpPr>
          <p:cNvPr id="3" name="Content Placeholder 2"/>
          <p:cNvSpPr>
            <a:spLocks noGrp="1"/>
          </p:cNvSpPr>
          <p:nvPr>
            <p:ph idx="1"/>
          </p:nvPr>
        </p:nvSpPr>
        <p:spPr/>
        <p:txBody>
          <a:bodyPr>
            <a:normAutofit fontScale="62500" lnSpcReduction="20000"/>
          </a:bodyPr>
          <a:lstStyle/>
          <a:p>
            <a:r>
              <a:rPr lang="en-US" dirty="0" smtClean="0"/>
              <a:t>In </a:t>
            </a:r>
            <a:r>
              <a:rPr lang="en-US" dirty="0" err="1"/>
              <a:t>IoT</a:t>
            </a:r>
            <a:r>
              <a:rPr lang="en-US" dirty="0"/>
              <a:t>, the struggling mobile vendor has found an emerging area of technology where it may have the right combination of strengths. The company </a:t>
            </a:r>
            <a:r>
              <a:rPr lang="en-US" dirty="0" smtClean="0"/>
              <a:t>announced</a:t>
            </a:r>
            <a:r>
              <a:rPr lang="en-US" dirty="0"/>
              <a:t> </a:t>
            </a:r>
            <a:r>
              <a:rPr lang="en-US" dirty="0">
                <a:hlinkClick r:id="rId2"/>
              </a:rPr>
              <a:t>Project Ion</a:t>
            </a:r>
            <a:r>
              <a:rPr lang="en-US" dirty="0"/>
              <a:t>, a future cloud-based service it said would make it easier for enterprises to develop </a:t>
            </a:r>
            <a:r>
              <a:rPr lang="en-US" dirty="0" err="1"/>
              <a:t>IoT</a:t>
            </a:r>
            <a:r>
              <a:rPr lang="en-US" dirty="0"/>
              <a:t> software</a:t>
            </a:r>
            <a:r>
              <a:rPr lang="en-US" dirty="0" smtClean="0"/>
              <a:t>.</a:t>
            </a:r>
            <a:endParaRPr lang="en-US" cap="all" dirty="0" smtClean="0"/>
          </a:p>
          <a:p>
            <a:pPr marL="0" indent="0">
              <a:buNone/>
            </a:pPr>
            <a:r>
              <a:rPr lang="en-US" cap="all" dirty="0" smtClean="0"/>
              <a:t>DESIGN </a:t>
            </a:r>
            <a:r>
              <a:rPr lang="en-US" cap="all" dirty="0"/>
              <a:t>PRINCIPLES</a:t>
            </a:r>
          </a:p>
          <a:p>
            <a:r>
              <a:rPr lang="en-US" cap="all" dirty="0"/>
              <a:t>SECURITY</a:t>
            </a:r>
          </a:p>
          <a:p>
            <a:r>
              <a:rPr lang="en-US" dirty="0"/>
              <a:t>Authentication, authorization, and data security are provided through patented BlackBerry cryptography and key management technologies. These techniques are architected for a wide range of devices, including those operating under resource constraints and those that require high performance.</a:t>
            </a:r>
            <a:br>
              <a:rPr lang="en-US" dirty="0"/>
            </a:br>
            <a:endParaRPr lang="en-US" dirty="0"/>
          </a:p>
          <a:p>
            <a:r>
              <a:rPr lang="en-US" dirty="0"/>
              <a:t>The BlackBerry </a:t>
            </a:r>
            <a:r>
              <a:rPr lang="en-US" dirty="0" err="1"/>
              <a:t>IoT</a:t>
            </a:r>
            <a:r>
              <a:rPr lang="en-US" dirty="0"/>
              <a:t> Platform is hosted in the secure, global BlackBerry infrastructure.</a:t>
            </a:r>
            <a:br>
              <a:rPr lang="en-US" dirty="0"/>
            </a:br>
            <a:endParaRPr lang="en-US" dirty="0"/>
          </a:p>
          <a:p>
            <a:r>
              <a:rPr lang="en-US" cap="all" dirty="0"/>
              <a:t>SCALABILITY</a:t>
            </a:r>
          </a:p>
          <a:p>
            <a:r>
              <a:rPr lang="en-US" dirty="0"/>
              <a:t>The </a:t>
            </a:r>
            <a:r>
              <a:rPr lang="en-US" dirty="0" err="1"/>
              <a:t>IoT</a:t>
            </a:r>
            <a:r>
              <a:rPr lang="en-US" dirty="0"/>
              <a:t> landscape includes a massive number of devices – far greater, more diverse and more richly interconnected than the mobile and PC waves preceding it. To support this, the BlackBerry </a:t>
            </a:r>
            <a:r>
              <a:rPr lang="en-US" dirty="0" err="1"/>
              <a:t>IoT</a:t>
            </a:r>
            <a:r>
              <a:rPr lang="en-US" dirty="0"/>
              <a:t> Platform is engineered with modern technologies to support massive scalability, instantaneous data indexing, and redundant long-term storage. The </a:t>
            </a:r>
            <a:r>
              <a:rPr lang="en-US" dirty="0" err="1"/>
              <a:t>IoT</a:t>
            </a:r>
            <a:r>
              <a:rPr lang="en-US" dirty="0"/>
              <a:t> Platform is designed to avoid bottlenecks and to be scalable at every layer of the architecture.</a:t>
            </a:r>
          </a:p>
          <a:p>
            <a:endParaRPr lang="en-US" dirty="0"/>
          </a:p>
        </p:txBody>
      </p:sp>
    </p:spTree>
    <p:extLst>
      <p:ext uri="{BB962C8B-B14F-4D97-AF65-F5344CB8AC3E}">
        <p14:creationId xmlns:p14="http://schemas.microsoft.com/office/powerpoint/2010/main" val="3461686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Cyber-physical systems</a:t>
            </a:r>
            <a:endParaRPr lang="en-US" dirty="0"/>
          </a:p>
        </p:txBody>
      </p:sp>
      <p:sp>
        <p:nvSpPr>
          <p:cNvPr id="3" name="Content Placeholder 2"/>
          <p:cNvSpPr>
            <a:spLocks noGrp="1"/>
          </p:cNvSpPr>
          <p:nvPr>
            <p:ph idx="1"/>
          </p:nvPr>
        </p:nvSpPr>
        <p:spPr/>
        <p:txBody>
          <a:bodyPr/>
          <a:lstStyle/>
          <a:p>
            <a:r>
              <a:rPr lang="en-US" sz="2400" dirty="0"/>
              <a:t>A </a:t>
            </a:r>
            <a:r>
              <a:rPr lang="en-US" sz="2400" dirty="0" smtClean="0"/>
              <a:t>CPS </a:t>
            </a:r>
            <a:r>
              <a:rPr lang="en-US" sz="2400" dirty="0"/>
              <a:t>processes and reacts to data from external stimuli from the physical world and makes decisions that may impact the physical world</a:t>
            </a:r>
          </a:p>
          <a:p>
            <a:r>
              <a:rPr lang="en-US" sz="2400" dirty="0"/>
              <a:t>Include flight avionics, smart grids, medical devices, building control,…</a:t>
            </a:r>
          </a:p>
          <a:p>
            <a:r>
              <a:rPr lang="en-US" sz="2400" dirty="0"/>
              <a:t>Reliability, safety, and security are very </a:t>
            </a:r>
            <a:r>
              <a:rPr lang="en-US" sz="2400" dirty="0" smtClean="0"/>
              <a:t>important; they are also usually real-time systems</a:t>
            </a:r>
            <a:endParaRPr lang="en-US" sz="2400" dirty="0"/>
          </a:p>
          <a:p>
            <a:r>
              <a:rPr lang="en-US" sz="2400" dirty="0"/>
              <a:t>Mobile devices have sensors and can participate in </a:t>
            </a:r>
            <a:r>
              <a:rPr lang="en-US" sz="2400" dirty="0" smtClean="0"/>
              <a:t>CPSs</a:t>
            </a:r>
          </a:p>
          <a:p>
            <a:r>
              <a:rPr lang="en-US" sz="2400" dirty="0" smtClean="0"/>
              <a:t>Clouds are starting to be used in CPSs</a:t>
            </a:r>
            <a:endParaRPr lang="en-US" sz="2400" dirty="0"/>
          </a:p>
        </p:txBody>
      </p:sp>
    </p:spTree>
    <p:extLst>
      <p:ext uri="{BB962C8B-B14F-4D97-AF65-F5344CB8AC3E}">
        <p14:creationId xmlns:p14="http://schemas.microsoft.com/office/powerpoint/2010/main" val="997187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57575" y="2128837"/>
            <a:ext cx="5276850" cy="2600325"/>
          </a:xfrm>
          <a:prstGeom prst="rect">
            <a:avLst/>
          </a:prstGeom>
        </p:spPr>
      </p:pic>
    </p:spTree>
    <p:extLst>
      <p:ext uri="{BB962C8B-B14F-4D97-AF65-F5344CB8AC3E}">
        <p14:creationId xmlns:p14="http://schemas.microsoft.com/office/powerpoint/2010/main" val="3514480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p:cNvSpPr>
          <p:nvPr/>
        </p:nvSpPr>
        <p:spPr bwMode="auto">
          <a:xfrm>
            <a:off x="2209800" y="228600"/>
            <a:ext cx="7772400" cy="1143000"/>
          </a:xfrm>
          <a:prstGeom prst="rect">
            <a:avLst/>
          </a:prstGeom>
          <a:noFill/>
          <a:ln w="9525">
            <a:noFill/>
            <a:miter lim="800000"/>
            <a:headEnd/>
            <a:tailEnd/>
          </a:ln>
        </p:spPr>
        <p:txBody>
          <a:bodyPr anchor="ctr"/>
          <a:lstStyle/>
          <a:p>
            <a:pPr marL="342900" indent="-342900" algn="ctr" defTabSz="-13873163" eaLnBrk="0" hangingPunct="0"/>
            <a:r>
              <a:rPr lang="en-US" sz="2800" b="1">
                <a:solidFill>
                  <a:schemeClr val="tx2"/>
                </a:solidFill>
                <a:cs typeface="Arial" charset="0"/>
              </a:rPr>
              <a:t>Cyber-physical systems</a:t>
            </a:r>
          </a:p>
        </p:txBody>
      </p:sp>
      <p:sp>
        <p:nvSpPr>
          <p:cNvPr id="62466" name="Content Placeholder 2"/>
          <p:cNvSpPr>
            <a:spLocks/>
          </p:cNvSpPr>
          <p:nvPr/>
        </p:nvSpPr>
        <p:spPr bwMode="auto">
          <a:xfrm>
            <a:off x="2209800" y="1676400"/>
            <a:ext cx="7772400" cy="4419600"/>
          </a:xfrm>
          <a:prstGeom prst="rect">
            <a:avLst/>
          </a:prstGeom>
          <a:noFill/>
          <a:ln w="9525">
            <a:noFill/>
            <a:miter lim="800000"/>
            <a:headEnd/>
            <a:tailEnd/>
          </a:ln>
        </p:spPr>
        <p:txBody>
          <a:bodyPr/>
          <a:lstStyle/>
          <a:p>
            <a:pPr marL="342900" indent="-342900" defTabSz="-13873163" eaLnBrk="0" hangingPunct="0">
              <a:spcBef>
                <a:spcPct val="20000"/>
              </a:spcBef>
              <a:buFontTx/>
              <a:buChar char="•"/>
            </a:pPr>
            <a:r>
              <a:rPr lang="en-US" sz="2000" b="1" i="1">
                <a:cs typeface="Arial" charset="0"/>
              </a:rPr>
              <a:t>Physical systems controlled through information</a:t>
            </a:r>
          </a:p>
          <a:p>
            <a:pPr marL="342900" indent="-342900" defTabSz="-13873163" eaLnBrk="0" hangingPunct="0">
              <a:spcBef>
                <a:spcPct val="20000"/>
              </a:spcBef>
              <a:buFontTx/>
              <a:buChar char="•"/>
            </a:pPr>
            <a:r>
              <a:rPr lang="en-US" sz="2000" b="1" i="1">
                <a:cs typeface="Arial" charset="0"/>
              </a:rPr>
              <a:t>Control from local or remote networks, including the Internet</a:t>
            </a:r>
          </a:p>
          <a:p>
            <a:pPr marL="342900" indent="-342900" defTabSz="-13873163" eaLnBrk="0" hangingPunct="0">
              <a:spcBef>
                <a:spcPct val="20000"/>
              </a:spcBef>
              <a:buFontTx/>
              <a:buChar char="•"/>
            </a:pPr>
            <a:r>
              <a:rPr lang="en-US" sz="2000" b="1" i="1">
                <a:cs typeface="Arial" charset="0"/>
              </a:rPr>
              <a:t>Wireless networks made them much more important</a:t>
            </a:r>
          </a:p>
          <a:p>
            <a:pPr marL="342900" indent="-342900" defTabSz="-13873163" eaLnBrk="0" hangingPunct="0">
              <a:spcBef>
                <a:spcPct val="20000"/>
              </a:spcBef>
              <a:buFontTx/>
              <a:buChar char="•"/>
            </a:pPr>
            <a:r>
              <a:rPr lang="en-US" sz="2000" b="1" i="1">
                <a:cs typeface="Arial" charset="0"/>
              </a:rPr>
              <a:t>UML can be used to represent software but also physical things</a:t>
            </a:r>
          </a:p>
          <a:p>
            <a:pPr marL="342900" indent="-342900" defTabSz="-13873163" eaLnBrk="0" hangingPunct="0">
              <a:spcBef>
                <a:spcPct val="20000"/>
              </a:spcBef>
              <a:buFontTx/>
              <a:buChar char="•"/>
            </a:pPr>
            <a:r>
              <a:rPr lang="en-US" sz="2000" b="1" i="1">
                <a:cs typeface="Arial" charset="0"/>
              </a:rPr>
              <a:t>Things can be represented by classes which indicate physical features and include commands to interact with the thing</a:t>
            </a:r>
          </a:p>
          <a:p>
            <a:pPr marL="342900" indent="-342900" defTabSz="-13873163" eaLnBrk="0" hangingPunct="0">
              <a:spcBef>
                <a:spcPct val="20000"/>
              </a:spcBef>
              <a:buFontTx/>
              <a:buChar char="•"/>
            </a:pPr>
            <a:r>
              <a:rPr lang="en-US" sz="2000" b="1" i="1">
                <a:cs typeface="Arial" charset="0"/>
              </a:rPr>
              <a:t>Example: Sensor Node pattern</a:t>
            </a:r>
          </a:p>
          <a:p>
            <a:pPr marL="342900" indent="-342900" defTabSz="-13873163" eaLnBrk="0" hangingPunct="0">
              <a:spcBef>
                <a:spcPct val="20000"/>
              </a:spcBef>
              <a:buFontTx/>
              <a:buChar char="•"/>
            </a:pPr>
            <a:r>
              <a:rPr lang="en-US" sz="2000" b="1" i="1">
                <a:cs typeface="Arial" charset="0"/>
              </a:rPr>
              <a:t>Example: Ships and containers</a:t>
            </a:r>
          </a:p>
          <a:p>
            <a:pPr marL="342900" indent="-342900" defTabSz="-13873163" eaLnBrk="0" hangingPunct="0">
              <a:spcBef>
                <a:spcPct val="20000"/>
              </a:spcBef>
              <a:buFontTx/>
              <a:buChar char="•"/>
            </a:pPr>
            <a:endParaRPr lang="en-US" sz="2400" b="1" i="1">
              <a:cs typeface="Arial" charset="0"/>
            </a:endParaRPr>
          </a:p>
        </p:txBody>
      </p:sp>
    </p:spTree>
    <p:extLst>
      <p:ext uri="{BB962C8B-B14F-4D97-AF65-F5344CB8AC3E}">
        <p14:creationId xmlns:p14="http://schemas.microsoft.com/office/powerpoint/2010/main" val="3410421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5"/>
          <p:cNvSpPr>
            <a:spLocks noChangeArrowheads="1"/>
          </p:cNvSpPr>
          <p:nvPr/>
        </p:nvSpPr>
        <p:spPr bwMode="auto">
          <a:xfrm>
            <a:off x="1524001" y="1253609"/>
            <a:ext cx="184731" cy="369332"/>
          </a:xfrm>
          <a:prstGeom prst="rect">
            <a:avLst/>
          </a:prstGeom>
          <a:noFill/>
          <a:ln w="9525">
            <a:noFill/>
            <a:miter lim="800000"/>
            <a:headEnd/>
            <a:tailEnd/>
          </a:ln>
        </p:spPr>
        <p:txBody>
          <a:bodyPr wrap="none" anchor="ctr">
            <a:spAutoFit/>
          </a:bodyPr>
          <a:lstStyle/>
          <a:p>
            <a:pPr eaLnBrk="0" hangingPunct="0"/>
            <a:endParaRPr lang="en-US">
              <a:cs typeface="Arial" charset="0"/>
            </a:endParaRPr>
          </a:p>
        </p:txBody>
      </p:sp>
      <p:graphicFrame>
        <p:nvGraphicFramePr>
          <p:cNvPr id="59395" name="Object 4"/>
          <p:cNvGraphicFramePr>
            <a:graphicFrameLocks noChangeAspect="1"/>
          </p:cNvGraphicFramePr>
          <p:nvPr/>
        </p:nvGraphicFramePr>
        <p:xfrm>
          <a:off x="3048000" y="990600"/>
          <a:ext cx="6705600" cy="4286250"/>
        </p:xfrm>
        <a:graphic>
          <a:graphicData uri="http://schemas.openxmlformats.org/presentationml/2006/ole">
            <mc:AlternateContent xmlns:mc="http://schemas.openxmlformats.org/markup-compatibility/2006">
              <mc:Choice xmlns:v="urn:schemas-microsoft-com:vml" Requires="v">
                <p:oleObj spid="_x0000_s1113" r:id="rId3" imgW="7421475" imgH="5896313" progId="">
                  <p:embed/>
                </p:oleObj>
              </mc:Choice>
              <mc:Fallback>
                <p:oleObj r:id="rId3" imgW="7421475" imgH="589631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15508"/>
                      <a:stretch>
                        <a:fillRect/>
                      </a:stretch>
                    </p:blipFill>
                    <p:spPr bwMode="auto">
                      <a:xfrm>
                        <a:off x="3048000" y="990600"/>
                        <a:ext cx="6705600" cy="428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6"/>
          <p:cNvSpPr txBox="1">
            <a:spLocks noChangeArrowheads="1"/>
          </p:cNvSpPr>
          <p:nvPr/>
        </p:nvSpPr>
        <p:spPr>
          <a:xfrm>
            <a:off x="2209800" y="228600"/>
            <a:ext cx="7772400" cy="1143000"/>
          </a:xfrm>
          <a:prstGeom prst="rect">
            <a:avLst/>
          </a:prstGeom>
        </p:spPr>
        <p:txBody>
          <a:bodyPr/>
          <a:lstStyle/>
          <a:p>
            <a:pPr algn="ctr">
              <a:defRPr/>
            </a:pPr>
            <a:r>
              <a:rPr lang="en-US" sz="3600" b="1" kern="0">
                <a:solidFill>
                  <a:schemeClr val="tx2"/>
                </a:solidFill>
                <a:latin typeface="+mj-lt"/>
                <a:ea typeface="+mj-ea"/>
                <a:cs typeface="+mj-cs"/>
              </a:rPr>
              <a:t>Sensor node</a:t>
            </a:r>
          </a:p>
        </p:txBody>
      </p:sp>
    </p:spTree>
    <p:extLst>
      <p:ext uri="{BB962C8B-B14F-4D97-AF65-F5344CB8AC3E}">
        <p14:creationId xmlns:p14="http://schemas.microsoft.com/office/powerpoint/2010/main" val="2931554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p:cNvSpPr>
          <p:nvPr/>
        </p:nvSpPr>
        <p:spPr bwMode="auto">
          <a:xfrm>
            <a:off x="2209800" y="228600"/>
            <a:ext cx="7772400" cy="1143000"/>
          </a:xfrm>
          <a:prstGeom prst="rect">
            <a:avLst/>
          </a:prstGeom>
          <a:noFill/>
          <a:ln w="9525">
            <a:noFill/>
            <a:miter lim="800000"/>
            <a:headEnd/>
            <a:tailEnd/>
          </a:ln>
        </p:spPr>
        <p:txBody>
          <a:bodyPr anchor="ctr"/>
          <a:lstStyle/>
          <a:p>
            <a:pPr marL="342900" indent="-342900" algn="ctr" defTabSz="-13873163" eaLnBrk="0" hangingPunct="0"/>
            <a:r>
              <a:rPr lang="en-US" sz="3200" b="1">
                <a:solidFill>
                  <a:schemeClr val="tx2"/>
                </a:solidFill>
                <a:cs typeface="Arial" charset="0"/>
              </a:rPr>
              <a:t>Types of information in class diagrams</a:t>
            </a:r>
          </a:p>
        </p:txBody>
      </p:sp>
      <p:sp>
        <p:nvSpPr>
          <p:cNvPr id="65538" name="Content Placeholder 2"/>
          <p:cNvSpPr>
            <a:spLocks/>
          </p:cNvSpPr>
          <p:nvPr/>
        </p:nvSpPr>
        <p:spPr bwMode="auto">
          <a:xfrm>
            <a:off x="2209800" y="1676400"/>
            <a:ext cx="7772400" cy="4419600"/>
          </a:xfrm>
          <a:prstGeom prst="rect">
            <a:avLst/>
          </a:prstGeom>
          <a:noFill/>
          <a:ln w="9525">
            <a:noFill/>
            <a:miter lim="800000"/>
            <a:headEnd/>
            <a:tailEnd/>
          </a:ln>
        </p:spPr>
        <p:txBody>
          <a:bodyPr/>
          <a:lstStyle/>
          <a:p>
            <a:pPr marL="342900" indent="-342900" defTabSz="-13873163" eaLnBrk="0" hangingPunct="0">
              <a:spcBef>
                <a:spcPct val="20000"/>
              </a:spcBef>
              <a:buFontTx/>
              <a:buChar char="•"/>
            </a:pPr>
            <a:r>
              <a:rPr lang="en-US" sz="2800" b="1" i="1">
                <a:cs typeface="Arial" charset="0"/>
              </a:rPr>
              <a:t>Database-like:  A shipping company owns several ships</a:t>
            </a:r>
          </a:p>
          <a:p>
            <a:pPr marL="342900" indent="-342900" defTabSz="-13873163" eaLnBrk="0" hangingPunct="0">
              <a:spcBef>
                <a:spcPct val="20000"/>
              </a:spcBef>
              <a:buFontTx/>
              <a:buChar char="•"/>
            </a:pPr>
            <a:r>
              <a:rPr lang="en-US" sz="2800" b="1" i="1">
                <a:cs typeface="Arial" charset="0"/>
              </a:rPr>
              <a:t>Temporal information:  The containers in a ship change along time</a:t>
            </a:r>
          </a:p>
          <a:p>
            <a:pPr marL="342900" indent="-342900" defTabSz="-13873163" eaLnBrk="0" hangingPunct="0">
              <a:spcBef>
                <a:spcPct val="20000"/>
              </a:spcBef>
              <a:buFontTx/>
              <a:buChar char="•"/>
            </a:pPr>
            <a:r>
              <a:rPr lang="en-US" sz="2800" b="1" i="1">
                <a:cs typeface="Arial" charset="0"/>
              </a:rPr>
              <a:t>Physical information: The containers and ships are physical entities that can be controlled through operations on the information, e.g. addContainer would actually move a container into a ship</a:t>
            </a:r>
          </a:p>
        </p:txBody>
      </p:sp>
    </p:spTree>
    <p:extLst>
      <p:ext uri="{BB962C8B-B14F-4D97-AF65-F5344CB8AC3E}">
        <p14:creationId xmlns:p14="http://schemas.microsoft.com/office/powerpoint/2010/main" val="41874432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2"/>
          <p:cNvPicPr>
            <a:picLocks noChangeAspect="1" noChangeArrowheads="1"/>
          </p:cNvPicPr>
          <p:nvPr/>
        </p:nvPicPr>
        <p:blipFill>
          <a:blip r:embed="rId2" cstate="print"/>
          <a:srcRect/>
          <a:stretch>
            <a:fillRect/>
          </a:stretch>
        </p:blipFill>
        <p:spPr bwMode="auto">
          <a:xfrm>
            <a:off x="3505200" y="1752600"/>
            <a:ext cx="5429250" cy="5105400"/>
          </a:xfrm>
          <a:prstGeom prst="rect">
            <a:avLst/>
          </a:prstGeom>
          <a:noFill/>
          <a:ln w="9525">
            <a:noFill/>
            <a:miter lim="800000"/>
            <a:headEnd/>
            <a:tailEnd/>
          </a:ln>
        </p:spPr>
      </p:pic>
      <p:sp>
        <p:nvSpPr>
          <p:cNvPr id="66562" name="Title 36"/>
          <p:cNvSpPr>
            <a:spLocks/>
          </p:cNvSpPr>
          <p:nvPr/>
        </p:nvSpPr>
        <p:spPr bwMode="auto">
          <a:xfrm>
            <a:off x="2209800" y="228600"/>
            <a:ext cx="7772400" cy="1143000"/>
          </a:xfrm>
          <a:prstGeom prst="rect">
            <a:avLst/>
          </a:prstGeom>
          <a:noFill/>
          <a:ln w="9525">
            <a:noFill/>
            <a:miter lim="800000"/>
            <a:headEnd/>
            <a:tailEnd/>
          </a:ln>
        </p:spPr>
        <p:txBody>
          <a:bodyPr anchor="ctr"/>
          <a:lstStyle/>
          <a:p>
            <a:pPr marL="342900" indent="-342900" algn="ctr" defTabSz="-13873163" eaLnBrk="0" hangingPunct="0"/>
            <a:r>
              <a:rPr lang="en-US" sz="3600" b="1">
                <a:solidFill>
                  <a:schemeClr val="tx2"/>
                </a:solidFill>
                <a:cs typeface="Arial" charset="0"/>
              </a:rPr>
              <a:t>Ships and containers</a:t>
            </a:r>
          </a:p>
        </p:txBody>
      </p:sp>
    </p:spTree>
    <p:extLst>
      <p:ext uri="{BB962C8B-B14F-4D97-AF65-F5344CB8AC3E}">
        <p14:creationId xmlns:p14="http://schemas.microsoft.com/office/powerpoint/2010/main" val="775845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p:cNvSpPr>
          <p:nvPr/>
        </p:nvSpPr>
        <p:spPr bwMode="auto">
          <a:xfrm>
            <a:off x="2209800" y="228600"/>
            <a:ext cx="7772400" cy="1143000"/>
          </a:xfrm>
          <a:prstGeom prst="rect">
            <a:avLst/>
          </a:prstGeom>
          <a:noFill/>
          <a:ln w="9525">
            <a:noFill/>
            <a:miter lim="800000"/>
            <a:headEnd/>
            <a:tailEnd/>
          </a:ln>
        </p:spPr>
        <p:txBody>
          <a:bodyPr anchor="ctr"/>
          <a:lstStyle/>
          <a:p>
            <a:pPr marL="342900" indent="-342900" algn="ctr" defTabSz="-13873163" eaLnBrk="0" hangingPunct="0"/>
            <a:r>
              <a:rPr lang="en-US" sz="3600" b="1">
                <a:solidFill>
                  <a:schemeClr val="tx2"/>
                </a:solidFill>
                <a:cs typeface="Arial" charset="0"/>
              </a:rPr>
              <a:t>City transportation systems</a:t>
            </a:r>
          </a:p>
        </p:txBody>
      </p:sp>
      <p:sp>
        <p:nvSpPr>
          <p:cNvPr id="68610" name="Content Placeholder 2"/>
          <p:cNvSpPr>
            <a:spLocks/>
          </p:cNvSpPr>
          <p:nvPr/>
        </p:nvSpPr>
        <p:spPr bwMode="auto">
          <a:xfrm>
            <a:off x="2209800" y="1676400"/>
            <a:ext cx="7772400" cy="4419600"/>
          </a:xfrm>
          <a:prstGeom prst="rect">
            <a:avLst/>
          </a:prstGeom>
          <a:noFill/>
          <a:ln w="9525">
            <a:noFill/>
            <a:miter lim="800000"/>
            <a:headEnd/>
            <a:tailEnd/>
          </a:ln>
        </p:spPr>
        <p:txBody>
          <a:bodyPr/>
          <a:lstStyle/>
          <a:p>
            <a:pPr marL="342900" indent="-342900" defTabSz="-13873163" eaLnBrk="0" hangingPunct="0">
              <a:spcBef>
                <a:spcPct val="20000"/>
              </a:spcBef>
              <a:buFontTx/>
              <a:buChar char="•"/>
            </a:pPr>
            <a:r>
              <a:rPr lang="en-US" sz="2800" b="1" i="1">
                <a:cs typeface="Arial" charset="0"/>
              </a:rPr>
              <a:t>Tags in vehicles, tags in fixed positions, tag readers,…</a:t>
            </a:r>
          </a:p>
          <a:p>
            <a:pPr marL="342900" indent="-342900" defTabSz="-13873163" eaLnBrk="0" hangingPunct="0">
              <a:spcBef>
                <a:spcPct val="20000"/>
              </a:spcBef>
              <a:buFontTx/>
              <a:buChar char="•"/>
            </a:pPr>
            <a:r>
              <a:rPr lang="en-US" sz="2800" b="1" i="1">
                <a:cs typeface="Arial" charset="0"/>
              </a:rPr>
              <a:t>Can track location of vehicles, perform real-time traffic analysis, determine optimal routes,…</a:t>
            </a:r>
          </a:p>
          <a:p>
            <a:pPr marL="342900" indent="-342900" defTabSz="-13873163" eaLnBrk="0" hangingPunct="0">
              <a:spcBef>
                <a:spcPct val="20000"/>
              </a:spcBef>
              <a:buFontTx/>
              <a:buChar char="•"/>
            </a:pPr>
            <a:r>
              <a:rPr lang="en-US" sz="2800" b="1" i="1">
                <a:cs typeface="Arial" charset="0"/>
              </a:rPr>
              <a:t>Use hybrid networks, combining Wi-Fi, GSM, GPS, IP, …</a:t>
            </a:r>
          </a:p>
          <a:p>
            <a:pPr marL="342900" indent="-342900" defTabSz="-13873163" eaLnBrk="0" hangingPunct="0">
              <a:spcBef>
                <a:spcPct val="20000"/>
              </a:spcBef>
              <a:buFontTx/>
              <a:buChar char="•"/>
            </a:pPr>
            <a:r>
              <a:rPr lang="en-US" sz="2800" b="1" i="1">
                <a:cs typeface="Arial" charset="0"/>
              </a:rPr>
              <a:t>Used in bus systems, taxis,…</a:t>
            </a:r>
          </a:p>
        </p:txBody>
      </p:sp>
    </p:spTree>
    <p:extLst>
      <p:ext uri="{BB962C8B-B14F-4D97-AF65-F5344CB8AC3E}">
        <p14:creationId xmlns:p14="http://schemas.microsoft.com/office/powerpoint/2010/main" val="4147252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lstStyle/>
          <a:p>
            <a:r>
              <a:rPr lang="en-US" dirty="0" smtClean="0"/>
              <a:t>Security dashboards to monitor and manage the security or resources environment</a:t>
            </a:r>
          </a:p>
          <a:p>
            <a:r>
              <a:rPr lang="en-US" dirty="0" smtClean="0"/>
              <a:t>Support for security policy customization, optimization of run-time configurations, security monitoring and management</a:t>
            </a:r>
            <a:endParaRPr lang="en-US" dirty="0"/>
          </a:p>
        </p:txBody>
      </p:sp>
    </p:spTree>
    <p:extLst>
      <p:ext uri="{BB962C8B-B14F-4D97-AF65-F5344CB8AC3E}">
        <p14:creationId xmlns:p14="http://schemas.microsoft.com/office/powerpoint/2010/main" val="18537329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Forensics, the SAP cycle</a:t>
            </a:r>
            <a:endParaRPr lang="en-US" dirty="0"/>
          </a:p>
        </p:txBody>
      </p:sp>
      <p:sp>
        <p:nvSpPr>
          <p:cNvPr id="3" name="Content Placeholder 2"/>
          <p:cNvSpPr>
            <a:spLocks noGrp="1"/>
          </p:cNvSpPr>
          <p:nvPr>
            <p:ph idx="1"/>
          </p:nvPr>
        </p:nvSpPr>
        <p:spPr/>
        <p:txBody>
          <a:bodyPr/>
          <a:lstStyle/>
          <a:p>
            <a:r>
              <a:rPr lang="en-US" b="1" dirty="0" smtClean="0"/>
              <a:t>S</a:t>
            </a:r>
            <a:r>
              <a:rPr lang="en-US" dirty="0" smtClean="0"/>
              <a:t>ecuring of collected evidence data</a:t>
            </a:r>
          </a:p>
          <a:p>
            <a:r>
              <a:rPr lang="en-US" b="1" dirty="0" smtClean="0"/>
              <a:t>A</a:t>
            </a:r>
            <a:r>
              <a:rPr lang="en-US" dirty="0" smtClean="0"/>
              <a:t>nalysis to decipher what happened</a:t>
            </a:r>
          </a:p>
          <a:p>
            <a:r>
              <a:rPr lang="en-US" b="1" dirty="0" smtClean="0"/>
              <a:t>P</a:t>
            </a:r>
            <a:r>
              <a:rPr lang="en-US" dirty="0" smtClean="0"/>
              <a:t>resentation: the other phase are documented and explained</a:t>
            </a:r>
          </a:p>
          <a:p>
            <a:r>
              <a:rPr lang="en-US" dirty="0" smtClean="0"/>
              <a:t>In public clouds we do not know exactly where the data is stored</a:t>
            </a:r>
          </a:p>
          <a:p>
            <a:r>
              <a:rPr lang="en-US" dirty="0" smtClean="0"/>
              <a:t>To analyze the data the consumer does not have trustworthy access logs, VM images, router logs, …</a:t>
            </a:r>
          </a:p>
          <a:p>
            <a:r>
              <a:rPr lang="en-US" dirty="0" smtClean="0"/>
              <a:t>For SaaS we may have high-level logs if supported by the SP</a:t>
            </a:r>
          </a:p>
          <a:p>
            <a:r>
              <a:rPr lang="en-US" dirty="0" smtClean="0"/>
              <a:t>In IaaS we have control on our VMs and we can install forensic tools but finally it depends on the SP</a:t>
            </a:r>
            <a:endParaRPr lang="en-US" dirty="0"/>
          </a:p>
        </p:txBody>
      </p:sp>
    </p:spTree>
    <p:extLst>
      <p:ext uri="{BB962C8B-B14F-4D97-AF65-F5344CB8AC3E}">
        <p14:creationId xmlns:p14="http://schemas.microsoft.com/office/powerpoint/2010/main" val="178102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Interclouds</a:t>
            </a:r>
            <a:endParaRPr lang="en-US" dirty="0"/>
          </a:p>
        </p:txBody>
      </p:sp>
      <p:sp>
        <p:nvSpPr>
          <p:cNvPr id="3" name="Content Placeholder 2"/>
          <p:cNvSpPr>
            <a:spLocks noGrp="1"/>
          </p:cNvSpPr>
          <p:nvPr>
            <p:ph idx="1"/>
          </p:nvPr>
        </p:nvSpPr>
        <p:spPr/>
        <p:txBody>
          <a:bodyPr>
            <a:normAutofit/>
          </a:bodyPr>
          <a:lstStyle/>
          <a:p>
            <a:r>
              <a:rPr lang="en-US" sz="2000" dirty="0" smtClean="0"/>
              <a:t>An</a:t>
            </a:r>
            <a:r>
              <a:rPr lang="en-US" sz="2000" i="1" dirty="0" smtClean="0"/>
              <a:t> Inter-Cloud</a:t>
            </a:r>
            <a:r>
              <a:rPr lang="en-US" sz="2000" dirty="0" smtClean="0"/>
              <a:t> </a:t>
            </a:r>
            <a:r>
              <a:rPr lang="en-US" sz="2000" dirty="0"/>
              <a:t>is a system in which heterogeneous service providers join their services in order to provide an extensive catalog of services to their Consumers and enlarge their resource pool. </a:t>
            </a:r>
            <a:r>
              <a:rPr lang="en-US" sz="2000" i="1" dirty="0"/>
              <a:t>Inter-Cloud</a:t>
            </a:r>
            <a:r>
              <a:rPr lang="en-US" sz="2000" dirty="0"/>
              <a:t> can be classified into two modes, federated and non-federated, the first one is also called </a:t>
            </a:r>
            <a:r>
              <a:rPr lang="en-US" sz="2000" i="1" dirty="0"/>
              <a:t>federated Inter</a:t>
            </a:r>
            <a:r>
              <a:rPr lang="en-US" sz="2000" dirty="0"/>
              <a:t>-Cloud and the second </a:t>
            </a:r>
            <a:r>
              <a:rPr lang="en-US" sz="2000" i="1" dirty="0"/>
              <a:t>Multi-Cloud</a:t>
            </a:r>
            <a:r>
              <a:rPr lang="en-US" sz="2000" dirty="0"/>
              <a:t>. In </a:t>
            </a:r>
            <a:r>
              <a:rPr lang="en-US" sz="2000" i="1" dirty="0"/>
              <a:t>federated Inter-Cloud</a:t>
            </a:r>
            <a:r>
              <a:rPr lang="en-US" sz="2000" dirty="0"/>
              <a:t>, </a:t>
            </a:r>
            <a:r>
              <a:rPr lang="en-US" sz="2000" i="1" dirty="0"/>
              <a:t>Service Providers</a:t>
            </a:r>
            <a:r>
              <a:rPr lang="en-US" sz="2000" dirty="0"/>
              <a:t> (</a:t>
            </a:r>
            <a:r>
              <a:rPr lang="en-US" sz="2000" i="1" dirty="0"/>
              <a:t>SP</a:t>
            </a:r>
            <a:r>
              <a:rPr lang="en-US" sz="2000" dirty="0"/>
              <a:t>) can share their capabilities in order to supply a large amount of services/resources to their clients</a:t>
            </a:r>
            <a:r>
              <a:rPr lang="es-CL" sz="2000" dirty="0"/>
              <a:t> </a:t>
            </a:r>
            <a:r>
              <a:rPr lang="en-US" sz="2000" dirty="0"/>
              <a:t>. </a:t>
            </a:r>
            <a:endParaRPr lang="en-US" sz="2000" dirty="0" smtClean="0"/>
          </a:p>
          <a:p>
            <a:r>
              <a:rPr lang="en-US" sz="2000" dirty="0"/>
              <a:t> </a:t>
            </a:r>
            <a:r>
              <a:rPr lang="en-US" sz="2000" dirty="0" smtClean="0"/>
              <a:t>The </a:t>
            </a:r>
            <a:r>
              <a:rPr lang="en-US" sz="2000" i="1" dirty="0"/>
              <a:t>Cloud Broker’s</a:t>
            </a:r>
            <a:r>
              <a:rPr lang="en-US" sz="2000" dirty="0"/>
              <a:t> aim is to decentralize the satisfaction of requests using the </a:t>
            </a:r>
            <a:r>
              <a:rPr lang="en-US" sz="2000" i="1" dirty="0"/>
              <a:t>Cloud Exchange</a:t>
            </a:r>
            <a:r>
              <a:rPr lang="en-US" sz="2000" dirty="0"/>
              <a:t> component; for that reason, their main use cases are related to the forwarding of request across the </a:t>
            </a:r>
            <a:r>
              <a:rPr lang="en-US" sz="2000" i="1" dirty="0"/>
              <a:t>Service Provider</a:t>
            </a:r>
            <a:r>
              <a:rPr lang="en-US" sz="2000" dirty="0"/>
              <a:t> and the </a:t>
            </a:r>
            <a:r>
              <a:rPr lang="en-US" sz="2000" i="1" dirty="0"/>
              <a:t>Cloud Exchange</a:t>
            </a:r>
            <a:r>
              <a:rPr lang="en-US" sz="2000" dirty="0"/>
              <a:t>. It is reasonable also to think in the </a:t>
            </a:r>
            <a:r>
              <a:rPr lang="en-US" sz="2000" i="1" dirty="0"/>
              <a:t>Cloud Broker</a:t>
            </a:r>
            <a:r>
              <a:rPr lang="en-US" sz="2000" dirty="0"/>
              <a:t> as a </a:t>
            </a:r>
            <a:r>
              <a:rPr lang="en-US" sz="2000" dirty="0" smtClean="0"/>
              <a:t>cache. </a:t>
            </a:r>
            <a:endParaRPr lang="en-US" sz="2000" dirty="0"/>
          </a:p>
          <a:p>
            <a:pPr marL="0" indent="0">
              <a:buNone/>
            </a:pPr>
            <a:endParaRPr lang="en-US" sz="2000" dirty="0"/>
          </a:p>
          <a:p>
            <a:endParaRPr lang="en-US" sz="2000" dirty="0"/>
          </a:p>
          <a:p>
            <a:pPr marL="0" indent="0">
              <a:buNone/>
            </a:pPr>
            <a:endParaRPr lang="en-US" dirty="0"/>
          </a:p>
        </p:txBody>
      </p:sp>
    </p:spTree>
    <p:extLst>
      <p:ext uri="{BB962C8B-B14F-4D97-AF65-F5344CB8AC3E}">
        <p14:creationId xmlns:p14="http://schemas.microsoft.com/office/powerpoint/2010/main" val="7517036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Federation pattern model</a:t>
            </a:r>
            <a:endParaRPr lang="en-US" dirty="0"/>
          </a:p>
        </p:txBody>
      </p:sp>
      <p:sp>
        <p:nvSpPr>
          <p:cNvPr id="3" name="Content Placeholder 2"/>
          <p:cNvSpPr>
            <a:spLocks noGrp="1"/>
          </p:cNvSpPr>
          <p:nvPr>
            <p:ph idx="1"/>
          </p:nvPr>
        </p:nvSpPr>
        <p:spPr/>
        <p:txBody>
          <a:bodyPr>
            <a:normAutofit/>
          </a:bodyPr>
          <a:lstStyle/>
          <a:p>
            <a:r>
              <a:rPr lang="en-US" dirty="0"/>
              <a:t>A </a:t>
            </a:r>
            <a:r>
              <a:rPr lang="en-US" b="1" dirty="0"/>
              <a:t>Service Provider </a:t>
            </a:r>
            <a:r>
              <a:rPr lang="en-US" dirty="0" smtClean="0"/>
              <a:t>is part of a </a:t>
            </a:r>
            <a:r>
              <a:rPr lang="en-US" b="1" dirty="0" smtClean="0"/>
              <a:t>Cloud Federation </a:t>
            </a:r>
            <a:r>
              <a:rPr lang="en-US" dirty="0" smtClean="0"/>
              <a:t>and</a:t>
            </a:r>
            <a:r>
              <a:rPr lang="en-US" b="1" dirty="0" smtClean="0"/>
              <a:t> </a:t>
            </a:r>
            <a:r>
              <a:rPr lang="en-US" dirty="0" smtClean="0"/>
              <a:t>processes </a:t>
            </a:r>
            <a:r>
              <a:rPr lang="en-US" dirty="0"/>
              <a:t>requests from </a:t>
            </a:r>
            <a:r>
              <a:rPr lang="en-US" b="1" dirty="0"/>
              <a:t>Consumers</a:t>
            </a:r>
            <a:r>
              <a:rPr lang="en-US" dirty="0"/>
              <a:t> through a </a:t>
            </a:r>
            <a:r>
              <a:rPr lang="en-US" b="1" dirty="0"/>
              <a:t>Portal</a:t>
            </a:r>
            <a:r>
              <a:rPr lang="en-US" dirty="0"/>
              <a:t>. The Service Provider can be assembled in different ways such as an aggregation of clouds, a set of peers, implied, etc. </a:t>
            </a:r>
            <a:r>
              <a:rPr lang="en-US" dirty="0" smtClean="0"/>
              <a:t>The </a:t>
            </a:r>
            <a:r>
              <a:rPr lang="en-US" dirty="0"/>
              <a:t>Service Provider performs requests to a </a:t>
            </a:r>
            <a:r>
              <a:rPr lang="en-US" b="1" dirty="0"/>
              <a:t>Cloud Broker</a:t>
            </a:r>
            <a:r>
              <a:rPr lang="en-US" dirty="0"/>
              <a:t>. The Cloud Broker </a:t>
            </a:r>
            <a:r>
              <a:rPr lang="en-US" dirty="0" smtClean="0"/>
              <a:t>redirects </a:t>
            </a:r>
            <a:r>
              <a:rPr lang="en-US" dirty="0"/>
              <a:t>the request to the </a:t>
            </a:r>
            <a:r>
              <a:rPr lang="en-US" b="1" dirty="0"/>
              <a:t>Cloud Exchange </a:t>
            </a:r>
            <a:r>
              <a:rPr lang="en-US" dirty="0"/>
              <a:t>component. The Cloud Exchange consults its </a:t>
            </a:r>
            <a:r>
              <a:rPr lang="en-US" b="1" dirty="0"/>
              <a:t>Catalog</a:t>
            </a:r>
            <a:r>
              <a:rPr lang="en-US" dirty="0"/>
              <a:t> (a.k.a. Information Repository) looking for the best match for the request. The Catalog lists several kinds of </a:t>
            </a:r>
            <a:r>
              <a:rPr lang="en-US" b="1" dirty="0"/>
              <a:t>Services</a:t>
            </a:r>
            <a:r>
              <a:rPr lang="en-US" dirty="0"/>
              <a:t>.  The Cloud Exchange is aware of the condition of the entire system through status information coming from Cloud Brokers. The Catalog is updated considering the information sent by the Cloud Brokers. </a:t>
            </a:r>
          </a:p>
        </p:txBody>
      </p:sp>
    </p:spTree>
    <p:extLst>
      <p:ext uri="{BB962C8B-B14F-4D97-AF65-F5344CB8AC3E}">
        <p14:creationId xmlns:p14="http://schemas.microsoft.com/office/powerpoint/2010/main" val="2822106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smtClean="0"/>
              <a:t>Class </a:t>
            </a:r>
            <a:r>
              <a:rPr lang="en-US" dirty="0"/>
              <a:t>diagram of a </a:t>
            </a:r>
            <a:r>
              <a:rPr lang="en-US" i="1" dirty="0"/>
              <a:t>Cloud Federation</a:t>
            </a:r>
            <a:r>
              <a:rPr lang="en-US" dirty="0"/>
              <a:t/>
            </a:r>
            <a:br>
              <a:rPr lang="en-US" dirty="0"/>
            </a:br>
            <a:r>
              <a:rPr lang="en-US" dirty="0"/>
              <a:t> </a:t>
            </a:r>
            <a:br>
              <a:rPr lang="en-US" dirty="0"/>
            </a:br>
            <a:endParaRPr lang="en-US" dirty="0"/>
          </a:p>
        </p:txBody>
      </p:sp>
      <p:pic>
        <p:nvPicPr>
          <p:cNvPr id="3" name="Imagen 8"/>
          <p:cNvPicPr/>
          <p:nvPr/>
        </p:nvPicPr>
        <p:blipFill>
          <a:blip r:embed="rId2" cstate="print">
            <a:extLst>
              <a:ext uri="{BEBA8EAE-BF5A-486C-A8C5-ECC9F3942E4B}">
                <a14:imgProps xmlns:a14="http://schemas.microsoft.com/office/drawing/2010/main">
                  <a14:imgLayer r:embed="rId3">
                    <a14:imgEffect>
                      <a14:brightnessContrast contrast="79000"/>
                    </a14:imgEffect>
                  </a14:imgLayer>
                </a14:imgProps>
              </a:ext>
            </a:extLst>
          </a:blip>
          <a:stretch>
            <a:fillRect/>
          </a:stretch>
        </p:blipFill>
        <p:spPr>
          <a:xfrm>
            <a:off x="4300790" y="2148630"/>
            <a:ext cx="3125470" cy="4066191"/>
          </a:xfrm>
          <a:prstGeom prst="rect">
            <a:avLst/>
          </a:prstGeom>
        </p:spPr>
      </p:pic>
    </p:spTree>
    <p:extLst>
      <p:ext uri="{BB962C8B-B14F-4D97-AF65-F5344CB8AC3E}">
        <p14:creationId xmlns:p14="http://schemas.microsoft.com/office/powerpoint/2010/main" val="126857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7462" y="1900237"/>
            <a:ext cx="7077075" cy="3057525"/>
          </a:xfrm>
          <a:prstGeom prst="rect">
            <a:avLst/>
          </a:prstGeom>
        </p:spPr>
      </p:pic>
    </p:spTree>
    <p:extLst>
      <p:ext uri="{BB962C8B-B14F-4D97-AF65-F5344CB8AC3E}">
        <p14:creationId xmlns:p14="http://schemas.microsoft.com/office/powerpoint/2010/main" val="23846452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819400" y="1422400"/>
          <a:ext cx="64008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reeform 5"/>
          <p:cNvSpPr/>
          <p:nvPr/>
        </p:nvSpPr>
        <p:spPr>
          <a:xfrm>
            <a:off x="5672138" y="3238500"/>
            <a:ext cx="685800" cy="495300"/>
          </a:xfrm>
          <a:custGeom>
            <a:avLst/>
            <a:gdLst>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Lst>
            <a:ahLst/>
            <a:cxnLst>
              <a:cxn ang="0">
                <a:pos x="connsiteX0" y="connsiteY0"/>
              </a:cxn>
              <a:cxn ang="0">
                <a:pos x="connsiteX1" y="connsiteY1"/>
              </a:cxn>
              <a:cxn ang="0">
                <a:pos x="connsiteX2" y="connsiteY2"/>
              </a:cxn>
              <a:cxn ang="0">
                <a:pos x="connsiteX3" y="connsiteY3"/>
              </a:cxn>
            </a:cxnLst>
            <a:rect l="l" t="t" r="r" b="b"/>
            <a:pathLst>
              <a:path w="685799" h="495304">
                <a:moveTo>
                  <a:pt x="0" y="419104"/>
                </a:moveTo>
                <a:cubicBezTo>
                  <a:pt x="52388" y="298454"/>
                  <a:pt x="180976" y="101602"/>
                  <a:pt x="342900" y="0"/>
                </a:cubicBezTo>
                <a:cubicBezTo>
                  <a:pt x="490538" y="111127"/>
                  <a:pt x="623887" y="274641"/>
                  <a:pt x="685799" y="419104"/>
                </a:cubicBezTo>
                <a:cubicBezTo>
                  <a:pt x="519112" y="466729"/>
                  <a:pt x="342900" y="495304"/>
                  <a:pt x="0" y="419104"/>
                </a:cubicBezTo>
                <a:close/>
              </a:path>
            </a:pathLst>
          </a:custGeom>
          <a:solidFill>
            <a:srgbClr val="7099CA"/>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sp>
        <p:nvSpPr>
          <p:cNvPr id="2052" name="TextBox 6"/>
          <p:cNvSpPr txBox="1">
            <a:spLocks noChangeArrowheads="1"/>
          </p:cNvSpPr>
          <p:nvPr/>
        </p:nvSpPr>
        <p:spPr bwMode="auto">
          <a:xfrm>
            <a:off x="7591425" y="2152650"/>
            <a:ext cx="990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panose="02020603050405020304" pitchFamily="18" charset="0"/>
              </a:rPr>
              <a:t>Cloud </a:t>
            </a:r>
          </a:p>
          <a:p>
            <a:pPr eaLnBrk="1" hangingPunct="1"/>
            <a:r>
              <a:rPr lang="en-US" altLang="en-US" sz="1400">
                <a:latin typeface="Times" panose="02020603050405020304" pitchFamily="18" charset="0"/>
              </a:rPr>
              <a:t>Security </a:t>
            </a:r>
          </a:p>
          <a:p>
            <a:pPr eaLnBrk="1" hangingPunct="1"/>
            <a:r>
              <a:rPr lang="en-US" altLang="en-US" sz="1400">
                <a:latin typeface="Times" panose="02020603050405020304" pitchFamily="18" charset="0"/>
              </a:rPr>
              <a:t>Patterns</a:t>
            </a:r>
          </a:p>
        </p:txBody>
      </p:sp>
      <p:sp>
        <p:nvSpPr>
          <p:cNvPr id="8" name="Freeform 7"/>
          <p:cNvSpPr/>
          <p:nvPr/>
        </p:nvSpPr>
        <p:spPr>
          <a:xfrm>
            <a:off x="6096000" y="2819400"/>
            <a:ext cx="1524000" cy="685800"/>
          </a:xfrm>
          <a:custGeom>
            <a:avLst/>
            <a:gdLst>
              <a:gd name="connsiteX0" fmla="*/ 1447800 w 1447800"/>
              <a:gd name="connsiteY0" fmla="*/ 0 h 723900"/>
              <a:gd name="connsiteX1" fmla="*/ 790575 w 1447800"/>
              <a:gd name="connsiteY1" fmla="*/ 457200 h 723900"/>
              <a:gd name="connsiteX2" fmla="*/ 0 w 1447800"/>
              <a:gd name="connsiteY2" fmla="*/ 723900 h 723900"/>
            </a:gdLst>
            <a:ahLst/>
            <a:cxnLst>
              <a:cxn ang="0">
                <a:pos x="connsiteX0" y="connsiteY0"/>
              </a:cxn>
              <a:cxn ang="0">
                <a:pos x="connsiteX1" y="connsiteY1"/>
              </a:cxn>
              <a:cxn ang="0">
                <a:pos x="connsiteX2" y="connsiteY2"/>
              </a:cxn>
            </a:cxnLst>
            <a:rect l="l" t="t" r="r" b="b"/>
            <a:pathLst>
              <a:path w="1447800" h="723900">
                <a:moveTo>
                  <a:pt x="1447800" y="0"/>
                </a:moveTo>
                <a:cubicBezTo>
                  <a:pt x="1239837" y="168275"/>
                  <a:pt x="1031875" y="336550"/>
                  <a:pt x="790575" y="457200"/>
                </a:cubicBezTo>
                <a:cubicBezTo>
                  <a:pt x="549275" y="577850"/>
                  <a:pt x="274637" y="650875"/>
                  <a:pt x="0" y="72390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14234532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clouds  (Dec. 2016)</a:t>
            </a:r>
            <a:endParaRPr lang="en-US" dirty="0"/>
          </a:p>
        </p:txBody>
      </p:sp>
      <p:sp>
        <p:nvSpPr>
          <p:cNvPr id="3" name="Content Placeholder 2"/>
          <p:cNvSpPr>
            <a:spLocks noGrp="1"/>
          </p:cNvSpPr>
          <p:nvPr>
            <p:ph idx="1"/>
          </p:nvPr>
        </p:nvSpPr>
        <p:spPr/>
        <p:txBody>
          <a:bodyPr>
            <a:normAutofit fontScale="92500"/>
          </a:bodyPr>
          <a:lstStyle/>
          <a:p>
            <a:r>
              <a:rPr lang="en-US" dirty="0" smtClean="0"/>
              <a:t>Amazon’s cloud business had its most profitable quarter in 1Q of 2016</a:t>
            </a:r>
          </a:p>
          <a:p>
            <a:r>
              <a:rPr lang="en-US" dirty="0" smtClean="0"/>
              <a:t>Intel has shifted the emphasis of their chips from PCs to ships for cloud servers </a:t>
            </a:r>
          </a:p>
          <a:p>
            <a:r>
              <a:rPr lang="en-US" dirty="0" smtClean="0"/>
              <a:t>Strong emphasis on AI requires large computational loads which are coming from clouds</a:t>
            </a:r>
          </a:p>
          <a:p>
            <a:r>
              <a:rPr lang="en-US" dirty="0" smtClean="0"/>
              <a:t>Cisco and other network </a:t>
            </a:r>
            <a:r>
              <a:rPr lang="en-US" dirty="0" err="1" smtClean="0"/>
              <a:t>porovidesr</a:t>
            </a:r>
            <a:r>
              <a:rPr lang="en-US" dirty="0" smtClean="0"/>
              <a:t> are shifting towards software to provide virtualized networks</a:t>
            </a:r>
          </a:p>
          <a:p>
            <a:r>
              <a:rPr lang="en-US" dirty="0" smtClean="0"/>
              <a:t>Dell is entering the cloud business by going into cloud management products (they bought Gale Technologies)</a:t>
            </a:r>
          </a:p>
          <a:p>
            <a:r>
              <a:rPr lang="en-US" dirty="0" smtClean="0"/>
              <a:t>Oracle is buying cloud companies to support their DBMS products</a:t>
            </a:r>
            <a:endParaRPr lang="en-US" dirty="0"/>
          </a:p>
        </p:txBody>
      </p:sp>
    </p:spTree>
    <p:extLst>
      <p:ext uri="{BB962C8B-B14F-4D97-AF65-F5344CB8AC3E}">
        <p14:creationId xmlns:p14="http://schemas.microsoft.com/office/powerpoint/2010/main" val="3493715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A.A. Cardenas, S. Amin, Z.-S. Lin, Y.-</a:t>
            </a:r>
            <a:r>
              <a:rPr lang="en-US" sz="2000" dirty="0" err="1"/>
              <a:t>L.Huang</a:t>
            </a:r>
            <a:r>
              <a:rPr lang="en-US" sz="2000" dirty="0"/>
              <a:t>, </a:t>
            </a:r>
            <a:r>
              <a:rPr lang="en-US" sz="2000" dirty="0" err="1"/>
              <a:t>C.H.Huang</a:t>
            </a:r>
            <a:r>
              <a:rPr lang="en-US" sz="2000" dirty="0"/>
              <a:t>, and S. </a:t>
            </a:r>
            <a:r>
              <a:rPr lang="en-US" sz="2000" dirty="0" err="1"/>
              <a:t>Sastry</a:t>
            </a:r>
            <a:r>
              <a:rPr lang="en-US" sz="2000" dirty="0"/>
              <a:t>, “Attacks against process control systems: Risk assessment, detection, and response”, </a:t>
            </a:r>
            <a:r>
              <a:rPr lang="en-US" sz="2000" i="1" dirty="0" err="1"/>
              <a:t>Procs</a:t>
            </a:r>
            <a:r>
              <a:rPr lang="en-US" sz="2000" i="1" dirty="0"/>
              <a:t>. of ASSIACS’11</a:t>
            </a:r>
            <a:r>
              <a:rPr lang="en-US" sz="2000" dirty="0"/>
              <a:t>, March 22-24, 2011, Hong Kong, China, 355-366.</a:t>
            </a:r>
          </a:p>
          <a:p>
            <a:r>
              <a:rPr lang="en-US" sz="2000" dirty="0" smtClean="0"/>
              <a:t>Oscar </a:t>
            </a:r>
            <a:r>
              <a:rPr lang="en-US" sz="2000" dirty="0" err="1"/>
              <a:t>Encina</a:t>
            </a:r>
            <a:r>
              <a:rPr lang="en-US" sz="2000" dirty="0"/>
              <a:t>, E.B. Fernandez, and </a:t>
            </a:r>
            <a:r>
              <a:rPr lang="en-US" sz="2000" dirty="0" err="1"/>
              <a:t>Raúl</a:t>
            </a:r>
            <a:r>
              <a:rPr lang="en-US" sz="2000" dirty="0"/>
              <a:t> </a:t>
            </a:r>
            <a:r>
              <a:rPr lang="en-US" sz="2000" dirty="0" err="1"/>
              <a:t>Monge</a:t>
            </a:r>
            <a:r>
              <a:rPr lang="en-US" sz="2000" dirty="0"/>
              <a:t>, “Towards Secure Inter-Cloud Architectures”. </a:t>
            </a:r>
            <a:r>
              <a:rPr lang="en-US" sz="2000" i="1" dirty="0"/>
              <a:t>Proceedings of Nordic </a:t>
            </a:r>
            <a:r>
              <a:rPr lang="en-US" sz="2000" i="1" dirty="0" smtClean="0"/>
              <a:t>Pattern Conference </a:t>
            </a:r>
            <a:r>
              <a:rPr lang="en-US" sz="2000" i="1" dirty="0"/>
              <a:t>on Pattern Languages of Programs,</a:t>
            </a:r>
            <a:r>
              <a:rPr lang="en-US" sz="2000" dirty="0"/>
              <a:t> </a:t>
            </a:r>
            <a:r>
              <a:rPr lang="en-US" sz="2000" dirty="0" err="1"/>
              <a:t>Sagadi</a:t>
            </a:r>
            <a:r>
              <a:rPr lang="en-US" sz="2000" dirty="0"/>
              <a:t> Manor, Estonia, April 2014.</a:t>
            </a:r>
          </a:p>
          <a:p>
            <a:r>
              <a:rPr lang="en-US" sz="2000" dirty="0" err="1" smtClean="0"/>
              <a:t>A.N.Khan</a:t>
            </a:r>
            <a:r>
              <a:rPr lang="en-US" sz="2000" dirty="0" smtClean="0"/>
              <a:t>, </a:t>
            </a:r>
            <a:r>
              <a:rPr lang="en-US" sz="2000" dirty="0" err="1" smtClean="0"/>
              <a:t>M.L.Mat</a:t>
            </a:r>
            <a:r>
              <a:rPr lang="en-US" sz="2000" dirty="0" smtClean="0"/>
              <a:t> </a:t>
            </a:r>
            <a:r>
              <a:rPr lang="en-US" sz="2000" dirty="0" err="1" smtClean="0"/>
              <a:t>Kiah</a:t>
            </a:r>
            <a:r>
              <a:rPr lang="en-US" sz="2000" dirty="0" smtClean="0"/>
              <a:t>, </a:t>
            </a:r>
            <a:r>
              <a:rPr lang="en-US" sz="2000" dirty="0" err="1" smtClean="0"/>
              <a:t>S.U.Khan</a:t>
            </a:r>
            <a:r>
              <a:rPr lang="en-US" sz="2000" dirty="0" smtClean="0"/>
              <a:t>, and </a:t>
            </a:r>
            <a:r>
              <a:rPr lang="en-US" sz="2000" dirty="0" err="1" smtClean="0"/>
              <a:t>S.A.Madani</a:t>
            </a:r>
            <a:r>
              <a:rPr lang="en-US" sz="2000" dirty="0" smtClean="0"/>
              <a:t>, “Towards secure mobile computing: A survey”, </a:t>
            </a:r>
            <a:r>
              <a:rPr lang="en-US" sz="2000" i="1" dirty="0" smtClean="0"/>
              <a:t>Future Generation Comp. </a:t>
            </a:r>
            <a:r>
              <a:rPr lang="en-US" sz="2000" i="1" dirty="0" err="1" smtClean="0"/>
              <a:t>Systs</a:t>
            </a:r>
            <a:r>
              <a:rPr lang="en-US" sz="2000" dirty="0" smtClean="0"/>
              <a:t>., 29 (2013), 1278-1299, doi:10.1016/j.future.2012.08.003</a:t>
            </a:r>
          </a:p>
          <a:p>
            <a:r>
              <a:rPr lang="pt-BR" sz="2000" dirty="0"/>
              <a:t>Anupama Sahu, E.B. Fernandez, Mihaela Cardei, and M. VanHilst, "A pattern for a </a:t>
            </a:r>
            <a:r>
              <a:rPr lang="en-US" sz="2000" dirty="0" smtClean="0"/>
              <a:t>sensor </a:t>
            </a:r>
            <a:r>
              <a:rPr lang="en-US" sz="2000" dirty="0"/>
              <a:t>node", </a:t>
            </a:r>
            <a:r>
              <a:rPr lang="en-US" sz="2000" i="1" dirty="0" err="1"/>
              <a:t>Procs</a:t>
            </a:r>
            <a:r>
              <a:rPr lang="en-US" sz="2000" i="1" dirty="0"/>
              <a:t>. 17th Conf. on Pattern Languages of Programs, </a:t>
            </a:r>
            <a:r>
              <a:rPr lang="en-US" sz="2000" i="1" dirty="0" err="1"/>
              <a:t>PLoP</a:t>
            </a:r>
            <a:r>
              <a:rPr lang="en-US" sz="2000" i="1" dirty="0"/>
              <a:t> 2010.</a:t>
            </a:r>
            <a:r>
              <a:rPr lang="en-US" sz="2000" dirty="0"/>
              <a:t> </a:t>
            </a:r>
            <a:r>
              <a:rPr lang="en-US" sz="2000" u="sng" dirty="0">
                <a:hlinkClick r:id="rId2"/>
              </a:rPr>
              <a:t>http://www.hillside.net/plop/2010/index.php?nav=program</a:t>
            </a:r>
            <a:endParaRPr lang="en-US" sz="2000" dirty="0"/>
          </a:p>
          <a:p>
            <a:r>
              <a:rPr lang="en-US" sz="2000" dirty="0" smtClean="0"/>
              <a:t>M</a:t>
            </a:r>
            <a:r>
              <a:rPr lang="en-US" sz="2000" dirty="0"/>
              <a:t>. </a:t>
            </a:r>
            <a:r>
              <a:rPr lang="en-US" sz="2000" dirty="0" err="1"/>
              <a:t>Satyanarayanan</a:t>
            </a:r>
            <a:r>
              <a:rPr lang="en-US" sz="2000" dirty="0"/>
              <a:t>, Grace Lewis, Edwin Morris, </a:t>
            </a:r>
            <a:r>
              <a:rPr lang="en-US" sz="2000" dirty="0" err="1"/>
              <a:t>Soumya</a:t>
            </a:r>
            <a:r>
              <a:rPr lang="en-US" sz="2000" dirty="0"/>
              <a:t> </a:t>
            </a:r>
            <a:r>
              <a:rPr lang="en-US" sz="2000" dirty="0" err="1"/>
              <a:t>Simanta</a:t>
            </a:r>
            <a:r>
              <a:rPr lang="en-US" sz="2000" dirty="0"/>
              <a:t>, and Jeff </a:t>
            </a:r>
            <a:r>
              <a:rPr lang="en-US" sz="2000" dirty="0" err="1"/>
              <a:t>Boleng</a:t>
            </a:r>
            <a:r>
              <a:rPr lang="en-US" sz="2000" dirty="0"/>
              <a:t>, </a:t>
            </a:r>
            <a:r>
              <a:rPr lang="en-US" sz="2000" dirty="0" err="1"/>
              <a:t>Kiryong</a:t>
            </a:r>
            <a:r>
              <a:rPr lang="en-US" sz="2000" dirty="0"/>
              <a:t> Ha, “The role of cloudlets in hostile environments”, </a:t>
            </a:r>
            <a:r>
              <a:rPr lang="en-US" sz="2000" i="1" dirty="0"/>
              <a:t>IEEE Pervasive Computing</a:t>
            </a:r>
            <a:r>
              <a:rPr lang="en-US" sz="2000" dirty="0"/>
              <a:t>, Oct-Dec </a:t>
            </a:r>
            <a:r>
              <a:rPr lang="en-US" sz="2000" dirty="0" smtClean="0"/>
              <a:t>2013</a:t>
            </a:r>
          </a:p>
          <a:p>
            <a:r>
              <a:rPr lang="en-US" sz="2000" dirty="0"/>
              <a:t>“How smart, connected products are transforming competition”, </a:t>
            </a:r>
          </a:p>
          <a:p>
            <a:pPr marL="0" indent="0">
              <a:buNone/>
            </a:pPr>
            <a:r>
              <a:rPr lang="en-US" sz="2000" dirty="0"/>
              <a:t>   http://hbr.org/insights.iot</a:t>
            </a:r>
          </a:p>
          <a:p>
            <a:endParaRPr lang="en-US" sz="2000" dirty="0"/>
          </a:p>
          <a:p>
            <a:endParaRPr lang="en-US" sz="2000" dirty="0" smtClean="0"/>
          </a:p>
          <a:p>
            <a:pPr marL="0" indent="0">
              <a:buNone/>
            </a:pPr>
            <a:endParaRPr lang="en-US" dirty="0"/>
          </a:p>
        </p:txBody>
      </p:sp>
    </p:spTree>
    <p:extLst>
      <p:ext uri="{BB962C8B-B14F-4D97-AF65-F5344CB8AC3E}">
        <p14:creationId xmlns:p14="http://schemas.microsoft.com/office/powerpoint/2010/main" val="838908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1" dirty="0"/>
              <a:t>P.A. Cox, Mobile cloud computing</a:t>
            </a:r>
            <a:br>
              <a:rPr lang="en-US" sz="1600" b="1" dirty="0"/>
            </a:br>
            <a:r>
              <a:rPr lang="en-US" sz="1600" dirty="0"/>
              <a:t>http://www.ibm.com/developerworks/cloud/library/cl-mobilecloudcomputing/</a:t>
            </a:r>
          </a:p>
        </p:txBody>
      </p:sp>
      <p:sp>
        <p:nvSpPr>
          <p:cNvPr id="3" name="Content Placeholder 2"/>
          <p:cNvSpPr>
            <a:spLocks noGrp="1"/>
          </p:cNvSpPr>
          <p:nvPr>
            <p:ph idx="1"/>
          </p:nvPr>
        </p:nvSpPr>
        <p:spPr/>
        <p:txBody>
          <a:bodyPr/>
          <a:lstStyle/>
          <a:p>
            <a:r>
              <a:rPr lang="en-US" sz="1800" dirty="0"/>
              <a:t>A notable issue with the mobile cloud is the </a:t>
            </a:r>
            <a:r>
              <a:rPr lang="en-US" sz="1800" b="1" dirty="0"/>
              <a:t>resource poverty </a:t>
            </a:r>
            <a:r>
              <a:rPr lang="en-US" sz="1800" dirty="0"/>
              <a:t>of mobile devices. Compared to desktop computers, they have less screen size, less memory, less computational power, and battery capacity limits. Because of the resource poverty, the mobile cloud is most often viewed as an </a:t>
            </a:r>
            <a:r>
              <a:rPr lang="en-US" sz="1800" i="1" dirty="0" err="1"/>
              <a:t>SaaS</a:t>
            </a:r>
            <a:r>
              <a:rPr lang="en-US" sz="1800" i="1" dirty="0"/>
              <a:t> cloud,</a:t>
            </a:r>
            <a:r>
              <a:rPr lang="en-US" sz="1800" dirty="0"/>
              <a:t> meaning that computation and data handling are usually performed in the cloud. Smart phones often access the cloud through web browsers or thin clients. </a:t>
            </a:r>
          </a:p>
          <a:p>
            <a:r>
              <a:rPr lang="en-US" sz="1800" b="1" dirty="0"/>
              <a:t>Latency and bandwidth </a:t>
            </a:r>
            <a:r>
              <a:rPr lang="en-US" sz="1800" dirty="0"/>
              <a:t>affect the mobile cloud, as well. Wi-Fi improves latency but may decrease bandwidth when many mobile devices are present. Bandwidth for 3G cellular may further be limited by cell tower bandwidth in some areas. Similarly, connectivity may be intermittent. As cellular providers build out their networks, the situation will improve, but dead spots won't completely disappear. </a:t>
            </a:r>
          </a:p>
          <a:p>
            <a:r>
              <a:rPr lang="en-US" sz="1800" b="1" dirty="0"/>
              <a:t>Security issues </a:t>
            </a:r>
            <a:r>
              <a:rPr lang="en-US" sz="1800" dirty="0"/>
              <a:t>increase with mobile devices. After all, it's easier to lose a mobile device. What if that device contains sensitive data just downloaded from the cloud? Hopefully, years of experience in the computer industry and cloud computing mean that mobile is not far behind in resolving these issues. </a:t>
            </a:r>
          </a:p>
          <a:p>
            <a:endParaRPr lang="en-US" sz="1800" dirty="0"/>
          </a:p>
        </p:txBody>
      </p:sp>
    </p:spTree>
    <p:extLst>
      <p:ext uri="{BB962C8B-B14F-4D97-AF65-F5344CB8AC3E}">
        <p14:creationId xmlns:p14="http://schemas.microsoft.com/office/powerpoint/2010/main" val="3981158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applications</a:t>
            </a:r>
            <a:endParaRPr lang="en-US" dirty="0"/>
          </a:p>
        </p:txBody>
      </p:sp>
      <p:sp>
        <p:nvSpPr>
          <p:cNvPr id="3" name="Content Placeholder 2"/>
          <p:cNvSpPr>
            <a:spLocks noGrp="1"/>
          </p:cNvSpPr>
          <p:nvPr>
            <p:ph idx="1"/>
          </p:nvPr>
        </p:nvSpPr>
        <p:spPr/>
        <p:txBody>
          <a:bodyPr>
            <a:normAutofit fontScale="70000" lnSpcReduction="20000"/>
          </a:bodyPr>
          <a:lstStyle/>
          <a:p>
            <a:pPr marL="0">
              <a:lnSpc>
                <a:spcPct val="120000"/>
              </a:lnSpc>
              <a:spcBef>
                <a:spcPts val="0"/>
              </a:spcBef>
            </a:pPr>
            <a:r>
              <a:rPr lang="en-US" b="1" dirty="0" smtClean="0"/>
              <a:t>Image processing</a:t>
            </a:r>
            <a:r>
              <a:rPr lang="en-US" dirty="0" smtClean="0"/>
              <a:t>: running an optical character recognition (OCR) program on a   </a:t>
            </a:r>
          </a:p>
          <a:p>
            <a:pPr marL="0" indent="0">
              <a:lnSpc>
                <a:spcPct val="120000"/>
              </a:lnSpc>
              <a:spcBef>
                <a:spcPts val="0"/>
              </a:spcBef>
              <a:buNone/>
            </a:pPr>
            <a:r>
              <a:rPr lang="en-US" dirty="0"/>
              <a:t> </a:t>
            </a:r>
            <a:r>
              <a:rPr lang="en-US" dirty="0" smtClean="0"/>
              <a:t>  collection of mobile devices. In a real life scenario, this    would be useful in a case of a </a:t>
            </a:r>
          </a:p>
          <a:p>
            <a:pPr marL="0" indent="0">
              <a:lnSpc>
                <a:spcPct val="120000"/>
              </a:lnSpc>
              <a:spcBef>
                <a:spcPts val="0"/>
              </a:spcBef>
              <a:buNone/>
            </a:pPr>
            <a:r>
              <a:rPr lang="en-US" dirty="0"/>
              <a:t> </a:t>
            </a:r>
            <a:r>
              <a:rPr lang="en-US" dirty="0" smtClean="0"/>
              <a:t>  foreign traveler who takes an image </a:t>
            </a:r>
            <a:r>
              <a:rPr lang="en-US" dirty="0"/>
              <a:t>of </a:t>
            </a:r>
            <a:r>
              <a:rPr lang="en-US" dirty="0" smtClean="0"/>
              <a:t>  a </a:t>
            </a:r>
            <a:r>
              <a:rPr lang="en-US" dirty="0"/>
              <a:t>street sign, performs OCR to extract the words, </a:t>
            </a:r>
            <a:endParaRPr lang="en-US" dirty="0" smtClean="0"/>
          </a:p>
          <a:p>
            <a:pPr marL="0" indent="0">
              <a:lnSpc>
                <a:spcPct val="120000"/>
              </a:lnSpc>
              <a:spcBef>
                <a:spcPts val="0"/>
              </a:spcBef>
              <a:buNone/>
            </a:pPr>
            <a:r>
              <a:rPr lang="en-US" dirty="0"/>
              <a:t> </a:t>
            </a:r>
            <a:r>
              <a:rPr lang="en-US" dirty="0" smtClean="0"/>
              <a:t>  and translates  words </a:t>
            </a:r>
            <a:r>
              <a:rPr lang="en-US" dirty="0"/>
              <a:t>into a </a:t>
            </a:r>
            <a:r>
              <a:rPr lang="en-US" dirty="0" smtClean="0"/>
              <a:t>language she knows.</a:t>
            </a:r>
          </a:p>
          <a:p>
            <a:pPr marL="0">
              <a:lnSpc>
                <a:spcPct val="120000"/>
              </a:lnSpc>
              <a:spcBef>
                <a:spcPts val="0"/>
              </a:spcBef>
            </a:pPr>
            <a:r>
              <a:rPr lang="en-US" b="1" dirty="0"/>
              <a:t>Natural language processing</a:t>
            </a:r>
            <a:r>
              <a:rPr lang="en-US" dirty="0"/>
              <a:t>: </a:t>
            </a:r>
            <a:r>
              <a:rPr lang="en-US" dirty="0" smtClean="0"/>
              <a:t> </a:t>
            </a:r>
            <a:r>
              <a:rPr lang="en-US" dirty="0"/>
              <a:t>Translation is a viable candidate since </a:t>
            </a:r>
            <a:r>
              <a:rPr lang="en-US" dirty="0" smtClean="0"/>
              <a:t>different sentences </a:t>
            </a:r>
          </a:p>
          <a:p>
            <a:pPr marL="0" indent="0">
              <a:lnSpc>
                <a:spcPct val="120000"/>
              </a:lnSpc>
              <a:spcBef>
                <a:spcPts val="0"/>
              </a:spcBef>
              <a:buNone/>
            </a:pPr>
            <a:r>
              <a:rPr lang="en-US" dirty="0"/>
              <a:t> </a:t>
            </a:r>
            <a:r>
              <a:rPr lang="en-US" dirty="0" smtClean="0"/>
              <a:t>   and </a:t>
            </a:r>
            <a:r>
              <a:rPr lang="en-US" dirty="0"/>
              <a:t>paragraphs can be translated </a:t>
            </a:r>
            <a:r>
              <a:rPr lang="en-US" dirty="0" smtClean="0"/>
              <a:t>independently.</a:t>
            </a:r>
          </a:p>
          <a:p>
            <a:pPr marL="0">
              <a:lnSpc>
                <a:spcPct val="120000"/>
              </a:lnSpc>
              <a:spcBef>
                <a:spcPts val="0"/>
              </a:spcBef>
            </a:pPr>
            <a:r>
              <a:rPr lang="en-US" b="1" dirty="0"/>
              <a:t>Crowd computing</a:t>
            </a:r>
            <a:r>
              <a:rPr lang="en-US" dirty="0"/>
              <a:t>: Video recordings from multiple </a:t>
            </a:r>
            <a:r>
              <a:rPr lang="en-US" dirty="0" smtClean="0"/>
              <a:t>mobile devices </a:t>
            </a:r>
            <a:r>
              <a:rPr lang="en-US" dirty="0"/>
              <a:t>can be spliced to </a:t>
            </a:r>
            <a:endParaRPr lang="en-US" dirty="0" smtClean="0"/>
          </a:p>
          <a:p>
            <a:pPr marL="0" indent="0">
              <a:lnSpc>
                <a:spcPct val="120000"/>
              </a:lnSpc>
              <a:spcBef>
                <a:spcPts val="0"/>
              </a:spcBef>
              <a:buNone/>
            </a:pPr>
            <a:r>
              <a:rPr lang="en-US" dirty="0"/>
              <a:t> </a:t>
            </a:r>
            <a:r>
              <a:rPr lang="en-US" dirty="0" smtClean="0"/>
              <a:t>   construct </a:t>
            </a:r>
            <a:r>
              <a:rPr lang="en-US" dirty="0"/>
              <a:t>a single video that </a:t>
            </a:r>
            <a:r>
              <a:rPr lang="en-US" dirty="0" smtClean="0"/>
              <a:t>covers the </a:t>
            </a:r>
            <a:r>
              <a:rPr lang="en-US" dirty="0"/>
              <a:t>entire event from different </a:t>
            </a:r>
            <a:r>
              <a:rPr lang="en-US" dirty="0" smtClean="0"/>
              <a:t>angles </a:t>
            </a:r>
            <a:r>
              <a:rPr lang="en-US" dirty="0"/>
              <a:t>and </a:t>
            </a:r>
            <a:endParaRPr lang="en-US" dirty="0" smtClean="0"/>
          </a:p>
          <a:p>
            <a:pPr marL="0" indent="0">
              <a:lnSpc>
                <a:spcPct val="120000"/>
              </a:lnSpc>
              <a:spcBef>
                <a:spcPts val="0"/>
              </a:spcBef>
              <a:buNone/>
            </a:pPr>
            <a:r>
              <a:rPr lang="en-US" dirty="0"/>
              <a:t> </a:t>
            </a:r>
            <a:r>
              <a:rPr lang="en-US" dirty="0" smtClean="0"/>
              <a:t>   perspectives</a:t>
            </a:r>
          </a:p>
          <a:p>
            <a:pPr marL="0">
              <a:lnSpc>
                <a:spcPct val="120000"/>
              </a:lnSpc>
              <a:spcBef>
                <a:spcPts val="0"/>
              </a:spcBef>
            </a:pPr>
            <a:r>
              <a:rPr lang="en-US" b="1" dirty="0"/>
              <a:t>Sensor data applications</a:t>
            </a:r>
            <a:r>
              <a:rPr lang="en-US" dirty="0"/>
              <a:t>: Since most mobile phones </a:t>
            </a:r>
            <a:r>
              <a:rPr lang="en-US" dirty="0" smtClean="0"/>
              <a:t>are equipped </a:t>
            </a:r>
            <a:r>
              <a:rPr lang="en-US" dirty="0"/>
              <a:t>with sensors today, </a:t>
            </a:r>
            <a:endParaRPr lang="en-US" dirty="0" smtClean="0"/>
          </a:p>
          <a:p>
            <a:pPr marL="0" indent="0">
              <a:lnSpc>
                <a:spcPct val="120000"/>
              </a:lnSpc>
              <a:spcBef>
                <a:spcPts val="0"/>
              </a:spcBef>
              <a:buNone/>
            </a:pPr>
            <a:r>
              <a:rPr lang="en-US" dirty="0"/>
              <a:t> </a:t>
            </a:r>
            <a:r>
              <a:rPr lang="en-US" dirty="0" smtClean="0"/>
              <a:t>   readings </a:t>
            </a:r>
            <a:r>
              <a:rPr lang="en-US" dirty="0"/>
              <a:t>from sensors such </a:t>
            </a:r>
            <a:r>
              <a:rPr lang="en-US" dirty="0" smtClean="0"/>
              <a:t>as GPS</a:t>
            </a:r>
            <a:r>
              <a:rPr lang="en-US" dirty="0"/>
              <a:t>, accelerometer, light sensor, microphone, thermometer</a:t>
            </a:r>
            <a:r>
              <a:rPr lang="en-US" dirty="0" smtClean="0"/>
              <a:t>, clock,</a:t>
            </a:r>
          </a:p>
          <a:p>
            <a:pPr marL="0" indent="0">
              <a:lnSpc>
                <a:spcPct val="120000"/>
              </a:lnSpc>
              <a:spcBef>
                <a:spcPts val="0"/>
              </a:spcBef>
              <a:buNone/>
            </a:pPr>
            <a:r>
              <a:rPr lang="en-US" dirty="0"/>
              <a:t> </a:t>
            </a:r>
            <a:r>
              <a:rPr lang="en-US" dirty="0" smtClean="0"/>
              <a:t>   </a:t>
            </a:r>
            <a:r>
              <a:rPr lang="en-US" dirty="0"/>
              <a:t>and compass can be </a:t>
            </a:r>
            <a:r>
              <a:rPr lang="en-US" dirty="0" err="1"/>
              <a:t>timestamped</a:t>
            </a:r>
            <a:r>
              <a:rPr lang="en-US" dirty="0"/>
              <a:t> and linked with </a:t>
            </a:r>
            <a:r>
              <a:rPr lang="en-US" dirty="0" smtClean="0"/>
              <a:t>other phone </a:t>
            </a:r>
            <a:r>
              <a:rPr lang="en-US" dirty="0"/>
              <a:t>readings.</a:t>
            </a:r>
          </a:p>
        </p:txBody>
      </p:sp>
    </p:spTree>
    <p:extLst>
      <p:ext uri="{BB962C8B-B14F-4D97-AF65-F5344CB8AC3E}">
        <p14:creationId xmlns:p14="http://schemas.microsoft.com/office/powerpoint/2010/main" val="3354733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459" y="1911926"/>
            <a:ext cx="5913911" cy="3004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4838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691" y="2376488"/>
            <a:ext cx="6852061" cy="3026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142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081" y="2025238"/>
            <a:ext cx="5652653" cy="2855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8906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2880</TotalTime>
  <Words>2354</Words>
  <Application>Microsoft Office PowerPoint</Application>
  <PresentationFormat>Widescreen</PresentationFormat>
  <Paragraphs>159</Paragraphs>
  <Slides>42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42</vt:i4>
      </vt:variant>
    </vt:vector>
  </HeadingPairs>
  <TitlesOfParts>
    <vt:vector size="47" baseType="lpstr">
      <vt:lpstr>Arial</vt:lpstr>
      <vt:lpstr>Calibri</vt:lpstr>
      <vt:lpstr>Calibri Light</vt:lpstr>
      <vt:lpstr>Times</vt:lpstr>
      <vt:lpstr>Office Theme</vt:lpstr>
      <vt:lpstr>Cloud Computing 2016 Chapter 11: The mobile cloud Chapter 12:  IoT and CPSs The future</vt:lpstr>
      <vt:lpstr>Use of the cloud for mobile applications</vt:lpstr>
      <vt:lpstr>PowerPoint Presentation</vt:lpstr>
      <vt:lpstr>PowerPoint Presentation</vt:lpstr>
      <vt:lpstr>P.A. Cox, Mobile cloud computing http://www.ibm.com/developerworks/cloud/library/cl-mobilecloudcomputing/</vt:lpstr>
      <vt:lpstr>Possible applications</vt:lpstr>
      <vt:lpstr>PowerPoint Presentation</vt:lpstr>
      <vt:lpstr>PowerPoint Presentation</vt:lpstr>
      <vt:lpstr>PowerPoint Presentation</vt:lpstr>
      <vt:lpstr>PowerPoint Presentation</vt:lpstr>
      <vt:lpstr>PowerPoint Presentation</vt:lpstr>
      <vt:lpstr>PowerPoint Presentation</vt:lpstr>
      <vt:lpstr>Cloudlets in a hostile environment   [Sat13]</vt:lpstr>
      <vt:lpstr>PowerPoint Presentation</vt:lpstr>
      <vt:lpstr>PowerPoint Presentation</vt:lpstr>
      <vt:lpstr>PowerPoint Presentation</vt:lpstr>
      <vt:lpstr>Cloud phones</vt:lpstr>
      <vt:lpstr>Aliyun OS    (July 29, 2011) http://www.pcmag.com/article2/0,2817,2389450,00.asp</vt:lpstr>
      <vt:lpstr>Aliyun OS   </vt:lpstr>
      <vt:lpstr>Samsung</vt:lpstr>
      <vt:lpstr>PowerPoint Presentation</vt:lpstr>
      <vt:lpstr>PowerPoint Presentation</vt:lpstr>
      <vt:lpstr>Chapter 11. CPS, IoT</vt:lpstr>
      <vt:lpstr>IOT</vt:lpstr>
      <vt:lpstr>IoT</vt:lpstr>
      <vt:lpstr>PowerPoint Presentation</vt:lpstr>
      <vt:lpstr>BBC News  10/01/14</vt:lpstr>
      <vt:lpstr>BlackBerry IOT http://us.blackberry.com/internet-of-things.html</vt:lpstr>
      <vt:lpstr>Cyber-physical systems</vt:lpstr>
      <vt:lpstr>PowerPoint Presentation</vt:lpstr>
      <vt:lpstr>PowerPoint Presentation</vt:lpstr>
      <vt:lpstr>PowerPoint Presentation</vt:lpstr>
      <vt:lpstr>PowerPoint Presentation</vt:lpstr>
      <vt:lpstr>PowerPoint Presentation</vt:lpstr>
      <vt:lpstr>Usability</vt:lpstr>
      <vt:lpstr>Forensics, the SAP cycle</vt:lpstr>
      <vt:lpstr>Interclouds</vt:lpstr>
      <vt:lpstr>Cloud Federation pattern model</vt:lpstr>
      <vt:lpstr>  Class diagram of a Cloud Federation   </vt:lpstr>
      <vt:lpstr>PowerPoint Presentation</vt:lpstr>
      <vt:lpstr>Future of clouds  (Dec. 2016)</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cp:lastModifiedBy>
  <cp:revision>86</cp:revision>
  <dcterms:created xsi:type="dcterms:W3CDTF">2014-11-15T12:59:13Z</dcterms:created>
  <dcterms:modified xsi:type="dcterms:W3CDTF">2016-12-06T00:48:42Z</dcterms:modified>
</cp:coreProperties>
</file>