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56" r:id="rId2"/>
    <p:sldId id="348" r:id="rId3"/>
    <p:sldId id="349" r:id="rId4"/>
    <p:sldId id="350" r:id="rId5"/>
    <p:sldId id="351" r:id="rId6"/>
    <p:sldId id="352" r:id="rId7"/>
    <p:sldId id="425" r:id="rId8"/>
    <p:sldId id="428" r:id="rId9"/>
    <p:sldId id="431" r:id="rId10"/>
    <p:sldId id="429" r:id="rId11"/>
    <p:sldId id="430" r:id="rId12"/>
    <p:sldId id="257" r:id="rId13"/>
    <p:sldId id="258" r:id="rId14"/>
    <p:sldId id="259" r:id="rId15"/>
    <p:sldId id="427"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419" r:id="rId29"/>
    <p:sldId id="432" r:id="rId30"/>
    <p:sldId id="273" r:id="rId31"/>
    <p:sldId id="274" r:id="rId32"/>
    <p:sldId id="433" r:id="rId33"/>
    <p:sldId id="275" r:id="rId34"/>
    <p:sldId id="420" r:id="rId35"/>
    <p:sldId id="421" r:id="rId36"/>
    <p:sldId id="422"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7" r:id="rId53"/>
    <p:sldId id="298" r:id="rId54"/>
    <p:sldId id="299" r:id="rId55"/>
    <p:sldId id="300" r:id="rId56"/>
    <p:sldId id="30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423" r:id="rId70"/>
    <p:sldId id="345" r:id="rId71"/>
    <p:sldId id="434" r:id="rId72"/>
    <p:sldId id="435"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387" r:id="rId103"/>
    <p:sldId id="388" r:id="rId104"/>
    <p:sldId id="389" r:id="rId105"/>
    <p:sldId id="390" r:id="rId106"/>
    <p:sldId id="391" r:id="rId107"/>
    <p:sldId id="392" r:id="rId108"/>
    <p:sldId id="393" r:id="rId109"/>
    <p:sldId id="394" r:id="rId110"/>
    <p:sldId id="395" r:id="rId111"/>
    <p:sldId id="396" r:id="rId112"/>
    <p:sldId id="397" r:id="rId113"/>
    <p:sldId id="398" r:id="rId114"/>
    <p:sldId id="399" r:id="rId115"/>
    <p:sldId id="400" r:id="rId116"/>
    <p:sldId id="401" r:id="rId117"/>
    <p:sldId id="402" r:id="rId118"/>
    <p:sldId id="403" r:id="rId119"/>
    <p:sldId id="404" r:id="rId120"/>
    <p:sldId id="405" r:id="rId121"/>
    <p:sldId id="406" r:id="rId122"/>
    <p:sldId id="407" r:id="rId123"/>
    <p:sldId id="408" r:id="rId124"/>
    <p:sldId id="409" r:id="rId125"/>
    <p:sldId id="410" r:id="rId126"/>
    <p:sldId id="411" r:id="rId127"/>
    <p:sldId id="412" r:id="rId128"/>
    <p:sldId id="413" r:id="rId129"/>
    <p:sldId id="414" r:id="rId130"/>
    <p:sldId id="415" r:id="rId131"/>
    <p:sldId id="416" r:id="rId132"/>
    <p:sldId id="346" r:id="rId133"/>
    <p:sldId id="347"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6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3FE5D-278F-4452-BE46-B2804FA28C0D}" type="datetimeFigureOut">
              <a:rPr lang="en-US" smtClean="0"/>
              <a:t>9/18/2016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1A12C-8B46-4BB2-A383-49871DC0E028}" type="slidenum">
              <a:rPr lang="en-US" smtClean="0"/>
              <a:t>‹#›</a:t>
            </a:fld>
            <a:endParaRPr lang="en-US"/>
          </a:p>
        </p:txBody>
      </p:sp>
    </p:spTree>
    <p:extLst>
      <p:ext uri="{BB962C8B-B14F-4D97-AF65-F5344CB8AC3E}">
        <p14:creationId xmlns:p14="http://schemas.microsoft.com/office/powerpoint/2010/main" val="341893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8CD9F4-9BCC-4D14-AF26-AC2C821A16D2}" type="slidenum">
              <a:rPr lang="en-US" smtClean="0"/>
              <a:pPr>
                <a:defRPr/>
              </a:pPr>
              <a:t>53</a:t>
            </a:fld>
            <a:endParaRPr lang="en-US"/>
          </a:p>
        </p:txBody>
      </p:sp>
    </p:spTree>
    <p:extLst>
      <p:ext uri="{BB962C8B-B14F-4D97-AF65-F5344CB8AC3E}">
        <p14:creationId xmlns:p14="http://schemas.microsoft.com/office/powerpoint/2010/main" val="42270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229671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79299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608079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pPr>
                <a:defRPr/>
              </a:pPr>
              <a:t>9/18/2016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pPr>
                <a:defRPr/>
              </a:pPr>
              <a:t>‹#›</a:t>
            </a:fld>
            <a:endParaRPr lang="en-US"/>
          </a:p>
        </p:txBody>
      </p:sp>
    </p:spTree>
    <p:extLst>
      <p:ext uri="{BB962C8B-B14F-4D97-AF65-F5344CB8AC3E}">
        <p14:creationId xmlns:p14="http://schemas.microsoft.com/office/powerpoint/2010/main" val="343909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72AEB-B691-477E-9E52-E65B18E83A1D}"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15931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172AEB-B691-477E-9E52-E65B18E83A1D}"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68196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172AEB-B691-477E-9E52-E65B18E83A1D}"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5389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172AEB-B691-477E-9E52-E65B18E83A1D}"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252779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172AEB-B691-477E-9E52-E65B18E83A1D}"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41974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72AEB-B691-477E-9E52-E65B18E83A1D}"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417958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72AEB-B691-477E-9E52-E65B18E83A1D}"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137218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172AEB-B691-477E-9E52-E65B18E83A1D}"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B4130-D382-4AAC-856D-7C6DCF5FDA48}" type="slidenum">
              <a:rPr lang="en-US" smtClean="0"/>
              <a:t>‹#›</a:t>
            </a:fld>
            <a:endParaRPr lang="en-US"/>
          </a:p>
        </p:txBody>
      </p:sp>
    </p:spTree>
    <p:extLst>
      <p:ext uri="{BB962C8B-B14F-4D97-AF65-F5344CB8AC3E}">
        <p14:creationId xmlns:p14="http://schemas.microsoft.com/office/powerpoint/2010/main" val="39907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72AEB-B691-477E-9E52-E65B18E83A1D}" type="datetimeFigureOut">
              <a:rPr lang="en-US" smtClean="0"/>
              <a:t>9/18/2016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B4130-D382-4AAC-856D-7C6DCF5FDA48}" type="slidenum">
              <a:rPr lang="en-US" smtClean="0"/>
              <a:t>‹#›</a:t>
            </a:fld>
            <a:endParaRPr lang="en-US"/>
          </a:p>
        </p:txBody>
      </p:sp>
    </p:spTree>
    <p:extLst>
      <p:ext uri="{BB962C8B-B14F-4D97-AF65-F5344CB8AC3E}">
        <p14:creationId xmlns:p14="http://schemas.microsoft.com/office/powerpoint/2010/main" val="242757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hyperlink" Target="http://www.networkworld.com/supp/2009/ndc3/051809-cloud-faq.html" TargetMode="External"/><Relationship Id="rId2" Type="http://schemas.openxmlformats.org/officeDocument/2006/relationships/hyperlink" Target="http://www.networkworld.com/news/2009/010509-amazon-offers-pay-per-use-service-for.html" TargetMode="External"/><Relationship Id="rId1" Type="http://schemas.openxmlformats.org/officeDocument/2006/relationships/slideLayout" Target="../slideLayouts/slideLayout2.xml"/><Relationship Id="rId4" Type="http://schemas.openxmlformats.org/officeDocument/2006/relationships/hyperlink" Target="http://www.networkworld.com/newsletters/converg/2010/021510convergence2.html"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hyperlink" Target="http://en.wikipedia.org/wiki/Internet_media_type" TargetMode="External"/><Relationship Id="rId3" Type="http://schemas.openxmlformats.org/officeDocument/2006/relationships/hyperlink" Target="http://en.wikipedia.org/wiki/JavaScript" TargetMode="External"/><Relationship Id="rId7" Type="http://schemas.openxmlformats.org/officeDocument/2006/relationships/hyperlink" Target="http://tools.ietf.org/html/rfc4627" TargetMode="External"/><Relationship Id="rId2" Type="http://schemas.openxmlformats.org/officeDocument/2006/relationships/hyperlink" Target="http://en.wikipedia.org/wiki/Human-readable" TargetMode="External"/><Relationship Id="rId1" Type="http://schemas.openxmlformats.org/officeDocument/2006/relationships/slideLayout" Target="../slideLayouts/slideLayout2.xml"/><Relationship Id="rId6" Type="http://schemas.openxmlformats.org/officeDocument/2006/relationships/hyperlink" Target="http://en.wikipedia.org/wiki/Douglas_Crockford" TargetMode="External"/><Relationship Id="rId5" Type="http://schemas.openxmlformats.org/officeDocument/2006/relationships/hyperlink" Target="http://en.wikipedia.org/wiki/Associative_array" TargetMode="External"/><Relationship Id="rId10" Type="http://schemas.openxmlformats.org/officeDocument/2006/relationships/hyperlink" Target="http://en.wikipedia.org/wiki/XML" TargetMode="External"/><Relationship Id="rId4" Type="http://schemas.openxmlformats.org/officeDocument/2006/relationships/hyperlink" Target="http://en.wikipedia.org/wiki/Data_structure" TargetMode="External"/><Relationship Id="rId9" Type="http://schemas.openxmlformats.org/officeDocument/2006/relationships/hyperlink" Target="http://en.wikipedia.org/wiki/Serialization"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hyperlink" Target="http://en.wikipedia.org/wiki/Hypertext_Transfer_Protocol" TargetMode="External"/><Relationship Id="rId3" Type="http://schemas.openxmlformats.org/officeDocument/2006/relationships/hyperlink" Target="http://en.wikipedia.org/wiki/Web_Service" TargetMode="External"/><Relationship Id="rId7" Type="http://schemas.openxmlformats.org/officeDocument/2006/relationships/hyperlink" Target="http://en.wikipedia.org/wiki/Remote_Procedure_Call" TargetMode="External"/><Relationship Id="rId2" Type="http://schemas.openxmlformats.org/officeDocument/2006/relationships/hyperlink" Target="http://en.wikipedia.org/wiki/Protocol_(computing)" TargetMode="External"/><Relationship Id="rId1" Type="http://schemas.openxmlformats.org/officeDocument/2006/relationships/slideLayout" Target="../slideLayouts/slideLayout2.xml"/><Relationship Id="rId6" Type="http://schemas.openxmlformats.org/officeDocument/2006/relationships/hyperlink" Target="http://en.wikipedia.org/wiki/Application_Layer" TargetMode="External"/><Relationship Id="rId5" Type="http://schemas.openxmlformats.org/officeDocument/2006/relationships/hyperlink" Target="http://en.wikipedia.org/wiki/XML" TargetMode="External"/><Relationship Id="rId4" Type="http://schemas.openxmlformats.org/officeDocument/2006/relationships/hyperlink" Target="http://en.wikipedia.org/wiki/Computer_network" TargetMode="External"/><Relationship Id="rId9" Type="http://schemas.openxmlformats.org/officeDocument/2006/relationships/hyperlink" Target="http://en.wikipedia.org/wiki/Web_services_protocol_stack" TargetMode="Externa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8" Type="http://schemas.openxmlformats.org/officeDocument/2006/relationships/hyperlink" Target="http://en.wikipedia.org/wiki/Proxy_server" TargetMode="External"/><Relationship Id="rId3" Type="http://schemas.openxmlformats.org/officeDocument/2006/relationships/hyperlink" Target="http://en.wikipedia.org/wiki/Distributed_computing" TargetMode="External"/><Relationship Id="rId7" Type="http://schemas.openxmlformats.org/officeDocument/2006/relationships/hyperlink" Target="http://en.wikipedia.org/wiki/Gateway_(telecommunications)" TargetMode="External"/><Relationship Id="rId12" Type="http://schemas.openxmlformats.org/officeDocument/2006/relationships/hyperlink" Target="http://en.wikipedia.org/wiki/Representation_(systemics)" TargetMode="External"/><Relationship Id="rId2" Type="http://schemas.openxmlformats.org/officeDocument/2006/relationships/hyperlink" Target="http://en.wikipedia.org/wiki/Software_architecture" TargetMode="External"/><Relationship Id="rId1" Type="http://schemas.openxmlformats.org/officeDocument/2006/relationships/slideLayout" Target="../slideLayouts/slideLayout2.xml"/><Relationship Id="rId6" Type="http://schemas.openxmlformats.org/officeDocument/2006/relationships/hyperlink" Target="http://en.wikipedia.org/wiki/Upstream_server" TargetMode="External"/><Relationship Id="rId11" Type="http://schemas.openxmlformats.org/officeDocument/2006/relationships/hyperlink" Target="http://en.wikipedia.org/wiki/Resource_(Web)" TargetMode="External"/><Relationship Id="rId5" Type="http://schemas.openxmlformats.org/officeDocument/2006/relationships/hyperlink" Target="http://en.wikipedia.org/wiki/World_Wide_Web" TargetMode="External"/><Relationship Id="rId10" Type="http://schemas.openxmlformats.org/officeDocument/2006/relationships/hyperlink" Target="http://en.wikipedia.org/wiki/Server_(computing)" TargetMode="External"/><Relationship Id="rId4" Type="http://schemas.openxmlformats.org/officeDocument/2006/relationships/hyperlink" Target="http://en.wikipedia.org/wiki/Hypermedia" TargetMode="External"/><Relationship Id="rId9" Type="http://schemas.openxmlformats.org/officeDocument/2006/relationships/hyperlink" Target="http://en.wikipedia.org/wiki/Client_(comput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hyperlink" Target="http://fusesource.com/docs/broker/5.0/connectivity_guide/N04B9CB28.04F8FB40.html"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en.wikipedia.org/wiki/Internet_media_type" TargetMode="External"/><Relationship Id="rId7" Type="http://schemas.openxmlformats.org/officeDocument/2006/relationships/hyperlink" Target="http://en.wikipedia.org/wiki/Hypertext_Transfer_Protocol" TargetMode="External"/><Relationship Id="rId2" Type="http://schemas.openxmlformats.org/officeDocument/2006/relationships/hyperlink" Target="http://en.wikipedia.org/wiki/Web_API" TargetMode="External"/><Relationship Id="rId1" Type="http://schemas.openxmlformats.org/officeDocument/2006/relationships/slideLayout" Target="../slideLayouts/slideLayout2.xml"/><Relationship Id="rId6" Type="http://schemas.openxmlformats.org/officeDocument/2006/relationships/hyperlink" Target="http://en.wikipedia.org/wiki/YAML" TargetMode="External"/><Relationship Id="rId5" Type="http://schemas.openxmlformats.org/officeDocument/2006/relationships/hyperlink" Target="http://en.wikipedia.org/wiki/XML" TargetMode="External"/><Relationship Id="rId4" Type="http://schemas.openxmlformats.org/officeDocument/2006/relationships/hyperlink" Target="http://en.wikipedia.org/wiki/JSON" TargetMode="External"/></Relationships>
</file>

<file path=ppt/slides/_rels/slide112.xml.rels><?xml version="1.0" encoding="UTF-8" standalone="yes"?>
<Relationships xmlns="http://schemas.openxmlformats.org/package/2006/relationships"><Relationship Id="rId8" Type="http://schemas.openxmlformats.org/officeDocument/2006/relationships/hyperlink" Target="http://en.wikipedia.org/wiki/Protocol_(computing)" TargetMode="External"/><Relationship Id="rId13" Type="http://schemas.openxmlformats.org/officeDocument/2006/relationships/hyperlink" Target="http://en.wikipedia.org/wiki/Associative_array" TargetMode="External"/><Relationship Id="rId18" Type="http://schemas.openxmlformats.org/officeDocument/2006/relationships/hyperlink" Target="http://en.wikipedia.org/wiki/Python_(programming_language)" TargetMode="External"/><Relationship Id="rId3" Type="http://schemas.openxmlformats.org/officeDocument/2006/relationships/hyperlink" Target="http://en.wikipedia.org/wiki/Character_(computing)" TargetMode="External"/><Relationship Id="rId7" Type="http://schemas.openxmlformats.org/officeDocument/2006/relationships/hyperlink" Target="http://en.wikipedia.org/wiki/World_Wide_Web" TargetMode="External"/><Relationship Id="rId12" Type="http://schemas.openxmlformats.org/officeDocument/2006/relationships/hyperlink" Target="http://en.wikipedia.org/wiki/Data_structure" TargetMode="External"/><Relationship Id="rId17" Type="http://schemas.openxmlformats.org/officeDocument/2006/relationships/hyperlink" Target="http://en.wikipedia.org/wiki/Perl" TargetMode="External"/><Relationship Id="rId2" Type="http://schemas.openxmlformats.org/officeDocument/2006/relationships/hyperlink" Target="http://en.wikipedia.org/wiki/Character_string_(computer_science)" TargetMode="External"/><Relationship Id="rId16" Type="http://schemas.openxmlformats.org/officeDocument/2006/relationships/hyperlink" Target="http://en.wikipedia.org/wiki/C_(programming_language)" TargetMode="External"/><Relationship Id="rId20" Type="http://schemas.openxmlformats.org/officeDocument/2006/relationships/hyperlink" Target="http://en.wikipedia.org/wiki/Request_for_Comments" TargetMode="External"/><Relationship Id="rId1" Type="http://schemas.openxmlformats.org/officeDocument/2006/relationships/slideLayout" Target="../slideLayouts/slideLayout2.xml"/><Relationship Id="rId6" Type="http://schemas.openxmlformats.org/officeDocument/2006/relationships/hyperlink" Target="http://en.wikipedia.org/wiki/Internet" TargetMode="External"/><Relationship Id="rId11" Type="http://schemas.openxmlformats.org/officeDocument/2006/relationships/hyperlink" Target="http://en.wikipedia.org/wiki/JavaScript" TargetMode="External"/><Relationship Id="rId5" Type="http://schemas.openxmlformats.org/officeDocument/2006/relationships/hyperlink" Target="http://en.wikipedia.org/wiki/Resource_(Web)" TargetMode="External"/><Relationship Id="rId15" Type="http://schemas.openxmlformats.org/officeDocument/2006/relationships/hyperlink" Target="http://en.wikipedia.org/wiki/Serialization" TargetMode="External"/><Relationship Id="rId10" Type="http://schemas.openxmlformats.org/officeDocument/2006/relationships/hyperlink" Target="http://en.wikipedia.org/wiki/Human-readable" TargetMode="External"/><Relationship Id="rId19" Type="http://schemas.openxmlformats.org/officeDocument/2006/relationships/hyperlink" Target="http://en.wikipedia.org/wiki/XML" TargetMode="External"/><Relationship Id="rId4" Type="http://schemas.openxmlformats.org/officeDocument/2006/relationships/hyperlink" Target="http://en.wikipedia.org/wiki/Identifier" TargetMode="External"/><Relationship Id="rId9" Type="http://schemas.openxmlformats.org/officeDocument/2006/relationships/hyperlink" Target="http://en.wikipedia.org/wiki/Acronym" TargetMode="External"/><Relationship Id="rId14" Type="http://schemas.openxmlformats.org/officeDocument/2006/relationships/hyperlink" Target="http://en.wikipedia.org/wiki/Data"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hyperlink" Target="http://forceplatform.com/"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6" Type="http://schemas.openxmlformats.org/officeDocument/2006/relationships/hyperlink" Target="http://www.vmware.com/" TargetMode="External"/><Relationship Id="rId5" Type="http://schemas.openxmlformats.org/officeDocument/2006/relationships/hyperlink" Target="http://msdn.microsoft.com/en-us/architecture/ff803574.aspx" TargetMode="External"/><Relationship Id="rId4" Type="http://schemas.openxmlformats.org/officeDocument/2006/relationships/hyperlink" Target="http://www.gogrid.com/"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mazon.com" TargetMode="External"/><Relationship Id="rId2" Type="http://schemas.openxmlformats.org/officeDocument/2006/relationships/hyperlink" Target="http://en.wikipedia.org/wiki/HP" TargetMode="External"/><Relationship Id="rId1" Type="http://schemas.openxmlformats.org/officeDocument/2006/relationships/slideLayout" Target="../slideLayouts/slideLayout2.xml"/><Relationship Id="rId5" Type="http://schemas.openxmlformats.org/officeDocument/2006/relationships/hyperlink" Target="http://en.wikipedia.org/wiki/IBM" TargetMode="External"/><Relationship Id="rId4" Type="http://schemas.openxmlformats.org/officeDocument/2006/relationships/hyperlink" Target="http://en.wikipedia.org/wiki/Googl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n.wikipedia.org/wiki/VMware_ESX" TargetMode="External"/><Relationship Id="rId3" Type="http://schemas.openxmlformats.org/officeDocument/2006/relationships/hyperlink" Target="http://en.wikipedia.org/wiki/Microsoft_Windows" TargetMode="External"/><Relationship Id="rId7" Type="http://schemas.openxmlformats.org/officeDocument/2006/relationships/hyperlink" Target="http://en.wikipedia.org/wiki/Hypervisor" TargetMode="External"/><Relationship Id="rId2" Type="http://schemas.openxmlformats.org/officeDocument/2006/relationships/hyperlink" Target="http://en.wikipedia.org/wiki/EMC_Corporation" TargetMode="External"/><Relationship Id="rId1" Type="http://schemas.openxmlformats.org/officeDocument/2006/relationships/slideLayout" Target="../slideLayouts/slideLayout2.xml"/><Relationship Id="rId6" Type="http://schemas.openxmlformats.org/officeDocument/2006/relationships/hyperlink" Target="http://en.wikipedia.org/wiki/Enterprise_software" TargetMode="External"/><Relationship Id="rId11" Type="http://schemas.openxmlformats.org/officeDocument/2006/relationships/hyperlink" Target="http://en.wikipedia.org/wiki/Server_(computing)" TargetMode="External"/><Relationship Id="rId5" Type="http://schemas.openxmlformats.org/officeDocument/2006/relationships/hyperlink" Target="http://en.wikipedia.org/wiki/Mac_OS_X" TargetMode="External"/><Relationship Id="rId10" Type="http://schemas.openxmlformats.org/officeDocument/2006/relationships/hyperlink" Target="http://en.wikipedia.org/wiki/Embedded_Hypervisor" TargetMode="External"/><Relationship Id="rId4" Type="http://schemas.openxmlformats.org/officeDocument/2006/relationships/hyperlink" Target="http://en.wikipedia.org/wiki/Linux" TargetMode="External"/><Relationship Id="rId9" Type="http://schemas.openxmlformats.org/officeDocument/2006/relationships/hyperlink" Target="http://en.wikipedia.org/wiki/VMware_ESX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X86-64" TargetMode="External"/><Relationship Id="rId7" Type="http://schemas.openxmlformats.org/officeDocument/2006/relationships/hyperlink" Target="http://en.wikipedia.org/wiki/GNU_General_Public_License" TargetMode="External"/><Relationship Id="rId2" Type="http://schemas.openxmlformats.org/officeDocument/2006/relationships/hyperlink" Target="http://en.wikipedia.org/wiki/IA-32" TargetMode="External"/><Relationship Id="rId1" Type="http://schemas.openxmlformats.org/officeDocument/2006/relationships/slideLayout" Target="../slideLayouts/slideLayout7.xml"/><Relationship Id="rId6" Type="http://schemas.openxmlformats.org/officeDocument/2006/relationships/hyperlink" Target="http://en.wikipedia.org/wiki/University_of_Cambridge_Computer_Laboratory" TargetMode="External"/><Relationship Id="rId5" Type="http://schemas.openxmlformats.org/officeDocument/2006/relationships/hyperlink" Target="http://en.wikipedia.org/wiki/ARM_architecture" TargetMode="External"/><Relationship Id="rId4" Type="http://schemas.openxmlformats.org/officeDocument/2006/relationships/hyperlink" Target="http://en.wikipedia.org/wiki/Itaniu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Windows_Server_2008" TargetMode="External"/><Relationship Id="rId2" Type="http://schemas.openxmlformats.org/officeDocument/2006/relationships/hyperlink" Target="http://en.wikipedia.org/wiki/Hyper-V"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Denial-of-service_attack" TargetMode="External"/><Relationship Id="rId13" Type="http://schemas.openxmlformats.org/officeDocument/2006/relationships/hyperlink" Target="https://en.wikipedia.org/wiki/Fedora_(operating_system)" TargetMode="External"/><Relationship Id="rId3" Type="http://schemas.openxmlformats.org/officeDocument/2006/relationships/hyperlink" Target="https://en.wikipedia.org/wiki/Linux_kernel"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Debian" TargetMode="External"/><Relationship Id="rId2" Type="http://schemas.openxmlformats.org/officeDocument/2006/relationships/hyperlink" Target="https://en.wikipedia.org/wiki/Virtual_private_server" TargetMode="External"/><Relationship Id="rId1" Type="http://schemas.openxmlformats.org/officeDocument/2006/relationships/slideLayout" Target="../slideLayouts/slideLayout2.xml"/><Relationship Id="rId6" Type="http://schemas.openxmlformats.org/officeDocument/2006/relationships/hyperlink" Target="https://en.wikipedia.org/wiki/File_system" TargetMode="External"/><Relationship Id="rId11" Type="http://schemas.openxmlformats.org/officeDocument/2006/relationships/hyperlink" Target="https://en.wikipedia.org/wiki/Linux_distribution" TargetMode="External"/><Relationship Id="rId5" Type="http://schemas.openxmlformats.org/officeDocument/2006/relationships/hyperlink" Target="https://en.wikipedia.org/wiki/Operating-system-level_virtualization" TargetMode="External"/><Relationship Id="rId10" Type="http://schemas.openxmlformats.org/officeDocument/2006/relationships/hyperlink" Target="https://en.wikipedia.org/wiki/Init"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Chroot" TargetMode="External"/><Relationship Id="rId14" Type="http://schemas.openxmlformats.org/officeDocument/2006/relationships/hyperlink" Target="https://en.wikipedia.org/wiki/Web_hos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13" Type="http://schemas.openxmlformats.org/officeDocument/2006/relationships/hyperlink" Target="http://en.wikipedia.org/wiki/Haiku_(operating_system)" TargetMode="External"/><Relationship Id="rId18" Type="http://schemas.openxmlformats.org/officeDocument/2006/relationships/hyperlink" Target="http://en.wikipedia.org/wiki/Mac_OS_X" TargetMode="External"/><Relationship Id="rId3" Type="http://schemas.openxmlformats.org/officeDocument/2006/relationships/hyperlink" Target="http://en.wikipedia.org/wiki/Native_virtualization" TargetMode="External"/><Relationship Id="rId21" Type="http://schemas.openxmlformats.org/officeDocument/2006/relationships/hyperlink" Target="http://en.wikipedia.org/wiki/VMware" TargetMode="External"/><Relationship Id="rId7" Type="http://schemas.openxmlformats.org/officeDocument/2006/relationships/hyperlink" Target="http://en.wikipedia.org/wiki/S/390" TargetMode="External"/><Relationship Id="rId12" Type="http://schemas.openxmlformats.org/officeDocument/2006/relationships/hyperlink" Target="http://en.wikipedia.org/wiki/Microsoft_Windows" TargetMode="External"/><Relationship Id="rId17" Type="http://schemas.openxmlformats.org/officeDocument/2006/relationships/hyperlink" Target="http://en.wikipedia.org/wiki/QEMU" TargetMode="External"/><Relationship Id="rId2" Type="http://schemas.openxmlformats.org/officeDocument/2006/relationships/hyperlink" Target="http://en.wikipedia.org/wiki/Linux_kernel" TargetMode="External"/><Relationship Id="rId16" Type="http://schemas.openxmlformats.org/officeDocument/2006/relationships/hyperlink" Target="http://en.wikipedia.org/wiki/AROS_Research_Operating_System" TargetMode="External"/><Relationship Id="rId20" Type="http://schemas.openxmlformats.org/officeDocument/2006/relationships/hyperlink" Target="http://en.wikipedia.org/wiki/SPICE_(protocol)" TargetMode="External"/><Relationship Id="rId1" Type="http://schemas.openxmlformats.org/officeDocument/2006/relationships/slideLayout" Target="../slideLayouts/slideLayout2.xml"/><Relationship Id="rId6" Type="http://schemas.openxmlformats.org/officeDocument/2006/relationships/hyperlink" Target="http://en.wikipedia.org/wiki/Port_(computer_software)" TargetMode="External"/><Relationship Id="rId11" Type="http://schemas.openxmlformats.org/officeDocument/2006/relationships/hyperlink" Target="http://en.wikipedia.org/wiki/Solaris_(operating_system)" TargetMode="External"/><Relationship Id="rId5" Type="http://schemas.openxmlformats.org/officeDocument/2006/relationships/hyperlink" Target="http://en.wikipedia.org/wiki/X86-64" TargetMode="External"/><Relationship Id="rId15" Type="http://schemas.openxmlformats.org/officeDocument/2006/relationships/hyperlink" Target="http://en.wikipedia.org/wiki/Plan_9_from_Bell_Labs" TargetMode="External"/><Relationship Id="rId10" Type="http://schemas.openxmlformats.org/officeDocument/2006/relationships/hyperlink" Target="http://en.wikipedia.org/wiki/ARM_architecture" TargetMode="External"/><Relationship Id="rId19" Type="http://schemas.openxmlformats.org/officeDocument/2006/relationships/hyperlink" Target="http://en.wikipedia.org/wiki/Paravirtualization" TargetMode="External"/><Relationship Id="rId4" Type="http://schemas.openxmlformats.org/officeDocument/2006/relationships/hyperlink" Target="http://en.wikipedia.org/wiki/X86" TargetMode="External"/><Relationship Id="rId9" Type="http://schemas.openxmlformats.org/officeDocument/2006/relationships/hyperlink" Target="http://en.wikipedia.org/wiki/IA-64" TargetMode="External"/><Relationship Id="rId14" Type="http://schemas.openxmlformats.org/officeDocument/2006/relationships/hyperlink" Target="http://en.wikipedia.org/wiki/ReactO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Hypervisor" TargetMode="External"/><Relationship Id="rId7" Type="http://schemas.openxmlformats.org/officeDocument/2006/relationships/hyperlink" Target="https://en.wikipedia.org/wiki/Binary_translation"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6" Type="http://schemas.openxmlformats.org/officeDocument/2006/relationships/hyperlink" Target="https://en.wikipedia.org/wiki/Central_processing_unit" TargetMode="External"/><Relationship Id="rId5" Type="http://schemas.openxmlformats.org/officeDocument/2006/relationships/hyperlink" Target="https://en.wikipedia.org/wiki/Virtual_machine_monitor#Classification" TargetMode="External"/><Relationship Id="rId4" Type="http://schemas.openxmlformats.org/officeDocument/2006/relationships/hyperlink" Target="https://en.wikipedia.org/wiki/Hardware_virtualization"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hyperlink" Target="http://en.wikipedia.org/wiki/Parallels_Server_for_Mac" TargetMode="External"/><Relationship Id="rId13" Type="http://schemas.openxmlformats.org/officeDocument/2006/relationships/hyperlink" Target="http://en.wikipedia.org/wiki/X86" TargetMode="External"/><Relationship Id="rId3" Type="http://schemas.openxmlformats.org/officeDocument/2006/relationships/hyperlink" Target="http://en.wikipedia.org/wiki/Parallels_Desktop_for_Mac" TargetMode="External"/><Relationship Id="rId7" Type="http://schemas.openxmlformats.org/officeDocument/2006/relationships/hyperlink" Target="http://en.wikipedia.org/wiki/Mac_OS_X" TargetMode="External"/><Relationship Id="rId12" Type="http://schemas.openxmlformats.org/officeDocument/2006/relationships/hyperlink" Target="http://en.wikipedia.org/wiki/Data_center" TargetMode="External"/><Relationship Id="rId2" Type="http://schemas.openxmlformats.org/officeDocument/2006/relationships/hyperlink" Target="http://en.wikipedia.org/wiki/Apple%E2%80%93Intel_architecture" TargetMode="External"/><Relationship Id="rId16" Type="http://schemas.openxmlformats.org/officeDocument/2006/relationships/hyperlink" Target="http://en.wikipedia.org/wiki/SWsoft" TargetMode="External"/><Relationship Id="rId1" Type="http://schemas.openxmlformats.org/officeDocument/2006/relationships/slideLayout" Target="../slideLayouts/slideLayout2.xml"/><Relationship Id="rId6" Type="http://schemas.openxmlformats.org/officeDocument/2006/relationships/hyperlink" Target="http://en.wikipedia.org/wiki/Linux" TargetMode="External"/><Relationship Id="rId11" Type="http://schemas.openxmlformats.org/officeDocument/2006/relationships/hyperlink" Target="http://en.wikipedia.org/wiki/Server_(computing)" TargetMode="External"/><Relationship Id="rId5" Type="http://schemas.openxmlformats.org/officeDocument/2006/relationships/hyperlink" Target="http://en.wikipedia.org/wiki/Microsoft_Windows" TargetMode="External"/><Relationship Id="rId15" Type="http://schemas.openxmlformats.org/officeDocument/2006/relationships/hyperlink" Target="http://en.wikipedia.org/wiki/IA-64" TargetMode="External"/><Relationship Id="rId10" Type="http://schemas.openxmlformats.org/officeDocument/2006/relationships/hyperlink" Target="http://en.wikipedia.org/wiki/Operating_system-level_virtualization" TargetMode="External"/><Relationship Id="rId4" Type="http://schemas.openxmlformats.org/officeDocument/2006/relationships/hyperlink" Target="http://en.wikipedia.org/wiki/Hypervisor" TargetMode="External"/><Relationship Id="rId9" Type="http://schemas.openxmlformats.org/officeDocument/2006/relationships/hyperlink" Target="http://en.wikipedia.org/wiki/Mac_OS_X_Server" TargetMode="External"/><Relationship Id="rId14" Type="http://schemas.openxmlformats.org/officeDocument/2006/relationships/hyperlink" Target="http://en.wikipedia.org/wiki/X86-6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en.wikipedia.org/wiki/ARM_architecture"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en.wikipedia.org/wiki/System-on-a-chip" TargetMode="External"/><Relationship Id="rId3" Type="http://schemas.openxmlformats.org/officeDocument/2006/relationships/hyperlink" Target="http://en.wikipedia.org/wiki/Semiconductor_industry" TargetMode="External"/><Relationship Id="rId7" Type="http://schemas.openxmlformats.org/officeDocument/2006/relationships/hyperlink" Target="http://en.wikipedia.org/wiki/Mixed-signal_integrated_circuit" TargetMode="External"/><Relationship Id="rId2" Type="http://schemas.openxmlformats.org/officeDocument/2006/relationships/hyperlink" Target="http://en.wikipedia.org/wiki/Japan" TargetMode="External"/><Relationship Id="rId1" Type="http://schemas.openxmlformats.org/officeDocument/2006/relationships/slideLayout" Target="../slideLayouts/slideLayout2.xml"/><Relationship Id="rId6" Type="http://schemas.openxmlformats.org/officeDocument/2006/relationships/hyperlink" Target="http://en.wikipedia.org/wiki/Microcontroller" TargetMode="External"/><Relationship Id="rId5" Type="http://schemas.openxmlformats.org/officeDocument/2006/relationships/hyperlink" Target="http://en.wikipedia.org/wiki/Mobile_phone" TargetMode="External"/><Relationship Id="rId4" Type="http://schemas.openxmlformats.org/officeDocument/2006/relationships/hyperlink" Target="http://en.wikipedia.org/wiki/Tokyo"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en.wikipedia.org/wiki/Rational_Software" TargetMode="External"/><Relationship Id="rId3" Type="http://schemas.openxmlformats.org/officeDocument/2006/relationships/hyperlink" Target="http://en.wikipedia.org/wiki/IBM_Software_Group" TargetMode="External"/><Relationship Id="rId7" Type="http://schemas.openxmlformats.org/officeDocument/2006/relationships/hyperlink" Target="http://en.wikipedia.org/wiki/Lotus_Software" TargetMode="External"/><Relationship Id="rId2" Type="http://schemas.openxmlformats.org/officeDocument/2006/relationships/hyperlink" Target="http://en.wikipedia.org/wiki/Service_management" TargetMode="External"/><Relationship Id="rId1" Type="http://schemas.openxmlformats.org/officeDocument/2006/relationships/slideLayout" Target="../slideLayouts/slideLayout2.xml"/><Relationship Id="rId6" Type="http://schemas.openxmlformats.org/officeDocument/2006/relationships/hyperlink" Target="http://en.wikipedia.org/wiki/IBM_Information_Management_Software" TargetMode="External"/><Relationship Id="rId5" Type="http://schemas.openxmlformats.org/officeDocument/2006/relationships/hyperlink" Target="http://en.wikipedia.org/wiki/WebSphere" TargetMode="External"/><Relationship Id="rId4" Type="http://schemas.openxmlformats.org/officeDocument/2006/relationships/hyperlink" Target="http://en.wikipedia.org/wiki/Austin,_Texas" TargetMode="External"/><Relationship Id="rId9" Type="http://schemas.openxmlformats.org/officeDocument/2006/relationships/hyperlink" Target="http://en.wikipedia.org/wiki/Netezz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en.wikipedia.org/wiki/Oracle_Linux" TargetMode="External"/><Relationship Id="rId13" Type="http://schemas.openxmlformats.org/officeDocument/2006/relationships/hyperlink" Target="http://www.oracle.com/us/corporate/features/sparc-t4-announcement-494846.html" TargetMode="External"/><Relationship Id="rId3" Type="http://schemas.openxmlformats.org/officeDocument/2006/relationships/hyperlink" Target="http://en.wikipedia.org/wiki/OLTP" TargetMode="External"/><Relationship Id="rId7" Type="http://schemas.openxmlformats.org/officeDocument/2006/relationships/hyperlink" Target="http://en.wikipedia.org/wiki/Hewlett_Packard" TargetMode="External"/><Relationship Id="rId12" Type="http://schemas.openxmlformats.org/officeDocument/2006/relationships/hyperlink" Target="http://en.wikipedia.org/wiki/Oracle_Solaris" TargetMode="External"/><Relationship Id="rId2" Type="http://schemas.openxmlformats.org/officeDocument/2006/relationships/hyperlink" Target="http://en.wikipedia.org/wiki/Data_warehouse_appliance" TargetMode="External"/><Relationship Id="rId1" Type="http://schemas.openxmlformats.org/officeDocument/2006/relationships/slideLayout" Target="../slideLayouts/slideLayout2.xml"/><Relationship Id="rId6" Type="http://schemas.openxmlformats.org/officeDocument/2006/relationships/hyperlink" Target="http://en.wikipedia.org/wiki/Oracle_Corporation" TargetMode="External"/><Relationship Id="rId11" Type="http://schemas.openxmlformats.org/officeDocument/2006/relationships/hyperlink" Target="http://en.wikipedia.org/wiki/X86-64" TargetMode="External"/><Relationship Id="rId5" Type="http://schemas.openxmlformats.org/officeDocument/2006/relationships/hyperlink" Target="http://en.wikipedia.org/wiki/Oracle_Exadata" TargetMode="External"/><Relationship Id="rId10" Type="http://schemas.openxmlformats.org/officeDocument/2006/relationships/hyperlink" Target="http://en.wikipedia.org/wiki/Cluster_(computing)" TargetMode="External"/><Relationship Id="rId4" Type="http://schemas.openxmlformats.org/officeDocument/2006/relationships/hyperlink" Target="http://en.wikipedia.org/wiki/OLAP" TargetMode="External"/><Relationship Id="rId9" Type="http://schemas.openxmlformats.org/officeDocument/2006/relationships/hyperlink" Target="http://en.wikipedia.org/wiki/Computer_appliance" TargetMode="External"/><Relationship Id="rId14" Type="http://schemas.openxmlformats.org/officeDocument/2006/relationships/hyperlink" Target="http://www.oracle.com/us/products/servers-storage/solaris/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RESTful" TargetMode="External"/><Relationship Id="rId13" Type="http://schemas.openxmlformats.org/officeDocument/2006/relationships/hyperlink" Target="http://en.wikipedia.org/wiki/Cisco" TargetMode="External"/><Relationship Id="rId18" Type="http://schemas.openxmlformats.org/officeDocument/2006/relationships/hyperlink" Target="http://en.wikipedia.org/wiki/IBM" TargetMode="External"/><Relationship Id="rId26" Type="http://schemas.openxmlformats.org/officeDocument/2006/relationships/hyperlink" Target="http://en.wikipedia.org/wiki/Yahoo!" TargetMode="External"/><Relationship Id="rId3" Type="http://schemas.openxmlformats.org/officeDocument/2006/relationships/hyperlink" Target="http://en.wikipedia.org/wiki/Free_software" TargetMode="External"/><Relationship Id="rId21" Type="http://schemas.openxmlformats.org/officeDocument/2006/relationships/hyperlink" Target="http://en.wikipedia.org/wiki/NEC" TargetMode="External"/><Relationship Id="rId7" Type="http://schemas.openxmlformats.org/officeDocument/2006/relationships/hyperlink" Target="http://en.wikipedia.org/wiki/Command-line_interface" TargetMode="External"/><Relationship Id="rId12" Type="http://schemas.openxmlformats.org/officeDocument/2006/relationships/hyperlink" Target="http://en.wikipedia.org/wiki/Canonical_Ltd." TargetMode="External"/><Relationship Id="rId17" Type="http://schemas.openxmlformats.org/officeDocument/2006/relationships/hyperlink" Target="http://en.wikipedia.org/wiki/Hewlett-Packard" TargetMode="External"/><Relationship Id="rId25" Type="http://schemas.openxmlformats.org/officeDocument/2006/relationships/hyperlink" Target="http://en.wikipedia.org/wiki/VMware" TargetMode="External"/><Relationship Id="rId2" Type="http://schemas.openxmlformats.org/officeDocument/2006/relationships/hyperlink" Target="http://en.wikipedia.org/wiki/Cloud_computing" TargetMode="External"/><Relationship Id="rId16" Type="http://schemas.openxmlformats.org/officeDocument/2006/relationships/hyperlink" Target="http://en.wikipedia.org/wiki/Groupe_Bull" TargetMode="External"/><Relationship Id="rId20" Type="http://schemas.openxmlformats.org/officeDocument/2006/relationships/hyperlink" Target="http://en.wikipedia.org/wiki/Intel_Corporation" TargetMode="External"/><Relationship Id="rId1" Type="http://schemas.openxmlformats.org/officeDocument/2006/relationships/slideLayout" Target="../slideLayouts/slideLayout2.xml"/><Relationship Id="rId6" Type="http://schemas.openxmlformats.org/officeDocument/2006/relationships/hyperlink" Target="http://www.openstack.org/foundation/" TargetMode="External"/><Relationship Id="rId11" Type="http://schemas.openxmlformats.org/officeDocument/2006/relationships/hyperlink" Target="http://en.wikipedia.org/wiki/Brocade_Communications_Systems" TargetMode="External"/><Relationship Id="rId24" Type="http://schemas.openxmlformats.org/officeDocument/2006/relationships/hyperlink" Target="http://en.wikipedia.org/wiki/SUSE_Linux" TargetMode="External"/><Relationship Id="rId5" Type="http://schemas.openxmlformats.org/officeDocument/2006/relationships/hyperlink" Target="http://en.wikipedia.org/wiki/Apache_License" TargetMode="External"/><Relationship Id="rId15" Type="http://schemas.openxmlformats.org/officeDocument/2006/relationships/hyperlink" Target="http://en.wikipedia.org/wiki/Ericsson" TargetMode="External"/><Relationship Id="rId23" Type="http://schemas.openxmlformats.org/officeDocument/2006/relationships/hyperlink" Target="http://en.wikipedia.org/wiki/Red_Hat" TargetMode="External"/><Relationship Id="rId10" Type="http://schemas.openxmlformats.org/officeDocument/2006/relationships/hyperlink" Target="http://en.wikipedia.org/wiki/Advanced_Micro_Devices" TargetMode="External"/><Relationship Id="rId19" Type="http://schemas.openxmlformats.org/officeDocument/2006/relationships/hyperlink" Target="http://en.wikipedia.org/wiki/Inktank_Storage" TargetMode="External"/><Relationship Id="rId4" Type="http://schemas.openxmlformats.org/officeDocument/2006/relationships/hyperlink" Target="http://en.wikipedia.org/wiki/Open_source_software" TargetMode="External"/><Relationship Id="rId9" Type="http://schemas.openxmlformats.org/officeDocument/2006/relationships/hyperlink" Target="http://en.wikipedia.org/wiki/API" TargetMode="External"/><Relationship Id="rId14" Type="http://schemas.openxmlformats.org/officeDocument/2006/relationships/hyperlink" Target="http://en.wikipedia.org/wiki/Dell" TargetMode="External"/><Relationship Id="rId22" Type="http://schemas.openxmlformats.org/officeDocument/2006/relationships/hyperlink" Target="http://en.wikipedia.org/wiki/Rackspac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pcmag.com/article2/0,2817,2496292,00.asp" TargetMode="External"/><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en.wikipedia.org/wiki/Database_transactio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hyperlink" Target="http://en.wikipedia.org/wiki/Atomicity_(database_systems)" TargetMode="External"/><Relationship Id="rId1" Type="http://schemas.openxmlformats.org/officeDocument/2006/relationships/slideLayout" Target="../slideLayouts/slideLayout7.xml"/><Relationship Id="rId5" Type="http://schemas.openxmlformats.org/officeDocument/2006/relationships/hyperlink" Target="http://en.wikipedia.org/wiki/Durability_(computer_science)" TargetMode="External"/><Relationship Id="rId4" Type="http://schemas.openxmlformats.org/officeDocument/2006/relationships/hyperlink" Target="http://en.wikipedia.org/wiki/Isolation_(database_syste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en.wikipedia.org/wiki/Database" TargetMode="External"/><Relationship Id="rId2" Type="http://schemas.openxmlformats.org/officeDocument/2006/relationships/hyperlink" Target="http://en.wikipedia.org/wiki/Filesystem" TargetMode="External"/><Relationship Id="rId1" Type="http://schemas.openxmlformats.org/officeDocument/2006/relationships/slideLayout" Target="../slideLayouts/slideLayout2.xml"/><Relationship Id="rId4" Type="http://schemas.openxmlformats.org/officeDocument/2006/relationships/hyperlink" Target="http://en.wikipedia.org/wiki/Distributed_file_system"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hyperlink" Target="http://en.wikipedia.org/wiki/MapReduce" TargetMode="External"/><Relationship Id="rId2" Type="http://schemas.openxmlformats.org/officeDocument/2006/relationships/hyperlink" Target="http://en.wikipedia.org/wiki/Google" TargetMode="External"/><Relationship Id="rId1" Type="http://schemas.openxmlformats.org/officeDocument/2006/relationships/slideLayout" Target="../slideLayouts/slideLayout2.xml"/><Relationship Id="rId4" Type="http://schemas.openxmlformats.org/officeDocument/2006/relationships/hyperlink" Target="http://en.wikipedia.org/wiki/GoogleFS"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en.wikipedia.org/wiki/Remote_procedure_call" TargetMode="External"/><Relationship Id="rId7" Type="http://schemas.openxmlformats.org/officeDocument/2006/relationships/hyperlink" Target="http://en.wikipedia.org/wiki/POSIX" TargetMode="External"/><Relationship Id="rId2" Type="http://schemas.openxmlformats.org/officeDocument/2006/relationships/hyperlink" Target="http://en.wikipedia.org/wiki/TCP/IP" TargetMode="External"/><Relationship Id="rId1" Type="http://schemas.openxmlformats.org/officeDocument/2006/relationships/slideLayout" Target="../slideLayouts/slideLayout2.xml"/><Relationship Id="rId6" Type="http://schemas.openxmlformats.org/officeDocument/2006/relationships/hyperlink" Target="http://en.wikipedia.org/wiki/RAID" TargetMode="External"/><Relationship Id="rId5" Type="http://schemas.openxmlformats.org/officeDocument/2006/relationships/hyperlink" Target="http://en.wikipedia.org/wiki/Replication_(computer_science)" TargetMode="External"/><Relationship Id="rId4" Type="http://schemas.openxmlformats.org/officeDocument/2006/relationships/hyperlink" Target="http://en.wikipedia.org/wiki/Megabyte" TargetMode="Externa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hpccsystems.co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sgi.com/company_info/newsroom/press_releases/2011/october/hadoop.html" TargetMode="External"/><Relationship Id="rId2" Type="http://schemas.openxmlformats.org/officeDocument/2006/relationships/hyperlink" Target="http://www.computerworld.com/s/article/9222938/Hadoop_challenger_works_to_add_developers" TargetMode="External"/><Relationship Id="rId1" Type="http://schemas.openxmlformats.org/officeDocument/2006/relationships/slideLayout" Target="../slideLayouts/slideLayout2.xml"/><Relationship Id="rId4" Type="http://schemas.openxmlformats.org/officeDocument/2006/relationships/hyperlink" Target="http://www.marketwatch.com/story/hpcc-systems-from-lexisnexis-breaks-world-record-on-terasort-benchmark-2011-12-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aws.amazon.com/dynamodb"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hyperlink" Target="http://en.wikipedia.org/wiki/MapReduce" TargetMode="External"/><Relationship Id="rId13" Type="http://schemas.openxmlformats.org/officeDocument/2006/relationships/hyperlink" Target="http://en.wikipedia.org/wiki/Intuit" TargetMode="External"/><Relationship Id="rId3" Type="http://schemas.openxmlformats.org/officeDocument/2006/relationships/hyperlink" Target="http://en.wikipedia.org/wiki/Database_management_system" TargetMode="External"/><Relationship Id="rId7" Type="http://schemas.openxmlformats.org/officeDocument/2006/relationships/hyperlink" Target="http://en.wikipedia.org/wiki/SQL" TargetMode="External"/><Relationship Id="rId12" Type="http://schemas.openxmlformats.org/officeDocument/2006/relationships/hyperlink" Target="http://en.wikipedia.org/wiki/LinkedIn" TargetMode="External"/><Relationship Id="rId2" Type="http://schemas.openxmlformats.org/officeDocument/2006/relationships/hyperlink" Target="http://en.wikipedia.org/wiki/Massive_parallel_processing" TargetMode="External"/><Relationship Id="rId16" Type="http://schemas.openxmlformats.org/officeDocument/2006/relationships/hyperlink" Target="http://en.wikipedia.org/wiki/Graph_database" TargetMode="External"/><Relationship Id="rId1" Type="http://schemas.openxmlformats.org/officeDocument/2006/relationships/slideLayout" Target="../slideLayouts/slideLayout2.xml"/><Relationship Id="rId6" Type="http://schemas.openxmlformats.org/officeDocument/2006/relationships/hyperlink" Target="http://en.wikipedia.org/wiki/Online_Transaction_Processing" TargetMode="External"/><Relationship Id="rId11" Type="http://schemas.openxmlformats.org/officeDocument/2006/relationships/hyperlink" Target="http://en.wikipedia.org/wiki/ComScore" TargetMode="External"/><Relationship Id="rId5" Type="http://schemas.openxmlformats.org/officeDocument/2006/relationships/hyperlink" Target="http://en.wikipedia.org/wiki/Online_analytical_processing" TargetMode="External"/><Relationship Id="rId15" Type="http://schemas.openxmlformats.org/officeDocument/2006/relationships/hyperlink" Target="http://en.wikipedia.org/wiki/Full_Tilt_Poker" TargetMode="External"/><Relationship Id="rId10" Type="http://schemas.openxmlformats.org/officeDocument/2006/relationships/hyperlink" Target="http://en.wikipedia.org/wiki/Clickstream" TargetMode="External"/><Relationship Id="rId4" Type="http://schemas.openxmlformats.org/officeDocument/2006/relationships/hyperlink" Target="http://en.wikipedia.org/wiki/Data_warehousing" TargetMode="External"/><Relationship Id="rId9" Type="http://schemas.openxmlformats.org/officeDocument/2006/relationships/hyperlink" Target="http://en.wikipedia.org/wiki/MySpace" TargetMode="External"/><Relationship Id="rId14" Type="http://schemas.openxmlformats.org/officeDocument/2006/relationships/hyperlink" Target="http://en.wikipedia.org/wiki/Akamai_Technologies" TargetMode="External"/></Relationships>
</file>

<file path=ppt/slides/_rels/slide96.xml.rels><?xml version="1.0" encoding="UTF-8" standalone="yes"?>
<Relationships xmlns="http://schemas.openxmlformats.org/package/2006/relationships"><Relationship Id="rId2" Type="http://schemas.openxmlformats.org/officeDocument/2006/relationships/hyperlink" Target="http://en.wikipedia.org/wiki/Join_(SQ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Michael_Stonebraker" TargetMode="External"/><Relationship Id="rId2" Type="http://schemas.openxmlformats.org/officeDocument/2006/relationships/hyperlink" Target="http://en.wikipedia.org/wiki/David_DeWitt" TargetMode="External"/><Relationship Id="rId1" Type="http://schemas.openxmlformats.org/officeDocument/2006/relationships/slideLayout" Target="../slideLayouts/slideLayout2.xml"/><Relationship Id="rId6" Type="http://schemas.openxmlformats.org/officeDocument/2006/relationships/hyperlink" Target="http://en.wikipedia.org/wiki/Hadoop" TargetMode="External"/><Relationship Id="rId5" Type="http://schemas.openxmlformats.org/officeDocument/2006/relationships/hyperlink" Target="http://en.wikipedia.org/wiki/Low-level_programming_language" TargetMode="External"/><Relationship Id="rId4" Type="http://schemas.openxmlformats.org/officeDocument/2006/relationships/hyperlink" Target="http://en.wikipedia.org/wiki/CODASY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Cloud Computing 2016</a:t>
            </a:r>
            <a:br>
              <a:rPr lang="en-US" b="1" dirty="0" smtClean="0"/>
            </a:br>
            <a:r>
              <a:rPr lang="en-US" b="1" dirty="0" smtClean="0"/>
              <a:t>Chapter 5  IaaS</a:t>
            </a:r>
            <a:endParaRPr lang="en-US" b="1" dirty="0"/>
          </a:p>
        </p:txBody>
      </p:sp>
      <p:sp>
        <p:nvSpPr>
          <p:cNvPr id="3" name="Subtitle 2"/>
          <p:cNvSpPr>
            <a:spLocks noGrp="1"/>
          </p:cNvSpPr>
          <p:nvPr>
            <p:ph type="subTitle" idx="1"/>
          </p:nvPr>
        </p:nvSpPr>
        <p:spPr/>
        <p:txBody>
          <a:bodyPr/>
          <a:lstStyle/>
          <a:p>
            <a:r>
              <a:rPr lang="en-US" dirty="0" smtClean="0"/>
              <a:t>Prof. </a:t>
            </a:r>
            <a:r>
              <a:rPr lang="en-US" dirty="0" err="1" smtClean="0"/>
              <a:t>E.B.Fernandez</a:t>
            </a:r>
            <a:endParaRPr lang="en-US" dirty="0"/>
          </a:p>
        </p:txBody>
      </p:sp>
    </p:spTree>
    <p:extLst>
      <p:ext uri="{BB962C8B-B14F-4D97-AF65-F5344CB8AC3E}">
        <p14:creationId xmlns:p14="http://schemas.microsoft.com/office/powerpoint/2010/main" val="391354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OpenStack architecture</a:t>
            </a:r>
            <a:br>
              <a:rPr lang="en-US" dirty="0"/>
            </a:br>
            <a:endParaRPr lang="en-US" dirty="0"/>
          </a:p>
        </p:txBody>
      </p:sp>
      <p:pic>
        <p:nvPicPr>
          <p:cNvPr id="3" name="Picture 2"/>
          <p:cNvPicPr>
            <a:picLocks noChangeAspect="1"/>
          </p:cNvPicPr>
          <p:nvPr/>
        </p:nvPicPr>
        <p:blipFill>
          <a:blip r:embed="rId2"/>
          <a:stretch>
            <a:fillRect/>
          </a:stretch>
        </p:blipFill>
        <p:spPr>
          <a:xfrm>
            <a:off x="3154324" y="1920949"/>
            <a:ext cx="5582557" cy="4089989"/>
          </a:xfrm>
          <a:prstGeom prst="rect">
            <a:avLst/>
          </a:prstGeom>
        </p:spPr>
      </p:pic>
    </p:spTree>
    <p:extLst>
      <p:ext uri="{BB962C8B-B14F-4D97-AF65-F5344CB8AC3E}">
        <p14:creationId xmlns:p14="http://schemas.microsoft.com/office/powerpoint/2010/main" val="19693217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p:cNvSpPr>
            <a:spLocks noGrp="1"/>
          </p:cNvSpPr>
          <p:nvPr>
            <p:ph type="title"/>
          </p:nvPr>
        </p:nvSpPr>
        <p:spPr/>
        <p:txBody>
          <a:bodyPr/>
          <a:lstStyle/>
          <a:p>
            <a:r>
              <a:rPr lang="en-US" dirty="0" smtClean="0"/>
              <a:t>Cloud news   03/2011</a:t>
            </a:r>
          </a:p>
        </p:txBody>
      </p:sp>
      <p:sp>
        <p:nvSpPr>
          <p:cNvPr id="235522" name="Rectangle 3"/>
          <p:cNvSpPr>
            <a:spLocks noGrp="1"/>
          </p:cNvSpPr>
          <p:nvPr>
            <p:ph type="body" idx="1"/>
          </p:nvPr>
        </p:nvSpPr>
        <p:spPr/>
        <p:txBody>
          <a:bodyPr/>
          <a:lstStyle/>
          <a:p>
            <a:pPr>
              <a:lnSpc>
                <a:spcPct val="90000"/>
              </a:lnSpc>
            </a:pPr>
            <a:r>
              <a:rPr lang="en-US">
                <a:hlinkClick r:id="rId2"/>
              </a:rPr>
              <a:t>Amazon's cloud storage service</a:t>
            </a:r>
            <a:r>
              <a:rPr lang="en-US"/>
              <a:t> has unveiled a brand new way to quickly move giant amounts of data to the </a:t>
            </a:r>
            <a:r>
              <a:rPr lang="en-US">
                <a:hlinkClick r:id="rId3"/>
              </a:rPr>
              <a:t>cloud</a:t>
            </a:r>
            <a:r>
              <a:rPr lang="en-US"/>
              <a:t>, one so technologically advanced that it actually allows customers to "bypass the Internet." </a:t>
            </a:r>
          </a:p>
          <a:p>
            <a:pPr>
              <a:lnSpc>
                <a:spcPct val="90000"/>
              </a:lnSpc>
            </a:pPr>
            <a:r>
              <a:rPr lang="en-US"/>
              <a:t>What is this new technology, you may ask? It's called FedEx. For large amounts of data, terabytes, it could actually take weeks to upload to Amazon's servers over the Internet. So Amazon is now letting customers put a storage device in the mail and Amazon will take care of the data transfer within its own </a:t>
            </a:r>
            <a:r>
              <a:rPr lang="en-US">
                <a:hlinkClick r:id="rId4"/>
              </a:rPr>
              <a:t>high-speed internal networ</a:t>
            </a:r>
            <a:r>
              <a:rPr lang="en-US"/>
              <a:t>k</a:t>
            </a:r>
          </a:p>
        </p:txBody>
      </p:sp>
    </p:spTree>
    <p:extLst>
      <p:ext uri="{BB962C8B-B14F-4D97-AF65-F5344CB8AC3E}">
        <p14:creationId xmlns:p14="http://schemas.microsoft.com/office/powerpoint/2010/main" val="35239862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eaLnBrk="0" fontAlgn="base" hangingPunct="0">
              <a:spcBef>
                <a:spcPct val="0"/>
              </a:spcBef>
              <a:spcAft>
                <a:spcPct val="0"/>
              </a:spcAft>
              <a:defRPr/>
            </a:pPr>
            <a:r>
              <a:rPr lang="en-US" sz="4400" dirty="0">
                <a:solidFill>
                  <a:schemeClr val="accent1"/>
                </a:solidFill>
                <a:latin typeface="+mj-lt"/>
                <a:ea typeface="+mj-ea"/>
                <a:cs typeface="+mj-cs"/>
              </a:rPr>
              <a:t>Data exchange</a:t>
            </a: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eaLnBrk="0" fontAlgn="base" hangingPunct="0">
              <a:spcBef>
                <a:spcPct val="20000"/>
              </a:spcBef>
              <a:spcAft>
                <a:spcPct val="0"/>
              </a:spcAft>
              <a:buFont typeface="Arial" charset="0"/>
              <a:buChar char="•"/>
              <a:defRPr/>
            </a:pPr>
            <a:r>
              <a:rPr lang="en-US" sz="3200"/>
              <a:t>XML is used to transfer documents to/from services; documents may have complex structures</a:t>
            </a:r>
          </a:p>
          <a:p>
            <a:pPr marL="342900" indent="-342900" eaLnBrk="0" fontAlgn="base" hangingPunct="0">
              <a:spcBef>
                <a:spcPct val="20000"/>
              </a:spcBef>
              <a:spcAft>
                <a:spcPct val="0"/>
              </a:spcAft>
              <a:buFont typeface="Arial" charset="0"/>
              <a:buChar char="•"/>
              <a:defRPr/>
            </a:pPr>
            <a:r>
              <a:rPr lang="en-US" sz="3200"/>
              <a:t>JSON transfers simple data structures to/from services</a:t>
            </a:r>
          </a:p>
          <a:p>
            <a:pPr marL="342900" indent="-342900" eaLnBrk="0" fontAlgn="base" hangingPunct="0">
              <a:spcBef>
                <a:spcPct val="20000"/>
              </a:spcBef>
              <a:spcAft>
                <a:spcPct val="0"/>
              </a:spcAft>
              <a:buFont typeface="Arial" charset="0"/>
              <a:buChar char="•"/>
              <a:defRPr/>
            </a:pPr>
            <a:r>
              <a:rPr lang="en-US" sz="3200"/>
              <a:t>JSON is faster but not self-descriptive, not so rich, not very secure</a:t>
            </a:r>
          </a:p>
        </p:txBody>
      </p:sp>
    </p:spTree>
    <p:extLst>
      <p:ext uri="{BB962C8B-B14F-4D97-AF65-F5344CB8AC3E}">
        <p14:creationId xmlns:p14="http://schemas.microsoft.com/office/powerpoint/2010/main" val="27700977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fld id="{E51B24F3-BE57-4785-8609-47A320B87704}" type="datetime1">
              <a:rPr lang="en-US" sz="1400">
                <a:latin typeface="Times New Roman" pitchFamily="18" charset="0"/>
              </a:rPr>
              <a:pPr/>
              <a:t>9/18/2016</a:t>
            </a:fld>
            <a:endParaRPr lang="en-US" sz="1400">
              <a:latin typeface="Times New Roman" pitchFamily="18" charset="0"/>
            </a:endParaRPr>
          </a:p>
        </p:txBody>
      </p:sp>
      <p:sp>
        <p:nvSpPr>
          <p:cNvPr id="402434"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8BE0E94D-641E-4D39-A7EC-D032DCCB0B6D}" type="slidenum">
              <a:rPr lang="en-US" sz="1400">
                <a:latin typeface="Times New Roman" pitchFamily="18" charset="0"/>
              </a:rPr>
              <a:pPr algn="r"/>
              <a:t>102</a:t>
            </a:fld>
            <a:endParaRPr lang="en-US" sz="1400">
              <a:latin typeface="Times New Roman" pitchFamily="18" charset="0"/>
            </a:endParaRPr>
          </a:p>
        </p:txBody>
      </p:sp>
      <p:sp>
        <p:nvSpPr>
          <p:cNvPr id="402435"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Uses of XML</a:t>
            </a:r>
          </a:p>
        </p:txBody>
      </p:sp>
      <p:sp>
        <p:nvSpPr>
          <p:cNvPr id="402436"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gn="just">
              <a:lnSpc>
                <a:spcPct val="90000"/>
              </a:lnSpc>
              <a:spcBef>
                <a:spcPct val="20000"/>
              </a:spcBef>
              <a:buFontTx/>
              <a:buChar char="•"/>
            </a:pPr>
            <a:r>
              <a:rPr lang="en-US" sz="2800" dirty="0">
                <a:latin typeface="Times New Roman" pitchFamily="18" charset="0"/>
                <a:cs typeface="Times New Roman" pitchFamily="18" charset="0"/>
              </a:rPr>
              <a:t>Can  describe and transport any logical view’s data. Uses semantic tags.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Application partitioning, move processing from server to client.</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Present different views of the same data to different users. </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Implement intelligent agents that tailor information to the needs of users.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Support contractual relationships, e.g., delivery constraints.</a:t>
            </a:r>
          </a:p>
          <a:p>
            <a:pPr marL="342900" indent="-342900" algn="just">
              <a:lnSpc>
                <a:spcPct val="90000"/>
              </a:lnSpc>
              <a:spcBef>
                <a:spcPct val="20000"/>
              </a:spcBef>
              <a:buFontTx/>
              <a:buChar char="•"/>
            </a:pPr>
            <a:r>
              <a:rPr lang="en-US" sz="2800" dirty="0">
                <a:latin typeface="Times New Roman" pitchFamily="18" charset="0"/>
                <a:cs typeface="Times New Roman" pitchFamily="18" charset="0"/>
              </a:rPr>
              <a:t>Can define elaborate security constraints</a:t>
            </a:r>
          </a:p>
          <a:p>
            <a:pPr marL="342900" indent="-342900">
              <a:lnSpc>
                <a:spcPct val="90000"/>
              </a:lnSpc>
              <a:spcBef>
                <a:spcPct val="20000"/>
              </a:spcBef>
              <a:buFontTx/>
              <a:buChar char="•"/>
            </a:pPr>
            <a:endParaRPr lang="en-US" sz="2800" dirty="0">
              <a:latin typeface="Times New Roman" pitchFamily="18" charset="0"/>
            </a:endParaRPr>
          </a:p>
        </p:txBody>
      </p:sp>
    </p:spTree>
    <p:extLst>
      <p:ext uri="{BB962C8B-B14F-4D97-AF65-F5344CB8AC3E}">
        <p14:creationId xmlns:p14="http://schemas.microsoft.com/office/powerpoint/2010/main" val="17587440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Date Placeholder 1"/>
          <p:cNvSpPr txBox="1">
            <a:spLocks noGrp="1"/>
          </p:cNvSpPr>
          <p:nvPr/>
        </p:nvSpPr>
        <p:spPr bwMode="auto">
          <a:xfrm>
            <a:off x="2209800" y="6248400"/>
            <a:ext cx="1905000" cy="457200"/>
          </a:xfrm>
          <a:prstGeom prst="rect">
            <a:avLst/>
          </a:prstGeom>
          <a:noFill/>
          <a:ln w="9525">
            <a:noFill/>
            <a:miter lim="800000"/>
            <a:headEnd/>
            <a:tailEnd/>
          </a:ln>
        </p:spPr>
        <p:txBody>
          <a:bodyPr/>
          <a:lstStyle/>
          <a:p>
            <a:fld id="{1A0356C5-1D63-4EA4-B156-C2DCE73784D7}" type="datetime1">
              <a:rPr lang="en-US" sz="1400">
                <a:latin typeface="Times New Roman" pitchFamily="18" charset="0"/>
              </a:rPr>
              <a:pPr/>
              <a:t>9/18/2016</a:t>
            </a:fld>
            <a:endParaRPr lang="en-US" sz="1400">
              <a:latin typeface="Times New Roman" pitchFamily="18" charset="0"/>
            </a:endParaRPr>
          </a:p>
        </p:txBody>
      </p:sp>
      <p:sp>
        <p:nvSpPr>
          <p:cNvPr id="401410" name="Slide Number Placeholder 3"/>
          <p:cNvSpPr txBox="1">
            <a:spLocks noGrp="1"/>
          </p:cNvSpPr>
          <p:nvPr/>
        </p:nvSpPr>
        <p:spPr bwMode="auto">
          <a:xfrm>
            <a:off x="8077200" y="6248400"/>
            <a:ext cx="1905000" cy="457200"/>
          </a:xfrm>
          <a:prstGeom prst="rect">
            <a:avLst/>
          </a:prstGeom>
          <a:noFill/>
          <a:ln w="9525">
            <a:noFill/>
            <a:miter lim="800000"/>
            <a:headEnd/>
            <a:tailEnd/>
          </a:ln>
        </p:spPr>
        <p:txBody>
          <a:bodyPr/>
          <a:lstStyle/>
          <a:p>
            <a:pPr algn="r"/>
            <a:fld id="{071F0915-CA41-451E-8A11-6047A2003EA1}" type="slidenum">
              <a:rPr lang="en-US" sz="1400">
                <a:latin typeface="Times New Roman" pitchFamily="18" charset="0"/>
              </a:rPr>
              <a:pPr algn="r"/>
              <a:t>103</a:t>
            </a:fld>
            <a:endParaRPr lang="en-US" sz="1400">
              <a:latin typeface="Times New Roman" pitchFamily="18" charset="0"/>
            </a:endParaRPr>
          </a:p>
        </p:txBody>
      </p:sp>
      <p:sp>
        <p:nvSpPr>
          <p:cNvPr id="401411"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XML views</a:t>
            </a:r>
          </a:p>
        </p:txBody>
      </p:sp>
      <p:sp>
        <p:nvSpPr>
          <p:cNvPr id="401412"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XML documents use tags</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DTD (Document Type Definition)—Defines meaning of tags in the document,</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XSL (Style Sheet)—Defines layout for data.  </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XML Schema—Similar to database schemas.</a:t>
            </a:r>
          </a:p>
          <a:p>
            <a:pPr marL="342900" indent="-342900" algn="just">
              <a:lnSpc>
                <a:spcPct val="90000"/>
              </a:lnSpc>
              <a:spcBef>
                <a:spcPct val="20000"/>
              </a:spcBef>
              <a:buFont typeface="Wingdings" pitchFamily="2" charset="2"/>
              <a:buChar char="§"/>
            </a:pPr>
            <a:r>
              <a:rPr lang="en-US" sz="3200">
                <a:latin typeface="Times New Roman" pitchFamily="18" charset="0"/>
                <a:cs typeface="Times New Roman" pitchFamily="18" charset="0"/>
              </a:rPr>
              <a:t>DOM—A tree view of  document structure.</a:t>
            </a:r>
          </a:p>
          <a:p>
            <a:pPr marL="342900" indent="-342900" algn="just">
              <a:lnSpc>
                <a:spcPct val="90000"/>
              </a:lnSpc>
              <a:spcBef>
                <a:spcPct val="20000"/>
              </a:spcBef>
            </a:pPr>
            <a:r>
              <a:rPr lang="en-US" sz="3200">
                <a:latin typeface="Times New Roman" pitchFamily="18" charset="0"/>
                <a:cs typeface="Times New Roman" pitchFamily="18" charset="0"/>
              </a:rPr>
              <a:t> </a:t>
            </a:r>
          </a:p>
          <a:p>
            <a:pPr marL="342900" indent="-342900">
              <a:lnSpc>
                <a:spcPct val="90000"/>
              </a:lnSpc>
              <a:spcBef>
                <a:spcPct val="20000"/>
              </a:spcBef>
              <a:buFontTx/>
              <a:buChar char="•"/>
            </a:pPr>
            <a:endParaRPr lang="en-US" sz="3200">
              <a:latin typeface="Times New Roman" pitchFamily="18" charset="0"/>
            </a:endParaRPr>
          </a:p>
        </p:txBody>
      </p:sp>
    </p:spTree>
    <p:extLst>
      <p:ext uri="{BB962C8B-B14F-4D97-AF65-F5344CB8AC3E}">
        <p14:creationId xmlns:p14="http://schemas.microsoft.com/office/powerpoint/2010/main" val="40882234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Title 1"/>
          <p:cNvSpPr>
            <a:spLocks noGrp="1"/>
          </p:cNvSpPr>
          <p:nvPr>
            <p:ph type="title"/>
          </p:nvPr>
        </p:nvSpPr>
        <p:spPr/>
        <p:txBody>
          <a:bodyPr/>
          <a:lstStyle/>
          <a:p>
            <a:r>
              <a:rPr lang="en-US" b="1" smtClean="0"/>
              <a:t>XML Document Example</a:t>
            </a:r>
          </a:p>
        </p:txBody>
      </p:sp>
      <p:sp>
        <p:nvSpPr>
          <p:cNvPr id="403458" name="Content Placeholder 2"/>
          <p:cNvSpPr>
            <a:spLocks noGrp="1"/>
          </p:cNvSpPr>
          <p:nvPr>
            <p:ph idx="1"/>
          </p:nvPr>
        </p:nvSpPr>
        <p:spPr/>
        <p:txBody>
          <a:bodyPr/>
          <a:lstStyle/>
          <a:p>
            <a:r>
              <a:rPr lang="en-US" dirty="0" smtClean="0"/>
              <a:t>&lt;?xml version="1.0"?&gt; //self-descriptive</a:t>
            </a:r>
          </a:p>
          <a:p>
            <a:r>
              <a:rPr lang="en-US" dirty="0" smtClean="0"/>
              <a:t>&lt;note&gt;  //semantic tag</a:t>
            </a:r>
          </a:p>
          <a:p>
            <a:r>
              <a:rPr lang="en-US" dirty="0" smtClean="0"/>
              <a:t>    &lt;to&gt;</a:t>
            </a:r>
            <a:r>
              <a:rPr lang="en-US" b="1" dirty="0" smtClean="0"/>
              <a:t>Anna</a:t>
            </a:r>
            <a:r>
              <a:rPr lang="en-US" dirty="0" smtClean="0"/>
              <a:t>&lt;/to&gt;</a:t>
            </a:r>
          </a:p>
          <a:p>
            <a:r>
              <a:rPr lang="en-US" dirty="0" smtClean="0"/>
              <a:t>    &lt;from&gt;</a:t>
            </a:r>
            <a:r>
              <a:rPr lang="en-US" b="1" dirty="0" smtClean="0"/>
              <a:t>Ed</a:t>
            </a:r>
            <a:r>
              <a:rPr lang="en-US" dirty="0" smtClean="0"/>
              <a:t>&lt;/from&gt;</a:t>
            </a:r>
          </a:p>
          <a:p>
            <a:r>
              <a:rPr lang="en-US" dirty="0" smtClean="0"/>
              <a:t>    &lt;heading&gt;</a:t>
            </a:r>
            <a:r>
              <a:rPr lang="en-US" b="1" dirty="0" smtClean="0"/>
              <a:t>Reminder</a:t>
            </a:r>
            <a:r>
              <a:rPr lang="en-US" dirty="0" smtClean="0"/>
              <a:t>&lt;/heading&gt;</a:t>
            </a:r>
          </a:p>
          <a:p>
            <a:r>
              <a:rPr lang="en-US" dirty="0" smtClean="0"/>
              <a:t>    &lt;body&gt;</a:t>
            </a:r>
            <a:r>
              <a:rPr lang="en-US" b="1" dirty="0" smtClean="0"/>
              <a:t>Don't forget your art class</a:t>
            </a:r>
            <a:r>
              <a:rPr lang="en-US" dirty="0" smtClean="0"/>
              <a:t>&lt;/body&gt;</a:t>
            </a:r>
          </a:p>
          <a:p>
            <a:r>
              <a:rPr lang="en-US" dirty="0" smtClean="0"/>
              <a:t>&lt;/note&gt;</a:t>
            </a:r>
          </a:p>
          <a:p>
            <a:endParaRPr lang="en-US" dirty="0" smtClean="0"/>
          </a:p>
        </p:txBody>
      </p:sp>
    </p:spTree>
    <p:extLst>
      <p:ext uri="{BB962C8B-B14F-4D97-AF65-F5344CB8AC3E}">
        <p14:creationId xmlns:p14="http://schemas.microsoft.com/office/powerpoint/2010/main" val="134110174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Title 1"/>
          <p:cNvSpPr>
            <a:spLocks noGrp="1"/>
          </p:cNvSpPr>
          <p:nvPr>
            <p:ph type="title"/>
          </p:nvPr>
        </p:nvSpPr>
        <p:spPr/>
        <p:txBody>
          <a:bodyPr/>
          <a:lstStyle/>
          <a:p>
            <a:r>
              <a:rPr lang="en-US" smtClean="0"/>
              <a:t>JSON</a:t>
            </a:r>
          </a:p>
        </p:txBody>
      </p:sp>
      <p:sp>
        <p:nvSpPr>
          <p:cNvPr id="404482" name="Content Placeholder 2"/>
          <p:cNvSpPr>
            <a:spLocks noGrp="1"/>
          </p:cNvSpPr>
          <p:nvPr>
            <p:ph idx="1"/>
          </p:nvPr>
        </p:nvSpPr>
        <p:spPr/>
        <p:txBody>
          <a:bodyPr/>
          <a:lstStyle/>
          <a:p>
            <a:r>
              <a:rPr lang="en-US" sz="2000"/>
              <a:t> </a:t>
            </a:r>
            <a:r>
              <a:rPr lang="en-US" sz="2000" b="1"/>
              <a:t>JavaScript Object Notation</a:t>
            </a:r>
            <a:r>
              <a:rPr lang="en-US" sz="2000"/>
              <a:t>  is a lightweight text-based open standard designed for </a:t>
            </a:r>
            <a:r>
              <a:rPr lang="en-US" sz="2000">
                <a:hlinkClick r:id="rId2" tooltip="Human-readable"/>
              </a:rPr>
              <a:t>human-readable</a:t>
            </a:r>
            <a:r>
              <a:rPr lang="en-US" sz="2000"/>
              <a:t> data interchange. It is derived from the </a:t>
            </a:r>
            <a:r>
              <a:rPr lang="en-US" sz="2000">
                <a:hlinkClick r:id="rId3"/>
              </a:rPr>
              <a:t>JavaScript</a:t>
            </a:r>
            <a:r>
              <a:rPr lang="en-US" sz="2000"/>
              <a:t> programming language for representing simple </a:t>
            </a:r>
            <a:r>
              <a:rPr lang="en-US" sz="2000">
                <a:hlinkClick r:id="rId4" tooltip="Data structure"/>
              </a:rPr>
              <a:t>data structures</a:t>
            </a:r>
            <a:r>
              <a:rPr lang="en-US" sz="2000"/>
              <a:t> and </a:t>
            </a:r>
            <a:r>
              <a:rPr lang="en-US" sz="2000">
                <a:hlinkClick r:id="rId5" tooltip="Associative array"/>
              </a:rPr>
              <a:t>associative arrays</a:t>
            </a:r>
            <a:r>
              <a:rPr lang="en-US" sz="2000"/>
              <a:t>, called objects. </a:t>
            </a:r>
          </a:p>
          <a:p>
            <a:r>
              <a:rPr lang="en-US" sz="2000"/>
              <a:t>Despite its relationship to JavaScript, it is language-independent, with parsers available for most programming languages.</a:t>
            </a:r>
          </a:p>
          <a:p>
            <a:r>
              <a:rPr lang="en-US" sz="2000"/>
              <a:t>The JSON format was originally specified by </a:t>
            </a:r>
            <a:r>
              <a:rPr lang="en-US" sz="2000">
                <a:hlinkClick r:id="rId6"/>
              </a:rPr>
              <a:t>Douglas Crockford</a:t>
            </a:r>
            <a:r>
              <a:rPr lang="en-US" sz="2000"/>
              <a:t>, and is described in </a:t>
            </a:r>
            <a:r>
              <a:rPr lang="en-US" sz="2000">
                <a:hlinkClick r:id="rId7"/>
              </a:rPr>
              <a:t>RFC 4627</a:t>
            </a:r>
            <a:r>
              <a:rPr lang="en-US" sz="2000"/>
              <a:t>. The official </a:t>
            </a:r>
            <a:r>
              <a:rPr lang="en-US" sz="2000">
                <a:hlinkClick r:id="rId8"/>
              </a:rPr>
              <a:t>Internet media type</a:t>
            </a:r>
            <a:r>
              <a:rPr lang="en-US" sz="2000"/>
              <a:t> for JSON is application/json. The JSON filename extension is .json.</a:t>
            </a:r>
          </a:p>
          <a:p>
            <a:r>
              <a:rPr lang="en-US" sz="2000"/>
              <a:t>The JSON format is often used for </a:t>
            </a:r>
            <a:r>
              <a:rPr lang="en-US" sz="2000">
                <a:hlinkClick r:id="rId9" tooltip="Serialization"/>
              </a:rPr>
              <a:t>serializing</a:t>
            </a:r>
            <a:r>
              <a:rPr lang="en-US" sz="2000"/>
              <a:t> and transmitting structured data over a network connection. It is primarily used to transmit data between a server and web application, serving as an alternative to </a:t>
            </a:r>
            <a:r>
              <a:rPr lang="en-US" sz="2000">
                <a:hlinkClick r:id="rId10"/>
              </a:rPr>
              <a:t>XML</a:t>
            </a:r>
            <a:r>
              <a:rPr lang="en-US" sz="2000"/>
              <a:t>.</a:t>
            </a:r>
          </a:p>
          <a:p>
            <a:endParaRPr lang="en-US" sz="2000"/>
          </a:p>
        </p:txBody>
      </p:sp>
    </p:spTree>
    <p:extLst>
      <p:ext uri="{BB962C8B-B14F-4D97-AF65-F5344CB8AC3E}">
        <p14:creationId xmlns:p14="http://schemas.microsoft.com/office/powerpoint/2010/main" val="21428173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4"/>
          <p:cNvSpPr>
            <a:spLocks noChangeArrowheads="1"/>
          </p:cNvSpPr>
          <p:nvPr/>
        </p:nvSpPr>
        <p:spPr bwMode="auto">
          <a:xfrm>
            <a:off x="2209800" y="609600"/>
            <a:ext cx="7772400" cy="1143000"/>
          </a:xfrm>
          <a:prstGeom prst="rect">
            <a:avLst/>
          </a:prstGeom>
          <a:noFill/>
          <a:ln w="9525">
            <a:noFill/>
            <a:miter lim="800000"/>
            <a:headEnd/>
            <a:tailEnd/>
          </a:ln>
        </p:spPr>
        <p:txBody>
          <a:bodyPr anchor="ctr"/>
          <a:lstStyle/>
          <a:p>
            <a:pPr algn="ctr" eaLnBrk="0" hangingPunct="0"/>
            <a:r>
              <a:rPr lang="en-US" sz="3600" b="1">
                <a:solidFill>
                  <a:schemeClr val="tx2"/>
                </a:solidFill>
                <a:cs typeface="Arial" charset="0"/>
              </a:rPr>
              <a:t>Web Services            </a:t>
            </a:r>
          </a:p>
        </p:txBody>
      </p:sp>
      <p:sp>
        <p:nvSpPr>
          <p:cNvPr id="155650" name="Rectangle 5"/>
          <p:cNvSpPr>
            <a:spLocks noChangeArrowheads="1"/>
          </p:cNvSpPr>
          <p:nvPr/>
        </p:nvSpPr>
        <p:spPr bwMode="auto">
          <a:xfrm>
            <a:off x="2209800" y="1981200"/>
            <a:ext cx="7772400" cy="4114800"/>
          </a:xfrm>
          <a:prstGeom prst="rect">
            <a:avLst/>
          </a:prstGeom>
          <a:noFill/>
          <a:ln w="9525">
            <a:noFill/>
            <a:miter lim="800000"/>
            <a:headEnd/>
            <a:tailEnd/>
          </a:ln>
        </p:spPr>
        <p:txBody>
          <a:bodyPr/>
          <a:lstStyle/>
          <a:p>
            <a:pPr marL="342900" indent="-342900" eaLnBrk="0" hangingPunct="0">
              <a:spcBef>
                <a:spcPct val="20000"/>
              </a:spcBef>
              <a:buFontTx/>
              <a:buChar char="•"/>
            </a:pPr>
            <a:r>
              <a:rPr lang="en-US" sz="2800" b="1" i="1">
                <a:cs typeface="Arial" charset="0"/>
              </a:rPr>
              <a:t>A Web Service is a type of component that is available on the web and can be incorporated in applications or used as a standalone service</a:t>
            </a:r>
          </a:p>
          <a:p>
            <a:pPr marL="342900" indent="-342900" eaLnBrk="0" hangingPunct="0">
              <a:spcBef>
                <a:spcPct val="20000"/>
              </a:spcBef>
              <a:buFontTx/>
              <a:buChar char="•"/>
            </a:pPr>
            <a:r>
              <a:rPr lang="en-US" sz="2800" b="1" i="1">
                <a:cs typeface="Arial" charset="0"/>
              </a:rPr>
              <a:t>Requires a standard supporting framework</a:t>
            </a:r>
          </a:p>
          <a:p>
            <a:pPr marL="342900" indent="-342900" eaLnBrk="0" hangingPunct="0">
              <a:spcBef>
                <a:spcPct val="20000"/>
              </a:spcBef>
              <a:buFontTx/>
              <a:buChar char="•"/>
            </a:pPr>
            <a:r>
              <a:rPr lang="en-US" sz="2800" b="1" i="1">
                <a:cs typeface="Arial" charset="0"/>
              </a:rPr>
              <a:t>The web could become a marketplace of web services (not there yet)</a:t>
            </a:r>
          </a:p>
          <a:p>
            <a:pPr marL="342900" indent="-342900" eaLnBrk="0" hangingPunct="0">
              <a:spcBef>
                <a:spcPct val="20000"/>
              </a:spcBef>
              <a:buFontTx/>
              <a:buChar char="•"/>
            </a:pPr>
            <a:endParaRPr lang="en-US" sz="2800" b="1" i="1">
              <a:cs typeface="Arial" charset="0"/>
            </a:endParaRPr>
          </a:p>
        </p:txBody>
      </p:sp>
    </p:spTree>
    <p:extLst>
      <p:ext uri="{BB962C8B-B14F-4D97-AF65-F5344CB8AC3E}">
        <p14:creationId xmlns:p14="http://schemas.microsoft.com/office/powerpoint/2010/main" val="40377366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smtClean="0"/>
              <a:t>SOAP</a:t>
            </a:r>
          </a:p>
        </p:txBody>
      </p:sp>
      <p:sp>
        <p:nvSpPr>
          <p:cNvPr id="156674" name="Content Placeholder 2"/>
          <p:cNvSpPr>
            <a:spLocks noGrp="1"/>
          </p:cNvSpPr>
          <p:nvPr>
            <p:ph idx="1"/>
          </p:nvPr>
        </p:nvSpPr>
        <p:spPr/>
        <p:txBody>
          <a:bodyPr/>
          <a:lstStyle/>
          <a:p>
            <a:r>
              <a:rPr lang="en-US" sz="2000"/>
              <a:t>Originally defined as </a:t>
            </a:r>
            <a:r>
              <a:rPr lang="en-US" sz="2000" b="1"/>
              <a:t>Simple Object Access Protocol</a:t>
            </a:r>
            <a:r>
              <a:rPr lang="en-US" sz="2000"/>
              <a:t>, is a </a:t>
            </a:r>
            <a:r>
              <a:rPr lang="en-US" sz="2000">
                <a:hlinkClick r:id="rId2" tooltip="Protocol (computing)"/>
              </a:rPr>
              <a:t>protocol</a:t>
            </a:r>
            <a:r>
              <a:rPr lang="en-US" sz="2000"/>
              <a:t> specification for exchanging structured information in the implementation of </a:t>
            </a:r>
            <a:r>
              <a:rPr lang="en-US" sz="2000">
                <a:hlinkClick r:id="rId3" tooltip="Web Service"/>
              </a:rPr>
              <a:t>Web Services</a:t>
            </a:r>
            <a:r>
              <a:rPr lang="en-US" sz="2000"/>
              <a:t> in </a:t>
            </a:r>
            <a:r>
              <a:rPr lang="en-US" sz="2000">
                <a:hlinkClick r:id="rId4" tooltip="Computer network"/>
              </a:rPr>
              <a:t>computer networks</a:t>
            </a:r>
            <a:r>
              <a:rPr lang="en-US" sz="2000"/>
              <a:t>. </a:t>
            </a:r>
          </a:p>
          <a:p>
            <a:r>
              <a:rPr lang="en-US" sz="2000"/>
              <a:t>It relies on </a:t>
            </a:r>
            <a:r>
              <a:rPr lang="en-US" sz="2000">
                <a:hlinkClick r:id="rId5" tooltip="XML"/>
              </a:rPr>
              <a:t>Extensible Markup Language</a:t>
            </a:r>
            <a:r>
              <a:rPr lang="en-US" sz="2000"/>
              <a:t> (XML) for its message format, and usually relies on other </a:t>
            </a:r>
            <a:r>
              <a:rPr lang="en-US" sz="2000">
                <a:hlinkClick r:id="rId6" tooltip="Application Layer"/>
              </a:rPr>
              <a:t>Application Layer</a:t>
            </a:r>
            <a:r>
              <a:rPr lang="en-US" sz="2000"/>
              <a:t> protocols, most notably </a:t>
            </a:r>
            <a:r>
              <a:rPr lang="en-US" sz="2000">
                <a:hlinkClick r:id="rId7" tooltip="Remote Procedure Call"/>
              </a:rPr>
              <a:t>Remote Procedure Call</a:t>
            </a:r>
            <a:r>
              <a:rPr lang="en-US" sz="2000"/>
              <a:t> (RPC) and </a:t>
            </a:r>
            <a:r>
              <a:rPr lang="en-US" sz="2000">
                <a:hlinkClick r:id="rId8" tooltip="Hypertext Transfer Protocol"/>
              </a:rPr>
              <a:t>Hypertext Transfer Protocol</a:t>
            </a:r>
            <a:r>
              <a:rPr lang="en-US" sz="2000"/>
              <a:t> (HTTP), for message negotiation and transmission</a:t>
            </a:r>
          </a:p>
          <a:p>
            <a:r>
              <a:rPr lang="en-US" sz="2000"/>
              <a:t>SOAP can form the foundation layer of a </a:t>
            </a:r>
            <a:r>
              <a:rPr lang="en-US" sz="2000">
                <a:hlinkClick r:id="rId9" tooltip="Web services protocol stack"/>
              </a:rPr>
              <a:t>web services protocol stack</a:t>
            </a:r>
            <a:r>
              <a:rPr lang="en-US" sz="2000"/>
              <a:t>, providing a basic messaging framework upon which web services can be built. This XML based protocol consists of three parts: an envelope, which defines what is in the message and how to process it, a set of encoding rules for expressing instances of application-defined datatypes, and a convention for representing procedure calls and responses.</a:t>
            </a:r>
          </a:p>
        </p:txBody>
      </p:sp>
    </p:spTree>
    <p:extLst>
      <p:ext uri="{BB962C8B-B14F-4D97-AF65-F5344CB8AC3E}">
        <p14:creationId xmlns:p14="http://schemas.microsoft.com/office/powerpoint/2010/main" val="2349949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smtClean="0"/>
              <a:t>SOAP</a:t>
            </a:r>
          </a:p>
        </p:txBody>
      </p:sp>
      <p:pic>
        <p:nvPicPr>
          <p:cNvPr id="157698" name="Picture 2"/>
          <p:cNvPicPr>
            <a:picLocks noChangeAspect="1" noChangeArrowheads="1"/>
          </p:cNvPicPr>
          <p:nvPr/>
        </p:nvPicPr>
        <p:blipFill>
          <a:blip r:embed="rId2" cstate="print"/>
          <a:srcRect/>
          <a:stretch>
            <a:fillRect/>
          </a:stretch>
        </p:blipFill>
        <p:spPr bwMode="auto">
          <a:xfrm>
            <a:off x="4724401" y="1981200"/>
            <a:ext cx="2543175" cy="2743200"/>
          </a:xfrm>
          <a:prstGeom prst="rect">
            <a:avLst/>
          </a:prstGeom>
          <a:noFill/>
          <a:ln w="9525">
            <a:noFill/>
            <a:miter lim="800000"/>
            <a:headEnd/>
            <a:tailEnd/>
          </a:ln>
        </p:spPr>
      </p:pic>
    </p:spTree>
    <p:extLst>
      <p:ext uri="{BB962C8B-B14F-4D97-AF65-F5344CB8AC3E}">
        <p14:creationId xmlns:p14="http://schemas.microsoft.com/office/powerpoint/2010/main" val="20864920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mtClean="0"/>
              <a:t>REST</a:t>
            </a:r>
          </a:p>
        </p:txBody>
      </p:sp>
      <p:sp>
        <p:nvSpPr>
          <p:cNvPr id="158722" name="Content Placeholder 2"/>
          <p:cNvSpPr>
            <a:spLocks noGrp="1"/>
          </p:cNvSpPr>
          <p:nvPr>
            <p:ph idx="1"/>
          </p:nvPr>
        </p:nvSpPr>
        <p:spPr/>
        <p:txBody>
          <a:bodyPr>
            <a:normAutofit/>
          </a:bodyPr>
          <a:lstStyle/>
          <a:p>
            <a:r>
              <a:rPr lang="en-US" sz="2000" b="1"/>
              <a:t>Representational State Transfer</a:t>
            </a:r>
            <a:r>
              <a:rPr lang="en-US" sz="2000"/>
              <a:t> (</a:t>
            </a:r>
            <a:r>
              <a:rPr lang="en-US" sz="2000" b="1"/>
              <a:t>REST</a:t>
            </a:r>
            <a:r>
              <a:rPr lang="en-US" sz="2000"/>
              <a:t>) is a style of </a:t>
            </a:r>
            <a:r>
              <a:rPr lang="en-US" sz="2000" u="sng">
                <a:hlinkClick r:id="rId2" tooltip="Software architecture"/>
              </a:rPr>
              <a:t>software architecture</a:t>
            </a:r>
            <a:r>
              <a:rPr lang="en-US" sz="2000"/>
              <a:t> for </a:t>
            </a:r>
            <a:r>
              <a:rPr lang="en-US" sz="2000" u="sng">
                <a:hlinkClick r:id="rId3" tooltip="Distributed computing"/>
              </a:rPr>
              <a:t>distributed</a:t>
            </a:r>
            <a:r>
              <a:rPr lang="en-US" sz="2000"/>
              <a:t> </a:t>
            </a:r>
            <a:r>
              <a:rPr lang="en-US" sz="2000" u="sng">
                <a:hlinkClick r:id="rId4" tooltip="Hypermedia"/>
              </a:rPr>
              <a:t>hypermedia</a:t>
            </a:r>
            <a:r>
              <a:rPr lang="en-US" sz="2000"/>
              <a:t> systems such as the </a:t>
            </a:r>
            <a:r>
              <a:rPr lang="en-US" sz="2000" u="sng">
                <a:hlinkClick r:id="rId5" tooltip="World Wide Web"/>
              </a:rPr>
              <a:t>World Wide We</a:t>
            </a:r>
            <a:r>
              <a:rPr lang="en-US" sz="2000"/>
              <a:t>b</a:t>
            </a:r>
          </a:p>
          <a:p>
            <a:r>
              <a:rPr lang="en-US" sz="2000"/>
              <a:t>REST exemplifies how the Web's architecture emerged by characterizing and constraining the macro-interactions of the four components of the Web, namely </a:t>
            </a:r>
            <a:r>
              <a:rPr lang="en-US" sz="2000" u="sng">
                <a:hlinkClick r:id="rId6" tooltip="Upstream server"/>
              </a:rPr>
              <a:t>origin servers</a:t>
            </a:r>
            <a:r>
              <a:rPr lang="en-US" sz="2000"/>
              <a:t>, </a:t>
            </a:r>
            <a:r>
              <a:rPr lang="en-US" sz="2000" u="sng">
                <a:hlinkClick r:id="rId7" tooltip="Gateway (telecommunications)"/>
              </a:rPr>
              <a:t>gateways</a:t>
            </a:r>
            <a:r>
              <a:rPr lang="en-US" sz="2000"/>
              <a:t>, </a:t>
            </a:r>
            <a:r>
              <a:rPr lang="en-US" sz="2000" u="sng">
                <a:hlinkClick r:id="rId8" tooltip="Proxy server"/>
              </a:rPr>
              <a:t>proxies</a:t>
            </a:r>
            <a:r>
              <a:rPr lang="en-US" sz="2000"/>
              <a:t> and </a:t>
            </a:r>
            <a:r>
              <a:rPr lang="en-US" sz="2000" u="sng">
                <a:hlinkClick r:id="rId9" tooltip="Client (computing)"/>
              </a:rPr>
              <a:t>clients</a:t>
            </a:r>
            <a:r>
              <a:rPr lang="en-US" sz="2000"/>
              <a:t>, without imposing limitations on the individual participants.</a:t>
            </a:r>
          </a:p>
          <a:p>
            <a:r>
              <a:rPr lang="en-US" sz="2000"/>
              <a:t>REST-style architectures consist of </a:t>
            </a:r>
            <a:r>
              <a:rPr lang="en-US" sz="2000" u="sng">
                <a:hlinkClick r:id="rId9" tooltip="Client (computing)"/>
              </a:rPr>
              <a:t>clients</a:t>
            </a:r>
            <a:r>
              <a:rPr lang="en-US" sz="2000"/>
              <a:t> and </a:t>
            </a:r>
            <a:r>
              <a:rPr lang="en-US" sz="2000" u="sng">
                <a:hlinkClick r:id="rId10" tooltip="Server (computing)"/>
              </a:rPr>
              <a:t>servers</a:t>
            </a:r>
            <a:r>
              <a:rPr lang="en-US" sz="2000"/>
              <a:t>. Clients initiate requests to servers; servers process requests and return appropriate responses. Requests and responses are built around the transfer of representations of resources. A </a:t>
            </a:r>
            <a:r>
              <a:rPr lang="en-US" sz="2000" u="sng">
                <a:hlinkClick r:id="rId11" tooltip="Resource (Web)"/>
              </a:rPr>
              <a:t>resource</a:t>
            </a:r>
            <a:r>
              <a:rPr lang="en-US" sz="2000"/>
              <a:t> can be essentially any coherent and meaningful concept that may be addressed. A </a:t>
            </a:r>
            <a:r>
              <a:rPr lang="en-US" sz="2000" u="sng">
                <a:hlinkClick r:id="rId12" tooltip="Representation (systemics)"/>
              </a:rPr>
              <a:t>representation</a:t>
            </a:r>
            <a:r>
              <a:rPr lang="en-US" sz="2000"/>
              <a:t> of a resource is typically a document that captures the current or intended state of a resource.</a:t>
            </a:r>
          </a:p>
          <a:p>
            <a:pPr>
              <a:buFont typeface="Arial" charset="0"/>
              <a:buNone/>
            </a:pPr>
            <a:r>
              <a:rPr lang="en-US" sz="2000"/>
              <a:t> </a:t>
            </a:r>
          </a:p>
          <a:p>
            <a:endParaRPr lang="en-US" sz="2000"/>
          </a:p>
        </p:txBody>
      </p:sp>
    </p:spTree>
    <p:extLst>
      <p:ext uri="{BB962C8B-B14F-4D97-AF65-F5344CB8AC3E}">
        <p14:creationId xmlns:p14="http://schemas.microsoft.com/office/powerpoint/2010/main" val="246875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en/thumb/d/dd/OpenStack_main_services.svg/1024px-OpenStack_main_servic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46" y="708660"/>
            <a:ext cx="9518777" cy="60487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741299"/>
          </a:xfrm>
        </p:spPr>
        <p:txBody>
          <a:bodyPr>
            <a:normAutofit/>
          </a:bodyPr>
          <a:lstStyle/>
          <a:p>
            <a:r>
              <a:rPr lang="en-US" sz="2400" dirty="0" smtClean="0"/>
              <a:t>https</a:t>
            </a:r>
            <a:r>
              <a:rPr lang="en-US" sz="2400" dirty="0"/>
              <a:t>://en.wikipedia.org/wiki/OpenStack</a:t>
            </a:r>
          </a:p>
        </p:txBody>
      </p:sp>
    </p:spTree>
    <p:extLst>
      <p:ext uri="{BB962C8B-B14F-4D97-AF65-F5344CB8AC3E}">
        <p14:creationId xmlns:p14="http://schemas.microsoft.com/office/powerpoint/2010/main" val="221970595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pPr marL="0" indent="0">
              <a:buNone/>
            </a:pPr>
            <a:r>
              <a:rPr lang="en-US" sz="1600" b="1" dirty="0"/>
              <a:t>Transport protocols</a:t>
            </a:r>
          </a:p>
          <a:p>
            <a:r>
              <a:rPr lang="en-US" sz="1600" dirty="0"/>
              <a:t>The FUSE Message Broker’s REST protocol is based on a subset of the HTTP protocol. Hence, HTTP is the only supported transport. </a:t>
            </a:r>
          </a:p>
          <a:p>
            <a:pPr marL="0" indent="0">
              <a:buNone/>
            </a:pPr>
            <a:r>
              <a:rPr lang="en-US" sz="1600" b="1" dirty="0"/>
              <a:t>Supported clients</a:t>
            </a:r>
          </a:p>
          <a:p>
            <a:r>
              <a:rPr lang="en-US" sz="1600" dirty="0"/>
              <a:t>REST supports the following client types:</a:t>
            </a:r>
          </a:p>
          <a:p>
            <a:r>
              <a:rPr lang="en-US" sz="1600" i="1" dirty="0"/>
              <a:t>Web forms</a:t>
            </a:r>
            <a:r>
              <a:rPr lang="en-US" sz="1600" dirty="0"/>
              <a:t>—use conventional HTML forms to POST a message to a destination (queue or topic) or to GET a message from a destination—see </a:t>
            </a:r>
            <a:r>
              <a:rPr lang="en-US" sz="1600" dirty="0">
                <a:hlinkClick r:id="rId2" tooltip="Example of posting a message"/>
              </a:rPr>
              <a:t>Example of posting a message</a:t>
            </a:r>
            <a:r>
              <a:rPr lang="en-US" sz="1600" dirty="0"/>
              <a:t> .</a:t>
            </a:r>
          </a:p>
          <a:p>
            <a:r>
              <a:rPr lang="en-US" sz="1600" i="1" dirty="0"/>
              <a:t>Ajax clients</a:t>
            </a:r>
            <a:r>
              <a:rPr lang="en-US" sz="1600" dirty="0"/>
              <a:t>—an Asynchronous JavaScript And Xml (Ajax) library that enables you to communicate with a REST endpoint using JavaScript in a DHTML Web page. For details of how to program an Ajax client, see the </a:t>
            </a:r>
            <a:r>
              <a:rPr lang="en-US" sz="1600" i="1" dirty="0"/>
              <a:t>Cross Language Client Development Guide</a:t>
            </a:r>
            <a:r>
              <a:rPr lang="en-US" sz="1600" dirty="0"/>
              <a:t>.</a:t>
            </a:r>
          </a:p>
          <a:p>
            <a:pPr marL="0" indent="0">
              <a:buNone/>
            </a:pPr>
            <a:r>
              <a:rPr lang="en-US" sz="1600" b="1" dirty="0"/>
              <a:t>REST servlets</a:t>
            </a:r>
          </a:p>
          <a:p>
            <a:r>
              <a:rPr lang="en-US" sz="1600" dirty="0"/>
              <a:t>The REST protocol is implemented by the following servlets running in a Web container:</a:t>
            </a:r>
          </a:p>
          <a:p>
            <a:r>
              <a:rPr lang="en-US" sz="1600" dirty="0"/>
              <a:t>message</a:t>
            </a:r>
            <a:r>
              <a:rPr lang="en-US" sz="1600" i="1" dirty="0"/>
              <a:t> servlet</a:t>
            </a:r>
            <a:r>
              <a:rPr lang="en-US" sz="1600" dirty="0"/>
              <a:t>—supports the sending and consuming of messages.</a:t>
            </a:r>
          </a:p>
          <a:p>
            <a:r>
              <a:rPr lang="en-US" sz="1600" dirty="0" err="1"/>
              <a:t>queueBrowse</a:t>
            </a:r>
            <a:r>
              <a:rPr lang="en-US" sz="1600" i="1" dirty="0"/>
              <a:t> servlet</a:t>
            </a:r>
            <a:r>
              <a:rPr lang="en-US" sz="1600" dirty="0"/>
              <a:t>—enables you to view the current status of a particular queue.</a:t>
            </a:r>
          </a:p>
          <a:p>
            <a:endParaRPr lang="en-US" sz="1600" dirty="0"/>
          </a:p>
        </p:txBody>
      </p:sp>
    </p:spTree>
    <p:extLst>
      <p:ext uri="{BB962C8B-B14F-4D97-AF65-F5344CB8AC3E}">
        <p14:creationId xmlns:p14="http://schemas.microsoft.com/office/powerpoint/2010/main" val="8471696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dirty="0" smtClean="0"/>
              <a:t>REST and web services</a:t>
            </a:r>
          </a:p>
        </p:txBody>
      </p:sp>
      <p:sp>
        <p:nvSpPr>
          <p:cNvPr id="159746" name="Content Placeholder 2"/>
          <p:cNvSpPr>
            <a:spLocks noGrp="1"/>
          </p:cNvSpPr>
          <p:nvPr>
            <p:ph idx="1"/>
          </p:nvPr>
        </p:nvSpPr>
        <p:spPr/>
        <p:txBody>
          <a:bodyPr/>
          <a:lstStyle/>
          <a:p>
            <a:pPr>
              <a:buFont typeface="Arial" charset="0"/>
              <a:buNone/>
            </a:pPr>
            <a:r>
              <a:rPr lang="en-US" sz="2000" dirty="0"/>
              <a:t>A </a:t>
            </a:r>
            <a:r>
              <a:rPr lang="en-US" sz="2000" dirty="0" err="1"/>
              <a:t>RESTful</a:t>
            </a:r>
            <a:r>
              <a:rPr lang="en-US" sz="2000" dirty="0"/>
              <a:t> web service (also called a </a:t>
            </a:r>
            <a:r>
              <a:rPr lang="en-US" sz="2000" dirty="0" err="1"/>
              <a:t>RESTful</a:t>
            </a:r>
            <a:r>
              <a:rPr lang="en-US" sz="2000" dirty="0"/>
              <a:t> </a:t>
            </a:r>
            <a:r>
              <a:rPr lang="en-US" sz="2000" u="sng" dirty="0">
                <a:hlinkClick r:id="rId2" tooltip="Web API"/>
              </a:rPr>
              <a:t>web API</a:t>
            </a:r>
            <a:r>
              <a:rPr lang="en-US" sz="2000" dirty="0"/>
              <a:t>) is a simple web service implemented using HTTP and the principles of REST. It is a collection of resources, with three defined aspects:</a:t>
            </a:r>
          </a:p>
          <a:p>
            <a:r>
              <a:rPr lang="en-US" sz="2000" dirty="0"/>
              <a:t>the base URI for the web service, such as http://example.com/resources/</a:t>
            </a:r>
          </a:p>
          <a:p>
            <a:r>
              <a:rPr lang="en-US" sz="2000" dirty="0"/>
              <a:t>the </a:t>
            </a:r>
            <a:r>
              <a:rPr lang="en-US" sz="2000" u="sng" dirty="0">
                <a:hlinkClick r:id="rId3" tooltip="Internet media type"/>
              </a:rPr>
              <a:t>Internet media type</a:t>
            </a:r>
            <a:r>
              <a:rPr lang="en-US" sz="2000" dirty="0"/>
              <a:t> of the data supported by the web service. This is often </a:t>
            </a:r>
            <a:r>
              <a:rPr lang="en-US" sz="2000" u="sng" dirty="0">
                <a:hlinkClick r:id="rId4" tooltip="JSON"/>
              </a:rPr>
              <a:t>JSON</a:t>
            </a:r>
            <a:r>
              <a:rPr lang="en-US" sz="2000" dirty="0"/>
              <a:t>, </a:t>
            </a:r>
            <a:r>
              <a:rPr lang="en-US" sz="2000" u="sng" dirty="0">
                <a:hlinkClick r:id="rId5" tooltip="XML"/>
              </a:rPr>
              <a:t>XML</a:t>
            </a:r>
            <a:r>
              <a:rPr lang="en-US" sz="2000" dirty="0"/>
              <a:t> or </a:t>
            </a:r>
            <a:r>
              <a:rPr lang="en-US" sz="2000" u="sng" dirty="0">
                <a:hlinkClick r:id="rId6" tooltip="YAML"/>
              </a:rPr>
              <a:t>YAML</a:t>
            </a:r>
            <a:r>
              <a:rPr lang="en-US" sz="2000" dirty="0"/>
              <a:t> but can be any other valid Internet media type.</a:t>
            </a:r>
          </a:p>
          <a:p>
            <a:r>
              <a:rPr lang="en-US" sz="2000" dirty="0"/>
              <a:t>the set of operations supported by the web service using </a:t>
            </a:r>
            <a:r>
              <a:rPr lang="en-US" sz="2000" u="sng" dirty="0">
                <a:hlinkClick r:id="rId7" tooltip="Hypertext Transfer Protocol"/>
              </a:rPr>
              <a:t>HTTP methods</a:t>
            </a:r>
            <a:r>
              <a:rPr lang="en-US" sz="2000" dirty="0"/>
              <a:t> (e.g., POST, GET, PUT or DELETE).</a:t>
            </a:r>
          </a:p>
          <a:p>
            <a:r>
              <a:rPr lang="en-US" sz="2000" dirty="0"/>
              <a:t>A good overview: </a:t>
            </a:r>
          </a:p>
          <a:p>
            <a:pPr marL="0" indent="0">
              <a:buNone/>
            </a:pPr>
            <a:r>
              <a:rPr lang="en-US" sz="2000" dirty="0"/>
              <a:t>      A. Rodriguez, “</a:t>
            </a:r>
            <a:r>
              <a:rPr lang="en-US" sz="2000" dirty="0" err="1"/>
              <a:t>RESTful</a:t>
            </a:r>
            <a:r>
              <a:rPr lang="en-US" sz="2000" dirty="0"/>
              <a:t> web services: the basics”</a:t>
            </a:r>
          </a:p>
          <a:p>
            <a:pPr marL="0" indent="0">
              <a:buNone/>
            </a:pPr>
            <a:r>
              <a:rPr lang="en-US" sz="2000" dirty="0"/>
              <a:t>      http://www.ibm.com/developerworks/webservices/library/ws-restful/</a:t>
            </a:r>
          </a:p>
          <a:p>
            <a:pPr marL="0" indent="0">
              <a:buNone/>
            </a:pPr>
            <a:endParaRPr lang="en-US" sz="2400" dirty="0"/>
          </a:p>
        </p:txBody>
      </p:sp>
    </p:spTree>
    <p:extLst>
      <p:ext uri="{BB962C8B-B14F-4D97-AF65-F5344CB8AC3E}">
        <p14:creationId xmlns:p14="http://schemas.microsoft.com/office/powerpoint/2010/main" val="16842878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smtClean="0"/>
              <a:t>Notation</a:t>
            </a:r>
          </a:p>
        </p:txBody>
      </p:sp>
      <p:sp>
        <p:nvSpPr>
          <p:cNvPr id="160770" name="Content Placeholder 2"/>
          <p:cNvSpPr>
            <a:spLocks noGrp="1"/>
          </p:cNvSpPr>
          <p:nvPr>
            <p:ph idx="1"/>
          </p:nvPr>
        </p:nvSpPr>
        <p:spPr/>
        <p:txBody>
          <a:bodyPr/>
          <a:lstStyle/>
          <a:p>
            <a:r>
              <a:rPr lang="en-US" sz="2000"/>
              <a:t>A </a:t>
            </a:r>
            <a:r>
              <a:rPr lang="en-US" sz="2000" b="1"/>
              <a:t>Uniform Resource Identifier</a:t>
            </a:r>
            <a:r>
              <a:rPr lang="en-US" sz="2000"/>
              <a:t> (</a:t>
            </a:r>
            <a:r>
              <a:rPr lang="en-US" sz="2000" b="1"/>
              <a:t>URI</a:t>
            </a:r>
            <a:r>
              <a:rPr lang="en-US" sz="2000"/>
              <a:t>) is a </a:t>
            </a:r>
            <a:r>
              <a:rPr lang="en-US" sz="2000">
                <a:hlinkClick r:id="rId2" tooltip="Character string (computer science)"/>
              </a:rPr>
              <a:t>string</a:t>
            </a:r>
            <a:r>
              <a:rPr lang="en-US" sz="2000"/>
              <a:t> of </a:t>
            </a:r>
            <a:r>
              <a:rPr lang="en-US" sz="2000">
                <a:hlinkClick r:id="rId3" tooltip="Character (computing)"/>
              </a:rPr>
              <a:t>characters</a:t>
            </a:r>
            <a:r>
              <a:rPr lang="en-US" sz="2000"/>
              <a:t> used to </a:t>
            </a:r>
            <a:r>
              <a:rPr lang="en-US" sz="2000">
                <a:hlinkClick r:id="rId4" tooltip="Identifier"/>
              </a:rPr>
              <a:t>identify</a:t>
            </a:r>
            <a:r>
              <a:rPr lang="en-US" sz="2000"/>
              <a:t> a name or a </a:t>
            </a:r>
            <a:r>
              <a:rPr lang="en-US" sz="2000">
                <a:hlinkClick r:id="rId5" tooltip="Resource (Web)"/>
              </a:rPr>
              <a:t>resource</a:t>
            </a:r>
            <a:r>
              <a:rPr lang="en-US" sz="2000"/>
              <a:t> on the </a:t>
            </a:r>
            <a:r>
              <a:rPr lang="en-US" sz="2000">
                <a:hlinkClick r:id="rId6" tooltip="Internet"/>
              </a:rPr>
              <a:t>Internet</a:t>
            </a:r>
            <a:r>
              <a:rPr lang="en-US" sz="2000"/>
              <a:t>. Such identification enables interaction with representations of the resource over a network (typically the </a:t>
            </a:r>
            <a:r>
              <a:rPr lang="en-US" sz="2000">
                <a:hlinkClick r:id="rId7" tooltip="World Wide Web"/>
              </a:rPr>
              <a:t>World Wide Web</a:t>
            </a:r>
            <a:r>
              <a:rPr lang="en-US" sz="2000"/>
              <a:t>) using specific </a:t>
            </a:r>
            <a:r>
              <a:rPr lang="en-US" sz="2000">
                <a:hlinkClick r:id="rId8" tooltip="Protocol (computing)"/>
              </a:rPr>
              <a:t>protocols</a:t>
            </a:r>
            <a:r>
              <a:rPr lang="en-US" sz="2000"/>
              <a:t>. </a:t>
            </a:r>
          </a:p>
          <a:p>
            <a:r>
              <a:rPr lang="en-US" sz="2000" b="1"/>
              <a:t>JSON</a:t>
            </a:r>
            <a:r>
              <a:rPr lang="en-US" sz="2000"/>
              <a:t> (an </a:t>
            </a:r>
            <a:r>
              <a:rPr lang="en-US" sz="2000">
                <a:hlinkClick r:id="rId9" tooltip="Acronym"/>
              </a:rPr>
              <a:t>acronym</a:t>
            </a:r>
            <a:r>
              <a:rPr lang="en-US" sz="2000"/>
              <a:t> for </a:t>
            </a:r>
            <a:r>
              <a:rPr lang="en-US" sz="2000" b="1"/>
              <a:t>JavaScript Object Notation</a:t>
            </a:r>
            <a:r>
              <a:rPr lang="en-US" sz="2000"/>
              <a:t>  is a lightweight text-based open standard designed for </a:t>
            </a:r>
            <a:r>
              <a:rPr lang="en-US" sz="2000">
                <a:hlinkClick r:id="rId10" tooltip="Human-readable"/>
              </a:rPr>
              <a:t>human-readable</a:t>
            </a:r>
            <a:r>
              <a:rPr lang="en-US" sz="2000"/>
              <a:t> data interchange. It is derived from the </a:t>
            </a:r>
            <a:r>
              <a:rPr lang="en-US" sz="2000">
                <a:hlinkClick r:id="rId11" tooltip="JavaScript"/>
              </a:rPr>
              <a:t>JavaScript</a:t>
            </a:r>
            <a:r>
              <a:rPr lang="en-US" sz="2000"/>
              <a:t> programming language for representing simple </a:t>
            </a:r>
            <a:r>
              <a:rPr lang="en-US" sz="2000">
                <a:hlinkClick r:id="rId12" tooltip="Data structure"/>
              </a:rPr>
              <a:t>data structures</a:t>
            </a:r>
            <a:r>
              <a:rPr lang="en-US" sz="2000"/>
              <a:t> and </a:t>
            </a:r>
            <a:r>
              <a:rPr lang="en-US" sz="2000">
                <a:hlinkClick r:id="rId13" tooltip="Associative array"/>
              </a:rPr>
              <a:t>associative arrays</a:t>
            </a:r>
            <a:r>
              <a:rPr lang="en-US" sz="2000"/>
              <a:t>, called objects. Despite its relationship to JavaScript, it is language-independent, with parsers available for virtually every programming language.</a:t>
            </a:r>
          </a:p>
          <a:p>
            <a:r>
              <a:rPr lang="en-US" sz="2000" b="1"/>
              <a:t>YAML</a:t>
            </a:r>
            <a:r>
              <a:rPr lang="en-US" sz="2000"/>
              <a:t> is a </a:t>
            </a:r>
            <a:r>
              <a:rPr lang="en-US" sz="2000">
                <a:hlinkClick r:id="rId10" tooltip="Human-readable"/>
              </a:rPr>
              <a:t>human-readable</a:t>
            </a:r>
            <a:r>
              <a:rPr lang="en-US" sz="2000"/>
              <a:t> </a:t>
            </a:r>
            <a:r>
              <a:rPr lang="en-US" sz="2000">
                <a:hlinkClick r:id="rId14" tooltip="Data"/>
              </a:rPr>
              <a:t>data</a:t>
            </a:r>
            <a:r>
              <a:rPr lang="en-US" sz="2000"/>
              <a:t> </a:t>
            </a:r>
            <a:r>
              <a:rPr lang="en-US" sz="2000">
                <a:hlinkClick r:id="rId15" tooltip="Serialization"/>
              </a:rPr>
              <a:t>serialization</a:t>
            </a:r>
            <a:r>
              <a:rPr lang="en-US" sz="2000"/>
              <a:t> format that takes concepts from programming languages such as </a:t>
            </a:r>
            <a:r>
              <a:rPr lang="en-US" sz="2000">
                <a:hlinkClick r:id="rId16" tooltip="C (programming language)"/>
              </a:rPr>
              <a:t>C</a:t>
            </a:r>
            <a:r>
              <a:rPr lang="en-US" sz="2000"/>
              <a:t>, </a:t>
            </a:r>
            <a:r>
              <a:rPr lang="en-US" sz="2000">
                <a:hlinkClick r:id="rId17" tooltip="Perl"/>
              </a:rPr>
              <a:t>Perl</a:t>
            </a:r>
            <a:r>
              <a:rPr lang="en-US" sz="2000"/>
              <a:t>, and </a:t>
            </a:r>
            <a:r>
              <a:rPr lang="en-US" sz="2000">
                <a:hlinkClick r:id="rId18" tooltip="Python (programming language)"/>
              </a:rPr>
              <a:t>Python</a:t>
            </a:r>
            <a:r>
              <a:rPr lang="en-US" sz="2000"/>
              <a:t>, and ideas from </a:t>
            </a:r>
            <a:r>
              <a:rPr lang="en-US" sz="2000">
                <a:hlinkClick r:id="rId19" tooltip="XML"/>
              </a:rPr>
              <a:t>XML</a:t>
            </a:r>
            <a:r>
              <a:rPr lang="en-US" sz="2000"/>
              <a:t> and the data format of electronic mail (</a:t>
            </a:r>
            <a:r>
              <a:rPr lang="en-US" sz="2000">
                <a:hlinkClick r:id="rId20" tooltip="Request for Comments"/>
              </a:rPr>
              <a:t>RFC</a:t>
            </a:r>
            <a:r>
              <a:rPr lang="en-US" sz="2000"/>
              <a:t> 2822)</a:t>
            </a:r>
          </a:p>
        </p:txBody>
      </p:sp>
    </p:spTree>
    <p:extLst>
      <p:ext uri="{BB962C8B-B14F-4D97-AF65-F5344CB8AC3E}">
        <p14:creationId xmlns:p14="http://schemas.microsoft.com/office/powerpoint/2010/main" val="22051119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p:cNvSpPr>
          <p:nvPr/>
        </p:nvSpPr>
        <p:spPr bwMode="auto">
          <a:xfrm>
            <a:off x="1981200" y="274638"/>
            <a:ext cx="8229600" cy="1143000"/>
          </a:xfrm>
          <a:prstGeom prst="rect">
            <a:avLst/>
          </a:prstGeom>
          <a:noFill/>
          <a:ln w="9525">
            <a:noFill/>
            <a:miter lim="800000"/>
            <a:headEnd/>
            <a:tailEnd/>
          </a:ln>
        </p:spPr>
        <p:txBody>
          <a:bodyPr anchor="ctr"/>
          <a:lstStyle/>
          <a:p>
            <a:pPr algn="ctr" eaLnBrk="0" hangingPunct="0"/>
            <a:r>
              <a:rPr lang="en-US" sz="4400">
                <a:latin typeface="Calibri" pitchFamily="34" charset="0"/>
              </a:rPr>
              <a:t>REST or SOAP?</a:t>
            </a:r>
          </a:p>
        </p:txBody>
      </p:sp>
      <p:sp>
        <p:nvSpPr>
          <p:cNvPr id="161794" name="Content Placeholder 2"/>
          <p:cNvSpPr>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a:latin typeface="Calibri" pitchFamily="34" charset="0"/>
              </a:rPr>
              <a:t>Most of the web functionality on the Internet now uses REST: Twitter, Yahoo’s web services use REST, others include Flickr, del.icio.us, pubsub, bloglines, technorati, and several others. Both eBay and Amazon have web services for both REST and SOAP.</a:t>
            </a:r>
          </a:p>
          <a:p>
            <a:pPr marL="342900" indent="-342900" eaLnBrk="0" hangingPunct="0">
              <a:spcBef>
                <a:spcPct val="20000"/>
              </a:spcBef>
              <a:buFont typeface="Arial" charset="0"/>
              <a:buChar char="•"/>
            </a:pPr>
            <a:r>
              <a:rPr lang="en-US" sz="2400">
                <a:latin typeface="Calibri" pitchFamily="34" charset="0"/>
              </a:rPr>
              <a:t>SOAP is mostly used for Enterprise applications to integrate wide types and no. of applications and another trend is to integrate with legacy systems, etc. Google is consistent in implementing their web services using SOAP, with the exception of Blogger, which uses XML-RPC.</a:t>
            </a:r>
          </a:p>
          <a:p>
            <a:pPr marL="342900" indent="-342900" eaLnBrk="0" hangingPunct="0">
              <a:spcBef>
                <a:spcPct val="20000"/>
              </a:spcBef>
              <a:buFont typeface="Arial" charset="0"/>
              <a:buChar char="•"/>
            </a:pPr>
            <a:r>
              <a:rPr lang="en-US" sz="2400">
                <a:latin typeface="Calibri" pitchFamily="34" charset="0"/>
              </a:rPr>
              <a:t>REST is a low-level protocol and cannot enforce precise security</a:t>
            </a:r>
          </a:p>
        </p:txBody>
      </p:sp>
    </p:spTree>
    <p:extLst>
      <p:ext uri="{BB962C8B-B14F-4D97-AF65-F5344CB8AC3E}">
        <p14:creationId xmlns:p14="http://schemas.microsoft.com/office/powerpoint/2010/main" val="80237187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Picture 4"/>
          <p:cNvPicPr>
            <a:picLocks noChangeAspect="1" noChangeArrowheads="1"/>
          </p:cNvPicPr>
          <p:nvPr/>
        </p:nvPicPr>
        <p:blipFill>
          <a:blip r:embed="rId2" cstate="print"/>
          <a:srcRect/>
          <a:stretch>
            <a:fillRect/>
          </a:stretch>
        </p:blipFill>
        <p:spPr bwMode="auto">
          <a:xfrm>
            <a:off x="2628900" y="1143000"/>
            <a:ext cx="6934200" cy="4572000"/>
          </a:xfrm>
          <a:prstGeom prst="rect">
            <a:avLst/>
          </a:prstGeom>
          <a:noFill/>
          <a:ln w="9525">
            <a:noFill/>
            <a:miter lim="800000"/>
            <a:headEnd/>
            <a:tailEnd/>
          </a:ln>
        </p:spPr>
      </p:pic>
      <p:sp>
        <p:nvSpPr>
          <p:cNvPr id="162818" name="Rectangle 5"/>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Use of web services</a:t>
            </a:r>
          </a:p>
        </p:txBody>
      </p:sp>
    </p:spTree>
    <p:extLst>
      <p:ext uri="{BB962C8B-B14F-4D97-AF65-F5344CB8AC3E}">
        <p14:creationId xmlns:p14="http://schemas.microsoft.com/office/powerpoint/2010/main" val="119416414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en-US" smtClean="0"/>
              <a:t>New layers</a:t>
            </a:r>
          </a:p>
        </p:txBody>
      </p:sp>
      <p:sp>
        <p:nvSpPr>
          <p:cNvPr id="163842" name="Content Placeholder 2"/>
          <p:cNvSpPr>
            <a:spLocks noGrp="1"/>
          </p:cNvSpPr>
          <p:nvPr>
            <p:ph idx="1"/>
          </p:nvPr>
        </p:nvSpPr>
        <p:spPr/>
        <p:txBody>
          <a:bodyPr/>
          <a:lstStyle/>
          <a:p>
            <a:r>
              <a:rPr lang="en-US" smtClean="0"/>
              <a:t>Web services introduce three more architectural layers</a:t>
            </a:r>
          </a:p>
          <a:p>
            <a:r>
              <a:rPr lang="en-US" smtClean="0"/>
              <a:t>These layers run on top of communication protocols (SOAP or REST) for transmission and on top of databases and operating systems for storage and processing</a:t>
            </a:r>
          </a:p>
          <a:p>
            <a:r>
              <a:rPr lang="en-US" smtClean="0"/>
              <a:t>New layers add functionality but also complexity</a:t>
            </a:r>
          </a:p>
          <a:p>
            <a:endParaRPr lang="en-US" smtClean="0"/>
          </a:p>
        </p:txBody>
      </p:sp>
    </p:spTree>
    <p:extLst>
      <p:ext uri="{BB962C8B-B14F-4D97-AF65-F5344CB8AC3E}">
        <p14:creationId xmlns:p14="http://schemas.microsoft.com/office/powerpoint/2010/main" val="184481434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5" name="Picture 5"/>
          <p:cNvPicPr>
            <a:picLocks noChangeAspect="1" noChangeArrowheads="1"/>
          </p:cNvPicPr>
          <p:nvPr/>
        </p:nvPicPr>
        <p:blipFill>
          <a:blip r:embed="rId2" cstate="print"/>
          <a:srcRect/>
          <a:stretch>
            <a:fillRect/>
          </a:stretch>
        </p:blipFill>
        <p:spPr bwMode="auto">
          <a:xfrm>
            <a:off x="3429000" y="2057401"/>
            <a:ext cx="5486400" cy="3554413"/>
          </a:xfrm>
          <a:prstGeom prst="rect">
            <a:avLst/>
          </a:prstGeom>
          <a:noFill/>
          <a:ln w="9525">
            <a:noFill/>
            <a:miter lim="800000"/>
            <a:headEnd/>
            <a:tailEnd/>
          </a:ln>
        </p:spPr>
      </p:pic>
      <p:sp>
        <p:nvSpPr>
          <p:cNvPr id="164866" name="Rectangle 6"/>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marL="342900" indent="-342900" algn="ctr" defTabSz="-13873163" eaLnBrk="0" hangingPunct="0"/>
            <a:r>
              <a:rPr lang="en-US" sz="3600" b="1">
                <a:solidFill>
                  <a:schemeClr val="tx2"/>
                </a:solidFill>
                <a:cs typeface="Arial" charset="0"/>
              </a:rPr>
              <a:t>Web services layers</a:t>
            </a:r>
          </a:p>
        </p:txBody>
      </p:sp>
    </p:spTree>
    <p:extLst>
      <p:ext uri="{BB962C8B-B14F-4D97-AF65-F5344CB8AC3E}">
        <p14:creationId xmlns:p14="http://schemas.microsoft.com/office/powerpoint/2010/main" val="217198434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smtClean="0"/>
              <a:t>Functionality standards</a:t>
            </a:r>
          </a:p>
        </p:txBody>
      </p:sp>
      <p:sp>
        <p:nvSpPr>
          <p:cNvPr id="166914" name="Content Placeholder 2"/>
          <p:cNvSpPr>
            <a:spLocks noGrp="1"/>
          </p:cNvSpPr>
          <p:nvPr>
            <p:ph idx="1"/>
          </p:nvPr>
        </p:nvSpPr>
        <p:spPr/>
        <p:txBody>
          <a:bodyPr/>
          <a:lstStyle/>
          <a:p>
            <a:r>
              <a:rPr lang="en-US" smtClean="0"/>
              <a:t>Each layer has a set of standards</a:t>
            </a:r>
          </a:p>
          <a:p>
            <a:r>
              <a:rPr lang="en-US" smtClean="0"/>
              <a:t>BPEL Business Processing Language</a:t>
            </a:r>
          </a:p>
          <a:p>
            <a:r>
              <a:rPr lang="en-US" smtClean="0"/>
              <a:t>WSDL and UDDI to find services</a:t>
            </a:r>
          </a:p>
          <a:p>
            <a:r>
              <a:rPr lang="en-US" smtClean="0"/>
              <a:t>SOAP/REST for communication</a:t>
            </a:r>
          </a:p>
          <a:p>
            <a:r>
              <a:rPr lang="en-US" smtClean="0"/>
              <a:t>XML to describe documents</a:t>
            </a:r>
          </a:p>
          <a:p>
            <a:r>
              <a:rPr lang="en-US" smtClean="0"/>
              <a:t>There are also protocols for security, reliability, trust, and policies  (non-functional aspects)</a:t>
            </a:r>
          </a:p>
        </p:txBody>
      </p:sp>
    </p:spTree>
    <p:extLst>
      <p:ext uri="{BB962C8B-B14F-4D97-AF65-F5344CB8AC3E}">
        <p14:creationId xmlns:p14="http://schemas.microsoft.com/office/powerpoint/2010/main" val="18773293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7" name="Picture 6"/>
          <p:cNvPicPr>
            <a:picLocks noChangeAspect="1" noChangeArrowheads="1"/>
          </p:cNvPicPr>
          <p:nvPr/>
        </p:nvPicPr>
        <p:blipFill>
          <a:blip r:embed="rId2" cstate="print"/>
          <a:srcRect/>
          <a:stretch>
            <a:fillRect/>
          </a:stretch>
        </p:blipFill>
        <p:spPr bwMode="auto">
          <a:xfrm>
            <a:off x="3406775" y="1416051"/>
            <a:ext cx="5378450" cy="4024313"/>
          </a:xfrm>
          <a:prstGeom prst="rect">
            <a:avLst/>
          </a:prstGeom>
          <a:noFill/>
          <a:ln w="9525">
            <a:noFill/>
            <a:miter lim="800000"/>
            <a:headEnd/>
            <a:tailEnd/>
          </a:ln>
        </p:spPr>
      </p:pic>
      <p:sp>
        <p:nvSpPr>
          <p:cNvPr id="167938" name="Rectangle 7"/>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Web services standards</a:t>
            </a:r>
          </a:p>
        </p:txBody>
      </p:sp>
    </p:spTree>
    <p:extLst>
      <p:ext uri="{BB962C8B-B14F-4D97-AF65-F5344CB8AC3E}">
        <p14:creationId xmlns:p14="http://schemas.microsoft.com/office/powerpoint/2010/main" val="44151457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for web services</a:t>
            </a:r>
            <a:endParaRPr lang="en-US" dirty="0"/>
          </a:p>
        </p:txBody>
      </p:sp>
      <p:sp>
        <p:nvSpPr>
          <p:cNvPr id="3" name="Content Placeholder 2"/>
          <p:cNvSpPr>
            <a:spLocks noGrp="1"/>
          </p:cNvSpPr>
          <p:nvPr>
            <p:ph idx="1"/>
          </p:nvPr>
        </p:nvSpPr>
        <p:spPr/>
        <p:txBody>
          <a:bodyPr/>
          <a:lstStyle/>
          <a:p>
            <a:r>
              <a:rPr lang="en-US" dirty="0"/>
              <a:t>The layers of web services are an instance of the Layers pattern</a:t>
            </a:r>
          </a:p>
          <a:p>
            <a:r>
              <a:rPr lang="en-US" dirty="0" smtClean="0"/>
              <a:t>A portal where users can find services corresponds to a Façade pattern</a:t>
            </a:r>
          </a:p>
          <a:p>
            <a:r>
              <a:rPr lang="en-US" dirty="0" smtClean="0"/>
              <a:t>Separation of XML interfaces from implementations correspond to Bridge patterns</a:t>
            </a:r>
          </a:p>
        </p:txBody>
      </p:sp>
    </p:spTree>
    <p:extLst>
      <p:ext uri="{BB962C8B-B14F-4D97-AF65-F5344CB8AC3E}">
        <p14:creationId xmlns:p14="http://schemas.microsoft.com/office/powerpoint/2010/main" val="1278633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Title 1"/>
          <p:cNvSpPr>
            <a:spLocks noGrp="1"/>
          </p:cNvSpPr>
          <p:nvPr>
            <p:ph type="title"/>
          </p:nvPr>
        </p:nvSpPr>
        <p:spPr/>
        <p:txBody>
          <a:bodyPr/>
          <a:lstStyle/>
          <a:p>
            <a:r>
              <a:rPr lang="en-US" sz="2800" dirty="0"/>
              <a:t>Hewlett Packard cloud </a:t>
            </a:r>
            <a:r>
              <a:rPr lang="en-US" sz="2000" dirty="0"/>
              <a:t/>
            </a:r>
            <a:br>
              <a:rPr lang="en-US" sz="2000" dirty="0"/>
            </a:br>
            <a:r>
              <a:rPr lang="en-US" sz="2000" dirty="0"/>
              <a:t>http://h20195.www2.hp.com/v2/GetPDF.aspx/4AA3-4548ENW.pdf</a:t>
            </a:r>
          </a:p>
        </p:txBody>
      </p:sp>
      <p:sp>
        <p:nvSpPr>
          <p:cNvPr id="261122" name="Content Placeholder 2"/>
          <p:cNvSpPr>
            <a:spLocks noGrp="1"/>
          </p:cNvSpPr>
          <p:nvPr>
            <p:ph idx="1"/>
          </p:nvPr>
        </p:nvSpPr>
        <p:spPr/>
        <p:txBody>
          <a:bodyPr/>
          <a:lstStyle/>
          <a:p>
            <a:pPr>
              <a:buNone/>
            </a:pPr>
            <a:r>
              <a:rPr lang="en-US" sz="2000" b="1" dirty="0"/>
              <a:t>HP </a:t>
            </a:r>
            <a:r>
              <a:rPr lang="en-US" sz="2000" b="1" dirty="0" err="1"/>
              <a:t>CloudSystem</a:t>
            </a:r>
            <a:r>
              <a:rPr lang="en-US" sz="2000" b="1" dirty="0"/>
              <a:t> Matrix</a:t>
            </a:r>
            <a:r>
              <a:rPr lang="en-US" sz="2000" dirty="0"/>
              <a:t>: A private cloud solution that provides infrastructure as a service, as well as basic application deployment and monitoring. This entry offering allows you to provision infrastructure and applications in minutes, not months.</a:t>
            </a:r>
          </a:p>
          <a:p>
            <a:pPr>
              <a:buNone/>
            </a:pPr>
            <a:r>
              <a:rPr lang="en-US" sz="2000" b="1" dirty="0"/>
              <a:t>HP </a:t>
            </a:r>
            <a:r>
              <a:rPr lang="en-US" sz="2000" b="1" dirty="0" err="1"/>
              <a:t>CloudSystem</a:t>
            </a:r>
            <a:r>
              <a:rPr lang="en-US" sz="2000" b="1" dirty="0"/>
              <a:t> Enterprise</a:t>
            </a:r>
            <a:r>
              <a:rPr lang="en-US" sz="2000" dirty="0"/>
              <a:t>: For those looking to deploy private and hybrid cloud environments and the full range of service models (</a:t>
            </a:r>
            <a:r>
              <a:rPr lang="en-US" sz="2000" dirty="0" err="1"/>
              <a:t>IaaS</a:t>
            </a:r>
            <a:r>
              <a:rPr lang="en-US" sz="2000" dirty="0"/>
              <a:t>, </a:t>
            </a:r>
            <a:r>
              <a:rPr lang="en-US" sz="2000" dirty="0" err="1"/>
              <a:t>PaaS</a:t>
            </a:r>
            <a:r>
              <a:rPr lang="en-US" sz="2000" dirty="0"/>
              <a:t>, and </a:t>
            </a:r>
            <a:r>
              <a:rPr lang="en-US" sz="2000" dirty="0" err="1"/>
              <a:t>SaaS</a:t>
            </a:r>
            <a:r>
              <a:rPr lang="en-US" sz="2000" dirty="0"/>
              <a:t>). This offering provides a single service view of the client’s environments, from private cloud to public clouds to traditional IT, with advanced application-to-infrastructure lifecycle management.</a:t>
            </a:r>
          </a:p>
          <a:p>
            <a:pPr>
              <a:buNone/>
            </a:pPr>
            <a:r>
              <a:rPr lang="en-US" sz="2000" b="1" dirty="0"/>
              <a:t>HP </a:t>
            </a:r>
            <a:r>
              <a:rPr lang="en-US" sz="2000" b="1" dirty="0" err="1"/>
              <a:t>CloudSystem</a:t>
            </a:r>
            <a:r>
              <a:rPr lang="en-US" sz="2000" b="1" dirty="0"/>
              <a:t> Service Provider</a:t>
            </a:r>
            <a:r>
              <a:rPr lang="en-US" sz="2000" dirty="0"/>
              <a:t>: Public or hosted private cloud designed for service providers to provide a public cloud infrastructure as a service (</a:t>
            </a:r>
            <a:r>
              <a:rPr lang="en-US" sz="2000" dirty="0" err="1"/>
              <a:t>IaaS</a:t>
            </a:r>
            <a:r>
              <a:rPr lang="en-US" sz="2000" dirty="0"/>
              <a:t>) and software as a service (</a:t>
            </a:r>
            <a:r>
              <a:rPr lang="en-US" sz="2000" dirty="0" err="1"/>
              <a:t>SaaS</a:t>
            </a:r>
            <a:r>
              <a:rPr lang="en-US" sz="2000" dirty="0"/>
              <a:t>), including aggregation and management of those services.</a:t>
            </a:r>
          </a:p>
        </p:txBody>
      </p:sp>
    </p:spTree>
    <p:extLst>
      <p:ext uri="{BB962C8B-B14F-4D97-AF65-F5344CB8AC3E}">
        <p14:creationId xmlns:p14="http://schemas.microsoft.com/office/powerpoint/2010/main" val="21827665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Rectangle 2"/>
          <p:cNvSpPr>
            <a:spLocks noGrp="1" noChangeArrowheads="1"/>
          </p:cNvSpPr>
          <p:nvPr>
            <p:ph type="title" idx="4294967295"/>
          </p:nvPr>
        </p:nvSpPr>
        <p:spPr/>
        <p:txBody>
          <a:bodyPr/>
          <a:lstStyle/>
          <a:p>
            <a:r>
              <a:rPr lang="en-US" smtClean="0"/>
              <a:t>The Layers pattern.</a:t>
            </a:r>
          </a:p>
        </p:txBody>
      </p:sp>
      <p:sp>
        <p:nvSpPr>
          <p:cNvPr id="418818" name="Rectangle 3"/>
          <p:cNvSpPr>
            <a:spLocks noGrp="1" noChangeArrowheads="1"/>
          </p:cNvSpPr>
          <p:nvPr>
            <p:ph type="body" idx="4294967295"/>
          </p:nvPr>
        </p:nvSpPr>
        <p:spPr>
          <a:xfrm>
            <a:off x="1981200" y="1295401"/>
            <a:ext cx="8229600" cy="4830763"/>
          </a:xfrm>
        </p:spPr>
        <p:txBody>
          <a:bodyPr>
            <a:normAutofit fontScale="92500" lnSpcReduction="10000"/>
          </a:bodyPr>
          <a:lstStyle/>
          <a:p>
            <a:pPr>
              <a:lnSpc>
                <a:spcPct val="80000"/>
              </a:lnSpc>
            </a:pPr>
            <a:endParaRPr lang="en-US" sz="2400"/>
          </a:p>
          <a:p>
            <a:pPr>
              <a:lnSpc>
                <a:spcPct val="80000"/>
              </a:lnSpc>
            </a:pPr>
            <a:r>
              <a:rPr lang="en-US" sz="2400"/>
              <a:t>Its main idea is the decomposition of a system into hierarchical layers of abstraction, where the higher levels use the services of the lower levels</a:t>
            </a:r>
          </a:p>
          <a:p>
            <a:pPr>
              <a:lnSpc>
                <a:spcPct val="80000"/>
              </a:lnSpc>
            </a:pPr>
            <a:r>
              <a:rPr lang="en-US" sz="2400"/>
              <a:t>The operations in level i are implemented in terms of the operations in level i-1</a:t>
            </a:r>
          </a:p>
          <a:p>
            <a:pPr>
              <a:lnSpc>
                <a:spcPct val="80000"/>
              </a:lnSpc>
            </a:pPr>
            <a:r>
              <a:rPr lang="en-US" sz="2400"/>
              <a:t>It is more than a pattern, it is a fundamental architectural principle, used in operating systems, networks, applications, and all kind of software</a:t>
            </a:r>
          </a:p>
          <a:p>
            <a:pPr>
              <a:lnSpc>
                <a:spcPct val="80000"/>
              </a:lnSpc>
            </a:pPr>
            <a:r>
              <a:rPr lang="en-US" sz="2400" b="1"/>
              <a:t>Context.</a:t>
            </a:r>
            <a:r>
              <a:rPr lang="en-US" sz="2400"/>
              <a:t>  A complex system that requires decomposition. </a:t>
            </a:r>
          </a:p>
          <a:p>
            <a:pPr>
              <a:lnSpc>
                <a:spcPct val="80000"/>
              </a:lnSpc>
            </a:pPr>
            <a:r>
              <a:rPr lang="en-US" sz="2400" b="1"/>
              <a:t>Problem.</a:t>
            </a:r>
            <a:r>
              <a:rPr lang="en-US" sz="2400"/>
              <a:t> Systems where all modules call any other module and where high-level aspects are mixed with low-level aspects are hard to understand, hard to modify, and hard to test. Complex systems require a systematic  and organized structure.</a:t>
            </a:r>
          </a:p>
          <a:p>
            <a:pPr>
              <a:lnSpc>
                <a:spcPct val="80000"/>
              </a:lnSpc>
            </a:pPr>
            <a:r>
              <a:rPr lang="en-US" sz="2400" b="1"/>
              <a:t>Solution</a:t>
            </a:r>
            <a:r>
              <a:rPr lang="en-US" sz="2400"/>
              <a:t>. Build a hierarchy of layers where Layer i depends on Layer i-1. </a:t>
            </a:r>
          </a:p>
        </p:txBody>
      </p:sp>
    </p:spTree>
    <p:extLst>
      <p:ext uri="{BB962C8B-B14F-4D97-AF65-F5344CB8AC3E}">
        <p14:creationId xmlns:p14="http://schemas.microsoft.com/office/powerpoint/2010/main" val="7274503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41" name="Picture 4"/>
          <p:cNvPicPr>
            <a:picLocks noChangeAspect="1" noChangeArrowheads="1"/>
          </p:cNvPicPr>
          <p:nvPr/>
        </p:nvPicPr>
        <p:blipFill>
          <a:blip r:embed="rId2" cstate="print"/>
          <a:srcRect/>
          <a:stretch>
            <a:fillRect/>
          </a:stretch>
        </p:blipFill>
        <p:spPr bwMode="auto">
          <a:xfrm>
            <a:off x="3048000" y="1265239"/>
            <a:ext cx="6019800" cy="4060825"/>
          </a:xfrm>
          <a:prstGeom prst="rect">
            <a:avLst/>
          </a:prstGeom>
          <a:noFill/>
          <a:ln w="9525">
            <a:noFill/>
            <a:miter lim="800000"/>
            <a:headEnd/>
            <a:tailEnd/>
          </a:ln>
        </p:spPr>
      </p:pic>
      <p:sp>
        <p:nvSpPr>
          <p:cNvPr id="419842" name="Rectangle 5"/>
          <p:cNvSpPr>
            <a:spLocks noGrp="1" noChangeArrowheads="1"/>
          </p:cNvSpPr>
          <p:nvPr>
            <p:ph type="title" idx="4294967295"/>
          </p:nvPr>
        </p:nvSpPr>
        <p:spPr/>
        <p:txBody>
          <a:bodyPr/>
          <a:lstStyle/>
          <a:p>
            <a:r>
              <a:rPr lang="en-US" smtClean="0"/>
              <a:t>Typical layers</a:t>
            </a:r>
          </a:p>
        </p:txBody>
      </p:sp>
    </p:spTree>
    <p:extLst>
      <p:ext uri="{BB962C8B-B14F-4D97-AF65-F5344CB8AC3E}">
        <p14:creationId xmlns:p14="http://schemas.microsoft.com/office/powerpoint/2010/main" val="6767539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Rectangle 2"/>
          <p:cNvSpPr>
            <a:spLocks noGrp="1" noChangeArrowheads="1"/>
          </p:cNvSpPr>
          <p:nvPr>
            <p:ph type="title" idx="4294967295"/>
          </p:nvPr>
        </p:nvSpPr>
        <p:spPr/>
        <p:txBody>
          <a:bodyPr/>
          <a:lstStyle/>
          <a:p>
            <a:r>
              <a:rPr lang="en-US" smtClean="0"/>
              <a:t>Three-tier pattern</a:t>
            </a:r>
          </a:p>
        </p:txBody>
      </p:sp>
      <p:sp>
        <p:nvSpPr>
          <p:cNvPr id="420866" name="Rectangle 3"/>
          <p:cNvSpPr>
            <a:spLocks noGrp="1" noChangeArrowheads="1"/>
          </p:cNvSpPr>
          <p:nvPr>
            <p:ph type="body" idx="4294967295"/>
          </p:nvPr>
        </p:nvSpPr>
        <p:spPr/>
        <p:txBody>
          <a:bodyPr/>
          <a:lstStyle/>
          <a:p>
            <a:pPr>
              <a:lnSpc>
                <a:spcPct val="80000"/>
              </a:lnSpc>
            </a:pPr>
            <a:r>
              <a:rPr lang="en-US"/>
              <a:t>A common way to apply the Layers pattern is the three-tier architecture</a:t>
            </a:r>
          </a:p>
          <a:p>
            <a:pPr>
              <a:lnSpc>
                <a:spcPct val="80000"/>
              </a:lnSpc>
            </a:pPr>
            <a:r>
              <a:rPr lang="en-US"/>
              <a:t>This includes: a presentation layer (user/application interfaces), a business layer (global enterprise model), a storage layer (mappings to databases)</a:t>
            </a:r>
          </a:p>
          <a:p>
            <a:pPr>
              <a:lnSpc>
                <a:spcPct val="80000"/>
              </a:lnSpc>
            </a:pPr>
            <a:r>
              <a:rPr lang="en-US"/>
              <a:t>In addition to modularity and well-defined interfaces, the three-tier architecture is intended to allow any of the three tiers to be upgraded or replaced independently as requirements or technology change</a:t>
            </a:r>
          </a:p>
          <a:p>
            <a:pPr>
              <a:lnSpc>
                <a:spcPct val="80000"/>
              </a:lnSpc>
            </a:pPr>
            <a:r>
              <a:rPr lang="en-US"/>
              <a:t>A generalization of the idea is the four-tier architecture or even N-tier or multitier architecture</a:t>
            </a:r>
          </a:p>
        </p:txBody>
      </p:sp>
    </p:spTree>
    <p:extLst>
      <p:ext uri="{BB962C8B-B14F-4D97-AF65-F5344CB8AC3E}">
        <p14:creationId xmlns:p14="http://schemas.microsoft.com/office/powerpoint/2010/main" val="30636904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438400" y="1066800"/>
            <a:ext cx="7600950" cy="4724400"/>
            <a:chOff x="1965" y="-567"/>
            <a:chExt cx="7800" cy="5561"/>
          </a:xfrm>
        </p:grpSpPr>
        <p:sp>
          <p:nvSpPr>
            <p:cNvPr id="421891" name="AutoShape 5"/>
            <p:cNvSpPr>
              <a:spLocks noChangeAspect="1" noChangeArrowheads="1"/>
            </p:cNvSpPr>
            <p:nvPr/>
          </p:nvSpPr>
          <p:spPr bwMode="auto">
            <a:xfrm>
              <a:off x="1965" y="-567"/>
              <a:ext cx="7800" cy="5561"/>
            </a:xfrm>
            <a:prstGeom prst="rect">
              <a:avLst/>
            </a:prstGeom>
            <a:noFill/>
            <a:ln w="9525">
              <a:noFill/>
              <a:miter lim="800000"/>
              <a:headEnd/>
              <a:tailEnd/>
            </a:ln>
          </p:spPr>
          <p:txBody>
            <a:bodyPr/>
            <a:lstStyle/>
            <a:p>
              <a:endParaRPr lang="en-US">
                <a:cs typeface="Arial" charset="0"/>
              </a:endParaRPr>
            </a:p>
          </p:txBody>
        </p:sp>
        <p:sp>
          <p:nvSpPr>
            <p:cNvPr id="421892" name="Rectangle 6"/>
            <p:cNvSpPr>
              <a:spLocks noChangeArrowheads="1"/>
            </p:cNvSpPr>
            <p:nvPr/>
          </p:nvSpPr>
          <p:spPr bwMode="auto">
            <a:xfrm>
              <a:off x="2715" y="51"/>
              <a:ext cx="150" cy="4782"/>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3" name="Text Box 7"/>
            <p:cNvSpPr txBox="1">
              <a:spLocks noChangeArrowheads="1"/>
            </p:cNvSpPr>
            <p:nvPr/>
          </p:nvSpPr>
          <p:spPr bwMode="auto">
            <a:xfrm>
              <a:off x="2865" y="-104"/>
              <a:ext cx="1500" cy="309"/>
            </a:xfrm>
            <a:prstGeom prst="rect">
              <a:avLst/>
            </a:prstGeom>
            <a:noFill/>
            <a:ln w="9525">
              <a:noFill/>
              <a:miter lim="800000"/>
              <a:headEnd/>
              <a:tailEnd/>
            </a:ln>
          </p:spPr>
          <p:txBody>
            <a:bodyPr lIns="0" rIns="0" bIns="0"/>
            <a:lstStyle/>
            <a:p>
              <a:pPr algn="ctr"/>
              <a:r>
                <a:rPr lang="en-US" altLang="zh-CN" sz="1200">
                  <a:cs typeface="Arial" charset="0"/>
                </a:rPr>
                <a:t>requestAccess()</a:t>
              </a:r>
              <a:endParaRPr lang="en-US">
                <a:ea typeface="宋体" pitchFamily="2" charset="-122"/>
                <a:cs typeface="Arial" charset="0"/>
              </a:endParaRPr>
            </a:p>
          </p:txBody>
        </p:sp>
        <p:sp>
          <p:nvSpPr>
            <p:cNvPr id="421894" name="Text Box 8"/>
            <p:cNvSpPr txBox="1">
              <a:spLocks noChangeArrowheads="1"/>
            </p:cNvSpPr>
            <p:nvPr/>
          </p:nvSpPr>
          <p:spPr bwMode="auto">
            <a:xfrm>
              <a:off x="4515" y="514"/>
              <a:ext cx="1500" cy="308"/>
            </a:xfrm>
            <a:prstGeom prst="rect">
              <a:avLst/>
            </a:prstGeom>
            <a:noFill/>
            <a:ln w="9525">
              <a:noFill/>
              <a:miter lim="800000"/>
              <a:headEnd/>
              <a:tailEnd/>
            </a:ln>
          </p:spPr>
          <p:txBody>
            <a:bodyPr lIns="0" rIns="0" bIns="0"/>
            <a:lstStyle/>
            <a:p>
              <a:pPr algn="r"/>
              <a:r>
                <a:rPr lang="en-US" altLang="zh-CN" sz="1200">
                  <a:cs typeface="Arial" charset="0"/>
                </a:rPr>
                <a:t>   authorizeAccess()</a:t>
              </a:r>
              <a:endParaRPr lang="en-US">
                <a:ea typeface="宋体" pitchFamily="2" charset="-122"/>
                <a:cs typeface="Arial" charset="0"/>
              </a:endParaRPr>
            </a:p>
          </p:txBody>
        </p:sp>
        <p:sp>
          <p:nvSpPr>
            <p:cNvPr id="421895" name="Text Box 9"/>
            <p:cNvSpPr txBox="1">
              <a:spLocks noChangeArrowheads="1"/>
            </p:cNvSpPr>
            <p:nvPr/>
          </p:nvSpPr>
          <p:spPr bwMode="auto">
            <a:xfrm>
              <a:off x="6165" y="668"/>
              <a:ext cx="1800" cy="309"/>
            </a:xfrm>
            <a:prstGeom prst="rect">
              <a:avLst/>
            </a:prstGeom>
            <a:solidFill>
              <a:srgbClr val="FFFFFF"/>
            </a:solidFill>
            <a:ln w="9525">
              <a:noFill/>
              <a:miter lim="800000"/>
              <a:headEnd/>
              <a:tailEnd/>
            </a:ln>
          </p:spPr>
          <p:txBody>
            <a:bodyPr lIns="0" rIns="0" bIns="0"/>
            <a:lstStyle/>
            <a:p>
              <a:pPr algn="ctr"/>
              <a:r>
                <a:rPr lang="en-US" altLang="zh-CN" sz="1200">
                  <a:cs typeface="Arial" charset="0"/>
                </a:rPr>
                <a:t>getAccessSupport()</a:t>
              </a:r>
              <a:endParaRPr lang="en-US">
                <a:ea typeface="宋体" pitchFamily="2" charset="-122"/>
                <a:cs typeface="Arial" charset="0"/>
              </a:endParaRPr>
            </a:p>
          </p:txBody>
        </p:sp>
        <p:sp>
          <p:nvSpPr>
            <p:cNvPr id="421896" name="Text Box 10"/>
            <p:cNvSpPr txBox="1">
              <a:spLocks noChangeArrowheads="1"/>
            </p:cNvSpPr>
            <p:nvPr/>
          </p:nvSpPr>
          <p:spPr bwMode="auto">
            <a:xfrm>
              <a:off x="6315" y="1439"/>
              <a:ext cx="1010" cy="307"/>
            </a:xfrm>
            <a:prstGeom prst="rect">
              <a:avLst/>
            </a:prstGeom>
            <a:noFill/>
            <a:ln w="9525">
              <a:noFill/>
              <a:miter lim="800000"/>
              <a:headEnd/>
              <a:tailEnd/>
            </a:ln>
          </p:spPr>
          <p:txBody>
            <a:bodyPr wrap="none" lIns="45720" tIns="0" rIns="0" bIns="0"/>
            <a:lstStyle/>
            <a:p>
              <a:r>
                <a:rPr lang="en-US" altLang="zh-CN" sz="1200">
                  <a:cs typeface="Arial" charset="0"/>
                </a:rPr>
                <a:t>applyRules</a:t>
              </a:r>
              <a:endParaRPr lang="en-US">
                <a:ea typeface="宋体" pitchFamily="2" charset="-122"/>
                <a:cs typeface="Arial" charset="0"/>
              </a:endParaRPr>
            </a:p>
          </p:txBody>
        </p:sp>
        <p:sp>
          <p:nvSpPr>
            <p:cNvPr id="421897" name="Rectangle 11"/>
            <p:cNvSpPr>
              <a:spLocks noChangeArrowheads="1"/>
            </p:cNvSpPr>
            <p:nvPr/>
          </p:nvSpPr>
          <p:spPr bwMode="auto">
            <a:xfrm>
              <a:off x="4365" y="205"/>
              <a:ext cx="150" cy="2006"/>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8" name="Rectangle 12"/>
            <p:cNvSpPr>
              <a:spLocks noChangeArrowheads="1"/>
            </p:cNvSpPr>
            <p:nvPr/>
          </p:nvSpPr>
          <p:spPr bwMode="auto">
            <a:xfrm>
              <a:off x="6015" y="822"/>
              <a:ext cx="150" cy="1234"/>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899" name="Rectangle 13"/>
            <p:cNvSpPr>
              <a:spLocks noChangeArrowheads="1"/>
            </p:cNvSpPr>
            <p:nvPr/>
          </p:nvSpPr>
          <p:spPr bwMode="auto">
            <a:xfrm>
              <a:off x="7965" y="976"/>
              <a:ext cx="150" cy="462"/>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00" name="Line 14"/>
            <p:cNvSpPr>
              <a:spLocks noChangeShapeType="1"/>
            </p:cNvSpPr>
            <p:nvPr/>
          </p:nvSpPr>
          <p:spPr bwMode="auto">
            <a:xfrm>
              <a:off x="2865" y="205"/>
              <a:ext cx="1500" cy="2"/>
            </a:xfrm>
            <a:prstGeom prst="line">
              <a:avLst/>
            </a:prstGeom>
            <a:noFill/>
            <a:ln w="9525">
              <a:solidFill>
                <a:srgbClr val="000000"/>
              </a:solidFill>
              <a:round/>
              <a:headEnd/>
              <a:tailEnd type="triangle" w="med" len="med"/>
            </a:ln>
          </p:spPr>
          <p:txBody>
            <a:bodyPr/>
            <a:lstStyle/>
            <a:p>
              <a:endParaRPr lang="en-US"/>
            </a:p>
          </p:txBody>
        </p:sp>
        <p:sp>
          <p:nvSpPr>
            <p:cNvPr id="421901" name="Line 15"/>
            <p:cNvSpPr>
              <a:spLocks noChangeShapeType="1"/>
            </p:cNvSpPr>
            <p:nvPr/>
          </p:nvSpPr>
          <p:spPr bwMode="auto">
            <a:xfrm>
              <a:off x="4515" y="822"/>
              <a:ext cx="1500" cy="1"/>
            </a:xfrm>
            <a:prstGeom prst="line">
              <a:avLst/>
            </a:prstGeom>
            <a:noFill/>
            <a:ln w="9525">
              <a:solidFill>
                <a:srgbClr val="000000"/>
              </a:solidFill>
              <a:round/>
              <a:headEnd/>
              <a:tailEnd type="triangle" w="med" len="med"/>
            </a:ln>
          </p:spPr>
          <p:txBody>
            <a:bodyPr/>
            <a:lstStyle/>
            <a:p>
              <a:endParaRPr lang="en-US"/>
            </a:p>
          </p:txBody>
        </p:sp>
        <p:sp>
          <p:nvSpPr>
            <p:cNvPr id="421902" name="Text Box 16"/>
            <p:cNvSpPr txBox="1">
              <a:spLocks noChangeArrowheads="1"/>
            </p:cNvSpPr>
            <p:nvPr/>
          </p:nvSpPr>
          <p:spPr bwMode="auto">
            <a:xfrm>
              <a:off x="6465" y="977"/>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03" name="Line 17"/>
            <p:cNvSpPr>
              <a:spLocks noChangeShapeType="1"/>
            </p:cNvSpPr>
            <p:nvPr/>
          </p:nvSpPr>
          <p:spPr bwMode="auto">
            <a:xfrm flipH="1">
              <a:off x="6165" y="1285"/>
              <a:ext cx="1800" cy="1"/>
            </a:xfrm>
            <a:prstGeom prst="line">
              <a:avLst/>
            </a:prstGeom>
            <a:noFill/>
            <a:ln w="9525">
              <a:solidFill>
                <a:srgbClr val="000000"/>
              </a:solidFill>
              <a:round/>
              <a:headEnd/>
              <a:tailEnd type="triangle" w="med" len="med"/>
            </a:ln>
          </p:spPr>
          <p:txBody>
            <a:bodyPr/>
            <a:lstStyle/>
            <a:p>
              <a:endParaRPr lang="en-US"/>
            </a:p>
          </p:txBody>
        </p:sp>
        <p:sp>
          <p:nvSpPr>
            <p:cNvPr id="421904" name="Freeform 18"/>
            <p:cNvSpPr>
              <a:spLocks/>
            </p:cNvSpPr>
            <p:nvPr/>
          </p:nvSpPr>
          <p:spPr bwMode="auto">
            <a:xfrm>
              <a:off x="6165" y="1439"/>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05" name="Line 19"/>
            <p:cNvSpPr>
              <a:spLocks noChangeShapeType="1"/>
            </p:cNvSpPr>
            <p:nvPr/>
          </p:nvSpPr>
          <p:spPr bwMode="auto">
            <a:xfrm flipH="1">
              <a:off x="4515" y="1902"/>
              <a:ext cx="1500" cy="1"/>
            </a:xfrm>
            <a:prstGeom prst="line">
              <a:avLst/>
            </a:prstGeom>
            <a:noFill/>
            <a:ln w="9525">
              <a:solidFill>
                <a:srgbClr val="000000"/>
              </a:solidFill>
              <a:round/>
              <a:headEnd/>
              <a:tailEnd type="triangle" w="med" len="med"/>
            </a:ln>
          </p:spPr>
          <p:txBody>
            <a:bodyPr/>
            <a:lstStyle/>
            <a:p>
              <a:endParaRPr lang="en-US"/>
            </a:p>
          </p:txBody>
        </p:sp>
        <p:sp>
          <p:nvSpPr>
            <p:cNvPr id="421906" name="Text Box 20"/>
            <p:cNvSpPr txBox="1">
              <a:spLocks noChangeArrowheads="1"/>
            </p:cNvSpPr>
            <p:nvPr/>
          </p:nvSpPr>
          <p:spPr bwMode="auto">
            <a:xfrm>
              <a:off x="4515" y="1594"/>
              <a:ext cx="1500" cy="308"/>
            </a:xfrm>
            <a:prstGeom prst="rect">
              <a:avLst/>
            </a:prstGeom>
            <a:noFill/>
            <a:ln w="9525">
              <a:noFill/>
              <a:miter lim="800000"/>
              <a:headEnd/>
              <a:tailEnd/>
            </a:ln>
          </p:spPr>
          <p:txBody>
            <a:bodyPr lIns="0" rIns="0" bIns="0"/>
            <a:lstStyle/>
            <a:p>
              <a:pPr algn="ctr"/>
              <a:r>
                <a:rPr lang="en-US" altLang="zh-CN" sz="1200">
                  <a:cs typeface="Arial" charset="0"/>
                </a:rPr>
                <a:t>grantAccess()</a:t>
              </a:r>
              <a:endParaRPr lang="en-US">
                <a:ea typeface="宋体" pitchFamily="2" charset="-122"/>
                <a:cs typeface="Arial" charset="0"/>
              </a:endParaRPr>
            </a:p>
          </p:txBody>
        </p:sp>
        <p:sp>
          <p:nvSpPr>
            <p:cNvPr id="421907" name="Text Box 21"/>
            <p:cNvSpPr txBox="1">
              <a:spLocks noChangeArrowheads="1"/>
            </p:cNvSpPr>
            <p:nvPr/>
          </p:nvSpPr>
          <p:spPr bwMode="auto">
            <a:xfrm>
              <a:off x="2865" y="1748"/>
              <a:ext cx="1500" cy="309"/>
            </a:xfrm>
            <a:prstGeom prst="rect">
              <a:avLst/>
            </a:prstGeom>
            <a:noFill/>
            <a:ln w="9525">
              <a:noFill/>
              <a:miter lim="800000"/>
              <a:headEnd/>
              <a:tailEnd/>
            </a:ln>
          </p:spPr>
          <p:txBody>
            <a:bodyPr lIns="0" rIns="0" bIns="0"/>
            <a:lstStyle/>
            <a:p>
              <a:pPr algn="ctr"/>
              <a:r>
                <a:rPr lang="en-US" altLang="zh-CN" sz="1200">
                  <a:cs typeface="Arial" charset="0"/>
                </a:rPr>
                <a:t>grantAccess()</a:t>
              </a:r>
              <a:endParaRPr lang="en-US">
                <a:ea typeface="宋体" pitchFamily="2" charset="-122"/>
                <a:cs typeface="Arial" charset="0"/>
              </a:endParaRPr>
            </a:p>
          </p:txBody>
        </p:sp>
        <p:sp>
          <p:nvSpPr>
            <p:cNvPr id="421908" name="Text Box 22"/>
            <p:cNvSpPr txBox="1">
              <a:spLocks noChangeArrowheads="1"/>
            </p:cNvSpPr>
            <p:nvPr/>
          </p:nvSpPr>
          <p:spPr bwMode="auto">
            <a:xfrm>
              <a:off x="4515" y="2828"/>
              <a:ext cx="1500" cy="308"/>
            </a:xfrm>
            <a:prstGeom prst="rect">
              <a:avLst/>
            </a:prstGeom>
            <a:noFill/>
            <a:ln w="9525">
              <a:noFill/>
              <a:miter lim="800000"/>
              <a:headEnd/>
              <a:tailEnd/>
            </a:ln>
          </p:spPr>
          <p:txBody>
            <a:bodyPr lIns="0" rIns="0" bIns="0"/>
            <a:lstStyle/>
            <a:p>
              <a:pPr algn="ctr"/>
              <a:r>
                <a:rPr lang="en-US" altLang="zh-CN" sz="1200">
                  <a:cs typeface="Arial" charset="0"/>
                </a:rPr>
                <a:t> callOperation()</a:t>
              </a:r>
              <a:endParaRPr lang="en-US">
                <a:ea typeface="宋体" pitchFamily="2" charset="-122"/>
                <a:cs typeface="Arial" charset="0"/>
              </a:endParaRPr>
            </a:p>
          </p:txBody>
        </p:sp>
        <p:sp>
          <p:nvSpPr>
            <p:cNvPr id="421909" name="Line 23"/>
            <p:cNvSpPr>
              <a:spLocks noChangeShapeType="1"/>
            </p:cNvSpPr>
            <p:nvPr/>
          </p:nvSpPr>
          <p:spPr bwMode="auto">
            <a:xfrm flipH="1" flipV="1">
              <a:off x="2865" y="2057"/>
              <a:ext cx="1500" cy="1"/>
            </a:xfrm>
            <a:prstGeom prst="line">
              <a:avLst/>
            </a:prstGeom>
            <a:noFill/>
            <a:ln w="9525">
              <a:solidFill>
                <a:srgbClr val="000000"/>
              </a:solidFill>
              <a:round/>
              <a:headEnd/>
              <a:tailEnd type="triangle" w="med" len="med"/>
            </a:ln>
          </p:spPr>
          <p:txBody>
            <a:bodyPr/>
            <a:lstStyle/>
            <a:p>
              <a:endParaRPr lang="en-US"/>
            </a:p>
          </p:txBody>
        </p:sp>
        <p:sp>
          <p:nvSpPr>
            <p:cNvPr id="421910" name="Text Box 24"/>
            <p:cNvSpPr txBox="1">
              <a:spLocks noChangeArrowheads="1"/>
            </p:cNvSpPr>
            <p:nvPr/>
          </p:nvSpPr>
          <p:spPr bwMode="auto">
            <a:xfrm>
              <a:off x="2865" y="2211"/>
              <a:ext cx="1500" cy="309"/>
            </a:xfrm>
            <a:prstGeom prst="rect">
              <a:avLst/>
            </a:prstGeom>
            <a:noFill/>
            <a:ln w="9525">
              <a:noFill/>
              <a:miter lim="800000"/>
              <a:headEnd/>
              <a:tailEnd/>
            </a:ln>
          </p:spPr>
          <p:txBody>
            <a:bodyPr lIns="0" rIns="0" bIns="0"/>
            <a:lstStyle/>
            <a:p>
              <a:pPr algn="ctr"/>
              <a:r>
                <a:rPr lang="en-US" altLang="zh-CN" sz="1200">
                  <a:cs typeface="Arial" charset="0"/>
                </a:rPr>
                <a:t>doTask()</a:t>
              </a:r>
              <a:endParaRPr lang="en-US">
                <a:ea typeface="宋体" pitchFamily="2" charset="-122"/>
                <a:cs typeface="Arial" charset="0"/>
              </a:endParaRPr>
            </a:p>
          </p:txBody>
        </p:sp>
        <p:sp>
          <p:nvSpPr>
            <p:cNvPr id="421911" name="Line 25"/>
            <p:cNvSpPr>
              <a:spLocks noChangeShapeType="1"/>
            </p:cNvSpPr>
            <p:nvPr/>
          </p:nvSpPr>
          <p:spPr bwMode="auto">
            <a:xfrm>
              <a:off x="2865" y="2519"/>
              <a:ext cx="1500" cy="1"/>
            </a:xfrm>
            <a:prstGeom prst="line">
              <a:avLst/>
            </a:prstGeom>
            <a:noFill/>
            <a:ln w="9525">
              <a:solidFill>
                <a:srgbClr val="000000"/>
              </a:solidFill>
              <a:round/>
              <a:headEnd/>
              <a:tailEnd type="triangle" w="med" len="med"/>
            </a:ln>
          </p:spPr>
          <p:txBody>
            <a:bodyPr/>
            <a:lstStyle/>
            <a:p>
              <a:endParaRPr lang="en-US"/>
            </a:p>
          </p:txBody>
        </p:sp>
        <p:sp>
          <p:nvSpPr>
            <p:cNvPr id="421912" name="Text Box 26"/>
            <p:cNvSpPr txBox="1">
              <a:spLocks noChangeArrowheads="1"/>
            </p:cNvSpPr>
            <p:nvPr/>
          </p:nvSpPr>
          <p:spPr bwMode="auto">
            <a:xfrm>
              <a:off x="4665" y="2519"/>
              <a:ext cx="1500" cy="307"/>
            </a:xfrm>
            <a:prstGeom prst="rect">
              <a:avLst/>
            </a:prstGeom>
            <a:noFill/>
            <a:ln w="9525">
              <a:noFill/>
              <a:miter lim="800000"/>
              <a:headEnd/>
              <a:tailEnd/>
            </a:ln>
          </p:spPr>
          <p:txBody>
            <a:bodyPr lIns="45720" rIns="0" bIns="0"/>
            <a:lstStyle/>
            <a:p>
              <a:r>
                <a:rPr lang="en-US" altLang="zh-CN" sz="1200">
                  <a:cs typeface="Arial" charset="0"/>
                </a:rPr>
                <a:t>processTask</a:t>
              </a:r>
              <a:endParaRPr lang="en-US">
                <a:ea typeface="宋体" pitchFamily="2" charset="-122"/>
                <a:cs typeface="Arial" charset="0"/>
              </a:endParaRPr>
            </a:p>
          </p:txBody>
        </p:sp>
        <p:sp>
          <p:nvSpPr>
            <p:cNvPr id="421913" name="Freeform 27"/>
            <p:cNvSpPr>
              <a:spLocks/>
            </p:cNvSpPr>
            <p:nvPr/>
          </p:nvSpPr>
          <p:spPr bwMode="auto">
            <a:xfrm>
              <a:off x="4515" y="2674"/>
              <a:ext cx="150" cy="308"/>
            </a:xfrm>
            <a:custGeom>
              <a:avLst/>
              <a:gdLst>
                <a:gd name="T0" fmla="*/ 0 w 180"/>
                <a:gd name="T1" fmla="*/ 0 h 360"/>
                <a:gd name="T2" fmla="*/ 12 w 180"/>
                <a:gd name="T3" fmla="*/ 0 h 360"/>
                <a:gd name="T4" fmla="*/ 12 w 180"/>
                <a:gd name="T5" fmla="*/ 35 h 360"/>
                <a:gd name="T6" fmla="*/ 1 w 180"/>
                <a:gd name="T7" fmla="*/ 35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14" name="Line 28"/>
            <p:cNvSpPr>
              <a:spLocks noChangeShapeType="1"/>
            </p:cNvSpPr>
            <p:nvPr/>
          </p:nvSpPr>
          <p:spPr bwMode="auto">
            <a:xfrm>
              <a:off x="4515" y="3136"/>
              <a:ext cx="1500" cy="1"/>
            </a:xfrm>
            <a:prstGeom prst="line">
              <a:avLst/>
            </a:prstGeom>
            <a:noFill/>
            <a:ln w="9525">
              <a:solidFill>
                <a:srgbClr val="000000"/>
              </a:solidFill>
              <a:round/>
              <a:headEnd/>
              <a:tailEnd type="triangle" w="med" len="med"/>
            </a:ln>
          </p:spPr>
          <p:txBody>
            <a:bodyPr/>
            <a:lstStyle/>
            <a:p>
              <a:endParaRPr lang="en-US"/>
            </a:p>
          </p:txBody>
        </p:sp>
        <p:sp>
          <p:nvSpPr>
            <p:cNvPr id="421915" name="Rectangle 29"/>
            <p:cNvSpPr>
              <a:spLocks noChangeArrowheads="1"/>
            </p:cNvSpPr>
            <p:nvPr/>
          </p:nvSpPr>
          <p:spPr bwMode="auto">
            <a:xfrm>
              <a:off x="6015" y="3136"/>
              <a:ext cx="150" cy="1543"/>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16" name="Text Box 30"/>
            <p:cNvSpPr txBox="1">
              <a:spLocks noChangeArrowheads="1"/>
            </p:cNvSpPr>
            <p:nvPr/>
          </p:nvSpPr>
          <p:spPr bwMode="auto">
            <a:xfrm>
              <a:off x="6165" y="3445"/>
              <a:ext cx="1800" cy="308"/>
            </a:xfrm>
            <a:prstGeom prst="rect">
              <a:avLst/>
            </a:prstGeom>
            <a:noFill/>
            <a:ln w="9525">
              <a:noFill/>
              <a:miter lim="800000"/>
              <a:headEnd/>
              <a:tailEnd/>
            </a:ln>
          </p:spPr>
          <p:txBody>
            <a:bodyPr lIns="0" rIns="0" bIns="0"/>
            <a:lstStyle/>
            <a:p>
              <a:pPr algn="ctr"/>
              <a:r>
                <a:rPr lang="en-US" altLang="zh-CN" sz="1200">
                  <a:cs typeface="Arial" charset="0"/>
                </a:rPr>
                <a:t>doProcedure()</a:t>
              </a:r>
              <a:endParaRPr lang="en-US">
                <a:ea typeface="宋体" pitchFamily="2" charset="-122"/>
                <a:cs typeface="Arial" charset="0"/>
              </a:endParaRPr>
            </a:p>
          </p:txBody>
        </p:sp>
        <p:sp>
          <p:nvSpPr>
            <p:cNvPr id="421917" name="Text Box 31"/>
            <p:cNvSpPr txBox="1">
              <a:spLocks noChangeArrowheads="1"/>
            </p:cNvSpPr>
            <p:nvPr/>
          </p:nvSpPr>
          <p:spPr bwMode="auto">
            <a:xfrm>
              <a:off x="6165" y="2982"/>
              <a:ext cx="1510" cy="463"/>
            </a:xfrm>
            <a:prstGeom prst="rect">
              <a:avLst/>
            </a:prstGeom>
            <a:noFill/>
            <a:ln w="9525">
              <a:noFill/>
              <a:miter lim="800000"/>
              <a:headEnd/>
              <a:tailEnd/>
            </a:ln>
          </p:spPr>
          <p:txBody>
            <a:bodyPr wrap="none" lIns="45720" rIns="0" bIns="0"/>
            <a:lstStyle/>
            <a:p>
              <a:r>
                <a:rPr lang="en-US" altLang="zh-CN" sz="1200">
                  <a:cs typeface="Arial" charset="0"/>
                </a:rPr>
                <a:t>    applyRules /                    </a:t>
              </a:r>
            </a:p>
            <a:p>
              <a:r>
                <a:rPr lang="en-US" altLang="zh-CN" sz="1200">
                  <a:cs typeface="Arial" charset="0"/>
                </a:rPr>
                <a:t>    processTask()</a:t>
              </a:r>
              <a:endParaRPr lang="en-US">
                <a:ea typeface="宋体" pitchFamily="2" charset="-122"/>
                <a:cs typeface="Arial" charset="0"/>
              </a:endParaRPr>
            </a:p>
          </p:txBody>
        </p:sp>
        <p:sp>
          <p:nvSpPr>
            <p:cNvPr id="421918" name="Freeform 32"/>
            <p:cNvSpPr>
              <a:spLocks/>
            </p:cNvSpPr>
            <p:nvPr/>
          </p:nvSpPr>
          <p:spPr bwMode="auto">
            <a:xfrm>
              <a:off x="6165" y="3291"/>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19" name="Rectangle 33"/>
            <p:cNvSpPr>
              <a:spLocks noChangeArrowheads="1"/>
            </p:cNvSpPr>
            <p:nvPr/>
          </p:nvSpPr>
          <p:spPr bwMode="auto">
            <a:xfrm>
              <a:off x="7965" y="3753"/>
              <a:ext cx="150" cy="771"/>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sp>
          <p:nvSpPr>
            <p:cNvPr id="421920" name="Line 34"/>
            <p:cNvSpPr>
              <a:spLocks noChangeShapeType="1"/>
            </p:cNvSpPr>
            <p:nvPr/>
          </p:nvSpPr>
          <p:spPr bwMode="auto">
            <a:xfrm>
              <a:off x="6165" y="976"/>
              <a:ext cx="1800" cy="1"/>
            </a:xfrm>
            <a:prstGeom prst="line">
              <a:avLst/>
            </a:prstGeom>
            <a:noFill/>
            <a:ln w="9525">
              <a:solidFill>
                <a:srgbClr val="000000"/>
              </a:solidFill>
              <a:round/>
              <a:headEnd/>
              <a:tailEnd type="triangle" w="med" len="med"/>
            </a:ln>
          </p:spPr>
          <p:txBody>
            <a:bodyPr/>
            <a:lstStyle/>
            <a:p>
              <a:endParaRPr lang="en-US"/>
            </a:p>
          </p:txBody>
        </p:sp>
        <p:sp>
          <p:nvSpPr>
            <p:cNvPr id="421921" name="Line 35"/>
            <p:cNvSpPr>
              <a:spLocks noChangeShapeType="1"/>
            </p:cNvSpPr>
            <p:nvPr/>
          </p:nvSpPr>
          <p:spPr bwMode="auto">
            <a:xfrm>
              <a:off x="6165" y="3753"/>
              <a:ext cx="1800" cy="1"/>
            </a:xfrm>
            <a:prstGeom prst="line">
              <a:avLst/>
            </a:prstGeom>
            <a:noFill/>
            <a:ln w="9525">
              <a:solidFill>
                <a:srgbClr val="000000"/>
              </a:solidFill>
              <a:round/>
              <a:headEnd/>
              <a:tailEnd type="triangle" w="med" len="med"/>
            </a:ln>
          </p:spPr>
          <p:txBody>
            <a:bodyPr/>
            <a:lstStyle/>
            <a:p>
              <a:endParaRPr lang="en-US"/>
            </a:p>
          </p:txBody>
        </p:sp>
        <p:sp>
          <p:nvSpPr>
            <p:cNvPr id="421922" name="Text Box 36"/>
            <p:cNvSpPr txBox="1">
              <a:spLocks noChangeArrowheads="1"/>
            </p:cNvSpPr>
            <p:nvPr/>
          </p:nvSpPr>
          <p:spPr bwMode="auto">
            <a:xfrm>
              <a:off x="8265" y="3907"/>
              <a:ext cx="1185" cy="307"/>
            </a:xfrm>
            <a:prstGeom prst="rect">
              <a:avLst/>
            </a:prstGeom>
            <a:noFill/>
            <a:ln w="9525">
              <a:noFill/>
              <a:miter lim="800000"/>
              <a:headEnd/>
              <a:tailEnd/>
            </a:ln>
          </p:spPr>
          <p:txBody>
            <a:bodyPr wrap="none" lIns="45720" tIns="0" rIns="0" bIns="0"/>
            <a:lstStyle/>
            <a:p>
              <a:r>
                <a:rPr lang="en-US" altLang="zh-CN" sz="1200">
                  <a:cs typeface="Arial" charset="0"/>
                </a:rPr>
                <a:t>processData</a:t>
              </a:r>
              <a:endParaRPr lang="en-US">
                <a:ea typeface="宋体" pitchFamily="2" charset="-122"/>
                <a:cs typeface="Arial" charset="0"/>
              </a:endParaRPr>
            </a:p>
          </p:txBody>
        </p:sp>
        <p:sp>
          <p:nvSpPr>
            <p:cNvPr id="421923" name="Freeform 37"/>
            <p:cNvSpPr>
              <a:spLocks/>
            </p:cNvSpPr>
            <p:nvPr/>
          </p:nvSpPr>
          <p:spPr bwMode="auto">
            <a:xfrm>
              <a:off x="8115" y="3907"/>
              <a:ext cx="150" cy="309"/>
            </a:xfrm>
            <a:custGeom>
              <a:avLst/>
              <a:gdLst>
                <a:gd name="T0" fmla="*/ 0 w 180"/>
                <a:gd name="T1" fmla="*/ 0 h 360"/>
                <a:gd name="T2" fmla="*/ 12 w 180"/>
                <a:gd name="T3" fmla="*/ 0 h 360"/>
                <a:gd name="T4" fmla="*/ 12 w 180"/>
                <a:gd name="T5" fmla="*/ 37 h 360"/>
                <a:gd name="T6" fmla="*/ 1 w 180"/>
                <a:gd name="T7" fmla="*/ 37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sp>
          <p:nvSpPr>
            <p:cNvPr id="421924" name="Line 38"/>
            <p:cNvSpPr>
              <a:spLocks noChangeShapeType="1"/>
            </p:cNvSpPr>
            <p:nvPr/>
          </p:nvSpPr>
          <p:spPr bwMode="auto">
            <a:xfrm flipH="1">
              <a:off x="6165" y="4370"/>
              <a:ext cx="1800" cy="0"/>
            </a:xfrm>
            <a:prstGeom prst="line">
              <a:avLst/>
            </a:prstGeom>
            <a:noFill/>
            <a:ln w="9525">
              <a:solidFill>
                <a:srgbClr val="000000"/>
              </a:solidFill>
              <a:round/>
              <a:headEnd/>
              <a:tailEnd type="triangle" w="med" len="med"/>
            </a:ln>
          </p:spPr>
          <p:txBody>
            <a:bodyPr/>
            <a:lstStyle/>
            <a:p>
              <a:endParaRPr lang="en-US"/>
            </a:p>
          </p:txBody>
        </p:sp>
        <p:sp>
          <p:nvSpPr>
            <p:cNvPr id="421925" name="Line 39"/>
            <p:cNvSpPr>
              <a:spLocks noChangeShapeType="1"/>
            </p:cNvSpPr>
            <p:nvPr/>
          </p:nvSpPr>
          <p:spPr bwMode="auto">
            <a:xfrm flipH="1">
              <a:off x="4515" y="4524"/>
              <a:ext cx="1500" cy="1"/>
            </a:xfrm>
            <a:prstGeom prst="line">
              <a:avLst/>
            </a:prstGeom>
            <a:noFill/>
            <a:ln w="9525">
              <a:solidFill>
                <a:srgbClr val="000000"/>
              </a:solidFill>
              <a:round/>
              <a:headEnd/>
              <a:tailEnd type="triangle" w="med" len="med"/>
            </a:ln>
          </p:spPr>
          <p:txBody>
            <a:bodyPr/>
            <a:lstStyle/>
            <a:p>
              <a:endParaRPr lang="en-US"/>
            </a:p>
          </p:txBody>
        </p:sp>
        <p:sp>
          <p:nvSpPr>
            <p:cNvPr id="421926" name="Line 40"/>
            <p:cNvSpPr>
              <a:spLocks noChangeShapeType="1"/>
            </p:cNvSpPr>
            <p:nvPr/>
          </p:nvSpPr>
          <p:spPr bwMode="auto">
            <a:xfrm flipH="1">
              <a:off x="2865" y="4679"/>
              <a:ext cx="1500" cy="0"/>
            </a:xfrm>
            <a:prstGeom prst="line">
              <a:avLst/>
            </a:prstGeom>
            <a:noFill/>
            <a:ln w="9525">
              <a:solidFill>
                <a:srgbClr val="000000"/>
              </a:solidFill>
              <a:round/>
              <a:headEnd/>
              <a:tailEnd type="triangle" w="med" len="med"/>
            </a:ln>
          </p:spPr>
          <p:txBody>
            <a:bodyPr/>
            <a:lstStyle/>
            <a:p>
              <a:endParaRPr lang="en-US"/>
            </a:p>
          </p:txBody>
        </p:sp>
        <p:sp>
          <p:nvSpPr>
            <p:cNvPr id="421927" name="Text Box 41"/>
            <p:cNvSpPr txBox="1">
              <a:spLocks noChangeArrowheads="1"/>
            </p:cNvSpPr>
            <p:nvPr/>
          </p:nvSpPr>
          <p:spPr bwMode="auto">
            <a:xfrm>
              <a:off x="4515" y="4216"/>
              <a:ext cx="1500" cy="309"/>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28" name="Text Box 42"/>
            <p:cNvSpPr txBox="1">
              <a:spLocks noChangeArrowheads="1"/>
            </p:cNvSpPr>
            <p:nvPr/>
          </p:nvSpPr>
          <p:spPr bwMode="auto">
            <a:xfrm>
              <a:off x="6465" y="4062"/>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29" name="Text Box 43"/>
            <p:cNvSpPr txBox="1">
              <a:spLocks noChangeArrowheads="1"/>
            </p:cNvSpPr>
            <p:nvPr/>
          </p:nvSpPr>
          <p:spPr bwMode="auto">
            <a:xfrm>
              <a:off x="3015" y="4371"/>
              <a:ext cx="1253" cy="306"/>
            </a:xfrm>
            <a:prstGeom prst="rect">
              <a:avLst/>
            </a:prstGeom>
            <a:noFill/>
            <a:ln w="9525">
              <a:noFill/>
              <a:miter lim="800000"/>
              <a:headEnd/>
              <a:tailEnd/>
            </a:ln>
          </p:spPr>
          <p:txBody>
            <a:bodyPr lIns="0" rIns="0" bIns="0"/>
            <a:lstStyle/>
            <a:p>
              <a:pPr algn="ctr"/>
              <a:r>
                <a:rPr lang="en-US" altLang="zh-CN" sz="1200">
                  <a:cs typeface="Arial" charset="0"/>
                </a:rPr>
                <a:t>returnResults()</a:t>
              </a:r>
              <a:endParaRPr lang="en-US">
                <a:ea typeface="宋体" pitchFamily="2" charset="-122"/>
                <a:cs typeface="Arial" charset="0"/>
              </a:endParaRPr>
            </a:p>
          </p:txBody>
        </p:sp>
        <p:sp>
          <p:nvSpPr>
            <p:cNvPr id="421930" name="Rectangle 44"/>
            <p:cNvSpPr>
              <a:spLocks noChangeArrowheads="1"/>
            </p:cNvSpPr>
            <p:nvPr/>
          </p:nvSpPr>
          <p:spPr bwMode="auto">
            <a:xfrm>
              <a:off x="4365" y="2519"/>
              <a:ext cx="150" cy="2314"/>
            </a:xfrm>
            <a:prstGeom prst="rect">
              <a:avLst/>
            </a:prstGeom>
            <a:solidFill>
              <a:srgbClr val="FFFFFF"/>
            </a:solidFill>
            <a:ln w="9525">
              <a:solidFill>
                <a:srgbClr val="000000"/>
              </a:solidFill>
              <a:miter lim="800000"/>
              <a:headEnd/>
              <a:tailEnd/>
            </a:ln>
          </p:spPr>
          <p:txBody>
            <a:bodyPr/>
            <a:lstStyle/>
            <a:p>
              <a:endParaRPr lang="en-US">
                <a:cs typeface="Arial" charset="0"/>
              </a:endParaRPr>
            </a:p>
          </p:txBody>
        </p:sp>
        <p:grpSp>
          <p:nvGrpSpPr>
            <p:cNvPr id="3" name="Group 45"/>
            <p:cNvGrpSpPr>
              <a:grpSpLocks/>
            </p:cNvGrpSpPr>
            <p:nvPr/>
          </p:nvGrpSpPr>
          <p:grpSpPr bwMode="auto">
            <a:xfrm>
              <a:off x="2790" y="-251"/>
              <a:ext cx="5251" cy="5245"/>
              <a:chOff x="2715" y="-258"/>
              <a:chExt cx="5251" cy="5246"/>
            </a:xfrm>
          </p:grpSpPr>
          <p:sp>
            <p:nvSpPr>
              <p:cNvPr id="421939" name="Line 46"/>
              <p:cNvSpPr>
                <a:spLocks noChangeShapeType="1"/>
              </p:cNvSpPr>
              <p:nvPr/>
            </p:nvSpPr>
            <p:spPr bwMode="auto">
              <a:xfrm>
                <a:off x="2715" y="-258"/>
                <a:ext cx="1" cy="309"/>
              </a:xfrm>
              <a:prstGeom prst="line">
                <a:avLst/>
              </a:prstGeom>
              <a:noFill/>
              <a:ln w="9525">
                <a:solidFill>
                  <a:srgbClr val="000000"/>
                </a:solidFill>
                <a:prstDash val="dash"/>
                <a:round/>
                <a:headEnd/>
                <a:tailEnd/>
              </a:ln>
            </p:spPr>
            <p:txBody>
              <a:bodyPr/>
              <a:lstStyle/>
              <a:p>
                <a:endParaRPr lang="en-US"/>
              </a:p>
            </p:txBody>
          </p:sp>
          <p:sp>
            <p:nvSpPr>
              <p:cNvPr id="421940" name="Line 47"/>
              <p:cNvSpPr>
                <a:spLocks noChangeShapeType="1"/>
              </p:cNvSpPr>
              <p:nvPr/>
            </p:nvSpPr>
            <p:spPr bwMode="auto">
              <a:xfrm>
                <a:off x="4365" y="-258"/>
                <a:ext cx="1" cy="461"/>
              </a:xfrm>
              <a:prstGeom prst="line">
                <a:avLst/>
              </a:prstGeom>
              <a:noFill/>
              <a:ln w="9525">
                <a:solidFill>
                  <a:srgbClr val="000000"/>
                </a:solidFill>
                <a:prstDash val="dash"/>
                <a:round/>
                <a:headEnd/>
                <a:tailEnd/>
              </a:ln>
            </p:spPr>
            <p:txBody>
              <a:bodyPr/>
              <a:lstStyle/>
              <a:p>
                <a:endParaRPr lang="en-US"/>
              </a:p>
            </p:txBody>
          </p:sp>
          <p:sp>
            <p:nvSpPr>
              <p:cNvPr id="421941" name="Line 48"/>
              <p:cNvSpPr>
                <a:spLocks noChangeShapeType="1"/>
              </p:cNvSpPr>
              <p:nvPr/>
            </p:nvSpPr>
            <p:spPr bwMode="auto">
              <a:xfrm>
                <a:off x="7965" y="-258"/>
                <a:ext cx="1" cy="1235"/>
              </a:xfrm>
              <a:prstGeom prst="line">
                <a:avLst/>
              </a:prstGeom>
              <a:noFill/>
              <a:ln w="9525">
                <a:solidFill>
                  <a:srgbClr val="000000"/>
                </a:solidFill>
                <a:prstDash val="dash"/>
                <a:round/>
                <a:headEnd/>
                <a:tailEnd/>
              </a:ln>
            </p:spPr>
            <p:txBody>
              <a:bodyPr/>
              <a:lstStyle/>
              <a:p>
                <a:endParaRPr lang="en-US"/>
              </a:p>
            </p:txBody>
          </p:sp>
          <p:sp>
            <p:nvSpPr>
              <p:cNvPr id="421942" name="Line 49"/>
              <p:cNvSpPr>
                <a:spLocks noChangeShapeType="1"/>
              </p:cNvSpPr>
              <p:nvPr/>
            </p:nvSpPr>
            <p:spPr bwMode="auto">
              <a:xfrm>
                <a:off x="6015" y="-258"/>
                <a:ext cx="1" cy="1080"/>
              </a:xfrm>
              <a:prstGeom prst="line">
                <a:avLst/>
              </a:prstGeom>
              <a:noFill/>
              <a:ln w="9525">
                <a:solidFill>
                  <a:srgbClr val="000000"/>
                </a:solidFill>
                <a:prstDash val="dash"/>
                <a:round/>
                <a:headEnd/>
                <a:tailEnd/>
              </a:ln>
            </p:spPr>
            <p:txBody>
              <a:bodyPr/>
              <a:lstStyle/>
              <a:p>
                <a:endParaRPr lang="en-US"/>
              </a:p>
            </p:txBody>
          </p:sp>
          <p:sp>
            <p:nvSpPr>
              <p:cNvPr id="421943" name="Line 50"/>
              <p:cNvSpPr>
                <a:spLocks noChangeShapeType="1"/>
              </p:cNvSpPr>
              <p:nvPr/>
            </p:nvSpPr>
            <p:spPr bwMode="auto">
              <a:xfrm>
                <a:off x="7965" y="1439"/>
                <a:ext cx="0" cy="2315"/>
              </a:xfrm>
              <a:prstGeom prst="line">
                <a:avLst/>
              </a:prstGeom>
              <a:noFill/>
              <a:ln w="9525">
                <a:solidFill>
                  <a:srgbClr val="000000"/>
                </a:solidFill>
                <a:prstDash val="dash"/>
                <a:round/>
                <a:headEnd/>
                <a:tailEnd/>
              </a:ln>
            </p:spPr>
            <p:txBody>
              <a:bodyPr/>
              <a:lstStyle/>
              <a:p>
                <a:endParaRPr lang="en-US"/>
              </a:p>
            </p:txBody>
          </p:sp>
          <p:sp>
            <p:nvSpPr>
              <p:cNvPr id="421944" name="Line 51"/>
              <p:cNvSpPr>
                <a:spLocks noChangeShapeType="1"/>
              </p:cNvSpPr>
              <p:nvPr/>
            </p:nvSpPr>
            <p:spPr bwMode="auto">
              <a:xfrm>
                <a:off x="6015" y="2056"/>
                <a:ext cx="0" cy="1080"/>
              </a:xfrm>
              <a:prstGeom prst="line">
                <a:avLst/>
              </a:prstGeom>
              <a:noFill/>
              <a:ln w="9525">
                <a:solidFill>
                  <a:srgbClr val="000000"/>
                </a:solidFill>
                <a:prstDash val="dash"/>
                <a:round/>
                <a:headEnd/>
                <a:tailEnd/>
              </a:ln>
            </p:spPr>
            <p:txBody>
              <a:bodyPr/>
              <a:lstStyle/>
              <a:p>
                <a:endParaRPr lang="en-US"/>
              </a:p>
            </p:txBody>
          </p:sp>
          <p:sp>
            <p:nvSpPr>
              <p:cNvPr id="421945" name="Line 52"/>
              <p:cNvSpPr>
                <a:spLocks noChangeShapeType="1"/>
              </p:cNvSpPr>
              <p:nvPr/>
            </p:nvSpPr>
            <p:spPr bwMode="auto">
              <a:xfrm>
                <a:off x="4365" y="2211"/>
                <a:ext cx="0" cy="308"/>
              </a:xfrm>
              <a:prstGeom prst="line">
                <a:avLst/>
              </a:prstGeom>
              <a:noFill/>
              <a:ln w="9525">
                <a:solidFill>
                  <a:srgbClr val="000000"/>
                </a:solidFill>
                <a:prstDash val="dash"/>
                <a:round/>
                <a:headEnd/>
                <a:tailEnd/>
              </a:ln>
            </p:spPr>
            <p:txBody>
              <a:bodyPr/>
              <a:lstStyle/>
              <a:p>
                <a:endParaRPr lang="en-US"/>
              </a:p>
            </p:txBody>
          </p:sp>
          <p:sp>
            <p:nvSpPr>
              <p:cNvPr id="421946" name="Line 53"/>
              <p:cNvSpPr>
                <a:spLocks noChangeShapeType="1"/>
              </p:cNvSpPr>
              <p:nvPr/>
            </p:nvSpPr>
            <p:spPr bwMode="auto">
              <a:xfrm>
                <a:off x="2715" y="4833"/>
                <a:ext cx="0" cy="155"/>
              </a:xfrm>
              <a:prstGeom prst="line">
                <a:avLst/>
              </a:prstGeom>
              <a:noFill/>
              <a:ln w="9525">
                <a:solidFill>
                  <a:srgbClr val="000000"/>
                </a:solidFill>
                <a:prstDash val="dash"/>
                <a:round/>
                <a:headEnd/>
                <a:tailEnd/>
              </a:ln>
            </p:spPr>
            <p:txBody>
              <a:bodyPr/>
              <a:lstStyle/>
              <a:p>
                <a:endParaRPr lang="en-US"/>
              </a:p>
            </p:txBody>
          </p:sp>
          <p:sp>
            <p:nvSpPr>
              <p:cNvPr id="421947" name="Line 54"/>
              <p:cNvSpPr>
                <a:spLocks noChangeShapeType="1"/>
              </p:cNvSpPr>
              <p:nvPr/>
            </p:nvSpPr>
            <p:spPr bwMode="auto">
              <a:xfrm>
                <a:off x="4365" y="4833"/>
                <a:ext cx="0" cy="155"/>
              </a:xfrm>
              <a:prstGeom prst="line">
                <a:avLst/>
              </a:prstGeom>
              <a:noFill/>
              <a:ln w="9525">
                <a:solidFill>
                  <a:srgbClr val="000000"/>
                </a:solidFill>
                <a:prstDash val="dash"/>
                <a:round/>
                <a:headEnd/>
                <a:tailEnd/>
              </a:ln>
            </p:spPr>
            <p:txBody>
              <a:bodyPr/>
              <a:lstStyle/>
              <a:p>
                <a:endParaRPr lang="en-US"/>
              </a:p>
            </p:txBody>
          </p:sp>
          <p:sp>
            <p:nvSpPr>
              <p:cNvPr id="421948" name="Line 55"/>
              <p:cNvSpPr>
                <a:spLocks noChangeShapeType="1"/>
              </p:cNvSpPr>
              <p:nvPr/>
            </p:nvSpPr>
            <p:spPr bwMode="auto">
              <a:xfrm>
                <a:off x="6015" y="4679"/>
                <a:ext cx="0" cy="309"/>
              </a:xfrm>
              <a:prstGeom prst="line">
                <a:avLst/>
              </a:prstGeom>
              <a:noFill/>
              <a:ln w="9525">
                <a:solidFill>
                  <a:srgbClr val="000000"/>
                </a:solidFill>
                <a:prstDash val="dash"/>
                <a:round/>
                <a:headEnd/>
                <a:tailEnd/>
              </a:ln>
            </p:spPr>
            <p:txBody>
              <a:bodyPr/>
              <a:lstStyle/>
              <a:p>
                <a:endParaRPr lang="en-US"/>
              </a:p>
            </p:txBody>
          </p:sp>
          <p:sp>
            <p:nvSpPr>
              <p:cNvPr id="421949" name="Line 56"/>
              <p:cNvSpPr>
                <a:spLocks noChangeShapeType="1"/>
              </p:cNvSpPr>
              <p:nvPr/>
            </p:nvSpPr>
            <p:spPr bwMode="auto">
              <a:xfrm>
                <a:off x="7965" y="4525"/>
                <a:ext cx="0" cy="463"/>
              </a:xfrm>
              <a:prstGeom prst="line">
                <a:avLst/>
              </a:prstGeom>
              <a:noFill/>
              <a:ln w="9525">
                <a:solidFill>
                  <a:srgbClr val="000000"/>
                </a:solidFill>
                <a:prstDash val="dash"/>
                <a:round/>
                <a:headEnd/>
                <a:tailEnd/>
              </a:ln>
            </p:spPr>
            <p:txBody>
              <a:bodyPr/>
              <a:lstStyle/>
              <a:p>
                <a:endParaRPr lang="en-US"/>
              </a:p>
            </p:txBody>
          </p:sp>
        </p:grpSp>
        <p:grpSp>
          <p:nvGrpSpPr>
            <p:cNvPr id="4" name="Group 57"/>
            <p:cNvGrpSpPr>
              <a:grpSpLocks/>
            </p:cNvGrpSpPr>
            <p:nvPr/>
          </p:nvGrpSpPr>
          <p:grpSpPr bwMode="auto">
            <a:xfrm>
              <a:off x="2415" y="-412"/>
              <a:ext cx="6000" cy="307"/>
              <a:chOff x="2415" y="-567"/>
              <a:chExt cx="6000" cy="308"/>
            </a:xfrm>
          </p:grpSpPr>
          <p:sp>
            <p:nvSpPr>
              <p:cNvPr id="421935" name="Rectangle 58"/>
              <p:cNvSpPr>
                <a:spLocks noChangeArrowheads="1"/>
              </p:cNvSpPr>
              <p:nvPr/>
            </p:nvSpPr>
            <p:spPr bwMode="auto">
              <a:xfrm>
                <a:off x="2415" y="-567"/>
                <a:ext cx="750" cy="308"/>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:Client</a:t>
                </a:r>
                <a:endParaRPr lang="en-US">
                  <a:ea typeface="宋体" pitchFamily="2" charset="-122"/>
                  <a:cs typeface="Arial" charset="0"/>
                </a:endParaRPr>
              </a:p>
            </p:txBody>
          </p:sp>
          <p:sp>
            <p:nvSpPr>
              <p:cNvPr id="421936" name="Rectangle 59"/>
              <p:cNvSpPr>
                <a:spLocks noChangeArrowheads="1"/>
              </p:cNvSpPr>
              <p:nvPr/>
            </p:nvSpPr>
            <p:spPr bwMode="auto">
              <a:xfrm>
                <a:off x="3765" y="-567"/>
                <a:ext cx="1350" cy="307"/>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:Presentation</a:t>
                </a:r>
                <a:endParaRPr lang="en-US">
                  <a:ea typeface="宋体" pitchFamily="2" charset="-122"/>
                  <a:cs typeface="Arial" charset="0"/>
                </a:endParaRPr>
              </a:p>
            </p:txBody>
          </p:sp>
          <p:sp>
            <p:nvSpPr>
              <p:cNvPr id="421937" name="Rectangle 60"/>
              <p:cNvSpPr>
                <a:spLocks noChangeArrowheads="1"/>
              </p:cNvSpPr>
              <p:nvPr/>
            </p:nvSpPr>
            <p:spPr bwMode="auto">
              <a:xfrm>
                <a:off x="5565" y="-567"/>
                <a:ext cx="1050" cy="306"/>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:Business</a:t>
                </a:r>
                <a:endParaRPr lang="en-US">
                  <a:ea typeface="宋体" pitchFamily="2" charset="-122"/>
                  <a:cs typeface="Arial" charset="0"/>
                </a:endParaRPr>
              </a:p>
            </p:txBody>
          </p:sp>
          <p:sp>
            <p:nvSpPr>
              <p:cNvPr id="421938" name="Rectangle 61"/>
              <p:cNvSpPr>
                <a:spLocks noChangeArrowheads="1"/>
              </p:cNvSpPr>
              <p:nvPr/>
            </p:nvSpPr>
            <p:spPr bwMode="auto">
              <a:xfrm>
                <a:off x="7665" y="-567"/>
                <a:ext cx="750" cy="307"/>
              </a:xfrm>
              <a:prstGeom prst="rect">
                <a:avLst/>
              </a:prstGeom>
              <a:solidFill>
                <a:srgbClr val="FFFFFF"/>
              </a:solidFill>
              <a:ln w="9525">
                <a:solidFill>
                  <a:srgbClr val="000000"/>
                </a:solidFill>
                <a:miter lim="800000"/>
                <a:headEnd/>
                <a:tailEnd/>
              </a:ln>
            </p:spPr>
            <p:txBody>
              <a:bodyPr lIns="0" tIns="18288" rIns="0" bIns="0"/>
              <a:lstStyle/>
              <a:p>
                <a:pPr algn="ctr"/>
                <a:r>
                  <a:rPr lang="en-US" altLang="zh-CN" sz="1200">
                    <a:cs typeface="Arial" charset="0"/>
                  </a:rPr>
                  <a:t>:Data</a:t>
                </a:r>
                <a:endParaRPr lang="en-US">
                  <a:ea typeface="宋体" pitchFamily="2" charset="-122"/>
                  <a:cs typeface="Arial" charset="0"/>
                </a:endParaRPr>
              </a:p>
            </p:txBody>
          </p:sp>
        </p:grpSp>
        <p:sp>
          <p:nvSpPr>
            <p:cNvPr id="421933" name="Text Box 62"/>
            <p:cNvSpPr txBox="1">
              <a:spLocks noChangeArrowheads="1"/>
            </p:cNvSpPr>
            <p:nvPr/>
          </p:nvSpPr>
          <p:spPr bwMode="auto">
            <a:xfrm>
              <a:off x="4665" y="205"/>
              <a:ext cx="1500" cy="307"/>
            </a:xfrm>
            <a:prstGeom prst="rect">
              <a:avLst/>
            </a:prstGeom>
            <a:noFill/>
            <a:ln w="9525">
              <a:noFill/>
              <a:miter lim="800000"/>
              <a:headEnd/>
              <a:tailEnd/>
            </a:ln>
          </p:spPr>
          <p:txBody>
            <a:bodyPr lIns="45720" rIns="0" bIns="0"/>
            <a:lstStyle/>
            <a:p>
              <a:r>
                <a:rPr lang="en-US" altLang="zh-CN" sz="1200">
                  <a:cs typeface="Arial" charset="0"/>
                </a:rPr>
                <a:t>processRequest</a:t>
              </a:r>
              <a:endParaRPr lang="en-US">
                <a:ea typeface="宋体" pitchFamily="2" charset="-122"/>
                <a:cs typeface="Arial" charset="0"/>
              </a:endParaRPr>
            </a:p>
          </p:txBody>
        </p:sp>
        <p:sp>
          <p:nvSpPr>
            <p:cNvPr id="421934" name="Freeform 63"/>
            <p:cNvSpPr>
              <a:spLocks/>
            </p:cNvSpPr>
            <p:nvPr/>
          </p:nvSpPr>
          <p:spPr bwMode="auto">
            <a:xfrm>
              <a:off x="4515" y="360"/>
              <a:ext cx="150" cy="308"/>
            </a:xfrm>
            <a:custGeom>
              <a:avLst/>
              <a:gdLst>
                <a:gd name="T0" fmla="*/ 0 w 180"/>
                <a:gd name="T1" fmla="*/ 0 h 360"/>
                <a:gd name="T2" fmla="*/ 12 w 180"/>
                <a:gd name="T3" fmla="*/ 0 h 360"/>
                <a:gd name="T4" fmla="*/ 12 w 180"/>
                <a:gd name="T5" fmla="*/ 35 h 360"/>
                <a:gd name="T6" fmla="*/ 1 w 180"/>
                <a:gd name="T7" fmla="*/ 35 h 360"/>
                <a:gd name="T8" fmla="*/ 0 60000 65536"/>
                <a:gd name="T9" fmla="*/ 0 60000 65536"/>
                <a:gd name="T10" fmla="*/ 0 60000 65536"/>
                <a:gd name="T11" fmla="*/ 0 60000 65536"/>
                <a:gd name="T12" fmla="*/ 0 w 180"/>
                <a:gd name="T13" fmla="*/ 0 h 360"/>
                <a:gd name="T14" fmla="*/ 180 w 180"/>
                <a:gd name="T15" fmla="*/ 360 h 360"/>
              </a:gdLst>
              <a:ahLst/>
              <a:cxnLst>
                <a:cxn ang="T8">
                  <a:pos x="T0" y="T1"/>
                </a:cxn>
                <a:cxn ang="T9">
                  <a:pos x="T2" y="T3"/>
                </a:cxn>
                <a:cxn ang="T10">
                  <a:pos x="T4" y="T5"/>
                </a:cxn>
                <a:cxn ang="T11">
                  <a:pos x="T6" y="T7"/>
                </a:cxn>
              </a:cxnLst>
              <a:rect l="T12" t="T13" r="T14" b="T15"/>
              <a:pathLst>
                <a:path w="180" h="360">
                  <a:moveTo>
                    <a:pt x="0" y="0"/>
                  </a:moveTo>
                  <a:lnTo>
                    <a:pt x="180" y="0"/>
                  </a:lnTo>
                  <a:lnTo>
                    <a:pt x="180" y="360"/>
                  </a:lnTo>
                  <a:lnTo>
                    <a:pt x="1" y="360"/>
                  </a:lnTo>
                </a:path>
              </a:pathLst>
            </a:custGeom>
            <a:noFill/>
            <a:ln w="9525">
              <a:solidFill>
                <a:srgbClr val="000000"/>
              </a:solidFill>
              <a:round/>
              <a:headEnd/>
              <a:tailEnd type="triangle" w="med" len="med"/>
            </a:ln>
          </p:spPr>
          <p:txBody>
            <a:bodyPr/>
            <a:lstStyle/>
            <a:p>
              <a:endParaRPr lang="en-US"/>
            </a:p>
          </p:txBody>
        </p:sp>
      </p:grpSp>
      <p:sp>
        <p:nvSpPr>
          <p:cNvPr id="421890" name="Rectangle 64"/>
          <p:cNvSpPr>
            <a:spLocks noGrp="1" noChangeArrowheads="1"/>
          </p:cNvSpPr>
          <p:nvPr>
            <p:ph type="title" idx="4294967295"/>
          </p:nvPr>
        </p:nvSpPr>
        <p:spPr/>
        <p:txBody>
          <a:bodyPr/>
          <a:lstStyle/>
          <a:p>
            <a:r>
              <a:rPr lang="en-US" smtClean="0"/>
              <a:t>UC: request  data or service</a:t>
            </a:r>
          </a:p>
        </p:txBody>
      </p:sp>
    </p:spTree>
    <p:extLst>
      <p:ext uri="{BB962C8B-B14F-4D97-AF65-F5344CB8AC3E}">
        <p14:creationId xmlns:p14="http://schemas.microsoft.com/office/powerpoint/2010/main" val="36967430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09"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Façade </a:t>
            </a:r>
          </a:p>
        </p:txBody>
      </p:sp>
      <p:sp>
        <p:nvSpPr>
          <p:cNvPr id="427010"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latin typeface="Calibri" pitchFamily="34" charset="0"/>
              </a:rPr>
              <a:t>Intent: Provide a unified higher-level interface to a set of interfaces in a subsystem.</a:t>
            </a:r>
          </a:p>
          <a:p>
            <a:pPr marL="342900" indent="-342900" eaLnBrk="0" hangingPunct="0">
              <a:spcBef>
                <a:spcPct val="20000"/>
              </a:spcBef>
            </a:pPr>
            <a:r>
              <a:rPr lang="en-US" sz="3200">
                <a:latin typeface="Calibri" pitchFamily="34" charset="0"/>
              </a:rPr>
              <a:t> </a:t>
            </a:r>
          </a:p>
          <a:p>
            <a:pPr marL="342900" indent="-342900" eaLnBrk="0" hangingPunct="0">
              <a:spcBef>
                <a:spcPct val="20000"/>
              </a:spcBef>
              <a:buFont typeface="Arial" charset="0"/>
              <a:buChar char="•"/>
            </a:pPr>
            <a:r>
              <a:rPr lang="en-US" sz="3200">
                <a:latin typeface="Calibri" pitchFamily="34" charset="0"/>
              </a:rPr>
              <a:t>Applicability: Use Façade when you want to provide a simple interface to a complex  object-oriented subsystem or you want an entry point to a layer in a layered  system. </a:t>
            </a:r>
          </a:p>
          <a:p>
            <a:pPr marL="342900" indent="-342900" eaLnBrk="0" hangingPunct="0">
              <a:spcBef>
                <a:spcPct val="20000"/>
              </a:spcBef>
            </a:pPr>
            <a:endParaRPr lang="en-US" sz="3200">
              <a:latin typeface="Calibri" pitchFamily="34" charset="0"/>
            </a:endParaRPr>
          </a:p>
          <a:p>
            <a:pPr marL="342900" indent="-342900" eaLnBrk="0" hangingPunct="0">
              <a:spcBef>
                <a:spcPct val="20000"/>
              </a:spcBef>
              <a:buFont typeface="Arial" charset="0"/>
              <a:buChar char="•"/>
            </a:pPr>
            <a:endParaRPr lang="en-US" sz="3200">
              <a:latin typeface="Calibri" pitchFamily="34" charset="0"/>
            </a:endParaRPr>
          </a:p>
        </p:txBody>
      </p:sp>
    </p:spTree>
    <p:extLst>
      <p:ext uri="{BB962C8B-B14F-4D97-AF65-F5344CB8AC3E}">
        <p14:creationId xmlns:p14="http://schemas.microsoft.com/office/powerpoint/2010/main" val="20305731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3" name="Rectangle 4"/>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Façade class diagram</a:t>
            </a:r>
          </a:p>
        </p:txBody>
      </p:sp>
      <p:pic>
        <p:nvPicPr>
          <p:cNvPr id="428034" name="Picture 5"/>
          <p:cNvPicPr>
            <a:picLocks noChangeAspect="1" noChangeArrowheads="1"/>
          </p:cNvPicPr>
          <p:nvPr/>
        </p:nvPicPr>
        <p:blipFill>
          <a:blip r:embed="rId2" cstate="print"/>
          <a:srcRect/>
          <a:stretch>
            <a:fillRect/>
          </a:stretch>
        </p:blipFill>
        <p:spPr bwMode="auto">
          <a:xfrm>
            <a:off x="3886200" y="1752600"/>
            <a:ext cx="4191000" cy="3733800"/>
          </a:xfrm>
          <a:prstGeom prst="rect">
            <a:avLst/>
          </a:prstGeom>
          <a:noFill/>
          <a:ln w="9525">
            <a:noFill/>
            <a:miter lim="800000"/>
            <a:headEnd/>
            <a:tailEnd/>
          </a:ln>
        </p:spPr>
      </p:pic>
    </p:spTree>
    <p:extLst>
      <p:ext uri="{BB962C8B-B14F-4D97-AF65-F5344CB8AC3E}">
        <p14:creationId xmlns:p14="http://schemas.microsoft.com/office/powerpoint/2010/main" val="293680926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1981200" y="6356351"/>
            <a:ext cx="2133600" cy="365125"/>
          </a:xfrm>
        </p:spPr>
        <p:txBody>
          <a:bodyPr/>
          <a:lstStyle/>
          <a:p>
            <a:r>
              <a:rPr lang="en-US"/>
              <a:t>© Lethbridge/Laganière 2005</a:t>
            </a:r>
          </a:p>
        </p:txBody>
      </p:sp>
      <p:sp>
        <p:nvSpPr>
          <p:cNvPr id="3" name="Footer Placeholder 5"/>
          <p:cNvSpPr>
            <a:spLocks noGrp="1"/>
          </p:cNvSpPr>
          <p:nvPr>
            <p:ph type="ftr" sz="quarter" idx="11"/>
          </p:nvPr>
        </p:nvSpPr>
        <p:spPr>
          <a:xfrm>
            <a:off x="4648200" y="6356351"/>
            <a:ext cx="2895600" cy="365125"/>
          </a:xfrm>
        </p:spPr>
        <p:txBody>
          <a:bodyPr/>
          <a:lstStyle/>
          <a:p>
            <a:r>
              <a:rPr lang="en-US"/>
              <a:t>Chapter 6: Using design patterns</a:t>
            </a:r>
          </a:p>
        </p:txBody>
      </p:sp>
      <p:sp>
        <p:nvSpPr>
          <p:cNvPr id="4" name="Slide Number Placeholder 6"/>
          <p:cNvSpPr>
            <a:spLocks noGrp="1"/>
          </p:cNvSpPr>
          <p:nvPr>
            <p:ph type="sldNum" sz="quarter" idx="12"/>
          </p:nvPr>
        </p:nvSpPr>
        <p:spPr>
          <a:xfrm>
            <a:off x="8077200" y="6356351"/>
            <a:ext cx="2133600" cy="365125"/>
          </a:xfrm>
        </p:spPr>
        <p:txBody>
          <a:bodyPr/>
          <a:lstStyle/>
          <a:p>
            <a:fld id="{A23EAA70-421A-41AD-9645-242D53FDE1FC}" type="slidenum">
              <a:rPr lang="en-US"/>
              <a:pPr/>
              <a:t>126</a:t>
            </a:fld>
            <a:endParaRPr lang="en-US"/>
          </a:p>
        </p:txBody>
      </p:sp>
      <p:sp>
        <p:nvSpPr>
          <p:cNvPr id="5" name="Rectangle 2"/>
          <p:cNvSpPr txBox="1">
            <a:spLocks noChangeArrowheads="1"/>
          </p:cNvSpPr>
          <p:nvPr/>
        </p:nvSpPr>
        <p:spPr>
          <a:xfrm>
            <a:off x="1905000" y="228600"/>
            <a:ext cx="8229600" cy="9144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a:cs typeface="Times" pitchFamily="1" charset="0"/>
              </a:rPr>
              <a:t>Façade</a:t>
            </a:r>
          </a:p>
        </p:txBody>
      </p:sp>
      <p:sp>
        <p:nvSpPr>
          <p:cNvPr id="6" name="Rectangle 3"/>
          <p:cNvSpPr txBox="1">
            <a:spLocks noChangeArrowheads="1"/>
          </p:cNvSpPr>
          <p:nvPr/>
        </p:nvSpPr>
        <p:spPr>
          <a:xfrm>
            <a:off x="2438400" y="1371600"/>
            <a:ext cx="3695700" cy="48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i="1">
                <a:cs typeface="Times" pitchFamily="1" charset="0"/>
              </a:rPr>
              <a:t>Solution:</a:t>
            </a:r>
          </a:p>
        </p:txBody>
      </p:sp>
      <p:pic>
        <p:nvPicPr>
          <p:cNvPr id="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124200" y="1905001"/>
            <a:ext cx="6400800" cy="4041775"/>
          </a:xfrm>
          <a:prstGeom prst="rect">
            <a:avLst/>
          </a:prstGeom>
          <a:noFill/>
          <a:ln/>
        </p:spPr>
      </p:pic>
    </p:spTree>
    <p:extLst>
      <p:ext uri="{BB962C8B-B14F-4D97-AF65-F5344CB8AC3E}">
        <p14:creationId xmlns:p14="http://schemas.microsoft.com/office/powerpoint/2010/main" val="232595772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29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364" y="1581150"/>
            <a:ext cx="48672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800" dirty="0"/>
              <a:t>http://upload.wikimedia.org/wikipedia/commons/a/ac/FacadeDesignPattern.png</a:t>
            </a:r>
          </a:p>
        </p:txBody>
      </p:sp>
    </p:spTree>
    <p:extLst>
      <p:ext uri="{BB962C8B-B14F-4D97-AF65-F5344CB8AC3E}">
        <p14:creationId xmlns:p14="http://schemas.microsoft.com/office/powerpoint/2010/main" val="216448701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Consequences</a:t>
            </a:r>
          </a:p>
        </p:txBody>
      </p:sp>
      <p:sp>
        <p:nvSpPr>
          <p:cNvPr id="429058"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latin typeface="Calibri" pitchFamily="34" charset="0"/>
              </a:rPr>
              <a:t>Shields clients of details from subsystem units</a:t>
            </a:r>
          </a:p>
          <a:p>
            <a:pPr marL="342900" indent="-342900" eaLnBrk="0" hangingPunct="0">
              <a:spcBef>
                <a:spcPct val="20000"/>
              </a:spcBef>
              <a:buFont typeface="Arial" charset="0"/>
              <a:buChar char="•"/>
            </a:pPr>
            <a:r>
              <a:rPr lang="en-US" sz="3200">
                <a:latin typeface="Calibri" pitchFamily="34" charset="0"/>
              </a:rPr>
              <a:t>Units in the subsystems can vary without affecting clients</a:t>
            </a:r>
          </a:p>
          <a:p>
            <a:pPr marL="342900" indent="-342900" eaLnBrk="0" hangingPunct="0">
              <a:spcBef>
                <a:spcPct val="20000"/>
              </a:spcBef>
              <a:buFont typeface="Arial" charset="0"/>
              <a:buChar char="•"/>
            </a:pPr>
            <a:r>
              <a:rPr lang="en-US" sz="3200">
                <a:latin typeface="Calibri" pitchFamily="34" charset="0"/>
              </a:rPr>
              <a:t>Can improve security and reliability by hiding implementation details</a:t>
            </a:r>
          </a:p>
          <a:p>
            <a:pPr marL="342900" indent="-342900" eaLnBrk="0" hangingPunct="0">
              <a:spcBef>
                <a:spcPct val="20000"/>
              </a:spcBef>
              <a:buFont typeface="Arial" charset="0"/>
              <a:buChar char="•"/>
            </a:pPr>
            <a:endParaRPr lang="en-US" sz="3200">
              <a:latin typeface="Calibri" pitchFamily="34" charset="0"/>
            </a:endParaRPr>
          </a:p>
        </p:txBody>
      </p:sp>
    </p:spTree>
    <p:extLst>
      <p:ext uri="{BB962C8B-B14F-4D97-AF65-F5344CB8AC3E}">
        <p14:creationId xmlns:p14="http://schemas.microsoft.com/office/powerpoint/2010/main" val="11121631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Bridge</a:t>
            </a:r>
          </a:p>
        </p:txBody>
      </p:sp>
      <p:sp>
        <p:nvSpPr>
          <p:cNvPr id="3" name="Content Placeholder 2"/>
          <p:cNvSpPr txBox="1">
            <a:spLocks/>
          </p:cNvSpPr>
          <p:nvPr/>
        </p:nvSpPr>
        <p:spPr>
          <a:xfrm>
            <a:off x="2209800" y="1371600"/>
            <a:ext cx="7772400" cy="4800600"/>
          </a:xfrm>
          <a:prstGeom prst="rect">
            <a:avLst/>
          </a:prstGeom>
        </p:spPr>
        <p:txBody>
          <a:bodyPr/>
          <a:lstStyle/>
          <a:p>
            <a:pPr marL="342900" indent="-342900" eaLnBrk="0" hangingPunct="0">
              <a:spcBef>
                <a:spcPct val="20000"/>
              </a:spcBef>
              <a:buFont typeface="Arial" charset="0"/>
              <a:buChar char="•"/>
              <a:defRPr/>
            </a:pPr>
            <a:r>
              <a:rPr lang="en-US" sz="3200"/>
              <a:t>Decouple an abstraction from its implementation so that the two can evolve independently.</a:t>
            </a:r>
          </a:p>
          <a:p>
            <a:pPr marL="342900" indent="-342900" eaLnBrk="0" hangingPunct="0">
              <a:spcBef>
                <a:spcPct val="20000"/>
              </a:spcBef>
              <a:buFont typeface="Arial" charset="0"/>
              <a:buChar char="•"/>
              <a:defRPr/>
            </a:pPr>
            <a:r>
              <a:rPr lang="en-US" sz="3200"/>
              <a:t>This is a basic pattern for components and web services </a:t>
            </a:r>
          </a:p>
          <a:p>
            <a:pPr marL="342900" indent="-342900" eaLnBrk="0" hangingPunct="0">
              <a:spcBef>
                <a:spcPct val="20000"/>
              </a:spcBef>
              <a:buFont typeface="Arial" charset="0"/>
              <a:buChar char="•"/>
              <a:defRPr/>
            </a:pPr>
            <a:r>
              <a:rPr lang="en-US" sz="3200"/>
              <a:t>Example: a web service has an XML wrapping and an implementation written in any language</a:t>
            </a:r>
          </a:p>
          <a:p>
            <a:pPr marL="342900" indent="-342900" eaLnBrk="0" hangingPunct="0">
              <a:spcBef>
                <a:spcPct val="20000"/>
              </a:spcBef>
              <a:buFont typeface="Arial" charset="0"/>
              <a:buChar char="•"/>
              <a:defRPr/>
            </a:pPr>
            <a:endParaRPr lang="en-US" sz="3200"/>
          </a:p>
        </p:txBody>
      </p:sp>
    </p:spTree>
    <p:extLst>
      <p:ext uri="{BB962C8B-B14F-4D97-AF65-F5344CB8AC3E}">
        <p14:creationId xmlns:p14="http://schemas.microsoft.com/office/powerpoint/2010/main" val="2709564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2754" name="Picture 2"/>
          <p:cNvPicPr>
            <a:picLocks noChangeAspect="1" noChangeArrowheads="1"/>
          </p:cNvPicPr>
          <p:nvPr/>
        </p:nvPicPr>
        <p:blipFill>
          <a:blip r:embed="rId2" cstate="print"/>
          <a:srcRect/>
          <a:stretch>
            <a:fillRect/>
          </a:stretch>
        </p:blipFill>
        <p:spPr bwMode="auto">
          <a:xfrm>
            <a:off x="1876425" y="895350"/>
            <a:ext cx="8439150" cy="5067300"/>
          </a:xfrm>
          <a:prstGeom prst="rect">
            <a:avLst/>
          </a:prstGeom>
          <a:noFill/>
          <a:ln w="9525">
            <a:noFill/>
            <a:miter lim="800000"/>
            <a:headEnd/>
            <a:tailEnd/>
          </a:ln>
        </p:spPr>
      </p:pic>
    </p:spTree>
    <p:extLst>
      <p:ext uri="{BB962C8B-B14F-4D97-AF65-F5344CB8AC3E}">
        <p14:creationId xmlns:p14="http://schemas.microsoft.com/office/powerpoint/2010/main" val="32877733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5" name="Picture 2"/>
          <p:cNvPicPr>
            <a:picLocks noChangeAspect="1" noChangeArrowheads="1"/>
          </p:cNvPicPr>
          <p:nvPr/>
        </p:nvPicPr>
        <p:blipFill>
          <a:blip r:embed="rId2" cstate="print"/>
          <a:srcRect/>
          <a:stretch>
            <a:fillRect/>
          </a:stretch>
        </p:blipFill>
        <p:spPr bwMode="auto">
          <a:xfrm>
            <a:off x="2205039" y="760414"/>
            <a:ext cx="7781925" cy="5343525"/>
          </a:xfrm>
          <a:prstGeom prst="rect">
            <a:avLst/>
          </a:prstGeom>
          <a:noFill/>
          <a:ln w="9525">
            <a:noFill/>
            <a:miter lim="800000"/>
            <a:headEnd/>
            <a:tailEnd/>
          </a:ln>
        </p:spPr>
      </p:pic>
    </p:spTree>
    <p:extLst>
      <p:ext uri="{BB962C8B-B14F-4D97-AF65-F5344CB8AC3E}">
        <p14:creationId xmlns:p14="http://schemas.microsoft.com/office/powerpoint/2010/main" val="2029539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Consequences</a:t>
            </a:r>
          </a:p>
        </p:txBody>
      </p:sp>
      <p:sp>
        <p:nvSpPr>
          <p:cNvPr id="5" name="Rectangle 3"/>
          <p:cNvSpPr txBox="1">
            <a:spLocks noChangeArrowheads="1"/>
          </p:cNvSpPr>
          <p:nvPr/>
        </p:nvSpPr>
        <p:spPr>
          <a:xfrm>
            <a:off x="2209800" y="1371600"/>
            <a:ext cx="7772400" cy="4800600"/>
          </a:xfrm>
          <a:prstGeom prst="rect">
            <a:avLst/>
          </a:prstGeom>
        </p:spPr>
        <p:txBody>
          <a:bodyPr/>
          <a:lstStyle/>
          <a:p>
            <a:pPr marL="342900" indent="-342900" eaLnBrk="0" hangingPunct="0">
              <a:spcBef>
                <a:spcPct val="20000"/>
              </a:spcBef>
              <a:buFont typeface="Arial" charset="0"/>
              <a:buChar char="•"/>
              <a:defRPr/>
            </a:pPr>
            <a:r>
              <a:rPr lang="en-US" sz="3200"/>
              <a:t>The Abstraction and the Implementation can be extended independently</a:t>
            </a:r>
          </a:p>
          <a:p>
            <a:pPr marL="342900" indent="-342900" eaLnBrk="0" hangingPunct="0">
              <a:spcBef>
                <a:spcPct val="20000"/>
              </a:spcBef>
              <a:buFont typeface="Arial" charset="0"/>
              <a:buChar char="•"/>
              <a:defRPr/>
            </a:pPr>
            <a:r>
              <a:rPr lang="en-US" sz="3200"/>
              <a:t>The implementation can be dynamic, i.e, configured or changed at run time.</a:t>
            </a:r>
          </a:p>
          <a:p>
            <a:pPr marL="342900" indent="-342900" eaLnBrk="0" hangingPunct="0">
              <a:spcBef>
                <a:spcPct val="20000"/>
              </a:spcBef>
              <a:buFont typeface="Arial" charset="0"/>
              <a:buChar char="•"/>
              <a:defRPr/>
            </a:pPr>
            <a:r>
              <a:rPr lang="en-US" sz="3200"/>
              <a:t>Hiding implementation improves security and reliability</a:t>
            </a:r>
          </a:p>
        </p:txBody>
      </p:sp>
    </p:spTree>
    <p:extLst>
      <p:ext uri="{BB962C8B-B14F-4D97-AF65-F5344CB8AC3E}">
        <p14:creationId xmlns:p14="http://schemas.microsoft.com/office/powerpoint/2010/main" val="4407413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For Ch. 5</a:t>
            </a:r>
            <a:endParaRPr lang="en-US" dirty="0"/>
          </a:p>
        </p:txBody>
      </p:sp>
      <p:sp>
        <p:nvSpPr>
          <p:cNvPr id="3" name="Content Placeholder 2"/>
          <p:cNvSpPr>
            <a:spLocks noGrp="1"/>
          </p:cNvSpPr>
          <p:nvPr>
            <p:ph idx="1"/>
          </p:nvPr>
        </p:nvSpPr>
        <p:spPr/>
        <p:txBody>
          <a:bodyPr>
            <a:normAutofit/>
          </a:bodyPr>
          <a:lstStyle/>
          <a:p>
            <a:r>
              <a:rPr lang="en-US" sz="1600" dirty="0"/>
              <a:t>[</a:t>
            </a:r>
            <a:r>
              <a:rPr lang="en-US" sz="1600" dirty="0" err="1"/>
              <a:t>Ama</a:t>
            </a:r>
            <a:r>
              <a:rPr lang="en-US" sz="1600" dirty="0"/>
              <a:t>]	Amazon Web Services LLC, “Amazon Elastic Compute Cloud (Amazon EC2)”, </a:t>
            </a:r>
            <a:r>
              <a:rPr lang="en-US" sz="1600" u="sng" dirty="0">
                <a:hlinkClick r:id="rId2"/>
              </a:rPr>
              <a:t>http://aws.amazon.com/ec2</a:t>
            </a:r>
            <a:endParaRPr lang="en-US" sz="1600" dirty="0"/>
          </a:p>
          <a:p>
            <a:r>
              <a:rPr lang="en-US" sz="1600" dirty="0"/>
              <a:t>[</a:t>
            </a:r>
            <a:r>
              <a:rPr lang="en-US" sz="1600" dirty="0" err="1"/>
              <a:t>Daw</a:t>
            </a:r>
            <a:r>
              <a:rPr lang="en-US" sz="1600" dirty="0"/>
              <a:t>]	W. </a:t>
            </a:r>
            <a:r>
              <a:rPr lang="en-US" sz="1600" dirty="0" err="1"/>
              <a:t>Dawoud</a:t>
            </a:r>
            <a:r>
              <a:rPr lang="en-US" sz="1600" dirty="0"/>
              <a:t>, I. </a:t>
            </a:r>
            <a:r>
              <a:rPr lang="en-US" sz="1600" dirty="0" err="1"/>
              <a:t>Takouna</a:t>
            </a:r>
            <a:r>
              <a:rPr lang="en-US" sz="1600" dirty="0"/>
              <a:t>, and C. </a:t>
            </a:r>
            <a:r>
              <a:rPr lang="en-US" sz="1600" dirty="0" err="1"/>
              <a:t>Meinel</a:t>
            </a:r>
            <a:r>
              <a:rPr lang="en-US" sz="1600" dirty="0"/>
              <a:t>, “Infrastructure as a Service Security: Challenges and Solutions”, the 7th International Conference on Informatics and Systems, 2010</a:t>
            </a:r>
          </a:p>
          <a:p>
            <a:r>
              <a:rPr lang="en-US" sz="1600" dirty="0"/>
              <a:t>[For]	Force Platform, “Force Platform”, </a:t>
            </a:r>
            <a:r>
              <a:rPr lang="en-US" sz="1600" dirty="0">
                <a:hlinkClick r:id="rId3"/>
              </a:rPr>
              <a:t>http://forceplatform.com/</a:t>
            </a:r>
            <a:endParaRPr lang="en-US" sz="1600" dirty="0"/>
          </a:p>
          <a:p>
            <a:r>
              <a:rPr lang="en-US" sz="1600" dirty="0"/>
              <a:t>[</a:t>
            </a:r>
            <a:r>
              <a:rPr lang="en-US" sz="1600" dirty="0" err="1"/>
              <a:t>GoG</a:t>
            </a:r>
            <a:r>
              <a:rPr lang="en-US" sz="1600" dirty="0"/>
              <a:t>]	</a:t>
            </a:r>
            <a:r>
              <a:rPr lang="en-US" sz="1600" dirty="0" err="1"/>
              <a:t>GoGrid</a:t>
            </a:r>
            <a:r>
              <a:rPr lang="en-US" sz="1600" dirty="0"/>
              <a:t>, “How </a:t>
            </a:r>
            <a:r>
              <a:rPr lang="en-US" sz="1600" dirty="0" err="1"/>
              <a:t>GoGrid</a:t>
            </a:r>
            <a:r>
              <a:rPr lang="en-US" sz="1600" dirty="0"/>
              <a:t> works”, </a:t>
            </a:r>
            <a:r>
              <a:rPr lang="en-US" sz="1600" dirty="0">
                <a:hlinkClick r:id="rId4"/>
              </a:rPr>
              <a:t>http://www.gogrid.com</a:t>
            </a:r>
            <a:endParaRPr lang="en-US" sz="1600" dirty="0"/>
          </a:p>
          <a:p>
            <a:r>
              <a:rPr lang="en-US" sz="1600" dirty="0"/>
              <a:t>[Hut10]  G. Hutch, “Getting the most out of Virtualization”, The Architecture Journal, </a:t>
            </a:r>
            <a:r>
              <a:rPr lang="en-US" sz="1600" dirty="0">
                <a:hlinkClick r:id="rId5"/>
              </a:rPr>
              <a:t>http://msdn.microsoft.com/en-us/architecture/ff803574.aspx</a:t>
            </a:r>
            <a:endParaRPr lang="en-US" sz="1600" dirty="0"/>
          </a:p>
          <a:p>
            <a:r>
              <a:rPr lang="en-US" sz="1600" dirty="0" smtClean="0"/>
              <a:t>[</a:t>
            </a:r>
            <a:r>
              <a:rPr lang="en-US" sz="1600" dirty="0"/>
              <a:t>Nur09] D. </a:t>
            </a:r>
            <a:r>
              <a:rPr lang="en-US" sz="1600" dirty="0" err="1"/>
              <a:t>Nurmi</a:t>
            </a:r>
            <a:r>
              <a:rPr lang="en-US" sz="1600" dirty="0"/>
              <a:t>, et al., “The Eucalyptus Open-source Cloud-computing system”, 9</a:t>
            </a:r>
            <a:r>
              <a:rPr lang="en-US" sz="1600" baseline="30000" dirty="0"/>
              <a:t>th</a:t>
            </a:r>
            <a:r>
              <a:rPr lang="en-US" sz="1600" dirty="0"/>
              <a:t> IEEE/ACM Int. Symposium on Cluster Computing and the grid, 2009, 124-131.</a:t>
            </a:r>
          </a:p>
          <a:p>
            <a:r>
              <a:rPr lang="de-DE" sz="1600" dirty="0" smtClean="0"/>
              <a:t>[</a:t>
            </a:r>
            <a:r>
              <a:rPr lang="de-DE" sz="1600" dirty="0"/>
              <a:t>VMw]	VMware, </a:t>
            </a:r>
            <a:r>
              <a:rPr lang="de-DE" sz="1600" dirty="0">
                <a:hlinkClick r:id="rId6"/>
              </a:rPr>
              <a:t>http://www.vmware.com</a:t>
            </a:r>
            <a:endParaRPr lang="de-DE" sz="1600" dirty="0"/>
          </a:p>
          <a:p>
            <a:r>
              <a:rPr lang="en-US" sz="1600" dirty="0"/>
              <a:t>[You08]  L. </a:t>
            </a:r>
            <a:r>
              <a:rPr lang="en-US" sz="1600" dirty="0" err="1"/>
              <a:t>Youseff</a:t>
            </a:r>
            <a:r>
              <a:rPr lang="en-US" sz="1600" dirty="0"/>
              <a:t>, M. </a:t>
            </a:r>
            <a:r>
              <a:rPr lang="en-US" sz="1600" dirty="0" err="1"/>
              <a:t>Butrico</a:t>
            </a:r>
            <a:r>
              <a:rPr lang="en-US" sz="1600" dirty="0"/>
              <a:t>, and D. Da Silva, “Toward a Unified Ontology of Cloud Computing”, Grid Computing Environments Workshop 2008 (GCE’08)</a:t>
            </a:r>
          </a:p>
          <a:p>
            <a:endParaRPr lang="en-US" sz="1600" dirty="0"/>
          </a:p>
          <a:p>
            <a:endParaRPr lang="en-US" sz="1600" dirty="0"/>
          </a:p>
          <a:p>
            <a:endParaRPr lang="en-US" sz="1600" dirty="0"/>
          </a:p>
        </p:txBody>
      </p:sp>
    </p:spTree>
    <p:extLst>
      <p:ext uri="{BB962C8B-B14F-4D97-AF65-F5344CB8AC3E}">
        <p14:creationId xmlns:p14="http://schemas.microsoft.com/office/powerpoint/2010/main" val="3876251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Ch.5   Refs.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E.B.Fernandez</a:t>
            </a:r>
            <a:r>
              <a:rPr lang="en-US" dirty="0"/>
              <a:t>, Raul </a:t>
            </a:r>
            <a:r>
              <a:rPr lang="en-US" dirty="0" err="1"/>
              <a:t>Monge</a:t>
            </a:r>
            <a:r>
              <a:rPr lang="en-US" dirty="0"/>
              <a:t>, and Keiko </a:t>
            </a:r>
            <a:r>
              <a:rPr lang="en-US" dirty="0" err="1"/>
              <a:t>Hashizume</a:t>
            </a:r>
            <a:r>
              <a:rPr lang="en-US" dirty="0"/>
              <a:t>, “Building a security reference architecture for cloud systems”, </a:t>
            </a:r>
            <a:r>
              <a:rPr lang="en-US" i="1" dirty="0"/>
              <a:t>Requirements Engineering</a:t>
            </a:r>
            <a:r>
              <a:rPr lang="en-US" dirty="0"/>
              <a:t>. </a:t>
            </a:r>
            <a:r>
              <a:rPr lang="en-US" dirty="0" err="1"/>
              <a:t>Doi</a:t>
            </a:r>
            <a:r>
              <a:rPr lang="en-US" dirty="0"/>
              <a:t>: 10.1007/s00766-014-0218-7, 2015</a:t>
            </a:r>
          </a:p>
          <a:p>
            <a:pPr marL="0" indent="0">
              <a:buNone/>
            </a:pPr>
            <a:r>
              <a:rPr lang="en-US" dirty="0"/>
              <a:t> </a:t>
            </a:r>
          </a:p>
          <a:p>
            <a:r>
              <a:rPr lang="en-US" dirty="0" smtClean="0"/>
              <a:t>E</a:t>
            </a:r>
            <a:r>
              <a:rPr lang="en-US" dirty="0"/>
              <a:t>. </a:t>
            </a:r>
            <a:r>
              <a:rPr lang="en-US" dirty="0" err="1" smtClean="0"/>
              <a:t>B.Fernandez</a:t>
            </a:r>
            <a:r>
              <a:rPr lang="en-US" dirty="0" smtClean="0"/>
              <a:t> </a:t>
            </a:r>
            <a:r>
              <a:rPr lang="en-US" dirty="0"/>
              <a:t>and </a:t>
            </a:r>
            <a:r>
              <a:rPr lang="en-US" dirty="0" err="1"/>
              <a:t>Brahim</a:t>
            </a:r>
            <a:r>
              <a:rPr lang="en-US" dirty="0"/>
              <a:t> Hamid, “A pattern for Network Functions Virtualization”, </a:t>
            </a:r>
            <a:r>
              <a:rPr lang="en-US" i="1" dirty="0"/>
              <a:t>21st European Conf. on Pattern Languages of Programs  (</a:t>
            </a:r>
            <a:r>
              <a:rPr lang="en-US" i="1" dirty="0" err="1"/>
              <a:t>EuroPLoP</a:t>
            </a:r>
            <a:r>
              <a:rPr lang="en-US" i="1" dirty="0"/>
              <a:t> 2015</a:t>
            </a:r>
            <a:r>
              <a:rPr lang="en-US" i="1" dirty="0" smtClean="0"/>
              <a:t>)</a:t>
            </a:r>
            <a:r>
              <a:rPr lang="en-US" i="1" dirty="0"/>
              <a:t> </a:t>
            </a:r>
            <a:endParaRPr lang="en-US" i="1" dirty="0" smtClean="0"/>
          </a:p>
          <a:p>
            <a:endParaRPr lang="en-US" dirty="0"/>
          </a:p>
          <a:p>
            <a:r>
              <a:rPr lang="en-US" dirty="0" err="1"/>
              <a:t>E.B.Fernandez</a:t>
            </a:r>
            <a:r>
              <a:rPr lang="en-US" dirty="0"/>
              <a:t>, H. </a:t>
            </a:r>
            <a:r>
              <a:rPr lang="en-US" dirty="0" err="1"/>
              <a:t>Yashizaki</a:t>
            </a:r>
            <a:r>
              <a:rPr lang="en-US" dirty="0"/>
              <a:t>, N. Yoshioka, “Patterns for Secure Cloud IaaS”, </a:t>
            </a:r>
            <a:r>
              <a:rPr lang="en-US" i="1" dirty="0"/>
              <a:t>5</a:t>
            </a:r>
            <a:r>
              <a:rPr lang="en-US" i="1" baseline="30000" dirty="0"/>
              <a:t>th</a:t>
            </a:r>
            <a:r>
              <a:rPr lang="en-US" i="1" dirty="0"/>
              <a:t> Asian Conference on Pattern Languages of Programs” (</a:t>
            </a:r>
            <a:r>
              <a:rPr lang="en-US" i="1" dirty="0" err="1"/>
              <a:t>AsianPLoP</a:t>
            </a:r>
            <a:r>
              <a:rPr lang="en-US" i="1" dirty="0"/>
              <a:t> 2016). </a:t>
            </a:r>
            <a:endParaRPr lang="en-US" dirty="0"/>
          </a:p>
          <a:p>
            <a:pPr marL="0" indent="0">
              <a:buNone/>
            </a:pPr>
            <a:endParaRPr lang="en-US" dirty="0" smtClean="0"/>
          </a:p>
          <a:p>
            <a:r>
              <a:rPr lang="en-US" dirty="0" smtClean="0"/>
              <a:t>Gernot </a:t>
            </a:r>
            <a:r>
              <a:rPr lang="en-US" dirty="0" err="1"/>
              <a:t>Heiser</a:t>
            </a:r>
            <a:r>
              <a:rPr lang="en-US" dirty="0"/>
              <a:t> and Ben Leslie. “The OKL4 </a:t>
            </a:r>
            <a:r>
              <a:rPr lang="en-US" dirty="0" err="1"/>
              <a:t>Microvisor</a:t>
            </a:r>
            <a:r>
              <a:rPr lang="en-US" dirty="0"/>
              <a:t>: Convergence point of microkernels and hypervisors”. </a:t>
            </a:r>
            <a:r>
              <a:rPr lang="en-US" i="1" dirty="0"/>
              <a:t>Proceedings of the 1st Asia-Paciﬁc Workshop on Systems (</a:t>
            </a:r>
            <a:r>
              <a:rPr lang="en-US" i="1" dirty="0" err="1"/>
              <a:t>APSys</a:t>
            </a:r>
            <a:r>
              <a:rPr lang="en-US" dirty="0"/>
              <a:t>), </a:t>
            </a:r>
            <a:r>
              <a:rPr lang="en-US" dirty="0" smtClean="0"/>
              <a:t>pp. </a:t>
            </a:r>
            <a:r>
              <a:rPr lang="en-US" dirty="0"/>
              <a:t>19–24, New Delhi, India, August 2010.</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86963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Cloud Maps</a:t>
            </a:r>
            <a:endParaRPr lang="en-US" dirty="0"/>
          </a:p>
        </p:txBody>
      </p:sp>
      <p:sp>
        <p:nvSpPr>
          <p:cNvPr id="3" name="Content Placeholder 2"/>
          <p:cNvSpPr>
            <a:spLocks noGrp="1"/>
          </p:cNvSpPr>
          <p:nvPr>
            <p:ph idx="1"/>
          </p:nvPr>
        </p:nvSpPr>
        <p:spPr/>
        <p:txBody>
          <a:bodyPr/>
          <a:lstStyle/>
          <a:p>
            <a:r>
              <a:rPr lang="en-US" sz="2000" dirty="0"/>
              <a:t>These provide tools and best practices that enable </a:t>
            </a:r>
            <a:r>
              <a:rPr lang="en-US" sz="2000" dirty="0" err="1"/>
              <a:t>CloudSystem</a:t>
            </a:r>
            <a:r>
              <a:rPr lang="en-US" sz="2000" dirty="0"/>
              <a:t> to quickly and easily create service catalogs for various kinds of common application environments from major vendors such as Oracle, SAP, and Microsoft®. </a:t>
            </a:r>
          </a:p>
          <a:p>
            <a:r>
              <a:rPr lang="en-US" sz="2000" dirty="0"/>
              <a:t>Cloud Maps can substantially reduce the time and effort needed to develop a catalog of </a:t>
            </a:r>
            <a:r>
              <a:rPr lang="en-US" sz="2000" dirty="0" err="1"/>
              <a:t>CloudSystem</a:t>
            </a:r>
            <a:r>
              <a:rPr lang="en-US" sz="2000" dirty="0"/>
              <a:t> services. </a:t>
            </a:r>
          </a:p>
          <a:p>
            <a:r>
              <a:rPr lang="en-US" sz="2000" dirty="0"/>
              <a:t>The most important capabilities for clouds are a self-service portal; a pool of shared resources; automated provisioning, flexing, and release of those resources; a facility to meter and charge for usage; and ubiquitous access.</a:t>
            </a:r>
          </a:p>
        </p:txBody>
      </p:sp>
    </p:spTree>
    <p:extLst>
      <p:ext uri="{BB962C8B-B14F-4D97-AF65-F5344CB8AC3E}">
        <p14:creationId xmlns:p14="http://schemas.microsoft.com/office/powerpoint/2010/main" val="3096087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HPE </a:t>
            </a:r>
            <a:r>
              <a:rPr lang="en-US" dirty="0" err="1" smtClean="0"/>
              <a:t>Helion</a:t>
            </a:r>
            <a:endParaRPr lang="en-US" dirty="0"/>
          </a:p>
        </p:txBody>
      </p:sp>
      <p:sp>
        <p:nvSpPr>
          <p:cNvPr id="3" name="Content Placeholder 2"/>
          <p:cNvSpPr>
            <a:spLocks noGrp="1"/>
          </p:cNvSpPr>
          <p:nvPr>
            <p:ph idx="1"/>
          </p:nvPr>
        </p:nvSpPr>
        <p:spPr/>
        <p:txBody>
          <a:bodyPr>
            <a:normAutofit/>
          </a:bodyPr>
          <a:lstStyle/>
          <a:p>
            <a:r>
              <a:rPr lang="en-US" b="1" dirty="0" smtClean="0"/>
              <a:t>HPE </a:t>
            </a:r>
            <a:r>
              <a:rPr lang="en-US" b="1" dirty="0" err="1"/>
              <a:t>Helion</a:t>
            </a:r>
            <a:r>
              <a:rPr lang="en-US" dirty="0"/>
              <a:t> is an enterprise cloud platform by </a:t>
            </a:r>
            <a:r>
              <a:rPr lang="en-US" dirty="0">
                <a:hlinkClick r:id="rId2" tooltip="HP"/>
              </a:rPr>
              <a:t>HP</a:t>
            </a:r>
            <a:r>
              <a:rPr lang="en-US" dirty="0"/>
              <a:t> consisting of hardware, software, and services hosted in the private, public, and hybrid cloud. HP </a:t>
            </a:r>
            <a:r>
              <a:rPr lang="en-US" dirty="0" err="1"/>
              <a:t>Helion</a:t>
            </a:r>
            <a:r>
              <a:rPr lang="en-US" dirty="0"/>
              <a:t> was announced and launched in May 2014. The platform is designed to compete with similar enterprise services by </a:t>
            </a:r>
            <a:r>
              <a:rPr lang="en-US" dirty="0">
                <a:hlinkClick r:id="rId3" tooltip="Amazon.com"/>
              </a:rPr>
              <a:t>Amazon</a:t>
            </a:r>
            <a:r>
              <a:rPr lang="en-US" dirty="0"/>
              <a:t>, </a:t>
            </a:r>
            <a:r>
              <a:rPr lang="en-US" dirty="0">
                <a:hlinkClick r:id="rId4" tooltip="Google"/>
              </a:rPr>
              <a:t>Google</a:t>
            </a:r>
            <a:r>
              <a:rPr lang="en-US" dirty="0"/>
              <a:t>, and </a:t>
            </a:r>
            <a:r>
              <a:rPr lang="en-US" dirty="0" smtClean="0">
                <a:hlinkClick r:id="rId5" tooltip="IBM"/>
              </a:rPr>
              <a:t>IBM</a:t>
            </a:r>
            <a:r>
              <a:rPr lang="en-US" dirty="0" smtClean="0"/>
              <a:t> but it was just closed down.</a:t>
            </a:r>
            <a:endParaRPr lang="en-US" dirty="0"/>
          </a:p>
          <a:p>
            <a:r>
              <a:rPr lang="en-US" b="1" dirty="0" smtClean="0"/>
              <a:t>OpenStack</a:t>
            </a:r>
            <a:r>
              <a:rPr lang="en-US" b="1" dirty="0"/>
              <a:t>® </a:t>
            </a:r>
            <a:r>
              <a:rPr lang="en-US" dirty="0"/>
              <a:t>technology. </a:t>
            </a:r>
            <a:r>
              <a:rPr lang="en-US" dirty="0" smtClean="0"/>
              <a:t>Based on Eucalyptus architecture. </a:t>
            </a:r>
            <a:endParaRPr lang="en-US" dirty="0"/>
          </a:p>
        </p:txBody>
      </p:sp>
    </p:spTree>
    <p:extLst>
      <p:ext uri="{BB962C8B-B14F-4D97-AF65-F5344CB8AC3E}">
        <p14:creationId xmlns:p14="http://schemas.microsoft.com/office/powerpoint/2010/main" val="347869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p:cNvSpPr>
            <a:spLocks noGrp="1"/>
          </p:cNvSpPr>
          <p:nvPr>
            <p:ph type="title"/>
          </p:nvPr>
        </p:nvSpPr>
        <p:spPr/>
        <p:txBody>
          <a:bodyPr/>
          <a:lstStyle/>
          <a:p>
            <a:r>
              <a:rPr lang="en-US" smtClean="0"/>
              <a:t>VMWare</a:t>
            </a:r>
          </a:p>
        </p:txBody>
      </p:sp>
      <p:sp>
        <p:nvSpPr>
          <p:cNvPr id="237570" name="Rectangle 3"/>
          <p:cNvSpPr>
            <a:spLocks noGrp="1"/>
          </p:cNvSpPr>
          <p:nvPr>
            <p:ph type="body" idx="1"/>
          </p:nvPr>
        </p:nvSpPr>
        <p:spPr/>
        <p:txBody>
          <a:bodyPr>
            <a:normAutofit fontScale="92500"/>
          </a:bodyPr>
          <a:lstStyle/>
          <a:p>
            <a:pPr>
              <a:lnSpc>
                <a:spcPct val="80000"/>
              </a:lnSpc>
            </a:pPr>
            <a:r>
              <a:rPr lang="en-US" sz="2000" b="1" dirty="0"/>
              <a:t>VMware, Inc.--</a:t>
            </a:r>
            <a:r>
              <a:rPr lang="en-US" sz="2000" dirty="0"/>
              <a:t>founded in 1998 and based in Palo Alto, CA, USA. It is majority owned by </a:t>
            </a:r>
            <a:r>
              <a:rPr lang="en-US" sz="2000" dirty="0">
                <a:hlinkClick r:id="rId2" tooltip="EMC Corporation"/>
              </a:rPr>
              <a:t>EMC Corporation</a:t>
            </a:r>
            <a:r>
              <a:rPr lang="en-US" sz="2000" dirty="0"/>
              <a:t>.</a:t>
            </a:r>
          </a:p>
          <a:p>
            <a:pPr>
              <a:lnSpc>
                <a:spcPct val="80000"/>
              </a:lnSpc>
            </a:pPr>
            <a:r>
              <a:rPr lang="en-US" sz="2000" dirty="0"/>
              <a:t>VMware's desktop software runs on </a:t>
            </a:r>
            <a:r>
              <a:rPr lang="en-US" sz="2000" dirty="0">
                <a:hlinkClick r:id="rId3" tooltip="Microsoft Windows"/>
              </a:rPr>
              <a:t>Microsoft Windows</a:t>
            </a:r>
            <a:r>
              <a:rPr lang="en-US" sz="2000" dirty="0"/>
              <a:t>, </a:t>
            </a:r>
            <a:r>
              <a:rPr lang="en-US" sz="2000" dirty="0">
                <a:hlinkClick r:id="rId4" tooltip="Linux"/>
              </a:rPr>
              <a:t>Linux</a:t>
            </a:r>
            <a:r>
              <a:rPr lang="en-US" sz="2000" dirty="0"/>
              <a:t>, and </a:t>
            </a:r>
            <a:r>
              <a:rPr lang="en-US" sz="2000" dirty="0">
                <a:hlinkClick r:id="rId5" tooltip="Mac OS X"/>
              </a:rPr>
              <a:t>Mac OS X</a:t>
            </a:r>
            <a:r>
              <a:rPr lang="en-US" sz="2000" dirty="0"/>
              <a:t>, while VMware's </a:t>
            </a:r>
            <a:r>
              <a:rPr lang="en-US" sz="2000" dirty="0">
                <a:hlinkClick r:id="rId6" tooltip="Enterprise software"/>
              </a:rPr>
              <a:t>enterprise software</a:t>
            </a:r>
            <a:r>
              <a:rPr lang="en-US" sz="2000" dirty="0"/>
              <a:t> </a:t>
            </a:r>
            <a:r>
              <a:rPr lang="en-US" sz="2000" dirty="0">
                <a:hlinkClick r:id="rId7" tooltip="Hypervisor"/>
              </a:rPr>
              <a:t>hypervisors</a:t>
            </a:r>
            <a:r>
              <a:rPr lang="en-US" sz="2000" dirty="0"/>
              <a:t> for servers, </a:t>
            </a:r>
            <a:r>
              <a:rPr lang="en-US" sz="2000" dirty="0">
                <a:hlinkClick r:id="rId8" tooltip="VMware ESX"/>
              </a:rPr>
              <a:t>VMware ESX</a:t>
            </a:r>
            <a:r>
              <a:rPr lang="en-US" sz="2000" dirty="0"/>
              <a:t> and </a:t>
            </a:r>
            <a:r>
              <a:rPr lang="en-US" sz="2000" dirty="0">
                <a:hlinkClick r:id="rId9" tooltip="VMware ESXi"/>
              </a:rPr>
              <a:t>VMware </a:t>
            </a:r>
            <a:r>
              <a:rPr lang="en-US" sz="2000" dirty="0" err="1">
                <a:hlinkClick r:id="rId9" tooltip="VMware ESXi"/>
              </a:rPr>
              <a:t>ESXi</a:t>
            </a:r>
            <a:r>
              <a:rPr lang="en-US" sz="2000" dirty="0"/>
              <a:t> are bare-metal </a:t>
            </a:r>
            <a:r>
              <a:rPr lang="en-US" sz="2000" dirty="0">
                <a:hlinkClick r:id="rId10" tooltip="Embedded Hypervisor"/>
              </a:rPr>
              <a:t>embedded Hypervisors</a:t>
            </a:r>
            <a:r>
              <a:rPr lang="en-US" sz="2000" dirty="0"/>
              <a:t> that run directly on </a:t>
            </a:r>
            <a:r>
              <a:rPr lang="en-US" sz="2000" dirty="0">
                <a:hlinkClick r:id="rId11" tooltip="Server (computing)"/>
              </a:rPr>
              <a:t>server</a:t>
            </a:r>
            <a:r>
              <a:rPr lang="en-US" sz="2000" dirty="0"/>
              <a:t> hardware without requiring an additional underlying OS.</a:t>
            </a:r>
          </a:p>
          <a:p>
            <a:pPr>
              <a:lnSpc>
                <a:spcPct val="80000"/>
              </a:lnSpc>
            </a:pPr>
            <a:r>
              <a:rPr lang="en-US" sz="2000" dirty="0"/>
              <a:t>VMware software provides a completely virtualized set of hardware to the guest operating system. VMware software virtualizes the hardware for a video adapter, a network adapter, and hard disk adapters. The host provides pass-through drivers for guest USB, serial, and parallel devices.</a:t>
            </a:r>
          </a:p>
          <a:p>
            <a:pPr>
              <a:lnSpc>
                <a:spcPct val="80000"/>
              </a:lnSpc>
            </a:pPr>
            <a:r>
              <a:rPr lang="en-US" sz="2000" dirty="0"/>
              <a:t>In this way, VMware virtual machines become highly portable between computers, because every host looks nearly identical to the guest. In practice, a system administrator can pause operations on a virtual machine guest, move or copy that guest to another physical computer, and there resume execution exactly at the point of suspension.</a:t>
            </a:r>
          </a:p>
          <a:p>
            <a:pPr>
              <a:lnSpc>
                <a:spcPct val="80000"/>
              </a:lnSpc>
            </a:pPr>
            <a:r>
              <a:rPr lang="en-US" sz="2000" dirty="0"/>
              <a:t>Alternately, for enterprise servers, a feature called </a:t>
            </a:r>
            <a:r>
              <a:rPr lang="en-US" sz="2000" dirty="0" err="1"/>
              <a:t>VMotion</a:t>
            </a:r>
            <a:r>
              <a:rPr lang="en-US" sz="2000" dirty="0"/>
              <a:t> allows the migration of operational guest virtual machines between similar but separate hardware hosts sharing the same storage. Each of these transitions is completely transparent to any users on the virtual machine at the time it is being migrated</a:t>
            </a:r>
            <a:r>
              <a:rPr lang="en-US" sz="1600" dirty="0"/>
              <a:t>. </a:t>
            </a:r>
          </a:p>
        </p:txBody>
      </p:sp>
    </p:spTree>
    <p:extLst>
      <p:ext uri="{BB962C8B-B14F-4D97-AF65-F5344CB8AC3E}">
        <p14:creationId xmlns:p14="http://schemas.microsoft.com/office/powerpoint/2010/main" val="1569638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at their page</a:t>
            </a:r>
            <a:endParaRPr lang="en-US" dirty="0"/>
          </a:p>
        </p:txBody>
      </p:sp>
      <p:sp>
        <p:nvSpPr>
          <p:cNvPr id="3" name="Content Placeholder 2"/>
          <p:cNvSpPr>
            <a:spLocks noGrp="1"/>
          </p:cNvSpPr>
          <p:nvPr>
            <p:ph idx="1"/>
          </p:nvPr>
        </p:nvSpPr>
        <p:spPr/>
        <p:txBody>
          <a:bodyPr/>
          <a:lstStyle/>
          <a:p>
            <a:r>
              <a:rPr lang="en-US" sz="2000" dirty="0"/>
              <a:t>VMware </a:t>
            </a:r>
            <a:r>
              <a:rPr lang="en-US" sz="2000" dirty="0" err="1"/>
              <a:t>vSphere</a:t>
            </a:r>
            <a:r>
              <a:rPr lang="en-US" sz="2000" dirty="0"/>
              <a:t> is the </a:t>
            </a:r>
            <a:r>
              <a:rPr lang="en-US" sz="2000" b="1" dirty="0"/>
              <a:t>industry-leading</a:t>
            </a:r>
            <a:r>
              <a:rPr lang="en-US" sz="2000" dirty="0"/>
              <a:t> virtualization platform for building cloud infrastructures. </a:t>
            </a:r>
            <a:r>
              <a:rPr lang="en-US" sz="2000" dirty="0" err="1"/>
              <a:t>vSphere</a:t>
            </a:r>
            <a:r>
              <a:rPr lang="en-US" sz="2000" dirty="0"/>
              <a:t> enables you to run your business-critical applications </a:t>
            </a:r>
            <a:r>
              <a:rPr lang="en-US" sz="2000" b="1" dirty="0"/>
              <a:t>confidently</a:t>
            </a:r>
            <a:r>
              <a:rPr lang="en-US" sz="2000" dirty="0"/>
              <a:t> to meet your most demanding service level agreements at the lowest </a:t>
            </a:r>
            <a:r>
              <a:rPr lang="en-US" sz="2000" b="1" dirty="0"/>
              <a:t>TCO</a:t>
            </a:r>
            <a:r>
              <a:rPr lang="en-US" sz="2000" dirty="0"/>
              <a:t>.</a:t>
            </a:r>
          </a:p>
          <a:p>
            <a:r>
              <a:rPr lang="en-US" sz="2000" dirty="0"/>
              <a:t>The VMware </a:t>
            </a:r>
            <a:r>
              <a:rPr lang="en-US" sz="2000" dirty="0" err="1"/>
              <a:t>vCloud</a:t>
            </a:r>
            <a:r>
              <a:rPr lang="en-US" sz="2000" dirty="0"/>
              <a:t> Suite is a </a:t>
            </a:r>
            <a:r>
              <a:rPr lang="en-US" sz="2000" b="1" dirty="0"/>
              <a:t>complete</a:t>
            </a:r>
            <a:r>
              <a:rPr lang="en-US" sz="2000" dirty="0"/>
              <a:t>, integrated cloud infrastructure solution that </a:t>
            </a:r>
            <a:r>
              <a:rPr lang="en-US" sz="2000" b="1" dirty="0"/>
              <a:t>simplifies</a:t>
            </a:r>
            <a:r>
              <a:rPr lang="en-US" sz="2000" dirty="0"/>
              <a:t> IT operations while delivering the </a:t>
            </a:r>
            <a:r>
              <a:rPr lang="en-US" sz="2000" b="1" dirty="0"/>
              <a:t>best</a:t>
            </a:r>
            <a:r>
              <a:rPr lang="en-US" sz="2000" dirty="0"/>
              <a:t> SLAs for all applications. It helps realize the </a:t>
            </a:r>
            <a:r>
              <a:rPr lang="en-US" sz="2000" b="1" dirty="0"/>
              <a:t>agility</a:t>
            </a:r>
            <a:r>
              <a:rPr lang="en-US" sz="2000" dirty="0"/>
              <a:t>, </a:t>
            </a:r>
            <a:r>
              <a:rPr lang="en-US" sz="2000" b="1" dirty="0"/>
              <a:t>efficiency</a:t>
            </a:r>
            <a:r>
              <a:rPr lang="en-US" sz="2000" dirty="0"/>
              <a:t> and </a:t>
            </a:r>
            <a:r>
              <a:rPr lang="en-US" sz="2000" b="1" dirty="0"/>
              <a:t>intelligent </a:t>
            </a:r>
            <a:r>
              <a:rPr lang="en-US" sz="2000" dirty="0"/>
              <a:t>operations management</a:t>
            </a:r>
          </a:p>
          <a:p>
            <a:r>
              <a:rPr lang="en-US" sz="2000" dirty="0"/>
              <a:t>Provide </a:t>
            </a:r>
            <a:r>
              <a:rPr lang="en-US" sz="2000" b="1" dirty="0"/>
              <a:t>optimal</a:t>
            </a:r>
            <a:r>
              <a:rPr lang="en-US" sz="2000" dirty="0"/>
              <a:t> performance and disaster protection along with operational and regulatory compliance for </a:t>
            </a:r>
            <a:r>
              <a:rPr lang="en-US" sz="2000" b="1" dirty="0"/>
              <a:t>every kind </a:t>
            </a:r>
            <a:r>
              <a:rPr lang="en-US" sz="2000" dirty="0"/>
              <a:t>of workload. </a:t>
            </a:r>
          </a:p>
          <a:p>
            <a:r>
              <a:rPr lang="en-US" sz="2000" dirty="0"/>
              <a:t>Notice the adjectives, </a:t>
            </a:r>
            <a:r>
              <a:rPr lang="en-US" sz="2000" b="1" dirty="0"/>
              <a:t>be skeptical</a:t>
            </a:r>
            <a:r>
              <a:rPr lang="en-US" sz="2000" dirty="0"/>
              <a:t>. Require proof of any claim: performance benchmarks, availability statistics, list of security mechanisms,... </a:t>
            </a:r>
          </a:p>
          <a:p>
            <a:pPr marL="0" indent="0">
              <a:buNone/>
            </a:pPr>
            <a:endParaRPr lang="en-US" sz="2000" dirty="0"/>
          </a:p>
        </p:txBody>
      </p:sp>
    </p:spTree>
    <p:extLst>
      <p:ext uri="{BB962C8B-B14F-4D97-AF65-F5344CB8AC3E}">
        <p14:creationId xmlns:p14="http://schemas.microsoft.com/office/powerpoint/2010/main" val="3081976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604FB122-7E3E-478D-BB8B-99687ED4C099}" type="slidenum">
              <a:rPr lang="en-US" smtClean="0"/>
              <a:pPr>
                <a:defRPr/>
              </a:pPr>
              <a:t>18</a:t>
            </a:fld>
            <a:endParaRPr lang="en-US"/>
          </a:p>
        </p:txBody>
      </p:sp>
      <p:sp>
        <p:nvSpPr>
          <p:cNvPr id="4" name="TextBox 3"/>
          <p:cNvSpPr txBox="1">
            <a:spLocks noChangeArrowheads="1"/>
          </p:cNvSpPr>
          <p:nvPr/>
        </p:nvSpPr>
        <p:spPr bwMode="auto">
          <a:xfrm>
            <a:off x="8910638" y="142875"/>
            <a:ext cx="1506182" cy="523220"/>
          </a:xfrm>
          <a:prstGeom prst="rect">
            <a:avLst/>
          </a:prstGeom>
          <a:noFill/>
          <a:ln w="9525">
            <a:noFill/>
            <a:miter lim="800000"/>
            <a:headEnd/>
            <a:tailEnd/>
          </a:ln>
        </p:spPr>
        <p:txBody>
          <a:bodyPr wrap="none">
            <a:spAutoFit/>
          </a:bodyPr>
          <a:lstStyle/>
          <a:p>
            <a:r>
              <a:rPr lang="en-US" sz="2800" b="1"/>
              <a:t>VMWare</a:t>
            </a:r>
          </a:p>
        </p:txBody>
      </p:sp>
      <p:pic>
        <p:nvPicPr>
          <p:cNvPr id="5" name="Picture 2"/>
          <p:cNvPicPr>
            <a:picLocks noChangeAspect="1" noChangeArrowheads="1"/>
          </p:cNvPicPr>
          <p:nvPr/>
        </p:nvPicPr>
        <p:blipFill>
          <a:blip r:embed="rId2" cstate="print"/>
          <a:srcRect/>
          <a:stretch>
            <a:fillRect/>
          </a:stretch>
        </p:blipFill>
        <p:spPr bwMode="auto">
          <a:xfrm>
            <a:off x="6672264" y="949326"/>
            <a:ext cx="3748087" cy="274161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6681789" y="3787775"/>
            <a:ext cx="3792537" cy="2840038"/>
          </a:xfrm>
          <a:prstGeom prst="rect">
            <a:avLst/>
          </a:prstGeom>
          <a:noFill/>
          <a:ln w="9525">
            <a:noFill/>
            <a:miter lim="800000"/>
            <a:headEnd/>
            <a:tailEnd/>
          </a:ln>
        </p:spPr>
      </p:pic>
      <p:sp>
        <p:nvSpPr>
          <p:cNvPr id="7" name="TextBox 6"/>
          <p:cNvSpPr txBox="1">
            <a:spLocks noChangeArrowheads="1"/>
          </p:cNvSpPr>
          <p:nvPr/>
        </p:nvSpPr>
        <p:spPr bwMode="auto">
          <a:xfrm>
            <a:off x="1797050" y="925513"/>
            <a:ext cx="4217758" cy="5509200"/>
          </a:xfrm>
          <a:prstGeom prst="rect">
            <a:avLst/>
          </a:prstGeom>
          <a:noFill/>
          <a:ln w="9525">
            <a:noFill/>
            <a:miter lim="800000"/>
            <a:headEnd/>
            <a:tailEnd/>
          </a:ln>
        </p:spPr>
        <p:txBody>
          <a:bodyPr wrap="none">
            <a:spAutoFit/>
          </a:bodyPr>
          <a:lstStyle/>
          <a:p>
            <a:r>
              <a:rPr lang="en-US" b="1" dirty="0"/>
              <a:t>VMWare founded in 1998</a:t>
            </a:r>
          </a:p>
          <a:p>
            <a:pPr lvl="1"/>
            <a:r>
              <a:rPr lang="en-US" sz="1600" dirty="0"/>
              <a:t>4 employees -- Now over 9,000 </a:t>
            </a:r>
            <a:r>
              <a:rPr lang="en-US" sz="1600" dirty="0" smtClean="0"/>
              <a:t>employees</a:t>
            </a:r>
          </a:p>
          <a:p>
            <a:pPr lvl="1"/>
            <a:r>
              <a:rPr lang="en-US" sz="1600" dirty="0" smtClean="0"/>
              <a:t>Bought by Dell</a:t>
            </a:r>
            <a:endParaRPr lang="en-US" sz="1600" dirty="0"/>
          </a:p>
          <a:p>
            <a:endParaRPr lang="en-US" sz="1200" dirty="0"/>
          </a:p>
          <a:p>
            <a:r>
              <a:rPr lang="en-US" b="1" dirty="0"/>
              <a:t>Significant innovations  in Virtual Machine</a:t>
            </a:r>
          </a:p>
          <a:p>
            <a:r>
              <a:rPr lang="en-US" b="1" dirty="0"/>
              <a:t>    Technology –</a:t>
            </a:r>
          </a:p>
          <a:p>
            <a:pPr lvl="1"/>
            <a:r>
              <a:rPr lang="en-US" sz="1600" dirty="0"/>
              <a:t>Operating System</a:t>
            </a:r>
          </a:p>
          <a:p>
            <a:pPr lvl="1"/>
            <a:r>
              <a:rPr lang="en-US" sz="1600" dirty="0"/>
              <a:t>System Management &amp; Monitoring</a:t>
            </a:r>
          </a:p>
          <a:p>
            <a:pPr lvl="1"/>
            <a:r>
              <a:rPr lang="en-US" sz="1600" dirty="0"/>
              <a:t>Deployment &amp; Scalability</a:t>
            </a:r>
          </a:p>
          <a:p>
            <a:pPr lvl="1"/>
            <a:r>
              <a:rPr lang="en-US" sz="1600" dirty="0"/>
              <a:t>Networking</a:t>
            </a:r>
          </a:p>
          <a:p>
            <a:endParaRPr lang="en-US" sz="1200" dirty="0"/>
          </a:p>
          <a:p>
            <a:r>
              <a:rPr lang="en-US" b="1" dirty="0" smtClean="0"/>
              <a:t>Utilizes </a:t>
            </a:r>
            <a:r>
              <a:rPr lang="en-US" b="1" dirty="0"/>
              <a:t>Host Operating System for I/O</a:t>
            </a:r>
          </a:p>
          <a:p>
            <a:endParaRPr lang="en-US" sz="1200" dirty="0"/>
          </a:p>
          <a:p>
            <a:r>
              <a:rPr lang="en-US" b="1" dirty="0"/>
              <a:t>Pioneered Binary Translation Technology</a:t>
            </a:r>
          </a:p>
          <a:p>
            <a:pPr lvl="1"/>
            <a:r>
              <a:rPr lang="en-US" sz="1600" dirty="0"/>
              <a:t>Each instruction examined</a:t>
            </a:r>
          </a:p>
          <a:p>
            <a:pPr lvl="1"/>
            <a:r>
              <a:rPr lang="en-US" sz="1600" dirty="0"/>
              <a:t>Trap scenarios swapped with </a:t>
            </a:r>
            <a:r>
              <a:rPr lang="en-US" sz="1600" dirty="0" err="1"/>
              <a:t>sysCall</a:t>
            </a:r>
            <a:endParaRPr lang="en-US" sz="1600" dirty="0"/>
          </a:p>
          <a:p>
            <a:pPr lvl="1"/>
            <a:r>
              <a:rPr lang="en-US" sz="1600" dirty="0"/>
              <a:t>Pages are cached and marked</a:t>
            </a:r>
          </a:p>
          <a:p>
            <a:pPr lvl="1"/>
            <a:r>
              <a:rPr lang="en-US" sz="1600" dirty="0"/>
              <a:t>If the page is marked native execution</a:t>
            </a:r>
          </a:p>
          <a:p>
            <a:pPr lvl="1"/>
            <a:r>
              <a:rPr lang="en-US" sz="1600" dirty="0"/>
              <a:t>Very high performance execution</a:t>
            </a:r>
          </a:p>
          <a:p>
            <a:pPr lvl="1"/>
            <a:r>
              <a:rPr lang="en-US" sz="1600" dirty="0"/>
              <a:t>No Ring Compression – 0/1/3</a:t>
            </a:r>
          </a:p>
          <a:p>
            <a:pPr lvl="1"/>
            <a:r>
              <a:rPr lang="en-US" sz="1600" dirty="0"/>
              <a:t>Smart Binary Translation </a:t>
            </a:r>
            <a:r>
              <a:rPr lang="en-US" sz="1600" dirty="0" smtClean="0"/>
              <a:t>Technology</a:t>
            </a:r>
          </a:p>
          <a:p>
            <a:pPr lvl="1"/>
            <a:r>
              <a:rPr lang="en-US" sz="1600" b="1" dirty="0" smtClean="0"/>
              <a:t>ESX and </a:t>
            </a:r>
            <a:r>
              <a:rPr lang="en-US" sz="1600" b="1" dirty="0" err="1" smtClean="0"/>
              <a:t>ESXi</a:t>
            </a:r>
            <a:r>
              <a:rPr lang="en-US" sz="1600" b="1" dirty="0" smtClean="0"/>
              <a:t> are bare metal hypervisors</a:t>
            </a:r>
            <a:endParaRPr lang="en-US" b="1" dirty="0"/>
          </a:p>
        </p:txBody>
      </p:sp>
    </p:spTree>
    <p:extLst>
      <p:ext uri="{BB962C8B-B14F-4D97-AF65-F5344CB8AC3E}">
        <p14:creationId xmlns:p14="http://schemas.microsoft.com/office/powerpoint/2010/main" val="169529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3" name="Picture 2" descr="C:\Users\Lian\Desktop\fig3.PNG"/>
          <p:cNvPicPr>
            <a:picLocks noChangeAspect="1" noChangeArrowheads="1"/>
          </p:cNvPicPr>
          <p:nvPr/>
        </p:nvPicPr>
        <p:blipFill>
          <a:blip r:embed="rId2" cstate="print"/>
          <a:srcRect/>
          <a:stretch>
            <a:fillRect/>
          </a:stretch>
        </p:blipFill>
        <p:spPr bwMode="auto">
          <a:xfrm>
            <a:off x="2362200" y="304801"/>
            <a:ext cx="7639050" cy="6272213"/>
          </a:xfrm>
          <a:prstGeom prst="rect">
            <a:avLst/>
          </a:prstGeom>
          <a:noFill/>
          <a:ln w="9525">
            <a:noFill/>
            <a:miter lim="800000"/>
            <a:headEnd/>
            <a:tailEnd/>
          </a:ln>
        </p:spPr>
      </p:pic>
    </p:spTree>
    <p:extLst>
      <p:ext uri="{BB962C8B-B14F-4D97-AF65-F5344CB8AC3E}">
        <p14:creationId xmlns:p14="http://schemas.microsoft.com/office/powerpoint/2010/main" val="1681142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2"/>
          <p:cNvSpPr>
            <a:spLocks noGrp="1"/>
          </p:cNvSpPr>
          <p:nvPr>
            <p:ph type="title"/>
          </p:nvPr>
        </p:nvSpPr>
        <p:spPr/>
        <p:txBody>
          <a:bodyPr/>
          <a:lstStyle/>
          <a:p>
            <a:r>
              <a:rPr lang="en-US" dirty="0" smtClean="0"/>
              <a:t>System architecture for </a:t>
            </a:r>
            <a:r>
              <a:rPr lang="en-US" dirty="0" err="1" smtClean="0"/>
              <a:t>IaaS</a:t>
            </a:r>
            <a:endParaRPr lang="en-US" dirty="0" smtClean="0"/>
          </a:p>
        </p:txBody>
      </p:sp>
      <p:sp>
        <p:nvSpPr>
          <p:cNvPr id="212994" name="Content Placeholder 3"/>
          <p:cNvSpPr>
            <a:spLocks noGrp="1"/>
          </p:cNvSpPr>
          <p:nvPr>
            <p:ph idx="1"/>
          </p:nvPr>
        </p:nvSpPr>
        <p:spPr/>
        <p:txBody>
          <a:bodyPr/>
          <a:lstStyle/>
          <a:p>
            <a:r>
              <a:rPr lang="en-US" sz="2400"/>
              <a:t>A </a:t>
            </a:r>
            <a:r>
              <a:rPr lang="en-US" sz="2400" b="1"/>
              <a:t>User</a:t>
            </a:r>
            <a:r>
              <a:rPr lang="en-US" sz="2400"/>
              <a:t> creates one or more </a:t>
            </a:r>
            <a:r>
              <a:rPr lang="en-US" sz="2400" b="1"/>
              <a:t>Accounts</a:t>
            </a:r>
            <a:r>
              <a:rPr lang="en-US" sz="2400"/>
              <a:t> in order to use the </a:t>
            </a:r>
            <a:r>
              <a:rPr lang="en-US" sz="2400" b="1"/>
              <a:t>Provider</a:t>
            </a:r>
            <a:r>
              <a:rPr lang="en-US" sz="2400"/>
              <a:t>’s infrastructure. The </a:t>
            </a:r>
            <a:r>
              <a:rPr lang="en-US" sz="2400" b="1"/>
              <a:t>Provider</a:t>
            </a:r>
            <a:r>
              <a:rPr lang="en-US" sz="2400"/>
              <a:t> is composed of a Hypervisor, Hardware (server, storage and network), and </a:t>
            </a:r>
            <a:r>
              <a:rPr lang="en-US" sz="2400" b="1"/>
              <a:t>DNS</a:t>
            </a:r>
            <a:r>
              <a:rPr lang="en-US" sz="2400"/>
              <a:t> (Domain Name System). The </a:t>
            </a:r>
            <a:r>
              <a:rPr lang="en-US" sz="2400" b="1"/>
              <a:t>Virtual Machine Monitor</a:t>
            </a:r>
            <a:r>
              <a:rPr lang="en-US" sz="2400"/>
              <a:t> (VMM) creates </a:t>
            </a:r>
            <a:r>
              <a:rPr lang="en-US" sz="2400" b="1"/>
              <a:t>Virtual Machines </a:t>
            </a:r>
            <a:r>
              <a:rPr lang="en-US" sz="2400"/>
              <a:t>(VM) and assigns their instances to the users who requested them. When the instance is launched, it is assigned to a physical server and given other hardware resources. The </a:t>
            </a:r>
            <a:r>
              <a:rPr lang="en-US" sz="2400" b="1"/>
              <a:t>Virtual Machine</a:t>
            </a:r>
            <a:r>
              <a:rPr lang="en-US" sz="2400"/>
              <a:t> passes system calls to the </a:t>
            </a:r>
            <a:r>
              <a:rPr lang="en-US" sz="2400" b="1"/>
              <a:t>Virtual Machine Monitor</a:t>
            </a:r>
            <a:r>
              <a:rPr lang="en-US" sz="2400"/>
              <a:t> which executes those calls in the </a:t>
            </a:r>
            <a:r>
              <a:rPr lang="en-US" sz="2400" b="1"/>
              <a:t>Hardware</a:t>
            </a:r>
            <a:r>
              <a:rPr lang="en-US" sz="2400"/>
              <a:t>. </a:t>
            </a:r>
          </a:p>
          <a:p>
            <a:pPr>
              <a:buFont typeface="Arial" charset="0"/>
              <a:buNone/>
            </a:pPr>
            <a:endParaRPr lang="en-US" sz="2400"/>
          </a:p>
          <a:p>
            <a:endParaRPr lang="en-US" sz="2400"/>
          </a:p>
        </p:txBody>
      </p:sp>
    </p:spTree>
    <p:extLst>
      <p:ext uri="{BB962C8B-B14F-4D97-AF65-F5344CB8AC3E}">
        <p14:creationId xmlns:p14="http://schemas.microsoft.com/office/powerpoint/2010/main" val="231332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7" name="Picture 2" descr="C:\Users\Lian\Desktop\fig4.PNG"/>
          <p:cNvPicPr>
            <a:picLocks noChangeAspect="1" noChangeArrowheads="1"/>
          </p:cNvPicPr>
          <p:nvPr/>
        </p:nvPicPr>
        <p:blipFill>
          <a:blip r:embed="rId2" cstate="print"/>
          <a:srcRect/>
          <a:stretch>
            <a:fillRect/>
          </a:stretch>
        </p:blipFill>
        <p:spPr bwMode="auto">
          <a:xfrm>
            <a:off x="2362201" y="188913"/>
            <a:ext cx="7483475" cy="6477000"/>
          </a:xfrm>
          <a:prstGeom prst="rect">
            <a:avLst/>
          </a:prstGeom>
          <a:noFill/>
          <a:ln w="9525">
            <a:noFill/>
            <a:miter lim="800000"/>
            <a:headEnd/>
            <a:tailEnd/>
          </a:ln>
        </p:spPr>
      </p:pic>
    </p:spTree>
    <p:extLst>
      <p:ext uri="{BB962C8B-B14F-4D97-AF65-F5344CB8AC3E}">
        <p14:creationId xmlns:p14="http://schemas.microsoft.com/office/powerpoint/2010/main" val="4157781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1981200" y="274638"/>
            <a:ext cx="8229600" cy="1143000"/>
          </a:xfrm>
          <a:prstGeom prst="rect">
            <a:avLst/>
          </a:prstGeom>
        </p:spPr>
        <p:txBody>
          <a:bodyPr/>
          <a:lstStyle/>
          <a:p>
            <a:pPr algn="ctr" eaLnBrk="0" fontAlgn="base" hangingPunct="0">
              <a:spcBef>
                <a:spcPct val="0"/>
              </a:spcBef>
              <a:spcAft>
                <a:spcPct val="0"/>
              </a:spcAft>
              <a:defRPr/>
            </a:pPr>
            <a:r>
              <a:rPr lang="en-US" sz="4400">
                <a:latin typeface="+mj-lt"/>
                <a:ea typeface="+mj-ea"/>
                <a:cs typeface="+mj-cs"/>
              </a:rPr>
              <a:t>Xen</a:t>
            </a:r>
          </a:p>
        </p:txBody>
      </p:sp>
      <p:sp>
        <p:nvSpPr>
          <p:cNvPr id="3" name="Rectangle 3"/>
          <p:cNvSpPr txBox="1">
            <a:spLocks/>
          </p:cNvSpPr>
          <p:nvPr/>
        </p:nvSpPr>
        <p:spPr>
          <a:xfrm>
            <a:off x="1981200" y="1600201"/>
            <a:ext cx="8229600" cy="4525963"/>
          </a:xfrm>
          <a:prstGeom prst="rect">
            <a:avLst/>
          </a:prstGeom>
        </p:spPr>
        <p:txBody>
          <a:bodyPr/>
          <a:lstStyle/>
          <a:p>
            <a:pPr marL="342900" indent="-342900" eaLnBrk="0" fontAlgn="base" hangingPunct="0">
              <a:lnSpc>
                <a:spcPct val="80000"/>
              </a:lnSpc>
              <a:spcBef>
                <a:spcPct val="20000"/>
              </a:spcBef>
              <a:spcAft>
                <a:spcPct val="0"/>
              </a:spcAft>
              <a:buFont typeface="Arial" charset="0"/>
              <a:buChar char="•"/>
              <a:defRPr/>
            </a:pPr>
            <a:r>
              <a:rPr lang="en-US" sz="2400" b="1" dirty="0"/>
              <a:t>Xen</a:t>
            </a:r>
            <a:r>
              <a:rPr lang="en-US" sz="2400" dirty="0"/>
              <a:t>  is a VMM for </a:t>
            </a:r>
            <a:r>
              <a:rPr lang="en-US" sz="2400" dirty="0">
                <a:hlinkClick r:id="rId2" tooltip="IA-32"/>
              </a:rPr>
              <a:t>IA-32</a:t>
            </a:r>
            <a:r>
              <a:rPr lang="en-US" sz="2400" dirty="0"/>
              <a:t>, </a:t>
            </a:r>
            <a:r>
              <a:rPr lang="en-US" sz="2400" dirty="0">
                <a:hlinkClick r:id="rId3" tooltip="X86-64"/>
              </a:rPr>
              <a:t>x86-64</a:t>
            </a:r>
            <a:r>
              <a:rPr lang="en-US" sz="2400" dirty="0"/>
              <a:t>, </a:t>
            </a:r>
            <a:r>
              <a:rPr lang="en-US" sz="2400" dirty="0">
                <a:hlinkClick r:id="rId4" tooltip="Itanium"/>
              </a:rPr>
              <a:t>Itanium</a:t>
            </a:r>
            <a:r>
              <a:rPr lang="en-US" sz="2400" dirty="0"/>
              <a:t> and </a:t>
            </a:r>
            <a:r>
              <a:rPr lang="en-US" sz="2400" dirty="0">
                <a:hlinkClick r:id="rId5" tooltip="ARM architecture"/>
              </a:rPr>
              <a:t>ARM</a:t>
            </a:r>
            <a:r>
              <a:rPr lang="en-US" sz="2400" dirty="0"/>
              <a:t> architectures.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hlinkClick r:id="rId6" tooltip="University of Cambridge Computer Laboratory"/>
              </a:rPr>
              <a:t>University of Cambridge (UK) Computer Laboratory</a:t>
            </a:r>
            <a:r>
              <a:rPr lang="en-US" sz="2400" dirty="0"/>
              <a:t> developed the first versions of Xen; </a:t>
            </a:r>
            <a:r>
              <a:rPr lang="en-US" sz="2400" dirty="0" smtClean="0"/>
              <a:t>the </a:t>
            </a:r>
            <a:r>
              <a:rPr lang="en-US" sz="2400" dirty="0"/>
              <a:t>Xen community develops and maintains Xen as free software, licensed under the </a:t>
            </a:r>
            <a:r>
              <a:rPr lang="en-US" sz="2400" dirty="0">
                <a:hlinkClick r:id="rId7" tooltip="GNU General Public License"/>
              </a:rPr>
              <a:t>GNU General Public License</a:t>
            </a:r>
            <a:r>
              <a:rPr lang="en-US" sz="2400" dirty="0"/>
              <a:t> (GPLv2).</a:t>
            </a:r>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Xen VMM </a:t>
            </a:r>
            <a:r>
              <a:rPr lang="en-US" sz="2400" dirty="0" smtClean="0"/>
              <a:t>is </a:t>
            </a:r>
            <a:r>
              <a:rPr lang="en-US" sz="2400" dirty="0"/>
              <a:t>the lowest and most privileged layer. Above this layer come one or more guest operating systems, which the hypervisor schedules across the physical CPUs.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first guest operating system, called in Xen terminology "domain 0" (dom0), boots automatically when the hypervisor boots and receives special management privileges and direct access to all physical hardware by default. </a:t>
            </a:r>
            <a:endParaRPr lang="en-US" sz="2400" dirty="0" smtClean="0"/>
          </a:p>
          <a:p>
            <a:pPr marL="342900" indent="-342900" eaLnBrk="0" fontAlgn="base" hangingPunct="0">
              <a:lnSpc>
                <a:spcPct val="80000"/>
              </a:lnSpc>
              <a:spcBef>
                <a:spcPct val="20000"/>
              </a:spcBef>
              <a:spcAft>
                <a:spcPct val="0"/>
              </a:spcAft>
              <a:buFont typeface="Arial" charset="0"/>
              <a:buChar char="•"/>
              <a:defRPr/>
            </a:pPr>
            <a:r>
              <a:rPr lang="en-US" sz="2400" dirty="0" smtClean="0"/>
              <a:t>The </a:t>
            </a:r>
            <a:r>
              <a:rPr lang="en-US" sz="2400" dirty="0"/>
              <a:t>system administrator can log into dom0 in order to manage any further guest operating systems, called "domain U" (</a:t>
            </a:r>
            <a:r>
              <a:rPr lang="en-US" sz="2400" dirty="0" err="1"/>
              <a:t>domU</a:t>
            </a:r>
            <a:r>
              <a:rPr lang="en-US" sz="2400" dirty="0"/>
              <a:t>) in Xen terminology. </a:t>
            </a:r>
          </a:p>
          <a:p>
            <a:pPr eaLnBrk="0" fontAlgn="base" hangingPunct="0">
              <a:lnSpc>
                <a:spcPct val="80000"/>
              </a:lnSpc>
              <a:spcBef>
                <a:spcPct val="20000"/>
              </a:spcBef>
              <a:spcAft>
                <a:spcPct val="0"/>
              </a:spcAft>
              <a:defRPr/>
            </a:pPr>
            <a:endParaRPr lang="en-US" sz="2400" dirty="0"/>
          </a:p>
        </p:txBody>
      </p:sp>
    </p:spTree>
    <p:extLst>
      <p:ext uri="{BB962C8B-B14F-4D97-AF65-F5344CB8AC3E}">
        <p14:creationId xmlns:p14="http://schemas.microsoft.com/office/powerpoint/2010/main" val="1086279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58266235-01B7-4AC8-8FFA-8BABC3BC15EF}" type="slidenum">
              <a:rPr lang="en-US" smtClean="0"/>
              <a:pPr>
                <a:defRPr/>
              </a:pPr>
              <a:t>22</a:t>
            </a:fld>
            <a:endParaRPr lang="en-US"/>
          </a:p>
        </p:txBody>
      </p:sp>
      <p:sp>
        <p:nvSpPr>
          <p:cNvPr id="4" name="TextBox 3"/>
          <p:cNvSpPr txBox="1">
            <a:spLocks noChangeArrowheads="1"/>
          </p:cNvSpPr>
          <p:nvPr/>
        </p:nvSpPr>
        <p:spPr bwMode="auto">
          <a:xfrm>
            <a:off x="9647239" y="142875"/>
            <a:ext cx="748475" cy="523220"/>
          </a:xfrm>
          <a:prstGeom prst="rect">
            <a:avLst/>
          </a:prstGeom>
          <a:noFill/>
          <a:ln w="9525">
            <a:noFill/>
            <a:miter lim="800000"/>
            <a:headEnd/>
            <a:tailEnd/>
          </a:ln>
        </p:spPr>
        <p:txBody>
          <a:bodyPr wrap="none">
            <a:spAutoFit/>
          </a:bodyPr>
          <a:lstStyle/>
          <a:p>
            <a:r>
              <a:rPr lang="en-US" sz="2800" b="1"/>
              <a:t>Xen</a:t>
            </a:r>
          </a:p>
        </p:txBody>
      </p:sp>
      <p:pic>
        <p:nvPicPr>
          <p:cNvPr id="5" name="Picture 2"/>
          <p:cNvPicPr>
            <a:picLocks noChangeAspect="1" noChangeArrowheads="1"/>
          </p:cNvPicPr>
          <p:nvPr/>
        </p:nvPicPr>
        <p:blipFill>
          <a:blip r:embed="rId2" cstate="print"/>
          <a:srcRect/>
          <a:stretch>
            <a:fillRect/>
          </a:stretch>
        </p:blipFill>
        <p:spPr bwMode="auto">
          <a:xfrm>
            <a:off x="6583363" y="901700"/>
            <a:ext cx="3924300" cy="2586038"/>
          </a:xfrm>
          <a:prstGeom prst="rect">
            <a:avLst/>
          </a:prstGeom>
          <a:noFill/>
          <a:ln w="9525">
            <a:noFill/>
            <a:miter lim="800000"/>
            <a:headEnd/>
            <a:tailEnd/>
          </a:ln>
        </p:spPr>
      </p:pic>
      <p:sp>
        <p:nvSpPr>
          <p:cNvPr id="6" name="TextBox 5"/>
          <p:cNvSpPr txBox="1">
            <a:spLocks noChangeArrowheads="1"/>
          </p:cNvSpPr>
          <p:nvPr/>
        </p:nvSpPr>
        <p:spPr bwMode="auto">
          <a:xfrm>
            <a:off x="1701801" y="1128713"/>
            <a:ext cx="7692683" cy="5078313"/>
          </a:xfrm>
          <a:prstGeom prst="rect">
            <a:avLst/>
          </a:prstGeom>
          <a:noFill/>
          <a:ln w="9525">
            <a:noFill/>
            <a:miter lim="800000"/>
            <a:headEnd/>
            <a:tailEnd/>
          </a:ln>
        </p:spPr>
        <p:txBody>
          <a:bodyPr wrap="none">
            <a:spAutoFit/>
          </a:bodyPr>
          <a:lstStyle/>
          <a:p>
            <a:r>
              <a:rPr lang="en-US" dirty="0"/>
              <a:t>One of the first high performance VM</a:t>
            </a:r>
          </a:p>
          <a:p>
            <a:r>
              <a:rPr lang="en-US" dirty="0"/>
              <a:t>    Technologies</a:t>
            </a:r>
          </a:p>
          <a:p>
            <a:endParaRPr lang="en-US" dirty="0"/>
          </a:p>
          <a:p>
            <a:r>
              <a:rPr lang="en-US" dirty="0"/>
              <a:t>Owned by Citrix and now called </a:t>
            </a:r>
            <a:r>
              <a:rPr lang="en-US" dirty="0" err="1"/>
              <a:t>XenServer</a:t>
            </a:r>
            <a:endParaRPr lang="en-US" dirty="0"/>
          </a:p>
          <a:p>
            <a:endParaRPr lang="en-US" dirty="0"/>
          </a:p>
          <a:p>
            <a:r>
              <a:rPr lang="en-US" dirty="0"/>
              <a:t>Retains its open source model</a:t>
            </a:r>
          </a:p>
          <a:p>
            <a:endParaRPr lang="en-US" dirty="0"/>
          </a:p>
          <a:p>
            <a:r>
              <a:rPr lang="en-US" b="1" dirty="0"/>
              <a:t>Hybrid </a:t>
            </a:r>
            <a:r>
              <a:rPr lang="en-US" b="1" dirty="0" err="1"/>
              <a:t>Paravirtualized</a:t>
            </a:r>
            <a:r>
              <a:rPr lang="en-US" b="1" dirty="0"/>
              <a:t> Hypervisor</a:t>
            </a:r>
          </a:p>
          <a:p>
            <a:endParaRPr lang="en-US" dirty="0"/>
          </a:p>
          <a:p>
            <a:r>
              <a:rPr lang="en-US" dirty="0"/>
              <a:t>Initially Linux only but with Intel VT now can run any x86 guest operating system</a:t>
            </a:r>
          </a:p>
          <a:p>
            <a:endParaRPr lang="en-US" dirty="0"/>
          </a:p>
          <a:p>
            <a:r>
              <a:rPr lang="en-US" dirty="0"/>
              <a:t>Utilizes a host OS to manage I/O.</a:t>
            </a:r>
          </a:p>
          <a:p>
            <a:pPr lvl="1"/>
            <a:r>
              <a:rPr lang="en-US" dirty="0"/>
              <a:t>Very simple and thin Hypervisor</a:t>
            </a:r>
          </a:p>
          <a:p>
            <a:pPr lvl="1"/>
            <a:r>
              <a:rPr lang="en-US" dirty="0"/>
              <a:t>Excellent I/O driver support</a:t>
            </a:r>
          </a:p>
          <a:p>
            <a:pPr lvl="1"/>
            <a:r>
              <a:rPr lang="en-US" dirty="0"/>
              <a:t>Does some I/O optimization for NIC and HDD drivers</a:t>
            </a:r>
          </a:p>
          <a:p>
            <a:pPr lvl="1"/>
            <a:endParaRPr lang="en-US" dirty="0"/>
          </a:p>
          <a:p>
            <a:r>
              <a:rPr lang="en-US" dirty="0"/>
              <a:t>Fastest Linux VM Architecture</a:t>
            </a:r>
          </a:p>
          <a:p>
            <a:endParaRPr lang="en-US" dirty="0"/>
          </a:p>
        </p:txBody>
      </p:sp>
    </p:spTree>
    <p:extLst>
      <p:ext uri="{BB962C8B-B14F-4D97-AF65-F5344CB8AC3E}">
        <p14:creationId xmlns:p14="http://schemas.microsoft.com/office/powerpoint/2010/main" val="3362173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7B36726B-7AFC-4675-9D66-D0A78DB6E1A9}" type="slidenum">
              <a:rPr lang="en-US" smtClean="0"/>
              <a:pPr>
                <a:defRPr/>
              </a:pPr>
              <a:t>23</a:t>
            </a:fld>
            <a:endParaRPr lang="en-US"/>
          </a:p>
        </p:txBody>
      </p:sp>
      <p:pic>
        <p:nvPicPr>
          <p:cNvPr id="4" name="Picture 2"/>
          <p:cNvPicPr>
            <a:picLocks noChangeAspect="1" noChangeArrowheads="1"/>
          </p:cNvPicPr>
          <p:nvPr/>
        </p:nvPicPr>
        <p:blipFill>
          <a:blip r:embed="rId2" cstate="print"/>
          <a:srcRect/>
          <a:stretch>
            <a:fillRect/>
          </a:stretch>
        </p:blipFill>
        <p:spPr bwMode="auto">
          <a:xfrm>
            <a:off x="6302375" y="1020764"/>
            <a:ext cx="4167188" cy="2827337"/>
          </a:xfrm>
          <a:prstGeom prst="rect">
            <a:avLst/>
          </a:prstGeom>
          <a:noFill/>
          <a:ln w="9525">
            <a:noFill/>
            <a:miter lim="800000"/>
            <a:headEnd/>
            <a:tailEnd/>
          </a:ln>
        </p:spPr>
      </p:pic>
      <p:sp>
        <p:nvSpPr>
          <p:cNvPr id="5" name="TextBox 4"/>
          <p:cNvSpPr txBox="1">
            <a:spLocks noChangeArrowheads="1"/>
          </p:cNvSpPr>
          <p:nvPr/>
        </p:nvSpPr>
        <p:spPr bwMode="auto">
          <a:xfrm>
            <a:off x="8934450" y="142875"/>
            <a:ext cx="1404552" cy="523220"/>
          </a:xfrm>
          <a:prstGeom prst="rect">
            <a:avLst/>
          </a:prstGeom>
          <a:noFill/>
          <a:ln w="9525">
            <a:noFill/>
            <a:miter lim="800000"/>
            <a:headEnd/>
            <a:tailEnd/>
          </a:ln>
        </p:spPr>
        <p:txBody>
          <a:bodyPr wrap="none">
            <a:spAutoFit/>
          </a:bodyPr>
          <a:lstStyle/>
          <a:p>
            <a:r>
              <a:rPr lang="en-US" sz="2800" b="1"/>
              <a:t>Hyper-V</a:t>
            </a:r>
          </a:p>
        </p:txBody>
      </p:sp>
      <p:sp>
        <p:nvSpPr>
          <p:cNvPr id="6" name="TextBox 5"/>
          <p:cNvSpPr txBox="1">
            <a:spLocks noChangeArrowheads="1"/>
          </p:cNvSpPr>
          <p:nvPr/>
        </p:nvSpPr>
        <p:spPr bwMode="auto">
          <a:xfrm>
            <a:off x="1974851" y="1057275"/>
            <a:ext cx="5295617" cy="6186309"/>
          </a:xfrm>
          <a:prstGeom prst="rect">
            <a:avLst/>
          </a:prstGeom>
          <a:noFill/>
          <a:ln w="9525">
            <a:noFill/>
            <a:miter lim="800000"/>
            <a:headEnd/>
            <a:tailEnd/>
          </a:ln>
        </p:spPr>
        <p:txBody>
          <a:bodyPr wrap="none">
            <a:spAutoFit/>
          </a:bodyPr>
          <a:lstStyle/>
          <a:p>
            <a:r>
              <a:rPr lang="en-US" dirty="0"/>
              <a:t>Microsoft’s Hypervisor for Windows</a:t>
            </a:r>
          </a:p>
          <a:p>
            <a:r>
              <a:rPr lang="en-US" dirty="0"/>
              <a:t>    Server </a:t>
            </a:r>
            <a:r>
              <a:rPr lang="en-US" dirty="0" smtClean="0"/>
              <a:t>2008. </a:t>
            </a:r>
            <a:r>
              <a:rPr lang="en-US" dirty="0"/>
              <a:t>Hyper-V has since </a:t>
            </a:r>
            <a:r>
              <a:rPr lang="en-US" dirty="0" smtClean="0"/>
              <a:t>been</a:t>
            </a:r>
          </a:p>
          <a:p>
            <a:r>
              <a:rPr lang="en-US" dirty="0" smtClean="0"/>
              <a:t> </a:t>
            </a:r>
            <a:r>
              <a:rPr lang="en-US" dirty="0"/>
              <a:t>released with every version of </a:t>
            </a:r>
            <a:endParaRPr lang="en-US" dirty="0" smtClean="0"/>
          </a:p>
          <a:p>
            <a:r>
              <a:rPr lang="en-US" dirty="0"/>
              <a:t> </a:t>
            </a:r>
            <a:r>
              <a:rPr lang="en-US" dirty="0" smtClean="0"/>
              <a:t> Windows </a:t>
            </a:r>
            <a:r>
              <a:rPr lang="en-US" dirty="0"/>
              <a:t>Server</a:t>
            </a:r>
          </a:p>
          <a:p>
            <a:endParaRPr lang="en-US" dirty="0"/>
          </a:p>
          <a:p>
            <a:r>
              <a:rPr lang="en-US" dirty="0"/>
              <a:t>Considered a Hybrid </a:t>
            </a:r>
            <a:r>
              <a:rPr lang="en-US" dirty="0" err="1"/>
              <a:t>Paravirtualized</a:t>
            </a:r>
            <a:r>
              <a:rPr lang="en-US" dirty="0"/>
              <a:t> VM</a:t>
            </a:r>
          </a:p>
          <a:p>
            <a:pPr lvl="1"/>
            <a:r>
              <a:rPr lang="en-US" dirty="0"/>
              <a:t>Modified Win Server 2008 OS</a:t>
            </a:r>
          </a:p>
          <a:p>
            <a:pPr lvl="1"/>
            <a:r>
              <a:rPr lang="en-US" dirty="0"/>
              <a:t>Modified Citrix </a:t>
            </a:r>
            <a:r>
              <a:rPr lang="en-US" dirty="0" err="1"/>
              <a:t>XenServer</a:t>
            </a:r>
            <a:r>
              <a:rPr lang="en-US" dirty="0"/>
              <a:t> OS</a:t>
            </a:r>
          </a:p>
          <a:p>
            <a:pPr lvl="1"/>
            <a:r>
              <a:rPr lang="en-US" dirty="0"/>
              <a:t>Intel VT for other OS’s</a:t>
            </a:r>
          </a:p>
          <a:p>
            <a:pPr lvl="1"/>
            <a:endParaRPr lang="en-US" dirty="0"/>
          </a:p>
          <a:p>
            <a:r>
              <a:rPr lang="en-US" dirty="0"/>
              <a:t>Utilizes Parent/Child Partition</a:t>
            </a:r>
          </a:p>
          <a:p>
            <a:pPr lvl="1"/>
            <a:r>
              <a:rPr lang="en-US" dirty="0"/>
              <a:t>Parent Partition is Host OS</a:t>
            </a:r>
          </a:p>
          <a:p>
            <a:pPr lvl="1"/>
            <a:r>
              <a:rPr lang="en-US" dirty="0"/>
              <a:t>Child Partition is Guest OS’s</a:t>
            </a:r>
          </a:p>
          <a:p>
            <a:pPr lvl="1"/>
            <a:r>
              <a:rPr lang="en-US" dirty="0"/>
              <a:t>Parent Partition provides I/O driver support</a:t>
            </a:r>
          </a:p>
          <a:p>
            <a:pPr lvl="1"/>
            <a:endParaRPr lang="en-US" dirty="0"/>
          </a:p>
          <a:p>
            <a:r>
              <a:rPr lang="en-US" dirty="0" smtClean="0"/>
              <a:t>Technology </a:t>
            </a:r>
            <a:r>
              <a:rPr lang="en-US" dirty="0"/>
              <a:t>innovations</a:t>
            </a:r>
          </a:p>
          <a:p>
            <a:pPr lvl="1"/>
            <a:r>
              <a:rPr lang="en-US" dirty="0"/>
              <a:t>Utilizes VT root/non-root only when necessary</a:t>
            </a:r>
          </a:p>
          <a:p>
            <a:pPr lvl="1"/>
            <a:r>
              <a:rPr lang="en-US" dirty="0" err="1"/>
              <a:t>sysCall</a:t>
            </a:r>
            <a:r>
              <a:rPr lang="en-US" dirty="0"/>
              <a:t> OS substitution</a:t>
            </a:r>
          </a:p>
          <a:p>
            <a:pPr lvl="1"/>
            <a:r>
              <a:rPr lang="en-US" dirty="0" err="1"/>
              <a:t>VMBus</a:t>
            </a:r>
            <a:r>
              <a:rPr lang="en-US" dirty="0"/>
              <a:t> for high performance I/O – NIC’s and HDD</a:t>
            </a:r>
          </a:p>
          <a:p>
            <a:pPr lvl="1"/>
            <a:endParaRPr lang="en-US" dirty="0"/>
          </a:p>
          <a:p>
            <a:endParaRPr lang="en-US" dirty="0"/>
          </a:p>
          <a:p>
            <a:endParaRPr lang="en-US" dirty="0"/>
          </a:p>
        </p:txBody>
      </p:sp>
    </p:spTree>
    <p:extLst>
      <p:ext uri="{BB962C8B-B14F-4D97-AF65-F5344CB8AC3E}">
        <p14:creationId xmlns:p14="http://schemas.microsoft.com/office/powerpoint/2010/main" val="3863965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Title 1"/>
          <p:cNvSpPr>
            <a:spLocks noGrp="1"/>
          </p:cNvSpPr>
          <p:nvPr>
            <p:ph type="title"/>
          </p:nvPr>
        </p:nvSpPr>
        <p:spPr/>
        <p:txBody>
          <a:bodyPr/>
          <a:lstStyle/>
          <a:p>
            <a:r>
              <a:rPr lang="en-US" smtClean="0"/>
              <a:t>Microsoft Hyper V</a:t>
            </a:r>
          </a:p>
        </p:txBody>
      </p:sp>
      <p:sp>
        <p:nvSpPr>
          <p:cNvPr id="290818" name="Content Placeholder 2"/>
          <p:cNvSpPr>
            <a:spLocks noGrp="1"/>
          </p:cNvSpPr>
          <p:nvPr>
            <p:ph idx="1"/>
          </p:nvPr>
        </p:nvSpPr>
        <p:spPr/>
        <p:txBody>
          <a:bodyPr/>
          <a:lstStyle/>
          <a:p>
            <a:r>
              <a:rPr lang="en-US" sz="1800" dirty="0"/>
              <a:t>Hyper-V supports isolation in terms of a </a:t>
            </a:r>
            <a:r>
              <a:rPr lang="en-US" sz="1800" i="1" dirty="0"/>
              <a:t>partition</a:t>
            </a:r>
            <a:r>
              <a:rPr lang="en-US" sz="1800" dirty="0"/>
              <a:t>. A partition is a logical unit of isolation, supported by the hypervisor, in which operating systems execute. A hypervisor instance has to have at least one </a:t>
            </a:r>
            <a:r>
              <a:rPr lang="en-US" sz="1800" i="1" dirty="0"/>
              <a:t>parent partition</a:t>
            </a:r>
            <a:r>
              <a:rPr lang="en-US" sz="1800" dirty="0"/>
              <a:t>, running Windows Server 2008. The virtualization stack runs in the parent partition and has direct access to the hardware devices. The parent partition then creates the </a:t>
            </a:r>
            <a:r>
              <a:rPr lang="en-US" sz="1800" i="1" dirty="0"/>
              <a:t>child partitions</a:t>
            </a:r>
            <a:r>
              <a:rPr lang="en-US" sz="1800" dirty="0"/>
              <a:t> which host the guest OSs. A parent partition creates child partitions using the </a:t>
            </a:r>
            <a:r>
              <a:rPr lang="en-US" sz="1800" i="1" dirty="0" err="1"/>
              <a:t>hypercall</a:t>
            </a:r>
            <a:r>
              <a:rPr lang="en-US" sz="1800" dirty="0"/>
              <a:t> API</a:t>
            </a:r>
          </a:p>
          <a:p>
            <a:r>
              <a:rPr lang="en-US" sz="1800" dirty="0"/>
              <a:t>A virtualized partition does not have access to the physical processor and does not handle its real interrupts. Instead, it has a virtual view of the processor and runs in </a:t>
            </a:r>
            <a:r>
              <a:rPr lang="en-US" sz="1800" i="1" dirty="0"/>
              <a:t>Guest Virtual Address</a:t>
            </a:r>
            <a:r>
              <a:rPr lang="en-US" sz="1800" dirty="0"/>
              <a:t>, which might not necessarily be the entire VAS. A hypervisor could choose to expose only a subset of the processors to each partition. The hypervisor handles the interrupts to the processor, and redirects them to the respective partition using a logical </a:t>
            </a:r>
            <a:r>
              <a:rPr lang="en-US" sz="1800" i="1" dirty="0"/>
              <a:t>Synthetic Interrupt Controller</a:t>
            </a:r>
            <a:r>
              <a:rPr lang="en-US" sz="1800" dirty="0"/>
              <a:t> (</a:t>
            </a:r>
            <a:r>
              <a:rPr lang="en-US" sz="1800" dirty="0" err="1"/>
              <a:t>SynIC</a:t>
            </a:r>
            <a:r>
              <a:rPr lang="en-US" sz="1800" dirty="0"/>
              <a:t>). </a:t>
            </a:r>
            <a:endParaRPr lang="en-US" sz="1800" dirty="0" smtClean="0"/>
          </a:p>
          <a:p>
            <a:r>
              <a:rPr lang="en-US" sz="1800" dirty="0" smtClean="0"/>
              <a:t> </a:t>
            </a:r>
            <a:r>
              <a:rPr lang="en-US" sz="1800" dirty="0">
                <a:hlinkClick r:id="rId2" tooltip="Hyper-V"/>
              </a:rPr>
              <a:t>Hyper-V</a:t>
            </a:r>
            <a:r>
              <a:rPr lang="en-US" sz="1800" dirty="0"/>
              <a:t> (released in June </a:t>
            </a:r>
            <a:r>
              <a:rPr lang="en-US" sz="1800" dirty="0" smtClean="0"/>
              <a:t>2008) </a:t>
            </a:r>
            <a:r>
              <a:rPr lang="en-US" sz="1800" dirty="0"/>
              <a:t>exemplifies a type 1 product that can be mistaken for a type 2. Both the free stand-alone version and the version that is part of the commercial </a:t>
            </a:r>
            <a:r>
              <a:rPr lang="en-US" sz="1800" dirty="0">
                <a:hlinkClick r:id="rId3" tooltip="Windows Server 2008"/>
              </a:rPr>
              <a:t>Windows Server 2008</a:t>
            </a:r>
            <a:r>
              <a:rPr lang="en-US" sz="1800" dirty="0"/>
              <a:t> product use a virtualized Windows Server 2008 parent partition to manage the Type 1 Hyper-V hypervisor. In both cases the Hyper-V hypervisor loads prior to the management operating system, and any virtual environments created run directly on the hypervisor, not via the management operating system.</a:t>
            </a:r>
          </a:p>
          <a:p>
            <a:endParaRPr lang="en-US" sz="1800" dirty="0"/>
          </a:p>
          <a:p>
            <a:pPr marL="0" indent="0">
              <a:buNone/>
            </a:pPr>
            <a:endParaRPr lang="en-US" dirty="0" smtClean="0"/>
          </a:p>
        </p:txBody>
      </p:sp>
    </p:spTree>
    <p:extLst>
      <p:ext uri="{BB962C8B-B14F-4D97-AF65-F5344CB8AC3E}">
        <p14:creationId xmlns:p14="http://schemas.microsoft.com/office/powerpoint/2010/main" val="2498714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1" name="Picture 2"/>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Tree>
    <p:extLst>
      <p:ext uri="{BB962C8B-B14F-4D97-AF65-F5344CB8AC3E}">
        <p14:creationId xmlns:p14="http://schemas.microsoft.com/office/powerpoint/2010/main" val="2089261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E5335DC6-4C51-40A8-B486-5105D2235210}" type="slidenum">
              <a:rPr lang="en-US" smtClean="0"/>
              <a:pPr>
                <a:defRPr/>
              </a:pPr>
              <a:t>26</a:t>
            </a:fld>
            <a:endParaRPr lang="en-US"/>
          </a:p>
        </p:txBody>
      </p:sp>
      <p:sp>
        <p:nvSpPr>
          <p:cNvPr id="4" name="TextBox 3"/>
          <p:cNvSpPr txBox="1">
            <a:spLocks noChangeArrowheads="1"/>
          </p:cNvSpPr>
          <p:nvPr/>
        </p:nvSpPr>
        <p:spPr bwMode="auto">
          <a:xfrm>
            <a:off x="9480551" y="142875"/>
            <a:ext cx="1001713" cy="522288"/>
          </a:xfrm>
          <a:prstGeom prst="rect">
            <a:avLst/>
          </a:prstGeom>
          <a:noFill/>
          <a:ln w="9525">
            <a:noFill/>
            <a:miter lim="800000"/>
            <a:headEnd/>
            <a:tailEnd/>
          </a:ln>
        </p:spPr>
        <p:txBody>
          <a:bodyPr wrap="none">
            <a:spAutoFit/>
          </a:bodyPr>
          <a:lstStyle/>
          <a:p>
            <a:r>
              <a:rPr lang="en-US" sz="2800"/>
              <a:t>z/VM</a:t>
            </a:r>
          </a:p>
        </p:txBody>
      </p:sp>
      <p:pic>
        <p:nvPicPr>
          <p:cNvPr id="5" name="Picture 2"/>
          <p:cNvPicPr>
            <a:picLocks noChangeAspect="1" noChangeArrowheads="1"/>
          </p:cNvPicPr>
          <p:nvPr/>
        </p:nvPicPr>
        <p:blipFill>
          <a:blip r:embed="rId2" cstate="print"/>
          <a:srcRect/>
          <a:stretch>
            <a:fillRect/>
          </a:stretch>
        </p:blipFill>
        <p:spPr bwMode="auto">
          <a:xfrm>
            <a:off x="6986588" y="930276"/>
            <a:ext cx="3529012" cy="2322513"/>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7018339" y="3895725"/>
            <a:ext cx="3495675" cy="1836738"/>
          </a:xfrm>
          <a:prstGeom prst="rect">
            <a:avLst/>
          </a:prstGeom>
          <a:noFill/>
          <a:ln w="9525">
            <a:noFill/>
            <a:miter lim="800000"/>
            <a:headEnd/>
            <a:tailEnd/>
          </a:ln>
        </p:spPr>
      </p:pic>
      <p:sp>
        <p:nvSpPr>
          <p:cNvPr id="7" name="TextBox 6"/>
          <p:cNvSpPr txBox="1">
            <a:spLocks noChangeArrowheads="1"/>
          </p:cNvSpPr>
          <p:nvPr/>
        </p:nvSpPr>
        <p:spPr bwMode="auto">
          <a:xfrm>
            <a:off x="1677988" y="1139825"/>
            <a:ext cx="4833374" cy="5632311"/>
          </a:xfrm>
          <a:prstGeom prst="rect">
            <a:avLst/>
          </a:prstGeom>
          <a:noFill/>
          <a:ln w="9525">
            <a:noFill/>
            <a:miter lim="800000"/>
            <a:headEnd/>
            <a:tailEnd/>
          </a:ln>
        </p:spPr>
        <p:txBody>
          <a:bodyPr wrap="none">
            <a:spAutoFit/>
          </a:bodyPr>
          <a:lstStyle/>
          <a:p>
            <a:r>
              <a:rPr lang="en-US" dirty="0"/>
              <a:t>Combination </a:t>
            </a:r>
            <a:r>
              <a:rPr lang="en-US" dirty="0" err="1"/>
              <a:t>Paravirtualized</a:t>
            </a:r>
            <a:r>
              <a:rPr lang="en-US" dirty="0"/>
              <a:t> and hardware</a:t>
            </a:r>
          </a:p>
          <a:p>
            <a:r>
              <a:rPr lang="en-US" dirty="0"/>
              <a:t>    emulation architecture</a:t>
            </a:r>
          </a:p>
          <a:p>
            <a:endParaRPr lang="en-US" dirty="0"/>
          </a:p>
          <a:p>
            <a:r>
              <a:rPr lang="en-US" dirty="0" smtClean="0"/>
              <a:t>IBM Linux </a:t>
            </a:r>
            <a:r>
              <a:rPr lang="en-US" dirty="0"/>
              <a:t>Based </a:t>
            </a:r>
            <a:r>
              <a:rPr lang="en-US" dirty="0" smtClean="0"/>
              <a:t>Hypervisor, v. 6.4 now</a:t>
            </a:r>
          </a:p>
          <a:p>
            <a:r>
              <a:rPr lang="en-US" dirty="0" smtClean="0"/>
              <a:t>Supports OpenStack </a:t>
            </a:r>
            <a:endParaRPr lang="en-US" dirty="0"/>
          </a:p>
          <a:p>
            <a:endParaRPr lang="en-US" dirty="0"/>
          </a:p>
          <a:p>
            <a:r>
              <a:rPr lang="en-US" dirty="0"/>
              <a:t>Focused on Linux and Legacy Operating Systems</a:t>
            </a:r>
          </a:p>
          <a:p>
            <a:pPr lvl="1"/>
            <a:r>
              <a:rPr lang="en-US" dirty="0"/>
              <a:t>Intel VT Technology for Linux OS’s</a:t>
            </a:r>
          </a:p>
          <a:p>
            <a:pPr lvl="1"/>
            <a:r>
              <a:rPr lang="en-US" dirty="0" err="1"/>
              <a:t>Paravirtualization</a:t>
            </a:r>
            <a:r>
              <a:rPr lang="en-US" dirty="0"/>
              <a:t> for IBM’s OS’s</a:t>
            </a:r>
          </a:p>
          <a:p>
            <a:pPr lvl="1"/>
            <a:r>
              <a:rPr lang="en-US" dirty="0"/>
              <a:t>Hardware Emulation for legacy OS’s</a:t>
            </a:r>
          </a:p>
          <a:p>
            <a:pPr lvl="1"/>
            <a:endParaRPr lang="en-US" dirty="0"/>
          </a:p>
          <a:p>
            <a:r>
              <a:rPr lang="en-US" dirty="0"/>
              <a:t>Supports a number of legacy &amp; New OS’s</a:t>
            </a:r>
          </a:p>
          <a:p>
            <a:pPr lvl="1"/>
            <a:r>
              <a:rPr lang="en-US" dirty="0"/>
              <a:t>VSE	MVS	VM	TPF</a:t>
            </a:r>
          </a:p>
          <a:p>
            <a:pPr lvl="1"/>
            <a:r>
              <a:rPr lang="en-US" dirty="0"/>
              <a:t>Z/OS	z/TPF	z/VSE	z/VM</a:t>
            </a:r>
          </a:p>
          <a:p>
            <a:pPr lvl="1"/>
            <a:endParaRPr lang="en-US" dirty="0"/>
          </a:p>
          <a:p>
            <a:r>
              <a:rPr lang="en-US" dirty="0"/>
              <a:t>Supports ESA, XA, and XC hardware</a:t>
            </a:r>
          </a:p>
          <a:p>
            <a:r>
              <a:rPr lang="en-US" dirty="0"/>
              <a:t>    platforms</a:t>
            </a:r>
          </a:p>
          <a:p>
            <a:pPr lvl="1"/>
            <a:endParaRPr lang="en-US" dirty="0"/>
          </a:p>
          <a:p>
            <a:r>
              <a:rPr lang="en-US" dirty="0"/>
              <a:t>Strategy supports holding on to existing customer</a:t>
            </a:r>
          </a:p>
          <a:p>
            <a:r>
              <a:rPr lang="en-US" dirty="0"/>
              <a:t>    base as well as future VM platform	</a:t>
            </a:r>
          </a:p>
        </p:txBody>
      </p:sp>
    </p:spTree>
    <p:extLst>
      <p:ext uri="{BB962C8B-B14F-4D97-AF65-F5344CB8AC3E}">
        <p14:creationId xmlns:p14="http://schemas.microsoft.com/office/powerpoint/2010/main" val="2047809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B2CE9F17-A476-41DF-9FEF-A9A40D24BD19}" type="slidenum">
              <a:rPr lang="en-US" smtClean="0"/>
              <a:pPr>
                <a:defRPr/>
              </a:pPr>
              <a:t>27</a:t>
            </a:fld>
            <a:endParaRPr lang="en-US"/>
          </a:p>
        </p:txBody>
      </p:sp>
      <p:sp>
        <p:nvSpPr>
          <p:cNvPr id="4" name="TextBox 3"/>
          <p:cNvSpPr txBox="1">
            <a:spLocks noChangeArrowheads="1"/>
          </p:cNvSpPr>
          <p:nvPr/>
        </p:nvSpPr>
        <p:spPr bwMode="auto">
          <a:xfrm>
            <a:off x="8126476" y="130175"/>
            <a:ext cx="2363724" cy="523220"/>
          </a:xfrm>
          <a:prstGeom prst="rect">
            <a:avLst/>
          </a:prstGeom>
          <a:noFill/>
          <a:ln w="9525">
            <a:noFill/>
            <a:miter lim="800000"/>
            <a:headEnd/>
            <a:tailEnd/>
          </a:ln>
        </p:spPr>
        <p:txBody>
          <a:bodyPr wrap="none">
            <a:spAutoFit/>
          </a:bodyPr>
          <a:lstStyle/>
          <a:p>
            <a:pPr algn="r"/>
            <a:r>
              <a:rPr lang="en-US" sz="2800" b="1"/>
              <a:t>Linux V/Server</a:t>
            </a:r>
          </a:p>
        </p:txBody>
      </p:sp>
      <p:pic>
        <p:nvPicPr>
          <p:cNvPr id="5" name="Picture 2"/>
          <p:cNvPicPr>
            <a:picLocks noChangeAspect="1" noChangeArrowheads="1"/>
          </p:cNvPicPr>
          <p:nvPr/>
        </p:nvPicPr>
        <p:blipFill>
          <a:blip r:embed="rId2" cstate="print"/>
          <a:srcRect/>
          <a:stretch>
            <a:fillRect/>
          </a:stretch>
        </p:blipFill>
        <p:spPr bwMode="auto">
          <a:xfrm>
            <a:off x="6388100" y="996951"/>
            <a:ext cx="4057650" cy="2709863"/>
          </a:xfrm>
          <a:prstGeom prst="rect">
            <a:avLst/>
          </a:prstGeom>
          <a:noFill/>
          <a:ln w="9525">
            <a:noFill/>
            <a:miter lim="800000"/>
            <a:headEnd/>
            <a:tailEnd/>
          </a:ln>
        </p:spPr>
      </p:pic>
      <p:sp>
        <p:nvSpPr>
          <p:cNvPr id="6" name="TextBox 5"/>
          <p:cNvSpPr txBox="1">
            <a:spLocks noChangeArrowheads="1"/>
          </p:cNvSpPr>
          <p:nvPr/>
        </p:nvSpPr>
        <p:spPr bwMode="auto">
          <a:xfrm>
            <a:off x="1927225" y="1068388"/>
            <a:ext cx="8030596" cy="5355312"/>
          </a:xfrm>
          <a:prstGeom prst="rect">
            <a:avLst/>
          </a:prstGeom>
          <a:noFill/>
          <a:ln w="9525">
            <a:noFill/>
            <a:miter lim="800000"/>
            <a:headEnd/>
            <a:tailEnd/>
          </a:ln>
        </p:spPr>
        <p:txBody>
          <a:bodyPr wrap="none">
            <a:spAutoFit/>
          </a:bodyPr>
          <a:lstStyle/>
          <a:p>
            <a:r>
              <a:rPr lang="en-US" dirty="0"/>
              <a:t>Linux </a:t>
            </a:r>
            <a:r>
              <a:rPr lang="en-US" dirty="0" err="1" smtClean="0"/>
              <a:t>VServer</a:t>
            </a:r>
            <a:r>
              <a:rPr lang="en-US" dirty="0" smtClean="0"/>
              <a:t> </a:t>
            </a:r>
            <a:r>
              <a:rPr lang="en-US" dirty="0"/>
              <a:t>one of the more</a:t>
            </a:r>
          </a:p>
          <a:p>
            <a:r>
              <a:rPr lang="en-US" dirty="0"/>
              <a:t>    interesting VM architectures</a:t>
            </a:r>
          </a:p>
          <a:p>
            <a:endParaRPr lang="en-US" dirty="0"/>
          </a:p>
          <a:p>
            <a:r>
              <a:rPr lang="en-US" dirty="0"/>
              <a:t>Exploits the concept of Linux root isolation</a:t>
            </a:r>
          </a:p>
          <a:p>
            <a:endParaRPr lang="en-US" dirty="0"/>
          </a:p>
          <a:p>
            <a:r>
              <a:rPr lang="en-US" dirty="0"/>
              <a:t>Uses a single Linux kernel – no VMM</a:t>
            </a:r>
          </a:p>
          <a:p>
            <a:endParaRPr lang="en-US" dirty="0"/>
          </a:p>
          <a:p>
            <a:r>
              <a:rPr lang="en-US" dirty="0"/>
              <a:t>Host Linux OS runs in root</a:t>
            </a:r>
          </a:p>
          <a:p>
            <a:endParaRPr lang="en-US" dirty="0"/>
          </a:p>
          <a:p>
            <a:r>
              <a:rPr lang="en-US" dirty="0"/>
              <a:t>Guest OS run in guest root mode</a:t>
            </a:r>
          </a:p>
          <a:p>
            <a:pPr lvl="1"/>
            <a:r>
              <a:rPr lang="en-US" dirty="0"/>
              <a:t>To the guest OS they appear to have root privilege</a:t>
            </a:r>
          </a:p>
          <a:p>
            <a:pPr lvl="1"/>
            <a:r>
              <a:rPr lang="en-US" dirty="0"/>
              <a:t>Linux file system provides data isolation</a:t>
            </a:r>
          </a:p>
          <a:p>
            <a:pPr lvl="1"/>
            <a:r>
              <a:rPr lang="en-US" dirty="0"/>
              <a:t>Kernel handles each guest OS as just another thread</a:t>
            </a:r>
          </a:p>
          <a:p>
            <a:pPr lvl="1"/>
            <a:endParaRPr lang="en-US" dirty="0"/>
          </a:p>
          <a:p>
            <a:r>
              <a:rPr lang="en-US" dirty="0"/>
              <a:t>Some modifications required to the kernel to handle host/guest root mode</a:t>
            </a:r>
          </a:p>
          <a:p>
            <a:endParaRPr lang="en-US" dirty="0"/>
          </a:p>
          <a:p>
            <a:r>
              <a:rPr lang="en-US" dirty="0"/>
              <a:t>Although each guest VM is transparent it does favor a servlet programming style</a:t>
            </a:r>
          </a:p>
          <a:p>
            <a:endParaRPr lang="en-US" dirty="0"/>
          </a:p>
          <a:p>
            <a:r>
              <a:rPr lang="en-US" dirty="0"/>
              <a:t>All guest VMs must be the same Linux guest OS, no mixing of guest </a:t>
            </a:r>
            <a:r>
              <a:rPr lang="en-US" dirty="0" smtClean="0"/>
              <a:t>OS’s  (container)</a:t>
            </a:r>
            <a:endParaRPr lang="en-US" dirty="0"/>
          </a:p>
        </p:txBody>
      </p:sp>
    </p:spTree>
    <p:extLst>
      <p:ext uri="{BB962C8B-B14F-4D97-AF65-F5344CB8AC3E}">
        <p14:creationId xmlns:p14="http://schemas.microsoft.com/office/powerpoint/2010/main" val="2359357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r>
              <a:rPr lang="en-US" dirty="0" err="1" smtClean="0"/>
              <a:t>VServer</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Linux-</a:t>
            </a:r>
            <a:r>
              <a:rPr lang="en-US" b="1" dirty="0" err="1"/>
              <a:t>VServer</a:t>
            </a:r>
            <a:r>
              <a:rPr lang="en-US" dirty="0"/>
              <a:t> is a </a:t>
            </a:r>
            <a:r>
              <a:rPr lang="en-US" dirty="0">
                <a:hlinkClick r:id="rId2" tooltip="Virtual private server"/>
              </a:rPr>
              <a:t>virtual private server</a:t>
            </a:r>
            <a:r>
              <a:rPr lang="en-US" dirty="0"/>
              <a:t> implementation that was created by adding </a:t>
            </a:r>
            <a:r>
              <a:rPr lang="en-US" dirty="0" smtClean="0"/>
              <a:t>OS-level virtualization </a:t>
            </a:r>
            <a:r>
              <a:rPr lang="en-US" dirty="0"/>
              <a:t>to the </a:t>
            </a:r>
            <a:r>
              <a:rPr lang="en-US" dirty="0">
                <a:hlinkClick r:id="rId3" tooltip="Linux kernel"/>
              </a:rPr>
              <a:t>Linux kernel</a:t>
            </a:r>
            <a:r>
              <a:rPr lang="en-US" dirty="0"/>
              <a:t>. It is developed and distributed as </a:t>
            </a:r>
            <a:r>
              <a:rPr lang="en-US" dirty="0">
                <a:hlinkClick r:id="rId4" tooltip="Open-source software"/>
              </a:rPr>
              <a:t>open-source software</a:t>
            </a:r>
            <a:r>
              <a:rPr lang="en-US" dirty="0"/>
              <a:t>.</a:t>
            </a:r>
          </a:p>
          <a:p>
            <a:r>
              <a:rPr lang="en-US" dirty="0" smtClean="0"/>
              <a:t>Linux-</a:t>
            </a:r>
            <a:r>
              <a:rPr lang="en-US" dirty="0" err="1" smtClean="0"/>
              <a:t>VServer</a:t>
            </a:r>
            <a:r>
              <a:rPr lang="en-US" dirty="0" smtClean="0"/>
              <a:t> </a:t>
            </a:r>
            <a:r>
              <a:rPr lang="en-US" dirty="0"/>
              <a:t>is a </a:t>
            </a:r>
            <a:r>
              <a:rPr lang="en-US" dirty="0">
                <a:hlinkClick r:id="rId5" tooltip="Operating-system-level virtualization"/>
              </a:rPr>
              <a:t>jail mechanism</a:t>
            </a:r>
            <a:r>
              <a:rPr lang="en-US" dirty="0"/>
              <a:t> in that it can be used to securely partition resources on a computer system (such as the </a:t>
            </a:r>
            <a:r>
              <a:rPr lang="en-US" dirty="0">
                <a:hlinkClick r:id="rId6" tooltip="File system"/>
              </a:rPr>
              <a:t>file system</a:t>
            </a:r>
            <a:r>
              <a:rPr lang="en-US" dirty="0"/>
              <a:t>, CPU time, network addresses and memory) in such a way that </a:t>
            </a:r>
            <a:r>
              <a:rPr lang="en-US" dirty="0">
                <a:hlinkClick r:id="rId7" tooltip="Process (computing)"/>
              </a:rPr>
              <a:t>processes</a:t>
            </a:r>
            <a:r>
              <a:rPr lang="en-US" dirty="0"/>
              <a:t> cannot mount a </a:t>
            </a:r>
            <a:r>
              <a:rPr lang="en-US" dirty="0">
                <a:hlinkClick r:id="rId8" tooltip="Denial-of-service attack"/>
              </a:rPr>
              <a:t>denial-of-service attack</a:t>
            </a:r>
            <a:r>
              <a:rPr lang="en-US" dirty="0"/>
              <a:t> on anything outside their partition</a:t>
            </a:r>
            <a:r>
              <a:rPr lang="en-US" dirty="0" smtClean="0"/>
              <a:t>.</a:t>
            </a:r>
          </a:p>
          <a:p>
            <a:r>
              <a:rPr lang="en-US" dirty="0"/>
              <a:t>Each partition is called a </a:t>
            </a:r>
            <a:r>
              <a:rPr lang="en-US" i="1" dirty="0"/>
              <a:t>security context</a:t>
            </a:r>
            <a:r>
              <a:rPr lang="en-US" dirty="0"/>
              <a:t>, and the virtualized system within it is the </a:t>
            </a:r>
            <a:r>
              <a:rPr lang="en-US" i="1" dirty="0"/>
              <a:t>virtual private server</a:t>
            </a:r>
            <a:r>
              <a:rPr lang="en-US" dirty="0"/>
              <a:t>. A </a:t>
            </a:r>
            <a:r>
              <a:rPr lang="en-US" dirty="0" err="1">
                <a:hlinkClick r:id="rId9" tooltip="Chroot"/>
              </a:rPr>
              <a:t>chroot</a:t>
            </a:r>
            <a:r>
              <a:rPr lang="en-US" dirty="0"/>
              <a:t>-like utility for descending into security contexts is provided. Booting a virtual private server is then simply a matter of </a:t>
            </a:r>
            <a:r>
              <a:rPr lang="en-US" dirty="0" err="1"/>
              <a:t>kickstarting</a:t>
            </a:r>
            <a:r>
              <a:rPr lang="en-US" dirty="0"/>
              <a:t> </a:t>
            </a:r>
            <a:r>
              <a:rPr lang="en-US" dirty="0" err="1">
                <a:hlinkClick r:id="rId10" tooltip="Init"/>
              </a:rPr>
              <a:t>init</a:t>
            </a:r>
            <a:r>
              <a:rPr lang="en-US" dirty="0"/>
              <a:t> in a new security context; likewise, shutting it down simply entails killing all processes with that security context. The contexts themselves are robust enough to boot many </a:t>
            </a:r>
            <a:r>
              <a:rPr lang="en-US" dirty="0">
                <a:hlinkClick r:id="rId11" tooltip="Linux distribution"/>
              </a:rPr>
              <a:t>Linux distributions</a:t>
            </a:r>
            <a:r>
              <a:rPr lang="en-US" dirty="0"/>
              <a:t> unmodified, including </a:t>
            </a:r>
            <a:r>
              <a:rPr lang="en-US" dirty="0" err="1">
                <a:hlinkClick r:id="rId12" tooltip="Debian"/>
              </a:rPr>
              <a:t>Debian</a:t>
            </a:r>
            <a:r>
              <a:rPr lang="en-US" dirty="0"/>
              <a:t> and </a:t>
            </a:r>
            <a:r>
              <a:rPr lang="en-US" dirty="0">
                <a:hlinkClick r:id="rId13" tooltip="Fedora (operating system)"/>
              </a:rPr>
              <a:t>Fedora</a:t>
            </a:r>
            <a:r>
              <a:rPr lang="en-US" dirty="0"/>
              <a:t>.</a:t>
            </a:r>
          </a:p>
          <a:p>
            <a:r>
              <a:rPr lang="en-US" dirty="0"/>
              <a:t>Virtual private servers are commonly used in </a:t>
            </a:r>
            <a:r>
              <a:rPr lang="en-US" dirty="0">
                <a:hlinkClick r:id="rId14" tooltip="Web hosting"/>
              </a:rPr>
              <a:t>web hosting</a:t>
            </a:r>
            <a:r>
              <a:rPr lang="en-US" dirty="0"/>
              <a:t> services, where they are useful for segregating customer accounts, pooling resources and containing any potential security breaches.</a:t>
            </a:r>
          </a:p>
          <a:p>
            <a:endParaRPr lang="en-US" dirty="0"/>
          </a:p>
          <a:p>
            <a:endParaRPr lang="en-US" dirty="0"/>
          </a:p>
        </p:txBody>
      </p:sp>
    </p:spTree>
    <p:extLst>
      <p:ext uri="{BB962C8B-B14F-4D97-AF65-F5344CB8AC3E}">
        <p14:creationId xmlns:p14="http://schemas.microsoft.com/office/powerpoint/2010/main" val="244589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Title 1"/>
          <p:cNvSpPr>
            <a:spLocks/>
          </p:cNvSpPr>
          <p:nvPr/>
        </p:nvSpPr>
        <p:spPr bwMode="auto">
          <a:xfrm>
            <a:off x="1981200" y="274638"/>
            <a:ext cx="8229600" cy="1143000"/>
          </a:xfrm>
          <a:prstGeom prst="rect">
            <a:avLst/>
          </a:prstGeom>
          <a:noFill/>
          <a:ln w="9525">
            <a:noFill/>
            <a:miter lim="800000"/>
            <a:headEnd/>
            <a:tailEnd/>
          </a:ln>
        </p:spPr>
        <p:txBody>
          <a:bodyPr anchor="ctr"/>
          <a:lstStyle/>
          <a:p>
            <a:pPr algn="ctr" eaLnBrk="0" hangingPunct="0"/>
            <a:r>
              <a:rPr lang="en-US" sz="2800" dirty="0">
                <a:latin typeface="Calibri" pitchFamily="34" charset="0"/>
              </a:rPr>
              <a:t>Solaris containers </a:t>
            </a:r>
          </a:p>
          <a:p>
            <a:pPr algn="ctr" eaLnBrk="0" hangingPunct="0"/>
            <a:r>
              <a:rPr lang="en-US" sz="1600" dirty="0">
                <a:latin typeface="Calibri" pitchFamily="34" charset="0"/>
              </a:rPr>
              <a:t>http://www.oracle.com/technetwork/server-storage/solaris/containers-169727.html</a:t>
            </a:r>
          </a:p>
        </p:txBody>
      </p:sp>
      <p:sp>
        <p:nvSpPr>
          <p:cNvPr id="292866" name="Content Placeholder 2"/>
          <p:cNvSpPr>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dirty="0">
                <a:latin typeface="Calibri" pitchFamily="34" charset="0"/>
              </a:rPr>
              <a:t>Introduced in 2005 by Sun for its Solaris 10 OS, now in </a:t>
            </a:r>
            <a:r>
              <a:rPr lang="en-US" sz="2000" dirty="0" err="1">
                <a:latin typeface="Calibri" pitchFamily="34" charset="0"/>
              </a:rPr>
              <a:t>OpenSolaris</a:t>
            </a:r>
            <a:r>
              <a:rPr lang="en-US" sz="2000" dirty="0">
                <a:latin typeface="Calibri" pitchFamily="34" charset="0"/>
              </a:rPr>
              <a:t> and Solaris 11</a:t>
            </a:r>
          </a:p>
          <a:p>
            <a:pPr marL="342900" indent="-342900" eaLnBrk="0" hangingPunct="0">
              <a:spcBef>
                <a:spcPct val="20000"/>
              </a:spcBef>
              <a:buFont typeface="Arial" charset="0"/>
              <a:buChar char="•"/>
            </a:pPr>
            <a:r>
              <a:rPr lang="en-US" sz="2000" dirty="0">
                <a:latin typeface="Calibri" pitchFamily="34" charset="0"/>
              </a:rPr>
              <a:t>Implementation of OS-level virtualization</a:t>
            </a:r>
          </a:p>
          <a:p>
            <a:pPr marL="342900" indent="-342900" eaLnBrk="0" hangingPunct="0">
              <a:spcBef>
                <a:spcPct val="20000"/>
              </a:spcBef>
              <a:buFont typeface="Arial" charset="0"/>
              <a:buChar char="•"/>
            </a:pPr>
            <a:r>
              <a:rPr lang="en-US" sz="2000" dirty="0">
                <a:latin typeface="Calibri" pitchFamily="34" charset="0"/>
              </a:rPr>
              <a:t>A Solaris Container is the combination of system resource controls and the boundary separation provided by </a:t>
            </a:r>
            <a:r>
              <a:rPr lang="en-US" sz="2000" i="1" dirty="0">
                <a:latin typeface="Calibri" pitchFamily="34" charset="0"/>
              </a:rPr>
              <a:t>zones</a:t>
            </a:r>
          </a:p>
          <a:p>
            <a:pPr marL="342900" indent="-342900" eaLnBrk="0" hangingPunct="0">
              <a:spcBef>
                <a:spcPct val="20000"/>
              </a:spcBef>
              <a:buFont typeface="Arial" charset="0"/>
              <a:buChar char="•"/>
            </a:pPr>
            <a:r>
              <a:rPr lang="en-US" sz="2000" dirty="0">
                <a:latin typeface="Calibri" pitchFamily="34" charset="0"/>
              </a:rPr>
              <a:t>Zones act as completely isolated virtual servers within a single operating system instance.</a:t>
            </a:r>
          </a:p>
          <a:p>
            <a:pPr marL="342900" indent="-342900" eaLnBrk="0" hangingPunct="0">
              <a:spcBef>
                <a:spcPct val="20000"/>
              </a:spcBef>
              <a:buFont typeface="Arial" charset="0"/>
              <a:buChar char="•"/>
            </a:pPr>
            <a:r>
              <a:rPr lang="en-US" sz="2000" dirty="0">
                <a:latin typeface="Calibri" pitchFamily="34" charset="0"/>
              </a:rPr>
              <a:t>Each zone has its own node name, virtual network interfaces, and storage assigned to it</a:t>
            </a:r>
          </a:p>
          <a:p>
            <a:pPr marL="342900" indent="-342900" eaLnBrk="0" hangingPunct="0">
              <a:spcBef>
                <a:spcPct val="20000"/>
              </a:spcBef>
              <a:buFont typeface="Arial" charset="0"/>
              <a:buChar char="•"/>
            </a:pPr>
            <a:r>
              <a:rPr lang="en-US" sz="2000" dirty="0">
                <a:latin typeface="Calibri" pitchFamily="34" charset="0"/>
              </a:rPr>
              <a:t>By consolidating multiple sets of application services onto one system and by placing each into isolated virtual server containers, system administrators can reduce cost and provide all the same protections of separate machines on a single machine.</a:t>
            </a:r>
          </a:p>
        </p:txBody>
      </p:sp>
    </p:spTree>
    <p:extLst>
      <p:ext uri="{BB962C8B-B14F-4D97-AF65-F5344CB8AC3E}">
        <p14:creationId xmlns:p14="http://schemas.microsoft.com/office/powerpoint/2010/main" val="329247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3124200" y="838200"/>
            <a:ext cx="6248400" cy="5498148"/>
          </a:xfrm>
          <a:prstGeom prst="rect">
            <a:avLst/>
          </a:prstGeom>
        </p:spPr>
      </p:pic>
    </p:spTree>
    <p:extLst>
      <p:ext uri="{BB962C8B-B14F-4D97-AF65-F5344CB8AC3E}">
        <p14:creationId xmlns:p14="http://schemas.microsoft.com/office/powerpoint/2010/main" val="3792596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B363E662-713F-43E2-87E8-75D4C8F897CB}" type="slidenum">
              <a:rPr lang="en-US" smtClean="0"/>
              <a:pPr>
                <a:defRPr/>
              </a:pPr>
              <a:t>30</a:t>
            </a:fld>
            <a:endParaRPr lang="en-US"/>
          </a:p>
        </p:txBody>
      </p:sp>
      <p:pic>
        <p:nvPicPr>
          <p:cNvPr id="4" name="Picture 2"/>
          <p:cNvPicPr>
            <a:picLocks noChangeAspect="1" noChangeArrowheads="1"/>
          </p:cNvPicPr>
          <p:nvPr/>
        </p:nvPicPr>
        <p:blipFill>
          <a:blip r:embed="rId2" cstate="print"/>
          <a:srcRect/>
          <a:stretch>
            <a:fillRect/>
          </a:stretch>
        </p:blipFill>
        <p:spPr bwMode="auto">
          <a:xfrm>
            <a:off x="6564314" y="1009651"/>
            <a:ext cx="3957637" cy="2632075"/>
          </a:xfrm>
          <a:prstGeom prst="rect">
            <a:avLst/>
          </a:prstGeom>
          <a:noFill/>
          <a:ln w="9525">
            <a:noFill/>
            <a:miter lim="800000"/>
            <a:headEnd/>
            <a:tailEnd/>
          </a:ln>
        </p:spPr>
      </p:pic>
      <p:sp>
        <p:nvSpPr>
          <p:cNvPr id="5" name="TextBox 28"/>
          <p:cNvSpPr txBox="1">
            <a:spLocks noChangeArrowheads="1"/>
          </p:cNvSpPr>
          <p:nvPr/>
        </p:nvSpPr>
        <p:spPr bwMode="auto">
          <a:xfrm>
            <a:off x="9515476" y="153988"/>
            <a:ext cx="907621" cy="523220"/>
          </a:xfrm>
          <a:prstGeom prst="rect">
            <a:avLst/>
          </a:prstGeom>
          <a:noFill/>
          <a:ln w="9525">
            <a:noFill/>
            <a:miter lim="800000"/>
            <a:headEnd/>
            <a:tailEnd/>
          </a:ln>
        </p:spPr>
        <p:txBody>
          <a:bodyPr wrap="none">
            <a:spAutoFit/>
          </a:bodyPr>
          <a:lstStyle/>
          <a:p>
            <a:r>
              <a:rPr lang="en-US" sz="2800" b="1"/>
              <a:t>KVM</a:t>
            </a:r>
          </a:p>
        </p:txBody>
      </p:sp>
      <p:sp>
        <p:nvSpPr>
          <p:cNvPr id="6" name="TextBox 29"/>
          <p:cNvSpPr txBox="1">
            <a:spLocks noChangeArrowheads="1"/>
          </p:cNvSpPr>
          <p:nvPr/>
        </p:nvSpPr>
        <p:spPr bwMode="auto">
          <a:xfrm>
            <a:off x="1826388" y="1176338"/>
            <a:ext cx="8507413" cy="4801314"/>
          </a:xfrm>
          <a:prstGeom prst="rect">
            <a:avLst/>
          </a:prstGeom>
          <a:noFill/>
          <a:ln w="9525">
            <a:noFill/>
            <a:miter lim="800000"/>
            <a:headEnd/>
            <a:tailEnd/>
          </a:ln>
        </p:spPr>
        <p:txBody>
          <a:bodyPr>
            <a:spAutoFit/>
          </a:bodyPr>
          <a:lstStyle/>
          <a:p>
            <a:endParaRPr lang="en-US" dirty="0"/>
          </a:p>
          <a:p>
            <a:r>
              <a:rPr lang="en-US" dirty="0"/>
              <a:t>Linux Open Source VM distribution</a:t>
            </a:r>
          </a:p>
          <a:p>
            <a:endParaRPr lang="en-US" dirty="0"/>
          </a:p>
          <a:p>
            <a:r>
              <a:rPr lang="en-US" b="1" dirty="0"/>
              <a:t>Optimized for Linux but runs other OS’s</a:t>
            </a:r>
          </a:p>
          <a:p>
            <a:endParaRPr lang="en-US" dirty="0"/>
          </a:p>
          <a:p>
            <a:r>
              <a:rPr lang="en-US" dirty="0"/>
              <a:t>Utilizes Intel VT VMX Root 0/Non-Root 0</a:t>
            </a:r>
          </a:p>
          <a:p>
            <a:r>
              <a:rPr lang="en-US" dirty="0"/>
              <a:t>   Operation – R0/NR0/4</a:t>
            </a:r>
          </a:p>
          <a:p>
            <a:endParaRPr lang="en-US" dirty="0"/>
          </a:p>
          <a:p>
            <a:r>
              <a:rPr lang="en-US" dirty="0"/>
              <a:t>KVM module is addition to Linux 2.6.2 – Manages virtual memory between</a:t>
            </a:r>
          </a:p>
          <a:p>
            <a:r>
              <a:rPr lang="en-US" dirty="0"/>
              <a:t>    Hypervisor (Linux Kernel) and guest operating systems utilizing Shadow Pages</a:t>
            </a:r>
          </a:p>
          <a:p>
            <a:endParaRPr lang="en-US" dirty="0"/>
          </a:p>
          <a:p>
            <a:r>
              <a:rPr lang="en-US" dirty="0"/>
              <a:t>Utilizes </a:t>
            </a:r>
            <a:r>
              <a:rPr lang="en-US" b="1" dirty="0"/>
              <a:t>QEMU </a:t>
            </a:r>
            <a:r>
              <a:rPr lang="en-US" dirty="0"/>
              <a:t>for non-Linux Operating Systems – I/O Emulation</a:t>
            </a:r>
          </a:p>
          <a:p>
            <a:endParaRPr lang="en-US" dirty="0"/>
          </a:p>
          <a:p>
            <a:r>
              <a:rPr lang="en-US" dirty="0"/>
              <a:t>Utilizes Linux drivers for all I/O – Excellent driver compatibility and availability</a:t>
            </a:r>
          </a:p>
          <a:p>
            <a:endParaRPr lang="en-US" dirty="0"/>
          </a:p>
          <a:p>
            <a:r>
              <a:rPr lang="en-US" b="1" dirty="0"/>
              <a:t>Can only run x86 based operating systems</a:t>
            </a:r>
          </a:p>
          <a:p>
            <a:endParaRPr lang="en-US" dirty="0"/>
          </a:p>
        </p:txBody>
      </p:sp>
    </p:spTree>
    <p:extLst>
      <p:ext uri="{BB962C8B-B14F-4D97-AF65-F5344CB8AC3E}">
        <p14:creationId xmlns:p14="http://schemas.microsoft.com/office/powerpoint/2010/main" val="302026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Kernel-based Virtual Machine (KVM)</a:t>
            </a:r>
            <a:endParaRPr lang="en-US" sz="3600" dirty="0"/>
          </a:p>
        </p:txBody>
      </p:sp>
      <p:sp>
        <p:nvSpPr>
          <p:cNvPr id="3" name="Content Placeholder 2"/>
          <p:cNvSpPr>
            <a:spLocks noGrp="1"/>
          </p:cNvSpPr>
          <p:nvPr>
            <p:ph idx="1"/>
          </p:nvPr>
        </p:nvSpPr>
        <p:spPr/>
        <p:txBody>
          <a:bodyPr>
            <a:normAutofit/>
          </a:bodyPr>
          <a:lstStyle/>
          <a:p>
            <a:r>
              <a:rPr lang="en-US" sz="1800" dirty="0"/>
              <a:t>A virtualization infrastructure for the </a:t>
            </a:r>
            <a:r>
              <a:rPr lang="en-US" sz="1800" dirty="0">
                <a:hlinkClick r:id="rId2" tooltip="Linux kernel"/>
              </a:rPr>
              <a:t>Linux kernel</a:t>
            </a:r>
            <a:r>
              <a:rPr lang="en-US" sz="1800" dirty="0"/>
              <a:t>. KVM supports </a:t>
            </a:r>
            <a:r>
              <a:rPr lang="en-US" sz="1800" dirty="0">
                <a:hlinkClick r:id="rId3" tooltip="Native virtualization"/>
              </a:rPr>
              <a:t>native virtualization</a:t>
            </a:r>
            <a:r>
              <a:rPr lang="en-US" sz="1800" dirty="0"/>
              <a:t> on processors with hardware virtualization extensions.</a:t>
            </a:r>
          </a:p>
          <a:p>
            <a:r>
              <a:rPr lang="en-US" sz="1800" dirty="0"/>
              <a:t>KVM originally supported </a:t>
            </a:r>
            <a:r>
              <a:rPr lang="en-US" sz="1800" dirty="0">
                <a:hlinkClick r:id="rId4" tooltip="X86"/>
              </a:rPr>
              <a:t>x86</a:t>
            </a:r>
            <a:r>
              <a:rPr lang="en-US" sz="1800" dirty="0"/>
              <a:t> and </a:t>
            </a:r>
            <a:r>
              <a:rPr lang="en-US" sz="1800" dirty="0">
                <a:hlinkClick r:id="rId5" tooltip="X86-64"/>
              </a:rPr>
              <a:t>x86-64</a:t>
            </a:r>
            <a:r>
              <a:rPr lang="en-US" sz="1800" dirty="0"/>
              <a:t> processors and has been </a:t>
            </a:r>
            <a:r>
              <a:rPr lang="en-US" sz="1800" dirty="0">
                <a:hlinkClick r:id="rId6" tooltip="Port (computer software)"/>
              </a:rPr>
              <a:t>ported</a:t>
            </a:r>
            <a:r>
              <a:rPr lang="en-US" sz="1800" dirty="0"/>
              <a:t> to </a:t>
            </a:r>
            <a:r>
              <a:rPr lang="en-US" sz="1800" dirty="0">
                <a:hlinkClick r:id="rId7" tooltip="S/390"/>
              </a:rPr>
              <a:t>S/390</a:t>
            </a:r>
            <a:r>
              <a:rPr lang="en-US" sz="1800" dirty="0"/>
              <a:t>, </a:t>
            </a:r>
            <a:r>
              <a:rPr lang="en-US" sz="1800" dirty="0">
                <a:hlinkClick r:id="rId8" tooltip="PowerPC"/>
              </a:rPr>
              <a:t>PowerPC</a:t>
            </a:r>
            <a:r>
              <a:rPr lang="en-US" sz="1800" dirty="0"/>
              <a:t>, and </a:t>
            </a:r>
            <a:r>
              <a:rPr lang="en-US" sz="1800" dirty="0">
                <a:hlinkClick r:id="rId9" tooltip="IA-64"/>
              </a:rPr>
              <a:t>IA-64</a:t>
            </a:r>
            <a:r>
              <a:rPr lang="en-US" sz="1800" dirty="0"/>
              <a:t>. An </a:t>
            </a:r>
            <a:r>
              <a:rPr lang="en-US" sz="1800" dirty="0">
                <a:hlinkClick r:id="rId10" tooltip="ARM architecture"/>
              </a:rPr>
              <a:t>ARM</a:t>
            </a:r>
            <a:r>
              <a:rPr lang="en-US" sz="1800" dirty="0"/>
              <a:t> port is in progress.</a:t>
            </a:r>
          </a:p>
          <a:p>
            <a:r>
              <a:rPr lang="en-US" sz="1800" dirty="0"/>
              <a:t>A wide variety of guest operating systems work with KVM, including many </a:t>
            </a:r>
            <a:r>
              <a:rPr lang="en-US" sz="1800" dirty="0" err="1"/>
              <a:t>flavours</a:t>
            </a:r>
            <a:r>
              <a:rPr lang="en-US" sz="1800" dirty="0"/>
              <a:t> of Linux, BSD, </a:t>
            </a:r>
            <a:r>
              <a:rPr lang="en-US" sz="1800" dirty="0">
                <a:hlinkClick r:id="rId11" tooltip="Solaris (operating system)"/>
              </a:rPr>
              <a:t>Solaris</a:t>
            </a:r>
            <a:r>
              <a:rPr lang="en-US" sz="1800" dirty="0"/>
              <a:t>, </a:t>
            </a:r>
            <a:r>
              <a:rPr lang="en-US" sz="1800" dirty="0">
                <a:hlinkClick r:id="rId12" tooltip="Microsoft Windows"/>
              </a:rPr>
              <a:t>Windows</a:t>
            </a:r>
            <a:r>
              <a:rPr lang="en-US" sz="1800" dirty="0"/>
              <a:t>, </a:t>
            </a:r>
            <a:r>
              <a:rPr lang="en-US" sz="1800" dirty="0">
                <a:hlinkClick r:id="rId13" tooltip="Haiku (operating system)"/>
              </a:rPr>
              <a:t>Haiku</a:t>
            </a:r>
            <a:r>
              <a:rPr lang="en-US" sz="1800" dirty="0"/>
              <a:t>, </a:t>
            </a:r>
            <a:r>
              <a:rPr lang="en-US" sz="1800" dirty="0" err="1">
                <a:hlinkClick r:id="rId14" tooltip="ReactOS"/>
              </a:rPr>
              <a:t>ReactOS</a:t>
            </a:r>
            <a:r>
              <a:rPr lang="en-US" sz="1800" dirty="0"/>
              <a:t>, </a:t>
            </a:r>
            <a:r>
              <a:rPr lang="en-US" sz="1800" dirty="0">
                <a:hlinkClick r:id="rId15" tooltip="Plan 9 from Bell Labs"/>
              </a:rPr>
              <a:t>Plan 9</a:t>
            </a:r>
            <a:r>
              <a:rPr lang="en-US" sz="1800" dirty="0"/>
              <a:t>, and </a:t>
            </a:r>
            <a:r>
              <a:rPr lang="en-US" sz="1800" dirty="0">
                <a:hlinkClick r:id="rId16" tooltip="AROS Research Operating System"/>
              </a:rPr>
              <a:t>AROS Research Operating System</a:t>
            </a:r>
            <a:r>
              <a:rPr lang="en-US" sz="1800" dirty="0"/>
              <a:t>. </a:t>
            </a:r>
            <a:r>
              <a:rPr lang="en-US" sz="1800" b="1" dirty="0"/>
              <a:t>A modified version of </a:t>
            </a:r>
            <a:r>
              <a:rPr lang="en-US" sz="1800" b="1" dirty="0">
                <a:hlinkClick r:id="rId17" tooltip="QEMU"/>
              </a:rPr>
              <a:t>QEMU</a:t>
            </a:r>
            <a:r>
              <a:rPr lang="en-US" sz="1800" b="1" dirty="0"/>
              <a:t> can use KVM to run </a:t>
            </a:r>
            <a:r>
              <a:rPr lang="en-US" sz="1800" b="1" dirty="0">
                <a:hlinkClick r:id="rId18" tooltip="Mac OS X"/>
              </a:rPr>
              <a:t>Mac OS X</a:t>
            </a:r>
            <a:r>
              <a:rPr lang="en-US" sz="1800" b="1" dirty="0"/>
              <a:t>.</a:t>
            </a:r>
          </a:p>
          <a:p>
            <a:r>
              <a:rPr lang="en-US" sz="1800" dirty="0" smtClean="0"/>
              <a:t>Limited </a:t>
            </a:r>
            <a:r>
              <a:rPr lang="en-US" sz="1800" dirty="0" err="1">
                <a:hlinkClick r:id="rId19" tooltip="Paravirtualization"/>
              </a:rPr>
              <a:t>paravirtualization</a:t>
            </a:r>
            <a:r>
              <a:rPr lang="en-US" sz="1800" dirty="0"/>
              <a:t> support is available for Linux and Windows guests using the </a:t>
            </a:r>
            <a:r>
              <a:rPr lang="en-US" sz="1800" dirty="0" err="1"/>
              <a:t>VirtIO</a:t>
            </a:r>
            <a:r>
              <a:rPr lang="en-US" sz="1800" dirty="0"/>
              <a:t> framework. This supports a </a:t>
            </a:r>
            <a:r>
              <a:rPr lang="en-US" sz="1800" dirty="0" err="1"/>
              <a:t>paravirtual</a:t>
            </a:r>
            <a:r>
              <a:rPr lang="en-US" sz="1800" dirty="0"/>
              <a:t> Ethernet card, a </a:t>
            </a:r>
            <a:r>
              <a:rPr lang="en-US" sz="1800" dirty="0" err="1"/>
              <a:t>paravirtual</a:t>
            </a:r>
            <a:r>
              <a:rPr lang="en-US" sz="1800" dirty="0"/>
              <a:t> disk I/O controller, a balloon device for adjusting guest memory usage, and a VGA graphics interface using </a:t>
            </a:r>
            <a:r>
              <a:rPr lang="en-US" sz="1800" dirty="0">
                <a:hlinkClick r:id="rId20" tooltip="SPICE (protocol)"/>
              </a:rPr>
              <a:t>SPICE</a:t>
            </a:r>
            <a:r>
              <a:rPr lang="en-US" sz="1800" dirty="0"/>
              <a:t> or </a:t>
            </a:r>
            <a:r>
              <a:rPr lang="en-US" sz="1800" dirty="0">
                <a:hlinkClick r:id="rId21" tooltip="VMware"/>
              </a:rPr>
              <a:t>VMware</a:t>
            </a:r>
            <a:r>
              <a:rPr lang="en-US" sz="1800" dirty="0"/>
              <a:t> drivers.</a:t>
            </a:r>
          </a:p>
          <a:p>
            <a:r>
              <a:rPr lang="en-US" sz="1800" dirty="0"/>
              <a:t>KVM uses </a:t>
            </a:r>
            <a:r>
              <a:rPr lang="en-US" sz="1800" dirty="0" err="1"/>
              <a:t>SeaBIOS</a:t>
            </a:r>
            <a:r>
              <a:rPr lang="en-US" sz="1800" dirty="0"/>
              <a:t>.</a:t>
            </a:r>
          </a:p>
          <a:p>
            <a:r>
              <a:rPr lang="en-US" sz="1800" dirty="0"/>
              <a:t>Linux 2.6.20 (released February 2007) was the first to include KVM.</a:t>
            </a:r>
          </a:p>
          <a:p>
            <a:r>
              <a:rPr lang="en-US" sz="1800" dirty="0"/>
              <a:t>KVM has also been ported to FreeBSD and </a:t>
            </a:r>
            <a:r>
              <a:rPr lang="en-US" sz="1800" dirty="0" err="1"/>
              <a:t>Illumos</a:t>
            </a:r>
            <a:r>
              <a:rPr lang="en-US" sz="1800" dirty="0"/>
              <a:t> as a loadable kernel module</a:t>
            </a:r>
          </a:p>
          <a:p>
            <a:endParaRPr lang="en-US" sz="1800" dirty="0"/>
          </a:p>
        </p:txBody>
      </p:sp>
    </p:spTree>
    <p:extLst>
      <p:ext uri="{BB962C8B-B14F-4D97-AF65-F5344CB8AC3E}">
        <p14:creationId xmlns:p14="http://schemas.microsoft.com/office/powerpoint/2010/main" val="1269795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QEMU (</a:t>
            </a:r>
            <a:r>
              <a:rPr lang="en-US" b="1" dirty="0" smtClean="0"/>
              <a:t>Quick Emulator)</a:t>
            </a:r>
            <a:endParaRPr lang="en-US" dirty="0"/>
          </a:p>
        </p:txBody>
      </p:sp>
      <p:sp>
        <p:nvSpPr>
          <p:cNvPr id="3" name="Content Placeholder 2"/>
          <p:cNvSpPr>
            <a:spLocks noGrp="1"/>
          </p:cNvSpPr>
          <p:nvPr>
            <p:ph idx="1"/>
          </p:nvPr>
        </p:nvSpPr>
        <p:spPr/>
        <p:txBody>
          <a:bodyPr/>
          <a:lstStyle/>
          <a:p>
            <a:r>
              <a:rPr lang="en-US" b="1" dirty="0" smtClean="0"/>
              <a:t>QEMU</a:t>
            </a:r>
            <a:r>
              <a:rPr lang="en-US" dirty="0" smtClean="0"/>
              <a:t> </a:t>
            </a:r>
            <a:r>
              <a:rPr lang="en-US" dirty="0"/>
              <a:t>is a </a:t>
            </a:r>
            <a:r>
              <a:rPr lang="en-US" dirty="0">
                <a:hlinkClick r:id="rId2" tooltip="Free and open-source"/>
              </a:rPr>
              <a:t>free and open-source</a:t>
            </a:r>
            <a:r>
              <a:rPr lang="en-US" dirty="0"/>
              <a:t> hosted </a:t>
            </a:r>
            <a:r>
              <a:rPr lang="en-US" dirty="0">
                <a:hlinkClick r:id="rId3" tooltip="Hypervisor"/>
              </a:rPr>
              <a:t>hypervisor</a:t>
            </a:r>
            <a:r>
              <a:rPr lang="en-US" dirty="0"/>
              <a:t> that performs </a:t>
            </a:r>
            <a:r>
              <a:rPr lang="en-US" dirty="0">
                <a:hlinkClick r:id="rId4" tooltip="Hardware virtualization"/>
              </a:rPr>
              <a:t>hardware virtualization</a:t>
            </a:r>
            <a:r>
              <a:rPr lang="en-US" dirty="0"/>
              <a:t> </a:t>
            </a:r>
            <a:endParaRPr lang="en-US" dirty="0" smtClean="0"/>
          </a:p>
          <a:p>
            <a:r>
              <a:rPr lang="en-US" dirty="0"/>
              <a:t>QEMU is a </a:t>
            </a:r>
            <a:r>
              <a:rPr lang="en-US" dirty="0">
                <a:hlinkClick r:id="rId5" tooltip="Virtual machine monitor"/>
              </a:rPr>
              <a:t>hosted virtual machine monitor</a:t>
            </a:r>
            <a:r>
              <a:rPr lang="en-US" dirty="0"/>
              <a:t>: It emulates </a:t>
            </a:r>
            <a:r>
              <a:rPr lang="en-US" dirty="0">
                <a:hlinkClick r:id="rId6" tooltip="Central processing unit"/>
              </a:rPr>
              <a:t>CPUs</a:t>
            </a:r>
            <a:r>
              <a:rPr lang="en-US" dirty="0"/>
              <a:t> through dynamic </a:t>
            </a:r>
            <a:r>
              <a:rPr lang="en-US" dirty="0">
                <a:hlinkClick r:id="rId7" tooltip="Binary translation"/>
              </a:rPr>
              <a:t>binary translation</a:t>
            </a:r>
            <a:r>
              <a:rPr lang="en-US" dirty="0"/>
              <a:t> and provides a set of device models, enabling it to run a variety of unmodified </a:t>
            </a:r>
            <a:r>
              <a:rPr lang="en-US" dirty="0" smtClean="0"/>
              <a:t>guest Oss.</a:t>
            </a:r>
          </a:p>
          <a:p>
            <a:r>
              <a:rPr lang="en-US" dirty="0"/>
              <a:t>QEMU can also be used purely for CPU emulation for user-level processes, allowing applications compiled for one architecture to be run on another.</a:t>
            </a:r>
          </a:p>
        </p:txBody>
      </p:sp>
    </p:spTree>
    <p:extLst>
      <p:ext uri="{BB962C8B-B14F-4D97-AF65-F5344CB8AC3E}">
        <p14:creationId xmlns:p14="http://schemas.microsoft.com/office/powerpoint/2010/main" val="133787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699125" y="6650038"/>
            <a:ext cx="1042988" cy="20796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9898064" y="6650038"/>
            <a:ext cx="769937" cy="207962"/>
          </a:xfrm>
        </p:spPr>
        <p:txBody>
          <a:bodyPr/>
          <a:lstStyle/>
          <a:p>
            <a:pPr>
              <a:defRPr/>
            </a:pPr>
            <a:fld id="{E3A30383-82BA-490A-B596-929079475F5A}" type="slidenum">
              <a:rPr lang="en-US" smtClean="0"/>
              <a:pPr>
                <a:defRPr/>
              </a:pPr>
              <a:t>33</a:t>
            </a:fld>
            <a:endParaRPr lang="en-US"/>
          </a:p>
        </p:txBody>
      </p:sp>
      <p:sp>
        <p:nvSpPr>
          <p:cNvPr id="4" name="TextBox 5"/>
          <p:cNvSpPr txBox="1">
            <a:spLocks noChangeArrowheads="1"/>
          </p:cNvSpPr>
          <p:nvPr/>
        </p:nvSpPr>
        <p:spPr bwMode="auto">
          <a:xfrm>
            <a:off x="5276851" y="153988"/>
            <a:ext cx="4588115" cy="523220"/>
          </a:xfrm>
          <a:prstGeom prst="rect">
            <a:avLst/>
          </a:prstGeom>
          <a:noFill/>
          <a:ln w="9525">
            <a:noFill/>
            <a:miter lim="800000"/>
            <a:headEnd/>
            <a:tailEnd/>
          </a:ln>
        </p:spPr>
        <p:txBody>
          <a:bodyPr wrap="none">
            <a:spAutoFit/>
          </a:bodyPr>
          <a:lstStyle/>
          <a:p>
            <a:r>
              <a:rPr lang="en-US" sz="2800" b="1"/>
              <a:t>Virtual Machine Comparisons</a:t>
            </a:r>
          </a:p>
        </p:txBody>
      </p:sp>
      <p:pic>
        <p:nvPicPr>
          <p:cNvPr id="5" name="Picture 2"/>
          <p:cNvPicPr>
            <a:picLocks noChangeAspect="1" noChangeArrowheads="1"/>
          </p:cNvPicPr>
          <p:nvPr/>
        </p:nvPicPr>
        <p:blipFill>
          <a:blip r:embed="rId2" cstate="print"/>
          <a:srcRect/>
          <a:stretch>
            <a:fillRect/>
          </a:stretch>
        </p:blipFill>
        <p:spPr bwMode="auto">
          <a:xfrm>
            <a:off x="2043114" y="1057275"/>
            <a:ext cx="8035925" cy="5486400"/>
          </a:xfrm>
          <a:prstGeom prst="rect">
            <a:avLst/>
          </a:prstGeom>
          <a:noFill/>
          <a:ln w="9525">
            <a:noFill/>
            <a:miter lim="800000"/>
            <a:headEnd/>
            <a:tailEnd/>
          </a:ln>
        </p:spPr>
      </p:pic>
    </p:spTree>
    <p:extLst>
      <p:ext uri="{BB962C8B-B14F-4D97-AF65-F5344CB8AC3E}">
        <p14:creationId xmlns:p14="http://schemas.microsoft.com/office/powerpoint/2010/main" val="1450649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Huawei</a:t>
            </a:r>
            <a:endParaRPr lang="en-US" dirty="0"/>
          </a:p>
        </p:txBody>
      </p:sp>
      <p:sp>
        <p:nvSpPr>
          <p:cNvPr id="3" name="Content Placeholder 2"/>
          <p:cNvSpPr>
            <a:spLocks noGrp="1"/>
          </p:cNvSpPr>
          <p:nvPr>
            <p:ph idx="1"/>
          </p:nvPr>
        </p:nvSpPr>
        <p:spPr/>
        <p:txBody>
          <a:bodyPr>
            <a:normAutofit lnSpcReduction="10000"/>
          </a:bodyPr>
          <a:lstStyle/>
          <a:p>
            <a:r>
              <a:rPr lang="en-US" sz="2000" b="1" dirty="0"/>
              <a:t>Huawei Technologies Co. Ltd.</a:t>
            </a:r>
            <a:r>
              <a:rPr lang="en-US" sz="2000" dirty="0"/>
              <a:t> is a Chinese multinational networking and telecomm. equipment, and services company headquartered in Shenzhen, </a:t>
            </a:r>
            <a:r>
              <a:rPr lang="en-US" sz="2000" dirty="0" smtClean="0"/>
              <a:t>Guangdong, China.</a:t>
            </a:r>
            <a:r>
              <a:rPr lang="en-US" sz="2000" dirty="0"/>
              <a:t> </a:t>
            </a:r>
          </a:p>
          <a:p>
            <a:r>
              <a:rPr lang="en-US" sz="2000" dirty="0"/>
              <a:t>It is the largest telecommunications equipment maker in the world, having overtaken Ericsson in 2012</a:t>
            </a:r>
          </a:p>
          <a:p>
            <a:r>
              <a:rPr lang="en-US" sz="2000" dirty="0"/>
              <a:t>Huawei has over 140,000 employees, around 46% of whom are engaged in research and development </a:t>
            </a:r>
          </a:p>
          <a:p>
            <a:r>
              <a:rPr lang="en-US" sz="2000" dirty="0"/>
              <a:t>Huawei is organized around three core business segments:</a:t>
            </a:r>
          </a:p>
          <a:p>
            <a:r>
              <a:rPr lang="en-US" sz="2000" dirty="0"/>
              <a:t>      </a:t>
            </a:r>
            <a:r>
              <a:rPr lang="en-US" sz="2000" b="1" dirty="0"/>
              <a:t>Telecom Carrier Networks</a:t>
            </a:r>
            <a:r>
              <a:rPr lang="en-US" sz="2000" dirty="0"/>
              <a:t>, building telecommunications networks and </a:t>
            </a:r>
          </a:p>
          <a:p>
            <a:pPr marL="0" indent="0">
              <a:buNone/>
            </a:pPr>
            <a:r>
              <a:rPr lang="en-US" sz="2000" dirty="0"/>
              <a:t>              services</a:t>
            </a:r>
          </a:p>
          <a:p>
            <a:r>
              <a:rPr lang="en-US" sz="2000" b="1" dirty="0"/>
              <a:t>       Enterprise Business</a:t>
            </a:r>
            <a:r>
              <a:rPr lang="en-US" sz="2000" dirty="0"/>
              <a:t>, providing equipment, software and services to</a:t>
            </a:r>
          </a:p>
          <a:p>
            <a:pPr marL="0" indent="0">
              <a:buNone/>
            </a:pPr>
            <a:r>
              <a:rPr lang="en-US" sz="2000" dirty="0"/>
              <a:t>               enterprise customers, e.g. Government Solutions  (Cloud systems)</a:t>
            </a:r>
          </a:p>
          <a:p>
            <a:r>
              <a:rPr lang="en-US" sz="2000" dirty="0"/>
              <a:t>       </a:t>
            </a:r>
            <a:r>
              <a:rPr lang="en-US" sz="2000" b="1" dirty="0"/>
              <a:t>Devices,</a:t>
            </a:r>
            <a:r>
              <a:rPr lang="en-US" sz="2000" dirty="0"/>
              <a:t> manufacturing electronic communications devices</a:t>
            </a:r>
          </a:p>
          <a:p>
            <a:endParaRPr lang="en-US" sz="2000" dirty="0"/>
          </a:p>
        </p:txBody>
      </p:sp>
    </p:spTree>
    <p:extLst>
      <p:ext uri="{BB962C8B-B14F-4D97-AF65-F5344CB8AC3E}">
        <p14:creationId xmlns:p14="http://schemas.microsoft.com/office/powerpoint/2010/main" val="4574463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054" y="1691640"/>
            <a:ext cx="6651498" cy="4169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51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Parallels</a:t>
            </a:r>
            <a:r>
              <a:rPr lang="en-US" sz="2400" dirty="0"/>
              <a:t/>
            </a:r>
            <a:br>
              <a:rPr lang="en-US" sz="2400" dirty="0"/>
            </a:br>
            <a:r>
              <a:rPr lang="en-US" sz="2400" dirty="0"/>
              <a:t>http://en.wikipedia.org/wiki/Parallels,_Inc.</a:t>
            </a:r>
          </a:p>
        </p:txBody>
      </p:sp>
      <p:sp>
        <p:nvSpPr>
          <p:cNvPr id="3" name="Content Placeholder 2"/>
          <p:cNvSpPr>
            <a:spLocks noGrp="1"/>
          </p:cNvSpPr>
          <p:nvPr>
            <p:ph idx="1"/>
          </p:nvPr>
        </p:nvSpPr>
        <p:spPr/>
        <p:txBody>
          <a:bodyPr>
            <a:normAutofit/>
          </a:bodyPr>
          <a:lstStyle/>
          <a:p>
            <a:r>
              <a:rPr lang="en-US" sz="1800" dirty="0"/>
              <a:t>Parallels is best known for its </a:t>
            </a:r>
            <a:r>
              <a:rPr lang="en-US" sz="1800" dirty="0">
                <a:hlinkClick r:id="rId2" tooltip="Apple–Intel architecture"/>
              </a:rPr>
              <a:t>Intel-based Mac</a:t>
            </a:r>
            <a:r>
              <a:rPr lang="en-US" sz="1800" dirty="0"/>
              <a:t> product </a:t>
            </a:r>
            <a:r>
              <a:rPr lang="en-US" sz="1800" dirty="0">
                <a:hlinkClick r:id="rId3" tooltip="Parallels Desktop for Mac"/>
              </a:rPr>
              <a:t>Parallels Desktop for Mac</a:t>
            </a:r>
            <a:r>
              <a:rPr lang="en-US" sz="1800" dirty="0"/>
              <a:t>. First released June 25, 2006, Parallels Desktop for Mac is a hardware emulation virtualization software that uses a lightweight </a:t>
            </a:r>
            <a:r>
              <a:rPr lang="en-US" sz="1800" dirty="0">
                <a:hlinkClick r:id="rId4" tooltip="Hypervisor"/>
              </a:rPr>
              <a:t>hypervisor</a:t>
            </a:r>
            <a:r>
              <a:rPr lang="en-US" sz="1800" dirty="0"/>
              <a:t> to enable users to run </a:t>
            </a:r>
            <a:r>
              <a:rPr lang="en-US" sz="1800" dirty="0">
                <a:hlinkClick r:id="rId5" tooltip="Microsoft Windows"/>
              </a:rPr>
              <a:t>Windows</a:t>
            </a:r>
            <a:r>
              <a:rPr lang="en-US" sz="1800" dirty="0"/>
              <a:t>, </a:t>
            </a:r>
            <a:r>
              <a:rPr lang="en-US" sz="1800" dirty="0">
                <a:hlinkClick r:id="rId6" tooltip="Linux"/>
              </a:rPr>
              <a:t>Linux</a:t>
            </a:r>
            <a:r>
              <a:rPr lang="en-US" sz="1800" dirty="0"/>
              <a:t> and other operating systems simultaneously with </a:t>
            </a:r>
            <a:r>
              <a:rPr lang="en-US" sz="1800" dirty="0">
                <a:hlinkClick r:id="rId7" tooltip="Mac OS X"/>
              </a:rPr>
              <a:t>Mac OS X</a:t>
            </a:r>
            <a:r>
              <a:rPr lang="en-US" sz="1800" dirty="0"/>
              <a:t> on their Intel based Macs. </a:t>
            </a:r>
          </a:p>
          <a:p>
            <a:r>
              <a:rPr lang="en-US" sz="1800" dirty="0"/>
              <a:t>First release June 17, 2008, </a:t>
            </a:r>
            <a:r>
              <a:rPr lang="en-US" sz="1800" dirty="0">
                <a:hlinkClick r:id="rId8" tooltip="Parallels Server for Mac"/>
              </a:rPr>
              <a:t>Parallels Server for Mac</a:t>
            </a:r>
            <a:r>
              <a:rPr lang="en-US" sz="1800" dirty="0"/>
              <a:t> is a hypervisor-based server virtualization software that enables IT managers to run multiple Windows, Linux and </a:t>
            </a:r>
            <a:r>
              <a:rPr lang="en-US" sz="1800" dirty="0">
                <a:hlinkClick r:id="rId9" tooltip="Mac OS X Server"/>
              </a:rPr>
              <a:t>Mac OS X Server</a:t>
            </a:r>
            <a:r>
              <a:rPr lang="en-US" sz="1800" dirty="0"/>
              <a:t> operating systems on a single Mac Xserve. As of its release, it is currently the only server virtualization solution for the Mac OS X server platform and that allows users to virtualize Mac OS X Leopard Server.</a:t>
            </a:r>
          </a:p>
          <a:p>
            <a:r>
              <a:rPr lang="en-US" sz="1800" dirty="0"/>
              <a:t>Parallels </a:t>
            </a:r>
            <a:r>
              <a:rPr lang="en-US" sz="1800" dirty="0" err="1"/>
              <a:t>Virtuozzo</a:t>
            </a:r>
            <a:r>
              <a:rPr lang="en-US" sz="1800" dirty="0"/>
              <a:t> Containers is an </a:t>
            </a:r>
            <a:r>
              <a:rPr lang="en-US" sz="1800" dirty="0">
                <a:hlinkClick r:id="rId10" tooltip="Operating system-level virtualization"/>
              </a:rPr>
              <a:t>operating system-level virtualization</a:t>
            </a:r>
            <a:r>
              <a:rPr lang="en-US" sz="1800" dirty="0"/>
              <a:t> product designed for large-scale homogeneous </a:t>
            </a:r>
            <a:r>
              <a:rPr lang="en-US" sz="1800" dirty="0">
                <a:hlinkClick r:id="rId11" tooltip="Server (computing)"/>
              </a:rPr>
              <a:t>server</a:t>
            </a:r>
            <a:r>
              <a:rPr lang="en-US" sz="1800" dirty="0"/>
              <a:t> environments and </a:t>
            </a:r>
            <a:r>
              <a:rPr lang="en-US" sz="1800" dirty="0">
                <a:hlinkClick r:id="rId12" tooltip="Data center"/>
              </a:rPr>
              <a:t>data centers</a:t>
            </a:r>
            <a:r>
              <a:rPr lang="en-US" sz="1800" dirty="0"/>
              <a:t>. Parallels </a:t>
            </a:r>
            <a:r>
              <a:rPr lang="en-US" sz="1800" dirty="0" err="1"/>
              <a:t>Virtuozzo</a:t>
            </a:r>
            <a:r>
              <a:rPr lang="en-US" sz="1800" dirty="0"/>
              <a:t> Containers is compatible with </a:t>
            </a:r>
            <a:r>
              <a:rPr lang="en-US" sz="1800" dirty="0">
                <a:hlinkClick r:id="rId13" tooltip="X86"/>
              </a:rPr>
              <a:t>x86</a:t>
            </a:r>
            <a:r>
              <a:rPr lang="en-US" sz="1800" dirty="0"/>
              <a:t>, </a:t>
            </a:r>
            <a:r>
              <a:rPr lang="en-US" sz="1800" dirty="0">
                <a:hlinkClick r:id="rId14" tooltip="X86-64"/>
              </a:rPr>
              <a:t>x86-64</a:t>
            </a:r>
            <a:r>
              <a:rPr lang="en-US" sz="1800" dirty="0"/>
              <a:t> and </a:t>
            </a:r>
            <a:r>
              <a:rPr lang="en-US" sz="1800" dirty="0">
                <a:hlinkClick r:id="rId15" tooltip="IA-64"/>
              </a:rPr>
              <a:t>IA-64</a:t>
            </a:r>
            <a:r>
              <a:rPr lang="en-US" sz="1800" dirty="0"/>
              <a:t> platforms. Parallels </a:t>
            </a:r>
            <a:r>
              <a:rPr lang="en-US" sz="1800" dirty="0" err="1"/>
              <a:t>Virtuozzo</a:t>
            </a:r>
            <a:r>
              <a:rPr lang="en-US" sz="1800" dirty="0"/>
              <a:t> Containers was first released under Parallels' former parent company </a:t>
            </a:r>
            <a:r>
              <a:rPr lang="en-US" sz="1800" dirty="0" err="1">
                <a:hlinkClick r:id="rId16" tooltip="SWsoft"/>
              </a:rPr>
              <a:t>SWsoft</a:t>
            </a:r>
            <a:r>
              <a:rPr lang="en-US" sz="1800" dirty="0"/>
              <a:t>. The Linux version was released in 2001 while the Windows version was released in 2005.</a:t>
            </a:r>
          </a:p>
          <a:p>
            <a:endParaRPr lang="en-US" sz="1800" dirty="0"/>
          </a:p>
        </p:txBody>
      </p:sp>
    </p:spTree>
    <p:extLst>
      <p:ext uri="{BB962C8B-B14F-4D97-AF65-F5344CB8AC3E}">
        <p14:creationId xmlns:p14="http://schemas.microsoft.com/office/powerpoint/2010/main" val="2780643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Mobile virtualization</a:t>
            </a:r>
            <a:endParaRPr lang="en-US" dirty="0"/>
          </a:p>
        </p:txBody>
      </p:sp>
      <p:sp>
        <p:nvSpPr>
          <p:cNvPr id="5" name="Content Placeholder 2"/>
          <p:cNvSpPr txBox="1">
            <a:spLocks/>
          </p:cNvSpPr>
          <p:nvPr/>
        </p:nvSpPr>
        <p:spPr>
          <a:xfrm>
            <a:off x="1981200" y="1600201"/>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Around 2008, the mobile industry became interested in using the benefits of virtualization technology for cell phones and other devices like tablets, netbooks and </a:t>
            </a:r>
            <a:r>
              <a:rPr lang="en-US" sz="2400" dirty="0" smtClean="0"/>
              <a:t>(</a:t>
            </a:r>
            <a:r>
              <a:rPr lang="en-US" sz="2400" dirty="0"/>
              <a:t>M2M) modules. </a:t>
            </a:r>
          </a:p>
          <a:p>
            <a:r>
              <a:rPr lang="en-US" sz="2400" dirty="0"/>
              <a:t>With mobile virtualization, mobile devices can be manufacture more cheaply through the reuse of software and hardware, which shortens development time. </a:t>
            </a:r>
          </a:p>
          <a:p>
            <a:r>
              <a:rPr lang="en-US" sz="2400" dirty="0"/>
              <a:t>Allows running in the same phone applications written for different operating systems (real time and regular)and can separate trusted from untrusted applications</a:t>
            </a:r>
          </a:p>
          <a:p>
            <a:r>
              <a:rPr lang="en-US" sz="2400" dirty="0"/>
              <a:t>First done in the Motorola Evoke QA4 phone in 4/2009 by OK Labs (Australia)(Gernot </a:t>
            </a:r>
            <a:r>
              <a:rPr lang="en-US" sz="2400" dirty="0" err="1"/>
              <a:t>Heiser</a:t>
            </a:r>
            <a:r>
              <a:rPr lang="en-US" sz="2400" dirty="0" smtClean="0"/>
              <a:t>).</a:t>
            </a:r>
            <a:endParaRPr lang="en-US" sz="2400" dirty="0"/>
          </a:p>
        </p:txBody>
      </p:sp>
    </p:spTree>
    <p:extLst>
      <p:ext uri="{BB962C8B-B14F-4D97-AF65-F5344CB8AC3E}">
        <p14:creationId xmlns:p14="http://schemas.microsoft.com/office/powerpoint/2010/main" val="1059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virtualization II</a:t>
            </a:r>
            <a:endParaRPr lang="en-US" dirty="0"/>
          </a:p>
        </p:txBody>
      </p:sp>
      <p:sp>
        <p:nvSpPr>
          <p:cNvPr id="3" name="Content Placeholder 2"/>
          <p:cNvSpPr>
            <a:spLocks noGrp="1"/>
          </p:cNvSpPr>
          <p:nvPr>
            <p:ph idx="1"/>
          </p:nvPr>
        </p:nvSpPr>
        <p:spPr/>
        <p:txBody>
          <a:bodyPr>
            <a:normAutofit lnSpcReduction="10000"/>
          </a:bodyPr>
          <a:lstStyle/>
          <a:p>
            <a:r>
              <a:rPr lang="en-US" dirty="0"/>
              <a:t>Semiconductor vendors such as ST-Ericsson </a:t>
            </a:r>
            <a:r>
              <a:rPr lang="en-US" dirty="0" smtClean="0"/>
              <a:t>adopted </a:t>
            </a:r>
            <a:r>
              <a:rPr lang="en-US" dirty="0"/>
              <a:t>mobile virtualization as part of their low-cost Android platform strategy.</a:t>
            </a:r>
            <a:endParaRPr lang="en-US" baseline="30000" dirty="0"/>
          </a:p>
          <a:p>
            <a:r>
              <a:rPr lang="en-US" dirty="0"/>
              <a:t>ARM processors and similar can run hypervisors or </a:t>
            </a:r>
            <a:r>
              <a:rPr lang="en-US" dirty="0" smtClean="0"/>
              <a:t>microkernels and can </a:t>
            </a:r>
            <a:r>
              <a:rPr lang="en-US" dirty="0"/>
              <a:t>support mobile devices using a single-core or a multi-core processor. </a:t>
            </a:r>
            <a:r>
              <a:rPr lang="en-US" dirty="0" smtClean="0"/>
              <a:t>In </a:t>
            </a:r>
            <a:r>
              <a:rPr lang="en-US" dirty="0"/>
              <a:t>September 2010, ARM </a:t>
            </a:r>
            <a:r>
              <a:rPr lang="en-US" dirty="0" smtClean="0"/>
              <a:t>started supporting </a:t>
            </a:r>
            <a:r>
              <a:rPr lang="en-US" dirty="0"/>
              <a:t>a mobile virtualization extension in its ARM Cortex A-15 processor.</a:t>
            </a:r>
          </a:p>
          <a:p>
            <a:r>
              <a:rPr lang="en-US" dirty="0"/>
              <a:t> </a:t>
            </a:r>
            <a:r>
              <a:rPr lang="en-US" dirty="0" err="1"/>
              <a:t>VmWare</a:t>
            </a:r>
            <a:r>
              <a:rPr lang="en-US" dirty="0"/>
              <a:t> demonstrated how it </a:t>
            </a:r>
            <a:r>
              <a:rPr lang="en-US" dirty="0" smtClean="0"/>
              <a:t>could run </a:t>
            </a:r>
            <a:r>
              <a:rPr lang="en-US" dirty="0"/>
              <a:t>a separate instance of Android in a virtual machine that is hosted by an Android-based smartphone. VMware demonstrated this capability on LG's </a:t>
            </a:r>
            <a:r>
              <a:rPr lang="en-US" dirty="0" smtClean="0"/>
              <a:t> </a:t>
            </a:r>
            <a:r>
              <a:rPr lang="en-US" dirty="0"/>
              <a:t>Revolution VS910  (1/2012</a:t>
            </a:r>
            <a:r>
              <a:rPr lang="en-US" dirty="0" smtClean="0"/>
              <a:t>). They became available in 2013 in LG Intuition and Motorola </a:t>
            </a:r>
            <a:r>
              <a:rPr lang="en-US" dirty="0" err="1" smtClean="0"/>
              <a:t>Razr</a:t>
            </a:r>
            <a:r>
              <a:rPr lang="en-US" dirty="0" smtClean="0"/>
              <a:t> </a:t>
            </a:r>
            <a:r>
              <a:rPr lang="en-US" dirty="0" smtClean="0"/>
              <a:t>M. Also used in Samsung phones</a:t>
            </a:r>
            <a:endParaRPr lang="en-US" dirty="0"/>
          </a:p>
          <a:p>
            <a:endParaRPr lang="en-US" dirty="0"/>
          </a:p>
        </p:txBody>
      </p:sp>
    </p:spTree>
    <p:extLst>
      <p:ext uri="{BB962C8B-B14F-4D97-AF65-F5344CB8AC3E}">
        <p14:creationId xmlns:p14="http://schemas.microsoft.com/office/powerpoint/2010/main" val="1058142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0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0514" y="1604964"/>
            <a:ext cx="39909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0" y="381000"/>
            <a:ext cx="8229600" cy="1143000"/>
          </a:xfrm>
        </p:spPr>
        <p:txBody>
          <a:bodyPr>
            <a:normAutofit fontScale="90000"/>
          </a:bodyPr>
          <a:lstStyle/>
          <a:p>
            <a:r>
              <a:rPr lang="en-US" sz="3600" dirty="0"/>
              <a:t>Virtualization architecture for embedded systems</a:t>
            </a:r>
            <a:br>
              <a:rPr lang="en-US" sz="3600" dirty="0"/>
            </a:br>
            <a:r>
              <a:rPr lang="en-US" sz="2000" dirty="0"/>
              <a:t>http://www.eit.lth.se/fileadmin/eit/project/142/virtApproaches.pdf</a:t>
            </a:r>
          </a:p>
        </p:txBody>
      </p:sp>
    </p:spTree>
    <p:extLst>
      <p:ext uri="{BB962C8B-B14F-4D97-AF65-F5344CB8AC3E}">
        <p14:creationId xmlns:p14="http://schemas.microsoft.com/office/powerpoint/2010/main" val="45808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981200" y="6356351"/>
            <a:ext cx="2133600" cy="365125"/>
          </a:xfrm>
        </p:spPr>
        <p:txBody>
          <a:bodyPr/>
          <a:lstStyle/>
          <a:p>
            <a:r>
              <a:rPr lang="en-US"/>
              <a:t>© Lethbridge/Laganière 2005</a:t>
            </a:r>
          </a:p>
        </p:txBody>
      </p:sp>
      <p:sp>
        <p:nvSpPr>
          <p:cNvPr id="3" name="Footer Placeholder 4"/>
          <p:cNvSpPr>
            <a:spLocks noGrp="1"/>
          </p:cNvSpPr>
          <p:nvPr>
            <p:ph type="ftr" sz="quarter" idx="11"/>
          </p:nvPr>
        </p:nvSpPr>
        <p:spPr>
          <a:xfrm>
            <a:off x="4648200" y="6356351"/>
            <a:ext cx="2895600" cy="365125"/>
          </a:xfrm>
        </p:spPr>
        <p:txBody>
          <a:bodyPr/>
          <a:lstStyle/>
          <a:p>
            <a:r>
              <a:rPr lang="en-US"/>
              <a:t>Chapter 4: Developing requirements</a:t>
            </a:r>
          </a:p>
        </p:txBody>
      </p:sp>
      <p:sp>
        <p:nvSpPr>
          <p:cNvPr id="4" name="Slide Number Placeholder 5"/>
          <p:cNvSpPr>
            <a:spLocks noGrp="1"/>
          </p:cNvSpPr>
          <p:nvPr>
            <p:ph type="sldNum" sz="quarter" idx="12"/>
          </p:nvPr>
        </p:nvSpPr>
        <p:spPr>
          <a:xfrm>
            <a:off x="8077200" y="6356351"/>
            <a:ext cx="2133600" cy="365125"/>
          </a:xfrm>
        </p:spPr>
        <p:txBody>
          <a:bodyPr/>
          <a:lstStyle/>
          <a:p>
            <a:fld id="{779B2DE5-FD12-4A03-9298-891A303945E3}" type="slidenum">
              <a:rPr lang="en-US"/>
              <a:pPr/>
              <a:t>4</a:t>
            </a:fld>
            <a:endParaRPr lang="en-US"/>
          </a:p>
        </p:txBody>
      </p:sp>
      <p:sp>
        <p:nvSpPr>
          <p:cNvPr id="5" name="Rectangle 2"/>
          <p:cNvSpPr txBox="1">
            <a:spLocks noChangeArrowheads="1"/>
          </p:cNvSpPr>
          <p:nvPr/>
        </p:nvSpPr>
        <p:spPr>
          <a:xfrm>
            <a:off x="1981200" y="274638"/>
            <a:ext cx="8229600" cy="1143000"/>
          </a:xfrm>
          <a:prstGeom prst="rect">
            <a:avLst/>
          </a:prstGeom>
        </p:spPr>
        <p:txBody>
          <a:bodyPr>
            <a:normAutofit fontScale="90000" lnSpcReduction="20000"/>
          </a:bodyPr>
          <a:lstStyle/>
          <a:p>
            <a:pPr algn="ctr" eaLnBrk="0" fontAlgn="base" hangingPunct="0">
              <a:spcBef>
                <a:spcPct val="0"/>
              </a:spcBef>
              <a:spcAft>
                <a:spcPct val="0"/>
              </a:spcAft>
              <a:defRPr/>
            </a:pPr>
            <a:r>
              <a:rPr lang="en-GB" sz="4400" dirty="0">
                <a:latin typeface="+mj-lt"/>
                <a:ea typeface="+mj-ea"/>
                <a:cs typeface="+mj-cs"/>
              </a:rPr>
              <a:t>Use-Cases: describing how </a:t>
            </a:r>
            <a:r>
              <a:rPr lang="en-US" sz="4400" dirty="0">
                <a:latin typeface="+mj-lt"/>
                <a:ea typeface="+mj-ea"/>
                <a:cs typeface="+mj-cs"/>
              </a:rPr>
              <a:t>the user will use the system</a:t>
            </a:r>
          </a:p>
        </p:txBody>
      </p:sp>
      <p:sp>
        <p:nvSpPr>
          <p:cNvPr id="6" name="Rectangle 3"/>
          <p:cNvSpPr txBox="1">
            <a:spLocks noChangeArrowheads="1"/>
          </p:cNvSpPr>
          <p:nvPr/>
        </p:nvSpPr>
        <p:spPr>
          <a:xfrm>
            <a:off x="1981200" y="1600201"/>
            <a:ext cx="8229600" cy="4525963"/>
          </a:xfrm>
          <a:prstGeom prst="rect">
            <a:avLst/>
          </a:prstGeom>
        </p:spPr>
        <p:txBody>
          <a:bodyPr>
            <a:normAutofit fontScale="92500" lnSpcReduction="20000"/>
          </a:bodyPr>
          <a:lstStyle/>
          <a:p>
            <a:pPr marL="381000" indent="-381000" eaLnBrk="0" fontAlgn="base" hangingPunct="0">
              <a:spcBef>
                <a:spcPct val="20000"/>
              </a:spcBef>
              <a:spcAft>
                <a:spcPct val="0"/>
              </a:spcAft>
              <a:buFont typeface="Arial" charset="0"/>
              <a:buChar char="•"/>
              <a:defRPr/>
            </a:pPr>
            <a:r>
              <a:rPr lang="en-GB" sz="3200"/>
              <a:t>A </a:t>
            </a:r>
            <a:r>
              <a:rPr lang="en-GB" sz="3200" i="1"/>
              <a:t>use case</a:t>
            </a:r>
            <a:r>
              <a:rPr lang="en-GB" sz="3200"/>
              <a:t> is a typical sequence of actions (activities) that a user performs in order to complete a given task</a:t>
            </a:r>
          </a:p>
          <a:p>
            <a:pPr marL="571500" lvl="1" indent="-381000" eaLnBrk="0" fontAlgn="base" hangingPunct="0">
              <a:spcBef>
                <a:spcPct val="20000"/>
              </a:spcBef>
              <a:spcAft>
                <a:spcPct val="0"/>
              </a:spcAft>
              <a:buFont typeface="Arial" charset="0"/>
              <a:buChar char="–"/>
              <a:defRPr/>
            </a:pPr>
            <a:r>
              <a:rPr lang="en-GB" sz="2800"/>
              <a:t>The objective of </a:t>
            </a:r>
            <a:r>
              <a:rPr lang="en-GB" sz="2800" i="1"/>
              <a:t>use case analysis</a:t>
            </a:r>
            <a:r>
              <a:rPr lang="en-GB" sz="2800"/>
              <a:t> is to model the system from the point of view of</a:t>
            </a:r>
          </a:p>
          <a:p>
            <a:pPr marL="957263" lvl="2" indent="-381000" eaLnBrk="0" fontAlgn="base" hangingPunct="0">
              <a:spcBef>
                <a:spcPct val="20000"/>
              </a:spcBef>
              <a:spcAft>
                <a:spcPct val="0"/>
              </a:spcAft>
              <a:defRPr/>
            </a:pPr>
            <a:r>
              <a:rPr lang="en-GB" sz="2400"/>
              <a:t>… how users interact with this system</a:t>
            </a:r>
          </a:p>
          <a:p>
            <a:pPr marL="957263" lvl="2" indent="-381000" eaLnBrk="0" fontAlgn="base" hangingPunct="0">
              <a:spcBef>
                <a:spcPct val="20000"/>
              </a:spcBef>
              <a:spcAft>
                <a:spcPct val="0"/>
              </a:spcAft>
              <a:defRPr/>
            </a:pPr>
            <a:r>
              <a:rPr lang="en-GB" sz="2400"/>
              <a:t>… when trying to achieve their objectives. </a:t>
            </a:r>
          </a:p>
          <a:p>
            <a:pPr marL="957263" lvl="2" indent="-381000" eaLnBrk="0" fontAlgn="base" hangingPunct="0">
              <a:spcBef>
                <a:spcPct val="20000"/>
              </a:spcBef>
              <a:spcAft>
                <a:spcPct val="0"/>
              </a:spcAft>
              <a:defRPr/>
            </a:pPr>
            <a:r>
              <a:rPr lang="en-GB" sz="2400"/>
              <a:t>It is one of the key activities in requirements analysis</a:t>
            </a:r>
          </a:p>
          <a:p>
            <a:pPr marL="571500" lvl="1" indent="-381000" eaLnBrk="0" fontAlgn="base" hangingPunct="0">
              <a:spcBef>
                <a:spcPct val="20000"/>
              </a:spcBef>
              <a:spcAft>
                <a:spcPct val="0"/>
              </a:spcAft>
              <a:buFont typeface="Arial" charset="0"/>
              <a:buChar char="–"/>
              <a:defRPr/>
            </a:pPr>
            <a:r>
              <a:rPr lang="en-GB" sz="2800"/>
              <a:t>A </a:t>
            </a:r>
            <a:r>
              <a:rPr lang="en-GB" sz="2800" i="1"/>
              <a:t>use case model</a:t>
            </a:r>
            <a:r>
              <a:rPr lang="en-GB" sz="2800"/>
              <a:t> consists of</a:t>
            </a:r>
          </a:p>
          <a:p>
            <a:pPr marL="957263" lvl="2" indent="-381000" eaLnBrk="0" fontAlgn="base" hangingPunct="0">
              <a:spcBef>
                <a:spcPct val="20000"/>
              </a:spcBef>
              <a:spcAft>
                <a:spcPct val="0"/>
              </a:spcAft>
              <a:buFont typeface="Arial" charset="0"/>
              <a:buChar char="•"/>
              <a:defRPr/>
            </a:pPr>
            <a:r>
              <a:rPr lang="en-GB" sz="2400"/>
              <a:t>a set of use cases</a:t>
            </a:r>
          </a:p>
          <a:p>
            <a:pPr marL="957263" lvl="2" indent="-381000" eaLnBrk="0" fontAlgn="base" hangingPunct="0">
              <a:spcBef>
                <a:spcPct val="20000"/>
              </a:spcBef>
              <a:spcAft>
                <a:spcPct val="0"/>
              </a:spcAft>
              <a:buFont typeface="Arial" charset="0"/>
              <a:buChar char="•"/>
              <a:defRPr/>
            </a:pPr>
            <a:r>
              <a:rPr lang="en-GB" sz="2400"/>
              <a:t>an optional description or diagram indicating how they are related</a:t>
            </a:r>
            <a:r>
              <a:rPr lang="en-US" sz="2400"/>
              <a:t>  </a:t>
            </a:r>
            <a:endParaRPr lang="en-US" sz="2400" dirty="0"/>
          </a:p>
        </p:txBody>
      </p:sp>
    </p:spTree>
    <p:extLst>
      <p:ext uri="{BB962C8B-B14F-4D97-AF65-F5344CB8AC3E}">
        <p14:creationId xmlns:p14="http://schemas.microsoft.com/office/powerpoint/2010/main" val="1785200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4"/>
          <p:cNvSpPr>
            <a:spLocks noChangeArrowheads="1"/>
          </p:cNvSpPr>
          <p:nvPr/>
        </p:nvSpPr>
        <p:spPr bwMode="auto">
          <a:xfrm>
            <a:off x="2027239" y="301626"/>
            <a:ext cx="9070975" cy="854075"/>
          </a:xfrm>
          <a:prstGeom prst="rect">
            <a:avLst/>
          </a:prstGeom>
          <a:noFill/>
          <a:ln w="9525">
            <a:noFill/>
            <a:round/>
            <a:headEnd/>
            <a:tailEnd/>
          </a:ln>
        </p:spPr>
        <p:txBody>
          <a:bodyPr lIns="0" tIns="38880" rIns="0" bIns="0" anchor="ctr"/>
          <a:lstStyle/>
          <a:p>
            <a:pPr algn="ctr" defTabSz="4572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a:latin typeface="Calibri" pitchFamily="34" charset="0"/>
              </a:rPr>
              <a:t>L4 </a:t>
            </a:r>
            <a:r>
              <a:rPr lang="en-US" sz="4400" dirty="0" err="1">
                <a:latin typeface="Calibri" pitchFamily="34" charset="0"/>
              </a:rPr>
              <a:t>Microvisor</a:t>
            </a:r>
            <a:endParaRPr lang="en-US" sz="4400" dirty="0">
              <a:latin typeface="Calibri" pitchFamily="34" charset="0"/>
            </a:endParaRPr>
          </a:p>
        </p:txBody>
      </p:sp>
      <p:sp>
        <p:nvSpPr>
          <p:cNvPr id="227330" name="Rectangle 5"/>
          <p:cNvSpPr>
            <a:spLocks noChangeArrowheads="1"/>
          </p:cNvSpPr>
          <p:nvPr/>
        </p:nvSpPr>
        <p:spPr bwMode="auto">
          <a:xfrm>
            <a:off x="1668464" y="1547814"/>
            <a:ext cx="9070975" cy="5011737"/>
          </a:xfrm>
          <a:prstGeom prst="rect">
            <a:avLst/>
          </a:prstGeom>
          <a:noFill/>
          <a:ln w="9525">
            <a:noFill/>
            <a:round/>
            <a:headEnd/>
            <a:tailEnd/>
          </a:ln>
        </p:spPr>
        <p:txBody>
          <a:bodyPr lIns="0" tIns="28080" rIns="0" bIns="0"/>
          <a:lstStyle/>
          <a:p>
            <a:pPr marL="430213" indent="-323850" defTabSz="457200" eaLnBrk="0" hangingPunct="0">
              <a:spcBef>
                <a:spcPct val="20000"/>
              </a:spcBef>
              <a:buSzPct val="45000"/>
              <a:buFont typeface="Wingdings" pitchFamily="2" charset="2"/>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pPr>
            <a:r>
              <a:rPr lang="en-US" sz="3200">
                <a:latin typeface="Calibri" pitchFamily="34" charset="0"/>
              </a:rPr>
              <a:t>L4 Microvisor from OK Labs (Australia)</a:t>
            </a:r>
          </a:p>
        </p:txBody>
      </p:sp>
      <p:sp>
        <p:nvSpPr>
          <p:cNvPr id="227332" name="Text Box 7"/>
          <p:cNvSpPr txBox="1">
            <a:spLocks noChangeArrowheads="1"/>
          </p:cNvSpPr>
          <p:nvPr/>
        </p:nvSpPr>
        <p:spPr bwMode="auto">
          <a:xfrm>
            <a:off x="2743201" y="2133601"/>
            <a:ext cx="6561137" cy="4668837"/>
          </a:xfrm>
          <a:prstGeom prst="rect">
            <a:avLst/>
          </a:prstGeom>
          <a:noFill/>
          <a:ln w="9525">
            <a:noFill/>
            <a:round/>
            <a:headEnd/>
            <a:tailEnd/>
          </a:ln>
        </p:spPr>
        <p:txBody>
          <a:bodyPr lIns="0" tIns="24840" rIns="0" bIns="0"/>
          <a:lstStyle/>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Runs as 'host' OS</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Microkernel architecture</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Limited execution in kernel mode</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Real-time capabilities for communication stack and media streaming</a:t>
            </a:r>
          </a:p>
          <a:p>
            <a:pPr marL="430213" indent="-323850" defTabSz="457200" hangingPunct="0">
              <a:lnSpc>
                <a:spcPct val="93000"/>
              </a:lnSpc>
              <a:spcAft>
                <a:spcPts val="1425"/>
              </a:spcAft>
              <a:buClr>
                <a:srgbClr val="000000"/>
              </a:buClr>
              <a:buSzPct val="45000"/>
              <a:buFont typeface="Wingdings" pitchFamily="2" charset="2"/>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pPr>
            <a:r>
              <a:rPr lang="en-US" sz="2800" dirty="0">
                <a:solidFill>
                  <a:srgbClr val="000000"/>
                </a:solidFill>
              </a:rPr>
              <a:t>seL4 mathematically proven correct, 08/09</a:t>
            </a:r>
          </a:p>
        </p:txBody>
      </p:sp>
    </p:spTree>
    <p:extLst>
      <p:ext uri="{BB962C8B-B14F-4D97-AF65-F5344CB8AC3E}">
        <p14:creationId xmlns:p14="http://schemas.microsoft.com/office/powerpoint/2010/main" val="3328093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srcRect/>
          <a:stretch>
            <a:fillRect/>
          </a:stretch>
        </p:blipFill>
        <p:spPr bwMode="auto">
          <a:xfrm>
            <a:off x="2514602" y="1066801"/>
            <a:ext cx="7391399" cy="5334000"/>
          </a:xfrm>
          <a:prstGeom prst="rect">
            <a:avLst/>
          </a:prstGeom>
          <a:noFill/>
          <a:ln w="9525">
            <a:noFill/>
            <a:round/>
            <a:headEnd/>
            <a:tailEnd/>
          </a:ln>
        </p:spPr>
      </p:pic>
      <p:sp>
        <p:nvSpPr>
          <p:cNvPr id="3" name="Title 2"/>
          <p:cNvSpPr>
            <a:spLocks noGrp="1"/>
          </p:cNvSpPr>
          <p:nvPr>
            <p:ph type="title"/>
          </p:nvPr>
        </p:nvSpPr>
        <p:spPr/>
        <p:txBody>
          <a:bodyPr/>
          <a:lstStyle/>
          <a:p>
            <a:r>
              <a:rPr lang="en-US" sz="2800" dirty="0"/>
              <a:t>L4 </a:t>
            </a:r>
            <a:r>
              <a:rPr lang="en-US" sz="2800" dirty="0" err="1"/>
              <a:t>Microvisor</a:t>
            </a:r>
            <a:endParaRPr lang="en-US" sz="2800" dirty="0"/>
          </a:p>
        </p:txBody>
      </p:sp>
    </p:spTree>
    <p:extLst>
      <p:ext uri="{BB962C8B-B14F-4D97-AF65-F5344CB8AC3E}">
        <p14:creationId xmlns:p14="http://schemas.microsoft.com/office/powerpoint/2010/main" val="3902591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1401" y="1600200"/>
            <a:ext cx="4952999" cy="3581400"/>
          </a:xfrm>
          <a:prstGeom prst="rect">
            <a:avLst/>
          </a:prstGeom>
        </p:spPr>
      </p:pic>
      <p:sp>
        <p:nvSpPr>
          <p:cNvPr id="3" name="Title 2"/>
          <p:cNvSpPr>
            <a:spLocks noGrp="1"/>
          </p:cNvSpPr>
          <p:nvPr>
            <p:ph type="title"/>
          </p:nvPr>
        </p:nvSpPr>
        <p:spPr/>
        <p:txBody>
          <a:bodyPr>
            <a:normAutofit/>
          </a:bodyPr>
          <a:lstStyle/>
          <a:p>
            <a:r>
              <a:rPr lang="en-US" dirty="0" smtClean="0"/>
              <a:t>Secure communications in standard phone</a:t>
            </a:r>
            <a:endParaRPr lang="en-US" dirty="0"/>
          </a:p>
        </p:txBody>
      </p:sp>
    </p:spTree>
    <p:extLst>
      <p:ext uri="{BB962C8B-B14F-4D97-AF65-F5344CB8AC3E}">
        <p14:creationId xmlns:p14="http://schemas.microsoft.com/office/powerpoint/2010/main" val="179832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Microkernel pattern  (www.vico.org)</a:t>
            </a:r>
          </a:p>
        </p:txBody>
      </p:sp>
      <p:sp>
        <p:nvSpPr>
          <p:cNvPr id="3" name="Content Placeholder 2"/>
          <p:cNvSpPr>
            <a:spLocks noGrp="1"/>
          </p:cNvSpPr>
          <p:nvPr>
            <p:ph idx="1"/>
          </p:nvPr>
        </p:nvSpPr>
        <p:spPr/>
        <p:txBody>
          <a:bodyPr/>
          <a:lstStyle/>
          <a:p>
            <a:r>
              <a:rPr lang="en-US" sz="2000" dirty="0"/>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a:t>
            </a:r>
            <a:r>
              <a:rPr lang="en-US" sz="2000" dirty="0" err="1"/>
              <a:t>Buschmann</a:t>
            </a:r>
            <a:r>
              <a:rPr lang="en-US" sz="2000" dirty="0"/>
              <a:t>, F., R. </a:t>
            </a:r>
            <a:r>
              <a:rPr lang="en-US" sz="2000" dirty="0" err="1"/>
              <a:t>Meunier</a:t>
            </a:r>
            <a:r>
              <a:rPr lang="en-US" sz="2000" dirty="0"/>
              <a:t>, H. Rohnert, P. </a:t>
            </a:r>
            <a:r>
              <a:rPr lang="en-US" sz="2000" dirty="0" err="1"/>
              <a:t>Sommerlad</a:t>
            </a:r>
            <a:r>
              <a:rPr lang="en-US" sz="2000" dirty="0"/>
              <a:t>, and M. </a:t>
            </a:r>
            <a:r>
              <a:rPr lang="en-US" sz="2000" dirty="0" err="1"/>
              <a:t>Stal</a:t>
            </a:r>
            <a:r>
              <a:rPr lang="en-US" sz="2000" dirty="0"/>
              <a:t>. Pattern-Oriented Software Architecture: A System Of Patterns. West Sussex, England: John Wiley &amp; Sons Ltd., 1996)</a:t>
            </a:r>
          </a:p>
          <a:p>
            <a:r>
              <a:rPr lang="en-US" sz="2000" dirty="0"/>
              <a:t>The microkernel includes functionality that enables other components running in separate processes to communicate with each other. It is also responsible for maintaining system-wide resources such as files or processes. In addition, it provides interfaces that enable other components to access its functionality. </a:t>
            </a:r>
          </a:p>
        </p:txBody>
      </p:sp>
    </p:spTree>
    <p:extLst>
      <p:ext uri="{BB962C8B-B14F-4D97-AF65-F5344CB8AC3E}">
        <p14:creationId xmlns:p14="http://schemas.microsoft.com/office/powerpoint/2010/main" val="241665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Date Placeholder 2"/>
          <p:cNvSpPr txBox="1">
            <a:spLocks noGrp="1"/>
          </p:cNvSpPr>
          <p:nvPr/>
        </p:nvSpPr>
        <p:spPr bwMode="auto">
          <a:xfrm>
            <a:off x="2209800" y="6248400"/>
            <a:ext cx="1905000" cy="457200"/>
          </a:xfrm>
          <a:prstGeom prst="rect">
            <a:avLst/>
          </a:prstGeom>
          <a:noFill/>
          <a:ln w="9525">
            <a:noFill/>
            <a:miter lim="800000"/>
            <a:headEnd/>
            <a:tailEnd/>
          </a:ln>
        </p:spPr>
        <p:txBody>
          <a:bodyPr/>
          <a:lstStyle/>
          <a:p>
            <a:pPr eaLnBrk="0" hangingPunct="0"/>
            <a:fld id="{70F4FC81-05AB-4FB1-960A-A0E4637E8508}" type="datetime1">
              <a:rPr lang="en-US" sz="1400">
                <a:latin typeface="Times New Roman" pitchFamily="18" charset="0"/>
              </a:rPr>
              <a:pPr eaLnBrk="0" hangingPunct="0"/>
              <a:t>9/18/2016</a:t>
            </a:fld>
            <a:endParaRPr lang="en-US" sz="1400">
              <a:latin typeface="Times New Roman" pitchFamily="18" charset="0"/>
            </a:endParaRPr>
          </a:p>
        </p:txBody>
      </p:sp>
      <p:sp>
        <p:nvSpPr>
          <p:cNvPr id="228354" name="Slide Number Placeholder 4"/>
          <p:cNvSpPr txBox="1">
            <a:spLocks noGrp="1"/>
          </p:cNvSpPr>
          <p:nvPr/>
        </p:nvSpPr>
        <p:spPr bwMode="auto">
          <a:xfrm>
            <a:off x="8077200" y="6248400"/>
            <a:ext cx="1905000" cy="457200"/>
          </a:xfrm>
          <a:prstGeom prst="rect">
            <a:avLst/>
          </a:prstGeom>
          <a:noFill/>
          <a:ln w="9525">
            <a:noFill/>
            <a:miter lim="800000"/>
            <a:headEnd/>
            <a:tailEnd/>
          </a:ln>
        </p:spPr>
        <p:txBody>
          <a:bodyPr/>
          <a:lstStyle/>
          <a:p>
            <a:pPr algn="r" eaLnBrk="0" hangingPunct="0"/>
            <a:fld id="{7819A6A7-1220-447A-B250-1ECB518FD506}" type="slidenum">
              <a:rPr lang="en-US" sz="1400">
                <a:latin typeface="Times New Roman" pitchFamily="18" charset="0"/>
              </a:rPr>
              <a:pPr algn="r" eaLnBrk="0" hangingPunct="0"/>
              <a:t>44</a:t>
            </a:fld>
            <a:endParaRPr lang="en-US" sz="1400">
              <a:latin typeface="Times New Roman" pitchFamily="18" charset="0"/>
            </a:endParaRPr>
          </a:p>
        </p:txBody>
      </p:sp>
      <p:sp>
        <p:nvSpPr>
          <p:cNvPr id="22835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a:r>
              <a:rPr lang="en-US" sz="4400">
                <a:latin typeface="Calibri" pitchFamily="34" charset="0"/>
              </a:rPr>
              <a:t>Microkernel</a:t>
            </a:r>
          </a:p>
        </p:txBody>
      </p:sp>
      <p:pic>
        <p:nvPicPr>
          <p:cNvPr id="228356" name="Picture 3"/>
          <p:cNvPicPr>
            <a:picLocks noChangeAspect="1" noChangeArrowheads="1"/>
          </p:cNvPicPr>
          <p:nvPr/>
        </p:nvPicPr>
        <p:blipFill>
          <a:blip r:embed="rId2" cstate="print"/>
          <a:srcRect/>
          <a:stretch>
            <a:fillRect/>
          </a:stretch>
        </p:blipFill>
        <p:spPr bwMode="auto">
          <a:xfrm>
            <a:off x="2160589" y="1676401"/>
            <a:ext cx="7870825" cy="4321175"/>
          </a:xfrm>
          <a:prstGeom prst="rect">
            <a:avLst/>
          </a:prstGeom>
          <a:noFill/>
          <a:ln w="9525">
            <a:noFill/>
            <a:miter lim="800000"/>
            <a:headEnd/>
            <a:tailEnd/>
          </a:ln>
        </p:spPr>
      </p:pic>
    </p:spTree>
    <p:extLst>
      <p:ext uri="{BB962C8B-B14F-4D97-AF65-F5344CB8AC3E}">
        <p14:creationId xmlns:p14="http://schemas.microsoft.com/office/powerpoint/2010/main" val="3378068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kernel mode execution</a:t>
            </a:r>
            <a:endParaRPr lang="en-US" dirty="0"/>
          </a:p>
        </p:txBody>
      </p:sp>
      <p:sp>
        <p:nvSpPr>
          <p:cNvPr id="3" name="Content Placeholder 2"/>
          <p:cNvSpPr>
            <a:spLocks noGrp="1"/>
          </p:cNvSpPr>
          <p:nvPr>
            <p:ph idx="1"/>
          </p:nvPr>
        </p:nvSpPr>
        <p:spPr/>
        <p:txBody>
          <a:bodyPr/>
          <a:lstStyle/>
          <a:p>
            <a:r>
              <a:rPr lang="en-US" dirty="0" smtClean="0"/>
              <a:t>If only a few critical functions run in kernel mode security and reliability improve</a:t>
            </a:r>
          </a:p>
          <a:p>
            <a:r>
              <a:rPr lang="en-US" dirty="0" smtClean="0"/>
              <a:t>Hypervisors and </a:t>
            </a:r>
            <a:r>
              <a:rPr lang="en-US" dirty="0" err="1" smtClean="0"/>
              <a:t>microvisors</a:t>
            </a:r>
            <a:r>
              <a:rPr lang="en-US" dirty="0" smtClean="0"/>
              <a:t> run in kernel mode but all other programs run in user mode</a:t>
            </a:r>
          </a:p>
          <a:p>
            <a:r>
              <a:rPr lang="en-US" dirty="0" smtClean="0"/>
              <a:t>Improves performance also</a:t>
            </a:r>
            <a:endParaRPr lang="en-US" dirty="0"/>
          </a:p>
        </p:txBody>
      </p:sp>
    </p:spTree>
    <p:extLst>
      <p:ext uri="{BB962C8B-B14F-4D97-AF65-F5344CB8AC3E}">
        <p14:creationId xmlns:p14="http://schemas.microsoft.com/office/powerpoint/2010/main" val="2084956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6327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
            <a:ext cx="11363326"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384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5"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dirty="0">
                <a:latin typeface="Calibri" pitchFamily="34" charset="0"/>
              </a:rPr>
              <a:t>Example for adapter need</a:t>
            </a:r>
          </a:p>
        </p:txBody>
      </p:sp>
      <p:sp>
        <p:nvSpPr>
          <p:cNvPr id="425986"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altLang="zh-CN" sz="2800">
                <a:latin typeface="Calibri" pitchFamily="34" charset="0"/>
              </a:rPr>
              <a:t>We have a text message system that sends, receives, and manipulates text messages. We want to handle also XML messages so that we can handle more complex transactions. We purchased an off-the-shelf tool, XmlMessage, which manipulates XML messages. The problem is that these two interfaces are incompatible: XmlMessage expects an XML message and TextMessage does not know how to create an XML message.</a:t>
            </a:r>
            <a:endParaRPr lang="en-US" sz="2800">
              <a:latin typeface="Calibri" pitchFamily="34" charset="0"/>
            </a:endParaRPr>
          </a:p>
        </p:txBody>
      </p:sp>
    </p:spTree>
    <p:extLst>
      <p:ext uri="{BB962C8B-B14F-4D97-AF65-F5344CB8AC3E}">
        <p14:creationId xmlns:p14="http://schemas.microsoft.com/office/powerpoint/2010/main" val="2960567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4"/>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a:latin typeface="Calibri" pitchFamily="34" charset="0"/>
              </a:rPr>
              <a:t>Class Adapter</a:t>
            </a:r>
          </a:p>
        </p:txBody>
      </p:sp>
      <p:pic>
        <p:nvPicPr>
          <p:cNvPr id="424962" name="Picture 5"/>
          <p:cNvPicPr>
            <a:picLocks noChangeAspect="1" noChangeArrowheads="1"/>
          </p:cNvPicPr>
          <p:nvPr/>
        </p:nvPicPr>
        <p:blipFill>
          <a:blip r:embed="rId2" cstate="print"/>
          <a:srcRect/>
          <a:stretch>
            <a:fillRect/>
          </a:stretch>
        </p:blipFill>
        <p:spPr bwMode="auto">
          <a:xfrm>
            <a:off x="3048000" y="1752600"/>
            <a:ext cx="5791200" cy="3505200"/>
          </a:xfrm>
          <a:prstGeom prst="rect">
            <a:avLst/>
          </a:prstGeom>
          <a:noFill/>
          <a:ln w="9525">
            <a:noFill/>
            <a:miter lim="800000"/>
            <a:headEnd/>
            <a:tailEnd/>
          </a:ln>
        </p:spPr>
      </p:pic>
    </p:spTree>
    <p:extLst>
      <p:ext uri="{BB962C8B-B14F-4D97-AF65-F5344CB8AC3E}">
        <p14:creationId xmlns:p14="http://schemas.microsoft.com/office/powerpoint/2010/main" val="955206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7"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4400" dirty="0">
                <a:latin typeface="Calibri" pitchFamily="34" charset="0"/>
              </a:rPr>
              <a:t>Adapter  </a:t>
            </a:r>
            <a:r>
              <a:rPr lang="en-US" sz="2800" dirty="0">
                <a:latin typeface="Calibri" pitchFamily="34" charset="0"/>
              </a:rPr>
              <a:t>(www.vico.org)</a:t>
            </a:r>
          </a:p>
        </p:txBody>
      </p:sp>
      <p:sp>
        <p:nvSpPr>
          <p:cNvPr id="423938"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a:latin typeface="Calibri" pitchFamily="34" charset="0"/>
              </a:rPr>
              <a:t>Intent: The Adapter pattern converts the interface of an existing class into a more convenient interface, expected by a client.</a:t>
            </a:r>
          </a:p>
          <a:p>
            <a:pPr marL="342900" indent="-342900" eaLnBrk="0" hangingPunct="0">
              <a:spcBef>
                <a:spcPct val="20000"/>
              </a:spcBef>
              <a:buFont typeface="Arial" charset="0"/>
              <a:buChar char="•"/>
            </a:pPr>
            <a:r>
              <a:rPr lang="en-US" sz="2400">
                <a:latin typeface="Calibri" pitchFamily="34" charset="0"/>
              </a:rPr>
              <a:t>Also Known As: Wrapper</a:t>
            </a:r>
          </a:p>
          <a:p>
            <a:pPr marL="342900" indent="-342900" eaLnBrk="0" hangingPunct="0">
              <a:spcBef>
                <a:spcPct val="20000"/>
              </a:spcBef>
            </a:pPr>
            <a:r>
              <a:rPr lang="en-US" sz="2400">
                <a:latin typeface="Calibri" pitchFamily="34" charset="0"/>
              </a:rPr>
              <a:t> Applicability: An existing class may have an interface that doesn’t match a new application. We may make its interface look like the new application by adapting it. Now the clients see a class according to the new application; calls to that interface are passed over to the old class. </a:t>
            </a:r>
          </a:p>
          <a:p>
            <a:pPr marL="342900" indent="-342900" eaLnBrk="0" hangingPunct="0">
              <a:spcBef>
                <a:spcPct val="20000"/>
              </a:spcBef>
              <a:buFont typeface="Arial" charset="0"/>
              <a:buChar char="•"/>
            </a:pPr>
            <a:r>
              <a:rPr lang="en-US" sz="2400">
                <a:latin typeface="Calibri" pitchFamily="34" charset="0"/>
              </a:rPr>
              <a:t>GOF book gives sample code. </a:t>
            </a:r>
          </a:p>
          <a:p>
            <a:pPr marL="342900" indent="-342900" eaLnBrk="0" hangingPunct="0">
              <a:spcBef>
                <a:spcPct val="20000"/>
              </a:spcBef>
            </a:pPr>
            <a:endParaRPr lang="en-US" sz="3200">
              <a:latin typeface="Calibri" pitchFamily="34" charset="0"/>
            </a:endParaRPr>
          </a:p>
        </p:txBody>
      </p:sp>
    </p:spTree>
    <p:extLst>
      <p:ext uri="{BB962C8B-B14F-4D97-AF65-F5344CB8AC3E}">
        <p14:creationId xmlns:p14="http://schemas.microsoft.com/office/powerpoint/2010/main" val="246881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dirty="0" smtClean="0"/>
              <a:t>Use Case Create a VM</a:t>
            </a:r>
          </a:p>
        </p:txBody>
      </p:sp>
      <p:sp>
        <p:nvSpPr>
          <p:cNvPr id="203778" name="Content Placeholder 2"/>
          <p:cNvSpPr>
            <a:spLocks noGrp="1"/>
          </p:cNvSpPr>
          <p:nvPr>
            <p:ph idx="1"/>
          </p:nvPr>
        </p:nvSpPr>
        <p:spPr>
          <a:xfrm>
            <a:off x="2209800" y="1676401"/>
            <a:ext cx="8229600" cy="4525963"/>
          </a:xfrm>
        </p:spPr>
        <p:txBody>
          <a:bodyPr>
            <a:normAutofit fontScale="92500" lnSpcReduction="10000"/>
          </a:bodyPr>
          <a:lstStyle/>
          <a:p>
            <a:pPr>
              <a:buFont typeface="Arial" charset="0"/>
              <a:buNone/>
            </a:pPr>
            <a:r>
              <a:rPr lang="en-US" sz="2000" i="1"/>
              <a:t>UC1: Create a Virtual Machine for a user</a:t>
            </a:r>
            <a:endParaRPr lang="en-US" sz="2000"/>
          </a:p>
          <a:p>
            <a:endParaRPr lang="en-US" sz="2000"/>
          </a:p>
          <a:p>
            <a:r>
              <a:rPr lang="en-US" sz="2000" u="sng"/>
              <a:t>Summary</a:t>
            </a:r>
            <a:r>
              <a:rPr lang="en-US" sz="2000"/>
              <a:t>: The Provider creates a Virtual Machine for a user.</a:t>
            </a:r>
            <a:r>
              <a:rPr lang="en-US" sz="2000" u="sng"/>
              <a:t> </a:t>
            </a:r>
            <a:endParaRPr lang="en-US" sz="2000"/>
          </a:p>
          <a:p>
            <a:r>
              <a:rPr lang="en-US" sz="2000" u="sng"/>
              <a:t>Actor</a:t>
            </a:r>
            <a:r>
              <a:rPr lang="en-US" sz="2000"/>
              <a:t>: User</a:t>
            </a:r>
          </a:p>
          <a:p>
            <a:r>
              <a:rPr lang="en-US" sz="2000" u="sng"/>
              <a:t>Precondition</a:t>
            </a:r>
            <a:r>
              <a:rPr lang="en-US" sz="2000"/>
              <a:t>: The user must have an account with the Provider</a:t>
            </a:r>
          </a:p>
          <a:p>
            <a:r>
              <a:rPr lang="en-US" sz="2000" u="sng"/>
              <a:t>Description</a:t>
            </a:r>
            <a:r>
              <a:rPr lang="en-US" sz="2000"/>
              <a:t>:</a:t>
            </a:r>
          </a:p>
          <a:p>
            <a:r>
              <a:rPr lang="en-US" sz="2000"/>
              <a:t>The User requests to the Provider to create a virtual machine. He specifies the physical location and the type of the instance.</a:t>
            </a:r>
          </a:p>
          <a:p>
            <a:r>
              <a:rPr lang="en-US" sz="2000"/>
              <a:t>The Provider checks if the user has an account and redirects the request to the Hypervisor.</a:t>
            </a:r>
          </a:p>
          <a:p>
            <a:r>
              <a:rPr lang="en-US" sz="2000"/>
              <a:t>The Virtual Machine Monitor creates an instance of the Virtual Machine and assigns it to a server and to the user.</a:t>
            </a:r>
          </a:p>
          <a:p>
            <a:r>
              <a:rPr lang="en-US" sz="2000" u="sng"/>
              <a:t>Postcondition</a:t>
            </a:r>
            <a:r>
              <a:rPr lang="en-US" sz="2000"/>
              <a:t>: A Virtual Machine is created in the specified location and assigned to a server and to the user.</a:t>
            </a:r>
          </a:p>
          <a:p>
            <a:endParaRPr lang="en-US" sz="2000"/>
          </a:p>
        </p:txBody>
      </p:sp>
    </p:spTree>
    <p:extLst>
      <p:ext uri="{BB962C8B-B14F-4D97-AF65-F5344CB8AC3E}">
        <p14:creationId xmlns:p14="http://schemas.microsoft.com/office/powerpoint/2010/main" val="3421142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1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1325" y="1590675"/>
            <a:ext cx="62293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L4 Linux architecture</a:t>
            </a:r>
            <a:endParaRPr lang="en-US" dirty="0"/>
          </a:p>
        </p:txBody>
      </p:sp>
    </p:spTree>
    <p:extLst>
      <p:ext uri="{BB962C8B-B14F-4D97-AF65-F5344CB8AC3E}">
        <p14:creationId xmlns:p14="http://schemas.microsoft.com/office/powerpoint/2010/main" val="2497225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in L4 Linux</a:t>
            </a:r>
            <a:endParaRPr lang="en-US" dirty="0"/>
          </a:p>
        </p:txBody>
      </p:sp>
      <p:pic>
        <p:nvPicPr>
          <p:cNvPr id="1162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9925" y="1533525"/>
            <a:ext cx="57721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634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ARM</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sz="2000" dirty="0"/>
              <a:t>The ARM is a 32-bit Reduced-Instruction Set Computer  (RISC)  (small set of simple instructions, typically one-cycle instructions)</a:t>
            </a:r>
          </a:p>
          <a:p>
            <a:pPr marL="342900" indent="-342900" eaLnBrk="0" hangingPunct="0">
              <a:spcBef>
                <a:spcPct val="20000"/>
              </a:spcBef>
              <a:buFont typeface="Arial" charset="0"/>
              <a:buChar char="•"/>
              <a:defRPr/>
            </a:pPr>
            <a:r>
              <a:rPr lang="en-US" sz="2000" dirty="0"/>
              <a:t>It was known as the Advanced RISC Machine, and before that as the Acorn RISC Machine</a:t>
            </a:r>
          </a:p>
          <a:p>
            <a:pPr marL="342900" indent="-342900" eaLnBrk="0" hangingPunct="0">
              <a:spcBef>
                <a:spcPct val="20000"/>
              </a:spcBef>
              <a:buFont typeface="Arial" charset="0"/>
              <a:buChar char="•"/>
              <a:defRPr/>
            </a:pPr>
            <a:r>
              <a:rPr lang="en-US" sz="2000" dirty="0"/>
              <a:t>The ARM architecture is the most widely used Instruction Set Architecture (ISA) in terms of numbers produced.</a:t>
            </a:r>
            <a:r>
              <a:rPr lang="en-US" sz="2000" baseline="30000" dirty="0">
                <a:hlinkClick r:id="rId2"/>
              </a:rPr>
              <a:t> </a:t>
            </a:r>
            <a:endParaRPr lang="en-US" sz="2000" baseline="30000" dirty="0"/>
          </a:p>
          <a:p>
            <a:pPr marL="342900" indent="-342900" eaLnBrk="0" hangingPunct="0">
              <a:spcBef>
                <a:spcPct val="20000"/>
              </a:spcBef>
              <a:buFont typeface="Arial" charset="0"/>
              <a:buChar char="•"/>
              <a:defRPr/>
            </a:pPr>
            <a:r>
              <a:rPr lang="en-US" sz="2000" dirty="0"/>
              <a:t>They were originally conceived as a processor for desktop personal computers</a:t>
            </a:r>
          </a:p>
          <a:p>
            <a:pPr marL="342900" indent="-342900" eaLnBrk="0" hangingPunct="0">
              <a:spcBef>
                <a:spcPct val="20000"/>
              </a:spcBef>
              <a:buFont typeface="Arial" charset="0"/>
              <a:buChar char="•"/>
              <a:defRPr/>
            </a:pPr>
            <a:r>
              <a:rPr lang="en-US" sz="2000" dirty="0"/>
              <a:t>The relative simplicity of ARM processors made them suitable for low power applications. This has made them dominant in the mobile and embedded electronics market</a:t>
            </a:r>
          </a:p>
        </p:txBody>
      </p:sp>
    </p:spTree>
    <p:extLst>
      <p:ext uri="{BB962C8B-B14F-4D97-AF65-F5344CB8AC3E}">
        <p14:creationId xmlns:p14="http://schemas.microsoft.com/office/powerpoint/2010/main" val="1761000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a:latin typeface="+mj-lt"/>
                <a:ea typeface="+mj-ea"/>
                <a:cs typeface="+mj-cs"/>
              </a:rPr>
              <a:t>ARM II</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sz="2000" dirty="0">
                <a:latin typeface="Arial" pitchFamily="34" charset="0"/>
                <a:cs typeface="Arial" pitchFamily="34" charset="0"/>
              </a:rPr>
              <a:t>ARM processors are used extensively in consumer electronics, including PDAs, mobile phones, digital media and music players, hand-held game consoles, calculators and computer peripherals such as hard drives and routers</a:t>
            </a:r>
          </a:p>
          <a:p>
            <a:pPr marL="342900" indent="-342900" eaLnBrk="0" hangingPunct="0">
              <a:spcBef>
                <a:spcPct val="20000"/>
              </a:spcBef>
              <a:buFont typeface="Arial" charset="0"/>
              <a:buChar char="•"/>
              <a:defRPr/>
            </a:pPr>
            <a:r>
              <a:rPr lang="en-US" sz="2000" dirty="0">
                <a:latin typeface="Arial" pitchFamily="34" charset="0"/>
                <a:cs typeface="Arial" pitchFamily="34" charset="0"/>
              </a:rPr>
              <a:t>As of 2007, about 98 percent of the more than one billion phones sold each year used at least one ARM processor.</a:t>
            </a:r>
          </a:p>
          <a:p>
            <a:pPr marL="342900" indent="-342900" eaLnBrk="0" hangingPunct="0">
              <a:spcBef>
                <a:spcPct val="20000"/>
              </a:spcBef>
              <a:buFont typeface="Arial" charset="0"/>
              <a:buChar char="•"/>
              <a:defRPr/>
            </a:pPr>
            <a:r>
              <a:rPr lang="en-US" sz="2000" dirty="0">
                <a:latin typeface="Arial" pitchFamily="34" charset="0"/>
                <a:cs typeface="Arial" pitchFamily="34" charset="0"/>
              </a:rPr>
              <a:t>As of 2009, ARM processors accounted for approximately 90% of all embedded 32-bit RISC processors</a:t>
            </a:r>
          </a:p>
          <a:p>
            <a:pPr marL="342900" indent="-342900" eaLnBrk="0" hangingPunct="0">
              <a:spcBef>
                <a:spcPct val="20000"/>
              </a:spcBef>
              <a:buFont typeface="Arial" charset="0"/>
              <a:buChar char="•"/>
              <a:defRPr/>
            </a:pPr>
            <a:r>
              <a:rPr lang="en-US" sz="2000" dirty="0">
                <a:latin typeface="Arial" pitchFamily="34" charset="0"/>
                <a:cs typeface="Arial" pitchFamily="34" charset="0"/>
              </a:rPr>
              <a:t>I</a:t>
            </a:r>
            <a:r>
              <a:rPr lang="en-US" sz="2000" dirty="0"/>
              <a:t>n 2010: over 95% in </a:t>
            </a:r>
            <a:r>
              <a:rPr lang="en-US" sz="2000" dirty="0" err="1"/>
              <a:t>smartphone</a:t>
            </a:r>
            <a:r>
              <a:rPr lang="en-US" sz="2000" dirty="0"/>
              <a:t> market; 10% in mobile computers; 35% in digital TVs and set-top boxes; however, ARM did not have any market share in servers and desktop PCs.</a:t>
            </a:r>
          </a:p>
          <a:p>
            <a:pPr marL="342900" indent="-342900" eaLnBrk="0" hangingPunct="0">
              <a:spcBef>
                <a:spcPct val="20000"/>
              </a:spcBef>
              <a:buFont typeface="Arial" charset="0"/>
              <a:buChar char="•"/>
              <a:defRPr/>
            </a:pPr>
            <a:r>
              <a:rPr lang="en-US" sz="2000" dirty="0"/>
              <a:t>With Microsoft's new ARM-based </a:t>
            </a:r>
            <a:r>
              <a:rPr lang="en-US" sz="2000" dirty="0" smtClean="0"/>
              <a:t>Windows 8 </a:t>
            </a:r>
            <a:r>
              <a:rPr lang="en-US" sz="2000" dirty="0"/>
              <a:t>OS, market research firm IHS predicted that in 2015 23% of all the PCs in the world will use ARM processors.</a:t>
            </a:r>
          </a:p>
          <a:p>
            <a:pPr eaLnBrk="0" hangingPunct="0">
              <a:spcBef>
                <a:spcPct val="20000"/>
              </a:spcBef>
              <a:defRPr/>
            </a:pPr>
            <a:endParaRPr lang="en-US" sz="2400" dirty="0"/>
          </a:p>
        </p:txBody>
      </p:sp>
    </p:spTree>
    <p:extLst>
      <p:ext uri="{BB962C8B-B14F-4D97-AF65-F5344CB8AC3E}">
        <p14:creationId xmlns:p14="http://schemas.microsoft.com/office/powerpoint/2010/main" val="4212061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Intel vs. ARM: The Economist 01/07/12</a:t>
            </a:r>
          </a:p>
        </p:txBody>
      </p:sp>
      <p:sp>
        <p:nvSpPr>
          <p:cNvPr id="3" name="Content Placeholder 2"/>
          <p:cNvSpPr>
            <a:spLocks noGrp="1"/>
          </p:cNvSpPr>
          <p:nvPr>
            <p:ph idx="1"/>
          </p:nvPr>
        </p:nvSpPr>
        <p:spPr/>
        <p:txBody>
          <a:bodyPr/>
          <a:lstStyle/>
          <a:p>
            <a:r>
              <a:rPr lang="en-US" sz="2400" dirty="0"/>
              <a:t>Intel is starting to get into the </a:t>
            </a:r>
            <a:r>
              <a:rPr lang="en-US" sz="2400" dirty="0" err="1"/>
              <a:t>smartphone</a:t>
            </a:r>
            <a:r>
              <a:rPr lang="en-US" sz="2400" dirty="0"/>
              <a:t> and tablet market, until now dominated by ARM</a:t>
            </a:r>
          </a:p>
          <a:p>
            <a:r>
              <a:rPr lang="en-US" sz="2400" dirty="0"/>
              <a:t>ARM is starting to get into the server market, now dominated by Intel</a:t>
            </a:r>
          </a:p>
          <a:p>
            <a:r>
              <a:rPr lang="en-US" sz="2400" dirty="0"/>
              <a:t>Both are also looking at the </a:t>
            </a:r>
            <a:r>
              <a:rPr lang="en-US" sz="2400" dirty="0" err="1" smtClean="0"/>
              <a:t>IoT</a:t>
            </a:r>
            <a:r>
              <a:rPr lang="en-US" sz="2400" dirty="0" smtClean="0"/>
              <a:t> </a:t>
            </a:r>
            <a:r>
              <a:rPr lang="en-US" sz="2400" dirty="0"/>
              <a:t>(Internet of Things): appliances, car controllers, industrial machinery,…  Now </a:t>
            </a:r>
            <a:r>
              <a:rPr lang="en-US" sz="2400" dirty="0" err="1"/>
              <a:t>Renesas</a:t>
            </a:r>
            <a:r>
              <a:rPr lang="en-US" sz="2400" dirty="0"/>
              <a:t> Electronics, from Japan, dominates this market</a:t>
            </a:r>
          </a:p>
          <a:p>
            <a:r>
              <a:rPr lang="en-US" sz="2400" dirty="0"/>
              <a:t>ARM, based in the UK, has 2000 employees; Intel, based in California, has 100,000 employees</a:t>
            </a:r>
          </a:p>
          <a:p>
            <a:r>
              <a:rPr lang="en-US" sz="2400" dirty="0"/>
              <a:t>ARM specializes in low-power chips</a:t>
            </a:r>
          </a:p>
        </p:txBody>
      </p:sp>
    </p:spTree>
    <p:extLst>
      <p:ext uri="{BB962C8B-B14F-4D97-AF65-F5344CB8AC3E}">
        <p14:creationId xmlns:p14="http://schemas.microsoft.com/office/powerpoint/2010/main" val="509095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Renesas</a:t>
            </a:r>
            <a:r>
              <a:rPr lang="en-US" b="1" dirty="0"/>
              <a:t> Electronics Corporation</a:t>
            </a:r>
            <a:endParaRPr lang="en-US" dirty="0"/>
          </a:p>
        </p:txBody>
      </p:sp>
      <p:sp>
        <p:nvSpPr>
          <p:cNvPr id="3" name="Content Placeholder 2"/>
          <p:cNvSpPr>
            <a:spLocks noGrp="1"/>
          </p:cNvSpPr>
          <p:nvPr>
            <p:ph idx="1"/>
          </p:nvPr>
        </p:nvSpPr>
        <p:spPr/>
        <p:txBody>
          <a:bodyPr>
            <a:normAutofit/>
          </a:bodyPr>
          <a:lstStyle/>
          <a:p>
            <a:r>
              <a:rPr lang="en-US" sz="2000" dirty="0"/>
              <a:t>A </a:t>
            </a:r>
            <a:r>
              <a:rPr lang="en-US" sz="2000" dirty="0">
                <a:hlinkClick r:id="rId2" tooltip="Japan"/>
              </a:rPr>
              <a:t>Japanese</a:t>
            </a:r>
            <a:r>
              <a:rPr lang="en-US" sz="2000" dirty="0"/>
              <a:t> </a:t>
            </a:r>
            <a:r>
              <a:rPr lang="en-US" sz="2000" dirty="0">
                <a:hlinkClick r:id="rId3" tooltip="Semiconductor industry"/>
              </a:rPr>
              <a:t>semiconductor</a:t>
            </a:r>
            <a:r>
              <a:rPr lang="en-US" sz="2000" dirty="0"/>
              <a:t> manufacturer headquartered in </a:t>
            </a:r>
            <a:r>
              <a:rPr lang="en-US" sz="2000" dirty="0">
                <a:hlinkClick r:id="rId4" tooltip="Tokyo"/>
              </a:rPr>
              <a:t>Tokyo</a:t>
            </a:r>
            <a:r>
              <a:rPr lang="en-US" sz="2000" dirty="0"/>
              <a:t>. It has manufacturing, design and sales operations in around 20 countries. </a:t>
            </a:r>
            <a:r>
              <a:rPr lang="en-US" sz="2000" dirty="0" err="1"/>
              <a:t>Renesas</a:t>
            </a:r>
            <a:r>
              <a:rPr lang="en-US" sz="2000" dirty="0"/>
              <a:t> is one of the world's largest manufacturers of semiconductor systems for </a:t>
            </a:r>
            <a:r>
              <a:rPr lang="en-US" sz="2000" dirty="0">
                <a:hlinkClick r:id="rId5" tooltip="Mobile phone"/>
              </a:rPr>
              <a:t>mobile phones</a:t>
            </a:r>
            <a:r>
              <a:rPr lang="en-US" sz="2000" dirty="0"/>
              <a:t> and automotive applications. It is the world's largest manufacturer of </a:t>
            </a:r>
            <a:r>
              <a:rPr lang="en-US" sz="2000" dirty="0">
                <a:hlinkClick r:id="rId6" tooltip="Microcontroller"/>
              </a:rPr>
              <a:t>microcontrollers</a:t>
            </a:r>
            <a:r>
              <a:rPr lang="en-US" sz="2000" dirty="0"/>
              <a:t> and the second largest manufacturer of application processors. </a:t>
            </a:r>
            <a:r>
              <a:rPr lang="en-US" sz="2000" dirty="0" err="1"/>
              <a:t>Renesas</a:t>
            </a:r>
            <a:r>
              <a:rPr lang="en-US" sz="2000" dirty="0"/>
              <a:t> is also known for LCD drivers, RF ICs, </a:t>
            </a:r>
            <a:r>
              <a:rPr lang="en-US" sz="2000" dirty="0">
                <a:hlinkClick r:id="rId7" tooltip="Mixed-signal integrated circuit"/>
              </a:rPr>
              <a:t>mixed-signal integrated circuits</a:t>
            </a:r>
            <a:r>
              <a:rPr lang="en-US" sz="2000" dirty="0"/>
              <a:t> and </a:t>
            </a:r>
            <a:r>
              <a:rPr lang="en-US" sz="2000" dirty="0">
                <a:hlinkClick r:id="rId8" tooltip="System-on-a-chip"/>
              </a:rPr>
              <a:t>system-on-a-chip</a:t>
            </a:r>
            <a:r>
              <a:rPr lang="en-US" sz="2000" dirty="0"/>
              <a:t> semiconductors.</a:t>
            </a:r>
          </a:p>
          <a:p>
            <a:r>
              <a:rPr lang="en-US" sz="2000" dirty="0"/>
              <a:t>In December 2012, INCJ, Japan’s government-backed fund, and the key manufacturing clients decided to invest in the company. Through the investment, </a:t>
            </a:r>
            <a:r>
              <a:rPr lang="en-US" sz="2000" dirty="0" err="1"/>
              <a:t>Renesas</a:t>
            </a:r>
            <a:r>
              <a:rPr lang="en-US" sz="2000" dirty="0"/>
              <a:t> Electronics will secure 150 billion yen as fresh capital by September 2013 and use it for realizing the Smart Society through investment in the microcontroller and Analog &amp; Power semiconductor development, plant improvements, automotive and industrial semiconductor solutions and corporate acquisitions</a:t>
            </a:r>
            <a:r>
              <a:rPr lang="en-US" sz="2000" dirty="0" smtClean="0"/>
              <a:t>.</a:t>
            </a:r>
          </a:p>
          <a:p>
            <a:r>
              <a:rPr lang="en-US" sz="2000" dirty="0"/>
              <a:t>In September 2013, </a:t>
            </a:r>
            <a:r>
              <a:rPr lang="en-US" sz="2000" dirty="0" smtClean="0"/>
              <a:t>Broadcom acquired </a:t>
            </a:r>
            <a:r>
              <a:rPr lang="en-US" sz="2000" dirty="0"/>
              <a:t>most of </a:t>
            </a:r>
            <a:r>
              <a:rPr lang="en-US" sz="2000" dirty="0" err="1"/>
              <a:t>Renesas</a:t>
            </a:r>
            <a:r>
              <a:rPr lang="en-US" sz="2000" dirty="0"/>
              <a:t> Mobile Communication</a:t>
            </a:r>
            <a:r>
              <a:rPr lang="en-US" sz="2000" dirty="0" smtClean="0"/>
              <a:t>.</a:t>
            </a:r>
            <a:endParaRPr lang="en-US" sz="2000" dirty="0"/>
          </a:p>
        </p:txBody>
      </p:sp>
    </p:spTree>
    <p:extLst>
      <p:ext uri="{BB962C8B-B14F-4D97-AF65-F5344CB8AC3E}">
        <p14:creationId xmlns:p14="http://schemas.microsoft.com/office/powerpoint/2010/main" val="41081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algn="ctr" eaLnBrk="0" hangingPunct="0">
              <a:defRPr/>
            </a:pPr>
            <a:r>
              <a:rPr lang="en-US" sz="4400" dirty="0">
                <a:latin typeface="+mj-lt"/>
                <a:ea typeface="+mj-ea"/>
                <a:cs typeface="+mj-cs"/>
              </a:rPr>
              <a:t>AONIX</a:t>
            </a:r>
          </a:p>
        </p:txBody>
      </p:sp>
      <p:sp>
        <p:nvSpPr>
          <p:cNvPr id="3" name="Content Placeholder 2"/>
          <p:cNvSpPr txBox="1">
            <a:spLocks/>
          </p:cNvSpPr>
          <p:nvPr/>
        </p:nvSpPr>
        <p:spPr>
          <a:xfrm>
            <a:off x="2209800" y="1676400"/>
            <a:ext cx="7772400" cy="4419600"/>
          </a:xfrm>
          <a:prstGeom prst="rect">
            <a:avLst/>
          </a:prstGeom>
        </p:spPr>
        <p:txBody>
          <a:bodyPr/>
          <a:lstStyle/>
          <a:p>
            <a:pPr marL="342900" indent="-342900" eaLnBrk="0" hangingPunct="0">
              <a:spcBef>
                <a:spcPct val="20000"/>
              </a:spcBef>
              <a:buFont typeface="Arial" charset="0"/>
              <a:buChar char="•"/>
              <a:defRPr/>
            </a:pPr>
            <a:r>
              <a:rPr lang="en-US" dirty="0" err="1"/>
              <a:t>Aonix</a:t>
            </a:r>
            <a:r>
              <a:rPr lang="en-US" dirty="0"/>
              <a:t> </a:t>
            </a:r>
            <a:r>
              <a:rPr lang="en-US" dirty="0" err="1"/>
              <a:t>Perc</a:t>
            </a:r>
            <a:r>
              <a:rPr lang="en-US" dirty="0"/>
              <a:t> Ultra SMP 5.4 from </a:t>
            </a:r>
            <a:r>
              <a:rPr lang="en-US" dirty="0" err="1"/>
              <a:t>Atego</a:t>
            </a:r>
            <a:r>
              <a:rPr lang="en-US" dirty="0"/>
              <a:t> supports multi-core ARM processors. Initial testing of this port was done using a four core ARM processor running Linux.</a:t>
            </a:r>
          </a:p>
          <a:p>
            <a:pPr marL="342900" indent="-342900" eaLnBrk="0" hangingPunct="0">
              <a:spcBef>
                <a:spcPct val="20000"/>
              </a:spcBef>
              <a:buFont typeface="Arial" charset="0"/>
              <a:buChar char="•"/>
              <a:defRPr/>
            </a:pPr>
            <a:r>
              <a:rPr lang="en-US" dirty="0" err="1"/>
              <a:t>Aonix</a:t>
            </a:r>
            <a:r>
              <a:rPr lang="en-US" dirty="0"/>
              <a:t> </a:t>
            </a:r>
            <a:r>
              <a:rPr lang="en-US" dirty="0" err="1"/>
              <a:t>Perc</a:t>
            </a:r>
            <a:r>
              <a:rPr lang="en-US" dirty="0"/>
              <a:t> Ultra® for ARM processors are used now in a number of deployed systems such as in-flight entertainment &amp; cabin management systems and a shipboard defense control application, </a:t>
            </a:r>
          </a:p>
          <a:p>
            <a:pPr marL="342900" indent="-342900" eaLnBrk="0" hangingPunct="0">
              <a:spcBef>
                <a:spcPct val="20000"/>
              </a:spcBef>
              <a:buFont typeface="Arial" charset="0"/>
              <a:buChar char="•"/>
              <a:defRPr/>
            </a:pPr>
            <a:r>
              <a:rPr lang="en-US" dirty="0"/>
              <a:t>Having an advanced real-time virtual machine with the ability to effectively scale across ARM multi-core systems opens many new opportunities. </a:t>
            </a:r>
          </a:p>
          <a:p>
            <a:pPr marL="342900" indent="-342900" eaLnBrk="0" hangingPunct="0">
              <a:spcBef>
                <a:spcPct val="20000"/>
              </a:spcBef>
              <a:buFont typeface="Arial" charset="0"/>
              <a:buChar char="•"/>
              <a:defRPr/>
            </a:pPr>
            <a:r>
              <a:rPr lang="en-US" dirty="0"/>
              <a:t>It supports Java AWT/Swing libraries for embedded platforms</a:t>
            </a:r>
          </a:p>
          <a:p>
            <a:pPr marL="342900" indent="-342900" eaLnBrk="0" hangingPunct="0">
              <a:spcBef>
                <a:spcPct val="20000"/>
              </a:spcBef>
              <a:buFont typeface="Arial" charset="0"/>
              <a:buChar char="•"/>
              <a:defRPr/>
            </a:pPr>
            <a:r>
              <a:rPr lang="en-US" dirty="0" err="1"/>
              <a:t>Atego</a:t>
            </a:r>
            <a:r>
              <a:rPr lang="en-US" dirty="0"/>
              <a:t>™ is a supplier of industrial-grade, collaborative development tools and runtime environments for engineering complex, mission- and safety-critical architectures, systems, software and hardware.</a:t>
            </a:r>
          </a:p>
        </p:txBody>
      </p:sp>
    </p:spTree>
    <p:extLst>
      <p:ext uri="{BB962C8B-B14F-4D97-AF65-F5344CB8AC3E}">
        <p14:creationId xmlns:p14="http://schemas.microsoft.com/office/powerpoint/2010/main" val="2712239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r>
              <a:rPr lang="en-US" dirty="0" smtClean="0"/>
              <a:t>IBM and the cloud 2012</a:t>
            </a:r>
          </a:p>
        </p:txBody>
      </p:sp>
      <p:sp>
        <p:nvSpPr>
          <p:cNvPr id="125954" name="Rectangle 3"/>
          <p:cNvSpPr>
            <a:spLocks noGrp="1"/>
          </p:cNvSpPr>
          <p:nvPr>
            <p:ph type="body" idx="1"/>
          </p:nvPr>
        </p:nvSpPr>
        <p:spPr/>
        <p:txBody>
          <a:bodyPr/>
          <a:lstStyle/>
          <a:p>
            <a:pPr>
              <a:lnSpc>
                <a:spcPct val="80000"/>
              </a:lnSpc>
            </a:pPr>
            <a:r>
              <a:rPr lang="en-US" sz="2000" dirty="0"/>
              <a:t>IBM </a:t>
            </a:r>
            <a:r>
              <a:rPr lang="en-US" sz="2000" b="1" dirty="0" smtClean="0"/>
              <a:t>had</a:t>
            </a:r>
            <a:r>
              <a:rPr lang="en-US" sz="2000" dirty="0" smtClean="0"/>
              <a:t> </a:t>
            </a:r>
            <a:r>
              <a:rPr lang="en-US" sz="2000" dirty="0"/>
              <a:t>two service tiers, under the umbrella name of the </a:t>
            </a:r>
            <a:r>
              <a:rPr lang="en-US" sz="2000" b="1" dirty="0"/>
              <a:t>IBM </a:t>
            </a:r>
            <a:r>
              <a:rPr lang="en-US" sz="2000" b="1" dirty="0" err="1"/>
              <a:t>SmartCloud</a:t>
            </a:r>
            <a:r>
              <a:rPr lang="en-US" sz="2000" b="1" dirty="0"/>
              <a:t>.</a:t>
            </a:r>
          </a:p>
          <a:p>
            <a:pPr>
              <a:lnSpc>
                <a:spcPct val="80000"/>
              </a:lnSpc>
            </a:pPr>
            <a:r>
              <a:rPr lang="en-US" sz="2000" dirty="0"/>
              <a:t>One, the </a:t>
            </a:r>
            <a:r>
              <a:rPr lang="en-US" sz="2000" b="1" dirty="0"/>
              <a:t>Enterprise </a:t>
            </a:r>
            <a:r>
              <a:rPr lang="en-US" sz="2000" dirty="0"/>
              <a:t>service, is </a:t>
            </a:r>
            <a:r>
              <a:rPr lang="en-US" sz="2000" b="1" dirty="0"/>
              <a:t>an infrastructure-as-a-service </a:t>
            </a:r>
            <a:r>
              <a:rPr lang="en-US" sz="2000" dirty="0"/>
              <a:t>offering similar to those from Amazon Web Services. Customers can deploy Windows or Linux applications in IBM data centers and IBM says it will </a:t>
            </a:r>
            <a:r>
              <a:rPr lang="en-US" sz="2000" b="1" dirty="0"/>
              <a:t>guarantee 99.5 percent uptime annually</a:t>
            </a:r>
            <a:r>
              <a:rPr lang="en-US" sz="2000" dirty="0"/>
              <a:t>.</a:t>
            </a:r>
          </a:p>
          <a:p>
            <a:pPr>
              <a:lnSpc>
                <a:spcPct val="80000"/>
              </a:lnSpc>
            </a:pPr>
            <a:r>
              <a:rPr lang="en-US" sz="2000" dirty="0"/>
              <a:t>The other, </a:t>
            </a:r>
            <a:r>
              <a:rPr lang="en-US" sz="2000" b="1" dirty="0"/>
              <a:t>Enterprise Plus</a:t>
            </a:r>
            <a:r>
              <a:rPr lang="en-US" sz="2000" dirty="0"/>
              <a:t>, offers </a:t>
            </a:r>
            <a:r>
              <a:rPr lang="en-US" sz="2000" b="1" dirty="0"/>
              <a:t>higher levels of security </a:t>
            </a:r>
            <a:r>
              <a:rPr lang="en-US" sz="2000" dirty="0"/>
              <a:t>and a </a:t>
            </a:r>
            <a:r>
              <a:rPr lang="en-US" sz="2000" b="1" dirty="0"/>
              <a:t>99.9 percent uptime guarantee</a:t>
            </a:r>
            <a:r>
              <a:rPr lang="en-US" sz="2000" dirty="0"/>
              <a:t>, plus the option to run virtual machines on dedicated hardware, rather than servers shared with other customers, and the option to use AIX as well Windows and Linux.  It also has more flexible management, security, and availability options. IBM will manage just the hardware and hypervisors, for example, or almost any combination of the OS, middleware, application, or entire business process. </a:t>
            </a:r>
          </a:p>
          <a:p>
            <a:pPr>
              <a:lnSpc>
                <a:spcPct val="80000"/>
              </a:lnSpc>
            </a:pPr>
            <a:r>
              <a:rPr lang="en-US" sz="2000" dirty="0"/>
              <a:t>AIX is a high-security version of Unix, developed by IBM</a:t>
            </a:r>
          </a:p>
        </p:txBody>
      </p:sp>
    </p:spTree>
    <p:extLst>
      <p:ext uri="{BB962C8B-B14F-4D97-AF65-F5344CB8AC3E}">
        <p14:creationId xmlns:p14="http://schemas.microsoft.com/office/powerpoint/2010/main" val="375640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r>
              <a:rPr lang="en-US" smtClean="0"/>
              <a:t>IBM plans II</a:t>
            </a:r>
          </a:p>
        </p:txBody>
      </p:sp>
      <p:sp>
        <p:nvSpPr>
          <p:cNvPr id="126978" name="Rectangle 3"/>
          <p:cNvSpPr>
            <a:spLocks noGrp="1"/>
          </p:cNvSpPr>
          <p:nvPr>
            <p:ph type="body" idx="1"/>
          </p:nvPr>
        </p:nvSpPr>
        <p:spPr/>
        <p:txBody>
          <a:bodyPr/>
          <a:lstStyle/>
          <a:p>
            <a:pPr>
              <a:lnSpc>
                <a:spcPct val="80000"/>
              </a:lnSpc>
            </a:pPr>
            <a:r>
              <a:rPr lang="en-US" sz="2000" dirty="0"/>
              <a:t>IBM is also offering the products behind the services as a hardware and software package that companies </a:t>
            </a:r>
            <a:r>
              <a:rPr lang="en-US" sz="2000" b="1" dirty="0"/>
              <a:t>can deploy in their own data centers</a:t>
            </a:r>
            <a:r>
              <a:rPr lang="en-US" sz="2000" dirty="0"/>
              <a:t>. It includes numerous Tivoli and Systems Director products, including Tivoli Service Automation Manager and Tivoli Provisioning Manager for Images.</a:t>
            </a:r>
          </a:p>
          <a:p>
            <a:pPr>
              <a:lnSpc>
                <a:spcPct val="80000"/>
              </a:lnSpc>
            </a:pPr>
            <a:r>
              <a:rPr lang="en-US" sz="2000" b="1" dirty="0"/>
              <a:t>Tivoli Software</a:t>
            </a:r>
            <a:r>
              <a:rPr lang="en-US" sz="2000" dirty="0"/>
              <a:t> is the </a:t>
            </a:r>
            <a:r>
              <a:rPr lang="en-US" sz="2000" dirty="0">
                <a:hlinkClick r:id="rId2" tooltip="Service management"/>
              </a:rPr>
              <a:t>service management</a:t>
            </a:r>
            <a:r>
              <a:rPr lang="en-US" sz="2000" dirty="0"/>
              <a:t> brand of the </a:t>
            </a:r>
            <a:r>
              <a:rPr lang="en-US" sz="2000" dirty="0">
                <a:hlinkClick r:id="rId3" tooltip="IBM Software Group"/>
              </a:rPr>
              <a:t>IBM Software Group</a:t>
            </a:r>
            <a:r>
              <a:rPr lang="en-US" sz="2000" dirty="0"/>
              <a:t>. IBM purchased </a:t>
            </a:r>
            <a:r>
              <a:rPr lang="en-US" sz="2000" dirty="0">
                <a:hlinkClick r:id="rId4" tooltip="Austin, Texas"/>
              </a:rPr>
              <a:t>Austin</a:t>
            </a:r>
            <a:r>
              <a:rPr lang="en-US" sz="2000" dirty="0"/>
              <a:t>-based Tivoli Systems, Inc. on March 4, 1996 and allowed existing executive management to operate Tivoli as a wholly owned subsidiary in the </a:t>
            </a:r>
            <a:r>
              <a:rPr lang="en-US" sz="2000" dirty="0">
                <a:hlinkClick r:id="rId3" tooltip="IBM Software Group"/>
              </a:rPr>
              <a:t>IBM Software Group</a:t>
            </a:r>
            <a:r>
              <a:rPr lang="en-US" sz="2000" dirty="0"/>
              <a:t>. (In addition to Tivoli, this IBM division includes </a:t>
            </a:r>
            <a:r>
              <a:rPr lang="en-US" sz="2000" dirty="0" err="1">
                <a:hlinkClick r:id="rId5" tooltip="WebSphere"/>
              </a:rPr>
              <a:t>WebSphere</a:t>
            </a:r>
            <a:r>
              <a:rPr lang="en-US" sz="2000" dirty="0"/>
              <a:t>, </a:t>
            </a:r>
            <a:r>
              <a:rPr lang="en-US" sz="2000" dirty="0">
                <a:hlinkClick r:id="rId6" tooltip="IBM Information Management Software"/>
              </a:rPr>
              <a:t>Information Management</a:t>
            </a:r>
            <a:r>
              <a:rPr lang="en-US" sz="2000" dirty="0"/>
              <a:t>, </a:t>
            </a:r>
            <a:r>
              <a:rPr lang="en-US" sz="2000" dirty="0">
                <a:hlinkClick r:id="rId7" tooltip="Lotus Software"/>
              </a:rPr>
              <a:t>Lotus Software</a:t>
            </a:r>
            <a:r>
              <a:rPr lang="en-US" sz="2000" dirty="0"/>
              <a:t>, </a:t>
            </a:r>
            <a:r>
              <a:rPr lang="en-US" sz="2000" dirty="0">
                <a:hlinkClick r:id="rId8" tooltip="Rational Software"/>
              </a:rPr>
              <a:t>Rational Software</a:t>
            </a:r>
            <a:r>
              <a:rPr lang="en-US" sz="2000" dirty="0"/>
              <a:t> and </a:t>
            </a:r>
            <a:r>
              <a:rPr lang="en-US" sz="2000" dirty="0" err="1">
                <a:hlinkClick r:id="rId9" tooltip="Netezza"/>
              </a:rPr>
              <a:t>Netezza</a:t>
            </a:r>
            <a:r>
              <a:rPr lang="en-US" sz="2000" dirty="0"/>
              <a:t> Data Warehouse Appliance)</a:t>
            </a:r>
          </a:p>
          <a:p>
            <a:pPr>
              <a:lnSpc>
                <a:spcPct val="80000"/>
              </a:lnSpc>
            </a:pPr>
            <a:r>
              <a:rPr lang="en-US" sz="2000" dirty="0"/>
              <a:t>The biggest challenge for enterprises will be management, according to IBM, in particular the proliferation of virtual machines and software images. </a:t>
            </a:r>
          </a:p>
          <a:p>
            <a:pPr>
              <a:lnSpc>
                <a:spcPct val="80000"/>
              </a:lnSpc>
            </a:pPr>
            <a:r>
              <a:rPr lang="en-US" sz="2000" dirty="0"/>
              <a:t>IBM hopes to distinguish itself from other cloud providers by </a:t>
            </a:r>
            <a:r>
              <a:rPr lang="en-US" sz="2000" b="1" dirty="0"/>
              <a:t>the level of security and management</a:t>
            </a:r>
            <a:r>
              <a:rPr lang="en-US" sz="2000" dirty="0"/>
              <a:t> it says it can offer.</a:t>
            </a:r>
          </a:p>
        </p:txBody>
      </p:sp>
    </p:spTree>
    <p:extLst>
      <p:ext uri="{BB962C8B-B14F-4D97-AF65-F5344CB8AC3E}">
        <p14:creationId xmlns:p14="http://schemas.microsoft.com/office/powerpoint/2010/main" val="123343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r>
              <a:rPr lang="en-US" dirty="0" smtClean="0"/>
              <a:t>Analysis of IBM plans</a:t>
            </a:r>
          </a:p>
        </p:txBody>
      </p:sp>
      <p:sp>
        <p:nvSpPr>
          <p:cNvPr id="128002" name="Rectangle 3"/>
          <p:cNvSpPr>
            <a:spLocks noGrp="1"/>
          </p:cNvSpPr>
          <p:nvPr>
            <p:ph type="body" idx="1"/>
          </p:nvPr>
        </p:nvSpPr>
        <p:spPr/>
        <p:txBody>
          <a:bodyPr/>
          <a:lstStyle/>
          <a:p>
            <a:pPr>
              <a:lnSpc>
                <a:spcPct val="80000"/>
              </a:lnSpc>
            </a:pPr>
            <a:r>
              <a:rPr lang="en-US" sz="1600" dirty="0"/>
              <a:t>The </a:t>
            </a:r>
            <a:r>
              <a:rPr lang="en-US" sz="1600" b="1" dirty="0"/>
              <a:t>Smart Business Cloud - Enterprise </a:t>
            </a:r>
            <a:r>
              <a:rPr lang="en-US" sz="1600" dirty="0"/>
              <a:t>is a big step up from IBM's previous pure </a:t>
            </a:r>
            <a:r>
              <a:rPr lang="en-US" sz="1600" dirty="0" err="1"/>
              <a:t>IaaS</a:t>
            </a:r>
            <a:r>
              <a:rPr lang="en-US" sz="1600" dirty="0"/>
              <a:t> offering, the Smart Business Development and Test Cloud. Users can provision stock VMs running Red Hat Enterprise Linux, SUSE Linux Enterprise Server and Microsoft Windows Server, or they can choose from an arsenal of preconfigured software appliances that IBM, in part, manages and that users consume. These include Industry Application Platform, </a:t>
            </a:r>
            <a:r>
              <a:rPr lang="en-US" sz="1600" b="1" dirty="0"/>
              <a:t>IBM DB2</a:t>
            </a:r>
            <a:r>
              <a:rPr lang="en-US" sz="1600" dirty="0"/>
              <a:t>, Informix, Lotus Domino Enterprise Server, Rational Asset Manager, Tivoli Monitoring, </a:t>
            </a:r>
            <a:r>
              <a:rPr lang="en-US" sz="1600" b="1" dirty="0" err="1"/>
              <a:t>WebSphere</a:t>
            </a:r>
            <a:r>
              <a:rPr lang="en-US" sz="1600" b="1" dirty="0"/>
              <a:t> </a:t>
            </a:r>
            <a:r>
              <a:rPr lang="en-US" sz="1600" dirty="0"/>
              <a:t>Application Server, </a:t>
            </a:r>
            <a:r>
              <a:rPr lang="en-US" sz="1600" dirty="0" err="1"/>
              <a:t>Cognos</a:t>
            </a:r>
            <a:r>
              <a:rPr lang="en-US" sz="1600" dirty="0"/>
              <a:t> Business Intelligence and many others.</a:t>
            </a:r>
          </a:p>
          <a:p>
            <a:pPr>
              <a:lnSpc>
                <a:spcPct val="80000"/>
              </a:lnSpc>
            </a:pPr>
            <a:r>
              <a:rPr lang="en-US" sz="1600" dirty="0"/>
              <a:t>All of the images and applications being offered from SBC - Enterprise presently run in Amazon’s EC2 environment. Not all of the announced IBM cloud applications run in the IBM compute environment.</a:t>
            </a:r>
          </a:p>
          <a:p>
            <a:pPr>
              <a:lnSpc>
                <a:spcPct val="80000"/>
              </a:lnSpc>
            </a:pPr>
            <a:r>
              <a:rPr lang="en-US" sz="1600" dirty="0"/>
              <a:t>Apparently sensitive to its enterprise audience, IBM has taken some pains to offer higher-end features, including </a:t>
            </a:r>
            <a:r>
              <a:rPr lang="en-US" sz="1600" b="1" dirty="0"/>
              <a:t>access and identity management control</a:t>
            </a:r>
            <a:r>
              <a:rPr lang="en-US" sz="1600" dirty="0"/>
              <a:t>, security and application </a:t>
            </a:r>
            <a:r>
              <a:rPr lang="en-US" sz="1600" b="1" dirty="0"/>
              <a:t>monitoring tools</a:t>
            </a:r>
            <a:r>
              <a:rPr lang="en-US" sz="1600" dirty="0"/>
              <a:t>, and </a:t>
            </a:r>
            <a:r>
              <a:rPr lang="en-US" sz="1600" b="1" dirty="0"/>
              <a:t>VPN and VLAN </a:t>
            </a:r>
            <a:r>
              <a:rPr lang="en-US" sz="1600" dirty="0"/>
              <a:t>capabilities, as well as VM isolation. IBM technical support will also be available.</a:t>
            </a:r>
          </a:p>
          <a:p>
            <a:pPr>
              <a:lnSpc>
                <a:spcPct val="80000"/>
              </a:lnSpc>
            </a:pPr>
            <a:r>
              <a:rPr lang="en-US" sz="1600" dirty="0"/>
              <a:t>IBM has been a consistent supporter of open source software for the enterprise market and the inclusion of Red Hat Enterprise Linux (RHEL) and SUSE Linux are indications that IBM feels those products have the chops for big customers running Linux. Being based on Linux (Blue Insight) also makes it easy for IBM to port its technology into an Amazon-type network.</a:t>
            </a:r>
          </a:p>
        </p:txBody>
      </p:sp>
    </p:spTree>
    <p:extLst>
      <p:ext uri="{BB962C8B-B14F-4D97-AF65-F5344CB8AC3E}">
        <p14:creationId xmlns:p14="http://schemas.microsoft.com/office/powerpoint/2010/main" val="374126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itle 1"/>
          <p:cNvSpPr>
            <a:spLocks noGrp="1"/>
          </p:cNvSpPr>
          <p:nvPr>
            <p:ph type="title"/>
          </p:nvPr>
        </p:nvSpPr>
        <p:spPr/>
        <p:txBody>
          <a:bodyPr/>
          <a:lstStyle/>
          <a:p>
            <a:r>
              <a:rPr lang="en-US" smtClean="0"/>
              <a:t>UC Create a VM</a:t>
            </a:r>
          </a:p>
        </p:txBody>
      </p:sp>
      <p:graphicFrame>
        <p:nvGraphicFramePr>
          <p:cNvPr id="187394" name="Object 2"/>
          <p:cNvGraphicFramePr>
            <a:graphicFrameLocks noChangeAspect="1"/>
          </p:cNvGraphicFramePr>
          <p:nvPr/>
        </p:nvGraphicFramePr>
        <p:xfrm>
          <a:off x="2752725" y="1819276"/>
          <a:ext cx="6686550" cy="3819525"/>
        </p:xfrm>
        <a:graphic>
          <a:graphicData uri="http://schemas.openxmlformats.org/presentationml/2006/ole">
            <mc:AlternateContent xmlns:mc="http://schemas.openxmlformats.org/markup-compatibility/2006">
              <mc:Choice xmlns:v="urn:schemas-microsoft-com:vml" Requires="v">
                <p:oleObj spid="_x0000_s2118" name="Document" r:id="rId3" imgW="8924400" imgH="4289400" progId="Word.Document.12">
                  <p:embed/>
                </p:oleObj>
              </mc:Choice>
              <mc:Fallback>
                <p:oleObj name="Document" r:id="rId3" imgW="8924400" imgH="42894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725" y="1819276"/>
                        <a:ext cx="66865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8148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News  01/2013</a:t>
            </a:r>
            <a:endParaRPr lang="en-US" dirty="0"/>
          </a:p>
        </p:txBody>
      </p:sp>
      <p:sp>
        <p:nvSpPr>
          <p:cNvPr id="3" name="Content Placeholder 2"/>
          <p:cNvSpPr>
            <a:spLocks noGrp="1"/>
          </p:cNvSpPr>
          <p:nvPr>
            <p:ph idx="1"/>
          </p:nvPr>
        </p:nvSpPr>
        <p:spPr/>
        <p:txBody>
          <a:bodyPr>
            <a:normAutofit/>
          </a:bodyPr>
          <a:lstStyle/>
          <a:p>
            <a:r>
              <a:rPr lang="en-US" sz="2000" dirty="0"/>
              <a:t>IBM </a:t>
            </a:r>
            <a:r>
              <a:rPr lang="en-US" sz="2000" dirty="0" smtClean="0"/>
              <a:t>established </a:t>
            </a:r>
            <a:r>
              <a:rPr lang="en-US" sz="2000" dirty="0"/>
              <a:t>a global network of eight data centers to supply infrastructure as a service (IaaS) and is now offering </a:t>
            </a:r>
            <a:r>
              <a:rPr lang="en-US" sz="2000" b="1" dirty="0" err="1"/>
              <a:t>SmartCloud</a:t>
            </a:r>
            <a:r>
              <a:rPr lang="en-US" sz="2000" b="1" dirty="0"/>
              <a:t> Enterprise+ </a:t>
            </a:r>
            <a:r>
              <a:rPr lang="en-US" sz="2000" dirty="0"/>
              <a:t>for running production workloads, including SAP applications.</a:t>
            </a:r>
          </a:p>
          <a:p>
            <a:r>
              <a:rPr lang="en-US" sz="2000" dirty="0"/>
              <a:t>Unlike Amazon.com or </a:t>
            </a:r>
            <a:r>
              <a:rPr lang="en-US" sz="2000" dirty="0" err="1"/>
              <a:t>Rackspace</a:t>
            </a:r>
            <a:r>
              <a:rPr lang="en-US" sz="2000" dirty="0"/>
              <a:t> </a:t>
            </a:r>
            <a:r>
              <a:rPr lang="en-US" sz="2000" dirty="0" err="1"/>
              <a:t>IaaS</a:t>
            </a:r>
            <a:r>
              <a:rPr lang="en-US" sz="2000" dirty="0"/>
              <a:t>, IBM customers will find </a:t>
            </a:r>
            <a:r>
              <a:rPr lang="en-US" sz="2000" b="1" dirty="0"/>
              <a:t>System Z</a:t>
            </a:r>
            <a:r>
              <a:rPr lang="en-US" sz="2000" dirty="0"/>
              <a:t> </a:t>
            </a:r>
            <a:r>
              <a:rPr lang="en-US" sz="2000" b="1" dirty="0"/>
              <a:t>mainframes</a:t>
            </a:r>
            <a:r>
              <a:rPr lang="en-US" sz="2000" dirty="0"/>
              <a:t> and </a:t>
            </a:r>
            <a:r>
              <a:rPr lang="en-US" sz="2000" b="1" dirty="0"/>
              <a:t>System P servers </a:t>
            </a:r>
            <a:r>
              <a:rPr lang="en-US" sz="2000" dirty="0"/>
              <a:t>running AIX in the IBM cloud. That makes </a:t>
            </a:r>
            <a:r>
              <a:rPr lang="en-US" sz="2000" dirty="0" err="1"/>
              <a:t>SmartCloud</a:t>
            </a:r>
            <a:r>
              <a:rPr lang="en-US" sz="2000" dirty="0"/>
              <a:t> more compatible with the workloads of IBM customers. Most other services are based strictly on standard Intel or AMD x86 servers, and it remains difficult to migrate Z series or P series workloads to x86 servers. </a:t>
            </a:r>
          </a:p>
          <a:p>
            <a:r>
              <a:rPr lang="en-US" sz="2000" dirty="0"/>
              <a:t>IBM's </a:t>
            </a:r>
            <a:r>
              <a:rPr lang="en-US" sz="2000" dirty="0" err="1"/>
              <a:t>IaaS</a:t>
            </a:r>
            <a:r>
              <a:rPr lang="en-US" sz="2000" dirty="0"/>
              <a:t> </a:t>
            </a:r>
            <a:r>
              <a:rPr lang="en-US" sz="2000" b="1" dirty="0"/>
              <a:t>data centers </a:t>
            </a:r>
            <a:r>
              <a:rPr lang="en-US" sz="2000" dirty="0"/>
              <a:t>are in Boulder, Colo.; Raleigh, N. C., Montpellier, France; </a:t>
            </a:r>
            <a:r>
              <a:rPr lang="en-US" sz="2000" dirty="0" err="1"/>
              <a:t>Ehningen</a:t>
            </a:r>
            <a:r>
              <a:rPr lang="en-US" sz="2000" dirty="0"/>
              <a:t>, Germany; Sydney, Australia; Sao Paulo, Brazil; Tokyo; and Toronto. It will add a ninth at mid- year in Barcelona, Spain. The company has previously offered </a:t>
            </a:r>
            <a:r>
              <a:rPr lang="en-US" sz="2000" dirty="0" err="1"/>
              <a:t>IaaS</a:t>
            </a:r>
            <a:r>
              <a:rPr lang="en-US" sz="2000" dirty="0"/>
              <a:t> in the U.S. and Europe.</a:t>
            </a:r>
          </a:p>
          <a:p>
            <a:r>
              <a:rPr lang="en-US" sz="2000" dirty="0"/>
              <a:t>Offering greater geographic coverage often helps companies find a site in which to store their data. France, Germany and Canada all have </a:t>
            </a:r>
            <a:r>
              <a:rPr lang="en-US" sz="2000" b="1" dirty="0"/>
              <a:t>regulations on what data may leave the country </a:t>
            </a:r>
            <a:r>
              <a:rPr lang="en-US" sz="2000" dirty="0"/>
              <a:t>and what may not. </a:t>
            </a:r>
          </a:p>
          <a:p>
            <a:endParaRPr lang="en-US" sz="2000" dirty="0"/>
          </a:p>
        </p:txBody>
      </p:sp>
    </p:spTree>
    <p:extLst>
      <p:ext uri="{BB962C8B-B14F-4D97-AF65-F5344CB8AC3E}">
        <p14:creationId xmlns:p14="http://schemas.microsoft.com/office/powerpoint/2010/main" val="2021371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II  </a:t>
            </a:r>
            <a:r>
              <a:rPr lang="en-US" sz="2400" dirty="0"/>
              <a:t>(C. Babcock, Information Week)</a:t>
            </a:r>
          </a:p>
        </p:txBody>
      </p:sp>
      <p:sp>
        <p:nvSpPr>
          <p:cNvPr id="3" name="Content Placeholder 2"/>
          <p:cNvSpPr>
            <a:spLocks noGrp="1"/>
          </p:cNvSpPr>
          <p:nvPr>
            <p:ph idx="1"/>
          </p:nvPr>
        </p:nvSpPr>
        <p:spPr/>
        <p:txBody>
          <a:bodyPr/>
          <a:lstStyle/>
          <a:p>
            <a:r>
              <a:rPr lang="en-US" sz="2400" dirty="0"/>
              <a:t>Unlike Amazon, IBM will let the customer choose to either manage his own workload or let IBM do it, similar to a </a:t>
            </a:r>
            <a:r>
              <a:rPr lang="en-US" sz="2400" b="1" dirty="0"/>
              <a:t>managed hosting service</a:t>
            </a:r>
            <a:r>
              <a:rPr lang="en-US" sz="2400" dirty="0"/>
              <a:t>, for an additional fee. </a:t>
            </a:r>
          </a:p>
          <a:p>
            <a:r>
              <a:rPr lang="en-US" sz="2400" dirty="0"/>
              <a:t>It will also gear the service to the degree of availability and security desired by the customer. </a:t>
            </a:r>
            <a:r>
              <a:rPr lang="en-US" sz="2400" dirty="0" err="1"/>
              <a:t>SmartCloud</a:t>
            </a:r>
            <a:r>
              <a:rPr lang="en-US" sz="2400" dirty="0"/>
              <a:t> Enterprise+ can have </a:t>
            </a:r>
            <a:r>
              <a:rPr lang="en-US" sz="2400" b="1" dirty="0"/>
              <a:t>service levels </a:t>
            </a:r>
            <a:r>
              <a:rPr lang="en-US" sz="2400" dirty="0"/>
              <a:t>that guarantee availability for operating system-instance from 98.5% to 99.9%.</a:t>
            </a:r>
          </a:p>
          <a:p>
            <a:r>
              <a:rPr lang="en-US" sz="2400" dirty="0"/>
              <a:t>IBM claimed it saw an </a:t>
            </a:r>
            <a:r>
              <a:rPr lang="en-US" sz="2400" b="1" dirty="0"/>
              <a:t>80% increase in its cloud revenues </a:t>
            </a:r>
            <a:r>
              <a:rPr lang="en-US" sz="2400" dirty="0"/>
              <a:t>in 2012. The company is well on its way toward achieving its planned $7 billion in cloud revenues by 2015. </a:t>
            </a:r>
          </a:p>
        </p:txBody>
      </p:sp>
    </p:spTree>
    <p:extLst>
      <p:ext uri="{BB962C8B-B14F-4D97-AF65-F5344CB8AC3E}">
        <p14:creationId xmlns:p14="http://schemas.microsoft.com/office/powerpoint/2010/main" val="10553813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err="1" smtClean="0"/>
              <a:t>IaaS</a:t>
            </a:r>
            <a:r>
              <a:rPr lang="en-US" dirty="0" smtClean="0"/>
              <a:t>  </a:t>
            </a:r>
            <a:r>
              <a:rPr lang="en-US" sz="2000" dirty="0"/>
              <a:t>(01/29/13)</a:t>
            </a:r>
          </a:p>
        </p:txBody>
      </p:sp>
      <p:sp>
        <p:nvSpPr>
          <p:cNvPr id="3" name="Content Placeholder 2"/>
          <p:cNvSpPr>
            <a:spLocks noGrp="1"/>
          </p:cNvSpPr>
          <p:nvPr>
            <p:ph idx="1"/>
          </p:nvPr>
        </p:nvSpPr>
        <p:spPr/>
        <p:txBody>
          <a:bodyPr/>
          <a:lstStyle/>
          <a:p>
            <a:r>
              <a:rPr lang="en-US" sz="2400" dirty="0"/>
              <a:t>An </a:t>
            </a:r>
            <a:r>
              <a:rPr lang="en-US" sz="2400" b="1" dirty="0"/>
              <a:t>infrastructure-as-a-service (</a:t>
            </a:r>
            <a:r>
              <a:rPr lang="en-US" sz="2400" b="1" dirty="0" err="1"/>
              <a:t>IaaS</a:t>
            </a:r>
            <a:r>
              <a:rPr lang="en-US" sz="2400" dirty="0"/>
              <a:t>) plan may enable the company to boost use of the company's hardware while also bolstering cloud subscription numbers. </a:t>
            </a:r>
          </a:p>
          <a:p>
            <a:r>
              <a:rPr lang="en-US" sz="2400" dirty="0"/>
              <a:t>Oracle </a:t>
            </a:r>
            <a:r>
              <a:rPr lang="en-US" sz="2400" dirty="0" err="1"/>
              <a:t>IaaS</a:t>
            </a:r>
            <a:r>
              <a:rPr lang="en-US" sz="2400" dirty="0"/>
              <a:t> may be a win-win for customers, too, so long as their idea of infrastructure-as-a-service is building out </a:t>
            </a:r>
            <a:r>
              <a:rPr lang="en-US" sz="2400" b="1" dirty="0"/>
              <a:t>private-cloud infrastructure </a:t>
            </a:r>
            <a:r>
              <a:rPr lang="en-US" sz="2400" dirty="0"/>
              <a:t>in their own data centers.  </a:t>
            </a:r>
          </a:p>
          <a:p>
            <a:r>
              <a:rPr lang="en-US" sz="2400" dirty="0"/>
              <a:t>Oracle </a:t>
            </a:r>
            <a:r>
              <a:rPr lang="en-US" sz="2400" dirty="0" err="1"/>
              <a:t>IaaS</a:t>
            </a:r>
            <a:r>
              <a:rPr lang="en-US" sz="2400" dirty="0"/>
              <a:t> lets you deploy </a:t>
            </a:r>
            <a:r>
              <a:rPr lang="en-US" sz="2400" dirty="0" err="1"/>
              <a:t>Exadata</a:t>
            </a:r>
            <a:r>
              <a:rPr lang="en-US" sz="2400" dirty="0"/>
              <a:t>, </a:t>
            </a:r>
            <a:r>
              <a:rPr lang="en-US" sz="2400" dirty="0" err="1"/>
              <a:t>Exalogic</a:t>
            </a:r>
            <a:r>
              <a:rPr lang="en-US" sz="2400" dirty="0"/>
              <a:t>, </a:t>
            </a:r>
            <a:r>
              <a:rPr lang="en-US" sz="2400" dirty="0" err="1"/>
              <a:t>Exalytics</a:t>
            </a:r>
            <a:r>
              <a:rPr lang="en-US" sz="2400" dirty="0"/>
              <a:t> or </a:t>
            </a:r>
            <a:r>
              <a:rPr lang="en-US" sz="2400" dirty="0" err="1"/>
              <a:t>Sparc</a:t>
            </a:r>
            <a:r>
              <a:rPr lang="en-US" sz="2400" dirty="0"/>
              <a:t> </a:t>
            </a:r>
            <a:r>
              <a:rPr lang="en-US" sz="2400" dirty="0" err="1"/>
              <a:t>SuperCluster</a:t>
            </a:r>
            <a:r>
              <a:rPr lang="en-US" sz="2400" dirty="0"/>
              <a:t> servers on premises while paying for use of the hardware through monthly subscription fees. There's a semi-elastic capacity-on-demand option where you can pay for about 75% of the hardware's CPU capacity with the option of tapping into the other 25% by paying additional monthly fees as needed. </a:t>
            </a:r>
          </a:p>
          <a:p>
            <a:endParaRPr lang="en-US" dirty="0"/>
          </a:p>
        </p:txBody>
      </p:sp>
    </p:spTree>
    <p:extLst>
      <p:ext uri="{BB962C8B-B14F-4D97-AF65-F5344CB8AC3E}">
        <p14:creationId xmlns:p14="http://schemas.microsoft.com/office/powerpoint/2010/main" val="1648691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products</a:t>
            </a:r>
            <a:endParaRPr lang="en-US" dirty="0"/>
          </a:p>
        </p:txBody>
      </p:sp>
      <p:sp>
        <p:nvSpPr>
          <p:cNvPr id="3" name="Content Placeholder 2"/>
          <p:cNvSpPr>
            <a:spLocks noGrp="1"/>
          </p:cNvSpPr>
          <p:nvPr>
            <p:ph idx="1"/>
          </p:nvPr>
        </p:nvSpPr>
        <p:spPr/>
        <p:txBody>
          <a:bodyPr>
            <a:normAutofit/>
          </a:bodyPr>
          <a:lstStyle/>
          <a:p>
            <a:r>
              <a:rPr lang="en-US" sz="2000" b="1" dirty="0"/>
              <a:t>Oracle </a:t>
            </a:r>
            <a:r>
              <a:rPr lang="en-US" sz="2000" b="1" dirty="0" err="1"/>
              <a:t>Exadata</a:t>
            </a:r>
            <a:r>
              <a:rPr lang="en-US" sz="2000" dirty="0"/>
              <a:t> is a </a:t>
            </a:r>
            <a:r>
              <a:rPr lang="en-US" sz="2000" dirty="0">
                <a:hlinkClick r:id="rId2" tooltip="Data warehouse appliance"/>
              </a:rPr>
              <a:t>database appliance</a:t>
            </a:r>
            <a:r>
              <a:rPr lang="en-US" sz="2000" dirty="0"/>
              <a:t> with support for both </a:t>
            </a:r>
            <a:r>
              <a:rPr lang="en-US" sz="2000" dirty="0">
                <a:hlinkClick r:id="rId3" tooltip="OLTP"/>
              </a:rPr>
              <a:t>OLTP</a:t>
            </a:r>
            <a:r>
              <a:rPr lang="en-US" sz="2000" dirty="0"/>
              <a:t> (transactional) and </a:t>
            </a:r>
            <a:r>
              <a:rPr lang="en-US" sz="2000" dirty="0">
                <a:hlinkClick r:id="rId4" tooltip="OLAP"/>
              </a:rPr>
              <a:t>OLAP</a:t>
            </a:r>
            <a:r>
              <a:rPr lang="en-US" sz="2000" dirty="0"/>
              <a:t> (analytical) database systems.</a:t>
            </a:r>
            <a:r>
              <a:rPr lang="en-US" sz="2000" baseline="30000" dirty="0">
                <a:hlinkClick r:id="rId5"/>
              </a:rPr>
              <a:t>[1]</a:t>
            </a:r>
            <a:r>
              <a:rPr lang="en-US" sz="2000" dirty="0"/>
              <a:t> It was initially designed in collaboration between </a:t>
            </a:r>
            <a:r>
              <a:rPr lang="en-US" sz="2000" dirty="0">
                <a:hlinkClick r:id="rId6" tooltip="Oracle Corporation"/>
              </a:rPr>
              <a:t>Oracle Corporation</a:t>
            </a:r>
            <a:r>
              <a:rPr lang="en-US" sz="2000" dirty="0"/>
              <a:t> and </a:t>
            </a:r>
            <a:r>
              <a:rPr lang="en-US" sz="2000" dirty="0">
                <a:hlinkClick r:id="rId7" tooltip="Hewlett Packard"/>
              </a:rPr>
              <a:t>Hewlett Packard</a:t>
            </a:r>
            <a:r>
              <a:rPr lang="en-US" sz="2000" dirty="0"/>
              <a:t>, where Oracle designed the database, operating system (based on the </a:t>
            </a:r>
            <a:r>
              <a:rPr lang="en-US" sz="2000" dirty="0">
                <a:hlinkClick r:id="rId8" tooltip="Oracle Linux"/>
              </a:rPr>
              <a:t>Oracle Linux</a:t>
            </a:r>
            <a:r>
              <a:rPr lang="en-US" sz="2000" dirty="0"/>
              <a:t> distribution), and storage software whereas HP designed the hardware for it. </a:t>
            </a:r>
            <a:endParaRPr lang="en-US" b="1" dirty="0" smtClean="0"/>
          </a:p>
          <a:p>
            <a:r>
              <a:rPr lang="en-US" sz="2000" b="1" dirty="0" err="1"/>
              <a:t>Exalogic</a:t>
            </a:r>
            <a:r>
              <a:rPr lang="en-US" sz="2000" dirty="0"/>
              <a:t> is a </a:t>
            </a:r>
            <a:r>
              <a:rPr lang="en-US" sz="2000" dirty="0">
                <a:hlinkClick r:id="rId9" tooltip="Computer appliance"/>
              </a:rPr>
              <a:t>computer appliance</a:t>
            </a:r>
            <a:r>
              <a:rPr lang="en-US" sz="2000" dirty="0"/>
              <a:t> made by </a:t>
            </a:r>
            <a:r>
              <a:rPr lang="en-US" sz="2000" dirty="0">
                <a:hlinkClick r:id="rId6" tooltip="Oracle Corporation"/>
              </a:rPr>
              <a:t>Oracle Corporation</a:t>
            </a:r>
            <a:r>
              <a:rPr lang="en-US" sz="2000" dirty="0"/>
              <a:t>, commercially available since 2010. It is a </a:t>
            </a:r>
            <a:r>
              <a:rPr lang="en-US" sz="2000" dirty="0">
                <a:hlinkClick r:id="rId10" tooltip="Cluster (computing)"/>
              </a:rPr>
              <a:t>cluster</a:t>
            </a:r>
            <a:r>
              <a:rPr lang="en-US" sz="2000" dirty="0"/>
              <a:t> of </a:t>
            </a:r>
            <a:r>
              <a:rPr lang="en-US" sz="2000" dirty="0">
                <a:hlinkClick r:id="rId11" tooltip="X86-64"/>
              </a:rPr>
              <a:t>x86-64</a:t>
            </a:r>
            <a:r>
              <a:rPr lang="en-US" sz="2000" dirty="0"/>
              <a:t>-servers running </a:t>
            </a:r>
            <a:r>
              <a:rPr lang="en-US" sz="2000" dirty="0">
                <a:hlinkClick r:id="rId8" tooltip="Oracle Linux"/>
              </a:rPr>
              <a:t>Oracle Linux</a:t>
            </a:r>
            <a:r>
              <a:rPr lang="en-US" sz="2000" dirty="0"/>
              <a:t> or </a:t>
            </a:r>
            <a:r>
              <a:rPr lang="en-US" sz="2000" dirty="0">
                <a:hlinkClick r:id="rId12" tooltip="Oracle Solaris"/>
              </a:rPr>
              <a:t>Oracle Solaris</a:t>
            </a:r>
            <a:r>
              <a:rPr lang="en-US" sz="2000" dirty="0"/>
              <a:t> preinstalled. Its full trade mark is </a:t>
            </a:r>
            <a:r>
              <a:rPr lang="en-US" sz="2000" i="1" dirty="0"/>
              <a:t>Oracle </a:t>
            </a:r>
            <a:r>
              <a:rPr lang="en-US" sz="2000" i="1" dirty="0" err="1"/>
              <a:t>Exalogic</a:t>
            </a:r>
            <a:r>
              <a:rPr lang="en-US" sz="2000" i="1" dirty="0"/>
              <a:t> Elastic Cloud X2-2</a:t>
            </a:r>
            <a:r>
              <a:rPr lang="en-US" sz="2000" dirty="0"/>
              <a:t> to use in building blocks in clouds </a:t>
            </a:r>
          </a:p>
          <a:p>
            <a:r>
              <a:rPr lang="en-US" sz="2000" b="1" dirty="0" err="1"/>
              <a:t>Exalitics</a:t>
            </a:r>
            <a:r>
              <a:rPr lang="en-US" sz="2000" dirty="0"/>
              <a:t> is an enterprise platform, in-memory analytics software, and hardware optimized to work together </a:t>
            </a:r>
          </a:p>
          <a:p>
            <a:r>
              <a:rPr lang="en-US" sz="2000" b="1" dirty="0"/>
              <a:t>SPARC </a:t>
            </a:r>
            <a:r>
              <a:rPr lang="en-US" sz="2000" b="1" dirty="0" err="1"/>
              <a:t>SuperCluster</a:t>
            </a:r>
            <a:r>
              <a:rPr lang="en-US" sz="2000" b="1" dirty="0"/>
              <a:t> </a:t>
            </a:r>
            <a:r>
              <a:rPr lang="en-US" sz="2000" dirty="0"/>
              <a:t>combines the new </a:t>
            </a:r>
            <a:r>
              <a:rPr lang="en-US" sz="2000" dirty="0">
                <a:hlinkClick r:id="rId13"/>
              </a:rPr>
              <a:t>SPARC T4 processor</a:t>
            </a:r>
            <a:r>
              <a:rPr lang="en-US" sz="2000" dirty="0"/>
              <a:t>, </a:t>
            </a:r>
            <a:r>
              <a:rPr lang="en-US" sz="2000" dirty="0">
                <a:hlinkClick r:id="rId14"/>
              </a:rPr>
              <a:t>Oracle Solaris</a:t>
            </a:r>
            <a:r>
              <a:rPr lang="en-US" sz="2000" dirty="0"/>
              <a:t> 11,  Oracle </a:t>
            </a:r>
            <a:r>
              <a:rPr lang="en-US" sz="2000" dirty="0" err="1"/>
              <a:t>Exadata</a:t>
            </a:r>
            <a:r>
              <a:rPr lang="en-US" sz="2000" dirty="0"/>
              <a:t> storage, and the accelerated middleware processing of the Oracle </a:t>
            </a:r>
            <a:r>
              <a:rPr lang="en-US" sz="2000" dirty="0" err="1"/>
              <a:t>Exalogic</a:t>
            </a:r>
            <a:r>
              <a:rPr lang="en-US" sz="2000" dirty="0"/>
              <a:t> Elastic Cloud.</a:t>
            </a:r>
          </a:p>
          <a:p>
            <a:endParaRPr lang="en-US" sz="2000" dirty="0"/>
          </a:p>
          <a:p>
            <a:endParaRPr lang="en-US" dirty="0"/>
          </a:p>
        </p:txBody>
      </p:sp>
    </p:spTree>
    <p:extLst>
      <p:ext uri="{BB962C8B-B14F-4D97-AF65-F5344CB8AC3E}">
        <p14:creationId xmlns:p14="http://schemas.microsoft.com/office/powerpoint/2010/main" val="1454995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II</a:t>
            </a:r>
            <a:endParaRPr lang="en-US" dirty="0"/>
          </a:p>
        </p:txBody>
      </p:sp>
      <p:sp>
        <p:nvSpPr>
          <p:cNvPr id="3" name="Content Placeholder 2"/>
          <p:cNvSpPr>
            <a:spLocks noGrp="1"/>
          </p:cNvSpPr>
          <p:nvPr>
            <p:ph idx="1"/>
          </p:nvPr>
        </p:nvSpPr>
        <p:spPr/>
        <p:txBody>
          <a:bodyPr/>
          <a:lstStyle/>
          <a:p>
            <a:r>
              <a:rPr lang="en-US" sz="2400" dirty="0"/>
              <a:t>The "as a service" element of the plan is the free inclusion of </a:t>
            </a:r>
            <a:r>
              <a:rPr lang="en-US" sz="2400" b="1" dirty="0"/>
              <a:t>Oracle </a:t>
            </a:r>
            <a:r>
              <a:rPr lang="en-US" sz="2400" b="1" dirty="0" err="1"/>
              <a:t>PlatinumPlus</a:t>
            </a:r>
            <a:r>
              <a:rPr lang="en-US" sz="2400" b="1" dirty="0"/>
              <a:t> services </a:t>
            </a:r>
            <a:r>
              <a:rPr lang="en-US" sz="2400" dirty="0"/>
              <a:t>that promise ongoing systems monitoring by the vendor to identify system performance and reliability problems, security and compliance issues, and deviations from Oracle best practices and recommended configurations. </a:t>
            </a:r>
          </a:p>
          <a:p>
            <a:r>
              <a:rPr lang="en-US" sz="2400" dirty="0"/>
              <a:t>Oracle's </a:t>
            </a:r>
            <a:r>
              <a:rPr lang="en-US" sz="2400" b="1" dirty="0"/>
              <a:t>software-as-a-service (SaaS) </a:t>
            </a:r>
            <a:r>
              <a:rPr lang="en-US" sz="2400" dirty="0"/>
              <a:t>offerings, including ERP, sales and marketing, human capital management, talent management, and customer service, had new releases since </a:t>
            </a:r>
            <a:r>
              <a:rPr lang="en-US" sz="2400" dirty="0" smtClean="0"/>
              <a:t>October of 2013. </a:t>
            </a:r>
            <a:endParaRPr lang="en-US" sz="2400" dirty="0"/>
          </a:p>
        </p:txBody>
      </p:sp>
    </p:spTree>
    <p:extLst>
      <p:ext uri="{BB962C8B-B14F-4D97-AF65-F5344CB8AC3E}">
        <p14:creationId xmlns:p14="http://schemas.microsoft.com/office/powerpoint/2010/main" val="3774530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III</a:t>
            </a:r>
            <a:endParaRPr lang="en-US" dirty="0"/>
          </a:p>
        </p:txBody>
      </p:sp>
      <p:sp>
        <p:nvSpPr>
          <p:cNvPr id="3" name="Content Placeholder 2"/>
          <p:cNvSpPr>
            <a:spLocks noGrp="1"/>
          </p:cNvSpPr>
          <p:nvPr>
            <p:ph idx="1"/>
          </p:nvPr>
        </p:nvSpPr>
        <p:spPr/>
        <p:txBody>
          <a:bodyPr>
            <a:normAutofit/>
          </a:bodyPr>
          <a:lstStyle/>
          <a:p>
            <a:r>
              <a:rPr lang="en-US" sz="2400" dirty="0"/>
              <a:t>In addition, Oracle </a:t>
            </a:r>
            <a:r>
              <a:rPr lang="en-US" sz="2400" b="1" dirty="0"/>
              <a:t>platform-as-a-service (</a:t>
            </a:r>
            <a:r>
              <a:rPr lang="en-US" sz="2400" b="1" dirty="0" err="1"/>
              <a:t>PaaS</a:t>
            </a:r>
            <a:r>
              <a:rPr lang="en-US" sz="2400" b="1" dirty="0"/>
              <a:t>) </a:t>
            </a:r>
            <a:r>
              <a:rPr lang="en-US" sz="2400" dirty="0"/>
              <a:t>database and Java offerings have been released. Several new PaaS offerings, including storage, messaging, virtual-compute and developer services, are now </a:t>
            </a:r>
            <a:r>
              <a:rPr lang="en-US" sz="2400" dirty="0" smtClean="0"/>
              <a:t>available. </a:t>
            </a:r>
            <a:endParaRPr lang="en-US" sz="2400" dirty="0"/>
          </a:p>
          <a:p>
            <a:r>
              <a:rPr lang="en-US" sz="2400" dirty="0"/>
              <a:t>Oracle  claims to have more than 10,000 customers and 25 million users in the cloud. The customer count seems reasonable, given Oracle's many cloud acquisitions, but the user count seems astronomical. </a:t>
            </a:r>
          </a:p>
          <a:p>
            <a:r>
              <a:rPr lang="en-US" sz="2400" dirty="0"/>
              <a:t>Salesforce.com, widely acknowledged to be the cloud computing market-share leader, reported roughly 104,000 customers and 2.1 million subscribers as of mid-2011. </a:t>
            </a:r>
          </a:p>
        </p:txBody>
      </p:sp>
    </p:spTree>
    <p:extLst>
      <p:ext uri="{BB962C8B-B14F-4D97-AF65-F5344CB8AC3E}">
        <p14:creationId xmlns:p14="http://schemas.microsoft.com/office/powerpoint/2010/main" val="304463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IV</a:t>
            </a:r>
            <a:endParaRPr lang="en-US" dirty="0"/>
          </a:p>
        </p:txBody>
      </p:sp>
      <p:sp>
        <p:nvSpPr>
          <p:cNvPr id="3" name="Content Placeholder 2"/>
          <p:cNvSpPr>
            <a:spLocks noGrp="1"/>
          </p:cNvSpPr>
          <p:nvPr>
            <p:ph idx="1"/>
          </p:nvPr>
        </p:nvSpPr>
        <p:spPr/>
        <p:txBody>
          <a:bodyPr/>
          <a:lstStyle/>
          <a:p>
            <a:r>
              <a:rPr lang="en-US" sz="2000" dirty="0" err="1"/>
              <a:t>Hurd</a:t>
            </a:r>
            <a:r>
              <a:rPr lang="en-US" sz="2000" dirty="0"/>
              <a:t> noted that nine of the top 10 </a:t>
            </a:r>
            <a:r>
              <a:rPr lang="en-US" sz="2000" dirty="0" err="1"/>
              <a:t>SaaS</a:t>
            </a:r>
            <a:r>
              <a:rPr lang="en-US" sz="2000" dirty="0"/>
              <a:t> vendors use Oracle database, so perhaps he's including customers of those OEMs in the count? Oracle did not respond to a request for details on these stats in time for publication. </a:t>
            </a:r>
          </a:p>
          <a:p>
            <a:r>
              <a:rPr lang="en-US" sz="2000" dirty="0"/>
              <a:t>Responding to a question from a reporter, </a:t>
            </a:r>
            <a:r>
              <a:rPr lang="en-US" sz="2000" dirty="0" err="1"/>
              <a:t>Hurd</a:t>
            </a:r>
            <a:r>
              <a:rPr lang="en-US" sz="2000" dirty="0"/>
              <a:t> said Oracle's $7.5 billion 2009 acquisition of Sun Microsystems had already paid for itself. "The cash flow has far exceeded the purchase price," he said, citing revenue streams related to Java, software support and hardware. </a:t>
            </a:r>
          </a:p>
          <a:p>
            <a:r>
              <a:rPr lang="en-US" sz="2000" dirty="0"/>
              <a:t>Oracle-Sun hardware sales have steadily declined since the acquisition, yet Oracle has consistently said that decline is part of a planned shift away from low-margin commodity hardware and toward higher-margin sales of </a:t>
            </a:r>
            <a:r>
              <a:rPr lang="en-US" sz="2000" dirty="0" err="1"/>
              <a:t>Exa</a:t>
            </a:r>
            <a:r>
              <a:rPr lang="en-US" sz="2000" dirty="0"/>
              <a:t>-series and </a:t>
            </a:r>
            <a:r>
              <a:rPr lang="en-US" sz="2000" dirty="0" err="1"/>
              <a:t>Sparc</a:t>
            </a:r>
            <a:r>
              <a:rPr lang="en-US" sz="2000" dirty="0"/>
              <a:t> engineered systems -- the very products featured in the new </a:t>
            </a:r>
            <a:r>
              <a:rPr lang="en-US" sz="2000" dirty="0" err="1"/>
              <a:t>IaaS</a:t>
            </a:r>
            <a:r>
              <a:rPr lang="en-US" sz="2000" dirty="0"/>
              <a:t> plan. </a:t>
            </a:r>
          </a:p>
          <a:p>
            <a:endParaRPr lang="en-US" sz="2000" dirty="0"/>
          </a:p>
        </p:txBody>
      </p:sp>
    </p:spTree>
    <p:extLst>
      <p:ext uri="{BB962C8B-B14F-4D97-AF65-F5344CB8AC3E}">
        <p14:creationId xmlns:p14="http://schemas.microsoft.com/office/powerpoint/2010/main" val="3154666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Main </a:t>
            </a:r>
            <a:r>
              <a:rPr lang="en-US" dirty="0"/>
              <a:t>players in the </a:t>
            </a:r>
            <a:r>
              <a:rPr lang="en-US" dirty="0" err="1" smtClean="0"/>
              <a:t>IaaS</a:t>
            </a:r>
            <a:r>
              <a:rPr lang="en-US" dirty="0" smtClean="0"/>
              <a:t> space   (10/14)</a:t>
            </a:r>
            <a:r>
              <a:rPr lang="en-US" dirty="0"/>
              <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smtClean="0"/>
              <a:t>Amazon </a:t>
            </a:r>
            <a:r>
              <a:rPr lang="en-US" b="1" dirty="0"/>
              <a:t>Web Services </a:t>
            </a:r>
            <a:r>
              <a:rPr lang="en-US" dirty="0"/>
              <a:t>(AWS), which offers a full range of compute and storage products</a:t>
            </a:r>
          </a:p>
          <a:p>
            <a:r>
              <a:rPr lang="en-US" b="1" dirty="0"/>
              <a:t>Windows Azure</a:t>
            </a:r>
            <a:r>
              <a:rPr lang="en-US" dirty="0"/>
              <a:t>, especially appropriate for those used to working with Microsoft platforms</a:t>
            </a:r>
          </a:p>
          <a:p>
            <a:r>
              <a:rPr lang="en-US" b="1" dirty="0"/>
              <a:t>HP </a:t>
            </a:r>
            <a:r>
              <a:rPr lang="en-US" b="1" dirty="0" err="1"/>
              <a:t>Helion</a:t>
            </a:r>
            <a:r>
              <a:rPr lang="en-US" dirty="0"/>
              <a:t>, which leverages HP’s enterprise success to integrate existing IT infrastructure with private and public cloud services</a:t>
            </a:r>
          </a:p>
          <a:p>
            <a:r>
              <a:rPr lang="en-US" b="1" dirty="0"/>
              <a:t>Google Compute Engine</a:t>
            </a:r>
            <a:r>
              <a:rPr lang="en-US" dirty="0"/>
              <a:t>, which leverages its reputation and lead in Search, and its famously efficient cloud data centers, to extend competition to the infrastructure space as well.</a:t>
            </a:r>
          </a:p>
          <a:p>
            <a:r>
              <a:rPr lang="en-US" b="1" dirty="0"/>
              <a:t>Rackspace Open C</a:t>
            </a:r>
            <a:r>
              <a:rPr lang="en-US" dirty="0"/>
              <a:t>loud, which has a strong focus on customer service</a:t>
            </a:r>
          </a:p>
          <a:p>
            <a:r>
              <a:rPr lang="en-US" b="1" dirty="0"/>
              <a:t>VMware Hybrid Cloud Services</a:t>
            </a:r>
            <a:r>
              <a:rPr lang="en-US" dirty="0"/>
              <a:t>, which leverages VMware’s success in virtualization to offer a solution spanning from Data Center to Public </a:t>
            </a:r>
            <a:r>
              <a:rPr lang="en-US" dirty="0" smtClean="0"/>
              <a:t>Cloud</a:t>
            </a:r>
          </a:p>
          <a:p>
            <a:pPr marL="0" indent="0">
              <a:buNone/>
            </a:pPr>
            <a:r>
              <a:rPr lang="en-US" dirty="0" smtClean="0"/>
              <a:t>Next is Gartner’s Magic Quadrant (ability to execute  (y) vs completeness  (x)</a:t>
            </a:r>
            <a:endParaRPr lang="en-US" dirty="0"/>
          </a:p>
          <a:p>
            <a:endParaRPr lang="en-US" dirty="0"/>
          </a:p>
        </p:txBody>
      </p:sp>
    </p:spTree>
    <p:extLst>
      <p:ext uri="{BB962C8B-B14F-4D97-AF65-F5344CB8AC3E}">
        <p14:creationId xmlns:p14="http://schemas.microsoft.com/office/powerpoint/2010/main" val="16277497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Z:\NT\CloudComp\CC2014\Magic Quadrant for Cloud Infrastructure as a Service_files\261698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0" y="1879600"/>
            <a:ext cx="4089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200" dirty="0" smtClean="0"/>
              <a:t>Gartner magic quadrant for IaaS providers</a:t>
            </a:r>
            <a:endParaRPr lang="en-US" sz="3200" dirty="0"/>
          </a:p>
        </p:txBody>
      </p:sp>
    </p:spTree>
    <p:extLst>
      <p:ext uri="{BB962C8B-B14F-4D97-AF65-F5344CB8AC3E}">
        <p14:creationId xmlns:p14="http://schemas.microsoft.com/office/powerpoint/2010/main" val="17953709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Tendencies, compare to last year (May 29, 2015)</a:t>
            </a:r>
            <a:endParaRPr lang="en-US" sz="2400" dirty="0"/>
          </a:p>
        </p:txBody>
      </p:sp>
      <p:pic>
        <p:nvPicPr>
          <p:cNvPr id="3" name="Picture 2"/>
          <p:cNvPicPr>
            <a:picLocks noChangeAspect="1"/>
          </p:cNvPicPr>
          <p:nvPr/>
        </p:nvPicPr>
        <p:blipFill>
          <a:blip r:embed="rId2"/>
          <a:stretch>
            <a:fillRect/>
          </a:stretch>
        </p:blipFill>
        <p:spPr>
          <a:xfrm>
            <a:off x="3905250" y="1128712"/>
            <a:ext cx="4381500" cy="4600575"/>
          </a:xfrm>
          <a:prstGeom prst="rect">
            <a:avLst/>
          </a:prstGeom>
        </p:spPr>
      </p:pic>
    </p:spTree>
    <p:extLst>
      <p:ext uri="{BB962C8B-B14F-4D97-AF65-F5344CB8AC3E}">
        <p14:creationId xmlns:p14="http://schemas.microsoft.com/office/powerpoint/2010/main" val="164676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endParaRPr lang="en-US" dirty="0"/>
          </a:p>
        </p:txBody>
      </p:sp>
      <p:sp>
        <p:nvSpPr>
          <p:cNvPr id="3" name="Content Placeholder 2"/>
          <p:cNvSpPr>
            <a:spLocks noGrp="1"/>
          </p:cNvSpPr>
          <p:nvPr>
            <p:ph idx="1"/>
          </p:nvPr>
        </p:nvSpPr>
        <p:spPr/>
        <p:txBody>
          <a:bodyPr>
            <a:normAutofit fontScale="92500" lnSpcReduction="20000"/>
          </a:bodyPr>
          <a:lstStyle/>
          <a:p>
            <a:r>
              <a:rPr lang="en-US" sz="2400" b="1" dirty="0" err="1"/>
              <a:t>OpenStack</a:t>
            </a:r>
            <a:r>
              <a:rPr lang="en-US" sz="2400" dirty="0"/>
              <a:t> is a </a:t>
            </a:r>
            <a:r>
              <a:rPr lang="en-US" sz="2400" dirty="0">
                <a:hlinkClick r:id="rId2" tooltip="Cloud computing"/>
              </a:rPr>
              <a:t>cloud computing</a:t>
            </a:r>
            <a:r>
              <a:rPr lang="en-US" sz="2400" dirty="0"/>
              <a:t> project to provide an infrastructure as a service (</a:t>
            </a:r>
            <a:r>
              <a:rPr lang="en-US" sz="2400" dirty="0" err="1"/>
              <a:t>IaaS</a:t>
            </a:r>
            <a:r>
              <a:rPr lang="en-US" sz="2400" dirty="0"/>
              <a:t>). It is </a:t>
            </a:r>
            <a:r>
              <a:rPr lang="en-US" sz="2400" dirty="0">
                <a:hlinkClick r:id="rId3" tooltip="Free software"/>
              </a:rPr>
              <a:t>free</a:t>
            </a:r>
            <a:r>
              <a:rPr lang="en-US" sz="2400" dirty="0"/>
              <a:t> </a:t>
            </a:r>
            <a:r>
              <a:rPr lang="en-US" sz="2400" dirty="0">
                <a:hlinkClick r:id="rId4" tooltip="Open source software"/>
              </a:rPr>
              <a:t>open source software</a:t>
            </a:r>
            <a:r>
              <a:rPr lang="en-US" sz="2400" dirty="0"/>
              <a:t> released under the terms of the </a:t>
            </a:r>
            <a:r>
              <a:rPr lang="en-US" sz="2400" dirty="0">
                <a:hlinkClick r:id="rId5" tooltip="Apache License"/>
              </a:rPr>
              <a:t>Apache License</a:t>
            </a:r>
            <a:r>
              <a:rPr lang="en-US" sz="2400" dirty="0"/>
              <a:t>. The project is managed by the </a:t>
            </a:r>
            <a:r>
              <a:rPr lang="en-US" sz="2400" dirty="0">
                <a:hlinkClick r:id="rId6"/>
              </a:rPr>
              <a:t>OpenStack Foundation</a:t>
            </a:r>
            <a:r>
              <a:rPr lang="en-US" sz="2400" dirty="0"/>
              <a:t>, a non-profit corporate entity established in September 2012 to promote, protect and empower OpenStack software and its community</a:t>
            </a:r>
            <a:r>
              <a:rPr lang="en-US" sz="2400" dirty="0" smtClean="0"/>
              <a:t>.</a:t>
            </a:r>
          </a:p>
          <a:p>
            <a:r>
              <a:rPr lang="en-US" sz="2400" dirty="0"/>
              <a:t>The technology consists of a series of interrelated projects that control pools of processing, storage, and networking resources throughout a data center—which users manage through a web-based dashboard, </a:t>
            </a:r>
            <a:r>
              <a:rPr lang="en-US" sz="2400" dirty="0">
                <a:hlinkClick r:id="rId7" tooltip="Command-line interface"/>
              </a:rPr>
              <a:t>command-line</a:t>
            </a:r>
            <a:r>
              <a:rPr lang="en-US" sz="2400" dirty="0"/>
              <a:t> tools, or </a:t>
            </a:r>
            <a:r>
              <a:rPr lang="en-US" sz="2400" dirty="0" smtClean="0"/>
              <a:t>a </a:t>
            </a:r>
            <a:r>
              <a:rPr lang="en-US" sz="2400" dirty="0" smtClean="0">
                <a:hlinkClick r:id="rId8" tooltip="RESTful"/>
              </a:rPr>
              <a:t>RESTful</a:t>
            </a:r>
            <a:r>
              <a:rPr lang="en-US" sz="2400" dirty="0"/>
              <a:t> </a:t>
            </a:r>
            <a:r>
              <a:rPr lang="en-US" sz="2400" dirty="0">
                <a:hlinkClick r:id="rId9" tooltip="API"/>
              </a:rPr>
              <a:t>API</a:t>
            </a:r>
            <a:r>
              <a:rPr lang="en-US" sz="2400" dirty="0"/>
              <a:t>. </a:t>
            </a:r>
            <a:endParaRPr lang="en-US" sz="2400" dirty="0" smtClean="0"/>
          </a:p>
          <a:p>
            <a:r>
              <a:rPr lang="en-US" sz="2400" dirty="0"/>
              <a:t>Founded by Rackspace Hosting and NASA, OpenStack has grown to be a global software community of developers collaborating on a standard and massively scalable open source cloud operating system. Its mission is to enable any organization to create and offer cloud computing services running on standard hardware. </a:t>
            </a:r>
          </a:p>
          <a:p>
            <a:r>
              <a:rPr lang="en-US" sz="2400" dirty="0" smtClean="0"/>
              <a:t>More </a:t>
            </a:r>
            <a:r>
              <a:rPr lang="en-US" sz="2400" dirty="0"/>
              <a:t>than 150 companies joined the project among which are </a:t>
            </a:r>
            <a:r>
              <a:rPr lang="en-US" sz="2400" dirty="0">
                <a:hlinkClick r:id="rId10" tooltip="Advanced Micro Devices"/>
              </a:rPr>
              <a:t>AMD</a:t>
            </a:r>
            <a:r>
              <a:rPr lang="en-US" sz="2400" dirty="0"/>
              <a:t>, </a:t>
            </a:r>
            <a:r>
              <a:rPr lang="en-US" sz="2400" dirty="0">
                <a:hlinkClick r:id="rId11" tooltip="Brocade Communications Systems"/>
              </a:rPr>
              <a:t>Brocade Communications Systems</a:t>
            </a:r>
            <a:r>
              <a:rPr lang="en-US" sz="2400" dirty="0"/>
              <a:t>, </a:t>
            </a:r>
            <a:r>
              <a:rPr lang="en-US" sz="2400" dirty="0">
                <a:hlinkClick r:id="rId12" tooltip="Canonical Ltd."/>
              </a:rPr>
              <a:t>Canonical</a:t>
            </a:r>
            <a:r>
              <a:rPr lang="en-US" sz="2400" dirty="0"/>
              <a:t>, </a:t>
            </a:r>
            <a:r>
              <a:rPr lang="en-US" sz="2400" dirty="0">
                <a:hlinkClick r:id="rId13" tooltip="Cisco"/>
              </a:rPr>
              <a:t>Cisco</a:t>
            </a:r>
            <a:r>
              <a:rPr lang="en-US" sz="2400" dirty="0"/>
              <a:t>, </a:t>
            </a:r>
            <a:r>
              <a:rPr lang="en-US" sz="2400" dirty="0">
                <a:hlinkClick r:id="rId14" tooltip="Dell"/>
              </a:rPr>
              <a:t>Dell</a:t>
            </a:r>
            <a:r>
              <a:rPr lang="en-US" sz="2400" dirty="0"/>
              <a:t>, </a:t>
            </a:r>
            <a:r>
              <a:rPr lang="en-US" sz="2400" dirty="0">
                <a:hlinkClick r:id="rId15" tooltip="Ericsson"/>
              </a:rPr>
              <a:t>Ericsson</a:t>
            </a:r>
            <a:r>
              <a:rPr lang="en-US" sz="2400" dirty="0"/>
              <a:t>, </a:t>
            </a:r>
            <a:r>
              <a:rPr lang="en-US" sz="2400" dirty="0" err="1">
                <a:hlinkClick r:id="rId16" tooltip="Groupe Bull"/>
              </a:rPr>
              <a:t>Groupe</a:t>
            </a:r>
            <a:r>
              <a:rPr lang="en-US" sz="2400" dirty="0">
                <a:hlinkClick r:id="rId16" tooltip="Groupe Bull"/>
              </a:rPr>
              <a:t> Bull</a:t>
            </a:r>
            <a:r>
              <a:rPr lang="en-US" sz="2400" dirty="0"/>
              <a:t>, </a:t>
            </a:r>
            <a:r>
              <a:rPr lang="en-US" sz="2400" dirty="0">
                <a:hlinkClick r:id="rId17" tooltip="Hewlett-Packard"/>
              </a:rPr>
              <a:t>HP</a:t>
            </a:r>
            <a:r>
              <a:rPr lang="en-US" sz="2400" dirty="0"/>
              <a:t>, </a:t>
            </a:r>
            <a:r>
              <a:rPr lang="en-US" sz="2400" dirty="0">
                <a:hlinkClick r:id="rId18" tooltip="IBM"/>
              </a:rPr>
              <a:t>IBM</a:t>
            </a:r>
            <a:r>
              <a:rPr lang="en-US" sz="2400" dirty="0"/>
              <a:t>, </a:t>
            </a:r>
            <a:r>
              <a:rPr lang="en-US" sz="2400" dirty="0" err="1">
                <a:hlinkClick r:id="rId19" tooltip="Inktank Storage"/>
              </a:rPr>
              <a:t>Inktank</a:t>
            </a:r>
            <a:r>
              <a:rPr lang="en-US" sz="2400" dirty="0"/>
              <a:t>, </a:t>
            </a:r>
            <a:r>
              <a:rPr lang="en-US" sz="2400" dirty="0">
                <a:hlinkClick r:id="rId20" tooltip="Intel Corporation"/>
              </a:rPr>
              <a:t>Intel</a:t>
            </a:r>
            <a:r>
              <a:rPr lang="en-US" sz="2400" dirty="0"/>
              <a:t>, </a:t>
            </a:r>
            <a:r>
              <a:rPr lang="en-US" sz="2400" dirty="0">
                <a:hlinkClick r:id="rId21" tooltip="NEC"/>
              </a:rPr>
              <a:t>NEC</a:t>
            </a:r>
            <a:r>
              <a:rPr lang="en-US" sz="2400" dirty="0"/>
              <a:t>, </a:t>
            </a:r>
            <a:r>
              <a:rPr lang="en-US" sz="2400" dirty="0">
                <a:hlinkClick r:id="rId22" tooltip="Rackspace"/>
              </a:rPr>
              <a:t>Rackspace Hosting</a:t>
            </a:r>
            <a:r>
              <a:rPr lang="en-US" sz="2400" dirty="0"/>
              <a:t>, </a:t>
            </a:r>
            <a:r>
              <a:rPr lang="en-US" sz="2400" dirty="0">
                <a:hlinkClick r:id="rId23" tooltip="Red Hat"/>
              </a:rPr>
              <a:t>Red Hat</a:t>
            </a:r>
            <a:r>
              <a:rPr lang="en-US" sz="2400" dirty="0"/>
              <a:t>, </a:t>
            </a:r>
            <a:r>
              <a:rPr lang="en-US" sz="2400" dirty="0">
                <a:hlinkClick r:id="rId24" tooltip="SUSE Linux"/>
              </a:rPr>
              <a:t>SUSE Linux</a:t>
            </a:r>
            <a:r>
              <a:rPr lang="en-US" sz="2400" dirty="0"/>
              <a:t>, </a:t>
            </a:r>
            <a:r>
              <a:rPr lang="en-US" sz="2400" dirty="0">
                <a:hlinkClick r:id="rId25" tooltip="VMware"/>
              </a:rPr>
              <a:t>VMware</a:t>
            </a:r>
            <a:r>
              <a:rPr lang="en-US" sz="2400" dirty="0"/>
              <a:t>, and </a:t>
            </a:r>
            <a:r>
              <a:rPr lang="en-US" sz="2400" dirty="0">
                <a:hlinkClick r:id="rId26" tooltip="Yahoo!"/>
              </a:rPr>
              <a:t>Yahoo</a:t>
            </a:r>
            <a:r>
              <a:rPr lang="en-US" sz="2400" dirty="0" smtClean="0">
                <a:hlinkClick r:id="rId26" tooltip="Yahoo!"/>
              </a:rPr>
              <a:t>!</a:t>
            </a:r>
            <a:endParaRPr lang="en-US" sz="2400" baseline="30000" dirty="0" smtClean="0"/>
          </a:p>
          <a:p>
            <a:endParaRPr lang="en-US" sz="2400" baseline="30000" dirty="0"/>
          </a:p>
          <a:p>
            <a:endParaRPr lang="en-US" sz="2400" baseline="30000" dirty="0" smtClean="0"/>
          </a:p>
          <a:p>
            <a:endParaRPr lang="en-US" sz="2400" baseline="30000" dirty="0"/>
          </a:p>
          <a:p>
            <a:pPr marL="0" indent="0">
              <a:buNone/>
            </a:pPr>
            <a:endParaRPr lang="en-US" sz="2400" dirty="0"/>
          </a:p>
          <a:p>
            <a:endParaRPr lang="en-US" sz="2400" dirty="0"/>
          </a:p>
        </p:txBody>
      </p:sp>
    </p:spTree>
    <p:extLst>
      <p:ext uri="{BB962C8B-B14F-4D97-AF65-F5344CB8AC3E}">
        <p14:creationId xmlns:p14="http://schemas.microsoft.com/office/powerpoint/2010/main" val="2221957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providers  3/2015</a:t>
            </a:r>
            <a:endParaRPr lang="en-US" dirty="0"/>
          </a:p>
        </p:txBody>
      </p:sp>
      <p:sp>
        <p:nvSpPr>
          <p:cNvPr id="3" name="Content Placeholder 2"/>
          <p:cNvSpPr>
            <a:spLocks noGrp="1"/>
          </p:cNvSpPr>
          <p:nvPr>
            <p:ph idx="1"/>
          </p:nvPr>
        </p:nvSpPr>
        <p:spPr/>
        <p:txBody>
          <a:bodyPr>
            <a:normAutofit/>
          </a:bodyPr>
          <a:lstStyle/>
          <a:p>
            <a:r>
              <a:rPr lang="en-US" sz="2000" dirty="0"/>
              <a:t>According to new figures from Synergy Research Group, Cisco is the leading dealer for hardware that runs public clouds and HP gear is the most prevalent hardware for private clouds. Both companies have maintained their leads in these categories and together they make up 27% of overall revenues.</a:t>
            </a:r>
          </a:p>
          <a:p>
            <a:r>
              <a:rPr lang="en-US" sz="2000" dirty="0"/>
              <a:t>Providing infrastructure to build clouds is a hot market; total revenues were $13 billion in 2014, a 9% growth over last year.</a:t>
            </a:r>
          </a:p>
          <a:p>
            <a:r>
              <a:rPr lang="en-US" sz="2000" dirty="0"/>
              <a:t>Cisco’s lead is thanks to its dominance in the networking market, although it has a growing server business as well. HP’s lead is credited to its compute servers, with a lesser, but still prominent stake in storage and networking infrastructure.</a:t>
            </a:r>
          </a:p>
          <a:p>
            <a:r>
              <a:rPr lang="en-US" sz="2000" dirty="0"/>
              <a:t>Most surprising about the results are the drop by IBM. IBM used to be the top provider of infrastructure for clouds, at more than 16% of the market. After it’s sale of Lenovo last year though the company has dropped to less than 8% of the market, below Cisco, HP, Microsoft and Dell.</a:t>
            </a:r>
          </a:p>
          <a:p>
            <a:endParaRPr lang="en-US" sz="2000" dirty="0"/>
          </a:p>
        </p:txBody>
      </p:sp>
    </p:spTree>
    <p:extLst>
      <p:ext uri="{BB962C8B-B14F-4D97-AF65-F5344CB8AC3E}">
        <p14:creationId xmlns:p14="http://schemas.microsoft.com/office/powerpoint/2010/main" val="2936580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450" y="424434"/>
            <a:ext cx="11849100" cy="6210300"/>
          </a:xfrm>
          <a:prstGeom prst="rect">
            <a:avLst/>
          </a:prstGeom>
        </p:spPr>
      </p:pic>
      <p:sp>
        <p:nvSpPr>
          <p:cNvPr id="3" name="Title 2"/>
          <p:cNvSpPr>
            <a:spLocks noGrp="1"/>
          </p:cNvSpPr>
          <p:nvPr>
            <p:ph type="title"/>
          </p:nvPr>
        </p:nvSpPr>
        <p:spPr>
          <a:xfrm>
            <a:off x="838200" y="73153"/>
            <a:ext cx="10515600" cy="530352"/>
          </a:xfrm>
        </p:spPr>
        <p:txBody>
          <a:bodyPr>
            <a:normAutofit/>
          </a:bodyPr>
          <a:lstStyle/>
          <a:p>
            <a:r>
              <a:rPr lang="en-US" sz="1400" dirty="0">
                <a:hlinkClick r:id="rId3"/>
              </a:rPr>
              <a:t>http://</a:t>
            </a:r>
            <a:r>
              <a:rPr lang="en-US" sz="1400" dirty="0" smtClean="0">
                <a:hlinkClick r:id="rId3"/>
              </a:rPr>
              <a:t>www.pcmag.com/article2/0,2817,2496292,00.asp</a:t>
            </a:r>
            <a:r>
              <a:rPr lang="en-US" sz="1400" dirty="0" smtClean="0"/>
              <a:t>             2016</a:t>
            </a:r>
            <a:endParaRPr lang="en-US" sz="1400" dirty="0"/>
          </a:p>
        </p:txBody>
      </p:sp>
    </p:spTree>
    <p:extLst>
      <p:ext uri="{BB962C8B-B14F-4D97-AF65-F5344CB8AC3E}">
        <p14:creationId xmlns:p14="http://schemas.microsoft.com/office/powerpoint/2010/main" val="1092387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219075"/>
            <a:ext cx="11553825" cy="7296150"/>
          </a:xfrm>
          <a:prstGeom prst="rect">
            <a:avLst/>
          </a:prstGeom>
        </p:spPr>
      </p:pic>
    </p:spTree>
    <p:extLst>
      <p:ext uri="{BB962C8B-B14F-4D97-AF65-F5344CB8AC3E}">
        <p14:creationId xmlns:p14="http://schemas.microsoft.com/office/powerpoint/2010/main" val="925595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971800" y="1981200"/>
            <a:ext cx="6553200" cy="28194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solidFill>
                  <a:schemeClr val="accent1"/>
                </a:solidFill>
              </a:rPr>
              <a:t>Databases</a:t>
            </a:r>
            <a:endParaRPr lang="en-US" dirty="0">
              <a:solidFill>
                <a:schemeClr val="accent1"/>
              </a:solidFill>
            </a:endParaRPr>
          </a:p>
        </p:txBody>
      </p:sp>
    </p:spTree>
    <p:extLst>
      <p:ext uri="{BB962C8B-B14F-4D97-AF65-F5344CB8AC3E}">
        <p14:creationId xmlns:p14="http://schemas.microsoft.com/office/powerpoint/2010/main" val="28309221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xfrm>
            <a:off x="22098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940763B-6DBC-43B4-AA95-D53CA05C8D34}" type="datetime1">
              <a:rPr lang="en-US" smtClean="0"/>
              <a:pPr/>
              <a:t>9/18/2016</a:t>
            </a:fld>
            <a:endParaRPr lang="en-US" smtClean="0"/>
          </a:p>
        </p:txBody>
      </p:sp>
      <p:sp>
        <p:nvSpPr>
          <p:cNvPr id="25603" name="Slide Number Placeholder 5"/>
          <p:cNvSpPr>
            <a:spLocks noGrp="1"/>
          </p:cNvSpPr>
          <p:nvPr>
            <p:ph type="sldNum" sz="quarter" idx="12"/>
          </p:nvPr>
        </p:nvSpPr>
        <p:spPr>
          <a:xfrm>
            <a:off x="8077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A491158-9A7D-4E4A-A9E3-806D973582E3}" type="slidenum">
              <a:rPr lang="en-US" smtClean="0"/>
              <a:pPr/>
              <a:t>74</a:t>
            </a:fld>
            <a:endParaRPr lang="en-US" smtClean="0"/>
          </a:p>
        </p:txBody>
      </p:sp>
      <p:sp>
        <p:nvSpPr>
          <p:cNvPr id="4" name="Rectangle 2"/>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Databases</a:t>
            </a:r>
          </a:p>
        </p:txBody>
      </p:sp>
      <p:sp>
        <p:nvSpPr>
          <p:cNvPr id="5" name="Rectangle 3"/>
          <p:cNvSpPr txBox="1">
            <a:spLocks noChangeArrowheads="1"/>
          </p:cNvSpPr>
          <p:nvPr/>
        </p:nvSpPr>
        <p:spPr bwMode="auto">
          <a:xfrm>
            <a:off x="2209800" y="1676400"/>
            <a:ext cx="7772400" cy="4419600"/>
          </a:xfrm>
          <a:prstGeom prst="rect">
            <a:avLst/>
          </a:prstGeom>
          <a:noFill/>
          <a:ln w="9525">
            <a:noFill/>
            <a:miter lim="800000"/>
            <a:headEnd/>
            <a:tailEnd/>
          </a:ln>
          <a:effectLst/>
        </p:spPr>
        <p:txBody>
          <a:bodyPr/>
          <a:lstStyle/>
          <a:p>
            <a:pPr marL="342900" indent="-342900">
              <a:spcBef>
                <a:spcPct val="20000"/>
              </a:spcBef>
              <a:buFontTx/>
              <a:buChar char="•"/>
              <a:defRPr/>
            </a:pPr>
            <a:r>
              <a:rPr lang="en-US" sz="3200" kern="0"/>
              <a:t>A DBMS is a repository of persistent data </a:t>
            </a:r>
          </a:p>
          <a:p>
            <a:pPr marL="342900" indent="-342900">
              <a:spcBef>
                <a:spcPct val="20000"/>
              </a:spcBef>
              <a:buFontTx/>
              <a:buChar char="•"/>
              <a:defRPr/>
            </a:pPr>
            <a:r>
              <a:rPr lang="en-US" sz="3200" kern="0"/>
              <a:t>Query and other data handling languages</a:t>
            </a:r>
          </a:p>
          <a:p>
            <a:pPr marL="342900" indent="-342900">
              <a:spcBef>
                <a:spcPct val="20000"/>
              </a:spcBef>
              <a:buFontTx/>
              <a:buChar char="•"/>
              <a:defRPr/>
            </a:pPr>
            <a:r>
              <a:rPr lang="en-US" sz="3200" kern="0"/>
              <a:t>Efficient storage of information</a:t>
            </a:r>
          </a:p>
          <a:p>
            <a:pPr marL="342900" indent="-342900">
              <a:spcBef>
                <a:spcPct val="20000"/>
              </a:spcBef>
              <a:buFontTx/>
              <a:buChar char="•"/>
              <a:defRPr/>
            </a:pPr>
            <a:r>
              <a:rPr lang="en-US" sz="3200" kern="0"/>
              <a:t>Authorization system </a:t>
            </a:r>
          </a:p>
          <a:p>
            <a:pPr marL="342900" indent="-342900">
              <a:spcBef>
                <a:spcPct val="20000"/>
              </a:spcBef>
              <a:buFontTx/>
              <a:buChar char="•"/>
              <a:defRPr/>
            </a:pPr>
            <a:r>
              <a:rPr lang="en-US" sz="3200" kern="0"/>
              <a:t>Concurrency control</a:t>
            </a:r>
          </a:p>
          <a:p>
            <a:pPr marL="342900" indent="-342900">
              <a:spcBef>
                <a:spcPct val="20000"/>
              </a:spcBef>
              <a:buFontTx/>
              <a:buChar char="•"/>
              <a:defRPr/>
            </a:pPr>
            <a:r>
              <a:rPr lang="en-US" sz="3200" kern="0"/>
              <a:t>Recovery and fault tolerance </a:t>
            </a:r>
          </a:p>
        </p:txBody>
      </p:sp>
    </p:spTree>
    <p:extLst>
      <p:ext uri="{BB962C8B-B14F-4D97-AF65-F5344CB8AC3E}">
        <p14:creationId xmlns:p14="http://schemas.microsoft.com/office/powerpoint/2010/main" val="15429161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Relational databases</a:t>
            </a:r>
          </a:p>
        </p:txBody>
      </p:sp>
      <p:sp>
        <p:nvSpPr>
          <p:cNvPr id="3" name="Rectangle 3"/>
          <p:cNvSpPr txBox="1">
            <a:spLocks noChangeArrowheads="1"/>
          </p:cNvSpPr>
          <p:nvPr/>
        </p:nvSpPr>
        <p:spPr bwMode="auto">
          <a:xfrm>
            <a:off x="2209800" y="1676400"/>
            <a:ext cx="7772400" cy="4419600"/>
          </a:xfrm>
          <a:prstGeom prst="rect">
            <a:avLst/>
          </a:prstGeom>
          <a:noFill/>
          <a:ln w="9525">
            <a:noFill/>
            <a:miter lim="800000"/>
            <a:headEnd/>
            <a:tailEnd/>
          </a:ln>
          <a:effectLst/>
        </p:spPr>
        <p:txBody>
          <a:bodyPr/>
          <a:lstStyle/>
          <a:p>
            <a:pPr marL="342900" indent="-342900">
              <a:lnSpc>
                <a:spcPct val="80000"/>
              </a:lnSpc>
              <a:spcBef>
                <a:spcPct val="20000"/>
              </a:spcBef>
              <a:buFontTx/>
              <a:buChar char="•"/>
              <a:defRPr/>
            </a:pPr>
            <a:r>
              <a:rPr lang="en-US" sz="2400" kern="0" dirty="0"/>
              <a:t>Relational databases store their data in the form of tables, where each entry (</a:t>
            </a:r>
            <a:r>
              <a:rPr lang="en-US" sz="2400" kern="0" dirty="0" err="1"/>
              <a:t>tuple</a:t>
            </a:r>
            <a:r>
              <a:rPr lang="en-US" sz="2400" kern="0" dirty="0"/>
              <a:t>) represents a record</a:t>
            </a:r>
          </a:p>
          <a:p>
            <a:pPr marL="342900" indent="-342900">
              <a:lnSpc>
                <a:spcPct val="80000"/>
              </a:lnSpc>
              <a:spcBef>
                <a:spcPct val="20000"/>
              </a:spcBef>
              <a:buFontTx/>
              <a:buChar char="•"/>
              <a:defRPr/>
            </a:pPr>
            <a:r>
              <a:rPr lang="en-US" sz="2400" kern="0" dirty="0"/>
              <a:t>The relational model uses several basic (relational algebra) operations to manipulate data: selection, projection, union, minus, Cartesian product, and join</a:t>
            </a:r>
          </a:p>
          <a:p>
            <a:pPr marL="342900" indent="-342900">
              <a:lnSpc>
                <a:spcPct val="80000"/>
              </a:lnSpc>
              <a:spcBef>
                <a:spcPct val="20000"/>
              </a:spcBef>
              <a:buFontTx/>
              <a:buChar char="•"/>
              <a:defRPr/>
            </a:pPr>
            <a:r>
              <a:rPr lang="en-US" sz="2400" kern="0" dirty="0"/>
              <a:t>There are also rules for integrity</a:t>
            </a:r>
          </a:p>
          <a:p>
            <a:pPr marL="342900" indent="-342900">
              <a:lnSpc>
                <a:spcPct val="80000"/>
              </a:lnSpc>
              <a:spcBef>
                <a:spcPct val="20000"/>
              </a:spcBef>
              <a:buFontTx/>
              <a:buChar char="•"/>
              <a:defRPr/>
            </a:pPr>
            <a:r>
              <a:rPr lang="en-US" sz="2400" kern="0" dirty="0"/>
              <a:t>The basic operations can be used to define views that present the users a subset of the database</a:t>
            </a:r>
          </a:p>
          <a:p>
            <a:pPr marL="342900" indent="-342900">
              <a:lnSpc>
                <a:spcPct val="80000"/>
              </a:lnSpc>
              <a:spcBef>
                <a:spcPct val="20000"/>
              </a:spcBef>
              <a:buFontTx/>
              <a:buChar char="•"/>
              <a:defRPr/>
            </a:pPr>
            <a:r>
              <a:rPr lang="en-US" sz="2400" kern="0" dirty="0"/>
              <a:t>Almost all relational databases use SQL as data manipulation language (SQL is an ANSI and ISO standard).</a:t>
            </a:r>
          </a:p>
          <a:p>
            <a:pPr marL="342900" indent="-342900">
              <a:lnSpc>
                <a:spcPct val="80000"/>
              </a:lnSpc>
              <a:spcBef>
                <a:spcPct val="20000"/>
              </a:spcBef>
              <a:buFontTx/>
              <a:buChar char="•"/>
              <a:defRPr/>
            </a:pPr>
            <a:r>
              <a:rPr lang="en-US" sz="2400" kern="0" dirty="0"/>
              <a:t>Examples include IBM DB2, Oracle DBMS, Microsoft SQL Server, PostgreSQL, MySQL,…</a:t>
            </a:r>
          </a:p>
        </p:txBody>
      </p:sp>
    </p:spTree>
    <p:extLst>
      <p:ext uri="{BB962C8B-B14F-4D97-AF65-F5344CB8AC3E}">
        <p14:creationId xmlns:p14="http://schemas.microsoft.com/office/powerpoint/2010/main" val="41568465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ChangeAspect="1"/>
          </p:cNvGraphicFramePr>
          <p:nvPr/>
        </p:nvGraphicFramePr>
        <p:xfrm>
          <a:off x="3581401" y="2590800"/>
          <a:ext cx="4989513" cy="2819400"/>
        </p:xfrm>
        <a:graphic>
          <a:graphicData uri="http://schemas.openxmlformats.org/presentationml/2006/ole">
            <mc:AlternateContent xmlns:mc="http://schemas.openxmlformats.org/markup-compatibility/2006">
              <mc:Choice xmlns:v="urn:schemas-microsoft-com:vml" Requires="v">
                <p:oleObj spid="_x0000_s3133" name="Document" r:id="rId3" imgW="4647228" imgH="2122398" progId="">
                  <p:embed/>
                </p:oleObj>
              </mc:Choice>
              <mc:Fallback>
                <p:oleObj name="Document" r:id="rId3" imgW="4647228" imgH="212239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590800"/>
                        <a:ext cx="49895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7"/>
          <p:cNvSpPr txBox="1">
            <a:spLocks noChangeArrowheads="1"/>
          </p:cNvSpPr>
          <p:nvPr/>
        </p:nvSpPr>
        <p:spPr bwMode="auto">
          <a:xfrm>
            <a:off x="2209800" y="228600"/>
            <a:ext cx="7772400" cy="1143000"/>
          </a:xfrm>
          <a:prstGeom prst="rect">
            <a:avLst/>
          </a:prstGeom>
          <a:noFill/>
          <a:ln w="9525">
            <a:noFill/>
            <a:miter lim="800000"/>
            <a:headEnd/>
            <a:tailEnd/>
          </a:ln>
          <a:effectLst/>
        </p:spPr>
        <p:txBody>
          <a:bodyPr anchor="ctr"/>
          <a:lstStyle/>
          <a:p>
            <a:pPr algn="ctr">
              <a:defRPr/>
            </a:pPr>
            <a:r>
              <a:rPr lang="en-US" sz="4400" kern="0">
                <a:solidFill>
                  <a:schemeClr val="tx2"/>
                </a:solidFill>
                <a:latin typeface="+mj-lt"/>
                <a:ea typeface="+mj-ea"/>
                <a:cs typeface="+mj-cs"/>
              </a:rPr>
              <a:t>Table descriptions</a:t>
            </a:r>
          </a:p>
        </p:txBody>
      </p:sp>
    </p:spTree>
    <p:extLst>
      <p:ext uri="{BB962C8B-B14F-4D97-AF65-F5344CB8AC3E}">
        <p14:creationId xmlns:p14="http://schemas.microsoft.com/office/powerpoint/2010/main" val="28801593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3114676" y="304800"/>
            <a:ext cx="4562475" cy="6019800"/>
            <a:chOff x="0" y="0"/>
            <a:chExt cx="7185" cy="9165"/>
          </a:xfrm>
        </p:grpSpPr>
        <p:sp>
          <p:nvSpPr>
            <p:cNvPr id="27651" name="AutoShape 5"/>
            <p:cNvSpPr>
              <a:spLocks noChangeAspect="1" noChangeArrowheads="1"/>
            </p:cNvSpPr>
            <p:nvPr/>
          </p:nvSpPr>
          <p:spPr bwMode="auto">
            <a:xfrm>
              <a:off x="0" y="0"/>
              <a:ext cx="7185" cy="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 name="Group 6"/>
            <p:cNvGrpSpPr>
              <a:grpSpLocks/>
            </p:cNvGrpSpPr>
            <p:nvPr/>
          </p:nvGrpSpPr>
          <p:grpSpPr bwMode="auto">
            <a:xfrm>
              <a:off x="96" y="73"/>
              <a:ext cx="7003" cy="3206"/>
              <a:chOff x="96" y="73"/>
              <a:chExt cx="7003" cy="3206"/>
            </a:xfrm>
          </p:grpSpPr>
          <p:sp>
            <p:nvSpPr>
              <p:cNvPr id="28197" name="Freeform 7"/>
              <p:cNvSpPr>
                <a:spLocks noEditPoints="1"/>
              </p:cNvSpPr>
              <p:nvPr/>
            </p:nvSpPr>
            <p:spPr bwMode="auto">
              <a:xfrm>
                <a:off x="1009" y="2357"/>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2 h 130"/>
                  <a:gd name="T64" fmla="*/ 105 w 108"/>
                  <a:gd name="T65" fmla="*/ 82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2"/>
                    </a:lnTo>
                    <a:lnTo>
                      <a:pt x="105" y="82"/>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8" name="Freeform 8"/>
              <p:cNvSpPr>
                <a:spLocks/>
              </p:cNvSpPr>
              <p:nvPr/>
            </p:nvSpPr>
            <p:spPr bwMode="auto">
              <a:xfrm>
                <a:off x="1137" y="2357"/>
                <a:ext cx="103" cy="130"/>
              </a:xfrm>
              <a:custGeom>
                <a:avLst/>
                <a:gdLst>
                  <a:gd name="T0" fmla="*/ 0 w 103"/>
                  <a:gd name="T1" fmla="*/ 0 h 130"/>
                  <a:gd name="T2" fmla="*/ 23 w 103"/>
                  <a:gd name="T3" fmla="*/ 0 h 130"/>
                  <a:gd name="T4" fmla="*/ 88 w 103"/>
                  <a:gd name="T5" fmla="*/ 105 h 130"/>
                  <a:gd name="T6" fmla="*/ 88 w 103"/>
                  <a:gd name="T7" fmla="*/ 0 h 130"/>
                  <a:gd name="T8" fmla="*/ 103 w 103"/>
                  <a:gd name="T9" fmla="*/ 0 h 130"/>
                  <a:gd name="T10" fmla="*/ 103 w 103"/>
                  <a:gd name="T11" fmla="*/ 130 h 130"/>
                  <a:gd name="T12" fmla="*/ 86 w 103"/>
                  <a:gd name="T13" fmla="*/ 130 h 130"/>
                  <a:gd name="T14" fmla="*/ 18 w 103"/>
                  <a:gd name="T15" fmla="*/ 25 h 130"/>
                  <a:gd name="T16" fmla="*/ 18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3" y="0"/>
                    </a:lnTo>
                    <a:lnTo>
                      <a:pt x="88" y="105"/>
                    </a:lnTo>
                    <a:lnTo>
                      <a:pt x="88" y="0"/>
                    </a:lnTo>
                    <a:lnTo>
                      <a:pt x="103" y="0"/>
                    </a:lnTo>
                    <a:lnTo>
                      <a:pt x="103"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9" name="Freeform 9"/>
              <p:cNvSpPr>
                <a:spLocks noEditPoints="1"/>
              </p:cNvSpPr>
              <p:nvPr/>
            </p:nvSpPr>
            <p:spPr bwMode="auto">
              <a:xfrm>
                <a:off x="1263" y="2354"/>
                <a:ext cx="126" cy="138"/>
              </a:xfrm>
              <a:custGeom>
                <a:avLst/>
                <a:gdLst>
                  <a:gd name="T0" fmla="*/ 118 w 126"/>
                  <a:gd name="T1" fmla="*/ 30 h 138"/>
                  <a:gd name="T2" fmla="*/ 123 w 126"/>
                  <a:gd name="T3" fmla="*/ 43 h 138"/>
                  <a:gd name="T4" fmla="*/ 126 w 126"/>
                  <a:gd name="T5" fmla="*/ 65 h 138"/>
                  <a:gd name="T6" fmla="*/ 123 w 126"/>
                  <a:gd name="T7" fmla="*/ 93 h 138"/>
                  <a:gd name="T8" fmla="*/ 111 w 126"/>
                  <a:gd name="T9" fmla="*/ 116 h 138"/>
                  <a:gd name="T10" fmla="*/ 90 w 126"/>
                  <a:gd name="T11" fmla="*/ 131 h 138"/>
                  <a:gd name="T12" fmla="*/ 63 w 126"/>
                  <a:gd name="T13" fmla="*/ 138 h 138"/>
                  <a:gd name="T14" fmla="*/ 40 w 126"/>
                  <a:gd name="T15" fmla="*/ 133 h 138"/>
                  <a:gd name="T16" fmla="*/ 25 w 126"/>
                  <a:gd name="T17" fmla="*/ 126 h 138"/>
                  <a:gd name="T18" fmla="*/ 7 w 126"/>
                  <a:gd name="T19" fmla="*/ 108 h 138"/>
                  <a:gd name="T20" fmla="*/ 0 w 126"/>
                  <a:gd name="T21" fmla="*/ 83 h 138"/>
                  <a:gd name="T22" fmla="*/ 0 w 126"/>
                  <a:gd name="T23" fmla="*/ 55 h 138"/>
                  <a:gd name="T24" fmla="*/ 7 w 126"/>
                  <a:gd name="T25" fmla="*/ 33 h 138"/>
                  <a:gd name="T26" fmla="*/ 18 w 126"/>
                  <a:gd name="T27" fmla="*/ 18 h 138"/>
                  <a:gd name="T28" fmla="*/ 33 w 126"/>
                  <a:gd name="T29" fmla="*/ 5 h 138"/>
                  <a:gd name="T30" fmla="*/ 48 w 126"/>
                  <a:gd name="T31" fmla="*/ 3 h 138"/>
                  <a:gd name="T32" fmla="*/ 63 w 126"/>
                  <a:gd name="T33" fmla="*/ 0 h 138"/>
                  <a:gd name="T34" fmla="*/ 85 w 126"/>
                  <a:gd name="T35" fmla="*/ 3 h 138"/>
                  <a:gd name="T36" fmla="*/ 103 w 126"/>
                  <a:gd name="T37" fmla="*/ 13 h 138"/>
                  <a:gd name="T38" fmla="*/ 113 w 126"/>
                  <a:gd name="T39" fmla="*/ 23 h 138"/>
                  <a:gd name="T40" fmla="*/ 103 w 126"/>
                  <a:gd name="T41" fmla="*/ 96 h 138"/>
                  <a:gd name="T42" fmla="*/ 108 w 126"/>
                  <a:gd name="T43" fmla="*/ 78 h 138"/>
                  <a:gd name="T44" fmla="*/ 108 w 126"/>
                  <a:gd name="T45" fmla="*/ 55 h 138"/>
                  <a:gd name="T46" fmla="*/ 101 w 126"/>
                  <a:gd name="T47" fmla="*/ 38 h 138"/>
                  <a:gd name="T48" fmla="*/ 90 w 126"/>
                  <a:gd name="T49" fmla="*/ 23 h 138"/>
                  <a:gd name="T50" fmla="*/ 73 w 126"/>
                  <a:gd name="T51" fmla="*/ 18 h 138"/>
                  <a:gd name="T52" fmla="*/ 53 w 126"/>
                  <a:gd name="T53" fmla="*/ 18 h 138"/>
                  <a:gd name="T54" fmla="*/ 38 w 126"/>
                  <a:gd name="T55" fmla="*/ 23 h 138"/>
                  <a:gd name="T56" fmla="*/ 25 w 126"/>
                  <a:gd name="T57" fmla="*/ 38 h 138"/>
                  <a:gd name="T58" fmla="*/ 20 w 126"/>
                  <a:gd name="T59" fmla="*/ 45 h 138"/>
                  <a:gd name="T60" fmla="*/ 18 w 126"/>
                  <a:gd name="T61" fmla="*/ 70 h 138"/>
                  <a:gd name="T62" fmla="*/ 20 w 126"/>
                  <a:gd name="T63" fmla="*/ 91 h 138"/>
                  <a:gd name="T64" fmla="*/ 28 w 126"/>
                  <a:gd name="T65" fmla="*/ 106 h 138"/>
                  <a:gd name="T66" fmla="*/ 43 w 126"/>
                  <a:gd name="T67" fmla="*/ 118 h 138"/>
                  <a:gd name="T68" fmla="*/ 65 w 126"/>
                  <a:gd name="T69" fmla="*/ 121 h 138"/>
                  <a:gd name="T70" fmla="*/ 83 w 126"/>
                  <a:gd name="T71" fmla="*/ 118 h 138"/>
                  <a:gd name="T72" fmla="*/ 96 w 126"/>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8"/>
                  <a:gd name="T113" fmla="*/ 126 w 126"/>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8">
                    <a:moveTo>
                      <a:pt x="113" y="23"/>
                    </a:moveTo>
                    <a:lnTo>
                      <a:pt x="118" y="30"/>
                    </a:lnTo>
                    <a:lnTo>
                      <a:pt x="121" y="35"/>
                    </a:lnTo>
                    <a:lnTo>
                      <a:pt x="123" y="43"/>
                    </a:lnTo>
                    <a:lnTo>
                      <a:pt x="126" y="53"/>
                    </a:lnTo>
                    <a:lnTo>
                      <a:pt x="126" y="65"/>
                    </a:lnTo>
                    <a:lnTo>
                      <a:pt x="126" y="80"/>
                    </a:lnTo>
                    <a:lnTo>
                      <a:pt x="123" y="93"/>
                    </a:lnTo>
                    <a:lnTo>
                      <a:pt x="118" y="103"/>
                    </a:lnTo>
                    <a:lnTo>
                      <a:pt x="111" y="116"/>
                    </a:lnTo>
                    <a:lnTo>
                      <a:pt x="103" y="123"/>
                    </a:lnTo>
                    <a:lnTo>
                      <a:pt x="90" y="131"/>
                    </a:lnTo>
                    <a:lnTo>
                      <a:pt x="78" y="136"/>
                    </a:lnTo>
                    <a:lnTo>
                      <a:pt x="63" y="138"/>
                    </a:lnTo>
                    <a:lnTo>
                      <a:pt x="48" y="136"/>
                    </a:lnTo>
                    <a:lnTo>
                      <a:pt x="40" y="133"/>
                    </a:lnTo>
                    <a:lnTo>
                      <a:pt x="35" y="133"/>
                    </a:lnTo>
                    <a:lnTo>
                      <a:pt x="25" y="126"/>
                    </a:lnTo>
                    <a:lnTo>
                      <a:pt x="15" y="118"/>
                    </a:lnTo>
                    <a:lnTo>
                      <a:pt x="7" y="108"/>
                    </a:lnTo>
                    <a:lnTo>
                      <a:pt x="2" y="96"/>
                    </a:lnTo>
                    <a:lnTo>
                      <a:pt x="0" y="83"/>
                    </a:lnTo>
                    <a:lnTo>
                      <a:pt x="0" y="68"/>
                    </a:lnTo>
                    <a:lnTo>
                      <a:pt x="0" y="55"/>
                    </a:lnTo>
                    <a:lnTo>
                      <a:pt x="2" y="45"/>
                    </a:lnTo>
                    <a:lnTo>
                      <a:pt x="7" y="33"/>
                    </a:lnTo>
                    <a:lnTo>
                      <a:pt x="12" y="25"/>
                    </a:lnTo>
                    <a:lnTo>
                      <a:pt x="18" y="18"/>
                    </a:lnTo>
                    <a:lnTo>
                      <a:pt x="23" y="13"/>
                    </a:lnTo>
                    <a:lnTo>
                      <a:pt x="33" y="5"/>
                    </a:lnTo>
                    <a:lnTo>
                      <a:pt x="40" y="3"/>
                    </a:lnTo>
                    <a:lnTo>
                      <a:pt x="48" y="3"/>
                    </a:lnTo>
                    <a:lnTo>
                      <a:pt x="55" y="0"/>
                    </a:lnTo>
                    <a:lnTo>
                      <a:pt x="63" y="0"/>
                    </a:lnTo>
                    <a:lnTo>
                      <a:pt x="78" y="0"/>
                    </a:lnTo>
                    <a:lnTo>
                      <a:pt x="85" y="3"/>
                    </a:lnTo>
                    <a:lnTo>
                      <a:pt x="93" y="5"/>
                    </a:lnTo>
                    <a:lnTo>
                      <a:pt x="103" y="13"/>
                    </a:lnTo>
                    <a:lnTo>
                      <a:pt x="108" y="18"/>
                    </a:lnTo>
                    <a:lnTo>
                      <a:pt x="113" y="23"/>
                    </a:lnTo>
                    <a:close/>
                    <a:moveTo>
                      <a:pt x="98" y="106"/>
                    </a:moveTo>
                    <a:lnTo>
                      <a:pt x="103" y="96"/>
                    </a:lnTo>
                    <a:lnTo>
                      <a:pt x="106" y="88"/>
                    </a:lnTo>
                    <a:lnTo>
                      <a:pt x="108" y="78"/>
                    </a:lnTo>
                    <a:lnTo>
                      <a:pt x="108" y="65"/>
                    </a:lnTo>
                    <a:lnTo>
                      <a:pt x="108" y="55"/>
                    </a:lnTo>
                    <a:lnTo>
                      <a:pt x="106" y="45"/>
                    </a:lnTo>
                    <a:lnTo>
                      <a:pt x="101" y="38"/>
                    </a:lnTo>
                    <a:lnTo>
                      <a:pt x="96" y="30"/>
                    </a:lnTo>
                    <a:lnTo>
                      <a:pt x="90" y="23"/>
                    </a:lnTo>
                    <a:lnTo>
                      <a:pt x="83" y="20"/>
                    </a:lnTo>
                    <a:lnTo>
                      <a:pt x="73" y="18"/>
                    </a:lnTo>
                    <a:lnTo>
                      <a:pt x="63" y="15"/>
                    </a:lnTo>
                    <a:lnTo>
                      <a:pt x="53" y="18"/>
                    </a:lnTo>
                    <a:lnTo>
                      <a:pt x="45" y="20"/>
                    </a:lnTo>
                    <a:lnTo>
                      <a:pt x="38" y="23"/>
                    </a:lnTo>
                    <a:lnTo>
                      <a:pt x="30" y="30"/>
                    </a:lnTo>
                    <a:lnTo>
                      <a:pt x="25" y="38"/>
                    </a:lnTo>
                    <a:lnTo>
                      <a:pt x="23" y="43"/>
                    </a:lnTo>
                    <a:lnTo>
                      <a:pt x="20" y="45"/>
                    </a:lnTo>
                    <a:lnTo>
                      <a:pt x="18" y="58"/>
                    </a:lnTo>
                    <a:lnTo>
                      <a:pt x="18" y="70"/>
                    </a:lnTo>
                    <a:lnTo>
                      <a:pt x="18" y="80"/>
                    </a:lnTo>
                    <a:lnTo>
                      <a:pt x="20" y="91"/>
                    </a:lnTo>
                    <a:lnTo>
                      <a:pt x="25" y="98"/>
                    </a:lnTo>
                    <a:lnTo>
                      <a:pt x="28" y="106"/>
                    </a:lnTo>
                    <a:lnTo>
                      <a:pt x="35" y="113"/>
                    </a:lnTo>
                    <a:lnTo>
                      <a:pt x="43" y="118"/>
                    </a:lnTo>
                    <a:lnTo>
                      <a:pt x="53" y="121"/>
                    </a:lnTo>
                    <a:lnTo>
                      <a:pt x="65" y="121"/>
                    </a:lnTo>
                    <a:lnTo>
                      <a:pt x="75" y="121"/>
                    </a:lnTo>
                    <a:lnTo>
                      <a:pt x="83" y="118"/>
                    </a:lnTo>
                    <a:lnTo>
                      <a:pt x="93" y="113"/>
                    </a:lnTo>
                    <a:lnTo>
                      <a:pt x="96"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0" name="Freeform 10"/>
              <p:cNvSpPr>
                <a:spLocks/>
              </p:cNvSpPr>
              <p:nvPr/>
            </p:nvSpPr>
            <p:spPr bwMode="auto">
              <a:xfrm>
                <a:off x="1004" y="2113"/>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8 h 138"/>
                  <a:gd name="T28" fmla="*/ 5 w 103"/>
                  <a:gd name="T29" fmla="*/ 33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3 h 138"/>
                  <a:gd name="T46" fmla="*/ 80 w 103"/>
                  <a:gd name="T47" fmla="*/ 33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8 h 138"/>
                  <a:gd name="T62" fmla="*/ 22 w 103"/>
                  <a:gd name="T63" fmla="*/ 45 h 138"/>
                  <a:gd name="T64" fmla="*/ 27 w 103"/>
                  <a:gd name="T65" fmla="*/ 50 h 138"/>
                  <a:gd name="T66" fmla="*/ 50 w 103"/>
                  <a:gd name="T67" fmla="*/ 58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1 h 138"/>
                  <a:gd name="T82" fmla="*/ 60 w 103"/>
                  <a:gd name="T83" fmla="*/ 136 h 138"/>
                  <a:gd name="T84" fmla="*/ 38 w 103"/>
                  <a:gd name="T85" fmla="*/ 136 h 138"/>
                  <a:gd name="T86" fmla="*/ 20 w 103"/>
                  <a:gd name="T87" fmla="*/ 131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8"/>
                    </a:lnTo>
                    <a:lnTo>
                      <a:pt x="2" y="40"/>
                    </a:lnTo>
                    <a:lnTo>
                      <a:pt x="5" y="33"/>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3"/>
                    </a:lnTo>
                    <a:lnTo>
                      <a:pt x="83" y="43"/>
                    </a:lnTo>
                    <a:lnTo>
                      <a:pt x="80" y="33"/>
                    </a:lnTo>
                    <a:lnTo>
                      <a:pt x="78" y="28"/>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3"/>
                    </a:lnTo>
                    <a:lnTo>
                      <a:pt x="20" y="38"/>
                    </a:lnTo>
                    <a:lnTo>
                      <a:pt x="20" y="43"/>
                    </a:lnTo>
                    <a:lnTo>
                      <a:pt x="22" y="45"/>
                    </a:lnTo>
                    <a:lnTo>
                      <a:pt x="25" y="48"/>
                    </a:lnTo>
                    <a:lnTo>
                      <a:pt x="27" y="50"/>
                    </a:lnTo>
                    <a:lnTo>
                      <a:pt x="35" y="55"/>
                    </a:lnTo>
                    <a:lnTo>
                      <a:pt x="50" y="58"/>
                    </a:lnTo>
                    <a:lnTo>
                      <a:pt x="70" y="63"/>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1"/>
                    </a:lnTo>
                    <a:lnTo>
                      <a:pt x="78" y="131"/>
                    </a:lnTo>
                    <a:lnTo>
                      <a:pt x="70" y="136"/>
                    </a:lnTo>
                    <a:lnTo>
                      <a:pt x="60" y="136"/>
                    </a:lnTo>
                    <a:lnTo>
                      <a:pt x="50" y="138"/>
                    </a:lnTo>
                    <a:lnTo>
                      <a:pt x="38" y="136"/>
                    </a:lnTo>
                    <a:lnTo>
                      <a:pt x="27" y="133"/>
                    </a:lnTo>
                    <a:lnTo>
                      <a:pt x="20" y="131"/>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1" name="Freeform 11"/>
              <p:cNvSpPr>
                <a:spLocks/>
              </p:cNvSpPr>
              <p:nvPr/>
            </p:nvSpPr>
            <p:spPr bwMode="auto">
              <a:xfrm>
                <a:off x="1130" y="2115"/>
                <a:ext cx="103" cy="134"/>
              </a:xfrm>
              <a:custGeom>
                <a:avLst/>
                <a:gdLst>
                  <a:gd name="T0" fmla="*/ 17 w 103"/>
                  <a:gd name="T1" fmla="*/ 0 h 134"/>
                  <a:gd name="T2" fmla="*/ 17 w 103"/>
                  <a:gd name="T3" fmla="*/ 81 h 134"/>
                  <a:gd name="T4" fmla="*/ 20 w 103"/>
                  <a:gd name="T5" fmla="*/ 93 h 134"/>
                  <a:gd name="T6" fmla="*/ 22 w 103"/>
                  <a:gd name="T7" fmla="*/ 106 h 134"/>
                  <a:gd name="T8" fmla="*/ 27 w 103"/>
                  <a:gd name="T9" fmla="*/ 111 h 134"/>
                  <a:gd name="T10" fmla="*/ 32 w 103"/>
                  <a:gd name="T11" fmla="*/ 116 h 134"/>
                  <a:gd name="T12" fmla="*/ 40 w 103"/>
                  <a:gd name="T13" fmla="*/ 118 h 134"/>
                  <a:gd name="T14" fmla="*/ 50 w 103"/>
                  <a:gd name="T15" fmla="*/ 118 h 134"/>
                  <a:gd name="T16" fmla="*/ 60 w 103"/>
                  <a:gd name="T17" fmla="*/ 118 h 134"/>
                  <a:gd name="T18" fmla="*/ 68 w 103"/>
                  <a:gd name="T19" fmla="*/ 116 h 134"/>
                  <a:gd name="T20" fmla="*/ 75 w 103"/>
                  <a:gd name="T21" fmla="*/ 111 h 134"/>
                  <a:gd name="T22" fmla="*/ 80 w 103"/>
                  <a:gd name="T23" fmla="*/ 103 h 134"/>
                  <a:gd name="T24" fmla="*/ 83 w 103"/>
                  <a:gd name="T25" fmla="*/ 93 h 134"/>
                  <a:gd name="T26" fmla="*/ 85 w 103"/>
                  <a:gd name="T27" fmla="*/ 81 h 134"/>
                  <a:gd name="T28" fmla="*/ 85 w 103"/>
                  <a:gd name="T29" fmla="*/ 0 h 134"/>
                  <a:gd name="T30" fmla="*/ 103 w 103"/>
                  <a:gd name="T31" fmla="*/ 0 h 134"/>
                  <a:gd name="T32" fmla="*/ 103 w 103"/>
                  <a:gd name="T33" fmla="*/ 73 h 134"/>
                  <a:gd name="T34" fmla="*/ 103 w 103"/>
                  <a:gd name="T35" fmla="*/ 86 h 134"/>
                  <a:gd name="T36" fmla="*/ 100 w 103"/>
                  <a:gd name="T37" fmla="*/ 96 h 134"/>
                  <a:gd name="T38" fmla="*/ 98 w 103"/>
                  <a:gd name="T39" fmla="*/ 103 h 134"/>
                  <a:gd name="T40" fmla="*/ 95 w 103"/>
                  <a:gd name="T41" fmla="*/ 111 h 134"/>
                  <a:gd name="T42" fmla="*/ 93 w 103"/>
                  <a:gd name="T43" fmla="*/ 116 h 134"/>
                  <a:gd name="T44" fmla="*/ 88 w 103"/>
                  <a:gd name="T45" fmla="*/ 121 h 134"/>
                  <a:gd name="T46" fmla="*/ 83 w 103"/>
                  <a:gd name="T47" fmla="*/ 126 h 134"/>
                  <a:gd name="T48" fmla="*/ 78 w 103"/>
                  <a:gd name="T49" fmla="*/ 129 h 134"/>
                  <a:gd name="T50" fmla="*/ 65 w 103"/>
                  <a:gd name="T51" fmla="*/ 134 h 134"/>
                  <a:gd name="T52" fmla="*/ 60 w 103"/>
                  <a:gd name="T53" fmla="*/ 134 h 134"/>
                  <a:gd name="T54" fmla="*/ 50 w 103"/>
                  <a:gd name="T55" fmla="*/ 134 h 134"/>
                  <a:gd name="T56" fmla="*/ 35 w 103"/>
                  <a:gd name="T57" fmla="*/ 134 h 134"/>
                  <a:gd name="T58" fmla="*/ 22 w 103"/>
                  <a:gd name="T59" fmla="*/ 129 h 134"/>
                  <a:gd name="T60" fmla="*/ 17 w 103"/>
                  <a:gd name="T61" fmla="*/ 126 h 134"/>
                  <a:gd name="T62" fmla="*/ 12 w 103"/>
                  <a:gd name="T63" fmla="*/ 121 h 134"/>
                  <a:gd name="T64" fmla="*/ 10 w 103"/>
                  <a:gd name="T65" fmla="*/ 116 h 134"/>
                  <a:gd name="T66" fmla="*/ 7 w 103"/>
                  <a:gd name="T67" fmla="*/ 111 h 134"/>
                  <a:gd name="T68" fmla="*/ 2 w 103"/>
                  <a:gd name="T69" fmla="*/ 103 h 134"/>
                  <a:gd name="T70" fmla="*/ 2 w 103"/>
                  <a:gd name="T71" fmla="*/ 96 h 134"/>
                  <a:gd name="T72" fmla="*/ 0 w 103"/>
                  <a:gd name="T73" fmla="*/ 86 h 134"/>
                  <a:gd name="T74" fmla="*/ 0 w 103"/>
                  <a:gd name="T75" fmla="*/ 73 h 134"/>
                  <a:gd name="T76" fmla="*/ 0 w 103"/>
                  <a:gd name="T77" fmla="*/ 0 h 134"/>
                  <a:gd name="T78" fmla="*/ 17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17" y="0"/>
                    </a:moveTo>
                    <a:lnTo>
                      <a:pt x="17" y="81"/>
                    </a:lnTo>
                    <a:lnTo>
                      <a:pt x="20" y="93"/>
                    </a:lnTo>
                    <a:lnTo>
                      <a:pt x="22" y="106"/>
                    </a:lnTo>
                    <a:lnTo>
                      <a:pt x="27" y="111"/>
                    </a:lnTo>
                    <a:lnTo>
                      <a:pt x="32" y="116"/>
                    </a:lnTo>
                    <a:lnTo>
                      <a:pt x="40"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9"/>
                    </a:lnTo>
                    <a:lnTo>
                      <a:pt x="65" y="134"/>
                    </a:lnTo>
                    <a:lnTo>
                      <a:pt x="60" y="134"/>
                    </a:lnTo>
                    <a:lnTo>
                      <a:pt x="50" y="134"/>
                    </a:lnTo>
                    <a:lnTo>
                      <a:pt x="35" y="134"/>
                    </a:lnTo>
                    <a:lnTo>
                      <a:pt x="22" y="129"/>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2" name="Freeform 12"/>
              <p:cNvSpPr>
                <a:spLocks noEditPoints="1"/>
              </p:cNvSpPr>
              <p:nvPr/>
            </p:nvSpPr>
            <p:spPr bwMode="auto">
              <a:xfrm>
                <a:off x="1260" y="2115"/>
                <a:ext cx="99" cy="131"/>
              </a:xfrm>
              <a:custGeom>
                <a:avLst/>
                <a:gdLst>
                  <a:gd name="T0" fmla="*/ 0 w 99"/>
                  <a:gd name="T1" fmla="*/ 0 h 131"/>
                  <a:gd name="T2" fmla="*/ 58 w 99"/>
                  <a:gd name="T3" fmla="*/ 0 h 131"/>
                  <a:gd name="T4" fmla="*/ 68 w 99"/>
                  <a:gd name="T5" fmla="*/ 3 h 131"/>
                  <a:gd name="T6" fmla="*/ 76 w 99"/>
                  <a:gd name="T7" fmla="*/ 3 h 131"/>
                  <a:gd name="T8" fmla="*/ 81 w 99"/>
                  <a:gd name="T9" fmla="*/ 8 h 131"/>
                  <a:gd name="T10" fmla="*/ 88 w 99"/>
                  <a:gd name="T11" fmla="*/ 10 h 131"/>
                  <a:gd name="T12" fmla="*/ 91 w 99"/>
                  <a:gd name="T13" fmla="*/ 15 h 131"/>
                  <a:gd name="T14" fmla="*/ 96 w 99"/>
                  <a:gd name="T15" fmla="*/ 23 h 131"/>
                  <a:gd name="T16" fmla="*/ 99 w 99"/>
                  <a:gd name="T17" fmla="*/ 31 h 131"/>
                  <a:gd name="T18" fmla="*/ 99 w 99"/>
                  <a:gd name="T19" fmla="*/ 38 h 131"/>
                  <a:gd name="T20" fmla="*/ 99 w 99"/>
                  <a:gd name="T21" fmla="*/ 46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58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3 w 99"/>
                  <a:gd name="T59" fmla="*/ 61 h 131"/>
                  <a:gd name="T60" fmla="*/ 68 w 99"/>
                  <a:gd name="T61" fmla="*/ 58 h 131"/>
                  <a:gd name="T62" fmla="*/ 73 w 99"/>
                  <a:gd name="T63" fmla="*/ 56 h 131"/>
                  <a:gd name="T64" fmla="*/ 76 w 99"/>
                  <a:gd name="T65" fmla="*/ 53 h 131"/>
                  <a:gd name="T66" fmla="*/ 78 w 99"/>
                  <a:gd name="T67" fmla="*/ 48 h 131"/>
                  <a:gd name="T68" fmla="*/ 81 w 99"/>
                  <a:gd name="T69" fmla="*/ 46 h 131"/>
                  <a:gd name="T70" fmla="*/ 81 w 99"/>
                  <a:gd name="T71" fmla="*/ 38 h 131"/>
                  <a:gd name="T72" fmla="*/ 78 w 99"/>
                  <a:gd name="T73" fmla="*/ 33 h 131"/>
                  <a:gd name="T74" fmla="*/ 78 w 99"/>
                  <a:gd name="T75" fmla="*/ 26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58" y="0"/>
                    </a:lnTo>
                    <a:lnTo>
                      <a:pt x="68" y="3"/>
                    </a:lnTo>
                    <a:lnTo>
                      <a:pt x="76" y="3"/>
                    </a:lnTo>
                    <a:lnTo>
                      <a:pt x="81" y="8"/>
                    </a:lnTo>
                    <a:lnTo>
                      <a:pt x="88" y="10"/>
                    </a:lnTo>
                    <a:lnTo>
                      <a:pt x="91" y="15"/>
                    </a:lnTo>
                    <a:lnTo>
                      <a:pt x="96" y="23"/>
                    </a:lnTo>
                    <a:lnTo>
                      <a:pt x="99" y="31"/>
                    </a:lnTo>
                    <a:lnTo>
                      <a:pt x="99" y="38"/>
                    </a:lnTo>
                    <a:lnTo>
                      <a:pt x="99" y="46"/>
                    </a:lnTo>
                    <a:lnTo>
                      <a:pt x="96" y="53"/>
                    </a:lnTo>
                    <a:lnTo>
                      <a:pt x="93" y="58"/>
                    </a:lnTo>
                    <a:lnTo>
                      <a:pt x="88" y="66"/>
                    </a:lnTo>
                    <a:lnTo>
                      <a:pt x="86" y="68"/>
                    </a:lnTo>
                    <a:lnTo>
                      <a:pt x="83" y="71"/>
                    </a:lnTo>
                    <a:lnTo>
                      <a:pt x="76" y="73"/>
                    </a:lnTo>
                    <a:lnTo>
                      <a:pt x="68" y="76"/>
                    </a:lnTo>
                    <a:lnTo>
                      <a:pt x="58" y="76"/>
                    </a:lnTo>
                    <a:lnTo>
                      <a:pt x="18" y="76"/>
                    </a:lnTo>
                    <a:lnTo>
                      <a:pt x="18" y="131"/>
                    </a:lnTo>
                    <a:lnTo>
                      <a:pt x="0" y="131"/>
                    </a:lnTo>
                    <a:lnTo>
                      <a:pt x="0" y="0"/>
                    </a:lnTo>
                    <a:close/>
                    <a:moveTo>
                      <a:pt x="71" y="18"/>
                    </a:moveTo>
                    <a:lnTo>
                      <a:pt x="63" y="18"/>
                    </a:lnTo>
                    <a:lnTo>
                      <a:pt x="53" y="15"/>
                    </a:lnTo>
                    <a:lnTo>
                      <a:pt x="18" y="15"/>
                    </a:lnTo>
                    <a:lnTo>
                      <a:pt x="18" y="61"/>
                    </a:lnTo>
                    <a:lnTo>
                      <a:pt x="53" y="61"/>
                    </a:lnTo>
                    <a:lnTo>
                      <a:pt x="63" y="61"/>
                    </a:lnTo>
                    <a:lnTo>
                      <a:pt x="68" y="58"/>
                    </a:lnTo>
                    <a:lnTo>
                      <a:pt x="73" y="56"/>
                    </a:lnTo>
                    <a:lnTo>
                      <a:pt x="76" y="53"/>
                    </a:lnTo>
                    <a:lnTo>
                      <a:pt x="78" y="48"/>
                    </a:lnTo>
                    <a:lnTo>
                      <a:pt x="81" y="46"/>
                    </a:lnTo>
                    <a:lnTo>
                      <a:pt x="81" y="38"/>
                    </a:lnTo>
                    <a:lnTo>
                      <a:pt x="78" y="33"/>
                    </a:lnTo>
                    <a:lnTo>
                      <a:pt x="78" y="26"/>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3" name="Freeform 13"/>
              <p:cNvSpPr>
                <a:spLocks/>
              </p:cNvSpPr>
              <p:nvPr/>
            </p:nvSpPr>
            <p:spPr bwMode="auto">
              <a:xfrm>
                <a:off x="1381" y="2115"/>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4" name="Freeform 14"/>
              <p:cNvSpPr>
                <a:spLocks noEditPoints="1"/>
              </p:cNvSpPr>
              <p:nvPr/>
            </p:nvSpPr>
            <p:spPr bwMode="auto">
              <a:xfrm>
                <a:off x="1502" y="2115"/>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3 h 131"/>
                  <a:gd name="T22" fmla="*/ 75 w 108"/>
                  <a:gd name="T23" fmla="*/ 18 h 131"/>
                  <a:gd name="T24" fmla="*/ 70 w 108"/>
                  <a:gd name="T25" fmla="*/ 18 h 131"/>
                  <a:gd name="T26" fmla="*/ 63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1"/>
                    </a:lnTo>
                    <a:lnTo>
                      <a:pt x="83" y="26"/>
                    </a:lnTo>
                    <a:lnTo>
                      <a:pt x="80" y="23"/>
                    </a:lnTo>
                    <a:lnTo>
                      <a:pt x="75" y="18"/>
                    </a:lnTo>
                    <a:lnTo>
                      <a:pt x="70" y="18"/>
                    </a:lnTo>
                    <a:lnTo>
                      <a:pt x="63" y="15"/>
                    </a:lnTo>
                    <a:lnTo>
                      <a:pt x="18" y="15"/>
                    </a:lnTo>
                    <a:lnTo>
                      <a:pt x="18" y="61"/>
                    </a:lnTo>
                    <a:lnTo>
                      <a:pt x="60" y="61"/>
                    </a:lnTo>
                    <a:close/>
                    <a:moveTo>
                      <a:pt x="0" y="0"/>
                    </a:moveTo>
                    <a:lnTo>
                      <a:pt x="60" y="0"/>
                    </a:lnTo>
                    <a:lnTo>
                      <a:pt x="75" y="3"/>
                    </a:lnTo>
                    <a:lnTo>
                      <a:pt x="85" y="5"/>
                    </a:lnTo>
                    <a:lnTo>
                      <a:pt x="93" y="10"/>
                    </a:lnTo>
                    <a:lnTo>
                      <a:pt x="98" y="13"/>
                    </a:lnTo>
                    <a:lnTo>
                      <a:pt x="101" y="18"/>
                    </a:lnTo>
                    <a:lnTo>
                      <a:pt x="103" y="26"/>
                    </a:lnTo>
                    <a:lnTo>
                      <a:pt x="103" y="36"/>
                    </a:lnTo>
                    <a:lnTo>
                      <a:pt x="103" y="46"/>
                    </a:lnTo>
                    <a:lnTo>
                      <a:pt x="101" y="51"/>
                    </a:lnTo>
                    <a:lnTo>
                      <a:pt x="98" y="56"/>
                    </a:lnTo>
                    <a:lnTo>
                      <a:pt x="93" y="63"/>
                    </a:lnTo>
                    <a:lnTo>
                      <a:pt x="85"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5" name="Rectangle 15"/>
              <p:cNvSpPr>
                <a:spLocks noChangeArrowheads="1"/>
              </p:cNvSpPr>
              <p:nvPr/>
            </p:nvSpPr>
            <p:spPr bwMode="auto">
              <a:xfrm>
                <a:off x="1618" y="2259"/>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06" name="Rectangle 16"/>
              <p:cNvSpPr>
                <a:spLocks noChangeArrowheads="1"/>
              </p:cNvSpPr>
              <p:nvPr/>
            </p:nvSpPr>
            <p:spPr bwMode="auto">
              <a:xfrm>
                <a:off x="1736" y="211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07" name="Freeform 17"/>
              <p:cNvSpPr>
                <a:spLocks noEditPoints="1"/>
              </p:cNvSpPr>
              <p:nvPr/>
            </p:nvSpPr>
            <p:spPr bwMode="auto">
              <a:xfrm>
                <a:off x="1784" y="211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90 w 108"/>
                  <a:gd name="T15" fmla="*/ 68 h 131"/>
                  <a:gd name="T16" fmla="*/ 88 w 108"/>
                  <a:gd name="T17" fmla="*/ 56 h 131"/>
                  <a:gd name="T18" fmla="*/ 88 w 108"/>
                  <a:gd name="T19" fmla="*/ 46 h 131"/>
                  <a:gd name="T20" fmla="*/ 83 w 108"/>
                  <a:gd name="T21" fmla="*/ 38 h 131"/>
                  <a:gd name="T22" fmla="*/ 80 w 108"/>
                  <a:gd name="T23" fmla="*/ 31 h 131"/>
                  <a:gd name="T24" fmla="*/ 78 w 108"/>
                  <a:gd name="T25" fmla="*/ 26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6 h 131"/>
                  <a:gd name="T54" fmla="*/ 100 w 108"/>
                  <a:gd name="T55" fmla="*/ 31 h 131"/>
                  <a:gd name="T56" fmla="*/ 103 w 108"/>
                  <a:gd name="T57" fmla="*/ 41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90" y="68"/>
                    </a:lnTo>
                    <a:lnTo>
                      <a:pt x="88" y="56"/>
                    </a:lnTo>
                    <a:lnTo>
                      <a:pt x="88" y="46"/>
                    </a:lnTo>
                    <a:lnTo>
                      <a:pt x="83" y="38"/>
                    </a:lnTo>
                    <a:lnTo>
                      <a:pt x="80" y="31"/>
                    </a:lnTo>
                    <a:lnTo>
                      <a:pt x="78" y="26"/>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6"/>
                    </a:lnTo>
                    <a:lnTo>
                      <a:pt x="100" y="31"/>
                    </a:lnTo>
                    <a:lnTo>
                      <a:pt x="103" y="41"/>
                    </a:lnTo>
                    <a:lnTo>
                      <a:pt x="105" y="51"/>
                    </a:lnTo>
                    <a:lnTo>
                      <a:pt x="108" y="63"/>
                    </a:lnTo>
                    <a:lnTo>
                      <a:pt x="105" y="73"/>
                    </a:lnTo>
                    <a:lnTo>
                      <a:pt x="105" y="83"/>
                    </a:lnTo>
                    <a:lnTo>
                      <a:pt x="103" y="93"/>
                    </a:lnTo>
                    <a:lnTo>
                      <a:pt x="100" y="101"/>
                    </a:lnTo>
                    <a:lnTo>
                      <a:pt x="90" y="113"/>
                    </a:lnTo>
                    <a:lnTo>
                      <a:pt x="85" y="118"/>
                    </a:lnTo>
                    <a:lnTo>
                      <a:pt x="80" y="123"/>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8" name="Freeform 18"/>
              <p:cNvSpPr>
                <a:spLocks/>
              </p:cNvSpPr>
              <p:nvPr/>
            </p:nvSpPr>
            <p:spPr bwMode="auto">
              <a:xfrm>
                <a:off x="1004" y="1872"/>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8"/>
                    </a:lnTo>
                    <a:lnTo>
                      <a:pt x="98"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09" name="Freeform 19"/>
              <p:cNvSpPr>
                <a:spLocks noEditPoints="1"/>
              </p:cNvSpPr>
              <p:nvPr/>
            </p:nvSpPr>
            <p:spPr bwMode="auto">
              <a:xfrm>
                <a:off x="1117" y="1874"/>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0" name="Freeform 20"/>
              <p:cNvSpPr>
                <a:spLocks/>
              </p:cNvSpPr>
              <p:nvPr/>
            </p:nvSpPr>
            <p:spPr bwMode="auto">
              <a:xfrm>
                <a:off x="1248"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1" name="Freeform 21"/>
              <p:cNvSpPr>
                <a:spLocks noEditPoints="1"/>
              </p:cNvSpPr>
              <p:nvPr/>
            </p:nvSpPr>
            <p:spPr bwMode="auto">
              <a:xfrm>
                <a:off x="1338" y="1874"/>
                <a:ext cx="116" cy="131"/>
              </a:xfrm>
              <a:custGeom>
                <a:avLst/>
                <a:gdLst>
                  <a:gd name="T0" fmla="*/ 78 w 116"/>
                  <a:gd name="T1" fmla="*/ 78 h 131"/>
                  <a:gd name="T2" fmla="*/ 58 w 116"/>
                  <a:gd name="T3" fmla="*/ 20 h 131"/>
                  <a:gd name="T4" fmla="*/ 38 w 116"/>
                  <a:gd name="T5" fmla="*/ 78 h 131"/>
                  <a:gd name="T6" fmla="*/ 78 w 116"/>
                  <a:gd name="T7" fmla="*/ 78 h 131"/>
                  <a:gd name="T8" fmla="*/ 51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51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51" y="0"/>
                    </a:moveTo>
                    <a:lnTo>
                      <a:pt x="68" y="0"/>
                    </a:lnTo>
                    <a:lnTo>
                      <a:pt x="116" y="131"/>
                    </a:lnTo>
                    <a:lnTo>
                      <a:pt x="96" y="131"/>
                    </a:lnTo>
                    <a:lnTo>
                      <a:pt x="83" y="91"/>
                    </a:lnTo>
                    <a:lnTo>
                      <a:pt x="33" y="91"/>
                    </a:lnTo>
                    <a:lnTo>
                      <a:pt x="18" y="131"/>
                    </a:lnTo>
                    <a:lnTo>
                      <a:pt x="0" y="131"/>
                    </a:lnTo>
                    <a:lnTo>
                      <a:pt x="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2" name="Freeform 22"/>
              <p:cNvSpPr>
                <a:spLocks noEditPoints="1"/>
              </p:cNvSpPr>
              <p:nvPr/>
            </p:nvSpPr>
            <p:spPr bwMode="auto">
              <a:xfrm>
                <a:off x="1472" y="1874"/>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3" name="Freeform 23"/>
              <p:cNvSpPr>
                <a:spLocks/>
              </p:cNvSpPr>
              <p:nvPr/>
            </p:nvSpPr>
            <p:spPr bwMode="auto">
              <a:xfrm>
                <a:off x="1587" y="1874"/>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8 w 116"/>
                  <a:gd name="T11" fmla="*/ 78 h 131"/>
                  <a:gd name="T12" fmla="*/ 68 w 116"/>
                  <a:gd name="T13" fmla="*/ 131 h 131"/>
                  <a:gd name="T14" fmla="*/ 51 w 116"/>
                  <a:gd name="T15" fmla="*/ 131 h 131"/>
                  <a:gd name="T16" fmla="*/ 51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8" y="78"/>
                    </a:lnTo>
                    <a:lnTo>
                      <a:pt x="68" y="131"/>
                    </a:lnTo>
                    <a:lnTo>
                      <a:pt x="51" y="131"/>
                    </a:lnTo>
                    <a:lnTo>
                      <a:pt x="51"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4" name="Freeform 24"/>
              <p:cNvSpPr>
                <a:spLocks/>
              </p:cNvSpPr>
              <p:nvPr/>
            </p:nvSpPr>
            <p:spPr bwMode="auto">
              <a:xfrm>
                <a:off x="1004" y="1631"/>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3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98 w 103"/>
                  <a:gd name="T73" fmla="*/ 80 h 138"/>
                  <a:gd name="T74" fmla="*/ 103 w 103"/>
                  <a:gd name="T75" fmla="*/ 97 h 138"/>
                  <a:gd name="T76" fmla="*/ 98 w 103"/>
                  <a:gd name="T77" fmla="*/ 115 h 138"/>
                  <a:gd name="T78" fmla="*/ 85 w 103"/>
                  <a:gd name="T79" fmla="*/ 128 h 138"/>
                  <a:gd name="T80" fmla="*/ 78 w 103"/>
                  <a:gd name="T81" fmla="*/ 130 h 138"/>
                  <a:gd name="T82" fmla="*/ 60 w 103"/>
                  <a:gd name="T83" fmla="*/ 135 h 138"/>
                  <a:gd name="T84" fmla="*/ 38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3" y="105"/>
                    </a:lnTo>
                    <a:lnTo>
                      <a:pt x="85" y="100"/>
                    </a:lnTo>
                    <a:lnTo>
                      <a:pt x="85" y="95"/>
                    </a:lnTo>
                    <a:lnTo>
                      <a:pt x="83" y="90"/>
                    </a:lnTo>
                    <a:lnTo>
                      <a:pt x="80" y="87"/>
                    </a:lnTo>
                    <a:lnTo>
                      <a:pt x="78" y="85"/>
                    </a:lnTo>
                    <a:lnTo>
                      <a:pt x="70" y="80"/>
                    </a:lnTo>
                    <a:lnTo>
                      <a:pt x="58" y="77"/>
                    </a:lnTo>
                    <a:lnTo>
                      <a:pt x="40" y="72"/>
                    </a:lnTo>
                    <a:lnTo>
                      <a:pt x="25" y="67"/>
                    </a:lnTo>
                    <a:lnTo>
                      <a:pt x="15" y="65"/>
                    </a:lnTo>
                    <a:lnTo>
                      <a:pt x="10" y="60"/>
                    </a:lnTo>
                    <a:lnTo>
                      <a:pt x="5"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8" y="2"/>
                    </a:lnTo>
                    <a:lnTo>
                      <a:pt x="78" y="5"/>
                    </a:lnTo>
                    <a:lnTo>
                      <a:pt x="83" y="10"/>
                    </a:lnTo>
                    <a:lnTo>
                      <a:pt x="90" y="15"/>
                    </a:lnTo>
                    <a:lnTo>
                      <a:pt x="95" y="22"/>
                    </a:lnTo>
                    <a:lnTo>
                      <a:pt x="98" y="30"/>
                    </a:lnTo>
                    <a:lnTo>
                      <a:pt x="98" y="42"/>
                    </a:lnTo>
                    <a:lnTo>
                      <a:pt x="83" y="42"/>
                    </a:lnTo>
                    <a:lnTo>
                      <a:pt x="80" y="32"/>
                    </a:lnTo>
                    <a:lnTo>
                      <a:pt x="78" y="27"/>
                    </a:lnTo>
                    <a:lnTo>
                      <a:pt x="75" y="25"/>
                    </a:lnTo>
                    <a:lnTo>
                      <a:pt x="70"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98" y="80"/>
                    </a:lnTo>
                    <a:lnTo>
                      <a:pt x="100" y="87"/>
                    </a:lnTo>
                    <a:lnTo>
                      <a:pt x="103" y="97"/>
                    </a:lnTo>
                    <a:lnTo>
                      <a:pt x="100" y="108"/>
                    </a:lnTo>
                    <a:lnTo>
                      <a:pt x="98" y="115"/>
                    </a:lnTo>
                    <a:lnTo>
                      <a:pt x="93" y="123"/>
                    </a:lnTo>
                    <a:lnTo>
                      <a:pt x="85" y="128"/>
                    </a:lnTo>
                    <a:lnTo>
                      <a:pt x="83" y="130"/>
                    </a:lnTo>
                    <a:lnTo>
                      <a:pt x="78" y="130"/>
                    </a:lnTo>
                    <a:lnTo>
                      <a:pt x="70" y="135"/>
                    </a:lnTo>
                    <a:lnTo>
                      <a:pt x="60" y="135"/>
                    </a:lnTo>
                    <a:lnTo>
                      <a:pt x="50" y="138"/>
                    </a:lnTo>
                    <a:lnTo>
                      <a:pt x="38"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5" name="Freeform 25"/>
              <p:cNvSpPr>
                <a:spLocks/>
              </p:cNvSpPr>
              <p:nvPr/>
            </p:nvSpPr>
            <p:spPr bwMode="auto">
              <a:xfrm>
                <a:off x="1130" y="1633"/>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6" name="Freeform 26"/>
              <p:cNvSpPr>
                <a:spLocks/>
              </p:cNvSpPr>
              <p:nvPr/>
            </p:nvSpPr>
            <p:spPr bwMode="auto">
              <a:xfrm>
                <a:off x="1238" y="1633"/>
                <a:ext cx="115" cy="131"/>
              </a:xfrm>
              <a:custGeom>
                <a:avLst/>
                <a:gdLst>
                  <a:gd name="T0" fmla="*/ 22 w 115"/>
                  <a:gd name="T1" fmla="*/ 131 h 131"/>
                  <a:gd name="T2" fmla="*/ 0 w 115"/>
                  <a:gd name="T3" fmla="*/ 131 h 131"/>
                  <a:gd name="T4" fmla="*/ 48 w 115"/>
                  <a:gd name="T5" fmla="*/ 63 h 131"/>
                  <a:gd name="T6" fmla="*/ 5 w 115"/>
                  <a:gd name="T7" fmla="*/ 0 h 131"/>
                  <a:gd name="T8" fmla="*/ 25 w 115"/>
                  <a:gd name="T9" fmla="*/ 0 h 131"/>
                  <a:gd name="T10" fmla="*/ 60 w 115"/>
                  <a:gd name="T11" fmla="*/ 50 h 131"/>
                  <a:gd name="T12" fmla="*/ 93 w 115"/>
                  <a:gd name="T13" fmla="*/ 0 h 131"/>
                  <a:gd name="T14" fmla="*/ 113 w 115"/>
                  <a:gd name="T15" fmla="*/ 0 h 131"/>
                  <a:gd name="T16" fmla="*/ 70 w 115"/>
                  <a:gd name="T17" fmla="*/ 63 h 131"/>
                  <a:gd name="T18" fmla="*/ 115 w 115"/>
                  <a:gd name="T19" fmla="*/ 131 h 131"/>
                  <a:gd name="T20" fmla="*/ 93 w 115"/>
                  <a:gd name="T21" fmla="*/ 131 h 131"/>
                  <a:gd name="T22" fmla="*/ 58 w 115"/>
                  <a:gd name="T23" fmla="*/ 78 h 131"/>
                  <a:gd name="T24" fmla="*/ 22 w 115"/>
                  <a:gd name="T25" fmla="*/ 131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22" y="131"/>
                    </a:moveTo>
                    <a:lnTo>
                      <a:pt x="0" y="131"/>
                    </a:lnTo>
                    <a:lnTo>
                      <a:pt x="48" y="63"/>
                    </a:lnTo>
                    <a:lnTo>
                      <a:pt x="5" y="0"/>
                    </a:lnTo>
                    <a:lnTo>
                      <a:pt x="25" y="0"/>
                    </a:lnTo>
                    <a:lnTo>
                      <a:pt x="60" y="50"/>
                    </a:lnTo>
                    <a:lnTo>
                      <a:pt x="93" y="0"/>
                    </a:lnTo>
                    <a:lnTo>
                      <a:pt x="113" y="0"/>
                    </a:lnTo>
                    <a:lnTo>
                      <a:pt x="70" y="63"/>
                    </a:lnTo>
                    <a:lnTo>
                      <a:pt x="115" y="131"/>
                    </a:lnTo>
                    <a:lnTo>
                      <a:pt x="93" y="131"/>
                    </a:lnTo>
                    <a:lnTo>
                      <a:pt x="58" y="78"/>
                    </a:lnTo>
                    <a:lnTo>
                      <a:pt x="22"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7" name="Freeform 27"/>
              <p:cNvSpPr>
                <a:spLocks noEditPoints="1"/>
              </p:cNvSpPr>
              <p:nvPr/>
            </p:nvSpPr>
            <p:spPr bwMode="auto">
              <a:xfrm>
                <a:off x="996" y="139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8" name="Freeform 28"/>
              <p:cNvSpPr>
                <a:spLocks noEditPoints="1"/>
              </p:cNvSpPr>
              <p:nvPr/>
            </p:nvSpPr>
            <p:spPr bwMode="auto">
              <a:xfrm>
                <a:off x="1130" y="1392"/>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8 h 130"/>
                  <a:gd name="T16" fmla="*/ 88 w 108"/>
                  <a:gd name="T17" fmla="*/ 55 h 130"/>
                  <a:gd name="T18" fmla="*/ 85 w 108"/>
                  <a:gd name="T19" fmla="*/ 45 h 130"/>
                  <a:gd name="T20" fmla="*/ 83 w 108"/>
                  <a:gd name="T21" fmla="*/ 38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3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8"/>
                    </a:lnTo>
                    <a:lnTo>
                      <a:pt x="88" y="55"/>
                    </a:lnTo>
                    <a:lnTo>
                      <a:pt x="85" y="45"/>
                    </a:lnTo>
                    <a:lnTo>
                      <a:pt x="83" y="38"/>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3"/>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19" name="Freeform 29"/>
              <p:cNvSpPr>
                <a:spLocks noEditPoints="1"/>
              </p:cNvSpPr>
              <p:nvPr/>
            </p:nvSpPr>
            <p:spPr bwMode="auto">
              <a:xfrm>
                <a:off x="1260" y="1392"/>
                <a:ext cx="109" cy="130"/>
              </a:xfrm>
              <a:custGeom>
                <a:avLst/>
                <a:gdLst>
                  <a:gd name="T0" fmla="*/ 48 w 109"/>
                  <a:gd name="T1" fmla="*/ 115 h 130"/>
                  <a:gd name="T2" fmla="*/ 58 w 109"/>
                  <a:gd name="T3" fmla="*/ 115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8 h 130"/>
                  <a:gd name="T16" fmla="*/ 88 w 109"/>
                  <a:gd name="T17" fmla="*/ 55 h 130"/>
                  <a:gd name="T18" fmla="*/ 86 w 109"/>
                  <a:gd name="T19" fmla="*/ 45 h 130"/>
                  <a:gd name="T20" fmla="*/ 83 w 109"/>
                  <a:gd name="T21" fmla="*/ 38 h 130"/>
                  <a:gd name="T22" fmla="*/ 81 w 109"/>
                  <a:gd name="T23" fmla="*/ 30 h 130"/>
                  <a:gd name="T24" fmla="*/ 78 w 109"/>
                  <a:gd name="T25" fmla="*/ 25 h 130"/>
                  <a:gd name="T26" fmla="*/ 73 w 109"/>
                  <a:gd name="T27" fmla="*/ 22 h 130"/>
                  <a:gd name="T28" fmla="*/ 68 w 109"/>
                  <a:gd name="T29" fmla="*/ 20 h 130"/>
                  <a:gd name="T30" fmla="*/ 58 w 109"/>
                  <a:gd name="T31" fmla="*/ 17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2 h 130"/>
                  <a:gd name="T46" fmla="*/ 76 w 109"/>
                  <a:gd name="T47" fmla="*/ 5 h 130"/>
                  <a:gd name="T48" fmla="*/ 86 w 109"/>
                  <a:gd name="T49" fmla="*/ 12 h 130"/>
                  <a:gd name="T50" fmla="*/ 93 w 109"/>
                  <a:gd name="T51" fmla="*/ 20 h 130"/>
                  <a:gd name="T52" fmla="*/ 99 w 109"/>
                  <a:gd name="T53" fmla="*/ 25 h 130"/>
                  <a:gd name="T54" fmla="*/ 101 w 109"/>
                  <a:gd name="T55" fmla="*/ 30 h 130"/>
                  <a:gd name="T56" fmla="*/ 104 w 109"/>
                  <a:gd name="T57" fmla="*/ 40 h 130"/>
                  <a:gd name="T58" fmla="*/ 106 w 109"/>
                  <a:gd name="T59" fmla="*/ 50 h 130"/>
                  <a:gd name="T60" fmla="*/ 109 w 109"/>
                  <a:gd name="T61" fmla="*/ 63 h 130"/>
                  <a:gd name="T62" fmla="*/ 106 w 109"/>
                  <a:gd name="T63" fmla="*/ 73 h 130"/>
                  <a:gd name="T64" fmla="*/ 106 w 109"/>
                  <a:gd name="T65" fmla="*/ 83 h 130"/>
                  <a:gd name="T66" fmla="*/ 104 w 109"/>
                  <a:gd name="T67" fmla="*/ 93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5"/>
                    </a:lnTo>
                    <a:lnTo>
                      <a:pt x="63" y="113"/>
                    </a:lnTo>
                    <a:lnTo>
                      <a:pt x="73" y="108"/>
                    </a:lnTo>
                    <a:lnTo>
                      <a:pt x="81" y="100"/>
                    </a:lnTo>
                    <a:lnTo>
                      <a:pt x="86" y="90"/>
                    </a:lnTo>
                    <a:lnTo>
                      <a:pt x="88" y="80"/>
                    </a:lnTo>
                    <a:lnTo>
                      <a:pt x="88" y="68"/>
                    </a:lnTo>
                    <a:lnTo>
                      <a:pt x="88" y="55"/>
                    </a:lnTo>
                    <a:lnTo>
                      <a:pt x="86" y="45"/>
                    </a:lnTo>
                    <a:lnTo>
                      <a:pt x="83" y="38"/>
                    </a:lnTo>
                    <a:lnTo>
                      <a:pt x="81" y="30"/>
                    </a:lnTo>
                    <a:lnTo>
                      <a:pt x="78" y="25"/>
                    </a:lnTo>
                    <a:lnTo>
                      <a:pt x="73" y="22"/>
                    </a:lnTo>
                    <a:lnTo>
                      <a:pt x="68" y="20"/>
                    </a:lnTo>
                    <a:lnTo>
                      <a:pt x="58" y="17"/>
                    </a:lnTo>
                    <a:lnTo>
                      <a:pt x="48" y="15"/>
                    </a:lnTo>
                    <a:lnTo>
                      <a:pt x="18" y="15"/>
                    </a:lnTo>
                    <a:lnTo>
                      <a:pt x="18" y="115"/>
                    </a:lnTo>
                    <a:lnTo>
                      <a:pt x="48" y="115"/>
                    </a:lnTo>
                    <a:close/>
                    <a:moveTo>
                      <a:pt x="0" y="0"/>
                    </a:moveTo>
                    <a:lnTo>
                      <a:pt x="53" y="0"/>
                    </a:lnTo>
                    <a:lnTo>
                      <a:pt x="66" y="2"/>
                    </a:lnTo>
                    <a:lnTo>
                      <a:pt x="76" y="5"/>
                    </a:lnTo>
                    <a:lnTo>
                      <a:pt x="86" y="12"/>
                    </a:lnTo>
                    <a:lnTo>
                      <a:pt x="93" y="20"/>
                    </a:lnTo>
                    <a:lnTo>
                      <a:pt x="99" y="25"/>
                    </a:lnTo>
                    <a:lnTo>
                      <a:pt x="101" y="30"/>
                    </a:lnTo>
                    <a:lnTo>
                      <a:pt x="104" y="40"/>
                    </a:lnTo>
                    <a:lnTo>
                      <a:pt x="106" y="50"/>
                    </a:lnTo>
                    <a:lnTo>
                      <a:pt x="109" y="63"/>
                    </a:lnTo>
                    <a:lnTo>
                      <a:pt x="106" y="73"/>
                    </a:lnTo>
                    <a:lnTo>
                      <a:pt x="106" y="83"/>
                    </a:lnTo>
                    <a:lnTo>
                      <a:pt x="104" y="93"/>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0" name="Freeform 30"/>
              <p:cNvSpPr>
                <a:spLocks noEditPoints="1"/>
              </p:cNvSpPr>
              <p:nvPr/>
            </p:nvSpPr>
            <p:spPr bwMode="auto">
              <a:xfrm>
                <a:off x="1391" y="1392"/>
                <a:ext cx="108" cy="130"/>
              </a:xfrm>
              <a:custGeom>
                <a:avLst/>
                <a:gdLst>
                  <a:gd name="T0" fmla="*/ 61 w 108"/>
                  <a:gd name="T1" fmla="*/ 60 h 130"/>
                  <a:gd name="T2" fmla="*/ 71 w 108"/>
                  <a:gd name="T3" fmla="*/ 60 h 130"/>
                  <a:gd name="T4" fmla="*/ 76 w 108"/>
                  <a:gd name="T5" fmla="*/ 58 h 130"/>
                  <a:gd name="T6" fmla="*/ 78 w 108"/>
                  <a:gd name="T7" fmla="*/ 55 h 130"/>
                  <a:gd name="T8" fmla="*/ 83 w 108"/>
                  <a:gd name="T9" fmla="*/ 53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1 w 108"/>
                  <a:gd name="T27" fmla="*/ 15 h 130"/>
                  <a:gd name="T28" fmla="*/ 18 w 108"/>
                  <a:gd name="T29" fmla="*/ 15 h 130"/>
                  <a:gd name="T30" fmla="*/ 18 w 108"/>
                  <a:gd name="T31" fmla="*/ 60 h 130"/>
                  <a:gd name="T32" fmla="*/ 61 w 108"/>
                  <a:gd name="T33" fmla="*/ 60 h 130"/>
                  <a:gd name="T34" fmla="*/ 0 w 108"/>
                  <a:gd name="T35" fmla="*/ 0 h 130"/>
                  <a:gd name="T36" fmla="*/ 61 w 108"/>
                  <a:gd name="T37" fmla="*/ 0 h 130"/>
                  <a:gd name="T38" fmla="*/ 76 w 108"/>
                  <a:gd name="T39" fmla="*/ 2 h 130"/>
                  <a:gd name="T40" fmla="*/ 86 w 108"/>
                  <a:gd name="T41" fmla="*/ 5 h 130"/>
                  <a:gd name="T42" fmla="*/ 93 w 108"/>
                  <a:gd name="T43" fmla="*/ 10 h 130"/>
                  <a:gd name="T44" fmla="*/ 96 w 108"/>
                  <a:gd name="T45" fmla="*/ 12 h 130"/>
                  <a:gd name="T46" fmla="*/ 101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3 h 130"/>
                  <a:gd name="T60" fmla="*/ 86 w 108"/>
                  <a:gd name="T61" fmla="*/ 68 h 130"/>
                  <a:gd name="T62" fmla="*/ 93 w 108"/>
                  <a:gd name="T63" fmla="*/ 70 h 130"/>
                  <a:gd name="T64" fmla="*/ 98 w 108"/>
                  <a:gd name="T65" fmla="*/ 75 h 130"/>
                  <a:gd name="T66" fmla="*/ 98 w 108"/>
                  <a:gd name="T67" fmla="*/ 78 h 130"/>
                  <a:gd name="T68" fmla="*/ 101 w 108"/>
                  <a:gd name="T69" fmla="*/ 80 h 130"/>
                  <a:gd name="T70" fmla="*/ 101 w 108"/>
                  <a:gd name="T71" fmla="*/ 90 h 130"/>
                  <a:gd name="T72" fmla="*/ 103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5 h 130"/>
                  <a:gd name="T90" fmla="*/ 83 w 108"/>
                  <a:gd name="T91" fmla="*/ 88 h 130"/>
                  <a:gd name="T92" fmla="*/ 81 w 108"/>
                  <a:gd name="T93" fmla="*/ 83 h 130"/>
                  <a:gd name="T94" fmla="*/ 78 w 108"/>
                  <a:gd name="T95" fmla="*/ 80 h 130"/>
                  <a:gd name="T96" fmla="*/ 76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1" y="60"/>
                    </a:moveTo>
                    <a:lnTo>
                      <a:pt x="71" y="60"/>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1" y="15"/>
                    </a:lnTo>
                    <a:lnTo>
                      <a:pt x="18" y="15"/>
                    </a:lnTo>
                    <a:lnTo>
                      <a:pt x="18" y="60"/>
                    </a:lnTo>
                    <a:lnTo>
                      <a:pt x="61" y="60"/>
                    </a:lnTo>
                    <a:close/>
                    <a:moveTo>
                      <a:pt x="0" y="0"/>
                    </a:moveTo>
                    <a:lnTo>
                      <a:pt x="61" y="0"/>
                    </a:lnTo>
                    <a:lnTo>
                      <a:pt x="76" y="2"/>
                    </a:lnTo>
                    <a:lnTo>
                      <a:pt x="86" y="5"/>
                    </a:lnTo>
                    <a:lnTo>
                      <a:pt x="93" y="10"/>
                    </a:lnTo>
                    <a:lnTo>
                      <a:pt x="96" y="12"/>
                    </a:lnTo>
                    <a:lnTo>
                      <a:pt x="101" y="17"/>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0"/>
                    </a:lnTo>
                    <a:lnTo>
                      <a:pt x="106" y="125"/>
                    </a:lnTo>
                    <a:lnTo>
                      <a:pt x="108" y="128"/>
                    </a:lnTo>
                    <a:lnTo>
                      <a:pt x="108" y="130"/>
                    </a:lnTo>
                    <a:lnTo>
                      <a:pt x="88" y="130"/>
                    </a:lnTo>
                    <a:lnTo>
                      <a:pt x="86" y="125"/>
                    </a:lnTo>
                    <a:lnTo>
                      <a:pt x="86" y="115"/>
                    </a:lnTo>
                    <a:lnTo>
                      <a:pt x="83" y="95"/>
                    </a:lnTo>
                    <a:lnTo>
                      <a:pt x="83" y="88"/>
                    </a:lnTo>
                    <a:lnTo>
                      <a:pt x="81" y="83"/>
                    </a:lnTo>
                    <a:lnTo>
                      <a:pt x="78" y="80"/>
                    </a:lnTo>
                    <a:lnTo>
                      <a:pt x="76"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1" name="Freeform 31"/>
              <p:cNvSpPr>
                <a:spLocks/>
              </p:cNvSpPr>
              <p:nvPr/>
            </p:nvSpPr>
            <p:spPr bwMode="auto">
              <a:xfrm>
                <a:off x="1522" y="139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2" name="Freeform 32"/>
              <p:cNvSpPr>
                <a:spLocks/>
              </p:cNvSpPr>
              <p:nvPr/>
            </p:nvSpPr>
            <p:spPr bwMode="auto">
              <a:xfrm>
                <a:off x="1638" y="1389"/>
                <a:ext cx="103" cy="139"/>
              </a:xfrm>
              <a:custGeom>
                <a:avLst/>
                <a:gdLst>
                  <a:gd name="T0" fmla="*/ 15 w 103"/>
                  <a:gd name="T1" fmla="*/ 96 h 139"/>
                  <a:gd name="T2" fmla="*/ 17 w 103"/>
                  <a:gd name="T3" fmla="*/ 106 h 139"/>
                  <a:gd name="T4" fmla="*/ 25 w 103"/>
                  <a:gd name="T5" fmla="*/ 116 h 139"/>
                  <a:gd name="T6" fmla="*/ 32 w 103"/>
                  <a:gd name="T7" fmla="*/ 118 h 139"/>
                  <a:gd name="T8" fmla="*/ 50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8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8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0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5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0"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8" y="78"/>
                    </a:lnTo>
                    <a:lnTo>
                      <a:pt x="40" y="73"/>
                    </a:lnTo>
                    <a:lnTo>
                      <a:pt x="25" y="68"/>
                    </a:lnTo>
                    <a:lnTo>
                      <a:pt x="15" y="66"/>
                    </a:lnTo>
                    <a:lnTo>
                      <a:pt x="10" y="61"/>
                    </a:lnTo>
                    <a:lnTo>
                      <a:pt x="7" y="56"/>
                    </a:lnTo>
                    <a:lnTo>
                      <a:pt x="5" y="48"/>
                    </a:lnTo>
                    <a:lnTo>
                      <a:pt x="2" y="41"/>
                    </a:lnTo>
                    <a:lnTo>
                      <a:pt x="5" y="33"/>
                    </a:lnTo>
                    <a:lnTo>
                      <a:pt x="5" y="25"/>
                    </a:lnTo>
                    <a:lnTo>
                      <a:pt x="10" y="18"/>
                    </a:lnTo>
                    <a:lnTo>
                      <a:pt x="15" y="13"/>
                    </a:lnTo>
                    <a:lnTo>
                      <a:pt x="22" y="8"/>
                    </a:lnTo>
                    <a:lnTo>
                      <a:pt x="30" y="3"/>
                    </a:lnTo>
                    <a:lnTo>
                      <a:pt x="35" y="3"/>
                    </a:lnTo>
                    <a:lnTo>
                      <a:pt x="40" y="0"/>
                    </a:lnTo>
                    <a:lnTo>
                      <a:pt x="50" y="0"/>
                    </a:lnTo>
                    <a:lnTo>
                      <a:pt x="60" y="0"/>
                    </a:lnTo>
                    <a:lnTo>
                      <a:pt x="68" y="3"/>
                    </a:lnTo>
                    <a:lnTo>
                      <a:pt x="78" y="5"/>
                    </a:lnTo>
                    <a:lnTo>
                      <a:pt x="85" y="10"/>
                    </a:lnTo>
                    <a:lnTo>
                      <a:pt x="90" y="15"/>
                    </a:lnTo>
                    <a:lnTo>
                      <a:pt x="95" y="23"/>
                    </a:lnTo>
                    <a:lnTo>
                      <a:pt x="98" y="30"/>
                    </a:lnTo>
                    <a:lnTo>
                      <a:pt x="98" y="43"/>
                    </a:lnTo>
                    <a:lnTo>
                      <a:pt x="83" y="43"/>
                    </a:lnTo>
                    <a:lnTo>
                      <a:pt x="80" y="33"/>
                    </a:lnTo>
                    <a:lnTo>
                      <a:pt x="78" y="28"/>
                    </a:lnTo>
                    <a:lnTo>
                      <a:pt x="75" y="25"/>
                    </a:lnTo>
                    <a:lnTo>
                      <a:pt x="73" y="20"/>
                    </a:lnTo>
                    <a:lnTo>
                      <a:pt x="65" y="18"/>
                    </a:lnTo>
                    <a:lnTo>
                      <a:pt x="58" y="15"/>
                    </a:lnTo>
                    <a:lnTo>
                      <a:pt x="50" y="15"/>
                    </a:lnTo>
                    <a:lnTo>
                      <a:pt x="43"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5" y="56"/>
                    </a:lnTo>
                    <a:lnTo>
                      <a:pt x="50"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5"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3" name="Freeform 33"/>
              <p:cNvSpPr>
                <a:spLocks/>
              </p:cNvSpPr>
              <p:nvPr/>
            </p:nvSpPr>
            <p:spPr bwMode="auto">
              <a:xfrm>
                <a:off x="1759" y="1389"/>
                <a:ext cx="103" cy="139"/>
              </a:xfrm>
              <a:custGeom>
                <a:avLst/>
                <a:gdLst>
                  <a:gd name="T0" fmla="*/ 15 w 103"/>
                  <a:gd name="T1" fmla="*/ 96 h 139"/>
                  <a:gd name="T2" fmla="*/ 17 w 103"/>
                  <a:gd name="T3" fmla="*/ 106 h 139"/>
                  <a:gd name="T4" fmla="*/ 25 w 103"/>
                  <a:gd name="T5" fmla="*/ 116 h 139"/>
                  <a:gd name="T6" fmla="*/ 32 w 103"/>
                  <a:gd name="T7" fmla="*/ 118 h 139"/>
                  <a:gd name="T8" fmla="*/ 52 w 103"/>
                  <a:gd name="T9" fmla="*/ 123 h 139"/>
                  <a:gd name="T10" fmla="*/ 70 w 103"/>
                  <a:gd name="T11" fmla="*/ 118 h 139"/>
                  <a:gd name="T12" fmla="*/ 80 w 103"/>
                  <a:gd name="T13" fmla="*/ 111 h 139"/>
                  <a:gd name="T14" fmla="*/ 85 w 103"/>
                  <a:gd name="T15" fmla="*/ 101 h 139"/>
                  <a:gd name="T16" fmla="*/ 83 w 103"/>
                  <a:gd name="T17" fmla="*/ 91 h 139"/>
                  <a:gd name="T18" fmla="*/ 78 w 103"/>
                  <a:gd name="T19" fmla="*/ 86 h 139"/>
                  <a:gd name="T20" fmla="*/ 57 w 103"/>
                  <a:gd name="T21" fmla="*/ 78 h 139"/>
                  <a:gd name="T22" fmla="*/ 25 w 103"/>
                  <a:gd name="T23" fmla="*/ 68 h 139"/>
                  <a:gd name="T24" fmla="*/ 10 w 103"/>
                  <a:gd name="T25" fmla="*/ 61 h 139"/>
                  <a:gd name="T26" fmla="*/ 5 w 103"/>
                  <a:gd name="T27" fmla="*/ 48 h 139"/>
                  <a:gd name="T28" fmla="*/ 5 w 103"/>
                  <a:gd name="T29" fmla="*/ 33 h 139"/>
                  <a:gd name="T30" fmla="*/ 10 w 103"/>
                  <a:gd name="T31" fmla="*/ 18 h 139"/>
                  <a:gd name="T32" fmla="*/ 22 w 103"/>
                  <a:gd name="T33" fmla="*/ 8 h 139"/>
                  <a:gd name="T34" fmla="*/ 35 w 103"/>
                  <a:gd name="T35" fmla="*/ 3 h 139"/>
                  <a:gd name="T36" fmla="*/ 50 w 103"/>
                  <a:gd name="T37" fmla="*/ 0 h 139"/>
                  <a:gd name="T38" fmla="*/ 67 w 103"/>
                  <a:gd name="T39" fmla="*/ 3 h 139"/>
                  <a:gd name="T40" fmla="*/ 85 w 103"/>
                  <a:gd name="T41" fmla="*/ 10 h 139"/>
                  <a:gd name="T42" fmla="*/ 95 w 103"/>
                  <a:gd name="T43" fmla="*/ 23 h 139"/>
                  <a:gd name="T44" fmla="*/ 98 w 103"/>
                  <a:gd name="T45" fmla="*/ 43 h 139"/>
                  <a:gd name="T46" fmla="*/ 80 w 103"/>
                  <a:gd name="T47" fmla="*/ 33 h 139"/>
                  <a:gd name="T48" fmla="*/ 75 w 103"/>
                  <a:gd name="T49" fmla="*/ 25 h 139"/>
                  <a:gd name="T50" fmla="*/ 65 w 103"/>
                  <a:gd name="T51" fmla="*/ 18 h 139"/>
                  <a:gd name="T52" fmla="*/ 50 w 103"/>
                  <a:gd name="T53" fmla="*/ 15 h 139"/>
                  <a:gd name="T54" fmla="*/ 35 w 103"/>
                  <a:gd name="T55" fmla="*/ 18 h 139"/>
                  <a:gd name="T56" fmla="*/ 27 w 103"/>
                  <a:gd name="T57" fmla="*/ 23 h 139"/>
                  <a:gd name="T58" fmla="*/ 22 w 103"/>
                  <a:gd name="T59" fmla="*/ 30 h 139"/>
                  <a:gd name="T60" fmla="*/ 20 w 103"/>
                  <a:gd name="T61" fmla="*/ 38 h 139"/>
                  <a:gd name="T62" fmla="*/ 22 w 103"/>
                  <a:gd name="T63" fmla="*/ 46 h 139"/>
                  <a:gd name="T64" fmla="*/ 27 w 103"/>
                  <a:gd name="T65" fmla="*/ 51 h 139"/>
                  <a:gd name="T66" fmla="*/ 52 w 103"/>
                  <a:gd name="T67" fmla="*/ 58 h 139"/>
                  <a:gd name="T68" fmla="*/ 80 w 103"/>
                  <a:gd name="T69" fmla="*/ 66 h 139"/>
                  <a:gd name="T70" fmla="*/ 95 w 103"/>
                  <a:gd name="T71" fmla="*/ 76 h 139"/>
                  <a:gd name="T72" fmla="*/ 100 w 103"/>
                  <a:gd name="T73" fmla="*/ 81 h 139"/>
                  <a:gd name="T74" fmla="*/ 103 w 103"/>
                  <a:gd name="T75" fmla="*/ 98 h 139"/>
                  <a:gd name="T76" fmla="*/ 98 w 103"/>
                  <a:gd name="T77" fmla="*/ 116 h 139"/>
                  <a:gd name="T78" fmla="*/ 88 w 103"/>
                  <a:gd name="T79" fmla="*/ 128 h 139"/>
                  <a:gd name="T80" fmla="*/ 78 w 103"/>
                  <a:gd name="T81" fmla="*/ 131 h 139"/>
                  <a:gd name="T82" fmla="*/ 60 w 103"/>
                  <a:gd name="T83" fmla="*/ 136 h 139"/>
                  <a:gd name="T84" fmla="*/ 37 w 103"/>
                  <a:gd name="T85" fmla="*/ 136 h 139"/>
                  <a:gd name="T86" fmla="*/ 20 w 103"/>
                  <a:gd name="T87" fmla="*/ 131 h 139"/>
                  <a:gd name="T88" fmla="*/ 7 w 103"/>
                  <a:gd name="T89" fmla="*/ 118 h 139"/>
                  <a:gd name="T90" fmla="*/ 0 w 103"/>
                  <a:gd name="T91" fmla="*/ 101 h 139"/>
                  <a:gd name="T92" fmla="*/ 15 w 103"/>
                  <a:gd name="T93" fmla="*/ 91 h 1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9"/>
                  <a:gd name="T143" fmla="*/ 103 w 103"/>
                  <a:gd name="T144" fmla="*/ 139 h 1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9">
                    <a:moveTo>
                      <a:pt x="15" y="91"/>
                    </a:moveTo>
                    <a:lnTo>
                      <a:pt x="15" y="96"/>
                    </a:lnTo>
                    <a:lnTo>
                      <a:pt x="17" y="101"/>
                    </a:lnTo>
                    <a:lnTo>
                      <a:pt x="17" y="106"/>
                    </a:lnTo>
                    <a:lnTo>
                      <a:pt x="20" y="108"/>
                    </a:lnTo>
                    <a:lnTo>
                      <a:pt x="25" y="116"/>
                    </a:lnTo>
                    <a:lnTo>
                      <a:pt x="30" y="118"/>
                    </a:lnTo>
                    <a:lnTo>
                      <a:pt x="32" y="118"/>
                    </a:lnTo>
                    <a:lnTo>
                      <a:pt x="40" y="121"/>
                    </a:lnTo>
                    <a:lnTo>
                      <a:pt x="52" y="123"/>
                    </a:lnTo>
                    <a:lnTo>
                      <a:pt x="60" y="121"/>
                    </a:lnTo>
                    <a:lnTo>
                      <a:pt x="70" y="118"/>
                    </a:lnTo>
                    <a:lnTo>
                      <a:pt x="75" y="116"/>
                    </a:lnTo>
                    <a:lnTo>
                      <a:pt x="80" y="111"/>
                    </a:lnTo>
                    <a:lnTo>
                      <a:pt x="85" y="106"/>
                    </a:lnTo>
                    <a:lnTo>
                      <a:pt x="85" y="101"/>
                    </a:lnTo>
                    <a:lnTo>
                      <a:pt x="85" y="96"/>
                    </a:lnTo>
                    <a:lnTo>
                      <a:pt x="83" y="91"/>
                    </a:lnTo>
                    <a:lnTo>
                      <a:pt x="80" y="88"/>
                    </a:lnTo>
                    <a:lnTo>
                      <a:pt x="78" y="86"/>
                    </a:lnTo>
                    <a:lnTo>
                      <a:pt x="70" y="81"/>
                    </a:lnTo>
                    <a:lnTo>
                      <a:pt x="57" y="78"/>
                    </a:lnTo>
                    <a:lnTo>
                      <a:pt x="40" y="73"/>
                    </a:lnTo>
                    <a:lnTo>
                      <a:pt x="25" y="68"/>
                    </a:lnTo>
                    <a:lnTo>
                      <a:pt x="15" y="66"/>
                    </a:lnTo>
                    <a:lnTo>
                      <a:pt x="10" y="61"/>
                    </a:lnTo>
                    <a:lnTo>
                      <a:pt x="7" y="56"/>
                    </a:lnTo>
                    <a:lnTo>
                      <a:pt x="5" y="48"/>
                    </a:lnTo>
                    <a:lnTo>
                      <a:pt x="2" y="41"/>
                    </a:lnTo>
                    <a:lnTo>
                      <a:pt x="5" y="33"/>
                    </a:lnTo>
                    <a:lnTo>
                      <a:pt x="7" y="25"/>
                    </a:lnTo>
                    <a:lnTo>
                      <a:pt x="10" y="18"/>
                    </a:lnTo>
                    <a:lnTo>
                      <a:pt x="15" y="13"/>
                    </a:lnTo>
                    <a:lnTo>
                      <a:pt x="22" y="8"/>
                    </a:lnTo>
                    <a:lnTo>
                      <a:pt x="30" y="3"/>
                    </a:lnTo>
                    <a:lnTo>
                      <a:pt x="35" y="3"/>
                    </a:lnTo>
                    <a:lnTo>
                      <a:pt x="40" y="0"/>
                    </a:lnTo>
                    <a:lnTo>
                      <a:pt x="50" y="0"/>
                    </a:lnTo>
                    <a:lnTo>
                      <a:pt x="60" y="0"/>
                    </a:lnTo>
                    <a:lnTo>
                      <a:pt x="67" y="3"/>
                    </a:lnTo>
                    <a:lnTo>
                      <a:pt x="78" y="5"/>
                    </a:lnTo>
                    <a:lnTo>
                      <a:pt x="85" y="10"/>
                    </a:lnTo>
                    <a:lnTo>
                      <a:pt x="90" y="15"/>
                    </a:lnTo>
                    <a:lnTo>
                      <a:pt x="95" y="23"/>
                    </a:lnTo>
                    <a:lnTo>
                      <a:pt x="98" y="30"/>
                    </a:lnTo>
                    <a:lnTo>
                      <a:pt x="98" y="43"/>
                    </a:lnTo>
                    <a:lnTo>
                      <a:pt x="83" y="43"/>
                    </a:lnTo>
                    <a:lnTo>
                      <a:pt x="80" y="33"/>
                    </a:lnTo>
                    <a:lnTo>
                      <a:pt x="78" y="28"/>
                    </a:lnTo>
                    <a:lnTo>
                      <a:pt x="75" y="25"/>
                    </a:lnTo>
                    <a:lnTo>
                      <a:pt x="72" y="20"/>
                    </a:lnTo>
                    <a:lnTo>
                      <a:pt x="65" y="18"/>
                    </a:lnTo>
                    <a:lnTo>
                      <a:pt x="57" y="15"/>
                    </a:lnTo>
                    <a:lnTo>
                      <a:pt x="50" y="15"/>
                    </a:lnTo>
                    <a:lnTo>
                      <a:pt x="42" y="15"/>
                    </a:lnTo>
                    <a:lnTo>
                      <a:pt x="35" y="18"/>
                    </a:lnTo>
                    <a:lnTo>
                      <a:pt x="30" y="20"/>
                    </a:lnTo>
                    <a:lnTo>
                      <a:pt x="27" y="23"/>
                    </a:lnTo>
                    <a:lnTo>
                      <a:pt x="22" y="25"/>
                    </a:lnTo>
                    <a:lnTo>
                      <a:pt x="22" y="30"/>
                    </a:lnTo>
                    <a:lnTo>
                      <a:pt x="20" y="33"/>
                    </a:lnTo>
                    <a:lnTo>
                      <a:pt x="20" y="38"/>
                    </a:lnTo>
                    <a:lnTo>
                      <a:pt x="20" y="43"/>
                    </a:lnTo>
                    <a:lnTo>
                      <a:pt x="22" y="46"/>
                    </a:lnTo>
                    <a:lnTo>
                      <a:pt x="25" y="48"/>
                    </a:lnTo>
                    <a:lnTo>
                      <a:pt x="27" y="51"/>
                    </a:lnTo>
                    <a:lnTo>
                      <a:pt x="37" y="56"/>
                    </a:lnTo>
                    <a:lnTo>
                      <a:pt x="52" y="58"/>
                    </a:lnTo>
                    <a:lnTo>
                      <a:pt x="70" y="63"/>
                    </a:lnTo>
                    <a:lnTo>
                      <a:pt x="80" y="66"/>
                    </a:lnTo>
                    <a:lnTo>
                      <a:pt x="90" y="71"/>
                    </a:lnTo>
                    <a:lnTo>
                      <a:pt x="95" y="76"/>
                    </a:lnTo>
                    <a:lnTo>
                      <a:pt x="98" y="78"/>
                    </a:lnTo>
                    <a:lnTo>
                      <a:pt x="100" y="81"/>
                    </a:lnTo>
                    <a:lnTo>
                      <a:pt x="100" y="88"/>
                    </a:lnTo>
                    <a:lnTo>
                      <a:pt x="103" y="98"/>
                    </a:lnTo>
                    <a:lnTo>
                      <a:pt x="100" y="108"/>
                    </a:lnTo>
                    <a:lnTo>
                      <a:pt x="98" y="116"/>
                    </a:lnTo>
                    <a:lnTo>
                      <a:pt x="93" y="123"/>
                    </a:lnTo>
                    <a:lnTo>
                      <a:pt x="88" y="128"/>
                    </a:lnTo>
                    <a:lnTo>
                      <a:pt x="83" y="131"/>
                    </a:lnTo>
                    <a:lnTo>
                      <a:pt x="78" y="131"/>
                    </a:lnTo>
                    <a:lnTo>
                      <a:pt x="70" y="136"/>
                    </a:lnTo>
                    <a:lnTo>
                      <a:pt x="60" y="136"/>
                    </a:lnTo>
                    <a:lnTo>
                      <a:pt x="50" y="139"/>
                    </a:lnTo>
                    <a:lnTo>
                      <a:pt x="37" y="136"/>
                    </a:lnTo>
                    <a:lnTo>
                      <a:pt x="27" y="133"/>
                    </a:lnTo>
                    <a:lnTo>
                      <a:pt x="20" y="131"/>
                    </a:lnTo>
                    <a:lnTo>
                      <a:pt x="12" y="126"/>
                    </a:lnTo>
                    <a:lnTo>
                      <a:pt x="7" y="118"/>
                    </a:lnTo>
                    <a:lnTo>
                      <a:pt x="2" y="111"/>
                    </a:lnTo>
                    <a:lnTo>
                      <a:pt x="0" y="101"/>
                    </a:lnTo>
                    <a:lnTo>
                      <a:pt x="0" y="91"/>
                    </a:lnTo>
                    <a:lnTo>
                      <a:pt x="1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4" name="Freeform 34"/>
              <p:cNvSpPr>
                <a:spLocks noEditPoints="1"/>
              </p:cNvSpPr>
              <p:nvPr/>
            </p:nvSpPr>
            <p:spPr bwMode="auto">
              <a:xfrm>
                <a:off x="1006" y="1151"/>
                <a:ext cx="101" cy="130"/>
              </a:xfrm>
              <a:custGeom>
                <a:avLst/>
                <a:gdLst>
                  <a:gd name="T0" fmla="*/ 51 w 101"/>
                  <a:gd name="T1" fmla="*/ 55 h 130"/>
                  <a:gd name="T2" fmla="*/ 61 w 101"/>
                  <a:gd name="T3" fmla="*/ 55 h 130"/>
                  <a:gd name="T4" fmla="*/ 68 w 101"/>
                  <a:gd name="T5" fmla="*/ 52 h 130"/>
                  <a:gd name="T6" fmla="*/ 73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8 w 101"/>
                  <a:gd name="T21" fmla="*/ 17 h 130"/>
                  <a:gd name="T22" fmla="*/ 61 w 101"/>
                  <a:gd name="T23" fmla="*/ 15 h 130"/>
                  <a:gd name="T24" fmla="*/ 51 w 101"/>
                  <a:gd name="T25" fmla="*/ 15 h 130"/>
                  <a:gd name="T26" fmla="*/ 18 w 101"/>
                  <a:gd name="T27" fmla="*/ 15 h 130"/>
                  <a:gd name="T28" fmla="*/ 18 w 101"/>
                  <a:gd name="T29" fmla="*/ 55 h 130"/>
                  <a:gd name="T30" fmla="*/ 51 w 101"/>
                  <a:gd name="T31" fmla="*/ 55 h 130"/>
                  <a:gd name="T32" fmla="*/ 56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3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6 w 101"/>
                  <a:gd name="T65" fmla="*/ 115 h 130"/>
                  <a:gd name="T66" fmla="*/ 0 w 101"/>
                  <a:gd name="T67" fmla="*/ 0 h 130"/>
                  <a:gd name="T68" fmla="*/ 58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6 w 101"/>
                  <a:gd name="T83" fmla="*/ 37 h 130"/>
                  <a:gd name="T84" fmla="*/ 93 w 101"/>
                  <a:gd name="T85" fmla="*/ 45 h 130"/>
                  <a:gd name="T86" fmla="*/ 88 w 101"/>
                  <a:gd name="T87" fmla="*/ 52 h 130"/>
                  <a:gd name="T88" fmla="*/ 83 w 101"/>
                  <a:gd name="T89" fmla="*/ 57 h 130"/>
                  <a:gd name="T90" fmla="*/ 78 w 101"/>
                  <a:gd name="T91" fmla="*/ 60 h 130"/>
                  <a:gd name="T92" fmla="*/ 86 w 101"/>
                  <a:gd name="T93" fmla="*/ 65 h 130"/>
                  <a:gd name="T94" fmla="*/ 93 w 101"/>
                  <a:gd name="T95" fmla="*/ 70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3 h 130"/>
                  <a:gd name="T114" fmla="*/ 78 w 101"/>
                  <a:gd name="T115" fmla="*/ 125 h 130"/>
                  <a:gd name="T116" fmla="*/ 68 w 101"/>
                  <a:gd name="T117" fmla="*/ 130 h 130"/>
                  <a:gd name="T118" fmla="*/ 56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1" y="55"/>
                    </a:moveTo>
                    <a:lnTo>
                      <a:pt x="61" y="55"/>
                    </a:lnTo>
                    <a:lnTo>
                      <a:pt x="68" y="52"/>
                    </a:lnTo>
                    <a:lnTo>
                      <a:pt x="73" y="50"/>
                    </a:lnTo>
                    <a:lnTo>
                      <a:pt x="76" y="45"/>
                    </a:lnTo>
                    <a:lnTo>
                      <a:pt x="76" y="40"/>
                    </a:lnTo>
                    <a:lnTo>
                      <a:pt x="78" y="35"/>
                    </a:lnTo>
                    <a:lnTo>
                      <a:pt x="76" y="30"/>
                    </a:lnTo>
                    <a:lnTo>
                      <a:pt x="76" y="25"/>
                    </a:lnTo>
                    <a:lnTo>
                      <a:pt x="71" y="20"/>
                    </a:lnTo>
                    <a:lnTo>
                      <a:pt x="68" y="17"/>
                    </a:lnTo>
                    <a:lnTo>
                      <a:pt x="61" y="15"/>
                    </a:lnTo>
                    <a:lnTo>
                      <a:pt x="51" y="15"/>
                    </a:lnTo>
                    <a:lnTo>
                      <a:pt x="18" y="15"/>
                    </a:lnTo>
                    <a:lnTo>
                      <a:pt x="18" y="55"/>
                    </a:lnTo>
                    <a:lnTo>
                      <a:pt x="51" y="55"/>
                    </a:lnTo>
                    <a:close/>
                    <a:moveTo>
                      <a:pt x="56" y="115"/>
                    </a:moveTo>
                    <a:lnTo>
                      <a:pt x="63" y="115"/>
                    </a:lnTo>
                    <a:lnTo>
                      <a:pt x="71" y="113"/>
                    </a:lnTo>
                    <a:lnTo>
                      <a:pt x="76" y="110"/>
                    </a:lnTo>
                    <a:lnTo>
                      <a:pt x="78" y="108"/>
                    </a:lnTo>
                    <a:lnTo>
                      <a:pt x="78" y="105"/>
                    </a:lnTo>
                    <a:lnTo>
                      <a:pt x="83" y="100"/>
                    </a:lnTo>
                    <a:lnTo>
                      <a:pt x="83" y="93"/>
                    </a:lnTo>
                    <a:lnTo>
                      <a:pt x="83" y="85"/>
                    </a:lnTo>
                    <a:lnTo>
                      <a:pt x="81" y="80"/>
                    </a:lnTo>
                    <a:lnTo>
                      <a:pt x="76" y="75"/>
                    </a:lnTo>
                    <a:lnTo>
                      <a:pt x="71" y="73"/>
                    </a:lnTo>
                    <a:lnTo>
                      <a:pt x="63" y="70"/>
                    </a:lnTo>
                    <a:lnTo>
                      <a:pt x="53" y="70"/>
                    </a:lnTo>
                    <a:lnTo>
                      <a:pt x="18" y="70"/>
                    </a:lnTo>
                    <a:lnTo>
                      <a:pt x="18" y="115"/>
                    </a:lnTo>
                    <a:lnTo>
                      <a:pt x="56" y="115"/>
                    </a:lnTo>
                    <a:close/>
                    <a:moveTo>
                      <a:pt x="0" y="0"/>
                    </a:moveTo>
                    <a:lnTo>
                      <a:pt x="58" y="0"/>
                    </a:lnTo>
                    <a:lnTo>
                      <a:pt x="68" y="2"/>
                    </a:lnTo>
                    <a:lnTo>
                      <a:pt x="76" y="5"/>
                    </a:lnTo>
                    <a:lnTo>
                      <a:pt x="83" y="7"/>
                    </a:lnTo>
                    <a:lnTo>
                      <a:pt x="88" y="15"/>
                    </a:lnTo>
                    <a:lnTo>
                      <a:pt x="93" y="22"/>
                    </a:lnTo>
                    <a:lnTo>
                      <a:pt x="96" y="32"/>
                    </a:lnTo>
                    <a:lnTo>
                      <a:pt x="96" y="37"/>
                    </a:lnTo>
                    <a:lnTo>
                      <a:pt x="93" y="45"/>
                    </a:lnTo>
                    <a:lnTo>
                      <a:pt x="88" y="52"/>
                    </a:lnTo>
                    <a:lnTo>
                      <a:pt x="83" y="57"/>
                    </a:lnTo>
                    <a:lnTo>
                      <a:pt x="78" y="60"/>
                    </a:lnTo>
                    <a:lnTo>
                      <a:pt x="86" y="65"/>
                    </a:lnTo>
                    <a:lnTo>
                      <a:pt x="93" y="70"/>
                    </a:lnTo>
                    <a:lnTo>
                      <a:pt x="96" y="73"/>
                    </a:lnTo>
                    <a:lnTo>
                      <a:pt x="98" y="80"/>
                    </a:lnTo>
                    <a:lnTo>
                      <a:pt x="101" y="85"/>
                    </a:lnTo>
                    <a:lnTo>
                      <a:pt x="101" y="93"/>
                    </a:lnTo>
                    <a:lnTo>
                      <a:pt x="101" y="98"/>
                    </a:lnTo>
                    <a:lnTo>
                      <a:pt x="98" y="105"/>
                    </a:lnTo>
                    <a:lnTo>
                      <a:pt x="96" y="110"/>
                    </a:lnTo>
                    <a:lnTo>
                      <a:pt x="93" y="115"/>
                    </a:lnTo>
                    <a:lnTo>
                      <a:pt x="86" y="123"/>
                    </a:lnTo>
                    <a:lnTo>
                      <a:pt x="78" y="125"/>
                    </a:lnTo>
                    <a:lnTo>
                      <a:pt x="68" y="130"/>
                    </a:lnTo>
                    <a:lnTo>
                      <a:pt x="5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5" name="Freeform 35"/>
              <p:cNvSpPr>
                <a:spLocks noEditPoints="1"/>
              </p:cNvSpPr>
              <p:nvPr/>
            </p:nvSpPr>
            <p:spPr bwMode="auto">
              <a:xfrm>
                <a:off x="1130" y="1151"/>
                <a:ext cx="108" cy="130"/>
              </a:xfrm>
              <a:custGeom>
                <a:avLst/>
                <a:gdLst>
                  <a:gd name="T0" fmla="*/ 47 w 108"/>
                  <a:gd name="T1" fmla="*/ 115 h 130"/>
                  <a:gd name="T2" fmla="*/ 57 w 108"/>
                  <a:gd name="T3" fmla="*/ 115 h 130"/>
                  <a:gd name="T4" fmla="*/ 62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7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2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7" y="115"/>
                    </a:lnTo>
                    <a:lnTo>
                      <a:pt x="62"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7" y="17"/>
                    </a:lnTo>
                    <a:lnTo>
                      <a:pt x="47" y="15"/>
                    </a:lnTo>
                    <a:lnTo>
                      <a:pt x="17" y="15"/>
                    </a:lnTo>
                    <a:lnTo>
                      <a:pt x="17" y="115"/>
                    </a:lnTo>
                    <a:lnTo>
                      <a:pt x="47" y="115"/>
                    </a:lnTo>
                    <a:close/>
                    <a:moveTo>
                      <a:pt x="0" y="0"/>
                    </a:moveTo>
                    <a:lnTo>
                      <a:pt x="52"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6" name="Freeform 36"/>
              <p:cNvSpPr>
                <a:spLocks noEditPoints="1"/>
              </p:cNvSpPr>
              <p:nvPr/>
            </p:nvSpPr>
            <p:spPr bwMode="auto">
              <a:xfrm>
                <a:off x="1248"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5 w 116"/>
                  <a:gd name="T15" fmla="*/ 130 h 130"/>
                  <a:gd name="T16" fmla="*/ 83 w 116"/>
                  <a:gd name="T17" fmla="*/ 90 h 130"/>
                  <a:gd name="T18" fmla="*/ 33 w 116"/>
                  <a:gd name="T19" fmla="*/ 90 h 130"/>
                  <a:gd name="T20" fmla="*/ 17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5" y="130"/>
                    </a:lnTo>
                    <a:lnTo>
                      <a:pt x="83" y="90"/>
                    </a:lnTo>
                    <a:lnTo>
                      <a:pt x="33" y="90"/>
                    </a:lnTo>
                    <a:lnTo>
                      <a:pt x="17"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7" name="Freeform 37"/>
              <p:cNvSpPr>
                <a:spLocks/>
              </p:cNvSpPr>
              <p:nvPr/>
            </p:nvSpPr>
            <p:spPr bwMode="auto">
              <a:xfrm>
                <a:off x="1356"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8" name="Freeform 38"/>
              <p:cNvSpPr>
                <a:spLocks/>
              </p:cNvSpPr>
              <p:nvPr/>
            </p:nvSpPr>
            <p:spPr bwMode="auto">
              <a:xfrm>
                <a:off x="1479"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29" name="Rectangle 39"/>
              <p:cNvSpPr>
                <a:spLocks noChangeArrowheads="1"/>
              </p:cNvSpPr>
              <p:nvPr/>
            </p:nvSpPr>
            <p:spPr bwMode="auto">
              <a:xfrm>
                <a:off x="1011" y="90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30" name="Freeform 40"/>
              <p:cNvSpPr>
                <a:spLocks noEditPoints="1"/>
              </p:cNvSpPr>
              <p:nvPr/>
            </p:nvSpPr>
            <p:spPr bwMode="auto">
              <a:xfrm>
                <a:off x="1059" y="909"/>
                <a:ext cx="108" cy="131"/>
              </a:xfrm>
              <a:custGeom>
                <a:avLst/>
                <a:gdLst>
                  <a:gd name="T0" fmla="*/ 48 w 108"/>
                  <a:gd name="T1" fmla="*/ 116 h 131"/>
                  <a:gd name="T2" fmla="*/ 58 w 108"/>
                  <a:gd name="T3" fmla="*/ 116 h 131"/>
                  <a:gd name="T4" fmla="*/ 63 w 108"/>
                  <a:gd name="T5" fmla="*/ 114 h 131"/>
                  <a:gd name="T6" fmla="*/ 73 w 108"/>
                  <a:gd name="T7" fmla="*/ 108 h 131"/>
                  <a:gd name="T8" fmla="*/ 81 w 108"/>
                  <a:gd name="T9" fmla="*/ 101 h 131"/>
                  <a:gd name="T10" fmla="*/ 86 w 108"/>
                  <a:gd name="T11" fmla="*/ 91 h 131"/>
                  <a:gd name="T12" fmla="*/ 88 w 108"/>
                  <a:gd name="T13" fmla="*/ 81 h 131"/>
                  <a:gd name="T14" fmla="*/ 88 w 108"/>
                  <a:gd name="T15" fmla="*/ 68 h 131"/>
                  <a:gd name="T16" fmla="*/ 88 w 108"/>
                  <a:gd name="T17" fmla="*/ 56 h 131"/>
                  <a:gd name="T18" fmla="*/ 86 w 108"/>
                  <a:gd name="T19" fmla="*/ 46 h 131"/>
                  <a:gd name="T20" fmla="*/ 83 w 108"/>
                  <a:gd name="T21" fmla="*/ 38 h 131"/>
                  <a:gd name="T22" fmla="*/ 81 w 108"/>
                  <a:gd name="T23" fmla="*/ 31 h 131"/>
                  <a:gd name="T24" fmla="*/ 78 w 108"/>
                  <a:gd name="T25" fmla="*/ 26 h 131"/>
                  <a:gd name="T26" fmla="*/ 73 w 108"/>
                  <a:gd name="T27" fmla="*/ 23 h 131"/>
                  <a:gd name="T28" fmla="*/ 68 w 108"/>
                  <a:gd name="T29" fmla="*/ 21 h 131"/>
                  <a:gd name="T30" fmla="*/ 58 w 108"/>
                  <a:gd name="T31" fmla="*/ 18 h 131"/>
                  <a:gd name="T32" fmla="*/ 48 w 108"/>
                  <a:gd name="T33" fmla="*/ 16 h 131"/>
                  <a:gd name="T34" fmla="*/ 18 w 108"/>
                  <a:gd name="T35" fmla="*/ 16 h 131"/>
                  <a:gd name="T36" fmla="*/ 18 w 108"/>
                  <a:gd name="T37" fmla="*/ 116 h 131"/>
                  <a:gd name="T38" fmla="*/ 48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1 h 131"/>
                  <a:gd name="T52" fmla="*/ 98 w 108"/>
                  <a:gd name="T53" fmla="*/ 26 h 131"/>
                  <a:gd name="T54" fmla="*/ 101 w 108"/>
                  <a:gd name="T55" fmla="*/ 31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98 w 108"/>
                  <a:gd name="T69" fmla="*/ 101 h 131"/>
                  <a:gd name="T70" fmla="*/ 91 w 108"/>
                  <a:gd name="T71" fmla="*/ 114 h 131"/>
                  <a:gd name="T72" fmla="*/ 86 w 108"/>
                  <a:gd name="T73" fmla="*/ 119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4"/>
                    </a:lnTo>
                    <a:lnTo>
                      <a:pt x="73" y="108"/>
                    </a:lnTo>
                    <a:lnTo>
                      <a:pt x="81" y="101"/>
                    </a:lnTo>
                    <a:lnTo>
                      <a:pt x="86" y="91"/>
                    </a:lnTo>
                    <a:lnTo>
                      <a:pt x="88" y="81"/>
                    </a:lnTo>
                    <a:lnTo>
                      <a:pt x="88" y="68"/>
                    </a:lnTo>
                    <a:lnTo>
                      <a:pt x="88" y="56"/>
                    </a:lnTo>
                    <a:lnTo>
                      <a:pt x="86" y="46"/>
                    </a:lnTo>
                    <a:lnTo>
                      <a:pt x="83" y="38"/>
                    </a:lnTo>
                    <a:lnTo>
                      <a:pt x="81" y="31"/>
                    </a:lnTo>
                    <a:lnTo>
                      <a:pt x="78" y="26"/>
                    </a:lnTo>
                    <a:lnTo>
                      <a:pt x="73" y="23"/>
                    </a:lnTo>
                    <a:lnTo>
                      <a:pt x="68" y="21"/>
                    </a:lnTo>
                    <a:lnTo>
                      <a:pt x="58" y="18"/>
                    </a:lnTo>
                    <a:lnTo>
                      <a:pt x="48" y="16"/>
                    </a:lnTo>
                    <a:lnTo>
                      <a:pt x="18" y="16"/>
                    </a:lnTo>
                    <a:lnTo>
                      <a:pt x="18" y="116"/>
                    </a:lnTo>
                    <a:lnTo>
                      <a:pt x="48" y="116"/>
                    </a:lnTo>
                    <a:close/>
                    <a:moveTo>
                      <a:pt x="0" y="0"/>
                    </a:moveTo>
                    <a:lnTo>
                      <a:pt x="53" y="0"/>
                    </a:lnTo>
                    <a:lnTo>
                      <a:pt x="66" y="3"/>
                    </a:lnTo>
                    <a:lnTo>
                      <a:pt x="76" y="5"/>
                    </a:lnTo>
                    <a:lnTo>
                      <a:pt x="86" y="13"/>
                    </a:lnTo>
                    <a:lnTo>
                      <a:pt x="93" y="21"/>
                    </a:lnTo>
                    <a:lnTo>
                      <a:pt x="98" y="26"/>
                    </a:lnTo>
                    <a:lnTo>
                      <a:pt x="101" y="31"/>
                    </a:lnTo>
                    <a:lnTo>
                      <a:pt x="103" y="41"/>
                    </a:lnTo>
                    <a:lnTo>
                      <a:pt x="106" y="51"/>
                    </a:lnTo>
                    <a:lnTo>
                      <a:pt x="108" y="63"/>
                    </a:lnTo>
                    <a:lnTo>
                      <a:pt x="106" y="73"/>
                    </a:lnTo>
                    <a:lnTo>
                      <a:pt x="106" y="83"/>
                    </a:lnTo>
                    <a:lnTo>
                      <a:pt x="103" y="93"/>
                    </a:lnTo>
                    <a:lnTo>
                      <a:pt x="98" y="101"/>
                    </a:lnTo>
                    <a:lnTo>
                      <a:pt x="91" y="114"/>
                    </a:lnTo>
                    <a:lnTo>
                      <a:pt x="86" y="119"/>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1" name="Freeform 41"/>
              <p:cNvSpPr>
                <a:spLocks/>
              </p:cNvSpPr>
              <p:nvPr/>
            </p:nvSpPr>
            <p:spPr bwMode="auto">
              <a:xfrm>
                <a:off x="1006" y="668"/>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2" name="Freeform 42"/>
              <p:cNvSpPr>
                <a:spLocks/>
              </p:cNvSpPr>
              <p:nvPr/>
            </p:nvSpPr>
            <p:spPr bwMode="auto">
              <a:xfrm>
                <a:off x="1107" y="66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5"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3" name="Freeform 43"/>
              <p:cNvSpPr>
                <a:spLocks noEditPoints="1"/>
              </p:cNvSpPr>
              <p:nvPr/>
            </p:nvSpPr>
            <p:spPr bwMode="auto">
              <a:xfrm>
                <a:off x="1228" y="668"/>
                <a:ext cx="115" cy="131"/>
              </a:xfrm>
              <a:custGeom>
                <a:avLst/>
                <a:gdLst>
                  <a:gd name="T0" fmla="*/ 78 w 115"/>
                  <a:gd name="T1" fmla="*/ 78 h 131"/>
                  <a:gd name="T2" fmla="*/ 58 w 115"/>
                  <a:gd name="T3" fmla="*/ 20 h 131"/>
                  <a:gd name="T4" fmla="*/ 37 w 115"/>
                  <a:gd name="T5" fmla="*/ 78 h 131"/>
                  <a:gd name="T6" fmla="*/ 78 w 115"/>
                  <a:gd name="T7" fmla="*/ 78 h 131"/>
                  <a:gd name="T8" fmla="*/ 47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7" y="0"/>
                    </a:moveTo>
                    <a:lnTo>
                      <a:pt x="68" y="0"/>
                    </a:lnTo>
                    <a:lnTo>
                      <a:pt x="115" y="131"/>
                    </a:lnTo>
                    <a:lnTo>
                      <a:pt x="95" y="131"/>
                    </a:lnTo>
                    <a:lnTo>
                      <a:pt x="83" y="91"/>
                    </a:lnTo>
                    <a:lnTo>
                      <a:pt x="32"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4" name="Freeform 44"/>
              <p:cNvSpPr>
                <a:spLocks/>
              </p:cNvSpPr>
              <p:nvPr/>
            </p:nvSpPr>
            <p:spPr bwMode="auto">
              <a:xfrm>
                <a:off x="1359" y="668"/>
                <a:ext cx="125" cy="131"/>
              </a:xfrm>
              <a:custGeom>
                <a:avLst/>
                <a:gdLst>
                  <a:gd name="T0" fmla="*/ 0 w 125"/>
                  <a:gd name="T1" fmla="*/ 0 h 131"/>
                  <a:gd name="T2" fmla="*/ 25 w 125"/>
                  <a:gd name="T3" fmla="*/ 0 h 131"/>
                  <a:gd name="T4" fmla="*/ 62 w 125"/>
                  <a:gd name="T5" fmla="*/ 111 h 131"/>
                  <a:gd name="T6" fmla="*/ 100 w 125"/>
                  <a:gd name="T7" fmla="*/ 0 h 131"/>
                  <a:gd name="T8" fmla="*/ 125 w 125"/>
                  <a:gd name="T9" fmla="*/ 0 h 131"/>
                  <a:gd name="T10" fmla="*/ 125 w 125"/>
                  <a:gd name="T11" fmla="*/ 131 h 131"/>
                  <a:gd name="T12" fmla="*/ 108 w 125"/>
                  <a:gd name="T13" fmla="*/ 131 h 131"/>
                  <a:gd name="T14" fmla="*/ 108 w 125"/>
                  <a:gd name="T15" fmla="*/ 56 h 131"/>
                  <a:gd name="T16" fmla="*/ 108 w 125"/>
                  <a:gd name="T17" fmla="*/ 40 h 131"/>
                  <a:gd name="T18" fmla="*/ 108 w 125"/>
                  <a:gd name="T19" fmla="*/ 20 h 131"/>
                  <a:gd name="T20" fmla="*/ 72 w 125"/>
                  <a:gd name="T21" fmla="*/ 131 h 131"/>
                  <a:gd name="T22" fmla="*/ 55 w 125"/>
                  <a:gd name="T23" fmla="*/ 131 h 131"/>
                  <a:gd name="T24" fmla="*/ 17 w 125"/>
                  <a:gd name="T25" fmla="*/ 20 h 131"/>
                  <a:gd name="T26" fmla="*/ 17 w 125"/>
                  <a:gd name="T27" fmla="*/ 25 h 131"/>
                  <a:gd name="T28" fmla="*/ 17 w 125"/>
                  <a:gd name="T29" fmla="*/ 40 h 131"/>
                  <a:gd name="T30" fmla="*/ 17 w 125"/>
                  <a:gd name="T31" fmla="*/ 56 h 131"/>
                  <a:gd name="T32" fmla="*/ 17 w 125"/>
                  <a:gd name="T33" fmla="*/ 131 h 131"/>
                  <a:gd name="T34" fmla="*/ 0 w 125"/>
                  <a:gd name="T35" fmla="*/ 131 h 131"/>
                  <a:gd name="T36" fmla="*/ 0 w 125"/>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1"/>
                  <a:gd name="T59" fmla="*/ 125 w 125"/>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1">
                    <a:moveTo>
                      <a:pt x="0" y="0"/>
                    </a:moveTo>
                    <a:lnTo>
                      <a:pt x="25" y="0"/>
                    </a:lnTo>
                    <a:lnTo>
                      <a:pt x="62" y="111"/>
                    </a:lnTo>
                    <a:lnTo>
                      <a:pt x="100" y="0"/>
                    </a:lnTo>
                    <a:lnTo>
                      <a:pt x="125" y="0"/>
                    </a:lnTo>
                    <a:lnTo>
                      <a:pt x="125" y="131"/>
                    </a:lnTo>
                    <a:lnTo>
                      <a:pt x="108" y="131"/>
                    </a:lnTo>
                    <a:lnTo>
                      <a:pt x="108" y="56"/>
                    </a:lnTo>
                    <a:lnTo>
                      <a:pt x="108" y="40"/>
                    </a:lnTo>
                    <a:lnTo>
                      <a:pt x="108" y="20"/>
                    </a:lnTo>
                    <a:lnTo>
                      <a:pt x="72" y="131"/>
                    </a:lnTo>
                    <a:lnTo>
                      <a:pt x="55" y="131"/>
                    </a:lnTo>
                    <a:lnTo>
                      <a:pt x="17" y="20"/>
                    </a:lnTo>
                    <a:lnTo>
                      <a:pt x="17" y="25"/>
                    </a:lnTo>
                    <a:lnTo>
                      <a:pt x="17"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5" name="Freeform 45"/>
              <p:cNvSpPr>
                <a:spLocks/>
              </p:cNvSpPr>
              <p:nvPr/>
            </p:nvSpPr>
            <p:spPr bwMode="auto">
              <a:xfrm>
                <a:off x="1512" y="66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6" name="Freeform 46"/>
              <p:cNvSpPr>
                <a:spLocks/>
              </p:cNvSpPr>
              <p:nvPr/>
            </p:nvSpPr>
            <p:spPr bwMode="auto">
              <a:xfrm>
                <a:off x="1006" y="427"/>
                <a:ext cx="41" cy="168"/>
              </a:xfrm>
              <a:custGeom>
                <a:avLst/>
                <a:gdLst>
                  <a:gd name="T0" fmla="*/ 41 w 41"/>
                  <a:gd name="T1" fmla="*/ 0 h 168"/>
                  <a:gd name="T2" fmla="*/ 30 w 41"/>
                  <a:gd name="T3" fmla="*/ 23 h 168"/>
                  <a:gd name="T4" fmla="*/ 23 w 41"/>
                  <a:gd name="T5" fmla="*/ 38 h 168"/>
                  <a:gd name="T6" fmla="*/ 20 w 41"/>
                  <a:gd name="T7" fmla="*/ 48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1 h 168"/>
                  <a:gd name="T28" fmla="*/ 8 w 41"/>
                  <a:gd name="T29" fmla="*/ 126 h 168"/>
                  <a:gd name="T30" fmla="*/ 5 w 41"/>
                  <a:gd name="T31" fmla="*/ 113 h 168"/>
                  <a:gd name="T32" fmla="*/ 0 w 41"/>
                  <a:gd name="T33" fmla="*/ 98 h 168"/>
                  <a:gd name="T34" fmla="*/ 0 w 41"/>
                  <a:gd name="T35" fmla="*/ 86 h 168"/>
                  <a:gd name="T36" fmla="*/ 0 w 41"/>
                  <a:gd name="T37" fmla="*/ 70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38"/>
                    </a:lnTo>
                    <a:lnTo>
                      <a:pt x="20" y="48"/>
                    </a:lnTo>
                    <a:lnTo>
                      <a:pt x="18" y="60"/>
                    </a:lnTo>
                    <a:lnTo>
                      <a:pt x="18" y="70"/>
                    </a:lnTo>
                    <a:lnTo>
                      <a:pt x="18" y="83"/>
                    </a:lnTo>
                    <a:lnTo>
                      <a:pt x="18" y="96"/>
                    </a:lnTo>
                    <a:lnTo>
                      <a:pt x="18" y="108"/>
                    </a:lnTo>
                    <a:lnTo>
                      <a:pt x="25" y="131"/>
                    </a:lnTo>
                    <a:lnTo>
                      <a:pt x="30" y="146"/>
                    </a:lnTo>
                    <a:lnTo>
                      <a:pt x="41" y="168"/>
                    </a:lnTo>
                    <a:lnTo>
                      <a:pt x="30" y="168"/>
                    </a:lnTo>
                    <a:lnTo>
                      <a:pt x="15" y="141"/>
                    </a:lnTo>
                    <a:lnTo>
                      <a:pt x="8" y="126"/>
                    </a:lnTo>
                    <a:lnTo>
                      <a:pt x="5" y="113"/>
                    </a:lnTo>
                    <a:lnTo>
                      <a:pt x="0" y="98"/>
                    </a:lnTo>
                    <a:lnTo>
                      <a:pt x="0" y="86"/>
                    </a:lnTo>
                    <a:lnTo>
                      <a:pt x="0" y="70"/>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7" name="Freeform 47"/>
              <p:cNvSpPr>
                <a:spLocks/>
              </p:cNvSpPr>
              <p:nvPr/>
            </p:nvSpPr>
            <p:spPr bwMode="auto">
              <a:xfrm>
                <a:off x="1069" y="427"/>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5 h 131"/>
                  <a:gd name="T10" fmla="*/ 81 w 91"/>
                  <a:gd name="T11" fmla="*/ 55 h 131"/>
                  <a:gd name="T12" fmla="*/ 81 w 91"/>
                  <a:gd name="T13" fmla="*/ 70 h 131"/>
                  <a:gd name="T14" fmla="*/ 18 w 91"/>
                  <a:gd name="T15" fmla="*/ 70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5"/>
                    </a:lnTo>
                    <a:lnTo>
                      <a:pt x="81" y="55"/>
                    </a:lnTo>
                    <a:lnTo>
                      <a:pt x="81" y="70"/>
                    </a:lnTo>
                    <a:lnTo>
                      <a:pt x="18" y="70"/>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8" name="Freeform 48"/>
              <p:cNvSpPr>
                <a:spLocks/>
              </p:cNvSpPr>
              <p:nvPr/>
            </p:nvSpPr>
            <p:spPr bwMode="auto">
              <a:xfrm>
                <a:off x="1177" y="42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39" name="Freeform 49"/>
              <p:cNvSpPr>
                <a:spLocks noEditPoints="1"/>
              </p:cNvSpPr>
              <p:nvPr/>
            </p:nvSpPr>
            <p:spPr bwMode="auto">
              <a:xfrm>
                <a:off x="1298" y="42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0" name="Freeform 50"/>
              <p:cNvSpPr>
                <a:spLocks/>
              </p:cNvSpPr>
              <p:nvPr/>
            </p:nvSpPr>
            <p:spPr bwMode="auto">
              <a:xfrm>
                <a:off x="1429" y="427"/>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40 h 131"/>
                  <a:gd name="T30" fmla="*/ 18 w 126"/>
                  <a:gd name="T31" fmla="*/ 55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8" y="20"/>
                    </a:lnTo>
                    <a:lnTo>
                      <a:pt x="18" y="25"/>
                    </a:lnTo>
                    <a:lnTo>
                      <a:pt x="18" y="40"/>
                    </a:lnTo>
                    <a:lnTo>
                      <a:pt x="18" y="5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1" name="Freeform 51"/>
              <p:cNvSpPr>
                <a:spLocks/>
              </p:cNvSpPr>
              <p:nvPr/>
            </p:nvSpPr>
            <p:spPr bwMode="auto">
              <a:xfrm>
                <a:off x="1582" y="42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2" name="Freeform 52"/>
              <p:cNvSpPr>
                <a:spLocks/>
              </p:cNvSpPr>
              <p:nvPr/>
            </p:nvSpPr>
            <p:spPr bwMode="auto">
              <a:xfrm>
                <a:off x="96" y="73"/>
                <a:ext cx="115" cy="136"/>
              </a:xfrm>
              <a:custGeom>
                <a:avLst/>
                <a:gdLst>
                  <a:gd name="T0" fmla="*/ 27 w 115"/>
                  <a:gd name="T1" fmla="*/ 10 h 136"/>
                  <a:gd name="T2" fmla="*/ 47 w 115"/>
                  <a:gd name="T3" fmla="*/ 2 h 136"/>
                  <a:gd name="T4" fmla="*/ 75 w 115"/>
                  <a:gd name="T5" fmla="*/ 2 h 136"/>
                  <a:gd name="T6" fmla="*/ 88 w 115"/>
                  <a:gd name="T7" fmla="*/ 5 h 136"/>
                  <a:gd name="T8" fmla="*/ 98 w 115"/>
                  <a:gd name="T9" fmla="*/ 12 h 136"/>
                  <a:gd name="T10" fmla="*/ 108 w 115"/>
                  <a:gd name="T11" fmla="*/ 22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60 h 136"/>
                  <a:gd name="T28" fmla="*/ 30 w 115"/>
                  <a:gd name="T29" fmla="*/ 80 h 136"/>
                  <a:gd name="T30" fmla="*/ 30 w 115"/>
                  <a:gd name="T31" fmla="*/ 88 h 136"/>
                  <a:gd name="T32" fmla="*/ 37 w 115"/>
                  <a:gd name="T33" fmla="*/ 103 h 136"/>
                  <a:gd name="T34" fmla="*/ 47 w 115"/>
                  <a:gd name="T35" fmla="*/ 110 h 136"/>
                  <a:gd name="T36" fmla="*/ 60 w 115"/>
                  <a:gd name="T37" fmla="*/ 113 h 136"/>
                  <a:gd name="T38" fmla="*/ 73 w 115"/>
                  <a:gd name="T39" fmla="*/ 110 h 136"/>
                  <a:gd name="T40" fmla="*/ 83 w 115"/>
                  <a:gd name="T41" fmla="*/ 103 h 136"/>
                  <a:gd name="T42" fmla="*/ 90 w 115"/>
                  <a:gd name="T43" fmla="*/ 88 h 136"/>
                  <a:gd name="T44" fmla="*/ 113 w 115"/>
                  <a:gd name="T45" fmla="*/ 98 h 136"/>
                  <a:gd name="T46" fmla="*/ 105 w 115"/>
                  <a:gd name="T47" fmla="*/ 115 h 136"/>
                  <a:gd name="T48" fmla="*/ 90 w 115"/>
                  <a:gd name="T49" fmla="*/ 128 h 136"/>
                  <a:gd name="T50" fmla="*/ 73 w 115"/>
                  <a:gd name="T51" fmla="*/ 136 h 136"/>
                  <a:gd name="T52" fmla="*/ 47 w 115"/>
                  <a:gd name="T53" fmla="*/ 136 h 136"/>
                  <a:gd name="T54" fmla="*/ 30 w 115"/>
                  <a:gd name="T55" fmla="*/ 130 h 136"/>
                  <a:gd name="T56" fmla="*/ 17 w 115"/>
                  <a:gd name="T57" fmla="*/ 118 h 136"/>
                  <a:gd name="T58" fmla="*/ 5 w 115"/>
                  <a:gd name="T59" fmla="*/ 98 h 136"/>
                  <a:gd name="T60" fmla="*/ 0 w 115"/>
                  <a:gd name="T61" fmla="*/ 70 h 136"/>
                  <a:gd name="T62" fmla="*/ 5 w 115"/>
                  <a:gd name="T63" fmla="*/ 38 h 136"/>
                  <a:gd name="T64" fmla="*/ 10 w 115"/>
                  <a:gd name="T65" fmla="*/ 27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7"/>
                    </a:moveTo>
                    <a:lnTo>
                      <a:pt x="27" y="10"/>
                    </a:lnTo>
                    <a:lnTo>
                      <a:pt x="37" y="5"/>
                    </a:lnTo>
                    <a:lnTo>
                      <a:pt x="47" y="2"/>
                    </a:lnTo>
                    <a:lnTo>
                      <a:pt x="60" y="0"/>
                    </a:lnTo>
                    <a:lnTo>
                      <a:pt x="75" y="2"/>
                    </a:lnTo>
                    <a:lnTo>
                      <a:pt x="80" y="2"/>
                    </a:lnTo>
                    <a:lnTo>
                      <a:pt x="88" y="5"/>
                    </a:lnTo>
                    <a:lnTo>
                      <a:pt x="93" y="10"/>
                    </a:lnTo>
                    <a:lnTo>
                      <a:pt x="98" y="12"/>
                    </a:lnTo>
                    <a:lnTo>
                      <a:pt x="103" y="17"/>
                    </a:lnTo>
                    <a:lnTo>
                      <a:pt x="108" y="22"/>
                    </a:lnTo>
                    <a:lnTo>
                      <a:pt x="113" y="35"/>
                    </a:lnTo>
                    <a:lnTo>
                      <a:pt x="115" y="40"/>
                    </a:lnTo>
                    <a:lnTo>
                      <a:pt x="115" y="45"/>
                    </a:lnTo>
                    <a:lnTo>
                      <a:pt x="90" y="45"/>
                    </a:lnTo>
                    <a:lnTo>
                      <a:pt x="85" y="38"/>
                    </a:lnTo>
                    <a:lnTo>
                      <a:pt x="83" y="33"/>
                    </a:lnTo>
                    <a:lnTo>
                      <a:pt x="78" y="27"/>
                    </a:lnTo>
                    <a:lnTo>
                      <a:pt x="73" y="25"/>
                    </a:lnTo>
                    <a:lnTo>
                      <a:pt x="60" y="22"/>
                    </a:lnTo>
                    <a:lnTo>
                      <a:pt x="52" y="25"/>
                    </a:lnTo>
                    <a:lnTo>
                      <a:pt x="47" y="27"/>
                    </a:lnTo>
                    <a:lnTo>
                      <a:pt x="42" y="30"/>
                    </a:lnTo>
                    <a:lnTo>
                      <a:pt x="37" y="35"/>
                    </a:lnTo>
                    <a:lnTo>
                      <a:pt x="32" y="43"/>
                    </a:lnTo>
                    <a:lnTo>
                      <a:pt x="30" y="50"/>
                    </a:lnTo>
                    <a:lnTo>
                      <a:pt x="30" y="60"/>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6"/>
                    </a:lnTo>
                    <a:lnTo>
                      <a:pt x="60" y="136"/>
                    </a:lnTo>
                    <a:lnTo>
                      <a:pt x="47" y="136"/>
                    </a:lnTo>
                    <a:lnTo>
                      <a:pt x="35" y="133"/>
                    </a:lnTo>
                    <a:lnTo>
                      <a:pt x="30" y="130"/>
                    </a:lnTo>
                    <a:lnTo>
                      <a:pt x="25" y="125"/>
                    </a:lnTo>
                    <a:lnTo>
                      <a:pt x="17" y="118"/>
                    </a:lnTo>
                    <a:lnTo>
                      <a:pt x="10" y="108"/>
                    </a:lnTo>
                    <a:lnTo>
                      <a:pt x="5" y="98"/>
                    </a:lnTo>
                    <a:lnTo>
                      <a:pt x="2" y="83"/>
                    </a:lnTo>
                    <a:lnTo>
                      <a:pt x="0" y="70"/>
                    </a:lnTo>
                    <a:lnTo>
                      <a:pt x="2" y="53"/>
                    </a:lnTo>
                    <a:lnTo>
                      <a:pt x="5" y="38"/>
                    </a:lnTo>
                    <a:lnTo>
                      <a:pt x="7" y="33"/>
                    </a:lnTo>
                    <a:lnTo>
                      <a:pt x="10"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3" name="Freeform 53"/>
              <p:cNvSpPr>
                <a:spLocks noEditPoints="1"/>
              </p:cNvSpPr>
              <p:nvPr/>
            </p:nvSpPr>
            <p:spPr bwMode="auto">
              <a:xfrm>
                <a:off x="234" y="7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6 h 131"/>
                  <a:gd name="T22" fmla="*/ 78 w 108"/>
                  <a:gd name="T23" fmla="*/ 31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3 h 131"/>
                  <a:gd name="T42" fmla="*/ 106 w 108"/>
                  <a:gd name="T43" fmla="*/ 31 h 131"/>
                  <a:gd name="T44" fmla="*/ 106 w 108"/>
                  <a:gd name="T45" fmla="*/ 38 h 131"/>
                  <a:gd name="T46" fmla="*/ 106 w 108"/>
                  <a:gd name="T47" fmla="*/ 48 h 131"/>
                  <a:gd name="T48" fmla="*/ 103 w 108"/>
                  <a:gd name="T49" fmla="*/ 51 h 131"/>
                  <a:gd name="T50" fmla="*/ 101 w 108"/>
                  <a:gd name="T51" fmla="*/ 56 h 131"/>
                  <a:gd name="T52" fmla="*/ 98 w 108"/>
                  <a:gd name="T53" fmla="*/ 61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6"/>
                    </a:lnTo>
                    <a:lnTo>
                      <a:pt x="78" y="31"/>
                    </a:lnTo>
                    <a:lnTo>
                      <a:pt x="75" y="28"/>
                    </a:lnTo>
                    <a:lnTo>
                      <a:pt x="70" y="25"/>
                    </a:lnTo>
                    <a:lnTo>
                      <a:pt x="65" y="23"/>
                    </a:lnTo>
                    <a:lnTo>
                      <a:pt x="58" y="23"/>
                    </a:lnTo>
                    <a:lnTo>
                      <a:pt x="25" y="23"/>
                    </a:lnTo>
                    <a:close/>
                    <a:moveTo>
                      <a:pt x="86" y="5"/>
                    </a:moveTo>
                    <a:lnTo>
                      <a:pt x="91" y="8"/>
                    </a:lnTo>
                    <a:lnTo>
                      <a:pt x="98" y="13"/>
                    </a:lnTo>
                    <a:lnTo>
                      <a:pt x="103" y="23"/>
                    </a:lnTo>
                    <a:lnTo>
                      <a:pt x="106" y="31"/>
                    </a:lnTo>
                    <a:lnTo>
                      <a:pt x="106" y="38"/>
                    </a:lnTo>
                    <a:lnTo>
                      <a:pt x="106" y="48"/>
                    </a:lnTo>
                    <a:lnTo>
                      <a:pt x="103" y="51"/>
                    </a:lnTo>
                    <a:lnTo>
                      <a:pt x="101" y="56"/>
                    </a:lnTo>
                    <a:lnTo>
                      <a:pt x="98" y="61"/>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4" name="Freeform 54"/>
              <p:cNvSpPr>
                <a:spLocks/>
              </p:cNvSpPr>
              <p:nvPr/>
            </p:nvSpPr>
            <p:spPr bwMode="auto">
              <a:xfrm>
                <a:off x="365" y="7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5" name="Freeform 55"/>
              <p:cNvSpPr>
                <a:spLocks noEditPoints="1"/>
              </p:cNvSpPr>
              <p:nvPr/>
            </p:nvSpPr>
            <p:spPr bwMode="auto">
              <a:xfrm>
                <a:off x="475" y="75"/>
                <a:ext cx="124" cy="131"/>
              </a:xfrm>
              <a:custGeom>
                <a:avLst/>
                <a:gdLst>
                  <a:gd name="T0" fmla="*/ 46 w 124"/>
                  <a:gd name="T1" fmla="*/ 81 h 131"/>
                  <a:gd name="T2" fmla="*/ 78 w 124"/>
                  <a:gd name="T3" fmla="*/ 81 h 131"/>
                  <a:gd name="T4" fmla="*/ 61 w 124"/>
                  <a:gd name="T5" fmla="*/ 31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1"/>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6" name="Freeform 56"/>
              <p:cNvSpPr>
                <a:spLocks/>
              </p:cNvSpPr>
              <p:nvPr/>
            </p:nvSpPr>
            <p:spPr bwMode="auto">
              <a:xfrm>
                <a:off x="591" y="7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7" name="Freeform 57"/>
              <p:cNvSpPr>
                <a:spLocks/>
              </p:cNvSpPr>
              <p:nvPr/>
            </p:nvSpPr>
            <p:spPr bwMode="auto">
              <a:xfrm>
                <a:off x="712" y="7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8" name="Freeform 58"/>
              <p:cNvSpPr>
                <a:spLocks/>
              </p:cNvSpPr>
              <p:nvPr/>
            </p:nvSpPr>
            <p:spPr bwMode="auto">
              <a:xfrm>
                <a:off x="873" y="7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49" name="Freeform 59"/>
              <p:cNvSpPr>
                <a:spLocks noEditPoints="1"/>
              </p:cNvSpPr>
              <p:nvPr/>
            </p:nvSpPr>
            <p:spPr bwMode="auto">
              <a:xfrm>
                <a:off x="971" y="75"/>
                <a:ext cx="123" cy="131"/>
              </a:xfrm>
              <a:custGeom>
                <a:avLst/>
                <a:gdLst>
                  <a:gd name="T0" fmla="*/ 45 w 123"/>
                  <a:gd name="T1" fmla="*/ 81 h 131"/>
                  <a:gd name="T2" fmla="*/ 78 w 123"/>
                  <a:gd name="T3" fmla="*/ 81 h 131"/>
                  <a:gd name="T4" fmla="*/ 63 w 123"/>
                  <a:gd name="T5" fmla="*/ 31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1"/>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0" name="Freeform 60"/>
              <p:cNvSpPr>
                <a:spLocks noEditPoints="1"/>
              </p:cNvSpPr>
              <p:nvPr/>
            </p:nvSpPr>
            <p:spPr bwMode="auto">
              <a:xfrm>
                <a:off x="1112" y="75"/>
                <a:ext cx="108" cy="131"/>
              </a:xfrm>
              <a:custGeom>
                <a:avLst/>
                <a:gdLst>
                  <a:gd name="T0" fmla="*/ 25 w 108"/>
                  <a:gd name="T1" fmla="*/ 23 h 131"/>
                  <a:gd name="T2" fmla="*/ 25 w 108"/>
                  <a:gd name="T3" fmla="*/ 53 h 131"/>
                  <a:gd name="T4" fmla="*/ 58 w 108"/>
                  <a:gd name="T5" fmla="*/ 53 h 131"/>
                  <a:gd name="T6" fmla="*/ 65 w 108"/>
                  <a:gd name="T7" fmla="*/ 51 h 131"/>
                  <a:gd name="T8" fmla="*/ 73 w 108"/>
                  <a:gd name="T9" fmla="*/ 48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6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1"/>
                    </a:lnTo>
                    <a:lnTo>
                      <a:pt x="73" y="48"/>
                    </a:lnTo>
                    <a:lnTo>
                      <a:pt x="75" y="48"/>
                    </a:lnTo>
                    <a:lnTo>
                      <a:pt x="75" y="46"/>
                    </a:lnTo>
                    <a:lnTo>
                      <a:pt x="78" y="38"/>
                    </a:lnTo>
                    <a:lnTo>
                      <a:pt x="78" y="33"/>
                    </a:lnTo>
                    <a:lnTo>
                      <a:pt x="75" y="31"/>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6"/>
                    </a:lnTo>
                    <a:lnTo>
                      <a:pt x="103" y="46"/>
                    </a:lnTo>
                    <a:lnTo>
                      <a:pt x="101" y="51"/>
                    </a:lnTo>
                    <a:lnTo>
                      <a:pt x="98" y="53"/>
                    </a:lnTo>
                    <a:lnTo>
                      <a:pt x="88" y="61"/>
                    </a:lnTo>
                    <a:lnTo>
                      <a:pt x="96" y="66"/>
                    </a:lnTo>
                    <a:lnTo>
                      <a:pt x="103" y="73"/>
                    </a:lnTo>
                    <a:lnTo>
                      <a:pt x="106" y="76"/>
                    </a:lnTo>
                    <a:lnTo>
                      <a:pt x="106" y="81"/>
                    </a:lnTo>
                    <a:lnTo>
                      <a:pt x="108" y="91"/>
                    </a:lnTo>
                    <a:lnTo>
                      <a:pt x="106" y="103"/>
                    </a:lnTo>
                    <a:lnTo>
                      <a:pt x="101" y="113"/>
                    </a:lnTo>
                    <a:lnTo>
                      <a:pt x="98" y="118"/>
                    </a:lnTo>
                    <a:lnTo>
                      <a:pt x="93" y="123"/>
                    </a:lnTo>
                    <a:lnTo>
                      <a:pt x="88" y="126"/>
                    </a:lnTo>
                    <a:lnTo>
                      <a:pt x="86" y="126"/>
                    </a:lnTo>
                    <a:lnTo>
                      <a:pt x="78" y="128"/>
                    </a:lnTo>
                    <a:lnTo>
                      <a:pt x="60" y="131"/>
                    </a:lnTo>
                    <a:lnTo>
                      <a:pt x="0" y="131"/>
                    </a:lnTo>
                    <a:lnTo>
                      <a:pt x="0" y="0"/>
                    </a:lnTo>
                    <a:lnTo>
                      <a:pt x="63" y="0"/>
                    </a:lnTo>
                    <a:lnTo>
                      <a:pt x="75" y="3"/>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1" name="Freeform 61"/>
              <p:cNvSpPr>
                <a:spLocks/>
              </p:cNvSpPr>
              <p:nvPr/>
            </p:nvSpPr>
            <p:spPr bwMode="auto">
              <a:xfrm>
                <a:off x="1243" y="7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2" name="Freeform 62"/>
              <p:cNvSpPr>
                <a:spLocks/>
              </p:cNvSpPr>
              <p:nvPr/>
            </p:nvSpPr>
            <p:spPr bwMode="auto">
              <a:xfrm>
                <a:off x="1353" y="7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3" name="Freeform 63"/>
              <p:cNvSpPr>
                <a:spLocks/>
              </p:cNvSpPr>
              <p:nvPr/>
            </p:nvSpPr>
            <p:spPr bwMode="auto">
              <a:xfrm>
                <a:off x="1525" y="7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4" name="Freeform 64"/>
              <p:cNvSpPr>
                <a:spLocks/>
              </p:cNvSpPr>
              <p:nvPr/>
            </p:nvSpPr>
            <p:spPr bwMode="auto">
              <a:xfrm>
                <a:off x="1645" y="75"/>
                <a:ext cx="124" cy="131"/>
              </a:xfrm>
              <a:custGeom>
                <a:avLst/>
                <a:gdLst>
                  <a:gd name="T0" fmla="*/ 0 w 124"/>
                  <a:gd name="T1" fmla="*/ 0 h 131"/>
                  <a:gd name="T2" fmla="*/ 25 w 124"/>
                  <a:gd name="T3" fmla="*/ 0 h 131"/>
                  <a:gd name="T4" fmla="*/ 63 w 124"/>
                  <a:gd name="T5" fmla="*/ 111 h 131"/>
                  <a:gd name="T6" fmla="*/ 98 w 124"/>
                  <a:gd name="T7" fmla="*/ 0 h 131"/>
                  <a:gd name="T8" fmla="*/ 124 w 124"/>
                  <a:gd name="T9" fmla="*/ 0 h 131"/>
                  <a:gd name="T10" fmla="*/ 124 w 124"/>
                  <a:gd name="T11" fmla="*/ 131 h 131"/>
                  <a:gd name="T12" fmla="*/ 108 w 124"/>
                  <a:gd name="T13" fmla="*/ 131 h 131"/>
                  <a:gd name="T14" fmla="*/ 108 w 124"/>
                  <a:gd name="T15" fmla="*/ 56 h 131"/>
                  <a:gd name="T16" fmla="*/ 108 w 124"/>
                  <a:gd name="T17" fmla="*/ 41 h 131"/>
                  <a:gd name="T18" fmla="*/ 108 w 124"/>
                  <a:gd name="T19" fmla="*/ 20 h 131"/>
                  <a:gd name="T20" fmla="*/ 71 w 124"/>
                  <a:gd name="T21" fmla="*/ 131 h 131"/>
                  <a:gd name="T22" fmla="*/ 53 w 124"/>
                  <a:gd name="T23" fmla="*/ 131 h 131"/>
                  <a:gd name="T24" fmla="*/ 15 w 124"/>
                  <a:gd name="T25" fmla="*/ 20 h 131"/>
                  <a:gd name="T26" fmla="*/ 15 w 124"/>
                  <a:gd name="T27" fmla="*/ 25 h 131"/>
                  <a:gd name="T28" fmla="*/ 15 w 124"/>
                  <a:gd name="T29" fmla="*/ 41 h 131"/>
                  <a:gd name="T30" fmla="*/ 15 w 124"/>
                  <a:gd name="T31" fmla="*/ 56 h 131"/>
                  <a:gd name="T32" fmla="*/ 15 w 124"/>
                  <a:gd name="T33" fmla="*/ 131 h 131"/>
                  <a:gd name="T34" fmla="*/ 0 w 124"/>
                  <a:gd name="T35" fmla="*/ 131 h 131"/>
                  <a:gd name="T36" fmla="*/ 0 w 124"/>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1"/>
                  <a:gd name="T59" fmla="*/ 124 w 124"/>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1">
                    <a:moveTo>
                      <a:pt x="0" y="0"/>
                    </a:moveTo>
                    <a:lnTo>
                      <a:pt x="25" y="0"/>
                    </a:lnTo>
                    <a:lnTo>
                      <a:pt x="63" y="111"/>
                    </a:lnTo>
                    <a:lnTo>
                      <a:pt x="98" y="0"/>
                    </a:lnTo>
                    <a:lnTo>
                      <a:pt x="124" y="0"/>
                    </a:lnTo>
                    <a:lnTo>
                      <a:pt x="124" y="131"/>
                    </a:lnTo>
                    <a:lnTo>
                      <a:pt x="108" y="131"/>
                    </a:lnTo>
                    <a:lnTo>
                      <a:pt x="108" y="56"/>
                    </a:lnTo>
                    <a:lnTo>
                      <a:pt x="108" y="41"/>
                    </a:lnTo>
                    <a:lnTo>
                      <a:pt x="108" y="20"/>
                    </a:lnTo>
                    <a:lnTo>
                      <a:pt x="71" y="131"/>
                    </a:lnTo>
                    <a:lnTo>
                      <a:pt x="53" y="131"/>
                    </a:lnTo>
                    <a:lnTo>
                      <a:pt x="15" y="20"/>
                    </a:lnTo>
                    <a:lnTo>
                      <a:pt x="15" y="25"/>
                    </a:lnTo>
                    <a:lnTo>
                      <a:pt x="15" y="41"/>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5" name="Freeform 65"/>
              <p:cNvSpPr>
                <a:spLocks noEditPoints="1"/>
              </p:cNvSpPr>
              <p:nvPr/>
            </p:nvSpPr>
            <p:spPr bwMode="auto">
              <a:xfrm>
                <a:off x="1799" y="75"/>
                <a:ext cx="95" cy="131"/>
              </a:xfrm>
              <a:custGeom>
                <a:avLst/>
                <a:gdLst>
                  <a:gd name="T0" fmla="*/ 0 w 95"/>
                  <a:gd name="T1" fmla="*/ 0 h 131"/>
                  <a:gd name="T2" fmla="*/ 58 w 95"/>
                  <a:gd name="T3" fmla="*/ 0 h 131"/>
                  <a:gd name="T4" fmla="*/ 65 w 95"/>
                  <a:gd name="T5" fmla="*/ 3 h 131"/>
                  <a:gd name="T6" fmla="*/ 73 w 95"/>
                  <a:gd name="T7" fmla="*/ 3 h 131"/>
                  <a:gd name="T8" fmla="*/ 80 w 95"/>
                  <a:gd name="T9" fmla="*/ 8 h 131"/>
                  <a:gd name="T10" fmla="*/ 85 w 95"/>
                  <a:gd name="T11" fmla="*/ 10 h 131"/>
                  <a:gd name="T12" fmla="*/ 90 w 95"/>
                  <a:gd name="T13" fmla="*/ 15 h 131"/>
                  <a:gd name="T14" fmla="*/ 93 w 95"/>
                  <a:gd name="T15" fmla="*/ 23 h 131"/>
                  <a:gd name="T16" fmla="*/ 95 w 95"/>
                  <a:gd name="T17" fmla="*/ 31 h 131"/>
                  <a:gd name="T18" fmla="*/ 95 w 95"/>
                  <a:gd name="T19" fmla="*/ 38 h 131"/>
                  <a:gd name="T20" fmla="*/ 95 w 95"/>
                  <a:gd name="T21" fmla="*/ 46 h 131"/>
                  <a:gd name="T22" fmla="*/ 93 w 95"/>
                  <a:gd name="T23" fmla="*/ 53 h 131"/>
                  <a:gd name="T24" fmla="*/ 90 w 95"/>
                  <a:gd name="T25" fmla="*/ 58 h 131"/>
                  <a:gd name="T26" fmla="*/ 85 w 95"/>
                  <a:gd name="T27" fmla="*/ 66 h 131"/>
                  <a:gd name="T28" fmla="*/ 83 w 95"/>
                  <a:gd name="T29" fmla="*/ 68 h 131"/>
                  <a:gd name="T30" fmla="*/ 80 w 95"/>
                  <a:gd name="T31" fmla="*/ 71 h 131"/>
                  <a:gd name="T32" fmla="*/ 75 w 95"/>
                  <a:gd name="T33" fmla="*/ 73 h 131"/>
                  <a:gd name="T34" fmla="*/ 65 w 95"/>
                  <a:gd name="T35" fmla="*/ 76 h 131"/>
                  <a:gd name="T36" fmla="*/ 58 w 95"/>
                  <a:gd name="T37" fmla="*/ 76 h 131"/>
                  <a:gd name="T38" fmla="*/ 17 w 95"/>
                  <a:gd name="T39" fmla="*/ 76 h 131"/>
                  <a:gd name="T40" fmla="*/ 17 w 95"/>
                  <a:gd name="T41" fmla="*/ 131 h 131"/>
                  <a:gd name="T42" fmla="*/ 0 w 95"/>
                  <a:gd name="T43" fmla="*/ 131 h 131"/>
                  <a:gd name="T44" fmla="*/ 0 w 95"/>
                  <a:gd name="T45" fmla="*/ 0 h 131"/>
                  <a:gd name="T46" fmla="*/ 68 w 95"/>
                  <a:gd name="T47" fmla="*/ 18 h 131"/>
                  <a:gd name="T48" fmla="*/ 60 w 95"/>
                  <a:gd name="T49" fmla="*/ 18 h 131"/>
                  <a:gd name="T50" fmla="*/ 50 w 95"/>
                  <a:gd name="T51" fmla="*/ 15 h 131"/>
                  <a:gd name="T52" fmla="*/ 17 w 95"/>
                  <a:gd name="T53" fmla="*/ 15 h 131"/>
                  <a:gd name="T54" fmla="*/ 17 w 95"/>
                  <a:gd name="T55" fmla="*/ 61 h 131"/>
                  <a:gd name="T56" fmla="*/ 50 w 95"/>
                  <a:gd name="T57" fmla="*/ 61 h 131"/>
                  <a:gd name="T58" fmla="*/ 63 w 95"/>
                  <a:gd name="T59" fmla="*/ 61 h 131"/>
                  <a:gd name="T60" fmla="*/ 68 w 95"/>
                  <a:gd name="T61" fmla="*/ 58 h 131"/>
                  <a:gd name="T62" fmla="*/ 70 w 95"/>
                  <a:gd name="T63" fmla="*/ 56 h 131"/>
                  <a:gd name="T64" fmla="*/ 73 w 95"/>
                  <a:gd name="T65" fmla="*/ 53 h 131"/>
                  <a:gd name="T66" fmla="*/ 75 w 95"/>
                  <a:gd name="T67" fmla="*/ 48 h 131"/>
                  <a:gd name="T68" fmla="*/ 78 w 95"/>
                  <a:gd name="T69" fmla="*/ 46 h 131"/>
                  <a:gd name="T70" fmla="*/ 78 w 95"/>
                  <a:gd name="T71" fmla="*/ 38 h 131"/>
                  <a:gd name="T72" fmla="*/ 78 w 95"/>
                  <a:gd name="T73" fmla="*/ 33 h 131"/>
                  <a:gd name="T74" fmla="*/ 75 w 95"/>
                  <a:gd name="T75" fmla="*/ 25 h 131"/>
                  <a:gd name="T76" fmla="*/ 73 w 95"/>
                  <a:gd name="T77" fmla="*/ 23 h 131"/>
                  <a:gd name="T78" fmla="*/ 68 w 95"/>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1"/>
                  <a:gd name="T122" fmla="*/ 95 w 95"/>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1">
                    <a:moveTo>
                      <a:pt x="0" y="0"/>
                    </a:moveTo>
                    <a:lnTo>
                      <a:pt x="58" y="0"/>
                    </a:lnTo>
                    <a:lnTo>
                      <a:pt x="65" y="3"/>
                    </a:lnTo>
                    <a:lnTo>
                      <a:pt x="73" y="3"/>
                    </a:lnTo>
                    <a:lnTo>
                      <a:pt x="80" y="8"/>
                    </a:lnTo>
                    <a:lnTo>
                      <a:pt x="85" y="10"/>
                    </a:lnTo>
                    <a:lnTo>
                      <a:pt x="90" y="15"/>
                    </a:lnTo>
                    <a:lnTo>
                      <a:pt x="93" y="23"/>
                    </a:lnTo>
                    <a:lnTo>
                      <a:pt x="95" y="31"/>
                    </a:lnTo>
                    <a:lnTo>
                      <a:pt x="95" y="38"/>
                    </a:lnTo>
                    <a:lnTo>
                      <a:pt x="95" y="46"/>
                    </a:lnTo>
                    <a:lnTo>
                      <a:pt x="93" y="53"/>
                    </a:lnTo>
                    <a:lnTo>
                      <a:pt x="90" y="58"/>
                    </a:lnTo>
                    <a:lnTo>
                      <a:pt x="85" y="66"/>
                    </a:lnTo>
                    <a:lnTo>
                      <a:pt x="83" y="68"/>
                    </a:lnTo>
                    <a:lnTo>
                      <a:pt x="80" y="71"/>
                    </a:lnTo>
                    <a:lnTo>
                      <a:pt x="75" y="73"/>
                    </a:lnTo>
                    <a:lnTo>
                      <a:pt x="65" y="76"/>
                    </a:lnTo>
                    <a:lnTo>
                      <a:pt x="58" y="76"/>
                    </a:lnTo>
                    <a:lnTo>
                      <a:pt x="17" y="76"/>
                    </a:lnTo>
                    <a:lnTo>
                      <a:pt x="17" y="131"/>
                    </a:lnTo>
                    <a:lnTo>
                      <a:pt x="0" y="131"/>
                    </a:lnTo>
                    <a:lnTo>
                      <a:pt x="0" y="0"/>
                    </a:lnTo>
                    <a:close/>
                    <a:moveTo>
                      <a:pt x="68" y="18"/>
                    </a:moveTo>
                    <a:lnTo>
                      <a:pt x="60" y="18"/>
                    </a:lnTo>
                    <a:lnTo>
                      <a:pt x="50" y="15"/>
                    </a:lnTo>
                    <a:lnTo>
                      <a:pt x="17" y="15"/>
                    </a:lnTo>
                    <a:lnTo>
                      <a:pt x="17" y="61"/>
                    </a:lnTo>
                    <a:lnTo>
                      <a:pt x="50" y="61"/>
                    </a:lnTo>
                    <a:lnTo>
                      <a:pt x="63" y="61"/>
                    </a:lnTo>
                    <a:lnTo>
                      <a:pt x="68" y="58"/>
                    </a:lnTo>
                    <a:lnTo>
                      <a:pt x="70" y="56"/>
                    </a:lnTo>
                    <a:lnTo>
                      <a:pt x="73" y="53"/>
                    </a:lnTo>
                    <a:lnTo>
                      <a:pt x="75" y="48"/>
                    </a:lnTo>
                    <a:lnTo>
                      <a:pt x="78" y="46"/>
                    </a:lnTo>
                    <a:lnTo>
                      <a:pt x="78" y="38"/>
                    </a:lnTo>
                    <a:lnTo>
                      <a:pt x="78" y="33"/>
                    </a:lnTo>
                    <a:lnTo>
                      <a:pt x="75"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6" name="Freeform 66"/>
              <p:cNvSpPr>
                <a:spLocks/>
              </p:cNvSpPr>
              <p:nvPr/>
            </p:nvSpPr>
            <p:spPr bwMode="auto">
              <a:xfrm>
                <a:off x="1917" y="75"/>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7" name="Freeform 67"/>
              <p:cNvSpPr>
                <a:spLocks noEditPoints="1"/>
              </p:cNvSpPr>
              <p:nvPr/>
            </p:nvSpPr>
            <p:spPr bwMode="auto">
              <a:xfrm>
                <a:off x="2010" y="73"/>
                <a:ext cx="128" cy="138"/>
              </a:xfrm>
              <a:custGeom>
                <a:avLst/>
                <a:gdLst>
                  <a:gd name="T0" fmla="*/ 121 w 128"/>
                  <a:gd name="T1" fmla="*/ 30 h 138"/>
                  <a:gd name="T2" fmla="*/ 123 w 128"/>
                  <a:gd name="T3" fmla="*/ 43 h 138"/>
                  <a:gd name="T4" fmla="*/ 128 w 128"/>
                  <a:gd name="T5" fmla="*/ 65 h 138"/>
                  <a:gd name="T6" fmla="*/ 123 w 128"/>
                  <a:gd name="T7" fmla="*/ 93 h 138"/>
                  <a:gd name="T8" fmla="*/ 113 w 128"/>
                  <a:gd name="T9" fmla="*/ 115 h 138"/>
                  <a:gd name="T10" fmla="*/ 91 w 128"/>
                  <a:gd name="T11" fmla="*/ 130 h 138"/>
                  <a:gd name="T12" fmla="*/ 63 w 128"/>
                  <a:gd name="T13" fmla="*/ 138 h 138"/>
                  <a:gd name="T14" fmla="*/ 43 w 128"/>
                  <a:gd name="T15" fmla="*/ 133 h 138"/>
                  <a:gd name="T16" fmla="*/ 25 w 128"/>
                  <a:gd name="T17" fmla="*/ 125 h 138"/>
                  <a:gd name="T18" fmla="*/ 10 w 128"/>
                  <a:gd name="T19" fmla="*/ 108 h 138"/>
                  <a:gd name="T20" fmla="*/ 3 w 128"/>
                  <a:gd name="T21" fmla="*/ 83 h 138"/>
                  <a:gd name="T22" fmla="*/ 3 w 128"/>
                  <a:gd name="T23" fmla="*/ 55 h 138"/>
                  <a:gd name="T24" fmla="*/ 8 w 128"/>
                  <a:gd name="T25" fmla="*/ 33 h 138"/>
                  <a:gd name="T26" fmla="*/ 18 w 128"/>
                  <a:gd name="T27" fmla="*/ 17 h 138"/>
                  <a:gd name="T28" fmla="*/ 35 w 128"/>
                  <a:gd name="T29" fmla="*/ 5 h 138"/>
                  <a:gd name="T30" fmla="*/ 48 w 128"/>
                  <a:gd name="T31" fmla="*/ 2 h 138"/>
                  <a:gd name="T32" fmla="*/ 63 w 128"/>
                  <a:gd name="T33" fmla="*/ 0 h 138"/>
                  <a:gd name="T34" fmla="*/ 86 w 128"/>
                  <a:gd name="T35" fmla="*/ 2 h 138"/>
                  <a:gd name="T36" fmla="*/ 106 w 128"/>
                  <a:gd name="T37" fmla="*/ 12 h 138"/>
                  <a:gd name="T38" fmla="*/ 113 w 128"/>
                  <a:gd name="T39" fmla="*/ 22 h 138"/>
                  <a:gd name="T40" fmla="*/ 103 w 128"/>
                  <a:gd name="T41" fmla="*/ 95 h 138"/>
                  <a:gd name="T42" fmla="*/ 108 w 128"/>
                  <a:gd name="T43" fmla="*/ 78 h 138"/>
                  <a:gd name="T44" fmla="*/ 108 w 128"/>
                  <a:gd name="T45" fmla="*/ 55 h 138"/>
                  <a:gd name="T46" fmla="*/ 103 w 128"/>
                  <a:gd name="T47" fmla="*/ 38 h 138"/>
                  <a:gd name="T48" fmla="*/ 91 w 128"/>
                  <a:gd name="T49" fmla="*/ 22 h 138"/>
                  <a:gd name="T50" fmla="*/ 76 w 128"/>
                  <a:gd name="T51" fmla="*/ 17 h 138"/>
                  <a:gd name="T52" fmla="*/ 55 w 128"/>
                  <a:gd name="T53" fmla="*/ 17 h 138"/>
                  <a:gd name="T54" fmla="*/ 38 w 128"/>
                  <a:gd name="T55" fmla="*/ 22 h 138"/>
                  <a:gd name="T56" fmla="*/ 25 w 128"/>
                  <a:gd name="T57" fmla="*/ 38 h 138"/>
                  <a:gd name="T58" fmla="*/ 23 w 128"/>
                  <a:gd name="T59" fmla="*/ 45 h 138"/>
                  <a:gd name="T60" fmla="*/ 20 w 128"/>
                  <a:gd name="T61" fmla="*/ 70 h 138"/>
                  <a:gd name="T62" fmla="*/ 23 w 128"/>
                  <a:gd name="T63" fmla="*/ 90 h 138"/>
                  <a:gd name="T64" fmla="*/ 30 w 128"/>
                  <a:gd name="T65" fmla="*/ 105 h 138"/>
                  <a:gd name="T66" fmla="*/ 45 w 128"/>
                  <a:gd name="T67" fmla="*/ 118 h 138"/>
                  <a:gd name="T68" fmla="*/ 65 w 128"/>
                  <a:gd name="T69" fmla="*/ 120 h 138"/>
                  <a:gd name="T70" fmla="*/ 86 w 128"/>
                  <a:gd name="T71" fmla="*/ 118 h 138"/>
                  <a:gd name="T72" fmla="*/ 96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2"/>
                    </a:moveTo>
                    <a:lnTo>
                      <a:pt x="121" y="30"/>
                    </a:lnTo>
                    <a:lnTo>
                      <a:pt x="123" y="35"/>
                    </a:lnTo>
                    <a:lnTo>
                      <a:pt x="123" y="43"/>
                    </a:lnTo>
                    <a:lnTo>
                      <a:pt x="126" y="53"/>
                    </a:lnTo>
                    <a:lnTo>
                      <a:pt x="128" y="65"/>
                    </a:lnTo>
                    <a:lnTo>
                      <a:pt x="126" y="80"/>
                    </a:lnTo>
                    <a:lnTo>
                      <a:pt x="123" y="93"/>
                    </a:lnTo>
                    <a:lnTo>
                      <a:pt x="118" y="103"/>
                    </a:lnTo>
                    <a:lnTo>
                      <a:pt x="113" y="115"/>
                    </a:lnTo>
                    <a:lnTo>
                      <a:pt x="103" y="123"/>
                    </a:lnTo>
                    <a:lnTo>
                      <a:pt x="91" y="130"/>
                    </a:lnTo>
                    <a:lnTo>
                      <a:pt x="78" y="136"/>
                    </a:lnTo>
                    <a:lnTo>
                      <a:pt x="63" y="138"/>
                    </a:lnTo>
                    <a:lnTo>
                      <a:pt x="48" y="136"/>
                    </a:lnTo>
                    <a:lnTo>
                      <a:pt x="43" y="133"/>
                    </a:lnTo>
                    <a:lnTo>
                      <a:pt x="35" y="133"/>
                    </a:lnTo>
                    <a:lnTo>
                      <a:pt x="25" y="125"/>
                    </a:lnTo>
                    <a:lnTo>
                      <a:pt x="15" y="118"/>
                    </a:lnTo>
                    <a:lnTo>
                      <a:pt x="10" y="108"/>
                    </a:lnTo>
                    <a:lnTo>
                      <a:pt x="5" y="95"/>
                    </a:lnTo>
                    <a:lnTo>
                      <a:pt x="3" y="83"/>
                    </a:lnTo>
                    <a:lnTo>
                      <a:pt x="0" y="68"/>
                    </a:lnTo>
                    <a:lnTo>
                      <a:pt x="3" y="55"/>
                    </a:lnTo>
                    <a:lnTo>
                      <a:pt x="5" y="45"/>
                    </a:lnTo>
                    <a:lnTo>
                      <a:pt x="8" y="33"/>
                    </a:lnTo>
                    <a:lnTo>
                      <a:pt x="13" y="25"/>
                    </a:lnTo>
                    <a:lnTo>
                      <a:pt x="18" y="17"/>
                    </a:lnTo>
                    <a:lnTo>
                      <a:pt x="23" y="12"/>
                    </a:lnTo>
                    <a:lnTo>
                      <a:pt x="35" y="5"/>
                    </a:lnTo>
                    <a:lnTo>
                      <a:pt x="40" y="2"/>
                    </a:lnTo>
                    <a:lnTo>
                      <a:pt x="48" y="2"/>
                    </a:lnTo>
                    <a:lnTo>
                      <a:pt x="55" y="0"/>
                    </a:lnTo>
                    <a:lnTo>
                      <a:pt x="63" y="0"/>
                    </a:lnTo>
                    <a:lnTo>
                      <a:pt x="81" y="0"/>
                    </a:lnTo>
                    <a:lnTo>
                      <a:pt x="86" y="2"/>
                    </a:lnTo>
                    <a:lnTo>
                      <a:pt x="93" y="5"/>
                    </a:lnTo>
                    <a:lnTo>
                      <a:pt x="106" y="12"/>
                    </a:lnTo>
                    <a:lnTo>
                      <a:pt x="111" y="17"/>
                    </a:lnTo>
                    <a:lnTo>
                      <a:pt x="113" y="22"/>
                    </a:lnTo>
                    <a:close/>
                    <a:moveTo>
                      <a:pt x="98" y="105"/>
                    </a:moveTo>
                    <a:lnTo>
                      <a:pt x="103" y="95"/>
                    </a:lnTo>
                    <a:lnTo>
                      <a:pt x="106" y="88"/>
                    </a:lnTo>
                    <a:lnTo>
                      <a:pt x="108" y="78"/>
                    </a:lnTo>
                    <a:lnTo>
                      <a:pt x="108" y="65"/>
                    </a:lnTo>
                    <a:lnTo>
                      <a:pt x="108" y="55"/>
                    </a:lnTo>
                    <a:lnTo>
                      <a:pt x="106" y="45"/>
                    </a:lnTo>
                    <a:lnTo>
                      <a:pt x="103" y="38"/>
                    </a:lnTo>
                    <a:lnTo>
                      <a:pt x="98" y="30"/>
                    </a:lnTo>
                    <a:lnTo>
                      <a:pt x="91" y="22"/>
                    </a:lnTo>
                    <a:lnTo>
                      <a:pt x="83" y="20"/>
                    </a:lnTo>
                    <a:lnTo>
                      <a:pt x="76" y="17"/>
                    </a:lnTo>
                    <a:lnTo>
                      <a:pt x="65" y="15"/>
                    </a:lnTo>
                    <a:lnTo>
                      <a:pt x="55" y="17"/>
                    </a:lnTo>
                    <a:lnTo>
                      <a:pt x="45" y="20"/>
                    </a:lnTo>
                    <a:lnTo>
                      <a:pt x="38" y="22"/>
                    </a:lnTo>
                    <a:lnTo>
                      <a:pt x="33" y="30"/>
                    </a:lnTo>
                    <a:lnTo>
                      <a:pt x="25" y="38"/>
                    </a:lnTo>
                    <a:lnTo>
                      <a:pt x="23" y="43"/>
                    </a:lnTo>
                    <a:lnTo>
                      <a:pt x="23" y="45"/>
                    </a:lnTo>
                    <a:lnTo>
                      <a:pt x="20" y="58"/>
                    </a:lnTo>
                    <a:lnTo>
                      <a:pt x="20" y="70"/>
                    </a:lnTo>
                    <a:lnTo>
                      <a:pt x="20" y="80"/>
                    </a:lnTo>
                    <a:lnTo>
                      <a:pt x="23" y="90"/>
                    </a:lnTo>
                    <a:lnTo>
                      <a:pt x="25" y="98"/>
                    </a:lnTo>
                    <a:lnTo>
                      <a:pt x="30" y="105"/>
                    </a:lnTo>
                    <a:lnTo>
                      <a:pt x="35" y="113"/>
                    </a:lnTo>
                    <a:lnTo>
                      <a:pt x="45" y="118"/>
                    </a:lnTo>
                    <a:lnTo>
                      <a:pt x="53" y="120"/>
                    </a:lnTo>
                    <a:lnTo>
                      <a:pt x="65" y="120"/>
                    </a:lnTo>
                    <a:lnTo>
                      <a:pt x="76" y="120"/>
                    </a:lnTo>
                    <a:lnTo>
                      <a:pt x="86" y="118"/>
                    </a:lnTo>
                    <a:lnTo>
                      <a:pt x="93" y="113"/>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8" name="Freeform 68"/>
              <p:cNvSpPr>
                <a:spLocks/>
              </p:cNvSpPr>
              <p:nvPr/>
            </p:nvSpPr>
            <p:spPr bwMode="auto">
              <a:xfrm>
                <a:off x="2148" y="75"/>
                <a:ext cx="116" cy="131"/>
              </a:xfrm>
              <a:custGeom>
                <a:avLst/>
                <a:gdLst>
                  <a:gd name="T0" fmla="*/ 0 w 116"/>
                  <a:gd name="T1" fmla="*/ 0 h 131"/>
                  <a:gd name="T2" fmla="*/ 21 w 116"/>
                  <a:gd name="T3" fmla="*/ 0 h 131"/>
                  <a:gd name="T4" fmla="*/ 58 w 116"/>
                  <a:gd name="T5" fmla="*/ 63 h 131"/>
                  <a:gd name="T6" fmla="*/ 96 w 116"/>
                  <a:gd name="T7" fmla="*/ 0 h 131"/>
                  <a:gd name="T8" fmla="*/ 116 w 116"/>
                  <a:gd name="T9" fmla="*/ 0 h 131"/>
                  <a:gd name="T10" fmla="*/ 66 w 116"/>
                  <a:gd name="T11" fmla="*/ 78 h 131"/>
                  <a:gd name="T12" fmla="*/ 66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1" y="0"/>
                    </a:lnTo>
                    <a:lnTo>
                      <a:pt x="58" y="63"/>
                    </a:lnTo>
                    <a:lnTo>
                      <a:pt x="96" y="0"/>
                    </a:lnTo>
                    <a:lnTo>
                      <a:pt x="116" y="0"/>
                    </a:lnTo>
                    <a:lnTo>
                      <a:pt x="66" y="78"/>
                    </a:lnTo>
                    <a:lnTo>
                      <a:pt x="66"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59" name="Freeform 69"/>
              <p:cNvSpPr>
                <a:spLocks/>
              </p:cNvSpPr>
              <p:nvPr/>
            </p:nvSpPr>
            <p:spPr bwMode="auto">
              <a:xfrm>
                <a:off x="2282"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0" name="Freeform 70"/>
              <p:cNvSpPr>
                <a:spLocks/>
              </p:cNvSpPr>
              <p:nvPr/>
            </p:nvSpPr>
            <p:spPr bwMode="auto">
              <a:xfrm>
                <a:off x="2403" y="75"/>
                <a:ext cx="95" cy="131"/>
              </a:xfrm>
              <a:custGeom>
                <a:avLst/>
                <a:gdLst>
                  <a:gd name="T0" fmla="*/ 0 w 95"/>
                  <a:gd name="T1" fmla="*/ 0 h 131"/>
                  <a:gd name="T2" fmla="*/ 93 w 95"/>
                  <a:gd name="T3" fmla="*/ 0 h 131"/>
                  <a:gd name="T4" fmla="*/ 93 w 95"/>
                  <a:gd name="T5" fmla="*/ 18 h 131"/>
                  <a:gd name="T6" fmla="*/ 15 w 95"/>
                  <a:gd name="T7" fmla="*/ 18 h 131"/>
                  <a:gd name="T8" fmla="*/ 15 w 95"/>
                  <a:gd name="T9" fmla="*/ 56 h 131"/>
                  <a:gd name="T10" fmla="*/ 88 w 95"/>
                  <a:gd name="T11" fmla="*/ 56 h 131"/>
                  <a:gd name="T12" fmla="*/ 88 w 95"/>
                  <a:gd name="T13" fmla="*/ 71 h 131"/>
                  <a:gd name="T14" fmla="*/ 15 w 95"/>
                  <a:gd name="T15" fmla="*/ 71 h 131"/>
                  <a:gd name="T16" fmla="*/ 15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3" y="0"/>
                    </a:lnTo>
                    <a:lnTo>
                      <a:pt x="93" y="18"/>
                    </a:lnTo>
                    <a:lnTo>
                      <a:pt x="15" y="18"/>
                    </a:lnTo>
                    <a:lnTo>
                      <a:pt x="15" y="56"/>
                    </a:lnTo>
                    <a:lnTo>
                      <a:pt x="88" y="56"/>
                    </a:lnTo>
                    <a:lnTo>
                      <a:pt x="88" y="71"/>
                    </a:lnTo>
                    <a:lnTo>
                      <a:pt x="15" y="71"/>
                    </a:lnTo>
                    <a:lnTo>
                      <a:pt x="15"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1" name="Rectangle 71"/>
              <p:cNvSpPr>
                <a:spLocks noChangeArrowheads="1"/>
              </p:cNvSpPr>
              <p:nvPr/>
            </p:nvSpPr>
            <p:spPr bwMode="auto">
              <a:xfrm>
                <a:off x="3386" y="2357"/>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62" name="Freeform 72"/>
              <p:cNvSpPr>
                <a:spLocks/>
              </p:cNvSpPr>
              <p:nvPr/>
            </p:nvSpPr>
            <p:spPr bwMode="auto">
              <a:xfrm>
                <a:off x="3431" y="2357"/>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3" name="Freeform 73"/>
              <p:cNvSpPr>
                <a:spLocks/>
              </p:cNvSpPr>
              <p:nvPr/>
            </p:nvSpPr>
            <p:spPr bwMode="auto">
              <a:xfrm>
                <a:off x="3552" y="2357"/>
                <a:ext cx="106" cy="130"/>
              </a:xfrm>
              <a:custGeom>
                <a:avLst/>
                <a:gdLst>
                  <a:gd name="T0" fmla="*/ 106 w 106"/>
                  <a:gd name="T1" fmla="*/ 0 h 130"/>
                  <a:gd name="T2" fmla="*/ 106 w 106"/>
                  <a:gd name="T3" fmla="*/ 15 h 130"/>
                  <a:gd name="T4" fmla="*/ 63 w 106"/>
                  <a:gd name="T5" fmla="*/ 15 h 130"/>
                  <a:gd name="T6" fmla="*/ 63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3" y="15"/>
                    </a:lnTo>
                    <a:lnTo>
                      <a:pt x="63"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4" name="Freeform 74"/>
              <p:cNvSpPr>
                <a:spLocks/>
              </p:cNvSpPr>
              <p:nvPr/>
            </p:nvSpPr>
            <p:spPr bwMode="auto">
              <a:xfrm>
                <a:off x="3376" y="2113"/>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2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0 h 136"/>
                  <a:gd name="T28" fmla="*/ 71 w 116"/>
                  <a:gd name="T29" fmla="*/ 120 h 136"/>
                  <a:gd name="T30" fmla="*/ 86 w 116"/>
                  <a:gd name="T31" fmla="*/ 113 h 136"/>
                  <a:gd name="T32" fmla="*/ 96 w 116"/>
                  <a:gd name="T33" fmla="*/ 98 h 136"/>
                  <a:gd name="T34" fmla="*/ 116 w 116"/>
                  <a:gd name="T35" fmla="*/ 85 h 136"/>
                  <a:gd name="T36" fmla="*/ 111 w 116"/>
                  <a:gd name="T37" fmla="*/ 105 h 136"/>
                  <a:gd name="T38" fmla="*/ 101 w 116"/>
                  <a:gd name="T39" fmla="*/ 120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2"/>
                    </a:moveTo>
                    <a:lnTo>
                      <a:pt x="106" y="20"/>
                    </a:lnTo>
                    <a:lnTo>
                      <a:pt x="111" y="28"/>
                    </a:lnTo>
                    <a:lnTo>
                      <a:pt x="113" y="35"/>
                    </a:lnTo>
                    <a:lnTo>
                      <a:pt x="116" y="43"/>
                    </a:lnTo>
                    <a:lnTo>
                      <a:pt x="98" y="43"/>
                    </a:lnTo>
                    <a:lnTo>
                      <a:pt x="93" y="30"/>
                    </a:lnTo>
                    <a:lnTo>
                      <a:pt x="91" y="28"/>
                    </a:lnTo>
                    <a:lnTo>
                      <a:pt x="86" y="22"/>
                    </a:lnTo>
                    <a:lnTo>
                      <a:pt x="81" y="20"/>
                    </a:lnTo>
                    <a:lnTo>
                      <a:pt x="76" y="17"/>
                    </a:lnTo>
                    <a:lnTo>
                      <a:pt x="68" y="15"/>
                    </a:lnTo>
                    <a:lnTo>
                      <a:pt x="61" y="15"/>
                    </a:lnTo>
                    <a:lnTo>
                      <a:pt x="53" y="15"/>
                    </a:lnTo>
                    <a:lnTo>
                      <a:pt x="43" y="17"/>
                    </a:lnTo>
                    <a:lnTo>
                      <a:pt x="38" y="22"/>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8"/>
                    </a:lnTo>
                    <a:lnTo>
                      <a:pt x="98" y="85"/>
                    </a:lnTo>
                    <a:lnTo>
                      <a:pt x="116" y="85"/>
                    </a:lnTo>
                    <a:lnTo>
                      <a:pt x="113" y="95"/>
                    </a:lnTo>
                    <a:lnTo>
                      <a:pt x="111" y="105"/>
                    </a:lnTo>
                    <a:lnTo>
                      <a:pt x="106" y="113"/>
                    </a:lnTo>
                    <a:lnTo>
                      <a:pt x="101" y="120"/>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5" name="Freeform 75"/>
              <p:cNvSpPr>
                <a:spLocks/>
              </p:cNvSpPr>
              <p:nvPr/>
            </p:nvSpPr>
            <p:spPr bwMode="auto">
              <a:xfrm>
                <a:off x="3515" y="2115"/>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6" name="Freeform 76"/>
              <p:cNvSpPr>
                <a:spLocks noEditPoints="1"/>
              </p:cNvSpPr>
              <p:nvPr/>
            </p:nvSpPr>
            <p:spPr bwMode="auto">
              <a:xfrm>
                <a:off x="3633" y="2115"/>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7" name="Freeform 77"/>
              <p:cNvSpPr>
                <a:spLocks noEditPoints="1"/>
              </p:cNvSpPr>
              <p:nvPr/>
            </p:nvSpPr>
            <p:spPr bwMode="auto">
              <a:xfrm>
                <a:off x="3766" y="2115"/>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5"/>
                    </a:lnTo>
                    <a:lnTo>
                      <a:pt x="18" y="15"/>
                    </a:lnTo>
                    <a:lnTo>
                      <a:pt x="18" y="61"/>
                    </a:lnTo>
                    <a:lnTo>
                      <a:pt x="60" y="61"/>
                    </a:lnTo>
                    <a:close/>
                    <a:moveTo>
                      <a:pt x="0" y="0"/>
                    </a:moveTo>
                    <a:lnTo>
                      <a:pt x="60" y="0"/>
                    </a:lnTo>
                    <a:lnTo>
                      <a:pt x="76" y="3"/>
                    </a:lnTo>
                    <a:lnTo>
                      <a:pt x="86" y="5"/>
                    </a:lnTo>
                    <a:lnTo>
                      <a:pt x="93" y="10"/>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8" name="Freeform 78"/>
              <p:cNvSpPr>
                <a:spLocks/>
              </p:cNvSpPr>
              <p:nvPr/>
            </p:nvSpPr>
            <p:spPr bwMode="auto">
              <a:xfrm>
                <a:off x="3894" y="2115"/>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3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3"/>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69" name="Freeform 79"/>
              <p:cNvSpPr>
                <a:spLocks noEditPoints="1"/>
              </p:cNvSpPr>
              <p:nvPr/>
            </p:nvSpPr>
            <p:spPr bwMode="auto">
              <a:xfrm>
                <a:off x="3950" y="2120"/>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5 h 129"/>
                  <a:gd name="T38" fmla="*/ 73 w 85"/>
                  <a:gd name="T39" fmla="*/ 13 h 129"/>
                  <a:gd name="T40" fmla="*/ 83 w 85"/>
                  <a:gd name="T41" fmla="*/ 41 h 129"/>
                  <a:gd name="T42" fmla="*/ 85 w 85"/>
                  <a:gd name="T43" fmla="*/ 58 h 129"/>
                  <a:gd name="T44" fmla="*/ 83 w 85"/>
                  <a:gd name="T45" fmla="*/ 81 h 129"/>
                  <a:gd name="T46" fmla="*/ 70 w 85"/>
                  <a:gd name="T47" fmla="*/ 113 h 129"/>
                  <a:gd name="T48" fmla="*/ 63 w 85"/>
                  <a:gd name="T49" fmla="*/ 121 h 129"/>
                  <a:gd name="T50" fmla="*/ 50 w 85"/>
                  <a:gd name="T51" fmla="*/ 129 h 129"/>
                  <a:gd name="T52" fmla="*/ 30 w 85"/>
                  <a:gd name="T53" fmla="*/ 129 h 129"/>
                  <a:gd name="T54" fmla="*/ 15 w 85"/>
                  <a:gd name="T55" fmla="*/ 124 h 129"/>
                  <a:gd name="T56" fmla="*/ 5 w 85"/>
                  <a:gd name="T57" fmla="*/ 113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3"/>
                    </a:lnTo>
                    <a:lnTo>
                      <a:pt x="32" y="116"/>
                    </a:lnTo>
                    <a:lnTo>
                      <a:pt x="37" y="116"/>
                    </a:lnTo>
                    <a:lnTo>
                      <a:pt x="43" y="116"/>
                    </a:lnTo>
                    <a:lnTo>
                      <a:pt x="48" y="113"/>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5"/>
                    </a:lnTo>
                    <a:lnTo>
                      <a:pt x="68" y="8"/>
                    </a:lnTo>
                    <a:lnTo>
                      <a:pt x="73" y="13"/>
                    </a:lnTo>
                    <a:lnTo>
                      <a:pt x="78" y="23"/>
                    </a:lnTo>
                    <a:lnTo>
                      <a:pt x="83" y="41"/>
                    </a:lnTo>
                    <a:lnTo>
                      <a:pt x="83" y="48"/>
                    </a:lnTo>
                    <a:lnTo>
                      <a:pt x="85" y="58"/>
                    </a:lnTo>
                    <a:lnTo>
                      <a:pt x="83" y="71"/>
                    </a:lnTo>
                    <a:lnTo>
                      <a:pt x="83" y="81"/>
                    </a:lnTo>
                    <a:lnTo>
                      <a:pt x="78" y="101"/>
                    </a:lnTo>
                    <a:lnTo>
                      <a:pt x="70" y="113"/>
                    </a:lnTo>
                    <a:lnTo>
                      <a:pt x="68" y="118"/>
                    </a:lnTo>
                    <a:lnTo>
                      <a:pt x="63" y="121"/>
                    </a:lnTo>
                    <a:lnTo>
                      <a:pt x="58" y="126"/>
                    </a:lnTo>
                    <a:lnTo>
                      <a:pt x="50" y="129"/>
                    </a:lnTo>
                    <a:lnTo>
                      <a:pt x="37" y="129"/>
                    </a:lnTo>
                    <a:lnTo>
                      <a:pt x="30" y="129"/>
                    </a:lnTo>
                    <a:lnTo>
                      <a:pt x="22" y="126"/>
                    </a:lnTo>
                    <a:lnTo>
                      <a:pt x="15" y="124"/>
                    </a:lnTo>
                    <a:lnTo>
                      <a:pt x="10" y="121"/>
                    </a:lnTo>
                    <a:lnTo>
                      <a:pt x="5" y="113"/>
                    </a:lnTo>
                    <a:lnTo>
                      <a:pt x="2" y="108"/>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5"/>
                    </a:lnTo>
                    <a:lnTo>
                      <a:pt x="40" y="13"/>
                    </a:lnTo>
                    <a:lnTo>
                      <a:pt x="30" y="15"/>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0" name="Freeform 80"/>
              <p:cNvSpPr>
                <a:spLocks/>
              </p:cNvSpPr>
              <p:nvPr/>
            </p:nvSpPr>
            <p:spPr bwMode="auto">
              <a:xfrm>
                <a:off x="4048" y="2115"/>
                <a:ext cx="43" cy="169"/>
              </a:xfrm>
              <a:custGeom>
                <a:avLst/>
                <a:gdLst>
                  <a:gd name="T0" fmla="*/ 2 w 43"/>
                  <a:gd name="T1" fmla="*/ 169 h 169"/>
                  <a:gd name="T2" fmla="*/ 12 w 43"/>
                  <a:gd name="T3" fmla="*/ 144 h 169"/>
                  <a:gd name="T4" fmla="*/ 20 w 43"/>
                  <a:gd name="T5" fmla="*/ 129 h 169"/>
                  <a:gd name="T6" fmla="*/ 22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0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8"/>
                    </a:lnTo>
                    <a:lnTo>
                      <a:pt x="25" y="108"/>
                    </a:lnTo>
                    <a:lnTo>
                      <a:pt x="25" y="96"/>
                    </a:lnTo>
                    <a:lnTo>
                      <a:pt x="25" y="83"/>
                    </a:lnTo>
                    <a:lnTo>
                      <a:pt x="25" y="71"/>
                    </a:lnTo>
                    <a:lnTo>
                      <a:pt x="25" y="58"/>
                    </a:lnTo>
                    <a:lnTo>
                      <a:pt x="22" y="48"/>
                    </a:lnTo>
                    <a:lnTo>
                      <a:pt x="17" y="36"/>
                    </a:lnTo>
                    <a:lnTo>
                      <a:pt x="12" y="20"/>
                    </a:lnTo>
                    <a:lnTo>
                      <a:pt x="0" y="0"/>
                    </a:lnTo>
                    <a:lnTo>
                      <a:pt x="12" y="0"/>
                    </a:lnTo>
                    <a:lnTo>
                      <a:pt x="28" y="26"/>
                    </a:lnTo>
                    <a:lnTo>
                      <a:pt x="35" y="41"/>
                    </a:lnTo>
                    <a:lnTo>
                      <a:pt x="38" y="51"/>
                    </a:lnTo>
                    <a:lnTo>
                      <a:pt x="40" y="61"/>
                    </a:lnTo>
                    <a:lnTo>
                      <a:pt x="43" y="83"/>
                    </a:lnTo>
                    <a:lnTo>
                      <a:pt x="43" y="96"/>
                    </a:lnTo>
                    <a:lnTo>
                      <a:pt x="40" y="108"/>
                    </a:lnTo>
                    <a:lnTo>
                      <a:pt x="38" y="118"/>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1" name="Freeform 81"/>
              <p:cNvSpPr>
                <a:spLocks/>
              </p:cNvSpPr>
              <p:nvPr/>
            </p:nvSpPr>
            <p:spPr bwMode="auto">
              <a:xfrm>
                <a:off x="4118" y="2226"/>
                <a:ext cx="20" cy="48"/>
              </a:xfrm>
              <a:custGeom>
                <a:avLst/>
                <a:gdLst>
                  <a:gd name="T0" fmla="*/ 0 w 20"/>
                  <a:gd name="T1" fmla="*/ 38 h 48"/>
                  <a:gd name="T2" fmla="*/ 5 w 20"/>
                  <a:gd name="T3" fmla="*/ 35 h 48"/>
                  <a:gd name="T4" fmla="*/ 8 w 20"/>
                  <a:gd name="T5" fmla="*/ 30 h 48"/>
                  <a:gd name="T6" fmla="*/ 10 w 20"/>
                  <a:gd name="T7" fmla="*/ 23 h 48"/>
                  <a:gd name="T8" fmla="*/ 10 w 20"/>
                  <a:gd name="T9" fmla="*/ 20 h 48"/>
                  <a:gd name="T10" fmla="*/ 0 w 20"/>
                  <a:gd name="T11" fmla="*/ 20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8" y="30"/>
                    </a:lnTo>
                    <a:lnTo>
                      <a:pt x="10" y="23"/>
                    </a:lnTo>
                    <a:lnTo>
                      <a:pt x="10" y="20"/>
                    </a:lnTo>
                    <a:lnTo>
                      <a:pt x="0" y="20"/>
                    </a:lnTo>
                    <a:lnTo>
                      <a:pt x="0" y="0"/>
                    </a:lnTo>
                    <a:lnTo>
                      <a:pt x="20" y="0"/>
                    </a:lnTo>
                    <a:lnTo>
                      <a:pt x="20" y="18"/>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2" name="Freeform 82"/>
              <p:cNvSpPr>
                <a:spLocks noEditPoints="1"/>
              </p:cNvSpPr>
              <p:nvPr/>
            </p:nvSpPr>
            <p:spPr bwMode="auto">
              <a:xfrm>
                <a:off x="3384" y="1874"/>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5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8"/>
                    </a:lnTo>
                    <a:lnTo>
                      <a:pt x="88" y="55"/>
                    </a:lnTo>
                    <a:lnTo>
                      <a:pt x="85" y="45"/>
                    </a:lnTo>
                    <a:lnTo>
                      <a:pt x="83" y="38"/>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30"/>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3" name="Freeform 83"/>
              <p:cNvSpPr>
                <a:spLocks/>
              </p:cNvSpPr>
              <p:nvPr/>
            </p:nvSpPr>
            <p:spPr bwMode="auto">
              <a:xfrm>
                <a:off x="3515" y="1874"/>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4" name="Freeform 84"/>
              <p:cNvSpPr>
                <a:spLocks/>
              </p:cNvSpPr>
              <p:nvPr/>
            </p:nvSpPr>
            <p:spPr bwMode="auto">
              <a:xfrm>
                <a:off x="3628" y="1872"/>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7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7"/>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5" name="Rectangle 85"/>
              <p:cNvSpPr>
                <a:spLocks noChangeArrowheads="1"/>
              </p:cNvSpPr>
              <p:nvPr/>
            </p:nvSpPr>
            <p:spPr bwMode="auto">
              <a:xfrm>
                <a:off x="3769" y="1874"/>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76" name="Freeform 86"/>
              <p:cNvSpPr>
                <a:spLocks/>
              </p:cNvSpPr>
              <p:nvPr/>
            </p:nvSpPr>
            <p:spPr bwMode="auto">
              <a:xfrm>
                <a:off x="3814" y="1874"/>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5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5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5"/>
                    </a:lnTo>
                    <a:lnTo>
                      <a:pt x="108" y="40"/>
                    </a:lnTo>
                    <a:lnTo>
                      <a:pt x="108" y="20"/>
                    </a:lnTo>
                    <a:lnTo>
                      <a:pt x="73" y="131"/>
                    </a:lnTo>
                    <a:lnTo>
                      <a:pt x="55" y="131"/>
                    </a:lnTo>
                    <a:lnTo>
                      <a:pt x="17" y="20"/>
                    </a:lnTo>
                    <a:lnTo>
                      <a:pt x="17" y="25"/>
                    </a:lnTo>
                    <a:lnTo>
                      <a:pt x="17" y="40"/>
                    </a:lnTo>
                    <a:lnTo>
                      <a:pt x="17" y="5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7" name="Freeform 87"/>
              <p:cNvSpPr>
                <a:spLocks noEditPoints="1"/>
              </p:cNvSpPr>
              <p:nvPr/>
            </p:nvSpPr>
            <p:spPr bwMode="auto">
              <a:xfrm>
                <a:off x="3955" y="1874"/>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8" name="Freeform 88"/>
              <p:cNvSpPr>
                <a:spLocks/>
              </p:cNvSpPr>
              <p:nvPr/>
            </p:nvSpPr>
            <p:spPr bwMode="auto">
              <a:xfrm>
                <a:off x="4086" y="1874"/>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79" name="Freeform 89"/>
              <p:cNvSpPr>
                <a:spLocks/>
              </p:cNvSpPr>
              <p:nvPr/>
            </p:nvSpPr>
            <p:spPr bwMode="auto">
              <a:xfrm>
                <a:off x="4186" y="1874"/>
                <a:ext cx="43" cy="169"/>
              </a:xfrm>
              <a:custGeom>
                <a:avLst/>
                <a:gdLst>
                  <a:gd name="T0" fmla="*/ 40 w 43"/>
                  <a:gd name="T1" fmla="*/ 0 h 169"/>
                  <a:gd name="T2" fmla="*/ 30 w 43"/>
                  <a:gd name="T3" fmla="*/ 23 h 169"/>
                  <a:gd name="T4" fmla="*/ 23 w 43"/>
                  <a:gd name="T5" fmla="*/ 38 h 169"/>
                  <a:gd name="T6" fmla="*/ 20 w 43"/>
                  <a:gd name="T7" fmla="*/ 48 h 169"/>
                  <a:gd name="T8" fmla="*/ 18 w 43"/>
                  <a:gd name="T9" fmla="*/ 60 h 169"/>
                  <a:gd name="T10" fmla="*/ 18 w 43"/>
                  <a:gd name="T11" fmla="*/ 71 h 169"/>
                  <a:gd name="T12" fmla="*/ 18 w 43"/>
                  <a:gd name="T13" fmla="*/ 83 h 169"/>
                  <a:gd name="T14" fmla="*/ 18 w 43"/>
                  <a:gd name="T15" fmla="*/ 96 h 169"/>
                  <a:gd name="T16" fmla="*/ 18 w 43"/>
                  <a:gd name="T17" fmla="*/ 108 h 169"/>
                  <a:gd name="T18" fmla="*/ 25 w 43"/>
                  <a:gd name="T19" fmla="*/ 131 h 169"/>
                  <a:gd name="T20" fmla="*/ 30 w 43"/>
                  <a:gd name="T21" fmla="*/ 146 h 169"/>
                  <a:gd name="T22" fmla="*/ 43 w 43"/>
                  <a:gd name="T23" fmla="*/ 169 h 169"/>
                  <a:gd name="T24" fmla="*/ 30 w 43"/>
                  <a:gd name="T25" fmla="*/ 169 h 169"/>
                  <a:gd name="T26" fmla="*/ 15 w 43"/>
                  <a:gd name="T27" fmla="*/ 141 h 169"/>
                  <a:gd name="T28" fmla="*/ 8 w 43"/>
                  <a:gd name="T29" fmla="*/ 126 h 169"/>
                  <a:gd name="T30" fmla="*/ 5 w 43"/>
                  <a:gd name="T31" fmla="*/ 113 h 169"/>
                  <a:gd name="T32" fmla="*/ 0 w 43"/>
                  <a:gd name="T33" fmla="*/ 98 h 169"/>
                  <a:gd name="T34" fmla="*/ 0 w 43"/>
                  <a:gd name="T35" fmla="*/ 86 h 169"/>
                  <a:gd name="T36" fmla="*/ 0 w 43"/>
                  <a:gd name="T37" fmla="*/ 71 h 169"/>
                  <a:gd name="T38" fmla="*/ 3 w 43"/>
                  <a:gd name="T39" fmla="*/ 60 h 169"/>
                  <a:gd name="T40" fmla="*/ 5 w 43"/>
                  <a:gd name="T41" fmla="*/ 48 h 169"/>
                  <a:gd name="T42" fmla="*/ 8 w 43"/>
                  <a:gd name="T43" fmla="*/ 38 h 169"/>
                  <a:gd name="T44" fmla="*/ 18 w 43"/>
                  <a:gd name="T45" fmla="*/ 23 h 169"/>
                  <a:gd name="T46" fmla="*/ 30 w 43"/>
                  <a:gd name="T47" fmla="*/ 0 h 169"/>
                  <a:gd name="T48" fmla="*/ 40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0" y="0"/>
                    </a:moveTo>
                    <a:lnTo>
                      <a:pt x="30" y="23"/>
                    </a:lnTo>
                    <a:lnTo>
                      <a:pt x="23" y="38"/>
                    </a:lnTo>
                    <a:lnTo>
                      <a:pt x="20" y="48"/>
                    </a:lnTo>
                    <a:lnTo>
                      <a:pt x="18" y="60"/>
                    </a:lnTo>
                    <a:lnTo>
                      <a:pt x="18" y="71"/>
                    </a:lnTo>
                    <a:lnTo>
                      <a:pt x="18" y="83"/>
                    </a:lnTo>
                    <a:lnTo>
                      <a:pt x="18" y="96"/>
                    </a:lnTo>
                    <a:lnTo>
                      <a:pt x="18" y="108"/>
                    </a:lnTo>
                    <a:lnTo>
                      <a:pt x="25" y="131"/>
                    </a:lnTo>
                    <a:lnTo>
                      <a:pt x="30" y="146"/>
                    </a:lnTo>
                    <a:lnTo>
                      <a:pt x="43" y="169"/>
                    </a:lnTo>
                    <a:lnTo>
                      <a:pt x="30" y="169"/>
                    </a:lnTo>
                    <a:lnTo>
                      <a:pt x="15" y="141"/>
                    </a:lnTo>
                    <a:lnTo>
                      <a:pt x="8" y="126"/>
                    </a:lnTo>
                    <a:lnTo>
                      <a:pt x="5" y="113"/>
                    </a:lnTo>
                    <a:lnTo>
                      <a:pt x="0" y="98"/>
                    </a:lnTo>
                    <a:lnTo>
                      <a:pt x="0" y="86"/>
                    </a:lnTo>
                    <a:lnTo>
                      <a:pt x="0" y="71"/>
                    </a:lnTo>
                    <a:lnTo>
                      <a:pt x="3" y="60"/>
                    </a:lnTo>
                    <a:lnTo>
                      <a:pt x="5" y="48"/>
                    </a:lnTo>
                    <a:lnTo>
                      <a:pt x="8" y="38"/>
                    </a:lnTo>
                    <a:lnTo>
                      <a:pt x="18"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0" name="Freeform 90"/>
              <p:cNvSpPr>
                <a:spLocks/>
              </p:cNvSpPr>
              <p:nvPr/>
            </p:nvSpPr>
            <p:spPr bwMode="auto">
              <a:xfrm>
                <a:off x="4252" y="1879"/>
                <a:ext cx="47" cy="126"/>
              </a:xfrm>
              <a:custGeom>
                <a:avLst/>
                <a:gdLst>
                  <a:gd name="T0" fmla="*/ 0 w 47"/>
                  <a:gd name="T1" fmla="*/ 35 h 126"/>
                  <a:gd name="T2" fmla="*/ 0 w 47"/>
                  <a:gd name="T3" fmla="*/ 23 h 126"/>
                  <a:gd name="T4" fmla="*/ 15 w 47"/>
                  <a:gd name="T5" fmla="*/ 23 h 126"/>
                  <a:gd name="T6" fmla="*/ 25 w 47"/>
                  <a:gd name="T7" fmla="*/ 18 h 126"/>
                  <a:gd name="T8" fmla="*/ 27 w 47"/>
                  <a:gd name="T9" fmla="*/ 15 h 126"/>
                  <a:gd name="T10" fmla="*/ 30 w 47"/>
                  <a:gd name="T11" fmla="*/ 13 h 126"/>
                  <a:gd name="T12" fmla="*/ 35 w 47"/>
                  <a:gd name="T13" fmla="*/ 0 h 126"/>
                  <a:gd name="T14" fmla="*/ 47 w 47"/>
                  <a:gd name="T15" fmla="*/ 0 h 126"/>
                  <a:gd name="T16" fmla="*/ 47 w 47"/>
                  <a:gd name="T17" fmla="*/ 126 h 126"/>
                  <a:gd name="T18" fmla="*/ 30 w 47"/>
                  <a:gd name="T19" fmla="*/ 126 h 126"/>
                  <a:gd name="T20" fmla="*/ 30 w 47"/>
                  <a:gd name="T21" fmla="*/ 35 h 126"/>
                  <a:gd name="T22" fmla="*/ 0 w 47"/>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126"/>
                  <a:gd name="T38" fmla="*/ 47 w 47"/>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126">
                    <a:moveTo>
                      <a:pt x="0" y="35"/>
                    </a:moveTo>
                    <a:lnTo>
                      <a:pt x="0" y="23"/>
                    </a:lnTo>
                    <a:lnTo>
                      <a:pt x="15" y="23"/>
                    </a:lnTo>
                    <a:lnTo>
                      <a:pt x="25" y="18"/>
                    </a:lnTo>
                    <a:lnTo>
                      <a:pt x="27" y="15"/>
                    </a:lnTo>
                    <a:lnTo>
                      <a:pt x="30" y="13"/>
                    </a:lnTo>
                    <a:lnTo>
                      <a:pt x="35" y="0"/>
                    </a:lnTo>
                    <a:lnTo>
                      <a:pt x="47" y="0"/>
                    </a:lnTo>
                    <a:lnTo>
                      <a:pt x="47"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1" name="Freeform 91"/>
              <p:cNvSpPr>
                <a:spLocks noEditPoints="1"/>
              </p:cNvSpPr>
              <p:nvPr/>
            </p:nvSpPr>
            <p:spPr bwMode="auto">
              <a:xfrm>
                <a:off x="4340" y="1879"/>
                <a:ext cx="88" cy="128"/>
              </a:xfrm>
              <a:custGeom>
                <a:avLst/>
                <a:gdLst>
                  <a:gd name="T0" fmla="*/ 83 w 88"/>
                  <a:gd name="T1" fmla="*/ 28 h 128"/>
                  <a:gd name="T2" fmla="*/ 88 w 88"/>
                  <a:gd name="T3" fmla="*/ 50 h 128"/>
                  <a:gd name="T4" fmla="*/ 88 w 88"/>
                  <a:gd name="T5" fmla="*/ 76 h 128"/>
                  <a:gd name="T6" fmla="*/ 83 w 88"/>
                  <a:gd name="T7" fmla="*/ 96 h 128"/>
                  <a:gd name="T8" fmla="*/ 73 w 88"/>
                  <a:gd name="T9" fmla="*/ 116 h 128"/>
                  <a:gd name="T10" fmla="*/ 65 w 88"/>
                  <a:gd name="T11" fmla="*/ 123 h 128"/>
                  <a:gd name="T12" fmla="*/ 55 w 88"/>
                  <a:gd name="T13" fmla="*/ 128 h 128"/>
                  <a:gd name="T14" fmla="*/ 45 w 88"/>
                  <a:gd name="T15" fmla="*/ 128 h 128"/>
                  <a:gd name="T16" fmla="*/ 25 w 88"/>
                  <a:gd name="T17" fmla="*/ 123 h 128"/>
                  <a:gd name="T18" fmla="*/ 17 w 88"/>
                  <a:gd name="T19" fmla="*/ 118 h 128"/>
                  <a:gd name="T20" fmla="*/ 5 w 88"/>
                  <a:gd name="T21" fmla="*/ 101 h 128"/>
                  <a:gd name="T22" fmla="*/ 2 w 88"/>
                  <a:gd name="T23" fmla="*/ 78 h 128"/>
                  <a:gd name="T24" fmla="*/ 2 w 88"/>
                  <a:gd name="T25" fmla="*/ 45 h 128"/>
                  <a:gd name="T26" fmla="*/ 7 w 88"/>
                  <a:gd name="T27" fmla="*/ 28 h 128"/>
                  <a:gd name="T28" fmla="*/ 17 w 88"/>
                  <a:gd name="T29" fmla="*/ 10 h 128"/>
                  <a:gd name="T30" fmla="*/ 25 w 88"/>
                  <a:gd name="T31" fmla="*/ 3 h 128"/>
                  <a:gd name="T32" fmla="*/ 45 w 88"/>
                  <a:gd name="T33" fmla="*/ 0 h 128"/>
                  <a:gd name="T34" fmla="*/ 60 w 88"/>
                  <a:gd name="T35" fmla="*/ 3 h 128"/>
                  <a:gd name="T36" fmla="*/ 73 w 88"/>
                  <a:gd name="T37" fmla="*/ 10 h 128"/>
                  <a:gd name="T38" fmla="*/ 63 w 88"/>
                  <a:gd name="T39" fmla="*/ 103 h 128"/>
                  <a:gd name="T40" fmla="*/ 68 w 88"/>
                  <a:gd name="T41" fmla="*/ 98 h 128"/>
                  <a:gd name="T42" fmla="*/ 70 w 88"/>
                  <a:gd name="T43" fmla="*/ 76 h 128"/>
                  <a:gd name="T44" fmla="*/ 70 w 88"/>
                  <a:gd name="T45" fmla="*/ 43 h 128"/>
                  <a:gd name="T46" fmla="*/ 65 w 88"/>
                  <a:gd name="T47" fmla="*/ 28 h 128"/>
                  <a:gd name="T48" fmla="*/ 58 w 88"/>
                  <a:gd name="T49" fmla="*/ 18 h 128"/>
                  <a:gd name="T50" fmla="*/ 45 w 88"/>
                  <a:gd name="T51" fmla="*/ 13 h 128"/>
                  <a:gd name="T52" fmla="*/ 32 w 88"/>
                  <a:gd name="T53" fmla="*/ 18 h 128"/>
                  <a:gd name="T54" fmla="*/ 25 w 88"/>
                  <a:gd name="T55" fmla="*/ 28 h 128"/>
                  <a:gd name="T56" fmla="*/ 17 w 88"/>
                  <a:gd name="T57" fmla="*/ 53 h 128"/>
                  <a:gd name="T58" fmla="*/ 20 w 88"/>
                  <a:gd name="T59" fmla="*/ 83 h 128"/>
                  <a:gd name="T60" fmla="*/ 25 w 88"/>
                  <a:gd name="T61" fmla="*/ 106 h 128"/>
                  <a:gd name="T62" fmla="*/ 30 w 88"/>
                  <a:gd name="T63" fmla="*/ 111 h 128"/>
                  <a:gd name="T64" fmla="*/ 45 w 88"/>
                  <a:gd name="T65" fmla="*/ 116 h 128"/>
                  <a:gd name="T66" fmla="*/ 55 w 88"/>
                  <a:gd name="T67" fmla="*/ 113 h 128"/>
                  <a:gd name="T68" fmla="*/ 63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80" y="20"/>
                    </a:moveTo>
                    <a:lnTo>
                      <a:pt x="83" y="28"/>
                    </a:lnTo>
                    <a:lnTo>
                      <a:pt x="85" y="38"/>
                    </a:lnTo>
                    <a:lnTo>
                      <a:pt x="88" y="50"/>
                    </a:lnTo>
                    <a:lnTo>
                      <a:pt x="88" y="63"/>
                    </a:lnTo>
                    <a:lnTo>
                      <a:pt x="88" y="76"/>
                    </a:lnTo>
                    <a:lnTo>
                      <a:pt x="85" y="86"/>
                    </a:lnTo>
                    <a:lnTo>
                      <a:pt x="83" y="96"/>
                    </a:lnTo>
                    <a:lnTo>
                      <a:pt x="80" y="106"/>
                    </a:lnTo>
                    <a:lnTo>
                      <a:pt x="73" y="116"/>
                    </a:lnTo>
                    <a:lnTo>
                      <a:pt x="70" y="121"/>
                    </a:lnTo>
                    <a:lnTo>
                      <a:pt x="65" y="123"/>
                    </a:lnTo>
                    <a:lnTo>
                      <a:pt x="60" y="126"/>
                    </a:lnTo>
                    <a:lnTo>
                      <a:pt x="55" y="128"/>
                    </a:lnTo>
                    <a:lnTo>
                      <a:pt x="50" y="128"/>
                    </a:lnTo>
                    <a:lnTo>
                      <a:pt x="45" y="128"/>
                    </a:lnTo>
                    <a:lnTo>
                      <a:pt x="32" y="128"/>
                    </a:lnTo>
                    <a:lnTo>
                      <a:pt x="25" y="123"/>
                    </a:lnTo>
                    <a:lnTo>
                      <a:pt x="20" y="121"/>
                    </a:lnTo>
                    <a:lnTo>
                      <a:pt x="17" y="118"/>
                    </a:lnTo>
                    <a:lnTo>
                      <a:pt x="10" y="108"/>
                    </a:lnTo>
                    <a:lnTo>
                      <a:pt x="5" y="101"/>
                    </a:lnTo>
                    <a:lnTo>
                      <a:pt x="2" y="91"/>
                    </a:lnTo>
                    <a:lnTo>
                      <a:pt x="2" y="78"/>
                    </a:lnTo>
                    <a:lnTo>
                      <a:pt x="0" y="66"/>
                    </a:lnTo>
                    <a:lnTo>
                      <a:pt x="2" y="45"/>
                    </a:lnTo>
                    <a:lnTo>
                      <a:pt x="5" y="35"/>
                    </a:lnTo>
                    <a:lnTo>
                      <a:pt x="7" y="28"/>
                    </a:lnTo>
                    <a:lnTo>
                      <a:pt x="12" y="15"/>
                    </a:lnTo>
                    <a:lnTo>
                      <a:pt x="17" y="10"/>
                    </a:lnTo>
                    <a:lnTo>
                      <a:pt x="20" y="8"/>
                    </a:lnTo>
                    <a:lnTo>
                      <a:pt x="25" y="3"/>
                    </a:lnTo>
                    <a:lnTo>
                      <a:pt x="32" y="0"/>
                    </a:lnTo>
                    <a:lnTo>
                      <a:pt x="45" y="0"/>
                    </a:lnTo>
                    <a:lnTo>
                      <a:pt x="55" y="0"/>
                    </a:lnTo>
                    <a:lnTo>
                      <a:pt x="60" y="3"/>
                    </a:lnTo>
                    <a:lnTo>
                      <a:pt x="65" y="5"/>
                    </a:lnTo>
                    <a:lnTo>
                      <a:pt x="73" y="10"/>
                    </a:lnTo>
                    <a:lnTo>
                      <a:pt x="80" y="20"/>
                    </a:lnTo>
                    <a:close/>
                    <a:moveTo>
                      <a:pt x="63" y="103"/>
                    </a:moveTo>
                    <a:lnTo>
                      <a:pt x="65" y="101"/>
                    </a:lnTo>
                    <a:lnTo>
                      <a:pt x="68" y="98"/>
                    </a:lnTo>
                    <a:lnTo>
                      <a:pt x="70" y="88"/>
                    </a:lnTo>
                    <a:lnTo>
                      <a:pt x="70" y="76"/>
                    </a:lnTo>
                    <a:lnTo>
                      <a:pt x="70" y="63"/>
                    </a:lnTo>
                    <a:lnTo>
                      <a:pt x="70" y="43"/>
                    </a:lnTo>
                    <a:lnTo>
                      <a:pt x="68" y="35"/>
                    </a:lnTo>
                    <a:lnTo>
                      <a:pt x="65" y="28"/>
                    </a:lnTo>
                    <a:lnTo>
                      <a:pt x="63" y="20"/>
                    </a:lnTo>
                    <a:lnTo>
                      <a:pt x="58" y="18"/>
                    </a:lnTo>
                    <a:lnTo>
                      <a:pt x="53" y="15"/>
                    </a:lnTo>
                    <a:lnTo>
                      <a:pt x="45" y="13"/>
                    </a:lnTo>
                    <a:lnTo>
                      <a:pt x="37" y="15"/>
                    </a:lnTo>
                    <a:lnTo>
                      <a:pt x="32" y="18"/>
                    </a:lnTo>
                    <a:lnTo>
                      <a:pt x="27" y="20"/>
                    </a:lnTo>
                    <a:lnTo>
                      <a:pt x="25" y="28"/>
                    </a:lnTo>
                    <a:lnTo>
                      <a:pt x="20" y="43"/>
                    </a:lnTo>
                    <a:lnTo>
                      <a:pt x="17" y="53"/>
                    </a:lnTo>
                    <a:lnTo>
                      <a:pt x="17" y="66"/>
                    </a:lnTo>
                    <a:lnTo>
                      <a:pt x="20" y="83"/>
                    </a:lnTo>
                    <a:lnTo>
                      <a:pt x="22" y="96"/>
                    </a:lnTo>
                    <a:lnTo>
                      <a:pt x="25" y="106"/>
                    </a:lnTo>
                    <a:lnTo>
                      <a:pt x="27" y="108"/>
                    </a:lnTo>
                    <a:lnTo>
                      <a:pt x="30" y="111"/>
                    </a:lnTo>
                    <a:lnTo>
                      <a:pt x="37" y="113"/>
                    </a:lnTo>
                    <a:lnTo>
                      <a:pt x="45" y="116"/>
                    </a:lnTo>
                    <a:lnTo>
                      <a:pt x="50" y="113"/>
                    </a:lnTo>
                    <a:lnTo>
                      <a:pt x="55" y="113"/>
                    </a:lnTo>
                    <a:lnTo>
                      <a:pt x="60" y="108"/>
                    </a:lnTo>
                    <a:lnTo>
                      <a:pt x="63"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2" name="Freeform 92"/>
              <p:cNvSpPr>
                <a:spLocks/>
              </p:cNvSpPr>
              <p:nvPr/>
            </p:nvSpPr>
            <p:spPr bwMode="auto">
              <a:xfrm>
                <a:off x="4450"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3" name="Freeform 93"/>
              <p:cNvSpPr>
                <a:spLocks/>
              </p:cNvSpPr>
              <p:nvPr/>
            </p:nvSpPr>
            <p:spPr bwMode="auto">
              <a:xfrm>
                <a:off x="4541" y="1877"/>
                <a:ext cx="88" cy="128"/>
              </a:xfrm>
              <a:custGeom>
                <a:avLst/>
                <a:gdLst>
                  <a:gd name="T0" fmla="*/ 7 w 88"/>
                  <a:gd name="T1" fmla="*/ 100 h 128"/>
                  <a:gd name="T2" fmla="*/ 13 w 88"/>
                  <a:gd name="T3" fmla="*/ 93 h 128"/>
                  <a:gd name="T4" fmla="*/ 18 w 88"/>
                  <a:gd name="T5" fmla="*/ 88 h 128"/>
                  <a:gd name="T6" fmla="*/ 23 w 88"/>
                  <a:gd name="T7" fmla="*/ 83 h 128"/>
                  <a:gd name="T8" fmla="*/ 30 w 88"/>
                  <a:gd name="T9" fmla="*/ 78 h 128"/>
                  <a:gd name="T10" fmla="*/ 48 w 88"/>
                  <a:gd name="T11" fmla="*/ 68 h 128"/>
                  <a:gd name="T12" fmla="*/ 58 w 88"/>
                  <a:gd name="T13" fmla="*/ 63 h 128"/>
                  <a:gd name="T14" fmla="*/ 63 w 88"/>
                  <a:gd name="T15" fmla="*/ 57 h 128"/>
                  <a:gd name="T16" fmla="*/ 68 w 88"/>
                  <a:gd name="T17" fmla="*/ 52 h 128"/>
                  <a:gd name="T18" fmla="*/ 70 w 88"/>
                  <a:gd name="T19" fmla="*/ 47 h 128"/>
                  <a:gd name="T20" fmla="*/ 70 w 88"/>
                  <a:gd name="T21" fmla="*/ 45 h 128"/>
                  <a:gd name="T22" fmla="*/ 70 w 88"/>
                  <a:gd name="T23" fmla="*/ 40 h 128"/>
                  <a:gd name="T24" fmla="*/ 70 w 88"/>
                  <a:gd name="T25" fmla="*/ 35 h 128"/>
                  <a:gd name="T26" fmla="*/ 70 w 88"/>
                  <a:gd name="T27" fmla="*/ 30 h 128"/>
                  <a:gd name="T28" fmla="*/ 68 w 88"/>
                  <a:gd name="T29" fmla="*/ 25 h 128"/>
                  <a:gd name="T30" fmla="*/ 65 w 88"/>
                  <a:gd name="T31" fmla="*/ 22 h 128"/>
                  <a:gd name="T32" fmla="*/ 58 w 88"/>
                  <a:gd name="T33" fmla="*/ 17 h 128"/>
                  <a:gd name="T34" fmla="*/ 48 w 88"/>
                  <a:gd name="T35" fmla="*/ 15 h 128"/>
                  <a:gd name="T36" fmla="*/ 40 w 88"/>
                  <a:gd name="T37" fmla="*/ 17 h 128"/>
                  <a:gd name="T38" fmla="*/ 33 w 88"/>
                  <a:gd name="T39" fmla="*/ 20 h 128"/>
                  <a:gd name="T40" fmla="*/ 28 w 88"/>
                  <a:gd name="T41" fmla="*/ 22 h 128"/>
                  <a:gd name="T42" fmla="*/ 25 w 88"/>
                  <a:gd name="T43" fmla="*/ 27 h 128"/>
                  <a:gd name="T44" fmla="*/ 23 w 88"/>
                  <a:gd name="T45" fmla="*/ 35 h 128"/>
                  <a:gd name="T46" fmla="*/ 20 w 88"/>
                  <a:gd name="T47" fmla="*/ 47 h 128"/>
                  <a:gd name="T48" fmla="*/ 5 w 88"/>
                  <a:gd name="T49" fmla="*/ 47 h 128"/>
                  <a:gd name="T50" fmla="*/ 5 w 88"/>
                  <a:gd name="T51" fmla="*/ 37 h 128"/>
                  <a:gd name="T52" fmla="*/ 5 w 88"/>
                  <a:gd name="T53" fmla="*/ 32 h 128"/>
                  <a:gd name="T54" fmla="*/ 10 w 88"/>
                  <a:gd name="T55" fmla="*/ 20 h 128"/>
                  <a:gd name="T56" fmla="*/ 18 w 88"/>
                  <a:gd name="T57" fmla="*/ 12 h 128"/>
                  <a:gd name="T58" fmla="*/ 20 w 88"/>
                  <a:gd name="T59" fmla="*/ 7 h 128"/>
                  <a:gd name="T60" fmla="*/ 25 w 88"/>
                  <a:gd name="T61" fmla="*/ 5 h 128"/>
                  <a:gd name="T62" fmla="*/ 35 w 88"/>
                  <a:gd name="T63" fmla="*/ 2 h 128"/>
                  <a:gd name="T64" fmla="*/ 48 w 88"/>
                  <a:gd name="T65" fmla="*/ 0 h 128"/>
                  <a:gd name="T66" fmla="*/ 58 w 88"/>
                  <a:gd name="T67" fmla="*/ 2 h 128"/>
                  <a:gd name="T68" fmla="*/ 65 w 88"/>
                  <a:gd name="T69" fmla="*/ 5 h 128"/>
                  <a:gd name="T70" fmla="*/ 73 w 88"/>
                  <a:gd name="T71" fmla="*/ 7 h 128"/>
                  <a:gd name="T72" fmla="*/ 78 w 88"/>
                  <a:gd name="T73" fmla="*/ 12 h 128"/>
                  <a:gd name="T74" fmla="*/ 83 w 88"/>
                  <a:gd name="T75" fmla="*/ 20 h 128"/>
                  <a:gd name="T76" fmla="*/ 85 w 88"/>
                  <a:gd name="T77" fmla="*/ 25 h 128"/>
                  <a:gd name="T78" fmla="*/ 88 w 88"/>
                  <a:gd name="T79" fmla="*/ 32 h 128"/>
                  <a:gd name="T80" fmla="*/ 88 w 88"/>
                  <a:gd name="T81" fmla="*/ 40 h 128"/>
                  <a:gd name="T82" fmla="*/ 88 w 88"/>
                  <a:gd name="T83" fmla="*/ 45 h 128"/>
                  <a:gd name="T84" fmla="*/ 85 w 88"/>
                  <a:gd name="T85" fmla="*/ 52 h 128"/>
                  <a:gd name="T86" fmla="*/ 83 w 88"/>
                  <a:gd name="T87" fmla="*/ 60 h 128"/>
                  <a:gd name="T88" fmla="*/ 78 w 88"/>
                  <a:gd name="T89" fmla="*/ 65 h 128"/>
                  <a:gd name="T90" fmla="*/ 70 w 88"/>
                  <a:gd name="T91" fmla="*/ 73 h 128"/>
                  <a:gd name="T92" fmla="*/ 55 w 88"/>
                  <a:gd name="T93" fmla="*/ 80 h 128"/>
                  <a:gd name="T94" fmla="*/ 43 w 88"/>
                  <a:gd name="T95" fmla="*/ 88 h 128"/>
                  <a:gd name="T96" fmla="*/ 30 w 88"/>
                  <a:gd name="T97" fmla="*/ 95 h 128"/>
                  <a:gd name="T98" fmla="*/ 25 w 88"/>
                  <a:gd name="T99" fmla="*/ 100 h 128"/>
                  <a:gd name="T100" fmla="*/ 23 w 88"/>
                  <a:gd name="T101" fmla="*/ 103 h 128"/>
                  <a:gd name="T102" fmla="*/ 20 w 88"/>
                  <a:gd name="T103" fmla="*/ 113 h 128"/>
                  <a:gd name="T104" fmla="*/ 88 w 88"/>
                  <a:gd name="T105" fmla="*/ 113 h 128"/>
                  <a:gd name="T106" fmla="*/ 88 w 88"/>
                  <a:gd name="T107" fmla="*/ 128 h 128"/>
                  <a:gd name="T108" fmla="*/ 0 w 88"/>
                  <a:gd name="T109" fmla="*/ 128 h 128"/>
                  <a:gd name="T110" fmla="*/ 2 w 88"/>
                  <a:gd name="T111" fmla="*/ 120 h 128"/>
                  <a:gd name="T112" fmla="*/ 2 w 88"/>
                  <a:gd name="T113" fmla="*/ 113 h 128"/>
                  <a:gd name="T114" fmla="*/ 7 w 88"/>
                  <a:gd name="T115" fmla="*/ 100 h 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8"/>
                  <a:gd name="T175" fmla="*/ 0 h 128"/>
                  <a:gd name="T176" fmla="*/ 88 w 88"/>
                  <a:gd name="T177" fmla="*/ 128 h 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8" h="128">
                    <a:moveTo>
                      <a:pt x="7" y="100"/>
                    </a:moveTo>
                    <a:lnTo>
                      <a:pt x="13" y="93"/>
                    </a:lnTo>
                    <a:lnTo>
                      <a:pt x="18" y="88"/>
                    </a:lnTo>
                    <a:lnTo>
                      <a:pt x="23" y="83"/>
                    </a:lnTo>
                    <a:lnTo>
                      <a:pt x="30" y="78"/>
                    </a:lnTo>
                    <a:lnTo>
                      <a:pt x="48" y="68"/>
                    </a:lnTo>
                    <a:lnTo>
                      <a:pt x="58" y="63"/>
                    </a:lnTo>
                    <a:lnTo>
                      <a:pt x="63" y="57"/>
                    </a:lnTo>
                    <a:lnTo>
                      <a:pt x="68" y="52"/>
                    </a:lnTo>
                    <a:lnTo>
                      <a:pt x="70" y="47"/>
                    </a:lnTo>
                    <a:lnTo>
                      <a:pt x="70" y="45"/>
                    </a:lnTo>
                    <a:lnTo>
                      <a:pt x="70" y="40"/>
                    </a:lnTo>
                    <a:lnTo>
                      <a:pt x="70" y="35"/>
                    </a:lnTo>
                    <a:lnTo>
                      <a:pt x="70" y="30"/>
                    </a:lnTo>
                    <a:lnTo>
                      <a:pt x="68" y="25"/>
                    </a:lnTo>
                    <a:lnTo>
                      <a:pt x="65" y="22"/>
                    </a:lnTo>
                    <a:lnTo>
                      <a:pt x="58" y="17"/>
                    </a:lnTo>
                    <a:lnTo>
                      <a:pt x="48" y="15"/>
                    </a:lnTo>
                    <a:lnTo>
                      <a:pt x="40" y="17"/>
                    </a:lnTo>
                    <a:lnTo>
                      <a:pt x="33" y="20"/>
                    </a:lnTo>
                    <a:lnTo>
                      <a:pt x="28" y="22"/>
                    </a:lnTo>
                    <a:lnTo>
                      <a:pt x="25" y="27"/>
                    </a:lnTo>
                    <a:lnTo>
                      <a:pt x="23" y="35"/>
                    </a:lnTo>
                    <a:lnTo>
                      <a:pt x="20" y="47"/>
                    </a:lnTo>
                    <a:lnTo>
                      <a:pt x="5" y="47"/>
                    </a:lnTo>
                    <a:lnTo>
                      <a:pt x="5" y="37"/>
                    </a:lnTo>
                    <a:lnTo>
                      <a:pt x="5" y="32"/>
                    </a:lnTo>
                    <a:lnTo>
                      <a:pt x="10" y="20"/>
                    </a:lnTo>
                    <a:lnTo>
                      <a:pt x="18" y="12"/>
                    </a:lnTo>
                    <a:lnTo>
                      <a:pt x="20" y="7"/>
                    </a:lnTo>
                    <a:lnTo>
                      <a:pt x="25" y="5"/>
                    </a:lnTo>
                    <a:lnTo>
                      <a:pt x="35" y="2"/>
                    </a:lnTo>
                    <a:lnTo>
                      <a:pt x="48" y="0"/>
                    </a:lnTo>
                    <a:lnTo>
                      <a:pt x="58" y="2"/>
                    </a:lnTo>
                    <a:lnTo>
                      <a:pt x="65" y="5"/>
                    </a:lnTo>
                    <a:lnTo>
                      <a:pt x="73" y="7"/>
                    </a:lnTo>
                    <a:lnTo>
                      <a:pt x="78" y="12"/>
                    </a:lnTo>
                    <a:lnTo>
                      <a:pt x="83" y="20"/>
                    </a:lnTo>
                    <a:lnTo>
                      <a:pt x="85" y="25"/>
                    </a:lnTo>
                    <a:lnTo>
                      <a:pt x="88" y="32"/>
                    </a:lnTo>
                    <a:lnTo>
                      <a:pt x="88" y="40"/>
                    </a:lnTo>
                    <a:lnTo>
                      <a:pt x="88" y="45"/>
                    </a:lnTo>
                    <a:lnTo>
                      <a:pt x="85" y="52"/>
                    </a:lnTo>
                    <a:lnTo>
                      <a:pt x="83" y="60"/>
                    </a:lnTo>
                    <a:lnTo>
                      <a:pt x="78" y="65"/>
                    </a:lnTo>
                    <a:lnTo>
                      <a:pt x="70" y="73"/>
                    </a:lnTo>
                    <a:lnTo>
                      <a:pt x="55" y="80"/>
                    </a:lnTo>
                    <a:lnTo>
                      <a:pt x="43" y="88"/>
                    </a:lnTo>
                    <a:lnTo>
                      <a:pt x="30" y="95"/>
                    </a:lnTo>
                    <a:lnTo>
                      <a:pt x="25" y="100"/>
                    </a:lnTo>
                    <a:lnTo>
                      <a:pt x="23" y="103"/>
                    </a:lnTo>
                    <a:lnTo>
                      <a:pt x="20" y="113"/>
                    </a:lnTo>
                    <a:lnTo>
                      <a:pt x="88" y="113"/>
                    </a:lnTo>
                    <a:lnTo>
                      <a:pt x="88" y="128"/>
                    </a:lnTo>
                    <a:lnTo>
                      <a:pt x="0" y="128"/>
                    </a:lnTo>
                    <a:lnTo>
                      <a:pt x="2" y="120"/>
                    </a:lnTo>
                    <a:lnTo>
                      <a:pt x="2" y="113"/>
                    </a:lnTo>
                    <a:lnTo>
                      <a:pt x="7"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4" name="Freeform 94"/>
              <p:cNvSpPr>
                <a:spLocks/>
              </p:cNvSpPr>
              <p:nvPr/>
            </p:nvSpPr>
            <p:spPr bwMode="auto">
              <a:xfrm>
                <a:off x="4644" y="1874"/>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0 h 169"/>
                  <a:gd name="T34" fmla="*/ 38 w 40"/>
                  <a:gd name="T35" fmla="*/ 60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0"/>
                    </a:lnTo>
                    <a:lnTo>
                      <a:pt x="38" y="60"/>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5" name="Freeform 95"/>
              <p:cNvSpPr>
                <a:spLocks/>
              </p:cNvSpPr>
              <p:nvPr/>
            </p:nvSpPr>
            <p:spPr bwMode="auto">
              <a:xfrm>
                <a:off x="4712" y="1985"/>
                <a:ext cx="20" cy="47"/>
              </a:xfrm>
              <a:custGeom>
                <a:avLst/>
                <a:gdLst>
                  <a:gd name="T0" fmla="*/ 0 w 20"/>
                  <a:gd name="T1" fmla="*/ 37 h 47"/>
                  <a:gd name="T2" fmla="*/ 5 w 20"/>
                  <a:gd name="T3" fmla="*/ 35 h 47"/>
                  <a:gd name="T4" fmla="*/ 10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3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10" y="30"/>
                    </a:lnTo>
                    <a:lnTo>
                      <a:pt x="10" y="22"/>
                    </a:lnTo>
                    <a:lnTo>
                      <a:pt x="10" y="20"/>
                    </a:lnTo>
                    <a:lnTo>
                      <a:pt x="0" y="20"/>
                    </a:lnTo>
                    <a:lnTo>
                      <a:pt x="0" y="0"/>
                    </a:lnTo>
                    <a:lnTo>
                      <a:pt x="20" y="0"/>
                    </a:lnTo>
                    <a:lnTo>
                      <a:pt x="20" y="17"/>
                    </a:lnTo>
                    <a:lnTo>
                      <a:pt x="18" y="27"/>
                    </a:lnTo>
                    <a:lnTo>
                      <a:pt x="15"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6" name="Freeform 96"/>
              <p:cNvSpPr>
                <a:spLocks/>
              </p:cNvSpPr>
              <p:nvPr/>
            </p:nvSpPr>
            <p:spPr bwMode="auto">
              <a:xfrm>
                <a:off x="3376" y="1631"/>
                <a:ext cx="116" cy="135"/>
              </a:xfrm>
              <a:custGeom>
                <a:avLst/>
                <a:gdLst>
                  <a:gd name="T0" fmla="*/ 106 w 116"/>
                  <a:gd name="T1" fmla="*/ 20 h 135"/>
                  <a:gd name="T2" fmla="*/ 113 w 116"/>
                  <a:gd name="T3" fmla="*/ 35 h 135"/>
                  <a:gd name="T4" fmla="*/ 98 w 116"/>
                  <a:gd name="T5" fmla="*/ 42 h 135"/>
                  <a:gd name="T6" fmla="*/ 91 w 116"/>
                  <a:gd name="T7" fmla="*/ 27 h 135"/>
                  <a:gd name="T8" fmla="*/ 81 w 116"/>
                  <a:gd name="T9" fmla="*/ 20 h 135"/>
                  <a:gd name="T10" fmla="*/ 68 w 116"/>
                  <a:gd name="T11" fmla="*/ 15 h 135"/>
                  <a:gd name="T12" fmla="*/ 53 w 116"/>
                  <a:gd name="T13" fmla="*/ 15 h 135"/>
                  <a:gd name="T14" fmla="*/ 38 w 116"/>
                  <a:gd name="T15" fmla="*/ 22 h 135"/>
                  <a:gd name="T16" fmla="*/ 25 w 116"/>
                  <a:gd name="T17" fmla="*/ 35 h 135"/>
                  <a:gd name="T18" fmla="*/ 20 w 116"/>
                  <a:gd name="T19" fmla="*/ 57 h 135"/>
                  <a:gd name="T20" fmla="*/ 20 w 116"/>
                  <a:gd name="T21" fmla="*/ 80 h 135"/>
                  <a:gd name="T22" fmla="*/ 25 w 116"/>
                  <a:gd name="T23" fmla="*/ 100 h 135"/>
                  <a:gd name="T24" fmla="*/ 35 w 116"/>
                  <a:gd name="T25" fmla="*/ 113 h 135"/>
                  <a:gd name="T26" fmla="*/ 50 w 116"/>
                  <a:gd name="T27" fmla="*/ 120 h 135"/>
                  <a:gd name="T28" fmla="*/ 71 w 116"/>
                  <a:gd name="T29" fmla="*/ 120 h 135"/>
                  <a:gd name="T30" fmla="*/ 86 w 116"/>
                  <a:gd name="T31" fmla="*/ 113 h 135"/>
                  <a:gd name="T32" fmla="*/ 96 w 116"/>
                  <a:gd name="T33" fmla="*/ 97 h 135"/>
                  <a:gd name="T34" fmla="*/ 116 w 116"/>
                  <a:gd name="T35" fmla="*/ 85 h 135"/>
                  <a:gd name="T36" fmla="*/ 111 w 116"/>
                  <a:gd name="T37" fmla="*/ 105 h 135"/>
                  <a:gd name="T38" fmla="*/ 101 w 116"/>
                  <a:gd name="T39" fmla="*/ 120 h 135"/>
                  <a:gd name="T40" fmla="*/ 83 w 116"/>
                  <a:gd name="T41" fmla="*/ 133 h 135"/>
                  <a:gd name="T42" fmla="*/ 58 w 116"/>
                  <a:gd name="T43" fmla="*/ 135 h 135"/>
                  <a:gd name="T44" fmla="*/ 38 w 116"/>
                  <a:gd name="T45" fmla="*/ 133 h 135"/>
                  <a:gd name="T46" fmla="*/ 20 w 116"/>
                  <a:gd name="T47" fmla="*/ 123 h 135"/>
                  <a:gd name="T48" fmla="*/ 5 w 116"/>
                  <a:gd name="T49" fmla="*/ 100 h 135"/>
                  <a:gd name="T50" fmla="*/ 3 w 116"/>
                  <a:gd name="T51" fmla="*/ 85 h 135"/>
                  <a:gd name="T52" fmla="*/ 3 w 116"/>
                  <a:gd name="T53" fmla="*/ 52 h 135"/>
                  <a:gd name="T54" fmla="*/ 10 w 116"/>
                  <a:gd name="T55" fmla="*/ 30 h 135"/>
                  <a:gd name="T56" fmla="*/ 25 w 116"/>
                  <a:gd name="T57" fmla="*/ 10 h 135"/>
                  <a:gd name="T58" fmla="*/ 40 w 116"/>
                  <a:gd name="T59" fmla="*/ 2 h 135"/>
                  <a:gd name="T60" fmla="*/ 61 w 116"/>
                  <a:gd name="T61" fmla="*/ 0 h 135"/>
                  <a:gd name="T62" fmla="*/ 83 w 116"/>
                  <a:gd name="T63" fmla="*/ 2 h 135"/>
                  <a:gd name="T64" fmla="*/ 101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101" y="12"/>
                    </a:moveTo>
                    <a:lnTo>
                      <a:pt x="106" y="20"/>
                    </a:lnTo>
                    <a:lnTo>
                      <a:pt x="111" y="27"/>
                    </a:lnTo>
                    <a:lnTo>
                      <a:pt x="113" y="35"/>
                    </a:lnTo>
                    <a:lnTo>
                      <a:pt x="116" y="42"/>
                    </a:lnTo>
                    <a:lnTo>
                      <a:pt x="98" y="42"/>
                    </a:lnTo>
                    <a:lnTo>
                      <a:pt x="93" y="30"/>
                    </a:lnTo>
                    <a:lnTo>
                      <a:pt x="91" y="27"/>
                    </a:lnTo>
                    <a:lnTo>
                      <a:pt x="86" y="22"/>
                    </a:lnTo>
                    <a:lnTo>
                      <a:pt x="81" y="20"/>
                    </a:lnTo>
                    <a:lnTo>
                      <a:pt x="76" y="17"/>
                    </a:lnTo>
                    <a:lnTo>
                      <a:pt x="68" y="15"/>
                    </a:lnTo>
                    <a:lnTo>
                      <a:pt x="61" y="15"/>
                    </a:lnTo>
                    <a:lnTo>
                      <a:pt x="53" y="15"/>
                    </a:lnTo>
                    <a:lnTo>
                      <a:pt x="43" y="17"/>
                    </a:lnTo>
                    <a:lnTo>
                      <a:pt x="38" y="22"/>
                    </a:lnTo>
                    <a:lnTo>
                      <a:pt x="30" y="27"/>
                    </a:lnTo>
                    <a:lnTo>
                      <a:pt x="25" y="35"/>
                    </a:lnTo>
                    <a:lnTo>
                      <a:pt x="23" y="45"/>
                    </a:lnTo>
                    <a:lnTo>
                      <a:pt x="20" y="57"/>
                    </a:lnTo>
                    <a:lnTo>
                      <a:pt x="18" y="70"/>
                    </a:lnTo>
                    <a:lnTo>
                      <a:pt x="20" y="80"/>
                    </a:lnTo>
                    <a:lnTo>
                      <a:pt x="20" y="90"/>
                    </a:lnTo>
                    <a:lnTo>
                      <a:pt x="25" y="100"/>
                    </a:lnTo>
                    <a:lnTo>
                      <a:pt x="30" y="108"/>
                    </a:lnTo>
                    <a:lnTo>
                      <a:pt x="35" y="113"/>
                    </a:lnTo>
                    <a:lnTo>
                      <a:pt x="43" y="118"/>
                    </a:lnTo>
                    <a:lnTo>
                      <a:pt x="50" y="120"/>
                    </a:lnTo>
                    <a:lnTo>
                      <a:pt x="61" y="120"/>
                    </a:lnTo>
                    <a:lnTo>
                      <a:pt x="71" y="120"/>
                    </a:lnTo>
                    <a:lnTo>
                      <a:pt x="78" y="118"/>
                    </a:lnTo>
                    <a:lnTo>
                      <a:pt x="86" y="113"/>
                    </a:lnTo>
                    <a:lnTo>
                      <a:pt x="91" y="105"/>
                    </a:lnTo>
                    <a:lnTo>
                      <a:pt x="96" y="97"/>
                    </a:lnTo>
                    <a:lnTo>
                      <a:pt x="98" y="85"/>
                    </a:lnTo>
                    <a:lnTo>
                      <a:pt x="116" y="85"/>
                    </a:lnTo>
                    <a:lnTo>
                      <a:pt x="113" y="95"/>
                    </a:lnTo>
                    <a:lnTo>
                      <a:pt x="111" y="105"/>
                    </a:lnTo>
                    <a:lnTo>
                      <a:pt x="106" y="113"/>
                    </a:lnTo>
                    <a:lnTo>
                      <a:pt x="101" y="120"/>
                    </a:lnTo>
                    <a:lnTo>
                      <a:pt x="93" y="128"/>
                    </a:lnTo>
                    <a:lnTo>
                      <a:pt x="83" y="133"/>
                    </a:lnTo>
                    <a:lnTo>
                      <a:pt x="71" y="135"/>
                    </a:lnTo>
                    <a:lnTo>
                      <a:pt x="58" y="135"/>
                    </a:lnTo>
                    <a:lnTo>
                      <a:pt x="48" y="135"/>
                    </a:lnTo>
                    <a:lnTo>
                      <a:pt x="38" y="133"/>
                    </a:lnTo>
                    <a:lnTo>
                      <a:pt x="30" y="128"/>
                    </a:lnTo>
                    <a:lnTo>
                      <a:pt x="20" y="123"/>
                    </a:lnTo>
                    <a:lnTo>
                      <a:pt x="13" y="113"/>
                    </a:lnTo>
                    <a:lnTo>
                      <a:pt x="5" y="100"/>
                    </a:lnTo>
                    <a:lnTo>
                      <a:pt x="3" y="92"/>
                    </a:lnTo>
                    <a:lnTo>
                      <a:pt x="3" y="85"/>
                    </a:lnTo>
                    <a:lnTo>
                      <a:pt x="0" y="67"/>
                    </a:lnTo>
                    <a:lnTo>
                      <a:pt x="3" y="52"/>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7" name="Freeform 97"/>
              <p:cNvSpPr>
                <a:spLocks/>
              </p:cNvSpPr>
              <p:nvPr/>
            </p:nvSpPr>
            <p:spPr bwMode="auto">
              <a:xfrm>
                <a:off x="3515" y="1633"/>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8" name="Freeform 98"/>
              <p:cNvSpPr>
                <a:spLocks noEditPoints="1"/>
              </p:cNvSpPr>
              <p:nvPr/>
            </p:nvSpPr>
            <p:spPr bwMode="auto">
              <a:xfrm>
                <a:off x="3633" y="163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89" name="Freeform 99"/>
              <p:cNvSpPr>
                <a:spLocks noEditPoints="1"/>
              </p:cNvSpPr>
              <p:nvPr/>
            </p:nvSpPr>
            <p:spPr bwMode="auto">
              <a:xfrm>
                <a:off x="3766" y="1633"/>
                <a:ext cx="108" cy="131"/>
              </a:xfrm>
              <a:custGeom>
                <a:avLst/>
                <a:gdLst>
                  <a:gd name="T0" fmla="*/ 60 w 108"/>
                  <a:gd name="T1" fmla="*/ 60 h 131"/>
                  <a:gd name="T2" fmla="*/ 71 w 108"/>
                  <a:gd name="T3" fmla="*/ 60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3 h 131"/>
                  <a:gd name="T22" fmla="*/ 76 w 108"/>
                  <a:gd name="T23" fmla="*/ 18 h 131"/>
                  <a:gd name="T24" fmla="*/ 71 w 108"/>
                  <a:gd name="T25" fmla="*/ 18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3 h 131"/>
                  <a:gd name="T40" fmla="*/ 86 w 108"/>
                  <a:gd name="T41" fmla="*/ 5 h 131"/>
                  <a:gd name="T42" fmla="*/ 93 w 108"/>
                  <a:gd name="T43" fmla="*/ 10 h 131"/>
                  <a:gd name="T44" fmla="*/ 96 w 108"/>
                  <a:gd name="T45" fmla="*/ 13 h 131"/>
                  <a:gd name="T46" fmla="*/ 101 w 108"/>
                  <a:gd name="T47" fmla="*/ 18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3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1 h 131"/>
                  <a:gd name="T76" fmla="*/ 106 w 108"/>
                  <a:gd name="T77" fmla="*/ 126 h 131"/>
                  <a:gd name="T78" fmla="*/ 108 w 108"/>
                  <a:gd name="T79" fmla="*/ 128 h 131"/>
                  <a:gd name="T80" fmla="*/ 108 w 108"/>
                  <a:gd name="T81" fmla="*/ 131 h 131"/>
                  <a:gd name="T82" fmla="*/ 88 w 108"/>
                  <a:gd name="T83" fmla="*/ 131 h 131"/>
                  <a:gd name="T84" fmla="*/ 86 w 108"/>
                  <a:gd name="T85" fmla="*/ 126 h 131"/>
                  <a:gd name="T86" fmla="*/ 86 w 108"/>
                  <a:gd name="T87" fmla="*/ 116 h 131"/>
                  <a:gd name="T88" fmla="*/ 83 w 108"/>
                  <a:gd name="T89" fmla="*/ 95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60"/>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0" y="15"/>
                    </a:lnTo>
                    <a:lnTo>
                      <a:pt x="18" y="15"/>
                    </a:lnTo>
                    <a:lnTo>
                      <a:pt x="18" y="60"/>
                    </a:lnTo>
                    <a:lnTo>
                      <a:pt x="60" y="60"/>
                    </a:lnTo>
                    <a:close/>
                    <a:moveTo>
                      <a:pt x="0" y="0"/>
                    </a:moveTo>
                    <a:lnTo>
                      <a:pt x="60" y="0"/>
                    </a:lnTo>
                    <a:lnTo>
                      <a:pt x="76" y="3"/>
                    </a:lnTo>
                    <a:lnTo>
                      <a:pt x="86" y="5"/>
                    </a:lnTo>
                    <a:lnTo>
                      <a:pt x="93" y="10"/>
                    </a:lnTo>
                    <a:lnTo>
                      <a:pt x="96" y="13"/>
                    </a:lnTo>
                    <a:lnTo>
                      <a:pt x="101" y="18"/>
                    </a:lnTo>
                    <a:lnTo>
                      <a:pt x="103" y="25"/>
                    </a:lnTo>
                    <a:lnTo>
                      <a:pt x="103" y="35"/>
                    </a:lnTo>
                    <a:lnTo>
                      <a:pt x="103" y="45"/>
                    </a:lnTo>
                    <a:lnTo>
                      <a:pt x="101" y="50"/>
                    </a:lnTo>
                    <a:lnTo>
                      <a:pt x="98" y="55"/>
                    </a:lnTo>
                    <a:lnTo>
                      <a:pt x="93" y="63"/>
                    </a:lnTo>
                    <a:lnTo>
                      <a:pt x="86" y="68"/>
                    </a:lnTo>
                    <a:lnTo>
                      <a:pt x="93" y="70"/>
                    </a:lnTo>
                    <a:lnTo>
                      <a:pt x="98" y="75"/>
                    </a:lnTo>
                    <a:lnTo>
                      <a:pt x="98" y="78"/>
                    </a:lnTo>
                    <a:lnTo>
                      <a:pt x="101" y="80"/>
                    </a:lnTo>
                    <a:lnTo>
                      <a:pt x="101" y="90"/>
                    </a:lnTo>
                    <a:lnTo>
                      <a:pt x="103" y="108"/>
                    </a:lnTo>
                    <a:lnTo>
                      <a:pt x="103" y="121"/>
                    </a:lnTo>
                    <a:lnTo>
                      <a:pt x="106" y="126"/>
                    </a:lnTo>
                    <a:lnTo>
                      <a:pt x="108" y="128"/>
                    </a:lnTo>
                    <a:lnTo>
                      <a:pt x="108" y="131"/>
                    </a:lnTo>
                    <a:lnTo>
                      <a:pt x="88" y="131"/>
                    </a:lnTo>
                    <a:lnTo>
                      <a:pt x="86" y="126"/>
                    </a:lnTo>
                    <a:lnTo>
                      <a:pt x="86" y="116"/>
                    </a:lnTo>
                    <a:lnTo>
                      <a:pt x="83" y="95"/>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0" name="Freeform 100"/>
              <p:cNvSpPr>
                <a:spLocks/>
              </p:cNvSpPr>
              <p:nvPr/>
            </p:nvSpPr>
            <p:spPr bwMode="auto">
              <a:xfrm>
                <a:off x="3897" y="1744"/>
                <a:ext cx="20" cy="47"/>
              </a:xfrm>
              <a:custGeom>
                <a:avLst/>
                <a:gdLst>
                  <a:gd name="T0" fmla="*/ 0 w 20"/>
                  <a:gd name="T1" fmla="*/ 37 h 47"/>
                  <a:gd name="T2" fmla="*/ 5 w 20"/>
                  <a:gd name="T3" fmla="*/ 35 h 47"/>
                  <a:gd name="T4" fmla="*/ 7 w 20"/>
                  <a:gd name="T5" fmla="*/ 30 h 47"/>
                  <a:gd name="T6" fmla="*/ 10 w 20"/>
                  <a:gd name="T7" fmla="*/ 22 h 47"/>
                  <a:gd name="T8" fmla="*/ 10 w 20"/>
                  <a:gd name="T9" fmla="*/ 20 h 47"/>
                  <a:gd name="T10" fmla="*/ 0 w 20"/>
                  <a:gd name="T11" fmla="*/ 20 h 47"/>
                  <a:gd name="T12" fmla="*/ 0 w 20"/>
                  <a:gd name="T13" fmla="*/ 0 h 47"/>
                  <a:gd name="T14" fmla="*/ 20 w 20"/>
                  <a:gd name="T15" fmla="*/ 0 h 47"/>
                  <a:gd name="T16" fmla="*/ 20 w 20"/>
                  <a:gd name="T17" fmla="*/ 17 h 47"/>
                  <a:gd name="T18" fmla="*/ 18 w 20"/>
                  <a:gd name="T19" fmla="*/ 27 h 47"/>
                  <a:gd name="T20" fmla="*/ 15 w 20"/>
                  <a:gd name="T21" fmla="*/ 37 h 47"/>
                  <a:gd name="T22" fmla="*/ 12 w 20"/>
                  <a:gd name="T23" fmla="*/ 40 h 47"/>
                  <a:gd name="T24" fmla="*/ 10 w 20"/>
                  <a:gd name="T25" fmla="*/ 42 h 47"/>
                  <a:gd name="T26" fmla="*/ 5 w 20"/>
                  <a:gd name="T27" fmla="*/ 45 h 47"/>
                  <a:gd name="T28" fmla="*/ 0 w 20"/>
                  <a:gd name="T29" fmla="*/ 47 h 47"/>
                  <a:gd name="T30" fmla="*/ 0 w 20"/>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7"/>
                  <a:gd name="T50" fmla="*/ 20 w 20"/>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7">
                    <a:moveTo>
                      <a:pt x="0" y="37"/>
                    </a:moveTo>
                    <a:lnTo>
                      <a:pt x="5" y="35"/>
                    </a:lnTo>
                    <a:lnTo>
                      <a:pt x="7" y="30"/>
                    </a:lnTo>
                    <a:lnTo>
                      <a:pt x="10" y="22"/>
                    </a:lnTo>
                    <a:lnTo>
                      <a:pt x="10" y="20"/>
                    </a:lnTo>
                    <a:lnTo>
                      <a:pt x="0" y="20"/>
                    </a:lnTo>
                    <a:lnTo>
                      <a:pt x="0" y="0"/>
                    </a:lnTo>
                    <a:lnTo>
                      <a:pt x="20" y="0"/>
                    </a:lnTo>
                    <a:lnTo>
                      <a:pt x="20" y="17"/>
                    </a:lnTo>
                    <a:lnTo>
                      <a:pt x="18" y="27"/>
                    </a:lnTo>
                    <a:lnTo>
                      <a:pt x="15" y="37"/>
                    </a:lnTo>
                    <a:lnTo>
                      <a:pt x="12"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1" name="Freeform 101"/>
              <p:cNvSpPr>
                <a:spLocks/>
              </p:cNvSpPr>
              <p:nvPr/>
            </p:nvSpPr>
            <p:spPr bwMode="auto">
              <a:xfrm>
                <a:off x="3374" y="1392"/>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2" name="Freeform 102"/>
              <p:cNvSpPr>
                <a:spLocks noEditPoints="1"/>
              </p:cNvSpPr>
              <p:nvPr/>
            </p:nvSpPr>
            <p:spPr bwMode="auto">
              <a:xfrm>
                <a:off x="3479" y="1392"/>
                <a:ext cx="116" cy="130"/>
              </a:xfrm>
              <a:custGeom>
                <a:avLst/>
                <a:gdLst>
                  <a:gd name="T0" fmla="*/ 78 w 116"/>
                  <a:gd name="T1" fmla="*/ 78 h 130"/>
                  <a:gd name="T2" fmla="*/ 58 w 116"/>
                  <a:gd name="T3" fmla="*/ 20 h 130"/>
                  <a:gd name="T4" fmla="*/ 36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0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6" y="78"/>
                    </a:lnTo>
                    <a:lnTo>
                      <a:pt x="78" y="78"/>
                    </a:lnTo>
                    <a:close/>
                    <a:moveTo>
                      <a:pt x="48" y="0"/>
                    </a:moveTo>
                    <a:lnTo>
                      <a:pt x="68" y="0"/>
                    </a:lnTo>
                    <a:lnTo>
                      <a:pt x="116" y="130"/>
                    </a:lnTo>
                    <a:lnTo>
                      <a:pt x="96" y="130"/>
                    </a:lnTo>
                    <a:lnTo>
                      <a:pt x="83" y="90"/>
                    </a:lnTo>
                    <a:lnTo>
                      <a:pt x="30"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3" name="Freeform 103"/>
              <p:cNvSpPr>
                <a:spLocks noEditPoints="1"/>
              </p:cNvSpPr>
              <p:nvPr/>
            </p:nvSpPr>
            <p:spPr bwMode="auto">
              <a:xfrm>
                <a:off x="3613" y="1392"/>
                <a:ext cx="108" cy="130"/>
              </a:xfrm>
              <a:custGeom>
                <a:avLst/>
                <a:gdLst>
                  <a:gd name="T0" fmla="*/ 57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7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5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7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7"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7"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5"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7"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4" name="Freeform 104"/>
              <p:cNvSpPr>
                <a:spLocks/>
              </p:cNvSpPr>
              <p:nvPr/>
            </p:nvSpPr>
            <p:spPr bwMode="auto">
              <a:xfrm>
                <a:off x="3736" y="1389"/>
                <a:ext cx="116" cy="136"/>
              </a:xfrm>
              <a:custGeom>
                <a:avLst/>
                <a:gdLst>
                  <a:gd name="T0" fmla="*/ 106 w 116"/>
                  <a:gd name="T1" fmla="*/ 20 h 136"/>
                  <a:gd name="T2" fmla="*/ 113 w 116"/>
                  <a:gd name="T3" fmla="*/ 35 h 136"/>
                  <a:gd name="T4" fmla="*/ 95 w 116"/>
                  <a:gd name="T5" fmla="*/ 43 h 136"/>
                  <a:gd name="T6" fmla="*/ 88 w 116"/>
                  <a:gd name="T7" fmla="*/ 28 h 136"/>
                  <a:gd name="T8" fmla="*/ 80 w 116"/>
                  <a:gd name="T9" fmla="*/ 20 h 136"/>
                  <a:gd name="T10" fmla="*/ 68 w 116"/>
                  <a:gd name="T11" fmla="*/ 15 h 136"/>
                  <a:gd name="T12" fmla="*/ 50 w 116"/>
                  <a:gd name="T13" fmla="*/ 15 h 136"/>
                  <a:gd name="T14" fmla="*/ 35 w 116"/>
                  <a:gd name="T15" fmla="*/ 23 h 136"/>
                  <a:gd name="T16" fmla="*/ 25 w 116"/>
                  <a:gd name="T17" fmla="*/ 35 h 136"/>
                  <a:gd name="T18" fmla="*/ 18 w 116"/>
                  <a:gd name="T19" fmla="*/ 58 h 136"/>
                  <a:gd name="T20" fmla="*/ 18 w 116"/>
                  <a:gd name="T21" fmla="*/ 81 h 136"/>
                  <a:gd name="T22" fmla="*/ 23 w 116"/>
                  <a:gd name="T23" fmla="*/ 101 h 136"/>
                  <a:gd name="T24" fmla="*/ 35 w 116"/>
                  <a:gd name="T25" fmla="*/ 113 h 136"/>
                  <a:gd name="T26" fmla="*/ 50 w 116"/>
                  <a:gd name="T27" fmla="*/ 121 h 136"/>
                  <a:gd name="T28" fmla="*/ 70 w 116"/>
                  <a:gd name="T29" fmla="*/ 121 h 136"/>
                  <a:gd name="T30" fmla="*/ 83 w 116"/>
                  <a:gd name="T31" fmla="*/ 113 h 136"/>
                  <a:gd name="T32" fmla="*/ 95 w 116"/>
                  <a:gd name="T33" fmla="*/ 98 h 136"/>
                  <a:gd name="T34" fmla="*/ 116 w 116"/>
                  <a:gd name="T35" fmla="*/ 86 h 136"/>
                  <a:gd name="T36" fmla="*/ 111 w 116"/>
                  <a:gd name="T37" fmla="*/ 106 h 136"/>
                  <a:gd name="T38" fmla="*/ 101 w 116"/>
                  <a:gd name="T39" fmla="*/ 121 h 136"/>
                  <a:gd name="T40" fmla="*/ 80 w 116"/>
                  <a:gd name="T41" fmla="*/ 133 h 136"/>
                  <a:gd name="T42" fmla="*/ 58 w 116"/>
                  <a:gd name="T43" fmla="*/ 136 h 136"/>
                  <a:gd name="T44" fmla="*/ 38 w 116"/>
                  <a:gd name="T45" fmla="*/ 133 h 136"/>
                  <a:gd name="T46" fmla="*/ 20 w 116"/>
                  <a:gd name="T47" fmla="*/ 123 h 136"/>
                  <a:gd name="T48" fmla="*/ 5 w 116"/>
                  <a:gd name="T49" fmla="*/ 101 h 136"/>
                  <a:gd name="T50" fmla="*/ 0 w 116"/>
                  <a:gd name="T51" fmla="*/ 86 h 136"/>
                  <a:gd name="T52" fmla="*/ 0 w 116"/>
                  <a:gd name="T53" fmla="*/ 53 h 136"/>
                  <a:gd name="T54" fmla="*/ 7 w 116"/>
                  <a:gd name="T55" fmla="*/ 30 h 136"/>
                  <a:gd name="T56" fmla="*/ 25 w 116"/>
                  <a:gd name="T57" fmla="*/ 10 h 136"/>
                  <a:gd name="T58" fmla="*/ 40 w 116"/>
                  <a:gd name="T59" fmla="*/ 3 h 136"/>
                  <a:gd name="T60" fmla="*/ 60 w 116"/>
                  <a:gd name="T61" fmla="*/ 0 h 136"/>
                  <a:gd name="T62" fmla="*/ 83 w 116"/>
                  <a:gd name="T63" fmla="*/ 3 h 136"/>
                  <a:gd name="T64" fmla="*/ 98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3"/>
                    </a:moveTo>
                    <a:lnTo>
                      <a:pt x="106" y="20"/>
                    </a:lnTo>
                    <a:lnTo>
                      <a:pt x="108" y="28"/>
                    </a:lnTo>
                    <a:lnTo>
                      <a:pt x="113" y="35"/>
                    </a:lnTo>
                    <a:lnTo>
                      <a:pt x="113" y="43"/>
                    </a:lnTo>
                    <a:lnTo>
                      <a:pt x="95" y="43"/>
                    </a:lnTo>
                    <a:lnTo>
                      <a:pt x="93" y="30"/>
                    </a:lnTo>
                    <a:lnTo>
                      <a:pt x="88" y="28"/>
                    </a:lnTo>
                    <a:lnTo>
                      <a:pt x="85" y="23"/>
                    </a:lnTo>
                    <a:lnTo>
                      <a:pt x="80" y="20"/>
                    </a:lnTo>
                    <a:lnTo>
                      <a:pt x="75" y="18"/>
                    </a:lnTo>
                    <a:lnTo>
                      <a:pt x="68" y="15"/>
                    </a:lnTo>
                    <a:lnTo>
                      <a:pt x="60" y="15"/>
                    </a:lnTo>
                    <a:lnTo>
                      <a:pt x="50" y="15"/>
                    </a:lnTo>
                    <a:lnTo>
                      <a:pt x="43" y="18"/>
                    </a:lnTo>
                    <a:lnTo>
                      <a:pt x="35" y="23"/>
                    </a:lnTo>
                    <a:lnTo>
                      <a:pt x="30" y="28"/>
                    </a:lnTo>
                    <a:lnTo>
                      <a:pt x="25" y="35"/>
                    </a:lnTo>
                    <a:lnTo>
                      <a:pt x="20" y="46"/>
                    </a:lnTo>
                    <a:lnTo>
                      <a:pt x="18" y="58"/>
                    </a:lnTo>
                    <a:lnTo>
                      <a:pt x="18" y="71"/>
                    </a:lnTo>
                    <a:lnTo>
                      <a:pt x="18" y="81"/>
                    </a:lnTo>
                    <a:lnTo>
                      <a:pt x="20" y="91"/>
                    </a:lnTo>
                    <a:lnTo>
                      <a:pt x="23" y="101"/>
                    </a:lnTo>
                    <a:lnTo>
                      <a:pt x="28" y="108"/>
                    </a:lnTo>
                    <a:lnTo>
                      <a:pt x="35" y="113"/>
                    </a:lnTo>
                    <a:lnTo>
                      <a:pt x="43" y="118"/>
                    </a:lnTo>
                    <a:lnTo>
                      <a:pt x="50" y="121"/>
                    </a:lnTo>
                    <a:lnTo>
                      <a:pt x="60" y="121"/>
                    </a:lnTo>
                    <a:lnTo>
                      <a:pt x="70" y="121"/>
                    </a:lnTo>
                    <a:lnTo>
                      <a:pt x="78" y="118"/>
                    </a:lnTo>
                    <a:lnTo>
                      <a:pt x="83" y="113"/>
                    </a:lnTo>
                    <a:lnTo>
                      <a:pt x="90" y="106"/>
                    </a:lnTo>
                    <a:lnTo>
                      <a:pt x="95" y="98"/>
                    </a:lnTo>
                    <a:lnTo>
                      <a:pt x="98" y="86"/>
                    </a:lnTo>
                    <a:lnTo>
                      <a:pt x="116" y="86"/>
                    </a:lnTo>
                    <a:lnTo>
                      <a:pt x="113" y="96"/>
                    </a:lnTo>
                    <a:lnTo>
                      <a:pt x="111" y="106"/>
                    </a:lnTo>
                    <a:lnTo>
                      <a:pt x="106" y="113"/>
                    </a:lnTo>
                    <a:lnTo>
                      <a:pt x="101" y="121"/>
                    </a:lnTo>
                    <a:lnTo>
                      <a:pt x="90" y="128"/>
                    </a:lnTo>
                    <a:lnTo>
                      <a:pt x="80" y="133"/>
                    </a:lnTo>
                    <a:lnTo>
                      <a:pt x="70" y="136"/>
                    </a:lnTo>
                    <a:lnTo>
                      <a:pt x="58" y="136"/>
                    </a:lnTo>
                    <a:lnTo>
                      <a:pt x="48" y="136"/>
                    </a:lnTo>
                    <a:lnTo>
                      <a:pt x="38" y="133"/>
                    </a:lnTo>
                    <a:lnTo>
                      <a:pt x="28" y="128"/>
                    </a:lnTo>
                    <a:lnTo>
                      <a:pt x="20" y="123"/>
                    </a:lnTo>
                    <a:lnTo>
                      <a:pt x="10" y="113"/>
                    </a:lnTo>
                    <a:lnTo>
                      <a:pt x="5" y="101"/>
                    </a:lnTo>
                    <a:lnTo>
                      <a:pt x="2" y="93"/>
                    </a:lnTo>
                    <a:lnTo>
                      <a:pt x="0" y="86"/>
                    </a:lnTo>
                    <a:lnTo>
                      <a:pt x="0" y="68"/>
                    </a:lnTo>
                    <a:lnTo>
                      <a:pt x="0" y="53"/>
                    </a:lnTo>
                    <a:lnTo>
                      <a:pt x="2" y="41"/>
                    </a:lnTo>
                    <a:lnTo>
                      <a:pt x="7" y="30"/>
                    </a:lnTo>
                    <a:lnTo>
                      <a:pt x="15" y="20"/>
                    </a:lnTo>
                    <a:lnTo>
                      <a:pt x="25" y="10"/>
                    </a:lnTo>
                    <a:lnTo>
                      <a:pt x="35" y="5"/>
                    </a:lnTo>
                    <a:lnTo>
                      <a:pt x="40" y="3"/>
                    </a:lnTo>
                    <a:lnTo>
                      <a:pt x="48" y="0"/>
                    </a:lnTo>
                    <a:lnTo>
                      <a:pt x="60" y="0"/>
                    </a:lnTo>
                    <a:lnTo>
                      <a:pt x="73" y="0"/>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5" name="Freeform 105"/>
              <p:cNvSpPr>
                <a:spLocks/>
              </p:cNvSpPr>
              <p:nvPr/>
            </p:nvSpPr>
            <p:spPr bwMode="auto">
              <a:xfrm>
                <a:off x="3872" y="1392"/>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6" name="Freeform 106"/>
              <p:cNvSpPr>
                <a:spLocks noEditPoints="1"/>
              </p:cNvSpPr>
              <p:nvPr/>
            </p:nvSpPr>
            <p:spPr bwMode="auto">
              <a:xfrm>
                <a:off x="3993" y="1392"/>
                <a:ext cx="115" cy="130"/>
              </a:xfrm>
              <a:custGeom>
                <a:avLst/>
                <a:gdLst>
                  <a:gd name="T0" fmla="*/ 77 w 115"/>
                  <a:gd name="T1" fmla="*/ 78 h 130"/>
                  <a:gd name="T2" fmla="*/ 57 w 115"/>
                  <a:gd name="T3" fmla="*/ 20 h 130"/>
                  <a:gd name="T4" fmla="*/ 35 w 115"/>
                  <a:gd name="T5" fmla="*/ 78 h 130"/>
                  <a:gd name="T6" fmla="*/ 77 w 115"/>
                  <a:gd name="T7" fmla="*/ 78 h 130"/>
                  <a:gd name="T8" fmla="*/ 47 w 115"/>
                  <a:gd name="T9" fmla="*/ 0 h 130"/>
                  <a:gd name="T10" fmla="*/ 67 w 115"/>
                  <a:gd name="T11" fmla="*/ 0 h 130"/>
                  <a:gd name="T12" fmla="*/ 115 w 115"/>
                  <a:gd name="T13" fmla="*/ 130 h 130"/>
                  <a:gd name="T14" fmla="*/ 95 w 115"/>
                  <a:gd name="T15" fmla="*/ 130 h 130"/>
                  <a:gd name="T16" fmla="*/ 83 w 115"/>
                  <a:gd name="T17" fmla="*/ 90 h 130"/>
                  <a:gd name="T18" fmla="*/ 30 w 115"/>
                  <a:gd name="T19" fmla="*/ 90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8"/>
                    </a:moveTo>
                    <a:lnTo>
                      <a:pt x="57" y="20"/>
                    </a:lnTo>
                    <a:lnTo>
                      <a:pt x="35" y="78"/>
                    </a:lnTo>
                    <a:lnTo>
                      <a:pt x="77" y="78"/>
                    </a:lnTo>
                    <a:close/>
                    <a:moveTo>
                      <a:pt x="47" y="0"/>
                    </a:moveTo>
                    <a:lnTo>
                      <a:pt x="67" y="0"/>
                    </a:lnTo>
                    <a:lnTo>
                      <a:pt x="115" y="130"/>
                    </a:lnTo>
                    <a:lnTo>
                      <a:pt x="95" y="130"/>
                    </a:lnTo>
                    <a:lnTo>
                      <a:pt x="83" y="90"/>
                    </a:lnTo>
                    <a:lnTo>
                      <a:pt x="30" y="90"/>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7" name="Freeform 107"/>
              <p:cNvSpPr>
                <a:spLocks noEditPoints="1"/>
              </p:cNvSpPr>
              <p:nvPr/>
            </p:nvSpPr>
            <p:spPr bwMode="auto">
              <a:xfrm>
                <a:off x="4126" y="1392"/>
                <a:ext cx="108" cy="130"/>
              </a:xfrm>
              <a:custGeom>
                <a:avLst/>
                <a:gdLst>
                  <a:gd name="T0" fmla="*/ 58 w 108"/>
                  <a:gd name="T1" fmla="*/ 60 h 130"/>
                  <a:gd name="T2" fmla="*/ 70 w 108"/>
                  <a:gd name="T3" fmla="*/ 60 h 130"/>
                  <a:gd name="T4" fmla="*/ 73 w 108"/>
                  <a:gd name="T5" fmla="*/ 58 h 130"/>
                  <a:gd name="T6" fmla="*/ 78 w 108"/>
                  <a:gd name="T7" fmla="*/ 55 h 130"/>
                  <a:gd name="T8" fmla="*/ 80 w 108"/>
                  <a:gd name="T9" fmla="*/ 53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2 h 130"/>
                  <a:gd name="T22" fmla="*/ 75 w 108"/>
                  <a:gd name="T23" fmla="*/ 17 h 130"/>
                  <a:gd name="T24" fmla="*/ 68 w 108"/>
                  <a:gd name="T25" fmla="*/ 17 h 130"/>
                  <a:gd name="T26" fmla="*/ 60 w 108"/>
                  <a:gd name="T27" fmla="*/ 15 h 130"/>
                  <a:gd name="T28" fmla="*/ 17 w 108"/>
                  <a:gd name="T29" fmla="*/ 15 h 130"/>
                  <a:gd name="T30" fmla="*/ 17 w 108"/>
                  <a:gd name="T31" fmla="*/ 60 h 130"/>
                  <a:gd name="T32" fmla="*/ 58 w 108"/>
                  <a:gd name="T33" fmla="*/ 60 h 130"/>
                  <a:gd name="T34" fmla="*/ 0 w 108"/>
                  <a:gd name="T35" fmla="*/ 0 h 130"/>
                  <a:gd name="T36" fmla="*/ 60 w 108"/>
                  <a:gd name="T37" fmla="*/ 0 h 130"/>
                  <a:gd name="T38" fmla="*/ 73 w 108"/>
                  <a:gd name="T39" fmla="*/ 2 h 130"/>
                  <a:gd name="T40" fmla="*/ 85 w 108"/>
                  <a:gd name="T41" fmla="*/ 5 h 130"/>
                  <a:gd name="T42" fmla="*/ 93 w 108"/>
                  <a:gd name="T43" fmla="*/ 10 h 130"/>
                  <a:gd name="T44" fmla="*/ 95 w 108"/>
                  <a:gd name="T45" fmla="*/ 12 h 130"/>
                  <a:gd name="T46" fmla="*/ 98 w 108"/>
                  <a:gd name="T47" fmla="*/ 17 h 130"/>
                  <a:gd name="T48" fmla="*/ 103 w 108"/>
                  <a:gd name="T49" fmla="*/ 25 h 130"/>
                  <a:gd name="T50" fmla="*/ 103 w 108"/>
                  <a:gd name="T51" fmla="*/ 35 h 130"/>
                  <a:gd name="T52" fmla="*/ 103 w 108"/>
                  <a:gd name="T53" fmla="*/ 45 h 130"/>
                  <a:gd name="T54" fmla="*/ 100 w 108"/>
                  <a:gd name="T55" fmla="*/ 50 h 130"/>
                  <a:gd name="T56" fmla="*/ 98 w 108"/>
                  <a:gd name="T57" fmla="*/ 55 h 130"/>
                  <a:gd name="T58" fmla="*/ 93 w 108"/>
                  <a:gd name="T59" fmla="*/ 63 h 130"/>
                  <a:gd name="T60" fmla="*/ 85 w 108"/>
                  <a:gd name="T61" fmla="*/ 68 h 130"/>
                  <a:gd name="T62" fmla="*/ 90 w 108"/>
                  <a:gd name="T63" fmla="*/ 70 h 130"/>
                  <a:gd name="T64" fmla="*/ 95 w 108"/>
                  <a:gd name="T65" fmla="*/ 75 h 130"/>
                  <a:gd name="T66" fmla="*/ 98 w 108"/>
                  <a:gd name="T67" fmla="*/ 78 h 130"/>
                  <a:gd name="T68" fmla="*/ 98 w 108"/>
                  <a:gd name="T69" fmla="*/ 80 h 130"/>
                  <a:gd name="T70" fmla="*/ 100 w 108"/>
                  <a:gd name="T71" fmla="*/ 90 h 130"/>
                  <a:gd name="T72" fmla="*/ 100 w 108"/>
                  <a:gd name="T73" fmla="*/ 108 h 130"/>
                  <a:gd name="T74" fmla="*/ 103 w 108"/>
                  <a:gd name="T75" fmla="*/ 120 h 130"/>
                  <a:gd name="T76" fmla="*/ 106 w 108"/>
                  <a:gd name="T77" fmla="*/ 125 h 130"/>
                  <a:gd name="T78" fmla="*/ 108 w 108"/>
                  <a:gd name="T79" fmla="*/ 128 h 130"/>
                  <a:gd name="T80" fmla="*/ 108 w 108"/>
                  <a:gd name="T81" fmla="*/ 130 h 130"/>
                  <a:gd name="T82" fmla="*/ 85 w 108"/>
                  <a:gd name="T83" fmla="*/ 130 h 130"/>
                  <a:gd name="T84" fmla="*/ 85 w 108"/>
                  <a:gd name="T85" fmla="*/ 125 h 130"/>
                  <a:gd name="T86" fmla="*/ 85 w 108"/>
                  <a:gd name="T87" fmla="*/ 115 h 130"/>
                  <a:gd name="T88" fmla="*/ 83 w 108"/>
                  <a:gd name="T89" fmla="*/ 95 h 130"/>
                  <a:gd name="T90" fmla="*/ 83 w 108"/>
                  <a:gd name="T91" fmla="*/ 88 h 130"/>
                  <a:gd name="T92" fmla="*/ 80 w 108"/>
                  <a:gd name="T93" fmla="*/ 83 h 130"/>
                  <a:gd name="T94" fmla="*/ 78 w 108"/>
                  <a:gd name="T95" fmla="*/ 80 h 130"/>
                  <a:gd name="T96" fmla="*/ 73 w 108"/>
                  <a:gd name="T97" fmla="*/ 78 h 130"/>
                  <a:gd name="T98" fmla="*/ 68 w 108"/>
                  <a:gd name="T99" fmla="*/ 75 h 130"/>
                  <a:gd name="T100" fmla="*/ 58 w 108"/>
                  <a:gd name="T101" fmla="*/ 75 h 130"/>
                  <a:gd name="T102" fmla="*/ 17 w 108"/>
                  <a:gd name="T103" fmla="*/ 75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0" y="60"/>
                    </a:lnTo>
                    <a:lnTo>
                      <a:pt x="73" y="58"/>
                    </a:lnTo>
                    <a:lnTo>
                      <a:pt x="78" y="55"/>
                    </a:lnTo>
                    <a:lnTo>
                      <a:pt x="80" y="53"/>
                    </a:lnTo>
                    <a:lnTo>
                      <a:pt x="83" y="48"/>
                    </a:lnTo>
                    <a:lnTo>
                      <a:pt x="85" y="43"/>
                    </a:lnTo>
                    <a:lnTo>
                      <a:pt x="85" y="38"/>
                    </a:lnTo>
                    <a:lnTo>
                      <a:pt x="85" y="30"/>
                    </a:lnTo>
                    <a:lnTo>
                      <a:pt x="83" y="25"/>
                    </a:lnTo>
                    <a:lnTo>
                      <a:pt x="80" y="22"/>
                    </a:lnTo>
                    <a:lnTo>
                      <a:pt x="75" y="17"/>
                    </a:lnTo>
                    <a:lnTo>
                      <a:pt x="68" y="17"/>
                    </a:lnTo>
                    <a:lnTo>
                      <a:pt x="60" y="15"/>
                    </a:lnTo>
                    <a:lnTo>
                      <a:pt x="17" y="15"/>
                    </a:lnTo>
                    <a:lnTo>
                      <a:pt x="17" y="60"/>
                    </a:lnTo>
                    <a:lnTo>
                      <a:pt x="58" y="60"/>
                    </a:lnTo>
                    <a:close/>
                    <a:moveTo>
                      <a:pt x="0" y="0"/>
                    </a:moveTo>
                    <a:lnTo>
                      <a:pt x="60" y="0"/>
                    </a:lnTo>
                    <a:lnTo>
                      <a:pt x="73" y="2"/>
                    </a:lnTo>
                    <a:lnTo>
                      <a:pt x="85" y="5"/>
                    </a:lnTo>
                    <a:lnTo>
                      <a:pt x="93" y="10"/>
                    </a:lnTo>
                    <a:lnTo>
                      <a:pt x="95" y="12"/>
                    </a:lnTo>
                    <a:lnTo>
                      <a:pt x="98" y="17"/>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0"/>
                    </a:lnTo>
                    <a:lnTo>
                      <a:pt x="100" y="108"/>
                    </a:lnTo>
                    <a:lnTo>
                      <a:pt x="103" y="120"/>
                    </a:lnTo>
                    <a:lnTo>
                      <a:pt x="106" y="125"/>
                    </a:lnTo>
                    <a:lnTo>
                      <a:pt x="108" y="128"/>
                    </a:lnTo>
                    <a:lnTo>
                      <a:pt x="108" y="130"/>
                    </a:lnTo>
                    <a:lnTo>
                      <a:pt x="85" y="130"/>
                    </a:lnTo>
                    <a:lnTo>
                      <a:pt x="85" y="125"/>
                    </a:lnTo>
                    <a:lnTo>
                      <a:pt x="85" y="115"/>
                    </a:lnTo>
                    <a:lnTo>
                      <a:pt x="83" y="95"/>
                    </a:lnTo>
                    <a:lnTo>
                      <a:pt x="83" y="88"/>
                    </a:lnTo>
                    <a:lnTo>
                      <a:pt x="80" y="83"/>
                    </a:lnTo>
                    <a:lnTo>
                      <a:pt x="78" y="80"/>
                    </a:lnTo>
                    <a:lnTo>
                      <a:pt x="73" y="78"/>
                    </a:lnTo>
                    <a:lnTo>
                      <a:pt x="68" y="75"/>
                    </a:lnTo>
                    <a:lnTo>
                      <a:pt x="58" y="75"/>
                    </a:lnTo>
                    <a:lnTo>
                      <a:pt x="17" y="7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8" name="Freeform 108"/>
              <p:cNvSpPr>
                <a:spLocks/>
              </p:cNvSpPr>
              <p:nvPr/>
            </p:nvSpPr>
            <p:spPr bwMode="auto">
              <a:xfrm>
                <a:off x="4254" y="1392"/>
                <a:ext cx="40" cy="168"/>
              </a:xfrm>
              <a:custGeom>
                <a:avLst/>
                <a:gdLst>
                  <a:gd name="T0" fmla="*/ 40 w 40"/>
                  <a:gd name="T1" fmla="*/ 0 h 168"/>
                  <a:gd name="T2" fmla="*/ 30 w 40"/>
                  <a:gd name="T3" fmla="*/ 22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5 h 168"/>
                  <a:gd name="T16" fmla="*/ 18 w 40"/>
                  <a:gd name="T17" fmla="*/ 108 h 168"/>
                  <a:gd name="T18" fmla="*/ 23 w 40"/>
                  <a:gd name="T19" fmla="*/ 130 h 168"/>
                  <a:gd name="T20" fmla="*/ 30 w 40"/>
                  <a:gd name="T21" fmla="*/ 146 h 168"/>
                  <a:gd name="T22" fmla="*/ 40 w 40"/>
                  <a:gd name="T23" fmla="*/ 168 h 168"/>
                  <a:gd name="T24" fmla="*/ 30 w 40"/>
                  <a:gd name="T25" fmla="*/ 168 h 168"/>
                  <a:gd name="T26" fmla="*/ 15 w 40"/>
                  <a:gd name="T27" fmla="*/ 141 h 168"/>
                  <a:gd name="T28" fmla="*/ 8 w 40"/>
                  <a:gd name="T29" fmla="*/ 125 h 168"/>
                  <a:gd name="T30" fmla="*/ 3 w 40"/>
                  <a:gd name="T31" fmla="*/ 113 h 168"/>
                  <a:gd name="T32" fmla="*/ 0 w 40"/>
                  <a:gd name="T33" fmla="*/ 98 h 168"/>
                  <a:gd name="T34" fmla="*/ 0 w 40"/>
                  <a:gd name="T35" fmla="*/ 85 h 168"/>
                  <a:gd name="T36" fmla="*/ 0 w 40"/>
                  <a:gd name="T37" fmla="*/ 70 h 168"/>
                  <a:gd name="T38" fmla="*/ 3 w 40"/>
                  <a:gd name="T39" fmla="*/ 60 h 168"/>
                  <a:gd name="T40" fmla="*/ 5 w 40"/>
                  <a:gd name="T41" fmla="*/ 48 h 168"/>
                  <a:gd name="T42" fmla="*/ 8 w 40"/>
                  <a:gd name="T43" fmla="*/ 38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38"/>
                    </a:lnTo>
                    <a:lnTo>
                      <a:pt x="20" y="48"/>
                    </a:lnTo>
                    <a:lnTo>
                      <a:pt x="18" y="60"/>
                    </a:lnTo>
                    <a:lnTo>
                      <a:pt x="18" y="70"/>
                    </a:lnTo>
                    <a:lnTo>
                      <a:pt x="15" y="83"/>
                    </a:lnTo>
                    <a:lnTo>
                      <a:pt x="18" y="95"/>
                    </a:lnTo>
                    <a:lnTo>
                      <a:pt x="18" y="108"/>
                    </a:lnTo>
                    <a:lnTo>
                      <a:pt x="23" y="130"/>
                    </a:lnTo>
                    <a:lnTo>
                      <a:pt x="30" y="146"/>
                    </a:lnTo>
                    <a:lnTo>
                      <a:pt x="40" y="168"/>
                    </a:lnTo>
                    <a:lnTo>
                      <a:pt x="30" y="168"/>
                    </a:lnTo>
                    <a:lnTo>
                      <a:pt x="15" y="141"/>
                    </a:lnTo>
                    <a:lnTo>
                      <a:pt x="8" y="125"/>
                    </a:lnTo>
                    <a:lnTo>
                      <a:pt x="3" y="113"/>
                    </a:lnTo>
                    <a:lnTo>
                      <a:pt x="0" y="98"/>
                    </a:lnTo>
                    <a:lnTo>
                      <a:pt x="0" y="85"/>
                    </a:lnTo>
                    <a:lnTo>
                      <a:pt x="0" y="70"/>
                    </a:lnTo>
                    <a:lnTo>
                      <a:pt x="3" y="60"/>
                    </a:lnTo>
                    <a:lnTo>
                      <a:pt x="5" y="48"/>
                    </a:lnTo>
                    <a:lnTo>
                      <a:pt x="8" y="38"/>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99" name="Freeform 109"/>
              <p:cNvSpPr>
                <a:spLocks/>
              </p:cNvSpPr>
              <p:nvPr/>
            </p:nvSpPr>
            <p:spPr bwMode="auto">
              <a:xfrm>
                <a:off x="4304" y="1397"/>
                <a:ext cx="91" cy="128"/>
              </a:xfrm>
              <a:custGeom>
                <a:avLst/>
                <a:gdLst>
                  <a:gd name="T0" fmla="*/ 8 w 91"/>
                  <a:gd name="T1" fmla="*/ 110 h 128"/>
                  <a:gd name="T2" fmla="*/ 3 w 91"/>
                  <a:gd name="T3" fmla="*/ 95 h 128"/>
                  <a:gd name="T4" fmla="*/ 18 w 91"/>
                  <a:gd name="T5" fmla="*/ 88 h 128"/>
                  <a:gd name="T6" fmla="*/ 21 w 91"/>
                  <a:gd name="T7" fmla="*/ 98 h 128"/>
                  <a:gd name="T8" fmla="*/ 26 w 91"/>
                  <a:gd name="T9" fmla="*/ 108 h 128"/>
                  <a:gd name="T10" fmla="*/ 38 w 91"/>
                  <a:gd name="T11" fmla="*/ 113 h 128"/>
                  <a:gd name="T12" fmla="*/ 51 w 91"/>
                  <a:gd name="T13" fmla="*/ 113 h 128"/>
                  <a:gd name="T14" fmla="*/ 61 w 91"/>
                  <a:gd name="T15" fmla="*/ 110 h 128"/>
                  <a:gd name="T16" fmla="*/ 71 w 91"/>
                  <a:gd name="T17" fmla="*/ 100 h 128"/>
                  <a:gd name="T18" fmla="*/ 73 w 91"/>
                  <a:gd name="T19" fmla="*/ 85 h 128"/>
                  <a:gd name="T20" fmla="*/ 68 w 91"/>
                  <a:gd name="T21" fmla="*/ 75 h 128"/>
                  <a:gd name="T22" fmla="*/ 61 w 91"/>
                  <a:gd name="T23" fmla="*/ 70 h 128"/>
                  <a:gd name="T24" fmla="*/ 43 w 91"/>
                  <a:gd name="T25" fmla="*/ 68 h 128"/>
                  <a:gd name="T26" fmla="*/ 36 w 91"/>
                  <a:gd name="T27" fmla="*/ 68 h 128"/>
                  <a:gd name="T28" fmla="*/ 41 w 91"/>
                  <a:gd name="T29" fmla="*/ 53 h 128"/>
                  <a:gd name="T30" fmla="*/ 53 w 91"/>
                  <a:gd name="T31" fmla="*/ 53 h 128"/>
                  <a:gd name="T32" fmla="*/ 63 w 91"/>
                  <a:gd name="T33" fmla="*/ 48 h 128"/>
                  <a:gd name="T34" fmla="*/ 68 w 91"/>
                  <a:gd name="T35" fmla="*/ 40 h 128"/>
                  <a:gd name="T36" fmla="*/ 68 w 91"/>
                  <a:gd name="T37" fmla="*/ 27 h 128"/>
                  <a:gd name="T38" fmla="*/ 66 w 91"/>
                  <a:gd name="T39" fmla="*/ 22 h 128"/>
                  <a:gd name="T40" fmla="*/ 58 w 91"/>
                  <a:gd name="T41" fmla="*/ 15 h 128"/>
                  <a:gd name="T42" fmla="*/ 46 w 91"/>
                  <a:gd name="T43" fmla="*/ 12 h 128"/>
                  <a:gd name="T44" fmla="*/ 33 w 91"/>
                  <a:gd name="T45" fmla="*/ 15 h 128"/>
                  <a:gd name="T46" fmla="*/ 26 w 91"/>
                  <a:gd name="T47" fmla="*/ 25 h 128"/>
                  <a:gd name="T48" fmla="*/ 21 w 91"/>
                  <a:gd name="T49" fmla="*/ 40 h 128"/>
                  <a:gd name="T50" fmla="*/ 5 w 91"/>
                  <a:gd name="T51" fmla="*/ 27 h 128"/>
                  <a:gd name="T52" fmla="*/ 11 w 91"/>
                  <a:gd name="T53" fmla="*/ 17 h 128"/>
                  <a:gd name="T54" fmla="*/ 23 w 91"/>
                  <a:gd name="T55" fmla="*/ 2 h 128"/>
                  <a:gd name="T56" fmla="*/ 46 w 91"/>
                  <a:gd name="T57" fmla="*/ 0 h 128"/>
                  <a:gd name="T58" fmla="*/ 61 w 91"/>
                  <a:gd name="T59" fmla="*/ 0 h 128"/>
                  <a:gd name="T60" fmla="*/ 76 w 91"/>
                  <a:gd name="T61" fmla="*/ 7 h 128"/>
                  <a:gd name="T62" fmla="*/ 83 w 91"/>
                  <a:gd name="T63" fmla="*/ 17 h 128"/>
                  <a:gd name="T64" fmla="*/ 86 w 91"/>
                  <a:gd name="T65" fmla="*/ 33 h 128"/>
                  <a:gd name="T66" fmla="*/ 78 w 91"/>
                  <a:gd name="T67" fmla="*/ 50 h 128"/>
                  <a:gd name="T68" fmla="*/ 73 w 91"/>
                  <a:gd name="T69" fmla="*/ 55 h 128"/>
                  <a:gd name="T70" fmla="*/ 78 w 91"/>
                  <a:gd name="T71" fmla="*/ 63 h 128"/>
                  <a:gd name="T72" fmla="*/ 89 w 91"/>
                  <a:gd name="T73" fmla="*/ 78 h 128"/>
                  <a:gd name="T74" fmla="*/ 89 w 91"/>
                  <a:gd name="T75" fmla="*/ 98 h 128"/>
                  <a:gd name="T76" fmla="*/ 83 w 91"/>
                  <a:gd name="T77" fmla="*/ 110 h 128"/>
                  <a:gd name="T78" fmla="*/ 71 w 91"/>
                  <a:gd name="T79" fmla="*/ 123 h 128"/>
                  <a:gd name="T80" fmla="*/ 56 w 91"/>
                  <a:gd name="T81" fmla="*/ 128 h 128"/>
                  <a:gd name="T82" fmla="*/ 33 w 91"/>
                  <a:gd name="T83" fmla="*/ 128 h 128"/>
                  <a:gd name="T84" fmla="*/ 18 w 91"/>
                  <a:gd name="T85" fmla="*/ 123 h 128"/>
                  <a:gd name="T86" fmla="*/ 11 w 91"/>
                  <a:gd name="T87" fmla="*/ 115 h 1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1"/>
                  <a:gd name="T133" fmla="*/ 0 h 128"/>
                  <a:gd name="T134" fmla="*/ 91 w 91"/>
                  <a:gd name="T135" fmla="*/ 128 h 12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1" h="128">
                    <a:moveTo>
                      <a:pt x="11" y="115"/>
                    </a:moveTo>
                    <a:lnTo>
                      <a:pt x="8" y="110"/>
                    </a:lnTo>
                    <a:lnTo>
                      <a:pt x="3" y="103"/>
                    </a:lnTo>
                    <a:lnTo>
                      <a:pt x="3" y="95"/>
                    </a:lnTo>
                    <a:lnTo>
                      <a:pt x="0" y="88"/>
                    </a:lnTo>
                    <a:lnTo>
                      <a:pt x="18" y="88"/>
                    </a:lnTo>
                    <a:lnTo>
                      <a:pt x="18" y="93"/>
                    </a:lnTo>
                    <a:lnTo>
                      <a:pt x="21" y="98"/>
                    </a:lnTo>
                    <a:lnTo>
                      <a:pt x="23" y="105"/>
                    </a:lnTo>
                    <a:lnTo>
                      <a:pt x="26" y="108"/>
                    </a:lnTo>
                    <a:lnTo>
                      <a:pt x="31" y="113"/>
                    </a:lnTo>
                    <a:lnTo>
                      <a:pt x="38" y="113"/>
                    </a:lnTo>
                    <a:lnTo>
                      <a:pt x="46" y="115"/>
                    </a:lnTo>
                    <a:lnTo>
                      <a:pt x="51" y="113"/>
                    </a:lnTo>
                    <a:lnTo>
                      <a:pt x="56" y="113"/>
                    </a:lnTo>
                    <a:lnTo>
                      <a:pt x="61" y="110"/>
                    </a:lnTo>
                    <a:lnTo>
                      <a:pt x="66" y="108"/>
                    </a:lnTo>
                    <a:lnTo>
                      <a:pt x="71" y="100"/>
                    </a:lnTo>
                    <a:lnTo>
                      <a:pt x="73" y="90"/>
                    </a:lnTo>
                    <a:lnTo>
                      <a:pt x="73" y="85"/>
                    </a:lnTo>
                    <a:lnTo>
                      <a:pt x="71" y="80"/>
                    </a:lnTo>
                    <a:lnTo>
                      <a:pt x="68" y="75"/>
                    </a:lnTo>
                    <a:lnTo>
                      <a:pt x="66" y="73"/>
                    </a:lnTo>
                    <a:lnTo>
                      <a:pt x="61" y="70"/>
                    </a:lnTo>
                    <a:lnTo>
                      <a:pt x="56" y="68"/>
                    </a:lnTo>
                    <a:lnTo>
                      <a:pt x="43" y="68"/>
                    </a:lnTo>
                    <a:lnTo>
                      <a:pt x="41" y="68"/>
                    </a:lnTo>
                    <a:lnTo>
                      <a:pt x="36" y="68"/>
                    </a:lnTo>
                    <a:lnTo>
                      <a:pt x="36" y="53"/>
                    </a:lnTo>
                    <a:lnTo>
                      <a:pt x="41" y="53"/>
                    </a:lnTo>
                    <a:lnTo>
                      <a:pt x="43" y="53"/>
                    </a:lnTo>
                    <a:lnTo>
                      <a:pt x="53" y="53"/>
                    </a:lnTo>
                    <a:lnTo>
                      <a:pt x="58" y="50"/>
                    </a:lnTo>
                    <a:lnTo>
                      <a:pt x="63" y="48"/>
                    </a:lnTo>
                    <a:lnTo>
                      <a:pt x="66" y="43"/>
                    </a:lnTo>
                    <a:lnTo>
                      <a:pt x="68" y="40"/>
                    </a:lnTo>
                    <a:lnTo>
                      <a:pt x="68" y="33"/>
                    </a:lnTo>
                    <a:lnTo>
                      <a:pt x="68" y="27"/>
                    </a:lnTo>
                    <a:lnTo>
                      <a:pt x="66" y="25"/>
                    </a:lnTo>
                    <a:lnTo>
                      <a:pt x="66" y="22"/>
                    </a:lnTo>
                    <a:lnTo>
                      <a:pt x="61" y="17"/>
                    </a:lnTo>
                    <a:lnTo>
                      <a:pt x="58" y="15"/>
                    </a:lnTo>
                    <a:lnTo>
                      <a:pt x="56" y="15"/>
                    </a:lnTo>
                    <a:lnTo>
                      <a:pt x="46" y="12"/>
                    </a:lnTo>
                    <a:lnTo>
                      <a:pt x="38" y="15"/>
                    </a:lnTo>
                    <a:lnTo>
                      <a:pt x="33" y="15"/>
                    </a:lnTo>
                    <a:lnTo>
                      <a:pt x="28" y="20"/>
                    </a:lnTo>
                    <a:lnTo>
                      <a:pt x="26" y="25"/>
                    </a:lnTo>
                    <a:lnTo>
                      <a:pt x="21" y="30"/>
                    </a:lnTo>
                    <a:lnTo>
                      <a:pt x="21" y="40"/>
                    </a:lnTo>
                    <a:lnTo>
                      <a:pt x="5" y="40"/>
                    </a:lnTo>
                    <a:lnTo>
                      <a:pt x="5" y="27"/>
                    </a:lnTo>
                    <a:lnTo>
                      <a:pt x="8" y="22"/>
                    </a:lnTo>
                    <a:lnTo>
                      <a:pt x="11" y="17"/>
                    </a:lnTo>
                    <a:lnTo>
                      <a:pt x="16" y="10"/>
                    </a:lnTo>
                    <a:lnTo>
                      <a:pt x="23" y="2"/>
                    </a:lnTo>
                    <a:lnTo>
                      <a:pt x="33" y="0"/>
                    </a:lnTo>
                    <a:lnTo>
                      <a:pt x="46" y="0"/>
                    </a:lnTo>
                    <a:lnTo>
                      <a:pt x="53" y="0"/>
                    </a:lnTo>
                    <a:lnTo>
                      <a:pt x="61" y="0"/>
                    </a:lnTo>
                    <a:lnTo>
                      <a:pt x="68" y="5"/>
                    </a:lnTo>
                    <a:lnTo>
                      <a:pt x="76" y="7"/>
                    </a:lnTo>
                    <a:lnTo>
                      <a:pt x="78" y="12"/>
                    </a:lnTo>
                    <a:lnTo>
                      <a:pt x="83" y="17"/>
                    </a:lnTo>
                    <a:lnTo>
                      <a:pt x="83" y="25"/>
                    </a:lnTo>
                    <a:lnTo>
                      <a:pt x="86" y="33"/>
                    </a:lnTo>
                    <a:lnTo>
                      <a:pt x="83" y="43"/>
                    </a:lnTo>
                    <a:lnTo>
                      <a:pt x="78" y="50"/>
                    </a:lnTo>
                    <a:lnTo>
                      <a:pt x="76" y="53"/>
                    </a:lnTo>
                    <a:lnTo>
                      <a:pt x="73" y="55"/>
                    </a:lnTo>
                    <a:lnTo>
                      <a:pt x="68" y="58"/>
                    </a:lnTo>
                    <a:lnTo>
                      <a:pt x="78" y="63"/>
                    </a:lnTo>
                    <a:lnTo>
                      <a:pt x="83" y="68"/>
                    </a:lnTo>
                    <a:lnTo>
                      <a:pt x="89" y="78"/>
                    </a:lnTo>
                    <a:lnTo>
                      <a:pt x="91" y="88"/>
                    </a:lnTo>
                    <a:lnTo>
                      <a:pt x="89" y="98"/>
                    </a:lnTo>
                    <a:lnTo>
                      <a:pt x="86" y="105"/>
                    </a:lnTo>
                    <a:lnTo>
                      <a:pt x="83" y="110"/>
                    </a:lnTo>
                    <a:lnTo>
                      <a:pt x="78" y="118"/>
                    </a:lnTo>
                    <a:lnTo>
                      <a:pt x="71" y="123"/>
                    </a:lnTo>
                    <a:lnTo>
                      <a:pt x="63" y="125"/>
                    </a:lnTo>
                    <a:lnTo>
                      <a:pt x="56" y="128"/>
                    </a:lnTo>
                    <a:lnTo>
                      <a:pt x="43" y="128"/>
                    </a:lnTo>
                    <a:lnTo>
                      <a:pt x="33" y="128"/>
                    </a:lnTo>
                    <a:lnTo>
                      <a:pt x="26" y="125"/>
                    </a:lnTo>
                    <a:lnTo>
                      <a:pt x="18" y="123"/>
                    </a:lnTo>
                    <a:lnTo>
                      <a:pt x="16" y="120"/>
                    </a:lnTo>
                    <a:lnTo>
                      <a:pt x="11"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0" name="Freeform 110"/>
              <p:cNvSpPr>
                <a:spLocks noEditPoints="1"/>
              </p:cNvSpPr>
              <p:nvPr/>
            </p:nvSpPr>
            <p:spPr bwMode="auto">
              <a:xfrm>
                <a:off x="4408" y="1397"/>
                <a:ext cx="88" cy="128"/>
              </a:xfrm>
              <a:custGeom>
                <a:avLst/>
                <a:gdLst>
                  <a:gd name="T0" fmla="*/ 83 w 88"/>
                  <a:gd name="T1" fmla="*/ 27 h 128"/>
                  <a:gd name="T2" fmla="*/ 88 w 88"/>
                  <a:gd name="T3" fmla="*/ 50 h 128"/>
                  <a:gd name="T4" fmla="*/ 88 w 88"/>
                  <a:gd name="T5" fmla="*/ 75 h 128"/>
                  <a:gd name="T6" fmla="*/ 83 w 88"/>
                  <a:gd name="T7" fmla="*/ 95 h 128"/>
                  <a:gd name="T8" fmla="*/ 73 w 88"/>
                  <a:gd name="T9" fmla="*/ 115 h 128"/>
                  <a:gd name="T10" fmla="*/ 65 w 88"/>
                  <a:gd name="T11" fmla="*/ 123 h 128"/>
                  <a:gd name="T12" fmla="*/ 55 w 88"/>
                  <a:gd name="T13" fmla="*/ 128 h 128"/>
                  <a:gd name="T14" fmla="*/ 42 w 88"/>
                  <a:gd name="T15" fmla="*/ 128 h 128"/>
                  <a:gd name="T16" fmla="*/ 22 w 88"/>
                  <a:gd name="T17" fmla="*/ 123 h 128"/>
                  <a:gd name="T18" fmla="*/ 15 w 88"/>
                  <a:gd name="T19" fmla="*/ 118 h 128"/>
                  <a:gd name="T20" fmla="*/ 5 w 88"/>
                  <a:gd name="T21" fmla="*/ 100 h 128"/>
                  <a:gd name="T22" fmla="*/ 0 w 88"/>
                  <a:gd name="T23" fmla="*/ 78 h 128"/>
                  <a:gd name="T24" fmla="*/ 2 w 88"/>
                  <a:gd name="T25" fmla="*/ 45 h 128"/>
                  <a:gd name="T26" fmla="*/ 5 w 88"/>
                  <a:gd name="T27" fmla="*/ 27 h 128"/>
                  <a:gd name="T28" fmla="*/ 15 w 88"/>
                  <a:gd name="T29" fmla="*/ 10 h 128"/>
                  <a:gd name="T30" fmla="*/ 25 w 88"/>
                  <a:gd name="T31" fmla="*/ 2 h 128"/>
                  <a:gd name="T32" fmla="*/ 42 w 88"/>
                  <a:gd name="T33" fmla="*/ 0 h 128"/>
                  <a:gd name="T34" fmla="*/ 60 w 88"/>
                  <a:gd name="T35" fmla="*/ 2 h 128"/>
                  <a:gd name="T36" fmla="*/ 73 w 88"/>
                  <a:gd name="T37" fmla="*/ 10 h 128"/>
                  <a:gd name="T38" fmla="*/ 62 w 88"/>
                  <a:gd name="T39" fmla="*/ 103 h 128"/>
                  <a:gd name="T40" fmla="*/ 65 w 88"/>
                  <a:gd name="T41" fmla="*/ 98 h 128"/>
                  <a:gd name="T42" fmla="*/ 70 w 88"/>
                  <a:gd name="T43" fmla="*/ 75 h 128"/>
                  <a:gd name="T44" fmla="*/ 68 w 88"/>
                  <a:gd name="T45" fmla="*/ 43 h 128"/>
                  <a:gd name="T46" fmla="*/ 65 w 88"/>
                  <a:gd name="T47" fmla="*/ 27 h 128"/>
                  <a:gd name="T48" fmla="*/ 57 w 88"/>
                  <a:gd name="T49" fmla="*/ 17 h 128"/>
                  <a:gd name="T50" fmla="*/ 45 w 88"/>
                  <a:gd name="T51" fmla="*/ 12 h 128"/>
                  <a:gd name="T52" fmla="*/ 32 w 88"/>
                  <a:gd name="T53" fmla="*/ 17 h 128"/>
                  <a:gd name="T54" fmla="*/ 22 w 88"/>
                  <a:gd name="T55" fmla="*/ 27 h 128"/>
                  <a:gd name="T56" fmla="*/ 17 w 88"/>
                  <a:gd name="T57" fmla="*/ 53 h 128"/>
                  <a:gd name="T58" fmla="*/ 17 w 88"/>
                  <a:gd name="T59" fmla="*/ 83 h 128"/>
                  <a:gd name="T60" fmla="*/ 25 w 88"/>
                  <a:gd name="T61" fmla="*/ 105 h 128"/>
                  <a:gd name="T62" fmla="*/ 30 w 88"/>
                  <a:gd name="T63" fmla="*/ 110 h 128"/>
                  <a:gd name="T64" fmla="*/ 42 w 88"/>
                  <a:gd name="T65" fmla="*/ 115 h 128"/>
                  <a:gd name="T66" fmla="*/ 55 w 88"/>
                  <a:gd name="T67" fmla="*/ 113 h 128"/>
                  <a:gd name="T68" fmla="*/ 62 w 88"/>
                  <a:gd name="T69" fmla="*/ 103 h 12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128"/>
                  <a:gd name="T107" fmla="*/ 88 w 88"/>
                  <a:gd name="T108" fmla="*/ 128 h 12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128">
                    <a:moveTo>
                      <a:pt x="78" y="20"/>
                    </a:moveTo>
                    <a:lnTo>
                      <a:pt x="83" y="27"/>
                    </a:lnTo>
                    <a:lnTo>
                      <a:pt x="85" y="38"/>
                    </a:lnTo>
                    <a:lnTo>
                      <a:pt x="88" y="50"/>
                    </a:lnTo>
                    <a:lnTo>
                      <a:pt x="88" y="63"/>
                    </a:lnTo>
                    <a:lnTo>
                      <a:pt x="88" y="75"/>
                    </a:lnTo>
                    <a:lnTo>
                      <a:pt x="85" y="85"/>
                    </a:lnTo>
                    <a:lnTo>
                      <a:pt x="83" y="95"/>
                    </a:lnTo>
                    <a:lnTo>
                      <a:pt x="80" y="105"/>
                    </a:lnTo>
                    <a:lnTo>
                      <a:pt x="73" y="115"/>
                    </a:lnTo>
                    <a:lnTo>
                      <a:pt x="70" y="120"/>
                    </a:lnTo>
                    <a:lnTo>
                      <a:pt x="65" y="123"/>
                    </a:lnTo>
                    <a:lnTo>
                      <a:pt x="60" y="125"/>
                    </a:lnTo>
                    <a:lnTo>
                      <a:pt x="55" y="128"/>
                    </a:lnTo>
                    <a:lnTo>
                      <a:pt x="50" y="128"/>
                    </a:lnTo>
                    <a:lnTo>
                      <a:pt x="42" y="128"/>
                    </a:lnTo>
                    <a:lnTo>
                      <a:pt x="32" y="128"/>
                    </a:lnTo>
                    <a:lnTo>
                      <a:pt x="22" y="123"/>
                    </a:lnTo>
                    <a:lnTo>
                      <a:pt x="20" y="120"/>
                    </a:lnTo>
                    <a:lnTo>
                      <a:pt x="15" y="118"/>
                    </a:lnTo>
                    <a:lnTo>
                      <a:pt x="10" y="108"/>
                    </a:lnTo>
                    <a:lnTo>
                      <a:pt x="5" y="100"/>
                    </a:lnTo>
                    <a:lnTo>
                      <a:pt x="2" y="90"/>
                    </a:lnTo>
                    <a:lnTo>
                      <a:pt x="0" y="78"/>
                    </a:lnTo>
                    <a:lnTo>
                      <a:pt x="0" y="65"/>
                    </a:lnTo>
                    <a:lnTo>
                      <a:pt x="2" y="45"/>
                    </a:lnTo>
                    <a:lnTo>
                      <a:pt x="2" y="35"/>
                    </a:lnTo>
                    <a:lnTo>
                      <a:pt x="5" y="27"/>
                    </a:lnTo>
                    <a:lnTo>
                      <a:pt x="12" y="15"/>
                    </a:lnTo>
                    <a:lnTo>
                      <a:pt x="15" y="10"/>
                    </a:lnTo>
                    <a:lnTo>
                      <a:pt x="20" y="7"/>
                    </a:lnTo>
                    <a:lnTo>
                      <a:pt x="25" y="2"/>
                    </a:lnTo>
                    <a:lnTo>
                      <a:pt x="30" y="0"/>
                    </a:lnTo>
                    <a:lnTo>
                      <a:pt x="42" y="0"/>
                    </a:lnTo>
                    <a:lnTo>
                      <a:pt x="55" y="0"/>
                    </a:lnTo>
                    <a:lnTo>
                      <a:pt x="60" y="2"/>
                    </a:lnTo>
                    <a:lnTo>
                      <a:pt x="65" y="5"/>
                    </a:lnTo>
                    <a:lnTo>
                      <a:pt x="73" y="10"/>
                    </a:lnTo>
                    <a:lnTo>
                      <a:pt x="78" y="20"/>
                    </a:lnTo>
                    <a:close/>
                    <a:moveTo>
                      <a:pt x="62" y="103"/>
                    </a:moveTo>
                    <a:lnTo>
                      <a:pt x="65" y="100"/>
                    </a:lnTo>
                    <a:lnTo>
                      <a:pt x="65" y="98"/>
                    </a:lnTo>
                    <a:lnTo>
                      <a:pt x="68" y="88"/>
                    </a:lnTo>
                    <a:lnTo>
                      <a:pt x="70" y="75"/>
                    </a:lnTo>
                    <a:lnTo>
                      <a:pt x="70" y="63"/>
                    </a:lnTo>
                    <a:lnTo>
                      <a:pt x="68" y="43"/>
                    </a:lnTo>
                    <a:lnTo>
                      <a:pt x="68" y="35"/>
                    </a:lnTo>
                    <a:lnTo>
                      <a:pt x="65" y="27"/>
                    </a:lnTo>
                    <a:lnTo>
                      <a:pt x="62" y="20"/>
                    </a:lnTo>
                    <a:lnTo>
                      <a:pt x="57" y="17"/>
                    </a:lnTo>
                    <a:lnTo>
                      <a:pt x="50" y="15"/>
                    </a:lnTo>
                    <a:lnTo>
                      <a:pt x="45" y="12"/>
                    </a:lnTo>
                    <a:lnTo>
                      <a:pt x="37" y="15"/>
                    </a:lnTo>
                    <a:lnTo>
                      <a:pt x="32" y="17"/>
                    </a:lnTo>
                    <a:lnTo>
                      <a:pt x="27" y="20"/>
                    </a:lnTo>
                    <a:lnTo>
                      <a:pt x="22" y="27"/>
                    </a:lnTo>
                    <a:lnTo>
                      <a:pt x="20" y="43"/>
                    </a:lnTo>
                    <a:lnTo>
                      <a:pt x="17" y="53"/>
                    </a:lnTo>
                    <a:lnTo>
                      <a:pt x="17" y="65"/>
                    </a:lnTo>
                    <a:lnTo>
                      <a:pt x="17" y="83"/>
                    </a:lnTo>
                    <a:lnTo>
                      <a:pt x="22" y="95"/>
                    </a:lnTo>
                    <a:lnTo>
                      <a:pt x="25" y="105"/>
                    </a:lnTo>
                    <a:lnTo>
                      <a:pt x="27" y="108"/>
                    </a:lnTo>
                    <a:lnTo>
                      <a:pt x="30" y="110"/>
                    </a:lnTo>
                    <a:lnTo>
                      <a:pt x="35" y="113"/>
                    </a:lnTo>
                    <a:lnTo>
                      <a:pt x="42" y="115"/>
                    </a:lnTo>
                    <a:lnTo>
                      <a:pt x="50" y="113"/>
                    </a:lnTo>
                    <a:lnTo>
                      <a:pt x="55" y="113"/>
                    </a:lnTo>
                    <a:lnTo>
                      <a:pt x="57" y="108"/>
                    </a:lnTo>
                    <a:lnTo>
                      <a:pt x="62"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1" name="Freeform 111"/>
              <p:cNvSpPr>
                <a:spLocks/>
              </p:cNvSpPr>
              <p:nvPr/>
            </p:nvSpPr>
            <p:spPr bwMode="auto">
              <a:xfrm>
                <a:off x="4508" y="1392"/>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5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5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5"/>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5"/>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2" name="Freeform 112"/>
              <p:cNvSpPr>
                <a:spLocks/>
              </p:cNvSpPr>
              <p:nvPr/>
            </p:nvSpPr>
            <p:spPr bwMode="auto">
              <a:xfrm>
                <a:off x="4579" y="1502"/>
                <a:ext cx="17" cy="48"/>
              </a:xfrm>
              <a:custGeom>
                <a:avLst/>
                <a:gdLst>
                  <a:gd name="T0" fmla="*/ 0 w 17"/>
                  <a:gd name="T1" fmla="*/ 38 h 48"/>
                  <a:gd name="T2" fmla="*/ 5 w 17"/>
                  <a:gd name="T3" fmla="*/ 36 h 48"/>
                  <a:gd name="T4" fmla="*/ 7 w 17"/>
                  <a:gd name="T5" fmla="*/ 31 h 48"/>
                  <a:gd name="T6" fmla="*/ 10 w 17"/>
                  <a:gd name="T7" fmla="*/ 23 h 48"/>
                  <a:gd name="T8" fmla="*/ 10 w 17"/>
                  <a:gd name="T9" fmla="*/ 20 h 48"/>
                  <a:gd name="T10" fmla="*/ 0 w 17"/>
                  <a:gd name="T11" fmla="*/ 20 h 48"/>
                  <a:gd name="T12" fmla="*/ 0 w 17"/>
                  <a:gd name="T13" fmla="*/ 0 h 48"/>
                  <a:gd name="T14" fmla="*/ 17 w 17"/>
                  <a:gd name="T15" fmla="*/ 0 h 48"/>
                  <a:gd name="T16" fmla="*/ 17 w 17"/>
                  <a:gd name="T17" fmla="*/ 18 h 48"/>
                  <a:gd name="T18" fmla="*/ 17 w 17"/>
                  <a:gd name="T19" fmla="*/ 28 h 48"/>
                  <a:gd name="T20" fmla="*/ 15 w 17"/>
                  <a:gd name="T21" fmla="*/ 38 h 48"/>
                  <a:gd name="T22" fmla="*/ 12 w 17"/>
                  <a:gd name="T23" fmla="*/ 41 h 48"/>
                  <a:gd name="T24" fmla="*/ 7 w 17"/>
                  <a:gd name="T25" fmla="*/ 43 h 48"/>
                  <a:gd name="T26" fmla="*/ 5 w 17"/>
                  <a:gd name="T27" fmla="*/ 46 h 48"/>
                  <a:gd name="T28" fmla="*/ 0 w 17"/>
                  <a:gd name="T29" fmla="*/ 48 h 48"/>
                  <a:gd name="T30" fmla="*/ 0 w 17"/>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8"/>
                  <a:gd name="T50" fmla="*/ 17 w 17"/>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8">
                    <a:moveTo>
                      <a:pt x="0" y="38"/>
                    </a:moveTo>
                    <a:lnTo>
                      <a:pt x="5" y="36"/>
                    </a:lnTo>
                    <a:lnTo>
                      <a:pt x="7" y="31"/>
                    </a:lnTo>
                    <a:lnTo>
                      <a:pt x="10" y="23"/>
                    </a:lnTo>
                    <a:lnTo>
                      <a:pt x="10" y="20"/>
                    </a:lnTo>
                    <a:lnTo>
                      <a:pt x="0" y="20"/>
                    </a:lnTo>
                    <a:lnTo>
                      <a:pt x="0" y="0"/>
                    </a:lnTo>
                    <a:lnTo>
                      <a:pt x="17" y="0"/>
                    </a:lnTo>
                    <a:lnTo>
                      <a:pt x="17" y="18"/>
                    </a:lnTo>
                    <a:lnTo>
                      <a:pt x="17" y="28"/>
                    </a:lnTo>
                    <a:lnTo>
                      <a:pt x="15" y="38"/>
                    </a:lnTo>
                    <a:lnTo>
                      <a:pt x="12" y="41"/>
                    </a:lnTo>
                    <a:lnTo>
                      <a:pt x="7"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3" name="Freeform 113"/>
              <p:cNvSpPr>
                <a:spLocks noEditPoints="1"/>
              </p:cNvSpPr>
              <p:nvPr/>
            </p:nvSpPr>
            <p:spPr bwMode="auto">
              <a:xfrm>
                <a:off x="3384" y="1151"/>
                <a:ext cx="108" cy="130"/>
              </a:xfrm>
              <a:custGeom>
                <a:avLst/>
                <a:gdLst>
                  <a:gd name="T0" fmla="*/ 47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7 h 130"/>
                  <a:gd name="T16" fmla="*/ 88 w 108"/>
                  <a:gd name="T17" fmla="*/ 55 h 130"/>
                  <a:gd name="T18" fmla="*/ 85 w 108"/>
                  <a:gd name="T19" fmla="*/ 45 h 130"/>
                  <a:gd name="T20" fmla="*/ 83 w 108"/>
                  <a:gd name="T21" fmla="*/ 37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7 w 108"/>
                  <a:gd name="T33" fmla="*/ 15 h 130"/>
                  <a:gd name="T34" fmla="*/ 17 w 108"/>
                  <a:gd name="T35" fmla="*/ 15 h 130"/>
                  <a:gd name="T36" fmla="*/ 17 w 108"/>
                  <a:gd name="T37" fmla="*/ 115 h 130"/>
                  <a:gd name="T38" fmla="*/ 47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0 w 108"/>
                  <a:gd name="T55" fmla="*/ 30 h 130"/>
                  <a:gd name="T56" fmla="*/ 103 w 108"/>
                  <a:gd name="T57" fmla="*/ 40 h 130"/>
                  <a:gd name="T58" fmla="*/ 105 w 108"/>
                  <a:gd name="T59" fmla="*/ 50 h 130"/>
                  <a:gd name="T60" fmla="*/ 108 w 108"/>
                  <a:gd name="T61" fmla="*/ 62 h 130"/>
                  <a:gd name="T62" fmla="*/ 105 w 108"/>
                  <a:gd name="T63" fmla="*/ 73 h 130"/>
                  <a:gd name="T64" fmla="*/ 105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7" y="115"/>
                    </a:moveTo>
                    <a:lnTo>
                      <a:pt x="58" y="115"/>
                    </a:lnTo>
                    <a:lnTo>
                      <a:pt x="63" y="113"/>
                    </a:lnTo>
                    <a:lnTo>
                      <a:pt x="73" y="108"/>
                    </a:lnTo>
                    <a:lnTo>
                      <a:pt x="80" y="100"/>
                    </a:lnTo>
                    <a:lnTo>
                      <a:pt x="85" y="90"/>
                    </a:lnTo>
                    <a:lnTo>
                      <a:pt x="88" y="80"/>
                    </a:lnTo>
                    <a:lnTo>
                      <a:pt x="88" y="67"/>
                    </a:lnTo>
                    <a:lnTo>
                      <a:pt x="88" y="55"/>
                    </a:lnTo>
                    <a:lnTo>
                      <a:pt x="85" y="45"/>
                    </a:lnTo>
                    <a:lnTo>
                      <a:pt x="83" y="37"/>
                    </a:lnTo>
                    <a:lnTo>
                      <a:pt x="80" y="30"/>
                    </a:lnTo>
                    <a:lnTo>
                      <a:pt x="78" y="25"/>
                    </a:lnTo>
                    <a:lnTo>
                      <a:pt x="73" y="22"/>
                    </a:lnTo>
                    <a:lnTo>
                      <a:pt x="68" y="20"/>
                    </a:lnTo>
                    <a:lnTo>
                      <a:pt x="58" y="17"/>
                    </a:lnTo>
                    <a:lnTo>
                      <a:pt x="47" y="15"/>
                    </a:lnTo>
                    <a:lnTo>
                      <a:pt x="17" y="15"/>
                    </a:lnTo>
                    <a:lnTo>
                      <a:pt x="17" y="115"/>
                    </a:lnTo>
                    <a:lnTo>
                      <a:pt x="47" y="115"/>
                    </a:lnTo>
                    <a:close/>
                    <a:moveTo>
                      <a:pt x="0" y="0"/>
                    </a:moveTo>
                    <a:lnTo>
                      <a:pt x="53" y="0"/>
                    </a:lnTo>
                    <a:lnTo>
                      <a:pt x="65" y="2"/>
                    </a:lnTo>
                    <a:lnTo>
                      <a:pt x="75" y="5"/>
                    </a:lnTo>
                    <a:lnTo>
                      <a:pt x="85" y="12"/>
                    </a:lnTo>
                    <a:lnTo>
                      <a:pt x="93" y="20"/>
                    </a:lnTo>
                    <a:lnTo>
                      <a:pt x="98" y="25"/>
                    </a:lnTo>
                    <a:lnTo>
                      <a:pt x="100" y="30"/>
                    </a:lnTo>
                    <a:lnTo>
                      <a:pt x="103" y="40"/>
                    </a:lnTo>
                    <a:lnTo>
                      <a:pt x="105" y="50"/>
                    </a:lnTo>
                    <a:lnTo>
                      <a:pt x="108" y="62"/>
                    </a:lnTo>
                    <a:lnTo>
                      <a:pt x="105" y="73"/>
                    </a:lnTo>
                    <a:lnTo>
                      <a:pt x="105"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4" name="Freeform 114"/>
              <p:cNvSpPr>
                <a:spLocks noEditPoints="1"/>
              </p:cNvSpPr>
              <p:nvPr/>
            </p:nvSpPr>
            <p:spPr bwMode="auto">
              <a:xfrm>
                <a:off x="3502" y="1151"/>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0 h 130"/>
                  <a:gd name="T18" fmla="*/ 33 w 116"/>
                  <a:gd name="T19" fmla="*/ 90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0"/>
                    </a:lnTo>
                    <a:lnTo>
                      <a:pt x="33" y="90"/>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5" name="Freeform 115"/>
              <p:cNvSpPr>
                <a:spLocks/>
              </p:cNvSpPr>
              <p:nvPr/>
            </p:nvSpPr>
            <p:spPr bwMode="auto">
              <a:xfrm>
                <a:off x="3610" y="1151"/>
                <a:ext cx="106" cy="130"/>
              </a:xfrm>
              <a:custGeom>
                <a:avLst/>
                <a:gdLst>
                  <a:gd name="T0" fmla="*/ 106 w 106"/>
                  <a:gd name="T1" fmla="*/ 0 h 130"/>
                  <a:gd name="T2" fmla="*/ 106 w 106"/>
                  <a:gd name="T3" fmla="*/ 15 h 130"/>
                  <a:gd name="T4" fmla="*/ 60 w 106"/>
                  <a:gd name="T5" fmla="*/ 15 h 130"/>
                  <a:gd name="T6" fmla="*/ 60 w 106"/>
                  <a:gd name="T7" fmla="*/ 130 h 130"/>
                  <a:gd name="T8" fmla="*/ 43 w 106"/>
                  <a:gd name="T9" fmla="*/ 130 h 130"/>
                  <a:gd name="T10" fmla="*/ 43 w 106"/>
                  <a:gd name="T11" fmla="*/ 15 h 130"/>
                  <a:gd name="T12" fmla="*/ 0 w 106"/>
                  <a:gd name="T13" fmla="*/ 15 h 130"/>
                  <a:gd name="T14" fmla="*/ 0 w 106"/>
                  <a:gd name="T15" fmla="*/ 0 h 130"/>
                  <a:gd name="T16" fmla="*/ 106 w 106"/>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0"/>
                  <a:gd name="T29" fmla="*/ 106 w 106"/>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0">
                    <a:moveTo>
                      <a:pt x="106" y="0"/>
                    </a:moveTo>
                    <a:lnTo>
                      <a:pt x="106" y="15"/>
                    </a:lnTo>
                    <a:lnTo>
                      <a:pt x="60" y="15"/>
                    </a:lnTo>
                    <a:lnTo>
                      <a:pt x="60" y="130"/>
                    </a:lnTo>
                    <a:lnTo>
                      <a:pt x="43" y="130"/>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6" name="Freeform 116"/>
              <p:cNvSpPr>
                <a:spLocks/>
              </p:cNvSpPr>
              <p:nvPr/>
            </p:nvSpPr>
            <p:spPr bwMode="auto">
              <a:xfrm>
                <a:off x="3733" y="1151"/>
                <a:ext cx="96" cy="130"/>
              </a:xfrm>
              <a:custGeom>
                <a:avLst/>
                <a:gdLst>
                  <a:gd name="T0" fmla="*/ 0 w 96"/>
                  <a:gd name="T1" fmla="*/ 0 h 130"/>
                  <a:gd name="T2" fmla="*/ 93 w 96"/>
                  <a:gd name="T3" fmla="*/ 0 h 130"/>
                  <a:gd name="T4" fmla="*/ 93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3" y="0"/>
                    </a:lnTo>
                    <a:lnTo>
                      <a:pt x="93"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7" name="Freeform 117"/>
              <p:cNvSpPr>
                <a:spLocks/>
              </p:cNvSpPr>
              <p:nvPr/>
            </p:nvSpPr>
            <p:spPr bwMode="auto">
              <a:xfrm>
                <a:off x="3376" y="907"/>
                <a:ext cx="116" cy="136"/>
              </a:xfrm>
              <a:custGeom>
                <a:avLst/>
                <a:gdLst>
                  <a:gd name="T0" fmla="*/ 106 w 116"/>
                  <a:gd name="T1" fmla="*/ 20 h 136"/>
                  <a:gd name="T2" fmla="*/ 113 w 116"/>
                  <a:gd name="T3" fmla="*/ 35 h 136"/>
                  <a:gd name="T4" fmla="*/ 98 w 116"/>
                  <a:gd name="T5" fmla="*/ 43 h 136"/>
                  <a:gd name="T6" fmla="*/ 91 w 116"/>
                  <a:gd name="T7" fmla="*/ 28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0 h 136"/>
                  <a:gd name="T22" fmla="*/ 25 w 116"/>
                  <a:gd name="T23" fmla="*/ 100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5 h 136"/>
                  <a:gd name="T36" fmla="*/ 111 w 116"/>
                  <a:gd name="T37" fmla="*/ 105 h 136"/>
                  <a:gd name="T38" fmla="*/ 101 w 116"/>
                  <a:gd name="T39" fmla="*/ 121 h 136"/>
                  <a:gd name="T40" fmla="*/ 83 w 116"/>
                  <a:gd name="T41" fmla="*/ 133 h 136"/>
                  <a:gd name="T42" fmla="*/ 58 w 116"/>
                  <a:gd name="T43" fmla="*/ 136 h 136"/>
                  <a:gd name="T44" fmla="*/ 38 w 116"/>
                  <a:gd name="T45" fmla="*/ 133 h 136"/>
                  <a:gd name="T46" fmla="*/ 20 w 116"/>
                  <a:gd name="T47" fmla="*/ 123 h 136"/>
                  <a:gd name="T48" fmla="*/ 5 w 116"/>
                  <a:gd name="T49" fmla="*/ 100 h 136"/>
                  <a:gd name="T50" fmla="*/ 3 w 116"/>
                  <a:gd name="T51" fmla="*/ 85 h 136"/>
                  <a:gd name="T52" fmla="*/ 3 w 116"/>
                  <a:gd name="T53" fmla="*/ 53 h 136"/>
                  <a:gd name="T54" fmla="*/ 10 w 116"/>
                  <a:gd name="T55" fmla="*/ 30 h 136"/>
                  <a:gd name="T56" fmla="*/ 25 w 116"/>
                  <a:gd name="T57" fmla="*/ 10 h 136"/>
                  <a:gd name="T58" fmla="*/ 40 w 116"/>
                  <a:gd name="T59" fmla="*/ 2 h 136"/>
                  <a:gd name="T60" fmla="*/ 61 w 116"/>
                  <a:gd name="T61" fmla="*/ 0 h 136"/>
                  <a:gd name="T62" fmla="*/ 83 w 116"/>
                  <a:gd name="T63" fmla="*/ 2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8"/>
                    </a:lnTo>
                    <a:lnTo>
                      <a:pt x="86" y="23"/>
                    </a:lnTo>
                    <a:lnTo>
                      <a:pt x="81" y="20"/>
                    </a:lnTo>
                    <a:lnTo>
                      <a:pt x="76" y="18"/>
                    </a:lnTo>
                    <a:lnTo>
                      <a:pt x="68" y="15"/>
                    </a:lnTo>
                    <a:lnTo>
                      <a:pt x="61" y="15"/>
                    </a:lnTo>
                    <a:lnTo>
                      <a:pt x="53" y="15"/>
                    </a:lnTo>
                    <a:lnTo>
                      <a:pt x="43" y="18"/>
                    </a:lnTo>
                    <a:lnTo>
                      <a:pt x="38" y="23"/>
                    </a:lnTo>
                    <a:lnTo>
                      <a:pt x="30" y="28"/>
                    </a:lnTo>
                    <a:lnTo>
                      <a:pt x="25" y="35"/>
                    </a:lnTo>
                    <a:lnTo>
                      <a:pt x="23" y="45"/>
                    </a:lnTo>
                    <a:lnTo>
                      <a:pt x="20" y="58"/>
                    </a:lnTo>
                    <a:lnTo>
                      <a:pt x="18" y="70"/>
                    </a:lnTo>
                    <a:lnTo>
                      <a:pt x="20" y="80"/>
                    </a:lnTo>
                    <a:lnTo>
                      <a:pt x="20" y="90"/>
                    </a:lnTo>
                    <a:lnTo>
                      <a:pt x="25" y="100"/>
                    </a:lnTo>
                    <a:lnTo>
                      <a:pt x="30" y="108"/>
                    </a:lnTo>
                    <a:lnTo>
                      <a:pt x="35" y="113"/>
                    </a:lnTo>
                    <a:lnTo>
                      <a:pt x="43" y="118"/>
                    </a:lnTo>
                    <a:lnTo>
                      <a:pt x="50" y="121"/>
                    </a:lnTo>
                    <a:lnTo>
                      <a:pt x="61" y="121"/>
                    </a:lnTo>
                    <a:lnTo>
                      <a:pt x="71" y="121"/>
                    </a:lnTo>
                    <a:lnTo>
                      <a:pt x="78" y="118"/>
                    </a:lnTo>
                    <a:lnTo>
                      <a:pt x="86" y="113"/>
                    </a:lnTo>
                    <a:lnTo>
                      <a:pt x="91" y="105"/>
                    </a:lnTo>
                    <a:lnTo>
                      <a:pt x="96" y="98"/>
                    </a:lnTo>
                    <a:lnTo>
                      <a:pt x="98" y="85"/>
                    </a:lnTo>
                    <a:lnTo>
                      <a:pt x="116" y="85"/>
                    </a:lnTo>
                    <a:lnTo>
                      <a:pt x="113" y="95"/>
                    </a:lnTo>
                    <a:lnTo>
                      <a:pt x="111" y="105"/>
                    </a:lnTo>
                    <a:lnTo>
                      <a:pt x="106" y="113"/>
                    </a:lnTo>
                    <a:lnTo>
                      <a:pt x="101" y="121"/>
                    </a:lnTo>
                    <a:lnTo>
                      <a:pt x="93" y="128"/>
                    </a:lnTo>
                    <a:lnTo>
                      <a:pt x="83" y="133"/>
                    </a:lnTo>
                    <a:lnTo>
                      <a:pt x="71" y="136"/>
                    </a:lnTo>
                    <a:lnTo>
                      <a:pt x="58" y="136"/>
                    </a:lnTo>
                    <a:lnTo>
                      <a:pt x="48" y="136"/>
                    </a:lnTo>
                    <a:lnTo>
                      <a:pt x="38" y="133"/>
                    </a:lnTo>
                    <a:lnTo>
                      <a:pt x="30" y="128"/>
                    </a:lnTo>
                    <a:lnTo>
                      <a:pt x="20" y="123"/>
                    </a:lnTo>
                    <a:lnTo>
                      <a:pt x="13" y="113"/>
                    </a:lnTo>
                    <a:lnTo>
                      <a:pt x="5" y="100"/>
                    </a:lnTo>
                    <a:lnTo>
                      <a:pt x="3" y="93"/>
                    </a:lnTo>
                    <a:lnTo>
                      <a:pt x="3" y="85"/>
                    </a:lnTo>
                    <a:lnTo>
                      <a:pt x="0" y="68"/>
                    </a:lnTo>
                    <a:lnTo>
                      <a:pt x="3" y="53"/>
                    </a:lnTo>
                    <a:lnTo>
                      <a:pt x="5" y="40"/>
                    </a:lnTo>
                    <a:lnTo>
                      <a:pt x="10" y="30"/>
                    </a:lnTo>
                    <a:lnTo>
                      <a:pt x="15" y="20"/>
                    </a:lnTo>
                    <a:lnTo>
                      <a:pt x="25" y="10"/>
                    </a:lnTo>
                    <a:lnTo>
                      <a:pt x="35" y="5"/>
                    </a:lnTo>
                    <a:lnTo>
                      <a:pt x="40" y="2"/>
                    </a:lnTo>
                    <a:lnTo>
                      <a:pt x="48" y="0"/>
                    </a:lnTo>
                    <a:lnTo>
                      <a:pt x="61" y="0"/>
                    </a:lnTo>
                    <a:lnTo>
                      <a:pt x="73" y="0"/>
                    </a:lnTo>
                    <a:lnTo>
                      <a:pt x="83" y="2"/>
                    </a:lnTo>
                    <a:lnTo>
                      <a:pt x="93" y="7"/>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8" name="Freeform 118"/>
              <p:cNvSpPr>
                <a:spLocks/>
              </p:cNvSpPr>
              <p:nvPr/>
            </p:nvSpPr>
            <p:spPr bwMode="auto">
              <a:xfrm>
                <a:off x="3515" y="909"/>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09" name="Freeform 119"/>
              <p:cNvSpPr>
                <a:spLocks noEditPoints="1"/>
              </p:cNvSpPr>
              <p:nvPr/>
            </p:nvSpPr>
            <p:spPr bwMode="auto">
              <a:xfrm>
                <a:off x="3633" y="909"/>
                <a:ext cx="115" cy="131"/>
              </a:xfrm>
              <a:custGeom>
                <a:avLst/>
                <a:gdLst>
                  <a:gd name="T0" fmla="*/ 78 w 115"/>
                  <a:gd name="T1" fmla="*/ 78 h 131"/>
                  <a:gd name="T2" fmla="*/ 58 w 115"/>
                  <a:gd name="T3" fmla="*/ 21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1"/>
                    </a:lnTo>
                    <a:lnTo>
                      <a:pt x="37"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0" name="Freeform 120"/>
              <p:cNvSpPr>
                <a:spLocks noEditPoints="1"/>
              </p:cNvSpPr>
              <p:nvPr/>
            </p:nvSpPr>
            <p:spPr bwMode="auto">
              <a:xfrm>
                <a:off x="3766" y="909"/>
                <a:ext cx="108" cy="131"/>
              </a:xfrm>
              <a:custGeom>
                <a:avLst/>
                <a:gdLst>
                  <a:gd name="T0" fmla="*/ 60 w 108"/>
                  <a:gd name="T1" fmla="*/ 61 h 131"/>
                  <a:gd name="T2" fmla="*/ 71 w 108"/>
                  <a:gd name="T3" fmla="*/ 61 h 131"/>
                  <a:gd name="T4" fmla="*/ 76 w 108"/>
                  <a:gd name="T5" fmla="*/ 58 h 131"/>
                  <a:gd name="T6" fmla="*/ 78 w 108"/>
                  <a:gd name="T7" fmla="*/ 56 h 131"/>
                  <a:gd name="T8" fmla="*/ 83 w 108"/>
                  <a:gd name="T9" fmla="*/ 53 h 131"/>
                  <a:gd name="T10" fmla="*/ 83 w 108"/>
                  <a:gd name="T11" fmla="*/ 48 h 131"/>
                  <a:gd name="T12" fmla="*/ 86 w 108"/>
                  <a:gd name="T13" fmla="*/ 43 h 131"/>
                  <a:gd name="T14" fmla="*/ 86 w 108"/>
                  <a:gd name="T15" fmla="*/ 38 h 131"/>
                  <a:gd name="T16" fmla="*/ 86 w 108"/>
                  <a:gd name="T17" fmla="*/ 31 h 131"/>
                  <a:gd name="T18" fmla="*/ 83 w 108"/>
                  <a:gd name="T19" fmla="*/ 26 h 131"/>
                  <a:gd name="T20" fmla="*/ 81 w 108"/>
                  <a:gd name="T21" fmla="*/ 23 h 131"/>
                  <a:gd name="T22" fmla="*/ 76 w 108"/>
                  <a:gd name="T23" fmla="*/ 18 h 131"/>
                  <a:gd name="T24" fmla="*/ 71 w 108"/>
                  <a:gd name="T25" fmla="*/ 18 h 131"/>
                  <a:gd name="T26" fmla="*/ 60 w 108"/>
                  <a:gd name="T27" fmla="*/ 16 h 131"/>
                  <a:gd name="T28" fmla="*/ 18 w 108"/>
                  <a:gd name="T29" fmla="*/ 16 h 131"/>
                  <a:gd name="T30" fmla="*/ 18 w 108"/>
                  <a:gd name="T31" fmla="*/ 61 h 131"/>
                  <a:gd name="T32" fmla="*/ 60 w 108"/>
                  <a:gd name="T33" fmla="*/ 61 h 131"/>
                  <a:gd name="T34" fmla="*/ 0 w 108"/>
                  <a:gd name="T35" fmla="*/ 0 h 131"/>
                  <a:gd name="T36" fmla="*/ 60 w 108"/>
                  <a:gd name="T37" fmla="*/ 0 h 131"/>
                  <a:gd name="T38" fmla="*/ 76 w 108"/>
                  <a:gd name="T39" fmla="*/ 3 h 131"/>
                  <a:gd name="T40" fmla="*/ 86 w 108"/>
                  <a:gd name="T41" fmla="*/ 5 h 131"/>
                  <a:gd name="T42" fmla="*/ 93 w 108"/>
                  <a:gd name="T43" fmla="*/ 11 h 131"/>
                  <a:gd name="T44" fmla="*/ 96 w 108"/>
                  <a:gd name="T45" fmla="*/ 13 h 131"/>
                  <a:gd name="T46" fmla="*/ 101 w 108"/>
                  <a:gd name="T47" fmla="*/ 18 h 131"/>
                  <a:gd name="T48" fmla="*/ 103 w 108"/>
                  <a:gd name="T49" fmla="*/ 26 h 131"/>
                  <a:gd name="T50" fmla="*/ 103 w 108"/>
                  <a:gd name="T51" fmla="*/ 36 h 131"/>
                  <a:gd name="T52" fmla="*/ 103 w 108"/>
                  <a:gd name="T53" fmla="*/ 46 h 131"/>
                  <a:gd name="T54" fmla="*/ 101 w 108"/>
                  <a:gd name="T55" fmla="*/ 51 h 131"/>
                  <a:gd name="T56" fmla="*/ 98 w 108"/>
                  <a:gd name="T57" fmla="*/ 56 h 131"/>
                  <a:gd name="T58" fmla="*/ 93 w 108"/>
                  <a:gd name="T59" fmla="*/ 63 h 131"/>
                  <a:gd name="T60" fmla="*/ 86 w 108"/>
                  <a:gd name="T61" fmla="*/ 68 h 131"/>
                  <a:gd name="T62" fmla="*/ 93 w 108"/>
                  <a:gd name="T63" fmla="*/ 71 h 131"/>
                  <a:gd name="T64" fmla="*/ 98 w 108"/>
                  <a:gd name="T65" fmla="*/ 76 h 131"/>
                  <a:gd name="T66" fmla="*/ 98 w 108"/>
                  <a:gd name="T67" fmla="*/ 78 h 131"/>
                  <a:gd name="T68" fmla="*/ 101 w 108"/>
                  <a:gd name="T69" fmla="*/ 81 h 131"/>
                  <a:gd name="T70" fmla="*/ 101 w 108"/>
                  <a:gd name="T71" fmla="*/ 91 h 131"/>
                  <a:gd name="T72" fmla="*/ 103 w 108"/>
                  <a:gd name="T73" fmla="*/ 108 h 131"/>
                  <a:gd name="T74" fmla="*/ 103 w 108"/>
                  <a:gd name="T75" fmla="*/ 121 h 131"/>
                  <a:gd name="T76" fmla="*/ 106 w 108"/>
                  <a:gd name="T77" fmla="*/ 126 h 131"/>
                  <a:gd name="T78" fmla="*/ 108 w 108"/>
                  <a:gd name="T79" fmla="*/ 129 h 131"/>
                  <a:gd name="T80" fmla="*/ 108 w 108"/>
                  <a:gd name="T81" fmla="*/ 131 h 131"/>
                  <a:gd name="T82" fmla="*/ 88 w 108"/>
                  <a:gd name="T83" fmla="*/ 131 h 131"/>
                  <a:gd name="T84" fmla="*/ 86 w 108"/>
                  <a:gd name="T85" fmla="*/ 126 h 131"/>
                  <a:gd name="T86" fmla="*/ 86 w 108"/>
                  <a:gd name="T87" fmla="*/ 116 h 131"/>
                  <a:gd name="T88" fmla="*/ 83 w 108"/>
                  <a:gd name="T89" fmla="*/ 96 h 131"/>
                  <a:gd name="T90" fmla="*/ 83 w 108"/>
                  <a:gd name="T91" fmla="*/ 88 h 131"/>
                  <a:gd name="T92" fmla="*/ 81 w 108"/>
                  <a:gd name="T93" fmla="*/ 83 h 131"/>
                  <a:gd name="T94" fmla="*/ 78 w 108"/>
                  <a:gd name="T95" fmla="*/ 81 h 131"/>
                  <a:gd name="T96" fmla="*/ 76 w 108"/>
                  <a:gd name="T97" fmla="*/ 78 h 131"/>
                  <a:gd name="T98" fmla="*/ 68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1" y="61"/>
                    </a:lnTo>
                    <a:lnTo>
                      <a:pt x="76" y="58"/>
                    </a:lnTo>
                    <a:lnTo>
                      <a:pt x="78" y="56"/>
                    </a:lnTo>
                    <a:lnTo>
                      <a:pt x="83" y="53"/>
                    </a:lnTo>
                    <a:lnTo>
                      <a:pt x="83" y="48"/>
                    </a:lnTo>
                    <a:lnTo>
                      <a:pt x="86" y="43"/>
                    </a:lnTo>
                    <a:lnTo>
                      <a:pt x="86" y="38"/>
                    </a:lnTo>
                    <a:lnTo>
                      <a:pt x="86" y="31"/>
                    </a:lnTo>
                    <a:lnTo>
                      <a:pt x="83" y="26"/>
                    </a:lnTo>
                    <a:lnTo>
                      <a:pt x="81" y="23"/>
                    </a:lnTo>
                    <a:lnTo>
                      <a:pt x="76" y="18"/>
                    </a:lnTo>
                    <a:lnTo>
                      <a:pt x="71" y="18"/>
                    </a:lnTo>
                    <a:lnTo>
                      <a:pt x="60" y="16"/>
                    </a:lnTo>
                    <a:lnTo>
                      <a:pt x="18" y="16"/>
                    </a:lnTo>
                    <a:lnTo>
                      <a:pt x="18" y="61"/>
                    </a:lnTo>
                    <a:lnTo>
                      <a:pt x="60" y="61"/>
                    </a:lnTo>
                    <a:close/>
                    <a:moveTo>
                      <a:pt x="0" y="0"/>
                    </a:moveTo>
                    <a:lnTo>
                      <a:pt x="60" y="0"/>
                    </a:lnTo>
                    <a:lnTo>
                      <a:pt x="76" y="3"/>
                    </a:lnTo>
                    <a:lnTo>
                      <a:pt x="86" y="5"/>
                    </a:lnTo>
                    <a:lnTo>
                      <a:pt x="93" y="11"/>
                    </a:lnTo>
                    <a:lnTo>
                      <a:pt x="96" y="13"/>
                    </a:lnTo>
                    <a:lnTo>
                      <a:pt x="101" y="18"/>
                    </a:lnTo>
                    <a:lnTo>
                      <a:pt x="103" y="26"/>
                    </a:lnTo>
                    <a:lnTo>
                      <a:pt x="103" y="36"/>
                    </a:lnTo>
                    <a:lnTo>
                      <a:pt x="103" y="46"/>
                    </a:lnTo>
                    <a:lnTo>
                      <a:pt x="101" y="51"/>
                    </a:lnTo>
                    <a:lnTo>
                      <a:pt x="98" y="56"/>
                    </a:lnTo>
                    <a:lnTo>
                      <a:pt x="93" y="63"/>
                    </a:lnTo>
                    <a:lnTo>
                      <a:pt x="86" y="68"/>
                    </a:lnTo>
                    <a:lnTo>
                      <a:pt x="93" y="71"/>
                    </a:lnTo>
                    <a:lnTo>
                      <a:pt x="98" y="76"/>
                    </a:lnTo>
                    <a:lnTo>
                      <a:pt x="98" y="78"/>
                    </a:lnTo>
                    <a:lnTo>
                      <a:pt x="101" y="81"/>
                    </a:lnTo>
                    <a:lnTo>
                      <a:pt x="101" y="91"/>
                    </a:lnTo>
                    <a:lnTo>
                      <a:pt x="103" y="108"/>
                    </a:lnTo>
                    <a:lnTo>
                      <a:pt x="103" y="121"/>
                    </a:lnTo>
                    <a:lnTo>
                      <a:pt x="106" y="126"/>
                    </a:lnTo>
                    <a:lnTo>
                      <a:pt x="108" y="129"/>
                    </a:lnTo>
                    <a:lnTo>
                      <a:pt x="108" y="131"/>
                    </a:lnTo>
                    <a:lnTo>
                      <a:pt x="88" y="131"/>
                    </a:lnTo>
                    <a:lnTo>
                      <a:pt x="86" y="126"/>
                    </a:lnTo>
                    <a:lnTo>
                      <a:pt x="86" y="116"/>
                    </a:lnTo>
                    <a:lnTo>
                      <a:pt x="83" y="96"/>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1" name="Freeform 121"/>
              <p:cNvSpPr>
                <a:spLocks/>
              </p:cNvSpPr>
              <p:nvPr/>
            </p:nvSpPr>
            <p:spPr bwMode="auto">
              <a:xfrm>
                <a:off x="3894" y="909"/>
                <a:ext cx="41" cy="169"/>
              </a:xfrm>
              <a:custGeom>
                <a:avLst/>
                <a:gdLst>
                  <a:gd name="T0" fmla="*/ 41 w 41"/>
                  <a:gd name="T1" fmla="*/ 0 h 169"/>
                  <a:gd name="T2" fmla="*/ 31 w 41"/>
                  <a:gd name="T3" fmla="*/ 23 h 169"/>
                  <a:gd name="T4" fmla="*/ 23 w 41"/>
                  <a:gd name="T5" fmla="*/ 38 h 169"/>
                  <a:gd name="T6" fmla="*/ 21 w 41"/>
                  <a:gd name="T7" fmla="*/ 48 h 169"/>
                  <a:gd name="T8" fmla="*/ 18 w 41"/>
                  <a:gd name="T9" fmla="*/ 61 h 169"/>
                  <a:gd name="T10" fmla="*/ 18 w 41"/>
                  <a:gd name="T11" fmla="*/ 71 h 169"/>
                  <a:gd name="T12" fmla="*/ 18 w 41"/>
                  <a:gd name="T13" fmla="*/ 83 h 169"/>
                  <a:gd name="T14" fmla="*/ 18 w 41"/>
                  <a:gd name="T15" fmla="*/ 96 h 169"/>
                  <a:gd name="T16" fmla="*/ 18 w 41"/>
                  <a:gd name="T17" fmla="*/ 108 h 169"/>
                  <a:gd name="T18" fmla="*/ 26 w 41"/>
                  <a:gd name="T19" fmla="*/ 131 h 169"/>
                  <a:gd name="T20" fmla="*/ 31 w 41"/>
                  <a:gd name="T21" fmla="*/ 146 h 169"/>
                  <a:gd name="T22" fmla="*/ 41 w 41"/>
                  <a:gd name="T23" fmla="*/ 169 h 169"/>
                  <a:gd name="T24" fmla="*/ 31 w 41"/>
                  <a:gd name="T25" fmla="*/ 169 h 169"/>
                  <a:gd name="T26" fmla="*/ 15 w 41"/>
                  <a:gd name="T27" fmla="*/ 141 h 169"/>
                  <a:gd name="T28" fmla="*/ 8 w 41"/>
                  <a:gd name="T29" fmla="*/ 126 h 169"/>
                  <a:gd name="T30" fmla="*/ 5 w 41"/>
                  <a:gd name="T31" fmla="*/ 114 h 169"/>
                  <a:gd name="T32" fmla="*/ 0 w 41"/>
                  <a:gd name="T33" fmla="*/ 98 h 169"/>
                  <a:gd name="T34" fmla="*/ 0 w 41"/>
                  <a:gd name="T35" fmla="*/ 86 h 169"/>
                  <a:gd name="T36" fmla="*/ 0 w 41"/>
                  <a:gd name="T37" fmla="*/ 71 h 169"/>
                  <a:gd name="T38" fmla="*/ 3 w 41"/>
                  <a:gd name="T39" fmla="*/ 61 h 169"/>
                  <a:gd name="T40" fmla="*/ 5 w 41"/>
                  <a:gd name="T41" fmla="*/ 48 h 169"/>
                  <a:gd name="T42" fmla="*/ 8 w 41"/>
                  <a:gd name="T43" fmla="*/ 38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38"/>
                    </a:lnTo>
                    <a:lnTo>
                      <a:pt x="21" y="48"/>
                    </a:lnTo>
                    <a:lnTo>
                      <a:pt x="18" y="61"/>
                    </a:lnTo>
                    <a:lnTo>
                      <a:pt x="18" y="71"/>
                    </a:lnTo>
                    <a:lnTo>
                      <a:pt x="18" y="83"/>
                    </a:lnTo>
                    <a:lnTo>
                      <a:pt x="18" y="96"/>
                    </a:lnTo>
                    <a:lnTo>
                      <a:pt x="18" y="108"/>
                    </a:lnTo>
                    <a:lnTo>
                      <a:pt x="26" y="131"/>
                    </a:lnTo>
                    <a:lnTo>
                      <a:pt x="31" y="146"/>
                    </a:lnTo>
                    <a:lnTo>
                      <a:pt x="41" y="169"/>
                    </a:lnTo>
                    <a:lnTo>
                      <a:pt x="31" y="169"/>
                    </a:lnTo>
                    <a:lnTo>
                      <a:pt x="15" y="141"/>
                    </a:lnTo>
                    <a:lnTo>
                      <a:pt x="8" y="126"/>
                    </a:lnTo>
                    <a:lnTo>
                      <a:pt x="5" y="114"/>
                    </a:lnTo>
                    <a:lnTo>
                      <a:pt x="0" y="98"/>
                    </a:lnTo>
                    <a:lnTo>
                      <a:pt x="0" y="86"/>
                    </a:lnTo>
                    <a:lnTo>
                      <a:pt x="0" y="71"/>
                    </a:lnTo>
                    <a:lnTo>
                      <a:pt x="3" y="61"/>
                    </a:lnTo>
                    <a:lnTo>
                      <a:pt x="5" y="48"/>
                    </a:lnTo>
                    <a:lnTo>
                      <a:pt x="8" y="38"/>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2" name="Freeform 122"/>
              <p:cNvSpPr>
                <a:spLocks noEditPoints="1"/>
              </p:cNvSpPr>
              <p:nvPr/>
            </p:nvSpPr>
            <p:spPr bwMode="auto">
              <a:xfrm>
                <a:off x="3950" y="914"/>
                <a:ext cx="85" cy="129"/>
              </a:xfrm>
              <a:custGeom>
                <a:avLst/>
                <a:gdLst>
                  <a:gd name="T0" fmla="*/ 17 w 85"/>
                  <a:gd name="T1" fmla="*/ 101 h 129"/>
                  <a:gd name="T2" fmla="*/ 22 w 85"/>
                  <a:gd name="T3" fmla="*/ 111 h 129"/>
                  <a:gd name="T4" fmla="*/ 32 w 85"/>
                  <a:gd name="T5" fmla="*/ 116 h 129"/>
                  <a:gd name="T6" fmla="*/ 43 w 85"/>
                  <a:gd name="T7" fmla="*/ 116 h 129"/>
                  <a:gd name="T8" fmla="*/ 53 w 85"/>
                  <a:gd name="T9" fmla="*/ 111 h 129"/>
                  <a:gd name="T10" fmla="*/ 60 w 85"/>
                  <a:gd name="T11" fmla="*/ 101 h 129"/>
                  <a:gd name="T12" fmla="*/ 65 w 85"/>
                  <a:gd name="T13" fmla="*/ 81 h 129"/>
                  <a:gd name="T14" fmla="*/ 63 w 85"/>
                  <a:gd name="T15" fmla="*/ 76 h 129"/>
                  <a:gd name="T16" fmla="*/ 55 w 85"/>
                  <a:gd name="T17" fmla="*/ 81 h 129"/>
                  <a:gd name="T18" fmla="*/ 37 w 85"/>
                  <a:gd name="T19" fmla="*/ 83 h 129"/>
                  <a:gd name="T20" fmla="*/ 22 w 85"/>
                  <a:gd name="T21" fmla="*/ 81 h 129"/>
                  <a:gd name="T22" fmla="*/ 10 w 85"/>
                  <a:gd name="T23" fmla="*/ 73 h 129"/>
                  <a:gd name="T24" fmla="*/ 2 w 85"/>
                  <a:gd name="T25" fmla="*/ 58 h 129"/>
                  <a:gd name="T26" fmla="*/ 0 w 85"/>
                  <a:gd name="T27" fmla="*/ 43 h 129"/>
                  <a:gd name="T28" fmla="*/ 2 w 85"/>
                  <a:gd name="T29" fmla="*/ 26 h 129"/>
                  <a:gd name="T30" fmla="*/ 10 w 85"/>
                  <a:gd name="T31" fmla="*/ 13 h 129"/>
                  <a:gd name="T32" fmla="*/ 22 w 85"/>
                  <a:gd name="T33" fmla="*/ 3 h 129"/>
                  <a:gd name="T34" fmla="*/ 40 w 85"/>
                  <a:gd name="T35" fmla="*/ 0 h 129"/>
                  <a:gd name="T36" fmla="*/ 63 w 85"/>
                  <a:gd name="T37" fmla="*/ 6 h 129"/>
                  <a:gd name="T38" fmla="*/ 73 w 85"/>
                  <a:gd name="T39" fmla="*/ 13 h 129"/>
                  <a:gd name="T40" fmla="*/ 83 w 85"/>
                  <a:gd name="T41" fmla="*/ 41 h 129"/>
                  <a:gd name="T42" fmla="*/ 85 w 85"/>
                  <a:gd name="T43" fmla="*/ 58 h 129"/>
                  <a:gd name="T44" fmla="*/ 83 w 85"/>
                  <a:gd name="T45" fmla="*/ 81 h 129"/>
                  <a:gd name="T46" fmla="*/ 70 w 85"/>
                  <a:gd name="T47" fmla="*/ 114 h 129"/>
                  <a:gd name="T48" fmla="*/ 63 w 85"/>
                  <a:gd name="T49" fmla="*/ 121 h 129"/>
                  <a:gd name="T50" fmla="*/ 50 w 85"/>
                  <a:gd name="T51" fmla="*/ 129 h 129"/>
                  <a:gd name="T52" fmla="*/ 30 w 85"/>
                  <a:gd name="T53" fmla="*/ 129 h 129"/>
                  <a:gd name="T54" fmla="*/ 15 w 85"/>
                  <a:gd name="T55" fmla="*/ 124 h 129"/>
                  <a:gd name="T56" fmla="*/ 5 w 85"/>
                  <a:gd name="T57" fmla="*/ 114 h 129"/>
                  <a:gd name="T58" fmla="*/ 0 w 85"/>
                  <a:gd name="T59" fmla="*/ 103 h 129"/>
                  <a:gd name="T60" fmla="*/ 17 w 85"/>
                  <a:gd name="T61" fmla="*/ 96 h 129"/>
                  <a:gd name="T62" fmla="*/ 60 w 85"/>
                  <a:gd name="T63" fmla="*/ 61 h 129"/>
                  <a:gd name="T64" fmla="*/ 65 w 85"/>
                  <a:gd name="T65" fmla="*/ 48 h 129"/>
                  <a:gd name="T66" fmla="*/ 65 w 85"/>
                  <a:gd name="T67" fmla="*/ 36 h 129"/>
                  <a:gd name="T68" fmla="*/ 63 w 85"/>
                  <a:gd name="T69" fmla="*/ 26 h 129"/>
                  <a:gd name="T70" fmla="*/ 55 w 85"/>
                  <a:gd name="T71" fmla="*/ 18 h 129"/>
                  <a:gd name="T72" fmla="*/ 40 w 85"/>
                  <a:gd name="T73" fmla="*/ 13 h 129"/>
                  <a:gd name="T74" fmla="*/ 25 w 85"/>
                  <a:gd name="T75" fmla="*/ 18 h 129"/>
                  <a:gd name="T76" fmla="*/ 20 w 85"/>
                  <a:gd name="T77" fmla="*/ 26 h 129"/>
                  <a:gd name="T78" fmla="*/ 15 w 85"/>
                  <a:gd name="T79" fmla="*/ 36 h 129"/>
                  <a:gd name="T80" fmla="*/ 17 w 85"/>
                  <a:gd name="T81" fmla="*/ 53 h 129"/>
                  <a:gd name="T82" fmla="*/ 25 w 85"/>
                  <a:gd name="T83" fmla="*/ 66 h 129"/>
                  <a:gd name="T84" fmla="*/ 35 w 85"/>
                  <a:gd name="T85" fmla="*/ 68 h 129"/>
                  <a:gd name="T86" fmla="*/ 50 w 85"/>
                  <a:gd name="T87" fmla="*/ 68 h 1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9"/>
                  <a:gd name="T134" fmla="*/ 85 w 85"/>
                  <a:gd name="T135" fmla="*/ 129 h 1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9">
                    <a:moveTo>
                      <a:pt x="17" y="96"/>
                    </a:moveTo>
                    <a:lnTo>
                      <a:pt x="17" y="101"/>
                    </a:lnTo>
                    <a:lnTo>
                      <a:pt x="20" y="106"/>
                    </a:lnTo>
                    <a:lnTo>
                      <a:pt x="22" y="111"/>
                    </a:lnTo>
                    <a:lnTo>
                      <a:pt x="27" y="114"/>
                    </a:lnTo>
                    <a:lnTo>
                      <a:pt x="32" y="116"/>
                    </a:lnTo>
                    <a:lnTo>
                      <a:pt x="37" y="116"/>
                    </a:lnTo>
                    <a:lnTo>
                      <a:pt x="43" y="116"/>
                    </a:lnTo>
                    <a:lnTo>
                      <a:pt x="48" y="114"/>
                    </a:lnTo>
                    <a:lnTo>
                      <a:pt x="53" y="111"/>
                    </a:lnTo>
                    <a:lnTo>
                      <a:pt x="58" y="106"/>
                    </a:lnTo>
                    <a:lnTo>
                      <a:pt x="60" y="101"/>
                    </a:lnTo>
                    <a:lnTo>
                      <a:pt x="63" y="93"/>
                    </a:lnTo>
                    <a:lnTo>
                      <a:pt x="65" y="81"/>
                    </a:lnTo>
                    <a:lnTo>
                      <a:pt x="68" y="68"/>
                    </a:lnTo>
                    <a:lnTo>
                      <a:pt x="63" y="76"/>
                    </a:lnTo>
                    <a:lnTo>
                      <a:pt x="60" y="78"/>
                    </a:lnTo>
                    <a:lnTo>
                      <a:pt x="55" y="81"/>
                    </a:lnTo>
                    <a:lnTo>
                      <a:pt x="48" y="83"/>
                    </a:lnTo>
                    <a:lnTo>
                      <a:pt x="37" y="83"/>
                    </a:lnTo>
                    <a:lnTo>
                      <a:pt x="30" y="83"/>
                    </a:lnTo>
                    <a:lnTo>
                      <a:pt x="22" y="81"/>
                    </a:lnTo>
                    <a:lnTo>
                      <a:pt x="15" y="76"/>
                    </a:lnTo>
                    <a:lnTo>
                      <a:pt x="10" y="73"/>
                    </a:lnTo>
                    <a:lnTo>
                      <a:pt x="5" y="66"/>
                    </a:lnTo>
                    <a:lnTo>
                      <a:pt x="2" y="58"/>
                    </a:lnTo>
                    <a:lnTo>
                      <a:pt x="0" y="51"/>
                    </a:lnTo>
                    <a:lnTo>
                      <a:pt x="0" y="43"/>
                    </a:lnTo>
                    <a:lnTo>
                      <a:pt x="0" y="36"/>
                    </a:lnTo>
                    <a:lnTo>
                      <a:pt x="2" y="26"/>
                    </a:lnTo>
                    <a:lnTo>
                      <a:pt x="5" y="18"/>
                    </a:lnTo>
                    <a:lnTo>
                      <a:pt x="10" y="13"/>
                    </a:lnTo>
                    <a:lnTo>
                      <a:pt x="15" y="8"/>
                    </a:lnTo>
                    <a:lnTo>
                      <a:pt x="22" y="3"/>
                    </a:lnTo>
                    <a:lnTo>
                      <a:pt x="30" y="0"/>
                    </a:lnTo>
                    <a:lnTo>
                      <a:pt x="40" y="0"/>
                    </a:lnTo>
                    <a:lnTo>
                      <a:pt x="53" y="0"/>
                    </a:lnTo>
                    <a:lnTo>
                      <a:pt x="63" y="6"/>
                    </a:lnTo>
                    <a:lnTo>
                      <a:pt x="68" y="8"/>
                    </a:lnTo>
                    <a:lnTo>
                      <a:pt x="73" y="13"/>
                    </a:lnTo>
                    <a:lnTo>
                      <a:pt x="78" y="23"/>
                    </a:lnTo>
                    <a:lnTo>
                      <a:pt x="83" y="41"/>
                    </a:lnTo>
                    <a:lnTo>
                      <a:pt x="83" y="48"/>
                    </a:lnTo>
                    <a:lnTo>
                      <a:pt x="85" y="58"/>
                    </a:lnTo>
                    <a:lnTo>
                      <a:pt x="83" y="71"/>
                    </a:lnTo>
                    <a:lnTo>
                      <a:pt x="83" y="81"/>
                    </a:lnTo>
                    <a:lnTo>
                      <a:pt x="78" y="101"/>
                    </a:lnTo>
                    <a:lnTo>
                      <a:pt x="70" y="114"/>
                    </a:lnTo>
                    <a:lnTo>
                      <a:pt x="68" y="119"/>
                    </a:lnTo>
                    <a:lnTo>
                      <a:pt x="63" y="121"/>
                    </a:lnTo>
                    <a:lnTo>
                      <a:pt x="58" y="126"/>
                    </a:lnTo>
                    <a:lnTo>
                      <a:pt x="50" y="129"/>
                    </a:lnTo>
                    <a:lnTo>
                      <a:pt x="37" y="129"/>
                    </a:lnTo>
                    <a:lnTo>
                      <a:pt x="30" y="129"/>
                    </a:lnTo>
                    <a:lnTo>
                      <a:pt x="22" y="126"/>
                    </a:lnTo>
                    <a:lnTo>
                      <a:pt x="15" y="124"/>
                    </a:lnTo>
                    <a:lnTo>
                      <a:pt x="10" y="121"/>
                    </a:lnTo>
                    <a:lnTo>
                      <a:pt x="5" y="114"/>
                    </a:lnTo>
                    <a:lnTo>
                      <a:pt x="2" y="109"/>
                    </a:lnTo>
                    <a:lnTo>
                      <a:pt x="0" y="103"/>
                    </a:lnTo>
                    <a:lnTo>
                      <a:pt x="0" y="96"/>
                    </a:lnTo>
                    <a:lnTo>
                      <a:pt x="17" y="96"/>
                    </a:lnTo>
                    <a:close/>
                    <a:moveTo>
                      <a:pt x="58" y="63"/>
                    </a:moveTo>
                    <a:lnTo>
                      <a:pt x="60" y="61"/>
                    </a:lnTo>
                    <a:lnTo>
                      <a:pt x="63" y="56"/>
                    </a:lnTo>
                    <a:lnTo>
                      <a:pt x="65" y="48"/>
                    </a:lnTo>
                    <a:lnTo>
                      <a:pt x="65" y="41"/>
                    </a:lnTo>
                    <a:lnTo>
                      <a:pt x="65" y="36"/>
                    </a:lnTo>
                    <a:lnTo>
                      <a:pt x="63" y="31"/>
                    </a:lnTo>
                    <a:lnTo>
                      <a:pt x="63" y="26"/>
                    </a:lnTo>
                    <a:lnTo>
                      <a:pt x="58" y="21"/>
                    </a:lnTo>
                    <a:lnTo>
                      <a:pt x="55" y="18"/>
                    </a:lnTo>
                    <a:lnTo>
                      <a:pt x="50" y="16"/>
                    </a:lnTo>
                    <a:lnTo>
                      <a:pt x="40" y="13"/>
                    </a:lnTo>
                    <a:lnTo>
                      <a:pt x="30" y="16"/>
                    </a:lnTo>
                    <a:lnTo>
                      <a:pt x="25" y="18"/>
                    </a:lnTo>
                    <a:lnTo>
                      <a:pt x="22" y="21"/>
                    </a:lnTo>
                    <a:lnTo>
                      <a:pt x="20" y="26"/>
                    </a:lnTo>
                    <a:lnTo>
                      <a:pt x="17" y="31"/>
                    </a:lnTo>
                    <a:lnTo>
                      <a:pt x="15" y="36"/>
                    </a:lnTo>
                    <a:lnTo>
                      <a:pt x="15" y="43"/>
                    </a:lnTo>
                    <a:lnTo>
                      <a:pt x="17" y="53"/>
                    </a:lnTo>
                    <a:lnTo>
                      <a:pt x="22" y="63"/>
                    </a:lnTo>
                    <a:lnTo>
                      <a:pt x="25" y="66"/>
                    </a:lnTo>
                    <a:lnTo>
                      <a:pt x="30" y="68"/>
                    </a:lnTo>
                    <a:lnTo>
                      <a:pt x="35" y="68"/>
                    </a:lnTo>
                    <a:lnTo>
                      <a:pt x="40" y="68"/>
                    </a:lnTo>
                    <a:lnTo>
                      <a:pt x="50" y="68"/>
                    </a:lnTo>
                    <a:lnTo>
                      <a:pt x="58"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3" name="Freeform 123"/>
              <p:cNvSpPr>
                <a:spLocks/>
              </p:cNvSpPr>
              <p:nvPr/>
            </p:nvSpPr>
            <p:spPr bwMode="auto">
              <a:xfrm>
                <a:off x="4048" y="909"/>
                <a:ext cx="43" cy="169"/>
              </a:xfrm>
              <a:custGeom>
                <a:avLst/>
                <a:gdLst>
                  <a:gd name="T0" fmla="*/ 2 w 43"/>
                  <a:gd name="T1" fmla="*/ 169 h 169"/>
                  <a:gd name="T2" fmla="*/ 12 w 43"/>
                  <a:gd name="T3" fmla="*/ 144 h 169"/>
                  <a:gd name="T4" fmla="*/ 20 w 43"/>
                  <a:gd name="T5" fmla="*/ 129 h 169"/>
                  <a:gd name="T6" fmla="*/ 22 w 43"/>
                  <a:gd name="T7" fmla="*/ 119 h 169"/>
                  <a:gd name="T8" fmla="*/ 25 w 43"/>
                  <a:gd name="T9" fmla="*/ 108 h 169"/>
                  <a:gd name="T10" fmla="*/ 25 w 43"/>
                  <a:gd name="T11" fmla="*/ 96 h 169"/>
                  <a:gd name="T12" fmla="*/ 25 w 43"/>
                  <a:gd name="T13" fmla="*/ 83 h 169"/>
                  <a:gd name="T14" fmla="*/ 25 w 43"/>
                  <a:gd name="T15" fmla="*/ 71 h 169"/>
                  <a:gd name="T16" fmla="*/ 25 w 43"/>
                  <a:gd name="T17" fmla="*/ 58 h 169"/>
                  <a:gd name="T18" fmla="*/ 22 w 43"/>
                  <a:gd name="T19" fmla="*/ 48 h 169"/>
                  <a:gd name="T20" fmla="*/ 17 w 43"/>
                  <a:gd name="T21" fmla="*/ 36 h 169"/>
                  <a:gd name="T22" fmla="*/ 12 w 43"/>
                  <a:gd name="T23" fmla="*/ 21 h 169"/>
                  <a:gd name="T24" fmla="*/ 0 w 43"/>
                  <a:gd name="T25" fmla="*/ 0 h 169"/>
                  <a:gd name="T26" fmla="*/ 12 w 43"/>
                  <a:gd name="T27" fmla="*/ 0 h 169"/>
                  <a:gd name="T28" fmla="*/ 28 w 43"/>
                  <a:gd name="T29" fmla="*/ 26 h 169"/>
                  <a:gd name="T30" fmla="*/ 35 w 43"/>
                  <a:gd name="T31" fmla="*/ 41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9 h 169"/>
                  <a:gd name="T44" fmla="*/ 35 w 43"/>
                  <a:gd name="T45" fmla="*/ 129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4"/>
                    </a:lnTo>
                    <a:lnTo>
                      <a:pt x="20" y="129"/>
                    </a:lnTo>
                    <a:lnTo>
                      <a:pt x="22" y="119"/>
                    </a:lnTo>
                    <a:lnTo>
                      <a:pt x="25" y="108"/>
                    </a:lnTo>
                    <a:lnTo>
                      <a:pt x="25" y="96"/>
                    </a:lnTo>
                    <a:lnTo>
                      <a:pt x="25" y="83"/>
                    </a:lnTo>
                    <a:lnTo>
                      <a:pt x="25" y="71"/>
                    </a:lnTo>
                    <a:lnTo>
                      <a:pt x="25" y="58"/>
                    </a:lnTo>
                    <a:lnTo>
                      <a:pt x="22" y="48"/>
                    </a:lnTo>
                    <a:lnTo>
                      <a:pt x="17" y="36"/>
                    </a:lnTo>
                    <a:lnTo>
                      <a:pt x="12" y="21"/>
                    </a:lnTo>
                    <a:lnTo>
                      <a:pt x="0" y="0"/>
                    </a:lnTo>
                    <a:lnTo>
                      <a:pt x="12" y="0"/>
                    </a:lnTo>
                    <a:lnTo>
                      <a:pt x="28" y="26"/>
                    </a:lnTo>
                    <a:lnTo>
                      <a:pt x="35" y="41"/>
                    </a:lnTo>
                    <a:lnTo>
                      <a:pt x="38" y="51"/>
                    </a:lnTo>
                    <a:lnTo>
                      <a:pt x="40" y="61"/>
                    </a:lnTo>
                    <a:lnTo>
                      <a:pt x="43" y="83"/>
                    </a:lnTo>
                    <a:lnTo>
                      <a:pt x="43" y="96"/>
                    </a:lnTo>
                    <a:lnTo>
                      <a:pt x="40" y="108"/>
                    </a:lnTo>
                    <a:lnTo>
                      <a:pt x="38" y="119"/>
                    </a:lnTo>
                    <a:lnTo>
                      <a:pt x="35" y="129"/>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4" name="Freeform 124"/>
              <p:cNvSpPr>
                <a:spLocks/>
              </p:cNvSpPr>
              <p:nvPr/>
            </p:nvSpPr>
            <p:spPr bwMode="auto">
              <a:xfrm>
                <a:off x="3374" y="668"/>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5" name="Freeform 125"/>
              <p:cNvSpPr>
                <a:spLocks noEditPoints="1"/>
              </p:cNvSpPr>
              <p:nvPr/>
            </p:nvSpPr>
            <p:spPr bwMode="auto">
              <a:xfrm>
                <a:off x="3479" y="668"/>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6" name="Freeform 126"/>
              <p:cNvSpPr>
                <a:spLocks noEditPoints="1"/>
              </p:cNvSpPr>
              <p:nvPr/>
            </p:nvSpPr>
            <p:spPr bwMode="auto">
              <a:xfrm>
                <a:off x="3613" y="668"/>
                <a:ext cx="108" cy="131"/>
              </a:xfrm>
              <a:custGeom>
                <a:avLst/>
                <a:gdLst>
                  <a:gd name="T0" fmla="*/ 57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7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7"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7"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7" name="Freeform 127"/>
              <p:cNvSpPr>
                <a:spLocks/>
              </p:cNvSpPr>
              <p:nvPr/>
            </p:nvSpPr>
            <p:spPr bwMode="auto">
              <a:xfrm>
                <a:off x="3736" y="666"/>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8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3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8"/>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8"/>
                    </a:lnTo>
                    <a:lnTo>
                      <a:pt x="0" y="53"/>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8" name="Freeform 128"/>
              <p:cNvSpPr>
                <a:spLocks/>
              </p:cNvSpPr>
              <p:nvPr/>
            </p:nvSpPr>
            <p:spPr bwMode="auto">
              <a:xfrm>
                <a:off x="3872" y="668"/>
                <a:ext cx="103" cy="131"/>
              </a:xfrm>
              <a:custGeom>
                <a:avLst/>
                <a:gdLst>
                  <a:gd name="T0" fmla="*/ 0 w 103"/>
                  <a:gd name="T1" fmla="*/ 0 h 131"/>
                  <a:gd name="T2" fmla="*/ 17 w 103"/>
                  <a:gd name="T3" fmla="*/ 0 h 131"/>
                  <a:gd name="T4" fmla="*/ 17 w 103"/>
                  <a:gd name="T5" fmla="*/ 56 h 131"/>
                  <a:gd name="T6" fmla="*/ 85 w 103"/>
                  <a:gd name="T7" fmla="*/ 56 h 131"/>
                  <a:gd name="T8" fmla="*/ 85 w 103"/>
                  <a:gd name="T9" fmla="*/ 0 h 131"/>
                  <a:gd name="T10" fmla="*/ 103 w 103"/>
                  <a:gd name="T11" fmla="*/ 0 h 131"/>
                  <a:gd name="T12" fmla="*/ 103 w 103"/>
                  <a:gd name="T13" fmla="*/ 131 h 131"/>
                  <a:gd name="T14" fmla="*/ 85 w 103"/>
                  <a:gd name="T15" fmla="*/ 131 h 131"/>
                  <a:gd name="T16" fmla="*/ 85 w 103"/>
                  <a:gd name="T17" fmla="*/ 71 h 131"/>
                  <a:gd name="T18" fmla="*/ 17 w 103"/>
                  <a:gd name="T19" fmla="*/ 71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6"/>
                    </a:lnTo>
                    <a:lnTo>
                      <a:pt x="85" y="56"/>
                    </a:lnTo>
                    <a:lnTo>
                      <a:pt x="85" y="0"/>
                    </a:lnTo>
                    <a:lnTo>
                      <a:pt x="103" y="0"/>
                    </a:lnTo>
                    <a:lnTo>
                      <a:pt x="103" y="131"/>
                    </a:lnTo>
                    <a:lnTo>
                      <a:pt x="85" y="131"/>
                    </a:lnTo>
                    <a:lnTo>
                      <a:pt x="85" y="71"/>
                    </a:lnTo>
                    <a:lnTo>
                      <a:pt x="17" y="71"/>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19" name="Freeform 129"/>
              <p:cNvSpPr>
                <a:spLocks noEditPoints="1"/>
              </p:cNvSpPr>
              <p:nvPr/>
            </p:nvSpPr>
            <p:spPr bwMode="auto">
              <a:xfrm>
                <a:off x="3993" y="668"/>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0" name="Freeform 130"/>
              <p:cNvSpPr>
                <a:spLocks noEditPoints="1"/>
              </p:cNvSpPr>
              <p:nvPr/>
            </p:nvSpPr>
            <p:spPr bwMode="auto">
              <a:xfrm>
                <a:off x="4126" y="668"/>
                <a:ext cx="108" cy="131"/>
              </a:xfrm>
              <a:custGeom>
                <a:avLst/>
                <a:gdLst>
                  <a:gd name="T0" fmla="*/ 58 w 108"/>
                  <a:gd name="T1" fmla="*/ 61 h 131"/>
                  <a:gd name="T2" fmla="*/ 70 w 108"/>
                  <a:gd name="T3" fmla="*/ 61 h 131"/>
                  <a:gd name="T4" fmla="*/ 73 w 108"/>
                  <a:gd name="T5" fmla="*/ 58 h 131"/>
                  <a:gd name="T6" fmla="*/ 78 w 108"/>
                  <a:gd name="T7" fmla="*/ 56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6 h 131"/>
                  <a:gd name="T54" fmla="*/ 100 w 108"/>
                  <a:gd name="T55" fmla="*/ 51 h 131"/>
                  <a:gd name="T56" fmla="*/ 98 w 108"/>
                  <a:gd name="T57" fmla="*/ 56 h 131"/>
                  <a:gd name="T58" fmla="*/ 93 w 108"/>
                  <a:gd name="T59" fmla="*/ 63 h 131"/>
                  <a:gd name="T60" fmla="*/ 85 w 108"/>
                  <a:gd name="T61" fmla="*/ 68 h 131"/>
                  <a:gd name="T62" fmla="*/ 90 w 108"/>
                  <a:gd name="T63" fmla="*/ 71 h 131"/>
                  <a:gd name="T64" fmla="*/ 95 w 108"/>
                  <a:gd name="T65" fmla="*/ 76 h 131"/>
                  <a:gd name="T66" fmla="*/ 98 w 108"/>
                  <a:gd name="T67" fmla="*/ 78 h 131"/>
                  <a:gd name="T68" fmla="*/ 98 w 108"/>
                  <a:gd name="T69" fmla="*/ 81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3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61"/>
                    </a:lnTo>
                    <a:lnTo>
                      <a:pt x="73" y="58"/>
                    </a:lnTo>
                    <a:lnTo>
                      <a:pt x="78" y="56"/>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1"/>
                    </a:lnTo>
                    <a:lnTo>
                      <a:pt x="58" y="61"/>
                    </a:lnTo>
                    <a:close/>
                    <a:moveTo>
                      <a:pt x="0" y="0"/>
                    </a:moveTo>
                    <a:lnTo>
                      <a:pt x="60" y="0"/>
                    </a:lnTo>
                    <a:lnTo>
                      <a:pt x="73" y="3"/>
                    </a:lnTo>
                    <a:lnTo>
                      <a:pt x="85" y="5"/>
                    </a:lnTo>
                    <a:lnTo>
                      <a:pt x="93" y="10"/>
                    </a:lnTo>
                    <a:lnTo>
                      <a:pt x="95" y="13"/>
                    </a:lnTo>
                    <a:lnTo>
                      <a:pt x="98" y="18"/>
                    </a:lnTo>
                    <a:lnTo>
                      <a:pt x="103" y="25"/>
                    </a:lnTo>
                    <a:lnTo>
                      <a:pt x="103" y="35"/>
                    </a:lnTo>
                    <a:lnTo>
                      <a:pt x="103" y="46"/>
                    </a:lnTo>
                    <a:lnTo>
                      <a:pt x="100" y="51"/>
                    </a:lnTo>
                    <a:lnTo>
                      <a:pt x="98" y="56"/>
                    </a:lnTo>
                    <a:lnTo>
                      <a:pt x="93" y="63"/>
                    </a:lnTo>
                    <a:lnTo>
                      <a:pt x="85" y="68"/>
                    </a:lnTo>
                    <a:lnTo>
                      <a:pt x="90" y="71"/>
                    </a:lnTo>
                    <a:lnTo>
                      <a:pt x="95" y="76"/>
                    </a:lnTo>
                    <a:lnTo>
                      <a:pt x="98" y="78"/>
                    </a:lnTo>
                    <a:lnTo>
                      <a:pt x="98" y="81"/>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1"/>
                    </a:lnTo>
                    <a:lnTo>
                      <a:pt x="73"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1" name="Freeform 131"/>
              <p:cNvSpPr>
                <a:spLocks/>
              </p:cNvSpPr>
              <p:nvPr/>
            </p:nvSpPr>
            <p:spPr bwMode="auto">
              <a:xfrm>
                <a:off x="4254" y="668"/>
                <a:ext cx="40" cy="169"/>
              </a:xfrm>
              <a:custGeom>
                <a:avLst/>
                <a:gdLst>
                  <a:gd name="T0" fmla="*/ 40 w 40"/>
                  <a:gd name="T1" fmla="*/ 0 h 169"/>
                  <a:gd name="T2" fmla="*/ 30 w 40"/>
                  <a:gd name="T3" fmla="*/ 23 h 169"/>
                  <a:gd name="T4" fmla="*/ 23 w 40"/>
                  <a:gd name="T5" fmla="*/ 38 h 169"/>
                  <a:gd name="T6" fmla="*/ 20 w 40"/>
                  <a:gd name="T7" fmla="*/ 48 h 169"/>
                  <a:gd name="T8" fmla="*/ 18 w 40"/>
                  <a:gd name="T9" fmla="*/ 61 h 169"/>
                  <a:gd name="T10" fmla="*/ 18 w 40"/>
                  <a:gd name="T11" fmla="*/ 71 h 169"/>
                  <a:gd name="T12" fmla="*/ 15 w 40"/>
                  <a:gd name="T13" fmla="*/ 83 h 169"/>
                  <a:gd name="T14" fmla="*/ 18 w 40"/>
                  <a:gd name="T15" fmla="*/ 96 h 169"/>
                  <a:gd name="T16" fmla="*/ 18 w 40"/>
                  <a:gd name="T17" fmla="*/ 108 h 169"/>
                  <a:gd name="T18" fmla="*/ 23 w 40"/>
                  <a:gd name="T19" fmla="*/ 131 h 169"/>
                  <a:gd name="T20" fmla="*/ 30 w 40"/>
                  <a:gd name="T21" fmla="*/ 146 h 169"/>
                  <a:gd name="T22" fmla="*/ 40 w 40"/>
                  <a:gd name="T23" fmla="*/ 169 h 169"/>
                  <a:gd name="T24" fmla="*/ 30 w 40"/>
                  <a:gd name="T25" fmla="*/ 169 h 169"/>
                  <a:gd name="T26" fmla="*/ 15 w 40"/>
                  <a:gd name="T27" fmla="*/ 141 h 169"/>
                  <a:gd name="T28" fmla="*/ 8 w 40"/>
                  <a:gd name="T29" fmla="*/ 126 h 169"/>
                  <a:gd name="T30" fmla="*/ 3 w 40"/>
                  <a:gd name="T31" fmla="*/ 113 h 169"/>
                  <a:gd name="T32" fmla="*/ 0 w 40"/>
                  <a:gd name="T33" fmla="*/ 98 h 169"/>
                  <a:gd name="T34" fmla="*/ 0 w 40"/>
                  <a:gd name="T35" fmla="*/ 86 h 169"/>
                  <a:gd name="T36" fmla="*/ 0 w 40"/>
                  <a:gd name="T37" fmla="*/ 71 h 169"/>
                  <a:gd name="T38" fmla="*/ 3 w 40"/>
                  <a:gd name="T39" fmla="*/ 61 h 169"/>
                  <a:gd name="T40" fmla="*/ 5 w 40"/>
                  <a:gd name="T41" fmla="*/ 48 h 169"/>
                  <a:gd name="T42" fmla="*/ 8 w 40"/>
                  <a:gd name="T43" fmla="*/ 38 h 169"/>
                  <a:gd name="T44" fmla="*/ 15 w 40"/>
                  <a:gd name="T45" fmla="*/ 23 h 169"/>
                  <a:gd name="T46" fmla="*/ 30 w 40"/>
                  <a:gd name="T47" fmla="*/ 0 h 169"/>
                  <a:gd name="T48" fmla="*/ 40 w 40"/>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9"/>
                  <a:gd name="T77" fmla="*/ 40 w 40"/>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9">
                    <a:moveTo>
                      <a:pt x="40" y="0"/>
                    </a:moveTo>
                    <a:lnTo>
                      <a:pt x="30" y="23"/>
                    </a:lnTo>
                    <a:lnTo>
                      <a:pt x="23" y="38"/>
                    </a:lnTo>
                    <a:lnTo>
                      <a:pt x="20" y="48"/>
                    </a:lnTo>
                    <a:lnTo>
                      <a:pt x="18" y="61"/>
                    </a:lnTo>
                    <a:lnTo>
                      <a:pt x="18" y="71"/>
                    </a:lnTo>
                    <a:lnTo>
                      <a:pt x="15" y="83"/>
                    </a:lnTo>
                    <a:lnTo>
                      <a:pt x="18" y="96"/>
                    </a:lnTo>
                    <a:lnTo>
                      <a:pt x="18" y="108"/>
                    </a:lnTo>
                    <a:lnTo>
                      <a:pt x="23" y="131"/>
                    </a:lnTo>
                    <a:lnTo>
                      <a:pt x="30" y="146"/>
                    </a:lnTo>
                    <a:lnTo>
                      <a:pt x="40" y="169"/>
                    </a:lnTo>
                    <a:lnTo>
                      <a:pt x="30" y="169"/>
                    </a:lnTo>
                    <a:lnTo>
                      <a:pt x="15" y="141"/>
                    </a:lnTo>
                    <a:lnTo>
                      <a:pt x="8" y="126"/>
                    </a:lnTo>
                    <a:lnTo>
                      <a:pt x="3" y="113"/>
                    </a:lnTo>
                    <a:lnTo>
                      <a:pt x="0" y="98"/>
                    </a:lnTo>
                    <a:lnTo>
                      <a:pt x="0" y="86"/>
                    </a:lnTo>
                    <a:lnTo>
                      <a:pt x="0" y="71"/>
                    </a:lnTo>
                    <a:lnTo>
                      <a:pt x="3" y="61"/>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2" name="Freeform 132"/>
              <p:cNvSpPr>
                <a:spLocks/>
              </p:cNvSpPr>
              <p:nvPr/>
            </p:nvSpPr>
            <p:spPr bwMode="auto">
              <a:xfrm>
                <a:off x="4320" y="673"/>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3" name="Freeform 133"/>
              <p:cNvSpPr>
                <a:spLocks/>
              </p:cNvSpPr>
              <p:nvPr/>
            </p:nvSpPr>
            <p:spPr bwMode="auto">
              <a:xfrm>
                <a:off x="4408" y="673"/>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1 h 128"/>
                  <a:gd name="T36" fmla="*/ 62 w 88"/>
                  <a:gd name="T37" fmla="*/ 66 h 128"/>
                  <a:gd name="T38" fmla="*/ 57 w 88"/>
                  <a:gd name="T39" fmla="*/ 63 h 128"/>
                  <a:gd name="T40" fmla="*/ 52 w 88"/>
                  <a:gd name="T41" fmla="*/ 61 h 128"/>
                  <a:gd name="T42" fmla="*/ 42 w 88"/>
                  <a:gd name="T43" fmla="*/ 58 h 128"/>
                  <a:gd name="T44" fmla="*/ 35 w 88"/>
                  <a:gd name="T45" fmla="*/ 58 h 128"/>
                  <a:gd name="T46" fmla="*/ 27 w 88"/>
                  <a:gd name="T47" fmla="*/ 61 h 128"/>
                  <a:gd name="T48" fmla="*/ 22 w 88"/>
                  <a:gd name="T49" fmla="*/ 66 h 128"/>
                  <a:gd name="T50" fmla="*/ 17 w 88"/>
                  <a:gd name="T51" fmla="*/ 71 h 128"/>
                  <a:gd name="T52" fmla="*/ 5 w 88"/>
                  <a:gd name="T53" fmla="*/ 71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6 h 128"/>
                  <a:gd name="T68" fmla="*/ 45 w 88"/>
                  <a:gd name="T69" fmla="*/ 43 h 128"/>
                  <a:gd name="T70" fmla="*/ 55 w 88"/>
                  <a:gd name="T71" fmla="*/ 46 h 128"/>
                  <a:gd name="T72" fmla="*/ 62 w 88"/>
                  <a:gd name="T73" fmla="*/ 48 h 128"/>
                  <a:gd name="T74" fmla="*/ 65 w 88"/>
                  <a:gd name="T75" fmla="*/ 48 h 128"/>
                  <a:gd name="T76" fmla="*/ 68 w 88"/>
                  <a:gd name="T77" fmla="*/ 51 h 128"/>
                  <a:gd name="T78" fmla="*/ 75 w 88"/>
                  <a:gd name="T79" fmla="*/ 56 h 128"/>
                  <a:gd name="T80" fmla="*/ 80 w 88"/>
                  <a:gd name="T81" fmla="*/ 61 h 128"/>
                  <a:gd name="T82" fmla="*/ 85 w 88"/>
                  <a:gd name="T83" fmla="*/ 68 h 128"/>
                  <a:gd name="T84" fmla="*/ 85 w 88"/>
                  <a:gd name="T85" fmla="*/ 76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1"/>
                    </a:lnTo>
                    <a:lnTo>
                      <a:pt x="62" y="66"/>
                    </a:lnTo>
                    <a:lnTo>
                      <a:pt x="57" y="63"/>
                    </a:lnTo>
                    <a:lnTo>
                      <a:pt x="52" y="61"/>
                    </a:lnTo>
                    <a:lnTo>
                      <a:pt x="42" y="58"/>
                    </a:lnTo>
                    <a:lnTo>
                      <a:pt x="35" y="58"/>
                    </a:lnTo>
                    <a:lnTo>
                      <a:pt x="27" y="61"/>
                    </a:lnTo>
                    <a:lnTo>
                      <a:pt x="22" y="66"/>
                    </a:lnTo>
                    <a:lnTo>
                      <a:pt x="17" y="71"/>
                    </a:lnTo>
                    <a:lnTo>
                      <a:pt x="5" y="71"/>
                    </a:lnTo>
                    <a:lnTo>
                      <a:pt x="15" y="0"/>
                    </a:lnTo>
                    <a:lnTo>
                      <a:pt x="80" y="0"/>
                    </a:lnTo>
                    <a:lnTo>
                      <a:pt x="80" y="18"/>
                    </a:lnTo>
                    <a:lnTo>
                      <a:pt x="27" y="18"/>
                    </a:lnTo>
                    <a:lnTo>
                      <a:pt x="20" y="53"/>
                    </a:lnTo>
                    <a:lnTo>
                      <a:pt x="30" y="48"/>
                    </a:lnTo>
                    <a:lnTo>
                      <a:pt x="37" y="46"/>
                    </a:lnTo>
                    <a:lnTo>
                      <a:pt x="45" y="43"/>
                    </a:lnTo>
                    <a:lnTo>
                      <a:pt x="55" y="46"/>
                    </a:lnTo>
                    <a:lnTo>
                      <a:pt x="62" y="48"/>
                    </a:lnTo>
                    <a:lnTo>
                      <a:pt x="65" y="48"/>
                    </a:lnTo>
                    <a:lnTo>
                      <a:pt x="68" y="51"/>
                    </a:lnTo>
                    <a:lnTo>
                      <a:pt x="75" y="56"/>
                    </a:lnTo>
                    <a:lnTo>
                      <a:pt x="80" y="61"/>
                    </a:lnTo>
                    <a:lnTo>
                      <a:pt x="85" y="68"/>
                    </a:lnTo>
                    <a:lnTo>
                      <a:pt x="85" y="76"/>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4" name="Freeform 134"/>
              <p:cNvSpPr>
                <a:spLocks/>
              </p:cNvSpPr>
              <p:nvPr/>
            </p:nvSpPr>
            <p:spPr bwMode="auto">
              <a:xfrm>
                <a:off x="4508" y="668"/>
                <a:ext cx="43" cy="169"/>
              </a:xfrm>
              <a:custGeom>
                <a:avLst/>
                <a:gdLst>
                  <a:gd name="T0" fmla="*/ 0 w 43"/>
                  <a:gd name="T1" fmla="*/ 169 h 169"/>
                  <a:gd name="T2" fmla="*/ 13 w 43"/>
                  <a:gd name="T3" fmla="*/ 143 h 169"/>
                  <a:gd name="T4" fmla="*/ 20 w 43"/>
                  <a:gd name="T5" fmla="*/ 128 h 169"/>
                  <a:gd name="T6" fmla="*/ 23 w 43"/>
                  <a:gd name="T7" fmla="*/ 118 h 169"/>
                  <a:gd name="T8" fmla="*/ 23 w 43"/>
                  <a:gd name="T9" fmla="*/ 108 h 169"/>
                  <a:gd name="T10" fmla="*/ 25 w 43"/>
                  <a:gd name="T11" fmla="*/ 96 h 169"/>
                  <a:gd name="T12" fmla="*/ 25 w 43"/>
                  <a:gd name="T13" fmla="*/ 83 h 169"/>
                  <a:gd name="T14" fmla="*/ 25 w 43"/>
                  <a:gd name="T15" fmla="*/ 71 h 169"/>
                  <a:gd name="T16" fmla="*/ 23 w 43"/>
                  <a:gd name="T17" fmla="*/ 58 h 169"/>
                  <a:gd name="T18" fmla="*/ 20 w 43"/>
                  <a:gd name="T19" fmla="*/ 48 h 169"/>
                  <a:gd name="T20" fmla="*/ 18 w 43"/>
                  <a:gd name="T21" fmla="*/ 35 h 169"/>
                  <a:gd name="T22" fmla="*/ 13 w 43"/>
                  <a:gd name="T23" fmla="*/ 20 h 169"/>
                  <a:gd name="T24" fmla="*/ 0 w 43"/>
                  <a:gd name="T25" fmla="*/ 0 h 169"/>
                  <a:gd name="T26" fmla="*/ 10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0 w 43"/>
                  <a:gd name="T39" fmla="*/ 96 h 169"/>
                  <a:gd name="T40" fmla="*/ 40 w 43"/>
                  <a:gd name="T41" fmla="*/ 108 h 169"/>
                  <a:gd name="T42" fmla="*/ 38 w 43"/>
                  <a:gd name="T43" fmla="*/ 118 h 169"/>
                  <a:gd name="T44" fmla="*/ 33 w 43"/>
                  <a:gd name="T45" fmla="*/ 128 h 169"/>
                  <a:gd name="T46" fmla="*/ 25 w 43"/>
                  <a:gd name="T47" fmla="*/ 146 h 169"/>
                  <a:gd name="T48" fmla="*/ 13 w 43"/>
                  <a:gd name="T49" fmla="*/ 169 h 169"/>
                  <a:gd name="T50" fmla="*/ 0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0" y="169"/>
                    </a:moveTo>
                    <a:lnTo>
                      <a:pt x="13" y="143"/>
                    </a:lnTo>
                    <a:lnTo>
                      <a:pt x="20" y="128"/>
                    </a:lnTo>
                    <a:lnTo>
                      <a:pt x="23" y="118"/>
                    </a:lnTo>
                    <a:lnTo>
                      <a:pt x="23" y="108"/>
                    </a:lnTo>
                    <a:lnTo>
                      <a:pt x="25" y="96"/>
                    </a:lnTo>
                    <a:lnTo>
                      <a:pt x="25" y="83"/>
                    </a:lnTo>
                    <a:lnTo>
                      <a:pt x="25" y="71"/>
                    </a:lnTo>
                    <a:lnTo>
                      <a:pt x="23" y="58"/>
                    </a:lnTo>
                    <a:lnTo>
                      <a:pt x="20" y="48"/>
                    </a:lnTo>
                    <a:lnTo>
                      <a:pt x="18" y="35"/>
                    </a:lnTo>
                    <a:lnTo>
                      <a:pt x="13" y="20"/>
                    </a:lnTo>
                    <a:lnTo>
                      <a:pt x="0" y="0"/>
                    </a:lnTo>
                    <a:lnTo>
                      <a:pt x="10" y="0"/>
                    </a:lnTo>
                    <a:lnTo>
                      <a:pt x="28" y="25"/>
                    </a:lnTo>
                    <a:lnTo>
                      <a:pt x="35" y="40"/>
                    </a:lnTo>
                    <a:lnTo>
                      <a:pt x="38" y="51"/>
                    </a:lnTo>
                    <a:lnTo>
                      <a:pt x="40" y="61"/>
                    </a:lnTo>
                    <a:lnTo>
                      <a:pt x="43" y="83"/>
                    </a:lnTo>
                    <a:lnTo>
                      <a:pt x="40" y="96"/>
                    </a:lnTo>
                    <a:lnTo>
                      <a:pt x="40" y="108"/>
                    </a:lnTo>
                    <a:lnTo>
                      <a:pt x="38" y="118"/>
                    </a:lnTo>
                    <a:lnTo>
                      <a:pt x="33" y="128"/>
                    </a:lnTo>
                    <a:lnTo>
                      <a:pt x="25" y="146"/>
                    </a:lnTo>
                    <a:lnTo>
                      <a:pt x="13"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5" name="Freeform 135"/>
              <p:cNvSpPr>
                <a:spLocks/>
              </p:cNvSpPr>
              <p:nvPr/>
            </p:nvSpPr>
            <p:spPr bwMode="auto">
              <a:xfrm>
                <a:off x="3374" y="42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6" name="Freeform 136"/>
              <p:cNvSpPr>
                <a:spLocks noEditPoints="1"/>
              </p:cNvSpPr>
              <p:nvPr/>
            </p:nvSpPr>
            <p:spPr bwMode="auto">
              <a:xfrm>
                <a:off x="3479" y="42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0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1"/>
                    </a:lnTo>
                    <a:lnTo>
                      <a:pt x="30"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7" name="Freeform 137"/>
              <p:cNvSpPr>
                <a:spLocks noEditPoints="1"/>
              </p:cNvSpPr>
              <p:nvPr/>
            </p:nvSpPr>
            <p:spPr bwMode="auto">
              <a:xfrm>
                <a:off x="3613" y="427"/>
                <a:ext cx="108" cy="131"/>
              </a:xfrm>
              <a:custGeom>
                <a:avLst/>
                <a:gdLst>
                  <a:gd name="T0" fmla="*/ 57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7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5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7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7"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5"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7"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8" name="Freeform 138"/>
              <p:cNvSpPr>
                <a:spLocks/>
              </p:cNvSpPr>
              <p:nvPr/>
            </p:nvSpPr>
            <p:spPr bwMode="auto">
              <a:xfrm>
                <a:off x="3736" y="425"/>
                <a:ext cx="116" cy="135"/>
              </a:xfrm>
              <a:custGeom>
                <a:avLst/>
                <a:gdLst>
                  <a:gd name="T0" fmla="*/ 106 w 116"/>
                  <a:gd name="T1" fmla="*/ 20 h 135"/>
                  <a:gd name="T2" fmla="*/ 113 w 116"/>
                  <a:gd name="T3" fmla="*/ 35 h 135"/>
                  <a:gd name="T4" fmla="*/ 95 w 116"/>
                  <a:gd name="T5" fmla="*/ 42 h 135"/>
                  <a:gd name="T6" fmla="*/ 88 w 116"/>
                  <a:gd name="T7" fmla="*/ 27 h 135"/>
                  <a:gd name="T8" fmla="*/ 80 w 116"/>
                  <a:gd name="T9" fmla="*/ 20 h 135"/>
                  <a:gd name="T10" fmla="*/ 68 w 116"/>
                  <a:gd name="T11" fmla="*/ 15 h 135"/>
                  <a:gd name="T12" fmla="*/ 50 w 116"/>
                  <a:gd name="T13" fmla="*/ 15 h 135"/>
                  <a:gd name="T14" fmla="*/ 35 w 116"/>
                  <a:gd name="T15" fmla="*/ 22 h 135"/>
                  <a:gd name="T16" fmla="*/ 25 w 116"/>
                  <a:gd name="T17" fmla="*/ 35 h 135"/>
                  <a:gd name="T18" fmla="*/ 18 w 116"/>
                  <a:gd name="T19" fmla="*/ 57 h 135"/>
                  <a:gd name="T20" fmla="*/ 18 w 116"/>
                  <a:gd name="T21" fmla="*/ 80 h 135"/>
                  <a:gd name="T22" fmla="*/ 23 w 116"/>
                  <a:gd name="T23" fmla="*/ 100 h 135"/>
                  <a:gd name="T24" fmla="*/ 35 w 116"/>
                  <a:gd name="T25" fmla="*/ 113 h 135"/>
                  <a:gd name="T26" fmla="*/ 50 w 116"/>
                  <a:gd name="T27" fmla="*/ 120 h 135"/>
                  <a:gd name="T28" fmla="*/ 70 w 116"/>
                  <a:gd name="T29" fmla="*/ 120 h 135"/>
                  <a:gd name="T30" fmla="*/ 83 w 116"/>
                  <a:gd name="T31" fmla="*/ 113 h 135"/>
                  <a:gd name="T32" fmla="*/ 95 w 116"/>
                  <a:gd name="T33" fmla="*/ 98 h 135"/>
                  <a:gd name="T34" fmla="*/ 116 w 116"/>
                  <a:gd name="T35" fmla="*/ 85 h 135"/>
                  <a:gd name="T36" fmla="*/ 111 w 116"/>
                  <a:gd name="T37" fmla="*/ 105 h 135"/>
                  <a:gd name="T38" fmla="*/ 101 w 116"/>
                  <a:gd name="T39" fmla="*/ 120 h 135"/>
                  <a:gd name="T40" fmla="*/ 80 w 116"/>
                  <a:gd name="T41" fmla="*/ 133 h 135"/>
                  <a:gd name="T42" fmla="*/ 58 w 116"/>
                  <a:gd name="T43" fmla="*/ 135 h 135"/>
                  <a:gd name="T44" fmla="*/ 38 w 116"/>
                  <a:gd name="T45" fmla="*/ 133 h 135"/>
                  <a:gd name="T46" fmla="*/ 20 w 116"/>
                  <a:gd name="T47" fmla="*/ 123 h 135"/>
                  <a:gd name="T48" fmla="*/ 5 w 116"/>
                  <a:gd name="T49" fmla="*/ 100 h 135"/>
                  <a:gd name="T50" fmla="*/ 0 w 116"/>
                  <a:gd name="T51" fmla="*/ 85 h 135"/>
                  <a:gd name="T52" fmla="*/ 0 w 116"/>
                  <a:gd name="T53" fmla="*/ 52 h 135"/>
                  <a:gd name="T54" fmla="*/ 7 w 116"/>
                  <a:gd name="T55" fmla="*/ 30 h 135"/>
                  <a:gd name="T56" fmla="*/ 25 w 116"/>
                  <a:gd name="T57" fmla="*/ 10 h 135"/>
                  <a:gd name="T58" fmla="*/ 40 w 116"/>
                  <a:gd name="T59" fmla="*/ 2 h 135"/>
                  <a:gd name="T60" fmla="*/ 60 w 116"/>
                  <a:gd name="T61" fmla="*/ 0 h 135"/>
                  <a:gd name="T62" fmla="*/ 83 w 116"/>
                  <a:gd name="T63" fmla="*/ 2 h 135"/>
                  <a:gd name="T64" fmla="*/ 98 w 116"/>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5"/>
                  <a:gd name="T101" fmla="*/ 116 w 116"/>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5">
                    <a:moveTo>
                      <a:pt x="98" y="12"/>
                    </a:moveTo>
                    <a:lnTo>
                      <a:pt x="106" y="20"/>
                    </a:lnTo>
                    <a:lnTo>
                      <a:pt x="108" y="27"/>
                    </a:lnTo>
                    <a:lnTo>
                      <a:pt x="113" y="35"/>
                    </a:lnTo>
                    <a:lnTo>
                      <a:pt x="113" y="42"/>
                    </a:lnTo>
                    <a:lnTo>
                      <a:pt x="95" y="42"/>
                    </a:lnTo>
                    <a:lnTo>
                      <a:pt x="93" y="30"/>
                    </a:lnTo>
                    <a:lnTo>
                      <a:pt x="88" y="27"/>
                    </a:lnTo>
                    <a:lnTo>
                      <a:pt x="85" y="22"/>
                    </a:lnTo>
                    <a:lnTo>
                      <a:pt x="80" y="20"/>
                    </a:lnTo>
                    <a:lnTo>
                      <a:pt x="75" y="17"/>
                    </a:lnTo>
                    <a:lnTo>
                      <a:pt x="68" y="15"/>
                    </a:lnTo>
                    <a:lnTo>
                      <a:pt x="60" y="15"/>
                    </a:lnTo>
                    <a:lnTo>
                      <a:pt x="50" y="15"/>
                    </a:lnTo>
                    <a:lnTo>
                      <a:pt x="43" y="17"/>
                    </a:lnTo>
                    <a:lnTo>
                      <a:pt x="35" y="22"/>
                    </a:lnTo>
                    <a:lnTo>
                      <a:pt x="30" y="27"/>
                    </a:lnTo>
                    <a:lnTo>
                      <a:pt x="25" y="35"/>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5"/>
                    </a:lnTo>
                    <a:lnTo>
                      <a:pt x="48" y="135"/>
                    </a:lnTo>
                    <a:lnTo>
                      <a:pt x="38" y="133"/>
                    </a:lnTo>
                    <a:lnTo>
                      <a:pt x="28" y="128"/>
                    </a:lnTo>
                    <a:lnTo>
                      <a:pt x="20" y="123"/>
                    </a:lnTo>
                    <a:lnTo>
                      <a:pt x="10" y="113"/>
                    </a:lnTo>
                    <a:lnTo>
                      <a:pt x="5" y="100"/>
                    </a:lnTo>
                    <a:lnTo>
                      <a:pt x="2" y="93"/>
                    </a:lnTo>
                    <a:lnTo>
                      <a:pt x="0" y="85"/>
                    </a:lnTo>
                    <a:lnTo>
                      <a:pt x="0" y="67"/>
                    </a:lnTo>
                    <a:lnTo>
                      <a:pt x="0" y="52"/>
                    </a:lnTo>
                    <a:lnTo>
                      <a:pt x="2" y="40"/>
                    </a:lnTo>
                    <a:lnTo>
                      <a:pt x="7" y="30"/>
                    </a:lnTo>
                    <a:lnTo>
                      <a:pt x="15" y="20"/>
                    </a:lnTo>
                    <a:lnTo>
                      <a:pt x="25" y="10"/>
                    </a:lnTo>
                    <a:lnTo>
                      <a:pt x="35" y="5"/>
                    </a:lnTo>
                    <a:lnTo>
                      <a:pt x="40" y="2"/>
                    </a:lnTo>
                    <a:lnTo>
                      <a:pt x="48" y="0"/>
                    </a:lnTo>
                    <a:lnTo>
                      <a:pt x="60" y="0"/>
                    </a:lnTo>
                    <a:lnTo>
                      <a:pt x="73" y="0"/>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29" name="Freeform 139"/>
              <p:cNvSpPr>
                <a:spLocks/>
              </p:cNvSpPr>
              <p:nvPr/>
            </p:nvSpPr>
            <p:spPr bwMode="auto">
              <a:xfrm>
                <a:off x="3872" y="42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0" name="Freeform 140"/>
              <p:cNvSpPr>
                <a:spLocks noEditPoints="1"/>
              </p:cNvSpPr>
              <p:nvPr/>
            </p:nvSpPr>
            <p:spPr bwMode="auto">
              <a:xfrm>
                <a:off x="3993" y="42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1 h 131"/>
                  <a:gd name="T18" fmla="*/ 30 w 115"/>
                  <a:gd name="T19" fmla="*/ 91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1"/>
                    </a:lnTo>
                    <a:lnTo>
                      <a:pt x="30" y="91"/>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1" name="Freeform 141"/>
              <p:cNvSpPr>
                <a:spLocks noEditPoints="1"/>
              </p:cNvSpPr>
              <p:nvPr/>
            </p:nvSpPr>
            <p:spPr bwMode="auto">
              <a:xfrm>
                <a:off x="4126" y="427"/>
                <a:ext cx="108" cy="131"/>
              </a:xfrm>
              <a:custGeom>
                <a:avLst/>
                <a:gdLst>
                  <a:gd name="T0" fmla="*/ 58 w 108"/>
                  <a:gd name="T1" fmla="*/ 60 h 131"/>
                  <a:gd name="T2" fmla="*/ 70 w 108"/>
                  <a:gd name="T3" fmla="*/ 60 h 131"/>
                  <a:gd name="T4" fmla="*/ 73 w 108"/>
                  <a:gd name="T5" fmla="*/ 58 h 131"/>
                  <a:gd name="T6" fmla="*/ 78 w 108"/>
                  <a:gd name="T7" fmla="*/ 55 h 131"/>
                  <a:gd name="T8" fmla="*/ 80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68 w 108"/>
                  <a:gd name="T25" fmla="*/ 18 h 131"/>
                  <a:gd name="T26" fmla="*/ 60 w 108"/>
                  <a:gd name="T27" fmla="*/ 15 h 131"/>
                  <a:gd name="T28" fmla="*/ 17 w 108"/>
                  <a:gd name="T29" fmla="*/ 15 h 131"/>
                  <a:gd name="T30" fmla="*/ 17 w 108"/>
                  <a:gd name="T31" fmla="*/ 60 h 131"/>
                  <a:gd name="T32" fmla="*/ 58 w 108"/>
                  <a:gd name="T33" fmla="*/ 60 h 131"/>
                  <a:gd name="T34" fmla="*/ 0 w 108"/>
                  <a:gd name="T35" fmla="*/ 0 h 131"/>
                  <a:gd name="T36" fmla="*/ 60 w 108"/>
                  <a:gd name="T37" fmla="*/ 0 h 131"/>
                  <a:gd name="T38" fmla="*/ 73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0 w 108"/>
                  <a:gd name="T63" fmla="*/ 70 h 131"/>
                  <a:gd name="T64" fmla="*/ 95 w 108"/>
                  <a:gd name="T65" fmla="*/ 75 h 131"/>
                  <a:gd name="T66" fmla="*/ 98 w 108"/>
                  <a:gd name="T67" fmla="*/ 78 h 131"/>
                  <a:gd name="T68" fmla="*/ 98 w 108"/>
                  <a:gd name="T69" fmla="*/ 80 h 131"/>
                  <a:gd name="T70" fmla="*/ 100 w 108"/>
                  <a:gd name="T71" fmla="*/ 91 h 131"/>
                  <a:gd name="T72" fmla="*/ 100 w 108"/>
                  <a:gd name="T73" fmla="*/ 108 h 131"/>
                  <a:gd name="T74" fmla="*/ 103 w 108"/>
                  <a:gd name="T75" fmla="*/ 121 h 131"/>
                  <a:gd name="T76" fmla="*/ 106 w 108"/>
                  <a:gd name="T77" fmla="*/ 126 h 131"/>
                  <a:gd name="T78" fmla="*/ 108 w 108"/>
                  <a:gd name="T79" fmla="*/ 128 h 131"/>
                  <a:gd name="T80" fmla="*/ 108 w 108"/>
                  <a:gd name="T81" fmla="*/ 131 h 131"/>
                  <a:gd name="T82" fmla="*/ 85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3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70" y="60"/>
                    </a:lnTo>
                    <a:lnTo>
                      <a:pt x="73" y="58"/>
                    </a:lnTo>
                    <a:lnTo>
                      <a:pt x="78" y="55"/>
                    </a:lnTo>
                    <a:lnTo>
                      <a:pt x="80" y="53"/>
                    </a:lnTo>
                    <a:lnTo>
                      <a:pt x="83" y="48"/>
                    </a:lnTo>
                    <a:lnTo>
                      <a:pt x="85" y="43"/>
                    </a:lnTo>
                    <a:lnTo>
                      <a:pt x="85" y="38"/>
                    </a:lnTo>
                    <a:lnTo>
                      <a:pt x="85" y="30"/>
                    </a:lnTo>
                    <a:lnTo>
                      <a:pt x="83" y="25"/>
                    </a:lnTo>
                    <a:lnTo>
                      <a:pt x="80" y="23"/>
                    </a:lnTo>
                    <a:lnTo>
                      <a:pt x="75" y="18"/>
                    </a:lnTo>
                    <a:lnTo>
                      <a:pt x="68" y="18"/>
                    </a:lnTo>
                    <a:lnTo>
                      <a:pt x="60" y="15"/>
                    </a:lnTo>
                    <a:lnTo>
                      <a:pt x="17" y="15"/>
                    </a:lnTo>
                    <a:lnTo>
                      <a:pt x="17" y="60"/>
                    </a:lnTo>
                    <a:lnTo>
                      <a:pt x="58" y="60"/>
                    </a:lnTo>
                    <a:close/>
                    <a:moveTo>
                      <a:pt x="0" y="0"/>
                    </a:moveTo>
                    <a:lnTo>
                      <a:pt x="60" y="0"/>
                    </a:lnTo>
                    <a:lnTo>
                      <a:pt x="73" y="3"/>
                    </a:lnTo>
                    <a:lnTo>
                      <a:pt x="85" y="5"/>
                    </a:lnTo>
                    <a:lnTo>
                      <a:pt x="93" y="10"/>
                    </a:lnTo>
                    <a:lnTo>
                      <a:pt x="95" y="13"/>
                    </a:lnTo>
                    <a:lnTo>
                      <a:pt x="98" y="18"/>
                    </a:lnTo>
                    <a:lnTo>
                      <a:pt x="103" y="25"/>
                    </a:lnTo>
                    <a:lnTo>
                      <a:pt x="103" y="35"/>
                    </a:lnTo>
                    <a:lnTo>
                      <a:pt x="103" y="45"/>
                    </a:lnTo>
                    <a:lnTo>
                      <a:pt x="100" y="50"/>
                    </a:lnTo>
                    <a:lnTo>
                      <a:pt x="98" y="55"/>
                    </a:lnTo>
                    <a:lnTo>
                      <a:pt x="93" y="63"/>
                    </a:lnTo>
                    <a:lnTo>
                      <a:pt x="85" y="68"/>
                    </a:lnTo>
                    <a:lnTo>
                      <a:pt x="90" y="70"/>
                    </a:lnTo>
                    <a:lnTo>
                      <a:pt x="95" y="75"/>
                    </a:lnTo>
                    <a:lnTo>
                      <a:pt x="98" y="78"/>
                    </a:lnTo>
                    <a:lnTo>
                      <a:pt x="98" y="80"/>
                    </a:lnTo>
                    <a:lnTo>
                      <a:pt x="100" y="91"/>
                    </a:lnTo>
                    <a:lnTo>
                      <a:pt x="100" y="108"/>
                    </a:lnTo>
                    <a:lnTo>
                      <a:pt x="103" y="121"/>
                    </a:lnTo>
                    <a:lnTo>
                      <a:pt x="106" y="126"/>
                    </a:lnTo>
                    <a:lnTo>
                      <a:pt x="108" y="128"/>
                    </a:lnTo>
                    <a:lnTo>
                      <a:pt x="108" y="131"/>
                    </a:lnTo>
                    <a:lnTo>
                      <a:pt x="85" y="131"/>
                    </a:lnTo>
                    <a:lnTo>
                      <a:pt x="85" y="126"/>
                    </a:lnTo>
                    <a:lnTo>
                      <a:pt x="85" y="116"/>
                    </a:lnTo>
                    <a:lnTo>
                      <a:pt x="83" y="96"/>
                    </a:lnTo>
                    <a:lnTo>
                      <a:pt x="83" y="88"/>
                    </a:lnTo>
                    <a:lnTo>
                      <a:pt x="80" y="83"/>
                    </a:lnTo>
                    <a:lnTo>
                      <a:pt x="78" y="80"/>
                    </a:lnTo>
                    <a:lnTo>
                      <a:pt x="73"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2" name="Freeform 142"/>
              <p:cNvSpPr>
                <a:spLocks/>
              </p:cNvSpPr>
              <p:nvPr/>
            </p:nvSpPr>
            <p:spPr bwMode="auto">
              <a:xfrm>
                <a:off x="4254" y="427"/>
                <a:ext cx="40" cy="168"/>
              </a:xfrm>
              <a:custGeom>
                <a:avLst/>
                <a:gdLst>
                  <a:gd name="T0" fmla="*/ 40 w 40"/>
                  <a:gd name="T1" fmla="*/ 0 h 168"/>
                  <a:gd name="T2" fmla="*/ 30 w 40"/>
                  <a:gd name="T3" fmla="*/ 23 h 168"/>
                  <a:gd name="T4" fmla="*/ 23 w 40"/>
                  <a:gd name="T5" fmla="*/ 38 h 168"/>
                  <a:gd name="T6" fmla="*/ 20 w 40"/>
                  <a:gd name="T7" fmla="*/ 48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1 h 168"/>
                  <a:gd name="T28" fmla="*/ 8 w 40"/>
                  <a:gd name="T29" fmla="*/ 126 h 168"/>
                  <a:gd name="T30" fmla="*/ 3 w 40"/>
                  <a:gd name="T31" fmla="*/ 113 h 168"/>
                  <a:gd name="T32" fmla="*/ 0 w 40"/>
                  <a:gd name="T33" fmla="*/ 98 h 168"/>
                  <a:gd name="T34" fmla="*/ 0 w 40"/>
                  <a:gd name="T35" fmla="*/ 86 h 168"/>
                  <a:gd name="T36" fmla="*/ 0 w 40"/>
                  <a:gd name="T37" fmla="*/ 70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38"/>
                    </a:lnTo>
                    <a:lnTo>
                      <a:pt x="20" y="48"/>
                    </a:lnTo>
                    <a:lnTo>
                      <a:pt x="18" y="60"/>
                    </a:lnTo>
                    <a:lnTo>
                      <a:pt x="18" y="70"/>
                    </a:lnTo>
                    <a:lnTo>
                      <a:pt x="15" y="83"/>
                    </a:lnTo>
                    <a:lnTo>
                      <a:pt x="18" y="96"/>
                    </a:lnTo>
                    <a:lnTo>
                      <a:pt x="18" y="108"/>
                    </a:lnTo>
                    <a:lnTo>
                      <a:pt x="23" y="131"/>
                    </a:lnTo>
                    <a:lnTo>
                      <a:pt x="30" y="146"/>
                    </a:lnTo>
                    <a:lnTo>
                      <a:pt x="40" y="168"/>
                    </a:lnTo>
                    <a:lnTo>
                      <a:pt x="30" y="168"/>
                    </a:lnTo>
                    <a:lnTo>
                      <a:pt x="15" y="141"/>
                    </a:lnTo>
                    <a:lnTo>
                      <a:pt x="8" y="126"/>
                    </a:lnTo>
                    <a:lnTo>
                      <a:pt x="3" y="113"/>
                    </a:lnTo>
                    <a:lnTo>
                      <a:pt x="0" y="98"/>
                    </a:lnTo>
                    <a:lnTo>
                      <a:pt x="0" y="86"/>
                    </a:lnTo>
                    <a:lnTo>
                      <a:pt x="0" y="70"/>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3" name="Freeform 143"/>
              <p:cNvSpPr>
                <a:spLocks/>
              </p:cNvSpPr>
              <p:nvPr/>
            </p:nvSpPr>
            <p:spPr bwMode="auto">
              <a:xfrm>
                <a:off x="4320" y="432"/>
                <a:ext cx="45" cy="126"/>
              </a:xfrm>
              <a:custGeom>
                <a:avLst/>
                <a:gdLst>
                  <a:gd name="T0" fmla="*/ 0 w 45"/>
                  <a:gd name="T1" fmla="*/ 35 h 126"/>
                  <a:gd name="T2" fmla="*/ 0 w 45"/>
                  <a:gd name="T3" fmla="*/ 23 h 126"/>
                  <a:gd name="T4" fmla="*/ 12 w 45"/>
                  <a:gd name="T5" fmla="*/ 23 h 126"/>
                  <a:gd name="T6" fmla="*/ 22 w 45"/>
                  <a:gd name="T7" fmla="*/ 18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5 h 126"/>
                  <a:gd name="T22" fmla="*/ 0 w 45"/>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5"/>
                    </a:moveTo>
                    <a:lnTo>
                      <a:pt x="0" y="23"/>
                    </a:lnTo>
                    <a:lnTo>
                      <a:pt x="12" y="23"/>
                    </a:lnTo>
                    <a:lnTo>
                      <a:pt x="22" y="18"/>
                    </a:lnTo>
                    <a:lnTo>
                      <a:pt x="25" y="15"/>
                    </a:lnTo>
                    <a:lnTo>
                      <a:pt x="30" y="13"/>
                    </a:lnTo>
                    <a:lnTo>
                      <a:pt x="32" y="0"/>
                    </a:lnTo>
                    <a:lnTo>
                      <a:pt x="45" y="0"/>
                    </a:lnTo>
                    <a:lnTo>
                      <a:pt x="45" y="126"/>
                    </a:lnTo>
                    <a:lnTo>
                      <a:pt x="27" y="126"/>
                    </a:lnTo>
                    <a:lnTo>
                      <a:pt x="2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4" name="Freeform 144"/>
              <p:cNvSpPr>
                <a:spLocks/>
              </p:cNvSpPr>
              <p:nvPr/>
            </p:nvSpPr>
            <p:spPr bwMode="auto">
              <a:xfrm>
                <a:off x="4408" y="432"/>
                <a:ext cx="88" cy="128"/>
              </a:xfrm>
              <a:custGeom>
                <a:avLst/>
                <a:gdLst>
                  <a:gd name="T0" fmla="*/ 17 w 88"/>
                  <a:gd name="T1" fmla="*/ 93 h 128"/>
                  <a:gd name="T2" fmla="*/ 17 w 88"/>
                  <a:gd name="T3" fmla="*/ 101 h 128"/>
                  <a:gd name="T4" fmla="*/ 20 w 88"/>
                  <a:gd name="T5" fmla="*/ 106 h 128"/>
                  <a:gd name="T6" fmla="*/ 25 w 88"/>
                  <a:gd name="T7" fmla="*/ 108 h 128"/>
                  <a:gd name="T8" fmla="*/ 30 w 88"/>
                  <a:gd name="T9" fmla="*/ 113 h 128"/>
                  <a:gd name="T10" fmla="*/ 35 w 88"/>
                  <a:gd name="T11" fmla="*/ 113 h 128"/>
                  <a:gd name="T12" fmla="*/ 42 w 88"/>
                  <a:gd name="T13" fmla="*/ 116 h 128"/>
                  <a:gd name="T14" fmla="*/ 50 w 88"/>
                  <a:gd name="T15" fmla="*/ 113 h 128"/>
                  <a:gd name="T16" fmla="*/ 55 w 88"/>
                  <a:gd name="T17" fmla="*/ 113 h 128"/>
                  <a:gd name="T18" fmla="*/ 60 w 88"/>
                  <a:gd name="T19" fmla="*/ 111 h 128"/>
                  <a:gd name="T20" fmla="*/ 62 w 88"/>
                  <a:gd name="T21" fmla="*/ 106 h 128"/>
                  <a:gd name="T22" fmla="*/ 65 w 88"/>
                  <a:gd name="T23" fmla="*/ 101 h 128"/>
                  <a:gd name="T24" fmla="*/ 68 w 88"/>
                  <a:gd name="T25" fmla="*/ 96 h 128"/>
                  <a:gd name="T26" fmla="*/ 70 w 88"/>
                  <a:gd name="T27" fmla="*/ 91 h 128"/>
                  <a:gd name="T28" fmla="*/ 70 w 88"/>
                  <a:gd name="T29" fmla="*/ 86 h 128"/>
                  <a:gd name="T30" fmla="*/ 70 w 88"/>
                  <a:gd name="T31" fmla="*/ 81 h 128"/>
                  <a:gd name="T32" fmla="*/ 68 w 88"/>
                  <a:gd name="T33" fmla="*/ 73 h 128"/>
                  <a:gd name="T34" fmla="*/ 65 w 88"/>
                  <a:gd name="T35" fmla="*/ 70 h 128"/>
                  <a:gd name="T36" fmla="*/ 62 w 88"/>
                  <a:gd name="T37" fmla="*/ 65 h 128"/>
                  <a:gd name="T38" fmla="*/ 57 w 88"/>
                  <a:gd name="T39" fmla="*/ 63 h 128"/>
                  <a:gd name="T40" fmla="*/ 52 w 88"/>
                  <a:gd name="T41" fmla="*/ 60 h 128"/>
                  <a:gd name="T42" fmla="*/ 42 w 88"/>
                  <a:gd name="T43" fmla="*/ 58 h 128"/>
                  <a:gd name="T44" fmla="*/ 35 w 88"/>
                  <a:gd name="T45" fmla="*/ 58 h 128"/>
                  <a:gd name="T46" fmla="*/ 27 w 88"/>
                  <a:gd name="T47" fmla="*/ 60 h 128"/>
                  <a:gd name="T48" fmla="*/ 22 w 88"/>
                  <a:gd name="T49" fmla="*/ 65 h 128"/>
                  <a:gd name="T50" fmla="*/ 17 w 88"/>
                  <a:gd name="T51" fmla="*/ 70 h 128"/>
                  <a:gd name="T52" fmla="*/ 5 w 88"/>
                  <a:gd name="T53" fmla="*/ 70 h 128"/>
                  <a:gd name="T54" fmla="*/ 15 w 88"/>
                  <a:gd name="T55" fmla="*/ 0 h 128"/>
                  <a:gd name="T56" fmla="*/ 80 w 88"/>
                  <a:gd name="T57" fmla="*/ 0 h 128"/>
                  <a:gd name="T58" fmla="*/ 80 w 88"/>
                  <a:gd name="T59" fmla="*/ 18 h 128"/>
                  <a:gd name="T60" fmla="*/ 27 w 88"/>
                  <a:gd name="T61" fmla="*/ 18 h 128"/>
                  <a:gd name="T62" fmla="*/ 20 w 88"/>
                  <a:gd name="T63" fmla="*/ 53 h 128"/>
                  <a:gd name="T64" fmla="*/ 30 w 88"/>
                  <a:gd name="T65" fmla="*/ 48 h 128"/>
                  <a:gd name="T66" fmla="*/ 37 w 88"/>
                  <a:gd name="T67" fmla="*/ 45 h 128"/>
                  <a:gd name="T68" fmla="*/ 45 w 88"/>
                  <a:gd name="T69" fmla="*/ 43 h 128"/>
                  <a:gd name="T70" fmla="*/ 55 w 88"/>
                  <a:gd name="T71" fmla="*/ 45 h 128"/>
                  <a:gd name="T72" fmla="*/ 62 w 88"/>
                  <a:gd name="T73" fmla="*/ 48 h 128"/>
                  <a:gd name="T74" fmla="*/ 65 w 88"/>
                  <a:gd name="T75" fmla="*/ 48 h 128"/>
                  <a:gd name="T76" fmla="*/ 68 w 88"/>
                  <a:gd name="T77" fmla="*/ 50 h 128"/>
                  <a:gd name="T78" fmla="*/ 75 w 88"/>
                  <a:gd name="T79" fmla="*/ 55 h 128"/>
                  <a:gd name="T80" fmla="*/ 80 w 88"/>
                  <a:gd name="T81" fmla="*/ 60 h 128"/>
                  <a:gd name="T82" fmla="*/ 85 w 88"/>
                  <a:gd name="T83" fmla="*/ 68 h 128"/>
                  <a:gd name="T84" fmla="*/ 85 w 88"/>
                  <a:gd name="T85" fmla="*/ 75 h 128"/>
                  <a:gd name="T86" fmla="*/ 88 w 88"/>
                  <a:gd name="T87" fmla="*/ 83 h 128"/>
                  <a:gd name="T88" fmla="*/ 88 w 88"/>
                  <a:gd name="T89" fmla="*/ 93 h 128"/>
                  <a:gd name="T90" fmla="*/ 85 w 88"/>
                  <a:gd name="T91" fmla="*/ 101 h 128"/>
                  <a:gd name="T92" fmla="*/ 80 w 88"/>
                  <a:gd name="T93" fmla="*/ 108 h 128"/>
                  <a:gd name="T94" fmla="*/ 75 w 88"/>
                  <a:gd name="T95" fmla="*/ 116 h 128"/>
                  <a:gd name="T96" fmla="*/ 70 w 88"/>
                  <a:gd name="T97" fmla="*/ 121 h 128"/>
                  <a:gd name="T98" fmla="*/ 62 w 88"/>
                  <a:gd name="T99" fmla="*/ 126 h 128"/>
                  <a:gd name="T100" fmla="*/ 52 w 88"/>
                  <a:gd name="T101" fmla="*/ 128 h 128"/>
                  <a:gd name="T102" fmla="*/ 40 w 88"/>
                  <a:gd name="T103" fmla="*/ 128 h 128"/>
                  <a:gd name="T104" fmla="*/ 25 w 88"/>
                  <a:gd name="T105" fmla="*/ 126 h 128"/>
                  <a:gd name="T106" fmla="*/ 20 w 88"/>
                  <a:gd name="T107" fmla="*/ 123 h 128"/>
                  <a:gd name="T108" fmla="*/ 12 w 88"/>
                  <a:gd name="T109" fmla="*/ 121 h 128"/>
                  <a:gd name="T110" fmla="*/ 7 w 88"/>
                  <a:gd name="T111" fmla="*/ 116 h 128"/>
                  <a:gd name="T112" fmla="*/ 5 w 88"/>
                  <a:gd name="T113" fmla="*/ 113 h 128"/>
                  <a:gd name="T114" fmla="*/ 5 w 88"/>
                  <a:gd name="T115" fmla="*/ 108 h 128"/>
                  <a:gd name="T116" fmla="*/ 2 w 88"/>
                  <a:gd name="T117" fmla="*/ 103 h 128"/>
                  <a:gd name="T118" fmla="*/ 0 w 88"/>
                  <a:gd name="T119" fmla="*/ 93 h 128"/>
                  <a:gd name="T120" fmla="*/ 17 w 88"/>
                  <a:gd name="T121" fmla="*/ 93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3"/>
                    </a:moveTo>
                    <a:lnTo>
                      <a:pt x="17" y="101"/>
                    </a:lnTo>
                    <a:lnTo>
                      <a:pt x="20" y="106"/>
                    </a:lnTo>
                    <a:lnTo>
                      <a:pt x="25" y="108"/>
                    </a:lnTo>
                    <a:lnTo>
                      <a:pt x="30" y="113"/>
                    </a:lnTo>
                    <a:lnTo>
                      <a:pt x="35" y="113"/>
                    </a:lnTo>
                    <a:lnTo>
                      <a:pt x="42" y="116"/>
                    </a:lnTo>
                    <a:lnTo>
                      <a:pt x="50" y="113"/>
                    </a:lnTo>
                    <a:lnTo>
                      <a:pt x="55" y="113"/>
                    </a:lnTo>
                    <a:lnTo>
                      <a:pt x="60" y="111"/>
                    </a:lnTo>
                    <a:lnTo>
                      <a:pt x="62" y="106"/>
                    </a:lnTo>
                    <a:lnTo>
                      <a:pt x="65" y="101"/>
                    </a:lnTo>
                    <a:lnTo>
                      <a:pt x="68" y="96"/>
                    </a:lnTo>
                    <a:lnTo>
                      <a:pt x="70" y="91"/>
                    </a:lnTo>
                    <a:lnTo>
                      <a:pt x="70" y="86"/>
                    </a:lnTo>
                    <a:lnTo>
                      <a:pt x="70" y="81"/>
                    </a:lnTo>
                    <a:lnTo>
                      <a:pt x="68" y="73"/>
                    </a:lnTo>
                    <a:lnTo>
                      <a:pt x="65" y="70"/>
                    </a:lnTo>
                    <a:lnTo>
                      <a:pt x="62" y="65"/>
                    </a:lnTo>
                    <a:lnTo>
                      <a:pt x="57" y="63"/>
                    </a:lnTo>
                    <a:lnTo>
                      <a:pt x="52" y="60"/>
                    </a:lnTo>
                    <a:lnTo>
                      <a:pt x="42" y="58"/>
                    </a:lnTo>
                    <a:lnTo>
                      <a:pt x="35" y="58"/>
                    </a:lnTo>
                    <a:lnTo>
                      <a:pt x="27" y="60"/>
                    </a:lnTo>
                    <a:lnTo>
                      <a:pt x="22" y="65"/>
                    </a:lnTo>
                    <a:lnTo>
                      <a:pt x="17" y="70"/>
                    </a:lnTo>
                    <a:lnTo>
                      <a:pt x="5" y="70"/>
                    </a:lnTo>
                    <a:lnTo>
                      <a:pt x="15" y="0"/>
                    </a:lnTo>
                    <a:lnTo>
                      <a:pt x="80" y="0"/>
                    </a:lnTo>
                    <a:lnTo>
                      <a:pt x="80" y="18"/>
                    </a:lnTo>
                    <a:lnTo>
                      <a:pt x="27" y="18"/>
                    </a:lnTo>
                    <a:lnTo>
                      <a:pt x="20" y="53"/>
                    </a:lnTo>
                    <a:lnTo>
                      <a:pt x="30" y="48"/>
                    </a:lnTo>
                    <a:lnTo>
                      <a:pt x="37" y="45"/>
                    </a:lnTo>
                    <a:lnTo>
                      <a:pt x="45" y="43"/>
                    </a:lnTo>
                    <a:lnTo>
                      <a:pt x="55" y="45"/>
                    </a:lnTo>
                    <a:lnTo>
                      <a:pt x="62" y="48"/>
                    </a:lnTo>
                    <a:lnTo>
                      <a:pt x="65" y="48"/>
                    </a:lnTo>
                    <a:lnTo>
                      <a:pt x="68" y="50"/>
                    </a:lnTo>
                    <a:lnTo>
                      <a:pt x="75" y="55"/>
                    </a:lnTo>
                    <a:lnTo>
                      <a:pt x="80" y="60"/>
                    </a:lnTo>
                    <a:lnTo>
                      <a:pt x="85" y="68"/>
                    </a:lnTo>
                    <a:lnTo>
                      <a:pt x="85" y="75"/>
                    </a:lnTo>
                    <a:lnTo>
                      <a:pt x="88" y="83"/>
                    </a:lnTo>
                    <a:lnTo>
                      <a:pt x="88" y="93"/>
                    </a:lnTo>
                    <a:lnTo>
                      <a:pt x="85" y="101"/>
                    </a:lnTo>
                    <a:lnTo>
                      <a:pt x="80" y="108"/>
                    </a:lnTo>
                    <a:lnTo>
                      <a:pt x="75" y="116"/>
                    </a:lnTo>
                    <a:lnTo>
                      <a:pt x="70" y="121"/>
                    </a:lnTo>
                    <a:lnTo>
                      <a:pt x="62" y="126"/>
                    </a:lnTo>
                    <a:lnTo>
                      <a:pt x="52" y="128"/>
                    </a:lnTo>
                    <a:lnTo>
                      <a:pt x="40" y="128"/>
                    </a:lnTo>
                    <a:lnTo>
                      <a:pt x="25" y="126"/>
                    </a:lnTo>
                    <a:lnTo>
                      <a:pt x="20" y="123"/>
                    </a:lnTo>
                    <a:lnTo>
                      <a:pt x="12" y="121"/>
                    </a:lnTo>
                    <a:lnTo>
                      <a:pt x="7" y="116"/>
                    </a:lnTo>
                    <a:lnTo>
                      <a:pt x="5" y="113"/>
                    </a:lnTo>
                    <a:lnTo>
                      <a:pt x="5" y="108"/>
                    </a:lnTo>
                    <a:lnTo>
                      <a:pt x="2" y="103"/>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5" name="Freeform 145"/>
              <p:cNvSpPr>
                <a:spLocks/>
              </p:cNvSpPr>
              <p:nvPr/>
            </p:nvSpPr>
            <p:spPr bwMode="auto">
              <a:xfrm>
                <a:off x="4508" y="427"/>
                <a:ext cx="43" cy="168"/>
              </a:xfrm>
              <a:custGeom>
                <a:avLst/>
                <a:gdLst>
                  <a:gd name="T0" fmla="*/ 0 w 43"/>
                  <a:gd name="T1" fmla="*/ 168 h 168"/>
                  <a:gd name="T2" fmla="*/ 13 w 43"/>
                  <a:gd name="T3" fmla="*/ 143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58 h 168"/>
                  <a:gd name="T18" fmla="*/ 20 w 43"/>
                  <a:gd name="T19" fmla="*/ 48 h 168"/>
                  <a:gd name="T20" fmla="*/ 18 w 43"/>
                  <a:gd name="T21" fmla="*/ 35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0 h 168"/>
                  <a:gd name="T36" fmla="*/ 43 w 43"/>
                  <a:gd name="T37" fmla="*/ 83 h 168"/>
                  <a:gd name="T38" fmla="*/ 40 w 43"/>
                  <a:gd name="T39" fmla="*/ 96 h 168"/>
                  <a:gd name="T40" fmla="*/ 40 w 43"/>
                  <a:gd name="T41" fmla="*/ 108 h 168"/>
                  <a:gd name="T42" fmla="*/ 38 w 43"/>
                  <a:gd name="T43" fmla="*/ 118 h 168"/>
                  <a:gd name="T44" fmla="*/ 33 w 43"/>
                  <a:gd name="T45" fmla="*/ 128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3"/>
                    </a:lnTo>
                    <a:lnTo>
                      <a:pt x="20" y="128"/>
                    </a:lnTo>
                    <a:lnTo>
                      <a:pt x="23" y="118"/>
                    </a:lnTo>
                    <a:lnTo>
                      <a:pt x="23" y="108"/>
                    </a:lnTo>
                    <a:lnTo>
                      <a:pt x="25" y="96"/>
                    </a:lnTo>
                    <a:lnTo>
                      <a:pt x="25" y="83"/>
                    </a:lnTo>
                    <a:lnTo>
                      <a:pt x="25" y="70"/>
                    </a:lnTo>
                    <a:lnTo>
                      <a:pt x="23" y="58"/>
                    </a:lnTo>
                    <a:lnTo>
                      <a:pt x="20" y="48"/>
                    </a:lnTo>
                    <a:lnTo>
                      <a:pt x="18" y="35"/>
                    </a:lnTo>
                    <a:lnTo>
                      <a:pt x="13" y="20"/>
                    </a:lnTo>
                    <a:lnTo>
                      <a:pt x="0" y="0"/>
                    </a:lnTo>
                    <a:lnTo>
                      <a:pt x="10" y="0"/>
                    </a:lnTo>
                    <a:lnTo>
                      <a:pt x="28" y="25"/>
                    </a:lnTo>
                    <a:lnTo>
                      <a:pt x="35" y="40"/>
                    </a:lnTo>
                    <a:lnTo>
                      <a:pt x="38" y="50"/>
                    </a:lnTo>
                    <a:lnTo>
                      <a:pt x="40" y="60"/>
                    </a:lnTo>
                    <a:lnTo>
                      <a:pt x="43" y="83"/>
                    </a:lnTo>
                    <a:lnTo>
                      <a:pt x="40" y="96"/>
                    </a:lnTo>
                    <a:lnTo>
                      <a:pt x="40" y="108"/>
                    </a:lnTo>
                    <a:lnTo>
                      <a:pt x="38" y="118"/>
                    </a:lnTo>
                    <a:lnTo>
                      <a:pt x="33" y="128"/>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6" name="Freeform 146"/>
              <p:cNvSpPr>
                <a:spLocks/>
              </p:cNvSpPr>
              <p:nvPr/>
            </p:nvSpPr>
            <p:spPr bwMode="auto">
              <a:xfrm>
                <a:off x="6159" y="909"/>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7" name="Freeform 147"/>
              <p:cNvSpPr>
                <a:spLocks noEditPoints="1"/>
              </p:cNvSpPr>
              <p:nvPr/>
            </p:nvSpPr>
            <p:spPr bwMode="auto">
              <a:xfrm>
                <a:off x="6284" y="907"/>
                <a:ext cx="126" cy="136"/>
              </a:xfrm>
              <a:custGeom>
                <a:avLst/>
                <a:gdLst>
                  <a:gd name="T0" fmla="*/ 93 w 126"/>
                  <a:gd name="T1" fmla="*/ 95 h 136"/>
                  <a:gd name="T2" fmla="*/ 98 w 126"/>
                  <a:gd name="T3" fmla="*/ 78 h 136"/>
                  <a:gd name="T4" fmla="*/ 98 w 126"/>
                  <a:gd name="T5" fmla="*/ 58 h 136"/>
                  <a:gd name="T6" fmla="*/ 93 w 126"/>
                  <a:gd name="T7" fmla="*/ 40 h 136"/>
                  <a:gd name="T8" fmla="*/ 83 w 126"/>
                  <a:gd name="T9" fmla="*/ 28 h 136"/>
                  <a:gd name="T10" fmla="*/ 71 w 126"/>
                  <a:gd name="T11" fmla="*/ 23 h 136"/>
                  <a:gd name="T12" fmla="*/ 56 w 126"/>
                  <a:gd name="T13" fmla="*/ 23 h 136"/>
                  <a:gd name="T14" fmla="*/ 43 w 126"/>
                  <a:gd name="T15" fmla="*/ 28 h 136"/>
                  <a:gd name="T16" fmla="*/ 33 w 126"/>
                  <a:gd name="T17" fmla="*/ 40 h 136"/>
                  <a:gd name="T18" fmla="*/ 28 w 126"/>
                  <a:gd name="T19" fmla="*/ 58 h 136"/>
                  <a:gd name="T20" fmla="*/ 28 w 126"/>
                  <a:gd name="T21" fmla="*/ 78 h 136"/>
                  <a:gd name="T22" fmla="*/ 33 w 126"/>
                  <a:gd name="T23" fmla="*/ 95 h 136"/>
                  <a:gd name="T24" fmla="*/ 43 w 126"/>
                  <a:gd name="T25" fmla="*/ 108 h 136"/>
                  <a:gd name="T26" fmla="*/ 56 w 126"/>
                  <a:gd name="T27" fmla="*/ 113 h 136"/>
                  <a:gd name="T28" fmla="*/ 71 w 126"/>
                  <a:gd name="T29" fmla="*/ 113 h 136"/>
                  <a:gd name="T30" fmla="*/ 83 w 126"/>
                  <a:gd name="T31" fmla="*/ 108 h 136"/>
                  <a:gd name="T32" fmla="*/ 106 w 126"/>
                  <a:gd name="T33" fmla="*/ 121 h 136"/>
                  <a:gd name="T34" fmla="*/ 88 w 126"/>
                  <a:gd name="T35" fmla="*/ 133 h 136"/>
                  <a:gd name="T36" fmla="*/ 63 w 126"/>
                  <a:gd name="T37" fmla="*/ 136 h 136"/>
                  <a:gd name="T38" fmla="*/ 38 w 126"/>
                  <a:gd name="T39" fmla="*/ 133 h 136"/>
                  <a:gd name="T40" fmla="*/ 20 w 126"/>
                  <a:gd name="T41" fmla="*/ 121 h 136"/>
                  <a:gd name="T42" fmla="*/ 5 w 126"/>
                  <a:gd name="T43" fmla="*/ 98 h 136"/>
                  <a:gd name="T44" fmla="*/ 3 w 126"/>
                  <a:gd name="T45" fmla="*/ 85 h 136"/>
                  <a:gd name="T46" fmla="*/ 3 w 126"/>
                  <a:gd name="T47" fmla="*/ 50 h 136"/>
                  <a:gd name="T48" fmla="*/ 5 w 126"/>
                  <a:gd name="T49" fmla="*/ 38 h 136"/>
                  <a:gd name="T50" fmla="*/ 20 w 126"/>
                  <a:gd name="T51" fmla="*/ 15 h 136"/>
                  <a:gd name="T52" fmla="*/ 38 w 126"/>
                  <a:gd name="T53" fmla="*/ 2 h 136"/>
                  <a:gd name="T54" fmla="*/ 63 w 126"/>
                  <a:gd name="T55" fmla="*/ 0 h 136"/>
                  <a:gd name="T56" fmla="*/ 88 w 126"/>
                  <a:gd name="T57" fmla="*/ 2 h 136"/>
                  <a:gd name="T58" fmla="*/ 106 w 126"/>
                  <a:gd name="T59" fmla="*/ 15 h 136"/>
                  <a:gd name="T60" fmla="*/ 121 w 126"/>
                  <a:gd name="T61" fmla="*/ 38 h 136"/>
                  <a:gd name="T62" fmla="*/ 126 w 126"/>
                  <a:gd name="T63" fmla="*/ 50 h 136"/>
                  <a:gd name="T64" fmla="*/ 126 w 126"/>
                  <a:gd name="T65" fmla="*/ 85 h 136"/>
                  <a:gd name="T66" fmla="*/ 121 w 126"/>
                  <a:gd name="T67" fmla="*/ 98 h 136"/>
                  <a:gd name="T68" fmla="*/ 111 w 126"/>
                  <a:gd name="T69" fmla="*/ 116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6"/>
                  <a:gd name="T107" fmla="*/ 126 w 126"/>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6">
                    <a:moveTo>
                      <a:pt x="88" y="103"/>
                    </a:moveTo>
                    <a:lnTo>
                      <a:pt x="93" y="95"/>
                    </a:lnTo>
                    <a:lnTo>
                      <a:pt x="96" y="88"/>
                    </a:lnTo>
                    <a:lnTo>
                      <a:pt x="98" y="78"/>
                    </a:lnTo>
                    <a:lnTo>
                      <a:pt x="98" y="68"/>
                    </a:lnTo>
                    <a:lnTo>
                      <a:pt x="98" y="58"/>
                    </a:lnTo>
                    <a:lnTo>
                      <a:pt x="96" y="48"/>
                    </a:lnTo>
                    <a:lnTo>
                      <a:pt x="93" y="40"/>
                    </a:lnTo>
                    <a:lnTo>
                      <a:pt x="88" y="35"/>
                    </a:lnTo>
                    <a:lnTo>
                      <a:pt x="83" y="28"/>
                    </a:lnTo>
                    <a:lnTo>
                      <a:pt x="78" y="25"/>
                    </a:lnTo>
                    <a:lnTo>
                      <a:pt x="71" y="23"/>
                    </a:lnTo>
                    <a:lnTo>
                      <a:pt x="63" y="23"/>
                    </a:lnTo>
                    <a:lnTo>
                      <a:pt x="56" y="23"/>
                    </a:lnTo>
                    <a:lnTo>
                      <a:pt x="48" y="25"/>
                    </a:lnTo>
                    <a:lnTo>
                      <a:pt x="43" y="28"/>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1"/>
                    </a:moveTo>
                    <a:lnTo>
                      <a:pt x="98" y="128"/>
                    </a:lnTo>
                    <a:lnTo>
                      <a:pt x="88" y="133"/>
                    </a:lnTo>
                    <a:lnTo>
                      <a:pt x="76" y="136"/>
                    </a:lnTo>
                    <a:lnTo>
                      <a:pt x="63" y="136"/>
                    </a:lnTo>
                    <a:lnTo>
                      <a:pt x="51" y="136"/>
                    </a:lnTo>
                    <a:lnTo>
                      <a:pt x="38" y="133"/>
                    </a:lnTo>
                    <a:lnTo>
                      <a:pt x="28" y="128"/>
                    </a:lnTo>
                    <a:lnTo>
                      <a:pt x="20" y="121"/>
                    </a:lnTo>
                    <a:lnTo>
                      <a:pt x="13" y="110"/>
                    </a:lnTo>
                    <a:lnTo>
                      <a:pt x="5" y="98"/>
                    </a:lnTo>
                    <a:lnTo>
                      <a:pt x="3" y="93"/>
                    </a:lnTo>
                    <a:lnTo>
                      <a:pt x="3" y="85"/>
                    </a:lnTo>
                    <a:lnTo>
                      <a:pt x="0" y="68"/>
                    </a:lnTo>
                    <a:lnTo>
                      <a:pt x="3" y="50"/>
                    </a:lnTo>
                    <a:lnTo>
                      <a:pt x="3" y="43"/>
                    </a:lnTo>
                    <a:lnTo>
                      <a:pt x="5" y="38"/>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8"/>
                    </a:lnTo>
                    <a:lnTo>
                      <a:pt x="124" y="43"/>
                    </a:lnTo>
                    <a:lnTo>
                      <a:pt x="126" y="50"/>
                    </a:lnTo>
                    <a:lnTo>
                      <a:pt x="126" y="68"/>
                    </a:lnTo>
                    <a:lnTo>
                      <a:pt x="126" y="85"/>
                    </a:lnTo>
                    <a:lnTo>
                      <a:pt x="124" y="93"/>
                    </a:lnTo>
                    <a:lnTo>
                      <a:pt x="121" y="98"/>
                    </a:lnTo>
                    <a:lnTo>
                      <a:pt x="116" y="110"/>
                    </a:lnTo>
                    <a:lnTo>
                      <a:pt x="111" y="116"/>
                    </a:lnTo>
                    <a:lnTo>
                      <a:pt x="10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8" name="Freeform 148"/>
              <p:cNvSpPr>
                <a:spLocks/>
              </p:cNvSpPr>
              <p:nvPr/>
            </p:nvSpPr>
            <p:spPr bwMode="auto">
              <a:xfrm>
                <a:off x="6420" y="909"/>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39" name="Freeform 149"/>
              <p:cNvSpPr>
                <a:spLocks/>
              </p:cNvSpPr>
              <p:nvPr/>
            </p:nvSpPr>
            <p:spPr bwMode="auto">
              <a:xfrm>
                <a:off x="6591" y="909"/>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0" name="Freeform 150"/>
              <p:cNvSpPr>
                <a:spLocks/>
              </p:cNvSpPr>
              <p:nvPr/>
            </p:nvSpPr>
            <p:spPr bwMode="auto">
              <a:xfrm>
                <a:off x="6722" y="909"/>
                <a:ext cx="106" cy="134"/>
              </a:xfrm>
              <a:custGeom>
                <a:avLst/>
                <a:gdLst>
                  <a:gd name="T0" fmla="*/ 0 w 106"/>
                  <a:gd name="T1" fmla="*/ 0 h 134"/>
                  <a:gd name="T2" fmla="*/ 28 w 106"/>
                  <a:gd name="T3" fmla="*/ 0 h 134"/>
                  <a:gd name="T4" fmla="*/ 28 w 106"/>
                  <a:gd name="T5" fmla="*/ 81 h 134"/>
                  <a:gd name="T6" fmla="*/ 30 w 106"/>
                  <a:gd name="T7" fmla="*/ 93 h 134"/>
                  <a:gd name="T8" fmla="*/ 33 w 106"/>
                  <a:gd name="T9" fmla="*/ 101 h 134"/>
                  <a:gd name="T10" fmla="*/ 35 w 106"/>
                  <a:gd name="T11" fmla="*/ 106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6 h 134"/>
                  <a:gd name="T24" fmla="*/ 76 w 106"/>
                  <a:gd name="T25" fmla="*/ 101 h 134"/>
                  <a:gd name="T26" fmla="*/ 78 w 106"/>
                  <a:gd name="T27" fmla="*/ 93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4 h 134"/>
                  <a:gd name="T44" fmla="*/ 96 w 106"/>
                  <a:gd name="T45" fmla="*/ 119 h 134"/>
                  <a:gd name="T46" fmla="*/ 91 w 106"/>
                  <a:gd name="T47" fmla="*/ 124 h 134"/>
                  <a:gd name="T48" fmla="*/ 81 w 106"/>
                  <a:gd name="T49" fmla="*/ 129 h 134"/>
                  <a:gd name="T50" fmla="*/ 76 w 106"/>
                  <a:gd name="T51" fmla="*/ 131 h 134"/>
                  <a:gd name="T52" fmla="*/ 68 w 106"/>
                  <a:gd name="T53" fmla="*/ 134 h 134"/>
                  <a:gd name="T54" fmla="*/ 53 w 106"/>
                  <a:gd name="T55" fmla="*/ 134 h 134"/>
                  <a:gd name="T56" fmla="*/ 38 w 106"/>
                  <a:gd name="T57" fmla="*/ 134 h 134"/>
                  <a:gd name="T58" fmla="*/ 30 w 106"/>
                  <a:gd name="T59" fmla="*/ 131 h 134"/>
                  <a:gd name="T60" fmla="*/ 25 w 106"/>
                  <a:gd name="T61" fmla="*/ 129 h 134"/>
                  <a:gd name="T62" fmla="*/ 20 w 106"/>
                  <a:gd name="T63" fmla="*/ 126 h 134"/>
                  <a:gd name="T64" fmla="*/ 15 w 106"/>
                  <a:gd name="T65" fmla="*/ 124 h 134"/>
                  <a:gd name="T66" fmla="*/ 10 w 106"/>
                  <a:gd name="T67" fmla="*/ 119 h 134"/>
                  <a:gd name="T68" fmla="*/ 8 w 106"/>
                  <a:gd name="T69" fmla="*/ 114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4"/>
                    </a:lnTo>
                    <a:lnTo>
                      <a:pt x="96" y="119"/>
                    </a:lnTo>
                    <a:lnTo>
                      <a:pt x="91" y="124"/>
                    </a:lnTo>
                    <a:lnTo>
                      <a:pt x="81" y="129"/>
                    </a:lnTo>
                    <a:lnTo>
                      <a:pt x="76" y="131"/>
                    </a:lnTo>
                    <a:lnTo>
                      <a:pt x="68" y="134"/>
                    </a:lnTo>
                    <a:lnTo>
                      <a:pt x="53" y="134"/>
                    </a:lnTo>
                    <a:lnTo>
                      <a:pt x="38" y="134"/>
                    </a:lnTo>
                    <a:lnTo>
                      <a:pt x="30" y="131"/>
                    </a:lnTo>
                    <a:lnTo>
                      <a:pt x="25" y="129"/>
                    </a:lnTo>
                    <a:lnTo>
                      <a:pt x="20" y="126"/>
                    </a:lnTo>
                    <a:lnTo>
                      <a:pt x="15" y="124"/>
                    </a:lnTo>
                    <a:lnTo>
                      <a:pt x="10" y="119"/>
                    </a:lnTo>
                    <a:lnTo>
                      <a:pt x="8" y="114"/>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1" name="Freeform 151"/>
              <p:cNvSpPr>
                <a:spLocks/>
              </p:cNvSpPr>
              <p:nvPr/>
            </p:nvSpPr>
            <p:spPr bwMode="auto">
              <a:xfrm>
                <a:off x="6853" y="909"/>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2" name="Freeform 152"/>
              <p:cNvSpPr>
                <a:spLocks/>
              </p:cNvSpPr>
              <p:nvPr/>
            </p:nvSpPr>
            <p:spPr bwMode="auto">
              <a:xfrm>
                <a:off x="6964" y="909"/>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3" name="Freeform 153"/>
              <p:cNvSpPr>
                <a:spLocks/>
              </p:cNvSpPr>
              <p:nvPr/>
            </p:nvSpPr>
            <p:spPr bwMode="auto">
              <a:xfrm>
                <a:off x="7072" y="1015"/>
                <a:ext cx="27" cy="55"/>
              </a:xfrm>
              <a:custGeom>
                <a:avLst/>
                <a:gdLst>
                  <a:gd name="T0" fmla="*/ 0 w 27"/>
                  <a:gd name="T1" fmla="*/ 45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3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3"/>
                    </a:lnTo>
                    <a:lnTo>
                      <a:pt x="15" y="25"/>
                    </a:lnTo>
                    <a:lnTo>
                      <a:pt x="0" y="25"/>
                    </a:lnTo>
                    <a:lnTo>
                      <a:pt x="0" y="0"/>
                    </a:lnTo>
                    <a:lnTo>
                      <a:pt x="27" y="0"/>
                    </a:lnTo>
                    <a:lnTo>
                      <a:pt x="27" y="23"/>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4" name="Freeform 154"/>
              <p:cNvSpPr>
                <a:spLocks/>
              </p:cNvSpPr>
              <p:nvPr/>
            </p:nvSpPr>
            <p:spPr bwMode="auto">
              <a:xfrm>
                <a:off x="6159" y="66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5" name="Freeform 155"/>
              <p:cNvSpPr>
                <a:spLocks noEditPoints="1"/>
              </p:cNvSpPr>
              <p:nvPr/>
            </p:nvSpPr>
            <p:spPr bwMode="auto">
              <a:xfrm>
                <a:off x="6284" y="666"/>
                <a:ext cx="126" cy="135"/>
              </a:xfrm>
              <a:custGeom>
                <a:avLst/>
                <a:gdLst>
                  <a:gd name="T0" fmla="*/ 93 w 126"/>
                  <a:gd name="T1" fmla="*/ 95 h 135"/>
                  <a:gd name="T2" fmla="*/ 98 w 126"/>
                  <a:gd name="T3" fmla="*/ 78 h 135"/>
                  <a:gd name="T4" fmla="*/ 98 w 126"/>
                  <a:gd name="T5" fmla="*/ 58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8 h 135"/>
                  <a:gd name="T20" fmla="*/ 28 w 126"/>
                  <a:gd name="T21" fmla="*/ 78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8"/>
                    </a:lnTo>
                    <a:lnTo>
                      <a:pt x="98" y="68"/>
                    </a:lnTo>
                    <a:lnTo>
                      <a:pt x="98" y="58"/>
                    </a:lnTo>
                    <a:lnTo>
                      <a:pt x="96" y="48"/>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8"/>
                    </a:lnTo>
                    <a:lnTo>
                      <a:pt x="28" y="58"/>
                    </a:lnTo>
                    <a:lnTo>
                      <a:pt x="28" y="68"/>
                    </a:lnTo>
                    <a:lnTo>
                      <a:pt x="28" y="78"/>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8"/>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8"/>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6" name="Freeform 156"/>
              <p:cNvSpPr>
                <a:spLocks/>
              </p:cNvSpPr>
              <p:nvPr/>
            </p:nvSpPr>
            <p:spPr bwMode="auto">
              <a:xfrm>
                <a:off x="6420" y="66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7" name="Freeform 157"/>
              <p:cNvSpPr>
                <a:spLocks/>
              </p:cNvSpPr>
              <p:nvPr/>
            </p:nvSpPr>
            <p:spPr bwMode="auto">
              <a:xfrm>
                <a:off x="6591" y="66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8" name="Freeform 158"/>
              <p:cNvSpPr>
                <a:spLocks/>
              </p:cNvSpPr>
              <p:nvPr/>
            </p:nvSpPr>
            <p:spPr bwMode="auto">
              <a:xfrm>
                <a:off x="6722" y="668"/>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49" name="Freeform 159"/>
              <p:cNvSpPr>
                <a:spLocks/>
              </p:cNvSpPr>
              <p:nvPr/>
            </p:nvSpPr>
            <p:spPr bwMode="auto">
              <a:xfrm>
                <a:off x="6853" y="66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0" name="Freeform 160"/>
              <p:cNvSpPr>
                <a:spLocks/>
              </p:cNvSpPr>
              <p:nvPr/>
            </p:nvSpPr>
            <p:spPr bwMode="auto">
              <a:xfrm>
                <a:off x="6964" y="66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1" name="Freeform 161"/>
              <p:cNvSpPr>
                <a:spLocks/>
              </p:cNvSpPr>
              <p:nvPr/>
            </p:nvSpPr>
            <p:spPr bwMode="auto">
              <a:xfrm>
                <a:off x="7072" y="774"/>
                <a:ext cx="27" cy="55"/>
              </a:xfrm>
              <a:custGeom>
                <a:avLst/>
                <a:gdLst>
                  <a:gd name="T0" fmla="*/ 0 w 27"/>
                  <a:gd name="T1" fmla="*/ 45 h 55"/>
                  <a:gd name="T2" fmla="*/ 5 w 27"/>
                  <a:gd name="T3" fmla="*/ 43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3"/>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2" name="Freeform 162"/>
              <p:cNvSpPr>
                <a:spLocks/>
              </p:cNvSpPr>
              <p:nvPr/>
            </p:nvSpPr>
            <p:spPr bwMode="auto">
              <a:xfrm>
                <a:off x="6159" y="42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3" name="Freeform 163"/>
              <p:cNvSpPr>
                <a:spLocks noEditPoints="1"/>
              </p:cNvSpPr>
              <p:nvPr/>
            </p:nvSpPr>
            <p:spPr bwMode="auto">
              <a:xfrm>
                <a:off x="6284" y="425"/>
                <a:ext cx="126" cy="135"/>
              </a:xfrm>
              <a:custGeom>
                <a:avLst/>
                <a:gdLst>
                  <a:gd name="T0" fmla="*/ 93 w 126"/>
                  <a:gd name="T1" fmla="*/ 95 h 135"/>
                  <a:gd name="T2" fmla="*/ 98 w 126"/>
                  <a:gd name="T3" fmla="*/ 77 h 135"/>
                  <a:gd name="T4" fmla="*/ 98 w 126"/>
                  <a:gd name="T5" fmla="*/ 57 h 135"/>
                  <a:gd name="T6" fmla="*/ 93 w 126"/>
                  <a:gd name="T7" fmla="*/ 40 h 135"/>
                  <a:gd name="T8" fmla="*/ 83 w 126"/>
                  <a:gd name="T9" fmla="*/ 27 h 135"/>
                  <a:gd name="T10" fmla="*/ 71 w 126"/>
                  <a:gd name="T11" fmla="*/ 22 h 135"/>
                  <a:gd name="T12" fmla="*/ 56 w 126"/>
                  <a:gd name="T13" fmla="*/ 22 h 135"/>
                  <a:gd name="T14" fmla="*/ 43 w 126"/>
                  <a:gd name="T15" fmla="*/ 27 h 135"/>
                  <a:gd name="T16" fmla="*/ 33 w 126"/>
                  <a:gd name="T17" fmla="*/ 40 h 135"/>
                  <a:gd name="T18" fmla="*/ 28 w 126"/>
                  <a:gd name="T19" fmla="*/ 57 h 135"/>
                  <a:gd name="T20" fmla="*/ 28 w 126"/>
                  <a:gd name="T21" fmla="*/ 77 h 135"/>
                  <a:gd name="T22" fmla="*/ 33 w 126"/>
                  <a:gd name="T23" fmla="*/ 95 h 135"/>
                  <a:gd name="T24" fmla="*/ 43 w 126"/>
                  <a:gd name="T25" fmla="*/ 108 h 135"/>
                  <a:gd name="T26" fmla="*/ 56 w 126"/>
                  <a:gd name="T27" fmla="*/ 113 h 135"/>
                  <a:gd name="T28" fmla="*/ 71 w 126"/>
                  <a:gd name="T29" fmla="*/ 113 h 135"/>
                  <a:gd name="T30" fmla="*/ 83 w 126"/>
                  <a:gd name="T31" fmla="*/ 108 h 135"/>
                  <a:gd name="T32" fmla="*/ 106 w 126"/>
                  <a:gd name="T33" fmla="*/ 120 h 135"/>
                  <a:gd name="T34" fmla="*/ 88 w 126"/>
                  <a:gd name="T35" fmla="*/ 133 h 135"/>
                  <a:gd name="T36" fmla="*/ 63 w 126"/>
                  <a:gd name="T37" fmla="*/ 135 h 135"/>
                  <a:gd name="T38" fmla="*/ 38 w 126"/>
                  <a:gd name="T39" fmla="*/ 133 h 135"/>
                  <a:gd name="T40" fmla="*/ 20 w 126"/>
                  <a:gd name="T41" fmla="*/ 120 h 135"/>
                  <a:gd name="T42" fmla="*/ 5 w 126"/>
                  <a:gd name="T43" fmla="*/ 98 h 135"/>
                  <a:gd name="T44" fmla="*/ 3 w 126"/>
                  <a:gd name="T45" fmla="*/ 85 h 135"/>
                  <a:gd name="T46" fmla="*/ 3 w 126"/>
                  <a:gd name="T47" fmla="*/ 50 h 135"/>
                  <a:gd name="T48" fmla="*/ 5 w 126"/>
                  <a:gd name="T49" fmla="*/ 37 h 135"/>
                  <a:gd name="T50" fmla="*/ 20 w 126"/>
                  <a:gd name="T51" fmla="*/ 15 h 135"/>
                  <a:gd name="T52" fmla="*/ 38 w 126"/>
                  <a:gd name="T53" fmla="*/ 2 h 135"/>
                  <a:gd name="T54" fmla="*/ 63 w 126"/>
                  <a:gd name="T55" fmla="*/ 0 h 135"/>
                  <a:gd name="T56" fmla="*/ 88 w 126"/>
                  <a:gd name="T57" fmla="*/ 2 h 135"/>
                  <a:gd name="T58" fmla="*/ 106 w 126"/>
                  <a:gd name="T59" fmla="*/ 15 h 135"/>
                  <a:gd name="T60" fmla="*/ 121 w 126"/>
                  <a:gd name="T61" fmla="*/ 37 h 135"/>
                  <a:gd name="T62" fmla="*/ 126 w 126"/>
                  <a:gd name="T63" fmla="*/ 50 h 135"/>
                  <a:gd name="T64" fmla="*/ 126 w 126"/>
                  <a:gd name="T65" fmla="*/ 85 h 135"/>
                  <a:gd name="T66" fmla="*/ 121 w 126"/>
                  <a:gd name="T67" fmla="*/ 98 h 135"/>
                  <a:gd name="T68" fmla="*/ 111 w 126"/>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5"/>
                  <a:gd name="T107" fmla="*/ 126 w 126"/>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5">
                    <a:moveTo>
                      <a:pt x="88" y="103"/>
                    </a:moveTo>
                    <a:lnTo>
                      <a:pt x="93" y="95"/>
                    </a:lnTo>
                    <a:lnTo>
                      <a:pt x="96" y="88"/>
                    </a:lnTo>
                    <a:lnTo>
                      <a:pt x="98" y="77"/>
                    </a:lnTo>
                    <a:lnTo>
                      <a:pt x="98" y="67"/>
                    </a:lnTo>
                    <a:lnTo>
                      <a:pt x="98" y="57"/>
                    </a:lnTo>
                    <a:lnTo>
                      <a:pt x="96" y="47"/>
                    </a:lnTo>
                    <a:lnTo>
                      <a:pt x="93" y="40"/>
                    </a:lnTo>
                    <a:lnTo>
                      <a:pt x="88" y="35"/>
                    </a:lnTo>
                    <a:lnTo>
                      <a:pt x="83" y="27"/>
                    </a:lnTo>
                    <a:lnTo>
                      <a:pt x="78" y="25"/>
                    </a:lnTo>
                    <a:lnTo>
                      <a:pt x="71" y="22"/>
                    </a:lnTo>
                    <a:lnTo>
                      <a:pt x="63" y="22"/>
                    </a:lnTo>
                    <a:lnTo>
                      <a:pt x="56" y="22"/>
                    </a:lnTo>
                    <a:lnTo>
                      <a:pt x="48" y="25"/>
                    </a:lnTo>
                    <a:lnTo>
                      <a:pt x="43" y="27"/>
                    </a:lnTo>
                    <a:lnTo>
                      <a:pt x="38" y="35"/>
                    </a:lnTo>
                    <a:lnTo>
                      <a:pt x="33" y="40"/>
                    </a:lnTo>
                    <a:lnTo>
                      <a:pt x="31" y="47"/>
                    </a:lnTo>
                    <a:lnTo>
                      <a:pt x="28" y="57"/>
                    </a:lnTo>
                    <a:lnTo>
                      <a:pt x="28" y="67"/>
                    </a:lnTo>
                    <a:lnTo>
                      <a:pt x="28" y="77"/>
                    </a:lnTo>
                    <a:lnTo>
                      <a:pt x="31" y="88"/>
                    </a:lnTo>
                    <a:lnTo>
                      <a:pt x="33" y="95"/>
                    </a:lnTo>
                    <a:lnTo>
                      <a:pt x="38" y="103"/>
                    </a:lnTo>
                    <a:lnTo>
                      <a:pt x="43" y="108"/>
                    </a:lnTo>
                    <a:lnTo>
                      <a:pt x="48" y="110"/>
                    </a:lnTo>
                    <a:lnTo>
                      <a:pt x="56" y="113"/>
                    </a:lnTo>
                    <a:lnTo>
                      <a:pt x="63" y="113"/>
                    </a:lnTo>
                    <a:lnTo>
                      <a:pt x="71" y="113"/>
                    </a:lnTo>
                    <a:lnTo>
                      <a:pt x="78" y="110"/>
                    </a:lnTo>
                    <a:lnTo>
                      <a:pt x="83" y="108"/>
                    </a:lnTo>
                    <a:lnTo>
                      <a:pt x="88" y="103"/>
                    </a:lnTo>
                    <a:close/>
                    <a:moveTo>
                      <a:pt x="106" y="120"/>
                    </a:moveTo>
                    <a:lnTo>
                      <a:pt x="98" y="128"/>
                    </a:lnTo>
                    <a:lnTo>
                      <a:pt x="88" y="133"/>
                    </a:lnTo>
                    <a:lnTo>
                      <a:pt x="76" y="135"/>
                    </a:lnTo>
                    <a:lnTo>
                      <a:pt x="63" y="135"/>
                    </a:lnTo>
                    <a:lnTo>
                      <a:pt x="51" y="135"/>
                    </a:lnTo>
                    <a:lnTo>
                      <a:pt x="38" y="133"/>
                    </a:lnTo>
                    <a:lnTo>
                      <a:pt x="28" y="128"/>
                    </a:lnTo>
                    <a:lnTo>
                      <a:pt x="20" y="120"/>
                    </a:lnTo>
                    <a:lnTo>
                      <a:pt x="13" y="110"/>
                    </a:lnTo>
                    <a:lnTo>
                      <a:pt x="5" y="98"/>
                    </a:lnTo>
                    <a:lnTo>
                      <a:pt x="3" y="93"/>
                    </a:lnTo>
                    <a:lnTo>
                      <a:pt x="3" y="85"/>
                    </a:lnTo>
                    <a:lnTo>
                      <a:pt x="0" y="67"/>
                    </a:lnTo>
                    <a:lnTo>
                      <a:pt x="3" y="50"/>
                    </a:lnTo>
                    <a:lnTo>
                      <a:pt x="3" y="42"/>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2"/>
                    </a:lnTo>
                    <a:lnTo>
                      <a:pt x="126" y="50"/>
                    </a:lnTo>
                    <a:lnTo>
                      <a:pt x="126" y="67"/>
                    </a:lnTo>
                    <a:lnTo>
                      <a:pt x="126" y="85"/>
                    </a:lnTo>
                    <a:lnTo>
                      <a:pt x="124" y="93"/>
                    </a:lnTo>
                    <a:lnTo>
                      <a:pt x="121" y="98"/>
                    </a:lnTo>
                    <a:lnTo>
                      <a:pt x="116" y="110"/>
                    </a:lnTo>
                    <a:lnTo>
                      <a:pt x="111" y="115"/>
                    </a:lnTo>
                    <a:lnTo>
                      <a:pt x="10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4" name="Freeform 164"/>
              <p:cNvSpPr>
                <a:spLocks/>
              </p:cNvSpPr>
              <p:nvPr/>
            </p:nvSpPr>
            <p:spPr bwMode="auto">
              <a:xfrm>
                <a:off x="6420" y="42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5" name="Freeform 165"/>
              <p:cNvSpPr>
                <a:spLocks/>
              </p:cNvSpPr>
              <p:nvPr/>
            </p:nvSpPr>
            <p:spPr bwMode="auto">
              <a:xfrm>
                <a:off x="6591" y="42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6" name="Freeform 166"/>
              <p:cNvSpPr>
                <a:spLocks/>
              </p:cNvSpPr>
              <p:nvPr/>
            </p:nvSpPr>
            <p:spPr bwMode="auto">
              <a:xfrm>
                <a:off x="6722" y="427"/>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3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3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1"/>
                    </a:lnTo>
                    <a:lnTo>
                      <a:pt x="103" y="98"/>
                    </a:lnTo>
                    <a:lnTo>
                      <a:pt x="101" y="106"/>
                    </a:lnTo>
                    <a:lnTo>
                      <a:pt x="98" y="113"/>
                    </a:lnTo>
                    <a:lnTo>
                      <a:pt x="96" y="118"/>
                    </a:lnTo>
                    <a:lnTo>
                      <a:pt x="91" y="123"/>
                    </a:lnTo>
                    <a:lnTo>
                      <a:pt x="81" y="128"/>
                    </a:lnTo>
                    <a:lnTo>
                      <a:pt x="76" y="131"/>
                    </a:lnTo>
                    <a:lnTo>
                      <a:pt x="68" y="133"/>
                    </a:lnTo>
                    <a:lnTo>
                      <a:pt x="53" y="133"/>
                    </a:lnTo>
                    <a:lnTo>
                      <a:pt x="38" y="133"/>
                    </a:lnTo>
                    <a:lnTo>
                      <a:pt x="30" y="131"/>
                    </a:lnTo>
                    <a:lnTo>
                      <a:pt x="25" y="128"/>
                    </a:lnTo>
                    <a:lnTo>
                      <a:pt x="20" y="126"/>
                    </a:lnTo>
                    <a:lnTo>
                      <a:pt x="15" y="123"/>
                    </a:lnTo>
                    <a:lnTo>
                      <a:pt x="10" y="118"/>
                    </a:lnTo>
                    <a:lnTo>
                      <a:pt x="8" y="113"/>
                    </a:lnTo>
                    <a:lnTo>
                      <a:pt x="5" y="106"/>
                    </a:lnTo>
                    <a:lnTo>
                      <a:pt x="3" y="98"/>
                    </a:lnTo>
                    <a:lnTo>
                      <a:pt x="0" y="91"/>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7" name="Freeform 167"/>
              <p:cNvSpPr>
                <a:spLocks/>
              </p:cNvSpPr>
              <p:nvPr/>
            </p:nvSpPr>
            <p:spPr bwMode="auto">
              <a:xfrm>
                <a:off x="6853" y="42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8" name="Freeform 168"/>
              <p:cNvSpPr>
                <a:spLocks/>
              </p:cNvSpPr>
              <p:nvPr/>
            </p:nvSpPr>
            <p:spPr bwMode="auto">
              <a:xfrm>
                <a:off x="6964" y="42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59" name="Freeform 169"/>
              <p:cNvSpPr>
                <a:spLocks/>
              </p:cNvSpPr>
              <p:nvPr/>
            </p:nvSpPr>
            <p:spPr bwMode="auto">
              <a:xfrm>
                <a:off x="7072" y="533"/>
                <a:ext cx="27" cy="55"/>
              </a:xfrm>
              <a:custGeom>
                <a:avLst/>
                <a:gdLst>
                  <a:gd name="T0" fmla="*/ 0 w 27"/>
                  <a:gd name="T1" fmla="*/ 45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5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5"/>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0" name="Freeform 170"/>
              <p:cNvSpPr>
                <a:spLocks/>
              </p:cNvSpPr>
              <p:nvPr/>
            </p:nvSpPr>
            <p:spPr bwMode="auto">
              <a:xfrm>
                <a:off x="564" y="3110"/>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6 h 131"/>
                  <a:gd name="T14" fmla="*/ 27 w 93"/>
                  <a:gd name="T15" fmla="*/ 76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6"/>
                    </a:lnTo>
                    <a:lnTo>
                      <a:pt x="27" y="76"/>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1" name="Freeform 171"/>
              <p:cNvSpPr>
                <a:spLocks noEditPoints="1"/>
              </p:cNvSpPr>
              <p:nvPr/>
            </p:nvSpPr>
            <p:spPr bwMode="auto">
              <a:xfrm>
                <a:off x="672" y="3108"/>
                <a:ext cx="123" cy="135"/>
              </a:xfrm>
              <a:custGeom>
                <a:avLst/>
                <a:gdLst>
                  <a:gd name="T0" fmla="*/ 90 w 123"/>
                  <a:gd name="T1" fmla="*/ 95 h 135"/>
                  <a:gd name="T2" fmla="*/ 95 w 123"/>
                  <a:gd name="T3" fmla="*/ 78 h 135"/>
                  <a:gd name="T4" fmla="*/ 95 w 123"/>
                  <a:gd name="T5" fmla="*/ 58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8 h 135"/>
                  <a:gd name="T20" fmla="*/ 27 w 123"/>
                  <a:gd name="T21" fmla="*/ 78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8"/>
                    </a:lnTo>
                    <a:lnTo>
                      <a:pt x="95" y="68"/>
                    </a:lnTo>
                    <a:lnTo>
                      <a:pt x="95" y="58"/>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8"/>
                    </a:lnTo>
                    <a:lnTo>
                      <a:pt x="25" y="68"/>
                    </a:lnTo>
                    <a:lnTo>
                      <a:pt x="27" y="78"/>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8"/>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8"/>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2" name="Freeform 172"/>
              <p:cNvSpPr>
                <a:spLocks noEditPoints="1"/>
              </p:cNvSpPr>
              <p:nvPr/>
            </p:nvSpPr>
            <p:spPr bwMode="auto">
              <a:xfrm>
                <a:off x="818" y="3110"/>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6"/>
                    </a:lnTo>
                    <a:lnTo>
                      <a:pt x="75" y="53"/>
                    </a:lnTo>
                    <a:lnTo>
                      <a:pt x="78" y="51"/>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3" name="Freeform 173"/>
              <p:cNvSpPr>
                <a:spLocks/>
              </p:cNvSpPr>
              <p:nvPr/>
            </p:nvSpPr>
            <p:spPr bwMode="auto">
              <a:xfrm>
                <a:off x="948" y="3110"/>
                <a:ext cx="99" cy="131"/>
              </a:xfrm>
              <a:custGeom>
                <a:avLst/>
                <a:gdLst>
                  <a:gd name="T0" fmla="*/ 96 w 99"/>
                  <a:gd name="T1" fmla="*/ 23 h 131"/>
                  <a:gd name="T2" fmla="*/ 26 w 99"/>
                  <a:gd name="T3" fmla="*/ 23 h 131"/>
                  <a:gd name="T4" fmla="*/ 26 w 99"/>
                  <a:gd name="T5" fmla="*/ 51 h 131"/>
                  <a:gd name="T6" fmla="*/ 88 w 99"/>
                  <a:gd name="T7" fmla="*/ 51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1"/>
                    </a:lnTo>
                    <a:lnTo>
                      <a:pt x="88" y="51"/>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4" name="Rectangle 174"/>
              <p:cNvSpPr>
                <a:spLocks noChangeArrowheads="1"/>
              </p:cNvSpPr>
              <p:nvPr/>
            </p:nvSpPr>
            <p:spPr bwMode="auto">
              <a:xfrm>
                <a:off x="1067" y="3110"/>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5" name="Freeform 175"/>
              <p:cNvSpPr>
                <a:spLocks/>
              </p:cNvSpPr>
              <p:nvPr/>
            </p:nvSpPr>
            <p:spPr bwMode="auto">
              <a:xfrm>
                <a:off x="1112" y="3108"/>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8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3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8"/>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3"/>
                    </a:lnTo>
                    <a:lnTo>
                      <a:pt x="121" y="63"/>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6" name="Freeform 176"/>
              <p:cNvSpPr>
                <a:spLocks/>
              </p:cNvSpPr>
              <p:nvPr/>
            </p:nvSpPr>
            <p:spPr bwMode="auto">
              <a:xfrm>
                <a:off x="1258" y="3110"/>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7" name="Freeform 177"/>
              <p:cNvSpPr>
                <a:spLocks/>
              </p:cNvSpPr>
              <p:nvPr/>
            </p:nvSpPr>
            <p:spPr bwMode="auto">
              <a:xfrm>
                <a:off x="1442" y="3110"/>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8" name="Freeform 178"/>
              <p:cNvSpPr>
                <a:spLocks/>
              </p:cNvSpPr>
              <p:nvPr/>
            </p:nvSpPr>
            <p:spPr bwMode="auto">
              <a:xfrm>
                <a:off x="1572" y="3110"/>
                <a:ext cx="98" cy="131"/>
              </a:xfrm>
              <a:custGeom>
                <a:avLst/>
                <a:gdLst>
                  <a:gd name="T0" fmla="*/ 96 w 98"/>
                  <a:gd name="T1" fmla="*/ 23 h 131"/>
                  <a:gd name="T2" fmla="*/ 26 w 98"/>
                  <a:gd name="T3" fmla="*/ 23 h 131"/>
                  <a:gd name="T4" fmla="*/ 26 w 98"/>
                  <a:gd name="T5" fmla="*/ 51 h 131"/>
                  <a:gd name="T6" fmla="*/ 88 w 98"/>
                  <a:gd name="T7" fmla="*/ 51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88" y="51"/>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69" name="Freeform 179"/>
              <p:cNvSpPr>
                <a:spLocks/>
              </p:cNvSpPr>
              <p:nvPr/>
            </p:nvSpPr>
            <p:spPr bwMode="auto">
              <a:xfrm>
                <a:off x="1681" y="3110"/>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0" name="Freeform 180"/>
              <p:cNvSpPr>
                <a:spLocks/>
              </p:cNvSpPr>
              <p:nvPr/>
            </p:nvSpPr>
            <p:spPr bwMode="auto">
              <a:xfrm>
                <a:off x="1862" y="3110"/>
                <a:ext cx="42" cy="169"/>
              </a:xfrm>
              <a:custGeom>
                <a:avLst/>
                <a:gdLst>
                  <a:gd name="T0" fmla="*/ 40 w 42"/>
                  <a:gd name="T1" fmla="*/ 0 h 169"/>
                  <a:gd name="T2" fmla="*/ 30 w 42"/>
                  <a:gd name="T3" fmla="*/ 23 h 169"/>
                  <a:gd name="T4" fmla="*/ 22 w 42"/>
                  <a:gd name="T5" fmla="*/ 38 h 169"/>
                  <a:gd name="T6" fmla="*/ 20 w 42"/>
                  <a:gd name="T7" fmla="*/ 48 h 169"/>
                  <a:gd name="T8" fmla="*/ 17 w 42"/>
                  <a:gd name="T9" fmla="*/ 61 h 169"/>
                  <a:gd name="T10" fmla="*/ 17 w 42"/>
                  <a:gd name="T11" fmla="*/ 71 h 169"/>
                  <a:gd name="T12" fmla="*/ 17 w 42"/>
                  <a:gd name="T13" fmla="*/ 83 h 169"/>
                  <a:gd name="T14" fmla="*/ 17 w 42"/>
                  <a:gd name="T15" fmla="*/ 96 h 169"/>
                  <a:gd name="T16" fmla="*/ 17 w 42"/>
                  <a:gd name="T17" fmla="*/ 108 h 169"/>
                  <a:gd name="T18" fmla="*/ 25 w 42"/>
                  <a:gd name="T19" fmla="*/ 131 h 169"/>
                  <a:gd name="T20" fmla="*/ 30 w 42"/>
                  <a:gd name="T21" fmla="*/ 146 h 169"/>
                  <a:gd name="T22" fmla="*/ 42 w 42"/>
                  <a:gd name="T23" fmla="*/ 169 h 169"/>
                  <a:gd name="T24" fmla="*/ 30 w 42"/>
                  <a:gd name="T25" fmla="*/ 169 h 169"/>
                  <a:gd name="T26" fmla="*/ 15 w 42"/>
                  <a:gd name="T27" fmla="*/ 141 h 169"/>
                  <a:gd name="T28" fmla="*/ 7 w 42"/>
                  <a:gd name="T29" fmla="*/ 126 h 169"/>
                  <a:gd name="T30" fmla="*/ 5 w 42"/>
                  <a:gd name="T31" fmla="*/ 113 h 169"/>
                  <a:gd name="T32" fmla="*/ 0 w 42"/>
                  <a:gd name="T33" fmla="*/ 98 h 169"/>
                  <a:gd name="T34" fmla="*/ 0 w 42"/>
                  <a:gd name="T35" fmla="*/ 86 h 169"/>
                  <a:gd name="T36" fmla="*/ 0 w 42"/>
                  <a:gd name="T37" fmla="*/ 71 h 169"/>
                  <a:gd name="T38" fmla="*/ 2 w 42"/>
                  <a:gd name="T39" fmla="*/ 61 h 169"/>
                  <a:gd name="T40" fmla="*/ 5 w 42"/>
                  <a:gd name="T41" fmla="*/ 48 h 169"/>
                  <a:gd name="T42" fmla="*/ 7 w 42"/>
                  <a:gd name="T43" fmla="*/ 38 h 169"/>
                  <a:gd name="T44" fmla="*/ 17 w 42"/>
                  <a:gd name="T45" fmla="*/ 23 h 169"/>
                  <a:gd name="T46" fmla="*/ 30 w 42"/>
                  <a:gd name="T47" fmla="*/ 0 h 169"/>
                  <a:gd name="T48" fmla="*/ 40 w 42"/>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9"/>
                  <a:gd name="T77" fmla="*/ 42 w 42"/>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9">
                    <a:moveTo>
                      <a:pt x="40" y="0"/>
                    </a:moveTo>
                    <a:lnTo>
                      <a:pt x="30" y="23"/>
                    </a:lnTo>
                    <a:lnTo>
                      <a:pt x="22" y="38"/>
                    </a:lnTo>
                    <a:lnTo>
                      <a:pt x="20" y="48"/>
                    </a:lnTo>
                    <a:lnTo>
                      <a:pt x="17" y="61"/>
                    </a:lnTo>
                    <a:lnTo>
                      <a:pt x="17" y="71"/>
                    </a:lnTo>
                    <a:lnTo>
                      <a:pt x="17" y="83"/>
                    </a:lnTo>
                    <a:lnTo>
                      <a:pt x="17" y="96"/>
                    </a:lnTo>
                    <a:lnTo>
                      <a:pt x="17" y="108"/>
                    </a:lnTo>
                    <a:lnTo>
                      <a:pt x="25" y="131"/>
                    </a:lnTo>
                    <a:lnTo>
                      <a:pt x="30" y="146"/>
                    </a:lnTo>
                    <a:lnTo>
                      <a:pt x="42" y="169"/>
                    </a:lnTo>
                    <a:lnTo>
                      <a:pt x="30" y="169"/>
                    </a:lnTo>
                    <a:lnTo>
                      <a:pt x="15" y="141"/>
                    </a:lnTo>
                    <a:lnTo>
                      <a:pt x="7" y="126"/>
                    </a:lnTo>
                    <a:lnTo>
                      <a:pt x="5" y="113"/>
                    </a:lnTo>
                    <a:lnTo>
                      <a:pt x="0" y="98"/>
                    </a:lnTo>
                    <a:lnTo>
                      <a:pt x="0" y="86"/>
                    </a:lnTo>
                    <a:lnTo>
                      <a:pt x="0" y="71"/>
                    </a:lnTo>
                    <a:lnTo>
                      <a:pt x="2" y="61"/>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1" name="Freeform 181"/>
              <p:cNvSpPr>
                <a:spLocks noEditPoints="1"/>
              </p:cNvSpPr>
              <p:nvPr/>
            </p:nvSpPr>
            <p:spPr bwMode="auto">
              <a:xfrm>
                <a:off x="1925" y="3110"/>
                <a:ext cx="108" cy="131"/>
              </a:xfrm>
              <a:custGeom>
                <a:avLst/>
                <a:gdLst>
                  <a:gd name="T0" fmla="*/ 47 w 108"/>
                  <a:gd name="T1" fmla="*/ 116 h 131"/>
                  <a:gd name="T2" fmla="*/ 57 w 108"/>
                  <a:gd name="T3" fmla="*/ 116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5 w 108"/>
                  <a:gd name="T19" fmla="*/ 45 h 131"/>
                  <a:gd name="T20" fmla="*/ 83 w 108"/>
                  <a:gd name="T21" fmla="*/ 38 h 131"/>
                  <a:gd name="T22" fmla="*/ 80 w 108"/>
                  <a:gd name="T23" fmla="*/ 30 h 131"/>
                  <a:gd name="T24" fmla="*/ 78 w 108"/>
                  <a:gd name="T25" fmla="*/ 25 h 131"/>
                  <a:gd name="T26" fmla="*/ 73 w 108"/>
                  <a:gd name="T27" fmla="*/ 23 h 131"/>
                  <a:gd name="T28" fmla="*/ 67 w 108"/>
                  <a:gd name="T29" fmla="*/ 20 h 131"/>
                  <a:gd name="T30" fmla="*/ 57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6"/>
                    </a:lnTo>
                    <a:lnTo>
                      <a:pt x="62" y="113"/>
                    </a:lnTo>
                    <a:lnTo>
                      <a:pt x="73" y="108"/>
                    </a:lnTo>
                    <a:lnTo>
                      <a:pt x="80" y="101"/>
                    </a:lnTo>
                    <a:lnTo>
                      <a:pt x="85" y="91"/>
                    </a:lnTo>
                    <a:lnTo>
                      <a:pt x="88" y="81"/>
                    </a:lnTo>
                    <a:lnTo>
                      <a:pt x="88" y="68"/>
                    </a:lnTo>
                    <a:lnTo>
                      <a:pt x="88" y="56"/>
                    </a:lnTo>
                    <a:lnTo>
                      <a:pt x="85" y="45"/>
                    </a:lnTo>
                    <a:lnTo>
                      <a:pt x="83" y="38"/>
                    </a:lnTo>
                    <a:lnTo>
                      <a:pt x="80" y="30"/>
                    </a:lnTo>
                    <a:lnTo>
                      <a:pt x="78" y="25"/>
                    </a:lnTo>
                    <a:lnTo>
                      <a:pt x="73" y="23"/>
                    </a:lnTo>
                    <a:lnTo>
                      <a:pt x="67" y="20"/>
                    </a:lnTo>
                    <a:lnTo>
                      <a:pt x="57" y="18"/>
                    </a:lnTo>
                    <a:lnTo>
                      <a:pt x="47" y="15"/>
                    </a:lnTo>
                    <a:lnTo>
                      <a:pt x="17" y="15"/>
                    </a:lnTo>
                    <a:lnTo>
                      <a:pt x="17" y="116"/>
                    </a:lnTo>
                    <a:lnTo>
                      <a:pt x="47" y="116"/>
                    </a:lnTo>
                    <a:close/>
                    <a:moveTo>
                      <a:pt x="0" y="0"/>
                    </a:moveTo>
                    <a:lnTo>
                      <a:pt x="52"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98"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2" name="Freeform 182"/>
              <p:cNvSpPr>
                <a:spLocks/>
              </p:cNvSpPr>
              <p:nvPr/>
            </p:nvSpPr>
            <p:spPr bwMode="auto">
              <a:xfrm>
                <a:off x="2053"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3" name="Freeform 183"/>
              <p:cNvSpPr>
                <a:spLocks noEditPoints="1"/>
              </p:cNvSpPr>
              <p:nvPr/>
            </p:nvSpPr>
            <p:spPr bwMode="auto">
              <a:xfrm>
                <a:off x="2179" y="3108"/>
                <a:ext cx="125" cy="138"/>
              </a:xfrm>
              <a:custGeom>
                <a:avLst/>
                <a:gdLst>
                  <a:gd name="T0" fmla="*/ 118 w 125"/>
                  <a:gd name="T1" fmla="*/ 30 h 138"/>
                  <a:gd name="T2" fmla="*/ 123 w 125"/>
                  <a:gd name="T3" fmla="*/ 42 h 138"/>
                  <a:gd name="T4" fmla="*/ 125 w 125"/>
                  <a:gd name="T5" fmla="*/ 65 h 138"/>
                  <a:gd name="T6" fmla="*/ 123 w 125"/>
                  <a:gd name="T7" fmla="*/ 93 h 138"/>
                  <a:gd name="T8" fmla="*/ 110 w 125"/>
                  <a:gd name="T9" fmla="*/ 115 h 138"/>
                  <a:gd name="T10" fmla="*/ 90 w 125"/>
                  <a:gd name="T11" fmla="*/ 130 h 138"/>
                  <a:gd name="T12" fmla="*/ 63 w 125"/>
                  <a:gd name="T13" fmla="*/ 138 h 138"/>
                  <a:gd name="T14" fmla="*/ 40 w 125"/>
                  <a:gd name="T15" fmla="*/ 133 h 138"/>
                  <a:gd name="T16" fmla="*/ 25 w 125"/>
                  <a:gd name="T17" fmla="*/ 125 h 138"/>
                  <a:gd name="T18" fmla="*/ 7 w 125"/>
                  <a:gd name="T19" fmla="*/ 108 h 138"/>
                  <a:gd name="T20" fmla="*/ 0 w 125"/>
                  <a:gd name="T21" fmla="*/ 83 h 138"/>
                  <a:gd name="T22" fmla="*/ 0 w 125"/>
                  <a:gd name="T23" fmla="*/ 55 h 138"/>
                  <a:gd name="T24" fmla="*/ 7 w 125"/>
                  <a:gd name="T25" fmla="*/ 32 h 138"/>
                  <a:gd name="T26" fmla="*/ 17 w 125"/>
                  <a:gd name="T27" fmla="*/ 17 h 138"/>
                  <a:gd name="T28" fmla="*/ 32 w 125"/>
                  <a:gd name="T29" fmla="*/ 5 h 138"/>
                  <a:gd name="T30" fmla="*/ 47 w 125"/>
                  <a:gd name="T31" fmla="*/ 2 h 138"/>
                  <a:gd name="T32" fmla="*/ 63 w 125"/>
                  <a:gd name="T33" fmla="*/ 0 h 138"/>
                  <a:gd name="T34" fmla="*/ 85 w 125"/>
                  <a:gd name="T35" fmla="*/ 2 h 138"/>
                  <a:gd name="T36" fmla="*/ 103 w 125"/>
                  <a:gd name="T37" fmla="*/ 12 h 138"/>
                  <a:gd name="T38" fmla="*/ 113 w 125"/>
                  <a:gd name="T39" fmla="*/ 22 h 138"/>
                  <a:gd name="T40" fmla="*/ 103 w 125"/>
                  <a:gd name="T41" fmla="*/ 95 h 138"/>
                  <a:gd name="T42" fmla="*/ 108 w 125"/>
                  <a:gd name="T43" fmla="*/ 78 h 138"/>
                  <a:gd name="T44" fmla="*/ 108 w 125"/>
                  <a:gd name="T45" fmla="*/ 55 h 138"/>
                  <a:gd name="T46" fmla="*/ 100 w 125"/>
                  <a:gd name="T47" fmla="*/ 37 h 138"/>
                  <a:gd name="T48" fmla="*/ 90 w 125"/>
                  <a:gd name="T49" fmla="*/ 22 h 138"/>
                  <a:gd name="T50" fmla="*/ 73 w 125"/>
                  <a:gd name="T51" fmla="*/ 17 h 138"/>
                  <a:gd name="T52" fmla="*/ 52 w 125"/>
                  <a:gd name="T53" fmla="*/ 17 h 138"/>
                  <a:gd name="T54" fmla="*/ 37 w 125"/>
                  <a:gd name="T55" fmla="*/ 22 h 138"/>
                  <a:gd name="T56" fmla="*/ 25 w 125"/>
                  <a:gd name="T57" fmla="*/ 37 h 138"/>
                  <a:gd name="T58" fmla="*/ 20 w 125"/>
                  <a:gd name="T59" fmla="*/ 45 h 138"/>
                  <a:gd name="T60" fmla="*/ 17 w 125"/>
                  <a:gd name="T61" fmla="*/ 70 h 138"/>
                  <a:gd name="T62" fmla="*/ 20 w 125"/>
                  <a:gd name="T63" fmla="*/ 90 h 138"/>
                  <a:gd name="T64" fmla="*/ 27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18" y="30"/>
                    </a:lnTo>
                    <a:lnTo>
                      <a:pt x="120" y="35"/>
                    </a:lnTo>
                    <a:lnTo>
                      <a:pt x="123" y="42"/>
                    </a:lnTo>
                    <a:lnTo>
                      <a:pt x="125" y="53"/>
                    </a:lnTo>
                    <a:lnTo>
                      <a:pt x="125" y="65"/>
                    </a:lnTo>
                    <a:lnTo>
                      <a:pt x="125" y="80"/>
                    </a:lnTo>
                    <a:lnTo>
                      <a:pt x="123" y="93"/>
                    </a:lnTo>
                    <a:lnTo>
                      <a:pt x="118" y="103"/>
                    </a:lnTo>
                    <a:lnTo>
                      <a:pt x="110" y="115"/>
                    </a:lnTo>
                    <a:lnTo>
                      <a:pt x="103" y="123"/>
                    </a:lnTo>
                    <a:lnTo>
                      <a:pt x="90" y="130"/>
                    </a:lnTo>
                    <a:lnTo>
                      <a:pt x="78" y="135"/>
                    </a:lnTo>
                    <a:lnTo>
                      <a:pt x="63" y="138"/>
                    </a:lnTo>
                    <a:lnTo>
                      <a:pt x="47" y="135"/>
                    </a:lnTo>
                    <a:lnTo>
                      <a:pt x="40" y="133"/>
                    </a:lnTo>
                    <a:lnTo>
                      <a:pt x="35" y="133"/>
                    </a:lnTo>
                    <a:lnTo>
                      <a:pt x="25" y="125"/>
                    </a:lnTo>
                    <a:lnTo>
                      <a:pt x="15" y="118"/>
                    </a:lnTo>
                    <a:lnTo>
                      <a:pt x="7" y="108"/>
                    </a:lnTo>
                    <a:lnTo>
                      <a:pt x="2" y="95"/>
                    </a:lnTo>
                    <a:lnTo>
                      <a:pt x="0" y="83"/>
                    </a:lnTo>
                    <a:lnTo>
                      <a:pt x="0" y="68"/>
                    </a:lnTo>
                    <a:lnTo>
                      <a:pt x="0" y="55"/>
                    </a:lnTo>
                    <a:lnTo>
                      <a:pt x="2" y="45"/>
                    </a:lnTo>
                    <a:lnTo>
                      <a:pt x="7" y="32"/>
                    </a:lnTo>
                    <a:lnTo>
                      <a:pt x="12" y="25"/>
                    </a:lnTo>
                    <a:lnTo>
                      <a:pt x="17" y="17"/>
                    </a:lnTo>
                    <a:lnTo>
                      <a:pt x="22" y="12"/>
                    </a:lnTo>
                    <a:lnTo>
                      <a:pt x="32" y="5"/>
                    </a:lnTo>
                    <a:lnTo>
                      <a:pt x="40" y="2"/>
                    </a:lnTo>
                    <a:lnTo>
                      <a:pt x="47" y="2"/>
                    </a:lnTo>
                    <a:lnTo>
                      <a:pt x="55" y="0"/>
                    </a:lnTo>
                    <a:lnTo>
                      <a:pt x="63" y="0"/>
                    </a:lnTo>
                    <a:lnTo>
                      <a:pt x="78" y="0"/>
                    </a:lnTo>
                    <a:lnTo>
                      <a:pt x="85" y="2"/>
                    </a:lnTo>
                    <a:lnTo>
                      <a:pt x="93" y="5"/>
                    </a:lnTo>
                    <a:lnTo>
                      <a:pt x="103" y="12"/>
                    </a:lnTo>
                    <a:lnTo>
                      <a:pt x="108" y="17"/>
                    </a:lnTo>
                    <a:lnTo>
                      <a:pt x="113" y="22"/>
                    </a:lnTo>
                    <a:close/>
                    <a:moveTo>
                      <a:pt x="98" y="105"/>
                    </a:moveTo>
                    <a:lnTo>
                      <a:pt x="103" y="95"/>
                    </a:lnTo>
                    <a:lnTo>
                      <a:pt x="105" y="88"/>
                    </a:lnTo>
                    <a:lnTo>
                      <a:pt x="108" y="78"/>
                    </a:lnTo>
                    <a:lnTo>
                      <a:pt x="108" y="65"/>
                    </a:lnTo>
                    <a:lnTo>
                      <a:pt x="108" y="55"/>
                    </a:lnTo>
                    <a:lnTo>
                      <a:pt x="105" y="45"/>
                    </a:lnTo>
                    <a:lnTo>
                      <a:pt x="100" y="37"/>
                    </a:lnTo>
                    <a:lnTo>
                      <a:pt x="95" y="30"/>
                    </a:lnTo>
                    <a:lnTo>
                      <a:pt x="90" y="22"/>
                    </a:lnTo>
                    <a:lnTo>
                      <a:pt x="83" y="20"/>
                    </a:lnTo>
                    <a:lnTo>
                      <a:pt x="73" y="17"/>
                    </a:lnTo>
                    <a:lnTo>
                      <a:pt x="63" y="15"/>
                    </a:lnTo>
                    <a:lnTo>
                      <a:pt x="52" y="17"/>
                    </a:lnTo>
                    <a:lnTo>
                      <a:pt x="45" y="20"/>
                    </a:lnTo>
                    <a:lnTo>
                      <a:pt x="37" y="22"/>
                    </a:lnTo>
                    <a:lnTo>
                      <a:pt x="30" y="30"/>
                    </a:lnTo>
                    <a:lnTo>
                      <a:pt x="25" y="37"/>
                    </a:lnTo>
                    <a:lnTo>
                      <a:pt x="22" y="42"/>
                    </a:lnTo>
                    <a:lnTo>
                      <a:pt x="20" y="45"/>
                    </a:lnTo>
                    <a:lnTo>
                      <a:pt x="17" y="58"/>
                    </a:lnTo>
                    <a:lnTo>
                      <a:pt x="17" y="70"/>
                    </a:lnTo>
                    <a:lnTo>
                      <a:pt x="17" y="80"/>
                    </a:lnTo>
                    <a:lnTo>
                      <a:pt x="20" y="90"/>
                    </a:lnTo>
                    <a:lnTo>
                      <a:pt x="25" y="98"/>
                    </a:lnTo>
                    <a:lnTo>
                      <a:pt x="27"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4" name="Freeform 184"/>
              <p:cNvSpPr>
                <a:spLocks/>
              </p:cNvSpPr>
              <p:nvPr/>
            </p:nvSpPr>
            <p:spPr bwMode="auto">
              <a:xfrm>
                <a:off x="2317" y="3110"/>
                <a:ext cx="43" cy="169"/>
              </a:xfrm>
              <a:custGeom>
                <a:avLst/>
                <a:gdLst>
                  <a:gd name="T0" fmla="*/ 3 w 43"/>
                  <a:gd name="T1" fmla="*/ 169 h 169"/>
                  <a:gd name="T2" fmla="*/ 13 w 43"/>
                  <a:gd name="T3" fmla="*/ 143 h 169"/>
                  <a:gd name="T4" fmla="*/ 20 w 43"/>
                  <a:gd name="T5" fmla="*/ 128 h 169"/>
                  <a:gd name="T6" fmla="*/ 23 w 43"/>
                  <a:gd name="T7" fmla="*/ 118 h 169"/>
                  <a:gd name="T8" fmla="*/ 25 w 43"/>
                  <a:gd name="T9" fmla="*/ 108 h 169"/>
                  <a:gd name="T10" fmla="*/ 25 w 43"/>
                  <a:gd name="T11" fmla="*/ 96 h 169"/>
                  <a:gd name="T12" fmla="*/ 25 w 43"/>
                  <a:gd name="T13" fmla="*/ 83 h 169"/>
                  <a:gd name="T14" fmla="*/ 25 w 43"/>
                  <a:gd name="T15" fmla="*/ 71 h 169"/>
                  <a:gd name="T16" fmla="*/ 25 w 43"/>
                  <a:gd name="T17" fmla="*/ 58 h 169"/>
                  <a:gd name="T18" fmla="*/ 23 w 43"/>
                  <a:gd name="T19" fmla="*/ 48 h 169"/>
                  <a:gd name="T20" fmla="*/ 18 w 43"/>
                  <a:gd name="T21" fmla="*/ 35 h 169"/>
                  <a:gd name="T22" fmla="*/ 13 w 43"/>
                  <a:gd name="T23" fmla="*/ 20 h 169"/>
                  <a:gd name="T24" fmla="*/ 0 w 43"/>
                  <a:gd name="T25" fmla="*/ 0 h 169"/>
                  <a:gd name="T26" fmla="*/ 13 w 43"/>
                  <a:gd name="T27" fmla="*/ 0 h 169"/>
                  <a:gd name="T28" fmla="*/ 28 w 43"/>
                  <a:gd name="T29" fmla="*/ 25 h 169"/>
                  <a:gd name="T30" fmla="*/ 35 w 43"/>
                  <a:gd name="T31" fmla="*/ 40 h 169"/>
                  <a:gd name="T32" fmla="*/ 38 w 43"/>
                  <a:gd name="T33" fmla="*/ 51 h 169"/>
                  <a:gd name="T34" fmla="*/ 40 w 43"/>
                  <a:gd name="T35" fmla="*/ 61 h 169"/>
                  <a:gd name="T36" fmla="*/ 43 w 43"/>
                  <a:gd name="T37" fmla="*/ 83 h 169"/>
                  <a:gd name="T38" fmla="*/ 43 w 43"/>
                  <a:gd name="T39" fmla="*/ 96 h 169"/>
                  <a:gd name="T40" fmla="*/ 40 w 43"/>
                  <a:gd name="T41" fmla="*/ 108 h 169"/>
                  <a:gd name="T42" fmla="*/ 38 w 43"/>
                  <a:gd name="T43" fmla="*/ 118 h 169"/>
                  <a:gd name="T44" fmla="*/ 35 w 43"/>
                  <a:gd name="T45" fmla="*/ 128 h 169"/>
                  <a:gd name="T46" fmla="*/ 25 w 43"/>
                  <a:gd name="T47" fmla="*/ 146 h 169"/>
                  <a:gd name="T48" fmla="*/ 13 w 43"/>
                  <a:gd name="T49" fmla="*/ 169 h 169"/>
                  <a:gd name="T50" fmla="*/ 3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3" y="169"/>
                    </a:moveTo>
                    <a:lnTo>
                      <a:pt x="13" y="143"/>
                    </a:lnTo>
                    <a:lnTo>
                      <a:pt x="20" y="128"/>
                    </a:lnTo>
                    <a:lnTo>
                      <a:pt x="23" y="118"/>
                    </a:lnTo>
                    <a:lnTo>
                      <a:pt x="25" y="108"/>
                    </a:lnTo>
                    <a:lnTo>
                      <a:pt x="25" y="96"/>
                    </a:lnTo>
                    <a:lnTo>
                      <a:pt x="25" y="83"/>
                    </a:lnTo>
                    <a:lnTo>
                      <a:pt x="25" y="71"/>
                    </a:lnTo>
                    <a:lnTo>
                      <a:pt x="25" y="58"/>
                    </a:lnTo>
                    <a:lnTo>
                      <a:pt x="23" y="48"/>
                    </a:lnTo>
                    <a:lnTo>
                      <a:pt x="18" y="35"/>
                    </a:lnTo>
                    <a:lnTo>
                      <a:pt x="13" y="20"/>
                    </a:lnTo>
                    <a:lnTo>
                      <a:pt x="0" y="0"/>
                    </a:lnTo>
                    <a:lnTo>
                      <a:pt x="13" y="0"/>
                    </a:lnTo>
                    <a:lnTo>
                      <a:pt x="28" y="25"/>
                    </a:lnTo>
                    <a:lnTo>
                      <a:pt x="35" y="40"/>
                    </a:lnTo>
                    <a:lnTo>
                      <a:pt x="38" y="51"/>
                    </a:lnTo>
                    <a:lnTo>
                      <a:pt x="40" y="61"/>
                    </a:lnTo>
                    <a:lnTo>
                      <a:pt x="43" y="83"/>
                    </a:lnTo>
                    <a:lnTo>
                      <a:pt x="43" y="96"/>
                    </a:lnTo>
                    <a:lnTo>
                      <a:pt x="40" y="108"/>
                    </a:lnTo>
                    <a:lnTo>
                      <a:pt x="38" y="118"/>
                    </a:lnTo>
                    <a:lnTo>
                      <a:pt x="35" y="128"/>
                    </a:lnTo>
                    <a:lnTo>
                      <a:pt x="25" y="146"/>
                    </a:lnTo>
                    <a:lnTo>
                      <a:pt x="13" y="169"/>
                    </a:lnTo>
                    <a:lnTo>
                      <a:pt x="3"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5" name="Freeform 185"/>
              <p:cNvSpPr>
                <a:spLocks noEditPoints="1"/>
              </p:cNvSpPr>
              <p:nvPr/>
            </p:nvSpPr>
            <p:spPr bwMode="auto">
              <a:xfrm>
                <a:off x="2438"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3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98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3"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98"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6" name="Freeform 186"/>
              <p:cNvSpPr>
                <a:spLocks/>
              </p:cNvSpPr>
              <p:nvPr/>
            </p:nvSpPr>
            <p:spPr bwMode="auto">
              <a:xfrm>
                <a:off x="2569"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7" name="Freeform 187"/>
              <p:cNvSpPr>
                <a:spLocks/>
              </p:cNvSpPr>
              <p:nvPr/>
            </p:nvSpPr>
            <p:spPr bwMode="auto">
              <a:xfrm>
                <a:off x="2689" y="3110"/>
                <a:ext cx="91" cy="131"/>
              </a:xfrm>
              <a:custGeom>
                <a:avLst/>
                <a:gdLst>
                  <a:gd name="T0" fmla="*/ 0 w 91"/>
                  <a:gd name="T1" fmla="*/ 0 h 131"/>
                  <a:gd name="T2" fmla="*/ 91 w 91"/>
                  <a:gd name="T3" fmla="*/ 0 h 131"/>
                  <a:gd name="T4" fmla="*/ 91 w 91"/>
                  <a:gd name="T5" fmla="*/ 18 h 131"/>
                  <a:gd name="T6" fmla="*/ 18 w 91"/>
                  <a:gd name="T7" fmla="*/ 18 h 131"/>
                  <a:gd name="T8" fmla="*/ 18 w 91"/>
                  <a:gd name="T9" fmla="*/ 56 h 131"/>
                  <a:gd name="T10" fmla="*/ 81 w 91"/>
                  <a:gd name="T11" fmla="*/ 56 h 131"/>
                  <a:gd name="T12" fmla="*/ 81 w 91"/>
                  <a:gd name="T13" fmla="*/ 71 h 131"/>
                  <a:gd name="T14" fmla="*/ 18 w 91"/>
                  <a:gd name="T15" fmla="*/ 71 h 131"/>
                  <a:gd name="T16" fmla="*/ 18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18"/>
                    </a:lnTo>
                    <a:lnTo>
                      <a:pt x="18" y="18"/>
                    </a:lnTo>
                    <a:lnTo>
                      <a:pt x="18" y="56"/>
                    </a:lnTo>
                    <a:lnTo>
                      <a:pt x="81" y="56"/>
                    </a:lnTo>
                    <a:lnTo>
                      <a:pt x="81" y="71"/>
                    </a:lnTo>
                    <a:lnTo>
                      <a:pt x="18" y="71"/>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8" name="Freeform 188"/>
              <p:cNvSpPr>
                <a:spLocks/>
              </p:cNvSpPr>
              <p:nvPr/>
            </p:nvSpPr>
            <p:spPr bwMode="auto">
              <a:xfrm>
                <a:off x="2800"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79" name="Freeform 189"/>
              <p:cNvSpPr>
                <a:spLocks noEditPoints="1"/>
              </p:cNvSpPr>
              <p:nvPr/>
            </p:nvSpPr>
            <p:spPr bwMode="auto">
              <a:xfrm>
                <a:off x="2921" y="3110"/>
                <a:ext cx="108" cy="131"/>
              </a:xfrm>
              <a:custGeom>
                <a:avLst/>
                <a:gdLst>
                  <a:gd name="T0" fmla="*/ 60 w 108"/>
                  <a:gd name="T1" fmla="*/ 61 h 131"/>
                  <a:gd name="T2" fmla="*/ 70 w 108"/>
                  <a:gd name="T3" fmla="*/ 61 h 131"/>
                  <a:gd name="T4" fmla="*/ 75 w 108"/>
                  <a:gd name="T5" fmla="*/ 58 h 131"/>
                  <a:gd name="T6" fmla="*/ 78 w 108"/>
                  <a:gd name="T7" fmla="*/ 56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0 w 108"/>
                  <a:gd name="T27" fmla="*/ 15 h 131"/>
                  <a:gd name="T28" fmla="*/ 17 w 108"/>
                  <a:gd name="T29" fmla="*/ 15 h 131"/>
                  <a:gd name="T30" fmla="*/ 17 w 108"/>
                  <a:gd name="T31" fmla="*/ 61 h 131"/>
                  <a:gd name="T32" fmla="*/ 60 w 108"/>
                  <a:gd name="T33" fmla="*/ 61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5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1 h 131"/>
                  <a:gd name="T56" fmla="*/ 98 w 108"/>
                  <a:gd name="T57" fmla="*/ 56 h 131"/>
                  <a:gd name="T58" fmla="*/ 93 w 108"/>
                  <a:gd name="T59" fmla="*/ 63 h 131"/>
                  <a:gd name="T60" fmla="*/ 85 w 108"/>
                  <a:gd name="T61" fmla="*/ 68 h 131"/>
                  <a:gd name="T62" fmla="*/ 93 w 108"/>
                  <a:gd name="T63" fmla="*/ 71 h 131"/>
                  <a:gd name="T64" fmla="*/ 98 w 108"/>
                  <a:gd name="T65" fmla="*/ 76 h 131"/>
                  <a:gd name="T66" fmla="*/ 98 w 108"/>
                  <a:gd name="T67" fmla="*/ 78 h 131"/>
                  <a:gd name="T68" fmla="*/ 100 w 108"/>
                  <a:gd name="T69" fmla="*/ 81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1 h 131"/>
                  <a:gd name="T96" fmla="*/ 75 w 108"/>
                  <a:gd name="T97" fmla="*/ 78 h 131"/>
                  <a:gd name="T98" fmla="*/ 68 w 108"/>
                  <a:gd name="T99" fmla="*/ 76 h 131"/>
                  <a:gd name="T100" fmla="*/ 58 w 108"/>
                  <a:gd name="T101" fmla="*/ 76 h 131"/>
                  <a:gd name="T102" fmla="*/ 17 w 108"/>
                  <a:gd name="T103" fmla="*/ 76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61"/>
                    </a:lnTo>
                    <a:lnTo>
                      <a:pt x="75" y="58"/>
                    </a:lnTo>
                    <a:lnTo>
                      <a:pt x="78" y="56"/>
                    </a:lnTo>
                    <a:lnTo>
                      <a:pt x="83" y="53"/>
                    </a:lnTo>
                    <a:lnTo>
                      <a:pt x="85" y="48"/>
                    </a:lnTo>
                    <a:lnTo>
                      <a:pt x="85" y="43"/>
                    </a:lnTo>
                    <a:lnTo>
                      <a:pt x="85" y="38"/>
                    </a:lnTo>
                    <a:lnTo>
                      <a:pt x="85" y="30"/>
                    </a:lnTo>
                    <a:lnTo>
                      <a:pt x="83" y="25"/>
                    </a:lnTo>
                    <a:lnTo>
                      <a:pt x="80" y="23"/>
                    </a:lnTo>
                    <a:lnTo>
                      <a:pt x="75" y="18"/>
                    </a:lnTo>
                    <a:lnTo>
                      <a:pt x="70" y="18"/>
                    </a:lnTo>
                    <a:lnTo>
                      <a:pt x="60" y="15"/>
                    </a:lnTo>
                    <a:lnTo>
                      <a:pt x="17" y="15"/>
                    </a:lnTo>
                    <a:lnTo>
                      <a:pt x="17" y="61"/>
                    </a:lnTo>
                    <a:lnTo>
                      <a:pt x="60" y="61"/>
                    </a:lnTo>
                    <a:close/>
                    <a:moveTo>
                      <a:pt x="0" y="0"/>
                    </a:moveTo>
                    <a:lnTo>
                      <a:pt x="60" y="0"/>
                    </a:lnTo>
                    <a:lnTo>
                      <a:pt x="75" y="3"/>
                    </a:lnTo>
                    <a:lnTo>
                      <a:pt x="85" y="5"/>
                    </a:lnTo>
                    <a:lnTo>
                      <a:pt x="93" y="10"/>
                    </a:lnTo>
                    <a:lnTo>
                      <a:pt x="95" y="13"/>
                    </a:lnTo>
                    <a:lnTo>
                      <a:pt x="100" y="18"/>
                    </a:lnTo>
                    <a:lnTo>
                      <a:pt x="103" y="25"/>
                    </a:lnTo>
                    <a:lnTo>
                      <a:pt x="103" y="35"/>
                    </a:lnTo>
                    <a:lnTo>
                      <a:pt x="103" y="45"/>
                    </a:lnTo>
                    <a:lnTo>
                      <a:pt x="100" y="51"/>
                    </a:lnTo>
                    <a:lnTo>
                      <a:pt x="98" y="56"/>
                    </a:lnTo>
                    <a:lnTo>
                      <a:pt x="93" y="63"/>
                    </a:lnTo>
                    <a:lnTo>
                      <a:pt x="85" y="68"/>
                    </a:lnTo>
                    <a:lnTo>
                      <a:pt x="93" y="71"/>
                    </a:lnTo>
                    <a:lnTo>
                      <a:pt x="98" y="76"/>
                    </a:lnTo>
                    <a:lnTo>
                      <a:pt x="98" y="78"/>
                    </a:lnTo>
                    <a:lnTo>
                      <a:pt x="100" y="81"/>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1"/>
                    </a:lnTo>
                    <a:lnTo>
                      <a:pt x="75" y="78"/>
                    </a:lnTo>
                    <a:lnTo>
                      <a:pt x="68" y="76"/>
                    </a:lnTo>
                    <a:lnTo>
                      <a:pt x="58"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0" name="Freeform 190"/>
              <p:cNvSpPr>
                <a:spLocks/>
              </p:cNvSpPr>
              <p:nvPr/>
            </p:nvSpPr>
            <p:spPr bwMode="auto">
              <a:xfrm>
                <a:off x="3052"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1" name="Freeform 191"/>
              <p:cNvSpPr>
                <a:spLocks/>
              </p:cNvSpPr>
              <p:nvPr/>
            </p:nvSpPr>
            <p:spPr bwMode="auto">
              <a:xfrm>
                <a:off x="3170" y="3110"/>
                <a:ext cx="103" cy="131"/>
              </a:xfrm>
              <a:custGeom>
                <a:avLst/>
                <a:gdLst>
                  <a:gd name="T0" fmla="*/ 0 w 103"/>
                  <a:gd name="T1" fmla="*/ 0 h 131"/>
                  <a:gd name="T2" fmla="*/ 22 w 103"/>
                  <a:gd name="T3" fmla="*/ 0 h 131"/>
                  <a:gd name="T4" fmla="*/ 88 w 103"/>
                  <a:gd name="T5" fmla="*/ 106 h 131"/>
                  <a:gd name="T6" fmla="*/ 88 w 103"/>
                  <a:gd name="T7" fmla="*/ 0 h 131"/>
                  <a:gd name="T8" fmla="*/ 103 w 103"/>
                  <a:gd name="T9" fmla="*/ 0 h 131"/>
                  <a:gd name="T10" fmla="*/ 103 w 103"/>
                  <a:gd name="T11" fmla="*/ 131 h 131"/>
                  <a:gd name="T12" fmla="*/ 85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2" y="0"/>
                    </a:lnTo>
                    <a:lnTo>
                      <a:pt x="88" y="106"/>
                    </a:lnTo>
                    <a:lnTo>
                      <a:pt x="88" y="0"/>
                    </a:lnTo>
                    <a:lnTo>
                      <a:pt x="103" y="0"/>
                    </a:lnTo>
                    <a:lnTo>
                      <a:pt x="103" y="131"/>
                    </a:lnTo>
                    <a:lnTo>
                      <a:pt x="85"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2" name="Freeform 192"/>
              <p:cNvSpPr>
                <a:spLocks/>
              </p:cNvSpPr>
              <p:nvPr/>
            </p:nvSpPr>
            <p:spPr bwMode="auto">
              <a:xfrm>
                <a:off x="3296" y="3108"/>
                <a:ext cx="115" cy="135"/>
              </a:xfrm>
              <a:custGeom>
                <a:avLst/>
                <a:gdLst>
                  <a:gd name="T0" fmla="*/ 105 w 115"/>
                  <a:gd name="T1" fmla="*/ 20 h 135"/>
                  <a:gd name="T2" fmla="*/ 113 w 115"/>
                  <a:gd name="T3" fmla="*/ 35 h 135"/>
                  <a:gd name="T4" fmla="*/ 98 w 115"/>
                  <a:gd name="T5" fmla="*/ 42 h 135"/>
                  <a:gd name="T6" fmla="*/ 90 w 115"/>
                  <a:gd name="T7" fmla="*/ 27 h 135"/>
                  <a:gd name="T8" fmla="*/ 80 w 115"/>
                  <a:gd name="T9" fmla="*/ 20 h 135"/>
                  <a:gd name="T10" fmla="*/ 68 w 115"/>
                  <a:gd name="T11" fmla="*/ 15 h 135"/>
                  <a:gd name="T12" fmla="*/ 52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100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5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3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7"/>
                    </a:lnTo>
                    <a:lnTo>
                      <a:pt x="85" y="22"/>
                    </a:lnTo>
                    <a:lnTo>
                      <a:pt x="80" y="20"/>
                    </a:lnTo>
                    <a:lnTo>
                      <a:pt x="75" y="17"/>
                    </a:lnTo>
                    <a:lnTo>
                      <a:pt x="68" y="15"/>
                    </a:lnTo>
                    <a:lnTo>
                      <a:pt x="60" y="15"/>
                    </a:lnTo>
                    <a:lnTo>
                      <a:pt x="52" y="15"/>
                    </a:lnTo>
                    <a:lnTo>
                      <a:pt x="45" y="17"/>
                    </a:lnTo>
                    <a:lnTo>
                      <a:pt x="37" y="22"/>
                    </a:lnTo>
                    <a:lnTo>
                      <a:pt x="30" y="27"/>
                    </a:lnTo>
                    <a:lnTo>
                      <a:pt x="25" y="35"/>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5"/>
                    </a:lnTo>
                    <a:lnTo>
                      <a:pt x="58" y="135"/>
                    </a:lnTo>
                    <a:lnTo>
                      <a:pt x="47" y="135"/>
                    </a:lnTo>
                    <a:lnTo>
                      <a:pt x="37" y="133"/>
                    </a:lnTo>
                    <a:lnTo>
                      <a:pt x="30" y="128"/>
                    </a:lnTo>
                    <a:lnTo>
                      <a:pt x="20" y="123"/>
                    </a:lnTo>
                    <a:lnTo>
                      <a:pt x="12" y="113"/>
                    </a:lnTo>
                    <a:lnTo>
                      <a:pt x="5" y="100"/>
                    </a:lnTo>
                    <a:lnTo>
                      <a:pt x="2" y="93"/>
                    </a:lnTo>
                    <a:lnTo>
                      <a:pt x="2" y="85"/>
                    </a:lnTo>
                    <a:lnTo>
                      <a:pt x="0" y="68"/>
                    </a:lnTo>
                    <a:lnTo>
                      <a:pt x="2" y="53"/>
                    </a:lnTo>
                    <a:lnTo>
                      <a:pt x="5" y="40"/>
                    </a:lnTo>
                    <a:lnTo>
                      <a:pt x="10" y="30"/>
                    </a:lnTo>
                    <a:lnTo>
                      <a:pt x="15" y="20"/>
                    </a:lnTo>
                    <a:lnTo>
                      <a:pt x="25" y="10"/>
                    </a:lnTo>
                    <a:lnTo>
                      <a:pt x="35" y="5"/>
                    </a:lnTo>
                    <a:lnTo>
                      <a:pt x="40" y="2"/>
                    </a:lnTo>
                    <a:lnTo>
                      <a:pt x="47"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3" name="Freeform 193"/>
              <p:cNvSpPr>
                <a:spLocks/>
              </p:cNvSpPr>
              <p:nvPr/>
            </p:nvSpPr>
            <p:spPr bwMode="auto">
              <a:xfrm>
                <a:off x="3434"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88 w 96"/>
                  <a:gd name="T11" fmla="*/ 56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88" y="56"/>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4" name="Freeform 194"/>
              <p:cNvSpPr>
                <a:spLocks/>
              </p:cNvSpPr>
              <p:nvPr/>
            </p:nvSpPr>
            <p:spPr bwMode="auto">
              <a:xfrm>
                <a:off x="3550" y="3108"/>
                <a:ext cx="103" cy="138"/>
              </a:xfrm>
              <a:custGeom>
                <a:avLst/>
                <a:gdLst>
                  <a:gd name="T0" fmla="*/ 15 w 103"/>
                  <a:gd name="T1" fmla="*/ 95 h 138"/>
                  <a:gd name="T2" fmla="*/ 17 w 103"/>
                  <a:gd name="T3" fmla="*/ 105 h 138"/>
                  <a:gd name="T4" fmla="*/ 25 w 103"/>
                  <a:gd name="T5" fmla="*/ 115 h 138"/>
                  <a:gd name="T6" fmla="*/ 32 w 103"/>
                  <a:gd name="T7" fmla="*/ 118 h 138"/>
                  <a:gd name="T8" fmla="*/ 53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8 w 103"/>
                  <a:gd name="T21" fmla="*/ 78 h 138"/>
                  <a:gd name="T22" fmla="*/ 25 w 103"/>
                  <a:gd name="T23" fmla="*/ 68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8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3 w 103"/>
                  <a:gd name="T67" fmla="*/ 58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8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3"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8" y="78"/>
                    </a:lnTo>
                    <a:lnTo>
                      <a:pt x="40" y="73"/>
                    </a:lnTo>
                    <a:lnTo>
                      <a:pt x="25" y="68"/>
                    </a:lnTo>
                    <a:lnTo>
                      <a:pt x="15" y="65"/>
                    </a:lnTo>
                    <a:lnTo>
                      <a:pt x="10" y="60"/>
                    </a:lnTo>
                    <a:lnTo>
                      <a:pt x="7" y="55"/>
                    </a:lnTo>
                    <a:lnTo>
                      <a:pt x="5" y="47"/>
                    </a:lnTo>
                    <a:lnTo>
                      <a:pt x="2" y="40"/>
                    </a:lnTo>
                    <a:lnTo>
                      <a:pt x="5" y="32"/>
                    </a:lnTo>
                    <a:lnTo>
                      <a:pt x="7" y="25"/>
                    </a:lnTo>
                    <a:lnTo>
                      <a:pt x="10" y="17"/>
                    </a:lnTo>
                    <a:lnTo>
                      <a:pt x="15" y="12"/>
                    </a:lnTo>
                    <a:lnTo>
                      <a:pt x="22" y="7"/>
                    </a:lnTo>
                    <a:lnTo>
                      <a:pt x="30" y="2"/>
                    </a:lnTo>
                    <a:lnTo>
                      <a:pt x="35" y="2"/>
                    </a:lnTo>
                    <a:lnTo>
                      <a:pt x="40" y="0"/>
                    </a:lnTo>
                    <a:lnTo>
                      <a:pt x="50" y="0"/>
                    </a:lnTo>
                    <a:lnTo>
                      <a:pt x="60" y="0"/>
                    </a:lnTo>
                    <a:lnTo>
                      <a:pt x="68" y="2"/>
                    </a:lnTo>
                    <a:lnTo>
                      <a:pt x="78" y="5"/>
                    </a:lnTo>
                    <a:lnTo>
                      <a:pt x="85" y="10"/>
                    </a:lnTo>
                    <a:lnTo>
                      <a:pt x="90" y="15"/>
                    </a:lnTo>
                    <a:lnTo>
                      <a:pt x="95" y="22"/>
                    </a:lnTo>
                    <a:lnTo>
                      <a:pt x="98" y="30"/>
                    </a:lnTo>
                    <a:lnTo>
                      <a:pt x="98" y="42"/>
                    </a:lnTo>
                    <a:lnTo>
                      <a:pt x="83" y="42"/>
                    </a:lnTo>
                    <a:lnTo>
                      <a:pt x="80" y="32"/>
                    </a:lnTo>
                    <a:lnTo>
                      <a:pt x="78" y="27"/>
                    </a:lnTo>
                    <a:lnTo>
                      <a:pt x="75" y="25"/>
                    </a:lnTo>
                    <a:lnTo>
                      <a:pt x="73" y="20"/>
                    </a:lnTo>
                    <a:lnTo>
                      <a:pt x="65" y="17"/>
                    </a:lnTo>
                    <a:lnTo>
                      <a:pt x="58" y="15"/>
                    </a:lnTo>
                    <a:lnTo>
                      <a:pt x="50" y="15"/>
                    </a:lnTo>
                    <a:lnTo>
                      <a:pt x="43"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7" y="55"/>
                    </a:lnTo>
                    <a:lnTo>
                      <a:pt x="53" y="58"/>
                    </a:lnTo>
                    <a:lnTo>
                      <a:pt x="70" y="63"/>
                    </a:lnTo>
                    <a:lnTo>
                      <a:pt x="80" y="65"/>
                    </a:lnTo>
                    <a:lnTo>
                      <a:pt x="90" y="70"/>
                    </a:lnTo>
                    <a:lnTo>
                      <a:pt x="95" y="75"/>
                    </a:lnTo>
                    <a:lnTo>
                      <a:pt x="98" y="78"/>
                    </a:lnTo>
                    <a:lnTo>
                      <a:pt x="100" y="80"/>
                    </a:lnTo>
                    <a:lnTo>
                      <a:pt x="100" y="88"/>
                    </a:lnTo>
                    <a:lnTo>
                      <a:pt x="103" y="98"/>
                    </a:lnTo>
                    <a:lnTo>
                      <a:pt x="100" y="108"/>
                    </a:lnTo>
                    <a:lnTo>
                      <a:pt x="98" y="115"/>
                    </a:lnTo>
                    <a:lnTo>
                      <a:pt x="93" y="123"/>
                    </a:lnTo>
                    <a:lnTo>
                      <a:pt x="88"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5" name="Freeform 195"/>
              <p:cNvSpPr>
                <a:spLocks noEditPoints="1"/>
              </p:cNvSpPr>
              <p:nvPr/>
            </p:nvSpPr>
            <p:spPr bwMode="auto">
              <a:xfrm>
                <a:off x="3726" y="3110"/>
                <a:ext cx="108" cy="131"/>
              </a:xfrm>
              <a:custGeom>
                <a:avLst/>
                <a:gdLst>
                  <a:gd name="T0" fmla="*/ 48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8 h 131"/>
                  <a:gd name="T16" fmla="*/ 88 w 108"/>
                  <a:gd name="T17" fmla="*/ 56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8 w 108"/>
                  <a:gd name="T33" fmla="*/ 15 h 131"/>
                  <a:gd name="T34" fmla="*/ 17 w 108"/>
                  <a:gd name="T35" fmla="*/ 15 h 131"/>
                  <a:gd name="T36" fmla="*/ 17 w 108"/>
                  <a:gd name="T37" fmla="*/ 116 h 131"/>
                  <a:gd name="T38" fmla="*/ 48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30 h 131"/>
                  <a:gd name="T56" fmla="*/ 103 w 108"/>
                  <a:gd name="T57" fmla="*/ 40 h 131"/>
                  <a:gd name="T58" fmla="*/ 105 w 108"/>
                  <a:gd name="T59" fmla="*/ 51 h 131"/>
                  <a:gd name="T60" fmla="*/ 108 w 108"/>
                  <a:gd name="T61" fmla="*/ 63 h 131"/>
                  <a:gd name="T62" fmla="*/ 105 w 108"/>
                  <a:gd name="T63" fmla="*/ 73 h 131"/>
                  <a:gd name="T64" fmla="*/ 105 w 108"/>
                  <a:gd name="T65" fmla="*/ 83 h 131"/>
                  <a:gd name="T66" fmla="*/ 103 w 108"/>
                  <a:gd name="T67" fmla="*/ 93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6"/>
                    </a:lnTo>
                    <a:lnTo>
                      <a:pt x="63" y="113"/>
                    </a:lnTo>
                    <a:lnTo>
                      <a:pt x="73" y="108"/>
                    </a:lnTo>
                    <a:lnTo>
                      <a:pt x="80" y="101"/>
                    </a:lnTo>
                    <a:lnTo>
                      <a:pt x="85" y="91"/>
                    </a:lnTo>
                    <a:lnTo>
                      <a:pt x="88" y="81"/>
                    </a:lnTo>
                    <a:lnTo>
                      <a:pt x="88" y="68"/>
                    </a:lnTo>
                    <a:lnTo>
                      <a:pt x="88" y="56"/>
                    </a:lnTo>
                    <a:lnTo>
                      <a:pt x="88" y="45"/>
                    </a:lnTo>
                    <a:lnTo>
                      <a:pt x="83" y="38"/>
                    </a:lnTo>
                    <a:lnTo>
                      <a:pt x="80" y="30"/>
                    </a:lnTo>
                    <a:lnTo>
                      <a:pt x="78" y="25"/>
                    </a:lnTo>
                    <a:lnTo>
                      <a:pt x="73" y="23"/>
                    </a:lnTo>
                    <a:lnTo>
                      <a:pt x="68" y="20"/>
                    </a:lnTo>
                    <a:lnTo>
                      <a:pt x="58" y="18"/>
                    </a:lnTo>
                    <a:lnTo>
                      <a:pt x="48" y="15"/>
                    </a:lnTo>
                    <a:lnTo>
                      <a:pt x="17" y="15"/>
                    </a:lnTo>
                    <a:lnTo>
                      <a:pt x="17" y="116"/>
                    </a:lnTo>
                    <a:lnTo>
                      <a:pt x="48" y="116"/>
                    </a:lnTo>
                    <a:close/>
                    <a:moveTo>
                      <a:pt x="0" y="0"/>
                    </a:moveTo>
                    <a:lnTo>
                      <a:pt x="53" y="0"/>
                    </a:lnTo>
                    <a:lnTo>
                      <a:pt x="65" y="3"/>
                    </a:lnTo>
                    <a:lnTo>
                      <a:pt x="75" y="5"/>
                    </a:lnTo>
                    <a:lnTo>
                      <a:pt x="85" y="13"/>
                    </a:lnTo>
                    <a:lnTo>
                      <a:pt x="93" y="20"/>
                    </a:lnTo>
                    <a:lnTo>
                      <a:pt x="98" y="25"/>
                    </a:lnTo>
                    <a:lnTo>
                      <a:pt x="100" y="30"/>
                    </a:lnTo>
                    <a:lnTo>
                      <a:pt x="103" y="40"/>
                    </a:lnTo>
                    <a:lnTo>
                      <a:pt x="105" y="51"/>
                    </a:lnTo>
                    <a:lnTo>
                      <a:pt x="108" y="63"/>
                    </a:lnTo>
                    <a:lnTo>
                      <a:pt x="105" y="73"/>
                    </a:lnTo>
                    <a:lnTo>
                      <a:pt x="105" y="83"/>
                    </a:lnTo>
                    <a:lnTo>
                      <a:pt x="103" y="93"/>
                    </a:lnTo>
                    <a:lnTo>
                      <a:pt x="100"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6" name="Freeform 196"/>
              <p:cNvSpPr>
                <a:spLocks/>
              </p:cNvSpPr>
              <p:nvPr/>
            </p:nvSpPr>
            <p:spPr bwMode="auto">
              <a:xfrm>
                <a:off x="3857" y="3110"/>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6 h 131"/>
                  <a:gd name="T10" fmla="*/ 90 w 95"/>
                  <a:gd name="T11" fmla="*/ 56 h 131"/>
                  <a:gd name="T12" fmla="*/ 90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6"/>
                    </a:lnTo>
                    <a:lnTo>
                      <a:pt x="90" y="56"/>
                    </a:lnTo>
                    <a:lnTo>
                      <a:pt x="90"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7" name="Freeform 197"/>
              <p:cNvSpPr>
                <a:spLocks noEditPoints="1"/>
              </p:cNvSpPr>
              <p:nvPr/>
            </p:nvSpPr>
            <p:spPr bwMode="auto">
              <a:xfrm>
                <a:off x="3977" y="3110"/>
                <a:ext cx="99" cy="131"/>
              </a:xfrm>
              <a:custGeom>
                <a:avLst/>
                <a:gdLst>
                  <a:gd name="T0" fmla="*/ 0 w 99"/>
                  <a:gd name="T1" fmla="*/ 0 h 131"/>
                  <a:gd name="T2" fmla="*/ 61 w 99"/>
                  <a:gd name="T3" fmla="*/ 0 h 131"/>
                  <a:gd name="T4" fmla="*/ 68 w 99"/>
                  <a:gd name="T5" fmla="*/ 3 h 131"/>
                  <a:gd name="T6" fmla="*/ 76 w 99"/>
                  <a:gd name="T7" fmla="*/ 3 h 131"/>
                  <a:gd name="T8" fmla="*/ 81 w 99"/>
                  <a:gd name="T9" fmla="*/ 8 h 131"/>
                  <a:gd name="T10" fmla="*/ 88 w 99"/>
                  <a:gd name="T11" fmla="*/ 10 h 131"/>
                  <a:gd name="T12" fmla="*/ 93 w 99"/>
                  <a:gd name="T13" fmla="*/ 15 h 131"/>
                  <a:gd name="T14" fmla="*/ 96 w 99"/>
                  <a:gd name="T15" fmla="*/ 23 h 131"/>
                  <a:gd name="T16" fmla="*/ 99 w 99"/>
                  <a:gd name="T17" fmla="*/ 30 h 131"/>
                  <a:gd name="T18" fmla="*/ 99 w 99"/>
                  <a:gd name="T19" fmla="*/ 38 h 131"/>
                  <a:gd name="T20" fmla="*/ 99 w 99"/>
                  <a:gd name="T21" fmla="*/ 45 h 131"/>
                  <a:gd name="T22" fmla="*/ 96 w 99"/>
                  <a:gd name="T23" fmla="*/ 53 h 131"/>
                  <a:gd name="T24" fmla="*/ 93 w 99"/>
                  <a:gd name="T25" fmla="*/ 58 h 131"/>
                  <a:gd name="T26" fmla="*/ 88 w 99"/>
                  <a:gd name="T27" fmla="*/ 66 h 131"/>
                  <a:gd name="T28" fmla="*/ 86 w 99"/>
                  <a:gd name="T29" fmla="*/ 68 h 131"/>
                  <a:gd name="T30" fmla="*/ 83 w 99"/>
                  <a:gd name="T31" fmla="*/ 71 h 131"/>
                  <a:gd name="T32" fmla="*/ 76 w 99"/>
                  <a:gd name="T33" fmla="*/ 73 h 131"/>
                  <a:gd name="T34" fmla="*/ 68 w 99"/>
                  <a:gd name="T35" fmla="*/ 76 h 131"/>
                  <a:gd name="T36" fmla="*/ 61 w 99"/>
                  <a:gd name="T37" fmla="*/ 76 h 131"/>
                  <a:gd name="T38" fmla="*/ 18 w 99"/>
                  <a:gd name="T39" fmla="*/ 76 h 131"/>
                  <a:gd name="T40" fmla="*/ 18 w 99"/>
                  <a:gd name="T41" fmla="*/ 131 h 131"/>
                  <a:gd name="T42" fmla="*/ 0 w 99"/>
                  <a:gd name="T43" fmla="*/ 131 h 131"/>
                  <a:gd name="T44" fmla="*/ 0 w 99"/>
                  <a:gd name="T45" fmla="*/ 0 h 131"/>
                  <a:gd name="T46" fmla="*/ 71 w 99"/>
                  <a:gd name="T47" fmla="*/ 18 h 131"/>
                  <a:gd name="T48" fmla="*/ 63 w 99"/>
                  <a:gd name="T49" fmla="*/ 18 h 131"/>
                  <a:gd name="T50" fmla="*/ 53 w 99"/>
                  <a:gd name="T51" fmla="*/ 15 h 131"/>
                  <a:gd name="T52" fmla="*/ 18 w 99"/>
                  <a:gd name="T53" fmla="*/ 15 h 131"/>
                  <a:gd name="T54" fmla="*/ 18 w 99"/>
                  <a:gd name="T55" fmla="*/ 61 h 131"/>
                  <a:gd name="T56" fmla="*/ 53 w 99"/>
                  <a:gd name="T57" fmla="*/ 61 h 131"/>
                  <a:gd name="T58" fmla="*/ 66 w 99"/>
                  <a:gd name="T59" fmla="*/ 61 h 131"/>
                  <a:gd name="T60" fmla="*/ 68 w 99"/>
                  <a:gd name="T61" fmla="*/ 58 h 131"/>
                  <a:gd name="T62" fmla="*/ 73 w 99"/>
                  <a:gd name="T63" fmla="*/ 56 h 131"/>
                  <a:gd name="T64" fmla="*/ 76 w 99"/>
                  <a:gd name="T65" fmla="*/ 53 h 131"/>
                  <a:gd name="T66" fmla="*/ 78 w 99"/>
                  <a:gd name="T67" fmla="*/ 48 h 131"/>
                  <a:gd name="T68" fmla="*/ 81 w 99"/>
                  <a:gd name="T69" fmla="*/ 45 h 131"/>
                  <a:gd name="T70" fmla="*/ 81 w 99"/>
                  <a:gd name="T71" fmla="*/ 38 h 131"/>
                  <a:gd name="T72" fmla="*/ 81 w 99"/>
                  <a:gd name="T73" fmla="*/ 33 h 131"/>
                  <a:gd name="T74" fmla="*/ 78 w 99"/>
                  <a:gd name="T75" fmla="*/ 25 h 131"/>
                  <a:gd name="T76" fmla="*/ 73 w 99"/>
                  <a:gd name="T77" fmla="*/ 23 h 131"/>
                  <a:gd name="T78" fmla="*/ 71 w 99"/>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131"/>
                  <a:gd name="T122" fmla="*/ 99 w 99"/>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131">
                    <a:moveTo>
                      <a:pt x="0" y="0"/>
                    </a:moveTo>
                    <a:lnTo>
                      <a:pt x="61" y="0"/>
                    </a:lnTo>
                    <a:lnTo>
                      <a:pt x="68" y="3"/>
                    </a:lnTo>
                    <a:lnTo>
                      <a:pt x="76" y="3"/>
                    </a:lnTo>
                    <a:lnTo>
                      <a:pt x="81" y="8"/>
                    </a:lnTo>
                    <a:lnTo>
                      <a:pt x="88" y="10"/>
                    </a:lnTo>
                    <a:lnTo>
                      <a:pt x="93" y="15"/>
                    </a:lnTo>
                    <a:lnTo>
                      <a:pt x="96" y="23"/>
                    </a:lnTo>
                    <a:lnTo>
                      <a:pt x="99" y="30"/>
                    </a:lnTo>
                    <a:lnTo>
                      <a:pt x="99" y="38"/>
                    </a:lnTo>
                    <a:lnTo>
                      <a:pt x="99" y="45"/>
                    </a:lnTo>
                    <a:lnTo>
                      <a:pt x="96" y="53"/>
                    </a:lnTo>
                    <a:lnTo>
                      <a:pt x="93" y="58"/>
                    </a:lnTo>
                    <a:lnTo>
                      <a:pt x="88" y="66"/>
                    </a:lnTo>
                    <a:lnTo>
                      <a:pt x="86" y="68"/>
                    </a:lnTo>
                    <a:lnTo>
                      <a:pt x="83" y="71"/>
                    </a:lnTo>
                    <a:lnTo>
                      <a:pt x="76" y="73"/>
                    </a:lnTo>
                    <a:lnTo>
                      <a:pt x="68" y="76"/>
                    </a:lnTo>
                    <a:lnTo>
                      <a:pt x="61" y="76"/>
                    </a:lnTo>
                    <a:lnTo>
                      <a:pt x="18" y="76"/>
                    </a:lnTo>
                    <a:lnTo>
                      <a:pt x="18" y="131"/>
                    </a:lnTo>
                    <a:lnTo>
                      <a:pt x="0" y="131"/>
                    </a:lnTo>
                    <a:lnTo>
                      <a:pt x="0" y="0"/>
                    </a:lnTo>
                    <a:close/>
                    <a:moveTo>
                      <a:pt x="71" y="18"/>
                    </a:moveTo>
                    <a:lnTo>
                      <a:pt x="63" y="18"/>
                    </a:lnTo>
                    <a:lnTo>
                      <a:pt x="53" y="15"/>
                    </a:lnTo>
                    <a:lnTo>
                      <a:pt x="18" y="15"/>
                    </a:lnTo>
                    <a:lnTo>
                      <a:pt x="18" y="61"/>
                    </a:lnTo>
                    <a:lnTo>
                      <a:pt x="53" y="61"/>
                    </a:lnTo>
                    <a:lnTo>
                      <a:pt x="66" y="61"/>
                    </a:lnTo>
                    <a:lnTo>
                      <a:pt x="68" y="58"/>
                    </a:lnTo>
                    <a:lnTo>
                      <a:pt x="73" y="56"/>
                    </a:lnTo>
                    <a:lnTo>
                      <a:pt x="76" y="53"/>
                    </a:lnTo>
                    <a:lnTo>
                      <a:pt x="78" y="48"/>
                    </a:lnTo>
                    <a:lnTo>
                      <a:pt x="81" y="45"/>
                    </a:lnTo>
                    <a:lnTo>
                      <a:pt x="81" y="38"/>
                    </a:lnTo>
                    <a:lnTo>
                      <a:pt x="81"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8" name="Freeform 198"/>
              <p:cNvSpPr>
                <a:spLocks noEditPoints="1"/>
              </p:cNvSpPr>
              <p:nvPr/>
            </p:nvSpPr>
            <p:spPr bwMode="auto">
              <a:xfrm>
                <a:off x="4073" y="3110"/>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1 h 131"/>
                  <a:gd name="T18" fmla="*/ 33 w 116"/>
                  <a:gd name="T19" fmla="*/ 91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1"/>
                    </a:lnTo>
                    <a:lnTo>
                      <a:pt x="33" y="91"/>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89" name="Freeform 199"/>
              <p:cNvSpPr>
                <a:spLocks noEditPoints="1"/>
              </p:cNvSpPr>
              <p:nvPr/>
            </p:nvSpPr>
            <p:spPr bwMode="auto">
              <a:xfrm>
                <a:off x="4206" y="3110"/>
                <a:ext cx="109" cy="131"/>
              </a:xfrm>
              <a:custGeom>
                <a:avLst/>
                <a:gdLst>
                  <a:gd name="T0" fmla="*/ 58 w 109"/>
                  <a:gd name="T1" fmla="*/ 61 h 131"/>
                  <a:gd name="T2" fmla="*/ 71 w 109"/>
                  <a:gd name="T3" fmla="*/ 61 h 131"/>
                  <a:gd name="T4" fmla="*/ 76 w 109"/>
                  <a:gd name="T5" fmla="*/ 58 h 131"/>
                  <a:gd name="T6" fmla="*/ 78 w 109"/>
                  <a:gd name="T7" fmla="*/ 56 h 131"/>
                  <a:gd name="T8" fmla="*/ 81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1 h 131"/>
                  <a:gd name="T32" fmla="*/ 58 w 109"/>
                  <a:gd name="T33" fmla="*/ 61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1 h 131"/>
                  <a:gd name="T56" fmla="*/ 98 w 109"/>
                  <a:gd name="T57" fmla="*/ 56 h 131"/>
                  <a:gd name="T58" fmla="*/ 93 w 109"/>
                  <a:gd name="T59" fmla="*/ 63 h 131"/>
                  <a:gd name="T60" fmla="*/ 86 w 109"/>
                  <a:gd name="T61" fmla="*/ 68 h 131"/>
                  <a:gd name="T62" fmla="*/ 93 w 109"/>
                  <a:gd name="T63" fmla="*/ 71 h 131"/>
                  <a:gd name="T64" fmla="*/ 96 w 109"/>
                  <a:gd name="T65" fmla="*/ 76 h 131"/>
                  <a:gd name="T66" fmla="*/ 98 w 109"/>
                  <a:gd name="T67" fmla="*/ 78 h 131"/>
                  <a:gd name="T68" fmla="*/ 101 w 109"/>
                  <a:gd name="T69" fmla="*/ 81 h 131"/>
                  <a:gd name="T70" fmla="*/ 101 w 109"/>
                  <a:gd name="T71" fmla="*/ 91 h 131"/>
                  <a:gd name="T72" fmla="*/ 101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6 h 131"/>
                  <a:gd name="T90" fmla="*/ 83 w 109"/>
                  <a:gd name="T91" fmla="*/ 88 h 131"/>
                  <a:gd name="T92" fmla="*/ 81 w 109"/>
                  <a:gd name="T93" fmla="*/ 83 h 131"/>
                  <a:gd name="T94" fmla="*/ 78 w 109"/>
                  <a:gd name="T95" fmla="*/ 81 h 131"/>
                  <a:gd name="T96" fmla="*/ 73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58" y="61"/>
                    </a:moveTo>
                    <a:lnTo>
                      <a:pt x="71" y="61"/>
                    </a:lnTo>
                    <a:lnTo>
                      <a:pt x="76" y="58"/>
                    </a:lnTo>
                    <a:lnTo>
                      <a:pt x="78" y="56"/>
                    </a:lnTo>
                    <a:lnTo>
                      <a:pt x="81" y="53"/>
                    </a:lnTo>
                    <a:lnTo>
                      <a:pt x="83" y="48"/>
                    </a:lnTo>
                    <a:lnTo>
                      <a:pt x="86" y="43"/>
                    </a:lnTo>
                    <a:lnTo>
                      <a:pt x="86" y="38"/>
                    </a:lnTo>
                    <a:lnTo>
                      <a:pt x="86" y="30"/>
                    </a:lnTo>
                    <a:lnTo>
                      <a:pt x="83" y="25"/>
                    </a:lnTo>
                    <a:lnTo>
                      <a:pt x="81" y="23"/>
                    </a:lnTo>
                    <a:lnTo>
                      <a:pt x="76" y="18"/>
                    </a:lnTo>
                    <a:lnTo>
                      <a:pt x="71" y="18"/>
                    </a:lnTo>
                    <a:lnTo>
                      <a:pt x="61" y="15"/>
                    </a:lnTo>
                    <a:lnTo>
                      <a:pt x="18" y="15"/>
                    </a:lnTo>
                    <a:lnTo>
                      <a:pt x="18" y="61"/>
                    </a:lnTo>
                    <a:lnTo>
                      <a:pt x="58" y="61"/>
                    </a:lnTo>
                    <a:close/>
                    <a:moveTo>
                      <a:pt x="0" y="0"/>
                    </a:moveTo>
                    <a:lnTo>
                      <a:pt x="61" y="0"/>
                    </a:lnTo>
                    <a:lnTo>
                      <a:pt x="76" y="3"/>
                    </a:lnTo>
                    <a:lnTo>
                      <a:pt x="86" y="5"/>
                    </a:lnTo>
                    <a:lnTo>
                      <a:pt x="93" y="10"/>
                    </a:lnTo>
                    <a:lnTo>
                      <a:pt x="96" y="13"/>
                    </a:lnTo>
                    <a:lnTo>
                      <a:pt x="98" y="18"/>
                    </a:lnTo>
                    <a:lnTo>
                      <a:pt x="103" y="25"/>
                    </a:lnTo>
                    <a:lnTo>
                      <a:pt x="103" y="35"/>
                    </a:lnTo>
                    <a:lnTo>
                      <a:pt x="103" y="45"/>
                    </a:lnTo>
                    <a:lnTo>
                      <a:pt x="101" y="51"/>
                    </a:lnTo>
                    <a:lnTo>
                      <a:pt x="98" y="56"/>
                    </a:lnTo>
                    <a:lnTo>
                      <a:pt x="93" y="63"/>
                    </a:lnTo>
                    <a:lnTo>
                      <a:pt x="86" y="68"/>
                    </a:lnTo>
                    <a:lnTo>
                      <a:pt x="93" y="71"/>
                    </a:lnTo>
                    <a:lnTo>
                      <a:pt x="96" y="76"/>
                    </a:lnTo>
                    <a:lnTo>
                      <a:pt x="98" y="78"/>
                    </a:lnTo>
                    <a:lnTo>
                      <a:pt x="101" y="81"/>
                    </a:lnTo>
                    <a:lnTo>
                      <a:pt x="101" y="91"/>
                    </a:lnTo>
                    <a:lnTo>
                      <a:pt x="101" y="108"/>
                    </a:lnTo>
                    <a:lnTo>
                      <a:pt x="103" y="121"/>
                    </a:lnTo>
                    <a:lnTo>
                      <a:pt x="106" y="126"/>
                    </a:lnTo>
                    <a:lnTo>
                      <a:pt x="109" y="128"/>
                    </a:lnTo>
                    <a:lnTo>
                      <a:pt x="109" y="131"/>
                    </a:lnTo>
                    <a:lnTo>
                      <a:pt x="88" y="131"/>
                    </a:lnTo>
                    <a:lnTo>
                      <a:pt x="86" y="126"/>
                    </a:lnTo>
                    <a:lnTo>
                      <a:pt x="86" y="116"/>
                    </a:lnTo>
                    <a:lnTo>
                      <a:pt x="83" y="96"/>
                    </a:lnTo>
                    <a:lnTo>
                      <a:pt x="83" y="88"/>
                    </a:lnTo>
                    <a:lnTo>
                      <a:pt x="81" y="83"/>
                    </a:lnTo>
                    <a:lnTo>
                      <a:pt x="78" y="81"/>
                    </a:lnTo>
                    <a:lnTo>
                      <a:pt x="73"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0" name="Freeform 200"/>
              <p:cNvSpPr>
                <a:spLocks/>
              </p:cNvSpPr>
              <p:nvPr/>
            </p:nvSpPr>
            <p:spPr bwMode="auto">
              <a:xfrm>
                <a:off x="4322" y="3110"/>
                <a:ext cx="106" cy="131"/>
              </a:xfrm>
              <a:custGeom>
                <a:avLst/>
                <a:gdLst>
                  <a:gd name="T0" fmla="*/ 106 w 106"/>
                  <a:gd name="T1" fmla="*/ 0 h 131"/>
                  <a:gd name="T2" fmla="*/ 106 w 106"/>
                  <a:gd name="T3" fmla="*/ 15 h 131"/>
                  <a:gd name="T4" fmla="*/ 60 w 106"/>
                  <a:gd name="T5" fmla="*/ 15 h 131"/>
                  <a:gd name="T6" fmla="*/ 60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0" y="15"/>
                    </a:lnTo>
                    <a:lnTo>
                      <a:pt x="60"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1" name="Freeform 201"/>
              <p:cNvSpPr>
                <a:spLocks/>
              </p:cNvSpPr>
              <p:nvPr/>
            </p:nvSpPr>
            <p:spPr bwMode="auto">
              <a:xfrm>
                <a:off x="4443" y="3110"/>
                <a:ext cx="123" cy="131"/>
              </a:xfrm>
              <a:custGeom>
                <a:avLst/>
                <a:gdLst>
                  <a:gd name="T0" fmla="*/ 0 w 123"/>
                  <a:gd name="T1" fmla="*/ 0 h 131"/>
                  <a:gd name="T2" fmla="*/ 25 w 123"/>
                  <a:gd name="T3" fmla="*/ 0 h 131"/>
                  <a:gd name="T4" fmla="*/ 63 w 123"/>
                  <a:gd name="T5" fmla="*/ 111 h 131"/>
                  <a:gd name="T6" fmla="*/ 98 w 123"/>
                  <a:gd name="T7" fmla="*/ 0 h 131"/>
                  <a:gd name="T8" fmla="*/ 123 w 123"/>
                  <a:gd name="T9" fmla="*/ 0 h 131"/>
                  <a:gd name="T10" fmla="*/ 123 w 123"/>
                  <a:gd name="T11" fmla="*/ 131 h 131"/>
                  <a:gd name="T12" fmla="*/ 108 w 123"/>
                  <a:gd name="T13" fmla="*/ 131 h 131"/>
                  <a:gd name="T14" fmla="*/ 108 w 123"/>
                  <a:gd name="T15" fmla="*/ 56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7 w 123"/>
                  <a:gd name="T31" fmla="*/ 56 h 131"/>
                  <a:gd name="T32" fmla="*/ 17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3" y="111"/>
                    </a:lnTo>
                    <a:lnTo>
                      <a:pt x="98" y="0"/>
                    </a:lnTo>
                    <a:lnTo>
                      <a:pt x="123" y="0"/>
                    </a:lnTo>
                    <a:lnTo>
                      <a:pt x="123" y="131"/>
                    </a:lnTo>
                    <a:lnTo>
                      <a:pt x="108" y="131"/>
                    </a:lnTo>
                    <a:lnTo>
                      <a:pt x="108" y="56"/>
                    </a:lnTo>
                    <a:lnTo>
                      <a:pt x="108" y="40"/>
                    </a:lnTo>
                    <a:lnTo>
                      <a:pt x="108" y="20"/>
                    </a:lnTo>
                    <a:lnTo>
                      <a:pt x="70" y="131"/>
                    </a:lnTo>
                    <a:lnTo>
                      <a:pt x="53" y="131"/>
                    </a:lnTo>
                    <a:lnTo>
                      <a:pt x="15" y="20"/>
                    </a:lnTo>
                    <a:lnTo>
                      <a:pt x="15" y="25"/>
                    </a:lnTo>
                    <a:lnTo>
                      <a:pt x="15" y="40"/>
                    </a:lnTo>
                    <a:lnTo>
                      <a:pt x="17" y="5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2" name="Freeform 202"/>
              <p:cNvSpPr>
                <a:spLocks/>
              </p:cNvSpPr>
              <p:nvPr/>
            </p:nvSpPr>
            <p:spPr bwMode="auto">
              <a:xfrm>
                <a:off x="4596" y="3110"/>
                <a:ext cx="96" cy="131"/>
              </a:xfrm>
              <a:custGeom>
                <a:avLst/>
                <a:gdLst>
                  <a:gd name="T0" fmla="*/ 0 w 96"/>
                  <a:gd name="T1" fmla="*/ 0 h 131"/>
                  <a:gd name="T2" fmla="*/ 93 w 96"/>
                  <a:gd name="T3" fmla="*/ 0 h 131"/>
                  <a:gd name="T4" fmla="*/ 93 w 96"/>
                  <a:gd name="T5" fmla="*/ 18 h 131"/>
                  <a:gd name="T6" fmla="*/ 15 w 96"/>
                  <a:gd name="T7" fmla="*/ 18 h 131"/>
                  <a:gd name="T8" fmla="*/ 15 w 96"/>
                  <a:gd name="T9" fmla="*/ 56 h 131"/>
                  <a:gd name="T10" fmla="*/ 88 w 96"/>
                  <a:gd name="T11" fmla="*/ 56 h 131"/>
                  <a:gd name="T12" fmla="*/ 88 w 96"/>
                  <a:gd name="T13" fmla="*/ 71 h 131"/>
                  <a:gd name="T14" fmla="*/ 15 w 96"/>
                  <a:gd name="T15" fmla="*/ 71 h 131"/>
                  <a:gd name="T16" fmla="*/ 15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3" y="0"/>
                    </a:lnTo>
                    <a:lnTo>
                      <a:pt x="93" y="18"/>
                    </a:lnTo>
                    <a:lnTo>
                      <a:pt x="15" y="18"/>
                    </a:lnTo>
                    <a:lnTo>
                      <a:pt x="15" y="56"/>
                    </a:lnTo>
                    <a:lnTo>
                      <a:pt x="88" y="56"/>
                    </a:lnTo>
                    <a:lnTo>
                      <a:pt x="88" y="71"/>
                    </a:lnTo>
                    <a:lnTo>
                      <a:pt x="15" y="71"/>
                    </a:lnTo>
                    <a:lnTo>
                      <a:pt x="15"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3" name="Freeform 203"/>
              <p:cNvSpPr>
                <a:spLocks/>
              </p:cNvSpPr>
              <p:nvPr/>
            </p:nvSpPr>
            <p:spPr bwMode="auto">
              <a:xfrm>
                <a:off x="4715" y="3110"/>
                <a:ext cx="103" cy="131"/>
              </a:xfrm>
              <a:custGeom>
                <a:avLst/>
                <a:gdLst>
                  <a:gd name="T0" fmla="*/ 0 w 103"/>
                  <a:gd name="T1" fmla="*/ 0 h 131"/>
                  <a:gd name="T2" fmla="*/ 20 w 103"/>
                  <a:gd name="T3" fmla="*/ 0 h 131"/>
                  <a:gd name="T4" fmla="*/ 85 w 103"/>
                  <a:gd name="T5" fmla="*/ 106 h 131"/>
                  <a:gd name="T6" fmla="*/ 85 w 103"/>
                  <a:gd name="T7" fmla="*/ 0 h 131"/>
                  <a:gd name="T8" fmla="*/ 103 w 103"/>
                  <a:gd name="T9" fmla="*/ 0 h 131"/>
                  <a:gd name="T10" fmla="*/ 103 w 103"/>
                  <a:gd name="T11" fmla="*/ 131 h 131"/>
                  <a:gd name="T12" fmla="*/ 83 w 103"/>
                  <a:gd name="T13" fmla="*/ 131 h 131"/>
                  <a:gd name="T14" fmla="*/ 17 w 103"/>
                  <a:gd name="T15" fmla="*/ 25 h 131"/>
                  <a:gd name="T16" fmla="*/ 17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5" y="106"/>
                    </a:lnTo>
                    <a:lnTo>
                      <a:pt x="85" y="0"/>
                    </a:lnTo>
                    <a:lnTo>
                      <a:pt x="103" y="0"/>
                    </a:lnTo>
                    <a:lnTo>
                      <a:pt x="103" y="131"/>
                    </a:lnTo>
                    <a:lnTo>
                      <a:pt x="83" y="131"/>
                    </a:lnTo>
                    <a:lnTo>
                      <a:pt x="17" y="2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4" name="Freeform 204"/>
              <p:cNvSpPr>
                <a:spLocks/>
              </p:cNvSpPr>
              <p:nvPr/>
            </p:nvSpPr>
            <p:spPr bwMode="auto">
              <a:xfrm>
                <a:off x="4835" y="3110"/>
                <a:ext cx="106" cy="131"/>
              </a:xfrm>
              <a:custGeom>
                <a:avLst/>
                <a:gdLst>
                  <a:gd name="T0" fmla="*/ 106 w 106"/>
                  <a:gd name="T1" fmla="*/ 0 h 131"/>
                  <a:gd name="T2" fmla="*/ 106 w 106"/>
                  <a:gd name="T3" fmla="*/ 15 h 131"/>
                  <a:gd name="T4" fmla="*/ 61 w 106"/>
                  <a:gd name="T5" fmla="*/ 15 h 131"/>
                  <a:gd name="T6" fmla="*/ 61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1" y="15"/>
                    </a:lnTo>
                    <a:lnTo>
                      <a:pt x="61"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5" name="Freeform 205"/>
              <p:cNvSpPr>
                <a:spLocks/>
              </p:cNvSpPr>
              <p:nvPr/>
            </p:nvSpPr>
            <p:spPr bwMode="auto">
              <a:xfrm>
                <a:off x="5001" y="3110"/>
                <a:ext cx="43" cy="169"/>
              </a:xfrm>
              <a:custGeom>
                <a:avLst/>
                <a:gdLst>
                  <a:gd name="T0" fmla="*/ 43 w 43"/>
                  <a:gd name="T1" fmla="*/ 0 h 169"/>
                  <a:gd name="T2" fmla="*/ 31 w 43"/>
                  <a:gd name="T3" fmla="*/ 23 h 169"/>
                  <a:gd name="T4" fmla="*/ 23 w 43"/>
                  <a:gd name="T5" fmla="*/ 38 h 169"/>
                  <a:gd name="T6" fmla="*/ 20 w 43"/>
                  <a:gd name="T7" fmla="*/ 48 h 169"/>
                  <a:gd name="T8" fmla="*/ 20 w 43"/>
                  <a:gd name="T9" fmla="*/ 61 h 169"/>
                  <a:gd name="T10" fmla="*/ 18 w 43"/>
                  <a:gd name="T11" fmla="*/ 71 h 169"/>
                  <a:gd name="T12" fmla="*/ 18 w 43"/>
                  <a:gd name="T13" fmla="*/ 83 h 169"/>
                  <a:gd name="T14" fmla="*/ 18 w 43"/>
                  <a:gd name="T15" fmla="*/ 96 h 169"/>
                  <a:gd name="T16" fmla="*/ 20 w 43"/>
                  <a:gd name="T17" fmla="*/ 108 h 169"/>
                  <a:gd name="T18" fmla="*/ 25 w 43"/>
                  <a:gd name="T19" fmla="*/ 131 h 169"/>
                  <a:gd name="T20" fmla="*/ 31 w 43"/>
                  <a:gd name="T21" fmla="*/ 146 h 169"/>
                  <a:gd name="T22" fmla="*/ 43 w 43"/>
                  <a:gd name="T23" fmla="*/ 169 h 169"/>
                  <a:gd name="T24" fmla="*/ 31 w 43"/>
                  <a:gd name="T25" fmla="*/ 169 h 169"/>
                  <a:gd name="T26" fmla="*/ 15 w 43"/>
                  <a:gd name="T27" fmla="*/ 141 h 169"/>
                  <a:gd name="T28" fmla="*/ 8 w 43"/>
                  <a:gd name="T29" fmla="*/ 126 h 169"/>
                  <a:gd name="T30" fmla="*/ 5 w 43"/>
                  <a:gd name="T31" fmla="*/ 113 h 169"/>
                  <a:gd name="T32" fmla="*/ 3 w 43"/>
                  <a:gd name="T33" fmla="*/ 98 h 169"/>
                  <a:gd name="T34" fmla="*/ 0 w 43"/>
                  <a:gd name="T35" fmla="*/ 86 h 169"/>
                  <a:gd name="T36" fmla="*/ 0 w 43"/>
                  <a:gd name="T37" fmla="*/ 71 h 169"/>
                  <a:gd name="T38" fmla="*/ 3 w 43"/>
                  <a:gd name="T39" fmla="*/ 61 h 169"/>
                  <a:gd name="T40" fmla="*/ 5 w 43"/>
                  <a:gd name="T41" fmla="*/ 48 h 169"/>
                  <a:gd name="T42" fmla="*/ 10 w 43"/>
                  <a:gd name="T43" fmla="*/ 38 h 169"/>
                  <a:gd name="T44" fmla="*/ 18 w 43"/>
                  <a:gd name="T45" fmla="*/ 23 h 169"/>
                  <a:gd name="T46" fmla="*/ 31 w 43"/>
                  <a:gd name="T47" fmla="*/ 0 h 169"/>
                  <a:gd name="T48" fmla="*/ 43 w 43"/>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9"/>
                  <a:gd name="T77" fmla="*/ 43 w 43"/>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9">
                    <a:moveTo>
                      <a:pt x="43" y="0"/>
                    </a:moveTo>
                    <a:lnTo>
                      <a:pt x="31" y="23"/>
                    </a:lnTo>
                    <a:lnTo>
                      <a:pt x="23" y="38"/>
                    </a:lnTo>
                    <a:lnTo>
                      <a:pt x="20" y="48"/>
                    </a:lnTo>
                    <a:lnTo>
                      <a:pt x="20" y="61"/>
                    </a:lnTo>
                    <a:lnTo>
                      <a:pt x="18" y="71"/>
                    </a:lnTo>
                    <a:lnTo>
                      <a:pt x="18" y="83"/>
                    </a:lnTo>
                    <a:lnTo>
                      <a:pt x="18" y="96"/>
                    </a:lnTo>
                    <a:lnTo>
                      <a:pt x="20" y="108"/>
                    </a:lnTo>
                    <a:lnTo>
                      <a:pt x="25" y="131"/>
                    </a:lnTo>
                    <a:lnTo>
                      <a:pt x="31" y="146"/>
                    </a:lnTo>
                    <a:lnTo>
                      <a:pt x="43" y="169"/>
                    </a:lnTo>
                    <a:lnTo>
                      <a:pt x="31" y="169"/>
                    </a:lnTo>
                    <a:lnTo>
                      <a:pt x="15" y="141"/>
                    </a:lnTo>
                    <a:lnTo>
                      <a:pt x="8" y="126"/>
                    </a:lnTo>
                    <a:lnTo>
                      <a:pt x="5" y="113"/>
                    </a:lnTo>
                    <a:lnTo>
                      <a:pt x="3" y="98"/>
                    </a:lnTo>
                    <a:lnTo>
                      <a:pt x="0" y="86"/>
                    </a:lnTo>
                    <a:lnTo>
                      <a:pt x="0" y="71"/>
                    </a:lnTo>
                    <a:lnTo>
                      <a:pt x="3" y="61"/>
                    </a:lnTo>
                    <a:lnTo>
                      <a:pt x="5" y="48"/>
                    </a:lnTo>
                    <a:lnTo>
                      <a:pt x="10" y="38"/>
                    </a:lnTo>
                    <a:lnTo>
                      <a:pt x="18" y="23"/>
                    </a:lnTo>
                    <a:lnTo>
                      <a:pt x="31"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396" name="Freeform 206"/>
              <p:cNvSpPr>
                <a:spLocks noEditPoints="1"/>
              </p:cNvSpPr>
              <p:nvPr/>
            </p:nvSpPr>
            <p:spPr bwMode="auto">
              <a:xfrm>
                <a:off x="5064" y="3110"/>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8 h 131"/>
                  <a:gd name="T16" fmla="*/ 88 w 108"/>
                  <a:gd name="T17" fmla="*/ 56 h 131"/>
                  <a:gd name="T18" fmla="*/ 88 w 108"/>
                  <a:gd name="T19" fmla="*/ 45 h 131"/>
                  <a:gd name="T20" fmla="*/ 83 w 108"/>
                  <a:gd name="T21" fmla="*/ 38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30 h 131"/>
                  <a:gd name="T56" fmla="*/ 103 w 108"/>
                  <a:gd name="T57" fmla="*/ 40 h 131"/>
                  <a:gd name="T58" fmla="*/ 106 w 108"/>
                  <a:gd name="T59" fmla="*/ 51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8"/>
                    </a:lnTo>
                    <a:lnTo>
                      <a:pt x="88" y="56"/>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30"/>
                    </a:lnTo>
                    <a:lnTo>
                      <a:pt x="103" y="40"/>
                    </a:lnTo>
                    <a:lnTo>
                      <a:pt x="106" y="51"/>
                    </a:lnTo>
                    <a:lnTo>
                      <a:pt x="108" y="63"/>
                    </a:lnTo>
                    <a:lnTo>
                      <a:pt x="108"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 name="Group 207"/>
            <p:cNvGrpSpPr>
              <a:grpSpLocks/>
            </p:cNvGrpSpPr>
            <p:nvPr/>
          </p:nvGrpSpPr>
          <p:grpSpPr bwMode="auto">
            <a:xfrm>
              <a:off x="96" y="2628"/>
              <a:ext cx="7003" cy="2851"/>
              <a:chOff x="96" y="2628"/>
              <a:chExt cx="7003" cy="2851"/>
            </a:xfrm>
          </p:grpSpPr>
          <p:sp>
            <p:nvSpPr>
              <p:cNvPr id="27997" name="Freeform 208"/>
              <p:cNvSpPr>
                <a:spLocks/>
              </p:cNvSpPr>
              <p:nvPr/>
            </p:nvSpPr>
            <p:spPr bwMode="auto">
              <a:xfrm>
                <a:off x="5195" y="3110"/>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8" name="Freeform 209"/>
              <p:cNvSpPr>
                <a:spLocks/>
              </p:cNvSpPr>
              <p:nvPr/>
            </p:nvSpPr>
            <p:spPr bwMode="auto">
              <a:xfrm>
                <a:off x="5326" y="3110"/>
                <a:ext cx="103" cy="133"/>
              </a:xfrm>
              <a:custGeom>
                <a:avLst/>
                <a:gdLst>
                  <a:gd name="T0" fmla="*/ 17 w 103"/>
                  <a:gd name="T1" fmla="*/ 0 h 133"/>
                  <a:gd name="T2" fmla="*/ 17 w 103"/>
                  <a:gd name="T3" fmla="*/ 81 h 133"/>
                  <a:gd name="T4" fmla="*/ 20 w 103"/>
                  <a:gd name="T5" fmla="*/ 93 h 133"/>
                  <a:gd name="T6" fmla="*/ 22 w 103"/>
                  <a:gd name="T7" fmla="*/ 106 h 133"/>
                  <a:gd name="T8" fmla="*/ 28 w 103"/>
                  <a:gd name="T9" fmla="*/ 111 h 133"/>
                  <a:gd name="T10" fmla="*/ 35 w 103"/>
                  <a:gd name="T11" fmla="*/ 116 h 133"/>
                  <a:gd name="T12" fmla="*/ 43 w 103"/>
                  <a:gd name="T13" fmla="*/ 118 h 133"/>
                  <a:gd name="T14" fmla="*/ 50 w 103"/>
                  <a:gd name="T15" fmla="*/ 118 h 133"/>
                  <a:gd name="T16" fmla="*/ 60 w 103"/>
                  <a:gd name="T17" fmla="*/ 118 h 133"/>
                  <a:gd name="T18" fmla="*/ 68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5 w 103"/>
                  <a:gd name="T47" fmla="*/ 126 h 133"/>
                  <a:gd name="T48" fmla="*/ 80 w 103"/>
                  <a:gd name="T49" fmla="*/ 128 h 133"/>
                  <a:gd name="T50" fmla="*/ 68 w 103"/>
                  <a:gd name="T51" fmla="*/ 133 h 133"/>
                  <a:gd name="T52" fmla="*/ 60 w 103"/>
                  <a:gd name="T53" fmla="*/ 133 h 133"/>
                  <a:gd name="T54" fmla="*/ 53 w 103"/>
                  <a:gd name="T55" fmla="*/ 133 h 133"/>
                  <a:gd name="T56" fmla="*/ 38 w 103"/>
                  <a:gd name="T57" fmla="*/ 133 h 133"/>
                  <a:gd name="T58" fmla="*/ 25 w 103"/>
                  <a:gd name="T59" fmla="*/ 128 h 133"/>
                  <a:gd name="T60" fmla="*/ 17 w 103"/>
                  <a:gd name="T61" fmla="*/ 126 h 133"/>
                  <a:gd name="T62" fmla="*/ 15 w 103"/>
                  <a:gd name="T63" fmla="*/ 121 h 133"/>
                  <a:gd name="T64" fmla="*/ 10 w 103"/>
                  <a:gd name="T65" fmla="*/ 116 h 133"/>
                  <a:gd name="T66" fmla="*/ 7 w 103"/>
                  <a:gd name="T67" fmla="*/ 111 h 133"/>
                  <a:gd name="T68" fmla="*/ 5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8" y="111"/>
                    </a:lnTo>
                    <a:lnTo>
                      <a:pt x="35" y="116"/>
                    </a:lnTo>
                    <a:lnTo>
                      <a:pt x="43" y="118"/>
                    </a:lnTo>
                    <a:lnTo>
                      <a:pt x="50" y="118"/>
                    </a:lnTo>
                    <a:lnTo>
                      <a:pt x="60" y="118"/>
                    </a:lnTo>
                    <a:lnTo>
                      <a:pt x="68"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5" y="126"/>
                    </a:lnTo>
                    <a:lnTo>
                      <a:pt x="80" y="128"/>
                    </a:lnTo>
                    <a:lnTo>
                      <a:pt x="68" y="133"/>
                    </a:lnTo>
                    <a:lnTo>
                      <a:pt x="60" y="133"/>
                    </a:lnTo>
                    <a:lnTo>
                      <a:pt x="53" y="133"/>
                    </a:lnTo>
                    <a:lnTo>
                      <a:pt x="38" y="133"/>
                    </a:lnTo>
                    <a:lnTo>
                      <a:pt x="25" y="128"/>
                    </a:lnTo>
                    <a:lnTo>
                      <a:pt x="17" y="126"/>
                    </a:lnTo>
                    <a:lnTo>
                      <a:pt x="15" y="121"/>
                    </a:lnTo>
                    <a:lnTo>
                      <a:pt x="10" y="116"/>
                    </a:lnTo>
                    <a:lnTo>
                      <a:pt x="7" y="111"/>
                    </a:lnTo>
                    <a:lnTo>
                      <a:pt x="5"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9" name="Freeform 210"/>
              <p:cNvSpPr>
                <a:spLocks/>
              </p:cNvSpPr>
              <p:nvPr/>
            </p:nvSpPr>
            <p:spPr bwMode="auto">
              <a:xfrm>
                <a:off x="5457" y="3110"/>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6 h 131"/>
                  <a:gd name="T16" fmla="*/ 105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6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6"/>
                    </a:lnTo>
                    <a:lnTo>
                      <a:pt x="105" y="40"/>
                    </a:lnTo>
                    <a:lnTo>
                      <a:pt x="108" y="20"/>
                    </a:lnTo>
                    <a:lnTo>
                      <a:pt x="70" y="131"/>
                    </a:lnTo>
                    <a:lnTo>
                      <a:pt x="53" y="131"/>
                    </a:lnTo>
                    <a:lnTo>
                      <a:pt x="15" y="20"/>
                    </a:lnTo>
                    <a:lnTo>
                      <a:pt x="15" y="25"/>
                    </a:lnTo>
                    <a:lnTo>
                      <a:pt x="15" y="40"/>
                    </a:lnTo>
                    <a:lnTo>
                      <a:pt x="15" y="56"/>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0" name="Freeform 211"/>
              <p:cNvSpPr>
                <a:spLocks noEditPoints="1"/>
              </p:cNvSpPr>
              <p:nvPr/>
            </p:nvSpPr>
            <p:spPr bwMode="auto">
              <a:xfrm>
                <a:off x="5608" y="3110"/>
                <a:ext cx="98" cy="131"/>
              </a:xfrm>
              <a:custGeom>
                <a:avLst/>
                <a:gdLst>
                  <a:gd name="T0" fmla="*/ 47 w 98"/>
                  <a:gd name="T1" fmla="*/ 56 h 131"/>
                  <a:gd name="T2" fmla="*/ 57 w 98"/>
                  <a:gd name="T3" fmla="*/ 56 h 131"/>
                  <a:gd name="T4" fmla="*/ 65 w 98"/>
                  <a:gd name="T5" fmla="*/ 53 h 131"/>
                  <a:gd name="T6" fmla="*/ 70 w 98"/>
                  <a:gd name="T7" fmla="*/ 51 h 131"/>
                  <a:gd name="T8" fmla="*/ 73 w 98"/>
                  <a:gd name="T9" fmla="*/ 45 h 131"/>
                  <a:gd name="T10" fmla="*/ 75 w 98"/>
                  <a:gd name="T11" fmla="*/ 40 h 131"/>
                  <a:gd name="T12" fmla="*/ 75 w 98"/>
                  <a:gd name="T13" fmla="*/ 35 h 131"/>
                  <a:gd name="T14" fmla="*/ 75 w 98"/>
                  <a:gd name="T15" fmla="*/ 30 h 131"/>
                  <a:gd name="T16" fmla="*/ 73 w 98"/>
                  <a:gd name="T17" fmla="*/ 25 h 131"/>
                  <a:gd name="T18" fmla="*/ 70 w 98"/>
                  <a:gd name="T19" fmla="*/ 20 h 131"/>
                  <a:gd name="T20" fmla="*/ 65 w 98"/>
                  <a:gd name="T21" fmla="*/ 18 h 131"/>
                  <a:gd name="T22" fmla="*/ 57 w 98"/>
                  <a:gd name="T23" fmla="*/ 15 h 131"/>
                  <a:gd name="T24" fmla="*/ 47 w 98"/>
                  <a:gd name="T25" fmla="*/ 15 h 131"/>
                  <a:gd name="T26" fmla="*/ 15 w 98"/>
                  <a:gd name="T27" fmla="*/ 15 h 131"/>
                  <a:gd name="T28" fmla="*/ 15 w 98"/>
                  <a:gd name="T29" fmla="*/ 56 h 131"/>
                  <a:gd name="T30" fmla="*/ 47 w 98"/>
                  <a:gd name="T31" fmla="*/ 56 h 131"/>
                  <a:gd name="T32" fmla="*/ 52 w 98"/>
                  <a:gd name="T33" fmla="*/ 116 h 131"/>
                  <a:gd name="T34" fmla="*/ 60 w 98"/>
                  <a:gd name="T35" fmla="*/ 116 h 131"/>
                  <a:gd name="T36" fmla="*/ 68 w 98"/>
                  <a:gd name="T37" fmla="*/ 113 h 131"/>
                  <a:gd name="T38" fmla="*/ 73 w 98"/>
                  <a:gd name="T39" fmla="*/ 111 h 131"/>
                  <a:gd name="T40" fmla="*/ 75 w 98"/>
                  <a:gd name="T41" fmla="*/ 108 h 131"/>
                  <a:gd name="T42" fmla="*/ 78 w 98"/>
                  <a:gd name="T43" fmla="*/ 106 h 131"/>
                  <a:gd name="T44" fmla="*/ 80 w 98"/>
                  <a:gd name="T45" fmla="*/ 101 h 131"/>
                  <a:gd name="T46" fmla="*/ 80 w 98"/>
                  <a:gd name="T47" fmla="*/ 93 h 131"/>
                  <a:gd name="T48" fmla="*/ 80 w 98"/>
                  <a:gd name="T49" fmla="*/ 86 h 131"/>
                  <a:gd name="T50" fmla="*/ 78 w 98"/>
                  <a:gd name="T51" fmla="*/ 81 h 131"/>
                  <a:gd name="T52" fmla="*/ 75 w 98"/>
                  <a:gd name="T53" fmla="*/ 76 h 131"/>
                  <a:gd name="T54" fmla="*/ 68 w 98"/>
                  <a:gd name="T55" fmla="*/ 73 h 131"/>
                  <a:gd name="T56" fmla="*/ 60 w 98"/>
                  <a:gd name="T57" fmla="*/ 71 h 131"/>
                  <a:gd name="T58" fmla="*/ 50 w 98"/>
                  <a:gd name="T59" fmla="*/ 71 h 131"/>
                  <a:gd name="T60" fmla="*/ 15 w 98"/>
                  <a:gd name="T61" fmla="*/ 71 h 131"/>
                  <a:gd name="T62" fmla="*/ 15 w 98"/>
                  <a:gd name="T63" fmla="*/ 116 h 131"/>
                  <a:gd name="T64" fmla="*/ 52 w 98"/>
                  <a:gd name="T65" fmla="*/ 116 h 131"/>
                  <a:gd name="T66" fmla="*/ 0 w 98"/>
                  <a:gd name="T67" fmla="*/ 0 h 131"/>
                  <a:gd name="T68" fmla="*/ 55 w 98"/>
                  <a:gd name="T69" fmla="*/ 0 h 131"/>
                  <a:gd name="T70" fmla="*/ 65 w 98"/>
                  <a:gd name="T71" fmla="*/ 3 h 131"/>
                  <a:gd name="T72" fmla="*/ 73 w 98"/>
                  <a:gd name="T73" fmla="*/ 5 h 131"/>
                  <a:gd name="T74" fmla="*/ 80 w 98"/>
                  <a:gd name="T75" fmla="*/ 8 h 131"/>
                  <a:gd name="T76" fmla="*/ 88 w 98"/>
                  <a:gd name="T77" fmla="*/ 15 h 131"/>
                  <a:gd name="T78" fmla="*/ 90 w 98"/>
                  <a:gd name="T79" fmla="*/ 23 h 131"/>
                  <a:gd name="T80" fmla="*/ 93 w 98"/>
                  <a:gd name="T81" fmla="*/ 33 h 131"/>
                  <a:gd name="T82" fmla="*/ 93 w 98"/>
                  <a:gd name="T83" fmla="*/ 38 h 131"/>
                  <a:gd name="T84" fmla="*/ 90 w 98"/>
                  <a:gd name="T85" fmla="*/ 45 h 131"/>
                  <a:gd name="T86" fmla="*/ 85 w 98"/>
                  <a:gd name="T87" fmla="*/ 53 h 131"/>
                  <a:gd name="T88" fmla="*/ 80 w 98"/>
                  <a:gd name="T89" fmla="*/ 58 h 131"/>
                  <a:gd name="T90" fmla="*/ 75 w 98"/>
                  <a:gd name="T91" fmla="*/ 61 h 131"/>
                  <a:gd name="T92" fmla="*/ 83 w 98"/>
                  <a:gd name="T93" fmla="*/ 66 h 131"/>
                  <a:gd name="T94" fmla="*/ 90 w 98"/>
                  <a:gd name="T95" fmla="*/ 71 h 131"/>
                  <a:gd name="T96" fmla="*/ 93 w 98"/>
                  <a:gd name="T97" fmla="*/ 73 h 131"/>
                  <a:gd name="T98" fmla="*/ 95 w 98"/>
                  <a:gd name="T99" fmla="*/ 81 h 131"/>
                  <a:gd name="T100" fmla="*/ 98 w 98"/>
                  <a:gd name="T101" fmla="*/ 86 h 131"/>
                  <a:gd name="T102" fmla="*/ 98 w 98"/>
                  <a:gd name="T103" fmla="*/ 93 h 131"/>
                  <a:gd name="T104" fmla="*/ 98 w 98"/>
                  <a:gd name="T105" fmla="*/ 98 h 131"/>
                  <a:gd name="T106" fmla="*/ 98 w 98"/>
                  <a:gd name="T107" fmla="*/ 106 h 131"/>
                  <a:gd name="T108" fmla="*/ 95 w 98"/>
                  <a:gd name="T109" fmla="*/ 111 h 131"/>
                  <a:gd name="T110" fmla="*/ 90 w 98"/>
                  <a:gd name="T111" fmla="*/ 116 h 131"/>
                  <a:gd name="T112" fmla="*/ 85 w 98"/>
                  <a:gd name="T113" fmla="*/ 123 h 131"/>
                  <a:gd name="T114" fmla="*/ 75 w 98"/>
                  <a:gd name="T115" fmla="*/ 126 h 131"/>
                  <a:gd name="T116" fmla="*/ 65 w 98"/>
                  <a:gd name="T117" fmla="*/ 131 h 131"/>
                  <a:gd name="T118" fmla="*/ 52 w 98"/>
                  <a:gd name="T119" fmla="*/ 131 h 131"/>
                  <a:gd name="T120" fmla="*/ 0 w 98"/>
                  <a:gd name="T121" fmla="*/ 131 h 131"/>
                  <a:gd name="T122" fmla="*/ 0 w 98"/>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
                  <a:gd name="T187" fmla="*/ 0 h 131"/>
                  <a:gd name="T188" fmla="*/ 98 w 98"/>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 h="131">
                    <a:moveTo>
                      <a:pt x="47" y="56"/>
                    </a:moveTo>
                    <a:lnTo>
                      <a:pt x="57" y="56"/>
                    </a:lnTo>
                    <a:lnTo>
                      <a:pt x="65" y="53"/>
                    </a:lnTo>
                    <a:lnTo>
                      <a:pt x="70" y="51"/>
                    </a:lnTo>
                    <a:lnTo>
                      <a:pt x="73" y="45"/>
                    </a:lnTo>
                    <a:lnTo>
                      <a:pt x="75" y="40"/>
                    </a:lnTo>
                    <a:lnTo>
                      <a:pt x="75" y="35"/>
                    </a:lnTo>
                    <a:lnTo>
                      <a:pt x="75" y="30"/>
                    </a:lnTo>
                    <a:lnTo>
                      <a:pt x="73" y="25"/>
                    </a:lnTo>
                    <a:lnTo>
                      <a:pt x="70" y="20"/>
                    </a:lnTo>
                    <a:lnTo>
                      <a:pt x="65" y="18"/>
                    </a:lnTo>
                    <a:lnTo>
                      <a:pt x="57" y="15"/>
                    </a:lnTo>
                    <a:lnTo>
                      <a:pt x="47" y="15"/>
                    </a:lnTo>
                    <a:lnTo>
                      <a:pt x="15" y="15"/>
                    </a:lnTo>
                    <a:lnTo>
                      <a:pt x="15" y="56"/>
                    </a:lnTo>
                    <a:lnTo>
                      <a:pt x="47" y="56"/>
                    </a:lnTo>
                    <a:close/>
                    <a:moveTo>
                      <a:pt x="52" y="116"/>
                    </a:moveTo>
                    <a:lnTo>
                      <a:pt x="60" y="116"/>
                    </a:lnTo>
                    <a:lnTo>
                      <a:pt x="68" y="113"/>
                    </a:lnTo>
                    <a:lnTo>
                      <a:pt x="73" y="111"/>
                    </a:lnTo>
                    <a:lnTo>
                      <a:pt x="75" y="108"/>
                    </a:lnTo>
                    <a:lnTo>
                      <a:pt x="78" y="106"/>
                    </a:lnTo>
                    <a:lnTo>
                      <a:pt x="80" y="101"/>
                    </a:lnTo>
                    <a:lnTo>
                      <a:pt x="80" y="93"/>
                    </a:lnTo>
                    <a:lnTo>
                      <a:pt x="80" y="86"/>
                    </a:lnTo>
                    <a:lnTo>
                      <a:pt x="78" y="81"/>
                    </a:lnTo>
                    <a:lnTo>
                      <a:pt x="75" y="76"/>
                    </a:lnTo>
                    <a:lnTo>
                      <a:pt x="68" y="73"/>
                    </a:lnTo>
                    <a:lnTo>
                      <a:pt x="60" y="71"/>
                    </a:lnTo>
                    <a:lnTo>
                      <a:pt x="50" y="71"/>
                    </a:lnTo>
                    <a:lnTo>
                      <a:pt x="15" y="71"/>
                    </a:lnTo>
                    <a:lnTo>
                      <a:pt x="15" y="116"/>
                    </a:lnTo>
                    <a:lnTo>
                      <a:pt x="52" y="116"/>
                    </a:lnTo>
                    <a:close/>
                    <a:moveTo>
                      <a:pt x="0" y="0"/>
                    </a:moveTo>
                    <a:lnTo>
                      <a:pt x="55" y="0"/>
                    </a:lnTo>
                    <a:lnTo>
                      <a:pt x="65" y="3"/>
                    </a:lnTo>
                    <a:lnTo>
                      <a:pt x="73" y="5"/>
                    </a:lnTo>
                    <a:lnTo>
                      <a:pt x="80" y="8"/>
                    </a:lnTo>
                    <a:lnTo>
                      <a:pt x="88" y="15"/>
                    </a:lnTo>
                    <a:lnTo>
                      <a:pt x="90" y="23"/>
                    </a:lnTo>
                    <a:lnTo>
                      <a:pt x="93" y="33"/>
                    </a:lnTo>
                    <a:lnTo>
                      <a:pt x="93" y="38"/>
                    </a:lnTo>
                    <a:lnTo>
                      <a:pt x="90" y="45"/>
                    </a:lnTo>
                    <a:lnTo>
                      <a:pt x="85" y="53"/>
                    </a:lnTo>
                    <a:lnTo>
                      <a:pt x="80" y="58"/>
                    </a:lnTo>
                    <a:lnTo>
                      <a:pt x="75" y="61"/>
                    </a:lnTo>
                    <a:lnTo>
                      <a:pt x="83" y="66"/>
                    </a:lnTo>
                    <a:lnTo>
                      <a:pt x="90" y="71"/>
                    </a:lnTo>
                    <a:lnTo>
                      <a:pt x="93" y="73"/>
                    </a:lnTo>
                    <a:lnTo>
                      <a:pt x="95" y="81"/>
                    </a:lnTo>
                    <a:lnTo>
                      <a:pt x="98" y="86"/>
                    </a:lnTo>
                    <a:lnTo>
                      <a:pt x="98" y="93"/>
                    </a:lnTo>
                    <a:lnTo>
                      <a:pt x="98" y="98"/>
                    </a:lnTo>
                    <a:lnTo>
                      <a:pt x="98" y="106"/>
                    </a:lnTo>
                    <a:lnTo>
                      <a:pt x="95" y="111"/>
                    </a:lnTo>
                    <a:lnTo>
                      <a:pt x="90" y="116"/>
                    </a:lnTo>
                    <a:lnTo>
                      <a:pt x="85" y="123"/>
                    </a:lnTo>
                    <a:lnTo>
                      <a:pt x="75" y="126"/>
                    </a:lnTo>
                    <a:lnTo>
                      <a:pt x="65" y="131"/>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1" name="Freeform 212"/>
              <p:cNvSpPr>
                <a:spLocks/>
              </p:cNvSpPr>
              <p:nvPr/>
            </p:nvSpPr>
            <p:spPr bwMode="auto">
              <a:xfrm>
                <a:off x="5728" y="3110"/>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6 h 131"/>
                  <a:gd name="T10" fmla="*/ 91 w 96"/>
                  <a:gd name="T11" fmla="*/ 56 h 131"/>
                  <a:gd name="T12" fmla="*/ 91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6"/>
                    </a:lnTo>
                    <a:lnTo>
                      <a:pt x="91" y="56"/>
                    </a:lnTo>
                    <a:lnTo>
                      <a:pt x="91"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2" name="Freeform 213"/>
              <p:cNvSpPr>
                <a:spLocks noEditPoints="1"/>
              </p:cNvSpPr>
              <p:nvPr/>
            </p:nvSpPr>
            <p:spPr bwMode="auto">
              <a:xfrm>
                <a:off x="5852" y="3110"/>
                <a:ext cx="105" cy="131"/>
              </a:xfrm>
              <a:custGeom>
                <a:avLst/>
                <a:gdLst>
                  <a:gd name="T0" fmla="*/ 58 w 105"/>
                  <a:gd name="T1" fmla="*/ 61 h 131"/>
                  <a:gd name="T2" fmla="*/ 68 w 105"/>
                  <a:gd name="T3" fmla="*/ 61 h 131"/>
                  <a:gd name="T4" fmla="*/ 73 w 105"/>
                  <a:gd name="T5" fmla="*/ 58 h 131"/>
                  <a:gd name="T6" fmla="*/ 78 w 105"/>
                  <a:gd name="T7" fmla="*/ 56 h 131"/>
                  <a:gd name="T8" fmla="*/ 80 w 105"/>
                  <a:gd name="T9" fmla="*/ 53 h 131"/>
                  <a:gd name="T10" fmla="*/ 83 w 105"/>
                  <a:gd name="T11" fmla="*/ 48 h 131"/>
                  <a:gd name="T12" fmla="*/ 83 w 105"/>
                  <a:gd name="T13" fmla="*/ 43 h 131"/>
                  <a:gd name="T14" fmla="*/ 83 w 105"/>
                  <a:gd name="T15" fmla="*/ 38 h 131"/>
                  <a:gd name="T16" fmla="*/ 83 w 105"/>
                  <a:gd name="T17" fmla="*/ 30 h 131"/>
                  <a:gd name="T18" fmla="*/ 80 w 105"/>
                  <a:gd name="T19" fmla="*/ 25 h 131"/>
                  <a:gd name="T20" fmla="*/ 78 w 105"/>
                  <a:gd name="T21" fmla="*/ 23 h 131"/>
                  <a:gd name="T22" fmla="*/ 73 w 105"/>
                  <a:gd name="T23" fmla="*/ 18 h 131"/>
                  <a:gd name="T24" fmla="*/ 68 w 105"/>
                  <a:gd name="T25" fmla="*/ 18 h 131"/>
                  <a:gd name="T26" fmla="*/ 60 w 105"/>
                  <a:gd name="T27" fmla="*/ 15 h 131"/>
                  <a:gd name="T28" fmla="*/ 17 w 105"/>
                  <a:gd name="T29" fmla="*/ 15 h 131"/>
                  <a:gd name="T30" fmla="*/ 17 w 105"/>
                  <a:gd name="T31" fmla="*/ 61 h 131"/>
                  <a:gd name="T32" fmla="*/ 58 w 105"/>
                  <a:gd name="T33" fmla="*/ 61 h 131"/>
                  <a:gd name="T34" fmla="*/ 0 w 105"/>
                  <a:gd name="T35" fmla="*/ 0 h 131"/>
                  <a:gd name="T36" fmla="*/ 58 w 105"/>
                  <a:gd name="T37" fmla="*/ 0 h 131"/>
                  <a:gd name="T38" fmla="*/ 73 w 105"/>
                  <a:gd name="T39" fmla="*/ 3 h 131"/>
                  <a:gd name="T40" fmla="*/ 83 w 105"/>
                  <a:gd name="T41" fmla="*/ 5 h 131"/>
                  <a:gd name="T42" fmla="*/ 90 w 105"/>
                  <a:gd name="T43" fmla="*/ 10 h 131"/>
                  <a:gd name="T44" fmla="*/ 95 w 105"/>
                  <a:gd name="T45" fmla="*/ 13 h 131"/>
                  <a:gd name="T46" fmla="*/ 98 w 105"/>
                  <a:gd name="T47" fmla="*/ 18 h 131"/>
                  <a:gd name="T48" fmla="*/ 100 w 105"/>
                  <a:gd name="T49" fmla="*/ 25 h 131"/>
                  <a:gd name="T50" fmla="*/ 100 w 105"/>
                  <a:gd name="T51" fmla="*/ 35 h 131"/>
                  <a:gd name="T52" fmla="*/ 100 w 105"/>
                  <a:gd name="T53" fmla="*/ 45 h 131"/>
                  <a:gd name="T54" fmla="*/ 98 w 105"/>
                  <a:gd name="T55" fmla="*/ 51 h 131"/>
                  <a:gd name="T56" fmla="*/ 98 w 105"/>
                  <a:gd name="T57" fmla="*/ 56 h 131"/>
                  <a:gd name="T58" fmla="*/ 90 w 105"/>
                  <a:gd name="T59" fmla="*/ 63 h 131"/>
                  <a:gd name="T60" fmla="*/ 83 w 105"/>
                  <a:gd name="T61" fmla="*/ 68 h 131"/>
                  <a:gd name="T62" fmla="*/ 90 w 105"/>
                  <a:gd name="T63" fmla="*/ 71 h 131"/>
                  <a:gd name="T64" fmla="*/ 95 w 105"/>
                  <a:gd name="T65" fmla="*/ 76 h 131"/>
                  <a:gd name="T66" fmla="*/ 95 w 105"/>
                  <a:gd name="T67" fmla="*/ 78 h 131"/>
                  <a:gd name="T68" fmla="*/ 98 w 105"/>
                  <a:gd name="T69" fmla="*/ 81 h 131"/>
                  <a:gd name="T70" fmla="*/ 98 w 105"/>
                  <a:gd name="T71" fmla="*/ 91 h 131"/>
                  <a:gd name="T72" fmla="*/ 100 w 105"/>
                  <a:gd name="T73" fmla="*/ 108 h 131"/>
                  <a:gd name="T74" fmla="*/ 100 w 105"/>
                  <a:gd name="T75" fmla="*/ 121 h 131"/>
                  <a:gd name="T76" fmla="*/ 103 w 105"/>
                  <a:gd name="T77" fmla="*/ 126 h 131"/>
                  <a:gd name="T78" fmla="*/ 105 w 105"/>
                  <a:gd name="T79" fmla="*/ 128 h 131"/>
                  <a:gd name="T80" fmla="*/ 105 w 105"/>
                  <a:gd name="T81" fmla="*/ 131 h 131"/>
                  <a:gd name="T82" fmla="*/ 85 w 105"/>
                  <a:gd name="T83" fmla="*/ 131 h 131"/>
                  <a:gd name="T84" fmla="*/ 83 w 105"/>
                  <a:gd name="T85" fmla="*/ 126 h 131"/>
                  <a:gd name="T86" fmla="*/ 83 w 105"/>
                  <a:gd name="T87" fmla="*/ 116 h 131"/>
                  <a:gd name="T88" fmla="*/ 83 w 105"/>
                  <a:gd name="T89" fmla="*/ 96 h 131"/>
                  <a:gd name="T90" fmla="*/ 80 w 105"/>
                  <a:gd name="T91" fmla="*/ 88 h 131"/>
                  <a:gd name="T92" fmla="*/ 78 w 105"/>
                  <a:gd name="T93" fmla="*/ 83 h 131"/>
                  <a:gd name="T94" fmla="*/ 75 w 105"/>
                  <a:gd name="T95" fmla="*/ 81 h 131"/>
                  <a:gd name="T96" fmla="*/ 73 w 105"/>
                  <a:gd name="T97" fmla="*/ 78 h 131"/>
                  <a:gd name="T98" fmla="*/ 65 w 105"/>
                  <a:gd name="T99" fmla="*/ 76 h 131"/>
                  <a:gd name="T100" fmla="*/ 55 w 105"/>
                  <a:gd name="T101" fmla="*/ 76 h 131"/>
                  <a:gd name="T102" fmla="*/ 17 w 105"/>
                  <a:gd name="T103" fmla="*/ 76 h 131"/>
                  <a:gd name="T104" fmla="*/ 17 w 105"/>
                  <a:gd name="T105" fmla="*/ 131 h 131"/>
                  <a:gd name="T106" fmla="*/ 0 w 105"/>
                  <a:gd name="T107" fmla="*/ 131 h 131"/>
                  <a:gd name="T108" fmla="*/ 0 w 105"/>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5"/>
                  <a:gd name="T166" fmla="*/ 0 h 131"/>
                  <a:gd name="T167" fmla="*/ 105 w 105"/>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5" h="131">
                    <a:moveTo>
                      <a:pt x="58" y="61"/>
                    </a:moveTo>
                    <a:lnTo>
                      <a:pt x="68" y="61"/>
                    </a:lnTo>
                    <a:lnTo>
                      <a:pt x="73" y="58"/>
                    </a:lnTo>
                    <a:lnTo>
                      <a:pt x="78" y="56"/>
                    </a:lnTo>
                    <a:lnTo>
                      <a:pt x="80" y="53"/>
                    </a:lnTo>
                    <a:lnTo>
                      <a:pt x="83" y="48"/>
                    </a:lnTo>
                    <a:lnTo>
                      <a:pt x="83" y="43"/>
                    </a:lnTo>
                    <a:lnTo>
                      <a:pt x="83" y="38"/>
                    </a:lnTo>
                    <a:lnTo>
                      <a:pt x="83" y="30"/>
                    </a:lnTo>
                    <a:lnTo>
                      <a:pt x="80" y="25"/>
                    </a:lnTo>
                    <a:lnTo>
                      <a:pt x="78" y="23"/>
                    </a:lnTo>
                    <a:lnTo>
                      <a:pt x="73" y="18"/>
                    </a:lnTo>
                    <a:lnTo>
                      <a:pt x="68" y="18"/>
                    </a:lnTo>
                    <a:lnTo>
                      <a:pt x="60" y="15"/>
                    </a:lnTo>
                    <a:lnTo>
                      <a:pt x="17" y="15"/>
                    </a:lnTo>
                    <a:lnTo>
                      <a:pt x="17" y="61"/>
                    </a:lnTo>
                    <a:lnTo>
                      <a:pt x="58" y="61"/>
                    </a:lnTo>
                    <a:close/>
                    <a:moveTo>
                      <a:pt x="0" y="0"/>
                    </a:moveTo>
                    <a:lnTo>
                      <a:pt x="58" y="0"/>
                    </a:lnTo>
                    <a:lnTo>
                      <a:pt x="73" y="3"/>
                    </a:lnTo>
                    <a:lnTo>
                      <a:pt x="83" y="5"/>
                    </a:lnTo>
                    <a:lnTo>
                      <a:pt x="90" y="10"/>
                    </a:lnTo>
                    <a:lnTo>
                      <a:pt x="95" y="13"/>
                    </a:lnTo>
                    <a:lnTo>
                      <a:pt x="98" y="18"/>
                    </a:lnTo>
                    <a:lnTo>
                      <a:pt x="100" y="25"/>
                    </a:lnTo>
                    <a:lnTo>
                      <a:pt x="100" y="35"/>
                    </a:lnTo>
                    <a:lnTo>
                      <a:pt x="100" y="45"/>
                    </a:lnTo>
                    <a:lnTo>
                      <a:pt x="98" y="51"/>
                    </a:lnTo>
                    <a:lnTo>
                      <a:pt x="98" y="56"/>
                    </a:lnTo>
                    <a:lnTo>
                      <a:pt x="90" y="63"/>
                    </a:lnTo>
                    <a:lnTo>
                      <a:pt x="83" y="68"/>
                    </a:lnTo>
                    <a:lnTo>
                      <a:pt x="90" y="71"/>
                    </a:lnTo>
                    <a:lnTo>
                      <a:pt x="95" y="76"/>
                    </a:lnTo>
                    <a:lnTo>
                      <a:pt x="95" y="78"/>
                    </a:lnTo>
                    <a:lnTo>
                      <a:pt x="98" y="81"/>
                    </a:lnTo>
                    <a:lnTo>
                      <a:pt x="98" y="91"/>
                    </a:lnTo>
                    <a:lnTo>
                      <a:pt x="100" y="108"/>
                    </a:lnTo>
                    <a:lnTo>
                      <a:pt x="100" y="121"/>
                    </a:lnTo>
                    <a:lnTo>
                      <a:pt x="103" y="126"/>
                    </a:lnTo>
                    <a:lnTo>
                      <a:pt x="105" y="128"/>
                    </a:lnTo>
                    <a:lnTo>
                      <a:pt x="105" y="131"/>
                    </a:lnTo>
                    <a:lnTo>
                      <a:pt x="85" y="131"/>
                    </a:lnTo>
                    <a:lnTo>
                      <a:pt x="83" y="126"/>
                    </a:lnTo>
                    <a:lnTo>
                      <a:pt x="83" y="116"/>
                    </a:lnTo>
                    <a:lnTo>
                      <a:pt x="83" y="96"/>
                    </a:lnTo>
                    <a:lnTo>
                      <a:pt x="80" y="88"/>
                    </a:lnTo>
                    <a:lnTo>
                      <a:pt x="78" y="83"/>
                    </a:lnTo>
                    <a:lnTo>
                      <a:pt x="75" y="81"/>
                    </a:lnTo>
                    <a:lnTo>
                      <a:pt x="73" y="78"/>
                    </a:lnTo>
                    <a:lnTo>
                      <a:pt x="65" y="76"/>
                    </a:lnTo>
                    <a:lnTo>
                      <a:pt x="55" y="76"/>
                    </a:lnTo>
                    <a:lnTo>
                      <a:pt x="17" y="76"/>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3" name="Freeform 214"/>
              <p:cNvSpPr>
                <a:spLocks/>
              </p:cNvSpPr>
              <p:nvPr/>
            </p:nvSpPr>
            <p:spPr bwMode="auto">
              <a:xfrm>
                <a:off x="5972" y="3110"/>
                <a:ext cx="41" cy="169"/>
              </a:xfrm>
              <a:custGeom>
                <a:avLst/>
                <a:gdLst>
                  <a:gd name="T0" fmla="*/ 0 w 41"/>
                  <a:gd name="T1" fmla="*/ 169 h 169"/>
                  <a:gd name="T2" fmla="*/ 10 w 41"/>
                  <a:gd name="T3" fmla="*/ 143 h 169"/>
                  <a:gd name="T4" fmla="*/ 18 w 41"/>
                  <a:gd name="T5" fmla="*/ 128 h 169"/>
                  <a:gd name="T6" fmla="*/ 21 w 41"/>
                  <a:gd name="T7" fmla="*/ 118 h 169"/>
                  <a:gd name="T8" fmla="*/ 23 w 41"/>
                  <a:gd name="T9" fmla="*/ 108 h 169"/>
                  <a:gd name="T10" fmla="*/ 23 w 41"/>
                  <a:gd name="T11" fmla="*/ 96 h 169"/>
                  <a:gd name="T12" fmla="*/ 23 w 41"/>
                  <a:gd name="T13" fmla="*/ 83 h 169"/>
                  <a:gd name="T14" fmla="*/ 23 w 41"/>
                  <a:gd name="T15" fmla="*/ 71 h 169"/>
                  <a:gd name="T16" fmla="*/ 23 w 41"/>
                  <a:gd name="T17" fmla="*/ 58 h 169"/>
                  <a:gd name="T18" fmla="*/ 21 w 41"/>
                  <a:gd name="T19" fmla="*/ 48 h 169"/>
                  <a:gd name="T20" fmla="*/ 18 w 41"/>
                  <a:gd name="T21" fmla="*/ 35 h 169"/>
                  <a:gd name="T22" fmla="*/ 10 w 41"/>
                  <a:gd name="T23" fmla="*/ 20 h 169"/>
                  <a:gd name="T24" fmla="*/ 0 w 41"/>
                  <a:gd name="T25" fmla="*/ 0 h 169"/>
                  <a:gd name="T26" fmla="*/ 10 w 41"/>
                  <a:gd name="T27" fmla="*/ 0 h 169"/>
                  <a:gd name="T28" fmla="*/ 26 w 41"/>
                  <a:gd name="T29" fmla="*/ 25 h 169"/>
                  <a:gd name="T30" fmla="*/ 33 w 41"/>
                  <a:gd name="T31" fmla="*/ 40 h 169"/>
                  <a:gd name="T32" fmla="*/ 36 w 41"/>
                  <a:gd name="T33" fmla="*/ 51 h 169"/>
                  <a:gd name="T34" fmla="*/ 38 w 41"/>
                  <a:gd name="T35" fmla="*/ 61 h 169"/>
                  <a:gd name="T36" fmla="*/ 41 w 41"/>
                  <a:gd name="T37" fmla="*/ 83 h 169"/>
                  <a:gd name="T38" fmla="*/ 41 w 41"/>
                  <a:gd name="T39" fmla="*/ 96 h 169"/>
                  <a:gd name="T40" fmla="*/ 38 w 41"/>
                  <a:gd name="T41" fmla="*/ 108 h 169"/>
                  <a:gd name="T42" fmla="*/ 36 w 41"/>
                  <a:gd name="T43" fmla="*/ 118 h 169"/>
                  <a:gd name="T44" fmla="*/ 33 w 41"/>
                  <a:gd name="T45" fmla="*/ 128 h 169"/>
                  <a:gd name="T46" fmla="*/ 26 w 41"/>
                  <a:gd name="T47" fmla="*/ 146 h 169"/>
                  <a:gd name="T48" fmla="*/ 10 w 41"/>
                  <a:gd name="T49" fmla="*/ 169 h 169"/>
                  <a:gd name="T50" fmla="*/ 0 w 41"/>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9"/>
                  <a:gd name="T80" fmla="*/ 41 w 41"/>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9">
                    <a:moveTo>
                      <a:pt x="0" y="169"/>
                    </a:moveTo>
                    <a:lnTo>
                      <a:pt x="10" y="143"/>
                    </a:lnTo>
                    <a:lnTo>
                      <a:pt x="18" y="128"/>
                    </a:lnTo>
                    <a:lnTo>
                      <a:pt x="21" y="118"/>
                    </a:lnTo>
                    <a:lnTo>
                      <a:pt x="23" y="108"/>
                    </a:lnTo>
                    <a:lnTo>
                      <a:pt x="23" y="96"/>
                    </a:lnTo>
                    <a:lnTo>
                      <a:pt x="23" y="83"/>
                    </a:lnTo>
                    <a:lnTo>
                      <a:pt x="23" y="71"/>
                    </a:lnTo>
                    <a:lnTo>
                      <a:pt x="23" y="58"/>
                    </a:lnTo>
                    <a:lnTo>
                      <a:pt x="21" y="48"/>
                    </a:lnTo>
                    <a:lnTo>
                      <a:pt x="18" y="35"/>
                    </a:lnTo>
                    <a:lnTo>
                      <a:pt x="10" y="20"/>
                    </a:lnTo>
                    <a:lnTo>
                      <a:pt x="0" y="0"/>
                    </a:lnTo>
                    <a:lnTo>
                      <a:pt x="10" y="0"/>
                    </a:lnTo>
                    <a:lnTo>
                      <a:pt x="26" y="25"/>
                    </a:lnTo>
                    <a:lnTo>
                      <a:pt x="33" y="40"/>
                    </a:lnTo>
                    <a:lnTo>
                      <a:pt x="36" y="51"/>
                    </a:lnTo>
                    <a:lnTo>
                      <a:pt x="38" y="61"/>
                    </a:lnTo>
                    <a:lnTo>
                      <a:pt x="41" y="83"/>
                    </a:lnTo>
                    <a:lnTo>
                      <a:pt x="41" y="96"/>
                    </a:lnTo>
                    <a:lnTo>
                      <a:pt x="38" y="108"/>
                    </a:lnTo>
                    <a:lnTo>
                      <a:pt x="36" y="118"/>
                    </a:lnTo>
                    <a:lnTo>
                      <a:pt x="33" y="128"/>
                    </a:lnTo>
                    <a:lnTo>
                      <a:pt x="26"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4" name="Freeform 215"/>
              <p:cNvSpPr>
                <a:spLocks/>
              </p:cNvSpPr>
              <p:nvPr/>
            </p:nvSpPr>
            <p:spPr bwMode="auto">
              <a:xfrm>
                <a:off x="6083" y="3110"/>
                <a:ext cx="40" cy="169"/>
              </a:xfrm>
              <a:custGeom>
                <a:avLst/>
                <a:gdLst>
                  <a:gd name="T0" fmla="*/ 0 w 40"/>
                  <a:gd name="T1" fmla="*/ 169 h 169"/>
                  <a:gd name="T2" fmla="*/ 10 w 40"/>
                  <a:gd name="T3" fmla="*/ 143 h 169"/>
                  <a:gd name="T4" fmla="*/ 18 w 40"/>
                  <a:gd name="T5" fmla="*/ 128 h 169"/>
                  <a:gd name="T6" fmla="*/ 20 w 40"/>
                  <a:gd name="T7" fmla="*/ 118 h 169"/>
                  <a:gd name="T8" fmla="*/ 23 w 40"/>
                  <a:gd name="T9" fmla="*/ 108 h 169"/>
                  <a:gd name="T10" fmla="*/ 23 w 40"/>
                  <a:gd name="T11" fmla="*/ 96 h 169"/>
                  <a:gd name="T12" fmla="*/ 23 w 40"/>
                  <a:gd name="T13" fmla="*/ 83 h 169"/>
                  <a:gd name="T14" fmla="*/ 23 w 40"/>
                  <a:gd name="T15" fmla="*/ 71 h 169"/>
                  <a:gd name="T16" fmla="*/ 23 w 40"/>
                  <a:gd name="T17" fmla="*/ 58 h 169"/>
                  <a:gd name="T18" fmla="*/ 20 w 40"/>
                  <a:gd name="T19" fmla="*/ 48 h 169"/>
                  <a:gd name="T20" fmla="*/ 18 w 40"/>
                  <a:gd name="T21" fmla="*/ 35 h 169"/>
                  <a:gd name="T22" fmla="*/ 10 w 40"/>
                  <a:gd name="T23" fmla="*/ 20 h 169"/>
                  <a:gd name="T24" fmla="*/ 0 w 40"/>
                  <a:gd name="T25" fmla="*/ 0 h 169"/>
                  <a:gd name="T26" fmla="*/ 10 w 40"/>
                  <a:gd name="T27" fmla="*/ 0 h 169"/>
                  <a:gd name="T28" fmla="*/ 25 w 40"/>
                  <a:gd name="T29" fmla="*/ 25 h 169"/>
                  <a:gd name="T30" fmla="*/ 33 w 40"/>
                  <a:gd name="T31" fmla="*/ 40 h 169"/>
                  <a:gd name="T32" fmla="*/ 35 w 40"/>
                  <a:gd name="T33" fmla="*/ 51 h 169"/>
                  <a:gd name="T34" fmla="*/ 38 w 40"/>
                  <a:gd name="T35" fmla="*/ 61 h 169"/>
                  <a:gd name="T36" fmla="*/ 40 w 40"/>
                  <a:gd name="T37" fmla="*/ 83 h 169"/>
                  <a:gd name="T38" fmla="*/ 40 w 40"/>
                  <a:gd name="T39" fmla="*/ 96 h 169"/>
                  <a:gd name="T40" fmla="*/ 38 w 40"/>
                  <a:gd name="T41" fmla="*/ 108 h 169"/>
                  <a:gd name="T42" fmla="*/ 35 w 40"/>
                  <a:gd name="T43" fmla="*/ 118 h 169"/>
                  <a:gd name="T44" fmla="*/ 33 w 40"/>
                  <a:gd name="T45" fmla="*/ 128 h 169"/>
                  <a:gd name="T46" fmla="*/ 25 w 40"/>
                  <a:gd name="T47" fmla="*/ 146 h 169"/>
                  <a:gd name="T48" fmla="*/ 10 w 40"/>
                  <a:gd name="T49" fmla="*/ 169 h 169"/>
                  <a:gd name="T50" fmla="*/ 0 w 40"/>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9"/>
                  <a:gd name="T80" fmla="*/ 40 w 40"/>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9">
                    <a:moveTo>
                      <a:pt x="0" y="169"/>
                    </a:moveTo>
                    <a:lnTo>
                      <a:pt x="10" y="143"/>
                    </a:lnTo>
                    <a:lnTo>
                      <a:pt x="18" y="128"/>
                    </a:lnTo>
                    <a:lnTo>
                      <a:pt x="20" y="118"/>
                    </a:lnTo>
                    <a:lnTo>
                      <a:pt x="23" y="108"/>
                    </a:lnTo>
                    <a:lnTo>
                      <a:pt x="23" y="96"/>
                    </a:lnTo>
                    <a:lnTo>
                      <a:pt x="23" y="83"/>
                    </a:lnTo>
                    <a:lnTo>
                      <a:pt x="23" y="71"/>
                    </a:lnTo>
                    <a:lnTo>
                      <a:pt x="23" y="58"/>
                    </a:lnTo>
                    <a:lnTo>
                      <a:pt x="20" y="48"/>
                    </a:lnTo>
                    <a:lnTo>
                      <a:pt x="18" y="35"/>
                    </a:lnTo>
                    <a:lnTo>
                      <a:pt x="10" y="20"/>
                    </a:lnTo>
                    <a:lnTo>
                      <a:pt x="0" y="0"/>
                    </a:lnTo>
                    <a:lnTo>
                      <a:pt x="10" y="0"/>
                    </a:lnTo>
                    <a:lnTo>
                      <a:pt x="25" y="25"/>
                    </a:lnTo>
                    <a:lnTo>
                      <a:pt x="33" y="40"/>
                    </a:lnTo>
                    <a:lnTo>
                      <a:pt x="35" y="51"/>
                    </a:lnTo>
                    <a:lnTo>
                      <a:pt x="38" y="61"/>
                    </a:lnTo>
                    <a:lnTo>
                      <a:pt x="40" y="83"/>
                    </a:lnTo>
                    <a:lnTo>
                      <a:pt x="40" y="96"/>
                    </a:lnTo>
                    <a:lnTo>
                      <a:pt x="38" y="108"/>
                    </a:lnTo>
                    <a:lnTo>
                      <a:pt x="35" y="118"/>
                    </a:lnTo>
                    <a:lnTo>
                      <a:pt x="33" y="128"/>
                    </a:lnTo>
                    <a:lnTo>
                      <a:pt x="25" y="146"/>
                    </a:lnTo>
                    <a:lnTo>
                      <a:pt x="10" y="169"/>
                    </a:lnTo>
                    <a:lnTo>
                      <a:pt x="0"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5" name="Freeform 216"/>
              <p:cNvSpPr>
                <a:spLocks noEditPoints="1"/>
              </p:cNvSpPr>
              <p:nvPr/>
            </p:nvSpPr>
            <p:spPr bwMode="auto">
              <a:xfrm>
                <a:off x="6156" y="3148"/>
                <a:ext cx="20" cy="121"/>
              </a:xfrm>
              <a:custGeom>
                <a:avLst/>
                <a:gdLst>
                  <a:gd name="T0" fmla="*/ 0 w 20"/>
                  <a:gd name="T1" fmla="*/ 110 h 121"/>
                  <a:gd name="T2" fmla="*/ 5 w 20"/>
                  <a:gd name="T3" fmla="*/ 108 h 121"/>
                  <a:gd name="T4" fmla="*/ 10 w 20"/>
                  <a:gd name="T5" fmla="*/ 103 h 121"/>
                  <a:gd name="T6" fmla="*/ 10 w 20"/>
                  <a:gd name="T7" fmla="*/ 95 h 121"/>
                  <a:gd name="T8" fmla="*/ 10 w 20"/>
                  <a:gd name="T9" fmla="*/ 93 h 121"/>
                  <a:gd name="T10" fmla="*/ 0 w 20"/>
                  <a:gd name="T11" fmla="*/ 93 h 121"/>
                  <a:gd name="T12" fmla="*/ 0 w 20"/>
                  <a:gd name="T13" fmla="*/ 73 h 121"/>
                  <a:gd name="T14" fmla="*/ 20 w 20"/>
                  <a:gd name="T15" fmla="*/ 73 h 121"/>
                  <a:gd name="T16" fmla="*/ 20 w 20"/>
                  <a:gd name="T17" fmla="*/ 90 h 121"/>
                  <a:gd name="T18" fmla="*/ 18 w 20"/>
                  <a:gd name="T19" fmla="*/ 100 h 121"/>
                  <a:gd name="T20" fmla="*/ 18 w 20"/>
                  <a:gd name="T21" fmla="*/ 108 h 121"/>
                  <a:gd name="T22" fmla="*/ 13 w 20"/>
                  <a:gd name="T23" fmla="*/ 113 h 121"/>
                  <a:gd name="T24" fmla="*/ 10 w 20"/>
                  <a:gd name="T25" fmla="*/ 116 h 121"/>
                  <a:gd name="T26" fmla="*/ 0 w 20"/>
                  <a:gd name="T27" fmla="*/ 121 h 121"/>
                  <a:gd name="T28" fmla="*/ 0 w 20"/>
                  <a:gd name="T29" fmla="*/ 110 h 121"/>
                  <a:gd name="T30" fmla="*/ 0 w 20"/>
                  <a:gd name="T31" fmla="*/ 0 h 121"/>
                  <a:gd name="T32" fmla="*/ 20 w 20"/>
                  <a:gd name="T33" fmla="*/ 0 h 121"/>
                  <a:gd name="T34" fmla="*/ 20 w 20"/>
                  <a:gd name="T35" fmla="*/ 20 h 121"/>
                  <a:gd name="T36" fmla="*/ 0 w 20"/>
                  <a:gd name="T37" fmla="*/ 20 h 121"/>
                  <a:gd name="T38" fmla="*/ 0 w 20"/>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121"/>
                  <a:gd name="T62" fmla="*/ 20 w 20"/>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121">
                    <a:moveTo>
                      <a:pt x="0" y="110"/>
                    </a:moveTo>
                    <a:lnTo>
                      <a:pt x="5" y="108"/>
                    </a:lnTo>
                    <a:lnTo>
                      <a:pt x="10" y="103"/>
                    </a:lnTo>
                    <a:lnTo>
                      <a:pt x="10" y="95"/>
                    </a:lnTo>
                    <a:lnTo>
                      <a:pt x="10" y="93"/>
                    </a:lnTo>
                    <a:lnTo>
                      <a:pt x="0" y="93"/>
                    </a:lnTo>
                    <a:lnTo>
                      <a:pt x="0" y="73"/>
                    </a:lnTo>
                    <a:lnTo>
                      <a:pt x="20" y="73"/>
                    </a:lnTo>
                    <a:lnTo>
                      <a:pt x="20" y="90"/>
                    </a:lnTo>
                    <a:lnTo>
                      <a:pt x="18" y="100"/>
                    </a:lnTo>
                    <a:lnTo>
                      <a:pt x="18" y="108"/>
                    </a:lnTo>
                    <a:lnTo>
                      <a:pt x="13" y="113"/>
                    </a:lnTo>
                    <a:lnTo>
                      <a:pt x="10" y="116"/>
                    </a:lnTo>
                    <a:lnTo>
                      <a:pt x="0" y="121"/>
                    </a:lnTo>
                    <a:lnTo>
                      <a:pt x="0" y="110"/>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6" name="Freeform 217"/>
              <p:cNvSpPr>
                <a:spLocks/>
              </p:cNvSpPr>
              <p:nvPr/>
            </p:nvSpPr>
            <p:spPr bwMode="auto">
              <a:xfrm>
                <a:off x="564" y="2869"/>
                <a:ext cx="93" cy="131"/>
              </a:xfrm>
              <a:custGeom>
                <a:avLst/>
                <a:gdLst>
                  <a:gd name="T0" fmla="*/ 0 w 93"/>
                  <a:gd name="T1" fmla="*/ 0 h 131"/>
                  <a:gd name="T2" fmla="*/ 93 w 93"/>
                  <a:gd name="T3" fmla="*/ 0 h 131"/>
                  <a:gd name="T4" fmla="*/ 93 w 93"/>
                  <a:gd name="T5" fmla="*/ 23 h 131"/>
                  <a:gd name="T6" fmla="*/ 27 w 93"/>
                  <a:gd name="T7" fmla="*/ 23 h 131"/>
                  <a:gd name="T8" fmla="*/ 27 w 93"/>
                  <a:gd name="T9" fmla="*/ 53 h 131"/>
                  <a:gd name="T10" fmla="*/ 85 w 93"/>
                  <a:gd name="T11" fmla="*/ 53 h 131"/>
                  <a:gd name="T12" fmla="*/ 85 w 93"/>
                  <a:gd name="T13" fmla="*/ 75 h 131"/>
                  <a:gd name="T14" fmla="*/ 27 w 93"/>
                  <a:gd name="T15" fmla="*/ 75 h 131"/>
                  <a:gd name="T16" fmla="*/ 27 w 93"/>
                  <a:gd name="T17" fmla="*/ 131 h 131"/>
                  <a:gd name="T18" fmla="*/ 0 w 93"/>
                  <a:gd name="T19" fmla="*/ 131 h 131"/>
                  <a:gd name="T20" fmla="*/ 0 w 9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1"/>
                  <a:gd name="T35" fmla="*/ 93 w 9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1">
                    <a:moveTo>
                      <a:pt x="0" y="0"/>
                    </a:moveTo>
                    <a:lnTo>
                      <a:pt x="93" y="0"/>
                    </a:lnTo>
                    <a:lnTo>
                      <a:pt x="93" y="23"/>
                    </a:lnTo>
                    <a:lnTo>
                      <a:pt x="27" y="23"/>
                    </a:lnTo>
                    <a:lnTo>
                      <a:pt x="27" y="53"/>
                    </a:lnTo>
                    <a:lnTo>
                      <a:pt x="85" y="53"/>
                    </a:lnTo>
                    <a:lnTo>
                      <a:pt x="85" y="75"/>
                    </a:lnTo>
                    <a:lnTo>
                      <a:pt x="27" y="75"/>
                    </a:lnTo>
                    <a:lnTo>
                      <a:pt x="2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7" name="Freeform 218"/>
              <p:cNvSpPr>
                <a:spLocks noEditPoints="1"/>
              </p:cNvSpPr>
              <p:nvPr/>
            </p:nvSpPr>
            <p:spPr bwMode="auto">
              <a:xfrm>
                <a:off x="672" y="2867"/>
                <a:ext cx="123" cy="135"/>
              </a:xfrm>
              <a:custGeom>
                <a:avLst/>
                <a:gdLst>
                  <a:gd name="T0" fmla="*/ 90 w 123"/>
                  <a:gd name="T1" fmla="*/ 95 h 135"/>
                  <a:gd name="T2" fmla="*/ 95 w 123"/>
                  <a:gd name="T3" fmla="*/ 77 h 135"/>
                  <a:gd name="T4" fmla="*/ 95 w 123"/>
                  <a:gd name="T5" fmla="*/ 57 h 135"/>
                  <a:gd name="T6" fmla="*/ 90 w 123"/>
                  <a:gd name="T7" fmla="*/ 40 h 135"/>
                  <a:gd name="T8" fmla="*/ 83 w 123"/>
                  <a:gd name="T9" fmla="*/ 27 h 135"/>
                  <a:gd name="T10" fmla="*/ 68 w 123"/>
                  <a:gd name="T11" fmla="*/ 22 h 135"/>
                  <a:gd name="T12" fmla="*/ 53 w 123"/>
                  <a:gd name="T13" fmla="*/ 22 h 135"/>
                  <a:gd name="T14" fmla="*/ 40 w 123"/>
                  <a:gd name="T15" fmla="*/ 27 h 135"/>
                  <a:gd name="T16" fmla="*/ 30 w 123"/>
                  <a:gd name="T17" fmla="*/ 40 h 135"/>
                  <a:gd name="T18" fmla="*/ 27 w 123"/>
                  <a:gd name="T19" fmla="*/ 57 h 135"/>
                  <a:gd name="T20" fmla="*/ 27 w 123"/>
                  <a:gd name="T21" fmla="*/ 77 h 135"/>
                  <a:gd name="T22" fmla="*/ 30 w 123"/>
                  <a:gd name="T23" fmla="*/ 95 h 135"/>
                  <a:gd name="T24" fmla="*/ 40 w 123"/>
                  <a:gd name="T25" fmla="*/ 108 h 135"/>
                  <a:gd name="T26" fmla="*/ 53 w 123"/>
                  <a:gd name="T27" fmla="*/ 113 h 135"/>
                  <a:gd name="T28" fmla="*/ 68 w 123"/>
                  <a:gd name="T29" fmla="*/ 113 h 135"/>
                  <a:gd name="T30" fmla="*/ 83 w 123"/>
                  <a:gd name="T31" fmla="*/ 108 h 135"/>
                  <a:gd name="T32" fmla="*/ 103 w 123"/>
                  <a:gd name="T33" fmla="*/ 120 h 135"/>
                  <a:gd name="T34" fmla="*/ 85 w 123"/>
                  <a:gd name="T35" fmla="*/ 133 h 135"/>
                  <a:gd name="T36" fmla="*/ 60 w 123"/>
                  <a:gd name="T37" fmla="*/ 135 h 135"/>
                  <a:gd name="T38" fmla="*/ 37 w 123"/>
                  <a:gd name="T39" fmla="*/ 133 h 135"/>
                  <a:gd name="T40" fmla="*/ 17 w 123"/>
                  <a:gd name="T41" fmla="*/ 120 h 135"/>
                  <a:gd name="T42" fmla="*/ 5 w 123"/>
                  <a:gd name="T43" fmla="*/ 98 h 135"/>
                  <a:gd name="T44" fmla="*/ 0 w 123"/>
                  <a:gd name="T45" fmla="*/ 85 h 135"/>
                  <a:gd name="T46" fmla="*/ 0 w 123"/>
                  <a:gd name="T47" fmla="*/ 50 h 135"/>
                  <a:gd name="T48" fmla="*/ 5 w 123"/>
                  <a:gd name="T49" fmla="*/ 37 h 135"/>
                  <a:gd name="T50" fmla="*/ 17 w 123"/>
                  <a:gd name="T51" fmla="*/ 15 h 135"/>
                  <a:gd name="T52" fmla="*/ 37 w 123"/>
                  <a:gd name="T53" fmla="*/ 2 h 135"/>
                  <a:gd name="T54" fmla="*/ 60 w 123"/>
                  <a:gd name="T55" fmla="*/ 0 h 135"/>
                  <a:gd name="T56" fmla="*/ 85 w 123"/>
                  <a:gd name="T57" fmla="*/ 2 h 135"/>
                  <a:gd name="T58" fmla="*/ 103 w 123"/>
                  <a:gd name="T59" fmla="*/ 15 h 135"/>
                  <a:gd name="T60" fmla="*/ 118 w 123"/>
                  <a:gd name="T61" fmla="*/ 37 h 135"/>
                  <a:gd name="T62" fmla="*/ 123 w 123"/>
                  <a:gd name="T63" fmla="*/ 50 h 135"/>
                  <a:gd name="T64" fmla="*/ 123 w 123"/>
                  <a:gd name="T65" fmla="*/ 85 h 135"/>
                  <a:gd name="T66" fmla="*/ 118 w 123"/>
                  <a:gd name="T67" fmla="*/ 98 h 135"/>
                  <a:gd name="T68" fmla="*/ 108 w 123"/>
                  <a:gd name="T69" fmla="*/ 115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5"/>
                  <a:gd name="T107" fmla="*/ 123 w 123"/>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5">
                    <a:moveTo>
                      <a:pt x="88" y="103"/>
                    </a:moveTo>
                    <a:lnTo>
                      <a:pt x="90" y="95"/>
                    </a:lnTo>
                    <a:lnTo>
                      <a:pt x="93" y="88"/>
                    </a:lnTo>
                    <a:lnTo>
                      <a:pt x="95" y="77"/>
                    </a:lnTo>
                    <a:lnTo>
                      <a:pt x="95" y="67"/>
                    </a:lnTo>
                    <a:lnTo>
                      <a:pt x="95" y="57"/>
                    </a:lnTo>
                    <a:lnTo>
                      <a:pt x="93" y="47"/>
                    </a:lnTo>
                    <a:lnTo>
                      <a:pt x="90" y="40"/>
                    </a:lnTo>
                    <a:lnTo>
                      <a:pt x="88" y="35"/>
                    </a:lnTo>
                    <a:lnTo>
                      <a:pt x="83" y="27"/>
                    </a:lnTo>
                    <a:lnTo>
                      <a:pt x="75" y="25"/>
                    </a:lnTo>
                    <a:lnTo>
                      <a:pt x="68" y="22"/>
                    </a:lnTo>
                    <a:lnTo>
                      <a:pt x="60" y="22"/>
                    </a:lnTo>
                    <a:lnTo>
                      <a:pt x="53" y="22"/>
                    </a:lnTo>
                    <a:lnTo>
                      <a:pt x="48" y="25"/>
                    </a:lnTo>
                    <a:lnTo>
                      <a:pt x="40" y="27"/>
                    </a:lnTo>
                    <a:lnTo>
                      <a:pt x="35" y="35"/>
                    </a:lnTo>
                    <a:lnTo>
                      <a:pt x="30" y="40"/>
                    </a:lnTo>
                    <a:lnTo>
                      <a:pt x="27" y="47"/>
                    </a:lnTo>
                    <a:lnTo>
                      <a:pt x="27" y="57"/>
                    </a:lnTo>
                    <a:lnTo>
                      <a:pt x="25" y="67"/>
                    </a:lnTo>
                    <a:lnTo>
                      <a:pt x="27" y="77"/>
                    </a:lnTo>
                    <a:lnTo>
                      <a:pt x="27" y="88"/>
                    </a:lnTo>
                    <a:lnTo>
                      <a:pt x="30" y="95"/>
                    </a:lnTo>
                    <a:lnTo>
                      <a:pt x="35" y="103"/>
                    </a:lnTo>
                    <a:lnTo>
                      <a:pt x="40" y="108"/>
                    </a:lnTo>
                    <a:lnTo>
                      <a:pt x="48" y="110"/>
                    </a:lnTo>
                    <a:lnTo>
                      <a:pt x="53" y="113"/>
                    </a:lnTo>
                    <a:lnTo>
                      <a:pt x="60" y="113"/>
                    </a:lnTo>
                    <a:lnTo>
                      <a:pt x="68" y="113"/>
                    </a:lnTo>
                    <a:lnTo>
                      <a:pt x="75" y="110"/>
                    </a:lnTo>
                    <a:lnTo>
                      <a:pt x="83" y="108"/>
                    </a:lnTo>
                    <a:lnTo>
                      <a:pt x="88" y="103"/>
                    </a:lnTo>
                    <a:close/>
                    <a:moveTo>
                      <a:pt x="103" y="120"/>
                    </a:moveTo>
                    <a:lnTo>
                      <a:pt x="95" y="128"/>
                    </a:lnTo>
                    <a:lnTo>
                      <a:pt x="85" y="133"/>
                    </a:lnTo>
                    <a:lnTo>
                      <a:pt x="75" y="135"/>
                    </a:lnTo>
                    <a:lnTo>
                      <a:pt x="60" y="135"/>
                    </a:lnTo>
                    <a:lnTo>
                      <a:pt x="48" y="135"/>
                    </a:lnTo>
                    <a:lnTo>
                      <a:pt x="37" y="133"/>
                    </a:lnTo>
                    <a:lnTo>
                      <a:pt x="27" y="128"/>
                    </a:lnTo>
                    <a:lnTo>
                      <a:pt x="17" y="120"/>
                    </a:lnTo>
                    <a:lnTo>
                      <a:pt x="10" y="110"/>
                    </a:lnTo>
                    <a:lnTo>
                      <a:pt x="5" y="98"/>
                    </a:lnTo>
                    <a:lnTo>
                      <a:pt x="2" y="93"/>
                    </a:lnTo>
                    <a:lnTo>
                      <a:pt x="0" y="85"/>
                    </a:lnTo>
                    <a:lnTo>
                      <a:pt x="0" y="67"/>
                    </a:lnTo>
                    <a:lnTo>
                      <a:pt x="0" y="50"/>
                    </a:lnTo>
                    <a:lnTo>
                      <a:pt x="2" y="42"/>
                    </a:lnTo>
                    <a:lnTo>
                      <a:pt x="5" y="37"/>
                    </a:lnTo>
                    <a:lnTo>
                      <a:pt x="10" y="25"/>
                    </a:lnTo>
                    <a:lnTo>
                      <a:pt x="17" y="15"/>
                    </a:lnTo>
                    <a:lnTo>
                      <a:pt x="27" y="7"/>
                    </a:lnTo>
                    <a:lnTo>
                      <a:pt x="37" y="2"/>
                    </a:lnTo>
                    <a:lnTo>
                      <a:pt x="48" y="0"/>
                    </a:lnTo>
                    <a:lnTo>
                      <a:pt x="60" y="0"/>
                    </a:lnTo>
                    <a:lnTo>
                      <a:pt x="75" y="0"/>
                    </a:lnTo>
                    <a:lnTo>
                      <a:pt x="85" y="2"/>
                    </a:lnTo>
                    <a:lnTo>
                      <a:pt x="95" y="7"/>
                    </a:lnTo>
                    <a:lnTo>
                      <a:pt x="103" y="15"/>
                    </a:lnTo>
                    <a:lnTo>
                      <a:pt x="113" y="25"/>
                    </a:lnTo>
                    <a:lnTo>
                      <a:pt x="118" y="37"/>
                    </a:lnTo>
                    <a:lnTo>
                      <a:pt x="120" y="42"/>
                    </a:lnTo>
                    <a:lnTo>
                      <a:pt x="123" y="50"/>
                    </a:lnTo>
                    <a:lnTo>
                      <a:pt x="123" y="67"/>
                    </a:lnTo>
                    <a:lnTo>
                      <a:pt x="123" y="85"/>
                    </a:lnTo>
                    <a:lnTo>
                      <a:pt x="120" y="93"/>
                    </a:lnTo>
                    <a:lnTo>
                      <a:pt x="118" y="98"/>
                    </a:lnTo>
                    <a:lnTo>
                      <a:pt x="113" y="110"/>
                    </a:lnTo>
                    <a:lnTo>
                      <a:pt x="108" y="115"/>
                    </a:lnTo>
                    <a:lnTo>
                      <a:pt x="10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8" name="Freeform 219"/>
              <p:cNvSpPr>
                <a:spLocks noEditPoints="1"/>
              </p:cNvSpPr>
              <p:nvPr/>
            </p:nvSpPr>
            <p:spPr bwMode="auto">
              <a:xfrm>
                <a:off x="818" y="2869"/>
                <a:ext cx="108" cy="131"/>
              </a:xfrm>
              <a:custGeom>
                <a:avLst/>
                <a:gdLst>
                  <a:gd name="T0" fmla="*/ 25 w 108"/>
                  <a:gd name="T1" fmla="*/ 23 h 131"/>
                  <a:gd name="T2" fmla="*/ 25 w 108"/>
                  <a:gd name="T3" fmla="*/ 58 h 131"/>
                  <a:gd name="T4" fmla="*/ 57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7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7"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7" y="23"/>
                    </a:lnTo>
                    <a:lnTo>
                      <a:pt x="25" y="23"/>
                    </a:lnTo>
                    <a:close/>
                    <a:moveTo>
                      <a:pt x="85" y="5"/>
                    </a:moveTo>
                    <a:lnTo>
                      <a:pt x="90" y="8"/>
                    </a:lnTo>
                    <a:lnTo>
                      <a:pt x="98" y="13"/>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09" name="Freeform 220"/>
              <p:cNvSpPr>
                <a:spLocks/>
              </p:cNvSpPr>
              <p:nvPr/>
            </p:nvSpPr>
            <p:spPr bwMode="auto">
              <a:xfrm>
                <a:off x="948" y="2869"/>
                <a:ext cx="99" cy="131"/>
              </a:xfrm>
              <a:custGeom>
                <a:avLst/>
                <a:gdLst>
                  <a:gd name="T0" fmla="*/ 96 w 99"/>
                  <a:gd name="T1" fmla="*/ 23 h 131"/>
                  <a:gd name="T2" fmla="*/ 26 w 99"/>
                  <a:gd name="T3" fmla="*/ 23 h 131"/>
                  <a:gd name="T4" fmla="*/ 26 w 99"/>
                  <a:gd name="T5" fmla="*/ 50 h 131"/>
                  <a:gd name="T6" fmla="*/ 88 w 99"/>
                  <a:gd name="T7" fmla="*/ 50 h 131"/>
                  <a:gd name="T8" fmla="*/ 88 w 99"/>
                  <a:gd name="T9" fmla="*/ 73 h 131"/>
                  <a:gd name="T10" fmla="*/ 26 w 99"/>
                  <a:gd name="T11" fmla="*/ 73 h 131"/>
                  <a:gd name="T12" fmla="*/ 26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6" y="23"/>
                    </a:lnTo>
                    <a:lnTo>
                      <a:pt x="26" y="50"/>
                    </a:lnTo>
                    <a:lnTo>
                      <a:pt x="88" y="50"/>
                    </a:lnTo>
                    <a:lnTo>
                      <a:pt x="88" y="73"/>
                    </a:lnTo>
                    <a:lnTo>
                      <a:pt x="26" y="73"/>
                    </a:lnTo>
                    <a:lnTo>
                      <a:pt x="26"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0" name="Rectangle 221"/>
              <p:cNvSpPr>
                <a:spLocks noChangeArrowheads="1"/>
              </p:cNvSpPr>
              <p:nvPr/>
            </p:nvSpPr>
            <p:spPr bwMode="auto">
              <a:xfrm>
                <a:off x="1067" y="2869"/>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11" name="Freeform 222"/>
              <p:cNvSpPr>
                <a:spLocks/>
              </p:cNvSpPr>
              <p:nvPr/>
            </p:nvSpPr>
            <p:spPr bwMode="auto">
              <a:xfrm>
                <a:off x="1112" y="2867"/>
                <a:ext cx="121" cy="135"/>
              </a:xfrm>
              <a:custGeom>
                <a:avLst/>
                <a:gdLst>
                  <a:gd name="T0" fmla="*/ 93 w 121"/>
                  <a:gd name="T1" fmla="*/ 37 h 135"/>
                  <a:gd name="T2" fmla="*/ 86 w 121"/>
                  <a:gd name="T3" fmla="*/ 27 h 135"/>
                  <a:gd name="T4" fmla="*/ 73 w 121"/>
                  <a:gd name="T5" fmla="*/ 22 h 135"/>
                  <a:gd name="T6" fmla="*/ 55 w 121"/>
                  <a:gd name="T7" fmla="*/ 22 h 135"/>
                  <a:gd name="T8" fmla="*/ 43 w 121"/>
                  <a:gd name="T9" fmla="*/ 27 h 135"/>
                  <a:gd name="T10" fmla="*/ 33 w 121"/>
                  <a:gd name="T11" fmla="*/ 40 h 135"/>
                  <a:gd name="T12" fmla="*/ 28 w 121"/>
                  <a:gd name="T13" fmla="*/ 57 h 135"/>
                  <a:gd name="T14" fmla="*/ 28 w 121"/>
                  <a:gd name="T15" fmla="*/ 80 h 135"/>
                  <a:gd name="T16" fmla="*/ 35 w 121"/>
                  <a:gd name="T17" fmla="*/ 98 h 135"/>
                  <a:gd name="T18" fmla="*/ 38 w 121"/>
                  <a:gd name="T19" fmla="*/ 103 h 135"/>
                  <a:gd name="T20" fmla="*/ 50 w 121"/>
                  <a:gd name="T21" fmla="*/ 110 h 135"/>
                  <a:gd name="T22" fmla="*/ 63 w 121"/>
                  <a:gd name="T23" fmla="*/ 113 h 135"/>
                  <a:gd name="T24" fmla="*/ 80 w 121"/>
                  <a:gd name="T25" fmla="*/ 108 h 135"/>
                  <a:gd name="T26" fmla="*/ 91 w 121"/>
                  <a:gd name="T27" fmla="*/ 100 h 135"/>
                  <a:gd name="T28" fmla="*/ 98 w 121"/>
                  <a:gd name="T29" fmla="*/ 85 h 135"/>
                  <a:gd name="T30" fmla="*/ 68 w 121"/>
                  <a:gd name="T31" fmla="*/ 62 h 135"/>
                  <a:gd name="T32" fmla="*/ 121 w 121"/>
                  <a:gd name="T33" fmla="*/ 133 h 135"/>
                  <a:gd name="T34" fmla="*/ 101 w 121"/>
                  <a:gd name="T35" fmla="*/ 118 h 135"/>
                  <a:gd name="T36" fmla="*/ 86 w 121"/>
                  <a:gd name="T37" fmla="*/ 130 h 135"/>
                  <a:gd name="T38" fmla="*/ 75 w 121"/>
                  <a:gd name="T39" fmla="*/ 135 h 135"/>
                  <a:gd name="T40" fmla="*/ 48 w 121"/>
                  <a:gd name="T41" fmla="*/ 135 h 135"/>
                  <a:gd name="T42" fmla="*/ 30 w 121"/>
                  <a:gd name="T43" fmla="*/ 130 h 135"/>
                  <a:gd name="T44" fmla="*/ 18 w 121"/>
                  <a:gd name="T45" fmla="*/ 118 h 135"/>
                  <a:gd name="T46" fmla="*/ 10 w 121"/>
                  <a:gd name="T47" fmla="*/ 108 h 135"/>
                  <a:gd name="T48" fmla="*/ 0 w 121"/>
                  <a:gd name="T49" fmla="*/ 85 h 135"/>
                  <a:gd name="T50" fmla="*/ 0 w 121"/>
                  <a:gd name="T51" fmla="*/ 55 h 135"/>
                  <a:gd name="T52" fmla="*/ 8 w 121"/>
                  <a:gd name="T53" fmla="*/ 35 h 135"/>
                  <a:gd name="T54" fmla="*/ 13 w 121"/>
                  <a:gd name="T55" fmla="*/ 22 h 135"/>
                  <a:gd name="T56" fmla="*/ 28 w 121"/>
                  <a:gd name="T57" fmla="*/ 10 h 135"/>
                  <a:gd name="T58" fmla="*/ 38 w 121"/>
                  <a:gd name="T59" fmla="*/ 5 h 135"/>
                  <a:gd name="T60" fmla="*/ 63 w 121"/>
                  <a:gd name="T61" fmla="*/ 0 h 135"/>
                  <a:gd name="T62" fmla="*/ 86 w 121"/>
                  <a:gd name="T63" fmla="*/ 2 h 135"/>
                  <a:gd name="T64" fmla="*/ 103 w 121"/>
                  <a:gd name="T65" fmla="*/ 12 h 135"/>
                  <a:gd name="T66" fmla="*/ 116 w 121"/>
                  <a:gd name="T67" fmla="*/ 25 h 135"/>
                  <a:gd name="T68" fmla="*/ 121 w 121"/>
                  <a:gd name="T69" fmla="*/ 42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5"/>
                  <a:gd name="T107" fmla="*/ 121 w 121"/>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5">
                    <a:moveTo>
                      <a:pt x="93" y="42"/>
                    </a:moveTo>
                    <a:lnTo>
                      <a:pt x="93" y="37"/>
                    </a:lnTo>
                    <a:lnTo>
                      <a:pt x="88" y="32"/>
                    </a:lnTo>
                    <a:lnTo>
                      <a:pt x="86" y="27"/>
                    </a:lnTo>
                    <a:lnTo>
                      <a:pt x="78" y="25"/>
                    </a:lnTo>
                    <a:lnTo>
                      <a:pt x="73" y="22"/>
                    </a:lnTo>
                    <a:lnTo>
                      <a:pt x="63" y="22"/>
                    </a:lnTo>
                    <a:lnTo>
                      <a:pt x="55" y="22"/>
                    </a:lnTo>
                    <a:lnTo>
                      <a:pt x="50" y="25"/>
                    </a:lnTo>
                    <a:lnTo>
                      <a:pt x="43" y="27"/>
                    </a:lnTo>
                    <a:lnTo>
                      <a:pt x="38" y="35"/>
                    </a:lnTo>
                    <a:lnTo>
                      <a:pt x="33" y="40"/>
                    </a:lnTo>
                    <a:lnTo>
                      <a:pt x="30" y="47"/>
                    </a:lnTo>
                    <a:lnTo>
                      <a:pt x="28" y="57"/>
                    </a:lnTo>
                    <a:lnTo>
                      <a:pt x="28" y="70"/>
                    </a:lnTo>
                    <a:lnTo>
                      <a:pt x="28" y="80"/>
                    </a:lnTo>
                    <a:lnTo>
                      <a:pt x="30" y="90"/>
                    </a:lnTo>
                    <a:lnTo>
                      <a:pt x="35" y="98"/>
                    </a:lnTo>
                    <a:lnTo>
                      <a:pt x="35" y="100"/>
                    </a:lnTo>
                    <a:lnTo>
                      <a:pt x="38" y="103"/>
                    </a:lnTo>
                    <a:lnTo>
                      <a:pt x="45" y="108"/>
                    </a:lnTo>
                    <a:lnTo>
                      <a:pt x="50" y="110"/>
                    </a:lnTo>
                    <a:lnTo>
                      <a:pt x="58" y="113"/>
                    </a:lnTo>
                    <a:lnTo>
                      <a:pt x="63" y="113"/>
                    </a:lnTo>
                    <a:lnTo>
                      <a:pt x="75" y="110"/>
                    </a:lnTo>
                    <a:lnTo>
                      <a:pt x="80" y="108"/>
                    </a:lnTo>
                    <a:lnTo>
                      <a:pt x="86" y="105"/>
                    </a:lnTo>
                    <a:lnTo>
                      <a:pt x="91" y="100"/>
                    </a:lnTo>
                    <a:lnTo>
                      <a:pt x="93" y="95"/>
                    </a:lnTo>
                    <a:lnTo>
                      <a:pt x="98" y="85"/>
                    </a:lnTo>
                    <a:lnTo>
                      <a:pt x="68" y="85"/>
                    </a:lnTo>
                    <a:lnTo>
                      <a:pt x="68" y="62"/>
                    </a:lnTo>
                    <a:lnTo>
                      <a:pt x="121" y="62"/>
                    </a:lnTo>
                    <a:lnTo>
                      <a:pt x="121" y="133"/>
                    </a:lnTo>
                    <a:lnTo>
                      <a:pt x="103" y="133"/>
                    </a:lnTo>
                    <a:lnTo>
                      <a:pt x="101" y="118"/>
                    </a:lnTo>
                    <a:lnTo>
                      <a:pt x="93" y="125"/>
                    </a:lnTo>
                    <a:lnTo>
                      <a:pt x="86" y="130"/>
                    </a:lnTo>
                    <a:lnTo>
                      <a:pt x="80" y="133"/>
                    </a:lnTo>
                    <a:lnTo>
                      <a:pt x="75" y="135"/>
                    </a:lnTo>
                    <a:lnTo>
                      <a:pt x="60" y="135"/>
                    </a:lnTo>
                    <a:lnTo>
                      <a:pt x="48" y="135"/>
                    </a:lnTo>
                    <a:lnTo>
                      <a:pt x="35" y="133"/>
                    </a:lnTo>
                    <a:lnTo>
                      <a:pt x="30" y="130"/>
                    </a:lnTo>
                    <a:lnTo>
                      <a:pt x="25" y="125"/>
                    </a:lnTo>
                    <a:lnTo>
                      <a:pt x="18" y="118"/>
                    </a:lnTo>
                    <a:lnTo>
                      <a:pt x="13" y="113"/>
                    </a:lnTo>
                    <a:lnTo>
                      <a:pt x="10" y="108"/>
                    </a:lnTo>
                    <a:lnTo>
                      <a:pt x="5" y="98"/>
                    </a:lnTo>
                    <a:lnTo>
                      <a:pt x="0" y="85"/>
                    </a:lnTo>
                    <a:lnTo>
                      <a:pt x="0" y="70"/>
                    </a:lnTo>
                    <a:lnTo>
                      <a:pt x="0" y="55"/>
                    </a:lnTo>
                    <a:lnTo>
                      <a:pt x="5" y="40"/>
                    </a:lnTo>
                    <a:lnTo>
                      <a:pt x="8" y="35"/>
                    </a:lnTo>
                    <a:lnTo>
                      <a:pt x="10" y="30"/>
                    </a:lnTo>
                    <a:lnTo>
                      <a:pt x="13" y="22"/>
                    </a:lnTo>
                    <a:lnTo>
                      <a:pt x="18" y="17"/>
                    </a:lnTo>
                    <a:lnTo>
                      <a:pt x="28" y="10"/>
                    </a:lnTo>
                    <a:lnTo>
                      <a:pt x="33" y="7"/>
                    </a:lnTo>
                    <a:lnTo>
                      <a:pt x="38" y="5"/>
                    </a:lnTo>
                    <a:lnTo>
                      <a:pt x="50" y="0"/>
                    </a:lnTo>
                    <a:lnTo>
                      <a:pt x="63" y="0"/>
                    </a:lnTo>
                    <a:lnTo>
                      <a:pt x="75" y="0"/>
                    </a:lnTo>
                    <a:lnTo>
                      <a:pt x="86" y="2"/>
                    </a:lnTo>
                    <a:lnTo>
                      <a:pt x="96" y="7"/>
                    </a:lnTo>
                    <a:lnTo>
                      <a:pt x="103" y="12"/>
                    </a:lnTo>
                    <a:lnTo>
                      <a:pt x="111" y="20"/>
                    </a:lnTo>
                    <a:lnTo>
                      <a:pt x="116" y="25"/>
                    </a:lnTo>
                    <a:lnTo>
                      <a:pt x="118" y="35"/>
                    </a:lnTo>
                    <a:lnTo>
                      <a:pt x="121" y="42"/>
                    </a:lnTo>
                    <a:lnTo>
                      <a:pt x="9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2" name="Freeform 223"/>
              <p:cNvSpPr>
                <a:spLocks/>
              </p:cNvSpPr>
              <p:nvPr/>
            </p:nvSpPr>
            <p:spPr bwMode="auto">
              <a:xfrm>
                <a:off x="1258" y="2869"/>
                <a:ext cx="106" cy="131"/>
              </a:xfrm>
              <a:custGeom>
                <a:avLst/>
                <a:gdLst>
                  <a:gd name="T0" fmla="*/ 0 w 106"/>
                  <a:gd name="T1" fmla="*/ 0 h 131"/>
                  <a:gd name="T2" fmla="*/ 30 w 106"/>
                  <a:gd name="T3" fmla="*/ 0 h 131"/>
                  <a:gd name="T4" fmla="*/ 80 w 106"/>
                  <a:gd name="T5" fmla="*/ 91 h 131"/>
                  <a:gd name="T6" fmla="*/ 80 w 106"/>
                  <a:gd name="T7" fmla="*/ 0 h 131"/>
                  <a:gd name="T8" fmla="*/ 106 w 106"/>
                  <a:gd name="T9" fmla="*/ 0 h 131"/>
                  <a:gd name="T10" fmla="*/ 106 w 106"/>
                  <a:gd name="T11" fmla="*/ 131 h 131"/>
                  <a:gd name="T12" fmla="*/ 80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0" y="91"/>
                    </a:lnTo>
                    <a:lnTo>
                      <a:pt x="80" y="0"/>
                    </a:lnTo>
                    <a:lnTo>
                      <a:pt x="106" y="0"/>
                    </a:lnTo>
                    <a:lnTo>
                      <a:pt x="106" y="131"/>
                    </a:lnTo>
                    <a:lnTo>
                      <a:pt x="80"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3" name="Freeform 224"/>
              <p:cNvSpPr>
                <a:spLocks/>
              </p:cNvSpPr>
              <p:nvPr/>
            </p:nvSpPr>
            <p:spPr bwMode="auto">
              <a:xfrm>
                <a:off x="1442" y="2869"/>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4" name="Freeform 225"/>
              <p:cNvSpPr>
                <a:spLocks/>
              </p:cNvSpPr>
              <p:nvPr/>
            </p:nvSpPr>
            <p:spPr bwMode="auto">
              <a:xfrm>
                <a:off x="1572" y="2869"/>
                <a:ext cx="98" cy="131"/>
              </a:xfrm>
              <a:custGeom>
                <a:avLst/>
                <a:gdLst>
                  <a:gd name="T0" fmla="*/ 96 w 98"/>
                  <a:gd name="T1" fmla="*/ 23 h 131"/>
                  <a:gd name="T2" fmla="*/ 26 w 98"/>
                  <a:gd name="T3" fmla="*/ 23 h 131"/>
                  <a:gd name="T4" fmla="*/ 26 w 98"/>
                  <a:gd name="T5" fmla="*/ 50 h 131"/>
                  <a:gd name="T6" fmla="*/ 88 w 98"/>
                  <a:gd name="T7" fmla="*/ 50 h 131"/>
                  <a:gd name="T8" fmla="*/ 88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88" y="50"/>
                    </a:lnTo>
                    <a:lnTo>
                      <a:pt x="88"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5" name="Freeform 226"/>
              <p:cNvSpPr>
                <a:spLocks/>
              </p:cNvSpPr>
              <p:nvPr/>
            </p:nvSpPr>
            <p:spPr bwMode="auto">
              <a:xfrm>
                <a:off x="1681" y="2869"/>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6" name="Freeform 227"/>
              <p:cNvSpPr>
                <a:spLocks/>
              </p:cNvSpPr>
              <p:nvPr/>
            </p:nvSpPr>
            <p:spPr bwMode="auto">
              <a:xfrm>
                <a:off x="1862" y="2869"/>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6 h 168"/>
                  <a:gd name="T16" fmla="*/ 17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0 w 42"/>
                  <a:gd name="T33" fmla="*/ 98 h 168"/>
                  <a:gd name="T34" fmla="*/ 0 w 42"/>
                  <a:gd name="T35" fmla="*/ 86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6"/>
                    </a:lnTo>
                    <a:lnTo>
                      <a:pt x="17" y="108"/>
                    </a:lnTo>
                    <a:lnTo>
                      <a:pt x="25" y="131"/>
                    </a:lnTo>
                    <a:lnTo>
                      <a:pt x="30" y="146"/>
                    </a:lnTo>
                    <a:lnTo>
                      <a:pt x="42" y="168"/>
                    </a:lnTo>
                    <a:lnTo>
                      <a:pt x="30" y="168"/>
                    </a:lnTo>
                    <a:lnTo>
                      <a:pt x="15" y="141"/>
                    </a:lnTo>
                    <a:lnTo>
                      <a:pt x="7" y="126"/>
                    </a:lnTo>
                    <a:lnTo>
                      <a:pt x="5" y="113"/>
                    </a:lnTo>
                    <a:lnTo>
                      <a:pt x="0" y="98"/>
                    </a:lnTo>
                    <a:lnTo>
                      <a:pt x="0" y="86"/>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7" name="Freeform 228"/>
              <p:cNvSpPr>
                <a:spLocks/>
              </p:cNvSpPr>
              <p:nvPr/>
            </p:nvSpPr>
            <p:spPr bwMode="auto">
              <a:xfrm>
                <a:off x="1920" y="2867"/>
                <a:ext cx="103" cy="138"/>
              </a:xfrm>
              <a:custGeom>
                <a:avLst/>
                <a:gdLst>
                  <a:gd name="T0" fmla="*/ 15 w 103"/>
                  <a:gd name="T1" fmla="*/ 95 h 138"/>
                  <a:gd name="T2" fmla="*/ 17 w 103"/>
                  <a:gd name="T3" fmla="*/ 105 h 138"/>
                  <a:gd name="T4" fmla="*/ 25 w 103"/>
                  <a:gd name="T5" fmla="*/ 115 h 138"/>
                  <a:gd name="T6" fmla="*/ 32 w 103"/>
                  <a:gd name="T7" fmla="*/ 118 h 138"/>
                  <a:gd name="T8" fmla="*/ 50 w 103"/>
                  <a:gd name="T9" fmla="*/ 123 h 138"/>
                  <a:gd name="T10" fmla="*/ 70 w 103"/>
                  <a:gd name="T11" fmla="*/ 118 h 138"/>
                  <a:gd name="T12" fmla="*/ 80 w 103"/>
                  <a:gd name="T13" fmla="*/ 110 h 138"/>
                  <a:gd name="T14" fmla="*/ 85 w 103"/>
                  <a:gd name="T15" fmla="*/ 100 h 138"/>
                  <a:gd name="T16" fmla="*/ 83 w 103"/>
                  <a:gd name="T17" fmla="*/ 90 h 138"/>
                  <a:gd name="T18" fmla="*/ 78 w 103"/>
                  <a:gd name="T19" fmla="*/ 85 h 138"/>
                  <a:gd name="T20" fmla="*/ 57 w 103"/>
                  <a:gd name="T21" fmla="*/ 77 h 138"/>
                  <a:gd name="T22" fmla="*/ 25 w 103"/>
                  <a:gd name="T23" fmla="*/ 67 h 138"/>
                  <a:gd name="T24" fmla="*/ 10 w 103"/>
                  <a:gd name="T25" fmla="*/ 60 h 138"/>
                  <a:gd name="T26" fmla="*/ 5 w 103"/>
                  <a:gd name="T27" fmla="*/ 47 h 138"/>
                  <a:gd name="T28" fmla="*/ 5 w 103"/>
                  <a:gd name="T29" fmla="*/ 32 h 138"/>
                  <a:gd name="T30" fmla="*/ 10 w 103"/>
                  <a:gd name="T31" fmla="*/ 17 h 138"/>
                  <a:gd name="T32" fmla="*/ 22 w 103"/>
                  <a:gd name="T33" fmla="*/ 7 h 138"/>
                  <a:gd name="T34" fmla="*/ 35 w 103"/>
                  <a:gd name="T35" fmla="*/ 2 h 138"/>
                  <a:gd name="T36" fmla="*/ 50 w 103"/>
                  <a:gd name="T37" fmla="*/ 0 h 138"/>
                  <a:gd name="T38" fmla="*/ 67 w 103"/>
                  <a:gd name="T39" fmla="*/ 2 h 138"/>
                  <a:gd name="T40" fmla="*/ 85 w 103"/>
                  <a:gd name="T41" fmla="*/ 10 h 138"/>
                  <a:gd name="T42" fmla="*/ 95 w 103"/>
                  <a:gd name="T43" fmla="*/ 22 h 138"/>
                  <a:gd name="T44" fmla="*/ 98 w 103"/>
                  <a:gd name="T45" fmla="*/ 42 h 138"/>
                  <a:gd name="T46" fmla="*/ 80 w 103"/>
                  <a:gd name="T47" fmla="*/ 32 h 138"/>
                  <a:gd name="T48" fmla="*/ 75 w 103"/>
                  <a:gd name="T49" fmla="*/ 25 h 138"/>
                  <a:gd name="T50" fmla="*/ 65 w 103"/>
                  <a:gd name="T51" fmla="*/ 17 h 138"/>
                  <a:gd name="T52" fmla="*/ 50 w 103"/>
                  <a:gd name="T53" fmla="*/ 15 h 138"/>
                  <a:gd name="T54" fmla="*/ 35 w 103"/>
                  <a:gd name="T55" fmla="*/ 17 h 138"/>
                  <a:gd name="T56" fmla="*/ 27 w 103"/>
                  <a:gd name="T57" fmla="*/ 22 h 138"/>
                  <a:gd name="T58" fmla="*/ 22 w 103"/>
                  <a:gd name="T59" fmla="*/ 30 h 138"/>
                  <a:gd name="T60" fmla="*/ 20 w 103"/>
                  <a:gd name="T61" fmla="*/ 37 h 138"/>
                  <a:gd name="T62" fmla="*/ 22 w 103"/>
                  <a:gd name="T63" fmla="*/ 45 h 138"/>
                  <a:gd name="T64" fmla="*/ 27 w 103"/>
                  <a:gd name="T65" fmla="*/ 50 h 138"/>
                  <a:gd name="T66" fmla="*/ 50 w 103"/>
                  <a:gd name="T67" fmla="*/ 57 h 138"/>
                  <a:gd name="T68" fmla="*/ 80 w 103"/>
                  <a:gd name="T69" fmla="*/ 65 h 138"/>
                  <a:gd name="T70" fmla="*/ 95 w 103"/>
                  <a:gd name="T71" fmla="*/ 75 h 138"/>
                  <a:gd name="T72" fmla="*/ 100 w 103"/>
                  <a:gd name="T73" fmla="*/ 80 h 138"/>
                  <a:gd name="T74" fmla="*/ 103 w 103"/>
                  <a:gd name="T75" fmla="*/ 98 h 138"/>
                  <a:gd name="T76" fmla="*/ 98 w 103"/>
                  <a:gd name="T77" fmla="*/ 115 h 138"/>
                  <a:gd name="T78" fmla="*/ 85 w 103"/>
                  <a:gd name="T79" fmla="*/ 128 h 138"/>
                  <a:gd name="T80" fmla="*/ 78 w 103"/>
                  <a:gd name="T81" fmla="*/ 130 h 138"/>
                  <a:gd name="T82" fmla="*/ 60 w 103"/>
                  <a:gd name="T83" fmla="*/ 135 h 138"/>
                  <a:gd name="T84" fmla="*/ 37 w 103"/>
                  <a:gd name="T85" fmla="*/ 135 h 138"/>
                  <a:gd name="T86" fmla="*/ 20 w 103"/>
                  <a:gd name="T87" fmla="*/ 130 h 138"/>
                  <a:gd name="T88" fmla="*/ 7 w 103"/>
                  <a:gd name="T89" fmla="*/ 118 h 138"/>
                  <a:gd name="T90" fmla="*/ 0 w 103"/>
                  <a:gd name="T91" fmla="*/ 100 h 138"/>
                  <a:gd name="T92" fmla="*/ 15 w 103"/>
                  <a:gd name="T93" fmla="*/ 90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8"/>
                  <a:gd name="T143" fmla="*/ 103 w 103"/>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8">
                    <a:moveTo>
                      <a:pt x="15" y="90"/>
                    </a:moveTo>
                    <a:lnTo>
                      <a:pt x="15" y="95"/>
                    </a:lnTo>
                    <a:lnTo>
                      <a:pt x="17" y="100"/>
                    </a:lnTo>
                    <a:lnTo>
                      <a:pt x="17" y="105"/>
                    </a:lnTo>
                    <a:lnTo>
                      <a:pt x="20" y="108"/>
                    </a:lnTo>
                    <a:lnTo>
                      <a:pt x="25" y="115"/>
                    </a:lnTo>
                    <a:lnTo>
                      <a:pt x="30" y="118"/>
                    </a:lnTo>
                    <a:lnTo>
                      <a:pt x="32" y="118"/>
                    </a:lnTo>
                    <a:lnTo>
                      <a:pt x="40" y="120"/>
                    </a:lnTo>
                    <a:lnTo>
                      <a:pt x="50" y="123"/>
                    </a:lnTo>
                    <a:lnTo>
                      <a:pt x="60" y="120"/>
                    </a:lnTo>
                    <a:lnTo>
                      <a:pt x="70" y="118"/>
                    </a:lnTo>
                    <a:lnTo>
                      <a:pt x="75" y="115"/>
                    </a:lnTo>
                    <a:lnTo>
                      <a:pt x="80" y="110"/>
                    </a:lnTo>
                    <a:lnTo>
                      <a:pt x="85" y="105"/>
                    </a:lnTo>
                    <a:lnTo>
                      <a:pt x="85" y="100"/>
                    </a:lnTo>
                    <a:lnTo>
                      <a:pt x="85" y="95"/>
                    </a:lnTo>
                    <a:lnTo>
                      <a:pt x="83" y="90"/>
                    </a:lnTo>
                    <a:lnTo>
                      <a:pt x="80" y="88"/>
                    </a:lnTo>
                    <a:lnTo>
                      <a:pt x="78" y="85"/>
                    </a:lnTo>
                    <a:lnTo>
                      <a:pt x="70" y="80"/>
                    </a:lnTo>
                    <a:lnTo>
                      <a:pt x="57" y="77"/>
                    </a:lnTo>
                    <a:lnTo>
                      <a:pt x="40" y="72"/>
                    </a:lnTo>
                    <a:lnTo>
                      <a:pt x="25" y="67"/>
                    </a:lnTo>
                    <a:lnTo>
                      <a:pt x="15" y="65"/>
                    </a:lnTo>
                    <a:lnTo>
                      <a:pt x="10" y="60"/>
                    </a:lnTo>
                    <a:lnTo>
                      <a:pt x="7" y="55"/>
                    </a:lnTo>
                    <a:lnTo>
                      <a:pt x="5" y="47"/>
                    </a:lnTo>
                    <a:lnTo>
                      <a:pt x="2" y="40"/>
                    </a:lnTo>
                    <a:lnTo>
                      <a:pt x="5" y="32"/>
                    </a:lnTo>
                    <a:lnTo>
                      <a:pt x="5" y="25"/>
                    </a:lnTo>
                    <a:lnTo>
                      <a:pt x="10" y="17"/>
                    </a:lnTo>
                    <a:lnTo>
                      <a:pt x="15" y="12"/>
                    </a:lnTo>
                    <a:lnTo>
                      <a:pt x="22" y="7"/>
                    </a:lnTo>
                    <a:lnTo>
                      <a:pt x="30" y="2"/>
                    </a:lnTo>
                    <a:lnTo>
                      <a:pt x="35" y="2"/>
                    </a:lnTo>
                    <a:lnTo>
                      <a:pt x="40" y="0"/>
                    </a:lnTo>
                    <a:lnTo>
                      <a:pt x="50" y="0"/>
                    </a:lnTo>
                    <a:lnTo>
                      <a:pt x="60" y="0"/>
                    </a:lnTo>
                    <a:lnTo>
                      <a:pt x="67" y="2"/>
                    </a:lnTo>
                    <a:lnTo>
                      <a:pt x="78" y="5"/>
                    </a:lnTo>
                    <a:lnTo>
                      <a:pt x="85" y="10"/>
                    </a:lnTo>
                    <a:lnTo>
                      <a:pt x="90" y="15"/>
                    </a:lnTo>
                    <a:lnTo>
                      <a:pt x="95" y="22"/>
                    </a:lnTo>
                    <a:lnTo>
                      <a:pt x="98" y="30"/>
                    </a:lnTo>
                    <a:lnTo>
                      <a:pt x="98" y="42"/>
                    </a:lnTo>
                    <a:lnTo>
                      <a:pt x="83" y="42"/>
                    </a:lnTo>
                    <a:lnTo>
                      <a:pt x="80" y="32"/>
                    </a:lnTo>
                    <a:lnTo>
                      <a:pt x="78" y="27"/>
                    </a:lnTo>
                    <a:lnTo>
                      <a:pt x="75" y="25"/>
                    </a:lnTo>
                    <a:lnTo>
                      <a:pt x="72" y="20"/>
                    </a:lnTo>
                    <a:lnTo>
                      <a:pt x="65" y="17"/>
                    </a:lnTo>
                    <a:lnTo>
                      <a:pt x="57" y="15"/>
                    </a:lnTo>
                    <a:lnTo>
                      <a:pt x="50" y="15"/>
                    </a:lnTo>
                    <a:lnTo>
                      <a:pt x="42" y="15"/>
                    </a:lnTo>
                    <a:lnTo>
                      <a:pt x="35" y="17"/>
                    </a:lnTo>
                    <a:lnTo>
                      <a:pt x="30" y="20"/>
                    </a:lnTo>
                    <a:lnTo>
                      <a:pt x="27" y="22"/>
                    </a:lnTo>
                    <a:lnTo>
                      <a:pt x="22" y="25"/>
                    </a:lnTo>
                    <a:lnTo>
                      <a:pt x="22" y="30"/>
                    </a:lnTo>
                    <a:lnTo>
                      <a:pt x="20" y="32"/>
                    </a:lnTo>
                    <a:lnTo>
                      <a:pt x="20" y="37"/>
                    </a:lnTo>
                    <a:lnTo>
                      <a:pt x="20" y="42"/>
                    </a:lnTo>
                    <a:lnTo>
                      <a:pt x="22" y="45"/>
                    </a:lnTo>
                    <a:lnTo>
                      <a:pt x="25" y="47"/>
                    </a:lnTo>
                    <a:lnTo>
                      <a:pt x="27" y="50"/>
                    </a:lnTo>
                    <a:lnTo>
                      <a:pt x="35" y="55"/>
                    </a:lnTo>
                    <a:lnTo>
                      <a:pt x="50" y="57"/>
                    </a:lnTo>
                    <a:lnTo>
                      <a:pt x="70" y="62"/>
                    </a:lnTo>
                    <a:lnTo>
                      <a:pt x="80" y="65"/>
                    </a:lnTo>
                    <a:lnTo>
                      <a:pt x="90" y="70"/>
                    </a:lnTo>
                    <a:lnTo>
                      <a:pt x="95" y="75"/>
                    </a:lnTo>
                    <a:lnTo>
                      <a:pt x="98" y="77"/>
                    </a:lnTo>
                    <a:lnTo>
                      <a:pt x="100" y="80"/>
                    </a:lnTo>
                    <a:lnTo>
                      <a:pt x="100" y="88"/>
                    </a:lnTo>
                    <a:lnTo>
                      <a:pt x="103" y="98"/>
                    </a:lnTo>
                    <a:lnTo>
                      <a:pt x="100" y="108"/>
                    </a:lnTo>
                    <a:lnTo>
                      <a:pt x="98" y="115"/>
                    </a:lnTo>
                    <a:lnTo>
                      <a:pt x="93" y="123"/>
                    </a:lnTo>
                    <a:lnTo>
                      <a:pt x="85" y="128"/>
                    </a:lnTo>
                    <a:lnTo>
                      <a:pt x="83" y="130"/>
                    </a:lnTo>
                    <a:lnTo>
                      <a:pt x="78" y="130"/>
                    </a:lnTo>
                    <a:lnTo>
                      <a:pt x="70" y="135"/>
                    </a:lnTo>
                    <a:lnTo>
                      <a:pt x="60" y="135"/>
                    </a:lnTo>
                    <a:lnTo>
                      <a:pt x="50" y="138"/>
                    </a:lnTo>
                    <a:lnTo>
                      <a:pt x="37" y="135"/>
                    </a:lnTo>
                    <a:lnTo>
                      <a:pt x="27" y="133"/>
                    </a:lnTo>
                    <a:lnTo>
                      <a:pt x="20" y="130"/>
                    </a:lnTo>
                    <a:lnTo>
                      <a:pt x="12" y="125"/>
                    </a:lnTo>
                    <a:lnTo>
                      <a:pt x="7" y="118"/>
                    </a:lnTo>
                    <a:lnTo>
                      <a:pt x="2"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8" name="Freeform 229"/>
              <p:cNvSpPr>
                <a:spLocks/>
              </p:cNvSpPr>
              <p:nvPr/>
            </p:nvSpPr>
            <p:spPr bwMode="auto">
              <a:xfrm>
                <a:off x="2045" y="2869"/>
                <a:ext cx="103" cy="133"/>
              </a:xfrm>
              <a:custGeom>
                <a:avLst/>
                <a:gdLst>
                  <a:gd name="T0" fmla="*/ 18 w 103"/>
                  <a:gd name="T1" fmla="*/ 0 h 133"/>
                  <a:gd name="T2" fmla="*/ 18 w 103"/>
                  <a:gd name="T3" fmla="*/ 80 h 133"/>
                  <a:gd name="T4" fmla="*/ 20 w 103"/>
                  <a:gd name="T5" fmla="*/ 93 h 133"/>
                  <a:gd name="T6" fmla="*/ 23 w 103"/>
                  <a:gd name="T7" fmla="*/ 106 h 133"/>
                  <a:gd name="T8" fmla="*/ 28 w 103"/>
                  <a:gd name="T9" fmla="*/ 111 h 133"/>
                  <a:gd name="T10" fmla="*/ 36 w 103"/>
                  <a:gd name="T11" fmla="*/ 116 h 133"/>
                  <a:gd name="T12" fmla="*/ 41 w 103"/>
                  <a:gd name="T13" fmla="*/ 118 h 133"/>
                  <a:gd name="T14" fmla="*/ 51 w 103"/>
                  <a:gd name="T15" fmla="*/ 118 h 133"/>
                  <a:gd name="T16" fmla="*/ 61 w 103"/>
                  <a:gd name="T17" fmla="*/ 118 h 133"/>
                  <a:gd name="T18" fmla="*/ 68 w 103"/>
                  <a:gd name="T19" fmla="*/ 116 h 133"/>
                  <a:gd name="T20" fmla="*/ 76 w 103"/>
                  <a:gd name="T21" fmla="*/ 111 h 133"/>
                  <a:gd name="T22" fmla="*/ 81 w 103"/>
                  <a:gd name="T23" fmla="*/ 103 h 133"/>
                  <a:gd name="T24" fmla="*/ 83 w 103"/>
                  <a:gd name="T25" fmla="*/ 93 h 133"/>
                  <a:gd name="T26" fmla="*/ 86 w 103"/>
                  <a:gd name="T27" fmla="*/ 80 h 133"/>
                  <a:gd name="T28" fmla="*/ 86 w 103"/>
                  <a:gd name="T29" fmla="*/ 0 h 133"/>
                  <a:gd name="T30" fmla="*/ 103 w 103"/>
                  <a:gd name="T31" fmla="*/ 0 h 133"/>
                  <a:gd name="T32" fmla="*/ 103 w 103"/>
                  <a:gd name="T33" fmla="*/ 73 h 133"/>
                  <a:gd name="T34" fmla="*/ 103 w 103"/>
                  <a:gd name="T35" fmla="*/ 86 h 133"/>
                  <a:gd name="T36" fmla="*/ 101 w 103"/>
                  <a:gd name="T37" fmla="*/ 96 h 133"/>
                  <a:gd name="T38" fmla="*/ 98 w 103"/>
                  <a:gd name="T39" fmla="*/ 103 h 133"/>
                  <a:gd name="T40" fmla="*/ 96 w 103"/>
                  <a:gd name="T41" fmla="*/ 111 h 133"/>
                  <a:gd name="T42" fmla="*/ 93 w 103"/>
                  <a:gd name="T43" fmla="*/ 116 h 133"/>
                  <a:gd name="T44" fmla="*/ 88 w 103"/>
                  <a:gd name="T45" fmla="*/ 121 h 133"/>
                  <a:gd name="T46" fmla="*/ 83 w 103"/>
                  <a:gd name="T47" fmla="*/ 126 h 133"/>
                  <a:gd name="T48" fmla="*/ 78 w 103"/>
                  <a:gd name="T49" fmla="*/ 128 h 133"/>
                  <a:gd name="T50" fmla="*/ 66 w 103"/>
                  <a:gd name="T51" fmla="*/ 133 h 133"/>
                  <a:gd name="T52" fmla="*/ 61 w 103"/>
                  <a:gd name="T53" fmla="*/ 133 h 133"/>
                  <a:gd name="T54" fmla="*/ 51 w 103"/>
                  <a:gd name="T55" fmla="*/ 133 h 133"/>
                  <a:gd name="T56" fmla="*/ 36 w 103"/>
                  <a:gd name="T57" fmla="*/ 133 h 133"/>
                  <a:gd name="T58" fmla="*/ 23 w 103"/>
                  <a:gd name="T59" fmla="*/ 128 h 133"/>
                  <a:gd name="T60" fmla="*/ 18 w 103"/>
                  <a:gd name="T61" fmla="*/ 126 h 133"/>
                  <a:gd name="T62" fmla="*/ 15 w 103"/>
                  <a:gd name="T63" fmla="*/ 121 h 133"/>
                  <a:gd name="T64" fmla="*/ 10 w 103"/>
                  <a:gd name="T65" fmla="*/ 116 h 133"/>
                  <a:gd name="T66" fmla="*/ 8 w 103"/>
                  <a:gd name="T67" fmla="*/ 111 h 133"/>
                  <a:gd name="T68" fmla="*/ 5 w 103"/>
                  <a:gd name="T69" fmla="*/ 103 h 133"/>
                  <a:gd name="T70" fmla="*/ 3 w 103"/>
                  <a:gd name="T71" fmla="*/ 96 h 133"/>
                  <a:gd name="T72" fmla="*/ 0 w 103"/>
                  <a:gd name="T73" fmla="*/ 86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0"/>
                    </a:lnTo>
                    <a:lnTo>
                      <a:pt x="20" y="93"/>
                    </a:lnTo>
                    <a:lnTo>
                      <a:pt x="23" y="106"/>
                    </a:lnTo>
                    <a:lnTo>
                      <a:pt x="28" y="111"/>
                    </a:lnTo>
                    <a:lnTo>
                      <a:pt x="36" y="116"/>
                    </a:lnTo>
                    <a:lnTo>
                      <a:pt x="41" y="118"/>
                    </a:lnTo>
                    <a:lnTo>
                      <a:pt x="51" y="118"/>
                    </a:lnTo>
                    <a:lnTo>
                      <a:pt x="61" y="118"/>
                    </a:lnTo>
                    <a:lnTo>
                      <a:pt x="68" y="116"/>
                    </a:lnTo>
                    <a:lnTo>
                      <a:pt x="76" y="111"/>
                    </a:lnTo>
                    <a:lnTo>
                      <a:pt x="81" y="103"/>
                    </a:lnTo>
                    <a:lnTo>
                      <a:pt x="83" y="93"/>
                    </a:lnTo>
                    <a:lnTo>
                      <a:pt x="86" y="80"/>
                    </a:lnTo>
                    <a:lnTo>
                      <a:pt x="86" y="0"/>
                    </a:lnTo>
                    <a:lnTo>
                      <a:pt x="103" y="0"/>
                    </a:lnTo>
                    <a:lnTo>
                      <a:pt x="103" y="73"/>
                    </a:lnTo>
                    <a:lnTo>
                      <a:pt x="103" y="86"/>
                    </a:lnTo>
                    <a:lnTo>
                      <a:pt x="101" y="96"/>
                    </a:lnTo>
                    <a:lnTo>
                      <a:pt x="98" y="103"/>
                    </a:lnTo>
                    <a:lnTo>
                      <a:pt x="96" y="111"/>
                    </a:lnTo>
                    <a:lnTo>
                      <a:pt x="93" y="116"/>
                    </a:lnTo>
                    <a:lnTo>
                      <a:pt x="88" y="121"/>
                    </a:lnTo>
                    <a:lnTo>
                      <a:pt x="83" y="126"/>
                    </a:lnTo>
                    <a:lnTo>
                      <a:pt x="78" y="128"/>
                    </a:lnTo>
                    <a:lnTo>
                      <a:pt x="66" y="133"/>
                    </a:lnTo>
                    <a:lnTo>
                      <a:pt x="61" y="133"/>
                    </a:lnTo>
                    <a:lnTo>
                      <a:pt x="51" y="133"/>
                    </a:lnTo>
                    <a:lnTo>
                      <a:pt x="36" y="133"/>
                    </a:lnTo>
                    <a:lnTo>
                      <a:pt x="23" y="128"/>
                    </a:lnTo>
                    <a:lnTo>
                      <a:pt x="18" y="126"/>
                    </a:lnTo>
                    <a:lnTo>
                      <a:pt x="15" y="121"/>
                    </a:lnTo>
                    <a:lnTo>
                      <a:pt x="10" y="116"/>
                    </a:lnTo>
                    <a:lnTo>
                      <a:pt x="8" y="111"/>
                    </a:lnTo>
                    <a:lnTo>
                      <a:pt x="5" y="103"/>
                    </a:lnTo>
                    <a:lnTo>
                      <a:pt x="3" y="96"/>
                    </a:lnTo>
                    <a:lnTo>
                      <a:pt x="0" y="86"/>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19" name="Freeform 230"/>
              <p:cNvSpPr>
                <a:spLocks noEditPoints="1"/>
              </p:cNvSpPr>
              <p:nvPr/>
            </p:nvSpPr>
            <p:spPr bwMode="auto">
              <a:xfrm>
                <a:off x="2176" y="2869"/>
                <a:ext cx="98" cy="131"/>
              </a:xfrm>
              <a:custGeom>
                <a:avLst/>
                <a:gdLst>
                  <a:gd name="T0" fmla="*/ 0 w 98"/>
                  <a:gd name="T1" fmla="*/ 0 h 131"/>
                  <a:gd name="T2" fmla="*/ 58 w 98"/>
                  <a:gd name="T3" fmla="*/ 0 h 131"/>
                  <a:gd name="T4" fmla="*/ 68 w 98"/>
                  <a:gd name="T5" fmla="*/ 3 h 131"/>
                  <a:gd name="T6" fmla="*/ 76 w 98"/>
                  <a:gd name="T7" fmla="*/ 3 h 131"/>
                  <a:gd name="T8" fmla="*/ 81 w 98"/>
                  <a:gd name="T9" fmla="*/ 8 h 131"/>
                  <a:gd name="T10" fmla="*/ 88 w 98"/>
                  <a:gd name="T11" fmla="*/ 10 h 131"/>
                  <a:gd name="T12" fmla="*/ 91 w 98"/>
                  <a:gd name="T13" fmla="*/ 15 h 131"/>
                  <a:gd name="T14" fmla="*/ 96 w 98"/>
                  <a:gd name="T15" fmla="*/ 23 h 131"/>
                  <a:gd name="T16" fmla="*/ 98 w 98"/>
                  <a:gd name="T17" fmla="*/ 30 h 131"/>
                  <a:gd name="T18" fmla="*/ 98 w 98"/>
                  <a:gd name="T19" fmla="*/ 38 h 131"/>
                  <a:gd name="T20" fmla="*/ 98 w 98"/>
                  <a:gd name="T21" fmla="*/ 45 h 131"/>
                  <a:gd name="T22" fmla="*/ 96 w 98"/>
                  <a:gd name="T23" fmla="*/ 53 h 131"/>
                  <a:gd name="T24" fmla="*/ 93 w 98"/>
                  <a:gd name="T25" fmla="*/ 58 h 131"/>
                  <a:gd name="T26" fmla="*/ 88 w 98"/>
                  <a:gd name="T27" fmla="*/ 65 h 131"/>
                  <a:gd name="T28" fmla="*/ 86 w 98"/>
                  <a:gd name="T29" fmla="*/ 68 h 131"/>
                  <a:gd name="T30" fmla="*/ 83 w 98"/>
                  <a:gd name="T31" fmla="*/ 70 h 131"/>
                  <a:gd name="T32" fmla="*/ 76 w 98"/>
                  <a:gd name="T33" fmla="*/ 73 h 131"/>
                  <a:gd name="T34" fmla="*/ 68 w 98"/>
                  <a:gd name="T35" fmla="*/ 75 h 131"/>
                  <a:gd name="T36" fmla="*/ 58 w 98"/>
                  <a:gd name="T37" fmla="*/ 75 h 131"/>
                  <a:gd name="T38" fmla="*/ 18 w 98"/>
                  <a:gd name="T39" fmla="*/ 75 h 131"/>
                  <a:gd name="T40" fmla="*/ 18 w 98"/>
                  <a:gd name="T41" fmla="*/ 131 h 131"/>
                  <a:gd name="T42" fmla="*/ 0 w 98"/>
                  <a:gd name="T43" fmla="*/ 131 h 131"/>
                  <a:gd name="T44" fmla="*/ 0 w 98"/>
                  <a:gd name="T45" fmla="*/ 0 h 131"/>
                  <a:gd name="T46" fmla="*/ 71 w 98"/>
                  <a:gd name="T47" fmla="*/ 18 h 131"/>
                  <a:gd name="T48" fmla="*/ 63 w 98"/>
                  <a:gd name="T49" fmla="*/ 18 h 131"/>
                  <a:gd name="T50" fmla="*/ 53 w 98"/>
                  <a:gd name="T51" fmla="*/ 15 h 131"/>
                  <a:gd name="T52" fmla="*/ 18 w 98"/>
                  <a:gd name="T53" fmla="*/ 15 h 131"/>
                  <a:gd name="T54" fmla="*/ 18 w 98"/>
                  <a:gd name="T55" fmla="*/ 60 h 131"/>
                  <a:gd name="T56" fmla="*/ 53 w 98"/>
                  <a:gd name="T57" fmla="*/ 60 h 131"/>
                  <a:gd name="T58" fmla="*/ 63 w 98"/>
                  <a:gd name="T59" fmla="*/ 60 h 131"/>
                  <a:gd name="T60" fmla="*/ 68 w 98"/>
                  <a:gd name="T61" fmla="*/ 58 h 131"/>
                  <a:gd name="T62" fmla="*/ 73 w 98"/>
                  <a:gd name="T63" fmla="*/ 55 h 131"/>
                  <a:gd name="T64" fmla="*/ 76 w 98"/>
                  <a:gd name="T65" fmla="*/ 53 h 131"/>
                  <a:gd name="T66" fmla="*/ 78 w 98"/>
                  <a:gd name="T67" fmla="*/ 48 h 131"/>
                  <a:gd name="T68" fmla="*/ 81 w 98"/>
                  <a:gd name="T69" fmla="*/ 45 h 131"/>
                  <a:gd name="T70" fmla="*/ 81 w 98"/>
                  <a:gd name="T71" fmla="*/ 38 h 131"/>
                  <a:gd name="T72" fmla="*/ 78 w 98"/>
                  <a:gd name="T73" fmla="*/ 33 h 131"/>
                  <a:gd name="T74" fmla="*/ 78 w 98"/>
                  <a:gd name="T75" fmla="*/ 25 h 131"/>
                  <a:gd name="T76" fmla="*/ 73 w 98"/>
                  <a:gd name="T77" fmla="*/ 23 h 131"/>
                  <a:gd name="T78" fmla="*/ 71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3"/>
                    </a:lnTo>
                    <a:lnTo>
                      <a:pt x="76" y="3"/>
                    </a:lnTo>
                    <a:lnTo>
                      <a:pt x="81" y="8"/>
                    </a:lnTo>
                    <a:lnTo>
                      <a:pt x="88" y="10"/>
                    </a:lnTo>
                    <a:lnTo>
                      <a:pt x="91" y="15"/>
                    </a:lnTo>
                    <a:lnTo>
                      <a:pt x="96" y="23"/>
                    </a:lnTo>
                    <a:lnTo>
                      <a:pt x="98" y="30"/>
                    </a:lnTo>
                    <a:lnTo>
                      <a:pt x="98" y="38"/>
                    </a:lnTo>
                    <a:lnTo>
                      <a:pt x="98" y="45"/>
                    </a:lnTo>
                    <a:lnTo>
                      <a:pt x="96" y="53"/>
                    </a:lnTo>
                    <a:lnTo>
                      <a:pt x="93" y="58"/>
                    </a:lnTo>
                    <a:lnTo>
                      <a:pt x="88" y="65"/>
                    </a:lnTo>
                    <a:lnTo>
                      <a:pt x="86" y="68"/>
                    </a:lnTo>
                    <a:lnTo>
                      <a:pt x="83" y="70"/>
                    </a:lnTo>
                    <a:lnTo>
                      <a:pt x="76" y="73"/>
                    </a:lnTo>
                    <a:lnTo>
                      <a:pt x="68" y="75"/>
                    </a:lnTo>
                    <a:lnTo>
                      <a:pt x="58" y="75"/>
                    </a:lnTo>
                    <a:lnTo>
                      <a:pt x="18" y="75"/>
                    </a:lnTo>
                    <a:lnTo>
                      <a:pt x="18" y="131"/>
                    </a:lnTo>
                    <a:lnTo>
                      <a:pt x="0" y="131"/>
                    </a:lnTo>
                    <a:lnTo>
                      <a:pt x="0" y="0"/>
                    </a:lnTo>
                    <a:close/>
                    <a:moveTo>
                      <a:pt x="71" y="18"/>
                    </a:moveTo>
                    <a:lnTo>
                      <a:pt x="63" y="18"/>
                    </a:lnTo>
                    <a:lnTo>
                      <a:pt x="53" y="15"/>
                    </a:lnTo>
                    <a:lnTo>
                      <a:pt x="18" y="15"/>
                    </a:lnTo>
                    <a:lnTo>
                      <a:pt x="18" y="60"/>
                    </a:lnTo>
                    <a:lnTo>
                      <a:pt x="53" y="60"/>
                    </a:lnTo>
                    <a:lnTo>
                      <a:pt x="63" y="60"/>
                    </a:lnTo>
                    <a:lnTo>
                      <a:pt x="68" y="58"/>
                    </a:lnTo>
                    <a:lnTo>
                      <a:pt x="73" y="55"/>
                    </a:lnTo>
                    <a:lnTo>
                      <a:pt x="76" y="53"/>
                    </a:lnTo>
                    <a:lnTo>
                      <a:pt x="78" y="48"/>
                    </a:lnTo>
                    <a:lnTo>
                      <a:pt x="81" y="45"/>
                    </a:lnTo>
                    <a:lnTo>
                      <a:pt x="81" y="38"/>
                    </a:lnTo>
                    <a:lnTo>
                      <a:pt x="78" y="33"/>
                    </a:lnTo>
                    <a:lnTo>
                      <a:pt x="78" y="25"/>
                    </a:lnTo>
                    <a:lnTo>
                      <a:pt x="73" y="23"/>
                    </a:lnTo>
                    <a:lnTo>
                      <a:pt x="7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0" name="Freeform 231"/>
              <p:cNvSpPr>
                <a:spLocks/>
              </p:cNvSpPr>
              <p:nvPr/>
            </p:nvSpPr>
            <p:spPr bwMode="auto">
              <a:xfrm>
                <a:off x="2297" y="2869"/>
                <a:ext cx="95" cy="131"/>
              </a:xfrm>
              <a:custGeom>
                <a:avLst/>
                <a:gdLst>
                  <a:gd name="T0" fmla="*/ 0 w 95"/>
                  <a:gd name="T1" fmla="*/ 0 h 131"/>
                  <a:gd name="T2" fmla="*/ 95 w 95"/>
                  <a:gd name="T3" fmla="*/ 0 h 131"/>
                  <a:gd name="T4" fmla="*/ 95 w 95"/>
                  <a:gd name="T5" fmla="*/ 18 h 131"/>
                  <a:gd name="T6" fmla="*/ 17 w 95"/>
                  <a:gd name="T7" fmla="*/ 18 h 131"/>
                  <a:gd name="T8" fmla="*/ 17 w 95"/>
                  <a:gd name="T9" fmla="*/ 55 h 131"/>
                  <a:gd name="T10" fmla="*/ 88 w 95"/>
                  <a:gd name="T11" fmla="*/ 55 h 131"/>
                  <a:gd name="T12" fmla="*/ 88 w 95"/>
                  <a:gd name="T13" fmla="*/ 70 h 131"/>
                  <a:gd name="T14" fmla="*/ 17 w 95"/>
                  <a:gd name="T15" fmla="*/ 70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8"/>
                    </a:lnTo>
                    <a:lnTo>
                      <a:pt x="17" y="18"/>
                    </a:lnTo>
                    <a:lnTo>
                      <a:pt x="17" y="55"/>
                    </a:lnTo>
                    <a:lnTo>
                      <a:pt x="88" y="55"/>
                    </a:lnTo>
                    <a:lnTo>
                      <a:pt x="88" y="70"/>
                    </a:lnTo>
                    <a:lnTo>
                      <a:pt x="17" y="70"/>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1" name="Freeform 232"/>
              <p:cNvSpPr>
                <a:spLocks noEditPoints="1"/>
              </p:cNvSpPr>
              <p:nvPr/>
            </p:nvSpPr>
            <p:spPr bwMode="auto">
              <a:xfrm>
                <a:off x="2418" y="2869"/>
                <a:ext cx="108" cy="131"/>
              </a:xfrm>
              <a:custGeom>
                <a:avLst/>
                <a:gdLst>
                  <a:gd name="T0" fmla="*/ 60 w 108"/>
                  <a:gd name="T1" fmla="*/ 60 h 131"/>
                  <a:gd name="T2" fmla="*/ 70 w 108"/>
                  <a:gd name="T3" fmla="*/ 60 h 131"/>
                  <a:gd name="T4" fmla="*/ 75 w 108"/>
                  <a:gd name="T5" fmla="*/ 58 h 131"/>
                  <a:gd name="T6" fmla="*/ 78 w 108"/>
                  <a:gd name="T7" fmla="*/ 55 h 131"/>
                  <a:gd name="T8" fmla="*/ 83 w 108"/>
                  <a:gd name="T9" fmla="*/ 53 h 131"/>
                  <a:gd name="T10" fmla="*/ 85 w 108"/>
                  <a:gd name="T11" fmla="*/ 48 h 131"/>
                  <a:gd name="T12" fmla="*/ 85 w 108"/>
                  <a:gd name="T13" fmla="*/ 43 h 131"/>
                  <a:gd name="T14" fmla="*/ 85 w 108"/>
                  <a:gd name="T15" fmla="*/ 38 h 131"/>
                  <a:gd name="T16" fmla="*/ 85 w 108"/>
                  <a:gd name="T17" fmla="*/ 30 h 131"/>
                  <a:gd name="T18" fmla="*/ 83 w 108"/>
                  <a:gd name="T19" fmla="*/ 25 h 131"/>
                  <a:gd name="T20" fmla="*/ 80 w 108"/>
                  <a:gd name="T21" fmla="*/ 23 h 131"/>
                  <a:gd name="T22" fmla="*/ 75 w 108"/>
                  <a:gd name="T23" fmla="*/ 18 h 131"/>
                  <a:gd name="T24" fmla="*/ 70 w 108"/>
                  <a:gd name="T25" fmla="*/ 18 h 131"/>
                  <a:gd name="T26" fmla="*/ 63 w 108"/>
                  <a:gd name="T27" fmla="*/ 15 h 131"/>
                  <a:gd name="T28" fmla="*/ 17 w 108"/>
                  <a:gd name="T29" fmla="*/ 15 h 131"/>
                  <a:gd name="T30" fmla="*/ 17 w 108"/>
                  <a:gd name="T31" fmla="*/ 60 h 131"/>
                  <a:gd name="T32" fmla="*/ 60 w 108"/>
                  <a:gd name="T33" fmla="*/ 60 h 131"/>
                  <a:gd name="T34" fmla="*/ 0 w 108"/>
                  <a:gd name="T35" fmla="*/ 0 h 131"/>
                  <a:gd name="T36" fmla="*/ 60 w 108"/>
                  <a:gd name="T37" fmla="*/ 0 h 131"/>
                  <a:gd name="T38" fmla="*/ 75 w 108"/>
                  <a:gd name="T39" fmla="*/ 3 h 131"/>
                  <a:gd name="T40" fmla="*/ 85 w 108"/>
                  <a:gd name="T41" fmla="*/ 5 h 131"/>
                  <a:gd name="T42" fmla="*/ 93 w 108"/>
                  <a:gd name="T43" fmla="*/ 10 h 131"/>
                  <a:gd name="T44" fmla="*/ 98 w 108"/>
                  <a:gd name="T45" fmla="*/ 13 h 131"/>
                  <a:gd name="T46" fmla="*/ 100 w 108"/>
                  <a:gd name="T47" fmla="*/ 18 h 131"/>
                  <a:gd name="T48" fmla="*/ 103 w 108"/>
                  <a:gd name="T49" fmla="*/ 25 h 131"/>
                  <a:gd name="T50" fmla="*/ 103 w 108"/>
                  <a:gd name="T51" fmla="*/ 35 h 131"/>
                  <a:gd name="T52" fmla="*/ 103 w 108"/>
                  <a:gd name="T53" fmla="*/ 45 h 131"/>
                  <a:gd name="T54" fmla="*/ 100 w 108"/>
                  <a:gd name="T55" fmla="*/ 50 h 131"/>
                  <a:gd name="T56" fmla="*/ 98 w 108"/>
                  <a:gd name="T57" fmla="*/ 55 h 131"/>
                  <a:gd name="T58" fmla="*/ 93 w 108"/>
                  <a:gd name="T59" fmla="*/ 63 h 131"/>
                  <a:gd name="T60" fmla="*/ 85 w 108"/>
                  <a:gd name="T61" fmla="*/ 68 h 131"/>
                  <a:gd name="T62" fmla="*/ 93 w 108"/>
                  <a:gd name="T63" fmla="*/ 70 h 131"/>
                  <a:gd name="T64" fmla="*/ 98 w 108"/>
                  <a:gd name="T65" fmla="*/ 75 h 131"/>
                  <a:gd name="T66" fmla="*/ 98 w 108"/>
                  <a:gd name="T67" fmla="*/ 78 h 131"/>
                  <a:gd name="T68" fmla="*/ 100 w 108"/>
                  <a:gd name="T69" fmla="*/ 80 h 131"/>
                  <a:gd name="T70" fmla="*/ 100 w 108"/>
                  <a:gd name="T71" fmla="*/ 91 h 131"/>
                  <a:gd name="T72" fmla="*/ 103 w 108"/>
                  <a:gd name="T73" fmla="*/ 108 h 131"/>
                  <a:gd name="T74" fmla="*/ 103 w 108"/>
                  <a:gd name="T75" fmla="*/ 121 h 131"/>
                  <a:gd name="T76" fmla="*/ 105 w 108"/>
                  <a:gd name="T77" fmla="*/ 126 h 131"/>
                  <a:gd name="T78" fmla="*/ 108 w 108"/>
                  <a:gd name="T79" fmla="*/ 128 h 131"/>
                  <a:gd name="T80" fmla="*/ 108 w 108"/>
                  <a:gd name="T81" fmla="*/ 131 h 131"/>
                  <a:gd name="T82" fmla="*/ 88 w 108"/>
                  <a:gd name="T83" fmla="*/ 131 h 131"/>
                  <a:gd name="T84" fmla="*/ 85 w 108"/>
                  <a:gd name="T85" fmla="*/ 126 h 131"/>
                  <a:gd name="T86" fmla="*/ 85 w 108"/>
                  <a:gd name="T87" fmla="*/ 116 h 131"/>
                  <a:gd name="T88" fmla="*/ 83 w 108"/>
                  <a:gd name="T89" fmla="*/ 96 h 131"/>
                  <a:gd name="T90" fmla="*/ 83 w 108"/>
                  <a:gd name="T91" fmla="*/ 88 h 131"/>
                  <a:gd name="T92" fmla="*/ 80 w 108"/>
                  <a:gd name="T93" fmla="*/ 83 h 131"/>
                  <a:gd name="T94" fmla="*/ 78 w 108"/>
                  <a:gd name="T95" fmla="*/ 80 h 131"/>
                  <a:gd name="T96" fmla="*/ 75 w 108"/>
                  <a:gd name="T97" fmla="*/ 78 h 131"/>
                  <a:gd name="T98" fmla="*/ 68 w 108"/>
                  <a:gd name="T99" fmla="*/ 75 h 131"/>
                  <a:gd name="T100" fmla="*/ 58 w 108"/>
                  <a:gd name="T101" fmla="*/ 75 h 131"/>
                  <a:gd name="T102" fmla="*/ 17 w 108"/>
                  <a:gd name="T103" fmla="*/ 75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0" y="60"/>
                    </a:lnTo>
                    <a:lnTo>
                      <a:pt x="75" y="58"/>
                    </a:lnTo>
                    <a:lnTo>
                      <a:pt x="78" y="55"/>
                    </a:lnTo>
                    <a:lnTo>
                      <a:pt x="83" y="53"/>
                    </a:lnTo>
                    <a:lnTo>
                      <a:pt x="85" y="48"/>
                    </a:lnTo>
                    <a:lnTo>
                      <a:pt x="85" y="43"/>
                    </a:lnTo>
                    <a:lnTo>
                      <a:pt x="85" y="38"/>
                    </a:lnTo>
                    <a:lnTo>
                      <a:pt x="85" y="30"/>
                    </a:lnTo>
                    <a:lnTo>
                      <a:pt x="83" y="25"/>
                    </a:lnTo>
                    <a:lnTo>
                      <a:pt x="80" y="23"/>
                    </a:lnTo>
                    <a:lnTo>
                      <a:pt x="75" y="18"/>
                    </a:lnTo>
                    <a:lnTo>
                      <a:pt x="70" y="18"/>
                    </a:lnTo>
                    <a:lnTo>
                      <a:pt x="63" y="15"/>
                    </a:lnTo>
                    <a:lnTo>
                      <a:pt x="17" y="15"/>
                    </a:lnTo>
                    <a:lnTo>
                      <a:pt x="17" y="60"/>
                    </a:lnTo>
                    <a:lnTo>
                      <a:pt x="60" y="60"/>
                    </a:lnTo>
                    <a:close/>
                    <a:moveTo>
                      <a:pt x="0" y="0"/>
                    </a:moveTo>
                    <a:lnTo>
                      <a:pt x="60" y="0"/>
                    </a:lnTo>
                    <a:lnTo>
                      <a:pt x="75" y="3"/>
                    </a:lnTo>
                    <a:lnTo>
                      <a:pt x="85" y="5"/>
                    </a:lnTo>
                    <a:lnTo>
                      <a:pt x="93" y="10"/>
                    </a:lnTo>
                    <a:lnTo>
                      <a:pt x="98" y="13"/>
                    </a:lnTo>
                    <a:lnTo>
                      <a:pt x="100" y="18"/>
                    </a:lnTo>
                    <a:lnTo>
                      <a:pt x="103" y="25"/>
                    </a:lnTo>
                    <a:lnTo>
                      <a:pt x="103" y="35"/>
                    </a:lnTo>
                    <a:lnTo>
                      <a:pt x="103" y="45"/>
                    </a:lnTo>
                    <a:lnTo>
                      <a:pt x="100" y="50"/>
                    </a:lnTo>
                    <a:lnTo>
                      <a:pt x="98" y="55"/>
                    </a:lnTo>
                    <a:lnTo>
                      <a:pt x="93" y="63"/>
                    </a:lnTo>
                    <a:lnTo>
                      <a:pt x="85" y="68"/>
                    </a:lnTo>
                    <a:lnTo>
                      <a:pt x="93" y="70"/>
                    </a:lnTo>
                    <a:lnTo>
                      <a:pt x="98" y="75"/>
                    </a:lnTo>
                    <a:lnTo>
                      <a:pt x="98" y="78"/>
                    </a:lnTo>
                    <a:lnTo>
                      <a:pt x="100" y="80"/>
                    </a:lnTo>
                    <a:lnTo>
                      <a:pt x="100" y="91"/>
                    </a:lnTo>
                    <a:lnTo>
                      <a:pt x="103" y="108"/>
                    </a:lnTo>
                    <a:lnTo>
                      <a:pt x="103" y="121"/>
                    </a:lnTo>
                    <a:lnTo>
                      <a:pt x="105" y="126"/>
                    </a:lnTo>
                    <a:lnTo>
                      <a:pt x="108" y="128"/>
                    </a:lnTo>
                    <a:lnTo>
                      <a:pt x="108" y="131"/>
                    </a:lnTo>
                    <a:lnTo>
                      <a:pt x="88" y="131"/>
                    </a:lnTo>
                    <a:lnTo>
                      <a:pt x="85" y="126"/>
                    </a:lnTo>
                    <a:lnTo>
                      <a:pt x="85" y="116"/>
                    </a:lnTo>
                    <a:lnTo>
                      <a:pt x="83" y="96"/>
                    </a:lnTo>
                    <a:lnTo>
                      <a:pt x="83" y="88"/>
                    </a:lnTo>
                    <a:lnTo>
                      <a:pt x="80" y="83"/>
                    </a:lnTo>
                    <a:lnTo>
                      <a:pt x="78" y="80"/>
                    </a:lnTo>
                    <a:lnTo>
                      <a:pt x="75" y="78"/>
                    </a:lnTo>
                    <a:lnTo>
                      <a:pt x="68" y="75"/>
                    </a:lnTo>
                    <a:lnTo>
                      <a:pt x="58" y="75"/>
                    </a:lnTo>
                    <a:lnTo>
                      <a:pt x="17" y="75"/>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2" name="Rectangle 233"/>
              <p:cNvSpPr>
                <a:spLocks noChangeArrowheads="1"/>
              </p:cNvSpPr>
              <p:nvPr/>
            </p:nvSpPr>
            <p:spPr bwMode="auto">
              <a:xfrm>
                <a:off x="2533" y="3012"/>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23" name="Rectangle 234"/>
              <p:cNvSpPr>
                <a:spLocks noChangeArrowheads="1"/>
              </p:cNvSpPr>
              <p:nvPr/>
            </p:nvSpPr>
            <p:spPr bwMode="auto">
              <a:xfrm>
                <a:off x="2652" y="2869"/>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24" name="Freeform 235"/>
              <p:cNvSpPr>
                <a:spLocks noEditPoints="1"/>
              </p:cNvSpPr>
              <p:nvPr/>
            </p:nvSpPr>
            <p:spPr bwMode="auto">
              <a:xfrm>
                <a:off x="2699" y="2869"/>
                <a:ext cx="109" cy="131"/>
              </a:xfrm>
              <a:custGeom>
                <a:avLst/>
                <a:gdLst>
                  <a:gd name="T0" fmla="*/ 51 w 109"/>
                  <a:gd name="T1" fmla="*/ 116 h 131"/>
                  <a:gd name="T2" fmla="*/ 58 w 109"/>
                  <a:gd name="T3" fmla="*/ 116 h 131"/>
                  <a:gd name="T4" fmla="*/ 63 w 109"/>
                  <a:gd name="T5" fmla="*/ 113 h 131"/>
                  <a:gd name="T6" fmla="*/ 73 w 109"/>
                  <a:gd name="T7" fmla="*/ 108 h 131"/>
                  <a:gd name="T8" fmla="*/ 81 w 109"/>
                  <a:gd name="T9" fmla="*/ 101 h 131"/>
                  <a:gd name="T10" fmla="*/ 86 w 109"/>
                  <a:gd name="T11" fmla="*/ 91 h 131"/>
                  <a:gd name="T12" fmla="*/ 88 w 109"/>
                  <a:gd name="T13" fmla="*/ 80 h 131"/>
                  <a:gd name="T14" fmla="*/ 91 w 109"/>
                  <a:gd name="T15" fmla="*/ 68 h 131"/>
                  <a:gd name="T16" fmla="*/ 88 w 109"/>
                  <a:gd name="T17" fmla="*/ 55 h 131"/>
                  <a:gd name="T18" fmla="*/ 88 w 109"/>
                  <a:gd name="T19" fmla="*/ 45 h 131"/>
                  <a:gd name="T20" fmla="*/ 83 w 109"/>
                  <a:gd name="T21" fmla="*/ 38 h 131"/>
                  <a:gd name="T22" fmla="*/ 81 w 109"/>
                  <a:gd name="T23" fmla="*/ 30 h 131"/>
                  <a:gd name="T24" fmla="*/ 78 w 109"/>
                  <a:gd name="T25" fmla="*/ 25 h 131"/>
                  <a:gd name="T26" fmla="*/ 76 w 109"/>
                  <a:gd name="T27" fmla="*/ 23 h 131"/>
                  <a:gd name="T28" fmla="*/ 68 w 109"/>
                  <a:gd name="T29" fmla="*/ 20 h 131"/>
                  <a:gd name="T30" fmla="*/ 58 w 109"/>
                  <a:gd name="T31" fmla="*/ 18 h 131"/>
                  <a:gd name="T32" fmla="*/ 48 w 109"/>
                  <a:gd name="T33" fmla="*/ 15 h 131"/>
                  <a:gd name="T34" fmla="*/ 18 w 109"/>
                  <a:gd name="T35" fmla="*/ 15 h 131"/>
                  <a:gd name="T36" fmla="*/ 18 w 109"/>
                  <a:gd name="T37" fmla="*/ 116 h 131"/>
                  <a:gd name="T38" fmla="*/ 51 w 109"/>
                  <a:gd name="T39" fmla="*/ 116 h 131"/>
                  <a:gd name="T40" fmla="*/ 0 w 109"/>
                  <a:gd name="T41" fmla="*/ 0 h 131"/>
                  <a:gd name="T42" fmla="*/ 53 w 109"/>
                  <a:gd name="T43" fmla="*/ 0 h 131"/>
                  <a:gd name="T44" fmla="*/ 66 w 109"/>
                  <a:gd name="T45" fmla="*/ 3 h 131"/>
                  <a:gd name="T46" fmla="*/ 76 w 109"/>
                  <a:gd name="T47" fmla="*/ 5 h 131"/>
                  <a:gd name="T48" fmla="*/ 86 w 109"/>
                  <a:gd name="T49" fmla="*/ 13 h 131"/>
                  <a:gd name="T50" fmla="*/ 93 w 109"/>
                  <a:gd name="T51" fmla="*/ 20 h 131"/>
                  <a:gd name="T52" fmla="*/ 99 w 109"/>
                  <a:gd name="T53" fmla="*/ 25 h 131"/>
                  <a:gd name="T54" fmla="*/ 101 w 109"/>
                  <a:gd name="T55" fmla="*/ 30 h 131"/>
                  <a:gd name="T56" fmla="*/ 104 w 109"/>
                  <a:gd name="T57" fmla="*/ 40 h 131"/>
                  <a:gd name="T58" fmla="*/ 106 w 109"/>
                  <a:gd name="T59" fmla="*/ 50 h 131"/>
                  <a:gd name="T60" fmla="*/ 109 w 109"/>
                  <a:gd name="T61" fmla="*/ 63 h 131"/>
                  <a:gd name="T62" fmla="*/ 106 w 109"/>
                  <a:gd name="T63" fmla="*/ 73 h 131"/>
                  <a:gd name="T64" fmla="*/ 106 w 109"/>
                  <a:gd name="T65" fmla="*/ 83 h 131"/>
                  <a:gd name="T66" fmla="*/ 104 w 109"/>
                  <a:gd name="T67" fmla="*/ 93 h 131"/>
                  <a:gd name="T68" fmla="*/ 101 w 109"/>
                  <a:gd name="T69" fmla="*/ 101 h 131"/>
                  <a:gd name="T70" fmla="*/ 91 w 109"/>
                  <a:gd name="T71" fmla="*/ 113 h 131"/>
                  <a:gd name="T72" fmla="*/ 86 w 109"/>
                  <a:gd name="T73" fmla="*/ 118 h 131"/>
                  <a:gd name="T74" fmla="*/ 81 w 109"/>
                  <a:gd name="T75" fmla="*/ 123 h 131"/>
                  <a:gd name="T76" fmla="*/ 76 w 109"/>
                  <a:gd name="T77" fmla="*/ 126 h 131"/>
                  <a:gd name="T78" fmla="*/ 68 w 109"/>
                  <a:gd name="T79" fmla="*/ 128 h 131"/>
                  <a:gd name="T80" fmla="*/ 53 w 109"/>
                  <a:gd name="T81" fmla="*/ 131 h 131"/>
                  <a:gd name="T82" fmla="*/ 0 w 109"/>
                  <a:gd name="T83" fmla="*/ 131 h 131"/>
                  <a:gd name="T84" fmla="*/ 0 w 109"/>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1"/>
                  <a:gd name="T131" fmla="*/ 109 w 109"/>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1">
                    <a:moveTo>
                      <a:pt x="51" y="116"/>
                    </a:moveTo>
                    <a:lnTo>
                      <a:pt x="58" y="116"/>
                    </a:lnTo>
                    <a:lnTo>
                      <a:pt x="63" y="113"/>
                    </a:lnTo>
                    <a:lnTo>
                      <a:pt x="73" y="108"/>
                    </a:lnTo>
                    <a:lnTo>
                      <a:pt x="81" y="101"/>
                    </a:lnTo>
                    <a:lnTo>
                      <a:pt x="86" y="91"/>
                    </a:lnTo>
                    <a:lnTo>
                      <a:pt x="88" y="80"/>
                    </a:lnTo>
                    <a:lnTo>
                      <a:pt x="91" y="68"/>
                    </a:lnTo>
                    <a:lnTo>
                      <a:pt x="88" y="55"/>
                    </a:lnTo>
                    <a:lnTo>
                      <a:pt x="88" y="45"/>
                    </a:lnTo>
                    <a:lnTo>
                      <a:pt x="83" y="38"/>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9" y="25"/>
                    </a:lnTo>
                    <a:lnTo>
                      <a:pt x="101" y="30"/>
                    </a:lnTo>
                    <a:lnTo>
                      <a:pt x="104" y="40"/>
                    </a:lnTo>
                    <a:lnTo>
                      <a:pt x="106" y="50"/>
                    </a:lnTo>
                    <a:lnTo>
                      <a:pt x="109" y="63"/>
                    </a:lnTo>
                    <a:lnTo>
                      <a:pt x="106" y="73"/>
                    </a:lnTo>
                    <a:lnTo>
                      <a:pt x="106" y="83"/>
                    </a:lnTo>
                    <a:lnTo>
                      <a:pt x="104"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5" name="Freeform 236"/>
              <p:cNvSpPr>
                <a:spLocks/>
              </p:cNvSpPr>
              <p:nvPr/>
            </p:nvSpPr>
            <p:spPr bwMode="auto">
              <a:xfrm>
                <a:off x="2823"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2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2" y="83"/>
                    </a:lnTo>
                    <a:lnTo>
                      <a:pt x="22" y="70"/>
                    </a:lnTo>
                    <a:lnTo>
                      <a:pt x="22" y="58"/>
                    </a:lnTo>
                    <a:lnTo>
                      <a:pt x="20" y="48"/>
                    </a:lnTo>
                    <a:lnTo>
                      <a:pt x="17" y="35"/>
                    </a:lnTo>
                    <a:lnTo>
                      <a:pt x="10" y="20"/>
                    </a:lnTo>
                    <a:lnTo>
                      <a:pt x="0" y="0"/>
                    </a:lnTo>
                    <a:lnTo>
                      <a:pt x="10" y="0"/>
                    </a:lnTo>
                    <a:lnTo>
                      <a:pt x="25" y="25"/>
                    </a:lnTo>
                    <a:lnTo>
                      <a:pt x="32" y="40"/>
                    </a:lnTo>
                    <a:lnTo>
                      <a:pt x="35"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6" name="Freeform 237"/>
              <p:cNvSpPr>
                <a:spLocks noEditPoints="1"/>
              </p:cNvSpPr>
              <p:nvPr/>
            </p:nvSpPr>
            <p:spPr bwMode="auto">
              <a:xfrm>
                <a:off x="2941" y="2869"/>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5" y="80"/>
                    </a:lnTo>
                    <a:lnTo>
                      <a:pt x="25"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7" name="Freeform 238"/>
              <p:cNvSpPr>
                <a:spLocks/>
              </p:cNvSpPr>
              <p:nvPr/>
            </p:nvSpPr>
            <p:spPr bwMode="auto">
              <a:xfrm>
                <a:off x="3072"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8" name="Freeform 239"/>
              <p:cNvSpPr>
                <a:spLocks/>
              </p:cNvSpPr>
              <p:nvPr/>
            </p:nvSpPr>
            <p:spPr bwMode="auto">
              <a:xfrm>
                <a:off x="3192" y="2869"/>
                <a:ext cx="91" cy="131"/>
              </a:xfrm>
              <a:custGeom>
                <a:avLst/>
                <a:gdLst>
                  <a:gd name="T0" fmla="*/ 0 w 91"/>
                  <a:gd name="T1" fmla="*/ 0 h 131"/>
                  <a:gd name="T2" fmla="*/ 91 w 91"/>
                  <a:gd name="T3" fmla="*/ 0 h 131"/>
                  <a:gd name="T4" fmla="*/ 91 w 91"/>
                  <a:gd name="T5" fmla="*/ 23 h 131"/>
                  <a:gd name="T6" fmla="*/ 26 w 91"/>
                  <a:gd name="T7" fmla="*/ 23 h 131"/>
                  <a:gd name="T8" fmla="*/ 26 w 91"/>
                  <a:gd name="T9" fmla="*/ 53 h 131"/>
                  <a:gd name="T10" fmla="*/ 84 w 91"/>
                  <a:gd name="T11" fmla="*/ 53 h 131"/>
                  <a:gd name="T12" fmla="*/ 84 w 91"/>
                  <a:gd name="T13" fmla="*/ 75 h 131"/>
                  <a:gd name="T14" fmla="*/ 26 w 91"/>
                  <a:gd name="T15" fmla="*/ 75 h 131"/>
                  <a:gd name="T16" fmla="*/ 26 w 91"/>
                  <a:gd name="T17" fmla="*/ 131 h 131"/>
                  <a:gd name="T18" fmla="*/ 0 w 91"/>
                  <a:gd name="T19" fmla="*/ 131 h 131"/>
                  <a:gd name="T20" fmla="*/ 0 w 9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1"/>
                  <a:gd name="T35" fmla="*/ 91 w 9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1">
                    <a:moveTo>
                      <a:pt x="0" y="0"/>
                    </a:moveTo>
                    <a:lnTo>
                      <a:pt x="91" y="0"/>
                    </a:lnTo>
                    <a:lnTo>
                      <a:pt x="91" y="23"/>
                    </a:lnTo>
                    <a:lnTo>
                      <a:pt x="26" y="23"/>
                    </a:lnTo>
                    <a:lnTo>
                      <a:pt x="26" y="53"/>
                    </a:lnTo>
                    <a:lnTo>
                      <a:pt x="84" y="53"/>
                    </a:lnTo>
                    <a:lnTo>
                      <a:pt x="84" y="75"/>
                    </a:lnTo>
                    <a:lnTo>
                      <a:pt x="26" y="75"/>
                    </a:lnTo>
                    <a:lnTo>
                      <a:pt x="2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29" name="Freeform 240"/>
              <p:cNvSpPr>
                <a:spLocks/>
              </p:cNvSpPr>
              <p:nvPr/>
            </p:nvSpPr>
            <p:spPr bwMode="auto">
              <a:xfrm>
                <a:off x="3303"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0" name="Freeform 241"/>
              <p:cNvSpPr>
                <a:spLocks noEditPoints="1"/>
              </p:cNvSpPr>
              <p:nvPr/>
            </p:nvSpPr>
            <p:spPr bwMode="auto">
              <a:xfrm>
                <a:off x="3424" y="2869"/>
                <a:ext cx="108" cy="131"/>
              </a:xfrm>
              <a:custGeom>
                <a:avLst/>
                <a:gdLst>
                  <a:gd name="T0" fmla="*/ 28 w 108"/>
                  <a:gd name="T1" fmla="*/ 23 h 131"/>
                  <a:gd name="T2" fmla="*/ 28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8 w 108"/>
                  <a:gd name="T33" fmla="*/ 23 h 131"/>
                  <a:gd name="T34" fmla="*/ 85 w 108"/>
                  <a:gd name="T35" fmla="*/ 5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5 w 108"/>
                  <a:gd name="T57" fmla="*/ 68 h 131"/>
                  <a:gd name="T58" fmla="*/ 93 w 108"/>
                  <a:gd name="T59" fmla="*/ 73 h 131"/>
                  <a:gd name="T60" fmla="*/ 98 w 108"/>
                  <a:gd name="T61" fmla="*/ 78 h 131"/>
                  <a:gd name="T62" fmla="*/ 103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8 w 108"/>
                  <a:gd name="T79" fmla="*/ 123 h 131"/>
                  <a:gd name="T80" fmla="*/ 75 w 108"/>
                  <a:gd name="T81" fmla="*/ 113 h 131"/>
                  <a:gd name="T82" fmla="*/ 75 w 108"/>
                  <a:gd name="T83" fmla="*/ 101 h 131"/>
                  <a:gd name="T84" fmla="*/ 75 w 108"/>
                  <a:gd name="T85" fmla="*/ 91 h 131"/>
                  <a:gd name="T86" fmla="*/ 70 w 108"/>
                  <a:gd name="T87" fmla="*/ 83 h 131"/>
                  <a:gd name="T88" fmla="*/ 65 w 108"/>
                  <a:gd name="T89" fmla="*/ 80 h 131"/>
                  <a:gd name="T90" fmla="*/ 55 w 108"/>
                  <a:gd name="T91" fmla="*/ 80 h 131"/>
                  <a:gd name="T92" fmla="*/ 28 w 108"/>
                  <a:gd name="T93" fmla="*/ 80 h 131"/>
                  <a:gd name="T94" fmla="*/ 28 w 108"/>
                  <a:gd name="T95" fmla="*/ 131 h 131"/>
                  <a:gd name="T96" fmla="*/ 0 w 108"/>
                  <a:gd name="T97" fmla="*/ 131 h 131"/>
                  <a:gd name="T98" fmla="*/ 0 w 108"/>
                  <a:gd name="T99" fmla="*/ 0 h 131"/>
                  <a:gd name="T100" fmla="*/ 63 w 108"/>
                  <a:gd name="T101" fmla="*/ 0 h 131"/>
                  <a:gd name="T102" fmla="*/ 75 w 108"/>
                  <a:gd name="T103" fmla="*/ 3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8" y="23"/>
                    </a:moveTo>
                    <a:lnTo>
                      <a:pt x="28"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8" y="23"/>
                    </a:lnTo>
                    <a:close/>
                    <a:moveTo>
                      <a:pt x="85" y="5"/>
                    </a:moveTo>
                    <a:lnTo>
                      <a:pt x="91" y="8"/>
                    </a:lnTo>
                    <a:lnTo>
                      <a:pt x="98" y="13"/>
                    </a:lnTo>
                    <a:lnTo>
                      <a:pt x="103" y="23"/>
                    </a:lnTo>
                    <a:lnTo>
                      <a:pt x="106" y="30"/>
                    </a:lnTo>
                    <a:lnTo>
                      <a:pt x="106" y="38"/>
                    </a:lnTo>
                    <a:lnTo>
                      <a:pt x="106" y="48"/>
                    </a:lnTo>
                    <a:lnTo>
                      <a:pt x="103" y="50"/>
                    </a:lnTo>
                    <a:lnTo>
                      <a:pt x="101" y="55"/>
                    </a:lnTo>
                    <a:lnTo>
                      <a:pt x="98" y="60"/>
                    </a:lnTo>
                    <a:lnTo>
                      <a:pt x="96" y="63"/>
                    </a:lnTo>
                    <a:lnTo>
                      <a:pt x="85" y="68"/>
                    </a:lnTo>
                    <a:lnTo>
                      <a:pt x="93" y="73"/>
                    </a:lnTo>
                    <a:lnTo>
                      <a:pt x="98" y="78"/>
                    </a:lnTo>
                    <a:lnTo>
                      <a:pt x="103" y="88"/>
                    </a:lnTo>
                    <a:lnTo>
                      <a:pt x="103" y="98"/>
                    </a:lnTo>
                    <a:lnTo>
                      <a:pt x="103" y="108"/>
                    </a:lnTo>
                    <a:lnTo>
                      <a:pt x="103" y="121"/>
                    </a:lnTo>
                    <a:lnTo>
                      <a:pt x="106" y="123"/>
                    </a:lnTo>
                    <a:lnTo>
                      <a:pt x="108" y="128"/>
                    </a:lnTo>
                    <a:lnTo>
                      <a:pt x="108" y="131"/>
                    </a:lnTo>
                    <a:lnTo>
                      <a:pt x="78" y="131"/>
                    </a:lnTo>
                    <a:lnTo>
                      <a:pt x="78" y="123"/>
                    </a:lnTo>
                    <a:lnTo>
                      <a:pt x="75" y="113"/>
                    </a:lnTo>
                    <a:lnTo>
                      <a:pt x="75" y="101"/>
                    </a:lnTo>
                    <a:lnTo>
                      <a:pt x="75" y="91"/>
                    </a:lnTo>
                    <a:lnTo>
                      <a:pt x="70" y="83"/>
                    </a:lnTo>
                    <a:lnTo>
                      <a:pt x="65" y="80"/>
                    </a:lnTo>
                    <a:lnTo>
                      <a:pt x="55" y="80"/>
                    </a:lnTo>
                    <a:lnTo>
                      <a:pt x="28" y="80"/>
                    </a:lnTo>
                    <a:lnTo>
                      <a:pt x="28" y="131"/>
                    </a:lnTo>
                    <a:lnTo>
                      <a:pt x="0" y="131"/>
                    </a:lnTo>
                    <a:lnTo>
                      <a:pt x="0" y="0"/>
                    </a:lnTo>
                    <a:lnTo>
                      <a:pt x="63" y="0"/>
                    </a:lnTo>
                    <a:lnTo>
                      <a:pt x="75" y="3"/>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1" name="Freeform 242"/>
              <p:cNvSpPr>
                <a:spLocks/>
              </p:cNvSpPr>
              <p:nvPr/>
            </p:nvSpPr>
            <p:spPr bwMode="auto">
              <a:xfrm>
                <a:off x="3555" y="2869"/>
                <a:ext cx="98" cy="131"/>
              </a:xfrm>
              <a:custGeom>
                <a:avLst/>
                <a:gdLst>
                  <a:gd name="T0" fmla="*/ 95 w 98"/>
                  <a:gd name="T1" fmla="*/ 23 h 131"/>
                  <a:gd name="T2" fmla="*/ 25 w 98"/>
                  <a:gd name="T3" fmla="*/ 23 h 131"/>
                  <a:gd name="T4" fmla="*/ 25 w 98"/>
                  <a:gd name="T5" fmla="*/ 50 h 131"/>
                  <a:gd name="T6" fmla="*/ 90 w 98"/>
                  <a:gd name="T7" fmla="*/ 50 h 131"/>
                  <a:gd name="T8" fmla="*/ 90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90" y="50"/>
                    </a:lnTo>
                    <a:lnTo>
                      <a:pt x="90"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2" name="Freeform 243"/>
              <p:cNvSpPr>
                <a:spLocks/>
              </p:cNvSpPr>
              <p:nvPr/>
            </p:nvSpPr>
            <p:spPr bwMode="auto">
              <a:xfrm>
                <a:off x="3673" y="2869"/>
                <a:ext cx="106" cy="131"/>
              </a:xfrm>
              <a:custGeom>
                <a:avLst/>
                <a:gdLst>
                  <a:gd name="T0" fmla="*/ 0 w 106"/>
                  <a:gd name="T1" fmla="*/ 0 h 131"/>
                  <a:gd name="T2" fmla="*/ 30 w 106"/>
                  <a:gd name="T3" fmla="*/ 0 h 131"/>
                  <a:gd name="T4" fmla="*/ 81 w 106"/>
                  <a:gd name="T5" fmla="*/ 91 h 131"/>
                  <a:gd name="T6" fmla="*/ 81 w 106"/>
                  <a:gd name="T7" fmla="*/ 0 h 131"/>
                  <a:gd name="T8" fmla="*/ 106 w 106"/>
                  <a:gd name="T9" fmla="*/ 0 h 131"/>
                  <a:gd name="T10" fmla="*/ 106 w 106"/>
                  <a:gd name="T11" fmla="*/ 131 h 131"/>
                  <a:gd name="T12" fmla="*/ 81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30" y="0"/>
                    </a:lnTo>
                    <a:lnTo>
                      <a:pt x="81" y="91"/>
                    </a:lnTo>
                    <a:lnTo>
                      <a:pt x="81" y="0"/>
                    </a:lnTo>
                    <a:lnTo>
                      <a:pt x="106" y="0"/>
                    </a:lnTo>
                    <a:lnTo>
                      <a:pt x="106" y="131"/>
                    </a:lnTo>
                    <a:lnTo>
                      <a:pt x="81"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3" name="Freeform 244"/>
              <p:cNvSpPr>
                <a:spLocks/>
              </p:cNvSpPr>
              <p:nvPr/>
            </p:nvSpPr>
            <p:spPr bwMode="auto">
              <a:xfrm>
                <a:off x="3799" y="2867"/>
                <a:ext cx="118" cy="135"/>
              </a:xfrm>
              <a:custGeom>
                <a:avLst/>
                <a:gdLst>
                  <a:gd name="T0" fmla="*/ 27 w 118"/>
                  <a:gd name="T1" fmla="*/ 10 h 135"/>
                  <a:gd name="T2" fmla="*/ 48 w 118"/>
                  <a:gd name="T3" fmla="*/ 2 h 135"/>
                  <a:gd name="T4" fmla="*/ 75 w 118"/>
                  <a:gd name="T5" fmla="*/ 2 h 135"/>
                  <a:gd name="T6" fmla="*/ 88 w 118"/>
                  <a:gd name="T7" fmla="*/ 5 h 135"/>
                  <a:gd name="T8" fmla="*/ 98 w 118"/>
                  <a:gd name="T9" fmla="*/ 12 h 135"/>
                  <a:gd name="T10" fmla="*/ 108 w 118"/>
                  <a:gd name="T11" fmla="*/ 22 h 135"/>
                  <a:gd name="T12" fmla="*/ 116 w 118"/>
                  <a:gd name="T13" fmla="*/ 40 h 135"/>
                  <a:gd name="T14" fmla="*/ 90 w 118"/>
                  <a:gd name="T15" fmla="*/ 45 h 135"/>
                  <a:gd name="T16" fmla="*/ 83 w 118"/>
                  <a:gd name="T17" fmla="*/ 32 h 135"/>
                  <a:gd name="T18" fmla="*/ 73 w 118"/>
                  <a:gd name="T19" fmla="*/ 25 h 135"/>
                  <a:gd name="T20" fmla="*/ 53 w 118"/>
                  <a:gd name="T21" fmla="*/ 25 h 135"/>
                  <a:gd name="T22" fmla="*/ 43 w 118"/>
                  <a:gd name="T23" fmla="*/ 30 h 135"/>
                  <a:gd name="T24" fmla="*/ 32 w 118"/>
                  <a:gd name="T25" fmla="*/ 42 h 135"/>
                  <a:gd name="T26" fmla="*/ 30 w 118"/>
                  <a:gd name="T27" fmla="*/ 60 h 135"/>
                  <a:gd name="T28" fmla="*/ 30 w 118"/>
                  <a:gd name="T29" fmla="*/ 80 h 135"/>
                  <a:gd name="T30" fmla="*/ 30 w 118"/>
                  <a:gd name="T31" fmla="*/ 88 h 135"/>
                  <a:gd name="T32" fmla="*/ 38 w 118"/>
                  <a:gd name="T33" fmla="*/ 103 h 135"/>
                  <a:gd name="T34" fmla="*/ 48 w 118"/>
                  <a:gd name="T35" fmla="*/ 110 h 135"/>
                  <a:gd name="T36" fmla="*/ 60 w 118"/>
                  <a:gd name="T37" fmla="*/ 113 h 135"/>
                  <a:gd name="T38" fmla="*/ 73 w 118"/>
                  <a:gd name="T39" fmla="*/ 110 h 135"/>
                  <a:gd name="T40" fmla="*/ 83 w 118"/>
                  <a:gd name="T41" fmla="*/ 103 h 135"/>
                  <a:gd name="T42" fmla="*/ 90 w 118"/>
                  <a:gd name="T43" fmla="*/ 88 h 135"/>
                  <a:gd name="T44" fmla="*/ 113 w 118"/>
                  <a:gd name="T45" fmla="*/ 98 h 135"/>
                  <a:gd name="T46" fmla="*/ 105 w 118"/>
                  <a:gd name="T47" fmla="*/ 115 h 135"/>
                  <a:gd name="T48" fmla="*/ 90 w 118"/>
                  <a:gd name="T49" fmla="*/ 128 h 135"/>
                  <a:gd name="T50" fmla="*/ 73 w 118"/>
                  <a:gd name="T51" fmla="*/ 135 h 135"/>
                  <a:gd name="T52" fmla="*/ 48 w 118"/>
                  <a:gd name="T53" fmla="*/ 135 h 135"/>
                  <a:gd name="T54" fmla="*/ 30 w 118"/>
                  <a:gd name="T55" fmla="*/ 130 h 135"/>
                  <a:gd name="T56" fmla="*/ 17 w 118"/>
                  <a:gd name="T57" fmla="*/ 118 h 135"/>
                  <a:gd name="T58" fmla="*/ 5 w 118"/>
                  <a:gd name="T59" fmla="*/ 98 h 135"/>
                  <a:gd name="T60" fmla="*/ 0 w 118"/>
                  <a:gd name="T61" fmla="*/ 70 h 135"/>
                  <a:gd name="T62" fmla="*/ 5 w 118"/>
                  <a:gd name="T63" fmla="*/ 37 h 135"/>
                  <a:gd name="T64" fmla="*/ 12 w 118"/>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8"/>
                  <a:gd name="T100" fmla="*/ 0 h 135"/>
                  <a:gd name="T101" fmla="*/ 118 w 118"/>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8" h="135">
                    <a:moveTo>
                      <a:pt x="20" y="17"/>
                    </a:moveTo>
                    <a:lnTo>
                      <a:pt x="27" y="10"/>
                    </a:lnTo>
                    <a:lnTo>
                      <a:pt x="38" y="5"/>
                    </a:lnTo>
                    <a:lnTo>
                      <a:pt x="48" y="2"/>
                    </a:lnTo>
                    <a:lnTo>
                      <a:pt x="60" y="0"/>
                    </a:lnTo>
                    <a:lnTo>
                      <a:pt x="75" y="2"/>
                    </a:lnTo>
                    <a:lnTo>
                      <a:pt x="83" y="2"/>
                    </a:lnTo>
                    <a:lnTo>
                      <a:pt x="88" y="5"/>
                    </a:lnTo>
                    <a:lnTo>
                      <a:pt x="93" y="10"/>
                    </a:lnTo>
                    <a:lnTo>
                      <a:pt x="98" y="12"/>
                    </a:lnTo>
                    <a:lnTo>
                      <a:pt x="103" y="17"/>
                    </a:lnTo>
                    <a:lnTo>
                      <a:pt x="108" y="22"/>
                    </a:lnTo>
                    <a:lnTo>
                      <a:pt x="116" y="35"/>
                    </a:lnTo>
                    <a:lnTo>
                      <a:pt x="116" y="40"/>
                    </a:lnTo>
                    <a:lnTo>
                      <a:pt x="118" y="45"/>
                    </a:lnTo>
                    <a:lnTo>
                      <a:pt x="90" y="45"/>
                    </a:lnTo>
                    <a:lnTo>
                      <a:pt x="88" y="37"/>
                    </a:lnTo>
                    <a:lnTo>
                      <a:pt x="83" y="32"/>
                    </a:lnTo>
                    <a:lnTo>
                      <a:pt x="78" y="27"/>
                    </a:lnTo>
                    <a:lnTo>
                      <a:pt x="73" y="25"/>
                    </a:lnTo>
                    <a:lnTo>
                      <a:pt x="60" y="22"/>
                    </a:lnTo>
                    <a:lnTo>
                      <a:pt x="53" y="25"/>
                    </a:lnTo>
                    <a:lnTo>
                      <a:pt x="48" y="27"/>
                    </a:lnTo>
                    <a:lnTo>
                      <a:pt x="43" y="30"/>
                    </a:lnTo>
                    <a:lnTo>
                      <a:pt x="38" y="35"/>
                    </a:lnTo>
                    <a:lnTo>
                      <a:pt x="32" y="42"/>
                    </a:lnTo>
                    <a:lnTo>
                      <a:pt x="30" y="50"/>
                    </a:lnTo>
                    <a:lnTo>
                      <a:pt x="30" y="60"/>
                    </a:lnTo>
                    <a:lnTo>
                      <a:pt x="30" y="70"/>
                    </a:lnTo>
                    <a:lnTo>
                      <a:pt x="30" y="80"/>
                    </a:lnTo>
                    <a:lnTo>
                      <a:pt x="30" y="85"/>
                    </a:lnTo>
                    <a:lnTo>
                      <a:pt x="30" y="88"/>
                    </a:lnTo>
                    <a:lnTo>
                      <a:pt x="35" y="95"/>
                    </a:lnTo>
                    <a:lnTo>
                      <a:pt x="38" y="103"/>
                    </a:lnTo>
                    <a:lnTo>
                      <a:pt x="43" y="108"/>
                    </a:lnTo>
                    <a:lnTo>
                      <a:pt x="48" y="110"/>
                    </a:lnTo>
                    <a:lnTo>
                      <a:pt x="55" y="113"/>
                    </a:lnTo>
                    <a:lnTo>
                      <a:pt x="60" y="113"/>
                    </a:lnTo>
                    <a:lnTo>
                      <a:pt x="68" y="113"/>
                    </a:lnTo>
                    <a:lnTo>
                      <a:pt x="73" y="110"/>
                    </a:lnTo>
                    <a:lnTo>
                      <a:pt x="78" y="108"/>
                    </a:lnTo>
                    <a:lnTo>
                      <a:pt x="83" y="103"/>
                    </a:lnTo>
                    <a:lnTo>
                      <a:pt x="85" y="98"/>
                    </a:lnTo>
                    <a:lnTo>
                      <a:pt x="90" y="88"/>
                    </a:lnTo>
                    <a:lnTo>
                      <a:pt x="116" y="88"/>
                    </a:lnTo>
                    <a:lnTo>
                      <a:pt x="113" y="98"/>
                    </a:lnTo>
                    <a:lnTo>
                      <a:pt x="110" y="108"/>
                    </a:lnTo>
                    <a:lnTo>
                      <a:pt x="105" y="115"/>
                    </a:lnTo>
                    <a:lnTo>
                      <a:pt x="98" y="123"/>
                    </a:lnTo>
                    <a:lnTo>
                      <a:pt x="90" y="128"/>
                    </a:lnTo>
                    <a:lnTo>
                      <a:pt x="83" y="133"/>
                    </a:lnTo>
                    <a:lnTo>
                      <a:pt x="73" y="135"/>
                    </a:lnTo>
                    <a:lnTo>
                      <a:pt x="60" y="135"/>
                    </a:lnTo>
                    <a:lnTo>
                      <a:pt x="48" y="135"/>
                    </a:lnTo>
                    <a:lnTo>
                      <a:pt x="35" y="133"/>
                    </a:lnTo>
                    <a:lnTo>
                      <a:pt x="30" y="130"/>
                    </a:lnTo>
                    <a:lnTo>
                      <a:pt x="25" y="125"/>
                    </a:lnTo>
                    <a:lnTo>
                      <a:pt x="17" y="118"/>
                    </a:lnTo>
                    <a:lnTo>
                      <a:pt x="10" y="108"/>
                    </a:lnTo>
                    <a:lnTo>
                      <a:pt x="5" y="98"/>
                    </a:lnTo>
                    <a:lnTo>
                      <a:pt x="2" y="82"/>
                    </a:lnTo>
                    <a:lnTo>
                      <a:pt x="0" y="70"/>
                    </a:lnTo>
                    <a:lnTo>
                      <a:pt x="2" y="52"/>
                    </a:lnTo>
                    <a:lnTo>
                      <a:pt x="5" y="37"/>
                    </a:lnTo>
                    <a:lnTo>
                      <a:pt x="7" y="32"/>
                    </a:lnTo>
                    <a:lnTo>
                      <a:pt x="12" y="27"/>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4" name="Freeform 245"/>
              <p:cNvSpPr>
                <a:spLocks/>
              </p:cNvSpPr>
              <p:nvPr/>
            </p:nvSpPr>
            <p:spPr bwMode="auto">
              <a:xfrm>
                <a:off x="3937" y="2869"/>
                <a:ext cx="98" cy="131"/>
              </a:xfrm>
              <a:custGeom>
                <a:avLst/>
                <a:gdLst>
                  <a:gd name="T0" fmla="*/ 96 w 98"/>
                  <a:gd name="T1" fmla="*/ 23 h 131"/>
                  <a:gd name="T2" fmla="*/ 25 w 98"/>
                  <a:gd name="T3" fmla="*/ 23 h 131"/>
                  <a:gd name="T4" fmla="*/ 25 w 98"/>
                  <a:gd name="T5" fmla="*/ 50 h 131"/>
                  <a:gd name="T6" fmla="*/ 91 w 98"/>
                  <a:gd name="T7" fmla="*/ 50 h 131"/>
                  <a:gd name="T8" fmla="*/ 91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5" y="23"/>
                    </a:lnTo>
                    <a:lnTo>
                      <a:pt x="25" y="50"/>
                    </a:lnTo>
                    <a:lnTo>
                      <a:pt x="91" y="50"/>
                    </a:lnTo>
                    <a:lnTo>
                      <a:pt x="91" y="73"/>
                    </a:lnTo>
                    <a:lnTo>
                      <a:pt x="25" y="73"/>
                    </a:lnTo>
                    <a:lnTo>
                      <a:pt x="25"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5" name="Freeform 246"/>
              <p:cNvSpPr>
                <a:spLocks/>
              </p:cNvSpPr>
              <p:nvPr/>
            </p:nvSpPr>
            <p:spPr bwMode="auto">
              <a:xfrm>
                <a:off x="4050" y="2867"/>
                <a:ext cx="109" cy="135"/>
              </a:xfrm>
              <a:custGeom>
                <a:avLst/>
                <a:gdLst>
                  <a:gd name="T0" fmla="*/ 28 w 109"/>
                  <a:gd name="T1" fmla="*/ 100 h 135"/>
                  <a:gd name="T2" fmla="*/ 41 w 109"/>
                  <a:gd name="T3" fmla="*/ 113 h 135"/>
                  <a:gd name="T4" fmla="*/ 56 w 109"/>
                  <a:gd name="T5" fmla="*/ 115 h 135"/>
                  <a:gd name="T6" fmla="*/ 71 w 109"/>
                  <a:gd name="T7" fmla="*/ 113 h 135"/>
                  <a:gd name="T8" fmla="*/ 78 w 109"/>
                  <a:gd name="T9" fmla="*/ 105 h 135"/>
                  <a:gd name="T10" fmla="*/ 81 w 109"/>
                  <a:gd name="T11" fmla="*/ 103 h 135"/>
                  <a:gd name="T12" fmla="*/ 81 w 109"/>
                  <a:gd name="T13" fmla="*/ 90 h 135"/>
                  <a:gd name="T14" fmla="*/ 68 w 109"/>
                  <a:gd name="T15" fmla="*/ 82 h 135"/>
                  <a:gd name="T16" fmla="*/ 43 w 109"/>
                  <a:gd name="T17" fmla="*/ 77 h 135"/>
                  <a:gd name="T18" fmla="*/ 28 w 109"/>
                  <a:gd name="T19" fmla="*/ 72 h 135"/>
                  <a:gd name="T20" fmla="*/ 10 w 109"/>
                  <a:gd name="T21" fmla="*/ 62 h 135"/>
                  <a:gd name="T22" fmla="*/ 3 w 109"/>
                  <a:gd name="T23" fmla="*/ 47 h 135"/>
                  <a:gd name="T24" fmla="*/ 3 w 109"/>
                  <a:gd name="T25" fmla="*/ 32 h 135"/>
                  <a:gd name="T26" fmla="*/ 10 w 109"/>
                  <a:gd name="T27" fmla="*/ 17 h 135"/>
                  <a:gd name="T28" fmla="*/ 23 w 109"/>
                  <a:gd name="T29" fmla="*/ 5 h 135"/>
                  <a:gd name="T30" fmla="*/ 41 w 109"/>
                  <a:gd name="T31" fmla="*/ 0 h 135"/>
                  <a:gd name="T32" fmla="*/ 63 w 109"/>
                  <a:gd name="T33" fmla="*/ 0 h 135"/>
                  <a:gd name="T34" fmla="*/ 81 w 109"/>
                  <a:gd name="T35" fmla="*/ 5 h 135"/>
                  <a:gd name="T36" fmla="*/ 96 w 109"/>
                  <a:gd name="T37" fmla="*/ 15 h 135"/>
                  <a:gd name="T38" fmla="*/ 104 w 109"/>
                  <a:gd name="T39" fmla="*/ 32 h 135"/>
                  <a:gd name="T40" fmla="*/ 78 w 109"/>
                  <a:gd name="T41" fmla="*/ 42 h 135"/>
                  <a:gd name="T42" fmla="*/ 73 w 109"/>
                  <a:gd name="T43" fmla="*/ 32 h 135"/>
                  <a:gd name="T44" fmla="*/ 68 w 109"/>
                  <a:gd name="T45" fmla="*/ 25 h 135"/>
                  <a:gd name="T46" fmla="*/ 51 w 109"/>
                  <a:gd name="T47" fmla="*/ 22 h 135"/>
                  <a:gd name="T48" fmla="*/ 36 w 109"/>
                  <a:gd name="T49" fmla="*/ 25 h 135"/>
                  <a:gd name="T50" fmla="*/ 31 w 109"/>
                  <a:gd name="T51" fmla="*/ 30 h 135"/>
                  <a:gd name="T52" fmla="*/ 28 w 109"/>
                  <a:gd name="T53" fmla="*/ 37 h 135"/>
                  <a:gd name="T54" fmla="*/ 36 w 109"/>
                  <a:gd name="T55" fmla="*/ 47 h 135"/>
                  <a:gd name="T56" fmla="*/ 73 w 109"/>
                  <a:gd name="T57" fmla="*/ 60 h 135"/>
                  <a:gd name="T58" fmla="*/ 96 w 109"/>
                  <a:gd name="T59" fmla="*/ 67 h 135"/>
                  <a:gd name="T60" fmla="*/ 106 w 109"/>
                  <a:gd name="T61" fmla="*/ 80 h 135"/>
                  <a:gd name="T62" fmla="*/ 109 w 109"/>
                  <a:gd name="T63" fmla="*/ 95 h 135"/>
                  <a:gd name="T64" fmla="*/ 104 w 109"/>
                  <a:gd name="T65" fmla="*/ 110 h 135"/>
                  <a:gd name="T66" fmla="*/ 93 w 109"/>
                  <a:gd name="T67" fmla="*/ 125 h 135"/>
                  <a:gd name="T68" fmla="*/ 78 w 109"/>
                  <a:gd name="T69" fmla="*/ 133 h 135"/>
                  <a:gd name="T70" fmla="*/ 56 w 109"/>
                  <a:gd name="T71" fmla="*/ 135 h 135"/>
                  <a:gd name="T72" fmla="*/ 33 w 109"/>
                  <a:gd name="T73" fmla="*/ 133 h 135"/>
                  <a:gd name="T74" fmla="*/ 15 w 109"/>
                  <a:gd name="T75" fmla="*/ 125 h 135"/>
                  <a:gd name="T76" fmla="*/ 5 w 109"/>
                  <a:gd name="T77" fmla="*/ 110 h 135"/>
                  <a:gd name="T78" fmla="*/ 0 w 109"/>
                  <a:gd name="T79" fmla="*/ 93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35"/>
                  <a:gd name="T122" fmla="*/ 109 w 109"/>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35">
                    <a:moveTo>
                      <a:pt x="28" y="93"/>
                    </a:moveTo>
                    <a:lnTo>
                      <a:pt x="28" y="100"/>
                    </a:lnTo>
                    <a:lnTo>
                      <a:pt x="31" y="105"/>
                    </a:lnTo>
                    <a:lnTo>
                      <a:pt x="41" y="113"/>
                    </a:lnTo>
                    <a:lnTo>
                      <a:pt x="48" y="113"/>
                    </a:lnTo>
                    <a:lnTo>
                      <a:pt x="56" y="115"/>
                    </a:lnTo>
                    <a:lnTo>
                      <a:pt x="63" y="113"/>
                    </a:lnTo>
                    <a:lnTo>
                      <a:pt x="71" y="113"/>
                    </a:lnTo>
                    <a:lnTo>
                      <a:pt x="76" y="110"/>
                    </a:lnTo>
                    <a:lnTo>
                      <a:pt x="78" y="105"/>
                    </a:lnTo>
                    <a:lnTo>
                      <a:pt x="81" y="105"/>
                    </a:lnTo>
                    <a:lnTo>
                      <a:pt x="81" y="103"/>
                    </a:lnTo>
                    <a:lnTo>
                      <a:pt x="81" y="98"/>
                    </a:lnTo>
                    <a:lnTo>
                      <a:pt x="81" y="90"/>
                    </a:lnTo>
                    <a:lnTo>
                      <a:pt x="76" y="88"/>
                    </a:lnTo>
                    <a:lnTo>
                      <a:pt x="68" y="82"/>
                    </a:lnTo>
                    <a:lnTo>
                      <a:pt x="58" y="80"/>
                    </a:lnTo>
                    <a:lnTo>
                      <a:pt x="43" y="77"/>
                    </a:lnTo>
                    <a:lnTo>
                      <a:pt x="36" y="75"/>
                    </a:lnTo>
                    <a:lnTo>
                      <a:pt x="28" y="72"/>
                    </a:lnTo>
                    <a:lnTo>
                      <a:pt x="15" y="67"/>
                    </a:lnTo>
                    <a:lnTo>
                      <a:pt x="10" y="62"/>
                    </a:lnTo>
                    <a:lnTo>
                      <a:pt x="5" y="55"/>
                    </a:lnTo>
                    <a:lnTo>
                      <a:pt x="3" y="47"/>
                    </a:lnTo>
                    <a:lnTo>
                      <a:pt x="3" y="40"/>
                    </a:lnTo>
                    <a:lnTo>
                      <a:pt x="3" y="32"/>
                    </a:lnTo>
                    <a:lnTo>
                      <a:pt x="5" y="22"/>
                    </a:lnTo>
                    <a:lnTo>
                      <a:pt x="10" y="17"/>
                    </a:lnTo>
                    <a:lnTo>
                      <a:pt x="15" y="10"/>
                    </a:lnTo>
                    <a:lnTo>
                      <a:pt x="23" y="5"/>
                    </a:lnTo>
                    <a:lnTo>
                      <a:pt x="31" y="2"/>
                    </a:lnTo>
                    <a:lnTo>
                      <a:pt x="41" y="0"/>
                    </a:lnTo>
                    <a:lnTo>
                      <a:pt x="53" y="0"/>
                    </a:lnTo>
                    <a:lnTo>
                      <a:pt x="63" y="0"/>
                    </a:lnTo>
                    <a:lnTo>
                      <a:pt x="73" y="2"/>
                    </a:lnTo>
                    <a:lnTo>
                      <a:pt x="81" y="5"/>
                    </a:lnTo>
                    <a:lnTo>
                      <a:pt x="88" y="10"/>
                    </a:lnTo>
                    <a:lnTo>
                      <a:pt x="96" y="15"/>
                    </a:lnTo>
                    <a:lnTo>
                      <a:pt x="98" y="22"/>
                    </a:lnTo>
                    <a:lnTo>
                      <a:pt x="104" y="32"/>
                    </a:lnTo>
                    <a:lnTo>
                      <a:pt x="104" y="42"/>
                    </a:lnTo>
                    <a:lnTo>
                      <a:pt x="78" y="42"/>
                    </a:lnTo>
                    <a:lnTo>
                      <a:pt x="76" y="35"/>
                    </a:lnTo>
                    <a:lnTo>
                      <a:pt x="73" y="32"/>
                    </a:lnTo>
                    <a:lnTo>
                      <a:pt x="71" y="27"/>
                    </a:lnTo>
                    <a:lnTo>
                      <a:pt x="68" y="25"/>
                    </a:lnTo>
                    <a:lnTo>
                      <a:pt x="61" y="22"/>
                    </a:lnTo>
                    <a:lnTo>
                      <a:pt x="51" y="22"/>
                    </a:lnTo>
                    <a:lnTo>
                      <a:pt x="41" y="22"/>
                    </a:lnTo>
                    <a:lnTo>
                      <a:pt x="36" y="25"/>
                    </a:lnTo>
                    <a:lnTo>
                      <a:pt x="31" y="27"/>
                    </a:lnTo>
                    <a:lnTo>
                      <a:pt x="31" y="30"/>
                    </a:lnTo>
                    <a:lnTo>
                      <a:pt x="28" y="35"/>
                    </a:lnTo>
                    <a:lnTo>
                      <a:pt x="28" y="37"/>
                    </a:lnTo>
                    <a:lnTo>
                      <a:pt x="31" y="42"/>
                    </a:lnTo>
                    <a:lnTo>
                      <a:pt x="36" y="47"/>
                    </a:lnTo>
                    <a:lnTo>
                      <a:pt x="51" y="52"/>
                    </a:lnTo>
                    <a:lnTo>
                      <a:pt x="73" y="60"/>
                    </a:lnTo>
                    <a:lnTo>
                      <a:pt x="86" y="62"/>
                    </a:lnTo>
                    <a:lnTo>
                      <a:pt x="96" y="67"/>
                    </a:lnTo>
                    <a:lnTo>
                      <a:pt x="101" y="72"/>
                    </a:lnTo>
                    <a:lnTo>
                      <a:pt x="106" y="80"/>
                    </a:lnTo>
                    <a:lnTo>
                      <a:pt x="106" y="88"/>
                    </a:lnTo>
                    <a:lnTo>
                      <a:pt x="109" y="95"/>
                    </a:lnTo>
                    <a:lnTo>
                      <a:pt x="106" y="103"/>
                    </a:lnTo>
                    <a:lnTo>
                      <a:pt x="104" y="110"/>
                    </a:lnTo>
                    <a:lnTo>
                      <a:pt x="101" y="118"/>
                    </a:lnTo>
                    <a:lnTo>
                      <a:pt x="93" y="125"/>
                    </a:lnTo>
                    <a:lnTo>
                      <a:pt x="86" y="130"/>
                    </a:lnTo>
                    <a:lnTo>
                      <a:pt x="78" y="133"/>
                    </a:lnTo>
                    <a:lnTo>
                      <a:pt x="68" y="135"/>
                    </a:lnTo>
                    <a:lnTo>
                      <a:pt x="56" y="135"/>
                    </a:lnTo>
                    <a:lnTo>
                      <a:pt x="43" y="135"/>
                    </a:lnTo>
                    <a:lnTo>
                      <a:pt x="33" y="133"/>
                    </a:lnTo>
                    <a:lnTo>
                      <a:pt x="23" y="130"/>
                    </a:lnTo>
                    <a:lnTo>
                      <a:pt x="15" y="125"/>
                    </a:lnTo>
                    <a:lnTo>
                      <a:pt x="8" y="118"/>
                    </a:lnTo>
                    <a:lnTo>
                      <a:pt x="5" y="110"/>
                    </a:lnTo>
                    <a:lnTo>
                      <a:pt x="3"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6" name="Freeform 247"/>
              <p:cNvSpPr>
                <a:spLocks/>
              </p:cNvSpPr>
              <p:nvPr/>
            </p:nvSpPr>
            <p:spPr bwMode="auto">
              <a:xfrm>
                <a:off x="4229" y="2869"/>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91 w 96"/>
                  <a:gd name="T11" fmla="*/ 55 h 131"/>
                  <a:gd name="T12" fmla="*/ 91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91" y="55"/>
                    </a:lnTo>
                    <a:lnTo>
                      <a:pt x="91"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7" name="Freeform 248"/>
              <p:cNvSpPr>
                <a:spLocks/>
              </p:cNvSpPr>
              <p:nvPr/>
            </p:nvSpPr>
            <p:spPr bwMode="auto">
              <a:xfrm>
                <a:off x="4350" y="2869"/>
                <a:ext cx="123" cy="131"/>
              </a:xfrm>
              <a:custGeom>
                <a:avLst/>
                <a:gdLst>
                  <a:gd name="T0" fmla="*/ 0 w 123"/>
                  <a:gd name="T1" fmla="*/ 0 h 131"/>
                  <a:gd name="T2" fmla="*/ 25 w 123"/>
                  <a:gd name="T3" fmla="*/ 0 h 131"/>
                  <a:gd name="T4" fmla="*/ 60 w 123"/>
                  <a:gd name="T5" fmla="*/ 111 h 131"/>
                  <a:gd name="T6" fmla="*/ 98 w 123"/>
                  <a:gd name="T7" fmla="*/ 0 h 131"/>
                  <a:gd name="T8" fmla="*/ 123 w 123"/>
                  <a:gd name="T9" fmla="*/ 0 h 131"/>
                  <a:gd name="T10" fmla="*/ 123 w 123"/>
                  <a:gd name="T11" fmla="*/ 131 h 131"/>
                  <a:gd name="T12" fmla="*/ 105 w 123"/>
                  <a:gd name="T13" fmla="*/ 131 h 131"/>
                  <a:gd name="T14" fmla="*/ 105 w 123"/>
                  <a:gd name="T15" fmla="*/ 55 h 131"/>
                  <a:gd name="T16" fmla="*/ 108 w 123"/>
                  <a:gd name="T17" fmla="*/ 40 h 131"/>
                  <a:gd name="T18" fmla="*/ 108 w 123"/>
                  <a:gd name="T19" fmla="*/ 20 h 131"/>
                  <a:gd name="T20" fmla="*/ 70 w 123"/>
                  <a:gd name="T21" fmla="*/ 131 h 131"/>
                  <a:gd name="T22" fmla="*/ 53 w 123"/>
                  <a:gd name="T23" fmla="*/ 131 h 131"/>
                  <a:gd name="T24" fmla="*/ 15 w 123"/>
                  <a:gd name="T25" fmla="*/ 20 h 131"/>
                  <a:gd name="T26" fmla="*/ 15 w 123"/>
                  <a:gd name="T27" fmla="*/ 25 h 131"/>
                  <a:gd name="T28" fmla="*/ 15 w 123"/>
                  <a:gd name="T29" fmla="*/ 40 h 131"/>
                  <a:gd name="T30" fmla="*/ 15 w 123"/>
                  <a:gd name="T31" fmla="*/ 55 h 131"/>
                  <a:gd name="T32" fmla="*/ 15 w 123"/>
                  <a:gd name="T33" fmla="*/ 131 h 131"/>
                  <a:gd name="T34" fmla="*/ 0 w 123"/>
                  <a:gd name="T35" fmla="*/ 131 h 131"/>
                  <a:gd name="T36" fmla="*/ 0 w 123"/>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1"/>
                  <a:gd name="T59" fmla="*/ 123 w 123"/>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1">
                    <a:moveTo>
                      <a:pt x="0" y="0"/>
                    </a:moveTo>
                    <a:lnTo>
                      <a:pt x="25" y="0"/>
                    </a:lnTo>
                    <a:lnTo>
                      <a:pt x="60" y="111"/>
                    </a:lnTo>
                    <a:lnTo>
                      <a:pt x="98" y="0"/>
                    </a:lnTo>
                    <a:lnTo>
                      <a:pt x="123" y="0"/>
                    </a:lnTo>
                    <a:lnTo>
                      <a:pt x="123" y="131"/>
                    </a:lnTo>
                    <a:lnTo>
                      <a:pt x="105" y="131"/>
                    </a:lnTo>
                    <a:lnTo>
                      <a:pt x="105" y="55"/>
                    </a:lnTo>
                    <a:lnTo>
                      <a:pt x="108" y="40"/>
                    </a:lnTo>
                    <a:lnTo>
                      <a:pt x="108" y="20"/>
                    </a:lnTo>
                    <a:lnTo>
                      <a:pt x="70" y="131"/>
                    </a:lnTo>
                    <a:lnTo>
                      <a:pt x="53" y="131"/>
                    </a:lnTo>
                    <a:lnTo>
                      <a:pt x="15" y="20"/>
                    </a:lnTo>
                    <a:lnTo>
                      <a:pt x="15" y="25"/>
                    </a:lnTo>
                    <a:lnTo>
                      <a:pt x="15" y="40"/>
                    </a:lnTo>
                    <a:lnTo>
                      <a:pt x="15" y="5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8" name="Freeform 249"/>
              <p:cNvSpPr>
                <a:spLocks noEditPoints="1"/>
              </p:cNvSpPr>
              <p:nvPr/>
            </p:nvSpPr>
            <p:spPr bwMode="auto">
              <a:xfrm>
                <a:off x="4501" y="2869"/>
                <a:ext cx="98" cy="131"/>
              </a:xfrm>
              <a:custGeom>
                <a:avLst/>
                <a:gdLst>
                  <a:gd name="T0" fmla="*/ 0 w 98"/>
                  <a:gd name="T1" fmla="*/ 0 h 131"/>
                  <a:gd name="T2" fmla="*/ 60 w 98"/>
                  <a:gd name="T3" fmla="*/ 0 h 131"/>
                  <a:gd name="T4" fmla="*/ 68 w 98"/>
                  <a:gd name="T5" fmla="*/ 3 h 131"/>
                  <a:gd name="T6" fmla="*/ 75 w 98"/>
                  <a:gd name="T7" fmla="*/ 3 h 131"/>
                  <a:gd name="T8" fmla="*/ 80 w 98"/>
                  <a:gd name="T9" fmla="*/ 8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60 w 98"/>
                  <a:gd name="T37" fmla="*/ 75 h 131"/>
                  <a:gd name="T38" fmla="*/ 17 w 98"/>
                  <a:gd name="T39" fmla="*/ 75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5 w 98"/>
                  <a:gd name="T59" fmla="*/ 60 h 131"/>
                  <a:gd name="T60" fmla="*/ 68 w 98"/>
                  <a:gd name="T61" fmla="*/ 58 h 131"/>
                  <a:gd name="T62" fmla="*/ 73 w 98"/>
                  <a:gd name="T63" fmla="*/ 55 h 131"/>
                  <a:gd name="T64" fmla="*/ 75 w 98"/>
                  <a:gd name="T65" fmla="*/ 53 h 131"/>
                  <a:gd name="T66" fmla="*/ 78 w 98"/>
                  <a:gd name="T67" fmla="*/ 48 h 131"/>
                  <a:gd name="T68" fmla="*/ 80 w 98"/>
                  <a:gd name="T69" fmla="*/ 45 h 131"/>
                  <a:gd name="T70" fmla="*/ 80 w 98"/>
                  <a:gd name="T71" fmla="*/ 38 h 131"/>
                  <a:gd name="T72" fmla="*/ 80 w 98"/>
                  <a:gd name="T73" fmla="*/ 33 h 131"/>
                  <a:gd name="T74" fmla="*/ 78 w 98"/>
                  <a:gd name="T75" fmla="*/ 25 h 131"/>
                  <a:gd name="T76" fmla="*/ 75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3"/>
                    </a:lnTo>
                    <a:lnTo>
                      <a:pt x="75" y="3"/>
                    </a:lnTo>
                    <a:lnTo>
                      <a:pt x="80" y="8"/>
                    </a:lnTo>
                    <a:lnTo>
                      <a:pt x="88" y="10"/>
                    </a:lnTo>
                    <a:lnTo>
                      <a:pt x="93"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60" y="75"/>
                    </a:lnTo>
                    <a:lnTo>
                      <a:pt x="17" y="75"/>
                    </a:lnTo>
                    <a:lnTo>
                      <a:pt x="17" y="131"/>
                    </a:lnTo>
                    <a:lnTo>
                      <a:pt x="0" y="131"/>
                    </a:lnTo>
                    <a:lnTo>
                      <a:pt x="0" y="0"/>
                    </a:lnTo>
                    <a:close/>
                    <a:moveTo>
                      <a:pt x="70" y="18"/>
                    </a:moveTo>
                    <a:lnTo>
                      <a:pt x="63" y="18"/>
                    </a:lnTo>
                    <a:lnTo>
                      <a:pt x="53" y="15"/>
                    </a:lnTo>
                    <a:lnTo>
                      <a:pt x="17" y="15"/>
                    </a:lnTo>
                    <a:lnTo>
                      <a:pt x="17" y="60"/>
                    </a:lnTo>
                    <a:lnTo>
                      <a:pt x="53" y="60"/>
                    </a:lnTo>
                    <a:lnTo>
                      <a:pt x="65" y="60"/>
                    </a:lnTo>
                    <a:lnTo>
                      <a:pt x="68" y="58"/>
                    </a:lnTo>
                    <a:lnTo>
                      <a:pt x="73" y="55"/>
                    </a:lnTo>
                    <a:lnTo>
                      <a:pt x="75" y="53"/>
                    </a:lnTo>
                    <a:lnTo>
                      <a:pt x="78" y="48"/>
                    </a:lnTo>
                    <a:lnTo>
                      <a:pt x="80" y="45"/>
                    </a:lnTo>
                    <a:lnTo>
                      <a:pt x="80" y="38"/>
                    </a:lnTo>
                    <a:lnTo>
                      <a:pt x="80" y="33"/>
                    </a:lnTo>
                    <a:lnTo>
                      <a:pt x="78" y="25"/>
                    </a:lnTo>
                    <a:lnTo>
                      <a:pt x="75"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39" name="Freeform 250"/>
              <p:cNvSpPr>
                <a:spLocks/>
              </p:cNvSpPr>
              <p:nvPr/>
            </p:nvSpPr>
            <p:spPr bwMode="auto">
              <a:xfrm>
                <a:off x="4621" y="2869"/>
                <a:ext cx="83" cy="131"/>
              </a:xfrm>
              <a:custGeom>
                <a:avLst/>
                <a:gdLst>
                  <a:gd name="T0" fmla="*/ 0 w 83"/>
                  <a:gd name="T1" fmla="*/ 0 h 131"/>
                  <a:gd name="T2" fmla="*/ 18 w 83"/>
                  <a:gd name="T3" fmla="*/ 0 h 131"/>
                  <a:gd name="T4" fmla="*/ 18 w 83"/>
                  <a:gd name="T5" fmla="*/ 116 h 131"/>
                  <a:gd name="T6" fmla="*/ 83 w 83"/>
                  <a:gd name="T7" fmla="*/ 116 h 131"/>
                  <a:gd name="T8" fmla="*/ 83 w 83"/>
                  <a:gd name="T9" fmla="*/ 131 h 131"/>
                  <a:gd name="T10" fmla="*/ 0 w 83"/>
                  <a:gd name="T11" fmla="*/ 131 h 131"/>
                  <a:gd name="T12" fmla="*/ 0 w 83"/>
                  <a:gd name="T13" fmla="*/ 0 h 131"/>
                  <a:gd name="T14" fmla="*/ 0 60000 65536"/>
                  <a:gd name="T15" fmla="*/ 0 60000 65536"/>
                  <a:gd name="T16" fmla="*/ 0 60000 65536"/>
                  <a:gd name="T17" fmla="*/ 0 60000 65536"/>
                  <a:gd name="T18" fmla="*/ 0 60000 65536"/>
                  <a:gd name="T19" fmla="*/ 0 60000 65536"/>
                  <a:gd name="T20" fmla="*/ 0 60000 65536"/>
                  <a:gd name="T21" fmla="*/ 0 w 83"/>
                  <a:gd name="T22" fmla="*/ 0 h 131"/>
                  <a:gd name="T23" fmla="*/ 83 w 8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131">
                    <a:moveTo>
                      <a:pt x="0" y="0"/>
                    </a:moveTo>
                    <a:lnTo>
                      <a:pt x="18" y="0"/>
                    </a:lnTo>
                    <a:lnTo>
                      <a:pt x="18" y="116"/>
                    </a:lnTo>
                    <a:lnTo>
                      <a:pt x="83" y="116"/>
                    </a:lnTo>
                    <a:lnTo>
                      <a:pt x="8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0" name="Freeform 251"/>
              <p:cNvSpPr>
                <a:spLocks noEditPoints="1"/>
              </p:cNvSpPr>
              <p:nvPr/>
            </p:nvSpPr>
            <p:spPr bwMode="auto">
              <a:xfrm>
                <a:off x="4715" y="2867"/>
                <a:ext cx="125" cy="138"/>
              </a:xfrm>
              <a:custGeom>
                <a:avLst/>
                <a:gdLst>
                  <a:gd name="T0" fmla="*/ 120 w 125"/>
                  <a:gd name="T1" fmla="*/ 30 h 138"/>
                  <a:gd name="T2" fmla="*/ 123 w 125"/>
                  <a:gd name="T3" fmla="*/ 42 h 138"/>
                  <a:gd name="T4" fmla="*/ 125 w 125"/>
                  <a:gd name="T5" fmla="*/ 65 h 138"/>
                  <a:gd name="T6" fmla="*/ 123 w 125"/>
                  <a:gd name="T7" fmla="*/ 93 h 138"/>
                  <a:gd name="T8" fmla="*/ 113 w 125"/>
                  <a:gd name="T9" fmla="*/ 115 h 138"/>
                  <a:gd name="T10" fmla="*/ 90 w 125"/>
                  <a:gd name="T11" fmla="*/ 130 h 138"/>
                  <a:gd name="T12" fmla="*/ 62 w 125"/>
                  <a:gd name="T13" fmla="*/ 138 h 138"/>
                  <a:gd name="T14" fmla="*/ 42 w 125"/>
                  <a:gd name="T15" fmla="*/ 133 h 138"/>
                  <a:gd name="T16" fmla="*/ 25 w 125"/>
                  <a:gd name="T17" fmla="*/ 125 h 138"/>
                  <a:gd name="T18" fmla="*/ 10 w 125"/>
                  <a:gd name="T19" fmla="*/ 108 h 138"/>
                  <a:gd name="T20" fmla="*/ 2 w 125"/>
                  <a:gd name="T21" fmla="*/ 82 h 138"/>
                  <a:gd name="T22" fmla="*/ 0 w 125"/>
                  <a:gd name="T23" fmla="*/ 55 h 138"/>
                  <a:gd name="T24" fmla="*/ 7 w 125"/>
                  <a:gd name="T25" fmla="*/ 32 h 138"/>
                  <a:gd name="T26" fmla="*/ 17 w 125"/>
                  <a:gd name="T27" fmla="*/ 17 h 138"/>
                  <a:gd name="T28" fmla="*/ 35 w 125"/>
                  <a:gd name="T29" fmla="*/ 5 h 138"/>
                  <a:gd name="T30" fmla="*/ 47 w 125"/>
                  <a:gd name="T31" fmla="*/ 2 h 138"/>
                  <a:gd name="T32" fmla="*/ 62 w 125"/>
                  <a:gd name="T33" fmla="*/ 0 h 138"/>
                  <a:gd name="T34" fmla="*/ 85 w 125"/>
                  <a:gd name="T35" fmla="*/ 2 h 138"/>
                  <a:gd name="T36" fmla="*/ 105 w 125"/>
                  <a:gd name="T37" fmla="*/ 12 h 138"/>
                  <a:gd name="T38" fmla="*/ 113 w 125"/>
                  <a:gd name="T39" fmla="*/ 22 h 138"/>
                  <a:gd name="T40" fmla="*/ 103 w 125"/>
                  <a:gd name="T41" fmla="*/ 95 h 138"/>
                  <a:gd name="T42" fmla="*/ 108 w 125"/>
                  <a:gd name="T43" fmla="*/ 77 h 138"/>
                  <a:gd name="T44" fmla="*/ 108 w 125"/>
                  <a:gd name="T45" fmla="*/ 55 h 138"/>
                  <a:gd name="T46" fmla="*/ 103 w 125"/>
                  <a:gd name="T47" fmla="*/ 37 h 138"/>
                  <a:gd name="T48" fmla="*/ 90 w 125"/>
                  <a:gd name="T49" fmla="*/ 22 h 138"/>
                  <a:gd name="T50" fmla="*/ 72 w 125"/>
                  <a:gd name="T51" fmla="*/ 17 h 138"/>
                  <a:gd name="T52" fmla="*/ 55 w 125"/>
                  <a:gd name="T53" fmla="*/ 17 h 138"/>
                  <a:gd name="T54" fmla="*/ 37 w 125"/>
                  <a:gd name="T55" fmla="*/ 22 h 138"/>
                  <a:gd name="T56" fmla="*/ 25 w 125"/>
                  <a:gd name="T57" fmla="*/ 37 h 138"/>
                  <a:gd name="T58" fmla="*/ 22 w 125"/>
                  <a:gd name="T59" fmla="*/ 45 h 138"/>
                  <a:gd name="T60" fmla="*/ 17 w 125"/>
                  <a:gd name="T61" fmla="*/ 70 h 138"/>
                  <a:gd name="T62" fmla="*/ 20 w 125"/>
                  <a:gd name="T63" fmla="*/ 90 h 138"/>
                  <a:gd name="T64" fmla="*/ 30 w 125"/>
                  <a:gd name="T65" fmla="*/ 105 h 138"/>
                  <a:gd name="T66" fmla="*/ 42 w 125"/>
                  <a:gd name="T67" fmla="*/ 118 h 138"/>
                  <a:gd name="T68" fmla="*/ 65 w 125"/>
                  <a:gd name="T69" fmla="*/ 120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2"/>
                    </a:moveTo>
                    <a:lnTo>
                      <a:pt x="120" y="30"/>
                    </a:lnTo>
                    <a:lnTo>
                      <a:pt x="120" y="35"/>
                    </a:lnTo>
                    <a:lnTo>
                      <a:pt x="123" y="42"/>
                    </a:lnTo>
                    <a:lnTo>
                      <a:pt x="125" y="52"/>
                    </a:lnTo>
                    <a:lnTo>
                      <a:pt x="125" y="65"/>
                    </a:lnTo>
                    <a:lnTo>
                      <a:pt x="125" y="80"/>
                    </a:lnTo>
                    <a:lnTo>
                      <a:pt x="123" y="93"/>
                    </a:lnTo>
                    <a:lnTo>
                      <a:pt x="118" y="103"/>
                    </a:lnTo>
                    <a:lnTo>
                      <a:pt x="113" y="115"/>
                    </a:lnTo>
                    <a:lnTo>
                      <a:pt x="103" y="123"/>
                    </a:lnTo>
                    <a:lnTo>
                      <a:pt x="90" y="130"/>
                    </a:lnTo>
                    <a:lnTo>
                      <a:pt x="78" y="135"/>
                    </a:lnTo>
                    <a:lnTo>
                      <a:pt x="62" y="138"/>
                    </a:lnTo>
                    <a:lnTo>
                      <a:pt x="47" y="135"/>
                    </a:lnTo>
                    <a:lnTo>
                      <a:pt x="42" y="133"/>
                    </a:lnTo>
                    <a:lnTo>
                      <a:pt x="35" y="133"/>
                    </a:lnTo>
                    <a:lnTo>
                      <a:pt x="25" y="125"/>
                    </a:lnTo>
                    <a:lnTo>
                      <a:pt x="15" y="118"/>
                    </a:lnTo>
                    <a:lnTo>
                      <a:pt x="10" y="108"/>
                    </a:lnTo>
                    <a:lnTo>
                      <a:pt x="5" y="95"/>
                    </a:lnTo>
                    <a:lnTo>
                      <a:pt x="2" y="82"/>
                    </a:lnTo>
                    <a:lnTo>
                      <a:pt x="0" y="67"/>
                    </a:lnTo>
                    <a:lnTo>
                      <a:pt x="0" y="55"/>
                    </a:lnTo>
                    <a:lnTo>
                      <a:pt x="2" y="45"/>
                    </a:lnTo>
                    <a:lnTo>
                      <a:pt x="7" y="32"/>
                    </a:lnTo>
                    <a:lnTo>
                      <a:pt x="12" y="25"/>
                    </a:lnTo>
                    <a:lnTo>
                      <a:pt x="17" y="17"/>
                    </a:lnTo>
                    <a:lnTo>
                      <a:pt x="22" y="12"/>
                    </a:lnTo>
                    <a:lnTo>
                      <a:pt x="35" y="5"/>
                    </a:lnTo>
                    <a:lnTo>
                      <a:pt x="40" y="2"/>
                    </a:lnTo>
                    <a:lnTo>
                      <a:pt x="47" y="2"/>
                    </a:lnTo>
                    <a:lnTo>
                      <a:pt x="55" y="0"/>
                    </a:lnTo>
                    <a:lnTo>
                      <a:pt x="62" y="0"/>
                    </a:lnTo>
                    <a:lnTo>
                      <a:pt x="78" y="0"/>
                    </a:lnTo>
                    <a:lnTo>
                      <a:pt x="85" y="2"/>
                    </a:lnTo>
                    <a:lnTo>
                      <a:pt x="93" y="5"/>
                    </a:lnTo>
                    <a:lnTo>
                      <a:pt x="105" y="12"/>
                    </a:lnTo>
                    <a:lnTo>
                      <a:pt x="110" y="17"/>
                    </a:lnTo>
                    <a:lnTo>
                      <a:pt x="113" y="22"/>
                    </a:lnTo>
                    <a:close/>
                    <a:moveTo>
                      <a:pt x="98" y="105"/>
                    </a:moveTo>
                    <a:lnTo>
                      <a:pt x="103" y="95"/>
                    </a:lnTo>
                    <a:lnTo>
                      <a:pt x="105" y="88"/>
                    </a:lnTo>
                    <a:lnTo>
                      <a:pt x="108" y="77"/>
                    </a:lnTo>
                    <a:lnTo>
                      <a:pt x="108" y="65"/>
                    </a:lnTo>
                    <a:lnTo>
                      <a:pt x="108" y="55"/>
                    </a:lnTo>
                    <a:lnTo>
                      <a:pt x="105" y="45"/>
                    </a:lnTo>
                    <a:lnTo>
                      <a:pt x="103" y="37"/>
                    </a:lnTo>
                    <a:lnTo>
                      <a:pt x="98" y="30"/>
                    </a:lnTo>
                    <a:lnTo>
                      <a:pt x="90" y="22"/>
                    </a:lnTo>
                    <a:lnTo>
                      <a:pt x="83" y="20"/>
                    </a:lnTo>
                    <a:lnTo>
                      <a:pt x="72" y="17"/>
                    </a:lnTo>
                    <a:lnTo>
                      <a:pt x="65" y="15"/>
                    </a:lnTo>
                    <a:lnTo>
                      <a:pt x="55" y="17"/>
                    </a:lnTo>
                    <a:lnTo>
                      <a:pt x="45" y="20"/>
                    </a:lnTo>
                    <a:lnTo>
                      <a:pt x="37" y="22"/>
                    </a:lnTo>
                    <a:lnTo>
                      <a:pt x="30" y="30"/>
                    </a:lnTo>
                    <a:lnTo>
                      <a:pt x="25" y="37"/>
                    </a:lnTo>
                    <a:lnTo>
                      <a:pt x="22" y="42"/>
                    </a:lnTo>
                    <a:lnTo>
                      <a:pt x="22" y="45"/>
                    </a:lnTo>
                    <a:lnTo>
                      <a:pt x="20" y="57"/>
                    </a:lnTo>
                    <a:lnTo>
                      <a:pt x="17" y="70"/>
                    </a:lnTo>
                    <a:lnTo>
                      <a:pt x="20" y="80"/>
                    </a:lnTo>
                    <a:lnTo>
                      <a:pt x="20" y="90"/>
                    </a:lnTo>
                    <a:lnTo>
                      <a:pt x="25" y="98"/>
                    </a:lnTo>
                    <a:lnTo>
                      <a:pt x="30" y="105"/>
                    </a:lnTo>
                    <a:lnTo>
                      <a:pt x="35" y="113"/>
                    </a:lnTo>
                    <a:lnTo>
                      <a:pt x="42" y="118"/>
                    </a:lnTo>
                    <a:lnTo>
                      <a:pt x="52" y="120"/>
                    </a:lnTo>
                    <a:lnTo>
                      <a:pt x="65" y="120"/>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1" name="Freeform 252"/>
              <p:cNvSpPr>
                <a:spLocks/>
              </p:cNvSpPr>
              <p:nvPr/>
            </p:nvSpPr>
            <p:spPr bwMode="auto">
              <a:xfrm>
                <a:off x="4853" y="2869"/>
                <a:ext cx="116" cy="131"/>
              </a:xfrm>
              <a:custGeom>
                <a:avLst/>
                <a:gdLst>
                  <a:gd name="T0" fmla="*/ 0 w 116"/>
                  <a:gd name="T1" fmla="*/ 0 h 131"/>
                  <a:gd name="T2" fmla="*/ 20 w 116"/>
                  <a:gd name="T3" fmla="*/ 0 h 131"/>
                  <a:gd name="T4" fmla="*/ 58 w 116"/>
                  <a:gd name="T5" fmla="*/ 63 h 131"/>
                  <a:gd name="T6" fmla="*/ 95 w 116"/>
                  <a:gd name="T7" fmla="*/ 0 h 131"/>
                  <a:gd name="T8" fmla="*/ 116 w 116"/>
                  <a:gd name="T9" fmla="*/ 0 h 131"/>
                  <a:gd name="T10" fmla="*/ 65 w 116"/>
                  <a:gd name="T11" fmla="*/ 78 h 131"/>
                  <a:gd name="T12" fmla="*/ 65 w 116"/>
                  <a:gd name="T13" fmla="*/ 131 h 131"/>
                  <a:gd name="T14" fmla="*/ 48 w 116"/>
                  <a:gd name="T15" fmla="*/ 131 h 131"/>
                  <a:gd name="T16" fmla="*/ 48 w 116"/>
                  <a:gd name="T17" fmla="*/ 78 h 131"/>
                  <a:gd name="T18" fmla="*/ 0 w 116"/>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1"/>
                  <a:gd name="T32" fmla="*/ 116 w 116"/>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1">
                    <a:moveTo>
                      <a:pt x="0" y="0"/>
                    </a:moveTo>
                    <a:lnTo>
                      <a:pt x="20" y="0"/>
                    </a:lnTo>
                    <a:lnTo>
                      <a:pt x="58" y="63"/>
                    </a:lnTo>
                    <a:lnTo>
                      <a:pt x="95" y="0"/>
                    </a:lnTo>
                    <a:lnTo>
                      <a:pt x="116" y="0"/>
                    </a:lnTo>
                    <a:lnTo>
                      <a:pt x="65" y="78"/>
                    </a:lnTo>
                    <a:lnTo>
                      <a:pt x="65" y="131"/>
                    </a:lnTo>
                    <a:lnTo>
                      <a:pt x="48" y="131"/>
                    </a:lnTo>
                    <a:lnTo>
                      <a:pt x="48"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2" name="Freeform 253"/>
              <p:cNvSpPr>
                <a:spLocks/>
              </p:cNvSpPr>
              <p:nvPr/>
            </p:nvSpPr>
            <p:spPr bwMode="auto">
              <a:xfrm>
                <a:off x="4984" y="2869"/>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5 h 131"/>
                  <a:gd name="T10" fmla="*/ 90 w 98"/>
                  <a:gd name="T11" fmla="*/ 55 h 131"/>
                  <a:gd name="T12" fmla="*/ 90 w 98"/>
                  <a:gd name="T13" fmla="*/ 70 h 131"/>
                  <a:gd name="T14" fmla="*/ 17 w 98"/>
                  <a:gd name="T15" fmla="*/ 70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5"/>
                    </a:lnTo>
                    <a:lnTo>
                      <a:pt x="90" y="55"/>
                    </a:lnTo>
                    <a:lnTo>
                      <a:pt x="90" y="70"/>
                    </a:lnTo>
                    <a:lnTo>
                      <a:pt x="17" y="70"/>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3" name="Freeform 254"/>
              <p:cNvSpPr>
                <a:spLocks/>
              </p:cNvSpPr>
              <p:nvPr/>
            </p:nvSpPr>
            <p:spPr bwMode="auto">
              <a:xfrm>
                <a:off x="5104" y="2869"/>
                <a:ext cx="99" cy="131"/>
              </a:xfrm>
              <a:custGeom>
                <a:avLst/>
                <a:gdLst>
                  <a:gd name="T0" fmla="*/ 0 w 99"/>
                  <a:gd name="T1" fmla="*/ 0 h 131"/>
                  <a:gd name="T2" fmla="*/ 96 w 99"/>
                  <a:gd name="T3" fmla="*/ 0 h 131"/>
                  <a:gd name="T4" fmla="*/ 96 w 99"/>
                  <a:gd name="T5" fmla="*/ 18 h 131"/>
                  <a:gd name="T6" fmla="*/ 18 w 99"/>
                  <a:gd name="T7" fmla="*/ 18 h 131"/>
                  <a:gd name="T8" fmla="*/ 18 w 99"/>
                  <a:gd name="T9" fmla="*/ 55 h 131"/>
                  <a:gd name="T10" fmla="*/ 91 w 99"/>
                  <a:gd name="T11" fmla="*/ 55 h 131"/>
                  <a:gd name="T12" fmla="*/ 91 w 99"/>
                  <a:gd name="T13" fmla="*/ 70 h 131"/>
                  <a:gd name="T14" fmla="*/ 18 w 99"/>
                  <a:gd name="T15" fmla="*/ 70 h 131"/>
                  <a:gd name="T16" fmla="*/ 18 w 99"/>
                  <a:gd name="T17" fmla="*/ 116 h 131"/>
                  <a:gd name="T18" fmla="*/ 99 w 99"/>
                  <a:gd name="T19" fmla="*/ 116 h 131"/>
                  <a:gd name="T20" fmla="*/ 99 w 99"/>
                  <a:gd name="T21" fmla="*/ 131 h 131"/>
                  <a:gd name="T22" fmla="*/ 0 w 99"/>
                  <a:gd name="T23" fmla="*/ 131 h 131"/>
                  <a:gd name="T24" fmla="*/ 0 w 99"/>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0" y="0"/>
                    </a:moveTo>
                    <a:lnTo>
                      <a:pt x="96" y="0"/>
                    </a:lnTo>
                    <a:lnTo>
                      <a:pt x="96" y="18"/>
                    </a:lnTo>
                    <a:lnTo>
                      <a:pt x="18" y="18"/>
                    </a:lnTo>
                    <a:lnTo>
                      <a:pt x="18" y="55"/>
                    </a:lnTo>
                    <a:lnTo>
                      <a:pt x="91" y="55"/>
                    </a:lnTo>
                    <a:lnTo>
                      <a:pt x="91" y="70"/>
                    </a:lnTo>
                    <a:lnTo>
                      <a:pt x="18" y="70"/>
                    </a:lnTo>
                    <a:lnTo>
                      <a:pt x="18" y="116"/>
                    </a:lnTo>
                    <a:lnTo>
                      <a:pt x="99" y="116"/>
                    </a:lnTo>
                    <a:lnTo>
                      <a:pt x="99"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4" name="Freeform 255"/>
              <p:cNvSpPr>
                <a:spLocks/>
              </p:cNvSpPr>
              <p:nvPr/>
            </p:nvSpPr>
            <p:spPr bwMode="auto">
              <a:xfrm>
                <a:off x="5273" y="2869"/>
                <a:ext cx="43" cy="168"/>
              </a:xfrm>
              <a:custGeom>
                <a:avLst/>
                <a:gdLst>
                  <a:gd name="T0" fmla="*/ 43 w 43"/>
                  <a:gd name="T1" fmla="*/ 0 h 168"/>
                  <a:gd name="T2" fmla="*/ 30 w 43"/>
                  <a:gd name="T3" fmla="*/ 23 h 168"/>
                  <a:gd name="T4" fmla="*/ 25 w 43"/>
                  <a:gd name="T5" fmla="*/ 38 h 168"/>
                  <a:gd name="T6" fmla="*/ 20 w 43"/>
                  <a:gd name="T7" fmla="*/ 48 h 168"/>
                  <a:gd name="T8" fmla="*/ 20 w 43"/>
                  <a:gd name="T9" fmla="*/ 60 h 168"/>
                  <a:gd name="T10" fmla="*/ 18 w 43"/>
                  <a:gd name="T11" fmla="*/ 70 h 168"/>
                  <a:gd name="T12" fmla="*/ 18 w 43"/>
                  <a:gd name="T13" fmla="*/ 83 h 168"/>
                  <a:gd name="T14" fmla="*/ 18 w 43"/>
                  <a:gd name="T15" fmla="*/ 96 h 168"/>
                  <a:gd name="T16" fmla="*/ 20 w 43"/>
                  <a:gd name="T17" fmla="*/ 108 h 168"/>
                  <a:gd name="T18" fmla="*/ 25 w 43"/>
                  <a:gd name="T19" fmla="*/ 131 h 168"/>
                  <a:gd name="T20" fmla="*/ 30 w 43"/>
                  <a:gd name="T21" fmla="*/ 146 h 168"/>
                  <a:gd name="T22" fmla="*/ 43 w 43"/>
                  <a:gd name="T23" fmla="*/ 168 h 168"/>
                  <a:gd name="T24" fmla="*/ 33 w 43"/>
                  <a:gd name="T25" fmla="*/ 168 h 168"/>
                  <a:gd name="T26" fmla="*/ 15 w 43"/>
                  <a:gd name="T27" fmla="*/ 141 h 168"/>
                  <a:gd name="T28" fmla="*/ 10 w 43"/>
                  <a:gd name="T29" fmla="*/ 126 h 168"/>
                  <a:gd name="T30" fmla="*/ 5 w 43"/>
                  <a:gd name="T31" fmla="*/ 113 h 168"/>
                  <a:gd name="T32" fmla="*/ 3 w 43"/>
                  <a:gd name="T33" fmla="*/ 98 h 168"/>
                  <a:gd name="T34" fmla="*/ 0 w 43"/>
                  <a:gd name="T35" fmla="*/ 86 h 168"/>
                  <a:gd name="T36" fmla="*/ 3 w 43"/>
                  <a:gd name="T37" fmla="*/ 70 h 168"/>
                  <a:gd name="T38" fmla="*/ 3 w 43"/>
                  <a:gd name="T39" fmla="*/ 60 h 168"/>
                  <a:gd name="T40" fmla="*/ 5 w 43"/>
                  <a:gd name="T41" fmla="*/ 48 h 168"/>
                  <a:gd name="T42" fmla="*/ 10 w 43"/>
                  <a:gd name="T43" fmla="*/ 38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5" y="38"/>
                    </a:lnTo>
                    <a:lnTo>
                      <a:pt x="20" y="48"/>
                    </a:lnTo>
                    <a:lnTo>
                      <a:pt x="20" y="60"/>
                    </a:lnTo>
                    <a:lnTo>
                      <a:pt x="18" y="70"/>
                    </a:lnTo>
                    <a:lnTo>
                      <a:pt x="18" y="83"/>
                    </a:lnTo>
                    <a:lnTo>
                      <a:pt x="18" y="96"/>
                    </a:lnTo>
                    <a:lnTo>
                      <a:pt x="20" y="108"/>
                    </a:lnTo>
                    <a:lnTo>
                      <a:pt x="25" y="131"/>
                    </a:lnTo>
                    <a:lnTo>
                      <a:pt x="30" y="146"/>
                    </a:lnTo>
                    <a:lnTo>
                      <a:pt x="43" y="168"/>
                    </a:lnTo>
                    <a:lnTo>
                      <a:pt x="33" y="168"/>
                    </a:lnTo>
                    <a:lnTo>
                      <a:pt x="15" y="141"/>
                    </a:lnTo>
                    <a:lnTo>
                      <a:pt x="10" y="126"/>
                    </a:lnTo>
                    <a:lnTo>
                      <a:pt x="5" y="113"/>
                    </a:lnTo>
                    <a:lnTo>
                      <a:pt x="3" y="98"/>
                    </a:lnTo>
                    <a:lnTo>
                      <a:pt x="0" y="86"/>
                    </a:lnTo>
                    <a:lnTo>
                      <a:pt x="3" y="70"/>
                    </a:lnTo>
                    <a:lnTo>
                      <a:pt x="3" y="60"/>
                    </a:lnTo>
                    <a:lnTo>
                      <a:pt x="5" y="48"/>
                    </a:lnTo>
                    <a:lnTo>
                      <a:pt x="10" y="38"/>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5" name="Rectangle 256"/>
              <p:cNvSpPr>
                <a:spLocks noChangeArrowheads="1"/>
              </p:cNvSpPr>
              <p:nvPr/>
            </p:nvSpPr>
            <p:spPr bwMode="auto">
              <a:xfrm>
                <a:off x="5338" y="286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46" name="Freeform 257"/>
              <p:cNvSpPr>
                <a:spLocks noEditPoints="1"/>
              </p:cNvSpPr>
              <p:nvPr/>
            </p:nvSpPr>
            <p:spPr bwMode="auto">
              <a:xfrm>
                <a:off x="5386" y="2869"/>
                <a:ext cx="108" cy="131"/>
              </a:xfrm>
              <a:custGeom>
                <a:avLst/>
                <a:gdLst>
                  <a:gd name="T0" fmla="*/ 51 w 108"/>
                  <a:gd name="T1" fmla="*/ 116 h 131"/>
                  <a:gd name="T2" fmla="*/ 58 w 108"/>
                  <a:gd name="T3" fmla="*/ 116 h 131"/>
                  <a:gd name="T4" fmla="*/ 66 w 108"/>
                  <a:gd name="T5" fmla="*/ 113 h 131"/>
                  <a:gd name="T6" fmla="*/ 73 w 108"/>
                  <a:gd name="T7" fmla="*/ 108 h 131"/>
                  <a:gd name="T8" fmla="*/ 81 w 108"/>
                  <a:gd name="T9" fmla="*/ 101 h 131"/>
                  <a:gd name="T10" fmla="*/ 86 w 108"/>
                  <a:gd name="T11" fmla="*/ 91 h 131"/>
                  <a:gd name="T12" fmla="*/ 88 w 108"/>
                  <a:gd name="T13" fmla="*/ 80 h 131"/>
                  <a:gd name="T14" fmla="*/ 91 w 108"/>
                  <a:gd name="T15" fmla="*/ 68 h 131"/>
                  <a:gd name="T16" fmla="*/ 88 w 108"/>
                  <a:gd name="T17" fmla="*/ 55 h 131"/>
                  <a:gd name="T18" fmla="*/ 88 w 108"/>
                  <a:gd name="T19" fmla="*/ 45 h 131"/>
                  <a:gd name="T20" fmla="*/ 86 w 108"/>
                  <a:gd name="T21" fmla="*/ 38 h 131"/>
                  <a:gd name="T22" fmla="*/ 81 w 108"/>
                  <a:gd name="T23" fmla="*/ 30 h 131"/>
                  <a:gd name="T24" fmla="*/ 78 w 108"/>
                  <a:gd name="T25" fmla="*/ 25 h 131"/>
                  <a:gd name="T26" fmla="*/ 76 w 108"/>
                  <a:gd name="T27" fmla="*/ 23 h 131"/>
                  <a:gd name="T28" fmla="*/ 68 w 108"/>
                  <a:gd name="T29" fmla="*/ 20 h 131"/>
                  <a:gd name="T30" fmla="*/ 61 w 108"/>
                  <a:gd name="T31" fmla="*/ 18 h 131"/>
                  <a:gd name="T32" fmla="*/ 51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8 w 108"/>
                  <a:gd name="T47" fmla="*/ 5 h 131"/>
                  <a:gd name="T48" fmla="*/ 86 w 108"/>
                  <a:gd name="T49" fmla="*/ 13 h 131"/>
                  <a:gd name="T50" fmla="*/ 96 w 108"/>
                  <a:gd name="T51" fmla="*/ 20 h 131"/>
                  <a:gd name="T52" fmla="*/ 98 w 108"/>
                  <a:gd name="T53" fmla="*/ 25 h 131"/>
                  <a:gd name="T54" fmla="*/ 101 w 108"/>
                  <a:gd name="T55" fmla="*/ 30 h 131"/>
                  <a:gd name="T56" fmla="*/ 106 w 108"/>
                  <a:gd name="T57" fmla="*/ 40 h 131"/>
                  <a:gd name="T58" fmla="*/ 108 w 108"/>
                  <a:gd name="T59" fmla="*/ 50 h 131"/>
                  <a:gd name="T60" fmla="*/ 108 w 108"/>
                  <a:gd name="T61" fmla="*/ 63 h 131"/>
                  <a:gd name="T62" fmla="*/ 108 w 108"/>
                  <a:gd name="T63" fmla="*/ 73 h 131"/>
                  <a:gd name="T64" fmla="*/ 106 w 108"/>
                  <a:gd name="T65" fmla="*/ 83 h 131"/>
                  <a:gd name="T66" fmla="*/ 103 w 108"/>
                  <a:gd name="T67" fmla="*/ 93 h 131"/>
                  <a:gd name="T68" fmla="*/ 101 w 108"/>
                  <a:gd name="T69" fmla="*/ 101 h 131"/>
                  <a:gd name="T70" fmla="*/ 93 w 108"/>
                  <a:gd name="T71" fmla="*/ 113 h 131"/>
                  <a:gd name="T72" fmla="*/ 88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6" y="113"/>
                    </a:lnTo>
                    <a:lnTo>
                      <a:pt x="73" y="108"/>
                    </a:lnTo>
                    <a:lnTo>
                      <a:pt x="81" y="101"/>
                    </a:lnTo>
                    <a:lnTo>
                      <a:pt x="86" y="91"/>
                    </a:lnTo>
                    <a:lnTo>
                      <a:pt x="88" y="80"/>
                    </a:lnTo>
                    <a:lnTo>
                      <a:pt x="91" y="68"/>
                    </a:lnTo>
                    <a:lnTo>
                      <a:pt x="88" y="55"/>
                    </a:lnTo>
                    <a:lnTo>
                      <a:pt x="88" y="45"/>
                    </a:lnTo>
                    <a:lnTo>
                      <a:pt x="86" y="38"/>
                    </a:lnTo>
                    <a:lnTo>
                      <a:pt x="81" y="30"/>
                    </a:lnTo>
                    <a:lnTo>
                      <a:pt x="78" y="25"/>
                    </a:lnTo>
                    <a:lnTo>
                      <a:pt x="76" y="23"/>
                    </a:lnTo>
                    <a:lnTo>
                      <a:pt x="68" y="20"/>
                    </a:lnTo>
                    <a:lnTo>
                      <a:pt x="61" y="18"/>
                    </a:lnTo>
                    <a:lnTo>
                      <a:pt x="51" y="15"/>
                    </a:lnTo>
                    <a:lnTo>
                      <a:pt x="18" y="15"/>
                    </a:lnTo>
                    <a:lnTo>
                      <a:pt x="18" y="116"/>
                    </a:lnTo>
                    <a:lnTo>
                      <a:pt x="51" y="116"/>
                    </a:lnTo>
                    <a:close/>
                    <a:moveTo>
                      <a:pt x="0" y="0"/>
                    </a:moveTo>
                    <a:lnTo>
                      <a:pt x="53" y="0"/>
                    </a:lnTo>
                    <a:lnTo>
                      <a:pt x="66" y="3"/>
                    </a:lnTo>
                    <a:lnTo>
                      <a:pt x="78" y="5"/>
                    </a:lnTo>
                    <a:lnTo>
                      <a:pt x="86" y="13"/>
                    </a:lnTo>
                    <a:lnTo>
                      <a:pt x="96" y="20"/>
                    </a:lnTo>
                    <a:lnTo>
                      <a:pt x="98" y="25"/>
                    </a:lnTo>
                    <a:lnTo>
                      <a:pt x="101" y="30"/>
                    </a:lnTo>
                    <a:lnTo>
                      <a:pt x="106" y="40"/>
                    </a:lnTo>
                    <a:lnTo>
                      <a:pt x="108" y="50"/>
                    </a:lnTo>
                    <a:lnTo>
                      <a:pt x="108" y="63"/>
                    </a:lnTo>
                    <a:lnTo>
                      <a:pt x="108" y="73"/>
                    </a:lnTo>
                    <a:lnTo>
                      <a:pt x="106" y="83"/>
                    </a:lnTo>
                    <a:lnTo>
                      <a:pt x="103" y="93"/>
                    </a:lnTo>
                    <a:lnTo>
                      <a:pt x="101" y="101"/>
                    </a:lnTo>
                    <a:lnTo>
                      <a:pt x="93" y="113"/>
                    </a:lnTo>
                    <a:lnTo>
                      <a:pt x="88"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7" name="Freeform 258"/>
              <p:cNvSpPr>
                <a:spLocks/>
              </p:cNvSpPr>
              <p:nvPr/>
            </p:nvSpPr>
            <p:spPr bwMode="auto">
              <a:xfrm>
                <a:off x="5510" y="2869"/>
                <a:ext cx="40" cy="168"/>
              </a:xfrm>
              <a:custGeom>
                <a:avLst/>
                <a:gdLst>
                  <a:gd name="T0" fmla="*/ 0 w 40"/>
                  <a:gd name="T1" fmla="*/ 168 h 168"/>
                  <a:gd name="T2" fmla="*/ 10 w 40"/>
                  <a:gd name="T3" fmla="*/ 143 h 168"/>
                  <a:gd name="T4" fmla="*/ 17 w 40"/>
                  <a:gd name="T5" fmla="*/ 128 h 168"/>
                  <a:gd name="T6" fmla="*/ 20 w 40"/>
                  <a:gd name="T7" fmla="*/ 118 h 168"/>
                  <a:gd name="T8" fmla="*/ 22 w 40"/>
                  <a:gd name="T9" fmla="*/ 108 h 168"/>
                  <a:gd name="T10" fmla="*/ 22 w 40"/>
                  <a:gd name="T11" fmla="*/ 96 h 168"/>
                  <a:gd name="T12" fmla="*/ 25 w 40"/>
                  <a:gd name="T13" fmla="*/ 83 h 168"/>
                  <a:gd name="T14" fmla="*/ 22 w 40"/>
                  <a:gd name="T15" fmla="*/ 70 h 168"/>
                  <a:gd name="T16" fmla="*/ 22 w 40"/>
                  <a:gd name="T17" fmla="*/ 58 h 168"/>
                  <a:gd name="T18" fmla="*/ 20 w 40"/>
                  <a:gd name="T19" fmla="*/ 48 h 168"/>
                  <a:gd name="T20" fmla="*/ 17 w 40"/>
                  <a:gd name="T21" fmla="*/ 35 h 168"/>
                  <a:gd name="T22" fmla="*/ 10 w 40"/>
                  <a:gd name="T23" fmla="*/ 20 h 168"/>
                  <a:gd name="T24" fmla="*/ 0 w 40"/>
                  <a:gd name="T25" fmla="*/ 0 h 168"/>
                  <a:gd name="T26" fmla="*/ 10 w 40"/>
                  <a:gd name="T27" fmla="*/ 0 h 168"/>
                  <a:gd name="T28" fmla="*/ 27 w 40"/>
                  <a:gd name="T29" fmla="*/ 25 h 168"/>
                  <a:gd name="T30" fmla="*/ 32 w 40"/>
                  <a:gd name="T31" fmla="*/ 40 h 168"/>
                  <a:gd name="T32" fmla="*/ 37 w 40"/>
                  <a:gd name="T33" fmla="*/ 50 h 168"/>
                  <a:gd name="T34" fmla="*/ 37 w 40"/>
                  <a:gd name="T35" fmla="*/ 60 h 168"/>
                  <a:gd name="T36" fmla="*/ 40 w 40"/>
                  <a:gd name="T37" fmla="*/ 83 h 168"/>
                  <a:gd name="T38" fmla="*/ 40 w 40"/>
                  <a:gd name="T39" fmla="*/ 96 h 168"/>
                  <a:gd name="T40" fmla="*/ 37 w 40"/>
                  <a:gd name="T41" fmla="*/ 108 h 168"/>
                  <a:gd name="T42" fmla="*/ 35 w 40"/>
                  <a:gd name="T43" fmla="*/ 118 h 168"/>
                  <a:gd name="T44" fmla="*/ 32 w 40"/>
                  <a:gd name="T45" fmla="*/ 128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7" y="128"/>
                    </a:lnTo>
                    <a:lnTo>
                      <a:pt x="20" y="118"/>
                    </a:lnTo>
                    <a:lnTo>
                      <a:pt x="22" y="108"/>
                    </a:lnTo>
                    <a:lnTo>
                      <a:pt x="22" y="96"/>
                    </a:lnTo>
                    <a:lnTo>
                      <a:pt x="25" y="83"/>
                    </a:lnTo>
                    <a:lnTo>
                      <a:pt x="22" y="70"/>
                    </a:lnTo>
                    <a:lnTo>
                      <a:pt x="22" y="58"/>
                    </a:lnTo>
                    <a:lnTo>
                      <a:pt x="20" y="48"/>
                    </a:lnTo>
                    <a:lnTo>
                      <a:pt x="17" y="35"/>
                    </a:lnTo>
                    <a:lnTo>
                      <a:pt x="10" y="20"/>
                    </a:lnTo>
                    <a:lnTo>
                      <a:pt x="0" y="0"/>
                    </a:lnTo>
                    <a:lnTo>
                      <a:pt x="10" y="0"/>
                    </a:lnTo>
                    <a:lnTo>
                      <a:pt x="27" y="25"/>
                    </a:lnTo>
                    <a:lnTo>
                      <a:pt x="32" y="40"/>
                    </a:lnTo>
                    <a:lnTo>
                      <a:pt x="37" y="50"/>
                    </a:lnTo>
                    <a:lnTo>
                      <a:pt x="37" y="60"/>
                    </a:lnTo>
                    <a:lnTo>
                      <a:pt x="40" y="83"/>
                    </a:lnTo>
                    <a:lnTo>
                      <a:pt x="40" y="96"/>
                    </a:lnTo>
                    <a:lnTo>
                      <a:pt x="37" y="108"/>
                    </a:lnTo>
                    <a:lnTo>
                      <a:pt x="35" y="118"/>
                    </a:lnTo>
                    <a:lnTo>
                      <a:pt x="32" y="128"/>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8" name="Freeform 259"/>
              <p:cNvSpPr>
                <a:spLocks/>
              </p:cNvSpPr>
              <p:nvPr/>
            </p:nvSpPr>
            <p:spPr bwMode="auto">
              <a:xfrm>
                <a:off x="5577" y="2980"/>
                <a:ext cx="21" cy="47"/>
              </a:xfrm>
              <a:custGeom>
                <a:avLst/>
                <a:gdLst>
                  <a:gd name="T0" fmla="*/ 0 w 21"/>
                  <a:gd name="T1" fmla="*/ 37 h 47"/>
                  <a:gd name="T2" fmla="*/ 5 w 21"/>
                  <a:gd name="T3" fmla="*/ 35 h 47"/>
                  <a:gd name="T4" fmla="*/ 10 w 21"/>
                  <a:gd name="T5" fmla="*/ 30 h 47"/>
                  <a:gd name="T6" fmla="*/ 10 w 21"/>
                  <a:gd name="T7" fmla="*/ 22 h 47"/>
                  <a:gd name="T8" fmla="*/ 10 w 21"/>
                  <a:gd name="T9" fmla="*/ 20 h 47"/>
                  <a:gd name="T10" fmla="*/ 0 w 21"/>
                  <a:gd name="T11" fmla="*/ 20 h 47"/>
                  <a:gd name="T12" fmla="*/ 0 w 21"/>
                  <a:gd name="T13" fmla="*/ 0 h 47"/>
                  <a:gd name="T14" fmla="*/ 21 w 21"/>
                  <a:gd name="T15" fmla="*/ 0 h 47"/>
                  <a:gd name="T16" fmla="*/ 21 w 21"/>
                  <a:gd name="T17" fmla="*/ 17 h 47"/>
                  <a:gd name="T18" fmla="*/ 18 w 21"/>
                  <a:gd name="T19" fmla="*/ 27 h 47"/>
                  <a:gd name="T20" fmla="*/ 16 w 21"/>
                  <a:gd name="T21" fmla="*/ 37 h 47"/>
                  <a:gd name="T22" fmla="*/ 13 w 21"/>
                  <a:gd name="T23" fmla="*/ 40 h 47"/>
                  <a:gd name="T24" fmla="*/ 10 w 21"/>
                  <a:gd name="T25" fmla="*/ 42 h 47"/>
                  <a:gd name="T26" fmla="*/ 5 w 21"/>
                  <a:gd name="T27" fmla="*/ 45 h 47"/>
                  <a:gd name="T28" fmla="*/ 0 w 21"/>
                  <a:gd name="T29" fmla="*/ 47 h 47"/>
                  <a:gd name="T30" fmla="*/ 0 w 21"/>
                  <a:gd name="T31" fmla="*/ 3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47"/>
                  <a:gd name="T50" fmla="*/ 21 w 21"/>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47">
                    <a:moveTo>
                      <a:pt x="0" y="37"/>
                    </a:moveTo>
                    <a:lnTo>
                      <a:pt x="5" y="35"/>
                    </a:lnTo>
                    <a:lnTo>
                      <a:pt x="10" y="30"/>
                    </a:lnTo>
                    <a:lnTo>
                      <a:pt x="10" y="22"/>
                    </a:lnTo>
                    <a:lnTo>
                      <a:pt x="10" y="20"/>
                    </a:lnTo>
                    <a:lnTo>
                      <a:pt x="0" y="20"/>
                    </a:lnTo>
                    <a:lnTo>
                      <a:pt x="0" y="0"/>
                    </a:lnTo>
                    <a:lnTo>
                      <a:pt x="21" y="0"/>
                    </a:lnTo>
                    <a:lnTo>
                      <a:pt x="21" y="17"/>
                    </a:lnTo>
                    <a:lnTo>
                      <a:pt x="18" y="27"/>
                    </a:lnTo>
                    <a:lnTo>
                      <a:pt x="16" y="37"/>
                    </a:lnTo>
                    <a:lnTo>
                      <a:pt x="13" y="40"/>
                    </a:lnTo>
                    <a:lnTo>
                      <a:pt x="10" y="42"/>
                    </a:lnTo>
                    <a:lnTo>
                      <a:pt x="5" y="45"/>
                    </a:lnTo>
                    <a:lnTo>
                      <a:pt x="0" y="4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49" name="Freeform 260"/>
              <p:cNvSpPr>
                <a:spLocks noEditPoints="1"/>
              </p:cNvSpPr>
              <p:nvPr/>
            </p:nvSpPr>
            <p:spPr bwMode="auto">
              <a:xfrm>
                <a:off x="566" y="2628"/>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0 h 131"/>
                  <a:gd name="T10" fmla="*/ 53 w 98"/>
                  <a:gd name="T11" fmla="*/ 60 h 131"/>
                  <a:gd name="T12" fmla="*/ 60 w 98"/>
                  <a:gd name="T13" fmla="*/ 60 h 131"/>
                  <a:gd name="T14" fmla="*/ 63 w 98"/>
                  <a:gd name="T15" fmla="*/ 58 h 131"/>
                  <a:gd name="T16" fmla="*/ 68 w 98"/>
                  <a:gd name="T17" fmla="*/ 58 h 131"/>
                  <a:gd name="T18" fmla="*/ 70 w 98"/>
                  <a:gd name="T19" fmla="*/ 55 h 131"/>
                  <a:gd name="T20" fmla="*/ 70 w 98"/>
                  <a:gd name="T21" fmla="*/ 50 h 131"/>
                  <a:gd name="T22" fmla="*/ 73 w 98"/>
                  <a:gd name="T23" fmla="*/ 43 h 131"/>
                  <a:gd name="T24" fmla="*/ 70 w 98"/>
                  <a:gd name="T25" fmla="*/ 33 h 131"/>
                  <a:gd name="T26" fmla="*/ 70 w 98"/>
                  <a:gd name="T27" fmla="*/ 30 h 131"/>
                  <a:gd name="T28" fmla="*/ 68 w 98"/>
                  <a:gd name="T29" fmla="*/ 28 h 131"/>
                  <a:gd name="T30" fmla="*/ 88 w 98"/>
                  <a:gd name="T31" fmla="*/ 75 h 131"/>
                  <a:gd name="T32" fmla="*/ 81 w 98"/>
                  <a:gd name="T33" fmla="*/ 78 h 131"/>
                  <a:gd name="T34" fmla="*/ 73 w 98"/>
                  <a:gd name="T35" fmla="*/ 80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2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3 h 131"/>
                  <a:gd name="T68" fmla="*/ 98 w 98"/>
                  <a:gd name="T69" fmla="*/ 53 h 131"/>
                  <a:gd name="T70" fmla="*/ 96 w 98"/>
                  <a:gd name="T71" fmla="*/ 60 h 131"/>
                  <a:gd name="T72" fmla="*/ 93 w 98"/>
                  <a:gd name="T73" fmla="*/ 68 h 131"/>
                  <a:gd name="T74" fmla="*/ 88 w 98"/>
                  <a:gd name="T75" fmla="*/ 75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0"/>
                    </a:lnTo>
                    <a:lnTo>
                      <a:pt x="53" y="60"/>
                    </a:lnTo>
                    <a:lnTo>
                      <a:pt x="60" y="60"/>
                    </a:lnTo>
                    <a:lnTo>
                      <a:pt x="63" y="58"/>
                    </a:lnTo>
                    <a:lnTo>
                      <a:pt x="68" y="58"/>
                    </a:lnTo>
                    <a:lnTo>
                      <a:pt x="70" y="55"/>
                    </a:lnTo>
                    <a:lnTo>
                      <a:pt x="70" y="50"/>
                    </a:lnTo>
                    <a:lnTo>
                      <a:pt x="73" y="43"/>
                    </a:lnTo>
                    <a:lnTo>
                      <a:pt x="70" y="33"/>
                    </a:lnTo>
                    <a:lnTo>
                      <a:pt x="70" y="30"/>
                    </a:lnTo>
                    <a:lnTo>
                      <a:pt x="68" y="28"/>
                    </a:lnTo>
                    <a:close/>
                    <a:moveTo>
                      <a:pt x="88" y="75"/>
                    </a:moveTo>
                    <a:lnTo>
                      <a:pt x="81" y="78"/>
                    </a:lnTo>
                    <a:lnTo>
                      <a:pt x="73" y="80"/>
                    </a:lnTo>
                    <a:lnTo>
                      <a:pt x="65" y="83"/>
                    </a:lnTo>
                    <a:lnTo>
                      <a:pt x="55" y="83"/>
                    </a:lnTo>
                    <a:lnTo>
                      <a:pt x="28" y="83"/>
                    </a:lnTo>
                    <a:lnTo>
                      <a:pt x="28" y="131"/>
                    </a:lnTo>
                    <a:lnTo>
                      <a:pt x="0" y="131"/>
                    </a:lnTo>
                    <a:lnTo>
                      <a:pt x="0" y="0"/>
                    </a:lnTo>
                    <a:lnTo>
                      <a:pt x="55" y="0"/>
                    </a:lnTo>
                    <a:lnTo>
                      <a:pt x="65" y="0"/>
                    </a:lnTo>
                    <a:lnTo>
                      <a:pt x="73" y="2"/>
                    </a:lnTo>
                    <a:lnTo>
                      <a:pt x="81" y="5"/>
                    </a:lnTo>
                    <a:lnTo>
                      <a:pt x="88" y="10"/>
                    </a:lnTo>
                    <a:lnTo>
                      <a:pt x="93" y="15"/>
                    </a:lnTo>
                    <a:lnTo>
                      <a:pt x="96" y="23"/>
                    </a:lnTo>
                    <a:lnTo>
                      <a:pt x="98" y="28"/>
                    </a:lnTo>
                    <a:lnTo>
                      <a:pt x="98" y="33"/>
                    </a:lnTo>
                    <a:lnTo>
                      <a:pt x="98" y="43"/>
                    </a:lnTo>
                    <a:lnTo>
                      <a:pt x="98" y="53"/>
                    </a:lnTo>
                    <a:lnTo>
                      <a:pt x="96" y="60"/>
                    </a:lnTo>
                    <a:lnTo>
                      <a:pt x="93" y="68"/>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0" name="Freeform 261"/>
              <p:cNvSpPr>
                <a:spLocks noEditPoints="1"/>
              </p:cNvSpPr>
              <p:nvPr/>
            </p:nvSpPr>
            <p:spPr bwMode="auto">
              <a:xfrm>
                <a:off x="687"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1" name="Rectangle 262"/>
              <p:cNvSpPr>
                <a:spLocks noChangeArrowheads="1"/>
              </p:cNvSpPr>
              <p:nvPr/>
            </p:nvSpPr>
            <p:spPr bwMode="auto">
              <a:xfrm>
                <a:off x="815" y="2628"/>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52" name="Freeform 263"/>
              <p:cNvSpPr>
                <a:spLocks/>
              </p:cNvSpPr>
              <p:nvPr/>
            </p:nvSpPr>
            <p:spPr bwMode="auto">
              <a:xfrm>
                <a:off x="865" y="2628"/>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3 h 131"/>
                  <a:gd name="T14" fmla="*/ 78 w 126"/>
                  <a:gd name="T15" fmla="*/ 131 h 131"/>
                  <a:gd name="T16" fmla="*/ 51 w 126"/>
                  <a:gd name="T17" fmla="*/ 131 h 131"/>
                  <a:gd name="T18" fmla="*/ 26 w 126"/>
                  <a:gd name="T19" fmla="*/ 23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3"/>
                    </a:lnTo>
                    <a:lnTo>
                      <a:pt x="78" y="131"/>
                    </a:lnTo>
                    <a:lnTo>
                      <a:pt x="51" y="131"/>
                    </a:lnTo>
                    <a:lnTo>
                      <a:pt x="26" y="23"/>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3" name="Freeform 264"/>
              <p:cNvSpPr>
                <a:spLocks noEditPoints="1"/>
              </p:cNvSpPr>
              <p:nvPr/>
            </p:nvSpPr>
            <p:spPr bwMode="auto">
              <a:xfrm>
                <a:off x="1009" y="2628"/>
                <a:ext cx="123" cy="131"/>
              </a:xfrm>
              <a:custGeom>
                <a:avLst/>
                <a:gdLst>
                  <a:gd name="T0" fmla="*/ 45 w 123"/>
                  <a:gd name="T1" fmla="*/ 80 h 131"/>
                  <a:gd name="T2" fmla="*/ 78 w 123"/>
                  <a:gd name="T3" fmla="*/ 80 h 131"/>
                  <a:gd name="T4" fmla="*/ 60 w 123"/>
                  <a:gd name="T5" fmla="*/ 30 h 131"/>
                  <a:gd name="T6" fmla="*/ 45 w 123"/>
                  <a:gd name="T7" fmla="*/ 80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0"/>
                    </a:moveTo>
                    <a:lnTo>
                      <a:pt x="78" y="80"/>
                    </a:lnTo>
                    <a:lnTo>
                      <a:pt x="60" y="30"/>
                    </a:lnTo>
                    <a:lnTo>
                      <a:pt x="45" y="80"/>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4" name="Freeform 265"/>
              <p:cNvSpPr>
                <a:spLocks noEditPoints="1"/>
              </p:cNvSpPr>
              <p:nvPr/>
            </p:nvSpPr>
            <p:spPr bwMode="auto">
              <a:xfrm>
                <a:off x="1150" y="2628"/>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5 h 131"/>
                  <a:gd name="T36" fmla="*/ 90 w 108"/>
                  <a:gd name="T37" fmla="*/ 7 h 131"/>
                  <a:gd name="T38" fmla="*/ 98 w 108"/>
                  <a:gd name="T39" fmla="*/ 12 h 131"/>
                  <a:gd name="T40" fmla="*/ 103 w 108"/>
                  <a:gd name="T41" fmla="*/ 23 h 131"/>
                  <a:gd name="T42" fmla="*/ 105 w 108"/>
                  <a:gd name="T43" fmla="*/ 30 h 131"/>
                  <a:gd name="T44" fmla="*/ 105 w 108"/>
                  <a:gd name="T45" fmla="*/ 38 h 131"/>
                  <a:gd name="T46" fmla="*/ 105 w 108"/>
                  <a:gd name="T47" fmla="*/ 48 h 131"/>
                  <a:gd name="T48" fmla="*/ 103 w 108"/>
                  <a:gd name="T49" fmla="*/ 50 h 131"/>
                  <a:gd name="T50" fmla="*/ 100 w 108"/>
                  <a:gd name="T51" fmla="*/ 55 h 131"/>
                  <a:gd name="T52" fmla="*/ 98 w 108"/>
                  <a:gd name="T53" fmla="*/ 60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0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0 h 131"/>
                  <a:gd name="T84" fmla="*/ 73 w 108"/>
                  <a:gd name="T85" fmla="*/ 90 h 131"/>
                  <a:gd name="T86" fmla="*/ 70 w 108"/>
                  <a:gd name="T87" fmla="*/ 83 h 131"/>
                  <a:gd name="T88" fmla="*/ 65 w 108"/>
                  <a:gd name="T89" fmla="*/ 80 h 131"/>
                  <a:gd name="T90" fmla="*/ 55 w 108"/>
                  <a:gd name="T91" fmla="*/ 80 h 131"/>
                  <a:gd name="T92" fmla="*/ 25 w 108"/>
                  <a:gd name="T93" fmla="*/ 80 h 131"/>
                  <a:gd name="T94" fmla="*/ 25 w 108"/>
                  <a:gd name="T95" fmla="*/ 131 h 131"/>
                  <a:gd name="T96" fmla="*/ 0 w 108"/>
                  <a:gd name="T97" fmla="*/ 131 h 131"/>
                  <a:gd name="T98" fmla="*/ 0 w 108"/>
                  <a:gd name="T99" fmla="*/ 0 h 131"/>
                  <a:gd name="T100" fmla="*/ 63 w 108"/>
                  <a:gd name="T101" fmla="*/ 0 h 131"/>
                  <a:gd name="T102" fmla="*/ 75 w 108"/>
                  <a:gd name="T103" fmla="*/ 2 h 131"/>
                  <a:gd name="T104" fmla="*/ 85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5"/>
                    </a:moveTo>
                    <a:lnTo>
                      <a:pt x="90" y="7"/>
                    </a:lnTo>
                    <a:lnTo>
                      <a:pt x="98" y="12"/>
                    </a:lnTo>
                    <a:lnTo>
                      <a:pt x="103" y="23"/>
                    </a:lnTo>
                    <a:lnTo>
                      <a:pt x="105" y="30"/>
                    </a:lnTo>
                    <a:lnTo>
                      <a:pt x="105" y="38"/>
                    </a:lnTo>
                    <a:lnTo>
                      <a:pt x="105" y="48"/>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1"/>
                    </a:lnTo>
                    <a:lnTo>
                      <a:pt x="78" y="131"/>
                    </a:lnTo>
                    <a:lnTo>
                      <a:pt x="75" y="123"/>
                    </a:lnTo>
                    <a:lnTo>
                      <a:pt x="75" y="113"/>
                    </a:lnTo>
                    <a:lnTo>
                      <a:pt x="75" y="100"/>
                    </a:lnTo>
                    <a:lnTo>
                      <a:pt x="73" y="90"/>
                    </a:lnTo>
                    <a:lnTo>
                      <a:pt x="70" y="83"/>
                    </a:lnTo>
                    <a:lnTo>
                      <a:pt x="65" y="80"/>
                    </a:lnTo>
                    <a:lnTo>
                      <a:pt x="55" y="80"/>
                    </a:lnTo>
                    <a:lnTo>
                      <a:pt x="25" y="80"/>
                    </a:lnTo>
                    <a:lnTo>
                      <a:pt x="25" y="131"/>
                    </a:lnTo>
                    <a:lnTo>
                      <a:pt x="0" y="131"/>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5" name="Freeform 266"/>
              <p:cNvSpPr>
                <a:spLocks/>
              </p:cNvSpPr>
              <p:nvPr/>
            </p:nvSpPr>
            <p:spPr bwMode="auto">
              <a:xfrm>
                <a:off x="1260" y="2628"/>
                <a:ext cx="119" cy="131"/>
              </a:xfrm>
              <a:custGeom>
                <a:avLst/>
                <a:gdLst>
                  <a:gd name="T0" fmla="*/ 86 w 119"/>
                  <a:gd name="T1" fmla="*/ 0 h 131"/>
                  <a:gd name="T2" fmla="*/ 119 w 119"/>
                  <a:gd name="T3" fmla="*/ 0 h 131"/>
                  <a:gd name="T4" fmla="*/ 73 w 119"/>
                  <a:gd name="T5" fmla="*/ 80 h 131"/>
                  <a:gd name="T6" fmla="*/ 73 w 119"/>
                  <a:gd name="T7" fmla="*/ 131 h 131"/>
                  <a:gd name="T8" fmla="*/ 46 w 119"/>
                  <a:gd name="T9" fmla="*/ 131 h 131"/>
                  <a:gd name="T10" fmla="*/ 46 w 119"/>
                  <a:gd name="T11" fmla="*/ 80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0"/>
                    </a:lnTo>
                    <a:lnTo>
                      <a:pt x="73" y="131"/>
                    </a:lnTo>
                    <a:lnTo>
                      <a:pt x="46" y="131"/>
                    </a:lnTo>
                    <a:lnTo>
                      <a:pt x="46" y="80"/>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6" name="Freeform 267"/>
              <p:cNvSpPr>
                <a:spLocks/>
              </p:cNvSpPr>
              <p:nvPr/>
            </p:nvSpPr>
            <p:spPr bwMode="auto">
              <a:xfrm>
                <a:off x="1442" y="2628"/>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8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7" name="Freeform 268"/>
              <p:cNvSpPr>
                <a:spLocks/>
              </p:cNvSpPr>
              <p:nvPr/>
            </p:nvSpPr>
            <p:spPr bwMode="auto">
              <a:xfrm>
                <a:off x="1572" y="2628"/>
                <a:ext cx="98" cy="131"/>
              </a:xfrm>
              <a:custGeom>
                <a:avLst/>
                <a:gdLst>
                  <a:gd name="T0" fmla="*/ 96 w 98"/>
                  <a:gd name="T1" fmla="*/ 23 h 131"/>
                  <a:gd name="T2" fmla="*/ 26 w 98"/>
                  <a:gd name="T3" fmla="*/ 23 h 131"/>
                  <a:gd name="T4" fmla="*/ 26 w 98"/>
                  <a:gd name="T5" fmla="*/ 50 h 131"/>
                  <a:gd name="T6" fmla="*/ 91 w 98"/>
                  <a:gd name="T7" fmla="*/ 50 h 131"/>
                  <a:gd name="T8" fmla="*/ 91 w 98"/>
                  <a:gd name="T9" fmla="*/ 73 h 131"/>
                  <a:gd name="T10" fmla="*/ 26 w 98"/>
                  <a:gd name="T11" fmla="*/ 73 h 131"/>
                  <a:gd name="T12" fmla="*/ 26 w 98"/>
                  <a:gd name="T13" fmla="*/ 108 h 131"/>
                  <a:gd name="T14" fmla="*/ 98 w 98"/>
                  <a:gd name="T15" fmla="*/ 108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0"/>
                    </a:lnTo>
                    <a:lnTo>
                      <a:pt x="91" y="50"/>
                    </a:lnTo>
                    <a:lnTo>
                      <a:pt x="91" y="73"/>
                    </a:lnTo>
                    <a:lnTo>
                      <a:pt x="26" y="73"/>
                    </a:lnTo>
                    <a:lnTo>
                      <a:pt x="26" y="108"/>
                    </a:lnTo>
                    <a:lnTo>
                      <a:pt x="98" y="108"/>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8" name="Freeform 269"/>
              <p:cNvSpPr>
                <a:spLocks/>
              </p:cNvSpPr>
              <p:nvPr/>
            </p:nvSpPr>
            <p:spPr bwMode="auto">
              <a:xfrm>
                <a:off x="1681" y="2628"/>
                <a:ext cx="115" cy="131"/>
              </a:xfrm>
              <a:custGeom>
                <a:avLst/>
                <a:gdLst>
                  <a:gd name="T0" fmla="*/ 85 w 115"/>
                  <a:gd name="T1" fmla="*/ 0 h 131"/>
                  <a:gd name="T2" fmla="*/ 115 w 115"/>
                  <a:gd name="T3" fmla="*/ 0 h 131"/>
                  <a:gd name="T4" fmla="*/ 72 w 115"/>
                  <a:gd name="T5" fmla="*/ 80 h 131"/>
                  <a:gd name="T6" fmla="*/ 72 w 115"/>
                  <a:gd name="T7" fmla="*/ 131 h 131"/>
                  <a:gd name="T8" fmla="*/ 45 w 115"/>
                  <a:gd name="T9" fmla="*/ 131 h 131"/>
                  <a:gd name="T10" fmla="*/ 45 w 115"/>
                  <a:gd name="T11" fmla="*/ 80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0"/>
                    </a:lnTo>
                    <a:lnTo>
                      <a:pt x="72" y="131"/>
                    </a:lnTo>
                    <a:lnTo>
                      <a:pt x="45" y="131"/>
                    </a:lnTo>
                    <a:lnTo>
                      <a:pt x="45" y="80"/>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59" name="Freeform 270"/>
              <p:cNvSpPr>
                <a:spLocks/>
              </p:cNvSpPr>
              <p:nvPr/>
            </p:nvSpPr>
            <p:spPr bwMode="auto">
              <a:xfrm>
                <a:off x="1862" y="2628"/>
                <a:ext cx="42" cy="168"/>
              </a:xfrm>
              <a:custGeom>
                <a:avLst/>
                <a:gdLst>
                  <a:gd name="T0" fmla="*/ 40 w 42"/>
                  <a:gd name="T1" fmla="*/ 0 h 168"/>
                  <a:gd name="T2" fmla="*/ 30 w 42"/>
                  <a:gd name="T3" fmla="*/ 23 h 168"/>
                  <a:gd name="T4" fmla="*/ 22 w 42"/>
                  <a:gd name="T5" fmla="*/ 38 h 168"/>
                  <a:gd name="T6" fmla="*/ 20 w 42"/>
                  <a:gd name="T7" fmla="*/ 48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1 h 168"/>
                  <a:gd name="T20" fmla="*/ 30 w 42"/>
                  <a:gd name="T21" fmla="*/ 146 h 168"/>
                  <a:gd name="T22" fmla="*/ 42 w 42"/>
                  <a:gd name="T23" fmla="*/ 168 h 168"/>
                  <a:gd name="T24" fmla="*/ 30 w 42"/>
                  <a:gd name="T25" fmla="*/ 168 h 168"/>
                  <a:gd name="T26" fmla="*/ 15 w 42"/>
                  <a:gd name="T27" fmla="*/ 141 h 168"/>
                  <a:gd name="T28" fmla="*/ 7 w 42"/>
                  <a:gd name="T29" fmla="*/ 126 h 168"/>
                  <a:gd name="T30" fmla="*/ 5 w 42"/>
                  <a:gd name="T31" fmla="*/ 113 h 168"/>
                  <a:gd name="T32" fmla="*/ 2 w 42"/>
                  <a:gd name="T33" fmla="*/ 98 h 168"/>
                  <a:gd name="T34" fmla="*/ 0 w 42"/>
                  <a:gd name="T35" fmla="*/ 85 h 168"/>
                  <a:gd name="T36" fmla="*/ 0 w 42"/>
                  <a:gd name="T37" fmla="*/ 70 h 168"/>
                  <a:gd name="T38" fmla="*/ 2 w 42"/>
                  <a:gd name="T39" fmla="*/ 60 h 168"/>
                  <a:gd name="T40" fmla="*/ 5 w 42"/>
                  <a:gd name="T41" fmla="*/ 48 h 168"/>
                  <a:gd name="T42" fmla="*/ 7 w 42"/>
                  <a:gd name="T43" fmla="*/ 38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38"/>
                    </a:lnTo>
                    <a:lnTo>
                      <a:pt x="20" y="48"/>
                    </a:lnTo>
                    <a:lnTo>
                      <a:pt x="17" y="60"/>
                    </a:lnTo>
                    <a:lnTo>
                      <a:pt x="17" y="70"/>
                    </a:lnTo>
                    <a:lnTo>
                      <a:pt x="17" y="83"/>
                    </a:lnTo>
                    <a:lnTo>
                      <a:pt x="17" y="95"/>
                    </a:lnTo>
                    <a:lnTo>
                      <a:pt x="20" y="108"/>
                    </a:lnTo>
                    <a:lnTo>
                      <a:pt x="25" y="131"/>
                    </a:lnTo>
                    <a:lnTo>
                      <a:pt x="30" y="146"/>
                    </a:lnTo>
                    <a:lnTo>
                      <a:pt x="42" y="168"/>
                    </a:lnTo>
                    <a:lnTo>
                      <a:pt x="30" y="168"/>
                    </a:lnTo>
                    <a:lnTo>
                      <a:pt x="15" y="141"/>
                    </a:lnTo>
                    <a:lnTo>
                      <a:pt x="7" y="126"/>
                    </a:lnTo>
                    <a:lnTo>
                      <a:pt x="5" y="113"/>
                    </a:lnTo>
                    <a:lnTo>
                      <a:pt x="2" y="98"/>
                    </a:lnTo>
                    <a:lnTo>
                      <a:pt x="0" y="85"/>
                    </a:lnTo>
                    <a:lnTo>
                      <a:pt x="0" y="70"/>
                    </a:lnTo>
                    <a:lnTo>
                      <a:pt x="2" y="60"/>
                    </a:lnTo>
                    <a:lnTo>
                      <a:pt x="5" y="48"/>
                    </a:lnTo>
                    <a:lnTo>
                      <a:pt x="7" y="38"/>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0" name="Rectangle 271"/>
              <p:cNvSpPr>
                <a:spLocks noChangeArrowheads="1"/>
              </p:cNvSpPr>
              <p:nvPr/>
            </p:nvSpPr>
            <p:spPr bwMode="auto">
              <a:xfrm>
                <a:off x="1927" y="262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61" name="Freeform 272"/>
              <p:cNvSpPr>
                <a:spLocks noEditPoints="1"/>
              </p:cNvSpPr>
              <p:nvPr/>
            </p:nvSpPr>
            <p:spPr bwMode="auto">
              <a:xfrm>
                <a:off x="1975" y="2628"/>
                <a:ext cx="108" cy="131"/>
              </a:xfrm>
              <a:custGeom>
                <a:avLst/>
                <a:gdLst>
                  <a:gd name="T0" fmla="*/ 48 w 108"/>
                  <a:gd name="T1" fmla="*/ 115 h 131"/>
                  <a:gd name="T2" fmla="*/ 58 w 108"/>
                  <a:gd name="T3" fmla="*/ 115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8 h 131"/>
                  <a:gd name="T16" fmla="*/ 88 w 108"/>
                  <a:gd name="T17" fmla="*/ 55 h 131"/>
                  <a:gd name="T18" fmla="*/ 88 w 108"/>
                  <a:gd name="T19" fmla="*/ 45 h 131"/>
                  <a:gd name="T20" fmla="*/ 83 w 108"/>
                  <a:gd name="T21" fmla="*/ 38 h 131"/>
                  <a:gd name="T22" fmla="*/ 80 w 108"/>
                  <a:gd name="T23" fmla="*/ 30 h 131"/>
                  <a:gd name="T24" fmla="*/ 78 w 108"/>
                  <a:gd name="T25" fmla="*/ 25 h 131"/>
                  <a:gd name="T26" fmla="*/ 73 w 108"/>
                  <a:gd name="T27" fmla="*/ 23 h 131"/>
                  <a:gd name="T28" fmla="*/ 68 w 108"/>
                  <a:gd name="T29" fmla="*/ 20 h 131"/>
                  <a:gd name="T30" fmla="*/ 58 w 108"/>
                  <a:gd name="T31" fmla="*/ 17 h 131"/>
                  <a:gd name="T32" fmla="*/ 48 w 108"/>
                  <a:gd name="T33" fmla="*/ 15 h 131"/>
                  <a:gd name="T34" fmla="*/ 17 w 108"/>
                  <a:gd name="T35" fmla="*/ 15 h 131"/>
                  <a:gd name="T36" fmla="*/ 17 w 108"/>
                  <a:gd name="T37" fmla="*/ 115 h 131"/>
                  <a:gd name="T38" fmla="*/ 48 w 108"/>
                  <a:gd name="T39" fmla="*/ 115 h 131"/>
                  <a:gd name="T40" fmla="*/ 0 w 108"/>
                  <a:gd name="T41" fmla="*/ 0 h 131"/>
                  <a:gd name="T42" fmla="*/ 53 w 108"/>
                  <a:gd name="T43" fmla="*/ 0 h 131"/>
                  <a:gd name="T44" fmla="*/ 65 w 108"/>
                  <a:gd name="T45" fmla="*/ 2 h 131"/>
                  <a:gd name="T46" fmla="*/ 75 w 108"/>
                  <a:gd name="T47" fmla="*/ 5 h 131"/>
                  <a:gd name="T48" fmla="*/ 85 w 108"/>
                  <a:gd name="T49" fmla="*/ 12 h 131"/>
                  <a:gd name="T50" fmla="*/ 93 w 108"/>
                  <a:gd name="T51" fmla="*/ 20 h 131"/>
                  <a:gd name="T52" fmla="*/ 98 w 108"/>
                  <a:gd name="T53" fmla="*/ 25 h 131"/>
                  <a:gd name="T54" fmla="*/ 100 w 108"/>
                  <a:gd name="T55" fmla="*/ 30 h 131"/>
                  <a:gd name="T56" fmla="*/ 103 w 108"/>
                  <a:gd name="T57" fmla="*/ 40 h 131"/>
                  <a:gd name="T58" fmla="*/ 106 w 108"/>
                  <a:gd name="T59" fmla="*/ 50 h 131"/>
                  <a:gd name="T60" fmla="*/ 108 w 108"/>
                  <a:gd name="T61" fmla="*/ 63 h 131"/>
                  <a:gd name="T62" fmla="*/ 106 w 108"/>
                  <a:gd name="T63" fmla="*/ 73 h 131"/>
                  <a:gd name="T64" fmla="*/ 106 w 108"/>
                  <a:gd name="T65" fmla="*/ 83 h 131"/>
                  <a:gd name="T66" fmla="*/ 103 w 108"/>
                  <a:gd name="T67" fmla="*/ 93 h 131"/>
                  <a:gd name="T68" fmla="*/ 100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5"/>
                    </a:moveTo>
                    <a:lnTo>
                      <a:pt x="58" y="115"/>
                    </a:lnTo>
                    <a:lnTo>
                      <a:pt x="63" y="113"/>
                    </a:lnTo>
                    <a:lnTo>
                      <a:pt x="73" y="108"/>
                    </a:lnTo>
                    <a:lnTo>
                      <a:pt x="80" y="100"/>
                    </a:lnTo>
                    <a:lnTo>
                      <a:pt x="85" y="90"/>
                    </a:lnTo>
                    <a:lnTo>
                      <a:pt x="88" y="80"/>
                    </a:lnTo>
                    <a:lnTo>
                      <a:pt x="88" y="68"/>
                    </a:lnTo>
                    <a:lnTo>
                      <a:pt x="88" y="55"/>
                    </a:lnTo>
                    <a:lnTo>
                      <a:pt x="88" y="45"/>
                    </a:lnTo>
                    <a:lnTo>
                      <a:pt x="83" y="38"/>
                    </a:lnTo>
                    <a:lnTo>
                      <a:pt x="80" y="30"/>
                    </a:lnTo>
                    <a:lnTo>
                      <a:pt x="78" y="25"/>
                    </a:lnTo>
                    <a:lnTo>
                      <a:pt x="73" y="23"/>
                    </a:lnTo>
                    <a:lnTo>
                      <a:pt x="68" y="20"/>
                    </a:lnTo>
                    <a:lnTo>
                      <a:pt x="58" y="17"/>
                    </a:lnTo>
                    <a:lnTo>
                      <a:pt x="48" y="15"/>
                    </a:lnTo>
                    <a:lnTo>
                      <a:pt x="17" y="15"/>
                    </a:lnTo>
                    <a:lnTo>
                      <a:pt x="17" y="115"/>
                    </a:lnTo>
                    <a:lnTo>
                      <a:pt x="48" y="115"/>
                    </a:lnTo>
                    <a:close/>
                    <a:moveTo>
                      <a:pt x="0" y="0"/>
                    </a:moveTo>
                    <a:lnTo>
                      <a:pt x="53" y="0"/>
                    </a:lnTo>
                    <a:lnTo>
                      <a:pt x="65" y="2"/>
                    </a:lnTo>
                    <a:lnTo>
                      <a:pt x="75" y="5"/>
                    </a:lnTo>
                    <a:lnTo>
                      <a:pt x="85" y="12"/>
                    </a:lnTo>
                    <a:lnTo>
                      <a:pt x="93" y="20"/>
                    </a:lnTo>
                    <a:lnTo>
                      <a:pt x="98" y="25"/>
                    </a:lnTo>
                    <a:lnTo>
                      <a:pt x="100" y="30"/>
                    </a:lnTo>
                    <a:lnTo>
                      <a:pt x="103" y="40"/>
                    </a:lnTo>
                    <a:lnTo>
                      <a:pt x="106" y="50"/>
                    </a:lnTo>
                    <a:lnTo>
                      <a:pt x="108" y="63"/>
                    </a:lnTo>
                    <a:lnTo>
                      <a:pt x="106" y="73"/>
                    </a:lnTo>
                    <a:lnTo>
                      <a:pt x="106" y="83"/>
                    </a:lnTo>
                    <a:lnTo>
                      <a:pt x="103" y="93"/>
                    </a:lnTo>
                    <a:lnTo>
                      <a:pt x="100"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2" name="Freeform 273"/>
              <p:cNvSpPr>
                <a:spLocks/>
              </p:cNvSpPr>
              <p:nvPr/>
            </p:nvSpPr>
            <p:spPr bwMode="auto">
              <a:xfrm>
                <a:off x="2098" y="2628"/>
                <a:ext cx="40" cy="168"/>
              </a:xfrm>
              <a:custGeom>
                <a:avLst/>
                <a:gdLst>
                  <a:gd name="T0" fmla="*/ 0 w 40"/>
                  <a:gd name="T1" fmla="*/ 168 h 168"/>
                  <a:gd name="T2" fmla="*/ 10 w 40"/>
                  <a:gd name="T3" fmla="*/ 143 h 168"/>
                  <a:gd name="T4" fmla="*/ 18 w 40"/>
                  <a:gd name="T5" fmla="*/ 128 h 168"/>
                  <a:gd name="T6" fmla="*/ 20 w 40"/>
                  <a:gd name="T7" fmla="*/ 118 h 168"/>
                  <a:gd name="T8" fmla="*/ 23 w 40"/>
                  <a:gd name="T9" fmla="*/ 108 h 168"/>
                  <a:gd name="T10" fmla="*/ 23 w 40"/>
                  <a:gd name="T11" fmla="*/ 95 h 168"/>
                  <a:gd name="T12" fmla="*/ 23 w 40"/>
                  <a:gd name="T13" fmla="*/ 83 h 168"/>
                  <a:gd name="T14" fmla="*/ 23 w 40"/>
                  <a:gd name="T15" fmla="*/ 70 h 168"/>
                  <a:gd name="T16" fmla="*/ 23 w 40"/>
                  <a:gd name="T17" fmla="*/ 58 h 168"/>
                  <a:gd name="T18" fmla="*/ 20 w 40"/>
                  <a:gd name="T19" fmla="*/ 48 h 168"/>
                  <a:gd name="T20" fmla="*/ 15 w 40"/>
                  <a:gd name="T21" fmla="*/ 35 h 168"/>
                  <a:gd name="T22" fmla="*/ 10 w 40"/>
                  <a:gd name="T23" fmla="*/ 20 h 168"/>
                  <a:gd name="T24" fmla="*/ 0 w 40"/>
                  <a:gd name="T25" fmla="*/ 0 h 168"/>
                  <a:gd name="T26" fmla="*/ 10 w 40"/>
                  <a:gd name="T27" fmla="*/ 0 h 168"/>
                  <a:gd name="T28" fmla="*/ 25 w 40"/>
                  <a:gd name="T29" fmla="*/ 25 h 168"/>
                  <a:gd name="T30" fmla="*/ 33 w 40"/>
                  <a:gd name="T31" fmla="*/ 40 h 168"/>
                  <a:gd name="T32" fmla="*/ 35 w 40"/>
                  <a:gd name="T33" fmla="*/ 50 h 168"/>
                  <a:gd name="T34" fmla="*/ 38 w 40"/>
                  <a:gd name="T35" fmla="*/ 60 h 168"/>
                  <a:gd name="T36" fmla="*/ 40 w 40"/>
                  <a:gd name="T37" fmla="*/ 83 h 168"/>
                  <a:gd name="T38" fmla="*/ 40 w 40"/>
                  <a:gd name="T39" fmla="*/ 95 h 168"/>
                  <a:gd name="T40" fmla="*/ 38 w 40"/>
                  <a:gd name="T41" fmla="*/ 108 h 168"/>
                  <a:gd name="T42" fmla="*/ 35 w 40"/>
                  <a:gd name="T43" fmla="*/ 118 h 168"/>
                  <a:gd name="T44" fmla="*/ 33 w 40"/>
                  <a:gd name="T45" fmla="*/ 128 h 168"/>
                  <a:gd name="T46" fmla="*/ 23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3"/>
                    </a:lnTo>
                    <a:lnTo>
                      <a:pt x="18" y="128"/>
                    </a:lnTo>
                    <a:lnTo>
                      <a:pt x="20" y="118"/>
                    </a:lnTo>
                    <a:lnTo>
                      <a:pt x="23" y="108"/>
                    </a:lnTo>
                    <a:lnTo>
                      <a:pt x="23" y="95"/>
                    </a:lnTo>
                    <a:lnTo>
                      <a:pt x="23" y="83"/>
                    </a:lnTo>
                    <a:lnTo>
                      <a:pt x="23" y="70"/>
                    </a:lnTo>
                    <a:lnTo>
                      <a:pt x="23" y="58"/>
                    </a:lnTo>
                    <a:lnTo>
                      <a:pt x="20" y="48"/>
                    </a:lnTo>
                    <a:lnTo>
                      <a:pt x="15" y="35"/>
                    </a:lnTo>
                    <a:lnTo>
                      <a:pt x="10" y="20"/>
                    </a:lnTo>
                    <a:lnTo>
                      <a:pt x="0" y="0"/>
                    </a:lnTo>
                    <a:lnTo>
                      <a:pt x="10" y="0"/>
                    </a:lnTo>
                    <a:lnTo>
                      <a:pt x="25" y="25"/>
                    </a:lnTo>
                    <a:lnTo>
                      <a:pt x="33" y="40"/>
                    </a:lnTo>
                    <a:lnTo>
                      <a:pt x="35" y="50"/>
                    </a:lnTo>
                    <a:lnTo>
                      <a:pt x="38" y="60"/>
                    </a:lnTo>
                    <a:lnTo>
                      <a:pt x="40" y="83"/>
                    </a:lnTo>
                    <a:lnTo>
                      <a:pt x="40" y="95"/>
                    </a:lnTo>
                    <a:lnTo>
                      <a:pt x="38" y="108"/>
                    </a:lnTo>
                    <a:lnTo>
                      <a:pt x="35" y="118"/>
                    </a:lnTo>
                    <a:lnTo>
                      <a:pt x="33" y="128"/>
                    </a:lnTo>
                    <a:lnTo>
                      <a:pt x="23"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3" name="Freeform 274"/>
              <p:cNvSpPr>
                <a:spLocks/>
              </p:cNvSpPr>
              <p:nvPr/>
            </p:nvSpPr>
            <p:spPr bwMode="auto">
              <a:xfrm>
                <a:off x="2166" y="2738"/>
                <a:ext cx="20" cy="48"/>
              </a:xfrm>
              <a:custGeom>
                <a:avLst/>
                <a:gdLst>
                  <a:gd name="T0" fmla="*/ 0 w 20"/>
                  <a:gd name="T1" fmla="*/ 38 h 48"/>
                  <a:gd name="T2" fmla="*/ 5 w 20"/>
                  <a:gd name="T3" fmla="*/ 36 h 48"/>
                  <a:gd name="T4" fmla="*/ 10 w 20"/>
                  <a:gd name="T5" fmla="*/ 31 h 48"/>
                  <a:gd name="T6" fmla="*/ 10 w 20"/>
                  <a:gd name="T7" fmla="*/ 23 h 48"/>
                  <a:gd name="T8" fmla="*/ 10 w 20"/>
                  <a:gd name="T9" fmla="*/ 21 h 48"/>
                  <a:gd name="T10" fmla="*/ 0 w 20"/>
                  <a:gd name="T11" fmla="*/ 21 h 48"/>
                  <a:gd name="T12" fmla="*/ 0 w 20"/>
                  <a:gd name="T13" fmla="*/ 0 h 48"/>
                  <a:gd name="T14" fmla="*/ 20 w 20"/>
                  <a:gd name="T15" fmla="*/ 0 h 48"/>
                  <a:gd name="T16" fmla="*/ 20 w 20"/>
                  <a:gd name="T17" fmla="*/ 18 h 48"/>
                  <a:gd name="T18" fmla="*/ 18 w 20"/>
                  <a:gd name="T19" fmla="*/ 28 h 48"/>
                  <a:gd name="T20" fmla="*/ 15 w 20"/>
                  <a:gd name="T21" fmla="*/ 38 h 48"/>
                  <a:gd name="T22" fmla="*/ 13 w 20"/>
                  <a:gd name="T23" fmla="*/ 41 h 48"/>
                  <a:gd name="T24" fmla="*/ 10 w 20"/>
                  <a:gd name="T25" fmla="*/ 43 h 48"/>
                  <a:gd name="T26" fmla="*/ 5 w 20"/>
                  <a:gd name="T27" fmla="*/ 46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6"/>
                    </a:lnTo>
                    <a:lnTo>
                      <a:pt x="10" y="31"/>
                    </a:lnTo>
                    <a:lnTo>
                      <a:pt x="10" y="23"/>
                    </a:lnTo>
                    <a:lnTo>
                      <a:pt x="10" y="21"/>
                    </a:lnTo>
                    <a:lnTo>
                      <a:pt x="0" y="21"/>
                    </a:lnTo>
                    <a:lnTo>
                      <a:pt x="0" y="0"/>
                    </a:lnTo>
                    <a:lnTo>
                      <a:pt x="20" y="0"/>
                    </a:lnTo>
                    <a:lnTo>
                      <a:pt x="20" y="18"/>
                    </a:lnTo>
                    <a:lnTo>
                      <a:pt x="18" y="28"/>
                    </a:lnTo>
                    <a:lnTo>
                      <a:pt x="15" y="38"/>
                    </a:lnTo>
                    <a:lnTo>
                      <a:pt x="13" y="41"/>
                    </a:lnTo>
                    <a:lnTo>
                      <a:pt x="10" y="43"/>
                    </a:lnTo>
                    <a:lnTo>
                      <a:pt x="5" y="46"/>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4" name="Freeform 275"/>
              <p:cNvSpPr>
                <a:spLocks/>
              </p:cNvSpPr>
              <p:nvPr/>
            </p:nvSpPr>
            <p:spPr bwMode="auto">
              <a:xfrm>
                <a:off x="1006" y="4550"/>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3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8 h 130"/>
                  <a:gd name="T30" fmla="*/ 18 w 126"/>
                  <a:gd name="T31" fmla="*/ 53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3"/>
                    </a:lnTo>
                    <a:lnTo>
                      <a:pt x="108" y="40"/>
                    </a:lnTo>
                    <a:lnTo>
                      <a:pt x="108" y="20"/>
                    </a:lnTo>
                    <a:lnTo>
                      <a:pt x="73" y="130"/>
                    </a:lnTo>
                    <a:lnTo>
                      <a:pt x="56" y="130"/>
                    </a:lnTo>
                    <a:lnTo>
                      <a:pt x="18" y="20"/>
                    </a:lnTo>
                    <a:lnTo>
                      <a:pt x="18" y="25"/>
                    </a:lnTo>
                    <a:lnTo>
                      <a:pt x="18" y="38"/>
                    </a:lnTo>
                    <a:lnTo>
                      <a:pt x="18" y="5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5" name="Freeform 276"/>
              <p:cNvSpPr>
                <a:spLocks/>
              </p:cNvSpPr>
              <p:nvPr/>
            </p:nvSpPr>
            <p:spPr bwMode="auto">
              <a:xfrm>
                <a:off x="1155" y="4547"/>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6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1 h 136"/>
                  <a:gd name="T56" fmla="*/ 2 w 118"/>
                  <a:gd name="T57" fmla="*/ 41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6"/>
                    </a:lnTo>
                    <a:lnTo>
                      <a:pt x="93" y="30"/>
                    </a:lnTo>
                    <a:lnTo>
                      <a:pt x="88" y="25"/>
                    </a:lnTo>
                    <a:lnTo>
                      <a:pt x="85" y="20"/>
                    </a:lnTo>
                    <a:lnTo>
                      <a:pt x="73" y="15"/>
                    </a:lnTo>
                    <a:lnTo>
                      <a:pt x="60" y="15"/>
                    </a:lnTo>
                    <a:lnTo>
                      <a:pt x="50" y="15"/>
                    </a:lnTo>
                    <a:lnTo>
                      <a:pt x="43" y="18"/>
                    </a:lnTo>
                    <a:lnTo>
                      <a:pt x="35" y="23"/>
                    </a:lnTo>
                    <a:lnTo>
                      <a:pt x="30" y="28"/>
                    </a:lnTo>
                    <a:lnTo>
                      <a:pt x="22" y="36"/>
                    </a:lnTo>
                    <a:lnTo>
                      <a:pt x="20" y="46"/>
                    </a:lnTo>
                    <a:lnTo>
                      <a:pt x="17" y="56"/>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1"/>
                    </a:lnTo>
                    <a:lnTo>
                      <a:pt x="0" y="53"/>
                    </a:lnTo>
                    <a:lnTo>
                      <a:pt x="2" y="41"/>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6" name="Freeform 277"/>
              <p:cNvSpPr>
                <a:spLocks noEditPoints="1"/>
              </p:cNvSpPr>
              <p:nvPr/>
            </p:nvSpPr>
            <p:spPr bwMode="auto">
              <a:xfrm>
                <a:off x="1301" y="4550"/>
                <a:ext cx="108" cy="130"/>
              </a:xfrm>
              <a:custGeom>
                <a:avLst/>
                <a:gdLst>
                  <a:gd name="T0" fmla="*/ 60 w 108"/>
                  <a:gd name="T1" fmla="*/ 60 h 130"/>
                  <a:gd name="T2" fmla="*/ 70 w 108"/>
                  <a:gd name="T3" fmla="*/ 58 h 130"/>
                  <a:gd name="T4" fmla="*/ 75 w 108"/>
                  <a:gd name="T5" fmla="*/ 58 h 130"/>
                  <a:gd name="T6" fmla="*/ 78 w 108"/>
                  <a:gd name="T7" fmla="*/ 55 h 130"/>
                  <a:gd name="T8" fmla="*/ 83 w 108"/>
                  <a:gd name="T9" fmla="*/ 50 h 130"/>
                  <a:gd name="T10" fmla="*/ 83 w 108"/>
                  <a:gd name="T11" fmla="*/ 48 h 130"/>
                  <a:gd name="T12" fmla="*/ 85 w 108"/>
                  <a:gd name="T13" fmla="*/ 43 h 130"/>
                  <a:gd name="T14" fmla="*/ 85 w 108"/>
                  <a:gd name="T15" fmla="*/ 38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3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8"/>
                    </a:lnTo>
                    <a:lnTo>
                      <a:pt x="75" y="58"/>
                    </a:lnTo>
                    <a:lnTo>
                      <a:pt x="78" y="55"/>
                    </a:lnTo>
                    <a:lnTo>
                      <a:pt x="83" y="50"/>
                    </a:lnTo>
                    <a:lnTo>
                      <a:pt x="83" y="48"/>
                    </a:lnTo>
                    <a:lnTo>
                      <a:pt x="85" y="43"/>
                    </a:lnTo>
                    <a:lnTo>
                      <a:pt x="85" y="38"/>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3"/>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7" name="Freeform 278"/>
              <p:cNvSpPr>
                <a:spLocks/>
              </p:cNvSpPr>
              <p:nvPr/>
            </p:nvSpPr>
            <p:spPr bwMode="auto">
              <a:xfrm>
                <a:off x="1426" y="4547"/>
                <a:ext cx="104" cy="136"/>
              </a:xfrm>
              <a:custGeom>
                <a:avLst/>
                <a:gdLst>
                  <a:gd name="T0" fmla="*/ 16 w 104"/>
                  <a:gd name="T1" fmla="*/ 96 h 136"/>
                  <a:gd name="T2" fmla="*/ 18 w 104"/>
                  <a:gd name="T3" fmla="*/ 106 h 136"/>
                  <a:gd name="T4" fmla="*/ 26 w 104"/>
                  <a:gd name="T5" fmla="*/ 113 h 136"/>
                  <a:gd name="T6" fmla="*/ 33 w 104"/>
                  <a:gd name="T7" fmla="*/ 118 h 136"/>
                  <a:gd name="T8" fmla="*/ 51 w 104"/>
                  <a:gd name="T9" fmla="*/ 121 h 136"/>
                  <a:gd name="T10" fmla="*/ 71 w 104"/>
                  <a:gd name="T11" fmla="*/ 118 h 136"/>
                  <a:gd name="T12" fmla="*/ 81 w 104"/>
                  <a:gd name="T13" fmla="*/ 111 h 136"/>
                  <a:gd name="T14" fmla="*/ 86 w 104"/>
                  <a:gd name="T15" fmla="*/ 98 h 136"/>
                  <a:gd name="T16" fmla="*/ 83 w 104"/>
                  <a:gd name="T17" fmla="*/ 91 h 136"/>
                  <a:gd name="T18" fmla="*/ 78 w 104"/>
                  <a:gd name="T19" fmla="*/ 83 h 136"/>
                  <a:gd name="T20" fmla="*/ 58 w 104"/>
                  <a:gd name="T21" fmla="*/ 76 h 136"/>
                  <a:gd name="T22" fmla="*/ 26 w 104"/>
                  <a:gd name="T23" fmla="*/ 68 h 136"/>
                  <a:gd name="T24" fmla="*/ 10 w 104"/>
                  <a:gd name="T25" fmla="*/ 58 h 136"/>
                  <a:gd name="T26" fmla="*/ 5 w 104"/>
                  <a:gd name="T27" fmla="*/ 48 h 136"/>
                  <a:gd name="T28" fmla="*/ 5 w 104"/>
                  <a:gd name="T29" fmla="*/ 30 h 136"/>
                  <a:gd name="T30" fmla="*/ 10 w 104"/>
                  <a:gd name="T31" fmla="*/ 18 h 136"/>
                  <a:gd name="T32" fmla="*/ 23 w 104"/>
                  <a:gd name="T33" fmla="*/ 5 h 136"/>
                  <a:gd name="T34" fmla="*/ 36 w 104"/>
                  <a:gd name="T35" fmla="*/ 0 h 136"/>
                  <a:gd name="T36" fmla="*/ 51 w 104"/>
                  <a:gd name="T37" fmla="*/ 0 h 136"/>
                  <a:gd name="T38" fmla="*/ 68 w 104"/>
                  <a:gd name="T39" fmla="*/ 3 h 136"/>
                  <a:gd name="T40" fmla="*/ 83 w 104"/>
                  <a:gd name="T41" fmla="*/ 10 h 136"/>
                  <a:gd name="T42" fmla="*/ 96 w 104"/>
                  <a:gd name="T43" fmla="*/ 23 h 136"/>
                  <a:gd name="T44" fmla="*/ 99 w 104"/>
                  <a:gd name="T45" fmla="*/ 41 h 136"/>
                  <a:gd name="T46" fmla="*/ 81 w 104"/>
                  <a:gd name="T47" fmla="*/ 30 h 136"/>
                  <a:gd name="T48" fmla="*/ 76 w 104"/>
                  <a:gd name="T49" fmla="*/ 25 h 136"/>
                  <a:gd name="T50" fmla="*/ 66 w 104"/>
                  <a:gd name="T51" fmla="*/ 18 h 136"/>
                  <a:gd name="T52" fmla="*/ 48 w 104"/>
                  <a:gd name="T53" fmla="*/ 15 h 136"/>
                  <a:gd name="T54" fmla="*/ 36 w 104"/>
                  <a:gd name="T55" fmla="*/ 15 h 136"/>
                  <a:gd name="T56" fmla="*/ 28 w 104"/>
                  <a:gd name="T57" fmla="*/ 20 h 136"/>
                  <a:gd name="T58" fmla="*/ 23 w 104"/>
                  <a:gd name="T59" fmla="*/ 28 h 136"/>
                  <a:gd name="T60" fmla="*/ 21 w 104"/>
                  <a:gd name="T61" fmla="*/ 36 h 136"/>
                  <a:gd name="T62" fmla="*/ 23 w 104"/>
                  <a:gd name="T63" fmla="*/ 46 h 136"/>
                  <a:gd name="T64" fmla="*/ 28 w 104"/>
                  <a:gd name="T65" fmla="*/ 51 h 136"/>
                  <a:gd name="T66" fmla="*/ 51 w 104"/>
                  <a:gd name="T67" fmla="*/ 58 h 136"/>
                  <a:gd name="T68" fmla="*/ 81 w 104"/>
                  <a:gd name="T69" fmla="*/ 66 h 136"/>
                  <a:gd name="T70" fmla="*/ 96 w 104"/>
                  <a:gd name="T71" fmla="*/ 76 h 136"/>
                  <a:gd name="T72" fmla="*/ 99 w 104"/>
                  <a:gd name="T73" fmla="*/ 81 h 136"/>
                  <a:gd name="T74" fmla="*/ 104 w 104"/>
                  <a:gd name="T75" fmla="*/ 96 h 136"/>
                  <a:gd name="T76" fmla="*/ 99 w 104"/>
                  <a:gd name="T77" fmla="*/ 116 h 136"/>
                  <a:gd name="T78" fmla="*/ 86 w 104"/>
                  <a:gd name="T79" fmla="*/ 126 h 136"/>
                  <a:gd name="T80" fmla="*/ 78 w 104"/>
                  <a:gd name="T81" fmla="*/ 131 h 136"/>
                  <a:gd name="T82" fmla="*/ 61 w 104"/>
                  <a:gd name="T83" fmla="*/ 136 h 136"/>
                  <a:gd name="T84" fmla="*/ 38 w 104"/>
                  <a:gd name="T85" fmla="*/ 136 h 136"/>
                  <a:gd name="T86" fmla="*/ 21 w 104"/>
                  <a:gd name="T87" fmla="*/ 128 h 136"/>
                  <a:gd name="T88" fmla="*/ 5 w 104"/>
                  <a:gd name="T89" fmla="*/ 118 h 136"/>
                  <a:gd name="T90" fmla="*/ 0 w 104"/>
                  <a:gd name="T91" fmla="*/ 101 h 136"/>
                  <a:gd name="T92" fmla="*/ 16 w 104"/>
                  <a:gd name="T93" fmla="*/ 91 h 1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4"/>
                  <a:gd name="T142" fmla="*/ 0 h 136"/>
                  <a:gd name="T143" fmla="*/ 104 w 104"/>
                  <a:gd name="T144" fmla="*/ 136 h 1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4" h="136">
                    <a:moveTo>
                      <a:pt x="16" y="91"/>
                    </a:moveTo>
                    <a:lnTo>
                      <a:pt x="16" y="96"/>
                    </a:lnTo>
                    <a:lnTo>
                      <a:pt x="18" y="101"/>
                    </a:lnTo>
                    <a:lnTo>
                      <a:pt x="18" y="106"/>
                    </a:lnTo>
                    <a:lnTo>
                      <a:pt x="21" y="108"/>
                    </a:lnTo>
                    <a:lnTo>
                      <a:pt x="26" y="113"/>
                    </a:lnTo>
                    <a:lnTo>
                      <a:pt x="31" y="116"/>
                    </a:lnTo>
                    <a:lnTo>
                      <a:pt x="33" y="118"/>
                    </a:lnTo>
                    <a:lnTo>
                      <a:pt x="41" y="121"/>
                    </a:lnTo>
                    <a:lnTo>
                      <a:pt x="51" y="121"/>
                    </a:lnTo>
                    <a:lnTo>
                      <a:pt x="61" y="121"/>
                    </a:lnTo>
                    <a:lnTo>
                      <a:pt x="71" y="118"/>
                    </a:lnTo>
                    <a:lnTo>
                      <a:pt x="76" y="116"/>
                    </a:lnTo>
                    <a:lnTo>
                      <a:pt x="81" y="111"/>
                    </a:lnTo>
                    <a:lnTo>
                      <a:pt x="83" y="106"/>
                    </a:lnTo>
                    <a:lnTo>
                      <a:pt x="86" y="98"/>
                    </a:lnTo>
                    <a:lnTo>
                      <a:pt x="86" y="93"/>
                    </a:lnTo>
                    <a:lnTo>
                      <a:pt x="83" y="91"/>
                    </a:lnTo>
                    <a:lnTo>
                      <a:pt x="81" y="86"/>
                    </a:lnTo>
                    <a:lnTo>
                      <a:pt x="78" y="83"/>
                    </a:lnTo>
                    <a:lnTo>
                      <a:pt x="71" y="81"/>
                    </a:lnTo>
                    <a:lnTo>
                      <a:pt x="58" y="76"/>
                    </a:lnTo>
                    <a:lnTo>
                      <a:pt x="41" y="73"/>
                    </a:lnTo>
                    <a:lnTo>
                      <a:pt x="26" y="68"/>
                    </a:lnTo>
                    <a:lnTo>
                      <a:pt x="16" y="63"/>
                    </a:lnTo>
                    <a:lnTo>
                      <a:pt x="10" y="58"/>
                    </a:lnTo>
                    <a:lnTo>
                      <a:pt x="5" y="53"/>
                    </a:lnTo>
                    <a:lnTo>
                      <a:pt x="5" y="48"/>
                    </a:lnTo>
                    <a:lnTo>
                      <a:pt x="3" y="41"/>
                    </a:lnTo>
                    <a:lnTo>
                      <a:pt x="5" y="30"/>
                    </a:lnTo>
                    <a:lnTo>
                      <a:pt x="5" y="23"/>
                    </a:lnTo>
                    <a:lnTo>
                      <a:pt x="10" y="18"/>
                    </a:lnTo>
                    <a:lnTo>
                      <a:pt x="16" y="10"/>
                    </a:lnTo>
                    <a:lnTo>
                      <a:pt x="23" y="5"/>
                    </a:lnTo>
                    <a:lnTo>
                      <a:pt x="31" y="3"/>
                    </a:lnTo>
                    <a:lnTo>
                      <a:pt x="36" y="0"/>
                    </a:lnTo>
                    <a:lnTo>
                      <a:pt x="41" y="0"/>
                    </a:lnTo>
                    <a:lnTo>
                      <a:pt x="51" y="0"/>
                    </a:lnTo>
                    <a:lnTo>
                      <a:pt x="61" y="0"/>
                    </a:lnTo>
                    <a:lnTo>
                      <a:pt x="68" y="3"/>
                    </a:lnTo>
                    <a:lnTo>
                      <a:pt x="76" y="5"/>
                    </a:lnTo>
                    <a:lnTo>
                      <a:pt x="83" y="10"/>
                    </a:lnTo>
                    <a:lnTo>
                      <a:pt x="91" y="15"/>
                    </a:lnTo>
                    <a:lnTo>
                      <a:pt x="96" y="23"/>
                    </a:lnTo>
                    <a:lnTo>
                      <a:pt x="99" y="30"/>
                    </a:lnTo>
                    <a:lnTo>
                      <a:pt x="99" y="41"/>
                    </a:lnTo>
                    <a:lnTo>
                      <a:pt x="83" y="41"/>
                    </a:lnTo>
                    <a:lnTo>
                      <a:pt x="81" y="30"/>
                    </a:lnTo>
                    <a:lnTo>
                      <a:pt x="78" y="28"/>
                    </a:lnTo>
                    <a:lnTo>
                      <a:pt x="76" y="25"/>
                    </a:lnTo>
                    <a:lnTo>
                      <a:pt x="71" y="20"/>
                    </a:lnTo>
                    <a:lnTo>
                      <a:pt x="66" y="18"/>
                    </a:lnTo>
                    <a:lnTo>
                      <a:pt x="58" y="15"/>
                    </a:lnTo>
                    <a:lnTo>
                      <a:pt x="48" y="15"/>
                    </a:lnTo>
                    <a:lnTo>
                      <a:pt x="43" y="15"/>
                    </a:lnTo>
                    <a:lnTo>
                      <a:pt x="36" y="15"/>
                    </a:lnTo>
                    <a:lnTo>
                      <a:pt x="31" y="18"/>
                    </a:lnTo>
                    <a:lnTo>
                      <a:pt x="28" y="20"/>
                    </a:lnTo>
                    <a:lnTo>
                      <a:pt x="23" y="25"/>
                    </a:lnTo>
                    <a:lnTo>
                      <a:pt x="23" y="28"/>
                    </a:lnTo>
                    <a:lnTo>
                      <a:pt x="21" y="33"/>
                    </a:lnTo>
                    <a:lnTo>
                      <a:pt x="21" y="36"/>
                    </a:lnTo>
                    <a:lnTo>
                      <a:pt x="21" y="41"/>
                    </a:lnTo>
                    <a:lnTo>
                      <a:pt x="23" y="46"/>
                    </a:lnTo>
                    <a:lnTo>
                      <a:pt x="26" y="48"/>
                    </a:lnTo>
                    <a:lnTo>
                      <a:pt x="28" y="51"/>
                    </a:lnTo>
                    <a:lnTo>
                      <a:pt x="36" y="53"/>
                    </a:lnTo>
                    <a:lnTo>
                      <a:pt x="51" y="58"/>
                    </a:lnTo>
                    <a:lnTo>
                      <a:pt x="71" y="61"/>
                    </a:lnTo>
                    <a:lnTo>
                      <a:pt x="81" y="66"/>
                    </a:lnTo>
                    <a:lnTo>
                      <a:pt x="91" y="71"/>
                    </a:lnTo>
                    <a:lnTo>
                      <a:pt x="96" y="76"/>
                    </a:lnTo>
                    <a:lnTo>
                      <a:pt x="99" y="78"/>
                    </a:lnTo>
                    <a:lnTo>
                      <a:pt x="99" y="81"/>
                    </a:lnTo>
                    <a:lnTo>
                      <a:pt x="101" y="88"/>
                    </a:lnTo>
                    <a:lnTo>
                      <a:pt x="104" y="96"/>
                    </a:lnTo>
                    <a:lnTo>
                      <a:pt x="101" y="106"/>
                    </a:lnTo>
                    <a:lnTo>
                      <a:pt x="99" y="116"/>
                    </a:lnTo>
                    <a:lnTo>
                      <a:pt x="94" y="121"/>
                    </a:lnTo>
                    <a:lnTo>
                      <a:pt x="86" y="126"/>
                    </a:lnTo>
                    <a:lnTo>
                      <a:pt x="83" y="128"/>
                    </a:lnTo>
                    <a:lnTo>
                      <a:pt x="78" y="131"/>
                    </a:lnTo>
                    <a:lnTo>
                      <a:pt x="71" y="133"/>
                    </a:lnTo>
                    <a:lnTo>
                      <a:pt x="61" y="136"/>
                    </a:lnTo>
                    <a:lnTo>
                      <a:pt x="51" y="136"/>
                    </a:lnTo>
                    <a:lnTo>
                      <a:pt x="38" y="136"/>
                    </a:lnTo>
                    <a:lnTo>
                      <a:pt x="28" y="133"/>
                    </a:lnTo>
                    <a:lnTo>
                      <a:pt x="21" y="128"/>
                    </a:lnTo>
                    <a:lnTo>
                      <a:pt x="13" y="123"/>
                    </a:lnTo>
                    <a:lnTo>
                      <a:pt x="5" y="118"/>
                    </a:lnTo>
                    <a:lnTo>
                      <a:pt x="3" y="108"/>
                    </a:lnTo>
                    <a:lnTo>
                      <a:pt x="0" y="101"/>
                    </a:lnTo>
                    <a:lnTo>
                      <a:pt x="0" y="91"/>
                    </a:lnTo>
                    <a:lnTo>
                      <a:pt x="16"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8" name="Freeform 279"/>
              <p:cNvSpPr>
                <a:spLocks/>
              </p:cNvSpPr>
              <p:nvPr/>
            </p:nvSpPr>
            <p:spPr bwMode="auto">
              <a:xfrm>
                <a:off x="1540" y="4550"/>
                <a:ext cx="105" cy="128"/>
              </a:xfrm>
              <a:custGeom>
                <a:avLst/>
                <a:gdLst>
                  <a:gd name="T0" fmla="*/ 105 w 105"/>
                  <a:gd name="T1" fmla="*/ 0 h 128"/>
                  <a:gd name="T2" fmla="*/ 105 w 105"/>
                  <a:gd name="T3" fmla="*/ 15 h 128"/>
                  <a:gd name="T4" fmla="*/ 63 w 105"/>
                  <a:gd name="T5" fmla="*/ 15 h 128"/>
                  <a:gd name="T6" fmla="*/ 63 w 105"/>
                  <a:gd name="T7" fmla="*/ 128 h 128"/>
                  <a:gd name="T8" fmla="*/ 42 w 105"/>
                  <a:gd name="T9" fmla="*/ 128 h 128"/>
                  <a:gd name="T10" fmla="*/ 42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3" y="15"/>
                    </a:lnTo>
                    <a:lnTo>
                      <a:pt x="63" y="128"/>
                    </a:lnTo>
                    <a:lnTo>
                      <a:pt x="42" y="128"/>
                    </a:lnTo>
                    <a:lnTo>
                      <a:pt x="42"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69" name="Freeform 280"/>
              <p:cNvSpPr>
                <a:spLocks noEditPoints="1"/>
              </p:cNvSpPr>
              <p:nvPr/>
            </p:nvSpPr>
            <p:spPr bwMode="auto">
              <a:xfrm>
                <a:off x="1638" y="4550"/>
                <a:ext cx="115" cy="128"/>
              </a:xfrm>
              <a:custGeom>
                <a:avLst/>
                <a:gdLst>
                  <a:gd name="T0" fmla="*/ 78 w 115"/>
                  <a:gd name="T1" fmla="*/ 75 h 128"/>
                  <a:gd name="T2" fmla="*/ 58 w 115"/>
                  <a:gd name="T3" fmla="*/ 20 h 128"/>
                  <a:gd name="T4" fmla="*/ 35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0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5" y="75"/>
                    </a:lnTo>
                    <a:lnTo>
                      <a:pt x="78" y="75"/>
                    </a:lnTo>
                    <a:close/>
                    <a:moveTo>
                      <a:pt x="48" y="0"/>
                    </a:moveTo>
                    <a:lnTo>
                      <a:pt x="68" y="0"/>
                    </a:lnTo>
                    <a:lnTo>
                      <a:pt x="115" y="128"/>
                    </a:lnTo>
                    <a:lnTo>
                      <a:pt x="95" y="128"/>
                    </a:lnTo>
                    <a:lnTo>
                      <a:pt x="83" y="90"/>
                    </a:lnTo>
                    <a:lnTo>
                      <a:pt x="30"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0" name="Freeform 281"/>
              <p:cNvSpPr>
                <a:spLocks noEditPoints="1"/>
              </p:cNvSpPr>
              <p:nvPr/>
            </p:nvSpPr>
            <p:spPr bwMode="auto">
              <a:xfrm>
                <a:off x="1771" y="4550"/>
                <a:ext cx="108" cy="130"/>
              </a:xfrm>
              <a:custGeom>
                <a:avLst/>
                <a:gdLst>
                  <a:gd name="T0" fmla="*/ 58 w 108"/>
                  <a:gd name="T1" fmla="*/ 60 h 130"/>
                  <a:gd name="T2" fmla="*/ 71 w 108"/>
                  <a:gd name="T3" fmla="*/ 58 h 130"/>
                  <a:gd name="T4" fmla="*/ 73 w 108"/>
                  <a:gd name="T5" fmla="*/ 58 h 130"/>
                  <a:gd name="T6" fmla="*/ 78 w 108"/>
                  <a:gd name="T7" fmla="*/ 55 h 130"/>
                  <a:gd name="T8" fmla="*/ 81 w 108"/>
                  <a:gd name="T9" fmla="*/ 50 h 130"/>
                  <a:gd name="T10" fmla="*/ 83 w 108"/>
                  <a:gd name="T11" fmla="*/ 48 h 130"/>
                  <a:gd name="T12" fmla="*/ 86 w 108"/>
                  <a:gd name="T13" fmla="*/ 43 h 130"/>
                  <a:gd name="T14" fmla="*/ 86 w 108"/>
                  <a:gd name="T15" fmla="*/ 38 h 130"/>
                  <a:gd name="T16" fmla="*/ 86 w 108"/>
                  <a:gd name="T17" fmla="*/ 30 h 130"/>
                  <a:gd name="T18" fmla="*/ 83 w 108"/>
                  <a:gd name="T19" fmla="*/ 25 h 130"/>
                  <a:gd name="T20" fmla="*/ 81 w 108"/>
                  <a:gd name="T21" fmla="*/ 20 h 130"/>
                  <a:gd name="T22" fmla="*/ 76 w 108"/>
                  <a:gd name="T23" fmla="*/ 17 h 130"/>
                  <a:gd name="T24" fmla="*/ 68 w 108"/>
                  <a:gd name="T25" fmla="*/ 15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3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1 w 108"/>
                  <a:gd name="T53" fmla="*/ 45 h 130"/>
                  <a:gd name="T54" fmla="*/ 101 w 108"/>
                  <a:gd name="T55" fmla="*/ 50 h 130"/>
                  <a:gd name="T56" fmla="*/ 98 w 108"/>
                  <a:gd name="T57" fmla="*/ 53 h 130"/>
                  <a:gd name="T58" fmla="*/ 93 w 108"/>
                  <a:gd name="T59" fmla="*/ 60 h 130"/>
                  <a:gd name="T60" fmla="*/ 86 w 108"/>
                  <a:gd name="T61" fmla="*/ 65 h 130"/>
                  <a:gd name="T62" fmla="*/ 91 w 108"/>
                  <a:gd name="T63" fmla="*/ 70 h 130"/>
                  <a:gd name="T64" fmla="*/ 96 w 108"/>
                  <a:gd name="T65" fmla="*/ 73 h 130"/>
                  <a:gd name="T66" fmla="*/ 98 w 108"/>
                  <a:gd name="T67" fmla="*/ 78 h 130"/>
                  <a:gd name="T68" fmla="*/ 98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6 w 108"/>
                  <a:gd name="T83" fmla="*/ 130 h 130"/>
                  <a:gd name="T84" fmla="*/ 86 w 108"/>
                  <a:gd name="T85" fmla="*/ 125 h 130"/>
                  <a:gd name="T86" fmla="*/ 83 w 108"/>
                  <a:gd name="T87" fmla="*/ 115 h 130"/>
                  <a:gd name="T88" fmla="*/ 83 w 108"/>
                  <a:gd name="T89" fmla="*/ 93 h 130"/>
                  <a:gd name="T90" fmla="*/ 83 w 108"/>
                  <a:gd name="T91" fmla="*/ 88 h 130"/>
                  <a:gd name="T92" fmla="*/ 81 w 108"/>
                  <a:gd name="T93" fmla="*/ 83 h 130"/>
                  <a:gd name="T94" fmla="*/ 78 w 108"/>
                  <a:gd name="T95" fmla="*/ 78 h 130"/>
                  <a:gd name="T96" fmla="*/ 73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8"/>
                    </a:lnTo>
                    <a:lnTo>
                      <a:pt x="73" y="58"/>
                    </a:lnTo>
                    <a:lnTo>
                      <a:pt x="78" y="55"/>
                    </a:lnTo>
                    <a:lnTo>
                      <a:pt x="81" y="50"/>
                    </a:lnTo>
                    <a:lnTo>
                      <a:pt x="83" y="48"/>
                    </a:lnTo>
                    <a:lnTo>
                      <a:pt x="86" y="43"/>
                    </a:lnTo>
                    <a:lnTo>
                      <a:pt x="86" y="38"/>
                    </a:lnTo>
                    <a:lnTo>
                      <a:pt x="86" y="30"/>
                    </a:lnTo>
                    <a:lnTo>
                      <a:pt x="83" y="25"/>
                    </a:lnTo>
                    <a:lnTo>
                      <a:pt x="81" y="20"/>
                    </a:lnTo>
                    <a:lnTo>
                      <a:pt x="76" y="17"/>
                    </a:lnTo>
                    <a:lnTo>
                      <a:pt x="68" y="15"/>
                    </a:lnTo>
                    <a:lnTo>
                      <a:pt x="60" y="15"/>
                    </a:lnTo>
                    <a:lnTo>
                      <a:pt x="18" y="15"/>
                    </a:lnTo>
                    <a:lnTo>
                      <a:pt x="18" y="60"/>
                    </a:lnTo>
                    <a:lnTo>
                      <a:pt x="58" y="60"/>
                    </a:lnTo>
                    <a:close/>
                    <a:moveTo>
                      <a:pt x="0" y="0"/>
                    </a:moveTo>
                    <a:lnTo>
                      <a:pt x="60" y="0"/>
                    </a:lnTo>
                    <a:lnTo>
                      <a:pt x="73" y="0"/>
                    </a:lnTo>
                    <a:lnTo>
                      <a:pt x="86" y="5"/>
                    </a:lnTo>
                    <a:lnTo>
                      <a:pt x="93" y="10"/>
                    </a:lnTo>
                    <a:lnTo>
                      <a:pt x="96" y="12"/>
                    </a:lnTo>
                    <a:lnTo>
                      <a:pt x="98" y="15"/>
                    </a:lnTo>
                    <a:lnTo>
                      <a:pt x="103" y="25"/>
                    </a:lnTo>
                    <a:lnTo>
                      <a:pt x="103" y="35"/>
                    </a:lnTo>
                    <a:lnTo>
                      <a:pt x="101" y="45"/>
                    </a:lnTo>
                    <a:lnTo>
                      <a:pt x="101" y="50"/>
                    </a:lnTo>
                    <a:lnTo>
                      <a:pt x="98" y="53"/>
                    </a:lnTo>
                    <a:lnTo>
                      <a:pt x="93" y="60"/>
                    </a:lnTo>
                    <a:lnTo>
                      <a:pt x="86" y="65"/>
                    </a:lnTo>
                    <a:lnTo>
                      <a:pt x="91" y="70"/>
                    </a:lnTo>
                    <a:lnTo>
                      <a:pt x="96" y="73"/>
                    </a:lnTo>
                    <a:lnTo>
                      <a:pt x="98" y="78"/>
                    </a:lnTo>
                    <a:lnTo>
                      <a:pt x="98" y="80"/>
                    </a:lnTo>
                    <a:lnTo>
                      <a:pt x="101" y="90"/>
                    </a:lnTo>
                    <a:lnTo>
                      <a:pt x="101" y="108"/>
                    </a:lnTo>
                    <a:lnTo>
                      <a:pt x="103" y="118"/>
                    </a:lnTo>
                    <a:lnTo>
                      <a:pt x="106" y="123"/>
                    </a:lnTo>
                    <a:lnTo>
                      <a:pt x="108" y="125"/>
                    </a:lnTo>
                    <a:lnTo>
                      <a:pt x="108" y="130"/>
                    </a:lnTo>
                    <a:lnTo>
                      <a:pt x="86" y="130"/>
                    </a:lnTo>
                    <a:lnTo>
                      <a:pt x="86" y="125"/>
                    </a:lnTo>
                    <a:lnTo>
                      <a:pt x="83" y="115"/>
                    </a:lnTo>
                    <a:lnTo>
                      <a:pt x="83" y="93"/>
                    </a:lnTo>
                    <a:lnTo>
                      <a:pt x="83" y="88"/>
                    </a:lnTo>
                    <a:lnTo>
                      <a:pt x="81" y="83"/>
                    </a:lnTo>
                    <a:lnTo>
                      <a:pt x="78" y="78"/>
                    </a:lnTo>
                    <a:lnTo>
                      <a:pt x="73"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1" name="Freeform 282"/>
              <p:cNvSpPr>
                <a:spLocks/>
              </p:cNvSpPr>
              <p:nvPr/>
            </p:nvSpPr>
            <p:spPr bwMode="auto">
              <a:xfrm>
                <a:off x="1884" y="4550"/>
                <a:ext cx="106" cy="128"/>
              </a:xfrm>
              <a:custGeom>
                <a:avLst/>
                <a:gdLst>
                  <a:gd name="T0" fmla="*/ 106 w 106"/>
                  <a:gd name="T1" fmla="*/ 0 h 128"/>
                  <a:gd name="T2" fmla="*/ 106 w 106"/>
                  <a:gd name="T3" fmla="*/ 15 h 128"/>
                  <a:gd name="T4" fmla="*/ 63 w 106"/>
                  <a:gd name="T5" fmla="*/ 15 h 128"/>
                  <a:gd name="T6" fmla="*/ 63 w 106"/>
                  <a:gd name="T7" fmla="*/ 128 h 128"/>
                  <a:gd name="T8" fmla="*/ 46 w 106"/>
                  <a:gd name="T9" fmla="*/ 128 h 128"/>
                  <a:gd name="T10" fmla="*/ 46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6" y="128"/>
                    </a:lnTo>
                    <a:lnTo>
                      <a:pt x="46"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2" name="Freeform 283"/>
              <p:cNvSpPr>
                <a:spLocks noEditPoints="1"/>
              </p:cNvSpPr>
              <p:nvPr/>
            </p:nvSpPr>
            <p:spPr bwMode="auto">
              <a:xfrm>
                <a:off x="2008" y="4550"/>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8 h 130"/>
                  <a:gd name="T58" fmla="*/ 108 w 108"/>
                  <a:gd name="T59" fmla="*/ 50 h 130"/>
                  <a:gd name="T60" fmla="*/ 108 w 108"/>
                  <a:gd name="T61" fmla="*/ 63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8"/>
                    </a:lnTo>
                    <a:lnTo>
                      <a:pt x="108" y="50"/>
                    </a:lnTo>
                    <a:lnTo>
                      <a:pt x="108" y="63"/>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3" name="Freeform 284"/>
              <p:cNvSpPr>
                <a:spLocks noEditPoints="1"/>
              </p:cNvSpPr>
              <p:nvPr/>
            </p:nvSpPr>
            <p:spPr bwMode="auto">
              <a:xfrm>
                <a:off x="2126" y="4550"/>
                <a:ext cx="116" cy="128"/>
              </a:xfrm>
              <a:custGeom>
                <a:avLst/>
                <a:gdLst>
                  <a:gd name="T0" fmla="*/ 78 w 116"/>
                  <a:gd name="T1" fmla="*/ 75 h 128"/>
                  <a:gd name="T2" fmla="*/ 58 w 116"/>
                  <a:gd name="T3" fmla="*/ 20 h 128"/>
                  <a:gd name="T4" fmla="*/ 38 w 116"/>
                  <a:gd name="T5" fmla="*/ 75 h 128"/>
                  <a:gd name="T6" fmla="*/ 78 w 116"/>
                  <a:gd name="T7" fmla="*/ 75 h 128"/>
                  <a:gd name="T8" fmla="*/ 50 w 116"/>
                  <a:gd name="T9" fmla="*/ 0 h 128"/>
                  <a:gd name="T10" fmla="*/ 70 w 116"/>
                  <a:gd name="T11" fmla="*/ 0 h 128"/>
                  <a:gd name="T12" fmla="*/ 116 w 116"/>
                  <a:gd name="T13" fmla="*/ 128 h 128"/>
                  <a:gd name="T14" fmla="*/ 98 w 116"/>
                  <a:gd name="T15" fmla="*/ 128 h 128"/>
                  <a:gd name="T16" fmla="*/ 85 w 116"/>
                  <a:gd name="T17" fmla="*/ 90 h 128"/>
                  <a:gd name="T18" fmla="*/ 33 w 116"/>
                  <a:gd name="T19" fmla="*/ 90 h 128"/>
                  <a:gd name="T20" fmla="*/ 20 w 116"/>
                  <a:gd name="T21" fmla="*/ 128 h 128"/>
                  <a:gd name="T22" fmla="*/ 0 w 116"/>
                  <a:gd name="T23" fmla="*/ 128 h 128"/>
                  <a:gd name="T24" fmla="*/ 50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50" y="0"/>
                    </a:moveTo>
                    <a:lnTo>
                      <a:pt x="70" y="0"/>
                    </a:lnTo>
                    <a:lnTo>
                      <a:pt x="116" y="128"/>
                    </a:lnTo>
                    <a:lnTo>
                      <a:pt x="98" y="128"/>
                    </a:lnTo>
                    <a:lnTo>
                      <a:pt x="85" y="90"/>
                    </a:lnTo>
                    <a:lnTo>
                      <a:pt x="33" y="90"/>
                    </a:lnTo>
                    <a:lnTo>
                      <a:pt x="20" y="128"/>
                    </a:lnTo>
                    <a:lnTo>
                      <a:pt x="0" y="128"/>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4" name="Freeform 285"/>
              <p:cNvSpPr>
                <a:spLocks/>
              </p:cNvSpPr>
              <p:nvPr/>
            </p:nvSpPr>
            <p:spPr bwMode="auto">
              <a:xfrm>
                <a:off x="2234" y="4550"/>
                <a:ext cx="106" cy="128"/>
              </a:xfrm>
              <a:custGeom>
                <a:avLst/>
                <a:gdLst>
                  <a:gd name="T0" fmla="*/ 106 w 106"/>
                  <a:gd name="T1" fmla="*/ 0 h 128"/>
                  <a:gd name="T2" fmla="*/ 106 w 106"/>
                  <a:gd name="T3" fmla="*/ 15 h 128"/>
                  <a:gd name="T4" fmla="*/ 63 w 106"/>
                  <a:gd name="T5" fmla="*/ 15 h 128"/>
                  <a:gd name="T6" fmla="*/ 63 w 106"/>
                  <a:gd name="T7" fmla="*/ 128 h 128"/>
                  <a:gd name="T8" fmla="*/ 45 w 106"/>
                  <a:gd name="T9" fmla="*/ 128 h 128"/>
                  <a:gd name="T10" fmla="*/ 45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5" y="128"/>
                    </a:lnTo>
                    <a:lnTo>
                      <a:pt x="45"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5" name="Freeform 286"/>
              <p:cNvSpPr>
                <a:spLocks/>
              </p:cNvSpPr>
              <p:nvPr/>
            </p:nvSpPr>
            <p:spPr bwMode="auto">
              <a:xfrm>
                <a:off x="2357" y="4550"/>
                <a:ext cx="96" cy="128"/>
              </a:xfrm>
              <a:custGeom>
                <a:avLst/>
                <a:gdLst>
                  <a:gd name="T0" fmla="*/ 0 w 96"/>
                  <a:gd name="T1" fmla="*/ 0 h 128"/>
                  <a:gd name="T2" fmla="*/ 96 w 96"/>
                  <a:gd name="T3" fmla="*/ 0 h 128"/>
                  <a:gd name="T4" fmla="*/ 96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6" y="0"/>
                    </a:lnTo>
                    <a:lnTo>
                      <a:pt x="96"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6" name="Freeform 287"/>
              <p:cNvSpPr>
                <a:spLocks/>
              </p:cNvSpPr>
              <p:nvPr/>
            </p:nvSpPr>
            <p:spPr bwMode="auto">
              <a:xfrm>
                <a:off x="1006" y="430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6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6"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7" name="Freeform 288"/>
              <p:cNvSpPr>
                <a:spLocks/>
              </p:cNvSpPr>
              <p:nvPr/>
            </p:nvSpPr>
            <p:spPr bwMode="auto">
              <a:xfrm>
                <a:off x="1155" y="4306"/>
                <a:ext cx="118" cy="136"/>
              </a:xfrm>
              <a:custGeom>
                <a:avLst/>
                <a:gdLst>
                  <a:gd name="T0" fmla="*/ 100 w 118"/>
                  <a:gd name="T1" fmla="*/ 13 h 136"/>
                  <a:gd name="T2" fmla="*/ 113 w 118"/>
                  <a:gd name="T3" fmla="*/ 30 h 136"/>
                  <a:gd name="T4" fmla="*/ 98 w 118"/>
                  <a:gd name="T5" fmla="*/ 43 h 136"/>
                  <a:gd name="T6" fmla="*/ 93 w 118"/>
                  <a:gd name="T7" fmla="*/ 30 h 136"/>
                  <a:gd name="T8" fmla="*/ 85 w 118"/>
                  <a:gd name="T9" fmla="*/ 20 h 136"/>
                  <a:gd name="T10" fmla="*/ 60 w 118"/>
                  <a:gd name="T11" fmla="*/ 15 h 136"/>
                  <a:gd name="T12" fmla="*/ 43 w 118"/>
                  <a:gd name="T13" fmla="*/ 18 h 136"/>
                  <a:gd name="T14" fmla="*/ 30 w 118"/>
                  <a:gd name="T15" fmla="*/ 28 h 136"/>
                  <a:gd name="T16" fmla="*/ 20 w 118"/>
                  <a:gd name="T17" fmla="*/ 45 h 136"/>
                  <a:gd name="T18" fmla="*/ 17 w 118"/>
                  <a:gd name="T19" fmla="*/ 68 h 136"/>
                  <a:gd name="T20" fmla="*/ 20 w 118"/>
                  <a:gd name="T21" fmla="*/ 91 h 136"/>
                  <a:gd name="T22" fmla="*/ 27 w 118"/>
                  <a:gd name="T23" fmla="*/ 106 h 136"/>
                  <a:gd name="T24" fmla="*/ 40 w 118"/>
                  <a:gd name="T25" fmla="*/ 118 h 136"/>
                  <a:gd name="T26" fmla="*/ 60 w 118"/>
                  <a:gd name="T27" fmla="*/ 121 h 136"/>
                  <a:gd name="T28" fmla="*/ 75 w 118"/>
                  <a:gd name="T29" fmla="*/ 118 h 136"/>
                  <a:gd name="T30" fmla="*/ 88 w 118"/>
                  <a:gd name="T31" fmla="*/ 111 h 136"/>
                  <a:gd name="T32" fmla="*/ 98 w 118"/>
                  <a:gd name="T33" fmla="*/ 98 h 136"/>
                  <a:gd name="T34" fmla="*/ 100 w 118"/>
                  <a:gd name="T35" fmla="*/ 78 h 136"/>
                  <a:gd name="T36" fmla="*/ 60 w 118"/>
                  <a:gd name="T37" fmla="*/ 63 h 136"/>
                  <a:gd name="T38" fmla="*/ 118 w 118"/>
                  <a:gd name="T39" fmla="*/ 133 h 136"/>
                  <a:gd name="T40" fmla="*/ 103 w 118"/>
                  <a:gd name="T41" fmla="*/ 116 h 136"/>
                  <a:gd name="T42" fmla="*/ 85 w 118"/>
                  <a:gd name="T43" fmla="*/ 128 h 136"/>
                  <a:gd name="T44" fmla="*/ 65 w 118"/>
                  <a:gd name="T45" fmla="*/ 136 h 136"/>
                  <a:gd name="T46" fmla="*/ 45 w 118"/>
                  <a:gd name="T47" fmla="*/ 136 h 136"/>
                  <a:gd name="T48" fmla="*/ 25 w 118"/>
                  <a:gd name="T49" fmla="*/ 128 h 136"/>
                  <a:gd name="T50" fmla="*/ 10 w 118"/>
                  <a:gd name="T51" fmla="*/ 111 h 136"/>
                  <a:gd name="T52" fmla="*/ 2 w 118"/>
                  <a:gd name="T53" fmla="*/ 98 h 136"/>
                  <a:gd name="T54" fmla="*/ 0 w 118"/>
                  <a:gd name="T55" fmla="*/ 70 h 136"/>
                  <a:gd name="T56" fmla="*/ 2 w 118"/>
                  <a:gd name="T57" fmla="*/ 40 h 136"/>
                  <a:gd name="T58" fmla="*/ 7 w 118"/>
                  <a:gd name="T59" fmla="*/ 28 h 136"/>
                  <a:gd name="T60" fmla="*/ 25 w 118"/>
                  <a:gd name="T61" fmla="*/ 10 h 136"/>
                  <a:gd name="T62" fmla="*/ 48 w 118"/>
                  <a:gd name="T63" fmla="*/ 0 h 136"/>
                  <a:gd name="T64" fmla="*/ 68 w 118"/>
                  <a:gd name="T65" fmla="*/ 0 h 136"/>
                  <a:gd name="T66" fmla="*/ 90 w 118"/>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8"/>
                  <a:gd name="T103" fmla="*/ 0 h 136"/>
                  <a:gd name="T104" fmla="*/ 118 w 118"/>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8" h="136">
                    <a:moveTo>
                      <a:pt x="90" y="5"/>
                    </a:moveTo>
                    <a:lnTo>
                      <a:pt x="100" y="13"/>
                    </a:lnTo>
                    <a:lnTo>
                      <a:pt x="108" y="20"/>
                    </a:lnTo>
                    <a:lnTo>
                      <a:pt x="113" y="30"/>
                    </a:lnTo>
                    <a:lnTo>
                      <a:pt x="115" y="43"/>
                    </a:lnTo>
                    <a:lnTo>
                      <a:pt x="98" y="43"/>
                    </a:lnTo>
                    <a:lnTo>
                      <a:pt x="95" y="35"/>
                    </a:lnTo>
                    <a:lnTo>
                      <a:pt x="93" y="30"/>
                    </a:lnTo>
                    <a:lnTo>
                      <a:pt x="88" y="25"/>
                    </a:lnTo>
                    <a:lnTo>
                      <a:pt x="85" y="20"/>
                    </a:lnTo>
                    <a:lnTo>
                      <a:pt x="73" y="15"/>
                    </a:lnTo>
                    <a:lnTo>
                      <a:pt x="60" y="15"/>
                    </a:lnTo>
                    <a:lnTo>
                      <a:pt x="50" y="15"/>
                    </a:lnTo>
                    <a:lnTo>
                      <a:pt x="43" y="18"/>
                    </a:lnTo>
                    <a:lnTo>
                      <a:pt x="35" y="23"/>
                    </a:lnTo>
                    <a:lnTo>
                      <a:pt x="30" y="28"/>
                    </a:lnTo>
                    <a:lnTo>
                      <a:pt x="22" y="35"/>
                    </a:lnTo>
                    <a:lnTo>
                      <a:pt x="20" y="45"/>
                    </a:lnTo>
                    <a:lnTo>
                      <a:pt x="17" y="55"/>
                    </a:lnTo>
                    <a:lnTo>
                      <a:pt x="17" y="68"/>
                    </a:lnTo>
                    <a:lnTo>
                      <a:pt x="17" y="81"/>
                    </a:lnTo>
                    <a:lnTo>
                      <a:pt x="20" y="91"/>
                    </a:lnTo>
                    <a:lnTo>
                      <a:pt x="22" y="98"/>
                    </a:lnTo>
                    <a:lnTo>
                      <a:pt x="27" y="106"/>
                    </a:lnTo>
                    <a:lnTo>
                      <a:pt x="32" y="113"/>
                    </a:lnTo>
                    <a:lnTo>
                      <a:pt x="40" y="118"/>
                    </a:lnTo>
                    <a:lnTo>
                      <a:pt x="50" y="121"/>
                    </a:lnTo>
                    <a:lnTo>
                      <a:pt x="60" y="121"/>
                    </a:lnTo>
                    <a:lnTo>
                      <a:pt x="68" y="121"/>
                    </a:lnTo>
                    <a:lnTo>
                      <a:pt x="75" y="118"/>
                    </a:lnTo>
                    <a:lnTo>
                      <a:pt x="83" y="116"/>
                    </a:lnTo>
                    <a:lnTo>
                      <a:pt x="88" y="111"/>
                    </a:lnTo>
                    <a:lnTo>
                      <a:pt x="93" y="106"/>
                    </a:lnTo>
                    <a:lnTo>
                      <a:pt x="98" y="98"/>
                    </a:lnTo>
                    <a:lnTo>
                      <a:pt x="100" y="88"/>
                    </a:lnTo>
                    <a:lnTo>
                      <a:pt x="100" y="78"/>
                    </a:lnTo>
                    <a:lnTo>
                      <a:pt x="60" y="78"/>
                    </a:lnTo>
                    <a:lnTo>
                      <a:pt x="60" y="63"/>
                    </a:lnTo>
                    <a:lnTo>
                      <a:pt x="118" y="63"/>
                    </a:lnTo>
                    <a:lnTo>
                      <a:pt x="118" y="133"/>
                    </a:lnTo>
                    <a:lnTo>
                      <a:pt x="105" y="133"/>
                    </a:lnTo>
                    <a:lnTo>
                      <a:pt x="103" y="116"/>
                    </a:lnTo>
                    <a:lnTo>
                      <a:pt x="93" y="123"/>
                    </a:lnTo>
                    <a:lnTo>
                      <a:pt x="85" y="128"/>
                    </a:lnTo>
                    <a:lnTo>
                      <a:pt x="73" y="133"/>
                    </a:lnTo>
                    <a:lnTo>
                      <a:pt x="65" y="136"/>
                    </a:lnTo>
                    <a:lnTo>
                      <a:pt x="58" y="136"/>
                    </a:lnTo>
                    <a:lnTo>
                      <a:pt x="45" y="136"/>
                    </a:lnTo>
                    <a:lnTo>
                      <a:pt x="35" y="133"/>
                    </a:lnTo>
                    <a:lnTo>
                      <a:pt x="25" y="128"/>
                    </a:lnTo>
                    <a:lnTo>
                      <a:pt x="17" y="121"/>
                    </a:lnTo>
                    <a:lnTo>
                      <a:pt x="10" y="111"/>
                    </a:lnTo>
                    <a:lnTo>
                      <a:pt x="5" y="106"/>
                    </a:lnTo>
                    <a:lnTo>
                      <a:pt x="2" y="98"/>
                    </a:lnTo>
                    <a:lnTo>
                      <a:pt x="0" y="86"/>
                    </a:lnTo>
                    <a:lnTo>
                      <a:pt x="0" y="70"/>
                    </a:lnTo>
                    <a:lnTo>
                      <a:pt x="0" y="53"/>
                    </a:lnTo>
                    <a:lnTo>
                      <a:pt x="2" y="40"/>
                    </a:lnTo>
                    <a:lnTo>
                      <a:pt x="5" y="33"/>
                    </a:lnTo>
                    <a:lnTo>
                      <a:pt x="7" y="28"/>
                    </a:lnTo>
                    <a:lnTo>
                      <a:pt x="17" y="18"/>
                    </a:lnTo>
                    <a:lnTo>
                      <a:pt x="25" y="10"/>
                    </a:lnTo>
                    <a:lnTo>
                      <a:pt x="35" y="3"/>
                    </a:lnTo>
                    <a:lnTo>
                      <a:pt x="48" y="0"/>
                    </a:lnTo>
                    <a:lnTo>
                      <a:pt x="60" y="0"/>
                    </a:lnTo>
                    <a:lnTo>
                      <a:pt x="68" y="0"/>
                    </a:lnTo>
                    <a:lnTo>
                      <a:pt x="78" y="0"/>
                    </a:lnTo>
                    <a:lnTo>
                      <a:pt x="9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8" name="Freeform 289"/>
              <p:cNvSpPr>
                <a:spLocks noEditPoints="1"/>
              </p:cNvSpPr>
              <p:nvPr/>
            </p:nvSpPr>
            <p:spPr bwMode="auto">
              <a:xfrm>
                <a:off x="1301" y="4309"/>
                <a:ext cx="108" cy="130"/>
              </a:xfrm>
              <a:custGeom>
                <a:avLst/>
                <a:gdLst>
                  <a:gd name="T0" fmla="*/ 60 w 108"/>
                  <a:gd name="T1" fmla="*/ 60 h 130"/>
                  <a:gd name="T2" fmla="*/ 70 w 108"/>
                  <a:gd name="T3" fmla="*/ 57 h 130"/>
                  <a:gd name="T4" fmla="*/ 75 w 108"/>
                  <a:gd name="T5" fmla="*/ 57 h 130"/>
                  <a:gd name="T6" fmla="*/ 78 w 108"/>
                  <a:gd name="T7" fmla="*/ 55 h 130"/>
                  <a:gd name="T8" fmla="*/ 83 w 108"/>
                  <a:gd name="T9" fmla="*/ 50 h 130"/>
                  <a:gd name="T10" fmla="*/ 83 w 108"/>
                  <a:gd name="T11" fmla="*/ 47 h 130"/>
                  <a:gd name="T12" fmla="*/ 85 w 108"/>
                  <a:gd name="T13" fmla="*/ 42 h 130"/>
                  <a:gd name="T14" fmla="*/ 85 w 108"/>
                  <a:gd name="T15" fmla="*/ 37 h 130"/>
                  <a:gd name="T16" fmla="*/ 85 w 108"/>
                  <a:gd name="T17" fmla="*/ 30 h 130"/>
                  <a:gd name="T18" fmla="*/ 83 w 108"/>
                  <a:gd name="T19" fmla="*/ 25 h 130"/>
                  <a:gd name="T20" fmla="*/ 80 w 108"/>
                  <a:gd name="T21" fmla="*/ 20 h 130"/>
                  <a:gd name="T22" fmla="*/ 75 w 108"/>
                  <a:gd name="T23" fmla="*/ 17 h 130"/>
                  <a:gd name="T24" fmla="*/ 70 w 108"/>
                  <a:gd name="T25" fmla="*/ 15 h 130"/>
                  <a:gd name="T26" fmla="*/ 60 w 108"/>
                  <a:gd name="T27" fmla="*/ 15 h 130"/>
                  <a:gd name="T28" fmla="*/ 17 w 108"/>
                  <a:gd name="T29" fmla="*/ 15 h 130"/>
                  <a:gd name="T30" fmla="*/ 17 w 108"/>
                  <a:gd name="T31" fmla="*/ 60 h 130"/>
                  <a:gd name="T32" fmla="*/ 60 w 108"/>
                  <a:gd name="T33" fmla="*/ 60 h 130"/>
                  <a:gd name="T34" fmla="*/ 0 w 108"/>
                  <a:gd name="T35" fmla="*/ 0 h 130"/>
                  <a:gd name="T36" fmla="*/ 60 w 108"/>
                  <a:gd name="T37" fmla="*/ 0 h 130"/>
                  <a:gd name="T38" fmla="*/ 75 w 108"/>
                  <a:gd name="T39" fmla="*/ 0 h 130"/>
                  <a:gd name="T40" fmla="*/ 85 w 108"/>
                  <a:gd name="T41" fmla="*/ 5 h 130"/>
                  <a:gd name="T42" fmla="*/ 93 w 108"/>
                  <a:gd name="T43" fmla="*/ 10 h 130"/>
                  <a:gd name="T44" fmla="*/ 95 w 108"/>
                  <a:gd name="T45" fmla="*/ 12 h 130"/>
                  <a:gd name="T46" fmla="*/ 98 w 108"/>
                  <a:gd name="T47" fmla="*/ 15 h 130"/>
                  <a:gd name="T48" fmla="*/ 103 w 108"/>
                  <a:gd name="T49" fmla="*/ 25 h 130"/>
                  <a:gd name="T50" fmla="*/ 103 w 108"/>
                  <a:gd name="T51" fmla="*/ 35 h 130"/>
                  <a:gd name="T52" fmla="*/ 103 w 108"/>
                  <a:gd name="T53" fmla="*/ 45 h 130"/>
                  <a:gd name="T54" fmla="*/ 100 w 108"/>
                  <a:gd name="T55" fmla="*/ 50 h 130"/>
                  <a:gd name="T56" fmla="*/ 98 w 108"/>
                  <a:gd name="T57" fmla="*/ 52 h 130"/>
                  <a:gd name="T58" fmla="*/ 93 w 108"/>
                  <a:gd name="T59" fmla="*/ 60 h 130"/>
                  <a:gd name="T60" fmla="*/ 85 w 108"/>
                  <a:gd name="T61" fmla="*/ 65 h 130"/>
                  <a:gd name="T62" fmla="*/ 93 w 108"/>
                  <a:gd name="T63" fmla="*/ 70 h 130"/>
                  <a:gd name="T64" fmla="*/ 98 w 108"/>
                  <a:gd name="T65" fmla="*/ 73 h 130"/>
                  <a:gd name="T66" fmla="*/ 98 w 108"/>
                  <a:gd name="T67" fmla="*/ 78 h 130"/>
                  <a:gd name="T68" fmla="*/ 100 w 108"/>
                  <a:gd name="T69" fmla="*/ 80 h 130"/>
                  <a:gd name="T70" fmla="*/ 100 w 108"/>
                  <a:gd name="T71" fmla="*/ 90 h 130"/>
                  <a:gd name="T72" fmla="*/ 103 w 108"/>
                  <a:gd name="T73" fmla="*/ 108 h 130"/>
                  <a:gd name="T74" fmla="*/ 103 w 108"/>
                  <a:gd name="T75" fmla="*/ 118 h 130"/>
                  <a:gd name="T76" fmla="*/ 105 w 108"/>
                  <a:gd name="T77" fmla="*/ 123 h 130"/>
                  <a:gd name="T78" fmla="*/ 108 w 108"/>
                  <a:gd name="T79" fmla="*/ 125 h 130"/>
                  <a:gd name="T80" fmla="*/ 108 w 108"/>
                  <a:gd name="T81" fmla="*/ 130 h 130"/>
                  <a:gd name="T82" fmla="*/ 88 w 108"/>
                  <a:gd name="T83" fmla="*/ 130 h 130"/>
                  <a:gd name="T84" fmla="*/ 85 w 108"/>
                  <a:gd name="T85" fmla="*/ 125 h 130"/>
                  <a:gd name="T86" fmla="*/ 85 w 108"/>
                  <a:gd name="T87" fmla="*/ 115 h 130"/>
                  <a:gd name="T88" fmla="*/ 83 w 108"/>
                  <a:gd name="T89" fmla="*/ 93 h 130"/>
                  <a:gd name="T90" fmla="*/ 83 w 108"/>
                  <a:gd name="T91" fmla="*/ 88 h 130"/>
                  <a:gd name="T92" fmla="*/ 80 w 108"/>
                  <a:gd name="T93" fmla="*/ 83 h 130"/>
                  <a:gd name="T94" fmla="*/ 78 w 108"/>
                  <a:gd name="T95" fmla="*/ 78 h 130"/>
                  <a:gd name="T96" fmla="*/ 75 w 108"/>
                  <a:gd name="T97" fmla="*/ 75 h 130"/>
                  <a:gd name="T98" fmla="*/ 68 w 108"/>
                  <a:gd name="T99" fmla="*/ 75 h 130"/>
                  <a:gd name="T100" fmla="*/ 58 w 108"/>
                  <a:gd name="T101" fmla="*/ 73 h 130"/>
                  <a:gd name="T102" fmla="*/ 17 w 108"/>
                  <a:gd name="T103" fmla="*/ 73 h 130"/>
                  <a:gd name="T104" fmla="*/ 17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5" y="57"/>
                    </a:lnTo>
                    <a:lnTo>
                      <a:pt x="78" y="55"/>
                    </a:lnTo>
                    <a:lnTo>
                      <a:pt x="83" y="50"/>
                    </a:lnTo>
                    <a:lnTo>
                      <a:pt x="83" y="47"/>
                    </a:lnTo>
                    <a:lnTo>
                      <a:pt x="85" y="42"/>
                    </a:lnTo>
                    <a:lnTo>
                      <a:pt x="85" y="37"/>
                    </a:lnTo>
                    <a:lnTo>
                      <a:pt x="85" y="30"/>
                    </a:lnTo>
                    <a:lnTo>
                      <a:pt x="83" y="25"/>
                    </a:lnTo>
                    <a:lnTo>
                      <a:pt x="80" y="20"/>
                    </a:lnTo>
                    <a:lnTo>
                      <a:pt x="75" y="17"/>
                    </a:lnTo>
                    <a:lnTo>
                      <a:pt x="70" y="15"/>
                    </a:lnTo>
                    <a:lnTo>
                      <a:pt x="60" y="15"/>
                    </a:lnTo>
                    <a:lnTo>
                      <a:pt x="17" y="15"/>
                    </a:lnTo>
                    <a:lnTo>
                      <a:pt x="17" y="60"/>
                    </a:lnTo>
                    <a:lnTo>
                      <a:pt x="60" y="60"/>
                    </a:lnTo>
                    <a:close/>
                    <a:moveTo>
                      <a:pt x="0" y="0"/>
                    </a:moveTo>
                    <a:lnTo>
                      <a:pt x="60" y="0"/>
                    </a:lnTo>
                    <a:lnTo>
                      <a:pt x="75" y="0"/>
                    </a:lnTo>
                    <a:lnTo>
                      <a:pt x="85" y="5"/>
                    </a:lnTo>
                    <a:lnTo>
                      <a:pt x="93" y="10"/>
                    </a:lnTo>
                    <a:lnTo>
                      <a:pt x="95" y="12"/>
                    </a:lnTo>
                    <a:lnTo>
                      <a:pt x="98" y="15"/>
                    </a:lnTo>
                    <a:lnTo>
                      <a:pt x="103" y="25"/>
                    </a:lnTo>
                    <a:lnTo>
                      <a:pt x="103" y="35"/>
                    </a:lnTo>
                    <a:lnTo>
                      <a:pt x="103" y="45"/>
                    </a:lnTo>
                    <a:lnTo>
                      <a:pt x="100" y="50"/>
                    </a:lnTo>
                    <a:lnTo>
                      <a:pt x="98" y="52"/>
                    </a:lnTo>
                    <a:lnTo>
                      <a:pt x="93" y="60"/>
                    </a:lnTo>
                    <a:lnTo>
                      <a:pt x="85" y="65"/>
                    </a:lnTo>
                    <a:lnTo>
                      <a:pt x="93" y="70"/>
                    </a:lnTo>
                    <a:lnTo>
                      <a:pt x="98" y="73"/>
                    </a:lnTo>
                    <a:lnTo>
                      <a:pt x="98" y="78"/>
                    </a:lnTo>
                    <a:lnTo>
                      <a:pt x="100" y="80"/>
                    </a:lnTo>
                    <a:lnTo>
                      <a:pt x="100" y="90"/>
                    </a:lnTo>
                    <a:lnTo>
                      <a:pt x="103" y="108"/>
                    </a:lnTo>
                    <a:lnTo>
                      <a:pt x="103" y="118"/>
                    </a:lnTo>
                    <a:lnTo>
                      <a:pt x="105" y="123"/>
                    </a:lnTo>
                    <a:lnTo>
                      <a:pt x="108" y="125"/>
                    </a:lnTo>
                    <a:lnTo>
                      <a:pt x="108" y="130"/>
                    </a:lnTo>
                    <a:lnTo>
                      <a:pt x="88" y="130"/>
                    </a:lnTo>
                    <a:lnTo>
                      <a:pt x="85" y="125"/>
                    </a:lnTo>
                    <a:lnTo>
                      <a:pt x="85" y="115"/>
                    </a:lnTo>
                    <a:lnTo>
                      <a:pt x="83" y="93"/>
                    </a:lnTo>
                    <a:lnTo>
                      <a:pt x="83" y="88"/>
                    </a:lnTo>
                    <a:lnTo>
                      <a:pt x="80" y="83"/>
                    </a:lnTo>
                    <a:lnTo>
                      <a:pt x="78" y="78"/>
                    </a:lnTo>
                    <a:lnTo>
                      <a:pt x="75" y="75"/>
                    </a:lnTo>
                    <a:lnTo>
                      <a:pt x="68" y="75"/>
                    </a:lnTo>
                    <a:lnTo>
                      <a:pt x="58" y="73"/>
                    </a:lnTo>
                    <a:lnTo>
                      <a:pt x="17" y="73"/>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79" name="Rectangle 290"/>
              <p:cNvSpPr>
                <a:spLocks noChangeArrowheads="1"/>
              </p:cNvSpPr>
              <p:nvPr/>
            </p:nvSpPr>
            <p:spPr bwMode="auto">
              <a:xfrm>
                <a:off x="1416" y="4452"/>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80" name="Rectangle 291"/>
              <p:cNvSpPr>
                <a:spLocks noChangeArrowheads="1"/>
              </p:cNvSpPr>
              <p:nvPr/>
            </p:nvSpPr>
            <p:spPr bwMode="auto">
              <a:xfrm>
                <a:off x="1535" y="4309"/>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81" name="Freeform 292"/>
              <p:cNvSpPr>
                <a:spLocks noEditPoints="1"/>
              </p:cNvSpPr>
              <p:nvPr/>
            </p:nvSpPr>
            <p:spPr bwMode="auto">
              <a:xfrm>
                <a:off x="1582" y="4309"/>
                <a:ext cx="109" cy="130"/>
              </a:xfrm>
              <a:custGeom>
                <a:avLst/>
                <a:gdLst>
                  <a:gd name="T0" fmla="*/ 48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88 w 109"/>
                  <a:gd name="T15" fmla="*/ 65 h 130"/>
                  <a:gd name="T16" fmla="*/ 88 w 109"/>
                  <a:gd name="T17" fmla="*/ 55 h 130"/>
                  <a:gd name="T18" fmla="*/ 86 w 109"/>
                  <a:gd name="T19" fmla="*/ 45 h 130"/>
                  <a:gd name="T20" fmla="*/ 83 w 109"/>
                  <a:gd name="T21" fmla="*/ 35 h 130"/>
                  <a:gd name="T22" fmla="*/ 81 w 109"/>
                  <a:gd name="T23" fmla="*/ 27 h 130"/>
                  <a:gd name="T24" fmla="*/ 78 w 109"/>
                  <a:gd name="T25" fmla="*/ 25 h 130"/>
                  <a:gd name="T26" fmla="*/ 73 w 109"/>
                  <a:gd name="T27" fmla="*/ 22 h 130"/>
                  <a:gd name="T28" fmla="*/ 68 w 109"/>
                  <a:gd name="T29" fmla="*/ 17 h 130"/>
                  <a:gd name="T30" fmla="*/ 58 w 109"/>
                  <a:gd name="T31" fmla="*/ 15 h 130"/>
                  <a:gd name="T32" fmla="*/ 48 w 109"/>
                  <a:gd name="T33" fmla="*/ 15 h 130"/>
                  <a:gd name="T34" fmla="*/ 18 w 109"/>
                  <a:gd name="T35" fmla="*/ 15 h 130"/>
                  <a:gd name="T36" fmla="*/ 18 w 109"/>
                  <a:gd name="T37" fmla="*/ 115 h 130"/>
                  <a:gd name="T38" fmla="*/ 48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3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6 w 109"/>
                  <a:gd name="T63" fmla="*/ 73 h 130"/>
                  <a:gd name="T64" fmla="*/ 106 w 109"/>
                  <a:gd name="T65" fmla="*/ 83 h 130"/>
                  <a:gd name="T66" fmla="*/ 104 w 109"/>
                  <a:gd name="T67" fmla="*/ 90 h 130"/>
                  <a:gd name="T68" fmla="*/ 99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9" y="22"/>
                    </a:lnTo>
                    <a:lnTo>
                      <a:pt x="101" y="27"/>
                    </a:lnTo>
                    <a:lnTo>
                      <a:pt x="104" y="37"/>
                    </a:lnTo>
                    <a:lnTo>
                      <a:pt x="106" y="50"/>
                    </a:lnTo>
                    <a:lnTo>
                      <a:pt x="109" y="62"/>
                    </a:lnTo>
                    <a:lnTo>
                      <a:pt x="106" y="73"/>
                    </a:lnTo>
                    <a:lnTo>
                      <a:pt x="106" y="83"/>
                    </a:lnTo>
                    <a:lnTo>
                      <a:pt x="104" y="90"/>
                    </a:lnTo>
                    <a:lnTo>
                      <a:pt x="99"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2" name="Freeform 293"/>
              <p:cNvSpPr>
                <a:spLocks noEditPoints="1"/>
              </p:cNvSpPr>
              <p:nvPr/>
            </p:nvSpPr>
            <p:spPr bwMode="auto">
              <a:xfrm>
                <a:off x="1009" y="4067"/>
                <a:ext cx="108" cy="131"/>
              </a:xfrm>
              <a:custGeom>
                <a:avLst/>
                <a:gdLst>
                  <a:gd name="T0" fmla="*/ 48 w 108"/>
                  <a:gd name="T1" fmla="*/ 116 h 131"/>
                  <a:gd name="T2" fmla="*/ 58 w 108"/>
                  <a:gd name="T3" fmla="*/ 114 h 131"/>
                  <a:gd name="T4" fmla="*/ 63 w 108"/>
                  <a:gd name="T5" fmla="*/ 114 h 131"/>
                  <a:gd name="T6" fmla="*/ 73 w 108"/>
                  <a:gd name="T7" fmla="*/ 109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6 h 131"/>
                  <a:gd name="T20" fmla="*/ 83 w 108"/>
                  <a:gd name="T21" fmla="*/ 36 h 131"/>
                  <a:gd name="T22" fmla="*/ 80 w 108"/>
                  <a:gd name="T23" fmla="*/ 28 h 131"/>
                  <a:gd name="T24" fmla="*/ 78 w 108"/>
                  <a:gd name="T25" fmla="*/ 26 h 131"/>
                  <a:gd name="T26" fmla="*/ 73 w 108"/>
                  <a:gd name="T27" fmla="*/ 23 h 131"/>
                  <a:gd name="T28" fmla="*/ 68 w 108"/>
                  <a:gd name="T29" fmla="*/ 18 h 131"/>
                  <a:gd name="T30" fmla="*/ 58 w 108"/>
                  <a:gd name="T31" fmla="*/ 16 h 131"/>
                  <a:gd name="T32" fmla="*/ 48 w 108"/>
                  <a:gd name="T33" fmla="*/ 16 h 131"/>
                  <a:gd name="T34" fmla="*/ 17 w 108"/>
                  <a:gd name="T35" fmla="*/ 16 h 131"/>
                  <a:gd name="T36" fmla="*/ 17 w 108"/>
                  <a:gd name="T37" fmla="*/ 116 h 131"/>
                  <a:gd name="T38" fmla="*/ 48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1 h 131"/>
                  <a:gd name="T50" fmla="*/ 93 w 108"/>
                  <a:gd name="T51" fmla="*/ 21 h 131"/>
                  <a:gd name="T52" fmla="*/ 98 w 108"/>
                  <a:gd name="T53" fmla="*/ 23 h 131"/>
                  <a:gd name="T54" fmla="*/ 100 w 108"/>
                  <a:gd name="T55" fmla="*/ 28 h 131"/>
                  <a:gd name="T56" fmla="*/ 103 w 108"/>
                  <a:gd name="T57" fmla="*/ 38 h 131"/>
                  <a:gd name="T58" fmla="*/ 105 w 108"/>
                  <a:gd name="T59" fmla="*/ 51 h 131"/>
                  <a:gd name="T60" fmla="*/ 108 w 108"/>
                  <a:gd name="T61" fmla="*/ 63 h 131"/>
                  <a:gd name="T62" fmla="*/ 105 w 108"/>
                  <a:gd name="T63" fmla="*/ 73 h 131"/>
                  <a:gd name="T64" fmla="*/ 105 w 108"/>
                  <a:gd name="T65" fmla="*/ 83 h 131"/>
                  <a:gd name="T66" fmla="*/ 103 w 108"/>
                  <a:gd name="T67" fmla="*/ 91 h 131"/>
                  <a:gd name="T68" fmla="*/ 98 w 108"/>
                  <a:gd name="T69" fmla="*/ 101 h 131"/>
                  <a:gd name="T70" fmla="*/ 90 w 108"/>
                  <a:gd name="T71" fmla="*/ 114 h 131"/>
                  <a:gd name="T72" fmla="*/ 85 w 108"/>
                  <a:gd name="T73" fmla="*/ 119 h 131"/>
                  <a:gd name="T74" fmla="*/ 80 w 108"/>
                  <a:gd name="T75" fmla="*/ 124 h 131"/>
                  <a:gd name="T76" fmla="*/ 75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4"/>
                    </a:lnTo>
                    <a:lnTo>
                      <a:pt x="63" y="114"/>
                    </a:lnTo>
                    <a:lnTo>
                      <a:pt x="73" y="109"/>
                    </a:lnTo>
                    <a:lnTo>
                      <a:pt x="80" y="101"/>
                    </a:lnTo>
                    <a:lnTo>
                      <a:pt x="85" y="91"/>
                    </a:lnTo>
                    <a:lnTo>
                      <a:pt x="88" y="81"/>
                    </a:lnTo>
                    <a:lnTo>
                      <a:pt x="88" y="66"/>
                    </a:lnTo>
                    <a:lnTo>
                      <a:pt x="88" y="56"/>
                    </a:lnTo>
                    <a:lnTo>
                      <a:pt x="85" y="46"/>
                    </a:lnTo>
                    <a:lnTo>
                      <a:pt x="83" y="36"/>
                    </a:lnTo>
                    <a:lnTo>
                      <a:pt x="80" y="28"/>
                    </a:lnTo>
                    <a:lnTo>
                      <a:pt x="78" y="26"/>
                    </a:lnTo>
                    <a:lnTo>
                      <a:pt x="73" y="23"/>
                    </a:lnTo>
                    <a:lnTo>
                      <a:pt x="68" y="18"/>
                    </a:lnTo>
                    <a:lnTo>
                      <a:pt x="58" y="16"/>
                    </a:lnTo>
                    <a:lnTo>
                      <a:pt x="48" y="16"/>
                    </a:lnTo>
                    <a:lnTo>
                      <a:pt x="17" y="16"/>
                    </a:lnTo>
                    <a:lnTo>
                      <a:pt x="17" y="116"/>
                    </a:lnTo>
                    <a:lnTo>
                      <a:pt x="48" y="116"/>
                    </a:lnTo>
                    <a:close/>
                    <a:moveTo>
                      <a:pt x="0" y="0"/>
                    </a:moveTo>
                    <a:lnTo>
                      <a:pt x="53" y="0"/>
                    </a:lnTo>
                    <a:lnTo>
                      <a:pt x="65" y="0"/>
                    </a:lnTo>
                    <a:lnTo>
                      <a:pt x="75" y="5"/>
                    </a:lnTo>
                    <a:lnTo>
                      <a:pt x="85" y="11"/>
                    </a:lnTo>
                    <a:lnTo>
                      <a:pt x="93" y="21"/>
                    </a:lnTo>
                    <a:lnTo>
                      <a:pt x="98" y="23"/>
                    </a:lnTo>
                    <a:lnTo>
                      <a:pt x="100" y="28"/>
                    </a:lnTo>
                    <a:lnTo>
                      <a:pt x="103" y="38"/>
                    </a:lnTo>
                    <a:lnTo>
                      <a:pt x="105" y="51"/>
                    </a:lnTo>
                    <a:lnTo>
                      <a:pt x="108" y="63"/>
                    </a:lnTo>
                    <a:lnTo>
                      <a:pt x="105" y="73"/>
                    </a:lnTo>
                    <a:lnTo>
                      <a:pt x="105" y="83"/>
                    </a:lnTo>
                    <a:lnTo>
                      <a:pt x="103" y="91"/>
                    </a:lnTo>
                    <a:lnTo>
                      <a:pt x="98" y="101"/>
                    </a:lnTo>
                    <a:lnTo>
                      <a:pt x="90" y="114"/>
                    </a:lnTo>
                    <a:lnTo>
                      <a:pt x="85" y="119"/>
                    </a:lnTo>
                    <a:lnTo>
                      <a:pt x="80" y="124"/>
                    </a:lnTo>
                    <a:lnTo>
                      <a:pt x="75"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3" name="Freeform 294"/>
              <p:cNvSpPr>
                <a:spLocks/>
              </p:cNvSpPr>
              <p:nvPr/>
            </p:nvSpPr>
            <p:spPr bwMode="auto">
              <a:xfrm>
                <a:off x="1137" y="4067"/>
                <a:ext cx="103" cy="129"/>
              </a:xfrm>
              <a:custGeom>
                <a:avLst/>
                <a:gdLst>
                  <a:gd name="T0" fmla="*/ 0 w 103"/>
                  <a:gd name="T1" fmla="*/ 0 h 129"/>
                  <a:gd name="T2" fmla="*/ 23 w 103"/>
                  <a:gd name="T3" fmla="*/ 0 h 129"/>
                  <a:gd name="T4" fmla="*/ 88 w 103"/>
                  <a:gd name="T5" fmla="*/ 106 h 129"/>
                  <a:gd name="T6" fmla="*/ 88 w 103"/>
                  <a:gd name="T7" fmla="*/ 0 h 129"/>
                  <a:gd name="T8" fmla="*/ 103 w 103"/>
                  <a:gd name="T9" fmla="*/ 0 h 129"/>
                  <a:gd name="T10" fmla="*/ 103 w 103"/>
                  <a:gd name="T11" fmla="*/ 129 h 129"/>
                  <a:gd name="T12" fmla="*/ 86 w 103"/>
                  <a:gd name="T13" fmla="*/ 129 h 129"/>
                  <a:gd name="T14" fmla="*/ 18 w 103"/>
                  <a:gd name="T15" fmla="*/ 26 h 129"/>
                  <a:gd name="T16" fmla="*/ 18 w 103"/>
                  <a:gd name="T17" fmla="*/ 129 h 129"/>
                  <a:gd name="T18" fmla="*/ 0 w 103"/>
                  <a:gd name="T19" fmla="*/ 129 h 129"/>
                  <a:gd name="T20" fmla="*/ 0 w 103"/>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9"/>
                  <a:gd name="T35" fmla="*/ 103 w 103"/>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9">
                    <a:moveTo>
                      <a:pt x="0" y="0"/>
                    </a:moveTo>
                    <a:lnTo>
                      <a:pt x="23" y="0"/>
                    </a:lnTo>
                    <a:lnTo>
                      <a:pt x="88" y="106"/>
                    </a:lnTo>
                    <a:lnTo>
                      <a:pt x="88" y="0"/>
                    </a:lnTo>
                    <a:lnTo>
                      <a:pt x="103" y="0"/>
                    </a:lnTo>
                    <a:lnTo>
                      <a:pt x="103"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4" name="Freeform 295"/>
              <p:cNvSpPr>
                <a:spLocks/>
              </p:cNvSpPr>
              <p:nvPr/>
            </p:nvSpPr>
            <p:spPr bwMode="auto">
              <a:xfrm>
                <a:off x="1270" y="4067"/>
                <a:ext cx="104" cy="134"/>
              </a:xfrm>
              <a:custGeom>
                <a:avLst/>
                <a:gdLst>
                  <a:gd name="T0" fmla="*/ 18 w 104"/>
                  <a:gd name="T1" fmla="*/ 0 h 134"/>
                  <a:gd name="T2" fmla="*/ 18 w 104"/>
                  <a:gd name="T3" fmla="*/ 81 h 134"/>
                  <a:gd name="T4" fmla="*/ 21 w 104"/>
                  <a:gd name="T5" fmla="*/ 93 h 134"/>
                  <a:gd name="T6" fmla="*/ 23 w 104"/>
                  <a:gd name="T7" fmla="*/ 103 h 134"/>
                  <a:gd name="T8" fmla="*/ 28 w 104"/>
                  <a:gd name="T9" fmla="*/ 111 h 134"/>
                  <a:gd name="T10" fmla="*/ 33 w 104"/>
                  <a:gd name="T11" fmla="*/ 114 h 134"/>
                  <a:gd name="T12" fmla="*/ 41 w 104"/>
                  <a:gd name="T13" fmla="*/ 119 h 134"/>
                  <a:gd name="T14" fmla="*/ 51 w 104"/>
                  <a:gd name="T15" fmla="*/ 119 h 134"/>
                  <a:gd name="T16" fmla="*/ 61 w 104"/>
                  <a:gd name="T17" fmla="*/ 116 h 134"/>
                  <a:gd name="T18" fmla="*/ 68 w 104"/>
                  <a:gd name="T19" fmla="*/ 114 h 134"/>
                  <a:gd name="T20" fmla="*/ 76 w 104"/>
                  <a:gd name="T21" fmla="*/ 109 h 134"/>
                  <a:gd name="T22" fmla="*/ 81 w 104"/>
                  <a:gd name="T23" fmla="*/ 103 h 134"/>
                  <a:gd name="T24" fmla="*/ 83 w 104"/>
                  <a:gd name="T25" fmla="*/ 93 h 134"/>
                  <a:gd name="T26" fmla="*/ 86 w 104"/>
                  <a:gd name="T27" fmla="*/ 81 h 134"/>
                  <a:gd name="T28" fmla="*/ 86 w 104"/>
                  <a:gd name="T29" fmla="*/ 0 h 134"/>
                  <a:gd name="T30" fmla="*/ 104 w 104"/>
                  <a:gd name="T31" fmla="*/ 0 h 134"/>
                  <a:gd name="T32" fmla="*/ 104 w 104"/>
                  <a:gd name="T33" fmla="*/ 73 h 134"/>
                  <a:gd name="T34" fmla="*/ 104 w 104"/>
                  <a:gd name="T35" fmla="*/ 83 h 134"/>
                  <a:gd name="T36" fmla="*/ 101 w 104"/>
                  <a:gd name="T37" fmla="*/ 93 h 134"/>
                  <a:gd name="T38" fmla="*/ 99 w 104"/>
                  <a:gd name="T39" fmla="*/ 103 h 134"/>
                  <a:gd name="T40" fmla="*/ 96 w 104"/>
                  <a:gd name="T41" fmla="*/ 111 h 134"/>
                  <a:gd name="T42" fmla="*/ 94 w 104"/>
                  <a:gd name="T43" fmla="*/ 116 h 134"/>
                  <a:gd name="T44" fmla="*/ 89 w 104"/>
                  <a:gd name="T45" fmla="*/ 121 h 134"/>
                  <a:gd name="T46" fmla="*/ 83 w 104"/>
                  <a:gd name="T47" fmla="*/ 124 h 134"/>
                  <a:gd name="T48" fmla="*/ 78 w 104"/>
                  <a:gd name="T49" fmla="*/ 129 h 134"/>
                  <a:gd name="T50" fmla="*/ 66 w 104"/>
                  <a:gd name="T51" fmla="*/ 131 h 134"/>
                  <a:gd name="T52" fmla="*/ 58 w 104"/>
                  <a:gd name="T53" fmla="*/ 134 h 134"/>
                  <a:gd name="T54" fmla="*/ 51 w 104"/>
                  <a:gd name="T55" fmla="*/ 134 h 134"/>
                  <a:gd name="T56" fmla="*/ 36 w 104"/>
                  <a:gd name="T57" fmla="*/ 131 h 134"/>
                  <a:gd name="T58" fmla="*/ 23 w 104"/>
                  <a:gd name="T59" fmla="*/ 129 h 134"/>
                  <a:gd name="T60" fmla="*/ 18 w 104"/>
                  <a:gd name="T61" fmla="*/ 124 h 134"/>
                  <a:gd name="T62" fmla="*/ 13 w 104"/>
                  <a:gd name="T63" fmla="*/ 121 h 134"/>
                  <a:gd name="T64" fmla="*/ 11 w 104"/>
                  <a:gd name="T65" fmla="*/ 116 h 134"/>
                  <a:gd name="T66" fmla="*/ 8 w 104"/>
                  <a:gd name="T67" fmla="*/ 111 h 134"/>
                  <a:gd name="T68" fmla="*/ 3 w 104"/>
                  <a:gd name="T69" fmla="*/ 103 h 134"/>
                  <a:gd name="T70" fmla="*/ 3 w 104"/>
                  <a:gd name="T71" fmla="*/ 93 h 134"/>
                  <a:gd name="T72" fmla="*/ 0 w 104"/>
                  <a:gd name="T73" fmla="*/ 83 h 134"/>
                  <a:gd name="T74" fmla="*/ 0 w 104"/>
                  <a:gd name="T75" fmla="*/ 73 h 134"/>
                  <a:gd name="T76" fmla="*/ 0 w 104"/>
                  <a:gd name="T77" fmla="*/ 0 h 134"/>
                  <a:gd name="T78" fmla="*/ 18 w 104"/>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4"/>
                  <a:gd name="T122" fmla="*/ 104 w 104"/>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4">
                    <a:moveTo>
                      <a:pt x="18" y="0"/>
                    </a:moveTo>
                    <a:lnTo>
                      <a:pt x="18" y="81"/>
                    </a:lnTo>
                    <a:lnTo>
                      <a:pt x="21" y="93"/>
                    </a:lnTo>
                    <a:lnTo>
                      <a:pt x="23" y="103"/>
                    </a:lnTo>
                    <a:lnTo>
                      <a:pt x="28" y="111"/>
                    </a:lnTo>
                    <a:lnTo>
                      <a:pt x="33" y="114"/>
                    </a:lnTo>
                    <a:lnTo>
                      <a:pt x="41" y="119"/>
                    </a:lnTo>
                    <a:lnTo>
                      <a:pt x="51" y="119"/>
                    </a:lnTo>
                    <a:lnTo>
                      <a:pt x="61" y="116"/>
                    </a:lnTo>
                    <a:lnTo>
                      <a:pt x="68" y="114"/>
                    </a:lnTo>
                    <a:lnTo>
                      <a:pt x="76" y="109"/>
                    </a:lnTo>
                    <a:lnTo>
                      <a:pt x="81" y="103"/>
                    </a:lnTo>
                    <a:lnTo>
                      <a:pt x="83" y="93"/>
                    </a:lnTo>
                    <a:lnTo>
                      <a:pt x="86" y="81"/>
                    </a:lnTo>
                    <a:lnTo>
                      <a:pt x="86" y="0"/>
                    </a:lnTo>
                    <a:lnTo>
                      <a:pt x="104" y="0"/>
                    </a:lnTo>
                    <a:lnTo>
                      <a:pt x="104" y="73"/>
                    </a:lnTo>
                    <a:lnTo>
                      <a:pt x="104" y="83"/>
                    </a:lnTo>
                    <a:lnTo>
                      <a:pt x="101" y="93"/>
                    </a:lnTo>
                    <a:lnTo>
                      <a:pt x="99" y="103"/>
                    </a:lnTo>
                    <a:lnTo>
                      <a:pt x="96" y="111"/>
                    </a:lnTo>
                    <a:lnTo>
                      <a:pt x="94" y="116"/>
                    </a:lnTo>
                    <a:lnTo>
                      <a:pt x="89" y="121"/>
                    </a:lnTo>
                    <a:lnTo>
                      <a:pt x="83" y="124"/>
                    </a:lnTo>
                    <a:lnTo>
                      <a:pt x="78" y="129"/>
                    </a:lnTo>
                    <a:lnTo>
                      <a:pt x="66" y="131"/>
                    </a:lnTo>
                    <a:lnTo>
                      <a:pt x="58" y="134"/>
                    </a:lnTo>
                    <a:lnTo>
                      <a:pt x="51" y="134"/>
                    </a:lnTo>
                    <a:lnTo>
                      <a:pt x="36" y="131"/>
                    </a:lnTo>
                    <a:lnTo>
                      <a:pt x="23" y="129"/>
                    </a:lnTo>
                    <a:lnTo>
                      <a:pt x="18" y="124"/>
                    </a:lnTo>
                    <a:lnTo>
                      <a:pt x="13" y="121"/>
                    </a:lnTo>
                    <a:lnTo>
                      <a:pt x="11" y="116"/>
                    </a:lnTo>
                    <a:lnTo>
                      <a:pt x="8" y="111"/>
                    </a:lnTo>
                    <a:lnTo>
                      <a:pt x="3"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5" name="Freeform 296"/>
              <p:cNvSpPr>
                <a:spLocks/>
              </p:cNvSpPr>
              <p:nvPr/>
            </p:nvSpPr>
            <p:spPr bwMode="auto">
              <a:xfrm>
                <a:off x="1399" y="4067"/>
                <a:ext cx="126" cy="131"/>
              </a:xfrm>
              <a:custGeom>
                <a:avLst/>
                <a:gdLst>
                  <a:gd name="T0" fmla="*/ 0 w 126"/>
                  <a:gd name="T1" fmla="*/ 0 h 131"/>
                  <a:gd name="T2" fmla="*/ 25 w 126"/>
                  <a:gd name="T3" fmla="*/ 0 h 131"/>
                  <a:gd name="T4" fmla="*/ 63 w 126"/>
                  <a:gd name="T5" fmla="*/ 111 h 131"/>
                  <a:gd name="T6" fmla="*/ 100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7 w 126"/>
                  <a:gd name="T25" fmla="*/ 21 h 131"/>
                  <a:gd name="T26" fmla="*/ 17 w 126"/>
                  <a:gd name="T27" fmla="*/ 26 h 131"/>
                  <a:gd name="T28" fmla="*/ 17 w 126"/>
                  <a:gd name="T29" fmla="*/ 38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0" y="0"/>
                    </a:lnTo>
                    <a:lnTo>
                      <a:pt x="126" y="0"/>
                    </a:lnTo>
                    <a:lnTo>
                      <a:pt x="126" y="131"/>
                    </a:lnTo>
                    <a:lnTo>
                      <a:pt x="108" y="131"/>
                    </a:lnTo>
                    <a:lnTo>
                      <a:pt x="108" y="53"/>
                    </a:lnTo>
                    <a:lnTo>
                      <a:pt x="108" y="41"/>
                    </a:lnTo>
                    <a:lnTo>
                      <a:pt x="108" y="21"/>
                    </a:lnTo>
                    <a:lnTo>
                      <a:pt x="73" y="131"/>
                    </a:lnTo>
                    <a:lnTo>
                      <a:pt x="55" y="131"/>
                    </a:lnTo>
                    <a:lnTo>
                      <a:pt x="17" y="21"/>
                    </a:lnTo>
                    <a:lnTo>
                      <a:pt x="17" y="26"/>
                    </a:lnTo>
                    <a:lnTo>
                      <a:pt x="17" y="38"/>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6" name="Freeform 297"/>
              <p:cNvSpPr>
                <a:spLocks noEditPoints="1"/>
              </p:cNvSpPr>
              <p:nvPr/>
            </p:nvSpPr>
            <p:spPr bwMode="auto">
              <a:xfrm>
                <a:off x="1550" y="4067"/>
                <a:ext cx="100" cy="131"/>
              </a:xfrm>
              <a:custGeom>
                <a:avLst/>
                <a:gdLst>
                  <a:gd name="T0" fmla="*/ 50 w 100"/>
                  <a:gd name="T1" fmla="*/ 56 h 131"/>
                  <a:gd name="T2" fmla="*/ 60 w 100"/>
                  <a:gd name="T3" fmla="*/ 56 h 131"/>
                  <a:gd name="T4" fmla="*/ 68 w 100"/>
                  <a:gd name="T5" fmla="*/ 53 h 131"/>
                  <a:gd name="T6" fmla="*/ 70 w 100"/>
                  <a:gd name="T7" fmla="*/ 48 h 131"/>
                  <a:gd name="T8" fmla="*/ 75 w 100"/>
                  <a:gd name="T9" fmla="*/ 46 h 131"/>
                  <a:gd name="T10" fmla="*/ 75 w 100"/>
                  <a:gd name="T11" fmla="*/ 41 h 131"/>
                  <a:gd name="T12" fmla="*/ 78 w 100"/>
                  <a:gd name="T13" fmla="*/ 36 h 131"/>
                  <a:gd name="T14" fmla="*/ 75 w 100"/>
                  <a:gd name="T15" fmla="*/ 28 h 131"/>
                  <a:gd name="T16" fmla="*/ 75 w 100"/>
                  <a:gd name="T17" fmla="*/ 23 h 131"/>
                  <a:gd name="T18" fmla="*/ 70 w 100"/>
                  <a:gd name="T19" fmla="*/ 21 h 131"/>
                  <a:gd name="T20" fmla="*/ 68 w 100"/>
                  <a:gd name="T21" fmla="*/ 18 h 131"/>
                  <a:gd name="T22" fmla="*/ 60 w 100"/>
                  <a:gd name="T23" fmla="*/ 16 h 131"/>
                  <a:gd name="T24" fmla="*/ 50 w 100"/>
                  <a:gd name="T25" fmla="*/ 16 h 131"/>
                  <a:gd name="T26" fmla="*/ 17 w 100"/>
                  <a:gd name="T27" fmla="*/ 16 h 131"/>
                  <a:gd name="T28" fmla="*/ 17 w 100"/>
                  <a:gd name="T29" fmla="*/ 56 h 131"/>
                  <a:gd name="T30" fmla="*/ 50 w 100"/>
                  <a:gd name="T31" fmla="*/ 56 h 131"/>
                  <a:gd name="T32" fmla="*/ 55 w 100"/>
                  <a:gd name="T33" fmla="*/ 116 h 131"/>
                  <a:gd name="T34" fmla="*/ 63 w 100"/>
                  <a:gd name="T35" fmla="*/ 114 h 131"/>
                  <a:gd name="T36" fmla="*/ 70 w 100"/>
                  <a:gd name="T37" fmla="*/ 114 h 131"/>
                  <a:gd name="T38" fmla="*/ 75 w 100"/>
                  <a:gd name="T39" fmla="*/ 111 h 131"/>
                  <a:gd name="T40" fmla="*/ 78 w 100"/>
                  <a:gd name="T41" fmla="*/ 109 h 131"/>
                  <a:gd name="T42" fmla="*/ 78 w 100"/>
                  <a:gd name="T43" fmla="*/ 106 h 131"/>
                  <a:gd name="T44" fmla="*/ 83 w 100"/>
                  <a:gd name="T45" fmla="*/ 98 h 131"/>
                  <a:gd name="T46" fmla="*/ 83 w 100"/>
                  <a:gd name="T47" fmla="*/ 91 h 131"/>
                  <a:gd name="T48" fmla="*/ 83 w 100"/>
                  <a:gd name="T49" fmla="*/ 86 h 131"/>
                  <a:gd name="T50" fmla="*/ 80 w 100"/>
                  <a:gd name="T51" fmla="*/ 78 h 131"/>
                  <a:gd name="T52" fmla="*/ 75 w 100"/>
                  <a:gd name="T53" fmla="*/ 76 h 131"/>
                  <a:gd name="T54" fmla="*/ 70 w 100"/>
                  <a:gd name="T55" fmla="*/ 73 h 131"/>
                  <a:gd name="T56" fmla="*/ 63 w 100"/>
                  <a:gd name="T57" fmla="*/ 71 h 131"/>
                  <a:gd name="T58" fmla="*/ 53 w 100"/>
                  <a:gd name="T59" fmla="*/ 68 h 131"/>
                  <a:gd name="T60" fmla="*/ 17 w 100"/>
                  <a:gd name="T61" fmla="*/ 68 h 131"/>
                  <a:gd name="T62" fmla="*/ 17 w 100"/>
                  <a:gd name="T63" fmla="*/ 116 h 131"/>
                  <a:gd name="T64" fmla="*/ 55 w 100"/>
                  <a:gd name="T65" fmla="*/ 116 h 131"/>
                  <a:gd name="T66" fmla="*/ 0 w 100"/>
                  <a:gd name="T67" fmla="*/ 0 h 131"/>
                  <a:gd name="T68" fmla="*/ 58 w 100"/>
                  <a:gd name="T69" fmla="*/ 0 h 131"/>
                  <a:gd name="T70" fmla="*/ 68 w 100"/>
                  <a:gd name="T71" fmla="*/ 0 h 131"/>
                  <a:gd name="T72" fmla="*/ 75 w 100"/>
                  <a:gd name="T73" fmla="*/ 3 h 131"/>
                  <a:gd name="T74" fmla="*/ 83 w 100"/>
                  <a:gd name="T75" fmla="*/ 8 h 131"/>
                  <a:gd name="T76" fmla="*/ 88 w 100"/>
                  <a:gd name="T77" fmla="*/ 13 h 131"/>
                  <a:gd name="T78" fmla="*/ 93 w 100"/>
                  <a:gd name="T79" fmla="*/ 23 h 131"/>
                  <a:gd name="T80" fmla="*/ 95 w 100"/>
                  <a:gd name="T81" fmla="*/ 33 h 131"/>
                  <a:gd name="T82" fmla="*/ 93 w 100"/>
                  <a:gd name="T83" fmla="*/ 38 h 131"/>
                  <a:gd name="T84" fmla="*/ 93 w 100"/>
                  <a:gd name="T85" fmla="*/ 43 h 131"/>
                  <a:gd name="T86" fmla="*/ 88 w 100"/>
                  <a:gd name="T87" fmla="*/ 53 h 131"/>
                  <a:gd name="T88" fmla="*/ 83 w 100"/>
                  <a:gd name="T89" fmla="*/ 56 h 131"/>
                  <a:gd name="T90" fmla="*/ 78 w 100"/>
                  <a:gd name="T91" fmla="*/ 61 h 131"/>
                  <a:gd name="T92" fmla="*/ 85 w 100"/>
                  <a:gd name="T93" fmla="*/ 63 h 131"/>
                  <a:gd name="T94" fmla="*/ 93 w 100"/>
                  <a:gd name="T95" fmla="*/ 68 h 131"/>
                  <a:gd name="T96" fmla="*/ 95 w 100"/>
                  <a:gd name="T97" fmla="*/ 73 h 131"/>
                  <a:gd name="T98" fmla="*/ 98 w 100"/>
                  <a:gd name="T99" fmla="*/ 78 h 131"/>
                  <a:gd name="T100" fmla="*/ 100 w 100"/>
                  <a:gd name="T101" fmla="*/ 86 h 131"/>
                  <a:gd name="T102" fmla="*/ 100 w 100"/>
                  <a:gd name="T103" fmla="*/ 93 h 131"/>
                  <a:gd name="T104" fmla="*/ 100 w 100"/>
                  <a:gd name="T105" fmla="*/ 98 h 131"/>
                  <a:gd name="T106" fmla="*/ 98 w 100"/>
                  <a:gd name="T107" fmla="*/ 103 h 131"/>
                  <a:gd name="T108" fmla="*/ 95 w 100"/>
                  <a:gd name="T109" fmla="*/ 109 h 131"/>
                  <a:gd name="T110" fmla="*/ 93 w 100"/>
                  <a:gd name="T111" fmla="*/ 116 h 131"/>
                  <a:gd name="T112" fmla="*/ 85 w 100"/>
                  <a:gd name="T113" fmla="*/ 121 h 131"/>
                  <a:gd name="T114" fmla="*/ 78 w 100"/>
                  <a:gd name="T115" fmla="*/ 126 h 131"/>
                  <a:gd name="T116" fmla="*/ 68 w 100"/>
                  <a:gd name="T117" fmla="*/ 129 h 131"/>
                  <a:gd name="T118" fmla="*/ 55 w 100"/>
                  <a:gd name="T119" fmla="*/ 131 h 131"/>
                  <a:gd name="T120" fmla="*/ 0 w 100"/>
                  <a:gd name="T121" fmla="*/ 131 h 131"/>
                  <a:gd name="T122" fmla="*/ 0 w 100"/>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0"/>
                  <a:gd name="T187" fmla="*/ 0 h 131"/>
                  <a:gd name="T188" fmla="*/ 100 w 100"/>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0" h="131">
                    <a:moveTo>
                      <a:pt x="50" y="56"/>
                    </a:moveTo>
                    <a:lnTo>
                      <a:pt x="60" y="56"/>
                    </a:lnTo>
                    <a:lnTo>
                      <a:pt x="68" y="53"/>
                    </a:lnTo>
                    <a:lnTo>
                      <a:pt x="70" y="48"/>
                    </a:lnTo>
                    <a:lnTo>
                      <a:pt x="75" y="46"/>
                    </a:lnTo>
                    <a:lnTo>
                      <a:pt x="75" y="41"/>
                    </a:lnTo>
                    <a:lnTo>
                      <a:pt x="78" y="36"/>
                    </a:lnTo>
                    <a:lnTo>
                      <a:pt x="75" y="28"/>
                    </a:lnTo>
                    <a:lnTo>
                      <a:pt x="75" y="23"/>
                    </a:lnTo>
                    <a:lnTo>
                      <a:pt x="70" y="21"/>
                    </a:lnTo>
                    <a:lnTo>
                      <a:pt x="68" y="18"/>
                    </a:lnTo>
                    <a:lnTo>
                      <a:pt x="60" y="16"/>
                    </a:lnTo>
                    <a:lnTo>
                      <a:pt x="50" y="16"/>
                    </a:lnTo>
                    <a:lnTo>
                      <a:pt x="17" y="16"/>
                    </a:lnTo>
                    <a:lnTo>
                      <a:pt x="17" y="56"/>
                    </a:lnTo>
                    <a:lnTo>
                      <a:pt x="50" y="56"/>
                    </a:lnTo>
                    <a:close/>
                    <a:moveTo>
                      <a:pt x="55" y="116"/>
                    </a:moveTo>
                    <a:lnTo>
                      <a:pt x="63" y="114"/>
                    </a:lnTo>
                    <a:lnTo>
                      <a:pt x="70" y="114"/>
                    </a:lnTo>
                    <a:lnTo>
                      <a:pt x="75" y="111"/>
                    </a:lnTo>
                    <a:lnTo>
                      <a:pt x="78" y="109"/>
                    </a:lnTo>
                    <a:lnTo>
                      <a:pt x="78" y="106"/>
                    </a:lnTo>
                    <a:lnTo>
                      <a:pt x="83" y="98"/>
                    </a:lnTo>
                    <a:lnTo>
                      <a:pt x="83" y="91"/>
                    </a:lnTo>
                    <a:lnTo>
                      <a:pt x="83" y="86"/>
                    </a:lnTo>
                    <a:lnTo>
                      <a:pt x="80" y="78"/>
                    </a:lnTo>
                    <a:lnTo>
                      <a:pt x="75" y="76"/>
                    </a:lnTo>
                    <a:lnTo>
                      <a:pt x="70" y="73"/>
                    </a:lnTo>
                    <a:lnTo>
                      <a:pt x="63" y="71"/>
                    </a:lnTo>
                    <a:lnTo>
                      <a:pt x="53" y="68"/>
                    </a:lnTo>
                    <a:lnTo>
                      <a:pt x="17" y="68"/>
                    </a:lnTo>
                    <a:lnTo>
                      <a:pt x="17" y="116"/>
                    </a:lnTo>
                    <a:lnTo>
                      <a:pt x="55" y="116"/>
                    </a:lnTo>
                    <a:close/>
                    <a:moveTo>
                      <a:pt x="0" y="0"/>
                    </a:moveTo>
                    <a:lnTo>
                      <a:pt x="58" y="0"/>
                    </a:lnTo>
                    <a:lnTo>
                      <a:pt x="68" y="0"/>
                    </a:lnTo>
                    <a:lnTo>
                      <a:pt x="75" y="3"/>
                    </a:lnTo>
                    <a:lnTo>
                      <a:pt x="83" y="8"/>
                    </a:lnTo>
                    <a:lnTo>
                      <a:pt x="88" y="13"/>
                    </a:lnTo>
                    <a:lnTo>
                      <a:pt x="93" y="23"/>
                    </a:lnTo>
                    <a:lnTo>
                      <a:pt x="95" y="33"/>
                    </a:lnTo>
                    <a:lnTo>
                      <a:pt x="93" y="38"/>
                    </a:lnTo>
                    <a:lnTo>
                      <a:pt x="93" y="43"/>
                    </a:lnTo>
                    <a:lnTo>
                      <a:pt x="88" y="53"/>
                    </a:lnTo>
                    <a:lnTo>
                      <a:pt x="83" y="56"/>
                    </a:lnTo>
                    <a:lnTo>
                      <a:pt x="78" y="61"/>
                    </a:lnTo>
                    <a:lnTo>
                      <a:pt x="85" y="63"/>
                    </a:lnTo>
                    <a:lnTo>
                      <a:pt x="93" y="68"/>
                    </a:lnTo>
                    <a:lnTo>
                      <a:pt x="95" y="73"/>
                    </a:lnTo>
                    <a:lnTo>
                      <a:pt x="98" y="78"/>
                    </a:lnTo>
                    <a:lnTo>
                      <a:pt x="100" y="86"/>
                    </a:lnTo>
                    <a:lnTo>
                      <a:pt x="100" y="93"/>
                    </a:lnTo>
                    <a:lnTo>
                      <a:pt x="100" y="98"/>
                    </a:lnTo>
                    <a:lnTo>
                      <a:pt x="98" y="103"/>
                    </a:lnTo>
                    <a:lnTo>
                      <a:pt x="95" y="109"/>
                    </a:lnTo>
                    <a:lnTo>
                      <a:pt x="93" y="116"/>
                    </a:lnTo>
                    <a:lnTo>
                      <a:pt x="85" y="121"/>
                    </a:lnTo>
                    <a:lnTo>
                      <a:pt x="78" y="126"/>
                    </a:lnTo>
                    <a:lnTo>
                      <a:pt x="68" y="129"/>
                    </a:lnTo>
                    <a:lnTo>
                      <a:pt x="5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7" name="Freeform 298"/>
              <p:cNvSpPr>
                <a:spLocks/>
              </p:cNvSpPr>
              <p:nvPr/>
            </p:nvSpPr>
            <p:spPr bwMode="auto">
              <a:xfrm>
                <a:off x="1673" y="4067"/>
                <a:ext cx="96" cy="129"/>
              </a:xfrm>
              <a:custGeom>
                <a:avLst/>
                <a:gdLst>
                  <a:gd name="T0" fmla="*/ 0 w 96"/>
                  <a:gd name="T1" fmla="*/ 0 h 129"/>
                  <a:gd name="T2" fmla="*/ 96 w 96"/>
                  <a:gd name="T3" fmla="*/ 0 h 129"/>
                  <a:gd name="T4" fmla="*/ 96 w 96"/>
                  <a:gd name="T5" fmla="*/ 16 h 129"/>
                  <a:gd name="T6" fmla="*/ 18 w 96"/>
                  <a:gd name="T7" fmla="*/ 16 h 129"/>
                  <a:gd name="T8" fmla="*/ 18 w 96"/>
                  <a:gd name="T9" fmla="*/ 56 h 129"/>
                  <a:gd name="T10" fmla="*/ 88 w 96"/>
                  <a:gd name="T11" fmla="*/ 56 h 129"/>
                  <a:gd name="T12" fmla="*/ 88 w 96"/>
                  <a:gd name="T13" fmla="*/ 71 h 129"/>
                  <a:gd name="T14" fmla="*/ 18 w 96"/>
                  <a:gd name="T15" fmla="*/ 71 h 129"/>
                  <a:gd name="T16" fmla="*/ 18 w 96"/>
                  <a:gd name="T17" fmla="*/ 114 h 129"/>
                  <a:gd name="T18" fmla="*/ 96 w 96"/>
                  <a:gd name="T19" fmla="*/ 114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6"/>
                    </a:lnTo>
                    <a:lnTo>
                      <a:pt x="18" y="16"/>
                    </a:lnTo>
                    <a:lnTo>
                      <a:pt x="18" y="56"/>
                    </a:lnTo>
                    <a:lnTo>
                      <a:pt x="88" y="56"/>
                    </a:lnTo>
                    <a:lnTo>
                      <a:pt x="88" y="71"/>
                    </a:lnTo>
                    <a:lnTo>
                      <a:pt x="18" y="71"/>
                    </a:lnTo>
                    <a:lnTo>
                      <a:pt x="18" y="114"/>
                    </a:lnTo>
                    <a:lnTo>
                      <a:pt x="96" y="114"/>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8" name="Freeform 299"/>
              <p:cNvSpPr>
                <a:spLocks noEditPoints="1"/>
              </p:cNvSpPr>
              <p:nvPr/>
            </p:nvSpPr>
            <p:spPr bwMode="auto">
              <a:xfrm>
                <a:off x="1794" y="4067"/>
                <a:ext cx="108" cy="131"/>
              </a:xfrm>
              <a:custGeom>
                <a:avLst/>
                <a:gdLst>
                  <a:gd name="T0" fmla="*/ 60 w 108"/>
                  <a:gd name="T1" fmla="*/ 61 h 131"/>
                  <a:gd name="T2" fmla="*/ 70 w 108"/>
                  <a:gd name="T3" fmla="*/ 58 h 131"/>
                  <a:gd name="T4" fmla="*/ 75 w 108"/>
                  <a:gd name="T5" fmla="*/ 58 h 131"/>
                  <a:gd name="T6" fmla="*/ 78 w 108"/>
                  <a:gd name="T7" fmla="*/ 56 h 131"/>
                  <a:gd name="T8" fmla="*/ 83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1 h 131"/>
                  <a:gd name="T22" fmla="*/ 75 w 108"/>
                  <a:gd name="T23" fmla="*/ 18 h 131"/>
                  <a:gd name="T24" fmla="*/ 70 w 108"/>
                  <a:gd name="T25" fmla="*/ 16 h 131"/>
                  <a:gd name="T26" fmla="*/ 60 w 108"/>
                  <a:gd name="T27" fmla="*/ 16 h 131"/>
                  <a:gd name="T28" fmla="*/ 17 w 108"/>
                  <a:gd name="T29" fmla="*/ 16 h 131"/>
                  <a:gd name="T30" fmla="*/ 17 w 108"/>
                  <a:gd name="T31" fmla="*/ 61 h 131"/>
                  <a:gd name="T32" fmla="*/ 60 w 108"/>
                  <a:gd name="T33" fmla="*/ 61 h 131"/>
                  <a:gd name="T34" fmla="*/ 0 w 108"/>
                  <a:gd name="T35" fmla="*/ 0 h 131"/>
                  <a:gd name="T36" fmla="*/ 60 w 108"/>
                  <a:gd name="T37" fmla="*/ 0 h 131"/>
                  <a:gd name="T38" fmla="*/ 75 w 108"/>
                  <a:gd name="T39" fmla="*/ 0 h 131"/>
                  <a:gd name="T40" fmla="*/ 85 w 108"/>
                  <a:gd name="T41" fmla="*/ 5 h 131"/>
                  <a:gd name="T42" fmla="*/ 93 w 108"/>
                  <a:gd name="T43" fmla="*/ 11 h 131"/>
                  <a:gd name="T44" fmla="*/ 95 w 108"/>
                  <a:gd name="T45" fmla="*/ 13 h 131"/>
                  <a:gd name="T46" fmla="*/ 98 w 108"/>
                  <a:gd name="T47" fmla="*/ 16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3 w 108"/>
                  <a:gd name="T63" fmla="*/ 71 h 131"/>
                  <a:gd name="T64" fmla="*/ 98 w 108"/>
                  <a:gd name="T65" fmla="*/ 73 h 131"/>
                  <a:gd name="T66" fmla="*/ 98 w 108"/>
                  <a:gd name="T67" fmla="*/ 78 h 131"/>
                  <a:gd name="T68" fmla="*/ 100 w 108"/>
                  <a:gd name="T69" fmla="*/ 81 h 131"/>
                  <a:gd name="T70" fmla="*/ 100 w 108"/>
                  <a:gd name="T71" fmla="*/ 91 h 131"/>
                  <a:gd name="T72" fmla="*/ 103 w 108"/>
                  <a:gd name="T73" fmla="*/ 109 h 131"/>
                  <a:gd name="T74" fmla="*/ 103 w 108"/>
                  <a:gd name="T75" fmla="*/ 119 h 131"/>
                  <a:gd name="T76" fmla="*/ 105 w 108"/>
                  <a:gd name="T77" fmla="*/ 124 h 131"/>
                  <a:gd name="T78" fmla="*/ 108 w 108"/>
                  <a:gd name="T79" fmla="*/ 126 h 131"/>
                  <a:gd name="T80" fmla="*/ 108 w 108"/>
                  <a:gd name="T81" fmla="*/ 131 h 131"/>
                  <a:gd name="T82" fmla="*/ 88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5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1"/>
                    </a:moveTo>
                    <a:lnTo>
                      <a:pt x="70" y="58"/>
                    </a:lnTo>
                    <a:lnTo>
                      <a:pt x="75" y="58"/>
                    </a:lnTo>
                    <a:lnTo>
                      <a:pt x="78" y="56"/>
                    </a:lnTo>
                    <a:lnTo>
                      <a:pt x="83" y="51"/>
                    </a:lnTo>
                    <a:lnTo>
                      <a:pt x="83" y="48"/>
                    </a:lnTo>
                    <a:lnTo>
                      <a:pt x="85" y="43"/>
                    </a:lnTo>
                    <a:lnTo>
                      <a:pt x="85" y="38"/>
                    </a:lnTo>
                    <a:lnTo>
                      <a:pt x="85" y="31"/>
                    </a:lnTo>
                    <a:lnTo>
                      <a:pt x="83" y="26"/>
                    </a:lnTo>
                    <a:lnTo>
                      <a:pt x="80" y="21"/>
                    </a:lnTo>
                    <a:lnTo>
                      <a:pt x="75" y="18"/>
                    </a:lnTo>
                    <a:lnTo>
                      <a:pt x="70" y="16"/>
                    </a:lnTo>
                    <a:lnTo>
                      <a:pt x="60" y="16"/>
                    </a:lnTo>
                    <a:lnTo>
                      <a:pt x="17" y="16"/>
                    </a:lnTo>
                    <a:lnTo>
                      <a:pt x="17" y="61"/>
                    </a:lnTo>
                    <a:lnTo>
                      <a:pt x="60" y="61"/>
                    </a:lnTo>
                    <a:close/>
                    <a:moveTo>
                      <a:pt x="0" y="0"/>
                    </a:moveTo>
                    <a:lnTo>
                      <a:pt x="60" y="0"/>
                    </a:lnTo>
                    <a:lnTo>
                      <a:pt x="75" y="0"/>
                    </a:lnTo>
                    <a:lnTo>
                      <a:pt x="85" y="5"/>
                    </a:lnTo>
                    <a:lnTo>
                      <a:pt x="93" y="11"/>
                    </a:lnTo>
                    <a:lnTo>
                      <a:pt x="95" y="13"/>
                    </a:lnTo>
                    <a:lnTo>
                      <a:pt x="98" y="16"/>
                    </a:lnTo>
                    <a:lnTo>
                      <a:pt x="103" y="26"/>
                    </a:lnTo>
                    <a:lnTo>
                      <a:pt x="103" y="36"/>
                    </a:lnTo>
                    <a:lnTo>
                      <a:pt x="103" y="46"/>
                    </a:lnTo>
                    <a:lnTo>
                      <a:pt x="100" y="51"/>
                    </a:lnTo>
                    <a:lnTo>
                      <a:pt x="98" y="53"/>
                    </a:lnTo>
                    <a:lnTo>
                      <a:pt x="93" y="61"/>
                    </a:lnTo>
                    <a:lnTo>
                      <a:pt x="85" y="66"/>
                    </a:lnTo>
                    <a:lnTo>
                      <a:pt x="93" y="71"/>
                    </a:lnTo>
                    <a:lnTo>
                      <a:pt x="98" y="73"/>
                    </a:lnTo>
                    <a:lnTo>
                      <a:pt x="98" y="78"/>
                    </a:lnTo>
                    <a:lnTo>
                      <a:pt x="100" y="81"/>
                    </a:lnTo>
                    <a:lnTo>
                      <a:pt x="100" y="91"/>
                    </a:lnTo>
                    <a:lnTo>
                      <a:pt x="103" y="109"/>
                    </a:lnTo>
                    <a:lnTo>
                      <a:pt x="103" y="119"/>
                    </a:lnTo>
                    <a:lnTo>
                      <a:pt x="105" y="124"/>
                    </a:lnTo>
                    <a:lnTo>
                      <a:pt x="108" y="126"/>
                    </a:lnTo>
                    <a:lnTo>
                      <a:pt x="108" y="131"/>
                    </a:lnTo>
                    <a:lnTo>
                      <a:pt x="88" y="131"/>
                    </a:lnTo>
                    <a:lnTo>
                      <a:pt x="85" y="126"/>
                    </a:lnTo>
                    <a:lnTo>
                      <a:pt x="85" y="116"/>
                    </a:lnTo>
                    <a:lnTo>
                      <a:pt x="83" y="93"/>
                    </a:lnTo>
                    <a:lnTo>
                      <a:pt x="83" y="88"/>
                    </a:lnTo>
                    <a:lnTo>
                      <a:pt x="80" y="83"/>
                    </a:lnTo>
                    <a:lnTo>
                      <a:pt x="78" y="78"/>
                    </a:lnTo>
                    <a:lnTo>
                      <a:pt x="75"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89" name="Freeform 300"/>
              <p:cNvSpPr>
                <a:spLocks/>
              </p:cNvSpPr>
              <p:nvPr/>
            </p:nvSpPr>
            <p:spPr bwMode="auto">
              <a:xfrm>
                <a:off x="1006" y="3824"/>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0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3"/>
                    </a:lnTo>
                    <a:lnTo>
                      <a:pt x="18" y="85"/>
                    </a:lnTo>
                    <a:lnTo>
                      <a:pt x="18" y="98"/>
                    </a:lnTo>
                    <a:lnTo>
                      <a:pt x="18" y="108"/>
                    </a:lnTo>
                    <a:lnTo>
                      <a:pt x="25" y="130"/>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0" name="Freeform 301"/>
              <p:cNvSpPr>
                <a:spLocks noEditPoints="1"/>
              </p:cNvSpPr>
              <p:nvPr/>
            </p:nvSpPr>
            <p:spPr bwMode="auto">
              <a:xfrm>
                <a:off x="1069" y="3826"/>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5 h 131"/>
                  <a:gd name="T22" fmla="*/ 81 w 108"/>
                  <a:gd name="T23" fmla="*/ 28 h 131"/>
                  <a:gd name="T24" fmla="*/ 78 w 108"/>
                  <a:gd name="T25" fmla="*/ 25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0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5"/>
                    </a:lnTo>
                    <a:lnTo>
                      <a:pt x="81" y="28"/>
                    </a:lnTo>
                    <a:lnTo>
                      <a:pt x="78" y="25"/>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0"/>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1" name="Freeform 302"/>
              <p:cNvSpPr>
                <a:spLocks/>
              </p:cNvSpPr>
              <p:nvPr/>
            </p:nvSpPr>
            <p:spPr bwMode="auto">
              <a:xfrm>
                <a:off x="1198" y="3826"/>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2" name="Freeform 303"/>
              <p:cNvSpPr>
                <a:spLocks noEditPoints="1"/>
              </p:cNvSpPr>
              <p:nvPr/>
            </p:nvSpPr>
            <p:spPr bwMode="auto">
              <a:xfrm>
                <a:off x="1318" y="3826"/>
                <a:ext cx="116" cy="128"/>
              </a:xfrm>
              <a:custGeom>
                <a:avLst/>
                <a:gdLst>
                  <a:gd name="T0" fmla="*/ 78 w 116"/>
                  <a:gd name="T1" fmla="*/ 76 h 128"/>
                  <a:gd name="T2" fmla="*/ 58 w 116"/>
                  <a:gd name="T3" fmla="*/ 20 h 128"/>
                  <a:gd name="T4" fmla="*/ 38 w 116"/>
                  <a:gd name="T5" fmla="*/ 76 h 128"/>
                  <a:gd name="T6" fmla="*/ 78 w 116"/>
                  <a:gd name="T7" fmla="*/ 76 h 128"/>
                  <a:gd name="T8" fmla="*/ 48 w 116"/>
                  <a:gd name="T9" fmla="*/ 0 h 128"/>
                  <a:gd name="T10" fmla="*/ 68 w 116"/>
                  <a:gd name="T11" fmla="*/ 0 h 128"/>
                  <a:gd name="T12" fmla="*/ 116 w 116"/>
                  <a:gd name="T13" fmla="*/ 128 h 128"/>
                  <a:gd name="T14" fmla="*/ 96 w 116"/>
                  <a:gd name="T15" fmla="*/ 128 h 128"/>
                  <a:gd name="T16" fmla="*/ 83 w 116"/>
                  <a:gd name="T17" fmla="*/ 91 h 128"/>
                  <a:gd name="T18" fmla="*/ 33 w 116"/>
                  <a:gd name="T19" fmla="*/ 91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6"/>
                    </a:moveTo>
                    <a:lnTo>
                      <a:pt x="58" y="20"/>
                    </a:lnTo>
                    <a:lnTo>
                      <a:pt x="38" y="76"/>
                    </a:lnTo>
                    <a:lnTo>
                      <a:pt x="78" y="76"/>
                    </a:lnTo>
                    <a:close/>
                    <a:moveTo>
                      <a:pt x="48" y="0"/>
                    </a:moveTo>
                    <a:lnTo>
                      <a:pt x="68" y="0"/>
                    </a:lnTo>
                    <a:lnTo>
                      <a:pt x="116" y="128"/>
                    </a:lnTo>
                    <a:lnTo>
                      <a:pt x="96" y="128"/>
                    </a:lnTo>
                    <a:lnTo>
                      <a:pt x="83" y="91"/>
                    </a:lnTo>
                    <a:lnTo>
                      <a:pt x="33" y="91"/>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3" name="Freeform 304"/>
              <p:cNvSpPr>
                <a:spLocks/>
              </p:cNvSpPr>
              <p:nvPr/>
            </p:nvSpPr>
            <p:spPr bwMode="auto">
              <a:xfrm>
                <a:off x="1449" y="3826"/>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4" name="Freeform 305"/>
              <p:cNvSpPr>
                <a:spLocks/>
              </p:cNvSpPr>
              <p:nvPr/>
            </p:nvSpPr>
            <p:spPr bwMode="auto">
              <a:xfrm>
                <a:off x="1603" y="3826"/>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6 h 128"/>
                  <a:gd name="T10" fmla="*/ 88 w 95"/>
                  <a:gd name="T11" fmla="*/ 56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6"/>
                    </a:lnTo>
                    <a:lnTo>
                      <a:pt x="88" y="56"/>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5" name="Freeform 306"/>
              <p:cNvSpPr>
                <a:spLocks/>
              </p:cNvSpPr>
              <p:nvPr/>
            </p:nvSpPr>
            <p:spPr bwMode="auto">
              <a:xfrm>
                <a:off x="96" y="3492"/>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3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0"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3"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2" y="111"/>
                    </a:lnTo>
                    <a:lnTo>
                      <a:pt x="60" y="113"/>
                    </a:lnTo>
                    <a:lnTo>
                      <a:pt x="68" y="111"/>
                    </a:lnTo>
                    <a:lnTo>
                      <a:pt x="73" y="111"/>
                    </a:lnTo>
                    <a:lnTo>
                      <a:pt x="78" y="108"/>
                    </a:lnTo>
                    <a:lnTo>
                      <a:pt x="83" y="103"/>
                    </a:lnTo>
                    <a:lnTo>
                      <a:pt x="85" y="96"/>
                    </a:lnTo>
                    <a:lnTo>
                      <a:pt x="90" y="88"/>
                    </a:lnTo>
                    <a:lnTo>
                      <a:pt x="115" y="88"/>
                    </a:lnTo>
                    <a:lnTo>
                      <a:pt x="113" y="98"/>
                    </a:lnTo>
                    <a:lnTo>
                      <a:pt x="110" y="108"/>
                    </a:lnTo>
                    <a:lnTo>
                      <a:pt x="105" y="116"/>
                    </a:lnTo>
                    <a:lnTo>
                      <a:pt x="98" y="123"/>
                    </a:lnTo>
                    <a:lnTo>
                      <a:pt x="90" y="128"/>
                    </a:lnTo>
                    <a:lnTo>
                      <a:pt x="80" y="133"/>
                    </a:lnTo>
                    <a:lnTo>
                      <a:pt x="73"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6" name="Freeform 307"/>
              <p:cNvSpPr>
                <a:spLocks noEditPoints="1"/>
              </p:cNvSpPr>
              <p:nvPr/>
            </p:nvSpPr>
            <p:spPr bwMode="auto">
              <a:xfrm>
                <a:off x="234" y="3495"/>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6 w 108"/>
                  <a:gd name="T35" fmla="*/ 2 h 130"/>
                  <a:gd name="T36" fmla="*/ 91 w 108"/>
                  <a:gd name="T37" fmla="*/ 7 h 130"/>
                  <a:gd name="T38" fmla="*/ 98 w 108"/>
                  <a:gd name="T39" fmla="*/ 12 h 130"/>
                  <a:gd name="T40" fmla="*/ 103 w 108"/>
                  <a:gd name="T41" fmla="*/ 22 h 130"/>
                  <a:gd name="T42" fmla="*/ 106 w 108"/>
                  <a:gd name="T43" fmla="*/ 30 h 130"/>
                  <a:gd name="T44" fmla="*/ 106 w 108"/>
                  <a:gd name="T45" fmla="*/ 37 h 130"/>
                  <a:gd name="T46" fmla="*/ 106 w 108"/>
                  <a:gd name="T47" fmla="*/ 45 h 130"/>
                  <a:gd name="T48" fmla="*/ 103 w 108"/>
                  <a:gd name="T49" fmla="*/ 50 h 130"/>
                  <a:gd name="T50" fmla="*/ 101 w 108"/>
                  <a:gd name="T51" fmla="*/ 55 h 130"/>
                  <a:gd name="T52" fmla="*/ 98 w 108"/>
                  <a:gd name="T53" fmla="*/ 57 h 130"/>
                  <a:gd name="T54" fmla="*/ 96 w 108"/>
                  <a:gd name="T55" fmla="*/ 62 h 130"/>
                  <a:gd name="T56" fmla="*/ 86 w 108"/>
                  <a:gd name="T57" fmla="*/ 67 h 130"/>
                  <a:gd name="T58" fmla="*/ 93 w 108"/>
                  <a:gd name="T59" fmla="*/ 73 h 130"/>
                  <a:gd name="T60" fmla="*/ 98 w 108"/>
                  <a:gd name="T61" fmla="*/ 78 h 130"/>
                  <a:gd name="T62" fmla="*/ 101 w 108"/>
                  <a:gd name="T63" fmla="*/ 85 h 130"/>
                  <a:gd name="T64" fmla="*/ 103 w 108"/>
                  <a:gd name="T65" fmla="*/ 98 h 130"/>
                  <a:gd name="T66" fmla="*/ 103 w 108"/>
                  <a:gd name="T67" fmla="*/ 108 h 130"/>
                  <a:gd name="T68" fmla="*/ 103 w 108"/>
                  <a:gd name="T69" fmla="*/ 118 h 130"/>
                  <a:gd name="T70" fmla="*/ 106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3 h 130"/>
                  <a:gd name="T88" fmla="*/ 65 w 108"/>
                  <a:gd name="T89" fmla="*/ 80 h 130"/>
                  <a:gd name="T90" fmla="*/ 55 w 108"/>
                  <a:gd name="T91" fmla="*/ 78 h 130"/>
                  <a:gd name="T92" fmla="*/ 25 w 108"/>
                  <a:gd name="T93" fmla="*/ 78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6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6" y="2"/>
                    </a:moveTo>
                    <a:lnTo>
                      <a:pt x="91" y="7"/>
                    </a:lnTo>
                    <a:lnTo>
                      <a:pt x="98" y="12"/>
                    </a:lnTo>
                    <a:lnTo>
                      <a:pt x="103" y="22"/>
                    </a:lnTo>
                    <a:lnTo>
                      <a:pt x="106" y="30"/>
                    </a:lnTo>
                    <a:lnTo>
                      <a:pt x="106" y="37"/>
                    </a:lnTo>
                    <a:lnTo>
                      <a:pt x="106" y="45"/>
                    </a:lnTo>
                    <a:lnTo>
                      <a:pt x="103" y="50"/>
                    </a:lnTo>
                    <a:lnTo>
                      <a:pt x="101" y="55"/>
                    </a:lnTo>
                    <a:lnTo>
                      <a:pt x="98" y="57"/>
                    </a:lnTo>
                    <a:lnTo>
                      <a:pt x="96" y="62"/>
                    </a:lnTo>
                    <a:lnTo>
                      <a:pt x="86" y="67"/>
                    </a:lnTo>
                    <a:lnTo>
                      <a:pt x="93" y="73"/>
                    </a:lnTo>
                    <a:lnTo>
                      <a:pt x="98" y="78"/>
                    </a:lnTo>
                    <a:lnTo>
                      <a:pt x="101" y="85"/>
                    </a:lnTo>
                    <a:lnTo>
                      <a:pt x="103" y="98"/>
                    </a:lnTo>
                    <a:lnTo>
                      <a:pt x="103" y="108"/>
                    </a:lnTo>
                    <a:lnTo>
                      <a:pt x="103" y="118"/>
                    </a:lnTo>
                    <a:lnTo>
                      <a:pt x="106" y="123"/>
                    </a:lnTo>
                    <a:lnTo>
                      <a:pt x="108" y="125"/>
                    </a:lnTo>
                    <a:lnTo>
                      <a:pt x="108" y="130"/>
                    </a:lnTo>
                    <a:lnTo>
                      <a:pt x="78" y="130"/>
                    </a:lnTo>
                    <a:lnTo>
                      <a:pt x="75" y="123"/>
                    </a:lnTo>
                    <a:lnTo>
                      <a:pt x="75" y="110"/>
                    </a:lnTo>
                    <a:lnTo>
                      <a:pt x="75" y="100"/>
                    </a:lnTo>
                    <a:lnTo>
                      <a:pt x="73" y="88"/>
                    </a:lnTo>
                    <a:lnTo>
                      <a:pt x="70" y="83"/>
                    </a:lnTo>
                    <a:lnTo>
                      <a:pt x="65" y="80"/>
                    </a:lnTo>
                    <a:lnTo>
                      <a:pt x="55" y="78"/>
                    </a:lnTo>
                    <a:lnTo>
                      <a:pt x="25" y="78"/>
                    </a:lnTo>
                    <a:lnTo>
                      <a:pt x="25" y="130"/>
                    </a:lnTo>
                    <a:lnTo>
                      <a:pt x="0" y="130"/>
                    </a:lnTo>
                    <a:lnTo>
                      <a:pt x="0" y="0"/>
                    </a:lnTo>
                    <a:lnTo>
                      <a:pt x="63" y="0"/>
                    </a:lnTo>
                    <a:lnTo>
                      <a:pt x="75"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7" name="Freeform 308"/>
              <p:cNvSpPr>
                <a:spLocks/>
              </p:cNvSpPr>
              <p:nvPr/>
            </p:nvSpPr>
            <p:spPr bwMode="auto">
              <a:xfrm>
                <a:off x="365" y="3495"/>
                <a:ext cx="98" cy="128"/>
              </a:xfrm>
              <a:custGeom>
                <a:avLst/>
                <a:gdLst>
                  <a:gd name="T0" fmla="*/ 95 w 98"/>
                  <a:gd name="T1" fmla="*/ 22 h 128"/>
                  <a:gd name="T2" fmla="*/ 25 w 98"/>
                  <a:gd name="T3" fmla="*/ 22 h 128"/>
                  <a:gd name="T4" fmla="*/ 25 w 98"/>
                  <a:gd name="T5" fmla="*/ 50 h 128"/>
                  <a:gd name="T6" fmla="*/ 88 w 98"/>
                  <a:gd name="T7" fmla="*/ 50 h 128"/>
                  <a:gd name="T8" fmla="*/ 88 w 98"/>
                  <a:gd name="T9" fmla="*/ 73 h 128"/>
                  <a:gd name="T10" fmla="*/ 25 w 98"/>
                  <a:gd name="T11" fmla="*/ 73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88" y="50"/>
                    </a:lnTo>
                    <a:lnTo>
                      <a:pt x="88" y="73"/>
                    </a:lnTo>
                    <a:lnTo>
                      <a:pt x="25" y="73"/>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8" name="Freeform 309"/>
              <p:cNvSpPr>
                <a:spLocks noEditPoints="1"/>
              </p:cNvSpPr>
              <p:nvPr/>
            </p:nvSpPr>
            <p:spPr bwMode="auto">
              <a:xfrm>
                <a:off x="475" y="3495"/>
                <a:ext cx="124" cy="128"/>
              </a:xfrm>
              <a:custGeom>
                <a:avLst/>
                <a:gdLst>
                  <a:gd name="T0" fmla="*/ 46 w 124"/>
                  <a:gd name="T1" fmla="*/ 80 h 128"/>
                  <a:gd name="T2" fmla="*/ 78 w 124"/>
                  <a:gd name="T3" fmla="*/ 80 h 128"/>
                  <a:gd name="T4" fmla="*/ 61 w 124"/>
                  <a:gd name="T5" fmla="*/ 30 h 128"/>
                  <a:gd name="T6" fmla="*/ 46 w 124"/>
                  <a:gd name="T7" fmla="*/ 80 h 128"/>
                  <a:gd name="T8" fmla="*/ 46 w 124"/>
                  <a:gd name="T9" fmla="*/ 0 h 128"/>
                  <a:gd name="T10" fmla="*/ 76 w 124"/>
                  <a:gd name="T11" fmla="*/ 0 h 128"/>
                  <a:gd name="T12" fmla="*/ 124 w 124"/>
                  <a:gd name="T13" fmla="*/ 128 h 128"/>
                  <a:gd name="T14" fmla="*/ 94 w 124"/>
                  <a:gd name="T15" fmla="*/ 128 h 128"/>
                  <a:gd name="T16" fmla="*/ 86 w 124"/>
                  <a:gd name="T17" fmla="*/ 103 h 128"/>
                  <a:gd name="T18" fmla="*/ 38 w 124"/>
                  <a:gd name="T19" fmla="*/ 103 h 128"/>
                  <a:gd name="T20" fmla="*/ 28 w 124"/>
                  <a:gd name="T21" fmla="*/ 128 h 128"/>
                  <a:gd name="T22" fmla="*/ 0 w 124"/>
                  <a:gd name="T23" fmla="*/ 128 h 128"/>
                  <a:gd name="T24" fmla="*/ 46 w 124"/>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28"/>
                  <a:gd name="T41" fmla="*/ 124 w 124"/>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28">
                    <a:moveTo>
                      <a:pt x="46" y="80"/>
                    </a:moveTo>
                    <a:lnTo>
                      <a:pt x="78" y="80"/>
                    </a:lnTo>
                    <a:lnTo>
                      <a:pt x="61" y="30"/>
                    </a:lnTo>
                    <a:lnTo>
                      <a:pt x="46" y="80"/>
                    </a:lnTo>
                    <a:close/>
                    <a:moveTo>
                      <a:pt x="46" y="0"/>
                    </a:moveTo>
                    <a:lnTo>
                      <a:pt x="76" y="0"/>
                    </a:lnTo>
                    <a:lnTo>
                      <a:pt x="124" y="128"/>
                    </a:lnTo>
                    <a:lnTo>
                      <a:pt x="94" y="128"/>
                    </a:lnTo>
                    <a:lnTo>
                      <a:pt x="86" y="103"/>
                    </a:lnTo>
                    <a:lnTo>
                      <a:pt x="38" y="103"/>
                    </a:lnTo>
                    <a:lnTo>
                      <a:pt x="28" y="128"/>
                    </a:lnTo>
                    <a:lnTo>
                      <a:pt x="0" y="128"/>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99" name="Freeform 310"/>
              <p:cNvSpPr>
                <a:spLocks/>
              </p:cNvSpPr>
              <p:nvPr/>
            </p:nvSpPr>
            <p:spPr bwMode="auto">
              <a:xfrm>
                <a:off x="591" y="3495"/>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0" name="Freeform 311"/>
              <p:cNvSpPr>
                <a:spLocks/>
              </p:cNvSpPr>
              <p:nvPr/>
            </p:nvSpPr>
            <p:spPr bwMode="auto">
              <a:xfrm>
                <a:off x="712" y="3495"/>
                <a:ext cx="101" cy="128"/>
              </a:xfrm>
              <a:custGeom>
                <a:avLst/>
                <a:gdLst>
                  <a:gd name="T0" fmla="*/ 96 w 101"/>
                  <a:gd name="T1" fmla="*/ 22 h 128"/>
                  <a:gd name="T2" fmla="*/ 28 w 101"/>
                  <a:gd name="T3" fmla="*/ 22 h 128"/>
                  <a:gd name="T4" fmla="*/ 28 w 101"/>
                  <a:gd name="T5" fmla="*/ 50 h 128"/>
                  <a:gd name="T6" fmla="*/ 91 w 101"/>
                  <a:gd name="T7" fmla="*/ 50 h 128"/>
                  <a:gd name="T8" fmla="*/ 91 w 101"/>
                  <a:gd name="T9" fmla="*/ 73 h 128"/>
                  <a:gd name="T10" fmla="*/ 28 w 101"/>
                  <a:gd name="T11" fmla="*/ 73 h 128"/>
                  <a:gd name="T12" fmla="*/ 28 w 101"/>
                  <a:gd name="T13" fmla="*/ 105 h 128"/>
                  <a:gd name="T14" fmla="*/ 101 w 101"/>
                  <a:gd name="T15" fmla="*/ 105 h 128"/>
                  <a:gd name="T16" fmla="*/ 101 w 101"/>
                  <a:gd name="T17" fmla="*/ 128 h 128"/>
                  <a:gd name="T18" fmla="*/ 0 w 101"/>
                  <a:gd name="T19" fmla="*/ 128 h 128"/>
                  <a:gd name="T20" fmla="*/ 0 w 101"/>
                  <a:gd name="T21" fmla="*/ 0 h 128"/>
                  <a:gd name="T22" fmla="*/ 96 w 101"/>
                  <a:gd name="T23" fmla="*/ 0 h 128"/>
                  <a:gd name="T24" fmla="*/ 96 w 101"/>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28"/>
                  <a:gd name="T41" fmla="*/ 101 w 101"/>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28">
                    <a:moveTo>
                      <a:pt x="96" y="22"/>
                    </a:moveTo>
                    <a:lnTo>
                      <a:pt x="28" y="22"/>
                    </a:lnTo>
                    <a:lnTo>
                      <a:pt x="28" y="50"/>
                    </a:lnTo>
                    <a:lnTo>
                      <a:pt x="91" y="50"/>
                    </a:lnTo>
                    <a:lnTo>
                      <a:pt x="91" y="73"/>
                    </a:lnTo>
                    <a:lnTo>
                      <a:pt x="28" y="73"/>
                    </a:lnTo>
                    <a:lnTo>
                      <a:pt x="28" y="105"/>
                    </a:lnTo>
                    <a:lnTo>
                      <a:pt x="101" y="105"/>
                    </a:lnTo>
                    <a:lnTo>
                      <a:pt x="101"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1" name="Freeform 312"/>
              <p:cNvSpPr>
                <a:spLocks/>
              </p:cNvSpPr>
              <p:nvPr/>
            </p:nvSpPr>
            <p:spPr bwMode="auto">
              <a:xfrm>
                <a:off x="873" y="3495"/>
                <a:ext cx="106" cy="128"/>
              </a:xfrm>
              <a:custGeom>
                <a:avLst/>
                <a:gdLst>
                  <a:gd name="T0" fmla="*/ 106 w 106"/>
                  <a:gd name="T1" fmla="*/ 0 h 128"/>
                  <a:gd name="T2" fmla="*/ 106 w 106"/>
                  <a:gd name="T3" fmla="*/ 22 h 128"/>
                  <a:gd name="T4" fmla="*/ 65 w 106"/>
                  <a:gd name="T5" fmla="*/ 22 h 128"/>
                  <a:gd name="T6" fmla="*/ 65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5" y="22"/>
                    </a:lnTo>
                    <a:lnTo>
                      <a:pt x="65"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2" name="Freeform 313"/>
              <p:cNvSpPr>
                <a:spLocks noEditPoints="1"/>
              </p:cNvSpPr>
              <p:nvPr/>
            </p:nvSpPr>
            <p:spPr bwMode="auto">
              <a:xfrm>
                <a:off x="971" y="3495"/>
                <a:ext cx="123" cy="128"/>
              </a:xfrm>
              <a:custGeom>
                <a:avLst/>
                <a:gdLst>
                  <a:gd name="T0" fmla="*/ 45 w 123"/>
                  <a:gd name="T1" fmla="*/ 80 h 128"/>
                  <a:gd name="T2" fmla="*/ 78 w 123"/>
                  <a:gd name="T3" fmla="*/ 80 h 128"/>
                  <a:gd name="T4" fmla="*/ 63 w 123"/>
                  <a:gd name="T5" fmla="*/ 30 h 128"/>
                  <a:gd name="T6" fmla="*/ 45 w 123"/>
                  <a:gd name="T7" fmla="*/ 80 h 128"/>
                  <a:gd name="T8" fmla="*/ 48 w 123"/>
                  <a:gd name="T9" fmla="*/ 0 h 128"/>
                  <a:gd name="T10" fmla="*/ 78 w 123"/>
                  <a:gd name="T11" fmla="*/ 0 h 128"/>
                  <a:gd name="T12" fmla="*/ 123 w 123"/>
                  <a:gd name="T13" fmla="*/ 128 h 128"/>
                  <a:gd name="T14" fmla="*/ 93 w 123"/>
                  <a:gd name="T15" fmla="*/ 128 h 128"/>
                  <a:gd name="T16" fmla="*/ 86 w 123"/>
                  <a:gd name="T17" fmla="*/ 103 h 128"/>
                  <a:gd name="T18" fmla="*/ 38 w 123"/>
                  <a:gd name="T19" fmla="*/ 103 h 128"/>
                  <a:gd name="T20" fmla="*/ 28 w 123"/>
                  <a:gd name="T21" fmla="*/ 128 h 128"/>
                  <a:gd name="T22" fmla="*/ 0 w 123"/>
                  <a:gd name="T23" fmla="*/ 128 h 128"/>
                  <a:gd name="T24" fmla="*/ 48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0"/>
                    </a:moveTo>
                    <a:lnTo>
                      <a:pt x="78" y="80"/>
                    </a:lnTo>
                    <a:lnTo>
                      <a:pt x="63" y="30"/>
                    </a:lnTo>
                    <a:lnTo>
                      <a:pt x="45" y="80"/>
                    </a:lnTo>
                    <a:close/>
                    <a:moveTo>
                      <a:pt x="48" y="0"/>
                    </a:moveTo>
                    <a:lnTo>
                      <a:pt x="78" y="0"/>
                    </a:lnTo>
                    <a:lnTo>
                      <a:pt x="123" y="128"/>
                    </a:lnTo>
                    <a:lnTo>
                      <a:pt x="93" y="128"/>
                    </a:lnTo>
                    <a:lnTo>
                      <a:pt x="86" y="103"/>
                    </a:lnTo>
                    <a:lnTo>
                      <a:pt x="38" y="103"/>
                    </a:lnTo>
                    <a:lnTo>
                      <a:pt x="2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3" name="Freeform 314"/>
              <p:cNvSpPr>
                <a:spLocks noEditPoints="1"/>
              </p:cNvSpPr>
              <p:nvPr/>
            </p:nvSpPr>
            <p:spPr bwMode="auto">
              <a:xfrm>
                <a:off x="1112" y="3495"/>
                <a:ext cx="108" cy="130"/>
              </a:xfrm>
              <a:custGeom>
                <a:avLst/>
                <a:gdLst>
                  <a:gd name="T0" fmla="*/ 25 w 108"/>
                  <a:gd name="T1" fmla="*/ 22 h 130"/>
                  <a:gd name="T2" fmla="*/ 25 w 108"/>
                  <a:gd name="T3" fmla="*/ 50 h 130"/>
                  <a:gd name="T4" fmla="*/ 58 w 108"/>
                  <a:gd name="T5" fmla="*/ 50 h 130"/>
                  <a:gd name="T6" fmla="*/ 65 w 108"/>
                  <a:gd name="T7" fmla="*/ 50 h 130"/>
                  <a:gd name="T8" fmla="*/ 73 w 108"/>
                  <a:gd name="T9" fmla="*/ 47 h 130"/>
                  <a:gd name="T10" fmla="*/ 75 w 108"/>
                  <a:gd name="T11" fmla="*/ 45 h 130"/>
                  <a:gd name="T12" fmla="*/ 75 w 108"/>
                  <a:gd name="T13" fmla="*/ 42 h 130"/>
                  <a:gd name="T14" fmla="*/ 78 w 108"/>
                  <a:gd name="T15" fmla="*/ 35 h 130"/>
                  <a:gd name="T16" fmla="*/ 78 w 108"/>
                  <a:gd name="T17" fmla="*/ 32 h 130"/>
                  <a:gd name="T18" fmla="*/ 75 w 108"/>
                  <a:gd name="T19" fmla="*/ 27 h 130"/>
                  <a:gd name="T20" fmla="*/ 73 w 108"/>
                  <a:gd name="T21" fmla="*/ 25 h 130"/>
                  <a:gd name="T22" fmla="*/ 70 w 108"/>
                  <a:gd name="T23" fmla="*/ 25 h 130"/>
                  <a:gd name="T24" fmla="*/ 63 w 108"/>
                  <a:gd name="T25" fmla="*/ 22 h 130"/>
                  <a:gd name="T26" fmla="*/ 55 w 108"/>
                  <a:gd name="T27" fmla="*/ 22 h 130"/>
                  <a:gd name="T28" fmla="*/ 25 w 108"/>
                  <a:gd name="T29" fmla="*/ 22 h 130"/>
                  <a:gd name="T30" fmla="*/ 25 w 108"/>
                  <a:gd name="T31" fmla="*/ 73 h 130"/>
                  <a:gd name="T32" fmla="*/ 25 w 108"/>
                  <a:gd name="T33" fmla="*/ 108 h 130"/>
                  <a:gd name="T34" fmla="*/ 58 w 108"/>
                  <a:gd name="T35" fmla="*/ 108 h 130"/>
                  <a:gd name="T36" fmla="*/ 65 w 108"/>
                  <a:gd name="T37" fmla="*/ 105 h 130"/>
                  <a:gd name="T38" fmla="*/ 70 w 108"/>
                  <a:gd name="T39" fmla="*/ 105 h 130"/>
                  <a:gd name="T40" fmla="*/ 75 w 108"/>
                  <a:gd name="T41" fmla="*/ 103 h 130"/>
                  <a:gd name="T42" fmla="*/ 78 w 108"/>
                  <a:gd name="T43" fmla="*/ 98 h 130"/>
                  <a:gd name="T44" fmla="*/ 80 w 108"/>
                  <a:gd name="T45" fmla="*/ 93 h 130"/>
                  <a:gd name="T46" fmla="*/ 80 w 108"/>
                  <a:gd name="T47" fmla="*/ 88 h 130"/>
                  <a:gd name="T48" fmla="*/ 80 w 108"/>
                  <a:gd name="T49" fmla="*/ 83 h 130"/>
                  <a:gd name="T50" fmla="*/ 78 w 108"/>
                  <a:gd name="T51" fmla="*/ 80 h 130"/>
                  <a:gd name="T52" fmla="*/ 75 w 108"/>
                  <a:gd name="T53" fmla="*/ 78 h 130"/>
                  <a:gd name="T54" fmla="*/ 73 w 108"/>
                  <a:gd name="T55" fmla="*/ 75 h 130"/>
                  <a:gd name="T56" fmla="*/ 58 w 108"/>
                  <a:gd name="T57" fmla="*/ 73 h 130"/>
                  <a:gd name="T58" fmla="*/ 25 w 108"/>
                  <a:gd name="T59" fmla="*/ 73 h 130"/>
                  <a:gd name="T60" fmla="*/ 98 w 108"/>
                  <a:gd name="T61" fmla="*/ 12 h 130"/>
                  <a:gd name="T62" fmla="*/ 101 w 108"/>
                  <a:gd name="T63" fmla="*/ 17 h 130"/>
                  <a:gd name="T64" fmla="*/ 103 w 108"/>
                  <a:gd name="T65" fmla="*/ 22 h 130"/>
                  <a:gd name="T66" fmla="*/ 103 w 108"/>
                  <a:gd name="T67" fmla="*/ 27 h 130"/>
                  <a:gd name="T68" fmla="*/ 103 w 108"/>
                  <a:gd name="T69" fmla="*/ 32 h 130"/>
                  <a:gd name="T70" fmla="*/ 103 w 108"/>
                  <a:gd name="T71" fmla="*/ 45 h 130"/>
                  <a:gd name="T72" fmla="*/ 101 w 108"/>
                  <a:gd name="T73" fmla="*/ 47 h 130"/>
                  <a:gd name="T74" fmla="*/ 98 w 108"/>
                  <a:gd name="T75" fmla="*/ 52 h 130"/>
                  <a:gd name="T76" fmla="*/ 88 w 108"/>
                  <a:gd name="T77" fmla="*/ 60 h 130"/>
                  <a:gd name="T78" fmla="*/ 96 w 108"/>
                  <a:gd name="T79" fmla="*/ 65 h 130"/>
                  <a:gd name="T80" fmla="*/ 103 w 108"/>
                  <a:gd name="T81" fmla="*/ 70 h 130"/>
                  <a:gd name="T82" fmla="*/ 106 w 108"/>
                  <a:gd name="T83" fmla="*/ 75 h 130"/>
                  <a:gd name="T84" fmla="*/ 106 w 108"/>
                  <a:gd name="T85" fmla="*/ 80 h 130"/>
                  <a:gd name="T86" fmla="*/ 108 w 108"/>
                  <a:gd name="T87" fmla="*/ 90 h 130"/>
                  <a:gd name="T88" fmla="*/ 106 w 108"/>
                  <a:gd name="T89" fmla="*/ 100 h 130"/>
                  <a:gd name="T90" fmla="*/ 101 w 108"/>
                  <a:gd name="T91" fmla="*/ 110 h 130"/>
                  <a:gd name="T92" fmla="*/ 98 w 108"/>
                  <a:gd name="T93" fmla="*/ 115 h 130"/>
                  <a:gd name="T94" fmla="*/ 93 w 108"/>
                  <a:gd name="T95" fmla="*/ 120 h 130"/>
                  <a:gd name="T96" fmla="*/ 88 w 108"/>
                  <a:gd name="T97" fmla="*/ 123 h 130"/>
                  <a:gd name="T98" fmla="*/ 86 w 108"/>
                  <a:gd name="T99" fmla="*/ 125 h 130"/>
                  <a:gd name="T100" fmla="*/ 78 w 108"/>
                  <a:gd name="T101" fmla="*/ 128 h 130"/>
                  <a:gd name="T102" fmla="*/ 60 w 108"/>
                  <a:gd name="T103" fmla="*/ 130 h 130"/>
                  <a:gd name="T104" fmla="*/ 0 w 108"/>
                  <a:gd name="T105" fmla="*/ 130 h 130"/>
                  <a:gd name="T106" fmla="*/ 0 w 108"/>
                  <a:gd name="T107" fmla="*/ 0 h 130"/>
                  <a:gd name="T108" fmla="*/ 63 w 108"/>
                  <a:gd name="T109" fmla="*/ 0 h 130"/>
                  <a:gd name="T110" fmla="*/ 75 w 108"/>
                  <a:gd name="T111" fmla="*/ 0 h 130"/>
                  <a:gd name="T112" fmla="*/ 83 w 108"/>
                  <a:gd name="T113" fmla="*/ 2 h 130"/>
                  <a:gd name="T114" fmla="*/ 91 w 108"/>
                  <a:gd name="T115" fmla="*/ 7 h 130"/>
                  <a:gd name="T116" fmla="*/ 98 w 108"/>
                  <a:gd name="T117" fmla="*/ 12 h 1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0"/>
                  <a:gd name="T179" fmla="*/ 108 w 108"/>
                  <a:gd name="T180" fmla="*/ 130 h 1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0">
                    <a:moveTo>
                      <a:pt x="25" y="22"/>
                    </a:moveTo>
                    <a:lnTo>
                      <a:pt x="25" y="50"/>
                    </a:lnTo>
                    <a:lnTo>
                      <a:pt x="58" y="50"/>
                    </a:lnTo>
                    <a:lnTo>
                      <a:pt x="65" y="50"/>
                    </a:lnTo>
                    <a:lnTo>
                      <a:pt x="73" y="47"/>
                    </a:lnTo>
                    <a:lnTo>
                      <a:pt x="75" y="45"/>
                    </a:lnTo>
                    <a:lnTo>
                      <a:pt x="75" y="42"/>
                    </a:lnTo>
                    <a:lnTo>
                      <a:pt x="78" y="35"/>
                    </a:lnTo>
                    <a:lnTo>
                      <a:pt x="78" y="32"/>
                    </a:lnTo>
                    <a:lnTo>
                      <a:pt x="75" y="27"/>
                    </a:lnTo>
                    <a:lnTo>
                      <a:pt x="73" y="25"/>
                    </a:lnTo>
                    <a:lnTo>
                      <a:pt x="70" y="25"/>
                    </a:lnTo>
                    <a:lnTo>
                      <a:pt x="63" y="22"/>
                    </a:lnTo>
                    <a:lnTo>
                      <a:pt x="55" y="22"/>
                    </a:lnTo>
                    <a:lnTo>
                      <a:pt x="25" y="22"/>
                    </a:lnTo>
                    <a:close/>
                    <a:moveTo>
                      <a:pt x="25" y="73"/>
                    </a:moveTo>
                    <a:lnTo>
                      <a:pt x="25" y="108"/>
                    </a:lnTo>
                    <a:lnTo>
                      <a:pt x="58" y="108"/>
                    </a:lnTo>
                    <a:lnTo>
                      <a:pt x="65" y="105"/>
                    </a:lnTo>
                    <a:lnTo>
                      <a:pt x="70" y="105"/>
                    </a:lnTo>
                    <a:lnTo>
                      <a:pt x="75" y="103"/>
                    </a:lnTo>
                    <a:lnTo>
                      <a:pt x="78" y="98"/>
                    </a:lnTo>
                    <a:lnTo>
                      <a:pt x="80" y="93"/>
                    </a:lnTo>
                    <a:lnTo>
                      <a:pt x="80" y="88"/>
                    </a:lnTo>
                    <a:lnTo>
                      <a:pt x="80" y="83"/>
                    </a:lnTo>
                    <a:lnTo>
                      <a:pt x="78" y="80"/>
                    </a:lnTo>
                    <a:lnTo>
                      <a:pt x="75" y="78"/>
                    </a:lnTo>
                    <a:lnTo>
                      <a:pt x="73" y="75"/>
                    </a:lnTo>
                    <a:lnTo>
                      <a:pt x="58" y="73"/>
                    </a:lnTo>
                    <a:lnTo>
                      <a:pt x="25" y="73"/>
                    </a:lnTo>
                    <a:close/>
                    <a:moveTo>
                      <a:pt x="98" y="12"/>
                    </a:moveTo>
                    <a:lnTo>
                      <a:pt x="101" y="17"/>
                    </a:lnTo>
                    <a:lnTo>
                      <a:pt x="103" y="22"/>
                    </a:lnTo>
                    <a:lnTo>
                      <a:pt x="103" y="27"/>
                    </a:lnTo>
                    <a:lnTo>
                      <a:pt x="103" y="32"/>
                    </a:lnTo>
                    <a:lnTo>
                      <a:pt x="103" y="45"/>
                    </a:lnTo>
                    <a:lnTo>
                      <a:pt x="101" y="47"/>
                    </a:lnTo>
                    <a:lnTo>
                      <a:pt x="98" y="52"/>
                    </a:lnTo>
                    <a:lnTo>
                      <a:pt x="88" y="60"/>
                    </a:lnTo>
                    <a:lnTo>
                      <a:pt x="96" y="65"/>
                    </a:lnTo>
                    <a:lnTo>
                      <a:pt x="103" y="70"/>
                    </a:lnTo>
                    <a:lnTo>
                      <a:pt x="106" y="75"/>
                    </a:lnTo>
                    <a:lnTo>
                      <a:pt x="106" y="80"/>
                    </a:lnTo>
                    <a:lnTo>
                      <a:pt x="108" y="90"/>
                    </a:lnTo>
                    <a:lnTo>
                      <a:pt x="106" y="100"/>
                    </a:lnTo>
                    <a:lnTo>
                      <a:pt x="101" y="110"/>
                    </a:lnTo>
                    <a:lnTo>
                      <a:pt x="98" y="115"/>
                    </a:lnTo>
                    <a:lnTo>
                      <a:pt x="93" y="120"/>
                    </a:lnTo>
                    <a:lnTo>
                      <a:pt x="88" y="123"/>
                    </a:lnTo>
                    <a:lnTo>
                      <a:pt x="86" y="125"/>
                    </a:lnTo>
                    <a:lnTo>
                      <a:pt x="78" y="128"/>
                    </a:lnTo>
                    <a:lnTo>
                      <a:pt x="60" y="130"/>
                    </a:lnTo>
                    <a:lnTo>
                      <a:pt x="0" y="130"/>
                    </a:lnTo>
                    <a:lnTo>
                      <a:pt x="0" y="0"/>
                    </a:lnTo>
                    <a:lnTo>
                      <a:pt x="63" y="0"/>
                    </a:lnTo>
                    <a:lnTo>
                      <a:pt x="75" y="0"/>
                    </a:lnTo>
                    <a:lnTo>
                      <a:pt x="83"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4" name="Freeform 315"/>
              <p:cNvSpPr>
                <a:spLocks/>
              </p:cNvSpPr>
              <p:nvPr/>
            </p:nvSpPr>
            <p:spPr bwMode="auto">
              <a:xfrm>
                <a:off x="1243" y="3495"/>
                <a:ext cx="90" cy="128"/>
              </a:xfrm>
              <a:custGeom>
                <a:avLst/>
                <a:gdLst>
                  <a:gd name="T0" fmla="*/ 0 w 90"/>
                  <a:gd name="T1" fmla="*/ 0 h 128"/>
                  <a:gd name="T2" fmla="*/ 27 w 90"/>
                  <a:gd name="T3" fmla="*/ 0 h 128"/>
                  <a:gd name="T4" fmla="*/ 27 w 90"/>
                  <a:gd name="T5" fmla="*/ 105 h 128"/>
                  <a:gd name="T6" fmla="*/ 90 w 90"/>
                  <a:gd name="T7" fmla="*/ 105 h 128"/>
                  <a:gd name="T8" fmla="*/ 90 w 90"/>
                  <a:gd name="T9" fmla="*/ 128 h 128"/>
                  <a:gd name="T10" fmla="*/ 0 w 90"/>
                  <a:gd name="T11" fmla="*/ 128 h 128"/>
                  <a:gd name="T12" fmla="*/ 0 w 90"/>
                  <a:gd name="T13" fmla="*/ 0 h 128"/>
                  <a:gd name="T14" fmla="*/ 0 60000 65536"/>
                  <a:gd name="T15" fmla="*/ 0 60000 65536"/>
                  <a:gd name="T16" fmla="*/ 0 60000 65536"/>
                  <a:gd name="T17" fmla="*/ 0 60000 65536"/>
                  <a:gd name="T18" fmla="*/ 0 60000 65536"/>
                  <a:gd name="T19" fmla="*/ 0 60000 65536"/>
                  <a:gd name="T20" fmla="*/ 0 60000 65536"/>
                  <a:gd name="T21" fmla="*/ 0 w 90"/>
                  <a:gd name="T22" fmla="*/ 0 h 128"/>
                  <a:gd name="T23" fmla="*/ 90 w 90"/>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28">
                    <a:moveTo>
                      <a:pt x="0" y="0"/>
                    </a:moveTo>
                    <a:lnTo>
                      <a:pt x="27" y="0"/>
                    </a:lnTo>
                    <a:lnTo>
                      <a:pt x="27" y="105"/>
                    </a:lnTo>
                    <a:lnTo>
                      <a:pt x="90" y="105"/>
                    </a:lnTo>
                    <a:lnTo>
                      <a:pt x="90"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5" name="Freeform 316"/>
              <p:cNvSpPr>
                <a:spLocks/>
              </p:cNvSpPr>
              <p:nvPr/>
            </p:nvSpPr>
            <p:spPr bwMode="auto">
              <a:xfrm>
                <a:off x="1353" y="3495"/>
                <a:ext cx="99" cy="128"/>
              </a:xfrm>
              <a:custGeom>
                <a:avLst/>
                <a:gdLst>
                  <a:gd name="T0" fmla="*/ 96 w 99"/>
                  <a:gd name="T1" fmla="*/ 22 h 128"/>
                  <a:gd name="T2" fmla="*/ 28 w 99"/>
                  <a:gd name="T3" fmla="*/ 22 h 128"/>
                  <a:gd name="T4" fmla="*/ 28 w 99"/>
                  <a:gd name="T5" fmla="*/ 50 h 128"/>
                  <a:gd name="T6" fmla="*/ 91 w 99"/>
                  <a:gd name="T7" fmla="*/ 50 h 128"/>
                  <a:gd name="T8" fmla="*/ 91 w 99"/>
                  <a:gd name="T9" fmla="*/ 73 h 128"/>
                  <a:gd name="T10" fmla="*/ 28 w 99"/>
                  <a:gd name="T11" fmla="*/ 73 h 128"/>
                  <a:gd name="T12" fmla="*/ 28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8" y="22"/>
                    </a:lnTo>
                    <a:lnTo>
                      <a:pt x="28" y="50"/>
                    </a:lnTo>
                    <a:lnTo>
                      <a:pt x="91" y="50"/>
                    </a:lnTo>
                    <a:lnTo>
                      <a:pt x="91" y="73"/>
                    </a:lnTo>
                    <a:lnTo>
                      <a:pt x="28" y="73"/>
                    </a:lnTo>
                    <a:lnTo>
                      <a:pt x="28"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6" name="Freeform 317"/>
              <p:cNvSpPr>
                <a:spLocks noEditPoints="1"/>
              </p:cNvSpPr>
              <p:nvPr/>
            </p:nvSpPr>
            <p:spPr bwMode="auto">
              <a:xfrm>
                <a:off x="1525" y="3495"/>
                <a:ext cx="108" cy="130"/>
              </a:xfrm>
              <a:custGeom>
                <a:avLst/>
                <a:gdLst>
                  <a:gd name="T0" fmla="*/ 50 w 108"/>
                  <a:gd name="T1" fmla="*/ 115 h 130"/>
                  <a:gd name="T2" fmla="*/ 57 w 108"/>
                  <a:gd name="T3" fmla="*/ 113 h 130"/>
                  <a:gd name="T4" fmla="*/ 65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90 w 108"/>
                  <a:gd name="T17" fmla="*/ 55 h 130"/>
                  <a:gd name="T18" fmla="*/ 88 w 108"/>
                  <a:gd name="T19" fmla="*/ 45 h 130"/>
                  <a:gd name="T20" fmla="*/ 85 w 108"/>
                  <a:gd name="T21" fmla="*/ 35 h 130"/>
                  <a:gd name="T22" fmla="*/ 80 w 108"/>
                  <a:gd name="T23" fmla="*/ 27 h 130"/>
                  <a:gd name="T24" fmla="*/ 78 w 108"/>
                  <a:gd name="T25" fmla="*/ 25 h 130"/>
                  <a:gd name="T26" fmla="*/ 75 w 108"/>
                  <a:gd name="T27" fmla="*/ 22 h 130"/>
                  <a:gd name="T28" fmla="*/ 67 w 108"/>
                  <a:gd name="T29" fmla="*/ 17 h 130"/>
                  <a:gd name="T30" fmla="*/ 60 w 108"/>
                  <a:gd name="T31" fmla="*/ 15 h 130"/>
                  <a:gd name="T32" fmla="*/ 50 w 108"/>
                  <a:gd name="T33" fmla="*/ 15 h 130"/>
                  <a:gd name="T34" fmla="*/ 17 w 108"/>
                  <a:gd name="T35" fmla="*/ 15 h 130"/>
                  <a:gd name="T36" fmla="*/ 17 w 108"/>
                  <a:gd name="T37" fmla="*/ 115 h 130"/>
                  <a:gd name="T38" fmla="*/ 50 w 108"/>
                  <a:gd name="T39" fmla="*/ 115 h 130"/>
                  <a:gd name="T40" fmla="*/ 0 w 108"/>
                  <a:gd name="T41" fmla="*/ 0 h 130"/>
                  <a:gd name="T42" fmla="*/ 52 w 108"/>
                  <a:gd name="T43" fmla="*/ 0 h 130"/>
                  <a:gd name="T44" fmla="*/ 65 w 108"/>
                  <a:gd name="T45" fmla="*/ 0 h 130"/>
                  <a:gd name="T46" fmla="*/ 78 w 108"/>
                  <a:gd name="T47" fmla="*/ 5 h 130"/>
                  <a:gd name="T48" fmla="*/ 85 w 108"/>
                  <a:gd name="T49" fmla="*/ 10 h 130"/>
                  <a:gd name="T50" fmla="*/ 95 w 108"/>
                  <a:gd name="T51" fmla="*/ 20 h 130"/>
                  <a:gd name="T52" fmla="*/ 98 w 108"/>
                  <a:gd name="T53" fmla="*/ 22 h 130"/>
                  <a:gd name="T54" fmla="*/ 100 w 108"/>
                  <a:gd name="T55" fmla="*/ 27 h 130"/>
                  <a:gd name="T56" fmla="*/ 105 w 108"/>
                  <a:gd name="T57" fmla="*/ 37 h 130"/>
                  <a:gd name="T58" fmla="*/ 108 w 108"/>
                  <a:gd name="T59" fmla="*/ 50 h 130"/>
                  <a:gd name="T60" fmla="*/ 108 w 108"/>
                  <a:gd name="T61" fmla="*/ 62 h 130"/>
                  <a:gd name="T62" fmla="*/ 108 w 108"/>
                  <a:gd name="T63" fmla="*/ 73 h 130"/>
                  <a:gd name="T64" fmla="*/ 105 w 108"/>
                  <a:gd name="T65" fmla="*/ 83 h 130"/>
                  <a:gd name="T66" fmla="*/ 103 w 108"/>
                  <a:gd name="T67" fmla="*/ 90 h 130"/>
                  <a:gd name="T68" fmla="*/ 100 w 108"/>
                  <a:gd name="T69" fmla="*/ 100 h 130"/>
                  <a:gd name="T70" fmla="*/ 93 w 108"/>
                  <a:gd name="T71" fmla="*/ 113 h 130"/>
                  <a:gd name="T72" fmla="*/ 88 w 108"/>
                  <a:gd name="T73" fmla="*/ 118 h 130"/>
                  <a:gd name="T74" fmla="*/ 80 w 108"/>
                  <a:gd name="T75" fmla="*/ 123 h 130"/>
                  <a:gd name="T76" fmla="*/ 75 w 108"/>
                  <a:gd name="T77" fmla="*/ 125 h 130"/>
                  <a:gd name="T78" fmla="*/ 67 w 108"/>
                  <a:gd name="T79" fmla="*/ 128 h 130"/>
                  <a:gd name="T80" fmla="*/ 52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7" y="113"/>
                    </a:lnTo>
                    <a:lnTo>
                      <a:pt x="65" y="113"/>
                    </a:lnTo>
                    <a:lnTo>
                      <a:pt x="73" y="108"/>
                    </a:lnTo>
                    <a:lnTo>
                      <a:pt x="80" y="100"/>
                    </a:lnTo>
                    <a:lnTo>
                      <a:pt x="85" y="90"/>
                    </a:lnTo>
                    <a:lnTo>
                      <a:pt x="88" y="80"/>
                    </a:lnTo>
                    <a:lnTo>
                      <a:pt x="90" y="65"/>
                    </a:lnTo>
                    <a:lnTo>
                      <a:pt x="90" y="55"/>
                    </a:lnTo>
                    <a:lnTo>
                      <a:pt x="88" y="45"/>
                    </a:lnTo>
                    <a:lnTo>
                      <a:pt x="85" y="35"/>
                    </a:lnTo>
                    <a:lnTo>
                      <a:pt x="80" y="27"/>
                    </a:lnTo>
                    <a:lnTo>
                      <a:pt x="78" y="25"/>
                    </a:lnTo>
                    <a:lnTo>
                      <a:pt x="75" y="22"/>
                    </a:lnTo>
                    <a:lnTo>
                      <a:pt x="67" y="17"/>
                    </a:lnTo>
                    <a:lnTo>
                      <a:pt x="60" y="15"/>
                    </a:lnTo>
                    <a:lnTo>
                      <a:pt x="50" y="15"/>
                    </a:lnTo>
                    <a:lnTo>
                      <a:pt x="17" y="15"/>
                    </a:lnTo>
                    <a:lnTo>
                      <a:pt x="17" y="115"/>
                    </a:lnTo>
                    <a:lnTo>
                      <a:pt x="50" y="115"/>
                    </a:lnTo>
                    <a:close/>
                    <a:moveTo>
                      <a:pt x="0" y="0"/>
                    </a:moveTo>
                    <a:lnTo>
                      <a:pt x="52" y="0"/>
                    </a:lnTo>
                    <a:lnTo>
                      <a:pt x="65" y="0"/>
                    </a:lnTo>
                    <a:lnTo>
                      <a:pt x="78" y="5"/>
                    </a:lnTo>
                    <a:lnTo>
                      <a:pt x="85" y="10"/>
                    </a:lnTo>
                    <a:lnTo>
                      <a:pt x="95" y="20"/>
                    </a:lnTo>
                    <a:lnTo>
                      <a:pt x="98" y="22"/>
                    </a:lnTo>
                    <a:lnTo>
                      <a:pt x="100" y="27"/>
                    </a:lnTo>
                    <a:lnTo>
                      <a:pt x="105" y="37"/>
                    </a:lnTo>
                    <a:lnTo>
                      <a:pt x="108" y="50"/>
                    </a:lnTo>
                    <a:lnTo>
                      <a:pt x="108" y="62"/>
                    </a:lnTo>
                    <a:lnTo>
                      <a:pt x="108" y="73"/>
                    </a:lnTo>
                    <a:lnTo>
                      <a:pt x="105" y="83"/>
                    </a:lnTo>
                    <a:lnTo>
                      <a:pt x="103" y="90"/>
                    </a:lnTo>
                    <a:lnTo>
                      <a:pt x="100" y="100"/>
                    </a:lnTo>
                    <a:lnTo>
                      <a:pt x="93" y="113"/>
                    </a:lnTo>
                    <a:lnTo>
                      <a:pt x="88" y="118"/>
                    </a:lnTo>
                    <a:lnTo>
                      <a:pt x="80" y="123"/>
                    </a:lnTo>
                    <a:lnTo>
                      <a:pt x="75" y="125"/>
                    </a:lnTo>
                    <a:lnTo>
                      <a:pt x="67" y="128"/>
                    </a:lnTo>
                    <a:lnTo>
                      <a:pt x="52"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7" name="Freeform 318"/>
              <p:cNvSpPr>
                <a:spLocks/>
              </p:cNvSpPr>
              <p:nvPr/>
            </p:nvSpPr>
            <p:spPr bwMode="auto">
              <a:xfrm>
                <a:off x="1655" y="3495"/>
                <a:ext cx="98" cy="128"/>
              </a:xfrm>
              <a:custGeom>
                <a:avLst/>
                <a:gdLst>
                  <a:gd name="T0" fmla="*/ 0 w 98"/>
                  <a:gd name="T1" fmla="*/ 0 h 128"/>
                  <a:gd name="T2" fmla="*/ 96 w 98"/>
                  <a:gd name="T3" fmla="*/ 0 h 128"/>
                  <a:gd name="T4" fmla="*/ 96 w 98"/>
                  <a:gd name="T5" fmla="*/ 15 h 128"/>
                  <a:gd name="T6" fmla="*/ 18 w 98"/>
                  <a:gd name="T7" fmla="*/ 15 h 128"/>
                  <a:gd name="T8" fmla="*/ 18 w 98"/>
                  <a:gd name="T9" fmla="*/ 55 h 128"/>
                  <a:gd name="T10" fmla="*/ 91 w 98"/>
                  <a:gd name="T11" fmla="*/ 55 h 128"/>
                  <a:gd name="T12" fmla="*/ 91 w 98"/>
                  <a:gd name="T13" fmla="*/ 70 h 128"/>
                  <a:gd name="T14" fmla="*/ 18 w 98"/>
                  <a:gd name="T15" fmla="*/ 70 h 128"/>
                  <a:gd name="T16" fmla="*/ 18 w 98"/>
                  <a:gd name="T17" fmla="*/ 113 h 128"/>
                  <a:gd name="T18" fmla="*/ 98 w 98"/>
                  <a:gd name="T19" fmla="*/ 113 h 128"/>
                  <a:gd name="T20" fmla="*/ 98 w 98"/>
                  <a:gd name="T21" fmla="*/ 128 h 128"/>
                  <a:gd name="T22" fmla="*/ 0 w 98"/>
                  <a:gd name="T23" fmla="*/ 128 h 128"/>
                  <a:gd name="T24" fmla="*/ 0 w 98"/>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0" y="0"/>
                    </a:moveTo>
                    <a:lnTo>
                      <a:pt x="96" y="0"/>
                    </a:lnTo>
                    <a:lnTo>
                      <a:pt x="96" y="15"/>
                    </a:lnTo>
                    <a:lnTo>
                      <a:pt x="18" y="15"/>
                    </a:lnTo>
                    <a:lnTo>
                      <a:pt x="18" y="55"/>
                    </a:lnTo>
                    <a:lnTo>
                      <a:pt x="91" y="55"/>
                    </a:lnTo>
                    <a:lnTo>
                      <a:pt x="91" y="70"/>
                    </a:lnTo>
                    <a:lnTo>
                      <a:pt x="18" y="70"/>
                    </a:lnTo>
                    <a:lnTo>
                      <a:pt x="18" y="113"/>
                    </a:lnTo>
                    <a:lnTo>
                      <a:pt x="98" y="113"/>
                    </a:lnTo>
                    <a:lnTo>
                      <a:pt x="9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8" name="Freeform 319"/>
              <p:cNvSpPr>
                <a:spLocks noEditPoints="1"/>
              </p:cNvSpPr>
              <p:nvPr/>
            </p:nvSpPr>
            <p:spPr bwMode="auto">
              <a:xfrm>
                <a:off x="1779" y="3495"/>
                <a:ext cx="95" cy="130"/>
              </a:xfrm>
              <a:custGeom>
                <a:avLst/>
                <a:gdLst>
                  <a:gd name="T0" fmla="*/ 0 w 95"/>
                  <a:gd name="T1" fmla="*/ 0 h 130"/>
                  <a:gd name="T2" fmla="*/ 58 w 95"/>
                  <a:gd name="T3" fmla="*/ 0 h 130"/>
                  <a:gd name="T4" fmla="*/ 65 w 95"/>
                  <a:gd name="T5" fmla="*/ 0 h 130"/>
                  <a:gd name="T6" fmla="*/ 73 w 95"/>
                  <a:gd name="T7" fmla="*/ 2 h 130"/>
                  <a:gd name="T8" fmla="*/ 80 w 95"/>
                  <a:gd name="T9" fmla="*/ 5 h 130"/>
                  <a:gd name="T10" fmla="*/ 85 w 95"/>
                  <a:gd name="T11" fmla="*/ 10 h 130"/>
                  <a:gd name="T12" fmla="*/ 90 w 95"/>
                  <a:gd name="T13" fmla="*/ 15 h 130"/>
                  <a:gd name="T14" fmla="*/ 93 w 95"/>
                  <a:gd name="T15" fmla="*/ 22 h 130"/>
                  <a:gd name="T16" fmla="*/ 95 w 95"/>
                  <a:gd name="T17" fmla="*/ 27 h 130"/>
                  <a:gd name="T18" fmla="*/ 95 w 95"/>
                  <a:gd name="T19" fmla="*/ 37 h 130"/>
                  <a:gd name="T20" fmla="*/ 95 w 95"/>
                  <a:gd name="T21" fmla="*/ 45 h 130"/>
                  <a:gd name="T22" fmla="*/ 93 w 95"/>
                  <a:gd name="T23" fmla="*/ 50 h 130"/>
                  <a:gd name="T24" fmla="*/ 90 w 95"/>
                  <a:gd name="T25" fmla="*/ 57 h 130"/>
                  <a:gd name="T26" fmla="*/ 85 w 95"/>
                  <a:gd name="T27" fmla="*/ 62 h 130"/>
                  <a:gd name="T28" fmla="*/ 83 w 95"/>
                  <a:gd name="T29" fmla="*/ 65 h 130"/>
                  <a:gd name="T30" fmla="*/ 80 w 95"/>
                  <a:gd name="T31" fmla="*/ 67 h 130"/>
                  <a:gd name="T32" fmla="*/ 75 w 95"/>
                  <a:gd name="T33" fmla="*/ 73 h 130"/>
                  <a:gd name="T34" fmla="*/ 65 w 95"/>
                  <a:gd name="T35" fmla="*/ 75 h 130"/>
                  <a:gd name="T36" fmla="*/ 58 w 95"/>
                  <a:gd name="T37" fmla="*/ 75 h 130"/>
                  <a:gd name="T38" fmla="*/ 17 w 95"/>
                  <a:gd name="T39" fmla="*/ 75 h 130"/>
                  <a:gd name="T40" fmla="*/ 17 w 95"/>
                  <a:gd name="T41" fmla="*/ 130 h 130"/>
                  <a:gd name="T42" fmla="*/ 0 w 95"/>
                  <a:gd name="T43" fmla="*/ 130 h 130"/>
                  <a:gd name="T44" fmla="*/ 0 w 95"/>
                  <a:gd name="T45" fmla="*/ 0 h 130"/>
                  <a:gd name="T46" fmla="*/ 68 w 95"/>
                  <a:gd name="T47" fmla="*/ 17 h 130"/>
                  <a:gd name="T48" fmla="*/ 60 w 95"/>
                  <a:gd name="T49" fmla="*/ 15 h 130"/>
                  <a:gd name="T50" fmla="*/ 50 w 95"/>
                  <a:gd name="T51" fmla="*/ 15 h 130"/>
                  <a:gd name="T52" fmla="*/ 17 w 95"/>
                  <a:gd name="T53" fmla="*/ 15 h 130"/>
                  <a:gd name="T54" fmla="*/ 17 w 95"/>
                  <a:gd name="T55" fmla="*/ 60 h 130"/>
                  <a:gd name="T56" fmla="*/ 50 w 95"/>
                  <a:gd name="T57" fmla="*/ 60 h 130"/>
                  <a:gd name="T58" fmla="*/ 63 w 95"/>
                  <a:gd name="T59" fmla="*/ 57 h 130"/>
                  <a:gd name="T60" fmla="*/ 68 w 95"/>
                  <a:gd name="T61" fmla="*/ 57 h 130"/>
                  <a:gd name="T62" fmla="*/ 70 w 95"/>
                  <a:gd name="T63" fmla="*/ 55 h 130"/>
                  <a:gd name="T64" fmla="*/ 73 w 95"/>
                  <a:gd name="T65" fmla="*/ 52 h 130"/>
                  <a:gd name="T66" fmla="*/ 75 w 95"/>
                  <a:gd name="T67" fmla="*/ 47 h 130"/>
                  <a:gd name="T68" fmla="*/ 78 w 95"/>
                  <a:gd name="T69" fmla="*/ 42 h 130"/>
                  <a:gd name="T70" fmla="*/ 78 w 95"/>
                  <a:gd name="T71" fmla="*/ 37 h 130"/>
                  <a:gd name="T72" fmla="*/ 78 w 95"/>
                  <a:gd name="T73" fmla="*/ 30 h 130"/>
                  <a:gd name="T74" fmla="*/ 75 w 95"/>
                  <a:gd name="T75" fmla="*/ 25 h 130"/>
                  <a:gd name="T76" fmla="*/ 73 w 95"/>
                  <a:gd name="T77" fmla="*/ 20 h 130"/>
                  <a:gd name="T78" fmla="*/ 68 w 95"/>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30"/>
                  <a:gd name="T122" fmla="*/ 95 w 95"/>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30">
                    <a:moveTo>
                      <a:pt x="0" y="0"/>
                    </a:moveTo>
                    <a:lnTo>
                      <a:pt x="58" y="0"/>
                    </a:lnTo>
                    <a:lnTo>
                      <a:pt x="65" y="0"/>
                    </a:lnTo>
                    <a:lnTo>
                      <a:pt x="73" y="2"/>
                    </a:lnTo>
                    <a:lnTo>
                      <a:pt x="80" y="5"/>
                    </a:lnTo>
                    <a:lnTo>
                      <a:pt x="85" y="10"/>
                    </a:lnTo>
                    <a:lnTo>
                      <a:pt x="90" y="15"/>
                    </a:lnTo>
                    <a:lnTo>
                      <a:pt x="93" y="22"/>
                    </a:lnTo>
                    <a:lnTo>
                      <a:pt x="95" y="27"/>
                    </a:lnTo>
                    <a:lnTo>
                      <a:pt x="95" y="37"/>
                    </a:lnTo>
                    <a:lnTo>
                      <a:pt x="95" y="45"/>
                    </a:lnTo>
                    <a:lnTo>
                      <a:pt x="93" y="50"/>
                    </a:lnTo>
                    <a:lnTo>
                      <a:pt x="90" y="57"/>
                    </a:lnTo>
                    <a:lnTo>
                      <a:pt x="85" y="62"/>
                    </a:lnTo>
                    <a:lnTo>
                      <a:pt x="83" y="65"/>
                    </a:lnTo>
                    <a:lnTo>
                      <a:pt x="80" y="67"/>
                    </a:lnTo>
                    <a:lnTo>
                      <a:pt x="75" y="73"/>
                    </a:lnTo>
                    <a:lnTo>
                      <a:pt x="65" y="75"/>
                    </a:lnTo>
                    <a:lnTo>
                      <a:pt x="58" y="75"/>
                    </a:lnTo>
                    <a:lnTo>
                      <a:pt x="17" y="75"/>
                    </a:lnTo>
                    <a:lnTo>
                      <a:pt x="17" y="130"/>
                    </a:lnTo>
                    <a:lnTo>
                      <a:pt x="0" y="130"/>
                    </a:lnTo>
                    <a:lnTo>
                      <a:pt x="0" y="0"/>
                    </a:lnTo>
                    <a:close/>
                    <a:moveTo>
                      <a:pt x="68" y="17"/>
                    </a:moveTo>
                    <a:lnTo>
                      <a:pt x="60" y="15"/>
                    </a:lnTo>
                    <a:lnTo>
                      <a:pt x="50" y="15"/>
                    </a:lnTo>
                    <a:lnTo>
                      <a:pt x="17" y="15"/>
                    </a:lnTo>
                    <a:lnTo>
                      <a:pt x="17" y="60"/>
                    </a:lnTo>
                    <a:lnTo>
                      <a:pt x="50" y="60"/>
                    </a:lnTo>
                    <a:lnTo>
                      <a:pt x="63" y="57"/>
                    </a:lnTo>
                    <a:lnTo>
                      <a:pt x="68" y="57"/>
                    </a:lnTo>
                    <a:lnTo>
                      <a:pt x="70" y="55"/>
                    </a:lnTo>
                    <a:lnTo>
                      <a:pt x="73" y="52"/>
                    </a:lnTo>
                    <a:lnTo>
                      <a:pt x="75" y="47"/>
                    </a:lnTo>
                    <a:lnTo>
                      <a:pt x="78" y="42"/>
                    </a:lnTo>
                    <a:lnTo>
                      <a:pt x="78" y="37"/>
                    </a:lnTo>
                    <a:lnTo>
                      <a:pt x="78" y="30"/>
                    </a:lnTo>
                    <a:lnTo>
                      <a:pt x="75"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09" name="Freeform 320"/>
              <p:cNvSpPr>
                <a:spLocks noEditPoints="1"/>
              </p:cNvSpPr>
              <p:nvPr/>
            </p:nvSpPr>
            <p:spPr bwMode="auto">
              <a:xfrm>
                <a:off x="1872" y="3495"/>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0" name="Freeform 321"/>
              <p:cNvSpPr>
                <a:spLocks noEditPoints="1"/>
              </p:cNvSpPr>
              <p:nvPr/>
            </p:nvSpPr>
            <p:spPr bwMode="auto">
              <a:xfrm>
                <a:off x="2005" y="3495"/>
                <a:ext cx="108" cy="130"/>
              </a:xfrm>
              <a:custGeom>
                <a:avLst/>
                <a:gdLst>
                  <a:gd name="T0" fmla="*/ 60 w 108"/>
                  <a:gd name="T1" fmla="*/ 60 h 130"/>
                  <a:gd name="T2" fmla="*/ 70 w 108"/>
                  <a:gd name="T3" fmla="*/ 57 h 130"/>
                  <a:gd name="T4" fmla="*/ 76 w 108"/>
                  <a:gd name="T5" fmla="*/ 57 h 130"/>
                  <a:gd name="T6" fmla="*/ 78 w 108"/>
                  <a:gd name="T7" fmla="*/ 55 h 130"/>
                  <a:gd name="T8" fmla="*/ 83 w 108"/>
                  <a:gd name="T9" fmla="*/ 50 h 130"/>
                  <a:gd name="T10" fmla="*/ 86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0 w 108"/>
                  <a:gd name="T25" fmla="*/ 15 h 130"/>
                  <a:gd name="T26" fmla="*/ 63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8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0" y="57"/>
                    </a:lnTo>
                    <a:lnTo>
                      <a:pt x="76" y="57"/>
                    </a:lnTo>
                    <a:lnTo>
                      <a:pt x="78" y="55"/>
                    </a:lnTo>
                    <a:lnTo>
                      <a:pt x="83" y="50"/>
                    </a:lnTo>
                    <a:lnTo>
                      <a:pt x="86" y="47"/>
                    </a:lnTo>
                    <a:lnTo>
                      <a:pt x="86" y="42"/>
                    </a:lnTo>
                    <a:lnTo>
                      <a:pt x="86" y="37"/>
                    </a:lnTo>
                    <a:lnTo>
                      <a:pt x="86" y="30"/>
                    </a:lnTo>
                    <a:lnTo>
                      <a:pt x="83" y="25"/>
                    </a:lnTo>
                    <a:lnTo>
                      <a:pt x="81" y="20"/>
                    </a:lnTo>
                    <a:lnTo>
                      <a:pt x="76" y="17"/>
                    </a:lnTo>
                    <a:lnTo>
                      <a:pt x="70" y="15"/>
                    </a:lnTo>
                    <a:lnTo>
                      <a:pt x="63" y="15"/>
                    </a:lnTo>
                    <a:lnTo>
                      <a:pt x="18" y="15"/>
                    </a:lnTo>
                    <a:lnTo>
                      <a:pt x="18" y="60"/>
                    </a:lnTo>
                    <a:lnTo>
                      <a:pt x="60" y="60"/>
                    </a:lnTo>
                    <a:close/>
                    <a:moveTo>
                      <a:pt x="0" y="0"/>
                    </a:moveTo>
                    <a:lnTo>
                      <a:pt x="60" y="0"/>
                    </a:lnTo>
                    <a:lnTo>
                      <a:pt x="76" y="0"/>
                    </a:lnTo>
                    <a:lnTo>
                      <a:pt x="86" y="5"/>
                    </a:lnTo>
                    <a:lnTo>
                      <a:pt x="93" y="10"/>
                    </a:lnTo>
                    <a:lnTo>
                      <a:pt x="98" y="12"/>
                    </a:lnTo>
                    <a:lnTo>
                      <a:pt x="101" y="15"/>
                    </a:lnTo>
                    <a:lnTo>
                      <a:pt x="103" y="25"/>
                    </a:lnTo>
                    <a:lnTo>
                      <a:pt x="103" y="35"/>
                    </a:lnTo>
                    <a:lnTo>
                      <a:pt x="103" y="45"/>
                    </a:lnTo>
                    <a:lnTo>
                      <a:pt x="101" y="50"/>
                    </a:lnTo>
                    <a:lnTo>
                      <a:pt x="98" y="52"/>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1" name="Freeform 322"/>
              <p:cNvSpPr>
                <a:spLocks/>
              </p:cNvSpPr>
              <p:nvPr/>
            </p:nvSpPr>
            <p:spPr bwMode="auto">
              <a:xfrm>
                <a:off x="2121" y="3495"/>
                <a:ext cx="105" cy="128"/>
              </a:xfrm>
              <a:custGeom>
                <a:avLst/>
                <a:gdLst>
                  <a:gd name="T0" fmla="*/ 105 w 105"/>
                  <a:gd name="T1" fmla="*/ 0 h 128"/>
                  <a:gd name="T2" fmla="*/ 105 w 105"/>
                  <a:gd name="T3" fmla="*/ 15 h 128"/>
                  <a:gd name="T4" fmla="*/ 60 w 105"/>
                  <a:gd name="T5" fmla="*/ 15 h 128"/>
                  <a:gd name="T6" fmla="*/ 60 w 105"/>
                  <a:gd name="T7" fmla="*/ 128 h 128"/>
                  <a:gd name="T8" fmla="*/ 43 w 105"/>
                  <a:gd name="T9" fmla="*/ 128 h 128"/>
                  <a:gd name="T10" fmla="*/ 43 w 105"/>
                  <a:gd name="T11" fmla="*/ 15 h 128"/>
                  <a:gd name="T12" fmla="*/ 0 w 105"/>
                  <a:gd name="T13" fmla="*/ 15 h 128"/>
                  <a:gd name="T14" fmla="*/ 0 w 105"/>
                  <a:gd name="T15" fmla="*/ 0 h 128"/>
                  <a:gd name="T16" fmla="*/ 105 w 105"/>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28"/>
                  <a:gd name="T29" fmla="*/ 105 w 10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28">
                    <a:moveTo>
                      <a:pt x="105" y="0"/>
                    </a:moveTo>
                    <a:lnTo>
                      <a:pt x="105" y="15"/>
                    </a:lnTo>
                    <a:lnTo>
                      <a:pt x="60" y="15"/>
                    </a:lnTo>
                    <a:lnTo>
                      <a:pt x="60" y="128"/>
                    </a:lnTo>
                    <a:lnTo>
                      <a:pt x="43" y="128"/>
                    </a:lnTo>
                    <a:lnTo>
                      <a:pt x="43"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2" name="Freeform 323"/>
              <p:cNvSpPr>
                <a:spLocks/>
              </p:cNvSpPr>
              <p:nvPr/>
            </p:nvSpPr>
            <p:spPr bwMode="auto">
              <a:xfrm>
                <a:off x="2242" y="3495"/>
                <a:ext cx="125" cy="130"/>
              </a:xfrm>
              <a:custGeom>
                <a:avLst/>
                <a:gdLst>
                  <a:gd name="T0" fmla="*/ 0 w 125"/>
                  <a:gd name="T1" fmla="*/ 0 h 130"/>
                  <a:gd name="T2" fmla="*/ 25 w 125"/>
                  <a:gd name="T3" fmla="*/ 0 h 130"/>
                  <a:gd name="T4" fmla="*/ 62 w 125"/>
                  <a:gd name="T5" fmla="*/ 110 h 130"/>
                  <a:gd name="T6" fmla="*/ 100 w 125"/>
                  <a:gd name="T7" fmla="*/ 0 h 130"/>
                  <a:gd name="T8" fmla="*/ 125 w 125"/>
                  <a:gd name="T9" fmla="*/ 0 h 130"/>
                  <a:gd name="T10" fmla="*/ 125 w 125"/>
                  <a:gd name="T11" fmla="*/ 130 h 130"/>
                  <a:gd name="T12" fmla="*/ 108 w 125"/>
                  <a:gd name="T13" fmla="*/ 130 h 130"/>
                  <a:gd name="T14" fmla="*/ 108 w 125"/>
                  <a:gd name="T15" fmla="*/ 52 h 130"/>
                  <a:gd name="T16" fmla="*/ 108 w 125"/>
                  <a:gd name="T17" fmla="*/ 40 h 130"/>
                  <a:gd name="T18" fmla="*/ 108 w 125"/>
                  <a:gd name="T19" fmla="*/ 20 h 130"/>
                  <a:gd name="T20" fmla="*/ 70 w 125"/>
                  <a:gd name="T21" fmla="*/ 130 h 130"/>
                  <a:gd name="T22" fmla="*/ 52 w 125"/>
                  <a:gd name="T23" fmla="*/ 130 h 130"/>
                  <a:gd name="T24" fmla="*/ 17 w 125"/>
                  <a:gd name="T25" fmla="*/ 20 h 130"/>
                  <a:gd name="T26" fmla="*/ 17 w 125"/>
                  <a:gd name="T27" fmla="*/ 25 h 130"/>
                  <a:gd name="T28" fmla="*/ 17 w 125"/>
                  <a:gd name="T29" fmla="*/ 37 h 130"/>
                  <a:gd name="T30" fmla="*/ 17 w 125"/>
                  <a:gd name="T31" fmla="*/ 52 h 130"/>
                  <a:gd name="T32" fmla="*/ 17 w 125"/>
                  <a:gd name="T33" fmla="*/ 130 h 130"/>
                  <a:gd name="T34" fmla="*/ 0 w 125"/>
                  <a:gd name="T35" fmla="*/ 130 h 130"/>
                  <a:gd name="T36" fmla="*/ 0 w 125"/>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30"/>
                  <a:gd name="T59" fmla="*/ 125 w 125"/>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30">
                    <a:moveTo>
                      <a:pt x="0" y="0"/>
                    </a:moveTo>
                    <a:lnTo>
                      <a:pt x="25" y="0"/>
                    </a:lnTo>
                    <a:lnTo>
                      <a:pt x="62" y="110"/>
                    </a:lnTo>
                    <a:lnTo>
                      <a:pt x="100" y="0"/>
                    </a:lnTo>
                    <a:lnTo>
                      <a:pt x="125" y="0"/>
                    </a:lnTo>
                    <a:lnTo>
                      <a:pt x="125" y="130"/>
                    </a:lnTo>
                    <a:lnTo>
                      <a:pt x="108" y="130"/>
                    </a:lnTo>
                    <a:lnTo>
                      <a:pt x="108" y="52"/>
                    </a:lnTo>
                    <a:lnTo>
                      <a:pt x="108" y="40"/>
                    </a:lnTo>
                    <a:lnTo>
                      <a:pt x="108" y="20"/>
                    </a:lnTo>
                    <a:lnTo>
                      <a:pt x="70" y="130"/>
                    </a:lnTo>
                    <a:lnTo>
                      <a:pt x="52" y="130"/>
                    </a:lnTo>
                    <a:lnTo>
                      <a:pt x="17" y="20"/>
                    </a:lnTo>
                    <a:lnTo>
                      <a:pt x="17" y="25"/>
                    </a:lnTo>
                    <a:lnTo>
                      <a:pt x="17"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3" name="Freeform 324"/>
              <p:cNvSpPr>
                <a:spLocks/>
              </p:cNvSpPr>
              <p:nvPr/>
            </p:nvSpPr>
            <p:spPr bwMode="auto">
              <a:xfrm>
                <a:off x="2395" y="3495"/>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4" name="Freeform 325"/>
              <p:cNvSpPr>
                <a:spLocks/>
              </p:cNvSpPr>
              <p:nvPr/>
            </p:nvSpPr>
            <p:spPr bwMode="auto">
              <a:xfrm>
                <a:off x="2513" y="3495"/>
                <a:ext cx="103" cy="128"/>
              </a:xfrm>
              <a:custGeom>
                <a:avLst/>
                <a:gdLst>
                  <a:gd name="T0" fmla="*/ 0 w 103"/>
                  <a:gd name="T1" fmla="*/ 0 h 128"/>
                  <a:gd name="T2" fmla="*/ 20 w 103"/>
                  <a:gd name="T3" fmla="*/ 0 h 128"/>
                  <a:gd name="T4" fmla="*/ 88 w 103"/>
                  <a:gd name="T5" fmla="*/ 105 h 128"/>
                  <a:gd name="T6" fmla="*/ 88 w 103"/>
                  <a:gd name="T7" fmla="*/ 0 h 128"/>
                  <a:gd name="T8" fmla="*/ 103 w 103"/>
                  <a:gd name="T9" fmla="*/ 0 h 128"/>
                  <a:gd name="T10" fmla="*/ 103 w 103"/>
                  <a:gd name="T11" fmla="*/ 128 h 128"/>
                  <a:gd name="T12" fmla="*/ 83 w 103"/>
                  <a:gd name="T13" fmla="*/ 128 h 128"/>
                  <a:gd name="T14" fmla="*/ 18 w 103"/>
                  <a:gd name="T15" fmla="*/ 25 h 128"/>
                  <a:gd name="T16" fmla="*/ 18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0" y="0"/>
                    </a:lnTo>
                    <a:lnTo>
                      <a:pt x="88" y="105"/>
                    </a:lnTo>
                    <a:lnTo>
                      <a:pt x="88" y="0"/>
                    </a:lnTo>
                    <a:lnTo>
                      <a:pt x="103" y="0"/>
                    </a:lnTo>
                    <a:lnTo>
                      <a:pt x="103"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5" name="Freeform 326"/>
              <p:cNvSpPr>
                <a:spLocks/>
              </p:cNvSpPr>
              <p:nvPr/>
            </p:nvSpPr>
            <p:spPr bwMode="auto">
              <a:xfrm>
                <a:off x="2634" y="3495"/>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6" name="Freeform 327"/>
              <p:cNvSpPr>
                <a:spLocks noEditPoints="1"/>
              </p:cNvSpPr>
              <p:nvPr/>
            </p:nvSpPr>
            <p:spPr bwMode="auto">
              <a:xfrm>
                <a:off x="3384" y="4570"/>
                <a:ext cx="108" cy="131"/>
              </a:xfrm>
              <a:custGeom>
                <a:avLst/>
                <a:gdLst>
                  <a:gd name="T0" fmla="*/ 47 w 108"/>
                  <a:gd name="T1" fmla="*/ 116 h 131"/>
                  <a:gd name="T2" fmla="*/ 58 w 108"/>
                  <a:gd name="T3" fmla="*/ 113 h 131"/>
                  <a:gd name="T4" fmla="*/ 63 w 108"/>
                  <a:gd name="T5" fmla="*/ 113 h 131"/>
                  <a:gd name="T6" fmla="*/ 73 w 108"/>
                  <a:gd name="T7" fmla="*/ 108 h 131"/>
                  <a:gd name="T8" fmla="*/ 80 w 108"/>
                  <a:gd name="T9" fmla="*/ 100 h 131"/>
                  <a:gd name="T10" fmla="*/ 85 w 108"/>
                  <a:gd name="T11" fmla="*/ 90 h 131"/>
                  <a:gd name="T12" fmla="*/ 88 w 108"/>
                  <a:gd name="T13" fmla="*/ 80 h 131"/>
                  <a:gd name="T14" fmla="*/ 88 w 108"/>
                  <a:gd name="T15" fmla="*/ 65 h 131"/>
                  <a:gd name="T16" fmla="*/ 88 w 108"/>
                  <a:gd name="T17" fmla="*/ 55 h 131"/>
                  <a:gd name="T18" fmla="*/ 85 w 108"/>
                  <a:gd name="T19" fmla="*/ 45 h 131"/>
                  <a:gd name="T20" fmla="*/ 83 w 108"/>
                  <a:gd name="T21" fmla="*/ 35 h 131"/>
                  <a:gd name="T22" fmla="*/ 80 w 108"/>
                  <a:gd name="T23" fmla="*/ 28 h 131"/>
                  <a:gd name="T24" fmla="*/ 78 w 108"/>
                  <a:gd name="T25" fmla="*/ 25 h 131"/>
                  <a:gd name="T26" fmla="*/ 73 w 108"/>
                  <a:gd name="T27" fmla="*/ 23 h 131"/>
                  <a:gd name="T28" fmla="*/ 68 w 108"/>
                  <a:gd name="T29" fmla="*/ 18 h 131"/>
                  <a:gd name="T30" fmla="*/ 58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0 h 131"/>
                  <a:gd name="T68" fmla="*/ 98 w 108"/>
                  <a:gd name="T69" fmla="*/ 100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3"/>
                    </a:lnTo>
                    <a:lnTo>
                      <a:pt x="63" y="113"/>
                    </a:lnTo>
                    <a:lnTo>
                      <a:pt x="73" y="108"/>
                    </a:lnTo>
                    <a:lnTo>
                      <a:pt x="80" y="100"/>
                    </a:lnTo>
                    <a:lnTo>
                      <a:pt x="85" y="90"/>
                    </a:lnTo>
                    <a:lnTo>
                      <a:pt x="88" y="80"/>
                    </a:lnTo>
                    <a:lnTo>
                      <a:pt x="88" y="65"/>
                    </a:lnTo>
                    <a:lnTo>
                      <a:pt x="88" y="55"/>
                    </a:lnTo>
                    <a:lnTo>
                      <a:pt x="85" y="45"/>
                    </a:lnTo>
                    <a:lnTo>
                      <a:pt x="83" y="35"/>
                    </a:lnTo>
                    <a:lnTo>
                      <a:pt x="80" y="28"/>
                    </a:lnTo>
                    <a:lnTo>
                      <a:pt x="78" y="25"/>
                    </a:lnTo>
                    <a:lnTo>
                      <a:pt x="73" y="23"/>
                    </a:lnTo>
                    <a:lnTo>
                      <a:pt x="68" y="18"/>
                    </a:lnTo>
                    <a:lnTo>
                      <a:pt x="58" y="15"/>
                    </a:lnTo>
                    <a:lnTo>
                      <a:pt x="47" y="15"/>
                    </a:lnTo>
                    <a:lnTo>
                      <a:pt x="17" y="15"/>
                    </a:lnTo>
                    <a:lnTo>
                      <a:pt x="17" y="116"/>
                    </a:lnTo>
                    <a:lnTo>
                      <a:pt x="47" y="116"/>
                    </a:lnTo>
                    <a:close/>
                    <a:moveTo>
                      <a:pt x="0" y="0"/>
                    </a:moveTo>
                    <a:lnTo>
                      <a:pt x="53"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0"/>
                    </a:lnTo>
                    <a:lnTo>
                      <a:pt x="98" y="100"/>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7" name="Freeform 328"/>
              <p:cNvSpPr>
                <a:spLocks noEditPoints="1"/>
              </p:cNvSpPr>
              <p:nvPr/>
            </p:nvSpPr>
            <p:spPr bwMode="auto">
              <a:xfrm>
                <a:off x="3502" y="4570"/>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6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6"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8" name="Freeform 329"/>
              <p:cNvSpPr>
                <a:spLocks/>
              </p:cNvSpPr>
              <p:nvPr/>
            </p:nvSpPr>
            <p:spPr bwMode="auto">
              <a:xfrm>
                <a:off x="3610" y="4570"/>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19" name="Freeform 330"/>
              <p:cNvSpPr>
                <a:spLocks/>
              </p:cNvSpPr>
              <p:nvPr/>
            </p:nvSpPr>
            <p:spPr bwMode="auto">
              <a:xfrm>
                <a:off x="3733" y="4570"/>
                <a:ext cx="96" cy="128"/>
              </a:xfrm>
              <a:custGeom>
                <a:avLst/>
                <a:gdLst>
                  <a:gd name="T0" fmla="*/ 0 w 96"/>
                  <a:gd name="T1" fmla="*/ 0 h 128"/>
                  <a:gd name="T2" fmla="*/ 93 w 96"/>
                  <a:gd name="T3" fmla="*/ 0 h 128"/>
                  <a:gd name="T4" fmla="*/ 93 w 96"/>
                  <a:gd name="T5" fmla="*/ 15 h 128"/>
                  <a:gd name="T6" fmla="*/ 18 w 96"/>
                  <a:gd name="T7" fmla="*/ 15 h 128"/>
                  <a:gd name="T8" fmla="*/ 18 w 96"/>
                  <a:gd name="T9" fmla="*/ 55 h 128"/>
                  <a:gd name="T10" fmla="*/ 88 w 96"/>
                  <a:gd name="T11" fmla="*/ 55 h 128"/>
                  <a:gd name="T12" fmla="*/ 88 w 96"/>
                  <a:gd name="T13" fmla="*/ 70 h 128"/>
                  <a:gd name="T14" fmla="*/ 18 w 96"/>
                  <a:gd name="T15" fmla="*/ 70 h 128"/>
                  <a:gd name="T16" fmla="*/ 18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8" y="15"/>
                    </a:lnTo>
                    <a:lnTo>
                      <a:pt x="18" y="55"/>
                    </a:lnTo>
                    <a:lnTo>
                      <a:pt x="88" y="55"/>
                    </a:lnTo>
                    <a:lnTo>
                      <a:pt x="88" y="70"/>
                    </a:lnTo>
                    <a:lnTo>
                      <a:pt x="18" y="70"/>
                    </a:lnTo>
                    <a:lnTo>
                      <a:pt x="18"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0" name="Freeform 331"/>
              <p:cNvSpPr>
                <a:spLocks/>
              </p:cNvSpPr>
              <p:nvPr/>
            </p:nvSpPr>
            <p:spPr bwMode="auto">
              <a:xfrm>
                <a:off x="3854" y="4680"/>
                <a:ext cx="18" cy="46"/>
              </a:xfrm>
              <a:custGeom>
                <a:avLst/>
                <a:gdLst>
                  <a:gd name="T0" fmla="*/ 0 w 18"/>
                  <a:gd name="T1" fmla="*/ 38 h 46"/>
                  <a:gd name="T2" fmla="*/ 5 w 18"/>
                  <a:gd name="T3" fmla="*/ 36 h 46"/>
                  <a:gd name="T4" fmla="*/ 8 w 18"/>
                  <a:gd name="T5" fmla="*/ 31 h 46"/>
                  <a:gd name="T6" fmla="*/ 10 w 18"/>
                  <a:gd name="T7" fmla="*/ 23 h 46"/>
                  <a:gd name="T8" fmla="*/ 10 w 18"/>
                  <a:gd name="T9" fmla="*/ 21 h 46"/>
                  <a:gd name="T10" fmla="*/ 0 w 18"/>
                  <a:gd name="T11" fmla="*/ 21 h 46"/>
                  <a:gd name="T12" fmla="*/ 0 w 18"/>
                  <a:gd name="T13" fmla="*/ 0 h 46"/>
                  <a:gd name="T14" fmla="*/ 18 w 18"/>
                  <a:gd name="T15" fmla="*/ 0 h 46"/>
                  <a:gd name="T16" fmla="*/ 18 w 18"/>
                  <a:gd name="T17" fmla="*/ 18 h 46"/>
                  <a:gd name="T18" fmla="*/ 18 w 18"/>
                  <a:gd name="T19" fmla="*/ 28 h 46"/>
                  <a:gd name="T20" fmla="*/ 15 w 18"/>
                  <a:gd name="T21" fmla="*/ 36 h 46"/>
                  <a:gd name="T22" fmla="*/ 13 w 18"/>
                  <a:gd name="T23" fmla="*/ 41 h 46"/>
                  <a:gd name="T24" fmla="*/ 8 w 18"/>
                  <a:gd name="T25" fmla="*/ 43 h 46"/>
                  <a:gd name="T26" fmla="*/ 5 w 18"/>
                  <a:gd name="T27" fmla="*/ 46 h 46"/>
                  <a:gd name="T28" fmla="*/ 0 w 18"/>
                  <a:gd name="T29" fmla="*/ 46 h 46"/>
                  <a:gd name="T30" fmla="*/ 0 w 18"/>
                  <a:gd name="T31" fmla="*/ 38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46"/>
                  <a:gd name="T50" fmla="*/ 18 w 18"/>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46">
                    <a:moveTo>
                      <a:pt x="0" y="38"/>
                    </a:moveTo>
                    <a:lnTo>
                      <a:pt x="5" y="36"/>
                    </a:lnTo>
                    <a:lnTo>
                      <a:pt x="8" y="31"/>
                    </a:lnTo>
                    <a:lnTo>
                      <a:pt x="10" y="23"/>
                    </a:lnTo>
                    <a:lnTo>
                      <a:pt x="10" y="21"/>
                    </a:lnTo>
                    <a:lnTo>
                      <a:pt x="0" y="21"/>
                    </a:lnTo>
                    <a:lnTo>
                      <a:pt x="0" y="0"/>
                    </a:lnTo>
                    <a:lnTo>
                      <a:pt x="18" y="0"/>
                    </a:lnTo>
                    <a:lnTo>
                      <a:pt x="18" y="18"/>
                    </a:lnTo>
                    <a:lnTo>
                      <a:pt x="18" y="28"/>
                    </a:lnTo>
                    <a:lnTo>
                      <a:pt x="15" y="36"/>
                    </a:lnTo>
                    <a:lnTo>
                      <a:pt x="13" y="41"/>
                    </a:lnTo>
                    <a:lnTo>
                      <a:pt x="8" y="43"/>
                    </a:lnTo>
                    <a:lnTo>
                      <a:pt x="5" y="46"/>
                    </a:lnTo>
                    <a:lnTo>
                      <a:pt x="0" y="4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1" name="Freeform 332"/>
              <p:cNvSpPr>
                <a:spLocks/>
              </p:cNvSpPr>
              <p:nvPr/>
            </p:nvSpPr>
            <p:spPr bwMode="auto">
              <a:xfrm>
                <a:off x="3376" y="4326"/>
                <a:ext cx="116" cy="136"/>
              </a:xfrm>
              <a:custGeom>
                <a:avLst/>
                <a:gdLst>
                  <a:gd name="T0" fmla="*/ 106 w 116"/>
                  <a:gd name="T1" fmla="*/ 18 h 136"/>
                  <a:gd name="T2" fmla="*/ 113 w 116"/>
                  <a:gd name="T3" fmla="*/ 33 h 136"/>
                  <a:gd name="T4" fmla="*/ 98 w 116"/>
                  <a:gd name="T5" fmla="*/ 40 h 136"/>
                  <a:gd name="T6" fmla="*/ 91 w 116"/>
                  <a:gd name="T7" fmla="*/ 25 h 136"/>
                  <a:gd name="T8" fmla="*/ 81 w 116"/>
                  <a:gd name="T9" fmla="*/ 18 h 136"/>
                  <a:gd name="T10" fmla="*/ 68 w 116"/>
                  <a:gd name="T11" fmla="*/ 15 h 136"/>
                  <a:gd name="T12" fmla="*/ 53 w 116"/>
                  <a:gd name="T13" fmla="*/ 15 h 136"/>
                  <a:gd name="T14" fmla="*/ 38 w 116"/>
                  <a:gd name="T15" fmla="*/ 23 h 136"/>
                  <a:gd name="T16" fmla="*/ 25 w 116"/>
                  <a:gd name="T17" fmla="*/ 35 h 136"/>
                  <a:gd name="T18" fmla="*/ 20 w 116"/>
                  <a:gd name="T19" fmla="*/ 56 h 136"/>
                  <a:gd name="T20" fmla="*/ 20 w 116"/>
                  <a:gd name="T21" fmla="*/ 81 h 136"/>
                  <a:gd name="T22" fmla="*/ 25 w 116"/>
                  <a:gd name="T23" fmla="*/ 98 h 136"/>
                  <a:gd name="T24" fmla="*/ 35 w 116"/>
                  <a:gd name="T25" fmla="*/ 113 h 136"/>
                  <a:gd name="T26" fmla="*/ 50 w 116"/>
                  <a:gd name="T27" fmla="*/ 118 h 136"/>
                  <a:gd name="T28" fmla="*/ 71 w 116"/>
                  <a:gd name="T29" fmla="*/ 118 h 136"/>
                  <a:gd name="T30" fmla="*/ 86 w 116"/>
                  <a:gd name="T31" fmla="*/ 111 h 136"/>
                  <a:gd name="T32" fmla="*/ 96 w 116"/>
                  <a:gd name="T33" fmla="*/ 96 h 136"/>
                  <a:gd name="T34" fmla="*/ 116 w 116"/>
                  <a:gd name="T35" fmla="*/ 86 h 136"/>
                  <a:gd name="T36" fmla="*/ 111 w 116"/>
                  <a:gd name="T37" fmla="*/ 103 h 136"/>
                  <a:gd name="T38" fmla="*/ 101 w 116"/>
                  <a:gd name="T39" fmla="*/ 118 h 136"/>
                  <a:gd name="T40" fmla="*/ 83 w 116"/>
                  <a:gd name="T41" fmla="*/ 131 h 136"/>
                  <a:gd name="T42" fmla="*/ 58 w 116"/>
                  <a:gd name="T43" fmla="*/ 136 h 136"/>
                  <a:gd name="T44" fmla="*/ 38 w 116"/>
                  <a:gd name="T45" fmla="*/ 133 h 136"/>
                  <a:gd name="T46" fmla="*/ 20 w 116"/>
                  <a:gd name="T47" fmla="*/ 123 h 136"/>
                  <a:gd name="T48" fmla="*/ 5 w 116"/>
                  <a:gd name="T49" fmla="*/ 98 h 136"/>
                  <a:gd name="T50" fmla="*/ 3 w 116"/>
                  <a:gd name="T51" fmla="*/ 83 h 136"/>
                  <a:gd name="T52" fmla="*/ 3 w 116"/>
                  <a:gd name="T53" fmla="*/ 53 h 136"/>
                  <a:gd name="T54" fmla="*/ 10 w 116"/>
                  <a:gd name="T55" fmla="*/ 28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18"/>
                    </a:lnTo>
                    <a:lnTo>
                      <a:pt x="111" y="25"/>
                    </a:lnTo>
                    <a:lnTo>
                      <a:pt x="113" y="33"/>
                    </a:lnTo>
                    <a:lnTo>
                      <a:pt x="116" y="40"/>
                    </a:lnTo>
                    <a:lnTo>
                      <a:pt x="98" y="40"/>
                    </a:lnTo>
                    <a:lnTo>
                      <a:pt x="93" y="30"/>
                    </a:lnTo>
                    <a:lnTo>
                      <a:pt x="91" y="25"/>
                    </a:lnTo>
                    <a:lnTo>
                      <a:pt x="86" y="23"/>
                    </a:lnTo>
                    <a:lnTo>
                      <a:pt x="81" y="18"/>
                    </a:lnTo>
                    <a:lnTo>
                      <a:pt x="76" y="15"/>
                    </a:lnTo>
                    <a:lnTo>
                      <a:pt x="68" y="15"/>
                    </a:lnTo>
                    <a:lnTo>
                      <a:pt x="61" y="15"/>
                    </a:lnTo>
                    <a:lnTo>
                      <a:pt x="53" y="15"/>
                    </a:lnTo>
                    <a:lnTo>
                      <a:pt x="43" y="18"/>
                    </a:lnTo>
                    <a:lnTo>
                      <a:pt x="38" y="23"/>
                    </a:lnTo>
                    <a:lnTo>
                      <a:pt x="30" y="28"/>
                    </a:lnTo>
                    <a:lnTo>
                      <a:pt x="25" y="35"/>
                    </a:lnTo>
                    <a:lnTo>
                      <a:pt x="23" y="45"/>
                    </a:lnTo>
                    <a:lnTo>
                      <a:pt x="20" y="56"/>
                    </a:lnTo>
                    <a:lnTo>
                      <a:pt x="18" y="68"/>
                    </a:lnTo>
                    <a:lnTo>
                      <a:pt x="20" y="81"/>
                    </a:lnTo>
                    <a:lnTo>
                      <a:pt x="20" y="91"/>
                    </a:lnTo>
                    <a:lnTo>
                      <a:pt x="25" y="98"/>
                    </a:lnTo>
                    <a:lnTo>
                      <a:pt x="30" y="106"/>
                    </a:lnTo>
                    <a:lnTo>
                      <a:pt x="35" y="113"/>
                    </a:lnTo>
                    <a:lnTo>
                      <a:pt x="43" y="116"/>
                    </a:lnTo>
                    <a:lnTo>
                      <a:pt x="50" y="118"/>
                    </a:lnTo>
                    <a:lnTo>
                      <a:pt x="61" y="121"/>
                    </a:lnTo>
                    <a:lnTo>
                      <a:pt x="71" y="118"/>
                    </a:lnTo>
                    <a:lnTo>
                      <a:pt x="78" y="116"/>
                    </a:lnTo>
                    <a:lnTo>
                      <a:pt x="86" y="111"/>
                    </a:lnTo>
                    <a:lnTo>
                      <a:pt x="91" y="106"/>
                    </a:lnTo>
                    <a:lnTo>
                      <a:pt x="96" y="96"/>
                    </a:lnTo>
                    <a:lnTo>
                      <a:pt x="98" y="86"/>
                    </a:lnTo>
                    <a:lnTo>
                      <a:pt x="116" y="86"/>
                    </a:lnTo>
                    <a:lnTo>
                      <a:pt x="113" y="96"/>
                    </a:lnTo>
                    <a:lnTo>
                      <a:pt x="111" y="103"/>
                    </a:lnTo>
                    <a:lnTo>
                      <a:pt x="106" y="111"/>
                    </a:lnTo>
                    <a:lnTo>
                      <a:pt x="101" y="118"/>
                    </a:lnTo>
                    <a:lnTo>
                      <a:pt x="93" y="126"/>
                    </a:lnTo>
                    <a:lnTo>
                      <a:pt x="83" y="131"/>
                    </a:lnTo>
                    <a:lnTo>
                      <a:pt x="71" y="136"/>
                    </a:lnTo>
                    <a:lnTo>
                      <a:pt x="58" y="136"/>
                    </a:lnTo>
                    <a:lnTo>
                      <a:pt x="48" y="136"/>
                    </a:lnTo>
                    <a:lnTo>
                      <a:pt x="38" y="133"/>
                    </a:lnTo>
                    <a:lnTo>
                      <a:pt x="30" y="128"/>
                    </a:lnTo>
                    <a:lnTo>
                      <a:pt x="20" y="123"/>
                    </a:lnTo>
                    <a:lnTo>
                      <a:pt x="13" y="111"/>
                    </a:lnTo>
                    <a:lnTo>
                      <a:pt x="5" y="98"/>
                    </a:lnTo>
                    <a:lnTo>
                      <a:pt x="3" y="91"/>
                    </a:lnTo>
                    <a:lnTo>
                      <a:pt x="3" y="83"/>
                    </a:lnTo>
                    <a:lnTo>
                      <a:pt x="0" y="66"/>
                    </a:lnTo>
                    <a:lnTo>
                      <a:pt x="3" y="53"/>
                    </a:lnTo>
                    <a:lnTo>
                      <a:pt x="5" y="40"/>
                    </a:lnTo>
                    <a:lnTo>
                      <a:pt x="10" y="28"/>
                    </a:lnTo>
                    <a:lnTo>
                      <a:pt x="15" y="20"/>
                    </a:lnTo>
                    <a:lnTo>
                      <a:pt x="25" y="10"/>
                    </a:lnTo>
                    <a:lnTo>
                      <a:pt x="35" y="5"/>
                    </a:lnTo>
                    <a:lnTo>
                      <a:pt x="40" y="3"/>
                    </a:lnTo>
                    <a:lnTo>
                      <a:pt x="48" y="0"/>
                    </a:lnTo>
                    <a:lnTo>
                      <a:pt x="61" y="0"/>
                    </a:lnTo>
                    <a:lnTo>
                      <a:pt x="73" y="0"/>
                    </a:lnTo>
                    <a:lnTo>
                      <a:pt x="83" y="3"/>
                    </a:lnTo>
                    <a:lnTo>
                      <a:pt x="93" y="5"/>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2" name="Freeform 333"/>
              <p:cNvSpPr>
                <a:spLocks/>
              </p:cNvSpPr>
              <p:nvPr/>
            </p:nvSpPr>
            <p:spPr bwMode="auto">
              <a:xfrm>
                <a:off x="3515" y="4329"/>
                <a:ext cx="103" cy="128"/>
              </a:xfrm>
              <a:custGeom>
                <a:avLst/>
                <a:gdLst>
                  <a:gd name="T0" fmla="*/ 0 w 103"/>
                  <a:gd name="T1" fmla="*/ 0 h 128"/>
                  <a:gd name="T2" fmla="*/ 17 w 103"/>
                  <a:gd name="T3" fmla="*/ 0 h 128"/>
                  <a:gd name="T4" fmla="*/ 17 w 103"/>
                  <a:gd name="T5" fmla="*/ 53 h 128"/>
                  <a:gd name="T6" fmla="*/ 85 w 103"/>
                  <a:gd name="T7" fmla="*/ 53 h 128"/>
                  <a:gd name="T8" fmla="*/ 85 w 103"/>
                  <a:gd name="T9" fmla="*/ 0 h 128"/>
                  <a:gd name="T10" fmla="*/ 103 w 103"/>
                  <a:gd name="T11" fmla="*/ 0 h 128"/>
                  <a:gd name="T12" fmla="*/ 103 w 103"/>
                  <a:gd name="T13" fmla="*/ 128 h 128"/>
                  <a:gd name="T14" fmla="*/ 85 w 103"/>
                  <a:gd name="T15" fmla="*/ 128 h 128"/>
                  <a:gd name="T16" fmla="*/ 85 w 103"/>
                  <a:gd name="T17" fmla="*/ 68 h 128"/>
                  <a:gd name="T18" fmla="*/ 17 w 103"/>
                  <a:gd name="T19" fmla="*/ 68 h 128"/>
                  <a:gd name="T20" fmla="*/ 17 w 103"/>
                  <a:gd name="T21" fmla="*/ 128 h 128"/>
                  <a:gd name="T22" fmla="*/ 0 w 103"/>
                  <a:gd name="T23" fmla="*/ 128 h 128"/>
                  <a:gd name="T24" fmla="*/ 0 w 10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8"/>
                  <a:gd name="T41" fmla="*/ 103 w 10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8">
                    <a:moveTo>
                      <a:pt x="0" y="0"/>
                    </a:moveTo>
                    <a:lnTo>
                      <a:pt x="17" y="0"/>
                    </a:lnTo>
                    <a:lnTo>
                      <a:pt x="17" y="53"/>
                    </a:lnTo>
                    <a:lnTo>
                      <a:pt x="85" y="53"/>
                    </a:lnTo>
                    <a:lnTo>
                      <a:pt x="85" y="0"/>
                    </a:lnTo>
                    <a:lnTo>
                      <a:pt x="103" y="0"/>
                    </a:lnTo>
                    <a:lnTo>
                      <a:pt x="103" y="128"/>
                    </a:lnTo>
                    <a:lnTo>
                      <a:pt x="85" y="128"/>
                    </a:lnTo>
                    <a:lnTo>
                      <a:pt x="85" y="68"/>
                    </a:lnTo>
                    <a:lnTo>
                      <a:pt x="17" y="68"/>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3" name="Freeform 334"/>
              <p:cNvSpPr>
                <a:spLocks noEditPoints="1"/>
              </p:cNvSpPr>
              <p:nvPr/>
            </p:nvSpPr>
            <p:spPr bwMode="auto">
              <a:xfrm>
                <a:off x="3633" y="4329"/>
                <a:ext cx="115" cy="128"/>
              </a:xfrm>
              <a:custGeom>
                <a:avLst/>
                <a:gdLst>
                  <a:gd name="T0" fmla="*/ 78 w 115"/>
                  <a:gd name="T1" fmla="*/ 75 h 128"/>
                  <a:gd name="T2" fmla="*/ 58 w 115"/>
                  <a:gd name="T3" fmla="*/ 20 h 128"/>
                  <a:gd name="T4" fmla="*/ 37 w 115"/>
                  <a:gd name="T5" fmla="*/ 75 h 128"/>
                  <a:gd name="T6" fmla="*/ 78 w 115"/>
                  <a:gd name="T7" fmla="*/ 75 h 128"/>
                  <a:gd name="T8" fmla="*/ 48 w 115"/>
                  <a:gd name="T9" fmla="*/ 0 h 128"/>
                  <a:gd name="T10" fmla="*/ 68 w 115"/>
                  <a:gd name="T11" fmla="*/ 0 h 128"/>
                  <a:gd name="T12" fmla="*/ 115 w 115"/>
                  <a:gd name="T13" fmla="*/ 128 h 128"/>
                  <a:gd name="T14" fmla="*/ 95 w 115"/>
                  <a:gd name="T15" fmla="*/ 128 h 128"/>
                  <a:gd name="T16" fmla="*/ 83 w 115"/>
                  <a:gd name="T17" fmla="*/ 90 h 128"/>
                  <a:gd name="T18" fmla="*/ 32 w 115"/>
                  <a:gd name="T19" fmla="*/ 90 h 128"/>
                  <a:gd name="T20" fmla="*/ 17 w 115"/>
                  <a:gd name="T21" fmla="*/ 128 h 128"/>
                  <a:gd name="T22" fmla="*/ 0 w 115"/>
                  <a:gd name="T23" fmla="*/ 128 h 128"/>
                  <a:gd name="T24" fmla="*/ 48 w 11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8"/>
                  <a:gd name="T41" fmla="*/ 115 w 11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8">
                    <a:moveTo>
                      <a:pt x="78" y="75"/>
                    </a:moveTo>
                    <a:lnTo>
                      <a:pt x="58" y="20"/>
                    </a:lnTo>
                    <a:lnTo>
                      <a:pt x="37" y="75"/>
                    </a:lnTo>
                    <a:lnTo>
                      <a:pt x="78" y="75"/>
                    </a:lnTo>
                    <a:close/>
                    <a:moveTo>
                      <a:pt x="48" y="0"/>
                    </a:moveTo>
                    <a:lnTo>
                      <a:pt x="68" y="0"/>
                    </a:lnTo>
                    <a:lnTo>
                      <a:pt x="115" y="128"/>
                    </a:lnTo>
                    <a:lnTo>
                      <a:pt x="95" y="128"/>
                    </a:lnTo>
                    <a:lnTo>
                      <a:pt x="83" y="90"/>
                    </a:lnTo>
                    <a:lnTo>
                      <a:pt x="32" y="90"/>
                    </a:lnTo>
                    <a:lnTo>
                      <a:pt x="17"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4" name="Freeform 335"/>
              <p:cNvSpPr>
                <a:spLocks noEditPoints="1"/>
              </p:cNvSpPr>
              <p:nvPr/>
            </p:nvSpPr>
            <p:spPr bwMode="auto">
              <a:xfrm>
                <a:off x="3766" y="4329"/>
                <a:ext cx="108" cy="130"/>
              </a:xfrm>
              <a:custGeom>
                <a:avLst/>
                <a:gdLst>
                  <a:gd name="T0" fmla="*/ 60 w 108"/>
                  <a:gd name="T1" fmla="*/ 60 h 130"/>
                  <a:gd name="T2" fmla="*/ 71 w 108"/>
                  <a:gd name="T3" fmla="*/ 58 h 130"/>
                  <a:gd name="T4" fmla="*/ 76 w 108"/>
                  <a:gd name="T5" fmla="*/ 58 h 130"/>
                  <a:gd name="T6" fmla="*/ 78 w 108"/>
                  <a:gd name="T7" fmla="*/ 55 h 130"/>
                  <a:gd name="T8" fmla="*/ 83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0 w 108"/>
                  <a:gd name="T27" fmla="*/ 15 h 130"/>
                  <a:gd name="T28" fmla="*/ 18 w 108"/>
                  <a:gd name="T29" fmla="*/ 15 h 130"/>
                  <a:gd name="T30" fmla="*/ 18 w 108"/>
                  <a:gd name="T31" fmla="*/ 60 h 130"/>
                  <a:gd name="T32" fmla="*/ 60 w 108"/>
                  <a:gd name="T33" fmla="*/ 60 h 130"/>
                  <a:gd name="T34" fmla="*/ 0 w 108"/>
                  <a:gd name="T35" fmla="*/ 0 h 130"/>
                  <a:gd name="T36" fmla="*/ 60 w 108"/>
                  <a:gd name="T37" fmla="*/ 0 h 130"/>
                  <a:gd name="T38" fmla="*/ 76 w 108"/>
                  <a:gd name="T39" fmla="*/ 0 h 130"/>
                  <a:gd name="T40" fmla="*/ 86 w 108"/>
                  <a:gd name="T41" fmla="*/ 5 h 130"/>
                  <a:gd name="T42" fmla="*/ 93 w 108"/>
                  <a:gd name="T43" fmla="*/ 10 h 130"/>
                  <a:gd name="T44" fmla="*/ 96 w 108"/>
                  <a:gd name="T45" fmla="*/ 12 h 130"/>
                  <a:gd name="T46" fmla="*/ 101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3 h 130"/>
                  <a:gd name="T58" fmla="*/ 93 w 108"/>
                  <a:gd name="T59" fmla="*/ 60 h 130"/>
                  <a:gd name="T60" fmla="*/ 86 w 108"/>
                  <a:gd name="T61" fmla="*/ 65 h 130"/>
                  <a:gd name="T62" fmla="*/ 93 w 108"/>
                  <a:gd name="T63" fmla="*/ 70 h 130"/>
                  <a:gd name="T64" fmla="*/ 98 w 108"/>
                  <a:gd name="T65" fmla="*/ 73 h 130"/>
                  <a:gd name="T66" fmla="*/ 98 w 108"/>
                  <a:gd name="T67" fmla="*/ 78 h 130"/>
                  <a:gd name="T68" fmla="*/ 101 w 108"/>
                  <a:gd name="T69" fmla="*/ 80 h 130"/>
                  <a:gd name="T70" fmla="*/ 101 w 108"/>
                  <a:gd name="T71" fmla="*/ 90 h 130"/>
                  <a:gd name="T72" fmla="*/ 103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78 h 130"/>
                  <a:gd name="T96" fmla="*/ 76 w 108"/>
                  <a:gd name="T97" fmla="*/ 75 h 130"/>
                  <a:gd name="T98" fmla="*/ 68 w 108"/>
                  <a:gd name="T99" fmla="*/ 75 h 130"/>
                  <a:gd name="T100" fmla="*/ 58 w 108"/>
                  <a:gd name="T101" fmla="*/ 73 h 130"/>
                  <a:gd name="T102" fmla="*/ 18 w 108"/>
                  <a:gd name="T103" fmla="*/ 73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60" y="60"/>
                    </a:moveTo>
                    <a:lnTo>
                      <a:pt x="71" y="58"/>
                    </a:lnTo>
                    <a:lnTo>
                      <a:pt x="76" y="58"/>
                    </a:lnTo>
                    <a:lnTo>
                      <a:pt x="78" y="55"/>
                    </a:lnTo>
                    <a:lnTo>
                      <a:pt x="83" y="50"/>
                    </a:lnTo>
                    <a:lnTo>
                      <a:pt x="83" y="47"/>
                    </a:lnTo>
                    <a:lnTo>
                      <a:pt x="86" y="42"/>
                    </a:lnTo>
                    <a:lnTo>
                      <a:pt x="86" y="37"/>
                    </a:lnTo>
                    <a:lnTo>
                      <a:pt x="86" y="30"/>
                    </a:lnTo>
                    <a:lnTo>
                      <a:pt x="83" y="25"/>
                    </a:lnTo>
                    <a:lnTo>
                      <a:pt x="81" y="20"/>
                    </a:lnTo>
                    <a:lnTo>
                      <a:pt x="76" y="17"/>
                    </a:lnTo>
                    <a:lnTo>
                      <a:pt x="71" y="15"/>
                    </a:lnTo>
                    <a:lnTo>
                      <a:pt x="60" y="15"/>
                    </a:lnTo>
                    <a:lnTo>
                      <a:pt x="18" y="15"/>
                    </a:lnTo>
                    <a:lnTo>
                      <a:pt x="18" y="60"/>
                    </a:lnTo>
                    <a:lnTo>
                      <a:pt x="60" y="60"/>
                    </a:lnTo>
                    <a:close/>
                    <a:moveTo>
                      <a:pt x="0" y="0"/>
                    </a:moveTo>
                    <a:lnTo>
                      <a:pt x="60" y="0"/>
                    </a:lnTo>
                    <a:lnTo>
                      <a:pt x="76" y="0"/>
                    </a:lnTo>
                    <a:lnTo>
                      <a:pt x="86" y="5"/>
                    </a:lnTo>
                    <a:lnTo>
                      <a:pt x="93" y="10"/>
                    </a:lnTo>
                    <a:lnTo>
                      <a:pt x="96" y="12"/>
                    </a:lnTo>
                    <a:lnTo>
                      <a:pt x="101" y="15"/>
                    </a:lnTo>
                    <a:lnTo>
                      <a:pt x="103" y="25"/>
                    </a:lnTo>
                    <a:lnTo>
                      <a:pt x="103" y="35"/>
                    </a:lnTo>
                    <a:lnTo>
                      <a:pt x="103" y="45"/>
                    </a:lnTo>
                    <a:lnTo>
                      <a:pt x="101" y="50"/>
                    </a:lnTo>
                    <a:lnTo>
                      <a:pt x="98" y="53"/>
                    </a:lnTo>
                    <a:lnTo>
                      <a:pt x="93" y="60"/>
                    </a:lnTo>
                    <a:lnTo>
                      <a:pt x="86" y="65"/>
                    </a:lnTo>
                    <a:lnTo>
                      <a:pt x="93" y="70"/>
                    </a:lnTo>
                    <a:lnTo>
                      <a:pt x="98" y="73"/>
                    </a:lnTo>
                    <a:lnTo>
                      <a:pt x="98" y="78"/>
                    </a:lnTo>
                    <a:lnTo>
                      <a:pt x="101" y="80"/>
                    </a:lnTo>
                    <a:lnTo>
                      <a:pt x="101" y="90"/>
                    </a:lnTo>
                    <a:lnTo>
                      <a:pt x="103" y="108"/>
                    </a:lnTo>
                    <a:lnTo>
                      <a:pt x="103" y="118"/>
                    </a:lnTo>
                    <a:lnTo>
                      <a:pt x="106" y="123"/>
                    </a:lnTo>
                    <a:lnTo>
                      <a:pt x="108" y="125"/>
                    </a:lnTo>
                    <a:lnTo>
                      <a:pt x="108" y="130"/>
                    </a:lnTo>
                    <a:lnTo>
                      <a:pt x="88" y="130"/>
                    </a:lnTo>
                    <a:lnTo>
                      <a:pt x="86" y="125"/>
                    </a:lnTo>
                    <a:lnTo>
                      <a:pt x="86" y="115"/>
                    </a:lnTo>
                    <a:lnTo>
                      <a:pt x="83" y="93"/>
                    </a:lnTo>
                    <a:lnTo>
                      <a:pt x="83" y="88"/>
                    </a:lnTo>
                    <a:lnTo>
                      <a:pt x="81" y="83"/>
                    </a:lnTo>
                    <a:lnTo>
                      <a:pt x="78" y="78"/>
                    </a:lnTo>
                    <a:lnTo>
                      <a:pt x="76" y="75"/>
                    </a:lnTo>
                    <a:lnTo>
                      <a:pt x="68" y="75"/>
                    </a:lnTo>
                    <a:lnTo>
                      <a:pt x="58" y="73"/>
                    </a:lnTo>
                    <a:lnTo>
                      <a:pt x="18" y="73"/>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5" name="Freeform 336"/>
              <p:cNvSpPr>
                <a:spLocks/>
              </p:cNvSpPr>
              <p:nvPr/>
            </p:nvSpPr>
            <p:spPr bwMode="auto">
              <a:xfrm>
                <a:off x="3894" y="4326"/>
                <a:ext cx="41" cy="169"/>
              </a:xfrm>
              <a:custGeom>
                <a:avLst/>
                <a:gdLst>
                  <a:gd name="T0" fmla="*/ 41 w 41"/>
                  <a:gd name="T1" fmla="*/ 0 h 169"/>
                  <a:gd name="T2" fmla="*/ 31 w 41"/>
                  <a:gd name="T3" fmla="*/ 23 h 169"/>
                  <a:gd name="T4" fmla="*/ 23 w 41"/>
                  <a:gd name="T5" fmla="*/ 40 h 169"/>
                  <a:gd name="T6" fmla="*/ 21 w 41"/>
                  <a:gd name="T7" fmla="*/ 50 h 169"/>
                  <a:gd name="T8" fmla="*/ 18 w 41"/>
                  <a:gd name="T9" fmla="*/ 61 h 169"/>
                  <a:gd name="T10" fmla="*/ 18 w 41"/>
                  <a:gd name="T11" fmla="*/ 73 h 169"/>
                  <a:gd name="T12" fmla="*/ 18 w 41"/>
                  <a:gd name="T13" fmla="*/ 86 h 169"/>
                  <a:gd name="T14" fmla="*/ 18 w 41"/>
                  <a:gd name="T15" fmla="*/ 98 h 169"/>
                  <a:gd name="T16" fmla="*/ 18 w 41"/>
                  <a:gd name="T17" fmla="*/ 108 h 169"/>
                  <a:gd name="T18" fmla="*/ 26 w 41"/>
                  <a:gd name="T19" fmla="*/ 131 h 169"/>
                  <a:gd name="T20" fmla="*/ 31 w 41"/>
                  <a:gd name="T21" fmla="*/ 148 h 169"/>
                  <a:gd name="T22" fmla="*/ 41 w 41"/>
                  <a:gd name="T23" fmla="*/ 169 h 169"/>
                  <a:gd name="T24" fmla="*/ 31 w 41"/>
                  <a:gd name="T25" fmla="*/ 169 h 169"/>
                  <a:gd name="T26" fmla="*/ 15 w 41"/>
                  <a:gd name="T27" fmla="*/ 143 h 169"/>
                  <a:gd name="T28" fmla="*/ 8 w 41"/>
                  <a:gd name="T29" fmla="*/ 128 h 169"/>
                  <a:gd name="T30" fmla="*/ 5 w 41"/>
                  <a:gd name="T31" fmla="*/ 116 h 169"/>
                  <a:gd name="T32" fmla="*/ 0 w 41"/>
                  <a:gd name="T33" fmla="*/ 101 h 169"/>
                  <a:gd name="T34" fmla="*/ 0 w 41"/>
                  <a:gd name="T35" fmla="*/ 86 h 169"/>
                  <a:gd name="T36" fmla="*/ 0 w 41"/>
                  <a:gd name="T37" fmla="*/ 73 h 169"/>
                  <a:gd name="T38" fmla="*/ 3 w 41"/>
                  <a:gd name="T39" fmla="*/ 61 h 169"/>
                  <a:gd name="T40" fmla="*/ 5 w 41"/>
                  <a:gd name="T41" fmla="*/ 50 h 169"/>
                  <a:gd name="T42" fmla="*/ 8 w 41"/>
                  <a:gd name="T43" fmla="*/ 40 h 169"/>
                  <a:gd name="T44" fmla="*/ 18 w 41"/>
                  <a:gd name="T45" fmla="*/ 23 h 169"/>
                  <a:gd name="T46" fmla="*/ 31 w 41"/>
                  <a:gd name="T47" fmla="*/ 0 h 169"/>
                  <a:gd name="T48" fmla="*/ 41 w 41"/>
                  <a:gd name="T49" fmla="*/ 0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9"/>
                  <a:gd name="T77" fmla="*/ 41 w 41"/>
                  <a:gd name="T78" fmla="*/ 169 h 1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9">
                    <a:moveTo>
                      <a:pt x="41" y="0"/>
                    </a:moveTo>
                    <a:lnTo>
                      <a:pt x="31" y="23"/>
                    </a:lnTo>
                    <a:lnTo>
                      <a:pt x="23" y="40"/>
                    </a:lnTo>
                    <a:lnTo>
                      <a:pt x="21" y="50"/>
                    </a:lnTo>
                    <a:lnTo>
                      <a:pt x="18" y="61"/>
                    </a:lnTo>
                    <a:lnTo>
                      <a:pt x="18" y="73"/>
                    </a:lnTo>
                    <a:lnTo>
                      <a:pt x="18" y="86"/>
                    </a:lnTo>
                    <a:lnTo>
                      <a:pt x="18" y="98"/>
                    </a:lnTo>
                    <a:lnTo>
                      <a:pt x="18" y="108"/>
                    </a:lnTo>
                    <a:lnTo>
                      <a:pt x="26" y="131"/>
                    </a:lnTo>
                    <a:lnTo>
                      <a:pt x="31" y="148"/>
                    </a:lnTo>
                    <a:lnTo>
                      <a:pt x="41" y="169"/>
                    </a:lnTo>
                    <a:lnTo>
                      <a:pt x="31" y="169"/>
                    </a:lnTo>
                    <a:lnTo>
                      <a:pt x="15" y="143"/>
                    </a:lnTo>
                    <a:lnTo>
                      <a:pt x="8" y="128"/>
                    </a:lnTo>
                    <a:lnTo>
                      <a:pt x="5" y="116"/>
                    </a:lnTo>
                    <a:lnTo>
                      <a:pt x="0" y="101"/>
                    </a:lnTo>
                    <a:lnTo>
                      <a:pt x="0" y="86"/>
                    </a:lnTo>
                    <a:lnTo>
                      <a:pt x="0" y="73"/>
                    </a:lnTo>
                    <a:lnTo>
                      <a:pt x="3" y="61"/>
                    </a:lnTo>
                    <a:lnTo>
                      <a:pt x="5" y="50"/>
                    </a:lnTo>
                    <a:lnTo>
                      <a:pt x="8" y="40"/>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6" name="Freeform 337"/>
              <p:cNvSpPr>
                <a:spLocks noEditPoints="1"/>
              </p:cNvSpPr>
              <p:nvPr/>
            </p:nvSpPr>
            <p:spPr bwMode="auto">
              <a:xfrm>
                <a:off x="3950" y="4331"/>
                <a:ext cx="85" cy="131"/>
              </a:xfrm>
              <a:custGeom>
                <a:avLst/>
                <a:gdLst>
                  <a:gd name="T0" fmla="*/ 17 w 85"/>
                  <a:gd name="T1" fmla="*/ 103 h 131"/>
                  <a:gd name="T2" fmla="*/ 22 w 85"/>
                  <a:gd name="T3" fmla="*/ 111 h 131"/>
                  <a:gd name="T4" fmla="*/ 32 w 85"/>
                  <a:gd name="T5" fmla="*/ 116 h 131"/>
                  <a:gd name="T6" fmla="*/ 43 w 85"/>
                  <a:gd name="T7" fmla="*/ 118 h 131"/>
                  <a:gd name="T8" fmla="*/ 53 w 85"/>
                  <a:gd name="T9" fmla="*/ 113 h 131"/>
                  <a:gd name="T10" fmla="*/ 60 w 85"/>
                  <a:gd name="T11" fmla="*/ 103 h 131"/>
                  <a:gd name="T12" fmla="*/ 65 w 85"/>
                  <a:gd name="T13" fmla="*/ 83 h 131"/>
                  <a:gd name="T14" fmla="*/ 63 w 85"/>
                  <a:gd name="T15" fmla="*/ 76 h 131"/>
                  <a:gd name="T16" fmla="*/ 55 w 85"/>
                  <a:gd name="T17" fmla="*/ 81 h 131"/>
                  <a:gd name="T18" fmla="*/ 37 w 85"/>
                  <a:gd name="T19" fmla="*/ 86 h 131"/>
                  <a:gd name="T20" fmla="*/ 22 w 85"/>
                  <a:gd name="T21" fmla="*/ 83 h 131"/>
                  <a:gd name="T22" fmla="*/ 10 w 85"/>
                  <a:gd name="T23" fmla="*/ 73 h 131"/>
                  <a:gd name="T24" fmla="*/ 2 w 85"/>
                  <a:gd name="T25" fmla="*/ 61 h 131"/>
                  <a:gd name="T26" fmla="*/ 0 w 85"/>
                  <a:gd name="T27" fmla="*/ 43 h 131"/>
                  <a:gd name="T28" fmla="*/ 2 w 85"/>
                  <a:gd name="T29" fmla="*/ 28 h 131"/>
                  <a:gd name="T30" fmla="*/ 10 w 85"/>
                  <a:gd name="T31" fmla="*/ 13 h 131"/>
                  <a:gd name="T32" fmla="*/ 22 w 85"/>
                  <a:gd name="T33" fmla="*/ 5 h 131"/>
                  <a:gd name="T34" fmla="*/ 40 w 85"/>
                  <a:gd name="T35" fmla="*/ 0 h 131"/>
                  <a:gd name="T36" fmla="*/ 63 w 85"/>
                  <a:gd name="T37" fmla="*/ 8 h 131"/>
                  <a:gd name="T38" fmla="*/ 73 w 85"/>
                  <a:gd name="T39" fmla="*/ 15 h 131"/>
                  <a:gd name="T40" fmla="*/ 83 w 85"/>
                  <a:gd name="T41" fmla="*/ 40 h 131"/>
                  <a:gd name="T42" fmla="*/ 85 w 85"/>
                  <a:gd name="T43" fmla="*/ 61 h 131"/>
                  <a:gd name="T44" fmla="*/ 83 w 85"/>
                  <a:gd name="T45" fmla="*/ 81 h 131"/>
                  <a:gd name="T46" fmla="*/ 70 w 85"/>
                  <a:gd name="T47" fmla="*/ 113 h 131"/>
                  <a:gd name="T48" fmla="*/ 63 w 85"/>
                  <a:gd name="T49" fmla="*/ 123 h 131"/>
                  <a:gd name="T50" fmla="*/ 50 w 85"/>
                  <a:gd name="T51" fmla="*/ 128 h 131"/>
                  <a:gd name="T52" fmla="*/ 30 w 85"/>
                  <a:gd name="T53" fmla="*/ 131 h 131"/>
                  <a:gd name="T54" fmla="*/ 15 w 85"/>
                  <a:gd name="T55" fmla="*/ 126 h 131"/>
                  <a:gd name="T56" fmla="*/ 5 w 85"/>
                  <a:gd name="T57" fmla="*/ 116 h 131"/>
                  <a:gd name="T58" fmla="*/ 0 w 85"/>
                  <a:gd name="T59" fmla="*/ 103 h 131"/>
                  <a:gd name="T60" fmla="*/ 17 w 85"/>
                  <a:gd name="T61" fmla="*/ 96 h 131"/>
                  <a:gd name="T62" fmla="*/ 60 w 85"/>
                  <a:gd name="T63" fmla="*/ 61 h 131"/>
                  <a:gd name="T64" fmla="*/ 65 w 85"/>
                  <a:gd name="T65" fmla="*/ 51 h 131"/>
                  <a:gd name="T66" fmla="*/ 65 w 85"/>
                  <a:gd name="T67" fmla="*/ 35 h 131"/>
                  <a:gd name="T68" fmla="*/ 63 w 85"/>
                  <a:gd name="T69" fmla="*/ 25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6"/>
                    </a:moveTo>
                    <a:lnTo>
                      <a:pt x="17" y="103"/>
                    </a:lnTo>
                    <a:lnTo>
                      <a:pt x="20" y="108"/>
                    </a:lnTo>
                    <a:lnTo>
                      <a:pt x="22" y="111"/>
                    </a:lnTo>
                    <a:lnTo>
                      <a:pt x="27" y="116"/>
                    </a:lnTo>
                    <a:lnTo>
                      <a:pt x="32" y="116"/>
                    </a:lnTo>
                    <a:lnTo>
                      <a:pt x="37" y="118"/>
                    </a:lnTo>
                    <a:lnTo>
                      <a:pt x="43" y="118"/>
                    </a:lnTo>
                    <a:lnTo>
                      <a:pt x="48" y="116"/>
                    </a:lnTo>
                    <a:lnTo>
                      <a:pt x="53" y="113"/>
                    </a:lnTo>
                    <a:lnTo>
                      <a:pt x="58" y="108"/>
                    </a:lnTo>
                    <a:lnTo>
                      <a:pt x="60" y="103"/>
                    </a:lnTo>
                    <a:lnTo>
                      <a:pt x="63" y="93"/>
                    </a:lnTo>
                    <a:lnTo>
                      <a:pt x="65" y="83"/>
                    </a:lnTo>
                    <a:lnTo>
                      <a:pt x="68" y="71"/>
                    </a:lnTo>
                    <a:lnTo>
                      <a:pt x="63" y="76"/>
                    </a:lnTo>
                    <a:lnTo>
                      <a:pt x="60" y="81"/>
                    </a:lnTo>
                    <a:lnTo>
                      <a:pt x="55" y="81"/>
                    </a:lnTo>
                    <a:lnTo>
                      <a:pt x="48" y="83"/>
                    </a:lnTo>
                    <a:lnTo>
                      <a:pt x="37" y="86"/>
                    </a:lnTo>
                    <a:lnTo>
                      <a:pt x="30" y="83"/>
                    </a:lnTo>
                    <a:lnTo>
                      <a:pt x="22" y="83"/>
                    </a:lnTo>
                    <a:lnTo>
                      <a:pt x="15" y="78"/>
                    </a:lnTo>
                    <a:lnTo>
                      <a:pt x="10" y="73"/>
                    </a:lnTo>
                    <a:lnTo>
                      <a:pt x="5" y="68"/>
                    </a:lnTo>
                    <a:lnTo>
                      <a:pt x="2" y="61"/>
                    </a:lnTo>
                    <a:lnTo>
                      <a:pt x="0" y="53"/>
                    </a:lnTo>
                    <a:lnTo>
                      <a:pt x="0" y="43"/>
                    </a:lnTo>
                    <a:lnTo>
                      <a:pt x="0" y="35"/>
                    </a:lnTo>
                    <a:lnTo>
                      <a:pt x="2" y="28"/>
                    </a:lnTo>
                    <a:lnTo>
                      <a:pt x="5" y="20"/>
                    </a:lnTo>
                    <a:lnTo>
                      <a:pt x="10" y="13"/>
                    </a:lnTo>
                    <a:lnTo>
                      <a:pt x="15" y="8"/>
                    </a:lnTo>
                    <a:lnTo>
                      <a:pt x="22" y="5"/>
                    </a:lnTo>
                    <a:lnTo>
                      <a:pt x="30" y="3"/>
                    </a:lnTo>
                    <a:lnTo>
                      <a:pt x="40" y="0"/>
                    </a:lnTo>
                    <a:lnTo>
                      <a:pt x="53" y="3"/>
                    </a:lnTo>
                    <a:lnTo>
                      <a:pt x="63" y="8"/>
                    </a:lnTo>
                    <a:lnTo>
                      <a:pt x="68" y="10"/>
                    </a:lnTo>
                    <a:lnTo>
                      <a:pt x="73" y="15"/>
                    </a:lnTo>
                    <a:lnTo>
                      <a:pt x="78" y="25"/>
                    </a:lnTo>
                    <a:lnTo>
                      <a:pt x="83" y="40"/>
                    </a:lnTo>
                    <a:lnTo>
                      <a:pt x="83" y="51"/>
                    </a:lnTo>
                    <a:lnTo>
                      <a:pt x="85" y="61"/>
                    </a:lnTo>
                    <a:lnTo>
                      <a:pt x="83" y="71"/>
                    </a:lnTo>
                    <a:lnTo>
                      <a:pt x="83" y="81"/>
                    </a:lnTo>
                    <a:lnTo>
                      <a:pt x="78" y="101"/>
                    </a:lnTo>
                    <a:lnTo>
                      <a:pt x="70" y="113"/>
                    </a:lnTo>
                    <a:lnTo>
                      <a:pt x="68" y="118"/>
                    </a:lnTo>
                    <a:lnTo>
                      <a:pt x="63" y="123"/>
                    </a:lnTo>
                    <a:lnTo>
                      <a:pt x="58" y="126"/>
                    </a:lnTo>
                    <a:lnTo>
                      <a:pt x="50" y="128"/>
                    </a:lnTo>
                    <a:lnTo>
                      <a:pt x="37" y="131"/>
                    </a:lnTo>
                    <a:lnTo>
                      <a:pt x="30" y="131"/>
                    </a:lnTo>
                    <a:lnTo>
                      <a:pt x="22" y="128"/>
                    </a:lnTo>
                    <a:lnTo>
                      <a:pt x="15" y="126"/>
                    </a:lnTo>
                    <a:lnTo>
                      <a:pt x="10" y="121"/>
                    </a:lnTo>
                    <a:lnTo>
                      <a:pt x="5" y="116"/>
                    </a:lnTo>
                    <a:lnTo>
                      <a:pt x="2" y="111"/>
                    </a:lnTo>
                    <a:lnTo>
                      <a:pt x="0" y="103"/>
                    </a:lnTo>
                    <a:lnTo>
                      <a:pt x="0" y="96"/>
                    </a:lnTo>
                    <a:lnTo>
                      <a:pt x="17" y="96"/>
                    </a:lnTo>
                    <a:close/>
                    <a:moveTo>
                      <a:pt x="58" y="66"/>
                    </a:moveTo>
                    <a:lnTo>
                      <a:pt x="60" y="61"/>
                    </a:lnTo>
                    <a:lnTo>
                      <a:pt x="63" y="56"/>
                    </a:lnTo>
                    <a:lnTo>
                      <a:pt x="65" y="51"/>
                    </a:lnTo>
                    <a:lnTo>
                      <a:pt x="65" y="43"/>
                    </a:lnTo>
                    <a:lnTo>
                      <a:pt x="65" y="35"/>
                    </a:lnTo>
                    <a:lnTo>
                      <a:pt x="63" y="30"/>
                    </a:lnTo>
                    <a:lnTo>
                      <a:pt x="63" y="25"/>
                    </a:lnTo>
                    <a:lnTo>
                      <a:pt x="58" y="23"/>
                    </a:lnTo>
                    <a:lnTo>
                      <a:pt x="55" y="20"/>
                    </a:lnTo>
                    <a:lnTo>
                      <a:pt x="50" y="18"/>
                    </a:lnTo>
                    <a:lnTo>
                      <a:pt x="40" y="15"/>
                    </a:lnTo>
                    <a:lnTo>
                      <a:pt x="30" y="18"/>
                    </a:lnTo>
                    <a:lnTo>
                      <a:pt x="25" y="20"/>
                    </a:lnTo>
                    <a:lnTo>
                      <a:pt x="22" y="23"/>
                    </a:lnTo>
                    <a:lnTo>
                      <a:pt x="20" y="28"/>
                    </a:lnTo>
                    <a:lnTo>
                      <a:pt x="17" y="33"/>
                    </a:lnTo>
                    <a:lnTo>
                      <a:pt x="15" y="38"/>
                    </a:lnTo>
                    <a:lnTo>
                      <a:pt x="15" y="43"/>
                    </a:lnTo>
                    <a:lnTo>
                      <a:pt x="17" y="56"/>
                    </a:lnTo>
                    <a:lnTo>
                      <a:pt x="22" y="63"/>
                    </a:lnTo>
                    <a:lnTo>
                      <a:pt x="25" y="68"/>
                    </a:lnTo>
                    <a:lnTo>
                      <a:pt x="30" y="68"/>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7" name="Freeform 338"/>
              <p:cNvSpPr>
                <a:spLocks/>
              </p:cNvSpPr>
              <p:nvPr/>
            </p:nvSpPr>
            <p:spPr bwMode="auto">
              <a:xfrm>
                <a:off x="4048" y="4326"/>
                <a:ext cx="43" cy="169"/>
              </a:xfrm>
              <a:custGeom>
                <a:avLst/>
                <a:gdLst>
                  <a:gd name="T0" fmla="*/ 2 w 43"/>
                  <a:gd name="T1" fmla="*/ 169 h 169"/>
                  <a:gd name="T2" fmla="*/ 12 w 43"/>
                  <a:gd name="T3" fmla="*/ 146 h 169"/>
                  <a:gd name="T4" fmla="*/ 20 w 43"/>
                  <a:gd name="T5" fmla="*/ 128 h 169"/>
                  <a:gd name="T6" fmla="*/ 22 w 43"/>
                  <a:gd name="T7" fmla="*/ 118 h 169"/>
                  <a:gd name="T8" fmla="*/ 25 w 43"/>
                  <a:gd name="T9" fmla="*/ 108 h 169"/>
                  <a:gd name="T10" fmla="*/ 25 w 43"/>
                  <a:gd name="T11" fmla="*/ 98 h 169"/>
                  <a:gd name="T12" fmla="*/ 25 w 43"/>
                  <a:gd name="T13" fmla="*/ 86 h 169"/>
                  <a:gd name="T14" fmla="*/ 25 w 43"/>
                  <a:gd name="T15" fmla="*/ 73 h 169"/>
                  <a:gd name="T16" fmla="*/ 25 w 43"/>
                  <a:gd name="T17" fmla="*/ 61 h 169"/>
                  <a:gd name="T18" fmla="*/ 22 w 43"/>
                  <a:gd name="T19" fmla="*/ 48 h 169"/>
                  <a:gd name="T20" fmla="*/ 17 w 43"/>
                  <a:gd name="T21" fmla="*/ 38 h 169"/>
                  <a:gd name="T22" fmla="*/ 12 w 43"/>
                  <a:gd name="T23" fmla="*/ 23 h 169"/>
                  <a:gd name="T24" fmla="*/ 0 w 43"/>
                  <a:gd name="T25" fmla="*/ 0 h 169"/>
                  <a:gd name="T26" fmla="*/ 12 w 43"/>
                  <a:gd name="T27" fmla="*/ 0 h 169"/>
                  <a:gd name="T28" fmla="*/ 28 w 43"/>
                  <a:gd name="T29" fmla="*/ 28 h 169"/>
                  <a:gd name="T30" fmla="*/ 35 w 43"/>
                  <a:gd name="T31" fmla="*/ 40 h 169"/>
                  <a:gd name="T32" fmla="*/ 38 w 43"/>
                  <a:gd name="T33" fmla="*/ 53 h 169"/>
                  <a:gd name="T34" fmla="*/ 40 w 43"/>
                  <a:gd name="T35" fmla="*/ 63 h 169"/>
                  <a:gd name="T36" fmla="*/ 43 w 43"/>
                  <a:gd name="T37" fmla="*/ 83 h 169"/>
                  <a:gd name="T38" fmla="*/ 43 w 43"/>
                  <a:gd name="T39" fmla="*/ 96 h 169"/>
                  <a:gd name="T40" fmla="*/ 40 w 43"/>
                  <a:gd name="T41" fmla="*/ 108 h 169"/>
                  <a:gd name="T42" fmla="*/ 38 w 43"/>
                  <a:gd name="T43" fmla="*/ 121 h 169"/>
                  <a:gd name="T44" fmla="*/ 35 w 43"/>
                  <a:gd name="T45" fmla="*/ 131 h 169"/>
                  <a:gd name="T46" fmla="*/ 25 w 43"/>
                  <a:gd name="T47" fmla="*/ 146 h 169"/>
                  <a:gd name="T48" fmla="*/ 12 w 43"/>
                  <a:gd name="T49" fmla="*/ 169 h 169"/>
                  <a:gd name="T50" fmla="*/ 2 w 43"/>
                  <a:gd name="T51" fmla="*/ 169 h 1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9"/>
                  <a:gd name="T80" fmla="*/ 43 w 43"/>
                  <a:gd name="T81" fmla="*/ 169 h 1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9">
                    <a:moveTo>
                      <a:pt x="2" y="169"/>
                    </a:moveTo>
                    <a:lnTo>
                      <a:pt x="12" y="146"/>
                    </a:lnTo>
                    <a:lnTo>
                      <a:pt x="20" y="128"/>
                    </a:lnTo>
                    <a:lnTo>
                      <a:pt x="22" y="118"/>
                    </a:lnTo>
                    <a:lnTo>
                      <a:pt x="25" y="108"/>
                    </a:lnTo>
                    <a:lnTo>
                      <a:pt x="25" y="98"/>
                    </a:lnTo>
                    <a:lnTo>
                      <a:pt x="25" y="86"/>
                    </a:lnTo>
                    <a:lnTo>
                      <a:pt x="25" y="73"/>
                    </a:lnTo>
                    <a:lnTo>
                      <a:pt x="25" y="61"/>
                    </a:lnTo>
                    <a:lnTo>
                      <a:pt x="22" y="48"/>
                    </a:lnTo>
                    <a:lnTo>
                      <a:pt x="17"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9"/>
                    </a:lnTo>
                    <a:lnTo>
                      <a:pt x="2"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28" name="Rectangle 339"/>
              <p:cNvSpPr>
                <a:spLocks noChangeArrowheads="1"/>
              </p:cNvSpPr>
              <p:nvPr/>
            </p:nvSpPr>
            <p:spPr bwMode="auto">
              <a:xfrm>
                <a:off x="3386" y="4088"/>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29" name="Freeform 340"/>
              <p:cNvSpPr>
                <a:spLocks/>
              </p:cNvSpPr>
              <p:nvPr/>
            </p:nvSpPr>
            <p:spPr bwMode="auto">
              <a:xfrm>
                <a:off x="3431" y="4088"/>
                <a:ext cx="104" cy="128"/>
              </a:xfrm>
              <a:custGeom>
                <a:avLst/>
                <a:gdLst>
                  <a:gd name="T0" fmla="*/ 0 w 104"/>
                  <a:gd name="T1" fmla="*/ 0 h 128"/>
                  <a:gd name="T2" fmla="*/ 23 w 104"/>
                  <a:gd name="T3" fmla="*/ 0 h 128"/>
                  <a:gd name="T4" fmla="*/ 89 w 104"/>
                  <a:gd name="T5" fmla="*/ 105 h 128"/>
                  <a:gd name="T6" fmla="*/ 89 w 104"/>
                  <a:gd name="T7" fmla="*/ 0 h 128"/>
                  <a:gd name="T8" fmla="*/ 104 w 104"/>
                  <a:gd name="T9" fmla="*/ 0 h 128"/>
                  <a:gd name="T10" fmla="*/ 104 w 104"/>
                  <a:gd name="T11" fmla="*/ 128 h 128"/>
                  <a:gd name="T12" fmla="*/ 86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3" y="0"/>
                    </a:lnTo>
                    <a:lnTo>
                      <a:pt x="89" y="105"/>
                    </a:lnTo>
                    <a:lnTo>
                      <a:pt x="89" y="0"/>
                    </a:lnTo>
                    <a:lnTo>
                      <a:pt x="104" y="0"/>
                    </a:lnTo>
                    <a:lnTo>
                      <a:pt x="104" y="128"/>
                    </a:lnTo>
                    <a:lnTo>
                      <a:pt x="86"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0" name="Freeform 341"/>
              <p:cNvSpPr>
                <a:spLocks/>
              </p:cNvSpPr>
              <p:nvPr/>
            </p:nvSpPr>
            <p:spPr bwMode="auto">
              <a:xfrm>
                <a:off x="3552" y="4088"/>
                <a:ext cx="106" cy="128"/>
              </a:xfrm>
              <a:custGeom>
                <a:avLst/>
                <a:gdLst>
                  <a:gd name="T0" fmla="*/ 106 w 106"/>
                  <a:gd name="T1" fmla="*/ 0 h 128"/>
                  <a:gd name="T2" fmla="*/ 106 w 106"/>
                  <a:gd name="T3" fmla="*/ 15 h 128"/>
                  <a:gd name="T4" fmla="*/ 63 w 106"/>
                  <a:gd name="T5" fmla="*/ 15 h 128"/>
                  <a:gd name="T6" fmla="*/ 63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3" y="15"/>
                    </a:lnTo>
                    <a:lnTo>
                      <a:pt x="63"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1" name="Freeform 342"/>
              <p:cNvSpPr>
                <a:spLocks/>
              </p:cNvSpPr>
              <p:nvPr/>
            </p:nvSpPr>
            <p:spPr bwMode="auto">
              <a:xfrm>
                <a:off x="3374" y="3846"/>
                <a:ext cx="113" cy="129"/>
              </a:xfrm>
              <a:custGeom>
                <a:avLst/>
                <a:gdLst>
                  <a:gd name="T0" fmla="*/ 17 w 113"/>
                  <a:gd name="T1" fmla="*/ 0 h 129"/>
                  <a:gd name="T2" fmla="*/ 55 w 113"/>
                  <a:gd name="T3" fmla="*/ 111 h 129"/>
                  <a:gd name="T4" fmla="*/ 93 w 113"/>
                  <a:gd name="T5" fmla="*/ 0 h 129"/>
                  <a:gd name="T6" fmla="*/ 113 w 113"/>
                  <a:gd name="T7" fmla="*/ 0 h 129"/>
                  <a:gd name="T8" fmla="*/ 65 w 113"/>
                  <a:gd name="T9" fmla="*/ 129 h 129"/>
                  <a:gd name="T10" fmla="*/ 47 w 113"/>
                  <a:gd name="T11" fmla="*/ 129 h 129"/>
                  <a:gd name="T12" fmla="*/ 0 w 113"/>
                  <a:gd name="T13" fmla="*/ 0 h 129"/>
                  <a:gd name="T14" fmla="*/ 17 w 113"/>
                  <a:gd name="T15" fmla="*/ 0 h 129"/>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29"/>
                  <a:gd name="T26" fmla="*/ 113 w 1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29">
                    <a:moveTo>
                      <a:pt x="17" y="0"/>
                    </a:moveTo>
                    <a:lnTo>
                      <a:pt x="55" y="111"/>
                    </a:lnTo>
                    <a:lnTo>
                      <a:pt x="93" y="0"/>
                    </a:lnTo>
                    <a:lnTo>
                      <a:pt x="113" y="0"/>
                    </a:lnTo>
                    <a:lnTo>
                      <a:pt x="65" y="129"/>
                    </a:lnTo>
                    <a:lnTo>
                      <a:pt x="47" y="129"/>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2" name="Freeform 343"/>
              <p:cNvSpPr>
                <a:spLocks noEditPoints="1"/>
              </p:cNvSpPr>
              <p:nvPr/>
            </p:nvSpPr>
            <p:spPr bwMode="auto">
              <a:xfrm>
                <a:off x="3479" y="3846"/>
                <a:ext cx="116" cy="129"/>
              </a:xfrm>
              <a:custGeom>
                <a:avLst/>
                <a:gdLst>
                  <a:gd name="T0" fmla="*/ 78 w 116"/>
                  <a:gd name="T1" fmla="*/ 76 h 129"/>
                  <a:gd name="T2" fmla="*/ 58 w 116"/>
                  <a:gd name="T3" fmla="*/ 20 h 129"/>
                  <a:gd name="T4" fmla="*/ 36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0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0"/>
                    </a:lnTo>
                    <a:lnTo>
                      <a:pt x="36" y="76"/>
                    </a:lnTo>
                    <a:lnTo>
                      <a:pt x="78" y="76"/>
                    </a:lnTo>
                    <a:close/>
                    <a:moveTo>
                      <a:pt x="48" y="0"/>
                    </a:moveTo>
                    <a:lnTo>
                      <a:pt x="68" y="0"/>
                    </a:lnTo>
                    <a:lnTo>
                      <a:pt x="116" y="129"/>
                    </a:lnTo>
                    <a:lnTo>
                      <a:pt x="96" y="129"/>
                    </a:lnTo>
                    <a:lnTo>
                      <a:pt x="83" y="91"/>
                    </a:lnTo>
                    <a:lnTo>
                      <a:pt x="30"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3" name="Freeform 344"/>
              <p:cNvSpPr>
                <a:spLocks noEditPoints="1"/>
              </p:cNvSpPr>
              <p:nvPr/>
            </p:nvSpPr>
            <p:spPr bwMode="auto">
              <a:xfrm>
                <a:off x="3613" y="3846"/>
                <a:ext cx="108" cy="131"/>
              </a:xfrm>
              <a:custGeom>
                <a:avLst/>
                <a:gdLst>
                  <a:gd name="T0" fmla="*/ 57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7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5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7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7"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7"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5"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7"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4" name="Freeform 345"/>
              <p:cNvSpPr>
                <a:spLocks/>
              </p:cNvSpPr>
              <p:nvPr/>
            </p:nvSpPr>
            <p:spPr bwMode="auto">
              <a:xfrm>
                <a:off x="3736" y="3844"/>
                <a:ext cx="116" cy="136"/>
              </a:xfrm>
              <a:custGeom>
                <a:avLst/>
                <a:gdLst>
                  <a:gd name="T0" fmla="*/ 106 w 116"/>
                  <a:gd name="T1" fmla="*/ 17 h 136"/>
                  <a:gd name="T2" fmla="*/ 113 w 116"/>
                  <a:gd name="T3" fmla="*/ 33 h 136"/>
                  <a:gd name="T4" fmla="*/ 95 w 116"/>
                  <a:gd name="T5" fmla="*/ 40 h 136"/>
                  <a:gd name="T6" fmla="*/ 88 w 116"/>
                  <a:gd name="T7" fmla="*/ 25 h 136"/>
                  <a:gd name="T8" fmla="*/ 80 w 116"/>
                  <a:gd name="T9" fmla="*/ 17 h 136"/>
                  <a:gd name="T10" fmla="*/ 68 w 116"/>
                  <a:gd name="T11" fmla="*/ 15 h 136"/>
                  <a:gd name="T12" fmla="*/ 50 w 116"/>
                  <a:gd name="T13" fmla="*/ 15 h 136"/>
                  <a:gd name="T14" fmla="*/ 35 w 116"/>
                  <a:gd name="T15" fmla="*/ 22 h 136"/>
                  <a:gd name="T16" fmla="*/ 25 w 116"/>
                  <a:gd name="T17" fmla="*/ 35 h 136"/>
                  <a:gd name="T18" fmla="*/ 18 w 116"/>
                  <a:gd name="T19" fmla="*/ 55 h 136"/>
                  <a:gd name="T20" fmla="*/ 18 w 116"/>
                  <a:gd name="T21" fmla="*/ 80 h 136"/>
                  <a:gd name="T22" fmla="*/ 23 w 116"/>
                  <a:gd name="T23" fmla="*/ 98 h 136"/>
                  <a:gd name="T24" fmla="*/ 35 w 116"/>
                  <a:gd name="T25" fmla="*/ 113 h 136"/>
                  <a:gd name="T26" fmla="*/ 50 w 116"/>
                  <a:gd name="T27" fmla="*/ 118 h 136"/>
                  <a:gd name="T28" fmla="*/ 70 w 116"/>
                  <a:gd name="T29" fmla="*/ 118 h 136"/>
                  <a:gd name="T30" fmla="*/ 83 w 116"/>
                  <a:gd name="T31" fmla="*/ 110 h 136"/>
                  <a:gd name="T32" fmla="*/ 95 w 116"/>
                  <a:gd name="T33" fmla="*/ 95 h 136"/>
                  <a:gd name="T34" fmla="*/ 116 w 116"/>
                  <a:gd name="T35" fmla="*/ 85 h 136"/>
                  <a:gd name="T36" fmla="*/ 111 w 116"/>
                  <a:gd name="T37" fmla="*/ 103 h 136"/>
                  <a:gd name="T38" fmla="*/ 101 w 116"/>
                  <a:gd name="T39" fmla="*/ 118 h 136"/>
                  <a:gd name="T40" fmla="*/ 80 w 116"/>
                  <a:gd name="T41" fmla="*/ 131 h 136"/>
                  <a:gd name="T42" fmla="*/ 58 w 116"/>
                  <a:gd name="T43" fmla="*/ 136 h 136"/>
                  <a:gd name="T44" fmla="*/ 38 w 116"/>
                  <a:gd name="T45" fmla="*/ 133 h 136"/>
                  <a:gd name="T46" fmla="*/ 20 w 116"/>
                  <a:gd name="T47" fmla="*/ 123 h 136"/>
                  <a:gd name="T48" fmla="*/ 5 w 116"/>
                  <a:gd name="T49" fmla="*/ 98 h 136"/>
                  <a:gd name="T50" fmla="*/ 0 w 116"/>
                  <a:gd name="T51" fmla="*/ 83 h 136"/>
                  <a:gd name="T52" fmla="*/ 0 w 116"/>
                  <a:gd name="T53" fmla="*/ 53 h 136"/>
                  <a:gd name="T54" fmla="*/ 7 w 116"/>
                  <a:gd name="T55" fmla="*/ 28 h 136"/>
                  <a:gd name="T56" fmla="*/ 25 w 116"/>
                  <a:gd name="T57" fmla="*/ 10 h 136"/>
                  <a:gd name="T58" fmla="*/ 40 w 116"/>
                  <a:gd name="T59" fmla="*/ 2 h 136"/>
                  <a:gd name="T60" fmla="*/ 60 w 116"/>
                  <a:gd name="T61" fmla="*/ 0 h 136"/>
                  <a:gd name="T62" fmla="*/ 83 w 116"/>
                  <a:gd name="T63" fmla="*/ 2 h 136"/>
                  <a:gd name="T64" fmla="*/ 98 w 116"/>
                  <a:gd name="T65" fmla="*/ 12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98" y="12"/>
                    </a:moveTo>
                    <a:lnTo>
                      <a:pt x="106" y="17"/>
                    </a:lnTo>
                    <a:lnTo>
                      <a:pt x="108" y="25"/>
                    </a:lnTo>
                    <a:lnTo>
                      <a:pt x="113" y="33"/>
                    </a:lnTo>
                    <a:lnTo>
                      <a:pt x="113" y="40"/>
                    </a:lnTo>
                    <a:lnTo>
                      <a:pt x="95" y="40"/>
                    </a:lnTo>
                    <a:lnTo>
                      <a:pt x="93" y="30"/>
                    </a:lnTo>
                    <a:lnTo>
                      <a:pt x="88" y="25"/>
                    </a:lnTo>
                    <a:lnTo>
                      <a:pt x="85" y="22"/>
                    </a:lnTo>
                    <a:lnTo>
                      <a:pt x="80" y="17"/>
                    </a:lnTo>
                    <a:lnTo>
                      <a:pt x="75" y="15"/>
                    </a:lnTo>
                    <a:lnTo>
                      <a:pt x="68" y="15"/>
                    </a:lnTo>
                    <a:lnTo>
                      <a:pt x="60" y="15"/>
                    </a:lnTo>
                    <a:lnTo>
                      <a:pt x="50" y="15"/>
                    </a:lnTo>
                    <a:lnTo>
                      <a:pt x="43" y="17"/>
                    </a:lnTo>
                    <a:lnTo>
                      <a:pt x="35" y="22"/>
                    </a:lnTo>
                    <a:lnTo>
                      <a:pt x="30" y="28"/>
                    </a:lnTo>
                    <a:lnTo>
                      <a:pt x="25" y="35"/>
                    </a:lnTo>
                    <a:lnTo>
                      <a:pt x="20" y="45"/>
                    </a:lnTo>
                    <a:lnTo>
                      <a:pt x="18" y="55"/>
                    </a:lnTo>
                    <a:lnTo>
                      <a:pt x="18" y="68"/>
                    </a:lnTo>
                    <a:lnTo>
                      <a:pt x="18" y="80"/>
                    </a:lnTo>
                    <a:lnTo>
                      <a:pt x="20" y="90"/>
                    </a:lnTo>
                    <a:lnTo>
                      <a:pt x="23" y="98"/>
                    </a:lnTo>
                    <a:lnTo>
                      <a:pt x="28" y="105"/>
                    </a:lnTo>
                    <a:lnTo>
                      <a:pt x="35" y="113"/>
                    </a:lnTo>
                    <a:lnTo>
                      <a:pt x="43" y="115"/>
                    </a:lnTo>
                    <a:lnTo>
                      <a:pt x="50" y="118"/>
                    </a:lnTo>
                    <a:lnTo>
                      <a:pt x="60" y="120"/>
                    </a:lnTo>
                    <a:lnTo>
                      <a:pt x="70" y="118"/>
                    </a:lnTo>
                    <a:lnTo>
                      <a:pt x="78" y="115"/>
                    </a:lnTo>
                    <a:lnTo>
                      <a:pt x="83" y="110"/>
                    </a:lnTo>
                    <a:lnTo>
                      <a:pt x="90" y="105"/>
                    </a:lnTo>
                    <a:lnTo>
                      <a:pt x="95" y="95"/>
                    </a:lnTo>
                    <a:lnTo>
                      <a:pt x="98" y="85"/>
                    </a:lnTo>
                    <a:lnTo>
                      <a:pt x="116" y="85"/>
                    </a:lnTo>
                    <a:lnTo>
                      <a:pt x="113" y="95"/>
                    </a:lnTo>
                    <a:lnTo>
                      <a:pt x="111" y="103"/>
                    </a:lnTo>
                    <a:lnTo>
                      <a:pt x="106" y="110"/>
                    </a:lnTo>
                    <a:lnTo>
                      <a:pt x="101" y="118"/>
                    </a:lnTo>
                    <a:lnTo>
                      <a:pt x="90" y="125"/>
                    </a:lnTo>
                    <a:lnTo>
                      <a:pt x="80" y="131"/>
                    </a:lnTo>
                    <a:lnTo>
                      <a:pt x="70" y="136"/>
                    </a:lnTo>
                    <a:lnTo>
                      <a:pt x="58" y="136"/>
                    </a:lnTo>
                    <a:lnTo>
                      <a:pt x="48" y="136"/>
                    </a:lnTo>
                    <a:lnTo>
                      <a:pt x="38" y="133"/>
                    </a:lnTo>
                    <a:lnTo>
                      <a:pt x="28" y="128"/>
                    </a:lnTo>
                    <a:lnTo>
                      <a:pt x="20" y="123"/>
                    </a:lnTo>
                    <a:lnTo>
                      <a:pt x="10" y="110"/>
                    </a:lnTo>
                    <a:lnTo>
                      <a:pt x="5" y="98"/>
                    </a:lnTo>
                    <a:lnTo>
                      <a:pt x="2" y="90"/>
                    </a:lnTo>
                    <a:lnTo>
                      <a:pt x="0" y="83"/>
                    </a:lnTo>
                    <a:lnTo>
                      <a:pt x="0" y="65"/>
                    </a:lnTo>
                    <a:lnTo>
                      <a:pt x="0" y="53"/>
                    </a:lnTo>
                    <a:lnTo>
                      <a:pt x="2" y="40"/>
                    </a:lnTo>
                    <a:lnTo>
                      <a:pt x="7" y="28"/>
                    </a:lnTo>
                    <a:lnTo>
                      <a:pt x="15" y="20"/>
                    </a:lnTo>
                    <a:lnTo>
                      <a:pt x="25" y="10"/>
                    </a:lnTo>
                    <a:lnTo>
                      <a:pt x="35" y="5"/>
                    </a:lnTo>
                    <a:lnTo>
                      <a:pt x="40" y="2"/>
                    </a:lnTo>
                    <a:lnTo>
                      <a:pt x="48" y="0"/>
                    </a:lnTo>
                    <a:lnTo>
                      <a:pt x="60" y="0"/>
                    </a:lnTo>
                    <a:lnTo>
                      <a:pt x="73" y="0"/>
                    </a:lnTo>
                    <a:lnTo>
                      <a:pt x="83" y="2"/>
                    </a:lnTo>
                    <a:lnTo>
                      <a:pt x="90" y="5"/>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5" name="Freeform 346"/>
              <p:cNvSpPr>
                <a:spLocks/>
              </p:cNvSpPr>
              <p:nvPr/>
            </p:nvSpPr>
            <p:spPr bwMode="auto">
              <a:xfrm>
                <a:off x="3872" y="3846"/>
                <a:ext cx="103" cy="129"/>
              </a:xfrm>
              <a:custGeom>
                <a:avLst/>
                <a:gdLst>
                  <a:gd name="T0" fmla="*/ 0 w 103"/>
                  <a:gd name="T1" fmla="*/ 0 h 129"/>
                  <a:gd name="T2" fmla="*/ 17 w 103"/>
                  <a:gd name="T3" fmla="*/ 0 h 129"/>
                  <a:gd name="T4" fmla="*/ 17 w 103"/>
                  <a:gd name="T5" fmla="*/ 53 h 129"/>
                  <a:gd name="T6" fmla="*/ 85 w 103"/>
                  <a:gd name="T7" fmla="*/ 53 h 129"/>
                  <a:gd name="T8" fmla="*/ 85 w 103"/>
                  <a:gd name="T9" fmla="*/ 0 h 129"/>
                  <a:gd name="T10" fmla="*/ 103 w 103"/>
                  <a:gd name="T11" fmla="*/ 0 h 129"/>
                  <a:gd name="T12" fmla="*/ 103 w 103"/>
                  <a:gd name="T13" fmla="*/ 129 h 129"/>
                  <a:gd name="T14" fmla="*/ 85 w 103"/>
                  <a:gd name="T15" fmla="*/ 129 h 129"/>
                  <a:gd name="T16" fmla="*/ 85 w 103"/>
                  <a:gd name="T17" fmla="*/ 68 h 129"/>
                  <a:gd name="T18" fmla="*/ 17 w 103"/>
                  <a:gd name="T19" fmla="*/ 68 h 129"/>
                  <a:gd name="T20" fmla="*/ 17 w 103"/>
                  <a:gd name="T21" fmla="*/ 129 h 129"/>
                  <a:gd name="T22" fmla="*/ 0 w 103"/>
                  <a:gd name="T23" fmla="*/ 129 h 129"/>
                  <a:gd name="T24" fmla="*/ 0 w 103"/>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9"/>
                  <a:gd name="T41" fmla="*/ 103 w 103"/>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9">
                    <a:moveTo>
                      <a:pt x="0" y="0"/>
                    </a:moveTo>
                    <a:lnTo>
                      <a:pt x="17" y="0"/>
                    </a:lnTo>
                    <a:lnTo>
                      <a:pt x="17" y="53"/>
                    </a:lnTo>
                    <a:lnTo>
                      <a:pt x="85" y="53"/>
                    </a:lnTo>
                    <a:lnTo>
                      <a:pt x="85" y="0"/>
                    </a:lnTo>
                    <a:lnTo>
                      <a:pt x="103" y="0"/>
                    </a:lnTo>
                    <a:lnTo>
                      <a:pt x="103" y="129"/>
                    </a:lnTo>
                    <a:lnTo>
                      <a:pt x="85" y="129"/>
                    </a:lnTo>
                    <a:lnTo>
                      <a:pt x="85" y="68"/>
                    </a:lnTo>
                    <a:lnTo>
                      <a:pt x="17" y="68"/>
                    </a:lnTo>
                    <a:lnTo>
                      <a:pt x="17"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6" name="Freeform 347"/>
              <p:cNvSpPr>
                <a:spLocks noEditPoints="1"/>
              </p:cNvSpPr>
              <p:nvPr/>
            </p:nvSpPr>
            <p:spPr bwMode="auto">
              <a:xfrm>
                <a:off x="3993" y="3846"/>
                <a:ext cx="115" cy="129"/>
              </a:xfrm>
              <a:custGeom>
                <a:avLst/>
                <a:gdLst>
                  <a:gd name="T0" fmla="*/ 77 w 115"/>
                  <a:gd name="T1" fmla="*/ 76 h 129"/>
                  <a:gd name="T2" fmla="*/ 57 w 115"/>
                  <a:gd name="T3" fmla="*/ 20 h 129"/>
                  <a:gd name="T4" fmla="*/ 35 w 115"/>
                  <a:gd name="T5" fmla="*/ 76 h 129"/>
                  <a:gd name="T6" fmla="*/ 77 w 115"/>
                  <a:gd name="T7" fmla="*/ 76 h 129"/>
                  <a:gd name="T8" fmla="*/ 47 w 115"/>
                  <a:gd name="T9" fmla="*/ 0 h 129"/>
                  <a:gd name="T10" fmla="*/ 67 w 115"/>
                  <a:gd name="T11" fmla="*/ 0 h 129"/>
                  <a:gd name="T12" fmla="*/ 115 w 115"/>
                  <a:gd name="T13" fmla="*/ 129 h 129"/>
                  <a:gd name="T14" fmla="*/ 95 w 115"/>
                  <a:gd name="T15" fmla="*/ 129 h 129"/>
                  <a:gd name="T16" fmla="*/ 83 w 115"/>
                  <a:gd name="T17" fmla="*/ 91 h 129"/>
                  <a:gd name="T18" fmla="*/ 30 w 115"/>
                  <a:gd name="T19" fmla="*/ 91 h 129"/>
                  <a:gd name="T20" fmla="*/ 17 w 115"/>
                  <a:gd name="T21" fmla="*/ 129 h 129"/>
                  <a:gd name="T22" fmla="*/ 0 w 115"/>
                  <a:gd name="T23" fmla="*/ 129 h 129"/>
                  <a:gd name="T24" fmla="*/ 47 w 115"/>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29"/>
                  <a:gd name="T41" fmla="*/ 115 w 115"/>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29">
                    <a:moveTo>
                      <a:pt x="77" y="76"/>
                    </a:moveTo>
                    <a:lnTo>
                      <a:pt x="57" y="20"/>
                    </a:lnTo>
                    <a:lnTo>
                      <a:pt x="35" y="76"/>
                    </a:lnTo>
                    <a:lnTo>
                      <a:pt x="77" y="76"/>
                    </a:lnTo>
                    <a:close/>
                    <a:moveTo>
                      <a:pt x="47" y="0"/>
                    </a:moveTo>
                    <a:lnTo>
                      <a:pt x="67" y="0"/>
                    </a:lnTo>
                    <a:lnTo>
                      <a:pt x="115" y="129"/>
                    </a:lnTo>
                    <a:lnTo>
                      <a:pt x="95" y="129"/>
                    </a:lnTo>
                    <a:lnTo>
                      <a:pt x="83" y="91"/>
                    </a:lnTo>
                    <a:lnTo>
                      <a:pt x="30" y="91"/>
                    </a:lnTo>
                    <a:lnTo>
                      <a:pt x="17" y="129"/>
                    </a:lnTo>
                    <a:lnTo>
                      <a:pt x="0" y="129"/>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7" name="Freeform 348"/>
              <p:cNvSpPr>
                <a:spLocks noEditPoints="1"/>
              </p:cNvSpPr>
              <p:nvPr/>
            </p:nvSpPr>
            <p:spPr bwMode="auto">
              <a:xfrm>
                <a:off x="4126" y="3846"/>
                <a:ext cx="108" cy="131"/>
              </a:xfrm>
              <a:custGeom>
                <a:avLst/>
                <a:gdLst>
                  <a:gd name="T0" fmla="*/ 58 w 108"/>
                  <a:gd name="T1" fmla="*/ 61 h 131"/>
                  <a:gd name="T2" fmla="*/ 70 w 108"/>
                  <a:gd name="T3" fmla="*/ 58 h 131"/>
                  <a:gd name="T4" fmla="*/ 73 w 108"/>
                  <a:gd name="T5" fmla="*/ 58 h 131"/>
                  <a:gd name="T6" fmla="*/ 78 w 108"/>
                  <a:gd name="T7" fmla="*/ 56 h 131"/>
                  <a:gd name="T8" fmla="*/ 80 w 108"/>
                  <a:gd name="T9" fmla="*/ 51 h 131"/>
                  <a:gd name="T10" fmla="*/ 83 w 108"/>
                  <a:gd name="T11" fmla="*/ 48 h 131"/>
                  <a:gd name="T12" fmla="*/ 85 w 108"/>
                  <a:gd name="T13" fmla="*/ 43 h 131"/>
                  <a:gd name="T14" fmla="*/ 85 w 108"/>
                  <a:gd name="T15" fmla="*/ 38 h 131"/>
                  <a:gd name="T16" fmla="*/ 85 w 108"/>
                  <a:gd name="T17" fmla="*/ 31 h 131"/>
                  <a:gd name="T18" fmla="*/ 83 w 108"/>
                  <a:gd name="T19" fmla="*/ 26 h 131"/>
                  <a:gd name="T20" fmla="*/ 80 w 108"/>
                  <a:gd name="T21" fmla="*/ 20 h 131"/>
                  <a:gd name="T22" fmla="*/ 75 w 108"/>
                  <a:gd name="T23" fmla="*/ 18 h 131"/>
                  <a:gd name="T24" fmla="*/ 68 w 108"/>
                  <a:gd name="T25" fmla="*/ 15 h 131"/>
                  <a:gd name="T26" fmla="*/ 60 w 108"/>
                  <a:gd name="T27" fmla="*/ 15 h 131"/>
                  <a:gd name="T28" fmla="*/ 17 w 108"/>
                  <a:gd name="T29" fmla="*/ 15 h 131"/>
                  <a:gd name="T30" fmla="*/ 17 w 108"/>
                  <a:gd name="T31" fmla="*/ 61 h 131"/>
                  <a:gd name="T32" fmla="*/ 58 w 108"/>
                  <a:gd name="T33" fmla="*/ 61 h 131"/>
                  <a:gd name="T34" fmla="*/ 0 w 108"/>
                  <a:gd name="T35" fmla="*/ 0 h 131"/>
                  <a:gd name="T36" fmla="*/ 60 w 108"/>
                  <a:gd name="T37" fmla="*/ 0 h 131"/>
                  <a:gd name="T38" fmla="*/ 73 w 108"/>
                  <a:gd name="T39" fmla="*/ 0 h 131"/>
                  <a:gd name="T40" fmla="*/ 85 w 108"/>
                  <a:gd name="T41" fmla="*/ 5 h 131"/>
                  <a:gd name="T42" fmla="*/ 93 w 108"/>
                  <a:gd name="T43" fmla="*/ 10 h 131"/>
                  <a:gd name="T44" fmla="*/ 95 w 108"/>
                  <a:gd name="T45" fmla="*/ 13 h 131"/>
                  <a:gd name="T46" fmla="*/ 98 w 108"/>
                  <a:gd name="T47" fmla="*/ 15 h 131"/>
                  <a:gd name="T48" fmla="*/ 103 w 108"/>
                  <a:gd name="T49" fmla="*/ 26 h 131"/>
                  <a:gd name="T50" fmla="*/ 103 w 108"/>
                  <a:gd name="T51" fmla="*/ 36 h 131"/>
                  <a:gd name="T52" fmla="*/ 103 w 108"/>
                  <a:gd name="T53" fmla="*/ 46 h 131"/>
                  <a:gd name="T54" fmla="*/ 100 w 108"/>
                  <a:gd name="T55" fmla="*/ 51 h 131"/>
                  <a:gd name="T56" fmla="*/ 98 w 108"/>
                  <a:gd name="T57" fmla="*/ 53 h 131"/>
                  <a:gd name="T58" fmla="*/ 93 w 108"/>
                  <a:gd name="T59" fmla="*/ 61 h 131"/>
                  <a:gd name="T60" fmla="*/ 85 w 108"/>
                  <a:gd name="T61" fmla="*/ 66 h 131"/>
                  <a:gd name="T62" fmla="*/ 90 w 108"/>
                  <a:gd name="T63" fmla="*/ 71 h 131"/>
                  <a:gd name="T64" fmla="*/ 95 w 108"/>
                  <a:gd name="T65" fmla="*/ 73 h 131"/>
                  <a:gd name="T66" fmla="*/ 98 w 108"/>
                  <a:gd name="T67" fmla="*/ 78 h 131"/>
                  <a:gd name="T68" fmla="*/ 98 w 108"/>
                  <a:gd name="T69" fmla="*/ 81 h 131"/>
                  <a:gd name="T70" fmla="*/ 100 w 108"/>
                  <a:gd name="T71" fmla="*/ 91 h 131"/>
                  <a:gd name="T72" fmla="*/ 100 w 108"/>
                  <a:gd name="T73" fmla="*/ 108 h 131"/>
                  <a:gd name="T74" fmla="*/ 103 w 108"/>
                  <a:gd name="T75" fmla="*/ 118 h 131"/>
                  <a:gd name="T76" fmla="*/ 106 w 108"/>
                  <a:gd name="T77" fmla="*/ 123 h 131"/>
                  <a:gd name="T78" fmla="*/ 108 w 108"/>
                  <a:gd name="T79" fmla="*/ 126 h 131"/>
                  <a:gd name="T80" fmla="*/ 108 w 108"/>
                  <a:gd name="T81" fmla="*/ 131 h 131"/>
                  <a:gd name="T82" fmla="*/ 85 w 108"/>
                  <a:gd name="T83" fmla="*/ 131 h 131"/>
                  <a:gd name="T84" fmla="*/ 85 w 108"/>
                  <a:gd name="T85" fmla="*/ 126 h 131"/>
                  <a:gd name="T86" fmla="*/ 85 w 108"/>
                  <a:gd name="T87" fmla="*/ 116 h 131"/>
                  <a:gd name="T88" fmla="*/ 83 w 108"/>
                  <a:gd name="T89" fmla="*/ 93 h 131"/>
                  <a:gd name="T90" fmla="*/ 83 w 108"/>
                  <a:gd name="T91" fmla="*/ 88 h 131"/>
                  <a:gd name="T92" fmla="*/ 80 w 108"/>
                  <a:gd name="T93" fmla="*/ 83 h 131"/>
                  <a:gd name="T94" fmla="*/ 78 w 108"/>
                  <a:gd name="T95" fmla="*/ 78 h 131"/>
                  <a:gd name="T96" fmla="*/ 73 w 108"/>
                  <a:gd name="T97" fmla="*/ 76 h 131"/>
                  <a:gd name="T98" fmla="*/ 68 w 108"/>
                  <a:gd name="T99" fmla="*/ 76 h 131"/>
                  <a:gd name="T100" fmla="*/ 58 w 108"/>
                  <a:gd name="T101" fmla="*/ 73 h 131"/>
                  <a:gd name="T102" fmla="*/ 17 w 108"/>
                  <a:gd name="T103" fmla="*/ 73 h 131"/>
                  <a:gd name="T104" fmla="*/ 17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1"/>
                    </a:moveTo>
                    <a:lnTo>
                      <a:pt x="70" y="58"/>
                    </a:lnTo>
                    <a:lnTo>
                      <a:pt x="73" y="58"/>
                    </a:lnTo>
                    <a:lnTo>
                      <a:pt x="78" y="56"/>
                    </a:lnTo>
                    <a:lnTo>
                      <a:pt x="80" y="51"/>
                    </a:lnTo>
                    <a:lnTo>
                      <a:pt x="83" y="48"/>
                    </a:lnTo>
                    <a:lnTo>
                      <a:pt x="85" y="43"/>
                    </a:lnTo>
                    <a:lnTo>
                      <a:pt x="85" y="38"/>
                    </a:lnTo>
                    <a:lnTo>
                      <a:pt x="85" y="31"/>
                    </a:lnTo>
                    <a:lnTo>
                      <a:pt x="83" y="26"/>
                    </a:lnTo>
                    <a:lnTo>
                      <a:pt x="80" y="20"/>
                    </a:lnTo>
                    <a:lnTo>
                      <a:pt x="75" y="18"/>
                    </a:lnTo>
                    <a:lnTo>
                      <a:pt x="68" y="15"/>
                    </a:lnTo>
                    <a:lnTo>
                      <a:pt x="60" y="15"/>
                    </a:lnTo>
                    <a:lnTo>
                      <a:pt x="17" y="15"/>
                    </a:lnTo>
                    <a:lnTo>
                      <a:pt x="17" y="61"/>
                    </a:lnTo>
                    <a:lnTo>
                      <a:pt x="58" y="61"/>
                    </a:lnTo>
                    <a:close/>
                    <a:moveTo>
                      <a:pt x="0" y="0"/>
                    </a:moveTo>
                    <a:lnTo>
                      <a:pt x="60" y="0"/>
                    </a:lnTo>
                    <a:lnTo>
                      <a:pt x="73" y="0"/>
                    </a:lnTo>
                    <a:lnTo>
                      <a:pt x="85" y="5"/>
                    </a:lnTo>
                    <a:lnTo>
                      <a:pt x="93" y="10"/>
                    </a:lnTo>
                    <a:lnTo>
                      <a:pt x="95" y="13"/>
                    </a:lnTo>
                    <a:lnTo>
                      <a:pt x="98" y="15"/>
                    </a:lnTo>
                    <a:lnTo>
                      <a:pt x="103" y="26"/>
                    </a:lnTo>
                    <a:lnTo>
                      <a:pt x="103" y="36"/>
                    </a:lnTo>
                    <a:lnTo>
                      <a:pt x="103" y="46"/>
                    </a:lnTo>
                    <a:lnTo>
                      <a:pt x="100" y="51"/>
                    </a:lnTo>
                    <a:lnTo>
                      <a:pt x="98" y="53"/>
                    </a:lnTo>
                    <a:lnTo>
                      <a:pt x="93" y="61"/>
                    </a:lnTo>
                    <a:lnTo>
                      <a:pt x="85" y="66"/>
                    </a:lnTo>
                    <a:lnTo>
                      <a:pt x="90" y="71"/>
                    </a:lnTo>
                    <a:lnTo>
                      <a:pt x="95" y="73"/>
                    </a:lnTo>
                    <a:lnTo>
                      <a:pt x="98" y="78"/>
                    </a:lnTo>
                    <a:lnTo>
                      <a:pt x="98" y="81"/>
                    </a:lnTo>
                    <a:lnTo>
                      <a:pt x="100" y="91"/>
                    </a:lnTo>
                    <a:lnTo>
                      <a:pt x="100" y="108"/>
                    </a:lnTo>
                    <a:lnTo>
                      <a:pt x="103" y="118"/>
                    </a:lnTo>
                    <a:lnTo>
                      <a:pt x="106" y="123"/>
                    </a:lnTo>
                    <a:lnTo>
                      <a:pt x="108" y="126"/>
                    </a:lnTo>
                    <a:lnTo>
                      <a:pt x="108" y="131"/>
                    </a:lnTo>
                    <a:lnTo>
                      <a:pt x="85" y="131"/>
                    </a:lnTo>
                    <a:lnTo>
                      <a:pt x="85" y="126"/>
                    </a:lnTo>
                    <a:lnTo>
                      <a:pt x="85" y="116"/>
                    </a:lnTo>
                    <a:lnTo>
                      <a:pt x="83" y="93"/>
                    </a:lnTo>
                    <a:lnTo>
                      <a:pt x="83" y="88"/>
                    </a:lnTo>
                    <a:lnTo>
                      <a:pt x="80" y="83"/>
                    </a:lnTo>
                    <a:lnTo>
                      <a:pt x="78" y="78"/>
                    </a:lnTo>
                    <a:lnTo>
                      <a:pt x="73" y="76"/>
                    </a:lnTo>
                    <a:lnTo>
                      <a:pt x="68" y="76"/>
                    </a:lnTo>
                    <a:lnTo>
                      <a:pt x="58" y="73"/>
                    </a:lnTo>
                    <a:lnTo>
                      <a:pt x="17" y="7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8" name="Freeform 349"/>
              <p:cNvSpPr>
                <a:spLocks/>
              </p:cNvSpPr>
              <p:nvPr/>
            </p:nvSpPr>
            <p:spPr bwMode="auto">
              <a:xfrm>
                <a:off x="4254" y="3844"/>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3 h 168"/>
                  <a:gd name="T12" fmla="*/ 15 w 40"/>
                  <a:gd name="T13" fmla="*/ 85 h 168"/>
                  <a:gd name="T14" fmla="*/ 18 w 40"/>
                  <a:gd name="T15" fmla="*/ 98 h 168"/>
                  <a:gd name="T16" fmla="*/ 18 w 40"/>
                  <a:gd name="T17" fmla="*/ 108 h 168"/>
                  <a:gd name="T18" fmla="*/ 23 w 40"/>
                  <a:gd name="T19" fmla="*/ 131 h 168"/>
                  <a:gd name="T20" fmla="*/ 30 w 40"/>
                  <a:gd name="T21" fmla="*/ 148 h 168"/>
                  <a:gd name="T22" fmla="*/ 40 w 40"/>
                  <a:gd name="T23" fmla="*/ 168 h 168"/>
                  <a:gd name="T24" fmla="*/ 30 w 40"/>
                  <a:gd name="T25" fmla="*/ 168 h 168"/>
                  <a:gd name="T26" fmla="*/ 15 w 40"/>
                  <a:gd name="T27" fmla="*/ 143 h 168"/>
                  <a:gd name="T28" fmla="*/ 8 w 40"/>
                  <a:gd name="T29" fmla="*/ 128 h 168"/>
                  <a:gd name="T30" fmla="*/ 3 w 40"/>
                  <a:gd name="T31" fmla="*/ 115 h 168"/>
                  <a:gd name="T32" fmla="*/ 0 w 40"/>
                  <a:gd name="T33" fmla="*/ 100 h 168"/>
                  <a:gd name="T34" fmla="*/ 0 w 40"/>
                  <a:gd name="T35" fmla="*/ 85 h 168"/>
                  <a:gd name="T36" fmla="*/ 0 w 40"/>
                  <a:gd name="T37" fmla="*/ 73 h 168"/>
                  <a:gd name="T38" fmla="*/ 3 w 40"/>
                  <a:gd name="T39" fmla="*/ 60 h 168"/>
                  <a:gd name="T40" fmla="*/ 5 w 40"/>
                  <a:gd name="T41" fmla="*/ 50 h 168"/>
                  <a:gd name="T42" fmla="*/ 8 w 40"/>
                  <a:gd name="T43" fmla="*/ 40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3"/>
                    </a:lnTo>
                    <a:lnTo>
                      <a:pt x="15" y="85"/>
                    </a:lnTo>
                    <a:lnTo>
                      <a:pt x="18" y="98"/>
                    </a:lnTo>
                    <a:lnTo>
                      <a:pt x="18" y="108"/>
                    </a:lnTo>
                    <a:lnTo>
                      <a:pt x="23" y="131"/>
                    </a:lnTo>
                    <a:lnTo>
                      <a:pt x="30" y="148"/>
                    </a:lnTo>
                    <a:lnTo>
                      <a:pt x="40" y="168"/>
                    </a:lnTo>
                    <a:lnTo>
                      <a:pt x="30" y="168"/>
                    </a:lnTo>
                    <a:lnTo>
                      <a:pt x="15" y="143"/>
                    </a:lnTo>
                    <a:lnTo>
                      <a:pt x="8" y="128"/>
                    </a:lnTo>
                    <a:lnTo>
                      <a:pt x="3" y="115"/>
                    </a:lnTo>
                    <a:lnTo>
                      <a:pt x="0" y="100"/>
                    </a:lnTo>
                    <a:lnTo>
                      <a:pt x="0" y="85"/>
                    </a:lnTo>
                    <a:lnTo>
                      <a:pt x="0" y="73"/>
                    </a:lnTo>
                    <a:lnTo>
                      <a:pt x="3" y="60"/>
                    </a:lnTo>
                    <a:lnTo>
                      <a:pt x="5" y="50"/>
                    </a:lnTo>
                    <a:lnTo>
                      <a:pt x="8" y="40"/>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39" name="Freeform 350"/>
              <p:cNvSpPr>
                <a:spLocks/>
              </p:cNvSpPr>
              <p:nvPr/>
            </p:nvSpPr>
            <p:spPr bwMode="auto">
              <a:xfrm>
                <a:off x="4320" y="3849"/>
                <a:ext cx="45" cy="128"/>
              </a:xfrm>
              <a:custGeom>
                <a:avLst/>
                <a:gdLst>
                  <a:gd name="T0" fmla="*/ 0 w 45"/>
                  <a:gd name="T1" fmla="*/ 38 h 128"/>
                  <a:gd name="T2" fmla="*/ 0 w 45"/>
                  <a:gd name="T3" fmla="*/ 25 h 128"/>
                  <a:gd name="T4" fmla="*/ 12 w 45"/>
                  <a:gd name="T5" fmla="*/ 23 h 128"/>
                  <a:gd name="T6" fmla="*/ 22 w 45"/>
                  <a:gd name="T7" fmla="*/ 20 h 128"/>
                  <a:gd name="T8" fmla="*/ 25 w 45"/>
                  <a:gd name="T9" fmla="*/ 17 h 128"/>
                  <a:gd name="T10" fmla="*/ 30 w 45"/>
                  <a:gd name="T11" fmla="*/ 12 h 128"/>
                  <a:gd name="T12" fmla="*/ 32 w 45"/>
                  <a:gd name="T13" fmla="*/ 0 h 128"/>
                  <a:gd name="T14" fmla="*/ 45 w 45"/>
                  <a:gd name="T15" fmla="*/ 0 h 128"/>
                  <a:gd name="T16" fmla="*/ 45 w 45"/>
                  <a:gd name="T17" fmla="*/ 128 h 128"/>
                  <a:gd name="T18" fmla="*/ 27 w 45"/>
                  <a:gd name="T19" fmla="*/ 128 h 128"/>
                  <a:gd name="T20" fmla="*/ 27 w 45"/>
                  <a:gd name="T21" fmla="*/ 38 h 128"/>
                  <a:gd name="T22" fmla="*/ 0 w 45"/>
                  <a:gd name="T23" fmla="*/ 38 h 1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8"/>
                  <a:gd name="T38" fmla="*/ 45 w 45"/>
                  <a:gd name="T39" fmla="*/ 128 h 1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8">
                    <a:moveTo>
                      <a:pt x="0" y="38"/>
                    </a:moveTo>
                    <a:lnTo>
                      <a:pt x="0" y="25"/>
                    </a:lnTo>
                    <a:lnTo>
                      <a:pt x="12" y="23"/>
                    </a:lnTo>
                    <a:lnTo>
                      <a:pt x="22" y="20"/>
                    </a:lnTo>
                    <a:lnTo>
                      <a:pt x="25" y="17"/>
                    </a:lnTo>
                    <a:lnTo>
                      <a:pt x="30" y="12"/>
                    </a:lnTo>
                    <a:lnTo>
                      <a:pt x="32" y="0"/>
                    </a:lnTo>
                    <a:lnTo>
                      <a:pt x="45" y="0"/>
                    </a:lnTo>
                    <a:lnTo>
                      <a:pt x="45" y="128"/>
                    </a:lnTo>
                    <a:lnTo>
                      <a:pt x="27" y="128"/>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0" name="Freeform 351"/>
              <p:cNvSpPr>
                <a:spLocks/>
              </p:cNvSpPr>
              <p:nvPr/>
            </p:nvSpPr>
            <p:spPr bwMode="auto">
              <a:xfrm>
                <a:off x="4408" y="3851"/>
                <a:ext cx="88" cy="129"/>
              </a:xfrm>
              <a:custGeom>
                <a:avLst/>
                <a:gdLst>
                  <a:gd name="T0" fmla="*/ 17 w 88"/>
                  <a:gd name="T1" fmla="*/ 93 h 129"/>
                  <a:gd name="T2" fmla="*/ 17 w 88"/>
                  <a:gd name="T3" fmla="*/ 98 h 129"/>
                  <a:gd name="T4" fmla="*/ 20 w 88"/>
                  <a:gd name="T5" fmla="*/ 103 h 129"/>
                  <a:gd name="T6" fmla="*/ 25 w 88"/>
                  <a:gd name="T7" fmla="*/ 108 h 129"/>
                  <a:gd name="T8" fmla="*/ 30 w 88"/>
                  <a:gd name="T9" fmla="*/ 111 h 129"/>
                  <a:gd name="T10" fmla="*/ 35 w 88"/>
                  <a:gd name="T11" fmla="*/ 113 h 129"/>
                  <a:gd name="T12" fmla="*/ 42 w 88"/>
                  <a:gd name="T13" fmla="*/ 113 h 129"/>
                  <a:gd name="T14" fmla="*/ 50 w 88"/>
                  <a:gd name="T15" fmla="*/ 113 h 129"/>
                  <a:gd name="T16" fmla="*/ 55 w 88"/>
                  <a:gd name="T17" fmla="*/ 111 h 129"/>
                  <a:gd name="T18" fmla="*/ 60 w 88"/>
                  <a:gd name="T19" fmla="*/ 108 h 129"/>
                  <a:gd name="T20" fmla="*/ 62 w 88"/>
                  <a:gd name="T21" fmla="*/ 106 h 129"/>
                  <a:gd name="T22" fmla="*/ 65 w 88"/>
                  <a:gd name="T23" fmla="*/ 101 h 129"/>
                  <a:gd name="T24" fmla="*/ 68 w 88"/>
                  <a:gd name="T25" fmla="*/ 96 h 129"/>
                  <a:gd name="T26" fmla="*/ 70 w 88"/>
                  <a:gd name="T27" fmla="*/ 91 h 129"/>
                  <a:gd name="T28" fmla="*/ 70 w 88"/>
                  <a:gd name="T29" fmla="*/ 86 h 129"/>
                  <a:gd name="T30" fmla="*/ 70 w 88"/>
                  <a:gd name="T31" fmla="*/ 78 h 129"/>
                  <a:gd name="T32" fmla="*/ 68 w 88"/>
                  <a:gd name="T33" fmla="*/ 73 h 129"/>
                  <a:gd name="T34" fmla="*/ 65 w 88"/>
                  <a:gd name="T35" fmla="*/ 68 h 129"/>
                  <a:gd name="T36" fmla="*/ 62 w 88"/>
                  <a:gd name="T37" fmla="*/ 66 h 129"/>
                  <a:gd name="T38" fmla="*/ 57 w 88"/>
                  <a:gd name="T39" fmla="*/ 61 h 129"/>
                  <a:gd name="T40" fmla="*/ 52 w 88"/>
                  <a:gd name="T41" fmla="*/ 58 h 129"/>
                  <a:gd name="T42" fmla="*/ 42 w 88"/>
                  <a:gd name="T43" fmla="*/ 58 h 129"/>
                  <a:gd name="T44" fmla="*/ 35 w 88"/>
                  <a:gd name="T45" fmla="*/ 58 h 129"/>
                  <a:gd name="T46" fmla="*/ 27 w 88"/>
                  <a:gd name="T47" fmla="*/ 61 h 129"/>
                  <a:gd name="T48" fmla="*/ 22 w 88"/>
                  <a:gd name="T49" fmla="*/ 66 h 129"/>
                  <a:gd name="T50" fmla="*/ 17 w 88"/>
                  <a:gd name="T51" fmla="*/ 71 h 129"/>
                  <a:gd name="T52" fmla="*/ 5 w 88"/>
                  <a:gd name="T53" fmla="*/ 68 h 129"/>
                  <a:gd name="T54" fmla="*/ 15 w 88"/>
                  <a:gd name="T55" fmla="*/ 0 h 129"/>
                  <a:gd name="T56" fmla="*/ 80 w 88"/>
                  <a:gd name="T57" fmla="*/ 0 h 129"/>
                  <a:gd name="T58" fmla="*/ 80 w 88"/>
                  <a:gd name="T59" fmla="*/ 15 h 129"/>
                  <a:gd name="T60" fmla="*/ 27 w 88"/>
                  <a:gd name="T61" fmla="*/ 15 h 129"/>
                  <a:gd name="T62" fmla="*/ 20 w 88"/>
                  <a:gd name="T63" fmla="*/ 51 h 129"/>
                  <a:gd name="T64" fmla="*/ 30 w 88"/>
                  <a:gd name="T65" fmla="*/ 46 h 129"/>
                  <a:gd name="T66" fmla="*/ 37 w 88"/>
                  <a:gd name="T67" fmla="*/ 43 h 129"/>
                  <a:gd name="T68" fmla="*/ 45 w 88"/>
                  <a:gd name="T69" fmla="*/ 43 h 129"/>
                  <a:gd name="T70" fmla="*/ 55 w 88"/>
                  <a:gd name="T71" fmla="*/ 43 h 129"/>
                  <a:gd name="T72" fmla="*/ 62 w 88"/>
                  <a:gd name="T73" fmla="*/ 46 h 129"/>
                  <a:gd name="T74" fmla="*/ 65 w 88"/>
                  <a:gd name="T75" fmla="*/ 48 h 129"/>
                  <a:gd name="T76" fmla="*/ 68 w 88"/>
                  <a:gd name="T77" fmla="*/ 51 h 129"/>
                  <a:gd name="T78" fmla="*/ 75 w 88"/>
                  <a:gd name="T79" fmla="*/ 56 h 129"/>
                  <a:gd name="T80" fmla="*/ 80 w 88"/>
                  <a:gd name="T81" fmla="*/ 61 h 129"/>
                  <a:gd name="T82" fmla="*/ 85 w 88"/>
                  <a:gd name="T83" fmla="*/ 68 h 129"/>
                  <a:gd name="T84" fmla="*/ 85 w 88"/>
                  <a:gd name="T85" fmla="*/ 76 h 129"/>
                  <a:gd name="T86" fmla="*/ 88 w 88"/>
                  <a:gd name="T87" fmla="*/ 83 h 129"/>
                  <a:gd name="T88" fmla="*/ 88 w 88"/>
                  <a:gd name="T89" fmla="*/ 91 h 129"/>
                  <a:gd name="T90" fmla="*/ 85 w 88"/>
                  <a:gd name="T91" fmla="*/ 101 h 129"/>
                  <a:gd name="T92" fmla="*/ 80 w 88"/>
                  <a:gd name="T93" fmla="*/ 108 h 129"/>
                  <a:gd name="T94" fmla="*/ 75 w 88"/>
                  <a:gd name="T95" fmla="*/ 113 h 129"/>
                  <a:gd name="T96" fmla="*/ 70 w 88"/>
                  <a:gd name="T97" fmla="*/ 121 h 129"/>
                  <a:gd name="T98" fmla="*/ 62 w 88"/>
                  <a:gd name="T99" fmla="*/ 126 h 129"/>
                  <a:gd name="T100" fmla="*/ 52 w 88"/>
                  <a:gd name="T101" fmla="*/ 129 h 129"/>
                  <a:gd name="T102" fmla="*/ 40 w 88"/>
                  <a:gd name="T103" fmla="*/ 129 h 129"/>
                  <a:gd name="T104" fmla="*/ 25 w 88"/>
                  <a:gd name="T105" fmla="*/ 126 h 129"/>
                  <a:gd name="T106" fmla="*/ 20 w 88"/>
                  <a:gd name="T107" fmla="*/ 124 h 129"/>
                  <a:gd name="T108" fmla="*/ 12 w 88"/>
                  <a:gd name="T109" fmla="*/ 118 h 129"/>
                  <a:gd name="T110" fmla="*/ 7 w 88"/>
                  <a:gd name="T111" fmla="*/ 113 h 129"/>
                  <a:gd name="T112" fmla="*/ 5 w 88"/>
                  <a:gd name="T113" fmla="*/ 111 h 129"/>
                  <a:gd name="T114" fmla="*/ 5 w 88"/>
                  <a:gd name="T115" fmla="*/ 108 h 129"/>
                  <a:gd name="T116" fmla="*/ 2 w 88"/>
                  <a:gd name="T117" fmla="*/ 101 h 129"/>
                  <a:gd name="T118" fmla="*/ 0 w 88"/>
                  <a:gd name="T119" fmla="*/ 93 h 129"/>
                  <a:gd name="T120" fmla="*/ 17 w 88"/>
                  <a:gd name="T121" fmla="*/ 93 h 1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9"/>
                  <a:gd name="T185" fmla="*/ 88 w 88"/>
                  <a:gd name="T186" fmla="*/ 129 h 12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9">
                    <a:moveTo>
                      <a:pt x="17" y="93"/>
                    </a:moveTo>
                    <a:lnTo>
                      <a:pt x="17" y="98"/>
                    </a:lnTo>
                    <a:lnTo>
                      <a:pt x="20" y="103"/>
                    </a:lnTo>
                    <a:lnTo>
                      <a:pt x="25" y="108"/>
                    </a:lnTo>
                    <a:lnTo>
                      <a:pt x="30" y="111"/>
                    </a:lnTo>
                    <a:lnTo>
                      <a:pt x="35" y="113"/>
                    </a:lnTo>
                    <a:lnTo>
                      <a:pt x="42" y="113"/>
                    </a:lnTo>
                    <a:lnTo>
                      <a:pt x="50" y="113"/>
                    </a:lnTo>
                    <a:lnTo>
                      <a:pt x="55" y="111"/>
                    </a:lnTo>
                    <a:lnTo>
                      <a:pt x="60" y="108"/>
                    </a:lnTo>
                    <a:lnTo>
                      <a:pt x="62" y="106"/>
                    </a:lnTo>
                    <a:lnTo>
                      <a:pt x="65" y="101"/>
                    </a:lnTo>
                    <a:lnTo>
                      <a:pt x="68" y="96"/>
                    </a:lnTo>
                    <a:lnTo>
                      <a:pt x="70" y="91"/>
                    </a:lnTo>
                    <a:lnTo>
                      <a:pt x="70" y="86"/>
                    </a:lnTo>
                    <a:lnTo>
                      <a:pt x="70" y="78"/>
                    </a:lnTo>
                    <a:lnTo>
                      <a:pt x="68" y="73"/>
                    </a:lnTo>
                    <a:lnTo>
                      <a:pt x="65" y="68"/>
                    </a:lnTo>
                    <a:lnTo>
                      <a:pt x="62" y="66"/>
                    </a:lnTo>
                    <a:lnTo>
                      <a:pt x="57" y="61"/>
                    </a:lnTo>
                    <a:lnTo>
                      <a:pt x="52" y="58"/>
                    </a:lnTo>
                    <a:lnTo>
                      <a:pt x="42" y="58"/>
                    </a:lnTo>
                    <a:lnTo>
                      <a:pt x="35" y="58"/>
                    </a:lnTo>
                    <a:lnTo>
                      <a:pt x="27" y="61"/>
                    </a:lnTo>
                    <a:lnTo>
                      <a:pt x="22" y="66"/>
                    </a:lnTo>
                    <a:lnTo>
                      <a:pt x="17" y="71"/>
                    </a:lnTo>
                    <a:lnTo>
                      <a:pt x="5" y="68"/>
                    </a:lnTo>
                    <a:lnTo>
                      <a:pt x="15" y="0"/>
                    </a:lnTo>
                    <a:lnTo>
                      <a:pt x="80" y="0"/>
                    </a:lnTo>
                    <a:lnTo>
                      <a:pt x="80" y="15"/>
                    </a:lnTo>
                    <a:lnTo>
                      <a:pt x="27" y="15"/>
                    </a:lnTo>
                    <a:lnTo>
                      <a:pt x="20" y="51"/>
                    </a:lnTo>
                    <a:lnTo>
                      <a:pt x="30" y="46"/>
                    </a:lnTo>
                    <a:lnTo>
                      <a:pt x="37" y="43"/>
                    </a:lnTo>
                    <a:lnTo>
                      <a:pt x="45" y="43"/>
                    </a:lnTo>
                    <a:lnTo>
                      <a:pt x="55" y="43"/>
                    </a:lnTo>
                    <a:lnTo>
                      <a:pt x="62" y="46"/>
                    </a:lnTo>
                    <a:lnTo>
                      <a:pt x="65" y="48"/>
                    </a:lnTo>
                    <a:lnTo>
                      <a:pt x="68" y="51"/>
                    </a:lnTo>
                    <a:lnTo>
                      <a:pt x="75" y="56"/>
                    </a:lnTo>
                    <a:lnTo>
                      <a:pt x="80" y="61"/>
                    </a:lnTo>
                    <a:lnTo>
                      <a:pt x="85" y="68"/>
                    </a:lnTo>
                    <a:lnTo>
                      <a:pt x="85" y="76"/>
                    </a:lnTo>
                    <a:lnTo>
                      <a:pt x="88" y="83"/>
                    </a:lnTo>
                    <a:lnTo>
                      <a:pt x="88" y="91"/>
                    </a:lnTo>
                    <a:lnTo>
                      <a:pt x="85" y="101"/>
                    </a:lnTo>
                    <a:lnTo>
                      <a:pt x="80" y="108"/>
                    </a:lnTo>
                    <a:lnTo>
                      <a:pt x="75" y="113"/>
                    </a:lnTo>
                    <a:lnTo>
                      <a:pt x="70" y="121"/>
                    </a:lnTo>
                    <a:lnTo>
                      <a:pt x="62" y="126"/>
                    </a:lnTo>
                    <a:lnTo>
                      <a:pt x="52" y="129"/>
                    </a:lnTo>
                    <a:lnTo>
                      <a:pt x="40" y="129"/>
                    </a:lnTo>
                    <a:lnTo>
                      <a:pt x="25" y="126"/>
                    </a:lnTo>
                    <a:lnTo>
                      <a:pt x="20" y="124"/>
                    </a:lnTo>
                    <a:lnTo>
                      <a:pt x="12" y="118"/>
                    </a:lnTo>
                    <a:lnTo>
                      <a:pt x="7" y="113"/>
                    </a:lnTo>
                    <a:lnTo>
                      <a:pt x="5" y="111"/>
                    </a:lnTo>
                    <a:lnTo>
                      <a:pt x="5" y="108"/>
                    </a:lnTo>
                    <a:lnTo>
                      <a:pt x="2" y="101"/>
                    </a:lnTo>
                    <a:lnTo>
                      <a:pt x="0" y="93"/>
                    </a:lnTo>
                    <a:lnTo>
                      <a:pt x="17"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1" name="Freeform 352"/>
              <p:cNvSpPr>
                <a:spLocks/>
              </p:cNvSpPr>
              <p:nvPr/>
            </p:nvSpPr>
            <p:spPr bwMode="auto">
              <a:xfrm>
                <a:off x="4508" y="3844"/>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8 h 168"/>
                  <a:gd name="T12" fmla="*/ 25 w 43"/>
                  <a:gd name="T13" fmla="*/ 85 h 168"/>
                  <a:gd name="T14" fmla="*/ 25 w 43"/>
                  <a:gd name="T15" fmla="*/ 73 h 168"/>
                  <a:gd name="T16" fmla="*/ 23 w 43"/>
                  <a:gd name="T17" fmla="*/ 60 h 168"/>
                  <a:gd name="T18" fmla="*/ 20 w 43"/>
                  <a:gd name="T19" fmla="*/ 48 h 168"/>
                  <a:gd name="T20" fmla="*/ 18 w 43"/>
                  <a:gd name="T21" fmla="*/ 38 h 168"/>
                  <a:gd name="T22" fmla="*/ 13 w 43"/>
                  <a:gd name="T23" fmla="*/ 22 h 168"/>
                  <a:gd name="T24" fmla="*/ 0 w 43"/>
                  <a:gd name="T25" fmla="*/ 0 h 168"/>
                  <a:gd name="T26" fmla="*/ 10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0 w 43"/>
                  <a:gd name="T39" fmla="*/ 95 h 168"/>
                  <a:gd name="T40" fmla="*/ 40 w 43"/>
                  <a:gd name="T41" fmla="*/ 108 h 168"/>
                  <a:gd name="T42" fmla="*/ 38 w 43"/>
                  <a:gd name="T43" fmla="*/ 120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8"/>
                    </a:lnTo>
                    <a:lnTo>
                      <a:pt x="25" y="85"/>
                    </a:lnTo>
                    <a:lnTo>
                      <a:pt x="25" y="73"/>
                    </a:lnTo>
                    <a:lnTo>
                      <a:pt x="23" y="60"/>
                    </a:lnTo>
                    <a:lnTo>
                      <a:pt x="20" y="48"/>
                    </a:lnTo>
                    <a:lnTo>
                      <a:pt x="18" y="38"/>
                    </a:lnTo>
                    <a:lnTo>
                      <a:pt x="13" y="22"/>
                    </a:lnTo>
                    <a:lnTo>
                      <a:pt x="0" y="0"/>
                    </a:lnTo>
                    <a:lnTo>
                      <a:pt x="10" y="0"/>
                    </a:lnTo>
                    <a:lnTo>
                      <a:pt x="28" y="28"/>
                    </a:lnTo>
                    <a:lnTo>
                      <a:pt x="35" y="40"/>
                    </a:lnTo>
                    <a:lnTo>
                      <a:pt x="38" y="53"/>
                    </a:lnTo>
                    <a:lnTo>
                      <a:pt x="40" y="63"/>
                    </a:lnTo>
                    <a:lnTo>
                      <a:pt x="43" y="83"/>
                    </a:lnTo>
                    <a:lnTo>
                      <a:pt x="40" y="95"/>
                    </a:lnTo>
                    <a:lnTo>
                      <a:pt x="40" y="108"/>
                    </a:lnTo>
                    <a:lnTo>
                      <a:pt x="38" y="120"/>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2" name="Freeform 353"/>
              <p:cNvSpPr>
                <a:spLocks/>
              </p:cNvSpPr>
              <p:nvPr/>
            </p:nvSpPr>
            <p:spPr bwMode="auto">
              <a:xfrm>
                <a:off x="6159" y="4329"/>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3" name="Freeform 354"/>
              <p:cNvSpPr>
                <a:spLocks noEditPoints="1"/>
              </p:cNvSpPr>
              <p:nvPr/>
            </p:nvSpPr>
            <p:spPr bwMode="auto">
              <a:xfrm>
                <a:off x="6284" y="4324"/>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8"/>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8"/>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4" name="Freeform 355"/>
              <p:cNvSpPr>
                <a:spLocks/>
              </p:cNvSpPr>
              <p:nvPr/>
            </p:nvSpPr>
            <p:spPr bwMode="auto">
              <a:xfrm>
                <a:off x="6420" y="4329"/>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5" name="Freeform 356"/>
              <p:cNvSpPr>
                <a:spLocks/>
              </p:cNvSpPr>
              <p:nvPr/>
            </p:nvSpPr>
            <p:spPr bwMode="auto">
              <a:xfrm>
                <a:off x="6591" y="4329"/>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6" name="Freeform 357"/>
              <p:cNvSpPr>
                <a:spLocks/>
              </p:cNvSpPr>
              <p:nvPr/>
            </p:nvSpPr>
            <p:spPr bwMode="auto">
              <a:xfrm>
                <a:off x="6722" y="4329"/>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7" name="Freeform 358"/>
              <p:cNvSpPr>
                <a:spLocks/>
              </p:cNvSpPr>
              <p:nvPr/>
            </p:nvSpPr>
            <p:spPr bwMode="auto">
              <a:xfrm>
                <a:off x="6853" y="4329"/>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8" name="Freeform 359"/>
              <p:cNvSpPr>
                <a:spLocks/>
              </p:cNvSpPr>
              <p:nvPr/>
            </p:nvSpPr>
            <p:spPr bwMode="auto">
              <a:xfrm>
                <a:off x="6964" y="4329"/>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49" name="Freeform 360"/>
              <p:cNvSpPr>
                <a:spLocks/>
              </p:cNvSpPr>
              <p:nvPr/>
            </p:nvSpPr>
            <p:spPr bwMode="auto">
              <a:xfrm>
                <a:off x="7072" y="4432"/>
                <a:ext cx="27" cy="58"/>
              </a:xfrm>
              <a:custGeom>
                <a:avLst/>
                <a:gdLst>
                  <a:gd name="T0" fmla="*/ 0 w 27"/>
                  <a:gd name="T1" fmla="*/ 47 h 58"/>
                  <a:gd name="T2" fmla="*/ 5 w 27"/>
                  <a:gd name="T3" fmla="*/ 45 h 58"/>
                  <a:gd name="T4" fmla="*/ 10 w 27"/>
                  <a:gd name="T5" fmla="*/ 40 h 58"/>
                  <a:gd name="T6" fmla="*/ 12 w 27"/>
                  <a:gd name="T7" fmla="*/ 35 h 58"/>
                  <a:gd name="T8" fmla="*/ 15 w 27"/>
                  <a:gd name="T9" fmla="*/ 27 h 58"/>
                  <a:gd name="T10" fmla="*/ 0 w 27"/>
                  <a:gd name="T11" fmla="*/ 27 h 58"/>
                  <a:gd name="T12" fmla="*/ 0 w 27"/>
                  <a:gd name="T13" fmla="*/ 0 h 58"/>
                  <a:gd name="T14" fmla="*/ 27 w 27"/>
                  <a:gd name="T15" fmla="*/ 0 h 58"/>
                  <a:gd name="T16" fmla="*/ 27 w 27"/>
                  <a:gd name="T17" fmla="*/ 22 h 58"/>
                  <a:gd name="T18" fmla="*/ 25 w 27"/>
                  <a:gd name="T19" fmla="*/ 35 h 58"/>
                  <a:gd name="T20" fmla="*/ 22 w 27"/>
                  <a:gd name="T21" fmla="*/ 42 h 58"/>
                  <a:gd name="T22" fmla="*/ 20 w 27"/>
                  <a:gd name="T23" fmla="*/ 47 h 58"/>
                  <a:gd name="T24" fmla="*/ 15 w 27"/>
                  <a:gd name="T25" fmla="*/ 50 h 58"/>
                  <a:gd name="T26" fmla="*/ 7 w 27"/>
                  <a:gd name="T27" fmla="*/ 55 h 58"/>
                  <a:gd name="T28" fmla="*/ 0 w 27"/>
                  <a:gd name="T29" fmla="*/ 58 h 58"/>
                  <a:gd name="T30" fmla="*/ 0 w 27"/>
                  <a:gd name="T31" fmla="*/ 47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8"/>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0" name="Freeform 361"/>
              <p:cNvSpPr>
                <a:spLocks/>
              </p:cNvSpPr>
              <p:nvPr/>
            </p:nvSpPr>
            <p:spPr bwMode="auto">
              <a:xfrm>
                <a:off x="6159" y="4088"/>
                <a:ext cx="105" cy="128"/>
              </a:xfrm>
              <a:custGeom>
                <a:avLst/>
                <a:gdLst>
                  <a:gd name="T0" fmla="*/ 0 w 105"/>
                  <a:gd name="T1" fmla="*/ 0 h 128"/>
                  <a:gd name="T2" fmla="*/ 27 w 105"/>
                  <a:gd name="T3" fmla="*/ 0 h 128"/>
                  <a:gd name="T4" fmla="*/ 80 w 105"/>
                  <a:gd name="T5" fmla="*/ 90 h 128"/>
                  <a:gd name="T6" fmla="*/ 80 w 105"/>
                  <a:gd name="T7" fmla="*/ 0 h 128"/>
                  <a:gd name="T8" fmla="*/ 105 w 105"/>
                  <a:gd name="T9" fmla="*/ 0 h 128"/>
                  <a:gd name="T10" fmla="*/ 105 w 105"/>
                  <a:gd name="T11" fmla="*/ 128 h 128"/>
                  <a:gd name="T12" fmla="*/ 78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27" y="0"/>
                    </a:lnTo>
                    <a:lnTo>
                      <a:pt x="80" y="90"/>
                    </a:lnTo>
                    <a:lnTo>
                      <a:pt x="80" y="0"/>
                    </a:lnTo>
                    <a:lnTo>
                      <a:pt x="105" y="0"/>
                    </a:lnTo>
                    <a:lnTo>
                      <a:pt x="105"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1" name="Freeform 362"/>
              <p:cNvSpPr>
                <a:spLocks noEditPoints="1"/>
              </p:cNvSpPr>
              <p:nvPr/>
            </p:nvSpPr>
            <p:spPr bwMode="auto">
              <a:xfrm>
                <a:off x="6284" y="4083"/>
                <a:ext cx="126" cy="138"/>
              </a:xfrm>
              <a:custGeom>
                <a:avLst/>
                <a:gdLst>
                  <a:gd name="T0" fmla="*/ 93 w 126"/>
                  <a:gd name="T1" fmla="*/ 98 h 138"/>
                  <a:gd name="T2" fmla="*/ 98 w 126"/>
                  <a:gd name="T3" fmla="*/ 80 h 138"/>
                  <a:gd name="T4" fmla="*/ 98 w 126"/>
                  <a:gd name="T5" fmla="*/ 60 h 138"/>
                  <a:gd name="T6" fmla="*/ 93 w 126"/>
                  <a:gd name="T7" fmla="*/ 42 h 138"/>
                  <a:gd name="T8" fmla="*/ 83 w 126"/>
                  <a:gd name="T9" fmla="*/ 30 h 138"/>
                  <a:gd name="T10" fmla="*/ 71 w 126"/>
                  <a:gd name="T11" fmla="*/ 25 h 138"/>
                  <a:gd name="T12" fmla="*/ 56 w 126"/>
                  <a:gd name="T13" fmla="*/ 25 h 138"/>
                  <a:gd name="T14" fmla="*/ 43 w 126"/>
                  <a:gd name="T15" fmla="*/ 30 h 138"/>
                  <a:gd name="T16" fmla="*/ 33 w 126"/>
                  <a:gd name="T17" fmla="*/ 42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5 h 138"/>
                  <a:gd name="T36" fmla="*/ 63 w 126"/>
                  <a:gd name="T37" fmla="*/ 138 h 138"/>
                  <a:gd name="T38" fmla="*/ 38 w 126"/>
                  <a:gd name="T39" fmla="*/ 135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5 h 138"/>
                  <a:gd name="T54" fmla="*/ 63 w 126"/>
                  <a:gd name="T55" fmla="*/ 0 h 138"/>
                  <a:gd name="T56" fmla="*/ 88 w 126"/>
                  <a:gd name="T57" fmla="*/ 5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87"/>
                    </a:lnTo>
                    <a:lnTo>
                      <a:pt x="98" y="80"/>
                    </a:lnTo>
                    <a:lnTo>
                      <a:pt x="98" y="70"/>
                    </a:lnTo>
                    <a:lnTo>
                      <a:pt x="98" y="60"/>
                    </a:lnTo>
                    <a:lnTo>
                      <a:pt x="96" y="50"/>
                    </a:lnTo>
                    <a:lnTo>
                      <a:pt x="93" y="42"/>
                    </a:lnTo>
                    <a:lnTo>
                      <a:pt x="88" y="35"/>
                    </a:lnTo>
                    <a:lnTo>
                      <a:pt x="83" y="30"/>
                    </a:lnTo>
                    <a:lnTo>
                      <a:pt x="78" y="27"/>
                    </a:lnTo>
                    <a:lnTo>
                      <a:pt x="71" y="25"/>
                    </a:lnTo>
                    <a:lnTo>
                      <a:pt x="63" y="22"/>
                    </a:lnTo>
                    <a:lnTo>
                      <a:pt x="56" y="25"/>
                    </a:lnTo>
                    <a:lnTo>
                      <a:pt x="48" y="27"/>
                    </a:lnTo>
                    <a:lnTo>
                      <a:pt x="43" y="30"/>
                    </a:lnTo>
                    <a:lnTo>
                      <a:pt x="38" y="35"/>
                    </a:lnTo>
                    <a:lnTo>
                      <a:pt x="33" y="42"/>
                    </a:lnTo>
                    <a:lnTo>
                      <a:pt x="31" y="50"/>
                    </a:lnTo>
                    <a:lnTo>
                      <a:pt x="28" y="60"/>
                    </a:lnTo>
                    <a:lnTo>
                      <a:pt x="28" y="70"/>
                    </a:lnTo>
                    <a:lnTo>
                      <a:pt x="28" y="80"/>
                    </a:lnTo>
                    <a:lnTo>
                      <a:pt x="31" y="87"/>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5"/>
                    </a:lnTo>
                    <a:lnTo>
                      <a:pt x="76" y="138"/>
                    </a:lnTo>
                    <a:lnTo>
                      <a:pt x="63" y="138"/>
                    </a:lnTo>
                    <a:lnTo>
                      <a:pt x="51" y="138"/>
                    </a:lnTo>
                    <a:lnTo>
                      <a:pt x="38" y="135"/>
                    </a:lnTo>
                    <a:lnTo>
                      <a:pt x="28" y="130"/>
                    </a:lnTo>
                    <a:lnTo>
                      <a:pt x="20" y="123"/>
                    </a:lnTo>
                    <a:lnTo>
                      <a:pt x="13" y="113"/>
                    </a:lnTo>
                    <a:lnTo>
                      <a:pt x="5" y="100"/>
                    </a:lnTo>
                    <a:lnTo>
                      <a:pt x="3" y="93"/>
                    </a:lnTo>
                    <a:lnTo>
                      <a:pt x="3" y="85"/>
                    </a:lnTo>
                    <a:lnTo>
                      <a:pt x="0" y="70"/>
                    </a:lnTo>
                    <a:lnTo>
                      <a:pt x="3" y="52"/>
                    </a:lnTo>
                    <a:lnTo>
                      <a:pt x="3" y="45"/>
                    </a:lnTo>
                    <a:lnTo>
                      <a:pt x="5" y="37"/>
                    </a:lnTo>
                    <a:lnTo>
                      <a:pt x="13" y="25"/>
                    </a:lnTo>
                    <a:lnTo>
                      <a:pt x="20" y="15"/>
                    </a:lnTo>
                    <a:lnTo>
                      <a:pt x="28" y="10"/>
                    </a:lnTo>
                    <a:lnTo>
                      <a:pt x="38" y="5"/>
                    </a:lnTo>
                    <a:lnTo>
                      <a:pt x="51" y="2"/>
                    </a:lnTo>
                    <a:lnTo>
                      <a:pt x="63" y="0"/>
                    </a:lnTo>
                    <a:lnTo>
                      <a:pt x="76" y="2"/>
                    </a:lnTo>
                    <a:lnTo>
                      <a:pt x="88" y="5"/>
                    </a:lnTo>
                    <a:lnTo>
                      <a:pt x="98" y="10"/>
                    </a:lnTo>
                    <a:lnTo>
                      <a:pt x="106" y="15"/>
                    </a:lnTo>
                    <a:lnTo>
                      <a:pt x="116" y="25"/>
                    </a:lnTo>
                    <a:lnTo>
                      <a:pt x="121" y="37"/>
                    </a:lnTo>
                    <a:lnTo>
                      <a:pt x="124" y="45"/>
                    </a:lnTo>
                    <a:lnTo>
                      <a:pt x="126" y="52"/>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2" name="Freeform 363"/>
              <p:cNvSpPr>
                <a:spLocks/>
              </p:cNvSpPr>
              <p:nvPr/>
            </p:nvSpPr>
            <p:spPr bwMode="auto">
              <a:xfrm>
                <a:off x="6420" y="4088"/>
                <a:ext cx="106" cy="128"/>
              </a:xfrm>
              <a:custGeom>
                <a:avLst/>
                <a:gdLst>
                  <a:gd name="T0" fmla="*/ 106 w 106"/>
                  <a:gd name="T1" fmla="*/ 0 h 128"/>
                  <a:gd name="T2" fmla="*/ 106 w 106"/>
                  <a:gd name="T3" fmla="*/ 22 h 128"/>
                  <a:gd name="T4" fmla="*/ 66 w 106"/>
                  <a:gd name="T5" fmla="*/ 22 h 128"/>
                  <a:gd name="T6" fmla="*/ 66 w 106"/>
                  <a:gd name="T7" fmla="*/ 128 h 128"/>
                  <a:gd name="T8" fmla="*/ 38 w 106"/>
                  <a:gd name="T9" fmla="*/ 128 h 128"/>
                  <a:gd name="T10" fmla="*/ 38 w 106"/>
                  <a:gd name="T11" fmla="*/ 22 h 128"/>
                  <a:gd name="T12" fmla="*/ 0 w 106"/>
                  <a:gd name="T13" fmla="*/ 22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22"/>
                    </a:lnTo>
                    <a:lnTo>
                      <a:pt x="66" y="22"/>
                    </a:lnTo>
                    <a:lnTo>
                      <a:pt x="66" y="128"/>
                    </a:lnTo>
                    <a:lnTo>
                      <a:pt x="38" y="128"/>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3" name="Freeform 364"/>
              <p:cNvSpPr>
                <a:spLocks/>
              </p:cNvSpPr>
              <p:nvPr/>
            </p:nvSpPr>
            <p:spPr bwMode="auto">
              <a:xfrm>
                <a:off x="6591" y="4088"/>
                <a:ext cx="106" cy="128"/>
              </a:xfrm>
              <a:custGeom>
                <a:avLst/>
                <a:gdLst>
                  <a:gd name="T0" fmla="*/ 0 w 106"/>
                  <a:gd name="T1" fmla="*/ 0 h 128"/>
                  <a:gd name="T2" fmla="*/ 28 w 106"/>
                  <a:gd name="T3" fmla="*/ 0 h 128"/>
                  <a:gd name="T4" fmla="*/ 81 w 106"/>
                  <a:gd name="T5" fmla="*/ 90 h 128"/>
                  <a:gd name="T6" fmla="*/ 81 w 106"/>
                  <a:gd name="T7" fmla="*/ 0 h 128"/>
                  <a:gd name="T8" fmla="*/ 106 w 106"/>
                  <a:gd name="T9" fmla="*/ 0 h 128"/>
                  <a:gd name="T10" fmla="*/ 106 w 106"/>
                  <a:gd name="T11" fmla="*/ 128 h 128"/>
                  <a:gd name="T12" fmla="*/ 78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28" y="0"/>
                    </a:lnTo>
                    <a:lnTo>
                      <a:pt x="81" y="90"/>
                    </a:lnTo>
                    <a:lnTo>
                      <a:pt x="81" y="0"/>
                    </a:lnTo>
                    <a:lnTo>
                      <a:pt x="106" y="0"/>
                    </a:lnTo>
                    <a:lnTo>
                      <a:pt x="106" y="128"/>
                    </a:lnTo>
                    <a:lnTo>
                      <a:pt x="78"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4" name="Freeform 365"/>
              <p:cNvSpPr>
                <a:spLocks/>
              </p:cNvSpPr>
              <p:nvPr/>
            </p:nvSpPr>
            <p:spPr bwMode="auto">
              <a:xfrm>
                <a:off x="6722" y="4088"/>
                <a:ext cx="106" cy="133"/>
              </a:xfrm>
              <a:custGeom>
                <a:avLst/>
                <a:gdLst>
                  <a:gd name="T0" fmla="*/ 0 w 106"/>
                  <a:gd name="T1" fmla="*/ 0 h 133"/>
                  <a:gd name="T2" fmla="*/ 28 w 106"/>
                  <a:gd name="T3" fmla="*/ 0 h 133"/>
                  <a:gd name="T4" fmla="*/ 28 w 106"/>
                  <a:gd name="T5" fmla="*/ 80 h 133"/>
                  <a:gd name="T6" fmla="*/ 30 w 106"/>
                  <a:gd name="T7" fmla="*/ 90 h 133"/>
                  <a:gd name="T8" fmla="*/ 33 w 106"/>
                  <a:gd name="T9" fmla="*/ 98 h 133"/>
                  <a:gd name="T10" fmla="*/ 35 w 106"/>
                  <a:gd name="T11" fmla="*/ 103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3 h 133"/>
                  <a:gd name="T24" fmla="*/ 76 w 106"/>
                  <a:gd name="T25" fmla="*/ 98 h 133"/>
                  <a:gd name="T26" fmla="*/ 78 w 106"/>
                  <a:gd name="T27" fmla="*/ 90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5 h 133"/>
                  <a:gd name="T46" fmla="*/ 91 w 106"/>
                  <a:gd name="T47" fmla="*/ 120 h 133"/>
                  <a:gd name="T48" fmla="*/ 81 w 106"/>
                  <a:gd name="T49" fmla="*/ 128 h 133"/>
                  <a:gd name="T50" fmla="*/ 76 w 106"/>
                  <a:gd name="T51" fmla="*/ 130 h 133"/>
                  <a:gd name="T52" fmla="*/ 68 w 106"/>
                  <a:gd name="T53" fmla="*/ 130 h 133"/>
                  <a:gd name="T54" fmla="*/ 53 w 106"/>
                  <a:gd name="T55" fmla="*/ 133 h 133"/>
                  <a:gd name="T56" fmla="*/ 38 w 106"/>
                  <a:gd name="T57" fmla="*/ 130 h 133"/>
                  <a:gd name="T58" fmla="*/ 30 w 106"/>
                  <a:gd name="T59" fmla="*/ 130 h 133"/>
                  <a:gd name="T60" fmla="*/ 25 w 106"/>
                  <a:gd name="T61" fmla="*/ 128 h 133"/>
                  <a:gd name="T62" fmla="*/ 20 w 106"/>
                  <a:gd name="T63" fmla="*/ 125 h 133"/>
                  <a:gd name="T64" fmla="*/ 15 w 106"/>
                  <a:gd name="T65" fmla="*/ 120 h 133"/>
                  <a:gd name="T66" fmla="*/ 10 w 106"/>
                  <a:gd name="T67" fmla="*/ 115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0"/>
                    </a:lnTo>
                    <a:lnTo>
                      <a:pt x="33" y="98"/>
                    </a:lnTo>
                    <a:lnTo>
                      <a:pt x="35" y="103"/>
                    </a:lnTo>
                    <a:lnTo>
                      <a:pt x="40" y="108"/>
                    </a:lnTo>
                    <a:lnTo>
                      <a:pt x="45" y="110"/>
                    </a:lnTo>
                    <a:lnTo>
                      <a:pt x="53" y="110"/>
                    </a:lnTo>
                    <a:lnTo>
                      <a:pt x="60" y="110"/>
                    </a:lnTo>
                    <a:lnTo>
                      <a:pt x="68" y="108"/>
                    </a:lnTo>
                    <a:lnTo>
                      <a:pt x="71" y="103"/>
                    </a:lnTo>
                    <a:lnTo>
                      <a:pt x="76" y="98"/>
                    </a:lnTo>
                    <a:lnTo>
                      <a:pt x="78" y="90"/>
                    </a:lnTo>
                    <a:lnTo>
                      <a:pt x="78" y="80"/>
                    </a:lnTo>
                    <a:lnTo>
                      <a:pt x="78" y="0"/>
                    </a:lnTo>
                    <a:lnTo>
                      <a:pt x="106" y="0"/>
                    </a:lnTo>
                    <a:lnTo>
                      <a:pt x="106" y="80"/>
                    </a:lnTo>
                    <a:lnTo>
                      <a:pt x="106" y="90"/>
                    </a:lnTo>
                    <a:lnTo>
                      <a:pt x="103" y="98"/>
                    </a:lnTo>
                    <a:lnTo>
                      <a:pt x="101" y="105"/>
                    </a:lnTo>
                    <a:lnTo>
                      <a:pt x="98" y="113"/>
                    </a:lnTo>
                    <a:lnTo>
                      <a:pt x="96" y="115"/>
                    </a:lnTo>
                    <a:lnTo>
                      <a:pt x="91" y="120"/>
                    </a:lnTo>
                    <a:lnTo>
                      <a:pt x="81" y="128"/>
                    </a:lnTo>
                    <a:lnTo>
                      <a:pt x="76" y="130"/>
                    </a:lnTo>
                    <a:lnTo>
                      <a:pt x="68" y="130"/>
                    </a:lnTo>
                    <a:lnTo>
                      <a:pt x="53" y="133"/>
                    </a:lnTo>
                    <a:lnTo>
                      <a:pt x="38" y="130"/>
                    </a:lnTo>
                    <a:lnTo>
                      <a:pt x="30" y="130"/>
                    </a:lnTo>
                    <a:lnTo>
                      <a:pt x="25" y="128"/>
                    </a:lnTo>
                    <a:lnTo>
                      <a:pt x="20" y="125"/>
                    </a:lnTo>
                    <a:lnTo>
                      <a:pt x="15" y="120"/>
                    </a:lnTo>
                    <a:lnTo>
                      <a:pt x="10" y="115"/>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5" name="Freeform 366"/>
              <p:cNvSpPr>
                <a:spLocks/>
              </p:cNvSpPr>
              <p:nvPr/>
            </p:nvSpPr>
            <p:spPr bwMode="auto">
              <a:xfrm>
                <a:off x="6853" y="4088"/>
                <a:ext cx="93" cy="128"/>
              </a:xfrm>
              <a:custGeom>
                <a:avLst/>
                <a:gdLst>
                  <a:gd name="T0" fmla="*/ 0 w 93"/>
                  <a:gd name="T1" fmla="*/ 0 h 128"/>
                  <a:gd name="T2" fmla="*/ 28 w 93"/>
                  <a:gd name="T3" fmla="*/ 0 h 128"/>
                  <a:gd name="T4" fmla="*/ 28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8" y="0"/>
                    </a:lnTo>
                    <a:lnTo>
                      <a:pt x="28"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6" name="Freeform 367"/>
              <p:cNvSpPr>
                <a:spLocks/>
              </p:cNvSpPr>
              <p:nvPr/>
            </p:nvSpPr>
            <p:spPr bwMode="auto">
              <a:xfrm>
                <a:off x="6964" y="4088"/>
                <a:ext cx="93" cy="128"/>
              </a:xfrm>
              <a:custGeom>
                <a:avLst/>
                <a:gdLst>
                  <a:gd name="T0" fmla="*/ 0 w 93"/>
                  <a:gd name="T1" fmla="*/ 0 h 128"/>
                  <a:gd name="T2" fmla="*/ 27 w 93"/>
                  <a:gd name="T3" fmla="*/ 0 h 128"/>
                  <a:gd name="T4" fmla="*/ 27 w 93"/>
                  <a:gd name="T5" fmla="*/ 105 h 128"/>
                  <a:gd name="T6" fmla="*/ 93 w 93"/>
                  <a:gd name="T7" fmla="*/ 105 h 128"/>
                  <a:gd name="T8" fmla="*/ 93 w 93"/>
                  <a:gd name="T9" fmla="*/ 128 h 128"/>
                  <a:gd name="T10" fmla="*/ 0 w 93"/>
                  <a:gd name="T11" fmla="*/ 128 h 128"/>
                  <a:gd name="T12" fmla="*/ 0 w 93"/>
                  <a:gd name="T13" fmla="*/ 0 h 128"/>
                  <a:gd name="T14" fmla="*/ 0 60000 65536"/>
                  <a:gd name="T15" fmla="*/ 0 60000 65536"/>
                  <a:gd name="T16" fmla="*/ 0 60000 65536"/>
                  <a:gd name="T17" fmla="*/ 0 60000 65536"/>
                  <a:gd name="T18" fmla="*/ 0 60000 65536"/>
                  <a:gd name="T19" fmla="*/ 0 60000 65536"/>
                  <a:gd name="T20" fmla="*/ 0 60000 65536"/>
                  <a:gd name="T21" fmla="*/ 0 w 93"/>
                  <a:gd name="T22" fmla="*/ 0 h 128"/>
                  <a:gd name="T23" fmla="*/ 93 w 93"/>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8">
                    <a:moveTo>
                      <a:pt x="0" y="0"/>
                    </a:moveTo>
                    <a:lnTo>
                      <a:pt x="27" y="0"/>
                    </a:lnTo>
                    <a:lnTo>
                      <a:pt x="27" y="105"/>
                    </a:lnTo>
                    <a:lnTo>
                      <a:pt x="93" y="105"/>
                    </a:lnTo>
                    <a:lnTo>
                      <a:pt x="93"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7" name="Freeform 368"/>
              <p:cNvSpPr>
                <a:spLocks/>
              </p:cNvSpPr>
              <p:nvPr/>
            </p:nvSpPr>
            <p:spPr bwMode="auto">
              <a:xfrm>
                <a:off x="7072" y="4191"/>
                <a:ext cx="27" cy="57"/>
              </a:xfrm>
              <a:custGeom>
                <a:avLst/>
                <a:gdLst>
                  <a:gd name="T0" fmla="*/ 0 w 27"/>
                  <a:gd name="T1" fmla="*/ 47 h 57"/>
                  <a:gd name="T2" fmla="*/ 5 w 27"/>
                  <a:gd name="T3" fmla="*/ 45 h 57"/>
                  <a:gd name="T4" fmla="*/ 10 w 27"/>
                  <a:gd name="T5" fmla="*/ 40 h 57"/>
                  <a:gd name="T6" fmla="*/ 12 w 27"/>
                  <a:gd name="T7" fmla="*/ 35 h 57"/>
                  <a:gd name="T8" fmla="*/ 15 w 27"/>
                  <a:gd name="T9" fmla="*/ 27 h 57"/>
                  <a:gd name="T10" fmla="*/ 0 w 27"/>
                  <a:gd name="T11" fmla="*/ 27 h 57"/>
                  <a:gd name="T12" fmla="*/ 0 w 27"/>
                  <a:gd name="T13" fmla="*/ 0 h 57"/>
                  <a:gd name="T14" fmla="*/ 27 w 27"/>
                  <a:gd name="T15" fmla="*/ 0 h 57"/>
                  <a:gd name="T16" fmla="*/ 27 w 27"/>
                  <a:gd name="T17" fmla="*/ 22 h 57"/>
                  <a:gd name="T18" fmla="*/ 25 w 27"/>
                  <a:gd name="T19" fmla="*/ 35 h 57"/>
                  <a:gd name="T20" fmla="*/ 22 w 27"/>
                  <a:gd name="T21" fmla="*/ 42 h 57"/>
                  <a:gd name="T22" fmla="*/ 20 w 27"/>
                  <a:gd name="T23" fmla="*/ 47 h 57"/>
                  <a:gd name="T24" fmla="*/ 15 w 27"/>
                  <a:gd name="T25" fmla="*/ 50 h 57"/>
                  <a:gd name="T26" fmla="*/ 7 w 27"/>
                  <a:gd name="T27" fmla="*/ 55 h 57"/>
                  <a:gd name="T28" fmla="*/ 0 w 27"/>
                  <a:gd name="T29" fmla="*/ 57 h 57"/>
                  <a:gd name="T30" fmla="*/ 0 w 27"/>
                  <a:gd name="T31" fmla="*/ 47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7"/>
                  <a:gd name="T50" fmla="*/ 27 w 27"/>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7">
                    <a:moveTo>
                      <a:pt x="0" y="47"/>
                    </a:moveTo>
                    <a:lnTo>
                      <a:pt x="5" y="45"/>
                    </a:lnTo>
                    <a:lnTo>
                      <a:pt x="10" y="40"/>
                    </a:lnTo>
                    <a:lnTo>
                      <a:pt x="12" y="35"/>
                    </a:lnTo>
                    <a:lnTo>
                      <a:pt x="15" y="27"/>
                    </a:lnTo>
                    <a:lnTo>
                      <a:pt x="0" y="27"/>
                    </a:lnTo>
                    <a:lnTo>
                      <a:pt x="0" y="0"/>
                    </a:lnTo>
                    <a:lnTo>
                      <a:pt x="27" y="0"/>
                    </a:lnTo>
                    <a:lnTo>
                      <a:pt x="27" y="22"/>
                    </a:lnTo>
                    <a:lnTo>
                      <a:pt x="25" y="35"/>
                    </a:lnTo>
                    <a:lnTo>
                      <a:pt x="22" y="42"/>
                    </a:lnTo>
                    <a:lnTo>
                      <a:pt x="20" y="47"/>
                    </a:lnTo>
                    <a:lnTo>
                      <a:pt x="15" y="50"/>
                    </a:lnTo>
                    <a:lnTo>
                      <a:pt x="7" y="55"/>
                    </a:lnTo>
                    <a:lnTo>
                      <a:pt x="0" y="57"/>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8" name="Freeform 369"/>
              <p:cNvSpPr>
                <a:spLocks/>
              </p:cNvSpPr>
              <p:nvPr/>
            </p:nvSpPr>
            <p:spPr bwMode="auto">
              <a:xfrm>
                <a:off x="6159" y="3846"/>
                <a:ext cx="105" cy="129"/>
              </a:xfrm>
              <a:custGeom>
                <a:avLst/>
                <a:gdLst>
                  <a:gd name="T0" fmla="*/ 0 w 105"/>
                  <a:gd name="T1" fmla="*/ 0 h 129"/>
                  <a:gd name="T2" fmla="*/ 27 w 105"/>
                  <a:gd name="T3" fmla="*/ 0 h 129"/>
                  <a:gd name="T4" fmla="*/ 80 w 105"/>
                  <a:gd name="T5" fmla="*/ 91 h 129"/>
                  <a:gd name="T6" fmla="*/ 80 w 105"/>
                  <a:gd name="T7" fmla="*/ 0 h 129"/>
                  <a:gd name="T8" fmla="*/ 105 w 105"/>
                  <a:gd name="T9" fmla="*/ 0 h 129"/>
                  <a:gd name="T10" fmla="*/ 105 w 105"/>
                  <a:gd name="T11" fmla="*/ 129 h 129"/>
                  <a:gd name="T12" fmla="*/ 78 w 105"/>
                  <a:gd name="T13" fmla="*/ 129 h 129"/>
                  <a:gd name="T14" fmla="*/ 25 w 105"/>
                  <a:gd name="T15" fmla="*/ 38 h 129"/>
                  <a:gd name="T16" fmla="*/ 25 w 105"/>
                  <a:gd name="T17" fmla="*/ 129 h 129"/>
                  <a:gd name="T18" fmla="*/ 0 w 105"/>
                  <a:gd name="T19" fmla="*/ 129 h 129"/>
                  <a:gd name="T20" fmla="*/ 0 w 105"/>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9"/>
                  <a:gd name="T35" fmla="*/ 105 w 105"/>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9">
                    <a:moveTo>
                      <a:pt x="0" y="0"/>
                    </a:moveTo>
                    <a:lnTo>
                      <a:pt x="27" y="0"/>
                    </a:lnTo>
                    <a:lnTo>
                      <a:pt x="80" y="91"/>
                    </a:lnTo>
                    <a:lnTo>
                      <a:pt x="80" y="0"/>
                    </a:lnTo>
                    <a:lnTo>
                      <a:pt x="105" y="0"/>
                    </a:lnTo>
                    <a:lnTo>
                      <a:pt x="105"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59" name="Freeform 370"/>
              <p:cNvSpPr>
                <a:spLocks noEditPoints="1"/>
              </p:cNvSpPr>
              <p:nvPr/>
            </p:nvSpPr>
            <p:spPr bwMode="auto">
              <a:xfrm>
                <a:off x="6284" y="3841"/>
                <a:ext cx="126" cy="139"/>
              </a:xfrm>
              <a:custGeom>
                <a:avLst/>
                <a:gdLst>
                  <a:gd name="T0" fmla="*/ 93 w 126"/>
                  <a:gd name="T1" fmla="*/ 98 h 139"/>
                  <a:gd name="T2" fmla="*/ 98 w 126"/>
                  <a:gd name="T3" fmla="*/ 81 h 139"/>
                  <a:gd name="T4" fmla="*/ 98 w 126"/>
                  <a:gd name="T5" fmla="*/ 61 h 139"/>
                  <a:gd name="T6" fmla="*/ 93 w 126"/>
                  <a:gd name="T7" fmla="*/ 43 h 139"/>
                  <a:gd name="T8" fmla="*/ 83 w 126"/>
                  <a:gd name="T9" fmla="*/ 31 h 139"/>
                  <a:gd name="T10" fmla="*/ 71 w 126"/>
                  <a:gd name="T11" fmla="*/ 25 h 139"/>
                  <a:gd name="T12" fmla="*/ 56 w 126"/>
                  <a:gd name="T13" fmla="*/ 25 h 139"/>
                  <a:gd name="T14" fmla="*/ 43 w 126"/>
                  <a:gd name="T15" fmla="*/ 31 h 139"/>
                  <a:gd name="T16" fmla="*/ 33 w 126"/>
                  <a:gd name="T17" fmla="*/ 43 h 139"/>
                  <a:gd name="T18" fmla="*/ 28 w 126"/>
                  <a:gd name="T19" fmla="*/ 61 h 139"/>
                  <a:gd name="T20" fmla="*/ 28 w 126"/>
                  <a:gd name="T21" fmla="*/ 81 h 139"/>
                  <a:gd name="T22" fmla="*/ 33 w 126"/>
                  <a:gd name="T23" fmla="*/ 98 h 139"/>
                  <a:gd name="T24" fmla="*/ 43 w 126"/>
                  <a:gd name="T25" fmla="*/ 108 h 139"/>
                  <a:gd name="T26" fmla="*/ 56 w 126"/>
                  <a:gd name="T27" fmla="*/ 116 h 139"/>
                  <a:gd name="T28" fmla="*/ 71 w 126"/>
                  <a:gd name="T29" fmla="*/ 116 h 139"/>
                  <a:gd name="T30" fmla="*/ 83 w 126"/>
                  <a:gd name="T31" fmla="*/ 108 h 139"/>
                  <a:gd name="T32" fmla="*/ 106 w 126"/>
                  <a:gd name="T33" fmla="*/ 123 h 139"/>
                  <a:gd name="T34" fmla="*/ 88 w 126"/>
                  <a:gd name="T35" fmla="*/ 136 h 139"/>
                  <a:gd name="T36" fmla="*/ 63 w 126"/>
                  <a:gd name="T37" fmla="*/ 139 h 139"/>
                  <a:gd name="T38" fmla="*/ 38 w 126"/>
                  <a:gd name="T39" fmla="*/ 136 h 139"/>
                  <a:gd name="T40" fmla="*/ 20 w 126"/>
                  <a:gd name="T41" fmla="*/ 123 h 139"/>
                  <a:gd name="T42" fmla="*/ 5 w 126"/>
                  <a:gd name="T43" fmla="*/ 101 h 139"/>
                  <a:gd name="T44" fmla="*/ 3 w 126"/>
                  <a:gd name="T45" fmla="*/ 86 h 139"/>
                  <a:gd name="T46" fmla="*/ 3 w 126"/>
                  <a:gd name="T47" fmla="*/ 53 h 139"/>
                  <a:gd name="T48" fmla="*/ 5 w 126"/>
                  <a:gd name="T49" fmla="*/ 38 h 139"/>
                  <a:gd name="T50" fmla="*/ 20 w 126"/>
                  <a:gd name="T51" fmla="*/ 15 h 139"/>
                  <a:gd name="T52" fmla="*/ 38 w 126"/>
                  <a:gd name="T53" fmla="*/ 5 h 139"/>
                  <a:gd name="T54" fmla="*/ 63 w 126"/>
                  <a:gd name="T55" fmla="*/ 0 h 139"/>
                  <a:gd name="T56" fmla="*/ 88 w 126"/>
                  <a:gd name="T57" fmla="*/ 5 h 139"/>
                  <a:gd name="T58" fmla="*/ 106 w 126"/>
                  <a:gd name="T59" fmla="*/ 15 h 139"/>
                  <a:gd name="T60" fmla="*/ 121 w 126"/>
                  <a:gd name="T61" fmla="*/ 38 h 139"/>
                  <a:gd name="T62" fmla="*/ 126 w 126"/>
                  <a:gd name="T63" fmla="*/ 53 h 139"/>
                  <a:gd name="T64" fmla="*/ 126 w 126"/>
                  <a:gd name="T65" fmla="*/ 86 h 139"/>
                  <a:gd name="T66" fmla="*/ 121 w 126"/>
                  <a:gd name="T67" fmla="*/ 101 h 139"/>
                  <a:gd name="T68" fmla="*/ 111 w 126"/>
                  <a:gd name="T69" fmla="*/ 118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9"/>
                  <a:gd name="T107" fmla="*/ 126 w 126"/>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9">
                    <a:moveTo>
                      <a:pt x="88" y="103"/>
                    </a:moveTo>
                    <a:lnTo>
                      <a:pt x="93" y="98"/>
                    </a:lnTo>
                    <a:lnTo>
                      <a:pt x="96" y="88"/>
                    </a:lnTo>
                    <a:lnTo>
                      <a:pt x="98" y="81"/>
                    </a:lnTo>
                    <a:lnTo>
                      <a:pt x="98" y="71"/>
                    </a:lnTo>
                    <a:lnTo>
                      <a:pt x="98" y="61"/>
                    </a:lnTo>
                    <a:lnTo>
                      <a:pt x="96" y="51"/>
                    </a:lnTo>
                    <a:lnTo>
                      <a:pt x="93" y="43"/>
                    </a:lnTo>
                    <a:lnTo>
                      <a:pt x="88" y="36"/>
                    </a:lnTo>
                    <a:lnTo>
                      <a:pt x="83" y="31"/>
                    </a:lnTo>
                    <a:lnTo>
                      <a:pt x="78" y="28"/>
                    </a:lnTo>
                    <a:lnTo>
                      <a:pt x="71" y="25"/>
                    </a:lnTo>
                    <a:lnTo>
                      <a:pt x="63" y="23"/>
                    </a:lnTo>
                    <a:lnTo>
                      <a:pt x="56" y="25"/>
                    </a:lnTo>
                    <a:lnTo>
                      <a:pt x="48" y="28"/>
                    </a:lnTo>
                    <a:lnTo>
                      <a:pt x="43" y="31"/>
                    </a:lnTo>
                    <a:lnTo>
                      <a:pt x="38" y="36"/>
                    </a:lnTo>
                    <a:lnTo>
                      <a:pt x="33" y="43"/>
                    </a:lnTo>
                    <a:lnTo>
                      <a:pt x="31" y="51"/>
                    </a:lnTo>
                    <a:lnTo>
                      <a:pt x="28" y="61"/>
                    </a:lnTo>
                    <a:lnTo>
                      <a:pt x="28" y="71"/>
                    </a:lnTo>
                    <a:lnTo>
                      <a:pt x="28" y="81"/>
                    </a:lnTo>
                    <a:lnTo>
                      <a:pt x="31" y="88"/>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9"/>
                    </a:lnTo>
                    <a:lnTo>
                      <a:pt x="63" y="139"/>
                    </a:lnTo>
                    <a:lnTo>
                      <a:pt x="51" y="139"/>
                    </a:lnTo>
                    <a:lnTo>
                      <a:pt x="38" y="136"/>
                    </a:lnTo>
                    <a:lnTo>
                      <a:pt x="28" y="131"/>
                    </a:lnTo>
                    <a:lnTo>
                      <a:pt x="20" y="123"/>
                    </a:lnTo>
                    <a:lnTo>
                      <a:pt x="13" y="113"/>
                    </a:lnTo>
                    <a:lnTo>
                      <a:pt x="5" y="101"/>
                    </a:lnTo>
                    <a:lnTo>
                      <a:pt x="3" y="93"/>
                    </a:lnTo>
                    <a:lnTo>
                      <a:pt x="3" y="86"/>
                    </a:lnTo>
                    <a:lnTo>
                      <a:pt x="0" y="71"/>
                    </a:lnTo>
                    <a:lnTo>
                      <a:pt x="3" y="53"/>
                    </a:lnTo>
                    <a:lnTo>
                      <a:pt x="3" y="46"/>
                    </a:lnTo>
                    <a:lnTo>
                      <a:pt x="5" y="38"/>
                    </a:lnTo>
                    <a:lnTo>
                      <a:pt x="13" y="25"/>
                    </a:lnTo>
                    <a:lnTo>
                      <a:pt x="20" y="15"/>
                    </a:lnTo>
                    <a:lnTo>
                      <a:pt x="28" y="10"/>
                    </a:lnTo>
                    <a:lnTo>
                      <a:pt x="38" y="5"/>
                    </a:lnTo>
                    <a:lnTo>
                      <a:pt x="51" y="3"/>
                    </a:lnTo>
                    <a:lnTo>
                      <a:pt x="63" y="0"/>
                    </a:lnTo>
                    <a:lnTo>
                      <a:pt x="76" y="3"/>
                    </a:lnTo>
                    <a:lnTo>
                      <a:pt x="88" y="5"/>
                    </a:lnTo>
                    <a:lnTo>
                      <a:pt x="98" y="10"/>
                    </a:lnTo>
                    <a:lnTo>
                      <a:pt x="106" y="15"/>
                    </a:lnTo>
                    <a:lnTo>
                      <a:pt x="116" y="25"/>
                    </a:lnTo>
                    <a:lnTo>
                      <a:pt x="121" y="38"/>
                    </a:lnTo>
                    <a:lnTo>
                      <a:pt x="124" y="46"/>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0" name="Freeform 371"/>
              <p:cNvSpPr>
                <a:spLocks/>
              </p:cNvSpPr>
              <p:nvPr/>
            </p:nvSpPr>
            <p:spPr bwMode="auto">
              <a:xfrm>
                <a:off x="6420" y="3846"/>
                <a:ext cx="106" cy="129"/>
              </a:xfrm>
              <a:custGeom>
                <a:avLst/>
                <a:gdLst>
                  <a:gd name="T0" fmla="*/ 106 w 106"/>
                  <a:gd name="T1" fmla="*/ 0 h 129"/>
                  <a:gd name="T2" fmla="*/ 106 w 106"/>
                  <a:gd name="T3" fmla="*/ 23 h 129"/>
                  <a:gd name="T4" fmla="*/ 66 w 106"/>
                  <a:gd name="T5" fmla="*/ 23 h 129"/>
                  <a:gd name="T6" fmla="*/ 66 w 106"/>
                  <a:gd name="T7" fmla="*/ 129 h 129"/>
                  <a:gd name="T8" fmla="*/ 38 w 106"/>
                  <a:gd name="T9" fmla="*/ 129 h 129"/>
                  <a:gd name="T10" fmla="*/ 38 w 106"/>
                  <a:gd name="T11" fmla="*/ 23 h 129"/>
                  <a:gd name="T12" fmla="*/ 0 w 106"/>
                  <a:gd name="T13" fmla="*/ 23 h 129"/>
                  <a:gd name="T14" fmla="*/ 0 w 106"/>
                  <a:gd name="T15" fmla="*/ 0 h 129"/>
                  <a:gd name="T16" fmla="*/ 106 w 10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9"/>
                  <a:gd name="T29" fmla="*/ 106 w 106"/>
                  <a:gd name="T30" fmla="*/ 129 h 1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9">
                    <a:moveTo>
                      <a:pt x="106" y="0"/>
                    </a:moveTo>
                    <a:lnTo>
                      <a:pt x="106" y="23"/>
                    </a:lnTo>
                    <a:lnTo>
                      <a:pt x="66" y="23"/>
                    </a:lnTo>
                    <a:lnTo>
                      <a:pt x="66" y="129"/>
                    </a:lnTo>
                    <a:lnTo>
                      <a:pt x="38" y="129"/>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1" name="Freeform 372"/>
              <p:cNvSpPr>
                <a:spLocks/>
              </p:cNvSpPr>
              <p:nvPr/>
            </p:nvSpPr>
            <p:spPr bwMode="auto">
              <a:xfrm>
                <a:off x="6591" y="3846"/>
                <a:ext cx="106" cy="129"/>
              </a:xfrm>
              <a:custGeom>
                <a:avLst/>
                <a:gdLst>
                  <a:gd name="T0" fmla="*/ 0 w 106"/>
                  <a:gd name="T1" fmla="*/ 0 h 129"/>
                  <a:gd name="T2" fmla="*/ 28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5 w 106"/>
                  <a:gd name="T15" fmla="*/ 38 h 129"/>
                  <a:gd name="T16" fmla="*/ 25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28" y="0"/>
                    </a:lnTo>
                    <a:lnTo>
                      <a:pt x="81" y="91"/>
                    </a:lnTo>
                    <a:lnTo>
                      <a:pt x="81" y="0"/>
                    </a:lnTo>
                    <a:lnTo>
                      <a:pt x="106" y="0"/>
                    </a:lnTo>
                    <a:lnTo>
                      <a:pt x="106" y="129"/>
                    </a:lnTo>
                    <a:lnTo>
                      <a:pt x="78" y="129"/>
                    </a:lnTo>
                    <a:lnTo>
                      <a:pt x="25" y="38"/>
                    </a:lnTo>
                    <a:lnTo>
                      <a:pt x="25"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2" name="Freeform 373"/>
              <p:cNvSpPr>
                <a:spLocks/>
              </p:cNvSpPr>
              <p:nvPr/>
            </p:nvSpPr>
            <p:spPr bwMode="auto">
              <a:xfrm>
                <a:off x="6722" y="3846"/>
                <a:ext cx="106" cy="134"/>
              </a:xfrm>
              <a:custGeom>
                <a:avLst/>
                <a:gdLst>
                  <a:gd name="T0" fmla="*/ 0 w 106"/>
                  <a:gd name="T1" fmla="*/ 0 h 134"/>
                  <a:gd name="T2" fmla="*/ 28 w 106"/>
                  <a:gd name="T3" fmla="*/ 0 h 134"/>
                  <a:gd name="T4" fmla="*/ 28 w 106"/>
                  <a:gd name="T5" fmla="*/ 81 h 134"/>
                  <a:gd name="T6" fmla="*/ 30 w 106"/>
                  <a:gd name="T7" fmla="*/ 91 h 134"/>
                  <a:gd name="T8" fmla="*/ 33 w 106"/>
                  <a:gd name="T9" fmla="*/ 98 h 134"/>
                  <a:gd name="T10" fmla="*/ 35 w 106"/>
                  <a:gd name="T11" fmla="*/ 103 h 134"/>
                  <a:gd name="T12" fmla="*/ 40 w 106"/>
                  <a:gd name="T13" fmla="*/ 108 h 134"/>
                  <a:gd name="T14" fmla="*/ 45 w 106"/>
                  <a:gd name="T15" fmla="*/ 111 h 134"/>
                  <a:gd name="T16" fmla="*/ 53 w 106"/>
                  <a:gd name="T17" fmla="*/ 111 h 134"/>
                  <a:gd name="T18" fmla="*/ 60 w 106"/>
                  <a:gd name="T19" fmla="*/ 111 h 134"/>
                  <a:gd name="T20" fmla="*/ 68 w 106"/>
                  <a:gd name="T21" fmla="*/ 108 h 134"/>
                  <a:gd name="T22" fmla="*/ 71 w 106"/>
                  <a:gd name="T23" fmla="*/ 103 h 134"/>
                  <a:gd name="T24" fmla="*/ 76 w 106"/>
                  <a:gd name="T25" fmla="*/ 98 h 134"/>
                  <a:gd name="T26" fmla="*/ 78 w 106"/>
                  <a:gd name="T27" fmla="*/ 91 h 134"/>
                  <a:gd name="T28" fmla="*/ 78 w 106"/>
                  <a:gd name="T29" fmla="*/ 81 h 134"/>
                  <a:gd name="T30" fmla="*/ 78 w 106"/>
                  <a:gd name="T31" fmla="*/ 0 h 134"/>
                  <a:gd name="T32" fmla="*/ 106 w 106"/>
                  <a:gd name="T33" fmla="*/ 0 h 134"/>
                  <a:gd name="T34" fmla="*/ 106 w 106"/>
                  <a:gd name="T35" fmla="*/ 81 h 134"/>
                  <a:gd name="T36" fmla="*/ 106 w 106"/>
                  <a:gd name="T37" fmla="*/ 91 h 134"/>
                  <a:gd name="T38" fmla="*/ 103 w 106"/>
                  <a:gd name="T39" fmla="*/ 98 h 134"/>
                  <a:gd name="T40" fmla="*/ 101 w 106"/>
                  <a:gd name="T41" fmla="*/ 106 h 134"/>
                  <a:gd name="T42" fmla="*/ 98 w 106"/>
                  <a:gd name="T43" fmla="*/ 113 h 134"/>
                  <a:gd name="T44" fmla="*/ 96 w 106"/>
                  <a:gd name="T45" fmla="*/ 116 h 134"/>
                  <a:gd name="T46" fmla="*/ 91 w 106"/>
                  <a:gd name="T47" fmla="*/ 121 h 134"/>
                  <a:gd name="T48" fmla="*/ 81 w 106"/>
                  <a:gd name="T49" fmla="*/ 129 h 134"/>
                  <a:gd name="T50" fmla="*/ 76 w 106"/>
                  <a:gd name="T51" fmla="*/ 131 h 134"/>
                  <a:gd name="T52" fmla="*/ 68 w 106"/>
                  <a:gd name="T53" fmla="*/ 131 h 134"/>
                  <a:gd name="T54" fmla="*/ 53 w 106"/>
                  <a:gd name="T55" fmla="*/ 134 h 134"/>
                  <a:gd name="T56" fmla="*/ 38 w 106"/>
                  <a:gd name="T57" fmla="*/ 131 h 134"/>
                  <a:gd name="T58" fmla="*/ 30 w 106"/>
                  <a:gd name="T59" fmla="*/ 131 h 134"/>
                  <a:gd name="T60" fmla="*/ 25 w 106"/>
                  <a:gd name="T61" fmla="*/ 129 h 134"/>
                  <a:gd name="T62" fmla="*/ 20 w 106"/>
                  <a:gd name="T63" fmla="*/ 126 h 134"/>
                  <a:gd name="T64" fmla="*/ 15 w 106"/>
                  <a:gd name="T65" fmla="*/ 121 h 134"/>
                  <a:gd name="T66" fmla="*/ 10 w 106"/>
                  <a:gd name="T67" fmla="*/ 116 h 134"/>
                  <a:gd name="T68" fmla="*/ 8 w 106"/>
                  <a:gd name="T69" fmla="*/ 113 h 134"/>
                  <a:gd name="T70" fmla="*/ 5 w 106"/>
                  <a:gd name="T71" fmla="*/ 106 h 134"/>
                  <a:gd name="T72" fmla="*/ 3 w 106"/>
                  <a:gd name="T73" fmla="*/ 98 h 134"/>
                  <a:gd name="T74" fmla="*/ 0 w 106"/>
                  <a:gd name="T75" fmla="*/ 91 h 134"/>
                  <a:gd name="T76" fmla="*/ 0 w 106"/>
                  <a:gd name="T77" fmla="*/ 81 h 134"/>
                  <a:gd name="T78" fmla="*/ 0 w 106"/>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4"/>
                  <a:gd name="T122" fmla="*/ 106 w 106"/>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4">
                    <a:moveTo>
                      <a:pt x="0" y="0"/>
                    </a:moveTo>
                    <a:lnTo>
                      <a:pt x="28" y="0"/>
                    </a:lnTo>
                    <a:lnTo>
                      <a:pt x="28" y="81"/>
                    </a:lnTo>
                    <a:lnTo>
                      <a:pt x="30" y="91"/>
                    </a:lnTo>
                    <a:lnTo>
                      <a:pt x="33" y="98"/>
                    </a:lnTo>
                    <a:lnTo>
                      <a:pt x="35" y="103"/>
                    </a:lnTo>
                    <a:lnTo>
                      <a:pt x="40" y="108"/>
                    </a:lnTo>
                    <a:lnTo>
                      <a:pt x="45" y="111"/>
                    </a:lnTo>
                    <a:lnTo>
                      <a:pt x="53" y="111"/>
                    </a:lnTo>
                    <a:lnTo>
                      <a:pt x="60" y="111"/>
                    </a:lnTo>
                    <a:lnTo>
                      <a:pt x="68" y="108"/>
                    </a:lnTo>
                    <a:lnTo>
                      <a:pt x="71" y="103"/>
                    </a:lnTo>
                    <a:lnTo>
                      <a:pt x="76" y="98"/>
                    </a:lnTo>
                    <a:lnTo>
                      <a:pt x="78" y="91"/>
                    </a:lnTo>
                    <a:lnTo>
                      <a:pt x="78" y="81"/>
                    </a:lnTo>
                    <a:lnTo>
                      <a:pt x="78" y="0"/>
                    </a:lnTo>
                    <a:lnTo>
                      <a:pt x="106" y="0"/>
                    </a:lnTo>
                    <a:lnTo>
                      <a:pt x="106" y="81"/>
                    </a:lnTo>
                    <a:lnTo>
                      <a:pt x="106" y="91"/>
                    </a:lnTo>
                    <a:lnTo>
                      <a:pt x="103" y="98"/>
                    </a:lnTo>
                    <a:lnTo>
                      <a:pt x="101" y="106"/>
                    </a:lnTo>
                    <a:lnTo>
                      <a:pt x="98" y="113"/>
                    </a:lnTo>
                    <a:lnTo>
                      <a:pt x="96" y="116"/>
                    </a:lnTo>
                    <a:lnTo>
                      <a:pt x="91" y="121"/>
                    </a:lnTo>
                    <a:lnTo>
                      <a:pt x="81" y="129"/>
                    </a:lnTo>
                    <a:lnTo>
                      <a:pt x="76" y="131"/>
                    </a:lnTo>
                    <a:lnTo>
                      <a:pt x="68" y="131"/>
                    </a:lnTo>
                    <a:lnTo>
                      <a:pt x="53" y="134"/>
                    </a:lnTo>
                    <a:lnTo>
                      <a:pt x="38" y="131"/>
                    </a:lnTo>
                    <a:lnTo>
                      <a:pt x="30" y="131"/>
                    </a:lnTo>
                    <a:lnTo>
                      <a:pt x="25" y="129"/>
                    </a:lnTo>
                    <a:lnTo>
                      <a:pt x="20" y="126"/>
                    </a:lnTo>
                    <a:lnTo>
                      <a:pt x="15" y="121"/>
                    </a:lnTo>
                    <a:lnTo>
                      <a:pt x="10" y="116"/>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3" name="Freeform 374"/>
              <p:cNvSpPr>
                <a:spLocks/>
              </p:cNvSpPr>
              <p:nvPr/>
            </p:nvSpPr>
            <p:spPr bwMode="auto">
              <a:xfrm>
                <a:off x="6853" y="3846"/>
                <a:ext cx="93" cy="129"/>
              </a:xfrm>
              <a:custGeom>
                <a:avLst/>
                <a:gdLst>
                  <a:gd name="T0" fmla="*/ 0 w 93"/>
                  <a:gd name="T1" fmla="*/ 0 h 129"/>
                  <a:gd name="T2" fmla="*/ 28 w 93"/>
                  <a:gd name="T3" fmla="*/ 0 h 129"/>
                  <a:gd name="T4" fmla="*/ 28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8" y="0"/>
                    </a:lnTo>
                    <a:lnTo>
                      <a:pt x="28"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4" name="Freeform 375"/>
              <p:cNvSpPr>
                <a:spLocks/>
              </p:cNvSpPr>
              <p:nvPr/>
            </p:nvSpPr>
            <p:spPr bwMode="auto">
              <a:xfrm>
                <a:off x="6964" y="3846"/>
                <a:ext cx="93" cy="129"/>
              </a:xfrm>
              <a:custGeom>
                <a:avLst/>
                <a:gdLst>
                  <a:gd name="T0" fmla="*/ 0 w 93"/>
                  <a:gd name="T1" fmla="*/ 0 h 129"/>
                  <a:gd name="T2" fmla="*/ 27 w 93"/>
                  <a:gd name="T3" fmla="*/ 0 h 129"/>
                  <a:gd name="T4" fmla="*/ 27 w 93"/>
                  <a:gd name="T5" fmla="*/ 106 h 129"/>
                  <a:gd name="T6" fmla="*/ 93 w 93"/>
                  <a:gd name="T7" fmla="*/ 106 h 129"/>
                  <a:gd name="T8" fmla="*/ 93 w 93"/>
                  <a:gd name="T9" fmla="*/ 129 h 129"/>
                  <a:gd name="T10" fmla="*/ 0 w 93"/>
                  <a:gd name="T11" fmla="*/ 129 h 129"/>
                  <a:gd name="T12" fmla="*/ 0 w 93"/>
                  <a:gd name="T13" fmla="*/ 0 h 129"/>
                  <a:gd name="T14" fmla="*/ 0 60000 65536"/>
                  <a:gd name="T15" fmla="*/ 0 60000 65536"/>
                  <a:gd name="T16" fmla="*/ 0 60000 65536"/>
                  <a:gd name="T17" fmla="*/ 0 60000 65536"/>
                  <a:gd name="T18" fmla="*/ 0 60000 65536"/>
                  <a:gd name="T19" fmla="*/ 0 60000 65536"/>
                  <a:gd name="T20" fmla="*/ 0 60000 65536"/>
                  <a:gd name="T21" fmla="*/ 0 w 93"/>
                  <a:gd name="T22" fmla="*/ 0 h 129"/>
                  <a:gd name="T23" fmla="*/ 93 w 93"/>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29">
                    <a:moveTo>
                      <a:pt x="0" y="0"/>
                    </a:moveTo>
                    <a:lnTo>
                      <a:pt x="27" y="0"/>
                    </a:lnTo>
                    <a:lnTo>
                      <a:pt x="27" y="106"/>
                    </a:lnTo>
                    <a:lnTo>
                      <a:pt x="93" y="106"/>
                    </a:lnTo>
                    <a:lnTo>
                      <a:pt x="93"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5" name="Freeform 376"/>
              <p:cNvSpPr>
                <a:spLocks/>
              </p:cNvSpPr>
              <p:nvPr/>
            </p:nvSpPr>
            <p:spPr bwMode="auto">
              <a:xfrm>
                <a:off x="7072" y="3949"/>
                <a:ext cx="27" cy="58"/>
              </a:xfrm>
              <a:custGeom>
                <a:avLst/>
                <a:gdLst>
                  <a:gd name="T0" fmla="*/ 0 w 27"/>
                  <a:gd name="T1" fmla="*/ 48 h 58"/>
                  <a:gd name="T2" fmla="*/ 5 w 27"/>
                  <a:gd name="T3" fmla="*/ 46 h 58"/>
                  <a:gd name="T4" fmla="*/ 10 w 27"/>
                  <a:gd name="T5" fmla="*/ 41 h 58"/>
                  <a:gd name="T6" fmla="*/ 12 w 27"/>
                  <a:gd name="T7" fmla="*/ 36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6 h 58"/>
                  <a:gd name="T20" fmla="*/ 22 w 27"/>
                  <a:gd name="T21" fmla="*/ 43 h 58"/>
                  <a:gd name="T22" fmla="*/ 20 w 27"/>
                  <a:gd name="T23" fmla="*/ 48 h 58"/>
                  <a:gd name="T24" fmla="*/ 15 w 27"/>
                  <a:gd name="T25" fmla="*/ 51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6"/>
                    </a:lnTo>
                    <a:lnTo>
                      <a:pt x="10" y="41"/>
                    </a:lnTo>
                    <a:lnTo>
                      <a:pt x="12" y="36"/>
                    </a:lnTo>
                    <a:lnTo>
                      <a:pt x="15" y="28"/>
                    </a:lnTo>
                    <a:lnTo>
                      <a:pt x="0" y="28"/>
                    </a:lnTo>
                    <a:lnTo>
                      <a:pt x="0" y="0"/>
                    </a:lnTo>
                    <a:lnTo>
                      <a:pt x="27" y="0"/>
                    </a:lnTo>
                    <a:lnTo>
                      <a:pt x="27" y="23"/>
                    </a:lnTo>
                    <a:lnTo>
                      <a:pt x="25" y="36"/>
                    </a:lnTo>
                    <a:lnTo>
                      <a:pt x="22" y="43"/>
                    </a:lnTo>
                    <a:lnTo>
                      <a:pt x="20" y="48"/>
                    </a:lnTo>
                    <a:lnTo>
                      <a:pt x="15" y="51"/>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6" name="Freeform 377"/>
              <p:cNvSpPr>
                <a:spLocks/>
              </p:cNvSpPr>
              <p:nvPr/>
            </p:nvSpPr>
            <p:spPr bwMode="auto">
              <a:xfrm>
                <a:off x="564"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7" name="Freeform 378"/>
              <p:cNvSpPr>
                <a:spLocks noEditPoints="1"/>
              </p:cNvSpPr>
              <p:nvPr/>
            </p:nvSpPr>
            <p:spPr bwMode="auto">
              <a:xfrm>
                <a:off x="672" y="5309"/>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5 h 138"/>
                  <a:gd name="T52" fmla="*/ 37 w 123"/>
                  <a:gd name="T53" fmla="*/ 5 h 138"/>
                  <a:gd name="T54" fmla="*/ 60 w 123"/>
                  <a:gd name="T55" fmla="*/ 0 h 138"/>
                  <a:gd name="T56" fmla="*/ 85 w 123"/>
                  <a:gd name="T57" fmla="*/ 5 h 138"/>
                  <a:gd name="T58" fmla="*/ 103 w 123"/>
                  <a:gd name="T59" fmla="*/ 15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87"/>
                    </a:lnTo>
                    <a:lnTo>
                      <a:pt x="95" y="80"/>
                    </a:lnTo>
                    <a:lnTo>
                      <a:pt x="95" y="70"/>
                    </a:lnTo>
                    <a:lnTo>
                      <a:pt x="95" y="60"/>
                    </a:lnTo>
                    <a:lnTo>
                      <a:pt x="93" y="50"/>
                    </a:lnTo>
                    <a:lnTo>
                      <a:pt x="90" y="42"/>
                    </a:lnTo>
                    <a:lnTo>
                      <a:pt x="88" y="35"/>
                    </a:lnTo>
                    <a:lnTo>
                      <a:pt x="83" y="30"/>
                    </a:lnTo>
                    <a:lnTo>
                      <a:pt x="75" y="27"/>
                    </a:lnTo>
                    <a:lnTo>
                      <a:pt x="68" y="25"/>
                    </a:lnTo>
                    <a:lnTo>
                      <a:pt x="60" y="22"/>
                    </a:lnTo>
                    <a:lnTo>
                      <a:pt x="53" y="25"/>
                    </a:lnTo>
                    <a:lnTo>
                      <a:pt x="48" y="27"/>
                    </a:lnTo>
                    <a:lnTo>
                      <a:pt x="40" y="30"/>
                    </a:lnTo>
                    <a:lnTo>
                      <a:pt x="35" y="35"/>
                    </a:lnTo>
                    <a:lnTo>
                      <a:pt x="30" y="42"/>
                    </a:lnTo>
                    <a:lnTo>
                      <a:pt x="27" y="50"/>
                    </a:lnTo>
                    <a:lnTo>
                      <a:pt x="27" y="60"/>
                    </a:lnTo>
                    <a:lnTo>
                      <a:pt x="25" y="70"/>
                    </a:lnTo>
                    <a:lnTo>
                      <a:pt x="27" y="80"/>
                    </a:lnTo>
                    <a:lnTo>
                      <a:pt x="27" y="87"/>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5"/>
                    </a:lnTo>
                    <a:lnTo>
                      <a:pt x="17" y="15"/>
                    </a:lnTo>
                    <a:lnTo>
                      <a:pt x="27" y="10"/>
                    </a:lnTo>
                    <a:lnTo>
                      <a:pt x="37" y="5"/>
                    </a:lnTo>
                    <a:lnTo>
                      <a:pt x="48" y="2"/>
                    </a:lnTo>
                    <a:lnTo>
                      <a:pt x="60" y="0"/>
                    </a:lnTo>
                    <a:lnTo>
                      <a:pt x="75" y="2"/>
                    </a:lnTo>
                    <a:lnTo>
                      <a:pt x="85" y="5"/>
                    </a:lnTo>
                    <a:lnTo>
                      <a:pt x="95" y="10"/>
                    </a:lnTo>
                    <a:lnTo>
                      <a:pt x="103" y="15"/>
                    </a:lnTo>
                    <a:lnTo>
                      <a:pt x="113" y="25"/>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8" name="Freeform 379"/>
              <p:cNvSpPr>
                <a:spLocks noEditPoints="1"/>
              </p:cNvSpPr>
              <p:nvPr/>
            </p:nvSpPr>
            <p:spPr bwMode="auto">
              <a:xfrm>
                <a:off x="818" y="5314"/>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69" name="Freeform 380"/>
              <p:cNvSpPr>
                <a:spLocks/>
              </p:cNvSpPr>
              <p:nvPr/>
            </p:nvSpPr>
            <p:spPr bwMode="auto">
              <a:xfrm>
                <a:off x="948" y="5314"/>
                <a:ext cx="99" cy="128"/>
              </a:xfrm>
              <a:custGeom>
                <a:avLst/>
                <a:gdLst>
                  <a:gd name="T0" fmla="*/ 96 w 99"/>
                  <a:gd name="T1" fmla="*/ 22 h 128"/>
                  <a:gd name="T2" fmla="*/ 26 w 99"/>
                  <a:gd name="T3" fmla="*/ 22 h 128"/>
                  <a:gd name="T4" fmla="*/ 26 w 99"/>
                  <a:gd name="T5" fmla="*/ 50 h 128"/>
                  <a:gd name="T6" fmla="*/ 88 w 99"/>
                  <a:gd name="T7" fmla="*/ 50 h 128"/>
                  <a:gd name="T8" fmla="*/ 88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88" y="50"/>
                    </a:lnTo>
                    <a:lnTo>
                      <a:pt x="88"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0" name="Rectangle 381"/>
              <p:cNvSpPr>
                <a:spLocks noChangeArrowheads="1"/>
              </p:cNvSpPr>
              <p:nvPr/>
            </p:nvSpPr>
            <p:spPr bwMode="auto">
              <a:xfrm>
                <a:off x="1067" y="5314"/>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71" name="Freeform 382"/>
              <p:cNvSpPr>
                <a:spLocks/>
              </p:cNvSpPr>
              <p:nvPr/>
            </p:nvSpPr>
            <p:spPr bwMode="auto">
              <a:xfrm>
                <a:off x="1112" y="5309"/>
                <a:ext cx="121" cy="138"/>
              </a:xfrm>
              <a:custGeom>
                <a:avLst/>
                <a:gdLst>
                  <a:gd name="T0" fmla="*/ 93 w 121"/>
                  <a:gd name="T1" fmla="*/ 40 h 138"/>
                  <a:gd name="T2" fmla="*/ 86 w 121"/>
                  <a:gd name="T3" fmla="*/ 30 h 138"/>
                  <a:gd name="T4" fmla="*/ 73 w 121"/>
                  <a:gd name="T5" fmla="*/ 25 h 138"/>
                  <a:gd name="T6" fmla="*/ 55 w 121"/>
                  <a:gd name="T7" fmla="*/ 25 h 138"/>
                  <a:gd name="T8" fmla="*/ 43 w 121"/>
                  <a:gd name="T9" fmla="*/ 30 h 138"/>
                  <a:gd name="T10" fmla="*/ 33 w 121"/>
                  <a:gd name="T11" fmla="*/ 42 h 138"/>
                  <a:gd name="T12" fmla="*/ 28 w 121"/>
                  <a:gd name="T13" fmla="*/ 60 h 138"/>
                  <a:gd name="T14" fmla="*/ 28 w 121"/>
                  <a:gd name="T15" fmla="*/ 82 h 138"/>
                  <a:gd name="T16" fmla="*/ 35 w 121"/>
                  <a:gd name="T17" fmla="*/ 100 h 138"/>
                  <a:gd name="T18" fmla="*/ 38 w 121"/>
                  <a:gd name="T19" fmla="*/ 105 h 138"/>
                  <a:gd name="T20" fmla="*/ 50 w 121"/>
                  <a:gd name="T21" fmla="*/ 113 h 138"/>
                  <a:gd name="T22" fmla="*/ 63 w 121"/>
                  <a:gd name="T23" fmla="*/ 115 h 138"/>
                  <a:gd name="T24" fmla="*/ 80 w 121"/>
                  <a:gd name="T25" fmla="*/ 110 h 138"/>
                  <a:gd name="T26" fmla="*/ 91 w 121"/>
                  <a:gd name="T27" fmla="*/ 103 h 138"/>
                  <a:gd name="T28" fmla="*/ 98 w 121"/>
                  <a:gd name="T29" fmla="*/ 85 h 138"/>
                  <a:gd name="T30" fmla="*/ 68 w 121"/>
                  <a:gd name="T31" fmla="*/ 65 h 138"/>
                  <a:gd name="T32" fmla="*/ 121 w 121"/>
                  <a:gd name="T33" fmla="*/ 135 h 138"/>
                  <a:gd name="T34" fmla="*/ 101 w 121"/>
                  <a:gd name="T35" fmla="*/ 118 h 138"/>
                  <a:gd name="T36" fmla="*/ 86 w 121"/>
                  <a:gd name="T37" fmla="*/ 130 h 138"/>
                  <a:gd name="T38" fmla="*/ 75 w 121"/>
                  <a:gd name="T39" fmla="*/ 135 h 138"/>
                  <a:gd name="T40" fmla="*/ 48 w 121"/>
                  <a:gd name="T41" fmla="*/ 138 h 138"/>
                  <a:gd name="T42" fmla="*/ 30 w 121"/>
                  <a:gd name="T43" fmla="*/ 130 h 138"/>
                  <a:gd name="T44" fmla="*/ 18 w 121"/>
                  <a:gd name="T45" fmla="*/ 120 h 138"/>
                  <a:gd name="T46" fmla="*/ 10 w 121"/>
                  <a:gd name="T47" fmla="*/ 110 h 138"/>
                  <a:gd name="T48" fmla="*/ 0 w 121"/>
                  <a:gd name="T49" fmla="*/ 85 h 138"/>
                  <a:gd name="T50" fmla="*/ 0 w 121"/>
                  <a:gd name="T51" fmla="*/ 55 h 138"/>
                  <a:gd name="T52" fmla="*/ 8 w 121"/>
                  <a:gd name="T53" fmla="*/ 35 h 138"/>
                  <a:gd name="T54" fmla="*/ 13 w 121"/>
                  <a:gd name="T55" fmla="*/ 25 h 138"/>
                  <a:gd name="T56" fmla="*/ 28 w 121"/>
                  <a:gd name="T57" fmla="*/ 12 h 138"/>
                  <a:gd name="T58" fmla="*/ 38 w 121"/>
                  <a:gd name="T59" fmla="*/ 5 h 138"/>
                  <a:gd name="T60" fmla="*/ 63 w 121"/>
                  <a:gd name="T61" fmla="*/ 0 h 138"/>
                  <a:gd name="T62" fmla="*/ 86 w 121"/>
                  <a:gd name="T63" fmla="*/ 5 h 138"/>
                  <a:gd name="T64" fmla="*/ 103 w 121"/>
                  <a:gd name="T65" fmla="*/ 12 h 138"/>
                  <a:gd name="T66" fmla="*/ 116 w 121"/>
                  <a:gd name="T67" fmla="*/ 27 h 138"/>
                  <a:gd name="T68" fmla="*/ 121 w 121"/>
                  <a:gd name="T69" fmla="*/ 45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8"/>
                  <a:gd name="T107" fmla="*/ 121 w 121"/>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8">
                    <a:moveTo>
                      <a:pt x="93" y="45"/>
                    </a:moveTo>
                    <a:lnTo>
                      <a:pt x="93" y="40"/>
                    </a:lnTo>
                    <a:lnTo>
                      <a:pt x="88" y="32"/>
                    </a:lnTo>
                    <a:lnTo>
                      <a:pt x="86" y="30"/>
                    </a:lnTo>
                    <a:lnTo>
                      <a:pt x="78" y="27"/>
                    </a:lnTo>
                    <a:lnTo>
                      <a:pt x="73" y="25"/>
                    </a:lnTo>
                    <a:lnTo>
                      <a:pt x="63" y="22"/>
                    </a:lnTo>
                    <a:lnTo>
                      <a:pt x="55" y="25"/>
                    </a:lnTo>
                    <a:lnTo>
                      <a:pt x="50" y="27"/>
                    </a:lnTo>
                    <a:lnTo>
                      <a:pt x="43" y="30"/>
                    </a:lnTo>
                    <a:lnTo>
                      <a:pt x="38" y="35"/>
                    </a:lnTo>
                    <a:lnTo>
                      <a:pt x="33" y="42"/>
                    </a:lnTo>
                    <a:lnTo>
                      <a:pt x="30" y="50"/>
                    </a:lnTo>
                    <a:lnTo>
                      <a:pt x="28" y="60"/>
                    </a:lnTo>
                    <a:lnTo>
                      <a:pt x="28" y="70"/>
                    </a:lnTo>
                    <a:lnTo>
                      <a:pt x="28" y="82"/>
                    </a:lnTo>
                    <a:lnTo>
                      <a:pt x="30" y="93"/>
                    </a:lnTo>
                    <a:lnTo>
                      <a:pt x="35" y="100"/>
                    </a:lnTo>
                    <a:lnTo>
                      <a:pt x="35" y="103"/>
                    </a:lnTo>
                    <a:lnTo>
                      <a:pt x="38" y="105"/>
                    </a:lnTo>
                    <a:lnTo>
                      <a:pt x="45" y="110"/>
                    </a:lnTo>
                    <a:lnTo>
                      <a:pt x="50" y="113"/>
                    </a:lnTo>
                    <a:lnTo>
                      <a:pt x="58" y="115"/>
                    </a:lnTo>
                    <a:lnTo>
                      <a:pt x="63" y="115"/>
                    </a:lnTo>
                    <a:lnTo>
                      <a:pt x="75" y="113"/>
                    </a:lnTo>
                    <a:lnTo>
                      <a:pt x="80" y="110"/>
                    </a:lnTo>
                    <a:lnTo>
                      <a:pt x="86" y="108"/>
                    </a:lnTo>
                    <a:lnTo>
                      <a:pt x="91" y="103"/>
                    </a:lnTo>
                    <a:lnTo>
                      <a:pt x="93" y="98"/>
                    </a:lnTo>
                    <a:lnTo>
                      <a:pt x="98" y="85"/>
                    </a:lnTo>
                    <a:lnTo>
                      <a:pt x="68" y="85"/>
                    </a:lnTo>
                    <a:lnTo>
                      <a:pt x="68" y="65"/>
                    </a:lnTo>
                    <a:lnTo>
                      <a:pt x="121" y="65"/>
                    </a:lnTo>
                    <a:lnTo>
                      <a:pt x="121" y="135"/>
                    </a:lnTo>
                    <a:lnTo>
                      <a:pt x="103" y="135"/>
                    </a:lnTo>
                    <a:lnTo>
                      <a:pt x="101" y="118"/>
                    </a:lnTo>
                    <a:lnTo>
                      <a:pt x="93" y="125"/>
                    </a:lnTo>
                    <a:lnTo>
                      <a:pt x="86" y="130"/>
                    </a:lnTo>
                    <a:lnTo>
                      <a:pt x="80" y="135"/>
                    </a:lnTo>
                    <a:lnTo>
                      <a:pt x="75" y="135"/>
                    </a:lnTo>
                    <a:lnTo>
                      <a:pt x="60" y="138"/>
                    </a:lnTo>
                    <a:lnTo>
                      <a:pt x="48" y="138"/>
                    </a:lnTo>
                    <a:lnTo>
                      <a:pt x="35" y="133"/>
                    </a:lnTo>
                    <a:lnTo>
                      <a:pt x="30" y="130"/>
                    </a:lnTo>
                    <a:lnTo>
                      <a:pt x="25" y="128"/>
                    </a:lnTo>
                    <a:lnTo>
                      <a:pt x="18" y="120"/>
                    </a:lnTo>
                    <a:lnTo>
                      <a:pt x="13" y="115"/>
                    </a:lnTo>
                    <a:lnTo>
                      <a:pt x="10" y="110"/>
                    </a:lnTo>
                    <a:lnTo>
                      <a:pt x="5" y="98"/>
                    </a:lnTo>
                    <a:lnTo>
                      <a:pt x="0" y="85"/>
                    </a:lnTo>
                    <a:lnTo>
                      <a:pt x="0" y="70"/>
                    </a:lnTo>
                    <a:lnTo>
                      <a:pt x="0" y="55"/>
                    </a:lnTo>
                    <a:lnTo>
                      <a:pt x="5" y="42"/>
                    </a:lnTo>
                    <a:lnTo>
                      <a:pt x="8" y="35"/>
                    </a:lnTo>
                    <a:lnTo>
                      <a:pt x="10" y="30"/>
                    </a:lnTo>
                    <a:lnTo>
                      <a:pt x="13" y="25"/>
                    </a:lnTo>
                    <a:lnTo>
                      <a:pt x="18" y="20"/>
                    </a:lnTo>
                    <a:lnTo>
                      <a:pt x="28" y="12"/>
                    </a:lnTo>
                    <a:lnTo>
                      <a:pt x="33" y="7"/>
                    </a:lnTo>
                    <a:lnTo>
                      <a:pt x="38" y="5"/>
                    </a:lnTo>
                    <a:lnTo>
                      <a:pt x="50" y="2"/>
                    </a:lnTo>
                    <a:lnTo>
                      <a:pt x="63" y="0"/>
                    </a:lnTo>
                    <a:lnTo>
                      <a:pt x="75" y="2"/>
                    </a:lnTo>
                    <a:lnTo>
                      <a:pt x="86" y="5"/>
                    </a:lnTo>
                    <a:lnTo>
                      <a:pt x="96" y="7"/>
                    </a:lnTo>
                    <a:lnTo>
                      <a:pt x="103" y="12"/>
                    </a:lnTo>
                    <a:lnTo>
                      <a:pt x="111" y="20"/>
                    </a:lnTo>
                    <a:lnTo>
                      <a:pt x="116" y="27"/>
                    </a:lnTo>
                    <a:lnTo>
                      <a:pt x="118" y="35"/>
                    </a:lnTo>
                    <a:lnTo>
                      <a:pt x="121" y="45"/>
                    </a:lnTo>
                    <a:lnTo>
                      <a:pt x="93"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2" name="Freeform 383"/>
              <p:cNvSpPr>
                <a:spLocks/>
              </p:cNvSpPr>
              <p:nvPr/>
            </p:nvSpPr>
            <p:spPr bwMode="auto">
              <a:xfrm>
                <a:off x="1258" y="5314"/>
                <a:ext cx="106" cy="128"/>
              </a:xfrm>
              <a:custGeom>
                <a:avLst/>
                <a:gdLst>
                  <a:gd name="T0" fmla="*/ 0 w 106"/>
                  <a:gd name="T1" fmla="*/ 0 h 128"/>
                  <a:gd name="T2" fmla="*/ 30 w 106"/>
                  <a:gd name="T3" fmla="*/ 0 h 128"/>
                  <a:gd name="T4" fmla="*/ 80 w 106"/>
                  <a:gd name="T5" fmla="*/ 90 h 128"/>
                  <a:gd name="T6" fmla="*/ 80 w 106"/>
                  <a:gd name="T7" fmla="*/ 0 h 128"/>
                  <a:gd name="T8" fmla="*/ 106 w 106"/>
                  <a:gd name="T9" fmla="*/ 0 h 128"/>
                  <a:gd name="T10" fmla="*/ 106 w 106"/>
                  <a:gd name="T11" fmla="*/ 128 h 128"/>
                  <a:gd name="T12" fmla="*/ 80 w 106"/>
                  <a:gd name="T13" fmla="*/ 128 h 128"/>
                  <a:gd name="T14" fmla="*/ 25 w 106"/>
                  <a:gd name="T15" fmla="*/ 37 h 128"/>
                  <a:gd name="T16" fmla="*/ 25 w 106"/>
                  <a:gd name="T17" fmla="*/ 128 h 128"/>
                  <a:gd name="T18" fmla="*/ 0 w 106"/>
                  <a:gd name="T19" fmla="*/ 128 h 128"/>
                  <a:gd name="T20" fmla="*/ 0 w 106"/>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8"/>
                  <a:gd name="T35" fmla="*/ 106 w 106"/>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8">
                    <a:moveTo>
                      <a:pt x="0" y="0"/>
                    </a:moveTo>
                    <a:lnTo>
                      <a:pt x="30" y="0"/>
                    </a:lnTo>
                    <a:lnTo>
                      <a:pt x="80" y="90"/>
                    </a:lnTo>
                    <a:lnTo>
                      <a:pt x="80" y="0"/>
                    </a:lnTo>
                    <a:lnTo>
                      <a:pt x="106" y="0"/>
                    </a:lnTo>
                    <a:lnTo>
                      <a:pt x="106"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3" name="Freeform 384"/>
              <p:cNvSpPr>
                <a:spLocks/>
              </p:cNvSpPr>
              <p:nvPr/>
            </p:nvSpPr>
            <p:spPr bwMode="auto">
              <a:xfrm>
                <a:off x="1442" y="5314"/>
                <a:ext cx="113" cy="128"/>
              </a:xfrm>
              <a:custGeom>
                <a:avLst/>
                <a:gdLst>
                  <a:gd name="T0" fmla="*/ 0 w 113"/>
                  <a:gd name="T1" fmla="*/ 0 h 128"/>
                  <a:gd name="T2" fmla="*/ 25 w 113"/>
                  <a:gd name="T3" fmla="*/ 0 h 128"/>
                  <a:gd name="T4" fmla="*/ 25 w 113"/>
                  <a:gd name="T5" fmla="*/ 52 h 128"/>
                  <a:gd name="T6" fmla="*/ 75 w 113"/>
                  <a:gd name="T7" fmla="*/ 0 h 128"/>
                  <a:gd name="T8" fmla="*/ 110 w 113"/>
                  <a:gd name="T9" fmla="*/ 0 h 128"/>
                  <a:gd name="T10" fmla="*/ 57 w 113"/>
                  <a:gd name="T11" fmla="*/ 52 h 128"/>
                  <a:gd name="T12" fmla="*/ 113 w 113"/>
                  <a:gd name="T13" fmla="*/ 128 h 128"/>
                  <a:gd name="T14" fmla="*/ 78 w 113"/>
                  <a:gd name="T15" fmla="*/ 128 h 128"/>
                  <a:gd name="T16" fmla="*/ 37 w 113"/>
                  <a:gd name="T17" fmla="*/ 72 h 128"/>
                  <a:gd name="T18" fmla="*/ 25 w 113"/>
                  <a:gd name="T19" fmla="*/ 85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2"/>
                    </a:lnTo>
                    <a:lnTo>
                      <a:pt x="75" y="0"/>
                    </a:lnTo>
                    <a:lnTo>
                      <a:pt x="110" y="0"/>
                    </a:lnTo>
                    <a:lnTo>
                      <a:pt x="57" y="52"/>
                    </a:lnTo>
                    <a:lnTo>
                      <a:pt x="113" y="128"/>
                    </a:lnTo>
                    <a:lnTo>
                      <a:pt x="78" y="128"/>
                    </a:lnTo>
                    <a:lnTo>
                      <a:pt x="37" y="72"/>
                    </a:lnTo>
                    <a:lnTo>
                      <a:pt x="25" y="85"/>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4" name="Freeform 385"/>
              <p:cNvSpPr>
                <a:spLocks/>
              </p:cNvSpPr>
              <p:nvPr/>
            </p:nvSpPr>
            <p:spPr bwMode="auto">
              <a:xfrm>
                <a:off x="1572" y="5314"/>
                <a:ext cx="98" cy="128"/>
              </a:xfrm>
              <a:custGeom>
                <a:avLst/>
                <a:gdLst>
                  <a:gd name="T0" fmla="*/ 96 w 98"/>
                  <a:gd name="T1" fmla="*/ 22 h 128"/>
                  <a:gd name="T2" fmla="*/ 26 w 98"/>
                  <a:gd name="T3" fmla="*/ 22 h 128"/>
                  <a:gd name="T4" fmla="*/ 26 w 98"/>
                  <a:gd name="T5" fmla="*/ 50 h 128"/>
                  <a:gd name="T6" fmla="*/ 88 w 98"/>
                  <a:gd name="T7" fmla="*/ 50 h 128"/>
                  <a:gd name="T8" fmla="*/ 88 w 98"/>
                  <a:gd name="T9" fmla="*/ 72 h 128"/>
                  <a:gd name="T10" fmla="*/ 26 w 98"/>
                  <a:gd name="T11" fmla="*/ 72 h 128"/>
                  <a:gd name="T12" fmla="*/ 26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6" y="22"/>
                    </a:lnTo>
                    <a:lnTo>
                      <a:pt x="26" y="50"/>
                    </a:lnTo>
                    <a:lnTo>
                      <a:pt x="88" y="50"/>
                    </a:lnTo>
                    <a:lnTo>
                      <a:pt x="88" y="72"/>
                    </a:lnTo>
                    <a:lnTo>
                      <a:pt x="26" y="72"/>
                    </a:lnTo>
                    <a:lnTo>
                      <a:pt x="26"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5" name="Freeform 386"/>
              <p:cNvSpPr>
                <a:spLocks/>
              </p:cNvSpPr>
              <p:nvPr/>
            </p:nvSpPr>
            <p:spPr bwMode="auto">
              <a:xfrm>
                <a:off x="1681" y="5314"/>
                <a:ext cx="115" cy="128"/>
              </a:xfrm>
              <a:custGeom>
                <a:avLst/>
                <a:gdLst>
                  <a:gd name="T0" fmla="*/ 85 w 115"/>
                  <a:gd name="T1" fmla="*/ 0 h 128"/>
                  <a:gd name="T2" fmla="*/ 115 w 115"/>
                  <a:gd name="T3" fmla="*/ 0 h 128"/>
                  <a:gd name="T4" fmla="*/ 72 w 115"/>
                  <a:gd name="T5" fmla="*/ 80 h 128"/>
                  <a:gd name="T6" fmla="*/ 72 w 115"/>
                  <a:gd name="T7" fmla="*/ 128 h 128"/>
                  <a:gd name="T8" fmla="*/ 45 w 115"/>
                  <a:gd name="T9" fmla="*/ 128 h 128"/>
                  <a:gd name="T10" fmla="*/ 45 w 115"/>
                  <a:gd name="T11" fmla="*/ 80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0"/>
                    </a:lnTo>
                    <a:lnTo>
                      <a:pt x="72" y="128"/>
                    </a:lnTo>
                    <a:lnTo>
                      <a:pt x="45" y="128"/>
                    </a:lnTo>
                    <a:lnTo>
                      <a:pt x="45" y="80"/>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6" name="Freeform 387"/>
              <p:cNvSpPr>
                <a:spLocks/>
              </p:cNvSpPr>
              <p:nvPr/>
            </p:nvSpPr>
            <p:spPr bwMode="auto">
              <a:xfrm>
                <a:off x="1862" y="5311"/>
                <a:ext cx="42" cy="168"/>
              </a:xfrm>
              <a:custGeom>
                <a:avLst/>
                <a:gdLst>
                  <a:gd name="T0" fmla="*/ 40 w 42"/>
                  <a:gd name="T1" fmla="*/ 0 h 168"/>
                  <a:gd name="T2" fmla="*/ 30 w 42"/>
                  <a:gd name="T3" fmla="*/ 23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17 w 42"/>
                  <a:gd name="T17" fmla="*/ 108 h 168"/>
                  <a:gd name="T18" fmla="*/ 25 w 42"/>
                  <a:gd name="T19" fmla="*/ 131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6 h 168"/>
                  <a:gd name="T32" fmla="*/ 0 w 42"/>
                  <a:gd name="T33" fmla="*/ 101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3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3"/>
                    </a:lnTo>
                    <a:lnTo>
                      <a:pt x="22" y="40"/>
                    </a:lnTo>
                    <a:lnTo>
                      <a:pt x="20" y="50"/>
                    </a:lnTo>
                    <a:lnTo>
                      <a:pt x="17" y="60"/>
                    </a:lnTo>
                    <a:lnTo>
                      <a:pt x="17" y="73"/>
                    </a:lnTo>
                    <a:lnTo>
                      <a:pt x="17" y="85"/>
                    </a:lnTo>
                    <a:lnTo>
                      <a:pt x="17" y="98"/>
                    </a:lnTo>
                    <a:lnTo>
                      <a:pt x="17" y="108"/>
                    </a:lnTo>
                    <a:lnTo>
                      <a:pt x="25" y="131"/>
                    </a:lnTo>
                    <a:lnTo>
                      <a:pt x="30" y="148"/>
                    </a:lnTo>
                    <a:lnTo>
                      <a:pt x="42" y="168"/>
                    </a:lnTo>
                    <a:lnTo>
                      <a:pt x="30" y="168"/>
                    </a:lnTo>
                    <a:lnTo>
                      <a:pt x="15" y="143"/>
                    </a:lnTo>
                    <a:lnTo>
                      <a:pt x="7" y="128"/>
                    </a:lnTo>
                    <a:lnTo>
                      <a:pt x="5" y="116"/>
                    </a:lnTo>
                    <a:lnTo>
                      <a:pt x="0" y="101"/>
                    </a:lnTo>
                    <a:lnTo>
                      <a:pt x="0" y="85"/>
                    </a:lnTo>
                    <a:lnTo>
                      <a:pt x="0" y="73"/>
                    </a:lnTo>
                    <a:lnTo>
                      <a:pt x="2" y="60"/>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7" name="Freeform 388"/>
              <p:cNvSpPr>
                <a:spLocks/>
              </p:cNvSpPr>
              <p:nvPr/>
            </p:nvSpPr>
            <p:spPr bwMode="auto">
              <a:xfrm>
                <a:off x="1922" y="5314"/>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3 w 126"/>
                  <a:gd name="T21" fmla="*/ 130 h 130"/>
                  <a:gd name="T22" fmla="*/ 55 w 126"/>
                  <a:gd name="T23" fmla="*/ 130 h 130"/>
                  <a:gd name="T24" fmla="*/ 18 w 126"/>
                  <a:gd name="T25" fmla="*/ 20 h 130"/>
                  <a:gd name="T26" fmla="*/ 18 w 126"/>
                  <a:gd name="T27" fmla="*/ 25 h 130"/>
                  <a:gd name="T28" fmla="*/ 18 w 126"/>
                  <a:gd name="T29" fmla="*/ 37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3" y="130"/>
                    </a:lnTo>
                    <a:lnTo>
                      <a:pt x="55" y="130"/>
                    </a:lnTo>
                    <a:lnTo>
                      <a:pt x="18" y="20"/>
                    </a:lnTo>
                    <a:lnTo>
                      <a:pt x="18" y="25"/>
                    </a:lnTo>
                    <a:lnTo>
                      <a:pt x="18" y="37"/>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8" name="Freeform 389"/>
              <p:cNvSpPr>
                <a:spLocks/>
              </p:cNvSpPr>
              <p:nvPr/>
            </p:nvSpPr>
            <p:spPr bwMode="auto">
              <a:xfrm>
                <a:off x="2070" y="5311"/>
                <a:ext cx="119" cy="136"/>
              </a:xfrm>
              <a:custGeom>
                <a:avLst/>
                <a:gdLst>
                  <a:gd name="T0" fmla="*/ 101 w 119"/>
                  <a:gd name="T1" fmla="*/ 13 h 136"/>
                  <a:gd name="T2" fmla="*/ 114 w 119"/>
                  <a:gd name="T3" fmla="*/ 30 h 136"/>
                  <a:gd name="T4" fmla="*/ 99 w 119"/>
                  <a:gd name="T5" fmla="*/ 43 h 136"/>
                  <a:gd name="T6" fmla="*/ 94 w 119"/>
                  <a:gd name="T7" fmla="*/ 30 h 136"/>
                  <a:gd name="T8" fmla="*/ 86 w 119"/>
                  <a:gd name="T9" fmla="*/ 20 h 136"/>
                  <a:gd name="T10" fmla="*/ 61 w 119"/>
                  <a:gd name="T11" fmla="*/ 15 h 136"/>
                  <a:gd name="T12" fmla="*/ 43 w 119"/>
                  <a:gd name="T13" fmla="*/ 18 h 136"/>
                  <a:gd name="T14" fmla="*/ 31 w 119"/>
                  <a:gd name="T15" fmla="*/ 28 h 136"/>
                  <a:gd name="T16" fmla="*/ 21 w 119"/>
                  <a:gd name="T17" fmla="*/ 45 h 136"/>
                  <a:gd name="T18" fmla="*/ 18 w 119"/>
                  <a:gd name="T19" fmla="*/ 68 h 136"/>
                  <a:gd name="T20" fmla="*/ 21 w 119"/>
                  <a:gd name="T21" fmla="*/ 91 h 136"/>
                  <a:gd name="T22" fmla="*/ 28 w 119"/>
                  <a:gd name="T23" fmla="*/ 106 h 136"/>
                  <a:gd name="T24" fmla="*/ 41 w 119"/>
                  <a:gd name="T25" fmla="*/ 118 h 136"/>
                  <a:gd name="T26" fmla="*/ 61 w 119"/>
                  <a:gd name="T27" fmla="*/ 121 h 136"/>
                  <a:gd name="T28" fmla="*/ 76 w 119"/>
                  <a:gd name="T29" fmla="*/ 118 h 136"/>
                  <a:gd name="T30" fmla="*/ 91 w 119"/>
                  <a:gd name="T31" fmla="*/ 111 h 136"/>
                  <a:gd name="T32" fmla="*/ 99 w 119"/>
                  <a:gd name="T33" fmla="*/ 98 h 136"/>
                  <a:gd name="T34" fmla="*/ 101 w 119"/>
                  <a:gd name="T35" fmla="*/ 78 h 136"/>
                  <a:gd name="T36" fmla="*/ 61 w 119"/>
                  <a:gd name="T37" fmla="*/ 63 h 136"/>
                  <a:gd name="T38" fmla="*/ 119 w 119"/>
                  <a:gd name="T39" fmla="*/ 133 h 136"/>
                  <a:gd name="T40" fmla="*/ 104 w 119"/>
                  <a:gd name="T41" fmla="*/ 116 h 136"/>
                  <a:gd name="T42" fmla="*/ 86 w 119"/>
                  <a:gd name="T43" fmla="*/ 128 h 136"/>
                  <a:gd name="T44" fmla="*/ 66 w 119"/>
                  <a:gd name="T45" fmla="*/ 136 h 136"/>
                  <a:gd name="T46" fmla="*/ 46 w 119"/>
                  <a:gd name="T47" fmla="*/ 136 h 136"/>
                  <a:gd name="T48" fmla="*/ 26 w 119"/>
                  <a:gd name="T49" fmla="*/ 128 h 136"/>
                  <a:gd name="T50" fmla="*/ 11 w 119"/>
                  <a:gd name="T51" fmla="*/ 111 h 136"/>
                  <a:gd name="T52" fmla="*/ 3 w 119"/>
                  <a:gd name="T53" fmla="*/ 98 h 136"/>
                  <a:gd name="T54" fmla="*/ 0 w 119"/>
                  <a:gd name="T55" fmla="*/ 70 h 136"/>
                  <a:gd name="T56" fmla="*/ 3 w 119"/>
                  <a:gd name="T57" fmla="*/ 40 h 136"/>
                  <a:gd name="T58" fmla="*/ 11 w 119"/>
                  <a:gd name="T59" fmla="*/ 28 h 136"/>
                  <a:gd name="T60" fmla="*/ 26 w 119"/>
                  <a:gd name="T61" fmla="*/ 10 h 136"/>
                  <a:gd name="T62" fmla="*/ 48 w 119"/>
                  <a:gd name="T63" fmla="*/ 0 h 136"/>
                  <a:gd name="T64" fmla="*/ 68 w 119"/>
                  <a:gd name="T65" fmla="*/ 0 h 136"/>
                  <a:gd name="T66" fmla="*/ 91 w 119"/>
                  <a:gd name="T67" fmla="*/ 5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9"/>
                  <a:gd name="T103" fmla="*/ 0 h 136"/>
                  <a:gd name="T104" fmla="*/ 119 w 119"/>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9" h="136">
                    <a:moveTo>
                      <a:pt x="91" y="5"/>
                    </a:moveTo>
                    <a:lnTo>
                      <a:pt x="101" y="13"/>
                    </a:lnTo>
                    <a:lnTo>
                      <a:pt x="109" y="20"/>
                    </a:lnTo>
                    <a:lnTo>
                      <a:pt x="114" y="30"/>
                    </a:lnTo>
                    <a:lnTo>
                      <a:pt x="116" y="43"/>
                    </a:lnTo>
                    <a:lnTo>
                      <a:pt x="99" y="43"/>
                    </a:lnTo>
                    <a:lnTo>
                      <a:pt x="96" y="35"/>
                    </a:lnTo>
                    <a:lnTo>
                      <a:pt x="94" y="30"/>
                    </a:lnTo>
                    <a:lnTo>
                      <a:pt x="91" y="25"/>
                    </a:lnTo>
                    <a:lnTo>
                      <a:pt x="86" y="20"/>
                    </a:lnTo>
                    <a:lnTo>
                      <a:pt x="73" y="15"/>
                    </a:lnTo>
                    <a:lnTo>
                      <a:pt x="61" y="15"/>
                    </a:lnTo>
                    <a:lnTo>
                      <a:pt x="51" y="15"/>
                    </a:lnTo>
                    <a:lnTo>
                      <a:pt x="43" y="18"/>
                    </a:lnTo>
                    <a:lnTo>
                      <a:pt x="36" y="23"/>
                    </a:lnTo>
                    <a:lnTo>
                      <a:pt x="31" y="28"/>
                    </a:lnTo>
                    <a:lnTo>
                      <a:pt x="23" y="35"/>
                    </a:lnTo>
                    <a:lnTo>
                      <a:pt x="21" y="45"/>
                    </a:lnTo>
                    <a:lnTo>
                      <a:pt x="18" y="55"/>
                    </a:lnTo>
                    <a:lnTo>
                      <a:pt x="18" y="68"/>
                    </a:lnTo>
                    <a:lnTo>
                      <a:pt x="18" y="80"/>
                    </a:lnTo>
                    <a:lnTo>
                      <a:pt x="21" y="91"/>
                    </a:lnTo>
                    <a:lnTo>
                      <a:pt x="23" y="98"/>
                    </a:lnTo>
                    <a:lnTo>
                      <a:pt x="28" y="106"/>
                    </a:lnTo>
                    <a:lnTo>
                      <a:pt x="33" y="113"/>
                    </a:lnTo>
                    <a:lnTo>
                      <a:pt x="41" y="118"/>
                    </a:lnTo>
                    <a:lnTo>
                      <a:pt x="51" y="121"/>
                    </a:lnTo>
                    <a:lnTo>
                      <a:pt x="61" y="121"/>
                    </a:lnTo>
                    <a:lnTo>
                      <a:pt x="68" y="121"/>
                    </a:lnTo>
                    <a:lnTo>
                      <a:pt x="76" y="118"/>
                    </a:lnTo>
                    <a:lnTo>
                      <a:pt x="83" y="116"/>
                    </a:lnTo>
                    <a:lnTo>
                      <a:pt x="91" y="111"/>
                    </a:lnTo>
                    <a:lnTo>
                      <a:pt x="96" y="106"/>
                    </a:lnTo>
                    <a:lnTo>
                      <a:pt x="99" y="98"/>
                    </a:lnTo>
                    <a:lnTo>
                      <a:pt x="101" y="88"/>
                    </a:lnTo>
                    <a:lnTo>
                      <a:pt x="101" y="78"/>
                    </a:lnTo>
                    <a:lnTo>
                      <a:pt x="61" y="78"/>
                    </a:lnTo>
                    <a:lnTo>
                      <a:pt x="61" y="63"/>
                    </a:lnTo>
                    <a:lnTo>
                      <a:pt x="119" y="63"/>
                    </a:lnTo>
                    <a:lnTo>
                      <a:pt x="119" y="133"/>
                    </a:lnTo>
                    <a:lnTo>
                      <a:pt x="106" y="133"/>
                    </a:lnTo>
                    <a:lnTo>
                      <a:pt x="104" y="116"/>
                    </a:lnTo>
                    <a:lnTo>
                      <a:pt x="94" y="123"/>
                    </a:lnTo>
                    <a:lnTo>
                      <a:pt x="86" y="128"/>
                    </a:lnTo>
                    <a:lnTo>
                      <a:pt x="73" y="133"/>
                    </a:lnTo>
                    <a:lnTo>
                      <a:pt x="66" y="136"/>
                    </a:lnTo>
                    <a:lnTo>
                      <a:pt x="58" y="136"/>
                    </a:lnTo>
                    <a:lnTo>
                      <a:pt x="46" y="136"/>
                    </a:lnTo>
                    <a:lnTo>
                      <a:pt x="36" y="133"/>
                    </a:lnTo>
                    <a:lnTo>
                      <a:pt x="26" y="128"/>
                    </a:lnTo>
                    <a:lnTo>
                      <a:pt x="18" y="121"/>
                    </a:lnTo>
                    <a:lnTo>
                      <a:pt x="11" y="111"/>
                    </a:lnTo>
                    <a:lnTo>
                      <a:pt x="5" y="106"/>
                    </a:lnTo>
                    <a:lnTo>
                      <a:pt x="3" y="98"/>
                    </a:lnTo>
                    <a:lnTo>
                      <a:pt x="0" y="85"/>
                    </a:lnTo>
                    <a:lnTo>
                      <a:pt x="0" y="70"/>
                    </a:lnTo>
                    <a:lnTo>
                      <a:pt x="0" y="53"/>
                    </a:lnTo>
                    <a:lnTo>
                      <a:pt x="3" y="40"/>
                    </a:lnTo>
                    <a:lnTo>
                      <a:pt x="5" y="33"/>
                    </a:lnTo>
                    <a:lnTo>
                      <a:pt x="11" y="28"/>
                    </a:lnTo>
                    <a:lnTo>
                      <a:pt x="18" y="18"/>
                    </a:lnTo>
                    <a:lnTo>
                      <a:pt x="26" y="10"/>
                    </a:lnTo>
                    <a:lnTo>
                      <a:pt x="36" y="3"/>
                    </a:lnTo>
                    <a:lnTo>
                      <a:pt x="48" y="0"/>
                    </a:lnTo>
                    <a:lnTo>
                      <a:pt x="61" y="0"/>
                    </a:lnTo>
                    <a:lnTo>
                      <a:pt x="68" y="0"/>
                    </a:lnTo>
                    <a:lnTo>
                      <a:pt x="78" y="0"/>
                    </a:lnTo>
                    <a:lnTo>
                      <a:pt x="9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79" name="Freeform 390"/>
              <p:cNvSpPr>
                <a:spLocks noEditPoints="1"/>
              </p:cNvSpPr>
              <p:nvPr/>
            </p:nvSpPr>
            <p:spPr bwMode="auto">
              <a:xfrm>
                <a:off x="2216" y="5314"/>
                <a:ext cx="109" cy="130"/>
              </a:xfrm>
              <a:custGeom>
                <a:avLst/>
                <a:gdLst>
                  <a:gd name="T0" fmla="*/ 61 w 109"/>
                  <a:gd name="T1" fmla="*/ 60 h 130"/>
                  <a:gd name="T2" fmla="*/ 71 w 109"/>
                  <a:gd name="T3" fmla="*/ 57 h 130"/>
                  <a:gd name="T4" fmla="*/ 76 w 109"/>
                  <a:gd name="T5" fmla="*/ 57 h 130"/>
                  <a:gd name="T6" fmla="*/ 78 w 109"/>
                  <a:gd name="T7" fmla="*/ 55 h 130"/>
                  <a:gd name="T8" fmla="*/ 83 w 109"/>
                  <a:gd name="T9" fmla="*/ 50 h 130"/>
                  <a:gd name="T10" fmla="*/ 83 w 109"/>
                  <a:gd name="T11" fmla="*/ 47 h 130"/>
                  <a:gd name="T12" fmla="*/ 86 w 109"/>
                  <a:gd name="T13" fmla="*/ 42 h 130"/>
                  <a:gd name="T14" fmla="*/ 86 w 109"/>
                  <a:gd name="T15" fmla="*/ 37 h 130"/>
                  <a:gd name="T16" fmla="*/ 86 w 109"/>
                  <a:gd name="T17" fmla="*/ 30 h 130"/>
                  <a:gd name="T18" fmla="*/ 83 w 109"/>
                  <a:gd name="T19" fmla="*/ 25 h 130"/>
                  <a:gd name="T20" fmla="*/ 81 w 109"/>
                  <a:gd name="T21" fmla="*/ 20 h 130"/>
                  <a:gd name="T22" fmla="*/ 76 w 109"/>
                  <a:gd name="T23" fmla="*/ 17 h 130"/>
                  <a:gd name="T24" fmla="*/ 71 w 109"/>
                  <a:gd name="T25" fmla="*/ 15 h 130"/>
                  <a:gd name="T26" fmla="*/ 61 w 109"/>
                  <a:gd name="T27" fmla="*/ 15 h 130"/>
                  <a:gd name="T28" fmla="*/ 18 w 109"/>
                  <a:gd name="T29" fmla="*/ 15 h 130"/>
                  <a:gd name="T30" fmla="*/ 18 w 109"/>
                  <a:gd name="T31" fmla="*/ 60 h 130"/>
                  <a:gd name="T32" fmla="*/ 61 w 109"/>
                  <a:gd name="T33" fmla="*/ 60 h 130"/>
                  <a:gd name="T34" fmla="*/ 0 w 109"/>
                  <a:gd name="T35" fmla="*/ 0 h 130"/>
                  <a:gd name="T36" fmla="*/ 61 w 109"/>
                  <a:gd name="T37" fmla="*/ 0 h 130"/>
                  <a:gd name="T38" fmla="*/ 76 w 109"/>
                  <a:gd name="T39" fmla="*/ 0 h 130"/>
                  <a:gd name="T40" fmla="*/ 86 w 109"/>
                  <a:gd name="T41" fmla="*/ 5 h 130"/>
                  <a:gd name="T42" fmla="*/ 93 w 109"/>
                  <a:gd name="T43" fmla="*/ 10 h 130"/>
                  <a:gd name="T44" fmla="*/ 96 w 109"/>
                  <a:gd name="T45" fmla="*/ 12 h 130"/>
                  <a:gd name="T46" fmla="*/ 101 w 109"/>
                  <a:gd name="T47" fmla="*/ 15 h 130"/>
                  <a:gd name="T48" fmla="*/ 104 w 109"/>
                  <a:gd name="T49" fmla="*/ 25 h 130"/>
                  <a:gd name="T50" fmla="*/ 104 w 109"/>
                  <a:gd name="T51" fmla="*/ 35 h 130"/>
                  <a:gd name="T52" fmla="*/ 104 w 109"/>
                  <a:gd name="T53" fmla="*/ 45 h 130"/>
                  <a:gd name="T54" fmla="*/ 101 w 109"/>
                  <a:gd name="T55" fmla="*/ 50 h 130"/>
                  <a:gd name="T56" fmla="*/ 98 w 109"/>
                  <a:gd name="T57" fmla="*/ 52 h 130"/>
                  <a:gd name="T58" fmla="*/ 93 w 109"/>
                  <a:gd name="T59" fmla="*/ 60 h 130"/>
                  <a:gd name="T60" fmla="*/ 86 w 109"/>
                  <a:gd name="T61" fmla="*/ 65 h 130"/>
                  <a:gd name="T62" fmla="*/ 93 w 109"/>
                  <a:gd name="T63" fmla="*/ 70 h 130"/>
                  <a:gd name="T64" fmla="*/ 98 w 109"/>
                  <a:gd name="T65" fmla="*/ 72 h 130"/>
                  <a:gd name="T66" fmla="*/ 98 w 109"/>
                  <a:gd name="T67" fmla="*/ 77 h 130"/>
                  <a:gd name="T68" fmla="*/ 101 w 109"/>
                  <a:gd name="T69" fmla="*/ 80 h 130"/>
                  <a:gd name="T70" fmla="*/ 101 w 109"/>
                  <a:gd name="T71" fmla="*/ 90 h 130"/>
                  <a:gd name="T72" fmla="*/ 104 w 109"/>
                  <a:gd name="T73" fmla="*/ 108 h 130"/>
                  <a:gd name="T74" fmla="*/ 104 w 109"/>
                  <a:gd name="T75" fmla="*/ 118 h 130"/>
                  <a:gd name="T76" fmla="*/ 106 w 109"/>
                  <a:gd name="T77" fmla="*/ 123 h 130"/>
                  <a:gd name="T78" fmla="*/ 109 w 109"/>
                  <a:gd name="T79" fmla="*/ 125 h 130"/>
                  <a:gd name="T80" fmla="*/ 109 w 109"/>
                  <a:gd name="T81" fmla="*/ 130 h 130"/>
                  <a:gd name="T82" fmla="*/ 88 w 109"/>
                  <a:gd name="T83" fmla="*/ 130 h 130"/>
                  <a:gd name="T84" fmla="*/ 86 w 109"/>
                  <a:gd name="T85" fmla="*/ 125 h 130"/>
                  <a:gd name="T86" fmla="*/ 86 w 109"/>
                  <a:gd name="T87" fmla="*/ 115 h 130"/>
                  <a:gd name="T88" fmla="*/ 83 w 109"/>
                  <a:gd name="T89" fmla="*/ 93 h 130"/>
                  <a:gd name="T90" fmla="*/ 83 w 109"/>
                  <a:gd name="T91" fmla="*/ 88 h 130"/>
                  <a:gd name="T92" fmla="*/ 81 w 109"/>
                  <a:gd name="T93" fmla="*/ 82 h 130"/>
                  <a:gd name="T94" fmla="*/ 78 w 109"/>
                  <a:gd name="T95" fmla="*/ 77 h 130"/>
                  <a:gd name="T96" fmla="*/ 76 w 109"/>
                  <a:gd name="T97" fmla="*/ 75 h 130"/>
                  <a:gd name="T98" fmla="*/ 68 w 109"/>
                  <a:gd name="T99" fmla="*/ 75 h 130"/>
                  <a:gd name="T100" fmla="*/ 58 w 109"/>
                  <a:gd name="T101" fmla="*/ 72 h 130"/>
                  <a:gd name="T102" fmla="*/ 18 w 109"/>
                  <a:gd name="T103" fmla="*/ 72 h 130"/>
                  <a:gd name="T104" fmla="*/ 18 w 109"/>
                  <a:gd name="T105" fmla="*/ 130 h 130"/>
                  <a:gd name="T106" fmla="*/ 0 w 109"/>
                  <a:gd name="T107" fmla="*/ 130 h 130"/>
                  <a:gd name="T108" fmla="*/ 0 w 109"/>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0"/>
                  <a:gd name="T167" fmla="*/ 109 w 109"/>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0">
                    <a:moveTo>
                      <a:pt x="61" y="60"/>
                    </a:moveTo>
                    <a:lnTo>
                      <a:pt x="71" y="57"/>
                    </a:lnTo>
                    <a:lnTo>
                      <a:pt x="76" y="57"/>
                    </a:lnTo>
                    <a:lnTo>
                      <a:pt x="78" y="55"/>
                    </a:lnTo>
                    <a:lnTo>
                      <a:pt x="83"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61" y="60"/>
                    </a:lnTo>
                    <a:close/>
                    <a:moveTo>
                      <a:pt x="0" y="0"/>
                    </a:moveTo>
                    <a:lnTo>
                      <a:pt x="61" y="0"/>
                    </a:lnTo>
                    <a:lnTo>
                      <a:pt x="76" y="0"/>
                    </a:lnTo>
                    <a:lnTo>
                      <a:pt x="86" y="5"/>
                    </a:lnTo>
                    <a:lnTo>
                      <a:pt x="93" y="10"/>
                    </a:lnTo>
                    <a:lnTo>
                      <a:pt x="96" y="12"/>
                    </a:lnTo>
                    <a:lnTo>
                      <a:pt x="101" y="15"/>
                    </a:lnTo>
                    <a:lnTo>
                      <a:pt x="104" y="25"/>
                    </a:lnTo>
                    <a:lnTo>
                      <a:pt x="104" y="35"/>
                    </a:lnTo>
                    <a:lnTo>
                      <a:pt x="104" y="45"/>
                    </a:lnTo>
                    <a:lnTo>
                      <a:pt x="101" y="50"/>
                    </a:lnTo>
                    <a:lnTo>
                      <a:pt x="98" y="52"/>
                    </a:lnTo>
                    <a:lnTo>
                      <a:pt x="93" y="60"/>
                    </a:lnTo>
                    <a:lnTo>
                      <a:pt x="86" y="65"/>
                    </a:lnTo>
                    <a:lnTo>
                      <a:pt x="93" y="70"/>
                    </a:lnTo>
                    <a:lnTo>
                      <a:pt x="98" y="72"/>
                    </a:lnTo>
                    <a:lnTo>
                      <a:pt x="98" y="77"/>
                    </a:lnTo>
                    <a:lnTo>
                      <a:pt x="101" y="80"/>
                    </a:lnTo>
                    <a:lnTo>
                      <a:pt x="101" y="90"/>
                    </a:lnTo>
                    <a:lnTo>
                      <a:pt x="104" y="108"/>
                    </a:lnTo>
                    <a:lnTo>
                      <a:pt x="104" y="118"/>
                    </a:lnTo>
                    <a:lnTo>
                      <a:pt x="106" y="123"/>
                    </a:lnTo>
                    <a:lnTo>
                      <a:pt x="109" y="125"/>
                    </a:lnTo>
                    <a:lnTo>
                      <a:pt x="109" y="130"/>
                    </a:lnTo>
                    <a:lnTo>
                      <a:pt x="88" y="130"/>
                    </a:lnTo>
                    <a:lnTo>
                      <a:pt x="86" y="125"/>
                    </a:lnTo>
                    <a:lnTo>
                      <a:pt x="86" y="115"/>
                    </a:lnTo>
                    <a:lnTo>
                      <a:pt x="83" y="93"/>
                    </a:lnTo>
                    <a:lnTo>
                      <a:pt x="83" y="88"/>
                    </a:lnTo>
                    <a:lnTo>
                      <a:pt x="81" y="82"/>
                    </a:lnTo>
                    <a:lnTo>
                      <a:pt x="78" y="77"/>
                    </a:lnTo>
                    <a:lnTo>
                      <a:pt x="76"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0" name="Rectangle 391"/>
              <p:cNvSpPr>
                <a:spLocks noChangeArrowheads="1"/>
              </p:cNvSpPr>
              <p:nvPr/>
            </p:nvSpPr>
            <p:spPr bwMode="auto">
              <a:xfrm>
                <a:off x="2332" y="5457"/>
                <a:ext cx="10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81" name="Rectangle 392"/>
              <p:cNvSpPr>
                <a:spLocks noChangeArrowheads="1"/>
              </p:cNvSpPr>
              <p:nvPr/>
            </p:nvSpPr>
            <p:spPr bwMode="auto">
              <a:xfrm>
                <a:off x="2450" y="5314"/>
                <a:ext cx="18"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82" name="Freeform 393"/>
              <p:cNvSpPr>
                <a:spLocks noEditPoints="1"/>
              </p:cNvSpPr>
              <p:nvPr/>
            </p:nvSpPr>
            <p:spPr bwMode="auto">
              <a:xfrm>
                <a:off x="2498" y="5314"/>
                <a:ext cx="108" cy="130"/>
              </a:xfrm>
              <a:custGeom>
                <a:avLst/>
                <a:gdLst>
                  <a:gd name="T0" fmla="*/ 48 w 108"/>
                  <a:gd name="T1" fmla="*/ 115 h 130"/>
                  <a:gd name="T2" fmla="*/ 58 w 108"/>
                  <a:gd name="T3" fmla="*/ 113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88 w 108"/>
                  <a:gd name="T15" fmla="*/ 65 h 130"/>
                  <a:gd name="T16" fmla="*/ 88 w 108"/>
                  <a:gd name="T17" fmla="*/ 55 h 130"/>
                  <a:gd name="T18" fmla="*/ 86 w 108"/>
                  <a:gd name="T19" fmla="*/ 45 h 130"/>
                  <a:gd name="T20" fmla="*/ 83 w 108"/>
                  <a:gd name="T21" fmla="*/ 35 h 130"/>
                  <a:gd name="T22" fmla="*/ 81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6 w 108"/>
                  <a:gd name="T45" fmla="*/ 0 h 130"/>
                  <a:gd name="T46" fmla="*/ 76 w 108"/>
                  <a:gd name="T47" fmla="*/ 5 h 130"/>
                  <a:gd name="T48" fmla="*/ 86 w 108"/>
                  <a:gd name="T49" fmla="*/ 10 h 130"/>
                  <a:gd name="T50" fmla="*/ 93 w 108"/>
                  <a:gd name="T51" fmla="*/ 20 h 130"/>
                  <a:gd name="T52" fmla="*/ 98 w 108"/>
                  <a:gd name="T53" fmla="*/ 22 h 130"/>
                  <a:gd name="T54" fmla="*/ 101 w 108"/>
                  <a:gd name="T55" fmla="*/ 27 h 130"/>
                  <a:gd name="T56" fmla="*/ 103 w 108"/>
                  <a:gd name="T57" fmla="*/ 37 h 130"/>
                  <a:gd name="T58" fmla="*/ 106 w 108"/>
                  <a:gd name="T59" fmla="*/ 50 h 130"/>
                  <a:gd name="T60" fmla="*/ 108 w 108"/>
                  <a:gd name="T61" fmla="*/ 62 h 130"/>
                  <a:gd name="T62" fmla="*/ 106 w 108"/>
                  <a:gd name="T63" fmla="*/ 72 h 130"/>
                  <a:gd name="T64" fmla="*/ 106 w 108"/>
                  <a:gd name="T65" fmla="*/ 82 h 130"/>
                  <a:gd name="T66" fmla="*/ 103 w 108"/>
                  <a:gd name="T67" fmla="*/ 90 h 130"/>
                  <a:gd name="T68" fmla="*/ 98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1" y="100"/>
                    </a:lnTo>
                    <a:lnTo>
                      <a:pt x="86" y="90"/>
                    </a:lnTo>
                    <a:lnTo>
                      <a:pt x="88" y="80"/>
                    </a:lnTo>
                    <a:lnTo>
                      <a:pt x="88" y="65"/>
                    </a:lnTo>
                    <a:lnTo>
                      <a:pt x="88" y="55"/>
                    </a:lnTo>
                    <a:lnTo>
                      <a:pt x="86" y="45"/>
                    </a:lnTo>
                    <a:lnTo>
                      <a:pt x="83" y="35"/>
                    </a:lnTo>
                    <a:lnTo>
                      <a:pt x="81" y="27"/>
                    </a:lnTo>
                    <a:lnTo>
                      <a:pt x="78" y="25"/>
                    </a:lnTo>
                    <a:lnTo>
                      <a:pt x="73" y="22"/>
                    </a:lnTo>
                    <a:lnTo>
                      <a:pt x="68" y="17"/>
                    </a:lnTo>
                    <a:lnTo>
                      <a:pt x="58" y="15"/>
                    </a:lnTo>
                    <a:lnTo>
                      <a:pt x="48" y="15"/>
                    </a:lnTo>
                    <a:lnTo>
                      <a:pt x="18" y="15"/>
                    </a:lnTo>
                    <a:lnTo>
                      <a:pt x="18" y="115"/>
                    </a:lnTo>
                    <a:lnTo>
                      <a:pt x="48" y="115"/>
                    </a:lnTo>
                    <a:close/>
                    <a:moveTo>
                      <a:pt x="0" y="0"/>
                    </a:moveTo>
                    <a:lnTo>
                      <a:pt x="53" y="0"/>
                    </a:lnTo>
                    <a:lnTo>
                      <a:pt x="66" y="0"/>
                    </a:lnTo>
                    <a:lnTo>
                      <a:pt x="76" y="5"/>
                    </a:lnTo>
                    <a:lnTo>
                      <a:pt x="86" y="10"/>
                    </a:lnTo>
                    <a:lnTo>
                      <a:pt x="93" y="20"/>
                    </a:lnTo>
                    <a:lnTo>
                      <a:pt x="98" y="22"/>
                    </a:lnTo>
                    <a:lnTo>
                      <a:pt x="101" y="27"/>
                    </a:lnTo>
                    <a:lnTo>
                      <a:pt x="103" y="37"/>
                    </a:lnTo>
                    <a:lnTo>
                      <a:pt x="106" y="50"/>
                    </a:lnTo>
                    <a:lnTo>
                      <a:pt x="108" y="62"/>
                    </a:lnTo>
                    <a:lnTo>
                      <a:pt x="106" y="72"/>
                    </a:lnTo>
                    <a:lnTo>
                      <a:pt x="106" y="82"/>
                    </a:lnTo>
                    <a:lnTo>
                      <a:pt x="103" y="90"/>
                    </a:lnTo>
                    <a:lnTo>
                      <a:pt x="98"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3" name="Freeform 394"/>
              <p:cNvSpPr>
                <a:spLocks/>
              </p:cNvSpPr>
              <p:nvPr/>
            </p:nvSpPr>
            <p:spPr bwMode="auto">
              <a:xfrm>
                <a:off x="2619" y="5311"/>
                <a:ext cx="43" cy="168"/>
              </a:xfrm>
              <a:custGeom>
                <a:avLst/>
                <a:gdLst>
                  <a:gd name="T0" fmla="*/ 2 w 43"/>
                  <a:gd name="T1" fmla="*/ 168 h 168"/>
                  <a:gd name="T2" fmla="*/ 12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2 w 43"/>
                  <a:gd name="T23" fmla="*/ 23 h 168"/>
                  <a:gd name="T24" fmla="*/ 0 w 43"/>
                  <a:gd name="T25" fmla="*/ 0 h 168"/>
                  <a:gd name="T26" fmla="*/ 12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6 h 168"/>
                  <a:gd name="T40" fmla="*/ 40 w 43"/>
                  <a:gd name="T41" fmla="*/ 108 h 168"/>
                  <a:gd name="T42" fmla="*/ 38 w 43"/>
                  <a:gd name="T43" fmla="*/ 121 h 168"/>
                  <a:gd name="T44" fmla="*/ 35 w 43"/>
                  <a:gd name="T45" fmla="*/ 131 h 168"/>
                  <a:gd name="T46" fmla="*/ 25 w 43"/>
                  <a:gd name="T47" fmla="*/ 146 h 168"/>
                  <a:gd name="T48" fmla="*/ 12 w 43"/>
                  <a:gd name="T49" fmla="*/ 168 h 168"/>
                  <a:gd name="T50" fmla="*/ 2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2" y="168"/>
                    </a:moveTo>
                    <a:lnTo>
                      <a:pt x="12" y="146"/>
                    </a:lnTo>
                    <a:lnTo>
                      <a:pt x="20" y="128"/>
                    </a:lnTo>
                    <a:lnTo>
                      <a:pt x="23" y="118"/>
                    </a:lnTo>
                    <a:lnTo>
                      <a:pt x="25" y="108"/>
                    </a:lnTo>
                    <a:lnTo>
                      <a:pt x="25" y="98"/>
                    </a:lnTo>
                    <a:lnTo>
                      <a:pt x="25" y="85"/>
                    </a:lnTo>
                    <a:lnTo>
                      <a:pt x="25" y="73"/>
                    </a:lnTo>
                    <a:lnTo>
                      <a:pt x="25" y="60"/>
                    </a:lnTo>
                    <a:lnTo>
                      <a:pt x="23" y="48"/>
                    </a:lnTo>
                    <a:lnTo>
                      <a:pt x="18" y="38"/>
                    </a:lnTo>
                    <a:lnTo>
                      <a:pt x="12" y="23"/>
                    </a:lnTo>
                    <a:lnTo>
                      <a:pt x="0" y="0"/>
                    </a:lnTo>
                    <a:lnTo>
                      <a:pt x="12" y="0"/>
                    </a:lnTo>
                    <a:lnTo>
                      <a:pt x="28" y="28"/>
                    </a:lnTo>
                    <a:lnTo>
                      <a:pt x="35" y="40"/>
                    </a:lnTo>
                    <a:lnTo>
                      <a:pt x="38" y="53"/>
                    </a:lnTo>
                    <a:lnTo>
                      <a:pt x="40" y="63"/>
                    </a:lnTo>
                    <a:lnTo>
                      <a:pt x="43" y="83"/>
                    </a:lnTo>
                    <a:lnTo>
                      <a:pt x="43" y="96"/>
                    </a:lnTo>
                    <a:lnTo>
                      <a:pt x="40" y="108"/>
                    </a:lnTo>
                    <a:lnTo>
                      <a:pt x="38" y="121"/>
                    </a:lnTo>
                    <a:lnTo>
                      <a:pt x="35" y="131"/>
                    </a:lnTo>
                    <a:lnTo>
                      <a:pt x="25" y="146"/>
                    </a:lnTo>
                    <a:lnTo>
                      <a:pt x="12" y="168"/>
                    </a:lnTo>
                    <a:lnTo>
                      <a:pt x="2"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4" name="Freeform 395"/>
              <p:cNvSpPr>
                <a:spLocks noEditPoints="1"/>
              </p:cNvSpPr>
              <p:nvPr/>
            </p:nvSpPr>
            <p:spPr bwMode="auto">
              <a:xfrm>
                <a:off x="2740"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5" name="Freeform 396"/>
              <p:cNvSpPr>
                <a:spLocks/>
              </p:cNvSpPr>
              <p:nvPr/>
            </p:nvSpPr>
            <p:spPr bwMode="auto">
              <a:xfrm>
                <a:off x="2870" y="5314"/>
                <a:ext cx="99" cy="128"/>
              </a:xfrm>
              <a:custGeom>
                <a:avLst/>
                <a:gdLst>
                  <a:gd name="T0" fmla="*/ 96 w 99"/>
                  <a:gd name="T1" fmla="*/ 22 h 128"/>
                  <a:gd name="T2" fmla="*/ 26 w 99"/>
                  <a:gd name="T3" fmla="*/ 22 h 128"/>
                  <a:gd name="T4" fmla="*/ 26 w 99"/>
                  <a:gd name="T5" fmla="*/ 50 h 128"/>
                  <a:gd name="T6" fmla="*/ 91 w 99"/>
                  <a:gd name="T7" fmla="*/ 50 h 128"/>
                  <a:gd name="T8" fmla="*/ 91 w 99"/>
                  <a:gd name="T9" fmla="*/ 72 h 128"/>
                  <a:gd name="T10" fmla="*/ 26 w 99"/>
                  <a:gd name="T11" fmla="*/ 72 h 128"/>
                  <a:gd name="T12" fmla="*/ 26 w 99"/>
                  <a:gd name="T13" fmla="*/ 105 h 128"/>
                  <a:gd name="T14" fmla="*/ 99 w 99"/>
                  <a:gd name="T15" fmla="*/ 105 h 128"/>
                  <a:gd name="T16" fmla="*/ 99 w 99"/>
                  <a:gd name="T17" fmla="*/ 128 h 128"/>
                  <a:gd name="T18" fmla="*/ 0 w 99"/>
                  <a:gd name="T19" fmla="*/ 128 h 128"/>
                  <a:gd name="T20" fmla="*/ 0 w 99"/>
                  <a:gd name="T21" fmla="*/ 0 h 128"/>
                  <a:gd name="T22" fmla="*/ 96 w 99"/>
                  <a:gd name="T23" fmla="*/ 0 h 128"/>
                  <a:gd name="T24" fmla="*/ 96 w 99"/>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28"/>
                  <a:gd name="T41" fmla="*/ 99 w 99"/>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28">
                    <a:moveTo>
                      <a:pt x="96" y="22"/>
                    </a:moveTo>
                    <a:lnTo>
                      <a:pt x="26" y="22"/>
                    </a:lnTo>
                    <a:lnTo>
                      <a:pt x="26" y="50"/>
                    </a:lnTo>
                    <a:lnTo>
                      <a:pt x="91" y="50"/>
                    </a:lnTo>
                    <a:lnTo>
                      <a:pt x="91" y="72"/>
                    </a:lnTo>
                    <a:lnTo>
                      <a:pt x="26" y="72"/>
                    </a:lnTo>
                    <a:lnTo>
                      <a:pt x="26" y="105"/>
                    </a:lnTo>
                    <a:lnTo>
                      <a:pt x="99" y="105"/>
                    </a:lnTo>
                    <a:lnTo>
                      <a:pt x="99"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6" name="Freeform 397"/>
              <p:cNvSpPr>
                <a:spLocks/>
              </p:cNvSpPr>
              <p:nvPr/>
            </p:nvSpPr>
            <p:spPr bwMode="auto">
              <a:xfrm>
                <a:off x="2989" y="5314"/>
                <a:ext cx="93" cy="128"/>
              </a:xfrm>
              <a:custGeom>
                <a:avLst/>
                <a:gdLst>
                  <a:gd name="T0" fmla="*/ 0 w 93"/>
                  <a:gd name="T1" fmla="*/ 0 h 128"/>
                  <a:gd name="T2" fmla="*/ 93 w 93"/>
                  <a:gd name="T3" fmla="*/ 0 h 128"/>
                  <a:gd name="T4" fmla="*/ 93 w 93"/>
                  <a:gd name="T5" fmla="*/ 22 h 128"/>
                  <a:gd name="T6" fmla="*/ 27 w 93"/>
                  <a:gd name="T7" fmla="*/ 22 h 128"/>
                  <a:gd name="T8" fmla="*/ 27 w 93"/>
                  <a:gd name="T9" fmla="*/ 52 h 128"/>
                  <a:gd name="T10" fmla="*/ 85 w 93"/>
                  <a:gd name="T11" fmla="*/ 52 h 128"/>
                  <a:gd name="T12" fmla="*/ 85 w 93"/>
                  <a:gd name="T13" fmla="*/ 75 h 128"/>
                  <a:gd name="T14" fmla="*/ 27 w 93"/>
                  <a:gd name="T15" fmla="*/ 75 h 128"/>
                  <a:gd name="T16" fmla="*/ 27 w 93"/>
                  <a:gd name="T17" fmla="*/ 128 h 128"/>
                  <a:gd name="T18" fmla="*/ 0 w 93"/>
                  <a:gd name="T19" fmla="*/ 128 h 128"/>
                  <a:gd name="T20" fmla="*/ 0 w 9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28"/>
                  <a:gd name="T35" fmla="*/ 93 w 9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28">
                    <a:moveTo>
                      <a:pt x="0" y="0"/>
                    </a:moveTo>
                    <a:lnTo>
                      <a:pt x="93" y="0"/>
                    </a:lnTo>
                    <a:lnTo>
                      <a:pt x="93" y="22"/>
                    </a:lnTo>
                    <a:lnTo>
                      <a:pt x="27" y="22"/>
                    </a:lnTo>
                    <a:lnTo>
                      <a:pt x="27" y="52"/>
                    </a:lnTo>
                    <a:lnTo>
                      <a:pt x="85" y="52"/>
                    </a:lnTo>
                    <a:lnTo>
                      <a:pt x="85" y="75"/>
                    </a:lnTo>
                    <a:lnTo>
                      <a:pt x="27" y="75"/>
                    </a:lnTo>
                    <a:lnTo>
                      <a:pt x="2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7" name="Freeform 398"/>
              <p:cNvSpPr>
                <a:spLocks/>
              </p:cNvSpPr>
              <p:nvPr/>
            </p:nvSpPr>
            <p:spPr bwMode="auto">
              <a:xfrm>
                <a:off x="3102" y="5314"/>
                <a:ext cx="98" cy="128"/>
              </a:xfrm>
              <a:custGeom>
                <a:avLst/>
                <a:gdLst>
                  <a:gd name="T0" fmla="*/ 96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6 w 98"/>
                  <a:gd name="T23" fmla="*/ 0 h 128"/>
                  <a:gd name="T24" fmla="*/ 96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2"/>
                    </a:moveTo>
                    <a:lnTo>
                      <a:pt x="25" y="22"/>
                    </a:lnTo>
                    <a:lnTo>
                      <a:pt x="25" y="50"/>
                    </a:lnTo>
                    <a:lnTo>
                      <a:pt x="90" y="50"/>
                    </a:lnTo>
                    <a:lnTo>
                      <a:pt x="90" y="72"/>
                    </a:lnTo>
                    <a:lnTo>
                      <a:pt x="25" y="72"/>
                    </a:lnTo>
                    <a:lnTo>
                      <a:pt x="25" y="105"/>
                    </a:lnTo>
                    <a:lnTo>
                      <a:pt x="98" y="105"/>
                    </a:lnTo>
                    <a:lnTo>
                      <a:pt x="98" y="128"/>
                    </a:lnTo>
                    <a:lnTo>
                      <a:pt x="0" y="128"/>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8" name="Freeform 399"/>
              <p:cNvSpPr>
                <a:spLocks noEditPoints="1"/>
              </p:cNvSpPr>
              <p:nvPr/>
            </p:nvSpPr>
            <p:spPr bwMode="auto">
              <a:xfrm>
                <a:off x="3223" y="5314"/>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5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5 h 130"/>
                  <a:gd name="T48" fmla="*/ 103 w 108"/>
                  <a:gd name="T49" fmla="*/ 50 h 130"/>
                  <a:gd name="T50" fmla="*/ 100 w 108"/>
                  <a:gd name="T51" fmla="*/ 55 h 130"/>
                  <a:gd name="T52" fmla="*/ 98 w 108"/>
                  <a:gd name="T53" fmla="*/ 57 h 130"/>
                  <a:gd name="T54" fmla="*/ 95 w 108"/>
                  <a:gd name="T55" fmla="*/ 62 h 130"/>
                  <a:gd name="T56" fmla="*/ 85 w 108"/>
                  <a:gd name="T57" fmla="*/ 67 h 130"/>
                  <a:gd name="T58" fmla="*/ 93 w 108"/>
                  <a:gd name="T59" fmla="*/ 72 h 130"/>
                  <a:gd name="T60" fmla="*/ 98 w 108"/>
                  <a:gd name="T61" fmla="*/ 77 h 130"/>
                  <a:gd name="T62" fmla="*/ 100 w 108"/>
                  <a:gd name="T63" fmla="*/ 85 h 130"/>
                  <a:gd name="T64" fmla="*/ 103 w 108"/>
                  <a:gd name="T65" fmla="*/ 98 h 130"/>
                  <a:gd name="T66" fmla="*/ 103 w 108"/>
                  <a:gd name="T67" fmla="*/ 108 h 130"/>
                  <a:gd name="T68" fmla="*/ 103 w 108"/>
                  <a:gd name="T69" fmla="*/ 118 h 130"/>
                  <a:gd name="T70" fmla="*/ 105 w 108"/>
                  <a:gd name="T71" fmla="*/ 123 h 130"/>
                  <a:gd name="T72" fmla="*/ 108 w 108"/>
                  <a:gd name="T73" fmla="*/ 125 h 130"/>
                  <a:gd name="T74" fmla="*/ 108 w 108"/>
                  <a:gd name="T75" fmla="*/ 130 h 130"/>
                  <a:gd name="T76" fmla="*/ 78 w 108"/>
                  <a:gd name="T77" fmla="*/ 130 h 130"/>
                  <a:gd name="T78" fmla="*/ 75 w 108"/>
                  <a:gd name="T79" fmla="*/ 123 h 130"/>
                  <a:gd name="T80" fmla="*/ 75 w 108"/>
                  <a:gd name="T81" fmla="*/ 110 h 130"/>
                  <a:gd name="T82" fmla="*/ 75 w 108"/>
                  <a:gd name="T83" fmla="*/ 100 h 130"/>
                  <a:gd name="T84" fmla="*/ 73 w 108"/>
                  <a:gd name="T85" fmla="*/ 88 h 130"/>
                  <a:gd name="T86" fmla="*/ 70 w 108"/>
                  <a:gd name="T87" fmla="*/ 82 h 130"/>
                  <a:gd name="T88" fmla="*/ 65 w 108"/>
                  <a:gd name="T89" fmla="*/ 80 h 130"/>
                  <a:gd name="T90" fmla="*/ 55 w 108"/>
                  <a:gd name="T91" fmla="*/ 77 h 130"/>
                  <a:gd name="T92" fmla="*/ 25 w 108"/>
                  <a:gd name="T93" fmla="*/ 77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5"/>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5"/>
                    </a:lnTo>
                    <a:lnTo>
                      <a:pt x="103" y="50"/>
                    </a:lnTo>
                    <a:lnTo>
                      <a:pt x="100" y="55"/>
                    </a:lnTo>
                    <a:lnTo>
                      <a:pt x="98" y="57"/>
                    </a:lnTo>
                    <a:lnTo>
                      <a:pt x="95" y="62"/>
                    </a:lnTo>
                    <a:lnTo>
                      <a:pt x="85" y="67"/>
                    </a:lnTo>
                    <a:lnTo>
                      <a:pt x="93" y="72"/>
                    </a:lnTo>
                    <a:lnTo>
                      <a:pt x="98" y="77"/>
                    </a:lnTo>
                    <a:lnTo>
                      <a:pt x="100" y="85"/>
                    </a:lnTo>
                    <a:lnTo>
                      <a:pt x="103" y="98"/>
                    </a:lnTo>
                    <a:lnTo>
                      <a:pt x="103" y="108"/>
                    </a:lnTo>
                    <a:lnTo>
                      <a:pt x="103" y="118"/>
                    </a:lnTo>
                    <a:lnTo>
                      <a:pt x="105" y="123"/>
                    </a:lnTo>
                    <a:lnTo>
                      <a:pt x="108" y="125"/>
                    </a:lnTo>
                    <a:lnTo>
                      <a:pt x="108" y="130"/>
                    </a:lnTo>
                    <a:lnTo>
                      <a:pt x="78" y="130"/>
                    </a:lnTo>
                    <a:lnTo>
                      <a:pt x="75" y="123"/>
                    </a:lnTo>
                    <a:lnTo>
                      <a:pt x="75" y="110"/>
                    </a:lnTo>
                    <a:lnTo>
                      <a:pt x="75" y="100"/>
                    </a:lnTo>
                    <a:lnTo>
                      <a:pt x="73" y="88"/>
                    </a:lnTo>
                    <a:lnTo>
                      <a:pt x="70" y="82"/>
                    </a:lnTo>
                    <a:lnTo>
                      <a:pt x="65" y="80"/>
                    </a:lnTo>
                    <a:lnTo>
                      <a:pt x="55" y="77"/>
                    </a:lnTo>
                    <a:lnTo>
                      <a:pt x="25" y="77"/>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89" name="Freeform 400"/>
              <p:cNvSpPr>
                <a:spLocks/>
              </p:cNvSpPr>
              <p:nvPr/>
            </p:nvSpPr>
            <p:spPr bwMode="auto">
              <a:xfrm>
                <a:off x="3354"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0" name="Freeform 401"/>
              <p:cNvSpPr>
                <a:spLocks/>
              </p:cNvSpPr>
              <p:nvPr/>
            </p:nvSpPr>
            <p:spPr bwMode="auto">
              <a:xfrm>
                <a:off x="3472" y="5314"/>
                <a:ext cx="105" cy="128"/>
              </a:xfrm>
              <a:custGeom>
                <a:avLst/>
                <a:gdLst>
                  <a:gd name="T0" fmla="*/ 0 w 105"/>
                  <a:gd name="T1" fmla="*/ 0 h 128"/>
                  <a:gd name="T2" fmla="*/ 30 w 105"/>
                  <a:gd name="T3" fmla="*/ 0 h 128"/>
                  <a:gd name="T4" fmla="*/ 80 w 105"/>
                  <a:gd name="T5" fmla="*/ 90 h 128"/>
                  <a:gd name="T6" fmla="*/ 80 w 105"/>
                  <a:gd name="T7" fmla="*/ 0 h 128"/>
                  <a:gd name="T8" fmla="*/ 105 w 105"/>
                  <a:gd name="T9" fmla="*/ 0 h 128"/>
                  <a:gd name="T10" fmla="*/ 105 w 105"/>
                  <a:gd name="T11" fmla="*/ 128 h 128"/>
                  <a:gd name="T12" fmla="*/ 80 w 105"/>
                  <a:gd name="T13" fmla="*/ 128 h 128"/>
                  <a:gd name="T14" fmla="*/ 25 w 105"/>
                  <a:gd name="T15" fmla="*/ 37 h 128"/>
                  <a:gd name="T16" fmla="*/ 25 w 105"/>
                  <a:gd name="T17" fmla="*/ 128 h 128"/>
                  <a:gd name="T18" fmla="*/ 0 w 105"/>
                  <a:gd name="T19" fmla="*/ 128 h 128"/>
                  <a:gd name="T20" fmla="*/ 0 w 105"/>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28"/>
                  <a:gd name="T35" fmla="*/ 105 w 105"/>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28">
                    <a:moveTo>
                      <a:pt x="0" y="0"/>
                    </a:moveTo>
                    <a:lnTo>
                      <a:pt x="30" y="0"/>
                    </a:lnTo>
                    <a:lnTo>
                      <a:pt x="80" y="90"/>
                    </a:lnTo>
                    <a:lnTo>
                      <a:pt x="80" y="0"/>
                    </a:lnTo>
                    <a:lnTo>
                      <a:pt x="105" y="0"/>
                    </a:lnTo>
                    <a:lnTo>
                      <a:pt x="105" y="128"/>
                    </a:lnTo>
                    <a:lnTo>
                      <a:pt x="80" y="128"/>
                    </a:lnTo>
                    <a:lnTo>
                      <a:pt x="25" y="37"/>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1" name="Freeform 402"/>
              <p:cNvSpPr>
                <a:spLocks/>
              </p:cNvSpPr>
              <p:nvPr/>
            </p:nvSpPr>
            <p:spPr bwMode="auto">
              <a:xfrm>
                <a:off x="3598" y="5311"/>
                <a:ext cx="115" cy="136"/>
              </a:xfrm>
              <a:custGeom>
                <a:avLst/>
                <a:gdLst>
                  <a:gd name="T0" fmla="*/ 27 w 115"/>
                  <a:gd name="T1" fmla="*/ 8 h 136"/>
                  <a:gd name="T2" fmla="*/ 47 w 115"/>
                  <a:gd name="T3" fmla="*/ 0 h 136"/>
                  <a:gd name="T4" fmla="*/ 75 w 115"/>
                  <a:gd name="T5" fmla="*/ 0 h 136"/>
                  <a:gd name="T6" fmla="*/ 88 w 115"/>
                  <a:gd name="T7" fmla="*/ 5 h 136"/>
                  <a:gd name="T8" fmla="*/ 98 w 115"/>
                  <a:gd name="T9" fmla="*/ 13 h 136"/>
                  <a:gd name="T10" fmla="*/ 108 w 115"/>
                  <a:gd name="T11" fmla="*/ 20 h 136"/>
                  <a:gd name="T12" fmla="*/ 115 w 115"/>
                  <a:gd name="T13" fmla="*/ 40 h 136"/>
                  <a:gd name="T14" fmla="*/ 90 w 115"/>
                  <a:gd name="T15" fmla="*/ 45 h 136"/>
                  <a:gd name="T16" fmla="*/ 83 w 115"/>
                  <a:gd name="T17" fmla="*/ 30 h 136"/>
                  <a:gd name="T18" fmla="*/ 72 w 115"/>
                  <a:gd name="T19" fmla="*/ 25 h 136"/>
                  <a:gd name="T20" fmla="*/ 52 w 115"/>
                  <a:gd name="T21" fmla="*/ 23 h 136"/>
                  <a:gd name="T22" fmla="*/ 42 w 115"/>
                  <a:gd name="T23" fmla="*/ 30 h 136"/>
                  <a:gd name="T24" fmla="*/ 32 w 115"/>
                  <a:gd name="T25" fmla="*/ 40 h 136"/>
                  <a:gd name="T26" fmla="*/ 30 w 115"/>
                  <a:gd name="T27" fmla="*/ 58 h 136"/>
                  <a:gd name="T28" fmla="*/ 30 w 115"/>
                  <a:gd name="T29" fmla="*/ 78 h 136"/>
                  <a:gd name="T30" fmla="*/ 30 w 115"/>
                  <a:gd name="T31" fmla="*/ 88 h 136"/>
                  <a:gd name="T32" fmla="*/ 37 w 115"/>
                  <a:gd name="T33" fmla="*/ 101 h 136"/>
                  <a:gd name="T34" fmla="*/ 47 w 115"/>
                  <a:gd name="T35" fmla="*/ 111 h 136"/>
                  <a:gd name="T36" fmla="*/ 60 w 115"/>
                  <a:gd name="T37" fmla="*/ 113 h 136"/>
                  <a:gd name="T38" fmla="*/ 72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2 w 115"/>
                  <a:gd name="T51" fmla="*/ 136 h 136"/>
                  <a:gd name="T52" fmla="*/ 47 w 115"/>
                  <a:gd name="T53" fmla="*/ 136 h 136"/>
                  <a:gd name="T54" fmla="*/ 30 w 115"/>
                  <a:gd name="T55" fmla="*/ 128 h 136"/>
                  <a:gd name="T56" fmla="*/ 17 w 115"/>
                  <a:gd name="T57" fmla="*/ 118 h 136"/>
                  <a:gd name="T58" fmla="*/ 5 w 115"/>
                  <a:gd name="T59" fmla="*/ 96 h 136"/>
                  <a:gd name="T60" fmla="*/ 0 w 115"/>
                  <a:gd name="T61" fmla="*/ 68 h 136"/>
                  <a:gd name="T62" fmla="*/ 5 w 115"/>
                  <a:gd name="T63" fmla="*/ 38 h 136"/>
                  <a:gd name="T64" fmla="*/ 10 w 115"/>
                  <a:gd name="T65" fmla="*/ 25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8"/>
                    </a:lnTo>
                    <a:lnTo>
                      <a:pt x="37" y="3"/>
                    </a:lnTo>
                    <a:lnTo>
                      <a:pt x="47" y="0"/>
                    </a:lnTo>
                    <a:lnTo>
                      <a:pt x="60" y="0"/>
                    </a:lnTo>
                    <a:lnTo>
                      <a:pt x="75" y="0"/>
                    </a:lnTo>
                    <a:lnTo>
                      <a:pt x="83" y="3"/>
                    </a:lnTo>
                    <a:lnTo>
                      <a:pt x="88" y="5"/>
                    </a:lnTo>
                    <a:lnTo>
                      <a:pt x="93" y="8"/>
                    </a:lnTo>
                    <a:lnTo>
                      <a:pt x="98" y="13"/>
                    </a:lnTo>
                    <a:lnTo>
                      <a:pt x="103" y="15"/>
                    </a:lnTo>
                    <a:lnTo>
                      <a:pt x="108" y="20"/>
                    </a:lnTo>
                    <a:lnTo>
                      <a:pt x="113" y="33"/>
                    </a:lnTo>
                    <a:lnTo>
                      <a:pt x="115" y="40"/>
                    </a:lnTo>
                    <a:lnTo>
                      <a:pt x="115" y="45"/>
                    </a:lnTo>
                    <a:lnTo>
                      <a:pt x="90" y="45"/>
                    </a:lnTo>
                    <a:lnTo>
                      <a:pt x="85" y="38"/>
                    </a:lnTo>
                    <a:lnTo>
                      <a:pt x="83" y="30"/>
                    </a:lnTo>
                    <a:lnTo>
                      <a:pt x="78" y="28"/>
                    </a:lnTo>
                    <a:lnTo>
                      <a:pt x="72" y="25"/>
                    </a:lnTo>
                    <a:lnTo>
                      <a:pt x="60" y="23"/>
                    </a:lnTo>
                    <a:lnTo>
                      <a:pt x="52" y="23"/>
                    </a:lnTo>
                    <a:lnTo>
                      <a:pt x="47" y="25"/>
                    </a:lnTo>
                    <a:lnTo>
                      <a:pt x="42" y="30"/>
                    </a:lnTo>
                    <a:lnTo>
                      <a:pt x="37" y="35"/>
                    </a:lnTo>
                    <a:lnTo>
                      <a:pt x="32" y="40"/>
                    </a:lnTo>
                    <a:lnTo>
                      <a:pt x="30" y="50"/>
                    </a:lnTo>
                    <a:lnTo>
                      <a:pt x="30" y="58"/>
                    </a:lnTo>
                    <a:lnTo>
                      <a:pt x="27" y="68"/>
                    </a:lnTo>
                    <a:lnTo>
                      <a:pt x="30" y="78"/>
                    </a:lnTo>
                    <a:lnTo>
                      <a:pt x="30" y="83"/>
                    </a:lnTo>
                    <a:lnTo>
                      <a:pt x="30" y="88"/>
                    </a:lnTo>
                    <a:lnTo>
                      <a:pt x="32" y="96"/>
                    </a:lnTo>
                    <a:lnTo>
                      <a:pt x="37" y="101"/>
                    </a:lnTo>
                    <a:lnTo>
                      <a:pt x="42" y="106"/>
                    </a:lnTo>
                    <a:lnTo>
                      <a:pt x="47" y="111"/>
                    </a:lnTo>
                    <a:lnTo>
                      <a:pt x="55" y="111"/>
                    </a:lnTo>
                    <a:lnTo>
                      <a:pt x="60" y="113"/>
                    </a:lnTo>
                    <a:lnTo>
                      <a:pt x="67" y="111"/>
                    </a:lnTo>
                    <a:lnTo>
                      <a:pt x="72" y="111"/>
                    </a:lnTo>
                    <a:lnTo>
                      <a:pt x="78" y="108"/>
                    </a:lnTo>
                    <a:lnTo>
                      <a:pt x="83" y="103"/>
                    </a:lnTo>
                    <a:lnTo>
                      <a:pt x="85" y="96"/>
                    </a:lnTo>
                    <a:lnTo>
                      <a:pt x="90" y="88"/>
                    </a:lnTo>
                    <a:lnTo>
                      <a:pt x="115" y="88"/>
                    </a:lnTo>
                    <a:lnTo>
                      <a:pt x="113" y="98"/>
                    </a:lnTo>
                    <a:lnTo>
                      <a:pt x="110" y="108"/>
                    </a:lnTo>
                    <a:lnTo>
                      <a:pt x="105" y="116"/>
                    </a:lnTo>
                    <a:lnTo>
                      <a:pt x="98" y="123"/>
                    </a:lnTo>
                    <a:lnTo>
                      <a:pt x="90" y="128"/>
                    </a:lnTo>
                    <a:lnTo>
                      <a:pt x="83" y="133"/>
                    </a:lnTo>
                    <a:lnTo>
                      <a:pt x="72" y="136"/>
                    </a:lnTo>
                    <a:lnTo>
                      <a:pt x="60" y="136"/>
                    </a:lnTo>
                    <a:lnTo>
                      <a:pt x="47" y="136"/>
                    </a:lnTo>
                    <a:lnTo>
                      <a:pt x="35" y="131"/>
                    </a:lnTo>
                    <a:lnTo>
                      <a:pt x="30" y="128"/>
                    </a:lnTo>
                    <a:lnTo>
                      <a:pt x="25" y="126"/>
                    </a:lnTo>
                    <a:lnTo>
                      <a:pt x="17" y="118"/>
                    </a:lnTo>
                    <a:lnTo>
                      <a:pt x="10" y="108"/>
                    </a:lnTo>
                    <a:lnTo>
                      <a:pt x="5" y="96"/>
                    </a:lnTo>
                    <a:lnTo>
                      <a:pt x="2" y="83"/>
                    </a:lnTo>
                    <a:lnTo>
                      <a:pt x="0" y="68"/>
                    </a:lnTo>
                    <a:lnTo>
                      <a:pt x="2" y="53"/>
                    </a:lnTo>
                    <a:lnTo>
                      <a:pt x="5" y="38"/>
                    </a:lnTo>
                    <a:lnTo>
                      <a:pt x="7" y="33"/>
                    </a:lnTo>
                    <a:lnTo>
                      <a:pt x="10" y="2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2" name="Freeform 403"/>
              <p:cNvSpPr>
                <a:spLocks/>
              </p:cNvSpPr>
              <p:nvPr/>
            </p:nvSpPr>
            <p:spPr bwMode="auto">
              <a:xfrm>
                <a:off x="3736" y="5314"/>
                <a:ext cx="98" cy="128"/>
              </a:xfrm>
              <a:custGeom>
                <a:avLst/>
                <a:gdLst>
                  <a:gd name="T0" fmla="*/ 95 w 98"/>
                  <a:gd name="T1" fmla="*/ 22 h 128"/>
                  <a:gd name="T2" fmla="*/ 25 w 98"/>
                  <a:gd name="T3" fmla="*/ 22 h 128"/>
                  <a:gd name="T4" fmla="*/ 25 w 98"/>
                  <a:gd name="T5" fmla="*/ 50 h 128"/>
                  <a:gd name="T6" fmla="*/ 90 w 98"/>
                  <a:gd name="T7" fmla="*/ 50 h 128"/>
                  <a:gd name="T8" fmla="*/ 90 w 98"/>
                  <a:gd name="T9" fmla="*/ 72 h 128"/>
                  <a:gd name="T10" fmla="*/ 25 w 98"/>
                  <a:gd name="T11" fmla="*/ 72 h 128"/>
                  <a:gd name="T12" fmla="*/ 25 w 98"/>
                  <a:gd name="T13" fmla="*/ 105 h 128"/>
                  <a:gd name="T14" fmla="*/ 98 w 98"/>
                  <a:gd name="T15" fmla="*/ 105 h 128"/>
                  <a:gd name="T16" fmla="*/ 98 w 98"/>
                  <a:gd name="T17" fmla="*/ 128 h 128"/>
                  <a:gd name="T18" fmla="*/ 0 w 98"/>
                  <a:gd name="T19" fmla="*/ 128 h 128"/>
                  <a:gd name="T20" fmla="*/ 0 w 98"/>
                  <a:gd name="T21" fmla="*/ 0 h 128"/>
                  <a:gd name="T22" fmla="*/ 95 w 98"/>
                  <a:gd name="T23" fmla="*/ 0 h 128"/>
                  <a:gd name="T24" fmla="*/ 95 w 98"/>
                  <a:gd name="T25" fmla="*/ 22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5" y="22"/>
                    </a:moveTo>
                    <a:lnTo>
                      <a:pt x="25" y="22"/>
                    </a:lnTo>
                    <a:lnTo>
                      <a:pt x="25" y="50"/>
                    </a:lnTo>
                    <a:lnTo>
                      <a:pt x="90" y="50"/>
                    </a:lnTo>
                    <a:lnTo>
                      <a:pt x="90" y="72"/>
                    </a:lnTo>
                    <a:lnTo>
                      <a:pt x="25" y="72"/>
                    </a:lnTo>
                    <a:lnTo>
                      <a:pt x="25" y="105"/>
                    </a:lnTo>
                    <a:lnTo>
                      <a:pt x="98" y="105"/>
                    </a:lnTo>
                    <a:lnTo>
                      <a:pt x="98" y="128"/>
                    </a:lnTo>
                    <a:lnTo>
                      <a:pt x="0" y="128"/>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3" name="Freeform 404"/>
              <p:cNvSpPr>
                <a:spLocks/>
              </p:cNvSpPr>
              <p:nvPr/>
            </p:nvSpPr>
            <p:spPr bwMode="auto">
              <a:xfrm>
                <a:off x="3849" y="5309"/>
                <a:ext cx="108" cy="138"/>
              </a:xfrm>
              <a:custGeom>
                <a:avLst/>
                <a:gdLst>
                  <a:gd name="T0" fmla="*/ 28 w 108"/>
                  <a:gd name="T1" fmla="*/ 103 h 138"/>
                  <a:gd name="T2" fmla="*/ 40 w 108"/>
                  <a:gd name="T3" fmla="*/ 113 h 138"/>
                  <a:gd name="T4" fmla="*/ 53 w 108"/>
                  <a:gd name="T5" fmla="*/ 115 h 138"/>
                  <a:gd name="T6" fmla="*/ 71 w 108"/>
                  <a:gd name="T7" fmla="*/ 113 h 138"/>
                  <a:gd name="T8" fmla="*/ 78 w 108"/>
                  <a:gd name="T9" fmla="*/ 108 h 138"/>
                  <a:gd name="T10" fmla="*/ 81 w 108"/>
                  <a:gd name="T11" fmla="*/ 103 h 138"/>
                  <a:gd name="T12" fmla="*/ 81 w 108"/>
                  <a:gd name="T13" fmla="*/ 93 h 138"/>
                  <a:gd name="T14" fmla="*/ 68 w 108"/>
                  <a:gd name="T15" fmla="*/ 85 h 138"/>
                  <a:gd name="T16" fmla="*/ 43 w 108"/>
                  <a:gd name="T17" fmla="*/ 80 h 138"/>
                  <a:gd name="T18" fmla="*/ 28 w 108"/>
                  <a:gd name="T19" fmla="*/ 75 h 138"/>
                  <a:gd name="T20" fmla="*/ 10 w 108"/>
                  <a:gd name="T21" fmla="*/ 65 h 138"/>
                  <a:gd name="T22" fmla="*/ 3 w 108"/>
                  <a:gd name="T23" fmla="*/ 50 h 138"/>
                  <a:gd name="T24" fmla="*/ 3 w 108"/>
                  <a:gd name="T25" fmla="*/ 32 h 138"/>
                  <a:gd name="T26" fmla="*/ 10 w 108"/>
                  <a:gd name="T27" fmla="*/ 17 h 138"/>
                  <a:gd name="T28" fmla="*/ 23 w 108"/>
                  <a:gd name="T29" fmla="*/ 7 h 138"/>
                  <a:gd name="T30" fmla="*/ 40 w 108"/>
                  <a:gd name="T31" fmla="*/ 2 h 138"/>
                  <a:gd name="T32" fmla="*/ 63 w 108"/>
                  <a:gd name="T33" fmla="*/ 2 h 138"/>
                  <a:gd name="T34" fmla="*/ 81 w 108"/>
                  <a:gd name="T35" fmla="*/ 7 h 138"/>
                  <a:gd name="T36" fmla="*/ 93 w 108"/>
                  <a:gd name="T37" fmla="*/ 17 h 138"/>
                  <a:gd name="T38" fmla="*/ 101 w 108"/>
                  <a:gd name="T39" fmla="*/ 32 h 138"/>
                  <a:gd name="T40" fmla="*/ 78 w 108"/>
                  <a:gd name="T41" fmla="*/ 42 h 138"/>
                  <a:gd name="T42" fmla="*/ 73 w 108"/>
                  <a:gd name="T43" fmla="*/ 32 h 138"/>
                  <a:gd name="T44" fmla="*/ 66 w 108"/>
                  <a:gd name="T45" fmla="*/ 27 h 138"/>
                  <a:gd name="T46" fmla="*/ 50 w 108"/>
                  <a:gd name="T47" fmla="*/ 22 h 138"/>
                  <a:gd name="T48" fmla="*/ 33 w 108"/>
                  <a:gd name="T49" fmla="*/ 27 h 138"/>
                  <a:gd name="T50" fmla="*/ 30 w 108"/>
                  <a:gd name="T51" fmla="*/ 32 h 138"/>
                  <a:gd name="T52" fmla="*/ 28 w 108"/>
                  <a:gd name="T53" fmla="*/ 40 h 138"/>
                  <a:gd name="T54" fmla="*/ 33 w 108"/>
                  <a:gd name="T55" fmla="*/ 50 h 138"/>
                  <a:gd name="T56" fmla="*/ 73 w 108"/>
                  <a:gd name="T57" fmla="*/ 60 h 138"/>
                  <a:gd name="T58" fmla="*/ 96 w 108"/>
                  <a:gd name="T59" fmla="*/ 70 h 138"/>
                  <a:gd name="T60" fmla="*/ 103 w 108"/>
                  <a:gd name="T61" fmla="*/ 80 h 138"/>
                  <a:gd name="T62" fmla="*/ 108 w 108"/>
                  <a:gd name="T63" fmla="*/ 95 h 138"/>
                  <a:gd name="T64" fmla="*/ 103 w 108"/>
                  <a:gd name="T65" fmla="*/ 113 h 138"/>
                  <a:gd name="T66" fmla="*/ 93 w 108"/>
                  <a:gd name="T67" fmla="*/ 125 h 138"/>
                  <a:gd name="T68" fmla="*/ 78 w 108"/>
                  <a:gd name="T69" fmla="*/ 135 h 138"/>
                  <a:gd name="T70" fmla="*/ 55 w 108"/>
                  <a:gd name="T71" fmla="*/ 138 h 138"/>
                  <a:gd name="T72" fmla="*/ 33 w 108"/>
                  <a:gd name="T73" fmla="*/ 135 h 138"/>
                  <a:gd name="T74" fmla="*/ 15 w 108"/>
                  <a:gd name="T75" fmla="*/ 125 h 138"/>
                  <a:gd name="T76" fmla="*/ 5 w 108"/>
                  <a:gd name="T77" fmla="*/ 113 h 138"/>
                  <a:gd name="T78" fmla="*/ 0 w 108"/>
                  <a:gd name="T79" fmla="*/ 95 h 1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8"/>
                  <a:gd name="T122" fmla="*/ 108 w 108"/>
                  <a:gd name="T123" fmla="*/ 138 h 1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8">
                    <a:moveTo>
                      <a:pt x="25" y="95"/>
                    </a:moveTo>
                    <a:lnTo>
                      <a:pt x="28" y="103"/>
                    </a:lnTo>
                    <a:lnTo>
                      <a:pt x="30" y="108"/>
                    </a:lnTo>
                    <a:lnTo>
                      <a:pt x="40" y="113"/>
                    </a:lnTo>
                    <a:lnTo>
                      <a:pt x="45" y="115"/>
                    </a:lnTo>
                    <a:lnTo>
                      <a:pt x="53" y="115"/>
                    </a:lnTo>
                    <a:lnTo>
                      <a:pt x="63" y="115"/>
                    </a:lnTo>
                    <a:lnTo>
                      <a:pt x="71" y="113"/>
                    </a:lnTo>
                    <a:lnTo>
                      <a:pt x="76" y="110"/>
                    </a:lnTo>
                    <a:lnTo>
                      <a:pt x="78" y="108"/>
                    </a:lnTo>
                    <a:lnTo>
                      <a:pt x="81" y="105"/>
                    </a:lnTo>
                    <a:lnTo>
                      <a:pt x="81" y="103"/>
                    </a:lnTo>
                    <a:lnTo>
                      <a:pt x="81" y="98"/>
                    </a:lnTo>
                    <a:lnTo>
                      <a:pt x="81" y="93"/>
                    </a:lnTo>
                    <a:lnTo>
                      <a:pt x="76" y="87"/>
                    </a:lnTo>
                    <a:lnTo>
                      <a:pt x="68" y="85"/>
                    </a:lnTo>
                    <a:lnTo>
                      <a:pt x="58" y="82"/>
                    </a:lnTo>
                    <a:lnTo>
                      <a:pt x="43" y="80"/>
                    </a:lnTo>
                    <a:lnTo>
                      <a:pt x="35" y="77"/>
                    </a:lnTo>
                    <a:lnTo>
                      <a:pt x="28" y="75"/>
                    </a:lnTo>
                    <a:lnTo>
                      <a:pt x="15" y="70"/>
                    </a:lnTo>
                    <a:lnTo>
                      <a:pt x="10" y="65"/>
                    </a:lnTo>
                    <a:lnTo>
                      <a:pt x="5" y="57"/>
                    </a:lnTo>
                    <a:lnTo>
                      <a:pt x="3" y="50"/>
                    </a:lnTo>
                    <a:lnTo>
                      <a:pt x="3" y="40"/>
                    </a:lnTo>
                    <a:lnTo>
                      <a:pt x="3" y="32"/>
                    </a:lnTo>
                    <a:lnTo>
                      <a:pt x="5" y="25"/>
                    </a:lnTo>
                    <a:lnTo>
                      <a:pt x="10" y="17"/>
                    </a:lnTo>
                    <a:lnTo>
                      <a:pt x="15" y="12"/>
                    </a:lnTo>
                    <a:lnTo>
                      <a:pt x="23" y="7"/>
                    </a:lnTo>
                    <a:lnTo>
                      <a:pt x="30" y="2"/>
                    </a:lnTo>
                    <a:lnTo>
                      <a:pt x="40" y="2"/>
                    </a:lnTo>
                    <a:lnTo>
                      <a:pt x="53" y="0"/>
                    </a:lnTo>
                    <a:lnTo>
                      <a:pt x="63" y="2"/>
                    </a:lnTo>
                    <a:lnTo>
                      <a:pt x="71" y="2"/>
                    </a:lnTo>
                    <a:lnTo>
                      <a:pt x="81" y="7"/>
                    </a:lnTo>
                    <a:lnTo>
                      <a:pt x="88" y="12"/>
                    </a:lnTo>
                    <a:lnTo>
                      <a:pt x="93" y="17"/>
                    </a:lnTo>
                    <a:lnTo>
                      <a:pt x="98" y="25"/>
                    </a:lnTo>
                    <a:lnTo>
                      <a:pt x="101" y="32"/>
                    </a:lnTo>
                    <a:lnTo>
                      <a:pt x="103" y="42"/>
                    </a:lnTo>
                    <a:lnTo>
                      <a:pt x="78" y="42"/>
                    </a:lnTo>
                    <a:lnTo>
                      <a:pt x="76" y="37"/>
                    </a:lnTo>
                    <a:lnTo>
                      <a:pt x="73" y="32"/>
                    </a:lnTo>
                    <a:lnTo>
                      <a:pt x="71" y="30"/>
                    </a:lnTo>
                    <a:lnTo>
                      <a:pt x="66" y="27"/>
                    </a:lnTo>
                    <a:lnTo>
                      <a:pt x="60" y="25"/>
                    </a:lnTo>
                    <a:lnTo>
                      <a:pt x="50" y="22"/>
                    </a:lnTo>
                    <a:lnTo>
                      <a:pt x="40" y="25"/>
                    </a:lnTo>
                    <a:lnTo>
                      <a:pt x="33" y="27"/>
                    </a:lnTo>
                    <a:lnTo>
                      <a:pt x="30" y="30"/>
                    </a:lnTo>
                    <a:lnTo>
                      <a:pt x="30" y="32"/>
                    </a:lnTo>
                    <a:lnTo>
                      <a:pt x="28" y="35"/>
                    </a:lnTo>
                    <a:lnTo>
                      <a:pt x="28" y="40"/>
                    </a:lnTo>
                    <a:lnTo>
                      <a:pt x="30" y="45"/>
                    </a:lnTo>
                    <a:lnTo>
                      <a:pt x="33" y="50"/>
                    </a:lnTo>
                    <a:lnTo>
                      <a:pt x="50" y="55"/>
                    </a:lnTo>
                    <a:lnTo>
                      <a:pt x="73" y="60"/>
                    </a:lnTo>
                    <a:lnTo>
                      <a:pt x="86" y="65"/>
                    </a:lnTo>
                    <a:lnTo>
                      <a:pt x="96" y="70"/>
                    </a:lnTo>
                    <a:lnTo>
                      <a:pt x="101" y="75"/>
                    </a:lnTo>
                    <a:lnTo>
                      <a:pt x="103" y="80"/>
                    </a:lnTo>
                    <a:lnTo>
                      <a:pt x="106" y="87"/>
                    </a:lnTo>
                    <a:lnTo>
                      <a:pt x="108" y="95"/>
                    </a:lnTo>
                    <a:lnTo>
                      <a:pt x="106" y="105"/>
                    </a:lnTo>
                    <a:lnTo>
                      <a:pt x="103" y="113"/>
                    </a:lnTo>
                    <a:lnTo>
                      <a:pt x="101" y="120"/>
                    </a:lnTo>
                    <a:lnTo>
                      <a:pt x="93" y="125"/>
                    </a:lnTo>
                    <a:lnTo>
                      <a:pt x="86" y="130"/>
                    </a:lnTo>
                    <a:lnTo>
                      <a:pt x="78" y="135"/>
                    </a:lnTo>
                    <a:lnTo>
                      <a:pt x="68" y="138"/>
                    </a:lnTo>
                    <a:lnTo>
                      <a:pt x="55" y="138"/>
                    </a:lnTo>
                    <a:lnTo>
                      <a:pt x="43" y="138"/>
                    </a:lnTo>
                    <a:lnTo>
                      <a:pt x="33" y="135"/>
                    </a:lnTo>
                    <a:lnTo>
                      <a:pt x="23" y="130"/>
                    </a:lnTo>
                    <a:lnTo>
                      <a:pt x="15" y="125"/>
                    </a:lnTo>
                    <a:lnTo>
                      <a:pt x="8" y="120"/>
                    </a:lnTo>
                    <a:lnTo>
                      <a:pt x="5" y="113"/>
                    </a:lnTo>
                    <a:lnTo>
                      <a:pt x="0" y="103"/>
                    </a:lnTo>
                    <a:lnTo>
                      <a:pt x="0" y="95"/>
                    </a:lnTo>
                    <a:lnTo>
                      <a:pt x="2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4" name="Freeform 405"/>
              <p:cNvSpPr>
                <a:spLocks noEditPoints="1"/>
              </p:cNvSpPr>
              <p:nvPr/>
            </p:nvSpPr>
            <p:spPr bwMode="auto">
              <a:xfrm>
                <a:off x="4028" y="5314"/>
                <a:ext cx="108" cy="130"/>
              </a:xfrm>
              <a:custGeom>
                <a:avLst/>
                <a:gdLst>
                  <a:gd name="T0" fmla="*/ 48 w 108"/>
                  <a:gd name="T1" fmla="*/ 115 h 130"/>
                  <a:gd name="T2" fmla="*/ 58 w 108"/>
                  <a:gd name="T3" fmla="*/ 113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90 w 108"/>
                  <a:gd name="T15" fmla="*/ 65 h 130"/>
                  <a:gd name="T16" fmla="*/ 88 w 108"/>
                  <a:gd name="T17" fmla="*/ 55 h 130"/>
                  <a:gd name="T18" fmla="*/ 88 w 108"/>
                  <a:gd name="T19" fmla="*/ 45 h 130"/>
                  <a:gd name="T20" fmla="*/ 83 w 108"/>
                  <a:gd name="T21" fmla="*/ 35 h 130"/>
                  <a:gd name="T22" fmla="*/ 80 w 108"/>
                  <a:gd name="T23" fmla="*/ 27 h 130"/>
                  <a:gd name="T24" fmla="*/ 78 w 108"/>
                  <a:gd name="T25" fmla="*/ 25 h 130"/>
                  <a:gd name="T26" fmla="*/ 73 w 108"/>
                  <a:gd name="T27" fmla="*/ 22 h 130"/>
                  <a:gd name="T28" fmla="*/ 68 w 108"/>
                  <a:gd name="T29" fmla="*/ 17 h 130"/>
                  <a:gd name="T30" fmla="*/ 58 w 108"/>
                  <a:gd name="T31" fmla="*/ 15 h 130"/>
                  <a:gd name="T32" fmla="*/ 48 w 108"/>
                  <a:gd name="T33" fmla="*/ 15 h 130"/>
                  <a:gd name="T34" fmla="*/ 17 w 108"/>
                  <a:gd name="T35" fmla="*/ 15 h 130"/>
                  <a:gd name="T36" fmla="*/ 17 w 108"/>
                  <a:gd name="T37" fmla="*/ 115 h 130"/>
                  <a:gd name="T38" fmla="*/ 48 w 108"/>
                  <a:gd name="T39" fmla="*/ 115 h 130"/>
                  <a:gd name="T40" fmla="*/ 0 w 108"/>
                  <a:gd name="T41" fmla="*/ 0 h 130"/>
                  <a:gd name="T42" fmla="*/ 53 w 108"/>
                  <a:gd name="T43" fmla="*/ 0 h 130"/>
                  <a:gd name="T44" fmla="*/ 65 w 108"/>
                  <a:gd name="T45" fmla="*/ 0 h 130"/>
                  <a:gd name="T46" fmla="*/ 75 w 108"/>
                  <a:gd name="T47" fmla="*/ 5 h 130"/>
                  <a:gd name="T48" fmla="*/ 85 w 108"/>
                  <a:gd name="T49" fmla="*/ 10 h 130"/>
                  <a:gd name="T50" fmla="*/ 93 w 108"/>
                  <a:gd name="T51" fmla="*/ 20 h 130"/>
                  <a:gd name="T52" fmla="*/ 98 w 108"/>
                  <a:gd name="T53" fmla="*/ 22 h 130"/>
                  <a:gd name="T54" fmla="*/ 100 w 108"/>
                  <a:gd name="T55" fmla="*/ 27 h 130"/>
                  <a:gd name="T56" fmla="*/ 103 w 108"/>
                  <a:gd name="T57" fmla="*/ 37 h 130"/>
                  <a:gd name="T58" fmla="*/ 105 w 108"/>
                  <a:gd name="T59" fmla="*/ 50 h 130"/>
                  <a:gd name="T60" fmla="*/ 108 w 108"/>
                  <a:gd name="T61" fmla="*/ 62 h 130"/>
                  <a:gd name="T62" fmla="*/ 105 w 108"/>
                  <a:gd name="T63" fmla="*/ 72 h 130"/>
                  <a:gd name="T64" fmla="*/ 105 w 108"/>
                  <a:gd name="T65" fmla="*/ 82 h 130"/>
                  <a:gd name="T66" fmla="*/ 103 w 108"/>
                  <a:gd name="T67" fmla="*/ 90 h 130"/>
                  <a:gd name="T68" fmla="*/ 100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3"/>
                    </a:lnTo>
                    <a:lnTo>
                      <a:pt x="63" y="113"/>
                    </a:lnTo>
                    <a:lnTo>
                      <a:pt x="73" y="108"/>
                    </a:lnTo>
                    <a:lnTo>
                      <a:pt x="80" y="100"/>
                    </a:lnTo>
                    <a:lnTo>
                      <a:pt x="85" y="90"/>
                    </a:lnTo>
                    <a:lnTo>
                      <a:pt x="88" y="80"/>
                    </a:lnTo>
                    <a:lnTo>
                      <a:pt x="90" y="65"/>
                    </a:lnTo>
                    <a:lnTo>
                      <a:pt x="88" y="55"/>
                    </a:lnTo>
                    <a:lnTo>
                      <a:pt x="88" y="45"/>
                    </a:lnTo>
                    <a:lnTo>
                      <a:pt x="83" y="35"/>
                    </a:lnTo>
                    <a:lnTo>
                      <a:pt x="80" y="27"/>
                    </a:lnTo>
                    <a:lnTo>
                      <a:pt x="78" y="25"/>
                    </a:lnTo>
                    <a:lnTo>
                      <a:pt x="73" y="22"/>
                    </a:lnTo>
                    <a:lnTo>
                      <a:pt x="68" y="17"/>
                    </a:lnTo>
                    <a:lnTo>
                      <a:pt x="58" y="15"/>
                    </a:lnTo>
                    <a:lnTo>
                      <a:pt x="48" y="15"/>
                    </a:lnTo>
                    <a:lnTo>
                      <a:pt x="17" y="15"/>
                    </a:lnTo>
                    <a:lnTo>
                      <a:pt x="17" y="115"/>
                    </a:lnTo>
                    <a:lnTo>
                      <a:pt x="48" y="115"/>
                    </a:lnTo>
                    <a:close/>
                    <a:moveTo>
                      <a:pt x="0" y="0"/>
                    </a:moveTo>
                    <a:lnTo>
                      <a:pt x="53" y="0"/>
                    </a:lnTo>
                    <a:lnTo>
                      <a:pt x="65" y="0"/>
                    </a:lnTo>
                    <a:lnTo>
                      <a:pt x="75" y="5"/>
                    </a:lnTo>
                    <a:lnTo>
                      <a:pt x="85" y="10"/>
                    </a:lnTo>
                    <a:lnTo>
                      <a:pt x="93" y="20"/>
                    </a:lnTo>
                    <a:lnTo>
                      <a:pt x="98" y="22"/>
                    </a:lnTo>
                    <a:lnTo>
                      <a:pt x="100" y="27"/>
                    </a:lnTo>
                    <a:lnTo>
                      <a:pt x="103" y="37"/>
                    </a:lnTo>
                    <a:lnTo>
                      <a:pt x="105" y="50"/>
                    </a:lnTo>
                    <a:lnTo>
                      <a:pt x="108" y="62"/>
                    </a:lnTo>
                    <a:lnTo>
                      <a:pt x="105" y="72"/>
                    </a:lnTo>
                    <a:lnTo>
                      <a:pt x="105" y="82"/>
                    </a:lnTo>
                    <a:lnTo>
                      <a:pt x="103" y="90"/>
                    </a:lnTo>
                    <a:lnTo>
                      <a:pt x="100"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5" name="Freeform 406"/>
              <p:cNvSpPr>
                <a:spLocks/>
              </p:cNvSpPr>
              <p:nvPr/>
            </p:nvSpPr>
            <p:spPr bwMode="auto">
              <a:xfrm>
                <a:off x="4159" y="5314"/>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90 w 95"/>
                  <a:gd name="T11" fmla="*/ 55 h 128"/>
                  <a:gd name="T12" fmla="*/ 90 w 95"/>
                  <a:gd name="T13" fmla="*/ 70 h 128"/>
                  <a:gd name="T14" fmla="*/ 17 w 95"/>
                  <a:gd name="T15" fmla="*/ 70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90" y="55"/>
                    </a:lnTo>
                    <a:lnTo>
                      <a:pt x="90" y="70"/>
                    </a:lnTo>
                    <a:lnTo>
                      <a:pt x="17" y="70"/>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96" name="Freeform 407"/>
              <p:cNvSpPr>
                <a:spLocks noEditPoints="1"/>
              </p:cNvSpPr>
              <p:nvPr/>
            </p:nvSpPr>
            <p:spPr bwMode="auto">
              <a:xfrm>
                <a:off x="4279" y="5314"/>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27 h 130"/>
                  <a:gd name="T18" fmla="*/ 98 w 98"/>
                  <a:gd name="T19" fmla="*/ 37 h 130"/>
                  <a:gd name="T20" fmla="*/ 98 w 98"/>
                  <a:gd name="T21" fmla="*/ 45 h 130"/>
                  <a:gd name="T22" fmla="*/ 96 w 98"/>
                  <a:gd name="T23" fmla="*/ 50 h 130"/>
                  <a:gd name="T24" fmla="*/ 93 w 98"/>
                  <a:gd name="T25" fmla="*/ 57 h 130"/>
                  <a:gd name="T26" fmla="*/ 88 w 98"/>
                  <a:gd name="T27" fmla="*/ 62 h 130"/>
                  <a:gd name="T28" fmla="*/ 86 w 98"/>
                  <a:gd name="T29" fmla="*/ 65 h 130"/>
                  <a:gd name="T30" fmla="*/ 83 w 98"/>
                  <a:gd name="T31" fmla="*/ 67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5 h 130"/>
                  <a:gd name="T50" fmla="*/ 53 w 98"/>
                  <a:gd name="T51" fmla="*/ 15 h 130"/>
                  <a:gd name="T52" fmla="*/ 18 w 98"/>
                  <a:gd name="T53" fmla="*/ 15 h 130"/>
                  <a:gd name="T54" fmla="*/ 18 w 98"/>
                  <a:gd name="T55" fmla="*/ 60 h 130"/>
                  <a:gd name="T56" fmla="*/ 53 w 98"/>
                  <a:gd name="T57" fmla="*/ 60 h 130"/>
                  <a:gd name="T58" fmla="*/ 66 w 98"/>
                  <a:gd name="T59" fmla="*/ 57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0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27"/>
                    </a:lnTo>
                    <a:lnTo>
                      <a:pt x="98" y="37"/>
                    </a:lnTo>
                    <a:lnTo>
                      <a:pt x="98" y="45"/>
                    </a:lnTo>
                    <a:lnTo>
                      <a:pt x="96" y="50"/>
                    </a:lnTo>
                    <a:lnTo>
                      <a:pt x="93" y="57"/>
                    </a:lnTo>
                    <a:lnTo>
                      <a:pt x="88" y="62"/>
                    </a:lnTo>
                    <a:lnTo>
                      <a:pt x="86" y="65"/>
                    </a:lnTo>
                    <a:lnTo>
                      <a:pt x="83" y="67"/>
                    </a:lnTo>
                    <a:lnTo>
                      <a:pt x="76" y="72"/>
                    </a:lnTo>
                    <a:lnTo>
                      <a:pt x="68" y="75"/>
                    </a:lnTo>
                    <a:lnTo>
                      <a:pt x="61" y="75"/>
                    </a:lnTo>
                    <a:lnTo>
                      <a:pt x="18" y="75"/>
                    </a:lnTo>
                    <a:lnTo>
                      <a:pt x="18" y="130"/>
                    </a:lnTo>
                    <a:lnTo>
                      <a:pt x="0" y="130"/>
                    </a:lnTo>
                    <a:lnTo>
                      <a:pt x="0" y="0"/>
                    </a:lnTo>
                    <a:close/>
                    <a:moveTo>
                      <a:pt x="71" y="17"/>
                    </a:moveTo>
                    <a:lnTo>
                      <a:pt x="63" y="15"/>
                    </a:lnTo>
                    <a:lnTo>
                      <a:pt x="53" y="15"/>
                    </a:lnTo>
                    <a:lnTo>
                      <a:pt x="18" y="15"/>
                    </a:lnTo>
                    <a:lnTo>
                      <a:pt x="18" y="60"/>
                    </a:lnTo>
                    <a:lnTo>
                      <a:pt x="53" y="60"/>
                    </a:lnTo>
                    <a:lnTo>
                      <a:pt x="66" y="57"/>
                    </a:lnTo>
                    <a:lnTo>
                      <a:pt x="68" y="57"/>
                    </a:lnTo>
                    <a:lnTo>
                      <a:pt x="73" y="55"/>
                    </a:lnTo>
                    <a:lnTo>
                      <a:pt x="76" y="52"/>
                    </a:lnTo>
                    <a:lnTo>
                      <a:pt x="78" y="47"/>
                    </a:lnTo>
                    <a:lnTo>
                      <a:pt x="81" y="42"/>
                    </a:lnTo>
                    <a:lnTo>
                      <a:pt x="81" y="37"/>
                    </a:lnTo>
                    <a:lnTo>
                      <a:pt x="81" y="30"/>
                    </a:lnTo>
                    <a:lnTo>
                      <a:pt x="78" y="25"/>
                    </a:lnTo>
                    <a:lnTo>
                      <a:pt x="73" y="20"/>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 name="Group 408"/>
            <p:cNvGrpSpPr>
              <a:grpSpLocks/>
            </p:cNvGrpSpPr>
            <p:nvPr/>
          </p:nvGrpSpPr>
          <p:grpSpPr bwMode="auto">
            <a:xfrm>
              <a:off x="96" y="4829"/>
              <a:ext cx="7003" cy="3499"/>
              <a:chOff x="96" y="4829"/>
              <a:chExt cx="7003" cy="3499"/>
            </a:xfrm>
          </p:grpSpPr>
          <p:sp>
            <p:nvSpPr>
              <p:cNvPr id="27797" name="Freeform 409"/>
              <p:cNvSpPr>
                <a:spLocks noEditPoints="1"/>
              </p:cNvSpPr>
              <p:nvPr/>
            </p:nvSpPr>
            <p:spPr bwMode="auto">
              <a:xfrm>
                <a:off x="4375" y="5314"/>
                <a:ext cx="116" cy="128"/>
              </a:xfrm>
              <a:custGeom>
                <a:avLst/>
                <a:gdLst>
                  <a:gd name="T0" fmla="*/ 78 w 116"/>
                  <a:gd name="T1" fmla="*/ 75 h 128"/>
                  <a:gd name="T2" fmla="*/ 58 w 116"/>
                  <a:gd name="T3" fmla="*/ 20 h 128"/>
                  <a:gd name="T4" fmla="*/ 38 w 116"/>
                  <a:gd name="T5" fmla="*/ 75 h 128"/>
                  <a:gd name="T6" fmla="*/ 78 w 116"/>
                  <a:gd name="T7" fmla="*/ 75 h 128"/>
                  <a:gd name="T8" fmla="*/ 48 w 116"/>
                  <a:gd name="T9" fmla="*/ 0 h 128"/>
                  <a:gd name="T10" fmla="*/ 68 w 116"/>
                  <a:gd name="T11" fmla="*/ 0 h 128"/>
                  <a:gd name="T12" fmla="*/ 116 w 116"/>
                  <a:gd name="T13" fmla="*/ 128 h 128"/>
                  <a:gd name="T14" fmla="*/ 95 w 116"/>
                  <a:gd name="T15" fmla="*/ 128 h 128"/>
                  <a:gd name="T16" fmla="*/ 83 w 116"/>
                  <a:gd name="T17" fmla="*/ 90 h 128"/>
                  <a:gd name="T18" fmla="*/ 33 w 116"/>
                  <a:gd name="T19" fmla="*/ 90 h 128"/>
                  <a:gd name="T20" fmla="*/ 18 w 116"/>
                  <a:gd name="T21" fmla="*/ 128 h 128"/>
                  <a:gd name="T22" fmla="*/ 0 w 116"/>
                  <a:gd name="T23" fmla="*/ 128 h 128"/>
                  <a:gd name="T24" fmla="*/ 48 w 11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8"/>
                  <a:gd name="T41" fmla="*/ 116 w 11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8">
                    <a:moveTo>
                      <a:pt x="78" y="75"/>
                    </a:moveTo>
                    <a:lnTo>
                      <a:pt x="58" y="20"/>
                    </a:lnTo>
                    <a:lnTo>
                      <a:pt x="38" y="75"/>
                    </a:lnTo>
                    <a:lnTo>
                      <a:pt x="78" y="75"/>
                    </a:lnTo>
                    <a:close/>
                    <a:moveTo>
                      <a:pt x="48" y="0"/>
                    </a:moveTo>
                    <a:lnTo>
                      <a:pt x="68" y="0"/>
                    </a:lnTo>
                    <a:lnTo>
                      <a:pt x="116" y="128"/>
                    </a:lnTo>
                    <a:lnTo>
                      <a:pt x="95" y="128"/>
                    </a:lnTo>
                    <a:lnTo>
                      <a:pt x="83" y="90"/>
                    </a:lnTo>
                    <a:lnTo>
                      <a:pt x="33" y="90"/>
                    </a:lnTo>
                    <a:lnTo>
                      <a:pt x="18" y="128"/>
                    </a:lnTo>
                    <a:lnTo>
                      <a:pt x="0" y="128"/>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8" name="Freeform 410"/>
              <p:cNvSpPr>
                <a:spLocks noEditPoints="1"/>
              </p:cNvSpPr>
              <p:nvPr/>
            </p:nvSpPr>
            <p:spPr bwMode="auto">
              <a:xfrm>
                <a:off x="4508" y="5314"/>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0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0 h 130"/>
                  <a:gd name="T22" fmla="*/ 76 w 108"/>
                  <a:gd name="T23" fmla="*/ 17 h 130"/>
                  <a:gd name="T24" fmla="*/ 71 w 108"/>
                  <a:gd name="T25" fmla="*/ 15 h 130"/>
                  <a:gd name="T26" fmla="*/ 61 w 108"/>
                  <a:gd name="T27" fmla="*/ 15 h 130"/>
                  <a:gd name="T28" fmla="*/ 18 w 108"/>
                  <a:gd name="T29" fmla="*/ 15 h 130"/>
                  <a:gd name="T30" fmla="*/ 18 w 108"/>
                  <a:gd name="T31" fmla="*/ 60 h 130"/>
                  <a:gd name="T32" fmla="*/ 58 w 108"/>
                  <a:gd name="T33" fmla="*/ 60 h 130"/>
                  <a:gd name="T34" fmla="*/ 0 w 108"/>
                  <a:gd name="T35" fmla="*/ 0 h 130"/>
                  <a:gd name="T36" fmla="*/ 61 w 108"/>
                  <a:gd name="T37" fmla="*/ 0 h 130"/>
                  <a:gd name="T38" fmla="*/ 76 w 108"/>
                  <a:gd name="T39" fmla="*/ 0 h 130"/>
                  <a:gd name="T40" fmla="*/ 86 w 108"/>
                  <a:gd name="T41" fmla="*/ 5 h 130"/>
                  <a:gd name="T42" fmla="*/ 93 w 108"/>
                  <a:gd name="T43" fmla="*/ 10 h 130"/>
                  <a:gd name="T44" fmla="*/ 96 w 108"/>
                  <a:gd name="T45" fmla="*/ 12 h 130"/>
                  <a:gd name="T46" fmla="*/ 98 w 108"/>
                  <a:gd name="T47" fmla="*/ 15 h 130"/>
                  <a:gd name="T48" fmla="*/ 103 w 108"/>
                  <a:gd name="T49" fmla="*/ 25 h 130"/>
                  <a:gd name="T50" fmla="*/ 103 w 108"/>
                  <a:gd name="T51" fmla="*/ 35 h 130"/>
                  <a:gd name="T52" fmla="*/ 103 w 108"/>
                  <a:gd name="T53" fmla="*/ 45 h 130"/>
                  <a:gd name="T54" fmla="*/ 101 w 108"/>
                  <a:gd name="T55" fmla="*/ 50 h 130"/>
                  <a:gd name="T56" fmla="*/ 98 w 108"/>
                  <a:gd name="T57" fmla="*/ 52 h 130"/>
                  <a:gd name="T58" fmla="*/ 93 w 108"/>
                  <a:gd name="T59" fmla="*/ 60 h 130"/>
                  <a:gd name="T60" fmla="*/ 86 w 108"/>
                  <a:gd name="T61" fmla="*/ 65 h 130"/>
                  <a:gd name="T62" fmla="*/ 93 w 108"/>
                  <a:gd name="T63" fmla="*/ 70 h 130"/>
                  <a:gd name="T64" fmla="*/ 96 w 108"/>
                  <a:gd name="T65" fmla="*/ 72 h 130"/>
                  <a:gd name="T66" fmla="*/ 98 w 108"/>
                  <a:gd name="T67" fmla="*/ 77 h 130"/>
                  <a:gd name="T68" fmla="*/ 101 w 108"/>
                  <a:gd name="T69" fmla="*/ 80 h 130"/>
                  <a:gd name="T70" fmla="*/ 101 w 108"/>
                  <a:gd name="T71" fmla="*/ 90 h 130"/>
                  <a:gd name="T72" fmla="*/ 101 w 108"/>
                  <a:gd name="T73" fmla="*/ 108 h 130"/>
                  <a:gd name="T74" fmla="*/ 103 w 108"/>
                  <a:gd name="T75" fmla="*/ 118 h 130"/>
                  <a:gd name="T76" fmla="*/ 106 w 108"/>
                  <a:gd name="T77" fmla="*/ 123 h 130"/>
                  <a:gd name="T78" fmla="*/ 108 w 108"/>
                  <a:gd name="T79" fmla="*/ 125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2 h 130"/>
                  <a:gd name="T94" fmla="*/ 78 w 108"/>
                  <a:gd name="T95" fmla="*/ 77 h 130"/>
                  <a:gd name="T96" fmla="*/ 73 w 108"/>
                  <a:gd name="T97" fmla="*/ 75 h 130"/>
                  <a:gd name="T98" fmla="*/ 68 w 108"/>
                  <a:gd name="T99" fmla="*/ 75 h 130"/>
                  <a:gd name="T100" fmla="*/ 58 w 108"/>
                  <a:gd name="T101" fmla="*/ 72 h 130"/>
                  <a:gd name="T102" fmla="*/ 18 w 108"/>
                  <a:gd name="T103" fmla="*/ 72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0"/>
                    </a:lnTo>
                    <a:lnTo>
                      <a:pt x="83" y="47"/>
                    </a:lnTo>
                    <a:lnTo>
                      <a:pt x="86" y="42"/>
                    </a:lnTo>
                    <a:lnTo>
                      <a:pt x="86" y="37"/>
                    </a:lnTo>
                    <a:lnTo>
                      <a:pt x="86" y="30"/>
                    </a:lnTo>
                    <a:lnTo>
                      <a:pt x="83" y="25"/>
                    </a:lnTo>
                    <a:lnTo>
                      <a:pt x="81" y="20"/>
                    </a:lnTo>
                    <a:lnTo>
                      <a:pt x="76" y="17"/>
                    </a:lnTo>
                    <a:lnTo>
                      <a:pt x="71" y="15"/>
                    </a:lnTo>
                    <a:lnTo>
                      <a:pt x="61" y="15"/>
                    </a:lnTo>
                    <a:lnTo>
                      <a:pt x="18" y="15"/>
                    </a:lnTo>
                    <a:lnTo>
                      <a:pt x="18" y="60"/>
                    </a:lnTo>
                    <a:lnTo>
                      <a:pt x="58" y="60"/>
                    </a:lnTo>
                    <a:close/>
                    <a:moveTo>
                      <a:pt x="0" y="0"/>
                    </a:moveTo>
                    <a:lnTo>
                      <a:pt x="61" y="0"/>
                    </a:lnTo>
                    <a:lnTo>
                      <a:pt x="76" y="0"/>
                    </a:lnTo>
                    <a:lnTo>
                      <a:pt x="86" y="5"/>
                    </a:lnTo>
                    <a:lnTo>
                      <a:pt x="93" y="10"/>
                    </a:lnTo>
                    <a:lnTo>
                      <a:pt x="96" y="12"/>
                    </a:lnTo>
                    <a:lnTo>
                      <a:pt x="98" y="15"/>
                    </a:lnTo>
                    <a:lnTo>
                      <a:pt x="103" y="25"/>
                    </a:lnTo>
                    <a:lnTo>
                      <a:pt x="103" y="35"/>
                    </a:lnTo>
                    <a:lnTo>
                      <a:pt x="103" y="45"/>
                    </a:lnTo>
                    <a:lnTo>
                      <a:pt x="101" y="50"/>
                    </a:lnTo>
                    <a:lnTo>
                      <a:pt x="98" y="52"/>
                    </a:lnTo>
                    <a:lnTo>
                      <a:pt x="93" y="60"/>
                    </a:lnTo>
                    <a:lnTo>
                      <a:pt x="86" y="65"/>
                    </a:lnTo>
                    <a:lnTo>
                      <a:pt x="93" y="70"/>
                    </a:lnTo>
                    <a:lnTo>
                      <a:pt x="96" y="72"/>
                    </a:lnTo>
                    <a:lnTo>
                      <a:pt x="98" y="77"/>
                    </a:lnTo>
                    <a:lnTo>
                      <a:pt x="101" y="80"/>
                    </a:lnTo>
                    <a:lnTo>
                      <a:pt x="101" y="90"/>
                    </a:lnTo>
                    <a:lnTo>
                      <a:pt x="101" y="108"/>
                    </a:lnTo>
                    <a:lnTo>
                      <a:pt x="103" y="118"/>
                    </a:lnTo>
                    <a:lnTo>
                      <a:pt x="106" y="123"/>
                    </a:lnTo>
                    <a:lnTo>
                      <a:pt x="108" y="125"/>
                    </a:lnTo>
                    <a:lnTo>
                      <a:pt x="108" y="130"/>
                    </a:lnTo>
                    <a:lnTo>
                      <a:pt x="88" y="130"/>
                    </a:lnTo>
                    <a:lnTo>
                      <a:pt x="86" y="125"/>
                    </a:lnTo>
                    <a:lnTo>
                      <a:pt x="86" y="115"/>
                    </a:lnTo>
                    <a:lnTo>
                      <a:pt x="83" y="93"/>
                    </a:lnTo>
                    <a:lnTo>
                      <a:pt x="83" y="88"/>
                    </a:lnTo>
                    <a:lnTo>
                      <a:pt x="81" y="82"/>
                    </a:lnTo>
                    <a:lnTo>
                      <a:pt x="78" y="77"/>
                    </a:lnTo>
                    <a:lnTo>
                      <a:pt x="73" y="75"/>
                    </a:lnTo>
                    <a:lnTo>
                      <a:pt x="68" y="75"/>
                    </a:lnTo>
                    <a:lnTo>
                      <a:pt x="58" y="72"/>
                    </a:lnTo>
                    <a:lnTo>
                      <a:pt x="18" y="7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9" name="Freeform 411"/>
              <p:cNvSpPr>
                <a:spLocks/>
              </p:cNvSpPr>
              <p:nvPr/>
            </p:nvSpPr>
            <p:spPr bwMode="auto">
              <a:xfrm>
                <a:off x="4624" y="5314"/>
                <a:ext cx="106" cy="128"/>
              </a:xfrm>
              <a:custGeom>
                <a:avLst/>
                <a:gdLst>
                  <a:gd name="T0" fmla="*/ 106 w 106"/>
                  <a:gd name="T1" fmla="*/ 0 h 128"/>
                  <a:gd name="T2" fmla="*/ 106 w 106"/>
                  <a:gd name="T3" fmla="*/ 15 h 128"/>
                  <a:gd name="T4" fmla="*/ 60 w 106"/>
                  <a:gd name="T5" fmla="*/ 15 h 128"/>
                  <a:gd name="T6" fmla="*/ 60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0" y="15"/>
                    </a:lnTo>
                    <a:lnTo>
                      <a:pt x="60"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0" name="Freeform 412"/>
              <p:cNvSpPr>
                <a:spLocks/>
              </p:cNvSpPr>
              <p:nvPr/>
            </p:nvSpPr>
            <p:spPr bwMode="auto">
              <a:xfrm>
                <a:off x="4745" y="5314"/>
                <a:ext cx="123" cy="130"/>
              </a:xfrm>
              <a:custGeom>
                <a:avLst/>
                <a:gdLst>
                  <a:gd name="T0" fmla="*/ 0 w 123"/>
                  <a:gd name="T1" fmla="*/ 0 h 130"/>
                  <a:gd name="T2" fmla="*/ 25 w 123"/>
                  <a:gd name="T3" fmla="*/ 0 h 130"/>
                  <a:gd name="T4" fmla="*/ 63 w 123"/>
                  <a:gd name="T5" fmla="*/ 110 h 130"/>
                  <a:gd name="T6" fmla="*/ 98 w 123"/>
                  <a:gd name="T7" fmla="*/ 0 h 130"/>
                  <a:gd name="T8" fmla="*/ 123 w 123"/>
                  <a:gd name="T9" fmla="*/ 0 h 130"/>
                  <a:gd name="T10" fmla="*/ 123 w 123"/>
                  <a:gd name="T11" fmla="*/ 130 h 130"/>
                  <a:gd name="T12" fmla="*/ 108 w 123"/>
                  <a:gd name="T13" fmla="*/ 130 h 130"/>
                  <a:gd name="T14" fmla="*/ 108 w 123"/>
                  <a:gd name="T15" fmla="*/ 52 h 130"/>
                  <a:gd name="T16" fmla="*/ 108 w 123"/>
                  <a:gd name="T17" fmla="*/ 40 h 130"/>
                  <a:gd name="T18" fmla="*/ 108 w 123"/>
                  <a:gd name="T19" fmla="*/ 20 h 130"/>
                  <a:gd name="T20" fmla="*/ 70 w 123"/>
                  <a:gd name="T21" fmla="*/ 130 h 130"/>
                  <a:gd name="T22" fmla="*/ 53 w 123"/>
                  <a:gd name="T23" fmla="*/ 130 h 130"/>
                  <a:gd name="T24" fmla="*/ 15 w 123"/>
                  <a:gd name="T25" fmla="*/ 20 h 130"/>
                  <a:gd name="T26" fmla="*/ 15 w 123"/>
                  <a:gd name="T27" fmla="*/ 25 h 130"/>
                  <a:gd name="T28" fmla="*/ 15 w 123"/>
                  <a:gd name="T29" fmla="*/ 37 h 130"/>
                  <a:gd name="T30" fmla="*/ 17 w 123"/>
                  <a:gd name="T31" fmla="*/ 52 h 130"/>
                  <a:gd name="T32" fmla="*/ 17 w 123"/>
                  <a:gd name="T33" fmla="*/ 130 h 130"/>
                  <a:gd name="T34" fmla="*/ 0 w 123"/>
                  <a:gd name="T35" fmla="*/ 130 h 130"/>
                  <a:gd name="T36" fmla="*/ 0 w 123"/>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30"/>
                  <a:gd name="T59" fmla="*/ 123 w 123"/>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30">
                    <a:moveTo>
                      <a:pt x="0" y="0"/>
                    </a:moveTo>
                    <a:lnTo>
                      <a:pt x="25" y="0"/>
                    </a:lnTo>
                    <a:lnTo>
                      <a:pt x="63" y="110"/>
                    </a:lnTo>
                    <a:lnTo>
                      <a:pt x="98" y="0"/>
                    </a:lnTo>
                    <a:lnTo>
                      <a:pt x="123" y="0"/>
                    </a:lnTo>
                    <a:lnTo>
                      <a:pt x="123" y="130"/>
                    </a:lnTo>
                    <a:lnTo>
                      <a:pt x="108" y="130"/>
                    </a:lnTo>
                    <a:lnTo>
                      <a:pt x="108" y="52"/>
                    </a:lnTo>
                    <a:lnTo>
                      <a:pt x="108" y="40"/>
                    </a:lnTo>
                    <a:lnTo>
                      <a:pt x="108" y="20"/>
                    </a:lnTo>
                    <a:lnTo>
                      <a:pt x="70" y="130"/>
                    </a:lnTo>
                    <a:lnTo>
                      <a:pt x="53" y="130"/>
                    </a:lnTo>
                    <a:lnTo>
                      <a:pt x="15" y="20"/>
                    </a:lnTo>
                    <a:lnTo>
                      <a:pt x="15" y="25"/>
                    </a:lnTo>
                    <a:lnTo>
                      <a:pt x="15" y="37"/>
                    </a:lnTo>
                    <a:lnTo>
                      <a:pt x="17" y="52"/>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1" name="Freeform 413"/>
              <p:cNvSpPr>
                <a:spLocks/>
              </p:cNvSpPr>
              <p:nvPr/>
            </p:nvSpPr>
            <p:spPr bwMode="auto">
              <a:xfrm>
                <a:off x="4898" y="5314"/>
                <a:ext cx="96" cy="128"/>
              </a:xfrm>
              <a:custGeom>
                <a:avLst/>
                <a:gdLst>
                  <a:gd name="T0" fmla="*/ 0 w 96"/>
                  <a:gd name="T1" fmla="*/ 0 h 128"/>
                  <a:gd name="T2" fmla="*/ 93 w 96"/>
                  <a:gd name="T3" fmla="*/ 0 h 128"/>
                  <a:gd name="T4" fmla="*/ 93 w 96"/>
                  <a:gd name="T5" fmla="*/ 15 h 128"/>
                  <a:gd name="T6" fmla="*/ 15 w 96"/>
                  <a:gd name="T7" fmla="*/ 15 h 128"/>
                  <a:gd name="T8" fmla="*/ 15 w 96"/>
                  <a:gd name="T9" fmla="*/ 55 h 128"/>
                  <a:gd name="T10" fmla="*/ 88 w 96"/>
                  <a:gd name="T11" fmla="*/ 55 h 128"/>
                  <a:gd name="T12" fmla="*/ 88 w 96"/>
                  <a:gd name="T13" fmla="*/ 70 h 128"/>
                  <a:gd name="T14" fmla="*/ 15 w 96"/>
                  <a:gd name="T15" fmla="*/ 70 h 128"/>
                  <a:gd name="T16" fmla="*/ 15 w 96"/>
                  <a:gd name="T17" fmla="*/ 113 h 128"/>
                  <a:gd name="T18" fmla="*/ 96 w 96"/>
                  <a:gd name="T19" fmla="*/ 113 h 128"/>
                  <a:gd name="T20" fmla="*/ 96 w 96"/>
                  <a:gd name="T21" fmla="*/ 128 h 128"/>
                  <a:gd name="T22" fmla="*/ 0 w 96"/>
                  <a:gd name="T23" fmla="*/ 128 h 128"/>
                  <a:gd name="T24" fmla="*/ 0 w 96"/>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8"/>
                  <a:gd name="T41" fmla="*/ 96 w 96"/>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8">
                    <a:moveTo>
                      <a:pt x="0" y="0"/>
                    </a:moveTo>
                    <a:lnTo>
                      <a:pt x="93" y="0"/>
                    </a:lnTo>
                    <a:lnTo>
                      <a:pt x="93" y="15"/>
                    </a:lnTo>
                    <a:lnTo>
                      <a:pt x="15" y="15"/>
                    </a:lnTo>
                    <a:lnTo>
                      <a:pt x="15" y="55"/>
                    </a:lnTo>
                    <a:lnTo>
                      <a:pt x="88" y="55"/>
                    </a:lnTo>
                    <a:lnTo>
                      <a:pt x="88" y="70"/>
                    </a:lnTo>
                    <a:lnTo>
                      <a:pt x="15" y="70"/>
                    </a:lnTo>
                    <a:lnTo>
                      <a:pt x="15" y="113"/>
                    </a:lnTo>
                    <a:lnTo>
                      <a:pt x="96" y="113"/>
                    </a:lnTo>
                    <a:lnTo>
                      <a:pt x="9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2" name="Freeform 414"/>
              <p:cNvSpPr>
                <a:spLocks/>
              </p:cNvSpPr>
              <p:nvPr/>
            </p:nvSpPr>
            <p:spPr bwMode="auto">
              <a:xfrm>
                <a:off x="5016" y="5314"/>
                <a:ext cx="104" cy="128"/>
              </a:xfrm>
              <a:custGeom>
                <a:avLst/>
                <a:gdLst>
                  <a:gd name="T0" fmla="*/ 0 w 104"/>
                  <a:gd name="T1" fmla="*/ 0 h 128"/>
                  <a:gd name="T2" fmla="*/ 21 w 104"/>
                  <a:gd name="T3" fmla="*/ 0 h 128"/>
                  <a:gd name="T4" fmla="*/ 86 w 104"/>
                  <a:gd name="T5" fmla="*/ 105 h 128"/>
                  <a:gd name="T6" fmla="*/ 86 w 104"/>
                  <a:gd name="T7" fmla="*/ 0 h 128"/>
                  <a:gd name="T8" fmla="*/ 104 w 104"/>
                  <a:gd name="T9" fmla="*/ 0 h 128"/>
                  <a:gd name="T10" fmla="*/ 104 w 104"/>
                  <a:gd name="T11" fmla="*/ 128 h 128"/>
                  <a:gd name="T12" fmla="*/ 83 w 104"/>
                  <a:gd name="T13" fmla="*/ 128 h 128"/>
                  <a:gd name="T14" fmla="*/ 18 w 104"/>
                  <a:gd name="T15" fmla="*/ 25 h 128"/>
                  <a:gd name="T16" fmla="*/ 18 w 104"/>
                  <a:gd name="T17" fmla="*/ 128 h 128"/>
                  <a:gd name="T18" fmla="*/ 0 w 104"/>
                  <a:gd name="T19" fmla="*/ 128 h 128"/>
                  <a:gd name="T20" fmla="*/ 0 w 104"/>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8"/>
                  <a:gd name="T35" fmla="*/ 104 w 104"/>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8">
                    <a:moveTo>
                      <a:pt x="0" y="0"/>
                    </a:moveTo>
                    <a:lnTo>
                      <a:pt x="21" y="0"/>
                    </a:lnTo>
                    <a:lnTo>
                      <a:pt x="86" y="105"/>
                    </a:lnTo>
                    <a:lnTo>
                      <a:pt x="86" y="0"/>
                    </a:lnTo>
                    <a:lnTo>
                      <a:pt x="104" y="0"/>
                    </a:lnTo>
                    <a:lnTo>
                      <a:pt x="104" y="128"/>
                    </a:lnTo>
                    <a:lnTo>
                      <a:pt x="83" y="128"/>
                    </a:lnTo>
                    <a:lnTo>
                      <a:pt x="18" y="25"/>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3" name="Freeform 415"/>
              <p:cNvSpPr>
                <a:spLocks/>
              </p:cNvSpPr>
              <p:nvPr/>
            </p:nvSpPr>
            <p:spPr bwMode="auto">
              <a:xfrm>
                <a:off x="5137" y="5314"/>
                <a:ext cx="106" cy="128"/>
              </a:xfrm>
              <a:custGeom>
                <a:avLst/>
                <a:gdLst>
                  <a:gd name="T0" fmla="*/ 106 w 106"/>
                  <a:gd name="T1" fmla="*/ 0 h 128"/>
                  <a:gd name="T2" fmla="*/ 106 w 106"/>
                  <a:gd name="T3" fmla="*/ 15 h 128"/>
                  <a:gd name="T4" fmla="*/ 61 w 106"/>
                  <a:gd name="T5" fmla="*/ 15 h 128"/>
                  <a:gd name="T6" fmla="*/ 61 w 106"/>
                  <a:gd name="T7" fmla="*/ 128 h 128"/>
                  <a:gd name="T8" fmla="*/ 43 w 106"/>
                  <a:gd name="T9" fmla="*/ 128 h 128"/>
                  <a:gd name="T10" fmla="*/ 43 w 106"/>
                  <a:gd name="T11" fmla="*/ 15 h 128"/>
                  <a:gd name="T12" fmla="*/ 0 w 106"/>
                  <a:gd name="T13" fmla="*/ 15 h 128"/>
                  <a:gd name="T14" fmla="*/ 0 w 106"/>
                  <a:gd name="T15" fmla="*/ 0 h 128"/>
                  <a:gd name="T16" fmla="*/ 106 w 106"/>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28"/>
                  <a:gd name="T29" fmla="*/ 106 w 106"/>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28">
                    <a:moveTo>
                      <a:pt x="106" y="0"/>
                    </a:moveTo>
                    <a:lnTo>
                      <a:pt x="106" y="15"/>
                    </a:lnTo>
                    <a:lnTo>
                      <a:pt x="61" y="15"/>
                    </a:lnTo>
                    <a:lnTo>
                      <a:pt x="61" y="128"/>
                    </a:lnTo>
                    <a:lnTo>
                      <a:pt x="43" y="128"/>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4" name="Freeform 416"/>
              <p:cNvSpPr>
                <a:spLocks/>
              </p:cNvSpPr>
              <p:nvPr/>
            </p:nvSpPr>
            <p:spPr bwMode="auto">
              <a:xfrm>
                <a:off x="5303" y="5311"/>
                <a:ext cx="43" cy="168"/>
              </a:xfrm>
              <a:custGeom>
                <a:avLst/>
                <a:gdLst>
                  <a:gd name="T0" fmla="*/ 43 w 43"/>
                  <a:gd name="T1" fmla="*/ 0 h 168"/>
                  <a:gd name="T2" fmla="*/ 30 w 43"/>
                  <a:gd name="T3" fmla="*/ 23 h 168"/>
                  <a:gd name="T4" fmla="*/ 23 w 43"/>
                  <a:gd name="T5" fmla="*/ 40 h 168"/>
                  <a:gd name="T6" fmla="*/ 20 w 43"/>
                  <a:gd name="T7" fmla="*/ 50 h 168"/>
                  <a:gd name="T8" fmla="*/ 20 w 43"/>
                  <a:gd name="T9" fmla="*/ 60 h 168"/>
                  <a:gd name="T10" fmla="*/ 18 w 43"/>
                  <a:gd name="T11" fmla="*/ 73 h 168"/>
                  <a:gd name="T12" fmla="*/ 18 w 43"/>
                  <a:gd name="T13" fmla="*/ 85 h 168"/>
                  <a:gd name="T14" fmla="*/ 18 w 43"/>
                  <a:gd name="T15" fmla="*/ 98 h 168"/>
                  <a:gd name="T16" fmla="*/ 20 w 43"/>
                  <a:gd name="T17" fmla="*/ 108 h 168"/>
                  <a:gd name="T18" fmla="*/ 25 w 43"/>
                  <a:gd name="T19" fmla="*/ 131 h 168"/>
                  <a:gd name="T20" fmla="*/ 30 w 43"/>
                  <a:gd name="T21" fmla="*/ 148 h 168"/>
                  <a:gd name="T22" fmla="*/ 43 w 43"/>
                  <a:gd name="T23" fmla="*/ 168 h 168"/>
                  <a:gd name="T24" fmla="*/ 30 w 43"/>
                  <a:gd name="T25" fmla="*/ 168 h 168"/>
                  <a:gd name="T26" fmla="*/ 15 w 43"/>
                  <a:gd name="T27" fmla="*/ 143 h 168"/>
                  <a:gd name="T28" fmla="*/ 8 w 43"/>
                  <a:gd name="T29" fmla="*/ 128 h 168"/>
                  <a:gd name="T30" fmla="*/ 5 w 43"/>
                  <a:gd name="T31" fmla="*/ 116 h 168"/>
                  <a:gd name="T32" fmla="*/ 3 w 43"/>
                  <a:gd name="T33" fmla="*/ 101 h 168"/>
                  <a:gd name="T34" fmla="*/ 0 w 43"/>
                  <a:gd name="T35" fmla="*/ 85 h 168"/>
                  <a:gd name="T36" fmla="*/ 0 w 43"/>
                  <a:gd name="T37" fmla="*/ 73 h 168"/>
                  <a:gd name="T38" fmla="*/ 3 w 43"/>
                  <a:gd name="T39" fmla="*/ 60 h 168"/>
                  <a:gd name="T40" fmla="*/ 5 w 43"/>
                  <a:gd name="T41" fmla="*/ 50 h 168"/>
                  <a:gd name="T42" fmla="*/ 10 w 43"/>
                  <a:gd name="T43" fmla="*/ 40 h 168"/>
                  <a:gd name="T44" fmla="*/ 18 w 43"/>
                  <a:gd name="T45" fmla="*/ 23 h 168"/>
                  <a:gd name="T46" fmla="*/ 30 w 43"/>
                  <a:gd name="T47" fmla="*/ 0 h 168"/>
                  <a:gd name="T48" fmla="*/ 43 w 43"/>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68"/>
                  <a:gd name="T77" fmla="*/ 43 w 43"/>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68">
                    <a:moveTo>
                      <a:pt x="43" y="0"/>
                    </a:moveTo>
                    <a:lnTo>
                      <a:pt x="30" y="23"/>
                    </a:lnTo>
                    <a:lnTo>
                      <a:pt x="23" y="40"/>
                    </a:lnTo>
                    <a:lnTo>
                      <a:pt x="20" y="50"/>
                    </a:lnTo>
                    <a:lnTo>
                      <a:pt x="20" y="60"/>
                    </a:lnTo>
                    <a:lnTo>
                      <a:pt x="18" y="73"/>
                    </a:lnTo>
                    <a:lnTo>
                      <a:pt x="18" y="85"/>
                    </a:lnTo>
                    <a:lnTo>
                      <a:pt x="18" y="98"/>
                    </a:lnTo>
                    <a:lnTo>
                      <a:pt x="20" y="108"/>
                    </a:lnTo>
                    <a:lnTo>
                      <a:pt x="25" y="131"/>
                    </a:lnTo>
                    <a:lnTo>
                      <a:pt x="30" y="148"/>
                    </a:lnTo>
                    <a:lnTo>
                      <a:pt x="43" y="168"/>
                    </a:lnTo>
                    <a:lnTo>
                      <a:pt x="30" y="168"/>
                    </a:lnTo>
                    <a:lnTo>
                      <a:pt x="15" y="143"/>
                    </a:lnTo>
                    <a:lnTo>
                      <a:pt x="8" y="128"/>
                    </a:lnTo>
                    <a:lnTo>
                      <a:pt x="5" y="116"/>
                    </a:lnTo>
                    <a:lnTo>
                      <a:pt x="3" y="101"/>
                    </a:lnTo>
                    <a:lnTo>
                      <a:pt x="0" y="85"/>
                    </a:lnTo>
                    <a:lnTo>
                      <a:pt x="0" y="73"/>
                    </a:lnTo>
                    <a:lnTo>
                      <a:pt x="3" y="60"/>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5" name="Rectangle 417"/>
              <p:cNvSpPr>
                <a:spLocks noChangeArrowheads="1"/>
              </p:cNvSpPr>
              <p:nvPr/>
            </p:nvSpPr>
            <p:spPr bwMode="auto">
              <a:xfrm>
                <a:off x="5369" y="5314"/>
                <a:ext cx="17"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06" name="Freeform 418"/>
              <p:cNvSpPr>
                <a:spLocks noEditPoints="1"/>
              </p:cNvSpPr>
              <p:nvPr/>
            </p:nvSpPr>
            <p:spPr bwMode="auto">
              <a:xfrm>
                <a:off x="5416" y="5314"/>
                <a:ext cx="109" cy="130"/>
              </a:xfrm>
              <a:custGeom>
                <a:avLst/>
                <a:gdLst>
                  <a:gd name="T0" fmla="*/ 51 w 109"/>
                  <a:gd name="T1" fmla="*/ 115 h 130"/>
                  <a:gd name="T2" fmla="*/ 58 w 109"/>
                  <a:gd name="T3" fmla="*/ 113 h 130"/>
                  <a:gd name="T4" fmla="*/ 63 w 109"/>
                  <a:gd name="T5" fmla="*/ 113 h 130"/>
                  <a:gd name="T6" fmla="*/ 73 w 109"/>
                  <a:gd name="T7" fmla="*/ 108 h 130"/>
                  <a:gd name="T8" fmla="*/ 81 w 109"/>
                  <a:gd name="T9" fmla="*/ 100 h 130"/>
                  <a:gd name="T10" fmla="*/ 86 w 109"/>
                  <a:gd name="T11" fmla="*/ 90 h 130"/>
                  <a:gd name="T12" fmla="*/ 88 w 109"/>
                  <a:gd name="T13" fmla="*/ 80 h 130"/>
                  <a:gd name="T14" fmla="*/ 91 w 109"/>
                  <a:gd name="T15" fmla="*/ 65 h 130"/>
                  <a:gd name="T16" fmla="*/ 88 w 109"/>
                  <a:gd name="T17" fmla="*/ 55 h 130"/>
                  <a:gd name="T18" fmla="*/ 88 w 109"/>
                  <a:gd name="T19" fmla="*/ 45 h 130"/>
                  <a:gd name="T20" fmla="*/ 83 w 109"/>
                  <a:gd name="T21" fmla="*/ 35 h 130"/>
                  <a:gd name="T22" fmla="*/ 81 w 109"/>
                  <a:gd name="T23" fmla="*/ 27 h 130"/>
                  <a:gd name="T24" fmla="*/ 78 w 109"/>
                  <a:gd name="T25" fmla="*/ 25 h 130"/>
                  <a:gd name="T26" fmla="*/ 76 w 109"/>
                  <a:gd name="T27" fmla="*/ 22 h 130"/>
                  <a:gd name="T28" fmla="*/ 68 w 109"/>
                  <a:gd name="T29" fmla="*/ 17 h 130"/>
                  <a:gd name="T30" fmla="*/ 58 w 109"/>
                  <a:gd name="T31" fmla="*/ 15 h 130"/>
                  <a:gd name="T32" fmla="*/ 51 w 109"/>
                  <a:gd name="T33" fmla="*/ 15 h 130"/>
                  <a:gd name="T34" fmla="*/ 18 w 109"/>
                  <a:gd name="T35" fmla="*/ 15 h 130"/>
                  <a:gd name="T36" fmla="*/ 18 w 109"/>
                  <a:gd name="T37" fmla="*/ 115 h 130"/>
                  <a:gd name="T38" fmla="*/ 51 w 109"/>
                  <a:gd name="T39" fmla="*/ 115 h 130"/>
                  <a:gd name="T40" fmla="*/ 0 w 109"/>
                  <a:gd name="T41" fmla="*/ 0 h 130"/>
                  <a:gd name="T42" fmla="*/ 53 w 109"/>
                  <a:gd name="T43" fmla="*/ 0 h 130"/>
                  <a:gd name="T44" fmla="*/ 66 w 109"/>
                  <a:gd name="T45" fmla="*/ 0 h 130"/>
                  <a:gd name="T46" fmla="*/ 76 w 109"/>
                  <a:gd name="T47" fmla="*/ 5 h 130"/>
                  <a:gd name="T48" fmla="*/ 86 w 109"/>
                  <a:gd name="T49" fmla="*/ 10 h 130"/>
                  <a:gd name="T50" fmla="*/ 96 w 109"/>
                  <a:gd name="T51" fmla="*/ 20 h 130"/>
                  <a:gd name="T52" fmla="*/ 99 w 109"/>
                  <a:gd name="T53" fmla="*/ 22 h 130"/>
                  <a:gd name="T54" fmla="*/ 101 w 109"/>
                  <a:gd name="T55" fmla="*/ 27 h 130"/>
                  <a:gd name="T56" fmla="*/ 104 w 109"/>
                  <a:gd name="T57" fmla="*/ 37 h 130"/>
                  <a:gd name="T58" fmla="*/ 106 w 109"/>
                  <a:gd name="T59" fmla="*/ 50 h 130"/>
                  <a:gd name="T60" fmla="*/ 109 w 109"/>
                  <a:gd name="T61" fmla="*/ 62 h 130"/>
                  <a:gd name="T62" fmla="*/ 109 w 109"/>
                  <a:gd name="T63" fmla="*/ 72 h 130"/>
                  <a:gd name="T64" fmla="*/ 106 w 109"/>
                  <a:gd name="T65" fmla="*/ 82 h 130"/>
                  <a:gd name="T66" fmla="*/ 104 w 109"/>
                  <a:gd name="T67" fmla="*/ 90 h 130"/>
                  <a:gd name="T68" fmla="*/ 101 w 109"/>
                  <a:gd name="T69" fmla="*/ 100 h 130"/>
                  <a:gd name="T70" fmla="*/ 91 w 109"/>
                  <a:gd name="T71" fmla="*/ 113 h 130"/>
                  <a:gd name="T72" fmla="*/ 86 w 109"/>
                  <a:gd name="T73" fmla="*/ 118 h 130"/>
                  <a:gd name="T74" fmla="*/ 81 w 109"/>
                  <a:gd name="T75" fmla="*/ 123 h 130"/>
                  <a:gd name="T76" fmla="*/ 76 w 109"/>
                  <a:gd name="T77" fmla="*/ 125 h 130"/>
                  <a:gd name="T78" fmla="*/ 68 w 109"/>
                  <a:gd name="T79" fmla="*/ 128 h 130"/>
                  <a:gd name="T80" fmla="*/ 53 w 109"/>
                  <a:gd name="T81" fmla="*/ 130 h 130"/>
                  <a:gd name="T82" fmla="*/ 0 w 109"/>
                  <a:gd name="T83" fmla="*/ 130 h 130"/>
                  <a:gd name="T84" fmla="*/ 0 w 109"/>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130"/>
                  <a:gd name="T131" fmla="*/ 109 w 109"/>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130">
                    <a:moveTo>
                      <a:pt x="51" y="115"/>
                    </a:moveTo>
                    <a:lnTo>
                      <a:pt x="58" y="113"/>
                    </a:lnTo>
                    <a:lnTo>
                      <a:pt x="63" y="113"/>
                    </a:lnTo>
                    <a:lnTo>
                      <a:pt x="73" y="108"/>
                    </a:lnTo>
                    <a:lnTo>
                      <a:pt x="81" y="100"/>
                    </a:lnTo>
                    <a:lnTo>
                      <a:pt x="86" y="90"/>
                    </a:lnTo>
                    <a:lnTo>
                      <a:pt x="88" y="80"/>
                    </a:lnTo>
                    <a:lnTo>
                      <a:pt x="91" y="65"/>
                    </a:lnTo>
                    <a:lnTo>
                      <a:pt x="88" y="55"/>
                    </a:lnTo>
                    <a:lnTo>
                      <a:pt x="88" y="45"/>
                    </a:lnTo>
                    <a:lnTo>
                      <a:pt x="83" y="35"/>
                    </a:lnTo>
                    <a:lnTo>
                      <a:pt x="81" y="27"/>
                    </a:lnTo>
                    <a:lnTo>
                      <a:pt x="78" y="25"/>
                    </a:lnTo>
                    <a:lnTo>
                      <a:pt x="76" y="22"/>
                    </a:lnTo>
                    <a:lnTo>
                      <a:pt x="68" y="17"/>
                    </a:lnTo>
                    <a:lnTo>
                      <a:pt x="58" y="15"/>
                    </a:lnTo>
                    <a:lnTo>
                      <a:pt x="51" y="15"/>
                    </a:lnTo>
                    <a:lnTo>
                      <a:pt x="18" y="15"/>
                    </a:lnTo>
                    <a:lnTo>
                      <a:pt x="18" y="115"/>
                    </a:lnTo>
                    <a:lnTo>
                      <a:pt x="51" y="115"/>
                    </a:lnTo>
                    <a:close/>
                    <a:moveTo>
                      <a:pt x="0" y="0"/>
                    </a:moveTo>
                    <a:lnTo>
                      <a:pt x="53" y="0"/>
                    </a:lnTo>
                    <a:lnTo>
                      <a:pt x="66" y="0"/>
                    </a:lnTo>
                    <a:lnTo>
                      <a:pt x="76" y="5"/>
                    </a:lnTo>
                    <a:lnTo>
                      <a:pt x="86" y="10"/>
                    </a:lnTo>
                    <a:lnTo>
                      <a:pt x="96" y="20"/>
                    </a:lnTo>
                    <a:lnTo>
                      <a:pt x="99" y="22"/>
                    </a:lnTo>
                    <a:lnTo>
                      <a:pt x="101" y="27"/>
                    </a:lnTo>
                    <a:lnTo>
                      <a:pt x="104" y="37"/>
                    </a:lnTo>
                    <a:lnTo>
                      <a:pt x="106" y="50"/>
                    </a:lnTo>
                    <a:lnTo>
                      <a:pt x="109" y="62"/>
                    </a:lnTo>
                    <a:lnTo>
                      <a:pt x="109" y="72"/>
                    </a:lnTo>
                    <a:lnTo>
                      <a:pt x="106" y="82"/>
                    </a:lnTo>
                    <a:lnTo>
                      <a:pt x="104" y="90"/>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7" name="Freeform 419"/>
              <p:cNvSpPr>
                <a:spLocks/>
              </p:cNvSpPr>
              <p:nvPr/>
            </p:nvSpPr>
            <p:spPr bwMode="auto">
              <a:xfrm>
                <a:off x="5540" y="5311"/>
                <a:ext cx="40" cy="168"/>
              </a:xfrm>
              <a:custGeom>
                <a:avLst/>
                <a:gdLst>
                  <a:gd name="T0" fmla="*/ 0 w 40"/>
                  <a:gd name="T1" fmla="*/ 168 h 168"/>
                  <a:gd name="T2" fmla="*/ 10 w 40"/>
                  <a:gd name="T3" fmla="*/ 146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8 h 168"/>
                  <a:gd name="T20" fmla="*/ 17 w 40"/>
                  <a:gd name="T21" fmla="*/ 38 h 168"/>
                  <a:gd name="T22" fmla="*/ 10 w 40"/>
                  <a:gd name="T23" fmla="*/ 23 h 168"/>
                  <a:gd name="T24" fmla="*/ 0 w 40"/>
                  <a:gd name="T25" fmla="*/ 0 h 168"/>
                  <a:gd name="T26" fmla="*/ 10 w 40"/>
                  <a:gd name="T27" fmla="*/ 0 h 168"/>
                  <a:gd name="T28" fmla="*/ 25 w 40"/>
                  <a:gd name="T29" fmla="*/ 28 h 168"/>
                  <a:gd name="T30" fmla="*/ 32 w 40"/>
                  <a:gd name="T31" fmla="*/ 40 h 168"/>
                  <a:gd name="T32" fmla="*/ 35 w 40"/>
                  <a:gd name="T33" fmla="*/ 53 h 168"/>
                  <a:gd name="T34" fmla="*/ 37 w 40"/>
                  <a:gd name="T35" fmla="*/ 63 h 168"/>
                  <a:gd name="T36" fmla="*/ 40 w 40"/>
                  <a:gd name="T37" fmla="*/ 83 h 168"/>
                  <a:gd name="T38" fmla="*/ 40 w 40"/>
                  <a:gd name="T39" fmla="*/ 96 h 168"/>
                  <a:gd name="T40" fmla="*/ 37 w 40"/>
                  <a:gd name="T41" fmla="*/ 108 h 168"/>
                  <a:gd name="T42" fmla="*/ 35 w 40"/>
                  <a:gd name="T43" fmla="*/ 121 h 168"/>
                  <a:gd name="T44" fmla="*/ 32 w 40"/>
                  <a:gd name="T45" fmla="*/ 131 h 168"/>
                  <a:gd name="T46" fmla="*/ 25 w 40"/>
                  <a:gd name="T47" fmla="*/ 146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6"/>
                    </a:lnTo>
                    <a:lnTo>
                      <a:pt x="17" y="128"/>
                    </a:lnTo>
                    <a:lnTo>
                      <a:pt x="20" y="118"/>
                    </a:lnTo>
                    <a:lnTo>
                      <a:pt x="22" y="108"/>
                    </a:lnTo>
                    <a:lnTo>
                      <a:pt x="22" y="98"/>
                    </a:lnTo>
                    <a:lnTo>
                      <a:pt x="22" y="85"/>
                    </a:lnTo>
                    <a:lnTo>
                      <a:pt x="22" y="73"/>
                    </a:lnTo>
                    <a:lnTo>
                      <a:pt x="22" y="60"/>
                    </a:lnTo>
                    <a:lnTo>
                      <a:pt x="20" y="48"/>
                    </a:lnTo>
                    <a:lnTo>
                      <a:pt x="17" y="38"/>
                    </a:lnTo>
                    <a:lnTo>
                      <a:pt x="10" y="23"/>
                    </a:lnTo>
                    <a:lnTo>
                      <a:pt x="0" y="0"/>
                    </a:lnTo>
                    <a:lnTo>
                      <a:pt x="10" y="0"/>
                    </a:lnTo>
                    <a:lnTo>
                      <a:pt x="25" y="28"/>
                    </a:lnTo>
                    <a:lnTo>
                      <a:pt x="32" y="40"/>
                    </a:lnTo>
                    <a:lnTo>
                      <a:pt x="35" y="53"/>
                    </a:lnTo>
                    <a:lnTo>
                      <a:pt x="37" y="63"/>
                    </a:lnTo>
                    <a:lnTo>
                      <a:pt x="40" y="83"/>
                    </a:lnTo>
                    <a:lnTo>
                      <a:pt x="40" y="96"/>
                    </a:lnTo>
                    <a:lnTo>
                      <a:pt x="37" y="108"/>
                    </a:lnTo>
                    <a:lnTo>
                      <a:pt x="35" y="121"/>
                    </a:lnTo>
                    <a:lnTo>
                      <a:pt x="32" y="131"/>
                    </a:lnTo>
                    <a:lnTo>
                      <a:pt x="25"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8" name="Freeform 420"/>
              <p:cNvSpPr>
                <a:spLocks/>
              </p:cNvSpPr>
              <p:nvPr/>
            </p:nvSpPr>
            <p:spPr bwMode="auto">
              <a:xfrm>
                <a:off x="5650" y="5311"/>
                <a:ext cx="41" cy="168"/>
              </a:xfrm>
              <a:custGeom>
                <a:avLst/>
                <a:gdLst>
                  <a:gd name="T0" fmla="*/ 0 w 41"/>
                  <a:gd name="T1" fmla="*/ 168 h 168"/>
                  <a:gd name="T2" fmla="*/ 10 w 41"/>
                  <a:gd name="T3" fmla="*/ 146 h 168"/>
                  <a:gd name="T4" fmla="*/ 18 w 41"/>
                  <a:gd name="T5" fmla="*/ 128 h 168"/>
                  <a:gd name="T6" fmla="*/ 21 w 41"/>
                  <a:gd name="T7" fmla="*/ 118 h 168"/>
                  <a:gd name="T8" fmla="*/ 23 w 41"/>
                  <a:gd name="T9" fmla="*/ 108 h 168"/>
                  <a:gd name="T10" fmla="*/ 23 w 41"/>
                  <a:gd name="T11" fmla="*/ 98 h 168"/>
                  <a:gd name="T12" fmla="*/ 23 w 41"/>
                  <a:gd name="T13" fmla="*/ 85 h 168"/>
                  <a:gd name="T14" fmla="*/ 23 w 41"/>
                  <a:gd name="T15" fmla="*/ 73 h 168"/>
                  <a:gd name="T16" fmla="*/ 23 w 41"/>
                  <a:gd name="T17" fmla="*/ 60 h 168"/>
                  <a:gd name="T18" fmla="*/ 21 w 41"/>
                  <a:gd name="T19" fmla="*/ 48 h 168"/>
                  <a:gd name="T20" fmla="*/ 18 w 41"/>
                  <a:gd name="T21" fmla="*/ 38 h 168"/>
                  <a:gd name="T22" fmla="*/ 10 w 41"/>
                  <a:gd name="T23" fmla="*/ 23 h 168"/>
                  <a:gd name="T24" fmla="*/ 0 w 41"/>
                  <a:gd name="T25" fmla="*/ 0 h 168"/>
                  <a:gd name="T26" fmla="*/ 10 w 41"/>
                  <a:gd name="T27" fmla="*/ 0 h 168"/>
                  <a:gd name="T28" fmla="*/ 26 w 41"/>
                  <a:gd name="T29" fmla="*/ 28 h 168"/>
                  <a:gd name="T30" fmla="*/ 33 w 41"/>
                  <a:gd name="T31" fmla="*/ 40 h 168"/>
                  <a:gd name="T32" fmla="*/ 36 w 41"/>
                  <a:gd name="T33" fmla="*/ 53 h 168"/>
                  <a:gd name="T34" fmla="*/ 38 w 41"/>
                  <a:gd name="T35" fmla="*/ 63 h 168"/>
                  <a:gd name="T36" fmla="*/ 41 w 41"/>
                  <a:gd name="T37" fmla="*/ 83 h 168"/>
                  <a:gd name="T38" fmla="*/ 41 w 41"/>
                  <a:gd name="T39" fmla="*/ 96 h 168"/>
                  <a:gd name="T40" fmla="*/ 38 w 41"/>
                  <a:gd name="T41" fmla="*/ 108 h 168"/>
                  <a:gd name="T42" fmla="*/ 36 w 41"/>
                  <a:gd name="T43" fmla="*/ 121 h 168"/>
                  <a:gd name="T44" fmla="*/ 33 w 41"/>
                  <a:gd name="T45" fmla="*/ 131 h 168"/>
                  <a:gd name="T46" fmla="*/ 26 w 41"/>
                  <a:gd name="T47" fmla="*/ 146 h 168"/>
                  <a:gd name="T48" fmla="*/ 10 w 41"/>
                  <a:gd name="T49" fmla="*/ 168 h 168"/>
                  <a:gd name="T50" fmla="*/ 0 w 41"/>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68"/>
                  <a:gd name="T80" fmla="*/ 41 w 41"/>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68">
                    <a:moveTo>
                      <a:pt x="0" y="168"/>
                    </a:moveTo>
                    <a:lnTo>
                      <a:pt x="10" y="146"/>
                    </a:lnTo>
                    <a:lnTo>
                      <a:pt x="18" y="128"/>
                    </a:lnTo>
                    <a:lnTo>
                      <a:pt x="21" y="118"/>
                    </a:lnTo>
                    <a:lnTo>
                      <a:pt x="23" y="108"/>
                    </a:lnTo>
                    <a:lnTo>
                      <a:pt x="23" y="98"/>
                    </a:lnTo>
                    <a:lnTo>
                      <a:pt x="23" y="85"/>
                    </a:lnTo>
                    <a:lnTo>
                      <a:pt x="23" y="73"/>
                    </a:lnTo>
                    <a:lnTo>
                      <a:pt x="23" y="60"/>
                    </a:lnTo>
                    <a:lnTo>
                      <a:pt x="21" y="48"/>
                    </a:lnTo>
                    <a:lnTo>
                      <a:pt x="18" y="38"/>
                    </a:lnTo>
                    <a:lnTo>
                      <a:pt x="10" y="23"/>
                    </a:lnTo>
                    <a:lnTo>
                      <a:pt x="0" y="0"/>
                    </a:lnTo>
                    <a:lnTo>
                      <a:pt x="10" y="0"/>
                    </a:lnTo>
                    <a:lnTo>
                      <a:pt x="26" y="28"/>
                    </a:lnTo>
                    <a:lnTo>
                      <a:pt x="33" y="40"/>
                    </a:lnTo>
                    <a:lnTo>
                      <a:pt x="36" y="53"/>
                    </a:lnTo>
                    <a:lnTo>
                      <a:pt x="38" y="63"/>
                    </a:lnTo>
                    <a:lnTo>
                      <a:pt x="41" y="83"/>
                    </a:lnTo>
                    <a:lnTo>
                      <a:pt x="41" y="96"/>
                    </a:lnTo>
                    <a:lnTo>
                      <a:pt x="38" y="108"/>
                    </a:lnTo>
                    <a:lnTo>
                      <a:pt x="36" y="121"/>
                    </a:lnTo>
                    <a:lnTo>
                      <a:pt x="33" y="131"/>
                    </a:lnTo>
                    <a:lnTo>
                      <a:pt x="26" y="146"/>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09" name="Freeform 421"/>
              <p:cNvSpPr>
                <a:spLocks noEditPoints="1"/>
              </p:cNvSpPr>
              <p:nvPr/>
            </p:nvSpPr>
            <p:spPr bwMode="auto">
              <a:xfrm>
                <a:off x="5723" y="5349"/>
                <a:ext cx="20" cy="120"/>
              </a:xfrm>
              <a:custGeom>
                <a:avLst/>
                <a:gdLst>
                  <a:gd name="T0" fmla="*/ 0 w 20"/>
                  <a:gd name="T1" fmla="*/ 113 h 120"/>
                  <a:gd name="T2" fmla="*/ 5 w 20"/>
                  <a:gd name="T3" fmla="*/ 110 h 120"/>
                  <a:gd name="T4" fmla="*/ 10 w 20"/>
                  <a:gd name="T5" fmla="*/ 105 h 120"/>
                  <a:gd name="T6" fmla="*/ 10 w 20"/>
                  <a:gd name="T7" fmla="*/ 95 h 120"/>
                  <a:gd name="T8" fmla="*/ 0 w 20"/>
                  <a:gd name="T9" fmla="*/ 95 h 120"/>
                  <a:gd name="T10" fmla="*/ 0 w 20"/>
                  <a:gd name="T11" fmla="*/ 75 h 120"/>
                  <a:gd name="T12" fmla="*/ 20 w 20"/>
                  <a:gd name="T13" fmla="*/ 75 h 120"/>
                  <a:gd name="T14" fmla="*/ 20 w 20"/>
                  <a:gd name="T15" fmla="*/ 93 h 120"/>
                  <a:gd name="T16" fmla="*/ 18 w 20"/>
                  <a:gd name="T17" fmla="*/ 103 h 120"/>
                  <a:gd name="T18" fmla="*/ 18 w 20"/>
                  <a:gd name="T19" fmla="*/ 108 h 120"/>
                  <a:gd name="T20" fmla="*/ 15 w 20"/>
                  <a:gd name="T21" fmla="*/ 113 h 120"/>
                  <a:gd name="T22" fmla="*/ 10 w 20"/>
                  <a:gd name="T23" fmla="*/ 118 h 120"/>
                  <a:gd name="T24" fmla="*/ 0 w 20"/>
                  <a:gd name="T25" fmla="*/ 120 h 120"/>
                  <a:gd name="T26" fmla="*/ 0 w 20"/>
                  <a:gd name="T27" fmla="*/ 113 h 120"/>
                  <a:gd name="T28" fmla="*/ 0 w 20"/>
                  <a:gd name="T29" fmla="*/ 0 h 120"/>
                  <a:gd name="T30" fmla="*/ 20 w 20"/>
                  <a:gd name="T31" fmla="*/ 0 h 120"/>
                  <a:gd name="T32" fmla="*/ 20 w 20"/>
                  <a:gd name="T33" fmla="*/ 20 h 120"/>
                  <a:gd name="T34" fmla="*/ 0 w 20"/>
                  <a:gd name="T35" fmla="*/ 20 h 120"/>
                  <a:gd name="T36" fmla="*/ 0 w 2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
                  <a:gd name="T58" fmla="*/ 0 h 120"/>
                  <a:gd name="T59" fmla="*/ 20 w 20"/>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 h="120">
                    <a:moveTo>
                      <a:pt x="0" y="113"/>
                    </a:moveTo>
                    <a:lnTo>
                      <a:pt x="5" y="110"/>
                    </a:lnTo>
                    <a:lnTo>
                      <a:pt x="10" y="105"/>
                    </a:lnTo>
                    <a:lnTo>
                      <a:pt x="10" y="95"/>
                    </a:lnTo>
                    <a:lnTo>
                      <a:pt x="0" y="95"/>
                    </a:lnTo>
                    <a:lnTo>
                      <a:pt x="0" y="75"/>
                    </a:lnTo>
                    <a:lnTo>
                      <a:pt x="20" y="75"/>
                    </a:lnTo>
                    <a:lnTo>
                      <a:pt x="20" y="93"/>
                    </a:lnTo>
                    <a:lnTo>
                      <a:pt x="18" y="103"/>
                    </a:lnTo>
                    <a:lnTo>
                      <a:pt x="18" y="108"/>
                    </a:lnTo>
                    <a:lnTo>
                      <a:pt x="15" y="113"/>
                    </a:lnTo>
                    <a:lnTo>
                      <a:pt x="10" y="118"/>
                    </a:lnTo>
                    <a:lnTo>
                      <a:pt x="0" y="120"/>
                    </a:lnTo>
                    <a:lnTo>
                      <a:pt x="0" y="113"/>
                    </a:lnTo>
                    <a:close/>
                    <a:moveTo>
                      <a:pt x="0" y="0"/>
                    </a:moveTo>
                    <a:lnTo>
                      <a:pt x="20" y="0"/>
                    </a:lnTo>
                    <a:lnTo>
                      <a:pt x="20"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0" name="Freeform 422"/>
              <p:cNvSpPr>
                <a:spLocks/>
              </p:cNvSpPr>
              <p:nvPr/>
            </p:nvSpPr>
            <p:spPr bwMode="auto">
              <a:xfrm>
                <a:off x="566"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6 w 103"/>
                  <a:gd name="T27" fmla="*/ 91 h 134"/>
                  <a:gd name="T28" fmla="*/ 76 w 103"/>
                  <a:gd name="T29" fmla="*/ 81 h 134"/>
                  <a:gd name="T30" fmla="*/ 76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1 w 103"/>
                  <a:gd name="T47" fmla="*/ 121 h 134"/>
                  <a:gd name="T48" fmla="*/ 81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8 w 103"/>
                  <a:gd name="T63" fmla="*/ 126 h 134"/>
                  <a:gd name="T64" fmla="*/ 13 w 103"/>
                  <a:gd name="T65" fmla="*/ 121 h 134"/>
                  <a:gd name="T66" fmla="*/ 8 w 103"/>
                  <a:gd name="T67" fmla="*/ 116 h 134"/>
                  <a:gd name="T68" fmla="*/ 5 w 103"/>
                  <a:gd name="T69" fmla="*/ 113 h 134"/>
                  <a:gd name="T70" fmla="*/ 3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6" y="91"/>
                    </a:lnTo>
                    <a:lnTo>
                      <a:pt x="76" y="81"/>
                    </a:lnTo>
                    <a:lnTo>
                      <a:pt x="76" y="0"/>
                    </a:lnTo>
                    <a:lnTo>
                      <a:pt x="103" y="0"/>
                    </a:lnTo>
                    <a:lnTo>
                      <a:pt x="103" y="81"/>
                    </a:lnTo>
                    <a:lnTo>
                      <a:pt x="103" y="91"/>
                    </a:lnTo>
                    <a:lnTo>
                      <a:pt x="103" y="98"/>
                    </a:lnTo>
                    <a:lnTo>
                      <a:pt x="101" y="106"/>
                    </a:lnTo>
                    <a:lnTo>
                      <a:pt x="98" y="113"/>
                    </a:lnTo>
                    <a:lnTo>
                      <a:pt x="93" y="116"/>
                    </a:lnTo>
                    <a:lnTo>
                      <a:pt x="91" y="121"/>
                    </a:lnTo>
                    <a:lnTo>
                      <a:pt x="81" y="129"/>
                    </a:lnTo>
                    <a:lnTo>
                      <a:pt x="73" y="131"/>
                    </a:lnTo>
                    <a:lnTo>
                      <a:pt x="68" y="131"/>
                    </a:lnTo>
                    <a:lnTo>
                      <a:pt x="50" y="134"/>
                    </a:lnTo>
                    <a:lnTo>
                      <a:pt x="35" y="131"/>
                    </a:lnTo>
                    <a:lnTo>
                      <a:pt x="30" y="131"/>
                    </a:lnTo>
                    <a:lnTo>
                      <a:pt x="23" y="129"/>
                    </a:lnTo>
                    <a:lnTo>
                      <a:pt x="18" y="126"/>
                    </a:lnTo>
                    <a:lnTo>
                      <a:pt x="13" y="121"/>
                    </a:lnTo>
                    <a:lnTo>
                      <a:pt x="8" y="116"/>
                    </a:lnTo>
                    <a:lnTo>
                      <a:pt x="5" y="113"/>
                    </a:lnTo>
                    <a:lnTo>
                      <a:pt x="3"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1" name="Freeform 423"/>
              <p:cNvSpPr>
                <a:spLocks/>
              </p:cNvSpPr>
              <p:nvPr/>
            </p:nvSpPr>
            <p:spPr bwMode="auto">
              <a:xfrm>
                <a:off x="694" y="5072"/>
                <a:ext cx="106" cy="129"/>
              </a:xfrm>
              <a:custGeom>
                <a:avLst/>
                <a:gdLst>
                  <a:gd name="T0" fmla="*/ 0 w 106"/>
                  <a:gd name="T1" fmla="*/ 0 h 129"/>
                  <a:gd name="T2" fmla="*/ 31 w 106"/>
                  <a:gd name="T3" fmla="*/ 0 h 129"/>
                  <a:gd name="T4" fmla="*/ 81 w 106"/>
                  <a:gd name="T5" fmla="*/ 91 h 129"/>
                  <a:gd name="T6" fmla="*/ 81 w 106"/>
                  <a:gd name="T7" fmla="*/ 0 h 129"/>
                  <a:gd name="T8" fmla="*/ 106 w 106"/>
                  <a:gd name="T9" fmla="*/ 0 h 129"/>
                  <a:gd name="T10" fmla="*/ 106 w 106"/>
                  <a:gd name="T11" fmla="*/ 129 h 129"/>
                  <a:gd name="T12" fmla="*/ 78 w 106"/>
                  <a:gd name="T13" fmla="*/ 129 h 129"/>
                  <a:gd name="T14" fmla="*/ 26 w 106"/>
                  <a:gd name="T15" fmla="*/ 38 h 129"/>
                  <a:gd name="T16" fmla="*/ 26 w 106"/>
                  <a:gd name="T17" fmla="*/ 129 h 129"/>
                  <a:gd name="T18" fmla="*/ 0 w 106"/>
                  <a:gd name="T19" fmla="*/ 129 h 129"/>
                  <a:gd name="T20" fmla="*/ 0 w 106"/>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9"/>
                  <a:gd name="T35" fmla="*/ 106 w 106"/>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9">
                    <a:moveTo>
                      <a:pt x="0" y="0"/>
                    </a:moveTo>
                    <a:lnTo>
                      <a:pt x="31" y="0"/>
                    </a:lnTo>
                    <a:lnTo>
                      <a:pt x="81" y="91"/>
                    </a:lnTo>
                    <a:lnTo>
                      <a:pt x="81" y="0"/>
                    </a:lnTo>
                    <a:lnTo>
                      <a:pt x="106" y="0"/>
                    </a:lnTo>
                    <a:lnTo>
                      <a:pt x="106" y="129"/>
                    </a:lnTo>
                    <a:lnTo>
                      <a:pt x="78" y="129"/>
                    </a:lnTo>
                    <a:lnTo>
                      <a:pt x="26" y="38"/>
                    </a:lnTo>
                    <a:lnTo>
                      <a:pt x="2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2" name="Rectangle 424"/>
              <p:cNvSpPr>
                <a:spLocks noChangeArrowheads="1"/>
              </p:cNvSpPr>
              <p:nvPr/>
            </p:nvSpPr>
            <p:spPr bwMode="auto">
              <a:xfrm>
                <a:off x="825" y="5072"/>
                <a:ext cx="25" cy="1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13" name="Freeform 425"/>
              <p:cNvSpPr>
                <a:spLocks noEditPoints="1"/>
              </p:cNvSpPr>
              <p:nvPr/>
            </p:nvSpPr>
            <p:spPr bwMode="auto">
              <a:xfrm>
                <a:off x="873" y="5067"/>
                <a:ext cx="126" cy="144"/>
              </a:xfrm>
              <a:custGeom>
                <a:avLst/>
                <a:gdLst>
                  <a:gd name="T0" fmla="*/ 75 w 126"/>
                  <a:gd name="T1" fmla="*/ 113 h 144"/>
                  <a:gd name="T2" fmla="*/ 78 w 126"/>
                  <a:gd name="T3" fmla="*/ 86 h 144"/>
                  <a:gd name="T4" fmla="*/ 96 w 126"/>
                  <a:gd name="T5" fmla="*/ 86 h 144"/>
                  <a:gd name="T6" fmla="*/ 96 w 126"/>
                  <a:gd name="T7" fmla="*/ 71 h 144"/>
                  <a:gd name="T8" fmla="*/ 96 w 126"/>
                  <a:gd name="T9" fmla="*/ 56 h 144"/>
                  <a:gd name="T10" fmla="*/ 91 w 126"/>
                  <a:gd name="T11" fmla="*/ 43 h 144"/>
                  <a:gd name="T12" fmla="*/ 83 w 126"/>
                  <a:gd name="T13" fmla="*/ 31 h 144"/>
                  <a:gd name="T14" fmla="*/ 70 w 126"/>
                  <a:gd name="T15" fmla="*/ 26 h 144"/>
                  <a:gd name="T16" fmla="*/ 53 w 126"/>
                  <a:gd name="T17" fmla="*/ 26 h 144"/>
                  <a:gd name="T18" fmla="*/ 40 w 126"/>
                  <a:gd name="T19" fmla="*/ 31 h 144"/>
                  <a:gd name="T20" fmla="*/ 33 w 126"/>
                  <a:gd name="T21" fmla="*/ 43 h 144"/>
                  <a:gd name="T22" fmla="*/ 28 w 126"/>
                  <a:gd name="T23" fmla="*/ 58 h 144"/>
                  <a:gd name="T24" fmla="*/ 28 w 126"/>
                  <a:gd name="T25" fmla="*/ 83 h 144"/>
                  <a:gd name="T26" fmla="*/ 33 w 126"/>
                  <a:gd name="T27" fmla="*/ 101 h 144"/>
                  <a:gd name="T28" fmla="*/ 45 w 126"/>
                  <a:gd name="T29" fmla="*/ 111 h 144"/>
                  <a:gd name="T30" fmla="*/ 60 w 126"/>
                  <a:gd name="T31" fmla="*/ 116 h 144"/>
                  <a:gd name="T32" fmla="*/ 121 w 126"/>
                  <a:gd name="T33" fmla="*/ 96 h 144"/>
                  <a:gd name="T34" fmla="*/ 111 w 126"/>
                  <a:gd name="T35" fmla="*/ 116 h 144"/>
                  <a:gd name="T36" fmla="*/ 111 w 126"/>
                  <a:gd name="T37" fmla="*/ 144 h 144"/>
                  <a:gd name="T38" fmla="*/ 83 w 126"/>
                  <a:gd name="T39" fmla="*/ 136 h 144"/>
                  <a:gd name="T40" fmla="*/ 60 w 126"/>
                  <a:gd name="T41" fmla="*/ 139 h 144"/>
                  <a:gd name="T42" fmla="*/ 38 w 126"/>
                  <a:gd name="T43" fmla="*/ 136 h 144"/>
                  <a:gd name="T44" fmla="*/ 20 w 126"/>
                  <a:gd name="T45" fmla="*/ 123 h 144"/>
                  <a:gd name="T46" fmla="*/ 5 w 126"/>
                  <a:gd name="T47" fmla="*/ 101 h 144"/>
                  <a:gd name="T48" fmla="*/ 0 w 126"/>
                  <a:gd name="T49" fmla="*/ 86 h 144"/>
                  <a:gd name="T50" fmla="*/ 0 w 126"/>
                  <a:gd name="T51" fmla="*/ 53 h 144"/>
                  <a:gd name="T52" fmla="*/ 5 w 126"/>
                  <a:gd name="T53" fmla="*/ 38 h 144"/>
                  <a:gd name="T54" fmla="*/ 20 w 126"/>
                  <a:gd name="T55" fmla="*/ 15 h 144"/>
                  <a:gd name="T56" fmla="*/ 38 w 126"/>
                  <a:gd name="T57" fmla="*/ 5 h 144"/>
                  <a:gd name="T58" fmla="*/ 63 w 126"/>
                  <a:gd name="T59" fmla="*/ 0 h 144"/>
                  <a:gd name="T60" fmla="*/ 86 w 126"/>
                  <a:gd name="T61" fmla="*/ 5 h 144"/>
                  <a:gd name="T62" fmla="*/ 103 w 126"/>
                  <a:gd name="T63" fmla="*/ 18 h 144"/>
                  <a:gd name="T64" fmla="*/ 118 w 126"/>
                  <a:gd name="T65" fmla="*/ 38 h 144"/>
                  <a:gd name="T66" fmla="*/ 123 w 126"/>
                  <a:gd name="T67" fmla="*/ 53 h 144"/>
                  <a:gd name="T68" fmla="*/ 123 w 126"/>
                  <a:gd name="T69" fmla="*/ 83 h 1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4"/>
                  <a:gd name="T107" fmla="*/ 126 w 126"/>
                  <a:gd name="T108" fmla="*/ 144 h 1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4">
                    <a:moveTo>
                      <a:pt x="70" y="113"/>
                    </a:moveTo>
                    <a:lnTo>
                      <a:pt x="75" y="113"/>
                    </a:lnTo>
                    <a:lnTo>
                      <a:pt x="63" y="101"/>
                    </a:lnTo>
                    <a:lnTo>
                      <a:pt x="78" y="86"/>
                    </a:lnTo>
                    <a:lnTo>
                      <a:pt x="91" y="98"/>
                    </a:lnTo>
                    <a:lnTo>
                      <a:pt x="96" y="86"/>
                    </a:lnTo>
                    <a:lnTo>
                      <a:pt x="96" y="78"/>
                    </a:lnTo>
                    <a:lnTo>
                      <a:pt x="96" y="71"/>
                    </a:lnTo>
                    <a:lnTo>
                      <a:pt x="96" y="61"/>
                    </a:lnTo>
                    <a:lnTo>
                      <a:pt x="96" y="56"/>
                    </a:lnTo>
                    <a:lnTo>
                      <a:pt x="96" y="51"/>
                    </a:lnTo>
                    <a:lnTo>
                      <a:pt x="91" y="43"/>
                    </a:lnTo>
                    <a:lnTo>
                      <a:pt x="88" y="36"/>
                    </a:lnTo>
                    <a:lnTo>
                      <a:pt x="83" y="31"/>
                    </a:lnTo>
                    <a:lnTo>
                      <a:pt x="75" y="28"/>
                    </a:lnTo>
                    <a:lnTo>
                      <a:pt x="70" y="26"/>
                    </a:lnTo>
                    <a:lnTo>
                      <a:pt x="60" y="23"/>
                    </a:lnTo>
                    <a:lnTo>
                      <a:pt x="53" y="26"/>
                    </a:lnTo>
                    <a:lnTo>
                      <a:pt x="48" y="28"/>
                    </a:lnTo>
                    <a:lnTo>
                      <a:pt x="40" y="31"/>
                    </a:lnTo>
                    <a:lnTo>
                      <a:pt x="35" y="36"/>
                    </a:lnTo>
                    <a:lnTo>
                      <a:pt x="33" y="43"/>
                    </a:lnTo>
                    <a:lnTo>
                      <a:pt x="28" y="51"/>
                    </a:lnTo>
                    <a:lnTo>
                      <a:pt x="28" y="58"/>
                    </a:lnTo>
                    <a:lnTo>
                      <a:pt x="25" y="71"/>
                    </a:lnTo>
                    <a:lnTo>
                      <a:pt x="28" y="83"/>
                    </a:lnTo>
                    <a:lnTo>
                      <a:pt x="30" y="93"/>
                    </a:lnTo>
                    <a:lnTo>
                      <a:pt x="33" y="101"/>
                    </a:lnTo>
                    <a:lnTo>
                      <a:pt x="40" y="108"/>
                    </a:lnTo>
                    <a:lnTo>
                      <a:pt x="45" y="111"/>
                    </a:lnTo>
                    <a:lnTo>
                      <a:pt x="50" y="113"/>
                    </a:lnTo>
                    <a:lnTo>
                      <a:pt x="60" y="116"/>
                    </a:lnTo>
                    <a:lnTo>
                      <a:pt x="70" y="113"/>
                    </a:lnTo>
                    <a:close/>
                    <a:moveTo>
                      <a:pt x="121" y="96"/>
                    </a:moveTo>
                    <a:lnTo>
                      <a:pt x="116" y="108"/>
                    </a:lnTo>
                    <a:lnTo>
                      <a:pt x="111" y="116"/>
                    </a:lnTo>
                    <a:lnTo>
                      <a:pt x="126" y="129"/>
                    </a:lnTo>
                    <a:lnTo>
                      <a:pt x="111" y="144"/>
                    </a:lnTo>
                    <a:lnTo>
                      <a:pt x="96" y="129"/>
                    </a:lnTo>
                    <a:lnTo>
                      <a:pt x="83" y="136"/>
                    </a:lnTo>
                    <a:lnTo>
                      <a:pt x="73" y="139"/>
                    </a:lnTo>
                    <a:lnTo>
                      <a:pt x="60" y="139"/>
                    </a:lnTo>
                    <a:lnTo>
                      <a:pt x="50" y="139"/>
                    </a:lnTo>
                    <a:lnTo>
                      <a:pt x="38" y="136"/>
                    </a:lnTo>
                    <a:lnTo>
                      <a:pt x="28" y="131"/>
                    </a:lnTo>
                    <a:lnTo>
                      <a:pt x="20" y="123"/>
                    </a:lnTo>
                    <a:lnTo>
                      <a:pt x="10" y="113"/>
                    </a:lnTo>
                    <a:lnTo>
                      <a:pt x="5" y="101"/>
                    </a:lnTo>
                    <a:lnTo>
                      <a:pt x="2" y="93"/>
                    </a:lnTo>
                    <a:lnTo>
                      <a:pt x="0" y="86"/>
                    </a:lnTo>
                    <a:lnTo>
                      <a:pt x="0" y="71"/>
                    </a:lnTo>
                    <a:lnTo>
                      <a:pt x="0" y="53"/>
                    </a:lnTo>
                    <a:lnTo>
                      <a:pt x="2" y="46"/>
                    </a:lnTo>
                    <a:lnTo>
                      <a:pt x="5" y="38"/>
                    </a:lnTo>
                    <a:lnTo>
                      <a:pt x="10" y="26"/>
                    </a:lnTo>
                    <a:lnTo>
                      <a:pt x="20" y="15"/>
                    </a:lnTo>
                    <a:lnTo>
                      <a:pt x="28" y="10"/>
                    </a:lnTo>
                    <a:lnTo>
                      <a:pt x="38" y="5"/>
                    </a:lnTo>
                    <a:lnTo>
                      <a:pt x="50" y="3"/>
                    </a:lnTo>
                    <a:lnTo>
                      <a:pt x="63" y="0"/>
                    </a:lnTo>
                    <a:lnTo>
                      <a:pt x="73" y="3"/>
                    </a:lnTo>
                    <a:lnTo>
                      <a:pt x="86" y="5"/>
                    </a:lnTo>
                    <a:lnTo>
                      <a:pt x="96" y="10"/>
                    </a:lnTo>
                    <a:lnTo>
                      <a:pt x="103" y="18"/>
                    </a:lnTo>
                    <a:lnTo>
                      <a:pt x="113" y="28"/>
                    </a:lnTo>
                    <a:lnTo>
                      <a:pt x="118" y="38"/>
                    </a:lnTo>
                    <a:lnTo>
                      <a:pt x="121" y="46"/>
                    </a:lnTo>
                    <a:lnTo>
                      <a:pt x="123" y="53"/>
                    </a:lnTo>
                    <a:lnTo>
                      <a:pt x="123" y="68"/>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4" name="Freeform 426"/>
              <p:cNvSpPr>
                <a:spLocks/>
              </p:cNvSpPr>
              <p:nvPr/>
            </p:nvSpPr>
            <p:spPr bwMode="auto">
              <a:xfrm>
                <a:off x="1019" y="5072"/>
                <a:ext cx="103" cy="134"/>
              </a:xfrm>
              <a:custGeom>
                <a:avLst/>
                <a:gdLst>
                  <a:gd name="T0" fmla="*/ 0 w 103"/>
                  <a:gd name="T1" fmla="*/ 0 h 134"/>
                  <a:gd name="T2" fmla="*/ 28 w 103"/>
                  <a:gd name="T3" fmla="*/ 0 h 134"/>
                  <a:gd name="T4" fmla="*/ 28 w 103"/>
                  <a:gd name="T5" fmla="*/ 81 h 134"/>
                  <a:gd name="T6" fmla="*/ 28 w 103"/>
                  <a:gd name="T7" fmla="*/ 91 h 134"/>
                  <a:gd name="T8" fmla="*/ 30 w 103"/>
                  <a:gd name="T9" fmla="*/ 98 h 134"/>
                  <a:gd name="T10" fmla="*/ 33 w 103"/>
                  <a:gd name="T11" fmla="*/ 103 h 134"/>
                  <a:gd name="T12" fmla="*/ 38 w 103"/>
                  <a:gd name="T13" fmla="*/ 108 h 134"/>
                  <a:gd name="T14" fmla="*/ 43 w 103"/>
                  <a:gd name="T15" fmla="*/ 111 h 134"/>
                  <a:gd name="T16" fmla="*/ 50 w 103"/>
                  <a:gd name="T17" fmla="*/ 111 h 134"/>
                  <a:gd name="T18" fmla="*/ 58 w 103"/>
                  <a:gd name="T19" fmla="*/ 111 h 134"/>
                  <a:gd name="T20" fmla="*/ 65 w 103"/>
                  <a:gd name="T21" fmla="*/ 108 h 134"/>
                  <a:gd name="T22" fmla="*/ 70 w 103"/>
                  <a:gd name="T23" fmla="*/ 103 h 134"/>
                  <a:gd name="T24" fmla="*/ 73 w 103"/>
                  <a:gd name="T25" fmla="*/ 98 h 134"/>
                  <a:gd name="T26" fmla="*/ 75 w 103"/>
                  <a:gd name="T27" fmla="*/ 91 h 134"/>
                  <a:gd name="T28" fmla="*/ 75 w 103"/>
                  <a:gd name="T29" fmla="*/ 81 h 134"/>
                  <a:gd name="T30" fmla="*/ 75 w 103"/>
                  <a:gd name="T31" fmla="*/ 0 h 134"/>
                  <a:gd name="T32" fmla="*/ 103 w 103"/>
                  <a:gd name="T33" fmla="*/ 0 h 134"/>
                  <a:gd name="T34" fmla="*/ 103 w 103"/>
                  <a:gd name="T35" fmla="*/ 81 h 134"/>
                  <a:gd name="T36" fmla="*/ 103 w 103"/>
                  <a:gd name="T37" fmla="*/ 91 h 134"/>
                  <a:gd name="T38" fmla="*/ 103 w 103"/>
                  <a:gd name="T39" fmla="*/ 98 h 134"/>
                  <a:gd name="T40" fmla="*/ 101 w 103"/>
                  <a:gd name="T41" fmla="*/ 106 h 134"/>
                  <a:gd name="T42" fmla="*/ 98 w 103"/>
                  <a:gd name="T43" fmla="*/ 113 h 134"/>
                  <a:gd name="T44" fmla="*/ 93 w 103"/>
                  <a:gd name="T45" fmla="*/ 116 h 134"/>
                  <a:gd name="T46" fmla="*/ 90 w 103"/>
                  <a:gd name="T47" fmla="*/ 121 h 134"/>
                  <a:gd name="T48" fmla="*/ 80 w 103"/>
                  <a:gd name="T49" fmla="*/ 129 h 134"/>
                  <a:gd name="T50" fmla="*/ 73 w 103"/>
                  <a:gd name="T51" fmla="*/ 131 h 134"/>
                  <a:gd name="T52" fmla="*/ 68 w 103"/>
                  <a:gd name="T53" fmla="*/ 131 h 134"/>
                  <a:gd name="T54" fmla="*/ 50 w 103"/>
                  <a:gd name="T55" fmla="*/ 134 h 134"/>
                  <a:gd name="T56" fmla="*/ 35 w 103"/>
                  <a:gd name="T57" fmla="*/ 131 h 134"/>
                  <a:gd name="T58" fmla="*/ 30 w 103"/>
                  <a:gd name="T59" fmla="*/ 131 h 134"/>
                  <a:gd name="T60" fmla="*/ 23 w 103"/>
                  <a:gd name="T61" fmla="*/ 129 h 134"/>
                  <a:gd name="T62" fmla="*/ 17 w 103"/>
                  <a:gd name="T63" fmla="*/ 126 h 134"/>
                  <a:gd name="T64" fmla="*/ 12 w 103"/>
                  <a:gd name="T65" fmla="*/ 121 h 134"/>
                  <a:gd name="T66" fmla="*/ 7 w 103"/>
                  <a:gd name="T67" fmla="*/ 116 h 134"/>
                  <a:gd name="T68" fmla="*/ 5 w 103"/>
                  <a:gd name="T69" fmla="*/ 113 h 134"/>
                  <a:gd name="T70" fmla="*/ 2 w 103"/>
                  <a:gd name="T71" fmla="*/ 106 h 134"/>
                  <a:gd name="T72" fmla="*/ 0 w 103"/>
                  <a:gd name="T73" fmla="*/ 98 h 134"/>
                  <a:gd name="T74" fmla="*/ 0 w 103"/>
                  <a:gd name="T75" fmla="*/ 91 h 134"/>
                  <a:gd name="T76" fmla="*/ 0 w 103"/>
                  <a:gd name="T77" fmla="*/ 81 h 134"/>
                  <a:gd name="T78" fmla="*/ 0 w 103"/>
                  <a:gd name="T79" fmla="*/ 0 h 1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4"/>
                  <a:gd name="T122" fmla="*/ 103 w 103"/>
                  <a:gd name="T123" fmla="*/ 134 h 1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4">
                    <a:moveTo>
                      <a:pt x="0" y="0"/>
                    </a:moveTo>
                    <a:lnTo>
                      <a:pt x="28" y="0"/>
                    </a:lnTo>
                    <a:lnTo>
                      <a:pt x="28" y="81"/>
                    </a:lnTo>
                    <a:lnTo>
                      <a:pt x="28" y="91"/>
                    </a:lnTo>
                    <a:lnTo>
                      <a:pt x="30" y="98"/>
                    </a:lnTo>
                    <a:lnTo>
                      <a:pt x="33" y="103"/>
                    </a:lnTo>
                    <a:lnTo>
                      <a:pt x="38" y="108"/>
                    </a:lnTo>
                    <a:lnTo>
                      <a:pt x="43" y="111"/>
                    </a:lnTo>
                    <a:lnTo>
                      <a:pt x="50" y="111"/>
                    </a:lnTo>
                    <a:lnTo>
                      <a:pt x="58" y="111"/>
                    </a:lnTo>
                    <a:lnTo>
                      <a:pt x="65" y="108"/>
                    </a:lnTo>
                    <a:lnTo>
                      <a:pt x="70" y="103"/>
                    </a:lnTo>
                    <a:lnTo>
                      <a:pt x="73" y="98"/>
                    </a:lnTo>
                    <a:lnTo>
                      <a:pt x="75" y="91"/>
                    </a:lnTo>
                    <a:lnTo>
                      <a:pt x="75" y="81"/>
                    </a:lnTo>
                    <a:lnTo>
                      <a:pt x="75" y="0"/>
                    </a:lnTo>
                    <a:lnTo>
                      <a:pt x="103" y="0"/>
                    </a:lnTo>
                    <a:lnTo>
                      <a:pt x="103" y="81"/>
                    </a:lnTo>
                    <a:lnTo>
                      <a:pt x="103" y="91"/>
                    </a:lnTo>
                    <a:lnTo>
                      <a:pt x="103" y="98"/>
                    </a:lnTo>
                    <a:lnTo>
                      <a:pt x="101" y="106"/>
                    </a:lnTo>
                    <a:lnTo>
                      <a:pt x="98" y="113"/>
                    </a:lnTo>
                    <a:lnTo>
                      <a:pt x="93" y="116"/>
                    </a:lnTo>
                    <a:lnTo>
                      <a:pt x="90" y="121"/>
                    </a:lnTo>
                    <a:lnTo>
                      <a:pt x="80" y="129"/>
                    </a:lnTo>
                    <a:lnTo>
                      <a:pt x="73" y="131"/>
                    </a:lnTo>
                    <a:lnTo>
                      <a:pt x="68" y="131"/>
                    </a:lnTo>
                    <a:lnTo>
                      <a:pt x="50" y="134"/>
                    </a:lnTo>
                    <a:lnTo>
                      <a:pt x="35" y="131"/>
                    </a:lnTo>
                    <a:lnTo>
                      <a:pt x="30" y="131"/>
                    </a:lnTo>
                    <a:lnTo>
                      <a:pt x="23" y="129"/>
                    </a:lnTo>
                    <a:lnTo>
                      <a:pt x="17" y="126"/>
                    </a:lnTo>
                    <a:lnTo>
                      <a:pt x="12" y="121"/>
                    </a:lnTo>
                    <a:lnTo>
                      <a:pt x="7" y="116"/>
                    </a:lnTo>
                    <a:lnTo>
                      <a:pt x="5" y="113"/>
                    </a:lnTo>
                    <a:lnTo>
                      <a:pt x="2" y="106"/>
                    </a:lnTo>
                    <a:lnTo>
                      <a:pt x="0"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5" name="Freeform 427"/>
              <p:cNvSpPr>
                <a:spLocks/>
              </p:cNvSpPr>
              <p:nvPr/>
            </p:nvSpPr>
            <p:spPr bwMode="auto">
              <a:xfrm>
                <a:off x="1150" y="5072"/>
                <a:ext cx="98" cy="129"/>
              </a:xfrm>
              <a:custGeom>
                <a:avLst/>
                <a:gdLst>
                  <a:gd name="T0" fmla="*/ 95 w 98"/>
                  <a:gd name="T1" fmla="*/ 23 h 129"/>
                  <a:gd name="T2" fmla="*/ 25 w 98"/>
                  <a:gd name="T3" fmla="*/ 23 h 129"/>
                  <a:gd name="T4" fmla="*/ 25 w 98"/>
                  <a:gd name="T5" fmla="*/ 51 h 129"/>
                  <a:gd name="T6" fmla="*/ 88 w 98"/>
                  <a:gd name="T7" fmla="*/ 51 h 129"/>
                  <a:gd name="T8" fmla="*/ 88 w 98"/>
                  <a:gd name="T9" fmla="*/ 73 h 129"/>
                  <a:gd name="T10" fmla="*/ 25 w 98"/>
                  <a:gd name="T11" fmla="*/ 73 h 129"/>
                  <a:gd name="T12" fmla="*/ 25 w 98"/>
                  <a:gd name="T13" fmla="*/ 106 h 129"/>
                  <a:gd name="T14" fmla="*/ 98 w 98"/>
                  <a:gd name="T15" fmla="*/ 106 h 129"/>
                  <a:gd name="T16" fmla="*/ 98 w 98"/>
                  <a:gd name="T17" fmla="*/ 129 h 129"/>
                  <a:gd name="T18" fmla="*/ 0 w 98"/>
                  <a:gd name="T19" fmla="*/ 129 h 129"/>
                  <a:gd name="T20" fmla="*/ 0 w 98"/>
                  <a:gd name="T21" fmla="*/ 0 h 129"/>
                  <a:gd name="T22" fmla="*/ 95 w 98"/>
                  <a:gd name="T23" fmla="*/ 0 h 129"/>
                  <a:gd name="T24" fmla="*/ 95 w 98"/>
                  <a:gd name="T25" fmla="*/ 23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9"/>
                  <a:gd name="T41" fmla="*/ 98 w 98"/>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9">
                    <a:moveTo>
                      <a:pt x="95" y="23"/>
                    </a:moveTo>
                    <a:lnTo>
                      <a:pt x="25" y="23"/>
                    </a:lnTo>
                    <a:lnTo>
                      <a:pt x="25" y="51"/>
                    </a:lnTo>
                    <a:lnTo>
                      <a:pt x="88" y="51"/>
                    </a:lnTo>
                    <a:lnTo>
                      <a:pt x="88" y="73"/>
                    </a:lnTo>
                    <a:lnTo>
                      <a:pt x="25" y="73"/>
                    </a:lnTo>
                    <a:lnTo>
                      <a:pt x="25" y="106"/>
                    </a:lnTo>
                    <a:lnTo>
                      <a:pt x="98" y="106"/>
                    </a:lnTo>
                    <a:lnTo>
                      <a:pt x="98" y="129"/>
                    </a:lnTo>
                    <a:lnTo>
                      <a:pt x="0" y="129"/>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6" name="Freeform 428"/>
              <p:cNvSpPr>
                <a:spLocks/>
              </p:cNvSpPr>
              <p:nvPr/>
            </p:nvSpPr>
            <p:spPr bwMode="auto">
              <a:xfrm>
                <a:off x="1318" y="5070"/>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3 h 168"/>
                  <a:gd name="T12" fmla="*/ 18 w 41"/>
                  <a:gd name="T13" fmla="*/ 85 h 168"/>
                  <a:gd name="T14" fmla="*/ 18 w 41"/>
                  <a:gd name="T15" fmla="*/ 98 h 168"/>
                  <a:gd name="T16" fmla="*/ 18 w 41"/>
                  <a:gd name="T17" fmla="*/ 108 h 168"/>
                  <a:gd name="T18" fmla="*/ 25 w 41"/>
                  <a:gd name="T19" fmla="*/ 131 h 168"/>
                  <a:gd name="T20" fmla="*/ 30 w 41"/>
                  <a:gd name="T21" fmla="*/ 148 h 168"/>
                  <a:gd name="T22" fmla="*/ 41 w 41"/>
                  <a:gd name="T23" fmla="*/ 168 h 168"/>
                  <a:gd name="T24" fmla="*/ 30 w 41"/>
                  <a:gd name="T25" fmla="*/ 168 h 168"/>
                  <a:gd name="T26" fmla="*/ 15 w 41"/>
                  <a:gd name="T27" fmla="*/ 143 h 168"/>
                  <a:gd name="T28" fmla="*/ 8 w 41"/>
                  <a:gd name="T29" fmla="*/ 128 h 168"/>
                  <a:gd name="T30" fmla="*/ 5 w 41"/>
                  <a:gd name="T31" fmla="*/ 115 h 168"/>
                  <a:gd name="T32" fmla="*/ 0 w 41"/>
                  <a:gd name="T33" fmla="*/ 100 h 168"/>
                  <a:gd name="T34" fmla="*/ 0 w 41"/>
                  <a:gd name="T35" fmla="*/ 85 h 168"/>
                  <a:gd name="T36" fmla="*/ 0 w 41"/>
                  <a:gd name="T37" fmla="*/ 73 h 168"/>
                  <a:gd name="T38" fmla="*/ 3 w 41"/>
                  <a:gd name="T39" fmla="*/ 60 h 168"/>
                  <a:gd name="T40" fmla="*/ 5 w 41"/>
                  <a:gd name="T41" fmla="*/ 50 h 168"/>
                  <a:gd name="T42" fmla="*/ 8 w 41"/>
                  <a:gd name="T43" fmla="*/ 40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3"/>
                    </a:lnTo>
                    <a:lnTo>
                      <a:pt x="18" y="85"/>
                    </a:lnTo>
                    <a:lnTo>
                      <a:pt x="18" y="98"/>
                    </a:lnTo>
                    <a:lnTo>
                      <a:pt x="18" y="108"/>
                    </a:lnTo>
                    <a:lnTo>
                      <a:pt x="25" y="131"/>
                    </a:lnTo>
                    <a:lnTo>
                      <a:pt x="30" y="148"/>
                    </a:lnTo>
                    <a:lnTo>
                      <a:pt x="41" y="168"/>
                    </a:lnTo>
                    <a:lnTo>
                      <a:pt x="30" y="168"/>
                    </a:lnTo>
                    <a:lnTo>
                      <a:pt x="15" y="143"/>
                    </a:lnTo>
                    <a:lnTo>
                      <a:pt x="8" y="128"/>
                    </a:lnTo>
                    <a:lnTo>
                      <a:pt x="5" y="115"/>
                    </a:lnTo>
                    <a:lnTo>
                      <a:pt x="0" y="100"/>
                    </a:lnTo>
                    <a:lnTo>
                      <a:pt x="0" y="85"/>
                    </a:lnTo>
                    <a:lnTo>
                      <a:pt x="0" y="73"/>
                    </a:lnTo>
                    <a:lnTo>
                      <a:pt x="3" y="60"/>
                    </a:lnTo>
                    <a:lnTo>
                      <a:pt x="5" y="50"/>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7" name="Freeform 429"/>
              <p:cNvSpPr>
                <a:spLocks noEditPoints="1"/>
              </p:cNvSpPr>
              <p:nvPr/>
            </p:nvSpPr>
            <p:spPr bwMode="auto">
              <a:xfrm>
                <a:off x="1381" y="5072"/>
                <a:ext cx="108" cy="131"/>
              </a:xfrm>
              <a:custGeom>
                <a:avLst/>
                <a:gdLst>
                  <a:gd name="T0" fmla="*/ 48 w 108"/>
                  <a:gd name="T1" fmla="*/ 116 h 131"/>
                  <a:gd name="T2" fmla="*/ 58 w 108"/>
                  <a:gd name="T3" fmla="*/ 113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88 w 108"/>
                  <a:gd name="T15" fmla="*/ 66 h 131"/>
                  <a:gd name="T16" fmla="*/ 88 w 108"/>
                  <a:gd name="T17" fmla="*/ 56 h 131"/>
                  <a:gd name="T18" fmla="*/ 86 w 108"/>
                  <a:gd name="T19" fmla="*/ 46 h 131"/>
                  <a:gd name="T20" fmla="*/ 83 w 108"/>
                  <a:gd name="T21" fmla="*/ 36 h 131"/>
                  <a:gd name="T22" fmla="*/ 81 w 108"/>
                  <a:gd name="T23" fmla="*/ 28 h 131"/>
                  <a:gd name="T24" fmla="*/ 78 w 108"/>
                  <a:gd name="T25" fmla="*/ 26 h 131"/>
                  <a:gd name="T26" fmla="*/ 73 w 108"/>
                  <a:gd name="T27" fmla="*/ 23 h 131"/>
                  <a:gd name="T28" fmla="*/ 68 w 108"/>
                  <a:gd name="T29" fmla="*/ 18 h 131"/>
                  <a:gd name="T30" fmla="*/ 58 w 108"/>
                  <a:gd name="T31" fmla="*/ 15 h 131"/>
                  <a:gd name="T32" fmla="*/ 48 w 108"/>
                  <a:gd name="T33" fmla="*/ 15 h 131"/>
                  <a:gd name="T34" fmla="*/ 18 w 108"/>
                  <a:gd name="T35" fmla="*/ 15 h 131"/>
                  <a:gd name="T36" fmla="*/ 18 w 108"/>
                  <a:gd name="T37" fmla="*/ 116 h 131"/>
                  <a:gd name="T38" fmla="*/ 48 w 108"/>
                  <a:gd name="T39" fmla="*/ 116 h 131"/>
                  <a:gd name="T40" fmla="*/ 0 w 108"/>
                  <a:gd name="T41" fmla="*/ 0 h 131"/>
                  <a:gd name="T42" fmla="*/ 53 w 108"/>
                  <a:gd name="T43" fmla="*/ 0 h 131"/>
                  <a:gd name="T44" fmla="*/ 66 w 108"/>
                  <a:gd name="T45" fmla="*/ 0 h 131"/>
                  <a:gd name="T46" fmla="*/ 76 w 108"/>
                  <a:gd name="T47" fmla="*/ 5 h 131"/>
                  <a:gd name="T48" fmla="*/ 86 w 108"/>
                  <a:gd name="T49" fmla="*/ 10 h 131"/>
                  <a:gd name="T50" fmla="*/ 93 w 108"/>
                  <a:gd name="T51" fmla="*/ 21 h 131"/>
                  <a:gd name="T52" fmla="*/ 98 w 108"/>
                  <a:gd name="T53" fmla="*/ 23 h 131"/>
                  <a:gd name="T54" fmla="*/ 101 w 108"/>
                  <a:gd name="T55" fmla="*/ 28 h 131"/>
                  <a:gd name="T56" fmla="*/ 103 w 108"/>
                  <a:gd name="T57" fmla="*/ 38 h 131"/>
                  <a:gd name="T58" fmla="*/ 106 w 108"/>
                  <a:gd name="T59" fmla="*/ 51 h 131"/>
                  <a:gd name="T60" fmla="*/ 108 w 108"/>
                  <a:gd name="T61" fmla="*/ 63 h 131"/>
                  <a:gd name="T62" fmla="*/ 106 w 108"/>
                  <a:gd name="T63" fmla="*/ 73 h 131"/>
                  <a:gd name="T64" fmla="*/ 106 w 108"/>
                  <a:gd name="T65" fmla="*/ 83 h 131"/>
                  <a:gd name="T66" fmla="*/ 103 w 108"/>
                  <a:gd name="T67" fmla="*/ 91 h 131"/>
                  <a:gd name="T68" fmla="*/ 98 w 108"/>
                  <a:gd name="T69" fmla="*/ 101 h 131"/>
                  <a:gd name="T70" fmla="*/ 91 w 108"/>
                  <a:gd name="T71" fmla="*/ 113 h 131"/>
                  <a:gd name="T72" fmla="*/ 86 w 108"/>
                  <a:gd name="T73" fmla="*/ 118 h 131"/>
                  <a:gd name="T74" fmla="*/ 81 w 108"/>
                  <a:gd name="T75" fmla="*/ 124 h 131"/>
                  <a:gd name="T76" fmla="*/ 76 w 108"/>
                  <a:gd name="T77" fmla="*/ 126 h 131"/>
                  <a:gd name="T78" fmla="*/ 68 w 108"/>
                  <a:gd name="T79" fmla="*/ 129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8" y="116"/>
                    </a:moveTo>
                    <a:lnTo>
                      <a:pt x="58" y="113"/>
                    </a:lnTo>
                    <a:lnTo>
                      <a:pt x="63" y="113"/>
                    </a:lnTo>
                    <a:lnTo>
                      <a:pt x="73" y="108"/>
                    </a:lnTo>
                    <a:lnTo>
                      <a:pt x="81" y="101"/>
                    </a:lnTo>
                    <a:lnTo>
                      <a:pt x="86" y="91"/>
                    </a:lnTo>
                    <a:lnTo>
                      <a:pt x="88" y="81"/>
                    </a:lnTo>
                    <a:lnTo>
                      <a:pt x="88" y="66"/>
                    </a:lnTo>
                    <a:lnTo>
                      <a:pt x="88" y="56"/>
                    </a:lnTo>
                    <a:lnTo>
                      <a:pt x="86" y="46"/>
                    </a:lnTo>
                    <a:lnTo>
                      <a:pt x="83" y="36"/>
                    </a:lnTo>
                    <a:lnTo>
                      <a:pt x="81" y="28"/>
                    </a:lnTo>
                    <a:lnTo>
                      <a:pt x="78" y="26"/>
                    </a:lnTo>
                    <a:lnTo>
                      <a:pt x="73" y="23"/>
                    </a:lnTo>
                    <a:lnTo>
                      <a:pt x="68" y="18"/>
                    </a:lnTo>
                    <a:lnTo>
                      <a:pt x="58" y="15"/>
                    </a:lnTo>
                    <a:lnTo>
                      <a:pt x="48" y="15"/>
                    </a:lnTo>
                    <a:lnTo>
                      <a:pt x="18" y="15"/>
                    </a:lnTo>
                    <a:lnTo>
                      <a:pt x="18" y="116"/>
                    </a:lnTo>
                    <a:lnTo>
                      <a:pt x="48" y="116"/>
                    </a:lnTo>
                    <a:close/>
                    <a:moveTo>
                      <a:pt x="0" y="0"/>
                    </a:moveTo>
                    <a:lnTo>
                      <a:pt x="53" y="0"/>
                    </a:lnTo>
                    <a:lnTo>
                      <a:pt x="66" y="0"/>
                    </a:lnTo>
                    <a:lnTo>
                      <a:pt x="76" y="5"/>
                    </a:lnTo>
                    <a:lnTo>
                      <a:pt x="86" y="10"/>
                    </a:lnTo>
                    <a:lnTo>
                      <a:pt x="93" y="21"/>
                    </a:lnTo>
                    <a:lnTo>
                      <a:pt x="98" y="23"/>
                    </a:lnTo>
                    <a:lnTo>
                      <a:pt x="101" y="28"/>
                    </a:lnTo>
                    <a:lnTo>
                      <a:pt x="103" y="38"/>
                    </a:lnTo>
                    <a:lnTo>
                      <a:pt x="106" y="51"/>
                    </a:lnTo>
                    <a:lnTo>
                      <a:pt x="108" y="63"/>
                    </a:lnTo>
                    <a:lnTo>
                      <a:pt x="106" y="73"/>
                    </a:lnTo>
                    <a:lnTo>
                      <a:pt x="106" y="83"/>
                    </a:lnTo>
                    <a:lnTo>
                      <a:pt x="103" y="91"/>
                    </a:lnTo>
                    <a:lnTo>
                      <a:pt x="98" y="101"/>
                    </a:lnTo>
                    <a:lnTo>
                      <a:pt x="91" y="113"/>
                    </a:lnTo>
                    <a:lnTo>
                      <a:pt x="86" y="118"/>
                    </a:lnTo>
                    <a:lnTo>
                      <a:pt x="81" y="124"/>
                    </a:lnTo>
                    <a:lnTo>
                      <a:pt x="76" y="126"/>
                    </a:lnTo>
                    <a:lnTo>
                      <a:pt x="68" y="129"/>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8" name="Freeform 430"/>
              <p:cNvSpPr>
                <a:spLocks/>
              </p:cNvSpPr>
              <p:nvPr/>
            </p:nvSpPr>
            <p:spPr bwMode="auto">
              <a:xfrm>
                <a:off x="1509" y="5072"/>
                <a:ext cx="104" cy="129"/>
              </a:xfrm>
              <a:custGeom>
                <a:avLst/>
                <a:gdLst>
                  <a:gd name="T0" fmla="*/ 0 w 104"/>
                  <a:gd name="T1" fmla="*/ 0 h 129"/>
                  <a:gd name="T2" fmla="*/ 23 w 104"/>
                  <a:gd name="T3" fmla="*/ 0 h 129"/>
                  <a:gd name="T4" fmla="*/ 89 w 104"/>
                  <a:gd name="T5" fmla="*/ 106 h 129"/>
                  <a:gd name="T6" fmla="*/ 89 w 104"/>
                  <a:gd name="T7" fmla="*/ 0 h 129"/>
                  <a:gd name="T8" fmla="*/ 104 w 104"/>
                  <a:gd name="T9" fmla="*/ 0 h 129"/>
                  <a:gd name="T10" fmla="*/ 104 w 104"/>
                  <a:gd name="T11" fmla="*/ 129 h 129"/>
                  <a:gd name="T12" fmla="*/ 86 w 104"/>
                  <a:gd name="T13" fmla="*/ 129 h 129"/>
                  <a:gd name="T14" fmla="*/ 18 w 104"/>
                  <a:gd name="T15" fmla="*/ 26 h 129"/>
                  <a:gd name="T16" fmla="*/ 18 w 104"/>
                  <a:gd name="T17" fmla="*/ 129 h 129"/>
                  <a:gd name="T18" fmla="*/ 0 w 104"/>
                  <a:gd name="T19" fmla="*/ 129 h 129"/>
                  <a:gd name="T20" fmla="*/ 0 w 104"/>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29"/>
                  <a:gd name="T35" fmla="*/ 104 w 104"/>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29">
                    <a:moveTo>
                      <a:pt x="0" y="0"/>
                    </a:moveTo>
                    <a:lnTo>
                      <a:pt x="23" y="0"/>
                    </a:lnTo>
                    <a:lnTo>
                      <a:pt x="89" y="106"/>
                    </a:lnTo>
                    <a:lnTo>
                      <a:pt x="89" y="0"/>
                    </a:lnTo>
                    <a:lnTo>
                      <a:pt x="104" y="0"/>
                    </a:lnTo>
                    <a:lnTo>
                      <a:pt x="104" y="129"/>
                    </a:lnTo>
                    <a:lnTo>
                      <a:pt x="86" y="129"/>
                    </a:lnTo>
                    <a:lnTo>
                      <a:pt x="18" y="26"/>
                    </a:lnTo>
                    <a:lnTo>
                      <a:pt x="18"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9" name="Freeform 431"/>
              <p:cNvSpPr>
                <a:spLocks noEditPoints="1"/>
              </p:cNvSpPr>
              <p:nvPr/>
            </p:nvSpPr>
            <p:spPr bwMode="auto">
              <a:xfrm>
                <a:off x="1630" y="5072"/>
                <a:ext cx="116" cy="129"/>
              </a:xfrm>
              <a:custGeom>
                <a:avLst/>
                <a:gdLst>
                  <a:gd name="T0" fmla="*/ 78 w 116"/>
                  <a:gd name="T1" fmla="*/ 76 h 129"/>
                  <a:gd name="T2" fmla="*/ 58 w 116"/>
                  <a:gd name="T3" fmla="*/ 21 h 129"/>
                  <a:gd name="T4" fmla="*/ 38 w 116"/>
                  <a:gd name="T5" fmla="*/ 76 h 129"/>
                  <a:gd name="T6" fmla="*/ 78 w 116"/>
                  <a:gd name="T7" fmla="*/ 76 h 129"/>
                  <a:gd name="T8" fmla="*/ 48 w 116"/>
                  <a:gd name="T9" fmla="*/ 0 h 129"/>
                  <a:gd name="T10" fmla="*/ 68 w 116"/>
                  <a:gd name="T11" fmla="*/ 0 h 129"/>
                  <a:gd name="T12" fmla="*/ 116 w 116"/>
                  <a:gd name="T13" fmla="*/ 129 h 129"/>
                  <a:gd name="T14" fmla="*/ 96 w 116"/>
                  <a:gd name="T15" fmla="*/ 129 h 129"/>
                  <a:gd name="T16" fmla="*/ 83 w 116"/>
                  <a:gd name="T17" fmla="*/ 91 h 129"/>
                  <a:gd name="T18" fmla="*/ 33 w 116"/>
                  <a:gd name="T19" fmla="*/ 91 h 129"/>
                  <a:gd name="T20" fmla="*/ 18 w 116"/>
                  <a:gd name="T21" fmla="*/ 129 h 129"/>
                  <a:gd name="T22" fmla="*/ 0 w 116"/>
                  <a:gd name="T23" fmla="*/ 129 h 129"/>
                  <a:gd name="T24" fmla="*/ 48 w 11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29"/>
                  <a:gd name="T41" fmla="*/ 116 w 11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29">
                    <a:moveTo>
                      <a:pt x="78" y="76"/>
                    </a:moveTo>
                    <a:lnTo>
                      <a:pt x="58" y="21"/>
                    </a:lnTo>
                    <a:lnTo>
                      <a:pt x="38" y="76"/>
                    </a:lnTo>
                    <a:lnTo>
                      <a:pt x="78" y="76"/>
                    </a:lnTo>
                    <a:close/>
                    <a:moveTo>
                      <a:pt x="48" y="0"/>
                    </a:moveTo>
                    <a:lnTo>
                      <a:pt x="68" y="0"/>
                    </a:lnTo>
                    <a:lnTo>
                      <a:pt x="116" y="129"/>
                    </a:lnTo>
                    <a:lnTo>
                      <a:pt x="96" y="129"/>
                    </a:lnTo>
                    <a:lnTo>
                      <a:pt x="83" y="91"/>
                    </a:lnTo>
                    <a:lnTo>
                      <a:pt x="33" y="91"/>
                    </a:lnTo>
                    <a:lnTo>
                      <a:pt x="18" y="129"/>
                    </a:lnTo>
                    <a:lnTo>
                      <a:pt x="0" y="12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0" name="Freeform 432"/>
              <p:cNvSpPr>
                <a:spLocks/>
              </p:cNvSpPr>
              <p:nvPr/>
            </p:nvSpPr>
            <p:spPr bwMode="auto">
              <a:xfrm>
                <a:off x="1761" y="5072"/>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1 h 131"/>
                  <a:gd name="T18" fmla="*/ 108 w 126"/>
                  <a:gd name="T19" fmla="*/ 21 h 131"/>
                  <a:gd name="T20" fmla="*/ 73 w 126"/>
                  <a:gd name="T21" fmla="*/ 131 h 131"/>
                  <a:gd name="T22" fmla="*/ 55 w 126"/>
                  <a:gd name="T23" fmla="*/ 131 h 131"/>
                  <a:gd name="T24" fmla="*/ 18 w 126"/>
                  <a:gd name="T25" fmla="*/ 21 h 131"/>
                  <a:gd name="T26" fmla="*/ 18 w 126"/>
                  <a:gd name="T27" fmla="*/ 26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1"/>
                    </a:lnTo>
                    <a:lnTo>
                      <a:pt x="108" y="21"/>
                    </a:lnTo>
                    <a:lnTo>
                      <a:pt x="73" y="131"/>
                    </a:lnTo>
                    <a:lnTo>
                      <a:pt x="55" y="131"/>
                    </a:lnTo>
                    <a:lnTo>
                      <a:pt x="18" y="21"/>
                    </a:lnTo>
                    <a:lnTo>
                      <a:pt x="18" y="26"/>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1" name="Freeform 433"/>
              <p:cNvSpPr>
                <a:spLocks/>
              </p:cNvSpPr>
              <p:nvPr/>
            </p:nvSpPr>
            <p:spPr bwMode="auto">
              <a:xfrm>
                <a:off x="1914" y="5072"/>
                <a:ext cx="96" cy="129"/>
              </a:xfrm>
              <a:custGeom>
                <a:avLst/>
                <a:gdLst>
                  <a:gd name="T0" fmla="*/ 0 w 96"/>
                  <a:gd name="T1" fmla="*/ 0 h 129"/>
                  <a:gd name="T2" fmla="*/ 96 w 96"/>
                  <a:gd name="T3" fmla="*/ 0 h 129"/>
                  <a:gd name="T4" fmla="*/ 96 w 96"/>
                  <a:gd name="T5" fmla="*/ 15 h 129"/>
                  <a:gd name="T6" fmla="*/ 18 w 96"/>
                  <a:gd name="T7" fmla="*/ 15 h 129"/>
                  <a:gd name="T8" fmla="*/ 18 w 96"/>
                  <a:gd name="T9" fmla="*/ 56 h 129"/>
                  <a:gd name="T10" fmla="*/ 89 w 96"/>
                  <a:gd name="T11" fmla="*/ 56 h 129"/>
                  <a:gd name="T12" fmla="*/ 89 w 96"/>
                  <a:gd name="T13" fmla="*/ 71 h 129"/>
                  <a:gd name="T14" fmla="*/ 18 w 96"/>
                  <a:gd name="T15" fmla="*/ 71 h 129"/>
                  <a:gd name="T16" fmla="*/ 18 w 96"/>
                  <a:gd name="T17" fmla="*/ 113 h 129"/>
                  <a:gd name="T18" fmla="*/ 96 w 96"/>
                  <a:gd name="T19" fmla="*/ 113 h 129"/>
                  <a:gd name="T20" fmla="*/ 96 w 96"/>
                  <a:gd name="T21" fmla="*/ 129 h 129"/>
                  <a:gd name="T22" fmla="*/ 0 w 96"/>
                  <a:gd name="T23" fmla="*/ 129 h 129"/>
                  <a:gd name="T24" fmla="*/ 0 w 96"/>
                  <a:gd name="T25" fmla="*/ 0 h 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29"/>
                  <a:gd name="T41" fmla="*/ 96 w 96"/>
                  <a:gd name="T42" fmla="*/ 129 h 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29">
                    <a:moveTo>
                      <a:pt x="0" y="0"/>
                    </a:moveTo>
                    <a:lnTo>
                      <a:pt x="96" y="0"/>
                    </a:lnTo>
                    <a:lnTo>
                      <a:pt x="96" y="15"/>
                    </a:lnTo>
                    <a:lnTo>
                      <a:pt x="18" y="15"/>
                    </a:lnTo>
                    <a:lnTo>
                      <a:pt x="18" y="56"/>
                    </a:lnTo>
                    <a:lnTo>
                      <a:pt x="89" y="56"/>
                    </a:lnTo>
                    <a:lnTo>
                      <a:pt x="89" y="71"/>
                    </a:lnTo>
                    <a:lnTo>
                      <a:pt x="18" y="71"/>
                    </a:lnTo>
                    <a:lnTo>
                      <a:pt x="18" y="113"/>
                    </a:lnTo>
                    <a:lnTo>
                      <a:pt x="96" y="113"/>
                    </a:lnTo>
                    <a:lnTo>
                      <a:pt x="96" y="129"/>
                    </a:lnTo>
                    <a:lnTo>
                      <a:pt x="0" y="1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2" name="Freeform 434"/>
              <p:cNvSpPr>
                <a:spLocks/>
              </p:cNvSpPr>
              <p:nvPr/>
            </p:nvSpPr>
            <p:spPr bwMode="auto">
              <a:xfrm>
                <a:off x="2025" y="5070"/>
                <a:ext cx="43" cy="168"/>
              </a:xfrm>
              <a:custGeom>
                <a:avLst/>
                <a:gdLst>
                  <a:gd name="T0" fmla="*/ 3 w 43"/>
                  <a:gd name="T1" fmla="*/ 168 h 168"/>
                  <a:gd name="T2" fmla="*/ 13 w 43"/>
                  <a:gd name="T3" fmla="*/ 146 h 168"/>
                  <a:gd name="T4" fmla="*/ 20 w 43"/>
                  <a:gd name="T5" fmla="*/ 128 h 168"/>
                  <a:gd name="T6" fmla="*/ 23 w 43"/>
                  <a:gd name="T7" fmla="*/ 118 h 168"/>
                  <a:gd name="T8" fmla="*/ 25 w 43"/>
                  <a:gd name="T9" fmla="*/ 108 h 168"/>
                  <a:gd name="T10" fmla="*/ 25 w 43"/>
                  <a:gd name="T11" fmla="*/ 98 h 168"/>
                  <a:gd name="T12" fmla="*/ 25 w 43"/>
                  <a:gd name="T13" fmla="*/ 85 h 168"/>
                  <a:gd name="T14" fmla="*/ 25 w 43"/>
                  <a:gd name="T15" fmla="*/ 73 h 168"/>
                  <a:gd name="T16" fmla="*/ 25 w 43"/>
                  <a:gd name="T17" fmla="*/ 60 h 168"/>
                  <a:gd name="T18" fmla="*/ 23 w 43"/>
                  <a:gd name="T19" fmla="*/ 48 h 168"/>
                  <a:gd name="T20" fmla="*/ 18 w 43"/>
                  <a:gd name="T21" fmla="*/ 38 h 168"/>
                  <a:gd name="T22" fmla="*/ 13 w 43"/>
                  <a:gd name="T23" fmla="*/ 23 h 168"/>
                  <a:gd name="T24" fmla="*/ 0 w 43"/>
                  <a:gd name="T25" fmla="*/ 0 h 168"/>
                  <a:gd name="T26" fmla="*/ 13 w 43"/>
                  <a:gd name="T27" fmla="*/ 0 h 168"/>
                  <a:gd name="T28" fmla="*/ 28 w 43"/>
                  <a:gd name="T29" fmla="*/ 28 h 168"/>
                  <a:gd name="T30" fmla="*/ 35 w 43"/>
                  <a:gd name="T31" fmla="*/ 40 h 168"/>
                  <a:gd name="T32" fmla="*/ 38 w 43"/>
                  <a:gd name="T33" fmla="*/ 53 h 168"/>
                  <a:gd name="T34" fmla="*/ 40 w 43"/>
                  <a:gd name="T35" fmla="*/ 63 h 168"/>
                  <a:gd name="T36" fmla="*/ 43 w 43"/>
                  <a:gd name="T37" fmla="*/ 83 h 168"/>
                  <a:gd name="T38" fmla="*/ 43 w 43"/>
                  <a:gd name="T39" fmla="*/ 95 h 168"/>
                  <a:gd name="T40" fmla="*/ 40 w 43"/>
                  <a:gd name="T41" fmla="*/ 108 h 168"/>
                  <a:gd name="T42" fmla="*/ 38 w 43"/>
                  <a:gd name="T43" fmla="*/ 120 h 168"/>
                  <a:gd name="T44" fmla="*/ 35 w 43"/>
                  <a:gd name="T45" fmla="*/ 131 h 168"/>
                  <a:gd name="T46" fmla="*/ 25 w 43"/>
                  <a:gd name="T47" fmla="*/ 146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6"/>
                    </a:lnTo>
                    <a:lnTo>
                      <a:pt x="20" y="128"/>
                    </a:lnTo>
                    <a:lnTo>
                      <a:pt x="23" y="118"/>
                    </a:lnTo>
                    <a:lnTo>
                      <a:pt x="25" y="108"/>
                    </a:lnTo>
                    <a:lnTo>
                      <a:pt x="25" y="98"/>
                    </a:lnTo>
                    <a:lnTo>
                      <a:pt x="25" y="85"/>
                    </a:lnTo>
                    <a:lnTo>
                      <a:pt x="25" y="73"/>
                    </a:lnTo>
                    <a:lnTo>
                      <a:pt x="25" y="60"/>
                    </a:lnTo>
                    <a:lnTo>
                      <a:pt x="23" y="48"/>
                    </a:lnTo>
                    <a:lnTo>
                      <a:pt x="18" y="38"/>
                    </a:lnTo>
                    <a:lnTo>
                      <a:pt x="13" y="23"/>
                    </a:lnTo>
                    <a:lnTo>
                      <a:pt x="0" y="0"/>
                    </a:lnTo>
                    <a:lnTo>
                      <a:pt x="13" y="0"/>
                    </a:lnTo>
                    <a:lnTo>
                      <a:pt x="28" y="28"/>
                    </a:lnTo>
                    <a:lnTo>
                      <a:pt x="35" y="40"/>
                    </a:lnTo>
                    <a:lnTo>
                      <a:pt x="38" y="53"/>
                    </a:lnTo>
                    <a:lnTo>
                      <a:pt x="40" y="63"/>
                    </a:lnTo>
                    <a:lnTo>
                      <a:pt x="43" y="83"/>
                    </a:lnTo>
                    <a:lnTo>
                      <a:pt x="43" y="95"/>
                    </a:lnTo>
                    <a:lnTo>
                      <a:pt x="40" y="108"/>
                    </a:lnTo>
                    <a:lnTo>
                      <a:pt x="38" y="120"/>
                    </a:lnTo>
                    <a:lnTo>
                      <a:pt x="35" y="131"/>
                    </a:lnTo>
                    <a:lnTo>
                      <a:pt x="25" y="146"/>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3" name="Freeform 435"/>
              <p:cNvSpPr>
                <a:spLocks/>
              </p:cNvSpPr>
              <p:nvPr/>
            </p:nvSpPr>
            <p:spPr bwMode="auto">
              <a:xfrm>
                <a:off x="2096" y="5183"/>
                <a:ext cx="20" cy="45"/>
              </a:xfrm>
              <a:custGeom>
                <a:avLst/>
                <a:gdLst>
                  <a:gd name="T0" fmla="*/ 0 w 20"/>
                  <a:gd name="T1" fmla="*/ 38 h 45"/>
                  <a:gd name="T2" fmla="*/ 5 w 20"/>
                  <a:gd name="T3" fmla="*/ 35 h 45"/>
                  <a:gd name="T4" fmla="*/ 7 w 20"/>
                  <a:gd name="T5" fmla="*/ 30 h 45"/>
                  <a:gd name="T6" fmla="*/ 10 w 20"/>
                  <a:gd name="T7" fmla="*/ 23 h 45"/>
                  <a:gd name="T8" fmla="*/ 10 w 20"/>
                  <a:gd name="T9" fmla="*/ 20 h 45"/>
                  <a:gd name="T10" fmla="*/ 0 w 20"/>
                  <a:gd name="T11" fmla="*/ 20 h 45"/>
                  <a:gd name="T12" fmla="*/ 0 w 20"/>
                  <a:gd name="T13" fmla="*/ 0 h 45"/>
                  <a:gd name="T14" fmla="*/ 20 w 20"/>
                  <a:gd name="T15" fmla="*/ 0 h 45"/>
                  <a:gd name="T16" fmla="*/ 20 w 20"/>
                  <a:gd name="T17" fmla="*/ 18 h 45"/>
                  <a:gd name="T18" fmla="*/ 17 w 20"/>
                  <a:gd name="T19" fmla="*/ 28 h 45"/>
                  <a:gd name="T20" fmla="*/ 15 w 20"/>
                  <a:gd name="T21" fmla="*/ 35 h 45"/>
                  <a:gd name="T22" fmla="*/ 12 w 20"/>
                  <a:gd name="T23" fmla="*/ 40 h 45"/>
                  <a:gd name="T24" fmla="*/ 10 w 20"/>
                  <a:gd name="T25" fmla="*/ 43 h 45"/>
                  <a:gd name="T26" fmla="*/ 5 w 20"/>
                  <a:gd name="T27" fmla="*/ 45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30"/>
                    </a:lnTo>
                    <a:lnTo>
                      <a:pt x="10" y="23"/>
                    </a:lnTo>
                    <a:lnTo>
                      <a:pt x="10" y="20"/>
                    </a:lnTo>
                    <a:lnTo>
                      <a:pt x="0" y="20"/>
                    </a:lnTo>
                    <a:lnTo>
                      <a:pt x="0" y="0"/>
                    </a:lnTo>
                    <a:lnTo>
                      <a:pt x="20" y="0"/>
                    </a:lnTo>
                    <a:lnTo>
                      <a:pt x="20" y="18"/>
                    </a:lnTo>
                    <a:lnTo>
                      <a:pt x="17" y="28"/>
                    </a:lnTo>
                    <a:lnTo>
                      <a:pt x="15" y="35"/>
                    </a:lnTo>
                    <a:lnTo>
                      <a:pt x="12" y="40"/>
                    </a:lnTo>
                    <a:lnTo>
                      <a:pt x="10" y="43"/>
                    </a:lnTo>
                    <a:lnTo>
                      <a:pt x="5" y="45"/>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4" name="Freeform 436"/>
              <p:cNvSpPr>
                <a:spLocks noEditPoints="1"/>
              </p:cNvSpPr>
              <p:nvPr/>
            </p:nvSpPr>
            <p:spPr bwMode="auto">
              <a:xfrm>
                <a:off x="566" y="4831"/>
                <a:ext cx="98" cy="131"/>
              </a:xfrm>
              <a:custGeom>
                <a:avLst/>
                <a:gdLst>
                  <a:gd name="T0" fmla="*/ 68 w 98"/>
                  <a:gd name="T1" fmla="*/ 28 h 131"/>
                  <a:gd name="T2" fmla="*/ 60 w 98"/>
                  <a:gd name="T3" fmla="*/ 23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5 h 131"/>
                  <a:gd name="T18" fmla="*/ 70 w 98"/>
                  <a:gd name="T19" fmla="*/ 53 h 131"/>
                  <a:gd name="T20" fmla="*/ 70 w 98"/>
                  <a:gd name="T21" fmla="*/ 50 h 131"/>
                  <a:gd name="T22" fmla="*/ 73 w 98"/>
                  <a:gd name="T23" fmla="*/ 40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0 h 131"/>
                  <a:gd name="T66" fmla="*/ 98 w 98"/>
                  <a:gd name="T67" fmla="*/ 40 h 131"/>
                  <a:gd name="T68" fmla="*/ 98 w 98"/>
                  <a:gd name="T69" fmla="*/ 50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3"/>
                    </a:lnTo>
                    <a:lnTo>
                      <a:pt x="53" y="23"/>
                    </a:lnTo>
                    <a:lnTo>
                      <a:pt x="28" y="23"/>
                    </a:lnTo>
                    <a:lnTo>
                      <a:pt x="28" y="61"/>
                    </a:lnTo>
                    <a:lnTo>
                      <a:pt x="53" y="61"/>
                    </a:lnTo>
                    <a:lnTo>
                      <a:pt x="60" y="61"/>
                    </a:lnTo>
                    <a:lnTo>
                      <a:pt x="63" y="58"/>
                    </a:lnTo>
                    <a:lnTo>
                      <a:pt x="68" y="55"/>
                    </a:lnTo>
                    <a:lnTo>
                      <a:pt x="70" y="53"/>
                    </a:lnTo>
                    <a:lnTo>
                      <a:pt x="70" y="50"/>
                    </a:lnTo>
                    <a:lnTo>
                      <a:pt x="73" y="40"/>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0"/>
                    </a:lnTo>
                    <a:lnTo>
                      <a:pt x="98" y="40"/>
                    </a:lnTo>
                    <a:lnTo>
                      <a:pt x="98" y="50"/>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5" name="Freeform 437"/>
              <p:cNvSpPr>
                <a:spLocks noEditPoints="1"/>
              </p:cNvSpPr>
              <p:nvPr/>
            </p:nvSpPr>
            <p:spPr bwMode="auto">
              <a:xfrm>
                <a:off x="687"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6" name="Rectangle 438"/>
              <p:cNvSpPr>
                <a:spLocks noChangeArrowheads="1"/>
              </p:cNvSpPr>
              <p:nvPr/>
            </p:nvSpPr>
            <p:spPr bwMode="auto">
              <a:xfrm>
                <a:off x="815" y="4831"/>
                <a:ext cx="25" cy="1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27" name="Freeform 439"/>
              <p:cNvSpPr>
                <a:spLocks/>
              </p:cNvSpPr>
              <p:nvPr/>
            </p:nvSpPr>
            <p:spPr bwMode="auto">
              <a:xfrm>
                <a:off x="865" y="4831"/>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0 h 131"/>
                  <a:gd name="T12" fmla="*/ 101 w 126"/>
                  <a:gd name="T13" fmla="*/ 20 h 131"/>
                  <a:gd name="T14" fmla="*/ 78 w 126"/>
                  <a:gd name="T15" fmla="*/ 131 h 131"/>
                  <a:gd name="T16" fmla="*/ 51 w 126"/>
                  <a:gd name="T17" fmla="*/ 131 h 131"/>
                  <a:gd name="T18" fmla="*/ 26 w 126"/>
                  <a:gd name="T19" fmla="*/ 20 h 131"/>
                  <a:gd name="T20" fmla="*/ 26 w 126"/>
                  <a:gd name="T21" fmla="*/ 30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0"/>
                    </a:lnTo>
                    <a:lnTo>
                      <a:pt x="101" y="20"/>
                    </a:lnTo>
                    <a:lnTo>
                      <a:pt x="78" y="131"/>
                    </a:lnTo>
                    <a:lnTo>
                      <a:pt x="51" y="131"/>
                    </a:lnTo>
                    <a:lnTo>
                      <a:pt x="26" y="20"/>
                    </a:lnTo>
                    <a:lnTo>
                      <a:pt x="26" y="30"/>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8" name="Freeform 440"/>
              <p:cNvSpPr>
                <a:spLocks noEditPoints="1"/>
              </p:cNvSpPr>
              <p:nvPr/>
            </p:nvSpPr>
            <p:spPr bwMode="auto">
              <a:xfrm>
                <a:off x="1009" y="4831"/>
                <a:ext cx="123" cy="128"/>
              </a:xfrm>
              <a:custGeom>
                <a:avLst/>
                <a:gdLst>
                  <a:gd name="T0" fmla="*/ 45 w 123"/>
                  <a:gd name="T1" fmla="*/ 81 h 128"/>
                  <a:gd name="T2" fmla="*/ 78 w 123"/>
                  <a:gd name="T3" fmla="*/ 81 h 128"/>
                  <a:gd name="T4" fmla="*/ 60 w 123"/>
                  <a:gd name="T5" fmla="*/ 30 h 128"/>
                  <a:gd name="T6" fmla="*/ 45 w 123"/>
                  <a:gd name="T7" fmla="*/ 81 h 128"/>
                  <a:gd name="T8" fmla="*/ 45 w 123"/>
                  <a:gd name="T9" fmla="*/ 0 h 128"/>
                  <a:gd name="T10" fmla="*/ 75 w 123"/>
                  <a:gd name="T11" fmla="*/ 0 h 128"/>
                  <a:gd name="T12" fmla="*/ 123 w 123"/>
                  <a:gd name="T13" fmla="*/ 128 h 128"/>
                  <a:gd name="T14" fmla="*/ 93 w 123"/>
                  <a:gd name="T15" fmla="*/ 128 h 128"/>
                  <a:gd name="T16" fmla="*/ 85 w 123"/>
                  <a:gd name="T17" fmla="*/ 103 h 128"/>
                  <a:gd name="T18" fmla="*/ 38 w 123"/>
                  <a:gd name="T19" fmla="*/ 103 h 128"/>
                  <a:gd name="T20" fmla="*/ 27 w 123"/>
                  <a:gd name="T21" fmla="*/ 128 h 128"/>
                  <a:gd name="T22" fmla="*/ 0 w 123"/>
                  <a:gd name="T23" fmla="*/ 128 h 128"/>
                  <a:gd name="T24" fmla="*/ 45 w 12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28"/>
                  <a:gd name="T41" fmla="*/ 123 w 12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28">
                    <a:moveTo>
                      <a:pt x="45" y="81"/>
                    </a:moveTo>
                    <a:lnTo>
                      <a:pt x="78" y="81"/>
                    </a:lnTo>
                    <a:lnTo>
                      <a:pt x="60" y="30"/>
                    </a:lnTo>
                    <a:lnTo>
                      <a:pt x="45" y="81"/>
                    </a:lnTo>
                    <a:close/>
                    <a:moveTo>
                      <a:pt x="45" y="0"/>
                    </a:moveTo>
                    <a:lnTo>
                      <a:pt x="75" y="0"/>
                    </a:lnTo>
                    <a:lnTo>
                      <a:pt x="123" y="128"/>
                    </a:lnTo>
                    <a:lnTo>
                      <a:pt x="93" y="128"/>
                    </a:lnTo>
                    <a:lnTo>
                      <a:pt x="85" y="103"/>
                    </a:lnTo>
                    <a:lnTo>
                      <a:pt x="38" y="103"/>
                    </a:lnTo>
                    <a:lnTo>
                      <a:pt x="27" y="128"/>
                    </a:lnTo>
                    <a:lnTo>
                      <a:pt x="0" y="128"/>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9" name="Freeform 441"/>
              <p:cNvSpPr>
                <a:spLocks noEditPoints="1"/>
              </p:cNvSpPr>
              <p:nvPr/>
            </p:nvSpPr>
            <p:spPr bwMode="auto">
              <a:xfrm>
                <a:off x="1150" y="483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5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5 h 131"/>
                  <a:gd name="T48" fmla="*/ 103 w 108"/>
                  <a:gd name="T49" fmla="*/ 50 h 131"/>
                  <a:gd name="T50" fmla="*/ 100 w 108"/>
                  <a:gd name="T51" fmla="*/ 55 h 131"/>
                  <a:gd name="T52" fmla="*/ 98 w 108"/>
                  <a:gd name="T53" fmla="*/ 58 h 131"/>
                  <a:gd name="T54" fmla="*/ 95 w 108"/>
                  <a:gd name="T55" fmla="*/ 63 h 131"/>
                  <a:gd name="T56" fmla="*/ 85 w 108"/>
                  <a:gd name="T57" fmla="*/ 68 h 131"/>
                  <a:gd name="T58" fmla="*/ 93 w 108"/>
                  <a:gd name="T59" fmla="*/ 73 h 131"/>
                  <a:gd name="T60" fmla="*/ 98 w 108"/>
                  <a:gd name="T61" fmla="*/ 78 h 131"/>
                  <a:gd name="T62" fmla="*/ 100 w 108"/>
                  <a:gd name="T63" fmla="*/ 86 h 131"/>
                  <a:gd name="T64" fmla="*/ 103 w 108"/>
                  <a:gd name="T65" fmla="*/ 98 h 131"/>
                  <a:gd name="T66" fmla="*/ 103 w 108"/>
                  <a:gd name="T67" fmla="*/ 108 h 131"/>
                  <a:gd name="T68" fmla="*/ 103 w 108"/>
                  <a:gd name="T69" fmla="*/ 118 h 131"/>
                  <a:gd name="T70" fmla="*/ 105 w 108"/>
                  <a:gd name="T71" fmla="*/ 123 h 131"/>
                  <a:gd name="T72" fmla="*/ 108 w 108"/>
                  <a:gd name="T73" fmla="*/ 126 h 131"/>
                  <a:gd name="T74" fmla="*/ 108 w 108"/>
                  <a:gd name="T75" fmla="*/ 131 h 131"/>
                  <a:gd name="T76" fmla="*/ 78 w 108"/>
                  <a:gd name="T77" fmla="*/ 131 h 131"/>
                  <a:gd name="T78" fmla="*/ 75 w 108"/>
                  <a:gd name="T79" fmla="*/ 123 h 131"/>
                  <a:gd name="T80" fmla="*/ 75 w 108"/>
                  <a:gd name="T81" fmla="*/ 111 h 131"/>
                  <a:gd name="T82" fmla="*/ 75 w 108"/>
                  <a:gd name="T83" fmla="*/ 101 h 131"/>
                  <a:gd name="T84" fmla="*/ 73 w 108"/>
                  <a:gd name="T85" fmla="*/ 88 h 131"/>
                  <a:gd name="T86" fmla="*/ 70 w 108"/>
                  <a:gd name="T87" fmla="*/ 83 h 131"/>
                  <a:gd name="T88" fmla="*/ 65 w 108"/>
                  <a:gd name="T89" fmla="*/ 81 h 131"/>
                  <a:gd name="T90" fmla="*/ 55 w 108"/>
                  <a:gd name="T91" fmla="*/ 78 h 131"/>
                  <a:gd name="T92" fmla="*/ 25 w 108"/>
                  <a:gd name="T93" fmla="*/ 78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5"/>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5"/>
                    </a:lnTo>
                    <a:lnTo>
                      <a:pt x="103" y="50"/>
                    </a:lnTo>
                    <a:lnTo>
                      <a:pt x="100" y="55"/>
                    </a:lnTo>
                    <a:lnTo>
                      <a:pt x="98" y="58"/>
                    </a:lnTo>
                    <a:lnTo>
                      <a:pt x="95" y="63"/>
                    </a:lnTo>
                    <a:lnTo>
                      <a:pt x="85" y="68"/>
                    </a:lnTo>
                    <a:lnTo>
                      <a:pt x="93" y="73"/>
                    </a:lnTo>
                    <a:lnTo>
                      <a:pt x="98" y="78"/>
                    </a:lnTo>
                    <a:lnTo>
                      <a:pt x="100" y="86"/>
                    </a:lnTo>
                    <a:lnTo>
                      <a:pt x="103" y="98"/>
                    </a:lnTo>
                    <a:lnTo>
                      <a:pt x="103" y="108"/>
                    </a:lnTo>
                    <a:lnTo>
                      <a:pt x="103" y="118"/>
                    </a:lnTo>
                    <a:lnTo>
                      <a:pt x="105" y="123"/>
                    </a:lnTo>
                    <a:lnTo>
                      <a:pt x="108" y="126"/>
                    </a:lnTo>
                    <a:lnTo>
                      <a:pt x="108" y="131"/>
                    </a:lnTo>
                    <a:lnTo>
                      <a:pt x="78" y="131"/>
                    </a:lnTo>
                    <a:lnTo>
                      <a:pt x="75" y="123"/>
                    </a:lnTo>
                    <a:lnTo>
                      <a:pt x="75" y="111"/>
                    </a:lnTo>
                    <a:lnTo>
                      <a:pt x="75" y="101"/>
                    </a:lnTo>
                    <a:lnTo>
                      <a:pt x="73" y="88"/>
                    </a:lnTo>
                    <a:lnTo>
                      <a:pt x="70" y="83"/>
                    </a:lnTo>
                    <a:lnTo>
                      <a:pt x="65" y="81"/>
                    </a:lnTo>
                    <a:lnTo>
                      <a:pt x="55" y="78"/>
                    </a:lnTo>
                    <a:lnTo>
                      <a:pt x="25" y="78"/>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0" name="Freeform 442"/>
              <p:cNvSpPr>
                <a:spLocks/>
              </p:cNvSpPr>
              <p:nvPr/>
            </p:nvSpPr>
            <p:spPr bwMode="auto">
              <a:xfrm>
                <a:off x="1260" y="4831"/>
                <a:ext cx="119" cy="128"/>
              </a:xfrm>
              <a:custGeom>
                <a:avLst/>
                <a:gdLst>
                  <a:gd name="T0" fmla="*/ 86 w 119"/>
                  <a:gd name="T1" fmla="*/ 0 h 128"/>
                  <a:gd name="T2" fmla="*/ 119 w 119"/>
                  <a:gd name="T3" fmla="*/ 0 h 128"/>
                  <a:gd name="T4" fmla="*/ 73 w 119"/>
                  <a:gd name="T5" fmla="*/ 81 h 128"/>
                  <a:gd name="T6" fmla="*/ 73 w 119"/>
                  <a:gd name="T7" fmla="*/ 128 h 128"/>
                  <a:gd name="T8" fmla="*/ 46 w 119"/>
                  <a:gd name="T9" fmla="*/ 128 h 128"/>
                  <a:gd name="T10" fmla="*/ 46 w 119"/>
                  <a:gd name="T11" fmla="*/ 81 h 128"/>
                  <a:gd name="T12" fmla="*/ 0 w 119"/>
                  <a:gd name="T13" fmla="*/ 0 h 128"/>
                  <a:gd name="T14" fmla="*/ 33 w 119"/>
                  <a:gd name="T15" fmla="*/ 0 h 128"/>
                  <a:gd name="T16" fmla="*/ 61 w 119"/>
                  <a:gd name="T17" fmla="*/ 55 h 128"/>
                  <a:gd name="T18" fmla="*/ 86 w 119"/>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28"/>
                  <a:gd name="T32" fmla="*/ 119 w 119"/>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28">
                    <a:moveTo>
                      <a:pt x="86" y="0"/>
                    </a:moveTo>
                    <a:lnTo>
                      <a:pt x="119" y="0"/>
                    </a:lnTo>
                    <a:lnTo>
                      <a:pt x="73" y="81"/>
                    </a:lnTo>
                    <a:lnTo>
                      <a:pt x="73" y="128"/>
                    </a:lnTo>
                    <a:lnTo>
                      <a:pt x="46" y="128"/>
                    </a:lnTo>
                    <a:lnTo>
                      <a:pt x="46" y="81"/>
                    </a:lnTo>
                    <a:lnTo>
                      <a:pt x="0" y="0"/>
                    </a:lnTo>
                    <a:lnTo>
                      <a:pt x="33" y="0"/>
                    </a:lnTo>
                    <a:lnTo>
                      <a:pt x="61" y="55"/>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1" name="Freeform 443"/>
              <p:cNvSpPr>
                <a:spLocks/>
              </p:cNvSpPr>
              <p:nvPr/>
            </p:nvSpPr>
            <p:spPr bwMode="auto">
              <a:xfrm>
                <a:off x="1442" y="4831"/>
                <a:ext cx="113" cy="128"/>
              </a:xfrm>
              <a:custGeom>
                <a:avLst/>
                <a:gdLst>
                  <a:gd name="T0" fmla="*/ 0 w 113"/>
                  <a:gd name="T1" fmla="*/ 0 h 128"/>
                  <a:gd name="T2" fmla="*/ 25 w 113"/>
                  <a:gd name="T3" fmla="*/ 0 h 128"/>
                  <a:gd name="T4" fmla="*/ 25 w 113"/>
                  <a:gd name="T5" fmla="*/ 53 h 128"/>
                  <a:gd name="T6" fmla="*/ 75 w 113"/>
                  <a:gd name="T7" fmla="*/ 0 h 128"/>
                  <a:gd name="T8" fmla="*/ 110 w 113"/>
                  <a:gd name="T9" fmla="*/ 0 h 128"/>
                  <a:gd name="T10" fmla="*/ 57 w 113"/>
                  <a:gd name="T11" fmla="*/ 53 h 128"/>
                  <a:gd name="T12" fmla="*/ 113 w 113"/>
                  <a:gd name="T13" fmla="*/ 128 h 128"/>
                  <a:gd name="T14" fmla="*/ 78 w 113"/>
                  <a:gd name="T15" fmla="*/ 128 h 128"/>
                  <a:gd name="T16" fmla="*/ 37 w 113"/>
                  <a:gd name="T17" fmla="*/ 73 h 128"/>
                  <a:gd name="T18" fmla="*/ 25 w 113"/>
                  <a:gd name="T19" fmla="*/ 86 h 128"/>
                  <a:gd name="T20" fmla="*/ 25 w 113"/>
                  <a:gd name="T21" fmla="*/ 128 h 128"/>
                  <a:gd name="T22" fmla="*/ 0 w 113"/>
                  <a:gd name="T23" fmla="*/ 128 h 128"/>
                  <a:gd name="T24" fmla="*/ 0 w 11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28"/>
                  <a:gd name="T41" fmla="*/ 113 w 11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28">
                    <a:moveTo>
                      <a:pt x="0" y="0"/>
                    </a:moveTo>
                    <a:lnTo>
                      <a:pt x="25" y="0"/>
                    </a:lnTo>
                    <a:lnTo>
                      <a:pt x="25" y="53"/>
                    </a:lnTo>
                    <a:lnTo>
                      <a:pt x="75" y="0"/>
                    </a:lnTo>
                    <a:lnTo>
                      <a:pt x="110" y="0"/>
                    </a:lnTo>
                    <a:lnTo>
                      <a:pt x="57" y="53"/>
                    </a:lnTo>
                    <a:lnTo>
                      <a:pt x="113" y="128"/>
                    </a:lnTo>
                    <a:lnTo>
                      <a:pt x="78" y="128"/>
                    </a:lnTo>
                    <a:lnTo>
                      <a:pt x="37" y="73"/>
                    </a:lnTo>
                    <a:lnTo>
                      <a:pt x="25" y="86"/>
                    </a:lnTo>
                    <a:lnTo>
                      <a:pt x="2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2" name="Freeform 444"/>
              <p:cNvSpPr>
                <a:spLocks/>
              </p:cNvSpPr>
              <p:nvPr/>
            </p:nvSpPr>
            <p:spPr bwMode="auto">
              <a:xfrm>
                <a:off x="1572" y="4831"/>
                <a:ext cx="98" cy="128"/>
              </a:xfrm>
              <a:custGeom>
                <a:avLst/>
                <a:gdLst>
                  <a:gd name="T0" fmla="*/ 96 w 98"/>
                  <a:gd name="T1" fmla="*/ 23 h 128"/>
                  <a:gd name="T2" fmla="*/ 26 w 98"/>
                  <a:gd name="T3" fmla="*/ 23 h 128"/>
                  <a:gd name="T4" fmla="*/ 26 w 98"/>
                  <a:gd name="T5" fmla="*/ 50 h 128"/>
                  <a:gd name="T6" fmla="*/ 91 w 98"/>
                  <a:gd name="T7" fmla="*/ 50 h 128"/>
                  <a:gd name="T8" fmla="*/ 91 w 98"/>
                  <a:gd name="T9" fmla="*/ 73 h 128"/>
                  <a:gd name="T10" fmla="*/ 26 w 98"/>
                  <a:gd name="T11" fmla="*/ 73 h 128"/>
                  <a:gd name="T12" fmla="*/ 26 w 98"/>
                  <a:gd name="T13" fmla="*/ 106 h 128"/>
                  <a:gd name="T14" fmla="*/ 98 w 98"/>
                  <a:gd name="T15" fmla="*/ 106 h 128"/>
                  <a:gd name="T16" fmla="*/ 98 w 98"/>
                  <a:gd name="T17" fmla="*/ 128 h 128"/>
                  <a:gd name="T18" fmla="*/ 0 w 98"/>
                  <a:gd name="T19" fmla="*/ 128 h 128"/>
                  <a:gd name="T20" fmla="*/ 0 w 98"/>
                  <a:gd name="T21" fmla="*/ 0 h 128"/>
                  <a:gd name="T22" fmla="*/ 96 w 98"/>
                  <a:gd name="T23" fmla="*/ 0 h 128"/>
                  <a:gd name="T24" fmla="*/ 96 w 98"/>
                  <a:gd name="T25" fmla="*/ 23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28"/>
                  <a:gd name="T41" fmla="*/ 98 w 98"/>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28">
                    <a:moveTo>
                      <a:pt x="96" y="23"/>
                    </a:moveTo>
                    <a:lnTo>
                      <a:pt x="26" y="23"/>
                    </a:lnTo>
                    <a:lnTo>
                      <a:pt x="26" y="50"/>
                    </a:lnTo>
                    <a:lnTo>
                      <a:pt x="91" y="50"/>
                    </a:lnTo>
                    <a:lnTo>
                      <a:pt x="91" y="73"/>
                    </a:lnTo>
                    <a:lnTo>
                      <a:pt x="26" y="73"/>
                    </a:lnTo>
                    <a:lnTo>
                      <a:pt x="26" y="106"/>
                    </a:lnTo>
                    <a:lnTo>
                      <a:pt x="98" y="106"/>
                    </a:lnTo>
                    <a:lnTo>
                      <a:pt x="98" y="128"/>
                    </a:lnTo>
                    <a:lnTo>
                      <a:pt x="0" y="128"/>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3" name="Freeform 445"/>
              <p:cNvSpPr>
                <a:spLocks/>
              </p:cNvSpPr>
              <p:nvPr/>
            </p:nvSpPr>
            <p:spPr bwMode="auto">
              <a:xfrm>
                <a:off x="1681" y="4831"/>
                <a:ext cx="115" cy="128"/>
              </a:xfrm>
              <a:custGeom>
                <a:avLst/>
                <a:gdLst>
                  <a:gd name="T0" fmla="*/ 85 w 115"/>
                  <a:gd name="T1" fmla="*/ 0 h 128"/>
                  <a:gd name="T2" fmla="*/ 115 w 115"/>
                  <a:gd name="T3" fmla="*/ 0 h 128"/>
                  <a:gd name="T4" fmla="*/ 72 w 115"/>
                  <a:gd name="T5" fmla="*/ 81 h 128"/>
                  <a:gd name="T6" fmla="*/ 72 w 115"/>
                  <a:gd name="T7" fmla="*/ 128 h 128"/>
                  <a:gd name="T8" fmla="*/ 45 w 115"/>
                  <a:gd name="T9" fmla="*/ 128 h 128"/>
                  <a:gd name="T10" fmla="*/ 45 w 115"/>
                  <a:gd name="T11" fmla="*/ 81 h 128"/>
                  <a:gd name="T12" fmla="*/ 0 w 115"/>
                  <a:gd name="T13" fmla="*/ 0 h 128"/>
                  <a:gd name="T14" fmla="*/ 32 w 115"/>
                  <a:gd name="T15" fmla="*/ 0 h 128"/>
                  <a:gd name="T16" fmla="*/ 60 w 115"/>
                  <a:gd name="T17" fmla="*/ 55 h 128"/>
                  <a:gd name="T18" fmla="*/ 85 w 115"/>
                  <a:gd name="T19" fmla="*/ 0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28"/>
                  <a:gd name="T32" fmla="*/ 115 w 11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28">
                    <a:moveTo>
                      <a:pt x="85" y="0"/>
                    </a:moveTo>
                    <a:lnTo>
                      <a:pt x="115" y="0"/>
                    </a:lnTo>
                    <a:lnTo>
                      <a:pt x="72" y="81"/>
                    </a:lnTo>
                    <a:lnTo>
                      <a:pt x="72" y="128"/>
                    </a:lnTo>
                    <a:lnTo>
                      <a:pt x="45" y="128"/>
                    </a:lnTo>
                    <a:lnTo>
                      <a:pt x="45" y="81"/>
                    </a:lnTo>
                    <a:lnTo>
                      <a:pt x="0" y="0"/>
                    </a:lnTo>
                    <a:lnTo>
                      <a:pt x="32" y="0"/>
                    </a:lnTo>
                    <a:lnTo>
                      <a:pt x="60" y="55"/>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4" name="Freeform 446"/>
              <p:cNvSpPr>
                <a:spLocks/>
              </p:cNvSpPr>
              <p:nvPr/>
            </p:nvSpPr>
            <p:spPr bwMode="auto">
              <a:xfrm>
                <a:off x="1862" y="4829"/>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3 h 168"/>
                  <a:gd name="T12" fmla="*/ 17 w 42"/>
                  <a:gd name="T13" fmla="*/ 85 h 168"/>
                  <a:gd name="T14" fmla="*/ 17 w 42"/>
                  <a:gd name="T15" fmla="*/ 98 h 168"/>
                  <a:gd name="T16" fmla="*/ 20 w 42"/>
                  <a:gd name="T17" fmla="*/ 108 h 168"/>
                  <a:gd name="T18" fmla="*/ 25 w 42"/>
                  <a:gd name="T19" fmla="*/ 130 h 168"/>
                  <a:gd name="T20" fmla="*/ 30 w 42"/>
                  <a:gd name="T21" fmla="*/ 148 h 168"/>
                  <a:gd name="T22" fmla="*/ 42 w 42"/>
                  <a:gd name="T23" fmla="*/ 168 h 168"/>
                  <a:gd name="T24" fmla="*/ 30 w 42"/>
                  <a:gd name="T25" fmla="*/ 168 h 168"/>
                  <a:gd name="T26" fmla="*/ 15 w 42"/>
                  <a:gd name="T27" fmla="*/ 143 h 168"/>
                  <a:gd name="T28" fmla="*/ 7 w 42"/>
                  <a:gd name="T29" fmla="*/ 128 h 168"/>
                  <a:gd name="T30" fmla="*/ 5 w 42"/>
                  <a:gd name="T31" fmla="*/ 115 h 168"/>
                  <a:gd name="T32" fmla="*/ 2 w 42"/>
                  <a:gd name="T33" fmla="*/ 100 h 168"/>
                  <a:gd name="T34" fmla="*/ 0 w 42"/>
                  <a:gd name="T35" fmla="*/ 85 h 168"/>
                  <a:gd name="T36" fmla="*/ 0 w 42"/>
                  <a:gd name="T37" fmla="*/ 73 h 168"/>
                  <a:gd name="T38" fmla="*/ 2 w 42"/>
                  <a:gd name="T39" fmla="*/ 60 h 168"/>
                  <a:gd name="T40" fmla="*/ 5 w 42"/>
                  <a:gd name="T41" fmla="*/ 50 h 168"/>
                  <a:gd name="T42" fmla="*/ 7 w 42"/>
                  <a:gd name="T43" fmla="*/ 40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3"/>
                    </a:lnTo>
                    <a:lnTo>
                      <a:pt x="17" y="85"/>
                    </a:lnTo>
                    <a:lnTo>
                      <a:pt x="17" y="98"/>
                    </a:lnTo>
                    <a:lnTo>
                      <a:pt x="20" y="108"/>
                    </a:lnTo>
                    <a:lnTo>
                      <a:pt x="25" y="130"/>
                    </a:lnTo>
                    <a:lnTo>
                      <a:pt x="30" y="148"/>
                    </a:lnTo>
                    <a:lnTo>
                      <a:pt x="42" y="168"/>
                    </a:lnTo>
                    <a:lnTo>
                      <a:pt x="30" y="168"/>
                    </a:lnTo>
                    <a:lnTo>
                      <a:pt x="15" y="143"/>
                    </a:lnTo>
                    <a:lnTo>
                      <a:pt x="7" y="128"/>
                    </a:lnTo>
                    <a:lnTo>
                      <a:pt x="5" y="115"/>
                    </a:lnTo>
                    <a:lnTo>
                      <a:pt x="2" y="100"/>
                    </a:lnTo>
                    <a:lnTo>
                      <a:pt x="0" y="85"/>
                    </a:lnTo>
                    <a:lnTo>
                      <a:pt x="0" y="73"/>
                    </a:lnTo>
                    <a:lnTo>
                      <a:pt x="2" y="60"/>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5" name="Freeform 447"/>
              <p:cNvSpPr>
                <a:spLocks noEditPoints="1"/>
              </p:cNvSpPr>
              <p:nvPr/>
            </p:nvSpPr>
            <p:spPr bwMode="auto">
              <a:xfrm>
                <a:off x="1925" y="4831"/>
                <a:ext cx="108" cy="131"/>
              </a:xfrm>
              <a:custGeom>
                <a:avLst/>
                <a:gdLst>
                  <a:gd name="T0" fmla="*/ 47 w 108"/>
                  <a:gd name="T1" fmla="*/ 116 h 131"/>
                  <a:gd name="T2" fmla="*/ 57 w 108"/>
                  <a:gd name="T3" fmla="*/ 113 h 131"/>
                  <a:gd name="T4" fmla="*/ 62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5 h 131"/>
                  <a:gd name="T18" fmla="*/ 88 w 108"/>
                  <a:gd name="T19" fmla="*/ 45 h 131"/>
                  <a:gd name="T20" fmla="*/ 83 w 108"/>
                  <a:gd name="T21" fmla="*/ 35 h 131"/>
                  <a:gd name="T22" fmla="*/ 80 w 108"/>
                  <a:gd name="T23" fmla="*/ 28 h 131"/>
                  <a:gd name="T24" fmla="*/ 78 w 108"/>
                  <a:gd name="T25" fmla="*/ 25 h 131"/>
                  <a:gd name="T26" fmla="*/ 73 w 108"/>
                  <a:gd name="T27" fmla="*/ 23 h 131"/>
                  <a:gd name="T28" fmla="*/ 67 w 108"/>
                  <a:gd name="T29" fmla="*/ 18 h 131"/>
                  <a:gd name="T30" fmla="*/ 57 w 108"/>
                  <a:gd name="T31" fmla="*/ 15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2 w 108"/>
                  <a:gd name="T43" fmla="*/ 0 h 131"/>
                  <a:gd name="T44" fmla="*/ 65 w 108"/>
                  <a:gd name="T45" fmla="*/ 0 h 131"/>
                  <a:gd name="T46" fmla="*/ 75 w 108"/>
                  <a:gd name="T47" fmla="*/ 5 h 131"/>
                  <a:gd name="T48" fmla="*/ 85 w 108"/>
                  <a:gd name="T49" fmla="*/ 10 h 131"/>
                  <a:gd name="T50" fmla="*/ 93 w 108"/>
                  <a:gd name="T51" fmla="*/ 20 h 131"/>
                  <a:gd name="T52" fmla="*/ 98 w 108"/>
                  <a:gd name="T53" fmla="*/ 23 h 131"/>
                  <a:gd name="T54" fmla="*/ 100 w 108"/>
                  <a:gd name="T55" fmla="*/ 28 h 131"/>
                  <a:gd name="T56" fmla="*/ 103 w 108"/>
                  <a:gd name="T57" fmla="*/ 38 h 131"/>
                  <a:gd name="T58" fmla="*/ 105 w 108"/>
                  <a:gd name="T59" fmla="*/ 50 h 131"/>
                  <a:gd name="T60" fmla="*/ 108 w 108"/>
                  <a:gd name="T61" fmla="*/ 63 h 131"/>
                  <a:gd name="T62" fmla="*/ 105 w 108"/>
                  <a:gd name="T63" fmla="*/ 73 h 131"/>
                  <a:gd name="T64" fmla="*/ 105 w 108"/>
                  <a:gd name="T65" fmla="*/ 83 h 131"/>
                  <a:gd name="T66" fmla="*/ 103 w 108"/>
                  <a:gd name="T67" fmla="*/ 91 h 131"/>
                  <a:gd name="T68" fmla="*/ 100 w 108"/>
                  <a:gd name="T69" fmla="*/ 101 h 131"/>
                  <a:gd name="T70" fmla="*/ 90 w 108"/>
                  <a:gd name="T71" fmla="*/ 113 h 131"/>
                  <a:gd name="T72" fmla="*/ 85 w 108"/>
                  <a:gd name="T73" fmla="*/ 118 h 131"/>
                  <a:gd name="T74" fmla="*/ 80 w 108"/>
                  <a:gd name="T75" fmla="*/ 123 h 131"/>
                  <a:gd name="T76" fmla="*/ 75 w 108"/>
                  <a:gd name="T77" fmla="*/ 126 h 131"/>
                  <a:gd name="T78" fmla="*/ 67 w 108"/>
                  <a:gd name="T79" fmla="*/ 128 h 131"/>
                  <a:gd name="T80" fmla="*/ 52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7" y="113"/>
                    </a:lnTo>
                    <a:lnTo>
                      <a:pt x="62" y="113"/>
                    </a:lnTo>
                    <a:lnTo>
                      <a:pt x="73" y="108"/>
                    </a:lnTo>
                    <a:lnTo>
                      <a:pt x="80" y="101"/>
                    </a:lnTo>
                    <a:lnTo>
                      <a:pt x="85" y="91"/>
                    </a:lnTo>
                    <a:lnTo>
                      <a:pt x="88" y="81"/>
                    </a:lnTo>
                    <a:lnTo>
                      <a:pt x="88" y="66"/>
                    </a:lnTo>
                    <a:lnTo>
                      <a:pt x="88" y="55"/>
                    </a:lnTo>
                    <a:lnTo>
                      <a:pt x="88" y="45"/>
                    </a:lnTo>
                    <a:lnTo>
                      <a:pt x="83" y="35"/>
                    </a:lnTo>
                    <a:lnTo>
                      <a:pt x="80" y="28"/>
                    </a:lnTo>
                    <a:lnTo>
                      <a:pt x="78" y="25"/>
                    </a:lnTo>
                    <a:lnTo>
                      <a:pt x="73" y="23"/>
                    </a:lnTo>
                    <a:lnTo>
                      <a:pt x="67" y="18"/>
                    </a:lnTo>
                    <a:lnTo>
                      <a:pt x="57" y="15"/>
                    </a:lnTo>
                    <a:lnTo>
                      <a:pt x="47" y="15"/>
                    </a:lnTo>
                    <a:lnTo>
                      <a:pt x="17" y="15"/>
                    </a:lnTo>
                    <a:lnTo>
                      <a:pt x="17" y="116"/>
                    </a:lnTo>
                    <a:lnTo>
                      <a:pt x="47" y="116"/>
                    </a:lnTo>
                    <a:close/>
                    <a:moveTo>
                      <a:pt x="0" y="0"/>
                    </a:moveTo>
                    <a:lnTo>
                      <a:pt x="52" y="0"/>
                    </a:lnTo>
                    <a:lnTo>
                      <a:pt x="65" y="0"/>
                    </a:lnTo>
                    <a:lnTo>
                      <a:pt x="75" y="5"/>
                    </a:lnTo>
                    <a:lnTo>
                      <a:pt x="85" y="10"/>
                    </a:lnTo>
                    <a:lnTo>
                      <a:pt x="93" y="20"/>
                    </a:lnTo>
                    <a:lnTo>
                      <a:pt x="98" y="23"/>
                    </a:lnTo>
                    <a:lnTo>
                      <a:pt x="100" y="28"/>
                    </a:lnTo>
                    <a:lnTo>
                      <a:pt x="103" y="38"/>
                    </a:lnTo>
                    <a:lnTo>
                      <a:pt x="105" y="50"/>
                    </a:lnTo>
                    <a:lnTo>
                      <a:pt x="108" y="63"/>
                    </a:lnTo>
                    <a:lnTo>
                      <a:pt x="105" y="73"/>
                    </a:lnTo>
                    <a:lnTo>
                      <a:pt x="105" y="83"/>
                    </a:lnTo>
                    <a:lnTo>
                      <a:pt x="103" y="91"/>
                    </a:lnTo>
                    <a:lnTo>
                      <a:pt x="100" y="101"/>
                    </a:lnTo>
                    <a:lnTo>
                      <a:pt x="90" y="113"/>
                    </a:lnTo>
                    <a:lnTo>
                      <a:pt x="85" y="118"/>
                    </a:lnTo>
                    <a:lnTo>
                      <a:pt x="80" y="123"/>
                    </a:lnTo>
                    <a:lnTo>
                      <a:pt x="75" y="126"/>
                    </a:lnTo>
                    <a:lnTo>
                      <a:pt x="67" y="128"/>
                    </a:lnTo>
                    <a:lnTo>
                      <a:pt x="52"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6" name="Freeform 448"/>
              <p:cNvSpPr>
                <a:spLocks/>
              </p:cNvSpPr>
              <p:nvPr/>
            </p:nvSpPr>
            <p:spPr bwMode="auto">
              <a:xfrm>
                <a:off x="2053" y="4831"/>
                <a:ext cx="103" cy="128"/>
              </a:xfrm>
              <a:custGeom>
                <a:avLst/>
                <a:gdLst>
                  <a:gd name="T0" fmla="*/ 0 w 103"/>
                  <a:gd name="T1" fmla="*/ 0 h 128"/>
                  <a:gd name="T2" fmla="*/ 22 w 103"/>
                  <a:gd name="T3" fmla="*/ 0 h 128"/>
                  <a:gd name="T4" fmla="*/ 88 w 103"/>
                  <a:gd name="T5" fmla="*/ 106 h 128"/>
                  <a:gd name="T6" fmla="*/ 88 w 103"/>
                  <a:gd name="T7" fmla="*/ 0 h 128"/>
                  <a:gd name="T8" fmla="*/ 103 w 103"/>
                  <a:gd name="T9" fmla="*/ 0 h 128"/>
                  <a:gd name="T10" fmla="*/ 103 w 103"/>
                  <a:gd name="T11" fmla="*/ 128 h 128"/>
                  <a:gd name="T12" fmla="*/ 85 w 103"/>
                  <a:gd name="T13" fmla="*/ 128 h 128"/>
                  <a:gd name="T14" fmla="*/ 17 w 103"/>
                  <a:gd name="T15" fmla="*/ 25 h 128"/>
                  <a:gd name="T16" fmla="*/ 17 w 103"/>
                  <a:gd name="T17" fmla="*/ 128 h 128"/>
                  <a:gd name="T18" fmla="*/ 0 w 103"/>
                  <a:gd name="T19" fmla="*/ 128 h 128"/>
                  <a:gd name="T20" fmla="*/ 0 w 103"/>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28"/>
                  <a:gd name="T35" fmla="*/ 103 w 103"/>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28">
                    <a:moveTo>
                      <a:pt x="0" y="0"/>
                    </a:moveTo>
                    <a:lnTo>
                      <a:pt x="22" y="0"/>
                    </a:lnTo>
                    <a:lnTo>
                      <a:pt x="88" y="106"/>
                    </a:lnTo>
                    <a:lnTo>
                      <a:pt x="88" y="0"/>
                    </a:lnTo>
                    <a:lnTo>
                      <a:pt x="103" y="0"/>
                    </a:lnTo>
                    <a:lnTo>
                      <a:pt x="103" y="128"/>
                    </a:lnTo>
                    <a:lnTo>
                      <a:pt x="85" y="128"/>
                    </a:lnTo>
                    <a:lnTo>
                      <a:pt x="17" y="25"/>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7" name="Freeform 449"/>
              <p:cNvSpPr>
                <a:spLocks/>
              </p:cNvSpPr>
              <p:nvPr/>
            </p:nvSpPr>
            <p:spPr bwMode="auto">
              <a:xfrm>
                <a:off x="2186" y="4831"/>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11 h 133"/>
                  <a:gd name="T10" fmla="*/ 35 w 103"/>
                  <a:gd name="T11" fmla="*/ 113 h 133"/>
                  <a:gd name="T12" fmla="*/ 40 w 103"/>
                  <a:gd name="T13" fmla="*/ 118 h 133"/>
                  <a:gd name="T14" fmla="*/ 51 w 103"/>
                  <a:gd name="T15" fmla="*/ 118 h 133"/>
                  <a:gd name="T16" fmla="*/ 61 w 103"/>
                  <a:gd name="T17" fmla="*/ 116 h 133"/>
                  <a:gd name="T18" fmla="*/ 68 w 103"/>
                  <a:gd name="T19" fmla="*/ 113 h 133"/>
                  <a:gd name="T20" fmla="*/ 76 w 103"/>
                  <a:gd name="T21" fmla="*/ 108 h 133"/>
                  <a:gd name="T22" fmla="*/ 81 w 103"/>
                  <a:gd name="T23" fmla="*/ 103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3 h 133"/>
                  <a:gd name="T40" fmla="*/ 96 w 103"/>
                  <a:gd name="T41" fmla="*/ 111 h 133"/>
                  <a:gd name="T42" fmla="*/ 93 w 103"/>
                  <a:gd name="T43" fmla="*/ 116 h 133"/>
                  <a:gd name="T44" fmla="*/ 88 w 103"/>
                  <a:gd name="T45" fmla="*/ 121 h 133"/>
                  <a:gd name="T46" fmla="*/ 86 w 103"/>
                  <a:gd name="T47" fmla="*/ 123 h 133"/>
                  <a:gd name="T48" fmla="*/ 78 w 103"/>
                  <a:gd name="T49" fmla="*/ 128 h 133"/>
                  <a:gd name="T50" fmla="*/ 66 w 103"/>
                  <a:gd name="T51" fmla="*/ 131 h 133"/>
                  <a:gd name="T52" fmla="*/ 61 w 103"/>
                  <a:gd name="T53" fmla="*/ 133 h 133"/>
                  <a:gd name="T54" fmla="*/ 51 w 103"/>
                  <a:gd name="T55" fmla="*/ 133 h 133"/>
                  <a:gd name="T56" fmla="*/ 35 w 103"/>
                  <a:gd name="T57" fmla="*/ 131 h 133"/>
                  <a:gd name="T58" fmla="*/ 23 w 103"/>
                  <a:gd name="T59" fmla="*/ 128 h 133"/>
                  <a:gd name="T60" fmla="*/ 18 w 103"/>
                  <a:gd name="T61" fmla="*/ 123 h 133"/>
                  <a:gd name="T62" fmla="*/ 15 w 103"/>
                  <a:gd name="T63" fmla="*/ 121 h 133"/>
                  <a:gd name="T64" fmla="*/ 10 w 103"/>
                  <a:gd name="T65" fmla="*/ 116 h 133"/>
                  <a:gd name="T66" fmla="*/ 8 w 103"/>
                  <a:gd name="T67" fmla="*/ 111 h 133"/>
                  <a:gd name="T68" fmla="*/ 5 w 103"/>
                  <a:gd name="T69" fmla="*/ 103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11"/>
                    </a:lnTo>
                    <a:lnTo>
                      <a:pt x="35" y="113"/>
                    </a:lnTo>
                    <a:lnTo>
                      <a:pt x="40" y="118"/>
                    </a:lnTo>
                    <a:lnTo>
                      <a:pt x="51" y="118"/>
                    </a:lnTo>
                    <a:lnTo>
                      <a:pt x="61" y="116"/>
                    </a:lnTo>
                    <a:lnTo>
                      <a:pt x="68" y="113"/>
                    </a:lnTo>
                    <a:lnTo>
                      <a:pt x="76" y="108"/>
                    </a:lnTo>
                    <a:lnTo>
                      <a:pt x="81" y="103"/>
                    </a:lnTo>
                    <a:lnTo>
                      <a:pt x="83" y="93"/>
                    </a:lnTo>
                    <a:lnTo>
                      <a:pt x="86" y="81"/>
                    </a:lnTo>
                    <a:lnTo>
                      <a:pt x="86" y="0"/>
                    </a:lnTo>
                    <a:lnTo>
                      <a:pt x="103" y="0"/>
                    </a:lnTo>
                    <a:lnTo>
                      <a:pt x="103" y="73"/>
                    </a:lnTo>
                    <a:lnTo>
                      <a:pt x="103" y="83"/>
                    </a:lnTo>
                    <a:lnTo>
                      <a:pt x="101" y="93"/>
                    </a:lnTo>
                    <a:lnTo>
                      <a:pt x="98" y="103"/>
                    </a:lnTo>
                    <a:lnTo>
                      <a:pt x="96" y="111"/>
                    </a:lnTo>
                    <a:lnTo>
                      <a:pt x="93" y="116"/>
                    </a:lnTo>
                    <a:lnTo>
                      <a:pt x="88" y="121"/>
                    </a:lnTo>
                    <a:lnTo>
                      <a:pt x="86" y="123"/>
                    </a:lnTo>
                    <a:lnTo>
                      <a:pt x="78" y="128"/>
                    </a:lnTo>
                    <a:lnTo>
                      <a:pt x="66" y="131"/>
                    </a:lnTo>
                    <a:lnTo>
                      <a:pt x="61" y="133"/>
                    </a:lnTo>
                    <a:lnTo>
                      <a:pt x="51" y="133"/>
                    </a:lnTo>
                    <a:lnTo>
                      <a:pt x="35" y="131"/>
                    </a:lnTo>
                    <a:lnTo>
                      <a:pt x="23" y="128"/>
                    </a:lnTo>
                    <a:lnTo>
                      <a:pt x="18" y="123"/>
                    </a:lnTo>
                    <a:lnTo>
                      <a:pt x="15" y="121"/>
                    </a:lnTo>
                    <a:lnTo>
                      <a:pt x="10" y="116"/>
                    </a:lnTo>
                    <a:lnTo>
                      <a:pt x="8" y="111"/>
                    </a:lnTo>
                    <a:lnTo>
                      <a:pt x="5" y="103"/>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8" name="Freeform 450"/>
              <p:cNvSpPr>
                <a:spLocks/>
              </p:cNvSpPr>
              <p:nvPr/>
            </p:nvSpPr>
            <p:spPr bwMode="auto">
              <a:xfrm>
                <a:off x="2314" y="4831"/>
                <a:ext cx="126" cy="131"/>
              </a:xfrm>
              <a:custGeom>
                <a:avLst/>
                <a:gdLst>
                  <a:gd name="T0" fmla="*/ 0 w 126"/>
                  <a:gd name="T1" fmla="*/ 0 h 131"/>
                  <a:gd name="T2" fmla="*/ 26 w 126"/>
                  <a:gd name="T3" fmla="*/ 0 h 131"/>
                  <a:gd name="T4" fmla="*/ 63 w 126"/>
                  <a:gd name="T5" fmla="*/ 111 h 131"/>
                  <a:gd name="T6" fmla="*/ 101 w 126"/>
                  <a:gd name="T7" fmla="*/ 0 h 131"/>
                  <a:gd name="T8" fmla="*/ 126 w 126"/>
                  <a:gd name="T9" fmla="*/ 0 h 131"/>
                  <a:gd name="T10" fmla="*/ 126 w 126"/>
                  <a:gd name="T11" fmla="*/ 131 h 131"/>
                  <a:gd name="T12" fmla="*/ 109 w 126"/>
                  <a:gd name="T13" fmla="*/ 131 h 131"/>
                  <a:gd name="T14" fmla="*/ 109 w 126"/>
                  <a:gd name="T15" fmla="*/ 53 h 131"/>
                  <a:gd name="T16" fmla="*/ 109 w 126"/>
                  <a:gd name="T17" fmla="*/ 40 h 131"/>
                  <a:gd name="T18" fmla="*/ 109 w 126"/>
                  <a:gd name="T19" fmla="*/ 20 h 131"/>
                  <a:gd name="T20" fmla="*/ 73 w 126"/>
                  <a:gd name="T21" fmla="*/ 131 h 131"/>
                  <a:gd name="T22" fmla="*/ 56 w 126"/>
                  <a:gd name="T23" fmla="*/ 131 h 131"/>
                  <a:gd name="T24" fmla="*/ 18 w 126"/>
                  <a:gd name="T25" fmla="*/ 20 h 131"/>
                  <a:gd name="T26" fmla="*/ 18 w 126"/>
                  <a:gd name="T27" fmla="*/ 25 h 131"/>
                  <a:gd name="T28" fmla="*/ 18 w 126"/>
                  <a:gd name="T29" fmla="*/ 38 h 131"/>
                  <a:gd name="T30" fmla="*/ 18 w 126"/>
                  <a:gd name="T31" fmla="*/ 53 h 131"/>
                  <a:gd name="T32" fmla="*/ 18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6" y="0"/>
                    </a:lnTo>
                    <a:lnTo>
                      <a:pt x="63" y="111"/>
                    </a:lnTo>
                    <a:lnTo>
                      <a:pt x="101" y="0"/>
                    </a:lnTo>
                    <a:lnTo>
                      <a:pt x="126" y="0"/>
                    </a:lnTo>
                    <a:lnTo>
                      <a:pt x="126" y="131"/>
                    </a:lnTo>
                    <a:lnTo>
                      <a:pt x="109" y="131"/>
                    </a:lnTo>
                    <a:lnTo>
                      <a:pt x="109" y="53"/>
                    </a:lnTo>
                    <a:lnTo>
                      <a:pt x="109" y="40"/>
                    </a:lnTo>
                    <a:lnTo>
                      <a:pt x="109" y="20"/>
                    </a:lnTo>
                    <a:lnTo>
                      <a:pt x="73" y="131"/>
                    </a:lnTo>
                    <a:lnTo>
                      <a:pt x="56" y="131"/>
                    </a:lnTo>
                    <a:lnTo>
                      <a:pt x="18" y="20"/>
                    </a:lnTo>
                    <a:lnTo>
                      <a:pt x="18" y="25"/>
                    </a:lnTo>
                    <a:lnTo>
                      <a:pt x="18" y="38"/>
                    </a:lnTo>
                    <a:lnTo>
                      <a:pt x="18" y="5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9" name="Freeform 451"/>
              <p:cNvSpPr>
                <a:spLocks noEditPoints="1"/>
              </p:cNvSpPr>
              <p:nvPr/>
            </p:nvSpPr>
            <p:spPr bwMode="auto">
              <a:xfrm>
                <a:off x="2465" y="4831"/>
                <a:ext cx="101" cy="131"/>
              </a:xfrm>
              <a:custGeom>
                <a:avLst/>
                <a:gdLst>
                  <a:gd name="T0" fmla="*/ 51 w 101"/>
                  <a:gd name="T1" fmla="*/ 55 h 131"/>
                  <a:gd name="T2" fmla="*/ 61 w 101"/>
                  <a:gd name="T3" fmla="*/ 55 h 131"/>
                  <a:gd name="T4" fmla="*/ 68 w 101"/>
                  <a:gd name="T5" fmla="*/ 53 h 131"/>
                  <a:gd name="T6" fmla="*/ 73 w 101"/>
                  <a:gd name="T7" fmla="*/ 48 h 131"/>
                  <a:gd name="T8" fmla="*/ 76 w 101"/>
                  <a:gd name="T9" fmla="*/ 45 h 131"/>
                  <a:gd name="T10" fmla="*/ 78 w 101"/>
                  <a:gd name="T11" fmla="*/ 40 h 131"/>
                  <a:gd name="T12" fmla="*/ 78 w 101"/>
                  <a:gd name="T13" fmla="*/ 35 h 131"/>
                  <a:gd name="T14" fmla="*/ 76 w 101"/>
                  <a:gd name="T15" fmla="*/ 28 h 131"/>
                  <a:gd name="T16" fmla="*/ 76 w 101"/>
                  <a:gd name="T17" fmla="*/ 23 h 131"/>
                  <a:gd name="T18" fmla="*/ 71 w 101"/>
                  <a:gd name="T19" fmla="*/ 20 h 131"/>
                  <a:gd name="T20" fmla="*/ 68 w 101"/>
                  <a:gd name="T21" fmla="*/ 18 h 131"/>
                  <a:gd name="T22" fmla="*/ 61 w 101"/>
                  <a:gd name="T23" fmla="*/ 15 h 131"/>
                  <a:gd name="T24" fmla="*/ 51 w 101"/>
                  <a:gd name="T25" fmla="*/ 15 h 131"/>
                  <a:gd name="T26" fmla="*/ 18 w 101"/>
                  <a:gd name="T27" fmla="*/ 15 h 131"/>
                  <a:gd name="T28" fmla="*/ 18 w 101"/>
                  <a:gd name="T29" fmla="*/ 55 h 131"/>
                  <a:gd name="T30" fmla="*/ 51 w 101"/>
                  <a:gd name="T31" fmla="*/ 55 h 131"/>
                  <a:gd name="T32" fmla="*/ 56 w 101"/>
                  <a:gd name="T33" fmla="*/ 116 h 131"/>
                  <a:gd name="T34" fmla="*/ 63 w 101"/>
                  <a:gd name="T35" fmla="*/ 113 h 131"/>
                  <a:gd name="T36" fmla="*/ 71 w 101"/>
                  <a:gd name="T37" fmla="*/ 113 h 131"/>
                  <a:gd name="T38" fmla="*/ 76 w 101"/>
                  <a:gd name="T39" fmla="*/ 111 h 131"/>
                  <a:gd name="T40" fmla="*/ 78 w 101"/>
                  <a:gd name="T41" fmla="*/ 108 h 131"/>
                  <a:gd name="T42" fmla="*/ 81 w 101"/>
                  <a:gd name="T43" fmla="*/ 106 h 131"/>
                  <a:gd name="T44" fmla="*/ 83 w 101"/>
                  <a:gd name="T45" fmla="*/ 98 h 131"/>
                  <a:gd name="T46" fmla="*/ 83 w 101"/>
                  <a:gd name="T47" fmla="*/ 91 h 131"/>
                  <a:gd name="T48" fmla="*/ 83 w 101"/>
                  <a:gd name="T49" fmla="*/ 86 h 131"/>
                  <a:gd name="T50" fmla="*/ 81 w 101"/>
                  <a:gd name="T51" fmla="*/ 78 h 131"/>
                  <a:gd name="T52" fmla="*/ 76 w 101"/>
                  <a:gd name="T53" fmla="*/ 76 h 131"/>
                  <a:gd name="T54" fmla="*/ 71 w 101"/>
                  <a:gd name="T55" fmla="*/ 73 h 131"/>
                  <a:gd name="T56" fmla="*/ 63 w 101"/>
                  <a:gd name="T57" fmla="*/ 71 h 131"/>
                  <a:gd name="T58" fmla="*/ 53 w 101"/>
                  <a:gd name="T59" fmla="*/ 68 h 131"/>
                  <a:gd name="T60" fmla="*/ 18 w 101"/>
                  <a:gd name="T61" fmla="*/ 68 h 131"/>
                  <a:gd name="T62" fmla="*/ 18 w 101"/>
                  <a:gd name="T63" fmla="*/ 116 h 131"/>
                  <a:gd name="T64" fmla="*/ 56 w 101"/>
                  <a:gd name="T65" fmla="*/ 116 h 131"/>
                  <a:gd name="T66" fmla="*/ 0 w 101"/>
                  <a:gd name="T67" fmla="*/ 0 h 131"/>
                  <a:gd name="T68" fmla="*/ 58 w 101"/>
                  <a:gd name="T69" fmla="*/ 0 h 131"/>
                  <a:gd name="T70" fmla="*/ 68 w 101"/>
                  <a:gd name="T71" fmla="*/ 0 h 131"/>
                  <a:gd name="T72" fmla="*/ 76 w 101"/>
                  <a:gd name="T73" fmla="*/ 3 h 131"/>
                  <a:gd name="T74" fmla="*/ 83 w 101"/>
                  <a:gd name="T75" fmla="*/ 8 h 131"/>
                  <a:gd name="T76" fmla="*/ 88 w 101"/>
                  <a:gd name="T77" fmla="*/ 13 h 131"/>
                  <a:gd name="T78" fmla="*/ 94 w 101"/>
                  <a:gd name="T79" fmla="*/ 23 h 131"/>
                  <a:gd name="T80" fmla="*/ 96 w 101"/>
                  <a:gd name="T81" fmla="*/ 33 h 131"/>
                  <a:gd name="T82" fmla="*/ 96 w 101"/>
                  <a:gd name="T83" fmla="*/ 38 h 131"/>
                  <a:gd name="T84" fmla="*/ 94 w 101"/>
                  <a:gd name="T85" fmla="*/ 43 h 131"/>
                  <a:gd name="T86" fmla="*/ 88 w 101"/>
                  <a:gd name="T87" fmla="*/ 53 h 131"/>
                  <a:gd name="T88" fmla="*/ 83 w 101"/>
                  <a:gd name="T89" fmla="*/ 55 h 131"/>
                  <a:gd name="T90" fmla="*/ 78 w 101"/>
                  <a:gd name="T91" fmla="*/ 61 h 131"/>
                  <a:gd name="T92" fmla="*/ 86 w 101"/>
                  <a:gd name="T93" fmla="*/ 63 h 131"/>
                  <a:gd name="T94" fmla="*/ 94 w 101"/>
                  <a:gd name="T95" fmla="*/ 68 h 131"/>
                  <a:gd name="T96" fmla="*/ 96 w 101"/>
                  <a:gd name="T97" fmla="*/ 73 h 131"/>
                  <a:gd name="T98" fmla="*/ 99 w 101"/>
                  <a:gd name="T99" fmla="*/ 78 h 131"/>
                  <a:gd name="T100" fmla="*/ 101 w 101"/>
                  <a:gd name="T101" fmla="*/ 86 h 131"/>
                  <a:gd name="T102" fmla="*/ 101 w 101"/>
                  <a:gd name="T103" fmla="*/ 93 h 131"/>
                  <a:gd name="T104" fmla="*/ 101 w 101"/>
                  <a:gd name="T105" fmla="*/ 98 h 131"/>
                  <a:gd name="T106" fmla="*/ 99 w 101"/>
                  <a:gd name="T107" fmla="*/ 103 h 131"/>
                  <a:gd name="T108" fmla="*/ 96 w 101"/>
                  <a:gd name="T109" fmla="*/ 108 h 131"/>
                  <a:gd name="T110" fmla="*/ 94 w 101"/>
                  <a:gd name="T111" fmla="*/ 116 h 131"/>
                  <a:gd name="T112" fmla="*/ 86 w 101"/>
                  <a:gd name="T113" fmla="*/ 121 h 131"/>
                  <a:gd name="T114" fmla="*/ 78 w 101"/>
                  <a:gd name="T115" fmla="*/ 126 h 131"/>
                  <a:gd name="T116" fmla="*/ 68 w 101"/>
                  <a:gd name="T117" fmla="*/ 128 h 131"/>
                  <a:gd name="T118" fmla="*/ 56 w 101"/>
                  <a:gd name="T119" fmla="*/ 131 h 131"/>
                  <a:gd name="T120" fmla="*/ 0 w 101"/>
                  <a:gd name="T121" fmla="*/ 131 h 131"/>
                  <a:gd name="T122" fmla="*/ 0 w 101"/>
                  <a:gd name="T123" fmla="*/ 0 h 1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1"/>
                  <a:gd name="T188" fmla="*/ 101 w 101"/>
                  <a:gd name="T189" fmla="*/ 131 h 1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1">
                    <a:moveTo>
                      <a:pt x="51" y="55"/>
                    </a:moveTo>
                    <a:lnTo>
                      <a:pt x="61" y="55"/>
                    </a:lnTo>
                    <a:lnTo>
                      <a:pt x="68" y="53"/>
                    </a:lnTo>
                    <a:lnTo>
                      <a:pt x="73" y="48"/>
                    </a:lnTo>
                    <a:lnTo>
                      <a:pt x="76" y="45"/>
                    </a:lnTo>
                    <a:lnTo>
                      <a:pt x="78" y="40"/>
                    </a:lnTo>
                    <a:lnTo>
                      <a:pt x="78" y="35"/>
                    </a:lnTo>
                    <a:lnTo>
                      <a:pt x="76" y="28"/>
                    </a:lnTo>
                    <a:lnTo>
                      <a:pt x="76" y="23"/>
                    </a:lnTo>
                    <a:lnTo>
                      <a:pt x="71" y="20"/>
                    </a:lnTo>
                    <a:lnTo>
                      <a:pt x="68" y="18"/>
                    </a:lnTo>
                    <a:lnTo>
                      <a:pt x="61" y="15"/>
                    </a:lnTo>
                    <a:lnTo>
                      <a:pt x="51" y="15"/>
                    </a:lnTo>
                    <a:lnTo>
                      <a:pt x="18" y="15"/>
                    </a:lnTo>
                    <a:lnTo>
                      <a:pt x="18" y="55"/>
                    </a:lnTo>
                    <a:lnTo>
                      <a:pt x="51" y="55"/>
                    </a:lnTo>
                    <a:close/>
                    <a:moveTo>
                      <a:pt x="56" y="116"/>
                    </a:moveTo>
                    <a:lnTo>
                      <a:pt x="63" y="113"/>
                    </a:lnTo>
                    <a:lnTo>
                      <a:pt x="71" y="113"/>
                    </a:lnTo>
                    <a:lnTo>
                      <a:pt x="76" y="111"/>
                    </a:lnTo>
                    <a:lnTo>
                      <a:pt x="78" y="108"/>
                    </a:lnTo>
                    <a:lnTo>
                      <a:pt x="81" y="106"/>
                    </a:lnTo>
                    <a:lnTo>
                      <a:pt x="83" y="98"/>
                    </a:lnTo>
                    <a:lnTo>
                      <a:pt x="83" y="91"/>
                    </a:lnTo>
                    <a:lnTo>
                      <a:pt x="83" y="86"/>
                    </a:lnTo>
                    <a:lnTo>
                      <a:pt x="81" y="78"/>
                    </a:lnTo>
                    <a:lnTo>
                      <a:pt x="76" y="76"/>
                    </a:lnTo>
                    <a:lnTo>
                      <a:pt x="71" y="73"/>
                    </a:lnTo>
                    <a:lnTo>
                      <a:pt x="63" y="71"/>
                    </a:lnTo>
                    <a:lnTo>
                      <a:pt x="53" y="68"/>
                    </a:lnTo>
                    <a:lnTo>
                      <a:pt x="18" y="68"/>
                    </a:lnTo>
                    <a:lnTo>
                      <a:pt x="18" y="116"/>
                    </a:lnTo>
                    <a:lnTo>
                      <a:pt x="56" y="116"/>
                    </a:lnTo>
                    <a:close/>
                    <a:moveTo>
                      <a:pt x="0" y="0"/>
                    </a:moveTo>
                    <a:lnTo>
                      <a:pt x="58" y="0"/>
                    </a:lnTo>
                    <a:lnTo>
                      <a:pt x="68" y="0"/>
                    </a:lnTo>
                    <a:lnTo>
                      <a:pt x="76" y="3"/>
                    </a:lnTo>
                    <a:lnTo>
                      <a:pt x="83" y="8"/>
                    </a:lnTo>
                    <a:lnTo>
                      <a:pt x="88" y="13"/>
                    </a:lnTo>
                    <a:lnTo>
                      <a:pt x="94" y="23"/>
                    </a:lnTo>
                    <a:lnTo>
                      <a:pt x="96" y="33"/>
                    </a:lnTo>
                    <a:lnTo>
                      <a:pt x="96" y="38"/>
                    </a:lnTo>
                    <a:lnTo>
                      <a:pt x="94" y="43"/>
                    </a:lnTo>
                    <a:lnTo>
                      <a:pt x="88" y="53"/>
                    </a:lnTo>
                    <a:lnTo>
                      <a:pt x="83" y="55"/>
                    </a:lnTo>
                    <a:lnTo>
                      <a:pt x="78" y="61"/>
                    </a:lnTo>
                    <a:lnTo>
                      <a:pt x="86" y="63"/>
                    </a:lnTo>
                    <a:lnTo>
                      <a:pt x="94" y="68"/>
                    </a:lnTo>
                    <a:lnTo>
                      <a:pt x="96" y="73"/>
                    </a:lnTo>
                    <a:lnTo>
                      <a:pt x="99" y="78"/>
                    </a:lnTo>
                    <a:lnTo>
                      <a:pt x="101" y="86"/>
                    </a:lnTo>
                    <a:lnTo>
                      <a:pt x="101" y="93"/>
                    </a:lnTo>
                    <a:lnTo>
                      <a:pt x="101" y="98"/>
                    </a:lnTo>
                    <a:lnTo>
                      <a:pt x="99" y="103"/>
                    </a:lnTo>
                    <a:lnTo>
                      <a:pt x="96" y="108"/>
                    </a:lnTo>
                    <a:lnTo>
                      <a:pt x="94" y="116"/>
                    </a:lnTo>
                    <a:lnTo>
                      <a:pt x="86" y="121"/>
                    </a:lnTo>
                    <a:lnTo>
                      <a:pt x="78" y="126"/>
                    </a:lnTo>
                    <a:lnTo>
                      <a:pt x="68" y="128"/>
                    </a:lnTo>
                    <a:lnTo>
                      <a:pt x="5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0" name="Freeform 452"/>
              <p:cNvSpPr>
                <a:spLocks/>
              </p:cNvSpPr>
              <p:nvPr/>
            </p:nvSpPr>
            <p:spPr bwMode="auto">
              <a:xfrm>
                <a:off x="2589" y="4831"/>
                <a:ext cx="95" cy="128"/>
              </a:xfrm>
              <a:custGeom>
                <a:avLst/>
                <a:gdLst>
                  <a:gd name="T0" fmla="*/ 0 w 95"/>
                  <a:gd name="T1" fmla="*/ 0 h 128"/>
                  <a:gd name="T2" fmla="*/ 95 w 95"/>
                  <a:gd name="T3" fmla="*/ 0 h 128"/>
                  <a:gd name="T4" fmla="*/ 95 w 95"/>
                  <a:gd name="T5" fmla="*/ 15 h 128"/>
                  <a:gd name="T6" fmla="*/ 17 w 95"/>
                  <a:gd name="T7" fmla="*/ 15 h 128"/>
                  <a:gd name="T8" fmla="*/ 17 w 95"/>
                  <a:gd name="T9" fmla="*/ 55 h 128"/>
                  <a:gd name="T10" fmla="*/ 88 w 95"/>
                  <a:gd name="T11" fmla="*/ 55 h 128"/>
                  <a:gd name="T12" fmla="*/ 88 w 95"/>
                  <a:gd name="T13" fmla="*/ 71 h 128"/>
                  <a:gd name="T14" fmla="*/ 17 w 95"/>
                  <a:gd name="T15" fmla="*/ 71 h 128"/>
                  <a:gd name="T16" fmla="*/ 17 w 95"/>
                  <a:gd name="T17" fmla="*/ 113 h 128"/>
                  <a:gd name="T18" fmla="*/ 95 w 95"/>
                  <a:gd name="T19" fmla="*/ 113 h 128"/>
                  <a:gd name="T20" fmla="*/ 95 w 95"/>
                  <a:gd name="T21" fmla="*/ 128 h 128"/>
                  <a:gd name="T22" fmla="*/ 0 w 95"/>
                  <a:gd name="T23" fmla="*/ 128 h 128"/>
                  <a:gd name="T24" fmla="*/ 0 w 95"/>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28"/>
                  <a:gd name="T41" fmla="*/ 95 w 95"/>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28">
                    <a:moveTo>
                      <a:pt x="0" y="0"/>
                    </a:moveTo>
                    <a:lnTo>
                      <a:pt x="95" y="0"/>
                    </a:lnTo>
                    <a:lnTo>
                      <a:pt x="95" y="15"/>
                    </a:lnTo>
                    <a:lnTo>
                      <a:pt x="17" y="15"/>
                    </a:lnTo>
                    <a:lnTo>
                      <a:pt x="17" y="55"/>
                    </a:lnTo>
                    <a:lnTo>
                      <a:pt x="88" y="55"/>
                    </a:lnTo>
                    <a:lnTo>
                      <a:pt x="88" y="71"/>
                    </a:lnTo>
                    <a:lnTo>
                      <a:pt x="17" y="71"/>
                    </a:lnTo>
                    <a:lnTo>
                      <a:pt x="17" y="113"/>
                    </a:lnTo>
                    <a:lnTo>
                      <a:pt x="95" y="113"/>
                    </a:lnTo>
                    <a:lnTo>
                      <a:pt x="9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1" name="Freeform 453"/>
              <p:cNvSpPr>
                <a:spLocks noEditPoints="1"/>
              </p:cNvSpPr>
              <p:nvPr/>
            </p:nvSpPr>
            <p:spPr bwMode="auto">
              <a:xfrm>
                <a:off x="2709" y="4831"/>
                <a:ext cx="109" cy="131"/>
              </a:xfrm>
              <a:custGeom>
                <a:avLst/>
                <a:gdLst>
                  <a:gd name="T0" fmla="*/ 61 w 109"/>
                  <a:gd name="T1" fmla="*/ 61 h 131"/>
                  <a:gd name="T2" fmla="*/ 71 w 109"/>
                  <a:gd name="T3" fmla="*/ 58 h 131"/>
                  <a:gd name="T4" fmla="*/ 76 w 109"/>
                  <a:gd name="T5" fmla="*/ 58 h 131"/>
                  <a:gd name="T6" fmla="*/ 78 w 109"/>
                  <a:gd name="T7" fmla="*/ 55 h 131"/>
                  <a:gd name="T8" fmla="*/ 83 w 109"/>
                  <a:gd name="T9" fmla="*/ 50 h 131"/>
                  <a:gd name="T10" fmla="*/ 86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0 h 131"/>
                  <a:gd name="T22" fmla="*/ 76 w 109"/>
                  <a:gd name="T23" fmla="*/ 18 h 131"/>
                  <a:gd name="T24" fmla="*/ 71 w 109"/>
                  <a:gd name="T25" fmla="*/ 15 h 131"/>
                  <a:gd name="T26" fmla="*/ 63 w 109"/>
                  <a:gd name="T27" fmla="*/ 15 h 131"/>
                  <a:gd name="T28" fmla="*/ 18 w 109"/>
                  <a:gd name="T29" fmla="*/ 15 h 131"/>
                  <a:gd name="T30" fmla="*/ 18 w 109"/>
                  <a:gd name="T31" fmla="*/ 61 h 131"/>
                  <a:gd name="T32" fmla="*/ 61 w 109"/>
                  <a:gd name="T33" fmla="*/ 61 h 131"/>
                  <a:gd name="T34" fmla="*/ 0 w 109"/>
                  <a:gd name="T35" fmla="*/ 0 h 131"/>
                  <a:gd name="T36" fmla="*/ 61 w 109"/>
                  <a:gd name="T37" fmla="*/ 0 h 131"/>
                  <a:gd name="T38" fmla="*/ 76 w 109"/>
                  <a:gd name="T39" fmla="*/ 0 h 131"/>
                  <a:gd name="T40" fmla="*/ 86 w 109"/>
                  <a:gd name="T41" fmla="*/ 5 h 131"/>
                  <a:gd name="T42" fmla="*/ 94 w 109"/>
                  <a:gd name="T43" fmla="*/ 10 h 131"/>
                  <a:gd name="T44" fmla="*/ 99 w 109"/>
                  <a:gd name="T45" fmla="*/ 13 h 131"/>
                  <a:gd name="T46" fmla="*/ 101 w 109"/>
                  <a:gd name="T47" fmla="*/ 15 h 131"/>
                  <a:gd name="T48" fmla="*/ 104 w 109"/>
                  <a:gd name="T49" fmla="*/ 25 h 131"/>
                  <a:gd name="T50" fmla="*/ 104 w 109"/>
                  <a:gd name="T51" fmla="*/ 35 h 131"/>
                  <a:gd name="T52" fmla="*/ 104 w 109"/>
                  <a:gd name="T53" fmla="*/ 45 h 131"/>
                  <a:gd name="T54" fmla="*/ 101 w 109"/>
                  <a:gd name="T55" fmla="*/ 50 h 131"/>
                  <a:gd name="T56" fmla="*/ 99 w 109"/>
                  <a:gd name="T57" fmla="*/ 53 h 131"/>
                  <a:gd name="T58" fmla="*/ 94 w 109"/>
                  <a:gd name="T59" fmla="*/ 61 h 131"/>
                  <a:gd name="T60" fmla="*/ 86 w 109"/>
                  <a:gd name="T61" fmla="*/ 66 h 131"/>
                  <a:gd name="T62" fmla="*/ 94 w 109"/>
                  <a:gd name="T63" fmla="*/ 71 h 131"/>
                  <a:gd name="T64" fmla="*/ 99 w 109"/>
                  <a:gd name="T65" fmla="*/ 73 h 131"/>
                  <a:gd name="T66" fmla="*/ 99 w 109"/>
                  <a:gd name="T67" fmla="*/ 78 h 131"/>
                  <a:gd name="T68" fmla="*/ 101 w 109"/>
                  <a:gd name="T69" fmla="*/ 81 h 131"/>
                  <a:gd name="T70" fmla="*/ 101 w 109"/>
                  <a:gd name="T71" fmla="*/ 91 h 131"/>
                  <a:gd name="T72" fmla="*/ 104 w 109"/>
                  <a:gd name="T73" fmla="*/ 108 h 131"/>
                  <a:gd name="T74" fmla="*/ 104 w 109"/>
                  <a:gd name="T75" fmla="*/ 118 h 131"/>
                  <a:gd name="T76" fmla="*/ 106 w 109"/>
                  <a:gd name="T77" fmla="*/ 123 h 131"/>
                  <a:gd name="T78" fmla="*/ 109 w 109"/>
                  <a:gd name="T79" fmla="*/ 126 h 131"/>
                  <a:gd name="T80" fmla="*/ 109 w 109"/>
                  <a:gd name="T81" fmla="*/ 131 h 131"/>
                  <a:gd name="T82" fmla="*/ 89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78 h 131"/>
                  <a:gd name="T96" fmla="*/ 76 w 109"/>
                  <a:gd name="T97" fmla="*/ 76 h 131"/>
                  <a:gd name="T98" fmla="*/ 68 w 109"/>
                  <a:gd name="T99" fmla="*/ 76 h 131"/>
                  <a:gd name="T100" fmla="*/ 58 w 109"/>
                  <a:gd name="T101" fmla="*/ 73 h 131"/>
                  <a:gd name="T102" fmla="*/ 18 w 109"/>
                  <a:gd name="T103" fmla="*/ 73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1"/>
                    </a:moveTo>
                    <a:lnTo>
                      <a:pt x="71" y="58"/>
                    </a:lnTo>
                    <a:lnTo>
                      <a:pt x="76" y="58"/>
                    </a:lnTo>
                    <a:lnTo>
                      <a:pt x="78" y="55"/>
                    </a:lnTo>
                    <a:lnTo>
                      <a:pt x="83" y="50"/>
                    </a:lnTo>
                    <a:lnTo>
                      <a:pt x="86" y="48"/>
                    </a:lnTo>
                    <a:lnTo>
                      <a:pt x="86" y="43"/>
                    </a:lnTo>
                    <a:lnTo>
                      <a:pt x="86" y="38"/>
                    </a:lnTo>
                    <a:lnTo>
                      <a:pt x="86" y="30"/>
                    </a:lnTo>
                    <a:lnTo>
                      <a:pt x="83" y="25"/>
                    </a:lnTo>
                    <a:lnTo>
                      <a:pt x="81" y="20"/>
                    </a:lnTo>
                    <a:lnTo>
                      <a:pt x="76" y="18"/>
                    </a:lnTo>
                    <a:lnTo>
                      <a:pt x="71" y="15"/>
                    </a:lnTo>
                    <a:lnTo>
                      <a:pt x="63" y="15"/>
                    </a:lnTo>
                    <a:lnTo>
                      <a:pt x="18" y="15"/>
                    </a:lnTo>
                    <a:lnTo>
                      <a:pt x="18" y="61"/>
                    </a:lnTo>
                    <a:lnTo>
                      <a:pt x="61" y="61"/>
                    </a:lnTo>
                    <a:close/>
                    <a:moveTo>
                      <a:pt x="0" y="0"/>
                    </a:moveTo>
                    <a:lnTo>
                      <a:pt x="61" y="0"/>
                    </a:lnTo>
                    <a:lnTo>
                      <a:pt x="76" y="0"/>
                    </a:lnTo>
                    <a:lnTo>
                      <a:pt x="86" y="5"/>
                    </a:lnTo>
                    <a:lnTo>
                      <a:pt x="94" y="10"/>
                    </a:lnTo>
                    <a:lnTo>
                      <a:pt x="99" y="13"/>
                    </a:lnTo>
                    <a:lnTo>
                      <a:pt x="101" y="15"/>
                    </a:lnTo>
                    <a:lnTo>
                      <a:pt x="104" y="25"/>
                    </a:lnTo>
                    <a:lnTo>
                      <a:pt x="104" y="35"/>
                    </a:lnTo>
                    <a:lnTo>
                      <a:pt x="104" y="45"/>
                    </a:lnTo>
                    <a:lnTo>
                      <a:pt x="101" y="50"/>
                    </a:lnTo>
                    <a:lnTo>
                      <a:pt x="99" y="53"/>
                    </a:lnTo>
                    <a:lnTo>
                      <a:pt x="94" y="61"/>
                    </a:lnTo>
                    <a:lnTo>
                      <a:pt x="86" y="66"/>
                    </a:lnTo>
                    <a:lnTo>
                      <a:pt x="94" y="71"/>
                    </a:lnTo>
                    <a:lnTo>
                      <a:pt x="99" y="73"/>
                    </a:lnTo>
                    <a:lnTo>
                      <a:pt x="99" y="78"/>
                    </a:lnTo>
                    <a:lnTo>
                      <a:pt x="101" y="81"/>
                    </a:lnTo>
                    <a:lnTo>
                      <a:pt x="101" y="91"/>
                    </a:lnTo>
                    <a:lnTo>
                      <a:pt x="104" y="108"/>
                    </a:lnTo>
                    <a:lnTo>
                      <a:pt x="104" y="118"/>
                    </a:lnTo>
                    <a:lnTo>
                      <a:pt x="106" y="123"/>
                    </a:lnTo>
                    <a:lnTo>
                      <a:pt x="109" y="126"/>
                    </a:lnTo>
                    <a:lnTo>
                      <a:pt x="109" y="131"/>
                    </a:lnTo>
                    <a:lnTo>
                      <a:pt x="89" y="131"/>
                    </a:lnTo>
                    <a:lnTo>
                      <a:pt x="86" y="126"/>
                    </a:lnTo>
                    <a:lnTo>
                      <a:pt x="86" y="116"/>
                    </a:lnTo>
                    <a:lnTo>
                      <a:pt x="83" y="93"/>
                    </a:lnTo>
                    <a:lnTo>
                      <a:pt x="83" y="88"/>
                    </a:lnTo>
                    <a:lnTo>
                      <a:pt x="81" y="83"/>
                    </a:lnTo>
                    <a:lnTo>
                      <a:pt x="78" y="78"/>
                    </a:lnTo>
                    <a:lnTo>
                      <a:pt x="76" y="76"/>
                    </a:lnTo>
                    <a:lnTo>
                      <a:pt x="68" y="76"/>
                    </a:lnTo>
                    <a:lnTo>
                      <a:pt x="58" y="73"/>
                    </a:lnTo>
                    <a:lnTo>
                      <a:pt x="18" y="73"/>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2" name="Freeform 454"/>
              <p:cNvSpPr>
                <a:spLocks/>
              </p:cNvSpPr>
              <p:nvPr/>
            </p:nvSpPr>
            <p:spPr bwMode="auto">
              <a:xfrm>
                <a:off x="2833" y="4829"/>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8 h 168"/>
                  <a:gd name="T12" fmla="*/ 22 w 40"/>
                  <a:gd name="T13" fmla="*/ 85 h 168"/>
                  <a:gd name="T14" fmla="*/ 22 w 40"/>
                  <a:gd name="T15" fmla="*/ 73 h 168"/>
                  <a:gd name="T16" fmla="*/ 22 w 40"/>
                  <a:gd name="T17" fmla="*/ 60 h 168"/>
                  <a:gd name="T18" fmla="*/ 20 w 40"/>
                  <a:gd name="T19" fmla="*/ 47 h 168"/>
                  <a:gd name="T20" fmla="*/ 15 w 40"/>
                  <a:gd name="T21" fmla="*/ 37 h 168"/>
                  <a:gd name="T22" fmla="*/ 10 w 40"/>
                  <a:gd name="T23" fmla="*/ 22 h 168"/>
                  <a:gd name="T24" fmla="*/ 0 w 40"/>
                  <a:gd name="T25" fmla="*/ 0 h 168"/>
                  <a:gd name="T26" fmla="*/ 10 w 40"/>
                  <a:gd name="T27" fmla="*/ 0 h 168"/>
                  <a:gd name="T28" fmla="*/ 25 w 40"/>
                  <a:gd name="T29" fmla="*/ 27 h 168"/>
                  <a:gd name="T30" fmla="*/ 32 w 40"/>
                  <a:gd name="T31" fmla="*/ 40 h 168"/>
                  <a:gd name="T32" fmla="*/ 35 w 40"/>
                  <a:gd name="T33" fmla="*/ 52 h 168"/>
                  <a:gd name="T34" fmla="*/ 37 w 40"/>
                  <a:gd name="T35" fmla="*/ 63 h 168"/>
                  <a:gd name="T36" fmla="*/ 40 w 40"/>
                  <a:gd name="T37" fmla="*/ 83 h 168"/>
                  <a:gd name="T38" fmla="*/ 40 w 40"/>
                  <a:gd name="T39" fmla="*/ 95 h 168"/>
                  <a:gd name="T40" fmla="*/ 37 w 40"/>
                  <a:gd name="T41" fmla="*/ 108 h 168"/>
                  <a:gd name="T42" fmla="*/ 35 w 40"/>
                  <a:gd name="T43" fmla="*/ 120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8"/>
                    </a:lnTo>
                    <a:lnTo>
                      <a:pt x="22" y="85"/>
                    </a:lnTo>
                    <a:lnTo>
                      <a:pt x="22" y="73"/>
                    </a:lnTo>
                    <a:lnTo>
                      <a:pt x="22" y="60"/>
                    </a:lnTo>
                    <a:lnTo>
                      <a:pt x="20" y="47"/>
                    </a:lnTo>
                    <a:lnTo>
                      <a:pt x="15" y="37"/>
                    </a:lnTo>
                    <a:lnTo>
                      <a:pt x="10" y="22"/>
                    </a:lnTo>
                    <a:lnTo>
                      <a:pt x="0" y="0"/>
                    </a:lnTo>
                    <a:lnTo>
                      <a:pt x="10" y="0"/>
                    </a:lnTo>
                    <a:lnTo>
                      <a:pt x="25" y="27"/>
                    </a:lnTo>
                    <a:lnTo>
                      <a:pt x="32" y="40"/>
                    </a:lnTo>
                    <a:lnTo>
                      <a:pt x="35" y="52"/>
                    </a:lnTo>
                    <a:lnTo>
                      <a:pt x="37" y="63"/>
                    </a:lnTo>
                    <a:lnTo>
                      <a:pt x="40" y="83"/>
                    </a:lnTo>
                    <a:lnTo>
                      <a:pt x="40" y="95"/>
                    </a:lnTo>
                    <a:lnTo>
                      <a:pt x="37" y="108"/>
                    </a:lnTo>
                    <a:lnTo>
                      <a:pt x="35" y="120"/>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3" name="Freeform 455"/>
              <p:cNvSpPr>
                <a:spLocks/>
              </p:cNvSpPr>
              <p:nvPr/>
            </p:nvSpPr>
            <p:spPr bwMode="auto">
              <a:xfrm>
                <a:off x="2901" y="4942"/>
                <a:ext cx="20" cy="45"/>
              </a:xfrm>
              <a:custGeom>
                <a:avLst/>
                <a:gdLst>
                  <a:gd name="T0" fmla="*/ 0 w 20"/>
                  <a:gd name="T1" fmla="*/ 37 h 45"/>
                  <a:gd name="T2" fmla="*/ 5 w 20"/>
                  <a:gd name="T3" fmla="*/ 35 h 45"/>
                  <a:gd name="T4" fmla="*/ 10 w 20"/>
                  <a:gd name="T5" fmla="*/ 30 h 45"/>
                  <a:gd name="T6" fmla="*/ 10 w 20"/>
                  <a:gd name="T7" fmla="*/ 22 h 45"/>
                  <a:gd name="T8" fmla="*/ 10 w 20"/>
                  <a:gd name="T9" fmla="*/ 20 h 45"/>
                  <a:gd name="T10" fmla="*/ 0 w 20"/>
                  <a:gd name="T11" fmla="*/ 20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40 h 45"/>
                  <a:gd name="T24" fmla="*/ 10 w 20"/>
                  <a:gd name="T25" fmla="*/ 42 h 45"/>
                  <a:gd name="T26" fmla="*/ 5 w 20"/>
                  <a:gd name="T27" fmla="*/ 45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30"/>
                    </a:lnTo>
                    <a:lnTo>
                      <a:pt x="10" y="22"/>
                    </a:lnTo>
                    <a:lnTo>
                      <a:pt x="10" y="20"/>
                    </a:lnTo>
                    <a:lnTo>
                      <a:pt x="0" y="20"/>
                    </a:lnTo>
                    <a:lnTo>
                      <a:pt x="0" y="0"/>
                    </a:lnTo>
                    <a:lnTo>
                      <a:pt x="20" y="0"/>
                    </a:lnTo>
                    <a:lnTo>
                      <a:pt x="20" y="17"/>
                    </a:lnTo>
                    <a:lnTo>
                      <a:pt x="17" y="27"/>
                    </a:lnTo>
                    <a:lnTo>
                      <a:pt x="15" y="35"/>
                    </a:lnTo>
                    <a:lnTo>
                      <a:pt x="12" y="40"/>
                    </a:lnTo>
                    <a:lnTo>
                      <a:pt x="10" y="42"/>
                    </a:lnTo>
                    <a:lnTo>
                      <a:pt x="5" y="45"/>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4" name="Freeform 456"/>
              <p:cNvSpPr>
                <a:spLocks noEditPoints="1"/>
              </p:cNvSpPr>
              <p:nvPr/>
            </p:nvSpPr>
            <p:spPr bwMode="auto">
              <a:xfrm>
                <a:off x="1009" y="6502"/>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8"/>
                    </a:moveTo>
                    <a:lnTo>
                      <a:pt x="63" y="15"/>
                    </a:lnTo>
                    <a:lnTo>
                      <a:pt x="53" y="15"/>
                    </a:lnTo>
                    <a:lnTo>
                      <a:pt x="17" y="15"/>
                    </a:lnTo>
                    <a:lnTo>
                      <a:pt x="17" y="60"/>
                    </a:lnTo>
                    <a:lnTo>
                      <a:pt x="53" y="60"/>
                    </a:lnTo>
                    <a:lnTo>
                      <a:pt x="63" y="58"/>
                    </a:lnTo>
                    <a:lnTo>
                      <a:pt x="68" y="55"/>
                    </a:lnTo>
                    <a:lnTo>
                      <a:pt x="73" y="55"/>
                    </a:lnTo>
                    <a:lnTo>
                      <a:pt x="75" y="50"/>
                    </a:lnTo>
                    <a:lnTo>
                      <a:pt x="78" y="48"/>
                    </a:lnTo>
                    <a:lnTo>
                      <a:pt x="80" y="43"/>
                    </a:lnTo>
                    <a:lnTo>
                      <a:pt x="80"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5" name="Freeform 457"/>
              <p:cNvSpPr>
                <a:spLocks/>
              </p:cNvSpPr>
              <p:nvPr/>
            </p:nvSpPr>
            <p:spPr bwMode="auto">
              <a:xfrm>
                <a:off x="1127" y="6499"/>
                <a:ext cx="86" cy="131"/>
              </a:xfrm>
              <a:custGeom>
                <a:avLst/>
                <a:gdLst>
                  <a:gd name="T0" fmla="*/ 0 w 86"/>
                  <a:gd name="T1" fmla="*/ 0 h 131"/>
                  <a:gd name="T2" fmla="*/ 18 w 86"/>
                  <a:gd name="T3" fmla="*/ 0 h 131"/>
                  <a:gd name="T4" fmla="*/ 18 w 86"/>
                  <a:gd name="T5" fmla="*/ 116 h 131"/>
                  <a:gd name="T6" fmla="*/ 86 w 86"/>
                  <a:gd name="T7" fmla="*/ 116 h 131"/>
                  <a:gd name="T8" fmla="*/ 86 w 86"/>
                  <a:gd name="T9" fmla="*/ 131 h 131"/>
                  <a:gd name="T10" fmla="*/ 0 w 86"/>
                  <a:gd name="T11" fmla="*/ 131 h 131"/>
                  <a:gd name="T12" fmla="*/ 0 w 86"/>
                  <a:gd name="T13" fmla="*/ 0 h 131"/>
                  <a:gd name="T14" fmla="*/ 0 60000 65536"/>
                  <a:gd name="T15" fmla="*/ 0 60000 65536"/>
                  <a:gd name="T16" fmla="*/ 0 60000 65536"/>
                  <a:gd name="T17" fmla="*/ 0 60000 65536"/>
                  <a:gd name="T18" fmla="*/ 0 60000 65536"/>
                  <a:gd name="T19" fmla="*/ 0 60000 65536"/>
                  <a:gd name="T20" fmla="*/ 0 60000 65536"/>
                  <a:gd name="T21" fmla="*/ 0 w 86"/>
                  <a:gd name="T22" fmla="*/ 0 h 131"/>
                  <a:gd name="T23" fmla="*/ 86 w 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31">
                    <a:moveTo>
                      <a:pt x="0" y="0"/>
                    </a:moveTo>
                    <a:lnTo>
                      <a:pt x="18" y="0"/>
                    </a:lnTo>
                    <a:lnTo>
                      <a:pt x="18" y="116"/>
                    </a:lnTo>
                    <a:lnTo>
                      <a:pt x="86" y="116"/>
                    </a:lnTo>
                    <a:lnTo>
                      <a:pt x="8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6" name="Freeform 458"/>
              <p:cNvSpPr>
                <a:spLocks noEditPoints="1"/>
              </p:cNvSpPr>
              <p:nvPr/>
            </p:nvSpPr>
            <p:spPr bwMode="auto">
              <a:xfrm>
                <a:off x="1223" y="6497"/>
                <a:ext cx="125" cy="138"/>
              </a:xfrm>
              <a:custGeom>
                <a:avLst/>
                <a:gdLst>
                  <a:gd name="T0" fmla="*/ 118 w 125"/>
                  <a:gd name="T1" fmla="*/ 33 h 138"/>
                  <a:gd name="T2" fmla="*/ 123 w 125"/>
                  <a:gd name="T3" fmla="*/ 43 h 138"/>
                  <a:gd name="T4" fmla="*/ 125 w 125"/>
                  <a:gd name="T5" fmla="*/ 68 h 138"/>
                  <a:gd name="T6" fmla="*/ 123 w 125"/>
                  <a:gd name="T7" fmla="*/ 93 h 138"/>
                  <a:gd name="T8" fmla="*/ 110 w 125"/>
                  <a:gd name="T9" fmla="*/ 115 h 138"/>
                  <a:gd name="T10" fmla="*/ 90 w 125"/>
                  <a:gd name="T11" fmla="*/ 133 h 138"/>
                  <a:gd name="T12" fmla="*/ 63 w 125"/>
                  <a:gd name="T13" fmla="*/ 138 h 138"/>
                  <a:gd name="T14" fmla="*/ 42 w 125"/>
                  <a:gd name="T15" fmla="*/ 136 h 138"/>
                  <a:gd name="T16" fmla="*/ 25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7 w 125"/>
                  <a:gd name="T31" fmla="*/ 2 h 138"/>
                  <a:gd name="T32" fmla="*/ 63 w 125"/>
                  <a:gd name="T33" fmla="*/ 0 h 138"/>
                  <a:gd name="T34" fmla="*/ 85 w 125"/>
                  <a:gd name="T35" fmla="*/ 2 h 138"/>
                  <a:gd name="T36" fmla="*/ 103 w 125"/>
                  <a:gd name="T37" fmla="*/ 12 h 138"/>
                  <a:gd name="T38" fmla="*/ 113 w 125"/>
                  <a:gd name="T39" fmla="*/ 23 h 138"/>
                  <a:gd name="T40" fmla="*/ 103 w 125"/>
                  <a:gd name="T41" fmla="*/ 95 h 138"/>
                  <a:gd name="T42" fmla="*/ 108 w 125"/>
                  <a:gd name="T43" fmla="*/ 78 h 138"/>
                  <a:gd name="T44" fmla="*/ 108 w 125"/>
                  <a:gd name="T45" fmla="*/ 55 h 138"/>
                  <a:gd name="T46" fmla="*/ 100 w 125"/>
                  <a:gd name="T47" fmla="*/ 38 h 138"/>
                  <a:gd name="T48" fmla="*/ 90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5 w 125"/>
                  <a:gd name="T69" fmla="*/ 123 h 138"/>
                  <a:gd name="T70" fmla="*/ 85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3" y="93"/>
                    </a:lnTo>
                    <a:lnTo>
                      <a:pt x="118" y="105"/>
                    </a:lnTo>
                    <a:lnTo>
                      <a:pt x="110" y="115"/>
                    </a:lnTo>
                    <a:lnTo>
                      <a:pt x="103" y="126"/>
                    </a:lnTo>
                    <a:lnTo>
                      <a:pt x="90" y="133"/>
                    </a:lnTo>
                    <a:lnTo>
                      <a:pt x="78" y="136"/>
                    </a:lnTo>
                    <a:lnTo>
                      <a:pt x="63" y="138"/>
                    </a:lnTo>
                    <a:lnTo>
                      <a:pt x="47" y="136"/>
                    </a:lnTo>
                    <a:lnTo>
                      <a:pt x="42" y="136"/>
                    </a:lnTo>
                    <a:lnTo>
                      <a:pt x="35" y="133"/>
                    </a:lnTo>
                    <a:lnTo>
                      <a:pt x="25"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7" y="2"/>
                    </a:lnTo>
                    <a:lnTo>
                      <a:pt x="55" y="0"/>
                    </a:lnTo>
                    <a:lnTo>
                      <a:pt x="63" y="0"/>
                    </a:lnTo>
                    <a:lnTo>
                      <a:pt x="78" y="2"/>
                    </a:lnTo>
                    <a:lnTo>
                      <a:pt x="85" y="2"/>
                    </a:lnTo>
                    <a:lnTo>
                      <a:pt x="93" y="5"/>
                    </a:lnTo>
                    <a:lnTo>
                      <a:pt x="103" y="12"/>
                    </a:lnTo>
                    <a:lnTo>
                      <a:pt x="108" y="17"/>
                    </a:lnTo>
                    <a:lnTo>
                      <a:pt x="113" y="23"/>
                    </a:lnTo>
                    <a:close/>
                    <a:moveTo>
                      <a:pt x="98" y="105"/>
                    </a:moveTo>
                    <a:lnTo>
                      <a:pt x="103" y="95"/>
                    </a:lnTo>
                    <a:lnTo>
                      <a:pt x="105" y="88"/>
                    </a:lnTo>
                    <a:lnTo>
                      <a:pt x="108" y="78"/>
                    </a:lnTo>
                    <a:lnTo>
                      <a:pt x="108" y="68"/>
                    </a:lnTo>
                    <a:lnTo>
                      <a:pt x="108" y="55"/>
                    </a:lnTo>
                    <a:lnTo>
                      <a:pt x="105" y="45"/>
                    </a:lnTo>
                    <a:lnTo>
                      <a:pt x="100" y="38"/>
                    </a:lnTo>
                    <a:lnTo>
                      <a:pt x="95" y="30"/>
                    </a:lnTo>
                    <a:lnTo>
                      <a:pt x="90" y="25"/>
                    </a:lnTo>
                    <a:lnTo>
                      <a:pt x="83" y="20"/>
                    </a:lnTo>
                    <a:lnTo>
                      <a:pt x="73" y="17"/>
                    </a:lnTo>
                    <a:lnTo>
                      <a:pt x="63"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5" y="100"/>
                    </a:lnTo>
                    <a:lnTo>
                      <a:pt x="27" y="108"/>
                    </a:lnTo>
                    <a:lnTo>
                      <a:pt x="35" y="113"/>
                    </a:lnTo>
                    <a:lnTo>
                      <a:pt x="42"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7" name="Freeform 459"/>
              <p:cNvSpPr>
                <a:spLocks/>
              </p:cNvSpPr>
              <p:nvPr/>
            </p:nvSpPr>
            <p:spPr bwMode="auto">
              <a:xfrm>
                <a:off x="1364" y="6497"/>
                <a:ext cx="115" cy="138"/>
              </a:xfrm>
              <a:custGeom>
                <a:avLst/>
                <a:gdLst>
                  <a:gd name="T0" fmla="*/ 105 w 115"/>
                  <a:gd name="T1" fmla="*/ 20 h 138"/>
                  <a:gd name="T2" fmla="*/ 113 w 115"/>
                  <a:gd name="T3" fmla="*/ 35 h 138"/>
                  <a:gd name="T4" fmla="*/ 98 w 115"/>
                  <a:gd name="T5" fmla="*/ 43 h 138"/>
                  <a:gd name="T6" fmla="*/ 90 w 115"/>
                  <a:gd name="T7" fmla="*/ 28 h 138"/>
                  <a:gd name="T8" fmla="*/ 80 w 115"/>
                  <a:gd name="T9" fmla="*/ 20 h 138"/>
                  <a:gd name="T10" fmla="*/ 67 w 115"/>
                  <a:gd name="T11" fmla="*/ 15 h 138"/>
                  <a:gd name="T12" fmla="*/ 52 w 115"/>
                  <a:gd name="T13" fmla="*/ 17 h 138"/>
                  <a:gd name="T14" fmla="*/ 37 w 115"/>
                  <a:gd name="T15" fmla="*/ 23 h 138"/>
                  <a:gd name="T16" fmla="*/ 25 w 115"/>
                  <a:gd name="T17" fmla="*/ 38 h 138"/>
                  <a:gd name="T18" fmla="*/ 20 w 115"/>
                  <a:gd name="T19" fmla="*/ 58 h 138"/>
                  <a:gd name="T20" fmla="*/ 20 w 115"/>
                  <a:gd name="T21" fmla="*/ 80 h 138"/>
                  <a:gd name="T22" fmla="*/ 25 w 115"/>
                  <a:gd name="T23" fmla="*/ 100 h 138"/>
                  <a:gd name="T24" fmla="*/ 35 w 115"/>
                  <a:gd name="T25" fmla="*/ 113 h 138"/>
                  <a:gd name="T26" fmla="*/ 50 w 115"/>
                  <a:gd name="T27" fmla="*/ 120 h 138"/>
                  <a:gd name="T28" fmla="*/ 70 w 115"/>
                  <a:gd name="T29" fmla="*/ 120 h 138"/>
                  <a:gd name="T30" fmla="*/ 85 w 115"/>
                  <a:gd name="T31" fmla="*/ 113 h 138"/>
                  <a:gd name="T32" fmla="*/ 95 w 115"/>
                  <a:gd name="T33" fmla="*/ 98 h 138"/>
                  <a:gd name="T34" fmla="*/ 115 w 115"/>
                  <a:gd name="T35" fmla="*/ 85 h 138"/>
                  <a:gd name="T36" fmla="*/ 110 w 115"/>
                  <a:gd name="T37" fmla="*/ 105 h 138"/>
                  <a:gd name="T38" fmla="*/ 100 w 115"/>
                  <a:gd name="T39" fmla="*/ 120 h 138"/>
                  <a:gd name="T40" fmla="*/ 83 w 115"/>
                  <a:gd name="T41" fmla="*/ 133 h 138"/>
                  <a:gd name="T42" fmla="*/ 57 w 115"/>
                  <a:gd name="T43" fmla="*/ 138 h 138"/>
                  <a:gd name="T44" fmla="*/ 37 w 115"/>
                  <a:gd name="T45" fmla="*/ 133 h 138"/>
                  <a:gd name="T46" fmla="*/ 20 w 115"/>
                  <a:gd name="T47" fmla="*/ 123 h 138"/>
                  <a:gd name="T48" fmla="*/ 5 w 115"/>
                  <a:gd name="T49" fmla="*/ 100 h 138"/>
                  <a:gd name="T50" fmla="*/ 2 w 115"/>
                  <a:gd name="T51" fmla="*/ 85 h 138"/>
                  <a:gd name="T52" fmla="*/ 2 w 115"/>
                  <a:gd name="T53" fmla="*/ 53 h 138"/>
                  <a:gd name="T54" fmla="*/ 10 w 115"/>
                  <a:gd name="T55" fmla="*/ 30 h 138"/>
                  <a:gd name="T56" fmla="*/ 25 w 115"/>
                  <a:gd name="T57" fmla="*/ 12 h 138"/>
                  <a:gd name="T58" fmla="*/ 40 w 115"/>
                  <a:gd name="T59" fmla="*/ 2 h 138"/>
                  <a:gd name="T60" fmla="*/ 60 w 115"/>
                  <a:gd name="T61" fmla="*/ 0 h 138"/>
                  <a:gd name="T62" fmla="*/ 83 w 115"/>
                  <a:gd name="T63" fmla="*/ 2 h 138"/>
                  <a:gd name="T64" fmla="*/ 100 w 115"/>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100" y="12"/>
                    </a:moveTo>
                    <a:lnTo>
                      <a:pt x="105" y="20"/>
                    </a:lnTo>
                    <a:lnTo>
                      <a:pt x="110" y="28"/>
                    </a:lnTo>
                    <a:lnTo>
                      <a:pt x="113" y="35"/>
                    </a:lnTo>
                    <a:lnTo>
                      <a:pt x="115" y="43"/>
                    </a:lnTo>
                    <a:lnTo>
                      <a:pt x="98" y="43"/>
                    </a:lnTo>
                    <a:lnTo>
                      <a:pt x="93" y="33"/>
                    </a:lnTo>
                    <a:lnTo>
                      <a:pt x="90" y="28"/>
                    </a:lnTo>
                    <a:lnTo>
                      <a:pt x="85" y="23"/>
                    </a:lnTo>
                    <a:lnTo>
                      <a:pt x="80" y="20"/>
                    </a:lnTo>
                    <a:lnTo>
                      <a:pt x="75" y="17"/>
                    </a:lnTo>
                    <a:lnTo>
                      <a:pt x="67" y="15"/>
                    </a:lnTo>
                    <a:lnTo>
                      <a:pt x="60" y="15"/>
                    </a:lnTo>
                    <a:lnTo>
                      <a:pt x="52" y="17"/>
                    </a:lnTo>
                    <a:lnTo>
                      <a:pt x="45" y="20"/>
                    </a:lnTo>
                    <a:lnTo>
                      <a:pt x="37" y="23"/>
                    </a:lnTo>
                    <a:lnTo>
                      <a:pt x="30" y="30"/>
                    </a:lnTo>
                    <a:lnTo>
                      <a:pt x="25" y="38"/>
                    </a:lnTo>
                    <a:lnTo>
                      <a:pt x="22" y="45"/>
                    </a:lnTo>
                    <a:lnTo>
                      <a:pt x="20" y="58"/>
                    </a:lnTo>
                    <a:lnTo>
                      <a:pt x="17" y="70"/>
                    </a:lnTo>
                    <a:lnTo>
                      <a:pt x="20" y="80"/>
                    </a:lnTo>
                    <a:lnTo>
                      <a:pt x="20" y="90"/>
                    </a:lnTo>
                    <a:lnTo>
                      <a:pt x="25" y="100"/>
                    </a:lnTo>
                    <a:lnTo>
                      <a:pt x="30" y="108"/>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5"/>
                    </a:lnTo>
                    <a:lnTo>
                      <a:pt x="105" y="113"/>
                    </a:lnTo>
                    <a:lnTo>
                      <a:pt x="100" y="120"/>
                    </a:lnTo>
                    <a:lnTo>
                      <a:pt x="93" y="128"/>
                    </a:lnTo>
                    <a:lnTo>
                      <a:pt x="83" y="133"/>
                    </a:lnTo>
                    <a:lnTo>
                      <a:pt x="70" y="136"/>
                    </a:lnTo>
                    <a:lnTo>
                      <a:pt x="57" y="138"/>
                    </a:lnTo>
                    <a:lnTo>
                      <a:pt x="47" y="136"/>
                    </a:lnTo>
                    <a:lnTo>
                      <a:pt x="37" y="133"/>
                    </a:lnTo>
                    <a:lnTo>
                      <a:pt x="30" y="131"/>
                    </a:lnTo>
                    <a:lnTo>
                      <a:pt x="20" y="123"/>
                    </a:lnTo>
                    <a:lnTo>
                      <a:pt x="12" y="113"/>
                    </a:lnTo>
                    <a:lnTo>
                      <a:pt x="5" y="100"/>
                    </a:lnTo>
                    <a:lnTo>
                      <a:pt x="2" y="93"/>
                    </a:lnTo>
                    <a:lnTo>
                      <a:pt x="2" y="85"/>
                    </a:lnTo>
                    <a:lnTo>
                      <a:pt x="0" y="68"/>
                    </a:lnTo>
                    <a:lnTo>
                      <a:pt x="2" y="53"/>
                    </a:lnTo>
                    <a:lnTo>
                      <a:pt x="5" y="40"/>
                    </a:lnTo>
                    <a:lnTo>
                      <a:pt x="10" y="30"/>
                    </a:lnTo>
                    <a:lnTo>
                      <a:pt x="15" y="20"/>
                    </a:lnTo>
                    <a:lnTo>
                      <a:pt x="25" y="12"/>
                    </a:lnTo>
                    <a:lnTo>
                      <a:pt x="35" y="5"/>
                    </a:lnTo>
                    <a:lnTo>
                      <a:pt x="40" y="2"/>
                    </a:lnTo>
                    <a:lnTo>
                      <a:pt x="47" y="2"/>
                    </a:lnTo>
                    <a:lnTo>
                      <a:pt x="60" y="0"/>
                    </a:lnTo>
                    <a:lnTo>
                      <a:pt x="72" y="2"/>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8" name="Freeform 460"/>
              <p:cNvSpPr>
                <a:spLocks noEditPoints="1"/>
              </p:cNvSpPr>
              <p:nvPr/>
            </p:nvSpPr>
            <p:spPr bwMode="auto">
              <a:xfrm>
                <a:off x="1489" y="6499"/>
                <a:ext cx="116" cy="131"/>
              </a:xfrm>
              <a:custGeom>
                <a:avLst/>
                <a:gdLst>
                  <a:gd name="T0" fmla="*/ 78 w 116"/>
                  <a:gd name="T1" fmla="*/ 78 h 131"/>
                  <a:gd name="T2" fmla="*/ 58 w 116"/>
                  <a:gd name="T3" fmla="*/ 21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1"/>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9" name="Freeform 461"/>
              <p:cNvSpPr>
                <a:spLocks/>
              </p:cNvSpPr>
              <p:nvPr/>
            </p:nvSpPr>
            <p:spPr bwMode="auto">
              <a:xfrm>
                <a:off x="1598" y="6499"/>
                <a:ext cx="105" cy="131"/>
              </a:xfrm>
              <a:custGeom>
                <a:avLst/>
                <a:gdLst>
                  <a:gd name="T0" fmla="*/ 105 w 105"/>
                  <a:gd name="T1" fmla="*/ 0 h 131"/>
                  <a:gd name="T2" fmla="*/ 105 w 105"/>
                  <a:gd name="T3" fmla="*/ 18 h 131"/>
                  <a:gd name="T4" fmla="*/ 60 w 105"/>
                  <a:gd name="T5" fmla="*/ 18 h 131"/>
                  <a:gd name="T6" fmla="*/ 60 w 105"/>
                  <a:gd name="T7" fmla="*/ 131 h 131"/>
                  <a:gd name="T8" fmla="*/ 42 w 105"/>
                  <a:gd name="T9" fmla="*/ 131 h 131"/>
                  <a:gd name="T10" fmla="*/ 42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0" y="18"/>
                    </a:lnTo>
                    <a:lnTo>
                      <a:pt x="60" y="131"/>
                    </a:lnTo>
                    <a:lnTo>
                      <a:pt x="42" y="131"/>
                    </a:lnTo>
                    <a:lnTo>
                      <a:pt x="42"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0" name="Rectangle 462"/>
              <p:cNvSpPr>
                <a:spLocks noChangeArrowheads="1"/>
              </p:cNvSpPr>
              <p:nvPr/>
            </p:nvSpPr>
            <p:spPr bwMode="auto">
              <a:xfrm>
                <a:off x="1723" y="6499"/>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51" name="Freeform 463"/>
              <p:cNvSpPr>
                <a:spLocks noEditPoints="1"/>
              </p:cNvSpPr>
              <p:nvPr/>
            </p:nvSpPr>
            <p:spPr bwMode="auto">
              <a:xfrm>
                <a:off x="1764" y="6497"/>
                <a:ext cx="125" cy="138"/>
              </a:xfrm>
              <a:custGeom>
                <a:avLst/>
                <a:gdLst>
                  <a:gd name="T0" fmla="*/ 118 w 125"/>
                  <a:gd name="T1" fmla="*/ 33 h 138"/>
                  <a:gd name="T2" fmla="*/ 123 w 125"/>
                  <a:gd name="T3" fmla="*/ 43 h 138"/>
                  <a:gd name="T4" fmla="*/ 125 w 125"/>
                  <a:gd name="T5" fmla="*/ 68 h 138"/>
                  <a:gd name="T6" fmla="*/ 120 w 125"/>
                  <a:gd name="T7" fmla="*/ 93 h 138"/>
                  <a:gd name="T8" fmla="*/ 110 w 125"/>
                  <a:gd name="T9" fmla="*/ 115 h 138"/>
                  <a:gd name="T10" fmla="*/ 90 w 125"/>
                  <a:gd name="T11" fmla="*/ 133 h 138"/>
                  <a:gd name="T12" fmla="*/ 60 w 125"/>
                  <a:gd name="T13" fmla="*/ 138 h 138"/>
                  <a:gd name="T14" fmla="*/ 40 w 125"/>
                  <a:gd name="T15" fmla="*/ 136 h 138"/>
                  <a:gd name="T16" fmla="*/ 22 w 125"/>
                  <a:gd name="T17" fmla="*/ 126 h 138"/>
                  <a:gd name="T18" fmla="*/ 7 w 125"/>
                  <a:gd name="T19" fmla="*/ 108 h 138"/>
                  <a:gd name="T20" fmla="*/ 0 w 125"/>
                  <a:gd name="T21" fmla="*/ 83 h 138"/>
                  <a:gd name="T22" fmla="*/ 0 w 125"/>
                  <a:gd name="T23" fmla="*/ 58 h 138"/>
                  <a:gd name="T24" fmla="*/ 7 w 125"/>
                  <a:gd name="T25" fmla="*/ 35 h 138"/>
                  <a:gd name="T26" fmla="*/ 17 w 125"/>
                  <a:gd name="T27" fmla="*/ 20 h 138"/>
                  <a:gd name="T28" fmla="*/ 32 w 125"/>
                  <a:gd name="T29" fmla="*/ 7 h 138"/>
                  <a:gd name="T30" fmla="*/ 45 w 125"/>
                  <a:gd name="T31" fmla="*/ 2 h 138"/>
                  <a:gd name="T32" fmla="*/ 62 w 125"/>
                  <a:gd name="T33" fmla="*/ 0 h 138"/>
                  <a:gd name="T34" fmla="*/ 85 w 125"/>
                  <a:gd name="T35" fmla="*/ 2 h 138"/>
                  <a:gd name="T36" fmla="*/ 103 w 125"/>
                  <a:gd name="T37" fmla="*/ 12 h 138"/>
                  <a:gd name="T38" fmla="*/ 113 w 125"/>
                  <a:gd name="T39" fmla="*/ 23 h 138"/>
                  <a:gd name="T40" fmla="*/ 100 w 125"/>
                  <a:gd name="T41" fmla="*/ 95 h 138"/>
                  <a:gd name="T42" fmla="*/ 108 w 125"/>
                  <a:gd name="T43" fmla="*/ 78 h 138"/>
                  <a:gd name="T44" fmla="*/ 105 w 125"/>
                  <a:gd name="T45" fmla="*/ 55 h 138"/>
                  <a:gd name="T46" fmla="*/ 100 w 125"/>
                  <a:gd name="T47" fmla="*/ 38 h 138"/>
                  <a:gd name="T48" fmla="*/ 88 w 125"/>
                  <a:gd name="T49" fmla="*/ 25 h 138"/>
                  <a:gd name="T50" fmla="*/ 73 w 125"/>
                  <a:gd name="T51" fmla="*/ 17 h 138"/>
                  <a:gd name="T52" fmla="*/ 52 w 125"/>
                  <a:gd name="T53" fmla="*/ 17 h 138"/>
                  <a:gd name="T54" fmla="*/ 37 w 125"/>
                  <a:gd name="T55" fmla="*/ 25 h 138"/>
                  <a:gd name="T56" fmla="*/ 25 w 125"/>
                  <a:gd name="T57" fmla="*/ 38 h 138"/>
                  <a:gd name="T58" fmla="*/ 20 w 125"/>
                  <a:gd name="T59" fmla="*/ 48 h 138"/>
                  <a:gd name="T60" fmla="*/ 17 w 125"/>
                  <a:gd name="T61" fmla="*/ 70 h 138"/>
                  <a:gd name="T62" fmla="*/ 20 w 125"/>
                  <a:gd name="T63" fmla="*/ 90 h 138"/>
                  <a:gd name="T64" fmla="*/ 27 w 125"/>
                  <a:gd name="T65" fmla="*/ 108 h 138"/>
                  <a:gd name="T66" fmla="*/ 42 w 125"/>
                  <a:gd name="T67" fmla="*/ 118 h 138"/>
                  <a:gd name="T68" fmla="*/ 62 w 125"/>
                  <a:gd name="T69" fmla="*/ 123 h 138"/>
                  <a:gd name="T70" fmla="*/ 83 w 125"/>
                  <a:gd name="T71" fmla="*/ 118 h 138"/>
                  <a:gd name="T72" fmla="*/ 95 w 125"/>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8"/>
                  <a:gd name="T113" fmla="*/ 125 w 125"/>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8">
                    <a:moveTo>
                      <a:pt x="113" y="23"/>
                    </a:moveTo>
                    <a:lnTo>
                      <a:pt x="118" y="33"/>
                    </a:lnTo>
                    <a:lnTo>
                      <a:pt x="120" y="38"/>
                    </a:lnTo>
                    <a:lnTo>
                      <a:pt x="123" y="43"/>
                    </a:lnTo>
                    <a:lnTo>
                      <a:pt x="125" y="53"/>
                    </a:lnTo>
                    <a:lnTo>
                      <a:pt x="125" y="68"/>
                    </a:lnTo>
                    <a:lnTo>
                      <a:pt x="125" y="80"/>
                    </a:lnTo>
                    <a:lnTo>
                      <a:pt x="120" y="93"/>
                    </a:lnTo>
                    <a:lnTo>
                      <a:pt x="118" y="105"/>
                    </a:lnTo>
                    <a:lnTo>
                      <a:pt x="110" y="115"/>
                    </a:lnTo>
                    <a:lnTo>
                      <a:pt x="100" y="126"/>
                    </a:lnTo>
                    <a:lnTo>
                      <a:pt x="90" y="133"/>
                    </a:lnTo>
                    <a:lnTo>
                      <a:pt x="75" y="136"/>
                    </a:lnTo>
                    <a:lnTo>
                      <a:pt x="60" y="138"/>
                    </a:lnTo>
                    <a:lnTo>
                      <a:pt x="47" y="136"/>
                    </a:lnTo>
                    <a:lnTo>
                      <a:pt x="40" y="136"/>
                    </a:lnTo>
                    <a:lnTo>
                      <a:pt x="35" y="133"/>
                    </a:lnTo>
                    <a:lnTo>
                      <a:pt x="22" y="126"/>
                    </a:lnTo>
                    <a:lnTo>
                      <a:pt x="15" y="118"/>
                    </a:lnTo>
                    <a:lnTo>
                      <a:pt x="7" y="108"/>
                    </a:lnTo>
                    <a:lnTo>
                      <a:pt x="2" y="95"/>
                    </a:lnTo>
                    <a:lnTo>
                      <a:pt x="0" y="83"/>
                    </a:lnTo>
                    <a:lnTo>
                      <a:pt x="0" y="70"/>
                    </a:lnTo>
                    <a:lnTo>
                      <a:pt x="0" y="58"/>
                    </a:lnTo>
                    <a:lnTo>
                      <a:pt x="2" y="45"/>
                    </a:lnTo>
                    <a:lnTo>
                      <a:pt x="7" y="35"/>
                    </a:lnTo>
                    <a:lnTo>
                      <a:pt x="12" y="25"/>
                    </a:lnTo>
                    <a:lnTo>
                      <a:pt x="17" y="20"/>
                    </a:lnTo>
                    <a:lnTo>
                      <a:pt x="22" y="15"/>
                    </a:lnTo>
                    <a:lnTo>
                      <a:pt x="32" y="7"/>
                    </a:lnTo>
                    <a:lnTo>
                      <a:pt x="40" y="5"/>
                    </a:lnTo>
                    <a:lnTo>
                      <a:pt x="45" y="2"/>
                    </a:lnTo>
                    <a:lnTo>
                      <a:pt x="52" y="0"/>
                    </a:lnTo>
                    <a:lnTo>
                      <a:pt x="62" y="0"/>
                    </a:lnTo>
                    <a:lnTo>
                      <a:pt x="78" y="2"/>
                    </a:lnTo>
                    <a:lnTo>
                      <a:pt x="85" y="2"/>
                    </a:lnTo>
                    <a:lnTo>
                      <a:pt x="90" y="5"/>
                    </a:lnTo>
                    <a:lnTo>
                      <a:pt x="103" y="12"/>
                    </a:lnTo>
                    <a:lnTo>
                      <a:pt x="108" y="17"/>
                    </a:lnTo>
                    <a:lnTo>
                      <a:pt x="113" y="23"/>
                    </a:lnTo>
                    <a:close/>
                    <a:moveTo>
                      <a:pt x="98" y="105"/>
                    </a:moveTo>
                    <a:lnTo>
                      <a:pt x="100" y="95"/>
                    </a:lnTo>
                    <a:lnTo>
                      <a:pt x="105" y="88"/>
                    </a:lnTo>
                    <a:lnTo>
                      <a:pt x="108" y="78"/>
                    </a:lnTo>
                    <a:lnTo>
                      <a:pt x="108" y="68"/>
                    </a:lnTo>
                    <a:lnTo>
                      <a:pt x="105" y="55"/>
                    </a:lnTo>
                    <a:lnTo>
                      <a:pt x="105" y="45"/>
                    </a:lnTo>
                    <a:lnTo>
                      <a:pt x="100" y="38"/>
                    </a:lnTo>
                    <a:lnTo>
                      <a:pt x="95" y="30"/>
                    </a:lnTo>
                    <a:lnTo>
                      <a:pt x="88" y="25"/>
                    </a:lnTo>
                    <a:lnTo>
                      <a:pt x="80" y="20"/>
                    </a:lnTo>
                    <a:lnTo>
                      <a:pt x="73" y="17"/>
                    </a:lnTo>
                    <a:lnTo>
                      <a:pt x="62" y="15"/>
                    </a:lnTo>
                    <a:lnTo>
                      <a:pt x="52" y="17"/>
                    </a:lnTo>
                    <a:lnTo>
                      <a:pt x="45" y="20"/>
                    </a:lnTo>
                    <a:lnTo>
                      <a:pt x="37" y="25"/>
                    </a:lnTo>
                    <a:lnTo>
                      <a:pt x="30" y="30"/>
                    </a:lnTo>
                    <a:lnTo>
                      <a:pt x="25" y="38"/>
                    </a:lnTo>
                    <a:lnTo>
                      <a:pt x="22" y="43"/>
                    </a:lnTo>
                    <a:lnTo>
                      <a:pt x="20" y="48"/>
                    </a:lnTo>
                    <a:lnTo>
                      <a:pt x="17" y="58"/>
                    </a:lnTo>
                    <a:lnTo>
                      <a:pt x="17" y="70"/>
                    </a:lnTo>
                    <a:lnTo>
                      <a:pt x="17" y="80"/>
                    </a:lnTo>
                    <a:lnTo>
                      <a:pt x="20" y="90"/>
                    </a:lnTo>
                    <a:lnTo>
                      <a:pt x="22" y="100"/>
                    </a:lnTo>
                    <a:lnTo>
                      <a:pt x="27" y="108"/>
                    </a:lnTo>
                    <a:lnTo>
                      <a:pt x="35" y="113"/>
                    </a:lnTo>
                    <a:lnTo>
                      <a:pt x="42" y="118"/>
                    </a:lnTo>
                    <a:lnTo>
                      <a:pt x="52" y="120"/>
                    </a:lnTo>
                    <a:lnTo>
                      <a:pt x="62" y="123"/>
                    </a:lnTo>
                    <a:lnTo>
                      <a:pt x="75" y="120"/>
                    </a:lnTo>
                    <a:lnTo>
                      <a:pt x="83" y="118"/>
                    </a:lnTo>
                    <a:lnTo>
                      <a:pt x="90"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2" name="Freeform 464"/>
              <p:cNvSpPr>
                <a:spLocks/>
              </p:cNvSpPr>
              <p:nvPr/>
            </p:nvSpPr>
            <p:spPr bwMode="auto">
              <a:xfrm>
                <a:off x="1909" y="6499"/>
                <a:ext cx="104" cy="131"/>
              </a:xfrm>
              <a:custGeom>
                <a:avLst/>
                <a:gdLst>
                  <a:gd name="T0" fmla="*/ 0 w 104"/>
                  <a:gd name="T1" fmla="*/ 0 h 131"/>
                  <a:gd name="T2" fmla="*/ 21 w 104"/>
                  <a:gd name="T3" fmla="*/ 0 h 131"/>
                  <a:gd name="T4" fmla="*/ 89 w 104"/>
                  <a:gd name="T5" fmla="*/ 106 h 131"/>
                  <a:gd name="T6" fmla="*/ 89 w 104"/>
                  <a:gd name="T7" fmla="*/ 0 h 131"/>
                  <a:gd name="T8" fmla="*/ 104 w 104"/>
                  <a:gd name="T9" fmla="*/ 0 h 131"/>
                  <a:gd name="T10" fmla="*/ 104 w 104"/>
                  <a:gd name="T11" fmla="*/ 131 h 131"/>
                  <a:gd name="T12" fmla="*/ 83 w 104"/>
                  <a:gd name="T13" fmla="*/ 131 h 131"/>
                  <a:gd name="T14" fmla="*/ 18 w 104"/>
                  <a:gd name="T15" fmla="*/ 26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9" y="106"/>
                    </a:lnTo>
                    <a:lnTo>
                      <a:pt x="89" y="0"/>
                    </a:lnTo>
                    <a:lnTo>
                      <a:pt x="104" y="0"/>
                    </a:lnTo>
                    <a:lnTo>
                      <a:pt x="104" y="131"/>
                    </a:lnTo>
                    <a:lnTo>
                      <a:pt x="83" y="131"/>
                    </a:lnTo>
                    <a:lnTo>
                      <a:pt x="18" y="2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3" name="Freeform 465"/>
              <p:cNvSpPr>
                <a:spLocks noEditPoints="1"/>
              </p:cNvSpPr>
              <p:nvPr/>
            </p:nvSpPr>
            <p:spPr bwMode="auto">
              <a:xfrm>
                <a:off x="1009" y="6261"/>
                <a:ext cx="98" cy="128"/>
              </a:xfrm>
              <a:custGeom>
                <a:avLst/>
                <a:gdLst>
                  <a:gd name="T0" fmla="*/ 0 w 98"/>
                  <a:gd name="T1" fmla="*/ 0 h 128"/>
                  <a:gd name="T2" fmla="*/ 58 w 98"/>
                  <a:gd name="T3" fmla="*/ 0 h 128"/>
                  <a:gd name="T4" fmla="*/ 68 w 98"/>
                  <a:gd name="T5" fmla="*/ 0 h 128"/>
                  <a:gd name="T6" fmla="*/ 75 w 98"/>
                  <a:gd name="T7" fmla="*/ 2 h 128"/>
                  <a:gd name="T8" fmla="*/ 80 w 98"/>
                  <a:gd name="T9" fmla="*/ 5 h 128"/>
                  <a:gd name="T10" fmla="*/ 88 w 98"/>
                  <a:gd name="T11" fmla="*/ 10 h 128"/>
                  <a:gd name="T12" fmla="*/ 90 w 98"/>
                  <a:gd name="T13" fmla="*/ 15 h 128"/>
                  <a:gd name="T14" fmla="*/ 95 w 98"/>
                  <a:gd name="T15" fmla="*/ 20 h 128"/>
                  <a:gd name="T16" fmla="*/ 98 w 98"/>
                  <a:gd name="T17" fmla="*/ 27 h 128"/>
                  <a:gd name="T18" fmla="*/ 98 w 98"/>
                  <a:gd name="T19" fmla="*/ 35 h 128"/>
                  <a:gd name="T20" fmla="*/ 98 w 98"/>
                  <a:gd name="T21" fmla="*/ 42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8 w 98"/>
                  <a:gd name="T35" fmla="*/ 73 h 128"/>
                  <a:gd name="T36" fmla="*/ 58 w 98"/>
                  <a:gd name="T37" fmla="*/ 73 h 128"/>
                  <a:gd name="T38" fmla="*/ 17 w 98"/>
                  <a:gd name="T39" fmla="*/ 73 h 128"/>
                  <a:gd name="T40" fmla="*/ 17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7 w 98"/>
                  <a:gd name="T53" fmla="*/ 15 h 128"/>
                  <a:gd name="T54" fmla="*/ 17 w 98"/>
                  <a:gd name="T55" fmla="*/ 60 h 128"/>
                  <a:gd name="T56" fmla="*/ 53 w 98"/>
                  <a:gd name="T57" fmla="*/ 60 h 128"/>
                  <a:gd name="T58" fmla="*/ 63 w 98"/>
                  <a:gd name="T59" fmla="*/ 58 h 128"/>
                  <a:gd name="T60" fmla="*/ 68 w 98"/>
                  <a:gd name="T61" fmla="*/ 55 h 128"/>
                  <a:gd name="T62" fmla="*/ 73 w 98"/>
                  <a:gd name="T63" fmla="*/ 55 h 128"/>
                  <a:gd name="T64" fmla="*/ 75 w 98"/>
                  <a:gd name="T65" fmla="*/ 50 h 128"/>
                  <a:gd name="T66" fmla="*/ 78 w 98"/>
                  <a:gd name="T67" fmla="*/ 47 h 128"/>
                  <a:gd name="T68" fmla="*/ 80 w 98"/>
                  <a:gd name="T69" fmla="*/ 42 h 128"/>
                  <a:gd name="T70" fmla="*/ 80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5" y="2"/>
                    </a:lnTo>
                    <a:lnTo>
                      <a:pt x="80" y="5"/>
                    </a:lnTo>
                    <a:lnTo>
                      <a:pt x="88" y="10"/>
                    </a:lnTo>
                    <a:lnTo>
                      <a:pt x="90" y="15"/>
                    </a:lnTo>
                    <a:lnTo>
                      <a:pt x="95" y="20"/>
                    </a:lnTo>
                    <a:lnTo>
                      <a:pt x="98" y="27"/>
                    </a:lnTo>
                    <a:lnTo>
                      <a:pt x="98" y="35"/>
                    </a:lnTo>
                    <a:lnTo>
                      <a:pt x="98" y="42"/>
                    </a:lnTo>
                    <a:lnTo>
                      <a:pt x="95" y="50"/>
                    </a:lnTo>
                    <a:lnTo>
                      <a:pt x="93" y="58"/>
                    </a:lnTo>
                    <a:lnTo>
                      <a:pt x="88" y="63"/>
                    </a:lnTo>
                    <a:lnTo>
                      <a:pt x="85" y="65"/>
                    </a:lnTo>
                    <a:lnTo>
                      <a:pt x="83" y="68"/>
                    </a:lnTo>
                    <a:lnTo>
                      <a:pt x="75" y="70"/>
                    </a:lnTo>
                    <a:lnTo>
                      <a:pt x="68" y="73"/>
                    </a:lnTo>
                    <a:lnTo>
                      <a:pt x="58" y="73"/>
                    </a:lnTo>
                    <a:lnTo>
                      <a:pt x="17" y="73"/>
                    </a:lnTo>
                    <a:lnTo>
                      <a:pt x="17" y="128"/>
                    </a:lnTo>
                    <a:lnTo>
                      <a:pt x="0" y="128"/>
                    </a:lnTo>
                    <a:lnTo>
                      <a:pt x="0" y="0"/>
                    </a:lnTo>
                    <a:close/>
                    <a:moveTo>
                      <a:pt x="68" y="17"/>
                    </a:moveTo>
                    <a:lnTo>
                      <a:pt x="63" y="15"/>
                    </a:lnTo>
                    <a:lnTo>
                      <a:pt x="53" y="15"/>
                    </a:lnTo>
                    <a:lnTo>
                      <a:pt x="17" y="15"/>
                    </a:lnTo>
                    <a:lnTo>
                      <a:pt x="17" y="60"/>
                    </a:lnTo>
                    <a:lnTo>
                      <a:pt x="53" y="60"/>
                    </a:lnTo>
                    <a:lnTo>
                      <a:pt x="63" y="58"/>
                    </a:lnTo>
                    <a:lnTo>
                      <a:pt x="68" y="55"/>
                    </a:lnTo>
                    <a:lnTo>
                      <a:pt x="73" y="55"/>
                    </a:lnTo>
                    <a:lnTo>
                      <a:pt x="75" y="50"/>
                    </a:lnTo>
                    <a:lnTo>
                      <a:pt x="78" y="47"/>
                    </a:lnTo>
                    <a:lnTo>
                      <a:pt x="80" y="42"/>
                    </a:lnTo>
                    <a:lnTo>
                      <a:pt x="80"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4" name="Freeform 466"/>
              <p:cNvSpPr>
                <a:spLocks/>
              </p:cNvSpPr>
              <p:nvPr/>
            </p:nvSpPr>
            <p:spPr bwMode="auto">
              <a:xfrm>
                <a:off x="1127" y="6258"/>
                <a:ext cx="103" cy="131"/>
              </a:xfrm>
              <a:custGeom>
                <a:avLst/>
                <a:gdLst>
                  <a:gd name="T0" fmla="*/ 0 w 103"/>
                  <a:gd name="T1" fmla="*/ 0 h 131"/>
                  <a:gd name="T2" fmla="*/ 23 w 103"/>
                  <a:gd name="T3" fmla="*/ 0 h 131"/>
                  <a:gd name="T4" fmla="*/ 88 w 103"/>
                  <a:gd name="T5" fmla="*/ 106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6"/>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5" name="Freeform 467"/>
              <p:cNvSpPr>
                <a:spLocks/>
              </p:cNvSpPr>
              <p:nvPr/>
            </p:nvSpPr>
            <p:spPr bwMode="auto">
              <a:xfrm>
                <a:off x="1260" y="6261"/>
                <a:ext cx="104" cy="133"/>
              </a:xfrm>
              <a:custGeom>
                <a:avLst/>
                <a:gdLst>
                  <a:gd name="T0" fmla="*/ 18 w 104"/>
                  <a:gd name="T1" fmla="*/ 0 h 133"/>
                  <a:gd name="T2" fmla="*/ 18 w 104"/>
                  <a:gd name="T3" fmla="*/ 80 h 133"/>
                  <a:gd name="T4" fmla="*/ 21 w 104"/>
                  <a:gd name="T5" fmla="*/ 93 h 133"/>
                  <a:gd name="T6" fmla="*/ 23 w 104"/>
                  <a:gd name="T7" fmla="*/ 103 h 133"/>
                  <a:gd name="T8" fmla="*/ 28 w 104"/>
                  <a:gd name="T9" fmla="*/ 108 h 133"/>
                  <a:gd name="T10" fmla="*/ 33 w 104"/>
                  <a:gd name="T11" fmla="*/ 113 h 133"/>
                  <a:gd name="T12" fmla="*/ 41 w 104"/>
                  <a:gd name="T13" fmla="*/ 115 h 133"/>
                  <a:gd name="T14" fmla="*/ 51 w 104"/>
                  <a:gd name="T15" fmla="*/ 118 h 133"/>
                  <a:gd name="T16" fmla="*/ 61 w 104"/>
                  <a:gd name="T17" fmla="*/ 115 h 133"/>
                  <a:gd name="T18" fmla="*/ 68 w 104"/>
                  <a:gd name="T19" fmla="*/ 113 h 133"/>
                  <a:gd name="T20" fmla="*/ 76 w 104"/>
                  <a:gd name="T21" fmla="*/ 108 h 133"/>
                  <a:gd name="T22" fmla="*/ 81 w 104"/>
                  <a:gd name="T23" fmla="*/ 100 h 133"/>
                  <a:gd name="T24" fmla="*/ 83 w 104"/>
                  <a:gd name="T25" fmla="*/ 93 h 133"/>
                  <a:gd name="T26" fmla="*/ 86 w 104"/>
                  <a:gd name="T27" fmla="*/ 80 h 133"/>
                  <a:gd name="T28" fmla="*/ 86 w 104"/>
                  <a:gd name="T29" fmla="*/ 0 h 133"/>
                  <a:gd name="T30" fmla="*/ 104 w 104"/>
                  <a:gd name="T31" fmla="*/ 0 h 133"/>
                  <a:gd name="T32" fmla="*/ 104 w 104"/>
                  <a:gd name="T33" fmla="*/ 73 h 133"/>
                  <a:gd name="T34" fmla="*/ 104 w 104"/>
                  <a:gd name="T35" fmla="*/ 83 h 133"/>
                  <a:gd name="T36" fmla="*/ 101 w 104"/>
                  <a:gd name="T37" fmla="*/ 93 h 133"/>
                  <a:gd name="T38" fmla="*/ 99 w 104"/>
                  <a:gd name="T39" fmla="*/ 100 h 133"/>
                  <a:gd name="T40" fmla="*/ 96 w 104"/>
                  <a:gd name="T41" fmla="*/ 108 h 133"/>
                  <a:gd name="T42" fmla="*/ 93 w 104"/>
                  <a:gd name="T43" fmla="*/ 113 h 133"/>
                  <a:gd name="T44" fmla="*/ 88 w 104"/>
                  <a:gd name="T45" fmla="*/ 118 h 133"/>
                  <a:gd name="T46" fmla="*/ 83 w 104"/>
                  <a:gd name="T47" fmla="*/ 123 h 133"/>
                  <a:gd name="T48" fmla="*/ 78 w 104"/>
                  <a:gd name="T49" fmla="*/ 125 h 133"/>
                  <a:gd name="T50" fmla="*/ 66 w 104"/>
                  <a:gd name="T51" fmla="*/ 130 h 133"/>
                  <a:gd name="T52" fmla="*/ 61 w 104"/>
                  <a:gd name="T53" fmla="*/ 130 h 133"/>
                  <a:gd name="T54" fmla="*/ 51 w 104"/>
                  <a:gd name="T55" fmla="*/ 133 h 133"/>
                  <a:gd name="T56" fmla="*/ 36 w 104"/>
                  <a:gd name="T57" fmla="*/ 130 h 133"/>
                  <a:gd name="T58" fmla="*/ 23 w 104"/>
                  <a:gd name="T59" fmla="*/ 125 h 133"/>
                  <a:gd name="T60" fmla="*/ 18 w 104"/>
                  <a:gd name="T61" fmla="*/ 123 h 133"/>
                  <a:gd name="T62" fmla="*/ 13 w 104"/>
                  <a:gd name="T63" fmla="*/ 118 h 133"/>
                  <a:gd name="T64" fmla="*/ 10 w 104"/>
                  <a:gd name="T65" fmla="*/ 113 h 133"/>
                  <a:gd name="T66" fmla="*/ 8 w 104"/>
                  <a:gd name="T67" fmla="*/ 108 h 133"/>
                  <a:gd name="T68" fmla="*/ 3 w 104"/>
                  <a:gd name="T69" fmla="*/ 100 h 133"/>
                  <a:gd name="T70" fmla="*/ 3 w 104"/>
                  <a:gd name="T71" fmla="*/ 93 h 133"/>
                  <a:gd name="T72" fmla="*/ 0 w 104"/>
                  <a:gd name="T73" fmla="*/ 83 h 133"/>
                  <a:gd name="T74" fmla="*/ 0 w 104"/>
                  <a:gd name="T75" fmla="*/ 73 h 133"/>
                  <a:gd name="T76" fmla="*/ 0 w 104"/>
                  <a:gd name="T77" fmla="*/ 0 h 133"/>
                  <a:gd name="T78" fmla="*/ 18 w 104"/>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4"/>
                  <a:gd name="T121" fmla="*/ 0 h 133"/>
                  <a:gd name="T122" fmla="*/ 104 w 104"/>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4" h="133">
                    <a:moveTo>
                      <a:pt x="18" y="0"/>
                    </a:moveTo>
                    <a:lnTo>
                      <a:pt x="18" y="80"/>
                    </a:lnTo>
                    <a:lnTo>
                      <a:pt x="21" y="93"/>
                    </a:lnTo>
                    <a:lnTo>
                      <a:pt x="23" y="103"/>
                    </a:lnTo>
                    <a:lnTo>
                      <a:pt x="28" y="108"/>
                    </a:lnTo>
                    <a:lnTo>
                      <a:pt x="33" y="113"/>
                    </a:lnTo>
                    <a:lnTo>
                      <a:pt x="41" y="115"/>
                    </a:lnTo>
                    <a:lnTo>
                      <a:pt x="51" y="118"/>
                    </a:lnTo>
                    <a:lnTo>
                      <a:pt x="61" y="115"/>
                    </a:lnTo>
                    <a:lnTo>
                      <a:pt x="68" y="113"/>
                    </a:lnTo>
                    <a:lnTo>
                      <a:pt x="76" y="108"/>
                    </a:lnTo>
                    <a:lnTo>
                      <a:pt x="81" y="100"/>
                    </a:lnTo>
                    <a:lnTo>
                      <a:pt x="83" y="93"/>
                    </a:lnTo>
                    <a:lnTo>
                      <a:pt x="86" y="80"/>
                    </a:lnTo>
                    <a:lnTo>
                      <a:pt x="86" y="0"/>
                    </a:lnTo>
                    <a:lnTo>
                      <a:pt x="104" y="0"/>
                    </a:lnTo>
                    <a:lnTo>
                      <a:pt x="104" y="73"/>
                    </a:lnTo>
                    <a:lnTo>
                      <a:pt x="104" y="83"/>
                    </a:lnTo>
                    <a:lnTo>
                      <a:pt x="101" y="93"/>
                    </a:lnTo>
                    <a:lnTo>
                      <a:pt x="99" y="100"/>
                    </a:lnTo>
                    <a:lnTo>
                      <a:pt x="96" y="108"/>
                    </a:lnTo>
                    <a:lnTo>
                      <a:pt x="93" y="113"/>
                    </a:lnTo>
                    <a:lnTo>
                      <a:pt x="88" y="118"/>
                    </a:lnTo>
                    <a:lnTo>
                      <a:pt x="83" y="123"/>
                    </a:lnTo>
                    <a:lnTo>
                      <a:pt x="78" y="125"/>
                    </a:lnTo>
                    <a:lnTo>
                      <a:pt x="66" y="130"/>
                    </a:lnTo>
                    <a:lnTo>
                      <a:pt x="61" y="130"/>
                    </a:lnTo>
                    <a:lnTo>
                      <a:pt x="51" y="133"/>
                    </a:lnTo>
                    <a:lnTo>
                      <a:pt x="36" y="130"/>
                    </a:lnTo>
                    <a:lnTo>
                      <a:pt x="23" y="125"/>
                    </a:lnTo>
                    <a:lnTo>
                      <a:pt x="18" y="123"/>
                    </a:lnTo>
                    <a:lnTo>
                      <a:pt x="13" y="118"/>
                    </a:lnTo>
                    <a:lnTo>
                      <a:pt x="10" y="113"/>
                    </a:lnTo>
                    <a:lnTo>
                      <a:pt x="8" y="108"/>
                    </a:lnTo>
                    <a:lnTo>
                      <a:pt x="3" y="100"/>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6" name="Freeform 468"/>
              <p:cNvSpPr>
                <a:spLocks/>
              </p:cNvSpPr>
              <p:nvPr/>
            </p:nvSpPr>
            <p:spPr bwMode="auto">
              <a:xfrm>
                <a:off x="1389" y="6261"/>
                <a:ext cx="125" cy="128"/>
              </a:xfrm>
              <a:custGeom>
                <a:avLst/>
                <a:gdLst>
                  <a:gd name="T0" fmla="*/ 0 w 125"/>
                  <a:gd name="T1" fmla="*/ 0 h 128"/>
                  <a:gd name="T2" fmla="*/ 25 w 125"/>
                  <a:gd name="T3" fmla="*/ 0 h 128"/>
                  <a:gd name="T4" fmla="*/ 63 w 125"/>
                  <a:gd name="T5" fmla="*/ 108 h 128"/>
                  <a:gd name="T6" fmla="*/ 100 w 125"/>
                  <a:gd name="T7" fmla="*/ 0 h 128"/>
                  <a:gd name="T8" fmla="*/ 125 w 125"/>
                  <a:gd name="T9" fmla="*/ 0 h 128"/>
                  <a:gd name="T10" fmla="*/ 125 w 125"/>
                  <a:gd name="T11" fmla="*/ 128 h 128"/>
                  <a:gd name="T12" fmla="*/ 108 w 125"/>
                  <a:gd name="T13" fmla="*/ 128 h 128"/>
                  <a:gd name="T14" fmla="*/ 108 w 125"/>
                  <a:gd name="T15" fmla="*/ 52 h 128"/>
                  <a:gd name="T16" fmla="*/ 108 w 125"/>
                  <a:gd name="T17" fmla="*/ 40 h 128"/>
                  <a:gd name="T18" fmla="*/ 108 w 125"/>
                  <a:gd name="T19" fmla="*/ 20 h 128"/>
                  <a:gd name="T20" fmla="*/ 73 w 125"/>
                  <a:gd name="T21" fmla="*/ 128 h 128"/>
                  <a:gd name="T22" fmla="*/ 55 w 125"/>
                  <a:gd name="T23" fmla="*/ 128 h 128"/>
                  <a:gd name="T24" fmla="*/ 17 w 125"/>
                  <a:gd name="T25" fmla="*/ 20 h 128"/>
                  <a:gd name="T26" fmla="*/ 17 w 125"/>
                  <a:gd name="T27" fmla="*/ 22 h 128"/>
                  <a:gd name="T28" fmla="*/ 17 w 125"/>
                  <a:gd name="T29" fmla="*/ 37 h 128"/>
                  <a:gd name="T30" fmla="*/ 17 w 125"/>
                  <a:gd name="T31" fmla="*/ 52 h 128"/>
                  <a:gd name="T32" fmla="*/ 17 w 125"/>
                  <a:gd name="T33" fmla="*/ 128 h 128"/>
                  <a:gd name="T34" fmla="*/ 0 w 125"/>
                  <a:gd name="T35" fmla="*/ 128 h 128"/>
                  <a:gd name="T36" fmla="*/ 0 w 125"/>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28"/>
                  <a:gd name="T59" fmla="*/ 125 w 125"/>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28">
                    <a:moveTo>
                      <a:pt x="0" y="0"/>
                    </a:moveTo>
                    <a:lnTo>
                      <a:pt x="25" y="0"/>
                    </a:lnTo>
                    <a:lnTo>
                      <a:pt x="63" y="108"/>
                    </a:lnTo>
                    <a:lnTo>
                      <a:pt x="100" y="0"/>
                    </a:lnTo>
                    <a:lnTo>
                      <a:pt x="125" y="0"/>
                    </a:lnTo>
                    <a:lnTo>
                      <a:pt x="125" y="128"/>
                    </a:lnTo>
                    <a:lnTo>
                      <a:pt x="108" y="128"/>
                    </a:lnTo>
                    <a:lnTo>
                      <a:pt x="108" y="52"/>
                    </a:lnTo>
                    <a:lnTo>
                      <a:pt x="108" y="40"/>
                    </a:lnTo>
                    <a:lnTo>
                      <a:pt x="108" y="20"/>
                    </a:lnTo>
                    <a:lnTo>
                      <a:pt x="73" y="128"/>
                    </a:lnTo>
                    <a:lnTo>
                      <a:pt x="55" y="128"/>
                    </a:lnTo>
                    <a:lnTo>
                      <a:pt x="17" y="20"/>
                    </a:lnTo>
                    <a:lnTo>
                      <a:pt x="17" y="22"/>
                    </a:lnTo>
                    <a:lnTo>
                      <a:pt x="17" y="37"/>
                    </a:lnTo>
                    <a:lnTo>
                      <a:pt x="17" y="52"/>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7" name="Freeform 469"/>
              <p:cNvSpPr>
                <a:spLocks noEditPoints="1"/>
              </p:cNvSpPr>
              <p:nvPr/>
            </p:nvSpPr>
            <p:spPr bwMode="auto">
              <a:xfrm>
                <a:off x="1540" y="6261"/>
                <a:ext cx="100" cy="128"/>
              </a:xfrm>
              <a:custGeom>
                <a:avLst/>
                <a:gdLst>
                  <a:gd name="T0" fmla="*/ 50 w 100"/>
                  <a:gd name="T1" fmla="*/ 52 h 128"/>
                  <a:gd name="T2" fmla="*/ 60 w 100"/>
                  <a:gd name="T3" fmla="*/ 52 h 128"/>
                  <a:gd name="T4" fmla="*/ 68 w 100"/>
                  <a:gd name="T5" fmla="*/ 50 h 128"/>
                  <a:gd name="T6" fmla="*/ 73 w 100"/>
                  <a:gd name="T7" fmla="*/ 47 h 128"/>
                  <a:gd name="T8" fmla="*/ 75 w 100"/>
                  <a:gd name="T9" fmla="*/ 45 h 128"/>
                  <a:gd name="T10" fmla="*/ 75 w 100"/>
                  <a:gd name="T11" fmla="*/ 40 h 128"/>
                  <a:gd name="T12" fmla="*/ 78 w 100"/>
                  <a:gd name="T13" fmla="*/ 32 h 128"/>
                  <a:gd name="T14" fmla="*/ 75 w 100"/>
                  <a:gd name="T15" fmla="*/ 27 h 128"/>
                  <a:gd name="T16" fmla="*/ 75 w 100"/>
                  <a:gd name="T17" fmla="*/ 22 h 128"/>
                  <a:gd name="T18" fmla="*/ 70 w 100"/>
                  <a:gd name="T19" fmla="*/ 20 h 128"/>
                  <a:gd name="T20" fmla="*/ 68 w 100"/>
                  <a:gd name="T21" fmla="*/ 15 h 128"/>
                  <a:gd name="T22" fmla="*/ 60 w 100"/>
                  <a:gd name="T23" fmla="*/ 15 h 128"/>
                  <a:gd name="T24" fmla="*/ 50 w 100"/>
                  <a:gd name="T25" fmla="*/ 12 h 128"/>
                  <a:gd name="T26" fmla="*/ 17 w 100"/>
                  <a:gd name="T27" fmla="*/ 12 h 128"/>
                  <a:gd name="T28" fmla="*/ 17 w 100"/>
                  <a:gd name="T29" fmla="*/ 52 h 128"/>
                  <a:gd name="T30" fmla="*/ 50 w 100"/>
                  <a:gd name="T31" fmla="*/ 52 h 128"/>
                  <a:gd name="T32" fmla="*/ 55 w 100"/>
                  <a:gd name="T33" fmla="*/ 113 h 128"/>
                  <a:gd name="T34" fmla="*/ 63 w 100"/>
                  <a:gd name="T35" fmla="*/ 113 h 128"/>
                  <a:gd name="T36" fmla="*/ 70 w 100"/>
                  <a:gd name="T37" fmla="*/ 110 h 128"/>
                  <a:gd name="T38" fmla="*/ 75 w 100"/>
                  <a:gd name="T39" fmla="*/ 108 h 128"/>
                  <a:gd name="T40" fmla="*/ 78 w 100"/>
                  <a:gd name="T41" fmla="*/ 105 h 128"/>
                  <a:gd name="T42" fmla="*/ 83 w 100"/>
                  <a:gd name="T43" fmla="*/ 98 h 128"/>
                  <a:gd name="T44" fmla="*/ 83 w 100"/>
                  <a:gd name="T45" fmla="*/ 90 h 128"/>
                  <a:gd name="T46" fmla="*/ 83 w 100"/>
                  <a:gd name="T47" fmla="*/ 83 h 128"/>
                  <a:gd name="T48" fmla="*/ 80 w 100"/>
                  <a:gd name="T49" fmla="*/ 78 h 128"/>
                  <a:gd name="T50" fmla="*/ 75 w 100"/>
                  <a:gd name="T51" fmla="*/ 73 h 128"/>
                  <a:gd name="T52" fmla="*/ 70 w 100"/>
                  <a:gd name="T53" fmla="*/ 70 h 128"/>
                  <a:gd name="T54" fmla="*/ 63 w 100"/>
                  <a:gd name="T55" fmla="*/ 68 h 128"/>
                  <a:gd name="T56" fmla="*/ 52 w 100"/>
                  <a:gd name="T57" fmla="*/ 68 h 128"/>
                  <a:gd name="T58" fmla="*/ 17 w 100"/>
                  <a:gd name="T59" fmla="*/ 68 h 128"/>
                  <a:gd name="T60" fmla="*/ 17 w 100"/>
                  <a:gd name="T61" fmla="*/ 113 h 128"/>
                  <a:gd name="T62" fmla="*/ 55 w 100"/>
                  <a:gd name="T63" fmla="*/ 113 h 128"/>
                  <a:gd name="T64" fmla="*/ 0 w 100"/>
                  <a:gd name="T65" fmla="*/ 0 h 128"/>
                  <a:gd name="T66" fmla="*/ 58 w 100"/>
                  <a:gd name="T67" fmla="*/ 0 h 128"/>
                  <a:gd name="T68" fmla="*/ 68 w 100"/>
                  <a:gd name="T69" fmla="*/ 0 h 128"/>
                  <a:gd name="T70" fmla="*/ 75 w 100"/>
                  <a:gd name="T71" fmla="*/ 2 h 128"/>
                  <a:gd name="T72" fmla="*/ 83 w 100"/>
                  <a:gd name="T73" fmla="*/ 7 h 128"/>
                  <a:gd name="T74" fmla="*/ 88 w 100"/>
                  <a:gd name="T75" fmla="*/ 12 h 128"/>
                  <a:gd name="T76" fmla="*/ 93 w 100"/>
                  <a:gd name="T77" fmla="*/ 20 h 128"/>
                  <a:gd name="T78" fmla="*/ 95 w 100"/>
                  <a:gd name="T79" fmla="*/ 30 h 128"/>
                  <a:gd name="T80" fmla="*/ 95 w 100"/>
                  <a:gd name="T81" fmla="*/ 37 h 128"/>
                  <a:gd name="T82" fmla="*/ 93 w 100"/>
                  <a:gd name="T83" fmla="*/ 42 h 128"/>
                  <a:gd name="T84" fmla="*/ 88 w 100"/>
                  <a:gd name="T85" fmla="*/ 50 h 128"/>
                  <a:gd name="T86" fmla="*/ 83 w 100"/>
                  <a:gd name="T87" fmla="*/ 55 h 128"/>
                  <a:gd name="T88" fmla="*/ 78 w 100"/>
                  <a:gd name="T89" fmla="*/ 58 h 128"/>
                  <a:gd name="T90" fmla="*/ 85 w 100"/>
                  <a:gd name="T91" fmla="*/ 63 h 128"/>
                  <a:gd name="T92" fmla="*/ 93 w 100"/>
                  <a:gd name="T93" fmla="*/ 68 h 128"/>
                  <a:gd name="T94" fmla="*/ 95 w 100"/>
                  <a:gd name="T95" fmla="*/ 73 h 128"/>
                  <a:gd name="T96" fmla="*/ 98 w 100"/>
                  <a:gd name="T97" fmla="*/ 78 h 128"/>
                  <a:gd name="T98" fmla="*/ 100 w 100"/>
                  <a:gd name="T99" fmla="*/ 83 h 128"/>
                  <a:gd name="T100" fmla="*/ 100 w 100"/>
                  <a:gd name="T101" fmla="*/ 90 h 128"/>
                  <a:gd name="T102" fmla="*/ 100 w 100"/>
                  <a:gd name="T103" fmla="*/ 98 h 128"/>
                  <a:gd name="T104" fmla="*/ 98 w 100"/>
                  <a:gd name="T105" fmla="*/ 103 h 128"/>
                  <a:gd name="T106" fmla="*/ 95 w 100"/>
                  <a:gd name="T107" fmla="*/ 108 h 128"/>
                  <a:gd name="T108" fmla="*/ 93 w 100"/>
                  <a:gd name="T109" fmla="*/ 113 h 128"/>
                  <a:gd name="T110" fmla="*/ 85 w 100"/>
                  <a:gd name="T111" fmla="*/ 120 h 128"/>
                  <a:gd name="T112" fmla="*/ 78 w 100"/>
                  <a:gd name="T113" fmla="*/ 125 h 128"/>
                  <a:gd name="T114" fmla="*/ 68 w 100"/>
                  <a:gd name="T115" fmla="*/ 128 h 128"/>
                  <a:gd name="T116" fmla="*/ 55 w 100"/>
                  <a:gd name="T117" fmla="*/ 128 h 128"/>
                  <a:gd name="T118" fmla="*/ 0 w 100"/>
                  <a:gd name="T119" fmla="*/ 128 h 128"/>
                  <a:gd name="T120" fmla="*/ 0 w 100"/>
                  <a:gd name="T121" fmla="*/ 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0"/>
                  <a:gd name="T184" fmla="*/ 0 h 128"/>
                  <a:gd name="T185" fmla="*/ 100 w 100"/>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0" h="128">
                    <a:moveTo>
                      <a:pt x="50" y="52"/>
                    </a:moveTo>
                    <a:lnTo>
                      <a:pt x="60" y="52"/>
                    </a:lnTo>
                    <a:lnTo>
                      <a:pt x="68" y="50"/>
                    </a:lnTo>
                    <a:lnTo>
                      <a:pt x="73" y="47"/>
                    </a:lnTo>
                    <a:lnTo>
                      <a:pt x="75" y="45"/>
                    </a:lnTo>
                    <a:lnTo>
                      <a:pt x="75" y="40"/>
                    </a:lnTo>
                    <a:lnTo>
                      <a:pt x="78" y="32"/>
                    </a:lnTo>
                    <a:lnTo>
                      <a:pt x="75" y="27"/>
                    </a:lnTo>
                    <a:lnTo>
                      <a:pt x="75" y="22"/>
                    </a:lnTo>
                    <a:lnTo>
                      <a:pt x="70" y="20"/>
                    </a:lnTo>
                    <a:lnTo>
                      <a:pt x="68" y="15"/>
                    </a:lnTo>
                    <a:lnTo>
                      <a:pt x="60" y="15"/>
                    </a:lnTo>
                    <a:lnTo>
                      <a:pt x="50" y="12"/>
                    </a:lnTo>
                    <a:lnTo>
                      <a:pt x="17" y="12"/>
                    </a:lnTo>
                    <a:lnTo>
                      <a:pt x="17" y="52"/>
                    </a:lnTo>
                    <a:lnTo>
                      <a:pt x="50" y="52"/>
                    </a:lnTo>
                    <a:close/>
                    <a:moveTo>
                      <a:pt x="55" y="113"/>
                    </a:moveTo>
                    <a:lnTo>
                      <a:pt x="63" y="113"/>
                    </a:lnTo>
                    <a:lnTo>
                      <a:pt x="70" y="110"/>
                    </a:lnTo>
                    <a:lnTo>
                      <a:pt x="75" y="108"/>
                    </a:lnTo>
                    <a:lnTo>
                      <a:pt x="78" y="105"/>
                    </a:lnTo>
                    <a:lnTo>
                      <a:pt x="83" y="98"/>
                    </a:lnTo>
                    <a:lnTo>
                      <a:pt x="83" y="90"/>
                    </a:lnTo>
                    <a:lnTo>
                      <a:pt x="83" y="83"/>
                    </a:lnTo>
                    <a:lnTo>
                      <a:pt x="80" y="78"/>
                    </a:lnTo>
                    <a:lnTo>
                      <a:pt x="75" y="73"/>
                    </a:lnTo>
                    <a:lnTo>
                      <a:pt x="70" y="70"/>
                    </a:lnTo>
                    <a:lnTo>
                      <a:pt x="63" y="68"/>
                    </a:lnTo>
                    <a:lnTo>
                      <a:pt x="52" y="68"/>
                    </a:lnTo>
                    <a:lnTo>
                      <a:pt x="17" y="68"/>
                    </a:lnTo>
                    <a:lnTo>
                      <a:pt x="17" y="113"/>
                    </a:lnTo>
                    <a:lnTo>
                      <a:pt x="55" y="113"/>
                    </a:lnTo>
                    <a:close/>
                    <a:moveTo>
                      <a:pt x="0" y="0"/>
                    </a:moveTo>
                    <a:lnTo>
                      <a:pt x="58" y="0"/>
                    </a:lnTo>
                    <a:lnTo>
                      <a:pt x="68" y="0"/>
                    </a:lnTo>
                    <a:lnTo>
                      <a:pt x="75" y="2"/>
                    </a:lnTo>
                    <a:lnTo>
                      <a:pt x="83" y="7"/>
                    </a:lnTo>
                    <a:lnTo>
                      <a:pt x="88" y="12"/>
                    </a:lnTo>
                    <a:lnTo>
                      <a:pt x="93" y="20"/>
                    </a:lnTo>
                    <a:lnTo>
                      <a:pt x="95" y="30"/>
                    </a:lnTo>
                    <a:lnTo>
                      <a:pt x="95" y="37"/>
                    </a:lnTo>
                    <a:lnTo>
                      <a:pt x="93" y="42"/>
                    </a:lnTo>
                    <a:lnTo>
                      <a:pt x="88" y="50"/>
                    </a:lnTo>
                    <a:lnTo>
                      <a:pt x="83" y="55"/>
                    </a:lnTo>
                    <a:lnTo>
                      <a:pt x="78" y="58"/>
                    </a:lnTo>
                    <a:lnTo>
                      <a:pt x="85" y="63"/>
                    </a:lnTo>
                    <a:lnTo>
                      <a:pt x="93" y="68"/>
                    </a:lnTo>
                    <a:lnTo>
                      <a:pt x="95" y="73"/>
                    </a:lnTo>
                    <a:lnTo>
                      <a:pt x="98" y="78"/>
                    </a:lnTo>
                    <a:lnTo>
                      <a:pt x="100" y="83"/>
                    </a:lnTo>
                    <a:lnTo>
                      <a:pt x="100" y="90"/>
                    </a:lnTo>
                    <a:lnTo>
                      <a:pt x="100" y="98"/>
                    </a:lnTo>
                    <a:lnTo>
                      <a:pt x="98" y="103"/>
                    </a:lnTo>
                    <a:lnTo>
                      <a:pt x="95" y="108"/>
                    </a:lnTo>
                    <a:lnTo>
                      <a:pt x="93" y="113"/>
                    </a:lnTo>
                    <a:lnTo>
                      <a:pt x="85" y="120"/>
                    </a:lnTo>
                    <a:lnTo>
                      <a:pt x="78" y="125"/>
                    </a:lnTo>
                    <a:lnTo>
                      <a:pt x="68" y="128"/>
                    </a:lnTo>
                    <a:lnTo>
                      <a:pt x="55"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8" name="Freeform 470"/>
              <p:cNvSpPr>
                <a:spLocks/>
              </p:cNvSpPr>
              <p:nvPr/>
            </p:nvSpPr>
            <p:spPr bwMode="auto">
              <a:xfrm>
                <a:off x="1663" y="6258"/>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8 w 96"/>
                  <a:gd name="T11" fmla="*/ 55 h 131"/>
                  <a:gd name="T12" fmla="*/ 88 w 96"/>
                  <a:gd name="T13" fmla="*/ 71 h 131"/>
                  <a:gd name="T14" fmla="*/ 18 w 96"/>
                  <a:gd name="T15" fmla="*/ 71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8" y="55"/>
                    </a:lnTo>
                    <a:lnTo>
                      <a:pt x="88" y="71"/>
                    </a:lnTo>
                    <a:lnTo>
                      <a:pt x="18" y="71"/>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9" name="Freeform 471"/>
              <p:cNvSpPr>
                <a:spLocks noEditPoints="1"/>
              </p:cNvSpPr>
              <p:nvPr/>
            </p:nvSpPr>
            <p:spPr bwMode="auto">
              <a:xfrm>
                <a:off x="1784" y="6261"/>
                <a:ext cx="108" cy="128"/>
              </a:xfrm>
              <a:custGeom>
                <a:avLst/>
                <a:gdLst>
                  <a:gd name="T0" fmla="*/ 60 w 108"/>
                  <a:gd name="T1" fmla="*/ 58 h 128"/>
                  <a:gd name="T2" fmla="*/ 70 w 108"/>
                  <a:gd name="T3" fmla="*/ 58 h 128"/>
                  <a:gd name="T4" fmla="*/ 75 w 108"/>
                  <a:gd name="T5" fmla="*/ 55 h 128"/>
                  <a:gd name="T6" fmla="*/ 78 w 108"/>
                  <a:gd name="T7" fmla="*/ 52 h 128"/>
                  <a:gd name="T8" fmla="*/ 83 w 108"/>
                  <a:gd name="T9" fmla="*/ 50 h 128"/>
                  <a:gd name="T10" fmla="*/ 85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70 w 108"/>
                  <a:gd name="T25" fmla="*/ 15 h 128"/>
                  <a:gd name="T26" fmla="*/ 63 w 108"/>
                  <a:gd name="T27" fmla="*/ 15 h 128"/>
                  <a:gd name="T28" fmla="*/ 17 w 108"/>
                  <a:gd name="T29" fmla="*/ 15 h 128"/>
                  <a:gd name="T30" fmla="*/ 17 w 108"/>
                  <a:gd name="T31" fmla="*/ 58 h 128"/>
                  <a:gd name="T32" fmla="*/ 60 w 108"/>
                  <a:gd name="T33" fmla="*/ 58 h 128"/>
                  <a:gd name="T34" fmla="*/ 0 w 108"/>
                  <a:gd name="T35" fmla="*/ 0 h 128"/>
                  <a:gd name="T36" fmla="*/ 60 w 108"/>
                  <a:gd name="T37" fmla="*/ 0 h 128"/>
                  <a:gd name="T38" fmla="*/ 75 w 108"/>
                  <a:gd name="T39" fmla="*/ 0 h 128"/>
                  <a:gd name="T40" fmla="*/ 85 w 108"/>
                  <a:gd name="T41" fmla="*/ 2 h 128"/>
                  <a:gd name="T42" fmla="*/ 93 w 108"/>
                  <a:gd name="T43" fmla="*/ 7 h 128"/>
                  <a:gd name="T44" fmla="*/ 98 w 108"/>
                  <a:gd name="T45" fmla="*/ 12 h 128"/>
                  <a:gd name="T46" fmla="*/ 100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3 w 108"/>
                  <a:gd name="T63" fmla="*/ 68 h 128"/>
                  <a:gd name="T64" fmla="*/ 98 w 108"/>
                  <a:gd name="T65" fmla="*/ 73 h 128"/>
                  <a:gd name="T66" fmla="*/ 98 w 108"/>
                  <a:gd name="T67" fmla="*/ 75 h 128"/>
                  <a:gd name="T68" fmla="*/ 100 w 108"/>
                  <a:gd name="T69" fmla="*/ 80 h 128"/>
                  <a:gd name="T70" fmla="*/ 100 w 108"/>
                  <a:gd name="T71" fmla="*/ 90 h 128"/>
                  <a:gd name="T72" fmla="*/ 103 w 108"/>
                  <a:gd name="T73" fmla="*/ 108 h 128"/>
                  <a:gd name="T74" fmla="*/ 103 w 108"/>
                  <a:gd name="T75" fmla="*/ 118 h 128"/>
                  <a:gd name="T76" fmla="*/ 105 w 108"/>
                  <a:gd name="T77" fmla="*/ 123 h 128"/>
                  <a:gd name="T78" fmla="*/ 108 w 108"/>
                  <a:gd name="T79" fmla="*/ 125 h 128"/>
                  <a:gd name="T80" fmla="*/ 108 w 108"/>
                  <a:gd name="T81" fmla="*/ 128 h 128"/>
                  <a:gd name="T82" fmla="*/ 88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5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60" y="58"/>
                    </a:moveTo>
                    <a:lnTo>
                      <a:pt x="70" y="58"/>
                    </a:lnTo>
                    <a:lnTo>
                      <a:pt x="75" y="55"/>
                    </a:lnTo>
                    <a:lnTo>
                      <a:pt x="78" y="52"/>
                    </a:lnTo>
                    <a:lnTo>
                      <a:pt x="83" y="50"/>
                    </a:lnTo>
                    <a:lnTo>
                      <a:pt x="85" y="47"/>
                    </a:lnTo>
                    <a:lnTo>
                      <a:pt x="85" y="42"/>
                    </a:lnTo>
                    <a:lnTo>
                      <a:pt x="85" y="35"/>
                    </a:lnTo>
                    <a:lnTo>
                      <a:pt x="85" y="30"/>
                    </a:lnTo>
                    <a:lnTo>
                      <a:pt x="83" y="25"/>
                    </a:lnTo>
                    <a:lnTo>
                      <a:pt x="80" y="20"/>
                    </a:lnTo>
                    <a:lnTo>
                      <a:pt x="75" y="17"/>
                    </a:lnTo>
                    <a:lnTo>
                      <a:pt x="70" y="15"/>
                    </a:lnTo>
                    <a:lnTo>
                      <a:pt x="63" y="15"/>
                    </a:lnTo>
                    <a:lnTo>
                      <a:pt x="17" y="15"/>
                    </a:lnTo>
                    <a:lnTo>
                      <a:pt x="17" y="58"/>
                    </a:lnTo>
                    <a:lnTo>
                      <a:pt x="60" y="58"/>
                    </a:lnTo>
                    <a:close/>
                    <a:moveTo>
                      <a:pt x="0" y="0"/>
                    </a:moveTo>
                    <a:lnTo>
                      <a:pt x="60" y="0"/>
                    </a:lnTo>
                    <a:lnTo>
                      <a:pt x="75" y="0"/>
                    </a:lnTo>
                    <a:lnTo>
                      <a:pt x="85" y="2"/>
                    </a:lnTo>
                    <a:lnTo>
                      <a:pt x="93" y="7"/>
                    </a:lnTo>
                    <a:lnTo>
                      <a:pt x="98" y="12"/>
                    </a:lnTo>
                    <a:lnTo>
                      <a:pt x="100" y="15"/>
                    </a:lnTo>
                    <a:lnTo>
                      <a:pt x="103" y="22"/>
                    </a:lnTo>
                    <a:lnTo>
                      <a:pt x="103" y="35"/>
                    </a:lnTo>
                    <a:lnTo>
                      <a:pt x="103" y="45"/>
                    </a:lnTo>
                    <a:lnTo>
                      <a:pt x="100" y="50"/>
                    </a:lnTo>
                    <a:lnTo>
                      <a:pt x="98" y="52"/>
                    </a:lnTo>
                    <a:lnTo>
                      <a:pt x="93" y="60"/>
                    </a:lnTo>
                    <a:lnTo>
                      <a:pt x="85" y="65"/>
                    </a:lnTo>
                    <a:lnTo>
                      <a:pt x="93" y="68"/>
                    </a:lnTo>
                    <a:lnTo>
                      <a:pt x="98" y="73"/>
                    </a:lnTo>
                    <a:lnTo>
                      <a:pt x="98" y="75"/>
                    </a:lnTo>
                    <a:lnTo>
                      <a:pt x="100" y="80"/>
                    </a:lnTo>
                    <a:lnTo>
                      <a:pt x="100" y="90"/>
                    </a:lnTo>
                    <a:lnTo>
                      <a:pt x="103" y="108"/>
                    </a:lnTo>
                    <a:lnTo>
                      <a:pt x="103" y="118"/>
                    </a:lnTo>
                    <a:lnTo>
                      <a:pt x="105" y="123"/>
                    </a:lnTo>
                    <a:lnTo>
                      <a:pt x="108" y="125"/>
                    </a:lnTo>
                    <a:lnTo>
                      <a:pt x="108" y="128"/>
                    </a:lnTo>
                    <a:lnTo>
                      <a:pt x="88" y="128"/>
                    </a:lnTo>
                    <a:lnTo>
                      <a:pt x="85" y="125"/>
                    </a:lnTo>
                    <a:lnTo>
                      <a:pt x="85" y="113"/>
                    </a:lnTo>
                    <a:lnTo>
                      <a:pt x="83" y="93"/>
                    </a:lnTo>
                    <a:lnTo>
                      <a:pt x="83" y="88"/>
                    </a:lnTo>
                    <a:lnTo>
                      <a:pt x="80" y="83"/>
                    </a:lnTo>
                    <a:lnTo>
                      <a:pt x="78" y="78"/>
                    </a:lnTo>
                    <a:lnTo>
                      <a:pt x="75"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0" name="Freeform 472"/>
              <p:cNvSpPr>
                <a:spLocks/>
              </p:cNvSpPr>
              <p:nvPr/>
            </p:nvSpPr>
            <p:spPr bwMode="auto">
              <a:xfrm>
                <a:off x="1006" y="6017"/>
                <a:ext cx="41" cy="168"/>
              </a:xfrm>
              <a:custGeom>
                <a:avLst/>
                <a:gdLst>
                  <a:gd name="T0" fmla="*/ 41 w 41"/>
                  <a:gd name="T1" fmla="*/ 0 h 168"/>
                  <a:gd name="T2" fmla="*/ 30 w 41"/>
                  <a:gd name="T3" fmla="*/ 23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6 h 168"/>
                  <a:gd name="T16" fmla="*/ 18 w 41"/>
                  <a:gd name="T17" fmla="*/ 108 h 168"/>
                  <a:gd name="T18" fmla="*/ 25 w 41"/>
                  <a:gd name="T19" fmla="*/ 131 h 168"/>
                  <a:gd name="T20" fmla="*/ 30 w 41"/>
                  <a:gd name="T21" fmla="*/ 146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1 h 168"/>
                  <a:gd name="T34" fmla="*/ 0 w 41"/>
                  <a:gd name="T35" fmla="*/ 85 h 168"/>
                  <a:gd name="T36" fmla="*/ 0 w 41"/>
                  <a:gd name="T37" fmla="*/ 73 h 168"/>
                  <a:gd name="T38" fmla="*/ 3 w 41"/>
                  <a:gd name="T39" fmla="*/ 60 h 168"/>
                  <a:gd name="T40" fmla="*/ 5 w 41"/>
                  <a:gd name="T41" fmla="*/ 48 h 168"/>
                  <a:gd name="T42" fmla="*/ 8 w 41"/>
                  <a:gd name="T43" fmla="*/ 38 h 168"/>
                  <a:gd name="T44" fmla="*/ 18 w 41"/>
                  <a:gd name="T45" fmla="*/ 23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3"/>
                    </a:lnTo>
                    <a:lnTo>
                      <a:pt x="23" y="40"/>
                    </a:lnTo>
                    <a:lnTo>
                      <a:pt x="20" y="50"/>
                    </a:lnTo>
                    <a:lnTo>
                      <a:pt x="18" y="60"/>
                    </a:lnTo>
                    <a:lnTo>
                      <a:pt x="18" y="70"/>
                    </a:lnTo>
                    <a:lnTo>
                      <a:pt x="18" y="83"/>
                    </a:lnTo>
                    <a:lnTo>
                      <a:pt x="18" y="96"/>
                    </a:lnTo>
                    <a:lnTo>
                      <a:pt x="18" y="108"/>
                    </a:lnTo>
                    <a:lnTo>
                      <a:pt x="25" y="131"/>
                    </a:lnTo>
                    <a:lnTo>
                      <a:pt x="30" y="146"/>
                    </a:lnTo>
                    <a:lnTo>
                      <a:pt x="41" y="168"/>
                    </a:lnTo>
                    <a:lnTo>
                      <a:pt x="30" y="168"/>
                    </a:lnTo>
                    <a:lnTo>
                      <a:pt x="15" y="143"/>
                    </a:lnTo>
                    <a:lnTo>
                      <a:pt x="8" y="128"/>
                    </a:lnTo>
                    <a:lnTo>
                      <a:pt x="5" y="113"/>
                    </a:lnTo>
                    <a:lnTo>
                      <a:pt x="0" y="101"/>
                    </a:lnTo>
                    <a:lnTo>
                      <a:pt x="0" y="85"/>
                    </a:lnTo>
                    <a:lnTo>
                      <a:pt x="0" y="73"/>
                    </a:lnTo>
                    <a:lnTo>
                      <a:pt x="3" y="60"/>
                    </a:lnTo>
                    <a:lnTo>
                      <a:pt x="5" y="48"/>
                    </a:lnTo>
                    <a:lnTo>
                      <a:pt x="8" y="38"/>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1" name="Freeform 473"/>
              <p:cNvSpPr>
                <a:spLocks noEditPoints="1"/>
              </p:cNvSpPr>
              <p:nvPr/>
            </p:nvSpPr>
            <p:spPr bwMode="auto">
              <a:xfrm>
                <a:off x="1069" y="6020"/>
                <a:ext cx="98" cy="128"/>
              </a:xfrm>
              <a:custGeom>
                <a:avLst/>
                <a:gdLst>
                  <a:gd name="T0" fmla="*/ 0 w 98"/>
                  <a:gd name="T1" fmla="*/ 0 h 128"/>
                  <a:gd name="T2" fmla="*/ 58 w 98"/>
                  <a:gd name="T3" fmla="*/ 0 h 128"/>
                  <a:gd name="T4" fmla="*/ 68 w 98"/>
                  <a:gd name="T5" fmla="*/ 0 h 128"/>
                  <a:gd name="T6" fmla="*/ 76 w 98"/>
                  <a:gd name="T7" fmla="*/ 2 h 128"/>
                  <a:gd name="T8" fmla="*/ 81 w 98"/>
                  <a:gd name="T9" fmla="*/ 5 h 128"/>
                  <a:gd name="T10" fmla="*/ 88 w 98"/>
                  <a:gd name="T11" fmla="*/ 10 h 128"/>
                  <a:gd name="T12" fmla="*/ 91 w 98"/>
                  <a:gd name="T13" fmla="*/ 15 h 128"/>
                  <a:gd name="T14" fmla="*/ 96 w 98"/>
                  <a:gd name="T15" fmla="*/ 20 h 128"/>
                  <a:gd name="T16" fmla="*/ 96 w 98"/>
                  <a:gd name="T17" fmla="*/ 27 h 128"/>
                  <a:gd name="T18" fmla="*/ 98 w 98"/>
                  <a:gd name="T19" fmla="*/ 35 h 128"/>
                  <a:gd name="T20" fmla="*/ 98 w 98"/>
                  <a:gd name="T21" fmla="*/ 42 h 128"/>
                  <a:gd name="T22" fmla="*/ 96 w 98"/>
                  <a:gd name="T23" fmla="*/ 50 h 128"/>
                  <a:gd name="T24" fmla="*/ 93 w 98"/>
                  <a:gd name="T25" fmla="*/ 57 h 128"/>
                  <a:gd name="T26" fmla="*/ 88 w 98"/>
                  <a:gd name="T27" fmla="*/ 62 h 128"/>
                  <a:gd name="T28" fmla="*/ 86 w 98"/>
                  <a:gd name="T29" fmla="*/ 65 h 128"/>
                  <a:gd name="T30" fmla="*/ 83 w 98"/>
                  <a:gd name="T31" fmla="*/ 67 h 128"/>
                  <a:gd name="T32" fmla="*/ 76 w 98"/>
                  <a:gd name="T33" fmla="*/ 70 h 128"/>
                  <a:gd name="T34" fmla="*/ 68 w 98"/>
                  <a:gd name="T35" fmla="*/ 72 h 128"/>
                  <a:gd name="T36" fmla="*/ 58 w 98"/>
                  <a:gd name="T37" fmla="*/ 72 h 128"/>
                  <a:gd name="T38" fmla="*/ 18 w 98"/>
                  <a:gd name="T39" fmla="*/ 72 h 128"/>
                  <a:gd name="T40" fmla="*/ 18 w 98"/>
                  <a:gd name="T41" fmla="*/ 128 h 128"/>
                  <a:gd name="T42" fmla="*/ 0 w 98"/>
                  <a:gd name="T43" fmla="*/ 128 h 128"/>
                  <a:gd name="T44" fmla="*/ 0 w 98"/>
                  <a:gd name="T45" fmla="*/ 0 h 128"/>
                  <a:gd name="T46" fmla="*/ 68 w 98"/>
                  <a:gd name="T47" fmla="*/ 17 h 128"/>
                  <a:gd name="T48" fmla="*/ 63 w 98"/>
                  <a:gd name="T49" fmla="*/ 15 h 128"/>
                  <a:gd name="T50" fmla="*/ 53 w 98"/>
                  <a:gd name="T51" fmla="*/ 15 h 128"/>
                  <a:gd name="T52" fmla="*/ 18 w 98"/>
                  <a:gd name="T53" fmla="*/ 15 h 128"/>
                  <a:gd name="T54" fmla="*/ 18 w 98"/>
                  <a:gd name="T55" fmla="*/ 60 h 128"/>
                  <a:gd name="T56" fmla="*/ 53 w 98"/>
                  <a:gd name="T57" fmla="*/ 60 h 128"/>
                  <a:gd name="T58" fmla="*/ 63 w 98"/>
                  <a:gd name="T59" fmla="*/ 57 h 128"/>
                  <a:gd name="T60" fmla="*/ 68 w 98"/>
                  <a:gd name="T61" fmla="*/ 55 h 128"/>
                  <a:gd name="T62" fmla="*/ 73 w 98"/>
                  <a:gd name="T63" fmla="*/ 55 h 128"/>
                  <a:gd name="T64" fmla="*/ 76 w 98"/>
                  <a:gd name="T65" fmla="*/ 50 h 128"/>
                  <a:gd name="T66" fmla="*/ 78 w 98"/>
                  <a:gd name="T67" fmla="*/ 47 h 128"/>
                  <a:gd name="T68" fmla="*/ 78 w 98"/>
                  <a:gd name="T69" fmla="*/ 42 h 128"/>
                  <a:gd name="T70" fmla="*/ 81 w 98"/>
                  <a:gd name="T71" fmla="*/ 35 h 128"/>
                  <a:gd name="T72" fmla="*/ 78 w 98"/>
                  <a:gd name="T73" fmla="*/ 30 h 128"/>
                  <a:gd name="T74" fmla="*/ 78 w 98"/>
                  <a:gd name="T75" fmla="*/ 25 h 128"/>
                  <a:gd name="T76" fmla="*/ 73 w 98"/>
                  <a:gd name="T77" fmla="*/ 20 h 128"/>
                  <a:gd name="T78" fmla="*/ 68 w 98"/>
                  <a:gd name="T79" fmla="*/ 17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2"/>
                    </a:lnTo>
                    <a:lnTo>
                      <a:pt x="81" y="5"/>
                    </a:lnTo>
                    <a:lnTo>
                      <a:pt x="88" y="10"/>
                    </a:lnTo>
                    <a:lnTo>
                      <a:pt x="91" y="15"/>
                    </a:lnTo>
                    <a:lnTo>
                      <a:pt x="96" y="20"/>
                    </a:lnTo>
                    <a:lnTo>
                      <a:pt x="96" y="27"/>
                    </a:lnTo>
                    <a:lnTo>
                      <a:pt x="98" y="35"/>
                    </a:lnTo>
                    <a:lnTo>
                      <a:pt x="98" y="42"/>
                    </a:lnTo>
                    <a:lnTo>
                      <a:pt x="96" y="50"/>
                    </a:lnTo>
                    <a:lnTo>
                      <a:pt x="93" y="57"/>
                    </a:lnTo>
                    <a:lnTo>
                      <a:pt x="88" y="62"/>
                    </a:lnTo>
                    <a:lnTo>
                      <a:pt x="86" y="65"/>
                    </a:lnTo>
                    <a:lnTo>
                      <a:pt x="83" y="67"/>
                    </a:lnTo>
                    <a:lnTo>
                      <a:pt x="76" y="70"/>
                    </a:lnTo>
                    <a:lnTo>
                      <a:pt x="68" y="72"/>
                    </a:lnTo>
                    <a:lnTo>
                      <a:pt x="58" y="72"/>
                    </a:lnTo>
                    <a:lnTo>
                      <a:pt x="18" y="72"/>
                    </a:lnTo>
                    <a:lnTo>
                      <a:pt x="18" y="128"/>
                    </a:lnTo>
                    <a:lnTo>
                      <a:pt x="0" y="128"/>
                    </a:lnTo>
                    <a:lnTo>
                      <a:pt x="0" y="0"/>
                    </a:lnTo>
                    <a:close/>
                    <a:moveTo>
                      <a:pt x="68" y="17"/>
                    </a:moveTo>
                    <a:lnTo>
                      <a:pt x="63" y="15"/>
                    </a:lnTo>
                    <a:lnTo>
                      <a:pt x="53" y="15"/>
                    </a:lnTo>
                    <a:lnTo>
                      <a:pt x="18" y="15"/>
                    </a:lnTo>
                    <a:lnTo>
                      <a:pt x="18" y="60"/>
                    </a:lnTo>
                    <a:lnTo>
                      <a:pt x="53" y="60"/>
                    </a:lnTo>
                    <a:lnTo>
                      <a:pt x="63" y="57"/>
                    </a:lnTo>
                    <a:lnTo>
                      <a:pt x="68" y="55"/>
                    </a:lnTo>
                    <a:lnTo>
                      <a:pt x="73" y="55"/>
                    </a:lnTo>
                    <a:lnTo>
                      <a:pt x="76" y="50"/>
                    </a:lnTo>
                    <a:lnTo>
                      <a:pt x="78" y="47"/>
                    </a:lnTo>
                    <a:lnTo>
                      <a:pt x="78" y="42"/>
                    </a:lnTo>
                    <a:lnTo>
                      <a:pt x="81" y="35"/>
                    </a:lnTo>
                    <a:lnTo>
                      <a:pt x="78" y="30"/>
                    </a:lnTo>
                    <a:lnTo>
                      <a:pt x="78" y="25"/>
                    </a:lnTo>
                    <a:lnTo>
                      <a:pt x="73" y="20"/>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2" name="Freeform 474"/>
              <p:cNvSpPr>
                <a:spLocks/>
              </p:cNvSpPr>
              <p:nvPr/>
            </p:nvSpPr>
            <p:spPr bwMode="auto">
              <a:xfrm>
                <a:off x="1187" y="6017"/>
                <a:ext cx="104" cy="131"/>
              </a:xfrm>
              <a:custGeom>
                <a:avLst/>
                <a:gdLst>
                  <a:gd name="T0" fmla="*/ 0 w 104"/>
                  <a:gd name="T1" fmla="*/ 0 h 131"/>
                  <a:gd name="T2" fmla="*/ 23 w 104"/>
                  <a:gd name="T3" fmla="*/ 0 h 131"/>
                  <a:gd name="T4" fmla="*/ 88 w 104"/>
                  <a:gd name="T5" fmla="*/ 106 h 131"/>
                  <a:gd name="T6" fmla="*/ 88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8" y="106"/>
                    </a:lnTo>
                    <a:lnTo>
                      <a:pt x="88"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3" name="Freeform 475"/>
              <p:cNvSpPr>
                <a:spLocks noEditPoints="1"/>
              </p:cNvSpPr>
              <p:nvPr/>
            </p:nvSpPr>
            <p:spPr bwMode="auto">
              <a:xfrm>
                <a:off x="1308" y="6017"/>
                <a:ext cx="116" cy="131"/>
              </a:xfrm>
              <a:custGeom>
                <a:avLst/>
                <a:gdLst>
                  <a:gd name="T0" fmla="*/ 78 w 116"/>
                  <a:gd name="T1" fmla="*/ 78 h 131"/>
                  <a:gd name="T2" fmla="*/ 58 w 116"/>
                  <a:gd name="T3" fmla="*/ 20 h 131"/>
                  <a:gd name="T4" fmla="*/ 38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3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8" y="78"/>
                    </a:lnTo>
                    <a:lnTo>
                      <a:pt x="78" y="78"/>
                    </a:lnTo>
                    <a:close/>
                    <a:moveTo>
                      <a:pt x="48" y="0"/>
                    </a:moveTo>
                    <a:lnTo>
                      <a:pt x="68" y="0"/>
                    </a:lnTo>
                    <a:lnTo>
                      <a:pt x="116" y="131"/>
                    </a:lnTo>
                    <a:lnTo>
                      <a:pt x="96" y="131"/>
                    </a:lnTo>
                    <a:lnTo>
                      <a:pt x="83" y="93"/>
                    </a:lnTo>
                    <a:lnTo>
                      <a:pt x="33"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4" name="Freeform 476"/>
              <p:cNvSpPr>
                <a:spLocks/>
              </p:cNvSpPr>
              <p:nvPr/>
            </p:nvSpPr>
            <p:spPr bwMode="auto">
              <a:xfrm>
                <a:off x="1439" y="6020"/>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2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2 h 128"/>
                  <a:gd name="T28" fmla="*/ 18 w 126"/>
                  <a:gd name="T29" fmla="*/ 37 h 128"/>
                  <a:gd name="T30" fmla="*/ 18 w 126"/>
                  <a:gd name="T31" fmla="*/ 52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2"/>
                    </a:lnTo>
                    <a:lnTo>
                      <a:pt x="108" y="40"/>
                    </a:lnTo>
                    <a:lnTo>
                      <a:pt x="108" y="20"/>
                    </a:lnTo>
                    <a:lnTo>
                      <a:pt x="73" y="128"/>
                    </a:lnTo>
                    <a:lnTo>
                      <a:pt x="55" y="128"/>
                    </a:lnTo>
                    <a:lnTo>
                      <a:pt x="18" y="20"/>
                    </a:lnTo>
                    <a:lnTo>
                      <a:pt x="18" y="22"/>
                    </a:lnTo>
                    <a:lnTo>
                      <a:pt x="18" y="37"/>
                    </a:lnTo>
                    <a:lnTo>
                      <a:pt x="18" y="52"/>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5" name="Freeform 477"/>
              <p:cNvSpPr>
                <a:spLocks/>
              </p:cNvSpPr>
              <p:nvPr/>
            </p:nvSpPr>
            <p:spPr bwMode="auto">
              <a:xfrm>
                <a:off x="1592" y="6017"/>
                <a:ext cx="96" cy="131"/>
              </a:xfrm>
              <a:custGeom>
                <a:avLst/>
                <a:gdLst>
                  <a:gd name="T0" fmla="*/ 0 w 96"/>
                  <a:gd name="T1" fmla="*/ 0 h 131"/>
                  <a:gd name="T2" fmla="*/ 96 w 96"/>
                  <a:gd name="T3" fmla="*/ 0 h 131"/>
                  <a:gd name="T4" fmla="*/ 96 w 96"/>
                  <a:gd name="T5" fmla="*/ 18 h 131"/>
                  <a:gd name="T6" fmla="*/ 18 w 96"/>
                  <a:gd name="T7" fmla="*/ 18 h 131"/>
                  <a:gd name="T8" fmla="*/ 18 w 96"/>
                  <a:gd name="T9" fmla="*/ 55 h 131"/>
                  <a:gd name="T10" fmla="*/ 89 w 96"/>
                  <a:gd name="T11" fmla="*/ 55 h 131"/>
                  <a:gd name="T12" fmla="*/ 89 w 96"/>
                  <a:gd name="T13" fmla="*/ 70 h 131"/>
                  <a:gd name="T14" fmla="*/ 18 w 96"/>
                  <a:gd name="T15" fmla="*/ 70 h 131"/>
                  <a:gd name="T16" fmla="*/ 18 w 96"/>
                  <a:gd name="T17" fmla="*/ 116 h 131"/>
                  <a:gd name="T18" fmla="*/ 96 w 96"/>
                  <a:gd name="T19" fmla="*/ 116 h 131"/>
                  <a:gd name="T20" fmla="*/ 96 w 96"/>
                  <a:gd name="T21" fmla="*/ 131 h 131"/>
                  <a:gd name="T22" fmla="*/ 0 w 96"/>
                  <a:gd name="T23" fmla="*/ 131 h 131"/>
                  <a:gd name="T24" fmla="*/ 0 w 9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1"/>
                  <a:gd name="T41" fmla="*/ 96 w 9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1">
                    <a:moveTo>
                      <a:pt x="0" y="0"/>
                    </a:moveTo>
                    <a:lnTo>
                      <a:pt x="96" y="0"/>
                    </a:lnTo>
                    <a:lnTo>
                      <a:pt x="96" y="18"/>
                    </a:lnTo>
                    <a:lnTo>
                      <a:pt x="18" y="18"/>
                    </a:lnTo>
                    <a:lnTo>
                      <a:pt x="18" y="55"/>
                    </a:lnTo>
                    <a:lnTo>
                      <a:pt x="89" y="55"/>
                    </a:lnTo>
                    <a:lnTo>
                      <a:pt x="89" y="70"/>
                    </a:lnTo>
                    <a:lnTo>
                      <a:pt x="18" y="70"/>
                    </a:lnTo>
                    <a:lnTo>
                      <a:pt x="18" y="116"/>
                    </a:lnTo>
                    <a:lnTo>
                      <a:pt x="96" y="116"/>
                    </a:lnTo>
                    <a:lnTo>
                      <a:pt x="9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6" name="Freeform 478"/>
              <p:cNvSpPr>
                <a:spLocks/>
              </p:cNvSpPr>
              <p:nvPr/>
            </p:nvSpPr>
            <p:spPr bwMode="auto">
              <a:xfrm>
                <a:off x="96" y="5683"/>
                <a:ext cx="115" cy="138"/>
              </a:xfrm>
              <a:custGeom>
                <a:avLst/>
                <a:gdLst>
                  <a:gd name="T0" fmla="*/ 27 w 115"/>
                  <a:gd name="T1" fmla="*/ 10 h 138"/>
                  <a:gd name="T2" fmla="*/ 47 w 115"/>
                  <a:gd name="T3" fmla="*/ 2 h 138"/>
                  <a:gd name="T4" fmla="*/ 75 w 115"/>
                  <a:gd name="T5" fmla="*/ 2 h 138"/>
                  <a:gd name="T6" fmla="*/ 88 w 115"/>
                  <a:gd name="T7" fmla="*/ 7 h 138"/>
                  <a:gd name="T8" fmla="*/ 98 w 115"/>
                  <a:gd name="T9" fmla="*/ 12 h 138"/>
                  <a:gd name="T10" fmla="*/ 108 w 115"/>
                  <a:gd name="T11" fmla="*/ 23 h 138"/>
                  <a:gd name="T12" fmla="*/ 115 w 115"/>
                  <a:gd name="T13" fmla="*/ 40 h 138"/>
                  <a:gd name="T14" fmla="*/ 90 w 115"/>
                  <a:gd name="T15" fmla="*/ 48 h 138"/>
                  <a:gd name="T16" fmla="*/ 83 w 115"/>
                  <a:gd name="T17" fmla="*/ 33 h 138"/>
                  <a:gd name="T18" fmla="*/ 73 w 115"/>
                  <a:gd name="T19" fmla="*/ 28 h 138"/>
                  <a:gd name="T20" fmla="*/ 52 w 115"/>
                  <a:gd name="T21" fmla="*/ 25 h 138"/>
                  <a:gd name="T22" fmla="*/ 42 w 115"/>
                  <a:gd name="T23" fmla="*/ 30 h 138"/>
                  <a:gd name="T24" fmla="*/ 32 w 115"/>
                  <a:gd name="T25" fmla="*/ 43 h 138"/>
                  <a:gd name="T26" fmla="*/ 30 w 115"/>
                  <a:gd name="T27" fmla="*/ 60 h 138"/>
                  <a:gd name="T28" fmla="*/ 30 w 115"/>
                  <a:gd name="T29" fmla="*/ 80 h 138"/>
                  <a:gd name="T30" fmla="*/ 30 w 115"/>
                  <a:gd name="T31" fmla="*/ 90 h 138"/>
                  <a:gd name="T32" fmla="*/ 37 w 115"/>
                  <a:gd name="T33" fmla="*/ 103 h 138"/>
                  <a:gd name="T34" fmla="*/ 47 w 115"/>
                  <a:gd name="T35" fmla="*/ 110 h 138"/>
                  <a:gd name="T36" fmla="*/ 60 w 115"/>
                  <a:gd name="T37" fmla="*/ 113 h 138"/>
                  <a:gd name="T38" fmla="*/ 73 w 115"/>
                  <a:gd name="T39" fmla="*/ 110 h 138"/>
                  <a:gd name="T40" fmla="*/ 83 w 115"/>
                  <a:gd name="T41" fmla="*/ 105 h 138"/>
                  <a:gd name="T42" fmla="*/ 90 w 115"/>
                  <a:gd name="T43" fmla="*/ 90 h 138"/>
                  <a:gd name="T44" fmla="*/ 113 w 115"/>
                  <a:gd name="T45" fmla="*/ 100 h 138"/>
                  <a:gd name="T46" fmla="*/ 105 w 115"/>
                  <a:gd name="T47" fmla="*/ 118 h 138"/>
                  <a:gd name="T48" fmla="*/ 90 w 115"/>
                  <a:gd name="T49" fmla="*/ 131 h 138"/>
                  <a:gd name="T50" fmla="*/ 73 w 115"/>
                  <a:gd name="T51" fmla="*/ 136 h 138"/>
                  <a:gd name="T52" fmla="*/ 47 w 115"/>
                  <a:gd name="T53" fmla="*/ 136 h 138"/>
                  <a:gd name="T54" fmla="*/ 30 w 115"/>
                  <a:gd name="T55" fmla="*/ 131 h 138"/>
                  <a:gd name="T56" fmla="*/ 17 w 115"/>
                  <a:gd name="T57" fmla="*/ 120 h 138"/>
                  <a:gd name="T58" fmla="*/ 5 w 115"/>
                  <a:gd name="T59" fmla="*/ 98 h 138"/>
                  <a:gd name="T60" fmla="*/ 0 w 115"/>
                  <a:gd name="T61" fmla="*/ 70 h 138"/>
                  <a:gd name="T62" fmla="*/ 5 w 115"/>
                  <a:gd name="T63" fmla="*/ 40 h 138"/>
                  <a:gd name="T64" fmla="*/ 10 w 115"/>
                  <a:gd name="T65" fmla="*/ 28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8"/>
                  <a:gd name="T101" fmla="*/ 115 w 115"/>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8">
                    <a:moveTo>
                      <a:pt x="20" y="17"/>
                    </a:moveTo>
                    <a:lnTo>
                      <a:pt x="27" y="10"/>
                    </a:lnTo>
                    <a:lnTo>
                      <a:pt x="37" y="5"/>
                    </a:lnTo>
                    <a:lnTo>
                      <a:pt x="47" y="2"/>
                    </a:lnTo>
                    <a:lnTo>
                      <a:pt x="60" y="0"/>
                    </a:lnTo>
                    <a:lnTo>
                      <a:pt x="75" y="2"/>
                    </a:lnTo>
                    <a:lnTo>
                      <a:pt x="80" y="5"/>
                    </a:lnTo>
                    <a:lnTo>
                      <a:pt x="88" y="7"/>
                    </a:lnTo>
                    <a:lnTo>
                      <a:pt x="93" y="10"/>
                    </a:lnTo>
                    <a:lnTo>
                      <a:pt x="98" y="12"/>
                    </a:lnTo>
                    <a:lnTo>
                      <a:pt x="103" y="17"/>
                    </a:lnTo>
                    <a:lnTo>
                      <a:pt x="108" y="23"/>
                    </a:lnTo>
                    <a:lnTo>
                      <a:pt x="113" y="35"/>
                    </a:lnTo>
                    <a:lnTo>
                      <a:pt x="115" y="40"/>
                    </a:lnTo>
                    <a:lnTo>
                      <a:pt x="115" y="48"/>
                    </a:lnTo>
                    <a:lnTo>
                      <a:pt x="90" y="48"/>
                    </a:lnTo>
                    <a:lnTo>
                      <a:pt x="85" y="38"/>
                    </a:lnTo>
                    <a:lnTo>
                      <a:pt x="83" y="33"/>
                    </a:lnTo>
                    <a:lnTo>
                      <a:pt x="78" y="30"/>
                    </a:lnTo>
                    <a:lnTo>
                      <a:pt x="73" y="28"/>
                    </a:lnTo>
                    <a:lnTo>
                      <a:pt x="60" y="25"/>
                    </a:lnTo>
                    <a:lnTo>
                      <a:pt x="52" y="25"/>
                    </a:lnTo>
                    <a:lnTo>
                      <a:pt x="47" y="28"/>
                    </a:lnTo>
                    <a:lnTo>
                      <a:pt x="42" y="30"/>
                    </a:lnTo>
                    <a:lnTo>
                      <a:pt x="37" y="35"/>
                    </a:lnTo>
                    <a:lnTo>
                      <a:pt x="32" y="43"/>
                    </a:lnTo>
                    <a:lnTo>
                      <a:pt x="30" y="50"/>
                    </a:lnTo>
                    <a:lnTo>
                      <a:pt x="30" y="60"/>
                    </a:lnTo>
                    <a:lnTo>
                      <a:pt x="27" y="70"/>
                    </a:lnTo>
                    <a:lnTo>
                      <a:pt x="30" y="80"/>
                    </a:lnTo>
                    <a:lnTo>
                      <a:pt x="30" y="85"/>
                    </a:lnTo>
                    <a:lnTo>
                      <a:pt x="30" y="90"/>
                    </a:lnTo>
                    <a:lnTo>
                      <a:pt x="32" y="98"/>
                    </a:lnTo>
                    <a:lnTo>
                      <a:pt x="37" y="103"/>
                    </a:lnTo>
                    <a:lnTo>
                      <a:pt x="42" y="108"/>
                    </a:lnTo>
                    <a:lnTo>
                      <a:pt x="47" y="110"/>
                    </a:lnTo>
                    <a:lnTo>
                      <a:pt x="52" y="113"/>
                    </a:lnTo>
                    <a:lnTo>
                      <a:pt x="60" y="113"/>
                    </a:lnTo>
                    <a:lnTo>
                      <a:pt x="68" y="113"/>
                    </a:lnTo>
                    <a:lnTo>
                      <a:pt x="73" y="110"/>
                    </a:lnTo>
                    <a:lnTo>
                      <a:pt x="78" y="108"/>
                    </a:lnTo>
                    <a:lnTo>
                      <a:pt x="83" y="105"/>
                    </a:lnTo>
                    <a:lnTo>
                      <a:pt x="85" y="98"/>
                    </a:lnTo>
                    <a:lnTo>
                      <a:pt x="90" y="90"/>
                    </a:lnTo>
                    <a:lnTo>
                      <a:pt x="115" y="90"/>
                    </a:lnTo>
                    <a:lnTo>
                      <a:pt x="113" y="100"/>
                    </a:lnTo>
                    <a:lnTo>
                      <a:pt x="110" y="108"/>
                    </a:lnTo>
                    <a:lnTo>
                      <a:pt x="105" y="118"/>
                    </a:lnTo>
                    <a:lnTo>
                      <a:pt x="98" y="123"/>
                    </a:lnTo>
                    <a:lnTo>
                      <a:pt x="90" y="131"/>
                    </a:lnTo>
                    <a:lnTo>
                      <a:pt x="80" y="133"/>
                    </a:lnTo>
                    <a:lnTo>
                      <a:pt x="73" y="136"/>
                    </a:lnTo>
                    <a:lnTo>
                      <a:pt x="60" y="138"/>
                    </a:lnTo>
                    <a:lnTo>
                      <a:pt x="47" y="136"/>
                    </a:lnTo>
                    <a:lnTo>
                      <a:pt x="35" y="133"/>
                    </a:lnTo>
                    <a:lnTo>
                      <a:pt x="30" y="131"/>
                    </a:lnTo>
                    <a:lnTo>
                      <a:pt x="25" y="128"/>
                    </a:lnTo>
                    <a:lnTo>
                      <a:pt x="17" y="120"/>
                    </a:lnTo>
                    <a:lnTo>
                      <a:pt x="10" y="110"/>
                    </a:lnTo>
                    <a:lnTo>
                      <a:pt x="5" y="98"/>
                    </a:lnTo>
                    <a:lnTo>
                      <a:pt x="2" y="85"/>
                    </a:lnTo>
                    <a:lnTo>
                      <a:pt x="0" y="70"/>
                    </a:lnTo>
                    <a:lnTo>
                      <a:pt x="2" y="53"/>
                    </a:lnTo>
                    <a:lnTo>
                      <a:pt x="5" y="40"/>
                    </a:lnTo>
                    <a:lnTo>
                      <a:pt x="7" y="33"/>
                    </a:lnTo>
                    <a:lnTo>
                      <a:pt x="10" y="28"/>
                    </a:lnTo>
                    <a:lnTo>
                      <a:pt x="2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7" name="Freeform 479"/>
              <p:cNvSpPr>
                <a:spLocks noEditPoints="1"/>
              </p:cNvSpPr>
              <p:nvPr/>
            </p:nvSpPr>
            <p:spPr bwMode="auto">
              <a:xfrm>
                <a:off x="234" y="5685"/>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8 h 131"/>
                  <a:gd name="T12" fmla="*/ 75 w 108"/>
                  <a:gd name="T13" fmla="*/ 56 h 131"/>
                  <a:gd name="T14" fmla="*/ 78 w 108"/>
                  <a:gd name="T15" fmla="*/ 51 h 131"/>
                  <a:gd name="T16" fmla="*/ 78 w 108"/>
                  <a:gd name="T17" fmla="*/ 48 h 131"/>
                  <a:gd name="T18" fmla="*/ 78 w 108"/>
                  <a:gd name="T19" fmla="*/ 43 h 131"/>
                  <a:gd name="T20" fmla="*/ 78 w 108"/>
                  <a:gd name="T21" fmla="*/ 38 h 131"/>
                  <a:gd name="T22" fmla="*/ 78 w 108"/>
                  <a:gd name="T23" fmla="*/ 33 h 131"/>
                  <a:gd name="T24" fmla="*/ 75 w 108"/>
                  <a:gd name="T25" fmla="*/ 28 h 131"/>
                  <a:gd name="T26" fmla="*/ 70 w 108"/>
                  <a:gd name="T27" fmla="*/ 26 h 131"/>
                  <a:gd name="T28" fmla="*/ 65 w 108"/>
                  <a:gd name="T29" fmla="*/ 26 h 131"/>
                  <a:gd name="T30" fmla="*/ 58 w 108"/>
                  <a:gd name="T31" fmla="*/ 23 h 131"/>
                  <a:gd name="T32" fmla="*/ 25 w 108"/>
                  <a:gd name="T33" fmla="*/ 23 h 131"/>
                  <a:gd name="T34" fmla="*/ 86 w 108"/>
                  <a:gd name="T35" fmla="*/ 5 h 131"/>
                  <a:gd name="T36" fmla="*/ 91 w 108"/>
                  <a:gd name="T37" fmla="*/ 8 h 131"/>
                  <a:gd name="T38" fmla="*/ 98 w 108"/>
                  <a:gd name="T39" fmla="*/ 13 h 131"/>
                  <a:gd name="T40" fmla="*/ 103 w 108"/>
                  <a:gd name="T41" fmla="*/ 26 h 131"/>
                  <a:gd name="T42" fmla="*/ 106 w 108"/>
                  <a:gd name="T43" fmla="*/ 31 h 131"/>
                  <a:gd name="T44" fmla="*/ 106 w 108"/>
                  <a:gd name="T45" fmla="*/ 38 h 131"/>
                  <a:gd name="T46" fmla="*/ 106 w 108"/>
                  <a:gd name="T47" fmla="*/ 48 h 131"/>
                  <a:gd name="T48" fmla="*/ 103 w 108"/>
                  <a:gd name="T49" fmla="*/ 53 h 131"/>
                  <a:gd name="T50" fmla="*/ 101 w 108"/>
                  <a:gd name="T51" fmla="*/ 56 h 131"/>
                  <a:gd name="T52" fmla="*/ 98 w 108"/>
                  <a:gd name="T53" fmla="*/ 61 h 131"/>
                  <a:gd name="T54" fmla="*/ 96 w 108"/>
                  <a:gd name="T55" fmla="*/ 66 h 131"/>
                  <a:gd name="T56" fmla="*/ 86 w 108"/>
                  <a:gd name="T57" fmla="*/ 71 h 131"/>
                  <a:gd name="T58" fmla="*/ 93 w 108"/>
                  <a:gd name="T59" fmla="*/ 73 h 131"/>
                  <a:gd name="T60" fmla="*/ 98 w 108"/>
                  <a:gd name="T61" fmla="*/ 81 h 131"/>
                  <a:gd name="T62" fmla="*/ 101 w 108"/>
                  <a:gd name="T63" fmla="*/ 88 h 131"/>
                  <a:gd name="T64" fmla="*/ 103 w 108"/>
                  <a:gd name="T65" fmla="*/ 101 h 131"/>
                  <a:gd name="T66" fmla="*/ 103 w 108"/>
                  <a:gd name="T67" fmla="*/ 108 h 131"/>
                  <a:gd name="T68" fmla="*/ 103 w 108"/>
                  <a:gd name="T69" fmla="*/ 121 h 131"/>
                  <a:gd name="T70" fmla="*/ 106 w 108"/>
                  <a:gd name="T71" fmla="*/ 126 h 131"/>
                  <a:gd name="T72" fmla="*/ 108 w 108"/>
                  <a:gd name="T73" fmla="*/ 129 h 131"/>
                  <a:gd name="T74" fmla="*/ 108 w 108"/>
                  <a:gd name="T75" fmla="*/ 131 h 131"/>
                  <a:gd name="T76" fmla="*/ 78 w 108"/>
                  <a:gd name="T77" fmla="*/ 131 h 131"/>
                  <a:gd name="T78" fmla="*/ 75 w 108"/>
                  <a:gd name="T79" fmla="*/ 124 h 131"/>
                  <a:gd name="T80" fmla="*/ 75 w 108"/>
                  <a:gd name="T81" fmla="*/ 113 h 131"/>
                  <a:gd name="T82" fmla="*/ 75 w 108"/>
                  <a:gd name="T83" fmla="*/ 101 h 131"/>
                  <a:gd name="T84" fmla="*/ 73 w 108"/>
                  <a:gd name="T85" fmla="*/ 91 h 131"/>
                  <a:gd name="T86" fmla="*/ 70 w 108"/>
                  <a:gd name="T87" fmla="*/ 86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3 h 131"/>
                  <a:gd name="T104" fmla="*/ 86 w 108"/>
                  <a:gd name="T105" fmla="*/ 5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8"/>
                    </a:lnTo>
                    <a:lnTo>
                      <a:pt x="75" y="56"/>
                    </a:lnTo>
                    <a:lnTo>
                      <a:pt x="78" y="51"/>
                    </a:lnTo>
                    <a:lnTo>
                      <a:pt x="78" y="48"/>
                    </a:lnTo>
                    <a:lnTo>
                      <a:pt x="78" y="43"/>
                    </a:lnTo>
                    <a:lnTo>
                      <a:pt x="78" y="38"/>
                    </a:lnTo>
                    <a:lnTo>
                      <a:pt x="78" y="33"/>
                    </a:lnTo>
                    <a:lnTo>
                      <a:pt x="75" y="28"/>
                    </a:lnTo>
                    <a:lnTo>
                      <a:pt x="70" y="26"/>
                    </a:lnTo>
                    <a:lnTo>
                      <a:pt x="65" y="26"/>
                    </a:lnTo>
                    <a:lnTo>
                      <a:pt x="58" y="23"/>
                    </a:lnTo>
                    <a:lnTo>
                      <a:pt x="25" y="23"/>
                    </a:lnTo>
                    <a:close/>
                    <a:moveTo>
                      <a:pt x="86" y="5"/>
                    </a:moveTo>
                    <a:lnTo>
                      <a:pt x="91" y="8"/>
                    </a:lnTo>
                    <a:lnTo>
                      <a:pt x="98" y="13"/>
                    </a:lnTo>
                    <a:lnTo>
                      <a:pt x="103" y="26"/>
                    </a:lnTo>
                    <a:lnTo>
                      <a:pt x="106" y="31"/>
                    </a:lnTo>
                    <a:lnTo>
                      <a:pt x="106" y="38"/>
                    </a:lnTo>
                    <a:lnTo>
                      <a:pt x="106" y="48"/>
                    </a:lnTo>
                    <a:lnTo>
                      <a:pt x="103" y="53"/>
                    </a:lnTo>
                    <a:lnTo>
                      <a:pt x="101" y="56"/>
                    </a:lnTo>
                    <a:lnTo>
                      <a:pt x="98" y="61"/>
                    </a:lnTo>
                    <a:lnTo>
                      <a:pt x="96" y="66"/>
                    </a:lnTo>
                    <a:lnTo>
                      <a:pt x="86" y="71"/>
                    </a:lnTo>
                    <a:lnTo>
                      <a:pt x="93" y="73"/>
                    </a:lnTo>
                    <a:lnTo>
                      <a:pt x="98" y="81"/>
                    </a:lnTo>
                    <a:lnTo>
                      <a:pt x="101" y="88"/>
                    </a:lnTo>
                    <a:lnTo>
                      <a:pt x="103" y="101"/>
                    </a:lnTo>
                    <a:lnTo>
                      <a:pt x="103" y="108"/>
                    </a:lnTo>
                    <a:lnTo>
                      <a:pt x="103" y="121"/>
                    </a:lnTo>
                    <a:lnTo>
                      <a:pt x="106" y="126"/>
                    </a:lnTo>
                    <a:lnTo>
                      <a:pt x="108" y="129"/>
                    </a:lnTo>
                    <a:lnTo>
                      <a:pt x="108" y="131"/>
                    </a:lnTo>
                    <a:lnTo>
                      <a:pt x="78" y="131"/>
                    </a:lnTo>
                    <a:lnTo>
                      <a:pt x="75" y="124"/>
                    </a:lnTo>
                    <a:lnTo>
                      <a:pt x="75" y="113"/>
                    </a:lnTo>
                    <a:lnTo>
                      <a:pt x="75" y="101"/>
                    </a:lnTo>
                    <a:lnTo>
                      <a:pt x="73" y="91"/>
                    </a:lnTo>
                    <a:lnTo>
                      <a:pt x="70" y="86"/>
                    </a:lnTo>
                    <a:lnTo>
                      <a:pt x="65" y="81"/>
                    </a:lnTo>
                    <a:lnTo>
                      <a:pt x="55" y="81"/>
                    </a:lnTo>
                    <a:lnTo>
                      <a:pt x="25" y="81"/>
                    </a:lnTo>
                    <a:lnTo>
                      <a:pt x="25" y="131"/>
                    </a:lnTo>
                    <a:lnTo>
                      <a:pt x="0" y="131"/>
                    </a:lnTo>
                    <a:lnTo>
                      <a:pt x="0" y="0"/>
                    </a:lnTo>
                    <a:lnTo>
                      <a:pt x="63" y="0"/>
                    </a:lnTo>
                    <a:lnTo>
                      <a:pt x="75" y="3"/>
                    </a:lnTo>
                    <a:lnTo>
                      <a:pt x="8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8" name="Freeform 480"/>
              <p:cNvSpPr>
                <a:spLocks/>
              </p:cNvSpPr>
              <p:nvPr/>
            </p:nvSpPr>
            <p:spPr bwMode="auto">
              <a:xfrm>
                <a:off x="365" y="5685"/>
                <a:ext cx="98" cy="131"/>
              </a:xfrm>
              <a:custGeom>
                <a:avLst/>
                <a:gdLst>
                  <a:gd name="T0" fmla="*/ 95 w 98"/>
                  <a:gd name="T1" fmla="*/ 23 h 131"/>
                  <a:gd name="T2" fmla="*/ 25 w 98"/>
                  <a:gd name="T3" fmla="*/ 23 h 131"/>
                  <a:gd name="T4" fmla="*/ 25 w 98"/>
                  <a:gd name="T5" fmla="*/ 51 h 131"/>
                  <a:gd name="T6" fmla="*/ 88 w 98"/>
                  <a:gd name="T7" fmla="*/ 51 h 131"/>
                  <a:gd name="T8" fmla="*/ 88 w 98"/>
                  <a:gd name="T9" fmla="*/ 73 h 131"/>
                  <a:gd name="T10" fmla="*/ 25 w 98"/>
                  <a:gd name="T11" fmla="*/ 73 h 131"/>
                  <a:gd name="T12" fmla="*/ 25 w 98"/>
                  <a:gd name="T13" fmla="*/ 108 h 131"/>
                  <a:gd name="T14" fmla="*/ 98 w 98"/>
                  <a:gd name="T15" fmla="*/ 108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1"/>
                    </a:lnTo>
                    <a:lnTo>
                      <a:pt x="88" y="51"/>
                    </a:lnTo>
                    <a:lnTo>
                      <a:pt x="88" y="73"/>
                    </a:lnTo>
                    <a:lnTo>
                      <a:pt x="25" y="73"/>
                    </a:lnTo>
                    <a:lnTo>
                      <a:pt x="25" y="108"/>
                    </a:lnTo>
                    <a:lnTo>
                      <a:pt x="98" y="108"/>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9" name="Freeform 481"/>
              <p:cNvSpPr>
                <a:spLocks noEditPoints="1"/>
              </p:cNvSpPr>
              <p:nvPr/>
            </p:nvSpPr>
            <p:spPr bwMode="auto">
              <a:xfrm>
                <a:off x="475" y="5685"/>
                <a:ext cx="124" cy="131"/>
              </a:xfrm>
              <a:custGeom>
                <a:avLst/>
                <a:gdLst>
                  <a:gd name="T0" fmla="*/ 46 w 124"/>
                  <a:gd name="T1" fmla="*/ 83 h 131"/>
                  <a:gd name="T2" fmla="*/ 78 w 124"/>
                  <a:gd name="T3" fmla="*/ 83 h 131"/>
                  <a:gd name="T4" fmla="*/ 61 w 124"/>
                  <a:gd name="T5" fmla="*/ 31 h 131"/>
                  <a:gd name="T6" fmla="*/ 46 w 124"/>
                  <a:gd name="T7" fmla="*/ 83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3"/>
                    </a:moveTo>
                    <a:lnTo>
                      <a:pt x="78" y="83"/>
                    </a:lnTo>
                    <a:lnTo>
                      <a:pt x="61" y="31"/>
                    </a:lnTo>
                    <a:lnTo>
                      <a:pt x="46" y="83"/>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0" name="Freeform 482"/>
              <p:cNvSpPr>
                <a:spLocks/>
              </p:cNvSpPr>
              <p:nvPr/>
            </p:nvSpPr>
            <p:spPr bwMode="auto">
              <a:xfrm>
                <a:off x="591" y="568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1" name="Freeform 483"/>
              <p:cNvSpPr>
                <a:spLocks/>
              </p:cNvSpPr>
              <p:nvPr/>
            </p:nvSpPr>
            <p:spPr bwMode="auto">
              <a:xfrm>
                <a:off x="712" y="5685"/>
                <a:ext cx="101" cy="131"/>
              </a:xfrm>
              <a:custGeom>
                <a:avLst/>
                <a:gdLst>
                  <a:gd name="T0" fmla="*/ 96 w 101"/>
                  <a:gd name="T1" fmla="*/ 23 h 131"/>
                  <a:gd name="T2" fmla="*/ 28 w 101"/>
                  <a:gd name="T3" fmla="*/ 23 h 131"/>
                  <a:gd name="T4" fmla="*/ 28 w 101"/>
                  <a:gd name="T5" fmla="*/ 51 h 131"/>
                  <a:gd name="T6" fmla="*/ 91 w 101"/>
                  <a:gd name="T7" fmla="*/ 51 h 131"/>
                  <a:gd name="T8" fmla="*/ 91 w 101"/>
                  <a:gd name="T9" fmla="*/ 73 h 131"/>
                  <a:gd name="T10" fmla="*/ 28 w 101"/>
                  <a:gd name="T11" fmla="*/ 73 h 131"/>
                  <a:gd name="T12" fmla="*/ 28 w 101"/>
                  <a:gd name="T13" fmla="*/ 108 h 131"/>
                  <a:gd name="T14" fmla="*/ 101 w 101"/>
                  <a:gd name="T15" fmla="*/ 108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1"/>
                    </a:lnTo>
                    <a:lnTo>
                      <a:pt x="91" y="51"/>
                    </a:lnTo>
                    <a:lnTo>
                      <a:pt x="91" y="73"/>
                    </a:lnTo>
                    <a:lnTo>
                      <a:pt x="28" y="73"/>
                    </a:lnTo>
                    <a:lnTo>
                      <a:pt x="28" y="108"/>
                    </a:lnTo>
                    <a:lnTo>
                      <a:pt x="101" y="108"/>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2" name="Freeform 484"/>
              <p:cNvSpPr>
                <a:spLocks/>
              </p:cNvSpPr>
              <p:nvPr/>
            </p:nvSpPr>
            <p:spPr bwMode="auto">
              <a:xfrm>
                <a:off x="873" y="5685"/>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3" name="Freeform 485"/>
              <p:cNvSpPr>
                <a:spLocks noEditPoints="1"/>
              </p:cNvSpPr>
              <p:nvPr/>
            </p:nvSpPr>
            <p:spPr bwMode="auto">
              <a:xfrm>
                <a:off x="971" y="5685"/>
                <a:ext cx="123" cy="131"/>
              </a:xfrm>
              <a:custGeom>
                <a:avLst/>
                <a:gdLst>
                  <a:gd name="T0" fmla="*/ 45 w 123"/>
                  <a:gd name="T1" fmla="*/ 83 h 131"/>
                  <a:gd name="T2" fmla="*/ 78 w 123"/>
                  <a:gd name="T3" fmla="*/ 83 h 131"/>
                  <a:gd name="T4" fmla="*/ 63 w 123"/>
                  <a:gd name="T5" fmla="*/ 31 h 131"/>
                  <a:gd name="T6" fmla="*/ 45 w 123"/>
                  <a:gd name="T7" fmla="*/ 83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3"/>
                    </a:moveTo>
                    <a:lnTo>
                      <a:pt x="78" y="83"/>
                    </a:lnTo>
                    <a:lnTo>
                      <a:pt x="63" y="31"/>
                    </a:lnTo>
                    <a:lnTo>
                      <a:pt x="45" y="83"/>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4" name="Freeform 486"/>
              <p:cNvSpPr>
                <a:spLocks noEditPoints="1"/>
              </p:cNvSpPr>
              <p:nvPr/>
            </p:nvSpPr>
            <p:spPr bwMode="auto">
              <a:xfrm>
                <a:off x="1112" y="5685"/>
                <a:ext cx="108" cy="131"/>
              </a:xfrm>
              <a:custGeom>
                <a:avLst/>
                <a:gdLst>
                  <a:gd name="T0" fmla="*/ 25 w 108"/>
                  <a:gd name="T1" fmla="*/ 23 h 131"/>
                  <a:gd name="T2" fmla="*/ 25 w 108"/>
                  <a:gd name="T3" fmla="*/ 53 h 131"/>
                  <a:gd name="T4" fmla="*/ 58 w 108"/>
                  <a:gd name="T5" fmla="*/ 53 h 131"/>
                  <a:gd name="T6" fmla="*/ 65 w 108"/>
                  <a:gd name="T7" fmla="*/ 53 h 131"/>
                  <a:gd name="T8" fmla="*/ 73 w 108"/>
                  <a:gd name="T9" fmla="*/ 51 h 131"/>
                  <a:gd name="T10" fmla="*/ 75 w 108"/>
                  <a:gd name="T11" fmla="*/ 48 h 131"/>
                  <a:gd name="T12" fmla="*/ 75 w 108"/>
                  <a:gd name="T13" fmla="*/ 46 h 131"/>
                  <a:gd name="T14" fmla="*/ 78 w 108"/>
                  <a:gd name="T15" fmla="*/ 38 h 131"/>
                  <a:gd name="T16" fmla="*/ 78 w 108"/>
                  <a:gd name="T17" fmla="*/ 33 h 131"/>
                  <a:gd name="T18" fmla="*/ 75 w 108"/>
                  <a:gd name="T19" fmla="*/ 31 h 131"/>
                  <a:gd name="T20" fmla="*/ 73 w 108"/>
                  <a:gd name="T21" fmla="*/ 28 h 131"/>
                  <a:gd name="T22" fmla="*/ 70 w 108"/>
                  <a:gd name="T23" fmla="*/ 26 h 131"/>
                  <a:gd name="T24" fmla="*/ 63 w 108"/>
                  <a:gd name="T25" fmla="*/ 26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21 h 131"/>
                  <a:gd name="T64" fmla="*/ 103 w 108"/>
                  <a:gd name="T65" fmla="*/ 26 h 131"/>
                  <a:gd name="T66" fmla="*/ 103 w 108"/>
                  <a:gd name="T67" fmla="*/ 31 h 131"/>
                  <a:gd name="T68" fmla="*/ 103 w 108"/>
                  <a:gd name="T69" fmla="*/ 36 h 131"/>
                  <a:gd name="T70" fmla="*/ 103 w 108"/>
                  <a:gd name="T71" fmla="*/ 46 h 131"/>
                  <a:gd name="T72" fmla="*/ 101 w 108"/>
                  <a:gd name="T73" fmla="*/ 51 h 131"/>
                  <a:gd name="T74" fmla="*/ 98 w 108"/>
                  <a:gd name="T75" fmla="*/ 53 h 131"/>
                  <a:gd name="T76" fmla="*/ 88 w 108"/>
                  <a:gd name="T77" fmla="*/ 61 h 131"/>
                  <a:gd name="T78" fmla="*/ 96 w 108"/>
                  <a:gd name="T79" fmla="*/ 66 h 131"/>
                  <a:gd name="T80" fmla="*/ 103 w 108"/>
                  <a:gd name="T81" fmla="*/ 73 h 131"/>
                  <a:gd name="T82" fmla="*/ 106 w 108"/>
                  <a:gd name="T83" fmla="*/ 78 h 131"/>
                  <a:gd name="T84" fmla="*/ 106 w 108"/>
                  <a:gd name="T85" fmla="*/ 81 h 131"/>
                  <a:gd name="T86" fmla="*/ 108 w 108"/>
                  <a:gd name="T87" fmla="*/ 93 h 131"/>
                  <a:gd name="T88" fmla="*/ 106 w 108"/>
                  <a:gd name="T89" fmla="*/ 103 h 131"/>
                  <a:gd name="T90" fmla="*/ 101 w 108"/>
                  <a:gd name="T91" fmla="*/ 113 h 131"/>
                  <a:gd name="T92" fmla="*/ 98 w 108"/>
                  <a:gd name="T93" fmla="*/ 118 h 131"/>
                  <a:gd name="T94" fmla="*/ 93 w 108"/>
                  <a:gd name="T95" fmla="*/ 124 h 131"/>
                  <a:gd name="T96" fmla="*/ 88 w 108"/>
                  <a:gd name="T97" fmla="*/ 126 h 131"/>
                  <a:gd name="T98" fmla="*/ 86 w 108"/>
                  <a:gd name="T99" fmla="*/ 129 h 131"/>
                  <a:gd name="T100" fmla="*/ 78 w 108"/>
                  <a:gd name="T101" fmla="*/ 131 h 131"/>
                  <a:gd name="T102" fmla="*/ 60 w 108"/>
                  <a:gd name="T103" fmla="*/ 131 h 131"/>
                  <a:gd name="T104" fmla="*/ 0 w 108"/>
                  <a:gd name="T105" fmla="*/ 131 h 131"/>
                  <a:gd name="T106" fmla="*/ 0 w 108"/>
                  <a:gd name="T107" fmla="*/ 0 h 131"/>
                  <a:gd name="T108" fmla="*/ 63 w 108"/>
                  <a:gd name="T109" fmla="*/ 0 h 131"/>
                  <a:gd name="T110" fmla="*/ 75 w 108"/>
                  <a:gd name="T111" fmla="*/ 3 h 131"/>
                  <a:gd name="T112" fmla="*/ 83 w 108"/>
                  <a:gd name="T113" fmla="*/ 5 h 131"/>
                  <a:gd name="T114" fmla="*/ 91 w 108"/>
                  <a:gd name="T115" fmla="*/ 10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3"/>
                    </a:lnTo>
                    <a:lnTo>
                      <a:pt x="73" y="51"/>
                    </a:lnTo>
                    <a:lnTo>
                      <a:pt x="75" y="48"/>
                    </a:lnTo>
                    <a:lnTo>
                      <a:pt x="75" y="46"/>
                    </a:lnTo>
                    <a:lnTo>
                      <a:pt x="78" y="38"/>
                    </a:lnTo>
                    <a:lnTo>
                      <a:pt x="78" y="33"/>
                    </a:lnTo>
                    <a:lnTo>
                      <a:pt x="75" y="31"/>
                    </a:lnTo>
                    <a:lnTo>
                      <a:pt x="73" y="28"/>
                    </a:lnTo>
                    <a:lnTo>
                      <a:pt x="70" y="26"/>
                    </a:lnTo>
                    <a:lnTo>
                      <a:pt x="63" y="26"/>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21"/>
                    </a:lnTo>
                    <a:lnTo>
                      <a:pt x="103" y="26"/>
                    </a:lnTo>
                    <a:lnTo>
                      <a:pt x="103" y="31"/>
                    </a:lnTo>
                    <a:lnTo>
                      <a:pt x="103" y="36"/>
                    </a:lnTo>
                    <a:lnTo>
                      <a:pt x="103" y="46"/>
                    </a:lnTo>
                    <a:lnTo>
                      <a:pt x="101" y="51"/>
                    </a:lnTo>
                    <a:lnTo>
                      <a:pt x="98" y="53"/>
                    </a:lnTo>
                    <a:lnTo>
                      <a:pt x="88" y="61"/>
                    </a:lnTo>
                    <a:lnTo>
                      <a:pt x="96" y="66"/>
                    </a:lnTo>
                    <a:lnTo>
                      <a:pt x="103" y="73"/>
                    </a:lnTo>
                    <a:lnTo>
                      <a:pt x="106" y="78"/>
                    </a:lnTo>
                    <a:lnTo>
                      <a:pt x="106" y="81"/>
                    </a:lnTo>
                    <a:lnTo>
                      <a:pt x="108" y="93"/>
                    </a:lnTo>
                    <a:lnTo>
                      <a:pt x="106" y="103"/>
                    </a:lnTo>
                    <a:lnTo>
                      <a:pt x="101" y="113"/>
                    </a:lnTo>
                    <a:lnTo>
                      <a:pt x="98" y="118"/>
                    </a:lnTo>
                    <a:lnTo>
                      <a:pt x="93" y="124"/>
                    </a:lnTo>
                    <a:lnTo>
                      <a:pt x="88" y="126"/>
                    </a:lnTo>
                    <a:lnTo>
                      <a:pt x="86" y="129"/>
                    </a:lnTo>
                    <a:lnTo>
                      <a:pt x="78" y="131"/>
                    </a:lnTo>
                    <a:lnTo>
                      <a:pt x="60" y="131"/>
                    </a:lnTo>
                    <a:lnTo>
                      <a:pt x="0" y="131"/>
                    </a:lnTo>
                    <a:lnTo>
                      <a:pt x="0" y="0"/>
                    </a:lnTo>
                    <a:lnTo>
                      <a:pt x="63" y="0"/>
                    </a:lnTo>
                    <a:lnTo>
                      <a:pt x="75" y="3"/>
                    </a:lnTo>
                    <a:lnTo>
                      <a:pt x="83" y="5"/>
                    </a:lnTo>
                    <a:lnTo>
                      <a:pt x="91" y="10"/>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5" name="Freeform 487"/>
              <p:cNvSpPr>
                <a:spLocks/>
              </p:cNvSpPr>
              <p:nvPr/>
            </p:nvSpPr>
            <p:spPr bwMode="auto">
              <a:xfrm>
                <a:off x="1243" y="5685"/>
                <a:ext cx="90" cy="131"/>
              </a:xfrm>
              <a:custGeom>
                <a:avLst/>
                <a:gdLst>
                  <a:gd name="T0" fmla="*/ 0 w 90"/>
                  <a:gd name="T1" fmla="*/ 0 h 131"/>
                  <a:gd name="T2" fmla="*/ 27 w 90"/>
                  <a:gd name="T3" fmla="*/ 0 h 131"/>
                  <a:gd name="T4" fmla="*/ 27 w 90"/>
                  <a:gd name="T5" fmla="*/ 108 h 131"/>
                  <a:gd name="T6" fmla="*/ 90 w 90"/>
                  <a:gd name="T7" fmla="*/ 108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8"/>
                    </a:lnTo>
                    <a:lnTo>
                      <a:pt x="90" y="108"/>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6" name="Freeform 488"/>
              <p:cNvSpPr>
                <a:spLocks/>
              </p:cNvSpPr>
              <p:nvPr/>
            </p:nvSpPr>
            <p:spPr bwMode="auto">
              <a:xfrm>
                <a:off x="1353" y="5685"/>
                <a:ext cx="99" cy="131"/>
              </a:xfrm>
              <a:custGeom>
                <a:avLst/>
                <a:gdLst>
                  <a:gd name="T0" fmla="*/ 96 w 99"/>
                  <a:gd name="T1" fmla="*/ 23 h 131"/>
                  <a:gd name="T2" fmla="*/ 28 w 99"/>
                  <a:gd name="T3" fmla="*/ 23 h 131"/>
                  <a:gd name="T4" fmla="*/ 28 w 99"/>
                  <a:gd name="T5" fmla="*/ 51 h 131"/>
                  <a:gd name="T6" fmla="*/ 91 w 99"/>
                  <a:gd name="T7" fmla="*/ 51 h 131"/>
                  <a:gd name="T8" fmla="*/ 91 w 99"/>
                  <a:gd name="T9" fmla="*/ 73 h 131"/>
                  <a:gd name="T10" fmla="*/ 28 w 99"/>
                  <a:gd name="T11" fmla="*/ 73 h 131"/>
                  <a:gd name="T12" fmla="*/ 28 w 99"/>
                  <a:gd name="T13" fmla="*/ 108 h 131"/>
                  <a:gd name="T14" fmla="*/ 99 w 99"/>
                  <a:gd name="T15" fmla="*/ 108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1"/>
                    </a:lnTo>
                    <a:lnTo>
                      <a:pt x="91" y="51"/>
                    </a:lnTo>
                    <a:lnTo>
                      <a:pt x="91" y="73"/>
                    </a:lnTo>
                    <a:lnTo>
                      <a:pt x="28" y="73"/>
                    </a:lnTo>
                    <a:lnTo>
                      <a:pt x="28" y="108"/>
                    </a:lnTo>
                    <a:lnTo>
                      <a:pt x="99" y="108"/>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7" name="Freeform 489"/>
              <p:cNvSpPr>
                <a:spLocks noEditPoints="1"/>
              </p:cNvSpPr>
              <p:nvPr/>
            </p:nvSpPr>
            <p:spPr bwMode="auto">
              <a:xfrm>
                <a:off x="1527" y="5688"/>
                <a:ext cx="96" cy="128"/>
              </a:xfrm>
              <a:custGeom>
                <a:avLst/>
                <a:gdLst>
                  <a:gd name="T0" fmla="*/ 0 w 96"/>
                  <a:gd name="T1" fmla="*/ 0 h 128"/>
                  <a:gd name="T2" fmla="*/ 58 w 96"/>
                  <a:gd name="T3" fmla="*/ 0 h 128"/>
                  <a:gd name="T4" fmla="*/ 65 w 96"/>
                  <a:gd name="T5" fmla="*/ 0 h 128"/>
                  <a:gd name="T6" fmla="*/ 73 w 96"/>
                  <a:gd name="T7" fmla="*/ 2 h 128"/>
                  <a:gd name="T8" fmla="*/ 81 w 96"/>
                  <a:gd name="T9" fmla="*/ 5 h 128"/>
                  <a:gd name="T10" fmla="*/ 86 w 96"/>
                  <a:gd name="T11" fmla="*/ 10 h 128"/>
                  <a:gd name="T12" fmla="*/ 91 w 96"/>
                  <a:gd name="T13" fmla="*/ 15 h 128"/>
                  <a:gd name="T14" fmla="*/ 93 w 96"/>
                  <a:gd name="T15" fmla="*/ 20 h 128"/>
                  <a:gd name="T16" fmla="*/ 96 w 96"/>
                  <a:gd name="T17" fmla="*/ 28 h 128"/>
                  <a:gd name="T18" fmla="*/ 96 w 96"/>
                  <a:gd name="T19" fmla="*/ 35 h 128"/>
                  <a:gd name="T20" fmla="*/ 96 w 96"/>
                  <a:gd name="T21" fmla="*/ 43 h 128"/>
                  <a:gd name="T22" fmla="*/ 93 w 96"/>
                  <a:gd name="T23" fmla="*/ 50 h 128"/>
                  <a:gd name="T24" fmla="*/ 91 w 96"/>
                  <a:gd name="T25" fmla="*/ 58 h 128"/>
                  <a:gd name="T26" fmla="*/ 86 w 96"/>
                  <a:gd name="T27" fmla="*/ 63 h 128"/>
                  <a:gd name="T28" fmla="*/ 83 w 96"/>
                  <a:gd name="T29" fmla="*/ 65 h 128"/>
                  <a:gd name="T30" fmla="*/ 81 w 96"/>
                  <a:gd name="T31" fmla="*/ 68 h 128"/>
                  <a:gd name="T32" fmla="*/ 76 w 96"/>
                  <a:gd name="T33" fmla="*/ 70 h 128"/>
                  <a:gd name="T34" fmla="*/ 65 w 96"/>
                  <a:gd name="T35" fmla="*/ 73 h 128"/>
                  <a:gd name="T36" fmla="*/ 58 w 96"/>
                  <a:gd name="T37" fmla="*/ 73 h 128"/>
                  <a:gd name="T38" fmla="*/ 18 w 96"/>
                  <a:gd name="T39" fmla="*/ 73 h 128"/>
                  <a:gd name="T40" fmla="*/ 18 w 96"/>
                  <a:gd name="T41" fmla="*/ 128 h 128"/>
                  <a:gd name="T42" fmla="*/ 0 w 96"/>
                  <a:gd name="T43" fmla="*/ 128 h 128"/>
                  <a:gd name="T44" fmla="*/ 0 w 96"/>
                  <a:gd name="T45" fmla="*/ 0 h 128"/>
                  <a:gd name="T46" fmla="*/ 68 w 96"/>
                  <a:gd name="T47" fmla="*/ 18 h 128"/>
                  <a:gd name="T48" fmla="*/ 60 w 96"/>
                  <a:gd name="T49" fmla="*/ 15 h 128"/>
                  <a:gd name="T50" fmla="*/ 50 w 96"/>
                  <a:gd name="T51" fmla="*/ 15 h 128"/>
                  <a:gd name="T52" fmla="*/ 18 w 96"/>
                  <a:gd name="T53" fmla="*/ 15 h 128"/>
                  <a:gd name="T54" fmla="*/ 18 w 96"/>
                  <a:gd name="T55" fmla="*/ 60 h 128"/>
                  <a:gd name="T56" fmla="*/ 50 w 96"/>
                  <a:gd name="T57" fmla="*/ 60 h 128"/>
                  <a:gd name="T58" fmla="*/ 63 w 96"/>
                  <a:gd name="T59" fmla="*/ 58 h 128"/>
                  <a:gd name="T60" fmla="*/ 68 w 96"/>
                  <a:gd name="T61" fmla="*/ 55 h 128"/>
                  <a:gd name="T62" fmla="*/ 71 w 96"/>
                  <a:gd name="T63" fmla="*/ 55 h 128"/>
                  <a:gd name="T64" fmla="*/ 73 w 96"/>
                  <a:gd name="T65" fmla="*/ 50 h 128"/>
                  <a:gd name="T66" fmla="*/ 76 w 96"/>
                  <a:gd name="T67" fmla="*/ 48 h 128"/>
                  <a:gd name="T68" fmla="*/ 78 w 96"/>
                  <a:gd name="T69" fmla="*/ 43 h 128"/>
                  <a:gd name="T70" fmla="*/ 78 w 96"/>
                  <a:gd name="T71" fmla="*/ 35 h 128"/>
                  <a:gd name="T72" fmla="*/ 78 w 96"/>
                  <a:gd name="T73" fmla="*/ 30 h 128"/>
                  <a:gd name="T74" fmla="*/ 76 w 96"/>
                  <a:gd name="T75" fmla="*/ 25 h 128"/>
                  <a:gd name="T76" fmla="*/ 73 w 96"/>
                  <a:gd name="T77" fmla="*/ 20 h 128"/>
                  <a:gd name="T78" fmla="*/ 68 w 96"/>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
                  <a:gd name="T121" fmla="*/ 0 h 128"/>
                  <a:gd name="T122" fmla="*/ 96 w 96"/>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 h="128">
                    <a:moveTo>
                      <a:pt x="0" y="0"/>
                    </a:moveTo>
                    <a:lnTo>
                      <a:pt x="58" y="0"/>
                    </a:lnTo>
                    <a:lnTo>
                      <a:pt x="65" y="0"/>
                    </a:lnTo>
                    <a:lnTo>
                      <a:pt x="73" y="2"/>
                    </a:lnTo>
                    <a:lnTo>
                      <a:pt x="81" y="5"/>
                    </a:lnTo>
                    <a:lnTo>
                      <a:pt x="86" y="10"/>
                    </a:lnTo>
                    <a:lnTo>
                      <a:pt x="91" y="15"/>
                    </a:lnTo>
                    <a:lnTo>
                      <a:pt x="93" y="20"/>
                    </a:lnTo>
                    <a:lnTo>
                      <a:pt x="96" y="28"/>
                    </a:lnTo>
                    <a:lnTo>
                      <a:pt x="96" y="35"/>
                    </a:lnTo>
                    <a:lnTo>
                      <a:pt x="96" y="43"/>
                    </a:lnTo>
                    <a:lnTo>
                      <a:pt x="93" y="50"/>
                    </a:lnTo>
                    <a:lnTo>
                      <a:pt x="91" y="58"/>
                    </a:lnTo>
                    <a:lnTo>
                      <a:pt x="86" y="63"/>
                    </a:lnTo>
                    <a:lnTo>
                      <a:pt x="83" y="65"/>
                    </a:lnTo>
                    <a:lnTo>
                      <a:pt x="81" y="68"/>
                    </a:lnTo>
                    <a:lnTo>
                      <a:pt x="76" y="70"/>
                    </a:lnTo>
                    <a:lnTo>
                      <a:pt x="65" y="73"/>
                    </a:lnTo>
                    <a:lnTo>
                      <a:pt x="58" y="73"/>
                    </a:lnTo>
                    <a:lnTo>
                      <a:pt x="18" y="73"/>
                    </a:lnTo>
                    <a:lnTo>
                      <a:pt x="18" y="128"/>
                    </a:lnTo>
                    <a:lnTo>
                      <a:pt x="0" y="128"/>
                    </a:lnTo>
                    <a:lnTo>
                      <a:pt x="0" y="0"/>
                    </a:lnTo>
                    <a:close/>
                    <a:moveTo>
                      <a:pt x="68" y="18"/>
                    </a:moveTo>
                    <a:lnTo>
                      <a:pt x="60" y="15"/>
                    </a:lnTo>
                    <a:lnTo>
                      <a:pt x="50" y="15"/>
                    </a:lnTo>
                    <a:lnTo>
                      <a:pt x="18" y="15"/>
                    </a:lnTo>
                    <a:lnTo>
                      <a:pt x="18" y="60"/>
                    </a:lnTo>
                    <a:lnTo>
                      <a:pt x="50" y="60"/>
                    </a:lnTo>
                    <a:lnTo>
                      <a:pt x="63" y="58"/>
                    </a:lnTo>
                    <a:lnTo>
                      <a:pt x="68" y="55"/>
                    </a:lnTo>
                    <a:lnTo>
                      <a:pt x="71" y="55"/>
                    </a:lnTo>
                    <a:lnTo>
                      <a:pt x="73" y="50"/>
                    </a:lnTo>
                    <a:lnTo>
                      <a:pt x="76" y="48"/>
                    </a:lnTo>
                    <a:lnTo>
                      <a:pt x="78" y="43"/>
                    </a:lnTo>
                    <a:lnTo>
                      <a:pt x="78" y="35"/>
                    </a:lnTo>
                    <a:lnTo>
                      <a:pt x="78" y="30"/>
                    </a:lnTo>
                    <a:lnTo>
                      <a:pt x="76"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8" name="Freeform 490"/>
              <p:cNvSpPr>
                <a:spLocks noEditPoints="1"/>
              </p:cNvSpPr>
              <p:nvPr/>
            </p:nvSpPr>
            <p:spPr bwMode="auto">
              <a:xfrm>
                <a:off x="1648" y="5688"/>
                <a:ext cx="108" cy="128"/>
              </a:xfrm>
              <a:custGeom>
                <a:avLst/>
                <a:gdLst>
                  <a:gd name="T0" fmla="*/ 58 w 108"/>
                  <a:gd name="T1" fmla="*/ 58 h 128"/>
                  <a:gd name="T2" fmla="*/ 68 w 108"/>
                  <a:gd name="T3" fmla="*/ 58 h 128"/>
                  <a:gd name="T4" fmla="*/ 73 w 108"/>
                  <a:gd name="T5" fmla="*/ 55 h 128"/>
                  <a:gd name="T6" fmla="*/ 78 w 108"/>
                  <a:gd name="T7" fmla="*/ 53 h 128"/>
                  <a:gd name="T8" fmla="*/ 80 w 108"/>
                  <a:gd name="T9" fmla="*/ 50 h 128"/>
                  <a:gd name="T10" fmla="*/ 83 w 108"/>
                  <a:gd name="T11" fmla="*/ 48 h 128"/>
                  <a:gd name="T12" fmla="*/ 83 w 108"/>
                  <a:gd name="T13" fmla="*/ 43 h 128"/>
                  <a:gd name="T14" fmla="*/ 85 w 108"/>
                  <a:gd name="T15" fmla="*/ 35 h 128"/>
                  <a:gd name="T16" fmla="*/ 83 w 108"/>
                  <a:gd name="T17" fmla="*/ 30 h 128"/>
                  <a:gd name="T18" fmla="*/ 83 w 108"/>
                  <a:gd name="T19" fmla="*/ 25 h 128"/>
                  <a:gd name="T20" fmla="*/ 78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3 w 108"/>
                  <a:gd name="T41" fmla="*/ 2 h 128"/>
                  <a:gd name="T42" fmla="*/ 93 w 108"/>
                  <a:gd name="T43" fmla="*/ 7 h 128"/>
                  <a:gd name="T44" fmla="*/ 95 w 108"/>
                  <a:gd name="T45" fmla="*/ 12 h 128"/>
                  <a:gd name="T46" fmla="*/ 98 w 108"/>
                  <a:gd name="T47" fmla="*/ 15 h 128"/>
                  <a:gd name="T48" fmla="*/ 100 w 108"/>
                  <a:gd name="T49" fmla="*/ 23 h 128"/>
                  <a:gd name="T50" fmla="*/ 103 w 108"/>
                  <a:gd name="T51" fmla="*/ 35 h 128"/>
                  <a:gd name="T52" fmla="*/ 100 w 108"/>
                  <a:gd name="T53" fmla="*/ 45 h 128"/>
                  <a:gd name="T54" fmla="*/ 100 w 108"/>
                  <a:gd name="T55" fmla="*/ 50 h 128"/>
                  <a:gd name="T56" fmla="*/ 98 w 108"/>
                  <a:gd name="T57" fmla="*/ 53 h 128"/>
                  <a:gd name="T58" fmla="*/ 90 w 108"/>
                  <a:gd name="T59" fmla="*/ 60 h 128"/>
                  <a:gd name="T60" fmla="*/ 83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0 w 108"/>
                  <a:gd name="T75" fmla="*/ 118 h 128"/>
                  <a:gd name="T76" fmla="*/ 103 w 108"/>
                  <a:gd name="T77" fmla="*/ 123 h 128"/>
                  <a:gd name="T78" fmla="*/ 108 w 108"/>
                  <a:gd name="T79" fmla="*/ 126 h 128"/>
                  <a:gd name="T80" fmla="*/ 108 w 108"/>
                  <a:gd name="T81" fmla="*/ 128 h 128"/>
                  <a:gd name="T82" fmla="*/ 85 w 108"/>
                  <a:gd name="T83" fmla="*/ 128 h 128"/>
                  <a:gd name="T84" fmla="*/ 85 w 108"/>
                  <a:gd name="T85" fmla="*/ 126 h 128"/>
                  <a:gd name="T86" fmla="*/ 83 w 108"/>
                  <a:gd name="T87" fmla="*/ 113 h 128"/>
                  <a:gd name="T88" fmla="*/ 83 w 108"/>
                  <a:gd name="T89" fmla="*/ 93 h 128"/>
                  <a:gd name="T90" fmla="*/ 80 w 108"/>
                  <a:gd name="T91" fmla="*/ 88 h 128"/>
                  <a:gd name="T92" fmla="*/ 80 w 108"/>
                  <a:gd name="T93" fmla="*/ 83 h 128"/>
                  <a:gd name="T94" fmla="*/ 78 w 108"/>
                  <a:gd name="T95" fmla="*/ 78 h 128"/>
                  <a:gd name="T96" fmla="*/ 73 w 108"/>
                  <a:gd name="T97" fmla="*/ 75 h 128"/>
                  <a:gd name="T98" fmla="*/ 65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68" y="58"/>
                    </a:lnTo>
                    <a:lnTo>
                      <a:pt x="73" y="55"/>
                    </a:lnTo>
                    <a:lnTo>
                      <a:pt x="78" y="53"/>
                    </a:lnTo>
                    <a:lnTo>
                      <a:pt x="80" y="50"/>
                    </a:lnTo>
                    <a:lnTo>
                      <a:pt x="83" y="48"/>
                    </a:lnTo>
                    <a:lnTo>
                      <a:pt x="83" y="43"/>
                    </a:lnTo>
                    <a:lnTo>
                      <a:pt x="85" y="35"/>
                    </a:lnTo>
                    <a:lnTo>
                      <a:pt x="83" y="30"/>
                    </a:lnTo>
                    <a:lnTo>
                      <a:pt x="83" y="25"/>
                    </a:lnTo>
                    <a:lnTo>
                      <a:pt x="78" y="20"/>
                    </a:lnTo>
                    <a:lnTo>
                      <a:pt x="75" y="18"/>
                    </a:lnTo>
                    <a:lnTo>
                      <a:pt x="68" y="15"/>
                    </a:lnTo>
                    <a:lnTo>
                      <a:pt x="60" y="15"/>
                    </a:lnTo>
                    <a:lnTo>
                      <a:pt x="17" y="15"/>
                    </a:lnTo>
                    <a:lnTo>
                      <a:pt x="17" y="58"/>
                    </a:lnTo>
                    <a:lnTo>
                      <a:pt x="58" y="58"/>
                    </a:lnTo>
                    <a:close/>
                    <a:moveTo>
                      <a:pt x="0" y="0"/>
                    </a:moveTo>
                    <a:lnTo>
                      <a:pt x="60" y="0"/>
                    </a:lnTo>
                    <a:lnTo>
                      <a:pt x="73" y="0"/>
                    </a:lnTo>
                    <a:lnTo>
                      <a:pt x="83" y="2"/>
                    </a:lnTo>
                    <a:lnTo>
                      <a:pt x="93" y="7"/>
                    </a:lnTo>
                    <a:lnTo>
                      <a:pt x="95" y="12"/>
                    </a:lnTo>
                    <a:lnTo>
                      <a:pt x="98" y="15"/>
                    </a:lnTo>
                    <a:lnTo>
                      <a:pt x="100" y="23"/>
                    </a:lnTo>
                    <a:lnTo>
                      <a:pt x="103" y="35"/>
                    </a:lnTo>
                    <a:lnTo>
                      <a:pt x="100" y="45"/>
                    </a:lnTo>
                    <a:lnTo>
                      <a:pt x="100" y="50"/>
                    </a:lnTo>
                    <a:lnTo>
                      <a:pt x="98" y="53"/>
                    </a:lnTo>
                    <a:lnTo>
                      <a:pt x="90" y="60"/>
                    </a:lnTo>
                    <a:lnTo>
                      <a:pt x="83" y="65"/>
                    </a:lnTo>
                    <a:lnTo>
                      <a:pt x="90" y="68"/>
                    </a:lnTo>
                    <a:lnTo>
                      <a:pt x="95" y="73"/>
                    </a:lnTo>
                    <a:lnTo>
                      <a:pt x="98" y="75"/>
                    </a:lnTo>
                    <a:lnTo>
                      <a:pt x="98" y="80"/>
                    </a:lnTo>
                    <a:lnTo>
                      <a:pt x="100" y="90"/>
                    </a:lnTo>
                    <a:lnTo>
                      <a:pt x="100" y="108"/>
                    </a:lnTo>
                    <a:lnTo>
                      <a:pt x="100" y="118"/>
                    </a:lnTo>
                    <a:lnTo>
                      <a:pt x="103" y="123"/>
                    </a:lnTo>
                    <a:lnTo>
                      <a:pt x="108" y="126"/>
                    </a:lnTo>
                    <a:lnTo>
                      <a:pt x="108" y="128"/>
                    </a:lnTo>
                    <a:lnTo>
                      <a:pt x="85" y="128"/>
                    </a:lnTo>
                    <a:lnTo>
                      <a:pt x="85" y="126"/>
                    </a:lnTo>
                    <a:lnTo>
                      <a:pt x="83" y="113"/>
                    </a:lnTo>
                    <a:lnTo>
                      <a:pt x="83" y="93"/>
                    </a:lnTo>
                    <a:lnTo>
                      <a:pt x="80" y="88"/>
                    </a:lnTo>
                    <a:lnTo>
                      <a:pt x="80" y="83"/>
                    </a:lnTo>
                    <a:lnTo>
                      <a:pt x="78" y="78"/>
                    </a:lnTo>
                    <a:lnTo>
                      <a:pt x="73" y="75"/>
                    </a:lnTo>
                    <a:lnTo>
                      <a:pt x="65"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79" name="Freeform 491"/>
              <p:cNvSpPr>
                <a:spLocks noEditPoints="1"/>
              </p:cNvSpPr>
              <p:nvPr/>
            </p:nvSpPr>
            <p:spPr bwMode="auto">
              <a:xfrm>
                <a:off x="1769" y="5683"/>
                <a:ext cx="128" cy="138"/>
              </a:xfrm>
              <a:custGeom>
                <a:avLst/>
                <a:gdLst>
                  <a:gd name="T0" fmla="*/ 120 w 128"/>
                  <a:gd name="T1" fmla="*/ 33 h 138"/>
                  <a:gd name="T2" fmla="*/ 123 w 128"/>
                  <a:gd name="T3" fmla="*/ 43 h 138"/>
                  <a:gd name="T4" fmla="*/ 128 w 128"/>
                  <a:gd name="T5" fmla="*/ 68 h 138"/>
                  <a:gd name="T6" fmla="*/ 123 w 128"/>
                  <a:gd name="T7" fmla="*/ 93 h 138"/>
                  <a:gd name="T8" fmla="*/ 113 w 128"/>
                  <a:gd name="T9" fmla="*/ 115 h 138"/>
                  <a:gd name="T10" fmla="*/ 90 w 128"/>
                  <a:gd name="T11" fmla="*/ 133 h 138"/>
                  <a:gd name="T12" fmla="*/ 62 w 128"/>
                  <a:gd name="T13" fmla="*/ 138 h 138"/>
                  <a:gd name="T14" fmla="*/ 42 w 128"/>
                  <a:gd name="T15" fmla="*/ 136 h 138"/>
                  <a:gd name="T16" fmla="*/ 25 w 128"/>
                  <a:gd name="T17" fmla="*/ 126 h 138"/>
                  <a:gd name="T18" fmla="*/ 10 w 128"/>
                  <a:gd name="T19" fmla="*/ 108 h 138"/>
                  <a:gd name="T20" fmla="*/ 2 w 128"/>
                  <a:gd name="T21" fmla="*/ 83 h 138"/>
                  <a:gd name="T22" fmla="*/ 2 w 128"/>
                  <a:gd name="T23" fmla="*/ 58 h 138"/>
                  <a:gd name="T24" fmla="*/ 7 w 128"/>
                  <a:gd name="T25" fmla="*/ 35 h 138"/>
                  <a:gd name="T26" fmla="*/ 17 w 128"/>
                  <a:gd name="T27" fmla="*/ 20 h 138"/>
                  <a:gd name="T28" fmla="*/ 35 w 128"/>
                  <a:gd name="T29" fmla="*/ 7 h 138"/>
                  <a:gd name="T30" fmla="*/ 47 w 128"/>
                  <a:gd name="T31" fmla="*/ 2 h 138"/>
                  <a:gd name="T32" fmla="*/ 62 w 128"/>
                  <a:gd name="T33" fmla="*/ 0 h 138"/>
                  <a:gd name="T34" fmla="*/ 85 w 128"/>
                  <a:gd name="T35" fmla="*/ 2 h 138"/>
                  <a:gd name="T36" fmla="*/ 105 w 128"/>
                  <a:gd name="T37" fmla="*/ 12 h 138"/>
                  <a:gd name="T38" fmla="*/ 113 w 128"/>
                  <a:gd name="T39" fmla="*/ 23 h 138"/>
                  <a:gd name="T40" fmla="*/ 103 w 128"/>
                  <a:gd name="T41" fmla="*/ 95 h 138"/>
                  <a:gd name="T42" fmla="*/ 108 w 128"/>
                  <a:gd name="T43" fmla="*/ 78 h 138"/>
                  <a:gd name="T44" fmla="*/ 108 w 128"/>
                  <a:gd name="T45" fmla="*/ 55 h 138"/>
                  <a:gd name="T46" fmla="*/ 103 w 128"/>
                  <a:gd name="T47" fmla="*/ 38 h 138"/>
                  <a:gd name="T48" fmla="*/ 90 w 128"/>
                  <a:gd name="T49" fmla="*/ 25 h 138"/>
                  <a:gd name="T50" fmla="*/ 75 w 128"/>
                  <a:gd name="T51" fmla="*/ 17 h 138"/>
                  <a:gd name="T52" fmla="*/ 55 w 128"/>
                  <a:gd name="T53" fmla="*/ 17 h 138"/>
                  <a:gd name="T54" fmla="*/ 37 w 128"/>
                  <a:gd name="T55" fmla="*/ 25 h 138"/>
                  <a:gd name="T56" fmla="*/ 25 w 128"/>
                  <a:gd name="T57" fmla="*/ 38 h 138"/>
                  <a:gd name="T58" fmla="*/ 22 w 128"/>
                  <a:gd name="T59" fmla="*/ 48 h 138"/>
                  <a:gd name="T60" fmla="*/ 17 w 128"/>
                  <a:gd name="T61" fmla="*/ 70 h 138"/>
                  <a:gd name="T62" fmla="*/ 22 w 128"/>
                  <a:gd name="T63" fmla="*/ 90 h 138"/>
                  <a:gd name="T64" fmla="*/ 30 w 128"/>
                  <a:gd name="T65" fmla="*/ 108 h 138"/>
                  <a:gd name="T66" fmla="*/ 45 w 128"/>
                  <a:gd name="T67" fmla="*/ 118 h 138"/>
                  <a:gd name="T68" fmla="*/ 65 w 128"/>
                  <a:gd name="T69" fmla="*/ 123 h 138"/>
                  <a:gd name="T70" fmla="*/ 85 w 128"/>
                  <a:gd name="T71" fmla="*/ 118 h 138"/>
                  <a:gd name="T72" fmla="*/ 95 w 128"/>
                  <a:gd name="T73" fmla="*/ 108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8"/>
                  <a:gd name="T113" fmla="*/ 128 w 128"/>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8">
                    <a:moveTo>
                      <a:pt x="113" y="23"/>
                    </a:moveTo>
                    <a:lnTo>
                      <a:pt x="120" y="33"/>
                    </a:lnTo>
                    <a:lnTo>
                      <a:pt x="123" y="38"/>
                    </a:lnTo>
                    <a:lnTo>
                      <a:pt x="123" y="43"/>
                    </a:lnTo>
                    <a:lnTo>
                      <a:pt x="125" y="53"/>
                    </a:lnTo>
                    <a:lnTo>
                      <a:pt x="128" y="68"/>
                    </a:lnTo>
                    <a:lnTo>
                      <a:pt x="125" y="80"/>
                    </a:lnTo>
                    <a:lnTo>
                      <a:pt x="123" y="93"/>
                    </a:lnTo>
                    <a:lnTo>
                      <a:pt x="118" y="105"/>
                    </a:lnTo>
                    <a:lnTo>
                      <a:pt x="113" y="115"/>
                    </a:lnTo>
                    <a:lnTo>
                      <a:pt x="103" y="126"/>
                    </a:lnTo>
                    <a:lnTo>
                      <a:pt x="90" y="133"/>
                    </a:lnTo>
                    <a:lnTo>
                      <a:pt x="78" y="136"/>
                    </a:lnTo>
                    <a:lnTo>
                      <a:pt x="62" y="138"/>
                    </a:lnTo>
                    <a:lnTo>
                      <a:pt x="47" y="136"/>
                    </a:lnTo>
                    <a:lnTo>
                      <a:pt x="42" y="136"/>
                    </a:lnTo>
                    <a:lnTo>
                      <a:pt x="35" y="133"/>
                    </a:lnTo>
                    <a:lnTo>
                      <a:pt x="25" y="126"/>
                    </a:lnTo>
                    <a:lnTo>
                      <a:pt x="15" y="118"/>
                    </a:lnTo>
                    <a:lnTo>
                      <a:pt x="10" y="108"/>
                    </a:lnTo>
                    <a:lnTo>
                      <a:pt x="5" y="95"/>
                    </a:lnTo>
                    <a:lnTo>
                      <a:pt x="2" y="83"/>
                    </a:lnTo>
                    <a:lnTo>
                      <a:pt x="0" y="70"/>
                    </a:lnTo>
                    <a:lnTo>
                      <a:pt x="2" y="58"/>
                    </a:lnTo>
                    <a:lnTo>
                      <a:pt x="5" y="45"/>
                    </a:lnTo>
                    <a:lnTo>
                      <a:pt x="7" y="35"/>
                    </a:lnTo>
                    <a:lnTo>
                      <a:pt x="12" y="25"/>
                    </a:lnTo>
                    <a:lnTo>
                      <a:pt x="17" y="20"/>
                    </a:lnTo>
                    <a:lnTo>
                      <a:pt x="22" y="15"/>
                    </a:lnTo>
                    <a:lnTo>
                      <a:pt x="35" y="7"/>
                    </a:lnTo>
                    <a:lnTo>
                      <a:pt x="40" y="5"/>
                    </a:lnTo>
                    <a:lnTo>
                      <a:pt x="47" y="2"/>
                    </a:lnTo>
                    <a:lnTo>
                      <a:pt x="55" y="0"/>
                    </a:lnTo>
                    <a:lnTo>
                      <a:pt x="62" y="0"/>
                    </a:lnTo>
                    <a:lnTo>
                      <a:pt x="80" y="2"/>
                    </a:lnTo>
                    <a:lnTo>
                      <a:pt x="85" y="2"/>
                    </a:lnTo>
                    <a:lnTo>
                      <a:pt x="93" y="5"/>
                    </a:lnTo>
                    <a:lnTo>
                      <a:pt x="105" y="12"/>
                    </a:lnTo>
                    <a:lnTo>
                      <a:pt x="110" y="17"/>
                    </a:lnTo>
                    <a:lnTo>
                      <a:pt x="113" y="23"/>
                    </a:lnTo>
                    <a:close/>
                    <a:moveTo>
                      <a:pt x="98" y="105"/>
                    </a:moveTo>
                    <a:lnTo>
                      <a:pt x="103" y="95"/>
                    </a:lnTo>
                    <a:lnTo>
                      <a:pt x="105" y="88"/>
                    </a:lnTo>
                    <a:lnTo>
                      <a:pt x="108" y="78"/>
                    </a:lnTo>
                    <a:lnTo>
                      <a:pt x="108" y="68"/>
                    </a:lnTo>
                    <a:lnTo>
                      <a:pt x="108" y="55"/>
                    </a:lnTo>
                    <a:lnTo>
                      <a:pt x="105" y="45"/>
                    </a:lnTo>
                    <a:lnTo>
                      <a:pt x="103" y="38"/>
                    </a:lnTo>
                    <a:lnTo>
                      <a:pt x="98" y="30"/>
                    </a:lnTo>
                    <a:lnTo>
                      <a:pt x="90" y="25"/>
                    </a:lnTo>
                    <a:lnTo>
                      <a:pt x="83" y="20"/>
                    </a:lnTo>
                    <a:lnTo>
                      <a:pt x="75" y="17"/>
                    </a:lnTo>
                    <a:lnTo>
                      <a:pt x="65" y="15"/>
                    </a:lnTo>
                    <a:lnTo>
                      <a:pt x="55" y="17"/>
                    </a:lnTo>
                    <a:lnTo>
                      <a:pt x="45" y="20"/>
                    </a:lnTo>
                    <a:lnTo>
                      <a:pt x="37" y="25"/>
                    </a:lnTo>
                    <a:lnTo>
                      <a:pt x="32" y="30"/>
                    </a:lnTo>
                    <a:lnTo>
                      <a:pt x="25" y="38"/>
                    </a:lnTo>
                    <a:lnTo>
                      <a:pt x="22" y="43"/>
                    </a:lnTo>
                    <a:lnTo>
                      <a:pt x="22" y="48"/>
                    </a:lnTo>
                    <a:lnTo>
                      <a:pt x="20" y="58"/>
                    </a:lnTo>
                    <a:lnTo>
                      <a:pt x="17" y="70"/>
                    </a:lnTo>
                    <a:lnTo>
                      <a:pt x="20" y="80"/>
                    </a:lnTo>
                    <a:lnTo>
                      <a:pt x="22" y="90"/>
                    </a:lnTo>
                    <a:lnTo>
                      <a:pt x="25" y="100"/>
                    </a:lnTo>
                    <a:lnTo>
                      <a:pt x="30" y="108"/>
                    </a:lnTo>
                    <a:lnTo>
                      <a:pt x="35" y="113"/>
                    </a:lnTo>
                    <a:lnTo>
                      <a:pt x="45" y="118"/>
                    </a:lnTo>
                    <a:lnTo>
                      <a:pt x="52" y="120"/>
                    </a:lnTo>
                    <a:lnTo>
                      <a:pt x="65" y="123"/>
                    </a:lnTo>
                    <a:lnTo>
                      <a:pt x="75" y="120"/>
                    </a:lnTo>
                    <a:lnTo>
                      <a:pt x="85" y="118"/>
                    </a:lnTo>
                    <a:lnTo>
                      <a:pt x="93" y="113"/>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0" name="Freeform 492"/>
              <p:cNvSpPr>
                <a:spLocks/>
              </p:cNvSpPr>
              <p:nvPr/>
            </p:nvSpPr>
            <p:spPr bwMode="auto">
              <a:xfrm>
                <a:off x="1907" y="5688"/>
                <a:ext cx="73" cy="133"/>
              </a:xfrm>
              <a:custGeom>
                <a:avLst/>
                <a:gdLst>
                  <a:gd name="T0" fmla="*/ 73 w 73"/>
                  <a:gd name="T1" fmla="*/ 90 h 133"/>
                  <a:gd name="T2" fmla="*/ 73 w 73"/>
                  <a:gd name="T3" fmla="*/ 105 h 133"/>
                  <a:gd name="T4" fmla="*/ 70 w 73"/>
                  <a:gd name="T5" fmla="*/ 110 h 133"/>
                  <a:gd name="T6" fmla="*/ 68 w 73"/>
                  <a:gd name="T7" fmla="*/ 115 h 133"/>
                  <a:gd name="T8" fmla="*/ 63 w 73"/>
                  <a:gd name="T9" fmla="*/ 123 h 133"/>
                  <a:gd name="T10" fmla="*/ 55 w 73"/>
                  <a:gd name="T11" fmla="*/ 128 h 133"/>
                  <a:gd name="T12" fmla="*/ 45 w 73"/>
                  <a:gd name="T13" fmla="*/ 131 h 133"/>
                  <a:gd name="T14" fmla="*/ 35 w 73"/>
                  <a:gd name="T15" fmla="*/ 133 h 133"/>
                  <a:gd name="T16" fmla="*/ 20 w 73"/>
                  <a:gd name="T17" fmla="*/ 131 h 133"/>
                  <a:gd name="T18" fmla="*/ 15 w 73"/>
                  <a:gd name="T19" fmla="*/ 128 h 133"/>
                  <a:gd name="T20" fmla="*/ 10 w 73"/>
                  <a:gd name="T21" fmla="*/ 123 h 133"/>
                  <a:gd name="T22" fmla="*/ 5 w 73"/>
                  <a:gd name="T23" fmla="*/ 121 h 133"/>
                  <a:gd name="T24" fmla="*/ 2 w 73"/>
                  <a:gd name="T25" fmla="*/ 113 h 133"/>
                  <a:gd name="T26" fmla="*/ 0 w 73"/>
                  <a:gd name="T27" fmla="*/ 105 h 133"/>
                  <a:gd name="T28" fmla="*/ 0 w 73"/>
                  <a:gd name="T29" fmla="*/ 95 h 133"/>
                  <a:gd name="T30" fmla="*/ 0 w 73"/>
                  <a:gd name="T31" fmla="*/ 88 h 133"/>
                  <a:gd name="T32" fmla="*/ 15 w 73"/>
                  <a:gd name="T33" fmla="*/ 88 h 133"/>
                  <a:gd name="T34" fmla="*/ 15 w 73"/>
                  <a:gd name="T35" fmla="*/ 95 h 133"/>
                  <a:gd name="T36" fmla="*/ 18 w 73"/>
                  <a:gd name="T37" fmla="*/ 105 h 133"/>
                  <a:gd name="T38" fmla="*/ 18 w 73"/>
                  <a:gd name="T39" fmla="*/ 108 h 133"/>
                  <a:gd name="T40" fmla="*/ 20 w 73"/>
                  <a:gd name="T41" fmla="*/ 113 h 133"/>
                  <a:gd name="T42" fmla="*/ 23 w 73"/>
                  <a:gd name="T43" fmla="*/ 115 h 133"/>
                  <a:gd name="T44" fmla="*/ 28 w 73"/>
                  <a:gd name="T45" fmla="*/ 115 h 133"/>
                  <a:gd name="T46" fmla="*/ 35 w 73"/>
                  <a:gd name="T47" fmla="*/ 118 h 133"/>
                  <a:gd name="T48" fmla="*/ 43 w 73"/>
                  <a:gd name="T49" fmla="*/ 118 h 133"/>
                  <a:gd name="T50" fmla="*/ 48 w 73"/>
                  <a:gd name="T51" fmla="*/ 115 h 133"/>
                  <a:gd name="T52" fmla="*/ 50 w 73"/>
                  <a:gd name="T53" fmla="*/ 113 h 133"/>
                  <a:gd name="T54" fmla="*/ 53 w 73"/>
                  <a:gd name="T55" fmla="*/ 108 h 133"/>
                  <a:gd name="T56" fmla="*/ 55 w 73"/>
                  <a:gd name="T57" fmla="*/ 100 h 133"/>
                  <a:gd name="T58" fmla="*/ 55 w 73"/>
                  <a:gd name="T59" fmla="*/ 85 h 133"/>
                  <a:gd name="T60" fmla="*/ 55 w 73"/>
                  <a:gd name="T61" fmla="*/ 0 h 133"/>
                  <a:gd name="T62" fmla="*/ 73 w 73"/>
                  <a:gd name="T63" fmla="*/ 0 h 133"/>
                  <a:gd name="T64" fmla="*/ 73 w 73"/>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
                  <a:gd name="T100" fmla="*/ 0 h 133"/>
                  <a:gd name="T101" fmla="*/ 73 w 73"/>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 h="133">
                    <a:moveTo>
                      <a:pt x="73" y="90"/>
                    </a:moveTo>
                    <a:lnTo>
                      <a:pt x="73" y="105"/>
                    </a:lnTo>
                    <a:lnTo>
                      <a:pt x="70" y="110"/>
                    </a:lnTo>
                    <a:lnTo>
                      <a:pt x="68" y="115"/>
                    </a:lnTo>
                    <a:lnTo>
                      <a:pt x="63" y="123"/>
                    </a:lnTo>
                    <a:lnTo>
                      <a:pt x="55" y="128"/>
                    </a:lnTo>
                    <a:lnTo>
                      <a:pt x="45" y="131"/>
                    </a:lnTo>
                    <a:lnTo>
                      <a:pt x="35" y="133"/>
                    </a:lnTo>
                    <a:lnTo>
                      <a:pt x="20" y="131"/>
                    </a:lnTo>
                    <a:lnTo>
                      <a:pt x="15" y="128"/>
                    </a:lnTo>
                    <a:lnTo>
                      <a:pt x="10" y="123"/>
                    </a:lnTo>
                    <a:lnTo>
                      <a:pt x="5" y="121"/>
                    </a:lnTo>
                    <a:lnTo>
                      <a:pt x="2" y="113"/>
                    </a:lnTo>
                    <a:lnTo>
                      <a:pt x="0" y="105"/>
                    </a:lnTo>
                    <a:lnTo>
                      <a:pt x="0" y="95"/>
                    </a:lnTo>
                    <a:lnTo>
                      <a:pt x="0" y="88"/>
                    </a:lnTo>
                    <a:lnTo>
                      <a:pt x="15" y="88"/>
                    </a:lnTo>
                    <a:lnTo>
                      <a:pt x="15" y="95"/>
                    </a:lnTo>
                    <a:lnTo>
                      <a:pt x="18" y="105"/>
                    </a:lnTo>
                    <a:lnTo>
                      <a:pt x="18" y="108"/>
                    </a:lnTo>
                    <a:lnTo>
                      <a:pt x="20" y="113"/>
                    </a:lnTo>
                    <a:lnTo>
                      <a:pt x="23" y="115"/>
                    </a:lnTo>
                    <a:lnTo>
                      <a:pt x="28" y="115"/>
                    </a:lnTo>
                    <a:lnTo>
                      <a:pt x="35" y="118"/>
                    </a:lnTo>
                    <a:lnTo>
                      <a:pt x="43" y="118"/>
                    </a:lnTo>
                    <a:lnTo>
                      <a:pt x="48" y="115"/>
                    </a:lnTo>
                    <a:lnTo>
                      <a:pt x="50" y="113"/>
                    </a:lnTo>
                    <a:lnTo>
                      <a:pt x="53" y="108"/>
                    </a:lnTo>
                    <a:lnTo>
                      <a:pt x="55" y="100"/>
                    </a:lnTo>
                    <a:lnTo>
                      <a:pt x="55" y="85"/>
                    </a:lnTo>
                    <a:lnTo>
                      <a:pt x="55" y="0"/>
                    </a:lnTo>
                    <a:lnTo>
                      <a:pt x="73" y="0"/>
                    </a:lnTo>
                    <a:lnTo>
                      <a:pt x="73"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1" name="Freeform 493"/>
              <p:cNvSpPr>
                <a:spLocks/>
              </p:cNvSpPr>
              <p:nvPr/>
            </p:nvSpPr>
            <p:spPr bwMode="auto">
              <a:xfrm>
                <a:off x="2008" y="5685"/>
                <a:ext cx="98" cy="131"/>
              </a:xfrm>
              <a:custGeom>
                <a:avLst/>
                <a:gdLst>
                  <a:gd name="T0" fmla="*/ 0 w 98"/>
                  <a:gd name="T1" fmla="*/ 0 h 131"/>
                  <a:gd name="T2" fmla="*/ 95 w 98"/>
                  <a:gd name="T3" fmla="*/ 0 h 131"/>
                  <a:gd name="T4" fmla="*/ 95 w 98"/>
                  <a:gd name="T5" fmla="*/ 18 h 131"/>
                  <a:gd name="T6" fmla="*/ 17 w 98"/>
                  <a:gd name="T7" fmla="*/ 18 h 131"/>
                  <a:gd name="T8" fmla="*/ 17 w 98"/>
                  <a:gd name="T9" fmla="*/ 56 h 131"/>
                  <a:gd name="T10" fmla="*/ 90 w 98"/>
                  <a:gd name="T11" fmla="*/ 56 h 131"/>
                  <a:gd name="T12" fmla="*/ 90 w 98"/>
                  <a:gd name="T13" fmla="*/ 71 h 131"/>
                  <a:gd name="T14" fmla="*/ 17 w 98"/>
                  <a:gd name="T15" fmla="*/ 71 h 131"/>
                  <a:gd name="T16" fmla="*/ 17 w 98"/>
                  <a:gd name="T17" fmla="*/ 116 h 131"/>
                  <a:gd name="T18" fmla="*/ 98 w 98"/>
                  <a:gd name="T19" fmla="*/ 116 h 131"/>
                  <a:gd name="T20" fmla="*/ 98 w 98"/>
                  <a:gd name="T21" fmla="*/ 131 h 131"/>
                  <a:gd name="T22" fmla="*/ 0 w 98"/>
                  <a:gd name="T23" fmla="*/ 131 h 131"/>
                  <a:gd name="T24" fmla="*/ 0 w 98"/>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0" y="0"/>
                    </a:moveTo>
                    <a:lnTo>
                      <a:pt x="95" y="0"/>
                    </a:lnTo>
                    <a:lnTo>
                      <a:pt x="95" y="18"/>
                    </a:lnTo>
                    <a:lnTo>
                      <a:pt x="17" y="18"/>
                    </a:lnTo>
                    <a:lnTo>
                      <a:pt x="17" y="56"/>
                    </a:lnTo>
                    <a:lnTo>
                      <a:pt x="90" y="56"/>
                    </a:lnTo>
                    <a:lnTo>
                      <a:pt x="90" y="71"/>
                    </a:lnTo>
                    <a:lnTo>
                      <a:pt x="17" y="71"/>
                    </a:lnTo>
                    <a:lnTo>
                      <a:pt x="17" y="116"/>
                    </a:lnTo>
                    <a:lnTo>
                      <a:pt x="98" y="116"/>
                    </a:lnTo>
                    <a:lnTo>
                      <a:pt x="9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2" name="Freeform 494"/>
              <p:cNvSpPr>
                <a:spLocks/>
              </p:cNvSpPr>
              <p:nvPr/>
            </p:nvSpPr>
            <p:spPr bwMode="auto">
              <a:xfrm>
                <a:off x="2123" y="5683"/>
                <a:ext cx="114" cy="138"/>
              </a:xfrm>
              <a:custGeom>
                <a:avLst/>
                <a:gdLst>
                  <a:gd name="T0" fmla="*/ 103 w 114"/>
                  <a:gd name="T1" fmla="*/ 20 h 138"/>
                  <a:gd name="T2" fmla="*/ 111 w 114"/>
                  <a:gd name="T3" fmla="*/ 35 h 138"/>
                  <a:gd name="T4" fmla="*/ 96 w 114"/>
                  <a:gd name="T5" fmla="*/ 43 h 138"/>
                  <a:gd name="T6" fmla="*/ 88 w 114"/>
                  <a:gd name="T7" fmla="*/ 28 h 138"/>
                  <a:gd name="T8" fmla="*/ 81 w 114"/>
                  <a:gd name="T9" fmla="*/ 20 h 138"/>
                  <a:gd name="T10" fmla="*/ 68 w 114"/>
                  <a:gd name="T11" fmla="*/ 15 h 138"/>
                  <a:gd name="T12" fmla="*/ 51 w 114"/>
                  <a:gd name="T13" fmla="*/ 17 h 138"/>
                  <a:gd name="T14" fmla="*/ 36 w 114"/>
                  <a:gd name="T15" fmla="*/ 23 h 138"/>
                  <a:gd name="T16" fmla="*/ 23 w 114"/>
                  <a:gd name="T17" fmla="*/ 38 h 138"/>
                  <a:gd name="T18" fmla="*/ 18 w 114"/>
                  <a:gd name="T19" fmla="*/ 58 h 138"/>
                  <a:gd name="T20" fmla="*/ 18 w 114"/>
                  <a:gd name="T21" fmla="*/ 80 h 138"/>
                  <a:gd name="T22" fmla="*/ 23 w 114"/>
                  <a:gd name="T23" fmla="*/ 100 h 138"/>
                  <a:gd name="T24" fmla="*/ 33 w 114"/>
                  <a:gd name="T25" fmla="*/ 113 h 138"/>
                  <a:gd name="T26" fmla="*/ 51 w 114"/>
                  <a:gd name="T27" fmla="*/ 120 h 138"/>
                  <a:gd name="T28" fmla="*/ 68 w 114"/>
                  <a:gd name="T29" fmla="*/ 120 h 138"/>
                  <a:gd name="T30" fmla="*/ 83 w 114"/>
                  <a:gd name="T31" fmla="*/ 113 h 138"/>
                  <a:gd name="T32" fmla="*/ 93 w 114"/>
                  <a:gd name="T33" fmla="*/ 98 h 138"/>
                  <a:gd name="T34" fmla="*/ 114 w 114"/>
                  <a:gd name="T35" fmla="*/ 85 h 138"/>
                  <a:gd name="T36" fmla="*/ 108 w 114"/>
                  <a:gd name="T37" fmla="*/ 105 h 138"/>
                  <a:gd name="T38" fmla="*/ 98 w 114"/>
                  <a:gd name="T39" fmla="*/ 120 h 138"/>
                  <a:gd name="T40" fmla="*/ 81 w 114"/>
                  <a:gd name="T41" fmla="*/ 133 h 138"/>
                  <a:gd name="T42" fmla="*/ 58 w 114"/>
                  <a:gd name="T43" fmla="*/ 138 h 138"/>
                  <a:gd name="T44" fmla="*/ 36 w 114"/>
                  <a:gd name="T45" fmla="*/ 133 h 138"/>
                  <a:gd name="T46" fmla="*/ 20 w 114"/>
                  <a:gd name="T47" fmla="*/ 123 h 138"/>
                  <a:gd name="T48" fmla="*/ 5 w 114"/>
                  <a:gd name="T49" fmla="*/ 100 h 138"/>
                  <a:gd name="T50" fmla="*/ 0 w 114"/>
                  <a:gd name="T51" fmla="*/ 85 h 138"/>
                  <a:gd name="T52" fmla="*/ 0 w 114"/>
                  <a:gd name="T53" fmla="*/ 53 h 138"/>
                  <a:gd name="T54" fmla="*/ 8 w 114"/>
                  <a:gd name="T55" fmla="*/ 30 h 138"/>
                  <a:gd name="T56" fmla="*/ 23 w 114"/>
                  <a:gd name="T57" fmla="*/ 12 h 138"/>
                  <a:gd name="T58" fmla="*/ 41 w 114"/>
                  <a:gd name="T59" fmla="*/ 2 h 138"/>
                  <a:gd name="T60" fmla="*/ 61 w 114"/>
                  <a:gd name="T61" fmla="*/ 0 h 138"/>
                  <a:gd name="T62" fmla="*/ 81 w 114"/>
                  <a:gd name="T63" fmla="*/ 2 h 138"/>
                  <a:gd name="T64" fmla="*/ 98 w 114"/>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138"/>
                  <a:gd name="T101" fmla="*/ 114 w 114"/>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138">
                    <a:moveTo>
                      <a:pt x="98" y="12"/>
                    </a:moveTo>
                    <a:lnTo>
                      <a:pt x="103" y="20"/>
                    </a:lnTo>
                    <a:lnTo>
                      <a:pt x="108" y="28"/>
                    </a:lnTo>
                    <a:lnTo>
                      <a:pt x="111" y="35"/>
                    </a:lnTo>
                    <a:lnTo>
                      <a:pt x="114" y="43"/>
                    </a:lnTo>
                    <a:lnTo>
                      <a:pt x="96" y="43"/>
                    </a:lnTo>
                    <a:lnTo>
                      <a:pt x="91" y="33"/>
                    </a:lnTo>
                    <a:lnTo>
                      <a:pt x="88" y="28"/>
                    </a:lnTo>
                    <a:lnTo>
                      <a:pt x="83" y="23"/>
                    </a:lnTo>
                    <a:lnTo>
                      <a:pt x="81" y="20"/>
                    </a:lnTo>
                    <a:lnTo>
                      <a:pt x="73" y="17"/>
                    </a:lnTo>
                    <a:lnTo>
                      <a:pt x="68" y="15"/>
                    </a:lnTo>
                    <a:lnTo>
                      <a:pt x="61" y="15"/>
                    </a:lnTo>
                    <a:lnTo>
                      <a:pt x="51" y="17"/>
                    </a:lnTo>
                    <a:lnTo>
                      <a:pt x="43" y="20"/>
                    </a:lnTo>
                    <a:lnTo>
                      <a:pt x="36" y="23"/>
                    </a:lnTo>
                    <a:lnTo>
                      <a:pt x="28" y="30"/>
                    </a:lnTo>
                    <a:lnTo>
                      <a:pt x="23" y="38"/>
                    </a:lnTo>
                    <a:lnTo>
                      <a:pt x="20" y="45"/>
                    </a:lnTo>
                    <a:lnTo>
                      <a:pt x="18" y="58"/>
                    </a:lnTo>
                    <a:lnTo>
                      <a:pt x="18" y="70"/>
                    </a:lnTo>
                    <a:lnTo>
                      <a:pt x="18" y="80"/>
                    </a:lnTo>
                    <a:lnTo>
                      <a:pt x="20" y="90"/>
                    </a:lnTo>
                    <a:lnTo>
                      <a:pt x="23" y="100"/>
                    </a:lnTo>
                    <a:lnTo>
                      <a:pt x="28" y="108"/>
                    </a:lnTo>
                    <a:lnTo>
                      <a:pt x="33" y="113"/>
                    </a:lnTo>
                    <a:lnTo>
                      <a:pt x="41" y="118"/>
                    </a:lnTo>
                    <a:lnTo>
                      <a:pt x="51" y="120"/>
                    </a:lnTo>
                    <a:lnTo>
                      <a:pt x="61" y="120"/>
                    </a:lnTo>
                    <a:lnTo>
                      <a:pt x="68" y="120"/>
                    </a:lnTo>
                    <a:lnTo>
                      <a:pt x="76" y="118"/>
                    </a:lnTo>
                    <a:lnTo>
                      <a:pt x="83" y="113"/>
                    </a:lnTo>
                    <a:lnTo>
                      <a:pt x="88" y="105"/>
                    </a:lnTo>
                    <a:lnTo>
                      <a:pt x="93" y="98"/>
                    </a:lnTo>
                    <a:lnTo>
                      <a:pt x="98" y="85"/>
                    </a:lnTo>
                    <a:lnTo>
                      <a:pt x="114" y="85"/>
                    </a:lnTo>
                    <a:lnTo>
                      <a:pt x="114" y="95"/>
                    </a:lnTo>
                    <a:lnTo>
                      <a:pt x="108" y="105"/>
                    </a:lnTo>
                    <a:lnTo>
                      <a:pt x="106" y="113"/>
                    </a:lnTo>
                    <a:lnTo>
                      <a:pt x="98" y="120"/>
                    </a:lnTo>
                    <a:lnTo>
                      <a:pt x="91" y="128"/>
                    </a:lnTo>
                    <a:lnTo>
                      <a:pt x="81" y="133"/>
                    </a:lnTo>
                    <a:lnTo>
                      <a:pt x="71" y="136"/>
                    </a:lnTo>
                    <a:lnTo>
                      <a:pt x="58" y="138"/>
                    </a:lnTo>
                    <a:lnTo>
                      <a:pt x="46" y="136"/>
                    </a:lnTo>
                    <a:lnTo>
                      <a:pt x="36" y="133"/>
                    </a:lnTo>
                    <a:lnTo>
                      <a:pt x="28" y="131"/>
                    </a:lnTo>
                    <a:lnTo>
                      <a:pt x="20" y="123"/>
                    </a:lnTo>
                    <a:lnTo>
                      <a:pt x="10" y="113"/>
                    </a:lnTo>
                    <a:lnTo>
                      <a:pt x="5" y="100"/>
                    </a:lnTo>
                    <a:lnTo>
                      <a:pt x="3" y="93"/>
                    </a:lnTo>
                    <a:lnTo>
                      <a:pt x="0" y="85"/>
                    </a:lnTo>
                    <a:lnTo>
                      <a:pt x="0" y="68"/>
                    </a:lnTo>
                    <a:lnTo>
                      <a:pt x="0" y="53"/>
                    </a:lnTo>
                    <a:lnTo>
                      <a:pt x="3" y="40"/>
                    </a:lnTo>
                    <a:lnTo>
                      <a:pt x="8" y="30"/>
                    </a:lnTo>
                    <a:lnTo>
                      <a:pt x="15" y="20"/>
                    </a:lnTo>
                    <a:lnTo>
                      <a:pt x="23" y="12"/>
                    </a:lnTo>
                    <a:lnTo>
                      <a:pt x="33" y="5"/>
                    </a:lnTo>
                    <a:lnTo>
                      <a:pt x="41" y="2"/>
                    </a:lnTo>
                    <a:lnTo>
                      <a:pt x="46" y="2"/>
                    </a:lnTo>
                    <a:lnTo>
                      <a:pt x="61" y="0"/>
                    </a:lnTo>
                    <a:lnTo>
                      <a:pt x="71" y="2"/>
                    </a:lnTo>
                    <a:lnTo>
                      <a:pt x="81" y="2"/>
                    </a:lnTo>
                    <a:lnTo>
                      <a:pt x="91"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3" name="Freeform 495"/>
              <p:cNvSpPr>
                <a:spLocks/>
              </p:cNvSpPr>
              <p:nvPr/>
            </p:nvSpPr>
            <p:spPr bwMode="auto">
              <a:xfrm>
                <a:off x="2247" y="5685"/>
                <a:ext cx="105" cy="131"/>
              </a:xfrm>
              <a:custGeom>
                <a:avLst/>
                <a:gdLst>
                  <a:gd name="T0" fmla="*/ 105 w 105"/>
                  <a:gd name="T1" fmla="*/ 0 h 131"/>
                  <a:gd name="T2" fmla="*/ 105 w 105"/>
                  <a:gd name="T3" fmla="*/ 18 h 131"/>
                  <a:gd name="T4" fmla="*/ 62 w 105"/>
                  <a:gd name="T5" fmla="*/ 18 h 131"/>
                  <a:gd name="T6" fmla="*/ 62 w 105"/>
                  <a:gd name="T7" fmla="*/ 131 h 131"/>
                  <a:gd name="T8" fmla="*/ 45 w 105"/>
                  <a:gd name="T9" fmla="*/ 131 h 131"/>
                  <a:gd name="T10" fmla="*/ 45 w 105"/>
                  <a:gd name="T11" fmla="*/ 18 h 131"/>
                  <a:gd name="T12" fmla="*/ 0 w 105"/>
                  <a:gd name="T13" fmla="*/ 18 h 131"/>
                  <a:gd name="T14" fmla="*/ 0 w 105"/>
                  <a:gd name="T15" fmla="*/ 0 h 131"/>
                  <a:gd name="T16" fmla="*/ 105 w 105"/>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1"/>
                  <a:gd name="T29" fmla="*/ 105 w 105"/>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1">
                    <a:moveTo>
                      <a:pt x="105" y="0"/>
                    </a:moveTo>
                    <a:lnTo>
                      <a:pt x="105" y="18"/>
                    </a:lnTo>
                    <a:lnTo>
                      <a:pt x="62" y="18"/>
                    </a:lnTo>
                    <a:lnTo>
                      <a:pt x="62" y="131"/>
                    </a:lnTo>
                    <a:lnTo>
                      <a:pt x="45" y="131"/>
                    </a:lnTo>
                    <a:lnTo>
                      <a:pt x="45" y="18"/>
                    </a:lnTo>
                    <a:lnTo>
                      <a:pt x="0" y="18"/>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4" name="Freeform 496"/>
              <p:cNvSpPr>
                <a:spLocks/>
              </p:cNvSpPr>
              <p:nvPr/>
            </p:nvSpPr>
            <p:spPr bwMode="auto">
              <a:xfrm>
                <a:off x="3374" y="6520"/>
                <a:ext cx="113" cy="130"/>
              </a:xfrm>
              <a:custGeom>
                <a:avLst/>
                <a:gdLst>
                  <a:gd name="T0" fmla="*/ 17 w 113"/>
                  <a:gd name="T1" fmla="*/ 0 h 130"/>
                  <a:gd name="T2" fmla="*/ 55 w 113"/>
                  <a:gd name="T3" fmla="*/ 110 h 130"/>
                  <a:gd name="T4" fmla="*/ 93 w 113"/>
                  <a:gd name="T5" fmla="*/ 0 h 130"/>
                  <a:gd name="T6" fmla="*/ 113 w 113"/>
                  <a:gd name="T7" fmla="*/ 0 h 130"/>
                  <a:gd name="T8" fmla="*/ 65 w 113"/>
                  <a:gd name="T9" fmla="*/ 130 h 130"/>
                  <a:gd name="T10" fmla="*/ 47 w 113"/>
                  <a:gd name="T11" fmla="*/ 130 h 130"/>
                  <a:gd name="T12" fmla="*/ 0 w 113"/>
                  <a:gd name="T13" fmla="*/ 0 h 130"/>
                  <a:gd name="T14" fmla="*/ 17 w 113"/>
                  <a:gd name="T15" fmla="*/ 0 h 130"/>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0"/>
                  <a:gd name="T26" fmla="*/ 113 w 113"/>
                  <a:gd name="T27" fmla="*/ 130 h 1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0">
                    <a:moveTo>
                      <a:pt x="17" y="0"/>
                    </a:moveTo>
                    <a:lnTo>
                      <a:pt x="55" y="110"/>
                    </a:lnTo>
                    <a:lnTo>
                      <a:pt x="93" y="0"/>
                    </a:lnTo>
                    <a:lnTo>
                      <a:pt x="113" y="0"/>
                    </a:lnTo>
                    <a:lnTo>
                      <a:pt x="65" y="130"/>
                    </a:lnTo>
                    <a:lnTo>
                      <a:pt x="47" y="130"/>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5" name="Freeform 497"/>
              <p:cNvSpPr>
                <a:spLocks noEditPoints="1"/>
              </p:cNvSpPr>
              <p:nvPr/>
            </p:nvSpPr>
            <p:spPr bwMode="auto">
              <a:xfrm>
                <a:off x="3479" y="6520"/>
                <a:ext cx="116" cy="130"/>
              </a:xfrm>
              <a:custGeom>
                <a:avLst/>
                <a:gdLst>
                  <a:gd name="T0" fmla="*/ 78 w 116"/>
                  <a:gd name="T1" fmla="*/ 77 h 130"/>
                  <a:gd name="T2" fmla="*/ 58 w 116"/>
                  <a:gd name="T3" fmla="*/ 20 h 130"/>
                  <a:gd name="T4" fmla="*/ 36 w 116"/>
                  <a:gd name="T5" fmla="*/ 77 h 130"/>
                  <a:gd name="T6" fmla="*/ 78 w 116"/>
                  <a:gd name="T7" fmla="*/ 77 h 130"/>
                  <a:gd name="T8" fmla="*/ 48 w 116"/>
                  <a:gd name="T9" fmla="*/ 0 h 130"/>
                  <a:gd name="T10" fmla="*/ 68 w 116"/>
                  <a:gd name="T11" fmla="*/ 0 h 130"/>
                  <a:gd name="T12" fmla="*/ 116 w 116"/>
                  <a:gd name="T13" fmla="*/ 130 h 130"/>
                  <a:gd name="T14" fmla="*/ 96 w 116"/>
                  <a:gd name="T15" fmla="*/ 130 h 130"/>
                  <a:gd name="T16" fmla="*/ 83 w 116"/>
                  <a:gd name="T17" fmla="*/ 92 h 130"/>
                  <a:gd name="T18" fmla="*/ 30 w 116"/>
                  <a:gd name="T19" fmla="*/ 92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7"/>
                    </a:moveTo>
                    <a:lnTo>
                      <a:pt x="58" y="20"/>
                    </a:lnTo>
                    <a:lnTo>
                      <a:pt x="36" y="77"/>
                    </a:lnTo>
                    <a:lnTo>
                      <a:pt x="78" y="77"/>
                    </a:lnTo>
                    <a:close/>
                    <a:moveTo>
                      <a:pt x="48" y="0"/>
                    </a:moveTo>
                    <a:lnTo>
                      <a:pt x="68" y="0"/>
                    </a:lnTo>
                    <a:lnTo>
                      <a:pt x="116" y="130"/>
                    </a:lnTo>
                    <a:lnTo>
                      <a:pt x="96" y="130"/>
                    </a:lnTo>
                    <a:lnTo>
                      <a:pt x="83" y="92"/>
                    </a:lnTo>
                    <a:lnTo>
                      <a:pt x="30" y="92"/>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6" name="Freeform 498"/>
              <p:cNvSpPr>
                <a:spLocks noEditPoints="1"/>
              </p:cNvSpPr>
              <p:nvPr/>
            </p:nvSpPr>
            <p:spPr bwMode="auto">
              <a:xfrm>
                <a:off x="3613" y="6522"/>
                <a:ext cx="108" cy="128"/>
              </a:xfrm>
              <a:custGeom>
                <a:avLst/>
                <a:gdLst>
                  <a:gd name="T0" fmla="*/ 57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7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7"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5"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7" name="Freeform 499"/>
              <p:cNvSpPr>
                <a:spLocks/>
              </p:cNvSpPr>
              <p:nvPr/>
            </p:nvSpPr>
            <p:spPr bwMode="auto">
              <a:xfrm>
                <a:off x="3736" y="6517"/>
                <a:ext cx="116" cy="138"/>
              </a:xfrm>
              <a:custGeom>
                <a:avLst/>
                <a:gdLst>
                  <a:gd name="T0" fmla="*/ 106 w 116"/>
                  <a:gd name="T1" fmla="*/ 20 h 138"/>
                  <a:gd name="T2" fmla="*/ 113 w 116"/>
                  <a:gd name="T3" fmla="*/ 35 h 138"/>
                  <a:gd name="T4" fmla="*/ 95 w 116"/>
                  <a:gd name="T5" fmla="*/ 43 h 138"/>
                  <a:gd name="T6" fmla="*/ 88 w 116"/>
                  <a:gd name="T7" fmla="*/ 28 h 138"/>
                  <a:gd name="T8" fmla="*/ 80 w 116"/>
                  <a:gd name="T9" fmla="*/ 20 h 138"/>
                  <a:gd name="T10" fmla="*/ 68 w 116"/>
                  <a:gd name="T11" fmla="*/ 15 h 138"/>
                  <a:gd name="T12" fmla="*/ 50 w 116"/>
                  <a:gd name="T13" fmla="*/ 18 h 138"/>
                  <a:gd name="T14" fmla="*/ 35 w 116"/>
                  <a:gd name="T15" fmla="*/ 23 h 138"/>
                  <a:gd name="T16" fmla="*/ 25 w 116"/>
                  <a:gd name="T17" fmla="*/ 38 h 138"/>
                  <a:gd name="T18" fmla="*/ 18 w 116"/>
                  <a:gd name="T19" fmla="*/ 58 h 138"/>
                  <a:gd name="T20" fmla="*/ 18 w 116"/>
                  <a:gd name="T21" fmla="*/ 80 h 138"/>
                  <a:gd name="T22" fmla="*/ 23 w 116"/>
                  <a:gd name="T23" fmla="*/ 100 h 138"/>
                  <a:gd name="T24" fmla="*/ 35 w 116"/>
                  <a:gd name="T25" fmla="*/ 113 h 138"/>
                  <a:gd name="T26" fmla="*/ 50 w 116"/>
                  <a:gd name="T27" fmla="*/ 121 h 138"/>
                  <a:gd name="T28" fmla="*/ 70 w 116"/>
                  <a:gd name="T29" fmla="*/ 121 h 138"/>
                  <a:gd name="T30" fmla="*/ 83 w 116"/>
                  <a:gd name="T31" fmla="*/ 113 h 138"/>
                  <a:gd name="T32" fmla="*/ 95 w 116"/>
                  <a:gd name="T33" fmla="*/ 98 h 138"/>
                  <a:gd name="T34" fmla="*/ 116 w 116"/>
                  <a:gd name="T35" fmla="*/ 85 h 138"/>
                  <a:gd name="T36" fmla="*/ 111 w 116"/>
                  <a:gd name="T37" fmla="*/ 106 h 138"/>
                  <a:gd name="T38" fmla="*/ 101 w 116"/>
                  <a:gd name="T39" fmla="*/ 121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3 h 138"/>
                  <a:gd name="T54" fmla="*/ 7 w 116"/>
                  <a:gd name="T55" fmla="*/ 30 h 138"/>
                  <a:gd name="T56" fmla="*/ 25 w 116"/>
                  <a:gd name="T57" fmla="*/ 13 h 138"/>
                  <a:gd name="T58" fmla="*/ 40 w 116"/>
                  <a:gd name="T59" fmla="*/ 3 h 138"/>
                  <a:gd name="T60" fmla="*/ 60 w 116"/>
                  <a:gd name="T61" fmla="*/ 0 h 138"/>
                  <a:gd name="T62" fmla="*/ 83 w 116"/>
                  <a:gd name="T63" fmla="*/ 3 h 138"/>
                  <a:gd name="T64" fmla="*/ 98 w 116"/>
                  <a:gd name="T65" fmla="*/ 13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3"/>
                    </a:moveTo>
                    <a:lnTo>
                      <a:pt x="106" y="20"/>
                    </a:lnTo>
                    <a:lnTo>
                      <a:pt x="108" y="28"/>
                    </a:lnTo>
                    <a:lnTo>
                      <a:pt x="113" y="35"/>
                    </a:lnTo>
                    <a:lnTo>
                      <a:pt x="113" y="43"/>
                    </a:lnTo>
                    <a:lnTo>
                      <a:pt x="95" y="43"/>
                    </a:lnTo>
                    <a:lnTo>
                      <a:pt x="93" y="33"/>
                    </a:lnTo>
                    <a:lnTo>
                      <a:pt x="88" y="28"/>
                    </a:lnTo>
                    <a:lnTo>
                      <a:pt x="85" y="23"/>
                    </a:lnTo>
                    <a:lnTo>
                      <a:pt x="80" y="20"/>
                    </a:lnTo>
                    <a:lnTo>
                      <a:pt x="75" y="18"/>
                    </a:lnTo>
                    <a:lnTo>
                      <a:pt x="68" y="15"/>
                    </a:lnTo>
                    <a:lnTo>
                      <a:pt x="60" y="15"/>
                    </a:lnTo>
                    <a:lnTo>
                      <a:pt x="50" y="18"/>
                    </a:lnTo>
                    <a:lnTo>
                      <a:pt x="43" y="20"/>
                    </a:lnTo>
                    <a:lnTo>
                      <a:pt x="35" y="23"/>
                    </a:lnTo>
                    <a:lnTo>
                      <a:pt x="30" y="30"/>
                    </a:lnTo>
                    <a:lnTo>
                      <a:pt x="25" y="38"/>
                    </a:lnTo>
                    <a:lnTo>
                      <a:pt x="20" y="45"/>
                    </a:lnTo>
                    <a:lnTo>
                      <a:pt x="18" y="58"/>
                    </a:lnTo>
                    <a:lnTo>
                      <a:pt x="18" y="70"/>
                    </a:lnTo>
                    <a:lnTo>
                      <a:pt x="18" y="80"/>
                    </a:lnTo>
                    <a:lnTo>
                      <a:pt x="20" y="90"/>
                    </a:lnTo>
                    <a:lnTo>
                      <a:pt x="23" y="100"/>
                    </a:lnTo>
                    <a:lnTo>
                      <a:pt x="28" y="108"/>
                    </a:lnTo>
                    <a:lnTo>
                      <a:pt x="35" y="113"/>
                    </a:lnTo>
                    <a:lnTo>
                      <a:pt x="43" y="118"/>
                    </a:lnTo>
                    <a:lnTo>
                      <a:pt x="50" y="121"/>
                    </a:lnTo>
                    <a:lnTo>
                      <a:pt x="60" y="121"/>
                    </a:lnTo>
                    <a:lnTo>
                      <a:pt x="70" y="121"/>
                    </a:lnTo>
                    <a:lnTo>
                      <a:pt x="78" y="118"/>
                    </a:lnTo>
                    <a:lnTo>
                      <a:pt x="83" y="113"/>
                    </a:lnTo>
                    <a:lnTo>
                      <a:pt x="90" y="106"/>
                    </a:lnTo>
                    <a:lnTo>
                      <a:pt x="95" y="98"/>
                    </a:lnTo>
                    <a:lnTo>
                      <a:pt x="98" y="85"/>
                    </a:lnTo>
                    <a:lnTo>
                      <a:pt x="116" y="85"/>
                    </a:lnTo>
                    <a:lnTo>
                      <a:pt x="113" y="95"/>
                    </a:lnTo>
                    <a:lnTo>
                      <a:pt x="111" y="106"/>
                    </a:lnTo>
                    <a:lnTo>
                      <a:pt x="106" y="113"/>
                    </a:lnTo>
                    <a:lnTo>
                      <a:pt x="101" y="121"/>
                    </a:lnTo>
                    <a:lnTo>
                      <a:pt x="90" y="128"/>
                    </a:lnTo>
                    <a:lnTo>
                      <a:pt x="80" y="133"/>
                    </a:lnTo>
                    <a:lnTo>
                      <a:pt x="70" y="136"/>
                    </a:lnTo>
                    <a:lnTo>
                      <a:pt x="58" y="138"/>
                    </a:lnTo>
                    <a:lnTo>
                      <a:pt x="48" y="136"/>
                    </a:lnTo>
                    <a:lnTo>
                      <a:pt x="38" y="133"/>
                    </a:lnTo>
                    <a:lnTo>
                      <a:pt x="28" y="131"/>
                    </a:lnTo>
                    <a:lnTo>
                      <a:pt x="20" y="123"/>
                    </a:lnTo>
                    <a:lnTo>
                      <a:pt x="10" y="113"/>
                    </a:lnTo>
                    <a:lnTo>
                      <a:pt x="5" y="100"/>
                    </a:lnTo>
                    <a:lnTo>
                      <a:pt x="2" y="93"/>
                    </a:lnTo>
                    <a:lnTo>
                      <a:pt x="0" y="85"/>
                    </a:lnTo>
                    <a:lnTo>
                      <a:pt x="0" y="68"/>
                    </a:lnTo>
                    <a:lnTo>
                      <a:pt x="0" y="53"/>
                    </a:lnTo>
                    <a:lnTo>
                      <a:pt x="2" y="40"/>
                    </a:lnTo>
                    <a:lnTo>
                      <a:pt x="7" y="30"/>
                    </a:lnTo>
                    <a:lnTo>
                      <a:pt x="15" y="20"/>
                    </a:lnTo>
                    <a:lnTo>
                      <a:pt x="25" y="13"/>
                    </a:lnTo>
                    <a:lnTo>
                      <a:pt x="35" y="5"/>
                    </a:lnTo>
                    <a:lnTo>
                      <a:pt x="40" y="3"/>
                    </a:lnTo>
                    <a:lnTo>
                      <a:pt x="48" y="3"/>
                    </a:lnTo>
                    <a:lnTo>
                      <a:pt x="60" y="0"/>
                    </a:lnTo>
                    <a:lnTo>
                      <a:pt x="73" y="3"/>
                    </a:lnTo>
                    <a:lnTo>
                      <a:pt x="83" y="3"/>
                    </a:lnTo>
                    <a:lnTo>
                      <a:pt x="90" y="8"/>
                    </a:lnTo>
                    <a:lnTo>
                      <a:pt x="9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8" name="Freeform 500"/>
              <p:cNvSpPr>
                <a:spLocks/>
              </p:cNvSpPr>
              <p:nvPr/>
            </p:nvSpPr>
            <p:spPr bwMode="auto">
              <a:xfrm>
                <a:off x="3872" y="6520"/>
                <a:ext cx="103" cy="130"/>
              </a:xfrm>
              <a:custGeom>
                <a:avLst/>
                <a:gdLst>
                  <a:gd name="T0" fmla="*/ 0 w 103"/>
                  <a:gd name="T1" fmla="*/ 0 h 130"/>
                  <a:gd name="T2" fmla="*/ 17 w 103"/>
                  <a:gd name="T3" fmla="*/ 0 h 130"/>
                  <a:gd name="T4" fmla="*/ 17 w 103"/>
                  <a:gd name="T5" fmla="*/ 55 h 130"/>
                  <a:gd name="T6" fmla="*/ 85 w 103"/>
                  <a:gd name="T7" fmla="*/ 55 h 130"/>
                  <a:gd name="T8" fmla="*/ 85 w 103"/>
                  <a:gd name="T9" fmla="*/ 0 h 130"/>
                  <a:gd name="T10" fmla="*/ 103 w 103"/>
                  <a:gd name="T11" fmla="*/ 0 h 130"/>
                  <a:gd name="T12" fmla="*/ 103 w 103"/>
                  <a:gd name="T13" fmla="*/ 130 h 130"/>
                  <a:gd name="T14" fmla="*/ 85 w 103"/>
                  <a:gd name="T15" fmla="*/ 130 h 130"/>
                  <a:gd name="T16" fmla="*/ 85 w 103"/>
                  <a:gd name="T17" fmla="*/ 70 h 130"/>
                  <a:gd name="T18" fmla="*/ 17 w 103"/>
                  <a:gd name="T19" fmla="*/ 70 h 130"/>
                  <a:gd name="T20" fmla="*/ 17 w 103"/>
                  <a:gd name="T21" fmla="*/ 130 h 130"/>
                  <a:gd name="T22" fmla="*/ 0 w 103"/>
                  <a:gd name="T23" fmla="*/ 130 h 130"/>
                  <a:gd name="T24" fmla="*/ 0 w 10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0"/>
                  <a:gd name="T41" fmla="*/ 103 w 10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0">
                    <a:moveTo>
                      <a:pt x="0" y="0"/>
                    </a:moveTo>
                    <a:lnTo>
                      <a:pt x="17" y="0"/>
                    </a:lnTo>
                    <a:lnTo>
                      <a:pt x="17" y="55"/>
                    </a:lnTo>
                    <a:lnTo>
                      <a:pt x="85" y="55"/>
                    </a:lnTo>
                    <a:lnTo>
                      <a:pt x="85" y="0"/>
                    </a:lnTo>
                    <a:lnTo>
                      <a:pt x="103" y="0"/>
                    </a:lnTo>
                    <a:lnTo>
                      <a:pt x="103" y="130"/>
                    </a:lnTo>
                    <a:lnTo>
                      <a:pt x="85" y="130"/>
                    </a:lnTo>
                    <a:lnTo>
                      <a:pt x="85" y="70"/>
                    </a:lnTo>
                    <a:lnTo>
                      <a:pt x="17" y="70"/>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89" name="Freeform 501"/>
              <p:cNvSpPr>
                <a:spLocks noEditPoints="1"/>
              </p:cNvSpPr>
              <p:nvPr/>
            </p:nvSpPr>
            <p:spPr bwMode="auto">
              <a:xfrm>
                <a:off x="3993" y="6520"/>
                <a:ext cx="115" cy="130"/>
              </a:xfrm>
              <a:custGeom>
                <a:avLst/>
                <a:gdLst>
                  <a:gd name="T0" fmla="*/ 77 w 115"/>
                  <a:gd name="T1" fmla="*/ 77 h 130"/>
                  <a:gd name="T2" fmla="*/ 57 w 115"/>
                  <a:gd name="T3" fmla="*/ 20 h 130"/>
                  <a:gd name="T4" fmla="*/ 35 w 115"/>
                  <a:gd name="T5" fmla="*/ 77 h 130"/>
                  <a:gd name="T6" fmla="*/ 77 w 115"/>
                  <a:gd name="T7" fmla="*/ 77 h 130"/>
                  <a:gd name="T8" fmla="*/ 47 w 115"/>
                  <a:gd name="T9" fmla="*/ 0 h 130"/>
                  <a:gd name="T10" fmla="*/ 67 w 115"/>
                  <a:gd name="T11" fmla="*/ 0 h 130"/>
                  <a:gd name="T12" fmla="*/ 115 w 115"/>
                  <a:gd name="T13" fmla="*/ 130 h 130"/>
                  <a:gd name="T14" fmla="*/ 95 w 115"/>
                  <a:gd name="T15" fmla="*/ 130 h 130"/>
                  <a:gd name="T16" fmla="*/ 83 w 115"/>
                  <a:gd name="T17" fmla="*/ 92 h 130"/>
                  <a:gd name="T18" fmla="*/ 30 w 115"/>
                  <a:gd name="T19" fmla="*/ 92 h 130"/>
                  <a:gd name="T20" fmla="*/ 17 w 115"/>
                  <a:gd name="T21" fmla="*/ 130 h 130"/>
                  <a:gd name="T22" fmla="*/ 0 w 115"/>
                  <a:gd name="T23" fmla="*/ 130 h 130"/>
                  <a:gd name="T24" fmla="*/ 47 w 11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0"/>
                  <a:gd name="T41" fmla="*/ 115 w 11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0">
                    <a:moveTo>
                      <a:pt x="77" y="77"/>
                    </a:moveTo>
                    <a:lnTo>
                      <a:pt x="57" y="20"/>
                    </a:lnTo>
                    <a:lnTo>
                      <a:pt x="35" y="77"/>
                    </a:lnTo>
                    <a:lnTo>
                      <a:pt x="77" y="77"/>
                    </a:lnTo>
                    <a:close/>
                    <a:moveTo>
                      <a:pt x="47" y="0"/>
                    </a:moveTo>
                    <a:lnTo>
                      <a:pt x="67" y="0"/>
                    </a:lnTo>
                    <a:lnTo>
                      <a:pt x="115" y="130"/>
                    </a:lnTo>
                    <a:lnTo>
                      <a:pt x="95" y="130"/>
                    </a:lnTo>
                    <a:lnTo>
                      <a:pt x="83" y="92"/>
                    </a:lnTo>
                    <a:lnTo>
                      <a:pt x="30" y="92"/>
                    </a:lnTo>
                    <a:lnTo>
                      <a:pt x="17" y="130"/>
                    </a:lnTo>
                    <a:lnTo>
                      <a:pt x="0" y="13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0" name="Freeform 502"/>
              <p:cNvSpPr>
                <a:spLocks noEditPoints="1"/>
              </p:cNvSpPr>
              <p:nvPr/>
            </p:nvSpPr>
            <p:spPr bwMode="auto">
              <a:xfrm>
                <a:off x="4126" y="6522"/>
                <a:ext cx="108" cy="128"/>
              </a:xfrm>
              <a:custGeom>
                <a:avLst/>
                <a:gdLst>
                  <a:gd name="T0" fmla="*/ 58 w 108"/>
                  <a:gd name="T1" fmla="*/ 58 h 128"/>
                  <a:gd name="T2" fmla="*/ 70 w 108"/>
                  <a:gd name="T3" fmla="*/ 58 h 128"/>
                  <a:gd name="T4" fmla="*/ 73 w 108"/>
                  <a:gd name="T5" fmla="*/ 55 h 128"/>
                  <a:gd name="T6" fmla="*/ 78 w 108"/>
                  <a:gd name="T7" fmla="*/ 53 h 128"/>
                  <a:gd name="T8" fmla="*/ 80 w 108"/>
                  <a:gd name="T9" fmla="*/ 50 h 128"/>
                  <a:gd name="T10" fmla="*/ 83 w 108"/>
                  <a:gd name="T11" fmla="*/ 48 h 128"/>
                  <a:gd name="T12" fmla="*/ 85 w 108"/>
                  <a:gd name="T13" fmla="*/ 43 h 128"/>
                  <a:gd name="T14" fmla="*/ 85 w 108"/>
                  <a:gd name="T15" fmla="*/ 35 h 128"/>
                  <a:gd name="T16" fmla="*/ 85 w 108"/>
                  <a:gd name="T17" fmla="*/ 30 h 128"/>
                  <a:gd name="T18" fmla="*/ 83 w 108"/>
                  <a:gd name="T19" fmla="*/ 25 h 128"/>
                  <a:gd name="T20" fmla="*/ 80 w 108"/>
                  <a:gd name="T21" fmla="*/ 20 h 128"/>
                  <a:gd name="T22" fmla="*/ 75 w 108"/>
                  <a:gd name="T23" fmla="*/ 18 h 128"/>
                  <a:gd name="T24" fmla="*/ 68 w 108"/>
                  <a:gd name="T25" fmla="*/ 15 h 128"/>
                  <a:gd name="T26" fmla="*/ 60 w 108"/>
                  <a:gd name="T27" fmla="*/ 15 h 128"/>
                  <a:gd name="T28" fmla="*/ 17 w 108"/>
                  <a:gd name="T29" fmla="*/ 15 h 128"/>
                  <a:gd name="T30" fmla="*/ 17 w 108"/>
                  <a:gd name="T31" fmla="*/ 58 h 128"/>
                  <a:gd name="T32" fmla="*/ 58 w 108"/>
                  <a:gd name="T33" fmla="*/ 58 h 128"/>
                  <a:gd name="T34" fmla="*/ 0 w 108"/>
                  <a:gd name="T35" fmla="*/ 0 h 128"/>
                  <a:gd name="T36" fmla="*/ 60 w 108"/>
                  <a:gd name="T37" fmla="*/ 0 h 128"/>
                  <a:gd name="T38" fmla="*/ 73 w 108"/>
                  <a:gd name="T39" fmla="*/ 0 h 128"/>
                  <a:gd name="T40" fmla="*/ 85 w 108"/>
                  <a:gd name="T41" fmla="*/ 3 h 128"/>
                  <a:gd name="T42" fmla="*/ 93 w 108"/>
                  <a:gd name="T43" fmla="*/ 8 h 128"/>
                  <a:gd name="T44" fmla="*/ 95 w 108"/>
                  <a:gd name="T45" fmla="*/ 13 h 128"/>
                  <a:gd name="T46" fmla="*/ 98 w 108"/>
                  <a:gd name="T47" fmla="*/ 15 h 128"/>
                  <a:gd name="T48" fmla="*/ 103 w 108"/>
                  <a:gd name="T49" fmla="*/ 23 h 128"/>
                  <a:gd name="T50" fmla="*/ 103 w 108"/>
                  <a:gd name="T51" fmla="*/ 35 h 128"/>
                  <a:gd name="T52" fmla="*/ 103 w 108"/>
                  <a:gd name="T53" fmla="*/ 45 h 128"/>
                  <a:gd name="T54" fmla="*/ 100 w 108"/>
                  <a:gd name="T55" fmla="*/ 50 h 128"/>
                  <a:gd name="T56" fmla="*/ 98 w 108"/>
                  <a:gd name="T57" fmla="*/ 53 h 128"/>
                  <a:gd name="T58" fmla="*/ 93 w 108"/>
                  <a:gd name="T59" fmla="*/ 60 h 128"/>
                  <a:gd name="T60" fmla="*/ 85 w 108"/>
                  <a:gd name="T61" fmla="*/ 65 h 128"/>
                  <a:gd name="T62" fmla="*/ 90 w 108"/>
                  <a:gd name="T63" fmla="*/ 68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6 h 128"/>
                  <a:gd name="T80" fmla="*/ 108 w 108"/>
                  <a:gd name="T81" fmla="*/ 128 h 128"/>
                  <a:gd name="T82" fmla="*/ 85 w 108"/>
                  <a:gd name="T83" fmla="*/ 128 h 128"/>
                  <a:gd name="T84" fmla="*/ 85 w 108"/>
                  <a:gd name="T85" fmla="*/ 126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8"/>
                    </a:moveTo>
                    <a:lnTo>
                      <a:pt x="70" y="58"/>
                    </a:lnTo>
                    <a:lnTo>
                      <a:pt x="73" y="55"/>
                    </a:lnTo>
                    <a:lnTo>
                      <a:pt x="78" y="53"/>
                    </a:lnTo>
                    <a:lnTo>
                      <a:pt x="80" y="50"/>
                    </a:lnTo>
                    <a:lnTo>
                      <a:pt x="83" y="48"/>
                    </a:lnTo>
                    <a:lnTo>
                      <a:pt x="85" y="43"/>
                    </a:lnTo>
                    <a:lnTo>
                      <a:pt x="85" y="35"/>
                    </a:lnTo>
                    <a:lnTo>
                      <a:pt x="85" y="30"/>
                    </a:lnTo>
                    <a:lnTo>
                      <a:pt x="83" y="25"/>
                    </a:lnTo>
                    <a:lnTo>
                      <a:pt x="80" y="20"/>
                    </a:lnTo>
                    <a:lnTo>
                      <a:pt x="75" y="18"/>
                    </a:lnTo>
                    <a:lnTo>
                      <a:pt x="68" y="15"/>
                    </a:lnTo>
                    <a:lnTo>
                      <a:pt x="60" y="15"/>
                    </a:lnTo>
                    <a:lnTo>
                      <a:pt x="17" y="15"/>
                    </a:lnTo>
                    <a:lnTo>
                      <a:pt x="17" y="58"/>
                    </a:lnTo>
                    <a:lnTo>
                      <a:pt x="58" y="58"/>
                    </a:lnTo>
                    <a:close/>
                    <a:moveTo>
                      <a:pt x="0" y="0"/>
                    </a:moveTo>
                    <a:lnTo>
                      <a:pt x="60" y="0"/>
                    </a:lnTo>
                    <a:lnTo>
                      <a:pt x="73" y="0"/>
                    </a:lnTo>
                    <a:lnTo>
                      <a:pt x="85" y="3"/>
                    </a:lnTo>
                    <a:lnTo>
                      <a:pt x="93" y="8"/>
                    </a:lnTo>
                    <a:lnTo>
                      <a:pt x="95" y="13"/>
                    </a:lnTo>
                    <a:lnTo>
                      <a:pt x="98" y="15"/>
                    </a:lnTo>
                    <a:lnTo>
                      <a:pt x="103" y="23"/>
                    </a:lnTo>
                    <a:lnTo>
                      <a:pt x="103" y="35"/>
                    </a:lnTo>
                    <a:lnTo>
                      <a:pt x="103" y="45"/>
                    </a:lnTo>
                    <a:lnTo>
                      <a:pt x="100" y="50"/>
                    </a:lnTo>
                    <a:lnTo>
                      <a:pt x="98" y="53"/>
                    </a:lnTo>
                    <a:lnTo>
                      <a:pt x="93" y="60"/>
                    </a:lnTo>
                    <a:lnTo>
                      <a:pt x="85" y="65"/>
                    </a:lnTo>
                    <a:lnTo>
                      <a:pt x="90" y="68"/>
                    </a:lnTo>
                    <a:lnTo>
                      <a:pt x="95" y="73"/>
                    </a:lnTo>
                    <a:lnTo>
                      <a:pt x="98" y="75"/>
                    </a:lnTo>
                    <a:lnTo>
                      <a:pt x="98" y="80"/>
                    </a:lnTo>
                    <a:lnTo>
                      <a:pt x="100" y="90"/>
                    </a:lnTo>
                    <a:lnTo>
                      <a:pt x="100" y="108"/>
                    </a:lnTo>
                    <a:lnTo>
                      <a:pt x="103" y="118"/>
                    </a:lnTo>
                    <a:lnTo>
                      <a:pt x="106" y="123"/>
                    </a:lnTo>
                    <a:lnTo>
                      <a:pt x="108" y="126"/>
                    </a:lnTo>
                    <a:lnTo>
                      <a:pt x="108" y="128"/>
                    </a:lnTo>
                    <a:lnTo>
                      <a:pt x="85" y="128"/>
                    </a:lnTo>
                    <a:lnTo>
                      <a:pt x="85" y="126"/>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1" name="Freeform 503"/>
              <p:cNvSpPr>
                <a:spLocks/>
              </p:cNvSpPr>
              <p:nvPr/>
            </p:nvSpPr>
            <p:spPr bwMode="auto">
              <a:xfrm>
                <a:off x="4254" y="6520"/>
                <a:ext cx="40" cy="168"/>
              </a:xfrm>
              <a:custGeom>
                <a:avLst/>
                <a:gdLst>
                  <a:gd name="T0" fmla="*/ 40 w 40"/>
                  <a:gd name="T1" fmla="*/ 0 h 168"/>
                  <a:gd name="T2" fmla="*/ 30 w 40"/>
                  <a:gd name="T3" fmla="*/ 22 h 168"/>
                  <a:gd name="T4" fmla="*/ 23 w 40"/>
                  <a:gd name="T5" fmla="*/ 40 h 168"/>
                  <a:gd name="T6" fmla="*/ 20 w 40"/>
                  <a:gd name="T7" fmla="*/ 50 h 168"/>
                  <a:gd name="T8" fmla="*/ 18 w 40"/>
                  <a:gd name="T9" fmla="*/ 60 h 168"/>
                  <a:gd name="T10" fmla="*/ 18 w 40"/>
                  <a:gd name="T11" fmla="*/ 70 h 168"/>
                  <a:gd name="T12" fmla="*/ 15 w 40"/>
                  <a:gd name="T13" fmla="*/ 82 h 168"/>
                  <a:gd name="T14" fmla="*/ 18 w 40"/>
                  <a:gd name="T15" fmla="*/ 95 h 168"/>
                  <a:gd name="T16" fmla="*/ 18 w 40"/>
                  <a:gd name="T17" fmla="*/ 108 h 168"/>
                  <a:gd name="T18" fmla="*/ 23 w 40"/>
                  <a:gd name="T19" fmla="*/ 130 h 168"/>
                  <a:gd name="T20" fmla="*/ 30 w 40"/>
                  <a:gd name="T21" fmla="*/ 145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0 h 168"/>
                  <a:gd name="T34" fmla="*/ 0 w 40"/>
                  <a:gd name="T35" fmla="*/ 85 h 168"/>
                  <a:gd name="T36" fmla="*/ 0 w 40"/>
                  <a:gd name="T37" fmla="*/ 72 h 168"/>
                  <a:gd name="T38" fmla="*/ 3 w 40"/>
                  <a:gd name="T39" fmla="*/ 60 h 168"/>
                  <a:gd name="T40" fmla="*/ 5 w 40"/>
                  <a:gd name="T41" fmla="*/ 47 h 168"/>
                  <a:gd name="T42" fmla="*/ 8 w 40"/>
                  <a:gd name="T43" fmla="*/ 37 h 168"/>
                  <a:gd name="T44" fmla="*/ 15 w 40"/>
                  <a:gd name="T45" fmla="*/ 22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2"/>
                    </a:lnTo>
                    <a:lnTo>
                      <a:pt x="23" y="40"/>
                    </a:lnTo>
                    <a:lnTo>
                      <a:pt x="20" y="50"/>
                    </a:lnTo>
                    <a:lnTo>
                      <a:pt x="18" y="60"/>
                    </a:lnTo>
                    <a:lnTo>
                      <a:pt x="18" y="70"/>
                    </a:lnTo>
                    <a:lnTo>
                      <a:pt x="15" y="82"/>
                    </a:lnTo>
                    <a:lnTo>
                      <a:pt x="18" y="95"/>
                    </a:lnTo>
                    <a:lnTo>
                      <a:pt x="18" y="108"/>
                    </a:lnTo>
                    <a:lnTo>
                      <a:pt x="23" y="130"/>
                    </a:lnTo>
                    <a:lnTo>
                      <a:pt x="30" y="145"/>
                    </a:lnTo>
                    <a:lnTo>
                      <a:pt x="40" y="168"/>
                    </a:lnTo>
                    <a:lnTo>
                      <a:pt x="30" y="168"/>
                    </a:lnTo>
                    <a:lnTo>
                      <a:pt x="15" y="143"/>
                    </a:lnTo>
                    <a:lnTo>
                      <a:pt x="8" y="128"/>
                    </a:lnTo>
                    <a:lnTo>
                      <a:pt x="3" y="113"/>
                    </a:lnTo>
                    <a:lnTo>
                      <a:pt x="0" y="100"/>
                    </a:lnTo>
                    <a:lnTo>
                      <a:pt x="0" y="85"/>
                    </a:lnTo>
                    <a:lnTo>
                      <a:pt x="0" y="72"/>
                    </a:lnTo>
                    <a:lnTo>
                      <a:pt x="3" y="60"/>
                    </a:lnTo>
                    <a:lnTo>
                      <a:pt x="5" y="47"/>
                    </a:lnTo>
                    <a:lnTo>
                      <a:pt x="8" y="37"/>
                    </a:lnTo>
                    <a:lnTo>
                      <a:pt x="15"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2" name="Freeform 504"/>
              <p:cNvSpPr>
                <a:spLocks/>
              </p:cNvSpPr>
              <p:nvPr/>
            </p:nvSpPr>
            <p:spPr bwMode="auto">
              <a:xfrm>
                <a:off x="4320" y="6525"/>
                <a:ext cx="45" cy="125"/>
              </a:xfrm>
              <a:custGeom>
                <a:avLst/>
                <a:gdLst>
                  <a:gd name="T0" fmla="*/ 0 w 45"/>
                  <a:gd name="T1" fmla="*/ 37 h 125"/>
                  <a:gd name="T2" fmla="*/ 0 w 45"/>
                  <a:gd name="T3" fmla="*/ 25 h 125"/>
                  <a:gd name="T4" fmla="*/ 12 w 45"/>
                  <a:gd name="T5" fmla="*/ 22 h 125"/>
                  <a:gd name="T6" fmla="*/ 22 w 45"/>
                  <a:gd name="T7" fmla="*/ 20 h 125"/>
                  <a:gd name="T8" fmla="*/ 25 w 45"/>
                  <a:gd name="T9" fmla="*/ 15 h 125"/>
                  <a:gd name="T10" fmla="*/ 30 w 45"/>
                  <a:gd name="T11" fmla="*/ 12 h 125"/>
                  <a:gd name="T12" fmla="*/ 32 w 45"/>
                  <a:gd name="T13" fmla="*/ 0 h 125"/>
                  <a:gd name="T14" fmla="*/ 45 w 45"/>
                  <a:gd name="T15" fmla="*/ 0 h 125"/>
                  <a:gd name="T16" fmla="*/ 45 w 45"/>
                  <a:gd name="T17" fmla="*/ 125 h 125"/>
                  <a:gd name="T18" fmla="*/ 27 w 45"/>
                  <a:gd name="T19" fmla="*/ 125 h 125"/>
                  <a:gd name="T20" fmla="*/ 27 w 45"/>
                  <a:gd name="T21" fmla="*/ 37 h 125"/>
                  <a:gd name="T22" fmla="*/ 0 w 45"/>
                  <a:gd name="T23" fmla="*/ 37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5"/>
                  <a:gd name="T38" fmla="*/ 45 w 45"/>
                  <a:gd name="T39" fmla="*/ 125 h 1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5">
                    <a:moveTo>
                      <a:pt x="0" y="37"/>
                    </a:moveTo>
                    <a:lnTo>
                      <a:pt x="0" y="25"/>
                    </a:lnTo>
                    <a:lnTo>
                      <a:pt x="12" y="22"/>
                    </a:lnTo>
                    <a:lnTo>
                      <a:pt x="22" y="20"/>
                    </a:lnTo>
                    <a:lnTo>
                      <a:pt x="25" y="15"/>
                    </a:lnTo>
                    <a:lnTo>
                      <a:pt x="30" y="12"/>
                    </a:lnTo>
                    <a:lnTo>
                      <a:pt x="32" y="0"/>
                    </a:lnTo>
                    <a:lnTo>
                      <a:pt x="45" y="0"/>
                    </a:lnTo>
                    <a:lnTo>
                      <a:pt x="45" y="125"/>
                    </a:lnTo>
                    <a:lnTo>
                      <a:pt x="27" y="125"/>
                    </a:lnTo>
                    <a:lnTo>
                      <a:pt x="27" y="37"/>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3" name="Freeform 505"/>
              <p:cNvSpPr>
                <a:spLocks/>
              </p:cNvSpPr>
              <p:nvPr/>
            </p:nvSpPr>
            <p:spPr bwMode="auto">
              <a:xfrm>
                <a:off x="4408" y="6527"/>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1 h 128"/>
                  <a:gd name="T10" fmla="*/ 35 w 88"/>
                  <a:gd name="T11" fmla="*/ 113 h 128"/>
                  <a:gd name="T12" fmla="*/ 42 w 88"/>
                  <a:gd name="T13" fmla="*/ 113 h 128"/>
                  <a:gd name="T14" fmla="*/ 50 w 88"/>
                  <a:gd name="T15" fmla="*/ 113 h 128"/>
                  <a:gd name="T16" fmla="*/ 55 w 88"/>
                  <a:gd name="T17" fmla="*/ 111 h 128"/>
                  <a:gd name="T18" fmla="*/ 60 w 88"/>
                  <a:gd name="T19" fmla="*/ 108 h 128"/>
                  <a:gd name="T20" fmla="*/ 62 w 88"/>
                  <a:gd name="T21" fmla="*/ 103 h 128"/>
                  <a:gd name="T22" fmla="*/ 65 w 88"/>
                  <a:gd name="T23" fmla="*/ 101 h 128"/>
                  <a:gd name="T24" fmla="*/ 68 w 88"/>
                  <a:gd name="T25" fmla="*/ 96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3 h 128"/>
                  <a:gd name="T38" fmla="*/ 57 w 88"/>
                  <a:gd name="T39" fmla="*/ 60 h 128"/>
                  <a:gd name="T40" fmla="*/ 52 w 88"/>
                  <a:gd name="T41" fmla="*/ 58 h 128"/>
                  <a:gd name="T42" fmla="*/ 42 w 88"/>
                  <a:gd name="T43" fmla="*/ 55 h 128"/>
                  <a:gd name="T44" fmla="*/ 35 w 88"/>
                  <a:gd name="T45" fmla="*/ 58 h 128"/>
                  <a:gd name="T46" fmla="*/ 27 w 88"/>
                  <a:gd name="T47" fmla="*/ 60 h 128"/>
                  <a:gd name="T48" fmla="*/ 22 w 88"/>
                  <a:gd name="T49" fmla="*/ 63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3 h 128"/>
                  <a:gd name="T68" fmla="*/ 45 w 88"/>
                  <a:gd name="T69" fmla="*/ 43 h 128"/>
                  <a:gd name="T70" fmla="*/ 55 w 88"/>
                  <a:gd name="T71" fmla="*/ 43 h 128"/>
                  <a:gd name="T72" fmla="*/ 62 w 88"/>
                  <a:gd name="T73" fmla="*/ 45 h 128"/>
                  <a:gd name="T74" fmla="*/ 65 w 88"/>
                  <a:gd name="T75" fmla="*/ 45 h 128"/>
                  <a:gd name="T76" fmla="*/ 68 w 88"/>
                  <a:gd name="T77" fmla="*/ 48 h 128"/>
                  <a:gd name="T78" fmla="*/ 75 w 88"/>
                  <a:gd name="T79" fmla="*/ 53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6 h 128"/>
                  <a:gd name="T94" fmla="*/ 75 w 88"/>
                  <a:gd name="T95" fmla="*/ 113 h 128"/>
                  <a:gd name="T96" fmla="*/ 70 w 88"/>
                  <a:gd name="T97" fmla="*/ 118 h 128"/>
                  <a:gd name="T98" fmla="*/ 62 w 88"/>
                  <a:gd name="T99" fmla="*/ 123 h 128"/>
                  <a:gd name="T100" fmla="*/ 52 w 88"/>
                  <a:gd name="T101" fmla="*/ 126 h 128"/>
                  <a:gd name="T102" fmla="*/ 40 w 88"/>
                  <a:gd name="T103" fmla="*/ 128 h 128"/>
                  <a:gd name="T104" fmla="*/ 25 w 88"/>
                  <a:gd name="T105" fmla="*/ 126 h 128"/>
                  <a:gd name="T106" fmla="*/ 20 w 88"/>
                  <a:gd name="T107" fmla="*/ 123 h 128"/>
                  <a:gd name="T108" fmla="*/ 12 w 88"/>
                  <a:gd name="T109" fmla="*/ 118 h 128"/>
                  <a:gd name="T110" fmla="*/ 7 w 88"/>
                  <a:gd name="T111" fmla="*/ 113 h 128"/>
                  <a:gd name="T112" fmla="*/ 5 w 88"/>
                  <a:gd name="T113" fmla="*/ 111 h 128"/>
                  <a:gd name="T114" fmla="*/ 5 w 88"/>
                  <a:gd name="T115" fmla="*/ 108 h 128"/>
                  <a:gd name="T116" fmla="*/ 2 w 88"/>
                  <a:gd name="T117" fmla="*/ 101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1"/>
                    </a:lnTo>
                    <a:lnTo>
                      <a:pt x="35" y="113"/>
                    </a:lnTo>
                    <a:lnTo>
                      <a:pt x="42" y="113"/>
                    </a:lnTo>
                    <a:lnTo>
                      <a:pt x="50" y="113"/>
                    </a:lnTo>
                    <a:lnTo>
                      <a:pt x="55" y="111"/>
                    </a:lnTo>
                    <a:lnTo>
                      <a:pt x="60" y="108"/>
                    </a:lnTo>
                    <a:lnTo>
                      <a:pt x="62" y="103"/>
                    </a:lnTo>
                    <a:lnTo>
                      <a:pt x="65" y="101"/>
                    </a:lnTo>
                    <a:lnTo>
                      <a:pt x="68" y="96"/>
                    </a:lnTo>
                    <a:lnTo>
                      <a:pt x="70" y="90"/>
                    </a:lnTo>
                    <a:lnTo>
                      <a:pt x="70" y="83"/>
                    </a:lnTo>
                    <a:lnTo>
                      <a:pt x="70" y="78"/>
                    </a:lnTo>
                    <a:lnTo>
                      <a:pt x="68" y="73"/>
                    </a:lnTo>
                    <a:lnTo>
                      <a:pt x="65" y="68"/>
                    </a:lnTo>
                    <a:lnTo>
                      <a:pt x="62" y="63"/>
                    </a:lnTo>
                    <a:lnTo>
                      <a:pt x="57" y="60"/>
                    </a:lnTo>
                    <a:lnTo>
                      <a:pt x="52" y="58"/>
                    </a:lnTo>
                    <a:lnTo>
                      <a:pt x="42" y="55"/>
                    </a:lnTo>
                    <a:lnTo>
                      <a:pt x="35" y="58"/>
                    </a:lnTo>
                    <a:lnTo>
                      <a:pt x="27" y="60"/>
                    </a:lnTo>
                    <a:lnTo>
                      <a:pt x="22" y="63"/>
                    </a:lnTo>
                    <a:lnTo>
                      <a:pt x="17" y="68"/>
                    </a:lnTo>
                    <a:lnTo>
                      <a:pt x="5" y="68"/>
                    </a:lnTo>
                    <a:lnTo>
                      <a:pt x="15" y="0"/>
                    </a:lnTo>
                    <a:lnTo>
                      <a:pt x="80" y="0"/>
                    </a:lnTo>
                    <a:lnTo>
                      <a:pt x="80" y="15"/>
                    </a:lnTo>
                    <a:lnTo>
                      <a:pt x="27" y="15"/>
                    </a:lnTo>
                    <a:lnTo>
                      <a:pt x="20" y="50"/>
                    </a:lnTo>
                    <a:lnTo>
                      <a:pt x="30" y="45"/>
                    </a:lnTo>
                    <a:lnTo>
                      <a:pt x="37" y="43"/>
                    </a:lnTo>
                    <a:lnTo>
                      <a:pt x="45" y="43"/>
                    </a:lnTo>
                    <a:lnTo>
                      <a:pt x="55" y="43"/>
                    </a:lnTo>
                    <a:lnTo>
                      <a:pt x="62" y="45"/>
                    </a:lnTo>
                    <a:lnTo>
                      <a:pt x="65" y="45"/>
                    </a:lnTo>
                    <a:lnTo>
                      <a:pt x="68" y="48"/>
                    </a:lnTo>
                    <a:lnTo>
                      <a:pt x="75" y="53"/>
                    </a:lnTo>
                    <a:lnTo>
                      <a:pt x="80" y="60"/>
                    </a:lnTo>
                    <a:lnTo>
                      <a:pt x="85" y="65"/>
                    </a:lnTo>
                    <a:lnTo>
                      <a:pt x="85" y="73"/>
                    </a:lnTo>
                    <a:lnTo>
                      <a:pt x="88" y="80"/>
                    </a:lnTo>
                    <a:lnTo>
                      <a:pt x="88" y="90"/>
                    </a:lnTo>
                    <a:lnTo>
                      <a:pt x="85" y="98"/>
                    </a:lnTo>
                    <a:lnTo>
                      <a:pt x="80" y="106"/>
                    </a:lnTo>
                    <a:lnTo>
                      <a:pt x="75" y="113"/>
                    </a:lnTo>
                    <a:lnTo>
                      <a:pt x="70" y="118"/>
                    </a:lnTo>
                    <a:lnTo>
                      <a:pt x="62" y="123"/>
                    </a:lnTo>
                    <a:lnTo>
                      <a:pt x="52" y="126"/>
                    </a:lnTo>
                    <a:lnTo>
                      <a:pt x="40" y="128"/>
                    </a:lnTo>
                    <a:lnTo>
                      <a:pt x="25" y="126"/>
                    </a:lnTo>
                    <a:lnTo>
                      <a:pt x="20" y="123"/>
                    </a:lnTo>
                    <a:lnTo>
                      <a:pt x="12" y="118"/>
                    </a:lnTo>
                    <a:lnTo>
                      <a:pt x="7" y="113"/>
                    </a:lnTo>
                    <a:lnTo>
                      <a:pt x="5" y="111"/>
                    </a:lnTo>
                    <a:lnTo>
                      <a:pt x="5" y="108"/>
                    </a:lnTo>
                    <a:lnTo>
                      <a:pt x="2" y="101"/>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4" name="Freeform 506"/>
              <p:cNvSpPr>
                <a:spLocks/>
              </p:cNvSpPr>
              <p:nvPr/>
            </p:nvSpPr>
            <p:spPr bwMode="auto">
              <a:xfrm>
                <a:off x="4508" y="6520"/>
                <a:ext cx="43" cy="168"/>
              </a:xfrm>
              <a:custGeom>
                <a:avLst/>
                <a:gdLst>
                  <a:gd name="T0" fmla="*/ 0 w 43"/>
                  <a:gd name="T1" fmla="*/ 168 h 168"/>
                  <a:gd name="T2" fmla="*/ 13 w 43"/>
                  <a:gd name="T3" fmla="*/ 145 h 168"/>
                  <a:gd name="T4" fmla="*/ 20 w 43"/>
                  <a:gd name="T5" fmla="*/ 128 h 168"/>
                  <a:gd name="T6" fmla="*/ 23 w 43"/>
                  <a:gd name="T7" fmla="*/ 118 h 168"/>
                  <a:gd name="T8" fmla="*/ 23 w 43"/>
                  <a:gd name="T9" fmla="*/ 108 h 168"/>
                  <a:gd name="T10" fmla="*/ 25 w 43"/>
                  <a:gd name="T11" fmla="*/ 95 h 168"/>
                  <a:gd name="T12" fmla="*/ 25 w 43"/>
                  <a:gd name="T13" fmla="*/ 82 h 168"/>
                  <a:gd name="T14" fmla="*/ 25 w 43"/>
                  <a:gd name="T15" fmla="*/ 70 h 168"/>
                  <a:gd name="T16" fmla="*/ 23 w 43"/>
                  <a:gd name="T17" fmla="*/ 60 h 168"/>
                  <a:gd name="T18" fmla="*/ 20 w 43"/>
                  <a:gd name="T19" fmla="*/ 47 h 168"/>
                  <a:gd name="T20" fmla="*/ 18 w 43"/>
                  <a:gd name="T21" fmla="*/ 37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2 h 168"/>
                  <a:gd name="T36" fmla="*/ 43 w 43"/>
                  <a:gd name="T37" fmla="*/ 82 h 168"/>
                  <a:gd name="T38" fmla="*/ 40 w 43"/>
                  <a:gd name="T39" fmla="*/ 95 h 168"/>
                  <a:gd name="T40" fmla="*/ 40 w 43"/>
                  <a:gd name="T41" fmla="*/ 108 h 168"/>
                  <a:gd name="T42" fmla="*/ 38 w 43"/>
                  <a:gd name="T43" fmla="*/ 118 h 168"/>
                  <a:gd name="T44" fmla="*/ 33 w 43"/>
                  <a:gd name="T45" fmla="*/ 130 h 168"/>
                  <a:gd name="T46" fmla="*/ 25 w 43"/>
                  <a:gd name="T47" fmla="*/ 145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5"/>
                    </a:lnTo>
                    <a:lnTo>
                      <a:pt x="20" y="128"/>
                    </a:lnTo>
                    <a:lnTo>
                      <a:pt x="23" y="118"/>
                    </a:lnTo>
                    <a:lnTo>
                      <a:pt x="23" y="108"/>
                    </a:lnTo>
                    <a:lnTo>
                      <a:pt x="25" y="95"/>
                    </a:lnTo>
                    <a:lnTo>
                      <a:pt x="25" y="82"/>
                    </a:lnTo>
                    <a:lnTo>
                      <a:pt x="25" y="70"/>
                    </a:lnTo>
                    <a:lnTo>
                      <a:pt x="23" y="60"/>
                    </a:lnTo>
                    <a:lnTo>
                      <a:pt x="20" y="47"/>
                    </a:lnTo>
                    <a:lnTo>
                      <a:pt x="18" y="37"/>
                    </a:lnTo>
                    <a:lnTo>
                      <a:pt x="13" y="20"/>
                    </a:lnTo>
                    <a:lnTo>
                      <a:pt x="0" y="0"/>
                    </a:lnTo>
                    <a:lnTo>
                      <a:pt x="10" y="0"/>
                    </a:lnTo>
                    <a:lnTo>
                      <a:pt x="28" y="25"/>
                    </a:lnTo>
                    <a:lnTo>
                      <a:pt x="35" y="40"/>
                    </a:lnTo>
                    <a:lnTo>
                      <a:pt x="38" y="50"/>
                    </a:lnTo>
                    <a:lnTo>
                      <a:pt x="40" y="62"/>
                    </a:lnTo>
                    <a:lnTo>
                      <a:pt x="43" y="82"/>
                    </a:lnTo>
                    <a:lnTo>
                      <a:pt x="40" y="95"/>
                    </a:lnTo>
                    <a:lnTo>
                      <a:pt x="40" y="108"/>
                    </a:lnTo>
                    <a:lnTo>
                      <a:pt x="38" y="118"/>
                    </a:lnTo>
                    <a:lnTo>
                      <a:pt x="33" y="130"/>
                    </a:lnTo>
                    <a:lnTo>
                      <a:pt x="25" y="145"/>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5" name="Freeform 507"/>
              <p:cNvSpPr>
                <a:spLocks/>
              </p:cNvSpPr>
              <p:nvPr/>
            </p:nvSpPr>
            <p:spPr bwMode="auto">
              <a:xfrm>
                <a:off x="4579" y="6633"/>
                <a:ext cx="17" cy="45"/>
              </a:xfrm>
              <a:custGeom>
                <a:avLst/>
                <a:gdLst>
                  <a:gd name="T0" fmla="*/ 0 w 17"/>
                  <a:gd name="T1" fmla="*/ 37 h 45"/>
                  <a:gd name="T2" fmla="*/ 5 w 17"/>
                  <a:gd name="T3" fmla="*/ 35 h 45"/>
                  <a:gd name="T4" fmla="*/ 7 w 17"/>
                  <a:gd name="T5" fmla="*/ 27 h 45"/>
                  <a:gd name="T6" fmla="*/ 10 w 17"/>
                  <a:gd name="T7" fmla="*/ 20 h 45"/>
                  <a:gd name="T8" fmla="*/ 10 w 17"/>
                  <a:gd name="T9" fmla="*/ 17 h 45"/>
                  <a:gd name="T10" fmla="*/ 0 w 17"/>
                  <a:gd name="T11" fmla="*/ 17 h 45"/>
                  <a:gd name="T12" fmla="*/ 0 w 17"/>
                  <a:gd name="T13" fmla="*/ 0 h 45"/>
                  <a:gd name="T14" fmla="*/ 17 w 17"/>
                  <a:gd name="T15" fmla="*/ 0 h 45"/>
                  <a:gd name="T16" fmla="*/ 17 w 17"/>
                  <a:gd name="T17" fmla="*/ 17 h 45"/>
                  <a:gd name="T18" fmla="*/ 17 w 17"/>
                  <a:gd name="T19" fmla="*/ 27 h 45"/>
                  <a:gd name="T20" fmla="*/ 15 w 17"/>
                  <a:gd name="T21" fmla="*/ 35 h 45"/>
                  <a:gd name="T22" fmla="*/ 12 w 17"/>
                  <a:gd name="T23" fmla="*/ 37 h 45"/>
                  <a:gd name="T24" fmla="*/ 7 w 17"/>
                  <a:gd name="T25" fmla="*/ 42 h 45"/>
                  <a:gd name="T26" fmla="*/ 5 w 17"/>
                  <a:gd name="T27" fmla="*/ 42 h 45"/>
                  <a:gd name="T28" fmla="*/ 0 w 17"/>
                  <a:gd name="T29" fmla="*/ 45 h 45"/>
                  <a:gd name="T30" fmla="*/ 0 w 17"/>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45"/>
                  <a:gd name="T50" fmla="*/ 17 w 17"/>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45">
                    <a:moveTo>
                      <a:pt x="0" y="37"/>
                    </a:moveTo>
                    <a:lnTo>
                      <a:pt x="5" y="35"/>
                    </a:lnTo>
                    <a:lnTo>
                      <a:pt x="7" y="27"/>
                    </a:lnTo>
                    <a:lnTo>
                      <a:pt x="10" y="20"/>
                    </a:lnTo>
                    <a:lnTo>
                      <a:pt x="10" y="17"/>
                    </a:lnTo>
                    <a:lnTo>
                      <a:pt x="0" y="17"/>
                    </a:lnTo>
                    <a:lnTo>
                      <a:pt x="0" y="0"/>
                    </a:lnTo>
                    <a:lnTo>
                      <a:pt x="17" y="0"/>
                    </a:lnTo>
                    <a:lnTo>
                      <a:pt x="17" y="17"/>
                    </a:lnTo>
                    <a:lnTo>
                      <a:pt x="17" y="27"/>
                    </a:lnTo>
                    <a:lnTo>
                      <a:pt x="15" y="35"/>
                    </a:lnTo>
                    <a:lnTo>
                      <a:pt x="12" y="37"/>
                    </a:lnTo>
                    <a:lnTo>
                      <a:pt x="7"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6" name="Rectangle 508"/>
              <p:cNvSpPr>
                <a:spLocks noChangeArrowheads="1"/>
              </p:cNvSpPr>
              <p:nvPr/>
            </p:nvSpPr>
            <p:spPr bwMode="auto">
              <a:xfrm>
                <a:off x="3386" y="6278"/>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97" name="Freeform 509"/>
              <p:cNvSpPr>
                <a:spLocks/>
              </p:cNvSpPr>
              <p:nvPr/>
            </p:nvSpPr>
            <p:spPr bwMode="auto">
              <a:xfrm>
                <a:off x="3431" y="6278"/>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8" name="Freeform 510"/>
              <p:cNvSpPr>
                <a:spLocks/>
              </p:cNvSpPr>
              <p:nvPr/>
            </p:nvSpPr>
            <p:spPr bwMode="auto">
              <a:xfrm>
                <a:off x="3552" y="6278"/>
                <a:ext cx="106" cy="131"/>
              </a:xfrm>
              <a:custGeom>
                <a:avLst/>
                <a:gdLst>
                  <a:gd name="T0" fmla="*/ 106 w 106"/>
                  <a:gd name="T1" fmla="*/ 0 h 131"/>
                  <a:gd name="T2" fmla="*/ 106 w 106"/>
                  <a:gd name="T3" fmla="*/ 18 h 131"/>
                  <a:gd name="T4" fmla="*/ 63 w 106"/>
                  <a:gd name="T5" fmla="*/ 18 h 131"/>
                  <a:gd name="T6" fmla="*/ 63 w 106"/>
                  <a:gd name="T7" fmla="*/ 131 h 131"/>
                  <a:gd name="T8" fmla="*/ 43 w 106"/>
                  <a:gd name="T9" fmla="*/ 131 h 131"/>
                  <a:gd name="T10" fmla="*/ 43 w 106"/>
                  <a:gd name="T11" fmla="*/ 18 h 131"/>
                  <a:gd name="T12" fmla="*/ 0 w 106"/>
                  <a:gd name="T13" fmla="*/ 18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8"/>
                    </a:lnTo>
                    <a:lnTo>
                      <a:pt x="63" y="18"/>
                    </a:lnTo>
                    <a:lnTo>
                      <a:pt x="63" y="131"/>
                    </a:lnTo>
                    <a:lnTo>
                      <a:pt x="43" y="131"/>
                    </a:lnTo>
                    <a:lnTo>
                      <a:pt x="43" y="18"/>
                    </a:lnTo>
                    <a:lnTo>
                      <a:pt x="0" y="18"/>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9" name="Freeform 511"/>
              <p:cNvSpPr>
                <a:spLocks/>
              </p:cNvSpPr>
              <p:nvPr/>
            </p:nvSpPr>
            <p:spPr bwMode="auto">
              <a:xfrm>
                <a:off x="3374" y="6037"/>
                <a:ext cx="113" cy="131"/>
              </a:xfrm>
              <a:custGeom>
                <a:avLst/>
                <a:gdLst>
                  <a:gd name="T0" fmla="*/ 17 w 113"/>
                  <a:gd name="T1" fmla="*/ 0 h 131"/>
                  <a:gd name="T2" fmla="*/ 55 w 113"/>
                  <a:gd name="T3" fmla="*/ 111 h 131"/>
                  <a:gd name="T4" fmla="*/ 93 w 113"/>
                  <a:gd name="T5" fmla="*/ 0 h 131"/>
                  <a:gd name="T6" fmla="*/ 113 w 113"/>
                  <a:gd name="T7" fmla="*/ 0 h 131"/>
                  <a:gd name="T8" fmla="*/ 65 w 113"/>
                  <a:gd name="T9" fmla="*/ 131 h 131"/>
                  <a:gd name="T10" fmla="*/ 47 w 113"/>
                  <a:gd name="T11" fmla="*/ 131 h 131"/>
                  <a:gd name="T12" fmla="*/ 0 w 113"/>
                  <a:gd name="T13" fmla="*/ 0 h 131"/>
                  <a:gd name="T14" fmla="*/ 17 w 113"/>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31"/>
                  <a:gd name="T26" fmla="*/ 113 w 113"/>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31">
                    <a:moveTo>
                      <a:pt x="17" y="0"/>
                    </a:moveTo>
                    <a:lnTo>
                      <a:pt x="55" y="111"/>
                    </a:lnTo>
                    <a:lnTo>
                      <a:pt x="93" y="0"/>
                    </a:lnTo>
                    <a:lnTo>
                      <a:pt x="113" y="0"/>
                    </a:lnTo>
                    <a:lnTo>
                      <a:pt x="65" y="131"/>
                    </a:lnTo>
                    <a:lnTo>
                      <a:pt x="47" y="131"/>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0" name="Freeform 512"/>
              <p:cNvSpPr>
                <a:spLocks noEditPoints="1"/>
              </p:cNvSpPr>
              <p:nvPr/>
            </p:nvSpPr>
            <p:spPr bwMode="auto">
              <a:xfrm>
                <a:off x="3479" y="6037"/>
                <a:ext cx="116" cy="131"/>
              </a:xfrm>
              <a:custGeom>
                <a:avLst/>
                <a:gdLst>
                  <a:gd name="T0" fmla="*/ 78 w 116"/>
                  <a:gd name="T1" fmla="*/ 78 h 131"/>
                  <a:gd name="T2" fmla="*/ 58 w 116"/>
                  <a:gd name="T3" fmla="*/ 20 h 131"/>
                  <a:gd name="T4" fmla="*/ 36 w 116"/>
                  <a:gd name="T5" fmla="*/ 78 h 131"/>
                  <a:gd name="T6" fmla="*/ 78 w 116"/>
                  <a:gd name="T7" fmla="*/ 78 h 131"/>
                  <a:gd name="T8" fmla="*/ 48 w 116"/>
                  <a:gd name="T9" fmla="*/ 0 h 131"/>
                  <a:gd name="T10" fmla="*/ 68 w 116"/>
                  <a:gd name="T11" fmla="*/ 0 h 131"/>
                  <a:gd name="T12" fmla="*/ 116 w 116"/>
                  <a:gd name="T13" fmla="*/ 131 h 131"/>
                  <a:gd name="T14" fmla="*/ 96 w 116"/>
                  <a:gd name="T15" fmla="*/ 131 h 131"/>
                  <a:gd name="T16" fmla="*/ 83 w 116"/>
                  <a:gd name="T17" fmla="*/ 93 h 131"/>
                  <a:gd name="T18" fmla="*/ 30 w 116"/>
                  <a:gd name="T19" fmla="*/ 93 h 131"/>
                  <a:gd name="T20" fmla="*/ 18 w 116"/>
                  <a:gd name="T21" fmla="*/ 131 h 131"/>
                  <a:gd name="T22" fmla="*/ 0 w 116"/>
                  <a:gd name="T23" fmla="*/ 131 h 131"/>
                  <a:gd name="T24" fmla="*/ 48 w 11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1"/>
                  <a:gd name="T41" fmla="*/ 116 w 11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1">
                    <a:moveTo>
                      <a:pt x="78" y="78"/>
                    </a:moveTo>
                    <a:lnTo>
                      <a:pt x="58" y="20"/>
                    </a:lnTo>
                    <a:lnTo>
                      <a:pt x="36" y="78"/>
                    </a:lnTo>
                    <a:lnTo>
                      <a:pt x="78" y="78"/>
                    </a:lnTo>
                    <a:close/>
                    <a:moveTo>
                      <a:pt x="48" y="0"/>
                    </a:moveTo>
                    <a:lnTo>
                      <a:pt x="68" y="0"/>
                    </a:lnTo>
                    <a:lnTo>
                      <a:pt x="116" y="131"/>
                    </a:lnTo>
                    <a:lnTo>
                      <a:pt x="96" y="131"/>
                    </a:lnTo>
                    <a:lnTo>
                      <a:pt x="83" y="93"/>
                    </a:lnTo>
                    <a:lnTo>
                      <a:pt x="30" y="93"/>
                    </a:lnTo>
                    <a:lnTo>
                      <a:pt x="1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1" name="Freeform 513"/>
              <p:cNvSpPr>
                <a:spLocks noEditPoints="1"/>
              </p:cNvSpPr>
              <p:nvPr/>
            </p:nvSpPr>
            <p:spPr bwMode="auto">
              <a:xfrm>
                <a:off x="3613" y="6040"/>
                <a:ext cx="108" cy="128"/>
              </a:xfrm>
              <a:custGeom>
                <a:avLst/>
                <a:gdLst>
                  <a:gd name="T0" fmla="*/ 57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7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5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7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7"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7"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5"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7"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2" name="Freeform 514"/>
              <p:cNvSpPr>
                <a:spLocks/>
              </p:cNvSpPr>
              <p:nvPr/>
            </p:nvSpPr>
            <p:spPr bwMode="auto">
              <a:xfrm>
                <a:off x="3736" y="6035"/>
                <a:ext cx="116" cy="138"/>
              </a:xfrm>
              <a:custGeom>
                <a:avLst/>
                <a:gdLst>
                  <a:gd name="T0" fmla="*/ 106 w 116"/>
                  <a:gd name="T1" fmla="*/ 20 h 138"/>
                  <a:gd name="T2" fmla="*/ 113 w 116"/>
                  <a:gd name="T3" fmla="*/ 35 h 138"/>
                  <a:gd name="T4" fmla="*/ 95 w 116"/>
                  <a:gd name="T5" fmla="*/ 42 h 138"/>
                  <a:gd name="T6" fmla="*/ 88 w 116"/>
                  <a:gd name="T7" fmla="*/ 27 h 138"/>
                  <a:gd name="T8" fmla="*/ 80 w 116"/>
                  <a:gd name="T9" fmla="*/ 20 h 138"/>
                  <a:gd name="T10" fmla="*/ 68 w 116"/>
                  <a:gd name="T11" fmla="*/ 15 h 138"/>
                  <a:gd name="T12" fmla="*/ 50 w 116"/>
                  <a:gd name="T13" fmla="*/ 17 h 138"/>
                  <a:gd name="T14" fmla="*/ 35 w 116"/>
                  <a:gd name="T15" fmla="*/ 22 h 138"/>
                  <a:gd name="T16" fmla="*/ 25 w 116"/>
                  <a:gd name="T17" fmla="*/ 37 h 138"/>
                  <a:gd name="T18" fmla="*/ 18 w 116"/>
                  <a:gd name="T19" fmla="*/ 57 h 138"/>
                  <a:gd name="T20" fmla="*/ 18 w 116"/>
                  <a:gd name="T21" fmla="*/ 80 h 138"/>
                  <a:gd name="T22" fmla="*/ 23 w 116"/>
                  <a:gd name="T23" fmla="*/ 100 h 138"/>
                  <a:gd name="T24" fmla="*/ 35 w 116"/>
                  <a:gd name="T25" fmla="*/ 113 h 138"/>
                  <a:gd name="T26" fmla="*/ 50 w 116"/>
                  <a:gd name="T27" fmla="*/ 120 h 138"/>
                  <a:gd name="T28" fmla="*/ 70 w 116"/>
                  <a:gd name="T29" fmla="*/ 120 h 138"/>
                  <a:gd name="T30" fmla="*/ 83 w 116"/>
                  <a:gd name="T31" fmla="*/ 113 h 138"/>
                  <a:gd name="T32" fmla="*/ 95 w 116"/>
                  <a:gd name="T33" fmla="*/ 98 h 138"/>
                  <a:gd name="T34" fmla="*/ 116 w 116"/>
                  <a:gd name="T35" fmla="*/ 85 h 138"/>
                  <a:gd name="T36" fmla="*/ 111 w 116"/>
                  <a:gd name="T37" fmla="*/ 105 h 138"/>
                  <a:gd name="T38" fmla="*/ 101 w 116"/>
                  <a:gd name="T39" fmla="*/ 120 h 138"/>
                  <a:gd name="T40" fmla="*/ 80 w 116"/>
                  <a:gd name="T41" fmla="*/ 133 h 138"/>
                  <a:gd name="T42" fmla="*/ 58 w 116"/>
                  <a:gd name="T43" fmla="*/ 138 h 138"/>
                  <a:gd name="T44" fmla="*/ 38 w 116"/>
                  <a:gd name="T45" fmla="*/ 133 h 138"/>
                  <a:gd name="T46" fmla="*/ 20 w 116"/>
                  <a:gd name="T47" fmla="*/ 123 h 138"/>
                  <a:gd name="T48" fmla="*/ 5 w 116"/>
                  <a:gd name="T49" fmla="*/ 100 h 138"/>
                  <a:gd name="T50" fmla="*/ 0 w 116"/>
                  <a:gd name="T51" fmla="*/ 85 h 138"/>
                  <a:gd name="T52" fmla="*/ 0 w 116"/>
                  <a:gd name="T53" fmla="*/ 52 h 138"/>
                  <a:gd name="T54" fmla="*/ 7 w 116"/>
                  <a:gd name="T55" fmla="*/ 30 h 138"/>
                  <a:gd name="T56" fmla="*/ 25 w 116"/>
                  <a:gd name="T57" fmla="*/ 12 h 138"/>
                  <a:gd name="T58" fmla="*/ 40 w 116"/>
                  <a:gd name="T59" fmla="*/ 2 h 138"/>
                  <a:gd name="T60" fmla="*/ 60 w 116"/>
                  <a:gd name="T61" fmla="*/ 0 h 138"/>
                  <a:gd name="T62" fmla="*/ 83 w 116"/>
                  <a:gd name="T63" fmla="*/ 2 h 138"/>
                  <a:gd name="T64" fmla="*/ 98 w 116"/>
                  <a:gd name="T65" fmla="*/ 12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8"/>
                  <a:gd name="T101" fmla="*/ 116 w 11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8">
                    <a:moveTo>
                      <a:pt x="98" y="12"/>
                    </a:moveTo>
                    <a:lnTo>
                      <a:pt x="106" y="20"/>
                    </a:lnTo>
                    <a:lnTo>
                      <a:pt x="108" y="27"/>
                    </a:lnTo>
                    <a:lnTo>
                      <a:pt x="113" y="35"/>
                    </a:lnTo>
                    <a:lnTo>
                      <a:pt x="113" y="42"/>
                    </a:lnTo>
                    <a:lnTo>
                      <a:pt x="95" y="42"/>
                    </a:lnTo>
                    <a:lnTo>
                      <a:pt x="93" y="32"/>
                    </a:lnTo>
                    <a:lnTo>
                      <a:pt x="88" y="27"/>
                    </a:lnTo>
                    <a:lnTo>
                      <a:pt x="85" y="22"/>
                    </a:lnTo>
                    <a:lnTo>
                      <a:pt x="80" y="20"/>
                    </a:lnTo>
                    <a:lnTo>
                      <a:pt x="75" y="17"/>
                    </a:lnTo>
                    <a:lnTo>
                      <a:pt x="68" y="15"/>
                    </a:lnTo>
                    <a:lnTo>
                      <a:pt x="60" y="15"/>
                    </a:lnTo>
                    <a:lnTo>
                      <a:pt x="50" y="17"/>
                    </a:lnTo>
                    <a:lnTo>
                      <a:pt x="43" y="20"/>
                    </a:lnTo>
                    <a:lnTo>
                      <a:pt x="35" y="22"/>
                    </a:lnTo>
                    <a:lnTo>
                      <a:pt x="30" y="30"/>
                    </a:lnTo>
                    <a:lnTo>
                      <a:pt x="25" y="37"/>
                    </a:lnTo>
                    <a:lnTo>
                      <a:pt x="20" y="45"/>
                    </a:lnTo>
                    <a:lnTo>
                      <a:pt x="18" y="57"/>
                    </a:lnTo>
                    <a:lnTo>
                      <a:pt x="18" y="70"/>
                    </a:lnTo>
                    <a:lnTo>
                      <a:pt x="18" y="80"/>
                    </a:lnTo>
                    <a:lnTo>
                      <a:pt x="20" y="90"/>
                    </a:lnTo>
                    <a:lnTo>
                      <a:pt x="23" y="100"/>
                    </a:lnTo>
                    <a:lnTo>
                      <a:pt x="28" y="108"/>
                    </a:lnTo>
                    <a:lnTo>
                      <a:pt x="35" y="113"/>
                    </a:lnTo>
                    <a:lnTo>
                      <a:pt x="43" y="118"/>
                    </a:lnTo>
                    <a:lnTo>
                      <a:pt x="50" y="120"/>
                    </a:lnTo>
                    <a:lnTo>
                      <a:pt x="60" y="120"/>
                    </a:lnTo>
                    <a:lnTo>
                      <a:pt x="70" y="120"/>
                    </a:lnTo>
                    <a:lnTo>
                      <a:pt x="78" y="118"/>
                    </a:lnTo>
                    <a:lnTo>
                      <a:pt x="83" y="113"/>
                    </a:lnTo>
                    <a:lnTo>
                      <a:pt x="90" y="105"/>
                    </a:lnTo>
                    <a:lnTo>
                      <a:pt x="95" y="98"/>
                    </a:lnTo>
                    <a:lnTo>
                      <a:pt x="98" y="85"/>
                    </a:lnTo>
                    <a:lnTo>
                      <a:pt x="116" y="85"/>
                    </a:lnTo>
                    <a:lnTo>
                      <a:pt x="113" y="95"/>
                    </a:lnTo>
                    <a:lnTo>
                      <a:pt x="111" y="105"/>
                    </a:lnTo>
                    <a:lnTo>
                      <a:pt x="106" y="113"/>
                    </a:lnTo>
                    <a:lnTo>
                      <a:pt x="101" y="120"/>
                    </a:lnTo>
                    <a:lnTo>
                      <a:pt x="90" y="128"/>
                    </a:lnTo>
                    <a:lnTo>
                      <a:pt x="80" y="133"/>
                    </a:lnTo>
                    <a:lnTo>
                      <a:pt x="70" y="135"/>
                    </a:lnTo>
                    <a:lnTo>
                      <a:pt x="58" y="138"/>
                    </a:lnTo>
                    <a:lnTo>
                      <a:pt x="48" y="135"/>
                    </a:lnTo>
                    <a:lnTo>
                      <a:pt x="38" y="133"/>
                    </a:lnTo>
                    <a:lnTo>
                      <a:pt x="28" y="130"/>
                    </a:lnTo>
                    <a:lnTo>
                      <a:pt x="20" y="123"/>
                    </a:lnTo>
                    <a:lnTo>
                      <a:pt x="10" y="113"/>
                    </a:lnTo>
                    <a:lnTo>
                      <a:pt x="5" y="100"/>
                    </a:lnTo>
                    <a:lnTo>
                      <a:pt x="2" y="93"/>
                    </a:lnTo>
                    <a:lnTo>
                      <a:pt x="0" y="85"/>
                    </a:lnTo>
                    <a:lnTo>
                      <a:pt x="0" y="67"/>
                    </a:lnTo>
                    <a:lnTo>
                      <a:pt x="0" y="52"/>
                    </a:lnTo>
                    <a:lnTo>
                      <a:pt x="2" y="40"/>
                    </a:lnTo>
                    <a:lnTo>
                      <a:pt x="7" y="30"/>
                    </a:lnTo>
                    <a:lnTo>
                      <a:pt x="15" y="20"/>
                    </a:lnTo>
                    <a:lnTo>
                      <a:pt x="25" y="12"/>
                    </a:lnTo>
                    <a:lnTo>
                      <a:pt x="35" y="5"/>
                    </a:lnTo>
                    <a:lnTo>
                      <a:pt x="40" y="2"/>
                    </a:lnTo>
                    <a:lnTo>
                      <a:pt x="48" y="2"/>
                    </a:lnTo>
                    <a:lnTo>
                      <a:pt x="60" y="0"/>
                    </a:lnTo>
                    <a:lnTo>
                      <a:pt x="73" y="2"/>
                    </a:lnTo>
                    <a:lnTo>
                      <a:pt x="83" y="2"/>
                    </a:lnTo>
                    <a:lnTo>
                      <a:pt x="90" y="7"/>
                    </a:lnTo>
                    <a:lnTo>
                      <a:pt x="9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3" name="Freeform 515"/>
              <p:cNvSpPr>
                <a:spLocks/>
              </p:cNvSpPr>
              <p:nvPr/>
            </p:nvSpPr>
            <p:spPr bwMode="auto">
              <a:xfrm>
                <a:off x="3872" y="6037"/>
                <a:ext cx="103" cy="131"/>
              </a:xfrm>
              <a:custGeom>
                <a:avLst/>
                <a:gdLst>
                  <a:gd name="T0" fmla="*/ 0 w 103"/>
                  <a:gd name="T1" fmla="*/ 0 h 131"/>
                  <a:gd name="T2" fmla="*/ 17 w 103"/>
                  <a:gd name="T3" fmla="*/ 0 h 131"/>
                  <a:gd name="T4" fmla="*/ 17 w 103"/>
                  <a:gd name="T5" fmla="*/ 55 h 131"/>
                  <a:gd name="T6" fmla="*/ 85 w 103"/>
                  <a:gd name="T7" fmla="*/ 55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5"/>
                    </a:lnTo>
                    <a:lnTo>
                      <a:pt x="85" y="55"/>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4" name="Freeform 516"/>
              <p:cNvSpPr>
                <a:spLocks noEditPoints="1"/>
              </p:cNvSpPr>
              <p:nvPr/>
            </p:nvSpPr>
            <p:spPr bwMode="auto">
              <a:xfrm>
                <a:off x="3993" y="6037"/>
                <a:ext cx="115" cy="131"/>
              </a:xfrm>
              <a:custGeom>
                <a:avLst/>
                <a:gdLst>
                  <a:gd name="T0" fmla="*/ 77 w 115"/>
                  <a:gd name="T1" fmla="*/ 78 h 131"/>
                  <a:gd name="T2" fmla="*/ 57 w 115"/>
                  <a:gd name="T3" fmla="*/ 20 h 131"/>
                  <a:gd name="T4" fmla="*/ 35 w 115"/>
                  <a:gd name="T5" fmla="*/ 78 h 131"/>
                  <a:gd name="T6" fmla="*/ 77 w 115"/>
                  <a:gd name="T7" fmla="*/ 78 h 131"/>
                  <a:gd name="T8" fmla="*/ 47 w 115"/>
                  <a:gd name="T9" fmla="*/ 0 h 131"/>
                  <a:gd name="T10" fmla="*/ 67 w 115"/>
                  <a:gd name="T11" fmla="*/ 0 h 131"/>
                  <a:gd name="T12" fmla="*/ 115 w 115"/>
                  <a:gd name="T13" fmla="*/ 131 h 131"/>
                  <a:gd name="T14" fmla="*/ 95 w 115"/>
                  <a:gd name="T15" fmla="*/ 131 h 131"/>
                  <a:gd name="T16" fmla="*/ 83 w 115"/>
                  <a:gd name="T17" fmla="*/ 93 h 131"/>
                  <a:gd name="T18" fmla="*/ 30 w 115"/>
                  <a:gd name="T19" fmla="*/ 93 h 131"/>
                  <a:gd name="T20" fmla="*/ 17 w 115"/>
                  <a:gd name="T21" fmla="*/ 131 h 131"/>
                  <a:gd name="T22" fmla="*/ 0 w 115"/>
                  <a:gd name="T23" fmla="*/ 131 h 131"/>
                  <a:gd name="T24" fmla="*/ 47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7" y="78"/>
                    </a:moveTo>
                    <a:lnTo>
                      <a:pt x="57" y="20"/>
                    </a:lnTo>
                    <a:lnTo>
                      <a:pt x="35" y="78"/>
                    </a:lnTo>
                    <a:lnTo>
                      <a:pt x="77" y="78"/>
                    </a:lnTo>
                    <a:close/>
                    <a:moveTo>
                      <a:pt x="47" y="0"/>
                    </a:moveTo>
                    <a:lnTo>
                      <a:pt x="67" y="0"/>
                    </a:lnTo>
                    <a:lnTo>
                      <a:pt x="115" y="131"/>
                    </a:lnTo>
                    <a:lnTo>
                      <a:pt x="95" y="131"/>
                    </a:lnTo>
                    <a:lnTo>
                      <a:pt x="83" y="93"/>
                    </a:lnTo>
                    <a:lnTo>
                      <a:pt x="30" y="93"/>
                    </a:lnTo>
                    <a:lnTo>
                      <a:pt x="17" y="131"/>
                    </a:lnTo>
                    <a:lnTo>
                      <a:pt x="0" y="131"/>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5" name="Freeform 517"/>
              <p:cNvSpPr>
                <a:spLocks noEditPoints="1"/>
              </p:cNvSpPr>
              <p:nvPr/>
            </p:nvSpPr>
            <p:spPr bwMode="auto">
              <a:xfrm>
                <a:off x="4126" y="6040"/>
                <a:ext cx="108" cy="128"/>
              </a:xfrm>
              <a:custGeom>
                <a:avLst/>
                <a:gdLst>
                  <a:gd name="T0" fmla="*/ 58 w 108"/>
                  <a:gd name="T1" fmla="*/ 57 h 128"/>
                  <a:gd name="T2" fmla="*/ 70 w 108"/>
                  <a:gd name="T3" fmla="*/ 57 h 128"/>
                  <a:gd name="T4" fmla="*/ 73 w 108"/>
                  <a:gd name="T5" fmla="*/ 55 h 128"/>
                  <a:gd name="T6" fmla="*/ 78 w 108"/>
                  <a:gd name="T7" fmla="*/ 52 h 128"/>
                  <a:gd name="T8" fmla="*/ 80 w 108"/>
                  <a:gd name="T9" fmla="*/ 50 h 128"/>
                  <a:gd name="T10" fmla="*/ 83 w 108"/>
                  <a:gd name="T11" fmla="*/ 47 h 128"/>
                  <a:gd name="T12" fmla="*/ 85 w 108"/>
                  <a:gd name="T13" fmla="*/ 42 h 128"/>
                  <a:gd name="T14" fmla="*/ 85 w 108"/>
                  <a:gd name="T15" fmla="*/ 35 h 128"/>
                  <a:gd name="T16" fmla="*/ 85 w 108"/>
                  <a:gd name="T17" fmla="*/ 30 h 128"/>
                  <a:gd name="T18" fmla="*/ 83 w 108"/>
                  <a:gd name="T19" fmla="*/ 25 h 128"/>
                  <a:gd name="T20" fmla="*/ 80 w 108"/>
                  <a:gd name="T21" fmla="*/ 20 h 128"/>
                  <a:gd name="T22" fmla="*/ 75 w 108"/>
                  <a:gd name="T23" fmla="*/ 17 h 128"/>
                  <a:gd name="T24" fmla="*/ 68 w 108"/>
                  <a:gd name="T25" fmla="*/ 15 h 128"/>
                  <a:gd name="T26" fmla="*/ 60 w 108"/>
                  <a:gd name="T27" fmla="*/ 15 h 128"/>
                  <a:gd name="T28" fmla="*/ 17 w 108"/>
                  <a:gd name="T29" fmla="*/ 15 h 128"/>
                  <a:gd name="T30" fmla="*/ 17 w 108"/>
                  <a:gd name="T31" fmla="*/ 57 h 128"/>
                  <a:gd name="T32" fmla="*/ 58 w 108"/>
                  <a:gd name="T33" fmla="*/ 57 h 128"/>
                  <a:gd name="T34" fmla="*/ 0 w 108"/>
                  <a:gd name="T35" fmla="*/ 0 h 128"/>
                  <a:gd name="T36" fmla="*/ 60 w 108"/>
                  <a:gd name="T37" fmla="*/ 0 h 128"/>
                  <a:gd name="T38" fmla="*/ 73 w 108"/>
                  <a:gd name="T39" fmla="*/ 0 h 128"/>
                  <a:gd name="T40" fmla="*/ 85 w 108"/>
                  <a:gd name="T41" fmla="*/ 2 h 128"/>
                  <a:gd name="T42" fmla="*/ 93 w 108"/>
                  <a:gd name="T43" fmla="*/ 7 h 128"/>
                  <a:gd name="T44" fmla="*/ 95 w 108"/>
                  <a:gd name="T45" fmla="*/ 12 h 128"/>
                  <a:gd name="T46" fmla="*/ 98 w 108"/>
                  <a:gd name="T47" fmla="*/ 15 h 128"/>
                  <a:gd name="T48" fmla="*/ 103 w 108"/>
                  <a:gd name="T49" fmla="*/ 22 h 128"/>
                  <a:gd name="T50" fmla="*/ 103 w 108"/>
                  <a:gd name="T51" fmla="*/ 35 h 128"/>
                  <a:gd name="T52" fmla="*/ 103 w 108"/>
                  <a:gd name="T53" fmla="*/ 45 h 128"/>
                  <a:gd name="T54" fmla="*/ 100 w 108"/>
                  <a:gd name="T55" fmla="*/ 50 h 128"/>
                  <a:gd name="T56" fmla="*/ 98 w 108"/>
                  <a:gd name="T57" fmla="*/ 52 h 128"/>
                  <a:gd name="T58" fmla="*/ 93 w 108"/>
                  <a:gd name="T59" fmla="*/ 60 h 128"/>
                  <a:gd name="T60" fmla="*/ 85 w 108"/>
                  <a:gd name="T61" fmla="*/ 65 h 128"/>
                  <a:gd name="T62" fmla="*/ 90 w 108"/>
                  <a:gd name="T63" fmla="*/ 67 h 128"/>
                  <a:gd name="T64" fmla="*/ 95 w 108"/>
                  <a:gd name="T65" fmla="*/ 73 h 128"/>
                  <a:gd name="T66" fmla="*/ 98 w 108"/>
                  <a:gd name="T67" fmla="*/ 75 h 128"/>
                  <a:gd name="T68" fmla="*/ 98 w 108"/>
                  <a:gd name="T69" fmla="*/ 80 h 128"/>
                  <a:gd name="T70" fmla="*/ 100 w 108"/>
                  <a:gd name="T71" fmla="*/ 90 h 128"/>
                  <a:gd name="T72" fmla="*/ 100 w 108"/>
                  <a:gd name="T73" fmla="*/ 108 h 128"/>
                  <a:gd name="T74" fmla="*/ 103 w 108"/>
                  <a:gd name="T75" fmla="*/ 118 h 128"/>
                  <a:gd name="T76" fmla="*/ 106 w 108"/>
                  <a:gd name="T77" fmla="*/ 123 h 128"/>
                  <a:gd name="T78" fmla="*/ 108 w 108"/>
                  <a:gd name="T79" fmla="*/ 125 h 128"/>
                  <a:gd name="T80" fmla="*/ 108 w 108"/>
                  <a:gd name="T81" fmla="*/ 128 h 128"/>
                  <a:gd name="T82" fmla="*/ 85 w 108"/>
                  <a:gd name="T83" fmla="*/ 128 h 128"/>
                  <a:gd name="T84" fmla="*/ 85 w 108"/>
                  <a:gd name="T85" fmla="*/ 125 h 128"/>
                  <a:gd name="T86" fmla="*/ 85 w 108"/>
                  <a:gd name="T87" fmla="*/ 113 h 128"/>
                  <a:gd name="T88" fmla="*/ 83 w 108"/>
                  <a:gd name="T89" fmla="*/ 93 h 128"/>
                  <a:gd name="T90" fmla="*/ 83 w 108"/>
                  <a:gd name="T91" fmla="*/ 88 h 128"/>
                  <a:gd name="T92" fmla="*/ 80 w 108"/>
                  <a:gd name="T93" fmla="*/ 83 h 128"/>
                  <a:gd name="T94" fmla="*/ 78 w 108"/>
                  <a:gd name="T95" fmla="*/ 78 h 128"/>
                  <a:gd name="T96" fmla="*/ 73 w 108"/>
                  <a:gd name="T97" fmla="*/ 75 h 128"/>
                  <a:gd name="T98" fmla="*/ 68 w 108"/>
                  <a:gd name="T99" fmla="*/ 73 h 128"/>
                  <a:gd name="T100" fmla="*/ 58 w 108"/>
                  <a:gd name="T101" fmla="*/ 73 h 128"/>
                  <a:gd name="T102" fmla="*/ 17 w 108"/>
                  <a:gd name="T103" fmla="*/ 73 h 128"/>
                  <a:gd name="T104" fmla="*/ 17 w 108"/>
                  <a:gd name="T105" fmla="*/ 128 h 128"/>
                  <a:gd name="T106" fmla="*/ 0 w 108"/>
                  <a:gd name="T107" fmla="*/ 128 h 128"/>
                  <a:gd name="T108" fmla="*/ 0 w 108"/>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28"/>
                  <a:gd name="T167" fmla="*/ 108 w 108"/>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28">
                    <a:moveTo>
                      <a:pt x="58" y="57"/>
                    </a:moveTo>
                    <a:lnTo>
                      <a:pt x="70" y="57"/>
                    </a:lnTo>
                    <a:lnTo>
                      <a:pt x="73" y="55"/>
                    </a:lnTo>
                    <a:lnTo>
                      <a:pt x="78" y="52"/>
                    </a:lnTo>
                    <a:lnTo>
                      <a:pt x="80" y="50"/>
                    </a:lnTo>
                    <a:lnTo>
                      <a:pt x="83" y="47"/>
                    </a:lnTo>
                    <a:lnTo>
                      <a:pt x="85" y="42"/>
                    </a:lnTo>
                    <a:lnTo>
                      <a:pt x="85" y="35"/>
                    </a:lnTo>
                    <a:lnTo>
                      <a:pt x="85" y="30"/>
                    </a:lnTo>
                    <a:lnTo>
                      <a:pt x="83" y="25"/>
                    </a:lnTo>
                    <a:lnTo>
                      <a:pt x="80" y="20"/>
                    </a:lnTo>
                    <a:lnTo>
                      <a:pt x="75" y="17"/>
                    </a:lnTo>
                    <a:lnTo>
                      <a:pt x="68" y="15"/>
                    </a:lnTo>
                    <a:lnTo>
                      <a:pt x="60" y="15"/>
                    </a:lnTo>
                    <a:lnTo>
                      <a:pt x="17" y="15"/>
                    </a:lnTo>
                    <a:lnTo>
                      <a:pt x="17" y="57"/>
                    </a:lnTo>
                    <a:lnTo>
                      <a:pt x="58" y="57"/>
                    </a:lnTo>
                    <a:close/>
                    <a:moveTo>
                      <a:pt x="0" y="0"/>
                    </a:moveTo>
                    <a:lnTo>
                      <a:pt x="60" y="0"/>
                    </a:lnTo>
                    <a:lnTo>
                      <a:pt x="73" y="0"/>
                    </a:lnTo>
                    <a:lnTo>
                      <a:pt x="85" y="2"/>
                    </a:lnTo>
                    <a:lnTo>
                      <a:pt x="93" y="7"/>
                    </a:lnTo>
                    <a:lnTo>
                      <a:pt x="95" y="12"/>
                    </a:lnTo>
                    <a:lnTo>
                      <a:pt x="98" y="15"/>
                    </a:lnTo>
                    <a:lnTo>
                      <a:pt x="103" y="22"/>
                    </a:lnTo>
                    <a:lnTo>
                      <a:pt x="103" y="35"/>
                    </a:lnTo>
                    <a:lnTo>
                      <a:pt x="103" y="45"/>
                    </a:lnTo>
                    <a:lnTo>
                      <a:pt x="100" y="50"/>
                    </a:lnTo>
                    <a:lnTo>
                      <a:pt x="98" y="52"/>
                    </a:lnTo>
                    <a:lnTo>
                      <a:pt x="93" y="60"/>
                    </a:lnTo>
                    <a:lnTo>
                      <a:pt x="85" y="65"/>
                    </a:lnTo>
                    <a:lnTo>
                      <a:pt x="90" y="67"/>
                    </a:lnTo>
                    <a:lnTo>
                      <a:pt x="95" y="73"/>
                    </a:lnTo>
                    <a:lnTo>
                      <a:pt x="98" y="75"/>
                    </a:lnTo>
                    <a:lnTo>
                      <a:pt x="98" y="80"/>
                    </a:lnTo>
                    <a:lnTo>
                      <a:pt x="100" y="90"/>
                    </a:lnTo>
                    <a:lnTo>
                      <a:pt x="100" y="108"/>
                    </a:lnTo>
                    <a:lnTo>
                      <a:pt x="103" y="118"/>
                    </a:lnTo>
                    <a:lnTo>
                      <a:pt x="106" y="123"/>
                    </a:lnTo>
                    <a:lnTo>
                      <a:pt x="108" y="125"/>
                    </a:lnTo>
                    <a:lnTo>
                      <a:pt x="108" y="128"/>
                    </a:lnTo>
                    <a:lnTo>
                      <a:pt x="85" y="128"/>
                    </a:lnTo>
                    <a:lnTo>
                      <a:pt x="85" y="125"/>
                    </a:lnTo>
                    <a:lnTo>
                      <a:pt x="85" y="113"/>
                    </a:lnTo>
                    <a:lnTo>
                      <a:pt x="83" y="93"/>
                    </a:lnTo>
                    <a:lnTo>
                      <a:pt x="83" y="88"/>
                    </a:lnTo>
                    <a:lnTo>
                      <a:pt x="80" y="83"/>
                    </a:lnTo>
                    <a:lnTo>
                      <a:pt x="78" y="78"/>
                    </a:lnTo>
                    <a:lnTo>
                      <a:pt x="73" y="75"/>
                    </a:lnTo>
                    <a:lnTo>
                      <a:pt x="68" y="73"/>
                    </a:lnTo>
                    <a:lnTo>
                      <a:pt x="58" y="73"/>
                    </a:lnTo>
                    <a:lnTo>
                      <a:pt x="17" y="73"/>
                    </a:lnTo>
                    <a:lnTo>
                      <a:pt x="17"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6" name="Freeform 518"/>
              <p:cNvSpPr>
                <a:spLocks/>
              </p:cNvSpPr>
              <p:nvPr/>
            </p:nvSpPr>
            <p:spPr bwMode="auto">
              <a:xfrm>
                <a:off x="4254" y="6037"/>
                <a:ext cx="40" cy="168"/>
              </a:xfrm>
              <a:custGeom>
                <a:avLst/>
                <a:gdLst>
                  <a:gd name="T0" fmla="*/ 40 w 40"/>
                  <a:gd name="T1" fmla="*/ 0 h 168"/>
                  <a:gd name="T2" fmla="*/ 30 w 40"/>
                  <a:gd name="T3" fmla="*/ 23 h 168"/>
                  <a:gd name="T4" fmla="*/ 23 w 40"/>
                  <a:gd name="T5" fmla="*/ 40 h 168"/>
                  <a:gd name="T6" fmla="*/ 20 w 40"/>
                  <a:gd name="T7" fmla="*/ 50 h 168"/>
                  <a:gd name="T8" fmla="*/ 18 w 40"/>
                  <a:gd name="T9" fmla="*/ 60 h 168"/>
                  <a:gd name="T10" fmla="*/ 18 w 40"/>
                  <a:gd name="T11" fmla="*/ 70 h 168"/>
                  <a:gd name="T12" fmla="*/ 15 w 40"/>
                  <a:gd name="T13" fmla="*/ 83 h 168"/>
                  <a:gd name="T14" fmla="*/ 18 w 40"/>
                  <a:gd name="T15" fmla="*/ 96 h 168"/>
                  <a:gd name="T16" fmla="*/ 18 w 40"/>
                  <a:gd name="T17" fmla="*/ 108 h 168"/>
                  <a:gd name="T18" fmla="*/ 23 w 40"/>
                  <a:gd name="T19" fmla="*/ 131 h 168"/>
                  <a:gd name="T20" fmla="*/ 30 w 40"/>
                  <a:gd name="T21" fmla="*/ 146 h 168"/>
                  <a:gd name="T22" fmla="*/ 40 w 40"/>
                  <a:gd name="T23" fmla="*/ 168 h 168"/>
                  <a:gd name="T24" fmla="*/ 30 w 40"/>
                  <a:gd name="T25" fmla="*/ 168 h 168"/>
                  <a:gd name="T26" fmla="*/ 15 w 40"/>
                  <a:gd name="T27" fmla="*/ 143 h 168"/>
                  <a:gd name="T28" fmla="*/ 8 w 40"/>
                  <a:gd name="T29" fmla="*/ 128 h 168"/>
                  <a:gd name="T30" fmla="*/ 3 w 40"/>
                  <a:gd name="T31" fmla="*/ 113 h 168"/>
                  <a:gd name="T32" fmla="*/ 0 w 40"/>
                  <a:gd name="T33" fmla="*/ 101 h 168"/>
                  <a:gd name="T34" fmla="*/ 0 w 40"/>
                  <a:gd name="T35" fmla="*/ 86 h 168"/>
                  <a:gd name="T36" fmla="*/ 0 w 40"/>
                  <a:gd name="T37" fmla="*/ 73 h 168"/>
                  <a:gd name="T38" fmla="*/ 3 w 40"/>
                  <a:gd name="T39" fmla="*/ 60 h 168"/>
                  <a:gd name="T40" fmla="*/ 5 w 40"/>
                  <a:gd name="T41" fmla="*/ 48 h 168"/>
                  <a:gd name="T42" fmla="*/ 8 w 40"/>
                  <a:gd name="T43" fmla="*/ 38 h 168"/>
                  <a:gd name="T44" fmla="*/ 15 w 40"/>
                  <a:gd name="T45" fmla="*/ 23 h 168"/>
                  <a:gd name="T46" fmla="*/ 30 w 40"/>
                  <a:gd name="T47" fmla="*/ 0 h 168"/>
                  <a:gd name="T48" fmla="*/ 40 w 40"/>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168"/>
                  <a:gd name="T77" fmla="*/ 40 w 40"/>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168">
                    <a:moveTo>
                      <a:pt x="40" y="0"/>
                    </a:moveTo>
                    <a:lnTo>
                      <a:pt x="30" y="23"/>
                    </a:lnTo>
                    <a:lnTo>
                      <a:pt x="23" y="40"/>
                    </a:lnTo>
                    <a:lnTo>
                      <a:pt x="20" y="50"/>
                    </a:lnTo>
                    <a:lnTo>
                      <a:pt x="18" y="60"/>
                    </a:lnTo>
                    <a:lnTo>
                      <a:pt x="18" y="70"/>
                    </a:lnTo>
                    <a:lnTo>
                      <a:pt x="15" y="83"/>
                    </a:lnTo>
                    <a:lnTo>
                      <a:pt x="18" y="96"/>
                    </a:lnTo>
                    <a:lnTo>
                      <a:pt x="18" y="108"/>
                    </a:lnTo>
                    <a:lnTo>
                      <a:pt x="23" y="131"/>
                    </a:lnTo>
                    <a:lnTo>
                      <a:pt x="30" y="146"/>
                    </a:lnTo>
                    <a:lnTo>
                      <a:pt x="40" y="168"/>
                    </a:lnTo>
                    <a:lnTo>
                      <a:pt x="30" y="168"/>
                    </a:lnTo>
                    <a:lnTo>
                      <a:pt x="15" y="143"/>
                    </a:lnTo>
                    <a:lnTo>
                      <a:pt x="8" y="128"/>
                    </a:lnTo>
                    <a:lnTo>
                      <a:pt x="3" y="113"/>
                    </a:lnTo>
                    <a:lnTo>
                      <a:pt x="0" y="101"/>
                    </a:lnTo>
                    <a:lnTo>
                      <a:pt x="0" y="86"/>
                    </a:lnTo>
                    <a:lnTo>
                      <a:pt x="0" y="73"/>
                    </a:lnTo>
                    <a:lnTo>
                      <a:pt x="3" y="60"/>
                    </a:lnTo>
                    <a:lnTo>
                      <a:pt x="5" y="48"/>
                    </a:lnTo>
                    <a:lnTo>
                      <a:pt x="8" y="38"/>
                    </a:lnTo>
                    <a:lnTo>
                      <a:pt x="15"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7" name="Freeform 519"/>
              <p:cNvSpPr>
                <a:spLocks/>
              </p:cNvSpPr>
              <p:nvPr/>
            </p:nvSpPr>
            <p:spPr bwMode="auto">
              <a:xfrm>
                <a:off x="4320" y="6042"/>
                <a:ext cx="45" cy="126"/>
              </a:xfrm>
              <a:custGeom>
                <a:avLst/>
                <a:gdLst>
                  <a:gd name="T0" fmla="*/ 0 w 45"/>
                  <a:gd name="T1" fmla="*/ 38 h 126"/>
                  <a:gd name="T2" fmla="*/ 0 w 45"/>
                  <a:gd name="T3" fmla="*/ 25 h 126"/>
                  <a:gd name="T4" fmla="*/ 12 w 45"/>
                  <a:gd name="T5" fmla="*/ 23 h 126"/>
                  <a:gd name="T6" fmla="*/ 22 w 45"/>
                  <a:gd name="T7" fmla="*/ 20 h 126"/>
                  <a:gd name="T8" fmla="*/ 25 w 45"/>
                  <a:gd name="T9" fmla="*/ 15 h 126"/>
                  <a:gd name="T10" fmla="*/ 30 w 45"/>
                  <a:gd name="T11" fmla="*/ 13 h 126"/>
                  <a:gd name="T12" fmla="*/ 32 w 45"/>
                  <a:gd name="T13" fmla="*/ 0 h 126"/>
                  <a:gd name="T14" fmla="*/ 45 w 45"/>
                  <a:gd name="T15" fmla="*/ 0 h 126"/>
                  <a:gd name="T16" fmla="*/ 45 w 45"/>
                  <a:gd name="T17" fmla="*/ 126 h 126"/>
                  <a:gd name="T18" fmla="*/ 27 w 45"/>
                  <a:gd name="T19" fmla="*/ 126 h 126"/>
                  <a:gd name="T20" fmla="*/ 27 w 45"/>
                  <a:gd name="T21" fmla="*/ 38 h 126"/>
                  <a:gd name="T22" fmla="*/ 0 w 45"/>
                  <a:gd name="T23" fmla="*/ 38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126"/>
                  <a:gd name="T38" fmla="*/ 45 w 45"/>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126">
                    <a:moveTo>
                      <a:pt x="0" y="38"/>
                    </a:moveTo>
                    <a:lnTo>
                      <a:pt x="0" y="25"/>
                    </a:lnTo>
                    <a:lnTo>
                      <a:pt x="12" y="23"/>
                    </a:lnTo>
                    <a:lnTo>
                      <a:pt x="22" y="20"/>
                    </a:lnTo>
                    <a:lnTo>
                      <a:pt x="25" y="15"/>
                    </a:lnTo>
                    <a:lnTo>
                      <a:pt x="30" y="13"/>
                    </a:lnTo>
                    <a:lnTo>
                      <a:pt x="32" y="0"/>
                    </a:lnTo>
                    <a:lnTo>
                      <a:pt x="45" y="0"/>
                    </a:lnTo>
                    <a:lnTo>
                      <a:pt x="45" y="126"/>
                    </a:lnTo>
                    <a:lnTo>
                      <a:pt x="27" y="126"/>
                    </a:lnTo>
                    <a:lnTo>
                      <a:pt x="27"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8" name="Freeform 520"/>
              <p:cNvSpPr>
                <a:spLocks/>
              </p:cNvSpPr>
              <p:nvPr/>
            </p:nvSpPr>
            <p:spPr bwMode="auto">
              <a:xfrm>
                <a:off x="4408" y="6045"/>
                <a:ext cx="88" cy="128"/>
              </a:xfrm>
              <a:custGeom>
                <a:avLst/>
                <a:gdLst>
                  <a:gd name="T0" fmla="*/ 17 w 88"/>
                  <a:gd name="T1" fmla="*/ 90 h 128"/>
                  <a:gd name="T2" fmla="*/ 17 w 88"/>
                  <a:gd name="T3" fmla="*/ 98 h 128"/>
                  <a:gd name="T4" fmla="*/ 20 w 88"/>
                  <a:gd name="T5" fmla="*/ 103 h 128"/>
                  <a:gd name="T6" fmla="*/ 25 w 88"/>
                  <a:gd name="T7" fmla="*/ 108 h 128"/>
                  <a:gd name="T8" fmla="*/ 30 w 88"/>
                  <a:gd name="T9" fmla="*/ 110 h 128"/>
                  <a:gd name="T10" fmla="*/ 35 w 88"/>
                  <a:gd name="T11" fmla="*/ 113 h 128"/>
                  <a:gd name="T12" fmla="*/ 42 w 88"/>
                  <a:gd name="T13" fmla="*/ 113 h 128"/>
                  <a:gd name="T14" fmla="*/ 50 w 88"/>
                  <a:gd name="T15" fmla="*/ 113 h 128"/>
                  <a:gd name="T16" fmla="*/ 55 w 88"/>
                  <a:gd name="T17" fmla="*/ 110 h 128"/>
                  <a:gd name="T18" fmla="*/ 60 w 88"/>
                  <a:gd name="T19" fmla="*/ 108 h 128"/>
                  <a:gd name="T20" fmla="*/ 62 w 88"/>
                  <a:gd name="T21" fmla="*/ 103 h 128"/>
                  <a:gd name="T22" fmla="*/ 65 w 88"/>
                  <a:gd name="T23" fmla="*/ 100 h 128"/>
                  <a:gd name="T24" fmla="*/ 68 w 88"/>
                  <a:gd name="T25" fmla="*/ 95 h 128"/>
                  <a:gd name="T26" fmla="*/ 70 w 88"/>
                  <a:gd name="T27" fmla="*/ 90 h 128"/>
                  <a:gd name="T28" fmla="*/ 70 w 88"/>
                  <a:gd name="T29" fmla="*/ 83 h 128"/>
                  <a:gd name="T30" fmla="*/ 70 w 88"/>
                  <a:gd name="T31" fmla="*/ 78 h 128"/>
                  <a:gd name="T32" fmla="*/ 68 w 88"/>
                  <a:gd name="T33" fmla="*/ 73 h 128"/>
                  <a:gd name="T34" fmla="*/ 65 w 88"/>
                  <a:gd name="T35" fmla="*/ 68 h 128"/>
                  <a:gd name="T36" fmla="*/ 62 w 88"/>
                  <a:gd name="T37" fmla="*/ 62 h 128"/>
                  <a:gd name="T38" fmla="*/ 57 w 88"/>
                  <a:gd name="T39" fmla="*/ 60 h 128"/>
                  <a:gd name="T40" fmla="*/ 52 w 88"/>
                  <a:gd name="T41" fmla="*/ 57 h 128"/>
                  <a:gd name="T42" fmla="*/ 42 w 88"/>
                  <a:gd name="T43" fmla="*/ 55 h 128"/>
                  <a:gd name="T44" fmla="*/ 35 w 88"/>
                  <a:gd name="T45" fmla="*/ 57 h 128"/>
                  <a:gd name="T46" fmla="*/ 27 w 88"/>
                  <a:gd name="T47" fmla="*/ 60 h 128"/>
                  <a:gd name="T48" fmla="*/ 22 w 88"/>
                  <a:gd name="T49" fmla="*/ 62 h 128"/>
                  <a:gd name="T50" fmla="*/ 17 w 88"/>
                  <a:gd name="T51" fmla="*/ 68 h 128"/>
                  <a:gd name="T52" fmla="*/ 5 w 88"/>
                  <a:gd name="T53" fmla="*/ 68 h 128"/>
                  <a:gd name="T54" fmla="*/ 15 w 88"/>
                  <a:gd name="T55" fmla="*/ 0 h 128"/>
                  <a:gd name="T56" fmla="*/ 80 w 88"/>
                  <a:gd name="T57" fmla="*/ 0 h 128"/>
                  <a:gd name="T58" fmla="*/ 80 w 88"/>
                  <a:gd name="T59" fmla="*/ 15 h 128"/>
                  <a:gd name="T60" fmla="*/ 27 w 88"/>
                  <a:gd name="T61" fmla="*/ 15 h 128"/>
                  <a:gd name="T62" fmla="*/ 20 w 88"/>
                  <a:gd name="T63" fmla="*/ 50 h 128"/>
                  <a:gd name="T64" fmla="*/ 30 w 88"/>
                  <a:gd name="T65" fmla="*/ 45 h 128"/>
                  <a:gd name="T66" fmla="*/ 37 w 88"/>
                  <a:gd name="T67" fmla="*/ 42 h 128"/>
                  <a:gd name="T68" fmla="*/ 45 w 88"/>
                  <a:gd name="T69" fmla="*/ 42 h 128"/>
                  <a:gd name="T70" fmla="*/ 55 w 88"/>
                  <a:gd name="T71" fmla="*/ 42 h 128"/>
                  <a:gd name="T72" fmla="*/ 62 w 88"/>
                  <a:gd name="T73" fmla="*/ 45 h 128"/>
                  <a:gd name="T74" fmla="*/ 65 w 88"/>
                  <a:gd name="T75" fmla="*/ 45 h 128"/>
                  <a:gd name="T76" fmla="*/ 68 w 88"/>
                  <a:gd name="T77" fmla="*/ 47 h 128"/>
                  <a:gd name="T78" fmla="*/ 75 w 88"/>
                  <a:gd name="T79" fmla="*/ 52 h 128"/>
                  <a:gd name="T80" fmla="*/ 80 w 88"/>
                  <a:gd name="T81" fmla="*/ 60 h 128"/>
                  <a:gd name="T82" fmla="*/ 85 w 88"/>
                  <a:gd name="T83" fmla="*/ 65 h 128"/>
                  <a:gd name="T84" fmla="*/ 85 w 88"/>
                  <a:gd name="T85" fmla="*/ 73 h 128"/>
                  <a:gd name="T86" fmla="*/ 88 w 88"/>
                  <a:gd name="T87" fmla="*/ 80 h 128"/>
                  <a:gd name="T88" fmla="*/ 88 w 88"/>
                  <a:gd name="T89" fmla="*/ 90 h 128"/>
                  <a:gd name="T90" fmla="*/ 85 w 88"/>
                  <a:gd name="T91" fmla="*/ 98 h 128"/>
                  <a:gd name="T92" fmla="*/ 80 w 88"/>
                  <a:gd name="T93" fmla="*/ 105 h 128"/>
                  <a:gd name="T94" fmla="*/ 75 w 88"/>
                  <a:gd name="T95" fmla="*/ 113 h 128"/>
                  <a:gd name="T96" fmla="*/ 70 w 88"/>
                  <a:gd name="T97" fmla="*/ 118 h 128"/>
                  <a:gd name="T98" fmla="*/ 62 w 88"/>
                  <a:gd name="T99" fmla="*/ 123 h 128"/>
                  <a:gd name="T100" fmla="*/ 52 w 88"/>
                  <a:gd name="T101" fmla="*/ 125 h 128"/>
                  <a:gd name="T102" fmla="*/ 40 w 88"/>
                  <a:gd name="T103" fmla="*/ 128 h 128"/>
                  <a:gd name="T104" fmla="*/ 25 w 88"/>
                  <a:gd name="T105" fmla="*/ 125 h 128"/>
                  <a:gd name="T106" fmla="*/ 20 w 88"/>
                  <a:gd name="T107" fmla="*/ 123 h 128"/>
                  <a:gd name="T108" fmla="*/ 12 w 88"/>
                  <a:gd name="T109" fmla="*/ 118 h 128"/>
                  <a:gd name="T110" fmla="*/ 7 w 88"/>
                  <a:gd name="T111" fmla="*/ 113 h 128"/>
                  <a:gd name="T112" fmla="*/ 5 w 88"/>
                  <a:gd name="T113" fmla="*/ 110 h 128"/>
                  <a:gd name="T114" fmla="*/ 5 w 88"/>
                  <a:gd name="T115" fmla="*/ 108 h 128"/>
                  <a:gd name="T116" fmla="*/ 2 w 88"/>
                  <a:gd name="T117" fmla="*/ 100 h 128"/>
                  <a:gd name="T118" fmla="*/ 0 w 88"/>
                  <a:gd name="T119" fmla="*/ 90 h 128"/>
                  <a:gd name="T120" fmla="*/ 17 w 88"/>
                  <a:gd name="T121" fmla="*/ 90 h 1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8"/>
                  <a:gd name="T184" fmla="*/ 0 h 128"/>
                  <a:gd name="T185" fmla="*/ 88 w 88"/>
                  <a:gd name="T186" fmla="*/ 128 h 1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8" h="128">
                    <a:moveTo>
                      <a:pt x="17" y="90"/>
                    </a:moveTo>
                    <a:lnTo>
                      <a:pt x="17" y="98"/>
                    </a:lnTo>
                    <a:lnTo>
                      <a:pt x="20" y="103"/>
                    </a:lnTo>
                    <a:lnTo>
                      <a:pt x="25" y="108"/>
                    </a:lnTo>
                    <a:lnTo>
                      <a:pt x="30" y="110"/>
                    </a:lnTo>
                    <a:lnTo>
                      <a:pt x="35" y="113"/>
                    </a:lnTo>
                    <a:lnTo>
                      <a:pt x="42" y="113"/>
                    </a:lnTo>
                    <a:lnTo>
                      <a:pt x="50" y="113"/>
                    </a:lnTo>
                    <a:lnTo>
                      <a:pt x="55" y="110"/>
                    </a:lnTo>
                    <a:lnTo>
                      <a:pt x="60" y="108"/>
                    </a:lnTo>
                    <a:lnTo>
                      <a:pt x="62" y="103"/>
                    </a:lnTo>
                    <a:lnTo>
                      <a:pt x="65" y="100"/>
                    </a:lnTo>
                    <a:lnTo>
                      <a:pt x="68" y="95"/>
                    </a:lnTo>
                    <a:lnTo>
                      <a:pt x="70" y="90"/>
                    </a:lnTo>
                    <a:lnTo>
                      <a:pt x="70" y="83"/>
                    </a:lnTo>
                    <a:lnTo>
                      <a:pt x="70" y="78"/>
                    </a:lnTo>
                    <a:lnTo>
                      <a:pt x="68" y="73"/>
                    </a:lnTo>
                    <a:lnTo>
                      <a:pt x="65" y="68"/>
                    </a:lnTo>
                    <a:lnTo>
                      <a:pt x="62" y="62"/>
                    </a:lnTo>
                    <a:lnTo>
                      <a:pt x="57" y="60"/>
                    </a:lnTo>
                    <a:lnTo>
                      <a:pt x="52" y="57"/>
                    </a:lnTo>
                    <a:lnTo>
                      <a:pt x="42" y="55"/>
                    </a:lnTo>
                    <a:lnTo>
                      <a:pt x="35" y="57"/>
                    </a:lnTo>
                    <a:lnTo>
                      <a:pt x="27" y="60"/>
                    </a:lnTo>
                    <a:lnTo>
                      <a:pt x="22" y="62"/>
                    </a:lnTo>
                    <a:lnTo>
                      <a:pt x="17" y="68"/>
                    </a:lnTo>
                    <a:lnTo>
                      <a:pt x="5" y="68"/>
                    </a:lnTo>
                    <a:lnTo>
                      <a:pt x="15" y="0"/>
                    </a:lnTo>
                    <a:lnTo>
                      <a:pt x="80" y="0"/>
                    </a:lnTo>
                    <a:lnTo>
                      <a:pt x="80" y="15"/>
                    </a:lnTo>
                    <a:lnTo>
                      <a:pt x="27" y="15"/>
                    </a:lnTo>
                    <a:lnTo>
                      <a:pt x="20" y="50"/>
                    </a:lnTo>
                    <a:lnTo>
                      <a:pt x="30" y="45"/>
                    </a:lnTo>
                    <a:lnTo>
                      <a:pt x="37" y="42"/>
                    </a:lnTo>
                    <a:lnTo>
                      <a:pt x="45" y="42"/>
                    </a:lnTo>
                    <a:lnTo>
                      <a:pt x="55" y="42"/>
                    </a:lnTo>
                    <a:lnTo>
                      <a:pt x="62" y="45"/>
                    </a:lnTo>
                    <a:lnTo>
                      <a:pt x="65" y="45"/>
                    </a:lnTo>
                    <a:lnTo>
                      <a:pt x="68" y="47"/>
                    </a:lnTo>
                    <a:lnTo>
                      <a:pt x="75" y="52"/>
                    </a:lnTo>
                    <a:lnTo>
                      <a:pt x="80" y="60"/>
                    </a:lnTo>
                    <a:lnTo>
                      <a:pt x="85" y="65"/>
                    </a:lnTo>
                    <a:lnTo>
                      <a:pt x="85" y="73"/>
                    </a:lnTo>
                    <a:lnTo>
                      <a:pt x="88" y="80"/>
                    </a:lnTo>
                    <a:lnTo>
                      <a:pt x="88" y="90"/>
                    </a:lnTo>
                    <a:lnTo>
                      <a:pt x="85" y="98"/>
                    </a:lnTo>
                    <a:lnTo>
                      <a:pt x="80" y="105"/>
                    </a:lnTo>
                    <a:lnTo>
                      <a:pt x="75" y="113"/>
                    </a:lnTo>
                    <a:lnTo>
                      <a:pt x="70" y="118"/>
                    </a:lnTo>
                    <a:lnTo>
                      <a:pt x="62" y="123"/>
                    </a:lnTo>
                    <a:lnTo>
                      <a:pt x="52" y="125"/>
                    </a:lnTo>
                    <a:lnTo>
                      <a:pt x="40" y="128"/>
                    </a:lnTo>
                    <a:lnTo>
                      <a:pt x="25" y="125"/>
                    </a:lnTo>
                    <a:lnTo>
                      <a:pt x="20" y="123"/>
                    </a:lnTo>
                    <a:lnTo>
                      <a:pt x="12" y="118"/>
                    </a:lnTo>
                    <a:lnTo>
                      <a:pt x="7" y="113"/>
                    </a:lnTo>
                    <a:lnTo>
                      <a:pt x="5" y="110"/>
                    </a:lnTo>
                    <a:lnTo>
                      <a:pt x="5" y="108"/>
                    </a:lnTo>
                    <a:lnTo>
                      <a:pt x="2" y="100"/>
                    </a:lnTo>
                    <a:lnTo>
                      <a:pt x="0" y="90"/>
                    </a:lnTo>
                    <a:lnTo>
                      <a:pt x="17"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9" name="Freeform 521"/>
              <p:cNvSpPr>
                <a:spLocks/>
              </p:cNvSpPr>
              <p:nvPr/>
            </p:nvSpPr>
            <p:spPr bwMode="auto">
              <a:xfrm>
                <a:off x="4508" y="6037"/>
                <a:ext cx="43" cy="168"/>
              </a:xfrm>
              <a:custGeom>
                <a:avLst/>
                <a:gdLst>
                  <a:gd name="T0" fmla="*/ 0 w 43"/>
                  <a:gd name="T1" fmla="*/ 168 h 168"/>
                  <a:gd name="T2" fmla="*/ 13 w 43"/>
                  <a:gd name="T3" fmla="*/ 146 h 168"/>
                  <a:gd name="T4" fmla="*/ 20 w 43"/>
                  <a:gd name="T5" fmla="*/ 128 h 168"/>
                  <a:gd name="T6" fmla="*/ 23 w 43"/>
                  <a:gd name="T7" fmla="*/ 118 h 168"/>
                  <a:gd name="T8" fmla="*/ 23 w 43"/>
                  <a:gd name="T9" fmla="*/ 108 h 168"/>
                  <a:gd name="T10" fmla="*/ 25 w 43"/>
                  <a:gd name="T11" fmla="*/ 96 h 168"/>
                  <a:gd name="T12" fmla="*/ 25 w 43"/>
                  <a:gd name="T13" fmla="*/ 83 h 168"/>
                  <a:gd name="T14" fmla="*/ 25 w 43"/>
                  <a:gd name="T15" fmla="*/ 70 h 168"/>
                  <a:gd name="T16" fmla="*/ 23 w 43"/>
                  <a:gd name="T17" fmla="*/ 60 h 168"/>
                  <a:gd name="T18" fmla="*/ 20 w 43"/>
                  <a:gd name="T19" fmla="*/ 48 h 168"/>
                  <a:gd name="T20" fmla="*/ 18 w 43"/>
                  <a:gd name="T21" fmla="*/ 38 h 168"/>
                  <a:gd name="T22" fmla="*/ 13 w 43"/>
                  <a:gd name="T23" fmla="*/ 20 h 168"/>
                  <a:gd name="T24" fmla="*/ 0 w 43"/>
                  <a:gd name="T25" fmla="*/ 0 h 168"/>
                  <a:gd name="T26" fmla="*/ 10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0 w 43"/>
                  <a:gd name="T39" fmla="*/ 96 h 168"/>
                  <a:gd name="T40" fmla="*/ 40 w 43"/>
                  <a:gd name="T41" fmla="*/ 108 h 168"/>
                  <a:gd name="T42" fmla="*/ 38 w 43"/>
                  <a:gd name="T43" fmla="*/ 118 h 168"/>
                  <a:gd name="T44" fmla="*/ 33 w 43"/>
                  <a:gd name="T45" fmla="*/ 131 h 168"/>
                  <a:gd name="T46" fmla="*/ 25 w 43"/>
                  <a:gd name="T47" fmla="*/ 146 h 168"/>
                  <a:gd name="T48" fmla="*/ 13 w 43"/>
                  <a:gd name="T49" fmla="*/ 168 h 168"/>
                  <a:gd name="T50" fmla="*/ 0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0" y="168"/>
                    </a:moveTo>
                    <a:lnTo>
                      <a:pt x="13" y="146"/>
                    </a:lnTo>
                    <a:lnTo>
                      <a:pt x="20" y="128"/>
                    </a:lnTo>
                    <a:lnTo>
                      <a:pt x="23" y="118"/>
                    </a:lnTo>
                    <a:lnTo>
                      <a:pt x="23" y="108"/>
                    </a:lnTo>
                    <a:lnTo>
                      <a:pt x="25" y="96"/>
                    </a:lnTo>
                    <a:lnTo>
                      <a:pt x="25" y="83"/>
                    </a:lnTo>
                    <a:lnTo>
                      <a:pt x="25" y="70"/>
                    </a:lnTo>
                    <a:lnTo>
                      <a:pt x="23" y="60"/>
                    </a:lnTo>
                    <a:lnTo>
                      <a:pt x="20" y="48"/>
                    </a:lnTo>
                    <a:lnTo>
                      <a:pt x="18" y="38"/>
                    </a:lnTo>
                    <a:lnTo>
                      <a:pt x="13" y="20"/>
                    </a:lnTo>
                    <a:lnTo>
                      <a:pt x="0" y="0"/>
                    </a:lnTo>
                    <a:lnTo>
                      <a:pt x="10" y="0"/>
                    </a:lnTo>
                    <a:lnTo>
                      <a:pt x="28" y="25"/>
                    </a:lnTo>
                    <a:lnTo>
                      <a:pt x="35" y="40"/>
                    </a:lnTo>
                    <a:lnTo>
                      <a:pt x="38" y="50"/>
                    </a:lnTo>
                    <a:lnTo>
                      <a:pt x="40" y="63"/>
                    </a:lnTo>
                    <a:lnTo>
                      <a:pt x="43" y="83"/>
                    </a:lnTo>
                    <a:lnTo>
                      <a:pt x="40" y="96"/>
                    </a:lnTo>
                    <a:lnTo>
                      <a:pt x="40" y="108"/>
                    </a:lnTo>
                    <a:lnTo>
                      <a:pt x="38" y="118"/>
                    </a:lnTo>
                    <a:lnTo>
                      <a:pt x="33" y="131"/>
                    </a:lnTo>
                    <a:lnTo>
                      <a:pt x="25" y="146"/>
                    </a:lnTo>
                    <a:lnTo>
                      <a:pt x="13"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0" name="Freeform 522"/>
              <p:cNvSpPr>
                <a:spLocks/>
              </p:cNvSpPr>
              <p:nvPr/>
            </p:nvSpPr>
            <p:spPr bwMode="auto">
              <a:xfrm>
                <a:off x="6159" y="6278"/>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1" name="Freeform 523"/>
              <p:cNvSpPr>
                <a:spLocks noEditPoints="1"/>
              </p:cNvSpPr>
              <p:nvPr/>
            </p:nvSpPr>
            <p:spPr bwMode="auto">
              <a:xfrm>
                <a:off x="6284" y="6276"/>
                <a:ext cx="126" cy="138"/>
              </a:xfrm>
              <a:custGeom>
                <a:avLst/>
                <a:gdLst>
                  <a:gd name="T0" fmla="*/ 93 w 126"/>
                  <a:gd name="T1" fmla="*/ 95 h 138"/>
                  <a:gd name="T2" fmla="*/ 98 w 126"/>
                  <a:gd name="T3" fmla="*/ 78 h 138"/>
                  <a:gd name="T4" fmla="*/ 98 w 126"/>
                  <a:gd name="T5" fmla="*/ 58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8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3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8"/>
                    </a:lnTo>
                    <a:lnTo>
                      <a:pt x="98" y="58"/>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8"/>
                    </a:lnTo>
                    <a:lnTo>
                      <a:pt x="28" y="68"/>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8"/>
                    </a:lnTo>
                    <a:lnTo>
                      <a:pt x="3" y="53"/>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3"/>
                    </a:lnTo>
                    <a:lnTo>
                      <a:pt x="126" y="68"/>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2" name="Freeform 524"/>
              <p:cNvSpPr>
                <a:spLocks/>
              </p:cNvSpPr>
              <p:nvPr/>
            </p:nvSpPr>
            <p:spPr bwMode="auto">
              <a:xfrm>
                <a:off x="6420" y="6278"/>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3" name="Freeform 525"/>
              <p:cNvSpPr>
                <a:spLocks/>
              </p:cNvSpPr>
              <p:nvPr/>
            </p:nvSpPr>
            <p:spPr bwMode="auto">
              <a:xfrm>
                <a:off x="6591" y="6278"/>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4" name="Freeform 526"/>
              <p:cNvSpPr>
                <a:spLocks/>
              </p:cNvSpPr>
              <p:nvPr/>
            </p:nvSpPr>
            <p:spPr bwMode="auto">
              <a:xfrm>
                <a:off x="6722" y="6278"/>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5" name="Freeform 527"/>
              <p:cNvSpPr>
                <a:spLocks/>
              </p:cNvSpPr>
              <p:nvPr/>
            </p:nvSpPr>
            <p:spPr bwMode="auto">
              <a:xfrm>
                <a:off x="6853" y="6278"/>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6" name="Freeform 528"/>
              <p:cNvSpPr>
                <a:spLocks/>
              </p:cNvSpPr>
              <p:nvPr/>
            </p:nvSpPr>
            <p:spPr bwMode="auto">
              <a:xfrm>
                <a:off x="6964" y="6278"/>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7" name="Freeform 529"/>
              <p:cNvSpPr>
                <a:spLocks/>
              </p:cNvSpPr>
              <p:nvPr/>
            </p:nvSpPr>
            <p:spPr bwMode="auto">
              <a:xfrm>
                <a:off x="7072" y="6384"/>
                <a:ext cx="27" cy="55"/>
              </a:xfrm>
              <a:custGeom>
                <a:avLst/>
                <a:gdLst>
                  <a:gd name="T0" fmla="*/ 0 w 27"/>
                  <a:gd name="T1" fmla="*/ 48 h 55"/>
                  <a:gd name="T2" fmla="*/ 5 w 27"/>
                  <a:gd name="T3" fmla="*/ 43 h 55"/>
                  <a:gd name="T4" fmla="*/ 10 w 27"/>
                  <a:gd name="T5" fmla="*/ 40 h 55"/>
                  <a:gd name="T6" fmla="*/ 12 w 27"/>
                  <a:gd name="T7" fmla="*/ 33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3 h 55"/>
                  <a:gd name="T28" fmla="*/ 0 w 27"/>
                  <a:gd name="T29" fmla="*/ 55 h 55"/>
                  <a:gd name="T30" fmla="*/ 0 w 27"/>
                  <a:gd name="T31" fmla="*/ 48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8"/>
                    </a:moveTo>
                    <a:lnTo>
                      <a:pt x="5" y="43"/>
                    </a:lnTo>
                    <a:lnTo>
                      <a:pt x="10" y="40"/>
                    </a:lnTo>
                    <a:lnTo>
                      <a:pt x="12" y="33"/>
                    </a:lnTo>
                    <a:lnTo>
                      <a:pt x="15" y="25"/>
                    </a:lnTo>
                    <a:lnTo>
                      <a:pt x="0" y="25"/>
                    </a:lnTo>
                    <a:lnTo>
                      <a:pt x="0" y="0"/>
                    </a:lnTo>
                    <a:lnTo>
                      <a:pt x="27" y="0"/>
                    </a:lnTo>
                    <a:lnTo>
                      <a:pt x="27" y="22"/>
                    </a:lnTo>
                    <a:lnTo>
                      <a:pt x="25" y="35"/>
                    </a:lnTo>
                    <a:lnTo>
                      <a:pt x="22" y="40"/>
                    </a:lnTo>
                    <a:lnTo>
                      <a:pt x="20" y="45"/>
                    </a:lnTo>
                    <a:lnTo>
                      <a:pt x="15" y="50"/>
                    </a:lnTo>
                    <a:lnTo>
                      <a:pt x="7" y="53"/>
                    </a:lnTo>
                    <a:lnTo>
                      <a:pt x="0" y="55"/>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8" name="Freeform 530"/>
              <p:cNvSpPr>
                <a:spLocks/>
              </p:cNvSpPr>
              <p:nvPr/>
            </p:nvSpPr>
            <p:spPr bwMode="auto">
              <a:xfrm>
                <a:off x="6159" y="6037"/>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9" name="Freeform 531"/>
              <p:cNvSpPr>
                <a:spLocks noEditPoints="1"/>
              </p:cNvSpPr>
              <p:nvPr/>
            </p:nvSpPr>
            <p:spPr bwMode="auto">
              <a:xfrm>
                <a:off x="6284" y="6035"/>
                <a:ext cx="126" cy="138"/>
              </a:xfrm>
              <a:custGeom>
                <a:avLst/>
                <a:gdLst>
                  <a:gd name="T0" fmla="*/ 93 w 126"/>
                  <a:gd name="T1" fmla="*/ 95 h 138"/>
                  <a:gd name="T2" fmla="*/ 98 w 126"/>
                  <a:gd name="T3" fmla="*/ 78 h 138"/>
                  <a:gd name="T4" fmla="*/ 98 w 126"/>
                  <a:gd name="T5" fmla="*/ 57 h 138"/>
                  <a:gd name="T6" fmla="*/ 93 w 126"/>
                  <a:gd name="T7" fmla="*/ 40 h 138"/>
                  <a:gd name="T8" fmla="*/ 83 w 126"/>
                  <a:gd name="T9" fmla="*/ 30 h 138"/>
                  <a:gd name="T10" fmla="*/ 71 w 126"/>
                  <a:gd name="T11" fmla="*/ 22 h 138"/>
                  <a:gd name="T12" fmla="*/ 56 w 126"/>
                  <a:gd name="T13" fmla="*/ 22 h 138"/>
                  <a:gd name="T14" fmla="*/ 43 w 126"/>
                  <a:gd name="T15" fmla="*/ 30 h 138"/>
                  <a:gd name="T16" fmla="*/ 33 w 126"/>
                  <a:gd name="T17" fmla="*/ 40 h 138"/>
                  <a:gd name="T18" fmla="*/ 28 w 126"/>
                  <a:gd name="T19" fmla="*/ 57 h 138"/>
                  <a:gd name="T20" fmla="*/ 28 w 126"/>
                  <a:gd name="T21" fmla="*/ 78 h 138"/>
                  <a:gd name="T22" fmla="*/ 33 w 126"/>
                  <a:gd name="T23" fmla="*/ 95 h 138"/>
                  <a:gd name="T24" fmla="*/ 43 w 126"/>
                  <a:gd name="T25" fmla="*/ 108 h 138"/>
                  <a:gd name="T26" fmla="*/ 56 w 126"/>
                  <a:gd name="T27" fmla="*/ 113 h 138"/>
                  <a:gd name="T28" fmla="*/ 71 w 126"/>
                  <a:gd name="T29" fmla="*/ 113 h 138"/>
                  <a:gd name="T30" fmla="*/ 83 w 126"/>
                  <a:gd name="T31" fmla="*/ 108 h 138"/>
                  <a:gd name="T32" fmla="*/ 106 w 126"/>
                  <a:gd name="T33" fmla="*/ 123 h 138"/>
                  <a:gd name="T34" fmla="*/ 88 w 126"/>
                  <a:gd name="T35" fmla="*/ 133 h 138"/>
                  <a:gd name="T36" fmla="*/ 63 w 126"/>
                  <a:gd name="T37" fmla="*/ 138 h 138"/>
                  <a:gd name="T38" fmla="*/ 38 w 126"/>
                  <a:gd name="T39" fmla="*/ 133 h 138"/>
                  <a:gd name="T40" fmla="*/ 20 w 126"/>
                  <a:gd name="T41" fmla="*/ 123 h 138"/>
                  <a:gd name="T42" fmla="*/ 5 w 126"/>
                  <a:gd name="T43" fmla="*/ 100 h 138"/>
                  <a:gd name="T44" fmla="*/ 3 w 126"/>
                  <a:gd name="T45" fmla="*/ 85 h 138"/>
                  <a:gd name="T46" fmla="*/ 3 w 126"/>
                  <a:gd name="T47" fmla="*/ 52 h 138"/>
                  <a:gd name="T48" fmla="*/ 5 w 126"/>
                  <a:gd name="T49" fmla="*/ 37 h 138"/>
                  <a:gd name="T50" fmla="*/ 20 w 126"/>
                  <a:gd name="T51" fmla="*/ 15 h 138"/>
                  <a:gd name="T52" fmla="*/ 38 w 126"/>
                  <a:gd name="T53" fmla="*/ 2 h 138"/>
                  <a:gd name="T54" fmla="*/ 63 w 126"/>
                  <a:gd name="T55" fmla="*/ 0 h 138"/>
                  <a:gd name="T56" fmla="*/ 88 w 126"/>
                  <a:gd name="T57" fmla="*/ 2 h 138"/>
                  <a:gd name="T58" fmla="*/ 106 w 126"/>
                  <a:gd name="T59" fmla="*/ 15 h 138"/>
                  <a:gd name="T60" fmla="*/ 121 w 126"/>
                  <a:gd name="T61" fmla="*/ 37 h 138"/>
                  <a:gd name="T62" fmla="*/ 126 w 126"/>
                  <a:gd name="T63" fmla="*/ 52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5"/>
                    </a:lnTo>
                    <a:lnTo>
                      <a:pt x="96" y="88"/>
                    </a:lnTo>
                    <a:lnTo>
                      <a:pt x="98" y="78"/>
                    </a:lnTo>
                    <a:lnTo>
                      <a:pt x="98" y="67"/>
                    </a:lnTo>
                    <a:lnTo>
                      <a:pt x="98" y="57"/>
                    </a:lnTo>
                    <a:lnTo>
                      <a:pt x="96" y="50"/>
                    </a:lnTo>
                    <a:lnTo>
                      <a:pt x="93" y="40"/>
                    </a:lnTo>
                    <a:lnTo>
                      <a:pt x="88" y="35"/>
                    </a:lnTo>
                    <a:lnTo>
                      <a:pt x="83" y="30"/>
                    </a:lnTo>
                    <a:lnTo>
                      <a:pt x="78" y="25"/>
                    </a:lnTo>
                    <a:lnTo>
                      <a:pt x="71" y="22"/>
                    </a:lnTo>
                    <a:lnTo>
                      <a:pt x="63" y="22"/>
                    </a:lnTo>
                    <a:lnTo>
                      <a:pt x="56" y="22"/>
                    </a:lnTo>
                    <a:lnTo>
                      <a:pt x="48" y="25"/>
                    </a:lnTo>
                    <a:lnTo>
                      <a:pt x="43" y="30"/>
                    </a:lnTo>
                    <a:lnTo>
                      <a:pt x="38" y="35"/>
                    </a:lnTo>
                    <a:lnTo>
                      <a:pt x="33" y="40"/>
                    </a:lnTo>
                    <a:lnTo>
                      <a:pt x="31" y="50"/>
                    </a:lnTo>
                    <a:lnTo>
                      <a:pt x="28" y="57"/>
                    </a:lnTo>
                    <a:lnTo>
                      <a:pt x="28" y="67"/>
                    </a:lnTo>
                    <a:lnTo>
                      <a:pt x="28" y="78"/>
                    </a:lnTo>
                    <a:lnTo>
                      <a:pt x="31" y="88"/>
                    </a:lnTo>
                    <a:lnTo>
                      <a:pt x="33" y="95"/>
                    </a:lnTo>
                    <a:lnTo>
                      <a:pt x="38" y="103"/>
                    </a:lnTo>
                    <a:lnTo>
                      <a:pt x="43" y="108"/>
                    </a:lnTo>
                    <a:lnTo>
                      <a:pt x="48" y="110"/>
                    </a:lnTo>
                    <a:lnTo>
                      <a:pt x="56" y="113"/>
                    </a:lnTo>
                    <a:lnTo>
                      <a:pt x="63" y="115"/>
                    </a:lnTo>
                    <a:lnTo>
                      <a:pt x="71" y="113"/>
                    </a:lnTo>
                    <a:lnTo>
                      <a:pt x="78" y="110"/>
                    </a:lnTo>
                    <a:lnTo>
                      <a:pt x="83" y="108"/>
                    </a:lnTo>
                    <a:lnTo>
                      <a:pt x="88" y="103"/>
                    </a:lnTo>
                    <a:close/>
                    <a:moveTo>
                      <a:pt x="106" y="123"/>
                    </a:moveTo>
                    <a:lnTo>
                      <a:pt x="98" y="128"/>
                    </a:lnTo>
                    <a:lnTo>
                      <a:pt x="88" y="133"/>
                    </a:lnTo>
                    <a:lnTo>
                      <a:pt x="76" y="135"/>
                    </a:lnTo>
                    <a:lnTo>
                      <a:pt x="63" y="138"/>
                    </a:lnTo>
                    <a:lnTo>
                      <a:pt x="51" y="135"/>
                    </a:lnTo>
                    <a:lnTo>
                      <a:pt x="38" y="133"/>
                    </a:lnTo>
                    <a:lnTo>
                      <a:pt x="28" y="128"/>
                    </a:lnTo>
                    <a:lnTo>
                      <a:pt x="20" y="123"/>
                    </a:lnTo>
                    <a:lnTo>
                      <a:pt x="13" y="113"/>
                    </a:lnTo>
                    <a:lnTo>
                      <a:pt x="5" y="100"/>
                    </a:lnTo>
                    <a:lnTo>
                      <a:pt x="3" y="93"/>
                    </a:lnTo>
                    <a:lnTo>
                      <a:pt x="3" y="85"/>
                    </a:lnTo>
                    <a:lnTo>
                      <a:pt x="0" y="67"/>
                    </a:lnTo>
                    <a:lnTo>
                      <a:pt x="3" y="52"/>
                    </a:lnTo>
                    <a:lnTo>
                      <a:pt x="3" y="45"/>
                    </a:lnTo>
                    <a:lnTo>
                      <a:pt x="5" y="37"/>
                    </a:lnTo>
                    <a:lnTo>
                      <a:pt x="13" y="25"/>
                    </a:lnTo>
                    <a:lnTo>
                      <a:pt x="20" y="15"/>
                    </a:lnTo>
                    <a:lnTo>
                      <a:pt x="28" y="7"/>
                    </a:lnTo>
                    <a:lnTo>
                      <a:pt x="38" y="2"/>
                    </a:lnTo>
                    <a:lnTo>
                      <a:pt x="51" y="0"/>
                    </a:lnTo>
                    <a:lnTo>
                      <a:pt x="63" y="0"/>
                    </a:lnTo>
                    <a:lnTo>
                      <a:pt x="76" y="0"/>
                    </a:lnTo>
                    <a:lnTo>
                      <a:pt x="88" y="2"/>
                    </a:lnTo>
                    <a:lnTo>
                      <a:pt x="98" y="7"/>
                    </a:lnTo>
                    <a:lnTo>
                      <a:pt x="106" y="15"/>
                    </a:lnTo>
                    <a:lnTo>
                      <a:pt x="116" y="25"/>
                    </a:lnTo>
                    <a:lnTo>
                      <a:pt x="121" y="37"/>
                    </a:lnTo>
                    <a:lnTo>
                      <a:pt x="124" y="45"/>
                    </a:lnTo>
                    <a:lnTo>
                      <a:pt x="126" y="52"/>
                    </a:lnTo>
                    <a:lnTo>
                      <a:pt x="126" y="67"/>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0" name="Freeform 532"/>
              <p:cNvSpPr>
                <a:spLocks/>
              </p:cNvSpPr>
              <p:nvPr/>
            </p:nvSpPr>
            <p:spPr bwMode="auto">
              <a:xfrm>
                <a:off x="6420" y="6037"/>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1" name="Freeform 533"/>
              <p:cNvSpPr>
                <a:spLocks/>
              </p:cNvSpPr>
              <p:nvPr/>
            </p:nvSpPr>
            <p:spPr bwMode="auto">
              <a:xfrm>
                <a:off x="6591" y="6037"/>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2" name="Freeform 534"/>
              <p:cNvSpPr>
                <a:spLocks/>
              </p:cNvSpPr>
              <p:nvPr/>
            </p:nvSpPr>
            <p:spPr bwMode="auto">
              <a:xfrm>
                <a:off x="6722" y="6037"/>
                <a:ext cx="106" cy="136"/>
              </a:xfrm>
              <a:custGeom>
                <a:avLst/>
                <a:gdLst>
                  <a:gd name="T0" fmla="*/ 0 w 106"/>
                  <a:gd name="T1" fmla="*/ 0 h 136"/>
                  <a:gd name="T2" fmla="*/ 28 w 106"/>
                  <a:gd name="T3" fmla="*/ 0 h 136"/>
                  <a:gd name="T4" fmla="*/ 28 w 106"/>
                  <a:gd name="T5" fmla="*/ 81 h 136"/>
                  <a:gd name="T6" fmla="*/ 30 w 106"/>
                  <a:gd name="T7" fmla="*/ 93 h 136"/>
                  <a:gd name="T8" fmla="*/ 33 w 106"/>
                  <a:gd name="T9" fmla="*/ 101 h 136"/>
                  <a:gd name="T10" fmla="*/ 35 w 106"/>
                  <a:gd name="T11" fmla="*/ 106 h 136"/>
                  <a:gd name="T12" fmla="*/ 40 w 106"/>
                  <a:gd name="T13" fmla="*/ 108 h 136"/>
                  <a:gd name="T14" fmla="*/ 45 w 106"/>
                  <a:gd name="T15" fmla="*/ 111 h 136"/>
                  <a:gd name="T16" fmla="*/ 53 w 106"/>
                  <a:gd name="T17" fmla="*/ 111 h 136"/>
                  <a:gd name="T18" fmla="*/ 60 w 106"/>
                  <a:gd name="T19" fmla="*/ 111 h 136"/>
                  <a:gd name="T20" fmla="*/ 68 w 106"/>
                  <a:gd name="T21" fmla="*/ 108 h 136"/>
                  <a:gd name="T22" fmla="*/ 71 w 106"/>
                  <a:gd name="T23" fmla="*/ 106 h 136"/>
                  <a:gd name="T24" fmla="*/ 76 w 106"/>
                  <a:gd name="T25" fmla="*/ 101 h 136"/>
                  <a:gd name="T26" fmla="*/ 78 w 106"/>
                  <a:gd name="T27" fmla="*/ 93 h 136"/>
                  <a:gd name="T28" fmla="*/ 78 w 106"/>
                  <a:gd name="T29" fmla="*/ 81 h 136"/>
                  <a:gd name="T30" fmla="*/ 78 w 106"/>
                  <a:gd name="T31" fmla="*/ 0 h 136"/>
                  <a:gd name="T32" fmla="*/ 106 w 106"/>
                  <a:gd name="T33" fmla="*/ 0 h 136"/>
                  <a:gd name="T34" fmla="*/ 106 w 106"/>
                  <a:gd name="T35" fmla="*/ 81 h 136"/>
                  <a:gd name="T36" fmla="*/ 106 w 106"/>
                  <a:gd name="T37" fmla="*/ 91 h 136"/>
                  <a:gd name="T38" fmla="*/ 103 w 106"/>
                  <a:gd name="T39" fmla="*/ 101 h 136"/>
                  <a:gd name="T40" fmla="*/ 101 w 106"/>
                  <a:gd name="T41" fmla="*/ 108 h 136"/>
                  <a:gd name="T42" fmla="*/ 98 w 106"/>
                  <a:gd name="T43" fmla="*/ 113 h 136"/>
                  <a:gd name="T44" fmla="*/ 96 w 106"/>
                  <a:gd name="T45" fmla="*/ 118 h 136"/>
                  <a:gd name="T46" fmla="*/ 91 w 106"/>
                  <a:gd name="T47" fmla="*/ 123 h 136"/>
                  <a:gd name="T48" fmla="*/ 81 w 106"/>
                  <a:gd name="T49" fmla="*/ 128 h 136"/>
                  <a:gd name="T50" fmla="*/ 76 w 106"/>
                  <a:gd name="T51" fmla="*/ 131 h 136"/>
                  <a:gd name="T52" fmla="*/ 68 w 106"/>
                  <a:gd name="T53" fmla="*/ 133 h 136"/>
                  <a:gd name="T54" fmla="*/ 53 w 106"/>
                  <a:gd name="T55" fmla="*/ 136 h 136"/>
                  <a:gd name="T56" fmla="*/ 38 w 106"/>
                  <a:gd name="T57" fmla="*/ 133 h 136"/>
                  <a:gd name="T58" fmla="*/ 30 w 106"/>
                  <a:gd name="T59" fmla="*/ 131 h 136"/>
                  <a:gd name="T60" fmla="*/ 25 w 106"/>
                  <a:gd name="T61" fmla="*/ 128 h 136"/>
                  <a:gd name="T62" fmla="*/ 20 w 106"/>
                  <a:gd name="T63" fmla="*/ 126 h 136"/>
                  <a:gd name="T64" fmla="*/ 15 w 106"/>
                  <a:gd name="T65" fmla="*/ 123 h 136"/>
                  <a:gd name="T66" fmla="*/ 10 w 106"/>
                  <a:gd name="T67" fmla="*/ 118 h 136"/>
                  <a:gd name="T68" fmla="*/ 8 w 106"/>
                  <a:gd name="T69" fmla="*/ 113 h 136"/>
                  <a:gd name="T70" fmla="*/ 5 w 106"/>
                  <a:gd name="T71" fmla="*/ 108 h 136"/>
                  <a:gd name="T72" fmla="*/ 3 w 106"/>
                  <a:gd name="T73" fmla="*/ 101 h 136"/>
                  <a:gd name="T74" fmla="*/ 0 w 106"/>
                  <a:gd name="T75" fmla="*/ 91 h 136"/>
                  <a:gd name="T76" fmla="*/ 0 w 106"/>
                  <a:gd name="T77" fmla="*/ 81 h 136"/>
                  <a:gd name="T78" fmla="*/ 0 w 106"/>
                  <a:gd name="T79" fmla="*/ 0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6"/>
                  <a:gd name="T122" fmla="*/ 106 w 10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6">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101"/>
                    </a:lnTo>
                    <a:lnTo>
                      <a:pt x="101" y="108"/>
                    </a:lnTo>
                    <a:lnTo>
                      <a:pt x="98" y="113"/>
                    </a:lnTo>
                    <a:lnTo>
                      <a:pt x="96" y="118"/>
                    </a:lnTo>
                    <a:lnTo>
                      <a:pt x="91" y="123"/>
                    </a:lnTo>
                    <a:lnTo>
                      <a:pt x="81" y="128"/>
                    </a:lnTo>
                    <a:lnTo>
                      <a:pt x="76" y="131"/>
                    </a:lnTo>
                    <a:lnTo>
                      <a:pt x="68" y="133"/>
                    </a:lnTo>
                    <a:lnTo>
                      <a:pt x="53" y="136"/>
                    </a:lnTo>
                    <a:lnTo>
                      <a:pt x="38" y="133"/>
                    </a:lnTo>
                    <a:lnTo>
                      <a:pt x="30" y="131"/>
                    </a:lnTo>
                    <a:lnTo>
                      <a:pt x="25" y="128"/>
                    </a:lnTo>
                    <a:lnTo>
                      <a:pt x="20" y="126"/>
                    </a:lnTo>
                    <a:lnTo>
                      <a:pt x="15" y="123"/>
                    </a:lnTo>
                    <a:lnTo>
                      <a:pt x="10" y="118"/>
                    </a:lnTo>
                    <a:lnTo>
                      <a:pt x="8" y="113"/>
                    </a:lnTo>
                    <a:lnTo>
                      <a:pt x="5" y="108"/>
                    </a:lnTo>
                    <a:lnTo>
                      <a:pt x="3" y="101"/>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3" name="Freeform 535"/>
              <p:cNvSpPr>
                <a:spLocks/>
              </p:cNvSpPr>
              <p:nvPr/>
            </p:nvSpPr>
            <p:spPr bwMode="auto">
              <a:xfrm>
                <a:off x="6853" y="6037"/>
                <a:ext cx="93" cy="131"/>
              </a:xfrm>
              <a:custGeom>
                <a:avLst/>
                <a:gdLst>
                  <a:gd name="T0" fmla="*/ 0 w 93"/>
                  <a:gd name="T1" fmla="*/ 0 h 131"/>
                  <a:gd name="T2" fmla="*/ 28 w 93"/>
                  <a:gd name="T3" fmla="*/ 0 h 131"/>
                  <a:gd name="T4" fmla="*/ 28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4" name="Freeform 536"/>
              <p:cNvSpPr>
                <a:spLocks/>
              </p:cNvSpPr>
              <p:nvPr/>
            </p:nvSpPr>
            <p:spPr bwMode="auto">
              <a:xfrm>
                <a:off x="6964" y="6037"/>
                <a:ext cx="93" cy="131"/>
              </a:xfrm>
              <a:custGeom>
                <a:avLst/>
                <a:gdLst>
                  <a:gd name="T0" fmla="*/ 0 w 93"/>
                  <a:gd name="T1" fmla="*/ 0 h 131"/>
                  <a:gd name="T2" fmla="*/ 27 w 93"/>
                  <a:gd name="T3" fmla="*/ 0 h 131"/>
                  <a:gd name="T4" fmla="*/ 27 w 93"/>
                  <a:gd name="T5" fmla="*/ 108 h 131"/>
                  <a:gd name="T6" fmla="*/ 93 w 93"/>
                  <a:gd name="T7" fmla="*/ 108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8"/>
                    </a:lnTo>
                    <a:lnTo>
                      <a:pt x="93" y="108"/>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5" name="Freeform 537"/>
              <p:cNvSpPr>
                <a:spLocks/>
              </p:cNvSpPr>
              <p:nvPr/>
            </p:nvSpPr>
            <p:spPr bwMode="auto">
              <a:xfrm>
                <a:off x="7072" y="6143"/>
                <a:ext cx="27" cy="55"/>
              </a:xfrm>
              <a:custGeom>
                <a:avLst/>
                <a:gdLst>
                  <a:gd name="T0" fmla="*/ 0 w 27"/>
                  <a:gd name="T1" fmla="*/ 47 h 55"/>
                  <a:gd name="T2" fmla="*/ 5 w 27"/>
                  <a:gd name="T3" fmla="*/ 42 h 55"/>
                  <a:gd name="T4" fmla="*/ 10 w 27"/>
                  <a:gd name="T5" fmla="*/ 40 h 55"/>
                  <a:gd name="T6" fmla="*/ 12 w 27"/>
                  <a:gd name="T7" fmla="*/ 32 h 55"/>
                  <a:gd name="T8" fmla="*/ 15 w 27"/>
                  <a:gd name="T9" fmla="*/ 25 h 55"/>
                  <a:gd name="T10" fmla="*/ 0 w 27"/>
                  <a:gd name="T11" fmla="*/ 25 h 55"/>
                  <a:gd name="T12" fmla="*/ 0 w 27"/>
                  <a:gd name="T13" fmla="*/ 0 h 55"/>
                  <a:gd name="T14" fmla="*/ 27 w 27"/>
                  <a:gd name="T15" fmla="*/ 0 h 55"/>
                  <a:gd name="T16" fmla="*/ 27 w 27"/>
                  <a:gd name="T17" fmla="*/ 22 h 55"/>
                  <a:gd name="T18" fmla="*/ 25 w 27"/>
                  <a:gd name="T19" fmla="*/ 35 h 55"/>
                  <a:gd name="T20" fmla="*/ 22 w 27"/>
                  <a:gd name="T21" fmla="*/ 40 h 55"/>
                  <a:gd name="T22" fmla="*/ 20 w 27"/>
                  <a:gd name="T23" fmla="*/ 45 h 55"/>
                  <a:gd name="T24" fmla="*/ 15 w 27"/>
                  <a:gd name="T25" fmla="*/ 50 h 55"/>
                  <a:gd name="T26" fmla="*/ 7 w 27"/>
                  <a:gd name="T27" fmla="*/ 52 h 55"/>
                  <a:gd name="T28" fmla="*/ 0 w 27"/>
                  <a:gd name="T29" fmla="*/ 55 h 55"/>
                  <a:gd name="T30" fmla="*/ 0 w 27"/>
                  <a:gd name="T31" fmla="*/ 47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5"/>
                  <a:gd name="T50" fmla="*/ 27 w 27"/>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5">
                    <a:moveTo>
                      <a:pt x="0" y="47"/>
                    </a:moveTo>
                    <a:lnTo>
                      <a:pt x="5" y="42"/>
                    </a:lnTo>
                    <a:lnTo>
                      <a:pt x="10" y="40"/>
                    </a:lnTo>
                    <a:lnTo>
                      <a:pt x="12" y="32"/>
                    </a:lnTo>
                    <a:lnTo>
                      <a:pt x="15" y="25"/>
                    </a:lnTo>
                    <a:lnTo>
                      <a:pt x="0" y="25"/>
                    </a:lnTo>
                    <a:lnTo>
                      <a:pt x="0" y="0"/>
                    </a:lnTo>
                    <a:lnTo>
                      <a:pt x="27" y="0"/>
                    </a:lnTo>
                    <a:lnTo>
                      <a:pt x="27" y="22"/>
                    </a:lnTo>
                    <a:lnTo>
                      <a:pt x="25" y="35"/>
                    </a:lnTo>
                    <a:lnTo>
                      <a:pt x="22" y="40"/>
                    </a:lnTo>
                    <a:lnTo>
                      <a:pt x="20" y="45"/>
                    </a:lnTo>
                    <a:lnTo>
                      <a:pt x="15" y="50"/>
                    </a:lnTo>
                    <a:lnTo>
                      <a:pt x="7" y="52"/>
                    </a:lnTo>
                    <a:lnTo>
                      <a:pt x="0" y="55"/>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6" name="Freeform 538"/>
              <p:cNvSpPr>
                <a:spLocks/>
              </p:cNvSpPr>
              <p:nvPr/>
            </p:nvSpPr>
            <p:spPr bwMode="auto">
              <a:xfrm>
                <a:off x="566"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6 w 103"/>
                  <a:gd name="T27" fmla="*/ 93 h 135"/>
                  <a:gd name="T28" fmla="*/ 76 w 103"/>
                  <a:gd name="T29" fmla="*/ 80 h 135"/>
                  <a:gd name="T30" fmla="*/ 76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1 w 103"/>
                  <a:gd name="T47" fmla="*/ 123 h 135"/>
                  <a:gd name="T48" fmla="*/ 81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8 w 103"/>
                  <a:gd name="T63" fmla="*/ 125 h 135"/>
                  <a:gd name="T64" fmla="*/ 13 w 103"/>
                  <a:gd name="T65" fmla="*/ 123 h 135"/>
                  <a:gd name="T66" fmla="*/ 8 w 103"/>
                  <a:gd name="T67" fmla="*/ 118 h 135"/>
                  <a:gd name="T68" fmla="*/ 5 w 103"/>
                  <a:gd name="T69" fmla="*/ 113 h 135"/>
                  <a:gd name="T70" fmla="*/ 3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6" y="93"/>
                    </a:lnTo>
                    <a:lnTo>
                      <a:pt x="76" y="80"/>
                    </a:lnTo>
                    <a:lnTo>
                      <a:pt x="76" y="0"/>
                    </a:lnTo>
                    <a:lnTo>
                      <a:pt x="103" y="0"/>
                    </a:lnTo>
                    <a:lnTo>
                      <a:pt x="103" y="80"/>
                    </a:lnTo>
                    <a:lnTo>
                      <a:pt x="103" y="90"/>
                    </a:lnTo>
                    <a:lnTo>
                      <a:pt x="103" y="100"/>
                    </a:lnTo>
                    <a:lnTo>
                      <a:pt x="101" y="108"/>
                    </a:lnTo>
                    <a:lnTo>
                      <a:pt x="98" y="113"/>
                    </a:lnTo>
                    <a:lnTo>
                      <a:pt x="93" y="118"/>
                    </a:lnTo>
                    <a:lnTo>
                      <a:pt x="91" y="123"/>
                    </a:lnTo>
                    <a:lnTo>
                      <a:pt x="81" y="128"/>
                    </a:lnTo>
                    <a:lnTo>
                      <a:pt x="73" y="130"/>
                    </a:lnTo>
                    <a:lnTo>
                      <a:pt x="68" y="133"/>
                    </a:lnTo>
                    <a:lnTo>
                      <a:pt x="50" y="135"/>
                    </a:lnTo>
                    <a:lnTo>
                      <a:pt x="35" y="133"/>
                    </a:lnTo>
                    <a:lnTo>
                      <a:pt x="30" y="130"/>
                    </a:lnTo>
                    <a:lnTo>
                      <a:pt x="23" y="128"/>
                    </a:lnTo>
                    <a:lnTo>
                      <a:pt x="18" y="125"/>
                    </a:lnTo>
                    <a:lnTo>
                      <a:pt x="13" y="123"/>
                    </a:lnTo>
                    <a:lnTo>
                      <a:pt x="8" y="118"/>
                    </a:lnTo>
                    <a:lnTo>
                      <a:pt x="5" y="113"/>
                    </a:lnTo>
                    <a:lnTo>
                      <a:pt x="3"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7" name="Freeform 539"/>
              <p:cNvSpPr>
                <a:spLocks/>
              </p:cNvSpPr>
              <p:nvPr/>
            </p:nvSpPr>
            <p:spPr bwMode="auto">
              <a:xfrm>
                <a:off x="694" y="6982"/>
                <a:ext cx="106" cy="130"/>
              </a:xfrm>
              <a:custGeom>
                <a:avLst/>
                <a:gdLst>
                  <a:gd name="T0" fmla="*/ 0 w 106"/>
                  <a:gd name="T1" fmla="*/ 0 h 130"/>
                  <a:gd name="T2" fmla="*/ 31 w 106"/>
                  <a:gd name="T3" fmla="*/ 0 h 130"/>
                  <a:gd name="T4" fmla="*/ 81 w 106"/>
                  <a:gd name="T5" fmla="*/ 90 h 130"/>
                  <a:gd name="T6" fmla="*/ 81 w 106"/>
                  <a:gd name="T7" fmla="*/ 0 h 130"/>
                  <a:gd name="T8" fmla="*/ 106 w 106"/>
                  <a:gd name="T9" fmla="*/ 0 h 130"/>
                  <a:gd name="T10" fmla="*/ 106 w 106"/>
                  <a:gd name="T11" fmla="*/ 130 h 130"/>
                  <a:gd name="T12" fmla="*/ 78 w 106"/>
                  <a:gd name="T13" fmla="*/ 130 h 130"/>
                  <a:gd name="T14" fmla="*/ 26 w 106"/>
                  <a:gd name="T15" fmla="*/ 37 h 130"/>
                  <a:gd name="T16" fmla="*/ 26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1" y="0"/>
                    </a:lnTo>
                    <a:lnTo>
                      <a:pt x="81" y="90"/>
                    </a:lnTo>
                    <a:lnTo>
                      <a:pt x="81" y="0"/>
                    </a:lnTo>
                    <a:lnTo>
                      <a:pt x="106" y="0"/>
                    </a:lnTo>
                    <a:lnTo>
                      <a:pt x="106" y="130"/>
                    </a:lnTo>
                    <a:lnTo>
                      <a:pt x="78" y="130"/>
                    </a:lnTo>
                    <a:lnTo>
                      <a:pt x="26" y="37"/>
                    </a:lnTo>
                    <a:lnTo>
                      <a:pt x="2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8" name="Rectangle 540"/>
              <p:cNvSpPr>
                <a:spLocks noChangeArrowheads="1"/>
              </p:cNvSpPr>
              <p:nvPr/>
            </p:nvSpPr>
            <p:spPr bwMode="auto">
              <a:xfrm>
                <a:off x="825" y="6982"/>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29" name="Freeform 541"/>
              <p:cNvSpPr>
                <a:spLocks noEditPoints="1"/>
              </p:cNvSpPr>
              <p:nvPr/>
            </p:nvSpPr>
            <p:spPr bwMode="auto">
              <a:xfrm>
                <a:off x="873" y="6979"/>
                <a:ext cx="126" cy="143"/>
              </a:xfrm>
              <a:custGeom>
                <a:avLst/>
                <a:gdLst>
                  <a:gd name="T0" fmla="*/ 75 w 126"/>
                  <a:gd name="T1" fmla="*/ 111 h 143"/>
                  <a:gd name="T2" fmla="*/ 78 w 126"/>
                  <a:gd name="T3" fmla="*/ 83 h 143"/>
                  <a:gd name="T4" fmla="*/ 96 w 126"/>
                  <a:gd name="T5" fmla="*/ 86 h 143"/>
                  <a:gd name="T6" fmla="*/ 96 w 126"/>
                  <a:gd name="T7" fmla="*/ 68 h 143"/>
                  <a:gd name="T8" fmla="*/ 96 w 126"/>
                  <a:gd name="T9" fmla="*/ 53 h 143"/>
                  <a:gd name="T10" fmla="*/ 91 w 126"/>
                  <a:gd name="T11" fmla="*/ 40 h 143"/>
                  <a:gd name="T12" fmla="*/ 83 w 126"/>
                  <a:gd name="T13" fmla="*/ 30 h 143"/>
                  <a:gd name="T14" fmla="*/ 70 w 126"/>
                  <a:gd name="T15" fmla="*/ 23 h 143"/>
                  <a:gd name="T16" fmla="*/ 53 w 126"/>
                  <a:gd name="T17" fmla="*/ 23 h 143"/>
                  <a:gd name="T18" fmla="*/ 40 w 126"/>
                  <a:gd name="T19" fmla="*/ 30 h 143"/>
                  <a:gd name="T20" fmla="*/ 33 w 126"/>
                  <a:gd name="T21" fmla="*/ 40 h 143"/>
                  <a:gd name="T22" fmla="*/ 28 w 126"/>
                  <a:gd name="T23" fmla="*/ 58 h 143"/>
                  <a:gd name="T24" fmla="*/ 28 w 126"/>
                  <a:gd name="T25" fmla="*/ 81 h 143"/>
                  <a:gd name="T26" fmla="*/ 33 w 126"/>
                  <a:gd name="T27" fmla="*/ 101 h 143"/>
                  <a:gd name="T28" fmla="*/ 45 w 126"/>
                  <a:gd name="T29" fmla="*/ 111 h 143"/>
                  <a:gd name="T30" fmla="*/ 60 w 126"/>
                  <a:gd name="T31" fmla="*/ 116 h 143"/>
                  <a:gd name="T32" fmla="*/ 121 w 126"/>
                  <a:gd name="T33" fmla="*/ 96 h 143"/>
                  <a:gd name="T34" fmla="*/ 111 w 126"/>
                  <a:gd name="T35" fmla="*/ 116 h 143"/>
                  <a:gd name="T36" fmla="*/ 111 w 126"/>
                  <a:gd name="T37" fmla="*/ 143 h 143"/>
                  <a:gd name="T38" fmla="*/ 83 w 126"/>
                  <a:gd name="T39" fmla="*/ 136 h 143"/>
                  <a:gd name="T40" fmla="*/ 60 w 126"/>
                  <a:gd name="T41" fmla="*/ 138 h 143"/>
                  <a:gd name="T42" fmla="*/ 38 w 126"/>
                  <a:gd name="T43" fmla="*/ 133 h 143"/>
                  <a:gd name="T44" fmla="*/ 20 w 126"/>
                  <a:gd name="T45" fmla="*/ 123 h 143"/>
                  <a:gd name="T46" fmla="*/ 5 w 126"/>
                  <a:gd name="T47" fmla="*/ 101 h 143"/>
                  <a:gd name="T48" fmla="*/ 0 w 126"/>
                  <a:gd name="T49" fmla="*/ 86 h 143"/>
                  <a:gd name="T50" fmla="*/ 0 w 126"/>
                  <a:gd name="T51" fmla="*/ 53 h 143"/>
                  <a:gd name="T52" fmla="*/ 5 w 126"/>
                  <a:gd name="T53" fmla="*/ 38 h 143"/>
                  <a:gd name="T54" fmla="*/ 20 w 126"/>
                  <a:gd name="T55" fmla="*/ 15 h 143"/>
                  <a:gd name="T56" fmla="*/ 38 w 126"/>
                  <a:gd name="T57" fmla="*/ 3 h 143"/>
                  <a:gd name="T58" fmla="*/ 63 w 126"/>
                  <a:gd name="T59" fmla="*/ 0 h 143"/>
                  <a:gd name="T60" fmla="*/ 86 w 126"/>
                  <a:gd name="T61" fmla="*/ 3 h 143"/>
                  <a:gd name="T62" fmla="*/ 103 w 126"/>
                  <a:gd name="T63" fmla="*/ 15 h 143"/>
                  <a:gd name="T64" fmla="*/ 118 w 126"/>
                  <a:gd name="T65" fmla="*/ 38 h 143"/>
                  <a:gd name="T66" fmla="*/ 123 w 126"/>
                  <a:gd name="T67" fmla="*/ 51 h 143"/>
                  <a:gd name="T68" fmla="*/ 123 w 126"/>
                  <a:gd name="T69" fmla="*/ 83 h 1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43"/>
                  <a:gd name="T107" fmla="*/ 126 w 126"/>
                  <a:gd name="T108" fmla="*/ 143 h 1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43">
                    <a:moveTo>
                      <a:pt x="70" y="113"/>
                    </a:moveTo>
                    <a:lnTo>
                      <a:pt x="75" y="111"/>
                    </a:lnTo>
                    <a:lnTo>
                      <a:pt x="63" y="98"/>
                    </a:lnTo>
                    <a:lnTo>
                      <a:pt x="78" y="83"/>
                    </a:lnTo>
                    <a:lnTo>
                      <a:pt x="91" y="96"/>
                    </a:lnTo>
                    <a:lnTo>
                      <a:pt x="96" y="86"/>
                    </a:lnTo>
                    <a:lnTo>
                      <a:pt x="96" y="78"/>
                    </a:lnTo>
                    <a:lnTo>
                      <a:pt x="96" y="68"/>
                    </a:lnTo>
                    <a:lnTo>
                      <a:pt x="96" y="58"/>
                    </a:lnTo>
                    <a:lnTo>
                      <a:pt x="96" y="53"/>
                    </a:lnTo>
                    <a:lnTo>
                      <a:pt x="96" y="51"/>
                    </a:lnTo>
                    <a:lnTo>
                      <a:pt x="91" y="40"/>
                    </a:lnTo>
                    <a:lnTo>
                      <a:pt x="88" y="35"/>
                    </a:lnTo>
                    <a:lnTo>
                      <a:pt x="83" y="30"/>
                    </a:lnTo>
                    <a:lnTo>
                      <a:pt x="75" y="25"/>
                    </a:lnTo>
                    <a:lnTo>
                      <a:pt x="70" y="23"/>
                    </a:lnTo>
                    <a:lnTo>
                      <a:pt x="60" y="23"/>
                    </a:lnTo>
                    <a:lnTo>
                      <a:pt x="53" y="23"/>
                    </a:lnTo>
                    <a:lnTo>
                      <a:pt x="48" y="25"/>
                    </a:lnTo>
                    <a:lnTo>
                      <a:pt x="40" y="30"/>
                    </a:lnTo>
                    <a:lnTo>
                      <a:pt x="35" y="35"/>
                    </a:lnTo>
                    <a:lnTo>
                      <a:pt x="33" y="40"/>
                    </a:lnTo>
                    <a:lnTo>
                      <a:pt x="28" y="48"/>
                    </a:lnTo>
                    <a:lnTo>
                      <a:pt x="28" y="58"/>
                    </a:lnTo>
                    <a:lnTo>
                      <a:pt x="25" y="68"/>
                    </a:lnTo>
                    <a:lnTo>
                      <a:pt x="28" y="81"/>
                    </a:lnTo>
                    <a:lnTo>
                      <a:pt x="30" y="91"/>
                    </a:lnTo>
                    <a:lnTo>
                      <a:pt x="33" y="101"/>
                    </a:lnTo>
                    <a:lnTo>
                      <a:pt x="40" y="108"/>
                    </a:lnTo>
                    <a:lnTo>
                      <a:pt x="45" y="111"/>
                    </a:lnTo>
                    <a:lnTo>
                      <a:pt x="50" y="113"/>
                    </a:lnTo>
                    <a:lnTo>
                      <a:pt x="60" y="116"/>
                    </a:lnTo>
                    <a:lnTo>
                      <a:pt x="70" y="113"/>
                    </a:lnTo>
                    <a:close/>
                    <a:moveTo>
                      <a:pt x="121" y="96"/>
                    </a:moveTo>
                    <a:lnTo>
                      <a:pt x="116" y="106"/>
                    </a:lnTo>
                    <a:lnTo>
                      <a:pt x="111" y="116"/>
                    </a:lnTo>
                    <a:lnTo>
                      <a:pt x="126" y="128"/>
                    </a:lnTo>
                    <a:lnTo>
                      <a:pt x="111" y="143"/>
                    </a:lnTo>
                    <a:lnTo>
                      <a:pt x="96" y="128"/>
                    </a:lnTo>
                    <a:lnTo>
                      <a:pt x="83" y="136"/>
                    </a:lnTo>
                    <a:lnTo>
                      <a:pt x="73" y="136"/>
                    </a:lnTo>
                    <a:lnTo>
                      <a:pt x="60" y="138"/>
                    </a:lnTo>
                    <a:lnTo>
                      <a:pt x="50" y="136"/>
                    </a:lnTo>
                    <a:lnTo>
                      <a:pt x="38" y="133"/>
                    </a:lnTo>
                    <a:lnTo>
                      <a:pt x="28" y="128"/>
                    </a:lnTo>
                    <a:lnTo>
                      <a:pt x="20" y="123"/>
                    </a:lnTo>
                    <a:lnTo>
                      <a:pt x="10" y="113"/>
                    </a:lnTo>
                    <a:lnTo>
                      <a:pt x="5" y="101"/>
                    </a:lnTo>
                    <a:lnTo>
                      <a:pt x="2" y="93"/>
                    </a:lnTo>
                    <a:lnTo>
                      <a:pt x="0" y="86"/>
                    </a:lnTo>
                    <a:lnTo>
                      <a:pt x="0" y="68"/>
                    </a:lnTo>
                    <a:lnTo>
                      <a:pt x="0" y="53"/>
                    </a:lnTo>
                    <a:lnTo>
                      <a:pt x="2" y="45"/>
                    </a:lnTo>
                    <a:lnTo>
                      <a:pt x="5" y="38"/>
                    </a:lnTo>
                    <a:lnTo>
                      <a:pt x="10" y="25"/>
                    </a:lnTo>
                    <a:lnTo>
                      <a:pt x="20" y="15"/>
                    </a:lnTo>
                    <a:lnTo>
                      <a:pt x="28" y="8"/>
                    </a:lnTo>
                    <a:lnTo>
                      <a:pt x="38" y="3"/>
                    </a:lnTo>
                    <a:lnTo>
                      <a:pt x="50" y="0"/>
                    </a:lnTo>
                    <a:lnTo>
                      <a:pt x="63" y="0"/>
                    </a:lnTo>
                    <a:lnTo>
                      <a:pt x="73" y="0"/>
                    </a:lnTo>
                    <a:lnTo>
                      <a:pt x="86" y="3"/>
                    </a:lnTo>
                    <a:lnTo>
                      <a:pt x="96" y="8"/>
                    </a:lnTo>
                    <a:lnTo>
                      <a:pt x="103" y="15"/>
                    </a:lnTo>
                    <a:lnTo>
                      <a:pt x="113" y="25"/>
                    </a:lnTo>
                    <a:lnTo>
                      <a:pt x="118" y="38"/>
                    </a:lnTo>
                    <a:lnTo>
                      <a:pt x="121" y="45"/>
                    </a:lnTo>
                    <a:lnTo>
                      <a:pt x="123" y="51"/>
                    </a:lnTo>
                    <a:lnTo>
                      <a:pt x="123" y="66"/>
                    </a:lnTo>
                    <a:lnTo>
                      <a:pt x="123" y="83"/>
                    </a:lnTo>
                    <a:lnTo>
                      <a:pt x="121"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0" name="Freeform 542"/>
              <p:cNvSpPr>
                <a:spLocks/>
              </p:cNvSpPr>
              <p:nvPr/>
            </p:nvSpPr>
            <p:spPr bwMode="auto">
              <a:xfrm>
                <a:off x="1019" y="6982"/>
                <a:ext cx="103" cy="135"/>
              </a:xfrm>
              <a:custGeom>
                <a:avLst/>
                <a:gdLst>
                  <a:gd name="T0" fmla="*/ 0 w 103"/>
                  <a:gd name="T1" fmla="*/ 0 h 135"/>
                  <a:gd name="T2" fmla="*/ 28 w 103"/>
                  <a:gd name="T3" fmla="*/ 0 h 135"/>
                  <a:gd name="T4" fmla="*/ 28 w 103"/>
                  <a:gd name="T5" fmla="*/ 80 h 135"/>
                  <a:gd name="T6" fmla="*/ 28 w 103"/>
                  <a:gd name="T7" fmla="*/ 93 h 135"/>
                  <a:gd name="T8" fmla="*/ 30 w 103"/>
                  <a:gd name="T9" fmla="*/ 100 h 135"/>
                  <a:gd name="T10" fmla="*/ 33 w 103"/>
                  <a:gd name="T11" fmla="*/ 105 h 135"/>
                  <a:gd name="T12" fmla="*/ 38 w 103"/>
                  <a:gd name="T13" fmla="*/ 108 h 135"/>
                  <a:gd name="T14" fmla="*/ 43 w 103"/>
                  <a:gd name="T15" fmla="*/ 110 h 135"/>
                  <a:gd name="T16" fmla="*/ 50 w 103"/>
                  <a:gd name="T17" fmla="*/ 110 h 135"/>
                  <a:gd name="T18" fmla="*/ 58 w 103"/>
                  <a:gd name="T19" fmla="*/ 110 h 135"/>
                  <a:gd name="T20" fmla="*/ 65 w 103"/>
                  <a:gd name="T21" fmla="*/ 108 h 135"/>
                  <a:gd name="T22" fmla="*/ 70 w 103"/>
                  <a:gd name="T23" fmla="*/ 105 h 135"/>
                  <a:gd name="T24" fmla="*/ 73 w 103"/>
                  <a:gd name="T25" fmla="*/ 100 h 135"/>
                  <a:gd name="T26" fmla="*/ 75 w 103"/>
                  <a:gd name="T27" fmla="*/ 93 h 135"/>
                  <a:gd name="T28" fmla="*/ 75 w 103"/>
                  <a:gd name="T29" fmla="*/ 80 h 135"/>
                  <a:gd name="T30" fmla="*/ 75 w 103"/>
                  <a:gd name="T31" fmla="*/ 0 h 135"/>
                  <a:gd name="T32" fmla="*/ 103 w 103"/>
                  <a:gd name="T33" fmla="*/ 0 h 135"/>
                  <a:gd name="T34" fmla="*/ 103 w 103"/>
                  <a:gd name="T35" fmla="*/ 80 h 135"/>
                  <a:gd name="T36" fmla="*/ 103 w 103"/>
                  <a:gd name="T37" fmla="*/ 90 h 135"/>
                  <a:gd name="T38" fmla="*/ 103 w 103"/>
                  <a:gd name="T39" fmla="*/ 100 h 135"/>
                  <a:gd name="T40" fmla="*/ 101 w 103"/>
                  <a:gd name="T41" fmla="*/ 108 h 135"/>
                  <a:gd name="T42" fmla="*/ 98 w 103"/>
                  <a:gd name="T43" fmla="*/ 113 h 135"/>
                  <a:gd name="T44" fmla="*/ 93 w 103"/>
                  <a:gd name="T45" fmla="*/ 118 h 135"/>
                  <a:gd name="T46" fmla="*/ 90 w 103"/>
                  <a:gd name="T47" fmla="*/ 123 h 135"/>
                  <a:gd name="T48" fmla="*/ 80 w 103"/>
                  <a:gd name="T49" fmla="*/ 128 h 135"/>
                  <a:gd name="T50" fmla="*/ 73 w 103"/>
                  <a:gd name="T51" fmla="*/ 130 h 135"/>
                  <a:gd name="T52" fmla="*/ 68 w 103"/>
                  <a:gd name="T53" fmla="*/ 133 h 135"/>
                  <a:gd name="T54" fmla="*/ 50 w 103"/>
                  <a:gd name="T55" fmla="*/ 135 h 135"/>
                  <a:gd name="T56" fmla="*/ 35 w 103"/>
                  <a:gd name="T57" fmla="*/ 133 h 135"/>
                  <a:gd name="T58" fmla="*/ 30 w 103"/>
                  <a:gd name="T59" fmla="*/ 130 h 135"/>
                  <a:gd name="T60" fmla="*/ 23 w 103"/>
                  <a:gd name="T61" fmla="*/ 128 h 135"/>
                  <a:gd name="T62" fmla="*/ 17 w 103"/>
                  <a:gd name="T63" fmla="*/ 125 h 135"/>
                  <a:gd name="T64" fmla="*/ 12 w 103"/>
                  <a:gd name="T65" fmla="*/ 123 h 135"/>
                  <a:gd name="T66" fmla="*/ 7 w 103"/>
                  <a:gd name="T67" fmla="*/ 118 h 135"/>
                  <a:gd name="T68" fmla="*/ 5 w 103"/>
                  <a:gd name="T69" fmla="*/ 113 h 135"/>
                  <a:gd name="T70" fmla="*/ 2 w 103"/>
                  <a:gd name="T71" fmla="*/ 108 h 135"/>
                  <a:gd name="T72" fmla="*/ 0 w 103"/>
                  <a:gd name="T73" fmla="*/ 100 h 135"/>
                  <a:gd name="T74" fmla="*/ 0 w 103"/>
                  <a:gd name="T75" fmla="*/ 90 h 135"/>
                  <a:gd name="T76" fmla="*/ 0 w 103"/>
                  <a:gd name="T77" fmla="*/ 80 h 135"/>
                  <a:gd name="T78" fmla="*/ 0 w 103"/>
                  <a:gd name="T79" fmla="*/ 0 h 1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5"/>
                  <a:gd name="T122" fmla="*/ 103 w 103"/>
                  <a:gd name="T123" fmla="*/ 135 h 1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5">
                    <a:moveTo>
                      <a:pt x="0" y="0"/>
                    </a:moveTo>
                    <a:lnTo>
                      <a:pt x="28" y="0"/>
                    </a:lnTo>
                    <a:lnTo>
                      <a:pt x="28" y="80"/>
                    </a:lnTo>
                    <a:lnTo>
                      <a:pt x="28" y="93"/>
                    </a:lnTo>
                    <a:lnTo>
                      <a:pt x="30" y="100"/>
                    </a:lnTo>
                    <a:lnTo>
                      <a:pt x="33" y="105"/>
                    </a:lnTo>
                    <a:lnTo>
                      <a:pt x="38" y="108"/>
                    </a:lnTo>
                    <a:lnTo>
                      <a:pt x="43" y="110"/>
                    </a:lnTo>
                    <a:lnTo>
                      <a:pt x="50" y="110"/>
                    </a:lnTo>
                    <a:lnTo>
                      <a:pt x="58" y="110"/>
                    </a:lnTo>
                    <a:lnTo>
                      <a:pt x="65" y="108"/>
                    </a:lnTo>
                    <a:lnTo>
                      <a:pt x="70" y="105"/>
                    </a:lnTo>
                    <a:lnTo>
                      <a:pt x="73" y="100"/>
                    </a:lnTo>
                    <a:lnTo>
                      <a:pt x="75" y="93"/>
                    </a:lnTo>
                    <a:lnTo>
                      <a:pt x="75" y="80"/>
                    </a:lnTo>
                    <a:lnTo>
                      <a:pt x="75" y="0"/>
                    </a:lnTo>
                    <a:lnTo>
                      <a:pt x="103" y="0"/>
                    </a:lnTo>
                    <a:lnTo>
                      <a:pt x="103" y="80"/>
                    </a:lnTo>
                    <a:lnTo>
                      <a:pt x="103" y="90"/>
                    </a:lnTo>
                    <a:lnTo>
                      <a:pt x="103" y="100"/>
                    </a:lnTo>
                    <a:lnTo>
                      <a:pt x="101" y="108"/>
                    </a:lnTo>
                    <a:lnTo>
                      <a:pt x="98" y="113"/>
                    </a:lnTo>
                    <a:lnTo>
                      <a:pt x="93" y="118"/>
                    </a:lnTo>
                    <a:lnTo>
                      <a:pt x="90" y="123"/>
                    </a:lnTo>
                    <a:lnTo>
                      <a:pt x="80" y="128"/>
                    </a:lnTo>
                    <a:lnTo>
                      <a:pt x="73" y="130"/>
                    </a:lnTo>
                    <a:lnTo>
                      <a:pt x="68" y="133"/>
                    </a:lnTo>
                    <a:lnTo>
                      <a:pt x="50" y="135"/>
                    </a:lnTo>
                    <a:lnTo>
                      <a:pt x="35" y="133"/>
                    </a:lnTo>
                    <a:lnTo>
                      <a:pt x="30" y="130"/>
                    </a:lnTo>
                    <a:lnTo>
                      <a:pt x="23" y="128"/>
                    </a:lnTo>
                    <a:lnTo>
                      <a:pt x="17" y="125"/>
                    </a:lnTo>
                    <a:lnTo>
                      <a:pt x="12" y="123"/>
                    </a:lnTo>
                    <a:lnTo>
                      <a:pt x="7" y="118"/>
                    </a:lnTo>
                    <a:lnTo>
                      <a:pt x="5" y="113"/>
                    </a:lnTo>
                    <a:lnTo>
                      <a:pt x="2" y="108"/>
                    </a:lnTo>
                    <a:lnTo>
                      <a:pt x="0" y="100"/>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1" name="Freeform 543"/>
              <p:cNvSpPr>
                <a:spLocks/>
              </p:cNvSpPr>
              <p:nvPr/>
            </p:nvSpPr>
            <p:spPr bwMode="auto">
              <a:xfrm>
                <a:off x="1150" y="6982"/>
                <a:ext cx="98" cy="130"/>
              </a:xfrm>
              <a:custGeom>
                <a:avLst/>
                <a:gdLst>
                  <a:gd name="T0" fmla="*/ 95 w 98"/>
                  <a:gd name="T1" fmla="*/ 22 h 130"/>
                  <a:gd name="T2" fmla="*/ 25 w 98"/>
                  <a:gd name="T3" fmla="*/ 22 h 130"/>
                  <a:gd name="T4" fmla="*/ 25 w 98"/>
                  <a:gd name="T5" fmla="*/ 50 h 130"/>
                  <a:gd name="T6" fmla="*/ 88 w 98"/>
                  <a:gd name="T7" fmla="*/ 50 h 130"/>
                  <a:gd name="T8" fmla="*/ 88 w 98"/>
                  <a:gd name="T9" fmla="*/ 73 h 130"/>
                  <a:gd name="T10" fmla="*/ 25 w 98"/>
                  <a:gd name="T11" fmla="*/ 73 h 130"/>
                  <a:gd name="T12" fmla="*/ 25 w 98"/>
                  <a:gd name="T13" fmla="*/ 108 h 130"/>
                  <a:gd name="T14" fmla="*/ 98 w 98"/>
                  <a:gd name="T15" fmla="*/ 108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88" y="50"/>
                    </a:lnTo>
                    <a:lnTo>
                      <a:pt x="88" y="73"/>
                    </a:lnTo>
                    <a:lnTo>
                      <a:pt x="25" y="73"/>
                    </a:lnTo>
                    <a:lnTo>
                      <a:pt x="25" y="108"/>
                    </a:lnTo>
                    <a:lnTo>
                      <a:pt x="98" y="108"/>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2" name="Freeform 544"/>
              <p:cNvSpPr>
                <a:spLocks/>
              </p:cNvSpPr>
              <p:nvPr/>
            </p:nvSpPr>
            <p:spPr bwMode="auto">
              <a:xfrm>
                <a:off x="1318" y="6982"/>
                <a:ext cx="41" cy="168"/>
              </a:xfrm>
              <a:custGeom>
                <a:avLst/>
                <a:gdLst>
                  <a:gd name="T0" fmla="*/ 41 w 41"/>
                  <a:gd name="T1" fmla="*/ 0 h 168"/>
                  <a:gd name="T2" fmla="*/ 30 w 41"/>
                  <a:gd name="T3" fmla="*/ 22 h 168"/>
                  <a:gd name="T4" fmla="*/ 23 w 41"/>
                  <a:gd name="T5" fmla="*/ 40 h 168"/>
                  <a:gd name="T6" fmla="*/ 20 w 41"/>
                  <a:gd name="T7" fmla="*/ 50 h 168"/>
                  <a:gd name="T8" fmla="*/ 18 w 41"/>
                  <a:gd name="T9" fmla="*/ 60 h 168"/>
                  <a:gd name="T10" fmla="*/ 18 w 41"/>
                  <a:gd name="T11" fmla="*/ 70 h 168"/>
                  <a:gd name="T12" fmla="*/ 18 w 41"/>
                  <a:gd name="T13" fmla="*/ 83 h 168"/>
                  <a:gd name="T14" fmla="*/ 18 w 41"/>
                  <a:gd name="T15" fmla="*/ 95 h 168"/>
                  <a:gd name="T16" fmla="*/ 18 w 41"/>
                  <a:gd name="T17" fmla="*/ 108 h 168"/>
                  <a:gd name="T18" fmla="*/ 25 w 41"/>
                  <a:gd name="T19" fmla="*/ 130 h 168"/>
                  <a:gd name="T20" fmla="*/ 30 w 41"/>
                  <a:gd name="T21" fmla="*/ 145 h 168"/>
                  <a:gd name="T22" fmla="*/ 41 w 41"/>
                  <a:gd name="T23" fmla="*/ 168 h 168"/>
                  <a:gd name="T24" fmla="*/ 30 w 41"/>
                  <a:gd name="T25" fmla="*/ 168 h 168"/>
                  <a:gd name="T26" fmla="*/ 15 w 41"/>
                  <a:gd name="T27" fmla="*/ 143 h 168"/>
                  <a:gd name="T28" fmla="*/ 8 w 41"/>
                  <a:gd name="T29" fmla="*/ 128 h 168"/>
                  <a:gd name="T30" fmla="*/ 5 w 41"/>
                  <a:gd name="T31" fmla="*/ 113 h 168"/>
                  <a:gd name="T32" fmla="*/ 0 w 41"/>
                  <a:gd name="T33" fmla="*/ 100 h 168"/>
                  <a:gd name="T34" fmla="*/ 0 w 41"/>
                  <a:gd name="T35" fmla="*/ 85 h 168"/>
                  <a:gd name="T36" fmla="*/ 0 w 41"/>
                  <a:gd name="T37" fmla="*/ 73 h 168"/>
                  <a:gd name="T38" fmla="*/ 3 w 41"/>
                  <a:gd name="T39" fmla="*/ 60 h 168"/>
                  <a:gd name="T40" fmla="*/ 5 w 41"/>
                  <a:gd name="T41" fmla="*/ 48 h 168"/>
                  <a:gd name="T42" fmla="*/ 8 w 41"/>
                  <a:gd name="T43" fmla="*/ 37 h 168"/>
                  <a:gd name="T44" fmla="*/ 18 w 41"/>
                  <a:gd name="T45" fmla="*/ 22 h 168"/>
                  <a:gd name="T46" fmla="*/ 30 w 41"/>
                  <a:gd name="T47" fmla="*/ 0 h 168"/>
                  <a:gd name="T48" fmla="*/ 41 w 41"/>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68"/>
                  <a:gd name="T77" fmla="*/ 41 w 41"/>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68">
                    <a:moveTo>
                      <a:pt x="41" y="0"/>
                    </a:moveTo>
                    <a:lnTo>
                      <a:pt x="30" y="22"/>
                    </a:lnTo>
                    <a:lnTo>
                      <a:pt x="23" y="40"/>
                    </a:lnTo>
                    <a:lnTo>
                      <a:pt x="20" y="50"/>
                    </a:lnTo>
                    <a:lnTo>
                      <a:pt x="18" y="60"/>
                    </a:lnTo>
                    <a:lnTo>
                      <a:pt x="18" y="70"/>
                    </a:lnTo>
                    <a:lnTo>
                      <a:pt x="18" y="83"/>
                    </a:lnTo>
                    <a:lnTo>
                      <a:pt x="18" y="95"/>
                    </a:lnTo>
                    <a:lnTo>
                      <a:pt x="18" y="108"/>
                    </a:lnTo>
                    <a:lnTo>
                      <a:pt x="25" y="130"/>
                    </a:lnTo>
                    <a:lnTo>
                      <a:pt x="30" y="145"/>
                    </a:lnTo>
                    <a:lnTo>
                      <a:pt x="41" y="168"/>
                    </a:lnTo>
                    <a:lnTo>
                      <a:pt x="30" y="168"/>
                    </a:lnTo>
                    <a:lnTo>
                      <a:pt x="15" y="143"/>
                    </a:lnTo>
                    <a:lnTo>
                      <a:pt x="8" y="128"/>
                    </a:lnTo>
                    <a:lnTo>
                      <a:pt x="5" y="113"/>
                    </a:lnTo>
                    <a:lnTo>
                      <a:pt x="0" y="100"/>
                    </a:lnTo>
                    <a:lnTo>
                      <a:pt x="0" y="85"/>
                    </a:lnTo>
                    <a:lnTo>
                      <a:pt x="0" y="73"/>
                    </a:lnTo>
                    <a:lnTo>
                      <a:pt x="3" y="60"/>
                    </a:lnTo>
                    <a:lnTo>
                      <a:pt x="5" y="48"/>
                    </a:lnTo>
                    <a:lnTo>
                      <a:pt x="8" y="37"/>
                    </a:lnTo>
                    <a:lnTo>
                      <a:pt x="18" y="22"/>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3" name="Freeform 545"/>
              <p:cNvSpPr>
                <a:spLocks noEditPoints="1"/>
              </p:cNvSpPr>
              <p:nvPr/>
            </p:nvSpPr>
            <p:spPr bwMode="auto">
              <a:xfrm>
                <a:off x="1381" y="6984"/>
                <a:ext cx="98" cy="128"/>
              </a:xfrm>
              <a:custGeom>
                <a:avLst/>
                <a:gdLst>
                  <a:gd name="T0" fmla="*/ 0 w 98"/>
                  <a:gd name="T1" fmla="*/ 0 h 128"/>
                  <a:gd name="T2" fmla="*/ 58 w 98"/>
                  <a:gd name="T3" fmla="*/ 0 h 128"/>
                  <a:gd name="T4" fmla="*/ 68 w 98"/>
                  <a:gd name="T5" fmla="*/ 0 h 128"/>
                  <a:gd name="T6" fmla="*/ 76 w 98"/>
                  <a:gd name="T7" fmla="*/ 3 h 128"/>
                  <a:gd name="T8" fmla="*/ 81 w 98"/>
                  <a:gd name="T9" fmla="*/ 5 h 128"/>
                  <a:gd name="T10" fmla="*/ 88 w 98"/>
                  <a:gd name="T11" fmla="*/ 10 h 128"/>
                  <a:gd name="T12" fmla="*/ 91 w 98"/>
                  <a:gd name="T13" fmla="*/ 15 h 128"/>
                  <a:gd name="T14" fmla="*/ 96 w 98"/>
                  <a:gd name="T15" fmla="*/ 20 h 128"/>
                  <a:gd name="T16" fmla="*/ 98 w 98"/>
                  <a:gd name="T17" fmla="*/ 28 h 128"/>
                  <a:gd name="T18" fmla="*/ 98 w 98"/>
                  <a:gd name="T19" fmla="*/ 35 h 128"/>
                  <a:gd name="T20" fmla="*/ 98 w 98"/>
                  <a:gd name="T21" fmla="*/ 43 h 128"/>
                  <a:gd name="T22" fmla="*/ 96 w 98"/>
                  <a:gd name="T23" fmla="*/ 51 h 128"/>
                  <a:gd name="T24" fmla="*/ 93 w 98"/>
                  <a:gd name="T25" fmla="*/ 58 h 128"/>
                  <a:gd name="T26" fmla="*/ 88 w 98"/>
                  <a:gd name="T27" fmla="*/ 63 h 128"/>
                  <a:gd name="T28" fmla="*/ 86 w 98"/>
                  <a:gd name="T29" fmla="*/ 66 h 128"/>
                  <a:gd name="T30" fmla="*/ 83 w 98"/>
                  <a:gd name="T31" fmla="*/ 68 h 128"/>
                  <a:gd name="T32" fmla="*/ 76 w 98"/>
                  <a:gd name="T33" fmla="*/ 71 h 128"/>
                  <a:gd name="T34" fmla="*/ 68 w 98"/>
                  <a:gd name="T35" fmla="*/ 73 h 128"/>
                  <a:gd name="T36" fmla="*/ 58 w 98"/>
                  <a:gd name="T37" fmla="*/ 73 h 128"/>
                  <a:gd name="T38" fmla="*/ 18 w 98"/>
                  <a:gd name="T39" fmla="*/ 73 h 128"/>
                  <a:gd name="T40" fmla="*/ 18 w 98"/>
                  <a:gd name="T41" fmla="*/ 128 h 128"/>
                  <a:gd name="T42" fmla="*/ 0 w 98"/>
                  <a:gd name="T43" fmla="*/ 128 h 128"/>
                  <a:gd name="T44" fmla="*/ 0 w 98"/>
                  <a:gd name="T45" fmla="*/ 0 h 128"/>
                  <a:gd name="T46" fmla="*/ 68 w 98"/>
                  <a:gd name="T47" fmla="*/ 18 h 128"/>
                  <a:gd name="T48" fmla="*/ 63 w 98"/>
                  <a:gd name="T49" fmla="*/ 15 h 128"/>
                  <a:gd name="T50" fmla="*/ 53 w 98"/>
                  <a:gd name="T51" fmla="*/ 15 h 128"/>
                  <a:gd name="T52" fmla="*/ 18 w 98"/>
                  <a:gd name="T53" fmla="*/ 15 h 128"/>
                  <a:gd name="T54" fmla="*/ 18 w 98"/>
                  <a:gd name="T55" fmla="*/ 61 h 128"/>
                  <a:gd name="T56" fmla="*/ 53 w 98"/>
                  <a:gd name="T57" fmla="*/ 61 h 128"/>
                  <a:gd name="T58" fmla="*/ 63 w 98"/>
                  <a:gd name="T59" fmla="*/ 58 h 128"/>
                  <a:gd name="T60" fmla="*/ 68 w 98"/>
                  <a:gd name="T61" fmla="*/ 56 h 128"/>
                  <a:gd name="T62" fmla="*/ 73 w 98"/>
                  <a:gd name="T63" fmla="*/ 56 h 128"/>
                  <a:gd name="T64" fmla="*/ 76 w 98"/>
                  <a:gd name="T65" fmla="*/ 51 h 128"/>
                  <a:gd name="T66" fmla="*/ 78 w 98"/>
                  <a:gd name="T67" fmla="*/ 48 h 128"/>
                  <a:gd name="T68" fmla="*/ 81 w 98"/>
                  <a:gd name="T69" fmla="*/ 43 h 128"/>
                  <a:gd name="T70" fmla="*/ 81 w 98"/>
                  <a:gd name="T71" fmla="*/ 35 h 128"/>
                  <a:gd name="T72" fmla="*/ 78 w 98"/>
                  <a:gd name="T73" fmla="*/ 30 h 128"/>
                  <a:gd name="T74" fmla="*/ 78 w 98"/>
                  <a:gd name="T75" fmla="*/ 25 h 128"/>
                  <a:gd name="T76" fmla="*/ 73 w 98"/>
                  <a:gd name="T77" fmla="*/ 20 h 128"/>
                  <a:gd name="T78" fmla="*/ 68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58" y="0"/>
                    </a:lnTo>
                    <a:lnTo>
                      <a:pt x="68" y="0"/>
                    </a:lnTo>
                    <a:lnTo>
                      <a:pt x="76" y="3"/>
                    </a:lnTo>
                    <a:lnTo>
                      <a:pt x="81" y="5"/>
                    </a:lnTo>
                    <a:lnTo>
                      <a:pt x="88" y="10"/>
                    </a:lnTo>
                    <a:lnTo>
                      <a:pt x="91" y="15"/>
                    </a:lnTo>
                    <a:lnTo>
                      <a:pt x="96" y="20"/>
                    </a:lnTo>
                    <a:lnTo>
                      <a:pt x="98" y="28"/>
                    </a:lnTo>
                    <a:lnTo>
                      <a:pt x="98" y="35"/>
                    </a:lnTo>
                    <a:lnTo>
                      <a:pt x="98" y="43"/>
                    </a:lnTo>
                    <a:lnTo>
                      <a:pt x="96" y="51"/>
                    </a:lnTo>
                    <a:lnTo>
                      <a:pt x="93" y="58"/>
                    </a:lnTo>
                    <a:lnTo>
                      <a:pt x="88" y="63"/>
                    </a:lnTo>
                    <a:lnTo>
                      <a:pt x="86" y="66"/>
                    </a:lnTo>
                    <a:lnTo>
                      <a:pt x="83" y="68"/>
                    </a:lnTo>
                    <a:lnTo>
                      <a:pt x="76" y="71"/>
                    </a:lnTo>
                    <a:lnTo>
                      <a:pt x="68" y="73"/>
                    </a:lnTo>
                    <a:lnTo>
                      <a:pt x="58" y="73"/>
                    </a:lnTo>
                    <a:lnTo>
                      <a:pt x="18" y="73"/>
                    </a:lnTo>
                    <a:lnTo>
                      <a:pt x="18" y="128"/>
                    </a:lnTo>
                    <a:lnTo>
                      <a:pt x="0" y="128"/>
                    </a:lnTo>
                    <a:lnTo>
                      <a:pt x="0" y="0"/>
                    </a:lnTo>
                    <a:close/>
                    <a:moveTo>
                      <a:pt x="68" y="18"/>
                    </a:moveTo>
                    <a:lnTo>
                      <a:pt x="63" y="15"/>
                    </a:lnTo>
                    <a:lnTo>
                      <a:pt x="53" y="15"/>
                    </a:lnTo>
                    <a:lnTo>
                      <a:pt x="18" y="15"/>
                    </a:lnTo>
                    <a:lnTo>
                      <a:pt x="18" y="61"/>
                    </a:lnTo>
                    <a:lnTo>
                      <a:pt x="53" y="61"/>
                    </a:lnTo>
                    <a:lnTo>
                      <a:pt x="63" y="58"/>
                    </a:lnTo>
                    <a:lnTo>
                      <a:pt x="68" y="56"/>
                    </a:lnTo>
                    <a:lnTo>
                      <a:pt x="73" y="56"/>
                    </a:lnTo>
                    <a:lnTo>
                      <a:pt x="76" y="51"/>
                    </a:lnTo>
                    <a:lnTo>
                      <a:pt x="78" y="48"/>
                    </a:lnTo>
                    <a:lnTo>
                      <a:pt x="81" y="43"/>
                    </a:lnTo>
                    <a:lnTo>
                      <a:pt x="81" y="35"/>
                    </a:lnTo>
                    <a:lnTo>
                      <a:pt x="78" y="30"/>
                    </a:lnTo>
                    <a:lnTo>
                      <a:pt x="78" y="25"/>
                    </a:lnTo>
                    <a:lnTo>
                      <a:pt x="73" y="20"/>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4" name="Freeform 546"/>
              <p:cNvSpPr>
                <a:spLocks/>
              </p:cNvSpPr>
              <p:nvPr/>
            </p:nvSpPr>
            <p:spPr bwMode="auto">
              <a:xfrm>
                <a:off x="1499" y="6982"/>
                <a:ext cx="104" cy="130"/>
              </a:xfrm>
              <a:custGeom>
                <a:avLst/>
                <a:gdLst>
                  <a:gd name="T0" fmla="*/ 0 w 104"/>
                  <a:gd name="T1" fmla="*/ 0 h 130"/>
                  <a:gd name="T2" fmla="*/ 23 w 104"/>
                  <a:gd name="T3" fmla="*/ 0 h 130"/>
                  <a:gd name="T4" fmla="*/ 88 w 104"/>
                  <a:gd name="T5" fmla="*/ 105 h 130"/>
                  <a:gd name="T6" fmla="*/ 88 w 104"/>
                  <a:gd name="T7" fmla="*/ 0 h 130"/>
                  <a:gd name="T8" fmla="*/ 104 w 104"/>
                  <a:gd name="T9" fmla="*/ 0 h 130"/>
                  <a:gd name="T10" fmla="*/ 104 w 104"/>
                  <a:gd name="T11" fmla="*/ 130 h 130"/>
                  <a:gd name="T12" fmla="*/ 86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8" y="105"/>
                    </a:lnTo>
                    <a:lnTo>
                      <a:pt x="88" y="0"/>
                    </a:lnTo>
                    <a:lnTo>
                      <a:pt x="104" y="0"/>
                    </a:lnTo>
                    <a:lnTo>
                      <a:pt x="104" y="130"/>
                    </a:lnTo>
                    <a:lnTo>
                      <a:pt x="86"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5" name="Freeform 547"/>
              <p:cNvSpPr>
                <a:spLocks noEditPoints="1"/>
              </p:cNvSpPr>
              <p:nvPr/>
            </p:nvSpPr>
            <p:spPr bwMode="auto">
              <a:xfrm>
                <a:off x="1620" y="6982"/>
                <a:ext cx="116" cy="130"/>
              </a:xfrm>
              <a:custGeom>
                <a:avLst/>
                <a:gdLst>
                  <a:gd name="T0" fmla="*/ 78 w 116"/>
                  <a:gd name="T1" fmla="*/ 78 h 130"/>
                  <a:gd name="T2" fmla="*/ 58 w 116"/>
                  <a:gd name="T3" fmla="*/ 20 h 130"/>
                  <a:gd name="T4" fmla="*/ 38 w 116"/>
                  <a:gd name="T5" fmla="*/ 78 h 130"/>
                  <a:gd name="T6" fmla="*/ 78 w 116"/>
                  <a:gd name="T7" fmla="*/ 78 h 130"/>
                  <a:gd name="T8" fmla="*/ 48 w 116"/>
                  <a:gd name="T9" fmla="*/ 0 h 130"/>
                  <a:gd name="T10" fmla="*/ 68 w 116"/>
                  <a:gd name="T11" fmla="*/ 0 h 130"/>
                  <a:gd name="T12" fmla="*/ 116 w 116"/>
                  <a:gd name="T13" fmla="*/ 130 h 130"/>
                  <a:gd name="T14" fmla="*/ 96 w 116"/>
                  <a:gd name="T15" fmla="*/ 130 h 130"/>
                  <a:gd name="T16" fmla="*/ 83 w 116"/>
                  <a:gd name="T17" fmla="*/ 93 h 130"/>
                  <a:gd name="T18" fmla="*/ 33 w 116"/>
                  <a:gd name="T19" fmla="*/ 93 h 130"/>
                  <a:gd name="T20" fmla="*/ 18 w 116"/>
                  <a:gd name="T21" fmla="*/ 130 h 130"/>
                  <a:gd name="T22" fmla="*/ 0 w 116"/>
                  <a:gd name="T23" fmla="*/ 130 h 130"/>
                  <a:gd name="T24" fmla="*/ 48 w 11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130"/>
                  <a:gd name="T41" fmla="*/ 116 w 11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130">
                    <a:moveTo>
                      <a:pt x="78" y="78"/>
                    </a:moveTo>
                    <a:lnTo>
                      <a:pt x="58" y="20"/>
                    </a:lnTo>
                    <a:lnTo>
                      <a:pt x="38" y="78"/>
                    </a:lnTo>
                    <a:lnTo>
                      <a:pt x="78" y="78"/>
                    </a:lnTo>
                    <a:close/>
                    <a:moveTo>
                      <a:pt x="48" y="0"/>
                    </a:moveTo>
                    <a:lnTo>
                      <a:pt x="68" y="0"/>
                    </a:lnTo>
                    <a:lnTo>
                      <a:pt x="116" y="130"/>
                    </a:lnTo>
                    <a:lnTo>
                      <a:pt x="96" y="130"/>
                    </a:lnTo>
                    <a:lnTo>
                      <a:pt x="83" y="93"/>
                    </a:lnTo>
                    <a:lnTo>
                      <a:pt x="33" y="93"/>
                    </a:lnTo>
                    <a:lnTo>
                      <a:pt x="18" y="130"/>
                    </a:lnTo>
                    <a:lnTo>
                      <a:pt x="0" y="130"/>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6" name="Freeform 548"/>
              <p:cNvSpPr>
                <a:spLocks/>
              </p:cNvSpPr>
              <p:nvPr/>
            </p:nvSpPr>
            <p:spPr bwMode="auto">
              <a:xfrm>
                <a:off x="1751" y="6984"/>
                <a:ext cx="126" cy="128"/>
              </a:xfrm>
              <a:custGeom>
                <a:avLst/>
                <a:gdLst>
                  <a:gd name="T0" fmla="*/ 0 w 126"/>
                  <a:gd name="T1" fmla="*/ 0 h 128"/>
                  <a:gd name="T2" fmla="*/ 25 w 126"/>
                  <a:gd name="T3" fmla="*/ 0 h 128"/>
                  <a:gd name="T4" fmla="*/ 63 w 126"/>
                  <a:gd name="T5" fmla="*/ 108 h 128"/>
                  <a:gd name="T6" fmla="*/ 101 w 126"/>
                  <a:gd name="T7" fmla="*/ 0 h 128"/>
                  <a:gd name="T8" fmla="*/ 126 w 126"/>
                  <a:gd name="T9" fmla="*/ 0 h 128"/>
                  <a:gd name="T10" fmla="*/ 126 w 126"/>
                  <a:gd name="T11" fmla="*/ 128 h 128"/>
                  <a:gd name="T12" fmla="*/ 108 w 126"/>
                  <a:gd name="T13" fmla="*/ 128 h 128"/>
                  <a:gd name="T14" fmla="*/ 108 w 126"/>
                  <a:gd name="T15" fmla="*/ 53 h 128"/>
                  <a:gd name="T16" fmla="*/ 108 w 126"/>
                  <a:gd name="T17" fmla="*/ 40 h 128"/>
                  <a:gd name="T18" fmla="*/ 108 w 126"/>
                  <a:gd name="T19" fmla="*/ 20 h 128"/>
                  <a:gd name="T20" fmla="*/ 73 w 126"/>
                  <a:gd name="T21" fmla="*/ 128 h 128"/>
                  <a:gd name="T22" fmla="*/ 55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5" y="0"/>
                    </a:lnTo>
                    <a:lnTo>
                      <a:pt x="63" y="108"/>
                    </a:lnTo>
                    <a:lnTo>
                      <a:pt x="101" y="0"/>
                    </a:lnTo>
                    <a:lnTo>
                      <a:pt x="126" y="0"/>
                    </a:lnTo>
                    <a:lnTo>
                      <a:pt x="126" y="128"/>
                    </a:lnTo>
                    <a:lnTo>
                      <a:pt x="108" y="128"/>
                    </a:lnTo>
                    <a:lnTo>
                      <a:pt x="108" y="53"/>
                    </a:lnTo>
                    <a:lnTo>
                      <a:pt x="108" y="40"/>
                    </a:lnTo>
                    <a:lnTo>
                      <a:pt x="108" y="20"/>
                    </a:lnTo>
                    <a:lnTo>
                      <a:pt x="73" y="128"/>
                    </a:lnTo>
                    <a:lnTo>
                      <a:pt x="55"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7" name="Freeform 549"/>
              <p:cNvSpPr>
                <a:spLocks/>
              </p:cNvSpPr>
              <p:nvPr/>
            </p:nvSpPr>
            <p:spPr bwMode="auto">
              <a:xfrm>
                <a:off x="1904" y="6982"/>
                <a:ext cx="96" cy="130"/>
              </a:xfrm>
              <a:custGeom>
                <a:avLst/>
                <a:gdLst>
                  <a:gd name="T0" fmla="*/ 0 w 96"/>
                  <a:gd name="T1" fmla="*/ 0 h 130"/>
                  <a:gd name="T2" fmla="*/ 96 w 96"/>
                  <a:gd name="T3" fmla="*/ 0 h 130"/>
                  <a:gd name="T4" fmla="*/ 96 w 96"/>
                  <a:gd name="T5" fmla="*/ 17 h 130"/>
                  <a:gd name="T6" fmla="*/ 18 w 96"/>
                  <a:gd name="T7" fmla="*/ 17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7"/>
                    </a:lnTo>
                    <a:lnTo>
                      <a:pt x="18" y="17"/>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8" name="Freeform 550"/>
              <p:cNvSpPr>
                <a:spLocks/>
              </p:cNvSpPr>
              <p:nvPr/>
            </p:nvSpPr>
            <p:spPr bwMode="auto">
              <a:xfrm>
                <a:off x="2015" y="6982"/>
                <a:ext cx="43" cy="168"/>
              </a:xfrm>
              <a:custGeom>
                <a:avLst/>
                <a:gdLst>
                  <a:gd name="T0" fmla="*/ 3 w 43"/>
                  <a:gd name="T1" fmla="*/ 168 h 168"/>
                  <a:gd name="T2" fmla="*/ 13 w 43"/>
                  <a:gd name="T3" fmla="*/ 145 h 168"/>
                  <a:gd name="T4" fmla="*/ 20 w 43"/>
                  <a:gd name="T5" fmla="*/ 128 h 168"/>
                  <a:gd name="T6" fmla="*/ 23 w 43"/>
                  <a:gd name="T7" fmla="*/ 118 h 168"/>
                  <a:gd name="T8" fmla="*/ 25 w 43"/>
                  <a:gd name="T9" fmla="*/ 108 h 168"/>
                  <a:gd name="T10" fmla="*/ 25 w 43"/>
                  <a:gd name="T11" fmla="*/ 95 h 168"/>
                  <a:gd name="T12" fmla="*/ 25 w 43"/>
                  <a:gd name="T13" fmla="*/ 83 h 168"/>
                  <a:gd name="T14" fmla="*/ 25 w 43"/>
                  <a:gd name="T15" fmla="*/ 70 h 168"/>
                  <a:gd name="T16" fmla="*/ 25 w 43"/>
                  <a:gd name="T17" fmla="*/ 60 h 168"/>
                  <a:gd name="T18" fmla="*/ 23 w 43"/>
                  <a:gd name="T19" fmla="*/ 48 h 168"/>
                  <a:gd name="T20" fmla="*/ 18 w 43"/>
                  <a:gd name="T21" fmla="*/ 37 h 168"/>
                  <a:gd name="T22" fmla="*/ 13 w 43"/>
                  <a:gd name="T23" fmla="*/ 20 h 168"/>
                  <a:gd name="T24" fmla="*/ 0 w 43"/>
                  <a:gd name="T25" fmla="*/ 0 h 168"/>
                  <a:gd name="T26" fmla="*/ 13 w 43"/>
                  <a:gd name="T27" fmla="*/ 0 h 168"/>
                  <a:gd name="T28" fmla="*/ 28 w 43"/>
                  <a:gd name="T29" fmla="*/ 25 h 168"/>
                  <a:gd name="T30" fmla="*/ 35 w 43"/>
                  <a:gd name="T31" fmla="*/ 40 h 168"/>
                  <a:gd name="T32" fmla="*/ 38 w 43"/>
                  <a:gd name="T33" fmla="*/ 50 h 168"/>
                  <a:gd name="T34" fmla="*/ 40 w 43"/>
                  <a:gd name="T35" fmla="*/ 63 h 168"/>
                  <a:gd name="T36" fmla="*/ 43 w 43"/>
                  <a:gd name="T37" fmla="*/ 83 h 168"/>
                  <a:gd name="T38" fmla="*/ 43 w 43"/>
                  <a:gd name="T39" fmla="*/ 95 h 168"/>
                  <a:gd name="T40" fmla="*/ 40 w 43"/>
                  <a:gd name="T41" fmla="*/ 108 h 168"/>
                  <a:gd name="T42" fmla="*/ 38 w 43"/>
                  <a:gd name="T43" fmla="*/ 118 h 168"/>
                  <a:gd name="T44" fmla="*/ 35 w 43"/>
                  <a:gd name="T45" fmla="*/ 130 h 168"/>
                  <a:gd name="T46" fmla="*/ 25 w 43"/>
                  <a:gd name="T47" fmla="*/ 145 h 168"/>
                  <a:gd name="T48" fmla="*/ 13 w 43"/>
                  <a:gd name="T49" fmla="*/ 168 h 168"/>
                  <a:gd name="T50" fmla="*/ 3 w 43"/>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68"/>
                  <a:gd name="T80" fmla="*/ 43 w 43"/>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68">
                    <a:moveTo>
                      <a:pt x="3" y="168"/>
                    </a:moveTo>
                    <a:lnTo>
                      <a:pt x="13" y="145"/>
                    </a:lnTo>
                    <a:lnTo>
                      <a:pt x="20" y="128"/>
                    </a:lnTo>
                    <a:lnTo>
                      <a:pt x="23" y="118"/>
                    </a:lnTo>
                    <a:lnTo>
                      <a:pt x="25" y="108"/>
                    </a:lnTo>
                    <a:lnTo>
                      <a:pt x="25" y="95"/>
                    </a:lnTo>
                    <a:lnTo>
                      <a:pt x="25" y="83"/>
                    </a:lnTo>
                    <a:lnTo>
                      <a:pt x="25" y="70"/>
                    </a:lnTo>
                    <a:lnTo>
                      <a:pt x="25" y="60"/>
                    </a:lnTo>
                    <a:lnTo>
                      <a:pt x="23" y="48"/>
                    </a:lnTo>
                    <a:lnTo>
                      <a:pt x="18" y="37"/>
                    </a:lnTo>
                    <a:lnTo>
                      <a:pt x="13" y="20"/>
                    </a:lnTo>
                    <a:lnTo>
                      <a:pt x="0" y="0"/>
                    </a:lnTo>
                    <a:lnTo>
                      <a:pt x="13" y="0"/>
                    </a:lnTo>
                    <a:lnTo>
                      <a:pt x="28" y="25"/>
                    </a:lnTo>
                    <a:lnTo>
                      <a:pt x="35" y="40"/>
                    </a:lnTo>
                    <a:lnTo>
                      <a:pt x="38" y="50"/>
                    </a:lnTo>
                    <a:lnTo>
                      <a:pt x="40" y="63"/>
                    </a:lnTo>
                    <a:lnTo>
                      <a:pt x="43" y="83"/>
                    </a:lnTo>
                    <a:lnTo>
                      <a:pt x="43" y="95"/>
                    </a:lnTo>
                    <a:lnTo>
                      <a:pt x="40" y="108"/>
                    </a:lnTo>
                    <a:lnTo>
                      <a:pt x="38" y="118"/>
                    </a:lnTo>
                    <a:lnTo>
                      <a:pt x="35" y="130"/>
                    </a:lnTo>
                    <a:lnTo>
                      <a:pt x="25" y="145"/>
                    </a:lnTo>
                    <a:lnTo>
                      <a:pt x="13" y="168"/>
                    </a:lnTo>
                    <a:lnTo>
                      <a:pt x="3"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9" name="Freeform 551"/>
              <p:cNvSpPr>
                <a:spLocks/>
              </p:cNvSpPr>
              <p:nvPr/>
            </p:nvSpPr>
            <p:spPr bwMode="auto">
              <a:xfrm>
                <a:off x="2086" y="7095"/>
                <a:ext cx="20" cy="45"/>
              </a:xfrm>
              <a:custGeom>
                <a:avLst/>
                <a:gdLst>
                  <a:gd name="T0" fmla="*/ 0 w 20"/>
                  <a:gd name="T1" fmla="*/ 38 h 45"/>
                  <a:gd name="T2" fmla="*/ 5 w 20"/>
                  <a:gd name="T3" fmla="*/ 35 h 45"/>
                  <a:gd name="T4" fmla="*/ 7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8 h 45"/>
                  <a:gd name="T24" fmla="*/ 10 w 20"/>
                  <a:gd name="T25" fmla="*/ 43 h 45"/>
                  <a:gd name="T26" fmla="*/ 5 w 20"/>
                  <a:gd name="T27" fmla="*/ 43 h 45"/>
                  <a:gd name="T28" fmla="*/ 0 w 20"/>
                  <a:gd name="T29" fmla="*/ 45 h 45"/>
                  <a:gd name="T30" fmla="*/ 0 w 20"/>
                  <a:gd name="T31" fmla="*/ 38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8"/>
                    </a:moveTo>
                    <a:lnTo>
                      <a:pt x="5" y="35"/>
                    </a:lnTo>
                    <a:lnTo>
                      <a:pt x="7" y="27"/>
                    </a:lnTo>
                    <a:lnTo>
                      <a:pt x="10" y="20"/>
                    </a:lnTo>
                    <a:lnTo>
                      <a:pt x="10" y="17"/>
                    </a:lnTo>
                    <a:lnTo>
                      <a:pt x="0" y="17"/>
                    </a:lnTo>
                    <a:lnTo>
                      <a:pt x="0" y="0"/>
                    </a:lnTo>
                    <a:lnTo>
                      <a:pt x="20" y="0"/>
                    </a:lnTo>
                    <a:lnTo>
                      <a:pt x="20" y="17"/>
                    </a:lnTo>
                    <a:lnTo>
                      <a:pt x="17" y="27"/>
                    </a:lnTo>
                    <a:lnTo>
                      <a:pt x="15" y="35"/>
                    </a:lnTo>
                    <a:lnTo>
                      <a:pt x="12" y="38"/>
                    </a:lnTo>
                    <a:lnTo>
                      <a:pt x="10" y="43"/>
                    </a:lnTo>
                    <a:lnTo>
                      <a:pt x="5" y="43"/>
                    </a:lnTo>
                    <a:lnTo>
                      <a:pt x="0" y="4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0" name="Freeform 552"/>
              <p:cNvSpPr>
                <a:spLocks noEditPoints="1"/>
              </p:cNvSpPr>
              <p:nvPr/>
            </p:nvSpPr>
            <p:spPr bwMode="auto">
              <a:xfrm>
                <a:off x="566" y="6741"/>
                <a:ext cx="98" cy="130"/>
              </a:xfrm>
              <a:custGeom>
                <a:avLst/>
                <a:gdLst>
                  <a:gd name="T0" fmla="*/ 68 w 98"/>
                  <a:gd name="T1" fmla="*/ 27 h 130"/>
                  <a:gd name="T2" fmla="*/ 60 w 98"/>
                  <a:gd name="T3" fmla="*/ 25 h 130"/>
                  <a:gd name="T4" fmla="*/ 53 w 98"/>
                  <a:gd name="T5" fmla="*/ 22 h 130"/>
                  <a:gd name="T6" fmla="*/ 28 w 98"/>
                  <a:gd name="T7" fmla="*/ 22 h 130"/>
                  <a:gd name="T8" fmla="*/ 28 w 98"/>
                  <a:gd name="T9" fmla="*/ 62 h 130"/>
                  <a:gd name="T10" fmla="*/ 53 w 98"/>
                  <a:gd name="T11" fmla="*/ 62 h 130"/>
                  <a:gd name="T12" fmla="*/ 60 w 98"/>
                  <a:gd name="T13" fmla="*/ 60 h 130"/>
                  <a:gd name="T14" fmla="*/ 63 w 98"/>
                  <a:gd name="T15" fmla="*/ 60 h 130"/>
                  <a:gd name="T16" fmla="*/ 68 w 98"/>
                  <a:gd name="T17" fmla="*/ 57 h 130"/>
                  <a:gd name="T18" fmla="*/ 70 w 98"/>
                  <a:gd name="T19" fmla="*/ 55 h 130"/>
                  <a:gd name="T20" fmla="*/ 70 w 98"/>
                  <a:gd name="T21" fmla="*/ 50 h 130"/>
                  <a:gd name="T22" fmla="*/ 73 w 98"/>
                  <a:gd name="T23" fmla="*/ 42 h 130"/>
                  <a:gd name="T24" fmla="*/ 70 w 98"/>
                  <a:gd name="T25" fmla="*/ 32 h 130"/>
                  <a:gd name="T26" fmla="*/ 70 w 98"/>
                  <a:gd name="T27" fmla="*/ 30 h 130"/>
                  <a:gd name="T28" fmla="*/ 68 w 98"/>
                  <a:gd name="T29" fmla="*/ 27 h 130"/>
                  <a:gd name="T30" fmla="*/ 88 w 98"/>
                  <a:gd name="T31" fmla="*/ 75 h 130"/>
                  <a:gd name="T32" fmla="*/ 81 w 98"/>
                  <a:gd name="T33" fmla="*/ 77 h 130"/>
                  <a:gd name="T34" fmla="*/ 73 w 98"/>
                  <a:gd name="T35" fmla="*/ 83 h 130"/>
                  <a:gd name="T36" fmla="*/ 65 w 98"/>
                  <a:gd name="T37" fmla="*/ 83 h 130"/>
                  <a:gd name="T38" fmla="*/ 55 w 98"/>
                  <a:gd name="T39" fmla="*/ 85 h 130"/>
                  <a:gd name="T40" fmla="*/ 28 w 98"/>
                  <a:gd name="T41" fmla="*/ 85 h 130"/>
                  <a:gd name="T42" fmla="*/ 28 w 98"/>
                  <a:gd name="T43" fmla="*/ 130 h 130"/>
                  <a:gd name="T44" fmla="*/ 0 w 98"/>
                  <a:gd name="T45" fmla="*/ 130 h 130"/>
                  <a:gd name="T46" fmla="*/ 0 w 98"/>
                  <a:gd name="T47" fmla="*/ 0 h 130"/>
                  <a:gd name="T48" fmla="*/ 55 w 98"/>
                  <a:gd name="T49" fmla="*/ 0 h 130"/>
                  <a:gd name="T50" fmla="*/ 65 w 98"/>
                  <a:gd name="T51" fmla="*/ 2 h 130"/>
                  <a:gd name="T52" fmla="*/ 73 w 98"/>
                  <a:gd name="T53" fmla="*/ 2 h 130"/>
                  <a:gd name="T54" fmla="*/ 81 w 98"/>
                  <a:gd name="T55" fmla="*/ 7 h 130"/>
                  <a:gd name="T56" fmla="*/ 88 w 98"/>
                  <a:gd name="T57" fmla="*/ 10 h 130"/>
                  <a:gd name="T58" fmla="*/ 93 w 98"/>
                  <a:gd name="T59" fmla="*/ 17 h 130"/>
                  <a:gd name="T60" fmla="*/ 96 w 98"/>
                  <a:gd name="T61" fmla="*/ 25 h 130"/>
                  <a:gd name="T62" fmla="*/ 98 w 98"/>
                  <a:gd name="T63" fmla="*/ 27 h 130"/>
                  <a:gd name="T64" fmla="*/ 98 w 98"/>
                  <a:gd name="T65" fmla="*/ 32 h 130"/>
                  <a:gd name="T66" fmla="*/ 98 w 98"/>
                  <a:gd name="T67" fmla="*/ 42 h 130"/>
                  <a:gd name="T68" fmla="*/ 98 w 98"/>
                  <a:gd name="T69" fmla="*/ 52 h 130"/>
                  <a:gd name="T70" fmla="*/ 96 w 98"/>
                  <a:gd name="T71" fmla="*/ 62 h 130"/>
                  <a:gd name="T72" fmla="*/ 93 w 98"/>
                  <a:gd name="T73" fmla="*/ 70 h 130"/>
                  <a:gd name="T74" fmla="*/ 88 w 98"/>
                  <a:gd name="T75" fmla="*/ 75 h 13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0"/>
                  <a:gd name="T116" fmla="*/ 98 w 98"/>
                  <a:gd name="T117" fmla="*/ 130 h 13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0">
                    <a:moveTo>
                      <a:pt x="68" y="27"/>
                    </a:moveTo>
                    <a:lnTo>
                      <a:pt x="60" y="25"/>
                    </a:lnTo>
                    <a:lnTo>
                      <a:pt x="53" y="22"/>
                    </a:lnTo>
                    <a:lnTo>
                      <a:pt x="28" y="22"/>
                    </a:lnTo>
                    <a:lnTo>
                      <a:pt x="28" y="62"/>
                    </a:lnTo>
                    <a:lnTo>
                      <a:pt x="53" y="62"/>
                    </a:lnTo>
                    <a:lnTo>
                      <a:pt x="60" y="60"/>
                    </a:lnTo>
                    <a:lnTo>
                      <a:pt x="63" y="60"/>
                    </a:lnTo>
                    <a:lnTo>
                      <a:pt x="68" y="57"/>
                    </a:lnTo>
                    <a:lnTo>
                      <a:pt x="70" y="55"/>
                    </a:lnTo>
                    <a:lnTo>
                      <a:pt x="70" y="50"/>
                    </a:lnTo>
                    <a:lnTo>
                      <a:pt x="73" y="42"/>
                    </a:lnTo>
                    <a:lnTo>
                      <a:pt x="70" y="32"/>
                    </a:lnTo>
                    <a:lnTo>
                      <a:pt x="70" y="30"/>
                    </a:lnTo>
                    <a:lnTo>
                      <a:pt x="68" y="27"/>
                    </a:lnTo>
                    <a:close/>
                    <a:moveTo>
                      <a:pt x="88" y="75"/>
                    </a:moveTo>
                    <a:lnTo>
                      <a:pt x="81" y="77"/>
                    </a:lnTo>
                    <a:lnTo>
                      <a:pt x="73" y="83"/>
                    </a:lnTo>
                    <a:lnTo>
                      <a:pt x="65" y="83"/>
                    </a:lnTo>
                    <a:lnTo>
                      <a:pt x="55" y="85"/>
                    </a:lnTo>
                    <a:lnTo>
                      <a:pt x="28" y="85"/>
                    </a:lnTo>
                    <a:lnTo>
                      <a:pt x="28" y="130"/>
                    </a:lnTo>
                    <a:lnTo>
                      <a:pt x="0" y="130"/>
                    </a:lnTo>
                    <a:lnTo>
                      <a:pt x="0" y="0"/>
                    </a:lnTo>
                    <a:lnTo>
                      <a:pt x="55" y="0"/>
                    </a:lnTo>
                    <a:lnTo>
                      <a:pt x="65" y="2"/>
                    </a:lnTo>
                    <a:lnTo>
                      <a:pt x="73" y="2"/>
                    </a:lnTo>
                    <a:lnTo>
                      <a:pt x="81" y="7"/>
                    </a:lnTo>
                    <a:lnTo>
                      <a:pt x="88" y="10"/>
                    </a:lnTo>
                    <a:lnTo>
                      <a:pt x="93" y="17"/>
                    </a:lnTo>
                    <a:lnTo>
                      <a:pt x="96" y="25"/>
                    </a:lnTo>
                    <a:lnTo>
                      <a:pt x="98" y="27"/>
                    </a:lnTo>
                    <a:lnTo>
                      <a:pt x="98" y="32"/>
                    </a:lnTo>
                    <a:lnTo>
                      <a:pt x="98" y="42"/>
                    </a:lnTo>
                    <a:lnTo>
                      <a:pt x="98" y="52"/>
                    </a:lnTo>
                    <a:lnTo>
                      <a:pt x="96" y="62"/>
                    </a:lnTo>
                    <a:lnTo>
                      <a:pt x="93" y="70"/>
                    </a:lnTo>
                    <a:lnTo>
                      <a:pt x="88"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1" name="Freeform 553"/>
              <p:cNvSpPr>
                <a:spLocks noEditPoints="1"/>
              </p:cNvSpPr>
              <p:nvPr/>
            </p:nvSpPr>
            <p:spPr bwMode="auto">
              <a:xfrm>
                <a:off x="687"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2" name="Rectangle 554"/>
              <p:cNvSpPr>
                <a:spLocks noChangeArrowheads="1"/>
              </p:cNvSpPr>
              <p:nvPr/>
            </p:nvSpPr>
            <p:spPr bwMode="auto">
              <a:xfrm>
                <a:off x="815" y="6741"/>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43" name="Freeform 555"/>
              <p:cNvSpPr>
                <a:spLocks/>
              </p:cNvSpPr>
              <p:nvPr/>
            </p:nvSpPr>
            <p:spPr bwMode="auto">
              <a:xfrm>
                <a:off x="865" y="6741"/>
                <a:ext cx="126" cy="130"/>
              </a:xfrm>
              <a:custGeom>
                <a:avLst/>
                <a:gdLst>
                  <a:gd name="T0" fmla="*/ 88 w 126"/>
                  <a:gd name="T1" fmla="*/ 0 h 130"/>
                  <a:gd name="T2" fmla="*/ 126 w 126"/>
                  <a:gd name="T3" fmla="*/ 0 h 130"/>
                  <a:gd name="T4" fmla="*/ 126 w 126"/>
                  <a:gd name="T5" fmla="*/ 130 h 130"/>
                  <a:gd name="T6" fmla="*/ 101 w 126"/>
                  <a:gd name="T7" fmla="*/ 130 h 130"/>
                  <a:gd name="T8" fmla="*/ 101 w 126"/>
                  <a:gd name="T9" fmla="*/ 42 h 130"/>
                  <a:gd name="T10" fmla="*/ 101 w 126"/>
                  <a:gd name="T11" fmla="*/ 32 h 130"/>
                  <a:gd name="T12" fmla="*/ 101 w 126"/>
                  <a:gd name="T13" fmla="*/ 22 h 130"/>
                  <a:gd name="T14" fmla="*/ 78 w 126"/>
                  <a:gd name="T15" fmla="*/ 130 h 130"/>
                  <a:gd name="T16" fmla="*/ 51 w 126"/>
                  <a:gd name="T17" fmla="*/ 130 h 130"/>
                  <a:gd name="T18" fmla="*/ 26 w 126"/>
                  <a:gd name="T19" fmla="*/ 22 h 130"/>
                  <a:gd name="T20" fmla="*/ 26 w 126"/>
                  <a:gd name="T21" fmla="*/ 32 h 130"/>
                  <a:gd name="T22" fmla="*/ 26 w 126"/>
                  <a:gd name="T23" fmla="*/ 42 h 130"/>
                  <a:gd name="T24" fmla="*/ 26 w 126"/>
                  <a:gd name="T25" fmla="*/ 130 h 130"/>
                  <a:gd name="T26" fmla="*/ 0 w 126"/>
                  <a:gd name="T27" fmla="*/ 130 h 130"/>
                  <a:gd name="T28" fmla="*/ 0 w 126"/>
                  <a:gd name="T29" fmla="*/ 0 h 130"/>
                  <a:gd name="T30" fmla="*/ 41 w 126"/>
                  <a:gd name="T31" fmla="*/ 0 h 130"/>
                  <a:gd name="T32" fmla="*/ 66 w 126"/>
                  <a:gd name="T33" fmla="*/ 103 h 130"/>
                  <a:gd name="T34" fmla="*/ 88 w 126"/>
                  <a:gd name="T35" fmla="*/ 0 h 1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0"/>
                  <a:gd name="T56" fmla="*/ 126 w 126"/>
                  <a:gd name="T57" fmla="*/ 130 h 1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0">
                    <a:moveTo>
                      <a:pt x="88" y="0"/>
                    </a:moveTo>
                    <a:lnTo>
                      <a:pt x="126" y="0"/>
                    </a:lnTo>
                    <a:lnTo>
                      <a:pt x="126" y="130"/>
                    </a:lnTo>
                    <a:lnTo>
                      <a:pt x="101" y="130"/>
                    </a:lnTo>
                    <a:lnTo>
                      <a:pt x="101" y="42"/>
                    </a:lnTo>
                    <a:lnTo>
                      <a:pt x="101" y="32"/>
                    </a:lnTo>
                    <a:lnTo>
                      <a:pt x="101" y="22"/>
                    </a:lnTo>
                    <a:lnTo>
                      <a:pt x="78" y="130"/>
                    </a:lnTo>
                    <a:lnTo>
                      <a:pt x="51" y="130"/>
                    </a:lnTo>
                    <a:lnTo>
                      <a:pt x="26" y="22"/>
                    </a:lnTo>
                    <a:lnTo>
                      <a:pt x="26" y="32"/>
                    </a:lnTo>
                    <a:lnTo>
                      <a:pt x="26" y="42"/>
                    </a:lnTo>
                    <a:lnTo>
                      <a:pt x="26" y="130"/>
                    </a:lnTo>
                    <a:lnTo>
                      <a:pt x="0" y="130"/>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4" name="Freeform 556"/>
              <p:cNvSpPr>
                <a:spLocks noEditPoints="1"/>
              </p:cNvSpPr>
              <p:nvPr/>
            </p:nvSpPr>
            <p:spPr bwMode="auto">
              <a:xfrm>
                <a:off x="1009" y="6741"/>
                <a:ext cx="123" cy="130"/>
              </a:xfrm>
              <a:custGeom>
                <a:avLst/>
                <a:gdLst>
                  <a:gd name="T0" fmla="*/ 45 w 123"/>
                  <a:gd name="T1" fmla="*/ 83 h 130"/>
                  <a:gd name="T2" fmla="*/ 78 w 123"/>
                  <a:gd name="T3" fmla="*/ 83 h 130"/>
                  <a:gd name="T4" fmla="*/ 60 w 123"/>
                  <a:gd name="T5" fmla="*/ 30 h 130"/>
                  <a:gd name="T6" fmla="*/ 45 w 123"/>
                  <a:gd name="T7" fmla="*/ 83 h 130"/>
                  <a:gd name="T8" fmla="*/ 45 w 123"/>
                  <a:gd name="T9" fmla="*/ 0 h 130"/>
                  <a:gd name="T10" fmla="*/ 75 w 123"/>
                  <a:gd name="T11" fmla="*/ 0 h 130"/>
                  <a:gd name="T12" fmla="*/ 123 w 123"/>
                  <a:gd name="T13" fmla="*/ 130 h 130"/>
                  <a:gd name="T14" fmla="*/ 93 w 123"/>
                  <a:gd name="T15" fmla="*/ 130 h 130"/>
                  <a:gd name="T16" fmla="*/ 85 w 123"/>
                  <a:gd name="T17" fmla="*/ 103 h 130"/>
                  <a:gd name="T18" fmla="*/ 38 w 123"/>
                  <a:gd name="T19" fmla="*/ 103 h 130"/>
                  <a:gd name="T20" fmla="*/ 27 w 123"/>
                  <a:gd name="T21" fmla="*/ 130 h 130"/>
                  <a:gd name="T22" fmla="*/ 0 w 123"/>
                  <a:gd name="T23" fmla="*/ 130 h 130"/>
                  <a:gd name="T24" fmla="*/ 45 w 12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0"/>
                  <a:gd name="T41" fmla="*/ 123 w 12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0">
                    <a:moveTo>
                      <a:pt x="45" y="83"/>
                    </a:moveTo>
                    <a:lnTo>
                      <a:pt x="78" y="83"/>
                    </a:lnTo>
                    <a:lnTo>
                      <a:pt x="60" y="30"/>
                    </a:lnTo>
                    <a:lnTo>
                      <a:pt x="45" y="83"/>
                    </a:lnTo>
                    <a:close/>
                    <a:moveTo>
                      <a:pt x="45" y="0"/>
                    </a:moveTo>
                    <a:lnTo>
                      <a:pt x="75" y="0"/>
                    </a:lnTo>
                    <a:lnTo>
                      <a:pt x="123" y="130"/>
                    </a:lnTo>
                    <a:lnTo>
                      <a:pt x="93" y="130"/>
                    </a:lnTo>
                    <a:lnTo>
                      <a:pt x="85" y="103"/>
                    </a:lnTo>
                    <a:lnTo>
                      <a:pt x="38" y="103"/>
                    </a:lnTo>
                    <a:lnTo>
                      <a:pt x="27" y="130"/>
                    </a:lnTo>
                    <a:lnTo>
                      <a:pt x="0" y="1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5" name="Freeform 557"/>
              <p:cNvSpPr>
                <a:spLocks noEditPoints="1"/>
              </p:cNvSpPr>
              <p:nvPr/>
            </p:nvSpPr>
            <p:spPr bwMode="auto">
              <a:xfrm>
                <a:off x="1150" y="6741"/>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7 h 130"/>
                  <a:gd name="T12" fmla="*/ 75 w 108"/>
                  <a:gd name="T13" fmla="*/ 55 h 130"/>
                  <a:gd name="T14" fmla="*/ 78 w 108"/>
                  <a:gd name="T15" fmla="*/ 50 h 130"/>
                  <a:gd name="T16" fmla="*/ 78 w 108"/>
                  <a:gd name="T17" fmla="*/ 47 h 130"/>
                  <a:gd name="T18" fmla="*/ 78 w 108"/>
                  <a:gd name="T19" fmla="*/ 42 h 130"/>
                  <a:gd name="T20" fmla="*/ 78 w 108"/>
                  <a:gd name="T21" fmla="*/ 37 h 130"/>
                  <a:gd name="T22" fmla="*/ 78 w 108"/>
                  <a:gd name="T23" fmla="*/ 32 h 130"/>
                  <a:gd name="T24" fmla="*/ 75 w 108"/>
                  <a:gd name="T25" fmla="*/ 27 h 130"/>
                  <a:gd name="T26" fmla="*/ 70 w 108"/>
                  <a:gd name="T27" fmla="*/ 25 h 130"/>
                  <a:gd name="T28" fmla="*/ 65 w 108"/>
                  <a:gd name="T29" fmla="*/ 25 h 130"/>
                  <a:gd name="T30" fmla="*/ 58 w 108"/>
                  <a:gd name="T31" fmla="*/ 22 h 130"/>
                  <a:gd name="T32" fmla="*/ 25 w 108"/>
                  <a:gd name="T33" fmla="*/ 22 h 130"/>
                  <a:gd name="T34" fmla="*/ 85 w 108"/>
                  <a:gd name="T35" fmla="*/ 5 h 130"/>
                  <a:gd name="T36" fmla="*/ 90 w 108"/>
                  <a:gd name="T37" fmla="*/ 7 h 130"/>
                  <a:gd name="T38" fmla="*/ 98 w 108"/>
                  <a:gd name="T39" fmla="*/ 12 h 130"/>
                  <a:gd name="T40" fmla="*/ 103 w 108"/>
                  <a:gd name="T41" fmla="*/ 25 h 130"/>
                  <a:gd name="T42" fmla="*/ 105 w 108"/>
                  <a:gd name="T43" fmla="*/ 30 h 130"/>
                  <a:gd name="T44" fmla="*/ 105 w 108"/>
                  <a:gd name="T45" fmla="*/ 37 h 130"/>
                  <a:gd name="T46" fmla="*/ 105 w 108"/>
                  <a:gd name="T47" fmla="*/ 47 h 130"/>
                  <a:gd name="T48" fmla="*/ 103 w 108"/>
                  <a:gd name="T49" fmla="*/ 52 h 130"/>
                  <a:gd name="T50" fmla="*/ 100 w 108"/>
                  <a:gd name="T51" fmla="*/ 55 h 130"/>
                  <a:gd name="T52" fmla="*/ 98 w 108"/>
                  <a:gd name="T53" fmla="*/ 60 h 130"/>
                  <a:gd name="T54" fmla="*/ 95 w 108"/>
                  <a:gd name="T55" fmla="*/ 65 h 130"/>
                  <a:gd name="T56" fmla="*/ 85 w 108"/>
                  <a:gd name="T57" fmla="*/ 70 h 130"/>
                  <a:gd name="T58" fmla="*/ 93 w 108"/>
                  <a:gd name="T59" fmla="*/ 72 h 130"/>
                  <a:gd name="T60" fmla="*/ 98 w 108"/>
                  <a:gd name="T61" fmla="*/ 80 h 130"/>
                  <a:gd name="T62" fmla="*/ 100 w 108"/>
                  <a:gd name="T63" fmla="*/ 88 h 130"/>
                  <a:gd name="T64" fmla="*/ 103 w 108"/>
                  <a:gd name="T65" fmla="*/ 100 h 130"/>
                  <a:gd name="T66" fmla="*/ 103 w 108"/>
                  <a:gd name="T67" fmla="*/ 108 h 130"/>
                  <a:gd name="T68" fmla="*/ 103 w 108"/>
                  <a:gd name="T69" fmla="*/ 120 h 130"/>
                  <a:gd name="T70" fmla="*/ 105 w 108"/>
                  <a:gd name="T71" fmla="*/ 125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5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2 h 130"/>
                  <a:gd name="T104" fmla="*/ 85 w 108"/>
                  <a:gd name="T105" fmla="*/ 5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7"/>
                    </a:lnTo>
                    <a:lnTo>
                      <a:pt x="75" y="55"/>
                    </a:lnTo>
                    <a:lnTo>
                      <a:pt x="78" y="50"/>
                    </a:lnTo>
                    <a:lnTo>
                      <a:pt x="78" y="47"/>
                    </a:lnTo>
                    <a:lnTo>
                      <a:pt x="78" y="42"/>
                    </a:lnTo>
                    <a:lnTo>
                      <a:pt x="78" y="37"/>
                    </a:lnTo>
                    <a:lnTo>
                      <a:pt x="78" y="32"/>
                    </a:lnTo>
                    <a:lnTo>
                      <a:pt x="75" y="27"/>
                    </a:lnTo>
                    <a:lnTo>
                      <a:pt x="70" y="25"/>
                    </a:lnTo>
                    <a:lnTo>
                      <a:pt x="65" y="25"/>
                    </a:lnTo>
                    <a:lnTo>
                      <a:pt x="58" y="22"/>
                    </a:lnTo>
                    <a:lnTo>
                      <a:pt x="25" y="22"/>
                    </a:lnTo>
                    <a:close/>
                    <a:moveTo>
                      <a:pt x="85" y="5"/>
                    </a:moveTo>
                    <a:lnTo>
                      <a:pt x="90" y="7"/>
                    </a:lnTo>
                    <a:lnTo>
                      <a:pt x="98" y="12"/>
                    </a:lnTo>
                    <a:lnTo>
                      <a:pt x="103" y="25"/>
                    </a:lnTo>
                    <a:lnTo>
                      <a:pt x="105" y="30"/>
                    </a:lnTo>
                    <a:lnTo>
                      <a:pt x="105" y="37"/>
                    </a:lnTo>
                    <a:lnTo>
                      <a:pt x="105" y="47"/>
                    </a:lnTo>
                    <a:lnTo>
                      <a:pt x="103" y="52"/>
                    </a:lnTo>
                    <a:lnTo>
                      <a:pt x="100" y="55"/>
                    </a:lnTo>
                    <a:lnTo>
                      <a:pt x="98" y="60"/>
                    </a:lnTo>
                    <a:lnTo>
                      <a:pt x="95" y="65"/>
                    </a:lnTo>
                    <a:lnTo>
                      <a:pt x="85" y="70"/>
                    </a:lnTo>
                    <a:lnTo>
                      <a:pt x="93" y="72"/>
                    </a:lnTo>
                    <a:lnTo>
                      <a:pt x="98" y="80"/>
                    </a:lnTo>
                    <a:lnTo>
                      <a:pt x="100" y="88"/>
                    </a:lnTo>
                    <a:lnTo>
                      <a:pt x="103" y="100"/>
                    </a:lnTo>
                    <a:lnTo>
                      <a:pt x="103" y="108"/>
                    </a:lnTo>
                    <a:lnTo>
                      <a:pt x="103" y="120"/>
                    </a:lnTo>
                    <a:lnTo>
                      <a:pt x="105" y="125"/>
                    </a:lnTo>
                    <a:lnTo>
                      <a:pt x="108" y="128"/>
                    </a:lnTo>
                    <a:lnTo>
                      <a:pt x="108" y="130"/>
                    </a:lnTo>
                    <a:lnTo>
                      <a:pt x="78" y="130"/>
                    </a:lnTo>
                    <a:lnTo>
                      <a:pt x="75" y="123"/>
                    </a:lnTo>
                    <a:lnTo>
                      <a:pt x="75" y="113"/>
                    </a:lnTo>
                    <a:lnTo>
                      <a:pt x="75" y="100"/>
                    </a:lnTo>
                    <a:lnTo>
                      <a:pt x="73" y="90"/>
                    </a:lnTo>
                    <a:lnTo>
                      <a:pt x="70" y="85"/>
                    </a:lnTo>
                    <a:lnTo>
                      <a:pt x="65" y="80"/>
                    </a:lnTo>
                    <a:lnTo>
                      <a:pt x="55" y="80"/>
                    </a:lnTo>
                    <a:lnTo>
                      <a:pt x="25" y="80"/>
                    </a:lnTo>
                    <a:lnTo>
                      <a:pt x="25" y="130"/>
                    </a:lnTo>
                    <a:lnTo>
                      <a:pt x="0" y="130"/>
                    </a:lnTo>
                    <a:lnTo>
                      <a:pt x="0" y="0"/>
                    </a:lnTo>
                    <a:lnTo>
                      <a:pt x="63" y="0"/>
                    </a:lnTo>
                    <a:lnTo>
                      <a:pt x="75" y="2"/>
                    </a:lnTo>
                    <a:lnTo>
                      <a:pt x="8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6" name="Freeform 558"/>
              <p:cNvSpPr>
                <a:spLocks/>
              </p:cNvSpPr>
              <p:nvPr/>
            </p:nvSpPr>
            <p:spPr bwMode="auto">
              <a:xfrm>
                <a:off x="1260" y="6741"/>
                <a:ext cx="119" cy="130"/>
              </a:xfrm>
              <a:custGeom>
                <a:avLst/>
                <a:gdLst>
                  <a:gd name="T0" fmla="*/ 86 w 119"/>
                  <a:gd name="T1" fmla="*/ 0 h 130"/>
                  <a:gd name="T2" fmla="*/ 119 w 119"/>
                  <a:gd name="T3" fmla="*/ 0 h 130"/>
                  <a:gd name="T4" fmla="*/ 73 w 119"/>
                  <a:gd name="T5" fmla="*/ 83 h 130"/>
                  <a:gd name="T6" fmla="*/ 73 w 119"/>
                  <a:gd name="T7" fmla="*/ 130 h 130"/>
                  <a:gd name="T8" fmla="*/ 46 w 119"/>
                  <a:gd name="T9" fmla="*/ 130 h 130"/>
                  <a:gd name="T10" fmla="*/ 46 w 119"/>
                  <a:gd name="T11" fmla="*/ 83 h 130"/>
                  <a:gd name="T12" fmla="*/ 0 w 119"/>
                  <a:gd name="T13" fmla="*/ 0 h 130"/>
                  <a:gd name="T14" fmla="*/ 33 w 119"/>
                  <a:gd name="T15" fmla="*/ 0 h 130"/>
                  <a:gd name="T16" fmla="*/ 61 w 119"/>
                  <a:gd name="T17" fmla="*/ 57 h 130"/>
                  <a:gd name="T18" fmla="*/ 86 w 119"/>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0"/>
                  <a:gd name="T32" fmla="*/ 119 w 119"/>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0">
                    <a:moveTo>
                      <a:pt x="86" y="0"/>
                    </a:moveTo>
                    <a:lnTo>
                      <a:pt x="119" y="0"/>
                    </a:lnTo>
                    <a:lnTo>
                      <a:pt x="73" y="83"/>
                    </a:lnTo>
                    <a:lnTo>
                      <a:pt x="73" y="130"/>
                    </a:lnTo>
                    <a:lnTo>
                      <a:pt x="46" y="130"/>
                    </a:lnTo>
                    <a:lnTo>
                      <a:pt x="46" y="83"/>
                    </a:lnTo>
                    <a:lnTo>
                      <a:pt x="0" y="0"/>
                    </a:lnTo>
                    <a:lnTo>
                      <a:pt x="33" y="0"/>
                    </a:lnTo>
                    <a:lnTo>
                      <a:pt x="61" y="57"/>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7" name="Freeform 559"/>
              <p:cNvSpPr>
                <a:spLocks/>
              </p:cNvSpPr>
              <p:nvPr/>
            </p:nvSpPr>
            <p:spPr bwMode="auto">
              <a:xfrm>
                <a:off x="1442" y="6741"/>
                <a:ext cx="113" cy="130"/>
              </a:xfrm>
              <a:custGeom>
                <a:avLst/>
                <a:gdLst>
                  <a:gd name="T0" fmla="*/ 0 w 113"/>
                  <a:gd name="T1" fmla="*/ 0 h 130"/>
                  <a:gd name="T2" fmla="*/ 25 w 113"/>
                  <a:gd name="T3" fmla="*/ 0 h 130"/>
                  <a:gd name="T4" fmla="*/ 25 w 113"/>
                  <a:gd name="T5" fmla="*/ 55 h 130"/>
                  <a:gd name="T6" fmla="*/ 75 w 113"/>
                  <a:gd name="T7" fmla="*/ 0 h 130"/>
                  <a:gd name="T8" fmla="*/ 110 w 113"/>
                  <a:gd name="T9" fmla="*/ 0 h 130"/>
                  <a:gd name="T10" fmla="*/ 57 w 113"/>
                  <a:gd name="T11" fmla="*/ 55 h 130"/>
                  <a:gd name="T12" fmla="*/ 113 w 113"/>
                  <a:gd name="T13" fmla="*/ 130 h 130"/>
                  <a:gd name="T14" fmla="*/ 78 w 113"/>
                  <a:gd name="T15" fmla="*/ 130 h 130"/>
                  <a:gd name="T16" fmla="*/ 37 w 113"/>
                  <a:gd name="T17" fmla="*/ 72 h 130"/>
                  <a:gd name="T18" fmla="*/ 25 w 113"/>
                  <a:gd name="T19" fmla="*/ 88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5"/>
                    </a:lnTo>
                    <a:lnTo>
                      <a:pt x="75" y="0"/>
                    </a:lnTo>
                    <a:lnTo>
                      <a:pt x="110" y="0"/>
                    </a:lnTo>
                    <a:lnTo>
                      <a:pt x="57" y="55"/>
                    </a:lnTo>
                    <a:lnTo>
                      <a:pt x="113" y="130"/>
                    </a:lnTo>
                    <a:lnTo>
                      <a:pt x="78" y="130"/>
                    </a:lnTo>
                    <a:lnTo>
                      <a:pt x="37" y="72"/>
                    </a:lnTo>
                    <a:lnTo>
                      <a:pt x="25" y="88"/>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8" name="Freeform 560"/>
              <p:cNvSpPr>
                <a:spLocks/>
              </p:cNvSpPr>
              <p:nvPr/>
            </p:nvSpPr>
            <p:spPr bwMode="auto">
              <a:xfrm>
                <a:off x="1572" y="6741"/>
                <a:ext cx="98" cy="130"/>
              </a:xfrm>
              <a:custGeom>
                <a:avLst/>
                <a:gdLst>
                  <a:gd name="T0" fmla="*/ 96 w 98"/>
                  <a:gd name="T1" fmla="*/ 22 h 130"/>
                  <a:gd name="T2" fmla="*/ 26 w 98"/>
                  <a:gd name="T3" fmla="*/ 22 h 130"/>
                  <a:gd name="T4" fmla="*/ 26 w 98"/>
                  <a:gd name="T5" fmla="*/ 50 h 130"/>
                  <a:gd name="T6" fmla="*/ 91 w 98"/>
                  <a:gd name="T7" fmla="*/ 50 h 130"/>
                  <a:gd name="T8" fmla="*/ 91 w 98"/>
                  <a:gd name="T9" fmla="*/ 72 h 130"/>
                  <a:gd name="T10" fmla="*/ 26 w 98"/>
                  <a:gd name="T11" fmla="*/ 72 h 130"/>
                  <a:gd name="T12" fmla="*/ 26 w 98"/>
                  <a:gd name="T13" fmla="*/ 108 h 130"/>
                  <a:gd name="T14" fmla="*/ 98 w 98"/>
                  <a:gd name="T15" fmla="*/ 108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91" y="50"/>
                    </a:lnTo>
                    <a:lnTo>
                      <a:pt x="91" y="72"/>
                    </a:lnTo>
                    <a:lnTo>
                      <a:pt x="26" y="72"/>
                    </a:lnTo>
                    <a:lnTo>
                      <a:pt x="26" y="108"/>
                    </a:lnTo>
                    <a:lnTo>
                      <a:pt x="98" y="108"/>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9" name="Freeform 561"/>
              <p:cNvSpPr>
                <a:spLocks/>
              </p:cNvSpPr>
              <p:nvPr/>
            </p:nvSpPr>
            <p:spPr bwMode="auto">
              <a:xfrm>
                <a:off x="1681" y="6741"/>
                <a:ext cx="115" cy="130"/>
              </a:xfrm>
              <a:custGeom>
                <a:avLst/>
                <a:gdLst>
                  <a:gd name="T0" fmla="*/ 85 w 115"/>
                  <a:gd name="T1" fmla="*/ 0 h 130"/>
                  <a:gd name="T2" fmla="*/ 115 w 115"/>
                  <a:gd name="T3" fmla="*/ 0 h 130"/>
                  <a:gd name="T4" fmla="*/ 72 w 115"/>
                  <a:gd name="T5" fmla="*/ 83 h 130"/>
                  <a:gd name="T6" fmla="*/ 72 w 115"/>
                  <a:gd name="T7" fmla="*/ 130 h 130"/>
                  <a:gd name="T8" fmla="*/ 45 w 115"/>
                  <a:gd name="T9" fmla="*/ 130 h 130"/>
                  <a:gd name="T10" fmla="*/ 45 w 115"/>
                  <a:gd name="T11" fmla="*/ 83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3"/>
                    </a:lnTo>
                    <a:lnTo>
                      <a:pt x="72" y="130"/>
                    </a:lnTo>
                    <a:lnTo>
                      <a:pt x="45" y="130"/>
                    </a:lnTo>
                    <a:lnTo>
                      <a:pt x="45" y="83"/>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0" name="Freeform 562"/>
              <p:cNvSpPr>
                <a:spLocks/>
              </p:cNvSpPr>
              <p:nvPr/>
            </p:nvSpPr>
            <p:spPr bwMode="auto">
              <a:xfrm>
                <a:off x="1862" y="6741"/>
                <a:ext cx="42" cy="168"/>
              </a:xfrm>
              <a:custGeom>
                <a:avLst/>
                <a:gdLst>
                  <a:gd name="T0" fmla="*/ 40 w 42"/>
                  <a:gd name="T1" fmla="*/ 0 h 168"/>
                  <a:gd name="T2" fmla="*/ 30 w 42"/>
                  <a:gd name="T3" fmla="*/ 22 h 168"/>
                  <a:gd name="T4" fmla="*/ 22 w 42"/>
                  <a:gd name="T5" fmla="*/ 40 h 168"/>
                  <a:gd name="T6" fmla="*/ 20 w 42"/>
                  <a:gd name="T7" fmla="*/ 50 h 168"/>
                  <a:gd name="T8" fmla="*/ 17 w 42"/>
                  <a:gd name="T9" fmla="*/ 60 h 168"/>
                  <a:gd name="T10" fmla="*/ 17 w 42"/>
                  <a:gd name="T11" fmla="*/ 70 h 168"/>
                  <a:gd name="T12" fmla="*/ 17 w 42"/>
                  <a:gd name="T13" fmla="*/ 83 h 168"/>
                  <a:gd name="T14" fmla="*/ 17 w 42"/>
                  <a:gd name="T15" fmla="*/ 95 h 168"/>
                  <a:gd name="T16" fmla="*/ 20 w 42"/>
                  <a:gd name="T17" fmla="*/ 108 h 168"/>
                  <a:gd name="T18" fmla="*/ 25 w 42"/>
                  <a:gd name="T19" fmla="*/ 130 h 168"/>
                  <a:gd name="T20" fmla="*/ 30 w 42"/>
                  <a:gd name="T21" fmla="*/ 145 h 168"/>
                  <a:gd name="T22" fmla="*/ 42 w 42"/>
                  <a:gd name="T23" fmla="*/ 168 h 168"/>
                  <a:gd name="T24" fmla="*/ 30 w 42"/>
                  <a:gd name="T25" fmla="*/ 168 h 168"/>
                  <a:gd name="T26" fmla="*/ 15 w 42"/>
                  <a:gd name="T27" fmla="*/ 143 h 168"/>
                  <a:gd name="T28" fmla="*/ 7 w 42"/>
                  <a:gd name="T29" fmla="*/ 128 h 168"/>
                  <a:gd name="T30" fmla="*/ 5 w 42"/>
                  <a:gd name="T31" fmla="*/ 113 h 168"/>
                  <a:gd name="T32" fmla="*/ 2 w 42"/>
                  <a:gd name="T33" fmla="*/ 100 h 168"/>
                  <a:gd name="T34" fmla="*/ 0 w 42"/>
                  <a:gd name="T35" fmla="*/ 85 h 168"/>
                  <a:gd name="T36" fmla="*/ 0 w 42"/>
                  <a:gd name="T37" fmla="*/ 72 h 168"/>
                  <a:gd name="T38" fmla="*/ 2 w 42"/>
                  <a:gd name="T39" fmla="*/ 60 h 168"/>
                  <a:gd name="T40" fmla="*/ 5 w 42"/>
                  <a:gd name="T41" fmla="*/ 47 h 168"/>
                  <a:gd name="T42" fmla="*/ 7 w 42"/>
                  <a:gd name="T43" fmla="*/ 37 h 168"/>
                  <a:gd name="T44" fmla="*/ 17 w 42"/>
                  <a:gd name="T45" fmla="*/ 22 h 168"/>
                  <a:gd name="T46" fmla="*/ 30 w 42"/>
                  <a:gd name="T47" fmla="*/ 0 h 168"/>
                  <a:gd name="T48" fmla="*/ 40 w 42"/>
                  <a:gd name="T49" fmla="*/ 0 h 1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68"/>
                  <a:gd name="T77" fmla="*/ 42 w 42"/>
                  <a:gd name="T78" fmla="*/ 168 h 1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68">
                    <a:moveTo>
                      <a:pt x="40" y="0"/>
                    </a:moveTo>
                    <a:lnTo>
                      <a:pt x="30" y="22"/>
                    </a:lnTo>
                    <a:lnTo>
                      <a:pt x="22" y="40"/>
                    </a:lnTo>
                    <a:lnTo>
                      <a:pt x="20" y="50"/>
                    </a:lnTo>
                    <a:lnTo>
                      <a:pt x="17" y="60"/>
                    </a:lnTo>
                    <a:lnTo>
                      <a:pt x="17" y="70"/>
                    </a:lnTo>
                    <a:lnTo>
                      <a:pt x="17" y="83"/>
                    </a:lnTo>
                    <a:lnTo>
                      <a:pt x="17" y="95"/>
                    </a:lnTo>
                    <a:lnTo>
                      <a:pt x="20" y="108"/>
                    </a:lnTo>
                    <a:lnTo>
                      <a:pt x="25" y="130"/>
                    </a:lnTo>
                    <a:lnTo>
                      <a:pt x="30" y="145"/>
                    </a:lnTo>
                    <a:lnTo>
                      <a:pt x="42" y="168"/>
                    </a:lnTo>
                    <a:lnTo>
                      <a:pt x="30" y="168"/>
                    </a:lnTo>
                    <a:lnTo>
                      <a:pt x="15" y="143"/>
                    </a:lnTo>
                    <a:lnTo>
                      <a:pt x="7" y="128"/>
                    </a:lnTo>
                    <a:lnTo>
                      <a:pt x="5" y="113"/>
                    </a:lnTo>
                    <a:lnTo>
                      <a:pt x="2" y="100"/>
                    </a:lnTo>
                    <a:lnTo>
                      <a:pt x="0" y="85"/>
                    </a:lnTo>
                    <a:lnTo>
                      <a:pt x="0" y="72"/>
                    </a:lnTo>
                    <a:lnTo>
                      <a:pt x="2" y="60"/>
                    </a:lnTo>
                    <a:lnTo>
                      <a:pt x="5" y="47"/>
                    </a:lnTo>
                    <a:lnTo>
                      <a:pt x="7" y="37"/>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1" name="Freeform 563"/>
              <p:cNvSpPr>
                <a:spLocks noEditPoints="1"/>
              </p:cNvSpPr>
              <p:nvPr/>
            </p:nvSpPr>
            <p:spPr bwMode="auto">
              <a:xfrm>
                <a:off x="1925" y="6743"/>
                <a:ext cx="98" cy="128"/>
              </a:xfrm>
              <a:custGeom>
                <a:avLst/>
                <a:gdLst>
                  <a:gd name="T0" fmla="*/ 0 w 98"/>
                  <a:gd name="T1" fmla="*/ 0 h 128"/>
                  <a:gd name="T2" fmla="*/ 60 w 98"/>
                  <a:gd name="T3" fmla="*/ 0 h 128"/>
                  <a:gd name="T4" fmla="*/ 67 w 98"/>
                  <a:gd name="T5" fmla="*/ 0 h 128"/>
                  <a:gd name="T6" fmla="*/ 75 w 98"/>
                  <a:gd name="T7" fmla="*/ 3 h 128"/>
                  <a:gd name="T8" fmla="*/ 80 w 98"/>
                  <a:gd name="T9" fmla="*/ 5 h 128"/>
                  <a:gd name="T10" fmla="*/ 88 w 98"/>
                  <a:gd name="T11" fmla="*/ 10 h 128"/>
                  <a:gd name="T12" fmla="*/ 90 w 98"/>
                  <a:gd name="T13" fmla="*/ 15 h 128"/>
                  <a:gd name="T14" fmla="*/ 95 w 98"/>
                  <a:gd name="T15" fmla="*/ 20 h 128"/>
                  <a:gd name="T16" fmla="*/ 98 w 98"/>
                  <a:gd name="T17" fmla="*/ 28 h 128"/>
                  <a:gd name="T18" fmla="*/ 98 w 98"/>
                  <a:gd name="T19" fmla="*/ 35 h 128"/>
                  <a:gd name="T20" fmla="*/ 98 w 98"/>
                  <a:gd name="T21" fmla="*/ 43 h 128"/>
                  <a:gd name="T22" fmla="*/ 95 w 98"/>
                  <a:gd name="T23" fmla="*/ 50 h 128"/>
                  <a:gd name="T24" fmla="*/ 93 w 98"/>
                  <a:gd name="T25" fmla="*/ 58 h 128"/>
                  <a:gd name="T26" fmla="*/ 88 w 98"/>
                  <a:gd name="T27" fmla="*/ 63 h 128"/>
                  <a:gd name="T28" fmla="*/ 85 w 98"/>
                  <a:gd name="T29" fmla="*/ 65 h 128"/>
                  <a:gd name="T30" fmla="*/ 83 w 98"/>
                  <a:gd name="T31" fmla="*/ 68 h 128"/>
                  <a:gd name="T32" fmla="*/ 75 w 98"/>
                  <a:gd name="T33" fmla="*/ 70 h 128"/>
                  <a:gd name="T34" fmla="*/ 67 w 98"/>
                  <a:gd name="T35" fmla="*/ 73 h 128"/>
                  <a:gd name="T36" fmla="*/ 60 w 98"/>
                  <a:gd name="T37" fmla="*/ 73 h 128"/>
                  <a:gd name="T38" fmla="*/ 17 w 98"/>
                  <a:gd name="T39" fmla="*/ 73 h 128"/>
                  <a:gd name="T40" fmla="*/ 17 w 98"/>
                  <a:gd name="T41" fmla="*/ 128 h 128"/>
                  <a:gd name="T42" fmla="*/ 0 w 98"/>
                  <a:gd name="T43" fmla="*/ 128 h 128"/>
                  <a:gd name="T44" fmla="*/ 0 w 98"/>
                  <a:gd name="T45" fmla="*/ 0 h 128"/>
                  <a:gd name="T46" fmla="*/ 70 w 98"/>
                  <a:gd name="T47" fmla="*/ 18 h 128"/>
                  <a:gd name="T48" fmla="*/ 62 w 98"/>
                  <a:gd name="T49" fmla="*/ 15 h 128"/>
                  <a:gd name="T50" fmla="*/ 52 w 98"/>
                  <a:gd name="T51" fmla="*/ 15 h 128"/>
                  <a:gd name="T52" fmla="*/ 17 w 98"/>
                  <a:gd name="T53" fmla="*/ 15 h 128"/>
                  <a:gd name="T54" fmla="*/ 17 w 98"/>
                  <a:gd name="T55" fmla="*/ 60 h 128"/>
                  <a:gd name="T56" fmla="*/ 52 w 98"/>
                  <a:gd name="T57" fmla="*/ 60 h 128"/>
                  <a:gd name="T58" fmla="*/ 62 w 98"/>
                  <a:gd name="T59" fmla="*/ 58 h 128"/>
                  <a:gd name="T60" fmla="*/ 67 w 98"/>
                  <a:gd name="T61" fmla="*/ 55 h 128"/>
                  <a:gd name="T62" fmla="*/ 73 w 98"/>
                  <a:gd name="T63" fmla="*/ 55 h 128"/>
                  <a:gd name="T64" fmla="*/ 75 w 98"/>
                  <a:gd name="T65" fmla="*/ 50 h 128"/>
                  <a:gd name="T66" fmla="*/ 78 w 98"/>
                  <a:gd name="T67" fmla="*/ 48 h 128"/>
                  <a:gd name="T68" fmla="*/ 80 w 98"/>
                  <a:gd name="T69" fmla="*/ 43 h 128"/>
                  <a:gd name="T70" fmla="*/ 80 w 98"/>
                  <a:gd name="T71" fmla="*/ 35 h 128"/>
                  <a:gd name="T72" fmla="*/ 80 w 98"/>
                  <a:gd name="T73" fmla="*/ 30 h 128"/>
                  <a:gd name="T74" fmla="*/ 78 w 98"/>
                  <a:gd name="T75" fmla="*/ 25 h 128"/>
                  <a:gd name="T76" fmla="*/ 73 w 98"/>
                  <a:gd name="T77" fmla="*/ 20 h 128"/>
                  <a:gd name="T78" fmla="*/ 70 w 98"/>
                  <a:gd name="T79" fmla="*/ 18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28"/>
                  <a:gd name="T122" fmla="*/ 98 w 98"/>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28">
                    <a:moveTo>
                      <a:pt x="0" y="0"/>
                    </a:moveTo>
                    <a:lnTo>
                      <a:pt x="60" y="0"/>
                    </a:lnTo>
                    <a:lnTo>
                      <a:pt x="67" y="0"/>
                    </a:lnTo>
                    <a:lnTo>
                      <a:pt x="75" y="3"/>
                    </a:lnTo>
                    <a:lnTo>
                      <a:pt x="80" y="5"/>
                    </a:lnTo>
                    <a:lnTo>
                      <a:pt x="88" y="10"/>
                    </a:lnTo>
                    <a:lnTo>
                      <a:pt x="90" y="15"/>
                    </a:lnTo>
                    <a:lnTo>
                      <a:pt x="95" y="20"/>
                    </a:lnTo>
                    <a:lnTo>
                      <a:pt x="98" y="28"/>
                    </a:lnTo>
                    <a:lnTo>
                      <a:pt x="98" y="35"/>
                    </a:lnTo>
                    <a:lnTo>
                      <a:pt x="98" y="43"/>
                    </a:lnTo>
                    <a:lnTo>
                      <a:pt x="95" y="50"/>
                    </a:lnTo>
                    <a:lnTo>
                      <a:pt x="93" y="58"/>
                    </a:lnTo>
                    <a:lnTo>
                      <a:pt x="88" y="63"/>
                    </a:lnTo>
                    <a:lnTo>
                      <a:pt x="85" y="65"/>
                    </a:lnTo>
                    <a:lnTo>
                      <a:pt x="83" y="68"/>
                    </a:lnTo>
                    <a:lnTo>
                      <a:pt x="75" y="70"/>
                    </a:lnTo>
                    <a:lnTo>
                      <a:pt x="67" y="73"/>
                    </a:lnTo>
                    <a:lnTo>
                      <a:pt x="60" y="73"/>
                    </a:lnTo>
                    <a:lnTo>
                      <a:pt x="17" y="73"/>
                    </a:lnTo>
                    <a:lnTo>
                      <a:pt x="17" y="128"/>
                    </a:lnTo>
                    <a:lnTo>
                      <a:pt x="0" y="128"/>
                    </a:lnTo>
                    <a:lnTo>
                      <a:pt x="0" y="0"/>
                    </a:lnTo>
                    <a:close/>
                    <a:moveTo>
                      <a:pt x="70" y="18"/>
                    </a:moveTo>
                    <a:lnTo>
                      <a:pt x="62" y="15"/>
                    </a:lnTo>
                    <a:lnTo>
                      <a:pt x="52" y="15"/>
                    </a:lnTo>
                    <a:lnTo>
                      <a:pt x="17" y="15"/>
                    </a:lnTo>
                    <a:lnTo>
                      <a:pt x="17" y="60"/>
                    </a:lnTo>
                    <a:lnTo>
                      <a:pt x="52" y="60"/>
                    </a:lnTo>
                    <a:lnTo>
                      <a:pt x="62" y="58"/>
                    </a:lnTo>
                    <a:lnTo>
                      <a:pt x="67" y="55"/>
                    </a:lnTo>
                    <a:lnTo>
                      <a:pt x="73" y="55"/>
                    </a:lnTo>
                    <a:lnTo>
                      <a:pt x="75" y="50"/>
                    </a:lnTo>
                    <a:lnTo>
                      <a:pt x="78" y="48"/>
                    </a:lnTo>
                    <a:lnTo>
                      <a:pt x="80" y="43"/>
                    </a:lnTo>
                    <a:lnTo>
                      <a:pt x="80" y="35"/>
                    </a:lnTo>
                    <a:lnTo>
                      <a:pt x="80" y="30"/>
                    </a:lnTo>
                    <a:lnTo>
                      <a:pt x="78" y="25"/>
                    </a:lnTo>
                    <a:lnTo>
                      <a:pt x="73" y="20"/>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2" name="Freeform 564"/>
              <p:cNvSpPr>
                <a:spLocks/>
              </p:cNvSpPr>
              <p:nvPr/>
            </p:nvSpPr>
            <p:spPr bwMode="auto">
              <a:xfrm>
                <a:off x="2045" y="6741"/>
                <a:ext cx="103" cy="130"/>
              </a:xfrm>
              <a:custGeom>
                <a:avLst/>
                <a:gdLst>
                  <a:gd name="T0" fmla="*/ 0 w 103"/>
                  <a:gd name="T1" fmla="*/ 0 h 130"/>
                  <a:gd name="T2" fmla="*/ 20 w 103"/>
                  <a:gd name="T3" fmla="*/ 0 h 130"/>
                  <a:gd name="T4" fmla="*/ 86 w 103"/>
                  <a:gd name="T5" fmla="*/ 105 h 130"/>
                  <a:gd name="T6" fmla="*/ 86 w 103"/>
                  <a:gd name="T7" fmla="*/ 0 h 130"/>
                  <a:gd name="T8" fmla="*/ 103 w 103"/>
                  <a:gd name="T9" fmla="*/ 0 h 130"/>
                  <a:gd name="T10" fmla="*/ 103 w 103"/>
                  <a:gd name="T11" fmla="*/ 130 h 130"/>
                  <a:gd name="T12" fmla="*/ 83 w 103"/>
                  <a:gd name="T13" fmla="*/ 130 h 130"/>
                  <a:gd name="T14" fmla="*/ 15 w 103"/>
                  <a:gd name="T15" fmla="*/ 25 h 130"/>
                  <a:gd name="T16" fmla="*/ 15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0" y="0"/>
                    </a:lnTo>
                    <a:lnTo>
                      <a:pt x="86" y="105"/>
                    </a:lnTo>
                    <a:lnTo>
                      <a:pt x="86" y="0"/>
                    </a:lnTo>
                    <a:lnTo>
                      <a:pt x="103" y="0"/>
                    </a:lnTo>
                    <a:lnTo>
                      <a:pt x="103" y="130"/>
                    </a:lnTo>
                    <a:lnTo>
                      <a:pt x="83" y="130"/>
                    </a:lnTo>
                    <a:lnTo>
                      <a:pt x="15" y="25"/>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3" name="Freeform 565"/>
              <p:cNvSpPr>
                <a:spLocks/>
              </p:cNvSpPr>
              <p:nvPr/>
            </p:nvSpPr>
            <p:spPr bwMode="auto">
              <a:xfrm>
                <a:off x="2176" y="6743"/>
                <a:ext cx="103" cy="133"/>
              </a:xfrm>
              <a:custGeom>
                <a:avLst/>
                <a:gdLst>
                  <a:gd name="T0" fmla="*/ 18 w 103"/>
                  <a:gd name="T1" fmla="*/ 0 h 133"/>
                  <a:gd name="T2" fmla="*/ 18 w 103"/>
                  <a:gd name="T3" fmla="*/ 81 h 133"/>
                  <a:gd name="T4" fmla="*/ 20 w 103"/>
                  <a:gd name="T5" fmla="*/ 93 h 133"/>
                  <a:gd name="T6" fmla="*/ 23 w 103"/>
                  <a:gd name="T7" fmla="*/ 103 h 133"/>
                  <a:gd name="T8" fmla="*/ 28 w 103"/>
                  <a:gd name="T9" fmla="*/ 108 h 133"/>
                  <a:gd name="T10" fmla="*/ 35 w 103"/>
                  <a:gd name="T11" fmla="*/ 113 h 133"/>
                  <a:gd name="T12" fmla="*/ 40 w 103"/>
                  <a:gd name="T13" fmla="*/ 116 h 133"/>
                  <a:gd name="T14" fmla="*/ 50 w 103"/>
                  <a:gd name="T15" fmla="*/ 118 h 133"/>
                  <a:gd name="T16" fmla="*/ 61 w 103"/>
                  <a:gd name="T17" fmla="*/ 116 h 133"/>
                  <a:gd name="T18" fmla="*/ 68 w 103"/>
                  <a:gd name="T19" fmla="*/ 113 h 133"/>
                  <a:gd name="T20" fmla="*/ 76 w 103"/>
                  <a:gd name="T21" fmla="*/ 108 h 133"/>
                  <a:gd name="T22" fmla="*/ 81 w 103"/>
                  <a:gd name="T23" fmla="*/ 101 h 133"/>
                  <a:gd name="T24" fmla="*/ 83 w 103"/>
                  <a:gd name="T25" fmla="*/ 93 h 133"/>
                  <a:gd name="T26" fmla="*/ 86 w 103"/>
                  <a:gd name="T27" fmla="*/ 81 h 133"/>
                  <a:gd name="T28" fmla="*/ 86 w 103"/>
                  <a:gd name="T29" fmla="*/ 0 h 133"/>
                  <a:gd name="T30" fmla="*/ 103 w 103"/>
                  <a:gd name="T31" fmla="*/ 0 h 133"/>
                  <a:gd name="T32" fmla="*/ 103 w 103"/>
                  <a:gd name="T33" fmla="*/ 73 h 133"/>
                  <a:gd name="T34" fmla="*/ 103 w 103"/>
                  <a:gd name="T35" fmla="*/ 83 h 133"/>
                  <a:gd name="T36" fmla="*/ 101 w 103"/>
                  <a:gd name="T37" fmla="*/ 93 h 133"/>
                  <a:gd name="T38" fmla="*/ 98 w 103"/>
                  <a:gd name="T39" fmla="*/ 101 h 133"/>
                  <a:gd name="T40" fmla="*/ 96 w 103"/>
                  <a:gd name="T41" fmla="*/ 108 h 133"/>
                  <a:gd name="T42" fmla="*/ 93 w 103"/>
                  <a:gd name="T43" fmla="*/ 113 h 133"/>
                  <a:gd name="T44" fmla="*/ 88 w 103"/>
                  <a:gd name="T45" fmla="*/ 118 h 133"/>
                  <a:gd name="T46" fmla="*/ 86 w 103"/>
                  <a:gd name="T47" fmla="*/ 123 h 133"/>
                  <a:gd name="T48" fmla="*/ 78 w 103"/>
                  <a:gd name="T49" fmla="*/ 126 h 133"/>
                  <a:gd name="T50" fmla="*/ 66 w 103"/>
                  <a:gd name="T51" fmla="*/ 131 h 133"/>
                  <a:gd name="T52" fmla="*/ 61 w 103"/>
                  <a:gd name="T53" fmla="*/ 131 h 133"/>
                  <a:gd name="T54" fmla="*/ 50 w 103"/>
                  <a:gd name="T55" fmla="*/ 133 h 133"/>
                  <a:gd name="T56" fmla="*/ 35 w 103"/>
                  <a:gd name="T57" fmla="*/ 131 h 133"/>
                  <a:gd name="T58" fmla="*/ 23 w 103"/>
                  <a:gd name="T59" fmla="*/ 126 h 133"/>
                  <a:gd name="T60" fmla="*/ 18 w 103"/>
                  <a:gd name="T61" fmla="*/ 123 h 133"/>
                  <a:gd name="T62" fmla="*/ 15 w 103"/>
                  <a:gd name="T63" fmla="*/ 118 h 133"/>
                  <a:gd name="T64" fmla="*/ 10 w 103"/>
                  <a:gd name="T65" fmla="*/ 113 h 133"/>
                  <a:gd name="T66" fmla="*/ 8 w 103"/>
                  <a:gd name="T67" fmla="*/ 108 h 133"/>
                  <a:gd name="T68" fmla="*/ 5 w 103"/>
                  <a:gd name="T69" fmla="*/ 101 h 133"/>
                  <a:gd name="T70" fmla="*/ 3 w 103"/>
                  <a:gd name="T71" fmla="*/ 93 h 133"/>
                  <a:gd name="T72" fmla="*/ 0 w 103"/>
                  <a:gd name="T73" fmla="*/ 83 h 133"/>
                  <a:gd name="T74" fmla="*/ 0 w 103"/>
                  <a:gd name="T75" fmla="*/ 73 h 133"/>
                  <a:gd name="T76" fmla="*/ 0 w 103"/>
                  <a:gd name="T77" fmla="*/ 0 h 133"/>
                  <a:gd name="T78" fmla="*/ 18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8" y="0"/>
                    </a:moveTo>
                    <a:lnTo>
                      <a:pt x="18" y="81"/>
                    </a:lnTo>
                    <a:lnTo>
                      <a:pt x="20" y="93"/>
                    </a:lnTo>
                    <a:lnTo>
                      <a:pt x="23" y="103"/>
                    </a:lnTo>
                    <a:lnTo>
                      <a:pt x="28" y="108"/>
                    </a:lnTo>
                    <a:lnTo>
                      <a:pt x="35" y="113"/>
                    </a:lnTo>
                    <a:lnTo>
                      <a:pt x="40" y="116"/>
                    </a:lnTo>
                    <a:lnTo>
                      <a:pt x="50" y="118"/>
                    </a:lnTo>
                    <a:lnTo>
                      <a:pt x="61" y="116"/>
                    </a:lnTo>
                    <a:lnTo>
                      <a:pt x="68" y="113"/>
                    </a:lnTo>
                    <a:lnTo>
                      <a:pt x="76" y="108"/>
                    </a:lnTo>
                    <a:lnTo>
                      <a:pt x="81" y="101"/>
                    </a:lnTo>
                    <a:lnTo>
                      <a:pt x="83" y="93"/>
                    </a:lnTo>
                    <a:lnTo>
                      <a:pt x="86" y="81"/>
                    </a:lnTo>
                    <a:lnTo>
                      <a:pt x="86" y="0"/>
                    </a:lnTo>
                    <a:lnTo>
                      <a:pt x="103" y="0"/>
                    </a:lnTo>
                    <a:lnTo>
                      <a:pt x="103" y="73"/>
                    </a:lnTo>
                    <a:lnTo>
                      <a:pt x="103" y="83"/>
                    </a:lnTo>
                    <a:lnTo>
                      <a:pt x="101" y="93"/>
                    </a:lnTo>
                    <a:lnTo>
                      <a:pt x="98" y="101"/>
                    </a:lnTo>
                    <a:lnTo>
                      <a:pt x="96" y="108"/>
                    </a:lnTo>
                    <a:lnTo>
                      <a:pt x="93" y="113"/>
                    </a:lnTo>
                    <a:lnTo>
                      <a:pt x="88" y="118"/>
                    </a:lnTo>
                    <a:lnTo>
                      <a:pt x="86" y="123"/>
                    </a:lnTo>
                    <a:lnTo>
                      <a:pt x="78" y="126"/>
                    </a:lnTo>
                    <a:lnTo>
                      <a:pt x="66" y="131"/>
                    </a:lnTo>
                    <a:lnTo>
                      <a:pt x="61" y="131"/>
                    </a:lnTo>
                    <a:lnTo>
                      <a:pt x="50" y="133"/>
                    </a:lnTo>
                    <a:lnTo>
                      <a:pt x="35" y="131"/>
                    </a:lnTo>
                    <a:lnTo>
                      <a:pt x="23" y="126"/>
                    </a:lnTo>
                    <a:lnTo>
                      <a:pt x="18" y="123"/>
                    </a:lnTo>
                    <a:lnTo>
                      <a:pt x="15" y="118"/>
                    </a:lnTo>
                    <a:lnTo>
                      <a:pt x="10" y="113"/>
                    </a:lnTo>
                    <a:lnTo>
                      <a:pt x="8" y="108"/>
                    </a:lnTo>
                    <a:lnTo>
                      <a:pt x="5" y="101"/>
                    </a:lnTo>
                    <a:lnTo>
                      <a:pt x="3" y="93"/>
                    </a:lnTo>
                    <a:lnTo>
                      <a:pt x="0" y="83"/>
                    </a:lnTo>
                    <a:lnTo>
                      <a:pt x="0" y="73"/>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4" name="Freeform 566"/>
              <p:cNvSpPr>
                <a:spLocks/>
              </p:cNvSpPr>
              <p:nvPr/>
            </p:nvSpPr>
            <p:spPr bwMode="auto">
              <a:xfrm>
                <a:off x="2304" y="6743"/>
                <a:ext cx="126" cy="128"/>
              </a:xfrm>
              <a:custGeom>
                <a:avLst/>
                <a:gdLst>
                  <a:gd name="T0" fmla="*/ 0 w 126"/>
                  <a:gd name="T1" fmla="*/ 0 h 128"/>
                  <a:gd name="T2" fmla="*/ 26 w 126"/>
                  <a:gd name="T3" fmla="*/ 0 h 128"/>
                  <a:gd name="T4" fmla="*/ 63 w 126"/>
                  <a:gd name="T5" fmla="*/ 108 h 128"/>
                  <a:gd name="T6" fmla="*/ 101 w 126"/>
                  <a:gd name="T7" fmla="*/ 0 h 128"/>
                  <a:gd name="T8" fmla="*/ 126 w 126"/>
                  <a:gd name="T9" fmla="*/ 0 h 128"/>
                  <a:gd name="T10" fmla="*/ 126 w 126"/>
                  <a:gd name="T11" fmla="*/ 128 h 128"/>
                  <a:gd name="T12" fmla="*/ 109 w 126"/>
                  <a:gd name="T13" fmla="*/ 128 h 128"/>
                  <a:gd name="T14" fmla="*/ 109 w 126"/>
                  <a:gd name="T15" fmla="*/ 53 h 128"/>
                  <a:gd name="T16" fmla="*/ 109 w 126"/>
                  <a:gd name="T17" fmla="*/ 40 h 128"/>
                  <a:gd name="T18" fmla="*/ 109 w 126"/>
                  <a:gd name="T19" fmla="*/ 20 h 128"/>
                  <a:gd name="T20" fmla="*/ 73 w 126"/>
                  <a:gd name="T21" fmla="*/ 128 h 128"/>
                  <a:gd name="T22" fmla="*/ 56 w 126"/>
                  <a:gd name="T23" fmla="*/ 128 h 128"/>
                  <a:gd name="T24" fmla="*/ 18 w 126"/>
                  <a:gd name="T25" fmla="*/ 20 h 128"/>
                  <a:gd name="T26" fmla="*/ 18 w 126"/>
                  <a:gd name="T27" fmla="*/ 23 h 128"/>
                  <a:gd name="T28" fmla="*/ 18 w 126"/>
                  <a:gd name="T29" fmla="*/ 38 h 128"/>
                  <a:gd name="T30" fmla="*/ 18 w 126"/>
                  <a:gd name="T31" fmla="*/ 53 h 128"/>
                  <a:gd name="T32" fmla="*/ 18 w 126"/>
                  <a:gd name="T33" fmla="*/ 128 h 128"/>
                  <a:gd name="T34" fmla="*/ 0 w 126"/>
                  <a:gd name="T35" fmla="*/ 128 h 128"/>
                  <a:gd name="T36" fmla="*/ 0 w 126"/>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28"/>
                  <a:gd name="T59" fmla="*/ 126 w 126"/>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28">
                    <a:moveTo>
                      <a:pt x="0" y="0"/>
                    </a:moveTo>
                    <a:lnTo>
                      <a:pt x="26" y="0"/>
                    </a:lnTo>
                    <a:lnTo>
                      <a:pt x="63" y="108"/>
                    </a:lnTo>
                    <a:lnTo>
                      <a:pt x="101" y="0"/>
                    </a:lnTo>
                    <a:lnTo>
                      <a:pt x="126" y="0"/>
                    </a:lnTo>
                    <a:lnTo>
                      <a:pt x="126" y="128"/>
                    </a:lnTo>
                    <a:lnTo>
                      <a:pt x="109" y="128"/>
                    </a:lnTo>
                    <a:lnTo>
                      <a:pt x="109" y="53"/>
                    </a:lnTo>
                    <a:lnTo>
                      <a:pt x="109" y="40"/>
                    </a:lnTo>
                    <a:lnTo>
                      <a:pt x="109" y="20"/>
                    </a:lnTo>
                    <a:lnTo>
                      <a:pt x="73" y="128"/>
                    </a:lnTo>
                    <a:lnTo>
                      <a:pt x="56" y="128"/>
                    </a:lnTo>
                    <a:lnTo>
                      <a:pt x="18" y="20"/>
                    </a:lnTo>
                    <a:lnTo>
                      <a:pt x="18" y="23"/>
                    </a:lnTo>
                    <a:lnTo>
                      <a:pt x="18" y="38"/>
                    </a:lnTo>
                    <a:lnTo>
                      <a:pt x="18" y="5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5" name="Freeform 567"/>
              <p:cNvSpPr>
                <a:spLocks noEditPoints="1"/>
              </p:cNvSpPr>
              <p:nvPr/>
            </p:nvSpPr>
            <p:spPr bwMode="auto">
              <a:xfrm>
                <a:off x="2455" y="6743"/>
                <a:ext cx="101" cy="128"/>
              </a:xfrm>
              <a:custGeom>
                <a:avLst/>
                <a:gdLst>
                  <a:gd name="T0" fmla="*/ 51 w 101"/>
                  <a:gd name="T1" fmla="*/ 53 h 128"/>
                  <a:gd name="T2" fmla="*/ 61 w 101"/>
                  <a:gd name="T3" fmla="*/ 53 h 128"/>
                  <a:gd name="T4" fmla="*/ 68 w 101"/>
                  <a:gd name="T5" fmla="*/ 50 h 128"/>
                  <a:gd name="T6" fmla="*/ 73 w 101"/>
                  <a:gd name="T7" fmla="*/ 48 h 128"/>
                  <a:gd name="T8" fmla="*/ 76 w 101"/>
                  <a:gd name="T9" fmla="*/ 45 h 128"/>
                  <a:gd name="T10" fmla="*/ 78 w 101"/>
                  <a:gd name="T11" fmla="*/ 40 h 128"/>
                  <a:gd name="T12" fmla="*/ 78 w 101"/>
                  <a:gd name="T13" fmla="*/ 33 h 128"/>
                  <a:gd name="T14" fmla="*/ 78 w 101"/>
                  <a:gd name="T15" fmla="*/ 28 h 128"/>
                  <a:gd name="T16" fmla="*/ 76 w 101"/>
                  <a:gd name="T17" fmla="*/ 23 h 128"/>
                  <a:gd name="T18" fmla="*/ 71 w 101"/>
                  <a:gd name="T19" fmla="*/ 20 h 128"/>
                  <a:gd name="T20" fmla="*/ 68 w 101"/>
                  <a:gd name="T21" fmla="*/ 15 h 128"/>
                  <a:gd name="T22" fmla="*/ 61 w 101"/>
                  <a:gd name="T23" fmla="*/ 15 h 128"/>
                  <a:gd name="T24" fmla="*/ 51 w 101"/>
                  <a:gd name="T25" fmla="*/ 13 h 128"/>
                  <a:gd name="T26" fmla="*/ 18 w 101"/>
                  <a:gd name="T27" fmla="*/ 13 h 128"/>
                  <a:gd name="T28" fmla="*/ 18 w 101"/>
                  <a:gd name="T29" fmla="*/ 53 h 128"/>
                  <a:gd name="T30" fmla="*/ 51 w 101"/>
                  <a:gd name="T31" fmla="*/ 53 h 128"/>
                  <a:gd name="T32" fmla="*/ 56 w 101"/>
                  <a:gd name="T33" fmla="*/ 113 h 128"/>
                  <a:gd name="T34" fmla="*/ 63 w 101"/>
                  <a:gd name="T35" fmla="*/ 113 h 128"/>
                  <a:gd name="T36" fmla="*/ 71 w 101"/>
                  <a:gd name="T37" fmla="*/ 111 h 128"/>
                  <a:gd name="T38" fmla="*/ 76 w 101"/>
                  <a:gd name="T39" fmla="*/ 108 h 128"/>
                  <a:gd name="T40" fmla="*/ 78 w 101"/>
                  <a:gd name="T41" fmla="*/ 106 h 128"/>
                  <a:gd name="T42" fmla="*/ 81 w 101"/>
                  <a:gd name="T43" fmla="*/ 106 h 128"/>
                  <a:gd name="T44" fmla="*/ 83 w 101"/>
                  <a:gd name="T45" fmla="*/ 98 h 128"/>
                  <a:gd name="T46" fmla="*/ 83 w 101"/>
                  <a:gd name="T47" fmla="*/ 91 h 128"/>
                  <a:gd name="T48" fmla="*/ 83 w 101"/>
                  <a:gd name="T49" fmla="*/ 83 h 128"/>
                  <a:gd name="T50" fmla="*/ 81 w 101"/>
                  <a:gd name="T51" fmla="*/ 78 h 128"/>
                  <a:gd name="T52" fmla="*/ 76 w 101"/>
                  <a:gd name="T53" fmla="*/ 73 h 128"/>
                  <a:gd name="T54" fmla="*/ 71 w 101"/>
                  <a:gd name="T55" fmla="*/ 70 h 128"/>
                  <a:gd name="T56" fmla="*/ 63 w 101"/>
                  <a:gd name="T57" fmla="*/ 68 h 128"/>
                  <a:gd name="T58" fmla="*/ 53 w 101"/>
                  <a:gd name="T59" fmla="*/ 68 h 128"/>
                  <a:gd name="T60" fmla="*/ 18 w 101"/>
                  <a:gd name="T61" fmla="*/ 68 h 128"/>
                  <a:gd name="T62" fmla="*/ 18 w 101"/>
                  <a:gd name="T63" fmla="*/ 113 h 128"/>
                  <a:gd name="T64" fmla="*/ 56 w 101"/>
                  <a:gd name="T65" fmla="*/ 113 h 128"/>
                  <a:gd name="T66" fmla="*/ 0 w 101"/>
                  <a:gd name="T67" fmla="*/ 0 h 128"/>
                  <a:gd name="T68" fmla="*/ 58 w 101"/>
                  <a:gd name="T69" fmla="*/ 0 h 128"/>
                  <a:gd name="T70" fmla="*/ 68 w 101"/>
                  <a:gd name="T71" fmla="*/ 0 h 128"/>
                  <a:gd name="T72" fmla="*/ 76 w 101"/>
                  <a:gd name="T73" fmla="*/ 3 h 128"/>
                  <a:gd name="T74" fmla="*/ 83 w 101"/>
                  <a:gd name="T75" fmla="*/ 8 h 128"/>
                  <a:gd name="T76" fmla="*/ 91 w 101"/>
                  <a:gd name="T77" fmla="*/ 13 h 128"/>
                  <a:gd name="T78" fmla="*/ 93 w 101"/>
                  <a:gd name="T79" fmla="*/ 20 h 128"/>
                  <a:gd name="T80" fmla="*/ 96 w 101"/>
                  <a:gd name="T81" fmla="*/ 30 h 128"/>
                  <a:gd name="T82" fmla="*/ 96 w 101"/>
                  <a:gd name="T83" fmla="*/ 38 h 128"/>
                  <a:gd name="T84" fmla="*/ 93 w 101"/>
                  <a:gd name="T85" fmla="*/ 43 h 128"/>
                  <a:gd name="T86" fmla="*/ 88 w 101"/>
                  <a:gd name="T87" fmla="*/ 50 h 128"/>
                  <a:gd name="T88" fmla="*/ 83 w 101"/>
                  <a:gd name="T89" fmla="*/ 55 h 128"/>
                  <a:gd name="T90" fmla="*/ 78 w 101"/>
                  <a:gd name="T91" fmla="*/ 58 h 128"/>
                  <a:gd name="T92" fmla="*/ 86 w 101"/>
                  <a:gd name="T93" fmla="*/ 63 h 128"/>
                  <a:gd name="T94" fmla="*/ 93 w 101"/>
                  <a:gd name="T95" fmla="*/ 68 h 128"/>
                  <a:gd name="T96" fmla="*/ 96 w 101"/>
                  <a:gd name="T97" fmla="*/ 73 h 128"/>
                  <a:gd name="T98" fmla="*/ 98 w 101"/>
                  <a:gd name="T99" fmla="*/ 78 h 128"/>
                  <a:gd name="T100" fmla="*/ 101 w 101"/>
                  <a:gd name="T101" fmla="*/ 83 h 128"/>
                  <a:gd name="T102" fmla="*/ 101 w 101"/>
                  <a:gd name="T103" fmla="*/ 91 h 128"/>
                  <a:gd name="T104" fmla="*/ 101 w 101"/>
                  <a:gd name="T105" fmla="*/ 98 h 128"/>
                  <a:gd name="T106" fmla="*/ 98 w 101"/>
                  <a:gd name="T107" fmla="*/ 103 h 128"/>
                  <a:gd name="T108" fmla="*/ 98 w 101"/>
                  <a:gd name="T109" fmla="*/ 108 h 128"/>
                  <a:gd name="T110" fmla="*/ 93 w 101"/>
                  <a:gd name="T111" fmla="*/ 113 h 128"/>
                  <a:gd name="T112" fmla="*/ 86 w 101"/>
                  <a:gd name="T113" fmla="*/ 121 h 128"/>
                  <a:gd name="T114" fmla="*/ 78 w 101"/>
                  <a:gd name="T115" fmla="*/ 126 h 128"/>
                  <a:gd name="T116" fmla="*/ 68 w 101"/>
                  <a:gd name="T117" fmla="*/ 128 h 128"/>
                  <a:gd name="T118" fmla="*/ 56 w 101"/>
                  <a:gd name="T119" fmla="*/ 128 h 128"/>
                  <a:gd name="T120" fmla="*/ 0 w 101"/>
                  <a:gd name="T121" fmla="*/ 128 h 128"/>
                  <a:gd name="T122" fmla="*/ 0 w 101"/>
                  <a:gd name="T123" fmla="*/ 0 h 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28"/>
                  <a:gd name="T188" fmla="*/ 101 w 101"/>
                  <a:gd name="T189" fmla="*/ 128 h 1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28">
                    <a:moveTo>
                      <a:pt x="51" y="53"/>
                    </a:moveTo>
                    <a:lnTo>
                      <a:pt x="61" y="53"/>
                    </a:lnTo>
                    <a:lnTo>
                      <a:pt x="68" y="50"/>
                    </a:lnTo>
                    <a:lnTo>
                      <a:pt x="73" y="48"/>
                    </a:lnTo>
                    <a:lnTo>
                      <a:pt x="76" y="45"/>
                    </a:lnTo>
                    <a:lnTo>
                      <a:pt x="78" y="40"/>
                    </a:lnTo>
                    <a:lnTo>
                      <a:pt x="78" y="33"/>
                    </a:lnTo>
                    <a:lnTo>
                      <a:pt x="78" y="28"/>
                    </a:lnTo>
                    <a:lnTo>
                      <a:pt x="76" y="23"/>
                    </a:lnTo>
                    <a:lnTo>
                      <a:pt x="71" y="20"/>
                    </a:lnTo>
                    <a:lnTo>
                      <a:pt x="68" y="15"/>
                    </a:lnTo>
                    <a:lnTo>
                      <a:pt x="61" y="15"/>
                    </a:lnTo>
                    <a:lnTo>
                      <a:pt x="51" y="13"/>
                    </a:lnTo>
                    <a:lnTo>
                      <a:pt x="18" y="13"/>
                    </a:lnTo>
                    <a:lnTo>
                      <a:pt x="18" y="53"/>
                    </a:lnTo>
                    <a:lnTo>
                      <a:pt x="51" y="53"/>
                    </a:lnTo>
                    <a:close/>
                    <a:moveTo>
                      <a:pt x="56" y="113"/>
                    </a:moveTo>
                    <a:lnTo>
                      <a:pt x="63" y="113"/>
                    </a:lnTo>
                    <a:lnTo>
                      <a:pt x="71" y="111"/>
                    </a:lnTo>
                    <a:lnTo>
                      <a:pt x="76" y="108"/>
                    </a:lnTo>
                    <a:lnTo>
                      <a:pt x="78" y="106"/>
                    </a:lnTo>
                    <a:lnTo>
                      <a:pt x="81" y="106"/>
                    </a:lnTo>
                    <a:lnTo>
                      <a:pt x="83" y="98"/>
                    </a:lnTo>
                    <a:lnTo>
                      <a:pt x="83" y="91"/>
                    </a:lnTo>
                    <a:lnTo>
                      <a:pt x="83" y="83"/>
                    </a:lnTo>
                    <a:lnTo>
                      <a:pt x="81" y="78"/>
                    </a:lnTo>
                    <a:lnTo>
                      <a:pt x="76" y="73"/>
                    </a:lnTo>
                    <a:lnTo>
                      <a:pt x="71" y="70"/>
                    </a:lnTo>
                    <a:lnTo>
                      <a:pt x="63" y="68"/>
                    </a:lnTo>
                    <a:lnTo>
                      <a:pt x="53" y="68"/>
                    </a:lnTo>
                    <a:lnTo>
                      <a:pt x="18" y="68"/>
                    </a:lnTo>
                    <a:lnTo>
                      <a:pt x="18" y="113"/>
                    </a:lnTo>
                    <a:lnTo>
                      <a:pt x="56" y="113"/>
                    </a:lnTo>
                    <a:close/>
                    <a:moveTo>
                      <a:pt x="0" y="0"/>
                    </a:moveTo>
                    <a:lnTo>
                      <a:pt x="58" y="0"/>
                    </a:lnTo>
                    <a:lnTo>
                      <a:pt x="68" y="0"/>
                    </a:lnTo>
                    <a:lnTo>
                      <a:pt x="76" y="3"/>
                    </a:lnTo>
                    <a:lnTo>
                      <a:pt x="83" y="8"/>
                    </a:lnTo>
                    <a:lnTo>
                      <a:pt x="91" y="13"/>
                    </a:lnTo>
                    <a:lnTo>
                      <a:pt x="93" y="20"/>
                    </a:lnTo>
                    <a:lnTo>
                      <a:pt x="96" y="30"/>
                    </a:lnTo>
                    <a:lnTo>
                      <a:pt x="96" y="38"/>
                    </a:lnTo>
                    <a:lnTo>
                      <a:pt x="93" y="43"/>
                    </a:lnTo>
                    <a:lnTo>
                      <a:pt x="88" y="50"/>
                    </a:lnTo>
                    <a:lnTo>
                      <a:pt x="83" y="55"/>
                    </a:lnTo>
                    <a:lnTo>
                      <a:pt x="78" y="58"/>
                    </a:lnTo>
                    <a:lnTo>
                      <a:pt x="86" y="63"/>
                    </a:lnTo>
                    <a:lnTo>
                      <a:pt x="93" y="68"/>
                    </a:lnTo>
                    <a:lnTo>
                      <a:pt x="96" y="73"/>
                    </a:lnTo>
                    <a:lnTo>
                      <a:pt x="98" y="78"/>
                    </a:lnTo>
                    <a:lnTo>
                      <a:pt x="101" y="83"/>
                    </a:lnTo>
                    <a:lnTo>
                      <a:pt x="101" y="91"/>
                    </a:lnTo>
                    <a:lnTo>
                      <a:pt x="101" y="98"/>
                    </a:lnTo>
                    <a:lnTo>
                      <a:pt x="98" y="103"/>
                    </a:lnTo>
                    <a:lnTo>
                      <a:pt x="98" y="108"/>
                    </a:lnTo>
                    <a:lnTo>
                      <a:pt x="93" y="113"/>
                    </a:lnTo>
                    <a:lnTo>
                      <a:pt x="86" y="121"/>
                    </a:lnTo>
                    <a:lnTo>
                      <a:pt x="78" y="126"/>
                    </a:lnTo>
                    <a:lnTo>
                      <a:pt x="68" y="128"/>
                    </a:lnTo>
                    <a:lnTo>
                      <a:pt x="56"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6" name="Freeform 568"/>
              <p:cNvSpPr>
                <a:spLocks/>
              </p:cNvSpPr>
              <p:nvPr/>
            </p:nvSpPr>
            <p:spPr bwMode="auto">
              <a:xfrm>
                <a:off x="2579" y="6741"/>
                <a:ext cx="95" cy="130"/>
              </a:xfrm>
              <a:custGeom>
                <a:avLst/>
                <a:gdLst>
                  <a:gd name="T0" fmla="*/ 0 w 95"/>
                  <a:gd name="T1" fmla="*/ 0 h 130"/>
                  <a:gd name="T2" fmla="*/ 95 w 95"/>
                  <a:gd name="T3" fmla="*/ 0 h 130"/>
                  <a:gd name="T4" fmla="*/ 95 w 95"/>
                  <a:gd name="T5" fmla="*/ 17 h 130"/>
                  <a:gd name="T6" fmla="*/ 17 w 95"/>
                  <a:gd name="T7" fmla="*/ 17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7"/>
                    </a:lnTo>
                    <a:lnTo>
                      <a:pt x="17" y="17"/>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7" name="Freeform 569"/>
              <p:cNvSpPr>
                <a:spLocks noEditPoints="1"/>
              </p:cNvSpPr>
              <p:nvPr/>
            </p:nvSpPr>
            <p:spPr bwMode="auto">
              <a:xfrm>
                <a:off x="2702" y="6743"/>
                <a:ext cx="106" cy="128"/>
              </a:xfrm>
              <a:custGeom>
                <a:avLst/>
                <a:gdLst>
                  <a:gd name="T0" fmla="*/ 58 w 106"/>
                  <a:gd name="T1" fmla="*/ 58 h 128"/>
                  <a:gd name="T2" fmla="*/ 68 w 106"/>
                  <a:gd name="T3" fmla="*/ 58 h 128"/>
                  <a:gd name="T4" fmla="*/ 73 w 106"/>
                  <a:gd name="T5" fmla="*/ 55 h 128"/>
                  <a:gd name="T6" fmla="*/ 75 w 106"/>
                  <a:gd name="T7" fmla="*/ 53 h 128"/>
                  <a:gd name="T8" fmla="*/ 80 w 106"/>
                  <a:gd name="T9" fmla="*/ 50 h 128"/>
                  <a:gd name="T10" fmla="*/ 83 w 106"/>
                  <a:gd name="T11" fmla="*/ 48 h 128"/>
                  <a:gd name="T12" fmla="*/ 83 w 106"/>
                  <a:gd name="T13" fmla="*/ 43 h 128"/>
                  <a:gd name="T14" fmla="*/ 83 w 106"/>
                  <a:gd name="T15" fmla="*/ 35 h 128"/>
                  <a:gd name="T16" fmla="*/ 83 w 106"/>
                  <a:gd name="T17" fmla="*/ 30 h 128"/>
                  <a:gd name="T18" fmla="*/ 80 w 106"/>
                  <a:gd name="T19" fmla="*/ 25 h 128"/>
                  <a:gd name="T20" fmla="*/ 78 w 106"/>
                  <a:gd name="T21" fmla="*/ 20 h 128"/>
                  <a:gd name="T22" fmla="*/ 73 w 106"/>
                  <a:gd name="T23" fmla="*/ 18 h 128"/>
                  <a:gd name="T24" fmla="*/ 68 w 106"/>
                  <a:gd name="T25" fmla="*/ 15 h 128"/>
                  <a:gd name="T26" fmla="*/ 60 w 106"/>
                  <a:gd name="T27" fmla="*/ 15 h 128"/>
                  <a:gd name="T28" fmla="*/ 18 w 106"/>
                  <a:gd name="T29" fmla="*/ 15 h 128"/>
                  <a:gd name="T30" fmla="*/ 18 w 106"/>
                  <a:gd name="T31" fmla="*/ 58 h 128"/>
                  <a:gd name="T32" fmla="*/ 58 w 106"/>
                  <a:gd name="T33" fmla="*/ 58 h 128"/>
                  <a:gd name="T34" fmla="*/ 0 w 106"/>
                  <a:gd name="T35" fmla="*/ 0 h 128"/>
                  <a:gd name="T36" fmla="*/ 58 w 106"/>
                  <a:gd name="T37" fmla="*/ 0 h 128"/>
                  <a:gd name="T38" fmla="*/ 73 w 106"/>
                  <a:gd name="T39" fmla="*/ 0 h 128"/>
                  <a:gd name="T40" fmla="*/ 83 w 106"/>
                  <a:gd name="T41" fmla="*/ 3 h 128"/>
                  <a:gd name="T42" fmla="*/ 90 w 106"/>
                  <a:gd name="T43" fmla="*/ 8 h 128"/>
                  <a:gd name="T44" fmla="*/ 96 w 106"/>
                  <a:gd name="T45" fmla="*/ 13 h 128"/>
                  <a:gd name="T46" fmla="*/ 98 w 106"/>
                  <a:gd name="T47" fmla="*/ 15 h 128"/>
                  <a:gd name="T48" fmla="*/ 101 w 106"/>
                  <a:gd name="T49" fmla="*/ 23 h 128"/>
                  <a:gd name="T50" fmla="*/ 101 w 106"/>
                  <a:gd name="T51" fmla="*/ 35 h 128"/>
                  <a:gd name="T52" fmla="*/ 101 w 106"/>
                  <a:gd name="T53" fmla="*/ 45 h 128"/>
                  <a:gd name="T54" fmla="*/ 98 w 106"/>
                  <a:gd name="T55" fmla="*/ 50 h 128"/>
                  <a:gd name="T56" fmla="*/ 96 w 106"/>
                  <a:gd name="T57" fmla="*/ 53 h 128"/>
                  <a:gd name="T58" fmla="*/ 90 w 106"/>
                  <a:gd name="T59" fmla="*/ 60 h 128"/>
                  <a:gd name="T60" fmla="*/ 83 w 106"/>
                  <a:gd name="T61" fmla="*/ 65 h 128"/>
                  <a:gd name="T62" fmla="*/ 90 w 106"/>
                  <a:gd name="T63" fmla="*/ 68 h 128"/>
                  <a:gd name="T64" fmla="*/ 96 w 106"/>
                  <a:gd name="T65" fmla="*/ 73 h 128"/>
                  <a:gd name="T66" fmla="*/ 96 w 106"/>
                  <a:gd name="T67" fmla="*/ 75 h 128"/>
                  <a:gd name="T68" fmla="*/ 98 w 106"/>
                  <a:gd name="T69" fmla="*/ 81 h 128"/>
                  <a:gd name="T70" fmla="*/ 98 w 106"/>
                  <a:gd name="T71" fmla="*/ 91 h 128"/>
                  <a:gd name="T72" fmla="*/ 101 w 106"/>
                  <a:gd name="T73" fmla="*/ 108 h 128"/>
                  <a:gd name="T74" fmla="*/ 101 w 106"/>
                  <a:gd name="T75" fmla="*/ 118 h 128"/>
                  <a:gd name="T76" fmla="*/ 103 w 106"/>
                  <a:gd name="T77" fmla="*/ 123 h 128"/>
                  <a:gd name="T78" fmla="*/ 106 w 106"/>
                  <a:gd name="T79" fmla="*/ 126 h 128"/>
                  <a:gd name="T80" fmla="*/ 106 w 106"/>
                  <a:gd name="T81" fmla="*/ 128 h 128"/>
                  <a:gd name="T82" fmla="*/ 85 w 106"/>
                  <a:gd name="T83" fmla="*/ 128 h 128"/>
                  <a:gd name="T84" fmla="*/ 83 w 106"/>
                  <a:gd name="T85" fmla="*/ 126 h 128"/>
                  <a:gd name="T86" fmla="*/ 83 w 106"/>
                  <a:gd name="T87" fmla="*/ 113 h 128"/>
                  <a:gd name="T88" fmla="*/ 80 w 106"/>
                  <a:gd name="T89" fmla="*/ 93 h 128"/>
                  <a:gd name="T90" fmla="*/ 80 w 106"/>
                  <a:gd name="T91" fmla="*/ 88 h 128"/>
                  <a:gd name="T92" fmla="*/ 78 w 106"/>
                  <a:gd name="T93" fmla="*/ 83 h 128"/>
                  <a:gd name="T94" fmla="*/ 75 w 106"/>
                  <a:gd name="T95" fmla="*/ 78 h 128"/>
                  <a:gd name="T96" fmla="*/ 73 w 106"/>
                  <a:gd name="T97" fmla="*/ 75 h 128"/>
                  <a:gd name="T98" fmla="*/ 65 w 106"/>
                  <a:gd name="T99" fmla="*/ 73 h 128"/>
                  <a:gd name="T100" fmla="*/ 55 w 106"/>
                  <a:gd name="T101" fmla="*/ 73 h 128"/>
                  <a:gd name="T102" fmla="*/ 18 w 106"/>
                  <a:gd name="T103" fmla="*/ 73 h 128"/>
                  <a:gd name="T104" fmla="*/ 18 w 106"/>
                  <a:gd name="T105" fmla="*/ 128 h 128"/>
                  <a:gd name="T106" fmla="*/ 0 w 106"/>
                  <a:gd name="T107" fmla="*/ 128 h 128"/>
                  <a:gd name="T108" fmla="*/ 0 w 106"/>
                  <a:gd name="T109" fmla="*/ 0 h 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28"/>
                  <a:gd name="T167" fmla="*/ 106 w 106"/>
                  <a:gd name="T168" fmla="*/ 128 h 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28">
                    <a:moveTo>
                      <a:pt x="58" y="58"/>
                    </a:moveTo>
                    <a:lnTo>
                      <a:pt x="68" y="58"/>
                    </a:lnTo>
                    <a:lnTo>
                      <a:pt x="73" y="55"/>
                    </a:lnTo>
                    <a:lnTo>
                      <a:pt x="75" y="53"/>
                    </a:lnTo>
                    <a:lnTo>
                      <a:pt x="80" y="50"/>
                    </a:lnTo>
                    <a:lnTo>
                      <a:pt x="83" y="48"/>
                    </a:lnTo>
                    <a:lnTo>
                      <a:pt x="83" y="43"/>
                    </a:lnTo>
                    <a:lnTo>
                      <a:pt x="83" y="35"/>
                    </a:lnTo>
                    <a:lnTo>
                      <a:pt x="83" y="30"/>
                    </a:lnTo>
                    <a:lnTo>
                      <a:pt x="80" y="25"/>
                    </a:lnTo>
                    <a:lnTo>
                      <a:pt x="78" y="20"/>
                    </a:lnTo>
                    <a:lnTo>
                      <a:pt x="73" y="18"/>
                    </a:lnTo>
                    <a:lnTo>
                      <a:pt x="68" y="15"/>
                    </a:lnTo>
                    <a:lnTo>
                      <a:pt x="60" y="15"/>
                    </a:lnTo>
                    <a:lnTo>
                      <a:pt x="18" y="15"/>
                    </a:lnTo>
                    <a:lnTo>
                      <a:pt x="18" y="58"/>
                    </a:lnTo>
                    <a:lnTo>
                      <a:pt x="58" y="58"/>
                    </a:lnTo>
                    <a:close/>
                    <a:moveTo>
                      <a:pt x="0" y="0"/>
                    </a:moveTo>
                    <a:lnTo>
                      <a:pt x="58" y="0"/>
                    </a:lnTo>
                    <a:lnTo>
                      <a:pt x="73" y="0"/>
                    </a:lnTo>
                    <a:lnTo>
                      <a:pt x="83" y="3"/>
                    </a:lnTo>
                    <a:lnTo>
                      <a:pt x="90" y="8"/>
                    </a:lnTo>
                    <a:lnTo>
                      <a:pt x="96" y="13"/>
                    </a:lnTo>
                    <a:lnTo>
                      <a:pt x="98" y="15"/>
                    </a:lnTo>
                    <a:lnTo>
                      <a:pt x="101" y="23"/>
                    </a:lnTo>
                    <a:lnTo>
                      <a:pt x="101" y="35"/>
                    </a:lnTo>
                    <a:lnTo>
                      <a:pt x="101" y="45"/>
                    </a:lnTo>
                    <a:lnTo>
                      <a:pt x="98" y="50"/>
                    </a:lnTo>
                    <a:lnTo>
                      <a:pt x="96" y="53"/>
                    </a:lnTo>
                    <a:lnTo>
                      <a:pt x="90" y="60"/>
                    </a:lnTo>
                    <a:lnTo>
                      <a:pt x="83" y="65"/>
                    </a:lnTo>
                    <a:lnTo>
                      <a:pt x="90" y="68"/>
                    </a:lnTo>
                    <a:lnTo>
                      <a:pt x="96" y="73"/>
                    </a:lnTo>
                    <a:lnTo>
                      <a:pt x="96" y="75"/>
                    </a:lnTo>
                    <a:lnTo>
                      <a:pt x="98" y="81"/>
                    </a:lnTo>
                    <a:lnTo>
                      <a:pt x="98" y="91"/>
                    </a:lnTo>
                    <a:lnTo>
                      <a:pt x="101" y="108"/>
                    </a:lnTo>
                    <a:lnTo>
                      <a:pt x="101" y="118"/>
                    </a:lnTo>
                    <a:lnTo>
                      <a:pt x="103" y="123"/>
                    </a:lnTo>
                    <a:lnTo>
                      <a:pt x="106" y="126"/>
                    </a:lnTo>
                    <a:lnTo>
                      <a:pt x="106" y="128"/>
                    </a:lnTo>
                    <a:lnTo>
                      <a:pt x="85" y="128"/>
                    </a:lnTo>
                    <a:lnTo>
                      <a:pt x="83" y="126"/>
                    </a:lnTo>
                    <a:lnTo>
                      <a:pt x="83" y="113"/>
                    </a:lnTo>
                    <a:lnTo>
                      <a:pt x="80" y="93"/>
                    </a:lnTo>
                    <a:lnTo>
                      <a:pt x="80" y="88"/>
                    </a:lnTo>
                    <a:lnTo>
                      <a:pt x="78" y="83"/>
                    </a:lnTo>
                    <a:lnTo>
                      <a:pt x="75" y="78"/>
                    </a:lnTo>
                    <a:lnTo>
                      <a:pt x="73" y="75"/>
                    </a:lnTo>
                    <a:lnTo>
                      <a:pt x="65" y="73"/>
                    </a:lnTo>
                    <a:lnTo>
                      <a:pt x="55" y="73"/>
                    </a:lnTo>
                    <a:lnTo>
                      <a:pt x="18" y="73"/>
                    </a:lnTo>
                    <a:lnTo>
                      <a:pt x="18" y="128"/>
                    </a:lnTo>
                    <a:lnTo>
                      <a:pt x="0" y="12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8" name="Freeform 570"/>
              <p:cNvSpPr>
                <a:spLocks/>
              </p:cNvSpPr>
              <p:nvPr/>
            </p:nvSpPr>
            <p:spPr bwMode="auto">
              <a:xfrm>
                <a:off x="2823" y="6741"/>
                <a:ext cx="40" cy="168"/>
              </a:xfrm>
              <a:custGeom>
                <a:avLst/>
                <a:gdLst>
                  <a:gd name="T0" fmla="*/ 0 w 40"/>
                  <a:gd name="T1" fmla="*/ 168 h 168"/>
                  <a:gd name="T2" fmla="*/ 10 w 40"/>
                  <a:gd name="T3" fmla="*/ 145 h 168"/>
                  <a:gd name="T4" fmla="*/ 17 w 40"/>
                  <a:gd name="T5" fmla="*/ 128 h 168"/>
                  <a:gd name="T6" fmla="*/ 20 w 40"/>
                  <a:gd name="T7" fmla="*/ 118 h 168"/>
                  <a:gd name="T8" fmla="*/ 22 w 40"/>
                  <a:gd name="T9" fmla="*/ 108 h 168"/>
                  <a:gd name="T10" fmla="*/ 22 w 40"/>
                  <a:gd name="T11" fmla="*/ 95 h 168"/>
                  <a:gd name="T12" fmla="*/ 22 w 40"/>
                  <a:gd name="T13" fmla="*/ 83 h 168"/>
                  <a:gd name="T14" fmla="*/ 22 w 40"/>
                  <a:gd name="T15" fmla="*/ 70 h 168"/>
                  <a:gd name="T16" fmla="*/ 22 w 40"/>
                  <a:gd name="T17" fmla="*/ 60 h 168"/>
                  <a:gd name="T18" fmla="*/ 20 w 40"/>
                  <a:gd name="T19" fmla="*/ 47 h 168"/>
                  <a:gd name="T20" fmla="*/ 15 w 40"/>
                  <a:gd name="T21" fmla="*/ 37 h 168"/>
                  <a:gd name="T22" fmla="*/ 10 w 40"/>
                  <a:gd name="T23" fmla="*/ 20 h 168"/>
                  <a:gd name="T24" fmla="*/ 0 w 40"/>
                  <a:gd name="T25" fmla="*/ 0 h 168"/>
                  <a:gd name="T26" fmla="*/ 10 w 40"/>
                  <a:gd name="T27" fmla="*/ 0 h 168"/>
                  <a:gd name="T28" fmla="*/ 25 w 40"/>
                  <a:gd name="T29" fmla="*/ 25 h 168"/>
                  <a:gd name="T30" fmla="*/ 32 w 40"/>
                  <a:gd name="T31" fmla="*/ 40 h 168"/>
                  <a:gd name="T32" fmla="*/ 35 w 40"/>
                  <a:gd name="T33" fmla="*/ 50 h 168"/>
                  <a:gd name="T34" fmla="*/ 37 w 40"/>
                  <a:gd name="T35" fmla="*/ 62 h 168"/>
                  <a:gd name="T36" fmla="*/ 40 w 40"/>
                  <a:gd name="T37" fmla="*/ 83 h 168"/>
                  <a:gd name="T38" fmla="*/ 40 w 40"/>
                  <a:gd name="T39" fmla="*/ 95 h 168"/>
                  <a:gd name="T40" fmla="*/ 37 w 40"/>
                  <a:gd name="T41" fmla="*/ 108 h 168"/>
                  <a:gd name="T42" fmla="*/ 35 w 40"/>
                  <a:gd name="T43" fmla="*/ 118 h 168"/>
                  <a:gd name="T44" fmla="*/ 32 w 40"/>
                  <a:gd name="T45" fmla="*/ 130 h 168"/>
                  <a:gd name="T46" fmla="*/ 22 w 40"/>
                  <a:gd name="T47" fmla="*/ 145 h 168"/>
                  <a:gd name="T48" fmla="*/ 10 w 40"/>
                  <a:gd name="T49" fmla="*/ 168 h 168"/>
                  <a:gd name="T50" fmla="*/ 0 w 40"/>
                  <a:gd name="T51" fmla="*/ 168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68"/>
                  <a:gd name="T80" fmla="*/ 40 w 40"/>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68">
                    <a:moveTo>
                      <a:pt x="0" y="168"/>
                    </a:moveTo>
                    <a:lnTo>
                      <a:pt x="10" y="145"/>
                    </a:lnTo>
                    <a:lnTo>
                      <a:pt x="17" y="128"/>
                    </a:lnTo>
                    <a:lnTo>
                      <a:pt x="20" y="118"/>
                    </a:lnTo>
                    <a:lnTo>
                      <a:pt x="22" y="108"/>
                    </a:lnTo>
                    <a:lnTo>
                      <a:pt x="22" y="95"/>
                    </a:lnTo>
                    <a:lnTo>
                      <a:pt x="22" y="83"/>
                    </a:lnTo>
                    <a:lnTo>
                      <a:pt x="22" y="70"/>
                    </a:lnTo>
                    <a:lnTo>
                      <a:pt x="22" y="60"/>
                    </a:lnTo>
                    <a:lnTo>
                      <a:pt x="20" y="47"/>
                    </a:lnTo>
                    <a:lnTo>
                      <a:pt x="15" y="37"/>
                    </a:lnTo>
                    <a:lnTo>
                      <a:pt x="10" y="20"/>
                    </a:lnTo>
                    <a:lnTo>
                      <a:pt x="0" y="0"/>
                    </a:lnTo>
                    <a:lnTo>
                      <a:pt x="10" y="0"/>
                    </a:lnTo>
                    <a:lnTo>
                      <a:pt x="25" y="25"/>
                    </a:lnTo>
                    <a:lnTo>
                      <a:pt x="32" y="40"/>
                    </a:lnTo>
                    <a:lnTo>
                      <a:pt x="35" y="50"/>
                    </a:lnTo>
                    <a:lnTo>
                      <a:pt x="37" y="62"/>
                    </a:lnTo>
                    <a:lnTo>
                      <a:pt x="40" y="83"/>
                    </a:lnTo>
                    <a:lnTo>
                      <a:pt x="40" y="95"/>
                    </a:lnTo>
                    <a:lnTo>
                      <a:pt x="37" y="108"/>
                    </a:lnTo>
                    <a:lnTo>
                      <a:pt x="35" y="118"/>
                    </a:lnTo>
                    <a:lnTo>
                      <a:pt x="32" y="130"/>
                    </a:lnTo>
                    <a:lnTo>
                      <a:pt x="22" y="145"/>
                    </a:lnTo>
                    <a:lnTo>
                      <a:pt x="10" y="168"/>
                    </a:lnTo>
                    <a:lnTo>
                      <a:pt x="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9" name="Freeform 571"/>
              <p:cNvSpPr>
                <a:spLocks/>
              </p:cNvSpPr>
              <p:nvPr/>
            </p:nvSpPr>
            <p:spPr bwMode="auto">
              <a:xfrm>
                <a:off x="2891" y="6854"/>
                <a:ext cx="20" cy="45"/>
              </a:xfrm>
              <a:custGeom>
                <a:avLst/>
                <a:gdLst>
                  <a:gd name="T0" fmla="*/ 0 w 20"/>
                  <a:gd name="T1" fmla="*/ 37 h 45"/>
                  <a:gd name="T2" fmla="*/ 5 w 20"/>
                  <a:gd name="T3" fmla="*/ 35 h 45"/>
                  <a:gd name="T4" fmla="*/ 10 w 20"/>
                  <a:gd name="T5" fmla="*/ 27 h 45"/>
                  <a:gd name="T6" fmla="*/ 10 w 20"/>
                  <a:gd name="T7" fmla="*/ 20 h 45"/>
                  <a:gd name="T8" fmla="*/ 10 w 20"/>
                  <a:gd name="T9" fmla="*/ 17 h 45"/>
                  <a:gd name="T10" fmla="*/ 0 w 20"/>
                  <a:gd name="T11" fmla="*/ 17 h 45"/>
                  <a:gd name="T12" fmla="*/ 0 w 20"/>
                  <a:gd name="T13" fmla="*/ 0 h 45"/>
                  <a:gd name="T14" fmla="*/ 20 w 20"/>
                  <a:gd name="T15" fmla="*/ 0 h 45"/>
                  <a:gd name="T16" fmla="*/ 20 w 20"/>
                  <a:gd name="T17" fmla="*/ 17 h 45"/>
                  <a:gd name="T18" fmla="*/ 17 w 20"/>
                  <a:gd name="T19" fmla="*/ 27 h 45"/>
                  <a:gd name="T20" fmla="*/ 15 w 20"/>
                  <a:gd name="T21" fmla="*/ 35 h 45"/>
                  <a:gd name="T22" fmla="*/ 12 w 20"/>
                  <a:gd name="T23" fmla="*/ 37 h 45"/>
                  <a:gd name="T24" fmla="*/ 10 w 20"/>
                  <a:gd name="T25" fmla="*/ 42 h 45"/>
                  <a:gd name="T26" fmla="*/ 5 w 20"/>
                  <a:gd name="T27" fmla="*/ 42 h 45"/>
                  <a:gd name="T28" fmla="*/ 0 w 20"/>
                  <a:gd name="T29" fmla="*/ 45 h 45"/>
                  <a:gd name="T30" fmla="*/ 0 w 20"/>
                  <a:gd name="T31" fmla="*/ 3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5"/>
                  <a:gd name="T50" fmla="*/ 20 w 20"/>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5">
                    <a:moveTo>
                      <a:pt x="0" y="37"/>
                    </a:moveTo>
                    <a:lnTo>
                      <a:pt x="5" y="35"/>
                    </a:lnTo>
                    <a:lnTo>
                      <a:pt x="10" y="27"/>
                    </a:lnTo>
                    <a:lnTo>
                      <a:pt x="10" y="20"/>
                    </a:lnTo>
                    <a:lnTo>
                      <a:pt x="10" y="17"/>
                    </a:lnTo>
                    <a:lnTo>
                      <a:pt x="0" y="17"/>
                    </a:lnTo>
                    <a:lnTo>
                      <a:pt x="0" y="0"/>
                    </a:lnTo>
                    <a:lnTo>
                      <a:pt x="20" y="0"/>
                    </a:lnTo>
                    <a:lnTo>
                      <a:pt x="20" y="17"/>
                    </a:lnTo>
                    <a:lnTo>
                      <a:pt x="17" y="27"/>
                    </a:lnTo>
                    <a:lnTo>
                      <a:pt x="15" y="35"/>
                    </a:lnTo>
                    <a:lnTo>
                      <a:pt x="12" y="37"/>
                    </a:lnTo>
                    <a:lnTo>
                      <a:pt x="10" y="42"/>
                    </a:lnTo>
                    <a:lnTo>
                      <a:pt x="5" y="42"/>
                    </a:lnTo>
                    <a:lnTo>
                      <a:pt x="0" y="45"/>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0" name="Freeform 572"/>
              <p:cNvSpPr>
                <a:spLocks/>
              </p:cNvSpPr>
              <p:nvPr/>
            </p:nvSpPr>
            <p:spPr bwMode="auto">
              <a:xfrm>
                <a:off x="1009" y="8175"/>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1" name="Freeform 573"/>
              <p:cNvSpPr>
                <a:spLocks noEditPoints="1"/>
              </p:cNvSpPr>
              <p:nvPr/>
            </p:nvSpPr>
            <p:spPr bwMode="auto">
              <a:xfrm>
                <a:off x="1132" y="8173"/>
                <a:ext cx="126" cy="135"/>
              </a:xfrm>
              <a:custGeom>
                <a:avLst/>
                <a:gdLst>
                  <a:gd name="T0" fmla="*/ 118 w 126"/>
                  <a:gd name="T1" fmla="*/ 30 h 135"/>
                  <a:gd name="T2" fmla="*/ 123 w 126"/>
                  <a:gd name="T3" fmla="*/ 40 h 135"/>
                  <a:gd name="T4" fmla="*/ 126 w 126"/>
                  <a:gd name="T5" fmla="*/ 65 h 135"/>
                  <a:gd name="T6" fmla="*/ 123 w 126"/>
                  <a:gd name="T7" fmla="*/ 93 h 135"/>
                  <a:gd name="T8" fmla="*/ 111 w 126"/>
                  <a:gd name="T9" fmla="*/ 113 h 135"/>
                  <a:gd name="T10" fmla="*/ 91 w 126"/>
                  <a:gd name="T11" fmla="*/ 130 h 135"/>
                  <a:gd name="T12" fmla="*/ 63 w 126"/>
                  <a:gd name="T13" fmla="*/ 135 h 135"/>
                  <a:gd name="T14" fmla="*/ 40 w 126"/>
                  <a:gd name="T15" fmla="*/ 133 h 135"/>
                  <a:gd name="T16" fmla="*/ 25 w 126"/>
                  <a:gd name="T17" fmla="*/ 125 h 135"/>
                  <a:gd name="T18" fmla="*/ 8 w 126"/>
                  <a:gd name="T19" fmla="*/ 105 h 135"/>
                  <a:gd name="T20" fmla="*/ 0 w 126"/>
                  <a:gd name="T21" fmla="*/ 83 h 135"/>
                  <a:gd name="T22" fmla="*/ 0 w 126"/>
                  <a:gd name="T23" fmla="*/ 55 h 135"/>
                  <a:gd name="T24" fmla="*/ 8 w 126"/>
                  <a:gd name="T25" fmla="*/ 32 h 135"/>
                  <a:gd name="T26" fmla="*/ 18 w 126"/>
                  <a:gd name="T27" fmla="*/ 17 h 135"/>
                  <a:gd name="T28" fmla="*/ 33 w 126"/>
                  <a:gd name="T29" fmla="*/ 5 h 135"/>
                  <a:gd name="T30" fmla="*/ 48 w 126"/>
                  <a:gd name="T31" fmla="*/ 0 h 135"/>
                  <a:gd name="T32" fmla="*/ 63 w 126"/>
                  <a:gd name="T33" fmla="*/ 0 h 135"/>
                  <a:gd name="T34" fmla="*/ 86 w 126"/>
                  <a:gd name="T35" fmla="*/ 2 h 135"/>
                  <a:gd name="T36" fmla="*/ 103 w 126"/>
                  <a:gd name="T37" fmla="*/ 12 h 135"/>
                  <a:gd name="T38" fmla="*/ 113 w 126"/>
                  <a:gd name="T39" fmla="*/ 22 h 135"/>
                  <a:gd name="T40" fmla="*/ 103 w 126"/>
                  <a:gd name="T41" fmla="*/ 95 h 135"/>
                  <a:gd name="T42" fmla="*/ 108 w 126"/>
                  <a:gd name="T43" fmla="*/ 75 h 135"/>
                  <a:gd name="T44" fmla="*/ 108 w 126"/>
                  <a:gd name="T45" fmla="*/ 55 h 135"/>
                  <a:gd name="T46" fmla="*/ 101 w 126"/>
                  <a:gd name="T47" fmla="*/ 37 h 135"/>
                  <a:gd name="T48" fmla="*/ 91 w 126"/>
                  <a:gd name="T49" fmla="*/ 22 h 135"/>
                  <a:gd name="T50" fmla="*/ 73 w 126"/>
                  <a:gd name="T51" fmla="*/ 15 h 135"/>
                  <a:gd name="T52" fmla="*/ 53 w 126"/>
                  <a:gd name="T53" fmla="*/ 15 h 135"/>
                  <a:gd name="T54" fmla="*/ 38 w 126"/>
                  <a:gd name="T55" fmla="*/ 22 h 135"/>
                  <a:gd name="T56" fmla="*/ 25 w 126"/>
                  <a:gd name="T57" fmla="*/ 37 h 135"/>
                  <a:gd name="T58" fmla="*/ 20 w 126"/>
                  <a:gd name="T59" fmla="*/ 45 h 135"/>
                  <a:gd name="T60" fmla="*/ 18 w 126"/>
                  <a:gd name="T61" fmla="*/ 70 h 135"/>
                  <a:gd name="T62" fmla="*/ 20 w 126"/>
                  <a:gd name="T63" fmla="*/ 90 h 135"/>
                  <a:gd name="T64" fmla="*/ 28 w 126"/>
                  <a:gd name="T65" fmla="*/ 105 h 135"/>
                  <a:gd name="T66" fmla="*/ 43 w 126"/>
                  <a:gd name="T67" fmla="*/ 118 h 135"/>
                  <a:gd name="T68" fmla="*/ 66 w 126"/>
                  <a:gd name="T69" fmla="*/ 120 h 135"/>
                  <a:gd name="T70" fmla="*/ 83 w 126"/>
                  <a:gd name="T71" fmla="*/ 115 h 135"/>
                  <a:gd name="T72" fmla="*/ 96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18" y="30"/>
                    </a:lnTo>
                    <a:lnTo>
                      <a:pt x="121" y="35"/>
                    </a:lnTo>
                    <a:lnTo>
                      <a:pt x="123" y="40"/>
                    </a:lnTo>
                    <a:lnTo>
                      <a:pt x="126" y="52"/>
                    </a:lnTo>
                    <a:lnTo>
                      <a:pt x="126" y="65"/>
                    </a:lnTo>
                    <a:lnTo>
                      <a:pt x="126" y="80"/>
                    </a:lnTo>
                    <a:lnTo>
                      <a:pt x="123" y="93"/>
                    </a:lnTo>
                    <a:lnTo>
                      <a:pt x="118" y="103"/>
                    </a:lnTo>
                    <a:lnTo>
                      <a:pt x="111" y="113"/>
                    </a:lnTo>
                    <a:lnTo>
                      <a:pt x="103" y="123"/>
                    </a:lnTo>
                    <a:lnTo>
                      <a:pt x="91" y="130"/>
                    </a:lnTo>
                    <a:lnTo>
                      <a:pt x="78" y="135"/>
                    </a:lnTo>
                    <a:lnTo>
                      <a:pt x="63" y="135"/>
                    </a:lnTo>
                    <a:lnTo>
                      <a:pt x="48" y="135"/>
                    </a:lnTo>
                    <a:lnTo>
                      <a:pt x="40" y="133"/>
                    </a:lnTo>
                    <a:lnTo>
                      <a:pt x="35" y="130"/>
                    </a:lnTo>
                    <a:lnTo>
                      <a:pt x="25" y="125"/>
                    </a:lnTo>
                    <a:lnTo>
                      <a:pt x="15" y="118"/>
                    </a:lnTo>
                    <a:lnTo>
                      <a:pt x="8" y="105"/>
                    </a:lnTo>
                    <a:lnTo>
                      <a:pt x="3" y="95"/>
                    </a:lnTo>
                    <a:lnTo>
                      <a:pt x="0" y="83"/>
                    </a:lnTo>
                    <a:lnTo>
                      <a:pt x="0" y="67"/>
                    </a:lnTo>
                    <a:lnTo>
                      <a:pt x="0" y="55"/>
                    </a:lnTo>
                    <a:lnTo>
                      <a:pt x="3" y="45"/>
                    </a:lnTo>
                    <a:lnTo>
                      <a:pt x="8" y="32"/>
                    </a:lnTo>
                    <a:lnTo>
                      <a:pt x="13" y="22"/>
                    </a:lnTo>
                    <a:lnTo>
                      <a:pt x="18" y="17"/>
                    </a:lnTo>
                    <a:lnTo>
                      <a:pt x="23" y="12"/>
                    </a:lnTo>
                    <a:lnTo>
                      <a:pt x="33" y="5"/>
                    </a:lnTo>
                    <a:lnTo>
                      <a:pt x="40" y="2"/>
                    </a:lnTo>
                    <a:lnTo>
                      <a:pt x="48" y="0"/>
                    </a:lnTo>
                    <a:lnTo>
                      <a:pt x="55" y="0"/>
                    </a:lnTo>
                    <a:lnTo>
                      <a:pt x="63" y="0"/>
                    </a:lnTo>
                    <a:lnTo>
                      <a:pt x="78" y="0"/>
                    </a:lnTo>
                    <a:lnTo>
                      <a:pt x="86" y="2"/>
                    </a:lnTo>
                    <a:lnTo>
                      <a:pt x="93" y="5"/>
                    </a:lnTo>
                    <a:lnTo>
                      <a:pt x="103" y="12"/>
                    </a:lnTo>
                    <a:lnTo>
                      <a:pt x="108" y="17"/>
                    </a:lnTo>
                    <a:lnTo>
                      <a:pt x="113" y="22"/>
                    </a:lnTo>
                    <a:close/>
                    <a:moveTo>
                      <a:pt x="98" y="105"/>
                    </a:moveTo>
                    <a:lnTo>
                      <a:pt x="103" y="95"/>
                    </a:lnTo>
                    <a:lnTo>
                      <a:pt x="106" y="85"/>
                    </a:lnTo>
                    <a:lnTo>
                      <a:pt x="108" y="75"/>
                    </a:lnTo>
                    <a:lnTo>
                      <a:pt x="108" y="65"/>
                    </a:lnTo>
                    <a:lnTo>
                      <a:pt x="108" y="55"/>
                    </a:lnTo>
                    <a:lnTo>
                      <a:pt x="106" y="45"/>
                    </a:lnTo>
                    <a:lnTo>
                      <a:pt x="101" y="37"/>
                    </a:lnTo>
                    <a:lnTo>
                      <a:pt x="96" y="30"/>
                    </a:lnTo>
                    <a:lnTo>
                      <a:pt x="91" y="22"/>
                    </a:lnTo>
                    <a:lnTo>
                      <a:pt x="83" y="17"/>
                    </a:lnTo>
                    <a:lnTo>
                      <a:pt x="73" y="15"/>
                    </a:lnTo>
                    <a:lnTo>
                      <a:pt x="63" y="15"/>
                    </a:lnTo>
                    <a:lnTo>
                      <a:pt x="53" y="15"/>
                    </a:lnTo>
                    <a:lnTo>
                      <a:pt x="45" y="17"/>
                    </a:lnTo>
                    <a:lnTo>
                      <a:pt x="38" y="22"/>
                    </a:lnTo>
                    <a:lnTo>
                      <a:pt x="30" y="30"/>
                    </a:lnTo>
                    <a:lnTo>
                      <a:pt x="25" y="37"/>
                    </a:lnTo>
                    <a:lnTo>
                      <a:pt x="23" y="40"/>
                    </a:lnTo>
                    <a:lnTo>
                      <a:pt x="20" y="45"/>
                    </a:lnTo>
                    <a:lnTo>
                      <a:pt x="18" y="57"/>
                    </a:lnTo>
                    <a:lnTo>
                      <a:pt x="18" y="70"/>
                    </a:lnTo>
                    <a:lnTo>
                      <a:pt x="18" y="80"/>
                    </a:lnTo>
                    <a:lnTo>
                      <a:pt x="20" y="90"/>
                    </a:lnTo>
                    <a:lnTo>
                      <a:pt x="25" y="98"/>
                    </a:lnTo>
                    <a:lnTo>
                      <a:pt x="28" y="105"/>
                    </a:lnTo>
                    <a:lnTo>
                      <a:pt x="35" y="113"/>
                    </a:lnTo>
                    <a:lnTo>
                      <a:pt x="43" y="118"/>
                    </a:lnTo>
                    <a:lnTo>
                      <a:pt x="53" y="120"/>
                    </a:lnTo>
                    <a:lnTo>
                      <a:pt x="66" y="120"/>
                    </a:lnTo>
                    <a:lnTo>
                      <a:pt x="76" y="120"/>
                    </a:lnTo>
                    <a:lnTo>
                      <a:pt x="83"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2" name="Freeform 574"/>
              <p:cNvSpPr>
                <a:spLocks/>
              </p:cNvSpPr>
              <p:nvPr/>
            </p:nvSpPr>
            <p:spPr bwMode="auto">
              <a:xfrm>
                <a:off x="1281" y="8175"/>
                <a:ext cx="103" cy="133"/>
              </a:xfrm>
              <a:custGeom>
                <a:avLst/>
                <a:gdLst>
                  <a:gd name="T0" fmla="*/ 17 w 103"/>
                  <a:gd name="T1" fmla="*/ 0 h 133"/>
                  <a:gd name="T2" fmla="*/ 17 w 103"/>
                  <a:gd name="T3" fmla="*/ 81 h 133"/>
                  <a:gd name="T4" fmla="*/ 20 w 103"/>
                  <a:gd name="T5" fmla="*/ 93 h 133"/>
                  <a:gd name="T6" fmla="*/ 22 w 103"/>
                  <a:gd name="T7" fmla="*/ 106 h 133"/>
                  <a:gd name="T8" fmla="*/ 27 w 103"/>
                  <a:gd name="T9" fmla="*/ 111 h 133"/>
                  <a:gd name="T10" fmla="*/ 32 w 103"/>
                  <a:gd name="T11" fmla="*/ 116 h 133"/>
                  <a:gd name="T12" fmla="*/ 40 w 103"/>
                  <a:gd name="T13" fmla="*/ 118 h 133"/>
                  <a:gd name="T14" fmla="*/ 50 w 103"/>
                  <a:gd name="T15" fmla="*/ 118 h 133"/>
                  <a:gd name="T16" fmla="*/ 60 w 103"/>
                  <a:gd name="T17" fmla="*/ 118 h 133"/>
                  <a:gd name="T18" fmla="*/ 67 w 103"/>
                  <a:gd name="T19" fmla="*/ 116 h 133"/>
                  <a:gd name="T20" fmla="*/ 75 w 103"/>
                  <a:gd name="T21" fmla="*/ 111 h 133"/>
                  <a:gd name="T22" fmla="*/ 80 w 103"/>
                  <a:gd name="T23" fmla="*/ 103 h 133"/>
                  <a:gd name="T24" fmla="*/ 83 w 103"/>
                  <a:gd name="T25" fmla="*/ 93 h 133"/>
                  <a:gd name="T26" fmla="*/ 85 w 103"/>
                  <a:gd name="T27" fmla="*/ 81 h 133"/>
                  <a:gd name="T28" fmla="*/ 85 w 103"/>
                  <a:gd name="T29" fmla="*/ 0 h 133"/>
                  <a:gd name="T30" fmla="*/ 103 w 103"/>
                  <a:gd name="T31" fmla="*/ 0 h 133"/>
                  <a:gd name="T32" fmla="*/ 103 w 103"/>
                  <a:gd name="T33" fmla="*/ 73 h 133"/>
                  <a:gd name="T34" fmla="*/ 103 w 103"/>
                  <a:gd name="T35" fmla="*/ 86 h 133"/>
                  <a:gd name="T36" fmla="*/ 100 w 103"/>
                  <a:gd name="T37" fmla="*/ 96 h 133"/>
                  <a:gd name="T38" fmla="*/ 98 w 103"/>
                  <a:gd name="T39" fmla="*/ 103 h 133"/>
                  <a:gd name="T40" fmla="*/ 95 w 103"/>
                  <a:gd name="T41" fmla="*/ 111 h 133"/>
                  <a:gd name="T42" fmla="*/ 93 w 103"/>
                  <a:gd name="T43" fmla="*/ 116 h 133"/>
                  <a:gd name="T44" fmla="*/ 88 w 103"/>
                  <a:gd name="T45" fmla="*/ 121 h 133"/>
                  <a:gd name="T46" fmla="*/ 83 w 103"/>
                  <a:gd name="T47" fmla="*/ 126 h 133"/>
                  <a:gd name="T48" fmla="*/ 78 w 103"/>
                  <a:gd name="T49" fmla="*/ 128 h 133"/>
                  <a:gd name="T50" fmla="*/ 65 w 103"/>
                  <a:gd name="T51" fmla="*/ 133 h 133"/>
                  <a:gd name="T52" fmla="*/ 57 w 103"/>
                  <a:gd name="T53" fmla="*/ 133 h 133"/>
                  <a:gd name="T54" fmla="*/ 50 w 103"/>
                  <a:gd name="T55" fmla="*/ 133 h 133"/>
                  <a:gd name="T56" fmla="*/ 35 w 103"/>
                  <a:gd name="T57" fmla="*/ 133 h 133"/>
                  <a:gd name="T58" fmla="*/ 22 w 103"/>
                  <a:gd name="T59" fmla="*/ 128 h 133"/>
                  <a:gd name="T60" fmla="*/ 17 w 103"/>
                  <a:gd name="T61" fmla="*/ 126 h 133"/>
                  <a:gd name="T62" fmla="*/ 12 w 103"/>
                  <a:gd name="T63" fmla="*/ 121 h 133"/>
                  <a:gd name="T64" fmla="*/ 10 w 103"/>
                  <a:gd name="T65" fmla="*/ 116 h 133"/>
                  <a:gd name="T66" fmla="*/ 7 w 103"/>
                  <a:gd name="T67" fmla="*/ 111 h 133"/>
                  <a:gd name="T68" fmla="*/ 2 w 103"/>
                  <a:gd name="T69" fmla="*/ 103 h 133"/>
                  <a:gd name="T70" fmla="*/ 2 w 103"/>
                  <a:gd name="T71" fmla="*/ 96 h 133"/>
                  <a:gd name="T72" fmla="*/ 0 w 103"/>
                  <a:gd name="T73" fmla="*/ 86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1"/>
                    </a:lnTo>
                    <a:lnTo>
                      <a:pt x="20" y="93"/>
                    </a:lnTo>
                    <a:lnTo>
                      <a:pt x="22" y="106"/>
                    </a:lnTo>
                    <a:lnTo>
                      <a:pt x="27" y="111"/>
                    </a:lnTo>
                    <a:lnTo>
                      <a:pt x="32" y="116"/>
                    </a:lnTo>
                    <a:lnTo>
                      <a:pt x="40" y="118"/>
                    </a:lnTo>
                    <a:lnTo>
                      <a:pt x="50" y="118"/>
                    </a:lnTo>
                    <a:lnTo>
                      <a:pt x="60" y="118"/>
                    </a:lnTo>
                    <a:lnTo>
                      <a:pt x="67" y="116"/>
                    </a:lnTo>
                    <a:lnTo>
                      <a:pt x="75" y="111"/>
                    </a:lnTo>
                    <a:lnTo>
                      <a:pt x="80" y="103"/>
                    </a:lnTo>
                    <a:lnTo>
                      <a:pt x="83" y="93"/>
                    </a:lnTo>
                    <a:lnTo>
                      <a:pt x="85" y="81"/>
                    </a:lnTo>
                    <a:lnTo>
                      <a:pt x="85" y="0"/>
                    </a:lnTo>
                    <a:lnTo>
                      <a:pt x="103" y="0"/>
                    </a:lnTo>
                    <a:lnTo>
                      <a:pt x="103" y="73"/>
                    </a:lnTo>
                    <a:lnTo>
                      <a:pt x="103" y="86"/>
                    </a:lnTo>
                    <a:lnTo>
                      <a:pt x="100" y="96"/>
                    </a:lnTo>
                    <a:lnTo>
                      <a:pt x="98" y="103"/>
                    </a:lnTo>
                    <a:lnTo>
                      <a:pt x="95" y="111"/>
                    </a:lnTo>
                    <a:lnTo>
                      <a:pt x="93" y="116"/>
                    </a:lnTo>
                    <a:lnTo>
                      <a:pt x="88" y="121"/>
                    </a:lnTo>
                    <a:lnTo>
                      <a:pt x="83" y="126"/>
                    </a:lnTo>
                    <a:lnTo>
                      <a:pt x="78" y="128"/>
                    </a:lnTo>
                    <a:lnTo>
                      <a:pt x="65" y="133"/>
                    </a:lnTo>
                    <a:lnTo>
                      <a:pt x="57" y="133"/>
                    </a:lnTo>
                    <a:lnTo>
                      <a:pt x="50" y="133"/>
                    </a:lnTo>
                    <a:lnTo>
                      <a:pt x="35" y="133"/>
                    </a:lnTo>
                    <a:lnTo>
                      <a:pt x="22" y="128"/>
                    </a:lnTo>
                    <a:lnTo>
                      <a:pt x="17" y="126"/>
                    </a:lnTo>
                    <a:lnTo>
                      <a:pt x="12" y="121"/>
                    </a:lnTo>
                    <a:lnTo>
                      <a:pt x="10" y="116"/>
                    </a:lnTo>
                    <a:lnTo>
                      <a:pt x="7" y="111"/>
                    </a:lnTo>
                    <a:lnTo>
                      <a:pt x="2" y="103"/>
                    </a:lnTo>
                    <a:lnTo>
                      <a:pt x="2" y="96"/>
                    </a:lnTo>
                    <a:lnTo>
                      <a:pt x="0" y="86"/>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3" name="Freeform 575"/>
              <p:cNvSpPr>
                <a:spLocks noEditPoints="1"/>
              </p:cNvSpPr>
              <p:nvPr/>
            </p:nvSpPr>
            <p:spPr bwMode="auto">
              <a:xfrm>
                <a:off x="1411" y="8175"/>
                <a:ext cx="109" cy="131"/>
              </a:xfrm>
              <a:custGeom>
                <a:avLst/>
                <a:gdLst>
                  <a:gd name="T0" fmla="*/ 61 w 109"/>
                  <a:gd name="T1" fmla="*/ 60 h 131"/>
                  <a:gd name="T2" fmla="*/ 71 w 109"/>
                  <a:gd name="T3" fmla="*/ 58 h 131"/>
                  <a:gd name="T4" fmla="*/ 76 w 109"/>
                  <a:gd name="T5" fmla="*/ 58 h 131"/>
                  <a:gd name="T6" fmla="*/ 78 w 109"/>
                  <a:gd name="T7" fmla="*/ 55 h 131"/>
                  <a:gd name="T8" fmla="*/ 83 w 109"/>
                  <a:gd name="T9" fmla="*/ 53 h 131"/>
                  <a:gd name="T10" fmla="*/ 83 w 109"/>
                  <a:gd name="T11" fmla="*/ 48 h 131"/>
                  <a:gd name="T12" fmla="*/ 86 w 109"/>
                  <a:gd name="T13" fmla="*/ 43 h 131"/>
                  <a:gd name="T14" fmla="*/ 86 w 109"/>
                  <a:gd name="T15" fmla="*/ 38 h 131"/>
                  <a:gd name="T16" fmla="*/ 86 w 109"/>
                  <a:gd name="T17" fmla="*/ 30 h 131"/>
                  <a:gd name="T18" fmla="*/ 83 w 109"/>
                  <a:gd name="T19" fmla="*/ 25 h 131"/>
                  <a:gd name="T20" fmla="*/ 81 w 109"/>
                  <a:gd name="T21" fmla="*/ 23 h 131"/>
                  <a:gd name="T22" fmla="*/ 76 w 109"/>
                  <a:gd name="T23" fmla="*/ 18 h 131"/>
                  <a:gd name="T24" fmla="*/ 71 w 109"/>
                  <a:gd name="T25" fmla="*/ 18 h 131"/>
                  <a:gd name="T26" fmla="*/ 61 w 109"/>
                  <a:gd name="T27" fmla="*/ 15 h 131"/>
                  <a:gd name="T28" fmla="*/ 18 w 109"/>
                  <a:gd name="T29" fmla="*/ 15 h 131"/>
                  <a:gd name="T30" fmla="*/ 18 w 109"/>
                  <a:gd name="T31" fmla="*/ 60 h 131"/>
                  <a:gd name="T32" fmla="*/ 61 w 109"/>
                  <a:gd name="T33" fmla="*/ 60 h 131"/>
                  <a:gd name="T34" fmla="*/ 0 w 109"/>
                  <a:gd name="T35" fmla="*/ 0 h 131"/>
                  <a:gd name="T36" fmla="*/ 61 w 109"/>
                  <a:gd name="T37" fmla="*/ 0 h 131"/>
                  <a:gd name="T38" fmla="*/ 76 w 109"/>
                  <a:gd name="T39" fmla="*/ 3 h 131"/>
                  <a:gd name="T40" fmla="*/ 86 w 109"/>
                  <a:gd name="T41" fmla="*/ 5 h 131"/>
                  <a:gd name="T42" fmla="*/ 93 w 109"/>
                  <a:gd name="T43" fmla="*/ 10 h 131"/>
                  <a:gd name="T44" fmla="*/ 96 w 109"/>
                  <a:gd name="T45" fmla="*/ 13 h 131"/>
                  <a:gd name="T46" fmla="*/ 98 w 109"/>
                  <a:gd name="T47" fmla="*/ 18 h 131"/>
                  <a:gd name="T48" fmla="*/ 103 w 109"/>
                  <a:gd name="T49" fmla="*/ 25 h 131"/>
                  <a:gd name="T50" fmla="*/ 103 w 109"/>
                  <a:gd name="T51" fmla="*/ 35 h 131"/>
                  <a:gd name="T52" fmla="*/ 103 w 109"/>
                  <a:gd name="T53" fmla="*/ 45 h 131"/>
                  <a:gd name="T54" fmla="*/ 101 w 109"/>
                  <a:gd name="T55" fmla="*/ 50 h 131"/>
                  <a:gd name="T56" fmla="*/ 98 w 109"/>
                  <a:gd name="T57" fmla="*/ 55 h 131"/>
                  <a:gd name="T58" fmla="*/ 93 w 109"/>
                  <a:gd name="T59" fmla="*/ 60 h 131"/>
                  <a:gd name="T60" fmla="*/ 86 w 109"/>
                  <a:gd name="T61" fmla="*/ 68 h 131"/>
                  <a:gd name="T62" fmla="*/ 93 w 109"/>
                  <a:gd name="T63" fmla="*/ 70 h 131"/>
                  <a:gd name="T64" fmla="*/ 98 w 109"/>
                  <a:gd name="T65" fmla="*/ 76 h 131"/>
                  <a:gd name="T66" fmla="*/ 98 w 109"/>
                  <a:gd name="T67" fmla="*/ 78 h 131"/>
                  <a:gd name="T68" fmla="*/ 101 w 109"/>
                  <a:gd name="T69" fmla="*/ 81 h 131"/>
                  <a:gd name="T70" fmla="*/ 101 w 109"/>
                  <a:gd name="T71" fmla="*/ 91 h 131"/>
                  <a:gd name="T72" fmla="*/ 103 w 109"/>
                  <a:gd name="T73" fmla="*/ 108 h 131"/>
                  <a:gd name="T74" fmla="*/ 103 w 109"/>
                  <a:gd name="T75" fmla="*/ 121 h 131"/>
                  <a:gd name="T76" fmla="*/ 106 w 109"/>
                  <a:gd name="T77" fmla="*/ 126 h 131"/>
                  <a:gd name="T78" fmla="*/ 109 w 109"/>
                  <a:gd name="T79" fmla="*/ 128 h 131"/>
                  <a:gd name="T80" fmla="*/ 109 w 109"/>
                  <a:gd name="T81" fmla="*/ 131 h 131"/>
                  <a:gd name="T82" fmla="*/ 88 w 109"/>
                  <a:gd name="T83" fmla="*/ 131 h 131"/>
                  <a:gd name="T84" fmla="*/ 86 w 109"/>
                  <a:gd name="T85" fmla="*/ 126 h 131"/>
                  <a:gd name="T86" fmla="*/ 86 w 109"/>
                  <a:gd name="T87" fmla="*/ 116 h 131"/>
                  <a:gd name="T88" fmla="*/ 83 w 109"/>
                  <a:gd name="T89" fmla="*/ 93 h 131"/>
                  <a:gd name="T90" fmla="*/ 83 w 109"/>
                  <a:gd name="T91" fmla="*/ 88 h 131"/>
                  <a:gd name="T92" fmla="*/ 81 w 109"/>
                  <a:gd name="T93" fmla="*/ 83 h 131"/>
                  <a:gd name="T94" fmla="*/ 78 w 109"/>
                  <a:gd name="T95" fmla="*/ 81 h 131"/>
                  <a:gd name="T96" fmla="*/ 76 w 109"/>
                  <a:gd name="T97" fmla="*/ 78 h 131"/>
                  <a:gd name="T98" fmla="*/ 68 w 109"/>
                  <a:gd name="T99" fmla="*/ 76 h 131"/>
                  <a:gd name="T100" fmla="*/ 58 w 109"/>
                  <a:gd name="T101" fmla="*/ 76 h 131"/>
                  <a:gd name="T102" fmla="*/ 18 w 109"/>
                  <a:gd name="T103" fmla="*/ 76 h 131"/>
                  <a:gd name="T104" fmla="*/ 18 w 109"/>
                  <a:gd name="T105" fmla="*/ 131 h 131"/>
                  <a:gd name="T106" fmla="*/ 0 w 109"/>
                  <a:gd name="T107" fmla="*/ 131 h 131"/>
                  <a:gd name="T108" fmla="*/ 0 w 109"/>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9"/>
                  <a:gd name="T166" fmla="*/ 0 h 131"/>
                  <a:gd name="T167" fmla="*/ 109 w 109"/>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9" h="131">
                    <a:moveTo>
                      <a:pt x="61" y="60"/>
                    </a:moveTo>
                    <a:lnTo>
                      <a:pt x="71" y="58"/>
                    </a:lnTo>
                    <a:lnTo>
                      <a:pt x="76" y="58"/>
                    </a:lnTo>
                    <a:lnTo>
                      <a:pt x="78" y="55"/>
                    </a:lnTo>
                    <a:lnTo>
                      <a:pt x="83" y="53"/>
                    </a:lnTo>
                    <a:lnTo>
                      <a:pt x="83" y="48"/>
                    </a:lnTo>
                    <a:lnTo>
                      <a:pt x="86" y="43"/>
                    </a:lnTo>
                    <a:lnTo>
                      <a:pt x="86" y="38"/>
                    </a:lnTo>
                    <a:lnTo>
                      <a:pt x="86" y="30"/>
                    </a:lnTo>
                    <a:lnTo>
                      <a:pt x="83" y="25"/>
                    </a:lnTo>
                    <a:lnTo>
                      <a:pt x="81" y="23"/>
                    </a:lnTo>
                    <a:lnTo>
                      <a:pt x="76" y="18"/>
                    </a:lnTo>
                    <a:lnTo>
                      <a:pt x="71" y="18"/>
                    </a:lnTo>
                    <a:lnTo>
                      <a:pt x="61" y="15"/>
                    </a:lnTo>
                    <a:lnTo>
                      <a:pt x="18" y="15"/>
                    </a:lnTo>
                    <a:lnTo>
                      <a:pt x="18" y="60"/>
                    </a:lnTo>
                    <a:lnTo>
                      <a:pt x="61" y="60"/>
                    </a:lnTo>
                    <a:close/>
                    <a:moveTo>
                      <a:pt x="0" y="0"/>
                    </a:moveTo>
                    <a:lnTo>
                      <a:pt x="61" y="0"/>
                    </a:lnTo>
                    <a:lnTo>
                      <a:pt x="76" y="3"/>
                    </a:lnTo>
                    <a:lnTo>
                      <a:pt x="86" y="5"/>
                    </a:lnTo>
                    <a:lnTo>
                      <a:pt x="93" y="10"/>
                    </a:lnTo>
                    <a:lnTo>
                      <a:pt x="96" y="13"/>
                    </a:lnTo>
                    <a:lnTo>
                      <a:pt x="98" y="18"/>
                    </a:lnTo>
                    <a:lnTo>
                      <a:pt x="103" y="25"/>
                    </a:lnTo>
                    <a:lnTo>
                      <a:pt x="103" y="35"/>
                    </a:lnTo>
                    <a:lnTo>
                      <a:pt x="103" y="45"/>
                    </a:lnTo>
                    <a:lnTo>
                      <a:pt x="101" y="50"/>
                    </a:lnTo>
                    <a:lnTo>
                      <a:pt x="98" y="55"/>
                    </a:lnTo>
                    <a:lnTo>
                      <a:pt x="93" y="60"/>
                    </a:lnTo>
                    <a:lnTo>
                      <a:pt x="86" y="68"/>
                    </a:lnTo>
                    <a:lnTo>
                      <a:pt x="93" y="70"/>
                    </a:lnTo>
                    <a:lnTo>
                      <a:pt x="98" y="76"/>
                    </a:lnTo>
                    <a:lnTo>
                      <a:pt x="98" y="78"/>
                    </a:lnTo>
                    <a:lnTo>
                      <a:pt x="101" y="81"/>
                    </a:lnTo>
                    <a:lnTo>
                      <a:pt x="101" y="91"/>
                    </a:lnTo>
                    <a:lnTo>
                      <a:pt x="103" y="108"/>
                    </a:lnTo>
                    <a:lnTo>
                      <a:pt x="103" y="121"/>
                    </a:lnTo>
                    <a:lnTo>
                      <a:pt x="106" y="126"/>
                    </a:lnTo>
                    <a:lnTo>
                      <a:pt x="109" y="128"/>
                    </a:lnTo>
                    <a:lnTo>
                      <a:pt x="109" y="131"/>
                    </a:lnTo>
                    <a:lnTo>
                      <a:pt x="88" y="131"/>
                    </a:lnTo>
                    <a:lnTo>
                      <a:pt x="86" y="126"/>
                    </a:lnTo>
                    <a:lnTo>
                      <a:pt x="86" y="116"/>
                    </a:lnTo>
                    <a:lnTo>
                      <a:pt x="83" y="93"/>
                    </a:lnTo>
                    <a:lnTo>
                      <a:pt x="83" y="88"/>
                    </a:lnTo>
                    <a:lnTo>
                      <a:pt x="81" y="83"/>
                    </a:lnTo>
                    <a:lnTo>
                      <a:pt x="78" y="81"/>
                    </a:lnTo>
                    <a:lnTo>
                      <a:pt x="76" y="78"/>
                    </a:lnTo>
                    <a:lnTo>
                      <a:pt x="68"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4" name="Freeform 576"/>
              <p:cNvSpPr>
                <a:spLocks/>
              </p:cNvSpPr>
              <p:nvPr/>
            </p:nvSpPr>
            <p:spPr bwMode="auto">
              <a:xfrm>
                <a:off x="1537" y="8173"/>
                <a:ext cx="103" cy="135"/>
              </a:xfrm>
              <a:custGeom>
                <a:avLst/>
                <a:gdLst>
                  <a:gd name="T0" fmla="*/ 15 w 103"/>
                  <a:gd name="T1" fmla="*/ 95 h 135"/>
                  <a:gd name="T2" fmla="*/ 18 w 103"/>
                  <a:gd name="T3" fmla="*/ 105 h 135"/>
                  <a:gd name="T4" fmla="*/ 25 w 103"/>
                  <a:gd name="T5" fmla="*/ 115 h 135"/>
                  <a:gd name="T6" fmla="*/ 33 w 103"/>
                  <a:gd name="T7" fmla="*/ 118 h 135"/>
                  <a:gd name="T8" fmla="*/ 50 w 103"/>
                  <a:gd name="T9" fmla="*/ 123 h 135"/>
                  <a:gd name="T10" fmla="*/ 71 w 103"/>
                  <a:gd name="T11" fmla="*/ 118 h 135"/>
                  <a:gd name="T12" fmla="*/ 81 w 103"/>
                  <a:gd name="T13" fmla="*/ 110 h 135"/>
                  <a:gd name="T14" fmla="*/ 86 w 103"/>
                  <a:gd name="T15" fmla="*/ 100 h 135"/>
                  <a:gd name="T16" fmla="*/ 83 w 103"/>
                  <a:gd name="T17" fmla="*/ 90 h 135"/>
                  <a:gd name="T18" fmla="*/ 78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68 w 103"/>
                  <a:gd name="T39" fmla="*/ 2 h 135"/>
                  <a:gd name="T40" fmla="*/ 83 w 103"/>
                  <a:gd name="T41" fmla="*/ 10 h 135"/>
                  <a:gd name="T42" fmla="*/ 96 w 103"/>
                  <a:gd name="T43" fmla="*/ 22 h 135"/>
                  <a:gd name="T44" fmla="*/ 98 w 103"/>
                  <a:gd name="T45" fmla="*/ 40 h 135"/>
                  <a:gd name="T46" fmla="*/ 81 w 103"/>
                  <a:gd name="T47" fmla="*/ 32 h 135"/>
                  <a:gd name="T48" fmla="*/ 76 w 103"/>
                  <a:gd name="T49" fmla="*/ 25 h 135"/>
                  <a:gd name="T50" fmla="*/ 66 w 103"/>
                  <a:gd name="T51" fmla="*/ 17 h 135"/>
                  <a:gd name="T52" fmla="*/ 48 w 103"/>
                  <a:gd name="T53" fmla="*/ 15 h 135"/>
                  <a:gd name="T54" fmla="*/ 35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0 w 103"/>
                  <a:gd name="T67" fmla="*/ 57 h 135"/>
                  <a:gd name="T68" fmla="*/ 81 w 103"/>
                  <a:gd name="T69" fmla="*/ 65 h 135"/>
                  <a:gd name="T70" fmla="*/ 96 w 103"/>
                  <a:gd name="T71" fmla="*/ 75 h 135"/>
                  <a:gd name="T72" fmla="*/ 98 w 103"/>
                  <a:gd name="T73" fmla="*/ 80 h 135"/>
                  <a:gd name="T74" fmla="*/ 103 w 103"/>
                  <a:gd name="T75" fmla="*/ 95 h 135"/>
                  <a:gd name="T76" fmla="*/ 98 w 103"/>
                  <a:gd name="T77" fmla="*/ 115 h 135"/>
                  <a:gd name="T78" fmla="*/ 86 w 103"/>
                  <a:gd name="T79" fmla="*/ 128 h 135"/>
                  <a:gd name="T80" fmla="*/ 78 w 103"/>
                  <a:gd name="T81" fmla="*/ 130 h 135"/>
                  <a:gd name="T82" fmla="*/ 61 w 103"/>
                  <a:gd name="T83" fmla="*/ 135 h 135"/>
                  <a:gd name="T84" fmla="*/ 38 w 103"/>
                  <a:gd name="T85" fmla="*/ 135 h 135"/>
                  <a:gd name="T86" fmla="*/ 20 w 103"/>
                  <a:gd name="T87" fmla="*/ 130 h 135"/>
                  <a:gd name="T88" fmla="*/ 5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5" y="95"/>
                    </a:lnTo>
                    <a:lnTo>
                      <a:pt x="18" y="100"/>
                    </a:lnTo>
                    <a:lnTo>
                      <a:pt x="18" y="105"/>
                    </a:lnTo>
                    <a:lnTo>
                      <a:pt x="20" y="108"/>
                    </a:lnTo>
                    <a:lnTo>
                      <a:pt x="25" y="115"/>
                    </a:lnTo>
                    <a:lnTo>
                      <a:pt x="30" y="115"/>
                    </a:lnTo>
                    <a:lnTo>
                      <a:pt x="33" y="118"/>
                    </a:lnTo>
                    <a:lnTo>
                      <a:pt x="40" y="120"/>
                    </a:lnTo>
                    <a:lnTo>
                      <a:pt x="50" y="123"/>
                    </a:lnTo>
                    <a:lnTo>
                      <a:pt x="61" y="120"/>
                    </a:lnTo>
                    <a:lnTo>
                      <a:pt x="71" y="118"/>
                    </a:lnTo>
                    <a:lnTo>
                      <a:pt x="76" y="115"/>
                    </a:lnTo>
                    <a:lnTo>
                      <a:pt x="81" y="110"/>
                    </a:lnTo>
                    <a:lnTo>
                      <a:pt x="83" y="105"/>
                    </a:lnTo>
                    <a:lnTo>
                      <a:pt x="86" y="100"/>
                    </a:lnTo>
                    <a:lnTo>
                      <a:pt x="86" y="95"/>
                    </a:lnTo>
                    <a:lnTo>
                      <a:pt x="83" y="90"/>
                    </a:lnTo>
                    <a:lnTo>
                      <a:pt x="81" y="88"/>
                    </a:lnTo>
                    <a:lnTo>
                      <a:pt x="78" y="85"/>
                    </a:lnTo>
                    <a:lnTo>
                      <a:pt x="71" y="80"/>
                    </a:lnTo>
                    <a:lnTo>
                      <a:pt x="58" y="78"/>
                    </a:lnTo>
                    <a:lnTo>
                      <a:pt x="40" y="72"/>
                    </a:lnTo>
                    <a:lnTo>
                      <a:pt x="25" y="67"/>
                    </a:lnTo>
                    <a:lnTo>
                      <a:pt x="15" y="65"/>
                    </a:lnTo>
                    <a:lnTo>
                      <a:pt x="10" y="60"/>
                    </a:lnTo>
                    <a:lnTo>
                      <a:pt x="5" y="52"/>
                    </a:lnTo>
                    <a:lnTo>
                      <a:pt x="5" y="47"/>
                    </a:lnTo>
                    <a:lnTo>
                      <a:pt x="3" y="40"/>
                    </a:lnTo>
                    <a:lnTo>
                      <a:pt x="5" y="32"/>
                    </a:lnTo>
                    <a:lnTo>
                      <a:pt x="5" y="25"/>
                    </a:lnTo>
                    <a:lnTo>
                      <a:pt x="10" y="17"/>
                    </a:lnTo>
                    <a:lnTo>
                      <a:pt x="15" y="10"/>
                    </a:lnTo>
                    <a:lnTo>
                      <a:pt x="23" y="5"/>
                    </a:lnTo>
                    <a:lnTo>
                      <a:pt x="30" y="2"/>
                    </a:lnTo>
                    <a:lnTo>
                      <a:pt x="35" y="2"/>
                    </a:lnTo>
                    <a:lnTo>
                      <a:pt x="40" y="0"/>
                    </a:lnTo>
                    <a:lnTo>
                      <a:pt x="50" y="0"/>
                    </a:lnTo>
                    <a:lnTo>
                      <a:pt x="61" y="0"/>
                    </a:lnTo>
                    <a:lnTo>
                      <a:pt x="68" y="2"/>
                    </a:lnTo>
                    <a:lnTo>
                      <a:pt x="78" y="5"/>
                    </a:lnTo>
                    <a:lnTo>
                      <a:pt x="83" y="10"/>
                    </a:lnTo>
                    <a:lnTo>
                      <a:pt x="91" y="15"/>
                    </a:lnTo>
                    <a:lnTo>
                      <a:pt x="96" y="22"/>
                    </a:lnTo>
                    <a:lnTo>
                      <a:pt x="98" y="30"/>
                    </a:lnTo>
                    <a:lnTo>
                      <a:pt x="98" y="40"/>
                    </a:lnTo>
                    <a:lnTo>
                      <a:pt x="83" y="40"/>
                    </a:lnTo>
                    <a:lnTo>
                      <a:pt x="81" y="32"/>
                    </a:lnTo>
                    <a:lnTo>
                      <a:pt x="78" y="27"/>
                    </a:lnTo>
                    <a:lnTo>
                      <a:pt x="76" y="25"/>
                    </a:lnTo>
                    <a:lnTo>
                      <a:pt x="71" y="20"/>
                    </a:lnTo>
                    <a:lnTo>
                      <a:pt x="66" y="17"/>
                    </a:lnTo>
                    <a:lnTo>
                      <a:pt x="58" y="15"/>
                    </a:lnTo>
                    <a:lnTo>
                      <a:pt x="48" y="15"/>
                    </a:lnTo>
                    <a:lnTo>
                      <a:pt x="43" y="15"/>
                    </a:lnTo>
                    <a:lnTo>
                      <a:pt x="35" y="17"/>
                    </a:lnTo>
                    <a:lnTo>
                      <a:pt x="30" y="17"/>
                    </a:lnTo>
                    <a:lnTo>
                      <a:pt x="28" y="22"/>
                    </a:lnTo>
                    <a:lnTo>
                      <a:pt x="23" y="25"/>
                    </a:lnTo>
                    <a:lnTo>
                      <a:pt x="23" y="27"/>
                    </a:lnTo>
                    <a:lnTo>
                      <a:pt x="20" y="32"/>
                    </a:lnTo>
                    <a:lnTo>
                      <a:pt x="20" y="37"/>
                    </a:lnTo>
                    <a:lnTo>
                      <a:pt x="20" y="40"/>
                    </a:lnTo>
                    <a:lnTo>
                      <a:pt x="23" y="45"/>
                    </a:lnTo>
                    <a:lnTo>
                      <a:pt x="25" y="47"/>
                    </a:lnTo>
                    <a:lnTo>
                      <a:pt x="28" y="50"/>
                    </a:lnTo>
                    <a:lnTo>
                      <a:pt x="35" y="52"/>
                    </a:lnTo>
                    <a:lnTo>
                      <a:pt x="50" y="57"/>
                    </a:lnTo>
                    <a:lnTo>
                      <a:pt x="71" y="62"/>
                    </a:lnTo>
                    <a:lnTo>
                      <a:pt x="81" y="65"/>
                    </a:lnTo>
                    <a:lnTo>
                      <a:pt x="91" y="70"/>
                    </a:lnTo>
                    <a:lnTo>
                      <a:pt x="96" y="75"/>
                    </a:lnTo>
                    <a:lnTo>
                      <a:pt x="98" y="78"/>
                    </a:lnTo>
                    <a:lnTo>
                      <a:pt x="98" y="80"/>
                    </a:lnTo>
                    <a:lnTo>
                      <a:pt x="101" y="88"/>
                    </a:lnTo>
                    <a:lnTo>
                      <a:pt x="103" y="95"/>
                    </a:lnTo>
                    <a:lnTo>
                      <a:pt x="101" y="105"/>
                    </a:lnTo>
                    <a:lnTo>
                      <a:pt x="98" y="115"/>
                    </a:lnTo>
                    <a:lnTo>
                      <a:pt x="93" y="123"/>
                    </a:lnTo>
                    <a:lnTo>
                      <a:pt x="86" y="128"/>
                    </a:lnTo>
                    <a:lnTo>
                      <a:pt x="83" y="130"/>
                    </a:lnTo>
                    <a:lnTo>
                      <a:pt x="78" y="130"/>
                    </a:lnTo>
                    <a:lnTo>
                      <a:pt x="71" y="133"/>
                    </a:lnTo>
                    <a:lnTo>
                      <a:pt x="61" y="135"/>
                    </a:lnTo>
                    <a:lnTo>
                      <a:pt x="50" y="135"/>
                    </a:lnTo>
                    <a:lnTo>
                      <a:pt x="38" y="135"/>
                    </a:lnTo>
                    <a:lnTo>
                      <a:pt x="28" y="133"/>
                    </a:lnTo>
                    <a:lnTo>
                      <a:pt x="20" y="130"/>
                    </a:lnTo>
                    <a:lnTo>
                      <a:pt x="13" y="123"/>
                    </a:lnTo>
                    <a:lnTo>
                      <a:pt x="5"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5" name="Freeform 577"/>
              <p:cNvSpPr>
                <a:spLocks noEditPoints="1"/>
              </p:cNvSpPr>
              <p:nvPr/>
            </p:nvSpPr>
            <p:spPr bwMode="auto">
              <a:xfrm>
                <a:off x="1009" y="7934"/>
                <a:ext cx="98" cy="131"/>
              </a:xfrm>
              <a:custGeom>
                <a:avLst/>
                <a:gdLst>
                  <a:gd name="T0" fmla="*/ 0 w 98"/>
                  <a:gd name="T1" fmla="*/ 0 h 131"/>
                  <a:gd name="T2" fmla="*/ 58 w 98"/>
                  <a:gd name="T3" fmla="*/ 0 h 131"/>
                  <a:gd name="T4" fmla="*/ 68 w 98"/>
                  <a:gd name="T5" fmla="*/ 0 h 131"/>
                  <a:gd name="T6" fmla="*/ 75 w 98"/>
                  <a:gd name="T7" fmla="*/ 2 h 131"/>
                  <a:gd name="T8" fmla="*/ 80 w 98"/>
                  <a:gd name="T9" fmla="*/ 5 h 131"/>
                  <a:gd name="T10" fmla="*/ 88 w 98"/>
                  <a:gd name="T11" fmla="*/ 10 h 131"/>
                  <a:gd name="T12" fmla="*/ 90 w 98"/>
                  <a:gd name="T13" fmla="*/ 15 h 131"/>
                  <a:gd name="T14" fmla="*/ 95 w 98"/>
                  <a:gd name="T15" fmla="*/ 23 h 131"/>
                  <a:gd name="T16" fmla="*/ 98 w 98"/>
                  <a:gd name="T17" fmla="*/ 30 h 131"/>
                  <a:gd name="T18" fmla="*/ 98 w 98"/>
                  <a:gd name="T19" fmla="*/ 38 h 131"/>
                  <a:gd name="T20" fmla="*/ 98 w 98"/>
                  <a:gd name="T21" fmla="*/ 45 h 131"/>
                  <a:gd name="T22" fmla="*/ 95 w 98"/>
                  <a:gd name="T23" fmla="*/ 53 h 131"/>
                  <a:gd name="T24" fmla="*/ 93 w 98"/>
                  <a:gd name="T25" fmla="*/ 58 h 131"/>
                  <a:gd name="T26" fmla="*/ 88 w 98"/>
                  <a:gd name="T27" fmla="*/ 65 h 131"/>
                  <a:gd name="T28" fmla="*/ 85 w 98"/>
                  <a:gd name="T29" fmla="*/ 68 h 131"/>
                  <a:gd name="T30" fmla="*/ 83 w 98"/>
                  <a:gd name="T31" fmla="*/ 70 h 131"/>
                  <a:gd name="T32" fmla="*/ 75 w 98"/>
                  <a:gd name="T33" fmla="*/ 73 h 131"/>
                  <a:gd name="T34" fmla="*/ 68 w 98"/>
                  <a:gd name="T35" fmla="*/ 75 h 131"/>
                  <a:gd name="T36" fmla="*/ 58 w 98"/>
                  <a:gd name="T37" fmla="*/ 75 h 131"/>
                  <a:gd name="T38" fmla="*/ 17 w 98"/>
                  <a:gd name="T39" fmla="*/ 75 h 131"/>
                  <a:gd name="T40" fmla="*/ 17 w 98"/>
                  <a:gd name="T41" fmla="*/ 131 h 131"/>
                  <a:gd name="T42" fmla="*/ 0 w 98"/>
                  <a:gd name="T43" fmla="*/ 131 h 131"/>
                  <a:gd name="T44" fmla="*/ 0 w 98"/>
                  <a:gd name="T45" fmla="*/ 0 h 131"/>
                  <a:gd name="T46" fmla="*/ 68 w 98"/>
                  <a:gd name="T47" fmla="*/ 18 h 131"/>
                  <a:gd name="T48" fmla="*/ 63 w 98"/>
                  <a:gd name="T49" fmla="*/ 18 h 131"/>
                  <a:gd name="T50" fmla="*/ 53 w 98"/>
                  <a:gd name="T51" fmla="*/ 15 h 131"/>
                  <a:gd name="T52" fmla="*/ 17 w 98"/>
                  <a:gd name="T53" fmla="*/ 15 h 131"/>
                  <a:gd name="T54" fmla="*/ 17 w 98"/>
                  <a:gd name="T55" fmla="*/ 60 h 131"/>
                  <a:gd name="T56" fmla="*/ 53 w 98"/>
                  <a:gd name="T57" fmla="*/ 60 h 131"/>
                  <a:gd name="T58" fmla="*/ 63 w 98"/>
                  <a:gd name="T59" fmla="*/ 60 h 131"/>
                  <a:gd name="T60" fmla="*/ 68 w 98"/>
                  <a:gd name="T61" fmla="*/ 58 h 131"/>
                  <a:gd name="T62" fmla="*/ 73 w 98"/>
                  <a:gd name="T63" fmla="*/ 55 h 131"/>
                  <a:gd name="T64" fmla="*/ 75 w 98"/>
                  <a:gd name="T65" fmla="*/ 53 h 131"/>
                  <a:gd name="T66" fmla="*/ 78 w 98"/>
                  <a:gd name="T67" fmla="*/ 48 h 131"/>
                  <a:gd name="T68" fmla="*/ 80 w 98"/>
                  <a:gd name="T69" fmla="*/ 43 h 131"/>
                  <a:gd name="T70" fmla="*/ 80 w 98"/>
                  <a:gd name="T71" fmla="*/ 38 h 131"/>
                  <a:gd name="T72" fmla="*/ 78 w 98"/>
                  <a:gd name="T73" fmla="*/ 30 h 131"/>
                  <a:gd name="T74" fmla="*/ 78 w 98"/>
                  <a:gd name="T75" fmla="*/ 25 h 131"/>
                  <a:gd name="T76" fmla="*/ 73 w 98"/>
                  <a:gd name="T77" fmla="*/ 23 h 131"/>
                  <a:gd name="T78" fmla="*/ 68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58" y="0"/>
                    </a:lnTo>
                    <a:lnTo>
                      <a:pt x="68" y="0"/>
                    </a:lnTo>
                    <a:lnTo>
                      <a:pt x="75" y="2"/>
                    </a:lnTo>
                    <a:lnTo>
                      <a:pt x="80" y="5"/>
                    </a:lnTo>
                    <a:lnTo>
                      <a:pt x="88" y="10"/>
                    </a:lnTo>
                    <a:lnTo>
                      <a:pt x="90" y="15"/>
                    </a:lnTo>
                    <a:lnTo>
                      <a:pt x="95" y="23"/>
                    </a:lnTo>
                    <a:lnTo>
                      <a:pt x="98" y="30"/>
                    </a:lnTo>
                    <a:lnTo>
                      <a:pt x="98" y="38"/>
                    </a:lnTo>
                    <a:lnTo>
                      <a:pt x="98" y="45"/>
                    </a:lnTo>
                    <a:lnTo>
                      <a:pt x="95" y="53"/>
                    </a:lnTo>
                    <a:lnTo>
                      <a:pt x="93" y="58"/>
                    </a:lnTo>
                    <a:lnTo>
                      <a:pt x="88" y="65"/>
                    </a:lnTo>
                    <a:lnTo>
                      <a:pt x="85" y="68"/>
                    </a:lnTo>
                    <a:lnTo>
                      <a:pt x="83" y="70"/>
                    </a:lnTo>
                    <a:lnTo>
                      <a:pt x="75" y="73"/>
                    </a:lnTo>
                    <a:lnTo>
                      <a:pt x="68" y="75"/>
                    </a:lnTo>
                    <a:lnTo>
                      <a:pt x="58" y="75"/>
                    </a:lnTo>
                    <a:lnTo>
                      <a:pt x="17" y="75"/>
                    </a:lnTo>
                    <a:lnTo>
                      <a:pt x="17" y="131"/>
                    </a:lnTo>
                    <a:lnTo>
                      <a:pt x="0" y="131"/>
                    </a:lnTo>
                    <a:lnTo>
                      <a:pt x="0" y="0"/>
                    </a:lnTo>
                    <a:close/>
                    <a:moveTo>
                      <a:pt x="68" y="18"/>
                    </a:moveTo>
                    <a:lnTo>
                      <a:pt x="63" y="18"/>
                    </a:lnTo>
                    <a:lnTo>
                      <a:pt x="53" y="15"/>
                    </a:lnTo>
                    <a:lnTo>
                      <a:pt x="17" y="15"/>
                    </a:lnTo>
                    <a:lnTo>
                      <a:pt x="17" y="60"/>
                    </a:lnTo>
                    <a:lnTo>
                      <a:pt x="53" y="60"/>
                    </a:lnTo>
                    <a:lnTo>
                      <a:pt x="63" y="60"/>
                    </a:lnTo>
                    <a:lnTo>
                      <a:pt x="68" y="58"/>
                    </a:lnTo>
                    <a:lnTo>
                      <a:pt x="73" y="55"/>
                    </a:lnTo>
                    <a:lnTo>
                      <a:pt x="75" y="53"/>
                    </a:lnTo>
                    <a:lnTo>
                      <a:pt x="78" y="48"/>
                    </a:lnTo>
                    <a:lnTo>
                      <a:pt x="80" y="43"/>
                    </a:lnTo>
                    <a:lnTo>
                      <a:pt x="80" y="38"/>
                    </a:lnTo>
                    <a:lnTo>
                      <a:pt x="78" y="30"/>
                    </a:lnTo>
                    <a:lnTo>
                      <a:pt x="78" y="25"/>
                    </a:lnTo>
                    <a:lnTo>
                      <a:pt x="73" y="23"/>
                    </a:lnTo>
                    <a:lnTo>
                      <a:pt x="6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6" name="Freeform 578"/>
              <p:cNvSpPr>
                <a:spLocks/>
              </p:cNvSpPr>
              <p:nvPr/>
            </p:nvSpPr>
            <p:spPr bwMode="auto">
              <a:xfrm>
                <a:off x="1127" y="7934"/>
                <a:ext cx="103" cy="131"/>
              </a:xfrm>
              <a:custGeom>
                <a:avLst/>
                <a:gdLst>
                  <a:gd name="T0" fmla="*/ 0 w 103"/>
                  <a:gd name="T1" fmla="*/ 0 h 131"/>
                  <a:gd name="T2" fmla="*/ 23 w 103"/>
                  <a:gd name="T3" fmla="*/ 0 h 131"/>
                  <a:gd name="T4" fmla="*/ 88 w 103"/>
                  <a:gd name="T5" fmla="*/ 105 h 131"/>
                  <a:gd name="T6" fmla="*/ 88 w 103"/>
                  <a:gd name="T7" fmla="*/ 0 h 131"/>
                  <a:gd name="T8" fmla="*/ 103 w 103"/>
                  <a:gd name="T9" fmla="*/ 0 h 131"/>
                  <a:gd name="T10" fmla="*/ 103 w 103"/>
                  <a:gd name="T11" fmla="*/ 131 h 131"/>
                  <a:gd name="T12" fmla="*/ 86 w 103"/>
                  <a:gd name="T13" fmla="*/ 131 h 131"/>
                  <a:gd name="T14" fmla="*/ 18 w 103"/>
                  <a:gd name="T15" fmla="*/ 25 h 131"/>
                  <a:gd name="T16" fmla="*/ 18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3" y="0"/>
                    </a:lnTo>
                    <a:lnTo>
                      <a:pt x="88" y="105"/>
                    </a:lnTo>
                    <a:lnTo>
                      <a:pt x="88" y="0"/>
                    </a:lnTo>
                    <a:lnTo>
                      <a:pt x="103" y="0"/>
                    </a:lnTo>
                    <a:lnTo>
                      <a:pt x="103"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7" name="Freeform 579"/>
              <p:cNvSpPr>
                <a:spLocks noEditPoints="1"/>
              </p:cNvSpPr>
              <p:nvPr/>
            </p:nvSpPr>
            <p:spPr bwMode="auto">
              <a:xfrm>
                <a:off x="1253" y="7931"/>
                <a:ext cx="126" cy="136"/>
              </a:xfrm>
              <a:custGeom>
                <a:avLst/>
                <a:gdLst>
                  <a:gd name="T0" fmla="*/ 118 w 126"/>
                  <a:gd name="T1" fmla="*/ 31 h 136"/>
                  <a:gd name="T2" fmla="*/ 123 w 126"/>
                  <a:gd name="T3" fmla="*/ 41 h 136"/>
                  <a:gd name="T4" fmla="*/ 126 w 126"/>
                  <a:gd name="T5" fmla="*/ 66 h 136"/>
                  <a:gd name="T6" fmla="*/ 123 w 126"/>
                  <a:gd name="T7" fmla="*/ 93 h 136"/>
                  <a:gd name="T8" fmla="*/ 111 w 126"/>
                  <a:gd name="T9" fmla="*/ 113 h 136"/>
                  <a:gd name="T10" fmla="*/ 90 w 126"/>
                  <a:gd name="T11" fmla="*/ 131 h 136"/>
                  <a:gd name="T12" fmla="*/ 63 w 126"/>
                  <a:gd name="T13" fmla="*/ 136 h 136"/>
                  <a:gd name="T14" fmla="*/ 40 w 126"/>
                  <a:gd name="T15" fmla="*/ 134 h 136"/>
                  <a:gd name="T16" fmla="*/ 25 w 126"/>
                  <a:gd name="T17" fmla="*/ 126 h 136"/>
                  <a:gd name="T18" fmla="*/ 7 w 126"/>
                  <a:gd name="T19" fmla="*/ 106 h 136"/>
                  <a:gd name="T20" fmla="*/ 0 w 126"/>
                  <a:gd name="T21" fmla="*/ 83 h 136"/>
                  <a:gd name="T22" fmla="*/ 0 w 126"/>
                  <a:gd name="T23" fmla="*/ 56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6 h 136"/>
                  <a:gd name="T46" fmla="*/ 100 w 126"/>
                  <a:gd name="T47" fmla="*/ 38 h 136"/>
                  <a:gd name="T48" fmla="*/ 90 w 126"/>
                  <a:gd name="T49" fmla="*/ 23 h 136"/>
                  <a:gd name="T50" fmla="*/ 73 w 126"/>
                  <a:gd name="T51" fmla="*/ 16 h 136"/>
                  <a:gd name="T52" fmla="*/ 53 w 126"/>
                  <a:gd name="T53" fmla="*/ 16 h 136"/>
                  <a:gd name="T54" fmla="*/ 38 w 126"/>
                  <a:gd name="T55" fmla="*/ 23 h 136"/>
                  <a:gd name="T56" fmla="*/ 25 w 126"/>
                  <a:gd name="T57" fmla="*/ 38 h 136"/>
                  <a:gd name="T58" fmla="*/ 20 w 126"/>
                  <a:gd name="T59" fmla="*/ 46 h 136"/>
                  <a:gd name="T60" fmla="*/ 17 w 126"/>
                  <a:gd name="T61" fmla="*/ 71 h 136"/>
                  <a:gd name="T62" fmla="*/ 20 w 126"/>
                  <a:gd name="T63" fmla="*/ 91 h 136"/>
                  <a:gd name="T64" fmla="*/ 28 w 126"/>
                  <a:gd name="T65" fmla="*/ 106 h 136"/>
                  <a:gd name="T66" fmla="*/ 43 w 126"/>
                  <a:gd name="T67" fmla="*/ 119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1"/>
                    </a:lnTo>
                    <a:lnTo>
                      <a:pt x="121" y="36"/>
                    </a:lnTo>
                    <a:lnTo>
                      <a:pt x="123" y="41"/>
                    </a:lnTo>
                    <a:lnTo>
                      <a:pt x="126" y="53"/>
                    </a:lnTo>
                    <a:lnTo>
                      <a:pt x="126" y="66"/>
                    </a:lnTo>
                    <a:lnTo>
                      <a:pt x="126" y="81"/>
                    </a:lnTo>
                    <a:lnTo>
                      <a:pt x="123" y="93"/>
                    </a:lnTo>
                    <a:lnTo>
                      <a:pt x="118" y="103"/>
                    </a:lnTo>
                    <a:lnTo>
                      <a:pt x="111" y="113"/>
                    </a:lnTo>
                    <a:lnTo>
                      <a:pt x="103" y="124"/>
                    </a:lnTo>
                    <a:lnTo>
                      <a:pt x="90" y="131"/>
                    </a:lnTo>
                    <a:lnTo>
                      <a:pt x="78" y="136"/>
                    </a:lnTo>
                    <a:lnTo>
                      <a:pt x="63" y="136"/>
                    </a:lnTo>
                    <a:lnTo>
                      <a:pt x="48" y="136"/>
                    </a:lnTo>
                    <a:lnTo>
                      <a:pt x="40" y="134"/>
                    </a:lnTo>
                    <a:lnTo>
                      <a:pt x="35" y="131"/>
                    </a:lnTo>
                    <a:lnTo>
                      <a:pt x="25" y="126"/>
                    </a:lnTo>
                    <a:lnTo>
                      <a:pt x="15" y="119"/>
                    </a:lnTo>
                    <a:lnTo>
                      <a:pt x="7" y="106"/>
                    </a:lnTo>
                    <a:lnTo>
                      <a:pt x="2" y="96"/>
                    </a:lnTo>
                    <a:lnTo>
                      <a:pt x="0" y="83"/>
                    </a:lnTo>
                    <a:lnTo>
                      <a:pt x="0" y="68"/>
                    </a:lnTo>
                    <a:lnTo>
                      <a:pt x="0" y="56"/>
                    </a:lnTo>
                    <a:lnTo>
                      <a:pt x="2" y="46"/>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6" y="86"/>
                    </a:lnTo>
                    <a:lnTo>
                      <a:pt x="108" y="76"/>
                    </a:lnTo>
                    <a:lnTo>
                      <a:pt x="108" y="66"/>
                    </a:lnTo>
                    <a:lnTo>
                      <a:pt x="108" y="56"/>
                    </a:lnTo>
                    <a:lnTo>
                      <a:pt x="106" y="46"/>
                    </a:lnTo>
                    <a:lnTo>
                      <a:pt x="100" y="38"/>
                    </a:lnTo>
                    <a:lnTo>
                      <a:pt x="95" y="31"/>
                    </a:lnTo>
                    <a:lnTo>
                      <a:pt x="90" y="23"/>
                    </a:lnTo>
                    <a:lnTo>
                      <a:pt x="83" y="18"/>
                    </a:lnTo>
                    <a:lnTo>
                      <a:pt x="73" y="16"/>
                    </a:lnTo>
                    <a:lnTo>
                      <a:pt x="63" y="16"/>
                    </a:lnTo>
                    <a:lnTo>
                      <a:pt x="53" y="16"/>
                    </a:lnTo>
                    <a:lnTo>
                      <a:pt x="45" y="18"/>
                    </a:lnTo>
                    <a:lnTo>
                      <a:pt x="38" y="23"/>
                    </a:lnTo>
                    <a:lnTo>
                      <a:pt x="30" y="31"/>
                    </a:lnTo>
                    <a:lnTo>
                      <a:pt x="25" y="38"/>
                    </a:lnTo>
                    <a:lnTo>
                      <a:pt x="22" y="41"/>
                    </a:lnTo>
                    <a:lnTo>
                      <a:pt x="20" y="46"/>
                    </a:lnTo>
                    <a:lnTo>
                      <a:pt x="17" y="58"/>
                    </a:lnTo>
                    <a:lnTo>
                      <a:pt x="17" y="71"/>
                    </a:lnTo>
                    <a:lnTo>
                      <a:pt x="17" y="81"/>
                    </a:lnTo>
                    <a:lnTo>
                      <a:pt x="20" y="91"/>
                    </a:lnTo>
                    <a:lnTo>
                      <a:pt x="25" y="98"/>
                    </a:lnTo>
                    <a:lnTo>
                      <a:pt x="28" y="106"/>
                    </a:lnTo>
                    <a:lnTo>
                      <a:pt x="35" y="113"/>
                    </a:lnTo>
                    <a:lnTo>
                      <a:pt x="43" y="119"/>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8" name="Freeform 580"/>
              <p:cNvSpPr>
                <a:spLocks/>
              </p:cNvSpPr>
              <p:nvPr/>
            </p:nvSpPr>
            <p:spPr bwMode="auto">
              <a:xfrm>
                <a:off x="1006" y="7690"/>
                <a:ext cx="41" cy="171"/>
              </a:xfrm>
              <a:custGeom>
                <a:avLst/>
                <a:gdLst>
                  <a:gd name="T0" fmla="*/ 41 w 41"/>
                  <a:gd name="T1" fmla="*/ 0 h 171"/>
                  <a:gd name="T2" fmla="*/ 30 w 41"/>
                  <a:gd name="T3" fmla="*/ 25 h 171"/>
                  <a:gd name="T4" fmla="*/ 23 w 41"/>
                  <a:gd name="T5" fmla="*/ 40 h 171"/>
                  <a:gd name="T6" fmla="*/ 20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5 w 41"/>
                  <a:gd name="T19" fmla="*/ 133 h 171"/>
                  <a:gd name="T20" fmla="*/ 30 w 41"/>
                  <a:gd name="T21" fmla="*/ 148 h 171"/>
                  <a:gd name="T22" fmla="*/ 41 w 41"/>
                  <a:gd name="T23" fmla="*/ 171 h 171"/>
                  <a:gd name="T24" fmla="*/ 30 w 41"/>
                  <a:gd name="T25" fmla="*/ 171 h 171"/>
                  <a:gd name="T26" fmla="*/ 15 w 41"/>
                  <a:gd name="T27" fmla="*/ 143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0 h 171"/>
                  <a:gd name="T44" fmla="*/ 18 w 41"/>
                  <a:gd name="T45" fmla="*/ 23 h 171"/>
                  <a:gd name="T46" fmla="*/ 30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0" y="25"/>
                    </a:lnTo>
                    <a:lnTo>
                      <a:pt x="23" y="40"/>
                    </a:lnTo>
                    <a:lnTo>
                      <a:pt x="20" y="51"/>
                    </a:lnTo>
                    <a:lnTo>
                      <a:pt x="18" y="61"/>
                    </a:lnTo>
                    <a:lnTo>
                      <a:pt x="18" y="73"/>
                    </a:lnTo>
                    <a:lnTo>
                      <a:pt x="18" y="86"/>
                    </a:lnTo>
                    <a:lnTo>
                      <a:pt x="18" y="98"/>
                    </a:lnTo>
                    <a:lnTo>
                      <a:pt x="18" y="111"/>
                    </a:lnTo>
                    <a:lnTo>
                      <a:pt x="25" y="133"/>
                    </a:lnTo>
                    <a:lnTo>
                      <a:pt x="30" y="148"/>
                    </a:lnTo>
                    <a:lnTo>
                      <a:pt x="41" y="171"/>
                    </a:lnTo>
                    <a:lnTo>
                      <a:pt x="30" y="171"/>
                    </a:lnTo>
                    <a:lnTo>
                      <a:pt x="15" y="143"/>
                    </a:lnTo>
                    <a:lnTo>
                      <a:pt x="8" y="128"/>
                    </a:lnTo>
                    <a:lnTo>
                      <a:pt x="5" y="116"/>
                    </a:lnTo>
                    <a:lnTo>
                      <a:pt x="0" y="101"/>
                    </a:lnTo>
                    <a:lnTo>
                      <a:pt x="0" y="86"/>
                    </a:lnTo>
                    <a:lnTo>
                      <a:pt x="0" y="73"/>
                    </a:lnTo>
                    <a:lnTo>
                      <a:pt x="3" y="63"/>
                    </a:lnTo>
                    <a:lnTo>
                      <a:pt x="5" y="51"/>
                    </a:lnTo>
                    <a:lnTo>
                      <a:pt x="8" y="40"/>
                    </a:lnTo>
                    <a:lnTo>
                      <a:pt x="18" y="23"/>
                    </a:lnTo>
                    <a:lnTo>
                      <a:pt x="30"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9" name="Freeform 581"/>
              <p:cNvSpPr>
                <a:spLocks/>
              </p:cNvSpPr>
              <p:nvPr/>
            </p:nvSpPr>
            <p:spPr bwMode="auto">
              <a:xfrm>
                <a:off x="1069" y="7693"/>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0" name="Rectangle 582"/>
              <p:cNvSpPr>
                <a:spLocks noChangeArrowheads="1"/>
              </p:cNvSpPr>
              <p:nvPr/>
            </p:nvSpPr>
            <p:spPr bwMode="auto">
              <a:xfrm>
                <a:off x="1175" y="7836"/>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71" name="Rectangle 583"/>
              <p:cNvSpPr>
                <a:spLocks noChangeArrowheads="1"/>
              </p:cNvSpPr>
              <p:nvPr/>
            </p:nvSpPr>
            <p:spPr bwMode="auto">
              <a:xfrm>
                <a:off x="1293" y="7693"/>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72" name="Freeform 584"/>
              <p:cNvSpPr>
                <a:spLocks noEditPoints="1"/>
              </p:cNvSpPr>
              <p:nvPr/>
            </p:nvSpPr>
            <p:spPr bwMode="auto">
              <a:xfrm>
                <a:off x="1341" y="7693"/>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5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3 h 130"/>
                  <a:gd name="T62" fmla="*/ 106 w 108"/>
                  <a:gd name="T63" fmla="*/ 73 h 130"/>
                  <a:gd name="T64" fmla="*/ 106 w 108"/>
                  <a:gd name="T65" fmla="*/ 83 h 130"/>
                  <a:gd name="T66" fmla="*/ 103 w 108"/>
                  <a:gd name="T67" fmla="*/ 93 h 130"/>
                  <a:gd name="T68" fmla="*/ 98 w 108"/>
                  <a:gd name="T69" fmla="*/ 100 h 130"/>
                  <a:gd name="T70" fmla="*/ 90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5"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3"/>
                    </a:lnTo>
                    <a:lnTo>
                      <a:pt x="106" y="73"/>
                    </a:lnTo>
                    <a:lnTo>
                      <a:pt x="106" y="83"/>
                    </a:lnTo>
                    <a:lnTo>
                      <a:pt x="103" y="93"/>
                    </a:lnTo>
                    <a:lnTo>
                      <a:pt x="98" y="100"/>
                    </a:lnTo>
                    <a:lnTo>
                      <a:pt x="90"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3" name="Freeform 585"/>
              <p:cNvSpPr>
                <a:spLocks/>
              </p:cNvSpPr>
              <p:nvPr/>
            </p:nvSpPr>
            <p:spPr bwMode="auto">
              <a:xfrm>
                <a:off x="96" y="7359"/>
                <a:ext cx="115" cy="135"/>
              </a:xfrm>
              <a:custGeom>
                <a:avLst/>
                <a:gdLst>
                  <a:gd name="T0" fmla="*/ 27 w 115"/>
                  <a:gd name="T1" fmla="*/ 10 h 135"/>
                  <a:gd name="T2" fmla="*/ 47 w 115"/>
                  <a:gd name="T3" fmla="*/ 0 h 135"/>
                  <a:gd name="T4" fmla="*/ 75 w 115"/>
                  <a:gd name="T5" fmla="*/ 2 h 135"/>
                  <a:gd name="T6" fmla="*/ 88 w 115"/>
                  <a:gd name="T7" fmla="*/ 5 h 135"/>
                  <a:gd name="T8" fmla="*/ 98 w 115"/>
                  <a:gd name="T9" fmla="*/ 12 h 135"/>
                  <a:gd name="T10" fmla="*/ 108 w 115"/>
                  <a:gd name="T11" fmla="*/ 22 h 135"/>
                  <a:gd name="T12" fmla="*/ 115 w 115"/>
                  <a:gd name="T13" fmla="*/ 40 h 135"/>
                  <a:gd name="T14" fmla="*/ 90 w 115"/>
                  <a:gd name="T15" fmla="*/ 45 h 135"/>
                  <a:gd name="T16" fmla="*/ 83 w 115"/>
                  <a:gd name="T17" fmla="*/ 32 h 135"/>
                  <a:gd name="T18" fmla="*/ 73 w 115"/>
                  <a:gd name="T19" fmla="*/ 25 h 135"/>
                  <a:gd name="T20" fmla="*/ 52 w 115"/>
                  <a:gd name="T21" fmla="*/ 25 h 135"/>
                  <a:gd name="T22" fmla="*/ 42 w 115"/>
                  <a:gd name="T23" fmla="*/ 30 h 135"/>
                  <a:gd name="T24" fmla="*/ 32 w 115"/>
                  <a:gd name="T25" fmla="*/ 42 h 135"/>
                  <a:gd name="T26" fmla="*/ 30 w 115"/>
                  <a:gd name="T27" fmla="*/ 57 h 135"/>
                  <a:gd name="T28" fmla="*/ 30 w 115"/>
                  <a:gd name="T29" fmla="*/ 80 h 135"/>
                  <a:gd name="T30" fmla="*/ 30 w 115"/>
                  <a:gd name="T31" fmla="*/ 88 h 135"/>
                  <a:gd name="T32" fmla="*/ 37 w 115"/>
                  <a:gd name="T33" fmla="*/ 103 h 135"/>
                  <a:gd name="T34" fmla="*/ 47 w 115"/>
                  <a:gd name="T35" fmla="*/ 110 h 135"/>
                  <a:gd name="T36" fmla="*/ 60 w 115"/>
                  <a:gd name="T37" fmla="*/ 113 h 135"/>
                  <a:gd name="T38" fmla="*/ 73 w 115"/>
                  <a:gd name="T39" fmla="*/ 110 h 135"/>
                  <a:gd name="T40" fmla="*/ 83 w 115"/>
                  <a:gd name="T41" fmla="*/ 103 h 135"/>
                  <a:gd name="T42" fmla="*/ 90 w 115"/>
                  <a:gd name="T43" fmla="*/ 88 h 135"/>
                  <a:gd name="T44" fmla="*/ 113 w 115"/>
                  <a:gd name="T45" fmla="*/ 98 h 135"/>
                  <a:gd name="T46" fmla="*/ 105 w 115"/>
                  <a:gd name="T47" fmla="*/ 115 h 135"/>
                  <a:gd name="T48" fmla="*/ 90 w 115"/>
                  <a:gd name="T49" fmla="*/ 128 h 135"/>
                  <a:gd name="T50" fmla="*/ 73 w 115"/>
                  <a:gd name="T51" fmla="*/ 135 h 135"/>
                  <a:gd name="T52" fmla="*/ 47 w 115"/>
                  <a:gd name="T53" fmla="*/ 135 h 135"/>
                  <a:gd name="T54" fmla="*/ 30 w 115"/>
                  <a:gd name="T55" fmla="*/ 130 h 135"/>
                  <a:gd name="T56" fmla="*/ 17 w 115"/>
                  <a:gd name="T57" fmla="*/ 118 h 135"/>
                  <a:gd name="T58" fmla="*/ 5 w 115"/>
                  <a:gd name="T59" fmla="*/ 98 h 135"/>
                  <a:gd name="T60" fmla="*/ 0 w 115"/>
                  <a:gd name="T61" fmla="*/ 67 h 135"/>
                  <a:gd name="T62" fmla="*/ 5 w 115"/>
                  <a:gd name="T63" fmla="*/ 37 h 135"/>
                  <a:gd name="T64" fmla="*/ 10 w 115"/>
                  <a:gd name="T65" fmla="*/ 27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20" y="15"/>
                    </a:moveTo>
                    <a:lnTo>
                      <a:pt x="27" y="10"/>
                    </a:lnTo>
                    <a:lnTo>
                      <a:pt x="37" y="5"/>
                    </a:lnTo>
                    <a:lnTo>
                      <a:pt x="47" y="0"/>
                    </a:lnTo>
                    <a:lnTo>
                      <a:pt x="60" y="0"/>
                    </a:lnTo>
                    <a:lnTo>
                      <a:pt x="75" y="2"/>
                    </a:lnTo>
                    <a:lnTo>
                      <a:pt x="80" y="2"/>
                    </a:lnTo>
                    <a:lnTo>
                      <a:pt x="88" y="5"/>
                    </a:lnTo>
                    <a:lnTo>
                      <a:pt x="93" y="7"/>
                    </a:lnTo>
                    <a:lnTo>
                      <a:pt x="98" y="12"/>
                    </a:lnTo>
                    <a:lnTo>
                      <a:pt x="103" y="17"/>
                    </a:lnTo>
                    <a:lnTo>
                      <a:pt x="108" y="22"/>
                    </a:lnTo>
                    <a:lnTo>
                      <a:pt x="113" y="32"/>
                    </a:lnTo>
                    <a:lnTo>
                      <a:pt x="115" y="40"/>
                    </a:lnTo>
                    <a:lnTo>
                      <a:pt x="115" y="45"/>
                    </a:lnTo>
                    <a:lnTo>
                      <a:pt x="90" y="45"/>
                    </a:lnTo>
                    <a:lnTo>
                      <a:pt x="85" y="37"/>
                    </a:lnTo>
                    <a:lnTo>
                      <a:pt x="83" y="32"/>
                    </a:lnTo>
                    <a:lnTo>
                      <a:pt x="78" y="27"/>
                    </a:lnTo>
                    <a:lnTo>
                      <a:pt x="73" y="25"/>
                    </a:lnTo>
                    <a:lnTo>
                      <a:pt x="60" y="22"/>
                    </a:lnTo>
                    <a:lnTo>
                      <a:pt x="52" y="25"/>
                    </a:lnTo>
                    <a:lnTo>
                      <a:pt x="47" y="27"/>
                    </a:lnTo>
                    <a:lnTo>
                      <a:pt x="42" y="30"/>
                    </a:lnTo>
                    <a:lnTo>
                      <a:pt x="37" y="35"/>
                    </a:lnTo>
                    <a:lnTo>
                      <a:pt x="32" y="42"/>
                    </a:lnTo>
                    <a:lnTo>
                      <a:pt x="30" y="50"/>
                    </a:lnTo>
                    <a:lnTo>
                      <a:pt x="30" y="57"/>
                    </a:lnTo>
                    <a:lnTo>
                      <a:pt x="27" y="70"/>
                    </a:lnTo>
                    <a:lnTo>
                      <a:pt x="30" y="80"/>
                    </a:lnTo>
                    <a:lnTo>
                      <a:pt x="30" y="85"/>
                    </a:lnTo>
                    <a:lnTo>
                      <a:pt x="30" y="88"/>
                    </a:lnTo>
                    <a:lnTo>
                      <a:pt x="32" y="95"/>
                    </a:lnTo>
                    <a:lnTo>
                      <a:pt x="37" y="103"/>
                    </a:lnTo>
                    <a:lnTo>
                      <a:pt x="42" y="108"/>
                    </a:lnTo>
                    <a:lnTo>
                      <a:pt x="47" y="110"/>
                    </a:lnTo>
                    <a:lnTo>
                      <a:pt x="52" y="113"/>
                    </a:lnTo>
                    <a:lnTo>
                      <a:pt x="60" y="113"/>
                    </a:lnTo>
                    <a:lnTo>
                      <a:pt x="68" y="113"/>
                    </a:lnTo>
                    <a:lnTo>
                      <a:pt x="73" y="110"/>
                    </a:lnTo>
                    <a:lnTo>
                      <a:pt x="78" y="108"/>
                    </a:lnTo>
                    <a:lnTo>
                      <a:pt x="83" y="103"/>
                    </a:lnTo>
                    <a:lnTo>
                      <a:pt x="85" y="98"/>
                    </a:lnTo>
                    <a:lnTo>
                      <a:pt x="90" y="88"/>
                    </a:lnTo>
                    <a:lnTo>
                      <a:pt x="115" y="88"/>
                    </a:lnTo>
                    <a:lnTo>
                      <a:pt x="113" y="98"/>
                    </a:lnTo>
                    <a:lnTo>
                      <a:pt x="110" y="108"/>
                    </a:lnTo>
                    <a:lnTo>
                      <a:pt x="105" y="115"/>
                    </a:lnTo>
                    <a:lnTo>
                      <a:pt x="98" y="123"/>
                    </a:lnTo>
                    <a:lnTo>
                      <a:pt x="90" y="128"/>
                    </a:lnTo>
                    <a:lnTo>
                      <a:pt x="80" y="133"/>
                    </a:lnTo>
                    <a:lnTo>
                      <a:pt x="73" y="135"/>
                    </a:lnTo>
                    <a:lnTo>
                      <a:pt x="60" y="135"/>
                    </a:lnTo>
                    <a:lnTo>
                      <a:pt x="47" y="135"/>
                    </a:lnTo>
                    <a:lnTo>
                      <a:pt x="35" y="133"/>
                    </a:lnTo>
                    <a:lnTo>
                      <a:pt x="30" y="130"/>
                    </a:lnTo>
                    <a:lnTo>
                      <a:pt x="25" y="125"/>
                    </a:lnTo>
                    <a:lnTo>
                      <a:pt x="17" y="118"/>
                    </a:lnTo>
                    <a:lnTo>
                      <a:pt x="10" y="108"/>
                    </a:lnTo>
                    <a:lnTo>
                      <a:pt x="5" y="98"/>
                    </a:lnTo>
                    <a:lnTo>
                      <a:pt x="2" y="83"/>
                    </a:lnTo>
                    <a:lnTo>
                      <a:pt x="0" y="67"/>
                    </a:lnTo>
                    <a:lnTo>
                      <a:pt x="2" y="52"/>
                    </a:lnTo>
                    <a:lnTo>
                      <a:pt x="5" y="37"/>
                    </a:lnTo>
                    <a:lnTo>
                      <a:pt x="7" y="32"/>
                    </a:lnTo>
                    <a:lnTo>
                      <a:pt x="10" y="27"/>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4" name="Freeform 586"/>
              <p:cNvSpPr>
                <a:spLocks noEditPoints="1"/>
              </p:cNvSpPr>
              <p:nvPr/>
            </p:nvSpPr>
            <p:spPr bwMode="auto">
              <a:xfrm>
                <a:off x="234" y="7361"/>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5 h 131"/>
                  <a:gd name="T12" fmla="*/ 75 w 108"/>
                  <a:gd name="T13" fmla="*/ 53 h 131"/>
                  <a:gd name="T14" fmla="*/ 78 w 108"/>
                  <a:gd name="T15" fmla="*/ 50 h 131"/>
                  <a:gd name="T16" fmla="*/ 78 w 108"/>
                  <a:gd name="T17" fmla="*/ 45 h 131"/>
                  <a:gd name="T18" fmla="*/ 78 w 108"/>
                  <a:gd name="T19" fmla="*/ 40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6 w 108"/>
                  <a:gd name="T35" fmla="*/ 3 h 131"/>
                  <a:gd name="T36" fmla="*/ 91 w 108"/>
                  <a:gd name="T37" fmla="*/ 8 h 131"/>
                  <a:gd name="T38" fmla="*/ 98 w 108"/>
                  <a:gd name="T39" fmla="*/ 13 h 131"/>
                  <a:gd name="T40" fmla="*/ 103 w 108"/>
                  <a:gd name="T41" fmla="*/ 23 h 131"/>
                  <a:gd name="T42" fmla="*/ 106 w 108"/>
                  <a:gd name="T43" fmla="*/ 30 h 131"/>
                  <a:gd name="T44" fmla="*/ 106 w 108"/>
                  <a:gd name="T45" fmla="*/ 38 h 131"/>
                  <a:gd name="T46" fmla="*/ 106 w 108"/>
                  <a:gd name="T47" fmla="*/ 48 h 131"/>
                  <a:gd name="T48" fmla="*/ 103 w 108"/>
                  <a:gd name="T49" fmla="*/ 50 h 131"/>
                  <a:gd name="T50" fmla="*/ 101 w 108"/>
                  <a:gd name="T51" fmla="*/ 55 h 131"/>
                  <a:gd name="T52" fmla="*/ 98 w 108"/>
                  <a:gd name="T53" fmla="*/ 60 h 131"/>
                  <a:gd name="T54" fmla="*/ 96 w 108"/>
                  <a:gd name="T55" fmla="*/ 63 h 131"/>
                  <a:gd name="T56" fmla="*/ 86 w 108"/>
                  <a:gd name="T57" fmla="*/ 68 h 131"/>
                  <a:gd name="T58" fmla="*/ 93 w 108"/>
                  <a:gd name="T59" fmla="*/ 73 h 131"/>
                  <a:gd name="T60" fmla="*/ 98 w 108"/>
                  <a:gd name="T61" fmla="*/ 78 h 131"/>
                  <a:gd name="T62" fmla="*/ 101 w 108"/>
                  <a:gd name="T63" fmla="*/ 88 h 131"/>
                  <a:gd name="T64" fmla="*/ 103 w 108"/>
                  <a:gd name="T65" fmla="*/ 98 h 131"/>
                  <a:gd name="T66" fmla="*/ 103 w 108"/>
                  <a:gd name="T67" fmla="*/ 108 h 131"/>
                  <a:gd name="T68" fmla="*/ 103 w 108"/>
                  <a:gd name="T69" fmla="*/ 121 h 131"/>
                  <a:gd name="T70" fmla="*/ 106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6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5"/>
                    </a:lnTo>
                    <a:lnTo>
                      <a:pt x="75" y="53"/>
                    </a:lnTo>
                    <a:lnTo>
                      <a:pt x="78" y="50"/>
                    </a:lnTo>
                    <a:lnTo>
                      <a:pt x="78" y="45"/>
                    </a:lnTo>
                    <a:lnTo>
                      <a:pt x="78" y="40"/>
                    </a:lnTo>
                    <a:lnTo>
                      <a:pt x="78" y="35"/>
                    </a:lnTo>
                    <a:lnTo>
                      <a:pt x="78" y="30"/>
                    </a:lnTo>
                    <a:lnTo>
                      <a:pt x="75" y="28"/>
                    </a:lnTo>
                    <a:lnTo>
                      <a:pt x="70" y="25"/>
                    </a:lnTo>
                    <a:lnTo>
                      <a:pt x="65" y="23"/>
                    </a:lnTo>
                    <a:lnTo>
                      <a:pt x="58" y="23"/>
                    </a:lnTo>
                    <a:lnTo>
                      <a:pt x="25" y="23"/>
                    </a:lnTo>
                    <a:close/>
                    <a:moveTo>
                      <a:pt x="86" y="3"/>
                    </a:moveTo>
                    <a:lnTo>
                      <a:pt x="91" y="8"/>
                    </a:lnTo>
                    <a:lnTo>
                      <a:pt x="98" y="13"/>
                    </a:lnTo>
                    <a:lnTo>
                      <a:pt x="103" y="23"/>
                    </a:lnTo>
                    <a:lnTo>
                      <a:pt x="106" y="30"/>
                    </a:lnTo>
                    <a:lnTo>
                      <a:pt x="106" y="38"/>
                    </a:lnTo>
                    <a:lnTo>
                      <a:pt x="106" y="48"/>
                    </a:lnTo>
                    <a:lnTo>
                      <a:pt x="103" y="50"/>
                    </a:lnTo>
                    <a:lnTo>
                      <a:pt x="101" y="55"/>
                    </a:lnTo>
                    <a:lnTo>
                      <a:pt x="98" y="60"/>
                    </a:lnTo>
                    <a:lnTo>
                      <a:pt x="96" y="63"/>
                    </a:lnTo>
                    <a:lnTo>
                      <a:pt x="86" y="68"/>
                    </a:lnTo>
                    <a:lnTo>
                      <a:pt x="93" y="73"/>
                    </a:lnTo>
                    <a:lnTo>
                      <a:pt x="98" y="78"/>
                    </a:lnTo>
                    <a:lnTo>
                      <a:pt x="101" y="88"/>
                    </a:lnTo>
                    <a:lnTo>
                      <a:pt x="103" y="98"/>
                    </a:lnTo>
                    <a:lnTo>
                      <a:pt x="103" y="108"/>
                    </a:lnTo>
                    <a:lnTo>
                      <a:pt x="103" y="121"/>
                    </a:lnTo>
                    <a:lnTo>
                      <a:pt x="106"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5" name="Freeform 587"/>
              <p:cNvSpPr>
                <a:spLocks/>
              </p:cNvSpPr>
              <p:nvPr/>
            </p:nvSpPr>
            <p:spPr bwMode="auto">
              <a:xfrm>
                <a:off x="365" y="7361"/>
                <a:ext cx="98" cy="131"/>
              </a:xfrm>
              <a:custGeom>
                <a:avLst/>
                <a:gdLst>
                  <a:gd name="T0" fmla="*/ 95 w 98"/>
                  <a:gd name="T1" fmla="*/ 23 h 131"/>
                  <a:gd name="T2" fmla="*/ 25 w 98"/>
                  <a:gd name="T3" fmla="*/ 23 h 131"/>
                  <a:gd name="T4" fmla="*/ 25 w 98"/>
                  <a:gd name="T5" fmla="*/ 50 h 131"/>
                  <a:gd name="T6" fmla="*/ 88 w 98"/>
                  <a:gd name="T7" fmla="*/ 50 h 131"/>
                  <a:gd name="T8" fmla="*/ 88 w 98"/>
                  <a:gd name="T9" fmla="*/ 73 h 131"/>
                  <a:gd name="T10" fmla="*/ 25 w 98"/>
                  <a:gd name="T11" fmla="*/ 73 h 131"/>
                  <a:gd name="T12" fmla="*/ 25 w 98"/>
                  <a:gd name="T13" fmla="*/ 106 h 131"/>
                  <a:gd name="T14" fmla="*/ 98 w 98"/>
                  <a:gd name="T15" fmla="*/ 106 h 131"/>
                  <a:gd name="T16" fmla="*/ 98 w 98"/>
                  <a:gd name="T17" fmla="*/ 131 h 131"/>
                  <a:gd name="T18" fmla="*/ 0 w 98"/>
                  <a:gd name="T19" fmla="*/ 131 h 131"/>
                  <a:gd name="T20" fmla="*/ 0 w 98"/>
                  <a:gd name="T21" fmla="*/ 0 h 131"/>
                  <a:gd name="T22" fmla="*/ 95 w 98"/>
                  <a:gd name="T23" fmla="*/ 0 h 131"/>
                  <a:gd name="T24" fmla="*/ 95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5" y="23"/>
                    </a:moveTo>
                    <a:lnTo>
                      <a:pt x="25" y="23"/>
                    </a:lnTo>
                    <a:lnTo>
                      <a:pt x="25" y="50"/>
                    </a:lnTo>
                    <a:lnTo>
                      <a:pt x="88" y="50"/>
                    </a:lnTo>
                    <a:lnTo>
                      <a:pt x="88" y="73"/>
                    </a:lnTo>
                    <a:lnTo>
                      <a:pt x="25" y="73"/>
                    </a:lnTo>
                    <a:lnTo>
                      <a:pt x="25" y="106"/>
                    </a:lnTo>
                    <a:lnTo>
                      <a:pt x="98" y="106"/>
                    </a:lnTo>
                    <a:lnTo>
                      <a:pt x="98" y="131"/>
                    </a:lnTo>
                    <a:lnTo>
                      <a:pt x="0" y="131"/>
                    </a:lnTo>
                    <a:lnTo>
                      <a:pt x="0" y="0"/>
                    </a:lnTo>
                    <a:lnTo>
                      <a:pt x="95" y="0"/>
                    </a:lnTo>
                    <a:lnTo>
                      <a:pt x="9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6" name="Freeform 588"/>
              <p:cNvSpPr>
                <a:spLocks noEditPoints="1"/>
              </p:cNvSpPr>
              <p:nvPr/>
            </p:nvSpPr>
            <p:spPr bwMode="auto">
              <a:xfrm>
                <a:off x="475" y="7361"/>
                <a:ext cx="124" cy="131"/>
              </a:xfrm>
              <a:custGeom>
                <a:avLst/>
                <a:gdLst>
                  <a:gd name="T0" fmla="*/ 46 w 124"/>
                  <a:gd name="T1" fmla="*/ 81 h 131"/>
                  <a:gd name="T2" fmla="*/ 78 w 124"/>
                  <a:gd name="T3" fmla="*/ 81 h 131"/>
                  <a:gd name="T4" fmla="*/ 61 w 124"/>
                  <a:gd name="T5" fmla="*/ 30 h 131"/>
                  <a:gd name="T6" fmla="*/ 46 w 124"/>
                  <a:gd name="T7" fmla="*/ 81 h 131"/>
                  <a:gd name="T8" fmla="*/ 46 w 124"/>
                  <a:gd name="T9" fmla="*/ 0 h 131"/>
                  <a:gd name="T10" fmla="*/ 76 w 124"/>
                  <a:gd name="T11" fmla="*/ 0 h 131"/>
                  <a:gd name="T12" fmla="*/ 124 w 124"/>
                  <a:gd name="T13" fmla="*/ 131 h 131"/>
                  <a:gd name="T14" fmla="*/ 94 w 124"/>
                  <a:gd name="T15" fmla="*/ 131 h 131"/>
                  <a:gd name="T16" fmla="*/ 86 w 124"/>
                  <a:gd name="T17" fmla="*/ 103 h 131"/>
                  <a:gd name="T18" fmla="*/ 38 w 124"/>
                  <a:gd name="T19" fmla="*/ 103 h 131"/>
                  <a:gd name="T20" fmla="*/ 28 w 124"/>
                  <a:gd name="T21" fmla="*/ 131 h 131"/>
                  <a:gd name="T22" fmla="*/ 0 w 124"/>
                  <a:gd name="T23" fmla="*/ 131 h 131"/>
                  <a:gd name="T24" fmla="*/ 46 w 124"/>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4"/>
                  <a:gd name="T40" fmla="*/ 0 h 131"/>
                  <a:gd name="T41" fmla="*/ 124 w 124"/>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4" h="131">
                    <a:moveTo>
                      <a:pt x="46" y="81"/>
                    </a:moveTo>
                    <a:lnTo>
                      <a:pt x="78" y="81"/>
                    </a:lnTo>
                    <a:lnTo>
                      <a:pt x="61" y="30"/>
                    </a:lnTo>
                    <a:lnTo>
                      <a:pt x="46" y="81"/>
                    </a:lnTo>
                    <a:close/>
                    <a:moveTo>
                      <a:pt x="46" y="0"/>
                    </a:moveTo>
                    <a:lnTo>
                      <a:pt x="76" y="0"/>
                    </a:lnTo>
                    <a:lnTo>
                      <a:pt x="124" y="131"/>
                    </a:lnTo>
                    <a:lnTo>
                      <a:pt x="94" y="131"/>
                    </a:lnTo>
                    <a:lnTo>
                      <a:pt x="86" y="103"/>
                    </a:lnTo>
                    <a:lnTo>
                      <a:pt x="38" y="103"/>
                    </a:lnTo>
                    <a:lnTo>
                      <a:pt x="28" y="131"/>
                    </a:lnTo>
                    <a:lnTo>
                      <a:pt x="0" y="131"/>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7" name="Freeform 589"/>
              <p:cNvSpPr>
                <a:spLocks/>
              </p:cNvSpPr>
              <p:nvPr/>
            </p:nvSpPr>
            <p:spPr bwMode="auto">
              <a:xfrm>
                <a:off x="591" y="7361"/>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8" name="Freeform 590"/>
              <p:cNvSpPr>
                <a:spLocks/>
              </p:cNvSpPr>
              <p:nvPr/>
            </p:nvSpPr>
            <p:spPr bwMode="auto">
              <a:xfrm>
                <a:off x="712" y="7361"/>
                <a:ext cx="101" cy="131"/>
              </a:xfrm>
              <a:custGeom>
                <a:avLst/>
                <a:gdLst>
                  <a:gd name="T0" fmla="*/ 96 w 101"/>
                  <a:gd name="T1" fmla="*/ 23 h 131"/>
                  <a:gd name="T2" fmla="*/ 28 w 101"/>
                  <a:gd name="T3" fmla="*/ 23 h 131"/>
                  <a:gd name="T4" fmla="*/ 28 w 101"/>
                  <a:gd name="T5" fmla="*/ 50 h 131"/>
                  <a:gd name="T6" fmla="*/ 91 w 101"/>
                  <a:gd name="T7" fmla="*/ 50 h 131"/>
                  <a:gd name="T8" fmla="*/ 91 w 101"/>
                  <a:gd name="T9" fmla="*/ 73 h 131"/>
                  <a:gd name="T10" fmla="*/ 28 w 101"/>
                  <a:gd name="T11" fmla="*/ 73 h 131"/>
                  <a:gd name="T12" fmla="*/ 28 w 101"/>
                  <a:gd name="T13" fmla="*/ 106 h 131"/>
                  <a:gd name="T14" fmla="*/ 101 w 101"/>
                  <a:gd name="T15" fmla="*/ 106 h 131"/>
                  <a:gd name="T16" fmla="*/ 101 w 101"/>
                  <a:gd name="T17" fmla="*/ 131 h 131"/>
                  <a:gd name="T18" fmla="*/ 0 w 101"/>
                  <a:gd name="T19" fmla="*/ 131 h 131"/>
                  <a:gd name="T20" fmla="*/ 0 w 101"/>
                  <a:gd name="T21" fmla="*/ 0 h 131"/>
                  <a:gd name="T22" fmla="*/ 96 w 101"/>
                  <a:gd name="T23" fmla="*/ 0 h 131"/>
                  <a:gd name="T24" fmla="*/ 96 w 101"/>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1"/>
                  <a:gd name="T40" fmla="*/ 0 h 131"/>
                  <a:gd name="T41" fmla="*/ 101 w 10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1" h="131">
                    <a:moveTo>
                      <a:pt x="96" y="23"/>
                    </a:moveTo>
                    <a:lnTo>
                      <a:pt x="28" y="23"/>
                    </a:lnTo>
                    <a:lnTo>
                      <a:pt x="28" y="50"/>
                    </a:lnTo>
                    <a:lnTo>
                      <a:pt x="91" y="50"/>
                    </a:lnTo>
                    <a:lnTo>
                      <a:pt x="91" y="73"/>
                    </a:lnTo>
                    <a:lnTo>
                      <a:pt x="28" y="73"/>
                    </a:lnTo>
                    <a:lnTo>
                      <a:pt x="28" y="106"/>
                    </a:lnTo>
                    <a:lnTo>
                      <a:pt x="101" y="106"/>
                    </a:lnTo>
                    <a:lnTo>
                      <a:pt x="101"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9" name="Freeform 591"/>
              <p:cNvSpPr>
                <a:spLocks/>
              </p:cNvSpPr>
              <p:nvPr/>
            </p:nvSpPr>
            <p:spPr bwMode="auto">
              <a:xfrm>
                <a:off x="873" y="7361"/>
                <a:ext cx="106" cy="131"/>
              </a:xfrm>
              <a:custGeom>
                <a:avLst/>
                <a:gdLst>
                  <a:gd name="T0" fmla="*/ 106 w 106"/>
                  <a:gd name="T1" fmla="*/ 0 h 131"/>
                  <a:gd name="T2" fmla="*/ 106 w 106"/>
                  <a:gd name="T3" fmla="*/ 23 h 131"/>
                  <a:gd name="T4" fmla="*/ 65 w 106"/>
                  <a:gd name="T5" fmla="*/ 23 h 131"/>
                  <a:gd name="T6" fmla="*/ 65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5" y="23"/>
                    </a:lnTo>
                    <a:lnTo>
                      <a:pt x="65"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0" name="Freeform 592"/>
              <p:cNvSpPr>
                <a:spLocks noEditPoints="1"/>
              </p:cNvSpPr>
              <p:nvPr/>
            </p:nvSpPr>
            <p:spPr bwMode="auto">
              <a:xfrm>
                <a:off x="971" y="7361"/>
                <a:ext cx="123" cy="131"/>
              </a:xfrm>
              <a:custGeom>
                <a:avLst/>
                <a:gdLst>
                  <a:gd name="T0" fmla="*/ 45 w 123"/>
                  <a:gd name="T1" fmla="*/ 81 h 131"/>
                  <a:gd name="T2" fmla="*/ 78 w 123"/>
                  <a:gd name="T3" fmla="*/ 81 h 131"/>
                  <a:gd name="T4" fmla="*/ 63 w 123"/>
                  <a:gd name="T5" fmla="*/ 30 h 131"/>
                  <a:gd name="T6" fmla="*/ 45 w 123"/>
                  <a:gd name="T7" fmla="*/ 81 h 131"/>
                  <a:gd name="T8" fmla="*/ 48 w 123"/>
                  <a:gd name="T9" fmla="*/ 0 h 131"/>
                  <a:gd name="T10" fmla="*/ 78 w 123"/>
                  <a:gd name="T11" fmla="*/ 0 h 131"/>
                  <a:gd name="T12" fmla="*/ 123 w 123"/>
                  <a:gd name="T13" fmla="*/ 131 h 131"/>
                  <a:gd name="T14" fmla="*/ 93 w 123"/>
                  <a:gd name="T15" fmla="*/ 131 h 131"/>
                  <a:gd name="T16" fmla="*/ 86 w 123"/>
                  <a:gd name="T17" fmla="*/ 103 h 131"/>
                  <a:gd name="T18" fmla="*/ 38 w 123"/>
                  <a:gd name="T19" fmla="*/ 103 h 131"/>
                  <a:gd name="T20" fmla="*/ 28 w 123"/>
                  <a:gd name="T21" fmla="*/ 131 h 131"/>
                  <a:gd name="T22" fmla="*/ 0 w 123"/>
                  <a:gd name="T23" fmla="*/ 131 h 131"/>
                  <a:gd name="T24" fmla="*/ 48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3" y="30"/>
                    </a:lnTo>
                    <a:lnTo>
                      <a:pt x="45" y="81"/>
                    </a:lnTo>
                    <a:close/>
                    <a:moveTo>
                      <a:pt x="48" y="0"/>
                    </a:moveTo>
                    <a:lnTo>
                      <a:pt x="78" y="0"/>
                    </a:lnTo>
                    <a:lnTo>
                      <a:pt x="123" y="131"/>
                    </a:lnTo>
                    <a:lnTo>
                      <a:pt x="93" y="131"/>
                    </a:lnTo>
                    <a:lnTo>
                      <a:pt x="86" y="103"/>
                    </a:lnTo>
                    <a:lnTo>
                      <a:pt x="38" y="103"/>
                    </a:lnTo>
                    <a:lnTo>
                      <a:pt x="28"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1" name="Freeform 593"/>
              <p:cNvSpPr>
                <a:spLocks noEditPoints="1"/>
              </p:cNvSpPr>
              <p:nvPr/>
            </p:nvSpPr>
            <p:spPr bwMode="auto">
              <a:xfrm>
                <a:off x="1112" y="7361"/>
                <a:ext cx="108" cy="131"/>
              </a:xfrm>
              <a:custGeom>
                <a:avLst/>
                <a:gdLst>
                  <a:gd name="T0" fmla="*/ 25 w 108"/>
                  <a:gd name="T1" fmla="*/ 23 h 131"/>
                  <a:gd name="T2" fmla="*/ 25 w 108"/>
                  <a:gd name="T3" fmla="*/ 53 h 131"/>
                  <a:gd name="T4" fmla="*/ 58 w 108"/>
                  <a:gd name="T5" fmla="*/ 53 h 131"/>
                  <a:gd name="T6" fmla="*/ 65 w 108"/>
                  <a:gd name="T7" fmla="*/ 50 h 131"/>
                  <a:gd name="T8" fmla="*/ 73 w 108"/>
                  <a:gd name="T9" fmla="*/ 48 h 131"/>
                  <a:gd name="T10" fmla="*/ 75 w 108"/>
                  <a:gd name="T11" fmla="*/ 45 h 131"/>
                  <a:gd name="T12" fmla="*/ 75 w 108"/>
                  <a:gd name="T13" fmla="*/ 43 h 131"/>
                  <a:gd name="T14" fmla="*/ 78 w 108"/>
                  <a:gd name="T15" fmla="*/ 38 h 131"/>
                  <a:gd name="T16" fmla="*/ 78 w 108"/>
                  <a:gd name="T17" fmla="*/ 33 h 131"/>
                  <a:gd name="T18" fmla="*/ 75 w 108"/>
                  <a:gd name="T19" fmla="*/ 30 h 131"/>
                  <a:gd name="T20" fmla="*/ 73 w 108"/>
                  <a:gd name="T21" fmla="*/ 28 h 131"/>
                  <a:gd name="T22" fmla="*/ 70 w 108"/>
                  <a:gd name="T23" fmla="*/ 25 h 131"/>
                  <a:gd name="T24" fmla="*/ 63 w 108"/>
                  <a:gd name="T25" fmla="*/ 23 h 131"/>
                  <a:gd name="T26" fmla="*/ 55 w 108"/>
                  <a:gd name="T27" fmla="*/ 23 h 131"/>
                  <a:gd name="T28" fmla="*/ 25 w 108"/>
                  <a:gd name="T29" fmla="*/ 23 h 131"/>
                  <a:gd name="T30" fmla="*/ 25 w 108"/>
                  <a:gd name="T31" fmla="*/ 73 h 131"/>
                  <a:gd name="T32" fmla="*/ 25 w 108"/>
                  <a:gd name="T33" fmla="*/ 108 h 131"/>
                  <a:gd name="T34" fmla="*/ 58 w 108"/>
                  <a:gd name="T35" fmla="*/ 108 h 131"/>
                  <a:gd name="T36" fmla="*/ 65 w 108"/>
                  <a:gd name="T37" fmla="*/ 108 h 131"/>
                  <a:gd name="T38" fmla="*/ 70 w 108"/>
                  <a:gd name="T39" fmla="*/ 106 h 131"/>
                  <a:gd name="T40" fmla="*/ 75 w 108"/>
                  <a:gd name="T41" fmla="*/ 103 h 131"/>
                  <a:gd name="T42" fmla="*/ 78 w 108"/>
                  <a:gd name="T43" fmla="*/ 101 h 131"/>
                  <a:gd name="T44" fmla="*/ 80 w 108"/>
                  <a:gd name="T45" fmla="*/ 96 h 131"/>
                  <a:gd name="T46" fmla="*/ 80 w 108"/>
                  <a:gd name="T47" fmla="*/ 91 h 131"/>
                  <a:gd name="T48" fmla="*/ 80 w 108"/>
                  <a:gd name="T49" fmla="*/ 86 h 131"/>
                  <a:gd name="T50" fmla="*/ 78 w 108"/>
                  <a:gd name="T51" fmla="*/ 81 h 131"/>
                  <a:gd name="T52" fmla="*/ 75 w 108"/>
                  <a:gd name="T53" fmla="*/ 78 h 131"/>
                  <a:gd name="T54" fmla="*/ 73 w 108"/>
                  <a:gd name="T55" fmla="*/ 76 h 131"/>
                  <a:gd name="T56" fmla="*/ 58 w 108"/>
                  <a:gd name="T57" fmla="*/ 73 h 131"/>
                  <a:gd name="T58" fmla="*/ 25 w 108"/>
                  <a:gd name="T59" fmla="*/ 73 h 131"/>
                  <a:gd name="T60" fmla="*/ 98 w 108"/>
                  <a:gd name="T61" fmla="*/ 15 h 131"/>
                  <a:gd name="T62" fmla="*/ 101 w 108"/>
                  <a:gd name="T63" fmla="*/ 18 h 131"/>
                  <a:gd name="T64" fmla="*/ 103 w 108"/>
                  <a:gd name="T65" fmla="*/ 23 h 131"/>
                  <a:gd name="T66" fmla="*/ 103 w 108"/>
                  <a:gd name="T67" fmla="*/ 28 h 131"/>
                  <a:gd name="T68" fmla="*/ 103 w 108"/>
                  <a:gd name="T69" fmla="*/ 35 h 131"/>
                  <a:gd name="T70" fmla="*/ 103 w 108"/>
                  <a:gd name="T71" fmla="*/ 45 h 131"/>
                  <a:gd name="T72" fmla="*/ 101 w 108"/>
                  <a:gd name="T73" fmla="*/ 50 h 131"/>
                  <a:gd name="T74" fmla="*/ 98 w 108"/>
                  <a:gd name="T75" fmla="*/ 53 h 131"/>
                  <a:gd name="T76" fmla="*/ 88 w 108"/>
                  <a:gd name="T77" fmla="*/ 60 h 131"/>
                  <a:gd name="T78" fmla="*/ 96 w 108"/>
                  <a:gd name="T79" fmla="*/ 65 h 131"/>
                  <a:gd name="T80" fmla="*/ 103 w 108"/>
                  <a:gd name="T81" fmla="*/ 73 h 131"/>
                  <a:gd name="T82" fmla="*/ 106 w 108"/>
                  <a:gd name="T83" fmla="*/ 76 h 131"/>
                  <a:gd name="T84" fmla="*/ 106 w 108"/>
                  <a:gd name="T85" fmla="*/ 81 h 131"/>
                  <a:gd name="T86" fmla="*/ 108 w 108"/>
                  <a:gd name="T87" fmla="*/ 91 h 131"/>
                  <a:gd name="T88" fmla="*/ 106 w 108"/>
                  <a:gd name="T89" fmla="*/ 103 h 131"/>
                  <a:gd name="T90" fmla="*/ 101 w 108"/>
                  <a:gd name="T91" fmla="*/ 113 h 131"/>
                  <a:gd name="T92" fmla="*/ 98 w 108"/>
                  <a:gd name="T93" fmla="*/ 118 h 131"/>
                  <a:gd name="T94" fmla="*/ 93 w 108"/>
                  <a:gd name="T95" fmla="*/ 123 h 131"/>
                  <a:gd name="T96" fmla="*/ 88 w 108"/>
                  <a:gd name="T97" fmla="*/ 123 h 131"/>
                  <a:gd name="T98" fmla="*/ 86 w 108"/>
                  <a:gd name="T99" fmla="*/ 126 h 131"/>
                  <a:gd name="T100" fmla="*/ 78 w 108"/>
                  <a:gd name="T101" fmla="*/ 128 h 131"/>
                  <a:gd name="T102" fmla="*/ 60 w 108"/>
                  <a:gd name="T103" fmla="*/ 131 h 131"/>
                  <a:gd name="T104" fmla="*/ 0 w 108"/>
                  <a:gd name="T105" fmla="*/ 131 h 131"/>
                  <a:gd name="T106" fmla="*/ 0 w 108"/>
                  <a:gd name="T107" fmla="*/ 0 h 131"/>
                  <a:gd name="T108" fmla="*/ 63 w 108"/>
                  <a:gd name="T109" fmla="*/ 0 h 131"/>
                  <a:gd name="T110" fmla="*/ 75 w 108"/>
                  <a:gd name="T111" fmla="*/ 0 h 131"/>
                  <a:gd name="T112" fmla="*/ 83 w 108"/>
                  <a:gd name="T113" fmla="*/ 5 h 131"/>
                  <a:gd name="T114" fmla="*/ 91 w 108"/>
                  <a:gd name="T115" fmla="*/ 8 h 131"/>
                  <a:gd name="T116" fmla="*/ 98 w 108"/>
                  <a:gd name="T117" fmla="*/ 15 h 1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
                  <a:gd name="T178" fmla="*/ 0 h 131"/>
                  <a:gd name="T179" fmla="*/ 108 w 108"/>
                  <a:gd name="T180" fmla="*/ 131 h 1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 h="131">
                    <a:moveTo>
                      <a:pt x="25" y="23"/>
                    </a:moveTo>
                    <a:lnTo>
                      <a:pt x="25" y="53"/>
                    </a:lnTo>
                    <a:lnTo>
                      <a:pt x="58" y="53"/>
                    </a:lnTo>
                    <a:lnTo>
                      <a:pt x="65" y="50"/>
                    </a:lnTo>
                    <a:lnTo>
                      <a:pt x="73" y="48"/>
                    </a:lnTo>
                    <a:lnTo>
                      <a:pt x="75" y="45"/>
                    </a:lnTo>
                    <a:lnTo>
                      <a:pt x="75" y="43"/>
                    </a:lnTo>
                    <a:lnTo>
                      <a:pt x="78" y="38"/>
                    </a:lnTo>
                    <a:lnTo>
                      <a:pt x="78" y="33"/>
                    </a:lnTo>
                    <a:lnTo>
                      <a:pt x="75" y="30"/>
                    </a:lnTo>
                    <a:lnTo>
                      <a:pt x="73" y="28"/>
                    </a:lnTo>
                    <a:lnTo>
                      <a:pt x="70" y="25"/>
                    </a:lnTo>
                    <a:lnTo>
                      <a:pt x="63" y="23"/>
                    </a:lnTo>
                    <a:lnTo>
                      <a:pt x="55" y="23"/>
                    </a:lnTo>
                    <a:lnTo>
                      <a:pt x="25" y="23"/>
                    </a:lnTo>
                    <a:close/>
                    <a:moveTo>
                      <a:pt x="25" y="73"/>
                    </a:moveTo>
                    <a:lnTo>
                      <a:pt x="25" y="108"/>
                    </a:lnTo>
                    <a:lnTo>
                      <a:pt x="58" y="108"/>
                    </a:lnTo>
                    <a:lnTo>
                      <a:pt x="65" y="108"/>
                    </a:lnTo>
                    <a:lnTo>
                      <a:pt x="70" y="106"/>
                    </a:lnTo>
                    <a:lnTo>
                      <a:pt x="75" y="103"/>
                    </a:lnTo>
                    <a:lnTo>
                      <a:pt x="78" y="101"/>
                    </a:lnTo>
                    <a:lnTo>
                      <a:pt x="80" y="96"/>
                    </a:lnTo>
                    <a:lnTo>
                      <a:pt x="80" y="91"/>
                    </a:lnTo>
                    <a:lnTo>
                      <a:pt x="80" y="86"/>
                    </a:lnTo>
                    <a:lnTo>
                      <a:pt x="78" y="81"/>
                    </a:lnTo>
                    <a:lnTo>
                      <a:pt x="75" y="78"/>
                    </a:lnTo>
                    <a:lnTo>
                      <a:pt x="73" y="76"/>
                    </a:lnTo>
                    <a:lnTo>
                      <a:pt x="58" y="73"/>
                    </a:lnTo>
                    <a:lnTo>
                      <a:pt x="25" y="73"/>
                    </a:lnTo>
                    <a:close/>
                    <a:moveTo>
                      <a:pt x="98" y="15"/>
                    </a:moveTo>
                    <a:lnTo>
                      <a:pt x="101" y="18"/>
                    </a:lnTo>
                    <a:lnTo>
                      <a:pt x="103" y="23"/>
                    </a:lnTo>
                    <a:lnTo>
                      <a:pt x="103" y="28"/>
                    </a:lnTo>
                    <a:lnTo>
                      <a:pt x="103" y="35"/>
                    </a:lnTo>
                    <a:lnTo>
                      <a:pt x="103" y="45"/>
                    </a:lnTo>
                    <a:lnTo>
                      <a:pt x="101" y="50"/>
                    </a:lnTo>
                    <a:lnTo>
                      <a:pt x="98" y="53"/>
                    </a:lnTo>
                    <a:lnTo>
                      <a:pt x="88" y="60"/>
                    </a:lnTo>
                    <a:lnTo>
                      <a:pt x="96" y="65"/>
                    </a:lnTo>
                    <a:lnTo>
                      <a:pt x="103" y="73"/>
                    </a:lnTo>
                    <a:lnTo>
                      <a:pt x="106" y="76"/>
                    </a:lnTo>
                    <a:lnTo>
                      <a:pt x="106" y="81"/>
                    </a:lnTo>
                    <a:lnTo>
                      <a:pt x="108" y="91"/>
                    </a:lnTo>
                    <a:lnTo>
                      <a:pt x="106" y="103"/>
                    </a:lnTo>
                    <a:lnTo>
                      <a:pt x="101" y="113"/>
                    </a:lnTo>
                    <a:lnTo>
                      <a:pt x="98" y="118"/>
                    </a:lnTo>
                    <a:lnTo>
                      <a:pt x="93" y="123"/>
                    </a:lnTo>
                    <a:lnTo>
                      <a:pt x="88" y="123"/>
                    </a:lnTo>
                    <a:lnTo>
                      <a:pt x="86" y="126"/>
                    </a:lnTo>
                    <a:lnTo>
                      <a:pt x="78" y="128"/>
                    </a:lnTo>
                    <a:lnTo>
                      <a:pt x="60" y="131"/>
                    </a:lnTo>
                    <a:lnTo>
                      <a:pt x="0" y="131"/>
                    </a:lnTo>
                    <a:lnTo>
                      <a:pt x="0" y="0"/>
                    </a:lnTo>
                    <a:lnTo>
                      <a:pt x="63" y="0"/>
                    </a:lnTo>
                    <a:lnTo>
                      <a:pt x="75" y="0"/>
                    </a:lnTo>
                    <a:lnTo>
                      <a:pt x="83" y="5"/>
                    </a:lnTo>
                    <a:lnTo>
                      <a:pt x="91" y="8"/>
                    </a:lnTo>
                    <a:lnTo>
                      <a:pt x="9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2" name="Freeform 594"/>
              <p:cNvSpPr>
                <a:spLocks/>
              </p:cNvSpPr>
              <p:nvPr/>
            </p:nvSpPr>
            <p:spPr bwMode="auto">
              <a:xfrm>
                <a:off x="1243" y="7361"/>
                <a:ext cx="90" cy="131"/>
              </a:xfrm>
              <a:custGeom>
                <a:avLst/>
                <a:gdLst>
                  <a:gd name="T0" fmla="*/ 0 w 90"/>
                  <a:gd name="T1" fmla="*/ 0 h 131"/>
                  <a:gd name="T2" fmla="*/ 27 w 90"/>
                  <a:gd name="T3" fmla="*/ 0 h 131"/>
                  <a:gd name="T4" fmla="*/ 27 w 90"/>
                  <a:gd name="T5" fmla="*/ 106 h 131"/>
                  <a:gd name="T6" fmla="*/ 90 w 90"/>
                  <a:gd name="T7" fmla="*/ 106 h 131"/>
                  <a:gd name="T8" fmla="*/ 90 w 90"/>
                  <a:gd name="T9" fmla="*/ 131 h 131"/>
                  <a:gd name="T10" fmla="*/ 0 w 90"/>
                  <a:gd name="T11" fmla="*/ 131 h 131"/>
                  <a:gd name="T12" fmla="*/ 0 w 90"/>
                  <a:gd name="T13" fmla="*/ 0 h 131"/>
                  <a:gd name="T14" fmla="*/ 0 60000 65536"/>
                  <a:gd name="T15" fmla="*/ 0 60000 65536"/>
                  <a:gd name="T16" fmla="*/ 0 60000 65536"/>
                  <a:gd name="T17" fmla="*/ 0 60000 65536"/>
                  <a:gd name="T18" fmla="*/ 0 60000 65536"/>
                  <a:gd name="T19" fmla="*/ 0 60000 65536"/>
                  <a:gd name="T20" fmla="*/ 0 60000 65536"/>
                  <a:gd name="T21" fmla="*/ 0 w 90"/>
                  <a:gd name="T22" fmla="*/ 0 h 131"/>
                  <a:gd name="T23" fmla="*/ 90 w 90"/>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31">
                    <a:moveTo>
                      <a:pt x="0" y="0"/>
                    </a:moveTo>
                    <a:lnTo>
                      <a:pt x="27" y="0"/>
                    </a:lnTo>
                    <a:lnTo>
                      <a:pt x="27" y="106"/>
                    </a:lnTo>
                    <a:lnTo>
                      <a:pt x="90" y="106"/>
                    </a:lnTo>
                    <a:lnTo>
                      <a:pt x="90"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3" name="Freeform 595"/>
              <p:cNvSpPr>
                <a:spLocks/>
              </p:cNvSpPr>
              <p:nvPr/>
            </p:nvSpPr>
            <p:spPr bwMode="auto">
              <a:xfrm>
                <a:off x="1353" y="7361"/>
                <a:ext cx="99" cy="131"/>
              </a:xfrm>
              <a:custGeom>
                <a:avLst/>
                <a:gdLst>
                  <a:gd name="T0" fmla="*/ 96 w 99"/>
                  <a:gd name="T1" fmla="*/ 23 h 131"/>
                  <a:gd name="T2" fmla="*/ 28 w 99"/>
                  <a:gd name="T3" fmla="*/ 23 h 131"/>
                  <a:gd name="T4" fmla="*/ 28 w 99"/>
                  <a:gd name="T5" fmla="*/ 50 h 131"/>
                  <a:gd name="T6" fmla="*/ 91 w 99"/>
                  <a:gd name="T7" fmla="*/ 50 h 131"/>
                  <a:gd name="T8" fmla="*/ 91 w 99"/>
                  <a:gd name="T9" fmla="*/ 73 h 131"/>
                  <a:gd name="T10" fmla="*/ 28 w 99"/>
                  <a:gd name="T11" fmla="*/ 73 h 131"/>
                  <a:gd name="T12" fmla="*/ 28 w 99"/>
                  <a:gd name="T13" fmla="*/ 106 h 131"/>
                  <a:gd name="T14" fmla="*/ 99 w 99"/>
                  <a:gd name="T15" fmla="*/ 106 h 131"/>
                  <a:gd name="T16" fmla="*/ 99 w 99"/>
                  <a:gd name="T17" fmla="*/ 131 h 131"/>
                  <a:gd name="T18" fmla="*/ 0 w 99"/>
                  <a:gd name="T19" fmla="*/ 131 h 131"/>
                  <a:gd name="T20" fmla="*/ 0 w 99"/>
                  <a:gd name="T21" fmla="*/ 0 h 131"/>
                  <a:gd name="T22" fmla="*/ 96 w 99"/>
                  <a:gd name="T23" fmla="*/ 0 h 131"/>
                  <a:gd name="T24" fmla="*/ 96 w 99"/>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1"/>
                  <a:gd name="T41" fmla="*/ 99 w 99"/>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1">
                    <a:moveTo>
                      <a:pt x="96" y="23"/>
                    </a:moveTo>
                    <a:lnTo>
                      <a:pt x="28" y="23"/>
                    </a:lnTo>
                    <a:lnTo>
                      <a:pt x="28" y="50"/>
                    </a:lnTo>
                    <a:lnTo>
                      <a:pt x="91" y="50"/>
                    </a:lnTo>
                    <a:lnTo>
                      <a:pt x="91" y="73"/>
                    </a:lnTo>
                    <a:lnTo>
                      <a:pt x="28" y="73"/>
                    </a:lnTo>
                    <a:lnTo>
                      <a:pt x="28" y="106"/>
                    </a:lnTo>
                    <a:lnTo>
                      <a:pt x="99" y="106"/>
                    </a:lnTo>
                    <a:lnTo>
                      <a:pt x="99"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4" name="Freeform 596"/>
              <p:cNvSpPr>
                <a:spLocks/>
              </p:cNvSpPr>
              <p:nvPr/>
            </p:nvSpPr>
            <p:spPr bwMode="auto">
              <a:xfrm>
                <a:off x="1514" y="7361"/>
                <a:ext cx="164" cy="131"/>
              </a:xfrm>
              <a:custGeom>
                <a:avLst/>
                <a:gdLst>
                  <a:gd name="T0" fmla="*/ 18 w 164"/>
                  <a:gd name="T1" fmla="*/ 0 h 131"/>
                  <a:gd name="T2" fmla="*/ 43 w 164"/>
                  <a:gd name="T3" fmla="*/ 106 h 131"/>
                  <a:gd name="T4" fmla="*/ 73 w 164"/>
                  <a:gd name="T5" fmla="*/ 0 h 131"/>
                  <a:gd name="T6" fmla="*/ 91 w 164"/>
                  <a:gd name="T7" fmla="*/ 0 h 131"/>
                  <a:gd name="T8" fmla="*/ 121 w 164"/>
                  <a:gd name="T9" fmla="*/ 106 h 131"/>
                  <a:gd name="T10" fmla="*/ 146 w 164"/>
                  <a:gd name="T11" fmla="*/ 0 h 131"/>
                  <a:gd name="T12" fmla="*/ 164 w 164"/>
                  <a:gd name="T13" fmla="*/ 0 h 131"/>
                  <a:gd name="T14" fmla="*/ 131 w 164"/>
                  <a:gd name="T15" fmla="*/ 131 h 131"/>
                  <a:gd name="T16" fmla="*/ 111 w 164"/>
                  <a:gd name="T17" fmla="*/ 131 h 131"/>
                  <a:gd name="T18" fmla="*/ 81 w 164"/>
                  <a:gd name="T19" fmla="*/ 23 h 131"/>
                  <a:gd name="T20" fmla="*/ 51 w 164"/>
                  <a:gd name="T21" fmla="*/ 131 h 131"/>
                  <a:gd name="T22" fmla="*/ 33 w 164"/>
                  <a:gd name="T23" fmla="*/ 131 h 131"/>
                  <a:gd name="T24" fmla="*/ 0 w 164"/>
                  <a:gd name="T25" fmla="*/ 0 h 131"/>
                  <a:gd name="T26" fmla="*/ 18 w 164"/>
                  <a:gd name="T27" fmla="*/ 0 h 1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4"/>
                  <a:gd name="T43" fmla="*/ 0 h 131"/>
                  <a:gd name="T44" fmla="*/ 164 w 164"/>
                  <a:gd name="T45" fmla="*/ 131 h 1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4" h="131">
                    <a:moveTo>
                      <a:pt x="18" y="0"/>
                    </a:moveTo>
                    <a:lnTo>
                      <a:pt x="43" y="106"/>
                    </a:lnTo>
                    <a:lnTo>
                      <a:pt x="73" y="0"/>
                    </a:lnTo>
                    <a:lnTo>
                      <a:pt x="91" y="0"/>
                    </a:lnTo>
                    <a:lnTo>
                      <a:pt x="121" y="106"/>
                    </a:lnTo>
                    <a:lnTo>
                      <a:pt x="146" y="0"/>
                    </a:lnTo>
                    <a:lnTo>
                      <a:pt x="164" y="0"/>
                    </a:lnTo>
                    <a:lnTo>
                      <a:pt x="131" y="131"/>
                    </a:lnTo>
                    <a:lnTo>
                      <a:pt x="111" y="131"/>
                    </a:lnTo>
                    <a:lnTo>
                      <a:pt x="81" y="23"/>
                    </a:lnTo>
                    <a:lnTo>
                      <a:pt x="51" y="131"/>
                    </a:lnTo>
                    <a:lnTo>
                      <a:pt x="33" y="131"/>
                    </a:lnTo>
                    <a:lnTo>
                      <a:pt x="0"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5" name="Freeform 597"/>
              <p:cNvSpPr>
                <a:spLocks noEditPoints="1"/>
              </p:cNvSpPr>
              <p:nvPr/>
            </p:nvSpPr>
            <p:spPr bwMode="auto">
              <a:xfrm>
                <a:off x="1688"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1 w 128"/>
                  <a:gd name="T11" fmla="*/ 130 h 135"/>
                  <a:gd name="T12" fmla="*/ 63 w 128"/>
                  <a:gd name="T13" fmla="*/ 135 h 135"/>
                  <a:gd name="T14" fmla="*/ 43 w 128"/>
                  <a:gd name="T15" fmla="*/ 133 h 135"/>
                  <a:gd name="T16" fmla="*/ 25 w 128"/>
                  <a:gd name="T17" fmla="*/ 125 h 135"/>
                  <a:gd name="T18" fmla="*/ 10 w 128"/>
                  <a:gd name="T19" fmla="*/ 105 h 135"/>
                  <a:gd name="T20" fmla="*/ 3 w 128"/>
                  <a:gd name="T21" fmla="*/ 83 h 135"/>
                  <a:gd name="T22" fmla="*/ 0 w 128"/>
                  <a:gd name="T23" fmla="*/ 55 h 135"/>
                  <a:gd name="T24" fmla="*/ 8 w 128"/>
                  <a:gd name="T25" fmla="*/ 32 h 135"/>
                  <a:gd name="T26" fmla="*/ 18 w 128"/>
                  <a:gd name="T27" fmla="*/ 17 h 135"/>
                  <a:gd name="T28" fmla="*/ 35 w 128"/>
                  <a:gd name="T29" fmla="*/ 5 h 135"/>
                  <a:gd name="T30" fmla="*/ 48 w 128"/>
                  <a:gd name="T31" fmla="*/ 0 h 135"/>
                  <a:gd name="T32" fmla="*/ 63 w 128"/>
                  <a:gd name="T33" fmla="*/ 0 h 135"/>
                  <a:gd name="T34" fmla="*/ 86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1 w 128"/>
                  <a:gd name="T49" fmla="*/ 22 h 135"/>
                  <a:gd name="T50" fmla="*/ 73 w 128"/>
                  <a:gd name="T51" fmla="*/ 15 h 135"/>
                  <a:gd name="T52" fmla="*/ 55 w 128"/>
                  <a:gd name="T53" fmla="*/ 15 h 135"/>
                  <a:gd name="T54" fmla="*/ 38 w 128"/>
                  <a:gd name="T55" fmla="*/ 22 h 135"/>
                  <a:gd name="T56" fmla="*/ 25 w 128"/>
                  <a:gd name="T57" fmla="*/ 37 h 135"/>
                  <a:gd name="T58" fmla="*/ 23 w 128"/>
                  <a:gd name="T59" fmla="*/ 45 h 135"/>
                  <a:gd name="T60" fmla="*/ 18 w 128"/>
                  <a:gd name="T61" fmla="*/ 70 h 135"/>
                  <a:gd name="T62" fmla="*/ 20 w 128"/>
                  <a:gd name="T63" fmla="*/ 90 h 135"/>
                  <a:gd name="T64" fmla="*/ 30 w 128"/>
                  <a:gd name="T65" fmla="*/ 105 h 135"/>
                  <a:gd name="T66" fmla="*/ 43 w 128"/>
                  <a:gd name="T67" fmla="*/ 118 h 135"/>
                  <a:gd name="T68" fmla="*/ 65 w 128"/>
                  <a:gd name="T69" fmla="*/ 120 h 135"/>
                  <a:gd name="T70" fmla="*/ 86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1" y="130"/>
                    </a:lnTo>
                    <a:lnTo>
                      <a:pt x="78" y="135"/>
                    </a:lnTo>
                    <a:lnTo>
                      <a:pt x="63" y="135"/>
                    </a:lnTo>
                    <a:lnTo>
                      <a:pt x="48" y="135"/>
                    </a:lnTo>
                    <a:lnTo>
                      <a:pt x="43" y="133"/>
                    </a:lnTo>
                    <a:lnTo>
                      <a:pt x="35" y="130"/>
                    </a:lnTo>
                    <a:lnTo>
                      <a:pt x="25" y="125"/>
                    </a:lnTo>
                    <a:lnTo>
                      <a:pt x="15" y="118"/>
                    </a:lnTo>
                    <a:lnTo>
                      <a:pt x="10" y="105"/>
                    </a:lnTo>
                    <a:lnTo>
                      <a:pt x="5" y="95"/>
                    </a:lnTo>
                    <a:lnTo>
                      <a:pt x="3" y="83"/>
                    </a:lnTo>
                    <a:lnTo>
                      <a:pt x="0" y="67"/>
                    </a:lnTo>
                    <a:lnTo>
                      <a:pt x="0" y="55"/>
                    </a:lnTo>
                    <a:lnTo>
                      <a:pt x="3" y="45"/>
                    </a:lnTo>
                    <a:lnTo>
                      <a:pt x="8" y="32"/>
                    </a:lnTo>
                    <a:lnTo>
                      <a:pt x="13" y="22"/>
                    </a:lnTo>
                    <a:lnTo>
                      <a:pt x="18" y="17"/>
                    </a:lnTo>
                    <a:lnTo>
                      <a:pt x="23" y="12"/>
                    </a:lnTo>
                    <a:lnTo>
                      <a:pt x="35" y="5"/>
                    </a:lnTo>
                    <a:lnTo>
                      <a:pt x="40" y="2"/>
                    </a:lnTo>
                    <a:lnTo>
                      <a:pt x="48" y="0"/>
                    </a:lnTo>
                    <a:lnTo>
                      <a:pt x="55" y="0"/>
                    </a:lnTo>
                    <a:lnTo>
                      <a:pt x="63" y="0"/>
                    </a:lnTo>
                    <a:lnTo>
                      <a:pt x="81" y="0"/>
                    </a:lnTo>
                    <a:lnTo>
                      <a:pt x="86"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1" y="22"/>
                    </a:lnTo>
                    <a:lnTo>
                      <a:pt x="83" y="17"/>
                    </a:lnTo>
                    <a:lnTo>
                      <a:pt x="73" y="15"/>
                    </a:lnTo>
                    <a:lnTo>
                      <a:pt x="65" y="15"/>
                    </a:lnTo>
                    <a:lnTo>
                      <a:pt x="55" y="15"/>
                    </a:lnTo>
                    <a:lnTo>
                      <a:pt x="45" y="17"/>
                    </a:lnTo>
                    <a:lnTo>
                      <a:pt x="38" y="22"/>
                    </a:lnTo>
                    <a:lnTo>
                      <a:pt x="30" y="30"/>
                    </a:lnTo>
                    <a:lnTo>
                      <a:pt x="25" y="37"/>
                    </a:lnTo>
                    <a:lnTo>
                      <a:pt x="23" y="40"/>
                    </a:lnTo>
                    <a:lnTo>
                      <a:pt x="23" y="45"/>
                    </a:lnTo>
                    <a:lnTo>
                      <a:pt x="20" y="57"/>
                    </a:lnTo>
                    <a:lnTo>
                      <a:pt x="18" y="70"/>
                    </a:lnTo>
                    <a:lnTo>
                      <a:pt x="20" y="80"/>
                    </a:lnTo>
                    <a:lnTo>
                      <a:pt x="20" y="90"/>
                    </a:lnTo>
                    <a:lnTo>
                      <a:pt x="25" y="98"/>
                    </a:lnTo>
                    <a:lnTo>
                      <a:pt x="30" y="105"/>
                    </a:lnTo>
                    <a:lnTo>
                      <a:pt x="35" y="113"/>
                    </a:lnTo>
                    <a:lnTo>
                      <a:pt x="43" y="118"/>
                    </a:lnTo>
                    <a:lnTo>
                      <a:pt x="53" y="120"/>
                    </a:lnTo>
                    <a:lnTo>
                      <a:pt x="65" y="120"/>
                    </a:lnTo>
                    <a:lnTo>
                      <a:pt x="76" y="120"/>
                    </a:lnTo>
                    <a:lnTo>
                      <a:pt x="86"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6" name="Freeform 598"/>
              <p:cNvSpPr>
                <a:spLocks noEditPoints="1"/>
              </p:cNvSpPr>
              <p:nvPr/>
            </p:nvSpPr>
            <p:spPr bwMode="auto">
              <a:xfrm>
                <a:off x="1839" y="7361"/>
                <a:ext cx="108" cy="131"/>
              </a:xfrm>
              <a:custGeom>
                <a:avLst/>
                <a:gdLst>
                  <a:gd name="T0" fmla="*/ 58 w 108"/>
                  <a:gd name="T1" fmla="*/ 60 h 131"/>
                  <a:gd name="T2" fmla="*/ 68 w 108"/>
                  <a:gd name="T3" fmla="*/ 58 h 131"/>
                  <a:gd name="T4" fmla="*/ 73 w 108"/>
                  <a:gd name="T5" fmla="*/ 58 h 131"/>
                  <a:gd name="T6" fmla="*/ 78 w 108"/>
                  <a:gd name="T7" fmla="*/ 55 h 131"/>
                  <a:gd name="T8" fmla="*/ 81 w 108"/>
                  <a:gd name="T9" fmla="*/ 53 h 131"/>
                  <a:gd name="T10" fmla="*/ 83 w 108"/>
                  <a:gd name="T11" fmla="*/ 48 h 131"/>
                  <a:gd name="T12" fmla="*/ 83 w 108"/>
                  <a:gd name="T13" fmla="*/ 43 h 131"/>
                  <a:gd name="T14" fmla="*/ 86 w 108"/>
                  <a:gd name="T15" fmla="*/ 38 h 131"/>
                  <a:gd name="T16" fmla="*/ 83 w 108"/>
                  <a:gd name="T17" fmla="*/ 30 h 131"/>
                  <a:gd name="T18" fmla="*/ 83 w 108"/>
                  <a:gd name="T19" fmla="*/ 25 h 131"/>
                  <a:gd name="T20" fmla="*/ 78 w 108"/>
                  <a:gd name="T21" fmla="*/ 23 h 131"/>
                  <a:gd name="T22" fmla="*/ 75 w 108"/>
                  <a:gd name="T23" fmla="*/ 18 h 131"/>
                  <a:gd name="T24" fmla="*/ 68 w 108"/>
                  <a:gd name="T25" fmla="*/ 18 h 131"/>
                  <a:gd name="T26" fmla="*/ 60 w 108"/>
                  <a:gd name="T27" fmla="*/ 15 h 131"/>
                  <a:gd name="T28" fmla="*/ 18 w 108"/>
                  <a:gd name="T29" fmla="*/ 15 h 131"/>
                  <a:gd name="T30" fmla="*/ 18 w 108"/>
                  <a:gd name="T31" fmla="*/ 60 h 131"/>
                  <a:gd name="T32" fmla="*/ 58 w 108"/>
                  <a:gd name="T33" fmla="*/ 60 h 131"/>
                  <a:gd name="T34" fmla="*/ 0 w 108"/>
                  <a:gd name="T35" fmla="*/ 0 h 131"/>
                  <a:gd name="T36" fmla="*/ 60 w 108"/>
                  <a:gd name="T37" fmla="*/ 0 h 131"/>
                  <a:gd name="T38" fmla="*/ 73 w 108"/>
                  <a:gd name="T39" fmla="*/ 3 h 131"/>
                  <a:gd name="T40" fmla="*/ 83 w 108"/>
                  <a:gd name="T41" fmla="*/ 5 h 131"/>
                  <a:gd name="T42" fmla="*/ 93 w 108"/>
                  <a:gd name="T43" fmla="*/ 10 h 131"/>
                  <a:gd name="T44" fmla="*/ 96 w 108"/>
                  <a:gd name="T45" fmla="*/ 13 h 131"/>
                  <a:gd name="T46" fmla="*/ 98 w 108"/>
                  <a:gd name="T47" fmla="*/ 18 h 131"/>
                  <a:gd name="T48" fmla="*/ 101 w 108"/>
                  <a:gd name="T49" fmla="*/ 25 h 131"/>
                  <a:gd name="T50" fmla="*/ 103 w 108"/>
                  <a:gd name="T51" fmla="*/ 35 h 131"/>
                  <a:gd name="T52" fmla="*/ 101 w 108"/>
                  <a:gd name="T53" fmla="*/ 45 h 131"/>
                  <a:gd name="T54" fmla="*/ 101 w 108"/>
                  <a:gd name="T55" fmla="*/ 50 h 131"/>
                  <a:gd name="T56" fmla="*/ 98 w 108"/>
                  <a:gd name="T57" fmla="*/ 55 h 131"/>
                  <a:gd name="T58" fmla="*/ 91 w 108"/>
                  <a:gd name="T59" fmla="*/ 60 h 131"/>
                  <a:gd name="T60" fmla="*/ 83 w 108"/>
                  <a:gd name="T61" fmla="*/ 68 h 131"/>
                  <a:gd name="T62" fmla="*/ 91 w 108"/>
                  <a:gd name="T63" fmla="*/ 70 h 131"/>
                  <a:gd name="T64" fmla="*/ 96 w 108"/>
                  <a:gd name="T65" fmla="*/ 76 h 131"/>
                  <a:gd name="T66" fmla="*/ 98 w 108"/>
                  <a:gd name="T67" fmla="*/ 78 h 131"/>
                  <a:gd name="T68" fmla="*/ 98 w 108"/>
                  <a:gd name="T69" fmla="*/ 81 h 131"/>
                  <a:gd name="T70" fmla="*/ 101 w 108"/>
                  <a:gd name="T71" fmla="*/ 91 h 131"/>
                  <a:gd name="T72" fmla="*/ 101 w 108"/>
                  <a:gd name="T73" fmla="*/ 108 h 131"/>
                  <a:gd name="T74" fmla="*/ 101 w 108"/>
                  <a:gd name="T75" fmla="*/ 121 h 131"/>
                  <a:gd name="T76" fmla="*/ 103 w 108"/>
                  <a:gd name="T77" fmla="*/ 126 h 131"/>
                  <a:gd name="T78" fmla="*/ 108 w 108"/>
                  <a:gd name="T79" fmla="*/ 128 h 131"/>
                  <a:gd name="T80" fmla="*/ 108 w 108"/>
                  <a:gd name="T81" fmla="*/ 131 h 131"/>
                  <a:gd name="T82" fmla="*/ 86 w 108"/>
                  <a:gd name="T83" fmla="*/ 131 h 131"/>
                  <a:gd name="T84" fmla="*/ 83 w 108"/>
                  <a:gd name="T85" fmla="*/ 126 h 131"/>
                  <a:gd name="T86" fmla="*/ 83 w 108"/>
                  <a:gd name="T87" fmla="*/ 116 h 131"/>
                  <a:gd name="T88" fmla="*/ 83 w 108"/>
                  <a:gd name="T89" fmla="*/ 93 h 131"/>
                  <a:gd name="T90" fmla="*/ 81 w 108"/>
                  <a:gd name="T91" fmla="*/ 88 h 131"/>
                  <a:gd name="T92" fmla="*/ 81 w 108"/>
                  <a:gd name="T93" fmla="*/ 83 h 131"/>
                  <a:gd name="T94" fmla="*/ 75 w 108"/>
                  <a:gd name="T95" fmla="*/ 81 h 131"/>
                  <a:gd name="T96" fmla="*/ 73 w 108"/>
                  <a:gd name="T97" fmla="*/ 78 h 131"/>
                  <a:gd name="T98" fmla="*/ 65 w 108"/>
                  <a:gd name="T99" fmla="*/ 76 h 131"/>
                  <a:gd name="T100" fmla="*/ 58 w 108"/>
                  <a:gd name="T101" fmla="*/ 76 h 131"/>
                  <a:gd name="T102" fmla="*/ 18 w 108"/>
                  <a:gd name="T103" fmla="*/ 76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58" y="60"/>
                    </a:moveTo>
                    <a:lnTo>
                      <a:pt x="68" y="58"/>
                    </a:lnTo>
                    <a:lnTo>
                      <a:pt x="73" y="58"/>
                    </a:lnTo>
                    <a:lnTo>
                      <a:pt x="78" y="55"/>
                    </a:lnTo>
                    <a:lnTo>
                      <a:pt x="81" y="53"/>
                    </a:lnTo>
                    <a:lnTo>
                      <a:pt x="83" y="48"/>
                    </a:lnTo>
                    <a:lnTo>
                      <a:pt x="83" y="43"/>
                    </a:lnTo>
                    <a:lnTo>
                      <a:pt x="86" y="38"/>
                    </a:lnTo>
                    <a:lnTo>
                      <a:pt x="83" y="30"/>
                    </a:lnTo>
                    <a:lnTo>
                      <a:pt x="83" y="25"/>
                    </a:lnTo>
                    <a:lnTo>
                      <a:pt x="78" y="23"/>
                    </a:lnTo>
                    <a:lnTo>
                      <a:pt x="75" y="18"/>
                    </a:lnTo>
                    <a:lnTo>
                      <a:pt x="68" y="18"/>
                    </a:lnTo>
                    <a:lnTo>
                      <a:pt x="60" y="15"/>
                    </a:lnTo>
                    <a:lnTo>
                      <a:pt x="18" y="15"/>
                    </a:lnTo>
                    <a:lnTo>
                      <a:pt x="18" y="60"/>
                    </a:lnTo>
                    <a:lnTo>
                      <a:pt x="58" y="60"/>
                    </a:lnTo>
                    <a:close/>
                    <a:moveTo>
                      <a:pt x="0" y="0"/>
                    </a:moveTo>
                    <a:lnTo>
                      <a:pt x="60" y="0"/>
                    </a:lnTo>
                    <a:lnTo>
                      <a:pt x="73" y="3"/>
                    </a:lnTo>
                    <a:lnTo>
                      <a:pt x="83" y="5"/>
                    </a:lnTo>
                    <a:lnTo>
                      <a:pt x="93" y="10"/>
                    </a:lnTo>
                    <a:lnTo>
                      <a:pt x="96" y="13"/>
                    </a:lnTo>
                    <a:lnTo>
                      <a:pt x="98" y="18"/>
                    </a:lnTo>
                    <a:lnTo>
                      <a:pt x="101" y="25"/>
                    </a:lnTo>
                    <a:lnTo>
                      <a:pt x="103" y="35"/>
                    </a:lnTo>
                    <a:lnTo>
                      <a:pt x="101" y="45"/>
                    </a:lnTo>
                    <a:lnTo>
                      <a:pt x="101" y="50"/>
                    </a:lnTo>
                    <a:lnTo>
                      <a:pt x="98" y="55"/>
                    </a:lnTo>
                    <a:lnTo>
                      <a:pt x="91" y="60"/>
                    </a:lnTo>
                    <a:lnTo>
                      <a:pt x="83" y="68"/>
                    </a:lnTo>
                    <a:lnTo>
                      <a:pt x="91" y="70"/>
                    </a:lnTo>
                    <a:lnTo>
                      <a:pt x="96" y="76"/>
                    </a:lnTo>
                    <a:lnTo>
                      <a:pt x="98" y="78"/>
                    </a:lnTo>
                    <a:lnTo>
                      <a:pt x="98" y="81"/>
                    </a:lnTo>
                    <a:lnTo>
                      <a:pt x="101" y="91"/>
                    </a:lnTo>
                    <a:lnTo>
                      <a:pt x="101" y="108"/>
                    </a:lnTo>
                    <a:lnTo>
                      <a:pt x="101" y="121"/>
                    </a:lnTo>
                    <a:lnTo>
                      <a:pt x="103" y="126"/>
                    </a:lnTo>
                    <a:lnTo>
                      <a:pt x="108" y="128"/>
                    </a:lnTo>
                    <a:lnTo>
                      <a:pt x="108" y="131"/>
                    </a:lnTo>
                    <a:lnTo>
                      <a:pt x="86" y="131"/>
                    </a:lnTo>
                    <a:lnTo>
                      <a:pt x="83" y="126"/>
                    </a:lnTo>
                    <a:lnTo>
                      <a:pt x="83" y="116"/>
                    </a:lnTo>
                    <a:lnTo>
                      <a:pt x="83" y="93"/>
                    </a:lnTo>
                    <a:lnTo>
                      <a:pt x="81" y="88"/>
                    </a:lnTo>
                    <a:lnTo>
                      <a:pt x="81" y="83"/>
                    </a:lnTo>
                    <a:lnTo>
                      <a:pt x="75" y="81"/>
                    </a:lnTo>
                    <a:lnTo>
                      <a:pt x="73" y="78"/>
                    </a:lnTo>
                    <a:lnTo>
                      <a:pt x="65" y="76"/>
                    </a:lnTo>
                    <a:lnTo>
                      <a:pt x="58" y="76"/>
                    </a:lnTo>
                    <a:lnTo>
                      <a:pt x="18" y="7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7" name="Freeform 599"/>
              <p:cNvSpPr>
                <a:spLocks/>
              </p:cNvSpPr>
              <p:nvPr/>
            </p:nvSpPr>
            <p:spPr bwMode="auto">
              <a:xfrm>
                <a:off x="1967" y="7361"/>
                <a:ext cx="106" cy="131"/>
              </a:xfrm>
              <a:custGeom>
                <a:avLst/>
                <a:gdLst>
                  <a:gd name="T0" fmla="*/ 0 w 106"/>
                  <a:gd name="T1" fmla="*/ 0 h 131"/>
                  <a:gd name="T2" fmla="*/ 18 w 106"/>
                  <a:gd name="T3" fmla="*/ 0 h 131"/>
                  <a:gd name="T4" fmla="*/ 18 w 106"/>
                  <a:gd name="T5" fmla="*/ 63 h 131"/>
                  <a:gd name="T6" fmla="*/ 81 w 106"/>
                  <a:gd name="T7" fmla="*/ 0 h 131"/>
                  <a:gd name="T8" fmla="*/ 103 w 106"/>
                  <a:gd name="T9" fmla="*/ 0 h 131"/>
                  <a:gd name="T10" fmla="*/ 51 w 106"/>
                  <a:gd name="T11" fmla="*/ 53 h 131"/>
                  <a:gd name="T12" fmla="*/ 106 w 106"/>
                  <a:gd name="T13" fmla="*/ 131 h 131"/>
                  <a:gd name="T14" fmla="*/ 83 w 106"/>
                  <a:gd name="T15" fmla="*/ 131 h 131"/>
                  <a:gd name="T16" fmla="*/ 38 w 106"/>
                  <a:gd name="T17" fmla="*/ 65 h 131"/>
                  <a:gd name="T18" fmla="*/ 18 w 106"/>
                  <a:gd name="T19" fmla="*/ 86 h 131"/>
                  <a:gd name="T20" fmla="*/ 18 w 106"/>
                  <a:gd name="T21" fmla="*/ 131 h 131"/>
                  <a:gd name="T22" fmla="*/ 0 w 106"/>
                  <a:gd name="T23" fmla="*/ 131 h 131"/>
                  <a:gd name="T24" fmla="*/ 0 w 106"/>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31"/>
                  <a:gd name="T41" fmla="*/ 106 w 106"/>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31">
                    <a:moveTo>
                      <a:pt x="0" y="0"/>
                    </a:moveTo>
                    <a:lnTo>
                      <a:pt x="18" y="0"/>
                    </a:lnTo>
                    <a:lnTo>
                      <a:pt x="18" y="63"/>
                    </a:lnTo>
                    <a:lnTo>
                      <a:pt x="81" y="0"/>
                    </a:lnTo>
                    <a:lnTo>
                      <a:pt x="103" y="0"/>
                    </a:lnTo>
                    <a:lnTo>
                      <a:pt x="51" y="53"/>
                    </a:lnTo>
                    <a:lnTo>
                      <a:pt x="106" y="131"/>
                    </a:lnTo>
                    <a:lnTo>
                      <a:pt x="83" y="131"/>
                    </a:lnTo>
                    <a:lnTo>
                      <a:pt x="38" y="65"/>
                    </a:lnTo>
                    <a:lnTo>
                      <a:pt x="18" y="86"/>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8" name="Freeform 600"/>
              <p:cNvSpPr>
                <a:spLocks/>
              </p:cNvSpPr>
              <p:nvPr/>
            </p:nvSpPr>
            <p:spPr bwMode="auto">
              <a:xfrm>
                <a:off x="2083" y="7359"/>
                <a:ext cx="103" cy="135"/>
              </a:xfrm>
              <a:custGeom>
                <a:avLst/>
                <a:gdLst>
                  <a:gd name="T0" fmla="*/ 18 w 103"/>
                  <a:gd name="T1" fmla="*/ 95 h 135"/>
                  <a:gd name="T2" fmla="*/ 20 w 103"/>
                  <a:gd name="T3" fmla="*/ 105 h 135"/>
                  <a:gd name="T4" fmla="*/ 28 w 103"/>
                  <a:gd name="T5" fmla="*/ 115 h 135"/>
                  <a:gd name="T6" fmla="*/ 33 w 103"/>
                  <a:gd name="T7" fmla="*/ 118 h 135"/>
                  <a:gd name="T8" fmla="*/ 53 w 103"/>
                  <a:gd name="T9" fmla="*/ 123 h 135"/>
                  <a:gd name="T10" fmla="*/ 70 w 103"/>
                  <a:gd name="T11" fmla="*/ 118 h 135"/>
                  <a:gd name="T12" fmla="*/ 83 w 103"/>
                  <a:gd name="T13" fmla="*/ 110 h 135"/>
                  <a:gd name="T14" fmla="*/ 86 w 103"/>
                  <a:gd name="T15" fmla="*/ 100 h 135"/>
                  <a:gd name="T16" fmla="*/ 86 w 103"/>
                  <a:gd name="T17" fmla="*/ 90 h 135"/>
                  <a:gd name="T18" fmla="*/ 81 w 103"/>
                  <a:gd name="T19" fmla="*/ 85 h 135"/>
                  <a:gd name="T20" fmla="*/ 58 w 103"/>
                  <a:gd name="T21" fmla="*/ 78 h 135"/>
                  <a:gd name="T22" fmla="*/ 25 w 103"/>
                  <a:gd name="T23" fmla="*/ 67 h 135"/>
                  <a:gd name="T24" fmla="*/ 10 w 103"/>
                  <a:gd name="T25" fmla="*/ 60 h 135"/>
                  <a:gd name="T26" fmla="*/ 5 w 103"/>
                  <a:gd name="T27" fmla="*/ 47 h 135"/>
                  <a:gd name="T28" fmla="*/ 5 w 103"/>
                  <a:gd name="T29" fmla="*/ 32 h 135"/>
                  <a:gd name="T30" fmla="*/ 10 w 103"/>
                  <a:gd name="T31" fmla="*/ 17 h 135"/>
                  <a:gd name="T32" fmla="*/ 23 w 103"/>
                  <a:gd name="T33" fmla="*/ 5 h 135"/>
                  <a:gd name="T34" fmla="*/ 35 w 103"/>
                  <a:gd name="T35" fmla="*/ 2 h 135"/>
                  <a:gd name="T36" fmla="*/ 50 w 103"/>
                  <a:gd name="T37" fmla="*/ 0 h 135"/>
                  <a:gd name="T38" fmla="*/ 70 w 103"/>
                  <a:gd name="T39" fmla="*/ 2 h 135"/>
                  <a:gd name="T40" fmla="*/ 86 w 103"/>
                  <a:gd name="T41" fmla="*/ 10 h 135"/>
                  <a:gd name="T42" fmla="*/ 96 w 103"/>
                  <a:gd name="T43" fmla="*/ 22 h 135"/>
                  <a:gd name="T44" fmla="*/ 101 w 103"/>
                  <a:gd name="T45" fmla="*/ 40 h 135"/>
                  <a:gd name="T46" fmla="*/ 81 w 103"/>
                  <a:gd name="T47" fmla="*/ 32 h 135"/>
                  <a:gd name="T48" fmla="*/ 78 w 103"/>
                  <a:gd name="T49" fmla="*/ 25 h 135"/>
                  <a:gd name="T50" fmla="*/ 65 w 103"/>
                  <a:gd name="T51" fmla="*/ 17 h 135"/>
                  <a:gd name="T52" fmla="*/ 50 w 103"/>
                  <a:gd name="T53" fmla="*/ 15 h 135"/>
                  <a:gd name="T54" fmla="*/ 38 w 103"/>
                  <a:gd name="T55" fmla="*/ 17 h 135"/>
                  <a:gd name="T56" fmla="*/ 28 w 103"/>
                  <a:gd name="T57" fmla="*/ 22 h 135"/>
                  <a:gd name="T58" fmla="*/ 23 w 103"/>
                  <a:gd name="T59" fmla="*/ 27 h 135"/>
                  <a:gd name="T60" fmla="*/ 20 w 103"/>
                  <a:gd name="T61" fmla="*/ 37 h 135"/>
                  <a:gd name="T62" fmla="*/ 23 w 103"/>
                  <a:gd name="T63" fmla="*/ 45 h 135"/>
                  <a:gd name="T64" fmla="*/ 28 w 103"/>
                  <a:gd name="T65" fmla="*/ 50 h 135"/>
                  <a:gd name="T66" fmla="*/ 53 w 103"/>
                  <a:gd name="T67" fmla="*/ 57 h 135"/>
                  <a:gd name="T68" fmla="*/ 83 w 103"/>
                  <a:gd name="T69" fmla="*/ 65 h 135"/>
                  <a:gd name="T70" fmla="*/ 96 w 103"/>
                  <a:gd name="T71" fmla="*/ 75 h 135"/>
                  <a:gd name="T72" fmla="*/ 101 w 103"/>
                  <a:gd name="T73" fmla="*/ 80 h 135"/>
                  <a:gd name="T74" fmla="*/ 103 w 103"/>
                  <a:gd name="T75" fmla="*/ 95 h 135"/>
                  <a:gd name="T76" fmla="*/ 98 w 103"/>
                  <a:gd name="T77" fmla="*/ 115 h 135"/>
                  <a:gd name="T78" fmla="*/ 88 w 103"/>
                  <a:gd name="T79" fmla="*/ 128 h 135"/>
                  <a:gd name="T80" fmla="*/ 81 w 103"/>
                  <a:gd name="T81" fmla="*/ 130 h 135"/>
                  <a:gd name="T82" fmla="*/ 60 w 103"/>
                  <a:gd name="T83" fmla="*/ 135 h 135"/>
                  <a:gd name="T84" fmla="*/ 40 w 103"/>
                  <a:gd name="T85" fmla="*/ 135 h 135"/>
                  <a:gd name="T86" fmla="*/ 20 w 103"/>
                  <a:gd name="T87" fmla="*/ 130 h 135"/>
                  <a:gd name="T88" fmla="*/ 8 w 103"/>
                  <a:gd name="T89" fmla="*/ 118 h 135"/>
                  <a:gd name="T90" fmla="*/ 0 w 103"/>
                  <a:gd name="T91" fmla="*/ 100 h 135"/>
                  <a:gd name="T92" fmla="*/ 15 w 103"/>
                  <a:gd name="T93" fmla="*/ 90 h 1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135"/>
                  <a:gd name="T143" fmla="*/ 103 w 103"/>
                  <a:gd name="T144" fmla="*/ 135 h 13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135">
                    <a:moveTo>
                      <a:pt x="15" y="90"/>
                    </a:moveTo>
                    <a:lnTo>
                      <a:pt x="18" y="95"/>
                    </a:lnTo>
                    <a:lnTo>
                      <a:pt x="18" y="100"/>
                    </a:lnTo>
                    <a:lnTo>
                      <a:pt x="20" y="105"/>
                    </a:lnTo>
                    <a:lnTo>
                      <a:pt x="23" y="108"/>
                    </a:lnTo>
                    <a:lnTo>
                      <a:pt x="28" y="115"/>
                    </a:lnTo>
                    <a:lnTo>
                      <a:pt x="30" y="115"/>
                    </a:lnTo>
                    <a:lnTo>
                      <a:pt x="33" y="118"/>
                    </a:lnTo>
                    <a:lnTo>
                      <a:pt x="43" y="120"/>
                    </a:lnTo>
                    <a:lnTo>
                      <a:pt x="53" y="123"/>
                    </a:lnTo>
                    <a:lnTo>
                      <a:pt x="63" y="120"/>
                    </a:lnTo>
                    <a:lnTo>
                      <a:pt x="70" y="118"/>
                    </a:lnTo>
                    <a:lnTo>
                      <a:pt x="78" y="115"/>
                    </a:lnTo>
                    <a:lnTo>
                      <a:pt x="83" y="110"/>
                    </a:lnTo>
                    <a:lnTo>
                      <a:pt x="86" y="105"/>
                    </a:lnTo>
                    <a:lnTo>
                      <a:pt x="86" y="100"/>
                    </a:lnTo>
                    <a:lnTo>
                      <a:pt x="86" y="95"/>
                    </a:lnTo>
                    <a:lnTo>
                      <a:pt x="86" y="90"/>
                    </a:lnTo>
                    <a:lnTo>
                      <a:pt x="83" y="88"/>
                    </a:lnTo>
                    <a:lnTo>
                      <a:pt x="81" y="85"/>
                    </a:lnTo>
                    <a:lnTo>
                      <a:pt x="70" y="80"/>
                    </a:lnTo>
                    <a:lnTo>
                      <a:pt x="58" y="78"/>
                    </a:lnTo>
                    <a:lnTo>
                      <a:pt x="40" y="72"/>
                    </a:lnTo>
                    <a:lnTo>
                      <a:pt x="25" y="67"/>
                    </a:lnTo>
                    <a:lnTo>
                      <a:pt x="18" y="65"/>
                    </a:lnTo>
                    <a:lnTo>
                      <a:pt x="10" y="60"/>
                    </a:lnTo>
                    <a:lnTo>
                      <a:pt x="8" y="52"/>
                    </a:lnTo>
                    <a:lnTo>
                      <a:pt x="5" y="47"/>
                    </a:lnTo>
                    <a:lnTo>
                      <a:pt x="5" y="40"/>
                    </a:lnTo>
                    <a:lnTo>
                      <a:pt x="5" y="32"/>
                    </a:lnTo>
                    <a:lnTo>
                      <a:pt x="8" y="25"/>
                    </a:lnTo>
                    <a:lnTo>
                      <a:pt x="10" y="17"/>
                    </a:lnTo>
                    <a:lnTo>
                      <a:pt x="15" y="10"/>
                    </a:lnTo>
                    <a:lnTo>
                      <a:pt x="23" y="5"/>
                    </a:lnTo>
                    <a:lnTo>
                      <a:pt x="30" y="2"/>
                    </a:lnTo>
                    <a:lnTo>
                      <a:pt x="35" y="2"/>
                    </a:lnTo>
                    <a:lnTo>
                      <a:pt x="40" y="0"/>
                    </a:lnTo>
                    <a:lnTo>
                      <a:pt x="50" y="0"/>
                    </a:lnTo>
                    <a:lnTo>
                      <a:pt x="60" y="0"/>
                    </a:lnTo>
                    <a:lnTo>
                      <a:pt x="70" y="2"/>
                    </a:lnTo>
                    <a:lnTo>
                      <a:pt x="78" y="5"/>
                    </a:lnTo>
                    <a:lnTo>
                      <a:pt x="86" y="10"/>
                    </a:lnTo>
                    <a:lnTo>
                      <a:pt x="91" y="15"/>
                    </a:lnTo>
                    <a:lnTo>
                      <a:pt x="96" y="22"/>
                    </a:lnTo>
                    <a:lnTo>
                      <a:pt x="98" y="30"/>
                    </a:lnTo>
                    <a:lnTo>
                      <a:pt x="101" y="40"/>
                    </a:lnTo>
                    <a:lnTo>
                      <a:pt x="83" y="40"/>
                    </a:lnTo>
                    <a:lnTo>
                      <a:pt x="81" y="32"/>
                    </a:lnTo>
                    <a:lnTo>
                      <a:pt x="78" y="27"/>
                    </a:lnTo>
                    <a:lnTo>
                      <a:pt x="78" y="25"/>
                    </a:lnTo>
                    <a:lnTo>
                      <a:pt x="73" y="20"/>
                    </a:lnTo>
                    <a:lnTo>
                      <a:pt x="65" y="17"/>
                    </a:lnTo>
                    <a:lnTo>
                      <a:pt x="58" y="15"/>
                    </a:lnTo>
                    <a:lnTo>
                      <a:pt x="50" y="15"/>
                    </a:lnTo>
                    <a:lnTo>
                      <a:pt x="43" y="15"/>
                    </a:lnTo>
                    <a:lnTo>
                      <a:pt x="38" y="17"/>
                    </a:lnTo>
                    <a:lnTo>
                      <a:pt x="33" y="17"/>
                    </a:lnTo>
                    <a:lnTo>
                      <a:pt x="28" y="22"/>
                    </a:lnTo>
                    <a:lnTo>
                      <a:pt x="25" y="25"/>
                    </a:lnTo>
                    <a:lnTo>
                      <a:pt x="23" y="27"/>
                    </a:lnTo>
                    <a:lnTo>
                      <a:pt x="20" y="32"/>
                    </a:lnTo>
                    <a:lnTo>
                      <a:pt x="20" y="37"/>
                    </a:lnTo>
                    <a:lnTo>
                      <a:pt x="20" y="40"/>
                    </a:lnTo>
                    <a:lnTo>
                      <a:pt x="23" y="45"/>
                    </a:lnTo>
                    <a:lnTo>
                      <a:pt x="25" y="47"/>
                    </a:lnTo>
                    <a:lnTo>
                      <a:pt x="28" y="50"/>
                    </a:lnTo>
                    <a:lnTo>
                      <a:pt x="38" y="52"/>
                    </a:lnTo>
                    <a:lnTo>
                      <a:pt x="53" y="57"/>
                    </a:lnTo>
                    <a:lnTo>
                      <a:pt x="70" y="62"/>
                    </a:lnTo>
                    <a:lnTo>
                      <a:pt x="83" y="65"/>
                    </a:lnTo>
                    <a:lnTo>
                      <a:pt x="91" y="70"/>
                    </a:lnTo>
                    <a:lnTo>
                      <a:pt x="96" y="75"/>
                    </a:lnTo>
                    <a:lnTo>
                      <a:pt x="98" y="78"/>
                    </a:lnTo>
                    <a:lnTo>
                      <a:pt x="101" y="80"/>
                    </a:lnTo>
                    <a:lnTo>
                      <a:pt x="103" y="88"/>
                    </a:lnTo>
                    <a:lnTo>
                      <a:pt x="103" y="95"/>
                    </a:lnTo>
                    <a:lnTo>
                      <a:pt x="103" y="105"/>
                    </a:lnTo>
                    <a:lnTo>
                      <a:pt x="98" y="115"/>
                    </a:lnTo>
                    <a:lnTo>
                      <a:pt x="96" y="123"/>
                    </a:lnTo>
                    <a:lnTo>
                      <a:pt x="88" y="128"/>
                    </a:lnTo>
                    <a:lnTo>
                      <a:pt x="83" y="130"/>
                    </a:lnTo>
                    <a:lnTo>
                      <a:pt x="81" y="130"/>
                    </a:lnTo>
                    <a:lnTo>
                      <a:pt x="70" y="133"/>
                    </a:lnTo>
                    <a:lnTo>
                      <a:pt x="60" y="135"/>
                    </a:lnTo>
                    <a:lnTo>
                      <a:pt x="50" y="135"/>
                    </a:lnTo>
                    <a:lnTo>
                      <a:pt x="40" y="135"/>
                    </a:lnTo>
                    <a:lnTo>
                      <a:pt x="30" y="133"/>
                    </a:lnTo>
                    <a:lnTo>
                      <a:pt x="20" y="130"/>
                    </a:lnTo>
                    <a:lnTo>
                      <a:pt x="13" y="123"/>
                    </a:lnTo>
                    <a:lnTo>
                      <a:pt x="8" y="118"/>
                    </a:lnTo>
                    <a:lnTo>
                      <a:pt x="3" y="110"/>
                    </a:lnTo>
                    <a:lnTo>
                      <a:pt x="0" y="100"/>
                    </a:lnTo>
                    <a:lnTo>
                      <a:pt x="0" y="90"/>
                    </a:lnTo>
                    <a:lnTo>
                      <a:pt x="1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89" name="Rectangle 601"/>
              <p:cNvSpPr>
                <a:spLocks noChangeArrowheads="1"/>
              </p:cNvSpPr>
              <p:nvPr/>
            </p:nvSpPr>
            <p:spPr bwMode="auto">
              <a:xfrm>
                <a:off x="2194" y="7504"/>
                <a:ext cx="10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90" name="Freeform 602"/>
              <p:cNvSpPr>
                <a:spLocks noEditPoints="1"/>
              </p:cNvSpPr>
              <p:nvPr/>
            </p:nvSpPr>
            <p:spPr bwMode="auto">
              <a:xfrm>
                <a:off x="2302" y="7359"/>
                <a:ext cx="128" cy="135"/>
              </a:xfrm>
              <a:custGeom>
                <a:avLst/>
                <a:gdLst>
                  <a:gd name="T0" fmla="*/ 121 w 128"/>
                  <a:gd name="T1" fmla="*/ 30 h 135"/>
                  <a:gd name="T2" fmla="*/ 123 w 128"/>
                  <a:gd name="T3" fmla="*/ 40 h 135"/>
                  <a:gd name="T4" fmla="*/ 128 w 128"/>
                  <a:gd name="T5" fmla="*/ 65 h 135"/>
                  <a:gd name="T6" fmla="*/ 123 w 128"/>
                  <a:gd name="T7" fmla="*/ 93 h 135"/>
                  <a:gd name="T8" fmla="*/ 113 w 128"/>
                  <a:gd name="T9" fmla="*/ 113 h 135"/>
                  <a:gd name="T10" fmla="*/ 90 w 128"/>
                  <a:gd name="T11" fmla="*/ 130 h 135"/>
                  <a:gd name="T12" fmla="*/ 63 w 128"/>
                  <a:gd name="T13" fmla="*/ 135 h 135"/>
                  <a:gd name="T14" fmla="*/ 43 w 128"/>
                  <a:gd name="T15" fmla="*/ 133 h 135"/>
                  <a:gd name="T16" fmla="*/ 25 w 128"/>
                  <a:gd name="T17" fmla="*/ 125 h 135"/>
                  <a:gd name="T18" fmla="*/ 10 w 128"/>
                  <a:gd name="T19" fmla="*/ 105 h 135"/>
                  <a:gd name="T20" fmla="*/ 2 w 128"/>
                  <a:gd name="T21" fmla="*/ 83 h 135"/>
                  <a:gd name="T22" fmla="*/ 2 w 128"/>
                  <a:gd name="T23" fmla="*/ 55 h 135"/>
                  <a:gd name="T24" fmla="*/ 7 w 128"/>
                  <a:gd name="T25" fmla="*/ 32 h 135"/>
                  <a:gd name="T26" fmla="*/ 18 w 128"/>
                  <a:gd name="T27" fmla="*/ 17 h 135"/>
                  <a:gd name="T28" fmla="*/ 35 w 128"/>
                  <a:gd name="T29" fmla="*/ 5 h 135"/>
                  <a:gd name="T30" fmla="*/ 48 w 128"/>
                  <a:gd name="T31" fmla="*/ 0 h 135"/>
                  <a:gd name="T32" fmla="*/ 63 w 128"/>
                  <a:gd name="T33" fmla="*/ 0 h 135"/>
                  <a:gd name="T34" fmla="*/ 85 w 128"/>
                  <a:gd name="T35" fmla="*/ 2 h 135"/>
                  <a:gd name="T36" fmla="*/ 106 w 128"/>
                  <a:gd name="T37" fmla="*/ 12 h 135"/>
                  <a:gd name="T38" fmla="*/ 113 w 128"/>
                  <a:gd name="T39" fmla="*/ 22 h 135"/>
                  <a:gd name="T40" fmla="*/ 103 w 128"/>
                  <a:gd name="T41" fmla="*/ 95 h 135"/>
                  <a:gd name="T42" fmla="*/ 108 w 128"/>
                  <a:gd name="T43" fmla="*/ 75 h 135"/>
                  <a:gd name="T44" fmla="*/ 108 w 128"/>
                  <a:gd name="T45" fmla="*/ 55 h 135"/>
                  <a:gd name="T46" fmla="*/ 103 w 128"/>
                  <a:gd name="T47" fmla="*/ 37 h 135"/>
                  <a:gd name="T48" fmla="*/ 90 w 128"/>
                  <a:gd name="T49" fmla="*/ 22 h 135"/>
                  <a:gd name="T50" fmla="*/ 75 w 128"/>
                  <a:gd name="T51" fmla="*/ 15 h 135"/>
                  <a:gd name="T52" fmla="*/ 55 w 128"/>
                  <a:gd name="T53" fmla="*/ 15 h 135"/>
                  <a:gd name="T54" fmla="*/ 38 w 128"/>
                  <a:gd name="T55" fmla="*/ 22 h 135"/>
                  <a:gd name="T56" fmla="*/ 25 w 128"/>
                  <a:gd name="T57" fmla="*/ 37 h 135"/>
                  <a:gd name="T58" fmla="*/ 23 w 128"/>
                  <a:gd name="T59" fmla="*/ 45 h 135"/>
                  <a:gd name="T60" fmla="*/ 20 w 128"/>
                  <a:gd name="T61" fmla="*/ 70 h 135"/>
                  <a:gd name="T62" fmla="*/ 23 w 128"/>
                  <a:gd name="T63" fmla="*/ 90 h 135"/>
                  <a:gd name="T64" fmla="*/ 30 w 128"/>
                  <a:gd name="T65" fmla="*/ 105 h 135"/>
                  <a:gd name="T66" fmla="*/ 45 w 128"/>
                  <a:gd name="T67" fmla="*/ 118 h 135"/>
                  <a:gd name="T68" fmla="*/ 65 w 128"/>
                  <a:gd name="T69" fmla="*/ 120 h 135"/>
                  <a:gd name="T70" fmla="*/ 85 w 128"/>
                  <a:gd name="T71" fmla="*/ 115 h 135"/>
                  <a:gd name="T72" fmla="*/ 96 w 128"/>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8"/>
                  <a:gd name="T112" fmla="*/ 0 h 135"/>
                  <a:gd name="T113" fmla="*/ 128 w 128"/>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8" h="135">
                    <a:moveTo>
                      <a:pt x="113" y="22"/>
                    </a:moveTo>
                    <a:lnTo>
                      <a:pt x="121" y="30"/>
                    </a:lnTo>
                    <a:lnTo>
                      <a:pt x="123" y="35"/>
                    </a:lnTo>
                    <a:lnTo>
                      <a:pt x="123" y="40"/>
                    </a:lnTo>
                    <a:lnTo>
                      <a:pt x="126" y="52"/>
                    </a:lnTo>
                    <a:lnTo>
                      <a:pt x="128"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10" y="105"/>
                    </a:lnTo>
                    <a:lnTo>
                      <a:pt x="5" y="95"/>
                    </a:lnTo>
                    <a:lnTo>
                      <a:pt x="2" y="83"/>
                    </a:lnTo>
                    <a:lnTo>
                      <a:pt x="0" y="67"/>
                    </a:lnTo>
                    <a:lnTo>
                      <a:pt x="2" y="55"/>
                    </a:lnTo>
                    <a:lnTo>
                      <a:pt x="5" y="45"/>
                    </a:lnTo>
                    <a:lnTo>
                      <a:pt x="7" y="32"/>
                    </a:lnTo>
                    <a:lnTo>
                      <a:pt x="12" y="22"/>
                    </a:lnTo>
                    <a:lnTo>
                      <a:pt x="18" y="17"/>
                    </a:lnTo>
                    <a:lnTo>
                      <a:pt x="23" y="12"/>
                    </a:lnTo>
                    <a:lnTo>
                      <a:pt x="35" y="5"/>
                    </a:lnTo>
                    <a:lnTo>
                      <a:pt x="40" y="2"/>
                    </a:lnTo>
                    <a:lnTo>
                      <a:pt x="48" y="0"/>
                    </a:lnTo>
                    <a:lnTo>
                      <a:pt x="55" y="0"/>
                    </a:lnTo>
                    <a:lnTo>
                      <a:pt x="63" y="0"/>
                    </a:lnTo>
                    <a:lnTo>
                      <a:pt x="80" y="0"/>
                    </a:lnTo>
                    <a:lnTo>
                      <a:pt x="85" y="2"/>
                    </a:lnTo>
                    <a:lnTo>
                      <a:pt x="93" y="5"/>
                    </a:lnTo>
                    <a:lnTo>
                      <a:pt x="106" y="12"/>
                    </a:lnTo>
                    <a:lnTo>
                      <a:pt x="111" y="17"/>
                    </a:lnTo>
                    <a:lnTo>
                      <a:pt x="113" y="22"/>
                    </a:lnTo>
                    <a:close/>
                    <a:moveTo>
                      <a:pt x="98" y="105"/>
                    </a:moveTo>
                    <a:lnTo>
                      <a:pt x="103" y="95"/>
                    </a:lnTo>
                    <a:lnTo>
                      <a:pt x="106" y="85"/>
                    </a:lnTo>
                    <a:lnTo>
                      <a:pt x="108" y="75"/>
                    </a:lnTo>
                    <a:lnTo>
                      <a:pt x="108" y="65"/>
                    </a:lnTo>
                    <a:lnTo>
                      <a:pt x="108" y="55"/>
                    </a:lnTo>
                    <a:lnTo>
                      <a:pt x="106" y="45"/>
                    </a:lnTo>
                    <a:lnTo>
                      <a:pt x="103" y="37"/>
                    </a:lnTo>
                    <a:lnTo>
                      <a:pt x="98" y="30"/>
                    </a:lnTo>
                    <a:lnTo>
                      <a:pt x="90" y="22"/>
                    </a:lnTo>
                    <a:lnTo>
                      <a:pt x="83" y="17"/>
                    </a:lnTo>
                    <a:lnTo>
                      <a:pt x="75" y="15"/>
                    </a:lnTo>
                    <a:lnTo>
                      <a:pt x="65" y="15"/>
                    </a:lnTo>
                    <a:lnTo>
                      <a:pt x="55" y="15"/>
                    </a:lnTo>
                    <a:lnTo>
                      <a:pt x="45" y="17"/>
                    </a:lnTo>
                    <a:lnTo>
                      <a:pt x="38" y="22"/>
                    </a:lnTo>
                    <a:lnTo>
                      <a:pt x="33" y="30"/>
                    </a:lnTo>
                    <a:lnTo>
                      <a:pt x="25" y="37"/>
                    </a:lnTo>
                    <a:lnTo>
                      <a:pt x="23" y="40"/>
                    </a:lnTo>
                    <a:lnTo>
                      <a:pt x="23" y="45"/>
                    </a:lnTo>
                    <a:lnTo>
                      <a:pt x="20" y="57"/>
                    </a:lnTo>
                    <a:lnTo>
                      <a:pt x="20" y="70"/>
                    </a:lnTo>
                    <a:lnTo>
                      <a:pt x="20" y="80"/>
                    </a:lnTo>
                    <a:lnTo>
                      <a:pt x="23" y="90"/>
                    </a:lnTo>
                    <a:lnTo>
                      <a:pt x="25" y="98"/>
                    </a:lnTo>
                    <a:lnTo>
                      <a:pt x="30" y="105"/>
                    </a:lnTo>
                    <a:lnTo>
                      <a:pt x="35" y="113"/>
                    </a:lnTo>
                    <a:lnTo>
                      <a:pt x="45" y="118"/>
                    </a:lnTo>
                    <a:lnTo>
                      <a:pt x="53" y="120"/>
                    </a:lnTo>
                    <a:lnTo>
                      <a:pt x="65" y="120"/>
                    </a:lnTo>
                    <a:lnTo>
                      <a:pt x="75" y="120"/>
                    </a:lnTo>
                    <a:lnTo>
                      <a:pt x="85" y="115"/>
                    </a:lnTo>
                    <a:lnTo>
                      <a:pt x="93" y="110"/>
                    </a:lnTo>
                    <a:lnTo>
                      <a:pt x="96"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1" name="Freeform 603"/>
              <p:cNvSpPr>
                <a:spLocks/>
              </p:cNvSpPr>
              <p:nvPr/>
            </p:nvSpPr>
            <p:spPr bwMode="auto">
              <a:xfrm>
                <a:off x="2450" y="7361"/>
                <a:ext cx="103" cy="131"/>
              </a:xfrm>
              <a:custGeom>
                <a:avLst/>
                <a:gdLst>
                  <a:gd name="T0" fmla="*/ 0 w 103"/>
                  <a:gd name="T1" fmla="*/ 0 h 131"/>
                  <a:gd name="T2" fmla="*/ 20 w 103"/>
                  <a:gd name="T3" fmla="*/ 0 h 131"/>
                  <a:gd name="T4" fmla="*/ 86 w 103"/>
                  <a:gd name="T5" fmla="*/ 106 h 131"/>
                  <a:gd name="T6" fmla="*/ 86 w 103"/>
                  <a:gd name="T7" fmla="*/ 0 h 131"/>
                  <a:gd name="T8" fmla="*/ 103 w 103"/>
                  <a:gd name="T9" fmla="*/ 0 h 131"/>
                  <a:gd name="T10" fmla="*/ 103 w 103"/>
                  <a:gd name="T11" fmla="*/ 131 h 131"/>
                  <a:gd name="T12" fmla="*/ 83 w 103"/>
                  <a:gd name="T13" fmla="*/ 131 h 131"/>
                  <a:gd name="T14" fmla="*/ 15 w 103"/>
                  <a:gd name="T15" fmla="*/ 25 h 131"/>
                  <a:gd name="T16" fmla="*/ 15 w 103"/>
                  <a:gd name="T17" fmla="*/ 131 h 131"/>
                  <a:gd name="T18" fmla="*/ 0 w 103"/>
                  <a:gd name="T19" fmla="*/ 131 h 131"/>
                  <a:gd name="T20" fmla="*/ 0 w 10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1"/>
                  <a:gd name="T35" fmla="*/ 103 w 10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1">
                    <a:moveTo>
                      <a:pt x="0" y="0"/>
                    </a:moveTo>
                    <a:lnTo>
                      <a:pt x="20" y="0"/>
                    </a:lnTo>
                    <a:lnTo>
                      <a:pt x="86" y="106"/>
                    </a:lnTo>
                    <a:lnTo>
                      <a:pt x="86" y="0"/>
                    </a:lnTo>
                    <a:lnTo>
                      <a:pt x="103" y="0"/>
                    </a:lnTo>
                    <a:lnTo>
                      <a:pt x="103" y="131"/>
                    </a:lnTo>
                    <a:lnTo>
                      <a:pt x="83" y="131"/>
                    </a:lnTo>
                    <a:lnTo>
                      <a:pt x="15" y="25"/>
                    </a:lnTo>
                    <a:lnTo>
                      <a:pt x="1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2" name="Freeform 604"/>
              <p:cNvSpPr>
                <a:spLocks noEditPoints="1"/>
              </p:cNvSpPr>
              <p:nvPr/>
            </p:nvSpPr>
            <p:spPr bwMode="auto">
              <a:xfrm>
                <a:off x="3384" y="8195"/>
                <a:ext cx="108" cy="131"/>
              </a:xfrm>
              <a:custGeom>
                <a:avLst/>
                <a:gdLst>
                  <a:gd name="T0" fmla="*/ 47 w 108"/>
                  <a:gd name="T1" fmla="*/ 116 h 131"/>
                  <a:gd name="T2" fmla="*/ 58 w 108"/>
                  <a:gd name="T3" fmla="*/ 116 h 131"/>
                  <a:gd name="T4" fmla="*/ 63 w 108"/>
                  <a:gd name="T5" fmla="*/ 113 h 131"/>
                  <a:gd name="T6" fmla="*/ 73 w 108"/>
                  <a:gd name="T7" fmla="*/ 108 h 131"/>
                  <a:gd name="T8" fmla="*/ 80 w 108"/>
                  <a:gd name="T9" fmla="*/ 101 h 131"/>
                  <a:gd name="T10" fmla="*/ 85 w 108"/>
                  <a:gd name="T11" fmla="*/ 91 h 131"/>
                  <a:gd name="T12" fmla="*/ 88 w 108"/>
                  <a:gd name="T13" fmla="*/ 81 h 131"/>
                  <a:gd name="T14" fmla="*/ 88 w 108"/>
                  <a:gd name="T15" fmla="*/ 66 h 131"/>
                  <a:gd name="T16" fmla="*/ 88 w 108"/>
                  <a:gd name="T17" fmla="*/ 56 h 131"/>
                  <a:gd name="T18" fmla="*/ 85 w 108"/>
                  <a:gd name="T19" fmla="*/ 45 h 131"/>
                  <a:gd name="T20" fmla="*/ 83 w 108"/>
                  <a:gd name="T21" fmla="*/ 35 h 131"/>
                  <a:gd name="T22" fmla="*/ 80 w 108"/>
                  <a:gd name="T23" fmla="*/ 30 h 131"/>
                  <a:gd name="T24" fmla="*/ 78 w 108"/>
                  <a:gd name="T25" fmla="*/ 25 h 131"/>
                  <a:gd name="T26" fmla="*/ 73 w 108"/>
                  <a:gd name="T27" fmla="*/ 23 h 131"/>
                  <a:gd name="T28" fmla="*/ 68 w 108"/>
                  <a:gd name="T29" fmla="*/ 20 h 131"/>
                  <a:gd name="T30" fmla="*/ 58 w 108"/>
                  <a:gd name="T31" fmla="*/ 18 h 131"/>
                  <a:gd name="T32" fmla="*/ 47 w 108"/>
                  <a:gd name="T33" fmla="*/ 15 h 131"/>
                  <a:gd name="T34" fmla="*/ 17 w 108"/>
                  <a:gd name="T35" fmla="*/ 15 h 131"/>
                  <a:gd name="T36" fmla="*/ 17 w 108"/>
                  <a:gd name="T37" fmla="*/ 116 h 131"/>
                  <a:gd name="T38" fmla="*/ 47 w 108"/>
                  <a:gd name="T39" fmla="*/ 116 h 131"/>
                  <a:gd name="T40" fmla="*/ 0 w 108"/>
                  <a:gd name="T41" fmla="*/ 0 h 131"/>
                  <a:gd name="T42" fmla="*/ 53 w 108"/>
                  <a:gd name="T43" fmla="*/ 0 h 131"/>
                  <a:gd name="T44" fmla="*/ 65 w 108"/>
                  <a:gd name="T45" fmla="*/ 3 h 131"/>
                  <a:gd name="T46" fmla="*/ 75 w 108"/>
                  <a:gd name="T47" fmla="*/ 5 h 131"/>
                  <a:gd name="T48" fmla="*/ 85 w 108"/>
                  <a:gd name="T49" fmla="*/ 13 h 131"/>
                  <a:gd name="T50" fmla="*/ 93 w 108"/>
                  <a:gd name="T51" fmla="*/ 20 h 131"/>
                  <a:gd name="T52" fmla="*/ 98 w 108"/>
                  <a:gd name="T53" fmla="*/ 25 h 131"/>
                  <a:gd name="T54" fmla="*/ 100 w 108"/>
                  <a:gd name="T55" fmla="*/ 28 h 131"/>
                  <a:gd name="T56" fmla="*/ 103 w 108"/>
                  <a:gd name="T57" fmla="*/ 40 h 131"/>
                  <a:gd name="T58" fmla="*/ 105 w 108"/>
                  <a:gd name="T59" fmla="*/ 50 h 131"/>
                  <a:gd name="T60" fmla="*/ 108 w 108"/>
                  <a:gd name="T61" fmla="*/ 63 h 131"/>
                  <a:gd name="T62" fmla="*/ 105 w 108"/>
                  <a:gd name="T63" fmla="*/ 73 h 131"/>
                  <a:gd name="T64" fmla="*/ 105 w 108"/>
                  <a:gd name="T65" fmla="*/ 83 h 131"/>
                  <a:gd name="T66" fmla="*/ 103 w 108"/>
                  <a:gd name="T67" fmla="*/ 93 h 131"/>
                  <a:gd name="T68" fmla="*/ 98 w 108"/>
                  <a:gd name="T69" fmla="*/ 101 h 131"/>
                  <a:gd name="T70" fmla="*/ 90 w 108"/>
                  <a:gd name="T71" fmla="*/ 113 h 131"/>
                  <a:gd name="T72" fmla="*/ 85 w 108"/>
                  <a:gd name="T73" fmla="*/ 118 h 131"/>
                  <a:gd name="T74" fmla="*/ 80 w 108"/>
                  <a:gd name="T75" fmla="*/ 123 h 131"/>
                  <a:gd name="T76" fmla="*/ 75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47" y="116"/>
                    </a:moveTo>
                    <a:lnTo>
                      <a:pt x="58" y="116"/>
                    </a:lnTo>
                    <a:lnTo>
                      <a:pt x="63" y="113"/>
                    </a:lnTo>
                    <a:lnTo>
                      <a:pt x="73" y="108"/>
                    </a:lnTo>
                    <a:lnTo>
                      <a:pt x="80" y="101"/>
                    </a:lnTo>
                    <a:lnTo>
                      <a:pt x="85" y="91"/>
                    </a:lnTo>
                    <a:lnTo>
                      <a:pt x="88" y="81"/>
                    </a:lnTo>
                    <a:lnTo>
                      <a:pt x="88" y="66"/>
                    </a:lnTo>
                    <a:lnTo>
                      <a:pt x="88" y="56"/>
                    </a:lnTo>
                    <a:lnTo>
                      <a:pt x="85" y="45"/>
                    </a:lnTo>
                    <a:lnTo>
                      <a:pt x="83" y="35"/>
                    </a:lnTo>
                    <a:lnTo>
                      <a:pt x="80" y="30"/>
                    </a:lnTo>
                    <a:lnTo>
                      <a:pt x="78" y="25"/>
                    </a:lnTo>
                    <a:lnTo>
                      <a:pt x="73" y="23"/>
                    </a:lnTo>
                    <a:lnTo>
                      <a:pt x="68" y="20"/>
                    </a:lnTo>
                    <a:lnTo>
                      <a:pt x="58" y="18"/>
                    </a:lnTo>
                    <a:lnTo>
                      <a:pt x="47" y="15"/>
                    </a:lnTo>
                    <a:lnTo>
                      <a:pt x="17" y="15"/>
                    </a:lnTo>
                    <a:lnTo>
                      <a:pt x="17" y="116"/>
                    </a:lnTo>
                    <a:lnTo>
                      <a:pt x="47" y="116"/>
                    </a:lnTo>
                    <a:close/>
                    <a:moveTo>
                      <a:pt x="0" y="0"/>
                    </a:moveTo>
                    <a:lnTo>
                      <a:pt x="53" y="0"/>
                    </a:lnTo>
                    <a:lnTo>
                      <a:pt x="65" y="3"/>
                    </a:lnTo>
                    <a:lnTo>
                      <a:pt x="75" y="5"/>
                    </a:lnTo>
                    <a:lnTo>
                      <a:pt x="85" y="13"/>
                    </a:lnTo>
                    <a:lnTo>
                      <a:pt x="93" y="20"/>
                    </a:lnTo>
                    <a:lnTo>
                      <a:pt x="98" y="25"/>
                    </a:lnTo>
                    <a:lnTo>
                      <a:pt x="100" y="28"/>
                    </a:lnTo>
                    <a:lnTo>
                      <a:pt x="103" y="40"/>
                    </a:lnTo>
                    <a:lnTo>
                      <a:pt x="105" y="50"/>
                    </a:lnTo>
                    <a:lnTo>
                      <a:pt x="108" y="63"/>
                    </a:lnTo>
                    <a:lnTo>
                      <a:pt x="105" y="73"/>
                    </a:lnTo>
                    <a:lnTo>
                      <a:pt x="105" y="83"/>
                    </a:lnTo>
                    <a:lnTo>
                      <a:pt x="103" y="93"/>
                    </a:lnTo>
                    <a:lnTo>
                      <a:pt x="98" y="101"/>
                    </a:lnTo>
                    <a:lnTo>
                      <a:pt x="90" y="113"/>
                    </a:lnTo>
                    <a:lnTo>
                      <a:pt x="85" y="118"/>
                    </a:lnTo>
                    <a:lnTo>
                      <a:pt x="80" y="123"/>
                    </a:lnTo>
                    <a:lnTo>
                      <a:pt x="75"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3" name="Freeform 605"/>
              <p:cNvSpPr>
                <a:spLocks/>
              </p:cNvSpPr>
              <p:nvPr/>
            </p:nvSpPr>
            <p:spPr bwMode="auto">
              <a:xfrm>
                <a:off x="3515" y="8195"/>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4" name="Freeform 606"/>
              <p:cNvSpPr>
                <a:spLocks/>
              </p:cNvSpPr>
              <p:nvPr/>
            </p:nvSpPr>
            <p:spPr bwMode="auto">
              <a:xfrm>
                <a:off x="3628" y="8193"/>
                <a:ext cx="115" cy="135"/>
              </a:xfrm>
              <a:custGeom>
                <a:avLst/>
                <a:gdLst>
                  <a:gd name="T0" fmla="*/ 105 w 115"/>
                  <a:gd name="T1" fmla="*/ 20 h 135"/>
                  <a:gd name="T2" fmla="*/ 113 w 115"/>
                  <a:gd name="T3" fmla="*/ 35 h 135"/>
                  <a:gd name="T4" fmla="*/ 98 w 115"/>
                  <a:gd name="T5" fmla="*/ 42 h 135"/>
                  <a:gd name="T6" fmla="*/ 90 w 115"/>
                  <a:gd name="T7" fmla="*/ 25 h 135"/>
                  <a:gd name="T8" fmla="*/ 80 w 115"/>
                  <a:gd name="T9" fmla="*/ 20 h 135"/>
                  <a:gd name="T10" fmla="*/ 68 w 115"/>
                  <a:gd name="T11" fmla="*/ 15 h 135"/>
                  <a:gd name="T12" fmla="*/ 53 w 115"/>
                  <a:gd name="T13" fmla="*/ 15 h 135"/>
                  <a:gd name="T14" fmla="*/ 37 w 115"/>
                  <a:gd name="T15" fmla="*/ 22 h 135"/>
                  <a:gd name="T16" fmla="*/ 25 w 115"/>
                  <a:gd name="T17" fmla="*/ 35 h 135"/>
                  <a:gd name="T18" fmla="*/ 20 w 115"/>
                  <a:gd name="T19" fmla="*/ 58 h 135"/>
                  <a:gd name="T20" fmla="*/ 20 w 115"/>
                  <a:gd name="T21" fmla="*/ 80 h 135"/>
                  <a:gd name="T22" fmla="*/ 25 w 115"/>
                  <a:gd name="T23" fmla="*/ 98 h 135"/>
                  <a:gd name="T24" fmla="*/ 35 w 115"/>
                  <a:gd name="T25" fmla="*/ 113 h 135"/>
                  <a:gd name="T26" fmla="*/ 50 w 115"/>
                  <a:gd name="T27" fmla="*/ 120 h 135"/>
                  <a:gd name="T28" fmla="*/ 70 w 115"/>
                  <a:gd name="T29" fmla="*/ 120 h 135"/>
                  <a:gd name="T30" fmla="*/ 85 w 115"/>
                  <a:gd name="T31" fmla="*/ 113 h 135"/>
                  <a:gd name="T32" fmla="*/ 95 w 115"/>
                  <a:gd name="T33" fmla="*/ 98 h 135"/>
                  <a:gd name="T34" fmla="*/ 115 w 115"/>
                  <a:gd name="T35" fmla="*/ 85 h 135"/>
                  <a:gd name="T36" fmla="*/ 110 w 115"/>
                  <a:gd name="T37" fmla="*/ 103 h 135"/>
                  <a:gd name="T38" fmla="*/ 100 w 115"/>
                  <a:gd name="T39" fmla="*/ 120 h 135"/>
                  <a:gd name="T40" fmla="*/ 83 w 115"/>
                  <a:gd name="T41" fmla="*/ 133 h 135"/>
                  <a:gd name="T42" fmla="*/ 58 w 115"/>
                  <a:gd name="T43" fmla="*/ 135 h 135"/>
                  <a:gd name="T44" fmla="*/ 37 w 115"/>
                  <a:gd name="T45" fmla="*/ 133 h 135"/>
                  <a:gd name="T46" fmla="*/ 20 w 115"/>
                  <a:gd name="T47" fmla="*/ 123 h 135"/>
                  <a:gd name="T48" fmla="*/ 5 w 115"/>
                  <a:gd name="T49" fmla="*/ 100 h 135"/>
                  <a:gd name="T50" fmla="*/ 2 w 115"/>
                  <a:gd name="T51" fmla="*/ 85 h 135"/>
                  <a:gd name="T52" fmla="*/ 2 w 115"/>
                  <a:gd name="T53" fmla="*/ 52 h 135"/>
                  <a:gd name="T54" fmla="*/ 10 w 115"/>
                  <a:gd name="T55" fmla="*/ 30 h 135"/>
                  <a:gd name="T56" fmla="*/ 25 w 115"/>
                  <a:gd name="T57" fmla="*/ 10 h 135"/>
                  <a:gd name="T58" fmla="*/ 40 w 115"/>
                  <a:gd name="T59" fmla="*/ 2 h 135"/>
                  <a:gd name="T60" fmla="*/ 60 w 115"/>
                  <a:gd name="T61" fmla="*/ 0 h 135"/>
                  <a:gd name="T62" fmla="*/ 83 w 115"/>
                  <a:gd name="T63" fmla="*/ 2 h 135"/>
                  <a:gd name="T64" fmla="*/ 100 w 115"/>
                  <a:gd name="T65" fmla="*/ 12 h 1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5"/>
                  <a:gd name="T101" fmla="*/ 115 w 115"/>
                  <a:gd name="T102" fmla="*/ 135 h 1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5">
                    <a:moveTo>
                      <a:pt x="100" y="12"/>
                    </a:moveTo>
                    <a:lnTo>
                      <a:pt x="105" y="20"/>
                    </a:lnTo>
                    <a:lnTo>
                      <a:pt x="110" y="27"/>
                    </a:lnTo>
                    <a:lnTo>
                      <a:pt x="113" y="35"/>
                    </a:lnTo>
                    <a:lnTo>
                      <a:pt x="115" y="42"/>
                    </a:lnTo>
                    <a:lnTo>
                      <a:pt x="98" y="42"/>
                    </a:lnTo>
                    <a:lnTo>
                      <a:pt x="93" y="30"/>
                    </a:lnTo>
                    <a:lnTo>
                      <a:pt x="90" y="25"/>
                    </a:lnTo>
                    <a:lnTo>
                      <a:pt x="85" y="22"/>
                    </a:lnTo>
                    <a:lnTo>
                      <a:pt x="80" y="20"/>
                    </a:lnTo>
                    <a:lnTo>
                      <a:pt x="75" y="17"/>
                    </a:lnTo>
                    <a:lnTo>
                      <a:pt x="68" y="15"/>
                    </a:lnTo>
                    <a:lnTo>
                      <a:pt x="60" y="15"/>
                    </a:lnTo>
                    <a:lnTo>
                      <a:pt x="53" y="15"/>
                    </a:lnTo>
                    <a:lnTo>
                      <a:pt x="42" y="17"/>
                    </a:lnTo>
                    <a:lnTo>
                      <a:pt x="37" y="22"/>
                    </a:lnTo>
                    <a:lnTo>
                      <a:pt x="30" y="27"/>
                    </a:lnTo>
                    <a:lnTo>
                      <a:pt x="25" y="35"/>
                    </a:lnTo>
                    <a:lnTo>
                      <a:pt x="22" y="45"/>
                    </a:lnTo>
                    <a:lnTo>
                      <a:pt x="20" y="58"/>
                    </a:lnTo>
                    <a:lnTo>
                      <a:pt x="17" y="70"/>
                    </a:lnTo>
                    <a:lnTo>
                      <a:pt x="20" y="80"/>
                    </a:lnTo>
                    <a:lnTo>
                      <a:pt x="20" y="90"/>
                    </a:lnTo>
                    <a:lnTo>
                      <a:pt x="25" y="98"/>
                    </a:lnTo>
                    <a:lnTo>
                      <a:pt x="30" y="105"/>
                    </a:lnTo>
                    <a:lnTo>
                      <a:pt x="35" y="113"/>
                    </a:lnTo>
                    <a:lnTo>
                      <a:pt x="42" y="118"/>
                    </a:lnTo>
                    <a:lnTo>
                      <a:pt x="50" y="120"/>
                    </a:lnTo>
                    <a:lnTo>
                      <a:pt x="60" y="120"/>
                    </a:lnTo>
                    <a:lnTo>
                      <a:pt x="70" y="120"/>
                    </a:lnTo>
                    <a:lnTo>
                      <a:pt x="78" y="118"/>
                    </a:lnTo>
                    <a:lnTo>
                      <a:pt x="85" y="113"/>
                    </a:lnTo>
                    <a:lnTo>
                      <a:pt x="90" y="105"/>
                    </a:lnTo>
                    <a:lnTo>
                      <a:pt x="95" y="98"/>
                    </a:lnTo>
                    <a:lnTo>
                      <a:pt x="98" y="85"/>
                    </a:lnTo>
                    <a:lnTo>
                      <a:pt x="115" y="85"/>
                    </a:lnTo>
                    <a:lnTo>
                      <a:pt x="113" y="95"/>
                    </a:lnTo>
                    <a:lnTo>
                      <a:pt x="110" y="103"/>
                    </a:lnTo>
                    <a:lnTo>
                      <a:pt x="105" y="113"/>
                    </a:lnTo>
                    <a:lnTo>
                      <a:pt x="100" y="120"/>
                    </a:lnTo>
                    <a:lnTo>
                      <a:pt x="93" y="125"/>
                    </a:lnTo>
                    <a:lnTo>
                      <a:pt x="83" y="133"/>
                    </a:lnTo>
                    <a:lnTo>
                      <a:pt x="70" y="135"/>
                    </a:lnTo>
                    <a:lnTo>
                      <a:pt x="58" y="135"/>
                    </a:lnTo>
                    <a:lnTo>
                      <a:pt x="48" y="135"/>
                    </a:lnTo>
                    <a:lnTo>
                      <a:pt x="37" y="133"/>
                    </a:lnTo>
                    <a:lnTo>
                      <a:pt x="30" y="128"/>
                    </a:lnTo>
                    <a:lnTo>
                      <a:pt x="20" y="123"/>
                    </a:lnTo>
                    <a:lnTo>
                      <a:pt x="12" y="113"/>
                    </a:lnTo>
                    <a:lnTo>
                      <a:pt x="5" y="100"/>
                    </a:lnTo>
                    <a:lnTo>
                      <a:pt x="2" y="93"/>
                    </a:lnTo>
                    <a:lnTo>
                      <a:pt x="2" y="85"/>
                    </a:lnTo>
                    <a:lnTo>
                      <a:pt x="0" y="68"/>
                    </a:lnTo>
                    <a:lnTo>
                      <a:pt x="2" y="52"/>
                    </a:lnTo>
                    <a:lnTo>
                      <a:pt x="5" y="40"/>
                    </a:lnTo>
                    <a:lnTo>
                      <a:pt x="10" y="30"/>
                    </a:lnTo>
                    <a:lnTo>
                      <a:pt x="15" y="20"/>
                    </a:lnTo>
                    <a:lnTo>
                      <a:pt x="25" y="10"/>
                    </a:lnTo>
                    <a:lnTo>
                      <a:pt x="35" y="5"/>
                    </a:lnTo>
                    <a:lnTo>
                      <a:pt x="40" y="2"/>
                    </a:lnTo>
                    <a:lnTo>
                      <a:pt x="48" y="0"/>
                    </a:lnTo>
                    <a:lnTo>
                      <a:pt x="60" y="0"/>
                    </a:lnTo>
                    <a:lnTo>
                      <a:pt x="73" y="0"/>
                    </a:lnTo>
                    <a:lnTo>
                      <a:pt x="83" y="2"/>
                    </a:lnTo>
                    <a:lnTo>
                      <a:pt x="93" y="7"/>
                    </a:lnTo>
                    <a:lnTo>
                      <a:pt x="10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95" name="Rectangle 607"/>
              <p:cNvSpPr>
                <a:spLocks noChangeArrowheads="1"/>
              </p:cNvSpPr>
              <p:nvPr/>
            </p:nvSpPr>
            <p:spPr bwMode="auto">
              <a:xfrm>
                <a:off x="3769" y="8195"/>
                <a:ext cx="17"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96" name="Freeform 608"/>
              <p:cNvSpPr>
                <a:spLocks/>
              </p:cNvSpPr>
              <p:nvPr/>
            </p:nvSpPr>
            <p:spPr bwMode="auto">
              <a:xfrm>
                <a:off x="3814" y="8195"/>
                <a:ext cx="126" cy="131"/>
              </a:xfrm>
              <a:custGeom>
                <a:avLst/>
                <a:gdLst>
                  <a:gd name="T0" fmla="*/ 0 w 126"/>
                  <a:gd name="T1" fmla="*/ 0 h 131"/>
                  <a:gd name="T2" fmla="*/ 25 w 126"/>
                  <a:gd name="T3" fmla="*/ 0 h 131"/>
                  <a:gd name="T4" fmla="*/ 63 w 126"/>
                  <a:gd name="T5" fmla="*/ 111 h 131"/>
                  <a:gd name="T6" fmla="*/ 101 w 126"/>
                  <a:gd name="T7" fmla="*/ 0 h 131"/>
                  <a:gd name="T8" fmla="*/ 126 w 126"/>
                  <a:gd name="T9" fmla="*/ 0 h 131"/>
                  <a:gd name="T10" fmla="*/ 126 w 126"/>
                  <a:gd name="T11" fmla="*/ 131 h 131"/>
                  <a:gd name="T12" fmla="*/ 108 w 126"/>
                  <a:gd name="T13" fmla="*/ 131 h 131"/>
                  <a:gd name="T14" fmla="*/ 108 w 126"/>
                  <a:gd name="T15" fmla="*/ 53 h 131"/>
                  <a:gd name="T16" fmla="*/ 108 w 126"/>
                  <a:gd name="T17" fmla="*/ 40 h 131"/>
                  <a:gd name="T18" fmla="*/ 108 w 126"/>
                  <a:gd name="T19" fmla="*/ 20 h 131"/>
                  <a:gd name="T20" fmla="*/ 73 w 126"/>
                  <a:gd name="T21" fmla="*/ 131 h 131"/>
                  <a:gd name="T22" fmla="*/ 55 w 126"/>
                  <a:gd name="T23" fmla="*/ 131 h 131"/>
                  <a:gd name="T24" fmla="*/ 17 w 126"/>
                  <a:gd name="T25" fmla="*/ 20 h 131"/>
                  <a:gd name="T26" fmla="*/ 17 w 126"/>
                  <a:gd name="T27" fmla="*/ 25 h 131"/>
                  <a:gd name="T28" fmla="*/ 17 w 126"/>
                  <a:gd name="T29" fmla="*/ 40 h 131"/>
                  <a:gd name="T30" fmla="*/ 17 w 126"/>
                  <a:gd name="T31" fmla="*/ 53 h 131"/>
                  <a:gd name="T32" fmla="*/ 17 w 126"/>
                  <a:gd name="T33" fmla="*/ 131 h 131"/>
                  <a:gd name="T34" fmla="*/ 0 w 126"/>
                  <a:gd name="T35" fmla="*/ 131 h 131"/>
                  <a:gd name="T36" fmla="*/ 0 w 126"/>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0"/>
                    </a:moveTo>
                    <a:lnTo>
                      <a:pt x="25" y="0"/>
                    </a:lnTo>
                    <a:lnTo>
                      <a:pt x="63" y="111"/>
                    </a:lnTo>
                    <a:lnTo>
                      <a:pt x="101" y="0"/>
                    </a:lnTo>
                    <a:lnTo>
                      <a:pt x="126" y="0"/>
                    </a:lnTo>
                    <a:lnTo>
                      <a:pt x="126" y="131"/>
                    </a:lnTo>
                    <a:lnTo>
                      <a:pt x="108" y="131"/>
                    </a:lnTo>
                    <a:lnTo>
                      <a:pt x="108" y="53"/>
                    </a:lnTo>
                    <a:lnTo>
                      <a:pt x="108" y="40"/>
                    </a:lnTo>
                    <a:lnTo>
                      <a:pt x="108" y="20"/>
                    </a:lnTo>
                    <a:lnTo>
                      <a:pt x="73" y="131"/>
                    </a:lnTo>
                    <a:lnTo>
                      <a:pt x="55" y="131"/>
                    </a:lnTo>
                    <a:lnTo>
                      <a:pt x="17" y="20"/>
                    </a:lnTo>
                    <a:lnTo>
                      <a:pt x="17" y="25"/>
                    </a:lnTo>
                    <a:lnTo>
                      <a:pt x="17" y="40"/>
                    </a:lnTo>
                    <a:lnTo>
                      <a:pt x="17" y="53"/>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7655" name="Freeform 609"/>
            <p:cNvSpPr>
              <a:spLocks noEditPoints="1"/>
            </p:cNvSpPr>
            <p:nvPr/>
          </p:nvSpPr>
          <p:spPr bwMode="auto">
            <a:xfrm>
              <a:off x="3955" y="8195"/>
              <a:ext cx="115" cy="131"/>
            </a:xfrm>
            <a:custGeom>
              <a:avLst/>
              <a:gdLst>
                <a:gd name="T0" fmla="*/ 78 w 115"/>
                <a:gd name="T1" fmla="*/ 78 h 131"/>
                <a:gd name="T2" fmla="*/ 58 w 115"/>
                <a:gd name="T3" fmla="*/ 20 h 131"/>
                <a:gd name="T4" fmla="*/ 38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1 h 131"/>
                <a:gd name="T18" fmla="*/ 32 w 115"/>
                <a:gd name="T19" fmla="*/ 91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8" y="78"/>
                  </a:lnTo>
                  <a:lnTo>
                    <a:pt x="78" y="78"/>
                  </a:lnTo>
                  <a:close/>
                  <a:moveTo>
                    <a:pt x="48" y="0"/>
                  </a:moveTo>
                  <a:lnTo>
                    <a:pt x="68" y="0"/>
                  </a:lnTo>
                  <a:lnTo>
                    <a:pt x="115" y="131"/>
                  </a:lnTo>
                  <a:lnTo>
                    <a:pt x="95" y="131"/>
                  </a:lnTo>
                  <a:lnTo>
                    <a:pt x="83" y="91"/>
                  </a:lnTo>
                  <a:lnTo>
                    <a:pt x="32" y="91"/>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6" name="Freeform 610"/>
            <p:cNvSpPr>
              <a:spLocks/>
            </p:cNvSpPr>
            <p:nvPr/>
          </p:nvSpPr>
          <p:spPr bwMode="auto">
            <a:xfrm>
              <a:off x="4086" y="8195"/>
              <a:ext cx="85" cy="131"/>
            </a:xfrm>
            <a:custGeom>
              <a:avLst/>
              <a:gdLst>
                <a:gd name="T0" fmla="*/ 0 w 85"/>
                <a:gd name="T1" fmla="*/ 0 h 131"/>
                <a:gd name="T2" fmla="*/ 17 w 85"/>
                <a:gd name="T3" fmla="*/ 0 h 131"/>
                <a:gd name="T4" fmla="*/ 17 w 85"/>
                <a:gd name="T5" fmla="*/ 116 h 131"/>
                <a:gd name="T6" fmla="*/ 85 w 85"/>
                <a:gd name="T7" fmla="*/ 116 h 131"/>
                <a:gd name="T8" fmla="*/ 85 w 85"/>
                <a:gd name="T9" fmla="*/ 131 h 131"/>
                <a:gd name="T10" fmla="*/ 0 w 85"/>
                <a:gd name="T11" fmla="*/ 131 h 131"/>
                <a:gd name="T12" fmla="*/ 0 w 85"/>
                <a:gd name="T13" fmla="*/ 0 h 131"/>
                <a:gd name="T14" fmla="*/ 0 60000 65536"/>
                <a:gd name="T15" fmla="*/ 0 60000 65536"/>
                <a:gd name="T16" fmla="*/ 0 60000 65536"/>
                <a:gd name="T17" fmla="*/ 0 60000 65536"/>
                <a:gd name="T18" fmla="*/ 0 60000 65536"/>
                <a:gd name="T19" fmla="*/ 0 60000 65536"/>
                <a:gd name="T20" fmla="*/ 0 60000 65536"/>
                <a:gd name="T21" fmla="*/ 0 w 85"/>
                <a:gd name="T22" fmla="*/ 0 h 131"/>
                <a:gd name="T23" fmla="*/ 85 w 8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131">
                  <a:moveTo>
                    <a:pt x="0" y="0"/>
                  </a:moveTo>
                  <a:lnTo>
                    <a:pt x="17" y="0"/>
                  </a:lnTo>
                  <a:lnTo>
                    <a:pt x="17" y="116"/>
                  </a:lnTo>
                  <a:lnTo>
                    <a:pt x="85" y="116"/>
                  </a:lnTo>
                  <a:lnTo>
                    <a:pt x="8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7" name="Freeform 611"/>
            <p:cNvSpPr>
              <a:spLocks/>
            </p:cNvSpPr>
            <p:nvPr/>
          </p:nvSpPr>
          <p:spPr bwMode="auto">
            <a:xfrm>
              <a:off x="4186" y="8193"/>
              <a:ext cx="43" cy="171"/>
            </a:xfrm>
            <a:custGeom>
              <a:avLst/>
              <a:gdLst>
                <a:gd name="T0" fmla="*/ 40 w 43"/>
                <a:gd name="T1" fmla="*/ 0 h 171"/>
                <a:gd name="T2" fmla="*/ 30 w 43"/>
                <a:gd name="T3" fmla="*/ 25 h 171"/>
                <a:gd name="T4" fmla="*/ 23 w 43"/>
                <a:gd name="T5" fmla="*/ 40 h 171"/>
                <a:gd name="T6" fmla="*/ 20 w 43"/>
                <a:gd name="T7" fmla="*/ 50 h 171"/>
                <a:gd name="T8" fmla="*/ 18 w 43"/>
                <a:gd name="T9" fmla="*/ 60 h 171"/>
                <a:gd name="T10" fmla="*/ 18 w 43"/>
                <a:gd name="T11" fmla="*/ 73 h 171"/>
                <a:gd name="T12" fmla="*/ 18 w 43"/>
                <a:gd name="T13" fmla="*/ 85 h 171"/>
                <a:gd name="T14" fmla="*/ 18 w 43"/>
                <a:gd name="T15" fmla="*/ 98 h 171"/>
                <a:gd name="T16" fmla="*/ 18 w 43"/>
                <a:gd name="T17" fmla="*/ 110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8 w 43"/>
                <a:gd name="T29" fmla="*/ 128 h 171"/>
                <a:gd name="T30" fmla="*/ 5 w 43"/>
                <a:gd name="T31" fmla="*/ 115 h 171"/>
                <a:gd name="T32" fmla="*/ 0 w 43"/>
                <a:gd name="T33" fmla="*/ 100 h 171"/>
                <a:gd name="T34" fmla="*/ 0 w 43"/>
                <a:gd name="T35" fmla="*/ 85 h 171"/>
                <a:gd name="T36" fmla="*/ 0 w 43"/>
                <a:gd name="T37" fmla="*/ 73 h 171"/>
                <a:gd name="T38" fmla="*/ 3 w 43"/>
                <a:gd name="T39" fmla="*/ 63 h 171"/>
                <a:gd name="T40" fmla="*/ 5 w 43"/>
                <a:gd name="T41" fmla="*/ 50 h 171"/>
                <a:gd name="T42" fmla="*/ 8 w 43"/>
                <a:gd name="T43" fmla="*/ 40 h 171"/>
                <a:gd name="T44" fmla="*/ 18 w 43"/>
                <a:gd name="T45" fmla="*/ 22 h 171"/>
                <a:gd name="T46" fmla="*/ 30 w 43"/>
                <a:gd name="T47" fmla="*/ 0 h 171"/>
                <a:gd name="T48" fmla="*/ 40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0" y="0"/>
                  </a:moveTo>
                  <a:lnTo>
                    <a:pt x="30" y="25"/>
                  </a:lnTo>
                  <a:lnTo>
                    <a:pt x="23" y="40"/>
                  </a:lnTo>
                  <a:lnTo>
                    <a:pt x="20" y="50"/>
                  </a:lnTo>
                  <a:lnTo>
                    <a:pt x="18" y="60"/>
                  </a:lnTo>
                  <a:lnTo>
                    <a:pt x="18" y="73"/>
                  </a:lnTo>
                  <a:lnTo>
                    <a:pt x="18" y="85"/>
                  </a:lnTo>
                  <a:lnTo>
                    <a:pt x="18" y="98"/>
                  </a:lnTo>
                  <a:lnTo>
                    <a:pt x="18" y="110"/>
                  </a:lnTo>
                  <a:lnTo>
                    <a:pt x="25" y="133"/>
                  </a:lnTo>
                  <a:lnTo>
                    <a:pt x="30" y="148"/>
                  </a:lnTo>
                  <a:lnTo>
                    <a:pt x="43" y="171"/>
                  </a:lnTo>
                  <a:lnTo>
                    <a:pt x="30" y="171"/>
                  </a:lnTo>
                  <a:lnTo>
                    <a:pt x="15" y="143"/>
                  </a:lnTo>
                  <a:lnTo>
                    <a:pt x="8" y="128"/>
                  </a:lnTo>
                  <a:lnTo>
                    <a:pt x="5" y="115"/>
                  </a:lnTo>
                  <a:lnTo>
                    <a:pt x="0" y="100"/>
                  </a:lnTo>
                  <a:lnTo>
                    <a:pt x="0" y="85"/>
                  </a:lnTo>
                  <a:lnTo>
                    <a:pt x="0" y="73"/>
                  </a:lnTo>
                  <a:lnTo>
                    <a:pt x="3" y="63"/>
                  </a:lnTo>
                  <a:lnTo>
                    <a:pt x="5" y="50"/>
                  </a:lnTo>
                  <a:lnTo>
                    <a:pt x="8" y="40"/>
                  </a:lnTo>
                  <a:lnTo>
                    <a:pt x="18"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8" name="Freeform 612"/>
            <p:cNvSpPr>
              <a:spLocks/>
            </p:cNvSpPr>
            <p:nvPr/>
          </p:nvSpPr>
          <p:spPr bwMode="auto">
            <a:xfrm>
              <a:off x="4239" y="8198"/>
              <a:ext cx="88" cy="130"/>
            </a:xfrm>
            <a:custGeom>
              <a:avLst/>
              <a:gdLst>
                <a:gd name="T0" fmla="*/ 5 w 88"/>
                <a:gd name="T1" fmla="*/ 113 h 130"/>
                <a:gd name="T2" fmla="*/ 0 w 88"/>
                <a:gd name="T3" fmla="*/ 98 h 130"/>
                <a:gd name="T4" fmla="*/ 15 w 88"/>
                <a:gd name="T5" fmla="*/ 88 h 130"/>
                <a:gd name="T6" fmla="*/ 18 w 88"/>
                <a:gd name="T7" fmla="*/ 100 h 130"/>
                <a:gd name="T8" fmla="*/ 25 w 88"/>
                <a:gd name="T9" fmla="*/ 110 h 130"/>
                <a:gd name="T10" fmla="*/ 35 w 88"/>
                <a:gd name="T11" fmla="*/ 115 h 130"/>
                <a:gd name="T12" fmla="*/ 50 w 88"/>
                <a:gd name="T13" fmla="*/ 115 h 130"/>
                <a:gd name="T14" fmla="*/ 60 w 88"/>
                <a:gd name="T15" fmla="*/ 113 h 130"/>
                <a:gd name="T16" fmla="*/ 68 w 88"/>
                <a:gd name="T17" fmla="*/ 103 h 130"/>
                <a:gd name="T18" fmla="*/ 70 w 88"/>
                <a:gd name="T19" fmla="*/ 88 h 130"/>
                <a:gd name="T20" fmla="*/ 65 w 88"/>
                <a:gd name="T21" fmla="*/ 78 h 130"/>
                <a:gd name="T22" fmla="*/ 58 w 88"/>
                <a:gd name="T23" fmla="*/ 73 h 130"/>
                <a:gd name="T24" fmla="*/ 40 w 88"/>
                <a:gd name="T25" fmla="*/ 70 h 130"/>
                <a:gd name="T26" fmla="*/ 35 w 88"/>
                <a:gd name="T27" fmla="*/ 70 h 130"/>
                <a:gd name="T28" fmla="*/ 38 w 88"/>
                <a:gd name="T29" fmla="*/ 55 h 130"/>
                <a:gd name="T30" fmla="*/ 50 w 88"/>
                <a:gd name="T31" fmla="*/ 55 h 130"/>
                <a:gd name="T32" fmla="*/ 60 w 88"/>
                <a:gd name="T33" fmla="*/ 50 h 130"/>
                <a:gd name="T34" fmla="*/ 65 w 88"/>
                <a:gd name="T35" fmla="*/ 40 h 130"/>
                <a:gd name="T36" fmla="*/ 65 w 88"/>
                <a:gd name="T37" fmla="*/ 30 h 130"/>
                <a:gd name="T38" fmla="*/ 63 w 88"/>
                <a:gd name="T39" fmla="*/ 22 h 130"/>
                <a:gd name="T40" fmla="*/ 55 w 88"/>
                <a:gd name="T41" fmla="*/ 17 h 130"/>
                <a:gd name="T42" fmla="*/ 45 w 88"/>
                <a:gd name="T43" fmla="*/ 15 h 130"/>
                <a:gd name="T44" fmla="*/ 30 w 88"/>
                <a:gd name="T45" fmla="*/ 17 h 130"/>
                <a:gd name="T46" fmla="*/ 23 w 88"/>
                <a:gd name="T47" fmla="*/ 25 h 130"/>
                <a:gd name="T48" fmla="*/ 18 w 88"/>
                <a:gd name="T49" fmla="*/ 42 h 130"/>
                <a:gd name="T50" fmla="*/ 5 w 88"/>
                <a:gd name="T51" fmla="*/ 30 h 130"/>
                <a:gd name="T52" fmla="*/ 8 w 88"/>
                <a:gd name="T53" fmla="*/ 20 h 130"/>
                <a:gd name="T54" fmla="*/ 23 w 88"/>
                <a:gd name="T55" fmla="*/ 5 h 130"/>
                <a:gd name="T56" fmla="*/ 43 w 88"/>
                <a:gd name="T57" fmla="*/ 0 h 130"/>
                <a:gd name="T58" fmla="*/ 60 w 88"/>
                <a:gd name="T59" fmla="*/ 2 h 130"/>
                <a:gd name="T60" fmla="*/ 73 w 88"/>
                <a:gd name="T61" fmla="*/ 10 h 130"/>
                <a:gd name="T62" fmla="*/ 81 w 88"/>
                <a:gd name="T63" fmla="*/ 20 h 130"/>
                <a:gd name="T64" fmla="*/ 83 w 88"/>
                <a:gd name="T65" fmla="*/ 35 h 130"/>
                <a:gd name="T66" fmla="*/ 78 w 88"/>
                <a:gd name="T67" fmla="*/ 53 h 130"/>
                <a:gd name="T68" fmla="*/ 73 w 88"/>
                <a:gd name="T69" fmla="*/ 58 h 130"/>
                <a:gd name="T70" fmla="*/ 76 w 88"/>
                <a:gd name="T71" fmla="*/ 65 h 130"/>
                <a:gd name="T72" fmla="*/ 86 w 88"/>
                <a:gd name="T73" fmla="*/ 80 h 130"/>
                <a:gd name="T74" fmla="*/ 88 w 88"/>
                <a:gd name="T75" fmla="*/ 98 h 130"/>
                <a:gd name="T76" fmla="*/ 81 w 88"/>
                <a:gd name="T77" fmla="*/ 113 h 130"/>
                <a:gd name="T78" fmla="*/ 70 w 88"/>
                <a:gd name="T79" fmla="*/ 125 h 130"/>
                <a:gd name="T80" fmla="*/ 53 w 88"/>
                <a:gd name="T81" fmla="*/ 130 h 130"/>
                <a:gd name="T82" fmla="*/ 33 w 88"/>
                <a:gd name="T83" fmla="*/ 130 h 130"/>
                <a:gd name="T84" fmla="*/ 15 w 88"/>
                <a:gd name="T85" fmla="*/ 125 h 130"/>
                <a:gd name="T86" fmla="*/ 10 w 88"/>
                <a:gd name="T87" fmla="*/ 118 h 1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8"/>
                <a:gd name="T133" fmla="*/ 0 h 130"/>
                <a:gd name="T134" fmla="*/ 88 w 88"/>
                <a:gd name="T135" fmla="*/ 130 h 1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8" h="130">
                  <a:moveTo>
                    <a:pt x="10" y="118"/>
                  </a:moveTo>
                  <a:lnTo>
                    <a:pt x="5" y="113"/>
                  </a:lnTo>
                  <a:lnTo>
                    <a:pt x="3" y="105"/>
                  </a:lnTo>
                  <a:lnTo>
                    <a:pt x="0" y="98"/>
                  </a:lnTo>
                  <a:lnTo>
                    <a:pt x="0" y="88"/>
                  </a:lnTo>
                  <a:lnTo>
                    <a:pt x="15" y="88"/>
                  </a:lnTo>
                  <a:lnTo>
                    <a:pt x="18" y="95"/>
                  </a:lnTo>
                  <a:lnTo>
                    <a:pt x="18" y="100"/>
                  </a:lnTo>
                  <a:lnTo>
                    <a:pt x="20" y="108"/>
                  </a:lnTo>
                  <a:lnTo>
                    <a:pt x="25" y="110"/>
                  </a:lnTo>
                  <a:lnTo>
                    <a:pt x="30" y="115"/>
                  </a:lnTo>
                  <a:lnTo>
                    <a:pt x="35" y="115"/>
                  </a:lnTo>
                  <a:lnTo>
                    <a:pt x="43" y="118"/>
                  </a:lnTo>
                  <a:lnTo>
                    <a:pt x="50" y="115"/>
                  </a:lnTo>
                  <a:lnTo>
                    <a:pt x="55" y="115"/>
                  </a:lnTo>
                  <a:lnTo>
                    <a:pt x="60" y="113"/>
                  </a:lnTo>
                  <a:lnTo>
                    <a:pt x="63" y="110"/>
                  </a:lnTo>
                  <a:lnTo>
                    <a:pt x="68" y="103"/>
                  </a:lnTo>
                  <a:lnTo>
                    <a:pt x="70" y="93"/>
                  </a:lnTo>
                  <a:lnTo>
                    <a:pt x="70" y="88"/>
                  </a:lnTo>
                  <a:lnTo>
                    <a:pt x="68" y="83"/>
                  </a:lnTo>
                  <a:lnTo>
                    <a:pt x="65" y="78"/>
                  </a:lnTo>
                  <a:lnTo>
                    <a:pt x="63" y="75"/>
                  </a:lnTo>
                  <a:lnTo>
                    <a:pt x="58" y="73"/>
                  </a:lnTo>
                  <a:lnTo>
                    <a:pt x="53" y="70"/>
                  </a:lnTo>
                  <a:lnTo>
                    <a:pt x="40" y="70"/>
                  </a:lnTo>
                  <a:lnTo>
                    <a:pt x="38" y="70"/>
                  </a:lnTo>
                  <a:lnTo>
                    <a:pt x="35" y="70"/>
                  </a:lnTo>
                  <a:lnTo>
                    <a:pt x="35" y="55"/>
                  </a:lnTo>
                  <a:lnTo>
                    <a:pt x="38" y="55"/>
                  </a:lnTo>
                  <a:lnTo>
                    <a:pt x="43" y="55"/>
                  </a:lnTo>
                  <a:lnTo>
                    <a:pt x="50" y="55"/>
                  </a:lnTo>
                  <a:lnTo>
                    <a:pt x="55" y="53"/>
                  </a:lnTo>
                  <a:lnTo>
                    <a:pt x="60" y="50"/>
                  </a:lnTo>
                  <a:lnTo>
                    <a:pt x="63" y="45"/>
                  </a:lnTo>
                  <a:lnTo>
                    <a:pt x="65" y="40"/>
                  </a:lnTo>
                  <a:lnTo>
                    <a:pt x="65" y="35"/>
                  </a:lnTo>
                  <a:lnTo>
                    <a:pt x="65" y="30"/>
                  </a:lnTo>
                  <a:lnTo>
                    <a:pt x="65" y="27"/>
                  </a:lnTo>
                  <a:lnTo>
                    <a:pt x="63" y="22"/>
                  </a:lnTo>
                  <a:lnTo>
                    <a:pt x="60" y="20"/>
                  </a:lnTo>
                  <a:lnTo>
                    <a:pt x="55" y="17"/>
                  </a:lnTo>
                  <a:lnTo>
                    <a:pt x="53" y="17"/>
                  </a:lnTo>
                  <a:lnTo>
                    <a:pt x="45" y="15"/>
                  </a:lnTo>
                  <a:lnTo>
                    <a:pt x="38" y="17"/>
                  </a:lnTo>
                  <a:lnTo>
                    <a:pt x="30" y="17"/>
                  </a:lnTo>
                  <a:lnTo>
                    <a:pt x="25" y="22"/>
                  </a:lnTo>
                  <a:lnTo>
                    <a:pt x="23" y="25"/>
                  </a:lnTo>
                  <a:lnTo>
                    <a:pt x="20" y="32"/>
                  </a:lnTo>
                  <a:lnTo>
                    <a:pt x="18" y="42"/>
                  </a:lnTo>
                  <a:lnTo>
                    <a:pt x="3" y="42"/>
                  </a:lnTo>
                  <a:lnTo>
                    <a:pt x="5" y="30"/>
                  </a:lnTo>
                  <a:lnTo>
                    <a:pt x="5" y="25"/>
                  </a:lnTo>
                  <a:lnTo>
                    <a:pt x="8" y="20"/>
                  </a:lnTo>
                  <a:lnTo>
                    <a:pt x="15" y="10"/>
                  </a:lnTo>
                  <a:lnTo>
                    <a:pt x="23" y="5"/>
                  </a:lnTo>
                  <a:lnTo>
                    <a:pt x="30" y="2"/>
                  </a:lnTo>
                  <a:lnTo>
                    <a:pt x="43" y="0"/>
                  </a:lnTo>
                  <a:lnTo>
                    <a:pt x="53" y="2"/>
                  </a:lnTo>
                  <a:lnTo>
                    <a:pt x="60" y="2"/>
                  </a:lnTo>
                  <a:lnTo>
                    <a:pt x="68" y="5"/>
                  </a:lnTo>
                  <a:lnTo>
                    <a:pt x="73" y="10"/>
                  </a:lnTo>
                  <a:lnTo>
                    <a:pt x="78" y="15"/>
                  </a:lnTo>
                  <a:lnTo>
                    <a:pt x="81" y="20"/>
                  </a:lnTo>
                  <a:lnTo>
                    <a:pt x="83" y="27"/>
                  </a:lnTo>
                  <a:lnTo>
                    <a:pt x="83" y="35"/>
                  </a:lnTo>
                  <a:lnTo>
                    <a:pt x="81" y="45"/>
                  </a:lnTo>
                  <a:lnTo>
                    <a:pt x="78" y="53"/>
                  </a:lnTo>
                  <a:lnTo>
                    <a:pt x="76" y="55"/>
                  </a:lnTo>
                  <a:lnTo>
                    <a:pt x="73" y="58"/>
                  </a:lnTo>
                  <a:lnTo>
                    <a:pt x="68" y="60"/>
                  </a:lnTo>
                  <a:lnTo>
                    <a:pt x="76" y="65"/>
                  </a:lnTo>
                  <a:lnTo>
                    <a:pt x="83" y="70"/>
                  </a:lnTo>
                  <a:lnTo>
                    <a:pt x="86" y="80"/>
                  </a:lnTo>
                  <a:lnTo>
                    <a:pt x="88" y="90"/>
                  </a:lnTo>
                  <a:lnTo>
                    <a:pt x="88" y="98"/>
                  </a:lnTo>
                  <a:lnTo>
                    <a:pt x="86" y="108"/>
                  </a:lnTo>
                  <a:lnTo>
                    <a:pt x="81" y="113"/>
                  </a:lnTo>
                  <a:lnTo>
                    <a:pt x="76" y="120"/>
                  </a:lnTo>
                  <a:lnTo>
                    <a:pt x="70" y="125"/>
                  </a:lnTo>
                  <a:lnTo>
                    <a:pt x="63" y="128"/>
                  </a:lnTo>
                  <a:lnTo>
                    <a:pt x="53" y="130"/>
                  </a:lnTo>
                  <a:lnTo>
                    <a:pt x="43" y="130"/>
                  </a:lnTo>
                  <a:lnTo>
                    <a:pt x="33" y="130"/>
                  </a:lnTo>
                  <a:lnTo>
                    <a:pt x="23" y="128"/>
                  </a:lnTo>
                  <a:lnTo>
                    <a:pt x="15" y="125"/>
                  </a:lnTo>
                  <a:lnTo>
                    <a:pt x="13" y="123"/>
                  </a:lnTo>
                  <a:lnTo>
                    <a:pt x="1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9" name="Freeform 613"/>
            <p:cNvSpPr>
              <a:spLocks/>
            </p:cNvSpPr>
            <p:nvPr/>
          </p:nvSpPr>
          <p:spPr bwMode="auto">
            <a:xfrm>
              <a:off x="4350" y="8306"/>
              <a:ext cx="20" cy="48"/>
            </a:xfrm>
            <a:custGeom>
              <a:avLst/>
              <a:gdLst>
                <a:gd name="T0" fmla="*/ 0 w 20"/>
                <a:gd name="T1" fmla="*/ 37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7 h 48"/>
                <a:gd name="T20" fmla="*/ 15 w 20"/>
                <a:gd name="T21" fmla="*/ 37 h 48"/>
                <a:gd name="T22" fmla="*/ 12 w 20"/>
                <a:gd name="T23" fmla="*/ 40 h 48"/>
                <a:gd name="T24" fmla="*/ 10 w 20"/>
                <a:gd name="T25" fmla="*/ 42 h 48"/>
                <a:gd name="T26" fmla="*/ 5 w 20"/>
                <a:gd name="T27" fmla="*/ 45 h 48"/>
                <a:gd name="T28" fmla="*/ 0 w 20"/>
                <a:gd name="T29" fmla="*/ 48 h 48"/>
                <a:gd name="T30" fmla="*/ 0 w 20"/>
                <a:gd name="T31" fmla="*/ 3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7"/>
                  </a:moveTo>
                  <a:lnTo>
                    <a:pt x="5" y="35"/>
                  </a:lnTo>
                  <a:lnTo>
                    <a:pt x="10" y="30"/>
                  </a:lnTo>
                  <a:lnTo>
                    <a:pt x="10" y="22"/>
                  </a:lnTo>
                  <a:lnTo>
                    <a:pt x="10" y="20"/>
                  </a:lnTo>
                  <a:lnTo>
                    <a:pt x="0" y="20"/>
                  </a:lnTo>
                  <a:lnTo>
                    <a:pt x="0" y="0"/>
                  </a:lnTo>
                  <a:lnTo>
                    <a:pt x="20" y="0"/>
                  </a:lnTo>
                  <a:lnTo>
                    <a:pt x="20" y="17"/>
                  </a:lnTo>
                  <a:lnTo>
                    <a:pt x="17" y="27"/>
                  </a:lnTo>
                  <a:lnTo>
                    <a:pt x="15" y="37"/>
                  </a:lnTo>
                  <a:lnTo>
                    <a:pt x="12" y="40"/>
                  </a:lnTo>
                  <a:lnTo>
                    <a:pt x="10" y="42"/>
                  </a:lnTo>
                  <a:lnTo>
                    <a:pt x="5" y="45"/>
                  </a:lnTo>
                  <a:lnTo>
                    <a:pt x="0" y="48"/>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0" name="Freeform 614"/>
            <p:cNvSpPr>
              <a:spLocks/>
            </p:cNvSpPr>
            <p:nvPr/>
          </p:nvSpPr>
          <p:spPr bwMode="auto">
            <a:xfrm>
              <a:off x="4453" y="8200"/>
              <a:ext cx="48" cy="126"/>
            </a:xfrm>
            <a:custGeom>
              <a:avLst/>
              <a:gdLst>
                <a:gd name="T0" fmla="*/ 0 w 48"/>
                <a:gd name="T1" fmla="*/ 35 h 126"/>
                <a:gd name="T2" fmla="*/ 0 w 48"/>
                <a:gd name="T3" fmla="*/ 23 h 126"/>
                <a:gd name="T4" fmla="*/ 15 w 48"/>
                <a:gd name="T5" fmla="*/ 23 h 126"/>
                <a:gd name="T6" fmla="*/ 25 w 48"/>
                <a:gd name="T7" fmla="*/ 18 h 126"/>
                <a:gd name="T8" fmla="*/ 28 w 48"/>
                <a:gd name="T9" fmla="*/ 15 h 126"/>
                <a:gd name="T10" fmla="*/ 30 w 48"/>
                <a:gd name="T11" fmla="*/ 13 h 126"/>
                <a:gd name="T12" fmla="*/ 35 w 48"/>
                <a:gd name="T13" fmla="*/ 0 h 126"/>
                <a:gd name="T14" fmla="*/ 48 w 48"/>
                <a:gd name="T15" fmla="*/ 0 h 126"/>
                <a:gd name="T16" fmla="*/ 48 w 48"/>
                <a:gd name="T17" fmla="*/ 126 h 126"/>
                <a:gd name="T18" fmla="*/ 30 w 48"/>
                <a:gd name="T19" fmla="*/ 126 h 126"/>
                <a:gd name="T20" fmla="*/ 30 w 48"/>
                <a:gd name="T21" fmla="*/ 35 h 126"/>
                <a:gd name="T22" fmla="*/ 0 w 48"/>
                <a:gd name="T23" fmla="*/ 35 h 1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126"/>
                <a:gd name="T38" fmla="*/ 48 w 48"/>
                <a:gd name="T39" fmla="*/ 126 h 1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126">
                  <a:moveTo>
                    <a:pt x="0" y="35"/>
                  </a:moveTo>
                  <a:lnTo>
                    <a:pt x="0" y="23"/>
                  </a:lnTo>
                  <a:lnTo>
                    <a:pt x="15" y="23"/>
                  </a:lnTo>
                  <a:lnTo>
                    <a:pt x="25" y="18"/>
                  </a:lnTo>
                  <a:lnTo>
                    <a:pt x="28" y="15"/>
                  </a:lnTo>
                  <a:lnTo>
                    <a:pt x="30" y="13"/>
                  </a:lnTo>
                  <a:lnTo>
                    <a:pt x="35" y="0"/>
                  </a:lnTo>
                  <a:lnTo>
                    <a:pt x="48" y="0"/>
                  </a:lnTo>
                  <a:lnTo>
                    <a:pt x="48" y="126"/>
                  </a:lnTo>
                  <a:lnTo>
                    <a:pt x="30" y="126"/>
                  </a:lnTo>
                  <a:lnTo>
                    <a:pt x="30"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Freeform 615"/>
            <p:cNvSpPr>
              <a:spLocks/>
            </p:cNvSpPr>
            <p:nvPr/>
          </p:nvSpPr>
          <p:spPr bwMode="auto">
            <a:xfrm>
              <a:off x="4543" y="8193"/>
              <a:ext cx="41" cy="171"/>
            </a:xfrm>
            <a:custGeom>
              <a:avLst/>
              <a:gdLst>
                <a:gd name="T0" fmla="*/ 0 w 41"/>
                <a:gd name="T1" fmla="*/ 171 h 171"/>
                <a:gd name="T2" fmla="*/ 11 w 41"/>
                <a:gd name="T3" fmla="*/ 145 h 171"/>
                <a:gd name="T4" fmla="*/ 18 w 41"/>
                <a:gd name="T5" fmla="*/ 130 h 171"/>
                <a:gd name="T6" fmla="*/ 21 w 41"/>
                <a:gd name="T7" fmla="*/ 120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7 h 171"/>
                <a:gd name="T22" fmla="*/ 11 w 41"/>
                <a:gd name="T23" fmla="*/ 22 h 171"/>
                <a:gd name="T24" fmla="*/ 0 w 41"/>
                <a:gd name="T25" fmla="*/ 0 h 171"/>
                <a:gd name="T26" fmla="*/ 11 w 41"/>
                <a:gd name="T27" fmla="*/ 0 h 171"/>
                <a:gd name="T28" fmla="*/ 26 w 41"/>
                <a:gd name="T29" fmla="*/ 27 h 171"/>
                <a:gd name="T30" fmla="*/ 33 w 41"/>
                <a:gd name="T31" fmla="*/ 42 h 171"/>
                <a:gd name="T32" fmla="*/ 36 w 41"/>
                <a:gd name="T33" fmla="*/ 52 h 171"/>
                <a:gd name="T34" fmla="*/ 38 w 41"/>
                <a:gd name="T35" fmla="*/ 63 h 171"/>
                <a:gd name="T36" fmla="*/ 41 w 41"/>
                <a:gd name="T37" fmla="*/ 85 h 171"/>
                <a:gd name="T38" fmla="*/ 41 w 41"/>
                <a:gd name="T39" fmla="*/ 98 h 171"/>
                <a:gd name="T40" fmla="*/ 38 w 41"/>
                <a:gd name="T41" fmla="*/ 108 h 171"/>
                <a:gd name="T42" fmla="*/ 36 w 41"/>
                <a:gd name="T43" fmla="*/ 120 h 171"/>
                <a:gd name="T44" fmla="*/ 33 w 41"/>
                <a:gd name="T45" fmla="*/ 130 h 171"/>
                <a:gd name="T46" fmla="*/ 26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5"/>
                  </a:lnTo>
                  <a:lnTo>
                    <a:pt x="18" y="130"/>
                  </a:lnTo>
                  <a:lnTo>
                    <a:pt x="21" y="120"/>
                  </a:lnTo>
                  <a:lnTo>
                    <a:pt x="23" y="108"/>
                  </a:lnTo>
                  <a:lnTo>
                    <a:pt x="23" y="98"/>
                  </a:lnTo>
                  <a:lnTo>
                    <a:pt x="23" y="85"/>
                  </a:lnTo>
                  <a:lnTo>
                    <a:pt x="23" y="73"/>
                  </a:lnTo>
                  <a:lnTo>
                    <a:pt x="23" y="60"/>
                  </a:lnTo>
                  <a:lnTo>
                    <a:pt x="21" y="50"/>
                  </a:lnTo>
                  <a:lnTo>
                    <a:pt x="18" y="37"/>
                  </a:lnTo>
                  <a:lnTo>
                    <a:pt x="11" y="22"/>
                  </a:lnTo>
                  <a:lnTo>
                    <a:pt x="0" y="0"/>
                  </a:lnTo>
                  <a:lnTo>
                    <a:pt x="11" y="0"/>
                  </a:lnTo>
                  <a:lnTo>
                    <a:pt x="26" y="27"/>
                  </a:lnTo>
                  <a:lnTo>
                    <a:pt x="33" y="42"/>
                  </a:lnTo>
                  <a:lnTo>
                    <a:pt x="36" y="52"/>
                  </a:lnTo>
                  <a:lnTo>
                    <a:pt x="38" y="63"/>
                  </a:lnTo>
                  <a:lnTo>
                    <a:pt x="41" y="85"/>
                  </a:lnTo>
                  <a:lnTo>
                    <a:pt x="41" y="98"/>
                  </a:lnTo>
                  <a:lnTo>
                    <a:pt x="38" y="108"/>
                  </a:lnTo>
                  <a:lnTo>
                    <a:pt x="36" y="120"/>
                  </a:lnTo>
                  <a:lnTo>
                    <a:pt x="33" y="130"/>
                  </a:lnTo>
                  <a:lnTo>
                    <a:pt x="26"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2" name="Rectangle 616"/>
            <p:cNvSpPr>
              <a:spLocks noChangeArrowheads="1"/>
            </p:cNvSpPr>
            <p:nvPr/>
          </p:nvSpPr>
          <p:spPr bwMode="auto">
            <a:xfrm>
              <a:off x="3386" y="7954"/>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3" name="Freeform 617"/>
            <p:cNvSpPr>
              <a:spLocks/>
            </p:cNvSpPr>
            <p:nvPr/>
          </p:nvSpPr>
          <p:spPr bwMode="auto">
            <a:xfrm>
              <a:off x="3431" y="7954"/>
              <a:ext cx="104" cy="131"/>
            </a:xfrm>
            <a:custGeom>
              <a:avLst/>
              <a:gdLst>
                <a:gd name="T0" fmla="*/ 0 w 104"/>
                <a:gd name="T1" fmla="*/ 0 h 131"/>
                <a:gd name="T2" fmla="*/ 23 w 104"/>
                <a:gd name="T3" fmla="*/ 0 h 131"/>
                <a:gd name="T4" fmla="*/ 89 w 104"/>
                <a:gd name="T5" fmla="*/ 106 h 131"/>
                <a:gd name="T6" fmla="*/ 89 w 104"/>
                <a:gd name="T7" fmla="*/ 0 h 131"/>
                <a:gd name="T8" fmla="*/ 104 w 104"/>
                <a:gd name="T9" fmla="*/ 0 h 131"/>
                <a:gd name="T10" fmla="*/ 104 w 104"/>
                <a:gd name="T11" fmla="*/ 131 h 131"/>
                <a:gd name="T12" fmla="*/ 86 w 104"/>
                <a:gd name="T13" fmla="*/ 131 h 131"/>
                <a:gd name="T14" fmla="*/ 18 w 104"/>
                <a:gd name="T15" fmla="*/ 25 h 131"/>
                <a:gd name="T16" fmla="*/ 18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3" y="0"/>
                  </a:lnTo>
                  <a:lnTo>
                    <a:pt x="89" y="106"/>
                  </a:lnTo>
                  <a:lnTo>
                    <a:pt x="89" y="0"/>
                  </a:lnTo>
                  <a:lnTo>
                    <a:pt x="104" y="0"/>
                  </a:lnTo>
                  <a:lnTo>
                    <a:pt x="104" y="131"/>
                  </a:lnTo>
                  <a:lnTo>
                    <a:pt x="86" y="131"/>
                  </a:lnTo>
                  <a:lnTo>
                    <a:pt x="18" y="2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4" name="Freeform 618"/>
            <p:cNvSpPr>
              <a:spLocks/>
            </p:cNvSpPr>
            <p:nvPr/>
          </p:nvSpPr>
          <p:spPr bwMode="auto">
            <a:xfrm>
              <a:off x="3552" y="7954"/>
              <a:ext cx="106" cy="131"/>
            </a:xfrm>
            <a:custGeom>
              <a:avLst/>
              <a:gdLst>
                <a:gd name="T0" fmla="*/ 106 w 106"/>
                <a:gd name="T1" fmla="*/ 0 h 131"/>
                <a:gd name="T2" fmla="*/ 106 w 106"/>
                <a:gd name="T3" fmla="*/ 15 h 131"/>
                <a:gd name="T4" fmla="*/ 63 w 106"/>
                <a:gd name="T5" fmla="*/ 15 h 131"/>
                <a:gd name="T6" fmla="*/ 63 w 106"/>
                <a:gd name="T7" fmla="*/ 131 h 131"/>
                <a:gd name="T8" fmla="*/ 43 w 106"/>
                <a:gd name="T9" fmla="*/ 131 h 131"/>
                <a:gd name="T10" fmla="*/ 43 w 106"/>
                <a:gd name="T11" fmla="*/ 15 h 131"/>
                <a:gd name="T12" fmla="*/ 0 w 106"/>
                <a:gd name="T13" fmla="*/ 15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15"/>
                  </a:lnTo>
                  <a:lnTo>
                    <a:pt x="63" y="15"/>
                  </a:lnTo>
                  <a:lnTo>
                    <a:pt x="63" y="131"/>
                  </a:lnTo>
                  <a:lnTo>
                    <a:pt x="43" y="131"/>
                  </a:lnTo>
                  <a:lnTo>
                    <a:pt x="43" y="15"/>
                  </a:lnTo>
                  <a:lnTo>
                    <a:pt x="0" y="15"/>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5" name="Freeform 619"/>
            <p:cNvSpPr>
              <a:spLocks/>
            </p:cNvSpPr>
            <p:nvPr/>
          </p:nvSpPr>
          <p:spPr bwMode="auto">
            <a:xfrm>
              <a:off x="3376" y="7710"/>
              <a:ext cx="116" cy="136"/>
            </a:xfrm>
            <a:custGeom>
              <a:avLst/>
              <a:gdLst>
                <a:gd name="T0" fmla="*/ 106 w 116"/>
                <a:gd name="T1" fmla="*/ 20 h 136"/>
                <a:gd name="T2" fmla="*/ 113 w 116"/>
                <a:gd name="T3" fmla="*/ 36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6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1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4 h 136"/>
                <a:gd name="T42" fmla="*/ 58 w 116"/>
                <a:gd name="T43" fmla="*/ 136 h 136"/>
                <a:gd name="T44" fmla="*/ 38 w 116"/>
                <a:gd name="T45" fmla="*/ 134 h 136"/>
                <a:gd name="T46" fmla="*/ 20 w 116"/>
                <a:gd name="T47" fmla="*/ 123 h 136"/>
                <a:gd name="T48" fmla="*/ 5 w 116"/>
                <a:gd name="T49" fmla="*/ 101 h 136"/>
                <a:gd name="T50" fmla="*/ 3 w 116"/>
                <a:gd name="T51" fmla="*/ 86 h 136"/>
                <a:gd name="T52" fmla="*/ 3 w 116"/>
                <a:gd name="T53" fmla="*/ 53 h 136"/>
                <a:gd name="T54" fmla="*/ 10 w 116"/>
                <a:gd name="T55" fmla="*/ 31 h 136"/>
                <a:gd name="T56" fmla="*/ 25 w 116"/>
                <a:gd name="T57" fmla="*/ 10 h 136"/>
                <a:gd name="T58" fmla="*/ 40 w 116"/>
                <a:gd name="T59" fmla="*/ 3 h 136"/>
                <a:gd name="T60" fmla="*/ 61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6"/>
                  </a:lnTo>
                  <a:lnTo>
                    <a:pt x="116" y="43"/>
                  </a:lnTo>
                  <a:lnTo>
                    <a:pt x="98" y="43"/>
                  </a:lnTo>
                  <a:lnTo>
                    <a:pt x="93" y="31"/>
                  </a:lnTo>
                  <a:lnTo>
                    <a:pt x="91" y="25"/>
                  </a:lnTo>
                  <a:lnTo>
                    <a:pt x="86" y="23"/>
                  </a:lnTo>
                  <a:lnTo>
                    <a:pt x="81" y="20"/>
                  </a:lnTo>
                  <a:lnTo>
                    <a:pt x="76" y="18"/>
                  </a:lnTo>
                  <a:lnTo>
                    <a:pt x="68" y="15"/>
                  </a:lnTo>
                  <a:lnTo>
                    <a:pt x="61" y="15"/>
                  </a:lnTo>
                  <a:lnTo>
                    <a:pt x="53" y="15"/>
                  </a:lnTo>
                  <a:lnTo>
                    <a:pt x="43" y="18"/>
                  </a:lnTo>
                  <a:lnTo>
                    <a:pt x="38" y="23"/>
                  </a:lnTo>
                  <a:lnTo>
                    <a:pt x="30" y="28"/>
                  </a:lnTo>
                  <a:lnTo>
                    <a:pt x="25" y="36"/>
                  </a:lnTo>
                  <a:lnTo>
                    <a:pt x="23" y="46"/>
                  </a:lnTo>
                  <a:lnTo>
                    <a:pt x="20" y="58"/>
                  </a:lnTo>
                  <a:lnTo>
                    <a:pt x="18" y="71"/>
                  </a:lnTo>
                  <a:lnTo>
                    <a:pt x="20" y="81"/>
                  </a:lnTo>
                  <a:lnTo>
                    <a:pt x="20" y="91"/>
                  </a:lnTo>
                  <a:lnTo>
                    <a:pt x="25" y="98"/>
                  </a:lnTo>
                  <a:lnTo>
                    <a:pt x="30" y="106"/>
                  </a:lnTo>
                  <a:lnTo>
                    <a:pt x="35" y="113"/>
                  </a:lnTo>
                  <a:lnTo>
                    <a:pt x="43" y="118"/>
                  </a:lnTo>
                  <a:lnTo>
                    <a:pt x="50" y="121"/>
                  </a:lnTo>
                  <a:lnTo>
                    <a:pt x="61" y="121"/>
                  </a:lnTo>
                  <a:lnTo>
                    <a:pt x="71"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4"/>
                  </a:lnTo>
                  <a:lnTo>
                    <a:pt x="71" y="136"/>
                  </a:lnTo>
                  <a:lnTo>
                    <a:pt x="58" y="136"/>
                  </a:lnTo>
                  <a:lnTo>
                    <a:pt x="48" y="136"/>
                  </a:lnTo>
                  <a:lnTo>
                    <a:pt x="38" y="134"/>
                  </a:lnTo>
                  <a:lnTo>
                    <a:pt x="30" y="128"/>
                  </a:lnTo>
                  <a:lnTo>
                    <a:pt x="20" y="123"/>
                  </a:lnTo>
                  <a:lnTo>
                    <a:pt x="13" y="113"/>
                  </a:lnTo>
                  <a:lnTo>
                    <a:pt x="5" y="101"/>
                  </a:lnTo>
                  <a:lnTo>
                    <a:pt x="3" y="93"/>
                  </a:lnTo>
                  <a:lnTo>
                    <a:pt x="3" y="86"/>
                  </a:lnTo>
                  <a:lnTo>
                    <a:pt x="0" y="68"/>
                  </a:lnTo>
                  <a:lnTo>
                    <a:pt x="3" y="53"/>
                  </a:lnTo>
                  <a:lnTo>
                    <a:pt x="5" y="41"/>
                  </a:lnTo>
                  <a:lnTo>
                    <a:pt x="10" y="31"/>
                  </a:lnTo>
                  <a:lnTo>
                    <a:pt x="15" y="20"/>
                  </a:lnTo>
                  <a:lnTo>
                    <a:pt x="25" y="10"/>
                  </a:lnTo>
                  <a:lnTo>
                    <a:pt x="35" y="5"/>
                  </a:lnTo>
                  <a:lnTo>
                    <a:pt x="40" y="3"/>
                  </a:lnTo>
                  <a:lnTo>
                    <a:pt x="48" y="0"/>
                  </a:lnTo>
                  <a:lnTo>
                    <a:pt x="61"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6" name="Freeform 620"/>
            <p:cNvSpPr>
              <a:spLocks/>
            </p:cNvSpPr>
            <p:nvPr/>
          </p:nvSpPr>
          <p:spPr bwMode="auto">
            <a:xfrm>
              <a:off x="3515" y="7713"/>
              <a:ext cx="103" cy="131"/>
            </a:xfrm>
            <a:custGeom>
              <a:avLst/>
              <a:gdLst>
                <a:gd name="T0" fmla="*/ 0 w 103"/>
                <a:gd name="T1" fmla="*/ 0 h 131"/>
                <a:gd name="T2" fmla="*/ 17 w 103"/>
                <a:gd name="T3" fmla="*/ 0 h 131"/>
                <a:gd name="T4" fmla="*/ 17 w 103"/>
                <a:gd name="T5" fmla="*/ 53 h 131"/>
                <a:gd name="T6" fmla="*/ 85 w 103"/>
                <a:gd name="T7" fmla="*/ 53 h 131"/>
                <a:gd name="T8" fmla="*/ 85 w 103"/>
                <a:gd name="T9" fmla="*/ 0 h 131"/>
                <a:gd name="T10" fmla="*/ 103 w 103"/>
                <a:gd name="T11" fmla="*/ 0 h 131"/>
                <a:gd name="T12" fmla="*/ 103 w 103"/>
                <a:gd name="T13" fmla="*/ 131 h 131"/>
                <a:gd name="T14" fmla="*/ 85 w 103"/>
                <a:gd name="T15" fmla="*/ 131 h 131"/>
                <a:gd name="T16" fmla="*/ 85 w 103"/>
                <a:gd name="T17" fmla="*/ 70 h 131"/>
                <a:gd name="T18" fmla="*/ 17 w 103"/>
                <a:gd name="T19" fmla="*/ 70 h 131"/>
                <a:gd name="T20" fmla="*/ 17 w 103"/>
                <a:gd name="T21" fmla="*/ 131 h 131"/>
                <a:gd name="T22" fmla="*/ 0 w 103"/>
                <a:gd name="T23" fmla="*/ 131 h 131"/>
                <a:gd name="T24" fmla="*/ 0 w 10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31"/>
                <a:gd name="T41" fmla="*/ 103 w 10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31">
                  <a:moveTo>
                    <a:pt x="0" y="0"/>
                  </a:moveTo>
                  <a:lnTo>
                    <a:pt x="17" y="0"/>
                  </a:lnTo>
                  <a:lnTo>
                    <a:pt x="17" y="53"/>
                  </a:lnTo>
                  <a:lnTo>
                    <a:pt x="85" y="53"/>
                  </a:lnTo>
                  <a:lnTo>
                    <a:pt x="85" y="0"/>
                  </a:lnTo>
                  <a:lnTo>
                    <a:pt x="103" y="0"/>
                  </a:lnTo>
                  <a:lnTo>
                    <a:pt x="103" y="131"/>
                  </a:lnTo>
                  <a:lnTo>
                    <a:pt x="85" y="131"/>
                  </a:lnTo>
                  <a:lnTo>
                    <a:pt x="85" y="70"/>
                  </a:lnTo>
                  <a:lnTo>
                    <a:pt x="17" y="70"/>
                  </a:lnTo>
                  <a:lnTo>
                    <a:pt x="17"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7" name="Freeform 621"/>
            <p:cNvSpPr>
              <a:spLocks noEditPoints="1"/>
            </p:cNvSpPr>
            <p:nvPr/>
          </p:nvSpPr>
          <p:spPr bwMode="auto">
            <a:xfrm>
              <a:off x="3633" y="7713"/>
              <a:ext cx="115" cy="131"/>
            </a:xfrm>
            <a:custGeom>
              <a:avLst/>
              <a:gdLst>
                <a:gd name="T0" fmla="*/ 78 w 115"/>
                <a:gd name="T1" fmla="*/ 78 h 131"/>
                <a:gd name="T2" fmla="*/ 58 w 115"/>
                <a:gd name="T3" fmla="*/ 20 h 131"/>
                <a:gd name="T4" fmla="*/ 37 w 115"/>
                <a:gd name="T5" fmla="*/ 78 h 131"/>
                <a:gd name="T6" fmla="*/ 78 w 115"/>
                <a:gd name="T7" fmla="*/ 78 h 131"/>
                <a:gd name="T8" fmla="*/ 48 w 115"/>
                <a:gd name="T9" fmla="*/ 0 h 131"/>
                <a:gd name="T10" fmla="*/ 68 w 115"/>
                <a:gd name="T11" fmla="*/ 0 h 131"/>
                <a:gd name="T12" fmla="*/ 115 w 115"/>
                <a:gd name="T13" fmla="*/ 131 h 131"/>
                <a:gd name="T14" fmla="*/ 95 w 115"/>
                <a:gd name="T15" fmla="*/ 131 h 131"/>
                <a:gd name="T16" fmla="*/ 83 w 115"/>
                <a:gd name="T17" fmla="*/ 90 h 131"/>
                <a:gd name="T18" fmla="*/ 32 w 115"/>
                <a:gd name="T19" fmla="*/ 90 h 131"/>
                <a:gd name="T20" fmla="*/ 17 w 115"/>
                <a:gd name="T21" fmla="*/ 131 h 131"/>
                <a:gd name="T22" fmla="*/ 0 w 115"/>
                <a:gd name="T23" fmla="*/ 131 h 131"/>
                <a:gd name="T24" fmla="*/ 48 w 11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131"/>
                <a:gd name="T41" fmla="*/ 115 w 11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131">
                  <a:moveTo>
                    <a:pt x="78" y="78"/>
                  </a:moveTo>
                  <a:lnTo>
                    <a:pt x="58" y="20"/>
                  </a:lnTo>
                  <a:lnTo>
                    <a:pt x="37" y="78"/>
                  </a:lnTo>
                  <a:lnTo>
                    <a:pt x="78" y="78"/>
                  </a:lnTo>
                  <a:close/>
                  <a:moveTo>
                    <a:pt x="48" y="0"/>
                  </a:moveTo>
                  <a:lnTo>
                    <a:pt x="68" y="0"/>
                  </a:lnTo>
                  <a:lnTo>
                    <a:pt x="115" y="131"/>
                  </a:lnTo>
                  <a:lnTo>
                    <a:pt x="95" y="131"/>
                  </a:lnTo>
                  <a:lnTo>
                    <a:pt x="83" y="90"/>
                  </a:lnTo>
                  <a:lnTo>
                    <a:pt x="32" y="90"/>
                  </a:lnTo>
                  <a:lnTo>
                    <a:pt x="17" y="131"/>
                  </a:lnTo>
                  <a:lnTo>
                    <a:pt x="0" y="131"/>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8" name="Freeform 622"/>
            <p:cNvSpPr>
              <a:spLocks noEditPoints="1"/>
            </p:cNvSpPr>
            <p:nvPr/>
          </p:nvSpPr>
          <p:spPr bwMode="auto">
            <a:xfrm>
              <a:off x="3766" y="7713"/>
              <a:ext cx="108" cy="131"/>
            </a:xfrm>
            <a:custGeom>
              <a:avLst/>
              <a:gdLst>
                <a:gd name="T0" fmla="*/ 60 w 108"/>
                <a:gd name="T1" fmla="*/ 60 h 131"/>
                <a:gd name="T2" fmla="*/ 71 w 108"/>
                <a:gd name="T3" fmla="*/ 58 h 131"/>
                <a:gd name="T4" fmla="*/ 76 w 108"/>
                <a:gd name="T5" fmla="*/ 58 h 131"/>
                <a:gd name="T6" fmla="*/ 78 w 108"/>
                <a:gd name="T7" fmla="*/ 55 h 131"/>
                <a:gd name="T8" fmla="*/ 83 w 108"/>
                <a:gd name="T9" fmla="*/ 53 h 131"/>
                <a:gd name="T10" fmla="*/ 83 w 108"/>
                <a:gd name="T11" fmla="*/ 48 h 131"/>
                <a:gd name="T12" fmla="*/ 86 w 108"/>
                <a:gd name="T13" fmla="*/ 43 h 131"/>
                <a:gd name="T14" fmla="*/ 86 w 108"/>
                <a:gd name="T15" fmla="*/ 38 h 131"/>
                <a:gd name="T16" fmla="*/ 86 w 108"/>
                <a:gd name="T17" fmla="*/ 30 h 131"/>
                <a:gd name="T18" fmla="*/ 83 w 108"/>
                <a:gd name="T19" fmla="*/ 25 h 131"/>
                <a:gd name="T20" fmla="*/ 81 w 108"/>
                <a:gd name="T21" fmla="*/ 22 h 131"/>
                <a:gd name="T22" fmla="*/ 76 w 108"/>
                <a:gd name="T23" fmla="*/ 17 h 131"/>
                <a:gd name="T24" fmla="*/ 71 w 108"/>
                <a:gd name="T25" fmla="*/ 17 h 131"/>
                <a:gd name="T26" fmla="*/ 60 w 108"/>
                <a:gd name="T27" fmla="*/ 15 h 131"/>
                <a:gd name="T28" fmla="*/ 18 w 108"/>
                <a:gd name="T29" fmla="*/ 15 h 131"/>
                <a:gd name="T30" fmla="*/ 18 w 108"/>
                <a:gd name="T31" fmla="*/ 60 h 131"/>
                <a:gd name="T32" fmla="*/ 60 w 108"/>
                <a:gd name="T33" fmla="*/ 60 h 131"/>
                <a:gd name="T34" fmla="*/ 0 w 108"/>
                <a:gd name="T35" fmla="*/ 0 h 131"/>
                <a:gd name="T36" fmla="*/ 60 w 108"/>
                <a:gd name="T37" fmla="*/ 0 h 131"/>
                <a:gd name="T38" fmla="*/ 76 w 108"/>
                <a:gd name="T39" fmla="*/ 2 h 131"/>
                <a:gd name="T40" fmla="*/ 86 w 108"/>
                <a:gd name="T41" fmla="*/ 5 h 131"/>
                <a:gd name="T42" fmla="*/ 93 w 108"/>
                <a:gd name="T43" fmla="*/ 10 h 131"/>
                <a:gd name="T44" fmla="*/ 96 w 108"/>
                <a:gd name="T45" fmla="*/ 12 h 131"/>
                <a:gd name="T46" fmla="*/ 101 w 108"/>
                <a:gd name="T47" fmla="*/ 17 h 131"/>
                <a:gd name="T48" fmla="*/ 103 w 108"/>
                <a:gd name="T49" fmla="*/ 25 h 131"/>
                <a:gd name="T50" fmla="*/ 103 w 108"/>
                <a:gd name="T51" fmla="*/ 35 h 131"/>
                <a:gd name="T52" fmla="*/ 103 w 108"/>
                <a:gd name="T53" fmla="*/ 45 h 131"/>
                <a:gd name="T54" fmla="*/ 101 w 108"/>
                <a:gd name="T55" fmla="*/ 50 h 131"/>
                <a:gd name="T56" fmla="*/ 98 w 108"/>
                <a:gd name="T57" fmla="*/ 55 h 131"/>
                <a:gd name="T58" fmla="*/ 93 w 108"/>
                <a:gd name="T59" fmla="*/ 60 h 131"/>
                <a:gd name="T60" fmla="*/ 86 w 108"/>
                <a:gd name="T61" fmla="*/ 68 h 131"/>
                <a:gd name="T62" fmla="*/ 93 w 108"/>
                <a:gd name="T63" fmla="*/ 70 h 131"/>
                <a:gd name="T64" fmla="*/ 98 w 108"/>
                <a:gd name="T65" fmla="*/ 75 h 131"/>
                <a:gd name="T66" fmla="*/ 98 w 108"/>
                <a:gd name="T67" fmla="*/ 78 h 131"/>
                <a:gd name="T68" fmla="*/ 101 w 108"/>
                <a:gd name="T69" fmla="*/ 80 h 131"/>
                <a:gd name="T70" fmla="*/ 101 w 108"/>
                <a:gd name="T71" fmla="*/ 90 h 131"/>
                <a:gd name="T72" fmla="*/ 103 w 108"/>
                <a:gd name="T73" fmla="*/ 108 h 131"/>
                <a:gd name="T74" fmla="*/ 103 w 108"/>
                <a:gd name="T75" fmla="*/ 120 h 131"/>
                <a:gd name="T76" fmla="*/ 106 w 108"/>
                <a:gd name="T77" fmla="*/ 125 h 131"/>
                <a:gd name="T78" fmla="*/ 108 w 108"/>
                <a:gd name="T79" fmla="*/ 128 h 131"/>
                <a:gd name="T80" fmla="*/ 108 w 108"/>
                <a:gd name="T81" fmla="*/ 131 h 131"/>
                <a:gd name="T82" fmla="*/ 88 w 108"/>
                <a:gd name="T83" fmla="*/ 131 h 131"/>
                <a:gd name="T84" fmla="*/ 86 w 108"/>
                <a:gd name="T85" fmla="*/ 125 h 131"/>
                <a:gd name="T86" fmla="*/ 86 w 108"/>
                <a:gd name="T87" fmla="*/ 115 h 131"/>
                <a:gd name="T88" fmla="*/ 83 w 108"/>
                <a:gd name="T89" fmla="*/ 93 h 131"/>
                <a:gd name="T90" fmla="*/ 83 w 108"/>
                <a:gd name="T91" fmla="*/ 88 h 131"/>
                <a:gd name="T92" fmla="*/ 81 w 108"/>
                <a:gd name="T93" fmla="*/ 83 h 131"/>
                <a:gd name="T94" fmla="*/ 78 w 108"/>
                <a:gd name="T95" fmla="*/ 80 h 131"/>
                <a:gd name="T96" fmla="*/ 76 w 108"/>
                <a:gd name="T97" fmla="*/ 78 h 131"/>
                <a:gd name="T98" fmla="*/ 68 w 108"/>
                <a:gd name="T99" fmla="*/ 75 h 131"/>
                <a:gd name="T100" fmla="*/ 58 w 108"/>
                <a:gd name="T101" fmla="*/ 75 h 131"/>
                <a:gd name="T102" fmla="*/ 18 w 108"/>
                <a:gd name="T103" fmla="*/ 75 h 131"/>
                <a:gd name="T104" fmla="*/ 18 w 108"/>
                <a:gd name="T105" fmla="*/ 131 h 131"/>
                <a:gd name="T106" fmla="*/ 0 w 108"/>
                <a:gd name="T107" fmla="*/ 131 h 131"/>
                <a:gd name="T108" fmla="*/ 0 w 108"/>
                <a:gd name="T109" fmla="*/ 0 h 1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1"/>
                <a:gd name="T167" fmla="*/ 108 w 108"/>
                <a:gd name="T168" fmla="*/ 131 h 1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1">
                  <a:moveTo>
                    <a:pt x="60" y="60"/>
                  </a:moveTo>
                  <a:lnTo>
                    <a:pt x="71" y="58"/>
                  </a:lnTo>
                  <a:lnTo>
                    <a:pt x="76" y="58"/>
                  </a:lnTo>
                  <a:lnTo>
                    <a:pt x="78" y="55"/>
                  </a:lnTo>
                  <a:lnTo>
                    <a:pt x="83" y="53"/>
                  </a:lnTo>
                  <a:lnTo>
                    <a:pt x="83" y="48"/>
                  </a:lnTo>
                  <a:lnTo>
                    <a:pt x="86" y="43"/>
                  </a:lnTo>
                  <a:lnTo>
                    <a:pt x="86" y="38"/>
                  </a:lnTo>
                  <a:lnTo>
                    <a:pt x="86" y="30"/>
                  </a:lnTo>
                  <a:lnTo>
                    <a:pt x="83" y="25"/>
                  </a:lnTo>
                  <a:lnTo>
                    <a:pt x="81" y="22"/>
                  </a:lnTo>
                  <a:lnTo>
                    <a:pt x="76" y="17"/>
                  </a:lnTo>
                  <a:lnTo>
                    <a:pt x="71" y="17"/>
                  </a:lnTo>
                  <a:lnTo>
                    <a:pt x="60" y="15"/>
                  </a:lnTo>
                  <a:lnTo>
                    <a:pt x="18" y="15"/>
                  </a:lnTo>
                  <a:lnTo>
                    <a:pt x="18" y="60"/>
                  </a:lnTo>
                  <a:lnTo>
                    <a:pt x="60" y="60"/>
                  </a:lnTo>
                  <a:close/>
                  <a:moveTo>
                    <a:pt x="0" y="0"/>
                  </a:moveTo>
                  <a:lnTo>
                    <a:pt x="60" y="0"/>
                  </a:lnTo>
                  <a:lnTo>
                    <a:pt x="76" y="2"/>
                  </a:lnTo>
                  <a:lnTo>
                    <a:pt x="86" y="5"/>
                  </a:lnTo>
                  <a:lnTo>
                    <a:pt x="93" y="10"/>
                  </a:lnTo>
                  <a:lnTo>
                    <a:pt x="96" y="12"/>
                  </a:lnTo>
                  <a:lnTo>
                    <a:pt x="101" y="17"/>
                  </a:lnTo>
                  <a:lnTo>
                    <a:pt x="103" y="25"/>
                  </a:lnTo>
                  <a:lnTo>
                    <a:pt x="103" y="35"/>
                  </a:lnTo>
                  <a:lnTo>
                    <a:pt x="103" y="45"/>
                  </a:lnTo>
                  <a:lnTo>
                    <a:pt x="101" y="50"/>
                  </a:lnTo>
                  <a:lnTo>
                    <a:pt x="98" y="55"/>
                  </a:lnTo>
                  <a:lnTo>
                    <a:pt x="93" y="60"/>
                  </a:lnTo>
                  <a:lnTo>
                    <a:pt x="86" y="68"/>
                  </a:lnTo>
                  <a:lnTo>
                    <a:pt x="93" y="70"/>
                  </a:lnTo>
                  <a:lnTo>
                    <a:pt x="98" y="75"/>
                  </a:lnTo>
                  <a:lnTo>
                    <a:pt x="98" y="78"/>
                  </a:lnTo>
                  <a:lnTo>
                    <a:pt x="101" y="80"/>
                  </a:lnTo>
                  <a:lnTo>
                    <a:pt x="101" y="90"/>
                  </a:lnTo>
                  <a:lnTo>
                    <a:pt x="103" y="108"/>
                  </a:lnTo>
                  <a:lnTo>
                    <a:pt x="103" y="120"/>
                  </a:lnTo>
                  <a:lnTo>
                    <a:pt x="106" y="125"/>
                  </a:lnTo>
                  <a:lnTo>
                    <a:pt x="108" y="128"/>
                  </a:lnTo>
                  <a:lnTo>
                    <a:pt x="108" y="131"/>
                  </a:lnTo>
                  <a:lnTo>
                    <a:pt x="88" y="131"/>
                  </a:lnTo>
                  <a:lnTo>
                    <a:pt x="86" y="125"/>
                  </a:lnTo>
                  <a:lnTo>
                    <a:pt x="86" y="115"/>
                  </a:lnTo>
                  <a:lnTo>
                    <a:pt x="83" y="93"/>
                  </a:lnTo>
                  <a:lnTo>
                    <a:pt x="83" y="88"/>
                  </a:lnTo>
                  <a:lnTo>
                    <a:pt x="81" y="83"/>
                  </a:lnTo>
                  <a:lnTo>
                    <a:pt x="78" y="80"/>
                  </a:lnTo>
                  <a:lnTo>
                    <a:pt x="76" y="78"/>
                  </a:lnTo>
                  <a:lnTo>
                    <a:pt x="68" y="75"/>
                  </a:lnTo>
                  <a:lnTo>
                    <a:pt x="58" y="75"/>
                  </a:lnTo>
                  <a:lnTo>
                    <a:pt x="18" y="75"/>
                  </a:lnTo>
                  <a:lnTo>
                    <a:pt x="18"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9" name="Freeform 623"/>
            <p:cNvSpPr>
              <a:spLocks/>
            </p:cNvSpPr>
            <p:nvPr/>
          </p:nvSpPr>
          <p:spPr bwMode="auto">
            <a:xfrm>
              <a:off x="3894" y="7710"/>
              <a:ext cx="41" cy="171"/>
            </a:xfrm>
            <a:custGeom>
              <a:avLst/>
              <a:gdLst>
                <a:gd name="T0" fmla="*/ 41 w 41"/>
                <a:gd name="T1" fmla="*/ 0 h 171"/>
                <a:gd name="T2" fmla="*/ 31 w 41"/>
                <a:gd name="T3" fmla="*/ 25 h 171"/>
                <a:gd name="T4" fmla="*/ 23 w 41"/>
                <a:gd name="T5" fmla="*/ 41 h 171"/>
                <a:gd name="T6" fmla="*/ 21 w 41"/>
                <a:gd name="T7" fmla="*/ 51 h 171"/>
                <a:gd name="T8" fmla="*/ 18 w 41"/>
                <a:gd name="T9" fmla="*/ 61 h 171"/>
                <a:gd name="T10" fmla="*/ 18 w 41"/>
                <a:gd name="T11" fmla="*/ 73 h 171"/>
                <a:gd name="T12" fmla="*/ 18 w 41"/>
                <a:gd name="T13" fmla="*/ 86 h 171"/>
                <a:gd name="T14" fmla="*/ 18 w 41"/>
                <a:gd name="T15" fmla="*/ 98 h 171"/>
                <a:gd name="T16" fmla="*/ 18 w 41"/>
                <a:gd name="T17" fmla="*/ 111 h 171"/>
                <a:gd name="T18" fmla="*/ 26 w 41"/>
                <a:gd name="T19" fmla="*/ 134 h 171"/>
                <a:gd name="T20" fmla="*/ 31 w 41"/>
                <a:gd name="T21" fmla="*/ 149 h 171"/>
                <a:gd name="T22" fmla="*/ 41 w 41"/>
                <a:gd name="T23" fmla="*/ 171 h 171"/>
                <a:gd name="T24" fmla="*/ 31 w 41"/>
                <a:gd name="T25" fmla="*/ 171 h 171"/>
                <a:gd name="T26" fmla="*/ 15 w 41"/>
                <a:gd name="T27" fmla="*/ 144 h 171"/>
                <a:gd name="T28" fmla="*/ 8 w 41"/>
                <a:gd name="T29" fmla="*/ 128 h 171"/>
                <a:gd name="T30" fmla="*/ 5 w 41"/>
                <a:gd name="T31" fmla="*/ 116 h 171"/>
                <a:gd name="T32" fmla="*/ 0 w 41"/>
                <a:gd name="T33" fmla="*/ 101 h 171"/>
                <a:gd name="T34" fmla="*/ 0 w 41"/>
                <a:gd name="T35" fmla="*/ 86 h 171"/>
                <a:gd name="T36" fmla="*/ 0 w 41"/>
                <a:gd name="T37" fmla="*/ 73 h 171"/>
                <a:gd name="T38" fmla="*/ 3 w 41"/>
                <a:gd name="T39" fmla="*/ 63 h 171"/>
                <a:gd name="T40" fmla="*/ 5 w 41"/>
                <a:gd name="T41" fmla="*/ 51 h 171"/>
                <a:gd name="T42" fmla="*/ 8 w 41"/>
                <a:gd name="T43" fmla="*/ 41 h 171"/>
                <a:gd name="T44" fmla="*/ 18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1"/>
                  </a:lnTo>
                  <a:lnTo>
                    <a:pt x="21" y="51"/>
                  </a:lnTo>
                  <a:lnTo>
                    <a:pt x="18" y="61"/>
                  </a:lnTo>
                  <a:lnTo>
                    <a:pt x="18" y="73"/>
                  </a:lnTo>
                  <a:lnTo>
                    <a:pt x="18" y="86"/>
                  </a:lnTo>
                  <a:lnTo>
                    <a:pt x="18" y="98"/>
                  </a:lnTo>
                  <a:lnTo>
                    <a:pt x="18" y="111"/>
                  </a:lnTo>
                  <a:lnTo>
                    <a:pt x="26" y="134"/>
                  </a:lnTo>
                  <a:lnTo>
                    <a:pt x="31" y="149"/>
                  </a:lnTo>
                  <a:lnTo>
                    <a:pt x="41" y="171"/>
                  </a:lnTo>
                  <a:lnTo>
                    <a:pt x="31" y="171"/>
                  </a:lnTo>
                  <a:lnTo>
                    <a:pt x="15" y="144"/>
                  </a:lnTo>
                  <a:lnTo>
                    <a:pt x="8" y="128"/>
                  </a:lnTo>
                  <a:lnTo>
                    <a:pt x="5" y="116"/>
                  </a:lnTo>
                  <a:lnTo>
                    <a:pt x="0" y="101"/>
                  </a:lnTo>
                  <a:lnTo>
                    <a:pt x="0" y="86"/>
                  </a:lnTo>
                  <a:lnTo>
                    <a:pt x="0" y="73"/>
                  </a:lnTo>
                  <a:lnTo>
                    <a:pt x="3" y="63"/>
                  </a:lnTo>
                  <a:lnTo>
                    <a:pt x="5" y="51"/>
                  </a:lnTo>
                  <a:lnTo>
                    <a:pt x="8" y="41"/>
                  </a:lnTo>
                  <a:lnTo>
                    <a:pt x="18"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0" name="Freeform 624"/>
            <p:cNvSpPr>
              <a:spLocks noEditPoints="1"/>
            </p:cNvSpPr>
            <p:nvPr/>
          </p:nvSpPr>
          <p:spPr bwMode="auto">
            <a:xfrm>
              <a:off x="3950" y="7715"/>
              <a:ext cx="85" cy="131"/>
            </a:xfrm>
            <a:custGeom>
              <a:avLst/>
              <a:gdLst>
                <a:gd name="T0" fmla="*/ 17 w 85"/>
                <a:gd name="T1" fmla="*/ 103 h 131"/>
                <a:gd name="T2" fmla="*/ 22 w 85"/>
                <a:gd name="T3" fmla="*/ 113 h 131"/>
                <a:gd name="T4" fmla="*/ 32 w 85"/>
                <a:gd name="T5" fmla="*/ 118 h 131"/>
                <a:gd name="T6" fmla="*/ 43 w 85"/>
                <a:gd name="T7" fmla="*/ 118 h 131"/>
                <a:gd name="T8" fmla="*/ 53 w 85"/>
                <a:gd name="T9" fmla="*/ 113 h 131"/>
                <a:gd name="T10" fmla="*/ 60 w 85"/>
                <a:gd name="T11" fmla="*/ 103 h 131"/>
                <a:gd name="T12" fmla="*/ 65 w 85"/>
                <a:gd name="T13" fmla="*/ 83 h 131"/>
                <a:gd name="T14" fmla="*/ 63 w 85"/>
                <a:gd name="T15" fmla="*/ 78 h 131"/>
                <a:gd name="T16" fmla="*/ 55 w 85"/>
                <a:gd name="T17" fmla="*/ 83 h 131"/>
                <a:gd name="T18" fmla="*/ 37 w 85"/>
                <a:gd name="T19" fmla="*/ 86 h 131"/>
                <a:gd name="T20" fmla="*/ 22 w 85"/>
                <a:gd name="T21" fmla="*/ 83 h 131"/>
                <a:gd name="T22" fmla="*/ 10 w 85"/>
                <a:gd name="T23" fmla="*/ 73 h 131"/>
                <a:gd name="T24" fmla="*/ 2 w 85"/>
                <a:gd name="T25" fmla="*/ 61 h 131"/>
                <a:gd name="T26" fmla="*/ 0 w 85"/>
                <a:gd name="T27" fmla="*/ 46 h 131"/>
                <a:gd name="T28" fmla="*/ 2 w 85"/>
                <a:gd name="T29" fmla="*/ 28 h 131"/>
                <a:gd name="T30" fmla="*/ 10 w 85"/>
                <a:gd name="T31" fmla="*/ 15 h 131"/>
                <a:gd name="T32" fmla="*/ 22 w 85"/>
                <a:gd name="T33" fmla="*/ 5 h 131"/>
                <a:gd name="T34" fmla="*/ 40 w 85"/>
                <a:gd name="T35" fmla="*/ 0 h 131"/>
                <a:gd name="T36" fmla="*/ 63 w 85"/>
                <a:gd name="T37" fmla="*/ 8 h 131"/>
                <a:gd name="T38" fmla="*/ 73 w 85"/>
                <a:gd name="T39" fmla="*/ 15 h 131"/>
                <a:gd name="T40" fmla="*/ 83 w 85"/>
                <a:gd name="T41" fmla="*/ 43 h 131"/>
                <a:gd name="T42" fmla="*/ 85 w 85"/>
                <a:gd name="T43" fmla="*/ 61 h 131"/>
                <a:gd name="T44" fmla="*/ 83 w 85"/>
                <a:gd name="T45" fmla="*/ 83 h 131"/>
                <a:gd name="T46" fmla="*/ 70 w 85"/>
                <a:gd name="T47" fmla="*/ 116 h 131"/>
                <a:gd name="T48" fmla="*/ 63 w 85"/>
                <a:gd name="T49" fmla="*/ 123 h 131"/>
                <a:gd name="T50" fmla="*/ 50 w 85"/>
                <a:gd name="T51" fmla="*/ 131 h 131"/>
                <a:gd name="T52" fmla="*/ 30 w 85"/>
                <a:gd name="T53" fmla="*/ 131 h 131"/>
                <a:gd name="T54" fmla="*/ 15 w 85"/>
                <a:gd name="T55" fmla="*/ 126 h 131"/>
                <a:gd name="T56" fmla="*/ 5 w 85"/>
                <a:gd name="T57" fmla="*/ 116 h 131"/>
                <a:gd name="T58" fmla="*/ 0 w 85"/>
                <a:gd name="T59" fmla="*/ 106 h 131"/>
                <a:gd name="T60" fmla="*/ 17 w 85"/>
                <a:gd name="T61" fmla="*/ 98 h 131"/>
                <a:gd name="T62" fmla="*/ 60 w 85"/>
                <a:gd name="T63" fmla="*/ 61 h 131"/>
                <a:gd name="T64" fmla="*/ 65 w 85"/>
                <a:gd name="T65" fmla="*/ 51 h 131"/>
                <a:gd name="T66" fmla="*/ 65 w 85"/>
                <a:gd name="T67" fmla="*/ 38 h 131"/>
                <a:gd name="T68" fmla="*/ 63 w 85"/>
                <a:gd name="T69" fmla="*/ 28 h 131"/>
                <a:gd name="T70" fmla="*/ 55 w 85"/>
                <a:gd name="T71" fmla="*/ 20 h 131"/>
                <a:gd name="T72" fmla="*/ 40 w 85"/>
                <a:gd name="T73" fmla="*/ 15 h 131"/>
                <a:gd name="T74" fmla="*/ 25 w 85"/>
                <a:gd name="T75" fmla="*/ 20 h 131"/>
                <a:gd name="T76" fmla="*/ 20 w 85"/>
                <a:gd name="T77" fmla="*/ 28 h 131"/>
                <a:gd name="T78" fmla="*/ 15 w 85"/>
                <a:gd name="T79" fmla="*/ 38 h 131"/>
                <a:gd name="T80" fmla="*/ 17 w 85"/>
                <a:gd name="T81" fmla="*/ 56 h 131"/>
                <a:gd name="T82" fmla="*/ 25 w 85"/>
                <a:gd name="T83" fmla="*/ 68 h 131"/>
                <a:gd name="T84" fmla="*/ 35 w 85"/>
                <a:gd name="T85" fmla="*/ 71 h 131"/>
                <a:gd name="T86" fmla="*/ 50 w 85"/>
                <a:gd name="T87" fmla="*/ 71 h 1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31"/>
                <a:gd name="T134" fmla="*/ 85 w 85"/>
                <a:gd name="T135" fmla="*/ 131 h 1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31">
                  <a:moveTo>
                    <a:pt x="17" y="98"/>
                  </a:moveTo>
                  <a:lnTo>
                    <a:pt x="17" y="103"/>
                  </a:lnTo>
                  <a:lnTo>
                    <a:pt x="20" y="108"/>
                  </a:lnTo>
                  <a:lnTo>
                    <a:pt x="22" y="113"/>
                  </a:lnTo>
                  <a:lnTo>
                    <a:pt x="27" y="116"/>
                  </a:lnTo>
                  <a:lnTo>
                    <a:pt x="32" y="118"/>
                  </a:lnTo>
                  <a:lnTo>
                    <a:pt x="37" y="118"/>
                  </a:lnTo>
                  <a:lnTo>
                    <a:pt x="43" y="118"/>
                  </a:lnTo>
                  <a:lnTo>
                    <a:pt x="48" y="116"/>
                  </a:lnTo>
                  <a:lnTo>
                    <a:pt x="53" y="113"/>
                  </a:lnTo>
                  <a:lnTo>
                    <a:pt x="58" y="108"/>
                  </a:lnTo>
                  <a:lnTo>
                    <a:pt x="60" y="103"/>
                  </a:lnTo>
                  <a:lnTo>
                    <a:pt x="63" y="96"/>
                  </a:lnTo>
                  <a:lnTo>
                    <a:pt x="65" y="83"/>
                  </a:lnTo>
                  <a:lnTo>
                    <a:pt x="68" y="71"/>
                  </a:lnTo>
                  <a:lnTo>
                    <a:pt x="63" y="78"/>
                  </a:lnTo>
                  <a:lnTo>
                    <a:pt x="60" y="81"/>
                  </a:lnTo>
                  <a:lnTo>
                    <a:pt x="55" y="83"/>
                  </a:lnTo>
                  <a:lnTo>
                    <a:pt x="48" y="86"/>
                  </a:lnTo>
                  <a:lnTo>
                    <a:pt x="37" y="86"/>
                  </a:lnTo>
                  <a:lnTo>
                    <a:pt x="30" y="86"/>
                  </a:lnTo>
                  <a:lnTo>
                    <a:pt x="22" y="83"/>
                  </a:lnTo>
                  <a:lnTo>
                    <a:pt x="15" y="78"/>
                  </a:lnTo>
                  <a:lnTo>
                    <a:pt x="10" y="73"/>
                  </a:lnTo>
                  <a:lnTo>
                    <a:pt x="5" y="68"/>
                  </a:lnTo>
                  <a:lnTo>
                    <a:pt x="2" y="61"/>
                  </a:lnTo>
                  <a:lnTo>
                    <a:pt x="0" y="53"/>
                  </a:lnTo>
                  <a:lnTo>
                    <a:pt x="0" y="46"/>
                  </a:lnTo>
                  <a:lnTo>
                    <a:pt x="0" y="36"/>
                  </a:lnTo>
                  <a:lnTo>
                    <a:pt x="2" y="28"/>
                  </a:lnTo>
                  <a:lnTo>
                    <a:pt x="5" y="20"/>
                  </a:lnTo>
                  <a:lnTo>
                    <a:pt x="10" y="15"/>
                  </a:lnTo>
                  <a:lnTo>
                    <a:pt x="15" y="8"/>
                  </a:lnTo>
                  <a:lnTo>
                    <a:pt x="22" y="5"/>
                  </a:lnTo>
                  <a:lnTo>
                    <a:pt x="30" y="3"/>
                  </a:lnTo>
                  <a:lnTo>
                    <a:pt x="40" y="0"/>
                  </a:lnTo>
                  <a:lnTo>
                    <a:pt x="53" y="3"/>
                  </a:lnTo>
                  <a:lnTo>
                    <a:pt x="63" y="8"/>
                  </a:lnTo>
                  <a:lnTo>
                    <a:pt x="68" y="10"/>
                  </a:lnTo>
                  <a:lnTo>
                    <a:pt x="73" y="15"/>
                  </a:lnTo>
                  <a:lnTo>
                    <a:pt x="78" y="26"/>
                  </a:lnTo>
                  <a:lnTo>
                    <a:pt x="83" y="43"/>
                  </a:lnTo>
                  <a:lnTo>
                    <a:pt x="83" y="51"/>
                  </a:lnTo>
                  <a:lnTo>
                    <a:pt x="85" y="61"/>
                  </a:lnTo>
                  <a:lnTo>
                    <a:pt x="83" y="73"/>
                  </a:lnTo>
                  <a:lnTo>
                    <a:pt x="83" y="83"/>
                  </a:lnTo>
                  <a:lnTo>
                    <a:pt x="78" y="101"/>
                  </a:lnTo>
                  <a:lnTo>
                    <a:pt x="70" y="116"/>
                  </a:lnTo>
                  <a:lnTo>
                    <a:pt x="68" y="121"/>
                  </a:lnTo>
                  <a:lnTo>
                    <a:pt x="63" y="123"/>
                  </a:lnTo>
                  <a:lnTo>
                    <a:pt x="58" y="129"/>
                  </a:lnTo>
                  <a:lnTo>
                    <a:pt x="50" y="131"/>
                  </a:lnTo>
                  <a:lnTo>
                    <a:pt x="37" y="131"/>
                  </a:lnTo>
                  <a:lnTo>
                    <a:pt x="30" y="131"/>
                  </a:lnTo>
                  <a:lnTo>
                    <a:pt x="22" y="129"/>
                  </a:lnTo>
                  <a:lnTo>
                    <a:pt x="15" y="126"/>
                  </a:lnTo>
                  <a:lnTo>
                    <a:pt x="10" y="121"/>
                  </a:lnTo>
                  <a:lnTo>
                    <a:pt x="5" y="116"/>
                  </a:lnTo>
                  <a:lnTo>
                    <a:pt x="2" y="111"/>
                  </a:lnTo>
                  <a:lnTo>
                    <a:pt x="0" y="106"/>
                  </a:lnTo>
                  <a:lnTo>
                    <a:pt x="0" y="98"/>
                  </a:lnTo>
                  <a:lnTo>
                    <a:pt x="17" y="98"/>
                  </a:lnTo>
                  <a:close/>
                  <a:moveTo>
                    <a:pt x="58" y="66"/>
                  </a:moveTo>
                  <a:lnTo>
                    <a:pt x="60" y="61"/>
                  </a:lnTo>
                  <a:lnTo>
                    <a:pt x="63" y="58"/>
                  </a:lnTo>
                  <a:lnTo>
                    <a:pt x="65" y="51"/>
                  </a:lnTo>
                  <a:lnTo>
                    <a:pt x="65" y="43"/>
                  </a:lnTo>
                  <a:lnTo>
                    <a:pt x="65" y="38"/>
                  </a:lnTo>
                  <a:lnTo>
                    <a:pt x="63" y="31"/>
                  </a:lnTo>
                  <a:lnTo>
                    <a:pt x="63" y="28"/>
                  </a:lnTo>
                  <a:lnTo>
                    <a:pt x="58" y="23"/>
                  </a:lnTo>
                  <a:lnTo>
                    <a:pt x="55" y="20"/>
                  </a:lnTo>
                  <a:lnTo>
                    <a:pt x="50" y="18"/>
                  </a:lnTo>
                  <a:lnTo>
                    <a:pt x="40" y="15"/>
                  </a:lnTo>
                  <a:lnTo>
                    <a:pt x="30" y="18"/>
                  </a:lnTo>
                  <a:lnTo>
                    <a:pt x="25" y="20"/>
                  </a:lnTo>
                  <a:lnTo>
                    <a:pt x="22" y="23"/>
                  </a:lnTo>
                  <a:lnTo>
                    <a:pt x="20" y="28"/>
                  </a:lnTo>
                  <a:lnTo>
                    <a:pt x="17" y="33"/>
                  </a:lnTo>
                  <a:lnTo>
                    <a:pt x="15" y="38"/>
                  </a:lnTo>
                  <a:lnTo>
                    <a:pt x="15" y="46"/>
                  </a:lnTo>
                  <a:lnTo>
                    <a:pt x="17" y="56"/>
                  </a:lnTo>
                  <a:lnTo>
                    <a:pt x="22" y="66"/>
                  </a:lnTo>
                  <a:lnTo>
                    <a:pt x="25" y="68"/>
                  </a:lnTo>
                  <a:lnTo>
                    <a:pt x="30" y="71"/>
                  </a:lnTo>
                  <a:lnTo>
                    <a:pt x="35" y="71"/>
                  </a:lnTo>
                  <a:lnTo>
                    <a:pt x="40" y="71"/>
                  </a:lnTo>
                  <a:lnTo>
                    <a:pt x="50" y="71"/>
                  </a:lnTo>
                  <a:lnTo>
                    <a:pt x="58"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1" name="Freeform 625"/>
            <p:cNvSpPr>
              <a:spLocks/>
            </p:cNvSpPr>
            <p:nvPr/>
          </p:nvSpPr>
          <p:spPr bwMode="auto">
            <a:xfrm>
              <a:off x="4048" y="7710"/>
              <a:ext cx="43" cy="171"/>
            </a:xfrm>
            <a:custGeom>
              <a:avLst/>
              <a:gdLst>
                <a:gd name="T0" fmla="*/ 2 w 43"/>
                <a:gd name="T1" fmla="*/ 171 h 171"/>
                <a:gd name="T2" fmla="*/ 12 w 43"/>
                <a:gd name="T3" fmla="*/ 146 h 171"/>
                <a:gd name="T4" fmla="*/ 20 w 43"/>
                <a:gd name="T5" fmla="*/ 131 h 171"/>
                <a:gd name="T6" fmla="*/ 22 w 43"/>
                <a:gd name="T7" fmla="*/ 121 h 171"/>
                <a:gd name="T8" fmla="*/ 25 w 43"/>
                <a:gd name="T9" fmla="*/ 108 h 171"/>
                <a:gd name="T10" fmla="*/ 25 w 43"/>
                <a:gd name="T11" fmla="*/ 98 h 171"/>
                <a:gd name="T12" fmla="*/ 25 w 43"/>
                <a:gd name="T13" fmla="*/ 86 h 171"/>
                <a:gd name="T14" fmla="*/ 25 w 43"/>
                <a:gd name="T15" fmla="*/ 73 h 171"/>
                <a:gd name="T16" fmla="*/ 25 w 43"/>
                <a:gd name="T17" fmla="*/ 61 h 171"/>
                <a:gd name="T18" fmla="*/ 22 w 43"/>
                <a:gd name="T19" fmla="*/ 51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5 w 43"/>
                <a:gd name="T45" fmla="*/ 131 h 171"/>
                <a:gd name="T46" fmla="*/ 25 w 43"/>
                <a:gd name="T47" fmla="*/ 149 h 171"/>
                <a:gd name="T48" fmla="*/ 12 w 43"/>
                <a:gd name="T49" fmla="*/ 171 h 171"/>
                <a:gd name="T50" fmla="*/ 2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2" y="171"/>
                  </a:moveTo>
                  <a:lnTo>
                    <a:pt x="12" y="146"/>
                  </a:lnTo>
                  <a:lnTo>
                    <a:pt x="20" y="131"/>
                  </a:lnTo>
                  <a:lnTo>
                    <a:pt x="22" y="121"/>
                  </a:lnTo>
                  <a:lnTo>
                    <a:pt x="25" y="108"/>
                  </a:lnTo>
                  <a:lnTo>
                    <a:pt x="25" y="98"/>
                  </a:lnTo>
                  <a:lnTo>
                    <a:pt x="25" y="86"/>
                  </a:lnTo>
                  <a:lnTo>
                    <a:pt x="25" y="73"/>
                  </a:lnTo>
                  <a:lnTo>
                    <a:pt x="25" y="61"/>
                  </a:lnTo>
                  <a:lnTo>
                    <a:pt x="22" y="51"/>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5" y="131"/>
                  </a:lnTo>
                  <a:lnTo>
                    <a:pt x="25" y="149"/>
                  </a:lnTo>
                  <a:lnTo>
                    <a:pt x="12" y="171"/>
                  </a:lnTo>
                  <a:lnTo>
                    <a:pt x="2"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2" name="Freeform 626"/>
            <p:cNvSpPr>
              <a:spLocks/>
            </p:cNvSpPr>
            <p:nvPr/>
          </p:nvSpPr>
          <p:spPr bwMode="auto">
            <a:xfrm>
              <a:off x="6159" y="8195"/>
              <a:ext cx="105" cy="131"/>
            </a:xfrm>
            <a:custGeom>
              <a:avLst/>
              <a:gdLst>
                <a:gd name="T0" fmla="*/ 0 w 105"/>
                <a:gd name="T1" fmla="*/ 0 h 131"/>
                <a:gd name="T2" fmla="*/ 27 w 105"/>
                <a:gd name="T3" fmla="*/ 0 h 131"/>
                <a:gd name="T4" fmla="*/ 80 w 105"/>
                <a:gd name="T5" fmla="*/ 91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1"/>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3" name="Freeform 627"/>
            <p:cNvSpPr>
              <a:spLocks noEditPoints="1"/>
            </p:cNvSpPr>
            <p:nvPr/>
          </p:nvSpPr>
          <p:spPr bwMode="auto">
            <a:xfrm>
              <a:off x="6284" y="8190"/>
              <a:ext cx="126" cy="138"/>
            </a:xfrm>
            <a:custGeom>
              <a:avLst/>
              <a:gdLst>
                <a:gd name="T0" fmla="*/ 93 w 126"/>
                <a:gd name="T1" fmla="*/ 98 h 138"/>
                <a:gd name="T2" fmla="*/ 98 w 126"/>
                <a:gd name="T3" fmla="*/ 81 h 138"/>
                <a:gd name="T4" fmla="*/ 98 w 126"/>
                <a:gd name="T5" fmla="*/ 61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1 h 138"/>
                <a:gd name="T20" fmla="*/ 28 w 126"/>
                <a:gd name="T21" fmla="*/ 81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6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6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1"/>
                  </a:lnTo>
                  <a:lnTo>
                    <a:pt x="98" y="81"/>
                  </a:lnTo>
                  <a:lnTo>
                    <a:pt x="98" y="71"/>
                  </a:lnTo>
                  <a:lnTo>
                    <a:pt x="98" y="61"/>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1"/>
                  </a:lnTo>
                  <a:lnTo>
                    <a:pt x="28" y="71"/>
                  </a:lnTo>
                  <a:lnTo>
                    <a:pt x="28" y="81"/>
                  </a:lnTo>
                  <a:lnTo>
                    <a:pt x="31" y="91"/>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6"/>
                  </a:lnTo>
                  <a:lnTo>
                    <a:pt x="0" y="71"/>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1"/>
                  </a:lnTo>
                  <a:lnTo>
                    <a:pt x="126" y="86"/>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4" name="Freeform 628"/>
            <p:cNvSpPr>
              <a:spLocks/>
            </p:cNvSpPr>
            <p:nvPr/>
          </p:nvSpPr>
          <p:spPr bwMode="auto">
            <a:xfrm>
              <a:off x="6420" y="8195"/>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5" name="Freeform 629"/>
            <p:cNvSpPr>
              <a:spLocks/>
            </p:cNvSpPr>
            <p:nvPr/>
          </p:nvSpPr>
          <p:spPr bwMode="auto">
            <a:xfrm>
              <a:off x="6591" y="8195"/>
              <a:ext cx="106" cy="131"/>
            </a:xfrm>
            <a:custGeom>
              <a:avLst/>
              <a:gdLst>
                <a:gd name="T0" fmla="*/ 0 w 106"/>
                <a:gd name="T1" fmla="*/ 0 h 131"/>
                <a:gd name="T2" fmla="*/ 28 w 106"/>
                <a:gd name="T3" fmla="*/ 0 h 131"/>
                <a:gd name="T4" fmla="*/ 81 w 106"/>
                <a:gd name="T5" fmla="*/ 91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1"/>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6" name="Freeform 630"/>
            <p:cNvSpPr>
              <a:spLocks/>
            </p:cNvSpPr>
            <p:nvPr/>
          </p:nvSpPr>
          <p:spPr bwMode="auto">
            <a:xfrm>
              <a:off x="6722" y="8195"/>
              <a:ext cx="106" cy="133"/>
            </a:xfrm>
            <a:custGeom>
              <a:avLst/>
              <a:gdLst>
                <a:gd name="T0" fmla="*/ 0 w 106"/>
                <a:gd name="T1" fmla="*/ 0 h 133"/>
                <a:gd name="T2" fmla="*/ 28 w 106"/>
                <a:gd name="T3" fmla="*/ 0 h 133"/>
                <a:gd name="T4" fmla="*/ 28 w 106"/>
                <a:gd name="T5" fmla="*/ 81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1 h 133"/>
                <a:gd name="T30" fmla="*/ 78 w 106"/>
                <a:gd name="T31" fmla="*/ 0 h 133"/>
                <a:gd name="T32" fmla="*/ 106 w 106"/>
                <a:gd name="T33" fmla="*/ 0 h 133"/>
                <a:gd name="T34" fmla="*/ 106 w 106"/>
                <a:gd name="T35" fmla="*/ 81 h 133"/>
                <a:gd name="T36" fmla="*/ 106 w 106"/>
                <a:gd name="T37" fmla="*/ 91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1 h 133"/>
                <a:gd name="T76" fmla="*/ 0 w 106"/>
                <a:gd name="T77" fmla="*/ 81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1"/>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1"/>
                  </a:lnTo>
                  <a:lnTo>
                    <a:pt x="78" y="0"/>
                  </a:lnTo>
                  <a:lnTo>
                    <a:pt x="106" y="0"/>
                  </a:lnTo>
                  <a:lnTo>
                    <a:pt x="106" y="81"/>
                  </a:lnTo>
                  <a:lnTo>
                    <a:pt x="106" y="91"/>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1"/>
                  </a:lnTo>
                  <a:lnTo>
                    <a:pt x="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7" name="Freeform 631"/>
            <p:cNvSpPr>
              <a:spLocks/>
            </p:cNvSpPr>
            <p:nvPr/>
          </p:nvSpPr>
          <p:spPr bwMode="auto">
            <a:xfrm>
              <a:off x="6853" y="8195"/>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8" name="Freeform 632"/>
            <p:cNvSpPr>
              <a:spLocks/>
            </p:cNvSpPr>
            <p:nvPr/>
          </p:nvSpPr>
          <p:spPr bwMode="auto">
            <a:xfrm>
              <a:off x="6964" y="8195"/>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79" name="Freeform 633"/>
            <p:cNvSpPr>
              <a:spLocks/>
            </p:cNvSpPr>
            <p:nvPr/>
          </p:nvSpPr>
          <p:spPr bwMode="auto">
            <a:xfrm>
              <a:off x="7072" y="8298"/>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6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6"/>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0" name="Freeform 634"/>
            <p:cNvSpPr>
              <a:spLocks/>
            </p:cNvSpPr>
            <p:nvPr/>
          </p:nvSpPr>
          <p:spPr bwMode="auto">
            <a:xfrm>
              <a:off x="6159" y="7954"/>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1" name="Freeform 635"/>
            <p:cNvSpPr>
              <a:spLocks noEditPoints="1"/>
            </p:cNvSpPr>
            <p:nvPr/>
          </p:nvSpPr>
          <p:spPr bwMode="auto">
            <a:xfrm>
              <a:off x="6284" y="7949"/>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6 h 138"/>
                <a:gd name="T28" fmla="*/ 71 w 126"/>
                <a:gd name="T29" fmla="*/ 116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1 h 138"/>
                <a:gd name="T44" fmla="*/ 3 w 126"/>
                <a:gd name="T45" fmla="*/ 85 h 138"/>
                <a:gd name="T46" fmla="*/ 3 w 126"/>
                <a:gd name="T47" fmla="*/ 53 h 138"/>
                <a:gd name="T48" fmla="*/ 5 w 126"/>
                <a:gd name="T49" fmla="*/ 38 h 138"/>
                <a:gd name="T50" fmla="*/ 20 w 126"/>
                <a:gd name="T51" fmla="*/ 18 h 138"/>
                <a:gd name="T52" fmla="*/ 38 w 126"/>
                <a:gd name="T53" fmla="*/ 5 h 138"/>
                <a:gd name="T54" fmla="*/ 63 w 126"/>
                <a:gd name="T55" fmla="*/ 0 h 138"/>
                <a:gd name="T56" fmla="*/ 88 w 126"/>
                <a:gd name="T57" fmla="*/ 5 h 138"/>
                <a:gd name="T58" fmla="*/ 106 w 126"/>
                <a:gd name="T59" fmla="*/ 18 h 138"/>
                <a:gd name="T60" fmla="*/ 121 w 126"/>
                <a:gd name="T61" fmla="*/ 38 h 138"/>
                <a:gd name="T62" fmla="*/ 126 w 126"/>
                <a:gd name="T63" fmla="*/ 53 h 138"/>
                <a:gd name="T64" fmla="*/ 126 w 126"/>
                <a:gd name="T65" fmla="*/ 85 h 138"/>
                <a:gd name="T66" fmla="*/ 121 w 126"/>
                <a:gd name="T67" fmla="*/ 101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8"/>
                  </a:lnTo>
                  <a:lnTo>
                    <a:pt x="71" y="25"/>
                  </a:lnTo>
                  <a:lnTo>
                    <a:pt x="63" y="25"/>
                  </a:lnTo>
                  <a:lnTo>
                    <a:pt x="56" y="25"/>
                  </a:lnTo>
                  <a:lnTo>
                    <a:pt x="48" y="28"/>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6"/>
                  </a:lnTo>
                  <a:lnTo>
                    <a:pt x="63" y="116"/>
                  </a:lnTo>
                  <a:lnTo>
                    <a:pt x="71" y="116"/>
                  </a:lnTo>
                  <a:lnTo>
                    <a:pt x="78" y="113"/>
                  </a:lnTo>
                  <a:lnTo>
                    <a:pt x="83" y="108"/>
                  </a:lnTo>
                  <a:lnTo>
                    <a:pt x="88" y="103"/>
                  </a:lnTo>
                  <a:close/>
                  <a:moveTo>
                    <a:pt x="106" y="123"/>
                  </a:moveTo>
                  <a:lnTo>
                    <a:pt x="98" y="131"/>
                  </a:lnTo>
                  <a:lnTo>
                    <a:pt x="88" y="136"/>
                  </a:lnTo>
                  <a:lnTo>
                    <a:pt x="76" y="138"/>
                  </a:lnTo>
                  <a:lnTo>
                    <a:pt x="63" y="138"/>
                  </a:lnTo>
                  <a:lnTo>
                    <a:pt x="51" y="138"/>
                  </a:lnTo>
                  <a:lnTo>
                    <a:pt x="38" y="136"/>
                  </a:lnTo>
                  <a:lnTo>
                    <a:pt x="28" y="131"/>
                  </a:lnTo>
                  <a:lnTo>
                    <a:pt x="20" y="123"/>
                  </a:lnTo>
                  <a:lnTo>
                    <a:pt x="13" y="113"/>
                  </a:lnTo>
                  <a:lnTo>
                    <a:pt x="5" y="101"/>
                  </a:lnTo>
                  <a:lnTo>
                    <a:pt x="3" y="93"/>
                  </a:lnTo>
                  <a:lnTo>
                    <a:pt x="3" y="85"/>
                  </a:lnTo>
                  <a:lnTo>
                    <a:pt x="0" y="70"/>
                  </a:lnTo>
                  <a:lnTo>
                    <a:pt x="3" y="53"/>
                  </a:lnTo>
                  <a:lnTo>
                    <a:pt x="3" y="45"/>
                  </a:lnTo>
                  <a:lnTo>
                    <a:pt x="5" y="38"/>
                  </a:lnTo>
                  <a:lnTo>
                    <a:pt x="13" y="28"/>
                  </a:lnTo>
                  <a:lnTo>
                    <a:pt x="20" y="18"/>
                  </a:lnTo>
                  <a:lnTo>
                    <a:pt x="28" y="10"/>
                  </a:lnTo>
                  <a:lnTo>
                    <a:pt x="38" y="5"/>
                  </a:lnTo>
                  <a:lnTo>
                    <a:pt x="51" y="3"/>
                  </a:lnTo>
                  <a:lnTo>
                    <a:pt x="63" y="0"/>
                  </a:lnTo>
                  <a:lnTo>
                    <a:pt x="76" y="3"/>
                  </a:lnTo>
                  <a:lnTo>
                    <a:pt x="88" y="5"/>
                  </a:lnTo>
                  <a:lnTo>
                    <a:pt x="98" y="10"/>
                  </a:lnTo>
                  <a:lnTo>
                    <a:pt x="106" y="18"/>
                  </a:lnTo>
                  <a:lnTo>
                    <a:pt x="116" y="28"/>
                  </a:lnTo>
                  <a:lnTo>
                    <a:pt x="121" y="38"/>
                  </a:lnTo>
                  <a:lnTo>
                    <a:pt x="124" y="45"/>
                  </a:lnTo>
                  <a:lnTo>
                    <a:pt x="126" y="53"/>
                  </a:lnTo>
                  <a:lnTo>
                    <a:pt x="126" y="70"/>
                  </a:lnTo>
                  <a:lnTo>
                    <a:pt x="126" y="85"/>
                  </a:lnTo>
                  <a:lnTo>
                    <a:pt x="124" y="93"/>
                  </a:lnTo>
                  <a:lnTo>
                    <a:pt x="121" y="101"/>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2" name="Freeform 636"/>
            <p:cNvSpPr>
              <a:spLocks/>
            </p:cNvSpPr>
            <p:nvPr/>
          </p:nvSpPr>
          <p:spPr bwMode="auto">
            <a:xfrm>
              <a:off x="6420" y="7954"/>
              <a:ext cx="106" cy="131"/>
            </a:xfrm>
            <a:custGeom>
              <a:avLst/>
              <a:gdLst>
                <a:gd name="T0" fmla="*/ 106 w 106"/>
                <a:gd name="T1" fmla="*/ 0 h 131"/>
                <a:gd name="T2" fmla="*/ 106 w 106"/>
                <a:gd name="T3" fmla="*/ 23 h 131"/>
                <a:gd name="T4" fmla="*/ 66 w 106"/>
                <a:gd name="T5" fmla="*/ 23 h 131"/>
                <a:gd name="T6" fmla="*/ 66 w 106"/>
                <a:gd name="T7" fmla="*/ 131 h 131"/>
                <a:gd name="T8" fmla="*/ 38 w 106"/>
                <a:gd name="T9" fmla="*/ 131 h 131"/>
                <a:gd name="T10" fmla="*/ 38 w 106"/>
                <a:gd name="T11" fmla="*/ 23 h 131"/>
                <a:gd name="T12" fmla="*/ 0 w 106"/>
                <a:gd name="T13" fmla="*/ 23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3"/>
                  </a:lnTo>
                  <a:lnTo>
                    <a:pt x="66" y="23"/>
                  </a:lnTo>
                  <a:lnTo>
                    <a:pt x="66" y="131"/>
                  </a:lnTo>
                  <a:lnTo>
                    <a:pt x="38" y="131"/>
                  </a:lnTo>
                  <a:lnTo>
                    <a:pt x="38" y="23"/>
                  </a:lnTo>
                  <a:lnTo>
                    <a:pt x="0" y="23"/>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3" name="Freeform 637"/>
            <p:cNvSpPr>
              <a:spLocks/>
            </p:cNvSpPr>
            <p:nvPr/>
          </p:nvSpPr>
          <p:spPr bwMode="auto">
            <a:xfrm>
              <a:off x="6591" y="7954"/>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4" name="Freeform 638"/>
            <p:cNvSpPr>
              <a:spLocks/>
            </p:cNvSpPr>
            <p:nvPr/>
          </p:nvSpPr>
          <p:spPr bwMode="auto">
            <a:xfrm>
              <a:off x="6722" y="7954"/>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1 h 133"/>
                <a:gd name="T10" fmla="*/ 35 w 106"/>
                <a:gd name="T11" fmla="*/ 106 h 133"/>
                <a:gd name="T12" fmla="*/ 40 w 106"/>
                <a:gd name="T13" fmla="*/ 108 h 133"/>
                <a:gd name="T14" fmla="*/ 45 w 106"/>
                <a:gd name="T15" fmla="*/ 111 h 133"/>
                <a:gd name="T16" fmla="*/ 53 w 106"/>
                <a:gd name="T17" fmla="*/ 111 h 133"/>
                <a:gd name="T18" fmla="*/ 60 w 106"/>
                <a:gd name="T19" fmla="*/ 111 h 133"/>
                <a:gd name="T20" fmla="*/ 68 w 106"/>
                <a:gd name="T21" fmla="*/ 108 h 133"/>
                <a:gd name="T22" fmla="*/ 71 w 106"/>
                <a:gd name="T23" fmla="*/ 106 h 133"/>
                <a:gd name="T24" fmla="*/ 76 w 106"/>
                <a:gd name="T25" fmla="*/ 101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6 h 133"/>
                <a:gd name="T42" fmla="*/ 98 w 106"/>
                <a:gd name="T43" fmla="*/ 113 h 133"/>
                <a:gd name="T44" fmla="*/ 96 w 106"/>
                <a:gd name="T45" fmla="*/ 118 h 133"/>
                <a:gd name="T46" fmla="*/ 91 w 106"/>
                <a:gd name="T47" fmla="*/ 121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6 h 133"/>
                <a:gd name="T64" fmla="*/ 15 w 106"/>
                <a:gd name="T65" fmla="*/ 121 h 133"/>
                <a:gd name="T66" fmla="*/ 10 w 106"/>
                <a:gd name="T67" fmla="*/ 118 h 133"/>
                <a:gd name="T68" fmla="*/ 8 w 106"/>
                <a:gd name="T69" fmla="*/ 113 h 133"/>
                <a:gd name="T70" fmla="*/ 5 w 106"/>
                <a:gd name="T71" fmla="*/ 106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1"/>
                  </a:lnTo>
                  <a:lnTo>
                    <a:pt x="35" y="106"/>
                  </a:lnTo>
                  <a:lnTo>
                    <a:pt x="40" y="108"/>
                  </a:lnTo>
                  <a:lnTo>
                    <a:pt x="45" y="111"/>
                  </a:lnTo>
                  <a:lnTo>
                    <a:pt x="53" y="111"/>
                  </a:lnTo>
                  <a:lnTo>
                    <a:pt x="60" y="111"/>
                  </a:lnTo>
                  <a:lnTo>
                    <a:pt x="68" y="108"/>
                  </a:lnTo>
                  <a:lnTo>
                    <a:pt x="71" y="106"/>
                  </a:lnTo>
                  <a:lnTo>
                    <a:pt x="76" y="101"/>
                  </a:lnTo>
                  <a:lnTo>
                    <a:pt x="78" y="93"/>
                  </a:lnTo>
                  <a:lnTo>
                    <a:pt x="78" y="80"/>
                  </a:lnTo>
                  <a:lnTo>
                    <a:pt x="78" y="0"/>
                  </a:lnTo>
                  <a:lnTo>
                    <a:pt x="106" y="0"/>
                  </a:lnTo>
                  <a:lnTo>
                    <a:pt x="106" y="80"/>
                  </a:lnTo>
                  <a:lnTo>
                    <a:pt x="106" y="90"/>
                  </a:lnTo>
                  <a:lnTo>
                    <a:pt x="103" y="98"/>
                  </a:lnTo>
                  <a:lnTo>
                    <a:pt x="101" y="106"/>
                  </a:lnTo>
                  <a:lnTo>
                    <a:pt x="98" y="113"/>
                  </a:lnTo>
                  <a:lnTo>
                    <a:pt x="96" y="118"/>
                  </a:lnTo>
                  <a:lnTo>
                    <a:pt x="91" y="121"/>
                  </a:lnTo>
                  <a:lnTo>
                    <a:pt x="81" y="128"/>
                  </a:lnTo>
                  <a:lnTo>
                    <a:pt x="76" y="131"/>
                  </a:lnTo>
                  <a:lnTo>
                    <a:pt x="68" y="133"/>
                  </a:lnTo>
                  <a:lnTo>
                    <a:pt x="53" y="133"/>
                  </a:lnTo>
                  <a:lnTo>
                    <a:pt x="38" y="133"/>
                  </a:lnTo>
                  <a:lnTo>
                    <a:pt x="30" y="131"/>
                  </a:lnTo>
                  <a:lnTo>
                    <a:pt x="25" y="128"/>
                  </a:lnTo>
                  <a:lnTo>
                    <a:pt x="20" y="126"/>
                  </a:lnTo>
                  <a:lnTo>
                    <a:pt x="15" y="121"/>
                  </a:lnTo>
                  <a:lnTo>
                    <a:pt x="10" y="118"/>
                  </a:lnTo>
                  <a:lnTo>
                    <a:pt x="8" y="113"/>
                  </a:lnTo>
                  <a:lnTo>
                    <a:pt x="5" y="106"/>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5" name="Freeform 639"/>
            <p:cNvSpPr>
              <a:spLocks/>
            </p:cNvSpPr>
            <p:nvPr/>
          </p:nvSpPr>
          <p:spPr bwMode="auto">
            <a:xfrm>
              <a:off x="6853" y="7954"/>
              <a:ext cx="93" cy="131"/>
            </a:xfrm>
            <a:custGeom>
              <a:avLst/>
              <a:gdLst>
                <a:gd name="T0" fmla="*/ 0 w 93"/>
                <a:gd name="T1" fmla="*/ 0 h 131"/>
                <a:gd name="T2" fmla="*/ 28 w 93"/>
                <a:gd name="T3" fmla="*/ 0 h 131"/>
                <a:gd name="T4" fmla="*/ 28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6" name="Freeform 640"/>
            <p:cNvSpPr>
              <a:spLocks/>
            </p:cNvSpPr>
            <p:nvPr/>
          </p:nvSpPr>
          <p:spPr bwMode="auto">
            <a:xfrm>
              <a:off x="6964" y="7954"/>
              <a:ext cx="93" cy="131"/>
            </a:xfrm>
            <a:custGeom>
              <a:avLst/>
              <a:gdLst>
                <a:gd name="T0" fmla="*/ 0 w 93"/>
                <a:gd name="T1" fmla="*/ 0 h 131"/>
                <a:gd name="T2" fmla="*/ 27 w 93"/>
                <a:gd name="T3" fmla="*/ 0 h 131"/>
                <a:gd name="T4" fmla="*/ 27 w 93"/>
                <a:gd name="T5" fmla="*/ 106 h 131"/>
                <a:gd name="T6" fmla="*/ 93 w 93"/>
                <a:gd name="T7" fmla="*/ 106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6"/>
                  </a:lnTo>
                  <a:lnTo>
                    <a:pt x="93" y="106"/>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7" name="Freeform 641"/>
            <p:cNvSpPr>
              <a:spLocks/>
            </p:cNvSpPr>
            <p:nvPr/>
          </p:nvSpPr>
          <p:spPr bwMode="auto">
            <a:xfrm>
              <a:off x="7072" y="8057"/>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3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3"/>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8" name="Freeform 642"/>
            <p:cNvSpPr>
              <a:spLocks/>
            </p:cNvSpPr>
            <p:nvPr/>
          </p:nvSpPr>
          <p:spPr bwMode="auto">
            <a:xfrm>
              <a:off x="6159" y="7713"/>
              <a:ext cx="105" cy="131"/>
            </a:xfrm>
            <a:custGeom>
              <a:avLst/>
              <a:gdLst>
                <a:gd name="T0" fmla="*/ 0 w 105"/>
                <a:gd name="T1" fmla="*/ 0 h 131"/>
                <a:gd name="T2" fmla="*/ 27 w 105"/>
                <a:gd name="T3" fmla="*/ 0 h 131"/>
                <a:gd name="T4" fmla="*/ 80 w 105"/>
                <a:gd name="T5" fmla="*/ 90 h 131"/>
                <a:gd name="T6" fmla="*/ 80 w 105"/>
                <a:gd name="T7" fmla="*/ 0 h 131"/>
                <a:gd name="T8" fmla="*/ 105 w 105"/>
                <a:gd name="T9" fmla="*/ 0 h 131"/>
                <a:gd name="T10" fmla="*/ 105 w 105"/>
                <a:gd name="T11" fmla="*/ 131 h 131"/>
                <a:gd name="T12" fmla="*/ 78 w 105"/>
                <a:gd name="T13" fmla="*/ 131 h 131"/>
                <a:gd name="T14" fmla="*/ 25 w 105"/>
                <a:gd name="T15" fmla="*/ 38 h 131"/>
                <a:gd name="T16" fmla="*/ 25 w 105"/>
                <a:gd name="T17" fmla="*/ 131 h 131"/>
                <a:gd name="T18" fmla="*/ 0 w 105"/>
                <a:gd name="T19" fmla="*/ 131 h 131"/>
                <a:gd name="T20" fmla="*/ 0 w 105"/>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1"/>
                <a:gd name="T35" fmla="*/ 105 w 105"/>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1">
                  <a:moveTo>
                    <a:pt x="0" y="0"/>
                  </a:moveTo>
                  <a:lnTo>
                    <a:pt x="27" y="0"/>
                  </a:lnTo>
                  <a:lnTo>
                    <a:pt x="80" y="90"/>
                  </a:lnTo>
                  <a:lnTo>
                    <a:pt x="80" y="0"/>
                  </a:lnTo>
                  <a:lnTo>
                    <a:pt x="105" y="0"/>
                  </a:lnTo>
                  <a:lnTo>
                    <a:pt x="105"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89" name="Freeform 643"/>
            <p:cNvSpPr>
              <a:spLocks noEditPoints="1"/>
            </p:cNvSpPr>
            <p:nvPr/>
          </p:nvSpPr>
          <p:spPr bwMode="auto">
            <a:xfrm>
              <a:off x="6284" y="7708"/>
              <a:ext cx="126" cy="138"/>
            </a:xfrm>
            <a:custGeom>
              <a:avLst/>
              <a:gdLst>
                <a:gd name="T0" fmla="*/ 93 w 126"/>
                <a:gd name="T1" fmla="*/ 98 h 138"/>
                <a:gd name="T2" fmla="*/ 98 w 126"/>
                <a:gd name="T3" fmla="*/ 80 h 138"/>
                <a:gd name="T4" fmla="*/ 98 w 126"/>
                <a:gd name="T5" fmla="*/ 60 h 138"/>
                <a:gd name="T6" fmla="*/ 93 w 126"/>
                <a:gd name="T7" fmla="*/ 43 h 138"/>
                <a:gd name="T8" fmla="*/ 83 w 126"/>
                <a:gd name="T9" fmla="*/ 30 h 138"/>
                <a:gd name="T10" fmla="*/ 71 w 126"/>
                <a:gd name="T11" fmla="*/ 25 h 138"/>
                <a:gd name="T12" fmla="*/ 56 w 126"/>
                <a:gd name="T13" fmla="*/ 25 h 138"/>
                <a:gd name="T14" fmla="*/ 43 w 126"/>
                <a:gd name="T15" fmla="*/ 30 h 138"/>
                <a:gd name="T16" fmla="*/ 33 w 126"/>
                <a:gd name="T17" fmla="*/ 43 h 138"/>
                <a:gd name="T18" fmla="*/ 28 w 126"/>
                <a:gd name="T19" fmla="*/ 60 h 138"/>
                <a:gd name="T20" fmla="*/ 28 w 126"/>
                <a:gd name="T21" fmla="*/ 80 h 138"/>
                <a:gd name="T22" fmla="*/ 33 w 126"/>
                <a:gd name="T23" fmla="*/ 98 h 138"/>
                <a:gd name="T24" fmla="*/ 43 w 126"/>
                <a:gd name="T25" fmla="*/ 108 h 138"/>
                <a:gd name="T26" fmla="*/ 56 w 126"/>
                <a:gd name="T27" fmla="*/ 115 h 138"/>
                <a:gd name="T28" fmla="*/ 71 w 126"/>
                <a:gd name="T29" fmla="*/ 115 h 138"/>
                <a:gd name="T30" fmla="*/ 83 w 126"/>
                <a:gd name="T31" fmla="*/ 108 h 138"/>
                <a:gd name="T32" fmla="*/ 106 w 126"/>
                <a:gd name="T33" fmla="*/ 123 h 138"/>
                <a:gd name="T34" fmla="*/ 88 w 126"/>
                <a:gd name="T35" fmla="*/ 136 h 138"/>
                <a:gd name="T36" fmla="*/ 63 w 126"/>
                <a:gd name="T37" fmla="*/ 138 h 138"/>
                <a:gd name="T38" fmla="*/ 38 w 126"/>
                <a:gd name="T39" fmla="*/ 136 h 138"/>
                <a:gd name="T40" fmla="*/ 20 w 126"/>
                <a:gd name="T41" fmla="*/ 123 h 138"/>
                <a:gd name="T42" fmla="*/ 5 w 126"/>
                <a:gd name="T43" fmla="*/ 100 h 138"/>
                <a:gd name="T44" fmla="*/ 3 w 126"/>
                <a:gd name="T45" fmla="*/ 85 h 138"/>
                <a:gd name="T46" fmla="*/ 3 w 126"/>
                <a:gd name="T47" fmla="*/ 53 h 138"/>
                <a:gd name="T48" fmla="*/ 5 w 126"/>
                <a:gd name="T49" fmla="*/ 38 h 138"/>
                <a:gd name="T50" fmla="*/ 20 w 126"/>
                <a:gd name="T51" fmla="*/ 17 h 138"/>
                <a:gd name="T52" fmla="*/ 38 w 126"/>
                <a:gd name="T53" fmla="*/ 5 h 138"/>
                <a:gd name="T54" fmla="*/ 63 w 126"/>
                <a:gd name="T55" fmla="*/ 0 h 138"/>
                <a:gd name="T56" fmla="*/ 88 w 126"/>
                <a:gd name="T57" fmla="*/ 5 h 138"/>
                <a:gd name="T58" fmla="*/ 106 w 126"/>
                <a:gd name="T59" fmla="*/ 17 h 138"/>
                <a:gd name="T60" fmla="*/ 121 w 126"/>
                <a:gd name="T61" fmla="*/ 38 h 138"/>
                <a:gd name="T62" fmla="*/ 126 w 126"/>
                <a:gd name="T63" fmla="*/ 53 h 138"/>
                <a:gd name="T64" fmla="*/ 126 w 126"/>
                <a:gd name="T65" fmla="*/ 85 h 138"/>
                <a:gd name="T66" fmla="*/ 121 w 126"/>
                <a:gd name="T67" fmla="*/ 100 h 138"/>
                <a:gd name="T68" fmla="*/ 111 w 126"/>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6"/>
                <a:gd name="T106" fmla="*/ 0 h 138"/>
                <a:gd name="T107" fmla="*/ 126 w 126"/>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6" h="138">
                  <a:moveTo>
                    <a:pt x="88" y="103"/>
                  </a:moveTo>
                  <a:lnTo>
                    <a:pt x="93" y="98"/>
                  </a:lnTo>
                  <a:lnTo>
                    <a:pt x="96" y="90"/>
                  </a:lnTo>
                  <a:lnTo>
                    <a:pt x="98" y="80"/>
                  </a:lnTo>
                  <a:lnTo>
                    <a:pt x="98" y="70"/>
                  </a:lnTo>
                  <a:lnTo>
                    <a:pt x="98" y="60"/>
                  </a:lnTo>
                  <a:lnTo>
                    <a:pt x="96" y="50"/>
                  </a:lnTo>
                  <a:lnTo>
                    <a:pt x="93" y="43"/>
                  </a:lnTo>
                  <a:lnTo>
                    <a:pt x="88" y="35"/>
                  </a:lnTo>
                  <a:lnTo>
                    <a:pt x="83" y="30"/>
                  </a:lnTo>
                  <a:lnTo>
                    <a:pt x="78" y="27"/>
                  </a:lnTo>
                  <a:lnTo>
                    <a:pt x="71" y="25"/>
                  </a:lnTo>
                  <a:lnTo>
                    <a:pt x="63" y="25"/>
                  </a:lnTo>
                  <a:lnTo>
                    <a:pt x="56" y="25"/>
                  </a:lnTo>
                  <a:lnTo>
                    <a:pt x="48" y="27"/>
                  </a:lnTo>
                  <a:lnTo>
                    <a:pt x="43" y="30"/>
                  </a:lnTo>
                  <a:lnTo>
                    <a:pt x="38" y="35"/>
                  </a:lnTo>
                  <a:lnTo>
                    <a:pt x="33" y="43"/>
                  </a:lnTo>
                  <a:lnTo>
                    <a:pt x="31" y="50"/>
                  </a:lnTo>
                  <a:lnTo>
                    <a:pt x="28" y="60"/>
                  </a:lnTo>
                  <a:lnTo>
                    <a:pt x="28" y="70"/>
                  </a:lnTo>
                  <a:lnTo>
                    <a:pt x="28" y="80"/>
                  </a:lnTo>
                  <a:lnTo>
                    <a:pt x="31" y="90"/>
                  </a:lnTo>
                  <a:lnTo>
                    <a:pt x="33" y="98"/>
                  </a:lnTo>
                  <a:lnTo>
                    <a:pt x="38" y="103"/>
                  </a:lnTo>
                  <a:lnTo>
                    <a:pt x="43" y="108"/>
                  </a:lnTo>
                  <a:lnTo>
                    <a:pt x="48" y="113"/>
                  </a:lnTo>
                  <a:lnTo>
                    <a:pt x="56" y="115"/>
                  </a:lnTo>
                  <a:lnTo>
                    <a:pt x="63" y="115"/>
                  </a:lnTo>
                  <a:lnTo>
                    <a:pt x="71" y="115"/>
                  </a:lnTo>
                  <a:lnTo>
                    <a:pt x="78" y="113"/>
                  </a:lnTo>
                  <a:lnTo>
                    <a:pt x="83" y="108"/>
                  </a:lnTo>
                  <a:lnTo>
                    <a:pt x="88" y="103"/>
                  </a:lnTo>
                  <a:close/>
                  <a:moveTo>
                    <a:pt x="106" y="123"/>
                  </a:moveTo>
                  <a:lnTo>
                    <a:pt x="98" y="130"/>
                  </a:lnTo>
                  <a:lnTo>
                    <a:pt x="88" y="136"/>
                  </a:lnTo>
                  <a:lnTo>
                    <a:pt x="76" y="138"/>
                  </a:lnTo>
                  <a:lnTo>
                    <a:pt x="63" y="138"/>
                  </a:lnTo>
                  <a:lnTo>
                    <a:pt x="51" y="138"/>
                  </a:lnTo>
                  <a:lnTo>
                    <a:pt x="38" y="136"/>
                  </a:lnTo>
                  <a:lnTo>
                    <a:pt x="28" y="130"/>
                  </a:lnTo>
                  <a:lnTo>
                    <a:pt x="20" y="123"/>
                  </a:lnTo>
                  <a:lnTo>
                    <a:pt x="13" y="113"/>
                  </a:lnTo>
                  <a:lnTo>
                    <a:pt x="5" y="100"/>
                  </a:lnTo>
                  <a:lnTo>
                    <a:pt x="3" y="93"/>
                  </a:lnTo>
                  <a:lnTo>
                    <a:pt x="3" y="85"/>
                  </a:lnTo>
                  <a:lnTo>
                    <a:pt x="0" y="70"/>
                  </a:lnTo>
                  <a:lnTo>
                    <a:pt x="3" y="53"/>
                  </a:lnTo>
                  <a:lnTo>
                    <a:pt x="3" y="45"/>
                  </a:lnTo>
                  <a:lnTo>
                    <a:pt x="5" y="38"/>
                  </a:lnTo>
                  <a:lnTo>
                    <a:pt x="13" y="27"/>
                  </a:lnTo>
                  <a:lnTo>
                    <a:pt x="20" y="17"/>
                  </a:lnTo>
                  <a:lnTo>
                    <a:pt x="28" y="10"/>
                  </a:lnTo>
                  <a:lnTo>
                    <a:pt x="38" y="5"/>
                  </a:lnTo>
                  <a:lnTo>
                    <a:pt x="51" y="2"/>
                  </a:lnTo>
                  <a:lnTo>
                    <a:pt x="63" y="0"/>
                  </a:lnTo>
                  <a:lnTo>
                    <a:pt x="76" y="2"/>
                  </a:lnTo>
                  <a:lnTo>
                    <a:pt x="88" y="5"/>
                  </a:lnTo>
                  <a:lnTo>
                    <a:pt x="98" y="10"/>
                  </a:lnTo>
                  <a:lnTo>
                    <a:pt x="106" y="17"/>
                  </a:lnTo>
                  <a:lnTo>
                    <a:pt x="116" y="27"/>
                  </a:lnTo>
                  <a:lnTo>
                    <a:pt x="121" y="38"/>
                  </a:lnTo>
                  <a:lnTo>
                    <a:pt x="124" y="45"/>
                  </a:lnTo>
                  <a:lnTo>
                    <a:pt x="126" y="53"/>
                  </a:lnTo>
                  <a:lnTo>
                    <a:pt x="126" y="70"/>
                  </a:lnTo>
                  <a:lnTo>
                    <a:pt x="126" y="85"/>
                  </a:lnTo>
                  <a:lnTo>
                    <a:pt x="124" y="93"/>
                  </a:lnTo>
                  <a:lnTo>
                    <a:pt x="121" y="100"/>
                  </a:lnTo>
                  <a:lnTo>
                    <a:pt x="116" y="113"/>
                  </a:lnTo>
                  <a:lnTo>
                    <a:pt x="111" y="118"/>
                  </a:lnTo>
                  <a:lnTo>
                    <a:pt x="106"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0" name="Freeform 644"/>
            <p:cNvSpPr>
              <a:spLocks/>
            </p:cNvSpPr>
            <p:nvPr/>
          </p:nvSpPr>
          <p:spPr bwMode="auto">
            <a:xfrm>
              <a:off x="6420" y="7713"/>
              <a:ext cx="106" cy="131"/>
            </a:xfrm>
            <a:custGeom>
              <a:avLst/>
              <a:gdLst>
                <a:gd name="T0" fmla="*/ 106 w 106"/>
                <a:gd name="T1" fmla="*/ 0 h 131"/>
                <a:gd name="T2" fmla="*/ 106 w 106"/>
                <a:gd name="T3" fmla="*/ 22 h 131"/>
                <a:gd name="T4" fmla="*/ 66 w 106"/>
                <a:gd name="T5" fmla="*/ 22 h 131"/>
                <a:gd name="T6" fmla="*/ 66 w 106"/>
                <a:gd name="T7" fmla="*/ 131 h 131"/>
                <a:gd name="T8" fmla="*/ 38 w 106"/>
                <a:gd name="T9" fmla="*/ 131 h 131"/>
                <a:gd name="T10" fmla="*/ 38 w 106"/>
                <a:gd name="T11" fmla="*/ 22 h 131"/>
                <a:gd name="T12" fmla="*/ 0 w 106"/>
                <a:gd name="T13" fmla="*/ 22 h 131"/>
                <a:gd name="T14" fmla="*/ 0 w 106"/>
                <a:gd name="T15" fmla="*/ 0 h 131"/>
                <a:gd name="T16" fmla="*/ 106 w 10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31"/>
                <a:gd name="T29" fmla="*/ 106 w 10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31">
                  <a:moveTo>
                    <a:pt x="106" y="0"/>
                  </a:moveTo>
                  <a:lnTo>
                    <a:pt x="106" y="22"/>
                  </a:lnTo>
                  <a:lnTo>
                    <a:pt x="66" y="22"/>
                  </a:lnTo>
                  <a:lnTo>
                    <a:pt x="66" y="131"/>
                  </a:lnTo>
                  <a:lnTo>
                    <a:pt x="38" y="131"/>
                  </a:lnTo>
                  <a:lnTo>
                    <a:pt x="38" y="22"/>
                  </a:lnTo>
                  <a:lnTo>
                    <a:pt x="0" y="22"/>
                  </a:lnTo>
                  <a:lnTo>
                    <a:pt x="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1" name="Freeform 645"/>
            <p:cNvSpPr>
              <a:spLocks/>
            </p:cNvSpPr>
            <p:nvPr/>
          </p:nvSpPr>
          <p:spPr bwMode="auto">
            <a:xfrm>
              <a:off x="6591" y="7713"/>
              <a:ext cx="106" cy="131"/>
            </a:xfrm>
            <a:custGeom>
              <a:avLst/>
              <a:gdLst>
                <a:gd name="T0" fmla="*/ 0 w 106"/>
                <a:gd name="T1" fmla="*/ 0 h 131"/>
                <a:gd name="T2" fmla="*/ 28 w 106"/>
                <a:gd name="T3" fmla="*/ 0 h 131"/>
                <a:gd name="T4" fmla="*/ 81 w 106"/>
                <a:gd name="T5" fmla="*/ 90 h 131"/>
                <a:gd name="T6" fmla="*/ 81 w 106"/>
                <a:gd name="T7" fmla="*/ 0 h 131"/>
                <a:gd name="T8" fmla="*/ 106 w 106"/>
                <a:gd name="T9" fmla="*/ 0 h 131"/>
                <a:gd name="T10" fmla="*/ 106 w 106"/>
                <a:gd name="T11" fmla="*/ 131 h 131"/>
                <a:gd name="T12" fmla="*/ 78 w 106"/>
                <a:gd name="T13" fmla="*/ 131 h 131"/>
                <a:gd name="T14" fmla="*/ 25 w 106"/>
                <a:gd name="T15" fmla="*/ 38 h 131"/>
                <a:gd name="T16" fmla="*/ 25 w 106"/>
                <a:gd name="T17" fmla="*/ 131 h 131"/>
                <a:gd name="T18" fmla="*/ 0 w 106"/>
                <a:gd name="T19" fmla="*/ 131 h 131"/>
                <a:gd name="T20" fmla="*/ 0 w 106"/>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1"/>
                <a:gd name="T35" fmla="*/ 106 w 106"/>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1">
                  <a:moveTo>
                    <a:pt x="0" y="0"/>
                  </a:moveTo>
                  <a:lnTo>
                    <a:pt x="28" y="0"/>
                  </a:lnTo>
                  <a:lnTo>
                    <a:pt x="81" y="90"/>
                  </a:lnTo>
                  <a:lnTo>
                    <a:pt x="81" y="0"/>
                  </a:lnTo>
                  <a:lnTo>
                    <a:pt x="106" y="0"/>
                  </a:lnTo>
                  <a:lnTo>
                    <a:pt x="106" y="131"/>
                  </a:lnTo>
                  <a:lnTo>
                    <a:pt x="78" y="131"/>
                  </a:lnTo>
                  <a:lnTo>
                    <a:pt x="25" y="38"/>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2" name="Freeform 646"/>
            <p:cNvSpPr>
              <a:spLocks/>
            </p:cNvSpPr>
            <p:nvPr/>
          </p:nvSpPr>
          <p:spPr bwMode="auto">
            <a:xfrm>
              <a:off x="6722" y="7713"/>
              <a:ext cx="106" cy="133"/>
            </a:xfrm>
            <a:custGeom>
              <a:avLst/>
              <a:gdLst>
                <a:gd name="T0" fmla="*/ 0 w 106"/>
                <a:gd name="T1" fmla="*/ 0 h 133"/>
                <a:gd name="T2" fmla="*/ 28 w 106"/>
                <a:gd name="T3" fmla="*/ 0 h 133"/>
                <a:gd name="T4" fmla="*/ 28 w 106"/>
                <a:gd name="T5" fmla="*/ 80 h 133"/>
                <a:gd name="T6" fmla="*/ 30 w 106"/>
                <a:gd name="T7" fmla="*/ 93 h 133"/>
                <a:gd name="T8" fmla="*/ 33 w 106"/>
                <a:gd name="T9" fmla="*/ 100 h 133"/>
                <a:gd name="T10" fmla="*/ 35 w 106"/>
                <a:gd name="T11" fmla="*/ 105 h 133"/>
                <a:gd name="T12" fmla="*/ 40 w 106"/>
                <a:gd name="T13" fmla="*/ 108 h 133"/>
                <a:gd name="T14" fmla="*/ 45 w 106"/>
                <a:gd name="T15" fmla="*/ 110 h 133"/>
                <a:gd name="T16" fmla="*/ 53 w 106"/>
                <a:gd name="T17" fmla="*/ 110 h 133"/>
                <a:gd name="T18" fmla="*/ 60 w 106"/>
                <a:gd name="T19" fmla="*/ 110 h 133"/>
                <a:gd name="T20" fmla="*/ 68 w 106"/>
                <a:gd name="T21" fmla="*/ 108 h 133"/>
                <a:gd name="T22" fmla="*/ 71 w 106"/>
                <a:gd name="T23" fmla="*/ 105 h 133"/>
                <a:gd name="T24" fmla="*/ 76 w 106"/>
                <a:gd name="T25" fmla="*/ 100 h 133"/>
                <a:gd name="T26" fmla="*/ 78 w 106"/>
                <a:gd name="T27" fmla="*/ 93 h 133"/>
                <a:gd name="T28" fmla="*/ 78 w 106"/>
                <a:gd name="T29" fmla="*/ 80 h 133"/>
                <a:gd name="T30" fmla="*/ 78 w 106"/>
                <a:gd name="T31" fmla="*/ 0 h 133"/>
                <a:gd name="T32" fmla="*/ 106 w 106"/>
                <a:gd name="T33" fmla="*/ 0 h 133"/>
                <a:gd name="T34" fmla="*/ 106 w 106"/>
                <a:gd name="T35" fmla="*/ 80 h 133"/>
                <a:gd name="T36" fmla="*/ 106 w 106"/>
                <a:gd name="T37" fmla="*/ 90 h 133"/>
                <a:gd name="T38" fmla="*/ 103 w 106"/>
                <a:gd name="T39" fmla="*/ 98 h 133"/>
                <a:gd name="T40" fmla="*/ 101 w 106"/>
                <a:gd name="T41" fmla="*/ 105 h 133"/>
                <a:gd name="T42" fmla="*/ 98 w 106"/>
                <a:gd name="T43" fmla="*/ 113 h 133"/>
                <a:gd name="T44" fmla="*/ 96 w 106"/>
                <a:gd name="T45" fmla="*/ 118 h 133"/>
                <a:gd name="T46" fmla="*/ 91 w 106"/>
                <a:gd name="T47" fmla="*/ 120 h 133"/>
                <a:gd name="T48" fmla="*/ 81 w 106"/>
                <a:gd name="T49" fmla="*/ 128 h 133"/>
                <a:gd name="T50" fmla="*/ 76 w 106"/>
                <a:gd name="T51" fmla="*/ 131 h 133"/>
                <a:gd name="T52" fmla="*/ 68 w 106"/>
                <a:gd name="T53" fmla="*/ 133 h 133"/>
                <a:gd name="T54" fmla="*/ 53 w 106"/>
                <a:gd name="T55" fmla="*/ 133 h 133"/>
                <a:gd name="T56" fmla="*/ 38 w 106"/>
                <a:gd name="T57" fmla="*/ 133 h 133"/>
                <a:gd name="T58" fmla="*/ 30 w 106"/>
                <a:gd name="T59" fmla="*/ 131 h 133"/>
                <a:gd name="T60" fmla="*/ 25 w 106"/>
                <a:gd name="T61" fmla="*/ 128 h 133"/>
                <a:gd name="T62" fmla="*/ 20 w 106"/>
                <a:gd name="T63" fmla="*/ 125 h 133"/>
                <a:gd name="T64" fmla="*/ 15 w 106"/>
                <a:gd name="T65" fmla="*/ 120 h 133"/>
                <a:gd name="T66" fmla="*/ 10 w 106"/>
                <a:gd name="T67" fmla="*/ 118 h 133"/>
                <a:gd name="T68" fmla="*/ 8 w 106"/>
                <a:gd name="T69" fmla="*/ 113 h 133"/>
                <a:gd name="T70" fmla="*/ 5 w 106"/>
                <a:gd name="T71" fmla="*/ 105 h 133"/>
                <a:gd name="T72" fmla="*/ 3 w 106"/>
                <a:gd name="T73" fmla="*/ 98 h 133"/>
                <a:gd name="T74" fmla="*/ 0 w 106"/>
                <a:gd name="T75" fmla="*/ 90 h 133"/>
                <a:gd name="T76" fmla="*/ 0 w 106"/>
                <a:gd name="T77" fmla="*/ 80 h 133"/>
                <a:gd name="T78" fmla="*/ 0 w 106"/>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133"/>
                <a:gd name="T122" fmla="*/ 106 w 106"/>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133">
                  <a:moveTo>
                    <a:pt x="0" y="0"/>
                  </a:moveTo>
                  <a:lnTo>
                    <a:pt x="28" y="0"/>
                  </a:lnTo>
                  <a:lnTo>
                    <a:pt x="28" y="80"/>
                  </a:lnTo>
                  <a:lnTo>
                    <a:pt x="30" y="93"/>
                  </a:lnTo>
                  <a:lnTo>
                    <a:pt x="33" y="100"/>
                  </a:lnTo>
                  <a:lnTo>
                    <a:pt x="35" y="105"/>
                  </a:lnTo>
                  <a:lnTo>
                    <a:pt x="40" y="108"/>
                  </a:lnTo>
                  <a:lnTo>
                    <a:pt x="45" y="110"/>
                  </a:lnTo>
                  <a:lnTo>
                    <a:pt x="53" y="110"/>
                  </a:lnTo>
                  <a:lnTo>
                    <a:pt x="60" y="110"/>
                  </a:lnTo>
                  <a:lnTo>
                    <a:pt x="68" y="108"/>
                  </a:lnTo>
                  <a:lnTo>
                    <a:pt x="71" y="105"/>
                  </a:lnTo>
                  <a:lnTo>
                    <a:pt x="76" y="100"/>
                  </a:lnTo>
                  <a:lnTo>
                    <a:pt x="78" y="93"/>
                  </a:lnTo>
                  <a:lnTo>
                    <a:pt x="78" y="80"/>
                  </a:lnTo>
                  <a:lnTo>
                    <a:pt x="78" y="0"/>
                  </a:lnTo>
                  <a:lnTo>
                    <a:pt x="106" y="0"/>
                  </a:lnTo>
                  <a:lnTo>
                    <a:pt x="106" y="80"/>
                  </a:lnTo>
                  <a:lnTo>
                    <a:pt x="106" y="90"/>
                  </a:lnTo>
                  <a:lnTo>
                    <a:pt x="103" y="98"/>
                  </a:lnTo>
                  <a:lnTo>
                    <a:pt x="101" y="105"/>
                  </a:lnTo>
                  <a:lnTo>
                    <a:pt x="98" y="113"/>
                  </a:lnTo>
                  <a:lnTo>
                    <a:pt x="96" y="118"/>
                  </a:lnTo>
                  <a:lnTo>
                    <a:pt x="91" y="120"/>
                  </a:lnTo>
                  <a:lnTo>
                    <a:pt x="81" y="128"/>
                  </a:lnTo>
                  <a:lnTo>
                    <a:pt x="76" y="131"/>
                  </a:lnTo>
                  <a:lnTo>
                    <a:pt x="68" y="133"/>
                  </a:lnTo>
                  <a:lnTo>
                    <a:pt x="53" y="133"/>
                  </a:lnTo>
                  <a:lnTo>
                    <a:pt x="38" y="133"/>
                  </a:lnTo>
                  <a:lnTo>
                    <a:pt x="30" y="131"/>
                  </a:lnTo>
                  <a:lnTo>
                    <a:pt x="25" y="128"/>
                  </a:lnTo>
                  <a:lnTo>
                    <a:pt x="20" y="125"/>
                  </a:lnTo>
                  <a:lnTo>
                    <a:pt x="15" y="120"/>
                  </a:lnTo>
                  <a:lnTo>
                    <a:pt x="10" y="118"/>
                  </a:lnTo>
                  <a:lnTo>
                    <a:pt x="8" y="113"/>
                  </a:lnTo>
                  <a:lnTo>
                    <a:pt x="5" y="105"/>
                  </a:lnTo>
                  <a:lnTo>
                    <a:pt x="3" y="98"/>
                  </a:lnTo>
                  <a:lnTo>
                    <a:pt x="0" y="90"/>
                  </a:lnTo>
                  <a:lnTo>
                    <a:pt x="0" y="8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3" name="Freeform 647"/>
            <p:cNvSpPr>
              <a:spLocks/>
            </p:cNvSpPr>
            <p:nvPr/>
          </p:nvSpPr>
          <p:spPr bwMode="auto">
            <a:xfrm>
              <a:off x="6853" y="7713"/>
              <a:ext cx="93" cy="131"/>
            </a:xfrm>
            <a:custGeom>
              <a:avLst/>
              <a:gdLst>
                <a:gd name="T0" fmla="*/ 0 w 93"/>
                <a:gd name="T1" fmla="*/ 0 h 131"/>
                <a:gd name="T2" fmla="*/ 28 w 93"/>
                <a:gd name="T3" fmla="*/ 0 h 131"/>
                <a:gd name="T4" fmla="*/ 28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8" y="0"/>
                  </a:lnTo>
                  <a:lnTo>
                    <a:pt x="28"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4" name="Freeform 648"/>
            <p:cNvSpPr>
              <a:spLocks/>
            </p:cNvSpPr>
            <p:nvPr/>
          </p:nvSpPr>
          <p:spPr bwMode="auto">
            <a:xfrm>
              <a:off x="6964" y="7713"/>
              <a:ext cx="93" cy="131"/>
            </a:xfrm>
            <a:custGeom>
              <a:avLst/>
              <a:gdLst>
                <a:gd name="T0" fmla="*/ 0 w 93"/>
                <a:gd name="T1" fmla="*/ 0 h 131"/>
                <a:gd name="T2" fmla="*/ 27 w 93"/>
                <a:gd name="T3" fmla="*/ 0 h 131"/>
                <a:gd name="T4" fmla="*/ 27 w 93"/>
                <a:gd name="T5" fmla="*/ 105 h 131"/>
                <a:gd name="T6" fmla="*/ 93 w 93"/>
                <a:gd name="T7" fmla="*/ 105 h 131"/>
                <a:gd name="T8" fmla="*/ 93 w 93"/>
                <a:gd name="T9" fmla="*/ 131 h 131"/>
                <a:gd name="T10" fmla="*/ 0 w 93"/>
                <a:gd name="T11" fmla="*/ 131 h 131"/>
                <a:gd name="T12" fmla="*/ 0 w 93"/>
                <a:gd name="T13" fmla="*/ 0 h 131"/>
                <a:gd name="T14" fmla="*/ 0 60000 65536"/>
                <a:gd name="T15" fmla="*/ 0 60000 65536"/>
                <a:gd name="T16" fmla="*/ 0 60000 65536"/>
                <a:gd name="T17" fmla="*/ 0 60000 65536"/>
                <a:gd name="T18" fmla="*/ 0 60000 65536"/>
                <a:gd name="T19" fmla="*/ 0 60000 65536"/>
                <a:gd name="T20" fmla="*/ 0 60000 65536"/>
                <a:gd name="T21" fmla="*/ 0 w 93"/>
                <a:gd name="T22" fmla="*/ 0 h 131"/>
                <a:gd name="T23" fmla="*/ 93 w 93"/>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 h="131">
                  <a:moveTo>
                    <a:pt x="0" y="0"/>
                  </a:moveTo>
                  <a:lnTo>
                    <a:pt x="27" y="0"/>
                  </a:lnTo>
                  <a:lnTo>
                    <a:pt x="27" y="105"/>
                  </a:lnTo>
                  <a:lnTo>
                    <a:pt x="93" y="105"/>
                  </a:lnTo>
                  <a:lnTo>
                    <a:pt x="9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5" name="Freeform 649"/>
            <p:cNvSpPr>
              <a:spLocks/>
            </p:cNvSpPr>
            <p:nvPr/>
          </p:nvSpPr>
          <p:spPr bwMode="auto">
            <a:xfrm>
              <a:off x="7072" y="7816"/>
              <a:ext cx="27" cy="58"/>
            </a:xfrm>
            <a:custGeom>
              <a:avLst/>
              <a:gdLst>
                <a:gd name="T0" fmla="*/ 0 w 27"/>
                <a:gd name="T1" fmla="*/ 48 h 58"/>
                <a:gd name="T2" fmla="*/ 5 w 27"/>
                <a:gd name="T3" fmla="*/ 45 h 58"/>
                <a:gd name="T4" fmla="*/ 10 w 27"/>
                <a:gd name="T5" fmla="*/ 40 h 58"/>
                <a:gd name="T6" fmla="*/ 12 w 27"/>
                <a:gd name="T7" fmla="*/ 35 h 58"/>
                <a:gd name="T8" fmla="*/ 15 w 27"/>
                <a:gd name="T9" fmla="*/ 28 h 58"/>
                <a:gd name="T10" fmla="*/ 0 w 27"/>
                <a:gd name="T11" fmla="*/ 28 h 58"/>
                <a:gd name="T12" fmla="*/ 0 w 27"/>
                <a:gd name="T13" fmla="*/ 0 h 58"/>
                <a:gd name="T14" fmla="*/ 27 w 27"/>
                <a:gd name="T15" fmla="*/ 0 h 58"/>
                <a:gd name="T16" fmla="*/ 27 w 27"/>
                <a:gd name="T17" fmla="*/ 22 h 58"/>
                <a:gd name="T18" fmla="*/ 25 w 27"/>
                <a:gd name="T19" fmla="*/ 35 h 58"/>
                <a:gd name="T20" fmla="*/ 22 w 27"/>
                <a:gd name="T21" fmla="*/ 43 h 58"/>
                <a:gd name="T22" fmla="*/ 20 w 27"/>
                <a:gd name="T23" fmla="*/ 48 h 58"/>
                <a:gd name="T24" fmla="*/ 15 w 27"/>
                <a:gd name="T25" fmla="*/ 53 h 58"/>
                <a:gd name="T26" fmla="*/ 7 w 27"/>
                <a:gd name="T27" fmla="*/ 55 h 58"/>
                <a:gd name="T28" fmla="*/ 0 w 27"/>
                <a:gd name="T29" fmla="*/ 58 h 58"/>
                <a:gd name="T30" fmla="*/ 0 w 27"/>
                <a:gd name="T31" fmla="*/ 48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58"/>
                <a:gd name="T50" fmla="*/ 27 w 27"/>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58">
                  <a:moveTo>
                    <a:pt x="0" y="48"/>
                  </a:moveTo>
                  <a:lnTo>
                    <a:pt x="5" y="45"/>
                  </a:lnTo>
                  <a:lnTo>
                    <a:pt x="10" y="40"/>
                  </a:lnTo>
                  <a:lnTo>
                    <a:pt x="12" y="35"/>
                  </a:lnTo>
                  <a:lnTo>
                    <a:pt x="15" y="28"/>
                  </a:lnTo>
                  <a:lnTo>
                    <a:pt x="0" y="28"/>
                  </a:lnTo>
                  <a:lnTo>
                    <a:pt x="0" y="0"/>
                  </a:lnTo>
                  <a:lnTo>
                    <a:pt x="27" y="0"/>
                  </a:lnTo>
                  <a:lnTo>
                    <a:pt x="27" y="22"/>
                  </a:lnTo>
                  <a:lnTo>
                    <a:pt x="25" y="35"/>
                  </a:lnTo>
                  <a:lnTo>
                    <a:pt x="22" y="43"/>
                  </a:lnTo>
                  <a:lnTo>
                    <a:pt x="20" y="48"/>
                  </a:lnTo>
                  <a:lnTo>
                    <a:pt x="15" y="53"/>
                  </a:lnTo>
                  <a:lnTo>
                    <a:pt x="7" y="55"/>
                  </a:lnTo>
                  <a:lnTo>
                    <a:pt x="0" y="5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6" name="Freeform 650"/>
            <p:cNvSpPr>
              <a:spLocks/>
            </p:cNvSpPr>
            <p:nvPr/>
          </p:nvSpPr>
          <p:spPr bwMode="auto">
            <a:xfrm>
              <a:off x="564"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651"/>
            <p:cNvSpPr>
              <a:spLocks noEditPoints="1"/>
            </p:cNvSpPr>
            <p:nvPr/>
          </p:nvSpPr>
          <p:spPr bwMode="auto">
            <a:xfrm>
              <a:off x="672" y="8894"/>
              <a:ext cx="123" cy="138"/>
            </a:xfrm>
            <a:custGeom>
              <a:avLst/>
              <a:gdLst>
                <a:gd name="T0" fmla="*/ 90 w 123"/>
                <a:gd name="T1" fmla="*/ 98 h 138"/>
                <a:gd name="T2" fmla="*/ 95 w 123"/>
                <a:gd name="T3" fmla="*/ 80 h 138"/>
                <a:gd name="T4" fmla="*/ 95 w 123"/>
                <a:gd name="T5" fmla="*/ 60 h 138"/>
                <a:gd name="T6" fmla="*/ 90 w 123"/>
                <a:gd name="T7" fmla="*/ 42 h 138"/>
                <a:gd name="T8" fmla="*/ 83 w 123"/>
                <a:gd name="T9" fmla="*/ 30 h 138"/>
                <a:gd name="T10" fmla="*/ 68 w 123"/>
                <a:gd name="T11" fmla="*/ 25 h 138"/>
                <a:gd name="T12" fmla="*/ 53 w 123"/>
                <a:gd name="T13" fmla="*/ 25 h 138"/>
                <a:gd name="T14" fmla="*/ 40 w 123"/>
                <a:gd name="T15" fmla="*/ 30 h 138"/>
                <a:gd name="T16" fmla="*/ 30 w 123"/>
                <a:gd name="T17" fmla="*/ 42 h 138"/>
                <a:gd name="T18" fmla="*/ 27 w 123"/>
                <a:gd name="T19" fmla="*/ 60 h 138"/>
                <a:gd name="T20" fmla="*/ 27 w 123"/>
                <a:gd name="T21" fmla="*/ 80 h 138"/>
                <a:gd name="T22" fmla="*/ 30 w 123"/>
                <a:gd name="T23" fmla="*/ 98 h 138"/>
                <a:gd name="T24" fmla="*/ 40 w 123"/>
                <a:gd name="T25" fmla="*/ 108 h 138"/>
                <a:gd name="T26" fmla="*/ 53 w 123"/>
                <a:gd name="T27" fmla="*/ 115 h 138"/>
                <a:gd name="T28" fmla="*/ 68 w 123"/>
                <a:gd name="T29" fmla="*/ 115 h 138"/>
                <a:gd name="T30" fmla="*/ 83 w 123"/>
                <a:gd name="T31" fmla="*/ 108 h 138"/>
                <a:gd name="T32" fmla="*/ 103 w 123"/>
                <a:gd name="T33" fmla="*/ 123 h 138"/>
                <a:gd name="T34" fmla="*/ 85 w 123"/>
                <a:gd name="T35" fmla="*/ 135 h 138"/>
                <a:gd name="T36" fmla="*/ 60 w 123"/>
                <a:gd name="T37" fmla="*/ 138 h 138"/>
                <a:gd name="T38" fmla="*/ 37 w 123"/>
                <a:gd name="T39" fmla="*/ 135 h 138"/>
                <a:gd name="T40" fmla="*/ 17 w 123"/>
                <a:gd name="T41" fmla="*/ 123 h 138"/>
                <a:gd name="T42" fmla="*/ 5 w 123"/>
                <a:gd name="T43" fmla="*/ 100 h 138"/>
                <a:gd name="T44" fmla="*/ 0 w 123"/>
                <a:gd name="T45" fmla="*/ 85 h 138"/>
                <a:gd name="T46" fmla="*/ 0 w 123"/>
                <a:gd name="T47" fmla="*/ 52 h 138"/>
                <a:gd name="T48" fmla="*/ 5 w 123"/>
                <a:gd name="T49" fmla="*/ 37 h 138"/>
                <a:gd name="T50" fmla="*/ 17 w 123"/>
                <a:gd name="T51" fmla="*/ 17 h 138"/>
                <a:gd name="T52" fmla="*/ 37 w 123"/>
                <a:gd name="T53" fmla="*/ 5 h 138"/>
                <a:gd name="T54" fmla="*/ 60 w 123"/>
                <a:gd name="T55" fmla="*/ 0 h 138"/>
                <a:gd name="T56" fmla="*/ 85 w 123"/>
                <a:gd name="T57" fmla="*/ 5 h 138"/>
                <a:gd name="T58" fmla="*/ 103 w 123"/>
                <a:gd name="T59" fmla="*/ 17 h 138"/>
                <a:gd name="T60" fmla="*/ 118 w 123"/>
                <a:gd name="T61" fmla="*/ 37 h 138"/>
                <a:gd name="T62" fmla="*/ 123 w 123"/>
                <a:gd name="T63" fmla="*/ 52 h 138"/>
                <a:gd name="T64" fmla="*/ 123 w 123"/>
                <a:gd name="T65" fmla="*/ 85 h 138"/>
                <a:gd name="T66" fmla="*/ 118 w 123"/>
                <a:gd name="T67" fmla="*/ 100 h 138"/>
                <a:gd name="T68" fmla="*/ 108 w 123"/>
                <a:gd name="T69" fmla="*/ 118 h 1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8"/>
                <a:gd name="T107" fmla="*/ 123 w 123"/>
                <a:gd name="T108" fmla="*/ 138 h 1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8">
                  <a:moveTo>
                    <a:pt x="88" y="103"/>
                  </a:moveTo>
                  <a:lnTo>
                    <a:pt x="90" y="98"/>
                  </a:lnTo>
                  <a:lnTo>
                    <a:pt x="93" y="90"/>
                  </a:lnTo>
                  <a:lnTo>
                    <a:pt x="95" y="80"/>
                  </a:lnTo>
                  <a:lnTo>
                    <a:pt x="95" y="70"/>
                  </a:lnTo>
                  <a:lnTo>
                    <a:pt x="95" y="60"/>
                  </a:lnTo>
                  <a:lnTo>
                    <a:pt x="93" y="50"/>
                  </a:lnTo>
                  <a:lnTo>
                    <a:pt x="90" y="42"/>
                  </a:lnTo>
                  <a:lnTo>
                    <a:pt x="88" y="35"/>
                  </a:lnTo>
                  <a:lnTo>
                    <a:pt x="83" y="30"/>
                  </a:lnTo>
                  <a:lnTo>
                    <a:pt x="75" y="27"/>
                  </a:lnTo>
                  <a:lnTo>
                    <a:pt x="68" y="25"/>
                  </a:lnTo>
                  <a:lnTo>
                    <a:pt x="60" y="25"/>
                  </a:lnTo>
                  <a:lnTo>
                    <a:pt x="53" y="25"/>
                  </a:lnTo>
                  <a:lnTo>
                    <a:pt x="48" y="27"/>
                  </a:lnTo>
                  <a:lnTo>
                    <a:pt x="40" y="30"/>
                  </a:lnTo>
                  <a:lnTo>
                    <a:pt x="35" y="35"/>
                  </a:lnTo>
                  <a:lnTo>
                    <a:pt x="30" y="42"/>
                  </a:lnTo>
                  <a:lnTo>
                    <a:pt x="27" y="50"/>
                  </a:lnTo>
                  <a:lnTo>
                    <a:pt x="27" y="60"/>
                  </a:lnTo>
                  <a:lnTo>
                    <a:pt x="25" y="70"/>
                  </a:lnTo>
                  <a:lnTo>
                    <a:pt x="27" y="80"/>
                  </a:lnTo>
                  <a:lnTo>
                    <a:pt x="27" y="90"/>
                  </a:lnTo>
                  <a:lnTo>
                    <a:pt x="30" y="98"/>
                  </a:lnTo>
                  <a:lnTo>
                    <a:pt x="35" y="103"/>
                  </a:lnTo>
                  <a:lnTo>
                    <a:pt x="40" y="108"/>
                  </a:lnTo>
                  <a:lnTo>
                    <a:pt x="48" y="113"/>
                  </a:lnTo>
                  <a:lnTo>
                    <a:pt x="53" y="115"/>
                  </a:lnTo>
                  <a:lnTo>
                    <a:pt x="60" y="115"/>
                  </a:lnTo>
                  <a:lnTo>
                    <a:pt x="68" y="115"/>
                  </a:lnTo>
                  <a:lnTo>
                    <a:pt x="75" y="113"/>
                  </a:lnTo>
                  <a:lnTo>
                    <a:pt x="83" y="108"/>
                  </a:lnTo>
                  <a:lnTo>
                    <a:pt x="88" y="103"/>
                  </a:lnTo>
                  <a:close/>
                  <a:moveTo>
                    <a:pt x="103" y="123"/>
                  </a:moveTo>
                  <a:lnTo>
                    <a:pt x="95" y="130"/>
                  </a:lnTo>
                  <a:lnTo>
                    <a:pt x="85" y="135"/>
                  </a:lnTo>
                  <a:lnTo>
                    <a:pt x="75" y="138"/>
                  </a:lnTo>
                  <a:lnTo>
                    <a:pt x="60" y="138"/>
                  </a:lnTo>
                  <a:lnTo>
                    <a:pt x="48" y="138"/>
                  </a:lnTo>
                  <a:lnTo>
                    <a:pt x="37" y="135"/>
                  </a:lnTo>
                  <a:lnTo>
                    <a:pt x="27" y="130"/>
                  </a:lnTo>
                  <a:lnTo>
                    <a:pt x="17" y="123"/>
                  </a:lnTo>
                  <a:lnTo>
                    <a:pt x="10" y="113"/>
                  </a:lnTo>
                  <a:lnTo>
                    <a:pt x="5" y="100"/>
                  </a:lnTo>
                  <a:lnTo>
                    <a:pt x="2" y="93"/>
                  </a:lnTo>
                  <a:lnTo>
                    <a:pt x="0" y="85"/>
                  </a:lnTo>
                  <a:lnTo>
                    <a:pt x="0" y="70"/>
                  </a:lnTo>
                  <a:lnTo>
                    <a:pt x="0" y="52"/>
                  </a:lnTo>
                  <a:lnTo>
                    <a:pt x="2" y="45"/>
                  </a:lnTo>
                  <a:lnTo>
                    <a:pt x="5" y="37"/>
                  </a:lnTo>
                  <a:lnTo>
                    <a:pt x="10" y="27"/>
                  </a:lnTo>
                  <a:lnTo>
                    <a:pt x="17" y="17"/>
                  </a:lnTo>
                  <a:lnTo>
                    <a:pt x="27" y="10"/>
                  </a:lnTo>
                  <a:lnTo>
                    <a:pt x="37" y="5"/>
                  </a:lnTo>
                  <a:lnTo>
                    <a:pt x="48" y="2"/>
                  </a:lnTo>
                  <a:lnTo>
                    <a:pt x="60" y="0"/>
                  </a:lnTo>
                  <a:lnTo>
                    <a:pt x="75" y="2"/>
                  </a:lnTo>
                  <a:lnTo>
                    <a:pt x="85" y="5"/>
                  </a:lnTo>
                  <a:lnTo>
                    <a:pt x="95" y="10"/>
                  </a:lnTo>
                  <a:lnTo>
                    <a:pt x="103" y="17"/>
                  </a:lnTo>
                  <a:lnTo>
                    <a:pt x="113" y="27"/>
                  </a:lnTo>
                  <a:lnTo>
                    <a:pt x="118" y="37"/>
                  </a:lnTo>
                  <a:lnTo>
                    <a:pt x="120" y="45"/>
                  </a:lnTo>
                  <a:lnTo>
                    <a:pt x="123" y="52"/>
                  </a:lnTo>
                  <a:lnTo>
                    <a:pt x="123" y="70"/>
                  </a:lnTo>
                  <a:lnTo>
                    <a:pt x="123" y="85"/>
                  </a:lnTo>
                  <a:lnTo>
                    <a:pt x="120" y="93"/>
                  </a:lnTo>
                  <a:lnTo>
                    <a:pt x="118" y="100"/>
                  </a:lnTo>
                  <a:lnTo>
                    <a:pt x="113" y="113"/>
                  </a:lnTo>
                  <a:lnTo>
                    <a:pt x="108" y="118"/>
                  </a:lnTo>
                  <a:lnTo>
                    <a:pt x="103" y="1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Freeform 652"/>
            <p:cNvSpPr>
              <a:spLocks noEditPoints="1"/>
            </p:cNvSpPr>
            <p:nvPr/>
          </p:nvSpPr>
          <p:spPr bwMode="auto">
            <a:xfrm>
              <a:off x="818" y="8899"/>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9" name="Freeform 653"/>
            <p:cNvSpPr>
              <a:spLocks/>
            </p:cNvSpPr>
            <p:nvPr/>
          </p:nvSpPr>
          <p:spPr bwMode="auto">
            <a:xfrm>
              <a:off x="948" y="8899"/>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3 h 130"/>
                <a:gd name="T10" fmla="*/ 26 w 99"/>
                <a:gd name="T11" fmla="*/ 73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3"/>
                  </a:lnTo>
                  <a:lnTo>
                    <a:pt x="26" y="73"/>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0" name="Rectangle 654"/>
            <p:cNvSpPr>
              <a:spLocks noChangeArrowheads="1"/>
            </p:cNvSpPr>
            <p:nvPr/>
          </p:nvSpPr>
          <p:spPr bwMode="auto">
            <a:xfrm>
              <a:off x="1067" y="8899"/>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1" name="Freeform 655"/>
            <p:cNvSpPr>
              <a:spLocks/>
            </p:cNvSpPr>
            <p:nvPr/>
          </p:nvSpPr>
          <p:spPr bwMode="auto">
            <a:xfrm>
              <a:off x="1112" y="8896"/>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1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1 h 136"/>
                <a:gd name="T28" fmla="*/ 98 w 121"/>
                <a:gd name="T29" fmla="*/ 86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1"/>
                  </a:lnTo>
                  <a:lnTo>
                    <a:pt x="28" y="81"/>
                  </a:lnTo>
                  <a:lnTo>
                    <a:pt x="30" y="91"/>
                  </a:lnTo>
                  <a:lnTo>
                    <a:pt x="35" y="98"/>
                  </a:lnTo>
                  <a:lnTo>
                    <a:pt x="35" y="101"/>
                  </a:lnTo>
                  <a:lnTo>
                    <a:pt x="38" y="103"/>
                  </a:lnTo>
                  <a:lnTo>
                    <a:pt x="45" y="108"/>
                  </a:lnTo>
                  <a:lnTo>
                    <a:pt x="50" y="111"/>
                  </a:lnTo>
                  <a:lnTo>
                    <a:pt x="58" y="113"/>
                  </a:lnTo>
                  <a:lnTo>
                    <a:pt x="63" y="113"/>
                  </a:lnTo>
                  <a:lnTo>
                    <a:pt x="75" y="111"/>
                  </a:lnTo>
                  <a:lnTo>
                    <a:pt x="80" y="108"/>
                  </a:lnTo>
                  <a:lnTo>
                    <a:pt x="86" y="106"/>
                  </a:lnTo>
                  <a:lnTo>
                    <a:pt x="91" y="101"/>
                  </a:lnTo>
                  <a:lnTo>
                    <a:pt x="93" y="96"/>
                  </a:lnTo>
                  <a:lnTo>
                    <a:pt x="98" y="86"/>
                  </a:lnTo>
                  <a:lnTo>
                    <a:pt x="68" y="86"/>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1"/>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Freeform 656"/>
            <p:cNvSpPr>
              <a:spLocks/>
            </p:cNvSpPr>
            <p:nvPr/>
          </p:nvSpPr>
          <p:spPr bwMode="auto">
            <a:xfrm>
              <a:off x="1258" y="8899"/>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3" name="Freeform 657"/>
            <p:cNvSpPr>
              <a:spLocks/>
            </p:cNvSpPr>
            <p:nvPr/>
          </p:nvSpPr>
          <p:spPr bwMode="auto">
            <a:xfrm>
              <a:off x="1442" y="8899"/>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3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3"/>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4" name="Freeform 658"/>
            <p:cNvSpPr>
              <a:spLocks/>
            </p:cNvSpPr>
            <p:nvPr/>
          </p:nvSpPr>
          <p:spPr bwMode="auto">
            <a:xfrm>
              <a:off x="1572" y="8899"/>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3 h 130"/>
                <a:gd name="T10" fmla="*/ 26 w 98"/>
                <a:gd name="T11" fmla="*/ 73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3"/>
                  </a:lnTo>
                  <a:lnTo>
                    <a:pt x="26" y="73"/>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659"/>
            <p:cNvSpPr>
              <a:spLocks/>
            </p:cNvSpPr>
            <p:nvPr/>
          </p:nvSpPr>
          <p:spPr bwMode="auto">
            <a:xfrm>
              <a:off x="1681" y="8899"/>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Freeform 660"/>
            <p:cNvSpPr>
              <a:spLocks/>
            </p:cNvSpPr>
            <p:nvPr/>
          </p:nvSpPr>
          <p:spPr bwMode="auto">
            <a:xfrm>
              <a:off x="1862" y="8896"/>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6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1 h 171"/>
                <a:gd name="T34" fmla="*/ 0 w 42"/>
                <a:gd name="T35" fmla="*/ 86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6"/>
                  </a:lnTo>
                  <a:lnTo>
                    <a:pt x="17" y="98"/>
                  </a:lnTo>
                  <a:lnTo>
                    <a:pt x="17" y="111"/>
                  </a:lnTo>
                  <a:lnTo>
                    <a:pt x="25" y="133"/>
                  </a:lnTo>
                  <a:lnTo>
                    <a:pt x="30" y="148"/>
                  </a:lnTo>
                  <a:lnTo>
                    <a:pt x="42" y="171"/>
                  </a:lnTo>
                  <a:lnTo>
                    <a:pt x="30" y="171"/>
                  </a:lnTo>
                  <a:lnTo>
                    <a:pt x="15" y="143"/>
                  </a:lnTo>
                  <a:lnTo>
                    <a:pt x="7" y="128"/>
                  </a:lnTo>
                  <a:lnTo>
                    <a:pt x="5" y="116"/>
                  </a:lnTo>
                  <a:lnTo>
                    <a:pt x="0" y="101"/>
                  </a:lnTo>
                  <a:lnTo>
                    <a:pt x="0" y="86"/>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7" name="Freeform 661"/>
            <p:cNvSpPr>
              <a:spLocks noEditPoints="1"/>
            </p:cNvSpPr>
            <p:nvPr/>
          </p:nvSpPr>
          <p:spPr bwMode="auto">
            <a:xfrm>
              <a:off x="1925" y="8899"/>
              <a:ext cx="98" cy="130"/>
            </a:xfrm>
            <a:custGeom>
              <a:avLst/>
              <a:gdLst>
                <a:gd name="T0" fmla="*/ 0 w 98"/>
                <a:gd name="T1" fmla="*/ 0 h 130"/>
                <a:gd name="T2" fmla="*/ 57 w 98"/>
                <a:gd name="T3" fmla="*/ 0 h 130"/>
                <a:gd name="T4" fmla="*/ 67 w 98"/>
                <a:gd name="T5" fmla="*/ 0 h 130"/>
                <a:gd name="T6" fmla="*/ 75 w 98"/>
                <a:gd name="T7" fmla="*/ 2 h 130"/>
                <a:gd name="T8" fmla="*/ 80 w 98"/>
                <a:gd name="T9" fmla="*/ 5 h 130"/>
                <a:gd name="T10" fmla="*/ 88 w 98"/>
                <a:gd name="T11" fmla="*/ 10 h 130"/>
                <a:gd name="T12" fmla="*/ 90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7 w 98"/>
                <a:gd name="T35" fmla="*/ 75 h 130"/>
                <a:gd name="T36" fmla="*/ 57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2 w 98"/>
                <a:gd name="T49" fmla="*/ 17 h 130"/>
                <a:gd name="T50" fmla="*/ 52 w 98"/>
                <a:gd name="T51" fmla="*/ 15 h 130"/>
                <a:gd name="T52" fmla="*/ 17 w 98"/>
                <a:gd name="T53" fmla="*/ 15 h 130"/>
                <a:gd name="T54" fmla="*/ 17 w 98"/>
                <a:gd name="T55" fmla="*/ 60 h 130"/>
                <a:gd name="T56" fmla="*/ 52 w 98"/>
                <a:gd name="T57" fmla="*/ 60 h 130"/>
                <a:gd name="T58" fmla="*/ 62 w 98"/>
                <a:gd name="T59" fmla="*/ 60 h 130"/>
                <a:gd name="T60" fmla="*/ 67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78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7" y="0"/>
                  </a:lnTo>
                  <a:lnTo>
                    <a:pt x="67" y="0"/>
                  </a:lnTo>
                  <a:lnTo>
                    <a:pt x="75" y="2"/>
                  </a:lnTo>
                  <a:lnTo>
                    <a:pt x="80" y="5"/>
                  </a:lnTo>
                  <a:lnTo>
                    <a:pt x="88" y="10"/>
                  </a:lnTo>
                  <a:lnTo>
                    <a:pt x="90" y="15"/>
                  </a:lnTo>
                  <a:lnTo>
                    <a:pt x="95" y="22"/>
                  </a:lnTo>
                  <a:lnTo>
                    <a:pt x="98" y="30"/>
                  </a:lnTo>
                  <a:lnTo>
                    <a:pt x="98" y="37"/>
                  </a:lnTo>
                  <a:lnTo>
                    <a:pt x="98" y="45"/>
                  </a:lnTo>
                  <a:lnTo>
                    <a:pt x="95" y="52"/>
                  </a:lnTo>
                  <a:lnTo>
                    <a:pt x="93" y="57"/>
                  </a:lnTo>
                  <a:lnTo>
                    <a:pt x="88" y="65"/>
                  </a:lnTo>
                  <a:lnTo>
                    <a:pt x="85" y="68"/>
                  </a:lnTo>
                  <a:lnTo>
                    <a:pt x="83" y="70"/>
                  </a:lnTo>
                  <a:lnTo>
                    <a:pt x="75" y="73"/>
                  </a:lnTo>
                  <a:lnTo>
                    <a:pt x="67" y="75"/>
                  </a:lnTo>
                  <a:lnTo>
                    <a:pt x="57" y="75"/>
                  </a:lnTo>
                  <a:lnTo>
                    <a:pt x="17" y="75"/>
                  </a:lnTo>
                  <a:lnTo>
                    <a:pt x="17" y="130"/>
                  </a:lnTo>
                  <a:lnTo>
                    <a:pt x="0" y="130"/>
                  </a:lnTo>
                  <a:lnTo>
                    <a:pt x="0" y="0"/>
                  </a:lnTo>
                  <a:close/>
                  <a:moveTo>
                    <a:pt x="70" y="17"/>
                  </a:moveTo>
                  <a:lnTo>
                    <a:pt x="62" y="17"/>
                  </a:lnTo>
                  <a:lnTo>
                    <a:pt x="52" y="15"/>
                  </a:lnTo>
                  <a:lnTo>
                    <a:pt x="17" y="15"/>
                  </a:lnTo>
                  <a:lnTo>
                    <a:pt x="17" y="60"/>
                  </a:lnTo>
                  <a:lnTo>
                    <a:pt x="52" y="60"/>
                  </a:lnTo>
                  <a:lnTo>
                    <a:pt x="62" y="60"/>
                  </a:lnTo>
                  <a:lnTo>
                    <a:pt x="67" y="57"/>
                  </a:lnTo>
                  <a:lnTo>
                    <a:pt x="73" y="55"/>
                  </a:lnTo>
                  <a:lnTo>
                    <a:pt x="75" y="52"/>
                  </a:lnTo>
                  <a:lnTo>
                    <a:pt x="78" y="47"/>
                  </a:lnTo>
                  <a:lnTo>
                    <a:pt x="80" y="42"/>
                  </a:lnTo>
                  <a:lnTo>
                    <a:pt x="80" y="37"/>
                  </a:lnTo>
                  <a:lnTo>
                    <a:pt x="78"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8" name="Freeform 662"/>
            <p:cNvSpPr>
              <a:spLocks/>
            </p:cNvSpPr>
            <p:nvPr/>
          </p:nvSpPr>
          <p:spPr bwMode="auto">
            <a:xfrm>
              <a:off x="2043" y="8899"/>
              <a:ext cx="103" cy="130"/>
            </a:xfrm>
            <a:custGeom>
              <a:avLst/>
              <a:gdLst>
                <a:gd name="T0" fmla="*/ 0 w 103"/>
                <a:gd name="T1" fmla="*/ 0 h 130"/>
                <a:gd name="T2" fmla="*/ 22 w 103"/>
                <a:gd name="T3" fmla="*/ 0 h 130"/>
                <a:gd name="T4" fmla="*/ 88 w 103"/>
                <a:gd name="T5" fmla="*/ 105 h 130"/>
                <a:gd name="T6" fmla="*/ 88 w 103"/>
                <a:gd name="T7" fmla="*/ 0 h 130"/>
                <a:gd name="T8" fmla="*/ 103 w 103"/>
                <a:gd name="T9" fmla="*/ 0 h 130"/>
                <a:gd name="T10" fmla="*/ 103 w 103"/>
                <a:gd name="T11" fmla="*/ 130 h 130"/>
                <a:gd name="T12" fmla="*/ 85 w 103"/>
                <a:gd name="T13" fmla="*/ 130 h 130"/>
                <a:gd name="T14" fmla="*/ 17 w 103"/>
                <a:gd name="T15" fmla="*/ 25 h 130"/>
                <a:gd name="T16" fmla="*/ 17 w 103"/>
                <a:gd name="T17" fmla="*/ 130 h 130"/>
                <a:gd name="T18" fmla="*/ 0 w 103"/>
                <a:gd name="T19" fmla="*/ 130 h 130"/>
                <a:gd name="T20" fmla="*/ 0 w 10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30"/>
                <a:gd name="T35" fmla="*/ 103 w 10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30">
                  <a:moveTo>
                    <a:pt x="0" y="0"/>
                  </a:moveTo>
                  <a:lnTo>
                    <a:pt x="22" y="0"/>
                  </a:lnTo>
                  <a:lnTo>
                    <a:pt x="88" y="105"/>
                  </a:lnTo>
                  <a:lnTo>
                    <a:pt x="88" y="0"/>
                  </a:lnTo>
                  <a:lnTo>
                    <a:pt x="103" y="0"/>
                  </a:lnTo>
                  <a:lnTo>
                    <a:pt x="103" y="130"/>
                  </a:lnTo>
                  <a:lnTo>
                    <a:pt x="85" y="130"/>
                  </a:lnTo>
                  <a:lnTo>
                    <a:pt x="17" y="25"/>
                  </a:lnTo>
                  <a:lnTo>
                    <a:pt x="1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9" name="Freeform 663"/>
            <p:cNvSpPr>
              <a:spLocks noEditPoints="1"/>
            </p:cNvSpPr>
            <p:nvPr/>
          </p:nvSpPr>
          <p:spPr bwMode="auto">
            <a:xfrm>
              <a:off x="2169" y="8896"/>
              <a:ext cx="125" cy="136"/>
            </a:xfrm>
            <a:custGeom>
              <a:avLst/>
              <a:gdLst>
                <a:gd name="T0" fmla="*/ 118 w 125"/>
                <a:gd name="T1" fmla="*/ 30 h 136"/>
                <a:gd name="T2" fmla="*/ 123 w 125"/>
                <a:gd name="T3" fmla="*/ 40 h 136"/>
                <a:gd name="T4" fmla="*/ 125 w 125"/>
                <a:gd name="T5" fmla="*/ 66 h 136"/>
                <a:gd name="T6" fmla="*/ 123 w 125"/>
                <a:gd name="T7" fmla="*/ 93 h 136"/>
                <a:gd name="T8" fmla="*/ 110 w 125"/>
                <a:gd name="T9" fmla="*/ 113 h 136"/>
                <a:gd name="T10" fmla="*/ 90 w 125"/>
                <a:gd name="T11" fmla="*/ 131 h 136"/>
                <a:gd name="T12" fmla="*/ 62 w 125"/>
                <a:gd name="T13" fmla="*/ 136 h 136"/>
                <a:gd name="T14" fmla="*/ 42 w 125"/>
                <a:gd name="T15" fmla="*/ 133 h 136"/>
                <a:gd name="T16" fmla="*/ 25 w 125"/>
                <a:gd name="T17" fmla="*/ 126 h 136"/>
                <a:gd name="T18" fmla="*/ 7 w 125"/>
                <a:gd name="T19" fmla="*/ 106 h 136"/>
                <a:gd name="T20" fmla="*/ 0 w 125"/>
                <a:gd name="T21" fmla="*/ 83 h 136"/>
                <a:gd name="T22" fmla="*/ 0 w 125"/>
                <a:gd name="T23" fmla="*/ 55 h 136"/>
                <a:gd name="T24" fmla="*/ 7 w 125"/>
                <a:gd name="T25" fmla="*/ 33 h 136"/>
                <a:gd name="T26" fmla="*/ 17 w 125"/>
                <a:gd name="T27" fmla="*/ 18 h 136"/>
                <a:gd name="T28" fmla="*/ 32 w 125"/>
                <a:gd name="T29" fmla="*/ 5 h 136"/>
                <a:gd name="T30" fmla="*/ 47 w 125"/>
                <a:gd name="T31" fmla="*/ 0 h 136"/>
                <a:gd name="T32" fmla="*/ 62 w 125"/>
                <a:gd name="T33" fmla="*/ 0 h 136"/>
                <a:gd name="T34" fmla="*/ 85 w 125"/>
                <a:gd name="T35" fmla="*/ 3 h 136"/>
                <a:gd name="T36" fmla="*/ 103 w 125"/>
                <a:gd name="T37" fmla="*/ 13 h 136"/>
                <a:gd name="T38" fmla="*/ 113 w 125"/>
                <a:gd name="T39" fmla="*/ 23 h 136"/>
                <a:gd name="T40" fmla="*/ 103 w 125"/>
                <a:gd name="T41" fmla="*/ 96 h 136"/>
                <a:gd name="T42" fmla="*/ 108 w 125"/>
                <a:gd name="T43" fmla="*/ 76 h 136"/>
                <a:gd name="T44" fmla="*/ 108 w 125"/>
                <a:gd name="T45" fmla="*/ 55 h 136"/>
                <a:gd name="T46" fmla="*/ 100 w 125"/>
                <a:gd name="T47" fmla="*/ 38 h 136"/>
                <a:gd name="T48" fmla="*/ 90 w 125"/>
                <a:gd name="T49" fmla="*/ 23 h 136"/>
                <a:gd name="T50" fmla="*/ 73 w 125"/>
                <a:gd name="T51" fmla="*/ 15 h 136"/>
                <a:gd name="T52" fmla="*/ 52 w 125"/>
                <a:gd name="T53" fmla="*/ 15 h 136"/>
                <a:gd name="T54" fmla="*/ 37 w 125"/>
                <a:gd name="T55" fmla="*/ 23 h 136"/>
                <a:gd name="T56" fmla="*/ 25 w 125"/>
                <a:gd name="T57" fmla="*/ 38 h 136"/>
                <a:gd name="T58" fmla="*/ 20 w 125"/>
                <a:gd name="T59" fmla="*/ 45 h 136"/>
                <a:gd name="T60" fmla="*/ 17 w 125"/>
                <a:gd name="T61" fmla="*/ 71 h 136"/>
                <a:gd name="T62" fmla="*/ 20 w 125"/>
                <a:gd name="T63" fmla="*/ 91 h 136"/>
                <a:gd name="T64" fmla="*/ 27 w 125"/>
                <a:gd name="T65" fmla="*/ 106 h 136"/>
                <a:gd name="T66" fmla="*/ 42 w 125"/>
                <a:gd name="T67" fmla="*/ 118 h 136"/>
                <a:gd name="T68" fmla="*/ 65 w 125"/>
                <a:gd name="T69" fmla="*/ 121 h 136"/>
                <a:gd name="T70" fmla="*/ 85 w 125"/>
                <a:gd name="T71" fmla="*/ 116 h 136"/>
                <a:gd name="T72" fmla="*/ 95 w 125"/>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136"/>
                <a:gd name="T113" fmla="*/ 125 w 125"/>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136">
                  <a:moveTo>
                    <a:pt x="113" y="23"/>
                  </a:moveTo>
                  <a:lnTo>
                    <a:pt x="118" y="30"/>
                  </a:lnTo>
                  <a:lnTo>
                    <a:pt x="120" y="35"/>
                  </a:lnTo>
                  <a:lnTo>
                    <a:pt x="123" y="40"/>
                  </a:lnTo>
                  <a:lnTo>
                    <a:pt x="125" y="53"/>
                  </a:lnTo>
                  <a:lnTo>
                    <a:pt x="125" y="66"/>
                  </a:lnTo>
                  <a:lnTo>
                    <a:pt x="125" y="81"/>
                  </a:lnTo>
                  <a:lnTo>
                    <a:pt x="123" y="93"/>
                  </a:lnTo>
                  <a:lnTo>
                    <a:pt x="118" y="103"/>
                  </a:lnTo>
                  <a:lnTo>
                    <a:pt x="110" y="113"/>
                  </a:lnTo>
                  <a:lnTo>
                    <a:pt x="103" y="123"/>
                  </a:lnTo>
                  <a:lnTo>
                    <a:pt x="90" y="131"/>
                  </a:lnTo>
                  <a:lnTo>
                    <a:pt x="78" y="136"/>
                  </a:lnTo>
                  <a:lnTo>
                    <a:pt x="62" y="136"/>
                  </a:lnTo>
                  <a:lnTo>
                    <a:pt x="47" y="136"/>
                  </a:lnTo>
                  <a:lnTo>
                    <a:pt x="42" y="133"/>
                  </a:lnTo>
                  <a:lnTo>
                    <a:pt x="35" y="131"/>
                  </a:lnTo>
                  <a:lnTo>
                    <a:pt x="25" y="126"/>
                  </a:lnTo>
                  <a:lnTo>
                    <a:pt x="15" y="118"/>
                  </a:lnTo>
                  <a:lnTo>
                    <a:pt x="7" y="106"/>
                  </a:lnTo>
                  <a:lnTo>
                    <a:pt x="2" y="96"/>
                  </a:lnTo>
                  <a:lnTo>
                    <a:pt x="0" y="83"/>
                  </a:lnTo>
                  <a:lnTo>
                    <a:pt x="0" y="68"/>
                  </a:lnTo>
                  <a:lnTo>
                    <a:pt x="0" y="55"/>
                  </a:lnTo>
                  <a:lnTo>
                    <a:pt x="2" y="45"/>
                  </a:lnTo>
                  <a:lnTo>
                    <a:pt x="7" y="33"/>
                  </a:lnTo>
                  <a:lnTo>
                    <a:pt x="12" y="23"/>
                  </a:lnTo>
                  <a:lnTo>
                    <a:pt x="17" y="18"/>
                  </a:lnTo>
                  <a:lnTo>
                    <a:pt x="22" y="13"/>
                  </a:lnTo>
                  <a:lnTo>
                    <a:pt x="32" y="5"/>
                  </a:lnTo>
                  <a:lnTo>
                    <a:pt x="40" y="3"/>
                  </a:lnTo>
                  <a:lnTo>
                    <a:pt x="47" y="0"/>
                  </a:lnTo>
                  <a:lnTo>
                    <a:pt x="55" y="0"/>
                  </a:lnTo>
                  <a:lnTo>
                    <a:pt x="62"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2" y="15"/>
                  </a:lnTo>
                  <a:lnTo>
                    <a:pt x="52" y="15"/>
                  </a:lnTo>
                  <a:lnTo>
                    <a:pt x="45" y="18"/>
                  </a:lnTo>
                  <a:lnTo>
                    <a:pt x="37" y="23"/>
                  </a:lnTo>
                  <a:lnTo>
                    <a:pt x="30" y="30"/>
                  </a:lnTo>
                  <a:lnTo>
                    <a:pt x="25" y="38"/>
                  </a:lnTo>
                  <a:lnTo>
                    <a:pt x="22" y="40"/>
                  </a:lnTo>
                  <a:lnTo>
                    <a:pt x="20" y="45"/>
                  </a:lnTo>
                  <a:lnTo>
                    <a:pt x="17" y="58"/>
                  </a:lnTo>
                  <a:lnTo>
                    <a:pt x="17" y="71"/>
                  </a:lnTo>
                  <a:lnTo>
                    <a:pt x="17" y="81"/>
                  </a:lnTo>
                  <a:lnTo>
                    <a:pt x="20" y="91"/>
                  </a:lnTo>
                  <a:lnTo>
                    <a:pt x="25" y="98"/>
                  </a:lnTo>
                  <a:lnTo>
                    <a:pt x="27" y="106"/>
                  </a:lnTo>
                  <a:lnTo>
                    <a:pt x="35" y="113"/>
                  </a:lnTo>
                  <a:lnTo>
                    <a:pt x="42" y="118"/>
                  </a:lnTo>
                  <a:lnTo>
                    <a:pt x="52"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0" name="Freeform 664"/>
            <p:cNvSpPr>
              <a:spLocks/>
            </p:cNvSpPr>
            <p:nvPr/>
          </p:nvSpPr>
          <p:spPr bwMode="auto">
            <a:xfrm>
              <a:off x="2309" y="8896"/>
              <a:ext cx="41" cy="171"/>
            </a:xfrm>
            <a:custGeom>
              <a:avLst/>
              <a:gdLst>
                <a:gd name="T0" fmla="*/ 0 w 41"/>
                <a:gd name="T1" fmla="*/ 171 h 171"/>
                <a:gd name="T2" fmla="*/ 11 w 41"/>
                <a:gd name="T3" fmla="*/ 146 h 171"/>
                <a:gd name="T4" fmla="*/ 18 w 41"/>
                <a:gd name="T5" fmla="*/ 131 h 171"/>
                <a:gd name="T6" fmla="*/ 21 w 41"/>
                <a:gd name="T7" fmla="*/ 121 h 171"/>
                <a:gd name="T8" fmla="*/ 23 w 41"/>
                <a:gd name="T9" fmla="*/ 108 h 171"/>
                <a:gd name="T10" fmla="*/ 23 w 41"/>
                <a:gd name="T11" fmla="*/ 98 h 171"/>
                <a:gd name="T12" fmla="*/ 23 w 41"/>
                <a:gd name="T13" fmla="*/ 86 h 171"/>
                <a:gd name="T14" fmla="*/ 23 w 41"/>
                <a:gd name="T15" fmla="*/ 73 h 171"/>
                <a:gd name="T16" fmla="*/ 23 w 41"/>
                <a:gd name="T17" fmla="*/ 60 h 171"/>
                <a:gd name="T18" fmla="*/ 21 w 41"/>
                <a:gd name="T19" fmla="*/ 50 h 171"/>
                <a:gd name="T20" fmla="*/ 16 w 41"/>
                <a:gd name="T21" fmla="*/ 38 h 171"/>
                <a:gd name="T22" fmla="*/ 11 w 41"/>
                <a:gd name="T23" fmla="*/ 23 h 171"/>
                <a:gd name="T24" fmla="*/ 0 w 41"/>
                <a:gd name="T25" fmla="*/ 0 h 171"/>
                <a:gd name="T26" fmla="*/ 11 w 41"/>
                <a:gd name="T27" fmla="*/ 0 h 171"/>
                <a:gd name="T28" fmla="*/ 26 w 41"/>
                <a:gd name="T29" fmla="*/ 28 h 171"/>
                <a:gd name="T30" fmla="*/ 33 w 41"/>
                <a:gd name="T31" fmla="*/ 43 h 171"/>
                <a:gd name="T32" fmla="*/ 36 w 41"/>
                <a:gd name="T33" fmla="*/ 53 h 171"/>
                <a:gd name="T34" fmla="*/ 38 w 41"/>
                <a:gd name="T35" fmla="*/ 63 h 171"/>
                <a:gd name="T36" fmla="*/ 41 w 41"/>
                <a:gd name="T37" fmla="*/ 86 h 171"/>
                <a:gd name="T38" fmla="*/ 41 w 41"/>
                <a:gd name="T39" fmla="*/ 98 h 171"/>
                <a:gd name="T40" fmla="*/ 38 w 41"/>
                <a:gd name="T41" fmla="*/ 108 h 171"/>
                <a:gd name="T42" fmla="*/ 36 w 41"/>
                <a:gd name="T43" fmla="*/ 121 h 171"/>
                <a:gd name="T44" fmla="*/ 33 w 41"/>
                <a:gd name="T45" fmla="*/ 131 h 171"/>
                <a:gd name="T46" fmla="*/ 23 w 41"/>
                <a:gd name="T47" fmla="*/ 148 h 171"/>
                <a:gd name="T48" fmla="*/ 11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1" y="146"/>
                  </a:lnTo>
                  <a:lnTo>
                    <a:pt x="18" y="131"/>
                  </a:lnTo>
                  <a:lnTo>
                    <a:pt x="21" y="121"/>
                  </a:lnTo>
                  <a:lnTo>
                    <a:pt x="23" y="108"/>
                  </a:lnTo>
                  <a:lnTo>
                    <a:pt x="23" y="98"/>
                  </a:lnTo>
                  <a:lnTo>
                    <a:pt x="23" y="86"/>
                  </a:lnTo>
                  <a:lnTo>
                    <a:pt x="23" y="73"/>
                  </a:lnTo>
                  <a:lnTo>
                    <a:pt x="23" y="60"/>
                  </a:lnTo>
                  <a:lnTo>
                    <a:pt x="21" y="50"/>
                  </a:lnTo>
                  <a:lnTo>
                    <a:pt x="16" y="38"/>
                  </a:lnTo>
                  <a:lnTo>
                    <a:pt x="11" y="23"/>
                  </a:lnTo>
                  <a:lnTo>
                    <a:pt x="0" y="0"/>
                  </a:lnTo>
                  <a:lnTo>
                    <a:pt x="11" y="0"/>
                  </a:lnTo>
                  <a:lnTo>
                    <a:pt x="26" y="28"/>
                  </a:lnTo>
                  <a:lnTo>
                    <a:pt x="33" y="43"/>
                  </a:lnTo>
                  <a:lnTo>
                    <a:pt x="36" y="53"/>
                  </a:lnTo>
                  <a:lnTo>
                    <a:pt x="38" y="63"/>
                  </a:lnTo>
                  <a:lnTo>
                    <a:pt x="41" y="86"/>
                  </a:lnTo>
                  <a:lnTo>
                    <a:pt x="41" y="98"/>
                  </a:lnTo>
                  <a:lnTo>
                    <a:pt x="38" y="108"/>
                  </a:lnTo>
                  <a:lnTo>
                    <a:pt x="36" y="121"/>
                  </a:lnTo>
                  <a:lnTo>
                    <a:pt x="33" y="131"/>
                  </a:lnTo>
                  <a:lnTo>
                    <a:pt x="23" y="148"/>
                  </a:lnTo>
                  <a:lnTo>
                    <a:pt x="11"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1" name="Freeform 665"/>
            <p:cNvSpPr>
              <a:spLocks noEditPoints="1"/>
            </p:cNvSpPr>
            <p:nvPr/>
          </p:nvSpPr>
          <p:spPr bwMode="auto">
            <a:xfrm>
              <a:off x="2428"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2" name="Freeform 666"/>
            <p:cNvSpPr>
              <a:spLocks/>
            </p:cNvSpPr>
            <p:nvPr/>
          </p:nvSpPr>
          <p:spPr bwMode="auto">
            <a:xfrm>
              <a:off x="2559"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3" name="Freeform 667"/>
            <p:cNvSpPr>
              <a:spLocks/>
            </p:cNvSpPr>
            <p:nvPr/>
          </p:nvSpPr>
          <p:spPr bwMode="auto">
            <a:xfrm>
              <a:off x="2677" y="8899"/>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668"/>
            <p:cNvSpPr>
              <a:spLocks/>
            </p:cNvSpPr>
            <p:nvPr/>
          </p:nvSpPr>
          <p:spPr bwMode="auto">
            <a:xfrm>
              <a:off x="2790"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Freeform 669"/>
            <p:cNvSpPr>
              <a:spLocks noEditPoints="1"/>
            </p:cNvSpPr>
            <p:nvPr/>
          </p:nvSpPr>
          <p:spPr bwMode="auto">
            <a:xfrm>
              <a:off x="2911" y="8899"/>
              <a:ext cx="108" cy="130"/>
            </a:xfrm>
            <a:custGeom>
              <a:avLst/>
              <a:gdLst>
                <a:gd name="T0" fmla="*/ 25 w 108"/>
                <a:gd name="T1" fmla="*/ 22 h 130"/>
                <a:gd name="T2" fmla="*/ 25 w 108"/>
                <a:gd name="T3" fmla="*/ 57 h 130"/>
                <a:gd name="T4" fmla="*/ 58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8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3 h 130"/>
                <a:gd name="T56" fmla="*/ 85 w 108"/>
                <a:gd name="T57" fmla="*/ 68 h 130"/>
                <a:gd name="T58" fmla="*/ 93 w 108"/>
                <a:gd name="T59" fmla="*/ 73 h 130"/>
                <a:gd name="T60" fmla="*/ 98 w 108"/>
                <a:gd name="T61" fmla="*/ 78 h 130"/>
                <a:gd name="T62" fmla="*/ 100 w 108"/>
                <a:gd name="T63" fmla="*/ 88 h 130"/>
                <a:gd name="T64" fmla="*/ 103 w 108"/>
                <a:gd name="T65" fmla="*/ 98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3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8"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8"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3"/>
                  </a:lnTo>
                  <a:lnTo>
                    <a:pt x="85" y="68"/>
                  </a:lnTo>
                  <a:lnTo>
                    <a:pt x="93" y="73"/>
                  </a:lnTo>
                  <a:lnTo>
                    <a:pt x="98" y="78"/>
                  </a:lnTo>
                  <a:lnTo>
                    <a:pt x="100" y="88"/>
                  </a:lnTo>
                  <a:lnTo>
                    <a:pt x="103" y="98"/>
                  </a:lnTo>
                  <a:lnTo>
                    <a:pt x="103" y="108"/>
                  </a:lnTo>
                  <a:lnTo>
                    <a:pt x="103" y="120"/>
                  </a:lnTo>
                  <a:lnTo>
                    <a:pt x="105" y="123"/>
                  </a:lnTo>
                  <a:lnTo>
                    <a:pt x="108" y="128"/>
                  </a:lnTo>
                  <a:lnTo>
                    <a:pt x="108" y="130"/>
                  </a:lnTo>
                  <a:lnTo>
                    <a:pt x="78" y="130"/>
                  </a:lnTo>
                  <a:lnTo>
                    <a:pt x="75" y="123"/>
                  </a:lnTo>
                  <a:lnTo>
                    <a:pt x="75" y="113"/>
                  </a:lnTo>
                  <a:lnTo>
                    <a:pt x="75" y="100"/>
                  </a:lnTo>
                  <a:lnTo>
                    <a:pt x="73" y="90"/>
                  </a:lnTo>
                  <a:lnTo>
                    <a:pt x="70" y="83"/>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6" name="Freeform 670"/>
            <p:cNvSpPr>
              <a:spLocks/>
            </p:cNvSpPr>
            <p:nvPr/>
          </p:nvSpPr>
          <p:spPr bwMode="auto">
            <a:xfrm>
              <a:off x="3042" y="8899"/>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3"/>
                  </a:lnTo>
                  <a:lnTo>
                    <a:pt x="25" y="73"/>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7" name="Freeform 671"/>
            <p:cNvSpPr>
              <a:spLocks/>
            </p:cNvSpPr>
            <p:nvPr/>
          </p:nvSpPr>
          <p:spPr bwMode="auto">
            <a:xfrm>
              <a:off x="3160" y="8899"/>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8" name="Freeform 672"/>
            <p:cNvSpPr>
              <a:spLocks/>
            </p:cNvSpPr>
            <p:nvPr/>
          </p:nvSpPr>
          <p:spPr bwMode="auto">
            <a:xfrm>
              <a:off x="3286" y="8896"/>
              <a:ext cx="115" cy="136"/>
            </a:xfrm>
            <a:custGeom>
              <a:avLst/>
              <a:gdLst>
                <a:gd name="T0" fmla="*/ 27 w 115"/>
                <a:gd name="T1" fmla="*/ 10 h 136"/>
                <a:gd name="T2" fmla="*/ 47 w 115"/>
                <a:gd name="T3" fmla="*/ 0 h 136"/>
                <a:gd name="T4" fmla="*/ 75 w 115"/>
                <a:gd name="T5" fmla="*/ 3 h 136"/>
                <a:gd name="T6" fmla="*/ 88 w 115"/>
                <a:gd name="T7" fmla="*/ 5 h 136"/>
                <a:gd name="T8" fmla="*/ 98 w 115"/>
                <a:gd name="T9" fmla="*/ 13 h 136"/>
                <a:gd name="T10" fmla="*/ 108 w 115"/>
                <a:gd name="T11" fmla="*/ 23 h 136"/>
                <a:gd name="T12" fmla="*/ 115 w 115"/>
                <a:gd name="T13" fmla="*/ 40 h 136"/>
                <a:gd name="T14" fmla="*/ 90 w 115"/>
                <a:gd name="T15" fmla="*/ 45 h 136"/>
                <a:gd name="T16" fmla="*/ 83 w 115"/>
                <a:gd name="T17" fmla="*/ 33 h 136"/>
                <a:gd name="T18" fmla="*/ 73 w 115"/>
                <a:gd name="T19" fmla="*/ 25 h 136"/>
                <a:gd name="T20" fmla="*/ 52 w 115"/>
                <a:gd name="T21" fmla="*/ 25 h 136"/>
                <a:gd name="T22" fmla="*/ 42 w 115"/>
                <a:gd name="T23" fmla="*/ 30 h 136"/>
                <a:gd name="T24" fmla="*/ 32 w 115"/>
                <a:gd name="T25" fmla="*/ 43 h 136"/>
                <a:gd name="T26" fmla="*/ 30 w 115"/>
                <a:gd name="T27" fmla="*/ 58 h 136"/>
                <a:gd name="T28" fmla="*/ 30 w 115"/>
                <a:gd name="T29" fmla="*/ 81 h 136"/>
                <a:gd name="T30" fmla="*/ 30 w 115"/>
                <a:gd name="T31" fmla="*/ 88 h 136"/>
                <a:gd name="T32" fmla="*/ 37 w 115"/>
                <a:gd name="T33" fmla="*/ 103 h 136"/>
                <a:gd name="T34" fmla="*/ 47 w 115"/>
                <a:gd name="T35" fmla="*/ 111 h 136"/>
                <a:gd name="T36" fmla="*/ 60 w 115"/>
                <a:gd name="T37" fmla="*/ 113 h 136"/>
                <a:gd name="T38" fmla="*/ 73 w 115"/>
                <a:gd name="T39" fmla="*/ 111 h 136"/>
                <a:gd name="T40" fmla="*/ 83 w 115"/>
                <a:gd name="T41" fmla="*/ 103 h 136"/>
                <a:gd name="T42" fmla="*/ 90 w 115"/>
                <a:gd name="T43" fmla="*/ 88 h 136"/>
                <a:gd name="T44" fmla="*/ 113 w 115"/>
                <a:gd name="T45" fmla="*/ 98 h 136"/>
                <a:gd name="T46" fmla="*/ 105 w 115"/>
                <a:gd name="T47" fmla="*/ 116 h 136"/>
                <a:gd name="T48" fmla="*/ 90 w 115"/>
                <a:gd name="T49" fmla="*/ 128 h 136"/>
                <a:gd name="T50" fmla="*/ 73 w 115"/>
                <a:gd name="T51" fmla="*/ 136 h 136"/>
                <a:gd name="T52" fmla="*/ 47 w 115"/>
                <a:gd name="T53" fmla="*/ 136 h 136"/>
                <a:gd name="T54" fmla="*/ 30 w 115"/>
                <a:gd name="T55" fmla="*/ 131 h 136"/>
                <a:gd name="T56" fmla="*/ 17 w 115"/>
                <a:gd name="T57" fmla="*/ 118 h 136"/>
                <a:gd name="T58" fmla="*/ 5 w 115"/>
                <a:gd name="T59" fmla="*/ 98 h 136"/>
                <a:gd name="T60" fmla="*/ 0 w 115"/>
                <a:gd name="T61" fmla="*/ 68 h 136"/>
                <a:gd name="T62" fmla="*/ 5 w 115"/>
                <a:gd name="T63" fmla="*/ 38 h 136"/>
                <a:gd name="T64" fmla="*/ 10 w 115"/>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5"/>
                <a:gd name="T100" fmla="*/ 0 h 136"/>
                <a:gd name="T101" fmla="*/ 115 w 11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5" h="136">
                  <a:moveTo>
                    <a:pt x="20" y="15"/>
                  </a:moveTo>
                  <a:lnTo>
                    <a:pt x="27" y="10"/>
                  </a:lnTo>
                  <a:lnTo>
                    <a:pt x="37" y="5"/>
                  </a:lnTo>
                  <a:lnTo>
                    <a:pt x="47" y="0"/>
                  </a:lnTo>
                  <a:lnTo>
                    <a:pt x="60" y="0"/>
                  </a:lnTo>
                  <a:lnTo>
                    <a:pt x="75" y="3"/>
                  </a:lnTo>
                  <a:lnTo>
                    <a:pt x="83" y="3"/>
                  </a:lnTo>
                  <a:lnTo>
                    <a:pt x="88" y="5"/>
                  </a:lnTo>
                  <a:lnTo>
                    <a:pt x="93" y="8"/>
                  </a:lnTo>
                  <a:lnTo>
                    <a:pt x="98" y="13"/>
                  </a:lnTo>
                  <a:lnTo>
                    <a:pt x="103" y="18"/>
                  </a:lnTo>
                  <a:lnTo>
                    <a:pt x="108" y="23"/>
                  </a:lnTo>
                  <a:lnTo>
                    <a:pt x="113" y="33"/>
                  </a:lnTo>
                  <a:lnTo>
                    <a:pt x="115" y="40"/>
                  </a:lnTo>
                  <a:lnTo>
                    <a:pt x="115" y="45"/>
                  </a:lnTo>
                  <a:lnTo>
                    <a:pt x="90" y="45"/>
                  </a:lnTo>
                  <a:lnTo>
                    <a:pt x="85" y="38"/>
                  </a:lnTo>
                  <a:lnTo>
                    <a:pt x="83" y="33"/>
                  </a:lnTo>
                  <a:lnTo>
                    <a:pt x="78" y="28"/>
                  </a:lnTo>
                  <a:lnTo>
                    <a:pt x="73" y="25"/>
                  </a:lnTo>
                  <a:lnTo>
                    <a:pt x="60" y="23"/>
                  </a:lnTo>
                  <a:lnTo>
                    <a:pt x="52" y="25"/>
                  </a:lnTo>
                  <a:lnTo>
                    <a:pt x="47" y="28"/>
                  </a:lnTo>
                  <a:lnTo>
                    <a:pt x="42" y="30"/>
                  </a:lnTo>
                  <a:lnTo>
                    <a:pt x="37" y="35"/>
                  </a:lnTo>
                  <a:lnTo>
                    <a:pt x="32" y="43"/>
                  </a:lnTo>
                  <a:lnTo>
                    <a:pt x="30" y="50"/>
                  </a:lnTo>
                  <a:lnTo>
                    <a:pt x="30" y="58"/>
                  </a:lnTo>
                  <a:lnTo>
                    <a:pt x="27" y="71"/>
                  </a:lnTo>
                  <a:lnTo>
                    <a:pt x="30" y="81"/>
                  </a:lnTo>
                  <a:lnTo>
                    <a:pt x="30" y="86"/>
                  </a:lnTo>
                  <a:lnTo>
                    <a:pt x="30" y="88"/>
                  </a:lnTo>
                  <a:lnTo>
                    <a:pt x="32" y="96"/>
                  </a:lnTo>
                  <a:lnTo>
                    <a:pt x="37" y="103"/>
                  </a:lnTo>
                  <a:lnTo>
                    <a:pt x="42" y="108"/>
                  </a:lnTo>
                  <a:lnTo>
                    <a:pt x="47" y="111"/>
                  </a:lnTo>
                  <a:lnTo>
                    <a:pt x="55" y="113"/>
                  </a:lnTo>
                  <a:lnTo>
                    <a:pt x="60" y="113"/>
                  </a:lnTo>
                  <a:lnTo>
                    <a:pt x="68" y="113"/>
                  </a:lnTo>
                  <a:lnTo>
                    <a:pt x="73" y="111"/>
                  </a:lnTo>
                  <a:lnTo>
                    <a:pt x="78" y="108"/>
                  </a:lnTo>
                  <a:lnTo>
                    <a:pt x="83" y="103"/>
                  </a:lnTo>
                  <a:lnTo>
                    <a:pt x="85" y="98"/>
                  </a:lnTo>
                  <a:lnTo>
                    <a:pt x="90" y="88"/>
                  </a:lnTo>
                  <a:lnTo>
                    <a:pt x="115" y="88"/>
                  </a:lnTo>
                  <a:lnTo>
                    <a:pt x="113" y="98"/>
                  </a:lnTo>
                  <a:lnTo>
                    <a:pt x="110" y="108"/>
                  </a:lnTo>
                  <a:lnTo>
                    <a:pt x="105" y="116"/>
                  </a:lnTo>
                  <a:lnTo>
                    <a:pt x="98" y="123"/>
                  </a:lnTo>
                  <a:lnTo>
                    <a:pt x="90" y="128"/>
                  </a:lnTo>
                  <a:lnTo>
                    <a:pt x="83" y="133"/>
                  </a:lnTo>
                  <a:lnTo>
                    <a:pt x="73" y="136"/>
                  </a:lnTo>
                  <a:lnTo>
                    <a:pt x="60" y="136"/>
                  </a:lnTo>
                  <a:lnTo>
                    <a:pt x="47" y="136"/>
                  </a:lnTo>
                  <a:lnTo>
                    <a:pt x="35" y="133"/>
                  </a:lnTo>
                  <a:lnTo>
                    <a:pt x="30" y="131"/>
                  </a:lnTo>
                  <a:lnTo>
                    <a:pt x="25" y="126"/>
                  </a:lnTo>
                  <a:lnTo>
                    <a:pt x="17" y="118"/>
                  </a:lnTo>
                  <a:lnTo>
                    <a:pt x="10" y="108"/>
                  </a:lnTo>
                  <a:lnTo>
                    <a:pt x="5" y="98"/>
                  </a:lnTo>
                  <a:lnTo>
                    <a:pt x="2" y="83"/>
                  </a:lnTo>
                  <a:lnTo>
                    <a:pt x="0" y="68"/>
                  </a:lnTo>
                  <a:lnTo>
                    <a:pt x="2" y="53"/>
                  </a:lnTo>
                  <a:lnTo>
                    <a:pt x="5" y="38"/>
                  </a:lnTo>
                  <a:lnTo>
                    <a:pt x="7"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673"/>
            <p:cNvSpPr>
              <a:spLocks/>
            </p:cNvSpPr>
            <p:nvPr/>
          </p:nvSpPr>
          <p:spPr bwMode="auto">
            <a:xfrm>
              <a:off x="3424" y="8899"/>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3 h 130"/>
                <a:gd name="T10" fmla="*/ 25 w 98"/>
                <a:gd name="T11" fmla="*/ 73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3"/>
                  </a:lnTo>
                  <a:lnTo>
                    <a:pt x="25" y="73"/>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Freeform 674"/>
            <p:cNvSpPr>
              <a:spLocks/>
            </p:cNvSpPr>
            <p:nvPr/>
          </p:nvSpPr>
          <p:spPr bwMode="auto">
            <a:xfrm>
              <a:off x="3537" y="8896"/>
              <a:ext cx="108" cy="136"/>
            </a:xfrm>
            <a:custGeom>
              <a:avLst/>
              <a:gdLst>
                <a:gd name="T0" fmla="*/ 28 w 108"/>
                <a:gd name="T1" fmla="*/ 101 h 136"/>
                <a:gd name="T2" fmla="*/ 40 w 108"/>
                <a:gd name="T3" fmla="*/ 113 h 136"/>
                <a:gd name="T4" fmla="*/ 53 w 108"/>
                <a:gd name="T5" fmla="*/ 113 h 136"/>
                <a:gd name="T6" fmla="*/ 71 w 108"/>
                <a:gd name="T7" fmla="*/ 113 h 136"/>
                <a:gd name="T8" fmla="*/ 78 w 108"/>
                <a:gd name="T9" fmla="*/ 106 h 136"/>
                <a:gd name="T10" fmla="*/ 81 w 108"/>
                <a:gd name="T11" fmla="*/ 98 h 136"/>
                <a:gd name="T12" fmla="*/ 76 w 108"/>
                <a:gd name="T13" fmla="*/ 88 h 136"/>
                <a:gd name="T14" fmla="*/ 58 w 108"/>
                <a:gd name="T15" fmla="*/ 81 h 136"/>
                <a:gd name="T16" fmla="*/ 35 w 108"/>
                <a:gd name="T17" fmla="*/ 76 h 136"/>
                <a:gd name="T18" fmla="*/ 15 w 108"/>
                <a:gd name="T19" fmla="*/ 68 h 136"/>
                <a:gd name="T20" fmla="*/ 5 w 108"/>
                <a:gd name="T21" fmla="*/ 55 h 136"/>
                <a:gd name="T22" fmla="*/ 3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6 w 108"/>
                <a:gd name="T41" fmla="*/ 35 h 136"/>
                <a:gd name="T42" fmla="*/ 71 w 108"/>
                <a:gd name="T43" fmla="*/ 28 h 136"/>
                <a:gd name="T44" fmla="*/ 61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6 w 108"/>
                <a:gd name="T57" fmla="*/ 63 h 136"/>
                <a:gd name="T58" fmla="*/ 101 w 108"/>
                <a:gd name="T59" fmla="*/ 73 h 136"/>
                <a:gd name="T60" fmla="*/ 106 w 108"/>
                <a:gd name="T61" fmla="*/ 86 h 136"/>
                <a:gd name="T62" fmla="*/ 106 w 108"/>
                <a:gd name="T63" fmla="*/ 103 h 136"/>
                <a:gd name="T64" fmla="*/ 101 w 108"/>
                <a:gd name="T65" fmla="*/ 118 h 136"/>
                <a:gd name="T66" fmla="*/ 86 w 108"/>
                <a:gd name="T67" fmla="*/ 131 h 136"/>
                <a:gd name="T68" fmla="*/ 68 w 108"/>
                <a:gd name="T69" fmla="*/ 136 h 136"/>
                <a:gd name="T70" fmla="*/ 43 w 108"/>
                <a:gd name="T71" fmla="*/ 136 h 136"/>
                <a:gd name="T72" fmla="*/ 23 w 108"/>
                <a:gd name="T73" fmla="*/ 131 h 136"/>
                <a:gd name="T74" fmla="*/ 8 w 108"/>
                <a:gd name="T75" fmla="*/ 118 h 136"/>
                <a:gd name="T76" fmla="*/ 3 w 108"/>
                <a:gd name="T77" fmla="*/ 103 h 136"/>
                <a:gd name="T78" fmla="*/ 25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5" y="93"/>
                  </a:moveTo>
                  <a:lnTo>
                    <a:pt x="28" y="101"/>
                  </a:lnTo>
                  <a:lnTo>
                    <a:pt x="30" y="106"/>
                  </a:lnTo>
                  <a:lnTo>
                    <a:pt x="40" y="113"/>
                  </a:lnTo>
                  <a:lnTo>
                    <a:pt x="45" y="113"/>
                  </a:lnTo>
                  <a:lnTo>
                    <a:pt x="53" y="113"/>
                  </a:lnTo>
                  <a:lnTo>
                    <a:pt x="63" y="113"/>
                  </a:lnTo>
                  <a:lnTo>
                    <a:pt x="71" y="113"/>
                  </a:lnTo>
                  <a:lnTo>
                    <a:pt x="76" y="111"/>
                  </a:lnTo>
                  <a:lnTo>
                    <a:pt x="78" y="106"/>
                  </a:lnTo>
                  <a:lnTo>
                    <a:pt x="81" y="103"/>
                  </a:lnTo>
                  <a:lnTo>
                    <a:pt x="81" y="98"/>
                  </a:lnTo>
                  <a:lnTo>
                    <a:pt x="81" y="91"/>
                  </a:lnTo>
                  <a:lnTo>
                    <a:pt x="76" y="88"/>
                  </a:lnTo>
                  <a:lnTo>
                    <a:pt x="68" y="83"/>
                  </a:lnTo>
                  <a:lnTo>
                    <a:pt x="58" y="81"/>
                  </a:lnTo>
                  <a:lnTo>
                    <a:pt x="43" y="78"/>
                  </a:lnTo>
                  <a:lnTo>
                    <a:pt x="35" y="76"/>
                  </a:lnTo>
                  <a:lnTo>
                    <a:pt x="28" y="73"/>
                  </a:lnTo>
                  <a:lnTo>
                    <a:pt x="15" y="68"/>
                  </a:lnTo>
                  <a:lnTo>
                    <a:pt x="10" y="63"/>
                  </a:lnTo>
                  <a:lnTo>
                    <a:pt x="5" y="55"/>
                  </a:lnTo>
                  <a:lnTo>
                    <a:pt x="3" y="48"/>
                  </a:lnTo>
                  <a:lnTo>
                    <a:pt x="3" y="40"/>
                  </a:lnTo>
                  <a:lnTo>
                    <a:pt x="3" y="30"/>
                  </a:lnTo>
                  <a:lnTo>
                    <a:pt x="5" y="23"/>
                  </a:lnTo>
                  <a:lnTo>
                    <a:pt x="10" y="18"/>
                  </a:lnTo>
                  <a:lnTo>
                    <a:pt x="15" y="10"/>
                  </a:lnTo>
                  <a:lnTo>
                    <a:pt x="23" y="5"/>
                  </a:lnTo>
                  <a:lnTo>
                    <a:pt x="30" y="3"/>
                  </a:lnTo>
                  <a:lnTo>
                    <a:pt x="40" y="0"/>
                  </a:lnTo>
                  <a:lnTo>
                    <a:pt x="53" y="0"/>
                  </a:lnTo>
                  <a:lnTo>
                    <a:pt x="63" y="0"/>
                  </a:lnTo>
                  <a:lnTo>
                    <a:pt x="73" y="3"/>
                  </a:lnTo>
                  <a:lnTo>
                    <a:pt x="81" y="5"/>
                  </a:lnTo>
                  <a:lnTo>
                    <a:pt x="88" y="10"/>
                  </a:lnTo>
                  <a:lnTo>
                    <a:pt x="93" y="15"/>
                  </a:lnTo>
                  <a:lnTo>
                    <a:pt x="98" y="23"/>
                  </a:lnTo>
                  <a:lnTo>
                    <a:pt x="101" y="33"/>
                  </a:lnTo>
                  <a:lnTo>
                    <a:pt x="103" y="43"/>
                  </a:lnTo>
                  <a:lnTo>
                    <a:pt x="78" y="43"/>
                  </a:lnTo>
                  <a:lnTo>
                    <a:pt x="76" y="35"/>
                  </a:lnTo>
                  <a:lnTo>
                    <a:pt x="73" y="33"/>
                  </a:lnTo>
                  <a:lnTo>
                    <a:pt x="71" y="28"/>
                  </a:lnTo>
                  <a:lnTo>
                    <a:pt x="66" y="25"/>
                  </a:lnTo>
                  <a:lnTo>
                    <a:pt x="61" y="23"/>
                  </a:lnTo>
                  <a:lnTo>
                    <a:pt x="50" y="23"/>
                  </a:lnTo>
                  <a:lnTo>
                    <a:pt x="40" y="23"/>
                  </a:lnTo>
                  <a:lnTo>
                    <a:pt x="33" y="25"/>
                  </a:lnTo>
                  <a:lnTo>
                    <a:pt x="30" y="28"/>
                  </a:lnTo>
                  <a:lnTo>
                    <a:pt x="30" y="30"/>
                  </a:lnTo>
                  <a:lnTo>
                    <a:pt x="28" y="35"/>
                  </a:lnTo>
                  <a:lnTo>
                    <a:pt x="28" y="38"/>
                  </a:lnTo>
                  <a:lnTo>
                    <a:pt x="30" y="43"/>
                  </a:lnTo>
                  <a:lnTo>
                    <a:pt x="33" y="48"/>
                  </a:lnTo>
                  <a:lnTo>
                    <a:pt x="50" y="53"/>
                  </a:lnTo>
                  <a:lnTo>
                    <a:pt x="73" y="58"/>
                  </a:lnTo>
                  <a:lnTo>
                    <a:pt x="86" y="63"/>
                  </a:lnTo>
                  <a:lnTo>
                    <a:pt x="96" y="68"/>
                  </a:lnTo>
                  <a:lnTo>
                    <a:pt x="101" y="73"/>
                  </a:lnTo>
                  <a:lnTo>
                    <a:pt x="103" y="81"/>
                  </a:lnTo>
                  <a:lnTo>
                    <a:pt x="106" y="86"/>
                  </a:lnTo>
                  <a:lnTo>
                    <a:pt x="108" y="96"/>
                  </a:lnTo>
                  <a:lnTo>
                    <a:pt x="106" y="103"/>
                  </a:lnTo>
                  <a:lnTo>
                    <a:pt x="103" y="111"/>
                  </a:lnTo>
                  <a:lnTo>
                    <a:pt x="101" y="118"/>
                  </a:lnTo>
                  <a:lnTo>
                    <a:pt x="93" y="126"/>
                  </a:lnTo>
                  <a:lnTo>
                    <a:pt x="86" y="131"/>
                  </a:lnTo>
                  <a:lnTo>
                    <a:pt x="78" y="133"/>
                  </a:lnTo>
                  <a:lnTo>
                    <a:pt x="68" y="136"/>
                  </a:lnTo>
                  <a:lnTo>
                    <a:pt x="56" y="136"/>
                  </a:lnTo>
                  <a:lnTo>
                    <a:pt x="43" y="136"/>
                  </a:lnTo>
                  <a:lnTo>
                    <a:pt x="33" y="133"/>
                  </a:lnTo>
                  <a:lnTo>
                    <a:pt x="23" y="131"/>
                  </a:lnTo>
                  <a:lnTo>
                    <a:pt x="15" y="126"/>
                  </a:lnTo>
                  <a:lnTo>
                    <a:pt x="8" y="118"/>
                  </a:lnTo>
                  <a:lnTo>
                    <a:pt x="5" y="111"/>
                  </a:lnTo>
                  <a:lnTo>
                    <a:pt x="3" y="103"/>
                  </a:lnTo>
                  <a:lnTo>
                    <a:pt x="0" y="93"/>
                  </a:lnTo>
                  <a:lnTo>
                    <a:pt x="2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1" name="Freeform 675"/>
            <p:cNvSpPr>
              <a:spLocks noEditPoints="1"/>
            </p:cNvSpPr>
            <p:nvPr/>
          </p:nvSpPr>
          <p:spPr bwMode="auto">
            <a:xfrm>
              <a:off x="3716" y="8899"/>
              <a:ext cx="98" cy="130"/>
            </a:xfrm>
            <a:custGeom>
              <a:avLst/>
              <a:gdLst>
                <a:gd name="T0" fmla="*/ 0 w 98"/>
                <a:gd name="T1" fmla="*/ 0 h 130"/>
                <a:gd name="T2" fmla="*/ 60 w 98"/>
                <a:gd name="T3" fmla="*/ 0 h 130"/>
                <a:gd name="T4" fmla="*/ 68 w 98"/>
                <a:gd name="T5" fmla="*/ 0 h 130"/>
                <a:gd name="T6" fmla="*/ 75 w 98"/>
                <a:gd name="T7" fmla="*/ 2 h 130"/>
                <a:gd name="T8" fmla="*/ 80 w 98"/>
                <a:gd name="T9" fmla="*/ 5 h 130"/>
                <a:gd name="T10" fmla="*/ 88 w 98"/>
                <a:gd name="T11" fmla="*/ 10 h 130"/>
                <a:gd name="T12" fmla="*/ 93 w 98"/>
                <a:gd name="T13" fmla="*/ 15 h 130"/>
                <a:gd name="T14" fmla="*/ 95 w 98"/>
                <a:gd name="T15" fmla="*/ 22 h 130"/>
                <a:gd name="T16" fmla="*/ 98 w 98"/>
                <a:gd name="T17" fmla="*/ 30 h 130"/>
                <a:gd name="T18" fmla="*/ 98 w 98"/>
                <a:gd name="T19" fmla="*/ 37 h 130"/>
                <a:gd name="T20" fmla="*/ 98 w 98"/>
                <a:gd name="T21" fmla="*/ 45 h 130"/>
                <a:gd name="T22" fmla="*/ 95 w 98"/>
                <a:gd name="T23" fmla="*/ 52 h 130"/>
                <a:gd name="T24" fmla="*/ 93 w 98"/>
                <a:gd name="T25" fmla="*/ 57 h 130"/>
                <a:gd name="T26" fmla="*/ 88 w 98"/>
                <a:gd name="T27" fmla="*/ 65 h 130"/>
                <a:gd name="T28" fmla="*/ 85 w 98"/>
                <a:gd name="T29" fmla="*/ 68 h 130"/>
                <a:gd name="T30" fmla="*/ 83 w 98"/>
                <a:gd name="T31" fmla="*/ 70 h 130"/>
                <a:gd name="T32" fmla="*/ 75 w 98"/>
                <a:gd name="T33" fmla="*/ 73 h 130"/>
                <a:gd name="T34" fmla="*/ 68 w 98"/>
                <a:gd name="T35" fmla="*/ 75 h 130"/>
                <a:gd name="T36" fmla="*/ 60 w 98"/>
                <a:gd name="T37" fmla="*/ 75 h 130"/>
                <a:gd name="T38" fmla="*/ 17 w 98"/>
                <a:gd name="T39" fmla="*/ 75 h 130"/>
                <a:gd name="T40" fmla="*/ 17 w 98"/>
                <a:gd name="T41" fmla="*/ 130 h 130"/>
                <a:gd name="T42" fmla="*/ 0 w 98"/>
                <a:gd name="T43" fmla="*/ 130 h 130"/>
                <a:gd name="T44" fmla="*/ 0 w 98"/>
                <a:gd name="T45" fmla="*/ 0 h 130"/>
                <a:gd name="T46" fmla="*/ 70 w 98"/>
                <a:gd name="T47" fmla="*/ 17 h 130"/>
                <a:gd name="T48" fmla="*/ 63 w 98"/>
                <a:gd name="T49" fmla="*/ 17 h 130"/>
                <a:gd name="T50" fmla="*/ 53 w 98"/>
                <a:gd name="T51" fmla="*/ 15 h 130"/>
                <a:gd name="T52" fmla="*/ 17 w 98"/>
                <a:gd name="T53" fmla="*/ 15 h 130"/>
                <a:gd name="T54" fmla="*/ 17 w 98"/>
                <a:gd name="T55" fmla="*/ 60 h 130"/>
                <a:gd name="T56" fmla="*/ 53 w 98"/>
                <a:gd name="T57" fmla="*/ 60 h 130"/>
                <a:gd name="T58" fmla="*/ 65 w 98"/>
                <a:gd name="T59" fmla="*/ 60 h 130"/>
                <a:gd name="T60" fmla="*/ 68 w 98"/>
                <a:gd name="T61" fmla="*/ 57 h 130"/>
                <a:gd name="T62" fmla="*/ 73 w 98"/>
                <a:gd name="T63" fmla="*/ 55 h 130"/>
                <a:gd name="T64" fmla="*/ 75 w 98"/>
                <a:gd name="T65" fmla="*/ 52 h 130"/>
                <a:gd name="T66" fmla="*/ 78 w 98"/>
                <a:gd name="T67" fmla="*/ 47 h 130"/>
                <a:gd name="T68" fmla="*/ 80 w 98"/>
                <a:gd name="T69" fmla="*/ 42 h 130"/>
                <a:gd name="T70" fmla="*/ 80 w 98"/>
                <a:gd name="T71" fmla="*/ 37 h 130"/>
                <a:gd name="T72" fmla="*/ 80 w 98"/>
                <a:gd name="T73" fmla="*/ 30 h 130"/>
                <a:gd name="T74" fmla="*/ 78 w 98"/>
                <a:gd name="T75" fmla="*/ 25 h 130"/>
                <a:gd name="T76" fmla="*/ 73 w 98"/>
                <a:gd name="T77" fmla="*/ 22 h 130"/>
                <a:gd name="T78" fmla="*/ 70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0" y="0"/>
                  </a:lnTo>
                  <a:lnTo>
                    <a:pt x="68" y="0"/>
                  </a:lnTo>
                  <a:lnTo>
                    <a:pt x="75" y="2"/>
                  </a:lnTo>
                  <a:lnTo>
                    <a:pt x="80" y="5"/>
                  </a:lnTo>
                  <a:lnTo>
                    <a:pt x="88" y="10"/>
                  </a:lnTo>
                  <a:lnTo>
                    <a:pt x="93" y="15"/>
                  </a:lnTo>
                  <a:lnTo>
                    <a:pt x="95" y="22"/>
                  </a:lnTo>
                  <a:lnTo>
                    <a:pt x="98" y="30"/>
                  </a:lnTo>
                  <a:lnTo>
                    <a:pt x="98" y="37"/>
                  </a:lnTo>
                  <a:lnTo>
                    <a:pt x="98" y="45"/>
                  </a:lnTo>
                  <a:lnTo>
                    <a:pt x="95" y="52"/>
                  </a:lnTo>
                  <a:lnTo>
                    <a:pt x="93" y="57"/>
                  </a:lnTo>
                  <a:lnTo>
                    <a:pt x="88" y="65"/>
                  </a:lnTo>
                  <a:lnTo>
                    <a:pt x="85" y="68"/>
                  </a:lnTo>
                  <a:lnTo>
                    <a:pt x="83" y="70"/>
                  </a:lnTo>
                  <a:lnTo>
                    <a:pt x="75" y="73"/>
                  </a:lnTo>
                  <a:lnTo>
                    <a:pt x="68" y="75"/>
                  </a:lnTo>
                  <a:lnTo>
                    <a:pt x="60" y="75"/>
                  </a:lnTo>
                  <a:lnTo>
                    <a:pt x="17" y="75"/>
                  </a:lnTo>
                  <a:lnTo>
                    <a:pt x="17" y="130"/>
                  </a:lnTo>
                  <a:lnTo>
                    <a:pt x="0" y="130"/>
                  </a:lnTo>
                  <a:lnTo>
                    <a:pt x="0" y="0"/>
                  </a:lnTo>
                  <a:close/>
                  <a:moveTo>
                    <a:pt x="70" y="17"/>
                  </a:moveTo>
                  <a:lnTo>
                    <a:pt x="63" y="17"/>
                  </a:lnTo>
                  <a:lnTo>
                    <a:pt x="53" y="15"/>
                  </a:lnTo>
                  <a:lnTo>
                    <a:pt x="17" y="15"/>
                  </a:lnTo>
                  <a:lnTo>
                    <a:pt x="17" y="60"/>
                  </a:lnTo>
                  <a:lnTo>
                    <a:pt x="53" y="60"/>
                  </a:lnTo>
                  <a:lnTo>
                    <a:pt x="65" y="60"/>
                  </a:lnTo>
                  <a:lnTo>
                    <a:pt x="68" y="57"/>
                  </a:lnTo>
                  <a:lnTo>
                    <a:pt x="73" y="55"/>
                  </a:lnTo>
                  <a:lnTo>
                    <a:pt x="75" y="52"/>
                  </a:lnTo>
                  <a:lnTo>
                    <a:pt x="78" y="47"/>
                  </a:lnTo>
                  <a:lnTo>
                    <a:pt x="80" y="42"/>
                  </a:lnTo>
                  <a:lnTo>
                    <a:pt x="80" y="37"/>
                  </a:lnTo>
                  <a:lnTo>
                    <a:pt x="80" y="30"/>
                  </a:lnTo>
                  <a:lnTo>
                    <a:pt x="78" y="25"/>
                  </a:lnTo>
                  <a:lnTo>
                    <a:pt x="73" y="22"/>
                  </a:lnTo>
                  <a:lnTo>
                    <a:pt x="7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2" name="Freeform 676"/>
            <p:cNvSpPr>
              <a:spLocks noEditPoints="1"/>
            </p:cNvSpPr>
            <p:nvPr/>
          </p:nvSpPr>
          <p:spPr bwMode="auto">
            <a:xfrm>
              <a:off x="3839" y="8899"/>
              <a:ext cx="106" cy="130"/>
            </a:xfrm>
            <a:custGeom>
              <a:avLst/>
              <a:gdLst>
                <a:gd name="T0" fmla="*/ 58 w 106"/>
                <a:gd name="T1" fmla="*/ 60 h 130"/>
                <a:gd name="T2" fmla="*/ 68 w 106"/>
                <a:gd name="T3" fmla="*/ 57 h 130"/>
                <a:gd name="T4" fmla="*/ 73 w 106"/>
                <a:gd name="T5" fmla="*/ 57 h 130"/>
                <a:gd name="T6" fmla="*/ 76 w 106"/>
                <a:gd name="T7" fmla="*/ 55 h 130"/>
                <a:gd name="T8" fmla="*/ 81 w 106"/>
                <a:gd name="T9" fmla="*/ 52 h 130"/>
                <a:gd name="T10" fmla="*/ 83 w 106"/>
                <a:gd name="T11" fmla="*/ 47 h 130"/>
                <a:gd name="T12" fmla="*/ 83 w 106"/>
                <a:gd name="T13" fmla="*/ 42 h 130"/>
                <a:gd name="T14" fmla="*/ 83 w 106"/>
                <a:gd name="T15" fmla="*/ 37 h 130"/>
                <a:gd name="T16" fmla="*/ 83 w 106"/>
                <a:gd name="T17" fmla="*/ 30 h 130"/>
                <a:gd name="T18" fmla="*/ 81 w 106"/>
                <a:gd name="T19" fmla="*/ 25 h 130"/>
                <a:gd name="T20" fmla="*/ 78 w 106"/>
                <a:gd name="T21" fmla="*/ 22 h 130"/>
                <a:gd name="T22" fmla="*/ 73 w 106"/>
                <a:gd name="T23" fmla="*/ 17 h 130"/>
                <a:gd name="T24" fmla="*/ 68 w 106"/>
                <a:gd name="T25" fmla="*/ 17 h 130"/>
                <a:gd name="T26" fmla="*/ 60 w 106"/>
                <a:gd name="T27" fmla="*/ 15 h 130"/>
                <a:gd name="T28" fmla="*/ 18 w 106"/>
                <a:gd name="T29" fmla="*/ 15 h 130"/>
                <a:gd name="T30" fmla="*/ 18 w 106"/>
                <a:gd name="T31" fmla="*/ 60 h 130"/>
                <a:gd name="T32" fmla="*/ 58 w 106"/>
                <a:gd name="T33" fmla="*/ 60 h 130"/>
                <a:gd name="T34" fmla="*/ 0 w 106"/>
                <a:gd name="T35" fmla="*/ 0 h 130"/>
                <a:gd name="T36" fmla="*/ 58 w 106"/>
                <a:gd name="T37" fmla="*/ 0 h 130"/>
                <a:gd name="T38" fmla="*/ 73 w 106"/>
                <a:gd name="T39" fmla="*/ 2 h 130"/>
                <a:gd name="T40" fmla="*/ 83 w 106"/>
                <a:gd name="T41" fmla="*/ 5 h 130"/>
                <a:gd name="T42" fmla="*/ 91 w 106"/>
                <a:gd name="T43" fmla="*/ 10 h 130"/>
                <a:gd name="T44" fmla="*/ 96 w 106"/>
                <a:gd name="T45" fmla="*/ 12 h 130"/>
                <a:gd name="T46" fmla="*/ 98 w 106"/>
                <a:gd name="T47" fmla="*/ 17 h 130"/>
                <a:gd name="T48" fmla="*/ 101 w 106"/>
                <a:gd name="T49" fmla="*/ 25 h 130"/>
                <a:gd name="T50" fmla="*/ 101 w 106"/>
                <a:gd name="T51" fmla="*/ 35 h 130"/>
                <a:gd name="T52" fmla="*/ 101 w 106"/>
                <a:gd name="T53" fmla="*/ 45 h 130"/>
                <a:gd name="T54" fmla="*/ 98 w 106"/>
                <a:gd name="T55" fmla="*/ 50 h 130"/>
                <a:gd name="T56" fmla="*/ 98 w 106"/>
                <a:gd name="T57" fmla="*/ 55 h 130"/>
                <a:gd name="T58" fmla="*/ 91 w 106"/>
                <a:gd name="T59" fmla="*/ 60 h 130"/>
                <a:gd name="T60" fmla="*/ 83 w 106"/>
                <a:gd name="T61" fmla="*/ 68 h 130"/>
                <a:gd name="T62" fmla="*/ 91 w 106"/>
                <a:gd name="T63" fmla="*/ 70 h 130"/>
                <a:gd name="T64" fmla="*/ 96 w 106"/>
                <a:gd name="T65" fmla="*/ 75 h 130"/>
                <a:gd name="T66" fmla="*/ 96 w 106"/>
                <a:gd name="T67" fmla="*/ 78 h 130"/>
                <a:gd name="T68" fmla="*/ 98 w 106"/>
                <a:gd name="T69" fmla="*/ 80 h 130"/>
                <a:gd name="T70" fmla="*/ 98 w 106"/>
                <a:gd name="T71" fmla="*/ 90 h 130"/>
                <a:gd name="T72" fmla="*/ 101 w 106"/>
                <a:gd name="T73" fmla="*/ 108 h 130"/>
                <a:gd name="T74" fmla="*/ 101 w 106"/>
                <a:gd name="T75" fmla="*/ 120 h 130"/>
                <a:gd name="T76" fmla="*/ 103 w 106"/>
                <a:gd name="T77" fmla="*/ 125 h 130"/>
                <a:gd name="T78" fmla="*/ 106 w 106"/>
                <a:gd name="T79" fmla="*/ 128 h 130"/>
                <a:gd name="T80" fmla="*/ 106 w 106"/>
                <a:gd name="T81" fmla="*/ 130 h 130"/>
                <a:gd name="T82" fmla="*/ 86 w 106"/>
                <a:gd name="T83" fmla="*/ 130 h 130"/>
                <a:gd name="T84" fmla="*/ 83 w 106"/>
                <a:gd name="T85" fmla="*/ 125 h 130"/>
                <a:gd name="T86" fmla="*/ 83 w 106"/>
                <a:gd name="T87" fmla="*/ 115 h 130"/>
                <a:gd name="T88" fmla="*/ 83 w 106"/>
                <a:gd name="T89" fmla="*/ 93 h 130"/>
                <a:gd name="T90" fmla="*/ 81 w 106"/>
                <a:gd name="T91" fmla="*/ 88 h 130"/>
                <a:gd name="T92" fmla="*/ 78 w 106"/>
                <a:gd name="T93" fmla="*/ 83 h 130"/>
                <a:gd name="T94" fmla="*/ 76 w 106"/>
                <a:gd name="T95" fmla="*/ 80 h 130"/>
                <a:gd name="T96" fmla="*/ 73 w 106"/>
                <a:gd name="T97" fmla="*/ 78 h 130"/>
                <a:gd name="T98" fmla="*/ 65 w 106"/>
                <a:gd name="T99" fmla="*/ 75 h 130"/>
                <a:gd name="T100" fmla="*/ 55 w 106"/>
                <a:gd name="T101" fmla="*/ 75 h 130"/>
                <a:gd name="T102" fmla="*/ 18 w 106"/>
                <a:gd name="T103" fmla="*/ 75 h 130"/>
                <a:gd name="T104" fmla="*/ 18 w 106"/>
                <a:gd name="T105" fmla="*/ 130 h 130"/>
                <a:gd name="T106" fmla="*/ 0 w 106"/>
                <a:gd name="T107" fmla="*/ 130 h 130"/>
                <a:gd name="T108" fmla="*/ 0 w 106"/>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6"/>
                <a:gd name="T166" fmla="*/ 0 h 130"/>
                <a:gd name="T167" fmla="*/ 106 w 106"/>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6" h="130">
                  <a:moveTo>
                    <a:pt x="58" y="60"/>
                  </a:moveTo>
                  <a:lnTo>
                    <a:pt x="68" y="57"/>
                  </a:lnTo>
                  <a:lnTo>
                    <a:pt x="73" y="57"/>
                  </a:lnTo>
                  <a:lnTo>
                    <a:pt x="76" y="55"/>
                  </a:lnTo>
                  <a:lnTo>
                    <a:pt x="81" y="52"/>
                  </a:lnTo>
                  <a:lnTo>
                    <a:pt x="83" y="47"/>
                  </a:lnTo>
                  <a:lnTo>
                    <a:pt x="83" y="42"/>
                  </a:lnTo>
                  <a:lnTo>
                    <a:pt x="83" y="37"/>
                  </a:lnTo>
                  <a:lnTo>
                    <a:pt x="83" y="30"/>
                  </a:lnTo>
                  <a:lnTo>
                    <a:pt x="81" y="25"/>
                  </a:lnTo>
                  <a:lnTo>
                    <a:pt x="78" y="22"/>
                  </a:lnTo>
                  <a:lnTo>
                    <a:pt x="73" y="17"/>
                  </a:lnTo>
                  <a:lnTo>
                    <a:pt x="68" y="17"/>
                  </a:lnTo>
                  <a:lnTo>
                    <a:pt x="60" y="15"/>
                  </a:lnTo>
                  <a:lnTo>
                    <a:pt x="18" y="15"/>
                  </a:lnTo>
                  <a:lnTo>
                    <a:pt x="18" y="60"/>
                  </a:lnTo>
                  <a:lnTo>
                    <a:pt x="58" y="60"/>
                  </a:lnTo>
                  <a:close/>
                  <a:moveTo>
                    <a:pt x="0" y="0"/>
                  </a:moveTo>
                  <a:lnTo>
                    <a:pt x="58" y="0"/>
                  </a:lnTo>
                  <a:lnTo>
                    <a:pt x="73" y="2"/>
                  </a:lnTo>
                  <a:lnTo>
                    <a:pt x="83" y="5"/>
                  </a:lnTo>
                  <a:lnTo>
                    <a:pt x="91" y="10"/>
                  </a:lnTo>
                  <a:lnTo>
                    <a:pt x="96" y="12"/>
                  </a:lnTo>
                  <a:lnTo>
                    <a:pt x="98" y="17"/>
                  </a:lnTo>
                  <a:lnTo>
                    <a:pt x="101" y="25"/>
                  </a:lnTo>
                  <a:lnTo>
                    <a:pt x="101" y="35"/>
                  </a:lnTo>
                  <a:lnTo>
                    <a:pt x="101" y="45"/>
                  </a:lnTo>
                  <a:lnTo>
                    <a:pt x="98" y="50"/>
                  </a:lnTo>
                  <a:lnTo>
                    <a:pt x="98" y="55"/>
                  </a:lnTo>
                  <a:lnTo>
                    <a:pt x="91" y="60"/>
                  </a:lnTo>
                  <a:lnTo>
                    <a:pt x="83" y="68"/>
                  </a:lnTo>
                  <a:lnTo>
                    <a:pt x="91" y="70"/>
                  </a:lnTo>
                  <a:lnTo>
                    <a:pt x="96" y="75"/>
                  </a:lnTo>
                  <a:lnTo>
                    <a:pt x="96" y="78"/>
                  </a:lnTo>
                  <a:lnTo>
                    <a:pt x="98" y="80"/>
                  </a:lnTo>
                  <a:lnTo>
                    <a:pt x="98" y="90"/>
                  </a:lnTo>
                  <a:lnTo>
                    <a:pt x="101" y="108"/>
                  </a:lnTo>
                  <a:lnTo>
                    <a:pt x="101" y="120"/>
                  </a:lnTo>
                  <a:lnTo>
                    <a:pt x="103" y="125"/>
                  </a:lnTo>
                  <a:lnTo>
                    <a:pt x="106" y="128"/>
                  </a:lnTo>
                  <a:lnTo>
                    <a:pt x="106" y="130"/>
                  </a:lnTo>
                  <a:lnTo>
                    <a:pt x="86" y="130"/>
                  </a:lnTo>
                  <a:lnTo>
                    <a:pt x="83" y="125"/>
                  </a:lnTo>
                  <a:lnTo>
                    <a:pt x="83" y="115"/>
                  </a:lnTo>
                  <a:lnTo>
                    <a:pt x="83" y="93"/>
                  </a:lnTo>
                  <a:lnTo>
                    <a:pt x="81" y="88"/>
                  </a:lnTo>
                  <a:lnTo>
                    <a:pt x="78" y="83"/>
                  </a:lnTo>
                  <a:lnTo>
                    <a:pt x="76" y="80"/>
                  </a:lnTo>
                  <a:lnTo>
                    <a:pt x="73" y="78"/>
                  </a:lnTo>
                  <a:lnTo>
                    <a:pt x="65" y="75"/>
                  </a:lnTo>
                  <a:lnTo>
                    <a:pt x="55"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3" name="Freeform 677"/>
            <p:cNvSpPr>
              <a:spLocks noEditPoints="1"/>
            </p:cNvSpPr>
            <p:nvPr/>
          </p:nvSpPr>
          <p:spPr bwMode="auto">
            <a:xfrm>
              <a:off x="3960" y="8896"/>
              <a:ext cx="126" cy="136"/>
            </a:xfrm>
            <a:custGeom>
              <a:avLst/>
              <a:gdLst>
                <a:gd name="T0" fmla="*/ 118 w 126"/>
                <a:gd name="T1" fmla="*/ 30 h 136"/>
                <a:gd name="T2" fmla="*/ 123 w 126"/>
                <a:gd name="T3" fmla="*/ 40 h 136"/>
                <a:gd name="T4" fmla="*/ 126 w 126"/>
                <a:gd name="T5" fmla="*/ 66 h 136"/>
                <a:gd name="T6" fmla="*/ 123 w 126"/>
                <a:gd name="T7" fmla="*/ 93 h 136"/>
                <a:gd name="T8" fmla="*/ 110 w 126"/>
                <a:gd name="T9" fmla="*/ 113 h 136"/>
                <a:gd name="T10" fmla="*/ 90 w 126"/>
                <a:gd name="T11" fmla="*/ 131 h 136"/>
                <a:gd name="T12" fmla="*/ 63 w 126"/>
                <a:gd name="T13" fmla="*/ 136 h 136"/>
                <a:gd name="T14" fmla="*/ 43 w 126"/>
                <a:gd name="T15" fmla="*/ 133 h 136"/>
                <a:gd name="T16" fmla="*/ 25 w 126"/>
                <a:gd name="T17" fmla="*/ 126 h 136"/>
                <a:gd name="T18" fmla="*/ 7 w 126"/>
                <a:gd name="T19" fmla="*/ 106 h 136"/>
                <a:gd name="T20" fmla="*/ 0 w 126"/>
                <a:gd name="T21" fmla="*/ 83 h 136"/>
                <a:gd name="T22" fmla="*/ 0 w 126"/>
                <a:gd name="T23" fmla="*/ 55 h 136"/>
                <a:gd name="T24" fmla="*/ 7 w 126"/>
                <a:gd name="T25" fmla="*/ 33 h 136"/>
                <a:gd name="T26" fmla="*/ 17 w 126"/>
                <a:gd name="T27" fmla="*/ 18 h 136"/>
                <a:gd name="T28" fmla="*/ 33 w 126"/>
                <a:gd name="T29" fmla="*/ 5 h 136"/>
                <a:gd name="T30" fmla="*/ 48 w 126"/>
                <a:gd name="T31" fmla="*/ 0 h 136"/>
                <a:gd name="T32" fmla="*/ 63 w 126"/>
                <a:gd name="T33" fmla="*/ 0 h 136"/>
                <a:gd name="T34" fmla="*/ 85 w 126"/>
                <a:gd name="T35" fmla="*/ 3 h 136"/>
                <a:gd name="T36" fmla="*/ 103 w 126"/>
                <a:gd name="T37" fmla="*/ 13 h 136"/>
                <a:gd name="T38" fmla="*/ 113 w 126"/>
                <a:gd name="T39" fmla="*/ 23 h 136"/>
                <a:gd name="T40" fmla="*/ 103 w 126"/>
                <a:gd name="T41" fmla="*/ 96 h 136"/>
                <a:gd name="T42" fmla="*/ 108 w 126"/>
                <a:gd name="T43" fmla="*/ 76 h 136"/>
                <a:gd name="T44" fmla="*/ 108 w 126"/>
                <a:gd name="T45" fmla="*/ 55 h 136"/>
                <a:gd name="T46" fmla="*/ 100 w 126"/>
                <a:gd name="T47" fmla="*/ 38 h 136"/>
                <a:gd name="T48" fmla="*/ 90 w 126"/>
                <a:gd name="T49" fmla="*/ 23 h 136"/>
                <a:gd name="T50" fmla="*/ 73 w 126"/>
                <a:gd name="T51" fmla="*/ 15 h 136"/>
                <a:gd name="T52" fmla="*/ 55 w 126"/>
                <a:gd name="T53" fmla="*/ 15 h 136"/>
                <a:gd name="T54" fmla="*/ 38 w 126"/>
                <a:gd name="T55" fmla="*/ 23 h 136"/>
                <a:gd name="T56" fmla="*/ 25 w 126"/>
                <a:gd name="T57" fmla="*/ 38 h 136"/>
                <a:gd name="T58" fmla="*/ 22 w 126"/>
                <a:gd name="T59" fmla="*/ 45 h 136"/>
                <a:gd name="T60" fmla="*/ 17 w 126"/>
                <a:gd name="T61" fmla="*/ 71 h 136"/>
                <a:gd name="T62" fmla="*/ 20 w 126"/>
                <a:gd name="T63" fmla="*/ 91 h 136"/>
                <a:gd name="T64" fmla="*/ 30 w 126"/>
                <a:gd name="T65" fmla="*/ 106 h 136"/>
                <a:gd name="T66" fmla="*/ 43 w 126"/>
                <a:gd name="T67" fmla="*/ 118 h 136"/>
                <a:gd name="T68" fmla="*/ 65 w 126"/>
                <a:gd name="T69" fmla="*/ 121 h 136"/>
                <a:gd name="T70" fmla="*/ 85 w 126"/>
                <a:gd name="T71" fmla="*/ 116 h 136"/>
                <a:gd name="T72" fmla="*/ 95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3" y="23"/>
                  </a:moveTo>
                  <a:lnTo>
                    <a:pt x="118" y="30"/>
                  </a:lnTo>
                  <a:lnTo>
                    <a:pt x="121" y="35"/>
                  </a:lnTo>
                  <a:lnTo>
                    <a:pt x="123" y="40"/>
                  </a:lnTo>
                  <a:lnTo>
                    <a:pt x="126" y="53"/>
                  </a:lnTo>
                  <a:lnTo>
                    <a:pt x="126" y="66"/>
                  </a:lnTo>
                  <a:lnTo>
                    <a:pt x="126" y="81"/>
                  </a:lnTo>
                  <a:lnTo>
                    <a:pt x="123" y="93"/>
                  </a:lnTo>
                  <a:lnTo>
                    <a:pt x="118" y="103"/>
                  </a:lnTo>
                  <a:lnTo>
                    <a:pt x="110" y="113"/>
                  </a:lnTo>
                  <a:lnTo>
                    <a:pt x="103" y="123"/>
                  </a:lnTo>
                  <a:lnTo>
                    <a:pt x="90" y="131"/>
                  </a:lnTo>
                  <a:lnTo>
                    <a:pt x="78" y="136"/>
                  </a:lnTo>
                  <a:lnTo>
                    <a:pt x="63" y="136"/>
                  </a:lnTo>
                  <a:lnTo>
                    <a:pt x="48" y="136"/>
                  </a:lnTo>
                  <a:lnTo>
                    <a:pt x="43" y="133"/>
                  </a:lnTo>
                  <a:lnTo>
                    <a:pt x="35" y="131"/>
                  </a:lnTo>
                  <a:lnTo>
                    <a:pt x="25" y="126"/>
                  </a:lnTo>
                  <a:lnTo>
                    <a:pt x="15" y="118"/>
                  </a:lnTo>
                  <a:lnTo>
                    <a:pt x="7" y="106"/>
                  </a:lnTo>
                  <a:lnTo>
                    <a:pt x="5" y="96"/>
                  </a:lnTo>
                  <a:lnTo>
                    <a:pt x="0" y="83"/>
                  </a:lnTo>
                  <a:lnTo>
                    <a:pt x="0" y="68"/>
                  </a:lnTo>
                  <a:lnTo>
                    <a:pt x="0" y="55"/>
                  </a:lnTo>
                  <a:lnTo>
                    <a:pt x="2" y="45"/>
                  </a:lnTo>
                  <a:lnTo>
                    <a:pt x="7" y="33"/>
                  </a:lnTo>
                  <a:lnTo>
                    <a:pt x="12" y="23"/>
                  </a:lnTo>
                  <a:lnTo>
                    <a:pt x="17" y="18"/>
                  </a:lnTo>
                  <a:lnTo>
                    <a:pt x="22" y="13"/>
                  </a:lnTo>
                  <a:lnTo>
                    <a:pt x="33" y="5"/>
                  </a:lnTo>
                  <a:lnTo>
                    <a:pt x="40" y="3"/>
                  </a:lnTo>
                  <a:lnTo>
                    <a:pt x="48" y="0"/>
                  </a:lnTo>
                  <a:lnTo>
                    <a:pt x="55" y="0"/>
                  </a:lnTo>
                  <a:lnTo>
                    <a:pt x="63" y="0"/>
                  </a:lnTo>
                  <a:lnTo>
                    <a:pt x="78" y="0"/>
                  </a:lnTo>
                  <a:lnTo>
                    <a:pt x="85" y="3"/>
                  </a:lnTo>
                  <a:lnTo>
                    <a:pt x="93" y="5"/>
                  </a:lnTo>
                  <a:lnTo>
                    <a:pt x="103" y="13"/>
                  </a:lnTo>
                  <a:lnTo>
                    <a:pt x="108" y="18"/>
                  </a:lnTo>
                  <a:lnTo>
                    <a:pt x="113" y="23"/>
                  </a:lnTo>
                  <a:close/>
                  <a:moveTo>
                    <a:pt x="98" y="106"/>
                  </a:moveTo>
                  <a:lnTo>
                    <a:pt x="103" y="96"/>
                  </a:lnTo>
                  <a:lnTo>
                    <a:pt x="105" y="86"/>
                  </a:lnTo>
                  <a:lnTo>
                    <a:pt x="108" y="76"/>
                  </a:lnTo>
                  <a:lnTo>
                    <a:pt x="108" y="66"/>
                  </a:lnTo>
                  <a:lnTo>
                    <a:pt x="108" y="55"/>
                  </a:lnTo>
                  <a:lnTo>
                    <a:pt x="105" y="45"/>
                  </a:lnTo>
                  <a:lnTo>
                    <a:pt x="100" y="38"/>
                  </a:lnTo>
                  <a:lnTo>
                    <a:pt x="95" y="30"/>
                  </a:lnTo>
                  <a:lnTo>
                    <a:pt x="90" y="23"/>
                  </a:lnTo>
                  <a:lnTo>
                    <a:pt x="83" y="18"/>
                  </a:lnTo>
                  <a:lnTo>
                    <a:pt x="73" y="15"/>
                  </a:lnTo>
                  <a:lnTo>
                    <a:pt x="63" y="15"/>
                  </a:lnTo>
                  <a:lnTo>
                    <a:pt x="55" y="15"/>
                  </a:lnTo>
                  <a:lnTo>
                    <a:pt x="45" y="18"/>
                  </a:lnTo>
                  <a:lnTo>
                    <a:pt x="38" y="23"/>
                  </a:lnTo>
                  <a:lnTo>
                    <a:pt x="30" y="30"/>
                  </a:lnTo>
                  <a:lnTo>
                    <a:pt x="25" y="38"/>
                  </a:lnTo>
                  <a:lnTo>
                    <a:pt x="22" y="40"/>
                  </a:lnTo>
                  <a:lnTo>
                    <a:pt x="22" y="45"/>
                  </a:lnTo>
                  <a:lnTo>
                    <a:pt x="20" y="58"/>
                  </a:lnTo>
                  <a:lnTo>
                    <a:pt x="17" y="71"/>
                  </a:lnTo>
                  <a:lnTo>
                    <a:pt x="20" y="81"/>
                  </a:lnTo>
                  <a:lnTo>
                    <a:pt x="20" y="91"/>
                  </a:lnTo>
                  <a:lnTo>
                    <a:pt x="25" y="98"/>
                  </a:lnTo>
                  <a:lnTo>
                    <a:pt x="30" y="106"/>
                  </a:lnTo>
                  <a:lnTo>
                    <a:pt x="35" y="113"/>
                  </a:lnTo>
                  <a:lnTo>
                    <a:pt x="43" y="118"/>
                  </a:lnTo>
                  <a:lnTo>
                    <a:pt x="53" y="121"/>
                  </a:lnTo>
                  <a:lnTo>
                    <a:pt x="65" y="121"/>
                  </a:lnTo>
                  <a:lnTo>
                    <a:pt x="75" y="121"/>
                  </a:lnTo>
                  <a:lnTo>
                    <a:pt x="85" y="116"/>
                  </a:lnTo>
                  <a:lnTo>
                    <a:pt x="93" y="111"/>
                  </a:lnTo>
                  <a:lnTo>
                    <a:pt x="95" y="108"/>
                  </a:lnTo>
                  <a:lnTo>
                    <a:pt x="98"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4" name="Freeform 678"/>
            <p:cNvSpPr>
              <a:spLocks/>
            </p:cNvSpPr>
            <p:nvPr/>
          </p:nvSpPr>
          <p:spPr bwMode="auto">
            <a:xfrm>
              <a:off x="4096" y="8899"/>
              <a:ext cx="75" cy="133"/>
            </a:xfrm>
            <a:custGeom>
              <a:avLst/>
              <a:gdLst>
                <a:gd name="T0" fmla="*/ 75 w 75"/>
                <a:gd name="T1" fmla="*/ 90 h 133"/>
                <a:gd name="T2" fmla="*/ 75 w 75"/>
                <a:gd name="T3" fmla="*/ 105 h 133"/>
                <a:gd name="T4" fmla="*/ 73 w 75"/>
                <a:gd name="T5" fmla="*/ 113 h 133"/>
                <a:gd name="T6" fmla="*/ 70 w 75"/>
                <a:gd name="T7" fmla="*/ 118 h 133"/>
                <a:gd name="T8" fmla="*/ 65 w 75"/>
                <a:gd name="T9" fmla="*/ 125 h 133"/>
                <a:gd name="T10" fmla="*/ 58 w 75"/>
                <a:gd name="T11" fmla="*/ 130 h 133"/>
                <a:gd name="T12" fmla="*/ 47 w 75"/>
                <a:gd name="T13" fmla="*/ 133 h 133"/>
                <a:gd name="T14" fmla="*/ 35 w 75"/>
                <a:gd name="T15" fmla="*/ 133 h 133"/>
                <a:gd name="T16" fmla="*/ 22 w 75"/>
                <a:gd name="T17" fmla="*/ 130 h 133"/>
                <a:gd name="T18" fmla="*/ 17 w 75"/>
                <a:gd name="T19" fmla="*/ 130 h 133"/>
                <a:gd name="T20" fmla="*/ 12 w 75"/>
                <a:gd name="T21" fmla="*/ 125 h 133"/>
                <a:gd name="T22" fmla="*/ 7 w 75"/>
                <a:gd name="T23" fmla="*/ 120 h 133"/>
                <a:gd name="T24" fmla="*/ 2 w 75"/>
                <a:gd name="T25" fmla="*/ 115 h 133"/>
                <a:gd name="T26" fmla="*/ 2 w 75"/>
                <a:gd name="T27" fmla="*/ 108 h 133"/>
                <a:gd name="T28" fmla="*/ 0 w 75"/>
                <a:gd name="T29" fmla="*/ 98 h 133"/>
                <a:gd name="T30" fmla="*/ 0 w 75"/>
                <a:gd name="T31" fmla="*/ 88 h 133"/>
                <a:gd name="T32" fmla="*/ 17 w 75"/>
                <a:gd name="T33" fmla="*/ 88 h 133"/>
                <a:gd name="T34" fmla="*/ 17 w 75"/>
                <a:gd name="T35" fmla="*/ 98 h 133"/>
                <a:gd name="T36" fmla="*/ 17 w 75"/>
                <a:gd name="T37" fmla="*/ 108 h 133"/>
                <a:gd name="T38" fmla="*/ 20 w 75"/>
                <a:gd name="T39" fmla="*/ 110 h 133"/>
                <a:gd name="T40" fmla="*/ 22 w 75"/>
                <a:gd name="T41" fmla="*/ 113 h 133"/>
                <a:gd name="T42" fmla="*/ 25 w 75"/>
                <a:gd name="T43" fmla="*/ 115 h 133"/>
                <a:gd name="T44" fmla="*/ 27 w 75"/>
                <a:gd name="T45" fmla="*/ 118 h 133"/>
                <a:gd name="T46" fmla="*/ 37 w 75"/>
                <a:gd name="T47" fmla="*/ 118 h 133"/>
                <a:gd name="T48" fmla="*/ 42 w 75"/>
                <a:gd name="T49" fmla="*/ 118 h 133"/>
                <a:gd name="T50" fmla="*/ 47 w 75"/>
                <a:gd name="T51" fmla="*/ 115 h 133"/>
                <a:gd name="T52" fmla="*/ 52 w 75"/>
                <a:gd name="T53" fmla="*/ 113 h 133"/>
                <a:gd name="T54" fmla="*/ 55 w 75"/>
                <a:gd name="T55" fmla="*/ 110 h 133"/>
                <a:gd name="T56" fmla="*/ 58 w 75"/>
                <a:gd name="T57" fmla="*/ 100 h 133"/>
                <a:gd name="T58" fmla="*/ 58 w 75"/>
                <a:gd name="T59" fmla="*/ 88 h 133"/>
                <a:gd name="T60" fmla="*/ 58 w 75"/>
                <a:gd name="T61" fmla="*/ 0 h 133"/>
                <a:gd name="T62" fmla="*/ 75 w 75"/>
                <a:gd name="T63" fmla="*/ 0 h 133"/>
                <a:gd name="T64" fmla="*/ 75 w 75"/>
                <a:gd name="T65" fmla="*/ 90 h 1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33"/>
                <a:gd name="T101" fmla="*/ 75 w 75"/>
                <a:gd name="T102" fmla="*/ 133 h 1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33">
                  <a:moveTo>
                    <a:pt x="75" y="90"/>
                  </a:moveTo>
                  <a:lnTo>
                    <a:pt x="75" y="105"/>
                  </a:lnTo>
                  <a:lnTo>
                    <a:pt x="73" y="113"/>
                  </a:lnTo>
                  <a:lnTo>
                    <a:pt x="70" y="118"/>
                  </a:lnTo>
                  <a:lnTo>
                    <a:pt x="65" y="125"/>
                  </a:lnTo>
                  <a:lnTo>
                    <a:pt x="58" y="130"/>
                  </a:lnTo>
                  <a:lnTo>
                    <a:pt x="47" y="133"/>
                  </a:lnTo>
                  <a:lnTo>
                    <a:pt x="35" y="133"/>
                  </a:lnTo>
                  <a:lnTo>
                    <a:pt x="22" y="130"/>
                  </a:lnTo>
                  <a:lnTo>
                    <a:pt x="17" y="130"/>
                  </a:lnTo>
                  <a:lnTo>
                    <a:pt x="12" y="125"/>
                  </a:lnTo>
                  <a:lnTo>
                    <a:pt x="7" y="120"/>
                  </a:lnTo>
                  <a:lnTo>
                    <a:pt x="2" y="115"/>
                  </a:lnTo>
                  <a:lnTo>
                    <a:pt x="2" y="108"/>
                  </a:lnTo>
                  <a:lnTo>
                    <a:pt x="0" y="98"/>
                  </a:lnTo>
                  <a:lnTo>
                    <a:pt x="0" y="88"/>
                  </a:lnTo>
                  <a:lnTo>
                    <a:pt x="17" y="88"/>
                  </a:lnTo>
                  <a:lnTo>
                    <a:pt x="17" y="98"/>
                  </a:lnTo>
                  <a:lnTo>
                    <a:pt x="17" y="108"/>
                  </a:lnTo>
                  <a:lnTo>
                    <a:pt x="20" y="110"/>
                  </a:lnTo>
                  <a:lnTo>
                    <a:pt x="22" y="113"/>
                  </a:lnTo>
                  <a:lnTo>
                    <a:pt x="25" y="115"/>
                  </a:lnTo>
                  <a:lnTo>
                    <a:pt x="27" y="118"/>
                  </a:lnTo>
                  <a:lnTo>
                    <a:pt x="37" y="118"/>
                  </a:lnTo>
                  <a:lnTo>
                    <a:pt x="42" y="118"/>
                  </a:lnTo>
                  <a:lnTo>
                    <a:pt x="47" y="115"/>
                  </a:lnTo>
                  <a:lnTo>
                    <a:pt x="52" y="113"/>
                  </a:lnTo>
                  <a:lnTo>
                    <a:pt x="55" y="110"/>
                  </a:lnTo>
                  <a:lnTo>
                    <a:pt x="58" y="100"/>
                  </a:lnTo>
                  <a:lnTo>
                    <a:pt x="58" y="88"/>
                  </a:lnTo>
                  <a:lnTo>
                    <a:pt x="58" y="0"/>
                  </a:lnTo>
                  <a:lnTo>
                    <a:pt x="75" y="0"/>
                  </a:lnTo>
                  <a:lnTo>
                    <a:pt x="75"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5" name="Freeform 679"/>
            <p:cNvSpPr>
              <a:spLocks/>
            </p:cNvSpPr>
            <p:nvPr/>
          </p:nvSpPr>
          <p:spPr bwMode="auto">
            <a:xfrm>
              <a:off x="4199" y="8899"/>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6" name="Freeform 680"/>
            <p:cNvSpPr>
              <a:spLocks/>
            </p:cNvSpPr>
            <p:nvPr/>
          </p:nvSpPr>
          <p:spPr bwMode="auto">
            <a:xfrm>
              <a:off x="4312" y="8896"/>
              <a:ext cx="116" cy="136"/>
            </a:xfrm>
            <a:custGeom>
              <a:avLst/>
              <a:gdLst>
                <a:gd name="T0" fmla="*/ 106 w 116"/>
                <a:gd name="T1" fmla="*/ 20 h 136"/>
                <a:gd name="T2" fmla="*/ 113 w 116"/>
                <a:gd name="T3" fmla="*/ 35 h 136"/>
                <a:gd name="T4" fmla="*/ 98 w 116"/>
                <a:gd name="T5" fmla="*/ 43 h 136"/>
                <a:gd name="T6" fmla="*/ 91 w 116"/>
                <a:gd name="T7" fmla="*/ 25 h 136"/>
                <a:gd name="T8" fmla="*/ 81 w 116"/>
                <a:gd name="T9" fmla="*/ 20 h 136"/>
                <a:gd name="T10" fmla="*/ 68 w 116"/>
                <a:gd name="T11" fmla="*/ 15 h 136"/>
                <a:gd name="T12" fmla="*/ 53 w 116"/>
                <a:gd name="T13" fmla="*/ 15 h 136"/>
                <a:gd name="T14" fmla="*/ 38 w 116"/>
                <a:gd name="T15" fmla="*/ 23 h 136"/>
                <a:gd name="T16" fmla="*/ 25 w 116"/>
                <a:gd name="T17" fmla="*/ 35 h 136"/>
                <a:gd name="T18" fmla="*/ 20 w 116"/>
                <a:gd name="T19" fmla="*/ 58 h 136"/>
                <a:gd name="T20" fmla="*/ 20 w 116"/>
                <a:gd name="T21" fmla="*/ 81 h 136"/>
                <a:gd name="T22" fmla="*/ 25 w 116"/>
                <a:gd name="T23" fmla="*/ 98 h 136"/>
                <a:gd name="T24" fmla="*/ 35 w 116"/>
                <a:gd name="T25" fmla="*/ 113 h 136"/>
                <a:gd name="T26" fmla="*/ 50 w 116"/>
                <a:gd name="T27" fmla="*/ 121 h 136"/>
                <a:gd name="T28" fmla="*/ 70 w 116"/>
                <a:gd name="T29" fmla="*/ 121 h 136"/>
                <a:gd name="T30" fmla="*/ 86 w 116"/>
                <a:gd name="T31" fmla="*/ 113 h 136"/>
                <a:gd name="T32" fmla="*/ 96 w 116"/>
                <a:gd name="T33" fmla="*/ 98 h 136"/>
                <a:gd name="T34" fmla="*/ 116 w 116"/>
                <a:gd name="T35" fmla="*/ 86 h 136"/>
                <a:gd name="T36" fmla="*/ 111 w 116"/>
                <a:gd name="T37" fmla="*/ 103 h 136"/>
                <a:gd name="T38" fmla="*/ 101 w 116"/>
                <a:gd name="T39" fmla="*/ 121 h 136"/>
                <a:gd name="T40" fmla="*/ 83 w 116"/>
                <a:gd name="T41" fmla="*/ 133 h 136"/>
                <a:gd name="T42" fmla="*/ 60 w 116"/>
                <a:gd name="T43" fmla="*/ 136 h 136"/>
                <a:gd name="T44" fmla="*/ 38 w 116"/>
                <a:gd name="T45" fmla="*/ 133 h 136"/>
                <a:gd name="T46" fmla="*/ 20 w 116"/>
                <a:gd name="T47" fmla="*/ 123 h 136"/>
                <a:gd name="T48" fmla="*/ 5 w 116"/>
                <a:gd name="T49" fmla="*/ 101 h 136"/>
                <a:gd name="T50" fmla="*/ 3 w 116"/>
                <a:gd name="T51" fmla="*/ 86 h 136"/>
                <a:gd name="T52" fmla="*/ 3 w 116"/>
                <a:gd name="T53" fmla="*/ 53 h 136"/>
                <a:gd name="T54" fmla="*/ 10 w 116"/>
                <a:gd name="T55" fmla="*/ 30 h 136"/>
                <a:gd name="T56" fmla="*/ 25 w 116"/>
                <a:gd name="T57" fmla="*/ 10 h 136"/>
                <a:gd name="T58" fmla="*/ 43 w 116"/>
                <a:gd name="T59" fmla="*/ 3 h 136"/>
                <a:gd name="T60" fmla="*/ 60 w 116"/>
                <a:gd name="T61" fmla="*/ 0 h 136"/>
                <a:gd name="T62" fmla="*/ 83 w 116"/>
                <a:gd name="T63" fmla="*/ 3 h 136"/>
                <a:gd name="T64" fmla="*/ 101 w 116"/>
                <a:gd name="T65" fmla="*/ 13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101" y="13"/>
                  </a:moveTo>
                  <a:lnTo>
                    <a:pt x="106" y="20"/>
                  </a:lnTo>
                  <a:lnTo>
                    <a:pt x="111" y="28"/>
                  </a:lnTo>
                  <a:lnTo>
                    <a:pt x="113" y="35"/>
                  </a:lnTo>
                  <a:lnTo>
                    <a:pt x="116" y="43"/>
                  </a:lnTo>
                  <a:lnTo>
                    <a:pt x="98" y="43"/>
                  </a:lnTo>
                  <a:lnTo>
                    <a:pt x="93" y="30"/>
                  </a:lnTo>
                  <a:lnTo>
                    <a:pt x="91" y="25"/>
                  </a:lnTo>
                  <a:lnTo>
                    <a:pt x="86" y="23"/>
                  </a:lnTo>
                  <a:lnTo>
                    <a:pt x="81" y="20"/>
                  </a:lnTo>
                  <a:lnTo>
                    <a:pt x="75" y="18"/>
                  </a:lnTo>
                  <a:lnTo>
                    <a:pt x="68" y="15"/>
                  </a:lnTo>
                  <a:lnTo>
                    <a:pt x="63" y="15"/>
                  </a:lnTo>
                  <a:lnTo>
                    <a:pt x="53" y="15"/>
                  </a:lnTo>
                  <a:lnTo>
                    <a:pt x="45" y="18"/>
                  </a:lnTo>
                  <a:lnTo>
                    <a:pt x="38" y="23"/>
                  </a:lnTo>
                  <a:lnTo>
                    <a:pt x="30" y="28"/>
                  </a:lnTo>
                  <a:lnTo>
                    <a:pt x="25" y="35"/>
                  </a:lnTo>
                  <a:lnTo>
                    <a:pt x="23" y="45"/>
                  </a:lnTo>
                  <a:lnTo>
                    <a:pt x="20" y="58"/>
                  </a:lnTo>
                  <a:lnTo>
                    <a:pt x="20" y="71"/>
                  </a:lnTo>
                  <a:lnTo>
                    <a:pt x="20" y="81"/>
                  </a:lnTo>
                  <a:lnTo>
                    <a:pt x="23" y="91"/>
                  </a:lnTo>
                  <a:lnTo>
                    <a:pt x="25" y="98"/>
                  </a:lnTo>
                  <a:lnTo>
                    <a:pt x="30" y="106"/>
                  </a:lnTo>
                  <a:lnTo>
                    <a:pt x="35" y="113"/>
                  </a:lnTo>
                  <a:lnTo>
                    <a:pt x="43" y="118"/>
                  </a:lnTo>
                  <a:lnTo>
                    <a:pt x="50" y="121"/>
                  </a:lnTo>
                  <a:lnTo>
                    <a:pt x="60" y="121"/>
                  </a:lnTo>
                  <a:lnTo>
                    <a:pt x="70" y="121"/>
                  </a:lnTo>
                  <a:lnTo>
                    <a:pt x="78" y="118"/>
                  </a:lnTo>
                  <a:lnTo>
                    <a:pt x="86" y="113"/>
                  </a:lnTo>
                  <a:lnTo>
                    <a:pt x="91" y="106"/>
                  </a:lnTo>
                  <a:lnTo>
                    <a:pt x="96" y="98"/>
                  </a:lnTo>
                  <a:lnTo>
                    <a:pt x="98" y="86"/>
                  </a:lnTo>
                  <a:lnTo>
                    <a:pt x="116" y="86"/>
                  </a:lnTo>
                  <a:lnTo>
                    <a:pt x="113" y="96"/>
                  </a:lnTo>
                  <a:lnTo>
                    <a:pt x="111" y="103"/>
                  </a:lnTo>
                  <a:lnTo>
                    <a:pt x="106" y="113"/>
                  </a:lnTo>
                  <a:lnTo>
                    <a:pt x="101" y="121"/>
                  </a:lnTo>
                  <a:lnTo>
                    <a:pt x="93" y="126"/>
                  </a:lnTo>
                  <a:lnTo>
                    <a:pt x="83" y="133"/>
                  </a:lnTo>
                  <a:lnTo>
                    <a:pt x="73" y="136"/>
                  </a:lnTo>
                  <a:lnTo>
                    <a:pt x="60" y="136"/>
                  </a:lnTo>
                  <a:lnTo>
                    <a:pt x="48" y="136"/>
                  </a:lnTo>
                  <a:lnTo>
                    <a:pt x="38" y="133"/>
                  </a:lnTo>
                  <a:lnTo>
                    <a:pt x="30" y="128"/>
                  </a:lnTo>
                  <a:lnTo>
                    <a:pt x="20" y="123"/>
                  </a:lnTo>
                  <a:lnTo>
                    <a:pt x="13" y="113"/>
                  </a:lnTo>
                  <a:lnTo>
                    <a:pt x="5" y="101"/>
                  </a:lnTo>
                  <a:lnTo>
                    <a:pt x="5" y="93"/>
                  </a:lnTo>
                  <a:lnTo>
                    <a:pt x="3" y="86"/>
                  </a:lnTo>
                  <a:lnTo>
                    <a:pt x="0" y="68"/>
                  </a:lnTo>
                  <a:lnTo>
                    <a:pt x="3" y="53"/>
                  </a:lnTo>
                  <a:lnTo>
                    <a:pt x="5" y="40"/>
                  </a:lnTo>
                  <a:lnTo>
                    <a:pt x="10" y="30"/>
                  </a:lnTo>
                  <a:lnTo>
                    <a:pt x="15" y="20"/>
                  </a:lnTo>
                  <a:lnTo>
                    <a:pt x="25" y="10"/>
                  </a:lnTo>
                  <a:lnTo>
                    <a:pt x="35" y="5"/>
                  </a:lnTo>
                  <a:lnTo>
                    <a:pt x="43" y="3"/>
                  </a:lnTo>
                  <a:lnTo>
                    <a:pt x="48" y="0"/>
                  </a:lnTo>
                  <a:lnTo>
                    <a:pt x="60" y="0"/>
                  </a:lnTo>
                  <a:lnTo>
                    <a:pt x="73" y="0"/>
                  </a:lnTo>
                  <a:lnTo>
                    <a:pt x="83" y="3"/>
                  </a:lnTo>
                  <a:lnTo>
                    <a:pt x="93" y="8"/>
                  </a:lnTo>
                  <a:lnTo>
                    <a:pt x="10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7" name="Freeform 681"/>
            <p:cNvSpPr>
              <a:spLocks/>
            </p:cNvSpPr>
            <p:nvPr/>
          </p:nvSpPr>
          <p:spPr bwMode="auto">
            <a:xfrm>
              <a:off x="4438" y="8899"/>
              <a:ext cx="105" cy="130"/>
            </a:xfrm>
            <a:custGeom>
              <a:avLst/>
              <a:gdLst>
                <a:gd name="T0" fmla="*/ 105 w 105"/>
                <a:gd name="T1" fmla="*/ 0 h 130"/>
                <a:gd name="T2" fmla="*/ 105 w 105"/>
                <a:gd name="T3" fmla="*/ 15 h 130"/>
                <a:gd name="T4" fmla="*/ 63 w 105"/>
                <a:gd name="T5" fmla="*/ 15 h 130"/>
                <a:gd name="T6" fmla="*/ 63 w 105"/>
                <a:gd name="T7" fmla="*/ 130 h 130"/>
                <a:gd name="T8" fmla="*/ 45 w 105"/>
                <a:gd name="T9" fmla="*/ 130 h 130"/>
                <a:gd name="T10" fmla="*/ 45 w 105"/>
                <a:gd name="T11" fmla="*/ 15 h 130"/>
                <a:gd name="T12" fmla="*/ 0 w 105"/>
                <a:gd name="T13" fmla="*/ 15 h 130"/>
                <a:gd name="T14" fmla="*/ 0 w 105"/>
                <a:gd name="T15" fmla="*/ 0 h 130"/>
                <a:gd name="T16" fmla="*/ 105 w 105"/>
                <a:gd name="T17" fmla="*/ 0 h 1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130"/>
                <a:gd name="T29" fmla="*/ 105 w 105"/>
                <a:gd name="T30" fmla="*/ 130 h 1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130">
                  <a:moveTo>
                    <a:pt x="105" y="0"/>
                  </a:moveTo>
                  <a:lnTo>
                    <a:pt x="105" y="15"/>
                  </a:lnTo>
                  <a:lnTo>
                    <a:pt x="63" y="15"/>
                  </a:lnTo>
                  <a:lnTo>
                    <a:pt x="63" y="130"/>
                  </a:lnTo>
                  <a:lnTo>
                    <a:pt x="45" y="130"/>
                  </a:lnTo>
                  <a:lnTo>
                    <a:pt x="45" y="15"/>
                  </a:lnTo>
                  <a:lnTo>
                    <a:pt x="0" y="15"/>
                  </a:lnTo>
                  <a:lnTo>
                    <a:pt x="0" y="0"/>
                  </a:lnTo>
                  <a:lnTo>
                    <a:pt x="1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8" name="Freeform 682"/>
            <p:cNvSpPr>
              <a:spLocks/>
            </p:cNvSpPr>
            <p:nvPr/>
          </p:nvSpPr>
          <p:spPr bwMode="auto">
            <a:xfrm>
              <a:off x="4606" y="8896"/>
              <a:ext cx="41" cy="171"/>
            </a:xfrm>
            <a:custGeom>
              <a:avLst/>
              <a:gdLst>
                <a:gd name="T0" fmla="*/ 41 w 41"/>
                <a:gd name="T1" fmla="*/ 0 h 171"/>
                <a:gd name="T2" fmla="*/ 31 w 41"/>
                <a:gd name="T3" fmla="*/ 25 h 171"/>
                <a:gd name="T4" fmla="*/ 23 w 41"/>
                <a:gd name="T5" fmla="*/ 40 h 171"/>
                <a:gd name="T6" fmla="*/ 20 w 41"/>
                <a:gd name="T7" fmla="*/ 50 h 171"/>
                <a:gd name="T8" fmla="*/ 18 w 41"/>
                <a:gd name="T9" fmla="*/ 60 h 171"/>
                <a:gd name="T10" fmla="*/ 18 w 41"/>
                <a:gd name="T11" fmla="*/ 73 h 171"/>
                <a:gd name="T12" fmla="*/ 18 w 41"/>
                <a:gd name="T13" fmla="*/ 86 h 171"/>
                <a:gd name="T14" fmla="*/ 18 w 41"/>
                <a:gd name="T15" fmla="*/ 98 h 171"/>
                <a:gd name="T16" fmla="*/ 18 w 41"/>
                <a:gd name="T17" fmla="*/ 111 h 171"/>
                <a:gd name="T18" fmla="*/ 23 w 41"/>
                <a:gd name="T19" fmla="*/ 133 h 171"/>
                <a:gd name="T20" fmla="*/ 31 w 41"/>
                <a:gd name="T21" fmla="*/ 148 h 171"/>
                <a:gd name="T22" fmla="*/ 41 w 41"/>
                <a:gd name="T23" fmla="*/ 171 h 171"/>
                <a:gd name="T24" fmla="*/ 31 w 41"/>
                <a:gd name="T25" fmla="*/ 171 h 171"/>
                <a:gd name="T26" fmla="*/ 15 w 41"/>
                <a:gd name="T27" fmla="*/ 143 h 171"/>
                <a:gd name="T28" fmla="*/ 8 w 41"/>
                <a:gd name="T29" fmla="*/ 128 h 171"/>
                <a:gd name="T30" fmla="*/ 3 w 41"/>
                <a:gd name="T31" fmla="*/ 116 h 171"/>
                <a:gd name="T32" fmla="*/ 0 w 41"/>
                <a:gd name="T33" fmla="*/ 101 h 171"/>
                <a:gd name="T34" fmla="*/ 0 w 41"/>
                <a:gd name="T35" fmla="*/ 86 h 171"/>
                <a:gd name="T36" fmla="*/ 0 w 41"/>
                <a:gd name="T37" fmla="*/ 73 h 171"/>
                <a:gd name="T38" fmla="*/ 3 w 41"/>
                <a:gd name="T39" fmla="*/ 63 h 171"/>
                <a:gd name="T40" fmla="*/ 5 w 41"/>
                <a:gd name="T41" fmla="*/ 50 h 171"/>
                <a:gd name="T42" fmla="*/ 8 w 41"/>
                <a:gd name="T43" fmla="*/ 40 h 171"/>
                <a:gd name="T44" fmla="*/ 15 w 41"/>
                <a:gd name="T45" fmla="*/ 23 h 171"/>
                <a:gd name="T46" fmla="*/ 31 w 41"/>
                <a:gd name="T47" fmla="*/ 0 h 171"/>
                <a:gd name="T48" fmla="*/ 41 w 41"/>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171"/>
                <a:gd name="T77" fmla="*/ 41 w 41"/>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171">
                  <a:moveTo>
                    <a:pt x="41" y="0"/>
                  </a:moveTo>
                  <a:lnTo>
                    <a:pt x="31" y="25"/>
                  </a:lnTo>
                  <a:lnTo>
                    <a:pt x="23" y="40"/>
                  </a:lnTo>
                  <a:lnTo>
                    <a:pt x="20" y="50"/>
                  </a:lnTo>
                  <a:lnTo>
                    <a:pt x="18" y="60"/>
                  </a:lnTo>
                  <a:lnTo>
                    <a:pt x="18" y="73"/>
                  </a:lnTo>
                  <a:lnTo>
                    <a:pt x="18" y="86"/>
                  </a:lnTo>
                  <a:lnTo>
                    <a:pt x="18" y="98"/>
                  </a:lnTo>
                  <a:lnTo>
                    <a:pt x="18" y="111"/>
                  </a:lnTo>
                  <a:lnTo>
                    <a:pt x="23" y="133"/>
                  </a:lnTo>
                  <a:lnTo>
                    <a:pt x="31" y="148"/>
                  </a:lnTo>
                  <a:lnTo>
                    <a:pt x="41" y="171"/>
                  </a:lnTo>
                  <a:lnTo>
                    <a:pt x="31" y="171"/>
                  </a:lnTo>
                  <a:lnTo>
                    <a:pt x="15" y="143"/>
                  </a:lnTo>
                  <a:lnTo>
                    <a:pt x="8" y="128"/>
                  </a:lnTo>
                  <a:lnTo>
                    <a:pt x="3" y="116"/>
                  </a:lnTo>
                  <a:lnTo>
                    <a:pt x="0" y="101"/>
                  </a:lnTo>
                  <a:lnTo>
                    <a:pt x="0" y="86"/>
                  </a:lnTo>
                  <a:lnTo>
                    <a:pt x="0" y="73"/>
                  </a:lnTo>
                  <a:lnTo>
                    <a:pt x="3" y="63"/>
                  </a:lnTo>
                  <a:lnTo>
                    <a:pt x="5" y="50"/>
                  </a:lnTo>
                  <a:lnTo>
                    <a:pt x="8" y="40"/>
                  </a:lnTo>
                  <a:lnTo>
                    <a:pt x="15" y="23"/>
                  </a:lnTo>
                  <a:lnTo>
                    <a:pt x="3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9" name="Freeform 683"/>
            <p:cNvSpPr>
              <a:spLocks noEditPoints="1"/>
            </p:cNvSpPr>
            <p:nvPr/>
          </p:nvSpPr>
          <p:spPr bwMode="auto">
            <a:xfrm>
              <a:off x="4669" y="8899"/>
              <a:ext cx="98" cy="130"/>
            </a:xfrm>
            <a:custGeom>
              <a:avLst/>
              <a:gdLst>
                <a:gd name="T0" fmla="*/ 0 w 98"/>
                <a:gd name="T1" fmla="*/ 0 h 130"/>
                <a:gd name="T2" fmla="*/ 58 w 98"/>
                <a:gd name="T3" fmla="*/ 0 h 130"/>
                <a:gd name="T4" fmla="*/ 68 w 98"/>
                <a:gd name="T5" fmla="*/ 0 h 130"/>
                <a:gd name="T6" fmla="*/ 76 w 98"/>
                <a:gd name="T7" fmla="*/ 2 h 130"/>
                <a:gd name="T8" fmla="*/ 81 w 98"/>
                <a:gd name="T9" fmla="*/ 5 h 130"/>
                <a:gd name="T10" fmla="*/ 86 w 98"/>
                <a:gd name="T11" fmla="*/ 10 h 130"/>
                <a:gd name="T12" fmla="*/ 91 w 98"/>
                <a:gd name="T13" fmla="*/ 15 h 130"/>
                <a:gd name="T14" fmla="*/ 96 w 98"/>
                <a:gd name="T15" fmla="*/ 22 h 130"/>
                <a:gd name="T16" fmla="*/ 96 w 98"/>
                <a:gd name="T17" fmla="*/ 30 h 130"/>
                <a:gd name="T18" fmla="*/ 98 w 98"/>
                <a:gd name="T19" fmla="*/ 37 h 130"/>
                <a:gd name="T20" fmla="*/ 96 w 98"/>
                <a:gd name="T21" fmla="*/ 45 h 130"/>
                <a:gd name="T22" fmla="*/ 96 w 98"/>
                <a:gd name="T23" fmla="*/ 52 h 130"/>
                <a:gd name="T24" fmla="*/ 91 w 98"/>
                <a:gd name="T25" fmla="*/ 57 h 130"/>
                <a:gd name="T26" fmla="*/ 88 w 98"/>
                <a:gd name="T27" fmla="*/ 65 h 130"/>
                <a:gd name="T28" fmla="*/ 86 w 98"/>
                <a:gd name="T29" fmla="*/ 68 h 130"/>
                <a:gd name="T30" fmla="*/ 83 w 98"/>
                <a:gd name="T31" fmla="*/ 70 h 130"/>
                <a:gd name="T32" fmla="*/ 76 w 98"/>
                <a:gd name="T33" fmla="*/ 73 h 130"/>
                <a:gd name="T34" fmla="*/ 68 w 98"/>
                <a:gd name="T35" fmla="*/ 75 h 130"/>
                <a:gd name="T36" fmla="*/ 58 w 98"/>
                <a:gd name="T37" fmla="*/ 75 h 130"/>
                <a:gd name="T38" fmla="*/ 18 w 98"/>
                <a:gd name="T39" fmla="*/ 75 h 130"/>
                <a:gd name="T40" fmla="*/ 18 w 98"/>
                <a:gd name="T41" fmla="*/ 130 h 130"/>
                <a:gd name="T42" fmla="*/ 0 w 98"/>
                <a:gd name="T43" fmla="*/ 130 h 130"/>
                <a:gd name="T44" fmla="*/ 0 w 98"/>
                <a:gd name="T45" fmla="*/ 0 h 130"/>
                <a:gd name="T46" fmla="*/ 68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3 w 98"/>
                <a:gd name="T59" fmla="*/ 60 h 130"/>
                <a:gd name="T60" fmla="*/ 68 w 98"/>
                <a:gd name="T61" fmla="*/ 57 h 130"/>
                <a:gd name="T62" fmla="*/ 73 w 98"/>
                <a:gd name="T63" fmla="*/ 55 h 130"/>
                <a:gd name="T64" fmla="*/ 76 w 98"/>
                <a:gd name="T65" fmla="*/ 52 h 130"/>
                <a:gd name="T66" fmla="*/ 78 w 98"/>
                <a:gd name="T67" fmla="*/ 47 h 130"/>
                <a:gd name="T68" fmla="*/ 78 w 98"/>
                <a:gd name="T69" fmla="*/ 42 h 130"/>
                <a:gd name="T70" fmla="*/ 81 w 98"/>
                <a:gd name="T71" fmla="*/ 37 h 130"/>
                <a:gd name="T72" fmla="*/ 78 w 98"/>
                <a:gd name="T73" fmla="*/ 30 h 130"/>
                <a:gd name="T74" fmla="*/ 76 w 98"/>
                <a:gd name="T75" fmla="*/ 25 h 130"/>
                <a:gd name="T76" fmla="*/ 73 w 98"/>
                <a:gd name="T77" fmla="*/ 22 h 130"/>
                <a:gd name="T78" fmla="*/ 68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58" y="0"/>
                  </a:lnTo>
                  <a:lnTo>
                    <a:pt x="68" y="0"/>
                  </a:lnTo>
                  <a:lnTo>
                    <a:pt x="76" y="2"/>
                  </a:lnTo>
                  <a:lnTo>
                    <a:pt x="81" y="5"/>
                  </a:lnTo>
                  <a:lnTo>
                    <a:pt x="86" y="10"/>
                  </a:lnTo>
                  <a:lnTo>
                    <a:pt x="91" y="15"/>
                  </a:lnTo>
                  <a:lnTo>
                    <a:pt x="96" y="22"/>
                  </a:lnTo>
                  <a:lnTo>
                    <a:pt x="96" y="30"/>
                  </a:lnTo>
                  <a:lnTo>
                    <a:pt x="98" y="37"/>
                  </a:lnTo>
                  <a:lnTo>
                    <a:pt x="96" y="45"/>
                  </a:lnTo>
                  <a:lnTo>
                    <a:pt x="96" y="52"/>
                  </a:lnTo>
                  <a:lnTo>
                    <a:pt x="91" y="57"/>
                  </a:lnTo>
                  <a:lnTo>
                    <a:pt x="88" y="65"/>
                  </a:lnTo>
                  <a:lnTo>
                    <a:pt x="86" y="68"/>
                  </a:lnTo>
                  <a:lnTo>
                    <a:pt x="83" y="70"/>
                  </a:lnTo>
                  <a:lnTo>
                    <a:pt x="76" y="73"/>
                  </a:lnTo>
                  <a:lnTo>
                    <a:pt x="68" y="75"/>
                  </a:lnTo>
                  <a:lnTo>
                    <a:pt x="58" y="75"/>
                  </a:lnTo>
                  <a:lnTo>
                    <a:pt x="18" y="75"/>
                  </a:lnTo>
                  <a:lnTo>
                    <a:pt x="18" y="130"/>
                  </a:lnTo>
                  <a:lnTo>
                    <a:pt x="0" y="130"/>
                  </a:lnTo>
                  <a:lnTo>
                    <a:pt x="0" y="0"/>
                  </a:lnTo>
                  <a:close/>
                  <a:moveTo>
                    <a:pt x="68" y="17"/>
                  </a:moveTo>
                  <a:lnTo>
                    <a:pt x="63" y="17"/>
                  </a:lnTo>
                  <a:lnTo>
                    <a:pt x="53" y="15"/>
                  </a:lnTo>
                  <a:lnTo>
                    <a:pt x="18" y="15"/>
                  </a:lnTo>
                  <a:lnTo>
                    <a:pt x="18" y="60"/>
                  </a:lnTo>
                  <a:lnTo>
                    <a:pt x="53" y="60"/>
                  </a:lnTo>
                  <a:lnTo>
                    <a:pt x="63" y="60"/>
                  </a:lnTo>
                  <a:lnTo>
                    <a:pt x="68" y="57"/>
                  </a:lnTo>
                  <a:lnTo>
                    <a:pt x="73" y="55"/>
                  </a:lnTo>
                  <a:lnTo>
                    <a:pt x="76" y="52"/>
                  </a:lnTo>
                  <a:lnTo>
                    <a:pt x="78" y="47"/>
                  </a:lnTo>
                  <a:lnTo>
                    <a:pt x="78" y="42"/>
                  </a:lnTo>
                  <a:lnTo>
                    <a:pt x="81" y="37"/>
                  </a:lnTo>
                  <a:lnTo>
                    <a:pt x="78" y="30"/>
                  </a:lnTo>
                  <a:lnTo>
                    <a:pt x="76" y="25"/>
                  </a:lnTo>
                  <a:lnTo>
                    <a:pt x="73" y="22"/>
                  </a:lnTo>
                  <a:lnTo>
                    <a:pt x="6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0" name="Freeform 684"/>
            <p:cNvSpPr>
              <a:spLocks/>
            </p:cNvSpPr>
            <p:nvPr/>
          </p:nvSpPr>
          <p:spPr bwMode="auto">
            <a:xfrm>
              <a:off x="4787" y="8899"/>
              <a:ext cx="104" cy="130"/>
            </a:xfrm>
            <a:custGeom>
              <a:avLst/>
              <a:gdLst>
                <a:gd name="T0" fmla="*/ 0 w 104"/>
                <a:gd name="T1" fmla="*/ 0 h 130"/>
                <a:gd name="T2" fmla="*/ 23 w 104"/>
                <a:gd name="T3" fmla="*/ 0 h 130"/>
                <a:gd name="T4" fmla="*/ 89 w 104"/>
                <a:gd name="T5" fmla="*/ 105 h 130"/>
                <a:gd name="T6" fmla="*/ 89 w 104"/>
                <a:gd name="T7" fmla="*/ 0 h 130"/>
                <a:gd name="T8" fmla="*/ 104 w 104"/>
                <a:gd name="T9" fmla="*/ 0 h 130"/>
                <a:gd name="T10" fmla="*/ 104 w 104"/>
                <a:gd name="T11" fmla="*/ 130 h 130"/>
                <a:gd name="T12" fmla="*/ 84 w 104"/>
                <a:gd name="T13" fmla="*/ 130 h 130"/>
                <a:gd name="T14" fmla="*/ 18 w 104"/>
                <a:gd name="T15" fmla="*/ 25 h 130"/>
                <a:gd name="T16" fmla="*/ 18 w 104"/>
                <a:gd name="T17" fmla="*/ 130 h 130"/>
                <a:gd name="T18" fmla="*/ 0 w 104"/>
                <a:gd name="T19" fmla="*/ 130 h 130"/>
                <a:gd name="T20" fmla="*/ 0 w 104"/>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0"/>
                <a:gd name="T35" fmla="*/ 104 w 104"/>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0">
                  <a:moveTo>
                    <a:pt x="0" y="0"/>
                  </a:moveTo>
                  <a:lnTo>
                    <a:pt x="23" y="0"/>
                  </a:lnTo>
                  <a:lnTo>
                    <a:pt x="89" y="105"/>
                  </a:lnTo>
                  <a:lnTo>
                    <a:pt x="89" y="0"/>
                  </a:lnTo>
                  <a:lnTo>
                    <a:pt x="104" y="0"/>
                  </a:lnTo>
                  <a:lnTo>
                    <a:pt x="104" y="130"/>
                  </a:lnTo>
                  <a:lnTo>
                    <a:pt x="84" y="130"/>
                  </a:lnTo>
                  <a:lnTo>
                    <a:pt x="18" y="2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1" name="Freeform 685"/>
            <p:cNvSpPr>
              <a:spLocks/>
            </p:cNvSpPr>
            <p:nvPr/>
          </p:nvSpPr>
          <p:spPr bwMode="auto">
            <a:xfrm>
              <a:off x="4921" y="8899"/>
              <a:ext cx="103" cy="133"/>
            </a:xfrm>
            <a:custGeom>
              <a:avLst/>
              <a:gdLst>
                <a:gd name="T0" fmla="*/ 17 w 103"/>
                <a:gd name="T1" fmla="*/ 0 h 133"/>
                <a:gd name="T2" fmla="*/ 17 w 103"/>
                <a:gd name="T3" fmla="*/ 80 h 133"/>
                <a:gd name="T4" fmla="*/ 20 w 103"/>
                <a:gd name="T5" fmla="*/ 93 h 133"/>
                <a:gd name="T6" fmla="*/ 22 w 103"/>
                <a:gd name="T7" fmla="*/ 105 h 133"/>
                <a:gd name="T8" fmla="*/ 27 w 103"/>
                <a:gd name="T9" fmla="*/ 110 h 133"/>
                <a:gd name="T10" fmla="*/ 33 w 103"/>
                <a:gd name="T11" fmla="*/ 115 h 133"/>
                <a:gd name="T12" fmla="*/ 40 w 103"/>
                <a:gd name="T13" fmla="*/ 118 h 133"/>
                <a:gd name="T14" fmla="*/ 50 w 103"/>
                <a:gd name="T15" fmla="*/ 118 h 133"/>
                <a:gd name="T16" fmla="*/ 60 w 103"/>
                <a:gd name="T17" fmla="*/ 118 h 133"/>
                <a:gd name="T18" fmla="*/ 68 w 103"/>
                <a:gd name="T19" fmla="*/ 115 h 133"/>
                <a:gd name="T20" fmla="*/ 75 w 103"/>
                <a:gd name="T21" fmla="*/ 110 h 133"/>
                <a:gd name="T22" fmla="*/ 80 w 103"/>
                <a:gd name="T23" fmla="*/ 103 h 133"/>
                <a:gd name="T24" fmla="*/ 83 w 103"/>
                <a:gd name="T25" fmla="*/ 93 h 133"/>
                <a:gd name="T26" fmla="*/ 83 w 103"/>
                <a:gd name="T27" fmla="*/ 80 h 133"/>
                <a:gd name="T28" fmla="*/ 83 w 103"/>
                <a:gd name="T29" fmla="*/ 0 h 133"/>
                <a:gd name="T30" fmla="*/ 103 w 103"/>
                <a:gd name="T31" fmla="*/ 0 h 133"/>
                <a:gd name="T32" fmla="*/ 103 w 103"/>
                <a:gd name="T33" fmla="*/ 73 h 133"/>
                <a:gd name="T34" fmla="*/ 100 w 103"/>
                <a:gd name="T35" fmla="*/ 85 h 133"/>
                <a:gd name="T36" fmla="*/ 100 w 103"/>
                <a:gd name="T37" fmla="*/ 95 h 133"/>
                <a:gd name="T38" fmla="*/ 98 w 103"/>
                <a:gd name="T39" fmla="*/ 103 h 133"/>
                <a:gd name="T40" fmla="*/ 95 w 103"/>
                <a:gd name="T41" fmla="*/ 110 h 133"/>
                <a:gd name="T42" fmla="*/ 93 w 103"/>
                <a:gd name="T43" fmla="*/ 115 h 133"/>
                <a:gd name="T44" fmla="*/ 88 w 103"/>
                <a:gd name="T45" fmla="*/ 120 h 133"/>
                <a:gd name="T46" fmla="*/ 83 w 103"/>
                <a:gd name="T47" fmla="*/ 125 h 133"/>
                <a:gd name="T48" fmla="*/ 78 w 103"/>
                <a:gd name="T49" fmla="*/ 128 h 133"/>
                <a:gd name="T50" fmla="*/ 65 w 103"/>
                <a:gd name="T51" fmla="*/ 133 h 133"/>
                <a:gd name="T52" fmla="*/ 58 w 103"/>
                <a:gd name="T53" fmla="*/ 133 h 133"/>
                <a:gd name="T54" fmla="*/ 50 w 103"/>
                <a:gd name="T55" fmla="*/ 133 h 133"/>
                <a:gd name="T56" fmla="*/ 35 w 103"/>
                <a:gd name="T57" fmla="*/ 133 h 133"/>
                <a:gd name="T58" fmla="*/ 22 w 103"/>
                <a:gd name="T59" fmla="*/ 128 h 133"/>
                <a:gd name="T60" fmla="*/ 17 w 103"/>
                <a:gd name="T61" fmla="*/ 125 h 133"/>
                <a:gd name="T62" fmla="*/ 12 w 103"/>
                <a:gd name="T63" fmla="*/ 120 h 133"/>
                <a:gd name="T64" fmla="*/ 10 w 103"/>
                <a:gd name="T65" fmla="*/ 115 h 133"/>
                <a:gd name="T66" fmla="*/ 5 w 103"/>
                <a:gd name="T67" fmla="*/ 110 h 133"/>
                <a:gd name="T68" fmla="*/ 2 w 103"/>
                <a:gd name="T69" fmla="*/ 103 h 133"/>
                <a:gd name="T70" fmla="*/ 2 w 103"/>
                <a:gd name="T71" fmla="*/ 95 h 133"/>
                <a:gd name="T72" fmla="*/ 0 w 103"/>
                <a:gd name="T73" fmla="*/ 85 h 133"/>
                <a:gd name="T74" fmla="*/ 0 w 103"/>
                <a:gd name="T75" fmla="*/ 73 h 133"/>
                <a:gd name="T76" fmla="*/ 0 w 103"/>
                <a:gd name="T77" fmla="*/ 0 h 133"/>
                <a:gd name="T78" fmla="*/ 17 w 103"/>
                <a:gd name="T79" fmla="*/ 0 h 13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3"/>
                <a:gd name="T121" fmla="*/ 0 h 133"/>
                <a:gd name="T122" fmla="*/ 103 w 103"/>
                <a:gd name="T123" fmla="*/ 133 h 13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3" h="133">
                  <a:moveTo>
                    <a:pt x="17" y="0"/>
                  </a:moveTo>
                  <a:lnTo>
                    <a:pt x="17" y="80"/>
                  </a:lnTo>
                  <a:lnTo>
                    <a:pt x="20" y="93"/>
                  </a:lnTo>
                  <a:lnTo>
                    <a:pt x="22" y="105"/>
                  </a:lnTo>
                  <a:lnTo>
                    <a:pt x="27" y="110"/>
                  </a:lnTo>
                  <a:lnTo>
                    <a:pt x="33" y="115"/>
                  </a:lnTo>
                  <a:lnTo>
                    <a:pt x="40" y="118"/>
                  </a:lnTo>
                  <a:lnTo>
                    <a:pt x="50" y="118"/>
                  </a:lnTo>
                  <a:lnTo>
                    <a:pt x="60" y="118"/>
                  </a:lnTo>
                  <a:lnTo>
                    <a:pt x="68" y="115"/>
                  </a:lnTo>
                  <a:lnTo>
                    <a:pt x="75" y="110"/>
                  </a:lnTo>
                  <a:lnTo>
                    <a:pt x="80" y="103"/>
                  </a:lnTo>
                  <a:lnTo>
                    <a:pt x="83" y="93"/>
                  </a:lnTo>
                  <a:lnTo>
                    <a:pt x="83" y="80"/>
                  </a:lnTo>
                  <a:lnTo>
                    <a:pt x="83" y="0"/>
                  </a:lnTo>
                  <a:lnTo>
                    <a:pt x="103" y="0"/>
                  </a:lnTo>
                  <a:lnTo>
                    <a:pt x="103" y="73"/>
                  </a:lnTo>
                  <a:lnTo>
                    <a:pt x="100" y="85"/>
                  </a:lnTo>
                  <a:lnTo>
                    <a:pt x="100" y="95"/>
                  </a:lnTo>
                  <a:lnTo>
                    <a:pt x="98" y="103"/>
                  </a:lnTo>
                  <a:lnTo>
                    <a:pt x="95" y="110"/>
                  </a:lnTo>
                  <a:lnTo>
                    <a:pt x="93" y="115"/>
                  </a:lnTo>
                  <a:lnTo>
                    <a:pt x="88" y="120"/>
                  </a:lnTo>
                  <a:lnTo>
                    <a:pt x="83" y="125"/>
                  </a:lnTo>
                  <a:lnTo>
                    <a:pt x="78" y="128"/>
                  </a:lnTo>
                  <a:lnTo>
                    <a:pt x="65" y="133"/>
                  </a:lnTo>
                  <a:lnTo>
                    <a:pt x="58" y="133"/>
                  </a:lnTo>
                  <a:lnTo>
                    <a:pt x="50" y="133"/>
                  </a:lnTo>
                  <a:lnTo>
                    <a:pt x="35" y="133"/>
                  </a:lnTo>
                  <a:lnTo>
                    <a:pt x="22" y="128"/>
                  </a:lnTo>
                  <a:lnTo>
                    <a:pt x="17" y="125"/>
                  </a:lnTo>
                  <a:lnTo>
                    <a:pt x="12" y="120"/>
                  </a:lnTo>
                  <a:lnTo>
                    <a:pt x="10" y="115"/>
                  </a:lnTo>
                  <a:lnTo>
                    <a:pt x="5" y="110"/>
                  </a:lnTo>
                  <a:lnTo>
                    <a:pt x="2" y="103"/>
                  </a:lnTo>
                  <a:lnTo>
                    <a:pt x="2" y="95"/>
                  </a:lnTo>
                  <a:lnTo>
                    <a:pt x="0" y="85"/>
                  </a:lnTo>
                  <a:lnTo>
                    <a:pt x="0" y="73"/>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2" name="Freeform 686"/>
            <p:cNvSpPr>
              <a:spLocks/>
            </p:cNvSpPr>
            <p:nvPr/>
          </p:nvSpPr>
          <p:spPr bwMode="auto">
            <a:xfrm>
              <a:off x="5049" y="8899"/>
              <a:ext cx="126" cy="130"/>
            </a:xfrm>
            <a:custGeom>
              <a:avLst/>
              <a:gdLst>
                <a:gd name="T0" fmla="*/ 0 w 126"/>
                <a:gd name="T1" fmla="*/ 0 h 130"/>
                <a:gd name="T2" fmla="*/ 25 w 126"/>
                <a:gd name="T3" fmla="*/ 0 h 130"/>
                <a:gd name="T4" fmla="*/ 63 w 126"/>
                <a:gd name="T5" fmla="*/ 110 h 130"/>
                <a:gd name="T6" fmla="*/ 101 w 126"/>
                <a:gd name="T7" fmla="*/ 0 h 130"/>
                <a:gd name="T8" fmla="*/ 126 w 126"/>
                <a:gd name="T9" fmla="*/ 0 h 130"/>
                <a:gd name="T10" fmla="*/ 126 w 126"/>
                <a:gd name="T11" fmla="*/ 130 h 130"/>
                <a:gd name="T12" fmla="*/ 108 w 126"/>
                <a:gd name="T13" fmla="*/ 130 h 130"/>
                <a:gd name="T14" fmla="*/ 108 w 126"/>
                <a:gd name="T15" fmla="*/ 52 h 130"/>
                <a:gd name="T16" fmla="*/ 108 w 126"/>
                <a:gd name="T17" fmla="*/ 40 h 130"/>
                <a:gd name="T18" fmla="*/ 108 w 126"/>
                <a:gd name="T19" fmla="*/ 20 h 130"/>
                <a:gd name="T20" fmla="*/ 71 w 126"/>
                <a:gd name="T21" fmla="*/ 130 h 130"/>
                <a:gd name="T22" fmla="*/ 55 w 126"/>
                <a:gd name="T23" fmla="*/ 130 h 130"/>
                <a:gd name="T24" fmla="*/ 18 w 126"/>
                <a:gd name="T25" fmla="*/ 20 h 130"/>
                <a:gd name="T26" fmla="*/ 18 w 126"/>
                <a:gd name="T27" fmla="*/ 25 h 130"/>
                <a:gd name="T28" fmla="*/ 18 w 126"/>
                <a:gd name="T29" fmla="*/ 40 h 130"/>
                <a:gd name="T30" fmla="*/ 18 w 126"/>
                <a:gd name="T31" fmla="*/ 52 h 130"/>
                <a:gd name="T32" fmla="*/ 18 w 126"/>
                <a:gd name="T33" fmla="*/ 130 h 130"/>
                <a:gd name="T34" fmla="*/ 0 w 126"/>
                <a:gd name="T35" fmla="*/ 130 h 130"/>
                <a:gd name="T36" fmla="*/ 0 w 126"/>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0"/>
                <a:gd name="T59" fmla="*/ 126 w 126"/>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0">
                  <a:moveTo>
                    <a:pt x="0" y="0"/>
                  </a:moveTo>
                  <a:lnTo>
                    <a:pt x="25" y="0"/>
                  </a:lnTo>
                  <a:lnTo>
                    <a:pt x="63" y="110"/>
                  </a:lnTo>
                  <a:lnTo>
                    <a:pt x="101" y="0"/>
                  </a:lnTo>
                  <a:lnTo>
                    <a:pt x="126" y="0"/>
                  </a:lnTo>
                  <a:lnTo>
                    <a:pt x="126" y="130"/>
                  </a:lnTo>
                  <a:lnTo>
                    <a:pt x="108" y="130"/>
                  </a:lnTo>
                  <a:lnTo>
                    <a:pt x="108" y="52"/>
                  </a:lnTo>
                  <a:lnTo>
                    <a:pt x="108" y="40"/>
                  </a:lnTo>
                  <a:lnTo>
                    <a:pt x="108" y="20"/>
                  </a:lnTo>
                  <a:lnTo>
                    <a:pt x="71" y="130"/>
                  </a:lnTo>
                  <a:lnTo>
                    <a:pt x="55" y="130"/>
                  </a:lnTo>
                  <a:lnTo>
                    <a:pt x="18" y="20"/>
                  </a:lnTo>
                  <a:lnTo>
                    <a:pt x="18" y="25"/>
                  </a:lnTo>
                  <a:lnTo>
                    <a:pt x="18" y="40"/>
                  </a:lnTo>
                  <a:lnTo>
                    <a:pt x="18" y="52"/>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3" name="Freeform 687"/>
            <p:cNvSpPr>
              <a:spLocks noEditPoints="1"/>
            </p:cNvSpPr>
            <p:nvPr/>
          </p:nvSpPr>
          <p:spPr bwMode="auto">
            <a:xfrm>
              <a:off x="5200" y="8899"/>
              <a:ext cx="101" cy="130"/>
            </a:xfrm>
            <a:custGeom>
              <a:avLst/>
              <a:gdLst>
                <a:gd name="T0" fmla="*/ 50 w 101"/>
                <a:gd name="T1" fmla="*/ 55 h 130"/>
                <a:gd name="T2" fmla="*/ 60 w 101"/>
                <a:gd name="T3" fmla="*/ 55 h 130"/>
                <a:gd name="T4" fmla="*/ 68 w 101"/>
                <a:gd name="T5" fmla="*/ 52 h 130"/>
                <a:gd name="T6" fmla="*/ 71 w 101"/>
                <a:gd name="T7" fmla="*/ 50 h 130"/>
                <a:gd name="T8" fmla="*/ 76 w 101"/>
                <a:gd name="T9" fmla="*/ 45 h 130"/>
                <a:gd name="T10" fmla="*/ 76 w 101"/>
                <a:gd name="T11" fmla="*/ 40 h 130"/>
                <a:gd name="T12" fmla="*/ 78 w 101"/>
                <a:gd name="T13" fmla="*/ 35 h 130"/>
                <a:gd name="T14" fmla="*/ 76 w 101"/>
                <a:gd name="T15" fmla="*/ 30 h 130"/>
                <a:gd name="T16" fmla="*/ 76 w 101"/>
                <a:gd name="T17" fmla="*/ 25 h 130"/>
                <a:gd name="T18" fmla="*/ 71 w 101"/>
                <a:gd name="T19" fmla="*/ 20 h 130"/>
                <a:gd name="T20" fmla="*/ 65 w 101"/>
                <a:gd name="T21" fmla="*/ 17 h 130"/>
                <a:gd name="T22" fmla="*/ 60 w 101"/>
                <a:gd name="T23" fmla="*/ 15 h 130"/>
                <a:gd name="T24" fmla="*/ 50 w 101"/>
                <a:gd name="T25" fmla="*/ 15 h 130"/>
                <a:gd name="T26" fmla="*/ 18 w 101"/>
                <a:gd name="T27" fmla="*/ 15 h 130"/>
                <a:gd name="T28" fmla="*/ 18 w 101"/>
                <a:gd name="T29" fmla="*/ 55 h 130"/>
                <a:gd name="T30" fmla="*/ 50 w 101"/>
                <a:gd name="T31" fmla="*/ 55 h 130"/>
                <a:gd name="T32" fmla="*/ 55 w 101"/>
                <a:gd name="T33" fmla="*/ 115 h 130"/>
                <a:gd name="T34" fmla="*/ 63 w 101"/>
                <a:gd name="T35" fmla="*/ 115 h 130"/>
                <a:gd name="T36" fmla="*/ 71 w 101"/>
                <a:gd name="T37" fmla="*/ 113 h 130"/>
                <a:gd name="T38" fmla="*/ 76 w 101"/>
                <a:gd name="T39" fmla="*/ 110 h 130"/>
                <a:gd name="T40" fmla="*/ 78 w 101"/>
                <a:gd name="T41" fmla="*/ 108 h 130"/>
                <a:gd name="T42" fmla="*/ 78 w 101"/>
                <a:gd name="T43" fmla="*/ 105 h 130"/>
                <a:gd name="T44" fmla="*/ 83 w 101"/>
                <a:gd name="T45" fmla="*/ 100 h 130"/>
                <a:gd name="T46" fmla="*/ 83 w 101"/>
                <a:gd name="T47" fmla="*/ 90 h 130"/>
                <a:gd name="T48" fmla="*/ 83 w 101"/>
                <a:gd name="T49" fmla="*/ 85 h 130"/>
                <a:gd name="T50" fmla="*/ 81 w 101"/>
                <a:gd name="T51" fmla="*/ 80 h 130"/>
                <a:gd name="T52" fmla="*/ 76 w 101"/>
                <a:gd name="T53" fmla="*/ 75 h 130"/>
                <a:gd name="T54" fmla="*/ 71 w 101"/>
                <a:gd name="T55" fmla="*/ 73 h 130"/>
                <a:gd name="T56" fmla="*/ 63 w 101"/>
                <a:gd name="T57" fmla="*/ 70 h 130"/>
                <a:gd name="T58" fmla="*/ 53 w 101"/>
                <a:gd name="T59" fmla="*/ 70 h 130"/>
                <a:gd name="T60" fmla="*/ 18 w 101"/>
                <a:gd name="T61" fmla="*/ 70 h 130"/>
                <a:gd name="T62" fmla="*/ 18 w 101"/>
                <a:gd name="T63" fmla="*/ 115 h 130"/>
                <a:gd name="T64" fmla="*/ 55 w 101"/>
                <a:gd name="T65" fmla="*/ 115 h 130"/>
                <a:gd name="T66" fmla="*/ 0 w 101"/>
                <a:gd name="T67" fmla="*/ 0 h 130"/>
                <a:gd name="T68" fmla="*/ 55 w 101"/>
                <a:gd name="T69" fmla="*/ 0 h 130"/>
                <a:gd name="T70" fmla="*/ 68 w 101"/>
                <a:gd name="T71" fmla="*/ 2 h 130"/>
                <a:gd name="T72" fmla="*/ 76 w 101"/>
                <a:gd name="T73" fmla="*/ 5 h 130"/>
                <a:gd name="T74" fmla="*/ 83 w 101"/>
                <a:gd name="T75" fmla="*/ 7 h 130"/>
                <a:gd name="T76" fmla="*/ 88 w 101"/>
                <a:gd name="T77" fmla="*/ 15 h 130"/>
                <a:gd name="T78" fmla="*/ 93 w 101"/>
                <a:gd name="T79" fmla="*/ 22 h 130"/>
                <a:gd name="T80" fmla="*/ 96 w 101"/>
                <a:gd name="T81" fmla="*/ 32 h 130"/>
                <a:gd name="T82" fmla="*/ 93 w 101"/>
                <a:gd name="T83" fmla="*/ 37 h 130"/>
                <a:gd name="T84" fmla="*/ 93 w 101"/>
                <a:gd name="T85" fmla="*/ 42 h 130"/>
                <a:gd name="T86" fmla="*/ 88 w 101"/>
                <a:gd name="T87" fmla="*/ 52 h 130"/>
                <a:gd name="T88" fmla="*/ 83 w 101"/>
                <a:gd name="T89" fmla="*/ 57 h 130"/>
                <a:gd name="T90" fmla="*/ 78 w 101"/>
                <a:gd name="T91" fmla="*/ 60 h 130"/>
                <a:gd name="T92" fmla="*/ 86 w 101"/>
                <a:gd name="T93" fmla="*/ 65 h 130"/>
                <a:gd name="T94" fmla="*/ 93 w 101"/>
                <a:gd name="T95" fmla="*/ 68 h 130"/>
                <a:gd name="T96" fmla="*/ 96 w 101"/>
                <a:gd name="T97" fmla="*/ 73 h 130"/>
                <a:gd name="T98" fmla="*/ 98 w 101"/>
                <a:gd name="T99" fmla="*/ 80 h 130"/>
                <a:gd name="T100" fmla="*/ 101 w 101"/>
                <a:gd name="T101" fmla="*/ 85 h 130"/>
                <a:gd name="T102" fmla="*/ 101 w 101"/>
                <a:gd name="T103" fmla="*/ 93 h 130"/>
                <a:gd name="T104" fmla="*/ 101 w 101"/>
                <a:gd name="T105" fmla="*/ 98 h 130"/>
                <a:gd name="T106" fmla="*/ 98 w 101"/>
                <a:gd name="T107" fmla="*/ 105 h 130"/>
                <a:gd name="T108" fmla="*/ 96 w 101"/>
                <a:gd name="T109" fmla="*/ 110 h 130"/>
                <a:gd name="T110" fmla="*/ 93 w 101"/>
                <a:gd name="T111" fmla="*/ 115 h 130"/>
                <a:gd name="T112" fmla="*/ 86 w 101"/>
                <a:gd name="T113" fmla="*/ 120 h 130"/>
                <a:gd name="T114" fmla="*/ 78 w 101"/>
                <a:gd name="T115" fmla="*/ 125 h 130"/>
                <a:gd name="T116" fmla="*/ 68 w 101"/>
                <a:gd name="T117" fmla="*/ 130 h 130"/>
                <a:gd name="T118" fmla="*/ 55 w 101"/>
                <a:gd name="T119" fmla="*/ 130 h 130"/>
                <a:gd name="T120" fmla="*/ 0 w 101"/>
                <a:gd name="T121" fmla="*/ 130 h 130"/>
                <a:gd name="T122" fmla="*/ 0 w 101"/>
                <a:gd name="T123" fmla="*/ 0 h 13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
                <a:gd name="T187" fmla="*/ 0 h 130"/>
                <a:gd name="T188" fmla="*/ 101 w 101"/>
                <a:gd name="T189" fmla="*/ 130 h 13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 h="130">
                  <a:moveTo>
                    <a:pt x="50" y="55"/>
                  </a:moveTo>
                  <a:lnTo>
                    <a:pt x="60" y="55"/>
                  </a:lnTo>
                  <a:lnTo>
                    <a:pt x="68" y="52"/>
                  </a:lnTo>
                  <a:lnTo>
                    <a:pt x="71" y="50"/>
                  </a:lnTo>
                  <a:lnTo>
                    <a:pt x="76" y="45"/>
                  </a:lnTo>
                  <a:lnTo>
                    <a:pt x="76" y="40"/>
                  </a:lnTo>
                  <a:lnTo>
                    <a:pt x="78" y="35"/>
                  </a:lnTo>
                  <a:lnTo>
                    <a:pt x="76" y="30"/>
                  </a:lnTo>
                  <a:lnTo>
                    <a:pt x="76" y="25"/>
                  </a:lnTo>
                  <a:lnTo>
                    <a:pt x="71" y="20"/>
                  </a:lnTo>
                  <a:lnTo>
                    <a:pt x="65" y="17"/>
                  </a:lnTo>
                  <a:lnTo>
                    <a:pt x="60" y="15"/>
                  </a:lnTo>
                  <a:lnTo>
                    <a:pt x="50" y="15"/>
                  </a:lnTo>
                  <a:lnTo>
                    <a:pt x="18" y="15"/>
                  </a:lnTo>
                  <a:lnTo>
                    <a:pt x="18" y="55"/>
                  </a:lnTo>
                  <a:lnTo>
                    <a:pt x="50" y="55"/>
                  </a:lnTo>
                  <a:close/>
                  <a:moveTo>
                    <a:pt x="55" y="115"/>
                  </a:moveTo>
                  <a:lnTo>
                    <a:pt x="63" y="115"/>
                  </a:lnTo>
                  <a:lnTo>
                    <a:pt x="71" y="113"/>
                  </a:lnTo>
                  <a:lnTo>
                    <a:pt x="76" y="110"/>
                  </a:lnTo>
                  <a:lnTo>
                    <a:pt x="78" y="108"/>
                  </a:lnTo>
                  <a:lnTo>
                    <a:pt x="78" y="105"/>
                  </a:lnTo>
                  <a:lnTo>
                    <a:pt x="83" y="100"/>
                  </a:lnTo>
                  <a:lnTo>
                    <a:pt x="83" y="90"/>
                  </a:lnTo>
                  <a:lnTo>
                    <a:pt x="83" y="85"/>
                  </a:lnTo>
                  <a:lnTo>
                    <a:pt x="81" y="80"/>
                  </a:lnTo>
                  <a:lnTo>
                    <a:pt x="76" y="75"/>
                  </a:lnTo>
                  <a:lnTo>
                    <a:pt x="71" y="73"/>
                  </a:lnTo>
                  <a:lnTo>
                    <a:pt x="63" y="70"/>
                  </a:lnTo>
                  <a:lnTo>
                    <a:pt x="53" y="70"/>
                  </a:lnTo>
                  <a:lnTo>
                    <a:pt x="18" y="70"/>
                  </a:lnTo>
                  <a:lnTo>
                    <a:pt x="18" y="115"/>
                  </a:lnTo>
                  <a:lnTo>
                    <a:pt x="55" y="115"/>
                  </a:lnTo>
                  <a:close/>
                  <a:moveTo>
                    <a:pt x="0" y="0"/>
                  </a:moveTo>
                  <a:lnTo>
                    <a:pt x="55" y="0"/>
                  </a:lnTo>
                  <a:lnTo>
                    <a:pt x="68" y="2"/>
                  </a:lnTo>
                  <a:lnTo>
                    <a:pt x="76" y="5"/>
                  </a:lnTo>
                  <a:lnTo>
                    <a:pt x="83" y="7"/>
                  </a:lnTo>
                  <a:lnTo>
                    <a:pt x="88" y="15"/>
                  </a:lnTo>
                  <a:lnTo>
                    <a:pt x="93" y="22"/>
                  </a:lnTo>
                  <a:lnTo>
                    <a:pt x="96" y="32"/>
                  </a:lnTo>
                  <a:lnTo>
                    <a:pt x="93" y="37"/>
                  </a:lnTo>
                  <a:lnTo>
                    <a:pt x="93" y="42"/>
                  </a:lnTo>
                  <a:lnTo>
                    <a:pt x="88" y="52"/>
                  </a:lnTo>
                  <a:lnTo>
                    <a:pt x="83" y="57"/>
                  </a:lnTo>
                  <a:lnTo>
                    <a:pt x="78" y="60"/>
                  </a:lnTo>
                  <a:lnTo>
                    <a:pt x="86" y="65"/>
                  </a:lnTo>
                  <a:lnTo>
                    <a:pt x="93" y="68"/>
                  </a:lnTo>
                  <a:lnTo>
                    <a:pt x="96" y="73"/>
                  </a:lnTo>
                  <a:lnTo>
                    <a:pt x="98" y="80"/>
                  </a:lnTo>
                  <a:lnTo>
                    <a:pt x="101" y="85"/>
                  </a:lnTo>
                  <a:lnTo>
                    <a:pt x="101" y="93"/>
                  </a:lnTo>
                  <a:lnTo>
                    <a:pt x="101" y="98"/>
                  </a:lnTo>
                  <a:lnTo>
                    <a:pt x="98" y="105"/>
                  </a:lnTo>
                  <a:lnTo>
                    <a:pt x="96" y="110"/>
                  </a:lnTo>
                  <a:lnTo>
                    <a:pt x="93" y="115"/>
                  </a:lnTo>
                  <a:lnTo>
                    <a:pt x="86" y="120"/>
                  </a:lnTo>
                  <a:lnTo>
                    <a:pt x="78" y="125"/>
                  </a:lnTo>
                  <a:lnTo>
                    <a:pt x="68" y="130"/>
                  </a:lnTo>
                  <a:lnTo>
                    <a:pt x="5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4" name="Freeform 688"/>
            <p:cNvSpPr>
              <a:spLocks/>
            </p:cNvSpPr>
            <p:nvPr/>
          </p:nvSpPr>
          <p:spPr bwMode="auto">
            <a:xfrm>
              <a:off x="5323" y="8899"/>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88 w 96"/>
                <a:gd name="T11" fmla="*/ 55 h 130"/>
                <a:gd name="T12" fmla="*/ 88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88" y="55"/>
                  </a:lnTo>
                  <a:lnTo>
                    <a:pt x="88"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5" name="Freeform 689"/>
            <p:cNvSpPr>
              <a:spLocks noEditPoints="1"/>
            </p:cNvSpPr>
            <p:nvPr/>
          </p:nvSpPr>
          <p:spPr bwMode="auto">
            <a:xfrm>
              <a:off x="5444" y="8899"/>
              <a:ext cx="108" cy="130"/>
            </a:xfrm>
            <a:custGeom>
              <a:avLst/>
              <a:gdLst>
                <a:gd name="T0" fmla="*/ 58 w 108"/>
                <a:gd name="T1" fmla="*/ 60 h 130"/>
                <a:gd name="T2" fmla="*/ 71 w 108"/>
                <a:gd name="T3" fmla="*/ 57 h 130"/>
                <a:gd name="T4" fmla="*/ 76 w 108"/>
                <a:gd name="T5" fmla="*/ 57 h 130"/>
                <a:gd name="T6" fmla="*/ 78 w 108"/>
                <a:gd name="T7" fmla="*/ 55 h 130"/>
                <a:gd name="T8" fmla="*/ 81 w 108"/>
                <a:gd name="T9" fmla="*/ 52 h 130"/>
                <a:gd name="T10" fmla="*/ 83 w 108"/>
                <a:gd name="T11" fmla="*/ 47 h 130"/>
                <a:gd name="T12" fmla="*/ 86 w 108"/>
                <a:gd name="T13" fmla="*/ 42 h 130"/>
                <a:gd name="T14" fmla="*/ 86 w 108"/>
                <a:gd name="T15" fmla="*/ 37 h 130"/>
                <a:gd name="T16" fmla="*/ 86 w 108"/>
                <a:gd name="T17" fmla="*/ 30 h 130"/>
                <a:gd name="T18" fmla="*/ 83 w 108"/>
                <a:gd name="T19" fmla="*/ 25 h 130"/>
                <a:gd name="T20" fmla="*/ 81 w 108"/>
                <a:gd name="T21" fmla="*/ 22 h 130"/>
                <a:gd name="T22" fmla="*/ 76 w 108"/>
                <a:gd name="T23" fmla="*/ 17 h 130"/>
                <a:gd name="T24" fmla="*/ 71 w 108"/>
                <a:gd name="T25" fmla="*/ 17 h 130"/>
                <a:gd name="T26" fmla="*/ 60 w 108"/>
                <a:gd name="T27" fmla="*/ 15 h 130"/>
                <a:gd name="T28" fmla="*/ 18 w 108"/>
                <a:gd name="T29" fmla="*/ 15 h 130"/>
                <a:gd name="T30" fmla="*/ 18 w 108"/>
                <a:gd name="T31" fmla="*/ 60 h 130"/>
                <a:gd name="T32" fmla="*/ 58 w 108"/>
                <a:gd name="T33" fmla="*/ 60 h 130"/>
                <a:gd name="T34" fmla="*/ 0 w 108"/>
                <a:gd name="T35" fmla="*/ 0 h 130"/>
                <a:gd name="T36" fmla="*/ 60 w 108"/>
                <a:gd name="T37" fmla="*/ 0 h 130"/>
                <a:gd name="T38" fmla="*/ 76 w 108"/>
                <a:gd name="T39" fmla="*/ 2 h 130"/>
                <a:gd name="T40" fmla="*/ 86 w 108"/>
                <a:gd name="T41" fmla="*/ 5 h 130"/>
                <a:gd name="T42" fmla="*/ 93 w 108"/>
                <a:gd name="T43" fmla="*/ 10 h 130"/>
                <a:gd name="T44" fmla="*/ 96 w 108"/>
                <a:gd name="T45" fmla="*/ 12 h 130"/>
                <a:gd name="T46" fmla="*/ 98 w 108"/>
                <a:gd name="T47" fmla="*/ 17 h 130"/>
                <a:gd name="T48" fmla="*/ 103 w 108"/>
                <a:gd name="T49" fmla="*/ 25 h 130"/>
                <a:gd name="T50" fmla="*/ 103 w 108"/>
                <a:gd name="T51" fmla="*/ 35 h 130"/>
                <a:gd name="T52" fmla="*/ 103 w 108"/>
                <a:gd name="T53" fmla="*/ 45 h 130"/>
                <a:gd name="T54" fmla="*/ 101 w 108"/>
                <a:gd name="T55" fmla="*/ 50 h 130"/>
                <a:gd name="T56" fmla="*/ 98 w 108"/>
                <a:gd name="T57" fmla="*/ 55 h 130"/>
                <a:gd name="T58" fmla="*/ 93 w 108"/>
                <a:gd name="T59" fmla="*/ 60 h 130"/>
                <a:gd name="T60" fmla="*/ 86 w 108"/>
                <a:gd name="T61" fmla="*/ 68 h 130"/>
                <a:gd name="T62" fmla="*/ 93 w 108"/>
                <a:gd name="T63" fmla="*/ 70 h 130"/>
                <a:gd name="T64" fmla="*/ 96 w 108"/>
                <a:gd name="T65" fmla="*/ 75 h 130"/>
                <a:gd name="T66" fmla="*/ 98 w 108"/>
                <a:gd name="T67" fmla="*/ 78 h 130"/>
                <a:gd name="T68" fmla="*/ 101 w 108"/>
                <a:gd name="T69" fmla="*/ 80 h 130"/>
                <a:gd name="T70" fmla="*/ 101 w 108"/>
                <a:gd name="T71" fmla="*/ 90 h 130"/>
                <a:gd name="T72" fmla="*/ 101 w 108"/>
                <a:gd name="T73" fmla="*/ 108 h 130"/>
                <a:gd name="T74" fmla="*/ 103 w 108"/>
                <a:gd name="T75" fmla="*/ 120 h 130"/>
                <a:gd name="T76" fmla="*/ 106 w 108"/>
                <a:gd name="T77" fmla="*/ 125 h 130"/>
                <a:gd name="T78" fmla="*/ 108 w 108"/>
                <a:gd name="T79" fmla="*/ 128 h 130"/>
                <a:gd name="T80" fmla="*/ 108 w 108"/>
                <a:gd name="T81" fmla="*/ 130 h 130"/>
                <a:gd name="T82" fmla="*/ 88 w 108"/>
                <a:gd name="T83" fmla="*/ 130 h 130"/>
                <a:gd name="T84" fmla="*/ 86 w 108"/>
                <a:gd name="T85" fmla="*/ 125 h 130"/>
                <a:gd name="T86" fmla="*/ 86 w 108"/>
                <a:gd name="T87" fmla="*/ 115 h 130"/>
                <a:gd name="T88" fmla="*/ 83 w 108"/>
                <a:gd name="T89" fmla="*/ 93 h 130"/>
                <a:gd name="T90" fmla="*/ 83 w 108"/>
                <a:gd name="T91" fmla="*/ 88 h 130"/>
                <a:gd name="T92" fmla="*/ 81 w 108"/>
                <a:gd name="T93" fmla="*/ 83 h 130"/>
                <a:gd name="T94" fmla="*/ 78 w 108"/>
                <a:gd name="T95" fmla="*/ 80 h 130"/>
                <a:gd name="T96" fmla="*/ 73 w 108"/>
                <a:gd name="T97" fmla="*/ 78 h 130"/>
                <a:gd name="T98" fmla="*/ 68 w 108"/>
                <a:gd name="T99" fmla="*/ 75 h 130"/>
                <a:gd name="T100" fmla="*/ 58 w 108"/>
                <a:gd name="T101" fmla="*/ 75 h 130"/>
                <a:gd name="T102" fmla="*/ 18 w 108"/>
                <a:gd name="T103" fmla="*/ 75 h 130"/>
                <a:gd name="T104" fmla="*/ 18 w 108"/>
                <a:gd name="T105" fmla="*/ 130 h 130"/>
                <a:gd name="T106" fmla="*/ 0 w 108"/>
                <a:gd name="T107" fmla="*/ 130 h 130"/>
                <a:gd name="T108" fmla="*/ 0 w 108"/>
                <a:gd name="T109" fmla="*/ 0 h 1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8"/>
                <a:gd name="T166" fmla="*/ 0 h 130"/>
                <a:gd name="T167" fmla="*/ 108 w 108"/>
                <a:gd name="T168" fmla="*/ 130 h 1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8" h="130">
                  <a:moveTo>
                    <a:pt x="58" y="60"/>
                  </a:moveTo>
                  <a:lnTo>
                    <a:pt x="71" y="57"/>
                  </a:lnTo>
                  <a:lnTo>
                    <a:pt x="76" y="57"/>
                  </a:lnTo>
                  <a:lnTo>
                    <a:pt x="78" y="55"/>
                  </a:lnTo>
                  <a:lnTo>
                    <a:pt x="81" y="52"/>
                  </a:lnTo>
                  <a:lnTo>
                    <a:pt x="83" y="47"/>
                  </a:lnTo>
                  <a:lnTo>
                    <a:pt x="86" y="42"/>
                  </a:lnTo>
                  <a:lnTo>
                    <a:pt x="86" y="37"/>
                  </a:lnTo>
                  <a:lnTo>
                    <a:pt x="86" y="30"/>
                  </a:lnTo>
                  <a:lnTo>
                    <a:pt x="83" y="25"/>
                  </a:lnTo>
                  <a:lnTo>
                    <a:pt x="81" y="22"/>
                  </a:lnTo>
                  <a:lnTo>
                    <a:pt x="76" y="17"/>
                  </a:lnTo>
                  <a:lnTo>
                    <a:pt x="71" y="17"/>
                  </a:lnTo>
                  <a:lnTo>
                    <a:pt x="60" y="15"/>
                  </a:lnTo>
                  <a:lnTo>
                    <a:pt x="18" y="15"/>
                  </a:lnTo>
                  <a:lnTo>
                    <a:pt x="18" y="60"/>
                  </a:lnTo>
                  <a:lnTo>
                    <a:pt x="58" y="60"/>
                  </a:lnTo>
                  <a:close/>
                  <a:moveTo>
                    <a:pt x="0" y="0"/>
                  </a:moveTo>
                  <a:lnTo>
                    <a:pt x="60" y="0"/>
                  </a:lnTo>
                  <a:lnTo>
                    <a:pt x="76" y="2"/>
                  </a:lnTo>
                  <a:lnTo>
                    <a:pt x="86" y="5"/>
                  </a:lnTo>
                  <a:lnTo>
                    <a:pt x="93" y="10"/>
                  </a:lnTo>
                  <a:lnTo>
                    <a:pt x="96" y="12"/>
                  </a:lnTo>
                  <a:lnTo>
                    <a:pt x="98" y="17"/>
                  </a:lnTo>
                  <a:lnTo>
                    <a:pt x="103" y="25"/>
                  </a:lnTo>
                  <a:lnTo>
                    <a:pt x="103" y="35"/>
                  </a:lnTo>
                  <a:lnTo>
                    <a:pt x="103" y="45"/>
                  </a:lnTo>
                  <a:lnTo>
                    <a:pt x="101" y="50"/>
                  </a:lnTo>
                  <a:lnTo>
                    <a:pt x="98" y="55"/>
                  </a:lnTo>
                  <a:lnTo>
                    <a:pt x="93" y="60"/>
                  </a:lnTo>
                  <a:lnTo>
                    <a:pt x="86" y="68"/>
                  </a:lnTo>
                  <a:lnTo>
                    <a:pt x="93" y="70"/>
                  </a:lnTo>
                  <a:lnTo>
                    <a:pt x="96" y="75"/>
                  </a:lnTo>
                  <a:lnTo>
                    <a:pt x="98" y="78"/>
                  </a:lnTo>
                  <a:lnTo>
                    <a:pt x="101" y="80"/>
                  </a:lnTo>
                  <a:lnTo>
                    <a:pt x="101" y="90"/>
                  </a:lnTo>
                  <a:lnTo>
                    <a:pt x="101" y="108"/>
                  </a:lnTo>
                  <a:lnTo>
                    <a:pt x="103" y="120"/>
                  </a:lnTo>
                  <a:lnTo>
                    <a:pt x="106" y="125"/>
                  </a:lnTo>
                  <a:lnTo>
                    <a:pt x="108" y="128"/>
                  </a:lnTo>
                  <a:lnTo>
                    <a:pt x="108" y="130"/>
                  </a:lnTo>
                  <a:lnTo>
                    <a:pt x="88" y="130"/>
                  </a:lnTo>
                  <a:lnTo>
                    <a:pt x="86" y="125"/>
                  </a:lnTo>
                  <a:lnTo>
                    <a:pt x="86" y="115"/>
                  </a:lnTo>
                  <a:lnTo>
                    <a:pt x="83" y="93"/>
                  </a:lnTo>
                  <a:lnTo>
                    <a:pt x="83" y="88"/>
                  </a:lnTo>
                  <a:lnTo>
                    <a:pt x="81" y="83"/>
                  </a:lnTo>
                  <a:lnTo>
                    <a:pt x="78" y="80"/>
                  </a:lnTo>
                  <a:lnTo>
                    <a:pt x="73" y="78"/>
                  </a:lnTo>
                  <a:lnTo>
                    <a:pt x="68" y="75"/>
                  </a:lnTo>
                  <a:lnTo>
                    <a:pt x="58" y="75"/>
                  </a:lnTo>
                  <a:lnTo>
                    <a:pt x="18" y="75"/>
                  </a:lnTo>
                  <a:lnTo>
                    <a:pt x="18"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6" name="Freeform 690"/>
            <p:cNvSpPr>
              <a:spLocks/>
            </p:cNvSpPr>
            <p:nvPr/>
          </p:nvSpPr>
          <p:spPr bwMode="auto">
            <a:xfrm>
              <a:off x="5565" y="8896"/>
              <a:ext cx="43" cy="171"/>
            </a:xfrm>
            <a:custGeom>
              <a:avLst/>
              <a:gdLst>
                <a:gd name="T0" fmla="*/ 0 w 43"/>
                <a:gd name="T1" fmla="*/ 171 h 171"/>
                <a:gd name="T2" fmla="*/ 12 w 43"/>
                <a:gd name="T3" fmla="*/ 146 h 171"/>
                <a:gd name="T4" fmla="*/ 20 w 43"/>
                <a:gd name="T5" fmla="*/ 131 h 171"/>
                <a:gd name="T6" fmla="*/ 22 w 43"/>
                <a:gd name="T7" fmla="*/ 121 h 171"/>
                <a:gd name="T8" fmla="*/ 22 w 43"/>
                <a:gd name="T9" fmla="*/ 108 h 171"/>
                <a:gd name="T10" fmla="*/ 25 w 43"/>
                <a:gd name="T11" fmla="*/ 98 h 171"/>
                <a:gd name="T12" fmla="*/ 25 w 43"/>
                <a:gd name="T13" fmla="*/ 86 h 171"/>
                <a:gd name="T14" fmla="*/ 25 w 43"/>
                <a:gd name="T15" fmla="*/ 73 h 171"/>
                <a:gd name="T16" fmla="*/ 22 w 43"/>
                <a:gd name="T17" fmla="*/ 60 h 171"/>
                <a:gd name="T18" fmla="*/ 20 w 43"/>
                <a:gd name="T19" fmla="*/ 50 h 171"/>
                <a:gd name="T20" fmla="*/ 17 w 43"/>
                <a:gd name="T21" fmla="*/ 38 h 171"/>
                <a:gd name="T22" fmla="*/ 12 w 43"/>
                <a:gd name="T23" fmla="*/ 23 h 171"/>
                <a:gd name="T24" fmla="*/ 0 w 43"/>
                <a:gd name="T25" fmla="*/ 0 h 171"/>
                <a:gd name="T26" fmla="*/ 12 w 43"/>
                <a:gd name="T27" fmla="*/ 0 h 171"/>
                <a:gd name="T28" fmla="*/ 28 w 43"/>
                <a:gd name="T29" fmla="*/ 28 h 171"/>
                <a:gd name="T30" fmla="*/ 35 w 43"/>
                <a:gd name="T31" fmla="*/ 43 h 171"/>
                <a:gd name="T32" fmla="*/ 38 w 43"/>
                <a:gd name="T33" fmla="*/ 53 h 171"/>
                <a:gd name="T34" fmla="*/ 40 w 43"/>
                <a:gd name="T35" fmla="*/ 63 h 171"/>
                <a:gd name="T36" fmla="*/ 43 w 43"/>
                <a:gd name="T37" fmla="*/ 86 h 171"/>
                <a:gd name="T38" fmla="*/ 43 w 43"/>
                <a:gd name="T39" fmla="*/ 98 h 171"/>
                <a:gd name="T40" fmla="*/ 40 w 43"/>
                <a:gd name="T41" fmla="*/ 108 h 171"/>
                <a:gd name="T42" fmla="*/ 38 w 43"/>
                <a:gd name="T43" fmla="*/ 121 h 171"/>
                <a:gd name="T44" fmla="*/ 33 w 43"/>
                <a:gd name="T45" fmla="*/ 131 h 171"/>
                <a:gd name="T46" fmla="*/ 25 w 43"/>
                <a:gd name="T47" fmla="*/ 148 h 171"/>
                <a:gd name="T48" fmla="*/ 12 w 43"/>
                <a:gd name="T49" fmla="*/ 171 h 171"/>
                <a:gd name="T50" fmla="*/ 0 w 43"/>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
                <a:gd name="T79" fmla="*/ 0 h 171"/>
                <a:gd name="T80" fmla="*/ 43 w 43"/>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8" y="28"/>
                  </a:lnTo>
                  <a:lnTo>
                    <a:pt x="35" y="43"/>
                  </a:lnTo>
                  <a:lnTo>
                    <a:pt x="38" y="53"/>
                  </a:lnTo>
                  <a:lnTo>
                    <a:pt x="40" y="63"/>
                  </a:lnTo>
                  <a:lnTo>
                    <a:pt x="43" y="86"/>
                  </a:lnTo>
                  <a:lnTo>
                    <a:pt x="43" y="98"/>
                  </a:lnTo>
                  <a:lnTo>
                    <a:pt x="40" y="108"/>
                  </a:lnTo>
                  <a:lnTo>
                    <a:pt x="38" y="121"/>
                  </a:lnTo>
                  <a:lnTo>
                    <a:pt x="33"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7" name="Freeform 691"/>
            <p:cNvSpPr>
              <a:spLocks/>
            </p:cNvSpPr>
            <p:nvPr/>
          </p:nvSpPr>
          <p:spPr bwMode="auto">
            <a:xfrm>
              <a:off x="5676" y="8896"/>
              <a:ext cx="42" cy="171"/>
            </a:xfrm>
            <a:custGeom>
              <a:avLst/>
              <a:gdLst>
                <a:gd name="T0" fmla="*/ 0 w 42"/>
                <a:gd name="T1" fmla="*/ 171 h 171"/>
                <a:gd name="T2" fmla="*/ 12 w 42"/>
                <a:gd name="T3" fmla="*/ 146 h 171"/>
                <a:gd name="T4" fmla="*/ 20 w 42"/>
                <a:gd name="T5" fmla="*/ 131 h 171"/>
                <a:gd name="T6" fmla="*/ 22 w 42"/>
                <a:gd name="T7" fmla="*/ 121 h 171"/>
                <a:gd name="T8" fmla="*/ 22 w 42"/>
                <a:gd name="T9" fmla="*/ 108 h 171"/>
                <a:gd name="T10" fmla="*/ 25 w 42"/>
                <a:gd name="T11" fmla="*/ 98 h 171"/>
                <a:gd name="T12" fmla="*/ 25 w 42"/>
                <a:gd name="T13" fmla="*/ 86 h 171"/>
                <a:gd name="T14" fmla="*/ 25 w 42"/>
                <a:gd name="T15" fmla="*/ 73 h 171"/>
                <a:gd name="T16" fmla="*/ 22 w 42"/>
                <a:gd name="T17" fmla="*/ 60 h 171"/>
                <a:gd name="T18" fmla="*/ 20 w 42"/>
                <a:gd name="T19" fmla="*/ 50 h 171"/>
                <a:gd name="T20" fmla="*/ 17 w 42"/>
                <a:gd name="T21" fmla="*/ 38 h 171"/>
                <a:gd name="T22" fmla="*/ 12 w 42"/>
                <a:gd name="T23" fmla="*/ 23 h 171"/>
                <a:gd name="T24" fmla="*/ 0 w 42"/>
                <a:gd name="T25" fmla="*/ 0 h 171"/>
                <a:gd name="T26" fmla="*/ 12 w 42"/>
                <a:gd name="T27" fmla="*/ 0 h 171"/>
                <a:gd name="T28" fmla="*/ 27 w 42"/>
                <a:gd name="T29" fmla="*/ 28 h 171"/>
                <a:gd name="T30" fmla="*/ 35 w 42"/>
                <a:gd name="T31" fmla="*/ 43 h 171"/>
                <a:gd name="T32" fmla="*/ 37 w 42"/>
                <a:gd name="T33" fmla="*/ 53 h 171"/>
                <a:gd name="T34" fmla="*/ 40 w 42"/>
                <a:gd name="T35" fmla="*/ 63 h 171"/>
                <a:gd name="T36" fmla="*/ 42 w 42"/>
                <a:gd name="T37" fmla="*/ 86 h 171"/>
                <a:gd name="T38" fmla="*/ 42 w 42"/>
                <a:gd name="T39" fmla="*/ 98 h 171"/>
                <a:gd name="T40" fmla="*/ 40 w 42"/>
                <a:gd name="T41" fmla="*/ 108 h 171"/>
                <a:gd name="T42" fmla="*/ 37 w 42"/>
                <a:gd name="T43" fmla="*/ 121 h 171"/>
                <a:gd name="T44" fmla="*/ 32 w 42"/>
                <a:gd name="T45" fmla="*/ 131 h 171"/>
                <a:gd name="T46" fmla="*/ 25 w 42"/>
                <a:gd name="T47" fmla="*/ 148 h 171"/>
                <a:gd name="T48" fmla="*/ 12 w 42"/>
                <a:gd name="T49" fmla="*/ 171 h 171"/>
                <a:gd name="T50" fmla="*/ 0 w 42"/>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171"/>
                <a:gd name="T80" fmla="*/ 42 w 42"/>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171">
                  <a:moveTo>
                    <a:pt x="0" y="171"/>
                  </a:moveTo>
                  <a:lnTo>
                    <a:pt x="12" y="146"/>
                  </a:lnTo>
                  <a:lnTo>
                    <a:pt x="20" y="131"/>
                  </a:lnTo>
                  <a:lnTo>
                    <a:pt x="22" y="121"/>
                  </a:lnTo>
                  <a:lnTo>
                    <a:pt x="22" y="108"/>
                  </a:lnTo>
                  <a:lnTo>
                    <a:pt x="25" y="98"/>
                  </a:lnTo>
                  <a:lnTo>
                    <a:pt x="25" y="86"/>
                  </a:lnTo>
                  <a:lnTo>
                    <a:pt x="25" y="73"/>
                  </a:lnTo>
                  <a:lnTo>
                    <a:pt x="22" y="60"/>
                  </a:lnTo>
                  <a:lnTo>
                    <a:pt x="20" y="50"/>
                  </a:lnTo>
                  <a:lnTo>
                    <a:pt x="17" y="38"/>
                  </a:lnTo>
                  <a:lnTo>
                    <a:pt x="12" y="23"/>
                  </a:lnTo>
                  <a:lnTo>
                    <a:pt x="0" y="0"/>
                  </a:lnTo>
                  <a:lnTo>
                    <a:pt x="12" y="0"/>
                  </a:lnTo>
                  <a:lnTo>
                    <a:pt x="27" y="28"/>
                  </a:lnTo>
                  <a:lnTo>
                    <a:pt x="35" y="43"/>
                  </a:lnTo>
                  <a:lnTo>
                    <a:pt x="37" y="53"/>
                  </a:lnTo>
                  <a:lnTo>
                    <a:pt x="40" y="63"/>
                  </a:lnTo>
                  <a:lnTo>
                    <a:pt x="42" y="86"/>
                  </a:lnTo>
                  <a:lnTo>
                    <a:pt x="42" y="98"/>
                  </a:lnTo>
                  <a:lnTo>
                    <a:pt x="40" y="108"/>
                  </a:lnTo>
                  <a:lnTo>
                    <a:pt x="37" y="121"/>
                  </a:lnTo>
                  <a:lnTo>
                    <a:pt x="32" y="131"/>
                  </a:lnTo>
                  <a:lnTo>
                    <a:pt x="25" y="148"/>
                  </a:lnTo>
                  <a:lnTo>
                    <a:pt x="12"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8" name="Freeform 692"/>
            <p:cNvSpPr>
              <a:spLocks noEditPoints="1"/>
            </p:cNvSpPr>
            <p:nvPr/>
          </p:nvSpPr>
          <p:spPr bwMode="auto">
            <a:xfrm>
              <a:off x="5751" y="8936"/>
              <a:ext cx="18" cy="121"/>
            </a:xfrm>
            <a:custGeom>
              <a:avLst/>
              <a:gdLst>
                <a:gd name="T0" fmla="*/ 0 w 18"/>
                <a:gd name="T1" fmla="*/ 111 h 121"/>
                <a:gd name="T2" fmla="*/ 5 w 18"/>
                <a:gd name="T3" fmla="*/ 108 h 121"/>
                <a:gd name="T4" fmla="*/ 8 w 18"/>
                <a:gd name="T5" fmla="*/ 103 h 121"/>
                <a:gd name="T6" fmla="*/ 10 w 18"/>
                <a:gd name="T7" fmla="*/ 96 h 121"/>
                <a:gd name="T8" fmla="*/ 10 w 18"/>
                <a:gd name="T9" fmla="*/ 93 h 121"/>
                <a:gd name="T10" fmla="*/ 0 w 18"/>
                <a:gd name="T11" fmla="*/ 93 h 121"/>
                <a:gd name="T12" fmla="*/ 0 w 18"/>
                <a:gd name="T13" fmla="*/ 73 h 121"/>
                <a:gd name="T14" fmla="*/ 18 w 18"/>
                <a:gd name="T15" fmla="*/ 73 h 121"/>
                <a:gd name="T16" fmla="*/ 18 w 18"/>
                <a:gd name="T17" fmla="*/ 91 h 121"/>
                <a:gd name="T18" fmla="*/ 18 w 18"/>
                <a:gd name="T19" fmla="*/ 101 h 121"/>
                <a:gd name="T20" fmla="*/ 15 w 18"/>
                <a:gd name="T21" fmla="*/ 108 h 121"/>
                <a:gd name="T22" fmla="*/ 13 w 18"/>
                <a:gd name="T23" fmla="*/ 111 h 121"/>
                <a:gd name="T24" fmla="*/ 10 w 18"/>
                <a:gd name="T25" fmla="*/ 116 h 121"/>
                <a:gd name="T26" fmla="*/ 0 w 18"/>
                <a:gd name="T27" fmla="*/ 121 h 121"/>
                <a:gd name="T28" fmla="*/ 0 w 18"/>
                <a:gd name="T29" fmla="*/ 111 h 121"/>
                <a:gd name="T30" fmla="*/ 0 w 18"/>
                <a:gd name="T31" fmla="*/ 0 h 121"/>
                <a:gd name="T32" fmla="*/ 18 w 18"/>
                <a:gd name="T33" fmla="*/ 0 h 121"/>
                <a:gd name="T34" fmla="*/ 18 w 18"/>
                <a:gd name="T35" fmla="*/ 18 h 121"/>
                <a:gd name="T36" fmla="*/ 0 w 18"/>
                <a:gd name="T37" fmla="*/ 18 h 121"/>
                <a:gd name="T38" fmla="*/ 0 w 18"/>
                <a:gd name="T39" fmla="*/ 0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
                <a:gd name="T61" fmla="*/ 0 h 121"/>
                <a:gd name="T62" fmla="*/ 18 w 18"/>
                <a:gd name="T63" fmla="*/ 121 h 1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 h="121">
                  <a:moveTo>
                    <a:pt x="0" y="111"/>
                  </a:moveTo>
                  <a:lnTo>
                    <a:pt x="5" y="108"/>
                  </a:lnTo>
                  <a:lnTo>
                    <a:pt x="8" y="103"/>
                  </a:lnTo>
                  <a:lnTo>
                    <a:pt x="10" y="96"/>
                  </a:lnTo>
                  <a:lnTo>
                    <a:pt x="10" y="93"/>
                  </a:lnTo>
                  <a:lnTo>
                    <a:pt x="0" y="93"/>
                  </a:lnTo>
                  <a:lnTo>
                    <a:pt x="0" y="73"/>
                  </a:lnTo>
                  <a:lnTo>
                    <a:pt x="18" y="73"/>
                  </a:lnTo>
                  <a:lnTo>
                    <a:pt x="18" y="91"/>
                  </a:lnTo>
                  <a:lnTo>
                    <a:pt x="18" y="101"/>
                  </a:lnTo>
                  <a:lnTo>
                    <a:pt x="15" y="108"/>
                  </a:lnTo>
                  <a:lnTo>
                    <a:pt x="13" y="111"/>
                  </a:lnTo>
                  <a:lnTo>
                    <a:pt x="10" y="116"/>
                  </a:lnTo>
                  <a:lnTo>
                    <a:pt x="0" y="121"/>
                  </a:lnTo>
                  <a:lnTo>
                    <a:pt x="0" y="111"/>
                  </a:lnTo>
                  <a:close/>
                  <a:moveTo>
                    <a:pt x="0" y="0"/>
                  </a:moveTo>
                  <a:lnTo>
                    <a:pt x="18" y="0"/>
                  </a:lnTo>
                  <a:lnTo>
                    <a:pt x="18" y="18"/>
                  </a:lnTo>
                  <a:lnTo>
                    <a:pt x="0"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9" name="Freeform 693"/>
            <p:cNvSpPr>
              <a:spLocks/>
            </p:cNvSpPr>
            <p:nvPr/>
          </p:nvSpPr>
          <p:spPr bwMode="auto">
            <a:xfrm>
              <a:off x="564" y="8658"/>
              <a:ext cx="93" cy="130"/>
            </a:xfrm>
            <a:custGeom>
              <a:avLst/>
              <a:gdLst>
                <a:gd name="T0" fmla="*/ 0 w 93"/>
                <a:gd name="T1" fmla="*/ 0 h 130"/>
                <a:gd name="T2" fmla="*/ 93 w 93"/>
                <a:gd name="T3" fmla="*/ 0 h 130"/>
                <a:gd name="T4" fmla="*/ 93 w 93"/>
                <a:gd name="T5" fmla="*/ 22 h 130"/>
                <a:gd name="T6" fmla="*/ 27 w 93"/>
                <a:gd name="T7" fmla="*/ 22 h 130"/>
                <a:gd name="T8" fmla="*/ 27 w 93"/>
                <a:gd name="T9" fmla="*/ 52 h 130"/>
                <a:gd name="T10" fmla="*/ 85 w 93"/>
                <a:gd name="T11" fmla="*/ 52 h 130"/>
                <a:gd name="T12" fmla="*/ 85 w 93"/>
                <a:gd name="T13" fmla="*/ 75 h 130"/>
                <a:gd name="T14" fmla="*/ 27 w 93"/>
                <a:gd name="T15" fmla="*/ 75 h 130"/>
                <a:gd name="T16" fmla="*/ 27 w 93"/>
                <a:gd name="T17" fmla="*/ 130 h 130"/>
                <a:gd name="T18" fmla="*/ 0 w 93"/>
                <a:gd name="T19" fmla="*/ 130 h 130"/>
                <a:gd name="T20" fmla="*/ 0 w 93"/>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30"/>
                <a:gd name="T35" fmla="*/ 93 w 93"/>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30">
                  <a:moveTo>
                    <a:pt x="0" y="0"/>
                  </a:moveTo>
                  <a:lnTo>
                    <a:pt x="93" y="0"/>
                  </a:lnTo>
                  <a:lnTo>
                    <a:pt x="93" y="22"/>
                  </a:lnTo>
                  <a:lnTo>
                    <a:pt x="27" y="22"/>
                  </a:lnTo>
                  <a:lnTo>
                    <a:pt x="27" y="52"/>
                  </a:lnTo>
                  <a:lnTo>
                    <a:pt x="85" y="52"/>
                  </a:lnTo>
                  <a:lnTo>
                    <a:pt x="85" y="75"/>
                  </a:lnTo>
                  <a:lnTo>
                    <a:pt x="27" y="75"/>
                  </a:lnTo>
                  <a:lnTo>
                    <a:pt x="27"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0" name="Freeform 694"/>
            <p:cNvSpPr>
              <a:spLocks noEditPoints="1"/>
            </p:cNvSpPr>
            <p:nvPr/>
          </p:nvSpPr>
          <p:spPr bwMode="auto">
            <a:xfrm>
              <a:off x="672" y="8652"/>
              <a:ext cx="123" cy="139"/>
            </a:xfrm>
            <a:custGeom>
              <a:avLst/>
              <a:gdLst>
                <a:gd name="T0" fmla="*/ 90 w 123"/>
                <a:gd name="T1" fmla="*/ 98 h 139"/>
                <a:gd name="T2" fmla="*/ 95 w 123"/>
                <a:gd name="T3" fmla="*/ 81 h 139"/>
                <a:gd name="T4" fmla="*/ 95 w 123"/>
                <a:gd name="T5" fmla="*/ 61 h 139"/>
                <a:gd name="T6" fmla="*/ 90 w 123"/>
                <a:gd name="T7" fmla="*/ 43 h 139"/>
                <a:gd name="T8" fmla="*/ 83 w 123"/>
                <a:gd name="T9" fmla="*/ 31 h 139"/>
                <a:gd name="T10" fmla="*/ 68 w 123"/>
                <a:gd name="T11" fmla="*/ 26 h 139"/>
                <a:gd name="T12" fmla="*/ 53 w 123"/>
                <a:gd name="T13" fmla="*/ 26 h 139"/>
                <a:gd name="T14" fmla="*/ 40 w 123"/>
                <a:gd name="T15" fmla="*/ 31 h 139"/>
                <a:gd name="T16" fmla="*/ 30 w 123"/>
                <a:gd name="T17" fmla="*/ 43 h 139"/>
                <a:gd name="T18" fmla="*/ 27 w 123"/>
                <a:gd name="T19" fmla="*/ 61 h 139"/>
                <a:gd name="T20" fmla="*/ 27 w 123"/>
                <a:gd name="T21" fmla="*/ 81 h 139"/>
                <a:gd name="T22" fmla="*/ 30 w 123"/>
                <a:gd name="T23" fmla="*/ 98 h 139"/>
                <a:gd name="T24" fmla="*/ 40 w 123"/>
                <a:gd name="T25" fmla="*/ 109 h 139"/>
                <a:gd name="T26" fmla="*/ 53 w 123"/>
                <a:gd name="T27" fmla="*/ 116 h 139"/>
                <a:gd name="T28" fmla="*/ 68 w 123"/>
                <a:gd name="T29" fmla="*/ 116 h 139"/>
                <a:gd name="T30" fmla="*/ 83 w 123"/>
                <a:gd name="T31" fmla="*/ 109 h 139"/>
                <a:gd name="T32" fmla="*/ 103 w 123"/>
                <a:gd name="T33" fmla="*/ 124 h 139"/>
                <a:gd name="T34" fmla="*/ 85 w 123"/>
                <a:gd name="T35" fmla="*/ 136 h 139"/>
                <a:gd name="T36" fmla="*/ 60 w 123"/>
                <a:gd name="T37" fmla="*/ 139 h 139"/>
                <a:gd name="T38" fmla="*/ 37 w 123"/>
                <a:gd name="T39" fmla="*/ 136 h 139"/>
                <a:gd name="T40" fmla="*/ 17 w 123"/>
                <a:gd name="T41" fmla="*/ 124 h 139"/>
                <a:gd name="T42" fmla="*/ 5 w 123"/>
                <a:gd name="T43" fmla="*/ 101 h 139"/>
                <a:gd name="T44" fmla="*/ 0 w 123"/>
                <a:gd name="T45" fmla="*/ 86 h 139"/>
                <a:gd name="T46" fmla="*/ 0 w 123"/>
                <a:gd name="T47" fmla="*/ 53 h 139"/>
                <a:gd name="T48" fmla="*/ 5 w 123"/>
                <a:gd name="T49" fmla="*/ 38 h 139"/>
                <a:gd name="T50" fmla="*/ 17 w 123"/>
                <a:gd name="T51" fmla="*/ 18 h 139"/>
                <a:gd name="T52" fmla="*/ 37 w 123"/>
                <a:gd name="T53" fmla="*/ 6 h 139"/>
                <a:gd name="T54" fmla="*/ 60 w 123"/>
                <a:gd name="T55" fmla="*/ 0 h 139"/>
                <a:gd name="T56" fmla="*/ 85 w 123"/>
                <a:gd name="T57" fmla="*/ 6 h 139"/>
                <a:gd name="T58" fmla="*/ 103 w 123"/>
                <a:gd name="T59" fmla="*/ 18 h 139"/>
                <a:gd name="T60" fmla="*/ 118 w 123"/>
                <a:gd name="T61" fmla="*/ 38 h 139"/>
                <a:gd name="T62" fmla="*/ 123 w 123"/>
                <a:gd name="T63" fmla="*/ 53 h 139"/>
                <a:gd name="T64" fmla="*/ 123 w 123"/>
                <a:gd name="T65" fmla="*/ 86 h 139"/>
                <a:gd name="T66" fmla="*/ 118 w 123"/>
                <a:gd name="T67" fmla="*/ 101 h 139"/>
                <a:gd name="T68" fmla="*/ 108 w 123"/>
                <a:gd name="T69" fmla="*/ 119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39"/>
                <a:gd name="T107" fmla="*/ 123 w 123"/>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39">
                  <a:moveTo>
                    <a:pt x="88" y="103"/>
                  </a:moveTo>
                  <a:lnTo>
                    <a:pt x="90" y="98"/>
                  </a:lnTo>
                  <a:lnTo>
                    <a:pt x="93" y="91"/>
                  </a:lnTo>
                  <a:lnTo>
                    <a:pt x="95" y="81"/>
                  </a:lnTo>
                  <a:lnTo>
                    <a:pt x="95" y="71"/>
                  </a:lnTo>
                  <a:lnTo>
                    <a:pt x="95" y="61"/>
                  </a:lnTo>
                  <a:lnTo>
                    <a:pt x="93" y="51"/>
                  </a:lnTo>
                  <a:lnTo>
                    <a:pt x="90" y="43"/>
                  </a:lnTo>
                  <a:lnTo>
                    <a:pt x="88" y="36"/>
                  </a:lnTo>
                  <a:lnTo>
                    <a:pt x="83" y="31"/>
                  </a:lnTo>
                  <a:lnTo>
                    <a:pt x="75" y="28"/>
                  </a:lnTo>
                  <a:lnTo>
                    <a:pt x="68" y="26"/>
                  </a:lnTo>
                  <a:lnTo>
                    <a:pt x="60" y="26"/>
                  </a:lnTo>
                  <a:lnTo>
                    <a:pt x="53" y="26"/>
                  </a:lnTo>
                  <a:lnTo>
                    <a:pt x="48" y="28"/>
                  </a:lnTo>
                  <a:lnTo>
                    <a:pt x="40" y="31"/>
                  </a:lnTo>
                  <a:lnTo>
                    <a:pt x="35" y="36"/>
                  </a:lnTo>
                  <a:lnTo>
                    <a:pt x="30" y="43"/>
                  </a:lnTo>
                  <a:lnTo>
                    <a:pt x="27" y="51"/>
                  </a:lnTo>
                  <a:lnTo>
                    <a:pt x="27" y="61"/>
                  </a:lnTo>
                  <a:lnTo>
                    <a:pt x="25" y="71"/>
                  </a:lnTo>
                  <a:lnTo>
                    <a:pt x="27" y="81"/>
                  </a:lnTo>
                  <a:lnTo>
                    <a:pt x="27" y="91"/>
                  </a:lnTo>
                  <a:lnTo>
                    <a:pt x="30" y="98"/>
                  </a:lnTo>
                  <a:lnTo>
                    <a:pt x="35" y="103"/>
                  </a:lnTo>
                  <a:lnTo>
                    <a:pt x="40" y="109"/>
                  </a:lnTo>
                  <a:lnTo>
                    <a:pt x="48" y="114"/>
                  </a:lnTo>
                  <a:lnTo>
                    <a:pt x="53" y="116"/>
                  </a:lnTo>
                  <a:lnTo>
                    <a:pt x="60" y="116"/>
                  </a:lnTo>
                  <a:lnTo>
                    <a:pt x="68" y="116"/>
                  </a:lnTo>
                  <a:lnTo>
                    <a:pt x="75" y="114"/>
                  </a:lnTo>
                  <a:lnTo>
                    <a:pt x="83" y="109"/>
                  </a:lnTo>
                  <a:lnTo>
                    <a:pt x="88" y="103"/>
                  </a:lnTo>
                  <a:close/>
                  <a:moveTo>
                    <a:pt x="103" y="124"/>
                  </a:moveTo>
                  <a:lnTo>
                    <a:pt x="95" y="131"/>
                  </a:lnTo>
                  <a:lnTo>
                    <a:pt x="85" y="136"/>
                  </a:lnTo>
                  <a:lnTo>
                    <a:pt x="75" y="139"/>
                  </a:lnTo>
                  <a:lnTo>
                    <a:pt x="60" y="139"/>
                  </a:lnTo>
                  <a:lnTo>
                    <a:pt x="48" y="139"/>
                  </a:lnTo>
                  <a:lnTo>
                    <a:pt x="37" y="136"/>
                  </a:lnTo>
                  <a:lnTo>
                    <a:pt x="27" y="131"/>
                  </a:lnTo>
                  <a:lnTo>
                    <a:pt x="17" y="124"/>
                  </a:lnTo>
                  <a:lnTo>
                    <a:pt x="10" y="114"/>
                  </a:lnTo>
                  <a:lnTo>
                    <a:pt x="5" y="101"/>
                  </a:lnTo>
                  <a:lnTo>
                    <a:pt x="2" y="93"/>
                  </a:lnTo>
                  <a:lnTo>
                    <a:pt x="0" y="86"/>
                  </a:lnTo>
                  <a:lnTo>
                    <a:pt x="0" y="71"/>
                  </a:lnTo>
                  <a:lnTo>
                    <a:pt x="0" y="53"/>
                  </a:lnTo>
                  <a:lnTo>
                    <a:pt x="2" y="46"/>
                  </a:lnTo>
                  <a:lnTo>
                    <a:pt x="5" y="38"/>
                  </a:lnTo>
                  <a:lnTo>
                    <a:pt x="10" y="28"/>
                  </a:lnTo>
                  <a:lnTo>
                    <a:pt x="17" y="18"/>
                  </a:lnTo>
                  <a:lnTo>
                    <a:pt x="27" y="11"/>
                  </a:lnTo>
                  <a:lnTo>
                    <a:pt x="37" y="6"/>
                  </a:lnTo>
                  <a:lnTo>
                    <a:pt x="48" y="3"/>
                  </a:lnTo>
                  <a:lnTo>
                    <a:pt x="60" y="0"/>
                  </a:lnTo>
                  <a:lnTo>
                    <a:pt x="75" y="3"/>
                  </a:lnTo>
                  <a:lnTo>
                    <a:pt x="85" y="6"/>
                  </a:lnTo>
                  <a:lnTo>
                    <a:pt x="95" y="11"/>
                  </a:lnTo>
                  <a:lnTo>
                    <a:pt x="103" y="18"/>
                  </a:lnTo>
                  <a:lnTo>
                    <a:pt x="113" y="28"/>
                  </a:lnTo>
                  <a:lnTo>
                    <a:pt x="118" y="38"/>
                  </a:lnTo>
                  <a:lnTo>
                    <a:pt x="120" y="46"/>
                  </a:lnTo>
                  <a:lnTo>
                    <a:pt x="123" y="53"/>
                  </a:lnTo>
                  <a:lnTo>
                    <a:pt x="123" y="71"/>
                  </a:lnTo>
                  <a:lnTo>
                    <a:pt x="123" y="86"/>
                  </a:lnTo>
                  <a:lnTo>
                    <a:pt x="120" y="93"/>
                  </a:lnTo>
                  <a:lnTo>
                    <a:pt x="118" y="101"/>
                  </a:lnTo>
                  <a:lnTo>
                    <a:pt x="113" y="114"/>
                  </a:lnTo>
                  <a:lnTo>
                    <a:pt x="108" y="119"/>
                  </a:lnTo>
                  <a:lnTo>
                    <a:pt x="103"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1" name="Freeform 695"/>
            <p:cNvSpPr>
              <a:spLocks noEditPoints="1"/>
            </p:cNvSpPr>
            <p:nvPr/>
          </p:nvSpPr>
          <p:spPr bwMode="auto">
            <a:xfrm>
              <a:off x="818" y="8658"/>
              <a:ext cx="108" cy="130"/>
            </a:xfrm>
            <a:custGeom>
              <a:avLst/>
              <a:gdLst>
                <a:gd name="T0" fmla="*/ 25 w 108"/>
                <a:gd name="T1" fmla="*/ 22 h 130"/>
                <a:gd name="T2" fmla="*/ 25 w 108"/>
                <a:gd name="T3" fmla="*/ 57 h 130"/>
                <a:gd name="T4" fmla="*/ 57 w 108"/>
                <a:gd name="T5" fmla="*/ 57 h 130"/>
                <a:gd name="T6" fmla="*/ 65 w 108"/>
                <a:gd name="T7" fmla="*/ 57 h 130"/>
                <a:gd name="T8" fmla="*/ 68 w 108"/>
                <a:gd name="T9" fmla="*/ 57 h 130"/>
                <a:gd name="T10" fmla="*/ 70 w 108"/>
                <a:gd name="T11" fmla="*/ 55 h 130"/>
                <a:gd name="T12" fmla="*/ 75 w 108"/>
                <a:gd name="T13" fmla="*/ 52 h 130"/>
                <a:gd name="T14" fmla="*/ 78 w 108"/>
                <a:gd name="T15" fmla="*/ 50 h 130"/>
                <a:gd name="T16" fmla="*/ 78 w 108"/>
                <a:gd name="T17" fmla="*/ 45 h 130"/>
                <a:gd name="T18" fmla="*/ 78 w 108"/>
                <a:gd name="T19" fmla="*/ 40 h 130"/>
                <a:gd name="T20" fmla="*/ 78 w 108"/>
                <a:gd name="T21" fmla="*/ 35 h 130"/>
                <a:gd name="T22" fmla="*/ 78 w 108"/>
                <a:gd name="T23" fmla="*/ 30 h 130"/>
                <a:gd name="T24" fmla="*/ 75 w 108"/>
                <a:gd name="T25" fmla="*/ 27 h 130"/>
                <a:gd name="T26" fmla="*/ 70 w 108"/>
                <a:gd name="T27" fmla="*/ 25 h 130"/>
                <a:gd name="T28" fmla="*/ 65 w 108"/>
                <a:gd name="T29" fmla="*/ 22 h 130"/>
                <a:gd name="T30" fmla="*/ 57 w 108"/>
                <a:gd name="T31" fmla="*/ 22 h 130"/>
                <a:gd name="T32" fmla="*/ 25 w 108"/>
                <a:gd name="T33" fmla="*/ 22 h 130"/>
                <a:gd name="T34" fmla="*/ 85 w 108"/>
                <a:gd name="T35" fmla="*/ 2 h 130"/>
                <a:gd name="T36" fmla="*/ 90 w 108"/>
                <a:gd name="T37" fmla="*/ 7 h 130"/>
                <a:gd name="T38" fmla="*/ 98 w 108"/>
                <a:gd name="T39" fmla="*/ 12 h 130"/>
                <a:gd name="T40" fmla="*/ 103 w 108"/>
                <a:gd name="T41" fmla="*/ 22 h 130"/>
                <a:gd name="T42" fmla="*/ 105 w 108"/>
                <a:gd name="T43" fmla="*/ 30 h 130"/>
                <a:gd name="T44" fmla="*/ 105 w 108"/>
                <a:gd name="T45" fmla="*/ 37 h 130"/>
                <a:gd name="T46" fmla="*/ 105 w 108"/>
                <a:gd name="T47" fmla="*/ 47 h 130"/>
                <a:gd name="T48" fmla="*/ 103 w 108"/>
                <a:gd name="T49" fmla="*/ 50 h 130"/>
                <a:gd name="T50" fmla="*/ 100 w 108"/>
                <a:gd name="T51" fmla="*/ 55 h 130"/>
                <a:gd name="T52" fmla="*/ 98 w 108"/>
                <a:gd name="T53" fmla="*/ 60 h 130"/>
                <a:gd name="T54" fmla="*/ 95 w 108"/>
                <a:gd name="T55" fmla="*/ 62 h 130"/>
                <a:gd name="T56" fmla="*/ 85 w 108"/>
                <a:gd name="T57" fmla="*/ 67 h 130"/>
                <a:gd name="T58" fmla="*/ 93 w 108"/>
                <a:gd name="T59" fmla="*/ 72 h 130"/>
                <a:gd name="T60" fmla="*/ 98 w 108"/>
                <a:gd name="T61" fmla="*/ 77 h 130"/>
                <a:gd name="T62" fmla="*/ 100 w 108"/>
                <a:gd name="T63" fmla="*/ 87 h 130"/>
                <a:gd name="T64" fmla="*/ 103 w 108"/>
                <a:gd name="T65" fmla="*/ 97 h 130"/>
                <a:gd name="T66" fmla="*/ 103 w 108"/>
                <a:gd name="T67" fmla="*/ 108 h 130"/>
                <a:gd name="T68" fmla="*/ 103 w 108"/>
                <a:gd name="T69" fmla="*/ 120 h 130"/>
                <a:gd name="T70" fmla="*/ 105 w 108"/>
                <a:gd name="T71" fmla="*/ 123 h 130"/>
                <a:gd name="T72" fmla="*/ 108 w 108"/>
                <a:gd name="T73" fmla="*/ 128 h 130"/>
                <a:gd name="T74" fmla="*/ 108 w 108"/>
                <a:gd name="T75" fmla="*/ 130 h 130"/>
                <a:gd name="T76" fmla="*/ 78 w 108"/>
                <a:gd name="T77" fmla="*/ 130 h 130"/>
                <a:gd name="T78" fmla="*/ 75 w 108"/>
                <a:gd name="T79" fmla="*/ 123 h 130"/>
                <a:gd name="T80" fmla="*/ 75 w 108"/>
                <a:gd name="T81" fmla="*/ 113 h 130"/>
                <a:gd name="T82" fmla="*/ 75 w 108"/>
                <a:gd name="T83" fmla="*/ 100 h 130"/>
                <a:gd name="T84" fmla="*/ 73 w 108"/>
                <a:gd name="T85" fmla="*/ 90 h 130"/>
                <a:gd name="T86" fmla="*/ 70 w 108"/>
                <a:gd name="T87" fmla="*/ 82 h 130"/>
                <a:gd name="T88" fmla="*/ 65 w 108"/>
                <a:gd name="T89" fmla="*/ 80 h 130"/>
                <a:gd name="T90" fmla="*/ 55 w 108"/>
                <a:gd name="T91" fmla="*/ 80 h 130"/>
                <a:gd name="T92" fmla="*/ 25 w 108"/>
                <a:gd name="T93" fmla="*/ 80 h 130"/>
                <a:gd name="T94" fmla="*/ 25 w 108"/>
                <a:gd name="T95" fmla="*/ 130 h 130"/>
                <a:gd name="T96" fmla="*/ 0 w 108"/>
                <a:gd name="T97" fmla="*/ 130 h 130"/>
                <a:gd name="T98" fmla="*/ 0 w 108"/>
                <a:gd name="T99" fmla="*/ 0 h 130"/>
                <a:gd name="T100" fmla="*/ 63 w 108"/>
                <a:gd name="T101" fmla="*/ 0 h 130"/>
                <a:gd name="T102" fmla="*/ 75 w 108"/>
                <a:gd name="T103" fmla="*/ 0 h 130"/>
                <a:gd name="T104" fmla="*/ 85 w 108"/>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0"/>
                <a:gd name="T161" fmla="*/ 108 w 108"/>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0">
                  <a:moveTo>
                    <a:pt x="25" y="22"/>
                  </a:moveTo>
                  <a:lnTo>
                    <a:pt x="25" y="57"/>
                  </a:lnTo>
                  <a:lnTo>
                    <a:pt x="57" y="57"/>
                  </a:lnTo>
                  <a:lnTo>
                    <a:pt x="65" y="57"/>
                  </a:lnTo>
                  <a:lnTo>
                    <a:pt x="68" y="57"/>
                  </a:lnTo>
                  <a:lnTo>
                    <a:pt x="70" y="55"/>
                  </a:lnTo>
                  <a:lnTo>
                    <a:pt x="75" y="52"/>
                  </a:lnTo>
                  <a:lnTo>
                    <a:pt x="78" y="50"/>
                  </a:lnTo>
                  <a:lnTo>
                    <a:pt x="78" y="45"/>
                  </a:lnTo>
                  <a:lnTo>
                    <a:pt x="78" y="40"/>
                  </a:lnTo>
                  <a:lnTo>
                    <a:pt x="78" y="35"/>
                  </a:lnTo>
                  <a:lnTo>
                    <a:pt x="78" y="30"/>
                  </a:lnTo>
                  <a:lnTo>
                    <a:pt x="75" y="27"/>
                  </a:lnTo>
                  <a:lnTo>
                    <a:pt x="70" y="25"/>
                  </a:lnTo>
                  <a:lnTo>
                    <a:pt x="65" y="22"/>
                  </a:lnTo>
                  <a:lnTo>
                    <a:pt x="57" y="22"/>
                  </a:lnTo>
                  <a:lnTo>
                    <a:pt x="25" y="22"/>
                  </a:lnTo>
                  <a:close/>
                  <a:moveTo>
                    <a:pt x="85" y="2"/>
                  </a:moveTo>
                  <a:lnTo>
                    <a:pt x="90" y="7"/>
                  </a:lnTo>
                  <a:lnTo>
                    <a:pt x="98" y="12"/>
                  </a:lnTo>
                  <a:lnTo>
                    <a:pt x="103" y="22"/>
                  </a:lnTo>
                  <a:lnTo>
                    <a:pt x="105" y="30"/>
                  </a:lnTo>
                  <a:lnTo>
                    <a:pt x="105" y="37"/>
                  </a:lnTo>
                  <a:lnTo>
                    <a:pt x="105" y="47"/>
                  </a:lnTo>
                  <a:lnTo>
                    <a:pt x="103" y="50"/>
                  </a:lnTo>
                  <a:lnTo>
                    <a:pt x="100" y="55"/>
                  </a:lnTo>
                  <a:lnTo>
                    <a:pt x="98" y="60"/>
                  </a:lnTo>
                  <a:lnTo>
                    <a:pt x="95" y="62"/>
                  </a:lnTo>
                  <a:lnTo>
                    <a:pt x="85" y="67"/>
                  </a:lnTo>
                  <a:lnTo>
                    <a:pt x="93" y="72"/>
                  </a:lnTo>
                  <a:lnTo>
                    <a:pt x="98" y="77"/>
                  </a:lnTo>
                  <a:lnTo>
                    <a:pt x="100" y="87"/>
                  </a:lnTo>
                  <a:lnTo>
                    <a:pt x="103" y="97"/>
                  </a:lnTo>
                  <a:lnTo>
                    <a:pt x="103" y="108"/>
                  </a:lnTo>
                  <a:lnTo>
                    <a:pt x="103" y="120"/>
                  </a:lnTo>
                  <a:lnTo>
                    <a:pt x="105" y="123"/>
                  </a:lnTo>
                  <a:lnTo>
                    <a:pt x="108" y="128"/>
                  </a:lnTo>
                  <a:lnTo>
                    <a:pt x="108" y="130"/>
                  </a:lnTo>
                  <a:lnTo>
                    <a:pt x="78" y="130"/>
                  </a:lnTo>
                  <a:lnTo>
                    <a:pt x="75" y="123"/>
                  </a:lnTo>
                  <a:lnTo>
                    <a:pt x="75" y="113"/>
                  </a:lnTo>
                  <a:lnTo>
                    <a:pt x="75" y="100"/>
                  </a:lnTo>
                  <a:lnTo>
                    <a:pt x="73" y="90"/>
                  </a:lnTo>
                  <a:lnTo>
                    <a:pt x="70" y="82"/>
                  </a:lnTo>
                  <a:lnTo>
                    <a:pt x="65" y="80"/>
                  </a:lnTo>
                  <a:lnTo>
                    <a:pt x="55" y="80"/>
                  </a:lnTo>
                  <a:lnTo>
                    <a:pt x="25" y="80"/>
                  </a:lnTo>
                  <a:lnTo>
                    <a:pt x="25" y="130"/>
                  </a:lnTo>
                  <a:lnTo>
                    <a:pt x="0" y="130"/>
                  </a:lnTo>
                  <a:lnTo>
                    <a:pt x="0" y="0"/>
                  </a:lnTo>
                  <a:lnTo>
                    <a:pt x="63" y="0"/>
                  </a:lnTo>
                  <a:lnTo>
                    <a:pt x="75" y="0"/>
                  </a:lnTo>
                  <a:lnTo>
                    <a:pt x="8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2" name="Freeform 696"/>
            <p:cNvSpPr>
              <a:spLocks/>
            </p:cNvSpPr>
            <p:nvPr/>
          </p:nvSpPr>
          <p:spPr bwMode="auto">
            <a:xfrm>
              <a:off x="948" y="8658"/>
              <a:ext cx="99" cy="130"/>
            </a:xfrm>
            <a:custGeom>
              <a:avLst/>
              <a:gdLst>
                <a:gd name="T0" fmla="*/ 96 w 99"/>
                <a:gd name="T1" fmla="*/ 22 h 130"/>
                <a:gd name="T2" fmla="*/ 26 w 99"/>
                <a:gd name="T3" fmla="*/ 22 h 130"/>
                <a:gd name="T4" fmla="*/ 26 w 99"/>
                <a:gd name="T5" fmla="*/ 50 h 130"/>
                <a:gd name="T6" fmla="*/ 88 w 99"/>
                <a:gd name="T7" fmla="*/ 50 h 130"/>
                <a:gd name="T8" fmla="*/ 88 w 99"/>
                <a:gd name="T9" fmla="*/ 72 h 130"/>
                <a:gd name="T10" fmla="*/ 26 w 99"/>
                <a:gd name="T11" fmla="*/ 72 h 130"/>
                <a:gd name="T12" fmla="*/ 26 w 99"/>
                <a:gd name="T13" fmla="*/ 105 h 130"/>
                <a:gd name="T14" fmla="*/ 99 w 99"/>
                <a:gd name="T15" fmla="*/ 105 h 130"/>
                <a:gd name="T16" fmla="*/ 99 w 99"/>
                <a:gd name="T17" fmla="*/ 130 h 130"/>
                <a:gd name="T18" fmla="*/ 0 w 99"/>
                <a:gd name="T19" fmla="*/ 130 h 130"/>
                <a:gd name="T20" fmla="*/ 0 w 99"/>
                <a:gd name="T21" fmla="*/ 0 h 130"/>
                <a:gd name="T22" fmla="*/ 96 w 99"/>
                <a:gd name="T23" fmla="*/ 0 h 130"/>
                <a:gd name="T24" fmla="*/ 96 w 99"/>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9"/>
                <a:gd name="T40" fmla="*/ 0 h 130"/>
                <a:gd name="T41" fmla="*/ 99 w 99"/>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9" h="130">
                  <a:moveTo>
                    <a:pt x="96" y="22"/>
                  </a:moveTo>
                  <a:lnTo>
                    <a:pt x="26" y="22"/>
                  </a:lnTo>
                  <a:lnTo>
                    <a:pt x="26" y="50"/>
                  </a:lnTo>
                  <a:lnTo>
                    <a:pt x="88" y="50"/>
                  </a:lnTo>
                  <a:lnTo>
                    <a:pt x="88" y="72"/>
                  </a:lnTo>
                  <a:lnTo>
                    <a:pt x="26" y="72"/>
                  </a:lnTo>
                  <a:lnTo>
                    <a:pt x="26" y="105"/>
                  </a:lnTo>
                  <a:lnTo>
                    <a:pt x="99" y="105"/>
                  </a:lnTo>
                  <a:lnTo>
                    <a:pt x="99"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3" name="Rectangle 697"/>
            <p:cNvSpPr>
              <a:spLocks noChangeArrowheads="1"/>
            </p:cNvSpPr>
            <p:nvPr/>
          </p:nvSpPr>
          <p:spPr bwMode="auto">
            <a:xfrm>
              <a:off x="1067" y="8658"/>
              <a:ext cx="25"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44" name="Freeform 698"/>
            <p:cNvSpPr>
              <a:spLocks/>
            </p:cNvSpPr>
            <p:nvPr/>
          </p:nvSpPr>
          <p:spPr bwMode="auto">
            <a:xfrm>
              <a:off x="1112" y="8655"/>
              <a:ext cx="121" cy="136"/>
            </a:xfrm>
            <a:custGeom>
              <a:avLst/>
              <a:gdLst>
                <a:gd name="T0" fmla="*/ 93 w 121"/>
                <a:gd name="T1" fmla="*/ 38 h 136"/>
                <a:gd name="T2" fmla="*/ 86 w 121"/>
                <a:gd name="T3" fmla="*/ 28 h 136"/>
                <a:gd name="T4" fmla="*/ 73 w 121"/>
                <a:gd name="T5" fmla="*/ 23 h 136"/>
                <a:gd name="T6" fmla="*/ 55 w 121"/>
                <a:gd name="T7" fmla="*/ 23 h 136"/>
                <a:gd name="T8" fmla="*/ 43 w 121"/>
                <a:gd name="T9" fmla="*/ 28 h 136"/>
                <a:gd name="T10" fmla="*/ 33 w 121"/>
                <a:gd name="T11" fmla="*/ 40 h 136"/>
                <a:gd name="T12" fmla="*/ 28 w 121"/>
                <a:gd name="T13" fmla="*/ 58 h 136"/>
                <a:gd name="T14" fmla="*/ 28 w 121"/>
                <a:gd name="T15" fmla="*/ 80 h 136"/>
                <a:gd name="T16" fmla="*/ 35 w 121"/>
                <a:gd name="T17" fmla="*/ 98 h 136"/>
                <a:gd name="T18" fmla="*/ 38 w 121"/>
                <a:gd name="T19" fmla="*/ 103 h 136"/>
                <a:gd name="T20" fmla="*/ 50 w 121"/>
                <a:gd name="T21" fmla="*/ 111 h 136"/>
                <a:gd name="T22" fmla="*/ 63 w 121"/>
                <a:gd name="T23" fmla="*/ 113 h 136"/>
                <a:gd name="T24" fmla="*/ 80 w 121"/>
                <a:gd name="T25" fmla="*/ 108 h 136"/>
                <a:gd name="T26" fmla="*/ 91 w 121"/>
                <a:gd name="T27" fmla="*/ 100 h 136"/>
                <a:gd name="T28" fmla="*/ 98 w 121"/>
                <a:gd name="T29" fmla="*/ 85 h 136"/>
                <a:gd name="T30" fmla="*/ 68 w 121"/>
                <a:gd name="T31" fmla="*/ 63 h 136"/>
                <a:gd name="T32" fmla="*/ 121 w 121"/>
                <a:gd name="T33" fmla="*/ 133 h 136"/>
                <a:gd name="T34" fmla="*/ 101 w 121"/>
                <a:gd name="T35" fmla="*/ 116 h 136"/>
                <a:gd name="T36" fmla="*/ 86 w 121"/>
                <a:gd name="T37" fmla="*/ 131 h 136"/>
                <a:gd name="T38" fmla="*/ 75 w 121"/>
                <a:gd name="T39" fmla="*/ 136 h 136"/>
                <a:gd name="T40" fmla="*/ 48 w 121"/>
                <a:gd name="T41" fmla="*/ 136 h 136"/>
                <a:gd name="T42" fmla="*/ 30 w 121"/>
                <a:gd name="T43" fmla="*/ 128 h 136"/>
                <a:gd name="T44" fmla="*/ 18 w 121"/>
                <a:gd name="T45" fmla="*/ 118 h 136"/>
                <a:gd name="T46" fmla="*/ 10 w 121"/>
                <a:gd name="T47" fmla="*/ 108 h 136"/>
                <a:gd name="T48" fmla="*/ 0 w 121"/>
                <a:gd name="T49" fmla="*/ 83 h 136"/>
                <a:gd name="T50" fmla="*/ 0 w 121"/>
                <a:gd name="T51" fmla="*/ 55 h 136"/>
                <a:gd name="T52" fmla="*/ 8 w 121"/>
                <a:gd name="T53" fmla="*/ 35 h 136"/>
                <a:gd name="T54" fmla="*/ 13 w 121"/>
                <a:gd name="T55" fmla="*/ 23 h 136"/>
                <a:gd name="T56" fmla="*/ 28 w 121"/>
                <a:gd name="T57" fmla="*/ 10 h 136"/>
                <a:gd name="T58" fmla="*/ 38 w 121"/>
                <a:gd name="T59" fmla="*/ 5 h 136"/>
                <a:gd name="T60" fmla="*/ 63 w 121"/>
                <a:gd name="T61" fmla="*/ 0 h 136"/>
                <a:gd name="T62" fmla="*/ 86 w 121"/>
                <a:gd name="T63" fmla="*/ 3 h 136"/>
                <a:gd name="T64" fmla="*/ 103 w 121"/>
                <a:gd name="T65" fmla="*/ 13 h 136"/>
                <a:gd name="T66" fmla="*/ 116 w 121"/>
                <a:gd name="T67" fmla="*/ 25 h 136"/>
                <a:gd name="T68" fmla="*/ 121 w 121"/>
                <a:gd name="T69" fmla="*/ 43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1"/>
                <a:gd name="T106" fmla="*/ 0 h 136"/>
                <a:gd name="T107" fmla="*/ 121 w 121"/>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1" h="136">
                  <a:moveTo>
                    <a:pt x="93" y="43"/>
                  </a:moveTo>
                  <a:lnTo>
                    <a:pt x="93" y="38"/>
                  </a:lnTo>
                  <a:lnTo>
                    <a:pt x="88" y="33"/>
                  </a:lnTo>
                  <a:lnTo>
                    <a:pt x="86" y="28"/>
                  </a:lnTo>
                  <a:lnTo>
                    <a:pt x="78" y="25"/>
                  </a:lnTo>
                  <a:lnTo>
                    <a:pt x="73" y="23"/>
                  </a:lnTo>
                  <a:lnTo>
                    <a:pt x="63" y="23"/>
                  </a:lnTo>
                  <a:lnTo>
                    <a:pt x="55" y="23"/>
                  </a:lnTo>
                  <a:lnTo>
                    <a:pt x="50" y="25"/>
                  </a:lnTo>
                  <a:lnTo>
                    <a:pt x="43" y="28"/>
                  </a:lnTo>
                  <a:lnTo>
                    <a:pt x="38" y="33"/>
                  </a:lnTo>
                  <a:lnTo>
                    <a:pt x="33" y="40"/>
                  </a:lnTo>
                  <a:lnTo>
                    <a:pt x="30" y="48"/>
                  </a:lnTo>
                  <a:lnTo>
                    <a:pt x="28" y="58"/>
                  </a:lnTo>
                  <a:lnTo>
                    <a:pt x="28" y="70"/>
                  </a:lnTo>
                  <a:lnTo>
                    <a:pt x="28" y="80"/>
                  </a:lnTo>
                  <a:lnTo>
                    <a:pt x="30" y="90"/>
                  </a:lnTo>
                  <a:lnTo>
                    <a:pt x="35" y="98"/>
                  </a:lnTo>
                  <a:lnTo>
                    <a:pt x="35" y="100"/>
                  </a:lnTo>
                  <a:lnTo>
                    <a:pt x="38" y="103"/>
                  </a:lnTo>
                  <a:lnTo>
                    <a:pt x="45" y="108"/>
                  </a:lnTo>
                  <a:lnTo>
                    <a:pt x="50" y="111"/>
                  </a:lnTo>
                  <a:lnTo>
                    <a:pt x="58" y="113"/>
                  </a:lnTo>
                  <a:lnTo>
                    <a:pt x="63" y="113"/>
                  </a:lnTo>
                  <a:lnTo>
                    <a:pt x="75" y="111"/>
                  </a:lnTo>
                  <a:lnTo>
                    <a:pt x="80" y="108"/>
                  </a:lnTo>
                  <a:lnTo>
                    <a:pt x="86" y="106"/>
                  </a:lnTo>
                  <a:lnTo>
                    <a:pt x="91" y="100"/>
                  </a:lnTo>
                  <a:lnTo>
                    <a:pt x="93" y="95"/>
                  </a:lnTo>
                  <a:lnTo>
                    <a:pt x="98" y="85"/>
                  </a:lnTo>
                  <a:lnTo>
                    <a:pt x="68" y="85"/>
                  </a:lnTo>
                  <a:lnTo>
                    <a:pt x="68" y="63"/>
                  </a:lnTo>
                  <a:lnTo>
                    <a:pt x="121" y="63"/>
                  </a:lnTo>
                  <a:lnTo>
                    <a:pt x="121" y="133"/>
                  </a:lnTo>
                  <a:lnTo>
                    <a:pt x="103" y="133"/>
                  </a:lnTo>
                  <a:lnTo>
                    <a:pt x="101" y="116"/>
                  </a:lnTo>
                  <a:lnTo>
                    <a:pt x="93" y="126"/>
                  </a:lnTo>
                  <a:lnTo>
                    <a:pt x="86" y="131"/>
                  </a:lnTo>
                  <a:lnTo>
                    <a:pt x="80" y="133"/>
                  </a:lnTo>
                  <a:lnTo>
                    <a:pt x="75" y="136"/>
                  </a:lnTo>
                  <a:lnTo>
                    <a:pt x="60" y="136"/>
                  </a:lnTo>
                  <a:lnTo>
                    <a:pt x="48" y="136"/>
                  </a:lnTo>
                  <a:lnTo>
                    <a:pt x="35" y="131"/>
                  </a:lnTo>
                  <a:lnTo>
                    <a:pt x="30" y="128"/>
                  </a:lnTo>
                  <a:lnTo>
                    <a:pt x="25" y="126"/>
                  </a:lnTo>
                  <a:lnTo>
                    <a:pt x="18" y="118"/>
                  </a:lnTo>
                  <a:lnTo>
                    <a:pt x="13" y="113"/>
                  </a:lnTo>
                  <a:lnTo>
                    <a:pt x="10" y="108"/>
                  </a:lnTo>
                  <a:lnTo>
                    <a:pt x="5" y="98"/>
                  </a:lnTo>
                  <a:lnTo>
                    <a:pt x="0" y="83"/>
                  </a:lnTo>
                  <a:lnTo>
                    <a:pt x="0" y="70"/>
                  </a:lnTo>
                  <a:lnTo>
                    <a:pt x="0" y="55"/>
                  </a:lnTo>
                  <a:lnTo>
                    <a:pt x="5" y="40"/>
                  </a:lnTo>
                  <a:lnTo>
                    <a:pt x="8" y="35"/>
                  </a:lnTo>
                  <a:lnTo>
                    <a:pt x="10" y="28"/>
                  </a:lnTo>
                  <a:lnTo>
                    <a:pt x="13" y="23"/>
                  </a:lnTo>
                  <a:lnTo>
                    <a:pt x="18" y="18"/>
                  </a:lnTo>
                  <a:lnTo>
                    <a:pt x="28" y="10"/>
                  </a:lnTo>
                  <a:lnTo>
                    <a:pt x="33" y="8"/>
                  </a:lnTo>
                  <a:lnTo>
                    <a:pt x="38" y="5"/>
                  </a:lnTo>
                  <a:lnTo>
                    <a:pt x="50" y="0"/>
                  </a:lnTo>
                  <a:lnTo>
                    <a:pt x="63" y="0"/>
                  </a:lnTo>
                  <a:lnTo>
                    <a:pt x="75" y="0"/>
                  </a:lnTo>
                  <a:lnTo>
                    <a:pt x="86" y="3"/>
                  </a:lnTo>
                  <a:lnTo>
                    <a:pt x="96" y="8"/>
                  </a:lnTo>
                  <a:lnTo>
                    <a:pt x="103" y="13"/>
                  </a:lnTo>
                  <a:lnTo>
                    <a:pt x="111" y="18"/>
                  </a:lnTo>
                  <a:lnTo>
                    <a:pt x="116" y="25"/>
                  </a:lnTo>
                  <a:lnTo>
                    <a:pt x="118" y="35"/>
                  </a:lnTo>
                  <a:lnTo>
                    <a:pt x="121" y="43"/>
                  </a:lnTo>
                  <a:lnTo>
                    <a:pt x="9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5" name="Freeform 699"/>
            <p:cNvSpPr>
              <a:spLocks/>
            </p:cNvSpPr>
            <p:nvPr/>
          </p:nvSpPr>
          <p:spPr bwMode="auto">
            <a:xfrm>
              <a:off x="1258" y="8658"/>
              <a:ext cx="106" cy="130"/>
            </a:xfrm>
            <a:custGeom>
              <a:avLst/>
              <a:gdLst>
                <a:gd name="T0" fmla="*/ 0 w 106"/>
                <a:gd name="T1" fmla="*/ 0 h 130"/>
                <a:gd name="T2" fmla="*/ 30 w 106"/>
                <a:gd name="T3" fmla="*/ 0 h 130"/>
                <a:gd name="T4" fmla="*/ 80 w 106"/>
                <a:gd name="T5" fmla="*/ 90 h 130"/>
                <a:gd name="T6" fmla="*/ 80 w 106"/>
                <a:gd name="T7" fmla="*/ 0 h 130"/>
                <a:gd name="T8" fmla="*/ 106 w 106"/>
                <a:gd name="T9" fmla="*/ 0 h 130"/>
                <a:gd name="T10" fmla="*/ 106 w 106"/>
                <a:gd name="T11" fmla="*/ 130 h 130"/>
                <a:gd name="T12" fmla="*/ 80 w 106"/>
                <a:gd name="T13" fmla="*/ 130 h 130"/>
                <a:gd name="T14" fmla="*/ 25 w 106"/>
                <a:gd name="T15" fmla="*/ 37 h 130"/>
                <a:gd name="T16" fmla="*/ 25 w 106"/>
                <a:gd name="T17" fmla="*/ 130 h 130"/>
                <a:gd name="T18" fmla="*/ 0 w 106"/>
                <a:gd name="T19" fmla="*/ 130 h 130"/>
                <a:gd name="T20" fmla="*/ 0 w 106"/>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30"/>
                <a:gd name="T35" fmla="*/ 106 w 106"/>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30">
                  <a:moveTo>
                    <a:pt x="0" y="0"/>
                  </a:moveTo>
                  <a:lnTo>
                    <a:pt x="30" y="0"/>
                  </a:lnTo>
                  <a:lnTo>
                    <a:pt x="80" y="90"/>
                  </a:lnTo>
                  <a:lnTo>
                    <a:pt x="80" y="0"/>
                  </a:lnTo>
                  <a:lnTo>
                    <a:pt x="106" y="0"/>
                  </a:lnTo>
                  <a:lnTo>
                    <a:pt x="106"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6" name="Freeform 700"/>
            <p:cNvSpPr>
              <a:spLocks/>
            </p:cNvSpPr>
            <p:nvPr/>
          </p:nvSpPr>
          <p:spPr bwMode="auto">
            <a:xfrm>
              <a:off x="1442" y="8658"/>
              <a:ext cx="113" cy="130"/>
            </a:xfrm>
            <a:custGeom>
              <a:avLst/>
              <a:gdLst>
                <a:gd name="T0" fmla="*/ 0 w 113"/>
                <a:gd name="T1" fmla="*/ 0 h 130"/>
                <a:gd name="T2" fmla="*/ 25 w 113"/>
                <a:gd name="T3" fmla="*/ 0 h 130"/>
                <a:gd name="T4" fmla="*/ 25 w 113"/>
                <a:gd name="T5" fmla="*/ 52 h 130"/>
                <a:gd name="T6" fmla="*/ 75 w 113"/>
                <a:gd name="T7" fmla="*/ 0 h 130"/>
                <a:gd name="T8" fmla="*/ 110 w 113"/>
                <a:gd name="T9" fmla="*/ 0 h 130"/>
                <a:gd name="T10" fmla="*/ 57 w 113"/>
                <a:gd name="T11" fmla="*/ 52 h 130"/>
                <a:gd name="T12" fmla="*/ 113 w 113"/>
                <a:gd name="T13" fmla="*/ 130 h 130"/>
                <a:gd name="T14" fmla="*/ 78 w 113"/>
                <a:gd name="T15" fmla="*/ 130 h 130"/>
                <a:gd name="T16" fmla="*/ 37 w 113"/>
                <a:gd name="T17" fmla="*/ 72 h 130"/>
                <a:gd name="T18" fmla="*/ 25 w 113"/>
                <a:gd name="T19" fmla="*/ 85 h 130"/>
                <a:gd name="T20" fmla="*/ 25 w 113"/>
                <a:gd name="T21" fmla="*/ 130 h 130"/>
                <a:gd name="T22" fmla="*/ 0 w 113"/>
                <a:gd name="T23" fmla="*/ 130 h 130"/>
                <a:gd name="T24" fmla="*/ 0 w 113"/>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0"/>
                <a:gd name="T41" fmla="*/ 113 w 113"/>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0">
                  <a:moveTo>
                    <a:pt x="0" y="0"/>
                  </a:moveTo>
                  <a:lnTo>
                    <a:pt x="25" y="0"/>
                  </a:lnTo>
                  <a:lnTo>
                    <a:pt x="25" y="52"/>
                  </a:lnTo>
                  <a:lnTo>
                    <a:pt x="75" y="0"/>
                  </a:lnTo>
                  <a:lnTo>
                    <a:pt x="110" y="0"/>
                  </a:lnTo>
                  <a:lnTo>
                    <a:pt x="57" y="52"/>
                  </a:lnTo>
                  <a:lnTo>
                    <a:pt x="113" y="130"/>
                  </a:lnTo>
                  <a:lnTo>
                    <a:pt x="78" y="130"/>
                  </a:lnTo>
                  <a:lnTo>
                    <a:pt x="37" y="72"/>
                  </a:lnTo>
                  <a:lnTo>
                    <a:pt x="25" y="8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7" name="Freeform 701"/>
            <p:cNvSpPr>
              <a:spLocks/>
            </p:cNvSpPr>
            <p:nvPr/>
          </p:nvSpPr>
          <p:spPr bwMode="auto">
            <a:xfrm>
              <a:off x="1572" y="8658"/>
              <a:ext cx="98" cy="130"/>
            </a:xfrm>
            <a:custGeom>
              <a:avLst/>
              <a:gdLst>
                <a:gd name="T0" fmla="*/ 96 w 98"/>
                <a:gd name="T1" fmla="*/ 22 h 130"/>
                <a:gd name="T2" fmla="*/ 26 w 98"/>
                <a:gd name="T3" fmla="*/ 22 h 130"/>
                <a:gd name="T4" fmla="*/ 26 w 98"/>
                <a:gd name="T5" fmla="*/ 50 h 130"/>
                <a:gd name="T6" fmla="*/ 88 w 98"/>
                <a:gd name="T7" fmla="*/ 50 h 130"/>
                <a:gd name="T8" fmla="*/ 88 w 98"/>
                <a:gd name="T9" fmla="*/ 72 h 130"/>
                <a:gd name="T10" fmla="*/ 26 w 98"/>
                <a:gd name="T11" fmla="*/ 72 h 130"/>
                <a:gd name="T12" fmla="*/ 26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6" y="22"/>
                  </a:lnTo>
                  <a:lnTo>
                    <a:pt x="26" y="50"/>
                  </a:lnTo>
                  <a:lnTo>
                    <a:pt x="88" y="50"/>
                  </a:lnTo>
                  <a:lnTo>
                    <a:pt x="88" y="72"/>
                  </a:lnTo>
                  <a:lnTo>
                    <a:pt x="26" y="72"/>
                  </a:lnTo>
                  <a:lnTo>
                    <a:pt x="26"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8" name="Freeform 702"/>
            <p:cNvSpPr>
              <a:spLocks/>
            </p:cNvSpPr>
            <p:nvPr/>
          </p:nvSpPr>
          <p:spPr bwMode="auto">
            <a:xfrm>
              <a:off x="1681" y="8658"/>
              <a:ext cx="115" cy="130"/>
            </a:xfrm>
            <a:custGeom>
              <a:avLst/>
              <a:gdLst>
                <a:gd name="T0" fmla="*/ 85 w 115"/>
                <a:gd name="T1" fmla="*/ 0 h 130"/>
                <a:gd name="T2" fmla="*/ 115 w 115"/>
                <a:gd name="T3" fmla="*/ 0 h 130"/>
                <a:gd name="T4" fmla="*/ 72 w 115"/>
                <a:gd name="T5" fmla="*/ 80 h 130"/>
                <a:gd name="T6" fmla="*/ 72 w 115"/>
                <a:gd name="T7" fmla="*/ 130 h 130"/>
                <a:gd name="T8" fmla="*/ 45 w 115"/>
                <a:gd name="T9" fmla="*/ 130 h 130"/>
                <a:gd name="T10" fmla="*/ 45 w 115"/>
                <a:gd name="T11" fmla="*/ 80 h 130"/>
                <a:gd name="T12" fmla="*/ 0 w 115"/>
                <a:gd name="T13" fmla="*/ 0 h 130"/>
                <a:gd name="T14" fmla="*/ 32 w 115"/>
                <a:gd name="T15" fmla="*/ 0 h 130"/>
                <a:gd name="T16" fmla="*/ 60 w 115"/>
                <a:gd name="T17" fmla="*/ 57 h 130"/>
                <a:gd name="T18" fmla="*/ 85 w 115"/>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0"/>
                <a:gd name="T32" fmla="*/ 115 w 115"/>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0">
                  <a:moveTo>
                    <a:pt x="85" y="0"/>
                  </a:moveTo>
                  <a:lnTo>
                    <a:pt x="115" y="0"/>
                  </a:lnTo>
                  <a:lnTo>
                    <a:pt x="72" y="80"/>
                  </a:lnTo>
                  <a:lnTo>
                    <a:pt x="72" y="130"/>
                  </a:lnTo>
                  <a:lnTo>
                    <a:pt x="45" y="130"/>
                  </a:lnTo>
                  <a:lnTo>
                    <a:pt x="45" y="80"/>
                  </a:lnTo>
                  <a:lnTo>
                    <a:pt x="0" y="0"/>
                  </a:lnTo>
                  <a:lnTo>
                    <a:pt x="32" y="0"/>
                  </a:lnTo>
                  <a:lnTo>
                    <a:pt x="60" y="57"/>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9" name="Freeform 703"/>
            <p:cNvSpPr>
              <a:spLocks/>
            </p:cNvSpPr>
            <p:nvPr/>
          </p:nvSpPr>
          <p:spPr bwMode="auto">
            <a:xfrm>
              <a:off x="1862" y="8655"/>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17 w 42"/>
                <a:gd name="T17" fmla="*/ 111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6 h 171"/>
                <a:gd name="T32" fmla="*/ 0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3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17" y="111"/>
                  </a:lnTo>
                  <a:lnTo>
                    <a:pt x="25" y="133"/>
                  </a:lnTo>
                  <a:lnTo>
                    <a:pt x="30" y="148"/>
                  </a:lnTo>
                  <a:lnTo>
                    <a:pt x="42" y="171"/>
                  </a:lnTo>
                  <a:lnTo>
                    <a:pt x="30" y="171"/>
                  </a:lnTo>
                  <a:lnTo>
                    <a:pt x="15" y="143"/>
                  </a:lnTo>
                  <a:lnTo>
                    <a:pt x="7" y="128"/>
                  </a:lnTo>
                  <a:lnTo>
                    <a:pt x="5" y="116"/>
                  </a:lnTo>
                  <a:lnTo>
                    <a:pt x="0" y="100"/>
                  </a:lnTo>
                  <a:lnTo>
                    <a:pt x="0" y="85"/>
                  </a:lnTo>
                  <a:lnTo>
                    <a:pt x="0" y="73"/>
                  </a:lnTo>
                  <a:lnTo>
                    <a:pt x="2" y="63"/>
                  </a:lnTo>
                  <a:lnTo>
                    <a:pt x="5" y="50"/>
                  </a:lnTo>
                  <a:lnTo>
                    <a:pt x="7" y="40"/>
                  </a:lnTo>
                  <a:lnTo>
                    <a:pt x="17" y="23"/>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704"/>
            <p:cNvSpPr>
              <a:spLocks/>
            </p:cNvSpPr>
            <p:nvPr/>
          </p:nvSpPr>
          <p:spPr bwMode="auto">
            <a:xfrm>
              <a:off x="1925"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88 w 95"/>
                <a:gd name="T11" fmla="*/ 55 h 130"/>
                <a:gd name="T12" fmla="*/ 88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88" y="55"/>
                  </a:lnTo>
                  <a:lnTo>
                    <a:pt x="88"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Rectangle 705"/>
            <p:cNvSpPr>
              <a:spLocks noChangeArrowheads="1"/>
            </p:cNvSpPr>
            <p:nvPr/>
          </p:nvSpPr>
          <p:spPr bwMode="auto">
            <a:xfrm>
              <a:off x="2030" y="8801"/>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2" name="Freeform 706"/>
            <p:cNvSpPr>
              <a:spLocks noEditPoints="1"/>
            </p:cNvSpPr>
            <p:nvPr/>
          </p:nvSpPr>
          <p:spPr bwMode="auto">
            <a:xfrm>
              <a:off x="2146" y="8658"/>
              <a:ext cx="108" cy="130"/>
            </a:xfrm>
            <a:custGeom>
              <a:avLst/>
              <a:gdLst>
                <a:gd name="T0" fmla="*/ 48 w 108"/>
                <a:gd name="T1" fmla="*/ 115 h 130"/>
                <a:gd name="T2" fmla="*/ 58 w 108"/>
                <a:gd name="T3" fmla="*/ 115 h 130"/>
                <a:gd name="T4" fmla="*/ 63 w 108"/>
                <a:gd name="T5" fmla="*/ 113 h 130"/>
                <a:gd name="T6" fmla="*/ 73 w 108"/>
                <a:gd name="T7" fmla="*/ 108 h 130"/>
                <a:gd name="T8" fmla="*/ 80 w 108"/>
                <a:gd name="T9" fmla="*/ 100 h 130"/>
                <a:gd name="T10" fmla="*/ 85 w 108"/>
                <a:gd name="T11" fmla="*/ 90 h 130"/>
                <a:gd name="T12" fmla="*/ 88 w 108"/>
                <a:gd name="T13" fmla="*/ 80 h 130"/>
                <a:gd name="T14" fmla="*/ 88 w 108"/>
                <a:gd name="T15" fmla="*/ 65 h 130"/>
                <a:gd name="T16" fmla="*/ 88 w 108"/>
                <a:gd name="T17" fmla="*/ 55 h 130"/>
                <a:gd name="T18" fmla="*/ 88 w 108"/>
                <a:gd name="T19" fmla="*/ 45 h 130"/>
                <a:gd name="T20" fmla="*/ 83 w 108"/>
                <a:gd name="T21" fmla="*/ 35 h 130"/>
                <a:gd name="T22" fmla="*/ 80 w 108"/>
                <a:gd name="T23" fmla="*/ 30 h 130"/>
                <a:gd name="T24" fmla="*/ 78 w 108"/>
                <a:gd name="T25" fmla="*/ 25 h 130"/>
                <a:gd name="T26" fmla="*/ 73 w 108"/>
                <a:gd name="T27" fmla="*/ 22 h 130"/>
                <a:gd name="T28" fmla="*/ 68 w 108"/>
                <a:gd name="T29" fmla="*/ 20 h 130"/>
                <a:gd name="T30" fmla="*/ 58 w 108"/>
                <a:gd name="T31" fmla="*/ 17 h 130"/>
                <a:gd name="T32" fmla="*/ 48 w 108"/>
                <a:gd name="T33" fmla="*/ 15 h 130"/>
                <a:gd name="T34" fmla="*/ 18 w 108"/>
                <a:gd name="T35" fmla="*/ 15 h 130"/>
                <a:gd name="T36" fmla="*/ 18 w 108"/>
                <a:gd name="T37" fmla="*/ 115 h 130"/>
                <a:gd name="T38" fmla="*/ 48 w 108"/>
                <a:gd name="T39" fmla="*/ 115 h 130"/>
                <a:gd name="T40" fmla="*/ 0 w 108"/>
                <a:gd name="T41" fmla="*/ 0 h 130"/>
                <a:gd name="T42" fmla="*/ 53 w 108"/>
                <a:gd name="T43" fmla="*/ 0 h 130"/>
                <a:gd name="T44" fmla="*/ 65 w 108"/>
                <a:gd name="T45" fmla="*/ 2 h 130"/>
                <a:gd name="T46" fmla="*/ 75 w 108"/>
                <a:gd name="T47" fmla="*/ 5 h 130"/>
                <a:gd name="T48" fmla="*/ 85 w 108"/>
                <a:gd name="T49" fmla="*/ 12 h 130"/>
                <a:gd name="T50" fmla="*/ 93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6 w 108"/>
                <a:gd name="T63" fmla="*/ 72 h 130"/>
                <a:gd name="T64" fmla="*/ 106 w 108"/>
                <a:gd name="T65" fmla="*/ 82 h 130"/>
                <a:gd name="T66" fmla="*/ 103 w 108"/>
                <a:gd name="T67" fmla="*/ 92 h 130"/>
                <a:gd name="T68" fmla="*/ 101 w 108"/>
                <a:gd name="T69" fmla="*/ 100 h 130"/>
                <a:gd name="T70" fmla="*/ 91 w 108"/>
                <a:gd name="T71" fmla="*/ 113 h 130"/>
                <a:gd name="T72" fmla="*/ 85 w 108"/>
                <a:gd name="T73" fmla="*/ 118 h 130"/>
                <a:gd name="T74" fmla="*/ 80 w 108"/>
                <a:gd name="T75" fmla="*/ 123 h 130"/>
                <a:gd name="T76" fmla="*/ 75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48" y="115"/>
                  </a:moveTo>
                  <a:lnTo>
                    <a:pt x="58" y="115"/>
                  </a:lnTo>
                  <a:lnTo>
                    <a:pt x="63" y="113"/>
                  </a:lnTo>
                  <a:lnTo>
                    <a:pt x="73" y="108"/>
                  </a:lnTo>
                  <a:lnTo>
                    <a:pt x="80" y="100"/>
                  </a:lnTo>
                  <a:lnTo>
                    <a:pt x="85" y="90"/>
                  </a:lnTo>
                  <a:lnTo>
                    <a:pt x="88" y="80"/>
                  </a:lnTo>
                  <a:lnTo>
                    <a:pt x="88" y="65"/>
                  </a:lnTo>
                  <a:lnTo>
                    <a:pt x="88" y="55"/>
                  </a:lnTo>
                  <a:lnTo>
                    <a:pt x="88" y="45"/>
                  </a:lnTo>
                  <a:lnTo>
                    <a:pt x="83" y="35"/>
                  </a:lnTo>
                  <a:lnTo>
                    <a:pt x="80" y="30"/>
                  </a:lnTo>
                  <a:lnTo>
                    <a:pt x="78" y="25"/>
                  </a:lnTo>
                  <a:lnTo>
                    <a:pt x="73" y="22"/>
                  </a:lnTo>
                  <a:lnTo>
                    <a:pt x="68" y="20"/>
                  </a:lnTo>
                  <a:lnTo>
                    <a:pt x="58" y="17"/>
                  </a:lnTo>
                  <a:lnTo>
                    <a:pt x="48" y="15"/>
                  </a:lnTo>
                  <a:lnTo>
                    <a:pt x="18" y="15"/>
                  </a:lnTo>
                  <a:lnTo>
                    <a:pt x="18" y="115"/>
                  </a:lnTo>
                  <a:lnTo>
                    <a:pt x="48" y="115"/>
                  </a:lnTo>
                  <a:close/>
                  <a:moveTo>
                    <a:pt x="0" y="0"/>
                  </a:moveTo>
                  <a:lnTo>
                    <a:pt x="53" y="0"/>
                  </a:lnTo>
                  <a:lnTo>
                    <a:pt x="65" y="2"/>
                  </a:lnTo>
                  <a:lnTo>
                    <a:pt x="75" y="5"/>
                  </a:lnTo>
                  <a:lnTo>
                    <a:pt x="85" y="12"/>
                  </a:lnTo>
                  <a:lnTo>
                    <a:pt x="93" y="20"/>
                  </a:lnTo>
                  <a:lnTo>
                    <a:pt x="98" y="25"/>
                  </a:lnTo>
                  <a:lnTo>
                    <a:pt x="101" y="27"/>
                  </a:lnTo>
                  <a:lnTo>
                    <a:pt x="103" y="40"/>
                  </a:lnTo>
                  <a:lnTo>
                    <a:pt x="106" y="50"/>
                  </a:lnTo>
                  <a:lnTo>
                    <a:pt x="108" y="62"/>
                  </a:lnTo>
                  <a:lnTo>
                    <a:pt x="106" y="72"/>
                  </a:lnTo>
                  <a:lnTo>
                    <a:pt x="106" y="82"/>
                  </a:lnTo>
                  <a:lnTo>
                    <a:pt x="103" y="92"/>
                  </a:lnTo>
                  <a:lnTo>
                    <a:pt x="101" y="100"/>
                  </a:lnTo>
                  <a:lnTo>
                    <a:pt x="91" y="113"/>
                  </a:lnTo>
                  <a:lnTo>
                    <a:pt x="85" y="118"/>
                  </a:lnTo>
                  <a:lnTo>
                    <a:pt x="80" y="123"/>
                  </a:lnTo>
                  <a:lnTo>
                    <a:pt x="75"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3" name="Freeform 707"/>
            <p:cNvSpPr>
              <a:spLocks/>
            </p:cNvSpPr>
            <p:nvPr/>
          </p:nvSpPr>
          <p:spPr bwMode="auto">
            <a:xfrm>
              <a:off x="2269" y="8655"/>
              <a:ext cx="40" cy="171"/>
            </a:xfrm>
            <a:custGeom>
              <a:avLst/>
              <a:gdLst>
                <a:gd name="T0" fmla="*/ 0 w 40"/>
                <a:gd name="T1" fmla="*/ 171 h 171"/>
                <a:gd name="T2" fmla="*/ 10 w 40"/>
                <a:gd name="T3" fmla="*/ 146 h 171"/>
                <a:gd name="T4" fmla="*/ 18 w 40"/>
                <a:gd name="T5" fmla="*/ 131 h 171"/>
                <a:gd name="T6" fmla="*/ 20 w 40"/>
                <a:gd name="T7" fmla="*/ 121 h 171"/>
                <a:gd name="T8" fmla="*/ 23 w 40"/>
                <a:gd name="T9" fmla="*/ 108 h 171"/>
                <a:gd name="T10" fmla="*/ 23 w 40"/>
                <a:gd name="T11" fmla="*/ 98 h 171"/>
                <a:gd name="T12" fmla="*/ 23 w 40"/>
                <a:gd name="T13" fmla="*/ 85 h 171"/>
                <a:gd name="T14" fmla="*/ 23 w 40"/>
                <a:gd name="T15" fmla="*/ 73 h 171"/>
                <a:gd name="T16" fmla="*/ 23 w 40"/>
                <a:gd name="T17" fmla="*/ 60 h 171"/>
                <a:gd name="T18" fmla="*/ 20 w 40"/>
                <a:gd name="T19" fmla="*/ 50 h 171"/>
                <a:gd name="T20" fmla="*/ 15 w 40"/>
                <a:gd name="T21" fmla="*/ 38 h 171"/>
                <a:gd name="T22" fmla="*/ 10 w 40"/>
                <a:gd name="T23" fmla="*/ 23 h 171"/>
                <a:gd name="T24" fmla="*/ 0 w 40"/>
                <a:gd name="T25" fmla="*/ 0 h 171"/>
                <a:gd name="T26" fmla="*/ 10 w 40"/>
                <a:gd name="T27" fmla="*/ 0 h 171"/>
                <a:gd name="T28" fmla="*/ 25 w 40"/>
                <a:gd name="T29" fmla="*/ 28 h 171"/>
                <a:gd name="T30" fmla="*/ 33 w 40"/>
                <a:gd name="T31" fmla="*/ 43 h 171"/>
                <a:gd name="T32" fmla="*/ 35 w 40"/>
                <a:gd name="T33" fmla="*/ 53 h 171"/>
                <a:gd name="T34" fmla="*/ 38 w 40"/>
                <a:gd name="T35" fmla="*/ 63 h 171"/>
                <a:gd name="T36" fmla="*/ 40 w 40"/>
                <a:gd name="T37" fmla="*/ 85 h 171"/>
                <a:gd name="T38" fmla="*/ 40 w 40"/>
                <a:gd name="T39" fmla="*/ 98 h 171"/>
                <a:gd name="T40" fmla="*/ 38 w 40"/>
                <a:gd name="T41" fmla="*/ 108 h 171"/>
                <a:gd name="T42" fmla="*/ 35 w 40"/>
                <a:gd name="T43" fmla="*/ 121 h 171"/>
                <a:gd name="T44" fmla="*/ 33 w 40"/>
                <a:gd name="T45" fmla="*/ 131 h 171"/>
                <a:gd name="T46" fmla="*/ 23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8" y="131"/>
                  </a:lnTo>
                  <a:lnTo>
                    <a:pt x="20" y="121"/>
                  </a:lnTo>
                  <a:lnTo>
                    <a:pt x="23" y="108"/>
                  </a:lnTo>
                  <a:lnTo>
                    <a:pt x="23" y="98"/>
                  </a:lnTo>
                  <a:lnTo>
                    <a:pt x="23" y="85"/>
                  </a:lnTo>
                  <a:lnTo>
                    <a:pt x="23" y="73"/>
                  </a:lnTo>
                  <a:lnTo>
                    <a:pt x="23" y="60"/>
                  </a:lnTo>
                  <a:lnTo>
                    <a:pt x="20" y="50"/>
                  </a:lnTo>
                  <a:lnTo>
                    <a:pt x="15" y="38"/>
                  </a:lnTo>
                  <a:lnTo>
                    <a:pt x="10" y="23"/>
                  </a:lnTo>
                  <a:lnTo>
                    <a:pt x="0" y="0"/>
                  </a:lnTo>
                  <a:lnTo>
                    <a:pt x="10" y="0"/>
                  </a:lnTo>
                  <a:lnTo>
                    <a:pt x="25" y="28"/>
                  </a:lnTo>
                  <a:lnTo>
                    <a:pt x="33" y="43"/>
                  </a:lnTo>
                  <a:lnTo>
                    <a:pt x="35" y="53"/>
                  </a:lnTo>
                  <a:lnTo>
                    <a:pt x="38" y="63"/>
                  </a:lnTo>
                  <a:lnTo>
                    <a:pt x="40" y="85"/>
                  </a:lnTo>
                  <a:lnTo>
                    <a:pt x="40" y="98"/>
                  </a:lnTo>
                  <a:lnTo>
                    <a:pt x="38" y="108"/>
                  </a:lnTo>
                  <a:lnTo>
                    <a:pt x="35" y="121"/>
                  </a:lnTo>
                  <a:lnTo>
                    <a:pt x="33" y="131"/>
                  </a:lnTo>
                  <a:lnTo>
                    <a:pt x="23"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708"/>
            <p:cNvSpPr>
              <a:spLocks noEditPoints="1"/>
            </p:cNvSpPr>
            <p:nvPr/>
          </p:nvSpPr>
          <p:spPr bwMode="auto">
            <a:xfrm>
              <a:off x="2387"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6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6"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709"/>
            <p:cNvSpPr>
              <a:spLocks/>
            </p:cNvSpPr>
            <p:nvPr/>
          </p:nvSpPr>
          <p:spPr bwMode="auto">
            <a:xfrm>
              <a:off x="2518"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Freeform 710"/>
            <p:cNvSpPr>
              <a:spLocks/>
            </p:cNvSpPr>
            <p:nvPr/>
          </p:nvSpPr>
          <p:spPr bwMode="auto">
            <a:xfrm>
              <a:off x="2639" y="8658"/>
              <a:ext cx="91" cy="130"/>
            </a:xfrm>
            <a:custGeom>
              <a:avLst/>
              <a:gdLst>
                <a:gd name="T0" fmla="*/ 0 w 91"/>
                <a:gd name="T1" fmla="*/ 0 h 130"/>
                <a:gd name="T2" fmla="*/ 91 w 91"/>
                <a:gd name="T3" fmla="*/ 0 h 130"/>
                <a:gd name="T4" fmla="*/ 91 w 91"/>
                <a:gd name="T5" fmla="*/ 22 h 130"/>
                <a:gd name="T6" fmla="*/ 25 w 91"/>
                <a:gd name="T7" fmla="*/ 22 h 130"/>
                <a:gd name="T8" fmla="*/ 25 w 91"/>
                <a:gd name="T9" fmla="*/ 52 h 130"/>
                <a:gd name="T10" fmla="*/ 83 w 91"/>
                <a:gd name="T11" fmla="*/ 52 h 130"/>
                <a:gd name="T12" fmla="*/ 83 w 91"/>
                <a:gd name="T13" fmla="*/ 75 h 130"/>
                <a:gd name="T14" fmla="*/ 25 w 91"/>
                <a:gd name="T15" fmla="*/ 75 h 130"/>
                <a:gd name="T16" fmla="*/ 25 w 91"/>
                <a:gd name="T17" fmla="*/ 130 h 130"/>
                <a:gd name="T18" fmla="*/ 0 w 91"/>
                <a:gd name="T19" fmla="*/ 130 h 130"/>
                <a:gd name="T20" fmla="*/ 0 w 91"/>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30"/>
                <a:gd name="T35" fmla="*/ 91 w 91"/>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30">
                  <a:moveTo>
                    <a:pt x="0" y="0"/>
                  </a:moveTo>
                  <a:lnTo>
                    <a:pt x="91" y="0"/>
                  </a:lnTo>
                  <a:lnTo>
                    <a:pt x="91" y="22"/>
                  </a:lnTo>
                  <a:lnTo>
                    <a:pt x="25" y="22"/>
                  </a:lnTo>
                  <a:lnTo>
                    <a:pt x="25" y="52"/>
                  </a:lnTo>
                  <a:lnTo>
                    <a:pt x="83" y="52"/>
                  </a:lnTo>
                  <a:lnTo>
                    <a:pt x="83" y="75"/>
                  </a:lnTo>
                  <a:lnTo>
                    <a:pt x="25" y="75"/>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7" name="Freeform 711"/>
            <p:cNvSpPr>
              <a:spLocks/>
            </p:cNvSpPr>
            <p:nvPr/>
          </p:nvSpPr>
          <p:spPr bwMode="auto">
            <a:xfrm>
              <a:off x="2750"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8" name="Freeform 712"/>
            <p:cNvSpPr>
              <a:spLocks noEditPoints="1"/>
            </p:cNvSpPr>
            <p:nvPr/>
          </p:nvSpPr>
          <p:spPr bwMode="auto">
            <a:xfrm>
              <a:off x="2870" y="8658"/>
              <a:ext cx="109" cy="130"/>
            </a:xfrm>
            <a:custGeom>
              <a:avLst/>
              <a:gdLst>
                <a:gd name="T0" fmla="*/ 26 w 109"/>
                <a:gd name="T1" fmla="*/ 22 h 130"/>
                <a:gd name="T2" fmla="*/ 26 w 109"/>
                <a:gd name="T3" fmla="*/ 57 h 130"/>
                <a:gd name="T4" fmla="*/ 58 w 109"/>
                <a:gd name="T5" fmla="*/ 57 h 130"/>
                <a:gd name="T6" fmla="*/ 66 w 109"/>
                <a:gd name="T7" fmla="*/ 57 h 130"/>
                <a:gd name="T8" fmla="*/ 68 w 109"/>
                <a:gd name="T9" fmla="*/ 57 h 130"/>
                <a:gd name="T10" fmla="*/ 71 w 109"/>
                <a:gd name="T11" fmla="*/ 55 h 130"/>
                <a:gd name="T12" fmla="*/ 76 w 109"/>
                <a:gd name="T13" fmla="*/ 52 h 130"/>
                <a:gd name="T14" fmla="*/ 78 w 109"/>
                <a:gd name="T15" fmla="*/ 50 h 130"/>
                <a:gd name="T16" fmla="*/ 78 w 109"/>
                <a:gd name="T17" fmla="*/ 45 h 130"/>
                <a:gd name="T18" fmla="*/ 78 w 109"/>
                <a:gd name="T19" fmla="*/ 40 h 130"/>
                <a:gd name="T20" fmla="*/ 78 w 109"/>
                <a:gd name="T21" fmla="*/ 35 h 130"/>
                <a:gd name="T22" fmla="*/ 78 w 109"/>
                <a:gd name="T23" fmla="*/ 30 h 130"/>
                <a:gd name="T24" fmla="*/ 76 w 109"/>
                <a:gd name="T25" fmla="*/ 27 h 130"/>
                <a:gd name="T26" fmla="*/ 71 w 109"/>
                <a:gd name="T27" fmla="*/ 25 h 130"/>
                <a:gd name="T28" fmla="*/ 66 w 109"/>
                <a:gd name="T29" fmla="*/ 22 h 130"/>
                <a:gd name="T30" fmla="*/ 58 w 109"/>
                <a:gd name="T31" fmla="*/ 22 h 130"/>
                <a:gd name="T32" fmla="*/ 26 w 109"/>
                <a:gd name="T33" fmla="*/ 22 h 130"/>
                <a:gd name="T34" fmla="*/ 86 w 109"/>
                <a:gd name="T35" fmla="*/ 2 h 130"/>
                <a:gd name="T36" fmla="*/ 91 w 109"/>
                <a:gd name="T37" fmla="*/ 7 h 130"/>
                <a:gd name="T38" fmla="*/ 99 w 109"/>
                <a:gd name="T39" fmla="*/ 12 h 130"/>
                <a:gd name="T40" fmla="*/ 104 w 109"/>
                <a:gd name="T41" fmla="*/ 22 h 130"/>
                <a:gd name="T42" fmla="*/ 106 w 109"/>
                <a:gd name="T43" fmla="*/ 30 h 130"/>
                <a:gd name="T44" fmla="*/ 106 w 109"/>
                <a:gd name="T45" fmla="*/ 37 h 130"/>
                <a:gd name="T46" fmla="*/ 106 w 109"/>
                <a:gd name="T47" fmla="*/ 47 h 130"/>
                <a:gd name="T48" fmla="*/ 104 w 109"/>
                <a:gd name="T49" fmla="*/ 50 h 130"/>
                <a:gd name="T50" fmla="*/ 101 w 109"/>
                <a:gd name="T51" fmla="*/ 55 h 130"/>
                <a:gd name="T52" fmla="*/ 99 w 109"/>
                <a:gd name="T53" fmla="*/ 60 h 130"/>
                <a:gd name="T54" fmla="*/ 96 w 109"/>
                <a:gd name="T55" fmla="*/ 62 h 130"/>
                <a:gd name="T56" fmla="*/ 86 w 109"/>
                <a:gd name="T57" fmla="*/ 67 h 130"/>
                <a:gd name="T58" fmla="*/ 94 w 109"/>
                <a:gd name="T59" fmla="*/ 72 h 130"/>
                <a:gd name="T60" fmla="*/ 99 w 109"/>
                <a:gd name="T61" fmla="*/ 77 h 130"/>
                <a:gd name="T62" fmla="*/ 101 w 109"/>
                <a:gd name="T63" fmla="*/ 87 h 130"/>
                <a:gd name="T64" fmla="*/ 104 w 109"/>
                <a:gd name="T65" fmla="*/ 97 h 130"/>
                <a:gd name="T66" fmla="*/ 104 w 109"/>
                <a:gd name="T67" fmla="*/ 108 h 130"/>
                <a:gd name="T68" fmla="*/ 104 w 109"/>
                <a:gd name="T69" fmla="*/ 120 h 130"/>
                <a:gd name="T70" fmla="*/ 106 w 109"/>
                <a:gd name="T71" fmla="*/ 123 h 130"/>
                <a:gd name="T72" fmla="*/ 109 w 109"/>
                <a:gd name="T73" fmla="*/ 128 h 130"/>
                <a:gd name="T74" fmla="*/ 109 w 109"/>
                <a:gd name="T75" fmla="*/ 130 h 130"/>
                <a:gd name="T76" fmla="*/ 78 w 109"/>
                <a:gd name="T77" fmla="*/ 130 h 130"/>
                <a:gd name="T78" fmla="*/ 78 w 109"/>
                <a:gd name="T79" fmla="*/ 123 h 130"/>
                <a:gd name="T80" fmla="*/ 76 w 109"/>
                <a:gd name="T81" fmla="*/ 113 h 130"/>
                <a:gd name="T82" fmla="*/ 76 w 109"/>
                <a:gd name="T83" fmla="*/ 100 h 130"/>
                <a:gd name="T84" fmla="*/ 73 w 109"/>
                <a:gd name="T85" fmla="*/ 90 h 130"/>
                <a:gd name="T86" fmla="*/ 71 w 109"/>
                <a:gd name="T87" fmla="*/ 82 h 130"/>
                <a:gd name="T88" fmla="*/ 66 w 109"/>
                <a:gd name="T89" fmla="*/ 80 h 130"/>
                <a:gd name="T90" fmla="*/ 56 w 109"/>
                <a:gd name="T91" fmla="*/ 80 h 130"/>
                <a:gd name="T92" fmla="*/ 26 w 109"/>
                <a:gd name="T93" fmla="*/ 80 h 130"/>
                <a:gd name="T94" fmla="*/ 26 w 109"/>
                <a:gd name="T95" fmla="*/ 130 h 130"/>
                <a:gd name="T96" fmla="*/ 0 w 109"/>
                <a:gd name="T97" fmla="*/ 130 h 130"/>
                <a:gd name="T98" fmla="*/ 0 w 109"/>
                <a:gd name="T99" fmla="*/ 0 h 130"/>
                <a:gd name="T100" fmla="*/ 63 w 109"/>
                <a:gd name="T101" fmla="*/ 0 h 130"/>
                <a:gd name="T102" fmla="*/ 76 w 109"/>
                <a:gd name="T103" fmla="*/ 0 h 130"/>
                <a:gd name="T104" fmla="*/ 86 w 109"/>
                <a:gd name="T105" fmla="*/ 2 h 1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130"/>
                <a:gd name="T161" fmla="*/ 109 w 109"/>
                <a:gd name="T162" fmla="*/ 130 h 1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130">
                  <a:moveTo>
                    <a:pt x="26" y="22"/>
                  </a:moveTo>
                  <a:lnTo>
                    <a:pt x="26" y="57"/>
                  </a:lnTo>
                  <a:lnTo>
                    <a:pt x="58" y="57"/>
                  </a:lnTo>
                  <a:lnTo>
                    <a:pt x="66" y="57"/>
                  </a:lnTo>
                  <a:lnTo>
                    <a:pt x="68" y="57"/>
                  </a:lnTo>
                  <a:lnTo>
                    <a:pt x="71" y="55"/>
                  </a:lnTo>
                  <a:lnTo>
                    <a:pt x="76" y="52"/>
                  </a:lnTo>
                  <a:lnTo>
                    <a:pt x="78" y="50"/>
                  </a:lnTo>
                  <a:lnTo>
                    <a:pt x="78" y="45"/>
                  </a:lnTo>
                  <a:lnTo>
                    <a:pt x="78" y="40"/>
                  </a:lnTo>
                  <a:lnTo>
                    <a:pt x="78" y="35"/>
                  </a:lnTo>
                  <a:lnTo>
                    <a:pt x="78" y="30"/>
                  </a:lnTo>
                  <a:lnTo>
                    <a:pt x="76" y="27"/>
                  </a:lnTo>
                  <a:lnTo>
                    <a:pt x="71" y="25"/>
                  </a:lnTo>
                  <a:lnTo>
                    <a:pt x="66" y="22"/>
                  </a:lnTo>
                  <a:lnTo>
                    <a:pt x="58" y="22"/>
                  </a:lnTo>
                  <a:lnTo>
                    <a:pt x="26" y="22"/>
                  </a:lnTo>
                  <a:close/>
                  <a:moveTo>
                    <a:pt x="86" y="2"/>
                  </a:moveTo>
                  <a:lnTo>
                    <a:pt x="91" y="7"/>
                  </a:lnTo>
                  <a:lnTo>
                    <a:pt x="99" y="12"/>
                  </a:lnTo>
                  <a:lnTo>
                    <a:pt x="104" y="22"/>
                  </a:lnTo>
                  <a:lnTo>
                    <a:pt x="106" y="30"/>
                  </a:lnTo>
                  <a:lnTo>
                    <a:pt x="106" y="37"/>
                  </a:lnTo>
                  <a:lnTo>
                    <a:pt x="106" y="47"/>
                  </a:lnTo>
                  <a:lnTo>
                    <a:pt x="104" y="50"/>
                  </a:lnTo>
                  <a:lnTo>
                    <a:pt x="101" y="55"/>
                  </a:lnTo>
                  <a:lnTo>
                    <a:pt x="99" y="60"/>
                  </a:lnTo>
                  <a:lnTo>
                    <a:pt x="96" y="62"/>
                  </a:lnTo>
                  <a:lnTo>
                    <a:pt x="86" y="67"/>
                  </a:lnTo>
                  <a:lnTo>
                    <a:pt x="94" y="72"/>
                  </a:lnTo>
                  <a:lnTo>
                    <a:pt x="99" y="77"/>
                  </a:lnTo>
                  <a:lnTo>
                    <a:pt x="101" y="87"/>
                  </a:lnTo>
                  <a:lnTo>
                    <a:pt x="104" y="97"/>
                  </a:lnTo>
                  <a:lnTo>
                    <a:pt x="104" y="108"/>
                  </a:lnTo>
                  <a:lnTo>
                    <a:pt x="104" y="120"/>
                  </a:lnTo>
                  <a:lnTo>
                    <a:pt x="106" y="123"/>
                  </a:lnTo>
                  <a:lnTo>
                    <a:pt x="109" y="128"/>
                  </a:lnTo>
                  <a:lnTo>
                    <a:pt x="109" y="130"/>
                  </a:lnTo>
                  <a:lnTo>
                    <a:pt x="78" y="130"/>
                  </a:lnTo>
                  <a:lnTo>
                    <a:pt x="78" y="123"/>
                  </a:lnTo>
                  <a:lnTo>
                    <a:pt x="76" y="113"/>
                  </a:lnTo>
                  <a:lnTo>
                    <a:pt x="76" y="100"/>
                  </a:lnTo>
                  <a:lnTo>
                    <a:pt x="73" y="90"/>
                  </a:lnTo>
                  <a:lnTo>
                    <a:pt x="71" y="82"/>
                  </a:lnTo>
                  <a:lnTo>
                    <a:pt x="66" y="80"/>
                  </a:lnTo>
                  <a:lnTo>
                    <a:pt x="56" y="80"/>
                  </a:lnTo>
                  <a:lnTo>
                    <a:pt x="26" y="80"/>
                  </a:lnTo>
                  <a:lnTo>
                    <a:pt x="26" y="130"/>
                  </a:lnTo>
                  <a:lnTo>
                    <a:pt x="0" y="130"/>
                  </a:lnTo>
                  <a:lnTo>
                    <a:pt x="0" y="0"/>
                  </a:lnTo>
                  <a:lnTo>
                    <a:pt x="63" y="0"/>
                  </a:lnTo>
                  <a:lnTo>
                    <a:pt x="76" y="0"/>
                  </a:lnTo>
                  <a:lnTo>
                    <a:pt x="8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9" name="Freeform 713"/>
            <p:cNvSpPr>
              <a:spLocks/>
            </p:cNvSpPr>
            <p:nvPr/>
          </p:nvSpPr>
          <p:spPr bwMode="auto">
            <a:xfrm>
              <a:off x="3001" y="8658"/>
              <a:ext cx="98" cy="130"/>
            </a:xfrm>
            <a:custGeom>
              <a:avLst/>
              <a:gdLst>
                <a:gd name="T0" fmla="*/ 96 w 98"/>
                <a:gd name="T1" fmla="*/ 22 h 130"/>
                <a:gd name="T2" fmla="*/ 25 w 98"/>
                <a:gd name="T3" fmla="*/ 22 h 130"/>
                <a:gd name="T4" fmla="*/ 25 w 98"/>
                <a:gd name="T5" fmla="*/ 50 h 130"/>
                <a:gd name="T6" fmla="*/ 91 w 98"/>
                <a:gd name="T7" fmla="*/ 50 h 130"/>
                <a:gd name="T8" fmla="*/ 91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6 w 98"/>
                <a:gd name="T23" fmla="*/ 0 h 130"/>
                <a:gd name="T24" fmla="*/ 96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6" y="22"/>
                  </a:moveTo>
                  <a:lnTo>
                    <a:pt x="25" y="22"/>
                  </a:lnTo>
                  <a:lnTo>
                    <a:pt x="25" y="50"/>
                  </a:lnTo>
                  <a:lnTo>
                    <a:pt x="91" y="50"/>
                  </a:lnTo>
                  <a:lnTo>
                    <a:pt x="91" y="72"/>
                  </a:lnTo>
                  <a:lnTo>
                    <a:pt x="25" y="72"/>
                  </a:lnTo>
                  <a:lnTo>
                    <a:pt x="25" y="105"/>
                  </a:lnTo>
                  <a:lnTo>
                    <a:pt x="98" y="105"/>
                  </a:lnTo>
                  <a:lnTo>
                    <a:pt x="98" y="130"/>
                  </a:lnTo>
                  <a:lnTo>
                    <a:pt x="0" y="130"/>
                  </a:lnTo>
                  <a:lnTo>
                    <a:pt x="0" y="0"/>
                  </a:lnTo>
                  <a:lnTo>
                    <a:pt x="96" y="0"/>
                  </a:lnTo>
                  <a:lnTo>
                    <a:pt x="9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0" name="Freeform 714"/>
            <p:cNvSpPr>
              <a:spLocks/>
            </p:cNvSpPr>
            <p:nvPr/>
          </p:nvSpPr>
          <p:spPr bwMode="auto">
            <a:xfrm>
              <a:off x="3120" y="8658"/>
              <a:ext cx="105" cy="130"/>
            </a:xfrm>
            <a:custGeom>
              <a:avLst/>
              <a:gdLst>
                <a:gd name="T0" fmla="*/ 0 w 105"/>
                <a:gd name="T1" fmla="*/ 0 h 130"/>
                <a:gd name="T2" fmla="*/ 30 w 105"/>
                <a:gd name="T3" fmla="*/ 0 h 130"/>
                <a:gd name="T4" fmla="*/ 80 w 105"/>
                <a:gd name="T5" fmla="*/ 90 h 130"/>
                <a:gd name="T6" fmla="*/ 80 w 105"/>
                <a:gd name="T7" fmla="*/ 0 h 130"/>
                <a:gd name="T8" fmla="*/ 105 w 105"/>
                <a:gd name="T9" fmla="*/ 0 h 130"/>
                <a:gd name="T10" fmla="*/ 105 w 105"/>
                <a:gd name="T11" fmla="*/ 130 h 130"/>
                <a:gd name="T12" fmla="*/ 80 w 105"/>
                <a:gd name="T13" fmla="*/ 130 h 130"/>
                <a:gd name="T14" fmla="*/ 25 w 105"/>
                <a:gd name="T15" fmla="*/ 37 h 130"/>
                <a:gd name="T16" fmla="*/ 25 w 105"/>
                <a:gd name="T17" fmla="*/ 130 h 130"/>
                <a:gd name="T18" fmla="*/ 0 w 105"/>
                <a:gd name="T19" fmla="*/ 130 h 130"/>
                <a:gd name="T20" fmla="*/ 0 w 105"/>
                <a:gd name="T21" fmla="*/ 0 h 1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
                <a:gd name="T34" fmla="*/ 0 h 130"/>
                <a:gd name="T35" fmla="*/ 105 w 105"/>
                <a:gd name="T36" fmla="*/ 130 h 1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 h="130">
                  <a:moveTo>
                    <a:pt x="0" y="0"/>
                  </a:moveTo>
                  <a:lnTo>
                    <a:pt x="30" y="0"/>
                  </a:lnTo>
                  <a:lnTo>
                    <a:pt x="80" y="90"/>
                  </a:lnTo>
                  <a:lnTo>
                    <a:pt x="80" y="0"/>
                  </a:lnTo>
                  <a:lnTo>
                    <a:pt x="105" y="0"/>
                  </a:lnTo>
                  <a:lnTo>
                    <a:pt x="105" y="130"/>
                  </a:lnTo>
                  <a:lnTo>
                    <a:pt x="80" y="130"/>
                  </a:lnTo>
                  <a:lnTo>
                    <a:pt x="25" y="37"/>
                  </a:lnTo>
                  <a:lnTo>
                    <a:pt x="2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1" name="Freeform 715"/>
            <p:cNvSpPr>
              <a:spLocks/>
            </p:cNvSpPr>
            <p:nvPr/>
          </p:nvSpPr>
          <p:spPr bwMode="auto">
            <a:xfrm>
              <a:off x="3245" y="8655"/>
              <a:ext cx="116" cy="136"/>
            </a:xfrm>
            <a:custGeom>
              <a:avLst/>
              <a:gdLst>
                <a:gd name="T0" fmla="*/ 28 w 116"/>
                <a:gd name="T1" fmla="*/ 10 h 136"/>
                <a:gd name="T2" fmla="*/ 48 w 116"/>
                <a:gd name="T3" fmla="*/ 0 h 136"/>
                <a:gd name="T4" fmla="*/ 76 w 116"/>
                <a:gd name="T5" fmla="*/ 3 h 136"/>
                <a:gd name="T6" fmla="*/ 88 w 116"/>
                <a:gd name="T7" fmla="*/ 5 h 136"/>
                <a:gd name="T8" fmla="*/ 98 w 116"/>
                <a:gd name="T9" fmla="*/ 13 h 136"/>
                <a:gd name="T10" fmla="*/ 109 w 116"/>
                <a:gd name="T11" fmla="*/ 23 h 136"/>
                <a:gd name="T12" fmla="*/ 116 w 116"/>
                <a:gd name="T13" fmla="*/ 40 h 136"/>
                <a:gd name="T14" fmla="*/ 91 w 116"/>
                <a:gd name="T15" fmla="*/ 45 h 136"/>
                <a:gd name="T16" fmla="*/ 83 w 116"/>
                <a:gd name="T17" fmla="*/ 33 h 136"/>
                <a:gd name="T18" fmla="*/ 73 w 116"/>
                <a:gd name="T19" fmla="*/ 25 h 136"/>
                <a:gd name="T20" fmla="*/ 53 w 116"/>
                <a:gd name="T21" fmla="*/ 25 h 136"/>
                <a:gd name="T22" fmla="*/ 43 w 116"/>
                <a:gd name="T23" fmla="*/ 30 h 136"/>
                <a:gd name="T24" fmla="*/ 33 w 116"/>
                <a:gd name="T25" fmla="*/ 43 h 136"/>
                <a:gd name="T26" fmla="*/ 31 w 116"/>
                <a:gd name="T27" fmla="*/ 58 h 136"/>
                <a:gd name="T28" fmla="*/ 31 w 116"/>
                <a:gd name="T29" fmla="*/ 80 h 136"/>
                <a:gd name="T30" fmla="*/ 31 w 116"/>
                <a:gd name="T31" fmla="*/ 88 h 136"/>
                <a:gd name="T32" fmla="*/ 38 w 116"/>
                <a:gd name="T33" fmla="*/ 103 h 136"/>
                <a:gd name="T34" fmla="*/ 48 w 116"/>
                <a:gd name="T35" fmla="*/ 111 h 136"/>
                <a:gd name="T36" fmla="*/ 61 w 116"/>
                <a:gd name="T37" fmla="*/ 113 h 136"/>
                <a:gd name="T38" fmla="*/ 73 w 116"/>
                <a:gd name="T39" fmla="*/ 111 h 136"/>
                <a:gd name="T40" fmla="*/ 83 w 116"/>
                <a:gd name="T41" fmla="*/ 103 h 136"/>
                <a:gd name="T42" fmla="*/ 91 w 116"/>
                <a:gd name="T43" fmla="*/ 88 h 136"/>
                <a:gd name="T44" fmla="*/ 114 w 116"/>
                <a:gd name="T45" fmla="*/ 98 h 136"/>
                <a:gd name="T46" fmla="*/ 106 w 116"/>
                <a:gd name="T47" fmla="*/ 116 h 136"/>
                <a:gd name="T48" fmla="*/ 91 w 116"/>
                <a:gd name="T49" fmla="*/ 128 h 136"/>
                <a:gd name="T50" fmla="*/ 73 w 116"/>
                <a:gd name="T51" fmla="*/ 136 h 136"/>
                <a:gd name="T52" fmla="*/ 48 w 116"/>
                <a:gd name="T53" fmla="*/ 136 h 136"/>
                <a:gd name="T54" fmla="*/ 31 w 116"/>
                <a:gd name="T55" fmla="*/ 131 h 136"/>
                <a:gd name="T56" fmla="*/ 18 w 116"/>
                <a:gd name="T57" fmla="*/ 118 h 136"/>
                <a:gd name="T58" fmla="*/ 5 w 116"/>
                <a:gd name="T59" fmla="*/ 98 h 136"/>
                <a:gd name="T60" fmla="*/ 0 w 116"/>
                <a:gd name="T61" fmla="*/ 68 h 136"/>
                <a:gd name="T62" fmla="*/ 5 w 116"/>
                <a:gd name="T63" fmla="*/ 38 h 136"/>
                <a:gd name="T64" fmla="*/ 10 w 116"/>
                <a:gd name="T65" fmla="*/ 28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36"/>
                <a:gd name="T101" fmla="*/ 116 w 116"/>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36">
                  <a:moveTo>
                    <a:pt x="20" y="15"/>
                  </a:moveTo>
                  <a:lnTo>
                    <a:pt x="28" y="10"/>
                  </a:lnTo>
                  <a:lnTo>
                    <a:pt x="38" y="5"/>
                  </a:lnTo>
                  <a:lnTo>
                    <a:pt x="48" y="0"/>
                  </a:lnTo>
                  <a:lnTo>
                    <a:pt x="61" y="0"/>
                  </a:lnTo>
                  <a:lnTo>
                    <a:pt x="76" y="3"/>
                  </a:lnTo>
                  <a:lnTo>
                    <a:pt x="83" y="3"/>
                  </a:lnTo>
                  <a:lnTo>
                    <a:pt x="88" y="5"/>
                  </a:lnTo>
                  <a:lnTo>
                    <a:pt x="93" y="8"/>
                  </a:lnTo>
                  <a:lnTo>
                    <a:pt x="98" y="13"/>
                  </a:lnTo>
                  <a:lnTo>
                    <a:pt x="103" y="18"/>
                  </a:lnTo>
                  <a:lnTo>
                    <a:pt x="109" y="23"/>
                  </a:lnTo>
                  <a:lnTo>
                    <a:pt x="114" y="33"/>
                  </a:lnTo>
                  <a:lnTo>
                    <a:pt x="116" y="40"/>
                  </a:lnTo>
                  <a:lnTo>
                    <a:pt x="116" y="45"/>
                  </a:lnTo>
                  <a:lnTo>
                    <a:pt x="91" y="45"/>
                  </a:lnTo>
                  <a:lnTo>
                    <a:pt x="86" y="38"/>
                  </a:lnTo>
                  <a:lnTo>
                    <a:pt x="83" y="33"/>
                  </a:lnTo>
                  <a:lnTo>
                    <a:pt x="78" y="28"/>
                  </a:lnTo>
                  <a:lnTo>
                    <a:pt x="73" y="25"/>
                  </a:lnTo>
                  <a:lnTo>
                    <a:pt x="61" y="23"/>
                  </a:lnTo>
                  <a:lnTo>
                    <a:pt x="53" y="25"/>
                  </a:lnTo>
                  <a:lnTo>
                    <a:pt x="48" y="28"/>
                  </a:lnTo>
                  <a:lnTo>
                    <a:pt x="43" y="30"/>
                  </a:lnTo>
                  <a:lnTo>
                    <a:pt x="38" y="35"/>
                  </a:lnTo>
                  <a:lnTo>
                    <a:pt x="33" y="43"/>
                  </a:lnTo>
                  <a:lnTo>
                    <a:pt x="31" y="50"/>
                  </a:lnTo>
                  <a:lnTo>
                    <a:pt x="31" y="58"/>
                  </a:lnTo>
                  <a:lnTo>
                    <a:pt x="28" y="70"/>
                  </a:lnTo>
                  <a:lnTo>
                    <a:pt x="31" y="80"/>
                  </a:lnTo>
                  <a:lnTo>
                    <a:pt x="31" y="85"/>
                  </a:lnTo>
                  <a:lnTo>
                    <a:pt x="31" y="88"/>
                  </a:lnTo>
                  <a:lnTo>
                    <a:pt x="33" y="95"/>
                  </a:lnTo>
                  <a:lnTo>
                    <a:pt x="38" y="103"/>
                  </a:lnTo>
                  <a:lnTo>
                    <a:pt x="43" y="108"/>
                  </a:lnTo>
                  <a:lnTo>
                    <a:pt x="48" y="111"/>
                  </a:lnTo>
                  <a:lnTo>
                    <a:pt x="56" y="113"/>
                  </a:lnTo>
                  <a:lnTo>
                    <a:pt x="61" y="113"/>
                  </a:lnTo>
                  <a:lnTo>
                    <a:pt x="68" y="113"/>
                  </a:lnTo>
                  <a:lnTo>
                    <a:pt x="73" y="111"/>
                  </a:lnTo>
                  <a:lnTo>
                    <a:pt x="78" y="108"/>
                  </a:lnTo>
                  <a:lnTo>
                    <a:pt x="83" y="103"/>
                  </a:lnTo>
                  <a:lnTo>
                    <a:pt x="86" y="98"/>
                  </a:lnTo>
                  <a:lnTo>
                    <a:pt x="91" y="88"/>
                  </a:lnTo>
                  <a:lnTo>
                    <a:pt x="116" y="88"/>
                  </a:lnTo>
                  <a:lnTo>
                    <a:pt x="114" y="98"/>
                  </a:lnTo>
                  <a:lnTo>
                    <a:pt x="111" y="108"/>
                  </a:lnTo>
                  <a:lnTo>
                    <a:pt x="106" y="116"/>
                  </a:lnTo>
                  <a:lnTo>
                    <a:pt x="98" y="123"/>
                  </a:lnTo>
                  <a:lnTo>
                    <a:pt x="91" y="128"/>
                  </a:lnTo>
                  <a:lnTo>
                    <a:pt x="83" y="133"/>
                  </a:lnTo>
                  <a:lnTo>
                    <a:pt x="73" y="136"/>
                  </a:lnTo>
                  <a:lnTo>
                    <a:pt x="61" y="136"/>
                  </a:lnTo>
                  <a:lnTo>
                    <a:pt x="48" y="136"/>
                  </a:lnTo>
                  <a:lnTo>
                    <a:pt x="36" y="133"/>
                  </a:lnTo>
                  <a:lnTo>
                    <a:pt x="31" y="131"/>
                  </a:lnTo>
                  <a:lnTo>
                    <a:pt x="25" y="126"/>
                  </a:lnTo>
                  <a:lnTo>
                    <a:pt x="18" y="118"/>
                  </a:lnTo>
                  <a:lnTo>
                    <a:pt x="10" y="108"/>
                  </a:lnTo>
                  <a:lnTo>
                    <a:pt x="5" y="98"/>
                  </a:lnTo>
                  <a:lnTo>
                    <a:pt x="3" y="83"/>
                  </a:lnTo>
                  <a:lnTo>
                    <a:pt x="0" y="68"/>
                  </a:lnTo>
                  <a:lnTo>
                    <a:pt x="3" y="53"/>
                  </a:lnTo>
                  <a:lnTo>
                    <a:pt x="5" y="38"/>
                  </a:lnTo>
                  <a:lnTo>
                    <a:pt x="8" y="33"/>
                  </a:lnTo>
                  <a:lnTo>
                    <a:pt x="10" y="28"/>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2" name="Freeform 716"/>
            <p:cNvSpPr>
              <a:spLocks/>
            </p:cNvSpPr>
            <p:nvPr/>
          </p:nvSpPr>
          <p:spPr bwMode="auto">
            <a:xfrm>
              <a:off x="3384" y="8658"/>
              <a:ext cx="98" cy="130"/>
            </a:xfrm>
            <a:custGeom>
              <a:avLst/>
              <a:gdLst>
                <a:gd name="T0" fmla="*/ 95 w 98"/>
                <a:gd name="T1" fmla="*/ 22 h 130"/>
                <a:gd name="T2" fmla="*/ 25 w 98"/>
                <a:gd name="T3" fmla="*/ 22 h 130"/>
                <a:gd name="T4" fmla="*/ 25 w 98"/>
                <a:gd name="T5" fmla="*/ 50 h 130"/>
                <a:gd name="T6" fmla="*/ 90 w 98"/>
                <a:gd name="T7" fmla="*/ 50 h 130"/>
                <a:gd name="T8" fmla="*/ 90 w 98"/>
                <a:gd name="T9" fmla="*/ 72 h 130"/>
                <a:gd name="T10" fmla="*/ 25 w 98"/>
                <a:gd name="T11" fmla="*/ 72 h 130"/>
                <a:gd name="T12" fmla="*/ 25 w 98"/>
                <a:gd name="T13" fmla="*/ 105 h 130"/>
                <a:gd name="T14" fmla="*/ 98 w 98"/>
                <a:gd name="T15" fmla="*/ 105 h 130"/>
                <a:gd name="T16" fmla="*/ 98 w 98"/>
                <a:gd name="T17" fmla="*/ 130 h 130"/>
                <a:gd name="T18" fmla="*/ 0 w 98"/>
                <a:gd name="T19" fmla="*/ 130 h 130"/>
                <a:gd name="T20" fmla="*/ 0 w 98"/>
                <a:gd name="T21" fmla="*/ 0 h 130"/>
                <a:gd name="T22" fmla="*/ 95 w 98"/>
                <a:gd name="T23" fmla="*/ 0 h 130"/>
                <a:gd name="T24" fmla="*/ 95 w 98"/>
                <a:gd name="T25" fmla="*/ 22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0"/>
                <a:gd name="T41" fmla="*/ 98 w 98"/>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0">
                  <a:moveTo>
                    <a:pt x="95" y="22"/>
                  </a:moveTo>
                  <a:lnTo>
                    <a:pt x="25" y="22"/>
                  </a:lnTo>
                  <a:lnTo>
                    <a:pt x="25" y="50"/>
                  </a:lnTo>
                  <a:lnTo>
                    <a:pt x="90" y="50"/>
                  </a:lnTo>
                  <a:lnTo>
                    <a:pt x="90" y="72"/>
                  </a:lnTo>
                  <a:lnTo>
                    <a:pt x="25" y="72"/>
                  </a:lnTo>
                  <a:lnTo>
                    <a:pt x="25" y="105"/>
                  </a:lnTo>
                  <a:lnTo>
                    <a:pt x="98" y="105"/>
                  </a:lnTo>
                  <a:lnTo>
                    <a:pt x="98" y="130"/>
                  </a:lnTo>
                  <a:lnTo>
                    <a:pt x="0" y="130"/>
                  </a:lnTo>
                  <a:lnTo>
                    <a:pt x="0" y="0"/>
                  </a:lnTo>
                  <a:lnTo>
                    <a:pt x="95" y="0"/>
                  </a:lnTo>
                  <a:lnTo>
                    <a:pt x="9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3" name="Freeform 717"/>
            <p:cNvSpPr>
              <a:spLocks/>
            </p:cNvSpPr>
            <p:nvPr/>
          </p:nvSpPr>
          <p:spPr bwMode="auto">
            <a:xfrm>
              <a:off x="3497" y="8655"/>
              <a:ext cx="108" cy="136"/>
            </a:xfrm>
            <a:custGeom>
              <a:avLst/>
              <a:gdLst>
                <a:gd name="T0" fmla="*/ 28 w 108"/>
                <a:gd name="T1" fmla="*/ 100 h 136"/>
                <a:gd name="T2" fmla="*/ 40 w 108"/>
                <a:gd name="T3" fmla="*/ 113 h 136"/>
                <a:gd name="T4" fmla="*/ 53 w 108"/>
                <a:gd name="T5" fmla="*/ 113 h 136"/>
                <a:gd name="T6" fmla="*/ 70 w 108"/>
                <a:gd name="T7" fmla="*/ 113 h 136"/>
                <a:gd name="T8" fmla="*/ 78 w 108"/>
                <a:gd name="T9" fmla="*/ 106 h 136"/>
                <a:gd name="T10" fmla="*/ 80 w 108"/>
                <a:gd name="T11" fmla="*/ 98 h 136"/>
                <a:gd name="T12" fmla="*/ 75 w 108"/>
                <a:gd name="T13" fmla="*/ 88 h 136"/>
                <a:gd name="T14" fmla="*/ 58 w 108"/>
                <a:gd name="T15" fmla="*/ 80 h 136"/>
                <a:gd name="T16" fmla="*/ 35 w 108"/>
                <a:gd name="T17" fmla="*/ 75 h 136"/>
                <a:gd name="T18" fmla="*/ 15 w 108"/>
                <a:gd name="T19" fmla="*/ 68 h 136"/>
                <a:gd name="T20" fmla="*/ 5 w 108"/>
                <a:gd name="T21" fmla="*/ 55 h 136"/>
                <a:gd name="T22" fmla="*/ 2 w 108"/>
                <a:gd name="T23" fmla="*/ 40 h 136"/>
                <a:gd name="T24" fmla="*/ 5 w 108"/>
                <a:gd name="T25" fmla="*/ 23 h 136"/>
                <a:gd name="T26" fmla="*/ 15 w 108"/>
                <a:gd name="T27" fmla="*/ 10 h 136"/>
                <a:gd name="T28" fmla="*/ 30 w 108"/>
                <a:gd name="T29" fmla="*/ 3 h 136"/>
                <a:gd name="T30" fmla="*/ 53 w 108"/>
                <a:gd name="T31" fmla="*/ 0 h 136"/>
                <a:gd name="T32" fmla="*/ 73 w 108"/>
                <a:gd name="T33" fmla="*/ 3 h 136"/>
                <a:gd name="T34" fmla="*/ 88 w 108"/>
                <a:gd name="T35" fmla="*/ 10 h 136"/>
                <a:gd name="T36" fmla="*/ 98 w 108"/>
                <a:gd name="T37" fmla="*/ 23 h 136"/>
                <a:gd name="T38" fmla="*/ 103 w 108"/>
                <a:gd name="T39" fmla="*/ 43 h 136"/>
                <a:gd name="T40" fmla="*/ 75 w 108"/>
                <a:gd name="T41" fmla="*/ 35 h 136"/>
                <a:gd name="T42" fmla="*/ 70 w 108"/>
                <a:gd name="T43" fmla="*/ 28 h 136"/>
                <a:gd name="T44" fmla="*/ 60 w 108"/>
                <a:gd name="T45" fmla="*/ 23 h 136"/>
                <a:gd name="T46" fmla="*/ 40 w 108"/>
                <a:gd name="T47" fmla="*/ 23 h 136"/>
                <a:gd name="T48" fmla="*/ 30 w 108"/>
                <a:gd name="T49" fmla="*/ 28 h 136"/>
                <a:gd name="T50" fmla="*/ 28 w 108"/>
                <a:gd name="T51" fmla="*/ 35 h 136"/>
                <a:gd name="T52" fmla="*/ 30 w 108"/>
                <a:gd name="T53" fmla="*/ 43 h 136"/>
                <a:gd name="T54" fmla="*/ 50 w 108"/>
                <a:gd name="T55" fmla="*/ 53 h 136"/>
                <a:gd name="T56" fmla="*/ 85 w 108"/>
                <a:gd name="T57" fmla="*/ 63 h 136"/>
                <a:gd name="T58" fmla="*/ 101 w 108"/>
                <a:gd name="T59" fmla="*/ 73 h 136"/>
                <a:gd name="T60" fmla="*/ 106 w 108"/>
                <a:gd name="T61" fmla="*/ 85 h 136"/>
                <a:gd name="T62" fmla="*/ 106 w 108"/>
                <a:gd name="T63" fmla="*/ 103 h 136"/>
                <a:gd name="T64" fmla="*/ 101 w 108"/>
                <a:gd name="T65" fmla="*/ 118 h 136"/>
                <a:gd name="T66" fmla="*/ 85 w 108"/>
                <a:gd name="T67" fmla="*/ 131 h 136"/>
                <a:gd name="T68" fmla="*/ 68 w 108"/>
                <a:gd name="T69" fmla="*/ 136 h 136"/>
                <a:gd name="T70" fmla="*/ 43 w 108"/>
                <a:gd name="T71" fmla="*/ 136 h 136"/>
                <a:gd name="T72" fmla="*/ 23 w 108"/>
                <a:gd name="T73" fmla="*/ 131 h 136"/>
                <a:gd name="T74" fmla="*/ 7 w 108"/>
                <a:gd name="T75" fmla="*/ 118 h 136"/>
                <a:gd name="T76" fmla="*/ 2 w 108"/>
                <a:gd name="T77" fmla="*/ 103 h 136"/>
                <a:gd name="T78" fmla="*/ 28 w 108"/>
                <a:gd name="T79" fmla="*/ 93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8"/>
                <a:gd name="T121" fmla="*/ 0 h 136"/>
                <a:gd name="T122" fmla="*/ 108 w 108"/>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8" h="136">
                  <a:moveTo>
                    <a:pt x="28" y="93"/>
                  </a:moveTo>
                  <a:lnTo>
                    <a:pt x="28" y="100"/>
                  </a:lnTo>
                  <a:lnTo>
                    <a:pt x="30" y="106"/>
                  </a:lnTo>
                  <a:lnTo>
                    <a:pt x="40" y="113"/>
                  </a:lnTo>
                  <a:lnTo>
                    <a:pt x="48" y="113"/>
                  </a:lnTo>
                  <a:lnTo>
                    <a:pt x="53" y="113"/>
                  </a:lnTo>
                  <a:lnTo>
                    <a:pt x="63" y="113"/>
                  </a:lnTo>
                  <a:lnTo>
                    <a:pt x="70" y="113"/>
                  </a:lnTo>
                  <a:lnTo>
                    <a:pt x="75" y="111"/>
                  </a:lnTo>
                  <a:lnTo>
                    <a:pt x="78" y="106"/>
                  </a:lnTo>
                  <a:lnTo>
                    <a:pt x="80" y="103"/>
                  </a:lnTo>
                  <a:lnTo>
                    <a:pt x="80" y="98"/>
                  </a:lnTo>
                  <a:lnTo>
                    <a:pt x="80" y="90"/>
                  </a:lnTo>
                  <a:lnTo>
                    <a:pt x="75" y="88"/>
                  </a:lnTo>
                  <a:lnTo>
                    <a:pt x="68" y="83"/>
                  </a:lnTo>
                  <a:lnTo>
                    <a:pt x="58" y="80"/>
                  </a:lnTo>
                  <a:lnTo>
                    <a:pt x="43" y="78"/>
                  </a:lnTo>
                  <a:lnTo>
                    <a:pt x="35" y="75"/>
                  </a:lnTo>
                  <a:lnTo>
                    <a:pt x="28" y="73"/>
                  </a:lnTo>
                  <a:lnTo>
                    <a:pt x="15" y="68"/>
                  </a:lnTo>
                  <a:lnTo>
                    <a:pt x="10" y="63"/>
                  </a:lnTo>
                  <a:lnTo>
                    <a:pt x="5" y="55"/>
                  </a:lnTo>
                  <a:lnTo>
                    <a:pt x="2" y="48"/>
                  </a:lnTo>
                  <a:lnTo>
                    <a:pt x="2" y="40"/>
                  </a:lnTo>
                  <a:lnTo>
                    <a:pt x="2" y="30"/>
                  </a:lnTo>
                  <a:lnTo>
                    <a:pt x="5" y="23"/>
                  </a:lnTo>
                  <a:lnTo>
                    <a:pt x="10" y="18"/>
                  </a:lnTo>
                  <a:lnTo>
                    <a:pt x="15" y="10"/>
                  </a:lnTo>
                  <a:lnTo>
                    <a:pt x="23" y="5"/>
                  </a:lnTo>
                  <a:lnTo>
                    <a:pt x="30" y="3"/>
                  </a:lnTo>
                  <a:lnTo>
                    <a:pt x="40" y="0"/>
                  </a:lnTo>
                  <a:lnTo>
                    <a:pt x="53" y="0"/>
                  </a:lnTo>
                  <a:lnTo>
                    <a:pt x="63" y="0"/>
                  </a:lnTo>
                  <a:lnTo>
                    <a:pt x="73" y="3"/>
                  </a:lnTo>
                  <a:lnTo>
                    <a:pt x="80" y="5"/>
                  </a:lnTo>
                  <a:lnTo>
                    <a:pt x="88" y="10"/>
                  </a:lnTo>
                  <a:lnTo>
                    <a:pt x="93" y="15"/>
                  </a:lnTo>
                  <a:lnTo>
                    <a:pt x="98" y="23"/>
                  </a:lnTo>
                  <a:lnTo>
                    <a:pt x="103" y="33"/>
                  </a:lnTo>
                  <a:lnTo>
                    <a:pt x="103" y="43"/>
                  </a:lnTo>
                  <a:lnTo>
                    <a:pt x="78" y="43"/>
                  </a:lnTo>
                  <a:lnTo>
                    <a:pt x="75" y="35"/>
                  </a:lnTo>
                  <a:lnTo>
                    <a:pt x="73" y="33"/>
                  </a:lnTo>
                  <a:lnTo>
                    <a:pt x="70" y="28"/>
                  </a:lnTo>
                  <a:lnTo>
                    <a:pt x="68" y="25"/>
                  </a:lnTo>
                  <a:lnTo>
                    <a:pt x="60" y="23"/>
                  </a:lnTo>
                  <a:lnTo>
                    <a:pt x="50" y="23"/>
                  </a:lnTo>
                  <a:lnTo>
                    <a:pt x="40" y="23"/>
                  </a:lnTo>
                  <a:lnTo>
                    <a:pt x="35" y="25"/>
                  </a:lnTo>
                  <a:lnTo>
                    <a:pt x="30" y="28"/>
                  </a:lnTo>
                  <a:lnTo>
                    <a:pt x="30" y="30"/>
                  </a:lnTo>
                  <a:lnTo>
                    <a:pt x="28" y="35"/>
                  </a:lnTo>
                  <a:lnTo>
                    <a:pt x="28" y="38"/>
                  </a:lnTo>
                  <a:lnTo>
                    <a:pt x="30" y="43"/>
                  </a:lnTo>
                  <a:lnTo>
                    <a:pt x="35" y="48"/>
                  </a:lnTo>
                  <a:lnTo>
                    <a:pt x="50" y="53"/>
                  </a:lnTo>
                  <a:lnTo>
                    <a:pt x="73" y="58"/>
                  </a:lnTo>
                  <a:lnTo>
                    <a:pt x="85" y="63"/>
                  </a:lnTo>
                  <a:lnTo>
                    <a:pt x="96" y="68"/>
                  </a:lnTo>
                  <a:lnTo>
                    <a:pt x="101" y="73"/>
                  </a:lnTo>
                  <a:lnTo>
                    <a:pt x="106" y="80"/>
                  </a:lnTo>
                  <a:lnTo>
                    <a:pt x="106" y="85"/>
                  </a:lnTo>
                  <a:lnTo>
                    <a:pt x="108" y="95"/>
                  </a:lnTo>
                  <a:lnTo>
                    <a:pt x="106" y="103"/>
                  </a:lnTo>
                  <a:lnTo>
                    <a:pt x="103" y="111"/>
                  </a:lnTo>
                  <a:lnTo>
                    <a:pt x="101" y="118"/>
                  </a:lnTo>
                  <a:lnTo>
                    <a:pt x="93" y="126"/>
                  </a:lnTo>
                  <a:lnTo>
                    <a:pt x="85" y="131"/>
                  </a:lnTo>
                  <a:lnTo>
                    <a:pt x="78" y="133"/>
                  </a:lnTo>
                  <a:lnTo>
                    <a:pt x="68" y="136"/>
                  </a:lnTo>
                  <a:lnTo>
                    <a:pt x="55" y="136"/>
                  </a:lnTo>
                  <a:lnTo>
                    <a:pt x="43" y="136"/>
                  </a:lnTo>
                  <a:lnTo>
                    <a:pt x="33" y="133"/>
                  </a:lnTo>
                  <a:lnTo>
                    <a:pt x="23" y="131"/>
                  </a:lnTo>
                  <a:lnTo>
                    <a:pt x="15" y="126"/>
                  </a:lnTo>
                  <a:lnTo>
                    <a:pt x="7" y="118"/>
                  </a:lnTo>
                  <a:lnTo>
                    <a:pt x="5" y="111"/>
                  </a:lnTo>
                  <a:lnTo>
                    <a:pt x="2" y="103"/>
                  </a:lnTo>
                  <a:lnTo>
                    <a:pt x="0" y="93"/>
                  </a:lnTo>
                  <a:lnTo>
                    <a:pt x="28"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4" name="Freeform 718"/>
            <p:cNvSpPr>
              <a:spLocks/>
            </p:cNvSpPr>
            <p:nvPr/>
          </p:nvSpPr>
          <p:spPr bwMode="auto">
            <a:xfrm>
              <a:off x="3676"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5" name="Freeform 719"/>
            <p:cNvSpPr>
              <a:spLocks/>
            </p:cNvSpPr>
            <p:nvPr/>
          </p:nvSpPr>
          <p:spPr bwMode="auto">
            <a:xfrm>
              <a:off x="3796" y="8658"/>
              <a:ext cx="124" cy="130"/>
            </a:xfrm>
            <a:custGeom>
              <a:avLst/>
              <a:gdLst>
                <a:gd name="T0" fmla="*/ 0 w 124"/>
                <a:gd name="T1" fmla="*/ 0 h 130"/>
                <a:gd name="T2" fmla="*/ 25 w 124"/>
                <a:gd name="T3" fmla="*/ 0 h 130"/>
                <a:gd name="T4" fmla="*/ 61 w 124"/>
                <a:gd name="T5" fmla="*/ 110 h 130"/>
                <a:gd name="T6" fmla="*/ 98 w 124"/>
                <a:gd name="T7" fmla="*/ 0 h 130"/>
                <a:gd name="T8" fmla="*/ 124 w 124"/>
                <a:gd name="T9" fmla="*/ 0 h 130"/>
                <a:gd name="T10" fmla="*/ 124 w 124"/>
                <a:gd name="T11" fmla="*/ 130 h 130"/>
                <a:gd name="T12" fmla="*/ 106 w 124"/>
                <a:gd name="T13" fmla="*/ 130 h 130"/>
                <a:gd name="T14" fmla="*/ 106 w 124"/>
                <a:gd name="T15" fmla="*/ 52 h 130"/>
                <a:gd name="T16" fmla="*/ 106 w 124"/>
                <a:gd name="T17" fmla="*/ 40 h 130"/>
                <a:gd name="T18" fmla="*/ 108 w 124"/>
                <a:gd name="T19" fmla="*/ 20 h 130"/>
                <a:gd name="T20" fmla="*/ 71 w 124"/>
                <a:gd name="T21" fmla="*/ 130 h 130"/>
                <a:gd name="T22" fmla="*/ 53 w 124"/>
                <a:gd name="T23" fmla="*/ 130 h 130"/>
                <a:gd name="T24" fmla="*/ 15 w 124"/>
                <a:gd name="T25" fmla="*/ 20 h 130"/>
                <a:gd name="T26" fmla="*/ 15 w 124"/>
                <a:gd name="T27" fmla="*/ 25 h 130"/>
                <a:gd name="T28" fmla="*/ 15 w 124"/>
                <a:gd name="T29" fmla="*/ 40 h 130"/>
                <a:gd name="T30" fmla="*/ 15 w 124"/>
                <a:gd name="T31" fmla="*/ 52 h 130"/>
                <a:gd name="T32" fmla="*/ 15 w 124"/>
                <a:gd name="T33" fmla="*/ 130 h 130"/>
                <a:gd name="T34" fmla="*/ 0 w 124"/>
                <a:gd name="T35" fmla="*/ 130 h 130"/>
                <a:gd name="T36" fmla="*/ 0 w 124"/>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30"/>
                <a:gd name="T59" fmla="*/ 124 w 124"/>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30">
                  <a:moveTo>
                    <a:pt x="0" y="0"/>
                  </a:moveTo>
                  <a:lnTo>
                    <a:pt x="25" y="0"/>
                  </a:lnTo>
                  <a:lnTo>
                    <a:pt x="61" y="110"/>
                  </a:lnTo>
                  <a:lnTo>
                    <a:pt x="98" y="0"/>
                  </a:lnTo>
                  <a:lnTo>
                    <a:pt x="124" y="0"/>
                  </a:lnTo>
                  <a:lnTo>
                    <a:pt x="124" y="130"/>
                  </a:lnTo>
                  <a:lnTo>
                    <a:pt x="106" y="130"/>
                  </a:lnTo>
                  <a:lnTo>
                    <a:pt x="106" y="52"/>
                  </a:lnTo>
                  <a:lnTo>
                    <a:pt x="106" y="40"/>
                  </a:lnTo>
                  <a:lnTo>
                    <a:pt x="108" y="20"/>
                  </a:lnTo>
                  <a:lnTo>
                    <a:pt x="71" y="130"/>
                  </a:lnTo>
                  <a:lnTo>
                    <a:pt x="53" y="130"/>
                  </a:lnTo>
                  <a:lnTo>
                    <a:pt x="15" y="20"/>
                  </a:lnTo>
                  <a:lnTo>
                    <a:pt x="15" y="25"/>
                  </a:lnTo>
                  <a:lnTo>
                    <a:pt x="15" y="40"/>
                  </a:lnTo>
                  <a:lnTo>
                    <a:pt x="15" y="52"/>
                  </a:lnTo>
                  <a:lnTo>
                    <a:pt x="1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6" name="Freeform 720"/>
            <p:cNvSpPr>
              <a:spLocks noEditPoints="1"/>
            </p:cNvSpPr>
            <p:nvPr/>
          </p:nvSpPr>
          <p:spPr bwMode="auto">
            <a:xfrm>
              <a:off x="3947" y="8658"/>
              <a:ext cx="98" cy="130"/>
            </a:xfrm>
            <a:custGeom>
              <a:avLst/>
              <a:gdLst>
                <a:gd name="T0" fmla="*/ 0 w 98"/>
                <a:gd name="T1" fmla="*/ 0 h 130"/>
                <a:gd name="T2" fmla="*/ 61 w 98"/>
                <a:gd name="T3" fmla="*/ 0 h 130"/>
                <a:gd name="T4" fmla="*/ 68 w 98"/>
                <a:gd name="T5" fmla="*/ 0 h 130"/>
                <a:gd name="T6" fmla="*/ 76 w 98"/>
                <a:gd name="T7" fmla="*/ 2 h 130"/>
                <a:gd name="T8" fmla="*/ 81 w 98"/>
                <a:gd name="T9" fmla="*/ 5 h 130"/>
                <a:gd name="T10" fmla="*/ 88 w 98"/>
                <a:gd name="T11" fmla="*/ 10 h 130"/>
                <a:gd name="T12" fmla="*/ 93 w 98"/>
                <a:gd name="T13" fmla="*/ 15 h 130"/>
                <a:gd name="T14" fmla="*/ 96 w 98"/>
                <a:gd name="T15" fmla="*/ 22 h 130"/>
                <a:gd name="T16" fmla="*/ 98 w 98"/>
                <a:gd name="T17" fmla="*/ 30 h 130"/>
                <a:gd name="T18" fmla="*/ 98 w 98"/>
                <a:gd name="T19" fmla="*/ 37 h 130"/>
                <a:gd name="T20" fmla="*/ 98 w 98"/>
                <a:gd name="T21" fmla="*/ 45 h 130"/>
                <a:gd name="T22" fmla="*/ 96 w 98"/>
                <a:gd name="T23" fmla="*/ 52 h 130"/>
                <a:gd name="T24" fmla="*/ 93 w 98"/>
                <a:gd name="T25" fmla="*/ 57 h 130"/>
                <a:gd name="T26" fmla="*/ 88 w 98"/>
                <a:gd name="T27" fmla="*/ 65 h 130"/>
                <a:gd name="T28" fmla="*/ 86 w 98"/>
                <a:gd name="T29" fmla="*/ 67 h 130"/>
                <a:gd name="T30" fmla="*/ 83 w 98"/>
                <a:gd name="T31" fmla="*/ 70 h 130"/>
                <a:gd name="T32" fmla="*/ 76 w 98"/>
                <a:gd name="T33" fmla="*/ 72 h 130"/>
                <a:gd name="T34" fmla="*/ 68 w 98"/>
                <a:gd name="T35" fmla="*/ 75 h 130"/>
                <a:gd name="T36" fmla="*/ 61 w 98"/>
                <a:gd name="T37" fmla="*/ 75 h 130"/>
                <a:gd name="T38" fmla="*/ 18 w 98"/>
                <a:gd name="T39" fmla="*/ 75 h 130"/>
                <a:gd name="T40" fmla="*/ 18 w 98"/>
                <a:gd name="T41" fmla="*/ 130 h 130"/>
                <a:gd name="T42" fmla="*/ 0 w 98"/>
                <a:gd name="T43" fmla="*/ 130 h 130"/>
                <a:gd name="T44" fmla="*/ 0 w 98"/>
                <a:gd name="T45" fmla="*/ 0 h 130"/>
                <a:gd name="T46" fmla="*/ 71 w 98"/>
                <a:gd name="T47" fmla="*/ 17 h 130"/>
                <a:gd name="T48" fmla="*/ 63 w 98"/>
                <a:gd name="T49" fmla="*/ 17 h 130"/>
                <a:gd name="T50" fmla="*/ 53 w 98"/>
                <a:gd name="T51" fmla="*/ 15 h 130"/>
                <a:gd name="T52" fmla="*/ 18 w 98"/>
                <a:gd name="T53" fmla="*/ 15 h 130"/>
                <a:gd name="T54" fmla="*/ 18 w 98"/>
                <a:gd name="T55" fmla="*/ 60 h 130"/>
                <a:gd name="T56" fmla="*/ 53 w 98"/>
                <a:gd name="T57" fmla="*/ 60 h 130"/>
                <a:gd name="T58" fmla="*/ 66 w 98"/>
                <a:gd name="T59" fmla="*/ 60 h 130"/>
                <a:gd name="T60" fmla="*/ 68 w 98"/>
                <a:gd name="T61" fmla="*/ 57 h 130"/>
                <a:gd name="T62" fmla="*/ 73 w 98"/>
                <a:gd name="T63" fmla="*/ 55 h 130"/>
                <a:gd name="T64" fmla="*/ 76 w 98"/>
                <a:gd name="T65" fmla="*/ 52 h 130"/>
                <a:gd name="T66" fmla="*/ 78 w 98"/>
                <a:gd name="T67" fmla="*/ 47 h 130"/>
                <a:gd name="T68" fmla="*/ 81 w 98"/>
                <a:gd name="T69" fmla="*/ 42 h 130"/>
                <a:gd name="T70" fmla="*/ 81 w 98"/>
                <a:gd name="T71" fmla="*/ 37 h 130"/>
                <a:gd name="T72" fmla="*/ 81 w 98"/>
                <a:gd name="T73" fmla="*/ 30 h 130"/>
                <a:gd name="T74" fmla="*/ 78 w 98"/>
                <a:gd name="T75" fmla="*/ 25 h 130"/>
                <a:gd name="T76" fmla="*/ 73 w 98"/>
                <a:gd name="T77" fmla="*/ 22 h 130"/>
                <a:gd name="T78" fmla="*/ 71 w 98"/>
                <a:gd name="T79" fmla="*/ 17 h 1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0"/>
                <a:gd name="T122" fmla="*/ 98 w 98"/>
                <a:gd name="T123" fmla="*/ 130 h 1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0">
                  <a:moveTo>
                    <a:pt x="0" y="0"/>
                  </a:moveTo>
                  <a:lnTo>
                    <a:pt x="61" y="0"/>
                  </a:lnTo>
                  <a:lnTo>
                    <a:pt x="68" y="0"/>
                  </a:lnTo>
                  <a:lnTo>
                    <a:pt x="76" y="2"/>
                  </a:lnTo>
                  <a:lnTo>
                    <a:pt x="81" y="5"/>
                  </a:lnTo>
                  <a:lnTo>
                    <a:pt x="88" y="10"/>
                  </a:lnTo>
                  <a:lnTo>
                    <a:pt x="93" y="15"/>
                  </a:lnTo>
                  <a:lnTo>
                    <a:pt x="96" y="22"/>
                  </a:lnTo>
                  <a:lnTo>
                    <a:pt x="98" y="30"/>
                  </a:lnTo>
                  <a:lnTo>
                    <a:pt x="98" y="37"/>
                  </a:lnTo>
                  <a:lnTo>
                    <a:pt x="98" y="45"/>
                  </a:lnTo>
                  <a:lnTo>
                    <a:pt x="96" y="52"/>
                  </a:lnTo>
                  <a:lnTo>
                    <a:pt x="93" y="57"/>
                  </a:lnTo>
                  <a:lnTo>
                    <a:pt x="88" y="65"/>
                  </a:lnTo>
                  <a:lnTo>
                    <a:pt x="86" y="67"/>
                  </a:lnTo>
                  <a:lnTo>
                    <a:pt x="83" y="70"/>
                  </a:lnTo>
                  <a:lnTo>
                    <a:pt x="76" y="72"/>
                  </a:lnTo>
                  <a:lnTo>
                    <a:pt x="68" y="75"/>
                  </a:lnTo>
                  <a:lnTo>
                    <a:pt x="61" y="75"/>
                  </a:lnTo>
                  <a:lnTo>
                    <a:pt x="18" y="75"/>
                  </a:lnTo>
                  <a:lnTo>
                    <a:pt x="18" y="130"/>
                  </a:lnTo>
                  <a:lnTo>
                    <a:pt x="0" y="130"/>
                  </a:lnTo>
                  <a:lnTo>
                    <a:pt x="0" y="0"/>
                  </a:lnTo>
                  <a:close/>
                  <a:moveTo>
                    <a:pt x="71" y="17"/>
                  </a:moveTo>
                  <a:lnTo>
                    <a:pt x="63" y="17"/>
                  </a:lnTo>
                  <a:lnTo>
                    <a:pt x="53" y="15"/>
                  </a:lnTo>
                  <a:lnTo>
                    <a:pt x="18" y="15"/>
                  </a:lnTo>
                  <a:lnTo>
                    <a:pt x="18" y="60"/>
                  </a:lnTo>
                  <a:lnTo>
                    <a:pt x="53" y="60"/>
                  </a:lnTo>
                  <a:lnTo>
                    <a:pt x="66" y="60"/>
                  </a:lnTo>
                  <a:lnTo>
                    <a:pt x="68" y="57"/>
                  </a:lnTo>
                  <a:lnTo>
                    <a:pt x="73" y="55"/>
                  </a:lnTo>
                  <a:lnTo>
                    <a:pt x="76" y="52"/>
                  </a:lnTo>
                  <a:lnTo>
                    <a:pt x="78" y="47"/>
                  </a:lnTo>
                  <a:lnTo>
                    <a:pt x="81" y="42"/>
                  </a:lnTo>
                  <a:lnTo>
                    <a:pt x="81" y="37"/>
                  </a:lnTo>
                  <a:lnTo>
                    <a:pt x="81" y="30"/>
                  </a:lnTo>
                  <a:lnTo>
                    <a:pt x="78" y="25"/>
                  </a:lnTo>
                  <a:lnTo>
                    <a:pt x="73" y="22"/>
                  </a:lnTo>
                  <a:lnTo>
                    <a:pt x="7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7" name="Freeform 721"/>
            <p:cNvSpPr>
              <a:spLocks noEditPoints="1"/>
            </p:cNvSpPr>
            <p:nvPr/>
          </p:nvSpPr>
          <p:spPr bwMode="auto">
            <a:xfrm>
              <a:off x="4060" y="8655"/>
              <a:ext cx="126" cy="136"/>
            </a:xfrm>
            <a:custGeom>
              <a:avLst/>
              <a:gdLst>
                <a:gd name="T0" fmla="*/ 121 w 126"/>
                <a:gd name="T1" fmla="*/ 30 h 136"/>
                <a:gd name="T2" fmla="*/ 124 w 126"/>
                <a:gd name="T3" fmla="*/ 40 h 136"/>
                <a:gd name="T4" fmla="*/ 126 w 126"/>
                <a:gd name="T5" fmla="*/ 65 h 136"/>
                <a:gd name="T6" fmla="*/ 124 w 126"/>
                <a:gd name="T7" fmla="*/ 93 h 136"/>
                <a:gd name="T8" fmla="*/ 114 w 126"/>
                <a:gd name="T9" fmla="*/ 113 h 136"/>
                <a:gd name="T10" fmla="*/ 91 w 126"/>
                <a:gd name="T11" fmla="*/ 131 h 136"/>
                <a:gd name="T12" fmla="*/ 63 w 126"/>
                <a:gd name="T13" fmla="*/ 136 h 136"/>
                <a:gd name="T14" fmla="*/ 43 w 126"/>
                <a:gd name="T15" fmla="*/ 133 h 136"/>
                <a:gd name="T16" fmla="*/ 26 w 126"/>
                <a:gd name="T17" fmla="*/ 126 h 136"/>
                <a:gd name="T18" fmla="*/ 8 w 126"/>
                <a:gd name="T19" fmla="*/ 106 h 136"/>
                <a:gd name="T20" fmla="*/ 0 w 126"/>
                <a:gd name="T21" fmla="*/ 83 h 136"/>
                <a:gd name="T22" fmla="*/ 0 w 126"/>
                <a:gd name="T23" fmla="*/ 55 h 136"/>
                <a:gd name="T24" fmla="*/ 8 w 126"/>
                <a:gd name="T25" fmla="*/ 33 h 136"/>
                <a:gd name="T26" fmla="*/ 18 w 126"/>
                <a:gd name="T27" fmla="*/ 18 h 136"/>
                <a:gd name="T28" fmla="*/ 36 w 126"/>
                <a:gd name="T29" fmla="*/ 5 h 136"/>
                <a:gd name="T30" fmla="*/ 48 w 126"/>
                <a:gd name="T31" fmla="*/ 0 h 136"/>
                <a:gd name="T32" fmla="*/ 63 w 126"/>
                <a:gd name="T33" fmla="*/ 0 h 136"/>
                <a:gd name="T34" fmla="*/ 86 w 126"/>
                <a:gd name="T35" fmla="*/ 3 h 136"/>
                <a:gd name="T36" fmla="*/ 106 w 126"/>
                <a:gd name="T37" fmla="*/ 13 h 136"/>
                <a:gd name="T38" fmla="*/ 114 w 126"/>
                <a:gd name="T39" fmla="*/ 23 h 136"/>
                <a:gd name="T40" fmla="*/ 104 w 126"/>
                <a:gd name="T41" fmla="*/ 95 h 136"/>
                <a:gd name="T42" fmla="*/ 109 w 126"/>
                <a:gd name="T43" fmla="*/ 75 h 136"/>
                <a:gd name="T44" fmla="*/ 109 w 126"/>
                <a:gd name="T45" fmla="*/ 55 h 136"/>
                <a:gd name="T46" fmla="*/ 104 w 126"/>
                <a:gd name="T47" fmla="*/ 38 h 136"/>
                <a:gd name="T48" fmla="*/ 91 w 126"/>
                <a:gd name="T49" fmla="*/ 23 h 136"/>
                <a:gd name="T50" fmla="*/ 73 w 126"/>
                <a:gd name="T51" fmla="*/ 15 h 136"/>
                <a:gd name="T52" fmla="*/ 56 w 126"/>
                <a:gd name="T53" fmla="*/ 15 h 136"/>
                <a:gd name="T54" fmla="*/ 38 w 126"/>
                <a:gd name="T55" fmla="*/ 23 h 136"/>
                <a:gd name="T56" fmla="*/ 26 w 126"/>
                <a:gd name="T57" fmla="*/ 38 h 136"/>
                <a:gd name="T58" fmla="*/ 23 w 126"/>
                <a:gd name="T59" fmla="*/ 45 h 136"/>
                <a:gd name="T60" fmla="*/ 18 w 126"/>
                <a:gd name="T61" fmla="*/ 70 h 136"/>
                <a:gd name="T62" fmla="*/ 21 w 126"/>
                <a:gd name="T63" fmla="*/ 90 h 136"/>
                <a:gd name="T64" fmla="*/ 31 w 126"/>
                <a:gd name="T65" fmla="*/ 106 h 136"/>
                <a:gd name="T66" fmla="*/ 43 w 126"/>
                <a:gd name="T67" fmla="*/ 118 h 136"/>
                <a:gd name="T68" fmla="*/ 66 w 126"/>
                <a:gd name="T69" fmla="*/ 121 h 136"/>
                <a:gd name="T70" fmla="*/ 86 w 126"/>
                <a:gd name="T71" fmla="*/ 116 h 136"/>
                <a:gd name="T72" fmla="*/ 96 w 126"/>
                <a:gd name="T73" fmla="*/ 108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6"/>
                <a:gd name="T113" fmla="*/ 126 w 126"/>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6">
                  <a:moveTo>
                    <a:pt x="114" y="23"/>
                  </a:moveTo>
                  <a:lnTo>
                    <a:pt x="121" y="30"/>
                  </a:lnTo>
                  <a:lnTo>
                    <a:pt x="121" y="35"/>
                  </a:lnTo>
                  <a:lnTo>
                    <a:pt x="124" y="40"/>
                  </a:lnTo>
                  <a:lnTo>
                    <a:pt x="126" y="53"/>
                  </a:lnTo>
                  <a:lnTo>
                    <a:pt x="126" y="65"/>
                  </a:lnTo>
                  <a:lnTo>
                    <a:pt x="126" y="80"/>
                  </a:lnTo>
                  <a:lnTo>
                    <a:pt x="124" y="93"/>
                  </a:lnTo>
                  <a:lnTo>
                    <a:pt x="119" y="103"/>
                  </a:lnTo>
                  <a:lnTo>
                    <a:pt x="114" y="113"/>
                  </a:lnTo>
                  <a:lnTo>
                    <a:pt x="104" y="123"/>
                  </a:lnTo>
                  <a:lnTo>
                    <a:pt x="91" y="131"/>
                  </a:lnTo>
                  <a:lnTo>
                    <a:pt x="78" y="136"/>
                  </a:lnTo>
                  <a:lnTo>
                    <a:pt x="63" y="136"/>
                  </a:lnTo>
                  <a:lnTo>
                    <a:pt x="48" y="136"/>
                  </a:lnTo>
                  <a:lnTo>
                    <a:pt x="43" y="133"/>
                  </a:lnTo>
                  <a:lnTo>
                    <a:pt x="36" y="131"/>
                  </a:lnTo>
                  <a:lnTo>
                    <a:pt x="26" y="126"/>
                  </a:lnTo>
                  <a:lnTo>
                    <a:pt x="16" y="118"/>
                  </a:lnTo>
                  <a:lnTo>
                    <a:pt x="8" y="106"/>
                  </a:lnTo>
                  <a:lnTo>
                    <a:pt x="5" y="95"/>
                  </a:lnTo>
                  <a:lnTo>
                    <a:pt x="0" y="83"/>
                  </a:lnTo>
                  <a:lnTo>
                    <a:pt x="0" y="68"/>
                  </a:lnTo>
                  <a:lnTo>
                    <a:pt x="0" y="55"/>
                  </a:lnTo>
                  <a:lnTo>
                    <a:pt x="3" y="45"/>
                  </a:lnTo>
                  <a:lnTo>
                    <a:pt x="8" y="33"/>
                  </a:lnTo>
                  <a:lnTo>
                    <a:pt x="13" y="23"/>
                  </a:lnTo>
                  <a:lnTo>
                    <a:pt x="18" y="18"/>
                  </a:lnTo>
                  <a:lnTo>
                    <a:pt x="23" y="13"/>
                  </a:lnTo>
                  <a:lnTo>
                    <a:pt x="36" y="5"/>
                  </a:lnTo>
                  <a:lnTo>
                    <a:pt x="41" y="3"/>
                  </a:lnTo>
                  <a:lnTo>
                    <a:pt x="48" y="0"/>
                  </a:lnTo>
                  <a:lnTo>
                    <a:pt x="56" y="0"/>
                  </a:lnTo>
                  <a:lnTo>
                    <a:pt x="63" y="0"/>
                  </a:lnTo>
                  <a:lnTo>
                    <a:pt x="78" y="0"/>
                  </a:lnTo>
                  <a:lnTo>
                    <a:pt x="86" y="3"/>
                  </a:lnTo>
                  <a:lnTo>
                    <a:pt x="94" y="5"/>
                  </a:lnTo>
                  <a:lnTo>
                    <a:pt x="106" y="13"/>
                  </a:lnTo>
                  <a:lnTo>
                    <a:pt x="111" y="18"/>
                  </a:lnTo>
                  <a:lnTo>
                    <a:pt x="114" y="23"/>
                  </a:lnTo>
                  <a:close/>
                  <a:moveTo>
                    <a:pt x="99" y="106"/>
                  </a:moveTo>
                  <a:lnTo>
                    <a:pt x="104" y="95"/>
                  </a:lnTo>
                  <a:lnTo>
                    <a:pt x="106" y="85"/>
                  </a:lnTo>
                  <a:lnTo>
                    <a:pt x="109" y="75"/>
                  </a:lnTo>
                  <a:lnTo>
                    <a:pt x="109" y="65"/>
                  </a:lnTo>
                  <a:lnTo>
                    <a:pt x="109" y="55"/>
                  </a:lnTo>
                  <a:lnTo>
                    <a:pt x="106" y="45"/>
                  </a:lnTo>
                  <a:lnTo>
                    <a:pt x="104" y="38"/>
                  </a:lnTo>
                  <a:lnTo>
                    <a:pt x="96" y="30"/>
                  </a:lnTo>
                  <a:lnTo>
                    <a:pt x="91" y="23"/>
                  </a:lnTo>
                  <a:lnTo>
                    <a:pt x="83" y="18"/>
                  </a:lnTo>
                  <a:lnTo>
                    <a:pt x="73" y="15"/>
                  </a:lnTo>
                  <a:lnTo>
                    <a:pt x="63" y="15"/>
                  </a:lnTo>
                  <a:lnTo>
                    <a:pt x="56" y="15"/>
                  </a:lnTo>
                  <a:lnTo>
                    <a:pt x="46" y="18"/>
                  </a:lnTo>
                  <a:lnTo>
                    <a:pt x="38" y="23"/>
                  </a:lnTo>
                  <a:lnTo>
                    <a:pt x="31" y="30"/>
                  </a:lnTo>
                  <a:lnTo>
                    <a:pt x="26" y="38"/>
                  </a:lnTo>
                  <a:lnTo>
                    <a:pt x="23" y="40"/>
                  </a:lnTo>
                  <a:lnTo>
                    <a:pt x="23" y="45"/>
                  </a:lnTo>
                  <a:lnTo>
                    <a:pt x="21" y="58"/>
                  </a:lnTo>
                  <a:lnTo>
                    <a:pt x="18" y="70"/>
                  </a:lnTo>
                  <a:lnTo>
                    <a:pt x="21" y="80"/>
                  </a:lnTo>
                  <a:lnTo>
                    <a:pt x="21" y="90"/>
                  </a:lnTo>
                  <a:lnTo>
                    <a:pt x="26" y="98"/>
                  </a:lnTo>
                  <a:lnTo>
                    <a:pt x="31" y="106"/>
                  </a:lnTo>
                  <a:lnTo>
                    <a:pt x="36" y="113"/>
                  </a:lnTo>
                  <a:lnTo>
                    <a:pt x="43" y="118"/>
                  </a:lnTo>
                  <a:lnTo>
                    <a:pt x="53" y="121"/>
                  </a:lnTo>
                  <a:lnTo>
                    <a:pt x="66" y="121"/>
                  </a:lnTo>
                  <a:lnTo>
                    <a:pt x="76" y="121"/>
                  </a:lnTo>
                  <a:lnTo>
                    <a:pt x="86" y="116"/>
                  </a:lnTo>
                  <a:lnTo>
                    <a:pt x="94" y="111"/>
                  </a:lnTo>
                  <a:lnTo>
                    <a:pt x="96" y="108"/>
                  </a:lnTo>
                  <a:lnTo>
                    <a:pt x="99"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722"/>
            <p:cNvSpPr>
              <a:spLocks/>
            </p:cNvSpPr>
            <p:nvPr/>
          </p:nvSpPr>
          <p:spPr bwMode="auto">
            <a:xfrm>
              <a:off x="4199" y="8658"/>
              <a:ext cx="116" cy="130"/>
            </a:xfrm>
            <a:custGeom>
              <a:avLst/>
              <a:gdLst>
                <a:gd name="T0" fmla="*/ 0 w 116"/>
                <a:gd name="T1" fmla="*/ 0 h 130"/>
                <a:gd name="T2" fmla="*/ 20 w 116"/>
                <a:gd name="T3" fmla="*/ 0 h 130"/>
                <a:gd name="T4" fmla="*/ 58 w 116"/>
                <a:gd name="T5" fmla="*/ 62 h 130"/>
                <a:gd name="T6" fmla="*/ 93 w 116"/>
                <a:gd name="T7" fmla="*/ 0 h 130"/>
                <a:gd name="T8" fmla="*/ 116 w 116"/>
                <a:gd name="T9" fmla="*/ 0 h 130"/>
                <a:gd name="T10" fmla="*/ 65 w 116"/>
                <a:gd name="T11" fmla="*/ 77 h 130"/>
                <a:gd name="T12" fmla="*/ 65 w 116"/>
                <a:gd name="T13" fmla="*/ 130 h 130"/>
                <a:gd name="T14" fmla="*/ 48 w 116"/>
                <a:gd name="T15" fmla="*/ 130 h 130"/>
                <a:gd name="T16" fmla="*/ 48 w 116"/>
                <a:gd name="T17" fmla="*/ 77 h 130"/>
                <a:gd name="T18" fmla="*/ 0 w 116"/>
                <a:gd name="T19" fmla="*/ 0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130"/>
                <a:gd name="T32" fmla="*/ 116 w 116"/>
                <a:gd name="T33" fmla="*/ 130 h 1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130">
                  <a:moveTo>
                    <a:pt x="0" y="0"/>
                  </a:moveTo>
                  <a:lnTo>
                    <a:pt x="20" y="0"/>
                  </a:lnTo>
                  <a:lnTo>
                    <a:pt x="58" y="62"/>
                  </a:lnTo>
                  <a:lnTo>
                    <a:pt x="93" y="0"/>
                  </a:lnTo>
                  <a:lnTo>
                    <a:pt x="116" y="0"/>
                  </a:lnTo>
                  <a:lnTo>
                    <a:pt x="65" y="77"/>
                  </a:lnTo>
                  <a:lnTo>
                    <a:pt x="65" y="130"/>
                  </a:lnTo>
                  <a:lnTo>
                    <a:pt x="48" y="130"/>
                  </a:lnTo>
                  <a:lnTo>
                    <a:pt x="48" y="7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9" name="Freeform 723"/>
            <p:cNvSpPr>
              <a:spLocks/>
            </p:cNvSpPr>
            <p:nvPr/>
          </p:nvSpPr>
          <p:spPr bwMode="auto">
            <a:xfrm>
              <a:off x="4330" y="8658"/>
              <a:ext cx="95" cy="130"/>
            </a:xfrm>
            <a:custGeom>
              <a:avLst/>
              <a:gdLst>
                <a:gd name="T0" fmla="*/ 0 w 95"/>
                <a:gd name="T1" fmla="*/ 0 h 130"/>
                <a:gd name="T2" fmla="*/ 95 w 95"/>
                <a:gd name="T3" fmla="*/ 0 h 130"/>
                <a:gd name="T4" fmla="*/ 95 w 95"/>
                <a:gd name="T5" fmla="*/ 15 h 130"/>
                <a:gd name="T6" fmla="*/ 17 w 95"/>
                <a:gd name="T7" fmla="*/ 15 h 130"/>
                <a:gd name="T8" fmla="*/ 17 w 95"/>
                <a:gd name="T9" fmla="*/ 55 h 130"/>
                <a:gd name="T10" fmla="*/ 90 w 95"/>
                <a:gd name="T11" fmla="*/ 55 h 130"/>
                <a:gd name="T12" fmla="*/ 90 w 95"/>
                <a:gd name="T13" fmla="*/ 70 h 130"/>
                <a:gd name="T14" fmla="*/ 17 w 95"/>
                <a:gd name="T15" fmla="*/ 70 h 130"/>
                <a:gd name="T16" fmla="*/ 17 w 95"/>
                <a:gd name="T17" fmla="*/ 115 h 130"/>
                <a:gd name="T18" fmla="*/ 95 w 95"/>
                <a:gd name="T19" fmla="*/ 115 h 130"/>
                <a:gd name="T20" fmla="*/ 95 w 95"/>
                <a:gd name="T21" fmla="*/ 130 h 130"/>
                <a:gd name="T22" fmla="*/ 0 w 95"/>
                <a:gd name="T23" fmla="*/ 130 h 130"/>
                <a:gd name="T24" fmla="*/ 0 w 95"/>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0"/>
                <a:gd name="T41" fmla="*/ 95 w 95"/>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0">
                  <a:moveTo>
                    <a:pt x="0" y="0"/>
                  </a:moveTo>
                  <a:lnTo>
                    <a:pt x="95" y="0"/>
                  </a:lnTo>
                  <a:lnTo>
                    <a:pt x="95" y="15"/>
                  </a:lnTo>
                  <a:lnTo>
                    <a:pt x="17" y="15"/>
                  </a:lnTo>
                  <a:lnTo>
                    <a:pt x="17" y="55"/>
                  </a:lnTo>
                  <a:lnTo>
                    <a:pt x="90" y="55"/>
                  </a:lnTo>
                  <a:lnTo>
                    <a:pt x="90" y="70"/>
                  </a:lnTo>
                  <a:lnTo>
                    <a:pt x="17" y="70"/>
                  </a:lnTo>
                  <a:lnTo>
                    <a:pt x="17" y="115"/>
                  </a:lnTo>
                  <a:lnTo>
                    <a:pt x="95" y="115"/>
                  </a:lnTo>
                  <a:lnTo>
                    <a:pt x="95"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0" name="Freeform 724"/>
            <p:cNvSpPr>
              <a:spLocks/>
            </p:cNvSpPr>
            <p:nvPr/>
          </p:nvSpPr>
          <p:spPr bwMode="auto">
            <a:xfrm>
              <a:off x="4450" y="8658"/>
              <a:ext cx="96" cy="130"/>
            </a:xfrm>
            <a:custGeom>
              <a:avLst/>
              <a:gdLst>
                <a:gd name="T0" fmla="*/ 0 w 96"/>
                <a:gd name="T1" fmla="*/ 0 h 130"/>
                <a:gd name="T2" fmla="*/ 96 w 96"/>
                <a:gd name="T3" fmla="*/ 0 h 130"/>
                <a:gd name="T4" fmla="*/ 96 w 96"/>
                <a:gd name="T5" fmla="*/ 15 h 130"/>
                <a:gd name="T6" fmla="*/ 18 w 96"/>
                <a:gd name="T7" fmla="*/ 15 h 130"/>
                <a:gd name="T8" fmla="*/ 18 w 96"/>
                <a:gd name="T9" fmla="*/ 55 h 130"/>
                <a:gd name="T10" fmla="*/ 91 w 96"/>
                <a:gd name="T11" fmla="*/ 55 h 130"/>
                <a:gd name="T12" fmla="*/ 91 w 96"/>
                <a:gd name="T13" fmla="*/ 70 h 130"/>
                <a:gd name="T14" fmla="*/ 18 w 96"/>
                <a:gd name="T15" fmla="*/ 70 h 130"/>
                <a:gd name="T16" fmla="*/ 18 w 96"/>
                <a:gd name="T17" fmla="*/ 115 h 130"/>
                <a:gd name="T18" fmla="*/ 96 w 96"/>
                <a:gd name="T19" fmla="*/ 115 h 130"/>
                <a:gd name="T20" fmla="*/ 96 w 96"/>
                <a:gd name="T21" fmla="*/ 130 h 130"/>
                <a:gd name="T22" fmla="*/ 0 w 96"/>
                <a:gd name="T23" fmla="*/ 130 h 130"/>
                <a:gd name="T24" fmla="*/ 0 w 96"/>
                <a:gd name="T25" fmla="*/ 0 h 1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130"/>
                <a:gd name="T41" fmla="*/ 96 w 96"/>
                <a:gd name="T42" fmla="*/ 130 h 1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130">
                  <a:moveTo>
                    <a:pt x="0" y="0"/>
                  </a:moveTo>
                  <a:lnTo>
                    <a:pt x="96" y="0"/>
                  </a:lnTo>
                  <a:lnTo>
                    <a:pt x="96" y="15"/>
                  </a:lnTo>
                  <a:lnTo>
                    <a:pt x="18" y="15"/>
                  </a:lnTo>
                  <a:lnTo>
                    <a:pt x="18" y="55"/>
                  </a:lnTo>
                  <a:lnTo>
                    <a:pt x="91" y="55"/>
                  </a:lnTo>
                  <a:lnTo>
                    <a:pt x="91" y="70"/>
                  </a:lnTo>
                  <a:lnTo>
                    <a:pt x="18" y="70"/>
                  </a:lnTo>
                  <a:lnTo>
                    <a:pt x="18" y="115"/>
                  </a:lnTo>
                  <a:lnTo>
                    <a:pt x="96" y="115"/>
                  </a:lnTo>
                  <a:lnTo>
                    <a:pt x="96"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725"/>
            <p:cNvSpPr>
              <a:spLocks/>
            </p:cNvSpPr>
            <p:nvPr/>
          </p:nvSpPr>
          <p:spPr bwMode="auto">
            <a:xfrm>
              <a:off x="4619" y="8655"/>
              <a:ext cx="43" cy="171"/>
            </a:xfrm>
            <a:custGeom>
              <a:avLst/>
              <a:gdLst>
                <a:gd name="T0" fmla="*/ 43 w 43"/>
                <a:gd name="T1" fmla="*/ 0 h 171"/>
                <a:gd name="T2" fmla="*/ 30 w 43"/>
                <a:gd name="T3" fmla="*/ 25 h 171"/>
                <a:gd name="T4" fmla="*/ 23 w 43"/>
                <a:gd name="T5" fmla="*/ 40 h 171"/>
                <a:gd name="T6" fmla="*/ 20 w 43"/>
                <a:gd name="T7" fmla="*/ 50 h 171"/>
                <a:gd name="T8" fmla="*/ 20 w 43"/>
                <a:gd name="T9" fmla="*/ 60 h 171"/>
                <a:gd name="T10" fmla="*/ 18 w 43"/>
                <a:gd name="T11" fmla="*/ 73 h 171"/>
                <a:gd name="T12" fmla="*/ 18 w 43"/>
                <a:gd name="T13" fmla="*/ 85 h 171"/>
                <a:gd name="T14" fmla="*/ 18 w 43"/>
                <a:gd name="T15" fmla="*/ 98 h 171"/>
                <a:gd name="T16" fmla="*/ 20 w 43"/>
                <a:gd name="T17" fmla="*/ 111 h 171"/>
                <a:gd name="T18" fmla="*/ 25 w 43"/>
                <a:gd name="T19" fmla="*/ 133 h 171"/>
                <a:gd name="T20" fmla="*/ 30 w 43"/>
                <a:gd name="T21" fmla="*/ 148 h 171"/>
                <a:gd name="T22" fmla="*/ 43 w 43"/>
                <a:gd name="T23" fmla="*/ 171 h 171"/>
                <a:gd name="T24" fmla="*/ 30 w 43"/>
                <a:gd name="T25" fmla="*/ 171 h 171"/>
                <a:gd name="T26" fmla="*/ 15 w 43"/>
                <a:gd name="T27" fmla="*/ 143 h 171"/>
                <a:gd name="T28" fmla="*/ 7 w 43"/>
                <a:gd name="T29" fmla="*/ 128 h 171"/>
                <a:gd name="T30" fmla="*/ 5 w 43"/>
                <a:gd name="T31" fmla="*/ 116 h 171"/>
                <a:gd name="T32" fmla="*/ 2 w 43"/>
                <a:gd name="T33" fmla="*/ 100 h 171"/>
                <a:gd name="T34" fmla="*/ 0 w 43"/>
                <a:gd name="T35" fmla="*/ 85 h 171"/>
                <a:gd name="T36" fmla="*/ 2 w 43"/>
                <a:gd name="T37" fmla="*/ 73 h 171"/>
                <a:gd name="T38" fmla="*/ 2 w 43"/>
                <a:gd name="T39" fmla="*/ 63 h 171"/>
                <a:gd name="T40" fmla="*/ 5 w 43"/>
                <a:gd name="T41" fmla="*/ 50 h 171"/>
                <a:gd name="T42" fmla="*/ 10 w 43"/>
                <a:gd name="T43" fmla="*/ 40 h 171"/>
                <a:gd name="T44" fmla="*/ 18 w 43"/>
                <a:gd name="T45" fmla="*/ 23 h 171"/>
                <a:gd name="T46" fmla="*/ 30 w 43"/>
                <a:gd name="T47" fmla="*/ 0 h 171"/>
                <a:gd name="T48" fmla="*/ 43 w 43"/>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171"/>
                <a:gd name="T77" fmla="*/ 43 w 43"/>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171">
                  <a:moveTo>
                    <a:pt x="43" y="0"/>
                  </a:moveTo>
                  <a:lnTo>
                    <a:pt x="30" y="25"/>
                  </a:lnTo>
                  <a:lnTo>
                    <a:pt x="23" y="40"/>
                  </a:lnTo>
                  <a:lnTo>
                    <a:pt x="20" y="50"/>
                  </a:lnTo>
                  <a:lnTo>
                    <a:pt x="20" y="60"/>
                  </a:lnTo>
                  <a:lnTo>
                    <a:pt x="18" y="73"/>
                  </a:lnTo>
                  <a:lnTo>
                    <a:pt x="18" y="85"/>
                  </a:lnTo>
                  <a:lnTo>
                    <a:pt x="18" y="98"/>
                  </a:lnTo>
                  <a:lnTo>
                    <a:pt x="20" y="111"/>
                  </a:lnTo>
                  <a:lnTo>
                    <a:pt x="25" y="133"/>
                  </a:lnTo>
                  <a:lnTo>
                    <a:pt x="30" y="148"/>
                  </a:lnTo>
                  <a:lnTo>
                    <a:pt x="43" y="171"/>
                  </a:lnTo>
                  <a:lnTo>
                    <a:pt x="30" y="171"/>
                  </a:lnTo>
                  <a:lnTo>
                    <a:pt x="15" y="143"/>
                  </a:lnTo>
                  <a:lnTo>
                    <a:pt x="7" y="128"/>
                  </a:lnTo>
                  <a:lnTo>
                    <a:pt x="5" y="116"/>
                  </a:lnTo>
                  <a:lnTo>
                    <a:pt x="2" y="100"/>
                  </a:lnTo>
                  <a:lnTo>
                    <a:pt x="0" y="85"/>
                  </a:lnTo>
                  <a:lnTo>
                    <a:pt x="2" y="73"/>
                  </a:lnTo>
                  <a:lnTo>
                    <a:pt x="2" y="63"/>
                  </a:lnTo>
                  <a:lnTo>
                    <a:pt x="5" y="50"/>
                  </a:lnTo>
                  <a:lnTo>
                    <a:pt x="10" y="40"/>
                  </a:lnTo>
                  <a:lnTo>
                    <a:pt x="18" y="23"/>
                  </a:lnTo>
                  <a:lnTo>
                    <a:pt x="3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Rectangle 726"/>
            <p:cNvSpPr>
              <a:spLocks noChangeArrowheads="1"/>
            </p:cNvSpPr>
            <p:nvPr/>
          </p:nvSpPr>
          <p:spPr bwMode="auto">
            <a:xfrm>
              <a:off x="4684" y="8658"/>
              <a:ext cx="18" cy="13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73" name="Freeform 727"/>
            <p:cNvSpPr>
              <a:spLocks noEditPoints="1"/>
            </p:cNvSpPr>
            <p:nvPr/>
          </p:nvSpPr>
          <p:spPr bwMode="auto">
            <a:xfrm>
              <a:off x="4732" y="8658"/>
              <a:ext cx="108" cy="130"/>
            </a:xfrm>
            <a:custGeom>
              <a:avLst/>
              <a:gdLst>
                <a:gd name="T0" fmla="*/ 50 w 108"/>
                <a:gd name="T1" fmla="*/ 115 h 130"/>
                <a:gd name="T2" fmla="*/ 58 w 108"/>
                <a:gd name="T3" fmla="*/ 115 h 130"/>
                <a:gd name="T4" fmla="*/ 63 w 108"/>
                <a:gd name="T5" fmla="*/ 113 h 130"/>
                <a:gd name="T6" fmla="*/ 73 w 108"/>
                <a:gd name="T7" fmla="*/ 108 h 130"/>
                <a:gd name="T8" fmla="*/ 81 w 108"/>
                <a:gd name="T9" fmla="*/ 100 h 130"/>
                <a:gd name="T10" fmla="*/ 86 w 108"/>
                <a:gd name="T11" fmla="*/ 90 h 130"/>
                <a:gd name="T12" fmla="*/ 88 w 108"/>
                <a:gd name="T13" fmla="*/ 80 h 130"/>
                <a:gd name="T14" fmla="*/ 91 w 108"/>
                <a:gd name="T15" fmla="*/ 65 h 130"/>
                <a:gd name="T16" fmla="*/ 88 w 108"/>
                <a:gd name="T17" fmla="*/ 55 h 130"/>
                <a:gd name="T18" fmla="*/ 88 w 108"/>
                <a:gd name="T19" fmla="*/ 45 h 130"/>
                <a:gd name="T20" fmla="*/ 83 w 108"/>
                <a:gd name="T21" fmla="*/ 35 h 130"/>
                <a:gd name="T22" fmla="*/ 81 w 108"/>
                <a:gd name="T23" fmla="*/ 30 h 130"/>
                <a:gd name="T24" fmla="*/ 78 w 108"/>
                <a:gd name="T25" fmla="*/ 25 h 130"/>
                <a:gd name="T26" fmla="*/ 76 w 108"/>
                <a:gd name="T27" fmla="*/ 22 h 130"/>
                <a:gd name="T28" fmla="*/ 68 w 108"/>
                <a:gd name="T29" fmla="*/ 20 h 130"/>
                <a:gd name="T30" fmla="*/ 58 w 108"/>
                <a:gd name="T31" fmla="*/ 17 h 130"/>
                <a:gd name="T32" fmla="*/ 50 w 108"/>
                <a:gd name="T33" fmla="*/ 15 h 130"/>
                <a:gd name="T34" fmla="*/ 18 w 108"/>
                <a:gd name="T35" fmla="*/ 15 h 130"/>
                <a:gd name="T36" fmla="*/ 18 w 108"/>
                <a:gd name="T37" fmla="*/ 115 h 130"/>
                <a:gd name="T38" fmla="*/ 50 w 108"/>
                <a:gd name="T39" fmla="*/ 115 h 130"/>
                <a:gd name="T40" fmla="*/ 0 w 108"/>
                <a:gd name="T41" fmla="*/ 0 h 130"/>
                <a:gd name="T42" fmla="*/ 53 w 108"/>
                <a:gd name="T43" fmla="*/ 0 h 130"/>
                <a:gd name="T44" fmla="*/ 66 w 108"/>
                <a:gd name="T45" fmla="*/ 2 h 130"/>
                <a:gd name="T46" fmla="*/ 76 w 108"/>
                <a:gd name="T47" fmla="*/ 5 h 130"/>
                <a:gd name="T48" fmla="*/ 86 w 108"/>
                <a:gd name="T49" fmla="*/ 12 h 130"/>
                <a:gd name="T50" fmla="*/ 96 w 108"/>
                <a:gd name="T51" fmla="*/ 20 h 130"/>
                <a:gd name="T52" fmla="*/ 98 w 108"/>
                <a:gd name="T53" fmla="*/ 25 h 130"/>
                <a:gd name="T54" fmla="*/ 101 w 108"/>
                <a:gd name="T55" fmla="*/ 27 h 130"/>
                <a:gd name="T56" fmla="*/ 103 w 108"/>
                <a:gd name="T57" fmla="*/ 40 h 130"/>
                <a:gd name="T58" fmla="*/ 106 w 108"/>
                <a:gd name="T59" fmla="*/ 50 h 130"/>
                <a:gd name="T60" fmla="*/ 108 w 108"/>
                <a:gd name="T61" fmla="*/ 62 h 130"/>
                <a:gd name="T62" fmla="*/ 108 w 108"/>
                <a:gd name="T63" fmla="*/ 72 h 130"/>
                <a:gd name="T64" fmla="*/ 106 w 108"/>
                <a:gd name="T65" fmla="*/ 82 h 130"/>
                <a:gd name="T66" fmla="*/ 103 w 108"/>
                <a:gd name="T67" fmla="*/ 92 h 130"/>
                <a:gd name="T68" fmla="*/ 101 w 108"/>
                <a:gd name="T69" fmla="*/ 100 h 130"/>
                <a:gd name="T70" fmla="*/ 91 w 108"/>
                <a:gd name="T71" fmla="*/ 113 h 130"/>
                <a:gd name="T72" fmla="*/ 86 w 108"/>
                <a:gd name="T73" fmla="*/ 118 h 130"/>
                <a:gd name="T74" fmla="*/ 81 w 108"/>
                <a:gd name="T75" fmla="*/ 123 h 130"/>
                <a:gd name="T76" fmla="*/ 76 w 108"/>
                <a:gd name="T77" fmla="*/ 125 h 130"/>
                <a:gd name="T78" fmla="*/ 68 w 108"/>
                <a:gd name="T79" fmla="*/ 128 h 130"/>
                <a:gd name="T80" fmla="*/ 53 w 108"/>
                <a:gd name="T81" fmla="*/ 130 h 130"/>
                <a:gd name="T82" fmla="*/ 0 w 108"/>
                <a:gd name="T83" fmla="*/ 130 h 130"/>
                <a:gd name="T84" fmla="*/ 0 w 108"/>
                <a:gd name="T85" fmla="*/ 0 h 1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0"/>
                <a:gd name="T131" fmla="*/ 108 w 108"/>
                <a:gd name="T132" fmla="*/ 130 h 1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0">
                  <a:moveTo>
                    <a:pt x="50" y="115"/>
                  </a:moveTo>
                  <a:lnTo>
                    <a:pt x="58" y="115"/>
                  </a:lnTo>
                  <a:lnTo>
                    <a:pt x="63" y="113"/>
                  </a:lnTo>
                  <a:lnTo>
                    <a:pt x="73" y="108"/>
                  </a:lnTo>
                  <a:lnTo>
                    <a:pt x="81" y="100"/>
                  </a:lnTo>
                  <a:lnTo>
                    <a:pt x="86" y="90"/>
                  </a:lnTo>
                  <a:lnTo>
                    <a:pt x="88" y="80"/>
                  </a:lnTo>
                  <a:lnTo>
                    <a:pt x="91" y="65"/>
                  </a:lnTo>
                  <a:lnTo>
                    <a:pt x="88" y="55"/>
                  </a:lnTo>
                  <a:lnTo>
                    <a:pt x="88" y="45"/>
                  </a:lnTo>
                  <a:lnTo>
                    <a:pt x="83" y="35"/>
                  </a:lnTo>
                  <a:lnTo>
                    <a:pt x="81" y="30"/>
                  </a:lnTo>
                  <a:lnTo>
                    <a:pt x="78" y="25"/>
                  </a:lnTo>
                  <a:lnTo>
                    <a:pt x="76" y="22"/>
                  </a:lnTo>
                  <a:lnTo>
                    <a:pt x="68" y="20"/>
                  </a:lnTo>
                  <a:lnTo>
                    <a:pt x="58" y="17"/>
                  </a:lnTo>
                  <a:lnTo>
                    <a:pt x="50" y="15"/>
                  </a:lnTo>
                  <a:lnTo>
                    <a:pt x="18" y="15"/>
                  </a:lnTo>
                  <a:lnTo>
                    <a:pt x="18" y="115"/>
                  </a:lnTo>
                  <a:lnTo>
                    <a:pt x="50" y="115"/>
                  </a:lnTo>
                  <a:close/>
                  <a:moveTo>
                    <a:pt x="0" y="0"/>
                  </a:moveTo>
                  <a:lnTo>
                    <a:pt x="53" y="0"/>
                  </a:lnTo>
                  <a:lnTo>
                    <a:pt x="66" y="2"/>
                  </a:lnTo>
                  <a:lnTo>
                    <a:pt x="76" y="5"/>
                  </a:lnTo>
                  <a:lnTo>
                    <a:pt x="86" y="12"/>
                  </a:lnTo>
                  <a:lnTo>
                    <a:pt x="96" y="20"/>
                  </a:lnTo>
                  <a:lnTo>
                    <a:pt x="98" y="25"/>
                  </a:lnTo>
                  <a:lnTo>
                    <a:pt x="101" y="27"/>
                  </a:lnTo>
                  <a:lnTo>
                    <a:pt x="103" y="40"/>
                  </a:lnTo>
                  <a:lnTo>
                    <a:pt x="106" y="50"/>
                  </a:lnTo>
                  <a:lnTo>
                    <a:pt x="108" y="62"/>
                  </a:lnTo>
                  <a:lnTo>
                    <a:pt x="108" y="72"/>
                  </a:lnTo>
                  <a:lnTo>
                    <a:pt x="106" y="82"/>
                  </a:lnTo>
                  <a:lnTo>
                    <a:pt x="103" y="92"/>
                  </a:lnTo>
                  <a:lnTo>
                    <a:pt x="101" y="100"/>
                  </a:lnTo>
                  <a:lnTo>
                    <a:pt x="91" y="113"/>
                  </a:lnTo>
                  <a:lnTo>
                    <a:pt x="86" y="118"/>
                  </a:lnTo>
                  <a:lnTo>
                    <a:pt x="81" y="123"/>
                  </a:lnTo>
                  <a:lnTo>
                    <a:pt x="76" y="125"/>
                  </a:lnTo>
                  <a:lnTo>
                    <a:pt x="68" y="128"/>
                  </a:lnTo>
                  <a:lnTo>
                    <a:pt x="53" y="130"/>
                  </a:lnTo>
                  <a:lnTo>
                    <a:pt x="0" y="1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4" name="Freeform 728"/>
            <p:cNvSpPr>
              <a:spLocks/>
            </p:cNvSpPr>
            <p:nvPr/>
          </p:nvSpPr>
          <p:spPr bwMode="auto">
            <a:xfrm>
              <a:off x="4855" y="8655"/>
              <a:ext cx="41" cy="171"/>
            </a:xfrm>
            <a:custGeom>
              <a:avLst/>
              <a:gdLst>
                <a:gd name="T0" fmla="*/ 0 w 41"/>
                <a:gd name="T1" fmla="*/ 171 h 171"/>
                <a:gd name="T2" fmla="*/ 10 w 41"/>
                <a:gd name="T3" fmla="*/ 146 h 171"/>
                <a:gd name="T4" fmla="*/ 18 w 41"/>
                <a:gd name="T5" fmla="*/ 131 h 171"/>
                <a:gd name="T6" fmla="*/ 21 w 41"/>
                <a:gd name="T7" fmla="*/ 121 h 171"/>
                <a:gd name="T8" fmla="*/ 23 w 41"/>
                <a:gd name="T9" fmla="*/ 108 h 171"/>
                <a:gd name="T10" fmla="*/ 23 w 41"/>
                <a:gd name="T11" fmla="*/ 98 h 171"/>
                <a:gd name="T12" fmla="*/ 23 w 41"/>
                <a:gd name="T13" fmla="*/ 85 h 171"/>
                <a:gd name="T14" fmla="*/ 23 w 41"/>
                <a:gd name="T15" fmla="*/ 73 h 171"/>
                <a:gd name="T16" fmla="*/ 23 w 41"/>
                <a:gd name="T17" fmla="*/ 60 h 171"/>
                <a:gd name="T18" fmla="*/ 21 w 41"/>
                <a:gd name="T19" fmla="*/ 50 h 171"/>
                <a:gd name="T20" fmla="*/ 18 w 41"/>
                <a:gd name="T21" fmla="*/ 38 h 171"/>
                <a:gd name="T22" fmla="*/ 10 w 41"/>
                <a:gd name="T23" fmla="*/ 23 h 171"/>
                <a:gd name="T24" fmla="*/ 0 w 41"/>
                <a:gd name="T25" fmla="*/ 0 h 171"/>
                <a:gd name="T26" fmla="*/ 10 w 41"/>
                <a:gd name="T27" fmla="*/ 0 h 171"/>
                <a:gd name="T28" fmla="*/ 26 w 41"/>
                <a:gd name="T29" fmla="*/ 28 h 171"/>
                <a:gd name="T30" fmla="*/ 33 w 41"/>
                <a:gd name="T31" fmla="*/ 43 h 171"/>
                <a:gd name="T32" fmla="*/ 36 w 41"/>
                <a:gd name="T33" fmla="*/ 53 h 171"/>
                <a:gd name="T34" fmla="*/ 38 w 41"/>
                <a:gd name="T35" fmla="*/ 63 h 171"/>
                <a:gd name="T36" fmla="*/ 41 w 41"/>
                <a:gd name="T37" fmla="*/ 85 h 171"/>
                <a:gd name="T38" fmla="*/ 41 w 41"/>
                <a:gd name="T39" fmla="*/ 98 h 171"/>
                <a:gd name="T40" fmla="*/ 38 w 41"/>
                <a:gd name="T41" fmla="*/ 108 h 171"/>
                <a:gd name="T42" fmla="*/ 36 w 41"/>
                <a:gd name="T43" fmla="*/ 121 h 171"/>
                <a:gd name="T44" fmla="*/ 33 w 41"/>
                <a:gd name="T45" fmla="*/ 131 h 171"/>
                <a:gd name="T46" fmla="*/ 26 w 41"/>
                <a:gd name="T47" fmla="*/ 148 h 171"/>
                <a:gd name="T48" fmla="*/ 10 w 41"/>
                <a:gd name="T49" fmla="*/ 171 h 171"/>
                <a:gd name="T50" fmla="*/ 0 w 41"/>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171"/>
                <a:gd name="T80" fmla="*/ 41 w 41"/>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171">
                  <a:moveTo>
                    <a:pt x="0" y="171"/>
                  </a:moveTo>
                  <a:lnTo>
                    <a:pt x="10" y="146"/>
                  </a:lnTo>
                  <a:lnTo>
                    <a:pt x="18" y="131"/>
                  </a:lnTo>
                  <a:lnTo>
                    <a:pt x="21" y="121"/>
                  </a:lnTo>
                  <a:lnTo>
                    <a:pt x="23" y="108"/>
                  </a:lnTo>
                  <a:lnTo>
                    <a:pt x="23" y="98"/>
                  </a:lnTo>
                  <a:lnTo>
                    <a:pt x="23" y="85"/>
                  </a:lnTo>
                  <a:lnTo>
                    <a:pt x="23" y="73"/>
                  </a:lnTo>
                  <a:lnTo>
                    <a:pt x="23" y="60"/>
                  </a:lnTo>
                  <a:lnTo>
                    <a:pt x="21" y="50"/>
                  </a:lnTo>
                  <a:lnTo>
                    <a:pt x="18" y="38"/>
                  </a:lnTo>
                  <a:lnTo>
                    <a:pt x="10" y="23"/>
                  </a:lnTo>
                  <a:lnTo>
                    <a:pt x="0" y="0"/>
                  </a:lnTo>
                  <a:lnTo>
                    <a:pt x="10" y="0"/>
                  </a:lnTo>
                  <a:lnTo>
                    <a:pt x="26" y="28"/>
                  </a:lnTo>
                  <a:lnTo>
                    <a:pt x="33" y="43"/>
                  </a:lnTo>
                  <a:lnTo>
                    <a:pt x="36" y="53"/>
                  </a:lnTo>
                  <a:lnTo>
                    <a:pt x="38" y="63"/>
                  </a:lnTo>
                  <a:lnTo>
                    <a:pt x="41" y="85"/>
                  </a:lnTo>
                  <a:lnTo>
                    <a:pt x="41" y="98"/>
                  </a:lnTo>
                  <a:lnTo>
                    <a:pt x="38" y="108"/>
                  </a:lnTo>
                  <a:lnTo>
                    <a:pt x="36" y="121"/>
                  </a:lnTo>
                  <a:lnTo>
                    <a:pt x="33" y="131"/>
                  </a:lnTo>
                  <a:lnTo>
                    <a:pt x="26"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5" name="Freeform 729"/>
            <p:cNvSpPr>
              <a:spLocks noEditPoints="1"/>
            </p:cNvSpPr>
            <p:nvPr/>
          </p:nvSpPr>
          <p:spPr bwMode="auto">
            <a:xfrm>
              <a:off x="566" y="8416"/>
              <a:ext cx="98" cy="131"/>
            </a:xfrm>
            <a:custGeom>
              <a:avLst/>
              <a:gdLst>
                <a:gd name="T0" fmla="*/ 68 w 98"/>
                <a:gd name="T1" fmla="*/ 28 h 131"/>
                <a:gd name="T2" fmla="*/ 60 w 98"/>
                <a:gd name="T3" fmla="*/ 25 h 131"/>
                <a:gd name="T4" fmla="*/ 53 w 98"/>
                <a:gd name="T5" fmla="*/ 23 h 131"/>
                <a:gd name="T6" fmla="*/ 28 w 98"/>
                <a:gd name="T7" fmla="*/ 23 h 131"/>
                <a:gd name="T8" fmla="*/ 28 w 98"/>
                <a:gd name="T9" fmla="*/ 61 h 131"/>
                <a:gd name="T10" fmla="*/ 53 w 98"/>
                <a:gd name="T11" fmla="*/ 61 h 131"/>
                <a:gd name="T12" fmla="*/ 60 w 98"/>
                <a:gd name="T13" fmla="*/ 61 h 131"/>
                <a:gd name="T14" fmla="*/ 63 w 98"/>
                <a:gd name="T15" fmla="*/ 58 h 131"/>
                <a:gd name="T16" fmla="*/ 68 w 98"/>
                <a:gd name="T17" fmla="*/ 56 h 131"/>
                <a:gd name="T18" fmla="*/ 70 w 98"/>
                <a:gd name="T19" fmla="*/ 53 h 131"/>
                <a:gd name="T20" fmla="*/ 70 w 98"/>
                <a:gd name="T21" fmla="*/ 51 h 131"/>
                <a:gd name="T22" fmla="*/ 73 w 98"/>
                <a:gd name="T23" fmla="*/ 43 h 131"/>
                <a:gd name="T24" fmla="*/ 70 w 98"/>
                <a:gd name="T25" fmla="*/ 33 h 131"/>
                <a:gd name="T26" fmla="*/ 70 w 98"/>
                <a:gd name="T27" fmla="*/ 30 h 131"/>
                <a:gd name="T28" fmla="*/ 68 w 98"/>
                <a:gd name="T29" fmla="*/ 28 h 131"/>
                <a:gd name="T30" fmla="*/ 88 w 98"/>
                <a:gd name="T31" fmla="*/ 73 h 131"/>
                <a:gd name="T32" fmla="*/ 81 w 98"/>
                <a:gd name="T33" fmla="*/ 78 h 131"/>
                <a:gd name="T34" fmla="*/ 73 w 98"/>
                <a:gd name="T35" fmla="*/ 81 h 131"/>
                <a:gd name="T36" fmla="*/ 65 w 98"/>
                <a:gd name="T37" fmla="*/ 83 h 131"/>
                <a:gd name="T38" fmla="*/ 55 w 98"/>
                <a:gd name="T39" fmla="*/ 83 h 131"/>
                <a:gd name="T40" fmla="*/ 28 w 98"/>
                <a:gd name="T41" fmla="*/ 83 h 131"/>
                <a:gd name="T42" fmla="*/ 28 w 98"/>
                <a:gd name="T43" fmla="*/ 131 h 131"/>
                <a:gd name="T44" fmla="*/ 0 w 98"/>
                <a:gd name="T45" fmla="*/ 131 h 131"/>
                <a:gd name="T46" fmla="*/ 0 w 98"/>
                <a:gd name="T47" fmla="*/ 0 h 131"/>
                <a:gd name="T48" fmla="*/ 55 w 98"/>
                <a:gd name="T49" fmla="*/ 0 h 131"/>
                <a:gd name="T50" fmla="*/ 65 w 98"/>
                <a:gd name="T51" fmla="*/ 0 h 131"/>
                <a:gd name="T52" fmla="*/ 73 w 98"/>
                <a:gd name="T53" fmla="*/ 3 h 131"/>
                <a:gd name="T54" fmla="*/ 81 w 98"/>
                <a:gd name="T55" fmla="*/ 5 h 131"/>
                <a:gd name="T56" fmla="*/ 88 w 98"/>
                <a:gd name="T57" fmla="*/ 10 h 131"/>
                <a:gd name="T58" fmla="*/ 93 w 98"/>
                <a:gd name="T59" fmla="*/ 15 h 131"/>
                <a:gd name="T60" fmla="*/ 96 w 98"/>
                <a:gd name="T61" fmla="*/ 23 h 131"/>
                <a:gd name="T62" fmla="*/ 98 w 98"/>
                <a:gd name="T63" fmla="*/ 28 h 131"/>
                <a:gd name="T64" fmla="*/ 98 w 98"/>
                <a:gd name="T65" fmla="*/ 33 h 131"/>
                <a:gd name="T66" fmla="*/ 98 w 98"/>
                <a:gd name="T67" fmla="*/ 41 h 131"/>
                <a:gd name="T68" fmla="*/ 98 w 98"/>
                <a:gd name="T69" fmla="*/ 53 h 131"/>
                <a:gd name="T70" fmla="*/ 96 w 98"/>
                <a:gd name="T71" fmla="*/ 61 h 131"/>
                <a:gd name="T72" fmla="*/ 93 w 98"/>
                <a:gd name="T73" fmla="*/ 68 h 131"/>
                <a:gd name="T74" fmla="*/ 88 w 98"/>
                <a:gd name="T75" fmla="*/ 73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131"/>
                <a:gd name="T116" fmla="*/ 98 w 98"/>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131">
                  <a:moveTo>
                    <a:pt x="68" y="28"/>
                  </a:moveTo>
                  <a:lnTo>
                    <a:pt x="60" y="25"/>
                  </a:lnTo>
                  <a:lnTo>
                    <a:pt x="53" y="23"/>
                  </a:lnTo>
                  <a:lnTo>
                    <a:pt x="28" y="23"/>
                  </a:lnTo>
                  <a:lnTo>
                    <a:pt x="28" y="61"/>
                  </a:lnTo>
                  <a:lnTo>
                    <a:pt x="53" y="61"/>
                  </a:lnTo>
                  <a:lnTo>
                    <a:pt x="60" y="61"/>
                  </a:lnTo>
                  <a:lnTo>
                    <a:pt x="63" y="58"/>
                  </a:lnTo>
                  <a:lnTo>
                    <a:pt x="68" y="56"/>
                  </a:lnTo>
                  <a:lnTo>
                    <a:pt x="70" y="53"/>
                  </a:lnTo>
                  <a:lnTo>
                    <a:pt x="70" y="51"/>
                  </a:lnTo>
                  <a:lnTo>
                    <a:pt x="73" y="43"/>
                  </a:lnTo>
                  <a:lnTo>
                    <a:pt x="70" y="33"/>
                  </a:lnTo>
                  <a:lnTo>
                    <a:pt x="70" y="30"/>
                  </a:lnTo>
                  <a:lnTo>
                    <a:pt x="68" y="28"/>
                  </a:lnTo>
                  <a:close/>
                  <a:moveTo>
                    <a:pt x="88" y="73"/>
                  </a:moveTo>
                  <a:lnTo>
                    <a:pt x="81" y="78"/>
                  </a:lnTo>
                  <a:lnTo>
                    <a:pt x="73" y="81"/>
                  </a:lnTo>
                  <a:lnTo>
                    <a:pt x="65" y="83"/>
                  </a:lnTo>
                  <a:lnTo>
                    <a:pt x="55" y="83"/>
                  </a:lnTo>
                  <a:lnTo>
                    <a:pt x="28" y="83"/>
                  </a:lnTo>
                  <a:lnTo>
                    <a:pt x="28" y="131"/>
                  </a:lnTo>
                  <a:lnTo>
                    <a:pt x="0" y="131"/>
                  </a:lnTo>
                  <a:lnTo>
                    <a:pt x="0" y="0"/>
                  </a:lnTo>
                  <a:lnTo>
                    <a:pt x="55" y="0"/>
                  </a:lnTo>
                  <a:lnTo>
                    <a:pt x="65" y="0"/>
                  </a:lnTo>
                  <a:lnTo>
                    <a:pt x="73" y="3"/>
                  </a:lnTo>
                  <a:lnTo>
                    <a:pt x="81" y="5"/>
                  </a:lnTo>
                  <a:lnTo>
                    <a:pt x="88" y="10"/>
                  </a:lnTo>
                  <a:lnTo>
                    <a:pt x="93" y="15"/>
                  </a:lnTo>
                  <a:lnTo>
                    <a:pt x="96" y="23"/>
                  </a:lnTo>
                  <a:lnTo>
                    <a:pt x="98" y="28"/>
                  </a:lnTo>
                  <a:lnTo>
                    <a:pt x="98" y="33"/>
                  </a:lnTo>
                  <a:lnTo>
                    <a:pt x="98" y="41"/>
                  </a:lnTo>
                  <a:lnTo>
                    <a:pt x="98" y="53"/>
                  </a:lnTo>
                  <a:lnTo>
                    <a:pt x="96" y="61"/>
                  </a:lnTo>
                  <a:lnTo>
                    <a:pt x="93" y="68"/>
                  </a:lnTo>
                  <a:lnTo>
                    <a:pt x="88"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6" name="Freeform 730"/>
            <p:cNvSpPr>
              <a:spLocks noEditPoints="1"/>
            </p:cNvSpPr>
            <p:nvPr/>
          </p:nvSpPr>
          <p:spPr bwMode="auto">
            <a:xfrm>
              <a:off x="687"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7" name="Rectangle 731"/>
            <p:cNvSpPr>
              <a:spLocks noChangeArrowheads="1"/>
            </p:cNvSpPr>
            <p:nvPr/>
          </p:nvSpPr>
          <p:spPr bwMode="auto">
            <a:xfrm>
              <a:off x="815" y="8416"/>
              <a:ext cx="25"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78" name="Freeform 732"/>
            <p:cNvSpPr>
              <a:spLocks/>
            </p:cNvSpPr>
            <p:nvPr/>
          </p:nvSpPr>
          <p:spPr bwMode="auto">
            <a:xfrm>
              <a:off x="865" y="8416"/>
              <a:ext cx="126" cy="131"/>
            </a:xfrm>
            <a:custGeom>
              <a:avLst/>
              <a:gdLst>
                <a:gd name="T0" fmla="*/ 88 w 126"/>
                <a:gd name="T1" fmla="*/ 0 h 131"/>
                <a:gd name="T2" fmla="*/ 126 w 126"/>
                <a:gd name="T3" fmla="*/ 0 h 131"/>
                <a:gd name="T4" fmla="*/ 126 w 126"/>
                <a:gd name="T5" fmla="*/ 131 h 131"/>
                <a:gd name="T6" fmla="*/ 101 w 126"/>
                <a:gd name="T7" fmla="*/ 131 h 131"/>
                <a:gd name="T8" fmla="*/ 101 w 126"/>
                <a:gd name="T9" fmla="*/ 43 h 131"/>
                <a:gd name="T10" fmla="*/ 101 w 126"/>
                <a:gd name="T11" fmla="*/ 33 h 131"/>
                <a:gd name="T12" fmla="*/ 101 w 126"/>
                <a:gd name="T13" fmla="*/ 20 h 131"/>
                <a:gd name="T14" fmla="*/ 78 w 126"/>
                <a:gd name="T15" fmla="*/ 131 h 131"/>
                <a:gd name="T16" fmla="*/ 51 w 126"/>
                <a:gd name="T17" fmla="*/ 131 h 131"/>
                <a:gd name="T18" fmla="*/ 26 w 126"/>
                <a:gd name="T19" fmla="*/ 20 h 131"/>
                <a:gd name="T20" fmla="*/ 26 w 126"/>
                <a:gd name="T21" fmla="*/ 33 h 131"/>
                <a:gd name="T22" fmla="*/ 26 w 126"/>
                <a:gd name="T23" fmla="*/ 43 h 131"/>
                <a:gd name="T24" fmla="*/ 26 w 126"/>
                <a:gd name="T25" fmla="*/ 131 h 131"/>
                <a:gd name="T26" fmla="*/ 0 w 126"/>
                <a:gd name="T27" fmla="*/ 131 h 131"/>
                <a:gd name="T28" fmla="*/ 0 w 126"/>
                <a:gd name="T29" fmla="*/ 0 h 131"/>
                <a:gd name="T30" fmla="*/ 41 w 126"/>
                <a:gd name="T31" fmla="*/ 0 h 131"/>
                <a:gd name="T32" fmla="*/ 66 w 126"/>
                <a:gd name="T33" fmla="*/ 103 h 131"/>
                <a:gd name="T34" fmla="*/ 88 w 126"/>
                <a:gd name="T35" fmla="*/ 0 h 1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31"/>
                <a:gd name="T56" fmla="*/ 126 w 126"/>
                <a:gd name="T57" fmla="*/ 131 h 1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31">
                  <a:moveTo>
                    <a:pt x="88" y="0"/>
                  </a:moveTo>
                  <a:lnTo>
                    <a:pt x="126" y="0"/>
                  </a:lnTo>
                  <a:lnTo>
                    <a:pt x="126" y="131"/>
                  </a:lnTo>
                  <a:lnTo>
                    <a:pt x="101" y="131"/>
                  </a:lnTo>
                  <a:lnTo>
                    <a:pt x="101" y="43"/>
                  </a:lnTo>
                  <a:lnTo>
                    <a:pt x="101" y="33"/>
                  </a:lnTo>
                  <a:lnTo>
                    <a:pt x="101" y="20"/>
                  </a:lnTo>
                  <a:lnTo>
                    <a:pt x="78" y="131"/>
                  </a:lnTo>
                  <a:lnTo>
                    <a:pt x="51" y="131"/>
                  </a:lnTo>
                  <a:lnTo>
                    <a:pt x="26" y="20"/>
                  </a:lnTo>
                  <a:lnTo>
                    <a:pt x="26" y="33"/>
                  </a:lnTo>
                  <a:lnTo>
                    <a:pt x="26" y="43"/>
                  </a:lnTo>
                  <a:lnTo>
                    <a:pt x="26" y="131"/>
                  </a:lnTo>
                  <a:lnTo>
                    <a:pt x="0" y="131"/>
                  </a:lnTo>
                  <a:lnTo>
                    <a:pt x="0" y="0"/>
                  </a:lnTo>
                  <a:lnTo>
                    <a:pt x="41" y="0"/>
                  </a:lnTo>
                  <a:lnTo>
                    <a:pt x="66" y="103"/>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9" name="Freeform 733"/>
            <p:cNvSpPr>
              <a:spLocks noEditPoints="1"/>
            </p:cNvSpPr>
            <p:nvPr/>
          </p:nvSpPr>
          <p:spPr bwMode="auto">
            <a:xfrm>
              <a:off x="1009" y="8416"/>
              <a:ext cx="123" cy="131"/>
            </a:xfrm>
            <a:custGeom>
              <a:avLst/>
              <a:gdLst>
                <a:gd name="T0" fmla="*/ 45 w 123"/>
                <a:gd name="T1" fmla="*/ 81 h 131"/>
                <a:gd name="T2" fmla="*/ 78 w 123"/>
                <a:gd name="T3" fmla="*/ 81 h 131"/>
                <a:gd name="T4" fmla="*/ 60 w 123"/>
                <a:gd name="T5" fmla="*/ 30 h 131"/>
                <a:gd name="T6" fmla="*/ 45 w 123"/>
                <a:gd name="T7" fmla="*/ 81 h 131"/>
                <a:gd name="T8" fmla="*/ 45 w 123"/>
                <a:gd name="T9" fmla="*/ 0 h 131"/>
                <a:gd name="T10" fmla="*/ 75 w 123"/>
                <a:gd name="T11" fmla="*/ 0 h 131"/>
                <a:gd name="T12" fmla="*/ 123 w 123"/>
                <a:gd name="T13" fmla="*/ 131 h 131"/>
                <a:gd name="T14" fmla="*/ 93 w 123"/>
                <a:gd name="T15" fmla="*/ 131 h 131"/>
                <a:gd name="T16" fmla="*/ 85 w 123"/>
                <a:gd name="T17" fmla="*/ 103 h 131"/>
                <a:gd name="T18" fmla="*/ 38 w 123"/>
                <a:gd name="T19" fmla="*/ 103 h 131"/>
                <a:gd name="T20" fmla="*/ 27 w 123"/>
                <a:gd name="T21" fmla="*/ 131 h 131"/>
                <a:gd name="T22" fmla="*/ 0 w 123"/>
                <a:gd name="T23" fmla="*/ 131 h 131"/>
                <a:gd name="T24" fmla="*/ 45 w 12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131"/>
                <a:gd name="T41" fmla="*/ 123 w 12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131">
                  <a:moveTo>
                    <a:pt x="45" y="81"/>
                  </a:moveTo>
                  <a:lnTo>
                    <a:pt x="78" y="81"/>
                  </a:lnTo>
                  <a:lnTo>
                    <a:pt x="60" y="30"/>
                  </a:lnTo>
                  <a:lnTo>
                    <a:pt x="45" y="81"/>
                  </a:lnTo>
                  <a:close/>
                  <a:moveTo>
                    <a:pt x="45" y="0"/>
                  </a:moveTo>
                  <a:lnTo>
                    <a:pt x="75" y="0"/>
                  </a:lnTo>
                  <a:lnTo>
                    <a:pt x="123" y="131"/>
                  </a:lnTo>
                  <a:lnTo>
                    <a:pt x="93" y="131"/>
                  </a:lnTo>
                  <a:lnTo>
                    <a:pt x="85" y="103"/>
                  </a:lnTo>
                  <a:lnTo>
                    <a:pt x="38" y="103"/>
                  </a:lnTo>
                  <a:lnTo>
                    <a:pt x="27" y="131"/>
                  </a:lnTo>
                  <a:lnTo>
                    <a:pt x="0" y="131"/>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0" name="Freeform 734"/>
            <p:cNvSpPr>
              <a:spLocks noEditPoints="1"/>
            </p:cNvSpPr>
            <p:nvPr/>
          </p:nvSpPr>
          <p:spPr bwMode="auto">
            <a:xfrm>
              <a:off x="1150" y="8416"/>
              <a:ext cx="108" cy="131"/>
            </a:xfrm>
            <a:custGeom>
              <a:avLst/>
              <a:gdLst>
                <a:gd name="T0" fmla="*/ 25 w 108"/>
                <a:gd name="T1" fmla="*/ 23 h 131"/>
                <a:gd name="T2" fmla="*/ 25 w 108"/>
                <a:gd name="T3" fmla="*/ 58 h 131"/>
                <a:gd name="T4" fmla="*/ 58 w 108"/>
                <a:gd name="T5" fmla="*/ 58 h 131"/>
                <a:gd name="T6" fmla="*/ 65 w 108"/>
                <a:gd name="T7" fmla="*/ 58 h 131"/>
                <a:gd name="T8" fmla="*/ 68 w 108"/>
                <a:gd name="T9" fmla="*/ 58 h 131"/>
                <a:gd name="T10" fmla="*/ 70 w 108"/>
                <a:gd name="T11" fmla="*/ 56 h 131"/>
                <a:gd name="T12" fmla="*/ 75 w 108"/>
                <a:gd name="T13" fmla="*/ 53 h 131"/>
                <a:gd name="T14" fmla="*/ 78 w 108"/>
                <a:gd name="T15" fmla="*/ 51 h 131"/>
                <a:gd name="T16" fmla="*/ 78 w 108"/>
                <a:gd name="T17" fmla="*/ 46 h 131"/>
                <a:gd name="T18" fmla="*/ 78 w 108"/>
                <a:gd name="T19" fmla="*/ 41 h 131"/>
                <a:gd name="T20" fmla="*/ 78 w 108"/>
                <a:gd name="T21" fmla="*/ 35 h 131"/>
                <a:gd name="T22" fmla="*/ 78 w 108"/>
                <a:gd name="T23" fmla="*/ 30 h 131"/>
                <a:gd name="T24" fmla="*/ 75 w 108"/>
                <a:gd name="T25" fmla="*/ 28 h 131"/>
                <a:gd name="T26" fmla="*/ 70 w 108"/>
                <a:gd name="T27" fmla="*/ 25 h 131"/>
                <a:gd name="T28" fmla="*/ 65 w 108"/>
                <a:gd name="T29" fmla="*/ 23 h 131"/>
                <a:gd name="T30" fmla="*/ 58 w 108"/>
                <a:gd name="T31" fmla="*/ 23 h 131"/>
                <a:gd name="T32" fmla="*/ 25 w 108"/>
                <a:gd name="T33" fmla="*/ 23 h 131"/>
                <a:gd name="T34" fmla="*/ 85 w 108"/>
                <a:gd name="T35" fmla="*/ 3 h 131"/>
                <a:gd name="T36" fmla="*/ 90 w 108"/>
                <a:gd name="T37" fmla="*/ 8 h 131"/>
                <a:gd name="T38" fmla="*/ 98 w 108"/>
                <a:gd name="T39" fmla="*/ 13 h 131"/>
                <a:gd name="T40" fmla="*/ 103 w 108"/>
                <a:gd name="T41" fmla="*/ 23 h 131"/>
                <a:gd name="T42" fmla="*/ 105 w 108"/>
                <a:gd name="T43" fmla="*/ 30 h 131"/>
                <a:gd name="T44" fmla="*/ 105 w 108"/>
                <a:gd name="T45" fmla="*/ 38 h 131"/>
                <a:gd name="T46" fmla="*/ 105 w 108"/>
                <a:gd name="T47" fmla="*/ 48 h 131"/>
                <a:gd name="T48" fmla="*/ 103 w 108"/>
                <a:gd name="T49" fmla="*/ 51 h 131"/>
                <a:gd name="T50" fmla="*/ 100 w 108"/>
                <a:gd name="T51" fmla="*/ 56 h 131"/>
                <a:gd name="T52" fmla="*/ 98 w 108"/>
                <a:gd name="T53" fmla="*/ 61 h 131"/>
                <a:gd name="T54" fmla="*/ 95 w 108"/>
                <a:gd name="T55" fmla="*/ 63 h 131"/>
                <a:gd name="T56" fmla="*/ 85 w 108"/>
                <a:gd name="T57" fmla="*/ 68 h 131"/>
                <a:gd name="T58" fmla="*/ 93 w 108"/>
                <a:gd name="T59" fmla="*/ 73 h 131"/>
                <a:gd name="T60" fmla="*/ 98 w 108"/>
                <a:gd name="T61" fmla="*/ 78 h 131"/>
                <a:gd name="T62" fmla="*/ 100 w 108"/>
                <a:gd name="T63" fmla="*/ 88 h 131"/>
                <a:gd name="T64" fmla="*/ 103 w 108"/>
                <a:gd name="T65" fmla="*/ 98 h 131"/>
                <a:gd name="T66" fmla="*/ 103 w 108"/>
                <a:gd name="T67" fmla="*/ 108 h 131"/>
                <a:gd name="T68" fmla="*/ 103 w 108"/>
                <a:gd name="T69" fmla="*/ 121 h 131"/>
                <a:gd name="T70" fmla="*/ 105 w 108"/>
                <a:gd name="T71" fmla="*/ 123 h 131"/>
                <a:gd name="T72" fmla="*/ 108 w 108"/>
                <a:gd name="T73" fmla="*/ 128 h 131"/>
                <a:gd name="T74" fmla="*/ 108 w 108"/>
                <a:gd name="T75" fmla="*/ 131 h 131"/>
                <a:gd name="T76" fmla="*/ 78 w 108"/>
                <a:gd name="T77" fmla="*/ 131 h 131"/>
                <a:gd name="T78" fmla="*/ 75 w 108"/>
                <a:gd name="T79" fmla="*/ 123 h 131"/>
                <a:gd name="T80" fmla="*/ 75 w 108"/>
                <a:gd name="T81" fmla="*/ 113 h 131"/>
                <a:gd name="T82" fmla="*/ 75 w 108"/>
                <a:gd name="T83" fmla="*/ 101 h 131"/>
                <a:gd name="T84" fmla="*/ 73 w 108"/>
                <a:gd name="T85" fmla="*/ 91 h 131"/>
                <a:gd name="T86" fmla="*/ 70 w 108"/>
                <a:gd name="T87" fmla="*/ 83 h 131"/>
                <a:gd name="T88" fmla="*/ 65 w 108"/>
                <a:gd name="T89" fmla="*/ 81 h 131"/>
                <a:gd name="T90" fmla="*/ 55 w 108"/>
                <a:gd name="T91" fmla="*/ 81 h 131"/>
                <a:gd name="T92" fmla="*/ 25 w 108"/>
                <a:gd name="T93" fmla="*/ 81 h 131"/>
                <a:gd name="T94" fmla="*/ 25 w 108"/>
                <a:gd name="T95" fmla="*/ 131 h 131"/>
                <a:gd name="T96" fmla="*/ 0 w 108"/>
                <a:gd name="T97" fmla="*/ 131 h 131"/>
                <a:gd name="T98" fmla="*/ 0 w 108"/>
                <a:gd name="T99" fmla="*/ 0 h 131"/>
                <a:gd name="T100" fmla="*/ 63 w 108"/>
                <a:gd name="T101" fmla="*/ 0 h 131"/>
                <a:gd name="T102" fmla="*/ 75 w 108"/>
                <a:gd name="T103" fmla="*/ 0 h 131"/>
                <a:gd name="T104" fmla="*/ 85 w 108"/>
                <a:gd name="T105" fmla="*/ 3 h 1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31"/>
                <a:gd name="T161" fmla="*/ 108 w 108"/>
                <a:gd name="T162" fmla="*/ 131 h 1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31">
                  <a:moveTo>
                    <a:pt x="25" y="23"/>
                  </a:moveTo>
                  <a:lnTo>
                    <a:pt x="25" y="58"/>
                  </a:lnTo>
                  <a:lnTo>
                    <a:pt x="58" y="58"/>
                  </a:lnTo>
                  <a:lnTo>
                    <a:pt x="65" y="58"/>
                  </a:lnTo>
                  <a:lnTo>
                    <a:pt x="68" y="58"/>
                  </a:lnTo>
                  <a:lnTo>
                    <a:pt x="70" y="56"/>
                  </a:lnTo>
                  <a:lnTo>
                    <a:pt x="75" y="53"/>
                  </a:lnTo>
                  <a:lnTo>
                    <a:pt x="78" y="51"/>
                  </a:lnTo>
                  <a:lnTo>
                    <a:pt x="78" y="46"/>
                  </a:lnTo>
                  <a:lnTo>
                    <a:pt x="78" y="41"/>
                  </a:lnTo>
                  <a:lnTo>
                    <a:pt x="78" y="35"/>
                  </a:lnTo>
                  <a:lnTo>
                    <a:pt x="78" y="30"/>
                  </a:lnTo>
                  <a:lnTo>
                    <a:pt x="75" y="28"/>
                  </a:lnTo>
                  <a:lnTo>
                    <a:pt x="70" y="25"/>
                  </a:lnTo>
                  <a:lnTo>
                    <a:pt x="65" y="23"/>
                  </a:lnTo>
                  <a:lnTo>
                    <a:pt x="58" y="23"/>
                  </a:lnTo>
                  <a:lnTo>
                    <a:pt x="25" y="23"/>
                  </a:lnTo>
                  <a:close/>
                  <a:moveTo>
                    <a:pt x="85" y="3"/>
                  </a:moveTo>
                  <a:lnTo>
                    <a:pt x="90" y="8"/>
                  </a:lnTo>
                  <a:lnTo>
                    <a:pt x="98" y="13"/>
                  </a:lnTo>
                  <a:lnTo>
                    <a:pt x="103" y="23"/>
                  </a:lnTo>
                  <a:lnTo>
                    <a:pt x="105" y="30"/>
                  </a:lnTo>
                  <a:lnTo>
                    <a:pt x="105" y="38"/>
                  </a:lnTo>
                  <a:lnTo>
                    <a:pt x="105" y="48"/>
                  </a:lnTo>
                  <a:lnTo>
                    <a:pt x="103" y="51"/>
                  </a:lnTo>
                  <a:lnTo>
                    <a:pt x="100" y="56"/>
                  </a:lnTo>
                  <a:lnTo>
                    <a:pt x="98" y="61"/>
                  </a:lnTo>
                  <a:lnTo>
                    <a:pt x="95" y="63"/>
                  </a:lnTo>
                  <a:lnTo>
                    <a:pt x="85" y="68"/>
                  </a:lnTo>
                  <a:lnTo>
                    <a:pt x="93" y="73"/>
                  </a:lnTo>
                  <a:lnTo>
                    <a:pt x="98" y="78"/>
                  </a:lnTo>
                  <a:lnTo>
                    <a:pt x="100" y="88"/>
                  </a:lnTo>
                  <a:lnTo>
                    <a:pt x="103" y="98"/>
                  </a:lnTo>
                  <a:lnTo>
                    <a:pt x="103" y="108"/>
                  </a:lnTo>
                  <a:lnTo>
                    <a:pt x="103" y="121"/>
                  </a:lnTo>
                  <a:lnTo>
                    <a:pt x="105" y="123"/>
                  </a:lnTo>
                  <a:lnTo>
                    <a:pt x="108" y="128"/>
                  </a:lnTo>
                  <a:lnTo>
                    <a:pt x="108" y="131"/>
                  </a:lnTo>
                  <a:lnTo>
                    <a:pt x="78" y="131"/>
                  </a:lnTo>
                  <a:lnTo>
                    <a:pt x="75" y="123"/>
                  </a:lnTo>
                  <a:lnTo>
                    <a:pt x="75" y="113"/>
                  </a:lnTo>
                  <a:lnTo>
                    <a:pt x="75" y="101"/>
                  </a:lnTo>
                  <a:lnTo>
                    <a:pt x="73" y="91"/>
                  </a:lnTo>
                  <a:lnTo>
                    <a:pt x="70" y="83"/>
                  </a:lnTo>
                  <a:lnTo>
                    <a:pt x="65" y="81"/>
                  </a:lnTo>
                  <a:lnTo>
                    <a:pt x="55" y="81"/>
                  </a:lnTo>
                  <a:lnTo>
                    <a:pt x="25" y="81"/>
                  </a:lnTo>
                  <a:lnTo>
                    <a:pt x="25" y="131"/>
                  </a:lnTo>
                  <a:lnTo>
                    <a:pt x="0" y="131"/>
                  </a:lnTo>
                  <a:lnTo>
                    <a:pt x="0" y="0"/>
                  </a:lnTo>
                  <a:lnTo>
                    <a:pt x="63" y="0"/>
                  </a:lnTo>
                  <a:lnTo>
                    <a:pt x="75"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1" name="Freeform 735"/>
            <p:cNvSpPr>
              <a:spLocks/>
            </p:cNvSpPr>
            <p:nvPr/>
          </p:nvSpPr>
          <p:spPr bwMode="auto">
            <a:xfrm>
              <a:off x="1260" y="8416"/>
              <a:ext cx="119" cy="131"/>
            </a:xfrm>
            <a:custGeom>
              <a:avLst/>
              <a:gdLst>
                <a:gd name="T0" fmla="*/ 86 w 119"/>
                <a:gd name="T1" fmla="*/ 0 h 131"/>
                <a:gd name="T2" fmla="*/ 119 w 119"/>
                <a:gd name="T3" fmla="*/ 0 h 131"/>
                <a:gd name="T4" fmla="*/ 73 w 119"/>
                <a:gd name="T5" fmla="*/ 81 h 131"/>
                <a:gd name="T6" fmla="*/ 73 w 119"/>
                <a:gd name="T7" fmla="*/ 131 h 131"/>
                <a:gd name="T8" fmla="*/ 46 w 119"/>
                <a:gd name="T9" fmla="*/ 131 h 131"/>
                <a:gd name="T10" fmla="*/ 46 w 119"/>
                <a:gd name="T11" fmla="*/ 81 h 131"/>
                <a:gd name="T12" fmla="*/ 0 w 119"/>
                <a:gd name="T13" fmla="*/ 0 h 131"/>
                <a:gd name="T14" fmla="*/ 33 w 119"/>
                <a:gd name="T15" fmla="*/ 0 h 131"/>
                <a:gd name="T16" fmla="*/ 61 w 119"/>
                <a:gd name="T17" fmla="*/ 58 h 131"/>
                <a:gd name="T18" fmla="*/ 86 w 119"/>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31"/>
                <a:gd name="T32" fmla="*/ 119 w 119"/>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31">
                  <a:moveTo>
                    <a:pt x="86" y="0"/>
                  </a:moveTo>
                  <a:lnTo>
                    <a:pt x="119" y="0"/>
                  </a:lnTo>
                  <a:lnTo>
                    <a:pt x="73" y="81"/>
                  </a:lnTo>
                  <a:lnTo>
                    <a:pt x="73" y="131"/>
                  </a:lnTo>
                  <a:lnTo>
                    <a:pt x="46" y="131"/>
                  </a:lnTo>
                  <a:lnTo>
                    <a:pt x="46" y="81"/>
                  </a:lnTo>
                  <a:lnTo>
                    <a:pt x="0" y="0"/>
                  </a:lnTo>
                  <a:lnTo>
                    <a:pt x="33" y="0"/>
                  </a:lnTo>
                  <a:lnTo>
                    <a:pt x="61" y="58"/>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2" name="Freeform 736"/>
            <p:cNvSpPr>
              <a:spLocks/>
            </p:cNvSpPr>
            <p:nvPr/>
          </p:nvSpPr>
          <p:spPr bwMode="auto">
            <a:xfrm>
              <a:off x="1442" y="8416"/>
              <a:ext cx="113" cy="131"/>
            </a:xfrm>
            <a:custGeom>
              <a:avLst/>
              <a:gdLst>
                <a:gd name="T0" fmla="*/ 0 w 113"/>
                <a:gd name="T1" fmla="*/ 0 h 131"/>
                <a:gd name="T2" fmla="*/ 25 w 113"/>
                <a:gd name="T3" fmla="*/ 0 h 131"/>
                <a:gd name="T4" fmla="*/ 25 w 113"/>
                <a:gd name="T5" fmla="*/ 53 h 131"/>
                <a:gd name="T6" fmla="*/ 75 w 113"/>
                <a:gd name="T7" fmla="*/ 0 h 131"/>
                <a:gd name="T8" fmla="*/ 110 w 113"/>
                <a:gd name="T9" fmla="*/ 0 h 131"/>
                <a:gd name="T10" fmla="*/ 57 w 113"/>
                <a:gd name="T11" fmla="*/ 53 h 131"/>
                <a:gd name="T12" fmla="*/ 113 w 113"/>
                <a:gd name="T13" fmla="*/ 131 h 131"/>
                <a:gd name="T14" fmla="*/ 78 w 113"/>
                <a:gd name="T15" fmla="*/ 131 h 131"/>
                <a:gd name="T16" fmla="*/ 37 w 113"/>
                <a:gd name="T17" fmla="*/ 73 h 131"/>
                <a:gd name="T18" fmla="*/ 25 w 113"/>
                <a:gd name="T19" fmla="*/ 86 h 131"/>
                <a:gd name="T20" fmla="*/ 25 w 113"/>
                <a:gd name="T21" fmla="*/ 131 h 131"/>
                <a:gd name="T22" fmla="*/ 0 w 113"/>
                <a:gd name="T23" fmla="*/ 131 h 131"/>
                <a:gd name="T24" fmla="*/ 0 w 113"/>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3"/>
                <a:gd name="T40" fmla="*/ 0 h 131"/>
                <a:gd name="T41" fmla="*/ 113 w 113"/>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3" h="131">
                  <a:moveTo>
                    <a:pt x="0" y="0"/>
                  </a:moveTo>
                  <a:lnTo>
                    <a:pt x="25" y="0"/>
                  </a:lnTo>
                  <a:lnTo>
                    <a:pt x="25" y="53"/>
                  </a:lnTo>
                  <a:lnTo>
                    <a:pt x="75" y="0"/>
                  </a:lnTo>
                  <a:lnTo>
                    <a:pt x="110" y="0"/>
                  </a:lnTo>
                  <a:lnTo>
                    <a:pt x="57" y="53"/>
                  </a:lnTo>
                  <a:lnTo>
                    <a:pt x="113" y="131"/>
                  </a:lnTo>
                  <a:lnTo>
                    <a:pt x="78" y="131"/>
                  </a:lnTo>
                  <a:lnTo>
                    <a:pt x="37" y="73"/>
                  </a:lnTo>
                  <a:lnTo>
                    <a:pt x="25" y="86"/>
                  </a:lnTo>
                  <a:lnTo>
                    <a:pt x="2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3" name="Freeform 737"/>
            <p:cNvSpPr>
              <a:spLocks/>
            </p:cNvSpPr>
            <p:nvPr/>
          </p:nvSpPr>
          <p:spPr bwMode="auto">
            <a:xfrm>
              <a:off x="1572" y="8416"/>
              <a:ext cx="98" cy="131"/>
            </a:xfrm>
            <a:custGeom>
              <a:avLst/>
              <a:gdLst>
                <a:gd name="T0" fmla="*/ 96 w 98"/>
                <a:gd name="T1" fmla="*/ 23 h 131"/>
                <a:gd name="T2" fmla="*/ 26 w 98"/>
                <a:gd name="T3" fmla="*/ 23 h 131"/>
                <a:gd name="T4" fmla="*/ 26 w 98"/>
                <a:gd name="T5" fmla="*/ 51 h 131"/>
                <a:gd name="T6" fmla="*/ 91 w 98"/>
                <a:gd name="T7" fmla="*/ 51 h 131"/>
                <a:gd name="T8" fmla="*/ 91 w 98"/>
                <a:gd name="T9" fmla="*/ 73 h 131"/>
                <a:gd name="T10" fmla="*/ 26 w 98"/>
                <a:gd name="T11" fmla="*/ 73 h 131"/>
                <a:gd name="T12" fmla="*/ 26 w 98"/>
                <a:gd name="T13" fmla="*/ 106 h 131"/>
                <a:gd name="T14" fmla="*/ 98 w 98"/>
                <a:gd name="T15" fmla="*/ 106 h 131"/>
                <a:gd name="T16" fmla="*/ 98 w 98"/>
                <a:gd name="T17" fmla="*/ 131 h 131"/>
                <a:gd name="T18" fmla="*/ 0 w 98"/>
                <a:gd name="T19" fmla="*/ 131 h 131"/>
                <a:gd name="T20" fmla="*/ 0 w 98"/>
                <a:gd name="T21" fmla="*/ 0 h 131"/>
                <a:gd name="T22" fmla="*/ 96 w 98"/>
                <a:gd name="T23" fmla="*/ 0 h 131"/>
                <a:gd name="T24" fmla="*/ 96 w 98"/>
                <a:gd name="T25" fmla="*/ 23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131"/>
                <a:gd name="T41" fmla="*/ 98 w 98"/>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131">
                  <a:moveTo>
                    <a:pt x="96" y="23"/>
                  </a:moveTo>
                  <a:lnTo>
                    <a:pt x="26" y="23"/>
                  </a:lnTo>
                  <a:lnTo>
                    <a:pt x="26" y="51"/>
                  </a:lnTo>
                  <a:lnTo>
                    <a:pt x="91" y="51"/>
                  </a:lnTo>
                  <a:lnTo>
                    <a:pt x="91" y="73"/>
                  </a:lnTo>
                  <a:lnTo>
                    <a:pt x="26" y="73"/>
                  </a:lnTo>
                  <a:lnTo>
                    <a:pt x="26" y="106"/>
                  </a:lnTo>
                  <a:lnTo>
                    <a:pt x="98" y="106"/>
                  </a:lnTo>
                  <a:lnTo>
                    <a:pt x="98" y="131"/>
                  </a:lnTo>
                  <a:lnTo>
                    <a:pt x="0" y="131"/>
                  </a:lnTo>
                  <a:lnTo>
                    <a:pt x="0" y="0"/>
                  </a:lnTo>
                  <a:lnTo>
                    <a:pt x="96" y="0"/>
                  </a:lnTo>
                  <a:lnTo>
                    <a:pt x="9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4" name="Freeform 738"/>
            <p:cNvSpPr>
              <a:spLocks/>
            </p:cNvSpPr>
            <p:nvPr/>
          </p:nvSpPr>
          <p:spPr bwMode="auto">
            <a:xfrm>
              <a:off x="1681" y="8416"/>
              <a:ext cx="115" cy="131"/>
            </a:xfrm>
            <a:custGeom>
              <a:avLst/>
              <a:gdLst>
                <a:gd name="T0" fmla="*/ 85 w 115"/>
                <a:gd name="T1" fmla="*/ 0 h 131"/>
                <a:gd name="T2" fmla="*/ 115 w 115"/>
                <a:gd name="T3" fmla="*/ 0 h 131"/>
                <a:gd name="T4" fmla="*/ 72 w 115"/>
                <a:gd name="T5" fmla="*/ 81 h 131"/>
                <a:gd name="T6" fmla="*/ 72 w 115"/>
                <a:gd name="T7" fmla="*/ 131 h 131"/>
                <a:gd name="T8" fmla="*/ 45 w 115"/>
                <a:gd name="T9" fmla="*/ 131 h 131"/>
                <a:gd name="T10" fmla="*/ 45 w 115"/>
                <a:gd name="T11" fmla="*/ 81 h 131"/>
                <a:gd name="T12" fmla="*/ 0 w 115"/>
                <a:gd name="T13" fmla="*/ 0 h 131"/>
                <a:gd name="T14" fmla="*/ 32 w 115"/>
                <a:gd name="T15" fmla="*/ 0 h 131"/>
                <a:gd name="T16" fmla="*/ 60 w 115"/>
                <a:gd name="T17" fmla="*/ 58 h 131"/>
                <a:gd name="T18" fmla="*/ 85 w 115"/>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131"/>
                <a:gd name="T32" fmla="*/ 115 w 115"/>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131">
                  <a:moveTo>
                    <a:pt x="85" y="0"/>
                  </a:moveTo>
                  <a:lnTo>
                    <a:pt x="115" y="0"/>
                  </a:lnTo>
                  <a:lnTo>
                    <a:pt x="72" y="81"/>
                  </a:lnTo>
                  <a:lnTo>
                    <a:pt x="72" y="131"/>
                  </a:lnTo>
                  <a:lnTo>
                    <a:pt x="45" y="131"/>
                  </a:lnTo>
                  <a:lnTo>
                    <a:pt x="45" y="81"/>
                  </a:lnTo>
                  <a:lnTo>
                    <a:pt x="0" y="0"/>
                  </a:lnTo>
                  <a:lnTo>
                    <a:pt x="32" y="0"/>
                  </a:lnTo>
                  <a:lnTo>
                    <a:pt x="60" y="58"/>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5" name="Freeform 739"/>
            <p:cNvSpPr>
              <a:spLocks/>
            </p:cNvSpPr>
            <p:nvPr/>
          </p:nvSpPr>
          <p:spPr bwMode="auto">
            <a:xfrm>
              <a:off x="1862" y="8414"/>
              <a:ext cx="42" cy="171"/>
            </a:xfrm>
            <a:custGeom>
              <a:avLst/>
              <a:gdLst>
                <a:gd name="T0" fmla="*/ 40 w 42"/>
                <a:gd name="T1" fmla="*/ 0 h 171"/>
                <a:gd name="T2" fmla="*/ 30 w 42"/>
                <a:gd name="T3" fmla="*/ 25 h 171"/>
                <a:gd name="T4" fmla="*/ 22 w 42"/>
                <a:gd name="T5" fmla="*/ 40 h 171"/>
                <a:gd name="T6" fmla="*/ 20 w 42"/>
                <a:gd name="T7" fmla="*/ 50 h 171"/>
                <a:gd name="T8" fmla="*/ 17 w 42"/>
                <a:gd name="T9" fmla="*/ 60 h 171"/>
                <a:gd name="T10" fmla="*/ 17 w 42"/>
                <a:gd name="T11" fmla="*/ 73 h 171"/>
                <a:gd name="T12" fmla="*/ 17 w 42"/>
                <a:gd name="T13" fmla="*/ 85 h 171"/>
                <a:gd name="T14" fmla="*/ 17 w 42"/>
                <a:gd name="T15" fmla="*/ 98 h 171"/>
                <a:gd name="T16" fmla="*/ 20 w 42"/>
                <a:gd name="T17" fmla="*/ 110 h 171"/>
                <a:gd name="T18" fmla="*/ 25 w 42"/>
                <a:gd name="T19" fmla="*/ 133 h 171"/>
                <a:gd name="T20" fmla="*/ 30 w 42"/>
                <a:gd name="T21" fmla="*/ 148 h 171"/>
                <a:gd name="T22" fmla="*/ 42 w 42"/>
                <a:gd name="T23" fmla="*/ 171 h 171"/>
                <a:gd name="T24" fmla="*/ 30 w 42"/>
                <a:gd name="T25" fmla="*/ 171 h 171"/>
                <a:gd name="T26" fmla="*/ 15 w 42"/>
                <a:gd name="T27" fmla="*/ 143 h 171"/>
                <a:gd name="T28" fmla="*/ 7 w 42"/>
                <a:gd name="T29" fmla="*/ 128 h 171"/>
                <a:gd name="T30" fmla="*/ 5 w 42"/>
                <a:gd name="T31" fmla="*/ 115 h 171"/>
                <a:gd name="T32" fmla="*/ 2 w 42"/>
                <a:gd name="T33" fmla="*/ 100 h 171"/>
                <a:gd name="T34" fmla="*/ 0 w 42"/>
                <a:gd name="T35" fmla="*/ 85 h 171"/>
                <a:gd name="T36" fmla="*/ 0 w 42"/>
                <a:gd name="T37" fmla="*/ 73 h 171"/>
                <a:gd name="T38" fmla="*/ 2 w 42"/>
                <a:gd name="T39" fmla="*/ 63 h 171"/>
                <a:gd name="T40" fmla="*/ 5 w 42"/>
                <a:gd name="T41" fmla="*/ 50 h 171"/>
                <a:gd name="T42" fmla="*/ 7 w 42"/>
                <a:gd name="T43" fmla="*/ 40 h 171"/>
                <a:gd name="T44" fmla="*/ 17 w 42"/>
                <a:gd name="T45" fmla="*/ 22 h 171"/>
                <a:gd name="T46" fmla="*/ 30 w 42"/>
                <a:gd name="T47" fmla="*/ 0 h 171"/>
                <a:gd name="T48" fmla="*/ 40 w 42"/>
                <a:gd name="T49" fmla="*/ 0 h 17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171"/>
                <a:gd name="T77" fmla="*/ 42 w 42"/>
                <a:gd name="T78" fmla="*/ 171 h 17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171">
                  <a:moveTo>
                    <a:pt x="40" y="0"/>
                  </a:moveTo>
                  <a:lnTo>
                    <a:pt x="30" y="25"/>
                  </a:lnTo>
                  <a:lnTo>
                    <a:pt x="22" y="40"/>
                  </a:lnTo>
                  <a:lnTo>
                    <a:pt x="20" y="50"/>
                  </a:lnTo>
                  <a:lnTo>
                    <a:pt x="17" y="60"/>
                  </a:lnTo>
                  <a:lnTo>
                    <a:pt x="17" y="73"/>
                  </a:lnTo>
                  <a:lnTo>
                    <a:pt x="17" y="85"/>
                  </a:lnTo>
                  <a:lnTo>
                    <a:pt x="17" y="98"/>
                  </a:lnTo>
                  <a:lnTo>
                    <a:pt x="20" y="110"/>
                  </a:lnTo>
                  <a:lnTo>
                    <a:pt x="25" y="133"/>
                  </a:lnTo>
                  <a:lnTo>
                    <a:pt x="30" y="148"/>
                  </a:lnTo>
                  <a:lnTo>
                    <a:pt x="42" y="171"/>
                  </a:lnTo>
                  <a:lnTo>
                    <a:pt x="30" y="171"/>
                  </a:lnTo>
                  <a:lnTo>
                    <a:pt x="15" y="143"/>
                  </a:lnTo>
                  <a:lnTo>
                    <a:pt x="7" y="128"/>
                  </a:lnTo>
                  <a:lnTo>
                    <a:pt x="5" y="115"/>
                  </a:lnTo>
                  <a:lnTo>
                    <a:pt x="2" y="100"/>
                  </a:lnTo>
                  <a:lnTo>
                    <a:pt x="0" y="85"/>
                  </a:lnTo>
                  <a:lnTo>
                    <a:pt x="0" y="73"/>
                  </a:lnTo>
                  <a:lnTo>
                    <a:pt x="2" y="63"/>
                  </a:lnTo>
                  <a:lnTo>
                    <a:pt x="5" y="50"/>
                  </a:lnTo>
                  <a:lnTo>
                    <a:pt x="7" y="40"/>
                  </a:lnTo>
                  <a:lnTo>
                    <a:pt x="17" y="22"/>
                  </a:lnTo>
                  <a:lnTo>
                    <a:pt x="3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6" name="Freeform 740"/>
            <p:cNvSpPr>
              <a:spLocks/>
            </p:cNvSpPr>
            <p:nvPr/>
          </p:nvSpPr>
          <p:spPr bwMode="auto">
            <a:xfrm>
              <a:off x="1925" y="8416"/>
              <a:ext cx="95" cy="131"/>
            </a:xfrm>
            <a:custGeom>
              <a:avLst/>
              <a:gdLst>
                <a:gd name="T0" fmla="*/ 0 w 95"/>
                <a:gd name="T1" fmla="*/ 0 h 131"/>
                <a:gd name="T2" fmla="*/ 95 w 95"/>
                <a:gd name="T3" fmla="*/ 0 h 131"/>
                <a:gd name="T4" fmla="*/ 95 w 95"/>
                <a:gd name="T5" fmla="*/ 15 h 131"/>
                <a:gd name="T6" fmla="*/ 17 w 95"/>
                <a:gd name="T7" fmla="*/ 15 h 131"/>
                <a:gd name="T8" fmla="*/ 17 w 95"/>
                <a:gd name="T9" fmla="*/ 56 h 131"/>
                <a:gd name="T10" fmla="*/ 88 w 95"/>
                <a:gd name="T11" fmla="*/ 56 h 131"/>
                <a:gd name="T12" fmla="*/ 88 w 95"/>
                <a:gd name="T13" fmla="*/ 71 h 131"/>
                <a:gd name="T14" fmla="*/ 17 w 95"/>
                <a:gd name="T15" fmla="*/ 71 h 131"/>
                <a:gd name="T16" fmla="*/ 17 w 95"/>
                <a:gd name="T17" fmla="*/ 116 h 131"/>
                <a:gd name="T18" fmla="*/ 95 w 95"/>
                <a:gd name="T19" fmla="*/ 116 h 131"/>
                <a:gd name="T20" fmla="*/ 95 w 95"/>
                <a:gd name="T21" fmla="*/ 131 h 131"/>
                <a:gd name="T22" fmla="*/ 0 w 95"/>
                <a:gd name="T23" fmla="*/ 131 h 131"/>
                <a:gd name="T24" fmla="*/ 0 w 95"/>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31"/>
                <a:gd name="T41" fmla="*/ 95 w 95"/>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31">
                  <a:moveTo>
                    <a:pt x="0" y="0"/>
                  </a:moveTo>
                  <a:lnTo>
                    <a:pt x="95" y="0"/>
                  </a:lnTo>
                  <a:lnTo>
                    <a:pt x="95" y="15"/>
                  </a:lnTo>
                  <a:lnTo>
                    <a:pt x="17" y="15"/>
                  </a:lnTo>
                  <a:lnTo>
                    <a:pt x="17" y="56"/>
                  </a:lnTo>
                  <a:lnTo>
                    <a:pt x="88" y="56"/>
                  </a:lnTo>
                  <a:lnTo>
                    <a:pt x="88" y="71"/>
                  </a:lnTo>
                  <a:lnTo>
                    <a:pt x="17" y="71"/>
                  </a:lnTo>
                  <a:lnTo>
                    <a:pt x="17" y="116"/>
                  </a:lnTo>
                  <a:lnTo>
                    <a:pt x="95" y="116"/>
                  </a:lnTo>
                  <a:lnTo>
                    <a:pt x="95"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7" name="Rectangle 741"/>
            <p:cNvSpPr>
              <a:spLocks noChangeArrowheads="1"/>
            </p:cNvSpPr>
            <p:nvPr/>
          </p:nvSpPr>
          <p:spPr bwMode="auto">
            <a:xfrm>
              <a:off x="2030" y="8560"/>
              <a:ext cx="10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88" name="Rectangle 742"/>
            <p:cNvSpPr>
              <a:spLocks noChangeArrowheads="1"/>
            </p:cNvSpPr>
            <p:nvPr/>
          </p:nvSpPr>
          <p:spPr bwMode="auto">
            <a:xfrm>
              <a:off x="2148" y="8416"/>
              <a:ext cx="18" cy="1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89" name="Freeform 743"/>
            <p:cNvSpPr>
              <a:spLocks noEditPoints="1"/>
            </p:cNvSpPr>
            <p:nvPr/>
          </p:nvSpPr>
          <p:spPr bwMode="auto">
            <a:xfrm>
              <a:off x="2196" y="8416"/>
              <a:ext cx="108" cy="131"/>
            </a:xfrm>
            <a:custGeom>
              <a:avLst/>
              <a:gdLst>
                <a:gd name="T0" fmla="*/ 51 w 108"/>
                <a:gd name="T1" fmla="*/ 116 h 131"/>
                <a:gd name="T2" fmla="*/ 58 w 108"/>
                <a:gd name="T3" fmla="*/ 116 h 131"/>
                <a:gd name="T4" fmla="*/ 63 w 108"/>
                <a:gd name="T5" fmla="*/ 113 h 131"/>
                <a:gd name="T6" fmla="*/ 73 w 108"/>
                <a:gd name="T7" fmla="*/ 108 h 131"/>
                <a:gd name="T8" fmla="*/ 81 w 108"/>
                <a:gd name="T9" fmla="*/ 101 h 131"/>
                <a:gd name="T10" fmla="*/ 86 w 108"/>
                <a:gd name="T11" fmla="*/ 91 h 131"/>
                <a:gd name="T12" fmla="*/ 88 w 108"/>
                <a:gd name="T13" fmla="*/ 81 h 131"/>
                <a:gd name="T14" fmla="*/ 91 w 108"/>
                <a:gd name="T15" fmla="*/ 66 h 131"/>
                <a:gd name="T16" fmla="*/ 88 w 108"/>
                <a:gd name="T17" fmla="*/ 56 h 131"/>
                <a:gd name="T18" fmla="*/ 88 w 108"/>
                <a:gd name="T19" fmla="*/ 46 h 131"/>
                <a:gd name="T20" fmla="*/ 83 w 108"/>
                <a:gd name="T21" fmla="*/ 35 h 131"/>
                <a:gd name="T22" fmla="*/ 81 w 108"/>
                <a:gd name="T23" fmla="*/ 30 h 131"/>
                <a:gd name="T24" fmla="*/ 78 w 108"/>
                <a:gd name="T25" fmla="*/ 25 h 131"/>
                <a:gd name="T26" fmla="*/ 76 w 108"/>
                <a:gd name="T27" fmla="*/ 23 h 131"/>
                <a:gd name="T28" fmla="*/ 68 w 108"/>
                <a:gd name="T29" fmla="*/ 20 h 131"/>
                <a:gd name="T30" fmla="*/ 58 w 108"/>
                <a:gd name="T31" fmla="*/ 18 h 131"/>
                <a:gd name="T32" fmla="*/ 48 w 108"/>
                <a:gd name="T33" fmla="*/ 15 h 131"/>
                <a:gd name="T34" fmla="*/ 18 w 108"/>
                <a:gd name="T35" fmla="*/ 15 h 131"/>
                <a:gd name="T36" fmla="*/ 18 w 108"/>
                <a:gd name="T37" fmla="*/ 116 h 131"/>
                <a:gd name="T38" fmla="*/ 51 w 108"/>
                <a:gd name="T39" fmla="*/ 116 h 131"/>
                <a:gd name="T40" fmla="*/ 0 w 108"/>
                <a:gd name="T41" fmla="*/ 0 h 131"/>
                <a:gd name="T42" fmla="*/ 53 w 108"/>
                <a:gd name="T43" fmla="*/ 0 h 131"/>
                <a:gd name="T44" fmla="*/ 66 w 108"/>
                <a:gd name="T45" fmla="*/ 3 h 131"/>
                <a:gd name="T46" fmla="*/ 76 w 108"/>
                <a:gd name="T47" fmla="*/ 5 h 131"/>
                <a:gd name="T48" fmla="*/ 86 w 108"/>
                <a:gd name="T49" fmla="*/ 13 h 131"/>
                <a:gd name="T50" fmla="*/ 93 w 108"/>
                <a:gd name="T51" fmla="*/ 20 h 131"/>
                <a:gd name="T52" fmla="*/ 98 w 108"/>
                <a:gd name="T53" fmla="*/ 25 h 131"/>
                <a:gd name="T54" fmla="*/ 101 w 108"/>
                <a:gd name="T55" fmla="*/ 28 h 131"/>
                <a:gd name="T56" fmla="*/ 103 w 108"/>
                <a:gd name="T57" fmla="*/ 41 h 131"/>
                <a:gd name="T58" fmla="*/ 106 w 108"/>
                <a:gd name="T59" fmla="*/ 51 h 131"/>
                <a:gd name="T60" fmla="*/ 108 w 108"/>
                <a:gd name="T61" fmla="*/ 63 h 131"/>
                <a:gd name="T62" fmla="*/ 106 w 108"/>
                <a:gd name="T63" fmla="*/ 73 h 131"/>
                <a:gd name="T64" fmla="*/ 106 w 108"/>
                <a:gd name="T65" fmla="*/ 83 h 131"/>
                <a:gd name="T66" fmla="*/ 103 w 108"/>
                <a:gd name="T67" fmla="*/ 93 h 131"/>
                <a:gd name="T68" fmla="*/ 101 w 108"/>
                <a:gd name="T69" fmla="*/ 101 h 131"/>
                <a:gd name="T70" fmla="*/ 91 w 108"/>
                <a:gd name="T71" fmla="*/ 113 h 131"/>
                <a:gd name="T72" fmla="*/ 86 w 108"/>
                <a:gd name="T73" fmla="*/ 118 h 131"/>
                <a:gd name="T74" fmla="*/ 81 w 108"/>
                <a:gd name="T75" fmla="*/ 123 h 131"/>
                <a:gd name="T76" fmla="*/ 76 w 108"/>
                <a:gd name="T77" fmla="*/ 126 h 131"/>
                <a:gd name="T78" fmla="*/ 68 w 108"/>
                <a:gd name="T79" fmla="*/ 128 h 131"/>
                <a:gd name="T80" fmla="*/ 53 w 108"/>
                <a:gd name="T81" fmla="*/ 131 h 131"/>
                <a:gd name="T82" fmla="*/ 0 w 108"/>
                <a:gd name="T83" fmla="*/ 131 h 131"/>
                <a:gd name="T84" fmla="*/ 0 w 108"/>
                <a:gd name="T85" fmla="*/ 0 h 1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131"/>
                <a:gd name="T131" fmla="*/ 108 w 108"/>
                <a:gd name="T132" fmla="*/ 131 h 1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131">
                  <a:moveTo>
                    <a:pt x="51" y="116"/>
                  </a:moveTo>
                  <a:lnTo>
                    <a:pt x="58" y="116"/>
                  </a:lnTo>
                  <a:lnTo>
                    <a:pt x="63" y="113"/>
                  </a:lnTo>
                  <a:lnTo>
                    <a:pt x="73" y="108"/>
                  </a:lnTo>
                  <a:lnTo>
                    <a:pt x="81" y="101"/>
                  </a:lnTo>
                  <a:lnTo>
                    <a:pt x="86" y="91"/>
                  </a:lnTo>
                  <a:lnTo>
                    <a:pt x="88" y="81"/>
                  </a:lnTo>
                  <a:lnTo>
                    <a:pt x="91" y="66"/>
                  </a:lnTo>
                  <a:lnTo>
                    <a:pt x="88" y="56"/>
                  </a:lnTo>
                  <a:lnTo>
                    <a:pt x="88" y="46"/>
                  </a:lnTo>
                  <a:lnTo>
                    <a:pt x="83" y="35"/>
                  </a:lnTo>
                  <a:lnTo>
                    <a:pt x="81" y="30"/>
                  </a:lnTo>
                  <a:lnTo>
                    <a:pt x="78" y="25"/>
                  </a:lnTo>
                  <a:lnTo>
                    <a:pt x="76" y="23"/>
                  </a:lnTo>
                  <a:lnTo>
                    <a:pt x="68" y="20"/>
                  </a:lnTo>
                  <a:lnTo>
                    <a:pt x="58" y="18"/>
                  </a:lnTo>
                  <a:lnTo>
                    <a:pt x="48" y="15"/>
                  </a:lnTo>
                  <a:lnTo>
                    <a:pt x="18" y="15"/>
                  </a:lnTo>
                  <a:lnTo>
                    <a:pt x="18" y="116"/>
                  </a:lnTo>
                  <a:lnTo>
                    <a:pt x="51" y="116"/>
                  </a:lnTo>
                  <a:close/>
                  <a:moveTo>
                    <a:pt x="0" y="0"/>
                  </a:moveTo>
                  <a:lnTo>
                    <a:pt x="53" y="0"/>
                  </a:lnTo>
                  <a:lnTo>
                    <a:pt x="66" y="3"/>
                  </a:lnTo>
                  <a:lnTo>
                    <a:pt x="76" y="5"/>
                  </a:lnTo>
                  <a:lnTo>
                    <a:pt x="86" y="13"/>
                  </a:lnTo>
                  <a:lnTo>
                    <a:pt x="93" y="20"/>
                  </a:lnTo>
                  <a:lnTo>
                    <a:pt x="98" y="25"/>
                  </a:lnTo>
                  <a:lnTo>
                    <a:pt x="101" y="28"/>
                  </a:lnTo>
                  <a:lnTo>
                    <a:pt x="103" y="41"/>
                  </a:lnTo>
                  <a:lnTo>
                    <a:pt x="106" y="51"/>
                  </a:lnTo>
                  <a:lnTo>
                    <a:pt x="108" y="63"/>
                  </a:lnTo>
                  <a:lnTo>
                    <a:pt x="106" y="73"/>
                  </a:lnTo>
                  <a:lnTo>
                    <a:pt x="106" y="83"/>
                  </a:lnTo>
                  <a:lnTo>
                    <a:pt x="103" y="93"/>
                  </a:lnTo>
                  <a:lnTo>
                    <a:pt x="101" y="101"/>
                  </a:lnTo>
                  <a:lnTo>
                    <a:pt x="91" y="113"/>
                  </a:lnTo>
                  <a:lnTo>
                    <a:pt x="86" y="118"/>
                  </a:lnTo>
                  <a:lnTo>
                    <a:pt x="81" y="123"/>
                  </a:lnTo>
                  <a:lnTo>
                    <a:pt x="76" y="126"/>
                  </a:lnTo>
                  <a:lnTo>
                    <a:pt x="68" y="128"/>
                  </a:lnTo>
                  <a:lnTo>
                    <a:pt x="53"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0" name="Freeform 744"/>
            <p:cNvSpPr>
              <a:spLocks/>
            </p:cNvSpPr>
            <p:nvPr/>
          </p:nvSpPr>
          <p:spPr bwMode="auto">
            <a:xfrm>
              <a:off x="2327"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8 w 20"/>
                <a:gd name="T19" fmla="*/ 28 h 48"/>
                <a:gd name="T20" fmla="*/ 15 w 20"/>
                <a:gd name="T21" fmla="*/ 38 h 48"/>
                <a:gd name="T22" fmla="*/ 13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8" y="28"/>
                  </a:lnTo>
                  <a:lnTo>
                    <a:pt x="15" y="38"/>
                  </a:lnTo>
                  <a:lnTo>
                    <a:pt x="13"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1" name="Freeform 745"/>
            <p:cNvSpPr>
              <a:spLocks noEditPoints="1"/>
            </p:cNvSpPr>
            <p:nvPr/>
          </p:nvSpPr>
          <p:spPr bwMode="auto">
            <a:xfrm>
              <a:off x="2428" y="8416"/>
              <a:ext cx="98" cy="131"/>
            </a:xfrm>
            <a:custGeom>
              <a:avLst/>
              <a:gdLst>
                <a:gd name="T0" fmla="*/ 0 w 98"/>
                <a:gd name="T1" fmla="*/ 0 h 131"/>
                <a:gd name="T2" fmla="*/ 60 w 98"/>
                <a:gd name="T3" fmla="*/ 0 h 131"/>
                <a:gd name="T4" fmla="*/ 68 w 98"/>
                <a:gd name="T5" fmla="*/ 0 h 131"/>
                <a:gd name="T6" fmla="*/ 75 w 98"/>
                <a:gd name="T7" fmla="*/ 3 h 131"/>
                <a:gd name="T8" fmla="*/ 80 w 98"/>
                <a:gd name="T9" fmla="*/ 5 h 131"/>
                <a:gd name="T10" fmla="*/ 88 w 98"/>
                <a:gd name="T11" fmla="*/ 10 h 131"/>
                <a:gd name="T12" fmla="*/ 93 w 98"/>
                <a:gd name="T13" fmla="*/ 15 h 131"/>
                <a:gd name="T14" fmla="*/ 95 w 98"/>
                <a:gd name="T15" fmla="*/ 23 h 131"/>
                <a:gd name="T16" fmla="*/ 98 w 98"/>
                <a:gd name="T17" fmla="*/ 30 h 131"/>
                <a:gd name="T18" fmla="*/ 98 w 98"/>
                <a:gd name="T19" fmla="*/ 38 h 131"/>
                <a:gd name="T20" fmla="*/ 98 w 98"/>
                <a:gd name="T21" fmla="*/ 46 h 131"/>
                <a:gd name="T22" fmla="*/ 95 w 98"/>
                <a:gd name="T23" fmla="*/ 53 h 131"/>
                <a:gd name="T24" fmla="*/ 93 w 98"/>
                <a:gd name="T25" fmla="*/ 58 h 131"/>
                <a:gd name="T26" fmla="*/ 88 w 98"/>
                <a:gd name="T27" fmla="*/ 66 h 131"/>
                <a:gd name="T28" fmla="*/ 85 w 98"/>
                <a:gd name="T29" fmla="*/ 68 h 131"/>
                <a:gd name="T30" fmla="*/ 83 w 98"/>
                <a:gd name="T31" fmla="*/ 71 h 131"/>
                <a:gd name="T32" fmla="*/ 75 w 98"/>
                <a:gd name="T33" fmla="*/ 73 h 131"/>
                <a:gd name="T34" fmla="*/ 68 w 98"/>
                <a:gd name="T35" fmla="*/ 76 h 131"/>
                <a:gd name="T36" fmla="*/ 60 w 98"/>
                <a:gd name="T37" fmla="*/ 76 h 131"/>
                <a:gd name="T38" fmla="*/ 17 w 98"/>
                <a:gd name="T39" fmla="*/ 76 h 131"/>
                <a:gd name="T40" fmla="*/ 17 w 98"/>
                <a:gd name="T41" fmla="*/ 131 h 131"/>
                <a:gd name="T42" fmla="*/ 0 w 98"/>
                <a:gd name="T43" fmla="*/ 131 h 131"/>
                <a:gd name="T44" fmla="*/ 0 w 98"/>
                <a:gd name="T45" fmla="*/ 0 h 131"/>
                <a:gd name="T46" fmla="*/ 70 w 98"/>
                <a:gd name="T47" fmla="*/ 18 h 131"/>
                <a:gd name="T48" fmla="*/ 63 w 98"/>
                <a:gd name="T49" fmla="*/ 18 h 131"/>
                <a:gd name="T50" fmla="*/ 53 w 98"/>
                <a:gd name="T51" fmla="*/ 15 h 131"/>
                <a:gd name="T52" fmla="*/ 17 w 98"/>
                <a:gd name="T53" fmla="*/ 15 h 131"/>
                <a:gd name="T54" fmla="*/ 17 w 98"/>
                <a:gd name="T55" fmla="*/ 61 h 131"/>
                <a:gd name="T56" fmla="*/ 53 w 98"/>
                <a:gd name="T57" fmla="*/ 61 h 131"/>
                <a:gd name="T58" fmla="*/ 65 w 98"/>
                <a:gd name="T59" fmla="*/ 61 h 131"/>
                <a:gd name="T60" fmla="*/ 68 w 98"/>
                <a:gd name="T61" fmla="*/ 58 h 131"/>
                <a:gd name="T62" fmla="*/ 73 w 98"/>
                <a:gd name="T63" fmla="*/ 56 h 131"/>
                <a:gd name="T64" fmla="*/ 75 w 98"/>
                <a:gd name="T65" fmla="*/ 53 h 131"/>
                <a:gd name="T66" fmla="*/ 78 w 98"/>
                <a:gd name="T67" fmla="*/ 48 h 131"/>
                <a:gd name="T68" fmla="*/ 80 w 98"/>
                <a:gd name="T69" fmla="*/ 43 h 131"/>
                <a:gd name="T70" fmla="*/ 80 w 98"/>
                <a:gd name="T71" fmla="*/ 38 h 131"/>
                <a:gd name="T72" fmla="*/ 80 w 98"/>
                <a:gd name="T73" fmla="*/ 30 h 131"/>
                <a:gd name="T74" fmla="*/ 78 w 98"/>
                <a:gd name="T75" fmla="*/ 25 h 131"/>
                <a:gd name="T76" fmla="*/ 73 w 98"/>
                <a:gd name="T77" fmla="*/ 23 h 131"/>
                <a:gd name="T78" fmla="*/ 70 w 98"/>
                <a:gd name="T79" fmla="*/ 18 h 1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8"/>
                <a:gd name="T121" fmla="*/ 0 h 131"/>
                <a:gd name="T122" fmla="*/ 98 w 98"/>
                <a:gd name="T123" fmla="*/ 131 h 1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8" h="131">
                  <a:moveTo>
                    <a:pt x="0" y="0"/>
                  </a:moveTo>
                  <a:lnTo>
                    <a:pt x="60" y="0"/>
                  </a:lnTo>
                  <a:lnTo>
                    <a:pt x="68" y="0"/>
                  </a:lnTo>
                  <a:lnTo>
                    <a:pt x="75" y="3"/>
                  </a:lnTo>
                  <a:lnTo>
                    <a:pt x="80" y="5"/>
                  </a:lnTo>
                  <a:lnTo>
                    <a:pt x="88" y="10"/>
                  </a:lnTo>
                  <a:lnTo>
                    <a:pt x="93" y="15"/>
                  </a:lnTo>
                  <a:lnTo>
                    <a:pt x="95" y="23"/>
                  </a:lnTo>
                  <a:lnTo>
                    <a:pt x="98" y="30"/>
                  </a:lnTo>
                  <a:lnTo>
                    <a:pt x="98" y="38"/>
                  </a:lnTo>
                  <a:lnTo>
                    <a:pt x="98" y="46"/>
                  </a:lnTo>
                  <a:lnTo>
                    <a:pt x="95" y="53"/>
                  </a:lnTo>
                  <a:lnTo>
                    <a:pt x="93" y="58"/>
                  </a:lnTo>
                  <a:lnTo>
                    <a:pt x="88" y="66"/>
                  </a:lnTo>
                  <a:lnTo>
                    <a:pt x="85" y="68"/>
                  </a:lnTo>
                  <a:lnTo>
                    <a:pt x="83" y="71"/>
                  </a:lnTo>
                  <a:lnTo>
                    <a:pt x="75" y="73"/>
                  </a:lnTo>
                  <a:lnTo>
                    <a:pt x="68" y="76"/>
                  </a:lnTo>
                  <a:lnTo>
                    <a:pt x="60" y="76"/>
                  </a:lnTo>
                  <a:lnTo>
                    <a:pt x="17" y="76"/>
                  </a:lnTo>
                  <a:lnTo>
                    <a:pt x="17" y="131"/>
                  </a:lnTo>
                  <a:lnTo>
                    <a:pt x="0" y="131"/>
                  </a:lnTo>
                  <a:lnTo>
                    <a:pt x="0" y="0"/>
                  </a:lnTo>
                  <a:close/>
                  <a:moveTo>
                    <a:pt x="70" y="18"/>
                  </a:moveTo>
                  <a:lnTo>
                    <a:pt x="63" y="18"/>
                  </a:lnTo>
                  <a:lnTo>
                    <a:pt x="53" y="15"/>
                  </a:lnTo>
                  <a:lnTo>
                    <a:pt x="17" y="15"/>
                  </a:lnTo>
                  <a:lnTo>
                    <a:pt x="17" y="61"/>
                  </a:lnTo>
                  <a:lnTo>
                    <a:pt x="53" y="61"/>
                  </a:lnTo>
                  <a:lnTo>
                    <a:pt x="65" y="61"/>
                  </a:lnTo>
                  <a:lnTo>
                    <a:pt x="68" y="58"/>
                  </a:lnTo>
                  <a:lnTo>
                    <a:pt x="73" y="56"/>
                  </a:lnTo>
                  <a:lnTo>
                    <a:pt x="75" y="53"/>
                  </a:lnTo>
                  <a:lnTo>
                    <a:pt x="78" y="48"/>
                  </a:lnTo>
                  <a:lnTo>
                    <a:pt x="80" y="43"/>
                  </a:lnTo>
                  <a:lnTo>
                    <a:pt x="80" y="38"/>
                  </a:lnTo>
                  <a:lnTo>
                    <a:pt x="80" y="30"/>
                  </a:lnTo>
                  <a:lnTo>
                    <a:pt x="78" y="25"/>
                  </a:lnTo>
                  <a:lnTo>
                    <a:pt x="73" y="23"/>
                  </a:lnTo>
                  <a:lnTo>
                    <a:pt x="7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2" name="Freeform 746"/>
            <p:cNvSpPr>
              <a:spLocks/>
            </p:cNvSpPr>
            <p:nvPr/>
          </p:nvSpPr>
          <p:spPr bwMode="auto">
            <a:xfrm>
              <a:off x="2548" y="8416"/>
              <a:ext cx="104" cy="131"/>
            </a:xfrm>
            <a:custGeom>
              <a:avLst/>
              <a:gdLst>
                <a:gd name="T0" fmla="*/ 0 w 104"/>
                <a:gd name="T1" fmla="*/ 0 h 131"/>
                <a:gd name="T2" fmla="*/ 21 w 104"/>
                <a:gd name="T3" fmla="*/ 0 h 131"/>
                <a:gd name="T4" fmla="*/ 86 w 104"/>
                <a:gd name="T5" fmla="*/ 106 h 131"/>
                <a:gd name="T6" fmla="*/ 86 w 104"/>
                <a:gd name="T7" fmla="*/ 0 h 131"/>
                <a:gd name="T8" fmla="*/ 104 w 104"/>
                <a:gd name="T9" fmla="*/ 0 h 131"/>
                <a:gd name="T10" fmla="*/ 104 w 104"/>
                <a:gd name="T11" fmla="*/ 131 h 131"/>
                <a:gd name="T12" fmla="*/ 83 w 104"/>
                <a:gd name="T13" fmla="*/ 131 h 131"/>
                <a:gd name="T14" fmla="*/ 16 w 104"/>
                <a:gd name="T15" fmla="*/ 25 h 131"/>
                <a:gd name="T16" fmla="*/ 16 w 104"/>
                <a:gd name="T17" fmla="*/ 131 h 131"/>
                <a:gd name="T18" fmla="*/ 0 w 104"/>
                <a:gd name="T19" fmla="*/ 131 h 131"/>
                <a:gd name="T20" fmla="*/ 0 w 104"/>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31"/>
                <a:gd name="T35" fmla="*/ 104 w 104"/>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31">
                  <a:moveTo>
                    <a:pt x="0" y="0"/>
                  </a:moveTo>
                  <a:lnTo>
                    <a:pt x="21" y="0"/>
                  </a:lnTo>
                  <a:lnTo>
                    <a:pt x="86" y="106"/>
                  </a:lnTo>
                  <a:lnTo>
                    <a:pt x="86" y="0"/>
                  </a:lnTo>
                  <a:lnTo>
                    <a:pt x="104" y="0"/>
                  </a:lnTo>
                  <a:lnTo>
                    <a:pt x="104" y="131"/>
                  </a:lnTo>
                  <a:lnTo>
                    <a:pt x="83" y="131"/>
                  </a:lnTo>
                  <a:lnTo>
                    <a:pt x="16" y="25"/>
                  </a:lnTo>
                  <a:lnTo>
                    <a:pt x="16" y="131"/>
                  </a:lnTo>
                  <a:lnTo>
                    <a:pt x="0" y="1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3" name="Freeform 747"/>
            <p:cNvSpPr>
              <a:spLocks noEditPoints="1"/>
            </p:cNvSpPr>
            <p:nvPr/>
          </p:nvSpPr>
          <p:spPr bwMode="auto">
            <a:xfrm>
              <a:off x="2672" y="8414"/>
              <a:ext cx="126" cy="135"/>
            </a:xfrm>
            <a:custGeom>
              <a:avLst/>
              <a:gdLst>
                <a:gd name="T0" fmla="*/ 120 w 126"/>
                <a:gd name="T1" fmla="*/ 30 h 135"/>
                <a:gd name="T2" fmla="*/ 123 w 126"/>
                <a:gd name="T3" fmla="*/ 40 h 135"/>
                <a:gd name="T4" fmla="*/ 126 w 126"/>
                <a:gd name="T5" fmla="*/ 65 h 135"/>
                <a:gd name="T6" fmla="*/ 123 w 126"/>
                <a:gd name="T7" fmla="*/ 93 h 135"/>
                <a:gd name="T8" fmla="*/ 113 w 126"/>
                <a:gd name="T9" fmla="*/ 113 h 135"/>
                <a:gd name="T10" fmla="*/ 90 w 126"/>
                <a:gd name="T11" fmla="*/ 130 h 135"/>
                <a:gd name="T12" fmla="*/ 63 w 126"/>
                <a:gd name="T13" fmla="*/ 135 h 135"/>
                <a:gd name="T14" fmla="*/ 43 w 126"/>
                <a:gd name="T15" fmla="*/ 133 h 135"/>
                <a:gd name="T16" fmla="*/ 25 w 126"/>
                <a:gd name="T17" fmla="*/ 125 h 135"/>
                <a:gd name="T18" fmla="*/ 7 w 126"/>
                <a:gd name="T19" fmla="*/ 105 h 135"/>
                <a:gd name="T20" fmla="*/ 0 w 126"/>
                <a:gd name="T21" fmla="*/ 83 h 135"/>
                <a:gd name="T22" fmla="*/ 0 w 126"/>
                <a:gd name="T23" fmla="*/ 55 h 135"/>
                <a:gd name="T24" fmla="*/ 7 w 126"/>
                <a:gd name="T25" fmla="*/ 32 h 135"/>
                <a:gd name="T26" fmla="*/ 17 w 126"/>
                <a:gd name="T27" fmla="*/ 17 h 135"/>
                <a:gd name="T28" fmla="*/ 35 w 126"/>
                <a:gd name="T29" fmla="*/ 5 h 135"/>
                <a:gd name="T30" fmla="*/ 48 w 126"/>
                <a:gd name="T31" fmla="*/ 0 h 135"/>
                <a:gd name="T32" fmla="*/ 63 w 126"/>
                <a:gd name="T33" fmla="*/ 0 h 135"/>
                <a:gd name="T34" fmla="*/ 85 w 126"/>
                <a:gd name="T35" fmla="*/ 2 h 135"/>
                <a:gd name="T36" fmla="*/ 105 w 126"/>
                <a:gd name="T37" fmla="*/ 12 h 135"/>
                <a:gd name="T38" fmla="*/ 113 w 126"/>
                <a:gd name="T39" fmla="*/ 22 h 135"/>
                <a:gd name="T40" fmla="*/ 103 w 126"/>
                <a:gd name="T41" fmla="*/ 95 h 135"/>
                <a:gd name="T42" fmla="*/ 108 w 126"/>
                <a:gd name="T43" fmla="*/ 75 h 135"/>
                <a:gd name="T44" fmla="*/ 108 w 126"/>
                <a:gd name="T45" fmla="*/ 55 h 135"/>
                <a:gd name="T46" fmla="*/ 103 w 126"/>
                <a:gd name="T47" fmla="*/ 37 h 135"/>
                <a:gd name="T48" fmla="*/ 90 w 126"/>
                <a:gd name="T49" fmla="*/ 22 h 135"/>
                <a:gd name="T50" fmla="*/ 73 w 126"/>
                <a:gd name="T51" fmla="*/ 15 h 135"/>
                <a:gd name="T52" fmla="*/ 55 w 126"/>
                <a:gd name="T53" fmla="*/ 15 h 135"/>
                <a:gd name="T54" fmla="*/ 37 w 126"/>
                <a:gd name="T55" fmla="*/ 22 h 135"/>
                <a:gd name="T56" fmla="*/ 25 w 126"/>
                <a:gd name="T57" fmla="*/ 37 h 135"/>
                <a:gd name="T58" fmla="*/ 22 w 126"/>
                <a:gd name="T59" fmla="*/ 45 h 135"/>
                <a:gd name="T60" fmla="*/ 17 w 126"/>
                <a:gd name="T61" fmla="*/ 70 h 135"/>
                <a:gd name="T62" fmla="*/ 20 w 126"/>
                <a:gd name="T63" fmla="*/ 90 h 135"/>
                <a:gd name="T64" fmla="*/ 30 w 126"/>
                <a:gd name="T65" fmla="*/ 105 h 135"/>
                <a:gd name="T66" fmla="*/ 43 w 126"/>
                <a:gd name="T67" fmla="*/ 118 h 135"/>
                <a:gd name="T68" fmla="*/ 65 w 126"/>
                <a:gd name="T69" fmla="*/ 120 h 135"/>
                <a:gd name="T70" fmla="*/ 85 w 126"/>
                <a:gd name="T71" fmla="*/ 115 h 135"/>
                <a:gd name="T72" fmla="*/ 95 w 126"/>
                <a:gd name="T73" fmla="*/ 108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6"/>
                <a:gd name="T112" fmla="*/ 0 h 135"/>
                <a:gd name="T113" fmla="*/ 126 w 12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6" h="135">
                  <a:moveTo>
                    <a:pt x="113" y="22"/>
                  </a:moveTo>
                  <a:lnTo>
                    <a:pt x="120" y="30"/>
                  </a:lnTo>
                  <a:lnTo>
                    <a:pt x="120" y="35"/>
                  </a:lnTo>
                  <a:lnTo>
                    <a:pt x="123" y="40"/>
                  </a:lnTo>
                  <a:lnTo>
                    <a:pt x="126" y="53"/>
                  </a:lnTo>
                  <a:lnTo>
                    <a:pt x="126" y="65"/>
                  </a:lnTo>
                  <a:lnTo>
                    <a:pt x="126" y="80"/>
                  </a:lnTo>
                  <a:lnTo>
                    <a:pt x="123" y="93"/>
                  </a:lnTo>
                  <a:lnTo>
                    <a:pt x="118" y="103"/>
                  </a:lnTo>
                  <a:lnTo>
                    <a:pt x="113" y="113"/>
                  </a:lnTo>
                  <a:lnTo>
                    <a:pt x="103" y="123"/>
                  </a:lnTo>
                  <a:lnTo>
                    <a:pt x="90" y="130"/>
                  </a:lnTo>
                  <a:lnTo>
                    <a:pt x="78" y="135"/>
                  </a:lnTo>
                  <a:lnTo>
                    <a:pt x="63" y="135"/>
                  </a:lnTo>
                  <a:lnTo>
                    <a:pt x="48" y="135"/>
                  </a:lnTo>
                  <a:lnTo>
                    <a:pt x="43" y="133"/>
                  </a:lnTo>
                  <a:lnTo>
                    <a:pt x="35" y="130"/>
                  </a:lnTo>
                  <a:lnTo>
                    <a:pt x="25" y="125"/>
                  </a:lnTo>
                  <a:lnTo>
                    <a:pt x="15" y="118"/>
                  </a:lnTo>
                  <a:lnTo>
                    <a:pt x="7" y="105"/>
                  </a:lnTo>
                  <a:lnTo>
                    <a:pt x="5" y="95"/>
                  </a:lnTo>
                  <a:lnTo>
                    <a:pt x="0" y="83"/>
                  </a:lnTo>
                  <a:lnTo>
                    <a:pt x="0" y="68"/>
                  </a:lnTo>
                  <a:lnTo>
                    <a:pt x="0" y="55"/>
                  </a:lnTo>
                  <a:lnTo>
                    <a:pt x="2" y="45"/>
                  </a:lnTo>
                  <a:lnTo>
                    <a:pt x="7" y="32"/>
                  </a:lnTo>
                  <a:lnTo>
                    <a:pt x="12" y="22"/>
                  </a:lnTo>
                  <a:lnTo>
                    <a:pt x="17" y="17"/>
                  </a:lnTo>
                  <a:lnTo>
                    <a:pt x="22" y="12"/>
                  </a:lnTo>
                  <a:lnTo>
                    <a:pt x="35" y="5"/>
                  </a:lnTo>
                  <a:lnTo>
                    <a:pt x="40" y="2"/>
                  </a:lnTo>
                  <a:lnTo>
                    <a:pt x="48" y="0"/>
                  </a:lnTo>
                  <a:lnTo>
                    <a:pt x="55" y="0"/>
                  </a:lnTo>
                  <a:lnTo>
                    <a:pt x="63" y="0"/>
                  </a:lnTo>
                  <a:lnTo>
                    <a:pt x="78" y="0"/>
                  </a:lnTo>
                  <a:lnTo>
                    <a:pt x="85" y="2"/>
                  </a:lnTo>
                  <a:lnTo>
                    <a:pt x="93" y="5"/>
                  </a:lnTo>
                  <a:lnTo>
                    <a:pt x="105" y="12"/>
                  </a:lnTo>
                  <a:lnTo>
                    <a:pt x="110" y="17"/>
                  </a:lnTo>
                  <a:lnTo>
                    <a:pt x="113" y="22"/>
                  </a:lnTo>
                  <a:close/>
                  <a:moveTo>
                    <a:pt x="98" y="105"/>
                  </a:moveTo>
                  <a:lnTo>
                    <a:pt x="103" y="95"/>
                  </a:lnTo>
                  <a:lnTo>
                    <a:pt x="105" y="85"/>
                  </a:lnTo>
                  <a:lnTo>
                    <a:pt x="108" y="75"/>
                  </a:lnTo>
                  <a:lnTo>
                    <a:pt x="108" y="65"/>
                  </a:lnTo>
                  <a:lnTo>
                    <a:pt x="108" y="55"/>
                  </a:lnTo>
                  <a:lnTo>
                    <a:pt x="105" y="45"/>
                  </a:lnTo>
                  <a:lnTo>
                    <a:pt x="103" y="37"/>
                  </a:lnTo>
                  <a:lnTo>
                    <a:pt x="95" y="30"/>
                  </a:lnTo>
                  <a:lnTo>
                    <a:pt x="90" y="22"/>
                  </a:lnTo>
                  <a:lnTo>
                    <a:pt x="83" y="17"/>
                  </a:lnTo>
                  <a:lnTo>
                    <a:pt x="73" y="15"/>
                  </a:lnTo>
                  <a:lnTo>
                    <a:pt x="63" y="15"/>
                  </a:lnTo>
                  <a:lnTo>
                    <a:pt x="55" y="15"/>
                  </a:lnTo>
                  <a:lnTo>
                    <a:pt x="45" y="17"/>
                  </a:lnTo>
                  <a:lnTo>
                    <a:pt x="37" y="22"/>
                  </a:lnTo>
                  <a:lnTo>
                    <a:pt x="30" y="30"/>
                  </a:lnTo>
                  <a:lnTo>
                    <a:pt x="25" y="37"/>
                  </a:lnTo>
                  <a:lnTo>
                    <a:pt x="22" y="40"/>
                  </a:lnTo>
                  <a:lnTo>
                    <a:pt x="22" y="45"/>
                  </a:lnTo>
                  <a:lnTo>
                    <a:pt x="20" y="58"/>
                  </a:lnTo>
                  <a:lnTo>
                    <a:pt x="17" y="70"/>
                  </a:lnTo>
                  <a:lnTo>
                    <a:pt x="20" y="80"/>
                  </a:lnTo>
                  <a:lnTo>
                    <a:pt x="20" y="90"/>
                  </a:lnTo>
                  <a:lnTo>
                    <a:pt x="25" y="98"/>
                  </a:lnTo>
                  <a:lnTo>
                    <a:pt x="30" y="105"/>
                  </a:lnTo>
                  <a:lnTo>
                    <a:pt x="35" y="113"/>
                  </a:lnTo>
                  <a:lnTo>
                    <a:pt x="43" y="118"/>
                  </a:lnTo>
                  <a:lnTo>
                    <a:pt x="53" y="120"/>
                  </a:lnTo>
                  <a:lnTo>
                    <a:pt x="65" y="120"/>
                  </a:lnTo>
                  <a:lnTo>
                    <a:pt x="75" y="120"/>
                  </a:lnTo>
                  <a:lnTo>
                    <a:pt x="85" y="115"/>
                  </a:lnTo>
                  <a:lnTo>
                    <a:pt x="93" y="110"/>
                  </a:lnTo>
                  <a:lnTo>
                    <a:pt x="95" y="108"/>
                  </a:lnTo>
                  <a:lnTo>
                    <a:pt x="98"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4" name="Freeform 748"/>
            <p:cNvSpPr>
              <a:spLocks/>
            </p:cNvSpPr>
            <p:nvPr/>
          </p:nvSpPr>
          <p:spPr bwMode="auto">
            <a:xfrm>
              <a:off x="2813" y="8414"/>
              <a:ext cx="40" cy="171"/>
            </a:xfrm>
            <a:custGeom>
              <a:avLst/>
              <a:gdLst>
                <a:gd name="T0" fmla="*/ 0 w 40"/>
                <a:gd name="T1" fmla="*/ 171 h 171"/>
                <a:gd name="T2" fmla="*/ 10 w 40"/>
                <a:gd name="T3" fmla="*/ 146 h 171"/>
                <a:gd name="T4" fmla="*/ 17 w 40"/>
                <a:gd name="T5" fmla="*/ 130 h 171"/>
                <a:gd name="T6" fmla="*/ 20 w 40"/>
                <a:gd name="T7" fmla="*/ 120 h 171"/>
                <a:gd name="T8" fmla="*/ 22 w 40"/>
                <a:gd name="T9" fmla="*/ 108 h 171"/>
                <a:gd name="T10" fmla="*/ 22 w 40"/>
                <a:gd name="T11" fmla="*/ 98 h 171"/>
                <a:gd name="T12" fmla="*/ 22 w 40"/>
                <a:gd name="T13" fmla="*/ 85 h 171"/>
                <a:gd name="T14" fmla="*/ 22 w 40"/>
                <a:gd name="T15" fmla="*/ 73 h 171"/>
                <a:gd name="T16" fmla="*/ 22 w 40"/>
                <a:gd name="T17" fmla="*/ 60 h 171"/>
                <a:gd name="T18" fmla="*/ 20 w 40"/>
                <a:gd name="T19" fmla="*/ 50 h 171"/>
                <a:gd name="T20" fmla="*/ 17 w 40"/>
                <a:gd name="T21" fmla="*/ 37 h 171"/>
                <a:gd name="T22" fmla="*/ 10 w 40"/>
                <a:gd name="T23" fmla="*/ 22 h 171"/>
                <a:gd name="T24" fmla="*/ 0 w 40"/>
                <a:gd name="T25" fmla="*/ 0 h 171"/>
                <a:gd name="T26" fmla="*/ 10 w 40"/>
                <a:gd name="T27" fmla="*/ 0 h 171"/>
                <a:gd name="T28" fmla="*/ 25 w 40"/>
                <a:gd name="T29" fmla="*/ 27 h 171"/>
                <a:gd name="T30" fmla="*/ 32 w 40"/>
                <a:gd name="T31" fmla="*/ 43 h 171"/>
                <a:gd name="T32" fmla="*/ 35 w 40"/>
                <a:gd name="T33" fmla="*/ 53 h 171"/>
                <a:gd name="T34" fmla="*/ 37 w 40"/>
                <a:gd name="T35" fmla="*/ 63 h 171"/>
                <a:gd name="T36" fmla="*/ 40 w 40"/>
                <a:gd name="T37" fmla="*/ 85 h 171"/>
                <a:gd name="T38" fmla="*/ 40 w 40"/>
                <a:gd name="T39" fmla="*/ 98 h 171"/>
                <a:gd name="T40" fmla="*/ 37 w 40"/>
                <a:gd name="T41" fmla="*/ 108 h 171"/>
                <a:gd name="T42" fmla="*/ 35 w 40"/>
                <a:gd name="T43" fmla="*/ 120 h 171"/>
                <a:gd name="T44" fmla="*/ 32 w 40"/>
                <a:gd name="T45" fmla="*/ 130 h 171"/>
                <a:gd name="T46" fmla="*/ 25 w 40"/>
                <a:gd name="T47" fmla="*/ 148 h 171"/>
                <a:gd name="T48" fmla="*/ 10 w 40"/>
                <a:gd name="T49" fmla="*/ 171 h 171"/>
                <a:gd name="T50" fmla="*/ 0 w 40"/>
                <a:gd name="T51" fmla="*/ 171 h 1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171"/>
                <a:gd name="T80" fmla="*/ 40 w 40"/>
                <a:gd name="T81" fmla="*/ 171 h 1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171">
                  <a:moveTo>
                    <a:pt x="0" y="171"/>
                  </a:moveTo>
                  <a:lnTo>
                    <a:pt x="10" y="146"/>
                  </a:lnTo>
                  <a:lnTo>
                    <a:pt x="17" y="130"/>
                  </a:lnTo>
                  <a:lnTo>
                    <a:pt x="20" y="120"/>
                  </a:lnTo>
                  <a:lnTo>
                    <a:pt x="22" y="108"/>
                  </a:lnTo>
                  <a:lnTo>
                    <a:pt x="22" y="98"/>
                  </a:lnTo>
                  <a:lnTo>
                    <a:pt x="22" y="85"/>
                  </a:lnTo>
                  <a:lnTo>
                    <a:pt x="22" y="73"/>
                  </a:lnTo>
                  <a:lnTo>
                    <a:pt x="22" y="60"/>
                  </a:lnTo>
                  <a:lnTo>
                    <a:pt x="20" y="50"/>
                  </a:lnTo>
                  <a:lnTo>
                    <a:pt x="17" y="37"/>
                  </a:lnTo>
                  <a:lnTo>
                    <a:pt x="10" y="22"/>
                  </a:lnTo>
                  <a:lnTo>
                    <a:pt x="0" y="0"/>
                  </a:lnTo>
                  <a:lnTo>
                    <a:pt x="10" y="0"/>
                  </a:lnTo>
                  <a:lnTo>
                    <a:pt x="25" y="27"/>
                  </a:lnTo>
                  <a:lnTo>
                    <a:pt x="32" y="43"/>
                  </a:lnTo>
                  <a:lnTo>
                    <a:pt x="35" y="53"/>
                  </a:lnTo>
                  <a:lnTo>
                    <a:pt x="37" y="63"/>
                  </a:lnTo>
                  <a:lnTo>
                    <a:pt x="40" y="85"/>
                  </a:lnTo>
                  <a:lnTo>
                    <a:pt x="40" y="98"/>
                  </a:lnTo>
                  <a:lnTo>
                    <a:pt x="37" y="108"/>
                  </a:lnTo>
                  <a:lnTo>
                    <a:pt x="35" y="120"/>
                  </a:lnTo>
                  <a:lnTo>
                    <a:pt x="32" y="130"/>
                  </a:lnTo>
                  <a:lnTo>
                    <a:pt x="25" y="148"/>
                  </a:lnTo>
                  <a:lnTo>
                    <a:pt x="10"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5" name="Freeform 749"/>
            <p:cNvSpPr>
              <a:spLocks/>
            </p:cNvSpPr>
            <p:nvPr/>
          </p:nvSpPr>
          <p:spPr bwMode="auto">
            <a:xfrm>
              <a:off x="2881" y="8527"/>
              <a:ext cx="20" cy="48"/>
            </a:xfrm>
            <a:custGeom>
              <a:avLst/>
              <a:gdLst>
                <a:gd name="T0" fmla="*/ 0 w 20"/>
                <a:gd name="T1" fmla="*/ 38 h 48"/>
                <a:gd name="T2" fmla="*/ 5 w 20"/>
                <a:gd name="T3" fmla="*/ 35 h 48"/>
                <a:gd name="T4" fmla="*/ 10 w 20"/>
                <a:gd name="T5" fmla="*/ 30 h 48"/>
                <a:gd name="T6" fmla="*/ 10 w 20"/>
                <a:gd name="T7" fmla="*/ 22 h 48"/>
                <a:gd name="T8" fmla="*/ 10 w 20"/>
                <a:gd name="T9" fmla="*/ 20 h 48"/>
                <a:gd name="T10" fmla="*/ 0 w 20"/>
                <a:gd name="T11" fmla="*/ 20 h 48"/>
                <a:gd name="T12" fmla="*/ 0 w 20"/>
                <a:gd name="T13" fmla="*/ 0 h 48"/>
                <a:gd name="T14" fmla="*/ 20 w 20"/>
                <a:gd name="T15" fmla="*/ 0 h 48"/>
                <a:gd name="T16" fmla="*/ 20 w 20"/>
                <a:gd name="T17" fmla="*/ 17 h 48"/>
                <a:gd name="T18" fmla="*/ 17 w 20"/>
                <a:gd name="T19" fmla="*/ 28 h 48"/>
                <a:gd name="T20" fmla="*/ 15 w 20"/>
                <a:gd name="T21" fmla="*/ 38 h 48"/>
                <a:gd name="T22" fmla="*/ 12 w 20"/>
                <a:gd name="T23" fmla="*/ 40 h 48"/>
                <a:gd name="T24" fmla="*/ 10 w 20"/>
                <a:gd name="T25" fmla="*/ 43 h 48"/>
                <a:gd name="T26" fmla="*/ 5 w 20"/>
                <a:gd name="T27" fmla="*/ 45 h 48"/>
                <a:gd name="T28" fmla="*/ 0 w 20"/>
                <a:gd name="T29" fmla="*/ 48 h 48"/>
                <a:gd name="T30" fmla="*/ 0 w 20"/>
                <a:gd name="T31" fmla="*/ 38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
                <a:gd name="T49" fmla="*/ 0 h 48"/>
                <a:gd name="T50" fmla="*/ 20 w 2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 h="48">
                  <a:moveTo>
                    <a:pt x="0" y="38"/>
                  </a:moveTo>
                  <a:lnTo>
                    <a:pt x="5" y="35"/>
                  </a:lnTo>
                  <a:lnTo>
                    <a:pt x="10" y="30"/>
                  </a:lnTo>
                  <a:lnTo>
                    <a:pt x="10" y="22"/>
                  </a:lnTo>
                  <a:lnTo>
                    <a:pt x="10" y="20"/>
                  </a:lnTo>
                  <a:lnTo>
                    <a:pt x="0" y="20"/>
                  </a:lnTo>
                  <a:lnTo>
                    <a:pt x="0" y="0"/>
                  </a:lnTo>
                  <a:lnTo>
                    <a:pt x="20" y="0"/>
                  </a:lnTo>
                  <a:lnTo>
                    <a:pt x="20" y="17"/>
                  </a:lnTo>
                  <a:lnTo>
                    <a:pt x="17" y="28"/>
                  </a:lnTo>
                  <a:lnTo>
                    <a:pt x="15" y="38"/>
                  </a:lnTo>
                  <a:lnTo>
                    <a:pt x="12" y="40"/>
                  </a:lnTo>
                  <a:lnTo>
                    <a:pt x="10" y="43"/>
                  </a:lnTo>
                  <a:lnTo>
                    <a:pt x="5" y="45"/>
                  </a:lnTo>
                  <a:lnTo>
                    <a:pt x="0" y="4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96" name="Rectangle 750"/>
            <p:cNvSpPr>
              <a:spLocks noChangeArrowheads="1"/>
            </p:cNvSpPr>
            <p:nvPr/>
          </p:nvSpPr>
          <p:spPr bwMode="auto">
            <a:xfrm>
              <a:off x="0" y="-18"/>
              <a:ext cx="7203" cy="9186"/>
            </a:xfrm>
            <a:prstGeom prst="rect">
              <a:avLst/>
            </a:prstGeom>
            <a:noFill/>
            <a:ln w="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3294251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Transactions</a:t>
            </a:r>
          </a:p>
        </p:txBody>
      </p:sp>
      <p:sp>
        <p:nvSpPr>
          <p:cNvPr id="28675" name="Content Placeholder 2"/>
          <p:cNvSpPr>
            <a:spLocks noGrp="1"/>
          </p:cNvSpPr>
          <p:nvPr>
            <p:ph idx="1"/>
          </p:nvPr>
        </p:nvSpPr>
        <p:spPr/>
        <p:txBody>
          <a:bodyPr/>
          <a:lstStyle/>
          <a:p>
            <a:pPr eaLnBrk="1" hangingPunct="1"/>
            <a:r>
              <a:rPr lang="en-US" sz="2400"/>
              <a:t>A transaction is a unit of work that reads or writes the content of the DBMS</a:t>
            </a:r>
          </a:p>
          <a:p>
            <a:pPr eaLnBrk="1" hangingPunct="1"/>
            <a:r>
              <a:rPr lang="en-US" sz="2400"/>
              <a:t>A transaction is said to commit when it completes successfully</a:t>
            </a:r>
          </a:p>
          <a:p>
            <a:pPr eaLnBrk="1" hangingPunct="1"/>
            <a:r>
              <a:rPr lang="en-US" sz="2400" b="1"/>
              <a:t>ACID</a:t>
            </a:r>
            <a:r>
              <a:rPr lang="en-US" sz="2400"/>
              <a:t> (</a:t>
            </a:r>
            <a:r>
              <a:rPr lang="en-US" sz="2400" i="1"/>
              <a:t>atomicity, consistency, isolation, durability</a:t>
            </a:r>
            <a:r>
              <a:rPr lang="en-US" sz="2400"/>
              <a:t>) is a set of properties that guarantee </a:t>
            </a:r>
            <a:r>
              <a:rPr lang="en-US" sz="2400">
                <a:hlinkClick r:id="rId2" tooltip="Database transaction"/>
              </a:rPr>
              <a:t>database transactions</a:t>
            </a:r>
            <a:r>
              <a:rPr lang="en-US" sz="2400"/>
              <a:t> are processed reliably</a:t>
            </a:r>
          </a:p>
          <a:p>
            <a:pPr eaLnBrk="1" hangingPunct="1"/>
            <a:r>
              <a:rPr lang="en-US" sz="2400"/>
              <a:t>For example, a transfer of funds from one bank account to another, even though that might involve multiple changes (such as debiting one account and crediting another), is a single transaction.</a:t>
            </a:r>
          </a:p>
          <a:p>
            <a:pPr eaLnBrk="1" hangingPunct="1"/>
            <a:endParaRPr lang="en-US" sz="2400"/>
          </a:p>
          <a:p>
            <a:pPr eaLnBrk="1" hangingPunct="1"/>
            <a:endParaRPr lang="en-US" sz="2400"/>
          </a:p>
          <a:p>
            <a:pPr eaLnBrk="1" hangingPunct="1"/>
            <a:endParaRPr lang="en-US" sz="2400"/>
          </a:p>
        </p:txBody>
      </p:sp>
    </p:spTree>
    <p:extLst>
      <p:ext uri="{BB962C8B-B14F-4D97-AF65-F5344CB8AC3E}">
        <p14:creationId xmlns:p14="http://schemas.microsoft.com/office/powerpoint/2010/main" val="37922292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a:defRPr/>
            </a:pPr>
            <a:r>
              <a:rPr lang="en-US" sz="4400" kern="0">
                <a:solidFill>
                  <a:schemeClr val="tx2"/>
                </a:solidFill>
                <a:latin typeface="+mj-lt"/>
                <a:ea typeface="+mj-ea"/>
                <a:cs typeface="+mj-cs"/>
              </a:rPr>
              <a:t>ACID properties</a:t>
            </a:r>
            <a:endParaRPr lang="en-US" sz="4400" kern="0" dirty="0">
              <a:solidFill>
                <a:schemeClr val="tx2"/>
              </a:solidFill>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a:spcBef>
                <a:spcPct val="20000"/>
              </a:spcBef>
              <a:buFontTx/>
              <a:buChar char="•"/>
              <a:defRPr/>
            </a:pPr>
            <a:r>
              <a:rPr lang="en-US" sz="2000" kern="0" dirty="0">
                <a:hlinkClick r:id="rId2" tooltip="Atomicity (database systems)"/>
              </a:rPr>
              <a:t>Atomicity</a:t>
            </a:r>
            <a:r>
              <a:rPr lang="en-US" sz="2000" kern="0" dirty="0"/>
              <a:t> requires that database modifications must follow an "all or nothing" rule. Each transaction is said to be atomic. If one part of the transaction fails, the entire transaction fails and the database state is left unchanged. </a:t>
            </a:r>
          </a:p>
          <a:p>
            <a:pPr marL="342900" indent="-342900">
              <a:spcBef>
                <a:spcPct val="20000"/>
              </a:spcBef>
              <a:buFontTx/>
              <a:buChar char="•"/>
              <a:defRPr/>
            </a:pPr>
            <a:r>
              <a:rPr lang="en-US" sz="2000" kern="0" dirty="0"/>
              <a:t>The </a:t>
            </a:r>
            <a:r>
              <a:rPr lang="en-US" sz="2000" kern="0" dirty="0">
                <a:hlinkClick r:id="rId3" tooltip="Consistency (database systems)"/>
              </a:rPr>
              <a:t>consistency</a:t>
            </a:r>
            <a:r>
              <a:rPr lang="en-US" sz="2000" kern="0" dirty="0"/>
              <a:t> property ensures that any transaction the database performs will take it from one consistent state to another.</a:t>
            </a:r>
          </a:p>
          <a:p>
            <a:pPr marL="342900" indent="-342900">
              <a:spcBef>
                <a:spcPct val="20000"/>
              </a:spcBef>
              <a:buFontTx/>
              <a:buChar char="•"/>
              <a:defRPr/>
            </a:pPr>
            <a:r>
              <a:rPr lang="en-US" sz="2000" kern="0" dirty="0">
                <a:hlinkClick r:id="rId4" tooltip="Isolation (database systems)"/>
              </a:rPr>
              <a:t>Isolation</a:t>
            </a:r>
            <a:r>
              <a:rPr lang="en-US" sz="2000" kern="0" dirty="0"/>
              <a:t> refers to the requirement that other operations cannot access data that has been modified during a transaction that has not yet complete</a:t>
            </a:r>
          </a:p>
          <a:p>
            <a:pPr marL="342900" indent="-342900">
              <a:spcBef>
                <a:spcPct val="20000"/>
              </a:spcBef>
              <a:buFontTx/>
              <a:buChar char="•"/>
              <a:defRPr/>
            </a:pPr>
            <a:r>
              <a:rPr lang="en-US" sz="2000" kern="0" dirty="0">
                <a:hlinkClick r:id="rId5" tooltip="Durability (computer science)"/>
              </a:rPr>
              <a:t>Durability</a:t>
            </a:r>
            <a:r>
              <a:rPr lang="en-US" sz="2000" kern="0" dirty="0"/>
              <a:t> is the ability of the DBMS to recover the committed transaction updates against any kind of system failure (hardware or software).</a:t>
            </a:r>
          </a:p>
        </p:txBody>
      </p:sp>
    </p:spTree>
    <p:extLst>
      <p:ext uri="{BB962C8B-B14F-4D97-AF65-F5344CB8AC3E}">
        <p14:creationId xmlns:p14="http://schemas.microsoft.com/office/powerpoint/2010/main" val="862118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components</a:t>
            </a:r>
            <a:endParaRPr lang="en-US" dirty="0"/>
          </a:p>
        </p:txBody>
      </p:sp>
      <p:sp>
        <p:nvSpPr>
          <p:cNvPr id="3" name="Content Placeholder 2"/>
          <p:cNvSpPr>
            <a:spLocks noGrp="1"/>
          </p:cNvSpPr>
          <p:nvPr>
            <p:ph idx="1"/>
          </p:nvPr>
        </p:nvSpPr>
        <p:spPr>
          <a:xfrm>
            <a:off x="845288" y="1825625"/>
            <a:ext cx="10515600" cy="4351338"/>
          </a:xfrm>
        </p:spPr>
        <p:txBody>
          <a:bodyPr>
            <a:normAutofit fontScale="85000" lnSpcReduction="20000"/>
          </a:bodyPr>
          <a:lstStyle/>
          <a:p>
            <a:pPr lvl="0" hangingPunct="0"/>
            <a:r>
              <a:rPr lang="en-US" b="1" dirty="0"/>
              <a:t>Compute </a:t>
            </a:r>
            <a:r>
              <a:rPr lang="en-US" dirty="0"/>
              <a:t>(</a:t>
            </a:r>
            <a:r>
              <a:rPr lang="en-US" dirty="0" smtClean="0"/>
              <a:t>Nova)—</a:t>
            </a:r>
            <a:r>
              <a:rPr lang="en-US" dirty="0"/>
              <a:t>provides virtual machine management. It is designed to manage and automate pools of computer resources and can work with widely available virtualization </a:t>
            </a:r>
            <a:r>
              <a:rPr lang="en-US" dirty="0" smtClean="0"/>
              <a:t>technologies</a:t>
            </a:r>
          </a:p>
          <a:p>
            <a:pPr lvl="0" hangingPunct="0"/>
            <a:r>
              <a:rPr lang="en-US" b="1" dirty="0" smtClean="0"/>
              <a:t>Networking</a:t>
            </a:r>
            <a:r>
              <a:rPr lang="en-US" dirty="0" smtClean="0"/>
              <a:t> (Neutron)--a </a:t>
            </a:r>
            <a:r>
              <a:rPr lang="en-US" dirty="0"/>
              <a:t>system for managing networks and </a:t>
            </a:r>
            <a:r>
              <a:rPr lang="en-US" dirty="0" smtClean="0"/>
              <a:t>IP addresses</a:t>
            </a:r>
          </a:p>
          <a:p>
            <a:pPr lvl="0" hangingPunct="0"/>
            <a:r>
              <a:rPr lang="en-US" b="1" dirty="0" smtClean="0"/>
              <a:t>Identity</a:t>
            </a:r>
            <a:r>
              <a:rPr lang="en-US" dirty="0" smtClean="0"/>
              <a:t> (Keystone)--provides </a:t>
            </a:r>
            <a:r>
              <a:rPr lang="en-US" dirty="0"/>
              <a:t>a central directory of users mapped to the OpenStack services they can access</a:t>
            </a:r>
          </a:p>
          <a:p>
            <a:pPr lvl="0" hangingPunct="0"/>
            <a:r>
              <a:rPr lang="en-US" b="1" dirty="0"/>
              <a:t>Object storage </a:t>
            </a:r>
            <a:r>
              <a:rPr lang="en-US" dirty="0"/>
              <a:t>(Swift)—supports data </a:t>
            </a:r>
            <a:r>
              <a:rPr lang="en-US" dirty="0" smtClean="0"/>
              <a:t>management using </a:t>
            </a:r>
            <a:r>
              <a:rPr lang="en-US" dirty="0"/>
              <a:t>a scalable redundant storage system</a:t>
            </a:r>
            <a:r>
              <a:rPr lang="en-US" dirty="0" smtClean="0"/>
              <a:t>.</a:t>
            </a:r>
          </a:p>
          <a:p>
            <a:pPr lvl="0" hangingPunct="0"/>
            <a:r>
              <a:rPr lang="en-US" b="1" dirty="0" smtClean="0"/>
              <a:t>Block </a:t>
            </a:r>
            <a:r>
              <a:rPr lang="en-US" b="1" dirty="0"/>
              <a:t>storage </a:t>
            </a:r>
            <a:r>
              <a:rPr lang="en-US" dirty="0"/>
              <a:t>(Cinder)—provides </a:t>
            </a:r>
            <a:r>
              <a:rPr lang="en-US" dirty="0" smtClean="0"/>
              <a:t>persistent block-level storage </a:t>
            </a:r>
          </a:p>
          <a:p>
            <a:pPr lvl="0" hangingPunct="0"/>
            <a:r>
              <a:rPr lang="en-US" b="1" dirty="0" smtClean="0"/>
              <a:t>Image </a:t>
            </a:r>
            <a:r>
              <a:rPr lang="en-US" dirty="0"/>
              <a:t>(Glance</a:t>
            </a:r>
            <a:r>
              <a:rPr lang="en-US" dirty="0" smtClean="0"/>
              <a:t>)—provides </a:t>
            </a:r>
            <a:r>
              <a:rPr lang="en-US" dirty="0"/>
              <a:t>discovery, registration, and delivery services for </a:t>
            </a:r>
            <a:r>
              <a:rPr lang="en-US" dirty="0" smtClean="0"/>
              <a:t>disk </a:t>
            </a:r>
            <a:r>
              <a:rPr lang="en-US" dirty="0"/>
              <a:t>and </a:t>
            </a:r>
            <a:r>
              <a:rPr lang="en-US" dirty="0" smtClean="0"/>
              <a:t>server images</a:t>
            </a:r>
            <a:endParaRPr lang="en-US" dirty="0"/>
          </a:p>
          <a:p>
            <a:pPr lvl="0" hangingPunct="0"/>
            <a:r>
              <a:rPr lang="en-US" b="1" dirty="0" smtClean="0"/>
              <a:t>Dashboard </a:t>
            </a:r>
            <a:r>
              <a:rPr lang="en-US" dirty="0"/>
              <a:t>(Horizon)—provides </a:t>
            </a:r>
            <a:r>
              <a:rPr lang="en-US" dirty="0" smtClean="0"/>
              <a:t>administrators </a:t>
            </a:r>
            <a:r>
              <a:rPr lang="en-US" dirty="0"/>
              <a:t>and users with a graphical </a:t>
            </a:r>
            <a:r>
              <a:rPr lang="en-US" dirty="0" smtClean="0"/>
              <a:t>interface (dashboard) </a:t>
            </a:r>
            <a:r>
              <a:rPr lang="en-US" dirty="0"/>
              <a:t>to access, provision, and </a:t>
            </a:r>
            <a:r>
              <a:rPr lang="en-US" dirty="0" smtClean="0"/>
              <a:t>automate </a:t>
            </a:r>
            <a:r>
              <a:rPr lang="en-US" dirty="0"/>
              <a:t>cloud-based resources</a:t>
            </a:r>
          </a:p>
          <a:p>
            <a:pPr marL="0" indent="0" hangingPunct="0">
              <a:buNone/>
            </a:pPr>
            <a:endParaRPr lang="en-US" dirty="0"/>
          </a:p>
          <a:p>
            <a:endParaRPr lang="en-US" dirty="0"/>
          </a:p>
        </p:txBody>
      </p:sp>
    </p:spTree>
    <p:extLst>
      <p:ext uri="{BB962C8B-B14F-4D97-AF65-F5344CB8AC3E}">
        <p14:creationId xmlns:p14="http://schemas.microsoft.com/office/powerpoint/2010/main" val="21689868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3600" y="274638"/>
            <a:ext cx="8229600" cy="1143000"/>
          </a:xfrm>
        </p:spPr>
        <p:txBody>
          <a:bodyPr/>
          <a:lstStyle/>
          <a:p>
            <a:pPr eaLnBrk="1" hangingPunct="1"/>
            <a:r>
              <a:rPr lang="en-US" dirty="0" err="1" smtClean="0"/>
              <a:t>NoSQL</a:t>
            </a:r>
            <a:r>
              <a:rPr lang="en-US" dirty="0" smtClean="0"/>
              <a:t> (Not Only SQL)</a:t>
            </a:r>
          </a:p>
        </p:txBody>
      </p:sp>
      <p:sp>
        <p:nvSpPr>
          <p:cNvPr id="30723" name="Content Placeholder 2"/>
          <p:cNvSpPr>
            <a:spLocks noGrp="1"/>
          </p:cNvSpPr>
          <p:nvPr>
            <p:ph idx="1"/>
          </p:nvPr>
        </p:nvSpPr>
        <p:spPr/>
        <p:txBody>
          <a:bodyPr>
            <a:normAutofit/>
          </a:bodyPr>
          <a:lstStyle/>
          <a:p>
            <a:pPr eaLnBrk="1" hangingPunct="1"/>
            <a:r>
              <a:rPr lang="en-US" sz="2000" dirty="0"/>
              <a:t>DBMSs that differ from classic Relational DBMSs (RDBMSs) in that they may not require fixed tables, and usually avoid join operations and typically scale horizontally</a:t>
            </a:r>
          </a:p>
          <a:p>
            <a:pPr eaLnBrk="1" hangingPunct="1"/>
            <a:r>
              <a:rPr lang="en-US" sz="2000" dirty="0"/>
              <a:t>Some NoSQL advocates  promote very simple interfaces such as associative arrays or key-value pairs.</a:t>
            </a:r>
          </a:p>
          <a:p>
            <a:pPr eaLnBrk="1" hangingPunct="1"/>
            <a:r>
              <a:rPr lang="en-US" sz="2000" dirty="0"/>
              <a:t>Other systems, such as native XML databases, promote support of the XQuery standard. Newer systems such as </a:t>
            </a:r>
            <a:r>
              <a:rPr lang="en-US" sz="2000" dirty="0" err="1"/>
              <a:t>CloudTPS</a:t>
            </a:r>
            <a:r>
              <a:rPr lang="en-US" sz="2000" dirty="0"/>
              <a:t> also support join queries.</a:t>
            </a:r>
          </a:p>
          <a:p>
            <a:r>
              <a:rPr lang="en-US" sz="2000" dirty="0"/>
              <a:t>Typical modern relational databases have shown poor performance on certain data-intensive applications, including indexing a large number of documents, serving pages on high-traffic websites, and delivering streaming media</a:t>
            </a:r>
          </a:p>
          <a:p>
            <a:r>
              <a:rPr lang="en-US" sz="2000" dirty="0"/>
              <a:t>Typical RDBMS implementations are tuned either for small but frequent read/write transactions or for large batch transactions with rare write accesses. NoSQL on the other hand, services heavy read/write workloads</a:t>
            </a:r>
          </a:p>
          <a:p>
            <a:pPr eaLnBrk="1" hangingPunct="1"/>
            <a:endParaRPr lang="en-US" sz="2000" dirty="0"/>
          </a:p>
        </p:txBody>
      </p:sp>
    </p:spTree>
    <p:extLst>
      <p:ext uri="{BB962C8B-B14F-4D97-AF65-F5344CB8AC3E}">
        <p14:creationId xmlns:p14="http://schemas.microsoft.com/office/powerpoint/2010/main" val="39693274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Uses of </a:t>
            </a:r>
            <a:r>
              <a:rPr lang="en-US" dirty="0" err="1" smtClean="0"/>
              <a:t>NoSQL</a:t>
            </a:r>
            <a:endParaRPr lang="en-US" dirty="0" smtClean="0"/>
          </a:p>
        </p:txBody>
      </p:sp>
      <p:sp>
        <p:nvSpPr>
          <p:cNvPr id="32771" name="Content Placeholder 2"/>
          <p:cNvSpPr>
            <a:spLocks noGrp="1"/>
          </p:cNvSpPr>
          <p:nvPr>
            <p:ph idx="1"/>
          </p:nvPr>
        </p:nvSpPr>
        <p:spPr/>
        <p:txBody>
          <a:bodyPr/>
          <a:lstStyle/>
          <a:p>
            <a:r>
              <a:rPr lang="en-US" sz="1800" dirty="0"/>
              <a:t>The open source Cassandra data management system replaced the MySQL database system at Twitter, the latest of several MySQL replacements at social networking sites</a:t>
            </a:r>
          </a:p>
          <a:p>
            <a:r>
              <a:rPr lang="en-US" sz="1800" dirty="0"/>
              <a:t>Facebook and Digg, which used to rely on the open source MySQL database system, have already made the switch. </a:t>
            </a:r>
          </a:p>
          <a:p>
            <a:r>
              <a:rPr lang="en-US" sz="1800" dirty="0"/>
              <a:t>Cassandra can be run on large server clusters and is capable of taking in very large amounts of data at a time, performing sorts and calling up relevant data quickly. It's an example of the new types of data handling systems that are powering large Web applications, particularly social networking sites which deal with hundreds of thousands or millions of users. </a:t>
            </a:r>
          </a:p>
          <a:p>
            <a:r>
              <a:rPr lang="en-US" sz="1800" dirty="0"/>
              <a:t>The NoSQL movement includes  Cassandra, Hadoop,  Google's Big Table, </a:t>
            </a:r>
            <a:r>
              <a:rPr lang="en-US" sz="1800" dirty="0" err="1"/>
              <a:t>MemCacheDB</a:t>
            </a:r>
            <a:r>
              <a:rPr lang="en-US" sz="1800" dirty="0"/>
              <a:t>, Voldemort, </a:t>
            </a:r>
            <a:r>
              <a:rPr lang="en-US" sz="1800" dirty="0" err="1"/>
              <a:t>CouchDB</a:t>
            </a:r>
            <a:r>
              <a:rPr lang="en-US" sz="1800" dirty="0"/>
              <a:t>, </a:t>
            </a:r>
            <a:r>
              <a:rPr lang="en-US" sz="1800" dirty="0" err="1"/>
              <a:t>MongoDB</a:t>
            </a:r>
            <a:r>
              <a:rPr lang="en-US" sz="1800" dirty="0"/>
              <a:t>, Digg’s 3 TB for green badges (markers that indicate stories </a:t>
            </a:r>
            <a:r>
              <a:rPr lang="en-US" sz="1800" dirty="0" err="1"/>
              <a:t>upvoted</a:t>
            </a:r>
            <a:r>
              <a:rPr lang="en-US" sz="1800" dirty="0"/>
              <a:t> by others in a social network), Facebook’s 50 TB for inbox search, and eBay's 2 PB overall data.</a:t>
            </a:r>
          </a:p>
          <a:p>
            <a:endParaRPr lang="en-US" sz="1800" dirty="0"/>
          </a:p>
          <a:p>
            <a:pPr marL="0" indent="0">
              <a:buNone/>
            </a:pPr>
            <a:endParaRPr lang="en-US" sz="1800" dirty="0"/>
          </a:p>
        </p:txBody>
      </p:sp>
    </p:spTree>
    <p:extLst>
      <p:ext uri="{BB962C8B-B14F-4D97-AF65-F5344CB8AC3E}">
        <p14:creationId xmlns:p14="http://schemas.microsoft.com/office/powerpoint/2010/main" val="38000460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lstStyle/>
          <a:p>
            <a:r>
              <a:rPr lang="en-US" sz="1800" dirty="0"/>
              <a:t>A framework for processing highly distributable problems across huge datasets using a large number of computers (nodes), collectively referred to as a cluster (if all nodes use the same hardware) or a grid (if the nodes use different hardware). Computational processing can occur on data stored either in a </a:t>
            </a:r>
            <a:r>
              <a:rPr lang="en-US" sz="1800" dirty="0" err="1">
                <a:hlinkClick r:id="rId2" tooltip="Filesystem"/>
              </a:rPr>
              <a:t>filesystem</a:t>
            </a:r>
            <a:r>
              <a:rPr lang="en-US" sz="1800" dirty="0"/>
              <a:t> (unstructured) or in a </a:t>
            </a:r>
            <a:r>
              <a:rPr lang="en-US" sz="1800" dirty="0">
                <a:hlinkClick r:id="rId3" tooltip="Database"/>
              </a:rPr>
              <a:t>database</a:t>
            </a:r>
            <a:r>
              <a:rPr lang="en-US" sz="1800" dirty="0"/>
              <a:t> (structured). </a:t>
            </a:r>
          </a:p>
          <a:p>
            <a:r>
              <a:rPr lang="en-US" sz="1800" dirty="0"/>
              <a:t>It transforms a list of (key, value) pairs into a list of values</a:t>
            </a:r>
          </a:p>
          <a:p>
            <a:r>
              <a:rPr lang="en-US" sz="1800" dirty="0"/>
              <a:t>It is necessary but not sufficient to have implementations of the map and reduce abstractions in order to implement </a:t>
            </a:r>
            <a:r>
              <a:rPr lang="en-US" sz="1800" dirty="0" err="1"/>
              <a:t>MapReduce</a:t>
            </a:r>
            <a:r>
              <a:rPr lang="en-US" sz="1800" dirty="0"/>
              <a:t>. Distributed implementations of </a:t>
            </a:r>
            <a:r>
              <a:rPr lang="en-US" sz="1800" dirty="0" err="1"/>
              <a:t>MapReduce</a:t>
            </a:r>
            <a:r>
              <a:rPr lang="en-US" sz="1800" dirty="0"/>
              <a:t> require a means of connecting the processes performing the Map and Reduce phases. This may be a </a:t>
            </a:r>
            <a:r>
              <a:rPr lang="en-US" sz="1800" dirty="0">
                <a:hlinkClick r:id="rId4" tooltip="Distributed file system"/>
              </a:rPr>
              <a:t>distributed file system</a:t>
            </a:r>
            <a:r>
              <a:rPr lang="en-US" sz="1800" dirty="0"/>
              <a:t>. Other options are possible, such as direct streaming from mappers to reducers, or for the mapping processors to serve up their results to reducers that query them. </a:t>
            </a:r>
          </a:p>
          <a:p>
            <a:r>
              <a:rPr lang="en-US" sz="1800" dirty="0" err="1"/>
              <a:t>MapReduce's</a:t>
            </a:r>
            <a:r>
              <a:rPr lang="en-US" sz="1800" dirty="0"/>
              <a:t> use of input files and lack of schema support prevents the performance improvements enabled by common database system features such as B-Trees and hash partitioning</a:t>
            </a:r>
          </a:p>
        </p:txBody>
      </p:sp>
    </p:spTree>
    <p:extLst>
      <p:ext uri="{BB962C8B-B14F-4D97-AF65-F5344CB8AC3E}">
        <p14:creationId xmlns:p14="http://schemas.microsoft.com/office/powerpoint/2010/main" val="25587080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6" y="1347788"/>
            <a:ext cx="9324975"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98960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Rectangle 2"/>
          <p:cNvSpPr>
            <a:spLocks noGrp="1"/>
          </p:cNvSpPr>
          <p:nvPr>
            <p:ph type="title"/>
          </p:nvPr>
        </p:nvSpPr>
        <p:spPr/>
        <p:txBody>
          <a:bodyPr/>
          <a:lstStyle/>
          <a:p>
            <a:r>
              <a:rPr lang="en-US" smtClean="0"/>
              <a:t>HADOOP</a:t>
            </a:r>
          </a:p>
        </p:txBody>
      </p:sp>
      <p:sp>
        <p:nvSpPr>
          <p:cNvPr id="365570" name="Rectangle 3"/>
          <p:cNvSpPr>
            <a:spLocks noGrp="1"/>
          </p:cNvSpPr>
          <p:nvPr>
            <p:ph type="body" idx="1"/>
          </p:nvPr>
        </p:nvSpPr>
        <p:spPr/>
        <p:txBody>
          <a:bodyPr>
            <a:normAutofit lnSpcReduction="10000"/>
          </a:bodyPr>
          <a:lstStyle/>
          <a:p>
            <a:pPr>
              <a:lnSpc>
                <a:spcPct val="90000"/>
              </a:lnSpc>
            </a:pPr>
            <a:r>
              <a:rPr lang="en-US" sz="2400" b="1" dirty="0"/>
              <a:t>Apache Hadoop</a:t>
            </a:r>
            <a:r>
              <a:rPr lang="en-US" sz="2400" dirty="0"/>
              <a:t> is an open source software framework that supports data-intensive distributed applications. It enables applications to work with thousands of nodes and petabytes of data. </a:t>
            </a:r>
            <a:r>
              <a:rPr lang="en-US" sz="2400" dirty="0" err="1"/>
              <a:t>Hadoop</a:t>
            </a:r>
            <a:r>
              <a:rPr lang="en-US" sz="2400" dirty="0"/>
              <a:t> was inspired by </a:t>
            </a:r>
            <a:r>
              <a:rPr lang="en-US" sz="2400" dirty="0">
                <a:hlinkClick r:id="rId2"/>
              </a:rPr>
              <a:t>Google</a:t>
            </a:r>
            <a:r>
              <a:rPr lang="en-US" sz="2400" dirty="0"/>
              <a:t>'s </a:t>
            </a:r>
            <a:r>
              <a:rPr lang="en-US" sz="2400" dirty="0" err="1">
                <a:hlinkClick r:id="rId3"/>
              </a:rPr>
              <a:t>MapReduce</a:t>
            </a:r>
            <a:r>
              <a:rPr lang="en-US" sz="2400" dirty="0"/>
              <a:t> and </a:t>
            </a:r>
            <a:r>
              <a:rPr lang="en-US" sz="2400" dirty="0">
                <a:hlinkClick r:id="rId4" tooltip="GoogleFS"/>
              </a:rPr>
              <a:t>Google File System</a:t>
            </a:r>
            <a:r>
              <a:rPr lang="en-US" sz="2400" dirty="0"/>
              <a:t> (GFS).</a:t>
            </a:r>
          </a:p>
          <a:p>
            <a:pPr>
              <a:lnSpc>
                <a:spcPct val="90000"/>
              </a:lnSpc>
            </a:pPr>
            <a:r>
              <a:rPr lang="en-US" sz="2400" dirty="0"/>
              <a:t>Hadoop is an Apache project being built and used by a global community of contributors, using Java. </a:t>
            </a:r>
          </a:p>
          <a:p>
            <a:pPr>
              <a:lnSpc>
                <a:spcPct val="90000"/>
              </a:lnSpc>
            </a:pPr>
            <a:r>
              <a:rPr lang="en-US" sz="2400" dirty="0"/>
              <a:t>Hadoop has a file system and </a:t>
            </a:r>
            <a:r>
              <a:rPr lang="en-US" sz="2400" i="1" dirty="0"/>
              <a:t>Hadoop YARN</a:t>
            </a:r>
            <a:r>
              <a:rPr lang="en-US" sz="2400" dirty="0"/>
              <a:t> – a resource-management platform responsible for managing compute resources in clusters and using them for scheduling of users' applications.</a:t>
            </a:r>
          </a:p>
          <a:p>
            <a:pPr>
              <a:lnSpc>
                <a:spcPct val="90000"/>
              </a:lnSpc>
            </a:pPr>
            <a:r>
              <a:rPr lang="en-US" sz="2400" dirty="0"/>
              <a:t>Yahoo has been the largest contributor to the project, and uses Hadoop extensively across its businesses. Facebook, eBay, Netflix, and LinkedIn also use it.</a:t>
            </a:r>
          </a:p>
          <a:p>
            <a:pPr>
              <a:lnSpc>
                <a:spcPct val="90000"/>
              </a:lnSpc>
            </a:pPr>
            <a:r>
              <a:rPr lang="en-US" sz="2400" dirty="0"/>
              <a:t>""</a:t>
            </a:r>
            <a:r>
              <a:rPr lang="en-US" sz="2400" dirty="0" err="1"/>
              <a:t>Hadoop</a:t>
            </a:r>
            <a:r>
              <a:rPr lang="en-US" sz="2400" dirty="0"/>
              <a:t>: The Definitive Guide," by T. White. O'Reilly Media Inc., 2009</a:t>
            </a:r>
          </a:p>
        </p:txBody>
      </p:sp>
    </p:spTree>
    <p:extLst>
      <p:ext uri="{BB962C8B-B14F-4D97-AF65-F5344CB8AC3E}">
        <p14:creationId xmlns:p14="http://schemas.microsoft.com/office/powerpoint/2010/main" val="35603276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Rectangle 2"/>
          <p:cNvSpPr>
            <a:spLocks noGrp="1"/>
          </p:cNvSpPr>
          <p:nvPr>
            <p:ph type="title"/>
          </p:nvPr>
        </p:nvSpPr>
        <p:spPr/>
        <p:txBody>
          <a:bodyPr/>
          <a:lstStyle/>
          <a:p>
            <a:r>
              <a:rPr lang="en-US" dirty="0" smtClean="0"/>
              <a:t>HDFS File system</a:t>
            </a:r>
          </a:p>
        </p:txBody>
      </p:sp>
      <p:sp>
        <p:nvSpPr>
          <p:cNvPr id="366594" name="Rectangle 3"/>
          <p:cNvSpPr>
            <a:spLocks noGrp="1"/>
          </p:cNvSpPr>
          <p:nvPr>
            <p:ph type="body" idx="1"/>
          </p:nvPr>
        </p:nvSpPr>
        <p:spPr/>
        <p:txBody>
          <a:bodyPr>
            <a:normAutofit lnSpcReduction="10000"/>
          </a:bodyPr>
          <a:lstStyle/>
          <a:p>
            <a:pPr>
              <a:lnSpc>
                <a:spcPct val="80000"/>
              </a:lnSpc>
            </a:pPr>
            <a:r>
              <a:rPr lang="en-US" sz="1800" dirty="0"/>
              <a:t>The HDFS is a distributed, scalable, and portable file system written in Java for the Hadoop framework.</a:t>
            </a:r>
          </a:p>
          <a:p>
            <a:pPr>
              <a:lnSpc>
                <a:spcPct val="80000"/>
              </a:lnSpc>
            </a:pPr>
            <a:r>
              <a:rPr lang="en-US" sz="1800" dirty="0"/>
              <a:t>Each node in a Hadoop instance typically has a single </a:t>
            </a:r>
            <a:r>
              <a:rPr lang="en-US" sz="1800" dirty="0" err="1"/>
              <a:t>datanode</a:t>
            </a:r>
            <a:r>
              <a:rPr lang="en-US" sz="1800" dirty="0"/>
              <a:t>; a cluster of </a:t>
            </a:r>
            <a:r>
              <a:rPr lang="en-US" sz="1800" dirty="0" err="1"/>
              <a:t>datanodes</a:t>
            </a:r>
            <a:r>
              <a:rPr lang="en-US" sz="1800" dirty="0"/>
              <a:t> forms the HDFS cluster. </a:t>
            </a:r>
          </a:p>
          <a:p>
            <a:pPr>
              <a:lnSpc>
                <a:spcPct val="80000"/>
              </a:lnSpc>
            </a:pPr>
            <a:r>
              <a:rPr lang="en-US" sz="1800" dirty="0"/>
              <a:t>But each node does not require a </a:t>
            </a:r>
            <a:r>
              <a:rPr lang="en-US" sz="1800" dirty="0" err="1"/>
              <a:t>datanode</a:t>
            </a:r>
            <a:r>
              <a:rPr lang="en-US" sz="1800" dirty="0"/>
              <a:t> to be present. Each </a:t>
            </a:r>
            <a:r>
              <a:rPr lang="en-US" sz="1800" dirty="0" err="1"/>
              <a:t>datanode</a:t>
            </a:r>
            <a:r>
              <a:rPr lang="en-US" sz="1800" dirty="0"/>
              <a:t> serves up blocks of data over the network using a block protocol specific to HDFS. </a:t>
            </a:r>
          </a:p>
          <a:p>
            <a:pPr>
              <a:lnSpc>
                <a:spcPct val="80000"/>
              </a:lnSpc>
            </a:pPr>
            <a:r>
              <a:rPr lang="en-US" sz="1800" dirty="0"/>
              <a:t>The </a:t>
            </a:r>
            <a:r>
              <a:rPr lang="en-US" sz="1800" dirty="0" err="1"/>
              <a:t>filesystem</a:t>
            </a:r>
            <a:r>
              <a:rPr lang="en-US" sz="1800" dirty="0"/>
              <a:t> uses the </a:t>
            </a:r>
            <a:r>
              <a:rPr lang="en-US" sz="1800" dirty="0">
                <a:hlinkClick r:id="rId2" tooltip="TCP/IP"/>
              </a:rPr>
              <a:t>TCP/IP</a:t>
            </a:r>
            <a:r>
              <a:rPr lang="en-US" sz="1800" dirty="0"/>
              <a:t> layer for communication; clients use </a:t>
            </a:r>
            <a:r>
              <a:rPr lang="en-US" sz="1800" dirty="0">
                <a:hlinkClick r:id="rId3" tooltip="Remote procedure call"/>
              </a:rPr>
              <a:t>RPC</a:t>
            </a:r>
            <a:r>
              <a:rPr lang="en-US" sz="1800" dirty="0"/>
              <a:t> to communicate between each other. The HDFS stores large files (an ideal file size is a multiple of 64 </a:t>
            </a:r>
            <a:r>
              <a:rPr lang="en-US" sz="1800" dirty="0">
                <a:hlinkClick r:id="rId4" tooltip="Megabyte"/>
              </a:rPr>
              <a:t>MB</a:t>
            </a:r>
            <a:r>
              <a:rPr lang="en-US" sz="1800" dirty="0"/>
              <a:t>), across multiple machines. </a:t>
            </a:r>
          </a:p>
          <a:p>
            <a:pPr>
              <a:lnSpc>
                <a:spcPct val="80000"/>
              </a:lnSpc>
            </a:pPr>
            <a:r>
              <a:rPr lang="en-US" sz="1800" dirty="0"/>
              <a:t>It achieves reliability by </a:t>
            </a:r>
            <a:r>
              <a:rPr lang="en-US" sz="1800" dirty="0">
                <a:hlinkClick r:id="rId5" tooltip="Replication (computer science)"/>
              </a:rPr>
              <a:t>replicating</a:t>
            </a:r>
            <a:r>
              <a:rPr lang="en-US" sz="1800" dirty="0"/>
              <a:t> the data across multiple hosts, and hence does not require </a:t>
            </a:r>
            <a:r>
              <a:rPr lang="en-US" sz="1800" dirty="0">
                <a:hlinkClick r:id="rId6"/>
              </a:rPr>
              <a:t>RAID</a:t>
            </a:r>
            <a:r>
              <a:rPr lang="en-US" sz="1800" dirty="0"/>
              <a:t> storage on hosts.</a:t>
            </a:r>
          </a:p>
          <a:p>
            <a:pPr>
              <a:lnSpc>
                <a:spcPct val="80000"/>
              </a:lnSpc>
            </a:pPr>
            <a:r>
              <a:rPr lang="en-US" sz="1800" dirty="0"/>
              <a:t>With the default replication value, 3, data is stored on three nodes: two on the same rack, and one on a different rack. Data nodes can talk to each other to rebalance data, to move copies around, and to keep the replication of data high.</a:t>
            </a:r>
          </a:p>
          <a:p>
            <a:pPr>
              <a:lnSpc>
                <a:spcPct val="80000"/>
              </a:lnSpc>
            </a:pPr>
            <a:r>
              <a:rPr lang="en-US" sz="1800" dirty="0"/>
              <a:t>The HDFS is not fully </a:t>
            </a:r>
            <a:r>
              <a:rPr lang="en-US" sz="1800" dirty="0">
                <a:hlinkClick r:id="rId7"/>
              </a:rPr>
              <a:t>POSIX</a:t>
            </a:r>
            <a:r>
              <a:rPr lang="en-US" sz="1800" dirty="0"/>
              <a:t> compliant because the requirements for a POSIX </a:t>
            </a:r>
            <a:r>
              <a:rPr lang="en-US" sz="1800" dirty="0" err="1"/>
              <a:t>filesystem</a:t>
            </a:r>
            <a:r>
              <a:rPr lang="en-US" sz="1800" dirty="0"/>
              <a:t> differ from the target goals for a Hadoop application. The tradeoff of not having a fully POSIX compliant </a:t>
            </a:r>
            <a:r>
              <a:rPr lang="en-US" sz="1800" dirty="0" err="1"/>
              <a:t>filesystem</a:t>
            </a:r>
            <a:r>
              <a:rPr lang="en-US" sz="1800" dirty="0"/>
              <a:t> is increased performance for data throughput. The HDFS was designed to handle very large files. The HDFS does not provide  high availability. </a:t>
            </a:r>
          </a:p>
        </p:txBody>
      </p:sp>
    </p:spTree>
    <p:extLst>
      <p:ext uri="{BB962C8B-B14F-4D97-AF65-F5344CB8AC3E}">
        <p14:creationId xmlns:p14="http://schemas.microsoft.com/office/powerpoint/2010/main" val="34913292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7" name="Rectangle 4"/>
          <p:cNvSpPr>
            <a:spLocks noGrp="1"/>
          </p:cNvSpPr>
          <p:nvPr>
            <p:ph type="title"/>
          </p:nvPr>
        </p:nvSpPr>
        <p:spPr/>
        <p:txBody>
          <a:bodyPr/>
          <a:lstStyle/>
          <a:p>
            <a:r>
              <a:rPr lang="en-US" smtClean="0"/>
              <a:t>A multinode HADOOP cluster</a:t>
            </a:r>
          </a:p>
        </p:txBody>
      </p:sp>
      <p:pic>
        <p:nvPicPr>
          <p:cNvPr id="367618" name="Picture 5"/>
          <p:cNvPicPr>
            <a:picLocks noChangeAspect="1" noChangeArrowheads="1"/>
          </p:cNvPicPr>
          <p:nvPr/>
        </p:nvPicPr>
        <p:blipFill>
          <a:blip r:embed="rId2" cstate="print"/>
          <a:srcRect/>
          <a:stretch>
            <a:fillRect/>
          </a:stretch>
        </p:blipFill>
        <p:spPr bwMode="auto">
          <a:xfrm>
            <a:off x="3619500" y="1504950"/>
            <a:ext cx="4953000" cy="3848100"/>
          </a:xfrm>
          <a:prstGeom prst="rect">
            <a:avLst/>
          </a:prstGeom>
          <a:noFill/>
          <a:ln w="9525">
            <a:noFill/>
            <a:miter lim="800000"/>
            <a:headEnd/>
            <a:tailEnd/>
          </a:ln>
        </p:spPr>
      </p:pic>
    </p:spTree>
    <p:extLst>
      <p:ext uri="{BB962C8B-B14F-4D97-AF65-F5344CB8AC3E}">
        <p14:creationId xmlns:p14="http://schemas.microsoft.com/office/powerpoint/2010/main" val="6567154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Rectangle 2"/>
          <p:cNvSpPr>
            <a:spLocks noGrp="1"/>
          </p:cNvSpPr>
          <p:nvPr>
            <p:ph type="title"/>
          </p:nvPr>
        </p:nvSpPr>
        <p:spPr/>
        <p:txBody>
          <a:bodyPr>
            <a:normAutofit/>
          </a:bodyPr>
          <a:lstStyle/>
          <a:p>
            <a:r>
              <a:rPr lang="en-US" sz="4000" dirty="0"/>
              <a:t>HADOOP supported file systems 2014</a:t>
            </a:r>
          </a:p>
        </p:txBody>
      </p:sp>
      <p:sp>
        <p:nvSpPr>
          <p:cNvPr id="368642" name="Rectangle 3"/>
          <p:cNvSpPr>
            <a:spLocks noGrp="1"/>
          </p:cNvSpPr>
          <p:nvPr>
            <p:ph type="body" idx="1"/>
          </p:nvPr>
        </p:nvSpPr>
        <p:spPr/>
        <p:txBody>
          <a:bodyPr>
            <a:normAutofit/>
          </a:bodyPr>
          <a:lstStyle/>
          <a:p>
            <a:pPr>
              <a:lnSpc>
                <a:spcPct val="90000"/>
              </a:lnSpc>
            </a:pPr>
            <a:r>
              <a:rPr lang="en-US" sz="2400" dirty="0"/>
              <a:t>HDFS: Hadoop's own rack-aware </a:t>
            </a:r>
            <a:r>
              <a:rPr lang="en-US" sz="2400" dirty="0" err="1"/>
              <a:t>filesystem</a:t>
            </a:r>
            <a:r>
              <a:rPr lang="en-US" sz="2400" dirty="0"/>
              <a:t>. This is designed to scale to tens of petabytes of storage and runs on top of the </a:t>
            </a:r>
            <a:r>
              <a:rPr lang="en-US" sz="2400" dirty="0" err="1"/>
              <a:t>filesystems</a:t>
            </a:r>
            <a:r>
              <a:rPr lang="en-US" sz="2400" dirty="0"/>
              <a:t> of the underlying OSs. </a:t>
            </a:r>
          </a:p>
          <a:p>
            <a:pPr>
              <a:lnSpc>
                <a:spcPct val="90000"/>
              </a:lnSpc>
            </a:pPr>
            <a:r>
              <a:rPr lang="en-US" sz="2400" dirty="0"/>
              <a:t>Hadoop allows you to specify that master data and replicated data are not stored on servers in the same hardware failure group. This feature is called </a:t>
            </a:r>
            <a:r>
              <a:rPr lang="en-US" sz="2400" b="1" dirty="0"/>
              <a:t>rack awareness</a:t>
            </a:r>
            <a:r>
              <a:rPr lang="en-US" sz="2400" dirty="0"/>
              <a:t>.</a:t>
            </a:r>
          </a:p>
          <a:p>
            <a:pPr>
              <a:lnSpc>
                <a:spcPct val="90000"/>
              </a:lnSpc>
            </a:pPr>
            <a:r>
              <a:rPr lang="en-US" sz="2400" dirty="0"/>
              <a:t>Amazon S3 file system. This is targeted at clusters hosted on EC2 infrastructure. </a:t>
            </a:r>
          </a:p>
          <a:p>
            <a:pPr>
              <a:lnSpc>
                <a:spcPct val="90000"/>
              </a:lnSpc>
            </a:pPr>
            <a:r>
              <a:rPr lang="en-US" sz="2400" dirty="0" err="1"/>
              <a:t>CloudStore</a:t>
            </a:r>
            <a:r>
              <a:rPr lang="en-US" sz="2400" dirty="0"/>
              <a:t> (previously </a:t>
            </a:r>
            <a:r>
              <a:rPr lang="en-US" sz="2400" dirty="0" err="1"/>
              <a:t>Kosmos</a:t>
            </a:r>
            <a:r>
              <a:rPr lang="en-US" sz="2400" dirty="0"/>
              <a:t> Distributed File System), which is rack-aware. </a:t>
            </a:r>
          </a:p>
          <a:p>
            <a:pPr>
              <a:lnSpc>
                <a:spcPct val="90000"/>
              </a:lnSpc>
            </a:pPr>
            <a:r>
              <a:rPr lang="en-US" sz="2400" dirty="0"/>
              <a:t>FTP </a:t>
            </a:r>
            <a:r>
              <a:rPr lang="en-US" sz="2400" dirty="0" err="1"/>
              <a:t>Filesystem</a:t>
            </a:r>
            <a:r>
              <a:rPr lang="en-US" sz="2400" dirty="0"/>
              <a:t>: this stores all its data on remotely accessible FTP servers. </a:t>
            </a:r>
          </a:p>
          <a:p>
            <a:pPr>
              <a:lnSpc>
                <a:spcPct val="90000"/>
              </a:lnSpc>
            </a:pPr>
            <a:r>
              <a:rPr lang="en-US" sz="2400" dirty="0"/>
              <a:t>Windows Azure storage blobs</a:t>
            </a:r>
          </a:p>
          <a:p>
            <a:pPr>
              <a:lnSpc>
                <a:spcPct val="90000"/>
              </a:lnSpc>
            </a:pPr>
            <a:r>
              <a:rPr lang="en-US" sz="2400" dirty="0"/>
              <a:t>Read-only HTTP and HTTPS file systems. </a:t>
            </a:r>
          </a:p>
          <a:p>
            <a:pPr>
              <a:lnSpc>
                <a:spcPct val="90000"/>
              </a:lnSpc>
            </a:pPr>
            <a:endParaRPr lang="en-US" sz="2400" dirty="0"/>
          </a:p>
        </p:txBody>
      </p:sp>
    </p:spTree>
    <p:extLst>
      <p:ext uri="{BB962C8B-B14F-4D97-AF65-F5344CB8AC3E}">
        <p14:creationId xmlns:p14="http://schemas.microsoft.com/office/powerpoint/2010/main" val="30813934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229600" cy="1143000"/>
          </a:xfrm>
        </p:spPr>
        <p:txBody>
          <a:bodyPr/>
          <a:lstStyle/>
          <a:p>
            <a:r>
              <a:rPr lang="en-US" sz="3200" dirty="0"/>
              <a:t>Lexis </a:t>
            </a:r>
            <a:r>
              <a:rPr lang="en-US" sz="3200" dirty="0" err="1"/>
              <a:t>Nexis</a:t>
            </a:r>
            <a:r>
              <a:rPr lang="en-US" sz="3200" dirty="0"/>
              <a:t> </a:t>
            </a:r>
            <a:r>
              <a:rPr lang="en-US" sz="3200" dirty="0">
                <a:hlinkClick r:id="rId2"/>
              </a:rPr>
              <a:t>www.hpccsystems.com</a:t>
            </a:r>
            <a:endParaRPr lang="en-US" dirty="0"/>
          </a:p>
        </p:txBody>
      </p:sp>
      <p:sp>
        <p:nvSpPr>
          <p:cNvPr id="3" name="Content Placeholder 2"/>
          <p:cNvSpPr>
            <a:spLocks noGrp="1"/>
          </p:cNvSpPr>
          <p:nvPr>
            <p:ph idx="1"/>
          </p:nvPr>
        </p:nvSpPr>
        <p:spPr/>
        <p:txBody>
          <a:bodyPr>
            <a:normAutofit/>
          </a:bodyPr>
          <a:lstStyle/>
          <a:p>
            <a:r>
              <a:rPr lang="en-US" sz="1800" dirty="0"/>
              <a:t>LexisNexis has more than 35 years experience in managing big data, from publicly available information such as worldwide newspapers, magazines, articles, research, case law, legal regulations, periodicals, and journals – to public records such as bankruptcies, liens, judgments, real estate records – to other types of information.</a:t>
            </a:r>
          </a:p>
          <a:p>
            <a:r>
              <a:rPr lang="en-US" sz="1800" dirty="0"/>
              <a:t>To manage, sort, link, and analyze billions of  records LexisNexis Risk Solutions designed a data intensive supercomputer built on their own </a:t>
            </a:r>
            <a:r>
              <a:rPr lang="en-US" sz="1800" b="1" dirty="0"/>
              <a:t>High Performance Cluster Computing (HPCC) </a:t>
            </a:r>
            <a:r>
              <a:rPr lang="en-US" sz="1800" dirty="0"/>
              <a:t>platform able to sort through billons of records. Customers such as banks, insurance companies, utilities, law enforcement, and Federal government may use LexisNexis technology and information solutions to help them make better decisions faster. The supercomputing platform is available as an open source solution called HPCC Systems, and is an alternative to </a:t>
            </a:r>
            <a:r>
              <a:rPr lang="en-US" sz="1800" dirty="0" err="1"/>
              <a:t>Hadoop</a:t>
            </a:r>
            <a:r>
              <a:rPr lang="en-US" sz="1800" dirty="0"/>
              <a:t>.</a:t>
            </a:r>
          </a:p>
          <a:p>
            <a:r>
              <a:rPr lang="en-US" sz="1800" dirty="0"/>
              <a:t>The </a:t>
            </a:r>
            <a:r>
              <a:rPr lang="en-US" sz="1800" b="1" dirty="0"/>
              <a:t>Enterprise Control Language </a:t>
            </a:r>
            <a:r>
              <a:rPr lang="en-US" sz="1800" dirty="0"/>
              <a:t>(ECL),is a declarative, data-centric programming language optimized for large-scale data management and query processing,  automatically manages workload distribution across all nodes.  It also manages all aspects of the massive data joins, sorts and builds. </a:t>
            </a:r>
          </a:p>
          <a:p>
            <a:endParaRPr lang="en-US" sz="1800" dirty="0"/>
          </a:p>
        </p:txBody>
      </p:sp>
    </p:spTree>
    <p:extLst>
      <p:ext uri="{BB962C8B-B14F-4D97-AF65-F5344CB8AC3E}">
        <p14:creationId xmlns:p14="http://schemas.microsoft.com/office/powerpoint/2010/main" val="17959872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Lexis </a:t>
            </a:r>
            <a:r>
              <a:rPr lang="en-US" sz="2800" dirty="0" err="1"/>
              <a:t>Nexis</a:t>
            </a:r>
            <a:r>
              <a:rPr lang="en-US" sz="2800" dirty="0"/>
              <a:t> High Performance Computer Cluster (HPCC)</a:t>
            </a:r>
          </a:p>
        </p:txBody>
      </p:sp>
      <p:sp>
        <p:nvSpPr>
          <p:cNvPr id="3" name="Content Placeholder 2"/>
          <p:cNvSpPr>
            <a:spLocks noGrp="1"/>
          </p:cNvSpPr>
          <p:nvPr>
            <p:ph idx="1"/>
          </p:nvPr>
        </p:nvSpPr>
        <p:spPr/>
        <p:txBody>
          <a:bodyPr>
            <a:normAutofit/>
          </a:bodyPr>
          <a:lstStyle/>
          <a:p>
            <a:r>
              <a:rPr lang="en-US" sz="2000" dirty="0">
                <a:hlinkClick r:id="rId2"/>
              </a:rPr>
              <a:t>http://www.computerworld.com/s/article/9222938/Hadoop_challenger_works_to_add_developers</a:t>
            </a:r>
            <a:endParaRPr lang="en-US" sz="2000" dirty="0"/>
          </a:p>
          <a:p>
            <a:r>
              <a:rPr lang="en-US" sz="2000" dirty="0"/>
              <a:t>LexisNexis has worked for more than a decade to develop a large scale system for Big Data manipulation, and it believes that it has produced something that's better and more mature than the better known </a:t>
            </a:r>
            <a:r>
              <a:rPr lang="en-US" sz="2000" dirty="0" err="1"/>
              <a:t>Hadoop</a:t>
            </a:r>
            <a:r>
              <a:rPr lang="en-US" sz="2000" dirty="0"/>
              <a:t> technology. </a:t>
            </a:r>
          </a:p>
          <a:p>
            <a:r>
              <a:rPr lang="en-US" sz="2000" dirty="0"/>
              <a:t>To help demonstrate its capabilities, a </a:t>
            </a:r>
            <a:r>
              <a:rPr lang="en-US" sz="2000" dirty="0" err="1"/>
              <a:t>Terasort</a:t>
            </a:r>
            <a:r>
              <a:rPr lang="en-US" sz="2000" dirty="0"/>
              <a:t> benchmark was run to compare HPCC against a similar benchmark and workload by </a:t>
            </a:r>
            <a:r>
              <a:rPr lang="en-US" sz="2000" dirty="0">
                <a:hlinkClick r:id="rId3"/>
              </a:rPr>
              <a:t>SGI on a </a:t>
            </a:r>
            <a:r>
              <a:rPr lang="en-US" sz="2000" dirty="0" err="1">
                <a:hlinkClick r:id="rId3"/>
              </a:rPr>
              <a:t>Hadoop</a:t>
            </a:r>
            <a:r>
              <a:rPr lang="en-US" sz="2000" dirty="0">
                <a:hlinkClick r:id="rId3"/>
              </a:rPr>
              <a:t> cluster</a:t>
            </a:r>
            <a:r>
              <a:rPr lang="en-US" sz="2000" dirty="0"/>
              <a:t>, announced in October. </a:t>
            </a:r>
          </a:p>
          <a:p>
            <a:r>
              <a:rPr lang="en-US" sz="2000" dirty="0"/>
              <a:t>LexisNexis says </a:t>
            </a:r>
            <a:r>
              <a:rPr lang="en-US" sz="2000" dirty="0">
                <a:hlinkClick r:id="rId4"/>
              </a:rPr>
              <a:t>its benchmark</a:t>
            </a:r>
            <a:r>
              <a:rPr lang="en-US" sz="2000" dirty="0"/>
              <a:t> was 25% faster, and ran on far less hardware: A 4-node cluster versus a 20-node cluster on the SGI system. The LexisNexis test was done on a Dell PowerEdge, two socket servers, with six core Intel Xeon processors. </a:t>
            </a:r>
          </a:p>
          <a:p>
            <a:r>
              <a:rPr lang="en-US" sz="2000" dirty="0"/>
              <a:t>The company has made its HPCC system available in the cloud via Amazon Web Services. </a:t>
            </a:r>
          </a:p>
          <a:p>
            <a:r>
              <a:rPr lang="en-US" sz="2000" dirty="0"/>
              <a:t>http://hpccsystems.com/Why-HPCC/How-it-works</a:t>
            </a:r>
          </a:p>
          <a:p>
            <a:endParaRPr lang="en-US" sz="2000" dirty="0"/>
          </a:p>
          <a:p>
            <a:endParaRPr lang="en-US" sz="2400" dirty="0"/>
          </a:p>
        </p:txBody>
      </p:sp>
    </p:spTree>
    <p:extLst>
      <p:ext uri="{BB962C8B-B14F-4D97-AF65-F5344CB8AC3E}">
        <p14:creationId xmlns:p14="http://schemas.microsoft.com/office/powerpoint/2010/main" val="195611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components II</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Orchestration</a:t>
            </a:r>
            <a:r>
              <a:rPr lang="en-US" dirty="0" smtClean="0"/>
              <a:t> (Heat)-- </a:t>
            </a:r>
            <a:r>
              <a:rPr lang="en-US" dirty="0"/>
              <a:t>is a service to orchestrate multiple composite cloud applications using </a:t>
            </a:r>
            <a:r>
              <a:rPr lang="en-US" dirty="0" smtClean="0"/>
              <a:t>templates</a:t>
            </a:r>
          </a:p>
          <a:p>
            <a:r>
              <a:rPr lang="en-US" b="1" dirty="0" smtClean="0"/>
              <a:t>Workflow</a:t>
            </a:r>
            <a:r>
              <a:rPr lang="en-US" dirty="0" smtClean="0"/>
              <a:t> (Mistral)-- </a:t>
            </a:r>
            <a:r>
              <a:rPr lang="en-US" dirty="0"/>
              <a:t>is a service that manages </a:t>
            </a:r>
            <a:r>
              <a:rPr lang="en-US" dirty="0" smtClean="0"/>
              <a:t>workflows using YAML. </a:t>
            </a:r>
          </a:p>
          <a:p>
            <a:r>
              <a:rPr lang="en-US" b="1" dirty="0"/>
              <a:t>Telemetry</a:t>
            </a:r>
            <a:r>
              <a:rPr lang="en-US" dirty="0"/>
              <a:t> (Ceilometer</a:t>
            </a:r>
            <a:r>
              <a:rPr lang="en-US" dirty="0" smtClean="0"/>
              <a:t>)-- </a:t>
            </a:r>
            <a:r>
              <a:rPr lang="en-US" dirty="0"/>
              <a:t>provides a Single Point Of Contact for billing </a:t>
            </a:r>
            <a:r>
              <a:rPr lang="en-US" dirty="0" smtClean="0"/>
              <a:t>systems</a:t>
            </a:r>
          </a:p>
          <a:p>
            <a:r>
              <a:rPr lang="en-US" b="1" dirty="0" smtClean="0"/>
              <a:t>Database</a:t>
            </a:r>
            <a:r>
              <a:rPr lang="en-US" dirty="0" smtClean="0"/>
              <a:t>  (Trove)-- </a:t>
            </a:r>
            <a:r>
              <a:rPr lang="en-US" dirty="0"/>
              <a:t>is a database-as-a-service provisioning </a:t>
            </a:r>
            <a:r>
              <a:rPr lang="en-US" dirty="0">
                <a:hlinkClick r:id="rId2" tooltip="Relational database"/>
              </a:rPr>
              <a:t>relational</a:t>
            </a:r>
            <a:r>
              <a:rPr lang="en-US" dirty="0"/>
              <a:t> and non-relational </a:t>
            </a:r>
            <a:r>
              <a:rPr lang="en-US" dirty="0">
                <a:hlinkClick r:id="rId3" tooltip="Database"/>
              </a:rPr>
              <a:t>database</a:t>
            </a:r>
            <a:r>
              <a:rPr lang="en-US" dirty="0"/>
              <a:t> </a:t>
            </a:r>
            <a:r>
              <a:rPr lang="en-US" dirty="0" smtClean="0"/>
              <a:t>engine.</a:t>
            </a:r>
            <a:endParaRPr lang="en-US" dirty="0"/>
          </a:p>
          <a:p>
            <a:r>
              <a:rPr lang="en-US" b="1" dirty="0"/>
              <a:t>Elastic Map Reduce </a:t>
            </a:r>
            <a:r>
              <a:rPr lang="en-US" dirty="0"/>
              <a:t>(Sahara</a:t>
            </a:r>
            <a:r>
              <a:rPr lang="en-US" dirty="0" smtClean="0"/>
              <a:t>)—manages Hadoop clusters</a:t>
            </a:r>
          </a:p>
          <a:p>
            <a:r>
              <a:rPr lang="en-US" b="1" dirty="0" smtClean="0"/>
              <a:t>Bare metal </a:t>
            </a:r>
            <a:r>
              <a:rPr lang="en-US" dirty="0"/>
              <a:t>(</a:t>
            </a:r>
            <a:r>
              <a:rPr lang="en-US" dirty="0" smtClean="0"/>
              <a:t>Ironic)--provisions </a:t>
            </a:r>
            <a:r>
              <a:rPr lang="en-US" dirty="0"/>
              <a:t>bare metal machines instead of virtual machines</a:t>
            </a:r>
            <a:r>
              <a:rPr lang="en-US" dirty="0" smtClean="0"/>
              <a:t>.</a:t>
            </a:r>
          </a:p>
          <a:p>
            <a:r>
              <a:rPr lang="en-US" b="1" dirty="0" smtClean="0"/>
              <a:t>Key Manager </a:t>
            </a:r>
            <a:r>
              <a:rPr lang="en-US" dirty="0" smtClean="0"/>
              <a:t>(Barbican)-- </a:t>
            </a:r>
            <a:r>
              <a:rPr lang="en-US" dirty="0"/>
              <a:t>is a REST API designed for the secure storage, provisioning and management of secrets</a:t>
            </a:r>
          </a:p>
          <a:p>
            <a:endParaRPr lang="en-US" dirty="0"/>
          </a:p>
        </p:txBody>
      </p:sp>
    </p:spTree>
    <p:extLst>
      <p:ext uri="{BB962C8B-B14F-4D97-AF65-F5344CB8AC3E}">
        <p14:creationId xmlns:p14="http://schemas.microsoft.com/office/powerpoint/2010/main" val="1580934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HPCC Units</a:t>
            </a:r>
            <a:endParaRPr lang="en-US" dirty="0"/>
          </a:p>
        </p:txBody>
      </p:sp>
      <p:sp>
        <p:nvSpPr>
          <p:cNvPr id="3" name="Content Placeholder 2"/>
          <p:cNvSpPr>
            <a:spLocks noGrp="1"/>
          </p:cNvSpPr>
          <p:nvPr>
            <p:ph idx="1"/>
          </p:nvPr>
        </p:nvSpPr>
        <p:spPr/>
        <p:txBody>
          <a:bodyPr>
            <a:normAutofit/>
          </a:bodyPr>
          <a:lstStyle/>
          <a:p>
            <a:pPr>
              <a:buNone/>
            </a:pPr>
            <a:r>
              <a:rPr lang="en-US" sz="2000" dirty="0"/>
              <a:t>HPCC uses clusters of hardware and includes custom system software and middleware components developed and layered on a base Linux operating system to provide the execution environment and distributed </a:t>
            </a:r>
            <a:r>
              <a:rPr lang="en-US" sz="2000" dirty="0" err="1"/>
              <a:t>filesystem</a:t>
            </a:r>
            <a:r>
              <a:rPr lang="en-US" sz="2000" dirty="0"/>
              <a:t> support required for data-intensive computing [Bay11, HPC]. </a:t>
            </a:r>
          </a:p>
          <a:p>
            <a:pPr lvl="0"/>
            <a:r>
              <a:rPr lang="en-US" sz="2000" dirty="0"/>
              <a:t>Thor, (the Data Refinery Cluster), is responsible for consuming vast amounts of data, transforming, linking and indexing that data. It functions as a distributed file system with parallel processing power spread across the nodes. A cluster can scale from a single node to thousands of nodes.</a:t>
            </a:r>
          </a:p>
          <a:p>
            <a:pPr lvl="0"/>
            <a:r>
              <a:rPr lang="en-US" sz="2000" dirty="0"/>
              <a:t>Roxie (the Query Cluster), provides separate high-performance online query processing and data warehouse capabilities.</a:t>
            </a:r>
          </a:p>
          <a:p>
            <a:pPr lvl="0"/>
            <a:r>
              <a:rPr lang="en-US" sz="2000" dirty="0"/>
              <a:t>ECL (Enterprise Control Language) is a programming language that manipulates the data. It is a non-procedural and dataflow oriented language.</a:t>
            </a:r>
          </a:p>
          <a:p>
            <a:r>
              <a:rPr lang="en-US" sz="2000" dirty="0"/>
              <a:t>There are also appropriate tools to support programmers, to interface with web services, and to apply web services security standards</a:t>
            </a:r>
          </a:p>
        </p:txBody>
      </p:sp>
    </p:spTree>
    <p:extLst>
      <p:ext uri="{BB962C8B-B14F-4D97-AF65-F5344CB8AC3E}">
        <p14:creationId xmlns:p14="http://schemas.microsoft.com/office/powerpoint/2010/main" val="18922834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7666" name="Picture 2"/>
          <p:cNvPicPr>
            <a:picLocks noChangeAspect="1" noChangeArrowheads="1"/>
          </p:cNvPicPr>
          <p:nvPr/>
        </p:nvPicPr>
        <p:blipFill>
          <a:blip r:embed="rId2" cstate="print"/>
          <a:srcRect/>
          <a:stretch>
            <a:fillRect/>
          </a:stretch>
        </p:blipFill>
        <p:spPr bwMode="auto">
          <a:xfrm>
            <a:off x="2747964" y="1843089"/>
            <a:ext cx="6696075" cy="3171825"/>
          </a:xfrm>
          <a:prstGeom prst="rect">
            <a:avLst/>
          </a:prstGeom>
          <a:noFill/>
          <a:ln w="9525">
            <a:noFill/>
            <a:miter lim="800000"/>
            <a:headEnd/>
            <a:tailEnd/>
          </a:ln>
        </p:spPr>
      </p:pic>
    </p:spTree>
    <p:extLst>
      <p:ext uri="{BB962C8B-B14F-4D97-AF65-F5344CB8AC3E}">
        <p14:creationId xmlns:p14="http://schemas.microsoft.com/office/powerpoint/2010/main" val="23783410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5618" name="Picture 2"/>
          <p:cNvPicPr>
            <a:picLocks noChangeAspect="1" noChangeArrowheads="1"/>
          </p:cNvPicPr>
          <p:nvPr/>
        </p:nvPicPr>
        <p:blipFill>
          <a:blip r:embed="rId2" cstate="print"/>
          <a:srcRect/>
          <a:stretch>
            <a:fillRect/>
          </a:stretch>
        </p:blipFill>
        <p:spPr bwMode="auto">
          <a:xfrm>
            <a:off x="3281364" y="1290639"/>
            <a:ext cx="5629275" cy="4276725"/>
          </a:xfrm>
          <a:prstGeom prst="rect">
            <a:avLst/>
          </a:prstGeom>
          <a:noFill/>
          <a:ln w="9525">
            <a:noFill/>
            <a:miter lim="800000"/>
            <a:headEnd/>
            <a:tailEnd/>
          </a:ln>
        </p:spPr>
      </p:pic>
    </p:spTree>
    <p:extLst>
      <p:ext uri="{BB962C8B-B14F-4D97-AF65-F5344CB8AC3E}">
        <p14:creationId xmlns:p14="http://schemas.microsoft.com/office/powerpoint/2010/main" val="3959260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42" name="Picture 2"/>
          <p:cNvPicPr>
            <a:picLocks noChangeAspect="1" noChangeArrowheads="1"/>
          </p:cNvPicPr>
          <p:nvPr/>
        </p:nvPicPr>
        <p:blipFill>
          <a:blip r:embed="rId2" cstate="print"/>
          <a:srcRect/>
          <a:stretch>
            <a:fillRect/>
          </a:stretch>
        </p:blipFill>
        <p:spPr bwMode="auto">
          <a:xfrm>
            <a:off x="3314700" y="1328739"/>
            <a:ext cx="5562600" cy="4200525"/>
          </a:xfrm>
          <a:prstGeom prst="rect">
            <a:avLst/>
          </a:prstGeom>
          <a:noFill/>
          <a:ln w="9525">
            <a:noFill/>
            <a:miter lim="800000"/>
            <a:headEnd/>
            <a:tailEnd/>
          </a:ln>
        </p:spPr>
      </p:pic>
    </p:spTree>
    <p:extLst>
      <p:ext uri="{BB962C8B-B14F-4D97-AF65-F5344CB8AC3E}">
        <p14:creationId xmlns:p14="http://schemas.microsoft.com/office/powerpoint/2010/main" val="15653580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hlinkClick r:id="rId2"/>
              </a:rPr>
              <a:t>Amazon’s </a:t>
            </a:r>
            <a:r>
              <a:rPr lang="en-US" dirty="0" err="1" smtClean="0">
                <a:hlinkClick r:id="rId2"/>
              </a:rPr>
              <a:t>DynamoDB</a:t>
            </a:r>
            <a:r>
              <a:rPr lang="en-US" dirty="0" smtClean="0"/>
              <a:t/>
            </a:r>
            <a:br>
              <a:rPr lang="en-US" dirty="0" smtClean="0"/>
            </a:br>
            <a:r>
              <a:rPr lang="en-US" dirty="0" smtClean="0"/>
              <a:t> </a:t>
            </a:r>
            <a:r>
              <a:rPr lang="en-US" sz="1600" dirty="0"/>
              <a:t>http://www.allthingsdistributed.com/2012/06/amazon-dynamodb-growth.html</a:t>
            </a:r>
          </a:p>
        </p:txBody>
      </p:sp>
      <p:sp>
        <p:nvSpPr>
          <p:cNvPr id="3" name="Content Placeholder 2"/>
          <p:cNvSpPr>
            <a:spLocks noGrp="1"/>
          </p:cNvSpPr>
          <p:nvPr>
            <p:ph idx="1"/>
          </p:nvPr>
        </p:nvSpPr>
        <p:spPr/>
        <p:txBody>
          <a:bodyPr/>
          <a:lstStyle/>
          <a:p>
            <a:r>
              <a:rPr lang="en-US" sz="2400" dirty="0"/>
              <a:t>Fast and scalable </a:t>
            </a:r>
            <a:r>
              <a:rPr lang="en-US" sz="2400" dirty="0" err="1"/>
              <a:t>NoSQL</a:t>
            </a:r>
            <a:r>
              <a:rPr lang="en-US" sz="2400" dirty="0"/>
              <a:t> database service, has been setting AWS growth records. </a:t>
            </a:r>
          </a:p>
          <a:p>
            <a:r>
              <a:rPr lang="en-US" sz="2400" dirty="0"/>
              <a:t>Customers have used </a:t>
            </a:r>
            <a:r>
              <a:rPr lang="en-US" sz="2400" dirty="0" err="1"/>
              <a:t>DynamoDB</a:t>
            </a:r>
            <a:r>
              <a:rPr lang="en-US" sz="2400" dirty="0"/>
              <a:t> to support Super Bowl advertising campaigns, drive </a:t>
            </a:r>
            <a:r>
              <a:rPr lang="en-US" sz="2400" dirty="0" err="1"/>
              <a:t>Facebook</a:t>
            </a:r>
            <a:r>
              <a:rPr lang="en-US" sz="2400" dirty="0"/>
              <a:t> applications, collect and analyze data from sensor networks, track gaming information, and more. </a:t>
            </a:r>
          </a:p>
          <a:p>
            <a:r>
              <a:rPr lang="en-US" sz="2400" dirty="0"/>
              <a:t>Customers such as Electronic Arts, News International, </a:t>
            </a:r>
            <a:r>
              <a:rPr lang="en-US" sz="2400" dirty="0" err="1"/>
              <a:t>SmugMug</a:t>
            </a:r>
            <a:r>
              <a:rPr lang="en-US" sz="2400" dirty="0"/>
              <a:t>, </a:t>
            </a:r>
            <a:r>
              <a:rPr lang="en-US" sz="2400" dirty="0" err="1"/>
              <a:t>Shazam</a:t>
            </a:r>
            <a:r>
              <a:rPr lang="en-US" sz="2400" dirty="0"/>
              <a:t>, </a:t>
            </a:r>
            <a:r>
              <a:rPr lang="en-US" sz="2400" dirty="0" err="1"/>
              <a:t>IMDb</a:t>
            </a:r>
            <a:r>
              <a:rPr lang="en-US" sz="2400" dirty="0"/>
              <a:t>, Amazon Cloud Drive, and many others are using </a:t>
            </a:r>
            <a:r>
              <a:rPr lang="en-US" sz="2400" dirty="0" err="1"/>
              <a:t>DynamoDB</a:t>
            </a:r>
            <a:r>
              <a:rPr lang="en-US" sz="2400" dirty="0"/>
              <a:t> to power their applications. </a:t>
            </a:r>
          </a:p>
        </p:txBody>
      </p:sp>
    </p:spTree>
    <p:extLst>
      <p:ext uri="{BB962C8B-B14F-4D97-AF65-F5344CB8AC3E}">
        <p14:creationId xmlns:p14="http://schemas.microsoft.com/office/powerpoint/2010/main" val="31472437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Aster Data Systems</a:t>
            </a:r>
            <a:endParaRPr lang="en-US" dirty="0"/>
          </a:p>
        </p:txBody>
      </p:sp>
      <p:sp>
        <p:nvSpPr>
          <p:cNvPr id="3" name="Content Placeholder 2"/>
          <p:cNvSpPr>
            <a:spLocks noGrp="1"/>
          </p:cNvSpPr>
          <p:nvPr>
            <p:ph idx="1"/>
          </p:nvPr>
        </p:nvSpPr>
        <p:spPr/>
        <p:txBody>
          <a:bodyPr>
            <a:normAutofit fontScale="92500"/>
          </a:bodyPr>
          <a:lstStyle/>
          <a:p>
            <a:r>
              <a:rPr lang="en-US" sz="2400" dirty="0"/>
              <a:t>Aster Data's </a:t>
            </a:r>
            <a:r>
              <a:rPr lang="en-US" sz="2400" i="1" dirty="0" err="1"/>
              <a:t>n</a:t>
            </a:r>
            <a:r>
              <a:rPr lang="en-US" sz="2400" dirty="0" err="1"/>
              <a:t>Cluster</a:t>
            </a:r>
            <a:r>
              <a:rPr lang="en-US" sz="2400" dirty="0"/>
              <a:t> is a </a:t>
            </a:r>
            <a:r>
              <a:rPr lang="en-US" sz="2400" dirty="0">
                <a:hlinkClick r:id="rId2" tooltip="Massive parallel processing"/>
              </a:rPr>
              <a:t>massive parallel processing</a:t>
            </a:r>
            <a:r>
              <a:rPr lang="en-US" sz="2400" dirty="0"/>
              <a:t> analytic </a:t>
            </a:r>
            <a:r>
              <a:rPr lang="en-US" sz="2400" dirty="0">
                <a:hlinkClick r:id="rId3" tooltip="Database management system"/>
              </a:rPr>
              <a:t>database management system</a:t>
            </a:r>
            <a:r>
              <a:rPr lang="en-US" sz="2400" dirty="0"/>
              <a:t> that runs on a cluster of commodity servers. The architecture of Aster </a:t>
            </a:r>
            <a:r>
              <a:rPr lang="en-US" sz="2400" i="1" dirty="0" err="1"/>
              <a:t>n</a:t>
            </a:r>
            <a:r>
              <a:rPr lang="en-US" sz="2400" dirty="0" err="1"/>
              <a:t>Cluster</a:t>
            </a:r>
            <a:r>
              <a:rPr lang="en-US" sz="2400" dirty="0"/>
              <a:t> is optimized for </a:t>
            </a:r>
            <a:r>
              <a:rPr lang="en-US" sz="2400" dirty="0">
                <a:hlinkClick r:id="rId4" tooltip="Data warehousing"/>
              </a:rPr>
              <a:t>data warehousing</a:t>
            </a:r>
            <a:r>
              <a:rPr lang="en-US" sz="2400" dirty="0"/>
              <a:t> and analytic applications, also called </a:t>
            </a:r>
            <a:r>
              <a:rPr lang="en-US" sz="2400" dirty="0">
                <a:hlinkClick r:id="rId5" tooltip="Online analytical processing"/>
              </a:rPr>
              <a:t>Online analytical processing</a:t>
            </a:r>
            <a:r>
              <a:rPr lang="en-US" sz="2400" dirty="0"/>
              <a:t> (OLAP) as opposed to </a:t>
            </a:r>
            <a:r>
              <a:rPr lang="en-US" sz="2400" dirty="0">
                <a:hlinkClick r:id="rId6" tooltip="Online Transaction Processing"/>
              </a:rPr>
              <a:t>Online Transaction Processing</a:t>
            </a:r>
            <a:r>
              <a:rPr lang="en-US" sz="2400" dirty="0"/>
              <a:t> (OLTP). </a:t>
            </a:r>
          </a:p>
          <a:p>
            <a:r>
              <a:rPr lang="en-US" sz="2400" dirty="0"/>
              <a:t>Aster Data created a framework called SQL-</a:t>
            </a:r>
            <a:r>
              <a:rPr lang="en-US" sz="2400" dirty="0" err="1"/>
              <a:t>MapReduce</a:t>
            </a:r>
            <a:r>
              <a:rPr lang="en-US" sz="2400" dirty="0"/>
              <a:t> that allows the </a:t>
            </a:r>
            <a:r>
              <a:rPr lang="en-US" sz="2400" dirty="0">
                <a:hlinkClick r:id="rId7" tooltip="SQL"/>
              </a:rPr>
              <a:t>Structured Query Language</a:t>
            </a:r>
            <a:r>
              <a:rPr lang="en-US" sz="2400" dirty="0"/>
              <a:t> (SQL) to be used with the </a:t>
            </a:r>
            <a:r>
              <a:rPr lang="en-US" sz="2400" dirty="0" err="1">
                <a:hlinkClick r:id="rId8" tooltip="MapReduce"/>
              </a:rPr>
              <a:t>MapReduce</a:t>
            </a:r>
            <a:r>
              <a:rPr lang="en-US" sz="2400" dirty="0"/>
              <a:t> technology from Google.</a:t>
            </a:r>
          </a:p>
          <a:p>
            <a:r>
              <a:rPr lang="en-US" sz="2400" dirty="0"/>
              <a:t>An early large customer of Aster Data Systems was </a:t>
            </a:r>
            <a:r>
              <a:rPr lang="en-US" sz="2400" dirty="0">
                <a:hlinkClick r:id="rId9" tooltip="MySpace"/>
              </a:rPr>
              <a:t>MySpace</a:t>
            </a:r>
            <a:r>
              <a:rPr lang="en-US" sz="2400" dirty="0"/>
              <a:t>, which used the product primarily for </a:t>
            </a:r>
            <a:r>
              <a:rPr lang="en-US" sz="2400" dirty="0" err="1">
                <a:hlinkClick r:id="rId10" tooltip="Clickstream"/>
              </a:rPr>
              <a:t>clickstream</a:t>
            </a:r>
            <a:r>
              <a:rPr lang="en-US" sz="2400" dirty="0"/>
              <a:t> analysis by 2008. Other clients include </a:t>
            </a:r>
            <a:r>
              <a:rPr lang="en-US" sz="2400" dirty="0">
                <a:hlinkClick r:id="rId11" tooltip="ComScore"/>
              </a:rPr>
              <a:t>comScore</a:t>
            </a:r>
            <a:r>
              <a:rPr lang="en-US" sz="2400" dirty="0"/>
              <a:t>, </a:t>
            </a:r>
            <a:r>
              <a:rPr lang="en-US" sz="2400" dirty="0">
                <a:hlinkClick r:id="rId12" tooltip="LinkedIn"/>
              </a:rPr>
              <a:t>LinkedIn</a:t>
            </a:r>
            <a:r>
              <a:rPr lang="en-US" sz="2400" dirty="0"/>
              <a:t>, Share This, </a:t>
            </a:r>
            <a:r>
              <a:rPr lang="en-US" sz="2400" dirty="0">
                <a:hlinkClick r:id="rId13" tooltip="Intuit"/>
              </a:rPr>
              <a:t>Intuit</a:t>
            </a:r>
            <a:r>
              <a:rPr lang="en-US" sz="2400" dirty="0"/>
              <a:t>, </a:t>
            </a:r>
            <a:r>
              <a:rPr lang="en-US" sz="2400" dirty="0">
                <a:hlinkClick r:id="rId14" tooltip="Akamai Technologies"/>
              </a:rPr>
              <a:t>Akamai</a:t>
            </a:r>
            <a:r>
              <a:rPr lang="en-US" sz="2400" dirty="0"/>
              <a:t>, and </a:t>
            </a:r>
            <a:r>
              <a:rPr lang="en-US" sz="2400" dirty="0">
                <a:hlinkClick r:id="rId15" tooltip="Full Tilt Poker"/>
              </a:rPr>
              <a:t>Full Tilt Poker</a:t>
            </a:r>
            <a:r>
              <a:rPr lang="en-US" sz="2400" dirty="0"/>
              <a:t>.</a:t>
            </a:r>
          </a:p>
          <a:p>
            <a:r>
              <a:rPr lang="en-US" sz="2400" dirty="0"/>
              <a:t>In October 2013, version 6 of Aster database software was announced. It supported </a:t>
            </a:r>
            <a:r>
              <a:rPr lang="en-US" sz="2400" dirty="0">
                <a:hlinkClick r:id="rId16" tooltip="Graph database"/>
              </a:rPr>
              <a:t>graph database</a:t>
            </a:r>
            <a:r>
              <a:rPr lang="en-US" sz="2400" dirty="0"/>
              <a:t> technology, and a file system that the company said was compatible with the Hadoop distributed </a:t>
            </a:r>
            <a:r>
              <a:rPr lang="en-US" sz="2400" dirty="0" err="1"/>
              <a:t>filesystem</a:t>
            </a:r>
            <a:r>
              <a:rPr lang="en-US" sz="2400" dirty="0"/>
              <a:t>.</a:t>
            </a:r>
          </a:p>
        </p:txBody>
      </p:sp>
    </p:spTree>
    <p:extLst>
      <p:ext uri="{BB962C8B-B14F-4D97-AF65-F5344CB8AC3E}">
        <p14:creationId xmlns:p14="http://schemas.microsoft.com/office/powerpoint/2010/main" val="27143277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App Engine's </a:t>
            </a:r>
            <a:r>
              <a:rPr lang="en-US" dirty="0" err="1"/>
              <a:t>datastore</a:t>
            </a:r>
            <a:endParaRPr lang="en-US" dirty="0"/>
          </a:p>
        </p:txBody>
      </p:sp>
      <p:sp>
        <p:nvSpPr>
          <p:cNvPr id="3" name="Content Placeholder 2"/>
          <p:cNvSpPr>
            <a:spLocks noGrp="1"/>
          </p:cNvSpPr>
          <p:nvPr>
            <p:ph idx="1"/>
          </p:nvPr>
        </p:nvSpPr>
        <p:spPr/>
        <p:txBody>
          <a:bodyPr/>
          <a:lstStyle/>
          <a:p>
            <a:r>
              <a:rPr lang="en-US" sz="1600" b="1" dirty="0"/>
              <a:t>Google App Engine's </a:t>
            </a:r>
            <a:r>
              <a:rPr lang="en-US" sz="1600" dirty="0" err="1"/>
              <a:t>datastore</a:t>
            </a:r>
            <a:r>
              <a:rPr lang="en-US" sz="1600" dirty="0"/>
              <a:t> has a SQL-like syntax called "GQL".</a:t>
            </a:r>
          </a:p>
          <a:p>
            <a:r>
              <a:rPr lang="en-US" sz="1600" dirty="0"/>
              <a:t>GQL intentionally does not support the </a:t>
            </a:r>
            <a:r>
              <a:rPr lang="en-US" sz="1600" dirty="0">
                <a:hlinkClick r:id="rId2" tooltip="Join (SQL)"/>
              </a:rPr>
              <a:t>Join</a:t>
            </a:r>
            <a:r>
              <a:rPr lang="en-US" sz="1600" dirty="0"/>
              <a:t> statement, because it seems to be inefficient when queries span more than one machine. Instead, one-to-many and many-to-many relationships can be accomplished using </a:t>
            </a:r>
            <a:r>
              <a:rPr lang="en-US" sz="1600" dirty="0" err="1"/>
              <a:t>ReferenceProperty</a:t>
            </a:r>
            <a:r>
              <a:rPr lang="en-US" sz="1600" dirty="0"/>
              <a:t>(). </a:t>
            </a:r>
          </a:p>
          <a:p>
            <a:r>
              <a:rPr lang="en-US" sz="1600" dirty="0"/>
              <a:t>This shared-nothing approach allows disks to fail without the system failing. </a:t>
            </a:r>
          </a:p>
          <a:p>
            <a:r>
              <a:rPr lang="en-US" sz="1600" dirty="0"/>
              <a:t>Switching from a relational database to the </a:t>
            </a:r>
            <a:r>
              <a:rPr lang="en-US" sz="1600" dirty="0" err="1"/>
              <a:t>Datastore</a:t>
            </a:r>
            <a:r>
              <a:rPr lang="en-US" sz="1600" dirty="0"/>
              <a:t> requires a paradigm shift for developers when modeling their data.</a:t>
            </a:r>
          </a:p>
          <a:p>
            <a:r>
              <a:rPr lang="en-US" sz="1600" dirty="0" err="1"/>
              <a:t>Datastore</a:t>
            </a:r>
            <a:r>
              <a:rPr lang="en-US" sz="1600" dirty="0"/>
              <a:t>  is not relational in the SQL sense.</a:t>
            </a:r>
          </a:p>
          <a:p>
            <a:endParaRPr lang="en-US" sz="1600" dirty="0"/>
          </a:p>
          <a:p>
            <a:r>
              <a:rPr lang="en-US" sz="1600" b="1" dirty="0"/>
              <a:t>Google Cloud SQL</a:t>
            </a:r>
          </a:p>
          <a:p>
            <a:r>
              <a:rPr lang="en-US" sz="1600" dirty="0"/>
              <a:t>In Oct 2011, Google previewed a zero maintenance SQL database, which supports JDBC and DB-API. This service allows to create, configure, and use relational databases with App Engine applications. The database engine is </a:t>
            </a:r>
            <a:r>
              <a:rPr lang="en-US" sz="1600" dirty="0" err="1"/>
              <a:t>MySql</a:t>
            </a:r>
            <a:r>
              <a:rPr lang="en-US" sz="1600" dirty="0"/>
              <a:t> Version 5.1.59 and the database size must be no larger than 10GB.</a:t>
            </a:r>
          </a:p>
        </p:txBody>
      </p:sp>
    </p:spTree>
    <p:extLst>
      <p:ext uri="{BB962C8B-B14F-4D97-AF65-F5344CB8AC3E}">
        <p14:creationId xmlns:p14="http://schemas.microsoft.com/office/powerpoint/2010/main" val="36823143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9" y="1023939"/>
            <a:ext cx="46196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8517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lstStyle/>
          <a:p>
            <a:r>
              <a:rPr lang="en-US" sz="2000" dirty="0">
                <a:hlinkClick r:id="rId2" tooltip="David DeWitt"/>
              </a:rPr>
              <a:t>David DeWitt</a:t>
            </a:r>
            <a:r>
              <a:rPr lang="en-US" sz="2000" dirty="0"/>
              <a:t> and </a:t>
            </a:r>
            <a:r>
              <a:rPr lang="en-US" sz="2000" dirty="0">
                <a:hlinkClick r:id="rId3" tooltip="Michael Stonebraker"/>
              </a:rPr>
              <a:t>Michael </a:t>
            </a:r>
            <a:r>
              <a:rPr lang="en-US" sz="2000" dirty="0" err="1">
                <a:hlinkClick r:id="rId3" tooltip="Michael Stonebraker"/>
              </a:rPr>
              <a:t>Stonebraker</a:t>
            </a:r>
            <a:r>
              <a:rPr lang="en-US" sz="2000" dirty="0"/>
              <a:t> have been critical of the breadth of problems that </a:t>
            </a:r>
            <a:r>
              <a:rPr lang="en-US" sz="2000" dirty="0" err="1"/>
              <a:t>MapReduce</a:t>
            </a:r>
            <a:r>
              <a:rPr lang="en-US" sz="2000" dirty="0"/>
              <a:t> can be used for.</a:t>
            </a:r>
          </a:p>
          <a:p>
            <a:r>
              <a:rPr lang="en-US" sz="2000" dirty="0"/>
              <a:t>They called its interface too low-level; they also compared </a:t>
            </a:r>
            <a:r>
              <a:rPr lang="en-US" sz="2000" dirty="0" err="1"/>
              <a:t>MapReduce</a:t>
            </a:r>
            <a:r>
              <a:rPr lang="en-US" sz="2000" dirty="0"/>
              <a:t> programmers to </a:t>
            </a:r>
            <a:r>
              <a:rPr lang="en-US" sz="2000" dirty="0" err="1">
                <a:hlinkClick r:id="rId4" tooltip="CODASYL"/>
              </a:rPr>
              <a:t>Codasyl</a:t>
            </a:r>
            <a:r>
              <a:rPr lang="en-US" sz="2000" dirty="0"/>
              <a:t> programmers, noting both are "writing in a </a:t>
            </a:r>
            <a:r>
              <a:rPr lang="en-US" sz="2000" dirty="0">
                <a:hlinkClick r:id="rId5" tooltip="Low-level programming language"/>
              </a:rPr>
              <a:t>low-level language</a:t>
            </a:r>
            <a:r>
              <a:rPr lang="en-US" sz="2000" dirty="0"/>
              <a:t> performing low-level record manipulation”</a:t>
            </a:r>
          </a:p>
          <a:p>
            <a:r>
              <a:rPr lang="en-US" sz="2000" dirty="0"/>
              <a:t>DeWitt and </a:t>
            </a:r>
            <a:r>
              <a:rPr lang="en-US" sz="2000" dirty="0" err="1"/>
              <a:t>Stonebraker</a:t>
            </a:r>
            <a:r>
              <a:rPr lang="en-US" sz="2000" dirty="0"/>
              <a:t> have subsequently published a detailed benchmark study in 2009 comparing performance of </a:t>
            </a:r>
            <a:r>
              <a:rPr lang="en-US" sz="2000" dirty="0">
                <a:hlinkClick r:id="rId6" tooltip="Hadoop"/>
              </a:rPr>
              <a:t>Hadoop's</a:t>
            </a:r>
            <a:r>
              <a:rPr lang="en-US" sz="2000" dirty="0"/>
              <a:t> </a:t>
            </a:r>
            <a:r>
              <a:rPr lang="en-US" sz="2000" dirty="0" err="1"/>
              <a:t>MapReduce</a:t>
            </a:r>
            <a:r>
              <a:rPr lang="en-US" sz="2000" dirty="0"/>
              <a:t> and RDBMS approaches on several specific problems. They concluded that databases offer real advantages for many kinds of data use, especially on complex processing or where the data is used across an enterprise, but that </a:t>
            </a:r>
            <a:r>
              <a:rPr lang="en-US" sz="2000" dirty="0" err="1"/>
              <a:t>MapReduce</a:t>
            </a:r>
            <a:r>
              <a:rPr lang="en-US" sz="2000" dirty="0"/>
              <a:t> may be easier for users to adopt for simple or one-time processing tasks. They have published the data and code used in their study to allow other researchers to do comparable studies.</a:t>
            </a:r>
          </a:p>
        </p:txBody>
      </p:sp>
    </p:spTree>
    <p:extLst>
      <p:ext uri="{BB962C8B-B14F-4D97-AF65-F5344CB8AC3E}">
        <p14:creationId xmlns:p14="http://schemas.microsoft.com/office/powerpoint/2010/main" val="76508928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Title 1"/>
          <p:cNvSpPr>
            <a:spLocks/>
          </p:cNvSpPr>
          <p:nvPr/>
        </p:nvSpPr>
        <p:spPr bwMode="auto">
          <a:xfrm>
            <a:off x="2209800" y="228600"/>
            <a:ext cx="7772400" cy="1143000"/>
          </a:xfrm>
          <a:prstGeom prst="rect">
            <a:avLst/>
          </a:prstGeom>
          <a:noFill/>
          <a:ln w="9525">
            <a:noFill/>
            <a:miter lim="800000"/>
            <a:headEnd/>
            <a:tailEnd/>
          </a:ln>
        </p:spPr>
        <p:txBody>
          <a:bodyPr anchor="ctr"/>
          <a:lstStyle/>
          <a:p>
            <a:pPr algn="ctr" eaLnBrk="0" hangingPunct="0"/>
            <a:r>
              <a:rPr lang="en-US" sz="2800">
                <a:latin typeface="Calibri" pitchFamily="34" charset="0"/>
              </a:rPr>
              <a:t>Issues of Data Storage Services in the cloud</a:t>
            </a:r>
            <a:r>
              <a:rPr lang="en-US" sz="4400">
                <a:latin typeface="Calibri" pitchFamily="34" charset="0"/>
              </a:rPr>
              <a:t/>
            </a:r>
            <a:br>
              <a:rPr lang="en-US" sz="4400">
                <a:latin typeface="Calibri" pitchFamily="34" charset="0"/>
              </a:rPr>
            </a:br>
            <a:endParaRPr lang="en-US" sz="4400">
              <a:latin typeface="Calibri" pitchFamily="34" charset="0"/>
            </a:endParaRPr>
          </a:p>
        </p:txBody>
      </p:sp>
      <p:sp>
        <p:nvSpPr>
          <p:cNvPr id="397314" name="Content Placeholder 2"/>
          <p:cNvSpPr>
            <a:spLocks/>
          </p:cNvSpPr>
          <p:nvPr/>
        </p:nvSpPr>
        <p:spPr bwMode="auto">
          <a:xfrm>
            <a:off x="2209800" y="1371600"/>
            <a:ext cx="7772400" cy="4800600"/>
          </a:xfrm>
          <a:prstGeom prst="rect">
            <a:avLst/>
          </a:prstGeom>
          <a:noFill/>
          <a:ln w="9525">
            <a:noFill/>
            <a:miter lim="800000"/>
            <a:headEnd/>
            <a:tailEnd/>
          </a:ln>
        </p:spPr>
        <p:txBody>
          <a:bodyPr/>
          <a:lstStyle/>
          <a:p>
            <a:pPr marL="342900" indent="-342900" eaLnBrk="0" hangingPunct="0">
              <a:spcBef>
                <a:spcPct val="20000"/>
              </a:spcBef>
            </a:pPr>
            <a:r>
              <a:rPr lang="en-US" sz="2400" b="1" dirty="0">
                <a:latin typeface="Calibri" pitchFamily="34" charset="0"/>
              </a:rPr>
              <a:t>Advantages</a:t>
            </a:r>
          </a:p>
          <a:p>
            <a:pPr marL="342900" indent="-342900" eaLnBrk="0" hangingPunct="0">
              <a:spcBef>
                <a:spcPct val="20000"/>
              </a:spcBef>
              <a:buFont typeface="Arial" charset="0"/>
              <a:buChar char="•"/>
            </a:pPr>
            <a:r>
              <a:rPr lang="en-US" sz="2400" dirty="0">
                <a:latin typeface="Calibri" pitchFamily="34" charset="0"/>
              </a:rPr>
              <a:t>– Data fragmentation and dispersal—can be useful for        security and local use</a:t>
            </a:r>
          </a:p>
          <a:p>
            <a:pPr marL="342900" indent="-342900" eaLnBrk="0" hangingPunct="0">
              <a:spcBef>
                <a:spcPct val="20000"/>
              </a:spcBef>
              <a:buFont typeface="Arial" charset="0"/>
              <a:buChar char="•"/>
            </a:pPr>
            <a:r>
              <a:rPr lang="en-US" sz="2400" dirty="0">
                <a:latin typeface="Calibri" pitchFamily="34" charset="0"/>
              </a:rPr>
              <a:t>– Automated replication—fault tolerance</a:t>
            </a:r>
          </a:p>
          <a:p>
            <a:pPr marL="342900" indent="-342900" eaLnBrk="0" hangingPunct="0">
              <a:spcBef>
                <a:spcPct val="20000"/>
              </a:spcBef>
              <a:buFont typeface="Arial" charset="0"/>
              <a:buChar char="•"/>
            </a:pPr>
            <a:r>
              <a:rPr lang="en-US" sz="2400" dirty="0">
                <a:latin typeface="Calibri" pitchFamily="34" charset="0"/>
              </a:rPr>
              <a:t>– Provision of data zones (e.g., by country)</a:t>
            </a:r>
          </a:p>
          <a:p>
            <a:pPr marL="342900" indent="-342900" eaLnBrk="0" hangingPunct="0">
              <a:spcBef>
                <a:spcPct val="20000"/>
              </a:spcBef>
              <a:buFont typeface="Arial" charset="0"/>
              <a:buChar char="•"/>
            </a:pPr>
            <a:r>
              <a:rPr lang="en-US" sz="2400" dirty="0">
                <a:latin typeface="Calibri" pitchFamily="34" charset="0"/>
              </a:rPr>
              <a:t>– Encryption at rest and in transit</a:t>
            </a:r>
          </a:p>
          <a:p>
            <a:pPr marL="342900" indent="-342900" eaLnBrk="0" hangingPunct="0">
              <a:spcBef>
                <a:spcPct val="20000"/>
              </a:spcBef>
              <a:buFont typeface="Arial" charset="0"/>
              <a:buChar char="•"/>
            </a:pPr>
            <a:r>
              <a:rPr lang="en-US" sz="2400" dirty="0">
                <a:latin typeface="Calibri" pitchFamily="34" charset="0"/>
              </a:rPr>
              <a:t>– Automated data retention—legal issues and compliance</a:t>
            </a:r>
          </a:p>
          <a:p>
            <a:pPr marL="342900" indent="-342900" eaLnBrk="0" hangingPunct="0">
              <a:spcBef>
                <a:spcPct val="20000"/>
              </a:spcBef>
            </a:pPr>
            <a:r>
              <a:rPr lang="en-US" sz="2400" b="1" dirty="0">
                <a:latin typeface="Calibri" pitchFamily="34" charset="0"/>
              </a:rPr>
              <a:t>Challenges</a:t>
            </a:r>
          </a:p>
          <a:p>
            <a:pPr marL="342900" indent="-342900" eaLnBrk="0" hangingPunct="0">
              <a:spcBef>
                <a:spcPct val="20000"/>
              </a:spcBef>
              <a:buFont typeface="Arial" charset="0"/>
              <a:buChar char="•"/>
            </a:pPr>
            <a:r>
              <a:rPr lang="en-US" sz="2400" dirty="0">
                <a:latin typeface="Calibri" pitchFamily="34" charset="0"/>
              </a:rPr>
              <a:t>– Isolation management / data multi-tenancy</a:t>
            </a:r>
          </a:p>
          <a:p>
            <a:pPr marL="342900" indent="-342900" eaLnBrk="0" hangingPunct="0">
              <a:spcBef>
                <a:spcPct val="20000"/>
              </a:spcBef>
              <a:buFont typeface="Arial" charset="0"/>
              <a:buChar char="•"/>
            </a:pPr>
            <a:r>
              <a:rPr lang="en-US" sz="2400" dirty="0">
                <a:latin typeface="Calibri" pitchFamily="34" charset="0"/>
              </a:rPr>
              <a:t>– Storage controller is single point of failure</a:t>
            </a:r>
          </a:p>
          <a:p>
            <a:pPr marL="342900" indent="-342900" eaLnBrk="0" hangingPunct="0">
              <a:spcBef>
                <a:spcPct val="20000"/>
              </a:spcBef>
              <a:buFont typeface="Arial" charset="0"/>
              <a:buChar char="•"/>
            </a:pPr>
            <a:r>
              <a:rPr lang="en-US" sz="2400" dirty="0">
                <a:latin typeface="Calibri" pitchFamily="34" charset="0"/>
              </a:rPr>
              <a:t>– Exposure of data</a:t>
            </a:r>
          </a:p>
        </p:txBody>
      </p:sp>
    </p:spTree>
    <p:extLst>
      <p:ext uri="{BB962C8B-B14F-4D97-AF65-F5344CB8AC3E}">
        <p14:creationId xmlns:p14="http://schemas.microsoft.com/office/powerpoint/2010/main" val="2787187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6958</TotalTime>
  <Words>10019</Words>
  <Application>Microsoft Office PowerPoint</Application>
  <PresentationFormat>Widescreen</PresentationFormat>
  <Paragraphs>682</Paragraphs>
  <Slides>133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42" baseType="lpstr">
      <vt:lpstr>宋体</vt:lpstr>
      <vt:lpstr>Arial</vt:lpstr>
      <vt:lpstr>Calibri</vt:lpstr>
      <vt:lpstr>Calibri Light</vt:lpstr>
      <vt:lpstr>Times</vt:lpstr>
      <vt:lpstr>Times New Roman</vt:lpstr>
      <vt:lpstr>Wingdings</vt:lpstr>
      <vt:lpstr>Office Theme</vt:lpstr>
      <vt:lpstr>Document</vt:lpstr>
      <vt:lpstr>Cloud Computing 2016 Chapter 5  IaaS</vt:lpstr>
      <vt:lpstr>System architecture for IaaS</vt:lpstr>
      <vt:lpstr>PowerPoint Presentation</vt:lpstr>
      <vt:lpstr>PowerPoint Presentation</vt:lpstr>
      <vt:lpstr>Use Case Create a VM</vt:lpstr>
      <vt:lpstr>UC Create a VM</vt:lpstr>
      <vt:lpstr>OpenStack</vt:lpstr>
      <vt:lpstr>OpenStack components</vt:lpstr>
      <vt:lpstr>OpenStack components II</vt:lpstr>
      <vt:lpstr>OpenStack architecture </vt:lpstr>
      <vt:lpstr>https://en.wikipedia.org/wiki/OpenStack</vt:lpstr>
      <vt:lpstr>Hewlett Packard cloud  http://h20195.www2.hp.com/v2/GetPDF.aspx/4AA3-4548ENW.pdf</vt:lpstr>
      <vt:lpstr>PowerPoint Presentation</vt:lpstr>
      <vt:lpstr>HP Cloud Maps</vt:lpstr>
      <vt:lpstr>HPE Helion</vt:lpstr>
      <vt:lpstr>VMWare</vt:lpstr>
      <vt:lpstr>A look at their page</vt:lpstr>
      <vt:lpstr>PowerPoint Presentation</vt:lpstr>
      <vt:lpstr>PowerPoint Presentation</vt:lpstr>
      <vt:lpstr>PowerPoint Presentation</vt:lpstr>
      <vt:lpstr>PowerPoint Presentation</vt:lpstr>
      <vt:lpstr>PowerPoint Presentation</vt:lpstr>
      <vt:lpstr>PowerPoint Presentation</vt:lpstr>
      <vt:lpstr>Microsoft Hyper V</vt:lpstr>
      <vt:lpstr>PowerPoint Presentation</vt:lpstr>
      <vt:lpstr>PowerPoint Presentation</vt:lpstr>
      <vt:lpstr>PowerPoint Presentation</vt:lpstr>
      <vt:lpstr>Linux-VServer</vt:lpstr>
      <vt:lpstr>PowerPoint Presentation</vt:lpstr>
      <vt:lpstr>PowerPoint Presentation</vt:lpstr>
      <vt:lpstr>Kernel-based Virtual Machine (KVM)</vt:lpstr>
      <vt:lpstr>QEMU (Quick Emulator)</vt:lpstr>
      <vt:lpstr>PowerPoint Presentation</vt:lpstr>
      <vt:lpstr>Huawei</vt:lpstr>
      <vt:lpstr>PowerPoint Presentation</vt:lpstr>
      <vt:lpstr>Parallels http://en.wikipedia.org/wiki/Parallels,_Inc.</vt:lpstr>
      <vt:lpstr>PowerPoint Presentation</vt:lpstr>
      <vt:lpstr>Mobile virtualization II</vt:lpstr>
      <vt:lpstr>Virtualization architecture for embedded systems http://www.eit.lth.se/fileadmin/eit/project/142/virtApproaches.pdf</vt:lpstr>
      <vt:lpstr>PowerPoint Presentation</vt:lpstr>
      <vt:lpstr>L4 Microvisor</vt:lpstr>
      <vt:lpstr>Secure communications in standard phone</vt:lpstr>
      <vt:lpstr>The Microkernel pattern  (www.vico.org)</vt:lpstr>
      <vt:lpstr>PowerPoint Presentation</vt:lpstr>
      <vt:lpstr>Reducing kernel mode execution</vt:lpstr>
      <vt:lpstr>PowerPoint Presentation</vt:lpstr>
      <vt:lpstr>PowerPoint Presentation</vt:lpstr>
      <vt:lpstr>PowerPoint Presentation</vt:lpstr>
      <vt:lpstr>PowerPoint Presentation</vt:lpstr>
      <vt:lpstr>L4 Linux architecture</vt:lpstr>
      <vt:lpstr>System call in L4 Linux</vt:lpstr>
      <vt:lpstr>PowerPoint Presentation</vt:lpstr>
      <vt:lpstr>PowerPoint Presentation</vt:lpstr>
      <vt:lpstr>Intel vs. ARM: The Economist 01/07/12</vt:lpstr>
      <vt:lpstr>Renesas Electronics Corporation</vt:lpstr>
      <vt:lpstr>PowerPoint Presentation</vt:lpstr>
      <vt:lpstr>IBM and the cloud 2012</vt:lpstr>
      <vt:lpstr>IBM plans II</vt:lpstr>
      <vt:lpstr>Analysis of IBM plans</vt:lpstr>
      <vt:lpstr>IBM News  01/2013</vt:lpstr>
      <vt:lpstr>IBM II  (C. Babcock, Information Week)</vt:lpstr>
      <vt:lpstr>Oracle IaaS  (01/29/13)</vt:lpstr>
      <vt:lpstr>Oracle products</vt:lpstr>
      <vt:lpstr>Oracle II</vt:lpstr>
      <vt:lpstr>Oracle III</vt:lpstr>
      <vt:lpstr>Oracle IV</vt:lpstr>
      <vt:lpstr> Main players in the IaaS space   (10/14) </vt:lpstr>
      <vt:lpstr>Gartner magic quadrant for IaaS providers</vt:lpstr>
      <vt:lpstr>Tendencies, compare to last year (May 29, 2015)</vt:lpstr>
      <vt:lpstr>Hardware providers  3/2015</vt:lpstr>
      <vt:lpstr>http://www.pcmag.com/article2/0,2817,2496292,00.asp             2016</vt:lpstr>
      <vt:lpstr>PowerPoint Presentation</vt:lpstr>
      <vt:lpstr>Databases</vt:lpstr>
      <vt:lpstr>PowerPoint Presentation</vt:lpstr>
      <vt:lpstr>PowerPoint Presentation</vt:lpstr>
      <vt:lpstr>PowerPoint Presentation</vt:lpstr>
      <vt:lpstr>PowerPoint Presentation</vt:lpstr>
      <vt:lpstr>Transactions</vt:lpstr>
      <vt:lpstr>PowerPoint Presentation</vt:lpstr>
      <vt:lpstr>NoSQL (Not Only SQL)</vt:lpstr>
      <vt:lpstr>Uses of NoSQL</vt:lpstr>
      <vt:lpstr>MapReduce</vt:lpstr>
      <vt:lpstr>PowerPoint Presentation</vt:lpstr>
      <vt:lpstr>HADOOP</vt:lpstr>
      <vt:lpstr>HDFS File system</vt:lpstr>
      <vt:lpstr>A multinode HADOOP cluster</vt:lpstr>
      <vt:lpstr>HADOOP supported file systems 2014</vt:lpstr>
      <vt:lpstr>Lexis Nexis www.hpccsystems.com</vt:lpstr>
      <vt:lpstr>Lexis Nexis High Performance Computer Cluster (HPCC)</vt:lpstr>
      <vt:lpstr>HPCC Units</vt:lpstr>
      <vt:lpstr>PowerPoint Presentation</vt:lpstr>
      <vt:lpstr>PowerPoint Presentation</vt:lpstr>
      <vt:lpstr>PowerPoint Presentation</vt:lpstr>
      <vt:lpstr>Amazon’s DynamoDB  http://www.allthingsdistributed.com/2012/06/amazon-dynamodb-growth.html</vt:lpstr>
      <vt:lpstr>Aster Data Systems</vt:lpstr>
      <vt:lpstr>Google App Engine's datastore</vt:lpstr>
      <vt:lpstr>PowerPoint Presentation</vt:lpstr>
      <vt:lpstr>Criticism</vt:lpstr>
      <vt:lpstr>PowerPoint Presentation</vt:lpstr>
      <vt:lpstr>Cloud news   03/2011</vt:lpstr>
      <vt:lpstr>PowerPoint Presentation</vt:lpstr>
      <vt:lpstr>PowerPoint Presentation</vt:lpstr>
      <vt:lpstr>PowerPoint Presentation</vt:lpstr>
      <vt:lpstr>XML Document Example</vt:lpstr>
      <vt:lpstr>JSON</vt:lpstr>
      <vt:lpstr>PowerPoint Presentation</vt:lpstr>
      <vt:lpstr>SOAP</vt:lpstr>
      <vt:lpstr>SOAP</vt:lpstr>
      <vt:lpstr>REST</vt:lpstr>
      <vt:lpstr>REST</vt:lpstr>
      <vt:lpstr>REST and web services</vt:lpstr>
      <vt:lpstr>Notation</vt:lpstr>
      <vt:lpstr>PowerPoint Presentation</vt:lpstr>
      <vt:lpstr>PowerPoint Presentation</vt:lpstr>
      <vt:lpstr>New layers</vt:lpstr>
      <vt:lpstr>PowerPoint Presentation</vt:lpstr>
      <vt:lpstr>Functionality standards</vt:lpstr>
      <vt:lpstr>PowerPoint Presentation</vt:lpstr>
      <vt:lpstr>Patterns for web services</vt:lpstr>
      <vt:lpstr>The Layers pattern.</vt:lpstr>
      <vt:lpstr>Typical layers</vt:lpstr>
      <vt:lpstr>Three-tier pattern</vt:lpstr>
      <vt:lpstr>UC: request  data or service</vt:lpstr>
      <vt:lpstr>PowerPoint Presentation</vt:lpstr>
      <vt:lpstr>PowerPoint Presentation</vt:lpstr>
      <vt:lpstr>PowerPoint Presentation</vt:lpstr>
      <vt:lpstr>http://upload.wikimedia.org/wikipedia/commons/a/ac/FacadeDesignPattern.png</vt:lpstr>
      <vt:lpstr>PowerPoint Presentation</vt:lpstr>
      <vt:lpstr>PowerPoint Presentation</vt:lpstr>
      <vt:lpstr>PowerPoint Presentation</vt:lpstr>
      <vt:lpstr>PowerPoint Presentation</vt:lpstr>
      <vt:lpstr>Refs. For Ch. 5</vt:lpstr>
      <vt:lpstr>Ch.5   Refs.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62</cp:revision>
  <dcterms:created xsi:type="dcterms:W3CDTF">2016-09-03T23:53:29Z</dcterms:created>
  <dcterms:modified xsi:type="dcterms:W3CDTF">2016-09-18T19:41:34Z</dcterms:modified>
</cp:coreProperties>
</file>