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8"/>
  </p:notesMasterIdLst>
  <p:sldIdLst>
    <p:sldId id="256" r:id="rId2"/>
    <p:sldId id="391" r:id="rId3"/>
    <p:sldId id="532" r:id="rId4"/>
    <p:sldId id="529" r:id="rId5"/>
    <p:sldId id="530" r:id="rId6"/>
    <p:sldId id="533" r:id="rId7"/>
    <p:sldId id="394" r:id="rId8"/>
    <p:sldId id="534" r:id="rId9"/>
    <p:sldId id="396" r:id="rId10"/>
    <p:sldId id="531" r:id="rId11"/>
    <p:sldId id="397" r:id="rId12"/>
    <p:sldId id="398" r:id="rId13"/>
    <p:sldId id="399" r:id="rId14"/>
    <p:sldId id="538" r:id="rId15"/>
    <p:sldId id="400" r:id="rId16"/>
    <p:sldId id="401" r:id="rId17"/>
    <p:sldId id="402" r:id="rId18"/>
    <p:sldId id="403" r:id="rId19"/>
    <p:sldId id="535" r:id="rId20"/>
    <p:sldId id="404" r:id="rId21"/>
    <p:sldId id="405" r:id="rId22"/>
    <p:sldId id="406" r:id="rId23"/>
    <p:sldId id="555" r:id="rId24"/>
    <p:sldId id="556" r:id="rId25"/>
    <p:sldId id="557" r:id="rId26"/>
    <p:sldId id="558" r:id="rId27"/>
    <p:sldId id="559" r:id="rId28"/>
    <p:sldId id="560" r:id="rId29"/>
    <p:sldId id="551" r:id="rId30"/>
    <p:sldId id="552" r:id="rId31"/>
    <p:sldId id="553" r:id="rId32"/>
    <p:sldId id="554" r:id="rId33"/>
    <p:sldId id="418" r:id="rId34"/>
    <p:sldId id="419" r:id="rId35"/>
    <p:sldId id="423" r:id="rId36"/>
    <p:sldId id="539" r:id="rId37"/>
    <p:sldId id="540" r:id="rId38"/>
    <p:sldId id="541" r:id="rId39"/>
    <p:sldId id="420" r:id="rId40"/>
    <p:sldId id="537" r:id="rId41"/>
    <p:sldId id="409" r:id="rId42"/>
    <p:sldId id="410" r:id="rId43"/>
    <p:sldId id="412" r:id="rId44"/>
    <p:sldId id="413" r:id="rId45"/>
    <p:sldId id="414" r:id="rId46"/>
    <p:sldId id="415" r:id="rId47"/>
    <p:sldId id="416" r:id="rId48"/>
    <p:sldId id="417" r:id="rId49"/>
    <p:sldId id="293" r:id="rId50"/>
    <p:sldId id="294" r:id="rId51"/>
    <p:sldId id="296" r:id="rId52"/>
    <p:sldId id="542" r:id="rId53"/>
    <p:sldId id="543" r:id="rId54"/>
    <p:sldId id="297" r:id="rId55"/>
    <p:sldId id="561" r:id="rId56"/>
    <p:sldId id="298" r:id="rId57"/>
    <p:sldId id="299" r:id="rId58"/>
    <p:sldId id="301" r:id="rId59"/>
    <p:sldId id="302" r:id="rId60"/>
    <p:sldId id="303" r:id="rId61"/>
    <p:sldId id="304" r:id="rId62"/>
    <p:sldId id="544" r:id="rId63"/>
    <p:sldId id="305" r:id="rId64"/>
    <p:sldId id="306" r:id="rId65"/>
    <p:sldId id="545" r:id="rId66"/>
    <p:sldId id="307" r:id="rId67"/>
    <p:sldId id="308" r:id="rId68"/>
    <p:sldId id="316" r:id="rId69"/>
    <p:sldId id="317" r:id="rId70"/>
    <p:sldId id="568" r:id="rId71"/>
    <p:sldId id="569" r:id="rId72"/>
    <p:sldId id="571" r:id="rId73"/>
    <p:sldId id="572" r:id="rId74"/>
    <p:sldId id="574" r:id="rId75"/>
    <p:sldId id="580" r:id="rId76"/>
    <p:sldId id="575" r:id="rId77"/>
    <p:sldId id="576" r:id="rId78"/>
    <p:sldId id="581" r:id="rId79"/>
    <p:sldId id="579" r:id="rId80"/>
    <p:sldId id="566" r:id="rId81"/>
    <p:sldId id="567" r:id="rId82"/>
    <p:sldId id="562" r:id="rId83"/>
    <p:sldId id="318" r:id="rId84"/>
    <p:sldId id="319" r:id="rId85"/>
    <p:sldId id="320" r:id="rId86"/>
    <p:sldId id="321" r:id="rId87"/>
    <p:sldId id="322" r:id="rId88"/>
    <p:sldId id="323" r:id="rId89"/>
    <p:sldId id="324" r:id="rId90"/>
    <p:sldId id="434" r:id="rId91"/>
    <p:sldId id="325" r:id="rId92"/>
    <p:sldId id="326" r:id="rId93"/>
    <p:sldId id="327" r:id="rId94"/>
    <p:sldId id="328" r:id="rId95"/>
    <p:sldId id="329" r:id="rId96"/>
    <p:sldId id="330" r:id="rId97"/>
    <p:sldId id="331" r:id="rId98"/>
    <p:sldId id="332" r:id="rId99"/>
    <p:sldId id="333" r:id="rId100"/>
    <p:sldId id="342" r:id="rId101"/>
    <p:sldId id="343" r:id="rId102"/>
    <p:sldId id="344" r:id="rId103"/>
    <p:sldId id="432" r:id="rId104"/>
    <p:sldId id="345" r:id="rId105"/>
    <p:sldId id="347" r:id="rId106"/>
    <p:sldId id="433" r:id="rId107"/>
    <p:sldId id="348" r:id="rId108"/>
    <p:sldId id="349" r:id="rId109"/>
    <p:sldId id="350" r:id="rId110"/>
    <p:sldId id="351" r:id="rId111"/>
    <p:sldId id="352" r:id="rId112"/>
    <p:sldId id="435" r:id="rId113"/>
    <p:sldId id="355" r:id="rId114"/>
    <p:sldId id="504" r:id="rId115"/>
    <p:sldId id="505" r:id="rId116"/>
    <p:sldId id="506" r:id="rId117"/>
    <p:sldId id="507" r:id="rId118"/>
    <p:sldId id="442" r:id="rId119"/>
    <p:sldId id="443" r:id="rId120"/>
    <p:sldId id="444" r:id="rId121"/>
    <p:sldId id="445" r:id="rId122"/>
    <p:sldId id="446" r:id="rId123"/>
    <p:sldId id="447" r:id="rId124"/>
    <p:sldId id="451" r:id="rId125"/>
    <p:sldId id="452" r:id="rId126"/>
    <p:sldId id="453" r:id="rId127"/>
    <p:sldId id="454" r:id="rId128"/>
    <p:sldId id="455" r:id="rId129"/>
    <p:sldId id="456" r:id="rId130"/>
    <p:sldId id="458" r:id="rId131"/>
    <p:sldId id="459" r:id="rId132"/>
    <p:sldId id="460" r:id="rId133"/>
    <p:sldId id="461" r:id="rId134"/>
    <p:sldId id="462" r:id="rId135"/>
    <p:sldId id="463" r:id="rId136"/>
    <p:sldId id="464" r:id="rId137"/>
    <p:sldId id="465" r:id="rId138"/>
    <p:sldId id="466" r:id="rId139"/>
    <p:sldId id="467" r:id="rId140"/>
    <p:sldId id="468" r:id="rId141"/>
    <p:sldId id="469" r:id="rId142"/>
    <p:sldId id="470" r:id="rId143"/>
    <p:sldId id="471" r:id="rId144"/>
    <p:sldId id="472" r:id="rId145"/>
    <p:sldId id="473" r:id="rId146"/>
    <p:sldId id="474" r:id="rId147"/>
    <p:sldId id="475" r:id="rId148"/>
    <p:sldId id="476" r:id="rId149"/>
    <p:sldId id="477" r:id="rId150"/>
    <p:sldId id="490" r:id="rId151"/>
    <p:sldId id="489" r:id="rId152"/>
    <p:sldId id="547" r:id="rId153"/>
    <p:sldId id="563" r:id="rId154"/>
    <p:sldId id="510" r:id="rId155"/>
    <p:sldId id="511" r:id="rId156"/>
    <p:sldId id="512" r:id="rId157"/>
    <p:sldId id="513" r:id="rId158"/>
    <p:sldId id="514" r:id="rId159"/>
    <p:sldId id="515" r:id="rId160"/>
    <p:sldId id="550" r:id="rId161"/>
    <p:sldId id="516" r:id="rId162"/>
    <p:sldId id="517" r:id="rId163"/>
    <p:sldId id="518" r:id="rId164"/>
    <p:sldId id="519" r:id="rId165"/>
    <p:sldId id="520" r:id="rId166"/>
    <p:sldId id="521" r:id="rId167"/>
    <p:sldId id="522" r:id="rId168"/>
    <p:sldId id="523" r:id="rId169"/>
    <p:sldId id="524" r:id="rId170"/>
    <p:sldId id="525" r:id="rId171"/>
    <p:sldId id="526" r:id="rId172"/>
    <p:sldId id="527" r:id="rId173"/>
    <p:sldId id="528" r:id="rId174"/>
    <p:sldId id="508" r:id="rId175"/>
    <p:sldId id="548" r:id="rId176"/>
    <p:sldId id="549" r:id="rId177"/>
    <p:sldId id="509" r:id="rId178"/>
    <p:sldId id="546" r:id="rId179"/>
    <p:sldId id="494" r:id="rId180"/>
    <p:sldId id="478" r:id="rId181"/>
    <p:sldId id="439" r:id="rId182"/>
    <p:sldId id="440" r:id="rId183"/>
    <p:sldId id="485" r:id="rId184"/>
    <p:sldId id="388" r:id="rId185"/>
    <p:sldId id="479" r:id="rId186"/>
    <p:sldId id="480" r:id="rId1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61" autoAdjust="0"/>
    <p:restoredTop sz="94660"/>
  </p:normalViewPr>
  <p:slideViewPr>
    <p:cSldViewPr snapToGrid="0">
      <p:cViewPr varScale="1">
        <p:scale>
          <a:sx n="70" d="100"/>
          <a:sy n="70" d="100"/>
        </p:scale>
        <p:origin x="388" y="60"/>
      </p:cViewPr>
      <p:guideLst>
        <p:guide orient="horz" pos="2160"/>
        <p:guide pos="3840"/>
      </p:guideLst>
    </p:cSldViewPr>
  </p:slideViewPr>
  <p:notesTextViewPr>
    <p:cViewPr>
      <p:scale>
        <a:sx n="1" d="1"/>
        <a:sy n="1" d="1"/>
      </p:scale>
      <p:origin x="0" y="0"/>
    </p:cViewPr>
  </p:notesTextViewPr>
  <p:sorterViewPr>
    <p:cViewPr>
      <p:scale>
        <a:sx n="60" d="100"/>
        <a:sy n="60" d="100"/>
      </p:scale>
      <p:origin x="0" y="-375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DADBA9-626F-421B-9C37-A85602145F8E}" type="datetimeFigureOut">
              <a:rPr lang="en-US" smtClean="0"/>
              <a:t>10/24/2016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FB150E-CCD1-44C7-AD1A-0D3023A7ABEE}" type="slidenum">
              <a:rPr lang="en-US" smtClean="0"/>
              <a:t>‹#›</a:t>
            </a:fld>
            <a:endParaRPr lang="en-US"/>
          </a:p>
        </p:txBody>
      </p:sp>
    </p:spTree>
    <p:extLst>
      <p:ext uri="{BB962C8B-B14F-4D97-AF65-F5344CB8AC3E}">
        <p14:creationId xmlns:p14="http://schemas.microsoft.com/office/powerpoint/2010/main" val="3018969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a:solidFill>
                  <a:schemeClr val="tx1"/>
                </a:solidFill>
                <a:latin typeface="Arial" pitchFamily="34" charset="0"/>
              </a:defRPr>
            </a:lvl1pPr>
            <a:lvl2pPr marL="730171" indent="-280835" defTabSz="914274">
              <a:defRPr>
                <a:solidFill>
                  <a:schemeClr val="tx1"/>
                </a:solidFill>
                <a:latin typeface="Arial" pitchFamily="34" charset="0"/>
              </a:defRPr>
            </a:lvl2pPr>
            <a:lvl3pPr marL="1123340" indent="-224668" defTabSz="914274">
              <a:defRPr>
                <a:solidFill>
                  <a:schemeClr val="tx1"/>
                </a:solidFill>
                <a:latin typeface="Arial" pitchFamily="34" charset="0"/>
              </a:defRPr>
            </a:lvl3pPr>
            <a:lvl4pPr marL="1572677" indent="-224668" defTabSz="914274">
              <a:defRPr>
                <a:solidFill>
                  <a:schemeClr val="tx1"/>
                </a:solidFill>
                <a:latin typeface="Arial" pitchFamily="34" charset="0"/>
              </a:defRPr>
            </a:lvl4pPr>
            <a:lvl5pPr marL="2022013" indent="-224668" defTabSz="914274">
              <a:defRPr>
                <a:solidFill>
                  <a:schemeClr val="tx1"/>
                </a:solidFill>
                <a:latin typeface="Arial" pitchFamily="34" charset="0"/>
              </a:defRPr>
            </a:lvl5pPr>
            <a:lvl6pPr marL="2471349" indent="-224668" defTabSz="914274" eaLnBrk="0" fontAlgn="base" hangingPunct="0">
              <a:spcBef>
                <a:spcPct val="0"/>
              </a:spcBef>
              <a:spcAft>
                <a:spcPct val="0"/>
              </a:spcAft>
              <a:defRPr>
                <a:solidFill>
                  <a:schemeClr val="tx1"/>
                </a:solidFill>
                <a:latin typeface="Arial" pitchFamily="34" charset="0"/>
              </a:defRPr>
            </a:lvl6pPr>
            <a:lvl7pPr marL="2920685" indent="-224668" defTabSz="914274" eaLnBrk="0" fontAlgn="base" hangingPunct="0">
              <a:spcBef>
                <a:spcPct val="0"/>
              </a:spcBef>
              <a:spcAft>
                <a:spcPct val="0"/>
              </a:spcAft>
              <a:defRPr>
                <a:solidFill>
                  <a:schemeClr val="tx1"/>
                </a:solidFill>
                <a:latin typeface="Arial" pitchFamily="34" charset="0"/>
              </a:defRPr>
            </a:lvl7pPr>
            <a:lvl8pPr marL="3370021" indent="-224668" defTabSz="914274" eaLnBrk="0" fontAlgn="base" hangingPunct="0">
              <a:spcBef>
                <a:spcPct val="0"/>
              </a:spcBef>
              <a:spcAft>
                <a:spcPct val="0"/>
              </a:spcAft>
              <a:defRPr>
                <a:solidFill>
                  <a:schemeClr val="tx1"/>
                </a:solidFill>
                <a:latin typeface="Arial" pitchFamily="34" charset="0"/>
              </a:defRPr>
            </a:lvl8pPr>
            <a:lvl9pPr marL="3819357" indent="-224668" defTabSz="914274" eaLnBrk="0" fontAlgn="base" hangingPunct="0">
              <a:spcBef>
                <a:spcPct val="0"/>
              </a:spcBef>
              <a:spcAft>
                <a:spcPct val="0"/>
              </a:spcAft>
              <a:defRPr>
                <a:solidFill>
                  <a:schemeClr val="tx1"/>
                </a:solidFill>
                <a:latin typeface="Arial" pitchFamily="34" charset="0"/>
              </a:defRPr>
            </a:lvl9pPr>
          </a:lstStyle>
          <a:p>
            <a:fld id="{8D1D2A58-19A0-4B84-870A-B09B31453588}" type="slidenum">
              <a:rPr lang="en-US" altLang="en-US" smtClean="0">
                <a:latin typeface="Times New Roman" pitchFamily="18" charset="0"/>
              </a:rPr>
              <a:pPr/>
              <a:t>10</a:t>
            </a:fld>
            <a:endParaRPr lang="en-US" altLang="en-US" smtClean="0">
              <a:latin typeface="Times New Roman" pitchFamily="18" charset="0"/>
            </a:endParaRPr>
          </a:p>
        </p:txBody>
      </p:sp>
      <p:sp>
        <p:nvSpPr>
          <p:cNvPr id="749571" name="Rectangle 2"/>
          <p:cNvSpPr>
            <a:spLocks noGrp="1" noRot="1" noChangeAspect="1" noChangeArrowheads="1" noTextEdit="1"/>
          </p:cNvSpPr>
          <p:nvPr>
            <p:ph type="sldImg"/>
          </p:nvPr>
        </p:nvSpPr>
        <p:spPr>
          <a:ln/>
        </p:spPr>
      </p:sp>
      <p:sp>
        <p:nvSpPr>
          <p:cNvPr id="74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itchFamily="18" charset="0"/>
              </a:rPr>
              <a:t>Without institution policies security is hopeless. In that case security will become a series of patches and isolated measures with enormous holes in between.</a:t>
            </a:r>
          </a:p>
          <a:p>
            <a:endParaRPr lang="en-US" altLang="en-US" smtClean="0">
              <a:latin typeface="Times New Roman" pitchFamily="18" charset="0"/>
            </a:endParaRPr>
          </a:p>
          <a:p>
            <a:r>
              <a:rPr lang="en-US" altLang="en-US" smtClean="0">
                <a:latin typeface="Times New Roman" pitchFamily="18" charset="0"/>
              </a:rPr>
              <a:t>This is the case of many places now.</a:t>
            </a:r>
          </a:p>
        </p:txBody>
      </p:sp>
    </p:spTree>
    <p:extLst>
      <p:ext uri="{BB962C8B-B14F-4D97-AF65-F5344CB8AC3E}">
        <p14:creationId xmlns:p14="http://schemas.microsoft.com/office/powerpoint/2010/main" val="1465430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62B02D-92D2-45DD-816C-16964E8B49D5}" type="slidenum">
              <a:rPr lang="en-US" smtClean="0"/>
              <a:pPr/>
              <a:t>119</a:t>
            </a:fld>
            <a:endParaRPr lang="en-US" dirty="0"/>
          </a:p>
        </p:txBody>
      </p:sp>
    </p:spTree>
    <p:extLst>
      <p:ext uri="{BB962C8B-B14F-4D97-AF65-F5344CB8AC3E}">
        <p14:creationId xmlns:p14="http://schemas.microsoft.com/office/powerpoint/2010/main" val="367107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62B02D-92D2-45DD-816C-16964E8B49D5}" type="slidenum">
              <a:rPr lang="en-US" smtClean="0"/>
              <a:pPr/>
              <a:t>121</a:t>
            </a:fld>
            <a:endParaRPr lang="en-US" dirty="0"/>
          </a:p>
        </p:txBody>
      </p:sp>
    </p:spTree>
    <p:extLst>
      <p:ext uri="{BB962C8B-B14F-4D97-AF65-F5344CB8AC3E}">
        <p14:creationId xmlns:p14="http://schemas.microsoft.com/office/powerpoint/2010/main" val="3079026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Slide Image Placeholder 1"/>
          <p:cNvSpPr>
            <a:spLocks noGrp="1" noRot="1" noChangeAspect="1" noTextEdit="1"/>
          </p:cNvSpPr>
          <p:nvPr>
            <p:ph type="sldImg"/>
          </p:nvPr>
        </p:nvSpPr>
        <p:spPr>
          <a:ln/>
        </p:spPr>
      </p:sp>
      <p:sp>
        <p:nvSpPr>
          <p:cNvPr id="318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18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DC362F3-AF9B-4688-A6A8-1626EC9DC827}" type="slidenum">
              <a:rPr lang="en-US" altLang="en-US" smtClean="0">
                <a:latin typeface="Calibri" panose="020F0502020204030204" pitchFamily="34" charset="0"/>
              </a:rPr>
              <a:pPr>
                <a:spcBef>
                  <a:spcPct val="0"/>
                </a:spcBef>
              </a:pPr>
              <a:t>146</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2732299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C29260-7D78-4D53-90FB-7D4994B07969}" type="datetimeFigureOut">
              <a:rPr lang="en-US" smtClean="0"/>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AB8CD2-8280-4C57-8CCE-02434F317A1C}" type="slidenum">
              <a:rPr lang="en-US" smtClean="0"/>
              <a:t>‹#›</a:t>
            </a:fld>
            <a:endParaRPr lang="en-US"/>
          </a:p>
        </p:txBody>
      </p:sp>
    </p:spTree>
    <p:extLst>
      <p:ext uri="{BB962C8B-B14F-4D97-AF65-F5344CB8AC3E}">
        <p14:creationId xmlns:p14="http://schemas.microsoft.com/office/powerpoint/2010/main" val="396903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29260-7D78-4D53-90FB-7D4994B07969}" type="datetimeFigureOut">
              <a:rPr lang="en-US" smtClean="0"/>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AB8CD2-8280-4C57-8CCE-02434F317A1C}" type="slidenum">
              <a:rPr lang="en-US" smtClean="0"/>
              <a:t>‹#›</a:t>
            </a:fld>
            <a:endParaRPr lang="en-US"/>
          </a:p>
        </p:txBody>
      </p:sp>
    </p:spTree>
    <p:extLst>
      <p:ext uri="{BB962C8B-B14F-4D97-AF65-F5344CB8AC3E}">
        <p14:creationId xmlns:p14="http://schemas.microsoft.com/office/powerpoint/2010/main" val="3534193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29260-7D78-4D53-90FB-7D4994B07969}" type="datetimeFigureOut">
              <a:rPr lang="en-US" smtClean="0"/>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AB8CD2-8280-4C57-8CCE-02434F317A1C}" type="slidenum">
              <a:rPr lang="en-US" smtClean="0"/>
              <a:t>‹#›</a:t>
            </a:fld>
            <a:endParaRPr lang="en-US"/>
          </a:p>
        </p:txBody>
      </p:sp>
    </p:spTree>
    <p:extLst>
      <p:ext uri="{BB962C8B-B14F-4D97-AF65-F5344CB8AC3E}">
        <p14:creationId xmlns:p14="http://schemas.microsoft.com/office/powerpoint/2010/main" val="3338339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29260-7D78-4D53-90FB-7D4994B07969}" type="datetimeFigureOut">
              <a:rPr lang="en-US" smtClean="0"/>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AB8CD2-8280-4C57-8CCE-02434F317A1C}" type="slidenum">
              <a:rPr lang="en-US" smtClean="0"/>
              <a:t>‹#›</a:t>
            </a:fld>
            <a:endParaRPr lang="en-US"/>
          </a:p>
        </p:txBody>
      </p:sp>
    </p:spTree>
    <p:extLst>
      <p:ext uri="{BB962C8B-B14F-4D97-AF65-F5344CB8AC3E}">
        <p14:creationId xmlns:p14="http://schemas.microsoft.com/office/powerpoint/2010/main" val="1868828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C29260-7D78-4D53-90FB-7D4994B07969}" type="datetimeFigureOut">
              <a:rPr lang="en-US" smtClean="0"/>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AB8CD2-8280-4C57-8CCE-02434F317A1C}" type="slidenum">
              <a:rPr lang="en-US" smtClean="0"/>
              <a:t>‹#›</a:t>
            </a:fld>
            <a:endParaRPr lang="en-US"/>
          </a:p>
        </p:txBody>
      </p:sp>
    </p:spTree>
    <p:extLst>
      <p:ext uri="{BB962C8B-B14F-4D97-AF65-F5344CB8AC3E}">
        <p14:creationId xmlns:p14="http://schemas.microsoft.com/office/powerpoint/2010/main" val="1060218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C29260-7D78-4D53-90FB-7D4994B07969}" type="datetimeFigureOut">
              <a:rPr lang="en-US" smtClean="0"/>
              <a:t>10/24/2016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AB8CD2-8280-4C57-8CCE-02434F317A1C}" type="slidenum">
              <a:rPr lang="en-US" smtClean="0"/>
              <a:t>‹#›</a:t>
            </a:fld>
            <a:endParaRPr lang="en-US"/>
          </a:p>
        </p:txBody>
      </p:sp>
    </p:spTree>
    <p:extLst>
      <p:ext uri="{BB962C8B-B14F-4D97-AF65-F5344CB8AC3E}">
        <p14:creationId xmlns:p14="http://schemas.microsoft.com/office/powerpoint/2010/main" val="3156286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C29260-7D78-4D53-90FB-7D4994B07969}" type="datetimeFigureOut">
              <a:rPr lang="en-US" smtClean="0"/>
              <a:t>10/24/2016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AB8CD2-8280-4C57-8CCE-02434F317A1C}" type="slidenum">
              <a:rPr lang="en-US" smtClean="0"/>
              <a:t>‹#›</a:t>
            </a:fld>
            <a:endParaRPr lang="en-US"/>
          </a:p>
        </p:txBody>
      </p:sp>
    </p:spTree>
    <p:extLst>
      <p:ext uri="{BB962C8B-B14F-4D97-AF65-F5344CB8AC3E}">
        <p14:creationId xmlns:p14="http://schemas.microsoft.com/office/powerpoint/2010/main" val="1558603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C29260-7D78-4D53-90FB-7D4994B07969}" type="datetimeFigureOut">
              <a:rPr lang="en-US" smtClean="0"/>
              <a:t>10/24/2016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AB8CD2-8280-4C57-8CCE-02434F317A1C}" type="slidenum">
              <a:rPr lang="en-US" smtClean="0"/>
              <a:t>‹#›</a:t>
            </a:fld>
            <a:endParaRPr lang="en-US"/>
          </a:p>
        </p:txBody>
      </p:sp>
    </p:spTree>
    <p:extLst>
      <p:ext uri="{BB962C8B-B14F-4D97-AF65-F5344CB8AC3E}">
        <p14:creationId xmlns:p14="http://schemas.microsoft.com/office/powerpoint/2010/main" val="30232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C29260-7D78-4D53-90FB-7D4994B07969}" type="datetimeFigureOut">
              <a:rPr lang="en-US" smtClean="0"/>
              <a:t>10/24/2016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AB8CD2-8280-4C57-8CCE-02434F317A1C}" type="slidenum">
              <a:rPr lang="en-US" smtClean="0"/>
              <a:t>‹#›</a:t>
            </a:fld>
            <a:endParaRPr lang="en-US"/>
          </a:p>
        </p:txBody>
      </p:sp>
    </p:spTree>
    <p:extLst>
      <p:ext uri="{BB962C8B-B14F-4D97-AF65-F5344CB8AC3E}">
        <p14:creationId xmlns:p14="http://schemas.microsoft.com/office/powerpoint/2010/main" val="2433030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29260-7D78-4D53-90FB-7D4994B07969}" type="datetimeFigureOut">
              <a:rPr lang="en-US" smtClean="0"/>
              <a:t>10/24/2016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AB8CD2-8280-4C57-8CCE-02434F317A1C}" type="slidenum">
              <a:rPr lang="en-US" smtClean="0"/>
              <a:t>‹#›</a:t>
            </a:fld>
            <a:endParaRPr lang="en-US"/>
          </a:p>
        </p:txBody>
      </p:sp>
    </p:spTree>
    <p:extLst>
      <p:ext uri="{BB962C8B-B14F-4D97-AF65-F5344CB8AC3E}">
        <p14:creationId xmlns:p14="http://schemas.microsoft.com/office/powerpoint/2010/main" val="328002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29260-7D78-4D53-90FB-7D4994B07969}" type="datetimeFigureOut">
              <a:rPr lang="en-US" smtClean="0"/>
              <a:t>10/24/2016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AB8CD2-8280-4C57-8CCE-02434F317A1C}" type="slidenum">
              <a:rPr lang="en-US" smtClean="0"/>
              <a:t>‹#›</a:t>
            </a:fld>
            <a:endParaRPr lang="en-US"/>
          </a:p>
        </p:txBody>
      </p:sp>
    </p:spTree>
    <p:extLst>
      <p:ext uri="{BB962C8B-B14F-4D97-AF65-F5344CB8AC3E}">
        <p14:creationId xmlns:p14="http://schemas.microsoft.com/office/powerpoint/2010/main" val="3298215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29260-7D78-4D53-90FB-7D4994B07969}" type="datetimeFigureOut">
              <a:rPr lang="en-US" smtClean="0"/>
              <a:t>10/24/2016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AB8CD2-8280-4C57-8CCE-02434F317A1C}" type="slidenum">
              <a:rPr lang="en-US" smtClean="0"/>
              <a:t>‹#›</a:t>
            </a:fld>
            <a:endParaRPr lang="en-US"/>
          </a:p>
        </p:txBody>
      </p:sp>
    </p:spTree>
    <p:extLst>
      <p:ext uri="{BB962C8B-B14F-4D97-AF65-F5344CB8AC3E}">
        <p14:creationId xmlns:p14="http://schemas.microsoft.com/office/powerpoint/2010/main" val="3758739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36.emf"/></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hyperlink" Target="http://en.wikipedia.org/wiki/Application_firewall" TargetMode="External"/><Relationship Id="rId2" Type="http://schemas.openxmlformats.org/officeDocument/2006/relationships/hyperlink" Target="http://en.wikipedia.org/wiki/Web_Application_Security" TargetMode="External"/><Relationship Id="rId1" Type="http://schemas.openxmlformats.org/officeDocument/2006/relationships/slideLayout" Target="../slideLayouts/slideLayout2.xml"/><Relationship Id="rId5" Type="http://schemas.openxmlformats.org/officeDocument/2006/relationships/hyperlink" Target="http://en.wikipedia.org/wiki/KT_Corporation" TargetMode="External"/><Relationship Id="rId4" Type="http://schemas.openxmlformats.org/officeDocument/2006/relationships/hyperlink" Target="http://en.wikipedia.org/wiki/Penta_Security" TargetMode="External"/></Relationships>
</file>

<file path=ppt/slides/_rels/slide154.xml.rels><?xml version="1.0" encoding="UTF-8" standalone="yes"?>
<Relationships xmlns="http://schemas.openxmlformats.org/package/2006/relationships"><Relationship Id="rId3" Type="http://schemas.openxmlformats.org/officeDocument/2006/relationships/hyperlink" Target="http://www.ciphercloud.com/technologies/tokenization/" TargetMode="External"/><Relationship Id="rId2" Type="http://schemas.openxmlformats.org/officeDocument/2006/relationships/hyperlink" Target="http://www.ciphercloud.com/technologies/encryption/" TargetMode="External"/><Relationship Id="rId1" Type="http://schemas.openxmlformats.org/officeDocument/2006/relationships/slideLayout" Target="../slideLayouts/slideLayout2.xml"/><Relationship Id="rId6" Type="http://schemas.openxmlformats.org/officeDocument/2006/relationships/hyperlink" Target="http://www.ciphercloud.com/technologies/cloud-malware-detection/" TargetMode="External"/><Relationship Id="rId5" Type="http://schemas.openxmlformats.org/officeDocument/2006/relationships/hyperlink" Target="http://www.ciphercloud.com/technologies/cloud-data-loss-prevention/" TargetMode="External"/><Relationship Id="rId4" Type="http://schemas.openxmlformats.org/officeDocument/2006/relationships/hyperlink" Target="http://www.ciphercloud.com/technologies/activity-monitoring/" TargetMode="External"/></Relationships>
</file>

<file path=ppt/slides/_rels/slide155.xml.rels><?xml version="1.0" encoding="UTF-8" standalone="yes"?>
<Relationships xmlns="http://schemas.openxmlformats.org/package/2006/relationships"><Relationship Id="rId3" Type="http://schemas.openxmlformats.org/officeDocument/2006/relationships/hyperlink" Target="http://www.stone-ware.com/site/index.html" TargetMode="External"/><Relationship Id="rId2" Type="http://schemas.openxmlformats.org/officeDocument/2006/relationships/hyperlink" Target="http://www.informationweek.com/news/hardware/desktop/229219023" TargetMode="External"/><Relationship Id="rId1" Type="http://schemas.openxmlformats.org/officeDocument/2006/relationships/slideLayout" Target="../slideLayouts/slideLayout2.xml"/><Relationship Id="rId5" Type="http://schemas.openxmlformats.org/officeDocument/2006/relationships/hyperlink" Target="http://shop.lenovo.com/SEUILibrary/controller/e/web/LenovoPortal/en_US/special-offers.workflow:ShowPromo?LandingPage=/All/US/Sitelets/Alternative_Desktop_Computing/Overview" TargetMode="External"/><Relationship Id="rId4" Type="http://schemas.openxmlformats.org/officeDocument/2006/relationships/hyperlink" Target="http://www.informationweek.com/news/hardware/desktop/229400471" TargetMode="Externa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hyperlink" Target="https://aws.amazon.com/solution-providers/isv/porticor" TargetMode="Externa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hyperlink" Target="http://searchcloudcomputing.techtarget.com/news/1358890/VMwares-Terremark-investment-signals-deeper-foray-into-public-cloud" TargetMode="External"/><Relationship Id="rId2" Type="http://schemas.openxmlformats.org/officeDocument/2006/relationships/hyperlink" Target="http://searchcloudcomputing.techtarget.com/news/1520075/Verizon-piggybacks-on-Terremark-for-SMB-cloud-service" TargetMode="External"/><Relationship Id="rId1" Type="http://schemas.openxmlformats.org/officeDocument/2006/relationships/slideLayout" Target="../slideLayouts/slideLayout2.xml"/><Relationship Id="rId4" Type="http://schemas.openxmlformats.org/officeDocument/2006/relationships/hyperlink" Target="http://searchcloudcomputing.techtarget.com/resources/Cloud-infrastructure" TargetMode="External"/></Relationships>
</file>

<file path=ppt/slides/_rels/slide159.xml.rels><?xml version="1.0" encoding="UTF-8" standalone="yes"?>
<Relationships xmlns="http://schemas.openxmlformats.org/package/2006/relationships"><Relationship Id="rId2" Type="http://schemas.openxmlformats.org/officeDocument/2006/relationships/hyperlink" Target="http://searchcloudcomputing.techtarget.com/news/1506446/Terremark-vCloud-Express-outage-raises-red-fla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hyperlink" Target="http://www.gficloud.com/land/vbo-landing-page/?adv=13871&amp;loc=1&amp;dm_i=13BM,19OQE,6UIEAC,4ASW2,1" TargetMode="Externa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hyperlink" Target="http://www.vmware.com/products/datacenter-virtualization/vcloud-suite/overview.html" TargetMode="Externa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hyperlink" Target="http://www-03.ibm.com/press/us/en/pressrelease/34197.wss" TargetMode="Externa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2" Type="http://schemas.openxmlformats.org/officeDocument/2006/relationships/hyperlink" Target="https://www.cnet.com/news/nasa-falls-short-on-its-cloud-computing-security/" TargetMode="Externa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hyperlink" Target="http://www.wpacracker.com/" TargetMode="Externa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hyperlink" Target="http://www.cloudsecurity.org/" TargetMode="Externa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hyperlink" Target="http://csrc.nist.gov/publications/drafts/800-144/Draft-SP-800-144_cloud-computing.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www.nytimes.com/topic/company/twitter?inline=nyt-org" TargetMode="External"/><Relationship Id="rId2" Type="http://schemas.openxmlformats.org/officeDocument/2006/relationships/hyperlink" Target="http://www.bbc.com/news/technology-37738823" TargetMode="External"/><Relationship Id="rId1" Type="http://schemas.openxmlformats.org/officeDocument/2006/relationships/slideLayout" Target="../slideLayouts/slideLayout2.xml"/><Relationship Id="rId4" Type="http://schemas.openxmlformats.org/officeDocument/2006/relationships/hyperlink" Target="http://www.nytimes.com/topic/company/netflix-inc?inline=nyt-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www.bbc.com/news/technology-37738823"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62.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en.wikipedia.org/wiki/Set_operations_%28SQL%29#UNION_operator"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Cloud Computing 2016</a:t>
            </a:r>
            <a:br>
              <a:rPr lang="en-US" dirty="0" smtClean="0"/>
            </a:br>
            <a:r>
              <a:rPr lang="en-US" sz="3600" dirty="0" smtClean="0"/>
              <a:t>Chapter 8: Security</a:t>
            </a:r>
            <a:endParaRPr lang="en-US" sz="3600" dirty="0"/>
          </a:p>
        </p:txBody>
      </p:sp>
      <p:sp>
        <p:nvSpPr>
          <p:cNvPr id="3" name="Subtitle 2"/>
          <p:cNvSpPr>
            <a:spLocks noGrp="1"/>
          </p:cNvSpPr>
          <p:nvPr>
            <p:ph type="subTitle" idx="1"/>
          </p:nvPr>
        </p:nvSpPr>
        <p:spPr/>
        <p:txBody>
          <a:bodyPr/>
          <a:lstStyle/>
          <a:p>
            <a:r>
              <a:rPr lang="en-US" dirty="0" smtClean="0"/>
              <a:t>Dr. </a:t>
            </a:r>
            <a:r>
              <a:rPr lang="en-US" dirty="0" err="1" smtClean="0"/>
              <a:t>E.B.Fernandez</a:t>
            </a:r>
            <a:endParaRPr lang="en-US" dirty="0"/>
          </a:p>
        </p:txBody>
      </p:sp>
    </p:spTree>
    <p:extLst>
      <p:ext uri="{BB962C8B-B14F-4D97-AF65-F5344CB8AC3E}">
        <p14:creationId xmlns:p14="http://schemas.microsoft.com/office/powerpoint/2010/main" val="335612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fld id="{BA4FF8E5-A740-4A65-9DBA-A4BB9459CE5A}" type="datetime1">
              <a:rPr lang="en-US" altLang="en-US" smtClean="0">
                <a:latin typeface="Times New Roman" pitchFamily="18" charset="0"/>
              </a:rPr>
              <a:pPr eaLnBrk="0" hangingPunct="0"/>
              <a:t>10/24/2016</a:t>
            </a:fld>
            <a:endParaRPr lang="en-US" altLang="en-US" smtClean="0">
              <a:latin typeface="Times New Roman" pitchFamily="18" charset="0"/>
            </a:endParaRPr>
          </a:p>
        </p:txBody>
      </p:sp>
      <p:sp>
        <p:nvSpPr>
          <p:cNvPr id="1177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fld id="{85FEFD93-04C8-4D54-AEC8-9E9818EC85C4}" type="slidenum">
              <a:rPr lang="en-US" altLang="en-US" smtClean="0">
                <a:latin typeface="Times New Roman" pitchFamily="18" charset="0"/>
              </a:rPr>
              <a:pPr eaLnBrk="0" hangingPunct="0"/>
              <a:t>10</a:t>
            </a:fld>
            <a:endParaRPr lang="en-US" altLang="en-US" smtClean="0">
              <a:latin typeface="Times New Roman" pitchFamily="18" charset="0"/>
            </a:endParaRPr>
          </a:p>
        </p:txBody>
      </p:sp>
      <p:sp>
        <p:nvSpPr>
          <p:cNvPr id="117764" name="Rectangle 2"/>
          <p:cNvSpPr>
            <a:spLocks noGrp="1" noChangeArrowheads="1"/>
          </p:cNvSpPr>
          <p:nvPr>
            <p:ph type="title" idx="4294967295"/>
          </p:nvPr>
        </p:nvSpPr>
        <p:spPr/>
        <p:txBody>
          <a:bodyPr/>
          <a:lstStyle/>
          <a:p>
            <a:pPr eaLnBrk="1" hangingPunct="1"/>
            <a:r>
              <a:rPr lang="en-US" altLang="en-US" dirty="0" smtClean="0"/>
              <a:t>Need for a holistic view</a:t>
            </a:r>
          </a:p>
        </p:txBody>
      </p:sp>
      <p:sp>
        <p:nvSpPr>
          <p:cNvPr id="117765" name="Rectangle 3"/>
          <p:cNvSpPr>
            <a:spLocks noGrp="1" noChangeArrowheads="1"/>
          </p:cNvSpPr>
          <p:nvPr>
            <p:ph type="body" idx="4294967295"/>
          </p:nvPr>
        </p:nvSpPr>
        <p:spPr/>
        <p:txBody>
          <a:bodyPr>
            <a:normAutofit/>
          </a:bodyPr>
          <a:lstStyle/>
          <a:p>
            <a:pPr eaLnBrk="1" hangingPunct="1"/>
            <a:r>
              <a:rPr lang="en-US" altLang="en-US" dirty="0" smtClean="0"/>
              <a:t>Need for a holistic view, not disjoint pieces. Disjoint mechanisms cannot prevent threat that are combinations of legal actions</a:t>
            </a:r>
          </a:p>
          <a:p>
            <a:pPr eaLnBrk="1" hangingPunct="1"/>
            <a:r>
              <a:rPr lang="en-US" altLang="en-US" dirty="0" smtClean="0"/>
              <a:t>Security should be based on institution policies</a:t>
            </a:r>
          </a:p>
          <a:p>
            <a:pPr eaLnBrk="1" hangingPunct="1"/>
            <a:r>
              <a:rPr lang="en-US" altLang="en-US" dirty="0" smtClean="0"/>
              <a:t>Methods based on local protection, e.g., cryptography , are very important to enforce the high-level restrictions but are not adequate in isolation.</a:t>
            </a:r>
          </a:p>
          <a:p>
            <a:pPr eaLnBrk="1" hangingPunct="1"/>
            <a:r>
              <a:rPr lang="en-US" altLang="en-US" dirty="0" smtClean="0"/>
              <a:t>Code-based security is incomplete, security is a systems problem</a:t>
            </a:r>
          </a:p>
        </p:txBody>
      </p:sp>
    </p:spTree>
    <p:extLst>
      <p:ext uri="{BB962C8B-B14F-4D97-AF65-F5344CB8AC3E}">
        <p14:creationId xmlns:p14="http://schemas.microsoft.com/office/powerpoint/2010/main" val="212851722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Date Placeholder 2"/>
          <p:cNvSpPr txBox="1">
            <a:spLocks noGrp="1"/>
          </p:cNvSpPr>
          <p:nvPr/>
        </p:nvSpPr>
        <p:spPr bwMode="auto">
          <a:xfrm>
            <a:off x="2209800" y="6248400"/>
            <a:ext cx="1905000" cy="457200"/>
          </a:xfrm>
          <a:prstGeom prst="rect">
            <a:avLst/>
          </a:prstGeom>
          <a:noFill/>
          <a:ln w="9525">
            <a:noFill/>
            <a:miter lim="800000"/>
            <a:headEnd/>
            <a:tailEnd/>
          </a:ln>
        </p:spPr>
        <p:txBody>
          <a:bodyPr/>
          <a:lstStyle/>
          <a:p>
            <a:pPr eaLnBrk="0" hangingPunct="0"/>
            <a:fld id="{836852A2-FA07-4F36-BC23-D08807D040D6}" type="datetime1">
              <a:rPr lang="en-US" sz="1400">
                <a:latin typeface="Times New Roman" pitchFamily="18" charset="0"/>
              </a:rPr>
              <a:pPr eaLnBrk="0" hangingPunct="0"/>
              <a:t>10/24/2016</a:t>
            </a:fld>
            <a:endParaRPr lang="en-US" sz="1400">
              <a:latin typeface="Times New Roman" pitchFamily="18" charset="0"/>
            </a:endParaRPr>
          </a:p>
        </p:txBody>
      </p:sp>
      <p:sp>
        <p:nvSpPr>
          <p:cNvPr id="129026" name="Slide Number Placeholder 4"/>
          <p:cNvSpPr txBox="1">
            <a:spLocks noGrp="1"/>
          </p:cNvSpPr>
          <p:nvPr/>
        </p:nvSpPr>
        <p:spPr bwMode="auto">
          <a:xfrm>
            <a:off x="8077200" y="6248400"/>
            <a:ext cx="1905000" cy="457200"/>
          </a:xfrm>
          <a:prstGeom prst="rect">
            <a:avLst/>
          </a:prstGeom>
          <a:noFill/>
          <a:ln w="9525">
            <a:noFill/>
            <a:miter lim="800000"/>
            <a:headEnd/>
            <a:tailEnd/>
          </a:ln>
        </p:spPr>
        <p:txBody>
          <a:bodyPr/>
          <a:lstStyle/>
          <a:p>
            <a:pPr algn="r" eaLnBrk="0" hangingPunct="0"/>
            <a:fld id="{20855D25-343E-4FAA-AB07-F9BA61F19F18}" type="slidenum">
              <a:rPr lang="en-US" sz="1400">
                <a:latin typeface="Times New Roman" pitchFamily="18" charset="0"/>
              </a:rPr>
              <a:pPr algn="r" eaLnBrk="0" hangingPunct="0"/>
              <a:t>100</a:t>
            </a:fld>
            <a:endParaRPr lang="en-US" sz="1400">
              <a:latin typeface="Times New Roman" pitchFamily="18" charset="0"/>
            </a:endParaRPr>
          </a:p>
        </p:txBody>
      </p:sp>
      <p:sp>
        <p:nvSpPr>
          <p:cNvPr id="129027" name="Rectangle 2"/>
          <p:cNvSpPr>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a:r>
              <a:rPr lang="en-US" sz="4400">
                <a:latin typeface="Calibri" pitchFamily="34" charset="0"/>
              </a:rPr>
              <a:t>Secure channels</a:t>
            </a:r>
          </a:p>
        </p:txBody>
      </p:sp>
      <p:pic>
        <p:nvPicPr>
          <p:cNvPr id="129028" name="Picture 3"/>
          <p:cNvPicPr>
            <a:picLocks noChangeAspect="1" noChangeArrowheads="1"/>
          </p:cNvPicPr>
          <p:nvPr/>
        </p:nvPicPr>
        <p:blipFill>
          <a:blip r:embed="rId2" cstate="print"/>
          <a:srcRect/>
          <a:stretch>
            <a:fillRect/>
          </a:stretch>
        </p:blipFill>
        <p:spPr bwMode="auto">
          <a:xfrm>
            <a:off x="3076575" y="1524000"/>
            <a:ext cx="6040438" cy="4959350"/>
          </a:xfrm>
          <a:prstGeom prst="rect">
            <a:avLst/>
          </a:prstGeom>
          <a:noFill/>
          <a:ln w="9525">
            <a:noFill/>
            <a:miter lim="800000"/>
            <a:headEnd/>
            <a:tailEnd/>
          </a:ln>
        </p:spPr>
      </p:pic>
    </p:spTree>
    <p:extLst>
      <p:ext uri="{BB962C8B-B14F-4D97-AF65-F5344CB8AC3E}">
        <p14:creationId xmlns:p14="http://schemas.microsoft.com/office/powerpoint/2010/main" val="194906296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eaLnBrk="0" hangingPunct="0"/>
            <a:r>
              <a:rPr lang="en-US" sz="4400">
                <a:latin typeface="Calibri" pitchFamily="34" charset="0"/>
              </a:rPr>
              <a:t>IPsec</a:t>
            </a:r>
          </a:p>
        </p:txBody>
      </p:sp>
      <p:sp>
        <p:nvSpPr>
          <p:cNvPr id="130050" name="Rectangle 3"/>
          <p:cNvSpPr>
            <a:spLocks noChangeArrowheads="1"/>
          </p:cNvSpPr>
          <p:nvPr/>
        </p:nvSpPr>
        <p:spPr bwMode="auto">
          <a:xfrm>
            <a:off x="2209800" y="1676400"/>
            <a:ext cx="7772400" cy="4419600"/>
          </a:xfrm>
          <a:prstGeom prst="rect">
            <a:avLst/>
          </a:prstGeom>
          <a:noFill/>
          <a:ln w="9525">
            <a:noFill/>
            <a:miter lim="800000"/>
            <a:headEnd/>
            <a:tailEnd/>
          </a:ln>
        </p:spPr>
        <p:txBody>
          <a:bodyPr/>
          <a:lstStyle/>
          <a:p>
            <a:pPr marL="342900" indent="-342900" eaLnBrk="0" hangingPunct="0">
              <a:lnSpc>
                <a:spcPct val="90000"/>
              </a:lnSpc>
              <a:spcBef>
                <a:spcPct val="20000"/>
              </a:spcBef>
              <a:buFont typeface="Arial" charset="0"/>
              <a:buChar char="•"/>
            </a:pPr>
            <a:r>
              <a:rPr lang="en-US" sz="2800">
                <a:latin typeface="Calibri" pitchFamily="34" charset="0"/>
              </a:rPr>
              <a:t>IPsec defines security protocols for the IP layer and can be used with TCP or UDP. It provides for confidentiality, authentication, and key management. It can also be used to build VPNs (see later). </a:t>
            </a:r>
          </a:p>
          <a:p>
            <a:pPr marL="342900" indent="-342900" eaLnBrk="0" hangingPunct="0">
              <a:lnSpc>
                <a:spcPct val="90000"/>
              </a:lnSpc>
              <a:spcBef>
                <a:spcPct val="20000"/>
              </a:spcBef>
              <a:buFont typeface="Arial" charset="0"/>
              <a:buChar char="•"/>
            </a:pPr>
            <a:r>
              <a:rPr lang="en-US" sz="2800">
                <a:latin typeface="Calibri" pitchFamily="34" charset="0"/>
              </a:rPr>
              <a:t>Its advantages include being transparent to applications and to users because it is below the transport layer. </a:t>
            </a:r>
          </a:p>
          <a:p>
            <a:pPr marL="342900" indent="-342900" eaLnBrk="0" hangingPunct="0">
              <a:lnSpc>
                <a:spcPct val="90000"/>
              </a:lnSpc>
              <a:spcBef>
                <a:spcPct val="20000"/>
              </a:spcBef>
              <a:buFont typeface="Arial" charset="0"/>
              <a:buChar char="•"/>
            </a:pPr>
            <a:r>
              <a:rPr lang="en-US" sz="2800">
                <a:latin typeface="Calibri" pitchFamily="34" charset="0"/>
              </a:rPr>
              <a:t>Two protocols provide security: an authentication protocol using the message header (AH) and an encryption/authentication protocol, the Encapsulation Security Payload (ESP). </a:t>
            </a:r>
          </a:p>
        </p:txBody>
      </p:sp>
    </p:spTree>
    <p:extLst>
      <p:ext uri="{BB962C8B-B14F-4D97-AF65-F5344CB8AC3E}">
        <p14:creationId xmlns:p14="http://schemas.microsoft.com/office/powerpoint/2010/main" val="196259661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eaLnBrk="0" hangingPunct="0"/>
            <a:r>
              <a:rPr lang="en-US" sz="4400">
                <a:latin typeface="Calibri" pitchFamily="34" charset="0"/>
              </a:rPr>
              <a:t>SSL/TLS</a:t>
            </a:r>
          </a:p>
        </p:txBody>
      </p:sp>
      <p:sp>
        <p:nvSpPr>
          <p:cNvPr id="131074" name="Rectangle 3"/>
          <p:cNvSpPr>
            <a:spLocks noChangeArrowheads="1"/>
          </p:cNvSpPr>
          <p:nvPr/>
        </p:nvSpPr>
        <p:spPr bwMode="auto">
          <a:xfrm>
            <a:off x="2209800" y="1676400"/>
            <a:ext cx="7772400" cy="4419600"/>
          </a:xfrm>
          <a:prstGeom prst="rect">
            <a:avLst/>
          </a:prstGeom>
          <a:noFill/>
          <a:ln w="9525">
            <a:noFill/>
            <a:miter lim="800000"/>
            <a:headEnd/>
            <a:tailEnd/>
          </a:ln>
        </p:spPr>
        <p:txBody>
          <a:bodyPr/>
          <a:lstStyle/>
          <a:p>
            <a:pPr marL="342900" indent="-342900" eaLnBrk="0" hangingPunct="0">
              <a:lnSpc>
                <a:spcPct val="80000"/>
              </a:lnSpc>
              <a:spcBef>
                <a:spcPct val="20000"/>
              </a:spcBef>
              <a:buFont typeface="Arial" charset="0"/>
              <a:buChar char="•"/>
            </a:pPr>
            <a:r>
              <a:rPr lang="en-US" sz="2000">
                <a:latin typeface="Calibri" pitchFamily="34" charset="0"/>
              </a:rPr>
              <a:t>SSL (Secure Sockets Layer) was developed by Netscape to provide message con­fidentiality and integrity.  SSL has now been replaced by TLS (Transport Layer Security) which is standardized by the IETF.</a:t>
            </a:r>
          </a:p>
          <a:p>
            <a:pPr marL="342900" indent="-342900" eaLnBrk="0" hangingPunct="0">
              <a:lnSpc>
                <a:spcPct val="80000"/>
              </a:lnSpc>
              <a:spcBef>
                <a:spcPct val="20000"/>
              </a:spcBef>
              <a:buFont typeface="Arial" charset="0"/>
              <a:buChar char="•"/>
            </a:pPr>
            <a:r>
              <a:rPr lang="en-US" sz="2000">
                <a:latin typeface="Calibri" pitchFamily="34" charset="0"/>
              </a:rPr>
              <a:t>Both SSL and TLS are transport layer protocols: They encrypt the traffic between two communicating applications.  SSL/TLS is positioned just above TCP.  In many cases it is used to encrypt communication between a Web browser and a Web server.  However, its application is not restricted to the Web — in principle it is possible to use it between any two parts of a communicating application.  It is, for example, also often used between an email client and an email server when the client retrieves mail from the server using POP3 (Post Office Protocol 3).</a:t>
            </a:r>
          </a:p>
          <a:p>
            <a:pPr marL="342900" indent="-342900" eaLnBrk="0" hangingPunct="0">
              <a:lnSpc>
                <a:spcPct val="80000"/>
              </a:lnSpc>
              <a:spcBef>
                <a:spcPct val="20000"/>
              </a:spcBef>
              <a:buFont typeface="Arial" charset="0"/>
              <a:buChar char="•"/>
            </a:pPr>
            <a:r>
              <a:rPr lang="en-US" sz="2000">
                <a:latin typeface="Calibri" pitchFamily="34" charset="0"/>
              </a:rPr>
              <a:t>SSL/TLS is a two-layer protocol.  The SSL/TLS Record Protocol is responsible for encryption between the two endpoints of the communications channel.  The SSL/TLS Handshake Protocol is the second layer.  It authenticates the parties who will be communicating, and negotiates an encryption algorithm and keys to use during communication.</a:t>
            </a:r>
          </a:p>
        </p:txBody>
      </p:sp>
    </p:spTree>
    <p:extLst>
      <p:ext uri="{BB962C8B-B14F-4D97-AF65-F5344CB8AC3E}">
        <p14:creationId xmlns:p14="http://schemas.microsoft.com/office/powerpoint/2010/main" val="118822279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Title 1"/>
          <p:cNvSpPr>
            <a:spLocks noGrp="1"/>
          </p:cNvSpPr>
          <p:nvPr>
            <p:ph type="title"/>
          </p:nvPr>
        </p:nvSpPr>
        <p:spPr/>
        <p:txBody>
          <a:bodyPr/>
          <a:lstStyle/>
          <a:p>
            <a:r>
              <a:rPr lang="en-US" altLang="en-US" smtClean="0"/>
              <a:t>TLS (SSL) protocol pattern</a:t>
            </a:r>
          </a:p>
        </p:txBody>
      </p:sp>
      <p:pic>
        <p:nvPicPr>
          <p:cNvPr id="2252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676400"/>
            <a:ext cx="11074400" cy="404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734269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a:spLocks noGrp="1"/>
          </p:cNvSpPr>
          <p:nvPr>
            <p:ph type="title"/>
          </p:nvPr>
        </p:nvSpPr>
        <p:spPr/>
        <p:txBody>
          <a:bodyPr/>
          <a:lstStyle/>
          <a:p>
            <a:r>
              <a:rPr lang="en-US" smtClean="0"/>
              <a:t>Virtual Private Networks (VPNs)</a:t>
            </a:r>
          </a:p>
        </p:txBody>
      </p:sp>
      <p:sp>
        <p:nvSpPr>
          <p:cNvPr id="132098" name="Rectangle 3"/>
          <p:cNvSpPr>
            <a:spLocks noGrp="1"/>
          </p:cNvSpPr>
          <p:nvPr>
            <p:ph type="body" idx="1"/>
          </p:nvPr>
        </p:nvSpPr>
        <p:spPr/>
        <p:txBody>
          <a:bodyPr/>
          <a:lstStyle/>
          <a:p>
            <a:r>
              <a:rPr lang="en-US" smtClean="0"/>
              <a:t>VPNs make use of public network resources to access the internal nodes of an enterprise. The transmission is protected through a cryptographic tunnel that provides message confidentiality and integrity. </a:t>
            </a:r>
          </a:p>
          <a:p>
            <a:r>
              <a:rPr lang="en-US" smtClean="0"/>
              <a:t>There may be authentication at each endpoint</a:t>
            </a:r>
          </a:p>
        </p:txBody>
      </p:sp>
    </p:spTree>
    <p:extLst>
      <p:ext uri="{BB962C8B-B14F-4D97-AF65-F5344CB8AC3E}">
        <p14:creationId xmlns:p14="http://schemas.microsoft.com/office/powerpoint/2010/main" val="290823225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Date Placeholder 1"/>
          <p:cNvSpPr txBox="1">
            <a:spLocks noGrp="1"/>
          </p:cNvSpPr>
          <p:nvPr/>
        </p:nvSpPr>
        <p:spPr bwMode="auto">
          <a:xfrm>
            <a:off x="2209800" y="6248400"/>
            <a:ext cx="1905000" cy="457200"/>
          </a:xfrm>
          <a:prstGeom prst="rect">
            <a:avLst/>
          </a:prstGeom>
          <a:noFill/>
          <a:ln w="9525">
            <a:noFill/>
            <a:miter lim="800000"/>
            <a:headEnd/>
            <a:tailEnd/>
          </a:ln>
        </p:spPr>
        <p:txBody>
          <a:bodyPr/>
          <a:lstStyle/>
          <a:p>
            <a:pPr eaLnBrk="0" hangingPunct="0"/>
            <a:fld id="{584B6383-F01B-4702-A16E-FC26A29B9172}" type="datetime1">
              <a:rPr lang="en-US" sz="1400">
                <a:latin typeface="Times New Roman" pitchFamily="18" charset="0"/>
              </a:rPr>
              <a:pPr eaLnBrk="0" hangingPunct="0"/>
              <a:t>10/24/2016</a:t>
            </a:fld>
            <a:endParaRPr lang="en-US" sz="1400">
              <a:latin typeface="Times New Roman" pitchFamily="18" charset="0"/>
            </a:endParaRPr>
          </a:p>
        </p:txBody>
      </p:sp>
      <p:sp>
        <p:nvSpPr>
          <p:cNvPr id="134146" name="Slide Number Placeholder 3"/>
          <p:cNvSpPr txBox="1">
            <a:spLocks noGrp="1"/>
          </p:cNvSpPr>
          <p:nvPr/>
        </p:nvSpPr>
        <p:spPr bwMode="auto">
          <a:xfrm>
            <a:off x="8077200" y="6248400"/>
            <a:ext cx="1905000" cy="457200"/>
          </a:xfrm>
          <a:prstGeom prst="rect">
            <a:avLst/>
          </a:prstGeom>
          <a:noFill/>
          <a:ln w="9525">
            <a:noFill/>
            <a:miter lim="800000"/>
            <a:headEnd/>
            <a:tailEnd/>
          </a:ln>
        </p:spPr>
        <p:txBody>
          <a:bodyPr/>
          <a:lstStyle/>
          <a:p>
            <a:pPr algn="r" eaLnBrk="0" hangingPunct="0"/>
            <a:fld id="{A05D8727-C881-473E-966D-F591E94A918D}" type="slidenum">
              <a:rPr lang="en-US" sz="1400">
                <a:latin typeface="Times New Roman" pitchFamily="18" charset="0"/>
              </a:rPr>
              <a:pPr algn="r" eaLnBrk="0" hangingPunct="0"/>
              <a:t>105</a:t>
            </a:fld>
            <a:endParaRPr lang="en-US" sz="1400">
              <a:latin typeface="Times New Roman" pitchFamily="18" charset="0"/>
            </a:endParaRPr>
          </a:p>
        </p:txBody>
      </p:sp>
      <p:sp>
        <p:nvSpPr>
          <p:cNvPr id="134147" name="Rectangle 4"/>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eaLnBrk="0" hangingPunct="0"/>
            <a:r>
              <a:rPr lang="en-US" sz="4400">
                <a:solidFill>
                  <a:schemeClr val="tx2"/>
                </a:solidFill>
                <a:latin typeface="Times New Roman" pitchFamily="18" charset="0"/>
              </a:rPr>
              <a:t>Intrusion Detection Systems (IDSs)</a:t>
            </a:r>
          </a:p>
        </p:txBody>
      </p:sp>
      <p:sp>
        <p:nvSpPr>
          <p:cNvPr id="134148" name="Rectangle 5"/>
          <p:cNvSpPr>
            <a:spLocks noChangeArrowheads="1"/>
          </p:cNvSpPr>
          <p:nvPr/>
        </p:nvSpPr>
        <p:spPr bwMode="auto">
          <a:xfrm>
            <a:off x="2209800" y="1981200"/>
            <a:ext cx="7772400" cy="4114800"/>
          </a:xfrm>
          <a:prstGeom prst="rect">
            <a:avLst/>
          </a:prstGeom>
          <a:noFill/>
          <a:ln w="9525">
            <a:noFill/>
            <a:miter lim="800000"/>
            <a:headEnd/>
            <a:tailEnd/>
          </a:ln>
        </p:spPr>
        <p:txBody>
          <a:bodyPr/>
          <a:lstStyle/>
          <a:p>
            <a:pPr marL="1143000" lvl="2" indent="-228600" eaLnBrk="0" hangingPunct="0">
              <a:spcBef>
                <a:spcPct val="20000"/>
              </a:spcBef>
              <a:buFont typeface="Symbol" pitchFamily="18" charset="2"/>
              <a:buChar char="·"/>
            </a:pPr>
            <a:r>
              <a:rPr lang="en-US" sz="2400" i="1">
                <a:latin typeface="Times New Roman" pitchFamily="18" charset="0"/>
              </a:rPr>
              <a:t>Statistical anomaly detection</a:t>
            </a:r>
            <a:r>
              <a:rPr lang="en-US" sz="2400">
                <a:latin typeface="Times New Roman" pitchFamily="18" charset="0"/>
              </a:rPr>
              <a:t> --based on profiles of normal user and system behavior. Events that deviate from this behavior are considered suspicious. The profiles are built from past audit logs.</a:t>
            </a:r>
          </a:p>
          <a:p>
            <a:pPr marL="1143000" lvl="2" indent="-228600" eaLnBrk="0" hangingPunct="0">
              <a:spcBef>
                <a:spcPct val="20000"/>
              </a:spcBef>
              <a:buFont typeface="Symbol" pitchFamily="18" charset="2"/>
              <a:buChar char="·"/>
            </a:pPr>
            <a:r>
              <a:rPr lang="en-US" sz="2400" i="1">
                <a:latin typeface="Times New Roman" pitchFamily="18" charset="0"/>
              </a:rPr>
              <a:t>Rules-based detection</a:t>
            </a:r>
            <a:r>
              <a:rPr lang="en-US" sz="2400">
                <a:latin typeface="Times New Roman" pitchFamily="18" charset="0"/>
              </a:rPr>
              <a:t> -- based on sequences of events (attack signatures), that correspond to known types of attack.</a:t>
            </a:r>
          </a:p>
          <a:p>
            <a:pPr marL="342900" indent="-342900" eaLnBrk="0" hangingPunct="0">
              <a:spcBef>
                <a:spcPct val="20000"/>
              </a:spcBef>
              <a:buFontTx/>
              <a:buChar char="•"/>
            </a:pPr>
            <a:endParaRPr lang="en-US" sz="3200">
              <a:latin typeface="Times New Roman" pitchFamily="18" charset="0"/>
            </a:endParaRPr>
          </a:p>
          <a:p>
            <a:pPr marL="342900" indent="-342900" eaLnBrk="0" hangingPunct="0">
              <a:spcBef>
                <a:spcPct val="20000"/>
              </a:spcBef>
              <a:buFontTx/>
              <a:buChar char="•"/>
            </a:pPr>
            <a:endParaRPr lang="en-US" sz="3200">
              <a:latin typeface="Times New Roman" pitchFamily="18" charset="0"/>
            </a:endParaRPr>
          </a:p>
        </p:txBody>
      </p:sp>
    </p:spTree>
    <p:extLst>
      <p:ext uri="{BB962C8B-B14F-4D97-AF65-F5344CB8AC3E}">
        <p14:creationId xmlns:p14="http://schemas.microsoft.com/office/powerpoint/2010/main" val="50314273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9DFB394B-717E-4CA8-A512-A11F042E6068}" type="datetime1">
              <a:rPr lang="en-US" altLang="en-US" sz="1400" b="0" i="0" smtClean="0">
                <a:latin typeface="Times New Roman" pitchFamily="18" charset="0"/>
              </a:rPr>
              <a:pPr eaLnBrk="0" hangingPunct="0">
                <a:spcBef>
                  <a:spcPct val="0"/>
                </a:spcBef>
                <a:buFontTx/>
                <a:buNone/>
              </a:pPr>
              <a:t>10/24/2016</a:t>
            </a:fld>
            <a:endParaRPr lang="en-US" altLang="en-US" sz="1400" b="0" i="0" smtClean="0">
              <a:latin typeface="Times New Roman" pitchFamily="18" charset="0"/>
            </a:endParaRPr>
          </a:p>
        </p:txBody>
      </p:sp>
      <p:sp>
        <p:nvSpPr>
          <p:cNvPr id="2232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CC8AD4EC-86CA-4BEC-9AE0-D675B97A93BA}" type="slidenum">
              <a:rPr lang="en-US" altLang="en-US" sz="1400" b="0" i="0">
                <a:latin typeface="Times New Roman" pitchFamily="18" charset="0"/>
              </a:rPr>
              <a:pPr eaLnBrk="0" hangingPunct="0">
                <a:spcBef>
                  <a:spcPct val="0"/>
                </a:spcBef>
                <a:buFontTx/>
                <a:buNone/>
              </a:pPr>
              <a:t>106</a:t>
            </a:fld>
            <a:endParaRPr lang="en-US" altLang="en-US" sz="1400" b="0" i="0">
              <a:latin typeface="Times New Roman" pitchFamily="18" charset="0"/>
            </a:endParaRPr>
          </a:p>
        </p:txBody>
      </p:sp>
      <p:pic>
        <p:nvPicPr>
          <p:cNvPr id="22323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5934" y="723900"/>
            <a:ext cx="10380133"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869172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Date Placeholder 1"/>
          <p:cNvSpPr txBox="1">
            <a:spLocks noGrp="1"/>
          </p:cNvSpPr>
          <p:nvPr/>
        </p:nvSpPr>
        <p:spPr bwMode="auto">
          <a:xfrm>
            <a:off x="2209800" y="6248400"/>
            <a:ext cx="1905000" cy="457200"/>
          </a:xfrm>
          <a:prstGeom prst="rect">
            <a:avLst/>
          </a:prstGeom>
          <a:noFill/>
          <a:ln w="9525">
            <a:noFill/>
            <a:miter lim="800000"/>
            <a:headEnd/>
            <a:tailEnd/>
          </a:ln>
        </p:spPr>
        <p:txBody>
          <a:bodyPr/>
          <a:lstStyle/>
          <a:p>
            <a:pPr eaLnBrk="0" hangingPunct="0"/>
            <a:fld id="{042770B5-37B4-433F-A6FA-E45EEA0C76F6}" type="datetime1">
              <a:rPr lang="en-US" sz="1400">
                <a:latin typeface="Times New Roman" pitchFamily="18" charset="0"/>
              </a:rPr>
              <a:pPr eaLnBrk="0" hangingPunct="0"/>
              <a:t>10/24/2016</a:t>
            </a:fld>
            <a:endParaRPr lang="en-US" sz="1400">
              <a:latin typeface="Times New Roman" pitchFamily="18" charset="0"/>
            </a:endParaRPr>
          </a:p>
        </p:txBody>
      </p:sp>
      <p:sp>
        <p:nvSpPr>
          <p:cNvPr id="135170" name="Slide Number Placeholder 3"/>
          <p:cNvSpPr txBox="1">
            <a:spLocks noGrp="1"/>
          </p:cNvSpPr>
          <p:nvPr/>
        </p:nvSpPr>
        <p:spPr bwMode="auto">
          <a:xfrm>
            <a:off x="8077200" y="6248400"/>
            <a:ext cx="1905000" cy="457200"/>
          </a:xfrm>
          <a:prstGeom prst="rect">
            <a:avLst/>
          </a:prstGeom>
          <a:noFill/>
          <a:ln w="9525">
            <a:noFill/>
            <a:miter lim="800000"/>
            <a:headEnd/>
            <a:tailEnd/>
          </a:ln>
        </p:spPr>
        <p:txBody>
          <a:bodyPr/>
          <a:lstStyle/>
          <a:p>
            <a:pPr algn="r" eaLnBrk="0" hangingPunct="0"/>
            <a:fld id="{E6ECC383-083A-41F8-B88F-3B4206C3F358}" type="slidenum">
              <a:rPr lang="en-US" sz="1400">
                <a:latin typeface="Times New Roman" pitchFamily="18" charset="0"/>
              </a:rPr>
              <a:pPr algn="r" eaLnBrk="0" hangingPunct="0"/>
              <a:t>107</a:t>
            </a:fld>
            <a:endParaRPr lang="en-US" sz="1400">
              <a:latin typeface="Times New Roman" pitchFamily="18" charset="0"/>
            </a:endParaRPr>
          </a:p>
        </p:txBody>
      </p:sp>
      <p:sp>
        <p:nvSpPr>
          <p:cNvPr id="135171" name="Rectangle 4"/>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eaLnBrk="0" hangingPunct="0"/>
            <a:r>
              <a:rPr lang="en-US" sz="4400">
                <a:solidFill>
                  <a:schemeClr val="tx2"/>
                </a:solidFill>
                <a:latin typeface="Times New Roman" pitchFamily="18" charset="0"/>
              </a:rPr>
              <a:t>Use of IDSs</a:t>
            </a:r>
          </a:p>
        </p:txBody>
      </p:sp>
      <p:sp>
        <p:nvSpPr>
          <p:cNvPr id="135172" name="Rectangle 5"/>
          <p:cNvSpPr>
            <a:spLocks noChangeArrowheads="1"/>
          </p:cNvSpPr>
          <p:nvPr/>
        </p:nvSpPr>
        <p:spPr bwMode="auto">
          <a:xfrm>
            <a:off x="2209800" y="1981200"/>
            <a:ext cx="7772400" cy="4114800"/>
          </a:xfrm>
          <a:prstGeom prst="rect">
            <a:avLst/>
          </a:prstGeom>
          <a:noFill/>
          <a:ln w="9525">
            <a:noFill/>
            <a:miter lim="800000"/>
            <a:headEnd/>
            <a:tailEnd/>
          </a:ln>
        </p:spPr>
        <p:txBody>
          <a:bodyPr/>
          <a:lstStyle/>
          <a:p>
            <a:pPr marL="342900" indent="-342900" eaLnBrk="0" hangingPunct="0">
              <a:spcBef>
                <a:spcPct val="20000"/>
              </a:spcBef>
              <a:buFontTx/>
              <a:buChar char="•"/>
            </a:pPr>
            <a:r>
              <a:rPr lang="en-US" sz="3200">
                <a:latin typeface="Times New Roman" pitchFamily="18" charset="0"/>
              </a:rPr>
              <a:t>Only alert of attacks, cannot stop them</a:t>
            </a:r>
          </a:p>
          <a:p>
            <a:pPr marL="342900" indent="-342900" eaLnBrk="0" hangingPunct="0">
              <a:spcBef>
                <a:spcPct val="20000"/>
              </a:spcBef>
              <a:buFontTx/>
              <a:buChar char="•"/>
            </a:pPr>
            <a:r>
              <a:rPr lang="en-US" sz="3200">
                <a:latin typeface="Times New Roman" pitchFamily="18" charset="0"/>
              </a:rPr>
              <a:t>Cannot detect some types of attacks</a:t>
            </a:r>
          </a:p>
          <a:p>
            <a:pPr marL="342900" indent="-342900" eaLnBrk="0" hangingPunct="0">
              <a:spcBef>
                <a:spcPct val="20000"/>
              </a:spcBef>
              <a:buFontTx/>
              <a:buChar char="•"/>
            </a:pPr>
            <a:r>
              <a:rPr lang="en-US" sz="3200">
                <a:latin typeface="Times New Roman" pitchFamily="18" charset="0"/>
              </a:rPr>
              <a:t>Based on “normal” behavior  (hard to define, many false positives) or “complete” catalog of attacks (needs constant update)</a:t>
            </a:r>
          </a:p>
          <a:p>
            <a:pPr marL="342900" indent="-342900" eaLnBrk="0" hangingPunct="0">
              <a:spcBef>
                <a:spcPct val="20000"/>
              </a:spcBef>
              <a:buFontTx/>
              <a:buChar char="•"/>
            </a:pPr>
            <a:endParaRPr lang="en-US" sz="3200">
              <a:latin typeface="Times New Roman" pitchFamily="18" charset="0"/>
            </a:endParaRPr>
          </a:p>
        </p:txBody>
      </p:sp>
    </p:spTree>
    <p:extLst>
      <p:ext uri="{BB962C8B-B14F-4D97-AF65-F5344CB8AC3E}">
        <p14:creationId xmlns:p14="http://schemas.microsoft.com/office/powerpoint/2010/main" val="391940260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Date Placeholder 1"/>
          <p:cNvSpPr txBox="1">
            <a:spLocks noGrp="1"/>
          </p:cNvSpPr>
          <p:nvPr/>
        </p:nvSpPr>
        <p:spPr bwMode="auto">
          <a:xfrm>
            <a:off x="2209800" y="6248400"/>
            <a:ext cx="1905000" cy="457200"/>
          </a:xfrm>
          <a:prstGeom prst="rect">
            <a:avLst/>
          </a:prstGeom>
          <a:noFill/>
          <a:ln w="9525">
            <a:noFill/>
            <a:miter lim="800000"/>
            <a:headEnd/>
            <a:tailEnd/>
          </a:ln>
        </p:spPr>
        <p:txBody>
          <a:bodyPr/>
          <a:lstStyle/>
          <a:p>
            <a:pPr eaLnBrk="0" hangingPunct="0"/>
            <a:fld id="{59B4B2AB-9723-4795-99CD-8C29F569BAC7}" type="datetime1">
              <a:rPr lang="en-US" sz="1400">
                <a:latin typeface="Times New Roman" pitchFamily="18" charset="0"/>
              </a:rPr>
              <a:pPr eaLnBrk="0" hangingPunct="0"/>
              <a:t>10/24/2016</a:t>
            </a:fld>
            <a:endParaRPr lang="en-US" sz="1400">
              <a:latin typeface="Times New Roman" pitchFamily="18" charset="0"/>
            </a:endParaRPr>
          </a:p>
        </p:txBody>
      </p:sp>
      <p:sp>
        <p:nvSpPr>
          <p:cNvPr id="136194" name="Slide Number Placeholder 3"/>
          <p:cNvSpPr txBox="1">
            <a:spLocks noGrp="1"/>
          </p:cNvSpPr>
          <p:nvPr/>
        </p:nvSpPr>
        <p:spPr bwMode="auto">
          <a:xfrm>
            <a:off x="8077200" y="6248400"/>
            <a:ext cx="1905000" cy="457200"/>
          </a:xfrm>
          <a:prstGeom prst="rect">
            <a:avLst/>
          </a:prstGeom>
          <a:noFill/>
          <a:ln w="9525">
            <a:noFill/>
            <a:miter lim="800000"/>
            <a:headEnd/>
            <a:tailEnd/>
          </a:ln>
        </p:spPr>
        <p:txBody>
          <a:bodyPr/>
          <a:lstStyle/>
          <a:p>
            <a:pPr algn="r" eaLnBrk="0" hangingPunct="0"/>
            <a:fld id="{C16BCD64-984D-487D-969F-ED07960FADBA}" type="slidenum">
              <a:rPr lang="en-US" sz="1400">
                <a:latin typeface="Times New Roman" pitchFamily="18" charset="0"/>
              </a:rPr>
              <a:pPr algn="r" eaLnBrk="0" hangingPunct="0"/>
              <a:t>108</a:t>
            </a:fld>
            <a:endParaRPr lang="en-US" sz="1400">
              <a:latin typeface="Times New Roman" pitchFamily="18" charset="0"/>
            </a:endParaRPr>
          </a:p>
        </p:txBody>
      </p:sp>
      <p:sp>
        <p:nvSpPr>
          <p:cNvPr id="136195" name="Rectangle 2"/>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eaLnBrk="0" hangingPunct="0"/>
            <a:r>
              <a:rPr lang="en-US" sz="4400">
                <a:solidFill>
                  <a:schemeClr val="tx2"/>
                </a:solidFill>
                <a:latin typeface="Times New Roman" pitchFamily="18" charset="0"/>
              </a:rPr>
              <a:t>Firewalls </a:t>
            </a:r>
          </a:p>
        </p:txBody>
      </p:sp>
      <p:sp>
        <p:nvSpPr>
          <p:cNvPr id="136196" name="Rectangle 3"/>
          <p:cNvSpPr>
            <a:spLocks noChangeArrowheads="1"/>
          </p:cNvSpPr>
          <p:nvPr/>
        </p:nvSpPr>
        <p:spPr bwMode="auto">
          <a:xfrm>
            <a:off x="2209800" y="1981200"/>
            <a:ext cx="7772400" cy="4114800"/>
          </a:xfrm>
          <a:prstGeom prst="rect">
            <a:avLst/>
          </a:prstGeom>
          <a:noFill/>
          <a:ln w="9525">
            <a:noFill/>
            <a:miter lim="800000"/>
            <a:headEnd/>
            <a:tailEnd/>
          </a:ln>
        </p:spPr>
        <p:txBody>
          <a:bodyPr/>
          <a:lstStyle/>
          <a:p>
            <a:pPr marL="342900" indent="-342900" eaLnBrk="0" hangingPunct="0">
              <a:spcBef>
                <a:spcPct val="20000"/>
              </a:spcBef>
              <a:buFontTx/>
              <a:buChar char="•"/>
            </a:pPr>
            <a:r>
              <a:rPr lang="en-US" sz="3200">
                <a:latin typeface="Times New Roman" pitchFamily="18" charset="0"/>
              </a:rPr>
              <a:t>Firewalls control access from networks to internal systems (boundary protection)  </a:t>
            </a:r>
          </a:p>
          <a:p>
            <a:pPr marL="342900" indent="-342900" eaLnBrk="0" hangingPunct="0">
              <a:spcBef>
                <a:spcPct val="20000"/>
              </a:spcBef>
              <a:buFontTx/>
              <a:buChar char="•"/>
            </a:pPr>
            <a:r>
              <a:rPr lang="en-US" sz="3200">
                <a:latin typeface="Times New Roman" pitchFamily="18" charset="0"/>
              </a:rPr>
              <a:t>Network layer firewall --analyzes packets</a:t>
            </a:r>
          </a:p>
          <a:p>
            <a:pPr marL="342900" indent="-342900" eaLnBrk="0" hangingPunct="0">
              <a:spcBef>
                <a:spcPct val="20000"/>
              </a:spcBef>
              <a:buFontTx/>
              <a:buChar char="•"/>
            </a:pPr>
            <a:r>
              <a:rPr lang="en-US" sz="3200">
                <a:latin typeface="Times New Roman" pitchFamily="18" charset="0"/>
              </a:rPr>
              <a:t>Application layer firewall -- uses application proxies</a:t>
            </a:r>
          </a:p>
          <a:p>
            <a:pPr marL="342900" indent="-342900" eaLnBrk="0" hangingPunct="0">
              <a:spcBef>
                <a:spcPct val="20000"/>
              </a:spcBef>
              <a:buFontTx/>
              <a:buChar char="•"/>
            </a:pPr>
            <a:r>
              <a:rPr lang="en-US" sz="3200">
                <a:latin typeface="Times New Roman" pitchFamily="18" charset="0"/>
              </a:rPr>
              <a:t>Stateful firewall-- keeps the state of connections</a:t>
            </a:r>
          </a:p>
        </p:txBody>
      </p:sp>
    </p:spTree>
    <p:extLst>
      <p:ext uri="{BB962C8B-B14F-4D97-AF65-F5344CB8AC3E}">
        <p14:creationId xmlns:p14="http://schemas.microsoft.com/office/powerpoint/2010/main" val="337306009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Date Placeholder 2"/>
          <p:cNvSpPr txBox="1">
            <a:spLocks noGrp="1"/>
          </p:cNvSpPr>
          <p:nvPr/>
        </p:nvSpPr>
        <p:spPr bwMode="auto">
          <a:xfrm>
            <a:off x="2209800" y="6248400"/>
            <a:ext cx="1905000" cy="457200"/>
          </a:xfrm>
          <a:prstGeom prst="rect">
            <a:avLst/>
          </a:prstGeom>
          <a:noFill/>
          <a:ln w="9525">
            <a:noFill/>
            <a:miter lim="800000"/>
            <a:headEnd/>
            <a:tailEnd/>
          </a:ln>
        </p:spPr>
        <p:txBody>
          <a:bodyPr/>
          <a:lstStyle/>
          <a:p>
            <a:pPr eaLnBrk="0" hangingPunct="0"/>
            <a:fld id="{198EEDC7-25C0-4D87-9454-5235F03D0BEA}" type="datetime1">
              <a:rPr lang="en-US" sz="1400">
                <a:latin typeface="Times New Roman" pitchFamily="18" charset="0"/>
              </a:rPr>
              <a:pPr eaLnBrk="0" hangingPunct="0"/>
              <a:t>10/24/2016</a:t>
            </a:fld>
            <a:endParaRPr lang="en-US" sz="1400">
              <a:latin typeface="Times New Roman" pitchFamily="18" charset="0"/>
            </a:endParaRPr>
          </a:p>
        </p:txBody>
      </p:sp>
      <p:sp>
        <p:nvSpPr>
          <p:cNvPr id="137218" name="Slide Number Placeholder 4"/>
          <p:cNvSpPr txBox="1">
            <a:spLocks noGrp="1"/>
          </p:cNvSpPr>
          <p:nvPr/>
        </p:nvSpPr>
        <p:spPr bwMode="auto">
          <a:xfrm>
            <a:off x="8077200" y="6248400"/>
            <a:ext cx="1905000" cy="457200"/>
          </a:xfrm>
          <a:prstGeom prst="rect">
            <a:avLst/>
          </a:prstGeom>
          <a:noFill/>
          <a:ln w="9525">
            <a:noFill/>
            <a:miter lim="800000"/>
            <a:headEnd/>
            <a:tailEnd/>
          </a:ln>
        </p:spPr>
        <p:txBody>
          <a:bodyPr/>
          <a:lstStyle/>
          <a:p>
            <a:pPr algn="r" eaLnBrk="0" hangingPunct="0"/>
            <a:fld id="{5FF51A4D-D941-42DE-8F83-FBC4D217EBE8}" type="slidenum">
              <a:rPr lang="en-US" sz="1400">
                <a:latin typeface="Times New Roman" pitchFamily="18" charset="0"/>
              </a:rPr>
              <a:pPr algn="r" eaLnBrk="0" hangingPunct="0"/>
              <a:t>109</a:t>
            </a:fld>
            <a:endParaRPr lang="en-US" sz="1400">
              <a:latin typeface="Times New Roman" pitchFamily="18" charset="0"/>
            </a:endParaRPr>
          </a:p>
        </p:txBody>
      </p:sp>
      <p:sp>
        <p:nvSpPr>
          <p:cNvPr id="137219" name="Rectangle 2"/>
          <p:cNvSpPr>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a:r>
              <a:rPr lang="en-US" sz="4400">
                <a:latin typeface="Calibri" pitchFamily="34" charset="0"/>
              </a:rPr>
              <a:t>Network layer firewall</a:t>
            </a:r>
          </a:p>
        </p:txBody>
      </p:sp>
      <p:pic>
        <p:nvPicPr>
          <p:cNvPr id="137220" name="Picture 3"/>
          <p:cNvPicPr>
            <a:picLocks noChangeAspect="1" noChangeArrowheads="1"/>
          </p:cNvPicPr>
          <p:nvPr/>
        </p:nvPicPr>
        <p:blipFill>
          <a:blip r:embed="rId2" cstate="print"/>
          <a:srcRect/>
          <a:stretch>
            <a:fillRect/>
          </a:stretch>
        </p:blipFill>
        <p:spPr bwMode="auto">
          <a:xfrm>
            <a:off x="3074989" y="1209676"/>
            <a:ext cx="6035675" cy="4441825"/>
          </a:xfrm>
          <a:prstGeom prst="rect">
            <a:avLst/>
          </a:prstGeom>
          <a:noFill/>
          <a:ln w="9525">
            <a:noFill/>
            <a:miter lim="800000"/>
            <a:headEnd/>
            <a:tailEnd/>
          </a:ln>
        </p:spPr>
      </p:pic>
    </p:spTree>
    <p:extLst>
      <p:ext uri="{BB962C8B-B14F-4D97-AF65-F5344CB8AC3E}">
        <p14:creationId xmlns:p14="http://schemas.microsoft.com/office/powerpoint/2010/main" val="1555317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Related aspects</a:t>
            </a:r>
          </a:p>
        </p:txBody>
      </p:sp>
      <p:sp>
        <p:nvSpPr>
          <p:cNvPr id="20483" name="Rectangle 3"/>
          <p:cNvSpPr>
            <a:spLocks noGrp="1" noChangeArrowheads="1"/>
          </p:cNvSpPr>
          <p:nvPr>
            <p:ph type="body" idx="1"/>
          </p:nvPr>
        </p:nvSpPr>
        <p:spPr/>
        <p:txBody>
          <a:bodyPr>
            <a:normAutofit/>
          </a:bodyPr>
          <a:lstStyle/>
          <a:p>
            <a:pPr eaLnBrk="1" hangingPunct="1">
              <a:lnSpc>
                <a:spcPct val="80000"/>
              </a:lnSpc>
              <a:defRPr/>
            </a:pPr>
            <a:r>
              <a:rPr lang="en-US" altLang="en-US" sz="2400" b="0" i="0" dirty="0" smtClean="0">
                <a:solidFill>
                  <a:schemeClr val="accent2"/>
                </a:solidFill>
              </a:rPr>
              <a:t>Assurance</a:t>
            </a:r>
            <a:r>
              <a:rPr lang="en-US" altLang="en-US" sz="2400" b="0" i="0" dirty="0" smtClean="0"/>
              <a:t> </a:t>
            </a:r>
            <a:r>
              <a:rPr lang="en-US" altLang="en-US" sz="2400" dirty="0" smtClean="0"/>
              <a:t>is a measure of the trust we put on a system as being able to provide the required degree of security</a:t>
            </a:r>
          </a:p>
          <a:p>
            <a:pPr marL="0" indent="0" eaLnBrk="1" hangingPunct="1">
              <a:lnSpc>
                <a:spcPct val="80000"/>
              </a:lnSpc>
              <a:buFontTx/>
              <a:buNone/>
              <a:defRPr/>
            </a:pPr>
            <a:endParaRPr lang="en-US" altLang="en-US" sz="2400" dirty="0" smtClean="0"/>
          </a:p>
          <a:p>
            <a:pPr eaLnBrk="1" hangingPunct="1">
              <a:lnSpc>
                <a:spcPct val="80000"/>
              </a:lnSpc>
              <a:defRPr/>
            </a:pPr>
            <a:r>
              <a:rPr lang="en-US" altLang="en-US" sz="2400" b="0" i="0" dirty="0" smtClean="0">
                <a:solidFill>
                  <a:schemeClr val="accent2"/>
                </a:solidFill>
              </a:rPr>
              <a:t>Risk ana</a:t>
            </a:r>
            <a:r>
              <a:rPr lang="en-US" altLang="en-US" sz="2400" b="0" i="0" dirty="0" smtClean="0"/>
              <a:t>l</a:t>
            </a:r>
            <a:r>
              <a:rPr lang="en-US" altLang="en-US" sz="2400" dirty="0" smtClean="0"/>
              <a:t>ysis is the study of possible attacks and their impact in terms of money and time. We need it to perform some risk analysis in order to decide on the investment on systems and personnel to provide security. In particular, we need to enumerate the threats to the system to know how much effort and money we should invest to make the system secure</a:t>
            </a:r>
          </a:p>
          <a:p>
            <a:pPr marL="0" indent="0" eaLnBrk="1" hangingPunct="1">
              <a:lnSpc>
                <a:spcPct val="80000"/>
              </a:lnSpc>
              <a:buFontTx/>
              <a:buNone/>
              <a:defRPr/>
            </a:pPr>
            <a:endParaRPr lang="en-US" altLang="en-US" sz="2400" dirty="0" smtClean="0"/>
          </a:p>
          <a:p>
            <a:pPr eaLnBrk="1" hangingPunct="1">
              <a:lnSpc>
                <a:spcPct val="80000"/>
              </a:lnSpc>
              <a:defRPr/>
            </a:pPr>
            <a:r>
              <a:rPr lang="en-US" altLang="en-US" sz="2400" b="0" i="0" dirty="0" smtClean="0">
                <a:solidFill>
                  <a:schemeClr val="accent2"/>
                </a:solidFill>
              </a:rPr>
              <a:t>Governance</a:t>
            </a:r>
            <a:r>
              <a:rPr lang="en-US" altLang="en-US" sz="2400" dirty="0" smtClean="0"/>
              <a:t>  refers to the responsibilities of the institution directors to define policies and regulations to handle their information.  Typically directors focus on increasing the value of their assets but don’t pay much attention to their security. </a:t>
            </a:r>
          </a:p>
        </p:txBody>
      </p:sp>
    </p:spTree>
    <p:extLst>
      <p:ext uri="{BB962C8B-B14F-4D97-AF65-F5344CB8AC3E}">
        <p14:creationId xmlns:p14="http://schemas.microsoft.com/office/powerpoint/2010/main" val="252106120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Date Placeholder 3"/>
          <p:cNvSpPr txBox="1">
            <a:spLocks noGrp="1"/>
          </p:cNvSpPr>
          <p:nvPr/>
        </p:nvSpPr>
        <p:spPr bwMode="auto">
          <a:xfrm>
            <a:off x="2209800" y="6248400"/>
            <a:ext cx="1905000" cy="457200"/>
          </a:xfrm>
          <a:prstGeom prst="rect">
            <a:avLst/>
          </a:prstGeom>
          <a:noFill/>
          <a:ln w="9525">
            <a:noFill/>
            <a:miter lim="800000"/>
            <a:headEnd/>
            <a:tailEnd/>
          </a:ln>
        </p:spPr>
        <p:txBody>
          <a:bodyPr/>
          <a:lstStyle/>
          <a:p>
            <a:pPr eaLnBrk="0" hangingPunct="0"/>
            <a:fld id="{ABE9F6B5-A0C8-4D66-8513-FBFCC37ED002}" type="datetime1">
              <a:rPr lang="en-US" sz="1400">
                <a:latin typeface="Times New Roman" pitchFamily="18" charset="0"/>
              </a:rPr>
              <a:pPr eaLnBrk="0" hangingPunct="0"/>
              <a:t>10/24/2016</a:t>
            </a:fld>
            <a:endParaRPr lang="en-US" sz="1400">
              <a:latin typeface="Times New Roman" pitchFamily="18" charset="0"/>
            </a:endParaRPr>
          </a:p>
        </p:txBody>
      </p:sp>
      <p:sp>
        <p:nvSpPr>
          <p:cNvPr id="138242" name="Slide Number Placeholder 5"/>
          <p:cNvSpPr txBox="1">
            <a:spLocks noGrp="1"/>
          </p:cNvSpPr>
          <p:nvPr/>
        </p:nvSpPr>
        <p:spPr bwMode="auto">
          <a:xfrm>
            <a:off x="8077200" y="6248400"/>
            <a:ext cx="1905000" cy="457200"/>
          </a:xfrm>
          <a:prstGeom prst="rect">
            <a:avLst/>
          </a:prstGeom>
          <a:noFill/>
          <a:ln w="9525">
            <a:noFill/>
            <a:miter lim="800000"/>
            <a:headEnd/>
            <a:tailEnd/>
          </a:ln>
        </p:spPr>
        <p:txBody>
          <a:bodyPr/>
          <a:lstStyle/>
          <a:p>
            <a:pPr algn="r" eaLnBrk="0" hangingPunct="0"/>
            <a:fld id="{59A2ADC7-9478-4C44-A282-AA7F06F11F45}" type="slidenum">
              <a:rPr lang="en-US" sz="1400">
                <a:latin typeface="Times New Roman" pitchFamily="18" charset="0"/>
              </a:rPr>
              <a:pPr algn="r" eaLnBrk="0" hangingPunct="0"/>
              <a:t>110</a:t>
            </a:fld>
            <a:endParaRPr lang="en-US" sz="1400">
              <a:latin typeface="Times New Roman" pitchFamily="18" charset="0"/>
            </a:endParaRPr>
          </a:p>
        </p:txBody>
      </p:sp>
      <p:sp>
        <p:nvSpPr>
          <p:cNvPr id="138243" name="Rectangle 2"/>
          <p:cNvSpPr>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a:r>
              <a:rPr lang="en-US" sz="4400" dirty="0" smtClean="0">
                <a:latin typeface="Calibri" pitchFamily="34" charset="0"/>
              </a:rPr>
              <a:t>Application (Proxy)  </a:t>
            </a:r>
            <a:r>
              <a:rPr lang="en-US" sz="4400" dirty="0">
                <a:latin typeface="Calibri" pitchFamily="34" charset="0"/>
              </a:rPr>
              <a:t>layer firewall</a:t>
            </a:r>
          </a:p>
        </p:txBody>
      </p:sp>
      <p:sp>
        <p:nvSpPr>
          <p:cNvPr id="138244" name="Rectangle 3"/>
          <p:cNvSpPr>
            <a:spLocks noChangeArrowheads="1"/>
          </p:cNvSpPr>
          <p:nvPr/>
        </p:nvSpPr>
        <p:spPr bwMode="auto">
          <a:xfrm>
            <a:off x="2209800" y="1676400"/>
            <a:ext cx="7772400" cy="4419600"/>
          </a:xfrm>
          <a:prstGeom prst="rect">
            <a:avLst/>
          </a:prstGeom>
          <a:noFill/>
          <a:ln w="9525">
            <a:noFill/>
            <a:miter lim="800000"/>
            <a:headEnd/>
            <a:tailEnd/>
          </a:ln>
        </p:spPr>
        <p:txBody>
          <a:bodyPr/>
          <a:lstStyle/>
          <a:p>
            <a:pPr marL="342900" indent="-342900">
              <a:spcBef>
                <a:spcPct val="20000"/>
              </a:spcBef>
              <a:buFont typeface="Arial" charset="0"/>
              <a:buChar char="•"/>
            </a:pPr>
            <a:r>
              <a:rPr lang="en-US" sz="3200">
                <a:latin typeface="Calibri" pitchFamily="34" charset="0"/>
              </a:rPr>
              <a:t>Uses security proxies to represent services</a:t>
            </a:r>
          </a:p>
          <a:p>
            <a:pPr marL="342900" indent="-342900">
              <a:spcBef>
                <a:spcPct val="20000"/>
              </a:spcBef>
              <a:buFont typeface="Arial" charset="0"/>
              <a:buChar char="•"/>
            </a:pPr>
            <a:r>
              <a:rPr lang="en-US" sz="3200">
                <a:latin typeface="Calibri" pitchFamily="34" charset="0"/>
              </a:rPr>
              <a:t>Uses a  variety of the Proxy pattern </a:t>
            </a:r>
          </a:p>
          <a:p>
            <a:pPr marL="342900" indent="-342900">
              <a:spcBef>
                <a:spcPct val="20000"/>
              </a:spcBef>
              <a:buFont typeface="Arial" charset="0"/>
              <a:buChar char="•"/>
            </a:pPr>
            <a:r>
              <a:rPr lang="en-US" sz="3200">
                <a:latin typeface="Calibri" pitchFamily="34" charset="0"/>
              </a:rPr>
              <a:t>Prevents direct access</a:t>
            </a:r>
          </a:p>
          <a:p>
            <a:pPr marL="342900" indent="-342900">
              <a:spcBef>
                <a:spcPct val="20000"/>
              </a:spcBef>
              <a:buFont typeface="Arial" charset="0"/>
              <a:buChar char="•"/>
            </a:pPr>
            <a:r>
              <a:rPr lang="en-US" sz="3200">
                <a:latin typeface="Calibri" pitchFamily="34" charset="0"/>
              </a:rPr>
              <a:t>Analyzes application commands</a:t>
            </a:r>
          </a:p>
          <a:p>
            <a:pPr marL="342900" indent="-342900">
              <a:spcBef>
                <a:spcPct val="20000"/>
              </a:spcBef>
              <a:buFont typeface="Arial" charset="0"/>
              <a:buChar char="•"/>
            </a:pPr>
            <a:r>
              <a:rPr lang="en-US" sz="3200">
                <a:latin typeface="Calibri" pitchFamily="34" charset="0"/>
              </a:rPr>
              <a:t>Keeps logs for later auditing</a:t>
            </a:r>
          </a:p>
          <a:p>
            <a:pPr marL="342900" indent="-342900">
              <a:spcBef>
                <a:spcPct val="20000"/>
              </a:spcBef>
              <a:buFont typeface="Arial" charset="0"/>
              <a:buChar char="•"/>
            </a:pPr>
            <a:r>
              <a:rPr lang="en-US" sz="3200">
                <a:latin typeface="Calibri" pitchFamily="34" charset="0"/>
              </a:rPr>
              <a:t>Poor scalability</a:t>
            </a:r>
          </a:p>
          <a:p>
            <a:pPr marL="342900" indent="-342900">
              <a:spcBef>
                <a:spcPct val="20000"/>
              </a:spcBef>
              <a:buFont typeface="Arial" charset="0"/>
              <a:buChar char="•"/>
            </a:pPr>
            <a:r>
              <a:rPr lang="en-US" sz="3200">
                <a:latin typeface="Calibri" pitchFamily="34" charset="0"/>
              </a:rPr>
              <a:t>Complex if no proxies are available</a:t>
            </a:r>
          </a:p>
        </p:txBody>
      </p:sp>
    </p:spTree>
    <p:extLst>
      <p:ext uri="{BB962C8B-B14F-4D97-AF65-F5344CB8AC3E}">
        <p14:creationId xmlns:p14="http://schemas.microsoft.com/office/powerpoint/2010/main" val="86648253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Date Placeholder 2"/>
          <p:cNvSpPr txBox="1">
            <a:spLocks noGrp="1"/>
          </p:cNvSpPr>
          <p:nvPr/>
        </p:nvSpPr>
        <p:spPr bwMode="auto">
          <a:xfrm>
            <a:off x="2209800" y="6248400"/>
            <a:ext cx="1905000" cy="457200"/>
          </a:xfrm>
          <a:prstGeom prst="rect">
            <a:avLst/>
          </a:prstGeom>
          <a:noFill/>
          <a:ln w="9525">
            <a:noFill/>
            <a:miter lim="800000"/>
            <a:headEnd/>
            <a:tailEnd/>
          </a:ln>
        </p:spPr>
        <p:txBody>
          <a:bodyPr/>
          <a:lstStyle/>
          <a:p>
            <a:pPr eaLnBrk="0" hangingPunct="0"/>
            <a:fld id="{BC40E7E5-AD34-4702-A2FF-C801985FBE50}" type="datetime1">
              <a:rPr lang="en-US" sz="1400">
                <a:latin typeface="Times New Roman" pitchFamily="18" charset="0"/>
              </a:rPr>
              <a:pPr eaLnBrk="0" hangingPunct="0"/>
              <a:t>10/24/2016</a:t>
            </a:fld>
            <a:endParaRPr lang="en-US" sz="1400">
              <a:latin typeface="Times New Roman" pitchFamily="18" charset="0"/>
            </a:endParaRPr>
          </a:p>
        </p:txBody>
      </p:sp>
      <p:sp>
        <p:nvSpPr>
          <p:cNvPr id="139266" name="Slide Number Placeholder 4"/>
          <p:cNvSpPr txBox="1">
            <a:spLocks noGrp="1"/>
          </p:cNvSpPr>
          <p:nvPr/>
        </p:nvSpPr>
        <p:spPr bwMode="auto">
          <a:xfrm>
            <a:off x="8077200" y="6248400"/>
            <a:ext cx="1905000" cy="457200"/>
          </a:xfrm>
          <a:prstGeom prst="rect">
            <a:avLst/>
          </a:prstGeom>
          <a:noFill/>
          <a:ln w="9525">
            <a:noFill/>
            <a:miter lim="800000"/>
            <a:headEnd/>
            <a:tailEnd/>
          </a:ln>
        </p:spPr>
        <p:txBody>
          <a:bodyPr/>
          <a:lstStyle/>
          <a:p>
            <a:pPr algn="r" eaLnBrk="0" hangingPunct="0"/>
            <a:fld id="{A652232B-7023-4DD9-BEA5-C45110683604}" type="slidenum">
              <a:rPr lang="en-US" sz="1400">
                <a:latin typeface="Times New Roman" pitchFamily="18" charset="0"/>
              </a:rPr>
              <a:pPr algn="r" eaLnBrk="0" hangingPunct="0"/>
              <a:t>111</a:t>
            </a:fld>
            <a:endParaRPr lang="en-US" sz="1400">
              <a:latin typeface="Times New Roman" pitchFamily="18" charset="0"/>
            </a:endParaRPr>
          </a:p>
        </p:txBody>
      </p:sp>
      <p:sp>
        <p:nvSpPr>
          <p:cNvPr id="139267" name="Rectangle 2"/>
          <p:cNvSpPr>
            <a:spLocks noChangeArrowheads="1"/>
          </p:cNvSpPr>
          <p:nvPr/>
        </p:nvSpPr>
        <p:spPr bwMode="auto">
          <a:xfrm>
            <a:off x="2133600" y="381000"/>
            <a:ext cx="7772400" cy="1143000"/>
          </a:xfrm>
          <a:prstGeom prst="rect">
            <a:avLst/>
          </a:prstGeom>
          <a:noFill/>
          <a:ln w="9525">
            <a:noFill/>
            <a:miter lim="800000"/>
            <a:headEnd/>
            <a:tailEnd/>
          </a:ln>
        </p:spPr>
        <p:txBody>
          <a:bodyPr anchor="ctr"/>
          <a:lstStyle/>
          <a:p>
            <a:pPr algn="ctr"/>
            <a:r>
              <a:rPr lang="en-US" sz="4400">
                <a:latin typeface="Calibri" pitchFamily="34" charset="0"/>
              </a:rPr>
              <a:t>Application layer firewall</a:t>
            </a:r>
          </a:p>
        </p:txBody>
      </p:sp>
      <p:pic>
        <p:nvPicPr>
          <p:cNvPr id="139268" name="Picture 3"/>
          <p:cNvPicPr>
            <a:picLocks noChangeAspect="1" noChangeArrowheads="1"/>
          </p:cNvPicPr>
          <p:nvPr/>
        </p:nvPicPr>
        <p:blipFill>
          <a:blip r:embed="rId2" cstate="print"/>
          <a:srcRect/>
          <a:stretch>
            <a:fillRect/>
          </a:stretch>
        </p:blipFill>
        <p:spPr bwMode="auto">
          <a:xfrm>
            <a:off x="2808289" y="1404938"/>
            <a:ext cx="6569075" cy="4051300"/>
          </a:xfrm>
          <a:prstGeom prst="rect">
            <a:avLst/>
          </a:prstGeom>
          <a:noFill/>
          <a:ln w="9525">
            <a:noFill/>
            <a:miter lim="800000"/>
            <a:headEnd/>
            <a:tailEnd/>
          </a:ln>
        </p:spPr>
      </p:pic>
    </p:spTree>
    <p:extLst>
      <p:ext uri="{BB962C8B-B14F-4D97-AF65-F5344CB8AC3E}">
        <p14:creationId xmlns:p14="http://schemas.microsoft.com/office/powerpoint/2010/main" val="277440242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09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5934" y="381000"/>
            <a:ext cx="10380133"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739250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Date Placeholder 3"/>
          <p:cNvSpPr txBox="1">
            <a:spLocks noGrp="1"/>
          </p:cNvSpPr>
          <p:nvPr/>
        </p:nvSpPr>
        <p:spPr bwMode="auto">
          <a:xfrm>
            <a:off x="2209800" y="6248400"/>
            <a:ext cx="1905000" cy="457200"/>
          </a:xfrm>
          <a:prstGeom prst="rect">
            <a:avLst/>
          </a:prstGeom>
          <a:noFill/>
          <a:ln w="9525">
            <a:noFill/>
            <a:miter lim="800000"/>
            <a:headEnd/>
            <a:tailEnd/>
          </a:ln>
        </p:spPr>
        <p:txBody>
          <a:bodyPr/>
          <a:lstStyle/>
          <a:p>
            <a:pPr eaLnBrk="0" hangingPunct="0"/>
            <a:fld id="{8FC00F1C-3849-4E25-8B65-D481BF028E1A}" type="datetime1">
              <a:rPr lang="en-US" sz="1400">
                <a:latin typeface="Times New Roman" pitchFamily="18" charset="0"/>
              </a:rPr>
              <a:pPr eaLnBrk="0" hangingPunct="0"/>
              <a:t>10/24/2016</a:t>
            </a:fld>
            <a:endParaRPr lang="en-US" sz="1400">
              <a:latin typeface="Times New Roman" pitchFamily="18" charset="0"/>
            </a:endParaRPr>
          </a:p>
        </p:txBody>
      </p:sp>
      <p:sp>
        <p:nvSpPr>
          <p:cNvPr id="141314" name="Slide Number Placeholder 5"/>
          <p:cNvSpPr txBox="1">
            <a:spLocks noGrp="1"/>
          </p:cNvSpPr>
          <p:nvPr/>
        </p:nvSpPr>
        <p:spPr bwMode="auto">
          <a:xfrm>
            <a:off x="8077200" y="6248400"/>
            <a:ext cx="1905000" cy="457200"/>
          </a:xfrm>
          <a:prstGeom prst="rect">
            <a:avLst/>
          </a:prstGeom>
          <a:noFill/>
          <a:ln w="9525">
            <a:noFill/>
            <a:miter lim="800000"/>
            <a:headEnd/>
            <a:tailEnd/>
          </a:ln>
        </p:spPr>
        <p:txBody>
          <a:bodyPr/>
          <a:lstStyle/>
          <a:p>
            <a:pPr algn="r" eaLnBrk="0" hangingPunct="0"/>
            <a:fld id="{5A88F98B-DD6A-4170-93C4-139DB701C0F9}" type="slidenum">
              <a:rPr lang="en-US" sz="1400">
                <a:latin typeface="Times New Roman" pitchFamily="18" charset="0"/>
              </a:rPr>
              <a:pPr algn="r" eaLnBrk="0" hangingPunct="0"/>
              <a:t>113</a:t>
            </a:fld>
            <a:endParaRPr lang="en-US" sz="1400">
              <a:latin typeface="Times New Roman" pitchFamily="18" charset="0"/>
            </a:endParaRPr>
          </a:p>
        </p:txBody>
      </p:sp>
      <p:sp>
        <p:nvSpPr>
          <p:cNvPr id="141315" name="Rectangle 2"/>
          <p:cNvSpPr>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a:r>
              <a:rPr lang="en-US" sz="4400">
                <a:latin typeface="Calibri" pitchFamily="34" charset="0"/>
              </a:rPr>
              <a:t>Overall evaluation  of firewalls</a:t>
            </a:r>
          </a:p>
        </p:txBody>
      </p:sp>
      <p:sp>
        <p:nvSpPr>
          <p:cNvPr id="141316" name="Rectangle 3"/>
          <p:cNvSpPr>
            <a:spLocks noChangeArrowheads="1"/>
          </p:cNvSpPr>
          <p:nvPr/>
        </p:nvSpPr>
        <p:spPr bwMode="auto">
          <a:xfrm>
            <a:off x="2209800" y="1676400"/>
            <a:ext cx="7772400" cy="4419600"/>
          </a:xfrm>
          <a:prstGeom prst="rect">
            <a:avLst/>
          </a:prstGeom>
          <a:noFill/>
          <a:ln w="9525">
            <a:noFill/>
            <a:miter lim="800000"/>
            <a:headEnd/>
            <a:tailEnd/>
          </a:ln>
        </p:spPr>
        <p:txBody>
          <a:bodyPr/>
          <a:lstStyle/>
          <a:p>
            <a:pPr marL="342900" indent="-342900">
              <a:lnSpc>
                <a:spcPct val="90000"/>
              </a:lnSpc>
              <a:spcBef>
                <a:spcPct val="20000"/>
              </a:spcBef>
              <a:buFont typeface="Arial" charset="0"/>
              <a:buChar char="•"/>
            </a:pPr>
            <a:r>
              <a:rPr lang="en-US" sz="3200">
                <a:latin typeface="Calibri" pitchFamily="34" charset="0"/>
              </a:rPr>
              <a:t>A basic component of any system connected to networks</a:t>
            </a:r>
          </a:p>
          <a:p>
            <a:pPr marL="342900" indent="-342900">
              <a:lnSpc>
                <a:spcPct val="90000"/>
              </a:lnSpc>
              <a:spcBef>
                <a:spcPct val="20000"/>
              </a:spcBef>
              <a:buFont typeface="Arial" charset="0"/>
              <a:buChar char="•"/>
            </a:pPr>
            <a:r>
              <a:rPr lang="en-US" sz="3200">
                <a:latin typeface="Calibri" pitchFamily="34" charset="0"/>
              </a:rPr>
              <a:t>Transparent to users</a:t>
            </a:r>
          </a:p>
          <a:p>
            <a:pPr marL="342900" indent="-342900">
              <a:lnSpc>
                <a:spcPct val="90000"/>
              </a:lnSpc>
              <a:spcBef>
                <a:spcPct val="20000"/>
              </a:spcBef>
              <a:buFont typeface="Arial" charset="0"/>
              <a:buChar char="•"/>
            </a:pPr>
            <a:r>
              <a:rPr lang="en-US" sz="3200">
                <a:latin typeface="Calibri" pitchFamily="34" charset="0"/>
              </a:rPr>
              <a:t>Relatively inexpensive</a:t>
            </a:r>
          </a:p>
          <a:p>
            <a:pPr marL="342900" indent="-342900">
              <a:lnSpc>
                <a:spcPct val="90000"/>
              </a:lnSpc>
              <a:spcBef>
                <a:spcPct val="20000"/>
              </a:spcBef>
              <a:buFont typeface="Arial" charset="0"/>
              <a:buChar char="•"/>
            </a:pPr>
            <a:r>
              <a:rPr lang="en-US" sz="3200">
                <a:latin typeface="Calibri" pitchFamily="34" charset="0"/>
              </a:rPr>
              <a:t>Good control of access to ports or services but no understanding of messages</a:t>
            </a:r>
          </a:p>
          <a:p>
            <a:pPr marL="342900" indent="-342900">
              <a:lnSpc>
                <a:spcPct val="90000"/>
              </a:lnSpc>
              <a:spcBef>
                <a:spcPct val="20000"/>
              </a:spcBef>
              <a:buFont typeface="Arial" charset="0"/>
              <a:buChar char="•"/>
            </a:pPr>
            <a:r>
              <a:rPr lang="en-US" sz="3200">
                <a:latin typeface="Calibri" pitchFamily="34" charset="0"/>
              </a:rPr>
              <a:t>No protection against internal users </a:t>
            </a:r>
          </a:p>
          <a:p>
            <a:pPr marL="342900" indent="-342900">
              <a:lnSpc>
                <a:spcPct val="90000"/>
              </a:lnSpc>
              <a:spcBef>
                <a:spcPct val="20000"/>
              </a:spcBef>
              <a:buFont typeface="Arial" charset="0"/>
              <a:buChar char="•"/>
            </a:pPr>
            <a:r>
              <a:rPr lang="en-US" sz="3200">
                <a:latin typeface="Calibri" pitchFamily="34" charset="0"/>
              </a:rPr>
              <a:t>Must be complemented with other controls</a:t>
            </a:r>
          </a:p>
        </p:txBody>
      </p:sp>
    </p:spTree>
    <p:extLst>
      <p:ext uri="{BB962C8B-B14F-4D97-AF65-F5344CB8AC3E}">
        <p14:creationId xmlns:p14="http://schemas.microsoft.com/office/powerpoint/2010/main" val="125413366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Title 1"/>
          <p:cNvSpPr>
            <a:spLocks noGrp="1"/>
          </p:cNvSpPr>
          <p:nvPr>
            <p:ph type="title"/>
          </p:nvPr>
        </p:nvSpPr>
        <p:spPr/>
        <p:txBody>
          <a:bodyPr/>
          <a:lstStyle/>
          <a:p>
            <a:r>
              <a:rPr lang="en-US" smtClean="0"/>
              <a:t>Secure development cycles</a:t>
            </a:r>
          </a:p>
        </p:txBody>
      </p:sp>
      <p:sp>
        <p:nvSpPr>
          <p:cNvPr id="145410" name="Content Placeholder 2"/>
          <p:cNvSpPr>
            <a:spLocks noGrp="1"/>
          </p:cNvSpPr>
          <p:nvPr>
            <p:ph idx="1"/>
          </p:nvPr>
        </p:nvSpPr>
        <p:spPr/>
        <p:txBody>
          <a:bodyPr/>
          <a:lstStyle/>
          <a:p>
            <a:r>
              <a:rPr lang="en-US" sz="2000"/>
              <a:t>We must use a secure development cycle to build applications</a:t>
            </a:r>
          </a:p>
          <a:p>
            <a:r>
              <a:rPr lang="en-US" sz="2000"/>
              <a:t>Microsoft introduced their SDL a few years ago with good results. The apply it to all their products.  Based on code checking to detect vulnerabilities. </a:t>
            </a:r>
          </a:p>
          <a:p>
            <a:r>
              <a:rPr lang="en-US" sz="2000"/>
              <a:t>Adobe, Cisco, and others have their own secure methodologies</a:t>
            </a:r>
          </a:p>
          <a:p>
            <a:r>
              <a:rPr lang="en-US" sz="2000"/>
              <a:t>Several research projects use model-driven security, e.g. UMLSec, Secure UML, Secure Tropos, Eduardo Fernandez-Medina,…</a:t>
            </a:r>
          </a:p>
          <a:p>
            <a:r>
              <a:rPr lang="en-US" sz="2000"/>
              <a:t>We are building a secure development methodology based on patterns</a:t>
            </a:r>
          </a:p>
          <a:p>
            <a:r>
              <a:rPr lang="en-US" sz="2000"/>
              <a:t>We have a catalog of about 70 patterns, given as a tutorial in conferences and short courses in universities</a:t>
            </a:r>
          </a:p>
          <a:p>
            <a:r>
              <a:rPr lang="en-US" sz="2000"/>
              <a:t>Book in preparation, contract with J. Wiley &amp; Sons</a:t>
            </a:r>
          </a:p>
          <a:p>
            <a:r>
              <a:rPr lang="en-US" sz="2000"/>
              <a:t>Extension to reliable systems</a:t>
            </a:r>
          </a:p>
          <a:p>
            <a:endParaRPr lang="en-US" sz="2000"/>
          </a:p>
        </p:txBody>
      </p:sp>
    </p:spTree>
    <p:extLst>
      <p:ext uri="{BB962C8B-B14F-4D97-AF65-F5344CB8AC3E}">
        <p14:creationId xmlns:p14="http://schemas.microsoft.com/office/powerpoint/2010/main" val="227384353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a:xfrm>
            <a:off x="2209800" y="6248400"/>
            <a:ext cx="1905000" cy="457200"/>
          </a:xfrm>
        </p:spPr>
        <p:txBody>
          <a:bodyPr/>
          <a:lstStyle/>
          <a:p>
            <a:pPr eaLnBrk="0" hangingPunct="0">
              <a:defRPr/>
            </a:pPr>
            <a:fld id="{4EC4F32C-8892-4518-8416-45808199F1DC}" type="datetime1">
              <a:rPr lang="en-US" smtClean="0"/>
              <a:pPr eaLnBrk="0" hangingPunct="0">
                <a:defRPr/>
              </a:pPr>
              <a:t>10/24/2016</a:t>
            </a:fld>
            <a:endParaRPr lang="en-US" smtClean="0"/>
          </a:p>
        </p:txBody>
      </p:sp>
      <p:sp>
        <p:nvSpPr>
          <p:cNvPr id="3" name="Slide Number Placeholder 3"/>
          <p:cNvSpPr>
            <a:spLocks noGrp="1"/>
          </p:cNvSpPr>
          <p:nvPr>
            <p:ph type="sldNum" sz="quarter" idx="12"/>
          </p:nvPr>
        </p:nvSpPr>
        <p:spPr>
          <a:xfrm>
            <a:off x="8077200" y="6248400"/>
            <a:ext cx="1905000" cy="457200"/>
          </a:xfrm>
        </p:spPr>
        <p:txBody>
          <a:bodyPr/>
          <a:lstStyle/>
          <a:p>
            <a:pPr eaLnBrk="0" hangingPunct="0">
              <a:defRPr/>
            </a:pPr>
            <a:fld id="{15E920A6-4262-4C1C-A94E-6E2C89D74271}" type="slidenum">
              <a:rPr lang="en-US" smtClean="0"/>
              <a:pPr eaLnBrk="0" hangingPunct="0">
                <a:defRPr/>
              </a:pPr>
              <a:t>115</a:t>
            </a:fld>
            <a:endParaRPr lang="en-US" smtClean="0"/>
          </a:p>
        </p:txBody>
      </p:sp>
      <p:sp>
        <p:nvSpPr>
          <p:cNvPr id="146435" name="Rectangle 2"/>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a:r>
              <a:rPr lang="en-US" altLang="zh-CN" sz="4400">
                <a:solidFill>
                  <a:schemeClr val="tx2"/>
                </a:solidFill>
                <a:latin typeface="Times New Roman" pitchFamily="18" charset="0"/>
              </a:rPr>
              <a:t>Secure systems development  methodology</a:t>
            </a:r>
          </a:p>
        </p:txBody>
      </p:sp>
      <p:sp>
        <p:nvSpPr>
          <p:cNvPr id="146436" name="Rectangle 3"/>
          <p:cNvSpPr>
            <a:spLocks noChangeArrowheads="1"/>
          </p:cNvSpPr>
          <p:nvPr/>
        </p:nvSpPr>
        <p:spPr bwMode="auto">
          <a:xfrm>
            <a:off x="2209800" y="1981200"/>
            <a:ext cx="7772400" cy="4114800"/>
          </a:xfrm>
          <a:prstGeom prst="rect">
            <a:avLst/>
          </a:prstGeom>
          <a:noFill/>
          <a:ln w="9525">
            <a:noFill/>
            <a:miter lim="800000"/>
            <a:headEnd/>
            <a:tailEnd/>
          </a:ln>
        </p:spPr>
        <p:txBody>
          <a:bodyPr/>
          <a:lstStyle/>
          <a:p>
            <a:pPr marL="342900" indent="-342900">
              <a:spcBef>
                <a:spcPct val="20000"/>
              </a:spcBef>
              <a:buFontTx/>
              <a:buChar char="•"/>
            </a:pPr>
            <a:r>
              <a:rPr lang="en-US" altLang="zh-CN" sz="3200">
                <a:latin typeface="Times New Roman" pitchFamily="18" charset="0"/>
              </a:rPr>
              <a:t>Apply security principles throughout the whole software lifecycle</a:t>
            </a:r>
          </a:p>
          <a:p>
            <a:pPr marL="342900" indent="-342900">
              <a:spcBef>
                <a:spcPct val="20000"/>
              </a:spcBef>
              <a:buFontTx/>
              <a:buChar char="•"/>
            </a:pPr>
            <a:r>
              <a:rPr lang="en-US" altLang="zh-CN" sz="3200">
                <a:latin typeface="Times New Roman" pitchFamily="18" charset="0"/>
              </a:rPr>
              <a:t>Use of object-oriented design and RBAC</a:t>
            </a:r>
          </a:p>
          <a:p>
            <a:pPr marL="342900" indent="-342900">
              <a:spcBef>
                <a:spcPct val="20000"/>
              </a:spcBef>
              <a:buFontTx/>
              <a:buChar char="•"/>
            </a:pPr>
            <a:r>
              <a:rPr lang="en-US" altLang="zh-CN" sz="3200">
                <a:latin typeface="Times New Roman" pitchFamily="18" charset="0"/>
              </a:rPr>
              <a:t>Use cases define rights for roles</a:t>
            </a:r>
          </a:p>
          <a:p>
            <a:pPr marL="342900" indent="-342900">
              <a:spcBef>
                <a:spcPct val="20000"/>
              </a:spcBef>
              <a:buFontTx/>
              <a:buChar char="•"/>
            </a:pPr>
            <a:r>
              <a:rPr lang="en-US" altLang="zh-CN" sz="3200">
                <a:latin typeface="Times New Roman" pitchFamily="18" charset="0"/>
              </a:rPr>
              <a:t>Patterns build a secure conceptual model</a:t>
            </a:r>
          </a:p>
          <a:p>
            <a:pPr marL="342900" indent="-342900">
              <a:spcBef>
                <a:spcPct val="20000"/>
              </a:spcBef>
              <a:buFontTx/>
              <a:buChar char="•"/>
            </a:pPr>
            <a:r>
              <a:rPr lang="en-US" altLang="zh-CN" sz="3200">
                <a:latin typeface="Times New Roman" pitchFamily="18" charset="0"/>
              </a:rPr>
              <a:t>Multilayer architecture extends the model to the lower architectural levels</a:t>
            </a:r>
          </a:p>
        </p:txBody>
      </p:sp>
    </p:spTree>
    <p:extLst>
      <p:ext uri="{BB962C8B-B14F-4D97-AF65-F5344CB8AC3E}">
        <p14:creationId xmlns:p14="http://schemas.microsoft.com/office/powerpoint/2010/main" val="139455848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quarter" idx="10"/>
          </p:nvPr>
        </p:nvSpPr>
        <p:spPr>
          <a:xfrm>
            <a:off x="2209800" y="6248400"/>
            <a:ext cx="1905000" cy="457200"/>
          </a:xfrm>
        </p:spPr>
        <p:txBody>
          <a:bodyPr/>
          <a:lstStyle/>
          <a:p>
            <a:pPr eaLnBrk="0" hangingPunct="0">
              <a:defRPr/>
            </a:pPr>
            <a:fld id="{1185E09F-02E0-42FF-84C7-FFEBCF420AF2}" type="datetime1">
              <a:rPr lang="en-US" smtClean="0"/>
              <a:pPr eaLnBrk="0" hangingPunct="0">
                <a:defRPr/>
              </a:pPr>
              <a:t>10/24/2016</a:t>
            </a:fld>
            <a:endParaRPr lang="en-US" smtClean="0"/>
          </a:p>
        </p:txBody>
      </p:sp>
      <p:sp>
        <p:nvSpPr>
          <p:cNvPr id="3" name="Slide Number Placeholder 4"/>
          <p:cNvSpPr>
            <a:spLocks noGrp="1"/>
          </p:cNvSpPr>
          <p:nvPr>
            <p:ph type="sldNum" sz="quarter" idx="12"/>
          </p:nvPr>
        </p:nvSpPr>
        <p:spPr>
          <a:xfrm>
            <a:off x="8077200" y="6248400"/>
            <a:ext cx="1905000" cy="457200"/>
          </a:xfrm>
        </p:spPr>
        <p:txBody>
          <a:bodyPr/>
          <a:lstStyle/>
          <a:p>
            <a:pPr eaLnBrk="0" hangingPunct="0">
              <a:defRPr/>
            </a:pPr>
            <a:fld id="{ABCEFBCE-0452-42C4-A674-C82548F36B68}" type="slidenum">
              <a:rPr lang="en-US" smtClean="0"/>
              <a:pPr eaLnBrk="0" hangingPunct="0">
                <a:defRPr/>
              </a:pPr>
              <a:t>116</a:t>
            </a:fld>
            <a:endParaRPr lang="en-US" smtClean="0"/>
          </a:p>
        </p:txBody>
      </p:sp>
      <p:sp>
        <p:nvSpPr>
          <p:cNvPr id="4" name="Rectangle 1026"/>
          <p:cNvSpPr txBox="1">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a:defRPr/>
            </a:pPr>
            <a:r>
              <a:rPr lang="en-US" sz="4400">
                <a:latin typeface="+mj-lt"/>
                <a:ea typeface="+mj-ea"/>
                <a:cs typeface="+mj-cs"/>
              </a:rPr>
              <a:t>Secure lifecycle</a:t>
            </a:r>
          </a:p>
        </p:txBody>
      </p:sp>
      <p:pic>
        <p:nvPicPr>
          <p:cNvPr id="147460" name="Picture 1027"/>
          <p:cNvPicPr>
            <a:picLocks noChangeAspect="1" noChangeArrowheads="1"/>
          </p:cNvPicPr>
          <p:nvPr/>
        </p:nvPicPr>
        <p:blipFill>
          <a:blip r:embed="rId2" cstate="print"/>
          <a:srcRect/>
          <a:stretch>
            <a:fillRect/>
          </a:stretch>
        </p:blipFill>
        <p:spPr bwMode="auto">
          <a:xfrm>
            <a:off x="1981201" y="1600200"/>
            <a:ext cx="8264525" cy="4394200"/>
          </a:xfrm>
          <a:prstGeom prst="rect">
            <a:avLst/>
          </a:prstGeom>
          <a:noFill/>
          <a:ln w="9525">
            <a:noFill/>
            <a:miter lim="800000"/>
            <a:headEnd/>
            <a:tailEnd/>
          </a:ln>
        </p:spPr>
      </p:pic>
    </p:spTree>
    <p:extLst>
      <p:ext uri="{BB962C8B-B14F-4D97-AF65-F5344CB8AC3E}">
        <p14:creationId xmlns:p14="http://schemas.microsoft.com/office/powerpoint/2010/main" val="297216795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p:cNvSpPr>
            <a:spLocks noGrp="1"/>
          </p:cNvSpPr>
          <p:nvPr>
            <p:ph type="dt" sz="quarter" idx="10"/>
          </p:nvPr>
        </p:nvSpPr>
        <p:spPr>
          <a:xfrm>
            <a:off x="2209800" y="6248400"/>
            <a:ext cx="1905000" cy="457200"/>
          </a:xfrm>
        </p:spPr>
        <p:txBody>
          <a:bodyPr/>
          <a:lstStyle/>
          <a:p>
            <a:pPr eaLnBrk="0" hangingPunct="0">
              <a:defRPr/>
            </a:pPr>
            <a:fld id="{D7C2559B-AC2E-43F8-9235-977A7F6858B0}" type="datetime1">
              <a:rPr lang="en-US" smtClean="0"/>
              <a:pPr eaLnBrk="0" hangingPunct="0">
                <a:defRPr/>
              </a:pPr>
              <a:t>10/24/2016</a:t>
            </a:fld>
            <a:endParaRPr lang="en-US" smtClean="0"/>
          </a:p>
        </p:txBody>
      </p:sp>
      <p:sp>
        <p:nvSpPr>
          <p:cNvPr id="3" name="Slide Number Placeholder 5"/>
          <p:cNvSpPr>
            <a:spLocks noGrp="1"/>
          </p:cNvSpPr>
          <p:nvPr>
            <p:ph type="sldNum" sz="quarter" idx="12"/>
          </p:nvPr>
        </p:nvSpPr>
        <p:spPr>
          <a:xfrm>
            <a:off x="8077200" y="6248400"/>
            <a:ext cx="1905000" cy="457200"/>
          </a:xfrm>
        </p:spPr>
        <p:txBody>
          <a:bodyPr/>
          <a:lstStyle/>
          <a:p>
            <a:pPr eaLnBrk="0" hangingPunct="0">
              <a:defRPr/>
            </a:pPr>
            <a:fld id="{56CA85F6-69D7-41F9-913C-C2A75900DD00}" type="slidenum">
              <a:rPr lang="en-US" smtClean="0"/>
              <a:pPr eaLnBrk="0" hangingPunct="0">
                <a:defRPr/>
              </a:pPr>
              <a:t>117</a:t>
            </a:fld>
            <a:endParaRPr lang="en-US" smtClean="0"/>
          </a:p>
        </p:txBody>
      </p:sp>
      <p:sp>
        <p:nvSpPr>
          <p:cNvPr id="4" name="Rectangle 2"/>
          <p:cNvSpPr txBox="1">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a:defRPr/>
            </a:pPr>
            <a:r>
              <a:rPr lang="en-US" sz="4400">
                <a:latin typeface="+mj-lt"/>
                <a:ea typeface="+mj-ea"/>
                <a:cs typeface="+mj-cs"/>
              </a:rPr>
              <a:t>Use patterns at all levels </a:t>
            </a:r>
          </a:p>
        </p:txBody>
      </p:sp>
      <p:sp>
        <p:nvSpPr>
          <p:cNvPr id="5" name="Rectangle 3"/>
          <p:cNvSpPr txBox="1">
            <a:spLocks noChangeArrowheads="1"/>
          </p:cNvSpPr>
          <p:nvPr/>
        </p:nvSpPr>
        <p:spPr bwMode="auto">
          <a:xfrm>
            <a:off x="2209800" y="1676400"/>
            <a:ext cx="7772400" cy="4419600"/>
          </a:xfrm>
          <a:prstGeom prst="rect">
            <a:avLst/>
          </a:prstGeom>
          <a:noFill/>
          <a:ln w="9525">
            <a:noFill/>
            <a:miter lim="800000"/>
            <a:headEnd/>
            <a:tailEnd/>
          </a:ln>
        </p:spPr>
        <p:txBody>
          <a:bodyPr/>
          <a:lstStyle/>
          <a:p>
            <a:pPr marL="342900" indent="-342900">
              <a:spcBef>
                <a:spcPct val="20000"/>
              </a:spcBef>
              <a:buFont typeface="Arial" charset="0"/>
              <a:buChar char="•"/>
              <a:defRPr/>
            </a:pPr>
            <a:r>
              <a:rPr lang="en-US" sz="3200" dirty="0"/>
              <a:t>Patterns for models define the highest level</a:t>
            </a:r>
          </a:p>
          <a:p>
            <a:pPr marL="342900" indent="-342900">
              <a:spcBef>
                <a:spcPct val="20000"/>
              </a:spcBef>
              <a:buFont typeface="Arial" charset="0"/>
              <a:buChar char="•"/>
              <a:defRPr/>
            </a:pPr>
            <a:r>
              <a:rPr lang="en-US" sz="3200" dirty="0"/>
              <a:t>At each lower level we refine the model patterns to consider the specific aspects of each level</a:t>
            </a:r>
          </a:p>
          <a:p>
            <a:pPr marL="342900" indent="-342900">
              <a:spcBef>
                <a:spcPct val="20000"/>
              </a:spcBef>
              <a:buFont typeface="Arial" charset="0"/>
              <a:buChar char="•"/>
              <a:defRPr/>
            </a:pPr>
            <a:r>
              <a:rPr lang="en-US" sz="3200" dirty="0"/>
              <a:t>Patterns for file systems, web documents, cryptography, distributed objects, J2EE components</a:t>
            </a:r>
          </a:p>
          <a:p>
            <a:pPr marL="342900" indent="-342900">
              <a:spcBef>
                <a:spcPct val="20000"/>
              </a:spcBef>
              <a:buFont typeface="Arial" charset="0"/>
              <a:buChar char="•"/>
              <a:defRPr/>
            </a:pPr>
            <a:r>
              <a:rPr lang="en-US" sz="3200" dirty="0"/>
              <a:t>Code may need verification but the design controls most of their bad actions</a:t>
            </a:r>
          </a:p>
        </p:txBody>
      </p:sp>
    </p:spTree>
    <p:extLst>
      <p:ext uri="{BB962C8B-B14F-4D97-AF65-F5344CB8AC3E}">
        <p14:creationId xmlns:p14="http://schemas.microsoft.com/office/powerpoint/2010/main" val="361638966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Cloud systems security issues</a:t>
            </a:r>
            <a:endParaRPr lang="en-US" dirty="0"/>
          </a:p>
        </p:txBody>
      </p:sp>
      <p:sp>
        <p:nvSpPr>
          <p:cNvPr id="3" name="Content Placeholder 2"/>
          <p:cNvSpPr>
            <a:spLocks noGrp="1"/>
          </p:cNvSpPr>
          <p:nvPr>
            <p:ph idx="1"/>
          </p:nvPr>
        </p:nvSpPr>
        <p:spPr/>
        <p:txBody>
          <a:bodyPr/>
          <a:lstStyle/>
          <a:p>
            <a:r>
              <a:rPr lang="en-US" dirty="0"/>
              <a:t>We </a:t>
            </a:r>
            <a:r>
              <a:rPr lang="en-US" dirty="0" smtClean="0"/>
              <a:t>did first </a:t>
            </a:r>
            <a:r>
              <a:rPr lang="en-US" dirty="0"/>
              <a:t>a categorization of security issues for Cloud Computing </a:t>
            </a:r>
            <a:r>
              <a:rPr lang="en-US" dirty="0" smtClean="0"/>
              <a:t>considering its service models SaaS</a:t>
            </a:r>
            <a:r>
              <a:rPr lang="en-US" dirty="0"/>
              <a:t>, PaaS and </a:t>
            </a:r>
            <a:r>
              <a:rPr lang="en-US" dirty="0" smtClean="0"/>
              <a:t>IaaS.</a:t>
            </a:r>
          </a:p>
          <a:p>
            <a:r>
              <a:rPr lang="en-US" dirty="0" smtClean="0"/>
              <a:t>We identified the </a:t>
            </a:r>
            <a:r>
              <a:rPr lang="en-US" dirty="0"/>
              <a:t>main vulnerabilities </a:t>
            </a:r>
            <a:r>
              <a:rPr lang="en-US" dirty="0" smtClean="0"/>
              <a:t>and </a:t>
            </a:r>
            <a:r>
              <a:rPr lang="en-US" dirty="0"/>
              <a:t>the most important </a:t>
            </a:r>
            <a:r>
              <a:rPr lang="en-US" dirty="0" smtClean="0"/>
              <a:t>threats. </a:t>
            </a:r>
          </a:p>
          <a:p>
            <a:r>
              <a:rPr lang="en-US" dirty="0" smtClean="0"/>
              <a:t>We also showed </a:t>
            </a:r>
            <a:r>
              <a:rPr lang="en-US" dirty="0"/>
              <a:t>some countermeasures related to these </a:t>
            </a:r>
            <a:r>
              <a:rPr lang="en-US" dirty="0" smtClean="0"/>
              <a:t>threats.</a:t>
            </a:r>
          </a:p>
          <a:p>
            <a:r>
              <a:rPr lang="en-US" dirty="0" smtClean="0"/>
              <a:t>We related compliance to security</a:t>
            </a:r>
          </a:p>
          <a:p>
            <a:r>
              <a:rPr lang="en-US" dirty="0" smtClean="0"/>
              <a:t>We now develop a Security Reference Architecture</a:t>
            </a:r>
          </a:p>
        </p:txBody>
      </p:sp>
    </p:spTree>
    <p:extLst>
      <p:ext uri="{BB962C8B-B14F-4D97-AF65-F5344CB8AC3E}">
        <p14:creationId xmlns:p14="http://schemas.microsoft.com/office/powerpoint/2010/main" val="268334485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Vulnerabilities in Cloud Computing</a:t>
            </a:r>
            <a:endParaRPr lang="en-US" b="0" dirty="0"/>
          </a:p>
        </p:txBody>
      </p:sp>
      <p:pic>
        <p:nvPicPr>
          <p:cNvPr id="7" name="Picture 1"/>
          <p:cNvPicPr>
            <a:picLocks noGrp="1" noChangeAspect="1" noChangeArrowheads="1"/>
          </p:cNvPicPr>
          <p:nvPr>
            <p:ph idx="1"/>
          </p:nvPr>
        </p:nvPicPr>
        <p:blipFill rotWithShape="1">
          <a:blip r:embed="rId3" cstate="print">
            <a:extLst>
              <a:ext uri="{28A0092B-C50C-407E-A947-70E740481C1C}">
                <a14:useLocalDpi xmlns:a14="http://schemas.microsoft.com/office/drawing/2010/main" val="0"/>
              </a:ext>
            </a:extLst>
          </a:blip>
          <a:srcRect l="51663" t="21753" r="27395" b="26223"/>
          <a:stretch/>
        </p:blipFill>
        <p:spPr bwMode="auto">
          <a:xfrm>
            <a:off x="3505200" y="1219201"/>
            <a:ext cx="5337110" cy="5131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96832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0E658474-552E-4764-9D06-0CD98A78E66E}" type="datetime1">
              <a:rPr lang="en-US" altLang="en-US" sz="1400" b="0" i="0" smtClean="0">
                <a:latin typeface="Times New Roman" pitchFamily="18" charset="0"/>
              </a:rPr>
              <a:pPr eaLnBrk="0" hangingPunct="0">
                <a:spcBef>
                  <a:spcPct val="0"/>
                </a:spcBef>
                <a:buFontTx/>
                <a:buNone/>
              </a:pPr>
              <a:t>10/24/2016</a:t>
            </a:fld>
            <a:endParaRPr lang="en-US" altLang="en-US" sz="1400" b="0" i="0" smtClean="0">
              <a:latin typeface="Times New Roman" pitchFamily="18" charset="0"/>
            </a:endParaRPr>
          </a:p>
        </p:txBody>
      </p:sp>
      <p:sp>
        <p:nvSpPr>
          <p:cNvPr id="204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778D94B7-8EC2-4251-9B63-5B0DAAEA8D72}" type="slidenum">
              <a:rPr lang="en-US" altLang="en-US" sz="1400" b="0" i="0">
                <a:latin typeface="Times New Roman" pitchFamily="18" charset="0"/>
              </a:rPr>
              <a:pPr eaLnBrk="0" hangingPunct="0">
                <a:spcBef>
                  <a:spcPct val="0"/>
                </a:spcBef>
                <a:buFontTx/>
                <a:buNone/>
              </a:pPr>
              <a:t>12</a:t>
            </a:fld>
            <a:endParaRPr lang="en-US" altLang="en-US" sz="1400" b="0" i="0">
              <a:latin typeface="Times New Roman" pitchFamily="18" charset="0"/>
            </a:endParaRPr>
          </a:p>
        </p:txBody>
      </p:sp>
      <p:sp>
        <p:nvSpPr>
          <p:cNvPr id="4" name="Rectangle 2"/>
          <p:cNvSpPr txBox="1">
            <a:spLocks noChangeArrowheads="1"/>
          </p:cNvSpPr>
          <p:nvPr/>
        </p:nvSpPr>
        <p:spPr bwMode="auto">
          <a:xfrm>
            <a:off x="914400" y="228600"/>
            <a:ext cx="10363200" cy="1143000"/>
          </a:xfrm>
          <a:prstGeom prst="rect">
            <a:avLst/>
          </a:prstGeom>
          <a:noFill/>
          <a:ln w="9525">
            <a:noFill/>
            <a:miter lim="800000"/>
            <a:headEnd/>
            <a:tailEnd/>
          </a:ln>
        </p:spPr>
        <p:txBody>
          <a:bodyPr anchor="ctr"/>
          <a:lstStyle/>
          <a:p>
            <a:pPr algn="ctr" eaLnBrk="1" hangingPunct="1">
              <a:defRPr/>
            </a:pPr>
            <a:r>
              <a:rPr lang="en-US" sz="3600" b="1" kern="0">
                <a:solidFill>
                  <a:schemeClr val="tx2"/>
                </a:solidFill>
                <a:latin typeface="+mj-lt"/>
                <a:ea typeface="+mj-ea"/>
                <a:cs typeface="+mj-cs"/>
              </a:rPr>
              <a:t>Related topics</a:t>
            </a:r>
          </a:p>
        </p:txBody>
      </p:sp>
      <p:sp>
        <p:nvSpPr>
          <p:cNvPr id="5" name="Rectangle 3"/>
          <p:cNvSpPr txBox="1">
            <a:spLocks noChangeArrowheads="1"/>
          </p:cNvSpPr>
          <p:nvPr/>
        </p:nvSpPr>
        <p:spPr bwMode="auto">
          <a:xfrm>
            <a:off x="914400" y="1676400"/>
            <a:ext cx="10363200" cy="4419600"/>
          </a:xfrm>
          <a:prstGeom prst="rect">
            <a:avLst/>
          </a:prstGeom>
          <a:noFill/>
          <a:ln w="9525">
            <a:noFill/>
            <a:miter lim="800000"/>
            <a:headEnd/>
            <a:tailEnd/>
          </a:ln>
        </p:spPr>
        <p:txBody>
          <a:bodyPr/>
          <a:lstStyle/>
          <a:p>
            <a:pPr marL="342900" indent="-342900" eaLnBrk="1" hangingPunct="1">
              <a:spcBef>
                <a:spcPct val="20000"/>
              </a:spcBef>
              <a:buFontTx/>
              <a:buChar char="•"/>
              <a:defRPr/>
            </a:pPr>
            <a:r>
              <a:rPr lang="en-US" sz="2800" b="1" i="1" kern="0" dirty="0">
                <a:solidFill>
                  <a:schemeClr val="accent2"/>
                </a:solidFill>
                <a:latin typeface="+mn-lt"/>
              </a:rPr>
              <a:t>Reliability and fault tolerance</a:t>
            </a:r>
            <a:r>
              <a:rPr lang="en-US" sz="2800" b="1" i="1" kern="0" dirty="0">
                <a:latin typeface="+mn-lt"/>
              </a:rPr>
              <a:t>—Controlling the effect  of accidental </a:t>
            </a:r>
            <a:r>
              <a:rPr lang="en-US" sz="2800" b="1" i="1" kern="0" dirty="0" smtClean="0">
                <a:latin typeface="+mn-lt"/>
              </a:rPr>
              <a:t>errors  (see Chapter 10)</a:t>
            </a:r>
            <a:endParaRPr lang="en-US" sz="2800" b="1" i="1" kern="0" dirty="0">
              <a:latin typeface="+mn-lt"/>
            </a:endParaRPr>
          </a:p>
          <a:p>
            <a:pPr marL="342900" indent="-342900" eaLnBrk="1" hangingPunct="1">
              <a:spcBef>
                <a:spcPct val="20000"/>
              </a:spcBef>
              <a:buFontTx/>
              <a:buChar char="•"/>
              <a:defRPr/>
            </a:pPr>
            <a:r>
              <a:rPr lang="en-US" sz="2800" b="1" i="1" kern="0" dirty="0">
                <a:solidFill>
                  <a:schemeClr val="accent2"/>
                </a:solidFill>
                <a:latin typeface="+mn-lt"/>
              </a:rPr>
              <a:t>Dependability</a:t>
            </a:r>
            <a:r>
              <a:rPr lang="en-US" sz="2800" b="1" i="1" kern="0" dirty="0">
                <a:latin typeface="+mn-lt"/>
              </a:rPr>
              <a:t>—confidence that the system will follow its specifications</a:t>
            </a:r>
          </a:p>
          <a:p>
            <a:pPr marL="342900" indent="-342900" eaLnBrk="1" hangingPunct="1">
              <a:spcBef>
                <a:spcPct val="20000"/>
              </a:spcBef>
              <a:buFontTx/>
              <a:buChar char="•"/>
              <a:defRPr/>
            </a:pPr>
            <a:r>
              <a:rPr lang="en-US" sz="2800" b="1" i="1" kern="0" dirty="0">
                <a:solidFill>
                  <a:schemeClr val="accent2"/>
                </a:solidFill>
                <a:latin typeface="+mn-lt"/>
              </a:rPr>
              <a:t>Survivability</a:t>
            </a:r>
            <a:r>
              <a:rPr lang="en-US" sz="2800" b="1" i="1" kern="0" dirty="0">
                <a:latin typeface="+mn-lt"/>
              </a:rPr>
              <a:t>—ability to provide service in the presence of disruptions</a:t>
            </a:r>
          </a:p>
          <a:p>
            <a:pPr marL="342900" indent="-342900" eaLnBrk="1" hangingPunct="1">
              <a:spcBef>
                <a:spcPct val="20000"/>
              </a:spcBef>
              <a:buFontTx/>
              <a:buChar char="•"/>
              <a:defRPr/>
            </a:pPr>
            <a:r>
              <a:rPr lang="en-US" sz="2800" b="1" i="1" kern="0" dirty="0">
                <a:solidFill>
                  <a:schemeClr val="accent2"/>
                </a:solidFill>
                <a:latin typeface="+mn-lt"/>
              </a:rPr>
              <a:t>Privacy</a:t>
            </a:r>
            <a:r>
              <a:rPr lang="en-US" sz="2800" b="1" i="1" kern="0" dirty="0">
                <a:latin typeface="+mn-lt"/>
              </a:rPr>
              <a:t>—an individual right, not a technical issue, but enforced by technical means</a:t>
            </a:r>
          </a:p>
          <a:p>
            <a:pPr marL="342900" indent="-342900" eaLnBrk="1" hangingPunct="1">
              <a:spcBef>
                <a:spcPct val="20000"/>
              </a:spcBef>
              <a:buFontTx/>
              <a:buChar char="•"/>
              <a:defRPr/>
            </a:pPr>
            <a:endParaRPr lang="en-US" sz="2800" b="1" i="1" kern="0" dirty="0">
              <a:latin typeface="+mn-lt"/>
            </a:endParaRPr>
          </a:p>
        </p:txBody>
      </p:sp>
    </p:spTree>
    <p:extLst>
      <p:ext uri="{BB962C8B-B14F-4D97-AF65-F5344CB8AC3E}">
        <p14:creationId xmlns:p14="http://schemas.microsoft.com/office/powerpoint/2010/main" val="47634079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753"/>
            <a:ext cx="10515600" cy="1627935"/>
          </a:xfrm>
        </p:spPr>
        <p:txBody>
          <a:bodyPr/>
          <a:lstStyle/>
          <a:p>
            <a:r>
              <a:rPr lang="en-US" dirty="0"/>
              <a:t>Vulnerabilities in Cloud Computing</a:t>
            </a:r>
          </a:p>
        </p:txBody>
      </p:sp>
      <p:pic>
        <p:nvPicPr>
          <p:cNvPr id="4" name="Picture 1"/>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l="75463" t="19447" r="3165" b="26223"/>
          <a:stretch/>
        </p:blipFill>
        <p:spPr bwMode="auto">
          <a:xfrm>
            <a:off x="3429000" y="1066800"/>
            <a:ext cx="5410200" cy="5322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728069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Threats in Cloud Computing</a:t>
            </a:r>
            <a:endParaRPr lang="en-US" dirty="0"/>
          </a:p>
        </p:txBody>
      </p:sp>
      <p:pic>
        <p:nvPicPr>
          <p:cNvPr id="6" name="Picture 3"/>
          <p:cNvPicPr>
            <a:picLocks noGrp="1" noChangeAspect="1" noChangeArrowheads="1"/>
          </p:cNvPicPr>
          <p:nvPr>
            <p:ph idx="1"/>
          </p:nvPr>
        </p:nvPicPr>
        <p:blipFill rotWithShape="1">
          <a:blip r:embed="rId3" cstate="print">
            <a:extLst>
              <a:ext uri="{28A0092B-C50C-407E-A947-70E740481C1C}">
                <a14:useLocalDpi xmlns:a14="http://schemas.microsoft.com/office/drawing/2010/main" val="0"/>
              </a:ext>
            </a:extLst>
          </a:blip>
          <a:srcRect l="51279" t="21342" r="27156" b="20905"/>
          <a:stretch/>
        </p:blipFill>
        <p:spPr bwMode="auto">
          <a:xfrm>
            <a:off x="3886201" y="1447801"/>
            <a:ext cx="43669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562386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Relationships between Threats, Vulnerabilities, and Countermeasures</a:t>
            </a:r>
          </a:p>
        </p:txBody>
      </p:sp>
      <p:pic>
        <p:nvPicPr>
          <p:cNvPr id="5" name="Picture 2"/>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l="25879" t="8997" r="53305" b="24555"/>
          <a:stretch/>
        </p:blipFill>
        <p:spPr bwMode="auto">
          <a:xfrm>
            <a:off x="4264165" y="1447800"/>
            <a:ext cx="3947664"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441759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Security Issues</a:t>
            </a:r>
          </a:p>
        </p:txBody>
      </p:sp>
      <p:sp>
        <p:nvSpPr>
          <p:cNvPr id="3" name="Content Placeholder 2"/>
          <p:cNvSpPr>
            <a:spLocks noGrp="1"/>
          </p:cNvSpPr>
          <p:nvPr>
            <p:ph idx="1"/>
          </p:nvPr>
        </p:nvSpPr>
        <p:spPr/>
        <p:txBody>
          <a:bodyPr>
            <a:normAutofit/>
          </a:bodyPr>
          <a:lstStyle/>
          <a:p>
            <a:r>
              <a:rPr lang="en-US" dirty="0" smtClean="0"/>
              <a:t>Attacks to storage</a:t>
            </a:r>
            <a:r>
              <a:rPr lang="en-US" dirty="0"/>
              <a:t>, virtualization, and networks are the biggest security concerns in Cloud Computing. </a:t>
            </a:r>
            <a:endParaRPr lang="en-US" dirty="0" smtClean="0"/>
          </a:p>
          <a:p>
            <a:r>
              <a:rPr lang="en-US" dirty="0" smtClean="0"/>
              <a:t>The relationships </a:t>
            </a:r>
            <a:r>
              <a:rPr lang="en-US" dirty="0"/>
              <a:t>and dependencies between cloud </a:t>
            </a:r>
            <a:r>
              <a:rPr lang="en-US" dirty="0" smtClean="0"/>
              <a:t>components </a:t>
            </a:r>
            <a:r>
              <a:rPr lang="en-US" dirty="0"/>
              <a:t>may also be a source of security </a:t>
            </a:r>
            <a:r>
              <a:rPr lang="en-US" dirty="0" smtClean="0"/>
              <a:t>risks.</a:t>
            </a:r>
          </a:p>
          <a:p>
            <a:r>
              <a:rPr lang="en-US" dirty="0" smtClean="0"/>
              <a:t>We need a way to describe in detail how these threats happen so we can avoid them (misuse patterns).</a:t>
            </a:r>
          </a:p>
          <a:p>
            <a:r>
              <a:rPr lang="en-US" dirty="0" smtClean="0"/>
              <a:t>We first built patterns for each layer</a:t>
            </a:r>
          </a:p>
          <a:p>
            <a:endParaRPr lang="en-US" dirty="0" smtClean="0"/>
          </a:p>
        </p:txBody>
      </p:sp>
    </p:spTree>
    <p:extLst>
      <p:ext uri="{BB962C8B-B14F-4D97-AF65-F5344CB8AC3E}">
        <p14:creationId xmlns:p14="http://schemas.microsoft.com/office/powerpoint/2010/main" val="55583838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Infrastructure-as-a-Service Pattern</a:t>
            </a:r>
          </a:p>
        </p:txBody>
      </p:sp>
      <p:sp>
        <p:nvSpPr>
          <p:cNvPr id="3" name="Content Placeholder 2"/>
          <p:cNvSpPr>
            <a:spLocks noGrp="1"/>
          </p:cNvSpPr>
          <p:nvPr>
            <p:ph idx="1"/>
          </p:nvPr>
        </p:nvSpPr>
        <p:spPr/>
        <p:txBody>
          <a:bodyPr>
            <a:normAutofit/>
          </a:bodyPr>
          <a:lstStyle/>
          <a:p>
            <a:r>
              <a:rPr lang="en-US" b="1" dirty="0" smtClean="0"/>
              <a:t>Intent: </a:t>
            </a:r>
            <a:r>
              <a:rPr lang="en-US" dirty="0" smtClean="0"/>
              <a:t>Describe </a:t>
            </a:r>
            <a:r>
              <a:rPr lang="en-US" dirty="0"/>
              <a:t>the infrastructure to allow the sharing of distributed virtualized computational resources such as servers, storage, and network. </a:t>
            </a:r>
            <a:endParaRPr lang="en-US" dirty="0" smtClean="0"/>
          </a:p>
          <a:p>
            <a:r>
              <a:rPr lang="en-US" b="1" dirty="0" smtClean="0"/>
              <a:t>Context: </a:t>
            </a:r>
            <a:r>
              <a:rPr lang="en-US" dirty="0" smtClean="0"/>
              <a:t>Distributed </a:t>
            </a:r>
            <a:r>
              <a:rPr lang="en-US" dirty="0"/>
              <a:t>systems where we want to improve the utilization of resources and provide convenient access to all users. </a:t>
            </a:r>
            <a:endParaRPr lang="en-US" dirty="0" smtClean="0"/>
          </a:p>
        </p:txBody>
      </p:sp>
    </p:spTree>
    <p:extLst>
      <p:ext uri="{BB962C8B-B14F-4D97-AF65-F5344CB8AC3E}">
        <p14:creationId xmlns:p14="http://schemas.microsoft.com/office/powerpoint/2010/main" val="247485920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Infrastructure-as-a-Service Pattern</a:t>
            </a:r>
          </a:p>
        </p:txBody>
      </p:sp>
      <p:sp>
        <p:nvSpPr>
          <p:cNvPr id="3" name="Content Placeholder 2"/>
          <p:cNvSpPr>
            <a:spLocks noGrp="1"/>
          </p:cNvSpPr>
          <p:nvPr>
            <p:ph idx="1"/>
          </p:nvPr>
        </p:nvSpPr>
        <p:spPr/>
        <p:txBody>
          <a:bodyPr>
            <a:normAutofit/>
          </a:bodyPr>
          <a:lstStyle/>
          <a:p>
            <a:r>
              <a:rPr lang="en-US" b="1" dirty="0" smtClean="0"/>
              <a:t>Problem</a:t>
            </a:r>
            <a:r>
              <a:rPr lang="en-US" b="1" dirty="0"/>
              <a:t>: </a:t>
            </a:r>
          </a:p>
          <a:p>
            <a:pPr lvl="2"/>
            <a:r>
              <a:rPr lang="en-US" dirty="0"/>
              <a:t>No resources to invest in infrastructure, middleware, or applications </a:t>
            </a:r>
          </a:p>
          <a:p>
            <a:pPr lvl="2"/>
            <a:r>
              <a:rPr lang="en-US" dirty="0"/>
              <a:t>Not able to handle higher demands, or they cannot afford to maintain and store unused resources. </a:t>
            </a:r>
          </a:p>
          <a:p>
            <a:pPr lvl="2"/>
            <a:r>
              <a:rPr lang="en-US" dirty="0"/>
              <a:t>How can they get access to computational resources</a:t>
            </a:r>
            <a:r>
              <a:rPr lang="en-US" dirty="0" smtClean="0"/>
              <a:t>?</a:t>
            </a:r>
            <a:endParaRPr lang="en-US" dirty="0"/>
          </a:p>
        </p:txBody>
      </p:sp>
    </p:spTree>
    <p:extLst>
      <p:ext uri="{BB962C8B-B14F-4D97-AF65-F5344CB8AC3E}">
        <p14:creationId xmlns:p14="http://schemas.microsoft.com/office/powerpoint/2010/main" val="198556663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Infrastructure-as-a-Service Pattern</a:t>
            </a:r>
          </a:p>
        </p:txBody>
      </p:sp>
      <p:sp>
        <p:nvSpPr>
          <p:cNvPr id="3" name="Content Placeholder 2"/>
          <p:cNvSpPr>
            <a:spLocks noGrp="1"/>
          </p:cNvSpPr>
          <p:nvPr>
            <p:ph idx="1"/>
          </p:nvPr>
        </p:nvSpPr>
        <p:spPr/>
        <p:txBody>
          <a:bodyPr>
            <a:normAutofit/>
          </a:bodyPr>
          <a:lstStyle/>
          <a:p>
            <a:pPr lvl="1"/>
            <a:r>
              <a:rPr lang="en-US" b="1" dirty="0"/>
              <a:t>Forces</a:t>
            </a:r>
          </a:p>
          <a:p>
            <a:pPr lvl="2"/>
            <a:r>
              <a:rPr lang="en-US" i="1" dirty="0" smtClean="0"/>
              <a:t>Transparency</a:t>
            </a:r>
            <a:r>
              <a:rPr lang="en-US" dirty="0"/>
              <a:t>:</a:t>
            </a:r>
            <a:r>
              <a:rPr lang="en-US" dirty="0" smtClean="0"/>
              <a:t> Users </a:t>
            </a:r>
            <a:r>
              <a:rPr lang="en-US" dirty="0"/>
              <a:t>should be able to use the provider’s services without understanding its infrastructure.</a:t>
            </a:r>
          </a:p>
          <a:p>
            <a:pPr lvl="2"/>
            <a:r>
              <a:rPr lang="en-US" i="1" dirty="0" smtClean="0"/>
              <a:t>Flexibility: </a:t>
            </a:r>
            <a:r>
              <a:rPr lang="en-US" dirty="0"/>
              <a:t>Different infrastructure configurations and amounts of resources can be demanded by users.</a:t>
            </a:r>
          </a:p>
          <a:p>
            <a:pPr lvl="2"/>
            <a:r>
              <a:rPr lang="en-US" i="1" dirty="0"/>
              <a:t>Elasticity</a:t>
            </a:r>
            <a:endParaRPr lang="en-US" dirty="0"/>
          </a:p>
          <a:p>
            <a:pPr lvl="2"/>
            <a:r>
              <a:rPr lang="en-US" i="1" dirty="0"/>
              <a:t>Pay-per-use</a:t>
            </a:r>
            <a:r>
              <a:rPr lang="en-US" dirty="0"/>
              <a:t> </a:t>
            </a:r>
          </a:p>
          <a:p>
            <a:pPr lvl="2"/>
            <a:r>
              <a:rPr lang="en-US" i="1" dirty="0"/>
              <a:t>On-demand-service</a:t>
            </a:r>
            <a:endParaRPr lang="en-US" dirty="0"/>
          </a:p>
          <a:p>
            <a:pPr lvl="2"/>
            <a:r>
              <a:rPr lang="en-US" i="1" dirty="0"/>
              <a:t>Manageability</a:t>
            </a:r>
            <a:endParaRPr lang="en-US" dirty="0"/>
          </a:p>
          <a:p>
            <a:pPr lvl="2"/>
            <a:r>
              <a:rPr lang="en-US" i="1" dirty="0"/>
              <a:t>Accessibility</a:t>
            </a:r>
            <a:endParaRPr lang="en-US" dirty="0"/>
          </a:p>
          <a:p>
            <a:pPr lvl="2"/>
            <a:r>
              <a:rPr lang="en-US" i="1" dirty="0"/>
              <a:t>Testability</a:t>
            </a:r>
          </a:p>
          <a:p>
            <a:pPr lvl="2"/>
            <a:r>
              <a:rPr lang="en-US" i="1" dirty="0"/>
              <a:t>Shared</a:t>
            </a:r>
            <a:r>
              <a:rPr lang="en-US" dirty="0"/>
              <a:t> </a:t>
            </a:r>
            <a:r>
              <a:rPr lang="en-US" i="1" dirty="0"/>
              <a:t>resources</a:t>
            </a:r>
            <a:endParaRPr lang="en-US" dirty="0"/>
          </a:p>
          <a:p>
            <a:pPr lvl="2"/>
            <a:r>
              <a:rPr lang="en-US" i="1" dirty="0" smtClean="0"/>
              <a:t>Isolation</a:t>
            </a:r>
            <a:endParaRPr lang="en-US" dirty="0"/>
          </a:p>
        </p:txBody>
      </p:sp>
    </p:spTree>
    <p:extLst>
      <p:ext uri="{BB962C8B-B14F-4D97-AF65-F5344CB8AC3E}">
        <p14:creationId xmlns:p14="http://schemas.microsoft.com/office/powerpoint/2010/main" val="357701650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Infrastructure-as-a-Service Pattern</a:t>
            </a:r>
          </a:p>
        </p:txBody>
      </p:sp>
      <p:sp>
        <p:nvSpPr>
          <p:cNvPr id="3" name="Content Placeholder 2"/>
          <p:cNvSpPr>
            <a:spLocks noGrp="1"/>
          </p:cNvSpPr>
          <p:nvPr>
            <p:ph idx="1"/>
          </p:nvPr>
        </p:nvSpPr>
        <p:spPr/>
        <p:txBody>
          <a:bodyPr>
            <a:normAutofit/>
          </a:bodyPr>
          <a:lstStyle/>
          <a:p>
            <a:r>
              <a:rPr lang="en-US" b="1" dirty="0" smtClean="0"/>
              <a:t>Solution</a:t>
            </a:r>
            <a:endParaRPr lang="en-US" dirty="0"/>
          </a:p>
          <a:p>
            <a:pPr lvl="1"/>
            <a:r>
              <a:rPr lang="en-US" dirty="0" smtClean="0"/>
              <a:t>A </a:t>
            </a:r>
            <a:r>
              <a:rPr lang="en-US" dirty="0"/>
              <a:t>structure that is composed of many servers, storage, and a network, which can be shared by multiple users and accessible through the Internet</a:t>
            </a:r>
            <a:r>
              <a:rPr lang="en-US" dirty="0" smtClean="0"/>
              <a:t>.</a:t>
            </a:r>
          </a:p>
          <a:p>
            <a:pPr lvl="1"/>
            <a:r>
              <a:rPr lang="en-US" dirty="0" smtClean="0"/>
              <a:t>These </a:t>
            </a:r>
            <a:r>
              <a:rPr lang="en-US" dirty="0"/>
              <a:t>resources are provided to the users as a form of service called Infrastructure-as-a-Service (IaaS). </a:t>
            </a:r>
          </a:p>
          <a:p>
            <a:endParaRPr lang="en-US" dirty="0"/>
          </a:p>
        </p:txBody>
      </p:sp>
    </p:spTree>
    <p:extLst>
      <p:ext uri="{BB962C8B-B14F-4D97-AF65-F5344CB8AC3E}">
        <p14:creationId xmlns:p14="http://schemas.microsoft.com/office/powerpoint/2010/main" val="422902120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5545138" y="381000"/>
            <a:ext cx="6646862" cy="5821363"/>
          </a:xfrm>
          <a:prstGeom prst="rect">
            <a:avLst/>
          </a:prstGeom>
        </p:spPr>
      </p:pic>
      <p:sp>
        <p:nvSpPr>
          <p:cNvPr id="5" name="TextBox 4"/>
          <p:cNvSpPr txBox="1"/>
          <p:nvPr/>
        </p:nvSpPr>
        <p:spPr>
          <a:xfrm>
            <a:off x="2057400" y="5602070"/>
            <a:ext cx="3810000" cy="646331"/>
          </a:xfrm>
          <a:prstGeom prst="rect">
            <a:avLst/>
          </a:prstGeom>
          <a:noFill/>
        </p:spPr>
        <p:txBody>
          <a:bodyPr wrap="square" rtlCol="0">
            <a:spAutoFit/>
          </a:bodyPr>
          <a:lstStyle/>
          <a:p>
            <a:pPr algn="ctr"/>
            <a:r>
              <a:rPr lang="en-US" dirty="0"/>
              <a:t>Class Diagram for Infrastructure-as-a-Service architecture</a:t>
            </a:r>
          </a:p>
        </p:txBody>
      </p:sp>
    </p:spTree>
    <p:extLst>
      <p:ext uri="{BB962C8B-B14F-4D97-AF65-F5344CB8AC3E}">
        <p14:creationId xmlns:p14="http://schemas.microsoft.com/office/powerpoint/2010/main" val="383055134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Infrastructure-as-a-Service Pattern</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81200" y="2337079"/>
            <a:ext cx="8229600" cy="3052204"/>
          </a:xfrm>
          <a:prstGeom prst="rect">
            <a:avLst/>
          </a:prstGeom>
        </p:spPr>
      </p:pic>
      <p:sp>
        <p:nvSpPr>
          <p:cNvPr id="5" name="TextBox 4"/>
          <p:cNvSpPr txBox="1"/>
          <p:nvPr/>
        </p:nvSpPr>
        <p:spPr>
          <a:xfrm>
            <a:off x="2057400" y="5602069"/>
            <a:ext cx="7924800" cy="369332"/>
          </a:xfrm>
          <a:prstGeom prst="rect">
            <a:avLst/>
          </a:prstGeom>
          <a:noFill/>
        </p:spPr>
        <p:txBody>
          <a:bodyPr wrap="square" rtlCol="0">
            <a:spAutoFit/>
          </a:bodyPr>
          <a:lstStyle/>
          <a:p>
            <a:pPr algn="ctr"/>
            <a:r>
              <a:rPr lang="en-US" dirty="0"/>
              <a:t>Sequence Diagram for Use Case Create a Virtual Machine</a:t>
            </a:r>
          </a:p>
        </p:txBody>
      </p:sp>
    </p:spTree>
    <p:extLst>
      <p:ext uri="{BB962C8B-B14F-4D97-AF65-F5344CB8AC3E}">
        <p14:creationId xmlns:p14="http://schemas.microsoft.com/office/powerpoint/2010/main" val="19240327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mtClean="0"/>
              <a:t>Attacks and defenses</a:t>
            </a:r>
          </a:p>
        </p:txBody>
      </p:sp>
      <p:sp>
        <p:nvSpPr>
          <p:cNvPr id="21507" name="Rectangle 3"/>
          <p:cNvSpPr>
            <a:spLocks noGrp="1" noChangeArrowheads="1"/>
          </p:cNvSpPr>
          <p:nvPr>
            <p:ph type="body" idx="1"/>
          </p:nvPr>
        </p:nvSpPr>
        <p:spPr/>
        <p:txBody>
          <a:bodyPr>
            <a:noAutofit/>
          </a:bodyPr>
          <a:lstStyle/>
          <a:p>
            <a:pPr eaLnBrk="1" hangingPunct="1">
              <a:lnSpc>
                <a:spcPct val="80000"/>
              </a:lnSpc>
            </a:pPr>
            <a:r>
              <a:rPr lang="en-US" altLang="en-US" sz="2400" dirty="0" smtClean="0"/>
              <a:t>The generic attacks are realized in two basic ways: by </a:t>
            </a:r>
            <a:r>
              <a:rPr lang="en-US" altLang="en-US" sz="2400" dirty="0" smtClean="0">
                <a:solidFill>
                  <a:schemeClr val="accent2"/>
                </a:solidFill>
              </a:rPr>
              <a:t>direct attacks </a:t>
            </a:r>
            <a:r>
              <a:rPr lang="en-US" altLang="en-US" sz="2400" dirty="0" smtClean="0"/>
              <a:t>from a person trying to exploit a vulnerability or flaw in the system, or using </a:t>
            </a:r>
            <a:r>
              <a:rPr lang="en-US" altLang="en-US" sz="2400" dirty="0" smtClean="0">
                <a:solidFill>
                  <a:schemeClr val="accent2"/>
                </a:solidFill>
              </a:rPr>
              <a:t>malwar</a:t>
            </a:r>
            <a:r>
              <a:rPr lang="en-US" altLang="en-US" sz="2400" dirty="0" smtClean="0"/>
              <a:t>e, software that contains code that exploits one or more of these flaws</a:t>
            </a:r>
          </a:p>
          <a:p>
            <a:pPr eaLnBrk="1" hangingPunct="1">
              <a:lnSpc>
                <a:spcPct val="80000"/>
              </a:lnSpc>
            </a:pPr>
            <a:r>
              <a:rPr lang="en-US" altLang="en-US" sz="2400" dirty="0" smtClean="0"/>
              <a:t>Security defenses may operate in one or more of three modes and we need to combine them:</a:t>
            </a:r>
          </a:p>
          <a:p>
            <a:pPr eaLnBrk="1" hangingPunct="1">
              <a:lnSpc>
                <a:spcPct val="80000"/>
              </a:lnSpc>
            </a:pPr>
            <a:r>
              <a:rPr lang="en-US" altLang="en-US" sz="2400" dirty="0" smtClean="0"/>
              <a:t>  </a:t>
            </a:r>
            <a:r>
              <a:rPr lang="en-US" altLang="en-US" sz="2400" dirty="0" smtClean="0">
                <a:solidFill>
                  <a:schemeClr val="accent2"/>
                </a:solidFill>
              </a:rPr>
              <a:t>Prevent or mitigate </a:t>
            </a:r>
            <a:r>
              <a:rPr lang="en-US" altLang="en-US" sz="2400" dirty="0" smtClean="0"/>
              <a:t>an attack. Prevention means completely stopping the attack while mitigation implies partial defense or reducing its effects</a:t>
            </a:r>
          </a:p>
          <a:p>
            <a:pPr eaLnBrk="1" hangingPunct="1">
              <a:lnSpc>
                <a:spcPct val="80000"/>
              </a:lnSpc>
            </a:pPr>
            <a:r>
              <a:rPr lang="en-US" altLang="en-US" sz="2400" dirty="0" smtClean="0"/>
              <a:t>   If we cannot stop or mitigate the attack, at least we should be able to know that an attack is happening, i.e., we should </a:t>
            </a:r>
            <a:r>
              <a:rPr lang="en-US" altLang="en-US" sz="2400" dirty="0" smtClean="0">
                <a:solidFill>
                  <a:schemeClr val="accent2"/>
                </a:solidFill>
              </a:rPr>
              <a:t>detect the attack.</a:t>
            </a:r>
            <a:r>
              <a:rPr lang="en-US" altLang="en-US" sz="2400" dirty="0" smtClean="0"/>
              <a:t> Detection is also useful to stop an attack because it can alert other mechanisms to take action</a:t>
            </a:r>
          </a:p>
          <a:p>
            <a:pPr eaLnBrk="1" hangingPunct="1">
              <a:lnSpc>
                <a:spcPct val="80000"/>
              </a:lnSpc>
            </a:pPr>
            <a:r>
              <a:rPr lang="en-US" altLang="en-US" sz="2400" dirty="0" smtClean="0"/>
              <a:t>   After the attack has happened we need to have ways to </a:t>
            </a:r>
            <a:r>
              <a:rPr lang="en-US" altLang="en-US" sz="2400" dirty="0" smtClean="0">
                <a:solidFill>
                  <a:schemeClr val="accent2"/>
                </a:solidFill>
              </a:rPr>
              <a:t>recover</a:t>
            </a:r>
            <a:r>
              <a:rPr lang="en-US" altLang="en-US" sz="2400" dirty="0" smtClean="0"/>
              <a:t> from its effects and </a:t>
            </a:r>
            <a:r>
              <a:rPr lang="en-US" altLang="en-US" sz="2400" dirty="0" smtClean="0">
                <a:solidFill>
                  <a:schemeClr val="accent2"/>
                </a:solidFill>
              </a:rPr>
              <a:t>analyze it </a:t>
            </a:r>
            <a:r>
              <a:rPr lang="en-US" altLang="en-US" sz="2400" dirty="0" smtClean="0"/>
              <a:t>so we can improve the system</a:t>
            </a:r>
          </a:p>
        </p:txBody>
      </p:sp>
    </p:spTree>
    <p:extLst>
      <p:ext uri="{BB962C8B-B14F-4D97-AF65-F5344CB8AC3E}">
        <p14:creationId xmlns:p14="http://schemas.microsoft.com/office/powerpoint/2010/main" val="308439361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Misuse pattern: Malicious </a:t>
            </a:r>
            <a:r>
              <a:rPr lang="en-US" dirty="0"/>
              <a:t>VM Creation</a:t>
            </a:r>
          </a:p>
        </p:txBody>
      </p:sp>
      <p:sp>
        <p:nvSpPr>
          <p:cNvPr id="3" name="Content Placeholder 2"/>
          <p:cNvSpPr>
            <a:spLocks noGrp="1"/>
          </p:cNvSpPr>
          <p:nvPr>
            <p:ph idx="1"/>
          </p:nvPr>
        </p:nvSpPr>
        <p:spPr/>
        <p:txBody>
          <a:bodyPr>
            <a:normAutofit/>
          </a:bodyPr>
          <a:lstStyle/>
          <a:p>
            <a:r>
              <a:rPr lang="en-US" b="1" dirty="0" smtClean="0"/>
              <a:t>Intent</a:t>
            </a:r>
          </a:p>
          <a:p>
            <a:pPr lvl="1"/>
            <a:r>
              <a:rPr lang="en-US" dirty="0" smtClean="0"/>
              <a:t>An </a:t>
            </a:r>
            <a:r>
              <a:rPr lang="en-US" dirty="0"/>
              <a:t>attacker may create a </a:t>
            </a:r>
            <a:r>
              <a:rPr lang="en-US" dirty="0" smtClean="0"/>
              <a:t>VM </a:t>
            </a:r>
            <a:r>
              <a:rPr lang="en-US" dirty="0"/>
              <a:t>image that contains malicious </a:t>
            </a:r>
            <a:r>
              <a:rPr lang="en-US" dirty="0" smtClean="0"/>
              <a:t>code.</a:t>
            </a:r>
          </a:p>
          <a:p>
            <a:pPr lvl="1"/>
            <a:r>
              <a:rPr lang="en-US" dirty="0" smtClean="0"/>
              <a:t>The </a:t>
            </a:r>
            <a:r>
              <a:rPr lang="en-US" dirty="0"/>
              <a:t>attacker may read also confidential data from </a:t>
            </a:r>
            <a:r>
              <a:rPr lang="en-US" dirty="0" smtClean="0"/>
              <a:t>images. </a:t>
            </a:r>
            <a:endParaRPr lang="en-US" dirty="0"/>
          </a:p>
          <a:p>
            <a:r>
              <a:rPr lang="en-US" b="1" dirty="0" smtClean="0"/>
              <a:t>Context</a:t>
            </a:r>
          </a:p>
          <a:p>
            <a:pPr lvl="1"/>
            <a:r>
              <a:rPr lang="en-US" dirty="0" smtClean="0"/>
              <a:t>Some </a:t>
            </a:r>
            <a:r>
              <a:rPr lang="en-US" dirty="0"/>
              <a:t>IaaS </a:t>
            </a:r>
            <a:r>
              <a:rPr lang="en-US" dirty="0" smtClean="0"/>
              <a:t>providers </a:t>
            </a:r>
            <a:r>
              <a:rPr lang="en-US" dirty="0"/>
              <a:t>offer a VM image repository where users can retrieve images in order to initialize their VM. </a:t>
            </a:r>
          </a:p>
        </p:txBody>
      </p:sp>
    </p:spTree>
    <p:extLst>
      <p:ext uri="{BB962C8B-B14F-4D97-AF65-F5344CB8AC3E}">
        <p14:creationId xmlns:p14="http://schemas.microsoft.com/office/powerpoint/2010/main" val="219951521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Malicious VM Creation</a:t>
            </a:r>
          </a:p>
        </p:txBody>
      </p:sp>
      <p:sp>
        <p:nvSpPr>
          <p:cNvPr id="3" name="Content Placeholder 2"/>
          <p:cNvSpPr>
            <a:spLocks noGrp="1"/>
          </p:cNvSpPr>
          <p:nvPr>
            <p:ph idx="1"/>
          </p:nvPr>
        </p:nvSpPr>
        <p:spPr/>
        <p:txBody>
          <a:bodyPr>
            <a:normAutofit/>
          </a:bodyPr>
          <a:lstStyle/>
          <a:p>
            <a:r>
              <a:rPr lang="en-US" b="1" dirty="0" smtClean="0"/>
              <a:t>Problem</a:t>
            </a:r>
          </a:p>
          <a:p>
            <a:pPr lvl="1"/>
            <a:r>
              <a:rPr lang="en-US" dirty="0" smtClean="0"/>
              <a:t>To </a:t>
            </a:r>
            <a:r>
              <a:rPr lang="en-US" dirty="0"/>
              <a:t>perform some types of misuse it is necessary to be able to create and publish VM images. </a:t>
            </a:r>
          </a:p>
          <a:p>
            <a:r>
              <a:rPr lang="en-US" dirty="0"/>
              <a:t>The attack can be performed by taking advantage of the following vulnerabilities:</a:t>
            </a:r>
          </a:p>
          <a:p>
            <a:pPr lvl="1"/>
            <a:r>
              <a:rPr lang="en-US" dirty="0" smtClean="0"/>
              <a:t>Any valid user can </a:t>
            </a:r>
            <a:r>
              <a:rPr lang="en-US" dirty="0"/>
              <a:t>create and register a VM image.</a:t>
            </a:r>
          </a:p>
          <a:p>
            <a:pPr lvl="1"/>
            <a:r>
              <a:rPr lang="en-US" dirty="0"/>
              <a:t>C</a:t>
            </a:r>
            <a:r>
              <a:rPr lang="en-US" dirty="0" smtClean="0"/>
              <a:t>ommon </a:t>
            </a:r>
            <a:r>
              <a:rPr lang="en-US" dirty="0"/>
              <a:t>place </a:t>
            </a:r>
            <a:r>
              <a:rPr lang="en-US" dirty="0" smtClean="0"/>
              <a:t>to share </a:t>
            </a:r>
            <a:r>
              <a:rPr lang="en-US" dirty="0"/>
              <a:t>VM images. </a:t>
            </a:r>
          </a:p>
          <a:p>
            <a:pPr lvl="1"/>
            <a:r>
              <a:rPr lang="en-US" dirty="0"/>
              <a:t>VM images contain prepackaged software components for an </a:t>
            </a:r>
            <a:r>
              <a:rPr lang="en-US" dirty="0" smtClean="0"/>
              <a:t>application.</a:t>
            </a:r>
            <a:endParaRPr lang="en-US" dirty="0"/>
          </a:p>
          <a:p>
            <a:pPr lvl="1"/>
            <a:r>
              <a:rPr lang="en-US" dirty="0"/>
              <a:t>VM images contain installed and fully configured applications. </a:t>
            </a:r>
          </a:p>
        </p:txBody>
      </p:sp>
    </p:spTree>
    <p:extLst>
      <p:ext uri="{BB962C8B-B14F-4D97-AF65-F5344CB8AC3E}">
        <p14:creationId xmlns:p14="http://schemas.microsoft.com/office/powerpoint/2010/main" val="1857955312"/>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Malicious VM Creation</a:t>
            </a:r>
          </a:p>
        </p:txBody>
      </p:sp>
      <p:sp>
        <p:nvSpPr>
          <p:cNvPr id="3" name="Content Placeholder 2"/>
          <p:cNvSpPr>
            <a:spLocks noGrp="1"/>
          </p:cNvSpPr>
          <p:nvPr>
            <p:ph idx="1"/>
          </p:nvPr>
        </p:nvSpPr>
        <p:spPr/>
        <p:txBody>
          <a:bodyPr>
            <a:normAutofit/>
          </a:bodyPr>
          <a:lstStyle/>
          <a:p>
            <a:r>
              <a:rPr lang="en-US" b="1" dirty="0" smtClean="0"/>
              <a:t>Solution</a:t>
            </a:r>
            <a:endParaRPr lang="en-US" dirty="0"/>
          </a:p>
          <a:p>
            <a:pPr lvl="1"/>
            <a:r>
              <a:rPr lang="en-US" dirty="0" smtClean="0"/>
              <a:t>Any valid user </a:t>
            </a:r>
            <a:r>
              <a:rPr lang="en-US" dirty="0"/>
              <a:t>of the cloud is able to use </a:t>
            </a:r>
            <a:r>
              <a:rPr lang="en-US" dirty="0" smtClean="0"/>
              <a:t>an image </a:t>
            </a:r>
            <a:r>
              <a:rPr lang="en-US" dirty="0"/>
              <a:t>to instantiate his </a:t>
            </a:r>
            <a:r>
              <a:rPr lang="en-US" dirty="0" smtClean="0"/>
              <a:t>VM.</a:t>
            </a:r>
          </a:p>
          <a:p>
            <a:pPr lvl="1"/>
            <a:r>
              <a:rPr lang="en-US" dirty="0"/>
              <a:t>T</a:t>
            </a:r>
            <a:r>
              <a:rPr lang="en-US" dirty="0" smtClean="0"/>
              <a:t>his </a:t>
            </a:r>
            <a:r>
              <a:rPr lang="en-US" dirty="0"/>
              <a:t>VM image can contain malicious code. </a:t>
            </a:r>
            <a:endParaRPr lang="en-US" dirty="0" smtClean="0"/>
          </a:p>
          <a:p>
            <a:pPr lvl="1"/>
            <a:r>
              <a:rPr lang="en-US" dirty="0"/>
              <a:t>T</a:t>
            </a:r>
            <a:r>
              <a:rPr lang="en-US" dirty="0" smtClean="0"/>
              <a:t>he </a:t>
            </a:r>
            <a:r>
              <a:rPr lang="en-US" dirty="0"/>
              <a:t>attacker can have control of the </a:t>
            </a:r>
            <a:r>
              <a:rPr lang="en-US" dirty="0" smtClean="0"/>
              <a:t>VM and </a:t>
            </a:r>
            <a:r>
              <a:rPr lang="en-US" dirty="0"/>
              <a:t>perform malicious </a:t>
            </a:r>
            <a:r>
              <a:rPr lang="en-US" dirty="0" smtClean="0"/>
              <a:t>activities. </a:t>
            </a:r>
          </a:p>
          <a:p>
            <a:pPr lvl="1"/>
            <a:r>
              <a:rPr lang="en-US" dirty="0" smtClean="0"/>
              <a:t>Infected VM </a:t>
            </a:r>
            <a:r>
              <a:rPr lang="en-US" dirty="0"/>
              <a:t>may appear briefly, infect other virtual machines, and disappear before they can be detected</a:t>
            </a:r>
          </a:p>
        </p:txBody>
      </p:sp>
    </p:spTree>
    <p:extLst>
      <p:ext uri="{BB962C8B-B14F-4D97-AF65-F5344CB8AC3E}">
        <p14:creationId xmlns:p14="http://schemas.microsoft.com/office/powerpoint/2010/main" val="425253575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Malicious VM Creation</a:t>
            </a:r>
          </a:p>
        </p:txBody>
      </p:sp>
      <p:pic>
        <p:nvPicPr>
          <p:cNvPr id="4" name="Content Placeholder 3" descr="saqDiag1"/>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407982" y="1600201"/>
            <a:ext cx="6978906" cy="4282281"/>
          </a:xfrm>
          <a:prstGeom prst="rect">
            <a:avLst/>
          </a:prstGeom>
          <a:noFill/>
          <a:ln>
            <a:noFill/>
          </a:ln>
        </p:spPr>
      </p:pic>
      <p:sp>
        <p:nvSpPr>
          <p:cNvPr id="5" name="TextBox 4"/>
          <p:cNvSpPr txBox="1"/>
          <p:nvPr/>
        </p:nvSpPr>
        <p:spPr>
          <a:xfrm>
            <a:off x="2057400" y="5955268"/>
            <a:ext cx="7924800" cy="369332"/>
          </a:xfrm>
          <a:prstGeom prst="rect">
            <a:avLst/>
          </a:prstGeom>
          <a:noFill/>
        </p:spPr>
        <p:txBody>
          <a:bodyPr wrap="square" rtlCol="0">
            <a:spAutoFit/>
          </a:bodyPr>
          <a:lstStyle/>
          <a:p>
            <a:pPr algn="ctr"/>
            <a:r>
              <a:rPr lang="en-US" dirty="0"/>
              <a:t>Sequence Diagram for the Use Case Publish a Malicious VM Image</a:t>
            </a:r>
          </a:p>
        </p:txBody>
      </p:sp>
    </p:spTree>
    <p:extLst>
      <p:ext uri="{BB962C8B-B14F-4D97-AF65-F5344CB8AC3E}">
        <p14:creationId xmlns:p14="http://schemas.microsoft.com/office/powerpoint/2010/main" val="108541733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misuse patterns</a:t>
            </a:r>
            <a:endParaRPr lang="en-US" dirty="0"/>
          </a:p>
        </p:txBody>
      </p:sp>
      <p:sp>
        <p:nvSpPr>
          <p:cNvPr id="3" name="Content Placeholder 2"/>
          <p:cNvSpPr>
            <a:spLocks noGrp="1"/>
          </p:cNvSpPr>
          <p:nvPr>
            <p:ph idx="1"/>
          </p:nvPr>
        </p:nvSpPr>
        <p:spPr/>
        <p:txBody>
          <a:bodyPr/>
          <a:lstStyle/>
          <a:p>
            <a:r>
              <a:rPr lang="en-US" dirty="0" smtClean="0"/>
              <a:t>Misuse patterns can be used to evaluate the security of a reference architecture.</a:t>
            </a:r>
          </a:p>
          <a:p>
            <a:r>
              <a:rPr lang="en-US" dirty="0" smtClean="0"/>
              <a:t>We need to develop a good catalog for misuse patterns.</a:t>
            </a:r>
          </a:p>
          <a:p>
            <a:r>
              <a:rPr lang="en-US" dirty="0" smtClean="0"/>
              <a:t>The catalog is based on the threat analysis of clouds</a:t>
            </a:r>
          </a:p>
          <a:p>
            <a:r>
              <a:rPr lang="en-US" dirty="0" smtClean="0"/>
              <a:t>We  started with three misuse patterns for clouds</a:t>
            </a:r>
          </a:p>
          <a:p>
            <a:pPr marL="0" indent="0">
              <a:buNone/>
            </a:pPr>
            <a:endParaRPr lang="en-US" dirty="0"/>
          </a:p>
        </p:txBody>
      </p:sp>
    </p:spTree>
    <p:extLst>
      <p:ext uri="{BB962C8B-B14F-4D97-AF65-F5344CB8AC3E}">
        <p14:creationId xmlns:p14="http://schemas.microsoft.com/office/powerpoint/2010/main" val="95595122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Title 1"/>
          <p:cNvSpPr>
            <a:spLocks noGrp="1"/>
          </p:cNvSpPr>
          <p:nvPr>
            <p:ph type="title"/>
          </p:nvPr>
        </p:nvSpPr>
        <p:spPr/>
        <p:txBody>
          <a:bodyPr/>
          <a:lstStyle/>
          <a:p>
            <a:r>
              <a:rPr lang="en-US" altLang="en-US" smtClean="0"/>
              <a:t>Cloud Architecture Overview</a:t>
            </a:r>
          </a:p>
        </p:txBody>
      </p:sp>
      <p:pic>
        <p:nvPicPr>
          <p:cNvPr id="306179"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3333750" y="1219201"/>
            <a:ext cx="5524500" cy="4525963"/>
          </a:xfrm>
        </p:spPr>
      </p:pic>
      <p:sp>
        <p:nvSpPr>
          <p:cNvPr id="306180" name="TextBox 4"/>
          <p:cNvSpPr txBox="1">
            <a:spLocks noChangeArrowheads="1"/>
          </p:cNvSpPr>
          <p:nvPr/>
        </p:nvSpPr>
        <p:spPr bwMode="auto">
          <a:xfrm>
            <a:off x="4369515" y="5943600"/>
            <a:ext cx="30957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i="0"/>
              <a:t>Cloud Architecture Overview</a:t>
            </a:r>
          </a:p>
        </p:txBody>
      </p:sp>
    </p:spTree>
    <p:extLst>
      <p:ext uri="{BB962C8B-B14F-4D97-AF65-F5344CB8AC3E}">
        <p14:creationId xmlns:p14="http://schemas.microsoft.com/office/powerpoint/2010/main" val="115624881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Title 2"/>
          <p:cNvSpPr>
            <a:spLocks noGrp="1"/>
          </p:cNvSpPr>
          <p:nvPr>
            <p:ph type="title"/>
          </p:nvPr>
        </p:nvSpPr>
        <p:spPr/>
        <p:txBody>
          <a:bodyPr/>
          <a:lstStyle/>
          <a:p>
            <a:r>
              <a:rPr lang="en-US" altLang="en-US" smtClean="0"/>
              <a:t>Securing an RA</a:t>
            </a:r>
          </a:p>
        </p:txBody>
      </p:sp>
      <p:sp>
        <p:nvSpPr>
          <p:cNvPr id="308227" name="Content Placeholder 3"/>
          <p:cNvSpPr>
            <a:spLocks noGrp="1"/>
          </p:cNvSpPr>
          <p:nvPr>
            <p:ph idx="1"/>
          </p:nvPr>
        </p:nvSpPr>
        <p:spPr>
          <a:xfrm>
            <a:off x="2362200" y="1371600"/>
            <a:ext cx="7772400" cy="4800600"/>
          </a:xfrm>
        </p:spPr>
        <p:txBody>
          <a:bodyPr>
            <a:normAutofit/>
          </a:bodyPr>
          <a:lstStyle/>
          <a:p>
            <a:r>
              <a:rPr lang="en-US" altLang="en-US" sz="1800" dirty="0"/>
              <a:t>We start from a list of </a:t>
            </a:r>
            <a:r>
              <a:rPr lang="en-US" altLang="en-US" sz="1800" b="1" dirty="0"/>
              <a:t>use cases </a:t>
            </a:r>
            <a:r>
              <a:rPr lang="en-US" altLang="en-US" sz="1800" dirty="0"/>
              <a:t>which describe the typical cloud uses and their associated roles. Lists of cloud use cases are shown in [Bad12], [nis11], and [Has13c]. </a:t>
            </a:r>
          </a:p>
          <a:p>
            <a:r>
              <a:rPr lang="en-US" altLang="en-US" sz="1800" dirty="0"/>
              <a:t>We </a:t>
            </a:r>
            <a:r>
              <a:rPr lang="en-US" altLang="en-US" sz="1800" b="1" dirty="0"/>
              <a:t>analyze each use case </a:t>
            </a:r>
            <a:r>
              <a:rPr lang="en-US" altLang="en-US" sz="1800" dirty="0"/>
              <a:t>looking for vulnerabilities and threats as in [Bra08]. This implies checking each activity in the activity diagram of the use cases to see how it can be attacked. This approach results in a systematic enumeration of threats.</a:t>
            </a:r>
          </a:p>
          <a:p>
            <a:r>
              <a:rPr lang="en-US" altLang="en-US" sz="1800" dirty="0"/>
              <a:t>We use the </a:t>
            </a:r>
            <a:r>
              <a:rPr lang="en-US" altLang="en-US" sz="1800" b="1" dirty="0"/>
              <a:t>list of threats </a:t>
            </a:r>
            <a:r>
              <a:rPr lang="en-US" altLang="en-US" sz="1800" dirty="0"/>
              <a:t>from [Has13a] to confirm these threats and to find possible further vulnerabilities and threats.</a:t>
            </a:r>
          </a:p>
          <a:p>
            <a:r>
              <a:rPr lang="en-US" altLang="en-US" sz="1800" dirty="0"/>
              <a:t>These threats are expressed in the form of </a:t>
            </a:r>
            <a:r>
              <a:rPr lang="en-US" altLang="en-US" sz="1800" b="1" dirty="0"/>
              <a:t>misuse patterns</a:t>
            </a:r>
            <a:r>
              <a:rPr lang="en-US" altLang="en-US" sz="1800" dirty="0"/>
              <a:t>. We developed some misuse patterns for Cloud Computing in [Has13b], we show more </a:t>
            </a:r>
            <a:r>
              <a:rPr lang="en-US" altLang="en-US" sz="1800" dirty="0" smtClean="0"/>
              <a:t>later.</a:t>
            </a:r>
            <a:endParaRPr lang="en-US" altLang="en-US" sz="1800" dirty="0"/>
          </a:p>
          <a:p>
            <a:r>
              <a:rPr lang="en-US" altLang="en-US" sz="1800" dirty="0"/>
              <a:t>We apply </a:t>
            </a:r>
            <a:r>
              <a:rPr lang="en-US" altLang="en-US" sz="1800" b="1" dirty="0"/>
              <a:t>policies to handle the threats </a:t>
            </a:r>
            <a:r>
              <a:rPr lang="en-US" altLang="en-US" sz="1800" dirty="0"/>
              <a:t>and we identify security patterns to realize the policies. </a:t>
            </a:r>
            <a:r>
              <a:rPr lang="en-US" altLang="en-US" sz="1800" dirty="0" smtClean="0"/>
              <a:t> </a:t>
            </a:r>
            <a:r>
              <a:rPr lang="en-US" altLang="en-US" sz="1800" dirty="0"/>
              <a:t>There are also regulatory policies which are realized as security patterns.</a:t>
            </a:r>
          </a:p>
          <a:p>
            <a:pPr marL="0" indent="0">
              <a:buNone/>
            </a:pPr>
            <a:endParaRPr lang="en-US" altLang="en-US" sz="1800" dirty="0"/>
          </a:p>
          <a:p>
            <a:endParaRPr lang="en-US" altLang="en-US" dirty="0" smtClean="0"/>
          </a:p>
        </p:txBody>
      </p:sp>
    </p:spTree>
    <p:extLst>
      <p:ext uri="{BB962C8B-B14F-4D97-AF65-F5344CB8AC3E}">
        <p14:creationId xmlns:p14="http://schemas.microsoft.com/office/powerpoint/2010/main" val="4228841393"/>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9250" name="Agrupar 43"/>
          <p:cNvGrpSpPr>
            <a:grpSpLocks/>
          </p:cNvGrpSpPr>
          <p:nvPr/>
        </p:nvGrpSpPr>
        <p:grpSpPr bwMode="auto">
          <a:xfrm>
            <a:off x="1758950" y="3444875"/>
            <a:ext cx="2681288" cy="2597150"/>
            <a:chOff x="1114103" y="660731"/>
            <a:chExt cx="4734938" cy="3832125"/>
          </a:xfrm>
        </p:grpSpPr>
        <p:grpSp>
          <p:nvGrpSpPr>
            <p:cNvPr id="309275" name="Agrupar 5"/>
            <p:cNvGrpSpPr>
              <a:grpSpLocks/>
            </p:cNvGrpSpPr>
            <p:nvPr/>
          </p:nvGrpSpPr>
          <p:grpSpPr bwMode="auto">
            <a:xfrm>
              <a:off x="1355011" y="1572294"/>
              <a:ext cx="1134022" cy="831502"/>
              <a:chOff x="1723714" y="1345521"/>
              <a:chExt cx="1375947" cy="1058275"/>
            </a:xfrm>
          </p:grpSpPr>
          <p:sp>
            <p:nvSpPr>
              <p:cNvPr id="32" name="Rectángulo 3"/>
              <p:cNvSpPr/>
              <p:nvPr/>
            </p:nvSpPr>
            <p:spPr>
              <a:xfrm>
                <a:off x="1723937" y="1571610"/>
                <a:ext cx="1374188" cy="831754"/>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s-ES" sz="1600" dirty="0" err="1"/>
                  <a:t>IaaS</a:t>
                </a:r>
                <a:endParaRPr lang="es-ES" sz="1600" dirty="0"/>
              </a:p>
            </p:txBody>
          </p:sp>
          <p:sp>
            <p:nvSpPr>
              <p:cNvPr id="33" name="Rectángulo 4"/>
              <p:cNvSpPr/>
              <p:nvPr/>
            </p:nvSpPr>
            <p:spPr>
              <a:xfrm>
                <a:off x="1723937" y="1345038"/>
                <a:ext cx="632671" cy="226571"/>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grpSp>
        <p:grpSp>
          <p:nvGrpSpPr>
            <p:cNvPr id="309276" name="Agrupar 6"/>
            <p:cNvGrpSpPr>
              <a:grpSpLocks/>
            </p:cNvGrpSpPr>
            <p:nvPr/>
          </p:nvGrpSpPr>
          <p:grpSpPr bwMode="auto">
            <a:xfrm>
              <a:off x="1878405" y="2541077"/>
              <a:ext cx="1134022" cy="831502"/>
              <a:chOff x="1723714" y="1345521"/>
              <a:chExt cx="1375947" cy="1058275"/>
            </a:xfrm>
          </p:grpSpPr>
          <p:sp>
            <p:nvSpPr>
              <p:cNvPr id="30" name="Rectángulo 7"/>
              <p:cNvSpPr/>
              <p:nvPr/>
            </p:nvSpPr>
            <p:spPr>
              <a:xfrm>
                <a:off x="1724959" y="1572832"/>
                <a:ext cx="1374188" cy="831754"/>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s-ES" sz="1600" dirty="0" err="1"/>
                  <a:t>PaaS</a:t>
                </a:r>
                <a:endParaRPr lang="es-ES" sz="1600" dirty="0"/>
              </a:p>
            </p:txBody>
          </p:sp>
          <p:sp>
            <p:nvSpPr>
              <p:cNvPr id="31" name="Rectángulo 8"/>
              <p:cNvSpPr/>
              <p:nvPr/>
            </p:nvSpPr>
            <p:spPr>
              <a:xfrm>
                <a:off x="1724959" y="1346261"/>
                <a:ext cx="632671" cy="226571"/>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grpSp>
        <p:grpSp>
          <p:nvGrpSpPr>
            <p:cNvPr id="309277" name="Agrupar 9"/>
            <p:cNvGrpSpPr>
              <a:grpSpLocks/>
            </p:cNvGrpSpPr>
            <p:nvPr/>
          </p:nvGrpSpPr>
          <p:grpSpPr bwMode="auto">
            <a:xfrm>
              <a:off x="2074422" y="3508643"/>
              <a:ext cx="1134022" cy="831502"/>
              <a:chOff x="1723714" y="1345521"/>
              <a:chExt cx="1375947" cy="1058275"/>
            </a:xfrm>
          </p:grpSpPr>
          <p:sp>
            <p:nvSpPr>
              <p:cNvPr id="28" name="Rectángulo 10"/>
              <p:cNvSpPr/>
              <p:nvPr/>
            </p:nvSpPr>
            <p:spPr>
              <a:xfrm>
                <a:off x="1725227" y="1572622"/>
                <a:ext cx="1374188" cy="831756"/>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s-ES" sz="1600" dirty="0" err="1"/>
                  <a:t>SaaS</a:t>
                </a:r>
                <a:endParaRPr lang="es-ES" sz="1600" dirty="0"/>
              </a:p>
            </p:txBody>
          </p:sp>
          <p:sp>
            <p:nvSpPr>
              <p:cNvPr id="29" name="Rectángulo 11"/>
              <p:cNvSpPr/>
              <p:nvPr/>
            </p:nvSpPr>
            <p:spPr>
              <a:xfrm>
                <a:off x="1725227" y="1346051"/>
                <a:ext cx="632671" cy="226571"/>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grpSp>
        <p:grpSp>
          <p:nvGrpSpPr>
            <p:cNvPr id="309278" name="Agrupar 22"/>
            <p:cNvGrpSpPr>
              <a:grpSpLocks/>
            </p:cNvGrpSpPr>
            <p:nvPr/>
          </p:nvGrpSpPr>
          <p:grpSpPr bwMode="auto">
            <a:xfrm>
              <a:off x="3292301" y="2056077"/>
              <a:ext cx="483849" cy="695438"/>
              <a:chOff x="4944338" y="1028039"/>
              <a:chExt cx="650172" cy="1239693"/>
            </a:xfrm>
          </p:grpSpPr>
          <p:sp>
            <p:nvSpPr>
              <p:cNvPr id="23" name="Elipse 12"/>
              <p:cNvSpPr/>
              <p:nvPr/>
            </p:nvSpPr>
            <p:spPr>
              <a:xfrm>
                <a:off x="5110146" y="1029304"/>
                <a:ext cx="305131" cy="317341"/>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a:p>
            </p:txBody>
          </p:sp>
          <p:cxnSp>
            <p:nvCxnSpPr>
              <p:cNvPr id="24" name="Conector recto 14"/>
              <p:cNvCxnSpPr>
                <a:stCxn id="23" idx="4"/>
              </p:cNvCxnSpPr>
              <p:nvPr/>
            </p:nvCxnSpPr>
            <p:spPr>
              <a:xfrm>
                <a:off x="5260828" y="1346645"/>
                <a:ext cx="0" cy="605454"/>
              </a:xfrm>
              <a:prstGeom prst="line">
                <a:avLst/>
              </a:prstGeom>
            </p:spPr>
            <p:style>
              <a:lnRef idx="2">
                <a:schemeClr val="dk1"/>
              </a:lnRef>
              <a:fillRef idx="1">
                <a:schemeClr val="lt1"/>
              </a:fillRef>
              <a:effectRef idx="0">
                <a:schemeClr val="dk1"/>
              </a:effectRef>
              <a:fontRef idx="minor">
                <a:schemeClr val="dk1"/>
              </a:fontRef>
            </p:style>
          </p:cxnSp>
          <p:cxnSp>
            <p:nvCxnSpPr>
              <p:cNvPr id="25" name="Conector recto 16"/>
              <p:cNvCxnSpPr/>
              <p:nvPr/>
            </p:nvCxnSpPr>
            <p:spPr>
              <a:xfrm flipH="1">
                <a:off x="4944395" y="1572124"/>
                <a:ext cx="651700" cy="0"/>
              </a:xfrm>
              <a:prstGeom prst="line">
                <a:avLst/>
              </a:prstGeom>
            </p:spPr>
            <p:style>
              <a:lnRef idx="2">
                <a:schemeClr val="dk1"/>
              </a:lnRef>
              <a:fillRef idx="1">
                <a:schemeClr val="lt1"/>
              </a:fillRef>
              <a:effectRef idx="0">
                <a:schemeClr val="dk1"/>
              </a:effectRef>
              <a:fontRef idx="minor">
                <a:schemeClr val="dk1"/>
              </a:fontRef>
            </p:style>
          </p:cxnSp>
          <p:cxnSp>
            <p:nvCxnSpPr>
              <p:cNvPr id="26" name="Conector recto 19"/>
              <p:cNvCxnSpPr/>
              <p:nvPr/>
            </p:nvCxnSpPr>
            <p:spPr>
              <a:xfrm flipH="1">
                <a:off x="4944395" y="1952098"/>
                <a:ext cx="316433" cy="317341"/>
              </a:xfrm>
              <a:prstGeom prst="line">
                <a:avLst/>
              </a:prstGeom>
            </p:spPr>
            <p:style>
              <a:lnRef idx="2">
                <a:schemeClr val="dk1"/>
              </a:lnRef>
              <a:fillRef idx="1">
                <a:schemeClr val="lt1"/>
              </a:fillRef>
              <a:effectRef idx="0">
                <a:schemeClr val="dk1"/>
              </a:effectRef>
              <a:fontRef idx="minor">
                <a:schemeClr val="dk1"/>
              </a:fontRef>
            </p:style>
          </p:cxnSp>
          <p:cxnSp>
            <p:nvCxnSpPr>
              <p:cNvPr id="27" name="Conector recto 21"/>
              <p:cNvCxnSpPr/>
              <p:nvPr/>
            </p:nvCxnSpPr>
            <p:spPr>
              <a:xfrm>
                <a:off x="5260828" y="1952098"/>
                <a:ext cx="335267" cy="317341"/>
              </a:xfrm>
              <a:prstGeom prst="line">
                <a:avLst/>
              </a:prstGeom>
            </p:spPr>
            <p:style>
              <a:lnRef idx="2">
                <a:schemeClr val="dk1"/>
              </a:lnRef>
              <a:fillRef idx="1">
                <a:schemeClr val="lt1"/>
              </a:fillRef>
              <a:effectRef idx="0">
                <a:schemeClr val="dk1"/>
              </a:effectRef>
              <a:fontRef idx="minor">
                <a:schemeClr val="dk1"/>
              </a:fontRef>
            </p:style>
          </p:cxnSp>
        </p:grpSp>
        <p:grpSp>
          <p:nvGrpSpPr>
            <p:cNvPr id="309279" name="Agrupar 23"/>
            <p:cNvGrpSpPr>
              <a:grpSpLocks/>
            </p:cNvGrpSpPr>
            <p:nvPr/>
          </p:nvGrpSpPr>
          <p:grpSpPr bwMode="auto">
            <a:xfrm>
              <a:off x="5181831" y="1979190"/>
              <a:ext cx="483849" cy="695438"/>
              <a:chOff x="4944338" y="1028039"/>
              <a:chExt cx="650172" cy="1239693"/>
            </a:xfrm>
          </p:grpSpPr>
          <p:sp>
            <p:nvSpPr>
              <p:cNvPr id="18" name="Elipse 24"/>
              <p:cNvSpPr/>
              <p:nvPr/>
            </p:nvSpPr>
            <p:spPr>
              <a:xfrm>
                <a:off x="5110091" y="1028570"/>
                <a:ext cx="305131" cy="317341"/>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a:p>
            </p:txBody>
          </p:sp>
          <p:cxnSp>
            <p:nvCxnSpPr>
              <p:cNvPr id="19" name="Conector recto 25"/>
              <p:cNvCxnSpPr>
                <a:stCxn id="18" idx="4"/>
              </p:cNvCxnSpPr>
              <p:nvPr/>
            </p:nvCxnSpPr>
            <p:spPr>
              <a:xfrm>
                <a:off x="5260773" y="1345911"/>
                <a:ext cx="0" cy="605451"/>
              </a:xfrm>
              <a:prstGeom prst="line">
                <a:avLst/>
              </a:prstGeom>
            </p:spPr>
            <p:style>
              <a:lnRef idx="2">
                <a:schemeClr val="dk1"/>
              </a:lnRef>
              <a:fillRef idx="1">
                <a:schemeClr val="lt1"/>
              </a:fillRef>
              <a:effectRef idx="0">
                <a:schemeClr val="dk1"/>
              </a:effectRef>
              <a:fontRef idx="minor">
                <a:schemeClr val="dk1"/>
              </a:fontRef>
            </p:style>
          </p:cxnSp>
          <p:cxnSp>
            <p:nvCxnSpPr>
              <p:cNvPr id="20" name="Conector recto 26"/>
              <p:cNvCxnSpPr/>
              <p:nvPr/>
            </p:nvCxnSpPr>
            <p:spPr>
              <a:xfrm flipH="1">
                <a:off x="4944340" y="1571390"/>
                <a:ext cx="651700" cy="0"/>
              </a:xfrm>
              <a:prstGeom prst="line">
                <a:avLst/>
              </a:prstGeom>
            </p:spPr>
            <p:style>
              <a:lnRef idx="2">
                <a:schemeClr val="dk1"/>
              </a:lnRef>
              <a:fillRef idx="1">
                <a:schemeClr val="lt1"/>
              </a:fillRef>
              <a:effectRef idx="0">
                <a:schemeClr val="dk1"/>
              </a:effectRef>
              <a:fontRef idx="minor">
                <a:schemeClr val="dk1"/>
              </a:fontRef>
            </p:style>
          </p:cxnSp>
          <p:cxnSp>
            <p:nvCxnSpPr>
              <p:cNvPr id="21" name="Conector recto 27"/>
              <p:cNvCxnSpPr/>
              <p:nvPr/>
            </p:nvCxnSpPr>
            <p:spPr>
              <a:xfrm flipH="1">
                <a:off x="4944340" y="1951362"/>
                <a:ext cx="316433" cy="317341"/>
              </a:xfrm>
              <a:prstGeom prst="line">
                <a:avLst/>
              </a:prstGeom>
            </p:spPr>
            <p:style>
              <a:lnRef idx="2">
                <a:schemeClr val="dk1"/>
              </a:lnRef>
              <a:fillRef idx="1">
                <a:schemeClr val="lt1"/>
              </a:fillRef>
              <a:effectRef idx="0">
                <a:schemeClr val="dk1"/>
              </a:effectRef>
              <a:fontRef idx="minor">
                <a:schemeClr val="dk1"/>
              </a:fontRef>
            </p:style>
          </p:cxnSp>
          <p:cxnSp>
            <p:nvCxnSpPr>
              <p:cNvPr id="22" name="Conector recto 28"/>
              <p:cNvCxnSpPr/>
              <p:nvPr/>
            </p:nvCxnSpPr>
            <p:spPr>
              <a:xfrm>
                <a:off x="5260773" y="1951362"/>
                <a:ext cx="335267" cy="317341"/>
              </a:xfrm>
              <a:prstGeom prst="line">
                <a:avLst/>
              </a:prstGeom>
            </p:spPr>
            <p:style>
              <a:lnRef idx="2">
                <a:schemeClr val="dk1"/>
              </a:lnRef>
              <a:fillRef idx="1">
                <a:schemeClr val="lt1"/>
              </a:fillRef>
              <a:effectRef idx="0">
                <a:schemeClr val="dk1"/>
              </a:effectRef>
              <a:fontRef idx="minor">
                <a:schemeClr val="dk1"/>
              </a:fontRef>
            </p:style>
          </p:cxnSp>
        </p:grpSp>
        <p:sp>
          <p:nvSpPr>
            <p:cNvPr id="8" name="Elipse 29"/>
            <p:cNvSpPr/>
            <p:nvPr/>
          </p:nvSpPr>
          <p:spPr>
            <a:xfrm>
              <a:off x="4077294" y="1838946"/>
              <a:ext cx="712063" cy="318563"/>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a:p>
          </p:txBody>
        </p:sp>
        <p:sp>
          <p:nvSpPr>
            <p:cNvPr id="9" name="Elipse 30"/>
            <p:cNvSpPr/>
            <p:nvPr/>
          </p:nvSpPr>
          <p:spPr>
            <a:xfrm>
              <a:off x="4077294" y="2417512"/>
              <a:ext cx="712063" cy="318563"/>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a:p>
          </p:txBody>
        </p:sp>
        <p:sp>
          <p:nvSpPr>
            <p:cNvPr id="10" name="Elipse 31"/>
            <p:cNvSpPr/>
            <p:nvPr/>
          </p:nvSpPr>
          <p:spPr>
            <a:xfrm>
              <a:off x="4077294" y="3052296"/>
              <a:ext cx="712063" cy="320905"/>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a:p>
          </p:txBody>
        </p:sp>
        <p:cxnSp>
          <p:nvCxnSpPr>
            <p:cNvPr id="11" name="Conector recto 33"/>
            <p:cNvCxnSpPr>
              <a:endCxn id="8" idx="2"/>
            </p:cNvCxnSpPr>
            <p:nvPr/>
          </p:nvCxnSpPr>
          <p:spPr>
            <a:xfrm flipV="1">
              <a:off x="3777330" y="1998228"/>
              <a:ext cx="299964" cy="363067"/>
            </a:xfrm>
            <a:prstGeom prst="line">
              <a:avLst/>
            </a:prstGeom>
          </p:spPr>
          <p:style>
            <a:lnRef idx="2">
              <a:schemeClr val="dk1"/>
            </a:lnRef>
            <a:fillRef idx="1">
              <a:schemeClr val="lt1"/>
            </a:fillRef>
            <a:effectRef idx="0">
              <a:schemeClr val="dk1"/>
            </a:effectRef>
            <a:fontRef idx="minor">
              <a:schemeClr val="dk1"/>
            </a:fontRef>
          </p:style>
        </p:cxnSp>
        <p:cxnSp>
          <p:nvCxnSpPr>
            <p:cNvPr id="12" name="Conector recto 35"/>
            <p:cNvCxnSpPr>
              <a:endCxn id="10" idx="2"/>
            </p:cNvCxnSpPr>
            <p:nvPr/>
          </p:nvCxnSpPr>
          <p:spPr>
            <a:xfrm>
              <a:off x="3777330" y="2403458"/>
              <a:ext cx="299964" cy="810462"/>
            </a:xfrm>
            <a:prstGeom prst="line">
              <a:avLst/>
            </a:prstGeom>
          </p:spPr>
          <p:style>
            <a:lnRef idx="2">
              <a:schemeClr val="dk1"/>
            </a:lnRef>
            <a:fillRef idx="1">
              <a:schemeClr val="lt1"/>
            </a:fillRef>
            <a:effectRef idx="0">
              <a:schemeClr val="dk1"/>
            </a:effectRef>
            <a:fontRef idx="minor">
              <a:schemeClr val="dk1"/>
            </a:fontRef>
          </p:style>
        </p:cxnSp>
        <p:cxnSp>
          <p:nvCxnSpPr>
            <p:cNvPr id="13" name="Conector recto 37"/>
            <p:cNvCxnSpPr>
              <a:endCxn id="9" idx="6"/>
            </p:cNvCxnSpPr>
            <p:nvPr/>
          </p:nvCxnSpPr>
          <p:spPr>
            <a:xfrm flipH="1">
              <a:off x="4789357" y="2283997"/>
              <a:ext cx="392476" cy="292796"/>
            </a:xfrm>
            <a:prstGeom prst="line">
              <a:avLst/>
            </a:prstGeom>
          </p:spPr>
          <p:style>
            <a:lnRef idx="2">
              <a:schemeClr val="dk1"/>
            </a:lnRef>
            <a:fillRef idx="1">
              <a:schemeClr val="lt1"/>
            </a:fillRef>
            <a:effectRef idx="0">
              <a:schemeClr val="dk1"/>
            </a:effectRef>
            <a:fontRef idx="minor">
              <a:schemeClr val="dk1"/>
            </a:fontRef>
          </p:style>
        </p:cxnSp>
        <p:cxnSp>
          <p:nvCxnSpPr>
            <p:cNvPr id="14" name="Conector recto 39"/>
            <p:cNvCxnSpPr>
              <a:endCxn id="10" idx="6"/>
            </p:cNvCxnSpPr>
            <p:nvPr/>
          </p:nvCxnSpPr>
          <p:spPr>
            <a:xfrm flipH="1">
              <a:off x="4789357" y="2283997"/>
              <a:ext cx="392476" cy="929922"/>
            </a:xfrm>
            <a:prstGeom prst="line">
              <a:avLst/>
            </a:prstGeom>
          </p:spPr>
          <p:style>
            <a:lnRef idx="2">
              <a:schemeClr val="dk1"/>
            </a:lnRef>
            <a:fillRef idx="1">
              <a:schemeClr val="lt1"/>
            </a:fillRef>
            <a:effectRef idx="0">
              <a:schemeClr val="dk1"/>
            </a:effectRef>
            <a:fontRef idx="minor">
              <a:schemeClr val="dk1"/>
            </a:fontRef>
          </p:style>
        </p:cxnSp>
        <p:sp>
          <p:nvSpPr>
            <p:cNvPr id="15" name="Rectángulo 40"/>
            <p:cNvSpPr/>
            <p:nvPr/>
          </p:nvSpPr>
          <p:spPr>
            <a:xfrm>
              <a:off x="3920304" y="1651556"/>
              <a:ext cx="1138179" cy="1878585"/>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a:noFill/>
              </a:endParaRPr>
            </a:p>
          </p:txBody>
        </p:sp>
        <p:sp>
          <p:nvSpPr>
            <p:cNvPr id="16" name="Rectángulo redondeado 41"/>
            <p:cNvSpPr/>
            <p:nvPr/>
          </p:nvSpPr>
          <p:spPr>
            <a:xfrm>
              <a:off x="1114103" y="660731"/>
              <a:ext cx="4734938" cy="3832125"/>
            </a:xfrm>
            <a:prstGeom prst="roundRect">
              <a:avLst/>
            </a:prstGeom>
            <a:no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a:p>
          </p:txBody>
        </p:sp>
        <p:sp>
          <p:nvSpPr>
            <p:cNvPr id="309289" name="CuadroTexto 42"/>
            <p:cNvSpPr txBox="1">
              <a:spLocks noChangeArrowheads="1"/>
            </p:cNvSpPr>
            <p:nvPr/>
          </p:nvSpPr>
          <p:spPr bwMode="auto">
            <a:xfrm>
              <a:off x="1266897" y="862482"/>
              <a:ext cx="4298360" cy="49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n-US" sz="1600" i="0"/>
                <a:t>Reference Architecture</a:t>
              </a:r>
            </a:p>
          </p:txBody>
        </p:sp>
      </p:grpSp>
      <p:sp>
        <p:nvSpPr>
          <p:cNvPr id="34" name="Nube 44"/>
          <p:cNvSpPr/>
          <p:nvPr/>
        </p:nvSpPr>
        <p:spPr>
          <a:xfrm>
            <a:off x="1758951" y="981076"/>
            <a:ext cx="2436813" cy="1527175"/>
          </a:xfrm>
          <a:prstGeom prst="cloud">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nchor="ctr"/>
          <a:lstStyle/>
          <a:p>
            <a:pPr algn="ctr">
              <a:defRPr/>
            </a:pPr>
            <a:r>
              <a:rPr lang="es-ES" b="1" dirty="0"/>
              <a:t>Cloud</a:t>
            </a:r>
          </a:p>
        </p:txBody>
      </p:sp>
      <p:sp>
        <p:nvSpPr>
          <p:cNvPr id="35" name="Flecha abajo 45"/>
          <p:cNvSpPr/>
          <p:nvPr/>
        </p:nvSpPr>
        <p:spPr>
          <a:xfrm>
            <a:off x="2681288" y="2654301"/>
            <a:ext cx="527050" cy="790575"/>
          </a:xfrm>
          <a:prstGeom prst="downArrow">
            <a:avLst/>
          </a:prstGeom>
          <a:ln>
            <a:prstDash val="sysDash"/>
          </a:ln>
        </p:spPr>
        <p:style>
          <a:lnRef idx="2">
            <a:schemeClr val="dk1"/>
          </a:lnRef>
          <a:fillRef idx="1">
            <a:schemeClr val="lt1"/>
          </a:fillRef>
          <a:effectRef idx="0">
            <a:schemeClr val="dk1"/>
          </a:effectRef>
          <a:fontRef idx="minor">
            <a:schemeClr val="dk1"/>
          </a:fontRef>
        </p:style>
        <p:txBody>
          <a:bodyPr anchor="ctr"/>
          <a:lstStyle/>
          <a:p>
            <a:pPr algn="ctr">
              <a:defRPr/>
            </a:pPr>
            <a:endParaRPr lang="es-ES"/>
          </a:p>
        </p:txBody>
      </p:sp>
      <p:grpSp>
        <p:nvGrpSpPr>
          <p:cNvPr id="17" name="Agrupar 78"/>
          <p:cNvGrpSpPr/>
          <p:nvPr/>
        </p:nvGrpSpPr>
        <p:grpSpPr>
          <a:xfrm>
            <a:off x="5832948" y="2115558"/>
            <a:ext cx="1730402" cy="1422185"/>
            <a:chOff x="4380734" y="3568937"/>
            <a:chExt cx="1730402" cy="1422185"/>
          </a:xfrm>
          <a:solidFill>
            <a:schemeClr val="accent6"/>
          </a:solidFill>
        </p:grpSpPr>
        <p:grpSp>
          <p:nvGrpSpPr>
            <p:cNvPr id="36" name="Agrupar 47"/>
            <p:cNvGrpSpPr/>
            <p:nvPr/>
          </p:nvGrpSpPr>
          <p:grpSpPr>
            <a:xfrm>
              <a:off x="4380734" y="3568937"/>
              <a:ext cx="641932" cy="563720"/>
              <a:chOff x="1723714" y="1345521"/>
              <a:chExt cx="1375947" cy="1058275"/>
            </a:xfrm>
            <a:grpFill/>
          </p:grpSpPr>
          <p:sp>
            <p:nvSpPr>
              <p:cNvPr id="45" name="Rectángulo 76"/>
              <p:cNvSpPr/>
              <p:nvPr/>
            </p:nvSpPr>
            <p:spPr>
              <a:xfrm>
                <a:off x="1723714" y="1572294"/>
                <a:ext cx="1375947" cy="831502"/>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sp>
            <p:nvSpPr>
              <p:cNvPr id="46" name="Rectángulo 77"/>
              <p:cNvSpPr/>
              <p:nvPr/>
            </p:nvSpPr>
            <p:spPr>
              <a:xfrm>
                <a:off x="1723714" y="1345521"/>
                <a:ext cx="635052" cy="226773"/>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grpSp>
        <p:grpSp>
          <p:nvGrpSpPr>
            <p:cNvPr id="37" name="Agrupar 48"/>
            <p:cNvGrpSpPr/>
            <p:nvPr/>
          </p:nvGrpSpPr>
          <p:grpSpPr>
            <a:xfrm>
              <a:off x="4910520" y="3788666"/>
              <a:ext cx="641932" cy="563720"/>
              <a:chOff x="1723714" y="1345521"/>
              <a:chExt cx="1375947" cy="1058275"/>
            </a:xfrm>
            <a:grpFill/>
          </p:grpSpPr>
          <p:sp>
            <p:nvSpPr>
              <p:cNvPr id="43" name="Rectángulo 74"/>
              <p:cNvSpPr/>
              <p:nvPr/>
            </p:nvSpPr>
            <p:spPr>
              <a:xfrm>
                <a:off x="1723714" y="1572294"/>
                <a:ext cx="1375947" cy="831502"/>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sp>
            <p:nvSpPr>
              <p:cNvPr id="44" name="Rectángulo 75"/>
              <p:cNvSpPr/>
              <p:nvPr/>
            </p:nvSpPr>
            <p:spPr>
              <a:xfrm>
                <a:off x="1723714" y="1345521"/>
                <a:ext cx="635052" cy="226773"/>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grpSp>
        <p:grpSp>
          <p:nvGrpSpPr>
            <p:cNvPr id="38" name="Agrupar 49"/>
            <p:cNvGrpSpPr/>
            <p:nvPr/>
          </p:nvGrpSpPr>
          <p:grpSpPr>
            <a:xfrm>
              <a:off x="5469204" y="4018151"/>
              <a:ext cx="641932" cy="563720"/>
              <a:chOff x="1723714" y="1345521"/>
              <a:chExt cx="1375947" cy="1058275"/>
            </a:xfrm>
            <a:grpFill/>
          </p:grpSpPr>
          <p:sp>
            <p:nvSpPr>
              <p:cNvPr id="41" name="Rectángulo 72"/>
              <p:cNvSpPr/>
              <p:nvPr/>
            </p:nvSpPr>
            <p:spPr>
              <a:xfrm>
                <a:off x="1723714" y="1572294"/>
                <a:ext cx="1375947" cy="831502"/>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sp>
            <p:nvSpPr>
              <p:cNvPr id="42" name="Rectángulo 73"/>
              <p:cNvSpPr/>
              <p:nvPr/>
            </p:nvSpPr>
            <p:spPr>
              <a:xfrm>
                <a:off x="1723714" y="1345521"/>
                <a:ext cx="635052" cy="226773"/>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grpSp>
        <p:sp>
          <p:nvSpPr>
            <p:cNvPr id="40" name="CuadroTexto 61"/>
            <p:cNvSpPr txBox="1"/>
            <p:nvPr/>
          </p:nvSpPr>
          <p:spPr>
            <a:xfrm>
              <a:off x="4430732" y="4652568"/>
              <a:ext cx="1552128" cy="338554"/>
            </a:xfrm>
            <a:prstGeom prst="rect">
              <a:avLst/>
            </a:prstGeom>
            <a:grpFill/>
          </p:spPr>
          <p:txBody>
            <a:bodyPr wrap="none">
              <a:spAutoFit/>
            </a:bodyPr>
            <a:lstStyle/>
            <a:p>
              <a:pPr algn="ctr">
                <a:defRPr/>
              </a:pPr>
              <a:r>
                <a:rPr lang="es-ES" sz="1600" b="1" dirty="0" err="1"/>
                <a:t>Misuse</a:t>
              </a:r>
              <a:r>
                <a:rPr lang="es-ES" sz="1600" b="1" dirty="0"/>
                <a:t> </a:t>
              </a:r>
              <a:r>
                <a:rPr lang="es-ES" sz="1600" b="1" dirty="0" err="1"/>
                <a:t>patterns</a:t>
              </a:r>
              <a:endParaRPr lang="es-ES" sz="1600" b="1" dirty="0"/>
            </a:p>
          </p:txBody>
        </p:sp>
      </p:grpSp>
      <p:grpSp>
        <p:nvGrpSpPr>
          <p:cNvPr id="39" name="Agrupar 79"/>
          <p:cNvGrpSpPr/>
          <p:nvPr/>
        </p:nvGrpSpPr>
        <p:grpSpPr>
          <a:xfrm>
            <a:off x="8654616" y="2187914"/>
            <a:ext cx="1730402" cy="1422185"/>
            <a:chOff x="4380734" y="3568937"/>
            <a:chExt cx="1730402" cy="1422185"/>
          </a:xfrm>
          <a:solidFill>
            <a:schemeClr val="accent3"/>
          </a:solidFill>
        </p:grpSpPr>
        <p:grpSp>
          <p:nvGrpSpPr>
            <p:cNvPr id="47" name="Agrupar 80"/>
            <p:cNvGrpSpPr/>
            <p:nvPr/>
          </p:nvGrpSpPr>
          <p:grpSpPr>
            <a:xfrm>
              <a:off x="4380734" y="3568937"/>
              <a:ext cx="641932" cy="563720"/>
              <a:chOff x="1723714" y="1345521"/>
              <a:chExt cx="1375947" cy="1058275"/>
            </a:xfrm>
            <a:grpFill/>
          </p:grpSpPr>
          <p:sp>
            <p:nvSpPr>
              <p:cNvPr id="56" name="Rectángulo 88"/>
              <p:cNvSpPr/>
              <p:nvPr/>
            </p:nvSpPr>
            <p:spPr>
              <a:xfrm>
                <a:off x="1723714" y="1572294"/>
                <a:ext cx="1375947" cy="831502"/>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sp>
            <p:nvSpPr>
              <p:cNvPr id="57" name="Rectángulo 89"/>
              <p:cNvSpPr/>
              <p:nvPr/>
            </p:nvSpPr>
            <p:spPr>
              <a:xfrm>
                <a:off x="1723714" y="1345521"/>
                <a:ext cx="635052" cy="226773"/>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grpSp>
        <p:grpSp>
          <p:nvGrpSpPr>
            <p:cNvPr id="48" name="Agrupar 81"/>
            <p:cNvGrpSpPr/>
            <p:nvPr/>
          </p:nvGrpSpPr>
          <p:grpSpPr>
            <a:xfrm>
              <a:off x="4910520" y="3788666"/>
              <a:ext cx="641932" cy="563720"/>
              <a:chOff x="1723714" y="1345521"/>
              <a:chExt cx="1375947" cy="1058275"/>
            </a:xfrm>
            <a:grpFill/>
          </p:grpSpPr>
          <p:sp>
            <p:nvSpPr>
              <p:cNvPr id="54" name="Rectángulo 86"/>
              <p:cNvSpPr/>
              <p:nvPr/>
            </p:nvSpPr>
            <p:spPr>
              <a:xfrm>
                <a:off x="1723714" y="1572294"/>
                <a:ext cx="1375947" cy="831502"/>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sp>
            <p:nvSpPr>
              <p:cNvPr id="55" name="Rectángulo 87"/>
              <p:cNvSpPr/>
              <p:nvPr/>
            </p:nvSpPr>
            <p:spPr>
              <a:xfrm>
                <a:off x="1723714" y="1345521"/>
                <a:ext cx="635052" cy="226773"/>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grpSp>
        <p:grpSp>
          <p:nvGrpSpPr>
            <p:cNvPr id="49" name="Agrupar 82"/>
            <p:cNvGrpSpPr/>
            <p:nvPr/>
          </p:nvGrpSpPr>
          <p:grpSpPr>
            <a:xfrm>
              <a:off x="5469204" y="4018151"/>
              <a:ext cx="641932" cy="563720"/>
              <a:chOff x="1723714" y="1345521"/>
              <a:chExt cx="1375947" cy="1058275"/>
            </a:xfrm>
            <a:grpFill/>
          </p:grpSpPr>
          <p:sp>
            <p:nvSpPr>
              <p:cNvPr id="52" name="Rectángulo 84"/>
              <p:cNvSpPr/>
              <p:nvPr/>
            </p:nvSpPr>
            <p:spPr>
              <a:xfrm>
                <a:off x="1723714" y="1572294"/>
                <a:ext cx="1375947" cy="831502"/>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sp>
            <p:nvSpPr>
              <p:cNvPr id="53" name="Rectángulo 85"/>
              <p:cNvSpPr/>
              <p:nvPr/>
            </p:nvSpPr>
            <p:spPr>
              <a:xfrm>
                <a:off x="1723714" y="1345521"/>
                <a:ext cx="635052" cy="226773"/>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grpSp>
        <p:sp>
          <p:nvSpPr>
            <p:cNvPr id="51" name="CuadroTexto 83"/>
            <p:cNvSpPr txBox="1"/>
            <p:nvPr/>
          </p:nvSpPr>
          <p:spPr>
            <a:xfrm>
              <a:off x="4389907" y="4652568"/>
              <a:ext cx="1633781" cy="338554"/>
            </a:xfrm>
            <a:prstGeom prst="rect">
              <a:avLst/>
            </a:prstGeom>
            <a:grpFill/>
          </p:spPr>
          <p:txBody>
            <a:bodyPr wrap="none">
              <a:spAutoFit/>
            </a:bodyPr>
            <a:lstStyle/>
            <a:p>
              <a:pPr algn="ctr">
                <a:defRPr/>
              </a:pPr>
              <a:r>
                <a:rPr lang="es-ES" sz="1600" b="1" dirty="0"/>
                <a:t>Security </a:t>
              </a:r>
              <a:r>
                <a:rPr lang="es-ES" sz="1600" b="1" dirty="0" err="1"/>
                <a:t>patterns</a:t>
              </a:r>
              <a:endParaRPr lang="es-ES" sz="1600" b="1" dirty="0"/>
            </a:p>
          </p:txBody>
        </p:sp>
      </p:grpSp>
      <p:sp>
        <p:nvSpPr>
          <p:cNvPr id="309255" name="CuadroTexto 90"/>
          <p:cNvSpPr txBox="1">
            <a:spLocks noChangeArrowheads="1"/>
          </p:cNvSpPr>
          <p:nvPr/>
        </p:nvSpPr>
        <p:spPr bwMode="auto">
          <a:xfrm>
            <a:off x="6921501" y="787400"/>
            <a:ext cx="10182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n-US" sz="1800" i="0"/>
              <a:t>Threats</a:t>
            </a:r>
          </a:p>
        </p:txBody>
      </p:sp>
      <p:sp>
        <p:nvSpPr>
          <p:cNvPr id="309256" name="CuadroTexto 91"/>
          <p:cNvSpPr txBox="1">
            <a:spLocks noChangeArrowheads="1"/>
          </p:cNvSpPr>
          <p:nvPr/>
        </p:nvSpPr>
        <p:spPr bwMode="auto">
          <a:xfrm>
            <a:off x="6646864" y="425450"/>
            <a:ext cx="17534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n-US" sz="1800" i="0"/>
              <a:t>Vulnerabilities</a:t>
            </a:r>
          </a:p>
        </p:txBody>
      </p:sp>
      <p:sp>
        <p:nvSpPr>
          <p:cNvPr id="309257" name="CuadroTexto 92"/>
          <p:cNvSpPr txBox="1">
            <a:spLocks noChangeArrowheads="1"/>
          </p:cNvSpPr>
          <p:nvPr/>
        </p:nvSpPr>
        <p:spPr bwMode="auto">
          <a:xfrm>
            <a:off x="7113588" y="1276350"/>
            <a:ext cx="21467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n-US" sz="1800" i="0"/>
              <a:t>Countermeasures</a:t>
            </a:r>
          </a:p>
        </p:txBody>
      </p:sp>
      <p:cxnSp>
        <p:nvCxnSpPr>
          <p:cNvPr id="61" name="Conector recto de flecha 94"/>
          <p:cNvCxnSpPr>
            <a:stCxn id="309255" idx="1"/>
          </p:cNvCxnSpPr>
          <p:nvPr/>
        </p:nvCxnSpPr>
        <p:spPr>
          <a:xfrm flipH="1">
            <a:off x="6237288" y="972066"/>
            <a:ext cx="684212" cy="11440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2" name="Conector recto de flecha 96"/>
          <p:cNvCxnSpPr>
            <a:stCxn id="309255" idx="1"/>
          </p:cNvCxnSpPr>
          <p:nvPr/>
        </p:nvCxnSpPr>
        <p:spPr>
          <a:xfrm flipH="1">
            <a:off x="6659564" y="972066"/>
            <a:ext cx="261936" cy="12647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3" name="Conector recto de flecha 98"/>
          <p:cNvCxnSpPr>
            <a:stCxn id="309255" idx="1"/>
          </p:cNvCxnSpPr>
          <p:nvPr/>
        </p:nvCxnSpPr>
        <p:spPr>
          <a:xfrm>
            <a:off x="6921501" y="972067"/>
            <a:ext cx="296863" cy="148379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4" name="Conector recto de flecha 100"/>
          <p:cNvCxnSpPr>
            <a:stCxn id="309257" idx="3"/>
          </p:cNvCxnSpPr>
          <p:nvPr/>
        </p:nvCxnSpPr>
        <p:spPr>
          <a:xfrm flipH="1">
            <a:off x="8699502" y="1461016"/>
            <a:ext cx="560829" cy="6551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5" name="Conector recto de flecha 102"/>
          <p:cNvCxnSpPr>
            <a:stCxn id="309257" idx="3"/>
          </p:cNvCxnSpPr>
          <p:nvPr/>
        </p:nvCxnSpPr>
        <p:spPr>
          <a:xfrm>
            <a:off x="9260331" y="1461017"/>
            <a:ext cx="307533" cy="87419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6" name="Conector recto de flecha 104"/>
          <p:cNvCxnSpPr>
            <a:stCxn id="309257" idx="3"/>
          </p:cNvCxnSpPr>
          <p:nvPr/>
        </p:nvCxnSpPr>
        <p:spPr>
          <a:xfrm>
            <a:off x="9260330" y="1461016"/>
            <a:ext cx="779020" cy="110438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7" name="Flecha derecha 105"/>
          <p:cNvSpPr/>
          <p:nvPr/>
        </p:nvSpPr>
        <p:spPr>
          <a:xfrm>
            <a:off x="4440239" y="1460500"/>
            <a:ext cx="1392237" cy="501650"/>
          </a:xfrm>
          <a:prstGeom prst="rightArrow">
            <a:avLst/>
          </a:prstGeom>
          <a:ln>
            <a:prstDash val="dash"/>
          </a:ln>
        </p:spPr>
        <p:style>
          <a:lnRef idx="2">
            <a:schemeClr val="dk1"/>
          </a:lnRef>
          <a:fillRef idx="1">
            <a:schemeClr val="lt1"/>
          </a:fillRef>
          <a:effectRef idx="0">
            <a:schemeClr val="dk1"/>
          </a:effectRef>
          <a:fontRef idx="minor">
            <a:schemeClr val="dk1"/>
          </a:fontRef>
        </p:style>
        <p:txBody>
          <a:bodyPr anchor="ctr"/>
          <a:lstStyle/>
          <a:p>
            <a:pPr algn="ctr">
              <a:defRPr/>
            </a:pPr>
            <a:endParaRPr lang="es-ES"/>
          </a:p>
        </p:txBody>
      </p:sp>
      <p:sp>
        <p:nvSpPr>
          <p:cNvPr id="309265" name="CuadroTexto 106"/>
          <p:cNvSpPr txBox="1">
            <a:spLocks noChangeArrowheads="1"/>
          </p:cNvSpPr>
          <p:nvPr/>
        </p:nvSpPr>
        <p:spPr bwMode="auto">
          <a:xfrm>
            <a:off x="4440238" y="793751"/>
            <a:ext cx="113364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n-US" sz="1800" i="0"/>
              <a:t>Security</a:t>
            </a:r>
          </a:p>
          <a:p>
            <a:pPr eaLnBrk="1" hangingPunct="1">
              <a:spcBef>
                <a:spcPct val="0"/>
              </a:spcBef>
              <a:buFontTx/>
              <a:buNone/>
            </a:pPr>
            <a:r>
              <a:rPr lang="es-ES" altLang="en-US" sz="1800" i="0"/>
              <a:t>Analysis</a:t>
            </a:r>
          </a:p>
        </p:txBody>
      </p:sp>
      <p:cxnSp>
        <p:nvCxnSpPr>
          <p:cNvPr id="69" name="Conector curvado 110"/>
          <p:cNvCxnSpPr>
            <a:stCxn id="40" idx="3"/>
          </p:cNvCxnSpPr>
          <p:nvPr/>
        </p:nvCxnSpPr>
        <p:spPr>
          <a:xfrm>
            <a:off x="7435851" y="3368675"/>
            <a:ext cx="1095375" cy="76200"/>
          </a:xfrm>
          <a:prstGeom prst="curvedConnector3">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309267" name="CuadroTexto 111"/>
          <p:cNvSpPr txBox="1">
            <a:spLocks noChangeArrowheads="1"/>
          </p:cNvSpPr>
          <p:nvPr/>
        </p:nvSpPr>
        <p:spPr bwMode="auto">
          <a:xfrm>
            <a:off x="7562850" y="3014663"/>
            <a:ext cx="13131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n-US" sz="1800" b="0" i="0"/>
              <a:t>stopped by</a:t>
            </a:r>
          </a:p>
        </p:txBody>
      </p:sp>
      <p:sp>
        <p:nvSpPr>
          <p:cNvPr id="309268" name="CuadroTexto 115"/>
          <p:cNvSpPr txBox="1">
            <a:spLocks noChangeArrowheads="1"/>
          </p:cNvSpPr>
          <p:nvPr/>
        </p:nvSpPr>
        <p:spPr bwMode="auto">
          <a:xfrm>
            <a:off x="5194301" y="3878263"/>
            <a:ext cx="889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n-US" sz="1800" b="0" i="0"/>
              <a:t>threats</a:t>
            </a:r>
          </a:p>
        </p:txBody>
      </p:sp>
      <p:cxnSp>
        <p:nvCxnSpPr>
          <p:cNvPr id="72" name="Conector curvado 125"/>
          <p:cNvCxnSpPr>
            <a:stCxn id="51" idx="2"/>
          </p:cNvCxnSpPr>
          <p:nvPr/>
        </p:nvCxnSpPr>
        <p:spPr>
          <a:xfrm rot="5400000">
            <a:off x="6326982" y="1826420"/>
            <a:ext cx="1370013" cy="4937125"/>
          </a:xfrm>
          <a:prstGeom prst="curvedConnector2">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73" name="Conector curvado 127"/>
          <p:cNvCxnSpPr>
            <a:stCxn id="40" idx="1"/>
          </p:cNvCxnSpPr>
          <p:nvPr/>
        </p:nvCxnSpPr>
        <p:spPr>
          <a:xfrm rot="10800000" flipV="1">
            <a:off x="4440239" y="3368675"/>
            <a:ext cx="1443037" cy="814388"/>
          </a:xfrm>
          <a:prstGeom prst="curvedConnector3">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309271" name="CuadroTexto 128"/>
          <p:cNvSpPr txBox="1">
            <a:spLocks noChangeArrowheads="1"/>
          </p:cNvSpPr>
          <p:nvPr/>
        </p:nvSpPr>
        <p:spPr bwMode="auto">
          <a:xfrm>
            <a:off x="7050088" y="4110038"/>
            <a:ext cx="11208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n-US" sz="1800" b="0" i="0"/>
              <a:t>defenses</a:t>
            </a:r>
          </a:p>
        </p:txBody>
      </p:sp>
      <p:grpSp>
        <p:nvGrpSpPr>
          <p:cNvPr id="50" name="Agrupar 129"/>
          <p:cNvGrpSpPr/>
          <p:nvPr/>
        </p:nvGrpSpPr>
        <p:grpSpPr>
          <a:xfrm>
            <a:off x="8297495" y="4840038"/>
            <a:ext cx="2088650" cy="1422185"/>
            <a:chOff x="4162475" y="3568937"/>
            <a:chExt cx="2088650" cy="1422185"/>
          </a:xfrm>
          <a:solidFill>
            <a:srgbClr val="7030A0"/>
          </a:solidFill>
        </p:grpSpPr>
        <p:grpSp>
          <p:nvGrpSpPr>
            <p:cNvPr id="58" name="Agrupar 130"/>
            <p:cNvGrpSpPr/>
            <p:nvPr/>
          </p:nvGrpSpPr>
          <p:grpSpPr>
            <a:xfrm>
              <a:off x="4380734" y="3568937"/>
              <a:ext cx="641932" cy="563720"/>
              <a:chOff x="1723714" y="1345521"/>
              <a:chExt cx="1375947" cy="1058275"/>
            </a:xfrm>
            <a:grpFill/>
          </p:grpSpPr>
          <p:sp>
            <p:nvSpPr>
              <p:cNvPr id="84" name="Rectángulo 138"/>
              <p:cNvSpPr/>
              <p:nvPr/>
            </p:nvSpPr>
            <p:spPr>
              <a:xfrm>
                <a:off x="1723714" y="1572294"/>
                <a:ext cx="1375947" cy="831502"/>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sp>
            <p:nvSpPr>
              <p:cNvPr id="85" name="Rectángulo 139"/>
              <p:cNvSpPr/>
              <p:nvPr/>
            </p:nvSpPr>
            <p:spPr>
              <a:xfrm>
                <a:off x="1723714" y="1345521"/>
                <a:ext cx="635052" cy="226773"/>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grpSp>
        <p:grpSp>
          <p:nvGrpSpPr>
            <p:cNvPr id="59" name="Agrupar 131"/>
            <p:cNvGrpSpPr/>
            <p:nvPr/>
          </p:nvGrpSpPr>
          <p:grpSpPr>
            <a:xfrm>
              <a:off x="4910520" y="3788666"/>
              <a:ext cx="641932" cy="563720"/>
              <a:chOff x="1723714" y="1345521"/>
              <a:chExt cx="1375947" cy="1058275"/>
            </a:xfrm>
            <a:grpFill/>
          </p:grpSpPr>
          <p:sp>
            <p:nvSpPr>
              <p:cNvPr id="82" name="Rectángulo 136"/>
              <p:cNvSpPr/>
              <p:nvPr/>
            </p:nvSpPr>
            <p:spPr>
              <a:xfrm>
                <a:off x="1723714" y="1572294"/>
                <a:ext cx="1375947" cy="831502"/>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sp>
            <p:nvSpPr>
              <p:cNvPr id="83" name="Rectángulo 137"/>
              <p:cNvSpPr/>
              <p:nvPr/>
            </p:nvSpPr>
            <p:spPr>
              <a:xfrm>
                <a:off x="1723714" y="1345521"/>
                <a:ext cx="635052" cy="226773"/>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grpSp>
        <p:grpSp>
          <p:nvGrpSpPr>
            <p:cNvPr id="60" name="Agrupar 132"/>
            <p:cNvGrpSpPr/>
            <p:nvPr/>
          </p:nvGrpSpPr>
          <p:grpSpPr>
            <a:xfrm>
              <a:off x="5469204" y="4018151"/>
              <a:ext cx="641932" cy="563720"/>
              <a:chOff x="1723714" y="1345521"/>
              <a:chExt cx="1375947" cy="1058275"/>
            </a:xfrm>
            <a:grpFill/>
          </p:grpSpPr>
          <p:sp>
            <p:nvSpPr>
              <p:cNvPr id="80" name="Rectángulo 134"/>
              <p:cNvSpPr/>
              <p:nvPr/>
            </p:nvSpPr>
            <p:spPr>
              <a:xfrm>
                <a:off x="1723714" y="1572294"/>
                <a:ext cx="1375947" cy="831502"/>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sp>
            <p:nvSpPr>
              <p:cNvPr id="81" name="Rectángulo 135"/>
              <p:cNvSpPr/>
              <p:nvPr/>
            </p:nvSpPr>
            <p:spPr>
              <a:xfrm>
                <a:off x="1723714" y="1345521"/>
                <a:ext cx="635052" cy="226773"/>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grpSp>
        <p:sp>
          <p:nvSpPr>
            <p:cNvPr id="79" name="CuadroTexto 133"/>
            <p:cNvSpPr txBox="1"/>
            <p:nvPr/>
          </p:nvSpPr>
          <p:spPr>
            <a:xfrm>
              <a:off x="4162475" y="4652568"/>
              <a:ext cx="2088650" cy="338554"/>
            </a:xfrm>
            <a:prstGeom prst="rect">
              <a:avLst/>
            </a:prstGeom>
            <a:grpFill/>
          </p:spPr>
          <p:txBody>
            <a:bodyPr wrap="none">
              <a:spAutoFit/>
            </a:bodyPr>
            <a:lstStyle/>
            <a:p>
              <a:pPr algn="ctr">
                <a:defRPr/>
              </a:pPr>
              <a:r>
                <a:rPr lang="es-ES" sz="1600" b="1" dirty="0"/>
                <a:t>Security </a:t>
              </a:r>
              <a:r>
                <a:rPr lang="es-ES" sz="1600" b="1" dirty="0" err="1"/>
                <a:t>best</a:t>
              </a:r>
              <a:r>
                <a:rPr lang="es-ES" sz="1600" b="1" dirty="0"/>
                <a:t> </a:t>
              </a:r>
              <a:r>
                <a:rPr lang="es-ES" sz="1600" b="1" dirty="0" err="1"/>
                <a:t>practices</a:t>
              </a:r>
              <a:endParaRPr lang="es-ES" sz="1600" b="1" dirty="0"/>
            </a:p>
          </p:txBody>
        </p:sp>
      </p:grpSp>
      <p:cxnSp>
        <p:nvCxnSpPr>
          <p:cNvPr id="86" name="Conector curvado 141"/>
          <p:cNvCxnSpPr>
            <a:stCxn id="84" idx="1"/>
          </p:cNvCxnSpPr>
          <p:nvPr/>
        </p:nvCxnSpPr>
        <p:spPr>
          <a:xfrm rot="10800000" flipV="1">
            <a:off x="4440238" y="5181601"/>
            <a:ext cx="4075112" cy="441325"/>
          </a:xfrm>
          <a:prstGeom prst="curvedConnector3">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309274" name="CuadroTexto 142"/>
          <p:cNvSpPr txBox="1">
            <a:spLocks noChangeArrowheads="1"/>
          </p:cNvSpPr>
          <p:nvPr/>
        </p:nvSpPr>
        <p:spPr bwMode="auto">
          <a:xfrm>
            <a:off x="6805613" y="5386388"/>
            <a:ext cx="11208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n-US" sz="1800" b="0" i="0"/>
              <a:t>defenses</a:t>
            </a:r>
          </a:p>
        </p:txBody>
      </p:sp>
    </p:spTree>
    <p:extLst>
      <p:ext uri="{BB962C8B-B14F-4D97-AF65-F5344CB8AC3E}">
        <p14:creationId xmlns:p14="http://schemas.microsoft.com/office/powerpoint/2010/main" val="325139444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121446" y="2626659"/>
            <a:ext cx="4749566" cy="2895453"/>
          </a:xfrm>
          <a:prstGeom prst="rect">
            <a:avLst/>
          </a:prstGeom>
        </p:spPr>
      </p:pic>
      <p:sp>
        <p:nvSpPr>
          <p:cNvPr id="4" name="Title 3"/>
          <p:cNvSpPr>
            <a:spLocks noGrp="1"/>
          </p:cNvSpPr>
          <p:nvPr>
            <p:ph type="title"/>
          </p:nvPr>
        </p:nvSpPr>
        <p:spPr/>
        <p:txBody>
          <a:bodyPr/>
          <a:lstStyle/>
          <a:p>
            <a:r>
              <a:rPr lang="en-US" dirty="0" err="1" smtClean="0"/>
              <a:t>Metamodel</a:t>
            </a:r>
            <a:r>
              <a:rPr lang="en-US" dirty="0" smtClean="0"/>
              <a:t> for concepts</a:t>
            </a:r>
            <a:endParaRPr lang="en-US" dirty="0"/>
          </a:p>
        </p:txBody>
      </p:sp>
    </p:spTree>
    <p:extLst>
      <p:ext uri="{BB962C8B-B14F-4D97-AF65-F5344CB8AC3E}">
        <p14:creationId xmlns:p14="http://schemas.microsoft.com/office/powerpoint/2010/main" val="39348225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Title 1"/>
          <p:cNvSpPr>
            <a:spLocks noGrp="1"/>
          </p:cNvSpPr>
          <p:nvPr>
            <p:ph type="title"/>
          </p:nvPr>
        </p:nvSpPr>
        <p:spPr/>
        <p:txBody>
          <a:bodyPr/>
          <a:lstStyle/>
          <a:p>
            <a:r>
              <a:rPr lang="en-US" altLang="en-US" smtClean="0"/>
              <a:t>Enumerating threats</a:t>
            </a:r>
          </a:p>
        </p:txBody>
      </p:sp>
      <p:sp>
        <p:nvSpPr>
          <p:cNvPr id="3" name="Content Placeholder 2"/>
          <p:cNvSpPr>
            <a:spLocks noGrp="1"/>
          </p:cNvSpPr>
          <p:nvPr>
            <p:ph idx="1"/>
          </p:nvPr>
        </p:nvSpPr>
        <p:spPr/>
        <p:txBody>
          <a:bodyPr>
            <a:normAutofit/>
          </a:bodyPr>
          <a:lstStyle/>
          <a:p>
            <a:pPr>
              <a:defRPr/>
            </a:pPr>
            <a:r>
              <a:rPr lang="en-US" dirty="0" smtClean="0"/>
              <a:t>We can enumerate threats systematically by considering each activity in each use case and analyzing its possible threats</a:t>
            </a:r>
          </a:p>
          <a:p>
            <a:pPr>
              <a:defRPr/>
            </a:pPr>
            <a:r>
              <a:rPr lang="en-US" dirty="0" smtClean="0"/>
              <a:t>The approach is systematic and considers all the activities where attacks can occur. For illustration we use a running example of a Virtual Machine Image (VMI) Repository, which stores VM images for use by service consumers and which is part of the administrative functions of the cloud</a:t>
            </a:r>
          </a:p>
          <a:p>
            <a:pPr>
              <a:defRPr/>
            </a:pPr>
            <a:r>
              <a:rPr lang="en-US" dirty="0" smtClean="0"/>
              <a:t>We apply to each action in this repository the STRIDE attacks , e.g. Read a VMI (confidentiality attack), Tamper a VMI (integrity attack). </a:t>
            </a:r>
            <a:endParaRPr lang="en-US" dirty="0"/>
          </a:p>
        </p:txBody>
      </p:sp>
    </p:spTree>
    <p:extLst>
      <p:ext uri="{BB962C8B-B14F-4D97-AF65-F5344CB8AC3E}">
        <p14:creationId xmlns:p14="http://schemas.microsoft.com/office/powerpoint/2010/main" val="15081330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good response to an attack</a:t>
            </a:r>
            <a:endParaRPr lang="en-US" dirty="0"/>
          </a:p>
        </p:txBody>
      </p:sp>
      <p:sp>
        <p:nvSpPr>
          <p:cNvPr id="3" name="Content Placeholder 2"/>
          <p:cNvSpPr>
            <a:spLocks noGrp="1"/>
          </p:cNvSpPr>
          <p:nvPr>
            <p:ph idx="1"/>
          </p:nvPr>
        </p:nvSpPr>
        <p:spPr/>
        <p:txBody>
          <a:bodyPr/>
          <a:lstStyle/>
          <a:p>
            <a:r>
              <a:rPr lang="en-US" dirty="0"/>
              <a:t>In 2008, T. Rowe Price "Retirement Plan Services" alerted and informed 35,000 clients that their names and Social Security numbers were compromised in files on computers that were stolen from one of their service providers. However, to deal with the crisis, the company offered those affected a free one-year subscription to an online credit monitoring service and up to $25,000 of identity theft insurance, as well as tips on protection from identity theft.</a:t>
            </a:r>
            <a:br>
              <a:rPr lang="en-US" dirty="0"/>
            </a:br>
            <a:r>
              <a:rPr lang="en-US" dirty="0"/>
              <a:t/>
            </a:r>
            <a:br>
              <a:rPr lang="en-US" dirty="0"/>
            </a:br>
            <a:r>
              <a:rPr lang="en-US" dirty="0"/>
              <a:t>-</a:t>
            </a:r>
          </a:p>
        </p:txBody>
      </p:sp>
    </p:spTree>
    <p:extLst>
      <p:ext uri="{BB962C8B-B14F-4D97-AF65-F5344CB8AC3E}">
        <p14:creationId xmlns:p14="http://schemas.microsoft.com/office/powerpoint/2010/main" val="705508188"/>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12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6489" y="1093789"/>
            <a:ext cx="7439025" cy="467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1299" name="Title 2"/>
          <p:cNvSpPr>
            <a:spLocks noGrp="1"/>
          </p:cNvSpPr>
          <p:nvPr>
            <p:ph type="title"/>
          </p:nvPr>
        </p:nvSpPr>
        <p:spPr/>
        <p:txBody>
          <a:bodyPr/>
          <a:lstStyle/>
          <a:p>
            <a:r>
              <a:rPr lang="en-US" altLang="en-US" smtClean="0"/>
              <a:t>Enumerating threats</a:t>
            </a:r>
          </a:p>
        </p:txBody>
      </p:sp>
    </p:spTree>
    <p:extLst>
      <p:ext uri="{BB962C8B-B14F-4D97-AF65-F5344CB8AC3E}">
        <p14:creationId xmlns:p14="http://schemas.microsoft.com/office/powerpoint/2010/main" val="324265540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2322" name="Object 2"/>
          <p:cNvGraphicFramePr>
            <a:graphicFrameLocks noChangeAspect="1"/>
          </p:cNvGraphicFramePr>
          <p:nvPr/>
        </p:nvGraphicFramePr>
        <p:xfrm>
          <a:off x="2738439" y="1573214"/>
          <a:ext cx="6715125" cy="3711575"/>
        </p:xfrm>
        <a:graphic>
          <a:graphicData uri="http://schemas.openxmlformats.org/presentationml/2006/ole">
            <mc:AlternateContent xmlns:mc="http://schemas.openxmlformats.org/markup-compatibility/2006">
              <mc:Choice xmlns:v="urn:schemas-microsoft-com:vml" Requires="v">
                <p:oleObj spid="_x0000_s3154" name="Document" r:id="rId3" imgW="6714490" imgH="3712235" progId="Word.Document.12">
                  <p:embed/>
                </p:oleObj>
              </mc:Choice>
              <mc:Fallback>
                <p:oleObj name="Document" r:id="rId3" imgW="6714490" imgH="3712235"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8439" y="1573214"/>
                        <a:ext cx="6715125" cy="371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itle 5"/>
          <p:cNvSpPr>
            <a:spLocks noGrp="1"/>
          </p:cNvSpPr>
          <p:nvPr>
            <p:ph type="title"/>
          </p:nvPr>
        </p:nvSpPr>
        <p:spPr/>
        <p:txBody>
          <a:bodyPr>
            <a:normAutofit/>
          </a:bodyPr>
          <a:lstStyle/>
          <a:p>
            <a:pPr>
              <a:defRPr/>
            </a:pPr>
            <a:r>
              <a:rPr lang="en-US" dirty="0"/>
              <a:t>Misuse Activities Analysis</a:t>
            </a:r>
            <a:br>
              <a:rPr lang="en-US" dirty="0"/>
            </a:br>
            <a:endParaRPr lang="en-US" dirty="0"/>
          </a:p>
        </p:txBody>
      </p:sp>
    </p:spTree>
    <p:extLst>
      <p:ext uri="{BB962C8B-B14F-4D97-AF65-F5344CB8AC3E}">
        <p14:creationId xmlns:p14="http://schemas.microsoft.com/office/powerpoint/2010/main" val="43443958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505200" y="1397000"/>
          <a:ext cx="5257800" cy="4470401"/>
        </p:xfrm>
        <a:graphic>
          <a:graphicData uri="http://schemas.openxmlformats.org/drawingml/2006/table">
            <a:tbl>
              <a:tblPr/>
              <a:tblGrid>
                <a:gridCol w="401813"/>
                <a:gridCol w="2998279"/>
                <a:gridCol w="1857708"/>
              </a:tblGrid>
              <a:tr h="343877">
                <a:tc>
                  <a:txBody>
                    <a:bodyPr/>
                    <a:lstStyle/>
                    <a:p>
                      <a:pPr marL="0" marR="0" indent="0" algn="ctr">
                        <a:lnSpc>
                          <a:spcPct val="200000"/>
                        </a:lnSpc>
                        <a:spcBef>
                          <a:spcPts val="0"/>
                        </a:spcBef>
                        <a:spcAft>
                          <a:spcPts val="0"/>
                        </a:spcAft>
                      </a:pPr>
                      <a:r>
                        <a:rPr lang="en-US" sz="1000" b="1">
                          <a:latin typeface="Times New Roman"/>
                          <a:ea typeface="Calibri"/>
                          <a:cs typeface="Times New Roman"/>
                        </a:rPr>
                        <a:t>ID</a:t>
                      </a:r>
                      <a:endParaRPr lang="en-US" sz="1000">
                        <a:latin typeface="Times New Roman"/>
                        <a:ea typeface="Calibri"/>
                        <a:cs typeface="Times New Roman"/>
                      </a:endParaRP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indent="0" algn="ctr">
                        <a:lnSpc>
                          <a:spcPct val="200000"/>
                        </a:lnSpc>
                        <a:spcBef>
                          <a:spcPts val="0"/>
                        </a:spcBef>
                        <a:spcAft>
                          <a:spcPts val="0"/>
                        </a:spcAft>
                      </a:pPr>
                      <a:r>
                        <a:rPr lang="en-US" sz="1000" b="1">
                          <a:latin typeface="Times New Roman"/>
                          <a:ea typeface="Calibri"/>
                          <a:cs typeface="Times New Roman"/>
                        </a:rPr>
                        <a:t>Threats</a:t>
                      </a:r>
                      <a:endParaRPr lang="en-US" sz="1000">
                        <a:latin typeface="Times New Roman"/>
                        <a:ea typeface="Calibri"/>
                        <a:cs typeface="Times New Roman"/>
                      </a:endParaRP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indent="0" algn="ctr">
                        <a:lnSpc>
                          <a:spcPct val="200000"/>
                        </a:lnSpc>
                        <a:spcBef>
                          <a:spcPts val="0"/>
                        </a:spcBef>
                        <a:spcAft>
                          <a:spcPts val="0"/>
                        </a:spcAft>
                      </a:pPr>
                      <a:r>
                        <a:rPr lang="en-US" sz="1000" b="1">
                          <a:latin typeface="Times New Roman"/>
                          <a:ea typeface="Calibri"/>
                          <a:cs typeface="Times New Roman"/>
                        </a:rPr>
                        <a:t>Defense</a:t>
                      </a:r>
                      <a:endParaRPr lang="en-US" sz="1000">
                        <a:latin typeface="Times New Roman"/>
                        <a:ea typeface="Calibri"/>
                        <a:cs typeface="Times New Roman"/>
                      </a:endParaRP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687754">
                <a:tc>
                  <a:txBody>
                    <a:bodyPr/>
                    <a:lstStyle/>
                    <a:p>
                      <a:pPr marL="0" marR="0" indent="0" algn="just">
                        <a:lnSpc>
                          <a:spcPct val="200000"/>
                        </a:lnSpc>
                        <a:spcBef>
                          <a:spcPts val="0"/>
                        </a:spcBef>
                        <a:spcAft>
                          <a:spcPts val="0"/>
                        </a:spcAft>
                      </a:pPr>
                      <a:r>
                        <a:rPr lang="en-US" sz="1000">
                          <a:latin typeface="Times New Roman"/>
                          <a:ea typeface="Calibri"/>
                          <a:cs typeface="Times New Roman"/>
                        </a:rPr>
                        <a:t>T11</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1000">
                          <a:latin typeface="Times New Roman"/>
                          <a:ea typeface="Calibri"/>
                          <a:cs typeface="Times New Roman"/>
                        </a:rPr>
                        <a:t>The cloud consumer is malicious and inserts malicious code into the VMI</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1000">
                          <a:latin typeface="Times New Roman"/>
                          <a:ea typeface="Calibri"/>
                          <a:cs typeface="Times New Roman"/>
                        </a:rPr>
                        <a:t>Authenticator - Authorizer</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754">
                <a:tc>
                  <a:txBody>
                    <a:bodyPr/>
                    <a:lstStyle/>
                    <a:p>
                      <a:pPr marL="0" marR="0" indent="0" algn="just">
                        <a:lnSpc>
                          <a:spcPct val="200000"/>
                        </a:lnSpc>
                        <a:spcBef>
                          <a:spcPts val="0"/>
                        </a:spcBef>
                        <a:spcAft>
                          <a:spcPts val="0"/>
                        </a:spcAft>
                      </a:pPr>
                      <a:r>
                        <a:rPr lang="en-US" sz="1000">
                          <a:latin typeface="Times New Roman"/>
                          <a:ea typeface="Calibri"/>
                          <a:cs typeface="Times New Roman"/>
                        </a:rPr>
                        <a:t>T21</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1000">
                          <a:latin typeface="Times New Roman"/>
                          <a:ea typeface="Calibri"/>
                          <a:cs typeface="Times New Roman"/>
                        </a:rPr>
                        <a:t>An external attacker listens to the network to obtain information about the VMI</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1000">
                          <a:latin typeface="Times New Roman"/>
                          <a:ea typeface="Calibri"/>
                          <a:cs typeface="Times New Roman"/>
                        </a:rPr>
                        <a:t>Secure Channel</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877">
                <a:tc>
                  <a:txBody>
                    <a:bodyPr/>
                    <a:lstStyle/>
                    <a:p>
                      <a:pPr marL="0" marR="0" indent="0" algn="just">
                        <a:lnSpc>
                          <a:spcPct val="200000"/>
                        </a:lnSpc>
                        <a:spcBef>
                          <a:spcPts val="0"/>
                        </a:spcBef>
                        <a:spcAft>
                          <a:spcPts val="0"/>
                        </a:spcAft>
                      </a:pPr>
                      <a:r>
                        <a:rPr lang="en-US" sz="1000">
                          <a:latin typeface="Times New Roman"/>
                          <a:ea typeface="Calibri"/>
                          <a:cs typeface="Times New Roman"/>
                        </a:rPr>
                        <a:t>T22</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900">
                          <a:solidFill>
                            <a:srgbClr val="000000"/>
                          </a:solidFill>
                          <a:latin typeface="Times New Roman"/>
                          <a:ea typeface="Times New Roman"/>
                          <a:cs typeface="Times New Roman"/>
                        </a:rPr>
                        <a:t>VMI may be modified while in transit</a:t>
                      </a:r>
                      <a:endParaRPr lang="en-US" sz="1000">
                        <a:latin typeface="Times New Roman"/>
                        <a:ea typeface="Calibri"/>
                        <a:cs typeface="Times New Roman"/>
                      </a:endParaRP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1000">
                          <a:latin typeface="Times New Roman"/>
                          <a:ea typeface="Calibri"/>
                          <a:cs typeface="Times New Roman"/>
                        </a:rPr>
                        <a:t>Secure Channel</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877">
                <a:tc>
                  <a:txBody>
                    <a:bodyPr/>
                    <a:lstStyle/>
                    <a:p>
                      <a:pPr marL="0" marR="0" indent="0" algn="just">
                        <a:lnSpc>
                          <a:spcPct val="200000"/>
                        </a:lnSpc>
                        <a:spcBef>
                          <a:spcPts val="0"/>
                        </a:spcBef>
                        <a:spcAft>
                          <a:spcPts val="0"/>
                        </a:spcAft>
                      </a:pPr>
                      <a:r>
                        <a:rPr lang="en-US" sz="1000">
                          <a:latin typeface="Times New Roman"/>
                          <a:ea typeface="Calibri"/>
                          <a:cs typeface="Times New Roman"/>
                        </a:rPr>
                        <a:t>T23</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900">
                          <a:solidFill>
                            <a:srgbClr val="000000"/>
                          </a:solidFill>
                          <a:latin typeface="Times New Roman"/>
                          <a:ea typeface="Times New Roman"/>
                          <a:cs typeface="Times New Roman"/>
                        </a:rPr>
                        <a:t>Disavows sending a VMI</a:t>
                      </a:r>
                      <a:endParaRPr lang="en-US" sz="1000">
                        <a:latin typeface="Times New Roman"/>
                        <a:ea typeface="Calibri"/>
                        <a:cs typeface="Times New Roman"/>
                      </a:endParaRP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1000">
                          <a:latin typeface="Times New Roman"/>
                          <a:ea typeface="Calibri"/>
                          <a:cs typeface="Times New Roman"/>
                        </a:rPr>
                        <a:t>Security Logger/Auditor</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754">
                <a:tc>
                  <a:txBody>
                    <a:bodyPr/>
                    <a:lstStyle/>
                    <a:p>
                      <a:pPr marL="0" marR="0" indent="0" algn="just">
                        <a:lnSpc>
                          <a:spcPct val="200000"/>
                        </a:lnSpc>
                        <a:spcBef>
                          <a:spcPts val="0"/>
                        </a:spcBef>
                        <a:spcAft>
                          <a:spcPts val="0"/>
                        </a:spcAft>
                      </a:pPr>
                      <a:r>
                        <a:rPr lang="en-US" sz="1000">
                          <a:latin typeface="Times New Roman"/>
                          <a:ea typeface="Calibri"/>
                          <a:cs typeface="Times New Roman"/>
                        </a:rPr>
                        <a:t>T31</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1000">
                          <a:latin typeface="Times New Roman"/>
                          <a:ea typeface="Calibri"/>
                          <a:cs typeface="Times New Roman"/>
                        </a:rPr>
                        <a:t>The IaaS administrator is malicious and collects information within the VMI</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1000">
                          <a:latin typeface="Times New Roman"/>
                          <a:ea typeface="Calibri"/>
                          <a:cs typeface="Times New Roman"/>
                        </a:rPr>
                        <a:t>Authenticator - Authorizer</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877">
                <a:tc>
                  <a:txBody>
                    <a:bodyPr/>
                    <a:lstStyle/>
                    <a:p>
                      <a:pPr marL="0" marR="0" indent="0" algn="just">
                        <a:lnSpc>
                          <a:spcPct val="200000"/>
                        </a:lnSpc>
                        <a:spcBef>
                          <a:spcPts val="0"/>
                        </a:spcBef>
                        <a:spcAft>
                          <a:spcPts val="0"/>
                        </a:spcAft>
                      </a:pPr>
                      <a:r>
                        <a:rPr lang="en-US" sz="1000">
                          <a:latin typeface="Times New Roman"/>
                          <a:ea typeface="Calibri"/>
                          <a:cs typeface="Times New Roman"/>
                        </a:rPr>
                        <a:t>T32</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1000">
                          <a:latin typeface="Times New Roman"/>
                          <a:ea typeface="Calibri"/>
                          <a:cs typeface="Times New Roman"/>
                        </a:rPr>
                        <a:t>The IaaS disavows receiving a VMI</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1000">
                          <a:latin typeface="Times New Roman"/>
                          <a:ea typeface="Calibri"/>
                          <a:cs typeface="Times New Roman"/>
                        </a:rPr>
                        <a:t>Security Logger/Auditor</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877">
                <a:tc>
                  <a:txBody>
                    <a:bodyPr/>
                    <a:lstStyle/>
                    <a:p>
                      <a:pPr marL="0" marR="0" indent="0" algn="just">
                        <a:lnSpc>
                          <a:spcPct val="200000"/>
                        </a:lnSpc>
                        <a:spcBef>
                          <a:spcPts val="0"/>
                        </a:spcBef>
                        <a:spcAft>
                          <a:spcPts val="0"/>
                        </a:spcAft>
                      </a:pPr>
                      <a:r>
                        <a:rPr lang="en-US" sz="1000">
                          <a:latin typeface="Times New Roman"/>
                          <a:ea typeface="Calibri"/>
                          <a:cs typeface="Times New Roman"/>
                        </a:rPr>
                        <a:t>T33</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900">
                          <a:solidFill>
                            <a:srgbClr val="000000"/>
                          </a:solidFill>
                          <a:latin typeface="Times New Roman"/>
                          <a:ea typeface="Times New Roman"/>
                          <a:cs typeface="Times New Roman"/>
                        </a:rPr>
                        <a:t>Insert malicious code in the image</a:t>
                      </a:r>
                      <a:endParaRPr lang="en-US" sz="1000">
                        <a:latin typeface="Times New Roman"/>
                        <a:ea typeface="Calibri"/>
                        <a:cs typeface="Times New Roman"/>
                      </a:endParaRP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1000">
                          <a:latin typeface="Times New Roman"/>
                          <a:ea typeface="Calibri"/>
                          <a:cs typeface="Times New Roman"/>
                        </a:rPr>
                        <a:t>Authenticator - Authorizer</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754">
                <a:tc>
                  <a:txBody>
                    <a:bodyPr/>
                    <a:lstStyle/>
                    <a:p>
                      <a:pPr marL="0" marR="0" indent="0" algn="just">
                        <a:lnSpc>
                          <a:spcPct val="200000"/>
                        </a:lnSpc>
                        <a:spcBef>
                          <a:spcPts val="0"/>
                        </a:spcBef>
                        <a:spcAft>
                          <a:spcPts val="0"/>
                        </a:spcAft>
                      </a:pPr>
                      <a:r>
                        <a:rPr lang="en-US" sz="1000">
                          <a:latin typeface="Times New Roman"/>
                          <a:ea typeface="Calibri"/>
                          <a:cs typeface="Times New Roman"/>
                        </a:rPr>
                        <a:t>T41</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1000">
                          <a:latin typeface="Times New Roman"/>
                          <a:ea typeface="Calibri"/>
                          <a:cs typeface="Times New Roman"/>
                        </a:rPr>
                        <a:t>The IaaS administrator stores a malicious VMI</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1000" dirty="0">
                          <a:latin typeface="Times New Roman"/>
                          <a:ea typeface="Calibri"/>
                          <a:cs typeface="Times New Roman"/>
                        </a:rPr>
                        <a:t>Authorizer – Authorizer</a:t>
                      </a:r>
                    </a:p>
                    <a:p>
                      <a:pPr marL="0" marR="0" indent="0" algn="just">
                        <a:lnSpc>
                          <a:spcPct val="200000"/>
                        </a:lnSpc>
                        <a:spcBef>
                          <a:spcPts val="0"/>
                        </a:spcBef>
                        <a:spcAft>
                          <a:spcPts val="0"/>
                        </a:spcAft>
                      </a:pPr>
                      <a:r>
                        <a:rPr lang="en-US" sz="1000" dirty="0">
                          <a:latin typeface="Times New Roman"/>
                          <a:ea typeface="Calibri"/>
                          <a:cs typeface="Times New Roman"/>
                        </a:rPr>
                        <a:t>Filter</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13388" name="Rectangle 1"/>
          <p:cNvSpPr>
            <a:spLocks noChangeArrowheads="1"/>
          </p:cNvSpPr>
          <p:nvPr/>
        </p:nvSpPr>
        <p:spPr bwMode="auto">
          <a:xfrm>
            <a:off x="4889581" y="-402342"/>
            <a:ext cx="2412840"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286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200" b="0" i="0" dirty="0">
              <a:ea typeface="Calibri" panose="020F0502020204030204" pitchFamily="34" charset="0"/>
              <a:cs typeface="Times New Roman" panose="02020603050405020304" pitchFamily="18" charset="0"/>
            </a:endParaRPr>
          </a:p>
          <a:p>
            <a:pPr algn="ctr" eaLnBrk="1" hangingPunct="1">
              <a:spcBef>
                <a:spcPct val="0"/>
              </a:spcBef>
              <a:buFontTx/>
              <a:buNone/>
            </a:pPr>
            <a:endParaRPr lang="en-US" altLang="en-US" sz="1200" b="0" i="0" dirty="0">
              <a:ea typeface="Calibri" panose="020F0502020204030204" pitchFamily="34" charset="0"/>
              <a:cs typeface="Times New Roman" panose="02020603050405020304" pitchFamily="18" charset="0"/>
            </a:endParaRPr>
          </a:p>
          <a:p>
            <a:pPr algn="ctr" eaLnBrk="1" hangingPunct="1">
              <a:spcBef>
                <a:spcPct val="0"/>
              </a:spcBef>
              <a:buFontTx/>
              <a:buNone/>
            </a:pPr>
            <a:endParaRPr lang="en-US" altLang="en-US" sz="1200" b="0" i="0" dirty="0">
              <a:ea typeface="Calibri" panose="020F0502020204030204" pitchFamily="34" charset="0"/>
              <a:cs typeface="Times New Roman" panose="02020603050405020304" pitchFamily="18" charset="0"/>
            </a:endParaRPr>
          </a:p>
          <a:p>
            <a:pPr algn="ctr" eaLnBrk="1" hangingPunct="1">
              <a:spcBef>
                <a:spcPct val="0"/>
              </a:spcBef>
              <a:buFontTx/>
              <a:buNone/>
            </a:pPr>
            <a:endParaRPr lang="en-US" altLang="en-US" sz="1200" b="0" i="0" dirty="0">
              <a:ea typeface="Calibri" panose="020F0502020204030204" pitchFamily="34" charset="0"/>
              <a:cs typeface="Times New Roman" panose="02020603050405020304" pitchFamily="18" charset="0"/>
            </a:endParaRPr>
          </a:p>
          <a:p>
            <a:pPr algn="ctr" eaLnBrk="1" hangingPunct="1">
              <a:spcBef>
                <a:spcPct val="0"/>
              </a:spcBef>
              <a:buFontTx/>
              <a:buNone/>
            </a:pPr>
            <a:endParaRPr lang="en-US" altLang="en-US" sz="1200" b="0" i="0" dirty="0">
              <a:ea typeface="Calibri" panose="020F0502020204030204" pitchFamily="34" charset="0"/>
              <a:cs typeface="Times New Roman" panose="02020603050405020304" pitchFamily="18" charset="0"/>
            </a:endParaRPr>
          </a:p>
          <a:p>
            <a:pPr algn="ctr" eaLnBrk="1" hangingPunct="1">
              <a:spcBef>
                <a:spcPct val="0"/>
              </a:spcBef>
              <a:buFontTx/>
              <a:buNone/>
            </a:pPr>
            <a:r>
              <a:rPr lang="en-US" altLang="en-US" sz="1600" b="0" i="0" dirty="0" smtClean="0">
                <a:ea typeface="Calibri" panose="020F0502020204030204" pitchFamily="34" charset="0"/>
                <a:cs typeface="Times New Roman" panose="02020603050405020304" pitchFamily="18" charset="0"/>
              </a:rPr>
              <a:t>Threats </a:t>
            </a:r>
            <a:r>
              <a:rPr lang="en-US" altLang="en-US" sz="1600" b="0" i="0" dirty="0">
                <a:ea typeface="Calibri" panose="020F0502020204030204" pitchFamily="34" charset="0"/>
                <a:cs typeface="Times New Roman" panose="02020603050405020304" pitchFamily="18" charset="0"/>
              </a:rPr>
              <a:t>vs. Defenses</a:t>
            </a:r>
            <a:endParaRPr lang="en-US" altLang="en-US" sz="1600" b="0" i="0" dirty="0">
              <a:ea typeface="Calibri" panose="020F0502020204030204" pitchFamily="34" charset="0"/>
            </a:endParaRPr>
          </a:p>
        </p:txBody>
      </p:sp>
    </p:spTree>
    <p:extLst>
      <p:ext uri="{BB962C8B-B14F-4D97-AF65-F5344CB8AC3E}">
        <p14:creationId xmlns:p14="http://schemas.microsoft.com/office/powerpoint/2010/main" val="1192427575"/>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itle 1"/>
          <p:cNvSpPr>
            <a:spLocks noGrp="1"/>
          </p:cNvSpPr>
          <p:nvPr>
            <p:ph type="title"/>
          </p:nvPr>
        </p:nvSpPr>
        <p:spPr/>
        <p:txBody>
          <a:bodyPr/>
          <a:lstStyle/>
          <a:p>
            <a:r>
              <a:rPr lang="en-US" altLang="en-US" smtClean="0"/>
              <a:t>Cloud security patterns</a:t>
            </a:r>
          </a:p>
        </p:txBody>
      </p:sp>
      <p:sp>
        <p:nvSpPr>
          <p:cNvPr id="314371" name="Content Placeholder 2"/>
          <p:cNvSpPr>
            <a:spLocks noGrp="1"/>
          </p:cNvSpPr>
          <p:nvPr>
            <p:ph idx="1"/>
          </p:nvPr>
        </p:nvSpPr>
        <p:spPr/>
        <p:txBody>
          <a:bodyPr/>
          <a:lstStyle/>
          <a:p>
            <a:r>
              <a:rPr lang="en-US" altLang="en-US" sz="1600" dirty="0"/>
              <a:t>Secure migration process – provides protection for live and offline migration. </a:t>
            </a:r>
          </a:p>
          <a:p>
            <a:r>
              <a:rPr lang="en-US" altLang="en-US" sz="1600" dirty="0"/>
              <a:t>Secure hypervisor – reinforces the security of the hypervisor to avoid some attacks.</a:t>
            </a:r>
          </a:p>
          <a:p>
            <a:r>
              <a:rPr lang="en-US" altLang="en-US" sz="1600" dirty="0"/>
              <a:t>Secure virtual network – secures the communication among virtual machines.</a:t>
            </a:r>
          </a:p>
          <a:p>
            <a:r>
              <a:rPr lang="en-US" altLang="en-US" sz="1600" dirty="0"/>
              <a:t>Virtualized Trusted Platform – provides a framework to determine whether the environment is secure before launching a virtual machine.</a:t>
            </a:r>
          </a:p>
          <a:p>
            <a:r>
              <a:rPr lang="en-US" altLang="en-US" sz="1600" dirty="0"/>
              <a:t>Secure DNS, where Access Control Lists (ACLs) are used to protect the </a:t>
            </a:r>
            <a:r>
              <a:rPr lang="en-US" altLang="en-US" sz="1600" dirty="0" smtClean="0"/>
              <a:t>DNS  (PLoP2014)</a:t>
            </a:r>
            <a:endParaRPr lang="en-US" altLang="en-US" sz="1600" dirty="0"/>
          </a:p>
          <a:p>
            <a:r>
              <a:rPr lang="en-US" altLang="en-US" sz="1600" dirty="0"/>
              <a:t>Security Group Firewall. A Security Group Firewall divides the firewall in customer groups that have similar filtering requirements  [Fer14b] </a:t>
            </a:r>
          </a:p>
          <a:p>
            <a:r>
              <a:rPr lang="en-US" altLang="en-US" sz="1600" dirty="0"/>
              <a:t>Cloud-based Web Application Firewall (CWAF). Controls access to web applications communicating through HTTP according to authorization rules with the objective of stopping XSS, SQL injection, and similar attacks</a:t>
            </a:r>
            <a:r>
              <a:rPr lang="en-US" altLang="en-US" sz="1600" dirty="0" smtClean="0"/>
              <a:t>.</a:t>
            </a:r>
          </a:p>
          <a:p>
            <a:r>
              <a:rPr lang="en-US" altLang="en-US" sz="1600" dirty="0" smtClean="0"/>
              <a:t>Secure DHCP</a:t>
            </a:r>
            <a:endParaRPr lang="en-US" altLang="en-US" sz="1600" dirty="0"/>
          </a:p>
          <a:p>
            <a:endParaRPr lang="en-US" altLang="en-US" sz="1600" dirty="0"/>
          </a:p>
        </p:txBody>
      </p:sp>
    </p:spTree>
    <p:extLst>
      <p:ext uri="{BB962C8B-B14F-4D97-AF65-F5344CB8AC3E}">
        <p14:creationId xmlns:p14="http://schemas.microsoft.com/office/powerpoint/2010/main" val="8392697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itle 1"/>
          <p:cNvSpPr>
            <a:spLocks noGrp="1"/>
          </p:cNvSpPr>
          <p:nvPr>
            <p:ph type="title"/>
          </p:nvPr>
        </p:nvSpPr>
        <p:spPr/>
        <p:txBody>
          <a:bodyPr/>
          <a:lstStyle/>
          <a:p>
            <a:r>
              <a:rPr lang="en-US" altLang="en-US" dirty="0" smtClean="0"/>
              <a:t>More misuse patterns for clouds</a:t>
            </a:r>
          </a:p>
        </p:txBody>
      </p:sp>
      <p:sp>
        <p:nvSpPr>
          <p:cNvPr id="3" name="Content Placeholder 2"/>
          <p:cNvSpPr>
            <a:spLocks noGrp="1"/>
          </p:cNvSpPr>
          <p:nvPr>
            <p:ph idx="1"/>
          </p:nvPr>
        </p:nvSpPr>
        <p:spPr/>
        <p:txBody>
          <a:bodyPr>
            <a:normAutofit fontScale="92500" lnSpcReduction="10000"/>
          </a:bodyPr>
          <a:lstStyle/>
          <a:p>
            <a:pPr>
              <a:defRPr/>
            </a:pPr>
            <a:r>
              <a:rPr lang="en-US" dirty="0" smtClean="0"/>
              <a:t>Covert channels in clouds – covert channels allow inter-VM communication bypassing the security rules of the hypervisor. </a:t>
            </a:r>
          </a:p>
          <a:p>
            <a:pPr>
              <a:defRPr/>
            </a:pPr>
            <a:r>
              <a:rPr lang="en-US" dirty="0" smtClean="0"/>
              <a:t>Virtual machine escape – describes how to exploit the hypervisor in order to take control of the underlying platform.</a:t>
            </a:r>
          </a:p>
          <a:p>
            <a:pPr>
              <a:defRPr/>
            </a:pPr>
            <a:r>
              <a:rPr lang="en-US" dirty="0" smtClean="0"/>
              <a:t>Virtual machine hopping – describes how a virtual machine can access other virtual machines, for example by exploiting the hypervisor.</a:t>
            </a:r>
          </a:p>
          <a:p>
            <a:pPr>
              <a:defRPr/>
            </a:pPr>
            <a:r>
              <a:rPr lang="en-US" dirty="0" smtClean="0"/>
              <a:t>Sniffing virtual networks – describes how a virtual machine can listen to the virtual network traffic in order to get confidential information. </a:t>
            </a:r>
          </a:p>
          <a:p>
            <a:pPr>
              <a:defRPr/>
            </a:pPr>
            <a:r>
              <a:rPr lang="en-US" dirty="0" smtClean="0"/>
              <a:t>Spoofing virtual networks – describes how a malicious virtual machine can intercept information in the virtual network with the purpose of altering its routing function. </a:t>
            </a:r>
          </a:p>
          <a:p>
            <a:pPr>
              <a:buFontTx/>
              <a:buNone/>
              <a:defRPr/>
            </a:pPr>
            <a:endParaRPr lang="en-US" dirty="0" smtClean="0"/>
          </a:p>
          <a:p>
            <a:pPr>
              <a:defRPr/>
            </a:pPr>
            <a:endParaRPr lang="en-US" dirty="0"/>
          </a:p>
        </p:txBody>
      </p:sp>
    </p:spTree>
    <p:extLst>
      <p:ext uri="{BB962C8B-B14F-4D97-AF65-F5344CB8AC3E}">
        <p14:creationId xmlns:p14="http://schemas.microsoft.com/office/powerpoint/2010/main" val="401840008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t>Secure Reference Architecture</a:t>
            </a:r>
            <a:br>
              <a:rPr lang="en-US" dirty="0" smtClean="0"/>
            </a:br>
            <a:endParaRPr lang="en-US" dirty="0"/>
          </a:p>
        </p:txBody>
      </p:sp>
      <p:sp>
        <p:nvSpPr>
          <p:cNvPr id="3" name="Content Placeholder 2"/>
          <p:cNvSpPr>
            <a:spLocks noGrp="1"/>
          </p:cNvSpPr>
          <p:nvPr>
            <p:ph idx="1"/>
          </p:nvPr>
        </p:nvSpPr>
        <p:spPr/>
        <p:txBody>
          <a:bodyPr>
            <a:normAutofit/>
          </a:bodyPr>
          <a:lstStyle/>
          <a:p>
            <a:pPr>
              <a:defRPr/>
            </a:pPr>
            <a:r>
              <a:rPr lang="en-US" dirty="0" smtClean="0"/>
              <a:t>The identified threats can be neutralized by applying appropriate security patterns. </a:t>
            </a:r>
          </a:p>
          <a:p>
            <a:pPr>
              <a:defRPr/>
            </a:pPr>
            <a:r>
              <a:rPr lang="en-US" dirty="0" smtClean="0"/>
              <a:t>We showed how each threat  can be controlled by a corresponding security pattern. Once security patterns are identified, we apply them into the reference architecture in order to stop or mitigate the threats</a:t>
            </a:r>
          </a:p>
          <a:p>
            <a:pPr>
              <a:defRPr/>
            </a:pPr>
            <a:r>
              <a:rPr lang="en-US" dirty="0" smtClean="0"/>
              <a:t>Security mechanisms are added to the basic RA, including Authenticator, Authorizer, Security Logger/Auditor and others that mitigate specific threats</a:t>
            </a:r>
          </a:p>
          <a:p>
            <a:pPr>
              <a:defRPr/>
            </a:pPr>
            <a:endParaRPr lang="en-US" dirty="0"/>
          </a:p>
        </p:txBody>
      </p:sp>
    </p:spTree>
    <p:extLst>
      <p:ext uri="{BB962C8B-B14F-4D97-AF65-F5344CB8AC3E}">
        <p14:creationId xmlns:p14="http://schemas.microsoft.com/office/powerpoint/2010/main" val="728547281"/>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1" y="1"/>
            <a:ext cx="7458075" cy="65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270961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01789" y="867666"/>
            <a:ext cx="6230470" cy="5891722"/>
          </a:xfrm>
          <a:prstGeom prst="rect">
            <a:avLst/>
          </a:prstGeom>
        </p:spPr>
      </p:pic>
      <p:sp>
        <p:nvSpPr>
          <p:cNvPr id="3" name="Title 2"/>
          <p:cNvSpPr>
            <a:spLocks noGrp="1"/>
          </p:cNvSpPr>
          <p:nvPr>
            <p:ph type="title"/>
          </p:nvPr>
        </p:nvSpPr>
        <p:spPr/>
        <p:txBody>
          <a:bodyPr/>
          <a:lstStyle/>
          <a:p>
            <a:r>
              <a:rPr lang="en-US" dirty="0" smtClean="0"/>
              <a:t>Secure </a:t>
            </a:r>
            <a:r>
              <a:rPr lang="en-US" dirty="0" err="1" smtClean="0"/>
              <a:t>IaaS</a:t>
            </a:r>
            <a:endParaRPr lang="en-US" dirty="0"/>
          </a:p>
        </p:txBody>
      </p:sp>
    </p:spTree>
    <p:extLst>
      <p:ext uri="{BB962C8B-B14F-4D97-AF65-F5344CB8AC3E}">
        <p14:creationId xmlns:p14="http://schemas.microsoft.com/office/powerpoint/2010/main" val="377604361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t>Validation of the SRA</a:t>
            </a:r>
            <a:br>
              <a:rPr lang="en-US" dirty="0" smtClean="0"/>
            </a:br>
            <a:endParaRPr lang="en-US" dirty="0"/>
          </a:p>
        </p:txBody>
      </p:sp>
      <p:sp>
        <p:nvSpPr>
          <p:cNvPr id="3" name="Content Placeholder 2"/>
          <p:cNvSpPr>
            <a:spLocks noGrp="1"/>
          </p:cNvSpPr>
          <p:nvPr>
            <p:ph idx="1"/>
          </p:nvPr>
        </p:nvSpPr>
        <p:spPr/>
        <p:txBody>
          <a:bodyPr>
            <a:noAutofit/>
          </a:bodyPr>
          <a:lstStyle/>
          <a:p>
            <a:pPr>
              <a:defRPr/>
            </a:pPr>
            <a:r>
              <a:rPr lang="en-US" sz="2400" dirty="0"/>
              <a:t>RAs are not directly  implementable</a:t>
            </a:r>
            <a:r>
              <a:rPr lang="en-US" sz="2400" u="sng" dirty="0"/>
              <a:t>;</a:t>
            </a:r>
            <a:r>
              <a:rPr lang="en-US" sz="2400" dirty="0"/>
              <a:t> they are abstract models and cannot be evaluated with respect to security or performance through experimentation or testing. </a:t>
            </a:r>
          </a:p>
          <a:p>
            <a:pPr>
              <a:defRPr/>
            </a:pPr>
            <a:r>
              <a:rPr lang="en-US" sz="2400" dirty="0"/>
              <a:t>An RA is similar to a pattern and it has similar value, it is a paradigm to guide implementation of new systems or evaluation of existing systems. </a:t>
            </a:r>
          </a:p>
          <a:p>
            <a:pPr>
              <a:defRPr/>
            </a:pPr>
            <a:r>
              <a:rPr lang="en-US" sz="2400" dirty="0"/>
              <a:t>Their evaluation must be based on how well they represent the relevant concepts of the systems they describe, how well the</a:t>
            </a:r>
            <a:r>
              <a:rPr lang="en-US" sz="2400" u="sng" dirty="0"/>
              <a:t>y</a:t>
            </a:r>
            <a:r>
              <a:rPr lang="en-US" sz="2400" dirty="0"/>
              <a:t> handle abstract threats, how complete they are, how precise they are, how they can be applied to the design or evaluation of systems, and how useful they are for other relevant functions. </a:t>
            </a:r>
          </a:p>
          <a:p>
            <a:pPr>
              <a:defRPr/>
            </a:pPr>
            <a:r>
              <a:rPr lang="en-US" sz="2400" dirty="0"/>
              <a:t>Their final validation comes from practitioners using them to build concrete architectures. </a:t>
            </a:r>
            <a:endParaRPr lang="en-US" sz="2400" dirty="0" smtClean="0"/>
          </a:p>
          <a:p>
            <a:pPr>
              <a:defRPr/>
            </a:pPr>
            <a:r>
              <a:rPr lang="en-US" sz="2400" dirty="0" smtClean="0"/>
              <a:t>We identified a variety of uses for a cloud SRA</a:t>
            </a:r>
            <a:endParaRPr lang="en-US" sz="2400" dirty="0"/>
          </a:p>
        </p:txBody>
      </p:sp>
    </p:spTree>
    <p:extLst>
      <p:ext uri="{BB962C8B-B14F-4D97-AF65-F5344CB8AC3E}">
        <p14:creationId xmlns:p14="http://schemas.microsoft.com/office/powerpoint/2010/main" val="3857036392"/>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itle 1"/>
          <p:cNvSpPr>
            <a:spLocks noGrp="1"/>
          </p:cNvSpPr>
          <p:nvPr>
            <p:ph type="title"/>
          </p:nvPr>
        </p:nvSpPr>
        <p:spPr/>
        <p:txBody>
          <a:bodyPr/>
          <a:lstStyle/>
          <a:p>
            <a:r>
              <a:rPr lang="en-US" altLang="en-US" smtClean="0"/>
              <a:t>Uses of a SRA</a:t>
            </a:r>
          </a:p>
        </p:txBody>
      </p:sp>
      <p:sp>
        <p:nvSpPr>
          <p:cNvPr id="320515" name="Content Placeholder 2"/>
          <p:cNvSpPr>
            <a:spLocks noGrp="1"/>
          </p:cNvSpPr>
          <p:nvPr>
            <p:ph idx="1"/>
          </p:nvPr>
        </p:nvSpPr>
        <p:spPr/>
        <p:txBody>
          <a:bodyPr/>
          <a:lstStyle/>
          <a:p>
            <a:r>
              <a:rPr lang="en-US" altLang="en-US" sz="2000">
                <a:solidFill>
                  <a:schemeClr val="accent2"/>
                </a:solidFill>
              </a:rPr>
              <a:t>Security Service Level Agreement (SSLA). </a:t>
            </a:r>
            <a:r>
              <a:rPr lang="en-US" altLang="en-US" sz="2000"/>
              <a:t>An RA can provide a framework for defining the requirement of the provider with respect to the requirements of the consumer; the SRA can define the security mechanisms that the SP has or could have and the customer can then select them for the corresponding SSLA. In particular, a SSLA can include several levels and the SRA makes clear where the services belong. SSLAs require monitoring to assure that the SP fulfilled its contact.</a:t>
            </a:r>
          </a:p>
          <a:p>
            <a:endParaRPr lang="en-US" altLang="en-US" sz="2000"/>
          </a:p>
          <a:p>
            <a:r>
              <a:rPr lang="en-US" altLang="en-US" sz="2000">
                <a:solidFill>
                  <a:schemeClr val="accent2"/>
                </a:solidFill>
              </a:rPr>
              <a:t>Reference for monitoring functions</a:t>
            </a:r>
            <a:r>
              <a:rPr lang="en-US" altLang="en-US" sz="2000"/>
              <a:t>. Monitoring requires mechanisms to obtain information about the system status. A SRA provides guidelines about the places where security events should be collected in order to fulfill SLAs requirements and for system administration. </a:t>
            </a:r>
          </a:p>
          <a:p>
            <a:endParaRPr lang="en-US" altLang="en-US" sz="2000"/>
          </a:p>
        </p:txBody>
      </p:sp>
    </p:spTree>
    <p:extLst>
      <p:ext uri="{BB962C8B-B14F-4D97-AF65-F5344CB8AC3E}">
        <p14:creationId xmlns:p14="http://schemas.microsoft.com/office/powerpoint/2010/main" val="1125867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ChangeArrowheads="1"/>
          </p:cNvSpPr>
          <p:nvPr/>
        </p:nvSpPr>
        <p:spPr bwMode="auto">
          <a:xfrm>
            <a:off x="914400"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FontTx/>
              <a:buNone/>
            </a:pPr>
            <a:r>
              <a:rPr lang="en-US" altLang="en-US" sz="3600" i="0">
                <a:solidFill>
                  <a:schemeClr val="tx2"/>
                </a:solidFill>
              </a:rPr>
              <a:t>Security environments or contexts</a:t>
            </a:r>
          </a:p>
        </p:txBody>
      </p:sp>
      <p:sp>
        <p:nvSpPr>
          <p:cNvPr id="22531" name="Rectangle 5"/>
          <p:cNvSpPr>
            <a:spLocks noChangeArrowheads="1"/>
          </p:cNvSpPr>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r>
              <a:rPr lang="en-US" altLang="en-US"/>
              <a:t>Early systems were isolated and single user --few security problems</a:t>
            </a:r>
          </a:p>
          <a:p>
            <a:r>
              <a:rPr lang="en-US" altLang="en-US"/>
              <a:t>Mainframes brought many users but we knew them (registered)—complexity and attacks increased</a:t>
            </a:r>
          </a:p>
          <a:p>
            <a:r>
              <a:rPr lang="en-US" altLang="en-US"/>
              <a:t>Distributed systems increased the problem by scattering the users</a:t>
            </a:r>
          </a:p>
        </p:txBody>
      </p:sp>
    </p:spTree>
    <p:extLst>
      <p:ext uri="{BB962C8B-B14F-4D97-AF65-F5344CB8AC3E}">
        <p14:creationId xmlns:p14="http://schemas.microsoft.com/office/powerpoint/2010/main" val="48090433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uses of SRAs</a:t>
            </a:r>
            <a:endParaRPr lang="en-US" dirty="0"/>
          </a:p>
        </p:txBody>
      </p:sp>
      <p:sp>
        <p:nvSpPr>
          <p:cNvPr id="3" name="Content Placeholder 2"/>
          <p:cNvSpPr>
            <a:spLocks noGrp="1"/>
          </p:cNvSpPr>
          <p:nvPr>
            <p:ph idx="1"/>
          </p:nvPr>
        </p:nvSpPr>
        <p:spPr/>
        <p:txBody>
          <a:bodyPr>
            <a:normAutofit fontScale="85000" lnSpcReduction="20000"/>
          </a:bodyPr>
          <a:lstStyle/>
          <a:p>
            <a:r>
              <a:rPr lang="en-US" b="1" i="1" dirty="0"/>
              <a:t>A holistic security view</a:t>
            </a:r>
            <a:r>
              <a:rPr lang="en-US" dirty="0"/>
              <a:t>. Several </a:t>
            </a:r>
            <a:r>
              <a:rPr lang="en-US" dirty="0" smtClean="0"/>
              <a:t>authors </a:t>
            </a:r>
            <a:r>
              <a:rPr lang="en-US" dirty="0"/>
              <a:t>emphasize the need to develop secure systems in a holistic way. Systems built piecemeal omit important interactions that may result in vulnerabilities. A SRA provides such a holistic view by indicating the places where security mechanisms can be attached and their effect in the functional parts of the architecture. As such a SRA can be useful for developing secure cloud development </a:t>
            </a:r>
            <a:r>
              <a:rPr lang="en-US" dirty="0" smtClean="0"/>
              <a:t>methodologies. </a:t>
            </a:r>
            <a:r>
              <a:rPr lang="en-US" dirty="0"/>
              <a:t>We can expand Figure 9 by indicating all the points where threats are neutralized with corresponding security Patterns. Holistic views are very important to combine quality factors such as safety or reliability with </a:t>
            </a:r>
            <a:r>
              <a:rPr lang="en-US" dirty="0" smtClean="0"/>
              <a:t>security.</a:t>
            </a:r>
            <a:endParaRPr lang="en-US" dirty="0"/>
          </a:p>
          <a:p>
            <a:endParaRPr lang="en-US" dirty="0"/>
          </a:p>
          <a:p>
            <a:r>
              <a:rPr lang="en-US" b="1" i="1" dirty="0"/>
              <a:t>A way to unify cloud terminology</a:t>
            </a:r>
            <a:r>
              <a:rPr lang="en-US" dirty="0"/>
              <a:t>. Different vendors have different ways to describe their security services and products. A SRA can be used as a framework to unify terms and descriptions. This is useful for selecting cloud providers. Some ontologies for this purpose </a:t>
            </a:r>
            <a:r>
              <a:rPr lang="en-US" dirty="0" smtClean="0"/>
              <a:t>exist, </a:t>
            </a:r>
            <a:r>
              <a:rPr lang="en-US" dirty="0"/>
              <a:t>but they don’t relate the terms to a RA, much less to a SRA.</a:t>
            </a:r>
          </a:p>
          <a:p>
            <a:endParaRPr lang="en-US" dirty="0"/>
          </a:p>
          <a:p>
            <a:endParaRPr lang="en-US" dirty="0"/>
          </a:p>
        </p:txBody>
      </p:sp>
    </p:spTree>
    <p:extLst>
      <p:ext uri="{BB962C8B-B14F-4D97-AF65-F5344CB8AC3E}">
        <p14:creationId xmlns:p14="http://schemas.microsoft.com/office/powerpoint/2010/main" val="315900908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SRAs in practice</a:t>
            </a:r>
            <a:endParaRPr lang="en-US" dirty="0"/>
          </a:p>
        </p:txBody>
      </p:sp>
      <p:sp>
        <p:nvSpPr>
          <p:cNvPr id="3" name="Content Placeholder 2"/>
          <p:cNvSpPr>
            <a:spLocks noGrp="1"/>
          </p:cNvSpPr>
          <p:nvPr>
            <p:ph idx="1"/>
          </p:nvPr>
        </p:nvSpPr>
        <p:spPr/>
        <p:txBody>
          <a:bodyPr>
            <a:normAutofit lnSpcReduction="10000"/>
          </a:bodyPr>
          <a:lstStyle/>
          <a:p>
            <a:r>
              <a:rPr lang="en-US" dirty="0" smtClean="0"/>
              <a:t>NIST</a:t>
            </a:r>
          </a:p>
          <a:p>
            <a:r>
              <a:rPr lang="en-US" dirty="0" smtClean="0"/>
              <a:t>IBM</a:t>
            </a:r>
          </a:p>
          <a:p>
            <a:r>
              <a:rPr lang="en-US" dirty="0" smtClean="0"/>
              <a:t>Oracle</a:t>
            </a:r>
          </a:p>
          <a:p>
            <a:r>
              <a:rPr lang="en-US" dirty="0" smtClean="0"/>
              <a:t>Fujitsu</a:t>
            </a:r>
          </a:p>
          <a:p>
            <a:r>
              <a:rPr lang="en-US" dirty="0" smtClean="0"/>
              <a:t>Amazon</a:t>
            </a:r>
          </a:p>
          <a:p>
            <a:r>
              <a:rPr lang="en-US" dirty="0" err="1" smtClean="0"/>
              <a:t>VmWare</a:t>
            </a:r>
            <a:endParaRPr lang="en-US" dirty="0" smtClean="0"/>
          </a:p>
          <a:p>
            <a:r>
              <a:rPr lang="en-US" dirty="0" smtClean="0"/>
              <a:t>Cisco</a:t>
            </a:r>
          </a:p>
          <a:p>
            <a:r>
              <a:rPr lang="en-US" dirty="0" smtClean="0"/>
              <a:t>Trend Micro</a:t>
            </a:r>
          </a:p>
          <a:p>
            <a:r>
              <a:rPr lang="en-US" dirty="0" smtClean="0"/>
              <a:t>Intel</a:t>
            </a:r>
            <a:endParaRPr lang="en-US" dirty="0"/>
          </a:p>
        </p:txBody>
      </p:sp>
    </p:spTree>
    <p:extLst>
      <p:ext uri="{BB962C8B-B14F-4D97-AF65-F5344CB8AC3E}">
        <p14:creationId xmlns:p14="http://schemas.microsoft.com/office/powerpoint/2010/main" val="137154826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security products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570072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Cloud-based Web Application Firewall</a:t>
            </a:r>
          </a:p>
        </p:txBody>
      </p:sp>
      <p:sp>
        <p:nvSpPr>
          <p:cNvPr id="3" name="Content Placeholder 2"/>
          <p:cNvSpPr>
            <a:spLocks noGrp="1"/>
          </p:cNvSpPr>
          <p:nvPr>
            <p:ph idx="1"/>
          </p:nvPr>
        </p:nvSpPr>
        <p:spPr/>
        <p:txBody>
          <a:bodyPr/>
          <a:lstStyle/>
          <a:p>
            <a:pPr marL="0" indent="0">
              <a:buNone/>
            </a:pPr>
            <a:r>
              <a:rPr lang="en-US" sz="1400" dirty="0"/>
              <a:t>Also member of the web application firewall (WAF) and </a:t>
            </a:r>
            <a:r>
              <a:rPr lang="en-US" sz="1400" dirty="0">
                <a:hlinkClick r:id="rId2" tooltip="Web Application Security"/>
              </a:rPr>
              <a:t>Web applications security</a:t>
            </a:r>
            <a:r>
              <a:rPr lang="en-US" sz="1400" dirty="0"/>
              <a:t> family of technologies. This technology is unique due to the fact that it is platform agnostic and does not require any hardware or software changes on the host. All providers but one require a DNS change, wherein all web traffic is routed through the WAF where it is inspected and threats are thwarted. Cloud-based WAFs are typically centrally orchestrated, which means that threat detection information is shared among all the tenants of the service. This collaboration results in improved detection rates and lower false positives. Like other cloud-based solutions, this technology is elastic, scalable and is typically offered as a pay-as-you grow service. This approach is ideal for cloud-based web applications and small or medium sized websites that require web application security but are not willing or able to make software or hardware changes to their systems.</a:t>
            </a:r>
          </a:p>
          <a:p>
            <a:r>
              <a:rPr lang="en-US" sz="1400" dirty="0" err="1"/>
              <a:t>XyberShield</a:t>
            </a:r>
            <a:r>
              <a:rPr lang="en-US" sz="1400" dirty="0"/>
              <a:t> is the only cloud-based WAF which does not require a DNS change</a:t>
            </a:r>
            <a:r>
              <a:rPr lang="en-US" sz="1400" baseline="30000" dirty="0">
                <a:hlinkClick r:id="rId3"/>
              </a:rPr>
              <a:t>[13]</a:t>
            </a:r>
            <a:r>
              <a:rPr lang="en-US" sz="1400" dirty="0"/>
              <a:t>, instead relying upon a local 4k script and constant communication to its global service platform of 55 points of presence.</a:t>
            </a:r>
          </a:p>
          <a:p>
            <a:r>
              <a:rPr lang="en-US" sz="1400" dirty="0"/>
              <a:t>In 2010, </a:t>
            </a:r>
            <a:r>
              <a:rPr lang="en-US" sz="1400" dirty="0" err="1"/>
              <a:t>Imperva</a:t>
            </a:r>
            <a:r>
              <a:rPr lang="en-US" sz="1400" dirty="0"/>
              <a:t> spun out </a:t>
            </a:r>
            <a:r>
              <a:rPr lang="en-US" sz="1400" dirty="0" err="1"/>
              <a:t>Incapsula</a:t>
            </a:r>
            <a:r>
              <a:rPr lang="en-US" sz="1400" dirty="0"/>
              <a:t> to provide a cloud-based WAF to small to medium sized businesses.</a:t>
            </a:r>
          </a:p>
          <a:p>
            <a:r>
              <a:rPr lang="en-US" sz="1400" dirty="0"/>
              <a:t>Since 2011, United Security Providers provides the Secure Entry Server as an Amazon EC2 Cloud-based Web Application Firewall</a:t>
            </a:r>
          </a:p>
          <a:p>
            <a:r>
              <a:rPr lang="en-US" sz="1400" dirty="0"/>
              <a:t>Akamai Technologies offers a cloud-based WAF that incorporates advanced features such as rate control and custom rules enabling it to address both layer 7 and </a:t>
            </a:r>
            <a:r>
              <a:rPr lang="en-US" sz="1400" dirty="0" err="1"/>
              <a:t>DDoS</a:t>
            </a:r>
            <a:r>
              <a:rPr lang="en-US" sz="1400" dirty="0"/>
              <a:t> attacks.</a:t>
            </a:r>
          </a:p>
          <a:p>
            <a:r>
              <a:rPr lang="en-US" sz="1400" dirty="0"/>
              <a:t>Since 2012, </a:t>
            </a:r>
            <a:r>
              <a:rPr lang="en-US" sz="1400" dirty="0" err="1">
                <a:hlinkClick r:id="rId4" tooltip="Penta Security"/>
              </a:rPr>
              <a:t>Penta</a:t>
            </a:r>
            <a:r>
              <a:rPr lang="en-US" sz="1400" dirty="0">
                <a:hlinkClick r:id="rId4" tooltip="Penta Security"/>
              </a:rPr>
              <a:t> Security Systems, Inc.</a:t>
            </a:r>
            <a:r>
              <a:rPr lang="en-US" sz="1400" dirty="0"/>
              <a:t> offers a cloud-based WAF, named WAPPLES V-Series</a:t>
            </a:r>
            <a:r>
              <a:rPr lang="en-US" sz="1400" baseline="30000" dirty="0">
                <a:hlinkClick r:id="rId3"/>
              </a:rPr>
              <a:t>[14]</a:t>
            </a:r>
            <a:r>
              <a:rPr lang="en-US" sz="1400" dirty="0"/>
              <a:t>, to the public with the strategic partnership with ISPs including </a:t>
            </a:r>
            <a:r>
              <a:rPr lang="en-US" sz="1400" dirty="0">
                <a:hlinkClick r:id="rId5" tooltip="KT Corporation"/>
              </a:rPr>
              <a:t>KT, Korea</a:t>
            </a:r>
            <a:r>
              <a:rPr lang="en-US" sz="1400" dirty="0"/>
              <a:t>.</a:t>
            </a:r>
          </a:p>
          <a:p>
            <a:endParaRPr lang="en-US" sz="1400" dirty="0"/>
          </a:p>
        </p:txBody>
      </p:sp>
    </p:spTree>
    <p:extLst>
      <p:ext uri="{BB962C8B-B14F-4D97-AF65-F5344CB8AC3E}">
        <p14:creationId xmlns:p14="http://schemas.microsoft.com/office/powerpoint/2010/main" val="294482487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CipherCloud</a:t>
            </a:r>
            <a:r>
              <a:rPr lang="en-US" dirty="0" smtClean="0"/>
              <a:t/>
            </a:r>
            <a:br>
              <a:rPr lang="en-US" dirty="0" smtClean="0"/>
            </a:br>
            <a:r>
              <a:rPr lang="en-US" sz="2400" dirty="0" smtClean="0"/>
              <a:t>http</a:t>
            </a:r>
            <a:r>
              <a:rPr lang="en-US" sz="2400" dirty="0"/>
              <a:t>://www.ciphercloud.com/products/</a:t>
            </a:r>
          </a:p>
        </p:txBody>
      </p:sp>
      <p:sp>
        <p:nvSpPr>
          <p:cNvPr id="3" name="Content Placeholder 2"/>
          <p:cNvSpPr>
            <a:spLocks noGrp="1"/>
          </p:cNvSpPr>
          <p:nvPr>
            <p:ph idx="1"/>
          </p:nvPr>
        </p:nvSpPr>
        <p:spPr/>
        <p:txBody>
          <a:bodyPr/>
          <a:lstStyle/>
          <a:p>
            <a:r>
              <a:rPr lang="en-US" dirty="0"/>
              <a:t>The </a:t>
            </a:r>
            <a:r>
              <a:rPr lang="en-US" dirty="0" err="1"/>
              <a:t>CipherCloud</a:t>
            </a:r>
            <a:r>
              <a:rPr lang="en-US" dirty="0"/>
              <a:t> Open Platform eliminates cloud security issues by delivering a single platform to secure sensitive customer information across all of your cloud applications, while preserving usability, functionality and performance. Available as a service or virtual appliance, </a:t>
            </a:r>
            <a:r>
              <a:rPr lang="en-US" dirty="0" err="1"/>
              <a:t>CipherCloud</a:t>
            </a:r>
            <a:r>
              <a:rPr lang="en-US" dirty="0"/>
              <a:t> delivers a comprehensive set of protection controls including </a:t>
            </a:r>
            <a:r>
              <a:rPr lang="en-US" dirty="0">
                <a:hlinkClick r:id="rId2"/>
              </a:rPr>
              <a:t>encryption</a:t>
            </a:r>
            <a:r>
              <a:rPr lang="en-US" dirty="0"/>
              <a:t>, </a:t>
            </a:r>
            <a:r>
              <a:rPr lang="en-US" dirty="0">
                <a:hlinkClick r:id="rId3"/>
              </a:rPr>
              <a:t>tokenization</a:t>
            </a:r>
            <a:r>
              <a:rPr lang="en-US" dirty="0"/>
              <a:t>, </a:t>
            </a:r>
            <a:r>
              <a:rPr lang="en-US" dirty="0">
                <a:hlinkClick r:id="rId4"/>
              </a:rPr>
              <a:t>activity monitoring</a:t>
            </a:r>
            <a:r>
              <a:rPr lang="en-US" dirty="0"/>
              <a:t>, </a:t>
            </a:r>
            <a:r>
              <a:rPr lang="en-US" dirty="0">
                <a:hlinkClick r:id="rId5"/>
              </a:rPr>
              <a:t>data loss prevention (DLP)</a:t>
            </a:r>
            <a:r>
              <a:rPr lang="en-US" dirty="0"/>
              <a:t> and </a:t>
            </a:r>
            <a:r>
              <a:rPr lang="en-US" dirty="0">
                <a:hlinkClick r:id="rId6"/>
              </a:rPr>
              <a:t>malware detection</a:t>
            </a:r>
            <a:r>
              <a:rPr lang="en-US" dirty="0"/>
              <a:t> that can overcome your cloud security concerns.</a:t>
            </a:r>
          </a:p>
          <a:p>
            <a:endParaRPr lang="en-US" dirty="0"/>
          </a:p>
        </p:txBody>
      </p:sp>
    </p:spTree>
    <p:extLst>
      <p:ext uri="{BB962C8B-B14F-4D97-AF65-F5344CB8AC3E}">
        <p14:creationId xmlns:p14="http://schemas.microsoft.com/office/powerpoint/2010/main" val="177393241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p:cNvSpPr>
            <a:spLocks noGrp="1"/>
          </p:cNvSpPr>
          <p:nvPr>
            <p:ph type="title"/>
          </p:nvPr>
        </p:nvSpPr>
        <p:spPr/>
        <p:txBody>
          <a:bodyPr/>
          <a:lstStyle/>
          <a:p>
            <a:r>
              <a:rPr lang="en-US" smtClean="0"/>
              <a:t>Lenovo cloud security</a:t>
            </a:r>
          </a:p>
        </p:txBody>
      </p:sp>
      <p:sp>
        <p:nvSpPr>
          <p:cNvPr id="142338" name="Rectangle 3"/>
          <p:cNvSpPr>
            <a:spLocks noGrp="1"/>
          </p:cNvSpPr>
          <p:nvPr>
            <p:ph type="body" idx="1"/>
          </p:nvPr>
        </p:nvSpPr>
        <p:spPr/>
        <p:txBody>
          <a:bodyPr/>
          <a:lstStyle/>
          <a:p>
            <a:pPr>
              <a:lnSpc>
                <a:spcPct val="80000"/>
              </a:lnSpc>
            </a:pPr>
            <a:r>
              <a:rPr lang="en-US" sz="2400" dirty="0"/>
              <a:t>Lenovo has a secure and manageable way of accessing Web applications by adding a cloud-connecting client to its desktop and laptop computers. </a:t>
            </a:r>
          </a:p>
          <a:p>
            <a:pPr>
              <a:lnSpc>
                <a:spcPct val="80000"/>
              </a:lnSpc>
            </a:pPr>
            <a:r>
              <a:rPr lang="en-US" sz="2400" dirty="0"/>
              <a:t>Cloud Ready Clients, are </a:t>
            </a:r>
            <a:r>
              <a:rPr lang="en-US" sz="2400" dirty="0">
                <a:hlinkClick r:id="rId2"/>
              </a:rPr>
              <a:t>ThinkPad laptops</a:t>
            </a:r>
            <a:r>
              <a:rPr lang="en-US" sz="2400" dirty="0"/>
              <a:t> and </a:t>
            </a:r>
            <a:r>
              <a:rPr lang="en-US" sz="2400" dirty="0" err="1"/>
              <a:t>ThinkCentre</a:t>
            </a:r>
            <a:r>
              <a:rPr lang="en-US" sz="2400" dirty="0"/>
              <a:t> desktops equipped with client software powered by </a:t>
            </a:r>
            <a:r>
              <a:rPr lang="en-US" sz="2400" dirty="0" err="1"/>
              <a:t>webNetwork</a:t>
            </a:r>
            <a:r>
              <a:rPr lang="en-US" sz="2400" dirty="0"/>
              <a:t>, an application delivery method developed by Lenovo partner </a:t>
            </a:r>
            <a:r>
              <a:rPr lang="en-US" sz="2400" dirty="0">
                <a:hlinkClick r:id="rId3"/>
              </a:rPr>
              <a:t>Stoneware</a:t>
            </a:r>
            <a:r>
              <a:rPr lang="en-US" sz="2400" dirty="0"/>
              <a:t>. The cloud-ready PCs have to be powered by Intel's second-generation Core or Core </a:t>
            </a:r>
            <a:r>
              <a:rPr lang="en-US" sz="2400" dirty="0" err="1"/>
              <a:t>vPro</a:t>
            </a:r>
            <a:r>
              <a:rPr lang="en-US" sz="2400" dirty="0"/>
              <a:t> processors. </a:t>
            </a:r>
          </a:p>
          <a:p>
            <a:pPr>
              <a:lnSpc>
                <a:spcPct val="80000"/>
              </a:lnSpc>
            </a:pPr>
            <a:r>
              <a:rPr lang="en-US" sz="2400" dirty="0"/>
              <a:t>Intel is involved because </a:t>
            </a:r>
            <a:r>
              <a:rPr lang="en-US" sz="2400" dirty="0">
                <a:hlinkClick r:id="rId4"/>
              </a:rPr>
              <a:t>Lenovo</a:t>
            </a:r>
            <a:r>
              <a:rPr lang="en-US" sz="2400" dirty="0"/>
              <a:t> uses its application programming interfaces that expose security, management, and power management features in the hardware. These features are used by Lenovo's client software, which it calls </a:t>
            </a:r>
            <a:r>
              <a:rPr lang="en-US" sz="2400" dirty="0">
                <a:hlinkClick r:id="rId5"/>
              </a:rPr>
              <a:t>Secure Cloud Access.</a:t>
            </a:r>
            <a:r>
              <a:rPr lang="en-US" sz="2400" dirty="0"/>
              <a:t> </a:t>
            </a:r>
          </a:p>
          <a:p>
            <a:pPr>
              <a:lnSpc>
                <a:spcPct val="80000"/>
              </a:lnSpc>
            </a:pPr>
            <a:endParaRPr lang="en-US" sz="2400" dirty="0"/>
          </a:p>
        </p:txBody>
      </p:sp>
    </p:spTree>
    <p:extLst>
      <p:ext uri="{BB962C8B-B14F-4D97-AF65-F5344CB8AC3E}">
        <p14:creationId xmlns:p14="http://schemas.microsoft.com/office/powerpoint/2010/main" val="376828091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p:cNvSpPr>
            <a:spLocks noGrp="1"/>
          </p:cNvSpPr>
          <p:nvPr>
            <p:ph type="title"/>
          </p:nvPr>
        </p:nvSpPr>
        <p:spPr/>
        <p:txBody>
          <a:bodyPr/>
          <a:lstStyle/>
          <a:p>
            <a:r>
              <a:rPr lang="en-US" smtClean="0"/>
              <a:t>Lenovo II</a:t>
            </a:r>
          </a:p>
        </p:txBody>
      </p:sp>
      <p:sp>
        <p:nvSpPr>
          <p:cNvPr id="143362" name="Rectangle 3"/>
          <p:cNvSpPr>
            <a:spLocks noGrp="1"/>
          </p:cNvSpPr>
          <p:nvPr>
            <p:ph type="body" idx="1"/>
          </p:nvPr>
        </p:nvSpPr>
        <p:spPr/>
        <p:txBody>
          <a:bodyPr/>
          <a:lstStyle/>
          <a:p>
            <a:pPr>
              <a:lnSpc>
                <a:spcPct val="80000"/>
              </a:lnSpc>
            </a:pPr>
            <a:r>
              <a:rPr lang="en-US" sz="1800"/>
              <a:t>For example, customers could tie a fingerprint reader on a PC to a cloud application for authentication. SCA also can be used to automatically detect the hosting device's processor performance, free memory, graphics and available bandwidth, and then fit the application delivery within those parameters. </a:t>
            </a:r>
          </a:p>
          <a:p>
            <a:pPr>
              <a:lnSpc>
                <a:spcPct val="80000"/>
              </a:lnSpc>
            </a:pPr>
            <a:r>
              <a:rPr lang="en-US" sz="1800"/>
              <a:t>Available security methods includes SSL or VPN access, integration with Active Directory, eDirectory or LDAP directories, and the ability to incorporate additional layers of authentication when such security measures do not already exist on the device. SCA tries to prevent virus contamination by providing access to corporate applications and print and file resources, while walling off its intranet. </a:t>
            </a:r>
          </a:p>
          <a:p>
            <a:pPr>
              <a:lnSpc>
                <a:spcPct val="80000"/>
              </a:lnSpc>
            </a:pPr>
            <a:r>
              <a:rPr lang="en-US" sz="1800"/>
              <a:t>The cloud-ready software allows single sign-on to applications, whether Windows, Web, internal or hosted, and services. This is meant to reduce the number of password resets by IT management. Lenovo also offers a built-in fingerprint reader with its PCs to complement or replace application-unique passwords. </a:t>
            </a:r>
          </a:p>
          <a:p>
            <a:pPr>
              <a:lnSpc>
                <a:spcPct val="80000"/>
              </a:lnSpc>
            </a:pPr>
            <a:r>
              <a:rPr lang="en-US" sz="1800"/>
              <a:t>SCA has a starting price of about $80 per user, and is available only in North America.</a:t>
            </a:r>
          </a:p>
        </p:txBody>
      </p:sp>
    </p:spTree>
    <p:extLst>
      <p:ext uri="{BB962C8B-B14F-4D97-AF65-F5344CB8AC3E}">
        <p14:creationId xmlns:p14="http://schemas.microsoft.com/office/powerpoint/2010/main" val="231657856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Porticor</a:t>
            </a:r>
            <a:r>
              <a:rPr lang="en-US" b="1" dirty="0"/>
              <a:t>® Virtual Private Data™</a:t>
            </a:r>
            <a:br>
              <a:rPr lang="en-US" b="1" dirty="0"/>
            </a:br>
            <a:endParaRPr lang="en-US" dirty="0"/>
          </a:p>
        </p:txBody>
      </p:sp>
      <p:sp>
        <p:nvSpPr>
          <p:cNvPr id="3" name="Content Placeholder 2"/>
          <p:cNvSpPr>
            <a:spLocks noGrp="1"/>
          </p:cNvSpPr>
          <p:nvPr>
            <p:ph idx="1"/>
          </p:nvPr>
        </p:nvSpPr>
        <p:spPr/>
        <p:txBody>
          <a:bodyPr/>
          <a:lstStyle/>
          <a:p>
            <a:r>
              <a:rPr lang="en-US" sz="1800" dirty="0" err="1"/>
              <a:t>Porticor</a:t>
            </a:r>
            <a:r>
              <a:rPr lang="en-US" sz="1800" dirty="0"/>
              <a:t> Virtual Private Data (VPD™) combines state of the art data encryption with patented homomorphic</a:t>
            </a:r>
            <a:r>
              <a:rPr lang="en-US" sz="1800" baseline="30000" dirty="0"/>
              <a:t>1</a:t>
            </a:r>
            <a:r>
              <a:rPr lang="en-US" sz="1800" dirty="0"/>
              <a:t> split-key management to offer the most secure, cost-effective solution for safeguarding data in the cloud.</a:t>
            </a:r>
            <a:br>
              <a:rPr lang="en-US" sz="1800" dirty="0"/>
            </a:br>
            <a:r>
              <a:rPr lang="en-US" sz="1800" dirty="0"/>
              <a:t/>
            </a:r>
            <a:br>
              <a:rPr lang="en-US" sz="1800" dirty="0"/>
            </a:br>
            <a:r>
              <a:rPr lang="en-US" sz="1800" dirty="0"/>
              <a:t>Easy to install and use, </a:t>
            </a:r>
            <a:r>
              <a:rPr lang="en-US" sz="1800" dirty="0" err="1"/>
              <a:t>Porticor</a:t>
            </a:r>
            <a:r>
              <a:rPr lang="en-US" sz="1800" dirty="0"/>
              <a:t> VPD provides a complete solution for the entire data layer, and solves the biggest challenge of cloud data encryption – safe storage of the keys. </a:t>
            </a:r>
            <a:r>
              <a:rPr lang="en-US" sz="1800" dirty="0" err="1"/>
              <a:t>Porticor</a:t>
            </a:r>
            <a:r>
              <a:rPr lang="en-US" sz="1800" dirty="0"/>
              <a:t> VPD is an official </a:t>
            </a:r>
            <a:r>
              <a:rPr lang="en-US" sz="1800" dirty="0">
                <a:hlinkClick r:id="rId2"/>
              </a:rPr>
              <a:t>Amazon Solution Provider</a:t>
            </a:r>
            <a:r>
              <a:rPr lang="en-US" sz="1800" dirty="0"/>
              <a:t>.</a:t>
            </a:r>
          </a:p>
          <a:p>
            <a:r>
              <a:rPr lang="en-US" sz="1800" dirty="0"/>
              <a:t>In Infrastructure as a Service (</a:t>
            </a:r>
            <a:r>
              <a:rPr lang="en-US" sz="1800" dirty="0" err="1"/>
              <a:t>IaaS</a:t>
            </a:r>
            <a:r>
              <a:rPr lang="en-US" sz="1800" dirty="0"/>
              <a:t>) and Platform as a Service (</a:t>
            </a:r>
            <a:r>
              <a:rPr lang="en-US" sz="1800" dirty="0" err="1"/>
              <a:t>PaaS</a:t>
            </a:r>
            <a:r>
              <a:rPr lang="en-US" sz="1800" dirty="0"/>
              <a:t>) clouds, protecting data at rest is your responsibility. To meet privacy obligations to your customers and employees, and to comply with regulatory standards such as PCI DSS, HIPAA and SOX, businesses must securely encrypt cloud-based data, while keeping operational overhead to a minimum.</a:t>
            </a:r>
          </a:p>
          <a:p>
            <a:r>
              <a:rPr lang="en-US" sz="1800" dirty="0"/>
              <a:t>Encryption of most data storage types – including virtual disks, databases, files, distributed storage and more – using strong encryption algorithms such as AES-256.</a:t>
            </a:r>
          </a:p>
        </p:txBody>
      </p:sp>
    </p:spTree>
    <p:extLst>
      <p:ext uri="{BB962C8B-B14F-4D97-AF65-F5344CB8AC3E}">
        <p14:creationId xmlns:p14="http://schemas.microsoft.com/office/powerpoint/2010/main" val="329446247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2"/>
          <p:cNvSpPr>
            <a:spLocks noGrp="1"/>
          </p:cNvSpPr>
          <p:nvPr>
            <p:ph type="title"/>
          </p:nvPr>
        </p:nvSpPr>
        <p:spPr/>
        <p:txBody>
          <a:bodyPr/>
          <a:lstStyle/>
          <a:p>
            <a:r>
              <a:rPr lang="en-US" smtClean="0"/>
              <a:t>Terremark</a:t>
            </a:r>
          </a:p>
        </p:txBody>
      </p:sp>
      <p:sp>
        <p:nvSpPr>
          <p:cNvPr id="174082" name="Rectangle 3"/>
          <p:cNvSpPr>
            <a:spLocks noGrp="1"/>
          </p:cNvSpPr>
          <p:nvPr>
            <p:ph type="body" idx="1"/>
          </p:nvPr>
        </p:nvSpPr>
        <p:spPr/>
        <p:txBody>
          <a:bodyPr/>
          <a:lstStyle/>
          <a:p>
            <a:pPr>
              <a:lnSpc>
                <a:spcPct val="80000"/>
              </a:lnSpc>
            </a:pPr>
            <a:r>
              <a:rPr lang="en-US" sz="2400" dirty="0"/>
              <a:t>Verizon  acquired the hosting firm </a:t>
            </a:r>
            <a:r>
              <a:rPr lang="en-US" sz="2400" dirty="0" err="1"/>
              <a:t>Terremark</a:t>
            </a:r>
            <a:r>
              <a:rPr lang="en-US" sz="2400" dirty="0"/>
              <a:t> for $1.4 billion.</a:t>
            </a:r>
          </a:p>
          <a:p>
            <a:pPr>
              <a:lnSpc>
                <a:spcPct val="80000"/>
              </a:lnSpc>
            </a:pPr>
            <a:r>
              <a:rPr lang="en-US" sz="2400" dirty="0"/>
              <a:t>The deal builds on a relationship the </a:t>
            </a:r>
            <a:r>
              <a:rPr lang="en-US" sz="2400" dirty="0">
                <a:hlinkClick r:id="rId2"/>
              </a:rPr>
              <a:t>two companies began in September</a:t>
            </a:r>
            <a:r>
              <a:rPr lang="en-US" sz="2400" dirty="0"/>
              <a:t> 2010, under which Verizon sold cloud services to small and medium-sized businesses out of </a:t>
            </a:r>
            <a:r>
              <a:rPr lang="en-US" sz="2400" dirty="0" err="1"/>
              <a:t>Terremark’s</a:t>
            </a:r>
            <a:r>
              <a:rPr lang="en-US" sz="2400" dirty="0"/>
              <a:t> data centers.</a:t>
            </a:r>
          </a:p>
          <a:p>
            <a:pPr>
              <a:lnSpc>
                <a:spcPct val="80000"/>
              </a:lnSpc>
            </a:pPr>
            <a:r>
              <a:rPr lang="en-US" sz="2400" dirty="0" err="1"/>
              <a:t>Terremark</a:t>
            </a:r>
            <a:r>
              <a:rPr lang="en-US" sz="2400" dirty="0"/>
              <a:t> was early to market with cloud services in 2008 and joined the VMware </a:t>
            </a:r>
            <a:r>
              <a:rPr lang="en-US" sz="2400" dirty="0" err="1"/>
              <a:t>vCloud</a:t>
            </a:r>
            <a:r>
              <a:rPr lang="en-US" sz="2400" dirty="0"/>
              <a:t> initiative in 2009. </a:t>
            </a:r>
          </a:p>
          <a:p>
            <a:pPr>
              <a:lnSpc>
                <a:spcPct val="80000"/>
              </a:lnSpc>
            </a:pPr>
            <a:r>
              <a:rPr lang="en-US" sz="2400" dirty="0"/>
              <a:t>That year </a:t>
            </a:r>
            <a:r>
              <a:rPr lang="en-US" sz="2400" dirty="0">
                <a:hlinkClick r:id="rId3"/>
              </a:rPr>
              <a:t>VMware took a 5% stake in </a:t>
            </a:r>
            <a:r>
              <a:rPr lang="en-US" sz="2400" dirty="0" err="1">
                <a:hlinkClick r:id="rId3"/>
              </a:rPr>
              <a:t>Terremark</a:t>
            </a:r>
            <a:r>
              <a:rPr lang="en-US" sz="2400" dirty="0"/>
              <a:t>, approximately $20 million of stock, to ensure that the company built out its </a:t>
            </a:r>
            <a:r>
              <a:rPr lang="en-US" sz="2400" dirty="0">
                <a:hlinkClick r:id="rId4"/>
              </a:rPr>
              <a:t>cloud infrastructure</a:t>
            </a:r>
            <a:r>
              <a:rPr lang="en-US" sz="2400" dirty="0"/>
              <a:t> on VMware technology. Verizon is also a member of the </a:t>
            </a:r>
            <a:r>
              <a:rPr lang="en-US" sz="2400" dirty="0" err="1"/>
              <a:t>vCloud</a:t>
            </a:r>
            <a:r>
              <a:rPr lang="en-US" sz="2400" dirty="0"/>
              <a:t> initiative and runs its cloud on VMware. </a:t>
            </a:r>
          </a:p>
        </p:txBody>
      </p:sp>
    </p:spTree>
    <p:extLst>
      <p:ext uri="{BB962C8B-B14F-4D97-AF65-F5344CB8AC3E}">
        <p14:creationId xmlns:p14="http://schemas.microsoft.com/office/powerpoint/2010/main" val="97057595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2"/>
          <p:cNvSpPr>
            <a:spLocks noGrp="1"/>
          </p:cNvSpPr>
          <p:nvPr>
            <p:ph type="title"/>
          </p:nvPr>
        </p:nvSpPr>
        <p:spPr/>
        <p:txBody>
          <a:bodyPr/>
          <a:lstStyle/>
          <a:p>
            <a:r>
              <a:rPr lang="en-US" smtClean="0"/>
              <a:t>Verizon/Terremark</a:t>
            </a:r>
          </a:p>
        </p:txBody>
      </p:sp>
      <p:sp>
        <p:nvSpPr>
          <p:cNvPr id="175106" name="Rectangle 3"/>
          <p:cNvSpPr>
            <a:spLocks noGrp="1"/>
          </p:cNvSpPr>
          <p:nvPr>
            <p:ph type="body" idx="1"/>
          </p:nvPr>
        </p:nvSpPr>
        <p:spPr/>
        <p:txBody>
          <a:bodyPr/>
          <a:lstStyle/>
          <a:p>
            <a:pPr>
              <a:lnSpc>
                <a:spcPct val="90000"/>
              </a:lnSpc>
            </a:pPr>
            <a:r>
              <a:rPr lang="en-US" sz="2400"/>
              <a:t>Verizon plans to operate the new unit as a wholly owned subsidiary, with the Terremark name retained and the company's management team continuing to run operations. </a:t>
            </a:r>
          </a:p>
          <a:p>
            <a:pPr>
              <a:lnSpc>
                <a:spcPct val="90000"/>
              </a:lnSpc>
            </a:pPr>
            <a:r>
              <a:rPr lang="en-US" sz="2400"/>
              <a:t>Headquartered in Miami, Terremark operates 13 data centers in the U.S., Europe and Latin America.</a:t>
            </a:r>
          </a:p>
          <a:p>
            <a:pPr>
              <a:lnSpc>
                <a:spcPct val="90000"/>
              </a:lnSpc>
            </a:pPr>
            <a:r>
              <a:rPr lang="en-US" sz="2400"/>
              <a:t>The company's Enterprise Cloud service provides some of the world’s largest companies and U.S. government agencies with on-demand computing resources</a:t>
            </a:r>
          </a:p>
          <a:p>
            <a:pPr>
              <a:lnSpc>
                <a:spcPct val="90000"/>
              </a:lnSpc>
            </a:pPr>
            <a:r>
              <a:rPr lang="en-US" sz="2400"/>
              <a:t>Like all cloud providers, it's had it's </a:t>
            </a:r>
            <a:r>
              <a:rPr lang="en-US" sz="2400">
                <a:hlinkClick r:id="rId2"/>
              </a:rPr>
              <a:t>share of outages</a:t>
            </a:r>
            <a:r>
              <a:rPr lang="en-US" sz="2400"/>
              <a:t>, but Terremark made a name for itself in the secure cloud services market, a big deal when selling to traditional enterprise IT organizations. </a:t>
            </a:r>
          </a:p>
        </p:txBody>
      </p:sp>
    </p:spTree>
    <p:extLst>
      <p:ext uri="{BB962C8B-B14F-4D97-AF65-F5344CB8AC3E}">
        <p14:creationId xmlns:p14="http://schemas.microsoft.com/office/powerpoint/2010/main" val="3553866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mtClean="0"/>
              <a:t>Environments II</a:t>
            </a:r>
          </a:p>
        </p:txBody>
      </p:sp>
      <p:sp>
        <p:nvSpPr>
          <p:cNvPr id="23555" name="Rectangle 3"/>
          <p:cNvSpPr>
            <a:spLocks noGrp="1" noChangeArrowheads="1"/>
          </p:cNvSpPr>
          <p:nvPr>
            <p:ph type="body" idx="1"/>
          </p:nvPr>
        </p:nvSpPr>
        <p:spPr/>
        <p:txBody>
          <a:bodyPr/>
          <a:lstStyle/>
          <a:p>
            <a:r>
              <a:rPr lang="en-US" altLang="en-US" smtClean="0"/>
              <a:t>The Internet opened up our systems to unknown users—exponential growth in attacks</a:t>
            </a:r>
          </a:p>
          <a:p>
            <a:r>
              <a:rPr lang="en-US" altLang="en-US" smtClean="0"/>
              <a:t>Wireless devices increase the problem because of their number and ubiquity</a:t>
            </a:r>
          </a:p>
          <a:p>
            <a:r>
              <a:rPr lang="en-US" altLang="en-US" smtClean="0"/>
              <a:t>The widespread use of sensors will make security even worse</a:t>
            </a:r>
          </a:p>
          <a:p>
            <a:r>
              <a:rPr lang="en-US" altLang="en-US" smtClean="0"/>
              <a:t>The cloud brings new problems</a:t>
            </a:r>
          </a:p>
          <a:p>
            <a:endParaRPr lang="en-US" altLang="en-US" smtClean="0"/>
          </a:p>
        </p:txBody>
      </p:sp>
    </p:spTree>
    <p:extLst>
      <p:ext uri="{BB962C8B-B14F-4D97-AF65-F5344CB8AC3E}">
        <p14:creationId xmlns:p14="http://schemas.microsoft.com/office/powerpoint/2010/main" val="1643870911"/>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Windstream Cloud Connect</a:t>
            </a:r>
            <a:endParaRPr lang="en-US" dirty="0"/>
          </a:p>
        </p:txBody>
      </p:sp>
      <p:sp>
        <p:nvSpPr>
          <p:cNvPr id="3" name="Content Placeholder 2"/>
          <p:cNvSpPr>
            <a:spLocks noGrp="1"/>
          </p:cNvSpPr>
          <p:nvPr>
            <p:ph idx="1"/>
          </p:nvPr>
        </p:nvSpPr>
        <p:spPr/>
        <p:txBody>
          <a:bodyPr/>
          <a:lstStyle/>
          <a:p>
            <a:r>
              <a:rPr lang="en-US" dirty="0" smtClean="0"/>
              <a:t>June </a:t>
            </a:r>
            <a:r>
              <a:rPr lang="en-US" dirty="0"/>
              <a:t>28, </a:t>
            </a:r>
            <a:r>
              <a:rPr lang="en-US" dirty="0" smtClean="0"/>
              <a:t>2016: </a:t>
            </a:r>
            <a:r>
              <a:rPr lang="en-US" i="1" dirty="0" smtClean="0"/>
              <a:t>Windstream’s </a:t>
            </a:r>
            <a:r>
              <a:rPr lang="en-US" i="1" dirty="0"/>
              <a:t>Cloud Connect enables companies to connect to cloud providers and cloud-based applications with a dedicated, highly-secure, reliable solution that bypasses the public </a:t>
            </a:r>
            <a:r>
              <a:rPr lang="en-US" i="1" dirty="0" smtClean="0"/>
              <a:t>internet</a:t>
            </a:r>
          </a:p>
          <a:p>
            <a:r>
              <a:rPr lang="en-US" dirty="0"/>
              <a:t>Custom Connectivity Options – Options include switched Ethernet, MPLS, VPN or point-to-point, and supports both virtual and dedicated connectivity </a:t>
            </a:r>
            <a:r>
              <a:rPr lang="en-US" dirty="0" smtClean="0"/>
              <a:t>models</a:t>
            </a:r>
          </a:p>
          <a:p>
            <a:r>
              <a:rPr lang="en-US" dirty="0"/>
              <a:t>Support for Widely-Used Platforms – Launching now for AWS and MS Azure ExpressRoute, with more platform support to come</a:t>
            </a:r>
            <a:br>
              <a:rPr lang="en-US" dirty="0"/>
            </a:br>
            <a:endParaRPr lang="en-US" dirty="0"/>
          </a:p>
        </p:txBody>
      </p:sp>
      <p:pic>
        <p:nvPicPr>
          <p:cNvPr id="4097" name="Picture 1" descr="Add Article to My Briefc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Print Friendly Ver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onvert to PD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onvert to RT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Related Asset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79461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p:cNvSpPr>
          <p:nvPr>
            <p:ph type="title"/>
          </p:nvPr>
        </p:nvSpPr>
        <p:spPr/>
        <p:txBody>
          <a:bodyPr>
            <a:normAutofit/>
          </a:bodyPr>
          <a:lstStyle/>
          <a:p>
            <a:r>
              <a:rPr lang="en-US" sz="4000" dirty="0"/>
              <a:t>Intel® Expressway Cloud Access 360</a:t>
            </a:r>
            <a:br>
              <a:rPr lang="en-US" sz="4000" dirty="0"/>
            </a:br>
            <a:r>
              <a:rPr lang="en-US" sz="2200" dirty="0"/>
              <a:t>http://info.intel.com/rs/intel/images/Intel-Cloud-Access-360_Data-Sheet.pdf</a:t>
            </a:r>
          </a:p>
        </p:txBody>
      </p:sp>
      <p:sp>
        <p:nvSpPr>
          <p:cNvPr id="62466" name="Rectangle 3"/>
          <p:cNvSpPr>
            <a:spLocks noGrp="1"/>
          </p:cNvSpPr>
          <p:nvPr>
            <p:ph type="body" idx="1"/>
          </p:nvPr>
        </p:nvSpPr>
        <p:spPr/>
        <p:txBody>
          <a:bodyPr/>
          <a:lstStyle/>
          <a:p>
            <a:pPr>
              <a:lnSpc>
                <a:spcPct val="90000"/>
              </a:lnSpc>
            </a:pPr>
            <a:r>
              <a:rPr lang="en-US" sz="2400" dirty="0" smtClean="0"/>
              <a:t>It is a </a:t>
            </a:r>
            <a:r>
              <a:rPr lang="en-US" sz="2400" dirty="0"/>
              <a:t>solution suite designed to control the entire lifecycle of access security for enterprises and their partners connecting to the cloud applications</a:t>
            </a:r>
          </a:p>
          <a:p>
            <a:pPr>
              <a:lnSpc>
                <a:spcPct val="90000"/>
              </a:lnSpc>
              <a:buFont typeface="Arial" charset="0"/>
              <a:buNone/>
            </a:pPr>
            <a:r>
              <a:rPr lang="en-US" sz="2400" dirty="0">
                <a:solidFill>
                  <a:schemeClr val="accent1"/>
                </a:solidFill>
              </a:rPr>
              <a:t>Control:</a:t>
            </a:r>
            <a:r>
              <a:rPr lang="en-US" sz="2400" dirty="0"/>
              <a:t> The identity lifecycle with  account de-provisioning and automatic identity data </a:t>
            </a:r>
            <a:r>
              <a:rPr lang="en-US" sz="2400" dirty="0" err="1"/>
              <a:t>syncronization</a:t>
            </a:r>
            <a:r>
              <a:rPr lang="en-US" sz="2400" dirty="0"/>
              <a:t> to maintain data quality. Enforce context-aware authorization, deliver integrated strong </a:t>
            </a:r>
            <a:r>
              <a:rPr lang="en-US" sz="2400" dirty="0" smtClean="0"/>
              <a:t>authentication</a:t>
            </a:r>
            <a:r>
              <a:rPr lang="en-US" sz="2400" dirty="0"/>
              <a:t>, and empower users with seamless SSO from multiple devices–all tied to authoritative </a:t>
            </a:r>
            <a:r>
              <a:rPr lang="en-US" sz="2400" dirty="0" err="1"/>
              <a:t>IdM</a:t>
            </a:r>
            <a:r>
              <a:rPr lang="en-US" sz="2400" dirty="0"/>
              <a:t> systems.</a:t>
            </a:r>
          </a:p>
          <a:p>
            <a:pPr>
              <a:lnSpc>
                <a:spcPct val="90000"/>
              </a:lnSpc>
              <a:buFont typeface="Arial" charset="0"/>
              <a:buNone/>
            </a:pPr>
            <a:r>
              <a:rPr lang="en-US" sz="2400" dirty="0">
                <a:solidFill>
                  <a:schemeClr val="accent1"/>
                </a:solidFill>
              </a:rPr>
              <a:t>Visibility</a:t>
            </a:r>
            <a:r>
              <a:rPr lang="en-US" sz="2400" dirty="0"/>
              <a:t>: Monitor user, administrator and API access activity…receive alerts against SLAs…all from a central administrative console.</a:t>
            </a:r>
          </a:p>
          <a:p>
            <a:pPr>
              <a:lnSpc>
                <a:spcPct val="90000"/>
              </a:lnSpc>
              <a:buFont typeface="Arial" charset="0"/>
              <a:buNone/>
            </a:pPr>
            <a:endParaRPr lang="en-US" sz="2400" dirty="0"/>
          </a:p>
        </p:txBody>
      </p:sp>
    </p:spTree>
    <p:extLst>
      <p:ext uri="{BB962C8B-B14F-4D97-AF65-F5344CB8AC3E}">
        <p14:creationId xmlns:p14="http://schemas.microsoft.com/office/powerpoint/2010/main" val="17455693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p:cNvSpPr>
          <p:nvPr>
            <p:ph type="title"/>
          </p:nvPr>
        </p:nvSpPr>
        <p:spPr/>
        <p:txBody>
          <a:bodyPr/>
          <a:lstStyle/>
          <a:p>
            <a:r>
              <a:rPr lang="en-US" smtClean="0"/>
              <a:t>ECA 360</a:t>
            </a:r>
          </a:p>
        </p:txBody>
      </p:sp>
      <p:sp>
        <p:nvSpPr>
          <p:cNvPr id="63490" name="Rectangle 3"/>
          <p:cNvSpPr>
            <a:spLocks noGrp="1"/>
          </p:cNvSpPr>
          <p:nvPr>
            <p:ph type="body" idx="1"/>
          </p:nvPr>
        </p:nvSpPr>
        <p:spPr/>
        <p:txBody>
          <a:bodyPr/>
          <a:lstStyle/>
          <a:p>
            <a:pPr>
              <a:lnSpc>
                <a:spcPct val="90000"/>
              </a:lnSpc>
              <a:buFont typeface="Arial" charset="0"/>
              <a:buNone/>
            </a:pPr>
            <a:r>
              <a:rPr lang="en-US" dirty="0"/>
              <a:t>• </a:t>
            </a:r>
            <a:r>
              <a:rPr lang="en-US" dirty="0">
                <a:solidFill>
                  <a:schemeClr val="accent1"/>
                </a:solidFill>
              </a:rPr>
              <a:t>Compliance</a:t>
            </a:r>
            <a:r>
              <a:rPr lang="en-US" dirty="0"/>
              <a:t>: Protect access to sensitive information with strong authentication soft/hard OTP, maintain audit records of identity lifecycle events, and correlate cloud user activity with </a:t>
            </a:r>
            <a:r>
              <a:rPr lang="en-US" dirty="0" err="1"/>
              <a:t>on-premise</a:t>
            </a:r>
            <a:r>
              <a:rPr lang="en-US" dirty="0"/>
              <a:t> logs for end-to-end compliance. Detect </a:t>
            </a:r>
            <a:r>
              <a:rPr lang="en-US" dirty="0" smtClean="0"/>
              <a:t>and de-provision orphan </a:t>
            </a:r>
            <a:r>
              <a:rPr lang="en-US" dirty="0"/>
              <a:t>accounts </a:t>
            </a:r>
            <a:r>
              <a:rPr lang="en-US" dirty="0" smtClean="0"/>
              <a:t>to </a:t>
            </a:r>
            <a:r>
              <a:rPr lang="en-US" dirty="0"/>
              <a:t>meet industry regulations.</a:t>
            </a:r>
          </a:p>
          <a:p>
            <a:pPr>
              <a:lnSpc>
                <a:spcPct val="90000"/>
              </a:lnSpc>
              <a:buFont typeface="Arial" charset="0"/>
              <a:buNone/>
            </a:pPr>
            <a:r>
              <a:rPr lang="en-US" dirty="0"/>
              <a:t>• </a:t>
            </a:r>
            <a:r>
              <a:rPr lang="en-US" dirty="0" smtClean="0">
                <a:solidFill>
                  <a:schemeClr val="accent1"/>
                </a:solidFill>
              </a:rPr>
              <a:t>Protect </a:t>
            </a:r>
            <a:r>
              <a:rPr lang="en-US" dirty="0">
                <a:solidFill>
                  <a:schemeClr val="accent1"/>
                </a:solidFill>
              </a:rPr>
              <a:t>Client to Cloud</a:t>
            </a:r>
            <a:r>
              <a:rPr lang="en-US" dirty="0"/>
              <a:t>: Deploy mission critical apps in the cloud and </a:t>
            </a:r>
            <a:r>
              <a:rPr lang="en-US" dirty="0" smtClean="0"/>
              <a:t>enforce </a:t>
            </a:r>
            <a:r>
              <a:rPr lang="en-US" dirty="0"/>
              <a:t>sophisticated client aware security policies to ensure requests are received from an attested client device or application.</a:t>
            </a:r>
          </a:p>
        </p:txBody>
      </p:sp>
    </p:spTree>
    <p:extLst>
      <p:ext uri="{BB962C8B-B14F-4D97-AF65-F5344CB8AC3E}">
        <p14:creationId xmlns:p14="http://schemas.microsoft.com/office/powerpoint/2010/main" val="372618540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3" name="Picture 4"/>
          <p:cNvPicPr>
            <a:picLocks noChangeAspect="1" noChangeArrowheads="1"/>
          </p:cNvPicPr>
          <p:nvPr/>
        </p:nvPicPr>
        <p:blipFill>
          <a:blip r:embed="rId2" cstate="print"/>
          <a:srcRect/>
          <a:stretch>
            <a:fillRect/>
          </a:stretch>
        </p:blipFill>
        <p:spPr bwMode="auto">
          <a:xfrm>
            <a:off x="2878139" y="2211388"/>
            <a:ext cx="6434137" cy="2438400"/>
          </a:xfrm>
          <a:prstGeom prst="rect">
            <a:avLst/>
          </a:prstGeom>
          <a:noFill/>
          <a:ln w="9525">
            <a:noFill/>
            <a:miter lim="800000"/>
            <a:headEnd/>
            <a:tailEnd/>
          </a:ln>
        </p:spPr>
      </p:pic>
      <p:sp>
        <p:nvSpPr>
          <p:cNvPr id="64514" name="Rectangle 5"/>
          <p:cNvSpPr>
            <a:spLocks noGrp="1"/>
          </p:cNvSpPr>
          <p:nvPr>
            <p:ph type="title"/>
          </p:nvPr>
        </p:nvSpPr>
        <p:spPr/>
        <p:txBody>
          <a:bodyPr/>
          <a:lstStyle/>
          <a:p>
            <a:r>
              <a:rPr lang="en-US" smtClean="0"/>
              <a:t>360 Access for the Cloud</a:t>
            </a:r>
          </a:p>
        </p:txBody>
      </p:sp>
    </p:spTree>
    <p:extLst>
      <p:ext uri="{BB962C8B-B14F-4D97-AF65-F5344CB8AC3E}">
        <p14:creationId xmlns:p14="http://schemas.microsoft.com/office/powerpoint/2010/main" val="251068278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2"/>
          <p:cNvSpPr>
            <a:spLocks noGrp="1"/>
          </p:cNvSpPr>
          <p:nvPr>
            <p:ph type="title"/>
          </p:nvPr>
        </p:nvSpPr>
        <p:spPr/>
        <p:txBody>
          <a:bodyPr>
            <a:normAutofit fontScale="90000"/>
          </a:bodyPr>
          <a:lstStyle/>
          <a:p>
            <a:r>
              <a:rPr lang="en-US" sz="2800" dirty="0"/>
              <a:t/>
            </a:r>
            <a:br>
              <a:rPr lang="en-US" sz="2800" dirty="0"/>
            </a:br>
            <a:r>
              <a:rPr lang="en-US" sz="2800" dirty="0"/>
              <a:t>Solutions to Control the </a:t>
            </a:r>
            <a:r>
              <a:rPr lang="en-US" sz="2800" dirty="0" smtClean="0"/>
              <a:t>Cloud Access lifecycle</a:t>
            </a:r>
            <a:r>
              <a:rPr lang="en-US" dirty="0" smtClean="0"/>
              <a:t/>
            </a:r>
            <a:br>
              <a:rPr lang="en-US" dirty="0" smtClean="0"/>
            </a:br>
            <a:endParaRPr lang="en-US" dirty="0" smtClean="0"/>
          </a:p>
        </p:txBody>
      </p:sp>
      <p:sp>
        <p:nvSpPr>
          <p:cNvPr id="65538" name="Content Placeholder 3"/>
          <p:cNvSpPr>
            <a:spLocks noGrp="1"/>
          </p:cNvSpPr>
          <p:nvPr>
            <p:ph idx="1"/>
          </p:nvPr>
        </p:nvSpPr>
        <p:spPr/>
        <p:txBody>
          <a:bodyPr/>
          <a:lstStyle/>
          <a:p>
            <a:r>
              <a:rPr lang="en-US" sz="2000" dirty="0"/>
              <a:t>Intel® ECA 360 </a:t>
            </a:r>
            <a:r>
              <a:rPr lang="en-US" sz="2000" dirty="0" smtClean="0"/>
              <a:t>is an integrated </a:t>
            </a:r>
            <a:r>
              <a:rPr lang="en-US" sz="2000" dirty="0"/>
              <a:t>suite of Intel &amp; Nordic </a:t>
            </a:r>
            <a:r>
              <a:rPr lang="en-US" sz="2000" dirty="0" smtClean="0"/>
              <a:t>Edge (an Intel company) </a:t>
            </a:r>
            <a:r>
              <a:rPr lang="en-US" sz="2000" dirty="0"/>
              <a:t>identity technologies that can be deployed to secure enterprise user access to </a:t>
            </a:r>
            <a:r>
              <a:rPr lang="en-US" sz="2000" dirty="0" smtClean="0"/>
              <a:t>SaaS/</a:t>
            </a:r>
            <a:r>
              <a:rPr lang="en-US" sz="2000" dirty="0" err="1" smtClean="0"/>
              <a:t>PaaS</a:t>
            </a:r>
            <a:r>
              <a:rPr lang="en-US" sz="2000" dirty="0" smtClean="0"/>
              <a:t>/</a:t>
            </a:r>
            <a:r>
              <a:rPr lang="en-US" sz="2000" dirty="0" err="1" smtClean="0"/>
              <a:t>IaaS</a:t>
            </a:r>
            <a:r>
              <a:rPr lang="en-US" sz="2000" dirty="0" smtClean="0"/>
              <a:t> providers.</a:t>
            </a:r>
            <a:endParaRPr lang="en-US" sz="2000" dirty="0"/>
          </a:p>
          <a:p>
            <a:r>
              <a:rPr lang="en-US" sz="2000" dirty="0"/>
              <a:t>SSO-Intel® ECA 360 has a web based administrative console that makes it easy to view, author, and control access policy by cloud provider. Packaged with the solution are first mile “session look-up” connectors to common </a:t>
            </a:r>
            <a:r>
              <a:rPr lang="en-US" sz="2000" dirty="0" err="1"/>
              <a:t>IdM</a:t>
            </a:r>
            <a:r>
              <a:rPr lang="en-US" sz="2000" dirty="0"/>
              <a:t> &amp; enterprise platforms such as Microsoft* SharePoint and “last mile” session creation &amp; account provisioning connectors to popular SaaS and </a:t>
            </a:r>
            <a:r>
              <a:rPr lang="en-US" sz="2000" dirty="0" err="1"/>
              <a:t>PaaS</a:t>
            </a:r>
            <a:r>
              <a:rPr lang="en-US" sz="2000" dirty="0"/>
              <a:t> platforms. Federated authentication and authorization protocols are based on SAML, XACML, and emerging </a:t>
            </a:r>
            <a:r>
              <a:rPr lang="en-US" sz="2000" dirty="0" err="1"/>
              <a:t>Oauth</a:t>
            </a:r>
            <a:r>
              <a:rPr lang="en-US" sz="2000" dirty="0"/>
              <a:t> &amp; Open ID identity standards that can connect internet based identity providers (e.g. Facebook) with corporate identities and authorization policy</a:t>
            </a:r>
            <a:r>
              <a:rPr lang="en-US" sz="2000" dirty="0" smtClean="0"/>
              <a:t>.</a:t>
            </a:r>
          </a:p>
          <a:p>
            <a:r>
              <a:rPr lang="en-US" sz="2000" dirty="0" smtClean="0"/>
              <a:t>Mobile strong authentication</a:t>
            </a:r>
          </a:p>
          <a:p>
            <a:pPr marL="0" indent="0">
              <a:buNone/>
            </a:pPr>
            <a:r>
              <a:rPr lang="en-US" sz="2000" dirty="0"/>
              <a:t> </a:t>
            </a:r>
            <a:r>
              <a:rPr lang="en-US" sz="2000" dirty="0" smtClean="0"/>
              <a:t>    Two-factor authentication for mobile or remote clients</a:t>
            </a:r>
            <a:endParaRPr lang="en-US" sz="2000" dirty="0"/>
          </a:p>
        </p:txBody>
      </p:sp>
    </p:spTree>
    <p:extLst>
      <p:ext uri="{BB962C8B-B14F-4D97-AF65-F5344CB8AC3E}">
        <p14:creationId xmlns:p14="http://schemas.microsoft.com/office/powerpoint/2010/main" val="366180730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r>
              <a:rPr lang="en-US" smtClean="0"/>
              <a:t>Protecting Cloud Services</a:t>
            </a:r>
          </a:p>
        </p:txBody>
      </p:sp>
      <p:sp>
        <p:nvSpPr>
          <p:cNvPr id="66562" name="Content Placeholder 2"/>
          <p:cNvSpPr>
            <a:spLocks noGrp="1"/>
          </p:cNvSpPr>
          <p:nvPr>
            <p:ph idx="1"/>
          </p:nvPr>
        </p:nvSpPr>
        <p:spPr/>
        <p:txBody>
          <a:bodyPr/>
          <a:lstStyle/>
          <a:p>
            <a:pPr>
              <a:buFont typeface="Arial" charset="0"/>
              <a:buNone/>
            </a:pPr>
            <a:r>
              <a:rPr lang="en-US" sz="1800"/>
              <a:t>Cloud security is not just about safe user access…its also about ensuring on premise or cloud hosted apps can securely expose and initiate system to system web service interactions for internal developers, or any application that needs to access data on the user’s behalf. Based on mature, ten year old technology, Intel has provided the leading XML Security.  The appliance is deployed as a proxy at</a:t>
            </a:r>
          </a:p>
          <a:p>
            <a:pPr>
              <a:buFont typeface="Arial" charset="0"/>
              <a:buNone/>
            </a:pPr>
            <a:r>
              <a:rPr lang="en-US" sz="1800"/>
              <a:t>       the network edge to address common XML, and SOA problem areas such as acceleration, SOAP &amp; REST security, service mediation, runtime governance, API security, and STS security token mapping for enterprise to cloud services. </a:t>
            </a:r>
          </a:p>
          <a:p>
            <a:pPr>
              <a:buFont typeface="Arial" charset="0"/>
              <a:buNone/>
            </a:pPr>
            <a:r>
              <a:rPr lang="en-US" sz="1800"/>
              <a:t>For administrators, 360 access and CONTROL is achieved from a single administrative console where complex role-based access, time, network, and location based authorization policies are authored and enforced by provider.</a:t>
            </a:r>
          </a:p>
          <a:p>
            <a:pPr>
              <a:buFont typeface="Arial" charset="0"/>
              <a:buNone/>
            </a:pPr>
            <a:r>
              <a:rPr lang="en-US" sz="1800"/>
              <a:t>COMPLIANCE is delivered with account deprovisioning reports and aggregated audit</a:t>
            </a:r>
          </a:p>
          <a:p>
            <a:pPr>
              <a:buFont typeface="Arial" charset="0"/>
              <a:buNone/>
            </a:pPr>
            <a:r>
              <a:rPr lang="en-US" sz="1800"/>
              <a:t>      logging correlated with log management platforms.</a:t>
            </a:r>
          </a:p>
          <a:p>
            <a:pPr>
              <a:buFont typeface="Arial" charset="0"/>
              <a:buNone/>
            </a:pPr>
            <a:r>
              <a:rPr lang="en-US" sz="1800"/>
              <a:t> VISIBILITY means monitoring user activity and developer API access across cloud applications and provider platforms.</a:t>
            </a:r>
          </a:p>
          <a:p>
            <a:pPr>
              <a:buFont typeface="Arial" charset="0"/>
              <a:buNone/>
            </a:pPr>
            <a:endParaRPr lang="en-US" sz="1800"/>
          </a:p>
        </p:txBody>
      </p:sp>
    </p:spTree>
    <p:extLst>
      <p:ext uri="{BB962C8B-B14F-4D97-AF65-F5344CB8AC3E}">
        <p14:creationId xmlns:p14="http://schemas.microsoft.com/office/powerpoint/2010/main" val="313120596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normAutofit fontScale="90000"/>
          </a:bodyPr>
          <a:lstStyle/>
          <a:p>
            <a:r>
              <a:rPr lang="en-US" smtClean="0"/>
              <a:t/>
            </a:r>
            <a:br>
              <a:rPr lang="en-US" smtClean="0"/>
            </a:br>
            <a:r>
              <a:rPr lang="en-US" smtClean="0"/>
              <a:t>Cloud Standards and ECA</a:t>
            </a:r>
            <a:br>
              <a:rPr lang="en-US" smtClean="0"/>
            </a:br>
            <a:endParaRPr lang="en-US" smtClean="0"/>
          </a:p>
        </p:txBody>
      </p:sp>
      <p:sp>
        <p:nvSpPr>
          <p:cNvPr id="67586" name="Content Placeholder 2"/>
          <p:cNvSpPr>
            <a:spLocks noGrp="1"/>
          </p:cNvSpPr>
          <p:nvPr>
            <p:ph idx="1"/>
          </p:nvPr>
        </p:nvSpPr>
        <p:spPr/>
        <p:txBody>
          <a:bodyPr/>
          <a:lstStyle/>
          <a:p>
            <a:r>
              <a:rPr lang="en-US" sz="2400" dirty="0"/>
              <a:t>At an industry level, Intel &amp; some solution providers have formed the Intel® Cloud Builders program to define and prototype reference cloud architectures.</a:t>
            </a:r>
          </a:p>
          <a:p>
            <a:r>
              <a:rPr lang="en-US" sz="2400" dirty="0"/>
              <a:t>Intel Expressway has a reference architecture for the “Cloud Access” usage model.</a:t>
            </a:r>
          </a:p>
          <a:p>
            <a:r>
              <a:rPr lang="en-US" sz="2400" dirty="0"/>
              <a:t>Intel is also a member of the Cloud Security Alliance which promotes the use of best practices for providing security assurance within cloud computing.</a:t>
            </a:r>
          </a:p>
        </p:txBody>
      </p:sp>
    </p:spTree>
    <p:extLst>
      <p:ext uri="{BB962C8B-B14F-4D97-AF65-F5344CB8AC3E}">
        <p14:creationId xmlns:p14="http://schemas.microsoft.com/office/powerpoint/2010/main" val="205307727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270" y="389838"/>
            <a:ext cx="10515600" cy="1325563"/>
          </a:xfrm>
        </p:spPr>
        <p:txBody>
          <a:bodyPr>
            <a:normAutofit fontScale="90000"/>
          </a:bodyPr>
          <a:lstStyle/>
          <a:p>
            <a:r>
              <a:rPr lang="en-US" dirty="0" smtClean="0"/>
              <a:t/>
            </a:r>
            <a:br>
              <a:rPr lang="en-US" dirty="0" smtClean="0"/>
            </a:br>
            <a:r>
              <a:rPr lang="en-US" dirty="0" smtClean="0"/>
              <a:t>GFI </a:t>
            </a:r>
            <a:r>
              <a:rPr lang="en-US" dirty="0"/>
              <a:t>Cloud</a:t>
            </a:r>
            <a:br>
              <a:rPr lang="en-US" dirty="0"/>
            </a:br>
            <a:r>
              <a:rPr lang="en-US" sz="2200" dirty="0">
                <a:hlinkClick r:id="rId2"/>
              </a:rPr>
              <a:t>http://www.gficloud.com/land/vbo-landing-page/?adv=13871&amp;loc=1&amp;dm_i=13BM,19OQE,6UIEAC,4ASW2,1</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GFI </a:t>
            </a:r>
            <a:r>
              <a:rPr lang="en-US" dirty="0"/>
              <a:t>Cloud™ gives IT admins control </a:t>
            </a:r>
            <a:r>
              <a:rPr lang="en-US" dirty="0" smtClean="0"/>
              <a:t>with </a:t>
            </a:r>
            <a:r>
              <a:rPr lang="en-US" dirty="0"/>
              <a:t>patch management, web protection, antivirus, workstation and server monitoring, asset tracking, and remote control in one simple, web-based platform</a:t>
            </a:r>
            <a:r>
              <a:rPr lang="en-US" dirty="0" smtClean="0"/>
              <a:t>.</a:t>
            </a:r>
          </a:p>
          <a:p>
            <a:r>
              <a:rPr lang="en-US" dirty="0" smtClean="0"/>
              <a:t>You </a:t>
            </a:r>
            <a:r>
              <a:rPr lang="en-US" dirty="0"/>
              <a:t>can manage your entire network through GFI Cloud from your web browser. Anytime, anywhere, you can check the status of your network and take corrective actions when necessary. Simply monitor, add and update the services you want for each of your computers, without complex licensing or processes.</a:t>
            </a:r>
            <a:r>
              <a:rPr lang="en-US" dirty="0" smtClean="0"/>
              <a:t/>
            </a:r>
            <a:br>
              <a:rPr lang="en-US" dirty="0" smtClean="0"/>
            </a:br>
            <a:endParaRPr lang="en-US" dirty="0"/>
          </a:p>
        </p:txBody>
      </p:sp>
    </p:spTree>
    <p:extLst>
      <p:ext uri="{BB962C8B-B14F-4D97-AF65-F5344CB8AC3E}">
        <p14:creationId xmlns:p14="http://schemas.microsoft.com/office/powerpoint/2010/main" val="361570058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VmWare</a:t>
            </a:r>
            <a:r>
              <a:rPr lang="en-US" dirty="0" smtClean="0"/>
              <a:t> security</a:t>
            </a:r>
            <a:endParaRPr lang="en-US" dirty="0"/>
          </a:p>
        </p:txBody>
      </p:sp>
      <p:sp>
        <p:nvSpPr>
          <p:cNvPr id="3" name="Content Placeholder 2"/>
          <p:cNvSpPr>
            <a:spLocks noGrp="1"/>
          </p:cNvSpPr>
          <p:nvPr>
            <p:ph idx="1"/>
          </p:nvPr>
        </p:nvSpPr>
        <p:spPr/>
        <p:txBody>
          <a:bodyPr/>
          <a:lstStyle/>
          <a:p>
            <a:r>
              <a:rPr lang="en-US" sz="1400" dirty="0"/>
              <a:t>VMware </a:t>
            </a:r>
            <a:r>
              <a:rPr lang="en-US" sz="1400" dirty="0" err="1"/>
              <a:t>vCloud</a:t>
            </a:r>
            <a:r>
              <a:rPr lang="en-US" sz="1400" dirty="0"/>
              <a:t> Suite is an integrated solution for building and managing a complete cloud infrastructure that meets IT’s most critical needs. </a:t>
            </a:r>
            <a:r>
              <a:rPr lang="en-US" sz="1400" dirty="0" err="1"/>
              <a:t>vCloud</a:t>
            </a:r>
            <a:r>
              <a:rPr lang="en-US" sz="1400" dirty="0"/>
              <a:t> Suite fulfills the promise of the software-defined datacenter by pooling industry-standard hardware and running each layer of the datacenter as software-defined services. It creates pools of servers, storage and networking with dynamically configurable security, availability and management services which can meet the needs of any and all applications. Built-in self-service portal and catalog, policy-based infrastructure and application provisioning and automated operations management help to complete the picture.</a:t>
            </a:r>
            <a:br>
              <a:rPr lang="en-US" sz="1400" dirty="0"/>
            </a:br>
            <a:r>
              <a:rPr lang="en-US" sz="1400" dirty="0"/>
              <a:t/>
            </a:r>
            <a:br>
              <a:rPr lang="en-US" sz="1400" dirty="0"/>
            </a:br>
            <a:r>
              <a:rPr lang="en-US" sz="1400" dirty="0"/>
              <a:t>As delivered by VMware </a:t>
            </a:r>
            <a:r>
              <a:rPr lang="en-US" sz="1400" dirty="0" err="1"/>
              <a:t>vCloud</a:t>
            </a:r>
            <a:r>
              <a:rPr lang="en-US" sz="1400" dirty="0"/>
              <a:t> Suite, the software-defined datacenter provides all the cloud infrastructure characteristics essential for success:</a:t>
            </a:r>
            <a:br>
              <a:rPr lang="en-US" sz="1400" dirty="0"/>
            </a:br>
            <a:r>
              <a:rPr lang="en-US" sz="1400" dirty="0"/>
              <a:t/>
            </a:r>
            <a:br>
              <a:rPr lang="en-US" sz="1400" dirty="0"/>
            </a:br>
            <a:r>
              <a:rPr lang="en-US" sz="1400" dirty="0"/>
              <a:t>    Standardized—Homogeneous infrastructure delivered across pools of standard x86 hardware, to eliminate unnecessary complexity.</a:t>
            </a:r>
            <a:br>
              <a:rPr lang="en-US" sz="1400" dirty="0"/>
            </a:br>
            <a:r>
              <a:rPr lang="en-US" sz="1400" dirty="0"/>
              <a:t>    Holistic—A unified platform optimized for the entire datacenter fabric, to support any and all workloads.</a:t>
            </a:r>
            <a:br>
              <a:rPr lang="en-US" sz="1400" dirty="0"/>
            </a:br>
            <a:r>
              <a:rPr lang="en-US" sz="1400" dirty="0"/>
              <a:t>    Adaptive—Self-programmable infrastructure that dynamically configures and reconfigures the environment according to changing application demands.</a:t>
            </a:r>
            <a:br>
              <a:rPr lang="en-US" sz="1400" dirty="0"/>
            </a:br>
            <a:r>
              <a:rPr lang="en-US" sz="1400" dirty="0"/>
              <a:t>    Automated—A management framework with built-in intelligence to eliminate complex and brittle scripting, for cloud-scale operations with less manual effort and significant cost savings.</a:t>
            </a:r>
            <a:br>
              <a:rPr lang="en-US" sz="1400" dirty="0"/>
            </a:br>
            <a:r>
              <a:rPr lang="en-US" sz="1400" dirty="0"/>
              <a:t>    Resilient—A software-based architecture that compensates for failing hardware, delivering unprecedented resiliency at minimum cost.</a:t>
            </a:r>
            <a:br>
              <a:rPr lang="en-US" sz="1400" dirty="0"/>
            </a:br>
            <a:r>
              <a:rPr lang="en-US" sz="1400" dirty="0"/>
              <a:t/>
            </a:r>
            <a:br>
              <a:rPr lang="en-US" sz="1400" dirty="0"/>
            </a:br>
            <a:r>
              <a:rPr lang="en-US" sz="1400" dirty="0">
                <a:hlinkClick r:id="rId2"/>
              </a:rPr>
              <a:t>http://www.vmware.com/products/datacenter-virtualization/vcloud-suite/overview.html</a:t>
            </a:r>
            <a:endParaRPr lang="en-US" sz="1400" dirty="0"/>
          </a:p>
        </p:txBody>
      </p:sp>
    </p:spTree>
    <p:extLst>
      <p:ext uri="{BB962C8B-B14F-4D97-AF65-F5344CB8AC3E}">
        <p14:creationId xmlns:p14="http://schemas.microsoft.com/office/powerpoint/2010/main" val="112022957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IBM Cloud security services   (10/14)</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Dynamic Cloud Security </a:t>
            </a:r>
            <a:r>
              <a:rPr lang="en-US" dirty="0" smtClean="0"/>
              <a:t>portfolio </a:t>
            </a:r>
            <a:r>
              <a:rPr lang="en-US" dirty="0"/>
              <a:t>concentrates on aiding enterprises in three of areas of security: authenticating access in the cloud, protecting applications and data in the cloud, and improving visibility into the effectiveness of security controls watching over cloud resources.</a:t>
            </a:r>
          </a:p>
          <a:p>
            <a:r>
              <a:rPr lang="en-US" dirty="0"/>
              <a:t>More than 200 engineers helped build the portfolio over the past year. The services extend IBM's collection of security software programs, such as </a:t>
            </a:r>
            <a:r>
              <a:rPr lang="en-US" dirty="0" err="1"/>
              <a:t>QRadar</a:t>
            </a:r>
            <a:r>
              <a:rPr lang="en-US" dirty="0"/>
              <a:t> security event management software and the Guardian data protection software, so they can be used to guard cloud resources as well</a:t>
            </a:r>
            <a:r>
              <a:rPr lang="en-US" dirty="0" smtClean="0"/>
              <a:t>.</a:t>
            </a:r>
          </a:p>
          <a:p>
            <a:r>
              <a:rPr lang="en-US" dirty="0"/>
              <a:t>The portfolio includes a central portal that offers a summary of the state of security across all of an organization's assets. Most security breaches can take weeks or even months to discover, IBM has estimated. The longer a breach goes undiscovered, the more damage an attacker can do. So a security portal can help identify problems as soon as they arise.</a:t>
            </a:r>
          </a:p>
          <a:p>
            <a:endParaRPr lang="en-US" dirty="0"/>
          </a:p>
        </p:txBody>
      </p:sp>
    </p:spTree>
    <p:extLst>
      <p:ext uri="{BB962C8B-B14F-4D97-AF65-F5344CB8AC3E}">
        <p14:creationId xmlns:p14="http://schemas.microsoft.com/office/powerpoint/2010/main" val="2791880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5934" y="685800"/>
            <a:ext cx="10380133"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627062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IBM security services II</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IBM services can scan the applications being used in the cloud for potential vulnerabilities, and can alert developers or system administrators of any potential security weaknesses. They can identify sensitive data in the cloud, and then monitor that data for any unauthorized usage. Pricing is based on different services used, overall usage and other factors.</a:t>
            </a:r>
          </a:p>
          <a:p>
            <a:r>
              <a:rPr lang="en-US" dirty="0"/>
              <a:t>IBM itself already collects more than 20 billion daily security events in the course of its duties managing security for clients. This intelligence allows IBM to identify threats early on.</a:t>
            </a:r>
          </a:p>
          <a:p>
            <a:r>
              <a:rPr lang="en-US" dirty="0"/>
              <a:t>IBM has </a:t>
            </a:r>
            <a:r>
              <a:rPr lang="en-US" dirty="0" smtClean="0"/>
              <a:t>identified security</a:t>
            </a:r>
            <a:r>
              <a:rPr lang="en-US" dirty="0"/>
              <a:t> as a growth market for the company. It has acquired 12 security companies in the past decade, and has invested more than $2 billion into security research, garnering more than 3,000 patents in this area</a:t>
            </a:r>
            <a:r>
              <a:rPr lang="en-US" dirty="0" smtClean="0"/>
              <a:t>.</a:t>
            </a:r>
          </a:p>
          <a:p>
            <a:r>
              <a:rPr lang="en-US" dirty="0"/>
              <a:t>In the field of cloud security, IBM will be competing against a wide variety of companies such as Symantec, Barracuda, </a:t>
            </a:r>
            <a:r>
              <a:rPr lang="en-US" dirty="0" err="1"/>
              <a:t>Qualys</a:t>
            </a:r>
            <a:r>
              <a:rPr lang="en-US" dirty="0"/>
              <a:t>, </a:t>
            </a:r>
            <a:r>
              <a:rPr lang="en-US" dirty="0" err="1"/>
              <a:t>SafeNet</a:t>
            </a:r>
            <a:r>
              <a:rPr lang="en-US" dirty="0"/>
              <a:t>, TrendMicro and WatchGuard</a:t>
            </a:r>
          </a:p>
          <a:p>
            <a:endParaRPr lang="en-US" dirty="0"/>
          </a:p>
        </p:txBody>
      </p:sp>
    </p:spTree>
    <p:extLst>
      <p:ext uri="{BB962C8B-B14F-4D97-AF65-F5344CB8AC3E}">
        <p14:creationId xmlns:p14="http://schemas.microsoft.com/office/powerpoint/2010/main" val="203051421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p:cNvSpPr>
          <p:nvPr>
            <p:ph type="title"/>
          </p:nvPr>
        </p:nvSpPr>
        <p:spPr/>
        <p:txBody>
          <a:bodyPr/>
          <a:lstStyle/>
          <a:p>
            <a:r>
              <a:rPr lang="en-US" smtClean="0"/>
              <a:t>IBM and the cloud</a:t>
            </a:r>
          </a:p>
        </p:txBody>
      </p:sp>
      <p:sp>
        <p:nvSpPr>
          <p:cNvPr id="125954" name="Rectangle 3"/>
          <p:cNvSpPr>
            <a:spLocks noGrp="1"/>
          </p:cNvSpPr>
          <p:nvPr>
            <p:ph type="body" idx="1"/>
          </p:nvPr>
        </p:nvSpPr>
        <p:spPr/>
        <p:txBody>
          <a:bodyPr/>
          <a:lstStyle/>
          <a:p>
            <a:pPr>
              <a:lnSpc>
                <a:spcPct val="80000"/>
              </a:lnSpc>
            </a:pPr>
            <a:r>
              <a:rPr lang="en-US" sz="2000" dirty="0"/>
              <a:t>IBM has </a:t>
            </a:r>
            <a:r>
              <a:rPr lang="en-US" sz="2000" dirty="0">
                <a:hlinkClick r:id="rId2"/>
              </a:rPr>
              <a:t>announced two tiers of cloud service</a:t>
            </a:r>
            <a:r>
              <a:rPr lang="en-US" sz="2000" dirty="0"/>
              <a:t>, under the umbrella name of the IBM </a:t>
            </a:r>
            <a:r>
              <a:rPr lang="en-US" sz="2000" dirty="0" err="1"/>
              <a:t>SmartCloud</a:t>
            </a:r>
            <a:r>
              <a:rPr lang="en-US" sz="2000" dirty="0"/>
              <a:t>.</a:t>
            </a:r>
          </a:p>
          <a:p>
            <a:pPr>
              <a:lnSpc>
                <a:spcPct val="80000"/>
              </a:lnSpc>
            </a:pPr>
            <a:r>
              <a:rPr lang="en-US" sz="2000" dirty="0"/>
              <a:t>One, the Enterprise service, is an infrastructure-as-a-service offering similar to those from Amazon Web Services. Customers can deploy Windows or Linux applications in IBM data centers and IBM says it will guarantee 99.5 percent uptime annually.</a:t>
            </a:r>
          </a:p>
          <a:p>
            <a:pPr>
              <a:lnSpc>
                <a:spcPct val="80000"/>
              </a:lnSpc>
            </a:pPr>
            <a:r>
              <a:rPr lang="en-US" sz="2000" dirty="0"/>
              <a:t>The other, Enterprise Plus, offers higher levels of security and a 99.9 percent uptime guarantee, plus the option to run virtual machines on dedicated hardware, rather than servers shared with other customers, and the option to use AIX as well Windows and Linux.  It also has more flexible management, security, and availability options. IBM will manage just the hardware and hypervisors, for example, or almost any combination of the OS, middleware, application, or entire business process. </a:t>
            </a:r>
          </a:p>
        </p:txBody>
      </p:sp>
    </p:spTree>
    <p:extLst>
      <p:ext uri="{BB962C8B-B14F-4D97-AF65-F5344CB8AC3E}">
        <p14:creationId xmlns:p14="http://schemas.microsoft.com/office/powerpoint/2010/main" val="326499840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p:cNvSpPr>
          <p:nvPr>
            <p:ph type="title"/>
          </p:nvPr>
        </p:nvSpPr>
        <p:spPr/>
        <p:txBody>
          <a:bodyPr/>
          <a:lstStyle/>
          <a:p>
            <a:r>
              <a:rPr lang="en-US" smtClean="0"/>
              <a:t>IBM plans II</a:t>
            </a:r>
          </a:p>
        </p:txBody>
      </p:sp>
      <p:sp>
        <p:nvSpPr>
          <p:cNvPr id="126978" name="Rectangle 3"/>
          <p:cNvSpPr>
            <a:spLocks noGrp="1"/>
          </p:cNvSpPr>
          <p:nvPr>
            <p:ph type="body" idx="1"/>
          </p:nvPr>
        </p:nvSpPr>
        <p:spPr/>
        <p:txBody>
          <a:bodyPr/>
          <a:lstStyle/>
          <a:p>
            <a:pPr>
              <a:lnSpc>
                <a:spcPct val="80000"/>
              </a:lnSpc>
            </a:pPr>
            <a:r>
              <a:rPr lang="en-US" sz="2000"/>
              <a:t>IBM is also offering the products behind the services as a hardware and software package that companies can deploy in their own data centers. It includes numerous Tivoli and Systems Director products, including Tivoli Service Automation Manager and Tivoli Provisioning Manager for Images.</a:t>
            </a:r>
          </a:p>
          <a:p>
            <a:pPr>
              <a:lnSpc>
                <a:spcPct val="80000"/>
              </a:lnSpc>
            </a:pPr>
            <a:r>
              <a:rPr lang="en-US" sz="2000"/>
              <a:t>The biggest challenge for enterprises will be management, according to IBM, in particular the proliferation of virtual machines and software images. It hopes to distinguish itself from other cloud providers by the level of security and management it says it can offer.</a:t>
            </a:r>
          </a:p>
          <a:p>
            <a:pPr>
              <a:lnSpc>
                <a:spcPct val="80000"/>
              </a:lnSpc>
            </a:pPr>
            <a:r>
              <a:rPr lang="en-US" sz="2000"/>
              <a:t>"We see the proliferation of images happening at a rate that makes the proliferation of Intel machines look like it was happening in slow motion," said Robert LeBlanc, IBM senior vice president for middleware.</a:t>
            </a:r>
          </a:p>
        </p:txBody>
      </p:sp>
    </p:spTree>
    <p:extLst>
      <p:ext uri="{BB962C8B-B14F-4D97-AF65-F5344CB8AC3E}">
        <p14:creationId xmlns:p14="http://schemas.microsoft.com/office/powerpoint/2010/main" val="113724934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p:cNvSpPr>
          <p:nvPr>
            <p:ph type="title"/>
          </p:nvPr>
        </p:nvSpPr>
        <p:spPr/>
        <p:txBody>
          <a:bodyPr/>
          <a:lstStyle/>
          <a:p>
            <a:r>
              <a:rPr lang="en-US" smtClean="0"/>
              <a:t>Analysis of IBM plans</a:t>
            </a:r>
          </a:p>
        </p:txBody>
      </p:sp>
      <p:sp>
        <p:nvSpPr>
          <p:cNvPr id="128002" name="Rectangle 3"/>
          <p:cNvSpPr>
            <a:spLocks noGrp="1"/>
          </p:cNvSpPr>
          <p:nvPr>
            <p:ph type="body" idx="1"/>
          </p:nvPr>
        </p:nvSpPr>
        <p:spPr/>
        <p:txBody>
          <a:bodyPr/>
          <a:lstStyle/>
          <a:p>
            <a:pPr>
              <a:lnSpc>
                <a:spcPct val="80000"/>
              </a:lnSpc>
            </a:pPr>
            <a:r>
              <a:rPr lang="en-US" sz="1600"/>
              <a:t>The Smart Business Cloud - Enterprise is a big step up from IBM's previous pure IaaS offering, the Smart Business Development and Test Cloud. Users can provision stock VMs running Red Hat Enterprise Linux, SUSE Linux Enterprise Server and Microsoft Windows Server, or they can choose from an arsenal of preconfigured software appliances that IBM, in part, manages and that users consume. These include Industry Application Platform, IBM DB2, Informix, Lotus Domino Enterprise Server, Rational Asset Manager, Tivoli Monitoring, WebSphere Application Server, Cognos Business Intelligence and many others.</a:t>
            </a:r>
          </a:p>
          <a:p>
            <a:pPr>
              <a:lnSpc>
                <a:spcPct val="80000"/>
              </a:lnSpc>
            </a:pPr>
            <a:r>
              <a:rPr lang="en-US" sz="1600"/>
              <a:t>In what may tell the back story of IBM's own cloud computing development path, all of the images and applications being offered from SBC - Enterprise presently run in Amazon’s EC2 environment. Not all of the announced IBM cloud applications run in the IBM compute environment.</a:t>
            </a:r>
          </a:p>
          <a:p>
            <a:pPr>
              <a:lnSpc>
                <a:spcPct val="80000"/>
              </a:lnSpc>
            </a:pPr>
            <a:r>
              <a:rPr lang="en-US" sz="1600"/>
              <a:t>Apparently sensitive to its enterprise audience, IBM has taken some pains to offer higher-end features, including access and identity management control, security and application monitoring tools, and VPN and VLAN capabilities, as well as VM isolation. IBM technical support will also be available.</a:t>
            </a:r>
          </a:p>
          <a:p>
            <a:pPr>
              <a:lnSpc>
                <a:spcPct val="80000"/>
              </a:lnSpc>
            </a:pPr>
            <a:r>
              <a:rPr lang="en-US" sz="1600"/>
              <a:t>IBM has been a consistent supporter of open source software for the enterprise market and the inclusion of Red Hat Enterprise Linux (RHEL) and SUSE Linux are indications that IBM feels those products have the chops for big customers running Linux. Being based on Linux (Blue Insight) also makes it easy for IBM to port its technology into an Amazon-type network.</a:t>
            </a:r>
          </a:p>
        </p:txBody>
      </p:sp>
    </p:spTree>
    <p:extLst>
      <p:ext uri="{BB962C8B-B14F-4D97-AF65-F5344CB8AC3E}">
        <p14:creationId xmlns:p14="http://schemas.microsoft.com/office/powerpoint/2010/main" val="94355650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2"/>
          <p:cNvPicPr>
            <a:picLocks noChangeAspect="1" noChangeArrowheads="1"/>
          </p:cNvPicPr>
          <p:nvPr/>
        </p:nvPicPr>
        <p:blipFill>
          <a:blip r:embed="rId2" cstate="print"/>
          <a:srcRect/>
          <a:stretch>
            <a:fillRect/>
          </a:stretch>
        </p:blipFill>
        <p:spPr bwMode="auto">
          <a:xfrm>
            <a:off x="3048000" y="1600200"/>
            <a:ext cx="6172200" cy="4343400"/>
          </a:xfrm>
          <a:prstGeom prst="rect">
            <a:avLst/>
          </a:prstGeom>
          <a:noFill/>
          <a:ln w="9525">
            <a:noFill/>
            <a:miter lim="800000"/>
            <a:headEnd/>
            <a:tailEnd/>
          </a:ln>
        </p:spPr>
      </p:pic>
      <p:sp>
        <p:nvSpPr>
          <p:cNvPr id="35842" name="Title 2"/>
          <p:cNvSpPr>
            <a:spLocks noGrp="1"/>
          </p:cNvSpPr>
          <p:nvPr>
            <p:ph type="title"/>
          </p:nvPr>
        </p:nvSpPr>
        <p:spPr/>
        <p:txBody>
          <a:bodyPr/>
          <a:lstStyle/>
          <a:p>
            <a:pPr eaLnBrk="1" hangingPunct="1"/>
            <a:r>
              <a:rPr lang="en-US" sz="2800"/>
              <a:t>Cloud computing incidents: 128, 40, 37, 4, 4</a:t>
            </a:r>
          </a:p>
        </p:txBody>
      </p:sp>
    </p:spTree>
    <p:extLst>
      <p:ext uri="{BB962C8B-B14F-4D97-AF65-F5344CB8AC3E}">
        <p14:creationId xmlns:p14="http://schemas.microsoft.com/office/powerpoint/2010/main" val="2245390535"/>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security incidents</a:t>
            </a:r>
            <a:endParaRPr lang="en-US" dirty="0"/>
          </a:p>
        </p:txBody>
      </p:sp>
      <p:sp>
        <p:nvSpPr>
          <p:cNvPr id="3" name="Content Placeholder 2"/>
          <p:cNvSpPr>
            <a:spLocks noGrp="1"/>
          </p:cNvSpPr>
          <p:nvPr>
            <p:ph idx="1"/>
          </p:nvPr>
        </p:nvSpPr>
        <p:spPr/>
        <p:txBody>
          <a:bodyPr/>
          <a:lstStyle/>
          <a:p>
            <a:r>
              <a:rPr lang="en-US" dirty="0">
                <a:hlinkClick r:id="rId2"/>
              </a:rPr>
              <a:t>https://www.voltage.com/technology/cloutage-a-database-of-cloud-computing-security-incidents/</a:t>
            </a:r>
          </a:p>
          <a:p>
            <a:r>
              <a:rPr lang="en-US" dirty="0" smtClean="0">
                <a:hlinkClick r:id="rId2"/>
              </a:rPr>
              <a:t>https</a:t>
            </a:r>
            <a:r>
              <a:rPr lang="en-US" dirty="0">
                <a:hlinkClick r:id="rId2"/>
              </a:rPr>
              <a:t>://www.cnet.com/news/nasa-falls-short-on-its-cloud-computing-security</a:t>
            </a:r>
            <a:r>
              <a:rPr lang="en-US" dirty="0" smtClean="0">
                <a:hlinkClick r:id="rId2"/>
              </a:rPr>
              <a:t>/</a:t>
            </a:r>
            <a:endParaRPr lang="en-US" dirty="0" smtClean="0"/>
          </a:p>
          <a:p>
            <a:r>
              <a:rPr lang="en-US" dirty="0"/>
              <a:t>http://www.computerworld.com/article/2526154/security0/twitter-breach-revives-security-issues-with-cloud-computing.html</a:t>
            </a:r>
          </a:p>
        </p:txBody>
      </p:sp>
    </p:spTree>
    <p:extLst>
      <p:ext uri="{BB962C8B-B14F-4D97-AF65-F5344CB8AC3E}">
        <p14:creationId xmlns:p14="http://schemas.microsoft.com/office/powerpoint/2010/main" val="309782205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sz="3600" b="1" dirty="0"/>
              <a:t>Cloud-based service steals Wi-Fi passwords</a:t>
            </a:r>
            <a:r>
              <a:rPr lang="en-US" b="1" dirty="0" smtClean="0"/>
              <a:t/>
            </a:r>
            <a:br>
              <a:rPr lang="en-US" b="1" dirty="0" smtClean="0"/>
            </a:br>
            <a:endParaRPr lang="en-US" dirty="0"/>
          </a:p>
        </p:txBody>
      </p:sp>
      <p:sp>
        <p:nvSpPr>
          <p:cNvPr id="3" name="Content Placeholder 2"/>
          <p:cNvSpPr>
            <a:spLocks noGrp="1"/>
          </p:cNvSpPr>
          <p:nvPr>
            <p:ph idx="1"/>
          </p:nvPr>
        </p:nvSpPr>
        <p:spPr/>
        <p:txBody>
          <a:bodyPr rtlCol="0">
            <a:normAutofit fontScale="92500"/>
          </a:bodyPr>
          <a:lstStyle/>
          <a:p>
            <a:pPr>
              <a:defRPr/>
            </a:pPr>
            <a:r>
              <a:rPr lang="en-US" sz="2200" dirty="0"/>
              <a:t>For $34, a new cloud-based hacking service can crack a WPA (Wi-Fi Protected Access) network password in just 20 minutes, its creator says.</a:t>
            </a:r>
          </a:p>
          <a:p>
            <a:pPr>
              <a:defRPr/>
            </a:pPr>
            <a:r>
              <a:rPr lang="en-US" sz="2200" dirty="0"/>
              <a:t>The </a:t>
            </a:r>
            <a:r>
              <a:rPr lang="en-US" sz="2200" dirty="0">
                <a:hlinkClick r:id="rId2"/>
              </a:rPr>
              <a:t>WPA Cracker</a:t>
            </a:r>
            <a:r>
              <a:rPr lang="en-US" sz="2200" dirty="0"/>
              <a:t> service bills itself as a useful tool for security auditors and penetration testers who want to know if they could break into certain types of WPA networks. It works because of a known vulnerability in Pre-shared Key (PSK) networks, which are used by some home and small-business users. </a:t>
            </a:r>
          </a:p>
          <a:p>
            <a:pPr>
              <a:defRPr/>
            </a:pPr>
            <a:r>
              <a:rPr lang="en-US" sz="2400" dirty="0"/>
              <a:t>WPA Cracker customers get access to a 400-node computing cluster that employs a custom dictionary, designed specifically for guessing WPA passwords. If they find the $34 price tag too steep, they can use half the cluster and pay $17, for what could be a 40-minute job. Marlinspike declined to say who operates his compute cluster.</a:t>
            </a:r>
          </a:p>
          <a:p>
            <a:pPr>
              <a:defRPr/>
            </a:pPr>
            <a:r>
              <a:rPr lang="en-US" sz="2400" dirty="0"/>
              <a:t>The attack will work if the network's password is in Marlinspike's 135 million-phrase dictionary, but if it's a strong, randomly generated password it probably won't be cracked.</a:t>
            </a:r>
          </a:p>
          <a:p>
            <a:pPr>
              <a:defRPr/>
            </a:pPr>
            <a:endParaRPr lang="en-US" sz="2200" dirty="0"/>
          </a:p>
          <a:p>
            <a:pPr>
              <a:defRPr/>
            </a:pPr>
            <a:endParaRPr lang="en-US" dirty="0"/>
          </a:p>
        </p:txBody>
      </p:sp>
    </p:spTree>
    <p:extLst>
      <p:ext uri="{BB962C8B-B14F-4D97-AF65-F5344CB8AC3E}">
        <p14:creationId xmlns:p14="http://schemas.microsoft.com/office/powerpoint/2010/main" val="1001451245"/>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Picture 2"/>
          <p:cNvPicPr>
            <a:picLocks noChangeAspect="1" noChangeArrowheads="1"/>
          </p:cNvPicPr>
          <p:nvPr/>
        </p:nvPicPr>
        <p:blipFill>
          <a:blip r:embed="rId2" cstate="print"/>
          <a:srcRect/>
          <a:stretch>
            <a:fillRect/>
          </a:stretch>
        </p:blipFill>
        <p:spPr bwMode="auto">
          <a:xfrm>
            <a:off x="1524000" y="990600"/>
            <a:ext cx="9144000" cy="5486400"/>
          </a:xfrm>
          <a:prstGeom prst="rect">
            <a:avLst/>
          </a:prstGeom>
          <a:noFill/>
          <a:ln w="9525">
            <a:noFill/>
            <a:miter lim="800000"/>
            <a:headEnd/>
            <a:tailEnd/>
          </a:ln>
        </p:spPr>
      </p:pic>
      <p:sp>
        <p:nvSpPr>
          <p:cNvPr id="36866" name="Title 2"/>
          <p:cNvSpPr>
            <a:spLocks noGrp="1"/>
          </p:cNvSpPr>
          <p:nvPr>
            <p:ph type="title"/>
          </p:nvPr>
        </p:nvSpPr>
        <p:spPr/>
        <p:txBody>
          <a:bodyPr/>
          <a:lstStyle/>
          <a:p>
            <a:pPr eaLnBrk="1" hangingPunct="1"/>
            <a:r>
              <a:rPr lang="en-US" sz="2400"/>
              <a:t>Cloutage.org</a:t>
            </a:r>
          </a:p>
        </p:txBody>
      </p:sp>
    </p:spTree>
    <p:extLst>
      <p:ext uri="{BB962C8B-B14F-4D97-AF65-F5344CB8AC3E}">
        <p14:creationId xmlns:p14="http://schemas.microsoft.com/office/powerpoint/2010/main" val="797271112"/>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p:cNvSpPr>
          <p:nvPr>
            <p:ph type="title"/>
          </p:nvPr>
        </p:nvSpPr>
        <p:spPr/>
        <p:txBody>
          <a:bodyPr/>
          <a:lstStyle/>
          <a:p>
            <a:r>
              <a:rPr lang="en-US" smtClean="0"/>
              <a:t>Security perspective</a:t>
            </a:r>
          </a:p>
        </p:txBody>
      </p:sp>
      <p:sp>
        <p:nvSpPr>
          <p:cNvPr id="144386" name="Rectangle 3"/>
          <p:cNvSpPr>
            <a:spLocks noGrp="1"/>
          </p:cNvSpPr>
          <p:nvPr>
            <p:ph type="body" idx="1"/>
          </p:nvPr>
        </p:nvSpPr>
        <p:spPr/>
        <p:txBody>
          <a:bodyPr/>
          <a:lstStyle/>
          <a:p>
            <a:pPr eaLnBrk="1" hangingPunct="1">
              <a:lnSpc>
                <a:spcPct val="90000"/>
              </a:lnSpc>
            </a:pPr>
            <a:r>
              <a:rPr lang="en-US" sz="2400"/>
              <a:t>Identification and Authentication (I&amp;A)—Passwords, biometrics, cryptography</a:t>
            </a:r>
          </a:p>
          <a:p>
            <a:pPr eaLnBrk="1" hangingPunct="1">
              <a:lnSpc>
                <a:spcPct val="90000"/>
              </a:lnSpc>
            </a:pPr>
            <a:r>
              <a:rPr lang="en-US" sz="2400"/>
              <a:t>Authorization and Access control (A &amp; A)—Authorization systems in application, databases, operating systems</a:t>
            </a:r>
          </a:p>
          <a:p>
            <a:pPr eaLnBrk="1" hangingPunct="1">
              <a:lnSpc>
                <a:spcPct val="90000"/>
              </a:lnSpc>
            </a:pPr>
            <a:r>
              <a:rPr lang="en-US" sz="2400"/>
              <a:t>Logging and Auditing—In database system and/or operating system</a:t>
            </a:r>
          </a:p>
          <a:p>
            <a:pPr eaLnBrk="1" hangingPunct="1">
              <a:lnSpc>
                <a:spcPct val="90000"/>
              </a:lnSpc>
            </a:pPr>
            <a:r>
              <a:rPr lang="en-US" sz="2400"/>
              <a:t>Hiding of information—It is usually performed by the use of cryptography but steganography is another option. Protects messages in transit</a:t>
            </a:r>
          </a:p>
          <a:p>
            <a:pPr eaLnBrk="1" hangingPunct="1">
              <a:lnSpc>
                <a:spcPct val="90000"/>
              </a:lnSpc>
            </a:pPr>
            <a:r>
              <a:rPr lang="en-US" sz="2400"/>
              <a:t>Intrusion detection—Intrusion Detection Systems (IDS) combined with firewalls</a:t>
            </a:r>
          </a:p>
          <a:p>
            <a:pPr eaLnBrk="1" hangingPunct="1">
              <a:lnSpc>
                <a:spcPct val="90000"/>
              </a:lnSpc>
            </a:pPr>
            <a:r>
              <a:rPr lang="en-US" sz="2400"/>
              <a:t>Antimalware: virus detectors</a:t>
            </a:r>
          </a:p>
          <a:p>
            <a:pPr eaLnBrk="1" hangingPunct="1">
              <a:lnSpc>
                <a:spcPct val="90000"/>
              </a:lnSpc>
            </a:pPr>
            <a:r>
              <a:rPr lang="en-US" sz="2400"/>
              <a:t>DDoS controlled by replication, IDS, and firewalls</a:t>
            </a:r>
          </a:p>
          <a:p>
            <a:pPr>
              <a:lnSpc>
                <a:spcPct val="90000"/>
              </a:lnSpc>
            </a:pPr>
            <a:endParaRPr lang="en-US" sz="2400"/>
          </a:p>
        </p:txBody>
      </p:sp>
    </p:spTree>
    <p:extLst>
      <p:ext uri="{BB962C8B-B14F-4D97-AF65-F5344CB8AC3E}">
        <p14:creationId xmlns:p14="http://schemas.microsoft.com/office/powerpoint/2010/main" val="261378327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smtClean="0"/>
              <a:t>Can we measure security?</a:t>
            </a:r>
          </a:p>
        </p:txBody>
      </p:sp>
      <p:sp>
        <p:nvSpPr>
          <p:cNvPr id="33795" name="Content Placeholder 2"/>
          <p:cNvSpPr>
            <a:spLocks noGrp="1"/>
          </p:cNvSpPr>
          <p:nvPr>
            <p:ph idx="1"/>
          </p:nvPr>
        </p:nvSpPr>
        <p:spPr/>
        <p:txBody>
          <a:bodyPr/>
          <a:lstStyle/>
          <a:p>
            <a:r>
              <a:rPr lang="en-US" altLang="en-US" smtClean="0"/>
              <a:t>There is no absolute or quantitative measure of security, we can just find qualitative measures. </a:t>
            </a:r>
          </a:p>
          <a:p>
            <a:r>
              <a:rPr lang="en-US" altLang="en-US" smtClean="0"/>
              <a:t>If we can make a systematic enumeration of threats and we can show that all are stopped or mitigated, we consider a system secure. That is our measure of security.</a:t>
            </a:r>
          </a:p>
          <a:p>
            <a:endParaRPr lang="en-US" altLang="en-US" smtClean="0"/>
          </a:p>
        </p:txBody>
      </p:sp>
    </p:spTree>
    <p:extLst>
      <p:ext uri="{BB962C8B-B14F-4D97-AF65-F5344CB8AC3E}">
        <p14:creationId xmlns:p14="http://schemas.microsoft.com/office/powerpoint/2010/main" val="36870481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914400"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FontTx/>
              <a:buNone/>
            </a:pPr>
            <a:r>
              <a:rPr lang="en-US" altLang="en-US" sz="3600" i="0">
                <a:solidFill>
                  <a:schemeClr val="accent2"/>
                </a:solidFill>
                <a:latin typeface="Script" pitchFamily="66"/>
              </a:rPr>
              <a:t>Threats</a:t>
            </a:r>
          </a:p>
        </p:txBody>
      </p:sp>
      <p:sp>
        <p:nvSpPr>
          <p:cNvPr id="25603" name="Rectangle 5"/>
          <p:cNvSpPr>
            <a:spLocks noChangeArrowheads="1"/>
          </p:cNvSpPr>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r>
              <a:rPr lang="en-US" altLang="en-US"/>
              <a:t>We need to understand the threats to the system to decide how to defend it</a:t>
            </a:r>
          </a:p>
          <a:p>
            <a:r>
              <a:rPr lang="en-US" altLang="en-US"/>
              <a:t>Excess of security mechanisms results in loss of performance, extra complexity, and higher costs</a:t>
            </a:r>
          </a:p>
          <a:p>
            <a:r>
              <a:rPr lang="en-US" altLang="en-US"/>
              <a:t>The objective is to provide an appropriate defense according to the value of our assets</a:t>
            </a:r>
          </a:p>
          <a:p>
            <a:pPr>
              <a:buFontTx/>
              <a:buNone/>
            </a:pPr>
            <a:endParaRPr lang="en-US" altLang="en-US"/>
          </a:p>
        </p:txBody>
      </p:sp>
    </p:spTree>
    <p:extLst>
      <p:ext uri="{BB962C8B-B14F-4D97-AF65-F5344CB8AC3E}">
        <p14:creationId xmlns:p14="http://schemas.microsoft.com/office/powerpoint/2010/main" val="234664440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degree of security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Verify </a:t>
            </a:r>
            <a:r>
              <a:rPr lang="en-US" dirty="0"/>
              <a:t>that all misuse cases have been controlled by some security </a:t>
            </a:r>
            <a:r>
              <a:rPr lang="en-US" dirty="0" smtClean="0"/>
              <a:t>pattern</a:t>
            </a:r>
          </a:p>
          <a:p>
            <a:r>
              <a:rPr lang="en-US" dirty="0" smtClean="0"/>
              <a:t>If </a:t>
            </a:r>
            <a:r>
              <a:rPr lang="en-US" dirty="0"/>
              <a:t>we enumerate all the </a:t>
            </a:r>
            <a:r>
              <a:rPr lang="en-US" dirty="0" smtClean="0"/>
              <a:t>threats </a:t>
            </a:r>
            <a:r>
              <a:rPr lang="en-US" dirty="0"/>
              <a:t>we just need to verify that the architecture includes a security pattern that can neutralize all the </a:t>
            </a:r>
            <a:r>
              <a:rPr lang="en-US" dirty="0" smtClean="0"/>
              <a:t>threats</a:t>
            </a:r>
          </a:p>
          <a:p>
            <a:r>
              <a:rPr lang="en-US" dirty="0" smtClean="0"/>
              <a:t>If </a:t>
            </a:r>
            <a:r>
              <a:rPr lang="en-US" dirty="0"/>
              <a:t>T={t</a:t>
            </a:r>
            <a:r>
              <a:rPr lang="en-US" baseline="-25000" dirty="0"/>
              <a:t>1</a:t>
            </a:r>
            <a:r>
              <a:rPr lang="en-US" dirty="0"/>
              <a:t>,…</a:t>
            </a:r>
            <a:r>
              <a:rPr lang="en-US" dirty="0" err="1"/>
              <a:t>t</a:t>
            </a:r>
            <a:r>
              <a:rPr lang="en-US" baseline="-25000" dirty="0" err="1"/>
              <a:t>i</a:t>
            </a:r>
            <a:r>
              <a:rPr lang="en-US" dirty="0"/>
              <a:t>…}is the set of threats, and SP= {sp</a:t>
            </a:r>
            <a:r>
              <a:rPr lang="en-US" baseline="-25000" dirty="0"/>
              <a:t>1</a:t>
            </a:r>
            <a:r>
              <a:rPr lang="en-US" dirty="0"/>
              <a:t>…</a:t>
            </a:r>
            <a:r>
              <a:rPr lang="en-US" dirty="0" err="1"/>
              <a:t>sp</a:t>
            </a:r>
            <a:r>
              <a:rPr lang="en-US" baseline="-25000" dirty="0" err="1"/>
              <a:t>j</a:t>
            </a:r>
            <a:r>
              <a:rPr lang="en-US" dirty="0"/>
              <a:t>…} is the set of security patterns, we have:  </a:t>
            </a:r>
            <a:r>
              <a:rPr lang="en-US" dirty="0">
                <a:sym typeface="Symbol" panose="05050102010706020507" pitchFamily="18" charset="2"/>
              </a:rPr>
              <a:t></a:t>
            </a:r>
            <a:r>
              <a:rPr lang="en-US" dirty="0"/>
              <a:t> </a:t>
            </a:r>
            <a:r>
              <a:rPr lang="en-US" dirty="0" err="1"/>
              <a:t>t</a:t>
            </a:r>
            <a:r>
              <a:rPr lang="en-US" baseline="-25000" dirty="0" err="1"/>
              <a:t>i</a:t>
            </a:r>
            <a:r>
              <a:rPr lang="en-US" dirty="0"/>
              <a:t> </a:t>
            </a:r>
            <a:r>
              <a:rPr lang="en-US" dirty="0">
                <a:sym typeface="Symbol" panose="05050102010706020507" pitchFamily="18" charset="2"/>
              </a:rPr>
              <a:t></a:t>
            </a:r>
            <a:r>
              <a:rPr lang="en-US" dirty="0"/>
              <a:t> T </a:t>
            </a:r>
            <a:r>
              <a:rPr lang="en-US" dirty="0">
                <a:sym typeface="Symbol" panose="05050102010706020507" pitchFamily="18" charset="2"/>
              </a:rPr>
              <a:t></a:t>
            </a:r>
            <a:r>
              <a:rPr lang="en-US" dirty="0"/>
              <a:t> </a:t>
            </a:r>
            <a:r>
              <a:rPr lang="en-US" dirty="0">
                <a:sym typeface="Symbol" panose="05050102010706020507" pitchFamily="18" charset="2"/>
              </a:rPr>
              <a:t></a:t>
            </a:r>
            <a:r>
              <a:rPr lang="en-US" dirty="0"/>
              <a:t> </a:t>
            </a:r>
            <a:r>
              <a:rPr lang="en-US" dirty="0" err="1"/>
              <a:t>sp</a:t>
            </a:r>
            <a:r>
              <a:rPr lang="en-US" baseline="-25000" dirty="0" err="1"/>
              <a:t>j</a:t>
            </a:r>
            <a:r>
              <a:rPr lang="en-US" dirty="0"/>
              <a:t> </a:t>
            </a:r>
            <a:r>
              <a:rPr lang="en-US" dirty="0">
                <a:sym typeface="Symbol" panose="05050102010706020507" pitchFamily="18" charset="2"/>
              </a:rPr>
              <a:t></a:t>
            </a:r>
            <a:r>
              <a:rPr lang="en-US" dirty="0"/>
              <a:t> SP, </a:t>
            </a:r>
            <a:r>
              <a:rPr lang="en-US" dirty="0">
                <a:sym typeface="Symbol" panose="05050102010706020507" pitchFamily="18" charset="2"/>
              </a:rPr>
              <a:t></a:t>
            </a:r>
            <a:r>
              <a:rPr lang="en-US" dirty="0"/>
              <a:t> </a:t>
            </a:r>
            <a:r>
              <a:rPr lang="en-US" dirty="0" err="1"/>
              <a:t>sp</a:t>
            </a:r>
            <a:r>
              <a:rPr lang="en-US" baseline="-25000" dirty="0" err="1"/>
              <a:t>j</a:t>
            </a:r>
            <a:r>
              <a:rPr lang="en-US" dirty="0"/>
              <a:t> controls </a:t>
            </a:r>
            <a:r>
              <a:rPr lang="en-US" dirty="0" err="1" smtClean="0"/>
              <a:t>t</a:t>
            </a:r>
            <a:r>
              <a:rPr lang="en-US" baseline="-25000" dirty="0" err="1" smtClean="0"/>
              <a:t>i</a:t>
            </a:r>
            <a:endParaRPr lang="en-US" baseline="-25000" dirty="0" smtClean="0"/>
          </a:p>
          <a:p>
            <a:r>
              <a:rPr lang="en-US" dirty="0" smtClean="0"/>
              <a:t>When </a:t>
            </a:r>
            <a:r>
              <a:rPr lang="en-US" dirty="0"/>
              <a:t>the SRA is instantiated to define a specific type of cloud, each misuse pattern can be realized following the specific architecture components, which means that we may need further security patterns to stop </a:t>
            </a:r>
            <a:r>
              <a:rPr lang="en-US" dirty="0" smtClean="0"/>
              <a:t>them</a:t>
            </a:r>
          </a:p>
          <a:p>
            <a:r>
              <a:rPr lang="en-US" dirty="0" smtClean="0"/>
              <a:t>If </a:t>
            </a:r>
            <a:r>
              <a:rPr lang="en-US" dirty="0"/>
              <a:t>MP=[ap</a:t>
            </a:r>
            <a:r>
              <a:rPr lang="en-US" baseline="-25000" dirty="0"/>
              <a:t>1</a:t>
            </a:r>
            <a:r>
              <a:rPr lang="en-US" dirty="0"/>
              <a:t>,…</a:t>
            </a:r>
            <a:r>
              <a:rPr lang="en-US" dirty="0" err="1"/>
              <a:t>ap</a:t>
            </a:r>
            <a:r>
              <a:rPr lang="en-US" baseline="-25000" dirty="0" err="1"/>
              <a:t>i</a:t>
            </a:r>
            <a:r>
              <a:rPr lang="en-US" dirty="0"/>
              <a:t>,…}, where </a:t>
            </a:r>
            <a:r>
              <a:rPr lang="en-US" dirty="0" err="1"/>
              <a:t>ap</a:t>
            </a:r>
            <a:r>
              <a:rPr lang="en-US" baseline="-25000" dirty="0" err="1"/>
              <a:t>i</a:t>
            </a:r>
            <a:r>
              <a:rPr lang="en-US" dirty="0"/>
              <a:t> is an attack pattern used by the MP, if </a:t>
            </a:r>
            <a:r>
              <a:rPr lang="en-US" dirty="0">
                <a:sym typeface="Symbol" panose="05050102010706020507" pitchFamily="18" charset="2"/>
              </a:rPr>
              <a:t></a:t>
            </a:r>
            <a:r>
              <a:rPr lang="en-US" dirty="0"/>
              <a:t> </a:t>
            </a:r>
            <a:r>
              <a:rPr lang="en-US" dirty="0" err="1"/>
              <a:t>sp</a:t>
            </a:r>
            <a:r>
              <a:rPr lang="en-US" baseline="-25000" dirty="0" err="1"/>
              <a:t>j</a:t>
            </a:r>
            <a:r>
              <a:rPr lang="en-US" baseline="-25000" dirty="0"/>
              <a:t> </a:t>
            </a:r>
            <a:r>
              <a:rPr lang="en-US" dirty="0">
                <a:sym typeface="Symbol" panose="05050102010706020507" pitchFamily="18" charset="2"/>
              </a:rPr>
              <a:t></a:t>
            </a:r>
            <a:r>
              <a:rPr lang="en-US" dirty="0"/>
              <a:t> </a:t>
            </a:r>
            <a:r>
              <a:rPr lang="en-US" dirty="0" err="1"/>
              <a:t>sp</a:t>
            </a:r>
            <a:r>
              <a:rPr lang="en-US" baseline="-25000" dirty="0" err="1"/>
              <a:t>j</a:t>
            </a:r>
            <a:r>
              <a:rPr lang="en-US" dirty="0"/>
              <a:t> stops </a:t>
            </a:r>
            <a:r>
              <a:rPr lang="en-US" dirty="0" err="1"/>
              <a:t>ap</a:t>
            </a:r>
            <a:r>
              <a:rPr lang="en-US" baseline="-25000" dirty="0" err="1"/>
              <a:t>i</a:t>
            </a:r>
            <a:r>
              <a:rPr lang="en-US" dirty="0"/>
              <a:t>, the misuse case cannot occur.</a:t>
            </a:r>
          </a:p>
          <a:p>
            <a:r>
              <a:rPr lang="en-US" dirty="0"/>
              <a:t> </a:t>
            </a:r>
            <a:r>
              <a:rPr lang="en-US" dirty="0" smtClean="0"/>
              <a:t>An </a:t>
            </a:r>
            <a:r>
              <a:rPr lang="en-US" i="1" dirty="0"/>
              <a:t>attack (threat) pattern</a:t>
            </a:r>
            <a:r>
              <a:rPr lang="en-US" dirty="0"/>
              <a:t> describes a specific step leading to a misuse [Uzu14]; e.g., using a stolen credential to have access to a DBMS where we can perform a misuse by using SQL injection</a:t>
            </a:r>
            <a:r>
              <a:rPr lang="en-US" dirty="0" smtClean="0"/>
              <a:t>.</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253894223"/>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Title 1"/>
          <p:cNvSpPr>
            <a:spLocks noGrp="1"/>
          </p:cNvSpPr>
          <p:nvPr>
            <p:ph type="title"/>
          </p:nvPr>
        </p:nvSpPr>
        <p:spPr/>
        <p:txBody>
          <a:bodyPr/>
          <a:lstStyle/>
          <a:p>
            <a:r>
              <a:rPr lang="en-US" smtClean="0"/>
              <a:t>Are clouds secure?</a:t>
            </a:r>
          </a:p>
        </p:txBody>
      </p:sp>
      <p:sp>
        <p:nvSpPr>
          <p:cNvPr id="149506" name="Content Placeholder 2"/>
          <p:cNvSpPr>
            <a:spLocks noGrp="1"/>
          </p:cNvSpPr>
          <p:nvPr>
            <p:ph idx="1"/>
          </p:nvPr>
        </p:nvSpPr>
        <p:spPr/>
        <p:txBody>
          <a:bodyPr/>
          <a:lstStyle/>
          <a:p>
            <a:r>
              <a:rPr lang="en-US" sz="2000"/>
              <a:t>Consider a  typical business application, e.g. a financial application: high security requirements, remote access, highly available</a:t>
            </a:r>
          </a:p>
          <a:p>
            <a:r>
              <a:rPr lang="en-US" sz="2000"/>
              <a:t>If it is in our control, we can put authentication, authorization, logging, firewalls, IDS, cryptography, where needed </a:t>
            </a:r>
          </a:p>
          <a:p>
            <a:r>
              <a:rPr lang="en-US" sz="2000"/>
              <a:t>If in a cloud from some provider, we need to specify the same defenses through the SLA</a:t>
            </a:r>
          </a:p>
          <a:p>
            <a:r>
              <a:rPr lang="en-US" sz="2000"/>
              <a:t>If provider satisfies these requirements, we need to consider extra threats: Internet access to the cloud itself, multitenancy, insecure images, migration attacks, insider attacks from provider employees,…</a:t>
            </a:r>
          </a:p>
          <a:p>
            <a:r>
              <a:rPr lang="en-US" sz="2000"/>
              <a:t>Best security in the cloud will always be less than best security under our control</a:t>
            </a:r>
          </a:p>
          <a:p>
            <a:r>
              <a:rPr lang="en-US" sz="2000"/>
              <a:t>In practice, it is harder to tell because we might not have enough expertise, not enough money for security, …</a:t>
            </a:r>
          </a:p>
        </p:txBody>
      </p:sp>
    </p:spTree>
    <p:extLst>
      <p:ext uri="{BB962C8B-B14F-4D97-AF65-F5344CB8AC3E}">
        <p14:creationId xmlns:p14="http://schemas.microsoft.com/office/powerpoint/2010/main" val="2126508299"/>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Title 1"/>
          <p:cNvSpPr>
            <a:spLocks noGrp="1"/>
          </p:cNvSpPr>
          <p:nvPr>
            <p:ph type="title"/>
          </p:nvPr>
        </p:nvSpPr>
        <p:spPr/>
        <p:txBody>
          <a:bodyPr/>
          <a:lstStyle/>
          <a:p>
            <a:r>
              <a:rPr lang="en-US" smtClean="0"/>
              <a:t>In summary</a:t>
            </a:r>
          </a:p>
        </p:txBody>
      </p:sp>
      <p:sp>
        <p:nvSpPr>
          <p:cNvPr id="150530" name="Content Placeholder 2"/>
          <p:cNvSpPr>
            <a:spLocks noGrp="1"/>
          </p:cNvSpPr>
          <p:nvPr>
            <p:ph idx="1"/>
          </p:nvPr>
        </p:nvSpPr>
        <p:spPr/>
        <p:txBody>
          <a:bodyPr/>
          <a:lstStyle/>
          <a:p>
            <a:r>
              <a:rPr lang="en-US" sz="2000"/>
              <a:t>For a company that manages well its security, has appropriate expertise, and has installed enough security mechanisms, the cloud may be a decrease in security due to the extra threats, lack of control, and dependency on a provider that may not be as careful.</a:t>
            </a:r>
          </a:p>
          <a:p>
            <a:r>
              <a:rPr lang="en-US" sz="2000"/>
              <a:t>For a company that does not have enough expertise and not enough money to buy security products,  training,   etc. , the cloud may be a clear improvement.</a:t>
            </a:r>
          </a:p>
          <a:p>
            <a:r>
              <a:rPr lang="en-US" sz="2000"/>
              <a:t>The choice is affected by the application requirements, the value of the assets to be put in the cloud, compliance, and quality factors.</a:t>
            </a:r>
          </a:p>
        </p:txBody>
      </p:sp>
    </p:spTree>
    <p:extLst>
      <p:ext uri="{BB962C8B-B14F-4D97-AF65-F5344CB8AC3E}">
        <p14:creationId xmlns:p14="http://schemas.microsoft.com/office/powerpoint/2010/main" val="283629316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SLA</a:t>
            </a:r>
            <a:endParaRPr lang="en-US" dirty="0"/>
          </a:p>
        </p:txBody>
      </p:sp>
      <p:sp>
        <p:nvSpPr>
          <p:cNvPr id="3" name="Content Placeholder 2"/>
          <p:cNvSpPr>
            <a:spLocks noGrp="1"/>
          </p:cNvSpPr>
          <p:nvPr>
            <p:ph idx="1"/>
          </p:nvPr>
        </p:nvSpPr>
        <p:spPr/>
        <p:txBody>
          <a:bodyPr/>
          <a:lstStyle/>
          <a:p>
            <a:r>
              <a:rPr lang="en-US" dirty="0" smtClean="0"/>
              <a:t>Specifies the security obligations of the SP associated with a service</a:t>
            </a:r>
          </a:p>
          <a:p>
            <a:r>
              <a:rPr lang="en-US" dirty="0" smtClean="0"/>
              <a:t>No SP offers them now</a:t>
            </a:r>
          </a:p>
          <a:p>
            <a:r>
              <a:rPr lang="en-US" dirty="0" smtClean="0"/>
              <a:t>SRA can be used as a guideline to specify what the customer wants</a:t>
            </a:r>
            <a:endParaRPr lang="en-US" dirty="0"/>
          </a:p>
        </p:txBody>
      </p:sp>
    </p:spTree>
    <p:extLst>
      <p:ext uri="{BB962C8B-B14F-4D97-AF65-F5344CB8AC3E}">
        <p14:creationId xmlns:p14="http://schemas.microsoft.com/office/powerpoint/2010/main" val="154345318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Title 1"/>
          <p:cNvSpPr>
            <a:spLocks noGrp="1"/>
          </p:cNvSpPr>
          <p:nvPr>
            <p:ph type="title"/>
          </p:nvPr>
        </p:nvSpPr>
        <p:spPr/>
        <p:txBody>
          <a:bodyPr/>
          <a:lstStyle/>
          <a:p>
            <a:r>
              <a:rPr lang="en-US" dirty="0" smtClean="0"/>
              <a:t>Need for Transparency </a:t>
            </a:r>
          </a:p>
        </p:txBody>
      </p:sp>
      <p:sp>
        <p:nvSpPr>
          <p:cNvPr id="182274" name="Content Placeholder 2"/>
          <p:cNvSpPr>
            <a:spLocks noGrp="1"/>
          </p:cNvSpPr>
          <p:nvPr>
            <p:ph idx="1"/>
          </p:nvPr>
        </p:nvSpPr>
        <p:spPr/>
        <p:txBody>
          <a:bodyPr/>
          <a:lstStyle/>
          <a:p>
            <a:r>
              <a:rPr lang="en-US" sz="2000"/>
              <a:t>The split responsibility makes it hard to draw broad generalizations about cloud providers’ ability to meet audit requirements. A major issue is a perceived lack of visibility into cloud providers’ operations and security. “At the moment, cloud providers seem to want customers to treat them like a black box,” says Craig Balding of </a:t>
            </a:r>
            <a:r>
              <a:rPr lang="en-US" sz="2000">
                <a:hlinkClick r:id="rId2"/>
              </a:rPr>
              <a:t>Cloud Security</a:t>
            </a:r>
            <a:r>
              <a:rPr lang="en-US" sz="2000"/>
              <a:t>, who also works on the security team at a Fortune 500 financial company.</a:t>
            </a:r>
          </a:p>
          <a:p>
            <a:r>
              <a:rPr lang="en-US" sz="2000"/>
              <a:t>Patterns could be a way to provide this transparency: the provider provides in the SLA a list of the security patterns that they use to support security and compliance. </a:t>
            </a:r>
          </a:p>
          <a:p>
            <a:r>
              <a:rPr lang="en-US" sz="2000"/>
              <a:t>This approach gives a guarantee to the user and keeps some of the secrecy of the provider. The pattern provides an abstraction of security mechanisms not details of implementation. The customer only cares about this conceptual security.</a:t>
            </a:r>
          </a:p>
        </p:txBody>
      </p:sp>
    </p:spTree>
    <p:extLst>
      <p:ext uri="{BB962C8B-B14F-4D97-AF65-F5344CB8AC3E}">
        <p14:creationId xmlns:p14="http://schemas.microsoft.com/office/powerpoint/2010/main" val="166981391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Publications</a:t>
            </a:r>
            <a:endParaRPr lang="en-US" dirty="0"/>
          </a:p>
        </p:txBody>
      </p:sp>
      <p:sp>
        <p:nvSpPr>
          <p:cNvPr id="3" name="Content Placeholder 2"/>
          <p:cNvSpPr>
            <a:spLocks noGrp="1"/>
          </p:cNvSpPr>
          <p:nvPr>
            <p:ph idx="1"/>
          </p:nvPr>
        </p:nvSpPr>
        <p:spPr/>
        <p:txBody>
          <a:bodyPr>
            <a:normAutofit fontScale="47500" lnSpcReduction="20000"/>
          </a:bodyPr>
          <a:lstStyle/>
          <a:p>
            <a:r>
              <a:rPr lang="es-ES" sz="3400" dirty="0" err="1"/>
              <a:t>Keiko</a:t>
            </a:r>
            <a:r>
              <a:rPr lang="es-ES" sz="3400" dirty="0"/>
              <a:t> </a:t>
            </a:r>
            <a:r>
              <a:rPr lang="es-ES" sz="3400" dirty="0" err="1"/>
              <a:t>Hashizume</a:t>
            </a:r>
            <a:r>
              <a:rPr lang="es-ES" sz="3400" dirty="0"/>
              <a:t>, David G. Rosado, Eduardo Fernández-Medina, Eduardo B. </a:t>
            </a:r>
            <a:r>
              <a:rPr lang="es-ES" sz="3400" dirty="0" err="1" smtClean="0"/>
              <a:t>Fernandez</a:t>
            </a:r>
            <a:r>
              <a:rPr lang="es-ES" sz="3400" dirty="0" smtClean="0"/>
              <a:t>, </a:t>
            </a:r>
            <a:r>
              <a:rPr lang="en-US" sz="3400" dirty="0" smtClean="0"/>
              <a:t>“</a:t>
            </a:r>
            <a:r>
              <a:rPr lang="en-US" sz="3400" dirty="0"/>
              <a:t>An Analysis of Security issues for Cloud Computing”, </a:t>
            </a:r>
            <a:r>
              <a:rPr lang="en-US" sz="3400" i="1" dirty="0"/>
              <a:t>Journal of Internet Services and Applications</a:t>
            </a:r>
            <a:r>
              <a:rPr lang="en-US" sz="3400" dirty="0"/>
              <a:t> 2013, 4:5 (27 February 2013) </a:t>
            </a:r>
          </a:p>
          <a:p>
            <a:r>
              <a:rPr lang="en-US" sz="3400" dirty="0" smtClean="0"/>
              <a:t>K</a:t>
            </a:r>
            <a:r>
              <a:rPr lang="en-US" sz="3400" dirty="0"/>
              <a:t>. Hashizume, E. B. Fernandez, and M. M. Larrondo-Petrie, “Cloud Service Model Patterns,” in </a:t>
            </a:r>
            <a:r>
              <a:rPr lang="en-US" sz="3400" i="1" dirty="0"/>
              <a:t>19th Conference on Pattern Languages of Programs</a:t>
            </a:r>
            <a:r>
              <a:rPr lang="en-US" sz="3400" dirty="0"/>
              <a:t>, 2012.</a:t>
            </a:r>
          </a:p>
          <a:p>
            <a:r>
              <a:rPr lang="en-US" sz="3400" dirty="0"/>
              <a:t>K. Hashizume, E. B. Fernandez, and M. M. Larrondo-Petrie, “A pattern for Software-as-a-Service in Clouds,” in </a:t>
            </a:r>
            <a:r>
              <a:rPr lang="en-US" sz="3400" i="1" dirty="0"/>
              <a:t>Workshop on Redefining and Integrating Security  Engineering (RISE’12)</a:t>
            </a:r>
            <a:r>
              <a:rPr lang="en-US" sz="3400" dirty="0"/>
              <a:t>, Washington, DC, USA, 2012.</a:t>
            </a:r>
          </a:p>
          <a:p>
            <a:r>
              <a:rPr lang="en-US" sz="3400" dirty="0"/>
              <a:t>K. Hashizume, E. B. Fernandez, and M. M. Larrondo-Petrie, “Cloud Infrastructure Pattern,” in </a:t>
            </a:r>
            <a:r>
              <a:rPr lang="en-US" sz="3400" i="1" dirty="0"/>
              <a:t>First International Symposium on Software Architecture and Patterns, in conjunction with the 10th Latin American and Caribbean Conference for Engineering and Technology</a:t>
            </a:r>
            <a:r>
              <a:rPr lang="en-US" sz="3400" dirty="0"/>
              <a:t>, Panama, 2012.</a:t>
            </a:r>
          </a:p>
          <a:p>
            <a:r>
              <a:rPr lang="en-US" sz="3400" dirty="0"/>
              <a:t>K. Hashizume, N. Yoshioka, and E. B. Fernandez, “Three Misuse Patterns for Cloud Computing,” in </a:t>
            </a:r>
            <a:r>
              <a:rPr lang="en-US" sz="3400" i="1" dirty="0"/>
              <a:t>Security Engineering for Cloud Computing: Approaches and Tools</a:t>
            </a:r>
            <a:r>
              <a:rPr lang="en-US" sz="3400" dirty="0"/>
              <a:t>, D. G. Rosado, D. Mellado, E. Fernandez-Medina, and M. Piattini, Eds. IGI Global, 2013, pp. 36–53.</a:t>
            </a:r>
          </a:p>
          <a:p>
            <a:r>
              <a:rPr lang="en-US" sz="3400" dirty="0"/>
              <a:t>K. Hashizume, N. Yoshioka, and </a:t>
            </a:r>
            <a:r>
              <a:rPr lang="en-US" sz="3400" dirty="0" err="1"/>
              <a:t>E.B.Fernandez</a:t>
            </a:r>
            <a:r>
              <a:rPr lang="en-US" sz="3400" dirty="0"/>
              <a:t>, "Misuse Patterns for Cloud Computing", </a:t>
            </a:r>
            <a:r>
              <a:rPr lang="en-US" sz="3400" i="1" dirty="0" err="1"/>
              <a:t>Procs</a:t>
            </a:r>
            <a:r>
              <a:rPr lang="en-US" sz="3400" i="1" dirty="0"/>
              <a:t>. of Asian </a:t>
            </a:r>
            <a:r>
              <a:rPr lang="en-US" sz="3400" i="1" dirty="0" err="1"/>
              <a:t>PLoP</a:t>
            </a:r>
            <a:r>
              <a:rPr lang="en-US" sz="3400" i="1" dirty="0"/>
              <a:t> 2011</a:t>
            </a:r>
            <a:r>
              <a:rPr lang="en-US" sz="3400" dirty="0"/>
              <a:t>.</a:t>
            </a:r>
          </a:p>
          <a:p>
            <a:r>
              <a:rPr lang="en-US" sz="3400" dirty="0"/>
              <a:t> Keiko Hashizume, Eduardo B. Fernandez, and </a:t>
            </a:r>
            <a:r>
              <a:rPr lang="en-US" sz="3400" dirty="0" err="1"/>
              <a:t>Nobukazu</a:t>
            </a:r>
            <a:r>
              <a:rPr lang="en-US" sz="3400" dirty="0"/>
              <a:t> Yoshioka, "Misuse patterns for cloud computing: Malicious virtual machine creation"", </a:t>
            </a:r>
            <a:r>
              <a:rPr lang="en-US" sz="3400" i="1" dirty="0" err="1"/>
              <a:t>Procs</a:t>
            </a:r>
            <a:r>
              <a:rPr lang="en-US" sz="3400" i="1" dirty="0"/>
              <a:t>. of the Twenty-Third International Conference on Software Engineering and  Knowledge Engineering (SEKE</a:t>
            </a:r>
            <a:r>
              <a:rPr lang="en-US" sz="3400" dirty="0"/>
              <a:t> </a:t>
            </a:r>
            <a:r>
              <a:rPr lang="en-US" sz="3400" i="1" dirty="0"/>
              <a:t>2011),</a:t>
            </a:r>
            <a:r>
              <a:rPr lang="en-US" sz="3400" dirty="0"/>
              <a:t> Miami Beach, USA, July 7-9, </a:t>
            </a:r>
            <a:r>
              <a:rPr lang="en-US" sz="3400" dirty="0" smtClean="0"/>
              <a:t>2011</a:t>
            </a:r>
            <a:endParaRPr lang="en-US" sz="3400" dirty="0"/>
          </a:p>
          <a:p>
            <a:r>
              <a:rPr lang="en-US" sz="3400" dirty="0"/>
              <a:t> </a:t>
            </a:r>
            <a:r>
              <a:rPr lang="en-US" sz="3400" dirty="0" err="1"/>
              <a:t>E.B.Fernandez</a:t>
            </a:r>
            <a:r>
              <a:rPr lang="en-US" sz="3400" dirty="0"/>
              <a:t> and M. </a:t>
            </a:r>
            <a:r>
              <a:rPr lang="en-US" sz="3400" dirty="0" err="1"/>
              <a:t>VanHilst</a:t>
            </a:r>
            <a:r>
              <a:rPr lang="en-US" sz="3400" dirty="0"/>
              <a:t>, ''The Secure Domain Name System pattern'', </a:t>
            </a:r>
            <a:r>
              <a:rPr lang="en-US" sz="3400" i="1" dirty="0" smtClean="0"/>
              <a:t>21st </a:t>
            </a:r>
            <a:r>
              <a:rPr lang="en-US" sz="3400" i="1" dirty="0"/>
              <a:t>Conf. on Pattern Languages of Programs (</a:t>
            </a:r>
            <a:r>
              <a:rPr lang="en-US" sz="3400" i="1" dirty="0" err="1"/>
              <a:t>PLoP</a:t>
            </a:r>
            <a:r>
              <a:rPr lang="en-US" sz="3400" i="1" dirty="0"/>
              <a:t> 2014)</a:t>
            </a:r>
            <a:endParaRPr lang="en-US" sz="3400" dirty="0"/>
          </a:p>
          <a:p>
            <a:pPr marL="0" indent="0">
              <a:buNone/>
            </a:pPr>
            <a:endParaRPr lang="en-US" sz="3400" dirty="0"/>
          </a:p>
          <a:p>
            <a:endParaRPr lang="en-US" dirty="0"/>
          </a:p>
        </p:txBody>
      </p:sp>
    </p:spTree>
    <p:extLst>
      <p:ext uri="{BB962C8B-B14F-4D97-AF65-F5344CB8AC3E}">
        <p14:creationId xmlns:p14="http://schemas.microsoft.com/office/powerpoint/2010/main" val="53626741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II</a:t>
            </a:r>
            <a:endParaRPr lang="en-US" dirty="0"/>
          </a:p>
        </p:txBody>
      </p:sp>
      <p:sp>
        <p:nvSpPr>
          <p:cNvPr id="3" name="Content Placeholder 2"/>
          <p:cNvSpPr>
            <a:spLocks noGrp="1"/>
          </p:cNvSpPr>
          <p:nvPr>
            <p:ph idx="1"/>
          </p:nvPr>
        </p:nvSpPr>
        <p:spPr/>
        <p:txBody>
          <a:bodyPr>
            <a:normAutofit fontScale="62500" lnSpcReduction="20000"/>
          </a:bodyPr>
          <a:lstStyle/>
          <a:p>
            <a:r>
              <a:rPr lang="en-US" dirty="0"/>
              <a:t>E.B. Fernandez, Raul </a:t>
            </a:r>
            <a:r>
              <a:rPr lang="en-US" dirty="0" err="1"/>
              <a:t>Monge</a:t>
            </a:r>
            <a:r>
              <a:rPr lang="en-US" dirty="0"/>
              <a:t>, and Keiko </a:t>
            </a:r>
            <a:r>
              <a:rPr lang="en-US" dirty="0" err="1"/>
              <a:t>Hashizume</a:t>
            </a:r>
            <a:r>
              <a:rPr lang="en-US" dirty="0"/>
              <a:t>, "Two patterns for cloud computing: Secure Virtual Machine Image Repository and Cloud Policy Management Point"</a:t>
            </a:r>
            <a:r>
              <a:rPr lang="en-US" i="1" dirty="0"/>
              <a:t>20th Conf. on Pattern Languages of Programs (</a:t>
            </a:r>
            <a:r>
              <a:rPr lang="en-US" i="1" dirty="0" err="1"/>
              <a:t>PLoP</a:t>
            </a:r>
            <a:r>
              <a:rPr lang="en-US" i="1" dirty="0"/>
              <a:t> 2013)</a:t>
            </a:r>
            <a:endParaRPr lang="en-US" dirty="0"/>
          </a:p>
          <a:p>
            <a:r>
              <a:rPr lang="en-US" dirty="0" smtClean="0"/>
              <a:t>E</a:t>
            </a:r>
            <a:r>
              <a:rPr lang="en-US" dirty="0"/>
              <a:t>. B. Fernandez, </a:t>
            </a:r>
            <a:r>
              <a:rPr lang="en-US" dirty="0" err="1"/>
              <a:t>Nobukazu</a:t>
            </a:r>
            <a:r>
              <a:rPr lang="en-US" dirty="0"/>
              <a:t> Yoshioka</a:t>
            </a:r>
            <a:r>
              <a:rPr lang="en-US" i="1" dirty="0"/>
              <a:t>,</a:t>
            </a:r>
            <a:r>
              <a:rPr lang="en-US" dirty="0"/>
              <a:t> and Hironori </a:t>
            </a:r>
            <a:r>
              <a:rPr lang="en-US" dirty="0" err="1"/>
              <a:t>Washizaki</a:t>
            </a:r>
            <a:r>
              <a:rPr lang="en-US" dirty="0"/>
              <a:t>, “Patterns for cloud firewalls”,  </a:t>
            </a:r>
            <a:r>
              <a:rPr lang="en-US" i="1" dirty="0" err="1"/>
              <a:t>Procs</a:t>
            </a:r>
            <a:r>
              <a:rPr lang="en-US" i="1" dirty="0"/>
              <a:t>. of</a:t>
            </a:r>
            <a:r>
              <a:rPr lang="en-US" dirty="0"/>
              <a:t> </a:t>
            </a:r>
            <a:r>
              <a:rPr lang="en-US" i="1" dirty="0" err="1"/>
              <a:t>AsianPLoP</a:t>
            </a:r>
            <a:r>
              <a:rPr lang="en-US" i="1" dirty="0"/>
              <a:t> (Pattern Languages of Programs) 2014</a:t>
            </a:r>
            <a:r>
              <a:rPr lang="en-US" dirty="0"/>
              <a:t>, Tokyo, Japan, March 2014.</a:t>
            </a:r>
          </a:p>
          <a:p>
            <a:r>
              <a:rPr lang="en-US" dirty="0" smtClean="0"/>
              <a:t>Oscar </a:t>
            </a:r>
            <a:r>
              <a:rPr lang="en-US" dirty="0" err="1"/>
              <a:t>Encina</a:t>
            </a:r>
            <a:r>
              <a:rPr lang="en-US" dirty="0"/>
              <a:t>, E.B. Fernandez, and </a:t>
            </a:r>
            <a:r>
              <a:rPr lang="en-US" dirty="0" err="1"/>
              <a:t>Raúl</a:t>
            </a:r>
            <a:r>
              <a:rPr lang="en-US" dirty="0"/>
              <a:t> </a:t>
            </a:r>
            <a:r>
              <a:rPr lang="en-US" dirty="0" err="1"/>
              <a:t>Monge</a:t>
            </a:r>
            <a:r>
              <a:rPr lang="en-US" dirty="0"/>
              <a:t>, “A misuse pattern for Denial-of-Service  in federated Inter-Clouds”,   </a:t>
            </a:r>
            <a:r>
              <a:rPr lang="en-US" i="1" dirty="0" err="1"/>
              <a:t>Procs</a:t>
            </a:r>
            <a:r>
              <a:rPr lang="en-US" i="1" dirty="0"/>
              <a:t>. of</a:t>
            </a:r>
            <a:r>
              <a:rPr lang="en-US" dirty="0"/>
              <a:t> </a:t>
            </a:r>
            <a:r>
              <a:rPr lang="en-US" i="1" dirty="0" err="1"/>
              <a:t>AsianPLoP</a:t>
            </a:r>
            <a:r>
              <a:rPr lang="en-US" i="1" dirty="0"/>
              <a:t> (Pattern Languages of Programs) 2014</a:t>
            </a:r>
            <a:r>
              <a:rPr lang="en-US" dirty="0"/>
              <a:t>, Tokyo, Japan, March 2014</a:t>
            </a:r>
            <a:r>
              <a:rPr lang="en-US" dirty="0" smtClean="0"/>
              <a:t>.</a:t>
            </a:r>
          </a:p>
          <a:p>
            <a:r>
              <a:rPr lang="en-US" dirty="0" err="1"/>
              <a:t>D.A,B.Fernandes</a:t>
            </a:r>
            <a:r>
              <a:rPr lang="en-US" dirty="0"/>
              <a:t>, et al., “Security issues in cloud environment”, </a:t>
            </a:r>
            <a:r>
              <a:rPr lang="en-US" i="1" dirty="0"/>
              <a:t>Int. J. of Information </a:t>
            </a:r>
            <a:r>
              <a:rPr lang="en-US" i="1" dirty="0" smtClean="0"/>
              <a:t>                               </a:t>
            </a:r>
            <a:r>
              <a:rPr lang="en-US" i="1" dirty="0"/>
              <a:t>Security, 2014.</a:t>
            </a:r>
            <a:endParaRPr lang="en-US" dirty="0"/>
          </a:p>
          <a:p>
            <a:r>
              <a:rPr lang="en-US" dirty="0" smtClean="0"/>
              <a:t>E.B</a:t>
            </a:r>
            <a:r>
              <a:rPr lang="en-US" dirty="0"/>
              <a:t>. Fernandez, Raul </a:t>
            </a:r>
            <a:r>
              <a:rPr lang="en-US" dirty="0" err="1"/>
              <a:t>Monge</a:t>
            </a:r>
            <a:r>
              <a:rPr lang="en-US" dirty="0"/>
              <a:t>, and Keiko </a:t>
            </a:r>
            <a:r>
              <a:rPr lang="en-US" dirty="0" err="1" smtClean="0"/>
              <a:t>Hashizume</a:t>
            </a:r>
            <a:r>
              <a:rPr lang="en-US" dirty="0" smtClean="0"/>
              <a:t>, “Building a security reference architecture for cloud systems”, in revision for </a:t>
            </a:r>
            <a:r>
              <a:rPr lang="en-US" i="1" dirty="0" smtClean="0"/>
              <a:t>Requirements Engineering.</a:t>
            </a:r>
          </a:p>
          <a:p>
            <a:r>
              <a:rPr lang="en-US" dirty="0">
                <a:ea typeface="ＭＳ Ｐゴシック" pitchFamily="34" charset="-128"/>
              </a:rPr>
              <a:t>Guidelines on Security and Privacy in Public Cloud Computing</a:t>
            </a:r>
            <a:r>
              <a:rPr lang="en-US" i="1" dirty="0">
                <a:ea typeface="ＭＳ Ｐゴシック" pitchFamily="34" charset="-128"/>
              </a:rPr>
              <a:t>,</a:t>
            </a:r>
            <a:r>
              <a:rPr lang="en-US" dirty="0">
                <a:ea typeface="ＭＳ Ｐゴシック" pitchFamily="34" charset="-128"/>
              </a:rPr>
              <a:t> </a:t>
            </a:r>
            <a:r>
              <a:rPr lang="pt-BR" dirty="0">
                <a:ea typeface="ＭＳ Ｐゴシック" pitchFamily="34" charset="-128"/>
              </a:rPr>
              <a:t>Wayne Jansen and Timothy Grance, NIST, January 2011 </a:t>
            </a:r>
            <a:r>
              <a:rPr lang="en-US" dirty="0">
                <a:ea typeface="ＭＳ Ｐゴシック" pitchFamily="34" charset="-128"/>
                <a:hlinkClick r:id="rId2"/>
              </a:rPr>
              <a:t>http://</a:t>
            </a:r>
            <a:r>
              <a:rPr lang="en-US" dirty="0" smtClean="0">
                <a:ea typeface="ＭＳ Ｐゴシック" pitchFamily="34" charset="-128"/>
                <a:hlinkClick r:id="rId2"/>
              </a:rPr>
              <a:t>csrc.nist.gov/publications/drafts/800-144/Draft-SP-800-144_cloud-computing.pdf</a:t>
            </a:r>
            <a:endParaRPr lang="en-US" dirty="0" smtClean="0">
              <a:ea typeface="ＭＳ Ｐゴシック" pitchFamily="34" charset="-128"/>
            </a:endParaRPr>
          </a:p>
          <a:p>
            <a:r>
              <a:rPr lang="en-US" dirty="0"/>
              <a:t>A. </a:t>
            </a:r>
            <a:r>
              <a:rPr lang="en-US" dirty="0" err="1"/>
              <a:t>Juels</a:t>
            </a:r>
            <a:r>
              <a:rPr lang="en-US" dirty="0"/>
              <a:t> and A. </a:t>
            </a:r>
            <a:r>
              <a:rPr lang="en-US" dirty="0" err="1"/>
              <a:t>Oprea</a:t>
            </a:r>
            <a:r>
              <a:rPr lang="en-US" dirty="0"/>
              <a:t>, "New approaches to security and availability for cloud data", </a:t>
            </a:r>
            <a:r>
              <a:rPr lang="en-US" i="1" dirty="0"/>
              <a:t>Comm. of the ACM</a:t>
            </a:r>
            <a:r>
              <a:rPr lang="en-US" dirty="0"/>
              <a:t>, vol. 56, No 2, February 2013, 64-73.</a:t>
            </a:r>
          </a:p>
          <a:p>
            <a:pPr marL="0" indent="0">
              <a:buNone/>
            </a:pPr>
            <a:endParaRPr lang="en-US" dirty="0"/>
          </a:p>
        </p:txBody>
      </p:sp>
    </p:spTree>
    <p:extLst>
      <p:ext uri="{BB962C8B-B14F-4D97-AF65-F5344CB8AC3E}">
        <p14:creationId xmlns:p14="http://schemas.microsoft.com/office/powerpoint/2010/main" val="20303513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3048000" y="2481264"/>
            <a:ext cx="6096000" cy="1895475"/>
          </a:xfrm>
          <a:prstGeom prst="rect">
            <a:avLst/>
          </a:prstGeom>
          <a:noFill/>
          <a:ln w="9525">
            <a:noFill/>
            <a:miter lim="800000"/>
            <a:headEnd/>
            <a:tailEnd/>
          </a:ln>
        </p:spPr>
      </p:pic>
    </p:spTree>
    <p:extLst>
      <p:ext uri="{BB962C8B-B14F-4D97-AF65-F5344CB8AC3E}">
        <p14:creationId xmlns:p14="http://schemas.microsoft.com/office/powerpoint/2010/main" val="2029510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914400"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FontTx/>
              <a:buNone/>
            </a:pPr>
            <a:r>
              <a:rPr lang="en-US" altLang="en-US" sz="3600" i="0">
                <a:solidFill>
                  <a:schemeClr val="accent2"/>
                </a:solidFill>
                <a:latin typeface="Script" pitchFamily="66"/>
              </a:rPr>
              <a:t>Security concepts            </a:t>
            </a:r>
            <a:endParaRPr lang="en-US" altLang="en-US" sz="3600" i="0">
              <a:solidFill>
                <a:schemeClr val="tx2"/>
              </a:solidFill>
            </a:endParaRPr>
          </a:p>
        </p:txBody>
      </p:sp>
      <p:sp>
        <p:nvSpPr>
          <p:cNvPr id="13315" name="Rectangle 5"/>
          <p:cNvSpPr>
            <a:spLocks noChangeArrowheads="1"/>
          </p:cNvSpPr>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r>
              <a:rPr lang="en-US" altLang="en-US" dirty="0" smtClean="0"/>
              <a:t>Why worry about security?</a:t>
            </a:r>
            <a:endParaRPr lang="en-US" altLang="en-US" dirty="0"/>
          </a:p>
          <a:p>
            <a:r>
              <a:rPr lang="en-US" altLang="en-US" dirty="0"/>
              <a:t>Countermeasures</a:t>
            </a:r>
          </a:p>
          <a:p>
            <a:r>
              <a:rPr lang="en-US" altLang="en-US" dirty="0"/>
              <a:t>Security </a:t>
            </a:r>
            <a:r>
              <a:rPr lang="en-US" altLang="en-US" dirty="0" smtClean="0"/>
              <a:t>architectures</a:t>
            </a:r>
          </a:p>
          <a:p>
            <a:r>
              <a:rPr lang="en-US" altLang="en-US" dirty="0" smtClean="0"/>
              <a:t>Cloud security products</a:t>
            </a:r>
          </a:p>
          <a:p>
            <a:r>
              <a:rPr lang="en-US" altLang="en-US" dirty="0" smtClean="0"/>
              <a:t>Are clouds secure?</a:t>
            </a:r>
            <a:endParaRPr lang="en-US" altLang="en-US" dirty="0"/>
          </a:p>
        </p:txBody>
      </p:sp>
    </p:spTree>
    <p:extLst>
      <p:ext uri="{BB962C8B-B14F-4D97-AF65-F5344CB8AC3E}">
        <p14:creationId xmlns:p14="http://schemas.microsoft.com/office/powerpoint/2010/main" val="54924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914400"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FontTx/>
              <a:buNone/>
            </a:pPr>
            <a:r>
              <a:rPr lang="en-US" altLang="en-US" sz="3600" i="0">
                <a:solidFill>
                  <a:schemeClr val="tx2"/>
                </a:solidFill>
              </a:rPr>
              <a:t>Types of Threats</a:t>
            </a:r>
          </a:p>
        </p:txBody>
      </p:sp>
      <p:sp>
        <p:nvSpPr>
          <p:cNvPr id="26627" name="Rectangle 5"/>
          <p:cNvSpPr>
            <a:spLocks noChangeArrowheads="1"/>
          </p:cNvSpPr>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r>
              <a:rPr lang="en-US" altLang="en-US"/>
              <a:t>Direct attacks to the operating system</a:t>
            </a:r>
          </a:p>
          <a:p>
            <a:r>
              <a:rPr lang="en-US" altLang="en-US"/>
              <a:t>Direct attacks to the database system</a:t>
            </a:r>
          </a:p>
          <a:p>
            <a:r>
              <a:rPr lang="en-US" altLang="en-US"/>
              <a:t>Directs attacks to the application </a:t>
            </a:r>
          </a:p>
          <a:p>
            <a:r>
              <a:rPr lang="en-US" altLang="en-US"/>
              <a:t>Denial of service</a:t>
            </a:r>
          </a:p>
          <a:p>
            <a:r>
              <a:rPr lang="en-US" altLang="en-US"/>
              <a:t>Almost no attacks to the messages in the network </a:t>
            </a:r>
          </a:p>
          <a:p>
            <a:r>
              <a:rPr lang="en-US" altLang="en-US"/>
              <a:t>Malware: Trojan horses, viruses, worms</a:t>
            </a:r>
          </a:p>
          <a:p>
            <a:r>
              <a:rPr lang="en-US" altLang="en-US"/>
              <a:t>Repudiation</a:t>
            </a:r>
          </a:p>
        </p:txBody>
      </p:sp>
    </p:spTree>
    <p:extLst>
      <p:ext uri="{BB962C8B-B14F-4D97-AF65-F5344CB8AC3E}">
        <p14:creationId xmlns:p14="http://schemas.microsoft.com/office/powerpoint/2010/main" val="352117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71976462-D6C4-4C32-93C8-7590BF4AEDBB}" type="datetime1">
              <a:rPr lang="en-US" altLang="en-US" sz="1400" b="0" i="0" smtClean="0">
                <a:latin typeface="Times New Roman" pitchFamily="18" charset="0"/>
              </a:rPr>
              <a:pPr eaLnBrk="0" hangingPunct="0">
                <a:spcBef>
                  <a:spcPct val="0"/>
                </a:spcBef>
                <a:buFontTx/>
                <a:buNone/>
              </a:pPr>
              <a:t>10/24/2016</a:t>
            </a:fld>
            <a:endParaRPr lang="en-US" altLang="en-US" sz="1400" b="0" i="0" smtClean="0">
              <a:latin typeface="Times New Roman" pitchFamily="18" charset="0"/>
            </a:endParaRPr>
          </a:p>
        </p:txBody>
      </p:sp>
      <p:sp>
        <p:nvSpPr>
          <p:cNvPr id="276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5E1F463E-B30C-4304-A651-C2155DD44A9C}" type="slidenum">
              <a:rPr lang="en-US" altLang="en-US" sz="1400" b="0" i="0">
                <a:latin typeface="Times New Roman" pitchFamily="18" charset="0"/>
              </a:rPr>
              <a:pPr eaLnBrk="0" hangingPunct="0">
                <a:spcBef>
                  <a:spcPct val="0"/>
                </a:spcBef>
                <a:buFontTx/>
                <a:buNone/>
              </a:pPr>
              <a:t>21</a:t>
            </a:fld>
            <a:endParaRPr lang="en-US" altLang="en-US" sz="1400" b="0" i="0">
              <a:latin typeface="Times New Roman" pitchFamily="18" charset="0"/>
            </a:endParaRPr>
          </a:p>
        </p:txBody>
      </p:sp>
      <p:sp>
        <p:nvSpPr>
          <p:cNvPr id="27652" name="Rectangle 1026"/>
          <p:cNvSpPr>
            <a:spLocks noGrp="1" noChangeArrowheads="1"/>
          </p:cNvSpPr>
          <p:nvPr>
            <p:ph type="title" idx="4294967295"/>
          </p:nvPr>
        </p:nvSpPr>
        <p:spPr/>
        <p:txBody>
          <a:bodyPr/>
          <a:lstStyle/>
          <a:p>
            <a:pPr eaLnBrk="1" hangingPunct="1"/>
            <a:r>
              <a:rPr lang="en-US" altLang="en-US" smtClean="0"/>
              <a:t>Definitions</a:t>
            </a:r>
          </a:p>
        </p:txBody>
      </p:sp>
      <p:sp>
        <p:nvSpPr>
          <p:cNvPr id="27653" name="Rectangle 1027"/>
          <p:cNvSpPr>
            <a:spLocks noGrp="1" noChangeArrowheads="1"/>
          </p:cNvSpPr>
          <p:nvPr>
            <p:ph type="body" idx="4294967295"/>
          </p:nvPr>
        </p:nvSpPr>
        <p:spPr/>
        <p:txBody>
          <a:bodyPr/>
          <a:lstStyle/>
          <a:p>
            <a:pPr eaLnBrk="1" hangingPunct="1"/>
            <a:r>
              <a:rPr lang="en-US" altLang="en-US" dirty="0" smtClean="0"/>
              <a:t> A </a:t>
            </a:r>
            <a:r>
              <a:rPr lang="en-US" altLang="en-US" i="0" dirty="0" smtClean="0">
                <a:solidFill>
                  <a:schemeClr val="accent2"/>
                </a:solidFill>
              </a:rPr>
              <a:t>vulnerability</a:t>
            </a:r>
            <a:r>
              <a:rPr lang="en-US" altLang="en-US" dirty="0" smtClean="0"/>
              <a:t> is a situation or state that may be exploited by an attack: code flaws, configuration errors, incorrect rules,…</a:t>
            </a:r>
          </a:p>
          <a:p>
            <a:pPr eaLnBrk="1" hangingPunct="1"/>
            <a:r>
              <a:rPr lang="en-US" altLang="en-US" dirty="0" smtClean="0"/>
              <a:t>A </a:t>
            </a:r>
            <a:r>
              <a:rPr lang="en-US" altLang="en-US" dirty="0" smtClean="0">
                <a:solidFill>
                  <a:schemeClr val="accent2"/>
                </a:solidFill>
              </a:rPr>
              <a:t>threat </a:t>
            </a:r>
            <a:r>
              <a:rPr lang="en-US" altLang="en-US" dirty="0" smtClean="0"/>
              <a:t>is a potential attack</a:t>
            </a:r>
          </a:p>
          <a:p>
            <a:pPr eaLnBrk="1" hangingPunct="1"/>
            <a:r>
              <a:rPr lang="en-US" altLang="en-US" dirty="0" smtClean="0"/>
              <a:t>An </a:t>
            </a:r>
            <a:r>
              <a:rPr lang="en-US" altLang="en-US" i="0" dirty="0" smtClean="0">
                <a:solidFill>
                  <a:schemeClr val="accent2"/>
                </a:solidFill>
              </a:rPr>
              <a:t>attack</a:t>
            </a:r>
            <a:r>
              <a:rPr lang="en-US" altLang="en-US" dirty="0" smtClean="0">
                <a:solidFill>
                  <a:schemeClr val="accent2"/>
                </a:solidFill>
              </a:rPr>
              <a:t> </a:t>
            </a:r>
            <a:r>
              <a:rPr lang="en-US" altLang="en-US" dirty="0" smtClean="0"/>
              <a:t>is an attempt to misuse the system</a:t>
            </a:r>
          </a:p>
          <a:p>
            <a:pPr eaLnBrk="1" hangingPunct="1"/>
            <a:r>
              <a:rPr lang="en-US" altLang="en-US" dirty="0" smtClean="0"/>
              <a:t>A </a:t>
            </a:r>
            <a:r>
              <a:rPr lang="en-US" altLang="en-US" i="0" dirty="0" smtClean="0">
                <a:solidFill>
                  <a:schemeClr val="accent2"/>
                </a:solidFill>
              </a:rPr>
              <a:t>defense</a:t>
            </a:r>
            <a:r>
              <a:rPr lang="en-US" altLang="en-US" dirty="0" smtClean="0"/>
              <a:t> (safeguard, countermeasure) is a way to block or reduce an attack </a:t>
            </a:r>
          </a:p>
          <a:p>
            <a:pPr eaLnBrk="1" hangingPunct="1"/>
            <a:r>
              <a:rPr lang="en-US" altLang="en-US" dirty="0" smtClean="0"/>
              <a:t>A </a:t>
            </a:r>
            <a:r>
              <a:rPr lang="en-US" altLang="en-US" i="0" dirty="0" smtClean="0">
                <a:solidFill>
                  <a:schemeClr val="accent2"/>
                </a:solidFill>
              </a:rPr>
              <a:t>misuse</a:t>
            </a:r>
            <a:r>
              <a:rPr lang="en-US" altLang="en-US" dirty="0" smtClean="0"/>
              <a:t> is a violation of a security property (confidentiality, integrity, availability)</a:t>
            </a:r>
          </a:p>
        </p:txBody>
      </p:sp>
    </p:spTree>
    <p:extLst>
      <p:ext uri="{BB962C8B-B14F-4D97-AF65-F5344CB8AC3E}">
        <p14:creationId xmlns:p14="http://schemas.microsoft.com/office/powerpoint/2010/main" val="32585251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DB3BF070-6393-44F4-978A-0AF750A16EE6}" type="datetime1">
              <a:rPr lang="en-US" altLang="en-US" sz="1400" b="0" i="0" smtClean="0">
                <a:latin typeface="Times New Roman" pitchFamily="18" charset="0"/>
              </a:rPr>
              <a:pPr eaLnBrk="0" hangingPunct="0">
                <a:spcBef>
                  <a:spcPct val="0"/>
                </a:spcBef>
                <a:buFontTx/>
                <a:buNone/>
              </a:pPr>
              <a:t>10/24/2016</a:t>
            </a:fld>
            <a:endParaRPr lang="en-US" altLang="en-US" sz="1400" b="0" i="0" smtClean="0">
              <a:latin typeface="Times New Roman" pitchFamily="18" charset="0"/>
            </a:endParaRPr>
          </a:p>
        </p:txBody>
      </p:sp>
      <p:sp>
        <p:nvSpPr>
          <p:cNvPr id="286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ACDCEA9D-0097-4BE4-A0A6-A46A349AA4E7}" type="slidenum">
              <a:rPr lang="en-US" altLang="en-US" sz="1400" b="0" i="0">
                <a:latin typeface="Times New Roman" pitchFamily="18" charset="0"/>
              </a:rPr>
              <a:pPr eaLnBrk="0" hangingPunct="0">
                <a:spcBef>
                  <a:spcPct val="0"/>
                </a:spcBef>
                <a:buFontTx/>
                <a:buNone/>
              </a:pPr>
              <a:t>22</a:t>
            </a:fld>
            <a:endParaRPr lang="en-US" altLang="en-US" sz="1400" b="0" i="0">
              <a:latin typeface="Times New Roman" pitchFamily="18" charset="0"/>
            </a:endParaRPr>
          </a:p>
        </p:txBody>
      </p:sp>
      <p:sp>
        <p:nvSpPr>
          <p:cNvPr id="28676" name="Rectangle 2"/>
          <p:cNvSpPr>
            <a:spLocks noGrp="1" noChangeArrowheads="1"/>
          </p:cNvSpPr>
          <p:nvPr>
            <p:ph type="title" idx="4294967295"/>
          </p:nvPr>
        </p:nvSpPr>
        <p:spPr/>
        <p:txBody>
          <a:bodyPr/>
          <a:lstStyle/>
          <a:p>
            <a:pPr eaLnBrk="1" hangingPunct="1"/>
            <a:r>
              <a:rPr lang="en-US" altLang="en-US" smtClean="0"/>
              <a:t>Types of  misuse</a:t>
            </a:r>
          </a:p>
        </p:txBody>
      </p:sp>
      <p:sp>
        <p:nvSpPr>
          <p:cNvPr id="28677" name="Rectangle 3"/>
          <p:cNvSpPr>
            <a:spLocks noGrp="1" noChangeArrowheads="1"/>
          </p:cNvSpPr>
          <p:nvPr>
            <p:ph type="body" idx="4294967295"/>
          </p:nvPr>
        </p:nvSpPr>
        <p:spPr/>
        <p:txBody>
          <a:bodyPr/>
          <a:lstStyle/>
          <a:p>
            <a:pPr eaLnBrk="1" hangingPunct="1"/>
            <a:r>
              <a:rPr lang="en-US" altLang="en-US" smtClean="0"/>
              <a:t>The outcome of a misuse can be loss of confidentiality or integrity, theft of services, or denial of service. </a:t>
            </a:r>
          </a:p>
          <a:p>
            <a:pPr eaLnBrk="1" hangingPunct="1"/>
            <a:r>
              <a:rPr lang="en-US" altLang="en-US" smtClean="0"/>
              <a:t>An attack has a </a:t>
            </a:r>
            <a:r>
              <a:rPr lang="en-US" altLang="en-US" i="0" smtClean="0">
                <a:solidFill>
                  <a:schemeClr val="accent2"/>
                </a:solidFill>
              </a:rPr>
              <a:t>perpetrator</a:t>
            </a:r>
            <a:r>
              <a:rPr lang="en-US" altLang="en-US" smtClean="0"/>
              <a:t>, who has a </a:t>
            </a:r>
            <a:r>
              <a:rPr lang="en-US" altLang="en-US" i="0" smtClean="0"/>
              <a:t>motivation or </a:t>
            </a:r>
            <a:r>
              <a:rPr lang="en-US" altLang="en-US" i="0" smtClean="0">
                <a:solidFill>
                  <a:schemeClr val="accent2"/>
                </a:solidFill>
              </a:rPr>
              <a:t>goal</a:t>
            </a:r>
            <a:r>
              <a:rPr lang="en-US" altLang="en-US" smtClean="0">
                <a:solidFill>
                  <a:schemeClr val="accent2"/>
                </a:solidFill>
              </a:rPr>
              <a:t>.</a:t>
            </a:r>
            <a:r>
              <a:rPr lang="en-US" altLang="en-US" smtClean="0"/>
              <a:t> </a:t>
            </a:r>
          </a:p>
          <a:p>
            <a:pPr eaLnBrk="1" hangingPunct="1"/>
            <a:r>
              <a:rPr lang="en-US" altLang="en-US" smtClean="0"/>
              <a:t>The attack has a </a:t>
            </a:r>
            <a:r>
              <a:rPr lang="en-US" altLang="en-US" i="0" smtClean="0">
                <a:solidFill>
                  <a:schemeClr val="accent2"/>
                </a:solidFill>
              </a:rPr>
              <a:t>method of</a:t>
            </a:r>
            <a:r>
              <a:rPr lang="en-US" altLang="en-US" smtClean="0">
                <a:solidFill>
                  <a:schemeClr val="accent2"/>
                </a:solidFill>
              </a:rPr>
              <a:t> </a:t>
            </a:r>
            <a:r>
              <a:rPr lang="en-US" altLang="en-US" i="0" smtClean="0">
                <a:solidFill>
                  <a:schemeClr val="accent2"/>
                </a:solidFill>
              </a:rPr>
              <a:t>operation</a:t>
            </a:r>
            <a:r>
              <a:rPr lang="en-US" altLang="en-US" smtClean="0">
                <a:solidFill>
                  <a:schemeClr val="accent2"/>
                </a:solidFill>
              </a:rPr>
              <a:t> </a:t>
            </a:r>
            <a:r>
              <a:rPr lang="en-US" altLang="en-US" smtClean="0"/>
              <a:t>to accomplish a </a:t>
            </a:r>
            <a:r>
              <a:rPr lang="en-US" altLang="en-US" i="0" smtClean="0"/>
              <a:t>mission</a:t>
            </a:r>
            <a:r>
              <a:rPr lang="en-US" altLang="en-US" smtClean="0"/>
              <a:t> with respect to a </a:t>
            </a:r>
            <a:r>
              <a:rPr lang="en-US" altLang="en-US" i="0" smtClean="0"/>
              <a:t>target (modus operandi).</a:t>
            </a:r>
            <a:r>
              <a:rPr lang="en-US" altLang="en-US" smtClean="0"/>
              <a:t> </a:t>
            </a:r>
          </a:p>
          <a:p>
            <a:pPr eaLnBrk="1" hangingPunct="1"/>
            <a:r>
              <a:rPr lang="en-US" altLang="en-US" smtClean="0"/>
              <a:t>The </a:t>
            </a:r>
            <a:r>
              <a:rPr lang="en-US" altLang="en-US" i="0" smtClean="0">
                <a:solidFill>
                  <a:schemeClr val="accent2"/>
                </a:solidFill>
              </a:rPr>
              <a:t>damage</a:t>
            </a:r>
            <a:r>
              <a:rPr lang="en-US" altLang="en-US" i="0" smtClean="0"/>
              <a:t> </a:t>
            </a:r>
            <a:r>
              <a:rPr lang="en-US" altLang="en-US" smtClean="0"/>
              <a:t>of a mission can be loss of assets, money, lives</a:t>
            </a:r>
          </a:p>
        </p:txBody>
      </p:sp>
    </p:spTree>
    <p:extLst>
      <p:ext uri="{BB962C8B-B14F-4D97-AF65-F5344CB8AC3E}">
        <p14:creationId xmlns:p14="http://schemas.microsoft.com/office/powerpoint/2010/main" val="38645479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38D45B46-6984-4ECD-9AE5-1F2E3D84DF73}" type="datetime1">
              <a:rPr lang="en-US" altLang="en-US" sz="1400" b="0" i="0" smtClean="0">
                <a:latin typeface="Times New Roman" pitchFamily="18" charset="0"/>
              </a:rPr>
              <a:pPr eaLnBrk="0" hangingPunct="0">
                <a:spcBef>
                  <a:spcPct val="0"/>
                </a:spcBef>
                <a:buFontTx/>
                <a:buNone/>
              </a:pPr>
              <a:t>10/24/2016</a:t>
            </a:fld>
            <a:endParaRPr lang="en-US" altLang="en-US" sz="1400" b="0" i="0" smtClean="0">
              <a:latin typeface="Times New Roman" pitchFamily="18" charset="0"/>
            </a:endParaRPr>
          </a:p>
        </p:txBody>
      </p:sp>
      <p:sp>
        <p:nvSpPr>
          <p:cNvPr id="296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B5522559-80E3-408F-8065-E069000EA588}" type="slidenum">
              <a:rPr lang="en-US" altLang="en-US" sz="1400" b="0" i="0">
                <a:latin typeface="Times New Roman" pitchFamily="18" charset="0"/>
              </a:rPr>
              <a:pPr eaLnBrk="0" hangingPunct="0">
                <a:spcBef>
                  <a:spcPct val="0"/>
                </a:spcBef>
                <a:buFontTx/>
                <a:buNone/>
              </a:pPr>
              <a:t>23</a:t>
            </a:fld>
            <a:endParaRPr lang="en-US" altLang="en-US" sz="1400" b="0" i="0">
              <a:latin typeface="Times New Roman" pitchFamily="18" charset="0"/>
            </a:endParaRPr>
          </a:p>
        </p:txBody>
      </p:sp>
      <p:sp>
        <p:nvSpPr>
          <p:cNvPr id="29700" name="Rectangle 1026"/>
          <p:cNvSpPr>
            <a:spLocks noGrp="1" noChangeArrowheads="1"/>
          </p:cNvSpPr>
          <p:nvPr>
            <p:ph type="title" idx="4294967295"/>
          </p:nvPr>
        </p:nvSpPr>
        <p:spPr/>
        <p:txBody>
          <a:bodyPr/>
          <a:lstStyle/>
          <a:p>
            <a:pPr eaLnBrk="1" hangingPunct="1"/>
            <a:r>
              <a:rPr lang="en-US" altLang="en-US" smtClean="0"/>
              <a:t>Attackers</a:t>
            </a:r>
          </a:p>
        </p:txBody>
      </p:sp>
      <p:sp>
        <p:nvSpPr>
          <p:cNvPr id="29701" name="Rectangle 1027"/>
          <p:cNvSpPr>
            <a:spLocks noGrp="1" noChangeArrowheads="1"/>
          </p:cNvSpPr>
          <p:nvPr>
            <p:ph type="body" idx="4294967295"/>
          </p:nvPr>
        </p:nvSpPr>
        <p:spPr/>
        <p:txBody>
          <a:bodyPr>
            <a:normAutofit/>
          </a:bodyPr>
          <a:lstStyle/>
          <a:p>
            <a:pPr eaLnBrk="1" hangingPunct="1"/>
            <a:r>
              <a:rPr lang="en-US" altLang="en-US" sz="3200" dirty="0" smtClean="0">
                <a:solidFill>
                  <a:schemeClr val="accent2"/>
                </a:solidFill>
              </a:rPr>
              <a:t>Insiders </a:t>
            </a:r>
            <a:r>
              <a:rPr lang="en-US" altLang="en-US" sz="3200" dirty="0" smtClean="0"/>
              <a:t>-- A good number of attacks to a system come from insiders </a:t>
            </a:r>
          </a:p>
          <a:p>
            <a:pPr eaLnBrk="1" hangingPunct="1"/>
            <a:r>
              <a:rPr lang="en-US" altLang="en-US" sz="3200" dirty="0" smtClean="0">
                <a:solidFill>
                  <a:schemeClr val="accent2"/>
                </a:solidFill>
              </a:rPr>
              <a:t>Hackers</a:t>
            </a:r>
            <a:r>
              <a:rPr lang="en-US" altLang="en-US" sz="3200" dirty="0" smtClean="0"/>
              <a:t> -- Usually try to show off their ability by penetrating systems</a:t>
            </a:r>
          </a:p>
          <a:p>
            <a:pPr eaLnBrk="1" hangingPunct="1"/>
            <a:r>
              <a:rPr lang="en-US" altLang="en-US" sz="3200" dirty="0" smtClean="0">
                <a:solidFill>
                  <a:schemeClr val="accent2"/>
                </a:solidFill>
              </a:rPr>
              <a:t>Spies</a:t>
            </a:r>
            <a:r>
              <a:rPr lang="en-US" altLang="en-US" sz="3200" dirty="0" smtClean="0"/>
              <a:t> -- Industrial or government espionage</a:t>
            </a:r>
          </a:p>
          <a:p>
            <a:pPr eaLnBrk="1" hangingPunct="1"/>
            <a:r>
              <a:rPr lang="en-US" altLang="en-US" sz="3200" dirty="0" smtClean="0">
                <a:solidFill>
                  <a:schemeClr val="accent2"/>
                </a:solidFill>
              </a:rPr>
              <a:t>Organized crime</a:t>
            </a:r>
            <a:r>
              <a:rPr lang="en-US" altLang="en-US" sz="3200" dirty="0" smtClean="0"/>
              <a:t>—a large number of attacks</a:t>
            </a:r>
          </a:p>
          <a:p>
            <a:pPr eaLnBrk="1" hangingPunct="1"/>
            <a:r>
              <a:rPr lang="en-US" altLang="en-US" sz="3200" dirty="0" smtClean="0">
                <a:solidFill>
                  <a:schemeClr val="accent2"/>
                </a:solidFill>
              </a:rPr>
              <a:t>Terrorists</a:t>
            </a:r>
            <a:r>
              <a:rPr lang="en-US" altLang="en-US" sz="3200" dirty="0" smtClean="0"/>
              <a:t>—attacks to infrastructure systems</a:t>
            </a:r>
          </a:p>
          <a:p>
            <a:pPr marL="0" indent="0" eaLnBrk="1" hangingPunct="1">
              <a:buNone/>
            </a:pPr>
            <a:endParaRPr lang="en-US" altLang="en-US" sz="3200" dirty="0" smtClean="0"/>
          </a:p>
        </p:txBody>
      </p:sp>
    </p:spTree>
    <p:extLst>
      <p:ext uri="{BB962C8B-B14F-4D97-AF65-F5344CB8AC3E}">
        <p14:creationId xmlns:p14="http://schemas.microsoft.com/office/powerpoint/2010/main" val="32844765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DE728925-2E54-42A4-94C6-6016376DA2EB}" type="datetime1">
              <a:rPr lang="en-US" altLang="en-US" sz="1400" b="0" i="0" smtClean="0">
                <a:latin typeface="Times New Roman" pitchFamily="18" charset="0"/>
              </a:rPr>
              <a:pPr eaLnBrk="0" hangingPunct="0">
                <a:spcBef>
                  <a:spcPct val="0"/>
                </a:spcBef>
                <a:buFontTx/>
                <a:buNone/>
              </a:pPr>
              <a:t>10/24/2016</a:t>
            </a:fld>
            <a:endParaRPr lang="en-US" altLang="en-US" sz="1400" b="0" i="0" smtClean="0">
              <a:latin typeface="Times New Roman" pitchFamily="18" charset="0"/>
            </a:endParaRPr>
          </a:p>
        </p:txBody>
      </p:sp>
      <p:sp>
        <p:nvSpPr>
          <p:cNvPr id="307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065B21D1-CD29-4F1E-A9A2-2FDE1070DB44}" type="slidenum">
              <a:rPr lang="en-US" altLang="en-US" sz="1400" b="0" i="0">
                <a:latin typeface="Times New Roman" pitchFamily="18" charset="0"/>
              </a:rPr>
              <a:pPr eaLnBrk="0" hangingPunct="0">
                <a:spcBef>
                  <a:spcPct val="0"/>
                </a:spcBef>
                <a:buFontTx/>
                <a:buNone/>
              </a:pPr>
              <a:t>24</a:t>
            </a:fld>
            <a:endParaRPr lang="en-US" altLang="en-US" sz="1400" b="0" i="0">
              <a:latin typeface="Times New Roman" pitchFamily="18" charset="0"/>
            </a:endParaRPr>
          </a:p>
        </p:txBody>
      </p:sp>
      <p:sp>
        <p:nvSpPr>
          <p:cNvPr id="30724" name="Rectangle 2"/>
          <p:cNvSpPr>
            <a:spLocks noGrp="1" noChangeArrowheads="1"/>
          </p:cNvSpPr>
          <p:nvPr>
            <p:ph type="title" idx="4294967295"/>
          </p:nvPr>
        </p:nvSpPr>
        <p:spPr/>
        <p:txBody>
          <a:bodyPr/>
          <a:lstStyle/>
          <a:p>
            <a:pPr eaLnBrk="1" hangingPunct="1"/>
            <a:r>
              <a:rPr lang="en-US" altLang="en-US" smtClean="0"/>
              <a:t>Attack stages</a:t>
            </a:r>
          </a:p>
        </p:txBody>
      </p:sp>
      <p:sp>
        <p:nvSpPr>
          <p:cNvPr id="30725" name="Rectangle 3"/>
          <p:cNvSpPr>
            <a:spLocks noGrp="1" noChangeArrowheads="1"/>
          </p:cNvSpPr>
          <p:nvPr>
            <p:ph type="body" idx="4294967295"/>
          </p:nvPr>
        </p:nvSpPr>
        <p:spPr/>
        <p:txBody>
          <a:bodyPr/>
          <a:lstStyle/>
          <a:p>
            <a:pPr eaLnBrk="1" hangingPunct="1"/>
            <a:r>
              <a:rPr lang="en-US" altLang="en-US" dirty="0" smtClean="0">
                <a:solidFill>
                  <a:schemeClr val="accent2"/>
                </a:solidFill>
              </a:rPr>
              <a:t>Preparation</a:t>
            </a:r>
            <a:r>
              <a:rPr lang="en-US" altLang="en-US" dirty="0" smtClean="0"/>
              <a:t>—Information gathering, scanning, planting malicious code, masquerading (spoofing)</a:t>
            </a:r>
          </a:p>
          <a:p>
            <a:pPr eaLnBrk="1" hangingPunct="1"/>
            <a:r>
              <a:rPr lang="en-US" altLang="en-US" dirty="0" smtClean="0">
                <a:solidFill>
                  <a:schemeClr val="accent2"/>
                </a:solidFill>
              </a:rPr>
              <a:t>Activation</a:t>
            </a:r>
            <a:r>
              <a:rPr lang="en-US" altLang="en-US" dirty="0" smtClean="0"/>
              <a:t>—perpetrator-controlled, timed, victim activated</a:t>
            </a:r>
          </a:p>
          <a:p>
            <a:pPr eaLnBrk="1" hangingPunct="1"/>
            <a:r>
              <a:rPr lang="en-US" altLang="en-US" dirty="0" smtClean="0">
                <a:solidFill>
                  <a:schemeClr val="accent2"/>
                </a:solidFill>
              </a:rPr>
              <a:t>Mission</a:t>
            </a:r>
            <a:r>
              <a:rPr lang="en-US" altLang="en-US" dirty="0" smtClean="0"/>
              <a:t>—active (affects integrity and availability), and passive misuse (eavesdropping, inference), denial of service</a:t>
            </a:r>
          </a:p>
          <a:p>
            <a:pPr eaLnBrk="1" hangingPunct="1"/>
            <a:endParaRPr lang="en-US" altLang="en-US" dirty="0" smtClean="0"/>
          </a:p>
          <a:p>
            <a:pPr eaLnBrk="1" hangingPunct="1"/>
            <a:endParaRPr lang="en-US" altLang="en-US" dirty="0" smtClean="0"/>
          </a:p>
        </p:txBody>
      </p:sp>
    </p:spTree>
    <p:extLst>
      <p:ext uri="{BB962C8B-B14F-4D97-AF65-F5344CB8AC3E}">
        <p14:creationId xmlns:p14="http://schemas.microsoft.com/office/powerpoint/2010/main" val="21860323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 stages</a:t>
            </a:r>
            <a:endParaRPr lang="en-US" dirty="0"/>
          </a:p>
        </p:txBody>
      </p:sp>
      <p:sp>
        <p:nvSpPr>
          <p:cNvPr id="98306" name="Date Placeholder 1"/>
          <p:cNvSpPr>
            <a:spLocks noGrp="1"/>
          </p:cNvSpPr>
          <p:nvPr>
            <p:ph type="dt" sz="half" idx="10"/>
          </p:nvPr>
        </p:nvSpPr>
        <p:spPr>
          <a:noFill/>
        </p:spPr>
        <p:txBody>
          <a:bodyPr/>
          <a:lstStyle/>
          <a:p>
            <a:pPr eaLnBrk="0" hangingPunct="0"/>
            <a:fld id="{C5BC25D6-CCE4-452E-9DBD-674DA48445FE}" type="datetime1">
              <a:rPr lang="en-US" smtClean="0">
                <a:solidFill>
                  <a:srgbClr val="000000"/>
                </a:solidFill>
              </a:rPr>
              <a:pPr eaLnBrk="0" hangingPunct="0"/>
              <a:t>10/24/2016</a:t>
            </a:fld>
            <a:endParaRPr lang="en-US" smtClean="0">
              <a:solidFill>
                <a:srgbClr val="000000"/>
              </a:solidFill>
            </a:endParaRPr>
          </a:p>
        </p:txBody>
      </p:sp>
      <p:sp>
        <p:nvSpPr>
          <p:cNvPr id="98307" name="Slide Number Placeholder 3"/>
          <p:cNvSpPr>
            <a:spLocks noGrp="1"/>
          </p:cNvSpPr>
          <p:nvPr>
            <p:ph type="sldNum" sz="quarter" idx="12"/>
          </p:nvPr>
        </p:nvSpPr>
        <p:spPr>
          <a:noFill/>
        </p:spPr>
        <p:txBody>
          <a:bodyPr/>
          <a:lstStyle/>
          <a:p>
            <a:pPr eaLnBrk="0" hangingPunct="0"/>
            <a:fld id="{ACA68E3B-64F0-44A8-B4F3-AD0D8E9953DA}" type="slidenum">
              <a:rPr lang="en-US" smtClean="0">
                <a:solidFill>
                  <a:srgbClr val="000000"/>
                </a:solidFill>
              </a:rPr>
              <a:pPr eaLnBrk="0" hangingPunct="0"/>
              <a:t>25</a:t>
            </a:fld>
            <a:endParaRPr lang="en-US" smtClean="0">
              <a:solidFill>
                <a:srgbClr val="000000"/>
              </a:solidFill>
            </a:endParaRPr>
          </a:p>
        </p:txBody>
      </p:sp>
      <p:sp>
        <p:nvSpPr>
          <p:cNvPr id="98308" name="Rectangle 4"/>
          <p:cNvSpPr>
            <a:spLocks noChangeArrowheads="1"/>
          </p:cNvSpPr>
          <p:nvPr/>
        </p:nvSpPr>
        <p:spPr bwMode="auto">
          <a:xfrm>
            <a:off x="2832100" y="1676400"/>
            <a:ext cx="990600" cy="3810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imes New Roman" pitchFamily="18" charset="0"/>
              </a:rPr>
              <a:t>&lt;&lt;actor&gt;&gt;</a:t>
            </a:r>
          </a:p>
          <a:p>
            <a:pPr algn="ctr" fontAlgn="base">
              <a:spcBef>
                <a:spcPct val="0"/>
              </a:spcBef>
              <a:spcAft>
                <a:spcPct val="0"/>
              </a:spcAft>
            </a:pPr>
            <a:r>
              <a:rPr lang="en-US" sz="1200">
                <a:solidFill>
                  <a:srgbClr val="000000"/>
                </a:solidFill>
                <a:latin typeface="Times New Roman" pitchFamily="18" charset="0"/>
              </a:rPr>
              <a:t>:Attacker</a:t>
            </a:r>
          </a:p>
        </p:txBody>
      </p:sp>
      <p:sp>
        <p:nvSpPr>
          <p:cNvPr id="98309" name="Rectangle 5"/>
          <p:cNvSpPr>
            <a:spLocks noChangeArrowheads="1"/>
          </p:cNvSpPr>
          <p:nvPr/>
        </p:nvSpPr>
        <p:spPr bwMode="auto">
          <a:xfrm>
            <a:off x="4876800" y="1662113"/>
            <a:ext cx="990600" cy="3810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imes New Roman" pitchFamily="18" charset="0"/>
              </a:rPr>
              <a:t>target1:</a:t>
            </a:r>
          </a:p>
        </p:txBody>
      </p:sp>
      <p:sp>
        <p:nvSpPr>
          <p:cNvPr id="98310" name="Rectangle 6"/>
          <p:cNvSpPr>
            <a:spLocks noChangeArrowheads="1"/>
          </p:cNvSpPr>
          <p:nvPr/>
        </p:nvSpPr>
        <p:spPr bwMode="auto">
          <a:xfrm>
            <a:off x="6248400" y="1662113"/>
            <a:ext cx="990600" cy="3810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imes New Roman" pitchFamily="18" charset="0"/>
              </a:rPr>
              <a:t>:Data</a:t>
            </a:r>
          </a:p>
        </p:txBody>
      </p:sp>
      <p:sp>
        <p:nvSpPr>
          <p:cNvPr id="98311" name="Rectangle 7"/>
          <p:cNvSpPr>
            <a:spLocks noChangeArrowheads="1"/>
          </p:cNvSpPr>
          <p:nvPr/>
        </p:nvSpPr>
        <p:spPr bwMode="auto">
          <a:xfrm>
            <a:off x="7620000" y="1662113"/>
            <a:ext cx="990600" cy="3810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imes New Roman" pitchFamily="18" charset="0"/>
              </a:rPr>
              <a:t>target2:</a:t>
            </a:r>
          </a:p>
        </p:txBody>
      </p:sp>
      <p:sp>
        <p:nvSpPr>
          <p:cNvPr id="98312" name="Rectangle 8"/>
          <p:cNvSpPr>
            <a:spLocks noChangeArrowheads="1"/>
          </p:cNvSpPr>
          <p:nvPr/>
        </p:nvSpPr>
        <p:spPr bwMode="auto">
          <a:xfrm>
            <a:off x="3276600" y="2286000"/>
            <a:ext cx="152400" cy="3048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lang="en-US" sz="2400">
              <a:solidFill>
                <a:srgbClr val="000000"/>
              </a:solidFill>
              <a:latin typeface="Times New Roman" pitchFamily="18" charset="0"/>
            </a:endParaRPr>
          </a:p>
        </p:txBody>
      </p:sp>
      <p:sp>
        <p:nvSpPr>
          <p:cNvPr id="98313" name="Line 9"/>
          <p:cNvSpPr>
            <a:spLocks noChangeShapeType="1"/>
          </p:cNvSpPr>
          <p:nvPr/>
        </p:nvSpPr>
        <p:spPr bwMode="auto">
          <a:xfrm>
            <a:off x="3352800" y="2057400"/>
            <a:ext cx="0" cy="228600"/>
          </a:xfrm>
          <a:prstGeom prst="line">
            <a:avLst/>
          </a:prstGeom>
          <a:noFill/>
          <a:ln w="9525">
            <a:solidFill>
              <a:schemeClr val="tx1"/>
            </a:solidFill>
            <a:prstDash val="dash"/>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14" name="Line 10"/>
          <p:cNvSpPr>
            <a:spLocks noChangeShapeType="1"/>
          </p:cNvSpPr>
          <p:nvPr/>
        </p:nvSpPr>
        <p:spPr bwMode="auto">
          <a:xfrm>
            <a:off x="5397500" y="2043113"/>
            <a:ext cx="0" cy="228600"/>
          </a:xfrm>
          <a:prstGeom prst="line">
            <a:avLst/>
          </a:prstGeom>
          <a:noFill/>
          <a:ln w="9525">
            <a:solidFill>
              <a:schemeClr val="tx1"/>
            </a:solidFill>
            <a:prstDash val="dash"/>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15" name="Line 11"/>
          <p:cNvSpPr>
            <a:spLocks noChangeShapeType="1"/>
          </p:cNvSpPr>
          <p:nvPr/>
        </p:nvSpPr>
        <p:spPr bwMode="auto">
          <a:xfrm>
            <a:off x="6769100" y="2043114"/>
            <a:ext cx="0" cy="1157287"/>
          </a:xfrm>
          <a:prstGeom prst="line">
            <a:avLst/>
          </a:prstGeom>
          <a:noFill/>
          <a:ln w="9525">
            <a:solidFill>
              <a:schemeClr val="tx1"/>
            </a:solidFill>
            <a:prstDash val="dash"/>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16" name="Rectangle 12"/>
          <p:cNvSpPr>
            <a:spLocks noChangeArrowheads="1"/>
          </p:cNvSpPr>
          <p:nvPr/>
        </p:nvSpPr>
        <p:spPr bwMode="auto">
          <a:xfrm>
            <a:off x="6705600" y="3200400"/>
            <a:ext cx="152400" cy="1905000"/>
          </a:xfrm>
          <a:prstGeom prst="rect">
            <a:avLst/>
          </a:prstGeom>
          <a:solidFill>
            <a:schemeClr val="bg1"/>
          </a:solidFill>
          <a:ln w="9525">
            <a:solidFill>
              <a:schemeClr val="tx1"/>
            </a:solidFill>
            <a:miter lim="800000"/>
            <a:headEnd/>
            <a:tailEnd/>
          </a:ln>
        </p:spPr>
        <p:txBody>
          <a:bodyPr wrap="none" anchor="ctr"/>
          <a:lstStyle/>
          <a:p>
            <a:pPr eaLnBrk="0" fontAlgn="base" hangingPunct="0">
              <a:spcBef>
                <a:spcPct val="0"/>
              </a:spcBef>
              <a:spcAft>
                <a:spcPct val="0"/>
              </a:spcAft>
            </a:pPr>
            <a:endParaRPr lang="en-US" sz="2400" i="1">
              <a:solidFill>
                <a:srgbClr val="000000"/>
              </a:solidFill>
              <a:latin typeface="Times New Roman" pitchFamily="18" charset="0"/>
            </a:endParaRPr>
          </a:p>
        </p:txBody>
      </p:sp>
      <p:sp>
        <p:nvSpPr>
          <p:cNvPr id="98317" name="Line 13"/>
          <p:cNvSpPr>
            <a:spLocks noChangeShapeType="1"/>
          </p:cNvSpPr>
          <p:nvPr/>
        </p:nvSpPr>
        <p:spPr bwMode="auto">
          <a:xfrm>
            <a:off x="8140700" y="2043114"/>
            <a:ext cx="0" cy="2147887"/>
          </a:xfrm>
          <a:prstGeom prst="line">
            <a:avLst/>
          </a:prstGeom>
          <a:noFill/>
          <a:ln w="9525">
            <a:solidFill>
              <a:schemeClr val="tx1"/>
            </a:solidFill>
            <a:prstDash val="dash"/>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18" name="Line 14"/>
          <p:cNvSpPr>
            <a:spLocks noChangeShapeType="1"/>
          </p:cNvSpPr>
          <p:nvPr/>
        </p:nvSpPr>
        <p:spPr bwMode="auto">
          <a:xfrm>
            <a:off x="3441701" y="2362200"/>
            <a:ext cx="1852613" cy="1588"/>
          </a:xfrm>
          <a:prstGeom prst="line">
            <a:avLst/>
          </a:prstGeom>
          <a:noFill/>
          <a:ln w="9525">
            <a:solidFill>
              <a:schemeClr val="tx1"/>
            </a:solidFill>
            <a:round/>
            <a:headEnd/>
            <a:tailEnd type="arrow" w="med" len="med"/>
          </a:ln>
        </p:spPr>
        <p:txBody>
          <a:bodyPr/>
          <a:lstStyle/>
          <a:p>
            <a:pPr eaLnBrk="0" fontAlgn="base" hangingPunct="0">
              <a:spcBef>
                <a:spcPct val="0"/>
              </a:spcBef>
              <a:spcAft>
                <a:spcPct val="0"/>
              </a:spcAft>
            </a:pPr>
            <a:endParaRPr lang="en-US">
              <a:solidFill>
                <a:srgbClr val="000000"/>
              </a:solidFill>
            </a:endParaRPr>
          </a:p>
        </p:txBody>
      </p:sp>
      <p:sp>
        <p:nvSpPr>
          <p:cNvPr id="98319" name="Line 15"/>
          <p:cNvSpPr>
            <a:spLocks noChangeShapeType="1"/>
          </p:cNvSpPr>
          <p:nvPr/>
        </p:nvSpPr>
        <p:spPr bwMode="auto">
          <a:xfrm>
            <a:off x="3441701" y="2946400"/>
            <a:ext cx="1852613" cy="1588"/>
          </a:xfrm>
          <a:prstGeom prst="line">
            <a:avLst/>
          </a:prstGeom>
          <a:noFill/>
          <a:ln w="9525">
            <a:solidFill>
              <a:schemeClr val="tx1"/>
            </a:solidFill>
            <a:round/>
            <a:headEnd/>
            <a:tailEnd type="arrow" w="med" len="med"/>
          </a:ln>
        </p:spPr>
        <p:txBody>
          <a:bodyPr/>
          <a:lstStyle/>
          <a:p>
            <a:pPr eaLnBrk="0" fontAlgn="base" hangingPunct="0">
              <a:spcBef>
                <a:spcPct val="0"/>
              </a:spcBef>
              <a:spcAft>
                <a:spcPct val="0"/>
              </a:spcAft>
            </a:pPr>
            <a:endParaRPr lang="en-US">
              <a:solidFill>
                <a:srgbClr val="000000"/>
              </a:solidFill>
            </a:endParaRPr>
          </a:p>
        </p:txBody>
      </p:sp>
      <p:sp>
        <p:nvSpPr>
          <p:cNvPr id="98320" name="Text Box 16"/>
          <p:cNvSpPr txBox="1">
            <a:spLocks noChangeArrowheads="1"/>
          </p:cNvSpPr>
          <p:nvPr/>
        </p:nvSpPr>
        <p:spPr bwMode="auto">
          <a:xfrm>
            <a:off x="3746500" y="2743200"/>
            <a:ext cx="1358900" cy="274638"/>
          </a:xfrm>
          <a:prstGeom prst="rect">
            <a:avLst/>
          </a:prstGeom>
          <a:noFill/>
          <a:ln w="9525">
            <a:noFill/>
            <a:miter lim="800000"/>
            <a:headEnd/>
            <a:tailEnd/>
          </a:ln>
        </p:spPr>
        <p:txBody>
          <a:bodyPr>
            <a:spAutoFit/>
          </a:bodyPr>
          <a:lstStyle/>
          <a:p>
            <a:pPr fontAlgn="base">
              <a:spcBef>
                <a:spcPct val="50000"/>
              </a:spcBef>
              <a:spcAft>
                <a:spcPct val="0"/>
              </a:spcAft>
            </a:pPr>
            <a:r>
              <a:rPr lang="en-US" sz="1200">
                <a:solidFill>
                  <a:srgbClr val="000000"/>
                </a:solidFill>
                <a:latin typeface="Times New Roman" pitchFamily="18" charset="0"/>
              </a:rPr>
              <a:t>activate Attack</a:t>
            </a:r>
          </a:p>
        </p:txBody>
      </p:sp>
      <p:sp>
        <p:nvSpPr>
          <p:cNvPr id="98321" name="Rectangle 17"/>
          <p:cNvSpPr>
            <a:spLocks noChangeArrowheads="1"/>
          </p:cNvSpPr>
          <p:nvPr/>
        </p:nvSpPr>
        <p:spPr bwMode="auto">
          <a:xfrm>
            <a:off x="8077200" y="4191000"/>
            <a:ext cx="152400" cy="9144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lang="en-US" sz="2400">
              <a:solidFill>
                <a:srgbClr val="000000"/>
              </a:solidFill>
              <a:latin typeface="Times New Roman" pitchFamily="18" charset="0"/>
            </a:endParaRPr>
          </a:p>
        </p:txBody>
      </p:sp>
      <p:sp>
        <p:nvSpPr>
          <p:cNvPr id="98322" name="Text Box 18"/>
          <p:cNvSpPr txBox="1">
            <a:spLocks noChangeArrowheads="1"/>
          </p:cNvSpPr>
          <p:nvPr/>
        </p:nvSpPr>
        <p:spPr bwMode="auto">
          <a:xfrm>
            <a:off x="3746500" y="2151064"/>
            <a:ext cx="1358900" cy="274637"/>
          </a:xfrm>
          <a:prstGeom prst="rect">
            <a:avLst/>
          </a:prstGeom>
          <a:noFill/>
          <a:ln w="9525">
            <a:noFill/>
            <a:miter lim="800000"/>
            <a:headEnd/>
            <a:tailEnd/>
          </a:ln>
        </p:spPr>
        <p:txBody>
          <a:bodyPr>
            <a:spAutoFit/>
          </a:bodyPr>
          <a:lstStyle/>
          <a:p>
            <a:pPr fontAlgn="base">
              <a:spcBef>
                <a:spcPct val="50000"/>
              </a:spcBef>
              <a:spcAft>
                <a:spcPct val="0"/>
              </a:spcAft>
            </a:pPr>
            <a:r>
              <a:rPr lang="en-US" sz="1200">
                <a:solidFill>
                  <a:srgbClr val="000000"/>
                </a:solidFill>
                <a:latin typeface="Times New Roman" pitchFamily="18" charset="0"/>
              </a:rPr>
              <a:t>prepare Attack</a:t>
            </a:r>
          </a:p>
        </p:txBody>
      </p:sp>
      <p:sp>
        <p:nvSpPr>
          <p:cNvPr id="98323" name="Line 19"/>
          <p:cNvSpPr>
            <a:spLocks noChangeShapeType="1"/>
          </p:cNvSpPr>
          <p:nvPr/>
        </p:nvSpPr>
        <p:spPr bwMode="auto">
          <a:xfrm>
            <a:off x="5486400" y="3200400"/>
            <a:ext cx="1219200" cy="0"/>
          </a:xfrm>
          <a:prstGeom prst="line">
            <a:avLst/>
          </a:prstGeom>
          <a:noFill/>
          <a:ln w="9525">
            <a:solidFill>
              <a:schemeClr val="tx1"/>
            </a:solidFill>
            <a:round/>
            <a:headEnd/>
            <a:tailEnd type="arrow" w="med" len="med"/>
          </a:ln>
        </p:spPr>
        <p:txBody>
          <a:bodyPr/>
          <a:lstStyle/>
          <a:p>
            <a:pPr eaLnBrk="0" fontAlgn="base" hangingPunct="0">
              <a:spcBef>
                <a:spcPct val="0"/>
              </a:spcBef>
              <a:spcAft>
                <a:spcPct val="0"/>
              </a:spcAft>
            </a:pPr>
            <a:endParaRPr lang="en-US">
              <a:solidFill>
                <a:srgbClr val="000000"/>
              </a:solidFill>
            </a:endParaRPr>
          </a:p>
        </p:txBody>
      </p:sp>
      <p:sp>
        <p:nvSpPr>
          <p:cNvPr id="98324" name="Line 20"/>
          <p:cNvSpPr>
            <a:spLocks noChangeShapeType="1"/>
          </p:cNvSpPr>
          <p:nvPr/>
        </p:nvSpPr>
        <p:spPr bwMode="auto">
          <a:xfrm>
            <a:off x="5486400" y="3581400"/>
            <a:ext cx="1219200" cy="0"/>
          </a:xfrm>
          <a:prstGeom prst="line">
            <a:avLst/>
          </a:prstGeom>
          <a:noFill/>
          <a:ln w="9525">
            <a:solidFill>
              <a:schemeClr val="tx1"/>
            </a:solidFill>
            <a:round/>
            <a:headEnd/>
            <a:tailEnd type="arrow" w="med" len="med"/>
          </a:ln>
        </p:spPr>
        <p:txBody>
          <a:bodyPr/>
          <a:lstStyle/>
          <a:p>
            <a:pPr eaLnBrk="0" fontAlgn="base" hangingPunct="0">
              <a:spcBef>
                <a:spcPct val="0"/>
              </a:spcBef>
              <a:spcAft>
                <a:spcPct val="0"/>
              </a:spcAft>
            </a:pPr>
            <a:endParaRPr lang="en-US">
              <a:solidFill>
                <a:srgbClr val="000000"/>
              </a:solidFill>
            </a:endParaRPr>
          </a:p>
        </p:txBody>
      </p:sp>
      <p:sp>
        <p:nvSpPr>
          <p:cNvPr id="98325" name="Line 21"/>
          <p:cNvSpPr>
            <a:spLocks noChangeShapeType="1"/>
          </p:cNvSpPr>
          <p:nvPr/>
        </p:nvSpPr>
        <p:spPr bwMode="auto">
          <a:xfrm>
            <a:off x="5486400" y="4191000"/>
            <a:ext cx="2590800" cy="0"/>
          </a:xfrm>
          <a:prstGeom prst="line">
            <a:avLst/>
          </a:prstGeom>
          <a:noFill/>
          <a:ln w="9525">
            <a:solidFill>
              <a:schemeClr val="tx1"/>
            </a:solidFill>
            <a:round/>
            <a:headEnd/>
            <a:tailEnd type="arrow" w="med" len="med"/>
          </a:ln>
        </p:spPr>
        <p:txBody>
          <a:bodyPr/>
          <a:lstStyle/>
          <a:p>
            <a:pPr eaLnBrk="0" fontAlgn="base" hangingPunct="0">
              <a:spcBef>
                <a:spcPct val="0"/>
              </a:spcBef>
              <a:spcAft>
                <a:spcPct val="0"/>
              </a:spcAft>
            </a:pPr>
            <a:endParaRPr lang="en-US">
              <a:solidFill>
                <a:srgbClr val="000000"/>
              </a:solidFill>
            </a:endParaRPr>
          </a:p>
        </p:txBody>
      </p:sp>
      <p:sp>
        <p:nvSpPr>
          <p:cNvPr id="98326" name="Rectangle 22"/>
          <p:cNvSpPr>
            <a:spLocks noChangeArrowheads="1"/>
          </p:cNvSpPr>
          <p:nvPr/>
        </p:nvSpPr>
        <p:spPr bwMode="auto">
          <a:xfrm>
            <a:off x="3276600" y="2743200"/>
            <a:ext cx="152400" cy="2514600"/>
          </a:xfrm>
          <a:prstGeom prst="rect">
            <a:avLst/>
          </a:prstGeom>
          <a:solidFill>
            <a:schemeClr val="bg1"/>
          </a:solidFill>
          <a:ln w="9525">
            <a:solidFill>
              <a:schemeClr val="tx1"/>
            </a:solidFill>
            <a:miter lim="800000"/>
            <a:headEnd/>
            <a:tailEnd/>
          </a:ln>
        </p:spPr>
        <p:txBody>
          <a:bodyPr wrap="none" anchor="ctr"/>
          <a:lstStyle/>
          <a:p>
            <a:pPr eaLnBrk="0" fontAlgn="base" hangingPunct="0">
              <a:spcBef>
                <a:spcPct val="0"/>
              </a:spcBef>
              <a:spcAft>
                <a:spcPct val="0"/>
              </a:spcAft>
            </a:pPr>
            <a:endParaRPr lang="en-US" sz="2400" i="1">
              <a:solidFill>
                <a:srgbClr val="000000"/>
              </a:solidFill>
              <a:latin typeface="Times New Roman" pitchFamily="18" charset="0"/>
            </a:endParaRPr>
          </a:p>
        </p:txBody>
      </p:sp>
      <p:sp>
        <p:nvSpPr>
          <p:cNvPr id="98327" name="Rectangle 23"/>
          <p:cNvSpPr>
            <a:spLocks noChangeArrowheads="1"/>
          </p:cNvSpPr>
          <p:nvPr/>
        </p:nvSpPr>
        <p:spPr bwMode="auto">
          <a:xfrm>
            <a:off x="2971800" y="2527300"/>
            <a:ext cx="838200" cy="228600"/>
          </a:xfrm>
          <a:prstGeom prst="rect">
            <a:avLst/>
          </a:prstGeom>
          <a:solidFill>
            <a:schemeClr val="bg1"/>
          </a:solidFill>
          <a:ln w="9525">
            <a:noFill/>
            <a:miter lim="800000"/>
            <a:headEnd/>
            <a:tailEnd/>
          </a:ln>
        </p:spPr>
        <p:txBody>
          <a:bodyPr wrap="none" anchor="ctr"/>
          <a:lstStyle/>
          <a:p>
            <a:pPr eaLnBrk="0" fontAlgn="base" hangingPunct="0">
              <a:spcBef>
                <a:spcPct val="0"/>
              </a:spcBef>
              <a:spcAft>
                <a:spcPct val="0"/>
              </a:spcAft>
            </a:pPr>
            <a:endParaRPr lang="en-US" sz="2400" i="1">
              <a:solidFill>
                <a:srgbClr val="000000"/>
              </a:solidFill>
              <a:latin typeface="Times New Roman" pitchFamily="18" charset="0"/>
            </a:endParaRPr>
          </a:p>
        </p:txBody>
      </p:sp>
      <p:sp>
        <p:nvSpPr>
          <p:cNvPr id="98328" name="Freeform 24"/>
          <p:cNvSpPr>
            <a:spLocks/>
          </p:cNvSpPr>
          <p:nvPr/>
        </p:nvSpPr>
        <p:spPr bwMode="auto">
          <a:xfrm>
            <a:off x="3213100" y="2489200"/>
            <a:ext cx="304800" cy="88900"/>
          </a:xfrm>
          <a:custGeom>
            <a:avLst/>
            <a:gdLst>
              <a:gd name="T0" fmla="*/ 0 w 336"/>
              <a:gd name="T1" fmla="*/ 2147483647 h 104"/>
              <a:gd name="T2" fmla="*/ 2147483647 w 336"/>
              <a:gd name="T3" fmla="*/ 0 h 104"/>
              <a:gd name="T4" fmla="*/ 2147483647 w 336"/>
              <a:gd name="T5" fmla="*/ 2147483647 h 104"/>
              <a:gd name="T6" fmla="*/ 2147483647 w 336"/>
              <a:gd name="T7" fmla="*/ 2147483647 h 104"/>
              <a:gd name="T8" fmla="*/ 2147483647 w 336"/>
              <a:gd name="T9" fmla="*/ 0 h 104"/>
              <a:gd name="T10" fmla="*/ 0 60000 65536"/>
              <a:gd name="T11" fmla="*/ 0 60000 65536"/>
              <a:gd name="T12" fmla="*/ 0 60000 65536"/>
              <a:gd name="T13" fmla="*/ 0 60000 65536"/>
              <a:gd name="T14" fmla="*/ 0 60000 65536"/>
              <a:gd name="T15" fmla="*/ 0 w 336"/>
              <a:gd name="T16" fmla="*/ 0 h 104"/>
              <a:gd name="T17" fmla="*/ 336 w 336"/>
              <a:gd name="T18" fmla="*/ 104 h 104"/>
            </a:gdLst>
            <a:ahLst/>
            <a:cxnLst>
              <a:cxn ang="T10">
                <a:pos x="T0" y="T1"/>
              </a:cxn>
              <a:cxn ang="T11">
                <a:pos x="T2" y="T3"/>
              </a:cxn>
              <a:cxn ang="T12">
                <a:pos x="T4" y="T5"/>
              </a:cxn>
              <a:cxn ang="T13">
                <a:pos x="T6" y="T7"/>
              </a:cxn>
              <a:cxn ang="T14">
                <a:pos x="T8" y="T9"/>
              </a:cxn>
            </a:cxnLst>
            <a:rect l="T15" t="T16" r="T17" b="T18"/>
            <a:pathLst>
              <a:path w="336" h="104">
                <a:moveTo>
                  <a:pt x="0" y="96"/>
                </a:moveTo>
                <a:cubicBezTo>
                  <a:pt x="32" y="48"/>
                  <a:pt x="64" y="0"/>
                  <a:pt x="96" y="0"/>
                </a:cubicBezTo>
                <a:cubicBezTo>
                  <a:pt x="128" y="0"/>
                  <a:pt x="160" y="88"/>
                  <a:pt x="192" y="96"/>
                </a:cubicBezTo>
                <a:cubicBezTo>
                  <a:pt x="224" y="104"/>
                  <a:pt x="264" y="64"/>
                  <a:pt x="288" y="48"/>
                </a:cubicBezTo>
                <a:cubicBezTo>
                  <a:pt x="312" y="32"/>
                  <a:pt x="324" y="16"/>
                  <a:pt x="336" y="0"/>
                </a:cubicBezTo>
              </a:path>
            </a:pathLst>
          </a:custGeom>
          <a:noFill/>
          <a:ln w="9525">
            <a:solidFill>
              <a:schemeClr val="tx1"/>
            </a:solidFill>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29" name="Freeform 25"/>
          <p:cNvSpPr>
            <a:spLocks/>
          </p:cNvSpPr>
          <p:nvPr/>
        </p:nvSpPr>
        <p:spPr bwMode="auto">
          <a:xfrm>
            <a:off x="3213100" y="2705100"/>
            <a:ext cx="304800" cy="88900"/>
          </a:xfrm>
          <a:custGeom>
            <a:avLst/>
            <a:gdLst>
              <a:gd name="T0" fmla="*/ 0 w 336"/>
              <a:gd name="T1" fmla="*/ 2147483647 h 104"/>
              <a:gd name="T2" fmla="*/ 2147483647 w 336"/>
              <a:gd name="T3" fmla="*/ 0 h 104"/>
              <a:gd name="T4" fmla="*/ 2147483647 w 336"/>
              <a:gd name="T5" fmla="*/ 2147483647 h 104"/>
              <a:gd name="T6" fmla="*/ 2147483647 w 336"/>
              <a:gd name="T7" fmla="*/ 2147483647 h 104"/>
              <a:gd name="T8" fmla="*/ 2147483647 w 336"/>
              <a:gd name="T9" fmla="*/ 0 h 104"/>
              <a:gd name="T10" fmla="*/ 0 60000 65536"/>
              <a:gd name="T11" fmla="*/ 0 60000 65536"/>
              <a:gd name="T12" fmla="*/ 0 60000 65536"/>
              <a:gd name="T13" fmla="*/ 0 60000 65536"/>
              <a:gd name="T14" fmla="*/ 0 60000 65536"/>
              <a:gd name="T15" fmla="*/ 0 w 336"/>
              <a:gd name="T16" fmla="*/ 0 h 104"/>
              <a:gd name="T17" fmla="*/ 336 w 336"/>
              <a:gd name="T18" fmla="*/ 104 h 104"/>
            </a:gdLst>
            <a:ahLst/>
            <a:cxnLst>
              <a:cxn ang="T10">
                <a:pos x="T0" y="T1"/>
              </a:cxn>
              <a:cxn ang="T11">
                <a:pos x="T2" y="T3"/>
              </a:cxn>
              <a:cxn ang="T12">
                <a:pos x="T4" y="T5"/>
              </a:cxn>
              <a:cxn ang="T13">
                <a:pos x="T6" y="T7"/>
              </a:cxn>
              <a:cxn ang="T14">
                <a:pos x="T8" y="T9"/>
              </a:cxn>
            </a:cxnLst>
            <a:rect l="T15" t="T16" r="T17" b="T18"/>
            <a:pathLst>
              <a:path w="336" h="104">
                <a:moveTo>
                  <a:pt x="0" y="96"/>
                </a:moveTo>
                <a:cubicBezTo>
                  <a:pt x="32" y="48"/>
                  <a:pt x="64" y="0"/>
                  <a:pt x="96" y="0"/>
                </a:cubicBezTo>
                <a:cubicBezTo>
                  <a:pt x="128" y="0"/>
                  <a:pt x="160" y="88"/>
                  <a:pt x="192" y="96"/>
                </a:cubicBezTo>
                <a:cubicBezTo>
                  <a:pt x="224" y="104"/>
                  <a:pt x="264" y="64"/>
                  <a:pt x="288" y="48"/>
                </a:cubicBezTo>
                <a:cubicBezTo>
                  <a:pt x="312" y="32"/>
                  <a:pt x="324" y="16"/>
                  <a:pt x="336" y="0"/>
                </a:cubicBezTo>
              </a:path>
            </a:pathLst>
          </a:custGeom>
          <a:noFill/>
          <a:ln w="9525">
            <a:solidFill>
              <a:schemeClr val="tx1"/>
            </a:solidFill>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30" name="Rectangle 26"/>
          <p:cNvSpPr>
            <a:spLocks noChangeArrowheads="1"/>
          </p:cNvSpPr>
          <p:nvPr/>
        </p:nvSpPr>
        <p:spPr bwMode="auto">
          <a:xfrm>
            <a:off x="5321300" y="2286000"/>
            <a:ext cx="152400" cy="3048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lang="en-US" sz="2400">
              <a:solidFill>
                <a:srgbClr val="000000"/>
              </a:solidFill>
              <a:latin typeface="Times New Roman" pitchFamily="18" charset="0"/>
            </a:endParaRPr>
          </a:p>
        </p:txBody>
      </p:sp>
      <p:sp>
        <p:nvSpPr>
          <p:cNvPr id="98331" name="Rectangle 27"/>
          <p:cNvSpPr>
            <a:spLocks noChangeArrowheads="1"/>
          </p:cNvSpPr>
          <p:nvPr/>
        </p:nvSpPr>
        <p:spPr bwMode="auto">
          <a:xfrm>
            <a:off x="5321300" y="2743200"/>
            <a:ext cx="152400" cy="2514600"/>
          </a:xfrm>
          <a:prstGeom prst="rect">
            <a:avLst/>
          </a:prstGeom>
          <a:solidFill>
            <a:schemeClr val="bg1"/>
          </a:solidFill>
          <a:ln w="9525">
            <a:solidFill>
              <a:schemeClr val="tx1"/>
            </a:solidFill>
            <a:miter lim="800000"/>
            <a:headEnd/>
            <a:tailEnd/>
          </a:ln>
        </p:spPr>
        <p:txBody>
          <a:bodyPr wrap="none" anchor="ctr"/>
          <a:lstStyle/>
          <a:p>
            <a:pPr eaLnBrk="0" fontAlgn="base" hangingPunct="0">
              <a:spcBef>
                <a:spcPct val="0"/>
              </a:spcBef>
              <a:spcAft>
                <a:spcPct val="0"/>
              </a:spcAft>
            </a:pPr>
            <a:endParaRPr lang="en-US" sz="2400" i="1">
              <a:solidFill>
                <a:srgbClr val="000000"/>
              </a:solidFill>
              <a:latin typeface="Times New Roman" pitchFamily="18" charset="0"/>
            </a:endParaRPr>
          </a:p>
        </p:txBody>
      </p:sp>
      <p:sp>
        <p:nvSpPr>
          <p:cNvPr id="98332" name="Rectangle 28"/>
          <p:cNvSpPr>
            <a:spLocks noChangeArrowheads="1"/>
          </p:cNvSpPr>
          <p:nvPr/>
        </p:nvSpPr>
        <p:spPr bwMode="auto">
          <a:xfrm>
            <a:off x="4953000" y="2527300"/>
            <a:ext cx="838200" cy="228600"/>
          </a:xfrm>
          <a:prstGeom prst="rect">
            <a:avLst/>
          </a:prstGeom>
          <a:solidFill>
            <a:schemeClr val="bg1"/>
          </a:solidFill>
          <a:ln w="9525">
            <a:noFill/>
            <a:miter lim="800000"/>
            <a:headEnd/>
            <a:tailEnd/>
          </a:ln>
        </p:spPr>
        <p:txBody>
          <a:bodyPr wrap="none" anchor="ctr"/>
          <a:lstStyle/>
          <a:p>
            <a:pPr eaLnBrk="0" fontAlgn="base" hangingPunct="0">
              <a:spcBef>
                <a:spcPct val="0"/>
              </a:spcBef>
              <a:spcAft>
                <a:spcPct val="0"/>
              </a:spcAft>
            </a:pPr>
            <a:endParaRPr lang="en-US" sz="2400" i="1">
              <a:solidFill>
                <a:srgbClr val="000000"/>
              </a:solidFill>
              <a:latin typeface="Times New Roman" pitchFamily="18" charset="0"/>
            </a:endParaRPr>
          </a:p>
        </p:txBody>
      </p:sp>
      <p:sp>
        <p:nvSpPr>
          <p:cNvPr id="98333" name="Freeform 29"/>
          <p:cNvSpPr>
            <a:spLocks/>
          </p:cNvSpPr>
          <p:nvPr/>
        </p:nvSpPr>
        <p:spPr bwMode="auto">
          <a:xfrm>
            <a:off x="5232400" y="2501900"/>
            <a:ext cx="304800" cy="88900"/>
          </a:xfrm>
          <a:custGeom>
            <a:avLst/>
            <a:gdLst>
              <a:gd name="T0" fmla="*/ 0 w 336"/>
              <a:gd name="T1" fmla="*/ 2147483647 h 104"/>
              <a:gd name="T2" fmla="*/ 2147483647 w 336"/>
              <a:gd name="T3" fmla="*/ 0 h 104"/>
              <a:gd name="T4" fmla="*/ 2147483647 w 336"/>
              <a:gd name="T5" fmla="*/ 2147483647 h 104"/>
              <a:gd name="T6" fmla="*/ 2147483647 w 336"/>
              <a:gd name="T7" fmla="*/ 2147483647 h 104"/>
              <a:gd name="T8" fmla="*/ 2147483647 w 336"/>
              <a:gd name="T9" fmla="*/ 0 h 104"/>
              <a:gd name="T10" fmla="*/ 0 60000 65536"/>
              <a:gd name="T11" fmla="*/ 0 60000 65536"/>
              <a:gd name="T12" fmla="*/ 0 60000 65536"/>
              <a:gd name="T13" fmla="*/ 0 60000 65536"/>
              <a:gd name="T14" fmla="*/ 0 60000 65536"/>
              <a:gd name="T15" fmla="*/ 0 w 336"/>
              <a:gd name="T16" fmla="*/ 0 h 104"/>
              <a:gd name="T17" fmla="*/ 336 w 336"/>
              <a:gd name="T18" fmla="*/ 104 h 104"/>
            </a:gdLst>
            <a:ahLst/>
            <a:cxnLst>
              <a:cxn ang="T10">
                <a:pos x="T0" y="T1"/>
              </a:cxn>
              <a:cxn ang="T11">
                <a:pos x="T2" y="T3"/>
              </a:cxn>
              <a:cxn ang="T12">
                <a:pos x="T4" y="T5"/>
              </a:cxn>
              <a:cxn ang="T13">
                <a:pos x="T6" y="T7"/>
              </a:cxn>
              <a:cxn ang="T14">
                <a:pos x="T8" y="T9"/>
              </a:cxn>
            </a:cxnLst>
            <a:rect l="T15" t="T16" r="T17" b="T18"/>
            <a:pathLst>
              <a:path w="336" h="104">
                <a:moveTo>
                  <a:pt x="0" y="96"/>
                </a:moveTo>
                <a:cubicBezTo>
                  <a:pt x="32" y="48"/>
                  <a:pt x="64" y="0"/>
                  <a:pt x="96" y="0"/>
                </a:cubicBezTo>
                <a:cubicBezTo>
                  <a:pt x="128" y="0"/>
                  <a:pt x="160" y="88"/>
                  <a:pt x="192" y="96"/>
                </a:cubicBezTo>
                <a:cubicBezTo>
                  <a:pt x="224" y="104"/>
                  <a:pt x="264" y="64"/>
                  <a:pt x="288" y="48"/>
                </a:cubicBezTo>
                <a:cubicBezTo>
                  <a:pt x="312" y="32"/>
                  <a:pt x="324" y="16"/>
                  <a:pt x="336" y="0"/>
                </a:cubicBezTo>
              </a:path>
            </a:pathLst>
          </a:custGeom>
          <a:noFill/>
          <a:ln w="9525">
            <a:solidFill>
              <a:schemeClr val="tx1"/>
            </a:solidFill>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34" name="Freeform 30"/>
          <p:cNvSpPr>
            <a:spLocks/>
          </p:cNvSpPr>
          <p:nvPr/>
        </p:nvSpPr>
        <p:spPr bwMode="auto">
          <a:xfrm>
            <a:off x="5232400" y="2717800"/>
            <a:ext cx="304800" cy="88900"/>
          </a:xfrm>
          <a:custGeom>
            <a:avLst/>
            <a:gdLst>
              <a:gd name="T0" fmla="*/ 0 w 336"/>
              <a:gd name="T1" fmla="*/ 2147483647 h 104"/>
              <a:gd name="T2" fmla="*/ 2147483647 w 336"/>
              <a:gd name="T3" fmla="*/ 0 h 104"/>
              <a:gd name="T4" fmla="*/ 2147483647 w 336"/>
              <a:gd name="T5" fmla="*/ 2147483647 h 104"/>
              <a:gd name="T6" fmla="*/ 2147483647 w 336"/>
              <a:gd name="T7" fmla="*/ 2147483647 h 104"/>
              <a:gd name="T8" fmla="*/ 2147483647 w 336"/>
              <a:gd name="T9" fmla="*/ 0 h 104"/>
              <a:gd name="T10" fmla="*/ 0 60000 65536"/>
              <a:gd name="T11" fmla="*/ 0 60000 65536"/>
              <a:gd name="T12" fmla="*/ 0 60000 65536"/>
              <a:gd name="T13" fmla="*/ 0 60000 65536"/>
              <a:gd name="T14" fmla="*/ 0 60000 65536"/>
              <a:gd name="T15" fmla="*/ 0 w 336"/>
              <a:gd name="T16" fmla="*/ 0 h 104"/>
              <a:gd name="T17" fmla="*/ 336 w 336"/>
              <a:gd name="T18" fmla="*/ 104 h 104"/>
            </a:gdLst>
            <a:ahLst/>
            <a:cxnLst>
              <a:cxn ang="T10">
                <a:pos x="T0" y="T1"/>
              </a:cxn>
              <a:cxn ang="T11">
                <a:pos x="T2" y="T3"/>
              </a:cxn>
              <a:cxn ang="T12">
                <a:pos x="T4" y="T5"/>
              </a:cxn>
              <a:cxn ang="T13">
                <a:pos x="T6" y="T7"/>
              </a:cxn>
              <a:cxn ang="T14">
                <a:pos x="T8" y="T9"/>
              </a:cxn>
            </a:cxnLst>
            <a:rect l="T15" t="T16" r="T17" b="T18"/>
            <a:pathLst>
              <a:path w="336" h="104">
                <a:moveTo>
                  <a:pt x="0" y="96"/>
                </a:moveTo>
                <a:cubicBezTo>
                  <a:pt x="32" y="48"/>
                  <a:pt x="64" y="0"/>
                  <a:pt x="96" y="0"/>
                </a:cubicBezTo>
                <a:cubicBezTo>
                  <a:pt x="128" y="0"/>
                  <a:pt x="160" y="88"/>
                  <a:pt x="192" y="96"/>
                </a:cubicBezTo>
                <a:cubicBezTo>
                  <a:pt x="224" y="104"/>
                  <a:pt x="264" y="64"/>
                  <a:pt x="288" y="48"/>
                </a:cubicBezTo>
                <a:cubicBezTo>
                  <a:pt x="312" y="32"/>
                  <a:pt x="324" y="16"/>
                  <a:pt x="336" y="0"/>
                </a:cubicBezTo>
              </a:path>
            </a:pathLst>
          </a:custGeom>
          <a:noFill/>
          <a:ln w="9525">
            <a:solidFill>
              <a:schemeClr val="tx1"/>
            </a:solidFill>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35" name="Rectangle 31"/>
          <p:cNvSpPr>
            <a:spLocks noChangeArrowheads="1"/>
          </p:cNvSpPr>
          <p:nvPr/>
        </p:nvSpPr>
        <p:spPr bwMode="auto">
          <a:xfrm>
            <a:off x="3200400" y="5105400"/>
            <a:ext cx="5105400" cy="228600"/>
          </a:xfrm>
          <a:prstGeom prst="rect">
            <a:avLst/>
          </a:prstGeom>
          <a:solidFill>
            <a:schemeClr val="bg1"/>
          </a:solidFill>
          <a:ln w="9525">
            <a:noFill/>
            <a:miter lim="800000"/>
            <a:headEnd/>
            <a:tailEnd/>
          </a:ln>
        </p:spPr>
        <p:txBody>
          <a:bodyPr wrap="none" anchor="ctr"/>
          <a:lstStyle/>
          <a:p>
            <a:pPr eaLnBrk="0" fontAlgn="base" hangingPunct="0">
              <a:spcBef>
                <a:spcPct val="0"/>
              </a:spcBef>
              <a:spcAft>
                <a:spcPct val="0"/>
              </a:spcAft>
            </a:pPr>
            <a:endParaRPr lang="en-US" sz="2400" i="1">
              <a:solidFill>
                <a:srgbClr val="000000"/>
              </a:solidFill>
              <a:latin typeface="Times New Roman" pitchFamily="18" charset="0"/>
            </a:endParaRPr>
          </a:p>
        </p:txBody>
      </p:sp>
      <p:sp>
        <p:nvSpPr>
          <p:cNvPr id="98336" name="Freeform 32"/>
          <p:cNvSpPr>
            <a:spLocks/>
          </p:cNvSpPr>
          <p:nvPr/>
        </p:nvSpPr>
        <p:spPr bwMode="auto">
          <a:xfrm>
            <a:off x="3213100" y="5041900"/>
            <a:ext cx="304800" cy="88900"/>
          </a:xfrm>
          <a:custGeom>
            <a:avLst/>
            <a:gdLst>
              <a:gd name="T0" fmla="*/ 0 w 336"/>
              <a:gd name="T1" fmla="*/ 2147483647 h 104"/>
              <a:gd name="T2" fmla="*/ 2147483647 w 336"/>
              <a:gd name="T3" fmla="*/ 0 h 104"/>
              <a:gd name="T4" fmla="*/ 2147483647 w 336"/>
              <a:gd name="T5" fmla="*/ 2147483647 h 104"/>
              <a:gd name="T6" fmla="*/ 2147483647 w 336"/>
              <a:gd name="T7" fmla="*/ 2147483647 h 104"/>
              <a:gd name="T8" fmla="*/ 2147483647 w 336"/>
              <a:gd name="T9" fmla="*/ 0 h 104"/>
              <a:gd name="T10" fmla="*/ 0 60000 65536"/>
              <a:gd name="T11" fmla="*/ 0 60000 65536"/>
              <a:gd name="T12" fmla="*/ 0 60000 65536"/>
              <a:gd name="T13" fmla="*/ 0 60000 65536"/>
              <a:gd name="T14" fmla="*/ 0 60000 65536"/>
              <a:gd name="T15" fmla="*/ 0 w 336"/>
              <a:gd name="T16" fmla="*/ 0 h 104"/>
              <a:gd name="T17" fmla="*/ 336 w 336"/>
              <a:gd name="T18" fmla="*/ 104 h 104"/>
            </a:gdLst>
            <a:ahLst/>
            <a:cxnLst>
              <a:cxn ang="T10">
                <a:pos x="T0" y="T1"/>
              </a:cxn>
              <a:cxn ang="T11">
                <a:pos x="T2" y="T3"/>
              </a:cxn>
              <a:cxn ang="T12">
                <a:pos x="T4" y="T5"/>
              </a:cxn>
              <a:cxn ang="T13">
                <a:pos x="T6" y="T7"/>
              </a:cxn>
              <a:cxn ang="T14">
                <a:pos x="T8" y="T9"/>
              </a:cxn>
            </a:cxnLst>
            <a:rect l="T15" t="T16" r="T17" b="T18"/>
            <a:pathLst>
              <a:path w="336" h="104">
                <a:moveTo>
                  <a:pt x="0" y="96"/>
                </a:moveTo>
                <a:cubicBezTo>
                  <a:pt x="32" y="48"/>
                  <a:pt x="64" y="0"/>
                  <a:pt x="96" y="0"/>
                </a:cubicBezTo>
                <a:cubicBezTo>
                  <a:pt x="128" y="0"/>
                  <a:pt x="160" y="88"/>
                  <a:pt x="192" y="96"/>
                </a:cubicBezTo>
                <a:cubicBezTo>
                  <a:pt x="224" y="104"/>
                  <a:pt x="264" y="64"/>
                  <a:pt x="288" y="48"/>
                </a:cubicBezTo>
                <a:cubicBezTo>
                  <a:pt x="312" y="32"/>
                  <a:pt x="324" y="16"/>
                  <a:pt x="336" y="0"/>
                </a:cubicBezTo>
              </a:path>
            </a:pathLst>
          </a:custGeom>
          <a:noFill/>
          <a:ln w="9525">
            <a:solidFill>
              <a:schemeClr val="tx1"/>
            </a:solidFill>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37" name="Freeform 33"/>
          <p:cNvSpPr>
            <a:spLocks/>
          </p:cNvSpPr>
          <p:nvPr/>
        </p:nvSpPr>
        <p:spPr bwMode="auto">
          <a:xfrm>
            <a:off x="6616700" y="5054600"/>
            <a:ext cx="304800" cy="88900"/>
          </a:xfrm>
          <a:custGeom>
            <a:avLst/>
            <a:gdLst>
              <a:gd name="T0" fmla="*/ 0 w 336"/>
              <a:gd name="T1" fmla="*/ 2147483647 h 104"/>
              <a:gd name="T2" fmla="*/ 2147483647 w 336"/>
              <a:gd name="T3" fmla="*/ 0 h 104"/>
              <a:gd name="T4" fmla="*/ 2147483647 w 336"/>
              <a:gd name="T5" fmla="*/ 2147483647 h 104"/>
              <a:gd name="T6" fmla="*/ 2147483647 w 336"/>
              <a:gd name="T7" fmla="*/ 2147483647 h 104"/>
              <a:gd name="T8" fmla="*/ 2147483647 w 336"/>
              <a:gd name="T9" fmla="*/ 0 h 104"/>
              <a:gd name="T10" fmla="*/ 0 60000 65536"/>
              <a:gd name="T11" fmla="*/ 0 60000 65536"/>
              <a:gd name="T12" fmla="*/ 0 60000 65536"/>
              <a:gd name="T13" fmla="*/ 0 60000 65536"/>
              <a:gd name="T14" fmla="*/ 0 60000 65536"/>
              <a:gd name="T15" fmla="*/ 0 w 336"/>
              <a:gd name="T16" fmla="*/ 0 h 104"/>
              <a:gd name="T17" fmla="*/ 336 w 336"/>
              <a:gd name="T18" fmla="*/ 104 h 104"/>
            </a:gdLst>
            <a:ahLst/>
            <a:cxnLst>
              <a:cxn ang="T10">
                <a:pos x="T0" y="T1"/>
              </a:cxn>
              <a:cxn ang="T11">
                <a:pos x="T2" y="T3"/>
              </a:cxn>
              <a:cxn ang="T12">
                <a:pos x="T4" y="T5"/>
              </a:cxn>
              <a:cxn ang="T13">
                <a:pos x="T6" y="T7"/>
              </a:cxn>
              <a:cxn ang="T14">
                <a:pos x="T8" y="T9"/>
              </a:cxn>
            </a:cxnLst>
            <a:rect l="T15" t="T16" r="T17" b="T18"/>
            <a:pathLst>
              <a:path w="336" h="104">
                <a:moveTo>
                  <a:pt x="0" y="96"/>
                </a:moveTo>
                <a:cubicBezTo>
                  <a:pt x="32" y="48"/>
                  <a:pt x="64" y="0"/>
                  <a:pt x="96" y="0"/>
                </a:cubicBezTo>
                <a:cubicBezTo>
                  <a:pt x="128" y="0"/>
                  <a:pt x="160" y="88"/>
                  <a:pt x="192" y="96"/>
                </a:cubicBezTo>
                <a:cubicBezTo>
                  <a:pt x="224" y="104"/>
                  <a:pt x="264" y="64"/>
                  <a:pt x="288" y="48"/>
                </a:cubicBezTo>
                <a:cubicBezTo>
                  <a:pt x="312" y="32"/>
                  <a:pt x="324" y="16"/>
                  <a:pt x="336" y="0"/>
                </a:cubicBezTo>
              </a:path>
            </a:pathLst>
          </a:custGeom>
          <a:noFill/>
          <a:ln w="9525">
            <a:solidFill>
              <a:schemeClr val="tx1"/>
            </a:solidFill>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38" name="Freeform 34"/>
          <p:cNvSpPr>
            <a:spLocks/>
          </p:cNvSpPr>
          <p:nvPr/>
        </p:nvSpPr>
        <p:spPr bwMode="auto">
          <a:xfrm>
            <a:off x="7988300" y="5067300"/>
            <a:ext cx="304800" cy="88900"/>
          </a:xfrm>
          <a:custGeom>
            <a:avLst/>
            <a:gdLst>
              <a:gd name="T0" fmla="*/ 0 w 336"/>
              <a:gd name="T1" fmla="*/ 2147483647 h 104"/>
              <a:gd name="T2" fmla="*/ 2147483647 w 336"/>
              <a:gd name="T3" fmla="*/ 0 h 104"/>
              <a:gd name="T4" fmla="*/ 2147483647 w 336"/>
              <a:gd name="T5" fmla="*/ 2147483647 h 104"/>
              <a:gd name="T6" fmla="*/ 2147483647 w 336"/>
              <a:gd name="T7" fmla="*/ 2147483647 h 104"/>
              <a:gd name="T8" fmla="*/ 2147483647 w 336"/>
              <a:gd name="T9" fmla="*/ 0 h 104"/>
              <a:gd name="T10" fmla="*/ 0 60000 65536"/>
              <a:gd name="T11" fmla="*/ 0 60000 65536"/>
              <a:gd name="T12" fmla="*/ 0 60000 65536"/>
              <a:gd name="T13" fmla="*/ 0 60000 65536"/>
              <a:gd name="T14" fmla="*/ 0 60000 65536"/>
              <a:gd name="T15" fmla="*/ 0 w 336"/>
              <a:gd name="T16" fmla="*/ 0 h 104"/>
              <a:gd name="T17" fmla="*/ 336 w 336"/>
              <a:gd name="T18" fmla="*/ 104 h 104"/>
            </a:gdLst>
            <a:ahLst/>
            <a:cxnLst>
              <a:cxn ang="T10">
                <a:pos x="T0" y="T1"/>
              </a:cxn>
              <a:cxn ang="T11">
                <a:pos x="T2" y="T3"/>
              </a:cxn>
              <a:cxn ang="T12">
                <a:pos x="T4" y="T5"/>
              </a:cxn>
              <a:cxn ang="T13">
                <a:pos x="T6" y="T7"/>
              </a:cxn>
              <a:cxn ang="T14">
                <a:pos x="T8" y="T9"/>
              </a:cxn>
            </a:cxnLst>
            <a:rect l="T15" t="T16" r="T17" b="T18"/>
            <a:pathLst>
              <a:path w="336" h="104">
                <a:moveTo>
                  <a:pt x="0" y="96"/>
                </a:moveTo>
                <a:cubicBezTo>
                  <a:pt x="32" y="48"/>
                  <a:pt x="64" y="0"/>
                  <a:pt x="96" y="0"/>
                </a:cubicBezTo>
                <a:cubicBezTo>
                  <a:pt x="128" y="0"/>
                  <a:pt x="160" y="88"/>
                  <a:pt x="192" y="96"/>
                </a:cubicBezTo>
                <a:cubicBezTo>
                  <a:pt x="224" y="104"/>
                  <a:pt x="264" y="64"/>
                  <a:pt x="288" y="48"/>
                </a:cubicBezTo>
                <a:cubicBezTo>
                  <a:pt x="312" y="32"/>
                  <a:pt x="324" y="16"/>
                  <a:pt x="336" y="0"/>
                </a:cubicBezTo>
              </a:path>
            </a:pathLst>
          </a:custGeom>
          <a:noFill/>
          <a:ln w="9525">
            <a:solidFill>
              <a:schemeClr val="tx1"/>
            </a:solidFill>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39" name="Freeform 35"/>
          <p:cNvSpPr>
            <a:spLocks/>
          </p:cNvSpPr>
          <p:nvPr/>
        </p:nvSpPr>
        <p:spPr bwMode="auto">
          <a:xfrm>
            <a:off x="5257800" y="5041900"/>
            <a:ext cx="304800" cy="88900"/>
          </a:xfrm>
          <a:custGeom>
            <a:avLst/>
            <a:gdLst>
              <a:gd name="T0" fmla="*/ 0 w 336"/>
              <a:gd name="T1" fmla="*/ 2147483647 h 104"/>
              <a:gd name="T2" fmla="*/ 2147483647 w 336"/>
              <a:gd name="T3" fmla="*/ 0 h 104"/>
              <a:gd name="T4" fmla="*/ 2147483647 w 336"/>
              <a:gd name="T5" fmla="*/ 2147483647 h 104"/>
              <a:gd name="T6" fmla="*/ 2147483647 w 336"/>
              <a:gd name="T7" fmla="*/ 2147483647 h 104"/>
              <a:gd name="T8" fmla="*/ 2147483647 w 336"/>
              <a:gd name="T9" fmla="*/ 0 h 104"/>
              <a:gd name="T10" fmla="*/ 0 60000 65536"/>
              <a:gd name="T11" fmla="*/ 0 60000 65536"/>
              <a:gd name="T12" fmla="*/ 0 60000 65536"/>
              <a:gd name="T13" fmla="*/ 0 60000 65536"/>
              <a:gd name="T14" fmla="*/ 0 60000 65536"/>
              <a:gd name="T15" fmla="*/ 0 w 336"/>
              <a:gd name="T16" fmla="*/ 0 h 104"/>
              <a:gd name="T17" fmla="*/ 336 w 336"/>
              <a:gd name="T18" fmla="*/ 104 h 104"/>
            </a:gdLst>
            <a:ahLst/>
            <a:cxnLst>
              <a:cxn ang="T10">
                <a:pos x="T0" y="T1"/>
              </a:cxn>
              <a:cxn ang="T11">
                <a:pos x="T2" y="T3"/>
              </a:cxn>
              <a:cxn ang="T12">
                <a:pos x="T4" y="T5"/>
              </a:cxn>
              <a:cxn ang="T13">
                <a:pos x="T6" y="T7"/>
              </a:cxn>
              <a:cxn ang="T14">
                <a:pos x="T8" y="T9"/>
              </a:cxn>
            </a:cxnLst>
            <a:rect l="T15" t="T16" r="T17" b="T18"/>
            <a:pathLst>
              <a:path w="336" h="104">
                <a:moveTo>
                  <a:pt x="0" y="96"/>
                </a:moveTo>
                <a:cubicBezTo>
                  <a:pt x="32" y="48"/>
                  <a:pt x="64" y="0"/>
                  <a:pt x="96" y="0"/>
                </a:cubicBezTo>
                <a:cubicBezTo>
                  <a:pt x="128" y="0"/>
                  <a:pt x="160" y="88"/>
                  <a:pt x="192" y="96"/>
                </a:cubicBezTo>
                <a:cubicBezTo>
                  <a:pt x="224" y="104"/>
                  <a:pt x="264" y="64"/>
                  <a:pt x="288" y="48"/>
                </a:cubicBezTo>
                <a:cubicBezTo>
                  <a:pt x="312" y="32"/>
                  <a:pt x="324" y="16"/>
                  <a:pt x="336" y="0"/>
                </a:cubicBezTo>
              </a:path>
            </a:pathLst>
          </a:custGeom>
          <a:noFill/>
          <a:ln w="9525">
            <a:solidFill>
              <a:schemeClr val="tx1"/>
            </a:solidFill>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40" name="Text Box 36"/>
          <p:cNvSpPr txBox="1">
            <a:spLocks noChangeArrowheads="1"/>
          </p:cNvSpPr>
          <p:nvPr/>
        </p:nvSpPr>
        <p:spPr bwMode="auto">
          <a:xfrm>
            <a:off x="5867400" y="3001964"/>
            <a:ext cx="1358900" cy="274637"/>
          </a:xfrm>
          <a:prstGeom prst="rect">
            <a:avLst/>
          </a:prstGeom>
          <a:noFill/>
          <a:ln w="9525">
            <a:noFill/>
            <a:miter lim="800000"/>
            <a:headEnd/>
            <a:tailEnd/>
          </a:ln>
        </p:spPr>
        <p:txBody>
          <a:bodyPr>
            <a:spAutoFit/>
          </a:bodyPr>
          <a:lstStyle/>
          <a:p>
            <a:pPr fontAlgn="base">
              <a:spcBef>
                <a:spcPct val="50000"/>
              </a:spcBef>
              <a:spcAft>
                <a:spcPct val="0"/>
              </a:spcAft>
            </a:pPr>
            <a:r>
              <a:rPr lang="en-US" sz="1200">
                <a:solidFill>
                  <a:srgbClr val="000000"/>
                </a:solidFill>
                <a:latin typeface="Times New Roman" pitchFamily="18" charset="0"/>
              </a:rPr>
              <a:t>read</a:t>
            </a:r>
          </a:p>
        </p:txBody>
      </p:sp>
      <p:sp>
        <p:nvSpPr>
          <p:cNvPr id="98341" name="Text Box 37"/>
          <p:cNvSpPr txBox="1">
            <a:spLocks noChangeArrowheads="1"/>
          </p:cNvSpPr>
          <p:nvPr/>
        </p:nvSpPr>
        <p:spPr bwMode="auto">
          <a:xfrm>
            <a:off x="5486400" y="3378200"/>
            <a:ext cx="1358900" cy="274638"/>
          </a:xfrm>
          <a:prstGeom prst="rect">
            <a:avLst/>
          </a:prstGeom>
          <a:noFill/>
          <a:ln w="9525">
            <a:noFill/>
            <a:miter lim="800000"/>
            <a:headEnd/>
            <a:tailEnd/>
          </a:ln>
        </p:spPr>
        <p:txBody>
          <a:bodyPr>
            <a:spAutoFit/>
          </a:bodyPr>
          <a:lstStyle/>
          <a:p>
            <a:pPr fontAlgn="base">
              <a:spcBef>
                <a:spcPct val="50000"/>
              </a:spcBef>
              <a:spcAft>
                <a:spcPct val="0"/>
              </a:spcAft>
            </a:pPr>
            <a:r>
              <a:rPr lang="en-US" sz="1200">
                <a:solidFill>
                  <a:srgbClr val="000000"/>
                </a:solidFill>
                <a:latin typeface="Times New Roman" pitchFamily="18" charset="0"/>
              </a:rPr>
              <a:t>modify/destroy</a:t>
            </a:r>
          </a:p>
        </p:txBody>
      </p:sp>
      <p:sp>
        <p:nvSpPr>
          <p:cNvPr id="98342" name="Text Box 38"/>
          <p:cNvSpPr txBox="1">
            <a:spLocks noChangeArrowheads="1"/>
          </p:cNvSpPr>
          <p:nvPr/>
        </p:nvSpPr>
        <p:spPr bwMode="auto">
          <a:xfrm>
            <a:off x="5715000" y="3979864"/>
            <a:ext cx="1358900" cy="274637"/>
          </a:xfrm>
          <a:prstGeom prst="rect">
            <a:avLst/>
          </a:prstGeom>
          <a:noFill/>
          <a:ln w="9525">
            <a:noFill/>
            <a:miter lim="800000"/>
            <a:headEnd/>
            <a:tailEnd/>
          </a:ln>
        </p:spPr>
        <p:txBody>
          <a:bodyPr>
            <a:spAutoFit/>
          </a:bodyPr>
          <a:lstStyle/>
          <a:p>
            <a:pPr fontAlgn="base">
              <a:spcBef>
                <a:spcPct val="50000"/>
              </a:spcBef>
              <a:spcAft>
                <a:spcPct val="0"/>
              </a:spcAft>
            </a:pPr>
            <a:r>
              <a:rPr lang="en-US" sz="1200">
                <a:solidFill>
                  <a:srgbClr val="000000"/>
                </a:solidFill>
                <a:latin typeface="Times New Roman" pitchFamily="18" charset="0"/>
              </a:rPr>
              <a:t>propagate</a:t>
            </a:r>
          </a:p>
        </p:txBody>
      </p:sp>
    </p:spTree>
    <p:extLst>
      <p:ext uri="{BB962C8B-B14F-4D97-AF65-F5344CB8AC3E}">
        <p14:creationId xmlns:p14="http://schemas.microsoft.com/office/powerpoint/2010/main" val="8777484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5C8773B2-0921-4264-BFA5-9000D019DAE2}" type="datetime1">
              <a:rPr lang="en-US" altLang="en-US" sz="1400" b="0" i="0">
                <a:latin typeface="Times New Roman" panose="02020603050405020304" pitchFamily="18" charset="0"/>
              </a:rPr>
              <a:pPr eaLnBrk="0" hangingPunct="0">
                <a:spcBef>
                  <a:spcPct val="0"/>
                </a:spcBef>
                <a:buFontTx/>
                <a:buNone/>
              </a:pPr>
              <a:t>10/24/2016</a:t>
            </a:fld>
            <a:endParaRPr lang="en-US" altLang="en-US" sz="1400" b="0" i="0">
              <a:latin typeface="Times New Roman" panose="02020603050405020304" pitchFamily="18" charset="0"/>
            </a:endParaRPr>
          </a:p>
        </p:txBody>
      </p:sp>
      <p:sp>
        <p:nvSpPr>
          <p:cNvPr id="42393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07A0987D-9D25-4DE7-8398-B2E4D15F3709}" type="slidenum">
              <a:rPr lang="en-US" altLang="en-US" sz="1400" b="0" i="0">
                <a:latin typeface="Times New Roman" panose="02020603050405020304" pitchFamily="18" charset="0"/>
              </a:rPr>
              <a:pPr eaLnBrk="0" hangingPunct="0">
                <a:spcBef>
                  <a:spcPct val="0"/>
                </a:spcBef>
                <a:buFontTx/>
                <a:buNone/>
              </a:pPr>
              <a:t>26</a:t>
            </a:fld>
            <a:endParaRPr lang="en-US" altLang="en-US" sz="1400" b="0" i="0">
              <a:latin typeface="Times New Roman" panose="02020603050405020304" pitchFamily="18" charset="0"/>
            </a:endParaRPr>
          </a:p>
        </p:txBody>
      </p:sp>
      <p:sp>
        <p:nvSpPr>
          <p:cNvPr id="423940" name="Rectangle 2"/>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dirty="0" smtClean="0">
                <a:solidFill>
                  <a:schemeClr val="tx2"/>
                </a:solidFill>
                <a:latin typeface="Times New Roman" panose="02020603050405020304" pitchFamily="18" charset="0"/>
              </a:rPr>
              <a:t>Distributed Denial of Service (DDoS)</a:t>
            </a:r>
            <a:endParaRPr lang="en-US" altLang="en-US" sz="4400" b="0" i="0" dirty="0">
              <a:solidFill>
                <a:schemeClr val="tx2"/>
              </a:solidFill>
              <a:latin typeface="Times New Roman" panose="02020603050405020304" pitchFamily="18" charset="0"/>
            </a:endParaRPr>
          </a:p>
        </p:txBody>
      </p:sp>
      <p:sp>
        <p:nvSpPr>
          <p:cNvPr id="423941" name="Rectangle 3"/>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3200" b="0" i="0" dirty="0" smtClean="0">
                <a:latin typeface="Times New Roman" panose="02020603050405020304" pitchFamily="18" charset="0"/>
              </a:rPr>
              <a:t>The Attacker </a:t>
            </a:r>
            <a:r>
              <a:rPr lang="en-US" altLang="en-US" sz="3200" b="0" i="0" dirty="0">
                <a:latin typeface="Times New Roman" panose="02020603050405020304" pitchFamily="18" charset="0"/>
              </a:rPr>
              <a:t>penetrates a system as an operations </a:t>
            </a:r>
            <a:r>
              <a:rPr lang="en-US" altLang="en-US" sz="3200" b="0" i="0" dirty="0" smtClean="0">
                <a:latin typeface="Times New Roman" panose="02020603050405020304" pitchFamily="18" charset="0"/>
              </a:rPr>
              <a:t>base</a:t>
            </a:r>
            <a:endParaRPr lang="en-US" altLang="en-US" sz="3200" b="0" i="0" dirty="0">
              <a:latin typeface="Times New Roman" panose="02020603050405020304" pitchFamily="18" charset="0"/>
            </a:endParaRPr>
          </a:p>
          <a:p>
            <a:r>
              <a:rPr lang="en-US" altLang="en-US" sz="3200" b="0" i="0" dirty="0">
                <a:latin typeface="Times New Roman" panose="02020603050405020304" pitchFamily="18" charset="0"/>
              </a:rPr>
              <a:t>From there, other systems are penetrated and special programs are inserted, these </a:t>
            </a:r>
            <a:r>
              <a:rPr lang="en-US" altLang="en-US" sz="3200" b="0" i="0" dirty="0" smtClean="0">
                <a:latin typeface="Times New Roman" panose="02020603050405020304" pitchFamily="18" charset="0"/>
              </a:rPr>
              <a:t>systems become </a:t>
            </a:r>
            <a:r>
              <a:rPr lang="en-US" altLang="en-US" sz="3200" i="0" dirty="0">
                <a:latin typeface="Times New Roman" panose="02020603050405020304" pitchFamily="18" charset="0"/>
              </a:rPr>
              <a:t>slaves </a:t>
            </a:r>
            <a:r>
              <a:rPr lang="en-US" altLang="en-US" sz="3200" b="0" i="0" dirty="0">
                <a:latin typeface="Times New Roman" panose="02020603050405020304" pitchFamily="18" charset="0"/>
              </a:rPr>
              <a:t>or </a:t>
            </a:r>
            <a:r>
              <a:rPr lang="en-US" altLang="en-US" sz="3200" i="0" dirty="0" smtClean="0">
                <a:latin typeface="Times New Roman" panose="02020603050405020304" pitchFamily="18" charset="0"/>
              </a:rPr>
              <a:t>zombies</a:t>
            </a:r>
            <a:r>
              <a:rPr lang="en-US" altLang="en-US" sz="3200" b="0" i="0" dirty="0" smtClean="0">
                <a:latin typeface="Times New Roman" panose="02020603050405020304" pitchFamily="18" charset="0"/>
              </a:rPr>
              <a:t> or </a:t>
            </a:r>
            <a:r>
              <a:rPr lang="en-US" altLang="en-US" sz="3200" i="0" dirty="0" smtClean="0">
                <a:latin typeface="Times New Roman" panose="02020603050405020304" pitchFamily="18" charset="0"/>
              </a:rPr>
              <a:t>bots</a:t>
            </a:r>
            <a:endParaRPr lang="en-US" altLang="en-US" sz="3200" i="0" dirty="0">
              <a:latin typeface="Times New Roman" panose="02020603050405020304" pitchFamily="18" charset="0"/>
            </a:endParaRPr>
          </a:p>
          <a:p>
            <a:r>
              <a:rPr lang="en-US" altLang="en-US" sz="3200" b="0" i="0" dirty="0" smtClean="0">
                <a:latin typeface="Times New Roman" panose="02020603050405020304" pitchFamily="18" charset="0"/>
              </a:rPr>
              <a:t>The attacker </a:t>
            </a:r>
            <a:r>
              <a:rPr lang="en-US" altLang="en-US" sz="3200" b="0" i="0" dirty="0">
                <a:latin typeface="Times New Roman" panose="02020603050405020304" pitchFamily="18" charset="0"/>
              </a:rPr>
              <a:t>commands the slaves to send streams of messages to the </a:t>
            </a:r>
            <a:r>
              <a:rPr lang="en-US" altLang="en-US" sz="3200" b="0" i="0" dirty="0" smtClean="0">
                <a:latin typeface="Times New Roman" panose="02020603050405020304" pitchFamily="18" charset="0"/>
              </a:rPr>
              <a:t>victim clogging its web site</a:t>
            </a:r>
            <a:endParaRPr lang="en-US" altLang="en-US" sz="3200" b="0" i="0" dirty="0">
              <a:latin typeface="Times New Roman" panose="02020603050405020304" pitchFamily="18" charset="0"/>
            </a:endParaRPr>
          </a:p>
        </p:txBody>
      </p:sp>
    </p:spTree>
    <p:extLst>
      <p:ext uri="{BB962C8B-B14F-4D97-AF65-F5344CB8AC3E}">
        <p14:creationId xmlns:p14="http://schemas.microsoft.com/office/powerpoint/2010/main" val="18998610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4"/>
          <p:cNvSpPr>
            <a:spLocks noChangeArrowheads="1"/>
          </p:cNvSpPr>
          <p:nvPr/>
        </p:nvSpPr>
        <p:spPr bwMode="auto">
          <a:xfrm>
            <a:off x="1981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200" i="0">
                <a:solidFill>
                  <a:schemeClr val="tx2"/>
                </a:solidFill>
              </a:rPr>
              <a:t>Distributed Denial of Service attack </a:t>
            </a:r>
          </a:p>
        </p:txBody>
      </p:sp>
      <p:pic>
        <p:nvPicPr>
          <p:cNvPr id="42496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8089" y="914400"/>
            <a:ext cx="4695825" cy="520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82283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B8E8A0F8-C416-478E-B403-4D394F313F02}" type="datetime1">
              <a:rPr lang="en-US" altLang="en-US" sz="1400" b="0" i="0">
                <a:latin typeface="Times New Roman" panose="02020603050405020304" pitchFamily="18" charset="0"/>
              </a:rPr>
              <a:pPr eaLnBrk="0" hangingPunct="0">
                <a:spcBef>
                  <a:spcPct val="0"/>
                </a:spcBef>
                <a:buFontTx/>
                <a:buNone/>
              </a:pPr>
              <a:t>10/24/2016</a:t>
            </a:fld>
            <a:endParaRPr lang="en-US" altLang="en-US" sz="1400" b="0" i="0">
              <a:latin typeface="Times New Roman" panose="02020603050405020304" pitchFamily="18" charset="0"/>
            </a:endParaRPr>
          </a:p>
        </p:txBody>
      </p:sp>
      <p:sp>
        <p:nvSpPr>
          <p:cNvPr id="42598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A56F10A0-5AF3-40A8-BCC0-86CC467841C5}" type="slidenum">
              <a:rPr lang="en-US" altLang="en-US" sz="1400" b="0" i="0">
                <a:latin typeface="Times New Roman" panose="02020603050405020304" pitchFamily="18" charset="0"/>
              </a:rPr>
              <a:pPr eaLnBrk="0" hangingPunct="0">
                <a:spcBef>
                  <a:spcPct val="0"/>
                </a:spcBef>
                <a:buFontTx/>
                <a:buNone/>
              </a:pPr>
              <a:t>28</a:t>
            </a:fld>
            <a:endParaRPr lang="en-US" altLang="en-US" sz="1400" b="0" i="0">
              <a:latin typeface="Times New Roman" panose="02020603050405020304" pitchFamily="18" charset="0"/>
            </a:endParaRPr>
          </a:p>
        </p:txBody>
      </p:sp>
      <p:sp>
        <p:nvSpPr>
          <p:cNvPr id="425988" name="Rectangle 2"/>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a:solidFill>
                  <a:schemeClr val="tx2"/>
                </a:solidFill>
                <a:latin typeface="Times New Roman" panose="02020603050405020304" pitchFamily="18" charset="0"/>
              </a:rPr>
              <a:t>Why possible?</a:t>
            </a:r>
          </a:p>
        </p:txBody>
      </p:sp>
      <p:sp>
        <p:nvSpPr>
          <p:cNvPr id="425989" name="Rectangle 3"/>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3200" b="0" i="0" dirty="0">
                <a:latin typeface="Times New Roman" panose="02020603050405020304" pitchFamily="18" charset="0"/>
              </a:rPr>
              <a:t>Poor security in many sites (OS flaws</a:t>
            </a:r>
            <a:r>
              <a:rPr lang="en-US" altLang="en-US" sz="3200" b="0" i="0" dirty="0" smtClean="0">
                <a:latin typeface="Times New Roman" panose="02020603050405020304" pitchFamily="18" charset="0"/>
              </a:rPr>
              <a:t>, weak passwords…)</a:t>
            </a:r>
            <a:endParaRPr lang="en-US" altLang="en-US" sz="3200" b="0" i="0" dirty="0">
              <a:latin typeface="Times New Roman" panose="02020603050405020304" pitchFamily="18" charset="0"/>
            </a:endParaRPr>
          </a:p>
          <a:p>
            <a:r>
              <a:rPr lang="en-US" altLang="en-US" sz="3200" b="0" i="0" dirty="0">
                <a:latin typeface="Times New Roman" panose="02020603050405020304" pitchFamily="18" charset="0"/>
              </a:rPr>
              <a:t>Poor configuration control</a:t>
            </a:r>
          </a:p>
          <a:p>
            <a:r>
              <a:rPr lang="en-US" altLang="en-US" sz="3200" b="0" i="0" dirty="0">
                <a:latin typeface="Times New Roman" panose="02020603050405020304" pitchFamily="18" charset="0"/>
              </a:rPr>
              <a:t>Features of TCP/IP protocol: 3-way handshake to assign connection numbers, handling of very long or very short packages  (SYN-flooding)</a:t>
            </a:r>
          </a:p>
          <a:p>
            <a:r>
              <a:rPr lang="en-US" altLang="en-US" sz="3200" b="0" i="0" dirty="0">
                <a:latin typeface="Times New Roman" panose="02020603050405020304" pitchFamily="18" charset="0"/>
              </a:rPr>
              <a:t>Echo mode in UDP</a:t>
            </a:r>
          </a:p>
          <a:p>
            <a:endParaRPr lang="en-US" altLang="en-US" sz="3200" b="0" i="0" dirty="0">
              <a:latin typeface="Times New Roman" panose="02020603050405020304" pitchFamily="18" charset="0"/>
            </a:endParaRPr>
          </a:p>
          <a:p>
            <a:endParaRPr lang="en-US" altLang="en-US" sz="3200" b="0" i="0" dirty="0">
              <a:latin typeface="Times New Roman" panose="02020603050405020304" pitchFamily="18" charset="0"/>
            </a:endParaRPr>
          </a:p>
        </p:txBody>
      </p:sp>
    </p:spTree>
    <p:extLst>
      <p:ext uri="{BB962C8B-B14F-4D97-AF65-F5344CB8AC3E}">
        <p14:creationId xmlns:p14="http://schemas.microsoft.com/office/powerpoint/2010/main" val="25536160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smtClean="0"/>
              <a:t/>
            </a:r>
            <a:br>
              <a:rPr lang="en-US" sz="3100" dirty="0" smtClean="0"/>
            </a:br>
            <a:r>
              <a:rPr lang="en-US" sz="3100" b="1" dirty="0" smtClean="0"/>
              <a:t>Big </a:t>
            </a:r>
            <a:r>
              <a:rPr lang="en-US" sz="3100" b="1" dirty="0"/>
              <a:t>DDoS </a:t>
            </a:r>
            <a:r>
              <a:rPr lang="en-US" sz="3100" b="1" dirty="0" smtClean="0"/>
              <a:t>Attack</a:t>
            </a:r>
            <a:r>
              <a:rPr lang="en-US" sz="1800" dirty="0">
                <a:hlinkClick r:id="rId2"/>
              </a:rPr>
              <a:t/>
            </a:r>
            <a:br>
              <a:rPr lang="en-US" sz="1800" dirty="0">
                <a:hlinkClick r:id="rId2"/>
              </a:rPr>
            </a:br>
            <a:r>
              <a:rPr lang="en-US" sz="1800" dirty="0" smtClean="0"/>
              <a:t/>
            </a:r>
            <a:br>
              <a:rPr lang="en-US" sz="1800" dirty="0" smtClean="0"/>
            </a:br>
            <a:r>
              <a:rPr lang="en-US" sz="1800" dirty="0" smtClean="0"/>
              <a:t>http</a:t>
            </a:r>
            <a:r>
              <a:rPr lang="en-US" sz="1800" dirty="0"/>
              <a:t>://www.nytimes.com/2016/10/22/business/internet-problems-attack.html?action=click&amp;contentCollection=Movies&amp;module=Trending&amp;version=Full&amp;region=Marginalia&amp;pgtype=article</a:t>
            </a:r>
          </a:p>
        </p:txBody>
      </p:sp>
      <p:sp>
        <p:nvSpPr>
          <p:cNvPr id="3" name="Content Placeholder 2"/>
          <p:cNvSpPr>
            <a:spLocks noGrp="1"/>
          </p:cNvSpPr>
          <p:nvPr>
            <p:ph idx="1"/>
          </p:nvPr>
        </p:nvSpPr>
        <p:spPr/>
        <p:txBody>
          <a:bodyPr>
            <a:normAutofit fontScale="85000" lnSpcReduction="10000"/>
          </a:bodyPr>
          <a:lstStyle/>
          <a:p>
            <a:r>
              <a:rPr lang="en-US" dirty="0"/>
              <a:t>Major websites were inaccessible to people across wide swaths of the United States on Friday after a company that manages crucial parts of the internet’s infrastructure said it was under attack.</a:t>
            </a:r>
          </a:p>
          <a:p>
            <a:r>
              <a:rPr lang="en-US" dirty="0"/>
              <a:t>Users reported sporadic problems reaching several websites, including </a:t>
            </a:r>
            <a:r>
              <a:rPr lang="en-US" dirty="0">
                <a:hlinkClick r:id="rId3" tooltip="More information about Twitter"/>
              </a:rPr>
              <a:t>Twitter</a:t>
            </a:r>
            <a:r>
              <a:rPr lang="en-US" dirty="0"/>
              <a:t>, </a:t>
            </a:r>
            <a:r>
              <a:rPr lang="en-US" dirty="0">
                <a:hlinkClick r:id="rId4" tooltip="More information about Netflix Inc."/>
              </a:rPr>
              <a:t>Netflix</a:t>
            </a:r>
            <a:r>
              <a:rPr lang="en-US" dirty="0"/>
              <a:t>, Spotify, Airbnb, Reddit, Etsy, </a:t>
            </a:r>
            <a:r>
              <a:rPr lang="en-US" dirty="0" err="1"/>
              <a:t>SoundCloud</a:t>
            </a:r>
            <a:r>
              <a:rPr lang="en-US" dirty="0"/>
              <a:t> and The New York Times.</a:t>
            </a:r>
          </a:p>
          <a:p>
            <a:r>
              <a:rPr lang="en-US" dirty="0"/>
              <a:t>The company, </a:t>
            </a:r>
            <a:r>
              <a:rPr lang="en-US" dirty="0" err="1"/>
              <a:t>Dyn</a:t>
            </a:r>
            <a:r>
              <a:rPr lang="en-US" dirty="0"/>
              <a:t>, whose servers monitor and reroute internet traffic, said it began experiencing </a:t>
            </a:r>
            <a:r>
              <a:rPr lang="en-US" dirty="0" smtClean="0"/>
              <a:t>a </a:t>
            </a:r>
            <a:r>
              <a:rPr lang="en-US" dirty="0"/>
              <a:t>distributed denial-of-service attack just after 7 a.m. Reports that many sites were inaccessible started on the East Coast, but spread westward in three waves as the day wore on and into the evening.</a:t>
            </a:r>
          </a:p>
          <a:p>
            <a:r>
              <a:rPr lang="en-US" dirty="0" smtClean="0"/>
              <a:t>The </a:t>
            </a:r>
            <a:r>
              <a:rPr lang="en-US" dirty="0"/>
              <a:t>attack appears to have relied on hundreds of thousands of internet-connected devices like cameras, baby monitors and home routers that have been infected — without their owners’ knowledge — with software that allows hackers to command them to flood a target with overwhelming traffic.</a:t>
            </a:r>
          </a:p>
          <a:p>
            <a:endParaRPr lang="en-US" dirty="0"/>
          </a:p>
        </p:txBody>
      </p:sp>
    </p:spTree>
    <p:extLst>
      <p:ext uri="{BB962C8B-B14F-4D97-AF65-F5344CB8AC3E}">
        <p14:creationId xmlns:p14="http://schemas.microsoft.com/office/powerpoint/2010/main" val="2799320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3"/>
          <p:cNvSpPr>
            <a:spLocks noGrp="1"/>
          </p:cNvSpPr>
          <p:nvPr>
            <p:ph type="dt" sz="quarter" idx="10"/>
          </p:nvPr>
        </p:nvSpPr>
        <p:spPr>
          <a:noFill/>
        </p:spPr>
        <p:txBody>
          <a:bodyPr/>
          <a:lstStyle/>
          <a:p>
            <a:pPr eaLnBrk="0" hangingPunct="0"/>
            <a:fld id="{66BFA3F9-1743-43E6-9D07-5E97AB10439B}" type="datetime1">
              <a:rPr lang="en-US" smtClean="0"/>
              <a:pPr eaLnBrk="0" hangingPunct="0"/>
              <a:t>10/24/2016</a:t>
            </a:fld>
            <a:endParaRPr lang="en-US" smtClean="0"/>
          </a:p>
        </p:txBody>
      </p:sp>
      <p:sp>
        <p:nvSpPr>
          <p:cNvPr id="52227" name="Slide Number Placeholder 5"/>
          <p:cNvSpPr>
            <a:spLocks noGrp="1"/>
          </p:cNvSpPr>
          <p:nvPr>
            <p:ph type="sldNum" sz="quarter" idx="12"/>
          </p:nvPr>
        </p:nvSpPr>
        <p:spPr>
          <a:noFill/>
        </p:spPr>
        <p:txBody>
          <a:bodyPr/>
          <a:lstStyle/>
          <a:p>
            <a:pPr eaLnBrk="0" hangingPunct="0"/>
            <a:fld id="{84F5A7FB-E0CF-4691-B21C-90DA37DA9AA3}" type="slidenum">
              <a:rPr lang="en-US" smtClean="0"/>
              <a:pPr eaLnBrk="0" hangingPunct="0"/>
              <a:t>3</a:t>
            </a:fld>
            <a:endParaRPr lang="en-US" smtClean="0"/>
          </a:p>
        </p:txBody>
      </p:sp>
      <p:sp>
        <p:nvSpPr>
          <p:cNvPr id="52228" name="Rectangle 2"/>
          <p:cNvSpPr>
            <a:spLocks noGrp="1" noChangeArrowheads="1"/>
          </p:cNvSpPr>
          <p:nvPr>
            <p:ph type="title" idx="4294967295"/>
          </p:nvPr>
        </p:nvSpPr>
        <p:spPr/>
        <p:txBody>
          <a:bodyPr/>
          <a:lstStyle/>
          <a:p>
            <a:pPr eaLnBrk="1" hangingPunct="1"/>
            <a:r>
              <a:rPr lang="en-US" smtClean="0"/>
              <a:t>Value of information</a:t>
            </a:r>
          </a:p>
        </p:txBody>
      </p:sp>
      <p:sp>
        <p:nvSpPr>
          <p:cNvPr id="52229" name="Rectangle 3"/>
          <p:cNvSpPr>
            <a:spLocks noGrp="1" noChangeArrowheads="1"/>
          </p:cNvSpPr>
          <p:nvPr>
            <p:ph type="body" idx="4294967295"/>
          </p:nvPr>
        </p:nvSpPr>
        <p:spPr/>
        <p:txBody>
          <a:bodyPr/>
          <a:lstStyle/>
          <a:p>
            <a:pPr eaLnBrk="1" hangingPunct="1"/>
            <a:r>
              <a:rPr lang="en-US" dirty="0" smtClean="0"/>
              <a:t>We rely on information for our credit, health, professional work, business, education,…</a:t>
            </a:r>
          </a:p>
          <a:p>
            <a:pPr eaLnBrk="1" hangingPunct="1"/>
            <a:r>
              <a:rPr lang="en-US" dirty="0" smtClean="0"/>
              <a:t>Data is valuable for individuals and institutions</a:t>
            </a:r>
          </a:p>
          <a:p>
            <a:pPr eaLnBrk="1" hangingPunct="1"/>
            <a:r>
              <a:rPr lang="en-US" dirty="0" smtClean="0"/>
              <a:t>This value attracts criminals, terrorists, and vandals</a:t>
            </a:r>
          </a:p>
          <a:p>
            <a:pPr eaLnBrk="1" hangingPunct="1"/>
            <a:r>
              <a:rPr lang="en-US" dirty="0" smtClean="0"/>
              <a:t>Illegal access (reading, modification, or destruction) to information can produce serious problems</a:t>
            </a:r>
          </a:p>
        </p:txBody>
      </p:sp>
    </p:spTree>
    <p:extLst>
      <p:ext uri="{BB962C8B-B14F-4D97-AF65-F5344CB8AC3E}">
        <p14:creationId xmlns:p14="http://schemas.microsoft.com/office/powerpoint/2010/main" val="3826798981"/>
      </p:ext>
    </p:extLst>
  </p:cSld>
  <p:clrMapOvr>
    <a:masterClrMapping/>
  </p:clrMapOvr>
  <p:transition advTm="12998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r>
              <a:rPr lang="en-US" dirty="0">
                <a:hlinkClick r:id="rId2"/>
              </a:rPr>
              <a:t> </a:t>
            </a:r>
            <a:r>
              <a:rPr lang="en-US" sz="1800" dirty="0">
                <a:hlinkClick r:id="rId2"/>
              </a:rPr>
              <a:t>http://www.bbc.com/news/technology-37738823</a:t>
            </a:r>
            <a:endParaRPr lang="en-US" sz="1800" dirty="0"/>
          </a:p>
        </p:txBody>
      </p:sp>
      <p:sp>
        <p:nvSpPr>
          <p:cNvPr id="3" name="Content Placeholder 2"/>
          <p:cNvSpPr>
            <a:spLocks noGrp="1"/>
          </p:cNvSpPr>
          <p:nvPr>
            <p:ph idx="1"/>
          </p:nvPr>
        </p:nvSpPr>
        <p:spPr/>
        <p:txBody>
          <a:bodyPr>
            <a:normAutofit fontScale="92500" lnSpcReduction="10000"/>
          </a:bodyPr>
          <a:lstStyle/>
          <a:p>
            <a:pPr fontAlgn="base"/>
            <a:r>
              <a:rPr lang="en-US" dirty="0"/>
              <a:t>Security firm Flashpoint said it had confirmed that the attack used </a:t>
            </a:r>
            <a:r>
              <a:rPr lang="en-US" dirty="0" smtClean="0"/>
              <a:t>botnets </a:t>
            </a:r>
            <a:r>
              <a:rPr lang="en-US" dirty="0"/>
              <a:t>infected with the "</a:t>
            </a:r>
            <a:r>
              <a:rPr lang="en-US" dirty="0" err="1"/>
              <a:t>Mirai</a:t>
            </a:r>
            <a:r>
              <a:rPr lang="en-US" dirty="0"/>
              <a:t>" malware.</a:t>
            </a:r>
          </a:p>
          <a:p>
            <a:pPr fontAlgn="base"/>
            <a:r>
              <a:rPr lang="en-US" dirty="0"/>
              <a:t>Many of the devices involved come from Chinese manufacturers, with </a:t>
            </a:r>
            <a:r>
              <a:rPr lang="en-US" b="1" dirty="0"/>
              <a:t>easy-to-guess </a:t>
            </a:r>
            <a:r>
              <a:rPr lang="en-US" b="1" dirty="0" smtClean="0"/>
              <a:t>usernames and passwords (</a:t>
            </a:r>
            <a:r>
              <a:rPr lang="en-US" dirty="0"/>
              <a:t>often “admin” or “12345” or even, yes, “password</a:t>
            </a:r>
            <a:r>
              <a:rPr lang="en-US" dirty="0" smtClean="0"/>
              <a:t>”) </a:t>
            </a:r>
            <a:r>
              <a:rPr lang="en-US" b="1" dirty="0" smtClean="0"/>
              <a:t>that cannot be changed </a:t>
            </a:r>
            <a:r>
              <a:rPr lang="en-US" dirty="0" smtClean="0"/>
              <a:t>by </a:t>
            </a:r>
            <a:r>
              <a:rPr lang="en-US" dirty="0"/>
              <a:t>the user - a vulnerability which the malware exploits</a:t>
            </a:r>
            <a:r>
              <a:rPr lang="en-US" dirty="0" smtClean="0"/>
              <a:t>. </a:t>
            </a:r>
          </a:p>
          <a:p>
            <a:pPr fontAlgn="base"/>
            <a:r>
              <a:rPr lang="en-US" dirty="0" err="1" smtClean="0"/>
              <a:t>Mirai</a:t>
            </a:r>
            <a:r>
              <a:rPr lang="en-US" dirty="0" smtClean="0"/>
              <a:t> </a:t>
            </a:r>
            <a:r>
              <a:rPr lang="en-US" dirty="0"/>
              <a:t>scours the Web for </a:t>
            </a:r>
            <a:r>
              <a:rPr lang="en-US" dirty="0" err="1"/>
              <a:t>IoT</a:t>
            </a:r>
            <a:r>
              <a:rPr lang="en-US" dirty="0"/>
              <a:t> (Internet of Things) devices </a:t>
            </a:r>
            <a:r>
              <a:rPr lang="en-US" dirty="0" smtClean="0"/>
              <a:t>and </a:t>
            </a:r>
            <a:r>
              <a:rPr lang="en-US" dirty="0"/>
              <a:t>then enlists the devices in attacks that hurl junk traffic at an online target until it can no longer accommodate legitimate visitors or users</a:t>
            </a:r>
            <a:r>
              <a:rPr lang="en-US" dirty="0" smtClean="0"/>
              <a:t>.</a:t>
            </a:r>
            <a:endParaRPr lang="en-US" dirty="0"/>
          </a:p>
          <a:p>
            <a:pPr fontAlgn="base"/>
            <a:r>
              <a:rPr lang="en-US" dirty="0"/>
              <a:t>The owner of the device would generally have no way of knowing that it had been compromised to use in an </a:t>
            </a:r>
            <a:r>
              <a:rPr lang="en-US" dirty="0" smtClean="0"/>
              <a:t>attack.</a:t>
            </a:r>
            <a:endParaRPr lang="en-US" dirty="0"/>
          </a:p>
          <a:p>
            <a:endParaRPr lang="en-US" dirty="0"/>
          </a:p>
        </p:txBody>
      </p:sp>
    </p:spTree>
    <p:extLst>
      <p:ext uri="{BB962C8B-B14F-4D97-AF65-F5344CB8AC3E}">
        <p14:creationId xmlns:p14="http://schemas.microsoft.com/office/powerpoint/2010/main" val="10420799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way to attack and new targets</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b="1" dirty="0"/>
              <a:t>DDoS attacks are typically aimed at a single w</a:t>
            </a:r>
            <a:r>
              <a:rPr lang="en-US" dirty="0"/>
              <a:t>ebsite. Friday's attack on </a:t>
            </a:r>
            <a:r>
              <a:rPr lang="en-US" dirty="0" err="1"/>
              <a:t>Dyn</a:t>
            </a:r>
            <a:r>
              <a:rPr lang="en-US" dirty="0"/>
              <a:t>, which acts as a directory service for huge numbers of firms, affected several of the world's most popular websites at once.</a:t>
            </a:r>
          </a:p>
          <a:p>
            <a:pPr fontAlgn="base"/>
            <a:r>
              <a:rPr lang="en-US" dirty="0"/>
              <a:t>The use of internet-connected home devices to send the attacking messages is also a relatively new phenomenon, but may become more common.</a:t>
            </a:r>
          </a:p>
          <a:p>
            <a:pPr fontAlgn="base"/>
            <a:r>
              <a:rPr lang="en-US" dirty="0"/>
              <a:t>The </a:t>
            </a:r>
            <a:r>
              <a:rPr lang="en-US" dirty="0" err="1"/>
              <a:t>Mirai</a:t>
            </a:r>
            <a:r>
              <a:rPr lang="en-US" dirty="0"/>
              <a:t> software used in these attacks was released publicly in September - which means anyone with the skill could build their own attacking botnet</a:t>
            </a:r>
            <a:r>
              <a:rPr lang="en-US" dirty="0" smtClean="0"/>
              <a:t>.</a:t>
            </a:r>
          </a:p>
          <a:p>
            <a:pPr fontAlgn="base"/>
            <a:r>
              <a:rPr lang="en-US" dirty="0"/>
              <a:t>Jeff </a:t>
            </a:r>
            <a:r>
              <a:rPr lang="en-US" dirty="0" err="1"/>
              <a:t>Jarmoc</a:t>
            </a:r>
            <a:r>
              <a:rPr lang="en-US" dirty="0"/>
              <a:t>, head of security for global business service Salesforce, pointed out that internet infrastructure is supposed to be more </a:t>
            </a:r>
            <a:r>
              <a:rPr lang="en-US" dirty="0" smtClean="0"/>
              <a:t>robust: </a:t>
            </a:r>
            <a:endParaRPr lang="en-US" dirty="0"/>
          </a:p>
          <a:p>
            <a:pPr marL="0" indent="0" fontAlgn="base">
              <a:buNone/>
            </a:pPr>
            <a:r>
              <a:rPr lang="en-US" dirty="0" smtClean="0"/>
              <a:t>  "</a:t>
            </a:r>
            <a:r>
              <a:rPr lang="en-US" dirty="0"/>
              <a:t>In a relatively short time we've taken a system built to resist destruction by </a:t>
            </a:r>
            <a:endParaRPr lang="en-US" dirty="0" smtClean="0"/>
          </a:p>
          <a:p>
            <a:pPr marL="0" indent="0" fontAlgn="base">
              <a:buNone/>
            </a:pPr>
            <a:r>
              <a:rPr lang="en-US" dirty="0"/>
              <a:t> </a:t>
            </a:r>
            <a:r>
              <a:rPr lang="en-US" dirty="0" smtClean="0"/>
              <a:t>   nuclear </a:t>
            </a:r>
            <a:r>
              <a:rPr lang="en-US" dirty="0"/>
              <a:t>weapons and made it vulnerable to toasters," </a:t>
            </a:r>
          </a:p>
          <a:p>
            <a:pPr fontAlgn="base"/>
            <a:endParaRPr lang="en-US" dirty="0"/>
          </a:p>
          <a:p>
            <a:endParaRPr lang="en-US" dirty="0"/>
          </a:p>
        </p:txBody>
      </p:sp>
    </p:spTree>
    <p:extLst>
      <p:ext uri="{BB962C8B-B14F-4D97-AF65-F5344CB8AC3E}">
        <p14:creationId xmlns:p14="http://schemas.microsoft.com/office/powerpoint/2010/main" val="24885227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a:t>http://www.nytimes.com/2016/10/23/us/politics/a-new-era-of-internet-attacks-powered-by-everyday-devices.html?hp&amp;action=click&amp;pgtype=Homepage&amp;clickSource=story-heading&amp;module=first-column-region&amp;region=top-news&amp;WT.nav=top-news&amp;_r=0</a:t>
            </a:r>
          </a:p>
        </p:txBody>
      </p:sp>
      <p:sp>
        <p:nvSpPr>
          <p:cNvPr id="3" name="Content Placeholder 2"/>
          <p:cNvSpPr>
            <a:spLocks noGrp="1"/>
          </p:cNvSpPr>
          <p:nvPr>
            <p:ph idx="1"/>
          </p:nvPr>
        </p:nvSpPr>
        <p:spPr/>
        <p:txBody>
          <a:bodyPr>
            <a:normAutofit/>
          </a:bodyPr>
          <a:lstStyle/>
          <a:p>
            <a:r>
              <a:rPr lang="en-US" dirty="0" smtClean="0"/>
              <a:t>Such </a:t>
            </a:r>
            <a:r>
              <a:rPr lang="en-US" dirty="0"/>
              <a:t>assaults </a:t>
            </a:r>
            <a:r>
              <a:rPr lang="en-US" dirty="0" smtClean="0"/>
              <a:t>are </a:t>
            </a:r>
            <a:r>
              <a:rPr lang="en-US" dirty="0"/>
              <a:t>the reason so many companies are </a:t>
            </a:r>
            <a:r>
              <a:rPr lang="en-US" b="1" dirty="0"/>
              <a:t>pushing at least parts of their infrastructure to cloud computing networks</a:t>
            </a:r>
            <a:r>
              <a:rPr lang="en-US" dirty="0"/>
              <a:t>, to decentralize their systems and make them harder to attack.</a:t>
            </a:r>
          </a:p>
          <a:p>
            <a:endParaRPr lang="en-US" dirty="0"/>
          </a:p>
        </p:txBody>
      </p:sp>
    </p:spTree>
    <p:extLst>
      <p:ext uri="{BB962C8B-B14F-4D97-AF65-F5344CB8AC3E}">
        <p14:creationId xmlns:p14="http://schemas.microsoft.com/office/powerpoint/2010/main" val="20863327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Date Placeholder 3"/>
          <p:cNvSpPr>
            <a:spLocks noGrp="1"/>
          </p:cNvSpPr>
          <p:nvPr>
            <p:ph type="dt" sz="quarter" idx="10"/>
          </p:nvPr>
        </p:nvSpPr>
        <p:spPr/>
        <p:txBody>
          <a:bodyPr/>
          <a:lstStyle/>
          <a:p>
            <a:pPr eaLnBrk="0" hangingPunct="0">
              <a:defRPr/>
            </a:pPr>
            <a:fld id="{2186D97E-82B0-42D8-AB94-1730B2350EEA}" type="datetime1">
              <a:rPr lang="en-US"/>
              <a:pPr eaLnBrk="0" hangingPunct="0">
                <a:defRPr/>
              </a:pPr>
              <a:t>10/24/2016</a:t>
            </a:fld>
            <a:endParaRPr lang="en-US"/>
          </a:p>
        </p:txBody>
      </p:sp>
      <p:sp>
        <p:nvSpPr>
          <p:cNvPr id="84995" name="Slide Number Placeholder 5"/>
          <p:cNvSpPr>
            <a:spLocks noGrp="1"/>
          </p:cNvSpPr>
          <p:nvPr>
            <p:ph type="sldNum" sz="quarter" idx="12"/>
          </p:nvPr>
        </p:nvSpPr>
        <p:spPr/>
        <p:txBody>
          <a:bodyPr/>
          <a:lstStyle/>
          <a:p>
            <a:pPr eaLnBrk="0" hangingPunct="0">
              <a:defRPr/>
            </a:pPr>
            <a:fld id="{2FE6B5A6-4FF9-4633-8945-FE895C58CCD2}" type="slidenum">
              <a:rPr lang="en-US"/>
              <a:pPr eaLnBrk="0" hangingPunct="0">
                <a:defRPr/>
              </a:pPr>
              <a:t>33</a:t>
            </a:fld>
            <a:endParaRPr lang="en-US"/>
          </a:p>
        </p:txBody>
      </p:sp>
      <p:sp>
        <p:nvSpPr>
          <p:cNvPr id="29699" name="Rectangle 2"/>
          <p:cNvSpPr>
            <a:spLocks noGrp="1" noChangeArrowheads="1"/>
          </p:cNvSpPr>
          <p:nvPr>
            <p:ph type="title" idx="4294967295"/>
          </p:nvPr>
        </p:nvSpPr>
        <p:spPr/>
        <p:txBody>
          <a:bodyPr/>
          <a:lstStyle/>
          <a:p>
            <a:pPr eaLnBrk="1" hangingPunct="1"/>
            <a:r>
              <a:rPr lang="en-US" dirty="0" smtClean="0"/>
              <a:t>Malicious code</a:t>
            </a:r>
          </a:p>
        </p:txBody>
      </p:sp>
      <p:sp>
        <p:nvSpPr>
          <p:cNvPr id="29700" name="Rectangle 3"/>
          <p:cNvSpPr>
            <a:spLocks noGrp="1" noChangeArrowheads="1"/>
          </p:cNvSpPr>
          <p:nvPr>
            <p:ph type="body" idx="4294967295"/>
          </p:nvPr>
        </p:nvSpPr>
        <p:spPr/>
        <p:txBody>
          <a:bodyPr/>
          <a:lstStyle/>
          <a:p>
            <a:pPr eaLnBrk="1" hangingPunct="1">
              <a:lnSpc>
                <a:spcPct val="90000"/>
              </a:lnSpc>
            </a:pPr>
            <a:r>
              <a:rPr lang="en-US" sz="3200" b="1" dirty="0" smtClean="0"/>
              <a:t>Trojan Horses—</a:t>
            </a:r>
            <a:r>
              <a:rPr lang="en-US" sz="3200" dirty="0" smtClean="0"/>
              <a:t>A</a:t>
            </a:r>
            <a:r>
              <a:rPr lang="en-US" sz="3200" b="1" dirty="0" smtClean="0"/>
              <a:t> </a:t>
            </a:r>
            <a:r>
              <a:rPr lang="en-US" sz="3200" dirty="0" smtClean="0"/>
              <a:t>Trojan Horse is an apparently useful  program that has harmful hidden functions</a:t>
            </a:r>
          </a:p>
          <a:p>
            <a:pPr eaLnBrk="1" hangingPunct="1">
              <a:lnSpc>
                <a:spcPct val="90000"/>
              </a:lnSpc>
            </a:pPr>
            <a:r>
              <a:rPr lang="en-US" sz="3200" b="1" dirty="0" smtClean="0"/>
              <a:t>Viruses</a:t>
            </a:r>
            <a:r>
              <a:rPr lang="en-US" sz="3200" dirty="0" smtClean="0"/>
              <a:t> – A virus is a program that attaches itself to another program, propagates, and usually causes some data destruction. </a:t>
            </a:r>
          </a:p>
          <a:p>
            <a:pPr eaLnBrk="1" hangingPunct="1">
              <a:lnSpc>
                <a:spcPct val="90000"/>
              </a:lnSpc>
            </a:pPr>
            <a:r>
              <a:rPr lang="en-US" sz="3200" b="1" dirty="0" smtClean="0"/>
              <a:t>Worms</a:t>
            </a:r>
            <a:r>
              <a:rPr lang="en-US" sz="3200" dirty="0" smtClean="0"/>
              <a:t>—A worm is a program that propagates itself without infecting the host.</a:t>
            </a:r>
          </a:p>
          <a:p>
            <a:pPr eaLnBrk="1" hangingPunct="1">
              <a:lnSpc>
                <a:spcPct val="90000"/>
              </a:lnSpc>
            </a:pPr>
            <a:endParaRPr lang="en-US" dirty="0" smtClean="0"/>
          </a:p>
          <a:p>
            <a:pPr eaLnBrk="1" hangingPunct="1">
              <a:lnSpc>
                <a:spcPct val="90000"/>
              </a:lnSpc>
            </a:pPr>
            <a:endParaRPr lang="en-US" dirty="0" smtClean="0"/>
          </a:p>
        </p:txBody>
      </p:sp>
    </p:spTree>
    <p:extLst>
      <p:ext uri="{BB962C8B-B14F-4D97-AF65-F5344CB8AC3E}">
        <p14:creationId xmlns:p14="http://schemas.microsoft.com/office/powerpoint/2010/main" val="28666855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Date Placeholder 3"/>
          <p:cNvSpPr>
            <a:spLocks noGrp="1"/>
          </p:cNvSpPr>
          <p:nvPr>
            <p:ph type="dt" sz="quarter" idx="10"/>
          </p:nvPr>
        </p:nvSpPr>
        <p:spPr/>
        <p:txBody>
          <a:bodyPr/>
          <a:lstStyle/>
          <a:p>
            <a:pPr eaLnBrk="0" hangingPunct="0">
              <a:defRPr/>
            </a:pPr>
            <a:fld id="{5D53CC1E-E597-4EFE-AAD2-6BA12CCB14CF}" type="datetime1">
              <a:rPr lang="en-US"/>
              <a:pPr eaLnBrk="0" hangingPunct="0">
                <a:defRPr/>
              </a:pPr>
              <a:t>10/24/2016</a:t>
            </a:fld>
            <a:endParaRPr lang="en-US"/>
          </a:p>
        </p:txBody>
      </p:sp>
      <p:sp>
        <p:nvSpPr>
          <p:cNvPr id="86019" name="Slide Number Placeholder 5"/>
          <p:cNvSpPr>
            <a:spLocks noGrp="1"/>
          </p:cNvSpPr>
          <p:nvPr>
            <p:ph type="sldNum" sz="quarter" idx="12"/>
          </p:nvPr>
        </p:nvSpPr>
        <p:spPr/>
        <p:txBody>
          <a:bodyPr/>
          <a:lstStyle/>
          <a:p>
            <a:pPr eaLnBrk="0" hangingPunct="0">
              <a:defRPr/>
            </a:pPr>
            <a:fld id="{4EB8DD18-9DE6-4545-AD97-0A6D361B60B4}" type="slidenum">
              <a:rPr lang="en-US"/>
              <a:pPr eaLnBrk="0" hangingPunct="0">
                <a:defRPr/>
              </a:pPr>
              <a:t>34</a:t>
            </a:fld>
            <a:endParaRPr lang="en-US"/>
          </a:p>
        </p:txBody>
      </p:sp>
      <p:sp>
        <p:nvSpPr>
          <p:cNvPr id="30723" name="Rectangle 2"/>
          <p:cNvSpPr>
            <a:spLocks noGrp="1" noChangeArrowheads="1"/>
          </p:cNvSpPr>
          <p:nvPr>
            <p:ph type="title" idx="4294967295"/>
          </p:nvPr>
        </p:nvSpPr>
        <p:spPr/>
        <p:txBody>
          <a:bodyPr/>
          <a:lstStyle/>
          <a:p>
            <a:pPr eaLnBrk="1" hangingPunct="1"/>
            <a:r>
              <a:rPr lang="en-US" smtClean="0"/>
              <a:t>More varieties</a:t>
            </a:r>
          </a:p>
        </p:txBody>
      </p:sp>
      <p:sp>
        <p:nvSpPr>
          <p:cNvPr id="30724" name="Rectangle 3"/>
          <p:cNvSpPr>
            <a:spLocks noGrp="1" noChangeArrowheads="1"/>
          </p:cNvSpPr>
          <p:nvPr>
            <p:ph type="body" idx="4294967295"/>
          </p:nvPr>
        </p:nvSpPr>
        <p:spPr/>
        <p:txBody>
          <a:bodyPr/>
          <a:lstStyle/>
          <a:p>
            <a:pPr eaLnBrk="1" hangingPunct="1"/>
            <a:r>
              <a:rPr lang="en-US" b="1" dirty="0" smtClean="0"/>
              <a:t>Spyware</a:t>
            </a:r>
            <a:r>
              <a:rPr lang="en-US" dirty="0" smtClean="0"/>
              <a:t>—collect passwords, credit card numbers, or general info. (adware)</a:t>
            </a:r>
          </a:p>
          <a:p>
            <a:pPr eaLnBrk="1" hangingPunct="1"/>
            <a:r>
              <a:rPr lang="en-US" b="1" dirty="0" smtClean="0"/>
              <a:t>Spam</a:t>
            </a:r>
            <a:r>
              <a:rPr lang="en-US" dirty="0" smtClean="0"/>
              <a:t>—wholesale sending of messages, can be used to propagate viruses</a:t>
            </a:r>
          </a:p>
          <a:p>
            <a:pPr eaLnBrk="1" hangingPunct="1"/>
            <a:r>
              <a:rPr lang="en-US" b="1" dirty="0" smtClean="0"/>
              <a:t>Phishing messages</a:t>
            </a:r>
            <a:r>
              <a:rPr lang="en-US" dirty="0" smtClean="0"/>
              <a:t>—enticing users to disclose information</a:t>
            </a:r>
          </a:p>
        </p:txBody>
      </p:sp>
    </p:spTree>
    <p:extLst>
      <p:ext uri="{BB962C8B-B14F-4D97-AF65-F5344CB8AC3E}">
        <p14:creationId xmlns:p14="http://schemas.microsoft.com/office/powerpoint/2010/main" val="29840550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eaLnBrk="1" hangingPunct="1"/>
            <a:r>
              <a:rPr lang="en-US" smtClean="0"/>
              <a:t>More varieties</a:t>
            </a:r>
          </a:p>
        </p:txBody>
      </p:sp>
      <p:sp>
        <p:nvSpPr>
          <p:cNvPr id="31746" name="Rectangle 3"/>
          <p:cNvSpPr>
            <a:spLocks noGrp="1" noChangeArrowheads="1"/>
          </p:cNvSpPr>
          <p:nvPr>
            <p:ph type="body" idx="1"/>
          </p:nvPr>
        </p:nvSpPr>
        <p:spPr/>
        <p:txBody>
          <a:bodyPr/>
          <a:lstStyle/>
          <a:p>
            <a:pPr eaLnBrk="1" hangingPunct="1">
              <a:lnSpc>
                <a:spcPct val="80000"/>
              </a:lnSpc>
            </a:pPr>
            <a:r>
              <a:rPr lang="en-US" altLang="zh-CN" sz="2400" dirty="0"/>
              <a:t>Some malware are combinations of the basic types and can combine worms with spam or spyware, these are called blended threats</a:t>
            </a:r>
          </a:p>
          <a:p>
            <a:pPr eaLnBrk="1" hangingPunct="1">
              <a:lnSpc>
                <a:spcPct val="80000"/>
              </a:lnSpc>
            </a:pPr>
            <a:r>
              <a:rPr lang="en-US" altLang="zh-CN" sz="2400" dirty="0"/>
              <a:t>A </a:t>
            </a:r>
            <a:r>
              <a:rPr lang="en-US" altLang="zh-CN" sz="2400" b="1" dirty="0"/>
              <a:t>zero-day attack </a:t>
            </a:r>
            <a:r>
              <a:rPr lang="en-US" altLang="zh-CN" sz="2400" dirty="0"/>
              <a:t>is an attack that takes advantage of a vulnerability just discovered (maybe only by the hacker) and for which there is no patch or detection method yet. </a:t>
            </a:r>
          </a:p>
          <a:p>
            <a:pPr eaLnBrk="1" hangingPunct="1">
              <a:lnSpc>
                <a:spcPct val="80000"/>
              </a:lnSpc>
            </a:pPr>
            <a:r>
              <a:rPr lang="en-US" altLang="zh-CN" sz="2400" b="1" dirty="0"/>
              <a:t>Rootkit</a:t>
            </a:r>
            <a:r>
              <a:rPr lang="en-US" altLang="zh-CN" sz="2400" dirty="0"/>
              <a:t>: Any software that takes control of an operating system, allowing illegal  administrative functions. They alter parts of the operating system kernel and hide their presence. </a:t>
            </a:r>
          </a:p>
          <a:p>
            <a:pPr eaLnBrk="1" hangingPunct="1">
              <a:lnSpc>
                <a:spcPct val="80000"/>
              </a:lnSpc>
            </a:pPr>
            <a:r>
              <a:rPr lang="en-US" sz="2400" dirty="0"/>
              <a:t>A </a:t>
            </a:r>
            <a:r>
              <a:rPr lang="en-US" sz="2400" b="1" dirty="0"/>
              <a:t>bot or zombie </a:t>
            </a:r>
            <a:r>
              <a:rPr lang="en-US" sz="2400" dirty="0"/>
              <a:t>is a computer that can be controlled by another through the introduction of a Trojan Horse or another type of malware. </a:t>
            </a:r>
            <a:endParaRPr lang="en-US" altLang="zh-CN" sz="2400" dirty="0"/>
          </a:p>
          <a:p>
            <a:pPr eaLnBrk="1" hangingPunct="1">
              <a:lnSpc>
                <a:spcPct val="80000"/>
              </a:lnSpc>
            </a:pPr>
            <a:endParaRPr lang="en-US" altLang="zh-CN" sz="2400" dirty="0"/>
          </a:p>
          <a:p>
            <a:pPr eaLnBrk="1" hangingPunct="1">
              <a:lnSpc>
                <a:spcPct val="80000"/>
              </a:lnSpc>
            </a:pPr>
            <a:endParaRPr lang="en-US" altLang="zh-CN" sz="2000" dirty="0"/>
          </a:p>
          <a:p>
            <a:pPr eaLnBrk="1" hangingPunct="1">
              <a:lnSpc>
                <a:spcPct val="80000"/>
              </a:lnSpc>
            </a:pPr>
            <a:endParaRPr lang="en-US" sz="1800" dirty="0"/>
          </a:p>
        </p:txBody>
      </p:sp>
    </p:spTree>
    <p:extLst>
      <p:ext uri="{BB962C8B-B14F-4D97-AF65-F5344CB8AC3E}">
        <p14:creationId xmlns:p14="http://schemas.microsoft.com/office/powerpoint/2010/main" val="8048890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breach at Anthem  2/6/15</a:t>
            </a:r>
            <a:endParaRPr lang="en-US" dirty="0"/>
          </a:p>
        </p:txBody>
      </p:sp>
      <p:sp>
        <p:nvSpPr>
          <p:cNvPr id="3" name="Content Placeholder 2"/>
          <p:cNvSpPr>
            <a:spLocks noGrp="1"/>
          </p:cNvSpPr>
          <p:nvPr>
            <p:ph idx="1"/>
          </p:nvPr>
        </p:nvSpPr>
        <p:spPr/>
        <p:txBody>
          <a:bodyPr>
            <a:normAutofit/>
          </a:bodyPr>
          <a:lstStyle/>
          <a:p>
            <a:r>
              <a:rPr lang="en-US" dirty="0" smtClean="0"/>
              <a:t>Anthem is one of the largest US health insurers</a:t>
            </a:r>
          </a:p>
          <a:p>
            <a:r>
              <a:rPr lang="en-US" dirty="0" smtClean="0"/>
              <a:t>The </a:t>
            </a:r>
            <a:r>
              <a:rPr lang="en-US" dirty="0"/>
              <a:t>hackers gained access to up to 80 million records that included Social Security </a:t>
            </a:r>
            <a:r>
              <a:rPr lang="en-US" dirty="0" smtClean="0"/>
              <a:t>Numbers</a:t>
            </a:r>
            <a:r>
              <a:rPr lang="en-US" dirty="0"/>
              <a:t>, birthdays, addresses, email and employment information and income data for customers and employees, including its own chief executive. </a:t>
            </a:r>
            <a:endParaRPr lang="en-US" dirty="0" smtClean="0"/>
          </a:p>
          <a:p>
            <a:r>
              <a:rPr lang="en-US" dirty="0"/>
              <a:t>The hackers are thought to have infiltrated Anthem’s networks by using a sophisticated malicious software program that gave them access to the login credential of an Anthem employee. </a:t>
            </a:r>
          </a:p>
          <a:p>
            <a:r>
              <a:rPr lang="en-US" dirty="0" smtClean="0"/>
              <a:t>They did not encrypt their database</a:t>
            </a:r>
            <a:endParaRPr lang="en-US" dirty="0"/>
          </a:p>
        </p:txBody>
      </p:sp>
    </p:spTree>
    <p:extLst>
      <p:ext uri="{BB962C8B-B14F-4D97-AF65-F5344CB8AC3E}">
        <p14:creationId xmlns:p14="http://schemas.microsoft.com/office/powerpoint/2010/main" val="1730236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Anthem II</a:t>
            </a:r>
            <a:endParaRPr lang="en-US" dirty="0"/>
          </a:p>
        </p:txBody>
      </p:sp>
      <p:sp>
        <p:nvSpPr>
          <p:cNvPr id="3" name="Content Placeholder 2"/>
          <p:cNvSpPr>
            <a:spLocks noGrp="1"/>
          </p:cNvSpPr>
          <p:nvPr>
            <p:ph idx="1"/>
          </p:nvPr>
        </p:nvSpPr>
        <p:spPr/>
        <p:txBody>
          <a:bodyPr/>
          <a:lstStyle/>
          <a:p>
            <a:r>
              <a:rPr lang="en-US" dirty="0"/>
              <a:t>The </a:t>
            </a:r>
            <a:r>
              <a:rPr lang="en-US" dirty="0" smtClean="0"/>
              <a:t>combination of stolen attributes is </a:t>
            </a:r>
            <a:r>
              <a:rPr lang="en-US" dirty="0"/>
              <a:t>enough for some of Anthem’s customers to become victims of identity theft or email phishing schemes in which criminals try to trick unsuspecting people into providing their credit card information</a:t>
            </a:r>
            <a:r>
              <a:rPr lang="en-US" dirty="0" smtClean="0"/>
              <a:t>.</a:t>
            </a:r>
          </a:p>
          <a:p>
            <a:r>
              <a:rPr lang="en-US" dirty="0" smtClean="0"/>
              <a:t>Stolen </a:t>
            </a:r>
            <a:r>
              <a:rPr lang="en-US" dirty="0"/>
              <a:t>medical information could also be used to make false insurance claims. </a:t>
            </a:r>
          </a:p>
        </p:txBody>
      </p:sp>
    </p:spTree>
    <p:extLst>
      <p:ext uri="{BB962C8B-B14F-4D97-AF65-F5344CB8AC3E}">
        <p14:creationId xmlns:p14="http://schemas.microsoft.com/office/powerpoint/2010/main" val="41465029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0" y="100013"/>
            <a:ext cx="9067800" cy="6657975"/>
          </a:xfrm>
          <a:prstGeom prst="rect">
            <a:avLst/>
          </a:prstGeom>
        </p:spPr>
      </p:pic>
      <p:sp>
        <p:nvSpPr>
          <p:cNvPr id="3" name="Title 2"/>
          <p:cNvSpPr>
            <a:spLocks noGrp="1"/>
          </p:cNvSpPr>
          <p:nvPr>
            <p:ph type="title"/>
          </p:nvPr>
        </p:nvSpPr>
        <p:spPr>
          <a:xfrm>
            <a:off x="1981200" y="274638"/>
            <a:ext cx="8229600" cy="334962"/>
          </a:xfrm>
        </p:spPr>
        <p:txBody>
          <a:bodyPr>
            <a:normAutofit/>
          </a:bodyPr>
          <a:lstStyle/>
          <a:p>
            <a:r>
              <a:rPr lang="en-US" sz="1600" dirty="0"/>
              <a:t>Data breaches </a:t>
            </a:r>
          </a:p>
        </p:txBody>
      </p:sp>
    </p:spTree>
    <p:extLst>
      <p:ext uri="{BB962C8B-B14F-4D97-AF65-F5344CB8AC3E}">
        <p14:creationId xmlns:p14="http://schemas.microsoft.com/office/powerpoint/2010/main" val="19513549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Date Placeholder 3"/>
          <p:cNvSpPr>
            <a:spLocks noGrp="1"/>
          </p:cNvSpPr>
          <p:nvPr>
            <p:ph type="dt" sz="quarter" idx="10"/>
          </p:nvPr>
        </p:nvSpPr>
        <p:spPr/>
        <p:txBody>
          <a:bodyPr/>
          <a:lstStyle/>
          <a:p>
            <a:pPr eaLnBrk="0" hangingPunct="0">
              <a:defRPr/>
            </a:pPr>
            <a:fld id="{A67EBE98-C94F-4676-BA5A-A25C6E66AEAA}" type="datetime1">
              <a:rPr lang="en-US"/>
              <a:pPr eaLnBrk="0" hangingPunct="0">
                <a:defRPr/>
              </a:pPr>
              <a:t>10/24/2016</a:t>
            </a:fld>
            <a:endParaRPr lang="en-US"/>
          </a:p>
        </p:txBody>
      </p:sp>
      <p:sp>
        <p:nvSpPr>
          <p:cNvPr id="89091" name="Slide Number Placeholder 5"/>
          <p:cNvSpPr>
            <a:spLocks noGrp="1"/>
          </p:cNvSpPr>
          <p:nvPr>
            <p:ph type="sldNum" sz="quarter" idx="12"/>
          </p:nvPr>
        </p:nvSpPr>
        <p:spPr/>
        <p:txBody>
          <a:bodyPr/>
          <a:lstStyle/>
          <a:p>
            <a:pPr eaLnBrk="0" hangingPunct="0">
              <a:defRPr/>
            </a:pPr>
            <a:fld id="{C2CA0ED0-188F-4140-AEF0-3423F492087D}" type="slidenum">
              <a:rPr lang="en-US"/>
              <a:pPr eaLnBrk="0" hangingPunct="0">
                <a:defRPr/>
              </a:pPr>
              <a:t>39</a:t>
            </a:fld>
            <a:endParaRPr lang="en-US"/>
          </a:p>
        </p:txBody>
      </p:sp>
      <p:sp>
        <p:nvSpPr>
          <p:cNvPr id="32771" name="Rectangle 2"/>
          <p:cNvSpPr>
            <a:spLocks noGrp="1" noChangeArrowheads="1"/>
          </p:cNvSpPr>
          <p:nvPr>
            <p:ph type="title" idx="4294967295"/>
          </p:nvPr>
        </p:nvSpPr>
        <p:spPr/>
        <p:txBody>
          <a:bodyPr/>
          <a:lstStyle/>
          <a:p>
            <a:pPr eaLnBrk="1" hangingPunct="1"/>
            <a:r>
              <a:rPr lang="en-US" smtClean="0"/>
              <a:t> Detection             </a:t>
            </a:r>
          </a:p>
        </p:txBody>
      </p:sp>
      <p:sp>
        <p:nvSpPr>
          <p:cNvPr id="32772" name="Rectangle 3"/>
          <p:cNvSpPr>
            <a:spLocks noGrp="1" noChangeArrowheads="1"/>
          </p:cNvSpPr>
          <p:nvPr>
            <p:ph type="body" idx="4294967295"/>
          </p:nvPr>
        </p:nvSpPr>
        <p:spPr/>
        <p:txBody>
          <a:bodyPr/>
          <a:lstStyle/>
          <a:p>
            <a:pPr eaLnBrk="1" hangingPunct="1">
              <a:lnSpc>
                <a:spcPct val="80000"/>
              </a:lnSpc>
            </a:pPr>
            <a:r>
              <a:rPr lang="en-US" altLang="zh-CN" sz="2000" dirty="0"/>
              <a:t>During an attack, the malware may do some actions to hide its presence. A </a:t>
            </a:r>
            <a:r>
              <a:rPr lang="en-US" altLang="zh-CN" sz="2000" b="1" dirty="0"/>
              <a:t>stealth</a:t>
            </a:r>
            <a:r>
              <a:rPr lang="en-US" altLang="zh-CN" sz="2000" dirty="0"/>
              <a:t> virus/worm hides its presence by using encryption or wrapping itself in another file, possibly compressed. Some attacks try to destroy evidence by erasing logs and other tracks of intrusions.  A </a:t>
            </a:r>
            <a:r>
              <a:rPr lang="en-US" altLang="zh-CN" sz="2000" b="1" dirty="0"/>
              <a:t>polymorphic</a:t>
            </a:r>
            <a:r>
              <a:rPr lang="en-US" altLang="zh-CN" sz="2000" dirty="0"/>
              <a:t> virus/worm modifies itself when propagating</a:t>
            </a:r>
          </a:p>
          <a:p>
            <a:pPr eaLnBrk="1" hangingPunct="1">
              <a:lnSpc>
                <a:spcPct val="80000"/>
              </a:lnSpc>
            </a:pPr>
            <a:r>
              <a:rPr lang="en-US" altLang="zh-CN" sz="2000" b="1" dirty="0"/>
              <a:t>Metamorphic</a:t>
            </a:r>
            <a:r>
              <a:rPr lang="en-US" altLang="zh-CN" sz="2000" dirty="0"/>
              <a:t> malware uses code obfuscation approaches such as code transposition, module rearrangement, and extra code, to produce variants of a core/base malware that are thus harder to detect. The variants have </a:t>
            </a:r>
            <a:r>
              <a:rPr lang="en-US" altLang="zh-CN" sz="2000" b="1" dirty="0"/>
              <a:t>the same functionality as the core but different signatures</a:t>
            </a:r>
            <a:r>
              <a:rPr lang="en-US" altLang="zh-CN" sz="2000" dirty="0"/>
              <a:t>, which makes them harder to identify by a signature-based detector</a:t>
            </a:r>
          </a:p>
          <a:p>
            <a:pPr eaLnBrk="1" hangingPunct="1">
              <a:lnSpc>
                <a:spcPct val="80000"/>
              </a:lnSpc>
            </a:pPr>
            <a:r>
              <a:rPr lang="en-US" sz="2000" dirty="0"/>
              <a:t>Some malicious code comes encrypted (harder to understand), some just propagate, some destroy or leak information, some have  delayed missions, some </a:t>
            </a:r>
            <a:r>
              <a:rPr lang="en-US" sz="2000" b="1" dirty="0"/>
              <a:t>insert backdoors </a:t>
            </a:r>
            <a:r>
              <a:rPr lang="en-US" sz="2000" dirty="0"/>
              <a:t>(for later attacks)</a:t>
            </a:r>
          </a:p>
          <a:p>
            <a:pPr eaLnBrk="1" hangingPunct="1">
              <a:lnSpc>
                <a:spcPct val="80000"/>
              </a:lnSpc>
            </a:pPr>
            <a:r>
              <a:rPr lang="en-US" sz="2000" b="1" dirty="0"/>
              <a:t>Detecting any malicious code is an undecidable problem </a:t>
            </a:r>
            <a:r>
              <a:rPr lang="en-US" sz="2000" dirty="0"/>
              <a:t>(there is no general algorithm), but specific versions can be detected (antivirus </a:t>
            </a:r>
            <a:r>
              <a:rPr lang="en-US" sz="2000" dirty="0" smtClean="0"/>
              <a:t>products and IDS rely on them)</a:t>
            </a:r>
            <a:endParaRPr lang="en-US" sz="2000" dirty="0"/>
          </a:p>
        </p:txBody>
      </p:sp>
    </p:spTree>
    <p:extLst>
      <p:ext uri="{BB962C8B-B14F-4D97-AF65-F5344CB8AC3E}">
        <p14:creationId xmlns:p14="http://schemas.microsoft.com/office/powerpoint/2010/main" val="280595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we have a problem?</a:t>
            </a:r>
            <a:endParaRPr lang="en-US" dirty="0"/>
          </a:p>
        </p:txBody>
      </p:sp>
      <p:sp>
        <p:nvSpPr>
          <p:cNvPr id="3" name="Content Placeholder 2"/>
          <p:cNvSpPr>
            <a:spLocks noGrp="1"/>
          </p:cNvSpPr>
          <p:nvPr>
            <p:ph idx="1"/>
          </p:nvPr>
        </p:nvSpPr>
        <p:spPr/>
        <p:txBody>
          <a:bodyPr>
            <a:normAutofit/>
          </a:bodyPr>
          <a:lstStyle/>
          <a:p>
            <a:r>
              <a:rPr lang="en-US" dirty="0"/>
              <a:t>Almost every week we have a major security incident</a:t>
            </a:r>
            <a:r>
              <a:rPr lang="en-US" dirty="0" smtClean="0"/>
              <a:t>.</a:t>
            </a:r>
          </a:p>
          <a:p>
            <a:r>
              <a:rPr lang="en-US" dirty="0" smtClean="0"/>
              <a:t>Companies:  Target, Sony (twice), Home Depot, Goodwill, JP Morgan, Chick-fil-A, Neiman Marcus, Michaels,…</a:t>
            </a:r>
          </a:p>
          <a:p>
            <a:r>
              <a:rPr lang="en-US" dirty="0" smtClean="0"/>
              <a:t>Government: IRS, DOE, OPM,…</a:t>
            </a:r>
          </a:p>
          <a:p>
            <a:r>
              <a:rPr lang="en-US" dirty="0" smtClean="0"/>
              <a:t>Physical systems: German steel mill</a:t>
            </a:r>
          </a:p>
          <a:p>
            <a:r>
              <a:rPr lang="en-US" dirty="0" smtClean="0"/>
              <a:t>Medical systems and devices: several, e.g. Anthem</a:t>
            </a:r>
          </a:p>
          <a:p>
            <a:r>
              <a:rPr lang="en-US" dirty="0" smtClean="0"/>
              <a:t>Point of sale: Target, Michaels, Home Depot, …</a:t>
            </a:r>
            <a:endParaRPr lang="en-US" dirty="0"/>
          </a:p>
          <a:p>
            <a:endParaRPr lang="en-US" dirty="0"/>
          </a:p>
        </p:txBody>
      </p:sp>
    </p:spTree>
    <p:extLst>
      <p:ext uri="{BB962C8B-B14F-4D97-AF65-F5344CB8AC3E}">
        <p14:creationId xmlns:p14="http://schemas.microsoft.com/office/powerpoint/2010/main" val="39036373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Threat/Misuse patterns</a:t>
            </a:r>
            <a:endParaRPr lang="en-US" dirty="0"/>
          </a:p>
        </p:txBody>
      </p:sp>
      <p:sp>
        <p:nvSpPr>
          <p:cNvPr id="3" name="Content Placeholder 2"/>
          <p:cNvSpPr>
            <a:spLocks noGrp="1"/>
          </p:cNvSpPr>
          <p:nvPr>
            <p:ph idx="1"/>
          </p:nvPr>
        </p:nvSpPr>
        <p:spPr/>
        <p:txBody>
          <a:bodyPr>
            <a:normAutofit lnSpcReduction="10000"/>
          </a:bodyPr>
          <a:lstStyle/>
          <a:p>
            <a:r>
              <a:rPr lang="en-US" dirty="0" smtClean="0"/>
              <a:t>Describe threats and misuses from the point of view of the attacker. </a:t>
            </a:r>
          </a:p>
          <a:p>
            <a:r>
              <a:rPr lang="en-US" dirty="0" smtClean="0"/>
              <a:t>They use sequence diagrams (and more) to describe how an attacker performs a misuse, they describe </a:t>
            </a:r>
            <a:r>
              <a:rPr lang="en-US" b="1" dirty="0" smtClean="0"/>
              <a:t>attack scenarios</a:t>
            </a:r>
          </a:p>
          <a:p>
            <a:r>
              <a:rPr lang="en-US" dirty="0" smtClean="0"/>
              <a:t>The pattern tries to show how the attacker works (</a:t>
            </a:r>
            <a:r>
              <a:rPr lang="en-US" b="1" dirty="0" smtClean="0"/>
              <a:t>modus operandi</a:t>
            </a:r>
            <a:r>
              <a:rPr lang="en-US" dirty="0" smtClean="0"/>
              <a:t>) so we can apply defenses to stop it</a:t>
            </a:r>
          </a:p>
          <a:p>
            <a:r>
              <a:rPr lang="en-US" dirty="0" smtClean="0"/>
              <a:t>The objects in the sequence diagram represent architectural units of the target system</a:t>
            </a:r>
          </a:p>
          <a:p>
            <a:r>
              <a:rPr lang="en-US" dirty="0"/>
              <a:t>A </a:t>
            </a:r>
            <a:r>
              <a:rPr lang="en-US" dirty="0" smtClean="0"/>
              <a:t>misuse </a:t>
            </a:r>
            <a:r>
              <a:rPr lang="en-US" dirty="0"/>
              <a:t>pattern indicates what security mechanisms are needed as countermeasures and where to collect evidence of the attack.</a:t>
            </a:r>
          </a:p>
          <a:p>
            <a:r>
              <a:rPr lang="en-US" dirty="0"/>
              <a:t>We wrote some misuse patterns for clouds</a:t>
            </a:r>
          </a:p>
          <a:p>
            <a:endParaRPr lang="en-US" dirty="0"/>
          </a:p>
        </p:txBody>
      </p:sp>
    </p:spTree>
    <p:extLst>
      <p:ext uri="{BB962C8B-B14F-4D97-AF65-F5344CB8AC3E}">
        <p14:creationId xmlns:p14="http://schemas.microsoft.com/office/powerpoint/2010/main" val="24277681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3"/>
          <p:cNvSpPr txBox="1">
            <a:spLocks noChangeArrowheads="1"/>
          </p:cNvSpPr>
          <p:nvPr/>
        </p:nvSpPr>
        <p:spPr bwMode="auto">
          <a:xfrm>
            <a:off x="3162300" y="1495426"/>
            <a:ext cx="1828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User interfaces</a:t>
            </a:r>
          </a:p>
        </p:txBody>
      </p:sp>
      <p:cxnSp>
        <p:nvCxnSpPr>
          <p:cNvPr id="6" name="Straight Connector 5"/>
          <p:cNvCxnSpPr/>
          <p:nvPr/>
        </p:nvCxnSpPr>
        <p:spPr>
          <a:xfrm>
            <a:off x="1739900" y="1495425"/>
            <a:ext cx="436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739900" y="1752600"/>
            <a:ext cx="436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749" name="TextBox 8"/>
          <p:cNvSpPr txBox="1">
            <a:spLocks noChangeArrowheads="1"/>
          </p:cNvSpPr>
          <p:nvPr/>
        </p:nvSpPr>
        <p:spPr bwMode="auto">
          <a:xfrm>
            <a:off x="2247900" y="1816101"/>
            <a:ext cx="1828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User Applications</a:t>
            </a:r>
            <a:r>
              <a:rPr lang="en-US" altLang="en-US" sz="1200" i="0">
                <a:latin typeface="Times New Roman" pitchFamily="18" charset="0"/>
                <a:cs typeface="Times New Roman" pitchFamily="18" charset="0"/>
              </a:rPr>
              <a:t>:</a:t>
            </a:r>
          </a:p>
        </p:txBody>
      </p:sp>
      <p:sp>
        <p:nvSpPr>
          <p:cNvPr id="31750" name="TextBox 9"/>
          <p:cNvSpPr txBox="1">
            <a:spLocks noChangeArrowheads="1"/>
          </p:cNvSpPr>
          <p:nvPr/>
        </p:nvSpPr>
        <p:spPr bwMode="auto">
          <a:xfrm>
            <a:off x="2959100" y="2071688"/>
            <a:ext cx="2540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financial manufacturing</a:t>
            </a:r>
          </a:p>
          <a:p>
            <a:pPr eaLnBrk="1" hangingPunct="1">
              <a:spcBef>
                <a:spcPct val="0"/>
              </a:spcBef>
              <a:buFontTx/>
              <a:buNone/>
            </a:pPr>
            <a:r>
              <a:rPr lang="en-US" altLang="en-US" sz="1200" b="0" i="0">
                <a:latin typeface="Times New Roman" pitchFamily="18" charset="0"/>
                <a:cs typeface="Times New Roman" pitchFamily="18" charset="0"/>
              </a:rPr>
              <a:t>student registration</a:t>
            </a:r>
          </a:p>
        </p:txBody>
      </p:sp>
      <p:cxnSp>
        <p:nvCxnSpPr>
          <p:cNvPr id="11" name="Straight Connector 10"/>
          <p:cNvCxnSpPr/>
          <p:nvPr/>
        </p:nvCxnSpPr>
        <p:spPr>
          <a:xfrm>
            <a:off x="1739900" y="2562225"/>
            <a:ext cx="436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752" name="TextBox 11"/>
          <p:cNvSpPr txBox="1">
            <a:spLocks noChangeArrowheads="1"/>
          </p:cNvSpPr>
          <p:nvPr/>
        </p:nvSpPr>
        <p:spPr bwMode="auto">
          <a:xfrm>
            <a:off x="2247900" y="2562226"/>
            <a:ext cx="1117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DBMS</a:t>
            </a:r>
            <a:endParaRPr lang="en-US" altLang="en-US" sz="1200" i="0">
              <a:latin typeface="Times New Roman" pitchFamily="18" charset="0"/>
              <a:cs typeface="Times New Roman" pitchFamily="18" charset="0"/>
            </a:endParaRPr>
          </a:p>
        </p:txBody>
      </p:sp>
      <p:sp>
        <p:nvSpPr>
          <p:cNvPr id="13" name="Rectangle 12"/>
          <p:cNvSpPr/>
          <p:nvPr/>
        </p:nvSpPr>
        <p:spPr>
          <a:xfrm>
            <a:off x="3898900" y="2838450"/>
            <a:ext cx="406400" cy="228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p:cNvSpPr/>
          <p:nvPr/>
        </p:nvSpPr>
        <p:spPr>
          <a:xfrm>
            <a:off x="4711700" y="2838450"/>
            <a:ext cx="406400" cy="228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p:cNvSpPr/>
          <p:nvPr/>
        </p:nvSpPr>
        <p:spPr>
          <a:xfrm>
            <a:off x="3898900" y="3219450"/>
            <a:ext cx="406400" cy="228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p:cNvSpPr/>
          <p:nvPr/>
        </p:nvSpPr>
        <p:spPr>
          <a:xfrm>
            <a:off x="4711700" y="3219450"/>
            <a:ext cx="406400" cy="228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757" name="TextBox 16"/>
          <p:cNvSpPr txBox="1">
            <a:spLocks noChangeArrowheads="1"/>
          </p:cNvSpPr>
          <p:nvPr/>
        </p:nvSpPr>
        <p:spPr bwMode="auto">
          <a:xfrm>
            <a:off x="4330700" y="2790826"/>
            <a:ext cx="406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i="0">
                <a:latin typeface="Times New Roman" pitchFamily="18" charset="0"/>
                <a:cs typeface="Times New Roman" pitchFamily="18" charset="0"/>
              </a:rPr>
              <a:t>..</a:t>
            </a:r>
          </a:p>
        </p:txBody>
      </p:sp>
      <p:sp>
        <p:nvSpPr>
          <p:cNvPr id="31758" name="TextBox 17"/>
          <p:cNvSpPr txBox="1">
            <a:spLocks noChangeArrowheads="1"/>
          </p:cNvSpPr>
          <p:nvPr/>
        </p:nvSpPr>
        <p:spPr bwMode="auto">
          <a:xfrm>
            <a:off x="4330700" y="3171826"/>
            <a:ext cx="406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i="0">
                <a:latin typeface="Times New Roman" pitchFamily="18" charset="0"/>
                <a:cs typeface="Times New Roman" pitchFamily="18" charset="0"/>
              </a:rPr>
              <a:t>..</a:t>
            </a:r>
          </a:p>
        </p:txBody>
      </p:sp>
      <p:sp>
        <p:nvSpPr>
          <p:cNvPr id="31759" name="TextBox 18"/>
          <p:cNvSpPr txBox="1">
            <a:spLocks noChangeArrowheads="1"/>
          </p:cNvSpPr>
          <p:nvPr/>
        </p:nvSpPr>
        <p:spPr bwMode="auto">
          <a:xfrm>
            <a:off x="3213100" y="2819401"/>
            <a:ext cx="914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SQL</a:t>
            </a:r>
            <a:endParaRPr lang="en-US" altLang="en-US" sz="1200" i="0">
              <a:latin typeface="Times New Roman" pitchFamily="18" charset="0"/>
              <a:cs typeface="Times New Roman" pitchFamily="18" charset="0"/>
            </a:endParaRPr>
          </a:p>
        </p:txBody>
      </p:sp>
      <p:sp>
        <p:nvSpPr>
          <p:cNvPr id="31760" name="TextBox 19"/>
          <p:cNvSpPr txBox="1">
            <a:spLocks noChangeArrowheads="1"/>
          </p:cNvSpPr>
          <p:nvPr/>
        </p:nvSpPr>
        <p:spPr bwMode="auto">
          <a:xfrm>
            <a:off x="2959100" y="3200401"/>
            <a:ext cx="914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NoSQL</a:t>
            </a:r>
            <a:endParaRPr lang="en-US" altLang="en-US" sz="1200" i="0">
              <a:latin typeface="Times New Roman" pitchFamily="18" charset="0"/>
              <a:cs typeface="Times New Roman" pitchFamily="18" charset="0"/>
            </a:endParaRPr>
          </a:p>
        </p:txBody>
      </p:sp>
      <p:cxnSp>
        <p:nvCxnSpPr>
          <p:cNvPr id="22" name="Straight Connector 21"/>
          <p:cNvCxnSpPr/>
          <p:nvPr/>
        </p:nvCxnSpPr>
        <p:spPr>
          <a:xfrm>
            <a:off x="1739900" y="3552825"/>
            <a:ext cx="436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762" name="TextBox 22"/>
          <p:cNvSpPr txBox="1">
            <a:spLocks noChangeArrowheads="1"/>
          </p:cNvSpPr>
          <p:nvPr/>
        </p:nvSpPr>
        <p:spPr bwMode="auto">
          <a:xfrm>
            <a:off x="1943100" y="3552826"/>
            <a:ext cx="4064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OS utilities          Media Player          Browser</a:t>
            </a:r>
            <a:endParaRPr lang="en-US" altLang="en-US" sz="1200" i="0">
              <a:latin typeface="Times New Roman" pitchFamily="18" charset="0"/>
              <a:cs typeface="Times New Roman" pitchFamily="18" charset="0"/>
            </a:endParaRPr>
          </a:p>
        </p:txBody>
      </p:sp>
      <p:cxnSp>
        <p:nvCxnSpPr>
          <p:cNvPr id="28" name="Straight Connector 27"/>
          <p:cNvCxnSpPr/>
          <p:nvPr/>
        </p:nvCxnSpPr>
        <p:spPr>
          <a:xfrm>
            <a:off x="1739900" y="3810000"/>
            <a:ext cx="436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764" name="TextBox 28"/>
          <p:cNvSpPr txBox="1">
            <a:spLocks noChangeArrowheads="1"/>
          </p:cNvSpPr>
          <p:nvPr/>
        </p:nvSpPr>
        <p:spPr bwMode="auto">
          <a:xfrm>
            <a:off x="1943100" y="3857626"/>
            <a:ext cx="1117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OS kernel</a:t>
            </a:r>
            <a:endParaRPr lang="en-US" altLang="en-US" sz="1200" i="0">
              <a:latin typeface="Times New Roman" pitchFamily="18" charset="0"/>
              <a:cs typeface="Times New Roman" pitchFamily="18" charset="0"/>
            </a:endParaRPr>
          </a:p>
        </p:txBody>
      </p:sp>
      <p:sp>
        <p:nvSpPr>
          <p:cNvPr id="31765" name="TextBox 29"/>
          <p:cNvSpPr txBox="1">
            <a:spLocks noChangeArrowheads="1"/>
          </p:cNvSpPr>
          <p:nvPr/>
        </p:nvSpPr>
        <p:spPr bwMode="auto">
          <a:xfrm>
            <a:off x="2755900" y="4062413"/>
            <a:ext cx="2946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processes                memory</a:t>
            </a:r>
          </a:p>
          <a:p>
            <a:pPr eaLnBrk="1" hangingPunct="1">
              <a:spcBef>
                <a:spcPct val="0"/>
              </a:spcBef>
              <a:buFontTx/>
              <a:buNone/>
            </a:pPr>
            <a:r>
              <a:rPr lang="en-US" altLang="en-US" sz="1200" b="0" i="0">
                <a:latin typeface="Times New Roman" pitchFamily="18" charset="0"/>
                <a:cs typeface="Times New Roman" pitchFamily="18" charset="0"/>
              </a:rPr>
              <a:t>device control        file system</a:t>
            </a:r>
          </a:p>
        </p:txBody>
      </p:sp>
      <p:cxnSp>
        <p:nvCxnSpPr>
          <p:cNvPr id="31" name="Straight Connector 30"/>
          <p:cNvCxnSpPr/>
          <p:nvPr/>
        </p:nvCxnSpPr>
        <p:spPr>
          <a:xfrm>
            <a:off x="1739900" y="4543425"/>
            <a:ext cx="436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767" name="TextBox 31"/>
          <p:cNvSpPr txBox="1">
            <a:spLocks noChangeArrowheads="1"/>
          </p:cNvSpPr>
          <p:nvPr/>
        </p:nvSpPr>
        <p:spPr bwMode="auto">
          <a:xfrm>
            <a:off x="1943100" y="4543426"/>
            <a:ext cx="4064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distribution          middleware services</a:t>
            </a:r>
            <a:endParaRPr lang="en-US" altLang="en-US" sz="1200" i="0">
              <a:latin typeface="Times New Roman" pitchFamily="18" charset="0"/>
              <a:cs typeface="Times New Roman" pitchFamily="18" charset="0"/>
            </a:endParaRPr>
          </a:p>
        </p:txBody>
      </p:sp>
      <p:cxnSp>
        <p:nvCxnSpPr>
          <p:cNvPr id="35" name="Straight Connector 34"/>
          <p:cNvCxnSpPr/>
          <p:nvPr/>
        </p:nvCxnSpPr>
        <p:spPr>
          <a:xfrm>
            <a:off x="1739900" y="4800600"/>
            <a:ext cx="436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769" name="TextBox 36"/>
          <p:cNvSpPr txBox="1">
            <a:spLocks noChangeArrowheads="1"/>
          </p:cNvSpPr>
          <p:nvPr/>
        </p:nvSpPr>
        <p:spPr bwMode="auto">
          <a:xfrm>
            <a:off x="1943100" y="4800601"/>
            <a:ext cx="4064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Networking</a:t>
            </a:r>
            <a:endParaRPr lang="en-US" altLang="en-US" sz="1200" i="0">
              <a:latin typeface="Times New Roman" pitchFamily="18" charset="0"/>
              <a:cs typeface="Times New Roman" pitchFamily="18" charset="0"/>
            </a:endParaRPr>
          </a:p>
        </p:txBody>
      </p:sp>
      <p:cxnSp>
        <p:nvCxnSpPr>
          <p:cNvPr id="38" name="Straight Connector 37"/>
          <p:cNvCxnSpPr/>
          <p:nvPr/>
        </p:nvCxnSpPr>
        <p:spPr>
          <a:xfrm>
            <a:off x="1739900" y="5057775"/>
            <a:ext cx="436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771" name="TextBox 39"/>
          <p:cNvSpPr txBox="1">
            <a:spLocks noChangeArrowheads="1"/>
          </p:cNvSpPr>
          <p:nvPr/>
        </p:nvSpPr>
        <p:spPr bwMode="auto">
          <a:xfrm>
            <a:off x="1727200" y="5057776"/>
            <a:ext cx="4673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Hardware</a:t>
            </a:r>
            <a:r>
              <a:rPr lang="en-US" altLang="en-US" sz="1200" i="0">
                <a:latin typeface="Times New Roman" pitchFamily="18" charset="0"/>
                <a:cs typeface="Times New Roman" pitchFamily="18" charset="0"/>
              </a:rPr>
              <a:t>:</a:t>
            </a:r>
            <a:r>
              <a:rPr lang="en-US" altLang="en-US" sz="1200" b="0" i="0">
                <a:latin typeface="Times New Roman" pitchFamily="18" charset="0"/>
                <a:cs typeface="Times New Roman" pitchFamily="18" charset="0"/>
              </a:rPr>
              <a:t>    Processors       Storage       I</a:t>
            </a:r>
            <a:r>
              <a:rPr lang="en-US" altLang="en-US" sz="1200" i="0">
                <a:latin typeface="Times New Roman" pitchFamily="18" charset="0"/>
                <a:cs typeface="Times New Roman" pitchFamily="18" charset="0"/>
              </a:rPr>
              <a:t>/</a:t>
            </a:r>
            <a:r>
              <a:rPr lang="en-US" altLang="en-US" sz="1200" b="0" i="0">
                <a:latin typeface="Times New Roman" pitchFamily="18" charset="0"/>
                <a:cs typeface="Times New Roman" pitchFamily="18" charset="0"/>
              </a:rPr>
              <a:t>O devices</a:t>
            </a:r>
            <a:endParaRPr lang="en-US" altLang="en-US" sz="1200" i="0">
              <a:latin typeface="Times New Roman" pitchFamily="18" charset="0"/>
              <a:cs typeface="Times New Roman" pitchFamily="18" charset="0"/>
            </a:endParaRPr>
          </a:p>
        </p:txBody>
      </p:sp>
      <p:cxnSp>
        <p:nvCxnSpPr>
          <p:cNvPr id="41" name="Straight Connector 40"/>
          <p:cNvCxnSpPr/>
          <p:nvPr/>
        </p:nvCxnSpPr>
        <p:spPr>
          <a:xfrm>
            <a:off x="1739900" y="5314950"/>
            <a:ext cx="436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315200" y="1495425"/>
            <a:ext cx="284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315200" y="2562225"/>
            <a:ext cx="284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a:spLocks noChangeArrowheads="1"/>
          </p:cNvSpPr>
          <p:nvPr/>
        </p:nvSpPr>
        <p:spPr bwMode="auto">
          <a:xfrm>
            <a:off x="7924800" y="1905001"/>
            <a:ext cx="1117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SaaS</a:t>
            </a:r>
            <a:endParaRPr lang="en-US" altLang="en-US" sz="1200" i="0">
              <a:latin typeface="Times New Roman" pitchFamily="18" charset="0"/>
              <a:cs typeface="Times New Roman" pitchFamily="18" charset="0"/>
            </a:endParaRPr>
          </a:p>
        </p:txBody>
      </p:sp>
      <p:sp>
        <p:nvSpPr>
          <p:cNvPr id="48" name="TextBox 47"/>
          <p:cNvSpPr txBox="1">
            <a:spLocks noChangeArrowheads="1"/>
          </p:cNvSpPr>
          <p:nvPr/>
        </p:nvSpPr>
        <p:spPr bwMode="auto">
          <a:xfrm>
            <a:off x="7924800" y="3533776"/>
            <a:ext cx="1117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PaaS</a:t>
            </a:r>
            <a:endParaRPr lang="en-US" altLang="en-US" sz="1200" i="0">
              <a:latin typeface="Times New Roman" pitchFamily="18" charset="0"/>
              <a:cs typeface="Times New Roman" pitchFamily="18" charset="0"/>
            </a:endParaRPr>
          </a:p>
        </p:txBody>
      </p:sp>
      <p:cxnSp>
        <p:nvCxnSpPr>
          <p:cNvPr id="49" name="Straight Connector 48"/>
          <p:cNvCxnSpPr/>
          <p:nvPr/>
        </p:nvCxnSpPr>
        <p:spPr>
          <a:xfrm>
            <a:off x="7315200" y="4800600"/>
            <a:ext cx="284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315200" y="5314950"/>
            <a:ext cx="284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a:spLocks noChangeArrowheads="1"/>
          </p:cNvSpPr>
          <p:nvPr/>
        </p:nvSpPr>
        <p:spPr bwMode="auto">
          <a:xfrm>
            <a:off x="7924800" y="4905376"/>
            <a:ext cx="1117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IaaS</a:t>
            </a:r>
            <a:endParaRPr lang="en-US" altLang="en-US" sz="1200" i="0">
              <a:latin typeface="Times New Roman" pitchFamily="18" charset="0"/>
              <a:cs typeface="Times New Roman" pitchFamily="18" charset="0"/>
            </a:endParaRPr>
          </a:p>
        </p:txBody>
      </p:sp>
      <p:sp>
        <p:nvSpPr>
          <p:cNvPr id="31780" name="Rectangle 38"/>
          <p:cNvSpPr>
            <a:spLocks noGrp="1" noChangeArrowheads="1"/>
          </p:cNvSpPr>
          <p:nvPr>
            <p:ph type="title"/>
          </p:nvPr>
        </p:nvSpPr>
        <p:spPr/>
        <p:txBody>
          <a:bodyPr/>
          <a:lstStyle/>
          <a:p>
            <a:r>
              <a:rPr lang="en-US" altLang="en-US" smtClean="0"/>
              <a:t>Architectural layers</a:t>
            </a:r>
          </a:p>
        </p:txBody>
      </p:sp>
    </p:spTree>
    <p:extLst>
      <p:ext uri="{BB962C8B-B14F-4D97-AF65-F5344CB8AC3E}">
        <p14:creationId xmlns:p14="http://schemas.microsoft.com/office/powerpoint/2010/main" val="2386887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ppt_x"/>
                                          </p:val>
                                        </p:tav>
                                        <p:tav tm="100000">
                                          <p:val>
                                            <p:strVal val="#ppt_x"/>
                                          </p:val>
                                        </p:tav>
                                      </p:tavLst>
                                    </p:anim>
                                    <p:anim calcmode="lin" valueType="num">
                                      <p:cBhvr additive="base">
                                        <p:cTn id="8" dur="500" fill="hold"/>
                                        <p:tgtEl>
                                          <p:spTgt spid="4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500" fill="hold"/>
                                        <p:tgtEl>
                                          <p:spTgt spid="46"/>
                                        </p:tgtEl>
                                        <p:attrNameLst>
                                          <p:attrName>ppt_x</p:attrName>
                                        </p:attrNameLst>
                                      </p:cBhvr>
                                      <p:tavLst>
                                        <p:tav tm="0">
                                          <p:val>
                                            <p:strVal val="#ppt_x"/>
                                          </p:val>
                                        </p:tav>
                                        <p:tav tm="100000">
                                          <p:val>
                                            <p:strVal val="#ppt_x"/>
                                          </p:val>
                                        </p:tav>
                                      </p:tavLst>
                                    </p:anim>
                                    <p:anim calcmode="lin" valueType="num">
                                      <p:cBhvr additive="base">
                                        <p:cTn id="12" dur="500" fill="hold"/>
                                        <p:tgtEl>
                                          <p:spTgt spid="4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fill="hold"/>
                                        <p:tgtEl>
                                          <p:spTgt spid="47"/>
                                        </p:tgtEl>
                                        <p:attrNameLst>
                                          <p:attrName>ppt_x</p:attrName>
                                        </p:attrNameLst>
                                      </p:cBhvr>
                                      <p:tavLst>
                                        <p:tav tm="0">
                                          <p:val>
                                            <p:strVal val="#ppt_x"/>
                                          </p:val>
                                        </p:tav>
                                        <p:tav tm="100000">
                                          <p:val>
                                            <p:strVal val="#ppt_x"/>
                                          </p:val>
                                        </p:tav>
                                      </p:tavLst>
                                    </p:anim>
                                    <p:anim calcmode="lin" valueType="num">
                                      <p:cBhvr additive="base">
                                        <p:cTn id="16" dur="500" fill="hold"/>
                                        <p:tgtEl>
                                          <p:spTgt spid="4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500" fill="hold"/>
                                        <p:tgtEl>
                                          <p:spTgt spid="48"/>
                                        </p:tgtEl>
                                        <p:attrNameLst>
                                          <p:attrName>ppt_x</p:attrName>
                                        </p:attrNameLst>
                                      </p:cBhvr>
                                      <p:tavLst>
                                        <p:tav tm="0">
                                          <p:val>
                                            <p:strVal val="#ppt_x"/>
                                          </p:val>
                                        </p:tav>
                                        <p:tav tm="100000">
                                          <p:val>
                                            <p:strVal val="#ppt_x"/>
                                          </p:val>
                                        </p:tav>
                                      </p:tavLst>
                                    </p:anim>
                                    <p:anim calcmode="lin" valueType="num">
                                      <p:cBhvr additive="base">
                                        <p:cTn id="20" dur="500" fill="hold"/>
                                        <p:tgtEl>
                                          <p:spTgt spid="4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9"/>
                                        </p:tgtEl>
                                        <p:attrNameLst>
                                          <p:attrName>style.visibility</p:attrName>
                                        </p:attrNameLst>
                                      </p:cBhvr>
                                      <p:to>
                                        <p:strVal val="visible"/>
                                      </p:to>
                                    </p:set>
                                    <p:anim calcmode="lin" valueType="num">
                                      <p:cBhvr additive="base">
                                        <p:cTn id="23" dur="500" fill="hold"/>
                                        <p:tgtEl>
                                          <p:spTgt spid="49"/>
                                        </p:tgtEl>
                                        <p:attrNameLst>
                                          <p:attrName>ppt_x</p:attrName>
                                        </p:attrNameLst>
                                      </p:cBhvr>
                                      <p:tavLst>
                                        <p:tav tm="0">
                                          <p:val>
                                            <p:strVal val="#ppt_x"/>
                                          </p:val>
                                        </p:tav>
                                        <p:tav tm="100000">
                                          <p:val>
                                            <p:strVal val="#ppt_x"/>
                                          </p:val>
                                        </p:tav>
                                      </p:tavLst>
                                    </p:anim>
                                    <p:anim calcmode="lin" valueType="num">
                                      <p:cBhvr additive="base">
                                        <p:cTn id="24" dur="500" fill="hold"/>
                                        <p:tgtEl>
                                          <p:spTgt spid="4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0"/>
                                        </p:tgtEl>
                                        <p:attrNameLst>
                                          <p:attrName>style.visibility</p:attrName>
                                        </p:attrNameLst>
                                      </p:cBhvr>
                                      <p:to>
                                        <p:strVal val="visible"/>
                                      </p:to>
                                    </p:set>
                                    <p:anim calcmode="lin" valueType="num">
                                      <p:cBhvr additive="base">
                                        <p:cTn id="27" dur="500" fill="hold"/>
                                        <p:tgtEl>
                                          <p:spTgt spid="50"/>
                                        </p:tgtEl>
                                        <p:attrNameLst>
                                          <p:attrName>ppt_x</p:attrName>
                                        </p:attrNameLst>
                                      </p:cBhvr>
                                      <p:tavLst>
                                        <p:tav tm="0">
                                          <p:val>
                                            <p:strVal val="#ppt_x"/>
                                          </p:val>
                                        </p:tav>
                                        <p:tav tm="100000">
                                          <p:val>
                                            <p:strVal val="#ppt_x"/>
                                          </p:val>
                                        </p:tav>
                                      </p:tavLst>
                                    </p:anim>
                                    <p:anim calcmode="lin" valueType="num">
                                      <p:cBhvr additive="base">
                                        <p:cTn id="28" dur="500" fill="hold"/>
                                        <p:tgtEl>
                                          <p:spTgt spid="5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anim calcmode="lin" valueType="num">
                                      <p:cBhvr additive="base">
                                        <p:cTn id="31" dur="500" fill="hold"/>
                                        <p:tgtEl>
                                          <p:spTgt spid="51"/>
                                        </p:tgtEl>
                                        <p:attrNameLst>
                                          <p:attrName>ppt_x</p:attrName>
                                        </p:attrNameLst>
                                      </p:cBhvr>
                                      <p:tavLst>
                                        <p:tav tm="0">
                                          <p:val>
                                            <p:strVal val="#ppt_x"/>
                                          </p:val>
                                        </p:tav>
                                        <p:tav tm="100000">
                                          <p:val>
                                            <p:strVal val="#ppt_x"/>
                                          </p:val>
                                        </p:tav>
                                      </p:tavLst>
                                    </p:anim>
                                    <p:anim calcmode="lin" valueType="num">
                                      <p:cBhvr additive="base">
                                        <p:cTn id="3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5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6800" y="609600"/>
            <a:ext cx="76200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89265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3C476176-6597-4331-95BB-876F4518FD0F}" type="datetime1">
              <a:rPr lang="en-US" altLang="en-US" sz="1400" b="0" i="0" smtClean="0">
                <a:latin typeface="Times New Roman" pitchFamily="18" charset="0"/>
              </a:rPr>
              <a:pPr eaLnBrk="0" hangingPunct="0">
                <a:spcBef>
                  <a:spcPct val="0"/>
                </a:spcBef>
                <a:buFontTx/>
                <a:buNone/>
              </a:pPr>
              <a:t>10/24/2016</a:t>
            </a:fld>
            <a:endParaRPr lang="en-US" altLang="en-US" sz="1400" b="0" i="0" smtClean="0">
              <a:latin typeface="Times New Roman" pitchFamily="18" charset="0"/>
            </a:endParaRPr>
          </a:p>
        </p:txBody>
      </p:sp>
      <p:sp>
        <p:nvSpPr>
          <p:cNvPr id="471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C48277E5-45E1-44B5-87E8-373128216F62}" type="slidenum">
              <a:rPr lang="en-US" altLang="en-US" sz="1400" b="0" i="0">
                <a:latin typeface="Times New Roman" pitchFamily="18" charset="0"/>
              </a:rPr>
              <a:pPr eaLnBrk="0" hangingPunct="0">
                <a:spcBef>
                  <a:spcPct val="0"/>
                </a:spcBef>
                <a:buFontTx/>
                <a:buNone/>
              </a:pPr>
              <a:t>43</a:t>
            </a:fld>
            <a:endParaRPr lang="en-US" altLang="en-US" sz="1400" b="0" i="0">
              <a:latin typeface="Times New Roman" pitchFamily="18" charset="0"/>
            </a:endParaRPr>
          </a:p>
        </p:txBody>
      </p:sp>
      <p:sp>
        <p:nvSpPr>
          <p:cNvPr id="47108" name="Rectangle 2"/>
          <p:cNvSpPr>
            <a:spLocks noGrp="1" noChangeArrowheads="1"/>
          </p:cNvSpPr>
          <p:nvPr>
            <p:ph type="title" idx="4294967295"/>
          </p:nvPr>
        </p:nvSpPr>
        <p:spPr/>
        <p:txBody>
          <a:bodyPr/>
          <a:lstStyle/>
          <a:p>
            <a:pPr eaLnBrk="1" hangingPunct="1"/>
            <a:r>
              <a:rPr lang="en-US" altLang="en-US" smtClean="0">
                <a:solidFill>
                  <a:schemeClr val="accent2"/>
                </a:solidFill>
                <a:latin typeface="Script" pitchFamily="66"/>
              </a:rPr>
              <a:t>Policies</a:t>
            </a:r>
            <a:endParaRPr lang="en-US" altLang="en-US" smtClean="0"/>
          </a:p>
        </p:txBody>
      </p:sp>
      <p:sp>
        <p:nvSpPr>
          <p:cNvPr id="47109" name="Rectangle 3"/>
          <p:cNvSpPr>
            <a:spLocks noGrp="1" noChangeArrowheads="1"/>
          </p:cNvSpPr>
          <p:nvPr>
            <p:ph type="body" idx="4294967295"/>
          </p:nvPr>
        </p:nvSpPr>
        <p:spPr/>
        <p:txBody>
          <a:bodyPr/>
          <a:lstStyle/>
          <a:p>
            <a:pPr eaLnBrk="1" hangingPunct="1"/>
            <a:r>
              <a:rPr lang="en-US" altLang="en-US" smtClean="0"/>
              <a:t>Institution policies</a:t>
            </a:r>
          </a:p>
          <a:p>
            <a:pPr eaLnBrk="1" hangingPunct="1"/>
            <a:r>
              <a:rPr lang="en-US" altLang="en-US" smtClean="0"/>
              <a:t>Security policies</a:t>
            </a:r>
          </a:p>
          <a:p>
            <a:pPr eaLnBrk="1" hangingPunct="1"/>
            <a:r>
              <a:rPr lang="en-US" altLang="en-US" smtClean="0"/>
              <a:t>Example</a:t>
            </a:r>
          </a:p>
        </p:txBody>
      </p:sp>
    </p:spTree>
    <p:extLst>
      <p:ext uri="{BB962C8B-B14F-4D97-AF65-F5344CB8AC3E}">
        <p14:creationId xmlns:p14="http://schemas.microsoft.com/office/powerpoint/2010/main" val="7497455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C2626659-877E-485B-88CE-2AC368E2339C}" type="datetime1">
              <a:rPr lang="en-US" altLang="en-US" sz="1400" b="0" i="0" smtClean="0">
                <a:latin typeface="Times New Roman" pitchFamily="18" charset="0"/>
              </a:rPr>
              <a:pPr eaLnBrk="0" hangingPunct="0">
                <a:spcBef>
                  <a:spcPct val="0"/>
                </a:spcBef>
                <a:buFontTx/>
                <a:buNone/>
              </a:pPr>
              <a:t>10/24/2016</a:t>
            </a:fld>
            <a:endParaRPr lang="en-US" altLang="en-US" sz="1400" b="0" i="0" smtClean="0">
              <a:latin typeface="Times New Roman" pitchFamily="18" charset="0"/>
            </a:endParaRPr>
          </a:p>
        </p:txBody>
      </p:sp>
      <p:sp>
        <p:nvSpPr>
          <p:cNvPr id="481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B46F05C6-6973-4F01-81B1-FBA5D84B007D}" type="slidenum">
              <a:rPr lang="en-US" altLang="en-US" sz="1400" b="0" i="0">
                <a:latin typeface="Times New Roman" pitchFamily="18" charset="0"/>
              </a:rPr>
              <a:pPr eaLnBrk="0" hangingPunct="0">
                <a:spcBef>
                  <a:spcPct val="0"/>
                </a:spcBef>
                <a:buFontTx/>
                <a:buNone/>
              </a:pPr>
              <a:t>44</a:t>
            </a:fld>
            <a:endParaRPr lang="en-US" altLang="en-US" sz="1400" b="0" i="0">
              <a:latin typeface="Times New Roman" pitchFamily="18" charset="0"/>
            </a:endParaRPr>
          </a:p>
        </p:txBody>
      </p:sp>
      <p:sp>
        <p:nvSpPr>
          <p:cNvPr id="48132" name="Rectangle 2"/>
          <p:cNvSpPr>
            <a:spLocks noGrp="1" noChangeArrowheads="1"/>
          </p:cNvSpPr>
          <p:nvPr>
            <p:ph type="title" idx="4294967295"/>
          </p:nvPr>
        </p:nvSpPr>
        <p:spPr/>
        <p:txBody>
          <a:bodyPr/>
          <a:lstStyle/>
          <a:p>
            <a:pPr eaLnBrk="1" hangingPunct="1"/>
            <a:r>
              <a:rPr lang="en-US" altLang="en-US" smtClean="0"/>
              <a:t>Need for policies</a:t>
            </a:r>
          </a:p>
        </p:txBody>
      </p:sp>
      <p:sp>
        <p:nvSpPr>
          <p:cNvPr id="48133" name="Rectangle 3"/>
          <p:cNvSpPr>
            <a:spLocks noGrp="1" noChangeArrowheads="1"/>
          </p:cNvSpPr>
          <p:nvPr>
            <p:ph type="body" idx="4294967295"/>
          </p:nvPr>
        </p:nvSpPr>
        <p:spPr/>
        <p:txBody>
          <a:bodyPr/>
          <a:lstStyle/>
          <a:p>
            <a:pPr eaLnBrk="1" hangingPunct="1"/>
            <a:r>
              <a:rPr lang="en-US" altLang="en-US" smtClean="0"/>
              <a:t>The policies of an institution define its way of accomplishing its objectives </a:t>
            </a:r>
          </a:p>
          <a:p>
            <a:pPr eaLnBrk="1" hangingPunct="1"/>
            <a:r>
              <a:rPr lang="en-US" altLang="en-US" smtClean="0"/>
              <a:t>Security policies define a way to protect its information applying principles</a:t>
            </a:r>
          </a:p>
          <a:p>
            <a:pPr eaLnBrk="1" hangingPunct="1"/>
            <a:r>
              <a:rPr lang="en-US" altLang="en-US" smtClean="0"/>
              <a:t>Without policies we don’t know what we should protect</a:t>
            </a:r>
          </a:p>
          <a:p>
            <a:pPr eaLnBrk="1" hangingPunct="1"/>
            <a:r>
              <a:rPr lang="en-US" altLang="en-US" smtClean="0"/>
              <a:t>Policies can be realized by tactics applied to the system architecture</a:t>
            </a:r>
          </a:p>
        </p:txBody>
      </p:sp>
    </p:spTree>
    <p:extLst>
      <p:ext uri="{BB962C8B-B14F-4D97-AF65-F5344CB8AC3E}">
        <p14:creationId xmlns:p14="http://schemas.microsoft.com/office/powerpoint/2010/main" val="32828607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C3E5CCC7-0856-4C58-B1D7-FCA34836C37C}" type="datetime1">
              <a:rPr lang="en-US" altLang="en-US" sz="1400" b="0" i="0" smtClean="0">
                <a:latin typeface="Times New Roman" pitchFamily="18" charset="0"/>
              </a:rPr>
              <a:pPr eaLnBrk="0" hangingPunct="0">
                <a:spcBef>
                  <a:spcPct val="0"/>
                </a:spcBef>
                <a:buFontTx/>
                <a:buNone/>
              </a:pPr>
              <a:t>10/24/2016</a:t>
            </a:fld>
            <a:endParaRPr lang="en-US" altLang="en-US" sz="1400" b="0" i="0" smtClean="0">
              <a:latin typeface="Times New Roman" pitchFamily="18" charset="0"/>
            </a:endParaRPr>
          </a:p>
        </p:txBody>
      </p:sp>
      <p:sp>
        <p:nvSpPr>
          <p:cNvPr id="4915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B057EAB7-6082-4EA2-8C2B-A6EA64B9D9A5}" type="slidenum">
              <a:rPr lang="en-US" altLang="en-US" sz="1400" b="0" i="0">
                <a:latin typeface="Times New Roman" pitchFamily="18" charset="0"/>
              </a:rPr>
              <a:pPr eaLnBrk="0" hangingPunct="0">
                <a:spcBef>
                  <a:spcPct val="0"/>
                </a:spcBef>
                <a:buFontTx/>
                <a:buNone/>
              </a:pPr>
              <a:t>45</a:t>
            </a:fld>
            <a:endParaRPr lang="en-US" altLang="en-US" sz="1400" b="0" i="0">
              <a:latin typeface="Times New Roman" pitchFamily="18" charset="0"/>
            </a:endParaRPr>
          </a:p>
        </p:txBody>
      </p:sp>
      <p:sp>
        <p:nvSpPr>
          <p:cNvPr id="49156" name="Rectangle 2"/>
          <p:cNvSpPr>
            <a:spLocks noChangeArrowheads="1"/>
          </p:cNvSpPr>
          <p:nvPr/>
        </p:nvSpPr>
        <p:spPr bwMode="auto">
          <a:xfrm>
            <a:off x="914400"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FontTx/>
              <a:buNone/>
            </a:pPr>
            <a:r>
              <a:rPr lang="en-US" altLang="en-US" sz="4400" b="0" i="0">
                <a:solidFill>
                  <a:schemeClr val="tx2"/>
                </a:solidFill>
                <a:latin typeface="Times New Roman" pitchFamily="18" charset="0"/>
              </a:rPr>
              <a:t>Some security policies</a:t>
            </a:r>
          </a:p>
        </p:txBody>
      </p:sp>
      <p:sp>
        <p:nvSpPr>
          <p:cNvPr id="49157" name="Rectangle 3"/>
          <p:cNvSpPr>
            <a:spLocks noChangeArrowheads="1"/>
          </p:cNvSpPr>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r>
              <a:rPr lang="en-US" altLang="en-US" i="0">
                <a:latin typeface="Times New Roman" pitchFamily="18" charset="0"/>
              </a:rPr>
              <a:t>Open/closed systems-</a:t>
            </a:r>
            <a:r>
              <a:rPr lang="en-US" altLang="en-US" b="0" i="0">
                <a:latin typeface="Times New Roman" pitchFamily="18" charset="0"/>
              </a:rPr>
              <a:t>-In a closed system everything is forbidden unless explicitly allowed</a:t>
            </a:r>
          </a:p>
          <a:p>
            <a:r>
              <a:rPr lang="en-US" altLang="en-US" i="0">
                <a:latin typeface="Times New Roman" pitchFamily="18" charset="0"/>
              </a:rPr>
              <a:t>Need-to-know (Least privilege)</a:t>
            </a:r>
            <a:r>
              <a:rPr lang="en-US" altLang="en-US" b="0" i="0">
                <a:latin typeface="Times New Roman" pitchFamily="18" charset="0"/>
              </a:rPr>
              <a:t>-- Give enough rights to perform duties</a:t>
            </a:r>
          </a:p>
          <a:p>
            <a:r>
              <a:rPr lang="en-US" altLang="en-US" b="0" i="0">
                <a:latin typeface="Times New Roman" pitchFamily="18" charset="0"/>
              </a:rPr>
              <a:t>Information belongs to the institution  versus private ownership</a:t>
            </a:r>
          </a:p>
          <a:p>
            <a:r>
              <a:rPr lang="en-US" altLang="en-US" i="0">
                <a:latin typeface="Times New Roman" pitchFamily="18" charset="0"/>
              </a:rPr>
              <a:t>Authorization</a:t>
            </a:r>
            <a:r>
              <a:rPr lang="en-US" altLang="en-US" b="0" i="0">
                <a:latin typeface="Times New Roman" pitchFamily="18" charset="0"/>
              </a:rPr>
              <a:t>-- access types, small units of access</a:t>
            </a:r>
          </a:p>
        </p:txBody>
      </p:sp>
    </p:spTree>
    <p:extLst>
      <p:ext uri="{BB962C8B-B14F-4D97-AF65-F5344CB8AC3E}">
        <p14:creationId xmlns:p14="http://schemas.microsoft.com/office/powerpoint/2010/main" val="23392584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7725AC12-1F52-4A48-88A5-0EF43607AE1A}" type="datetime1">
              <a:rPr lang="en-US" altLang="en-US" sz="1400" b="0" i="0" smtClean="0">
                <a:latin typeface="Times New Roman" pitchFamily="18" charset="0"/>
              </a:rPr>
              <a:pPr eaLnBrk="0" hangingPunct="0">
                <a:spcBef>
                  <a:spcPct val="0"/>
                </a:spcBef>
                <a:buFontTx/>
                <a:buNone/>
              </a:pPr>
              <a:t>10/24/2016</a:t>
            </a:fld>
            <a:endParaRPr lang="en-US" altLang="en-US" sz="1400" b="0" i="0" smtClean="0">
              <a:latin typeface="Times New Roman" pitchFamily="18" charset="0"/>
            </a:endParaRPr>
          </a:p>
        </p:txBody>
      </p:sp>
      <p:sp>
        <p:nvSpPr>
          <p:cNvPr id="501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D8FA4B7F-981C-4AF9-A194-6873F094857C}" type="slidenum">
              <a:rPr lang="en-US" altLang="en-US" sz="1400" b="0" i="0">
                <a:latin typeface="Times New Roman" pitchFamily="18" charset="0"/>
              </a:rPr>
              <a:pPr eaLnBrk="0" hangingPunct="0">
                <a:spcBef>
                  <a:spcPct val="0"/>
                </a:spcBef>
                <a:buFontTx/>
                <a:buNone/>
              </a:pPr>
              <a:t>46</a:t>
            </a:fld>
            <a:endParaRPr lang="en-US" altLang="en-US" sz="1400" b="0" i="0">
              <a:latin typeface="Times New Roman" pitchFamily="18" charset="0"/>
            </a:endParaRPr>
          </a:p>
        </p:txBody>
      </p:sp>
      <p:sp>
        <p:nvSpPr>
          <p:cNvPr id="50180" name="Rectangle 2"/>
          <p:cNvSpPr>
            <a:spLocks noGrp="1" noChangeArrowheads="1"/>
          </p:cNvSpPr>
          <p:nvPr>
            <p:ph type="title" idx="4294967295"/>
          </p:nvPr>
        </p:nvSpPr>
        <p:spPr/>
        <p:txBody>
          <a:bodyPr/>
          <a:lstStyle/>
          <a:p>
            <a:pPr eaLnBrk="1" hangingPunct="1"/>
            <a:r>
              <a:rPr lang="en-US" altLang="en-US" smtClean="0"/>
              <a:t>Security policies II</a:t>
            </a:r>
          </a:p>
        </p:txBody>
      </p:sp>
      <p:sp>
        <p:nvSpPr>
          <p:cNvPr id="50181" name="Rectangle 3"/>
          <p:cNvSpPr>
            <a:spLocks noGrp="1" noChangeArrowheads="1"/>
          </p:cNvSpPr>
          <p:nvPr>
            <p:ph type="body" idx="4294967295"/>
          </p:nvPr>
        </p:nvSpPr>
        <p:spPr/>
        <p:txBody>
          <a:bodyPr/>
          <a:lstStyle/>
          <a:p>
            <a:pPr eaLnBrk="1" hangingPunct="1">
              <a:lnSpc>
                <a:spcPct val="90000"/>
              </a:lnSpc>
            </a:pPr>
            <a:r>
              <a:rPr lang="en-US" altLang="en-US" b="1" dirty="0" smtClean="0"/>
              <a:t>Obligation</a:t>
            </a:r>
            <a:r>
              <a:rPr lang="en-US" altLang="en-US" b="0" dirty="0" smtClean="0"/>
              <a:t>—What has to be done before accessing data</a:t>
            </a:r>
          </a:p>
          <a:p>
            <a:pPr eaLnBrk="1" hangingPunct="1">
              <a:lnSpc>
                <a:spcPct val="90000"/>
              </a:lnSpc>
            </a:pPr>
            <a:r>
              <a:rPr lang="en-US" altLang="en-US" b="1" dirty="0" smtClean="0"/>
              <a:t>Separation of duty</a:t>
            </a:r>
            <a:r>
              <a:rPr lang="en-US" altLang="en-US" b="0" dirty="0" smtClean="0"/>
              <a:t>—Separate critical  functions into parts to be done by different people or systems</a:t>
            </a:r>
          </a:p>
          <a:p>
            <a:pPr eaLnBrk="1" hangingPunct="1">
              <a:lnSpc>
                <a:spcPct val="90000"/>
              </a:lnSpc>
            </a:pPr>
            <a:r>
              <a:rPr lang="en-US" altLang="en-US" b="1" dirty="0" smtClean="0"/>
              <a:t>Content-dependent access control</a:t>
            </a:r>
            <a:r>
              <a:rPr lang="en-US" altLang="en-US" b="0" dirty="0" smtClean="0"/>
              <a:t>—Access decision are based on the values of the data</a:t>
            </a:r>
          </a:p>
          <a:p>
            <a:pPr eaLnBrk="1" hangingPunct="1">
              <a:lnSpc>
                <a:spcPct val="90000"/>
              </a:lnSpc>
            </a:pPr>
            <a:r>
              <a:rPr lang="en-US" altLang="en-US" b="1" dirty="0" smtClean="0"/>
              <a:t>Authenticate all transactions</a:t>
            </a:r>
            <a:r>
              <a:rPr lang="en-US" altLang="en-US" b="0" dirty="0" smtClean="0"/>
              <a:t>—needed for accountability and access control</a:t>
            </a:r>
          </a:p>
          <a:p>
            <a:pPr eaLnBrk="1" hangingPunct="1">
              <a:lnSpc>
                <a:spcPct val="90000"/>
              </a:lnSpc>
            </a:pPr>
            <a:endParaRPr lang="en-US" altLang="en-US" sz="2400" dirty="0" smtClean="0"/>
          </a:p>
        </p:txBody>
      </p:sp>
    </p:spTree>
    <p:extLst>
      <p:ext uri="{BB962C8B-B14F-4D97-AF65-F5344CB8AC3E}">
        <p14:creationId xmlns:p14="http://schemas.microsoft.com/office/powerpoint/2010/main" val="37360249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1A32C1EA-E38E-41FF-A8C8-CAE9D88EE3C0}" type="datetime1">
              <a:rPr lang="en-US" altLang="en-US" sz="1400" b="0" i="0" smtClean="0">
                <a:latin typeface="Times New Roman" pitchFamily="18" charset="0"/>
              </a:rPr>
              <a:pPr eaLnBrk="0" hangingPunct="0">
                <a:spcBef>
                  <a:spcPct val="0"/>
                </a:spcBef>
                <a:buFontTx/>
                <a:buNone/>
              </a:pPr>
              <a:t>10/24/2016</a:t>
            </a:fld>
            <a:endParaRPr lang="en-US" altLang="en-US" sz="1400" b="0" i="0" smtClean="0">
              <a:latin typeface="Times New Roman" pitchFamily="18" charset="0"/>
            </a:endParaRPr>
          </a:p>
        </p:txBody>
      </p:sp>
      <p:sp>
        <p:nvSpPr>
          <p:cNvPr id="512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E3BDBF81-C1DE-4F72-A457-24D67DC25BB3}" type="slidenum">
              <a:rPr lang="en-US" altLang="en-US" sz="1400" b="0" i="0">
                <a:latin typeface="Times New Roman" pitchFamily="18" charset="0"/>
              </a:rPr>
              <a:pPr eaLnBrk="0" hangingPunct="0">
                <a:spcBef>
                  <a:spcPct val="0"/>
                </a:spcBef>
                <a:buFontTx/>
                <a:buNone/>
              </a:pPr>
              <a:t>47</a:t>
            </a:fld>
            <a:endParaRPr lang="en-US" altLang="en-US" sz="1400" b="0" i="0">
              <a:latin typeface="Times New Roman" pitchFamily="18" charset="0"/>
            </a:endParaRPr>
          </a:p>
        </p:txBody>
      </p:sp>
      <p:sp>
        <p:nvSpPr>
          <p:cNvPr id="51204" name="Rectangle 2050"/>
          <p:cNvSpPr>
            <a:spLocks noGrp="1" noChangeArrowheads="1"/>
          </p:cNvSpPr>
          <p:nvPr>
            <p:ph type="title" idx="4294967295"/>
          </p:nvPr>
        </p:nvSpPr>
        <p:spPr/>
        <p:txBody>
          <a:bodyPr/>
          <a:lstStyle/>
          <a:p>
            <a:pPr eaLnBrk="1" hangingPunct="1"/>
            <a:r>
              <a:rPr lang="en-US" altLang="en-US" smtClean="0"/>
              <a:t>Use of policies        </a:t>
            </a:r>
          </a:p>
        </p:txBody>
      </p:sp>
      <p:sp>
        <p:nvSpPr>
          <p:cNvPr id="51205" name="Rectangle 2051"/>
          <p:cNvSpPr>
            <a:spLocks noGrp="1" noChangeArrowheads="1"/>
          </p:cNvSpPr>
          <p:nvPr>
            <p:ph type="body" idx="4294967295"/>
          </p:nvPr>
        </p:nvSpPr>
        <p:spPr/>
        <p:txBody>
          <a:bodyPr/>
          <a:lstStyle/>
          <a:p>
            <a:pPr eaLnBrk="1" hangingPunct="1"/>
            <a:r>
              <a:rPr lang="en-US" altLang="en-US" smtClean="0"/>
              <a:t>Secure systems must be closed but sometimes open access to information is more important, e.g., libraries, data warehouses, …</a:t>
            </a:r>
          </a:p>
          <a:p>
            <a:pPr eaLnBrk="1" hangingPunct="1"/>
            <a:r>
              <a:rPr lang="en-US" altLang="en-US" smtClean="0"/>
              <a:t>The least privilege principle must be applied with an appropriate granularity, many attacks happen because of too many rights</a:t>
            </a:r>
          </a:p>
        </p:txBody>
      </p:sp>
    </p:spTree>
    <p:extLst>
      <p:ext uri="{BB962C8B-B14F-4D97-AF65-F5344CB8AC3E}">
        <p14:creationId xmlns:p14="http://schemas.microsoft.com/office/powerpoint/2010/main" val="37517557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14588F0A-4D3A-4343-9961-A2042C491E0B}" type="datetime1">
              <a:rPr lang="en-US" altLang="en-US" sz="1400" b="0" i="0" smtClean="0">
                <a:latin typeface="Times New Roman" pitchFamily="18" charset="0"/>
              </a:rPr>
              <a:pPr eaLnBrk="0" hangingPunct="0">
                <a:spcBef>
                  <a:spcPct val="0"/>
                </a:spcBef>
                <a:buFontTx/>
                <a:buNone/>
              </a:pPr>
              <a:t>10/24/2016</a:t>
            </a:fld>
            <a:endParaRPr lang="en-US" altLang="en-US" sz="1400" b="0" i="0" smtClean="0">
              <a:latin typeface="Times New Roman" pitchFamily="18" charset="0"/>
            </a:endParaRPr>
          </a:p>
        </p:txBody>
      </p:sp>
      <p:sp>
        <p:nvSpPr>
          <p:cNvPr id="522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788592E3-0D52-469A-8968-66F10BE1FBE3}" type="slidenum">
              <a:rPr lang="en-US" altLang="en-US" sz="1400" b="0" i="0">
                <a:latin typeface="Times New Roman" pitchFamily="18" charset="0"/>
              </a:rPr>
              <a:pPr eaLnBrk="0" hangingPunct="0">
                <a:spcBef>
                  <a:spcPct val="0"/>
                </a:spcBef>
                <a:buFontTx/>
                <a:buNone/>
              </a:pPr>
              <a:t>48</a:t>
            </a:fld>
            <a:endParaRPr lang="en-US" altLang="en-US" sz="1400" b="0" i="0">
              <a:latin typeface="Times New Roman" pitchFamily="18" charset="0"/>
            </a:endParaRPr>
          </a:p>
        </p:txBody>
      </p:sp>
      <p:sp>
        <p:nvSpPr>
          <p:cNvPr id="52228" name="Rectangle 1026"/>
          <p:cNvSpPr>
            <a:spLocks noGrp="1" noChangeArrowheads="1"/>
          </p:cNvSpPr>
          <p:nvPr>
            <p:ph type="title" idx="4294967295"/>
          </p:nvPr>
        </p:nvSpPr>
        <p:spPr/>
        <p:txBody>
          <a:bodyPr/>
          <a:lstStyle/>
          <a:p>
            <a:pPr eaLnBrk="1" hangingPunct="1"/>
            <a:r>
              <a:rPr lang="en-US" altLang="en-US" smtClean="0"/>
              <a:t>Example of university policies</a:t>
            </a:r>
          </a:p>
        </p:txBody>
      </p:sp>
      <p:sp>
        <p:nvSpPr>
          <p:cNvPr id="52229" name="Rectangle 1027"/>
          <p:cNvSpPr>
            <a:spLocks noGrp="1" noChangeArrowheads="1"/>
          </p:cNvSpPr>
          <p:nvPr>
            <p:ph type="body" idx="4294967295"/>
          </p:nvPr>
        </p:nvSpPr>
        <p:spPr/>
        <p:txBody>
          <a:bodyPr/>
          <a:lstStyle/>
          <a:p>
            <a:pPr eaLnBrk="1" hangingPunct="1"/>
            <a:r>
              <a:rPr lang="en-US" altLang="en-US" sz="2400" smtClean="0"/>
              <a:t>An instructor can look at all the information about the course he is teaching.</a:t>
            </a:r>
          </a:p>
          <a:p>
            <a:pPr eaLnBrk="1" hangingPunct="1"/>
            <a:r>
              <a:rPr lang="en-US" altLang="en-US" sz="2400" smtClean="0"/>
              <a:t>An instructor can change the grades of the students in the course he is teaching</a:t>
            </a:r>
          </a:p>
          <a:p>
            <a:pPr eaLnBrk="1" hangingPunct="1"/>
            <a:r>
              <a:rPr lang="en-US" altLang="en-US" sz="2400" smtClean="0"/>
              <a:t>A student may look at her grades in a course she is taking</a:t>
            </a:r>
          </a:p>
          <a:p>
            <a:pPr eaLnBrk="1" hangingPunct="1"/>
            <a:r>
              <a:rPr lang="en-US" altLang="en-US" sz="2400" smtClean="0"/>
              <a:t>The department head can add/delete course offerings</a:t>
            </a:r>
          </a:p>
          <a:p>
            <a:pPr eaLnBrk="1" hangingPunct="1"/>
            <a:r>
              <a:rPr lang="en-US" altLang="en-US" sz="2400" smtClean="0"/>
              <a:t>The registrar can add/delete students from course offerings</a:t>
            </a:r>
          </a:p>
          <a:p>
            <a:pPr eaLnBrk="1" hangingPunct="1"/>
            <a:r>
              <a:rPr lang="en-US" altLang="en-US" sz="2400" smtClean="0"/>
              <a:t>Faculty members can look at information about themselves</a:t>
            </a:r>
          </a:p>
          <a:p>
            <a:pPr eaLnBrk="1" hangingPunct="1"/>
            <a:endParaRPr lang="en-US" altLang="en-US" sz="2400" smtClean="0"/>
          </a:p>
          <a:p>
            <a:pPr eaLnBrk="1" hangingPunct="1"/>
            <a:endParaRPr lang="en-US" altLang="en-US" sz="2000" smtClean="0"/>
          </a:p>
        </p:txBody>
      </p:sp>
    </p:spTree>
    <p:extLst>
      <p:ext uri="{BB962C8B-B14F-4D97-AF65-F5344CB8AC3E}">
        <p14:creationId xmlns:p14="http://schemas.microsoft.com/office/powerpoint/2010/main" val="357854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en-US" smtClean="0"/>
              <a:t>From policies to models</a:t>
            </a:r>
          </a:p>
        </p:txBody>
      </p:sp>
      <p:sp>
        <p:nvSpPr>
          <p:cNvPr id="45058" name="Content Placeholder 2"/>
          <p:cNvSpPr>
            <a:spLocks noGrp="1"/>
          </p:cNvSpPr>
          <p:nvPr>
            <p:ph idx="1"/>
          </p:nvPr>
        </p:nvSpPr>
        <p:spPr/>
        <p:txBody>
          <a:bodyPr/>
          <a:lstStyle/>
          <a:p>
            <a:r>
              <a:rPr lang="en-US" smtClean="0"/>
              <a:t>Models make precise the policy requirements</a:t>
            </a:r>
          </a:p>
          <a:p>
            <a:r>
              <a:rPr lang="en-US" smtClean="0"/>
              <a:t>Models can be formal (based on mathematics) or semi-formal </a:t>
            </a:r>
          </a:p>
          <a:p>
            <a:r>
              <a:rPr lang="en-US" smtClean="0"/>
              <a:t>UML is a semiformal model</a:t>
            </a:r>
          </a:p>
          <a:p>
            <a:r>
              <a:rPr lang="en-US" smtClean="0"/>
              <a:t>It can be made more formal by using OCL (Object-Constraint Language)</a:t>
            </a:r>
          </a:p>
          <a:p>
            <a:r>
              <a:rPr lang="en-US" smtClean="0"/>
              <a:t>We will see models for Authentication, Authorization, and Logging</a:t>
            </a:r>
          </a:p>
        </p:txBody>
      </p:sp>
    </p:spTree>
    <p:extLst>
      <p:ext uri="{BB962C8B-B14F-4D97-AF65-F5344CB8AC3E}">
        <p14:creationId xmlns:p14="http://schemas.microsoft.com/office/powerpoint/2010/main" val="39325522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Costs of a data breach</a:t>
            </a:r>
            <a:endParaRPr lang="en-US" dirty="0"/>
          </a:p>
        </p:txBody>
      </p:sp>
      <p:sp>
        <p:nvSpPr>
          <p:cNvPr id="3" name="Content Placeholder 2"/>
          <p:cNvSpPr>
            <a:spLocks noGrp="1"/>
          </p:cNvSpPr>
          <p:nvPr>
            <p:ph idx="1"/>
          </p:nvPr>
        </p:nvSpPr>
        <p:spPr/>
        <p:txBody>
          <a:bodyPr>
            <a:normAutofit/>
          </a:bodyPr>
          <a:lstStyle/>
          <a:p>
            <a:r>
              <a:rPr lang="en-US" dirty="0" smtClean="0"/>
              <a:t>An attack on Google cost that company about $500,000 in 2005. </a:t>
            </a:r>
          </a:p>
          <a:p>
            <a:r>
              <a:rPr lang="en-US" dirty="0" smtClean="0"/>
              <a:t>In a recent study, the average cost of a data breach for a company was $3.75 M in 2014, and the average cost for each stolen or lost record was $154. </a:t>
            </a:r>
          </a:p>
          <a:p>
            <a:r>
              <a:rPr lang="en-US" dirty="0" smtClean="0"/>
              <a:t>Done </a:t>
            </a:r>
            <a:r>
              <a:rPr lang="en-US" dirty="0"/>
              <a:t>by </a:t>
            </a:r>
            <a:r>
              <a:rPr lang="en-US" dirty="0" err="1"/>
              <a:t>Ponemon</a:t>
            </a:r>
            <a:r>
              <a:rPr lang="en-US" dirty="0"/>
              <a:t> Institute, sponsored by IBM</a:t>
            </a:r>
          </a:p>
          <a:p>
            <a:endParaRPr lang="en-US" dirty="0" smtClean="0"/>
          </a:p>
          <a:p>
            <a:endParaRPr lang="en-US" dirty="0"/>
          </a:p>
        </p:txBody>
      </p:sp>
    </p:spTree>
    <p:extLst>
      <p:ext uri="{BB962C8B-B14F-4D97-AF65-F5344CB8AC3E}">
        <p14:creationId xmlns:p14="http://schemas.microsoft.com/office/powerpoint/2010/main" val="32716911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r>
              <a:rPr lang="en-US" smtClean="0"/>
              <a:t>Authentication</a:t>
            </a:r>
          </a:p>
        </p:txBody>
      </p:sp>
      <p:sp>
        <p:nvSpPr>
          <p:cNvPr id="46082" name="Rectangle 3"/>
          <p:cNvSpPr>
            <a:spLocks noGrp="1" noChangeArrowheads="1"/>
          </p:cNvSpPr>
          <p:nvPr>
            <p:ph type="body" idx="1"/>
          </p:nvPr>
        </p:nvSpPr>
        <p:spPr/>
        <p:txBody>
          <a:bodyPr>
            <a:normAutofit lnSpcReduction="10000"/>
          </a:bodyPr>
          <a:lstStyle/>
          <a:p>
            <a:pPr>
              <a:lnSpc>
                <a:spcPct val="80000"/>
              </a:lnSpc>
            </a:pPr>
            <a:r>
              <a:rPr lang="en-US" sz="2000"/>
              <a:t>Before they can perform any activities in the system both users and systems must identify themselves and be authenticated. </a:t>
            </a:r>
          </a:p>
          <a:p>
            <a:pPr>
              <a:lnSpc>
                <a:spcPct val="80000"/>
              </a:lnSpc>
            </a:pPr>
            <a:r>
              <a:rPr lang="en-US" sz="2000"/>
              <a:t>Identification and Authentication (I&amp;A) use some kind of protocol to establish identity.</a:t>
            </a:r>
          </a:p>
          <a:p>
            <a:pPr>
              <a:lnSpc>
                <a:spcPct val="80000"/>
              </a:lnSpc>
            </a:pPr>
            <a:r>
              <a:rPr lang="en-US" sz="2000"/>
              <a:t>I&amp;A is the basis for authorization and for logging, it provides accountability.</a:t>
            </a:r>
          </a:p>
          <a:p>
            <a:pPr>
              <a:lnSpc>
                <a:spcPct val="80000"/>
              </a:lnSpc>
            </a:pPr>
            <a:r>
              <a:rPr lang="en-US" sz="2000"/>
              <a:t>Once verified, the system may provide a proof of authentication and a handle (reference) to the user’s account. For example, IBM’s z/OS provides an accessor environment element (ACEE), which follows the authenticated process during its execution </a:t>
            </a:r>
          </a:p>
          <a:p>
            <a:pPr>
              <a:lnSpc>
                <a:spcPct val="80000"/>
              </a:lnSpc>
            </a:pPr>
            <a:endParaRPr lang="en-US" sz="2000"/>
          </a:p>
          <a:p>
            <a:pPr>
              <a:lnSpc>
                <a:spcPct val="80000"/>
              </a:lnSpc>
              <a:buFontTx/>
              <a:buNone/>
            </a:pPr>
            <a:r>
              <a:rPr lang="en-US" sz="2000"/>
              <a:t>Approaches for authentication can be of four types:</a:t>
            </a:r>
          </a:p>
          <a:p>
            <a:pPr>
              <a:lnSpc>
                <a:spcPct val="80000"/>
              </a:lnSpc>
            </a:pPr>
            <a:r>
              <a:rPr lang="en-US" sz="2000"/>
              <a:t>Something the user knows. Passwords are the most common example of this type.</a:t>
            </a:r>
          </a:p>
          <a:p>
            <a:pPr>
              <a:lnSpc>
                <a:spcPct val="80000"/>
              </a:lnSpc>
            </a:pPr>
            <a:r>
              <a:rPr lang="en-US" sz="2000"/>
              <a:t>Something the user has. Typically a smart card.</a:t>
            </a:r>
          </a:p>
          <a:p>
            <a:pPr>
              <a:lnSpc>
                <a:spcPct val="80000"/>
              </a:lnSpc>
            </a:pPr>
            <a:r>
              <a:rPr lang="en-US" sz="2000"/>
              <a:t>Something the user is. A body feature of the user, e.g. her fingerprints, is used to authenticate the user.</a:t>
            </a:r>
          </a:p>
          <a:p>
            <a:pPr>
              <a:lnSpc>
                <a:spcPct val="80000"/>
              </a:lnSpc>
            </a:pPr>
            <a:r>
              <a:rPr lang="en-US" sz="2000"/>
              <a:t>Where the user is. The location of the user is enough to grant him access.</a:t>
            </a:r>
          </a:p>
        </p:txBody>
      </p:sp>
    </p:spTree>
    <p:extLst>
      <p:ext uri="{BB962C8B-B14F-4D97-AF65-F5344CB8AC3E}">
        <p14:creationId xmlns:p14="http://schemas.microsoft.com/office/powerpoint/2010/main" val="42592192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lang="en-US" smtClean="0"/>
              <a:t>More secure authentication</a:t>
            </a:r>
          </a:p>
        </p:txBody>
      </p:sp>
      <p:sp>
        <p:nvSpPr>
          <p:cNvPr id="48130" name="Content Placeholder 2"/>
          <p:cNvSpPr>
            <a:spLocks noGrp="1"/>
          </p:cNvSpPr>
          <p:nvPr>
            <p:ph idx="1"/>
          </p:nvPr>
        </p:nvSpPr>
        <p:spPr/>
        <p:txBody>
          <a:bodyPr/>
          <a:lstStyle/>
          <a:p>
            <a:r>
              <a:rPr lang="en-US" sz="1600" b="1"/>
              <a:t>Smart cards</a:t>
            </a:r>
            <a:r>
              <a:rPr lang="en-US" sz="1600"/>
              <a:t>, where a card with some processing power is used to establish the connection. Smart cards use a PIN provided by the user and other information such as date, time, or name of the user to send an encrypted message to the system (typically some Authentication Server). Only if the system can decipher the message the user is connected. </a:t>
            </a:r>
          </a:p>
          <a:p>
            <a:r>
              <a:rPr lang="en-US" sz="1600"/>
              <a:t>The card must be tamper-resistant to prevent a person who steals the card from finding the PIN in the card. Given that these cards have a significant amount of memory there have been proposals about including in them financial, health, and employment information about their owners, although this may bring additional privacy problems [She02].  Passports are another example.</a:t>
            </a:r>
          </a:p>
          <a:p>
            <a:r>
              <a:rPr lang="en-US" sz="1600" b="1"/>
              <a:t>Biometrics.</a:t>
            </a:r>
            <a:r>
              <a:rPr lang="en-US" sz="1600"/>
              <a:t> This is the use of some unique personal characteristic, e.g., fingerprints, retina scan, face contour, face recognition, signature dynamics [Jai00]. This can be a more secure approach but it is more expensive and slower than the other two [Mil94].</a:t>
            </a:r>
          </a:p>
          <a:p>
            <a:r>
              <a:rPr lang="en-US" sz="1600"/>
              <a:t>Fingerprint recognition security has been put in doubt, people leave their fingerprints in many places and gummy fingers appear to fool most systems [Mat02].</a:t>
            </a:r>
          </a:p>
          <a:p>
            <a:r>
              <a:rPr lang="en-US" sz="1600"/>
              <a:t> After September 11 this approach has become considerably more popular. This popularity has also been helped by the lower cost of some of these approaches. </a:t>
            </a:r>
          </a:p>
          <a:p>
            <a:endParaRPr lang="en-US" sz="1600"/>
          </a:p>
        </p:txBody>
      </p:sp>
    </p:spTree>
    <p:extLst>
      <p:ext uri="{BB962C8B-B14F-4D97-AF65-F5344CB8AC3E}">
        <p14:creationId xmlns:p14="http://schemas.microsoft.com/office/powerpoint/2010/main" val="39096821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hierarchy</a:t>
            </a:r>
            <a:endParaRPr lang="en-US" dirty="0"/>
          </a:p>
        </p:txBody>
      </p:sp>
      <p:pic>
        <p:nvPicPr>
          <p:cNvPr id="3" name="Picture 2"/>
          <p:cNvPicPr>
            <a:picLocks noChangeAspect="1"/>
          </p:cNvPicPr>
          <p:nvPr/>
        </p:nvPicPr>
        <p:blipFill>
          <a:blip r:embed="rId2"/>
          <a:stretch>
            <a:fillRect/>
          </a:stretch>
        </p:blipFill>
        <p:spPr>
          <a:xfrm>
            <a:off x="3505200" y="1905000"/>
            <a:ext cx="4648200" cy="4115794"/>
          </a:xfrm>
          <a:prstGeom prst="rect">
            <a:avLst/>
          </a:prstGeom>
        </p:spPr>
      </p:pic>
    </p:spTree>
    <p:extLst>
      <p:ext uri="{BB962C8B-B14F-4D97-AF65-F5344CB8AC3E}">
        <p14:creationId xmlns:p14="http://schemas.microsoft.com/office/powerpoint/2010/main" val="8756769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 of Authenticator</a:t>
            </a:r>
            <a:endParaRPr lang="en-US" dirty="0"/>
          </a:p>
        </p:txBody>
      </p:sp>
      <p:pic>
        <p:nvPicPr>
          <p:cNvPr id="3" name="Picture 2"/>
          <p:cNvPicPr>
            <a:picLocks noChangeAspect="1"/>
          </p:cNvPicPr>
          <p:nvPr/>
        </p:nvPicPr>
        <p:blipFill>
          <a:blip r:embed="rId2"/>
          <a:stretch>
            <a:fillRect/>
          </a:stretch>
        </p:blipFill>
        <p:spPr>
          <a:xfrm>
            <a:off x="3352800" y="2362200"/>
            <a:ext cx="5334000" cy="3058752"/>
          </a:xfrm>
          <a:prstGeom prst="rect">
            <a:avLst/>
          </a:prstGeom>
        </p:spPr>
      </p:pic>
    </p:spTree>
    <p:extLst>
      <p:ext uri="{BB962C8B-B14F-4D97-AF65-F5344CB8AC3E}">
        <p14:creationId xmlns:p14="http://schemas.microsoft.com/office/powerpoint/2010/main" val="12702388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Picture 2"/>
          <p:cNvPicPr>
            <a:picLocks noChangeAspect="1" noChangeArrowheads="1"/>
          </p:cNvPicPr>
          <p:nvPr/>
        </p:nvPicPr>
        <p:blipFill>
          <a:blip r:embed="rId2" cstate="print"/>
          <a:srcRect/>
          <a:stretch>
            <a:fillRect/>
          </a:stretch>
        </p:blipFill>
        <p:spPr bwMode="auto">
          <a:xfrm>
            <a:off x="3390901" y="1295401"/>
            <a:ext cx="5408613" cy="4506913"/>
          </a:xfrm>
          <a:prstGeom prst="rect">
            <a:avLst/>
          </a:prstGeom>
          <a:noFill/>
          <a:ln w="9525">
            <a:noFill/>
            <a:miter lim="800000"/>
            <a:headEnd/>
            <a:tailEnd/>
          </a:ln>
        </p:spPr>
      </p:pic>
      <p:sp>
        <p:nvSpPr>
          <p:cNvPr id="49154" name="Title 2"/>
          <p:cNvSpPr>
            <a:spLocks noGrp="1"/>
          </p:cNvSpPr>
          <p:nvPr>
            <p:ph type="title"/>
          </p:nvPr>
        </p:nvSpPr>
        <p:spPr/>
        <p:txBody>
          <a:bodyPr/>
          <a:lstStyle/>
          <a:p>
            <a:r>
              <a:rPr lang="en-US" smtClean="0"/>
              <a:t>Authenticating a user</a:t>
            </a:r>
          </a:p>
        </p:txBody>
      </p:sp>
    </p:spTree>
    <p:extLst>
      <p:ext uri="{BB962C8B-B14F-4D97-AF65-F5344CB8AC3E}">
        <p14:creationId xmlns:p14="http://schemas.microsoft.com/office/powerpoint/2010/main" val="274991208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Authorization and Logging </a:t>
            </a:r>
            <a:endParaRPr lang="en-US" dirty="0"/>
          </a:p>
        </p:txBody>
      </p:sp>
      <p:sp>
        <p:nvSpPr>
          <p:cNvPr id="3" name="Content Placeholder 2"/>
          <p:cNvSpPr>
            <a:spLocks noGrp="1"/>
          </p:cNvSpPr>
          <p:nvPr>
            <p:ph idx="1"/>
          </p:nvPr>
        </p:nvSpPr>
        <p:spPr/>
        <p:txBody>
          <a:bodyPr/>
          <a:lstStyle/>
          <a:p>
            <a:r>
              <a:rPr lang="en-US" dirty="0" smtClean="0"/>
              <a:t>After a user is recognized as a legitimate user she is admitted to the system.</a:t>
            </a:r>
          </a:p>
          <a:p>
            <a:r>
              <a:rPr lang="en-US" dirty="0" smtClean="0"/>
              <a:t>For the user to access specific resources (memory, files, I/O devices) or data items she needs authorization rights. </a:t>
            </a:r>
          </a:p>
          <a:p>
            <a:r>
              <a:rPr lang="en-US" dirty="0" smtClean="0"/>
              <a:t>For every access (read or writes) to data a Logging system records the data item accessed, the time, the type of access, and the user who performed the access. </a:t>
            </a:r>
          </a:p>
          <a:p>
            <a:r>
              <a:rPr lang="en-US" dirty="0" smtClean="0"/>
              <a:t>The log can be audited later to check the proper use of the data. </a:t>
            </a:r>
            <a:endParaRPr lang="en-US" dirty="0"/>
          </a:p>
        </p:txBody>
      </p:sp>
    </p:spTree>
    <p:extLst>
      <p:ext uri="{BB962C8B-B14F-4D97-AF65-F5344CB8AC3E}">
        <p14:creationId xmlns:p14="http://schemas.microsoft.com/office/powerpoint/2010/main" val="41748292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Date Placeholder 1"/>
          <p:cNvSpPr>
            <a:spLocks noGrp="1"/>
          </p:cNvSpPr>
          <p:nvPr>
            <p:ph type="dt" sz="quarter" idx="10"/>
          </p:nvPr>
        </p:nvSpPr>
        <p:spPr/>
        <p:txBody>
          <a:bodyPr/>
          <a:lstStyle/>
          <a:p>
            <a:pPr eaLnBrk="0" hangingPunct="0">
              <a:defRPr/>
            </a:pPr>
            <a:fld id="{BDE17E53-B222-47E6-9BE0-0E5E46DF63D3}" type="datetime1">
              <a:rPr lang="en-US" smtClean="0"/>
              <a:pPr eaLnBrk="0" hangingPunct="0">
                <a:defRPr/>
              </a:pPr>
              <a:t>10/24/2016</a:t>
            </a:fld>
            <a:endParaRPr lang="en-US" smtClean="0"/>
          </a:p>
        </p:txBody>
      </p:sp>
      <p:sp>
        <p:nvSpPr>
          <p:cNvPr id="143363" name="Slide Number Placeholder 3"/>
          <p:cNvSpPr>
            <a:spLocks noGrp="1"/>
          </p:cNvSpPr>
          <p:nvPr>
            <p:ph type="sldNum" sz="quarter" idx="12"/>
          </p:nvPr>
        </p:nvSpPr>
        <p:spPr/>
        <p:txBody>
          <a:bodyPr/>
          <a:lstStyle/>
          <a:p>
            <a:pPr eaLnBrk="0" hangingPunct="0">
              <a:defRPr/>
            </a:pPr>
            <a:fld id="{0E823284-08EB-426B-9E15-56B26A6F22E3}" type="slidenum">
              <a:rPr lang="en-US" smtClean="0"/>
              <a:pPr eaLnBrk="0" hangingPunct="0">
                <a:defRPr/>
              </a:pPr>
              <a:t>56</a:t>
            </a:fld>
            <a:endParaRPr lang="en-US" smtClean="0"/>
          </a:p>
        </p:txBody>
      </p:sp>
      <p:sp>
        <p:nvSpPr>
          <p:cNvPr id="50179" name="Rectangle 2"/>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a:r>
              <a:rPr lang="en-US" sz="4400" dirty="0">
                <a:solidFill>
                  <a:schemeClr val="tx2"/>
                </a:solidFill>
                <a:latin typeface="Times New Roman" pitchFamily="18" charset="0"/>
              </a:rPr>
              <a:t>Classification of </a:t>
            </a:r>
            <a:r>
              <a:rPr lang="en-US" sz="4400" dirty="0" smtClean="0">
                <a:solidFill>
                  <a:schemeClr val="tx2"/>
                </a:solidFill>
                <a:latin typeface="Times New Roman" pitchFamily="18" charset="0"/>
              </a:rPr>
              <a:t>authorization </a:t>
            </a:r>
            <a:r>
              <a:rPr lang="en-US" sz="4400" dirty="0">
                <a:solidFill>
                  <a:schemeClr val="tx2"/>
                </a:solidFill>
                <a:latin typeface="Times New Roman" pitchFamily="18" charset="0"/>
              </a:rPr>
              <a:t>models </a:t>
            </a:r>
          </a:p>
        </p:txBody>
      </p:sp>
      <p:sp>
        <p:nvSpPr>
          <p:cNvPr id="50180" name="Rectangle 3"/>
          <p:cNvSpPr>
            <a:spLocks noChangeArrowheads="1"/>
          </p:cNvSpPr>
          <p:nvPr/>
        </p:nvSpPr>
        <p:spPr bwMode="auto">
          <a:xfrm>
            <a:off x="2209800" y="1981200"/>
            <a:ext cx="7772400" cy="4114800"/>
          </a:xfrm>
          <a:prstGeom prst="rect">
            <a:avLst/>
          </a:prstGeom>
          <a:noFill/>
          <a:ln w="9525">
            <a:noFill/>
            <a:miter lim="800000"/>
            <a:headEnd/>
            <a:tailEnd/>
          </a:ln>
        </p:spPr>
        <p:txBody>
          <a:bodyPr/>
          <a:lstStyle/>
          <a:p>
            <a:pPr marL="342900" indent="-342900">
              <a:spcBef>
                <a:spcPct val="20000"/>
              </a:spcBef>
              <a:buFontTx/>
              <a:buChar char="•"/>
            </a:pPr>
            <a:r>
              <a:rPr lang="en-US" sz="3200" b="1" dirty="0">
                <a:latin typeface="Times New Roman" pitchFamily="18" charset="0"/>
              </a:rPr>
              <a:t>Multilevel</a:t>
            </a:r>
            <a:r>
              <a:rPr lang="en-US" sz="3200" dirty="0">
                <a:latin typeface="Times New Roman" pitchFamily="18" charset="0"/>
              </a:rPr>
              <a:t> --users and data are assigned security levels </a:t>
            </a:r>
          </a:p>
          <a:p>
            <a:pPr marL="342900" indent="-342900">
              <a:spcBef>
                <a:spcPct val="20000"/>
              </a:spcBef>
              <a:buFontTx/>
              <a:buChar char="•"/>
            </a:pPr>
            <a:r>
              <a:rPr lang="en-US" sz="3200" b="1" dirty="0">
                <a:latin typeface="Times New Roman" pitchFamily="18" charset="0"/>
              </a:rPr>
              <a:t>Access matrix </a:t>
            </a:r>
            <a:r>
              <a:rPr lang="en-US" sz="3200" dirty="0">
                <a:latin typeface="Times New Roman" pitchFamily="18" charset="0"/>
              </a:rPr>
              <a:t>-- subject has specific type of access to data objects</a:t>
            </a:r>
          </a:p>
          <a:p>
            <a:pPr marL="342900" indent="-342900">
              <a:spcBef>
                <a:spcPct val="20000"/>
              </a:spcBef>
              <a:buFontTx/>
              <a:buChar char="•"/>
            </a:pPr>
            <a:r>
              <a:rPr lang="en-US" sz="3200" b="1" dirty="0">
                <a:latin typeface="Times New Roman" pitchFamily="18" charset="0"/>
              </a:rPr>
              <a:t>Mandatory</a:t>
            </a:r>
            <a:r>
              <a:rPr lang="en-US" sz="3200" dirty="0">
                <a:latin typeface="Times New Roman" pitchFamily="18" charset="0"/>
              </a:rPr>
              <a:t> --access rules defined only by administrators</a:t>
            </a:r>
          </a:p>
          <a:p>
            <a:pPr marL="342900" indent="-342900">
              <a:spcBef>
                <a:spcPct val="20000"/>
              </a:spcBef>
              <a:buFontTx/>
              <a:buChar char="•"/>
            </a:pPr>
            <a:r>
              <a:rPr lang="en-US" sz="3200" b="1" dirty="0">
                <a:latin typeface="Times New Roman" pitchFamily="18" charset="0"/>
              </a:rPr>
              <a:t>Discretionary</a:t>
            </a:r>
            <a:r>
              <a:rPr lang="en-US" sz="3200" dirty="0">
                <a:latin typeface="Times New Roman" pitchFamily="18" charset="0"/>
              </a:rPr>
              <a:t> -- users own data and can grant access to other users</a:t>
            </a:r>
          </a:p>
        </p:txBody>
      </p:sp>
    </p:spTree>
    <p:extLst>
      <p:ext uri="{BB962C8B-B14F-4D97-AF65-F5344CB8AC3E}">
        <p14:creationId xmlns:p14="http://schemas.microsoft.com/office/powerpoint/2010/main" val="282111100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Date Placeholder 1"/>
          <p:cNvSpPr>
            <a:spLocks noGrp="1"/>
          </p:cNvSpPr>
          <p:nvPr>
            <p:ph type="dt" sz="quarter" idx="10"/>
          </p:nvPr>
        </p:nvSpPr>
        <p:spPr/>
        <p:txBody>
          <a:bodyPr/>
          <a:lstStyle/>
          <a:p>
            <a:pPr eaLnBrk="0" hangingPunct="0">
              <a:defRPr/>
            </a:pPr>
            <a:fld id="{70AA2226-407D-457A-83FD-8D683601B8BA}" type="datetime1">
              <a:rPr lang="en-US" smtClean="0"/>
              <a:pPr eaLnBrk="0" hangingPunct="0">
                <a:defRPr/>
              </a:pPr>
              <a:t>10/24/2016</a:t>
            </a:fld>
            <a:endParaRPr lang="en-US" smtClean="0"/>
          </a:p>
        </p:txBody>
      </p:sp>
      <p:sp>
        <p:nvSpPr>
          <p:cNvPr id="145411" name="Slide Number Placeholder 3"/>
          <p:cNvSpPr>
            <a:spLocks noGrp="1"/>
          </p:cNvSpPr>
          <p:nvPr>
            <p:ph type="sldNum" sz="quarter" idx="12"/>
          </p:nvPr>
        </p:nvSpPr>
        <p:spPr/>
        <p:txBody>
          <a:bodyPr/>
          <a:lstStyle/>
          <a:p>
            <a:pPr eaLnBrk="0" hangingPunct="0">
              <a:defRPr/>
            </a:pPr>
            <a:fld id="{C24227BD-FE35-492A-9709-81B535125BBE}" type="slidenum">
              <a:rPr lang="en-US" smtClean="0"/>
              <a:pPr eaLnBrk="0" hangingPunct="0">
                <a:defRPr/>
              </a:pPr>
              <a:t>57</a:t>
            </a:fld>
            <a:endParaRPr lang="en-US" smtClean="0"/>
          </a:p>
        </p:txBody>
      </p:sp>
      <p:sp>
        <p:nvSpPr>
          <p:cNvPr id="51203" name="Rectangle 2"/>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a:r>
              <a:rPr lang="en-US" sz="4400">
                <a:solidFill>
                  <a:schemeClr val="tx2"/>
                </a:solidFill>
                <a:latin typeface="Times New Roman" pitchFamily="18" charset="0"/>
              </a:rPr>
              <a:t>Access matrix authorization rules</a:t>
            </a:r>
          </a:p>
        </p:txBody>
      </p:sp>
      <p:sp>
        <p:nvSpPr>
          <p:cNvPr id="51204" name="Rectangle 3"/>
          <p:cNvSpPr>
            <a:spLocks noChangeArrowheads="1"/>
          </p:cNvSpPr>
          <p:nvPr/>
        </p:nvSpPr>
        <p:spPr bwMode="auto">
          <a:xfrm>
            <a:off x="2209800" y="1981200"/>
            <a:ext cx="7772400" cy="4114800"/>
          </a:xfrm>
          <a:prstGeom prst="rect">
            <a:avLst/>
          </a:prstGeom>
          <a:noFill/>
          <a:ln w="9525">
            <a:noFill/>
            <a:miter lim="800000"/>
            <a:headEnd/>
            <a:tailEnd/>
          </a:ln>
        </p:spPr>
        <p:txBody>
          <a:bodyPr/>
          <a:lstStyle/>
          <a:p>
            <a:pPr marL="342900" indent="-342900">
              <a:spcBef>
                <a:spcPct val="20000"/>
              </a:spcBef>
              <a:buFontTx/>
              <a:buChar char="•"/>
            </a:pPr>
            <a:r>
              <a:rPr lang="en-US" sz="3200">
                <a:latin typeface="Times New Roman" pitchFamily="18" charset="0"/>
              </a:rPr>
              <a:t>Basic rule ( s, o, t ) , where  s is a subject (active entity), t is an access type, and o is an object </a:t>
            </a:r>
          </a:p>
          <a:p>
            <a:pPr marL="342900" indent="-342900">
              <a:spcBef>
                <a:spcPct val="20000"/>
              </a:spcBef>
              <a:buFontTx/>
              <a:buChar char="•"/>
            </a:pPr>
            <a:r>
              <a:rPr lang="en-US" sz="3200">
                <a:latin typeface="Times New Roman" pitchFamily="18" charset="0"/>
              </a:rPr>
              <a:t>Extended rule ( s, o , t , p,f) , where p is a predicate (access condition or guard) and f is a copy flag</a:t>
            </a:r>
          </a:p>
          <a:p>
            <a:pPr marL="342900" indent="-342900">
              <a:spcBef>
                <a:spcPct val="20000"/>
              </a:spcBef>
              <a:buFontTx/>
              <a:buChar char="•"/>
            </a:pPr>
            <a:r>
              <a:rPr lang="en-US" sz="3200">
                <a:latin typeface="Times New Roman" pitchFamily="18" charset="0"/>
              </a:rPr>
              <a:t>This, and the other models, can be described by OO patterns </a:t>
            </a:r>
          </a:p>
        </p:txBody>
      </p:sp>
    </p:spTree>
    <p:extLst>
      <p:ext uri="{BB962C8B-B14F-4D97-AF65-F5344CB8AC3E}">
        <p14:creationId xmlns:p14="http://schemas.microsoft.com/office/powerpoint/2010/main" val="156668700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Date Placeholder 2"/>
          <p:cNvSpPr>
            <a:spLocks noGrp="1"/>
          </p:cNvSpPr>
          <p:nvPr>
            <p:ph type="dt" sz="quarter" idx="10"/>
          </p:nvPr>
        </p:nvSpPr>
        <p:spPr/>
        <p:txBody>
          <a:bodyPr/>
          <a:lstStyle/>
          <a:p>
            <a:pPr eaLnBrk="0" hangingPunct="0">
              <a:defRPr/>
            </a:pPr>
            <a:fld id="{6A7A1749-36A4-4559-84B0-222CF9ACEEF1}" type="datetime1">
              <a:rPr lang="en-US" smtClean="0"/>
              <a:pPr eaLnBrk="0" hangingPunct="0">
                <a:defRPr/>
              </a:pPr>
              <a:t>10/24/2016</a:t>
            </a:fld>
            <a:endParaRPr lang="en-US" smtClean="0"/>
          </a:p>
        </p:txBody>
      </p:sp>
      <p:sp>
        <p:nvSpPr>
          <p:cNvPr id="147459" name="Slide Number Placeholder 4"/>
          <p:cNvSpPr>
            <a:spLocks noGrp="1"/>
          </p:cNvSpPr>
          <p:nvPr>
            <p:ph type="sldNum" sz="quarter" idx="12"/>
          </p:nvPr>
        </p:nvSpPr>
        <p:spPr/>
        <p:txBody>
          <a:bodyPr/>
          <a:lstStyle/>
          <a:p>
            <a:pPr eaLnBrk="0" hangingPunct="0">
              <a:defRPr/>
            </a:pPr>
            <a:fld id="{25EEB124-B99F-4BEB-8DB8-D1ED6A6ED107}" type="slidenum">
              <a:rPr lang="en-US" smtClean="0"/>
              <a:pPr eaLnBrk="0" hangingPunct="0">
                <a:defRPr/>
              </a:pPr>
              <a:t>58</a:t>
            </a:fld>
            <a:endParaRPr lang="en-US" smtClean="0"/>
          </a:p>
        </p:txBody>
      </p:sp>
      <p:sp>
        <p:nvSpPr>
          <p:cNvPr id="53251" name="Rectangle 1026"/>
          <p:cNvSpPr>
            <a:spLocks noGrp="1" noChangeArrowheads="1"/>
          </p:cNvSpPr>
          <p:nvPr>
            <p:ph type="title" idx="4294967295"/>
          </p:nvPr>
        </p:nvSpPr>
        <p:spPr/>
        <p:txBody>
          <a:bodyPr/>
          <a:lstStyle/>
          <a:p>
            <a:pPr eaLnBrk="1" hangingPunct="1"/>
            <a:r>
              <a:rPr lang="en-US" smtClean="0"/>
              <a:t>Authorization pattern</a:t>
            </a:r>
          </a:p>
        </p:txBody>
      </p:sp>
      <p:pic>
        <p:nvPicPr>
          <p:cNvPr id="53252" name="Picture 1027"/>
          <p:cNvPicPr>
            <a:picLocks noChangeAspect="1" noChangeArrowheads="1"/>
          </p:cNvPicPr>
          <p:nvPr/>
        </p:nvPicPr>
        <p:blipFill>
          <a:blip r:embed="rId2" cstate="print"/>
          <a:srcRect/>
          <a:stretch>
            <a:fillRect/>
          </a:stretch>
        </p:blipFill>
        <p:spPr bwMode="auto">
          <a:xfrm>
            <a:off x="3306763" y="2197101"/>
            <a:ext cx="5581650" cy="2460625"/>
          </a:xfrm>
          <a:prstGeom prst="rect">
            <a:avLst/>
          </a:prstGeom>
          <a:noFill/>
          <a:ln w="9525">
            <a:noFill/>
            <a:miter lim="800000"/>
            <a:headEnd/>
            <a:tailEnd/>
          </a:ln>
        </p:spPr>
      </p:pic>
    </p:spTree>
    <p:extLst>
      <p:ext uri="{BB962C8B-B14F-4D97-AF65-F5344CB8AC3E}">
        <p14:creationId xmlns:p14="http://schemas.microsoft.com/office/powerpoint/2010/main" val="15658478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Date Placeholder 2"/>
          <p:cNvSpPr>
            <a:spLocks noGrp="1"/>
          </p:cNvSpPr>
          <p:nvPr>
            <p:ph type="dt" sz="quarter" idx="10"/>
          </p:nvPr>
        </p:nvSpPr>
        <p:spPr/>
        <p:txBody>
          <a:bodyPr/>
          <a:lstStyle/>
          <a:p>
            <a:pPr eaLnBrk="0" hangingPunct="0">
              <a:defRPr/>
            </a:pPr>
            <a:fld id="{28537941-71AF-48A0-AC81-65E9E9A7DCD5}" type="datetime1">
              <a:rPr lang="en-US" smtClean="0"/>
              <a:pPr eaLnBrk="0" hangingPunct="0">
                <a:defRPr/>
              </a:pPr>
              <a:t>10/24/2016</a:t>
            </a:fld>
            <a:endParaRPr lang="en-US" smtClean="0"/>
          </a:p>
        </p:txBody>
      </p:sp>
      <p:sp>
        <p:nvSpPr>
          <p:cNvPr id="148483" name="Slide Number Placeholder 4"/>
          <p:cNvSpPr>
            <a:spLocks noGrp="1"/>
          </p:cNvSpPr>
          <p:nvPr>
            <p:ph type="sldNum" sz="quarter" idx="12"/>
          </p:nvPr>
        </p:nvSpPr>
        <p:spPr/>
        <p:txBody>
          <a:bodyPr/>
          <a:lstStyle/>
          <a:p>
            <a:pPr eaLnBrk="0" hangingPunct="0">
              <a:defRPr/>
            </a:pPr>
            <a:fld id="{979B3D6E-709D-4C7A-AD12-2B33B1164809}" type="slidenum">
              <a:rPr lang="en-US" smtClean="0"/>
              <a:pPr eaLnBrk="0" hangingPunct="0">
                <a:defRPr/>
              </a:pPr>
              <a:t>59</a:t>
            </a:fld>
            <a:endParaRPr lang="en-US" smtClean="0"/>
          </a:p>
        </p:txBody>
      </p:sp>
      <p:sp>
        <p:nvSpPr>
          <p:cNvPr id="54275" name="Rectangle 2"/>
          <p:cNvSpPr>
            <a:spLocks noGrp="1" noChangeArrowheads="1"/>
          </p:cNvSpPr>
          <p:nvPr>
            <p:ph type="title" idx="4294967295"/>
          </p:nvPr>
        </p:nvSpPr>
        <p:spPr/>
        <p:txBody>
          <a:bodyPr/>
          <a:lstStyle/>
          <a:p>
            <a:pPr eaLnBrk="1" hangingPunct="1"/>
            <a:r>
              <a:rPr lang="en-US" smtClean="0"/>
              <a:t>Authorization mapping</a:t>
            </a:r>
          </a:p>
        </p:txBody>
      </p:sp>
      <p:pic>
        <p:nvPicPr>
          <p:cNvPr id="54276" name="Picture 3"/>
          <p:cNvPicPr>
            <a:picLocks noChangeAspect="1" noChangeArrowheads="1"/>
          </p:cNvPicPr>
          <p:nvPr/>
        </p:nvPicPr>
        <p:blipFill>
          <a:blip r:embed="rId2" cstate="print"/>
          <a:srcRect/>
          <a:stretch>
            <a:fillRect/>
          </a:stretch>
        </p:blipFill>
        <p:spPr bwMode="auto">
          <a:xfrm>
            <a:off x="2874964" y="1452563"/>
            <a:ext cx="6442075" cy="3962400"/>
          </a:xfrm>
          <a:prstGeom prst="rect">
            <a:avLst/>
          </a:prstGeom>
          <a:noFill/>
          <a:ln w="9525">
            <a:noFill/>
            <a:miter lim="800000"/>
            <a:headEnd/>
            <a:tailEnd/>
          </a:ln>
        </p:spPr>
      </p:pic>
    </p:spTree>
    <p:extLst>
      <p:ext uri="{BB962C8B-B14F-4D97-AF65-F5344CB8AC3E}">
        <p14:creationId xmlns:p14="http://schemas.microsoft.com/office/powerpoint/2010/main" val="31829137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Date Placeholder 3"/>
          <p:cNvSpPr>
            <a:spLocks noGrp="1"/>
          </p:cNvSpPr>
          <p:nvPr>
            <p:ph type="dt" sz="quarter" idx="10"/>
          </p:nvPr>
        </p:nvSpPr>
        <p:spPr>
          <a:noFill/>
        </p:spPr>
        <p:txBody>
          <a:bodyPr/>
          <a:lstStyle/>
          <a:p>
            <a:pPr eaLnBrk="0" hangingPunct="0"/>
            <a:fld id="{36E24D28-0763-42D0-9522-E01AAB6965FD}" type="datetime1">
              <a:rPr lang="en-US" smtClean="0"/>
              <a:pPr eaLnBrk="0" hangingPunct="0"/>
              <a:t>10/24/2016</a:t>
            </a:fld>
            <a:endParaRPr lang="en-US" smtClean="0"/>
          </a:p>
        </p:txBody>
      </p:sp>
      <p:sp>
        <p:nvSpPr>
          <p:cNvPr id="61443" name="Slide Number Placeholder 5"/>
          <p:cNvSpPr>
            <a:spLocks noGrp="1"/>
          </p:cNvSpPr>
          <p:nvPr>
            <p:ph type="sldNum" sz="quarter" idx="12"/>
          </p:nvPr>
        </p:nvSpPr>
        <p:spPr>
          <a:noFill/>
        </p:spPr>
        <p:txBody>
          <a:bodyPr/>
          <a:lstStyle/>
          <a:p>
            <a:pPr eaLnBrk="0" hangingPunct="0"/>
            <a:fld id="{246A4C10-0C84-4C83-9EB4-4EACC3E47BFF}" type="slidenum">
              <a:rPr lang="en-US" smtClean="0"/>
              <a:pPr eaLnBrk="0" hangingPunct="0"/>
              <a:t>6</a:t>
            </a:fld>
            <a:endParaRPr lang="en-US" smtClean="0"/>
          </a:p>
        </p:txBody>
      </p:sp>
      <p:sp>
        <p:nvSpPr>
          <p:cNvPr id="61444" name="Rectangle 2"/>
          <p:cNvSpPr>
            <a:spLocks noGrp="1" noChangeArrowheads="1"/>
          </p:cNvSpPr>
          <p:nvPr>
            <p:ph type="title" idx="4294967295"/>
          </p:nvPr>
        </p:nvSpPr>
        <p:spPr/>
        <p:txBody>
          <a:bodyPr/>
          <a:lstStyle/>
          <a:p>
            <a:pPr eaLnBrk="1" hangingPunct="1"/>
            <a:r>
              <a:rPr lang="en-US" sz="3200" dirty="0"/>
              <a:t>The security problem</a:t>
            </a:r>
          </a:p>
        </p:txBody>
      </p:sp>
      <p:sp>
        <p:nvSpPr>
          <p:cNvPr id="61445" name="Rectangle 3"/>
          <p:cNvSpPr>
            <a:spLocks noGrp="1" noChangeArrowheads="1"/>
          </p:cNvSpPr>
          <p:nvPr>
            <p:ph type="body" idx="4294967295"/>
          </p:nvPr>
        </p:nvSpPr>
        <p:spPr/>
        <p:txBody>
          <a:bodyPr>
            <a:noAutofit/>
          </a:bodyPr>
          <a:lstStyle/>
          <a:p>
            <a:pPr>
              <a:lnSpc>
                <a:spcPct val="80000"/>
              </a:lnSpc>
            </a:pPr>
            <a:r>
              <a:rPr lang="en-US" b="1" dirty="0"/>
              <a:t>Unauthorized</a:t>
            </a:r>
            <a:r>
              <a:rPr lang="en-US" dirty="0"/>
              <a:t> </a:t>
            </a:r>
            <a:r>
              <a:rPr lang="en-US" b="1" dirty="0"/>
              <a:t>data disclosure </a:t>
            </a:r>
            <a:r>
              <a:rPr lang="en-US" dirty="0"/>
              <a:t>(confidentiality or secrecy). </a:t>
            </a:r>
          </a:p>
          <a:p>
            <a:pPr>
              <a:lnSpc>
                <a:spcPct val="80000"/>
              </a:lnSpc>
            </a:pPr>
            <a:r>
              <a:rPr lang="en-US" b="1" dirty="0"/>
              <a:t>Unauthorized data modification </a:t>
            </a:r>
            <a:r>
              <a:rPr lang="en-US" dirty="0"/>
              <a:t>(integrity). May result in inconsistencies or erroneous data. Data destruction may bring all kinds of losses.</a:t>
            </a:r>
          </a:p>
          <a:p>
            <a:pPr>
              <a:lnSpc>
                <a:spcPct val="80000"/>
              </a:lnSpc>
            </a:pPr>
            <a:r>
              <a:rPr lang="en-US" b="1" dirty="0"/>
              <a:t>Denial of service—</a:t>
            </a:r>
            <a:r>
              <a:rPr lang="en-US" dirty="0"/>
              <a:t>Users or other systems may prevent the legitimate users from using their system. Denial of service is an attack on the availability of the system.</a:t>
            </a:r>
          </a:p>
          <a:p>
            <a:pPr>
              <a:lnSpc>
                <a:spcPct val="80000"/>
              </a:lnSpc>
            </a:pPr>
            <a:r>
              <a:rPr lang="en-US" b="1" dirty="0"/>
              <a:t>Lack of accountability</a:t>
            </a:r>
            <a:r>
              <a:rPr lang="en-US" dirty="0"/>
              <a:t>—Users should be responsible for their actions and should not be able to deny what they have done (non-repudiation). </a:t>
            </a:r>
          </a:p>
        </p:txBody>
      </p:sp>
    </p:spTree>
    <p:extLst>
      <p:ext uri="{BB962C8B-B14F-4D97-AF65-F5344CB8AC3E}">
        <p14:creationId xmlns:p14="http://schemas.microsoft.com/office/powerpoint/2010/main" val="3527353074"/>
      </p:ext>
    </p:extLst>
  </p:cSld>
  <p:clrMapOvr>
    <a:masterClrMapping/>
  </p:clrMapOvr>
  <p:transition advTm="58170"/>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Date Placeholder 1"/>
          <p:cNvSpPr>
            <a:spLocks noGrp="1"/>
          </p:cNvSpPr>
          <p:nvPr>
            <p:ph type="dt" sz="quarter" idx="10"/>
          </p:nvPr>
        </p:nvSpPr>
        <p:spPr/>
        <p:txBody>
          <a:bodyPr/>
          <a:lstStyle/>
          <a:p>
            <a:pPr eaLnBrk="0" hangingPunct="0">
              <a:defRPr/>
            </a:pPr>
            <a:fld id="{32475C71-C778-4AB2-8DC4-9E9E2CF79D3A}" type="datetime1">
              <a:rPr lang="en-US" smtClean="0"/>
              <a:pPr eaLnBrk="0" hangingPunct="0">
                <a:defRPr/>
              </a:pPr>
              <a:t>10/24/2016</a:t>
            </a:fld>
            <a:endParaRPr lang="en-US" smtClean="0"/>
          </a:p>
        </p:txBody>
      </p:sp>
      <p:sp>
        <p:nvSpPr>
          <p:cNvPr id="149507" name="Slide Number Placeholder 3"/>
          <p:cNvSpPr>
            <a:spLocks noGrp="1"/>
          </p:cNvSpPr>
          <p:nvPr>
            <p:ph type="sldNum" sz="quarter" idx="12"/>
          </p:nvPr>
        </p:nvSpPr>
        <p:spPr/>
        <p:txBody>
          <a:bodyPr/>
          <a:lstStyle/>
          <a:p>
            <a:pPr eaLnBrk="0" hangingPunct="0">
              <a:defRPr/>
            </a:pPr>
            <a:fld id="{4502052A-C6A2-419E-A5B4-9B44AA6CD71C}" type="slidenum">
              <a:rPr lang="en-US" smtClean="0"/>
              <a:pPr eaLnBrk="0" hangingPunct="0">
                <a:defRPr/>
              </a:pPr>
              <a:t>60</a:t>
            </a:fld>
            <a:endParaRPr lang="en-US" smtClean="0"/>
          </a:p>
        </p:txBody>
      </p:sp>
      <p:sp>
        <p:nvSpPr>
          <p:cNvPr id="55299" name="Rectangle 5"/>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a:r>
              <a:rPr lang="en-US" sz="4400">
                <a:solidFill>
                  <a:schemeClr val="tx2"/>
                </a:solidFill>
                <a:latin typeface="Times New Roman" pitchFamily="18" charset="0"/>
              </a:rPr>
              <a:t>Reference Monitor</a:t>
            </a:r>
          </a:p>
        </p:txBody>
      </p:sp>
      <p:sp>
        <p:nvSpPr>
          <p:cNvPr id="55300" name="Rectangle 6"/>
          <p:cNvSpPr>
            <a:spLocks noChangeArrowheads="1"/>
          </p:cNvSpPr>
          <p:nvPr/>
        </p:nvSpPr>
        <p:spPr bwMode="auto">
          <a:xfrm>
            <a:off x="2209800" y="1981200"/>
            <a:ext cx="7772400" cy="4114800"/>
          </a:xfrm>
          <a:prstGeom prst="rect">
            <a:avLst/>
          </a:prstGeom>
          <a:noFill/>
          <a:ln w="9525">
            <a:noFill/>
            <a:miter lim="800000"/>
            <a:headEnd/>
            <a:tailEnd/>
          </a:ln>
        </p:spPr>
        <p:txBody>
          <a:bodyPr/>
          <a:lstStyle/>
          <a:p>
            <a:pPr marL="342900" indent="-342900">
              <a:spcBef>
                <a:spcPct val="20000"/>
              </a:spcBef>
              <a:buFontTx/>
              <a:buChar char="•"/>
            </a:pPr>
            <a:r>
              <a:rPr lang="en-US" sz="3200">
                <a:latin typeface="Times New Roman" pitchFamily="18" charset="0"/>
              </a:rPr>
              <a:t>Each request for resources must be intercepted and evaluated for authorized access</a:t>
            </a:r>
          </a:p>
          <a:p>
            <a:pPr marL="342900" indent="-342900">
              <a:spcBef>
                <a:spcPct val="20000"/>
              </a:spcBef>
              <a:buFontTx/>
              <a:buChar char="•"/>
            </a:pPr>
            <a:r>
              <a:rPr lang="en-US" sz="3200">
                <a:latin typeface="Times New Roman" pitchFamily="18" charset="0"/>
              </a:rPr>
              <a:t>Abstract concept, implemented as memory access manager, file permission checks, CORBA adapters, etc.  </a:t>
            </a:r>
          </a:p>
        </p:txBody>
      </p:sp>
    </p:spTree>
    <p:extLst>
      <p:ext uri="{BB962C8B-B14F-4D97-AF65-F5344CB8AC3E}">
        <p14:creationId xmlns:p14="http://schemas.microsoft.com/office/powerpoint/2010/main" val="5773192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pPr eaLnBrk="1" hangingPunct="1"/>
            <a:r>
              <a:rPr lang="en-US" smtClean="0"/>
              <a:t>Reference Monitor idea</a:t>
            </a:r>
          </a:p>
        </p:txBody>
      </p:sp>
      <p:graphicFrame>
        <p:nvGraphicFramePr>
          <p:cNvPr id="1026" name="Object 2"/>
          <p:cNvGraphicFramePr>
            <a:graphicFrameLocks noChangeAspect="1"/>
          </p:cNvGraphicFramePr>
          <p:nvPr/>
        </p:nvGraphicFramePr>
        <p:xfrm>
          <a:off x="3505201" y="1981200"/>
          <a:ext cx="5483225" cy="3576638"/>
        </p:xfrm>
        <a:graphic>
          <a:graphicData uri="http://schemas.openxmlformats.org/presentationml/2006/ole">
            <mc:AlternateContent xmlns:mc="http://schemas.openxmlformats.org/markup-compatibility/2006">
              <mc:Choice xmlns:v="urn:schemas-microsoft-com:vml" Requires="v">
                <p:oleObj spid="_x0000_s1122" name="Document" r:id="rId3" imgW="5483860" imgH="3036267" progId="Word.Document.12">
                  <p:embed/>
                </p:oleObj>
              </mc:Choice>
              <mc:Fallback>
                <p:oleObj name="Document" r:id="rId3" imgW="5483860" imgH="3036267"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1" y="1981200"/>
                        <a:ext cx="5483225" cy="357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6783391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255F4169-CA51-450C-94BC-7C5164D0DCA2}" type="datetime1">
              <a:rPr lang="en-US" altLang="en-US" sz="1400" b="0" i="0">
                <a:latin typeface="Times New Roman" panose="02020603050405020304" pitchFamily="18" charset="0"/>
              </a:rPr>
              <a:pPr eaLnBrk="0" hangingPunct="0">
                <a:spcBef>
                  <a:spcPct val="0"/>
                </a:spcBef>
                <a:buFontTx/>
                <a:buNone/>
              </a:pPr>
              <a:t>10/24/2016</a:t>
            </a:fld>
            <a:endParaRPr lang="en-US" altLang="en-US" sz="1400" b="0" i="0">
              <a:latin typeface="Times New Roman" panose="02020603050405020304" pitchFamily="18" charset="0"/>
            </a:endParaRPr>
          </a:p>
        </p:txBody>
      </p:sp>
      <p:sp>
        <p:nvSpPr>
          <p:cNvPr id="1454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C89F2CCB-17E2-4FD6-9331-D0FEC6242B78}" type="slidenum">
              <a:rPr lang="en-US" altLang="en-US" sz="1400" b="0" i="0">
                <a:latin typeface="Times New Roman" panose="02020603050405020304" pitchFamily="18" charset="0"/>
              </a:rPr>
              <a:pPr eaLnBrk="0" hangingPunct="0">
                <a:spcBef>
                  <a:spcPct val="0"/>
                </a:spcBef>
                <a:buFontTx/>
                <a:buNone/>
              </a:pPr>
              <a:t>62</a:t>
            </a:fld>
            <a:endParaRPr lang="en-US" altLang="en-US" sz="1400" b="0" i="0">
              <a:latin typeface="Times New Roman" panose="02020603050405020304" pitchFamily="18" charset="0"/>
            </a:endParaRPr>
          </a:p>
        </p:txBody>
      </p:sp>
      <p:sp>
        <p:nvSpPr>
          <p:cNvPr id="145412" name="Rectangle 5"/>
          <p:cNvSpPr>
            <a:spLocks noGrp="1" noChangeArrowheads="1"/>
          </p:cNvSpPr>
          <p:nvPr>
            <p:ph type="title" idx="4294967295"/>
          </p:nvPr>
        </p:nvSpPr>
        <p:spPr/>
        <p:txBody>
          <a:bodyPr/>
          <a:lstStyle/>
          <a:p>
            <a:pPr eaLnBrk="1" hangingPunct="1"/>
            <a:r>
              <a:rPr lang="en-US" altLang="en-US" smtClean="0"/>
              <a:t>Enforcing access control</a:t>
            </a:r>
          </a:p>
        </p:txBody>
      </p:sp>
      <p:pic>
        <p:nvPicPr>
          <p:cNvPr id="145413" name="Picture 4"/>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3357564" y="2581275"/>
            <a:ext cx="5476875" cy="2609850"/>
          </a:xfrm>
          <a:noFill/>
        </p:spPr>
      </p:pic>
    </p:spTree>
    <p:extLst>
      <p:ext uri="{BB962C8B-B14F-4D97-AF65-F5344CB8AC3E}">
        <p14:creationId xmlns:p14="http://schemas.microsoft.com/office/powerpoint/2010/main" val="203397257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Date Placeholder 3"/>
          <p:cNvSpPr>
            <a:spLocks noGrp="1"/>
          </p:cNvSpPr>
          <p:nvPr>
            <p:ph type="dt" sz="quarter" idx="10"/>
          </p:nvPr>
        </p:nvSpPr>
        <p:spPr/>
        <p:txBody>
          <a:bodyPr/>
          <a:lstStyle/>
          <a:p>
            <a:pPr eaLnBrk="0" hangingPunct="0">
              <a:defRPr/>
            </a:pPr>
            <a:fld id="{16629BC9-DF35-41DB-868B-F7E9EB196EAF}" type="datetime1">
              <a:rPr lang="en-US" smtClean="0"/>
              <a:pPr eaLnBrk="0" hangingPunct="0">
                <a:defRPr/>
              </a:pPr>
              <a:t>10/24/2016</a:t>
            </a:fld>
            <a:endParaRPr lang="en-US" smtClean="0"/>
          </a:p>
        </p:txBody>
      </p:sp>
      <p:sp>
        <p:nvSpPr>
          <p:cNvPr id="152579" name="Slide Number Placeholder 5"/>
          <p:cNvSpPr>
            <a:spLocks noGrp="1"/>
          </p:cNvSpPr>
          <p:nvPr>
            <p:ph type="sldNum" sz="quarter" idx="12"/>
          </p:nvPr>
        </p:nvSpPr>
        <p:spPr/>
        <p:txBody>
          <a:bodyPr/>
          <a:lstStyle/>
          <a:p>
            <a:pPr eaLnBrk="0" hangingPunct="0">
              <a:defRPr/>
            </a:pPr>
            <a:fld id="{F1CD2BEE-B329-4329-A092-055973CBFFDD}" type="slidenum">
              <a:rPr lang="en-US" smtClean="0"/>
              <a:pPr eaLnBrk="0" hangingPunct="0">
                <a:defRPr/>
              </a:pPr>
              <a:t>63</a:t>
            </a:fld>
            <a:endParaRPr lang="en-US" smtClean="0"/>
          </a:p>
        </p:txBody>
      </p:sp>
      <p:sp>
        <p:nvSpPr>
          <p:cNvPr id="58371" name="Rectangle 2"/>
          <p:cNvSpPr>
            <a:spLocks noGrp="1" noChangeArrowheads="1"/>
          </p:cNvSpPr>
          <p:nvPr>
            <p:ph type="title" idx="4294967295"/>
          </p:nvPr>
        </p:nvSpPr>
        <p:spPr/>
        <p:txBody>
          <a:bodyPr/>
          <a:lstStyle/>
          <a:p>
            <a:pPr eaLnBrk="1" hangingPunct="1"/>
            <a:r>
              <a:rPr lang="en-US" smtClean="0"/>
              <a:t>Role-Based Access Control</a:t>
            </a:r>
          </a:p>
        </p:txBody>
      </p:sp>
      <p:sp>
        <p:nvSpPr>
          <p:cNvPr id="58372" name="Rectangle 3"/>
          <p:cNvSpPr>
            <a:spLocks noGrp="1" noChangeArrowheads="1"/>
          </p:cNvSpPr>
          <p:nvPr>
            <p:ph type="body" idx="4294967295"/>
          </p:nvPr>
        </p:nvSpPr>
        <p:spPr/>
        <p:txBody>
          <a:bodyPr/>
          <a:lstStyle/>
          <a:p>
            <a:pPr eaLnBrk="1" hangingPunct="1"/>
            <a:r>
              <a:rPr lang="en-US" smtClean="0"/>
              <a:t>Users are assigned roles according to their functions and given the needed rights (access types for specific objects)</a:t>
            </a:r>
          </a:p>
          <a:p>
            <a:pPr eaLnBrk="1" hangingPunct="1"/>
            <a:r>
              <a:rPr lang="en-US" smtClean="0"/>
              <a:t>When users are assigned by administrators, this is a mandatory model</a:t>
            </a:r>
          </a:p>
          <a:p>
            <a:pPr eaLnBrk="1" hangingPunct="1"/>
            <a:r>
              <a:rPr lang="en-US" smtClean="0"/>
              <a:t>Can implement least privilege and separation of duty policies</a:t>
            </a:r>
          </a:p>
          <a:p>
            <a:pPr eaLnBrk="1" hangingPunct="1"/>
            <a:r>
              <a:rPr lang="en-US" smtClean="0"/>
              <a:t>Reduces number of rules </a:t>
            </a:r>
          </a:p>
        </p:txBody>
      </p:sp>
    </p:spTree>
    <p:extLst>
      <p:ext uri="{BB962C8B-B14F-4D97-AF65-F5344CB8AC3E}">
        <p14:creationId xmlns:p14="http://schemas.microsoft.com/office/powerpoint/2010/main" val="104526143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Date Placeholder 2"/>
          <p:cNvSpPr>
            <a:spLocks noGrp="1"/>
          </p:cNvSpPr>
          <p:nvPr>
            <p:ph type="dt" sz="quarter" idx="10"/>
          </p:nvPr>
        </p:nvSpPr>
        <p:spPr/>
        <p:txBody>
          <a:bodyPr/>
          <a:lstStyle/>
          <a:p>
            <a:pPr eaLnBrk="0" hangingPunct="0">
              <a:defRPr/>
            </a:pPr>
            <a:fld id="{3079EAB8-A0A5-4D8B-AD13-CEF8B400A5E4}" type="datetime1">
              <a:rPr lang="en-US" smtClean="0"/>
              <a:pPr eaLnBrk="0" hangingPunct="0">
                <a:defRPr/>
              </a:pPr>
              <a:t>10/24/2016</a:t>
            </a:fld>
            <a:endParaRPr lang="en-US" smtClean="0"/>
          </a:p>
        </p:txBody>
      </p:sp>
      <p:sp>
        <p:nvSpPr>
          <p:cNvPr id="153603" name="Slide Number Placeholder 4"/>
          <p:cNvSpPr>
            <a:spLocks noGrp="1"/>
          </p:cNvSpPr>
          <p:nvPr>
            <p:ph type="sldNum" sz="quarter" idx="12"/>
          </p:nvPr>
        </p:nvSpPr>
        <p:spPr/>
        <p:txBody>
          <a:bodyPr/>
          <a:lstStyle/>
          <a:p>
            <a:pPr eaLnBrk="0" hangingPunct="0">
              <a:defRPr/>
            </a:pPr>
            <a:fld id="{8E575610-690B-43F4-8ED5-F22F7F692167}" type="slidenum">
              <a:rPr lang="en-US" smtClean="0"/>
              <a:pPr eaLnBrk="0" hangingPunct="0">
                <a:defRPr/>
              </a:pPr>
              <a:t>64</a:t>
            </a:fld>
            <a:endParaRPr lang="en-US" smtClean="0"/>
          </a:p>
        </p:txBody>
      </p:sp>
      <p:sp>
        <p:nvSpPr>
          <p:cNvPr id="59395" name="Rectangle 2"/>
          <p:cNvSpPr>
            <a:spLocks noGrp="1" noChangeArrowheads="1"/>
          </p:cNvSpPr>
          <p:nvPr>
            <p:ph type="title" idx="4294967295"/>
          </p:nvPr>
        </p:nvSpPr>
        <p:spPr/>
        <p:txBody>
          <a:bodyPr/>
          <a:lstStyle/>
          <a:p>
            <a:pPr eaLnBrk="1" hangingPunct="1"/>
            <a:r>
              <a:rPr lang="en-US" smtClean="0"/>
              <a:t>Basic RBAC pattern</a:t>
            </a:r>
          </a:p>
        </p:txBody>
      </p:sp>
      <p:pic>
        <p:nvPicPr>
          <p:cNvPr id="59396" name="Picture 3"/>
          <p:cNvPicPr>
            <a:picLocks noChangeAspect="1" noChangeArrowheads="1"/>
          </p:cNvPicPr>
          <p:nvPr/>
        </p:nvPicPr>
        <p:blipFill>
          <a:blip r:embed="rId2" cstate="print"/>
          <a:srcRect/>
          <a:stretch>
            <a:fillRect/>
          </a:stretch>
        </p:blipFill>
        <p:spPr bwMode="auto">
          <a:xfrm>
            <a:off x="3200400" y="2209801"/>
            <a:ext cx="5818188" cy="2232025"/>
          </a:xfrm>
          <a:prstGeom prst="rect">
            <a:avLst/>
          </a:prstGeom>
          <a:noFill/>
          <a:ln w="9525">
            <a:noFill/>
            <a:miter lim="800000"/>
            <a:headEnd/>
            <a:tailEnd/>
          </a:ln>
        </p:spPr>
      </p:pic>
    </p:spTree>
    <p:extLst>
      <p:ext uri="{BB962C8B-B14F-4D97-AF65-F5344CB8AC3E}">
        <p14:creationId xmlns:p14="http://schemas.microsoft.com/office/powerpoint/2010/main" val="197944322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198892F2-3F62-43B9-961F-613637B78F27}" type="datetime1">
              <a:rPr lang="en-US" altLang="en-US" sz="1400" b="0" i="0">
                <a:latin typeface="Times New Roman" panose="02020603050405020304" pitchFamily="18" charset="0"/>
              </a:rPr>
              <a:pPr eaLnBrk="0" hangingPunct="0">
                <a:spcBef>
                  <a:spcPct val="0"/>
                </a:spcBef>
                <a:buFontTx/>
                <a:buNone/>
              </a:pPr>
              <a:t>10/24/2016</a:t>
            </a:fld>
            <a:endParaRPr lang="en-US" altLang="en-US" sz="1400" b="0" i="0">
              <a:latin typeface="Times New Roman" panose="02020603050405020304" pitchFamily="18" charset="0"/>
            </a:endParaRPr>
          </a:p>
        </p:txBody>
      </p:sp>
      <p:sp>
        <p:nvSpPr>
          <p:cNvPr id="149507"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91592A8B-53B5-4E19-903D-F393E5AA5334}" type="slidenum">
              <a:rPr lang="en-US" altLang="en-US" sz="1400" b="0" i="0">
                <a:latin typeface="Times New Roman" panose="02020603050405020304" pitchFamily="18" charset="0"/>
              </a:rPr>
              <a:pPr eaLnBrk="0" hangingPunct="0">
                <a:spcBef>
                  <a:spcPct val="0"/>
                </a:spcBef>
                <a:buFontTx/>
                <a:buNone/>
              </a:pPr>
              <a:t>65</a:t>
            </a:fld>
            <a:endParaRPr lang="en-US" altLang="en-US" sz="1400" b="0" i="0">
              <a:latin typeface="Times New Roman" panose="02020603050405020304" pitchFamily="18" charset="0"/>
            </a:endParaRPr>
          </a:p>
        </p:txBody>
      </p:sp>
      <p:pic>
        <p:nvPicPr>
          <p:cNvPr id="14950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4975" y="1016000"/>
            <a:ext cx="8782050"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475309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Date Placeholder 3"/>
          <p:cNvSpPr txBox="1">
            <a:spLocks noGrp="1"/>
          </p:cNvSpPr>
          <p:nvPr/>
        </p:nvSpPr>
        <p:spPr bwMode="auto">
          <a:xfrm>
            <a:off x="2209800" y="6248400"/>
            <a:ext cx="1905000" cy="457200"/>
          </a:xfrm>
          <a:prstGeom prst="rect">
            <a:avLst/>
          </a:prstGeom>
          <a:noFill/>
          <a:ln w="9525">
            <a:noFill/>
            <a:miter lim="800000"/>
            <a:headEnd/>
            <a:tailEnd/>
          </a:ln>
        </p:spPr>
        <p:txBody>
          <a:bodyPr/>
          <a:lstStyle/>
          <a:p>
            <a:fld id="{27DC0921-6CA6-4688-96EF-708C85CB8B88}" type="datetime1">
              <a:rPr lang="en-US" sz="1400">
                <a:latin typeface="Times New Roman" pitchFamily="18" charset="0"/>
              </a:rPr>
              <a:pPr/>
              <a:t>10/24/2016</a:t>
            </a:fld>
            <a:endParaRPr lang="en-US" sz="1400">
              <a:latin typeface="Times New Roman" pitchFamily="18" charset="0"/>
            </a:endParaRPr>
          </a:p>
        </p:txBody>
      </p:sp>
      <p:sp>
        <p:nvSpPr>
          <p:cNvPr id="60418" name="Slide Number Placeholder 5"/>
          <p:cNvSpPr txBox="1">
            <a:spLocks noGrp="1"/>
          </p:cNvSpPr>
          <p:nvPr/>
        </p:nvSpPr>
        <p:spPr bwMode="auto">
          <a:xfrm>
            <a:off x="8077200" y="6248400"/>
            <a:ext cx="1905000" cy="457200"/>
          </a:xfrm>
          <a:prstGeom prst="rect">
            <a:avLst/>
          </a:prstGeom>
          <a:noFill/>
          <a:ln w="9525">
            <a:noFill/>
            <a:miter lim="800000"/>
            <a:headEnd/>
            <a:tailEnd/>
          </a:ln>
        </p:spPr>
        <p:txBody>
          <a:bodyPr/>
          <a:lstStyle/>
          <a:p>
            <a:pPr algn="r"/>
            <a:fld id="{0E88789F-98C4-4859-9210-2CF6912B052C}" type="slidenum">
              <a:rPr lang="en-US" sz="1400">
                <a:latin typeface="Times New Roman" pitchFamily="18" charset="0"/>
              </a:rPr>
              <a:pPr algn="r"/>
              <a:t>66</a:t>
            </a:fld>
            <a:endParaRPr lang="en-US" sz="1400">
              <a:latin typeface="Times New Roman" pitchFamily="18" charset="0"/>
            </a:endParaRPr>
          </a:p>
        </p:txBody>
      </p:sp>
      <p:sp>
        <p:nvSpPr>
          <p:cNvPr id="60419" name="Rectangle 2"/>
          <p:cNvSpPr>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a:r>
              <a:rPr lang="en-US" sz="3600" b="1">
                <a:solidFill>
                  <a:schemeClr val="tx2"/>
                </a:solidFill>
              </a:rPr>
              <a:t>Multilevel model</a:t>
            </a:r>
          </a:p>
        </p:txBody>
      </p:sp>
      <p:sp>
        <p:nvSpPr>
          <p:cNvPr id="60420" name="Rectangle 3"/>
          <p:cNvSpPr>
            <a:spLocks noChangeArrowheads="1"/>
          </p:cNvSpPr>
          <p:nvPr/>
        </p:nvSpPr>
        <p:spPr bwMode="auto">
          <a:xfrm>
            <a:off x="2209800" y="1676400"/>
            <a:ext cx="7772400" cy="4419600"/>
          </a:xfrm>
          <a:prstGeom prst="rect">
            <a:avLst/>
          </a:prstGeom>
          <a:noFill/>
          <a:ln w="9525">
            <a:noFill/>
            <a:miter lim="800000"/>
            <a:headEnd/>
            <a:tailEnd/>
          </a:ln>
        </p:spPr>
        <p:txBody>
          <a:bodyPr/>
          <a:lstStyle/>
          <a:p>
            <a:pPr marL="342900" indent="-342900">
              <a:spcBef>
                <a:spcPct val="20000"/>
              </a:spcBef>
              <a:buFontTx/>
              <a:buChar char="•"/>
            </a:pPr>
            <a:r>
              <a:rPr lang="en-US" sz="2800" dirty="0"/>
              <a:t>In this model users and data are assigned </a:t>
            </a:r>
            <a:r>
              <a:rPr lang="en-US" sz="2800" b="1" dirty="0"/>
              <a:t>classifications</a:t>
            </a:r>
            <a:r>
              <a:rPr lang="en-US" sz="2800" dirty="0"/>
              <a:t> or </a:t>
            </a:r>
            <a:r>
              <a:rPr lang="en-US" sz="2800" b="1" dirty="0"/>
              <a:t>clearances</a:t>
            </a:r>
          </a:p>
          <a:p>
            <a:pPr marL="342900" indent="-342900">
              <a:spcBef>
                <a:spcPct val="20000"/>
              </a:spcBef>
              <a:buFontTx/>
              <a:buChar char="•"/>
            </a:pPr>
            <a:r>
              <a:rPr lang="en-US" sz="2800" dirty="0"/>
              <a:t>Classifications include levels (top secret, secret,…), and compartments (</a:t>
            </a:r>
            <a:r>
              <a:rPr lang="en-US" sz="2800" dirty="0" err="1"/>
              <a:t>engDept</a:t>
            </a:r>
            <a:r>
              <a:rPr lang="en-US" sz="2800" dirty="0"/>
              <a:t>, </a:t>
            </a:r>
            <a:r>
              <a:rPr lang="en-US" sz="2800" dirty="0" err="1"/>
              <a:t>marketingDept</a:t>
            </a:r>
            <a:r>
              <a:rPr lang="en-US" sz="2800" dirty="0"/>
              <a:t>,…)</a:t>
            </a:r>
          </a:p>
          <a:p>
            <a:pPr marL="342900" indent="-342900">
              <a:spcBef>
                <a:spcPct val="20000"/>
              </a:spcBef>
              <a:buFontTx/>
              <a:buChar char="•"/>
            </a:pPr>
            <a:r>
              <a:rPr lang="en-US" sz="2800" dirty="0"/>
              <a:t>For confidentiality, access of users to data is based on rules defined by the Bell-</a:t>
            </a:r>
            <a:r>
              <a:rPr lang="en-US" sz="2800" dirty="0" err="1"/>
              <a:t>LaPadula</a:t>
            </a:r>
            <a:r>
              <a:rPr lang="en-US" sz="2800" dirty="0"/>
              <a:t> model, while for integrity, the rules are defined by Biba’s model  </a:t>
            </a:r>
          </a:p>
        </p:txBody>
      </p:sp>
    </p:spTree>
    <p:extLst>
      <p:ext uri="{BB962C8B-B14F-4D97-AF65-F5344CB8AC3E}">
        <p14:creationId xmlns:p14="http://schemas.microsoft.com/office/powerpoint/2010/main" val="172298847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en-US" smtClean="0"/>
              <a:t>Summary of models</a:t>
            </a:r>
          </a:p>
        </p:txBody>
      </p:sp>
      <p:sp>
        <p:nvSpPr>
          <p:cNvPr id="61442" name="Content Placeholder 2"/>
          <p:cNvSpPr>
            <a:spLocks noGrp="1"/>
          </p:cNvSpPr>
          <p:nvPr>
            <p:ph idx="1"/>
          </p:nvPr>
        </p:nvSpPr>
        <p:spPr/>
        <p:txBody>
          <a:bodyPr/>
          <a:lstStyle/>
          <a:p>
            <a:r>
              <a:rPr lang="en-US" smtClean="0"/>
              <a:t>Most commercial systems use RBAC: Oracle, DB2, Apache, Windows, Solaris,…</a:t>
            </a:r>
          </a:p>
          <a:p>
            <a:r>
              <a:rPr lang="en-US" smtClean="0"/>
              <a:t>Access matrix is useful for specialized applications with not many users</a:t>
            </a:r>
          </a:p>
          <a:p>
            <a:r>
              <a:rPr lang="en-US" smtClean="0"/>
              <a:t>Multilevel models are only used in very-high security systems and to structure software</a:t>
            </a:r>
          </a:p>
        </p:txBody>
      </p:sp>
    </p:spTree>
    <p:extLst>
      <p:ext uri="{BB962C8B-B14F-4D97-AF65-F5344CB8AC3E}">
        <p14:creationId xmlns:p14="http://schemas.microsoft.com/office/powerpoint/2010/main" val="39813005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p:cNvSpPr>
          <p:nvPr>
            <p:ph type="title"/>
          </p:nvPr>
        </p:nvSpPr>
        <p:spPr/>
        <p:txBody>
          <a:bodyPr/>
          <a:lstStyle/>
          <a:p>
            <a:r>
              <a:rPr lang="en-US" b="1" smtClean="0"/>
              <a:t>Security Logger and Auditor</a:t>
            </a:r>
          </a:p>
        </p:txBody>
      </p:sp>
      <p:sp>
        <p:nvSpPr>
          <p:cNvPr id="68610" name="Rectangle 3"/>
          <p:cNvSpPr>
            <a:spLocks noGrp="1"/>
          </p:cNvSpPr>
          <p:nvPr>
            <p:ph type="body" idx="1"/>
          </p:nvPr>
        </p:nvSpPr>
        <p:spPr/>
        <p:txBody>
          <a:bodyPr/>
          <a:lstStyle/>
          <a:p>
            <a:pPr>
              <a:lnSpc>
                <a:spcPct val="80000"/>
              </a:lnSpc>
            </a:pPr>
            <a:endParaRPr lang="en-US" sz="1800" b="1"/>
          </a:p>
          <a:p>
            <a:pPr>
              <a:lnSpc>
                <a:spcPct val="80000"/>
              </a:lnSpc>
              <a:buFont typeface="Arial" charset="0"/>
              <a:buNone/>
            </a:pPr>
            <a:r>
              <a:rPr lang="en-US" sz="1800" b="1"/>
              <a:t>Intent</a:t>
            </a:r>
            <a:endParaRPr lang="en-US" sz="1800"/>
          </a:p>
          <a:p>
            <a:pPr>
              <a:lnSpc>
                <a:spcPct val="80000"/>
              </a:lnSpc>
            </a:pPr>
            <a:r>
              <a:rPr lang="en-US" sz="1800"/>
              <a:t>How can we keep track of user’s actions in order to determine who did what and when?</a:t>
            </a:r>
          </a:p>
          <a:p>
            <a:pPr>
              <a:lnSpc>
                <a:spcPct val="80000"/>
              </a:lnSpc>
            </a:pPr>
            <a:r>
              <a:rPr lang="en-US" sz="1800"/>
              <a:t>Log all security-sensitive actions performed by users and provide controlled access to records for Audit purposes.</a:t>
            </a:r>
          </a:p>
          <a:p>
            <a:pPr>
              <a:lnSpc>
                <a:spcPct val="80000"/>
              </a:lnSpc>
              <a:buFont typeface="Arial" charset="0"/>
              <a:buNone/>
            </a:pPr>
            <a:r>
              <a:rPr lang="en-US" sz="1800" b="1"/>
              <a:t>Variants</a:t>
            </a:r>
            <a:endParaRPr lang="en-US" sz="1800"/>
          </a:p>
          <a:p>
            <a:pPr>
              <a:lnSpc>
                <a:spcPct val="80000"/>
              </a:lnSpc>
            </a:pPr>
            <a:r>
              <a:rPr lang="en-US" sz="1800"/>
              <a:t>Most systems have a System Logger, used to undo/rollback actions after a system crash. That type of Logger has different requirements but sometimes is merged with the Security Logger [SAP01]. System logs are of interest to system and database administrators, while security logs are used by security administrators, auditors, and system designers.</a:t>
            </a:r>
          </a:p>
          <a:p>
            <a:pPr>
              <a:lnSpc>
                <a:spcPct val="80000"/>
              </a:lnSpc>
            </a:pPr>
            <a:r>
              <a:rPr lang="en-US" sz="1800"/>
              <a:t>Another variant could include the automatic rising of alarms by periodic examination of the Log, searching records that match a number of rules that characterize known violations. For example, Intrusion Detection Systems use this variant. </a:t>
            </a:r>
          </a:p>
          <a:p>
            <a:pPr>
              <a:lnSpc>
                <a:spcPct val="80000"/>
              </a:lnSpc>
            </a:pPr>
            <a:r>
              <a:rPr lang="en-US" sz="1800"/>
              <a:t>We can also add logging for reliability, to detect accidental errors.</a:t>
            </a:r>
          </a:p>
        </p:txBody>
      </p:sp>
    </p:spTree>
    <p:extLst>
      <p:ext uri="{BB962C8B-B14F-4D97-AF65-F5344CB8AC3E}">
        <p14:creationId xmlns:p14="http://schemas.microsoft.com/office/powerpoint/2010/main" val="21531200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3" name="Rectangle 7"/>
          <p:cNvSpPr>
            <a:spLocks noGrp="1"/>
          </p:cNvSpPr>
          <p:nvPr>
            <p:ph type="title"/>
          </p:nvPr>
        </p:nvSpPr>
        <p:spPr/>
        <p:txBody>
          <a:bodyPr/>
          <a:lstStyle/>
          <a:p>
            <a:r>
              <a:rPr lang="en-US" smtClean="0"/>
              <a:t>Class diagram of Logger/Auditor</a:t>
            </a:r>
          </a:p>
        </p:txBody>
      </p:sp>
      <p:graphicFrame>
        <p:nvGraphicFramePr>
          <p:cNvPr id="106502" name="Object 6"/>
          <p:cNvGraphicFramePr>
            <a:graphicFrameLocks noGrp="1" noChangeAspect="1"/>
          </p:cNvGraphicFramePr>
          <p:nvPr>
            <p:ph idx="1"/>
          </p:nvPr>
        </p:nvGraphicFramePr>
        <p:xfrm>
          <a:off x="3413126" y="2478089"/>
          <a:ext cx="5364163" cy="2770187"/>
        </p:xfrm>
        <a:graphic>
          <a:graphicData uri="http://schemas.openxmlformats.org/presentationml/2006/ole">
            <mc:AlternateContent xmlns:mc="http://schemas.openxmlformats.org/markup-compatibility/2006">
              <mc:Choice xmlns:v="urn:schemas-microsoft-com:vml" Requires="v">
                <p:oleObj spid="_x0000_s2146" name="Document" r:id="rId3" imgW="5364046" imgH="2770238" progId="Word.Document.8">
                  <p:embed/>
                </p:oleObj>
              </mc:Choice>
              <mc:Fallback>
                <p:oleObj name="Document" r:id="rId3" imgW="5364046" imgH="2770238" progId="Word.Document.8">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3126" y="2478089"/>
                        <a:ext cx="5364163" cy="277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89903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914400"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FontTx/>
              <a:buNone/>
            </a:pPr>
            <a:r>
              <a:rPr lang="en-US" altLang="en-US" sz="3600" i="0">
                <a:solidFill>
                  <a:schemeClr val="tx2"/>
                </a:solidFill>
              </a:rPr>
              <a:t>The meaning of security</a:t>
            </a:r>
          </a:p>
        </p:txBody>
      </p:sp>
      <p:sp>
        <p:nvSpPr>
          <p:cNvPr id="16387" name="Rectangle 5"/>
          <p:cNvSpPr>
            <a:spLocks noChangeArrowheads="1"/>
          </p:cNvSpPr>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r>
              <a:rPr lang="en-US" altLang="en-US"/>
              <a:t>Security implies providing these objectives in the presence of attacks </a:t>
            </a:r>
          </a:p>
          <a:p>
            <a:r>
              <a:rPr lang="en-US" altLang="en-US"/>
              <a:t>Security requires technical, managerial, and physical countermeasures (defenses)</a:t>
            </a:r>
          </a:p>
          <a:p>
            <a:r>
              <a:rPr lang="en-US" altLang="en-US"/>
              <a:t>We only consider technical aspects here </a:t>
            </a:r>
          </a:p>
          <a:p>
            <a:r>
              <a:rPr lang="en-US" altLang="en-US"/>
              <a:t>A related aspect is privacy, a legal and ethics concern</a:t>
            </a:r>
          </a:p>
        </p:txBody>
      </p:sp>
    </p:spTree>
    <p:extLst>
      <p:ext uri="{BB962C8B-B14F-4D97-AF65-F5344CB8AC3E}">
        <p14:creationId xmlns:p14="http://schemas.microsoft.com/office/powerpoint/2010/main" val="38295682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idx="4294967295"/>
          </p:nvPr>
        </p:nvSpPr>
        <p:spPr/>
        <p:txBody>
          <a:bodyPr/>
          <a:lstStyle/>
          <a:p>
            <a:r>
              <a:rPr lang="en-US" altLang="en-US" smtClean="0"/>
              <a:t>Security in DBMSs</a:t>
            </a:r>
          </a:p>
        </p:txBody>
      </p:sp>
      <p:sp>
        <p:nvSpPr>
          <p:cNvPr id="376835" name="Rectangle 3"/>
          <p:cNvSpPr>
            <a:spLocks noGrp="1" noChangeArrowheads="1"/>
          </p:cNvSpPr>
          <p:nvPr>
            <p:ph type="body" idx="4294967295"/>
          </p:nvPr>
        </p:nvSpPr>
        <p:spPr/>
        <p:txBody>
          <a:bodyPr>
            <a:normAutofit/>
          </a:bodyPr>
          <a:lstStyle/>
          <a:p>
            <a:pPr>
              <a:lnSpc>
                <a:spcPct val="80000"/>
              </a:lnSpc>
            </a:pPr>
            <a:r>
              <a:rPr lang="en-US" altLang="en-US" sz="3200" dirty="0" smtClean="0"/>
              <a:t>In </a:t>
            </a:r>
            <a:r>
              <a:rPr lang="en-US" altLang="en-US" sz="3200" dirty="0"/>
              <a:t>most cases, a DBMS </a:t>
            </a:r>
            <a:r>
              <a:rPr lang="en-US" altLang="en-US" sz="3200" dirty="0" smtClean="0"/>
              <a:t>is </a:t>
            </a:r>
            <a:r>
              <a:rPr lang="en-US" altLang="en-US" sz="3200" dirty="0"/>
              <a:t>implemented on top of an operating system and </a:t>
            </a:r>
            <a:r>
              <a:rPr lang="en-US" altLang="en-US" sz="3200" dirty="0" smtClean="0"/>
              <a:t>relies on </a:t>
            </a:r>
            <a:r>
              <a:rPr lang="en-US" altLang="en-US" sz="3200" dirty="0"/>
              <a:t>its security features</a:t>
            </a:r>
          </a:p>
          <a:p>
            <a:pPr>
              <a:lnSpc>
                <a:spcPct val="80000"/>
              </a:lnSpc>
            </a:pPr>
            <a:r>
              <a:rPr lang="en-US" altLang="en-US" sz="3200" dirty="0" smtClean="0"/>
              <a:t>Low </a:t>
            </a:r>
            <a:r>
              <a:rPr lang="en-US" altLang="en-US" sz="3200" dirty="0"/>
              <a:t>level security issues such as: protection of memory buffers, or separation between various threads of control are delegated to the OS, and the DBMS is not concerned with them</a:t>
            </a:r>
          </a:p>
          <a:p>
            <a:pPr>
              <a:lnSpc>
                <a:spcPct val="80000"/>
              </a:lnSpc>
            </a:pPr>
            <a:r>
              <a:rPr lang="en-US" altLang="en-US" sz="3200" dirty="0"/>
              <a:t>In addition, most DBMSs rely on the OS for user authentication, although some products (e.g. Oracle) provide their own authentication methods.</a:t>
            </a:r>
          </a:p>
        </p:txBody>
      </p:sp>
    </p:spTree>
    <p:extLst>
      <p:ext uri="{BB962C8B-B14F-4D97-AF65-F5344CB8AC3E}">
        <p14:creationId xmlns:p14="http://schemas.microsoft.com/office/powerpoint/2010/main" val="211517334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idx="4294967295"/>
          </p:nvPr>
        </p:nvSpPr>
        <p:spPr/>
        <p:txBody>
          <a:bodyPr/>
          <a:lstStyle/>
          <a:p>
            <a:r>
              <a:rPr lang="en-US" altLang="en-US" dirty="0" smtClean="0"/>
              <a:t>Views</a:t>
            </a:r>
          </a:p>
        </p:txBody>
      </p:sp>
      <p:sp>
        <p:nvSpPr>
          <p:cNvPr id="377859" name="Rectangle 3"/>
          <p:cNvSpPr>
            <a:spLocks noGrp="1" noChangeArrowheads="1"/>
          </p:cNvSpPr>
          <p:nvPr>
            <p:ph type="body" idx="4294967295"/>
          </p:nvPr>
        </p:nvSpPr>
        <p:spPr/>
        <p:txBody>
          <a:bodyPr>
            <a:normAutofit/>
          </a:bodyPr>
          <a:lstStyle/>
          <a:p>
            <a:pPr>
              <a:lnSpc>
                <a:spcPct val="80000"/>
              </a:lnSpc>
            </a:pPr>
            <a:r>
              <a:rPr lang="en-US" altLang="en-US" sz="2400" dirty="0" smtClean="0"/>
              <a:t>A view </a:t>
            </a:r>
            <a:r>
              <a:rPr lang="en-US" altLang="en-US" sz="2400" dirty="0"/>
              <a:t>enables users (or groups of users) to </a:t>
            </a:r>
            <a:r>
              <a:rPr lang="en-US" altLang="en-US" sz="2400" b="1" dirty="0"/>
              <a:t>access only a portion of the database</a:t>
            </a:r>
            <a:r>
              <a:rPr lang="en-US" altLang="en-US" sz="2400" dirty="0"/>
              <a:t>, thus providing both convenience and security</a:t>
            </a:r>
          </a:p>
          <a:p>
            <a:pPr>
              <a:lnSpc>
                <a:spcPct val="80000"/>
              </a:lnSpc>
            </a:pPr>
            <a:r>
              <a:rPr lang="en-US" altLang="en-US" sz="2400" dirty="0"/>
              <a:t>A view also enables conversion of logical data types into language-dependent data types depending on the host language in which the view is embedded</a:t>
            </a:r>
          </a:p>
          <a:p>
            <a:pPr>
              <a:lnSpc>
                <a:spcPct val="80000"/>
              </a:lnSpc>
            </a:pPr>
            <a:r>
              <a:rPr lang="en-US" altLang="en-US" sz="2400" dirty="0"/>
              <a:t>In all SQL based systems, </a:t>
            </a:r>
            <a:r>
              <a:rPr lang="en-US" altLang="en-US" sz="2400" b="1" dirty="0"/>
              <a:t>a view can be defined using the standard SQL syntax</a:t>
            </a:r>
            <a:r>
              <a:rPr lang="en-US" altLang="en-US" sz="2400" dirty="0"/>
              <a:t>. </a:t>
            </a:r>
          </a:p>
          <a:p>
            <a:pPr>
              <a:lnSpc>
                <a:spcPct val="80000"/>
              </a:lnSpc>
            </a:pPr>
            <a:r>
              <a:rPr lang="en-US" altLang="en-US" sz="2400" dirty="0"/>
              <a:t>Since all SQL syntax is available to the definer of a view, a view may be very complex. </a:t>
            </a:r>
          </a:p>
          <a:p>
            <a:pPr>
              <a:lnSpc>
                <a:spcPct val="80000"/>
              </a:lnSpc>
            </a:pPr>
            <a:r>
              <a:rPr lang="en-US" altLang="en-US" sz="2400" dirty="0"/>
              <a:t>It's important to note though that a view is only a "window" on the database, and </a:t>
            </a:r>
            <a:r>
              <a:rPr lang="en-US" altLang="en-US" sz="2400" b="1" dirty="0"/>
              <a:t>does not exist as a physical table</a:t>
            </a:r>
            <a:r>
              <a:rPr lang="en-US" altLang="en-US" sz="2400" dirty="0"/>
              <a:t>. Thus the view has to be retrieved with every access, and therefore is always up-to-date. </a:t>
            </a:r>
          </a:p>
        </p:txBody>
      </p:sp>
    </p:spTree>
    <p:extLst>
      <p:ext uri="{BB962C8B-B14F-4D97-AF65-F5344CB8AC3E}">
        <p14:creationId xmlns:p14="http://schemas.microsoft.com/office/powerpoint/2010/main" val="75729616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idx="4294967295"/>
          </p:nvPr>
        </p:nvSpPr>
        <p:spPr/>
        <p:txBody>
          <a:bodyPr/>
          <a:lstStyle/>
          <a:p>
            <a:r>
              <a:rPr lang="en-US" altLang="en-US" sz="3200" dirty="0" smtClean="0"/>
              <a:t>Privileges  (rights)</a:t>
            </a:r>
            <a:r>
              <a:rPr lang="en-US" altLang="en-US" sz="3200" dirty="0"/>
              <a:t/>
            </a:r>
            <a:br>
              <a:rPr lang="en-US" altLang="en-US" sz="3200" dirty="0"/>
            </a:br>
            <a:endParaRPr lang="en-US" altLang="en-US" sz="3200" dirty="0"/>
          </a:p>
        </p:txBody>
      </p:sp>
      <p:sp>
        <p:nvSpPr>
          <p:cNvPr id="380931" name="Rectangle 3"/>
          <p:cNvSpPr>
            <a:spLocks noGrp="1" noChangeArrowheads="1"/>
          </p:cNvSpPr>
          <p:nvPr>
            <p:ph type="body" idx="4294967295"/>
          </p:nvPr>
        </p:nvSpPr>
        <p:spPr>
          <a:xfrm>
            <a:off x="838200" y="1865381"/>
            <a:ext cx="10515600" cy="4351338"/>
          </a:xfrm>
        </p:spPr>
        <p:txBody>
          <a:bodyPr>
            <a:normAutofit/>
          </a:bodyPr>
          <a:lstStyle/>
          <a:p>
            <a:pPr>
              <a:lnSpc>
                <a:spcPct val="80000"/>
              </a:lnSpc>
            </a:pPr>
            <a:r>
              <a:rPr lang="en-US" altLang="en-US" sz="2400" b="1" dirty="0"/>
              <a:t>Select</a:t>
            </a:r>
            <a:r>
              <a:rPr lang="en-US" altLang="en-US" sz="2400" dirty="0"/>
              <a:t> - the right to read all columns of the object, including columns added later by an SQL Alter Table command.</a:t>
            </a:r>
          </a:p>
          <a:p>
            <a:pPr>
              <a:lnSpc>
                <a:spcPct val="80000"/>
              </a:lnSpc>
            </a:pPr>
            <a:r>
              <a:rPr lang="en-US" altLang="en-US" sz="2400" b="1" dirty="0"/>
              <a:t>Insert</a:t>
            </a:r>
            <a:r>
              <a:rPr lang="en-US" altLang="en-US" sz="2400" dirty="0"/>
              <a:t> - the right to insert new values (tuples) into all columns of the object. If the object is a View, restrictions apply on what can be inserted, but this is dependent on the view definition and not on the authorization. </a:t>
            </a:r>
          </a:p>
          <a:p>
            <a:pPr>
              <a:lnSpc>
                <a:spcPct val="80000"/>
              </a:lnSpc>
            </a:pPr>
            <a:r>
              <a:rPr lang="en-US" altLang="en-US" sz="2400" b="1" dirty="0"/>
              <a:t>Update</a:t>
            </a:r>
            <a:r>
              <a:rPr lang="en-US" altLang="en-US" sz="2400" dirty="0"/>
              <a:t> - the right to update all columns of the object with options similar to those of Insert.</a:t>
            </a:r>
          </a:p>
          <a:p>
            <a:pPr>
              <a:lnSpc>
                <a:spcPct val="80000"/>
              </a:lnSpc>
            </a:pPr>
            <a:r>
              <a:rPr lang="en-US" altLang="en-US" sz="2400" b="1" dirty="0"/>
              <a:t>Delete</a:t>
            </a:r>
            <a:r>
              <a:rPr lang="en-US" altLang="en-US" sz="2400" dirty="0"/>
              <a:t> - the right to delete rows from an Object. In addition, there are two new privileges:</a:t>
            </a:r>
          </a:p>
          <a:p>
            <a:pPr>
              <a:lnSpc>
                <a:spcPct val="80000"/>
              </a:lnSpc>
            </a:pPr>
            <a:r>
              <a:rPr lang="en-US" altLang="en-US" sz="2400" b="1" dirty="0"/>
              <a:t>Usage </a:t>
            </a:r>
            <a:r>
              <a:rPr lang="en-US" altLang="en-US" sz="2400" dirty="0"/>
              <a:t>- the right to use the current definition in other definitions.</a:t>
            </a:r>
          </a:p>
          <a:p>
            <a:pPr>
              <a:lnSpc>
                <a:spcPct val="80000"/>
              </a:lnSpc>
            </a:pPr>
            <a:r>
              <a:rPr lang="en-US" altLang="en-US" sz="2400" b="1" dirty="0"/>
              <a:t>Reference</a:t>
            </a:r>
            <a:r>
              <a:rPr lang="en-US" altLang="en-US" sz="2400" dirty="0"/>
              <a:t> - the right to use the object in specifying Integrity constraints of other objects. Again, a specific column may be specified. </a:t>
            </a:r>
          </a:p>
        </p:txBody>
      </p:sp>
    </p:spTree>
    <p:extLst>
      <p:ext uri="{BB962C8B-B14F-4D97-AF65-F5344CB8AC3E}">
        <p14:creationId xmlns:p14="http://schemas.microsoft.com/office/powerpoint/2010/main" val="230511548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r>
              <a:rPr lang="en-US" altLang="en-US" smtClean="0"/>
              <a:t>Web databases</a:t>
            </a:r>
          </a:p>
        </p:txBody>
      </p:sp>
      <p:sp>
        <p:nvSpPr>
          <p:cNvPr id="382979" name="Rectangle 3"/>
          <p:cNvSpPr>
            <a:spLocks noGrp="1" noChangeArrowheads="1"/>
          </p:cNvSpPr>
          <p:nvPr>
            <p:ph type="body" idx="1"/>
          </p:nvPr>
        </p:nvSpPr>
        <p:spPr/>
        <p:txBody>
          <a:bodyPr>
            <a:normAutofit/>
          </a:bodyPr>
          <a:lstStyle/>
          <a:p>
            <a:pPr>
              <a:lnSpc>
                <a:spcPct val="80000"/>
              </a:lnSpc>
            </a:pPr>
            <a:r>
              <a:rPr lang="en-US" altLang="en-US" sz="2000" dirty="0" smtClean="0"/>
              <a:t>When users </a:t>
            </a:r>
            <a:r>
              <a:rPr lang="en-US" altLang="en-US" sz="2000" dirty="0"/>
              <a:t>and administrators interact directly with the database </a:t>
            </a:r>
            <a:r>
              <a:rPr lang="en-US" altLang="en-US" sz="2000" dirty="0" smtClean="0"/>
              <a:t>the  </a:t>
            </a:r>
            <a:r>
              <a:rPr lang="en-US" altLang="en-US" sz="2000" dirty="0"/>
              <a:t>standard mechanisms of SQL like Views and </a:t>
            </a:r>
            <a:r>
              <a:rPr lang="en-US" altLang="en-US" sz="2000" dirty="0" smtClean="0"/>
              <a:t>Grant/Revoke are </a:t>
            </a:r>
            <a:r>
              <a:rPr lang="en-US" altLang="en-US" sz="2000" dirty="0"/>
              <a:t>applied. </a:t>
            </a:r>
          </a:p>
          <a:p>
            <a:pPr>
              <a:lnSpc>
                <a:spcPct val="80000"/>
              </a:lnSpc>
            </a:pPr>
            <a:r>
              <a:rPr lang="en-US" altLang="en-US" sz="2000" dirty="0"/>
              <a:t>The situation in the Web is different. </a:t>
            </a:r>
            <a:r>
              <a:rPr lang="en-US" altLang="en-US" sz="2000" dirty="0" smtClean="0"/>
              <a:t>Now </a:t>
            </a:r>
            <a:r>
              <a:rPr lang="en-US" altLang="en-US" sz="2000" dirty="0"/>
              <a:t>users are connected to a Web server which itself interacts with the database </a:t>
            </a:r>
            <a:endParaRPr lang="en-US" altLang="en-US" sz="2000" dirty="0" smtClean="0"/>
          </a:p>
          <a:p>
            <a:pPr>
              <a:lnSpc>
                <a:spcPct val="80000"/>
              </a:lnSpc>
            </a:pPr>
            <a:r>
              <a:rPr lang="en-US" altLang="en-US" sz="2000" dirty="0" smtClean="0"/>
              <a:t>In </a:t>
            </a:r>
            <a:r>
              <a:rPr lang="en-US" altLang="en-US" sz="2000" dirty="0"/>
              <a:t>this architecture all the communication to the database is done by the web server which interacts with the users. In contrast with the standard database architecture where there are a small number of known users which are authenticated to the DBMS at session initiation time, and where it is easy to  associate transactions to the user performing them, in the Web/Database case we have the following situation:</a:t>
            </a:r>
          </a:p>
          <a:p>
            <a:pPr>
              <a:lnSpc>
                <a:spcPct val="80000"/>
              </a:lnSpc>
            </a:pPr>
            <a:r>
              <a:rPr lang="en-US" altLang="en-US" sz="2000" dirty="0"/>
              <a:t>            Users are casual and unknown</a:t>
            </a:r>
          </a:p>
          <a:p>
            <a:pPr>
              <a:lnSpc>
                <a:spcPct val="80000"/>
              </a:lnSpc>
            </a:pPr>
            <a:r>
              <a:rPr lang="en-US" altLang="en-US" sz="2000" dirty="0"/>
              <a:t>            </a:t>
            </a:r>
            <a:r>
              <a:rPr lang="en-US" altLang="en-US" sz="2000" dirty="0" smtClean="0"/>
              <a:t>The number of users </a:t>
            </a:r>
            <a:r>
              <a:rPr lang="en-US" altLang="en-US" sz="2000" dirty="0"/>
              <a:t>is not limited</a:t>
            </a:r>
          </a:p>
          <a:p>
            <a:pPr>
              <a:lnSpc>
                <a:spcPct val="80000"/>
              </a:lnSpc>
            </a:pPr>
            <a:r>
              <a:rPr lang="en-US" altLang="en-US" sz="2000" dirty="0"/>
              <a:t>            Users do not connect directly to the DB</a:t>
            </a:r>
          </a:p>
        </p:txBody>
      </p:sp>
    </p:spTree>
    <p:extLst>
      <p:ext uri="{BB962C8B-B14F-4D97-AF65-F5344CB8AC3E}">
        <p14:creationId xmlns:p14="http://schemas.microsoft.com/office/powerpoint/2010/main" val="271805944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en-US" altLang="en-US" dirty="0" smtClean="0"/>
              <a:t>Connection security</a:t>
            </a:r>
          </a:p>
        </p:txBody>
      </p:sp>
      <p:sp>
        <p:nvSpPr>
          <p:cNvPr id="385027" name="Rectangle 3"/>
          <p:cNvSpPr>
            <a:spLocks noGrp="1" noChangeArrowheads="1"/>
          </p:cNvSpPr>
          <p:nvPr>
            <p:ph type="body" idx="1"/>
          </p:nvPr>
        </p:nvSpPr>
        <p:spPr/>
        <p:txBody>
          <a:bodyPr>
            <a:noAutofit/>
          </a:bodyPr>
          <a:lstStyle/>
          <a:p>
            <a:pPr>
              <a:lnSpc>
                <a:spcPct val="80000"/>
              </a:lnSpc>
            </a:pPr>
            <a:r>
              <a:rPr lang="en-US" altLang="en-US" sz="2400" dirty="0" smtClean="0"/>
              <a:t>Often </a:t>
            </a:r>
            <a:r>
              <a:rPr lang="en-US" altLang="en-US" sz="2400" dirty="0"/>
              <a:t>the technique of </a:t>
            </a:r>
            <a:r>
              <a:rPr lang="en-US" altLang="en-US" sz="2400" b="1" dirty="0"/>
              <a:t>Connection Pooling </a:t>
            </a:r>
            <a:r>
              <a:rPr lang="en-US" altLang="en-US" sz="2400" dirty="0"/>
              <a:t>is used. In this case, </a:t>
            </a:r>
            <a:r>
              <a:rPr lang="en-US" altLang="en-US" sz="2400" b="1" dirty="0"/>
              <a:t>different web users can run their SQL statements on the same DB connection </a:t>
            </a:r>
            <a:r>
              <a:rPr lang="en-US" altLang="en-US" sz="2400" dirty="0"/>
              <a:t>and one user can run her SQL statements on different connections. This technique contributes to application efficiency since the time to open and close the connection is saved per each request, but it has serious implications on the database’s access control mechanism. </a:t>
            </a:r>
          </a:p>
          <a:p>
            <a:pPr>
              <a:lnSpc>
                <a:spcPct val="80000"/>
              </a:lnSpc>
            </a:pPr>
            <a:r>
              <a:rPr lang="en-US" altLang="en-US" sz="2400" dirty="0" smtClean="0"/>
              <a:t>Now </a:t>
            </a:r>
            <a:r>
              <a:rPr lang="en-US" altLang="en-US" sz="2400" dirty="0"/>
              <a:t>the DBMS cannot  identify the real application user who accesses it, and usually </a:t>
            </a:r>
            <a:r>
              <a:rPr lang="en-US" altLang="en-US" sz="2400" b="1" dirty="0"/>
              <a:t>the only user accessing the database is the 'user' of the web application server </a:t>
            </a:r>
            <a:r>
              <a:rPr lang="en-US" altLang="en-US" sz="2400" dirty="0"/>
              <a:t>which has "super-user" privileges. This means that at the database level, </a:t>
            </a:r>
            <a:r>
              <a:rPr lang="en-US" altLang="en-US" sz="2400" b="1" dirty="0"/>
              <a:t>no user-based access control and no RBAC can be applied, and the  principle of least privilege is violated</a:t>
            </a:r>
            <a:r>
              <a:rPr lang="en-US" altLang="en-US" sz="2400" dirty="0"/>
              <a:t>.</a:t>
            </a:r>
          </a:p>
          <a:p>
            <a:pPr>
              <a:lnSpc>
                <a:spcPct val="80000"/>
              </a:lnSpc>
            </a:pPr>
            <a:r>
              <a:rPr lang="en-US" altLang="en-US" sz="2400" dirty="0"/>
              <a:t>This situation would be </a:t>
            </a:r>
            <a:r>
              <a:rPr lang="en-US" altLang="en-US" sz="2400" dirty="0" smtClean="0"/>
              <a:t>OK </a:t>
            </a:r>
            <a:r>
              <a:rPr lang="en-US" altLang="en-US" sz="2400" dirty="0"/>
              <a:t>if Web applications would have been written by </a:t>
            </a:r>
            <a:r>
              <a:rPr lang="en-US" altLang="en-US" sz="2400" dirty="0" smtClean="0"/>
              <a:t>(honest) security </a:t>
            </a:r>
            <a:r>
              <a:rPr lang="en-US" altLang="en-US" sz="2400" dirty="0"/>
              <a:t>experts, but this is often not the case and as a result the Web application and the database itself are very vulnerable</a:t>
            </a:r>
            <a:r>
              <a:rPr lang="en-US" altLang="en-US" sz="2400" dirty="0" smtClean="0"/>
              <a:t>. </a:t>
            </a:r>
            <a:endParaRPr lang="en-US" altLang="en-US" sz="2400" dirty="0"/>
          </a:p>
        </p:txBody>
      </p:sp>
    </p:spTree>
    <p:extLst>
      <p:ext uri="{BB962C8B-B14F-4D97-AF65-F5344CB8AC3E}">
        <p14:creationId xmlns:p14="http://schemas.microsoft.com/office/powerpoint/2010/main" val="394731815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database </a:t>
            </a:r>
            <a:r>
              <a:rPr lang="en-US" dirty="0" err="1" smtClean="0"/>
              <a:t>architeture</a:t>
            </a:r>
            <a:endParaRPr lang="en-US" dirty="0"/>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6363" y="1492250"/>
            <a:ext cx="6902450" cy="3871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24640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r>
              <a:rPr lang="en-US" altLang="en-US" smtClean="0"/>
              <a:t>SQL injection attack</a:t>
            </a:r>
          </a:p>
        </p:txBody>
      </p:sp>
      <p:sp>
        <p:nvSpPr>
          <p:cNvPr id="390147" name="Rectangle 3"/>
          <p:cNvSpPr>
            <a:spLocks noGrp="1" noChangeArrowheads="1"/>
          </p:cNvSpPr>
          <p:nvPr>
            <p:ph type="body" idx="1"/>
          </p:nvPr>
        </p:nvSpPr>
        <p:spPr/>
        <p:txBody>
          <a:bodyPr/>
          <a:lstStyle/>
          <a:p>
            <a:pPr>
              <a:lnSpc>
                <a:spcPct val="90000"/>
              </a:lnSpc>
            </a:pPr>
            <a:r>
              <a:rPr lang="en-US" altLang="en-US" dirty="0" smtClean="0"/>
              <a:t>This attack happens when a web application displays a web page to the user asking him to fill various parameters. </a:t>
            </a:r>
            <a:endParaRPr lang="en-US" altLang="en-US" dirty="0" smtClean="0"/>
          </a:p>
          <a:p>
            <a:pPr>
              <a:lnSpc>
                <a:spcPct val="90000"/>
              </a:lnSpc>
            </a:pPr>
            <a:r>
              <a:rPr lang="en-US" altLang="en-US" dirty="0" smtClean="0"/>
              <a:t>These </a:t>
            </a:r>
            <a:r>
              <a:rPr lang="en-US" altLang="en-US" dirty="0" smtClean="0"/>
              <a:t>parameters are transferred to the Web server by an HTTP Get or Post </a:t>
            </a:r>
            <a:r>
              <a:rPr lang="en-US" altLang="en-US" dirty="0" smtClean="0"/>
              <a:t>command</a:t>
            </a:r>
          </a:p>
          <a:p>
            <a:pPr>
              <a:lnSpc>
                <a:spcPct val="90000"/>
              </a:lnSpc>
            </a:pPr>
            <a:r>
              <a:rPr lang="en-US" altLang="en-US" dirty="0" smtClean="0"/>
              <a:t>The </a:t>
            </a:r>
            <a:r>
              <a:rPr lang="en-US" altLang="en-US" dirty="0" smtClean="0"/>
              <a:t>Web server  in turn fetches these parameters and insert them into an SQL template </a:t>
            </a:r>
            <a:r>
              <a:rPr lang="en-US" altLang="en-US" dirty="0" smtClean="0"/>
              <a:t>in </a:t>
            </a:r>
            <a:r>
              <a:rPr lang="en-US" altLang="en-US" dirty="0" smtClean="0"/>
              <a:t>the application, and then sends the </a:t>
            </a:r>
            <a:r>
              <a:rPr lang="en-US" altLang="en-US" dirty="0" smtClean="0"/>
              <a:t>resultant </a:t>
            </a:r>
            <a:r>
              <a:rPr lang="en-US" altLang="en-US" dirty="0" smtClean="0"/>
              <a:t>dynamic SQL to the DBMS. </a:t>
            </a:r>
          </a:p>
        </p:txBody>
      </p:sp>
    </p:spTree>
    <p:extLst>
      <p:ext uri="{BB962C8B-B14F-4D97-AF65-F5344CB8AC3E}">
        <p14:creationId xmlns:p14="http://schemas.microsoft.com/office/powerpoint/2010/main" val="130051487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Title 1"/>
          <p:cNvSpPr>
            <a:spLocks noGrp="1"/>
          </p:cNvSpPr>
          <p:nvPr>
            <p:ph type="title"/>
          </p:nvPr>
        </p:nvSpPr>
        <p:spPr/>
        <p:txBody>
          <a:bodyPr/>
          <a:lstStyle/>
          <a:p>
            <a:r>
              <a:rPr lang="en-US" altLang="en-US" smtClean="0"/>
              <a:t>Some SQL-based incidents</a:t>
            </a:r>
          </a:p>
        </p:txBody>
      </p:sp>
      <p:sp>
        <p:nvSpPr>
          <p:cNvPr id="394243" name="Content Placeholder 2"/>
          <p:cNvSpPr>
            <a:spLocks noGrp="1"/>
          </p:cNvSpPr>
          <p:nvPr>
            <p:ph idx="1"/>
          </p:nvPr>
        </p:nvSpPr>
        <p:spPr>
          <a:xfrm>
            <a:off x="838200" y="1853057"/>
            <a:ext cx="10515600" cy="4351338"/>
          </a:xfrm>
        </p:spPr>
        <p:txBody>
          <a:bodyPr>
            <a:normAutofit lnSpcReduction="10000"/>
          </a:bodyPr>
          <a:lstStyle/>
          <a:p>
            <a:pPr>
              <a:lnSpc>
                <a:spcPct val="100000"/>
              </a:lnSpc>
              <a:spcBef>
                <a:spcPts val="0"/>
              </a:spcBef>
            </a:pPr>
            <a:r>
              <a:rPr lang="en-US" altLang="en-US" sz="2400" dirty="0"/>
              <a:t>From November 2004 to January 2005, a hacker by the name of “Hung” used a form of SQL Injection to hack into the databases of Information Security, a well-known magazine, in order to obtain member and commercial information</a:t>
            </a:r>
            <a:r>
              <a:rPr lang="en-US" altLang="en-US" sz="2400" dirty="0" smtClean="0"/>
              <a:t>.</a:t>
            </a:r>
          </a:p>
          <a:p>
            <a:pPr>
              <a:lnSpc>
                <a:spcPct val="100000"/>
              </a:lnSpc>
              <a:spcBef>
                <a:spcPts val="0"/>
              </a:spcBef>
            </a:pPr>
            <a:r>
              <a:rPr lang="en-US" altLang="en-US" sz="2400" dirty="0"/>
              <a:t>In August 2009 Albert Gonzalez and his associates hacked into databases of a credit card processor and retrieved over 170 million credit card and ATM account numbers. He was caught and is now serving a 20-year prison term.</a:t>
            </a:r>
          </a:p>
          <a:p>
            <a:pPr>
              <a:lnSpc>
                <a:spcPct val="100000"/>
              </a:lnSpc>
              <a:spcBef>
                <a:spcPts val="0"/>
              </a:spcBef>
            </a:pPr>
            <a:r>
              <a:rPr lang="en-US" sz="2400" dirty="0" smtClean="0"/>
              <a:t>In July 2012 a </a:t>
            </a:r>
            <a:r>
              <a:rPr lang="en-US" sz="2400" dirty="0"/>
              <a:t>hacker group was reported to have stolen 450,000 login credentials from </a:t>
            </a:r>
            <a:r>
              <a:rPr lang="en-US" sz="2400" dirty="0" smtClean="0"/>
              <a:t>Yahoo!. </a:t>
            </a:r>
            <a:r>
              <a:rPr lang="en-US" sz="2400" dirty="0"/>
              <a:t>The logins were stored in </a:t>
            </a:r>
            <a:r>
              <a:rPr lang="en-US" sz="2400" dirty="0" smtClean="0"/>
              <a:t>plaintext. </a:t>
            </a:r>
            <a:r>
              <a:rPr lang="en-US" sz="2400" dirty="0"/>
              <a:t>The group breached Yahoo's security by using a </a:t>
            </a:r>
            <a:r>
              <a:rPr lang="en-US" sz="2400" dirty="0" smtClean="0">
                <a:hlinkClick r:id="rId2" tooltip="Set operations (SQL)"/>
              </a:rPr>
              <a:t>“</a:t>
            </a:r>
            <a:r>
              <a:rPr lang="en-US" sz="2400" dirty="0" smtClean="0"/>
              <a:t>union-based </a:t>
            </a:r>
            <a:r>
              <a:rPr lang="en-US" sz="2400" dirty="0"/>
              <a:t>SQL injection </a:t>
            </a:r>
            <a:r>
              <a:rPr lang="en-US" sz="2400" dirty="0" smtClean="0"/>
              <a:t>technique“</a:t>
            </a:r>
          </a:p>
          <a:p>
            <a:pPr>
              <a:lnSpc>
                <a:spcPct val="100000"/>
              </a:lnSpc>
              <a:spcBef>
                <a:spcPts val="0"/>
              </a:spcBef>
            </a:pPr>
            <a:r>
              <a:rPr lang="en-US" sz="2400" dirty="0" smtClean="0"/>
              <a:t>In </a:t>
            </a:r>
            <a:r>
              <a:rPr lang="en-US" sz="2400" dirty="0"/>
              <a:t>October 2015, an SQL injection attack was used to steal the personal details of 156,959 customers from British telecommunications company </a:t>
            </a:r>
            <a:r>
              <a:rPr lang="en-US" sz="2400" dirty="0" smtClean="0"/>
              <a:t>Talk Talk’s </a:t>
            </a:r>
            <a:r>
              <a:rPr lang="en-US" sz="2400" dirty="0"/>
              <a:t>servers, exploiting a vulnerability in a legacy web </a:t>
            </a:r>
            <a:r>
              <a:rPr lang="en-US" sz="2400" dirty="0" smtClean="0"/>
              <a:t>portal.</a:t>
            </a:r>
            <a:endParaRPr lang="en-US" altLang="en-US" sz="2400" dirty="0" smtClean="0"/>
          </a:p>
        </p:txBody>
      </p:sp>
    </p:spTree>
    <p:extLst>
      <p:ext uri="{BB962C8B-B14F-4D97-AF65-F5344CB8AC3E}">
        <p14:creationId xmlns:p14="http://schemas.microsoft.com/office/powerpoint/2010/main" val="346670568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DBMS threats (From </a:t>
            </a:r>
            <a:r>
              <a:rPr lang="en-US" dirty="0" err="1" smtClean="0"/>
              <a:t>Imperva</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Excessive or unused privileges—not applying need-to-know principle</a:t>
            </a:r>
          </a:p>
          <a:p>
            <a:r>
              <a:rPr lang="en-US" dirty="0" smtClean="0"/>
              <a:t>Privilege abuse—Insider misusing his rights</a:t>
            </a:r>
          </a:p>
          <a:p>
            <a:r>
              <a:rPr lang="en-US" dirty="0" smtClean="0"/>
              <a:t>Input injection—includes SQL injection and adds NoSQL injection</a:t>
            </a:r>
          </a:p>
          <a:p>
            <a:r>
              <a:rPr lang="en-US" dirty="0" smtClean="0"/>
              <a:t>Malware—blended threats, </a:t>
            </a:r>
            <a:r>
              <a:rPr lang="en-US" dirty="0" err="1" smtClean="0"/>
              <a:t>spearphishing</a:t>
            </a:r>
            <a:endParaRPr lang="en-US" dirty="0" smtClean="0"/>
          </a:p>
          <a:p>
            <a:r>
              <a:rPr lang="en-US" dirty="0" smtClean="0"/>
              <a:t>Weak audit trail (log)—coarse or non-existent</a:t>
            </a:r>
          </a:p>
          <a:p>
            <a:r>
              <a:rPr lang="en-US" dirty="0" smtClean="0"/>
              <a:t>Backup storage media exposure—often not protected</a:t>
            </a:r>
          </a:p>
          <a:p>
            <a:r>
              <a:rPr lang="en-US" dirty="0" smtClean="0"/>
              <a:t>Exploitation of misconfigured databases—default accounts and configuration parameters</a:t>
            </a:r>
          </a:p>
          <a:p>
            <a:r>
              <a:rPr lang="en-US" dirty="0" smtClean="0"/>
              <a:t>Unmanaged sensitive data—non-used databases may contain sensitive information</a:t>
            </a:r>
          </a:p>
          <a:p>
            <a:r>
              <a:rPr lang="en-US" dirty="0" smtClean="0"/>
              <a:t>Denial of Service—flooding the network with DBMS queries</a:t>
            </a:r>
          </a:p>
          <a:p>
            <a:r>
              <a:rPr lang="en-US" dirty="0" smtClean="0"/>
              <a:t>Limited security expertise and education</a:t>
            </a:r>
            <a:endParaRPr lang="en-US" dirty="0"/>
          </a:p>
        </p:txBody>
      </p:sp>
    </p:spTree>
    <p:extLst>
      <p:ext uri="{BB962C8B-B14F-4D97-AF65-F5344CB8AC3E}">
        <p14:creationId xmlns:p14="http://schemas.microsoft.com/office/powerpoint/2010/main" val="157624020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4"/>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DB encryption</a:t>
            </a:r>
          </a:p>
        </p:txBody>
      </p:sp>
      <p:sp>
        <p:nvSpPr>
          <p:cNvPr id="397315" name="Rectangle 5"/>
          <p:cNvSpPr>
            <a:spLocks noChangeArrowheads="1"/>
          </p:cNvSpPr>
          <p:nvPr/>
        </p:nvSpPr>
        <p:spPr bwMode="auto">
          <a:xfrm>
            <a:off x="2209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pPr>
            <a:r>
              <a:rPr lang="en-US" altLang="en-US" sz="2400" b="0" i="0" dirty="0"/>
              <a:t>Databases can be attacked from the application, the OS and directly.</a:t>
            </a:r>
          </a:p>
          <a:p>
            <a:pPr>
              <a:lnSpc>
                <a:spcPct val="90000"/>
              </a:lnSpc>
            </a:pPr>
            <a:r>
              <a:rPr lang="en-US" altLang="en-US" sz="2400" b="0" i="0" dirty="0"/>
              <a:t>One of the advanced measures being incorporated by enterprises to address this challenge of </a:t>
            </a:r>
            <a:r>
              <a:rPr lang="en-US" altLang="en-US" sz="2400" b="0" i="0" dirty="0" smtClean="0"/>
              <a:t>data </a:t>
            </a:r>
            <a:r>
              <a:rPr lang="en-US" altLang="en-US" sz="2400" b="0" i="0" dirty="0"/>
              <a:t>exposure, especially in the banking, government, and healthcare industries, is </a:t>
            </a:r>
            <a:r>
              <a:rPr lang="en-US" altLang="en-US" sz="2400" i="0" dirty="0"/>
              <a:t>database encryption</a:t>
            </a:r>
            <a:r>
              <a:rPr lang="en-US" altLang="en-US" sz="2400" b="0" i="0" dirty="0"/>
              <a:t>. </a:t>
            </a:r>
          </a:p>
          <a:p>
            <a:pPr>
              <a:lnSpc>
                <a:spcPct val="90000"/>
              </a:lnSpc>
            </a:pPr>
            <a:r>
              <a:rPr lang="en-US" altLang="en-US" sz="2400" b="0" i="0" dirty="0"/>
              <a:t>While database-level encryption does not protect data from all kinds of attacks, it offers some level of data protection by ensuring that only authorized users can see the data, and it protects database backups in case of loss, theft, or other compromise of backup media.</a:t>
            </a:r>
          </a:p>
        </p:txBody>
      </p:sp>
    </p:spTree>
    <p:extLst>
      <p:ext uri="{BB962C8B-B14F-4D97-AF65-F5344CB8AC3E}">
        <p14:creationId xmlns:p14="http://schemas.microsoft.com/office/powerpoint/2010/main" val="3746160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t>Countermeasures (defenses)</a:t>
            </a:r>
          </a:p>
        </p:txBody>
      </p:sp>
      <p:sp>
        <p:nvSpPr>
          <p:cNvPr id="57347" name="Rectangle 3"/>
          <p:cNvSpPr>
            <a:spLocks noGrp="1" noChangeArrowheads="1"/>
          </p:cNvSpPr>
          <p:nvPr>
            <p:ph type="body" idx="1"/>
          </p:nvPr>
        </p:nvSpPr>
        <p:spPr/>
        <p:txBody>
          <a:bodyPr>
            <a:normAutofit/>
          </a:bodyPr>
          <a:lstStyle/>
          <a:p>
            <a:pPr eaLnBrk="1" hangingPunct="1">
              <a:lnSpc>
                <a:spcPct val="80000"/>
              </a:lnSpc>
            </a:pPr>
            <a:r>
              <a:rPr lang="en-US" sz="1800" b="1" dirty="0">
                <a:solidFill>
                  <a:schemeClr val="accent2"/>
                </a:solidFill>
              </a:rPr>
              <a:t>Identification and Authentication (I&amp;A</a:t>
            </a:r>
            <a:r>
              <a:rPr lang="en-US" sz="1800" b="1" dirty="0"/>
              <a:t>)—</a:t>
            </a:r>
            <a:r>
              <a:rPr lang="en-US" sz="1800" dirty="0"/>
              <a:t>Identification is a user or system action where the user provides an identity. Authentication implies some proof that a user or system is the one he/it claims to be. The result of authentication may be a set of credentials, which later can be used to prove identity and may describe some attributes of the authenticated entity (See Chapter 4). </a:t>
            </a:r>
          </a:p>
          <a:p>
            <a:pPr eaLnBrk="1" hangingPunct="1">
              <a:lnSpc>
                <a:spcPct val="80000"/>
              </a:lnSpc>
            </a:pPr>
            <a:r>
              <a:rPr lang="en-US" sz="1800" b="1" dirty="0">
                <a:solidFill>
                  <a:schemeClr val="accent2"/>
                </a:solidFill>
              </a:rPr>
              <a:t>Authorization and Access control (A &amp; A</a:t>
            </a:r>
            <a:r>
              <a:rPr lang="en-US" sz="1800" dirty="0">
                <a:solidFill>
                  <a:schemeClr val="accent2"/>
                </a:solidFill>
              </a:rPr>
              <a:t>)—</a:t>
            </a:r>
            <a:r>
              <a:rPr lang="en-US" sz="1800" dirty="0"/>
              <a:t>Authorization defines permitted access to resources depending on the </a:t>
            </a:r>
            <a:r>
              <a:rPr lang="en-US" sz="1800" dirty="0" err="1"/>
              <a:t>accessor</a:t>
            </a:r>
            <a:r>
              <a:rPr lang="en-US" sz="1800" dirty="0"/>
              <a:t> (user, executing process), the resource being accessed, and the intended use of the resource. Access control requires some mechanism to enforce authorization  (See Chapter 2).</a:t>
            </a:r>
          </a:p>
          <a:p>
            <a:pPr eaLnBrk="1" hangingPunct="1">
              <a:lnSpc>
                <a:spcPct val="80000"/>
              </a:lnSpc>
            </a:pPr>
            <a:r>
              <a:rPr lang="en-US" sz="1800" b="1" dirty="0">
                <a:solidFill>
                  <a:schemeClr val="accent2"/>
                </a:solidFill>
              </a:rPr>
              <a:t>Logging and Auditing (L&amp;A</a:t>
            </a:r>
            <a:r>
              <a:rPr lang="en-US" sz="1800" dirty="0">
                <a:solidFill>
                  <a:schemeClr val="accent2"/>
                </a:solidFill>
              </a:rPr>
              <a:t>)—</a:t>
            </a:r>
            <a:r>
              <a:rPr lang="en-US" sz="1800" dirty="0"/>
              <a:t>Implies keeping a log of actions that may be relevant for security. These functions can be used to collect evidence for prosecution (forensics) and to improve the system by analyzing why the attack succeeded.</a:t>
            </a:r>
          </a:p>
          <a:p>
            <a:pPr eaLnBrk="1" hangingPunct="1">
              <a:lnSpc>
                <a:spcPct val="80000"/>
              </a:lnSpc>
            </a:pPr>
            <a:r>
              <a:rPr lang="en-US" sz="1800" b="1" dirty="0">
                <a:solidFill>
                  <a:schemeClr val="accent2"/>
                </a:solidFill>
              </a:rPr>
              <a:t>Hiding of information</a:t>
            </a:r>
            <a:r>
              <a:rPr lang="en-US" sz="1800" dirty="0">
                <a:solidFill>
                  <a:schemeClr val="accent2"/>
                </a:solidFill>
              </a:rPr>
              <a:t>—It </a:t>
            </a:r>
            <a:r>
              <a:rPr lang="en-US" sz="1800" dirty="0"/>
              <a:t>is usually performed by the use of cryptography but </a:t>
            </a:r>
            <a:r>
              <a:rPr lang="en-US" sz="1800" dirty="0" err="1"/>
              <a:t>steganography</a:t>
            </a:r>
            <a:r>
              <a:rPr lang="en-US" sz="1800" dirty="0"/>
              <a:t> is another </a:t>
            </a:r>
            <a:r>
              <a:rPr lang="en-US" sz="1800" dirty="0" err="1"/>
              <a:t>option.The</a:t>
            </a:r>
            <a:r>
              <a:rPr lang="en-US" sz="1800" dirty="0"/>
              <a:t> idea is to hide the information in order to protect it. ( Chapter 3). </a:t>
            </a:r>
          </a:p>
          <a:p>
            <a:pPr eaLnBrk="1" hangingPunct="1">
              <a:lnSpc>
                <a:spcPct val="80000"/>
              </a:lnSpc>
            </a:pPr>
            <a:r>
              <a:rPr lang="en-US" sz="1800" b="1" dirty="0">
                <a:solidFill>
                  <a:schemeClr val="accent2"/>
                </a:solidFill>
              </a:rPr>
              <a:t>Intrusion detection</a:t>
            </a:r>
            <a:r>
              <a:rPr lang="en-US" sz="1800" dirty="0"/>
              <a:t>—Intrusion Detection Systems (IDS) alert the system when an intruder is trying to attack the system (Chapter 7).</a:t>
            </a:r>
          </a:p>
        </p:txBody>
      </p:sp>
    </p:spTree>
    <p:extLst>
      <p:ext uri="{BB962C8B-B14F-4D97-AF65-F5344CB8AC3E}">
        <p14:creationId xmlns:p14="http://schemas.microsoft.com/office/powerpoint/2010/main" val="1288715818"/>
      </p:ext>
    </p:extLst>
  </p:cSld>
  <p:clrMapOvr>
    <a:masterClrMapping/>
  </p:clrMapOvr>
  <p:transition advTm="383530"/>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Title 1"/>
          <p:cNvSpPr>
            <a:spLocks noGrp="1"/>
          </p:cNvSpPr>
          <p:nvPr>
            <p:ph type="title"/>
          </p:nvPr>
        </p:nvSpPr>
        <p:spPr/>
        <p:txBody>
          <a:bodyPr/>
          <a:lstStyle/>
          <a:p>
            <a:r>
              <a:rPr lang="en-US" altLang="en-US" sz="2800"/>
              <a:t>From T. White, “Hadoop—The definitive guide”</a:t>
            </a:r>
            <a:br>
              <a:rPr lang="en-US" altLang="en-US" sz="2800"/>
            </a:br>
            <a:endParaRPr lang="en-US" altLang="en-US" sz="2800"/>
          </a:p>
        </p:txBody>
      </p:sp>
      <p:sp>
        <p:nvSpPr>
          <p:cNvPr id="403459" name="Content Placeholder 2"/>
          <p:cNvSpPr>
            <a:spLocks noGrp="1"/>
          </p:cNvSpPr>
          <p:nvPr>
            <p:ph idx="1"/>
          </p:nvPr>
        </p:nvSpPr>
        <p:spPr/>
        <p:txBody>
          <a:bodyPr/>
          <a:lstStyle/>
          <a:p>
            <a:r>
              <a:rPr lang="en-US" altLang="en-US" dirty="0" smtClean="0"/>
              <a:t>HFDS (Hadoop File Data System) </a:t>
            </a:r>
            <a:r>
              <a:rPr lang="en-US" altLang="en-US" dirty="0" smtClean="0"/>
              <a:t>file permissions provide </a:t>
            </a:r>
            <a:r>
              <a:rPr lang="en-US" altLang="en-US" dirty="0" smtClean="0"/>
              <a:t>authorization  (based on Linux)</a:t>
            </a:r>
            <a:endParaRPr lang="en-US" altLang="en-US" dirty="0" smtClean="0"/>
          </a:p>
          <a:p>
            <a:r>
              <a:rPr lang="en-US" altLang="en-US" dirty="0" smtClean="0"/>
              <a:t>Relies on Kerberos for user authentication (passwords)</a:t>
            </a:r>
          </a:p>
          <a:p>
            <a:r>
              <a:rPr lang="en-US" altLang="en-US" dirty="0" smtClean="0"/>
              <a:t>Authentication produces a Ticket Granting Ticket (TG)</a:t>
            </a:r>
          </a:p>
          <a:p>
            <a:r>
              <a:rPr lang="en-US" altLang="en-US" dirty="0" smtClean="0"/>
              <a:t>The TGT can be presented to the server for authorization of services</a:t>
            </a:r>
          </a:p>
          <a:p>
            <a:r>
              <a:rPr lang="en-US" altLang="en-US" dirty="0" smtClean="0"/>
              <a:t>HDFS blocks are not encrypted in </a:t>
            </a:r>
            <a:r>
              <a:rPr lang="en-US" altLang="en-US" dirty="0" smtClean="0"/>
              <a:t>storage</a:t>
            </a:r>
          </a:p>
        </p:txBody>
      </p:sp>
    </p:spTree>
    <p:extLst>
      <p:ext uri="{BB962C8B-B14F-4D97-AF65-F5344CB8AC3E}">
        <p14:creationId xmlns:p14="http://schemas.microsoft.com/office/powerpoint/2010/main" val="382889864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000" y="1752600"/>
            <a:ext cx="914400" cy="609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Times" pitchFamily="18" charset="0"/>
              </a:rPr>
              <a:t>&lt;&lt;actor&gt;&gt;</a:t>
            </a:r>
          </a:p>
          <a:p>
            <a:pPr algn="ctr">
              <a:defRPr/>
            </a:pPr>
            <a:r>
              <a:rPr lang="en-US" sz="1200" b="1" dirty="0">
                <a:solidFill>
                  <a:schemeClr val="tx1"/>
                </a:solidFill>
                <a:latin typeface="Times" pitchFamily="18" charset="0"/>
              </a:rPr>
              <a:t>:</a:t>
            </a:r>
            <a:r>
              <a:rPr lang="en-US" sz="1200" dirty="0">
                <a:solidFill>
                  <a:schemeClr val="tx1"/>
                </a:solidFill>
                <a:latin typeface="Times" pitchFamily="18" charset="0"/>
              </a:rPr>
              <a:t>Client</a:t>
            </a:r>
          </a:p>
        </p:txBody>
      </p:sp>
      <p:sp>
        <p:nvSpPr>
          <p:cNvPr id="3" name="Rectangle 2"/>
          <p:cNvSpPr/>
          <p:nvPr/>
        </p:nvSpPr>
        <p:spPr>
          <a:xfrm>
            <a:off x="4419600" y="1752600"/>
            <a:ext cx="1219200" cy="609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a:solidFill>
                  <a:schemeClr val="tx1"/>
                </a:solidFill>
                <a:latin typeface="Times" pitchFamily="18" charset="0"/>
              </a:rPr>
              <a:t>:</a:t>
            </a:r>
            <a:r>
              <a:rPr lang="en-US" sz="1200" dirty="0">
                <a:solidFill>
                  <a:schemeClr val="tx1"/>
                </a:solidFill>
                <a:latin typeface="Times" pitchFamily="18" charset="0"/>
              </a:rPr>
              <a:t>Kerberos</a:t>
            </a:r>
          </a:p>
          <a:p>
            <a:pPr algn="ctr">
              <a:defRPr/>
            </a:pPr>
            <a:r>
              <a:rPr lang="en-US" sz="1200" dirty="0">
                <a:solidFill>
                  <a:schemeClr val="tx1"/>
                </a:solidFill>
                <a:latin typeface="Times" pitchFamily="18" charset="0"/>
              </a:rPr>
              <a:t>Authentication</a:t>
            </a:r>
          </a:p>
          <a:p>
            <a:pPr algn="ctr">
              <a:defRPr/>
            </a:pPr>
            <a:r>
              <a:rPr lang="en-US" sz="1200" dirty="0">
                <a:solidFill>
                  <a:schemeClr val="tx1"/>
                </a:solidFill>
                <a:latin typeface="Times" pitchFamily="18" charset="0"/>
              </a:rPr>
              <a:t>Server</a:t>
            </a:r>
          </a:p>
        </p:txBody>
      </p:sp>
      <p:sp>
        <p:nvSpPr>
          <p:cNvPr id="4" name="Rectangle 3"/>
          <p:cNvSpPr/>
          <p:nvPr/>
        </p:nvSpPr>
        <p:spPr>
          <a:xfrm>
            <a:off x="6477000" y="1752600"/>
            <a:ext cx="914400" cy="609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a:solidFill>
                  <a:schemeClr val="tx1"/>
                </a:solidFill>
                <a:latin typeface="Times" pitchFamily="18" charset="0"/>
              </a:rPr>
              <a:t>:</a:t>
            </a:r>
            <a:r>
              <a:rPr lang="en-US" sz="1200" dirty="0">
                <a:solidFill>
                  <a:schemeClr val="tx1"/>
                </a:solidFill>
                <a:latin typeface="Times" pitchFamily="18" charset="0"/>
              </a:rPr>
              <a:t>Kerberos</a:t>
            </a:r>
          </a:p>
          <a:p>
            <a:pPr algn="ctr">
              <a:defRPr/>
            </a:pPr>
            <a:r>
              <a:rPr lang="en-US" sz="1200" dirty="0" err="1">
                <a:solidFill>
                  <a:schemeClr val="tx1"/>
                </a:solidFill>
                <a:latin typeface="Times" pitchFamily="18" charset="0"/>
              </a:rPr>
              <a:t>TGServer</a:t>
            </a:r>
            <a:endParaRPr lang="en-US" sz="1200" dirty="0">
              <a:solidFill>
                <a:schemeClr val="tx1"/>
              </a:solidFill>
              <a:latin typeface="Times" pitchFamily="18" charset="0"/>
            </a:endParaRPr>
          </a:p>
        </p:txBody>
      </p:sp>
      <p:sp>
        <p:nvSpPr>
          <p:cNvPr id="5" name="Rectangle 4"/>
          <p:cNvSpPr/>
          <p:nvPr/>
        </p:nvSpPr>
        <p:spPr>
          <a:xfrm>
            <a:off x="8382000" y="1752600"/>
            <a:ext cx="914400" cy="609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a:solidFill>
                  <a:schemeClr val="tx1"/>
                </a:solidFill>
                <a:latin typeface="Times" pitchFamily="18" charset="0"/>
              </a:rPr>
              <a:t>:</a:t>
            </a:r>
            <a:r>
              <a:rPr lang="en-US" sz="1200" dirty="0">
                <a:solidFill>
                  <a:schemeClr val="tx1"/>
                </a:solidFill>
                <a:latin typeface="Times" pitchFamily="18" charset="0"/>
              </a:rPr>
              <a:t>Server</a:t>
            </a:r>
          </a:p>
        </p:txBody>
      </p:sp>
      <p:cxnSp>
        <p:nvCxnSpPr>
          <p:cNvPr id="6" name="Straight Connector 5"/>
          <p:cNvCxnSpPr/>
          <p:nvPr/>
        </p:nvCxnSpPr>
        <p:spPr>
          <a:xfrm>
            <a:off x="3124200" y="2362200"/>
            <a:ext cx="0" cy="3048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0" y="2667000"/>
            <a:ext cx="152400" cy="2667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schemeClr val="tx1"/>
              </a:solidFill>
              <a:latin typeface="Times" pitchFamily="18" charset="0"/>
            </a:endParaRPr>
          </a:p>
        </p:txBody>
      </p:sp>
      <p:sp>
        <p:nvSpPr>
          <p:cNvPr id="8" name="Rectangle 7"/>
          <p:cNvSpPr/>
          <p:nvPr/>
        </p:nvSpPr>
        <p:spPr>
          <a:xfrm>
            <a:off x="4953000" y="2819400"/>
            <a:ext cx="152400" cy="2514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schemeClr val="tx1"/>
              </a:solidFill>
              <a:latin typeface="Times" pitchFamily="18" charset="0"/>
            </a:endParaRPr>
          </a:p>
        </p:txBody>
      </p:sp>
      <p:cxnSp>
        <p:nvCxnSpPr>
          <p:cNvPr id="9" name="Straight Connector 8"/>
          <p:cNvCxnSpPr/>
          <p:nvPr/>
        </p:nvCxnSpPr>
        <p:spPr>
          <a:xfrm>
            <a:off x="5029200" y="2362200"/>
            <a:ext cx="0" cy="4572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402442" name="TextBox 13"/>
          <p:cNvSpPr txBox="1">
            <a:spLocks noChangeArrowheads="1"/>
          </p:cNvSpPr>
          <p:nvPr/>
        </p:nvSpPr>
        <p:spPr bwMode="auto">
          <a:xfrm>
            <a:off x="3657600" y="2581276"/>
            <a:ext cx="990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b="0" i="0">
                <a:latin typeface="Times" panose="02020603050405020304" pitchFamily="18" charset="0"/>
              </a:rPr>
              <a:t>get(TGT)</a:t>
            </a:r>
          </a:p>
        </p:txBody>
      </p:sp>
      <p:sp>
        <p:nvSpPr>
          <p:cNvPr id="402443" name="TextBox 14"/>
          <p:cNvSpPr txBox="1">
            <a:spLocks noChangeArrowheads="1"/>
          </p:cNvSpPr>
          <p:nvPr/>
        </p:nvSpPr>
        <p:spPr bwMode="auto">
          <a:xfrm>
            <a:off x="3352800" y="3114676"/>
            <a:ext cx="1600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b="0" i="0">
                <a:latin typeface="Times" panose="02020603050405020304" pitchFamily="18" charset="0"/>
              </a:rPr>
              <a:t>getService(TGT,ST)</a:t>
            </a:r>
          </a:p>
        </p:txBody>
      </p:sp>
      <p:cxnSp>
        <p:nvCxnSpPr>
          <p:cNvPr id="12" name="Straight Connector 11"/>
          <p:cNvCxnSpPr/>
          <p:nvPr/>
        </p:nvCxnSpPr>
        <p:spPr>
          <a:xfrm>
            <a:off x="3200400" y="2819400"/>
            <a:ext cx="175260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200400" y="3352800"/>
            <a:ext cx="365760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858000" y="3352800"/>
            <a:ext cx="152400" cy="19812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schemeClr val="tx1"/>
              </a:solidFill>
              <a:latin typeface="Times" pitchFamily="18" charset="0"/>
            </a:endParaRPr>
          </a:p>
        </p:txBody>
      </p:sp>
      <p:cxnSp>
        <p:nvCxnSpPr>
          <p:cNvPr id="15" name="Straight Connector 14"/>
          <p:cNvCxnSpPr/>
          <p:nvPr/>
        </p:nvCxnSpPr>
        <p:spPr>
          <a:xfrm>
            <a:off x="6934200" y="2362200"/>
            <a:ext cx="0" cy="9906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8763000" y="3886200"/>
            <a:ext cx="152400" cy="14478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schemeClr val="tx1"/>
              </a:solidFill>
              <a:latin typeface="Times" pitchFamily="18" charset="0"/>
            </a:endParaRPr>
          </a:p>
        </p:txBody>
      </p:sp>
      <p:cxnSp>
        <p:nvCxnSpPr>
          <p:cNvPr id="17" name="Straight Connector 16"/>
          <p:cNvCxnSpPr/>
          <p:nvPr/>
        </p:nvCxnSpPr>
        <p:spPr>
          <a:xfrm>
            <a:off x="8839200" y="2362200"/>
            <a:ext cx="0" cy="1524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200400" y="3886200"/>
            <a:ext cx="556260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2451" name="TextBox 34"/>
          <p:cNvSpPr txBox="1">
            <a:spLocks noChangeArrowheads="1"/>
          </p:cNvSpPr>
          <p:nvPr/>
        </p:nvSpPr>
        <p:spPr bwMode="auto">
          <a:xfrm>
            <a:off x="5429250" y="3648076"/>
            <a:ext cx="129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b="0" i="0">
                <a:latin typeface="Times" panose="02020603050405020304" pitchFamily="18" charset="0"/>
              </a:rPr>
              <a:t>getService(ST)</a:t>
            </a:r>
          </a:p>
        </p:txBody>
      </p:sp>
      <p:sp>
        <p:nvSpPr>
          <p:cNvPr id="20" name="Rectangle 19"/>
          <p:cNvSpPr/>
          <p:nvPr/>
        </p:nvSpPr>
        <p:spPr>
          <a:xfrm flipV="1">
            <a:off x="2971800" y="5334001"/>
            <a:ext cx="6019800" cy="123825"/>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schemeClr val="tx1"/>
              </a:solidFill>
              <a:latin typeface="Times" pitchFamily="18" charset="0"/>
            </a:endParaRPr>
          </a:p>
        </p:txBody>
      </p:sp>
      <p:sp>
        <p:nvSpPr>
          <p:cNvPr id="402453" name="Title 20"/>
          <p:cNvSpPr>
            <a:spLocks noGrp="1"/>
          </p:cNvSpPr>
          <p:nvPr>
            <p:ph type="title"/>
          </p:nvPr>
        </p:nvSpPr>
        <p:spPr/>
        <p:txBody>
          <a:bodyPr/>
          <a:lstStyle/>
          <a:p>
            <a:r>
              <a:rPr lang="en-US" altLang="en-US" smtClean="0"/>
              <a:t>Hadoop authentication</a:t>
            </a:r>
          </a:p>
        </p:txBody>
      </p:sp>
    </p:spTree>
    <p:extLst>
      <p:ext uri="{BB962C8B-B14F-4D97-AF65-F5344CB8AC3E}">
        <p14:creationId xmlns:p14="http://schemas.microsoft.com/office/powerpoint/2010/main" val="158272172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Transmission of information</a:t>
            </a:r>
            <a:endParaRPr lang="en-US" dirty="0"/>
          </a:p>
        </p:txBody>
      </p:sp>
      <p:sp>
        <p:nvSpPr>
          <p:cNvPr id="3" name="Content Placeholder 2"/>
          <p:cNvSpPr>
            <a:spLocks noGrp="1"/>
          </p:cNvSpPr>
          <p:nvPr>
            <p:ph idx="1"/>
          </p:nvPr>
        </p:nvSpPr>
        <p:spPr/>
        <p:txBody>
          <a:bodyPr/>
          <a:lstStyle/>
          <a:p>
            <a:r>
              <a:rPr lang="en-US" dirty="0" smtClean="0"/>
              <a:t>To send information to other sites we set up a communication channel</a:t>
            </a:r>
          </a:p>
          <a:p>
            <a:r>
              <a:rPr lang="en-US" dirty="0" smtClean="0"/>
              <a:t>The messages in transit can be attacked and must be protected</a:t>
            </a:r>
          </a:p>
          <a:p>
            <a:r>
              <a:rPr lang="en-US" dirty="0" smtClean="0"/>
              <a:t>The usual way to protect messages is through cryptography</a:t>
            </a:r>
          </a:p>
          <a:p>
            <a:r>
              <a:rPr lang="en-US" dirty="0" smtClean="0"/>
              <a:t>Cryptography is also useful to protect databases and for authentication</a:t>
            </a:r>
            <a:endParaRPr lang="en-US" dirty="0"/>
          </a:p>
        </p:txBody>
      </p:sp>
    </p:spTree>
    <p:extLst>
      <p:ext uri="{BB962C8B-B14F-4D97-AF65-F5344CB8AC3E}">
        <p14:creationId xmlns:p14="http://schemas.microsoft.com/office/powerpoint/2010/main" val="73722254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Date Placeholder 1"/>
          <p:cNvSpPr>
            <a:spLocks noGrp="1"/>
          </p:cNvSpPr>
          <p:nvPr>
            <p:ph type="dt" sz="quarter" idx="10"/>
          </p:nvPr>
        </p:nvSpPr>
        <p:spPr/>
        <p:txBody>
          <a:bodyPr/>
          <a:lstStyle/>
          <a:p>
            <a:pPr eaLnBrk="0" hangingPunct="0">
              <a:defRPr/>
            </a:pPr>
            <a:fld id="{3E7493FB-D6DF-411C-8869-BF1BF6F80356}" type="datetime1">
              <a:rPr lang="en-US" smtClean="0"/>
              <a:pPr eaLnBrk="0" hangingPunct="0">
                <a:defRPr/>
              </a:pPr>
              <a:t>10/24/2016</a:t>
            </a:fld>
            <a:endParaRPr lang="en-US" smtClean="0"/>
          </a:p>
        </p:txBody>
      </p:sp>
      <p:sp>
        <p:nvSpPr>
          <p:cNvPr id="171011" name="Slide Number Placeholder 3"/>
          <p:cNvSpPr>
            <a:spLocks noGrp="1"/>
          </p:cNvSpPr>
          <p:nvPr>
            <p:ph type="sldNum" sz="quarter" idx="12"/>
          </p:nvPr>
        </p:nvSpPr>
        <p:spPr/>
        <p:txBody>
          <a:bodyPr/>
          <a:lstStyle/>
          <a:p>
            <a:pPr eaLnBrk="0" hangingPunct="0">
              <a:defRPr/>
            </a:pPr>
            <a:fld id="{9C4910FF-2E3E-4620-A988-271D50775DB6}" type="slidenum">
              <a:rPr lang="en-US" smtClean="0"/>
              <a:pPr eaLnBrk="0" hangingPunct="0">
                <a:defRPr/>
              </a:pPr>
              <a:t>83</a:t>
            </a:fld>
            <a:endParaRPr lang="en-US" smtClean="0"/>
          </a:p>
        </p:txBody>
      </p:sp>
      <p:sp>
        <p:nvSpPr>
          <p:cNvPr id="107523" name="Rectangle 4"/>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a:r>
              <a:rPr lang="en-US" sz="4400">
                <a:solidFill>
                  <a:schemeClr val="tx2"/>
                </a:solidFill>
                <a:latin typeface="Times New Roman" pitchFamily="18" charset="0"/>
              </a:rPr>
              <a:t>Cryptography</a:t>
            </a:r>
          </a:p>
        </p:txBody>
      </p:sp>
      <p:sp>
        <p:nvSpPr>
          <p:cNvPr id="107524" name="Rectangle 5"/>
          <p:cNvSpPr>
            <a:spLocks noChangeArrowheads="1"/>
          </p:cNvSpPr>
          <p:nvPr/>
        </p:nvSpPr>
        <p:spPr bwMode="auto">
          <a:xfrm>
            <a:off x="2209800" y="1981200"/>
            <a:ext cx="7772400" cy="411480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2800">
                <a:solidFill>
                  <a:schemeClr val="accent2"/>
                </a:solidFill>
                <a:latin typeface="Times New Roman" pitchFamily="18" charset="0"/>
              </a:rPr>
              <a:t>Cryptography</a:t>
            </a:r>
            <a:r>
              <a:rPr lang="en-US" sz="2800">
                <a:latin typeface="Times New Roman" pitchFamily="18" charset="0"/>
              </a:rPr>
              <a:t> is the study of message concealment</a:t>
            </a:r>
          </a:p>
          <a:p>
            <a:pPr marL="342900" indent="-342900">
              <a:lnSpc>
                <a:spcPct val="90000"/>
              </a:lnSpc>
              <a:spcBef>
                <a:spcPct val="20000"/>
              </a:spcBef>
              <a:buFontTx/>
              <a:buChar char="•"/>
            </a:pPr>
            <a:r>
              <a:rPr lang="en-US" sz="2800">
                <a:solidFill>
                  <a:schemeClr val="accent2"/>
                </a:solidFill>
                <a:latin typeface="Times New Roman" pitchFamily="18" charset="0"/>
              </a:rPr>
              <a:t>Cryptanalysis</a:t>
            </a:r>
            <a:r>
              <a:rPr lang="en-US" sz="2800">
                <a:latin typeface="Times New Roman" pitchFamily="18" charset="0"/>
              </a:rPr>
              <a:t> is the study of how to discover the encrypted message. </a:t>
            </a:r>
          </a:p>
          <a:p>
            <a:pPr marL="342900" indent="-342900">
              <a:lnSpc>
                <a:spcPct val="90000"/>
              </a:lnSpc>
              <a:spcBef>
                <a:spcPct val="20000"/>
              </a:spcBef>
              <a:buFontTx/>
              <a:buChar char="•"/>
            </a:pPr>
            <a:r>
              <a:rPr lang="en-US" sz="2800">
                <a:solidFill>
                  <a:schemeClr val="accent2"/>
                </a:solidFill>
                <a:latin typeface="Times New Roman" pitchFamily="18" charset="0"/>
              </a:rPr>
              <a:t>Cryptology</a:t>
            </a:r>
            <a:r>
              <a:rPr lang="en-US" sz="2800">
                <a:latin typeface="Times New Roman" pitchFamily="18" charset="0"/>
              </a:rPr>
              <a:t> includes both </a:t>
            </a:r>
          </a:p>
          <a:p>
            <a:pPr marL="342900" indent="-342900">
              <a:lnSpc>
                <a:spcPct val="90000"/>
              </a:lnSpc>
              <a:spcBef>
                <a:spcPct val="20000"/>
              </a:spcBef>
              <a:buFontTx/>
              <a:buChar char="•"/>
            </a:pPr>
            <a:r>
              <a:rPr lang="en-US" sz="2800">
                <a:latin typeface="Times New Roman" pitchFamily="18" charset="0"/>
              </a:rPr>
              <a:t>Cryptanalysis is difficult and requires good mathematical knowledge, so you don’t see many hackers trying to break codes. The equivalent to hackers are now scientists employed by a government or organized crime.</a:t>
            </a:r>
          </a:p>
          <a:p>
            <a:pPr marL="342900" indent="-342900">
              <a:lnSpc>
                <a:spcPct val="90000"/>
              </a:lnSpc>
              <a:spcBef>
                <a:spcPct val="20000"/>
              </a:spcBef>
              <a:buFontTx/>
              <a:buChar char="•"/>
            </a:pPr>
            <a:endParaRPr lang="en-US" sz="3200">
              <a:latin typeface="Times New Roman" pitchFamily="18" charset="0"/>
            </a:endParaRPr>
          </a:p>
          <a:p>
            <a:pPr marL="342900" indent="-342900">
              <a:lnSpc>
                <a:spcPct val="90000"/>
              </a:lnSpc>
              <a:spcBef>
                <a:spcPct val="20000"/>
              </a:spcBef>
              <a:buFontTx/>
              <a:buChar char="•"/>
            </a:pPr>
            <a:endParaRPr lang="en-US" sz="3200">
              <a:latin typeface="Times New Roman" pitchFamily="18" charset="0"/>
            </a:endParaRPr>
          </a:p>
        </p:txBody>
      </p:sp>
    </p:spTree>
    <p:extLst>
      <p:ext uri="{BB962C8B-B14F-4D97-AF65-F5344CB8AC3E}">
        <p14:creationId xmlns:p14="http://schemas.microsoft.com/office/powerpoint/2010/main" val="12072626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Date Placeholder 3"/>
          <p:cNvSpPr>
            <a:spLocks noGrp="1"/>
          </p:cNvSpPr>
          <p:nvPr>
            <p:ph type="dt" sz="quarter" idx="10"/>
          </p:nvPr>
        </p:nvSpPr>
        <p:spPr/>
        <p:txBody>
          <a:bodyPr/>
          <a:lstStyle/>
          <a:p>
            <a:pPr eaLnBrk="0" hangingPunct="0">
              <a:defRPr/>
            </a:pPr>
            <a:fld id="{F997EA29-1206-42D4-B783-622062EE4034}" type="datetime1">
              <a:rPr lang="en-US" smtClean="0"/>
              <a:pPr eaLnBrk="0" hangingPunct="0">
                <a:defRPr/>
              </a:pPr>
              <a:t>10/24/2016</a:t>
            </a:fld>
            <a:endParaRPr lang="en-US" smtClean="0"/>
          </a:p>
        </p:txBody>
      </p:sp>
      <p:sp>
        <p:nvSpPr>
          <p:cNvPr id="172035" name="Slide Number Placeholder 5"/>
          <p:cNvSpPr>
            <a:spLocks noGrp="1"/>
          </p:cNvSpPr>
          <p:nvPr>
            <p:ph type="sldNum" sz="quarter" idx="12"/>
          </p:nvPr>
        </p:nvSpPr>
        <p:spPr/>
        <p:txBody>
          <a:bodyPr/>
          <a:lstStyle/>
          <a:p>
            <a:pPr eaLnBrk="0" hangingPunct="0">
              <a:defRPr/>
            </a:pPr>
            <a:fld id="{8585E442-C02C-4371-B746-CF87BC0521FB}" type="slidenum">
              <a:rPr lang="en-US" smtClean="0"/>
              <a:pPr eaLnBrk="0" hangingPunct="0">
                <a:defRPr/>
              </a:pPr>
              <a:t>84</a:t>
            </a:fld>
            <a:endParaRPr lang="en-US" smtClean="0"/>
          </a:p>
        </p:txBody>
      </p:sp>
      <p:sp>
        <p:nvSpPr>
          <p:cNvPr id="108547" name="Rectangle 1026"/>
          <p:cNvSpPr>
            <a:spLocks noGrp="1" noChangeArrowheads="1"/>
          </p:cNvSpPr>
          <p:nvPr>
            <p:ph type="title" idx="4294967295"/>
          </p:nvPr>
        </p:nvSpPr>
        <p:spPr/>
        <p:txBody>
          <a:bodyPr/>
          <a:lstStyle/>
          <a:p>
            <a:pPr eaLnBrk="1" hangingPunct="1"/>
            <a:r>
              <a:rPr lang="en-US" smtClean="0"/>
              <a:t>Cryptography value</a:t>
            </a:r>
          </a:p>
        </p:txBody>
      </p:sp>
      <p:sp>
        <p:nvSpPr>
          <p:cNvPr id="108548" name="Rectangle 1027"/>
          <p:cNvSpPr>
            <a:spLocks noGrp="1" noChangeArrowheads="1"/>
          </p:cNvSpPr>
          <p:nvPr>
            <p:ph type="body" idx="4294967295"/>
          </p:nvPr>
        </p:nvSpPr>
        <p:spPr/>
        <p:txBody>
          <a:bodyPr/>
          <a:lstStyle/>
          <a:p>
            <a:pPr eaLnBrk="1" hangingPunct="1"/>
            <a:r>
              <a:rPr lang="en-US" sz="2400"/>
              <a:t>Authentication—Can authenticate the identity of users, transactions, and systems.</a:t>
            </a:r>
          </a:p>
          <a:p>
            <a:pPr eaLnBrk="1" hangingPunct="1"/>
            <a:r>
              <a:rPr lang="en-US" sz="2400"/>
              <a:t>Protection of messages—Can protect the secrecy of a message and prevent illegal modification. Cannot protect against destruction of the message.  </a:t>
            </a:r>
          </a:p>
          <a:p>
            <a:pPr eaLnBrk="1" hangingPunct="1"/>
            <a:r>
              <a:rPr lang="en-US" sz="2400"/>
              <a:t>Protection of software and data—Can protect the confidentiality of them although not avoid their destruction. For example, passwords can be encrypted.</a:t>
            </a:r>
            <a:endParaRPr lang="en-US" sz="2000"/>
          </a:p>
        </p:txBody>
      </p:sp>
    </p:spTree>
    <p:extLst>
      <p:ext uri="{BB962C8B-B14F-4D97-AF65-F5344CB8AC3E}">
        <p14:creationId xmlns:p14="http://schemas.microsoft.com/office/powerpoint/2010/main" val="242611233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Date Placeholder 3"/>
          <p:cNvSpPr>
            <a:spLocks noGrp="1"/>
          </p:cNvSpPr>
          <p:nvPr>
            <p:ph type="dt" sz="quarter" idx="10"/>
          </p:nvPr>
        </p:nvSpPr>
        <p:spPr/>
        <p:txBody>
          <a:bodyPr/>
          <a:lstStyle/>
          <a:p>
            <a:pPr eaLnBrk="0" hangingPunct="0">
              <a:defRPr/>
            </a:pPr>
            <a:fld id="{7E620B79-F7F6-47A3-97C6-FCC53E4C8F2B}" type="datetime1">
              <a:rPr lang="en-US" smtClean="0"/>
              <a:pPr eaLnBrk="0" hangingPunct="0">
                <a:defRPr/>
              </a:pPr>
              <a:t>10/24/2016</a:t>
            </a:fld>
            <a:endParaRPr lang="en-US" smtClean="0"/>
          </a:p>
        </p:txBody>
      </p:sp>
      <p:sp>
        <p:nvSpPr>
          <p:cNvPr id="173059" name="Slide Number Placeholder 5"/>
          <p:cNvSpPr>
            <a:spLocks noGrp="1"/>
          </p:cNvSpPr>
          <p:nvPr>
            <p:ph type="sldNum" sz="quarter" idx="12"/>
          </p:nvPr>
        </p:nvSpPr>
        <p:spPr/>
        <p:txBody>
          <a:bodyPr/>
          <a:lstStyle/>
          <a:p>
            <a:pPr eaLnBrk="0" hangingPunct="0">
              <a:defRPr/>
            </a:pPr>
            <a:fld id="{FD1A2466-AD38-44EF-944A-9B044F5D418E}" type="slidenum">
              <a:rPr lang="en-US" smtClean="0"/>
              <a:pPr eaLnBrk="0" hangingPunct="0">
                <a:defRPr/>
              </a:pPr>
              <a:t>85</a:t>
            </a:fld>
            <a:endParaRPr lang="en-US" smtClean="0"/>
          </a:p>
        </p:txBody>
      </p:sp>
      <p:sp>
        <p:nvSpPr>
          <p:cNvPr id="109571" name="Rectangle 2"/>
          <p:cNvSpPr>
            <a:spLocks noGrp="1" noChangeArrowheads="1"/>
          </p:cNvSpPr>
          <p:nvPr>
            <p:ph type="title" idx="4294967295"/>
          </p:nvPr>
        </p:nvSpPr>
        <p:spPr/>
        <p:txBody>
          <a:bodyPr/>
          <a:lstStyle/>
          <a:p>
            <a:pPr eaLnBrk="1" hangingPunct="1"/>
            <a:r>
              <a:rPr lang="en-US" smtClean="0"/>
              <a:t>Cryptography value II</a:t>
            </a:r>
          </a:p>
        </p:txBody>
      </p:sp>
      <p:sp>
        <p:nvSpPr>
          <p:cNvPr id="109572" name="Rectangle 3"/>
          <p:cNvSpPr>
            <a:spLocks noGrp="1" noChangeArrowheads="1"/>
          </p:cNvSpPr>
          <p:nvPr>
            <p:ph type="body" idx="4294967295"/>
          </p:nvPr>
        </p:nvSpPr>
        <p:spPr/>
        <p:txBody>
          <a:bodyPr/>
          <a:lstStyle/>
          <a:p>
            <a:pPr lvl="2" eaLnBrk="1" hangingPunct="1">
              <a:buFont typeface="Symbol" pitchFamily="18" charset="2"/>
              <a:buChar char="·"/>
            </a:pPr>
            <a:r>
              <a:rPr lang="en-US" sz="3600" b="1" dirty="0"/>
              <a:t>Digital signatures</a:t>
            </a:r>
            <a:r>
              <a:rPr lang="en-US" sz="3600" dirty="0"/>
              <a:t>—Can authenticate the origin of a message.</a:t>
            </a:r>
          </a:p>
          <a:p>
            <a:pPr lvl="2" eaLnBrk="1" hangingPunct="1">
              <a:buFont typeface="Symbol" pitchFamily="18" charset="2"/>
              <a:buChar char="·"/>
            </a:pPr>
            <a:r>
              <a:rPr lang="en-US" sz="3600" b="1" dirty="0"/>
              <a:t>Nonrepudiation</a:t>
            </a:r>
            <a:r>
              <a:rPr lang="en-US" sz="3600" dirty="0"/>
              <a:t>—A user that signed or otherwise authenticated a document using cryptography cannot deny having sent it.</a:t>
            </a:r>
          </a:p>
          <a:p>
            <a:pPr eaLnBrk="1" hangingPunct="1"/>
            <a:endParaRPr lang="en-US" sz="2400" dirty="0"/>
          </a:p>
          <a:p>
            <a:pPr eaLnBrk="1" hangingPunct="1"/>
            <a:endParaRPr lang="en-US" sz="2400" dirty="0"/>
          </a:p>
        </p:txBody>
      </p:sp>
    </p:spTree>
    <p:extLst>
      <p:ext uri="{BB962C8B-B14F-4D97-AF65-F5344CB8AC3E}">
        <p14:creationId xmlns:p14="http://schemas.microsoft.com/office/powerpoint/2010/main" val="219604370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Date Placeholder 3"/>
          <p:cNvSpPr>
            <a:spLocks noGrp="1"/>
          </p:cNvSpPr>
          <p:nvPr>
            <p:ph type="dt" sz="quarter" idx="10"/>
          </p:nvPr>
        </p:nvSpPr>
        <p:spPr/>
        <p:txBody>
          <a:bodyPr/>
          <a:lstStyle/>
          <a:p>
            <a:pPr eaLnBrk="0" hangingPunct="0">
              <a:defRPr/>
            </a:pPr>
            <a:fld id="{7FBCC4F1-891E-424D-88D5-BC3E3D627D49}" type="datetime1">
              <a:rPr lang="en-US" smtClean="0"/>
              <a:pPr eaLnBrk="0" hangingPunct="0">
                <a:defRPr/>
              </a:pPr>
              <a:t>10/24/2016</a:t>
            </a:fld>
            <a:endParaRPr lang="en-US" smtClean="0"/>
          </a:p>
        </p:txBody>
      </p:sp>
      <p:sp>
        <p:nvSpPr>
          <p:cNvPr id="174083" name="Slide Number Placeholder 5"/>
          <p:cNvSpPr>
            <a:spLocks noGrp="1"/>
          </p:cNvSpPr>
          <p:nvPr>
            <p:ph type="sldNum" sz="quarter" idx="12"/>
          </p:nvPr>
        </p:nvSpPr>
        <p:spPr/>
        <p:txBody>
          <a:bodyPr/>
          <a:lstStyle/>
          <a:p>
            <a:pPr eaLnBrk="0" hangingPunct="0">
              <a:defRPr/>
            </a:pPr>
            <a:fld id="{F9B9F9C7-955D-43B4-9E99-06F9A126DD4B}" type="slidenum">
              <a:rPr lang="en-US" smtClean="0"/>
              <a:pPr eaLnBrk="0" hangingPunct="0">
                <a:defRPr/>
              </a:pPr>
              <a:t>86</a:t>
            </a:fld>
            <a:endParaRPr lang="en-US" smtClean="0"/>
          </a:p>
        </p:txBody>
      </p:sp>
      <p:sp>
        <p:nvSpPr>
          <p:cNvPr id="110595" name="Rectangle 2"/>
          <p:cNvSpPr>
            <a:spLocks noGrp="1" noChangeArrowheads="1"/>
          </p:cNvSpPr>
          <p:nvPr>
            <p:ph type="title" idx="4294967295"/>
          </p:nvPr>
        </p:nvSpPr>
        <p:spPr/>
        <p:txBody>
          <a:bodyPr/>
          <a:lstStyle/>
          <a:p>
            <a:pPr eaLnBrk="1" hangingPunct="1"/>
            <a:r>
              <a:rPr lang="en-US" smtClean="0"/>
              <a:t>Mechanism</a:t>
            </a:r>
          </a:p>
        </p:txBody>
      </p:sp>
      <p:sp>
        <p:nvSpPr>
          <p:cNvPr id="110596" name="Rectangle 3"/>
          <p:cNvSpPr>
            <a:spLocks noGrp="1" noChangeArrowheads="1"/>
          </p:cNvSpPr>
          <p:nvPr>
            <p:ph type="body" idx="4294967295"/>
          </p:nvPr>
        </p:nvSpPr>
        <p:spPr/>
        <p:txBody>
          <a:bodyPr/>
          <a:lstStyle/>
          <a:p>
            <a:pPr eaLnBrk="1" hangingPunct="1"/>
            <a:endParaRPr lang="en-US" dirty="0" smtClean="0"/>
          </a:p>
          <a:p>
            <a:pPr eaLnBrk="1" hangingPunct="1"/>
            <a:r>
              <a:rPr lang="en-US" sz="3200" dirty="0" smtClean="0"/>
              <a:t>Encryption is encoding a message to hide its meaning. </a:t>
            </a:r>
          </a:p>
          <a:p>
            <a:pPr eaLnBrk="1" hangingPunct="1"/>
            <a:r>
              <a:rPr lang="en-US" sz="3200" dirty="0" smtClean="0"/>
              <a:t>Plaintext is converted into </a:t>
            </a:r>
            <a:r>
              <a:rPr lang="en-US" sz="3200" dirty="0" err="1" smtClean="0"/>
              <a:t>cyphertext</a:t>
            </a:r>
            <a:r>
              <a:rPr lang="en-US" sz="3200" dirty="0" smtClean="0"/>
              <a:t>.  Formally, C=E(M) and M=D(C) . </a:t>
            </a:r>
          </a:p>
          <a:p>
            <a:pPr eaLnBrk="1" hangingPunct="1"/>
            <a:r>
              <a:rPr lang="en-US" sz="3200" dirty="0" smtClean="0"/>
              <a:t>The cryptosystem must produce M=D(E(M)) to be useful</a:t>
            </a:r>
          </a:p>
          <a:p>
            <a:pPr marL="0" indent="0" eaLnBrk="1" hangingPunct="1">
              <a:buNone/>
            </a:pPr>
            <a:endParaRPr lang="en-US" sz="3200" dirty="0" smtClean="0"/>
          </a:p>
        </p:txBody>
      </p:sp>
    </p:spTree>
    <p:extLst>
      <p:ext uri="{BB962C8B-B14F-4D97-AF65-F5344CB8AC3E}">
        <p14:creationId xmlns:p14="http://schemas.microsoft.com/office/powerpoint/2010/main" val="2292908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Date Placeholder 2"/>
          <p:cNvSpPr>
            <a:spLocks noGrp="1"/>
          </p:cNvSpPr>
          <p:nvPr>
            <p:ph type="dt" sz="quarter" idx="10"/>
          </p:nvPr>
        </p:nvSpPr>
        <p:spPr/>
        <p:txBody>
          <a:bodyPr/>
          <a:lstStyle/>
          <a:p>
            <a:pPr eaLnBrk="0" hangingPunct="0">
              <a:defRPr/>
            </a:pPr>
            <a:fld id="{1D698BD0-4C07-4890-A407-460AB2962C5C}" type="datetime1">
              <a:rPr lang="en-US" smtClean="0"/>
              <a:pPr eaLnBrk="0" hangingPunct="0">
                <a:defRPr/>
              </a:pPr>
              <a:t>10/24/2016</a:t>
            </a:fld>
            <a:endParaRPr lang="en-US" smtClean="0"/>
          </a:p>
        </p:txBody>
      </p:sp>
      <p:sp>
        <p:nvSpPr>
          <p:cNvPr id="175107" name="Slide Number Placeholder 4"/>
          <p:cNvSpPr>
            <a:spLocks noGrp="1"/>
          </p:cNvSpPr>
          <p:nvPr>
            <p:ph type="sldNum" sz="quarter" idx="12"/>
          </p:nvPr>
        </p:nvSpPr>
        <p:spPr/>
        <p:txBody>
          <a:bodyPr/>
          <a:lstStyle/>
          <a:p>
            <a:pPr eaLnBrk="0" hangingPunct="0">
              <a:defRPr/>
            </a:pPr>
            <a:fld id="{2147121B-0464-47F8-8B3B-D22248D5ED82}" type="slidenum">
              <a:rPr lang="en-US" smtClean="0"/>
              <a:pPr eaLnBrk="0" hangingPunct="0">
                <a:defRPr/>
              </a:pPr>
              <a:t>87</a:t>
            </a:fld>
            <a:endParaRPr lang="en-US" smtClean="0"/>
          </a:p>
        </p:txBody>
      </p:sp>
      <p:pic>
        <p:nvPicPr>
          <p:cNvPr id="111619" name="Picture 2051"/>
          <p:cNvPicPr>
            <a:picLocks noChangeAspect="1" noChangeArrowheads="1"/>
          </p:cNvPicPr>
          <p:nvPr/>
        </p:nvPicPr>
        <p:blipFill>
          <a:blip r:embed="rId2" cstate="print"/>
          <a:srcRect/>
          <a:stretch>
            <a:fillRect/>
          </a:stretch>
        </p:blipFill>
        <p:spPr bwMode="auto">
          <a:xfrm>
            <a:off x="3352800" y="2052639"/>
            <a:ext cx="5486400" cy="2752725"/>
          </a:xfrm>
          <a:prstGeom prst="rect">
            <a:avLst/>
          </a:prstGeom>
          <a:noFill/>
          <a:ln w="9525">
            <a:noFill/>
            <a:miter lim="800000"/>
            <a:headEnd/>
            <a:tailEnd/>
          </a:ln>
        </p:spPr>
      </p:pic>
      <p:sp>
        <p:nvSpPr>
          <p:cNvPr id="111620" name="Rectangle 2052"/>
          <p:cNvSpPr>
            <a:spLocks noGrp="1" noChangeArrowheads="1"/>
          </p:cNvSpPr>
          <p:nvPr>
            <p:ph type="title" idx="4294967295"/>
          </p:nvPr>
        </p:nvSpPr>
        <p:spPr/>
        <p:txBody>
          <a:bodyPr/>
          <a:lstStyle/>
          <a:p>
            <a:pPr eaLnBrk="1" hangingPunct="1"/>
            <a:r>
              <a:rPr lang="en-US" smtClean="0"/>
              <a:t>Symmetric cryptosystem</a:t>
            </a:r>
          </a:p>
        </p:txBody>
      </p:sp>
    </p:spTree>
    <p:extLst>
      <p:ext uri="{BB962C8B-B14F-4D97-AF65-F5344CB8AC3E}">
        <p14:creationId xmlns:p14="http://schemas.microsoft.com/office/powerpoint/2010/main" val="5001673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ChangeArrowheads="1"/>
          </p:cNvSpPr>
          <p:nvPr>
            <p:ph type="title"/>
          </p:nvPr>
        </p:nvSpPr>
        <p:spPr/>
        <p:txBody>
          <a:bodyPr/>
          <a:lstStyle/>
          <a:p>
            <a:r>
              <a:rPr lang="en-US" smtClean="0"/>
              <a:t>Notation</a:t>
            </a:r>
          </a:p>
        </p:txBody>
      </p:sp>
      <p:sp>
        <p:nvSpPr>
          <p:cNvPr id="112642" name="Rectangle 3"/>
          <p:cNvSpPr>
            <a:spLocks noGrp="1" noChangeArrowheads="1"/>
          </p:cNvSpPr>
          <p:nvPr>
            <p:ph type="body" idx="1"/>
          </p:nvPr>
        </p:nvSpPr>
        <p:spPr/>
        <p:txBody>
          <a:bodyPr/>
          <a:lstStyle/>
          <a:p>
            <a:pPr marL="711200" indent="-711200"/>
            <a:r>
              <a:rPr lang="en-US" sz="2400"/>
              <a:t>M – Message - Plaintext or clear text.</a:t>
            </a:r>
          </a:p>
          <a:p>
            <a:pPr marL="711200" indent="-711200"/>
            <a:r>
              <a:rPr lang="en-US" sz="2400"/>
              <a:t>C – Ciphertext - encrypted message.</a:t>
            </a:r>
          </a:p>
          <a:p>
            <a:pPr marL="711200" indent="-711200"/>
            <a:r>
              <a:rPr lang="en-US" sz="2400"/>
              <a:t>K – Key.</a:t>
            </a:r>
          </a:p>
          <a:p>
            <a:pPr marL="711200" indent="-711200"/>
            <a:r>
              <a:rPr lang="en-US" sz="2400"/>
              <a:t>E – The encryption function (or procedure) C = Ek(M)</a:t>
            </a:r>
          </a:p>
          <a:p>
            <a:pPr marL="711200" indent="-711200"/>
            <a:r>
              <a:rPr lang="en-US" sz="2400"/>
              <a:t>D – The decryption function M = Dk(C)</a:t>
            </a:r>
          </a:p>
          <a:p>
            <a:pPr marL="711200" indent="-711200"/>
            <a:r>
              <a:rPr lang="en-US" sz="2400"/>
              <a:t>For any key K, and for any message M: M = Dk(Ek(M))</a:t>
            </a:r>
          </a:p>
          <a:p>
            <a:pPr marL="711200" indent="-711200"/>
            <a:r>
              <a:rPr lang="en-US" sz="2400"/>
              <a:t>We also use the notation: C = E(K,M); M = D(K,C)</a:t>
            </a:r>
          </a:p>
        </p:txBody>
      </p:sp>
    </p:spTree>
    <p:extLst>
      <p:ext uri="{BB962C8B-B14F-4D97-AF65-F5344CB8AC3E}">
        <p14:creationId xmlns:p14="http://schemas.microsoft.com/office/powerpoint/2010/main" val="75614828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Date Placeholder 3"/>
          <p:cNvSpPr>
            <a:spLocks noGrp="1"/>
          </p:cNvSpPr>
          <p:nvPr>
            <p:ph type="dt" sz="quarter" idx="10"/>
          </p:nvPr>
        </p:nvSpPr>
        <p:spPr/>
        <p:txBody>
          <a:bodyPr/>
          <a:lstStyle/>
          <a:p>
            <a:pPr eaLnBrk="0" hangingPunct="0">
              <a:defRPr/>
            </a:pPr>
            <a:fld id="{2A95AEF3-C99D-489C-A5F8-C8FCB89B085E}" type="datetime1">
              <a:rPr lang="en-US" smtClean="0"/>
              <a:pPr eaLnBrk="0" hangingPunct="0">
                <a:defRPr/>
              </a:pPr>
              <a:t>10/24/2016</a:t>
            </a:fld>
            <a:endParaRPr lang="en-US" smtClean="0"/>
          </a:p>
        </p:txBody>
      </p:sp>
      <p:sp>
        <p:nvSpPr>
          <p:cNvPr id="177155" name="Slide Number Placeholder 5"/>
          <p:cNvSpPr>
            <a:spLocks noGrp="1"/>
          </p:cNvSpPr>
          <p:nvPr>
            <p:ph type="sldNum" sz="quarter" idx="12"/>
          </p:nvPr>
        </p:nvSpPr>
        <p:spPr/>
        <p:txBody>
          <a:bodyPr/>
          <a:lstStyle/>
          <a:p>
            <a:pPr eaLnBrk="0" hangingPunct="0">
              <a:defRPr/>
            </a:pPr>
            <a:fld id="{B2A5AC4D-40B1-44DA-91CB-2E7D7DEAEA9C}" type="slidenum">
              <a:rPr lang="en-US" smtClean="0"/>
              <a:pPr eaLnBrk="0" hangingPunct="0">
                <a:defRPr/>
              </a:pPr>
              <a:t>89</a:t>
            </a:fld>
            <a:endParaRPr lang="en-US" smtClean="0"/>
          </a:p>
        </p:txBody>
      </p:sp>
      <p:sp>
        <p:nvSpPr>
          <p:cNvPr id="113667" name="Rectangle 2"/>
          <p:cNvSpPr>
            <a:spLocks noGrp="1" noChangeArrowheads="1"/>
          </p:cNvSpPr>
          <p:nvPr>
            <p:ph type="title" idx="4294967295"/>
          </p:nvPr>
        </p:nvSpPr>
        <p:spPr/>
        <p:txBody>
          <a:bodyPr/>
          <a:lstStyle/>
          <a:p>
            <a:pPr eaLnBrk="1" hangingPunct="1"/>
            <a:r>
              <a:rPr lang="en-US" smtClean="0"/>
              <a:t>Classification</a:t>
            </a:r>
          </a:p>
        </p:txBody>
      </p:sp>
      <p:sp>
        <p:nvSpPr>
          <p:cNvPr id="113668" name="Rectangle 3"/>
          <p:cNvSpPr>
            <a:spLocks noGrp="1" noChangeArrowheads="1"/>
          </p:cNvSpPr>
          <p:nvPr>
            <p:ph type="body" idx="4294967295"/>
          </p:nvPr>
        </p:nvSpPr>
        <p:spPr/>
        <p:txBody>
          <a:bodyPr>
            <a:normAutofit/>
          </a:bodyPr>
          <a:lstStyle/>
          <a:p>
            <a:pPr lvl="2" eaLnBrk="1" hangingPunct="1">
              <a:buFont typeface="Symbol" pitchFamily="18" charset="2"/>
              <a:buChar char="·"/>
            </a:pPr>
            <a:r>
              <a:rPr lang="en-US" sz="2800" b="1" dirty="0" smtClean="0"/>
              <a:t>Number of keys used</a:t>
            </a:r>
            <a:r>
              <a:rPr lang="en-US" sz="2800" dirty="0" smtClean="0"/>
              <a:t>: symmetric (one key) and asymmetric (encryption and decryption keys, these are the </a:t>
            </a:r>
            <a:r>
              <a:rPr lang="en-US" sz="2800" i="1" dirty="0" smtClean="0"/>
              <a:t>public-key</a:t>
            </a:r>
            <a:r>
              <a:rPr lang="en-US" sz="2800" dirty="0" smtClean="0"/>
              <a:t> systems). Neither approach is the best for all cases. </a:t>
            </a:r>
          </a:p>
          <a:p>
            <a:pPr lvl="2" eaLnBrk="1" hangingPunct="1">
              <a:buFont typeface="Symbol" pitchFamily="18" charset="2"/>
              <a:buChar char="·"/>
            </a:pPr>
            <a:r>
              <a:rPr lang="en-US" sz="2800" b="1" dirty="0" smtClean="0"/>
              <a:t>Type of encrypting operations</a:t>
            </a:r>
            <a:r>
              <a:rPr lang="en-US" sz="2800" dirty="0" smtClean="0"/>
              <a:t>: Symmetric systems use substitution and transposition stages. </a:t>
            </a:r>
            <a:r>
              <a:rPr lang="en-US" sz="2800" i="1" dirty="0" smtClean="0"/>
              <a:t>Substitutions</a:t>
            </a:r>
            <a:r>
              <a:rPr lang="en-US" sz="2800" dirty="0" smtClean="0"/>
              <a:t> just replace a bit or character for another. </a:t>
            </a:r>
            <a:r>
              <a:rPr lang="en-US" sz="2800" i="1" dirty="0" smtClean="0"/>
              <a:t>Transpositions</a:t>
            </a:r>
            <a:r>
              <a:rPr lang="en-US" sz="2800" dirty="0" smtClean="0"/>
              <a:t> rearrange bits or characters in the data. </a:t>
            </a:r>
            <a:r>
              <a:rPr lang="en-US" sz="2800" i="1" dirty="0" smtClean="0"/>
              <a:t>Product </a:t>
            </a:r>
            <a:r>
              <a:rPr lang="en-US" sz="2800" dirty="0" smtClean="0"/>
              <a:t>ciphers are combinations of substitutions and transpositions. Public key systems are based on invertible mathematical functions.</a:t>
            </a:r>
          </a:p>
        </p:txBody>
      </p:sp>
    </p:spTree>
    <p:extLst>
      <p:ext uri="{BB962C8B-B14F-4D97-AF65-F5344CB8AC3E}">
        <p14:creationId xmlns:p14="http://schemas.microsoft.com/office/powerpoint/2010/main" val="4038899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ChangeArrowheads="1"/>
          </p:cNvSpPr>
          <p:nvPr/>
        </p:nvSpPr>
        <p:spPr bwMode="auto">
          <a:xfrm>
            <a:off x="914400"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FontTx/>
              <a:buNone/>
            </a:pPr>
            <a:r>
              <a:rPr lang="en-US" altLang="en-US" sz="3600" i="0">
                <a:solidFill>
                  <a:schemeClr val="tx2"/>
                </a:solidFill>
              </a:rPr>
              <a:t>Basic secure architecture         </a:t>
            </a:r>
          </a:p>
        </p:txBody>
      </p:sp>
      <p:sp>
        <p:nvSpPr>
          <p:cNvPr id="18435" name="Rectangle 5"/>
          <p:cNvSpPr>
            <a:spLocks noChangeArrowheads="1"/>
          </p:cNvSpPr>
          <p:nvPr/>
        </p:nvSpPr>
        <p:spPr bwMode="auto">
          <a:xfrm>
            <a:off x="914400" y="1752600"/>
            <a:ext cx="10363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nSpc>
                <a:spcPct val="90000"/>
              </a:lnSpc>
            </a:pPr>
            <a:r>
              <a:rPr lang="en-US" altLang="en-US" i="0"/>
              <a:t>Authentication  </a:t>
            </a:r>
            <a:r>
              <a:rPr lang="en-US" altLang="en-US"/>
              <a:t>must</a:t>
            </a:r>
            <a:r>
              <a:rPr lang="en-US" altLang="en-US" i="0"/>
              <a:t> </a:t>
            </a:r>
            <a:r>
              <a:rPr lang="en-US" altLang="en-US"/>
              <a:t>happen first</a:t>
            </a:r>
          </a:p>
          <a:p>
            <a:pPr>
              <a:lnSpc>
                <a:spcPct val="90000"/>
              </a:lnSpc>
            </a:pPr>
            <a:r>
              <a:rPr lang="en-US" altLang="en-US" i="0"/>
              <a:t>Authorization rules</a:t>
            </a:r>
            <a:r>
              <a:rPr lang="en-US" altLang="en-US"/>
              <a:t> define what is allowed or not allowed (who can see what and how)</a:t>
            </a:r>
          </a:p>
          <a:p>
            <a:pPr>
              <a:lnSpc>
                <a:spcPct val="90000"/>
              </a:lnSpc>
            </a:pPr>
            <a:r>
              <a:rPr lang="en-US" altLang="en-US"/>
              <a:t>Lower  architectural levels enforce authentication and authorization</a:t>
            </a:r>
          </a:p>
          <a:p>
            <a:pPr>
              <a:lnSpc>
                <a:spcPct val="90000"/>
              </a:lnSpc>
            </a:pPr>
            <a:r>
              <a:rPr lang="en-US" altLang="en-US" i="0"/>
              <a:t>Cryptography </a:t>
            </a:r>
            <a:r>
              <a:rPr lang="en-US" altLang="en-US"/>
              <a:t>protects messages in transit and stored data, and provides non-repudiation and authentication</a:t>
            </a:r>
          </a:p>
          <a:p>
            <a:pPr>
              <a:lnSpc>
                <a:spcPct val="90000"/>
              </a:lnSpc>
            </a:pPr>
            <a:r>
              <a:rPr lang="en-US" altLang="en-US"/>
              <a:t>Logging for later auditing</a:t>
            </a:r>
          </a:p>
          <a:p>
            <a:pPr>
              <a:lnSpc>
                <a:spcPct val="90000"/>
              </a:lnSpc>
            </a:pPr>
            <a:endParaRPr lang="en-US" altLang="en-US"/>
          </a:p>
        </p:txBody>
      </p:sp>
    </p:spTree>
    <p:extLst>
      <p:ext uri="{BB962C8B-B14F-4D97-AF65-F5344CB8AC3E}">
        <p14:creationId xmlns:p14="http://schemas.microsoft.com/office/powerpoint/2010/main" val="220677358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738" name="Picture 1" descr="class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7700" y="66676"/>
            <a:ext cx="5816600" cy="625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88405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ChangeArrowheads="1"/>
          </p:cNvSpPr>
          <p:nvPr>
            <p:ph type="title"/>
          </p:nvPr>
        </p:nvSpPr>
        <p:spPr/>
        <p:txBody>
          <a:bodyPr/>
          <a:lstStyle/>
          <a:p>
            <a:r>
              <a:rPr lang="en-US" smtClean="0"/>
              <a:t>Security of a cipher</a:t>
            </a:r>
          </a:p>
        </p:txBody>
      </p:sp>
      <p:sp>
        <p:nvSpPr>
          <p:cNvPr id="114690" name="Rectangle 3"/>
          <p:cNvSpPr>
            <a:spLocks noGrp="1" noChangeArrowheads="1"/>
          </p:cNvSpPr>
          <p:nvPr>
            <p:ph type="body" idx="1"/>
          </p:nvPr>
        </p:nvSpPr>
        <p:spPr/>
        <p:txBody>
          <a:bodyPr/>
          <a:lstStyle/>
          <a:p>
            <a:pPr marL="711200" indent="-711200"/>
            <a:r>
              <a:rPr lang="en-US" smtClean="0"/>
              <a:t>A theoretical measure which measures this difficulty without regards to the computational resources needed.</a:t>
            </a:r>
          </a:p>
          <a:p>
            <a:pPr marL="711200" indent="-711200"/>
            <a:r>
              <a:rPr lang="en-US" smtClean="0"/>
              <a:t>A complexity measure which measures this difficulty in terms of the computational resources needed. The common complexity measures of Polynomial and NP-hard complexity are generally used in this context</a:t>
            </a:r>
          </a:p>
        </p:txBody>
      </p:sp>
    </p:spTree>
    <p:extLst>
      <p:ext uri="{BB962C8B-B14F-4D97-AF65-F5344CB8AC3E}">
        <p14:creationId xmlns:p14="http://schemas.microsoft.com/office/powerpoint/2010/main" val="29491158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Date Placeholder 3"/>
          <p:cNvSpPr>
            <a:spLocks noGrp="1"/>
          </p:cNvSpPr>
          <p:nvPr>
            <p:ph type="dt" sz="quarter" idx="10"/>
          </p:nvPr>
        </p:nvSpPr>
        <p:spPr/>
        <p:txBody>
          <a:bodyPr/>
          <a:lstStyle/>
          <a:p>
            <a:pPr eaLnBrk="0" hangingPunct="0">
              <a:defRPr/>
            </a:pPr>
            <a:fld id="{A7EB5D3E-0964-4E02-85DE-C3D232D2C97E}" type="datetime1">
              <a:rPr lang="en-US" smtClean="0"/>
              <a:pPr eaLnBrk="0" hangingPunct="0">
                <a:defRPr/>
              </a:pPr>
              <a:t>10/24/2016</a:t>
            </a:fld>
            <a:endParaRPr lang="en-US" smtClean="0"/>
          </a:p>
        </p:txBody>
      </p:sp>
      <p:sp>
        <p:nvSpPr>
          <p:cNvPr id="183299" name="Slide Number Placeholder 5"/>
          <p:cNvSpPr>
            <a:spLocks noGrp="1"/>
          </p:cNvSpPr>
          <p:nvPr>
            <p:ph type="sldNum" sz="quarter" idx="12"/>
          </p:nvPr>
        </p:nvSpPr>
        <p:spPr/>
        <p:txBody>
          <a:bodyPr/>
          <a:lstStyle/>
          <a:p>
            <a:pPr eaLnBrk="0" hangingPunct="0">
              <a:defRPr/>
            </a:pPr>
            <a:fld id="{FA06573A-9B4B-4311-8B2E-7F2C47AD00EE}" type="slidenum">
              <a:rPr lang="en-US" smtClean="0"/>
              <a:pPr eaLnBrk="0" hangingPunct="0">
                <a:defRPr/>
              </a:pPr>
              <a:t>92</a:t>
            </a:fld>
            <a:endParaRPr lang="en-US" smtClean="0"/>
          </a:p>
        </p:txBody>
      </p:sp>
      <p:sp>
        <p:nvSpPr>
          <p:cNvPr id="115715" name="Rectangle 2"/>
          <p:cNvSpPr>
            <a:spLocks noGrp="1" noChangeArrowheads="1"/>
          </p:cNvSpPr>
          <p:nvPr>
            <p:ph type="title" idx="4294967295"/>
          </p:nvPr>
        </p:nvSpPr>
        <p:spPr/>
        <p:txBody>
          <a:bodyPr/>
          <a:lstStyle/>
          <a:p>
            <a:pPr eaLnBrk="1" hangingPunct="1"/>
            <a:r>
              <a:rPr lang="en-US" smtClean="0"/>
              <a:t>Evaluating ciphers</a:t>
            </a:r>
          </a:p>
        </p:txBody>
      </p:sp>
      <p:sp>
        <p:nvSpPr>
          <p:cNvPr id="115716" name="Rectangle 3"/>
          <p:cNvSpPr>
            <a:spLocks noGrp="1" noChangeArrowheads="1"/>
          </p:cNvSpPr>
          <p:nvPr>
            <p:ph type="body" idx="4294967295"/>
          </p:nvPr>
        </p:nvSpPr>
        <p:spPr/>
        <p:txBody>
          <a:bodyPr>
            <a:normAutofit/>
          </a:bodyPr>
          <a:lstStyle/>
          <a:p>
            <a:pPr eaLnBrk="1" hangingPunct="1"/>
            <a:r>
              <a:rPr lang="en-US" dirty="0"/>
              <a:t>Any algorithm can be eventually broken by trying all possible keys, a secure algorithm just requires such a large number of tries that it is computationally unfeasible to find the key in a reasonable time. </a:t>
            </a:r>
          </a:p>
          <a:p>
            <a:pPr eaLnBrk="1" hangingPunct="1"/>
            <a:r>
              <a:rPr lang="en-US" dirty="0"/>
              <a:t>If the algorithm has shortcuts, it is not necessary to try all the possible keys. For example, if the statistical frequency of letters is kept in the </a:t>
            </a:r>
            <a:r>
              <a:rPr lang="en-US" dirty="0" err="1"/>
              <a:t>ciphertext</a:t>
            </a:r>
            <a:r>
              <a:rPr lang="en-US" dirty="0"/>
              <a:t>, the work to find the key is considerably smaller. Other approaches involve common words, differential and linear cryptanalysis. </a:t>
            </a:r>
          </a:p>
          <a:p>
            <a:pPr eaLnBrk="1" hangingPunct="1"/>
            <a:endParaRPr lang="en-US" dirty="0"/>
          </a:p>
          <a:p>
            <a:pPr eaLnBrk="1" hangingPunct="1"/>
            <a:endParaRPr lang="en-US" dirty="0"/>
          </a:p>
        </p:txBody>
      </p:sp>
    </p:spTree>
    <p:extLst>
      <p:ext uri="{BB962C8B-B14F-4D97-AF65-F5344CB8AC3E}">
        <p14:creationId xmlns:p14="http://schemas.microsoft.com/office/powerpoint/2010/main" val="388745043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Date Placeholder 3"/>
          <p:cNvSpPr>
            <a:spLocks noGrp="1"/>
          </p:cNvSpPr>
          <p:nvPr>
            <p:ph type="dt" sz="quarter" idx="10"/>
          </p:nvPr>
        </p:nvSpPr>
        <p:spPr/>
        <p:txBody>
          <a:bodyPr/>
          <a:lstStyle/>
          <a:p>
            <a:pPr eaLnBrk="0" hangingPunct="0">
              <a:defRPr/>
            </a:pPr>
            <a:fld id="{46815081-0331-48C8-8571-6AB3299156ED}" type="datetime1">
              <a:rPr lang="en-US" smtClean="0"/>
              <a:pPr eaLnBrk="0" hangingPunct="0">
                <a:defRPr/>
              </a:pPr>
              <a:t>10/24/2016</a:t>
            </a:fld>
            <a:endParaRPr lang="en-US" smtClean="0"/>
          </a:p>
        </p:txBody>
      </p:sp>
      <p:sp>
        <p:nvSpPr>
          <p:cNvPr id="184323" name="Slide Number Placeholder 5"/>
          <p:cNvSpPr>
            <a:spLocks noGrp="1"/>
          </p:cNvSpPr>
          <p:nvPr>
            <p:ph type="sldNum" sz="quarter" idx="12"/>
          </p:nvPr>
        </p:nvSpPr>
        <p:spPr/>
        <p:txBody>
          <a:bodyPr/>
          <a:lstStyle/>
          <a:p>
            <a:pPr eaLnBrk="0" hangingPunct="0">
              <a:defRPr/>
            </a:pPr>
            <a:fld id="{A4F482D0-728C-4BA0-A1F2-17D5AF4013A9}" type="slidenum">
              <a:rPr lang="en-US" smtClean="0"/>
              <a:pPr eaLnBrk="0" hangingPunct="0">
                <a:defRPr/>
              </a:pPr>
              <a:t>93</a:t>
            </a:fld>
            <a:endParaRPr lang="en-US" smtClean="0"/>
          </a:p>
        </p:txBody>
      </p:sp>
      <p:sp>
        <p:nvSpPr>
          <p:cNvPr id="116739" name="Rectangle 2"/>
          <p:cNvSpPr>
            <a:spLocks noGrp="1" noChangeArrowheads="1"/>
          </p:cNvSpPr>
          <p:nvPr>
            <p:ph type="title" idx="4294967295"/>
          </p:nvPr>
        </p:nvSpPr>
        <p:spPr/>
        <p:txBody>
          <a:bodyPr/>
          <a:lstStyle/>
          <a:p>
            <a:pPr eaLnBrk="1" hangingPunct="1"/>
            <a:r>
              <a:rPr lang="en-US" smtClean="0"/>
              <a:t>Evaluation</a:t>
            </a:r>
          </a:p>
        </p:txBody>
      </p:sp>
      <p:sp>
        <p:nvSpPr>
          <p:cNvPr id="116740" name="Rectangle 3"/>
          <p:cNvSpPr>
            <a:spLocks noGrp="1" noChangeArrowheads="1"/>
          </p:cNvSpPr>
          <p:nvPr>
            <p:ph type="body" idx="4294967295"/>
          </p:nvPr>
        </p:nvSpPr>
        <p:spPr/>
        <p:txBody>
          <a:bodyPr>
            <a:noAutofit/>
          </a:bodyPr>
          <a:lstStyle/>
          <a:p>
            <a:pPr eaLnBrk="1" hangingPunct="1"/>
            <a:r>
              <a:rPr lang="en-US" dirty="0"/>
              <a:t>A practical secure encryption algorithm should have the following properties:</a:t>
            </a:r>
          </a:p>
          <a:p>
            <a:pPr lvl="2" eaLnBrk="1" hangingPunct="1">
              <a:buFont typeface="Symbol" pitchFamily="18" charset="2"/>
              <a:buChar char="·"/>
            </a:pPr>
            <a:r>
              <a:rPr lang="en-US" sz="2800" dirty="0" smtClean="0"/>
              <a:t>No method of recovering the key is known other than trying all possible keys.</a:t>
            </a:r>
          </a:p>
          <a:p>
            <a:pPr lvl="2" eaLnBrk="1" hangingPunct="1">
              <a:buFont typeface="Symbol" pitchFamily="18" charset="2"/>
              <a:buChar char="·"/>
            </a:pPr>
            <a:r>
              <a:rPr lang="en-US" sz="2800" dirty="0" smtClean="0"/>
              <a:t>Trying all the possible keys is not feasible with a limited cost and limited time.</a:t>
            </a:r>
          </a:p>
          <a:p>
            <a:pPr eaLnBrk="1" hangingPunct="1"/>
            <a:r>
              <a:rPr lang="en-US" dirty="0"/>
              <a:t>That is not enough however, a secure algorithm must be implemented properly and used properly or other attacks may bypass the cryptographic defenses; for example, through the operating system, through timing attacks, by power consumption estimates, and other ways [Sch01].</a:t>
            </a:r>
          </a:p>
          <a:p>
            <a:pPr eaLnBrk="1" hangingPunct="1"/>
            <a:endParaRPr lang="en-US" dirty="0"/>
          </a:p>
        </p:txBody>
      </p:sp>
    </p:spTree>
    <p:extLst>
      <p:ext uri="{BB962C8B-B14F-4D97-AF65-F5344CB8AC3E}">
        <p14:creationId xmlns:p14="http://schemas.microsoft.com/office/powerpoint/2010/main" val="196777737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title" idx="4294967295"/>
          </p:nvPr>
        </p:nvSpPr>
        <p:spPr/>
        <p:txBody>
          <a:bodyPr/>
          <a:lstStyle/>
          <a:p>
            <a:r>
              <a:rPr lang="en-US" smtClean="0"/>
              <a:t>Public Key systems</a:t>
            </a:r>
          </a:p>
        </p:txBody>
      </p:sp>
      <p:sp>
        <p:nvSpPr>
          <p:cNvPr id="117762" name="Rectangle 3"/>
          <p:cNvSpPr>
            <a:spLocks noGrp="1" noChangeArrowheads="1"/>
          </p:cNvSpPr>
          <p:nvPr>
            <p:ph type="body" idx="4294967295"/>
          </p:nvPr>
        </p:nvSpPr>
        <p:spPr/>
        <p:txBody>
          <a:bodyPr/>
          <a:lstStyle/>
          <a:p>
            <a:pPr>
              <a:lnSpc>
                <a:spcPct val="80000"/>
              </a:lnSpc>
            </a:pPr>
            <a:r>
              <a:rPr lang="en-US" sz="2000" b="1"/>
              <a:t>The main problem with symmetric encryption is that to be secure, it requires periodic change of the common encryption key</a:t>
            </a:r>
          </a:p>
          <a:p>
            <a:pPr>
              <a:lnSpc>
                <a:spcPct val="80000"/>
              </a:lnSpc>
            </a:pPr>
            <a:r>
              <a:rPr lang="en-US" sz="2000" b="1"/>
              <a:t>A secure channel is required for key exchange, which makes the scheme inconvenient </a:t>
            </a:r>
          </a:p>
          <a:p>
            <a:pPr>
              <a:lnSpc>
                <a:spcPct val="80000"/>
              </a:lnSpc>
            </a:pPr>
            <a:r>
              <a:rPr lang="en-US" sz="2000" b="1"/>
              <a:t>The main feature that distinguishes public-key from symmetric-key schemes is the separation of encryption and decryption capabilities.</a:t>
            </a:r>
          </a:p>
          <a:p>
            <a:pPr>
              <a:lnSpc>
                <a:spcPct val="80000"/>
              </a:lnSpc>
            </a:pPr>
            <a:r>
              <a:rPr lang="en-US" sz="2000" b="1"/>
              <a:t>The public key algorithms use two keys, one of which is public and the other secret. The approach is based on the infeasibility of determining the decryption key given the algorithm and the public key</a:t>
            </a:r>
          </a:p>
          <a:p>
            <a:pPr>
              <a:lnSpc>
                <a:spcPct val="80000"/>
              </a:lnSpc>
            </a:pPr>
            <a:r>
              <a:rPr lang="en-US" sz="2000" b="1"/>
              <a:t>Instead of permutations and substitutions these algorithms use properties of mathematical functions. In particular, they use the theory of NP functions, those for which there is no known polynomial time solution algorithm. The most famous public key cipher is the RSA cipher developed by Rivest, Shamir, and Adelman, which is used in most current systems. This cipher takes advantage of the difficulty of factoring a large number into primes.</a:t>
            </a:r>
          </a:p>
          <a:p>
            <a:pPr>
              <a:lnSpc>
                <a:spcPct val="80000"/>
              </a:lnSpc>
            </a:pPr>
            <a:endParaRPr lang="en-US" sz="2000"/>
          </a:p>
        </p:txBody>
      </p:sp>
    </p:spTree>
    <p:extLst>
      <p:ext uri="{BB962C8B-B14F-4D97-AF65-F5344CB8AC3E}">
        <p14:creationId xmlns:p14="http://schemas.microsoft.com/office/powerpoint/2010/main" val="15474952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Date Placeholder 3"/>
          <p:cNvSpPr txBox="1">
            <a:spLocks noGrp="1"/>
          </p:cNvSpPr>
          <p:nvPr/>
        </p:nvSpPr>
        <p:spPr bwMode="auto">
          <a:xfrm>
            <a:off x="2209800" y="6248400"/>
            <a:ext cx="1905000" cy="457200"/>
          </a:xfrm>
          <a:prstGeom prst="rect">
            <a:avLst/>
          </a:prstGeom>
          <a:noFill/>
          <a:ln w="9525">
            <a:noFill/>
            <a:miter lim="800000"/>
            <a:headEnd/>
            <a:tailEnd/>
          </a:ln>
        </p:spPr>
        <p:txBody>
          <a:bodyPr/>
          <a:lstStyle/>
          <a:p>
            <a:pPr eaLnBrk="0" hangingPunct="0"/>
            <a:fld id="{E76F268A-2E98-461A-BCD0-EB15E94562CB}" type="datetime1">
              <a:rPr lang="en-US" sz="1400">
                <a:latin typeface="Times New Roman" pitchFamily="18" charset="0"/>
              </a:rPr>
              <a:pPr eaLnBrk="0" hangingPunct="0"/>
              <a:t>10/24/2016</a:t>
            </a:fld>
            <a:endParaRPr lang="en-US" sz="1400">
              <a:latin typeface="Times New Roman" pitchFamily="18" charset="0"/>
            </a:endParaRPr>
          </a:p>
        </p:txBody>
      </p:sp>
      <p:sp>
        <p:nvSpPr>
          <p:cNvPr id="118786" name="Slide Number Placeholder 5"/>
          <p:cNvSpPr txBox="1">
            <a:spLocks noGrp="1"/>
          </p:cNvSpPr>
          <p:nvPr/>
        </p:nvSpPr>
        <p:spPr bwMode="auto">
          <a:xfrm>
            <a:off x="8077200" y="6248400"/>
            <a:ext cx="1905000" cy="457200"/>
          </a:xfrm>
          <a:prstGeom prst="rect">
            <a:avLst/>
          </a:prstGeom>
          <a:noFill/>
          <a:ln w="9525">
            <a:noFill/>
            <a:miter lim="800000"/>
            <a:headEnd/>
            <a:tailEnd/>
          </a:ln>
        </p:spPr>
        <p:txBody>
          <a:bodyPr/>
          <a:lstStyle/>
          <a:p>
            <a:pPr algn="r" eaLnBrk="0" hangingPunct="0"/>
            <a:fld id="{B3995992-4E7C-4CBA-9853-34915111A20E}" type="slidenum">
              <a:rPr lang="en-US" sz="1400">
                <a:latin typeface="Times New Roman" pitchFamily="18" charset="0"/>
              </a:rPr>
              <a:pPr algn="r" eaLnBrk="0" hangingPunct="0"/>
              <a:t>95</a:t>
            </a:fld>
            <a:endParaRPr lang="en-US" sz="1400">
              <a:latin typeface="Times New Roman" pitchFamily="18" charset="0"/>
            </a:endParaRPr>
          </a:p>
        </p:txBody>
      </p:sp>
      <p:sp>
        <p:nvSpPr>
          <p:cNvPr id="118787" name="Rectangle 5"/>
          <p:cNvSpPr>
            <a:spLocks noGrp="1" noChangeArrowheads="1"/>
          </p:cNvSpPr>
          <p:nvPr>
            <p:ph type="title" idx="4294967295"/>
          </p:nvPr>
        </p:nvSpPr>
        <p:spPr/>
        <p:txBody>
          <a:bodyPr/>
          <a:lstStyle/>
          <a:p>
            <a:pPr eaLnBrk="1" hangingPunct="1"/>
            <a:r>
              <a:rPr lang="en-US" smtClean="0"/>
              <a:t>Public key systems</a:t>
            </a:r>
          </a:p>
        </p:txBody>
      </p:sp>
      <p:pic>
        <p:nvPicPr>
          <p:cNvPr id="118788" name="Picture 4"/>
          <p:cNvPicPr>
            <a:picLocks noGrp="1" noChangeAspect="1" noChangeArrowheads="1"/>
          </p:cNvPicPr>
          <p:nvPr>
            <p:ph idx="4294967295"/>
          </p:nvPr>
        </p:nvPicPr>
        <p:blipFill>
          <a:blip r:embed="rId2" cstate="print"/>
          <a:srcRect/>
          <a:stretch>
            <a:fillRect/>
          </a:stretch>
        </p:blipFill>
        <p:spPr>
          <a:xfrm>
            <a:off x="3190875" y="2684464"/>
            <a:ext cx="5810250" cy="2357437"/>
          </a:xfrm>
        </p:spPr>
      </p:pic>
    </p:spTree>
    <p:extLst>
      <p:ext uri="{BB962C8B-B14F-4D97-AF65-F5344CB8AC3E}">
        <p14:creationId xmlns:p14="http://schemas.microsoft.com/office/powerpoint/2010/main" val="157226785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r>
              <a:rPr lang="en-US" smtClean="0"/>
              <a:t>Digital signature requirements</a:t>
            </a:r>
          </a:p>
        </p:txBody>
      </p:sp>
      <p:sp>
        <p:nvSpPr>
          <p:cNvPr id="119810" name="Rectangle 3"/>
          <p:cNvSpPr>
            <a:spLocks noGrp="1" noChangeArrowheads="1"/>
          </p:cNvSpPr>
          <p:nvPr>
            <p:ph type="body" idx="1"/>
          </p:nvPr>
        </p:nvSpPr>
        <p:spPr/>
        <p:txBody>
          <a:bodyPr/>
          <a:lstStyle/>
          <a:p>
            <a:r>
              <a:rPr lang="en-US" dirty="0" smtClean="0"/>
              <a:t>a) </a:t>
            </a:r>
            <a:r>
              <a:rPr lang="en-US" b="1" dirty="0" smtClean="0"/>
              <a:t>Authenticity</a:t>
            </a:r>
            <a:r>
              <a:rPr lang="en-US" dirty="0" smtClean="0"/>
              <a:t> - the signature must be authentic, i.e. belongs only to the signing user</a:t>
            </a:r>
          </a:p>
          <a:p>
            <a:r>
              <a:rPr lang="en-US" dirty="0" smtClean="0"/>
              <a:t>b)	</a:t>
            </a:r>
            <a:r>
              <a:rPr lang="en-US" b="1" dirty="0" smtClean="0"/>
              <a:t>Unforgeable</a:t>
            </a:r>
            <a:r>
              <a:rPr lang="en-US" dirty="0" smtClean="0"/>
              <a:t> - no other user can sign on behalf of the valid user, or forge his signature </a:t>
            </a:r>
          </a:p>
          <a:p>
            <a:r>
              <a:rPr lang="en-US" dirty="0" smtClean="0"/>
              <a:t>c)	</a:t>
            </a:r>
            <a:r>
              <a:rPr lang="en-US" b="1" dirty="0" smtClean="0"/>
              <a:t>Nonrepudiation</a:t>
            </a:r>
            <a:r>
              <a:rPr lang="en-US" dirty="0" smtClean="0"/>
              <a:t> - the signing user, once he has signed, cannot deny his signature. That is, it is impossible to claim that a certain message was “made up” by someone else and has the sender’s authentic signature.</a:t>
            </a:r>
          </a:p>
        </p:txBody>
      </p:sp>
    </p:spTree>
    <p:extLst>
      <p:ext uri="{BB962C8B-B14F-4D97-AF65-F5344CB8AC3E}">
        <p14:creationId xmlns:p14="http://schemas.microsoft.com/office/powerpoint/2010/main" val="22794113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Date Placeholder 1"/>
          <p:cNvSpPr>
            <a:spLocks noGrp="1"/>
          </p:cNvSpPr>
          <p:nvPr>
            <p:ph type="dt" sz="quarter" idx="10"/>
          </p:nvPr>
        </p:nvSpPr>
        <p:spPr/>
        <p:txBody>
          <a:bodyPr/>
          <a:lstStyle/>
          <a:p>
            <a:pPr eaLnBrk="0" hangingPunct="0">
              <a:defRPr/>
            </a:pPr>
            <a:fld id="{7C15DF0D-49C9-49D4-AAC1-633AB5111F01}" type="datetime1">
              <a:rPr lang="en-US" smtClean="0"/>
              <a:pPr eaLnBrk="0" hangingPunct="0">
                <a:defRPr/>
              </a:pPr>
              <a:t>10/24/2016</a:t>
            </a:fld>
            <a:endParaRPr lang="en-US" smtClean="0"/>
          </a:p>
        </p:txBody>
      </p:sp>
      <p:sp>
        <p:nvSpPr>
          <p:cNvPr id="202755" name="Slide Number Placeholder 3"/>
          <p:cNvSpPr>
            <a:spLocks noGrp="1"/>
          </p:cNvSpPr>
          <p:nvPr>
            <p:ph type="sldNum" sz="quarter" idx="12"/>
          </p:nvPr>
        </p:nvSpPr>
        <p:spPr/>
        <p:txBody>
          <a:bodyPr/>
          <a:lstStyle/>
          <a:p>
            <a:pPr eaLnBrk="0" hangingPunct="0">
              <a:defRPr/>
            </a:pPr>
            <a:fld id="{F87D0B0E-672E-43A4-B007-C53648F9B4FF}" type="slidenum">
              <a:rPr lang="en-US" smtClean="0"/>
              <a:pPr eaLnBrk="0" hangingPunct="0">
                <a:defRPr/>
              </a:pPr>
              <a:t>97</a:t>
            </a:fld>
            <a:endParaRPr lang="en-US" smtClean="0"/>
          </a:p>
        </p:txBody>
      </p:sp>
      <p:sp>
        <p:nvSpPr>
          <p:cNvPr id="120835" name="Rectangle 2"/>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a:r>
              <a:rPr lang="en-US" sz="4400">
                <a:solidFill>
                  <a:schemeClr val="tx2"/>
                </a:solidFill>
                <a:latin typeface="Times New Roman" pitchFamily="18" charset="0"/>
              </a:rPr>
              <a:t>Digital signatures</a:t>
            </a:r>
          </a:p>
        </p:txBody>
      </p:sp>
      <p:sp>
        <p:nvSpPr>
          <p:cNvPr id="120836" name="Rectangle 3"/>
          <p:cNvSpPr>
            <a:spLocks noChangeArrowheads="1"/>
          </p:cNvSpPr>
          <p:nvPr/>
        </p:nvSpPr>
        <p:spPr bwMode="auto">
          <a:xfrm>
            <a:off x="2209800" y="1981200"/>
            <a:ext cx="7772400" cy="4114800"/>
          </a:xfrm>
          <a:prstGeom prst="rect">
            <a:avLst/>
          </a:prstGeom>
          <a:noFill/>
          <a:ln w="9525">
            <a:noFill/>
            <a:miter lim="800000"/>
            <a:headEnd/>
            <a:tailEnd/>
          </a:ln>
        </p:spPr>
        <p:txBody>
          <a:bodyPr/>
          <a:lstStyle/>
          <a:p>
            <a:pPr marL="342900" indent="-342900">
              <a:spcBef>
                <a:spcPct val="20000"/>
              </a:spcBef>
              <a:buFontTx/>
              <a:buChar char="•"/>
            </a:pPr>
            <a:endParaRPr lang="en-US" sz="3200" dirty="0">
              <a:latin typeface="Times New Roman" pitchFamily="18" charset="0"/>
            </a:endParaRPr>
          </a:p>
          <a:p>
            <a:pPr marL="342900" indent="-342900">
              <a:spcBef>
                <a:spcPct val="20000"/>
              </a:spcBef>
              <a:buFontTx/>
              <a:buChar char="•"/>
            </a:pPr>
            <a:r>
              <a:rPr lang="en-US" sz="2400" dirty="0">
                <a:latin typeface="Times New Roman" pitchFamily="18" charset="0"/>
              </a:rPr>
              <a:t>PK algorithms have the property that the roles of the keys can be reversed; that is, D(E(M)) =  E(D(M)) = M. This is the basis for digital signatures. </a:t>
            </a:r>
          </a:p>
          <a:p>
            <a:pPr marL="342900" indent="-342900">
              <a:spcBef>
                <a:spcPct val="20000"/>
              </a:spcBef>
              <a:buFontTx/>
              <a:buChar char="•"/>
            </a:pPr>
            <a:r>
              <a:rPr lang="da-DK" sz="2400" dirty="0">
                <a:latin typeface="Times New Roman" pitchFamily="18" charset="0"/>
              </a:rPr>
              <a:t>The sender does: SIG = D private key(M)</a:t>
            </a:r>
          </a:p>
          <a:p>
            <a:pPr marL="342900" indent="-342900">
              <a:spcBef>
                <a:spcPct val="20000"/>
              </a:spcBef>
              <a:buFontTx/>
              <a:buChar char="•"/>
            </a:pPr>
            <a:r>
              <a:rPr lang="en-US" sz="2400" dirty="0">
                <a:latin typeface="Times New Roman" pitchFamily="18" charset="0"/>
              </a:rPr>
              <a:t>Now using E which is known, everybody can recover M. However, only the sender could have signed it, since only he knows the private key, that  is, the signature verification scheme is: </a:t>
            </a:r>
          </a:p>
          <a:p>
            <a:pPr marL="342900" indent="-342900">
              <a:spcBef>
                <a:spcPct val="20000"/>
              </a:spcBef>
            </a:pPr>
            <a:r>
              <a:rPr lang="en-US" sz="2400" dirty="0">
                <a:latin typeface="Times New Roman" pitchFamily="18" charset="0"/>
              </a:rPr>
              <a:t>      M =? E public key (SIG)</a:t>
            </a:r>
            <a:endParaRPr lang="en-US" sz="2400" b="1" dirty="0">
              <a:latin typeface="Times New Roman" pitchFamily="18" charset="0"/>
            </a:endParaRPr>
          </a:p>
          <a:p>
            <a:pPr marL="342900" indent="-342900">
              <a:spcBef>
                <a:spcPct val="20000"/>
              </a:spcBef>
              <a:buFontTx/>
              <a:buChar char="•"/>
            </a:pPr>
            <a:endParaRPr lang="en-US" sz="2000" dirty="0">
              <a:latin typeface="Times New Roman" pitchFamily="18" charset="0"/>
            </a:endParaRPr>
          </a:p>
          <a:p>
            <a:pPr marL="342900" indent="-342900">
              <a:spcBef>
                <a:spcPct val="20000"/>
              </a:spcBef>
              <a:buFontTx/>
              <a:buChar char="•"/>
            </a:pPr>
            <a:endParaRPr lang="en-US" sz="2000" dirty="0">
              <a:latin typeface="Times New Roman" pitchFamily="18" charset="0"/>
            </a:endParaRPr>
          </a:p>
        </p:txBody>
      </p:sp>
    </p:spTree>
    <p:extLst>
      <p:ext uri="{BB962C8B-B14F-4D97-AF65-F5344CB8AC3E}">
        <p14:creationId xmlns:p14="http://schemas.microsoft.com/office/powerpoint/2010/main" val="175071757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p:nvPr>
        </p:nvSpPr>
        <p:spPr/>
        <p:txBody>
          <a:bodyPr/>
          <a:lstStyle/>
          <a:p>
            <a:r>
              <a:rPr lang="en-US" smtClean="0"/>
              <a:t>Certificates</a:t>
            </a:r>
          </a:p>
        </p:txBody>
      </p:sp>
      <p:sp>
        <p:nvSpPr>
          <p:cNvPr id="121858" name="Rectangle 3"/>
          <p:cNvSpPr>
            <a:spLocks noGrp="1" noChangeArrowheads="1"/>
          </p:cNvSpPr>
          <p:nvPr>
            <p:ph type="body" idx="1"/>
          </p:nvPr>
        </p:nvSpPr>
        <p:spPr/>
        <p:txBody>
          <a:bodyPr/>
          <a:lstStyle/>
          <a:p>
            <a:pPr marL="711200" indent="-711200"/>
            <a:r>
              <a:rPr lang="en-US" sz="2000"/>
              <a:t>To make sure that public keys are valid, and to prevent the "man in the Middle" attacks, one uses the notion of Certificates. Certificates use the following principles:</a:t>
            </a:r>
            <a:br>
              <a:rPr lang="en-US" sz="2000"/>
            </a:br>
            <a:r>
              <a:rPr lang="en-US" sz="2000"/>
              <a:t/>
            </a:r>
            <a:br>
              <a:rPr lang="en-US" sz="2000"/>
            </a:br>
            <a:endParaRPr lang="en-US" sz="2000"/>
          </a:p>
          <a:p>
            <a:pPr marL="711200" indent="-711200"/>
            <a:r>
              <a:rPr lang="en-US" sz="2000"/>
              <a:t>The public keys are normally registered with a certification authority (CA). This authority distributes certificates, which are public keys with the signature of the CA.</a:t>
            </a:r>
            <a:br>
              <a:rPr lang="en-US" sz="2000"/>
            </a:br>
            <a:r>
              <a:rPr lang="en-US" sz="2000"/>
              <a:t/>
            </a:r>
            <a:br>
              <a:rPr lang="en-US" sz="2000"/>
            </a:br>
            <a:endParaRPr lang="en-US" sz="2000"/>
          </a:p>
          <a:p>
            <a:pPr marL="711200" indent="-711200"/>
            <a:r>
              <a:rPr lang="en-US" sz="2000"/>
              <a:t>There are authentication and attribute certificates. Attribute certificates assert that certain properties are true of the owner of some authentication certificate. Attribute certificates are also used in SSL and other protocols.</a:t>
            </a:r>
          </a:p>
          <a:p>
            <a:pPr marL="711200" indent="-711200"/>
            <a:endParaRPr lang="en-US" sz="2000"/>
          </a:p>
        </p:txBody>
      </p:sp>
    </p:spTree>
    <p:extLst>
      <p:ext uri="{BB962C8B-B14F-4D97-AF65-F5344CB8AC3E}">
        <p14:creationId xmlns:p14="http://schemas.microsoft.com/office/powerpoint/2010/main" val="19964916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ChangeArrowheads="1"/>
          </p:cNvSpPr>
          <p:nvPr>
            <p:ph type="title"/>
          </p:nvPr>
        </p:nvSpPr>
        <p:spPr/>
        <p:txBody>
          <a:bodyPr/>
          <a:lstStyle/>
          <a:p>
            <a:r>
              <a:rPr lang="en-US" smtClean="0"/>
              <a:t>Certificate contents</a:t>
            </a:r>
          </a:p>
        </p:txBody>
      </p:sp>
      <p:sp>
        <p:nvSpPr>
          <p:cNvPr id="122882" name="Rectangle 3"/>
          <p:cNvSpPr>
            <a:spLocks noGrp="1" noChangeArrowheads="1"/>
          </p:cNvSpPr>
          <p:nvPr>
            <p:ph type="body" idx="1"/>
          </p:nvPr>
        </p:nvSpPr>
        <p:spPr/>
        <p:txBody>
          <a:bodyPr/>
          <a:lstStyle/>
          <a:p>
            <a:pPr marL="711200" indent="-711200">
              <a:lnSpc>
                <a:spcPct val="80000"/>
              </a:lnSpc>
            </a:pPr>
            <a:r>
              <a:rPr lang="en-US" sz="2400"/>
              <a:t>Version – which version of the standard</a:t>
            </a:r>
          </a:p>
          <a:p>
            <a:pPr marL="711200" indent="-711200">
              <a:lnSpc>
                <a:spcPct val="80000"/>
              </a:lnSpc>
            </a:pPr>
            <a:r>
              <a:rPr lang="en-US" sz="2400"/>
              <a:t>Serial number – unique, used for Revocation</a:t>
            </a:r>
          </a:p>
          <a:p>
            <a:pPr marL="711200" indent="-711200">
              <a:lnSpc>
                <a:spcPct val="80000"/>
              </a:lnSpc>
            </a:pPr>
            <a:r>
              <a:rPr lang="en-US" sz="2400"/>
              <a:t>Algorithm Id – which algorithm is used for the signature</a:t>
            </a:r>
          </a:p>
          <a:p>
            <a:pPr marL="711200" indent="-711200">
              <a:lnSpc>
                <a:spcPct val="80000"/>
              </a:lnSpc>
            </a:pPr>
            <a:r>
              <a:rPr lang="en-US" sz="2400"/>
              <a:t>Issuer – the CA issuing the certificate</a:t>
            </a:r>
          </a:p>
          <a:p>
            <a:pPr marL="711200" indent="-711200">
              <a:lnSpc>
                <a:spcPct val="80000"/>
              </a:lnSpc>
            </a:pPr>
            <a:r>
              <a:rPr lang="en-US" sz="2400"/>
              <a:t>Period of validity</a:t>
            </a:r>
          </a:p>
          <a:p>
            <a:pPr marL="711200" indent="-711200">
              <a:lnSpc>
                <a:spcPct val="80000"/>
              </a:lnSpc>
            </a:pPr>
            <a:r>
              <a:rPr lang="en-US" sz="2400"/>
              <a:t>The subject – attributes describing the subject (name, position, etc.)</a:t>
            </a:r>
          </a:p>
          <a:p>
            <a:pPr marL="711200" indent="-711200">
              <a:lnSpc>
                <a:spcPct val="80000"/>
              </a:lnSpc>
            </a:pPr>
            <a:r>
              <a:rPr lang="en-US" sz="2400"/>
              <a:t>Public key – of the subject</a:t>
            </a:r>
          </a:p>
          <a:p>
            <a:pPr marL="711200" indent="-711200">
              <a:lnSpc>
                <a:spcPct val="80000"/>
              </a:lnSpc>
            </a:pPr>
            <a:r>
              <a:rPr lang="en-US" sz="2400"/>
              <a:t>Signature – of the above by the private key of the CA</a:t>
            </a:r>
          </a:p>
          <a:p>
            <a:pPr marL="711200" indent="-711200">
              <a:lnSpc>
                <a:spcPct val="80000"/>
              </a:lnSpc>
              <a:buNone/>
            </a:pPr>
            <a:r>
              <a:rPr lang="en-US" sz="2400"/>
              <a:t> </a:t>
            </a:r>
          </a:p>
        </p:txBody>
      </p:sp>
    </p:spTree>
    <p:extLst>
      <p:ext uri="{BB962C8B-B14F-4D97-AF65-F5344CB8AC3E}">
        <p14:creationId xmlns:p14="http://schemas.microsoft.com/office/powerpoint/2010/main" val="3315907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8320</TotalTime>
  <Words>12898</Words>
  <Application>Microsoft Office PowerPoint</Application>
  <PresentationFormat>Widescreen</PresentationFormat>
  <Paragraphs>960</Paragraphs>
  <Slides>186</Slides>
  <Notes>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186</vt:i4>
      </vt:variant>
    </vt:vector>
  </HeadingPairs>
  <TitlesOfParts>
    <vt:vector size="197" baseType="lpstr">
      <vt:lpstr>ＭＳ Ｐゴシック</vt:lpstr>
      <vt:lpstr>宋体</vt:lpstr>
      <vt:lpstr>Arial</vt:lpstr>
      <vt:lpstr>Calibri</vt:lpstr>
      <vt:lpstr>Calibri Light</vt:lpstr>
      <vt:lpstr>Script</vt:lpstr>
      <vt:lpstr>Symbol</vt:lpstr>
      <vt:lpstr>Times</vt:lpstr>
      <vt:lpstr>Times New Roman</vt:lpstr>
      <vt:lpstr>Office Theme</vt:lpstr>
      <vt:lpstr>Document</vt:lpstr>
      <vt:lpstr>Cloud Computing 2016 Chapter 8: Security</vt:lpstr>
      <vt:lpstr>PowerPoint Presentation</vt:lpstr>
      <vt:lpstr>Value of information</vt:lpstr>
      <vt:lpstr>Do we have a problem?</vt:lpstr>
      <vt:lpstr>Costs of a data breach</vt:lpstr>
      <vt:lpstr>The security problem</vt:lpstr>
      <vt:lpstr>PowerPoint Presentation</vt:lpstr>
      <vt:lpstr>Countermeasures (defenses)</vt:lpstr>
      <vt:lpstr>PowerPoint Presentation</vt:lpstr>
      <vt:lpstr>Need for a holistic view</vt:lpstr>
      <vt:lpstr>Related aspects</vt:lpstr>
      <vt:lpstr>PowerPoint Presentation</vt:lpstr>
      <vt:lpstr>Attacks and defenses</vt:lpstr>
      <vt:lpstr>A good response to an attack</vt:lpstr>
      <vt:lpstr>PowerPoint Presentation</vt:lpstr>
      <vt:lpstr>Environments II</vt:lpstr>
      <vt:lpstr>PowerPoint Presentation</vt:lpstr>
      <vt:lpstr>PowerPoint Presentation</vt:lpstr>
      <vt:lpstr>PowerPoint Presentation</vt:lpstr>
      <vt:lpstr>PowerPoint Presentation</vt:lpstr>
      <vt:lpstr>Definitions</vt:lpstr>
      <vt:lpstr>Types of  misuse</vt:lpstr>
      <vt:lpstr>Attackers</vt:lpstr>
      <vt:lpstr>Attack stages</vt:lpstr>
      <vt:lpstr>Attack stages</vt:lpstr>
      <vt:lpstr>PowerPoint Presentation</vt:lpstr>
      <vt:lpstr>PowerPoint Presentation</vt:lpstr>
      <vt:lpstr>PowerPoint Presentation</vt:lpstr>
      <vt:lpstr> Big DDoS Attack  http://www.nytimes.com/2016/10/22/business/internet-problems-attack.html?action=click&amp;contentCollection=Movies&amp;module=Trending&amp;version=Full&amp;region=Marginalia&amp;pgtype=article</vt:lpstr>
      <vt:lpstr>More http://www.bbc.com/news/technology-37738823</vt:lpstr>
      <vt:lpstr>New way to attack and new targets</vt:lpstr>
      <vt:lpstr>http://www.nytimes.com/2016/10/23/us/politics/a-new-era-of-internet-attacks-powered-by-everyday-devices.html?hp&amp;action=click&amp;pgtype=Homepage&amp;clickSource=story-heading&amp;module=first-column-region&amp;region=top-news&amp;WT.nav=top-news&amp;_r=0</vt:lpstr>
      <vt:lpstr>Malicious code</vt:lpstr>
      <vt:lpstr>More varieties</vt:lpstr>
      <vt:lpstr>More varieties</vt:lpstr>
      <vt:lpstr>Data breach at Anthem  2/6/15</vt:lpstr>
      <vt:lpstr>Anthem II</vt:lpstr>
      <vt:lpstr>Data breaches </vt:lpstr>
      <vt:lpstr> Detection             </vt:lpstr>
      <vt:lpstr>Threat/Misuse patterns</vt:lpstr>
      <vt:lpstr>Architectural layers</vt:lpstr>
      <vt:lpstr>PowerPoint Presentation</vt:lpstr>
      <vt:lpstr>Policies</vt:lpstr>
      <vt:lpstr>Need for policies</vt:lpstr>
      <vt:lpstr>PowerPoint Presentation</vt:lpstr>
      <vt:lpstr>Security policies II</vt:lpstr>
      <vt:lpstr>Use of policies        </vt:lpstr>
      <vt:lpstr>Example of university policies</vt:lpstr>
      <vt:lpstr>From policies to models</vt:lpstr>
      <vt:lpstr>Authentication</vt:lpstr>
      <vt:lpstr>More secure authentication</vt:lpstr>
      <vt:lpstr>Authentication hierarchy</vt:lpstr>
      <vt:lpstr>Class diagram of Authenticator</vt:lpstr>
      <vt:lpstr>Authenticating a user</vt:lpstr>
      <vt:lpstr>Authorization and Logging </vt:lpstr>
      <vt:lpstr>PowerPoint Presentation</vt:lpstr>
      <vt:lpstr>PowerPoint Presentation</vt:lpstr>
      <vt:lpstr>Authorization pattern</vt:lpstr>
      <vt:lpstr>Authorization mapping</vt:lpstr>
      <vt:lpstr>PowerPoint Presentation</vt:lpstr>
      <vt:lpstr>Reference Monitor idea</vt:lpstr>
      <vt:lpstr>Enforcing access control</vt:lpstr>
      <vt:lpstr>Role-Based Access Control</vt:lpstr>
      <vt:lpstr>Basic RBAC pattern</vt:lpstr>
      <vt:lpstr>PowerPoint Presentation</vt:lpstr>
      <vt:lpstr>PowerPoint Presentation</vt:lpstr>
      <vt:lpstr>Summary of models</vt:lpstr>
      <vt:lpstr>Security Logger and Auditor</vt:lpstr>
      <vt:lpstr>Class diagram of Logger/Auditor</vt:lpstr>
      <vt:lpstr>Security in DBMSs</vt:lpstr>
      <vt:lpstr>Views</vt:lpstr>
      <vt:lpstr>Privileges  (rights) </vt:lpstr>
      <vt:lpstr>Web databases</vt:lpstr>
      <vt:lpstr>Connection security</vt:lpstr>
      <vt:lpstr>Web database architeture</vt:lpstr>
      <vt:lpstr>SQL injection attack</vt:lpstr>
      <vt:lpstr>Some SQL-based incidents</vt:lpstr>
      <vt:lpstr>Top DBMS threats (From Imperva)</vt:lpstr>
      <vt:lpstr>PowerPoint Presentation</vt:lpstr>
      <vt:lpstr>From T. White, “Hadoop—The definitive guide” </vt:lpstr>
      <vt:lpstr>Hadoop authentication</vt:lpstr>
      <vt:lpstr>Transmission of information</vt:lpstr>
      <vt:lpstr>PowerPoint Presentation</vt:lpstr>
      <vt:lpstr>Cryptography value</vt:lpstr>
      <vt:lpstr>Cryptography value II</vt:lpstr>
      <vt:lpstr>Mechanism</vt:lpstr>
      <vt:lpstr>Symmetric cryptosystem</vt:lpstr>
      <vt:lpstr>Notation</vt:lpstr>
      <vt:lpstr>Classification</vt:lpstr>
      <vt:lpstr>PowerPoint Presentation</vt:lpstr>
      <vt:lpstr>Security of a cipher</vt:lpstr>
      <vt:lpstr>Evaluating ciphers</vt:lpstr>
      <vt:lpstr>Evaluation</vt:lpstr>
      <vt:lpstr>Public Key systems</vt:lpstr>
      <vt:lpstr>Public key systems</vt:lpstr>
      <vt:lpstr>Digital signature requirements</vt:lpstr>
      <vt:lpstr>PowerPoint Presentation</vt:lpstr>
      <vt:lpstr>Certificates</vt:lpstr>
      <vt:lpstr>Certificate contents</vt:lpstr>
      <vt:lpstr>PowerPoint Presentation</vt:lpstr>
      <vt:lpstr>PowerPoint Presentation</vt:lpstr>
      <vt:lpstr>PowerPoint Presentation</vt:lpstr>
      <vt:lpstr>TLS (SSL) protocol pattern</vt:lpstr>
      <vt:lpstr>Virtual Private Networks (VPNs)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Secure development cycles</vt:lpstr>
      <vt:lpstr>PowerPoint Presentation</vt:lpstr>
      <vt:lpstr>PowerPoint Presentation</vt:lpstr>
      <vt:lpstr>PowerPoint Presentation</vt:lpstr>
      <vt:lpstr>Analysis of Cloud systems security issues</vt:lpstr>
      <vt:lpstr>Vulnerabilities in Cloud Computing</vt:lpstr>
      <vt:lpstr>Vulnerabilities in Cloud Computing</vt:lpstr>
      <vt:lpstr>Threats in Cloud Computing</vt:lpstr>
      <vt:lpstr>Relationships between Threats, Vulnerabilities, and Countermeasures</vt:lpstr>
      <vt:lpstr>Analysis of Security Issues</vt:lpstr>
      <vt:lpstr>Infrastructure-as-a-Service Pattern</vt:lpstr>
      <vt:lpstr>Infrastructure-as-a-Service Pattern</vt:lpstr>
      <vt:lpstr>Infrastructure-as-a-Service Pattern</vt:lpstr>
      <vt:lpstr>Infrastructure-as-a-Service Pattern</vt:lpstr>
      <vt:lpstr>PowerPoint Presentation</vt:lpstr>
      <vt:lpstr>Infrastructure-as-a-Service Pattern</vt:lpstr>
      <vt:lpstr>Misuse pattern: Malicious VM Creation</vt:lpstr>
      <vt:lpstr>Malicious VM Creation</vt:lpstr>
      <vt:lpstr>Malicious VM Creation</vt:lpstr>
      <vt:lpstr>Malicious VM Creation</vt:lpstr>
      <vt:lpstr>Use of misuse patterns</vt:lpstr>
      <vt:lpstr>Cloud Architecture Overview</vt:lpstr>
      <vt:lpstr>Securing an RA</vt:lpstr>
      <vt:lpstr>PowerPoint Presentation</vt:lpstr>
      <vt:lpstr>Metamodel for concepts</vt:lpstr>
      <vt:lpstr>Enumerating threats</vt:lpstr>
      <vt:lpstr>Enumerating threats</vt:lpstr>
      <vt:lpstr>Misuse Activities Analysis </vt:lpstr>
      <vt:lpstr>PowerPoint Presentation</vt:lpstr>
      <vt:lpstr>Cloud security patterns</vt:lpstr>
      <vt:lpstr>More misuse patterns for clouds</vt:lpstr>
      <vt:lpstr>Secure Reference Architecture </vt:lpstr>
      <vt:lpstr>PowerPoint Presentation</vt:lpstr>
      <vt:lpstr>Secure IaaS</vt:lpstr>
      <vt:lpstr>Validation of the SRA </vt:lpstr>
      <vt:lpstr>Uses of a SRA</vt:lpstr>
      <vt:lpstr>More uses of SRAs</vt:lpstr>
      <vt:lpstr>SRAs in practice</vt:lpstr>
      <vt:lpstr>Cloud security products</vt:lpstr>
      <vt:lpstr>Cloud-based Web Application Firewall</vt:lpstr>
      <vt:lpstr>CipherCloud http://www.ciphercloud.com/products/</vt:lpstr>
      <vt:lpstr>Lenovo cloud security</vt:lpstr>
      <vt:lpstr>Lenovo II</vt:lpstr>
      <vt:lpstr>Porticor® Virtual Private Data™ </vt:lpstr>
      <vt:lpstr>Terremark</vt:lpstr>
      <vt:lpstr>Verizon/Terremark</vt:lpstr>
      <vt:lpstr>Windstream Cloud Connect</vt:lpstr>
      <vt:lpstr>Intel® Expressway Cloud Access 360 http://info.intel.com/rs/intel/images/Intel-Cloud-Access-360_Data-Sheet.pdf</vt:lpstr>
      <vt:lpstr>ECA 360</vt:lpstr>
      <vt:lpstr>360 Access for the Cloud</vt:lpstr>
      <vt:lpstr> Solutions to Control the Cloud Access lifecycle </vt:lpstr>
      <vt:lpstr>Protecting Cloud Services</vt:lpstr>
      <vt:lpstr> Cloud Standards and ECA </vt:lpstr>
      <vt:lpstr> GFI Cloud http://www.gficloud.com/land/vbo-landing-page/?adv=13871&amp;loc=1&amp;dm_i=13BM,19OQE,6UIEAC,4ASW2,1 </vt:lpstr>
      <vt:lpstr>VmWare security</vt:lpstr>
      <vt:lpstr>IBM Cloud security services   (10/14)</vt:lpstr>
      <vt:lpstr>IBM security services II</vt:lpstr>
      <vt:lpstr>IBM and the cloud</vt:lpstr>
      <vt:lpstr>IBM plans II</vt:lpstr>
      <vt:lpstr>Analysis of IBM plans</vt:lpstr>
      <vt:lpstr>Cloud computing incidents: 128, 40, 37, 4, 4</vt:lpstr>
      <vt:lpstr>Cloud security incidents</vt:lpstr>
      <vt:lpstr>Cloud-based service steals Wi-Fi passwords </vt:lpstr>
      <vt:lpstr>Cloutage.org</vt:lpstr>
      <vt:lpstr>Security perspective</vt:lpstr>
      <vt:lpstr>Can we measure security?</vt:lpstr>
      <vt:lpstr>Evaluating degree of security</vt:lpstr>
      <vt:lpstr>Are clouds secure?</vt:lpstr>
      <vt:lpstr>In summary</vt:lpstr>
      <vt:lpstr>Security SLA</vt:lpstr>
      <vt:lpstr>Need for Transparency </vt:lpstr>
      <vt:lpstr>Publications</vt:lpstr>
      <vt:lpstr>References II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Eduardo</dc:creator>
  <cp:lastModifiedBy>Eduardo</cp:lastModifiedBy>
  <cp:revision>89</cp:revision>
  <dcterms:created xsi:type="dcterms:W3CDTF">2014-10-29T00:55:57Z</dcterms:created>
  <dcterms:modified xsi:type="dcterms:W3CDTF">2016-10-25T20:26:56Z</dcterms:modified>
</cp:coreProperties>
</file>