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54" r:id="rId3"/>
    <p:sldId id="313" r:id="rId4"/>
    <p:sldId id="314" r:id="rId5"/>
    <p:sldId id="315" r:id="rId6"/>
    <p:sldId id="316" r:id="rId7"/>
    <p:sldId id="317" r:id="rId8"/>
    <p:sldId id="318" r:id="rId9"/>
    <p:sldId id="259" r:id="rId10"/>
    <p:sldId id="260" r:id="rId11"/>
    <p:sldId id="261" r:id="rId12"/>
    <p:sldId id="355" r:id="rId13"/>
    <p:sldId id="262" r:id="rId14"/>
    <p:sldId id="356" r:id="rId15"/>
    <p:sldId id="329" r:id="rId16"/>
    <p:sldId id="330" r:id="rId17"/>
    <p:sldId id="338" r:id="rId18"/>
    <p:sldId id="331" r:id="rId19"/>
    <p:sldId id="332" r:id="rId20"/>
    <p:sldId id="333" r:id="rId21"/>
    <p:sldId id="263" r:id="rId22"/>
    <p:sldId id="264" r:id="rId23"/>
    <p:sldId id="265" r:id="rId24"/>
    <p:sldId id="266" r:id="rId25"/>
    <p:sldId id="328" r:id="rId26"/>
    <p:sldId id="267" r:id="rId27"/>
    <p:sldId id="327" r:id="rId28"/>
    <p:sldId id="339" r:id="rId29"/>
    <p:sldId id="340" r:id="rId30"/>
    <p:sldId id="334" r:id="rId31"/>
    <p:sldId id="335" r:id="rId32"/>
    <p:sldId id="336" r:id="rId33"/>
    <p:sldId id="337" r:id="rId34"/>
    <p:sldId id="275" r:id="rId35"/>
    <p:sldId id="276" r:id="rId36"/>
    <p:sldId id="309" r:id="rId37"/>
    <p:sldId id="277" r:id="rId38"/>
    <p:sldId id="280" r:id="rId39"/>
    <p:sldId id="281" r:id="rId40"/>
    <p:sldId id="283" r:id="rId41"/>
    <p:sldId id="367" r:id="rId42"/>
    <p:sldId id="284" r:id="rId43"/>
    <p:sldId id="285" r:id="rId44"/>
    <p:sldId id="368" r:id="rId45"/>
    <p:sldId id="369" r:id="rId46"/>
    <p:sldId id="370" r:id="rId47"/>
    <p:sldId id="371" r:id="rId48"/>
    <p:sldId id="372" r:id="rId49"/>
    <p:sldId id="341" r:id="rId50"/>
    <p:sldId id="342" r:id="rId51"/>
    <p:sldId id="345" r:id="rId52"/>
    <p:sldId id="343" r:id="rId53"/>
    <p:sldId id="344" r:id="rId54"/>
    <p:sldId id="347" r:id="rId55"/>
    <p:sldId id="348" r:id="rId56"/>
    <p:sldId id="349" r:id="rId57"/>
    <p:sldId id="350" r:id="rId58"/>
    <p:sldId id="361" r:id="rId59"/>
    <p:sldId id="362" r:id="rId60"/>
    <p:sldId id="363" r:id="rId61"/>
    <p:sldId id="364" r:id="rId62"/>
    <p:sldId id="365" r:id="rId63"/>
    <p:sldId id="374" r:id="rId64"/>
    <p:sldId id="297" r:id="rId65"/>
    <p:sldId id="299" r:id="rId66"/>
    <p:sldId id="300" r:id="rId67"/>
    <p:sldId id="301" r:id="rId68"/>
    <p:sldId id="302" r:id="rId69"/>
    <p:sldId id="311" r:id="rId70"/>
    <p:sldId id="37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60" y="56"/>
      </p:cViewPr>
      <p:guideLst>
        <p:guide orient="horz" pos="2160"/>
        <p:guide pos="2880"/>
      </p:guideLst>
    </p:cSldViewPr>
  </p:slideViewPr>
  <p:notesTextViewPr>
    <p:cViewPr>
      <p:scale>
        <a:sx n="1" d="1"/>
        <a:sy n="1" d="1"/>
      </p:scale>
      <p:origin x="0" y="0"/>
    </p:cViewPr>
  </p:notesTextViewPr>
  <p:sorterViewPr>
    <p:cViewPr>
      <p:scale>
        <a:sx n="80" d="100"/>
        <a:sy n="80" d="100"/>
      </p:scale>
      <p:origin x="0" y="-92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0A284-414E-437A-92F7-F3594B2AECA5}"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2A6E6E04-E754-45DF-9040-E44981FFD721}">
      <dgm:prSet phldrT="[Text]" custT="1"/>
      <dgm:spPr/>
      <dgm:t>
        <a:bodyPr/>
        <a:lstStyle/>
        <a:p>
          <a:r>
            <a:rPr lang="en-US" sz="2000"/>
            <a:t>HIPAA</a:t>
          </a:r>
        </a:p>
      </dgm:t>
    </dgm:pt>
    <dgm:pt modelId="{8DA138B7-FCC9-4A43-8384-B6414B32111B}" type="parTrans" cxnId="{BEB5B367-1F04-4109-97F9-0E71D37A6F2E}">
      <dgm:prSet/>
      <dgm:spPr/>
      <dgm:t>
        <a:bodyPr/>
        <a:lstStyle/>
        <a:p>
          <a:endParaRPr lang="en-US"/>
        </a:p>
      </dgm:t>
    </dgm:pt>
    <dgm:pt modelId="{84E45C92-0ED9-4A56-BB39-32048709FB80}" type="sibTrans" cxnId="{BEB5B367-1F04-4109-97F9-0E71D37A6F2E}">
      <dgm:prSet/>
      <dgm:spPr/>
      <dgm:t>
        <a:bodyPr/>
        <a:lstStyle/>
        <a:p>
          <a:endParaRPr lang="en-US"/>
        </a:p>
      </dgm:t>
    </dgm:pt>
    <dgm:pt modelId="{C9DC4F03-5537-49CE-9A6C-B5967AE38A65}">
      <dgm:prSet phldrT="[Text]" custT="1"/>
      <dgm:spPr/>
      <dgm:t>
        <a:bodyPr/>
        <a:lstStyle/>
        <a:p>
          <a:r>
            <a:rPr lang="en-US" sz="2000"/>
            <a:t>SOX</a:t>
          </a:r>
        </a:p>
      </dgm:t>
    </dgm:pt>
    <dgm:pt modelId="{67C89412-4E6F-4641-A403-0411C92B01AA}" type="parTrans" cxnId="{76A59A93-77DA-4209-A744-D8DC5B26EC26}">
      <dgm:prSet/>
      <dgm:spPr/>
      <dgm:t>
        <a:bodyPr/>
        <a:lstStyle/>
        <a:p>
          <a:endParaRPr lang="en-US"/>
        </a:p>
      </dgm:t>
    </dgm:pt>
    <dgm:pt modelId="{1DE2A616-60FA-4DB9-A3E5-973A8C13C290}" type="sibTrans" cxnId="{76A59A93-77DA-4209-A744-D8DC5B26EC26}">
      <dgm:prSet/>
      <dgm:spPr/>
      <dgm:t>
        <a:bodyPr/>
        <a:lstStyle/>
        <a:p>
          <a:endParaRPr lang="en-US"/>
        </a:p>
      </dgm:t>
    </dgm:pt>
    <dgm:pt modelId="{524782F7-812B-4B89-B6F9-2E0CE225CBC4}">
      <dgm:prSet phldrT="[Text]" custT="1"/>
      <dgm:spPr/>
      <dgm:t>
        <a:bodyPr/>
        <a:lstStyle/>
        <a:p>
          <a:r>
            <a:rPr lang="en-US" sz="2000"/>
            <a:t>GLBA</a:t>
          </a:r>
        </a:p>
      </dgm:t>
    </dgm:pt>
    <dgm:pt modelId="{0705BC80-4BE6-4DDF-AA19-7A3C1F3A53AA}" type="parTrans" cxnId="{8D8AE962-F2D5-4562-BDED-AD23ADD3090C}">
      <dgm:prSet/>
      <dgm:spPr/>
      <dgm:t>
        <a:bodyPr/>
        <a:lstStyle/>
        <a:p>
          <a:endParaRPr lang="en-US"/>
        </a:p>
      </dgm:t>
    </dgm:pt>
    <dgm:pt modelId="{B34C585D-B713-491F-A37F-E15EED4D0C1E}" type="sibTrans" cxnId="{8D8AE962-F2D5-4562-BDED-AD23ADD3090C}">
      <dgm:prSet/>
      <dgm:spPr/>
      <dgm:t>
        <a:bodyPr/>
        <a:lstStyle/>
        <a:p>
          <a:endParaRPr lang="en-US"/>
        </a:p>
      </dgm:t>
    </dgm:pt>
    <dgm:pt modelId="{12944D58-4118-416F-9957-E49836FBA754}" type="pres">
      <dgm:prSet presAssocID="{2990A284-414E-437A-92F7-F3594B2AECA5}" presName="Name0" presStyleCnt="0">
        <dgm:presLayoutVars>
          <dgm:chMax val="7"/>
          <dgm:dir/>
          <dgm:resizeHandles val="exact"/>
        </dgm:presLayoutVars>
      </dgm:prSet>
      <dgm:spPr/>
    </dgm:pt>
    <dgm:pt modelId="{5CB208BA-EA35-4508-8CB2-B69856749505}" type="pres">
      <dgm:prSet presAssocID="{2990A284-414E-437A-92F7-F3594B2AECA5}" presName="ellipse1" presStyleLbl="vennNode1" presStyleIdx="0" presStyleCnt="3" custLinFactNeighborX="23317" custLinFactNeighborY="11411">
        <dgm:presLayoutVars>
          <dgm:bulletEnabled val="1"/>
        </dgm:presLayoutVars>
      </dgm:prSet>
      <dgm:spPr/>
      <dgm:t>
        <a:bodyPr/>
        <a:lstStyle/>
        <a:p>
          <a:endParaRPr lang="en-US"/>
        </a:p>
      </dgm:t>
    </dgm:pt>
    <dgm:pt modelId="{9CDA123B-23D1-47A2-894E-176CC61730EB}" type="pres">
      <dgm:prSet presAssocID="{2990A284-414E-437A-92F7-F3594B2AECA5}" presName="ellipse2" presStyleLbl="vennNode1" presStyleIdx="1" presStyleCnt="3">
        <dgm:presLayoutVars>
          <dgm:bulletEnabled val="1"/>
        </dgm:presLayoutVars>
      </dgm:prSet>
      <dgm:spPr/>
      <dgm:t>
        <a:bodyPr/>
        <a:lstStyle/>
        <a:p>
          <a:endParaRPr lang="en-US"/>
        </a:p>
      </dgm:t>
    </dgm:pt>
    <dgm:pt modelId="{6FA03C51-4FCE-44E0-9F41-121BA44365D0}" type="pres">
      <dgm:prSet presAssocID="{2990A284-414E-437A-92F7-F3594B2AECA5}" presName="ellipse3" presStyleLbl="vennNode1" presStyleIdx="2" presStyleCnt="3" custLinFactNeighborX="-6946" custLinFactNeighborY="10915">
        <dgm:presLayoutVars>
          <dgm:bulletEnabled val="1"/>
        </dgm:presLayoutVars>
      </dgm:prSet>
      <dgm:spPr/>
      <dgm:t>
        <a:bodyPr/>
        <a:lstStyle/>
        <a:p>
          <a:endParaRPr lang="en-US"/>
        </a:p>
      </dgm:t>
    </dgm:pt>
  </dgm:ptLst>
  <dgm:cxnLst>
    <dgm:cxn modelId="{76A59A93-77DA-4209-A744-D8DC5B26EC26}" srcId="{2990A284-414E-437A-92F7-F3594B2AECA5}" destId="{C9DC4F03-5537-49CE-9A6C-B5967AE38A65}" srcOrd="1" destOrd="0" parTransId="{67C89412-4E6F-4641-A403-0411C92B01AA}" sibTransId="{1DE2A616-60FA-4DB9-A3E5-973A8C13C290}"/>
    <dgm:cxn modelId="{9EED7C23-AEBD-4DB0-80E7-E49A380FA17D}" type="presOf" srcId="{C9DC4F03-5537-49CE-9A6C-B5967AE38A65}" destId="{9CDA123B-23D1-47A2-894E-176CC61730EB}" srcOrd="0" destOrd="0" presId="urn:microsoft.com/office/officeart/2005/8/layout/rings+Icon"/>
    <dgm:cxn modelId="{A4CC2136-19B2-4610-8593-AE40DD9FD08E}" type="presOf" srcId="{2990A284-414E-437A-92F7-F3594B2AECA5}" destId="{12944D58-4118-416F-9957-E49836FBA754}" srcOrd="0" destOrd="0" presId="urn:microsoft.com/office/officeart/2005/8/layout/rings+Icon"/>
    <dgm:cxn modelId="{8C4A0D4C-519E-4A8C-8115-86B792A80999}" type="presOf" srcId="{2A6E6E04-E754-45DF-9040-E44981FFD721}" destId="{5CB208BA-EA35-4508-8CB2-B69856749505}" srcOrd="0" destOrd="0" presId="urn:microsoft.com/office/officeart/2005/8/layout/rings+Icon"/>
    <dgm:cxn modelId="{F8CC212A-2A6F-4BF3-BD34-0313E44919A1}" type="presOf" srcId="{524782F7-812B-4B89-B6F9-2E0CE225CBC4}" destId="{6FA03C51-4FCE-44E0-9F41-121BA44365D0}" srcOrd="0" destOrd="0" presId="urn:microsoft.com/office/officeart/2005/8/layout/rings+Icon"/>
    <dgm:cxn modelId="{8D8AE962-F2D5-4562-BDED-AD23ADD3090C}" srcId="{2990A284-414E-437A-92F7-F3594B2AECA5}" destId="{524782F7-812B-4B89-B6F9-2E0CE225CBC4}" srcOrd="2" destOrd="0" parTransId="{0705BC80-4BE6-4DDF-AA19-7A3C1F3A53AA}" sibTransId="{B34C585D-B713-491F-A37F-E15EED4D0C1E}"/>
    <dgm:cxn modelId="{BEB5B367-1F04-4109-97F9-0E71D37A6F2E}" srcId="{2990A284-414E-437A-92F7-F3594B2AECA5}" destId="{2A6E6E04-E754-45DF-9040-E44981FFD721}" srcOrd="0" destOrd="0" parTransId="{8DA138B7-FCC9-4A43-8384-B6414B32111B}" sibTransId="{84E45C92-0ED9-4A56-BB39-32048709FB80}"/>
    <dgm:cxn modelId="{AD75D9BE-46CB-42FB-812E-E75026E22CEC}" type="presParOf" srcId="{12944D58-4118-416F-9957-E49836FBA754}" destId="{5CB208BA-EA35-4508-8CB2-B69856749505}" srcOrd="0" destOrd="0" presId="urn:microsoft.com/office/officeart/2005/8/layout/rings+Icon"/>
    <dgm:cxn modelId="{C8E9B568-DBAD-4FB4-AC08-DA48D2084BED}" type="presParOf" srcId="{12944D58-4118-416F-9957-E49836FBA754}" destId="{9CDA123B-23D1-47A2-894E-176CC61730EB}" srcOrd="1" destOrd="0" presId="urn:microsoft.com/office/officeart/2005/8/layout/rings+Icon"/>
    <dgm:cxn modelId="{C131CC97-D2A5-4C8A-8F36-E62D849040C0}" type="presParOf" srcId="{12944D58-4118-416F-9957-E49836FBA754}" destId="{6FA03C51-4FCE-44E0-9F41-121BA44365D0}"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E07BE-A00C-4037-89FD-65A61C1AAD8F}" type="datetimeFigureOut">
              <a:rPr lang="en-US" smtClean="0"/>
              <a:t>11/23/2016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1F5B8-B965-4478-892D-5A50DF39800F}" type="slidenum">
              <a:rPr lang="en-US" smtClean="0"/>
              <a:t>‹#›</a:t>
            </a:fld>
            <a:endParaRPr lang="en-US"/>
          </a:p>
        </p:txBody>
      </p:sp>
    </p:spTree>
    <p:extLst>
      <p:ext uri="{BB962C8B-B14F-4D97-AF65-F5344CB8AC3E}">
        <p14:creationId xmlns:p14="http://schemas.microsoft.com/office/powerpoint/2010/main" val="209281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D65901-117C-493E-8CEC-F62FA4CF0737}" type="slidenum">
              <a:rPr lang="en-US" smtClean="0"/>
              <a:pPr>
                <a:defRPr/>
              </a:pPr>
              <a:t>63</a:t>
            </a:fld>
            <a:endParaRPr lang="en-US"/>
          </a:p>
        </p:txBody>
      </p:sp>
    </p:spTree>
    <p:extLst>
      <p:ext uri="{BB962C8B-B14F-4D97-AF65-F5344CB8AC3E}">
        <p14:creationId xmlns:p14="http://schemas.microsoft.com/office/powerpoint/2010/main" val="260332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C9A39-1FCB-4E2A-8A8D-8BC52ED13D21}"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43658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C9A39-1FCB-4E2A-8A8D-8BC52ED13D21}"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72500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C9A39-1FCB-4E2A-8A8D-8BC52ED13D21}"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420997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C9A39-1FCB-4E2A-8A8D-8BC52ED13D21}"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410560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C9A39-1FCB-4E2A-8A8D-8BC52ED13D21}"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349600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C9A39-1FCB-4E2A-8A8D-8BC52ED13D21}"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386685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C9A39-1FCB-4E2A-8A8D-8BC52ED13D21}" type="datetimeFigureOut">
              <a:rPr lang="en-US" smtClean="0"/>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238889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C9A39-1FCB-4E2A-8A8D-8BC52ED13D21}"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181287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C9A39-1FCB-4E2A-8A8D-8BC52ED13D21}" type="datetimeFigureOut">
              <a:rPr lang="en-US" smtClean="0"/>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367512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C9A39-1FCB-4E2A-8A8D-8BC52ED13D21}"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418241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C9A39-1FCB-4E2A-8A8D-8BC52ED13D21}"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A7F7-65E0-40DC-8F64-71F2E652E806}" type="slidenum">
              <a:rPr lang="en-US" smtClean="0"/>
              <a:t>‹#›</a:t>
            </a:fld>
            <a:endParaRPr lang="en-US"/>
          </a:p>
        </p:txBody>
      </p:sp>
    </p:spTree>
    <p:extLst>
      <p:ext uri="{BB962C8B-B14F-4D97-AF65-F5344CB8AC3E}">
        <p14:creationId xmlns:p14="http://schemas.microsoft.com/office/powerpoint/2010/main" val="117138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C9A39-1FCB-4E2A-8A8D-8BC52ED13D21}" type="datetimeFigureOut">
              <a:rPr lang="en-US" smtClean="0"/>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8A7F7-65E0-40DC-8F64-71F2E652E806}" type="slidenum">
              <a:rPr lang="en-US" smtClean="0"/>
              <a:t>‹#›</a:t>
            </a:fld>
            <a:endParaRPr lang="en-US"/>
          </a:p>
        </p:txBody>
      </p:sp>
    </p:spTree>
    <p:extLst>
      <p:ext uri="{BB962C8B-B14F-4D97-AF65-F5344CB8AC3E}">
        <p14:creationId xmlns:p14="http://schemas.microsoft.com/office/powerpoint/2010/main" val="255877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United_States_Statutes_at_Large" TargetMode="External"/><Relationship Id="rId7" Type="http://schemas.openxmlformats.org/officeDocument/2006/relationships/hyperlink" Target="http://en.wikipedia.org/wiki/Glass%E2%80%93Steagall_Act" TargetMode="External"/><Relationship Id="rId2" Type="http://schemas.openxmlformats.org/officeDocument/2006/relationships/hyperlink" Target="http://www.gpo.gov/fdsys/pkg/PLAW-106publ102/content-detail.html" TargetMode="External"/><Relationship Id="rId1" Type="http://schemas.openxmlformats.org/officeDocument/2006/relationships/slideLayout" Target="../slideLayouts/slideLayout2.xml"/><Relationship Id="rId6" Type="http://schemas.openxmlformats.org/officeDocument/2006/relationships/hyperlink" Target="http://en.wikipedia.org/wiki/Bill_Clinton" TargetMode="External"/><Relationship Id="rId5" Type="http://schemas.openxmlformats.org/officeDocument/2006/relationships/hyperlink" Target="http://en.wikipedia.org/wiki/106th_United_States_Congress" TargetMode="External"/><Relationship Id="rId4" Type="http://schemas.openxmlformats.org/officeDocument/2006/relationships/hyperlink" Target="http://books.google.com/books?id=TQ7TxL7E5mAC&amp;pg=PA133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hillside.net/sugarloaf/2016/patterns-schoo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rightscale.com/products/configuration-framework.php" TargetMode="External"/><Relationship Id="rId2" Type="http://schemas.openxmlformats.org/officeDocument/2006/relationships/hyperlink" Target="http://www.rightscale.com/products/multicloud-platform.php" TargetMode="External"/><Relationship Id="rId1" Type="http://schemas.openxmlformats.org/officeDocument/2006/relationships/slideLayout" Target="../slideLayouts/slideLayout2.xml"/><Relationship Id="rId6" Type="http://schemas.openxmlformats.org/officeDocument/2006/relationships/hyperlink" Target="http://www.rightscale.com/products/governance-controls.php" TargetMode="External"/><Relationship Id="rId5" Type="http://schemas.openxmlformats.org/officeDocument/2006/relationships/hyperlink" Target="http://www.rightscale.com/products/automation-engine.php" TargetMode="External"/><Relationship Id="rId4" Type="http://schemas.openxmlformats.org/officeDocument/2006/relationships/hyperlink" Target="http://www.rightscale.com/products/multicloud-marketplace.php"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uptimecloud.co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jisajournal.com/content/7/1/5" TargetMode="External"/><Relationship Id="rId2" Type="http://schemas.openxmlformats.org/officeDocument/2006/relationships/hyperlink" Target="http://ebiquity.umbc.edu/paper/html/id/610/Automating-Cloud-Services-Lifecycle-through-Semantic-technolog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Cloud Computing 2016</a:t>
            </a:r>
            <a:br>
              <a:rPr lang="en-US" dirty="0" smtClean="0"/>
            </a:br>
            <a:r>
              <a:rPr lang="en-US" sz="2700" dirty="0" smtClean="0"/>
              <a:t>Chapter 9: Compliance and Governance</a:t>
            </a:r>
            <a:endParaRPr lang="en-US" sz="2700" dirty="0"/>
          </a:p>
        </p:txBody>
      </p:sp>
      <p:sp>
        <p:nvSpPr>
          <p:cNvPr id="3" name="Subtitle 2"/>
          <p:cNvSpPr>
            <a:spLocks noGrp="1"/>
          </p:cNvSpPr>
          <p:nvPr>
            <p:ph type="subTitle" idx="1"/>
          </p:nvPr>
        </p:nvSpPr>
        <p:spPr/>
        <p:txBody>
          <a:bodyPr/>
          <a:lstStyle/>
          <a:p>
            <a:r>
              <a:rPr lang="en-US" dirty="0" smtClean="0"/>
              <a:t>Dr. E.B. Fernandez</a:t>
            </a:r>
            <a:endParaRPr lang="en-US" dirty="0"/>
          </a:p>
        </p:txBody>
      </p:sp>
    </p:spTree>
    <p:extLst>
      <p:ext uri="{BB962C8B-B14F-4D97-AF65-F5344CB8AC3E}">
        <p14:creationId xmlns:p14="http://schemas.microsoft.com/office/powerpoint/2010/main" val="211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7350" y="228600"/>
            <a:ext cx="5829300" cy="1143000"/>
          </a:xfrm>
          <a:prstGeom prst="rect">
            <a:avLst/>
          </a:prstGeom>
          <a:noFill/>
          <a:ln w="9525">
            <a:noFill/>
            <a:miter lim="800000"/>
            <a:headEnd/>
            <a:tailEnd/>
          </a:ln>
        </p:spPr>
        <p:txBody>
          <a:bodyPr anchor="ctr"/>
          <a:lstStyle/>
          <a:p>
            <a:pPr algn="ctr">
              <a:defRPr/>
            </a:pPr>
            <a:r>
              <a:rPr lang="en-US" sz="4400" dirty="0">
                <a:latin typeface="+mj-lt"/>
                <a:ea typeface="+mj-ea"/>
                <a:cs typeface="+mj-cs"/>
              </a:rPr>
              <a:t>HIPAA</a:t>
            </a:r>
          </a:p>
        </p:txBody>
      </p:sp>
      <p:sp>
        <p:nvSpPr>
          <p:cNvPr id="3" name="Rectangle 3"/>
          <p:cNvSpPr txBox="1">
            <a:spLocks noChangeArrowheads="1"/>
          </p:cNvSpPr>
          <p:nvPr/>
        </p:nvSpPr>
        <p:spPr bwMode="auto">
          <a:xfrm>
            <a:off x="1657350" y="1676400"/>
            <a:ext cx="5829300" cy="44196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endParaRPr lang="en-US" sz="1400" dirty="0"/>
          </a:p>
          <a:p>
            <a:pPr indent="-342900" algn="just">
              <a:buFont typeface="Arial" charset="0"/>
              <a:buChar char="•"/>
              <a:defRPr/>
            </a:pPr>
            <a:r>
              <a:rPr lang="en-US" sz="2000" dirty="0"/>
              <a:t>Title II of HIPAA, known as the </a:t>
            </a:r>
            <a:r>
              <a:rPr lang="en-US" sz="2000" dirty="0" smtClean="0"/>
              <a:t>Administrative </a:t>
            </a:r>
            <a:r>
              <a:rPr lang="en-US" sz="2000" dirty="0"/>
              <a:t>Simplification (AS) provisions, requires the establishment of national standards for electronic health care transactions and national identifiers for providers, health insurance plans, and employers. </a:t>
            </a:r>
            <a:endParaRPr lang="en-US" sz="2000" dirty="0" smtClean="0"/>
          </a:p>
          <a:p>
            <a:pPr indent="-342900" algn="just">
              <a:buFont typeface="Arial" charset="0"/>
              <a:buChar char="•"/>
              <a:defRPr/>
            </a:pPr>
            <a:r>
              <a:rPr lang="en-US" sz="2000" dirty="0" smtClean="0"/>
              <a:t>The </a:t>
            </a:r>
            <a:r>
              <a:rPr lang="en-US" sz="2000" dirty="0"/>
              <a:t>AS provisions also address the security and privacy of health data. The standards </a:t>
            </a:r>
            <a:r>
              <a:rPr lang="en-US" sz="2000" dirty="0" smtClean="0"/>
              <a:t>intend to </a:t>
            </a:r>
            <a:r>
              <a:rPr lang="en-US" sz="2000" dirty="0"/>
              <a:t>improve the efficiency and effectiveness of the nation's health care system by encouraging the widespread use of electronic data interchange</a:t>
            </a:r>
          </a:p>
          <a:p>
            <a:pPr indent="-342900" algn="just">
              <a:buFont typeface="Arial" charset="0"/>
              <a:buChar char="•"/>
              <a:defRPr/>
            </a:pPr>
            <a:r>
              <a:rPr lang="en-US" sz="2000" dirty="0"/>
              <a:t>The HHS has promulgated five rules regarding AS: the Privacy Rule, the Transactions and Code Sets Rule, the Security Rule, the Unique Identifiers Rule, and the Enforcement Rule.</a:t>
            </a:r>
          </a:p>
        </p:txBody>
      </p:sp>
    </p:spTree>
    <p:extLst>
      <p:ext uri="{BB962C8B-B14F-4D97-AF65-F5344CB8AC3E}">
        <p14:creationId xmlns:p14="http://schemas.microsoft.com/office/powerpoint/2010/main" val="9619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7350" y="228600"/>
            <a:ext cx="5829300" cy="1143000"/>
          </a:xfrm>
          <a:prstGeom prst="rect">
            <a:avLst/>
          </a:prstGeom>
          <a:noFill/>
          <a:ln w="9525">
            <a:noFill/>
            <a:miter lim="800000"/>
            <a:headEnd/>
            <a:tailEnd/>
          </a:ln>
        </p:spPr>
        <p:txBody>
          <a:bodyPr anchor="ctr"/>
          <a:lstStyle/>
          <a:p>
            <a:pPr algn="ctr">
              <a:defRPr/>
            </a:pPr>
            <a:r>
              <a:rPr lang="en-US" sz="4400" dirty="0">
                <a:latin typeface="+mj-lt"/>
                <a:ea typeface="+mj-ea"/>
                <a:cs typeface="+mj-cs"/>
              </a:rPr>
              <a:t>HIPAA Rules</a:t>
            </a:r>
          </a:p>
        </p:txBody>
      </p:sp>
      <p:sp>
        <p:nvSpPr>
          <p:cNvPr id="3" name="Rectangle 3"/>
          <p:cNvSpPr txBox="1">
            <a:spLocks noChangeArrowheads="1"/>
          </p:cNvSpPr>
          <p:nvPr/>
        </p:nvSpPr>
        <p:spPr bwMode="auto">
          <a:xfrm>
            <a:off x="1657350" y="1676400"/>
            <a:ext cx="5829300" cy="4419600"/>
          </a:xfrm>
          <a:prstGeom prst="rect">
            <a:avLst/>
          </a:prstGeom>
          <a:noFill/>
          <a:ln w="9525">
            <a:noFill/>
            <a:miter lim="800000"/>
            <a:headEnd/>
            <a:tailEnd/>
          </a:ln>
        </p:spPr>
        <p:txBody>
          <a:bodyPr/>
          <a:lstStyle/>
          <a:p>
            <a:pPr indent="-342900" algn="just">
              <a:buFont typeface="Arial" charset="0"/>
              <a:buChar char="•"/>
              <a:defRPr/>
            </a:pPr>
            <a:r>
              <a:rPr lang="en-US" sz="2000" dirty="0"/>
              <a:t>The </a:t>
            </a:r>
            <a:r>
              <a:rPr lang="en-US" sz="2000" b="1" dirty="0"/>
              <a:t>Privacy Rule </a:t>
            </a:r>
            <a:r>
              <a:rPr lang="en-US" sz="2000" dirty="0"/>
              <a:t>regulates the use and disclosure of certain information held by covered entities (healthcare providers, health care clearinghouses, employer sponsored health plans, and health insurers) and their business associates (lawyers, accountants, IT consultants). It establishes regulations for the use and disclosure of Protected Health Information (PHI). </a:t>
            </a:r>
          </a:p>
          <a:p>
            <a:pPr indent="-342900" algn="just">
              <a:buFont typeface="Arial" charset="0"/>
              <a:buChar char="•"/>
              <a:defRPr/>
            </a:pPr>
            <a:r>
              <a:rPr lang="en-US" sz="2000" dirty="0"/>
              <a:t>The </a:t>
            </a:r>
            <a:r>
              <a:rPr lang="en-US" sz="2000" b="1" dirty="0"/>
              <a:t>Transactions and Code Sets Rule </a:t>
            </a:r>
            <a:r>
              <a:rPr lang="en-US" sz="2000" dirty="0"/>
              <a:t>defines specific transaction types. </a:t>
            </a:r>
            <a:endParaRPr lang="en-US" sz="2000" dirty="0" smtClean="0"/>
          </a:p>
          <a:p>
            <a:pPr indent="-342900" algn="just">
              <a:buFont typeface="Arial" charset="0"/>
              <a:buChar char="•"/>
              <a:defRPr/>
            </a:pPr>
            <a:r>
              <a:rPr lang="en-US" sz="2000" dirty="0" smtClean="0"/>
              <a:t>For </a:t>
            </a:r>
            <a:r>
              <a:rPr lang="en-US" sz="2000" dirty="0"/>
              <a:t>example, the  EDI Health Care Claim Transaction set (837) is used to submit health care claim billing information, encounter information, or both, except for retail pharmacy claims. </a:t>
            </a:r>
            <a:r>
              <a:rPr lang="en-US" sz="2000" dirty="0" smtClean="0"/>
              <a:t>It </a:t>
            </a:r>
            <a:r>
              <a:rPr lang="en-US" sz="2000" dirty="0"/>
              <a:t>can be sent from providers of health care services to payers, either directly or via intermediary billers and claims clearinghouses.</a:t>
            </a:r>
          </a:p>
        </p:txBody>
      </p:sp>
    </p:spTree>
    <p:extLst>
      <p:ext uri="{BB962C8B-B14F-4D97-AF65-F5344CB8AC3E}">
        <p14:creationId xmlns:p14="http://schemas.microsoft.com/office/powerpoint/2010/main" val="2588962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 </a:t>
            </a:r>
            <a:r>
              <a:rPr lang="en-US" dirty="0"/>
              <a:t>diagram for HIPAA’s Privacy rule</a:t>
            </a:r>
            <a:br>
              <a:rPr lang="en-US" dirty="0"/>
            </a:br>
            <a:r>
              <a:rPr lang="en-US" dirty="0"/>
              <a:t> </a:t>
            </a:r>
            <a:br>
              <a:rPr lang="en-US" dirty="0"/>
            </a:br>
            <a:endParaRPr lang="en-US" dirty="0"/>
          </a:p>
        </p:txBody>
      </p:sp>
      <p:pic>
        <p:nvPicPr>
          <p:cNvPr id="3" name="Picture 2"/>
          <p:cNvPicPr/>
          <p:nvPr/>
        </p:nvPicPr>
        <p:blipFill>
          <a:blip r:embed="rId2" cstate="print"/>
          <a:srcRect/>
          <a:stretch>
            <a:fillRect/>
          </a:stretch>
        </p:blipFill>
        <p:spPr bwMode="auto">
          <a:xfrm>
            <a:off x="1774507" y="1323975"/>
            <a:ext cx="5594985" cy="4210050"/>
          </a:xfrm>
          <a:prstGeom prst="rect">
            <a:avLst/>
          </a:prstGeom>
          <a:noFill/>
          <a:ln w="9525">
            <a:noFill/>
            <a:miter lim="800000"/>
            <a:headEnd/>
            <a:tailEnd/>
          </a:ln>
        </p:spPr>
      </p:pic>
    </p:spTree>
    <p:extLst>
      <p:ext uri="{BB962C8B-B14F-4D97-AF65-F5344CB8AC3E}">
        <p14:creationId xmlns:p14="http://schemas.microsoft.com/office/powerpoint/2010/main" val="94700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657350" y="228600"/>
            <a:ext cx="5829300" cy="1143000"/>
          </a:xfrm>
          <a:prstGeom prst="rect">
            <a:avLst/>
          </a:prstGeom>
          <a:noFill/>
          <a:ln w="9525">
            <a:noFill/>
            <a:miter lim="800000"/>
            <a:headEnd/>
            <a:tailEnd/>
          </a:ln>
        </p:spPr>
        <p:txBody>
          <a:bodyPr anchor="ctr"/>
          <a:lstStyle/>
          <a:p>
            <a:pPr algn="ctr">
              <a:defRPr/>
            </a:pPr>
            <a:r>
              <a:rPr lang="en-US" sz="4400">
                <a:latin typeface="+mj-lt"/>
                <a:ea typeface="+mj-ea"/>
                <a:cs typeface="+mj-cs"/>
              </a:rPr>
              <a:t>The Security Rule</a:t>
            </a:r>
          </a:p>
        </p:txBody>
      </p:sp>
      <p:sp>
        <p:nvSpPr>
          <p:cNvPr id="3" name="Content Placeholder 2"/>
          <p:cNvSpPr txBox="1">
            <a:spLocks/>
          </p:cNvSpPr>
          <p:nvPr/>
        </p:nvSpPr>
        <p:spPr bwMode="auto">
          <a:xfrm>
            <a:off x="1657350" y="1676400"/>
            <a:ext cx="5829300" cy="4419600"/>
          </a:xfrm>
          <a:prstGeom prst="rect">
            <a:avLst/>
          </a:prstGeom>
          <a:noFill/>
          <a:ln w="9525">
            <a:noFill/>
            <a:miter lim="800000"/>
            <a:headEnd/>
            <a:tailEnd/>
          </a:ln>
        </p:spPr>
        <p:txBody>
          <a:bodyPr/>
          <a:lstStyle/>
          <a:p>
            <a:pPr marL="342900" indent="-342900">
              <a:spcBef>
                <a:spcPct val="20000"/>
              </a:spcBef>
              <a:buFont typeface="Arial" charset="0"/>
              <a:buChar char="•"/>
              <a:defRPr/>
            </a:pPr>
            <a:r>
              <a:rPr lang="en-US" sz="2400" dirty="0"/>
              <a:t>The Security Rule complements the Privacy Rule</a:t>
            </a:r>
            <a:r>
              <a:rPr lang="en-US" sz="2400" dirty="0" smtClean="0"/>
              <a:t>.</a:t>
            </a:r>
          </a:p>
          <a:p>
            <a:pPr marL="342900" indent="-342900">
              <a:spcBef>
                <a:spcPct val="20000"/>
              </a:spcBef>
              <a:buFont typeface="Arial" charset="0"/>
              <a:buChar char="•"/>
              <a:defRPr/>
            </a:pPr>
            <a:r>
              <a:rPr lang="en-US" sz="2400" dirty="0" smtClean="0"/>
              <a:t>While </a:t>
            </a:r>
            <a:r>
              <a:rPr lang="en-US" sz="2400" dirty="0"/>
              <a:t>the Privacy Rule pertains to all Protected Health Information (PHI) including paper and electronic, the Security Rule deals specifically with Electronic Protected Health Information (EPHI</a:t>
            </a:r>
            <a:r>
              <a:rPr lang="en-US" sz="2400" dirty="0" smtClean="0"/>
              <a:t>)</a:t>
            </a:r>
          </a:p>
          <a:p>
            <a:pPr marL="342900" indent="-342900">
              <a:spcBef>
                <a:spcPct val="20000"/>
              </a:spcBef>
              <a:buFont typeface="Arial" charset="0"/>
              <a:buChar char="•"/>
              <a:defRPr/>
            </a:pPr>
            <a:r>
              <a:rPr lang="en-US" sz="2400" dirty="0" smtClean="0"/>
              <a:t>It </a:t>
            </a:r>
            <a:r>
              <a:rPr lang="en-US" sz="2400" dirty="0"/>
              <a:t>lays out three types of security safeguards required for compliance: administrative, physical, and technical. </a:t>
            </a:r>
          </a:p>
          <a:p>
            <a:pPr marL="342900" indent="-342900">
              <a:spcBef>
                <a:spcPct val="20000"/>
              </a:spcBef>
              <a:buFont typeface="Arial" charset="0"/>
              <a:buChar char="•"/>
              <a:defRPr/>
            </a:pPr>
            <a:endParaRPr lang="en-US" sz="2400" dirty="0"/>
          </a:p>
        </p:txBody>
      </p:sp>
    </p:spTree>
    <p:extLst>
      <p:ext uri="{BB962C8B-B14F-4D97-AF65-F5344CB8AC3E}">
        <p14:creationId xmlns:p14="http://schemas.microsoft.com/office/powerpoint/2010/main" val="3634164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 </a:t>
            </a:r>
            <a:r>
              <a:rPr lang="en-US" dirty="0"/>
              <a:t>diagram for HIPAA’s Security Rule</a:t>
            </a:r>
            <a:br>
              <a:rPr lang="en-US" dirty="0"/>
            </a:br>
            <a:r>
              <a:rPr lang="en-US" dirty="0"/>
              <a:t> </a:t>
            </a:r>
            <a:br>
              <a:rPr lang="en-US" dirty="0"/>
            </a:br>
            <a:endParaRPr lang="en-US" dirty="0"/>
          </a:p>
        </p:txBody>
      </p:sp>
      <p:pic>
        <p:nvPicPr>
          <p:cNvPr id="3" name="Picture 2"/>
          <p:cNvPicPr/>
          <p:nvPr/>
        </p:nvPicPr>
        <p:blipFill>
          <a:blip r:embed="rId2" cstate="print"/>
          <a:srcRect/>
          <a:stretch>
            <a:fillRect/>
          </a:stretch>
        </p:blipFill>
        <p:spPr bwMode="auto">
          <a:xfrm>
            <a:off x="2009774" y="1476374"/>
            <a:ext cx="5991225" cy="4695825"/>
          </a:xfrm>
          <a:prstGeom prst="rect">
            <a:avLst/>
          </a:prstGeom>
          <a:noFill/>
          <a:ln w="9525">
            <a:noFill/>
            <a:miter lim="800000"/>
            <a:headEnd/>
            <a:tailEnd/>
          </a:ln>
        </p:spPr>
      </p:pic>
    </p:spTree>
    <p:extLst>
      <p:ext uri="{BB962C8B-B14F-4D97-AF65-F5344CB8AC3E}">
        <p14:creationId xmlns:p14="http://schemas.microsoft.com/office/powerpoint/2010/main" val="66304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smtClean="0"/>
              <a:t>GLB</a:t>
            </a:r>
          </a:p>
        </p:txBody>
      </p:sp>
      <p:sp>
        <p:nvSpPr>
          <p:cNvPr id="163842" name="Content Placeholder 2"/>
          <p:cNvSpPr>
            <a:spLocks noGrp="1"/>
          </p:cNvSpPr>
          <p:nvPr>
            <p:ph idx="1"/>
          </p:nvPr>
        </p:nvSpPr>
        <p:spPr/>
        <p:txBody>
          <a:bodyPr/>
          <a:lstStyle/>
          <a:p>
            <a:r>
              <a:rPr lang="en-US" sz="2000" dirty="0"/>
              <a:t>The </a:t>
            </a:r>
            <a:r>
              <a:rPr lang="en-US" sz="2000" b="1" dirty="0"/>
              <a:t>Gramm–Leach–Bliley Act (GLB)</a:t>
            </a:r>
            <a:r>
              <a:rPr lang="en-US" sz="2000" dirty="0"/>
              <a:t>, also known as the </a:t>
            </a:r>
            <a:r>
              <a:rPr lang="en-US" sz="2000" b="1" dirty="0"/>
              <a:t>Financial Services Modernization Act of 1999</a:t>
            </a:r>
            <a:r>
              <a:rPr lang="en-US" sz="2000" dirty="0"/>
              <a:t>, (</a:t>
            </a:r>
            <a:r>
              <a:rPr lang="en-US" sz="2000" dirty="0" err="1">
                <a:hlinkClick r:id="rId2"/>
              </a:rPr>
              <a:t>Pub.L</a:t>
            </a:r>
            <a:r>
              <a:rPr lang="en-US" sz="2000" dirty="0">
                <a:hlinkClick r:id="rId2"/>
              </a:rPr>
              <a:t>. 106-102</a:t>
            </a:r>
            <a:r>
              <a:rPr lang="en-US" sz="2000" dirty="0"/>
              <a:t>, 113 </a:t>
            </a:r>
            <a:r>
              <a:rPr lang="en-US" sz="2000" dirty="0">
                <a:hlinkClick r:id="rId3" tooltip="United States Statutes at Large"/>
              </a:rPr>
              <a:t>Stat.</a:t>
            </a:r>
            <a:r>
              <a:rPr lang="en-US" sz="2000" dirty="0"/>
              <a:t> </a:t>
            </a:r>
            <a:r>
              <a:rPr lang="en-US" sz="2000" dirty="0">
                <a:hlinkClick r:id="rId4"/>
              </a:rPr>
              <a:t>1338</a:t>
            </a:r>
            <a:r>
              <a:rPr lang="en-US" sz="2000" dirty="0"/>
              <a:t>, enacted November 12, 1999) is an </a:t>
            </a:r>
            <a:r>
              <a:rPr lang="en-US" sz="2000" dirty="0" smtClean="0"/>
              <a:t>act of </a:t>
            </a:r>
            <a:r>
              <a:rPr lang="en-US" sz="2000" dirty="0"/>
              <a:t>the </a:t>
            </a:r>
            <a:r>
              <a:rPr lang="en-US" sz="2000" dirty="0">
                <a:hlinkClick r:id="rId5"/>
              </a:rPr>
              <a:t>106th United States Congress</a:t>
            </a:r>
            <a:r>
              <a:rPr lang="en-US" sz="2000" dirty="0"/>
              <a:t> (1999–2001). It was signed into law by President </a:t>
            </a:r>
            <a:r>
              <a:rPr lang="en-US" sz="2000" dirty="0">
                <a:hlinkClick r:id="rId6"/>
              </a:rPr>
              <a:t>Bill Clinton</a:t>
            </a:r>
            <a:r>
              <a:rPr lang="en-US" sz="2000" dirty="0"/>
              <a:t> and it repealed part of the </a:t>
            </a:r>
            <a:r>
              <a:rPr lang="en-US" sz="2000" dirty="0">
                <a:hlinkClick r:id="rId7" tooltip="Glass–Steagall Act"/>
              </a:rPr>
              <a:t>Glass–</a:t>
            </a:r>
            <a:r>
              <a:rPr lang="en-US" sz="2000" dirty="0" err="1">
                <a:hlinkClick r:id="rId7" tooltip="Glass–Steagall Act"/>
              </a:rPr>
              <a:t>Steagall</a:t>
            </a:r>
            <a:r>
              <a:rPr lang="en-US" sz="2000" dirty="0">
                <a:hlinkClick r:id="rId7" tooltip="Glass–Steagall Act"/>
              </a:rPr>
              <a:t> Act of 1933</a:t>
            </a:r>
            <a:r>
              <a:rPr lang="en-US" sz="2000" dirty="0"/>
              <a:t>, opening up the market among </a:t>
            </a:r>
            <a:r>
              <a:rPr lang="en-US" sz="2000" dirty="0" smtClean="0"/>
              <a:t>banking securities </a:t>
            </a:r>
            <a:r>
              <a:rPr lang="en-US" sz="2000" dirty="0"/>
              <a:t>and </a:t>
            </a:r>
            <a:r>
              <a:rPr lang="en-US" sz="2000" dirty="0" smtClean="0"/>
              <a:t>insurance </a:t>
            </a:r>
            <a:r>
              <a:rPr lang="en-US" sz="2000" dirty="0"/>
              <a:t>companies. </a:t>
            </a:r>
            <a:endParaRPr lang="en-US" sz="2000" dirty="0" smtClean="0"/>
          </a:p>
          <a:p>
            <a:r>
              <a:rPr lang="en-US" sz="2000" dirty="0" smtClean="0"/>
              <a:t>The </a:t>
            </a:r>
            <a:r>
              <a:rPr lang="en-US" sz="2000" dirty="0"/>
              <a:t>Gramm–Leach–Bliley Act allowed commercial banks, investment banks, securities firms, and insurance companies to consolidate.</a:t>
            </a:r>
          </a:p>
          <a:p>
            <a:r>
              <a:rPr lang="en-US" sz="2000" dirty="0"/>
              <a:t>GLB compliance is mandatory; whether a financial institution discloses nonpublic information or not, there must be a policy in place to protect the information from foreseeable threats in security and data integrity.</a:t>
            </a:r>
          </a:p>
        </p:txBody>
      </p:sp>
    </p:spTree>
    <p:extLst>
      <p:ext uri="{BB962C8B-B14F-4D97-AF65-F5344CB8AC3E}">
        <p14:creationId xmlns:p14="http://schemas.microsoft.com/office/powerpoint/2010/main" val="672531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smtClean="0"/>
              <a:t>GLB compliance</a:t>
            </a:r>
          </a:p>
        </p:txBody>
      </p:sp>
      <p:sp>
        <p:nvSpPr>
          <p:cNvPr id="164866" name="Content Placeholder 2"/>
          <p:cNvSpPr>
            <a:spLocks noGrp="1"/>
          </p:cNvSpPr>
          <p:nvPr>
            <p:ph idx="1"/>
          </p:nvPr>
        </p:nvSpPr>
        <p:spPr/>
        <p:txBody>
          <a:bodyPr/>
          <a:lstStyle/>
          <a:p>
            <a:r>
              <a:rPr lang="en-US" sz="2000" dirty="0"/>
              <a:t>In terms of compliance, the key rules under the Act include </a:t>
            </a:r>
            <a:r>
              <a:rPr lang="en-US" sz="2000" b="1" i="1" dirty="0"/>
              <a:t>The Financial Privacy Rule</a:t>
            </a:r>
            <a:r>
              <a:rPr lang="en-US" sz="2000" b="1" dirty="0"/>
              <a:t> </a:t>
            </a:r>
            <a:r>
              <a:rPr lang="en-US" sz="2000" dirty="0"/>
              <a:t>which governs the collection and disclosure of customers’ personal financial information by financial institutions. It also applies to companies, regardless of whether they are financial institutions, who receive such information. </a:t>
            </a:r>
          </a:p>
          <a:p>
            <a:r>
              <a:rPr lang="en-US" sz="2000" b="1" i="1" dirty="0"/>
              <a:t>The Safeguards Rule</a:t>
            </a:r>
            <a:r>
              <a:rPr lang="en-US" sz="2000" b="1" dirty="0"/>
              <a:t> </a:t>
            </a:r>
            <a:r>
              <a:rPr lang="en-US" sz="2000" dirty="0"/>
              <a:t>requires all financial institutions to design, implement and maintain safeguards to protect customer information. The Safeguards Rule applies not only to financial institutions that collect information from their own customers, but also to financial institutions – such as credit reporting agencies, appraisers, and mortgage brokers – that receive customer information from other financial institutions.</a:t>
            </a:r>
          </a:p>
        </p:txBody>
      </p:sp>
    </p:spTree>
    <p:extLst>
      <p:ext uri="{BB962C8B-B14F-4D97-AF65-F5344CB8AC3E}">
        <p14:creationId xmlns:p14="http://schemas.microsoft.com/office/powerpoint/2010/main" val="4044651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p:txBody>
          <a:bodyPr/>
          <a:lstStyle/>
          <a:p>
            <a:r>
              <a:rPr lang="en-US" smtClean="0"/>
              <a:t>PCI and SaaS</a:t>
            </a:r>
          </a:p>
        </p:txBody>
      </p:sp>
      <p:sp>
        <p:nvSpPr>
          <p:cNvPr id="181250" name="Content Placeholder 2"/>
          <p:cNvSpPr>
            <a:spLocks noGrp="1"/>
          </p:cNvSpPr>
          <p:nvPr>
            <p:ph idx="1"/>
          </p:nvPr>
        </p:nvSpPr>
        <p:spPr/>
        <p:txBody>
          <a:bodyPr>
            <a:normAutofit fontScale="92500" lnSpcReduction="10000"/>
          </a:bodyPr>
          <a:lstStyle/>
          <a:p>
            <a:pPr marL="0">
              <a:lnSpc>
                <a:spcPct val="110000"/>
              </a:lnSpc>
              <a:spcBef>
                <a:spcPts val="0"/>
              </a:spcBef>
            </a:pPr>
            <a:r>
              <a:rPr lang="en-US" sz="2000" dirty="0"/>
              <a:t>The PCI Council formed a body of security standards known as the </a:t>
            </a:r>
            <a:r>
              <a:rPr lang="en-US" sz="2000" b="1" i="1" dirty="0"/>
              <a:t>PCI Data Security Standards, PCI DSS</a:t>
            </a:r>
            <a:r>
              <a:rPr lang="en-US" sz="2000" dirty="0"/>
              <a:t>, and these standards consist of 12 significant requirements including multiple sub-requirements which contain numerous directives against which businesses may measure their own payment card security policies, procedures and guidelines. </a:t>
            </a:r>
            <a:endParaRPr lang="en-US" sz="2000" dirty="0" smtClean="0"/>
          </a:p>
          <a:p>
            <a:pPr marL="0">
              <a:lnSpc>
                <a:spcPct val="110000"/>
              </a:lnSpc>
              <a:spcBef>
                <a:spcPts val="0"/>
              </a:spcBef>
            </a:pPr>
            <a:r>
              <a:rPr lang="en-US" sz="2000" dirty="0" smtClean="0"/>
              <a:t>By </a:t>
            </a:r>
            <a:r>
              <a:rPr lang="en-US" sz="2000" dirty="0"/>
              <a:t>complying with qualified assessments of these standards, businesses can become accepted by the PCI Standards Council as compliant with the 12 requirements, and thus receive a compliance certification and a listing on the PCI Standards Council website. </a:t>
            </a:r>
          </a:p>
          <a:p>
            <a:pPr marL="0">
              <a:lnSpc>
                <a:spcPct val="110000"/>
              </a:lnSpc>
              <a:spcBef>
                <a:spcPts val="0"/>
              </a:spcBef>
            </a:pPr>
            <a:r>
              <a:rPr lang="en-US" sz="2000" dirty="0"/>
              <a:t>SaaS affects compliance with numerous regulations, but perhaps the best benchmark is PCI DSS, which has explicit provisions for </a:t>
            </a:r>
            <a:r>
              <a:rPr lang="en-US" sz="2000" dirty="0" smtClean="0"/>
              <a:t> </a:t>
            </a:r>
            <a:r>
              <a:rPr lang="en-US" sz="2000" dirty="0"/>
              <a:t>"service providers," </a:t>
            </a:r>
            <a:r>
              <a:rPr lang="en-US" sz="2000" dirty="0" smtClean="0"/>
              <a:t>. </a:t>
            </a:r>
            <a:r>
              <a:rPr lang="en-US" sz="2000" dirty="0"/>
              <a:t>Requirement 12.8 of PCI requires service providers to be compliant and contractually acknowledge their responsibility for protecting the client's </a:t>
            </a:r>
            <a:endParaRPr lang="en-US" sz="2000" dirty="0" smtClean="0"/>
          </a:p>
          <a:p>
            <a:pPr marL="0" indent="0">
              <a:lnSpc>
                <a:spcPct val="110000"/>
              </a:lnSpc>
              <a:spcBef>
                <a:spcPts val="0"/>
              </a:spcBef>
              <a:buNone/>
            </a:pPr>
            <a:r>
              <a:rPr lang="en-US" sz="2000" dirty="0"/>
              <a:t>c</a:t>
            </a:r>
            <a:r>
              <a:rPr lang="en-US" sz="2000" dirty="0" smtClean="0"/>
              <a:t>ardholder </a:t>
            </a:r>
            <a:r>
              <a:rPr lang="en-US" sz="2000" dirty="0"/>
              <a:t>data</a:t>
            </a:r>
            <a:r>
              <a:rPr lang="en-US" dirty="0" smtClean="0"/>
              <a:t>.</a:t>
            </a:r>
          </a:p>
        </p:txBody>
      </p:sp>
    </p:spTree>
    <p:extLst>
      <p:ext uri="{BB962C8B-B14F-4D97-AF65-F5344CB8AC3E}">
        <p14:creationId xmlns:p14="http://schemas.microsoft.com/office/powerpoint/2010/main" val="529014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7350" y="228600"/>
            <a:ext cx="5829300" cy="1143000"/>
          </a:xfrm>
          <a:prstGeom prst="rect">
            <a:avLst/>
          </a:prstGeom>
          <a:noFill/>
          <a:ln w="9525">
            <a:noFill/>
            <a:miter lim="800000"/>
            <a:headEnd/>
            <a:tailEnd/>
          </a:ln>
        </p:spPr>
        <p:txBody>
          <a:bodyPr anchor="ctr"/>
          <a:lstStyle/>
          <a:p>
            <a:pPr algn="ctr">
              <a:defRPr/>
            </a:pPr>
            <a:r>
              <a:rPr lang="en-US" sz="4400" dirty="0">
                <a:latin typeface="+mj-lt"/>
                <a:ea typeface="+mj-ea"/>
                <a:cs typeface="+mj-cs"/>
              </a:rPr>
              <a:t>Privacy regulations</a:t>
            </a:r>
          </a:p>
        </p:txBody>
      </p:sp>
      <p:sp>
        <p:nvSpPr>
          <p:cNvPr id="3" name="Rectangle 3"/>
          <p:cNvSpPr txBox="1">
            <a:spLocks noChangeArrowheads="1"/>
          </p:cNvSpPr>
          <p:nvPr/>
        </p:nvSpPr>
        <p:spPr bwMode="auto">
          <a:xfrm>
            <a:off x="1657350" y="1676400"/>
            <a:ext cx="5829300" cy="44196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dirty="0"/>
              <a:t>Privacy is the right of individuals or groups to keep their personal information away from public knowledge or their ability to control personal information flow</a:t>
            </a:r>
          </a:p>
          <a:p>
            <a:pPr marL="342900" indent="-342900">
              <a:lnSpc>
                <a:spcPct val="80000"/>
              </a:lnSpc>
              <a:spcBef>
                <a:spcPct val="20000"/>
              </a:spcBef>
              <a:buFont typeface="Arial" charset="0"/>
              <a:buChar char="•"/>
              <a:defRPr/>
            </a:pPr>
            <a:r>
              <a:rPr lang="en-US" dirty="0"/>
              <a:t>In the electronic or the real world, people seek privacy, so they can perform their actions without others monitoring them</a:t>
            </a:r>
          </a:p>
          <a:p>
            <a:pPr marL="342900" indent="-342900">
              <a:lnSpc>
                <a:spcPct val="80000"/>
              </a:lnSpc>
              <a:spcBef>
                <a:spcPct val="20000"/>
              </a:spcBef>
              <a:buFont typeface="Arial" charset="0"/>
              <a:buChar char="•"/>
              <a:defRPr/>
            </a:pPr>
            <a:r>
              <a:rPr lang="en-US" dirty="0"/>
              <a:t>Individuals should be able to live without being disturbed and users interacting with the web, navigate without being identified. People providing information to medical institutions or storing their personal records in commercial companies should know what to expect about the privacy of their information. </a:t>
            </a:r>
          </a:p>
          <a:p>
            <a:pPr marL="342900" indent="-342900">
              <a:lnSpc>
                <a:spcPct val="80000"/>
              </a:lnSpc>
              <a:spcBef>
                <a:spcPct val="20000"/>
              </a:spcBef>
              <a:buFont typeface="Arial" charset="0"/>
              <a:buChar char="•"/>
              <a:defRPr/>
            </a:pPr>
            <a:r>
              <a:rPr lang="en-US" dirty="0"/>
              <a:t>This right is recognized by all civilized societies and is considered a fundamental human right.</a:t>
            </a:r>
          </a:p>
          <a:p>
            <a:pPr marL="342900" indent="-342900">
              <a:lnSpc>
                <a:spcPct val="80000"/>
              </a:lnSpc>
              <a:spcBef>
                <a:spcPct val="20000"/>
              </a:spcBef>
              <a:buFont typeface="Arial" charset="0"/>
              <a:buChar char="•"/>
              <a:defRPr/>
            </a:pPr>
            <a:r>
              <a:rPr lang="en-US" dirty="0"/>
              <a:t>The first national privacy protection law was the Swedish Data act of 1973. This was followed by the US Privacy Act of 1974. The intent of this act was to protect individuals against invasion of privacy by the Federal Government. This law is complemented by the Computer Security Act of 1987, which defines requirements for federal agencies about the security of their information. </a:t>
            </a:r>
          </a:p>
        </p:txBody>
      </p:sp>
    </p:spTree>
    <p:extLst>
      <p:ext uri="{BB962C8B-B14F-4D97-AF65-F5344CB8AC3E}">
        <p14:creationId xmlns:p14="http://schemas.microsoft.com/office/powerpoint/2010/main" val="3587861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1657350" y="6248400"/>
            <a:ext cx="1428750" cy="457200"/>
          </a:xfrm>
        </p:spPr>
        <p:txBody>
          <a:bodyPr/>
          <a:lstStyle/>
          <a:p>
            <a:pPr eaLnBrk="0" hangingPunct="0">
              <a:defRPr/>
            </a:pPr>
            <a:fld id="{4D22877C-9C19-4887-A40A-30DA59F6CB31}" type="datetime1">
              <a:rPr lang="en-US" smtClean="0"/>
              <a:pPr eaLnBrk="0" hangingPunct="0">
                <a:defRPr/>
              </a:pPr>
              <a:t>11/23/2016</a:t>
            </a:fld>
            <a:endParaRPr lang="en-US" smtClean="0"/>
          </a:p>
        </p:txBody>
      </p:sp>
      <p:sp>
        <p:nvSpPr>
          <p:cNvPr id="3" name="Slide Number Placeholder 3"/>
          <p:cNvSpPr>
            <a:spLocks noGrp="1"/>
          </p:cNvSpPr>
          <p:nvPr>
            <p:ph type="sldNum" sz="quarter" idx="12"/>
          </p:nvPr>
        </p:nvSpPr>
        <p:spPr>
          <a:xfrm>
            <a:off x="6057900" y="6248400"/>
            <a:ext cx="1428750" cy="457200"/>
          </a:xfrm>
        </p:spPr>
        <p:txBody>
          <a:bodyPr/>
          <a:lstStyle/>
          <a:p>
            <a:pPr eaLnBrk="0" hangingPunct="0">
              <a:defRPr/>
            </a:pPr>
            <a:fld id="{0716E261-550F-44E8-A723-B9548016C2B3}" type="slidenum">
              <a:rPr lang="en-US" smtClean="0"/>
              <a:pPr eaLnBrk="0" hangingPunct="0">
                <a:defRPr/>
              </a:pPr>
              <a:t>19</a:t>
            </a:fld>
            <a:endParaRPr lang="en-US" smtClean="0"/>
          </a:p>
        </p:txBody>
      </p:sp>
      <p:sp>
        <p:nvSpPr>
          <p:cNvPr id="177155" name="Rectangle 2"/>
          <p:cNvSpPr>
            <a:spLocks noChangeArrowheads="1"/>
          </p:cNvSpPr>
          <p:nvPr/>
        </p:nvSpPr>
        <p:spPr bwMode="auto">
          <a:xfrm>
            <a:off x="1657350" y="609600"/>
            <a:ext cx="58293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Privacy preferences</a:t>
            </a:r>
          </a:p>
        </p:txBody>
      </p:sp>
      <p:sp>
        <p:nvSpPr>
          <p:cNvPr id="177156" name="Rectangle 3"/>
          <p:cNvSpPr>
            <a:spLocks noChangeArrowheads="1"/>
          </p:cNvSpPr>
          <p:nvPr/>
        </p:nvSpPr>
        <p:spPr bwMode="auto">
          <a:xfrm>
            <a:off x="1657350" y="1981200"/>
            <a:ext cx="58293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User control over personal information</a:t>
            </a:r>
          </a:p>
          <a:p>
            <a:pPr marL="342900" indent="-342900">
              <a:spcBef>
                <a:spcPct val="20000"/>
              </a:spcBef>
              <a:buFontTx/>
              <a:buChar char="•"/>
            </a:pPr>
            <a:r>
              <a:rPr lang="en-US" sz="3200">
                <a:latin typeface="Times New Roman" pitchFamily="18" charset="0"/>
              </a:rPr>
              <a:t>P3P (Platform for Privacy Preferences), developed by the W3C</a:t>
            </a:r>
          </a:p>
          <a:p>
            <a:pPr marL="342900" indent="-342900">
              <a:spcBef>
                <a:spcPct val="20000"/>
              </a:spcBef>
              <a:buFontTx/>
              <a:buChar char="•"/>
            </a:pPr>
            <a:r>
              <a:rPr lang="en-US" sz="3200">
                <a:latin typeface="Times New Roman" pitchFamily="18" charset="0"/>
              </a:rPr>
              <a:t>A standardized set of multiple-choice questions about privacy policies</a:t>
            </a:r>
          </a:p>
        </p:txBody>
      </p:sp>
    </p:spTree>
    <p:extLst>
      <p:ext uri="{BB962C8B-B14F-4D97-AF65-F5344CB8AC3E}">
        <p14:creationId xmlns:p14="http://schemas.microsoft.com/office/powerpoint/2010/main" val="2564447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Trip to Buenos Aires, Argentina  (Nov 10-20)</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 gave a tutorial on security patterns at the Universidad Nacional de La Plata (6 hrs. in two days)</a:t>
            </a:r>
          </a:p>
          <a:p>
            <a:r>
              <a:rPr lang="en-US" dirty="0" smtClean="0"/>
              <a:t>I gave a talk at the patterns school of the Latin American Pattern </a:t>
            </a:r>
            <a:r>
              <a:rPr lang="en-US" dirty="0"/>
              <a:t>Languages Conference (</a:t>
            </a:r>
            <a:r>
              <a:rPr lang="en-US" dirty="0">
                <a:hlinkClick r:id="rId2"/>
              </a:rPr>
              <a:t>http://hillside.net/sugarloaf/2016/patterns-school</a:t>
            </a:r>
            <a:r>
              <a:rPr lang="en-US" dirty="0" smtClean="0">
                <a:hlinkClick r:id="rId2"/>
              </a:rPr>
              <a:t>/</a:t>
            </a:r>
            <a:endParaRPr lang="en-US" dirty="0" smtClean="0"/>
          </a:p>
          <a:p>
            <a:r>
              <a:rPr lang="en-US" dirty="0" smtClean="0"/>
              <a:t>I had two papers at this conference:</a:t>
            </a:r>
          </a:p>
          <a:p>
            <a:r>
              <a:rPr lang="en-US" dirty="0"/>
              <a:t> </a:t>
            </a:r>
            <a:r>
              <a:rPr lang="en-US" dirty="0" smtClean="0"/>
              <a:t>  </a:t>
            </a:r>
            <a:r>
              <a:rPr lang="en-US" dirty="0" err="1"/>
              <a:t>E.B.Fernandez</a:t>
            </a:r>
            <a:r>
              <a:rPr lang="en-US" dirty="0"/>
              <a:t> and </a:t>
            </a:r>
            <a:r>
              <a:rPr lang="en-US" dirty="0" err="1"/>
              <a:t>HernanAstudillo</a:t>
            </a:r>
            <a:r>
              <a:rPr lang="en-US" i="1" dirty="0"/>
              <a:t>, “Experimental Evaluation of Secure Software Methodologies using Patterns”, </a:t>
            </a:r>
            <a:r>
              <a:rPr lang="en-US" dirty="0"/>
              <a:t>11</a:t>
            </a:r>
            <a:r>
              <a:rPr lang="en-US" baseline="30000" dirty="0"/>
              <a:t>th</a:t>
            </a:r>
            <a:r>
              <a:rPr lang="en-US" dirty="0"/>
              <a:t> </a:t>
            </a:r>
            <a:r>
              <a:rPr lang="en-US" i="1" dirty="0"/>
              <a:t>Latin American Pattern Languages of Programs Conference,</a:t>
            </a:r>
            <a:r>
              <a:rPr lang="en-US" dirty="0"/>
              <a:t> Buenos Aires, Argentina, November 14-18, 2016</a:t>
            </a:r>
            <a:endParaRPr lang="en-US" b="1" i="1" dirty="0"/>
          </a:p>
          <a:p>
            <a:r>
              <a:rPr lang="en-US" dirty="0" smtClean="0"/>
              <a:t>  </a:t>
            </a:r>
            <a:r>
              <a:rPr lang="en-US" dirty="0" err="1" smtClean="0"/>
              <a:t>A.Alkazimi</a:t>
            </a:r>
            <a:r>
              <a:rPr lang="en-US" dirty="0" smtClean="0"/>
              <a:t> </a:t>
            </a:r>
            <a:r>
              <a:rPr lang="en-US" dirty="0"/>
              <a:t>and </a:t>
            </a:r>
            <a:r>
              <a:rPr lang="en-US" dirty="0" err="1"/>
              <a:t>E.B.Fernandez</a:t>
            </a:r>
            <a:r>
              <a:rPr lang="en-US" i="1" dirty="0"/>
              <a:t>, “A Misuse Pattern for Transport Layer Security </a:t>
            </a:r>
            <a:r>
              <a:rPr lang="en-US" i="1" dirty="0" smtClean="0"/>
              <a:t>  (</a:t>
            </a:r>
            <a:r>
              <a:rPr lang="en-US" i="1" dirty="0"/>
              <a:t>TLS): Triple Handshake Authentication Attack</a:t>
            </a:r>
            <a:r>
              <a:rPr lang="en-US" i="1" dirty="0" smtClean="0"/>
              <a:t>'‘.</a:t>
            </a:r>
          </a:p>
          <a:p>
            <a:r>
              <a:rPr lang="en-US" dirty="0" smtClean="0"/>
              <a:t>I was session moderator for the analysis of four patterns.</a:t>
            </a:r>
          </a:p>
          <a:p>
            <a:r>
              <a:rPr lang="en-US" dirty="0" smtClean="0"/>
              <a:t>I met with Prof. Hernan </a:t>
            </a:r>
            <a:r>
              <a:rPr lang="en-US" dirty="0" err="1" smtClean="0"/>
              <a:t>Astudillo</a:t>
            </a:r>
            <a:r>
              <a:rPr lang="en-US" dirty="0" smtClean="0"/>
              <a:t> (Chile) to discuss current work and plan future work. </a:t>
            </a:r>
          </a:p>
        </p:txBody>
      </p:sp>
    </p:spTree>
    <p:extLst>
      <p:ext uri="{BB962C8B-B14F-4D97-AF65-F5344CB8AC3E}">
        <p14:creationId xmlns:p14="http://schemas.microsoft.com/office/powerpoint/2010/main" val="349011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r>
              <a:rPr lang="en-US" dirty="0" smtClean="0"/>
              <a:t>Modeling regulations and policies</a:t>
            </a:r>
          </a:p>
        </p:txBody>
      </p:sp>
      <p:sp>
        <p:nvSpPr>
          <p:cNvPr id="169986" name="Content Placeholder 2"/>
          <p:cNvSpPr>
            <a:spLocks noGrp="1"/>
          </p:cNvSpPr>
          <p:nvPr>
            <p:ph idx="1"/>
          </p:nvPr>
        </p:nvSpPr>
        <p:spPr/>
        <p:txBody>
          <a:bodyPr/>
          <a:lstStyle/>
          <a:p>
            <a:r>
              <a:rPr lang="en-US" dirty="0" smtClean="0"/>
              <a:t>Regulations </a:t>
            </a:r>
            <a:r>
              <a:rPr lang="en-US" dirty="0"/>
              <a:t>define sets of policies</a:t>
            </a:r>
          </a:p>
          <a:p>
            <a:r>
              <a:rPr lang="en-US" dirty="0" smtClean="0"/>
              <a:t>Policies can be described using UML class models </a:t>
            </a:r>
          </a:p>
          <a:p>
            <a:r>
              <a:rPr lang="en-US" dirty="0" smtClean="0"/>
              <a:t>Some policies are rules about security</a:t>
            </a:r>
          </a:p>
          <a:p>
            <a:r>
              <a:rPr lang="en-US" dirty="0" smtClean="0"/>
              <a:t>Some policies are rules that define constraints in the handling of some type of information</a:t>
            </a:r>
          </a:p>
          <a:p>
            <a:pPr>
              <a:buFont typeface="Arial" charset="0"/>
              <a:buNone/>
            </a:pPr>
            <a:endParaRPr lang="en-US" dirty="0" smtClean="0"/>
          </a:p>
        </p:txBody>
      </p:sp>
    </p:spTree>
    <p:extLst>
      <p:ext uri="{BB962C8B-B14F-4D97-AF65-F5344CB8AC3E}">
        <p14:creationId xmlns:p14="http://schemas.microsoft.com/office/powerpoint/2010/main" val="2601042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1657350" y="6248400"/>
            <a:ext cx="1428750" cy="457200"/>
          </a:xfrm>
        </p:spPr>
        <p:txBody>
          <a:bodyPr/>
          <a:lstStyle/>
          <a:p>
            <a:pPr eaLnBrk="0" hangingPunct="0">
              <a:defRPr/>
            </a:pPr>
            <a:fld id="{CEFAD906-C8E9-4BE8-BE52-DDF81B587EA0}" type="datetime1">
              <a:rPr lang="en-US" smtClean="0"/>
              <a:pPr eaLnBrk="0" hangingPunct="0">
                <a:defRPr/>
              </a:pPr>
              <a:t>11/23/2016</a:t>
            </a:fld>
            <a:endParaRPr lang="en-US" smtClean="0"/>
          </a:p>
        </p:txBody>
      </p:sp>
      <p:sp>
        <p:nvSpPr>
          <p:cNvPr id="3" name="Slide Number Placeholder 3"/>
          <p:cNvSpPr>
            <a:spLocks noGrp="1"/>
          </p:cNvSpPr>
          <p:nvPr>
            <p:ph type="sldNum" sz="quarter" idx="12"/>
          </p:nvPr>
        </p:nvSpPr>
        <p:spPr>
          <a:xfrm>
            <a:off x="6057900" y="6248400"/>
            <a:ext cx="1428750" cy="457200"/>
          </a:xfrm>
        </p:spPr>
        <p:txBody>
          <a:bodyPr/>
          <a:lstStyle/>
          <a:p>
            <a:pPr eaLnBrk="0" hangingPunct="0">
              <a:defRPr/>
            </a:pPr>
            <a:fld id="{2931AAE5-97F2-409B-9569-B0DBF85C85C0}" type="slidenum">
              <a:rPr lang="en-US" smtClean="0"/>
              <a:pPr eaLnBrk="0" hangingPunct="0">
                <a:defRPr/>
              </a:pPr>
              <a:t>21</a:t>
            </a:fld>
            <a:endParaRPr lang="en-US" smtClean="0"/>
          </a:p>
        </p:txBody>
      </p:sp>
      <p:sp>
        <p:nvSpPr>
          <p:cNvPr id="171011" name="Rectangle 4"/>
          <p:cNvSpPr>
            <a:spLocks noChangeArrowheads="1"/>
          </p:cNvSpPr>
          <p:nvPr/>
        </p:nvSpPr>
        <p:spPr bwMode="auto">
          <a:xfrm>
            <a:off x="1657350" y="609600"/>
            <a:ext cx="58293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Some policies for medical information</a:t>
            </a:r>
          </a:p>
        </p:txBody>
      </p:sp>
      <p:sp>
        <p:nvSpPr>
          <p:cNvPr id="171012" name="Rectangle 5"/>
          <p:cNvSpPr>
            <a:spLocks noChangeArrowheads="1"/>
          </p:cNvSpPr>
          <p:nvPr/>
        </p:nvSpPr>
        <p:spPr bwMode="auto">
          <a:xfrm>
            <a:off x="1657350" y="1981200"/>
            <a:ext cx="5829300" cy="4114800"/>
          </a:xfrm>
          <a:prstGeom prst="rect">
            <a:avLst/>
          </a:prstGeom>
          <a:noFill/>
          <a:ln w="9525">
            <a:noFill/>
            <a:miter lim="800000"/>
            <a:headEnd/>
            <a:tailEnd/>
          </a:ln>
        </p:spPr>
        <p:txBody>
          <a:bodyPr/>
          <a:lstStyle/>
          <a:p>
            <a:pPr indent="-342900" algn="just">
              <a:buFontTx/>
              <a:buChar char="•"/>
            </a:pPr>
            <a:r>
              <a:rPr lang="en-US" sz="2800" dirty="0">
                <a:latin typeface="Times New Roman" pitchFamily="18" charset="0"/>
              </a:rPr>
              <a:t>Patients can see their records, consent to their use, must be informed of their use</a:t>
            </a:r>
          </a:p>
          <a:p>
            <a:pPr indent="-342900" algn="just">
              <a:buFontTx/>
              <a:buChar char="•"/>
            </a:pPr>
            <a:r>
              <a:rPr lang="en-US" sz="2800" dirty="0">
                <a:latin typeface="Times New Roman" pitchFamily="18" charset="0"/>
              </a:rPr>
              <a:t>A doctor or other medical employee is responsible for use of record (custodian)</a:t>
            </a:r>
          </a:p>
          <a:p>
            <a:pPr indent="-342900" algn="just">
              <a:buFontTx/>
              <a:buChar char="•"/>
            </a:pPr>
            <a:r>
              <a:rPr lang="en-US" sz="2800" dirty="0">
                <a:latin typeface="Times New Roman" pitchFamily="18" charset="0"/>
              </a:rPr>
              <a:t>Records of patients with genetic or infectious diseases must be related</a:t>
            </a:r>
          </a:p>
          <a:p>
            <a:pPr indent="-342900" algn="just">
              <a:buFontTx/>
              <a:buChar char="•"/>
            </a:pPr>
            <a:r>
              <a:rPr lang="en-US" sz="2800" dirty="0">
                <a:latin typeface="Times New Roman" pitchFamily="18" charset="0"/>
              </a:rPr>
              <a:t>One or more medical records per patient</a:t>
            </a:r>
          </a:p>
        </p:txBody>
      </p:sp>
    </p:spTree>
    <p:extLst>
      <p:ext uri="{BB962C8B-B14F-4D97-AF65-F5344CB8AC3E}">
        <p14:creationId xmlns:p14="http://schemas.microsoft.com/office/powerpoint/2010/main" val="92171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1657350" y="6248400"/>
            <a:ext cx="1428750" cy="457200"/>
          </a:xfrm>
        </p:spPr>
        <p:txBody>
          <a:bodyPr/>
          <a:lstStyle/>
          <a:p>
            <a:pPr eaLnBrk="0" hangingPunct="0">
              <a:defRPr/>
            </a:pPr>
            <a:fld id="{89B02B11-F5CB-46E6-9515-313901D25F1C}" type="datetime1">
              <a:rPr lang="en-US" smtClean="0"/>
              <a:pPr eaLnBrk="0" hangingPunct="0">
                <a:defRPr/>
              </a:pPr>
              <a:t>11/23/2016</a:t>
            </a:fld>
            <a:endParaRPr lang="en-US" smtClean="0"/>
          </a:p>
        </p:txBody>
      </p:sp>
      <p:sp>
        <p:nvSpPr>
          <p:cNvPr id="3" name="Slide Number Placeholder 3"/>
          <p:cNvSpPr>
            <a:spLocks noGrp="1"/>
          </p:cNvSpPr>
          <p:nvPr>
            <p:ph type="sldNum" sz="quarter" idx="12"/>
          </p:nvPr>
        </p:nvSpPr>
        <p:spPr>
          <a:xfrm>
            <a:off x="6057900" y="6248400"/>
            <a:ext cx="1428750" cy="457200"/>
          </a:xfrm>
        </p:spPr>
        <p:txBody>
          <a:bodyPr/>
          <a:lstStyle/>
          <a:p>
            <a:pPr eaLnBrk="0" hangingPunct="0">
              <a:defRPr/>
            </a:pPr>
            <a:fld id="{20408974-901F-4D55-9074-B1D0155D167A}" type="slidenum">
              <a:rPr lang="en-US" smtClean="0"/>
              <a:pPr eaLnBrk="0" hangingPunct="0">
                <a:defRPr/>
              </a:pPr>
              <a:t>22</a:t>
            </a:fld>
            <a:endParaRPr lang="en-US" smtClean="0"/>
          </a:p>
        </p:txBody>
      </p:sp>
      <p:pic>
        <p:nvPicPr>
          <p:cNvPr id="172035" name="Picture 4"/>
          <p:cNvPicPr>
            <a:picLocks noChangeAspect="1" noChangeArrowheads="1"/>
          </p:cNvPicPr>
          <p:nvPr/>
        </p:nvPicPr>
        <p:blipFill>
          <a:blip r:embed="rId2" cstate="print"/>
          <a:srcRect/>
          <a:stretch>
            <a:fillRect/>
          </a:stretch>
        </p:blipFill>
        <p:spPr bwMode="auto">
          <a:xfrm>
            <a:off x="2135983" y="1552577"/>
            <a:ext cx="4870847" cy="3751263"/>
          </a:xfrm>
          <a:prstGeom prst="rect">
            <a:avLst/>
          </a:prstGeom>
          <a:noFill/>
          <a:ln w="9525">
            <a:noFill/>
            <a:miter lim="800000"/>
            <a:headEnd/>
            <a:tailEnd/>
          </a:ln>
        </p:spPr>
      </p:pic>
    </p:spTree>
    <p:extLst>
      <p:ext uri="{BB962C8B-B14F-4D97-AF65-F5344CB8AC3E}">
        <p14:creationId xmlns:p14="http://schemas.microsoft.com/office/powerpoint/2010/main" val="472117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4"/>
          <p:cNvSpPr>
            <a:spLocks noChangeArrowheads="1"/>
          </p:cNvSpPr>
          <p:nvPr/>
        </p:nvSpPr>
        <p:spPr bwMode="auto">
          <a:xfrm>
            <a:off x="1657350" y="609600"/>
            <a:ext cx="5829300" cy="1143000"/>
          </a:xfrm>
          <a:prstGeom prst="rect">
            <a:avLst/>
          </a:prstGeom>
          <a:noFill/>
          <a:ln w="9525">
            <a:noFill/>
            <a:miter lim="800000"/>
            <a:headEnd/>
            <a:tailEnd/>
          </a:ln>
        </p:spPr>
        <p:txBody>
          <a:bodyPr anchor="ctr"/>
          <a:lstStyle/>
          <a:p>
            <a:pPr algn="ctr"/>
            <a:r>
              <a:rPr lang="en-US" sz="3200" b="1">
                <a:solidFill>
                  <a:schemeClr val="tx2"/>
                </a:solidFill>
                <a:cs typeface="Arial" charset="0"/>
              </a:rPr>
              <a:t>OCL (Object Constraint Language)</a:t>
            </a:r>
          </a:p>
        </p:txBody>
      </p:sp>
      <p:sp>
        <p:nvSpPr>
          <p:cNvPr id="173058" name="Rectangle 5"/>
          <p:cNvSpPr>
            <a:spLocks noChangeArrowheads="1"/>
          </p:cNvSpPr>
          <p:nvPr/>
        </p:nvSpPr>
        <p:spPr bwMode="auto">
          <a:xfrm>
            <a:off x="1657350" y="1981200"/>
            <a:ext cx="5829300" cy="4114800"/>
          </a:xfrm>
          <a:prstGeom prst="rect">
            <a:avLst/>
          </a:prstGeom>
          <a:noFill/>
          <a:ln w="9525">
            <a:noFill/>
            <a:miter lim="800000"/>
            <a:headEnd/>
            <a:tailEnd/>
          </a:ln>
        </p:spPr>
        <p:txBody>
          <a:bodyPr/>
          <a:lstStyle/>
          <a:p>
            <a:pPr marL="342900" indent="-342900">
              <a:spcBef>
                <a:spcPct val="20000"/>
              </a:spcBef>
              <a:buFontTx/>
              <a:buChar char="•"/>
            </a:pPr>
            <a:r>
              <a:rPr lang="en-US" sz="2800" b="1" i="1" dirty="0">
                <a:cs typeface="Arial" charset="0"/>
              </a:rPr>
              <a:t>Similar to Z and SQL, 1</a:t>
            </a:r>
            <a:r>
              <a:rPr lang="en-US" sz="2800" b="1" i="1" baseline="30000" dirty="0">
                <a:cs typeface="Arial" charset="0"/>
              </a:rPr>
              <a:t>st</a:t>
            </a:r>
            <a:r>
              <a:rPr lang="en-US" sz="2800" b="1" i="1" dirty="0">
                <a:cs typeface="Arial" charset="0"/>
              </a:rPr>
              <a:t> order predicate calculus</a:t>
            </a:r>
          </a:p>
          <a:p>
            <a:pPr marL="342900" indent="-342900">
              <a:spcBef>
                <a:spcPct val="20000"/>
              </a:spcBef>
              <a:buFontTx/>
              <a:buChar char="•"/>
            </a:pPr>
            <a:r>
              <a:rPr lang="en-US" sz="2800" b="1" i="1" dirty="0">
                <a:cs typeface="Arial" charset="0"/>
              </a:rPr>
              <a:t>Adds precision to UML </a:t>
            </a:r>
            <a:r>
              <a:rPr lang="en-US" sz="2800" b="1" i="1" dirty="0" smtClean="0">
                <a:cs typeface="Arial" charset="0"/>
              </a:rPr>
              <a:t>constraints</a:t>
            </a:r>
          </a:p>
          <a:p>
            <a:pPr marL="342900" indent="-342900">
              <a:spcBef>
                <a:spcPct val="20000"/>
              </a:spcBef>
              <a:buFontTx/>
              <a:buChar char="•"/>
            </a:pPr>
            <a:r>
              <a:rPr lang="en-US" sz="2800" b="1" i="1" dirty="0" smtClean="0">
                <a:cs typeface="Arial" charset="0"/>
              </a:rPr>
              <a:t>Part of UML standard</a:t>
            </a:r>
            <a:endParaRPr lang="en-US" sz="2800" b="1" i="1" dirty="0">
              <a:cs typeface="Arial" charset="0"/>
            </a:endParaRPr>
          </a:p>
          <a:p>
            <a:pPr marL="342900" indent="-342900">
              <a:spcBef>
                <a:spcPct val="20000"/>
              </a:spcBef>
              <a:buFontTx/>
              <a:buChar char="•"/>
            </a:pPr>
            <a:r>
              <a:rPr lang="en-US" sz="2800" b="1" i="1" dirty="0">
                <a:cs typeface="Arial" charset="0"/>
              </a:rPr>
              <a:t>Implementation oriented</a:t>
            </a:r>
          </a:p>
          <a:p>
            <a:pPr marL="342900" indent="-342900">
              <a:spcBef>
                <a:spcPct val="20000"/>
              </a:spcBef>
              <a:buFontTx/>
              <a:buChar char="•"/>
            </a:pPr>
            <a:r>
              <a:rPr lang="en-US" sz="2800" b="1" i="1" dirty="0">
                <a:cs typeface="Arial" charset="0"/>
              </a:rPr>
              <a:t>Important for safety-critical applications</a:t>
            </a:r>
          </a:p>
        </p:txBody>
      </p:sp>
    </p:spTree>
    <p:extLst>
      <p:ext uri="{BB962C8B-B14F-4D97-AF65-F5344CB8AC3E}">
        <p14:creationId xmlns:p14="http://schemas.microsoft.com/office/powerpoint/2010/main" val="2150169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1657350" y="6248400"/>
            <a:ext cx="1428750" cy="457200"/>
          </a:xfrm>
        </p:spPr>
        <p:txBody>
          <a:bodyPr/>
          <a:lstStyle/>
          <a:p>
            <a:pPr eaLnBrk="0" hangingPunct="0">
              <a:defRPr/>
            </a:pPr>
            <a:fld id="{124C200A-8DD8-4C1C-8339-7DBF56D07F83}" type="datetime1">
              <a:rPr lang="en-US" smtClean="0"/>
              <a:pPr eaLnBrk="0" hangingPunct="0">
                <a:defRPr/>
              </a:pPr>
              <a:t>11/23/2016</a:t>
            </a:fld>
            <a:endParaRPr lang="en-US" smtClean="0"/>
          </a:p>
        </p:txBody>
      </p:sp>
      <p:sp>
        <p:nvSpPr>
          <p:cNvPr id="3" name="Slide Number Placeholder 3"/>
          <p:cNvSpPr>
            <a:spLocks noGrp="1"/>
          </p:cNvSpPr>
          <p:nvPr>
            <p:ph type="sldNum" sz="quarter" idx="12"/>
          </p:nvPr>
        </p:nvSpPr>
        <p:spPr>
          <a:xfrm>
            <a:off x="6057900" y="6248400"/>
            <a:ext cx="1428750" cy="457200"/>
          </a:xfrm>
        </p:spPr>
        <p:txBody>
          <a:bodyPr/>
          <a:lstStyle/>
          <a:p>
            <a:pPr eaLnBrk="0" hangingPunct="0">
              <a:defRPr/>
            </a:pPr>
            <a:fld id="{42779575-2F77-461A-9B07-3AA9DA40671C}" type="slidenum">
              <a:rPr lang="en-US" smtClean="0"/>
              <a:pPr eaLnBrk="0" hangingPunct="0">
                <a:defRPr/>
              </a:pPr>
              <a:t>24</a:t>
            </a:fld>
            <a:endParaRPr lang="en-US" smtClean="0"/>
          </a:p>
        </p:txBody>
      </p:sp>
      <p:pic>
        <p:nvPicPr>
          <p:cNvPr id="174083" name="Picture 4"/>
          <p:cNvPicPr>
            <a:picLocks noChangeAspect="1" noChangeArrowheads="1"/>
          </p:cNvPicPr>
          <p:nvPr/>
        </p:nvPicPr>
        <p:blipFill>
          <a:blip r:embed="rId2" cstate="print"/>
          <a:srcRect/>
          <a:stretch>
            <a:fillRect/>
          </a:stretch>
        </p:blipFill>
        <p:spPr bwMode="auto">
          <a:xfrm>
            <a:off x="1804988" y="484190"/>
            <a:ext cx="5534025" cy="5888037"/>
          </a:xfrm>
          <a:prstGeom prst="rect">
            <a:avLst/>
          </a:prstGeom>
          <a:noFill/>
          <a:ln w="9525">
            <a:noFill/>
            <a:miter lim="800000"/>
            <a:headEnd/>
            <a:tailEnd/>
          </a:ln>
        </p:spPr>
      </p:pic>
    </p:spTree>
    <p:extLst>
      <p:ext uri="{BB962C8B-B14F-4D97-AF65-F5344CB8AC3E}">
        <p14:creationId xmlns:p14="http://schemas.microsoft.com/office/powerpoint/2010/main" val="261627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Analogies</a:t>
            </a:r>
            <a:endParaRPr lang="en-US" dirty="0"/>
          </a:p>
        </p:txBody>
      </p:sp>
      <p:sp>
        <p:nvSpPr>
          <p:cNvPr id="3" name="Content Placeholder 2"/>
          <p:cNvSpPr>
            <a:spLocks noGrp="1"/>
          </p:cNvSpPr>
          <p:nvPr>
            <p:ph idx="1"/>
          </p:nvPr>
        </p:nvSpPr>
        <p:spPr/>
        <p:txBody>
          <a:bodyPr/>
          <a:lstStyle/>
          <a:p>
            <a:r>
              <a:rPr lang="en-US" dirty="0" smtClean="0"/>
              <a:t>Regulations may have similar objectives and we can use analogy to create a new pattern from an existing pattern</a:t>
            </a:r>
          </a:p>
          <a:p>
            <a:r>
              <a:rPr lang="en-US" dirty="0" smtClean="0"/>
              <a:t>For example, HIPAA and SOX protect records and we can deduce a pattern for SOX from the HIPAA pattern</a:t>
            </a:r>
          </a:p>
          <a:p>
            <a:r>
              <a:rPr lang="en-US" dirty="0" smtClean="0"/>
              <a:t>Regulations also have overlapping policies, we can find patterns from them</a:t>
            </a:r>
            <a:endParaRPr lang="en-US" dirty="0"/>
          </a:p>
        </p:txBody>
      </p:sp>
    </p:spTree>
    <p:extLst>
      <p:ext uri="{BB962C8B-B14F-4D97-AF65-F5344CB8AC3E}">
        <p14:creationId xmlns:p14="http://schemas.microsoft.com/office/powerpoint/2010/main" val="1806783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5" name="Picture 4"/>
          <p:cNvPicPr>
            <a:picLocks noChangeAspect="1" noChangeArrowheads="1"/>
          </p:cNvPicPr>
          <p:nvPr/>
        </p:nvPicPr>
        <p:blipFill>
          <a:blip r:embed="rId2" cstate="print"/>
          <a:srcRect/>
          <a:stretch>
            <a:fillRect/>
          </a:stretch>
        </p:blipFill>
        <p:spPr bwMode="auto">
          <a:xfrm>
            <a:off x="1440658" y="546102"/>
            <a:ext cx="6204347" cy="5764213"/>
          </a:xfrm>
          <a:prstGeom prst="rect">
            <a:avLst/>
          </a:prstGeom>
          <a:noFill/>
          <a:ln w="9525">
            <a:noFill/>
            <a:miter lim="800000"/>
            <a:headEnd/>
            <a:tailEnd/>
          </a:ln>
        </p:spPr>
      </p:pic>
      <p:sp>
        <p:nvSpPr>
          <p:cNvPr id="2" name="Title 1"/>
          <p:cNvSpPr>
            <a:spLocks noGrp="1"/>
          </p:cNvSpPr>
          <p:nvPr>
            <p:ph type="title"/>
          </p:nvPr>
        </p:nvSpPr>
        <p:spPr>
          <a:xfrm>
            <a:off x="457200" y="274638"/>
            <a:ext cx="8229600" cy="334962"/>
          </a:xfrm>
        </p:spPr>
        <p:txBody>
          <a:bodyPr>
            <a:normAutofit fontScale="90000"/>
          </a:bodyPr>
          <a:lstStyle/>
          <a:p>
            <a:r>
              <a:rPr lang="en-US" sz="2000" dirty="0" smtClean="0"/>
              <a:t>Analogy: Sarbanes Oxley</a:t>
            </a:r>
            <a:br>
              <a:rPr lang="en-US" sz="2000" dirty="0" smtClean="0"/>
            </a:br>
            <a:endParaRPr lang="en-US" sz="2000" dirty="0"/>
          </a:p>
        </p:txBody>
      </p:sp>
    </p:spTree>
    <p:extLst>
      <p:ext uri="{BB962C8B-B14F-4D97-AF65-F5344CB8AC3E}">
        <p14:creationId xmlns:p14="http://schemas.microsoft.com/office/powerpoint/2010/main" val="3737232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Regulations overlap</a:t>
            </a:r>
            <a:endParaRPr lang="en-US" sz="32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sz="1400" dirty="0" smtClean="0"/>
              <a:t> 				</a:t>
            </a:r>
            <a:endParaRPr lang="en-US" dirty="0"/>
          </a:p>
          <a:p>
            <a:endParaRPr lang="en-US" dirty="0"/>
          </a:p>
        </p:txBody>
      </p:sp>
      <p:graphicFrame>
        <p:nvGraphicFramePr>
          <p:cNvPr id="4" name="Diagram 3"/>
          <p:cNvGraphicFramePr/>
          <p:nvPr/>
        </p:nvGraphicFramePr>
        <p:xfrm>
          <a:off x="2514600" y="1828800"/>
          <a:ext cx="41148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102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a:xfrm>
            <a:off x="457200" y="274638"/>
            <a:ext cx="8229600" cy="868362"/>
          </a:xfrm>
        </p:spPr>
        <p:txBody>
          <a:bodyPr>
            <a:normAutofit fontScale="90000"/>
          </a:bodyPr>
          <a:lstStyle/>
          <a:p>
            <a:r>
              <a:rPr lang="en-US" sz="2700" dirty="0" smtClean="0"/>
              <a:t/>
            </a:r>
            <a:br>
              <a:rPr lang="en-US" sz="2700" dirty="0" smtClean="0"/>
            </a:br>
            <a:r>
              <a:rPr lang="en-US" sz="3600" dirty="0" smtClean="0"/>
              <a:t>Cloud compliance issues</a:t>
            </a:r>
            <a:r>
              <a:rPr lang="en-US" sz="2200" dirty="0" smtClean="0"/>
              <a:t/>
            </a:r>
            <a:br>
              <a:rPr lang="en-US" sz="2200" dirty="0" smtClean="0"/>
            </a:br>
            <a:endParaRPr lang="en-US" dirty="0" smtClean="0"/>
          </a:p>
        </p:txBody>
      </p:sp>
      <p:sp>
        <p:nvSpPr>
          <p:cNvPr id="178178" name="Content Placeholder 2"/>
          <p:cNvSpPr>
            <a:spLocks noGrp="1"/>
          </p:cNvSpPr>
          <p:nvPr>
            <p:ph idx="1"/>
          </p:nvPr>
        </p:nvSpPr>
        <p:spPr/>
        <p:txBody>
          <a:bodyPr>
            <a:normAutofit fontScale="92500" lnSpcReduction="20000"/>
          </a:bodyPr>
          <a:lstStyle/>
          <a:p>
            <a:pPr>
              <a:buFont typeface="Arial" charset="0"/>
              <a:buNone/>
            </a:pPr>
            <a:r>
              <a:rPr lang="en-US" sz="2400" dirty="0" smtClean="0"/>
              <a:t>Every </a:t>
            </a:r>
            <a:r>
              <a:rPr lang="en-US" sz="2400" dirty="0"/>
              <a:t>regulation requires organizations to adequately protect their physical and informational assets. To do this, there is an implied or assumed ability to control and prove:</a:t>
            </a:r>
          </a:p>
          <a:p>
            <a:r>
              <a:rPr lang="en-US" sz="2400" dirty="0"/>
              <a:t>What information is stored on </a:t>
            </a:r>
            <a:r>
              <a:rPr lang="en-US" sz="2400" dirty="0" smtClean="0"/>
              <a:t>the </a:t>
            </a:r>
            <a:r>
              <a:rPr lang="en-US" sz="2400" dirty="0"/>
              <a:t>system?</a:t>
            </a:r>
          </a:p>
          <a:p>
            <a:r>
              <a:rPr lang="en-US" sz="2400" dirty="0"/>
              <a:t>Where is the information stored?</a:t>
            </a:r>
          </a:p>
          <a:p>
            <a:r>
              <a:rPr lang="en-US" sz="2400" dirty="0"/>
              <a:t>Who can access the system?</a:t>
            </a:r>
          </a:p>
          <a:p>
            <a:r>
              <a:rPr lang="en-US" sz="2400" dirty="0"/>
              <a:t>What they can access?</a:t>
            </a:r>
          </a:p>
          <a:p>
            <a:r>
              <a:rPr lang="en-US" sz="2400" dirty="0" smtClean="0"/>
              <a:t>How is the data protected?</a:t>
            </a:r>
          </a:p>
          <a:p>
            <a:r>
              <a:rPr lang="en-US" sz="2400" dirty="0" smtClean="0"/>
              <a:t>What data backup they use?</a:t>
            </a:r>
          </a:p>
          <a:p>
            <a:r>
              <a:rPr lang="en-US" sz="2400" dirty="0" smtClean="0"/>
              <a:t>How </a:t>
            </a:r>
            <a:r>
              <a:rPr lang="en-US" sz="2400" dirty="0"/>
              <a:t>you may reserve the right to audit the security and compliance framework that they build around your data</a:t>
            </a:r>
            <a:r>
              <a:rPr lang="en-US" sz="2400" dirty="0" smtClean="0"/>
              <a:t>.</a:t>
            </a:r>
          </a:p>
          <a:p>
            <a:r>
              <a:rPr lang="en-US" sz="2400" dirty="0" smtClean="0"/>
              <a:t>Do they </a:t>
            </a:r>
            <a:r>
              <a:rPr lang="en-US" sz="2400" dirty="0"/>
              <a:t>have an incident response plan which should cover any type of </a:t>
            </a:r>
            <a:r>
              <a:rPr lang="en-US" sz="2400" dirty="0" smtClean="0"/>
              <a:t>legal </a:t>
            </a:r>
            <a:r>
              <a:rPr lang="en-US" sz="2400" dirty="0"/>
              <a:t>requests to get access to data stored on the </a:t>
            </a:r>
            <a:r>
              <a:rPr lang="en-US" sz="2400" dirty="0" smtClean="0"/>
              <a:t>cloud</a:t>
            </a:r>
          </a:p>
          <a:p>
            <a:pPr marL="0" indent="0">
              <a:buNone/>
            </a:pPr>
            <a:r>
              <a:rPr lang="en-US" sz="2400" dirty="0" smtClean="0"/>
              <a:t>All this should be in the SLA</a:t>
            </a:r>
            <a:endParaRPr lang="en-US" sz="2400" dirty="0"/>
          </a:p>
          <a:p>
            <a:endParaRPr lang="en-US" dirty="0"/>
          </a:p>
        </p:txBody>
      </p:sp>
    </p:spTree>
    <p:extLst>
      <p:ext uri="{BB962C8B-B14F-4D97-AF65-F5344CB8AC3E}">
        <p14:creationId xmlns:p14="http://schemas.microsoft.com/office/powerpoint/2010/main" val="1262372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p:cNvSpPr>
            <a:spLocks noGrp="1"/>
          </p:cNvSpPr>
          <p:nvPr>
            <p:ph type="title"/>
          </p:nvPr>
        </p:nvSpPr>
        <p:spPr/>
        <p:txBody>
          <a:bodyPr/>
          <a:lstStyle/>
          <a:p>
            <a:r>
              <a:rPr lang="en-US" smtClean="0"/>
              <a:t>Answers</a:t>
            </a:r>
          </a:p>
        </p:txBody>
      </p:sp>
      <p:sp>
        <p:nvSpPr>
          <p:cNvPr id="179202" name="Content Placeholder 2"/>
          <p:cNvSpPr>
            <a:spLocks noGrp="1"/>
          </p:cNvSpPr>
          <p:nvPr>
            <p:ph idx="1"/>
          </p:nvPr>
        </p:nvSpPr>
        <p:spPr/>
        <p:txBody>
          <a:bodyPr>
            <a:normAutofit lnSpcReduction="10000"/>
          </a:bodyPr>
          <a:lstStyle/>
          <a:p>
            <a:r>
              <a:rPr lang="en-US" sz="2000" dirty="0"/>
              <a:t>All of these questions imply some level of ownership of the assets in question, and that is where cloud compliance issues become apparent. In a public cloud environment, you are able to answer the first of those questions with certainty; the </a:t>
            </a:r>
            <a:r>
              <a:rPr lang="en-US" sz="2000" dirty="0" smtClean="0"/>
              <a:t>other, </a:t>
            </a:r>
            <a:r>
              <a:rPr lang="en-US" sz="2000" dirty="0"/>
              <a:t>however, end up posing a compliance problem. </a:t>
            </a:r>
          </a:p>
          <a:p>
            <a:r>
              <a:rPr lang="en-US" sz="2000" dirty="0"/>
              <a:t>In the cloud, there is no expectation on the provider's side to be able to show you where your information resides. This is not to say that the provider cannot do it, but that the market has not driven them to the point of providing this service. Also, to be fair, requiring that type of location awareness is in conflict with the purpose of cloud computing.</a:t>
            </a:r>
          </a:p>
          <a:p>
            <a:r>
              <a:rPr lang="en-US" sz="2000" dirty="0"/>
              <a:t>So what can you do? Ensure that the provider you use is able </a:t>
            </a:r>
            <a:r>
              <a:rPr lang="en-US" sz="2000" i="1" dirty="0"/>
              <a:t>and willing</a:t>
            </a:r>
            <a:r>
              <a:rPr lang="en-US" sz="2000" dirty="0"/>
              <a:t> to work with you to provide, and prove, any data location restrictions you may have</a:t>
            </a:r>
            <a:r>
              <a:rPr lang="en-US" sz="2000" dirty="0" smtClean="0"/>
              <a:t>.</a:t>
            </a:r>
          </a:p>
          <a:p>
            <a:r>
              <a:rPr lang="en-US" sz="2000" dirty="0" smtClean="0"/>
              <a:t>There are special products, e.g. Caballero’s, to prove location of data</a:t>
            </a:r>
            <a:endParaRPr lang="en-US" sz="2000" dirty="0"/>
          </a:p>
          <a:p>
            <a:endParaRPr lang="en-US" sz="2000" dirty="0"/>
          </a:p>
        </p:txBody>
      </p:sp>
    </p:spTree>
    <p:extLst>
      <p:ext uri="{BB962C8B-B14F-4D97-AF65-F5344CB8AC3E}">
        <p14:creationId xmlns:p14="http://schemas.microsoft.com/office/powerpoint/2010/main" val="650136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1"/>
                </a:solidFill>
              </a:rPr>
              <a:t>Compliance</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t>C</a:t>
            </a:r>
            <a:r>
              <a:rPr lang="en-US" dirty="0" smtClean="0"/>
              <a:t>ompliance </a:t>
            </a:r>
            <a:r>
              <a:rPr lang="en-US" dirty="0"/>
              <a:t>is </a:t>
            </a:r>
            <a:r>
              <a:rPr lang="en-US" dirty="0" smtClean="0"/>
              <a:t>the application of rules designed to enforce standards based on </a:t>
            </a:r>
            <a:r>
              <a:rPr lang="en-US" dirty="0"/>
              <a:t>established </a:t>
            </a:r>
            <a:r>
              <a:rPr lang="en-US" dirty="0" smtClean="0"/>
              <a:t>laws, regulations,</a:t>
            </a:r>
            <a:r>
              <a:rPr lang="en-US" dirty="0"/>
              <a:t> </a:t>
            </a:r>
            <a:r>
              <a:rPr lang="en-US" dirty="0" smtClean="0"/>
              <a:t>specifications, and best practices</a:t>
            </a:r>
            <a:endParaRPr lang="en-US" dirty="0"/>
          </a:p>
          <a:p>
            <a:pPr algn="just"/>
            <a:r>
              <a:rPr lang="en-US" dirty="0" smtClean="0"/>
              <a:t>The complexity and the number of standards are increasing with the advancement of technologies and consumer needs.  </a:t>
            </a:r>
          </a:p>
          <a:p>
            <a:pPr algn="just"/>
            <a:r>
              <a:rPr lang="en-US" dirty="0" smtClean="0"/>
              <a:t>Compliance varies from country to country. In </a:t>
            </a:r>
            <a:r>
              <a:rPr lang="en-US" dirty="0"/>
              <a:t>most cases</a:t>
            </a:r>
            <a:r>
              <a:rPr lang="en-US" dirty="0" smtClean="0"/>
              <a:t>, they share almost identical rules and regulations customized to their local needs. </a:t>
            </a:r>
          </a:p>
        </p:txBody>
      </p:sp>
    </p:spTree>
    <p:extLst>
      <p:ext uri="{BB962C8B-B14F-4D97-AF65-F5344CB8AC3E}">
        <p14:creationId xmlns:p14="http://schemas.microsoft.com/office/powerpoint/2010/main" val="3313905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Compliance in the traditional</a:t>
            </a:r>
            <a:br>
              <a:rPr lang="en-US" dirty="0" smtClean="0"/>
            </a:br>
            <a:r>
              <a:rPr lang="en-US" dirty="0" smtClean="0"/>
              <a:t>private network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Companies have full control to enforce compliance </a:t>
            </a:r>
          </a:p>
          <a:p>
            <a:r>
              <a:rPr lang="en-US" dirty="0" smtClean="0"/>
              <a:t>Confidentiality, integrity , availability  and accountability are managed by company IT department </a:t>
            </a:r>
          </a:p>
          <a:p>
            <a:r>
              <a:rPr lang="en-US" dirty="0" smtClean="0"/>
              <a:t>Limited security and compliance experts in the market . As a result, it is a challenge to enforce 100% compliance  </a:t>
            </a:r>
          </a:p>
          <a:p>
            <a:r>
              <a:rPr lang="en-US" dirty="0" smtClean="0"/>
              <a:t>Full understanding and implementation of compliance rules is a challenge because of the complexity and lack of precision </a:t>
            </a:r>
          </a:p>
          <a:p>
            <a:r>
              <a:rPr lang="en-US" dirty="0" smtClean="0"/>
              <a:t>High maintenance cost </a:t>
            </a:r>
          </a:p>
          <a:p>
            <a:pPr lvl="0"/>
            <a:r>
              <a:rPr lang="en-US" dirty="0"/>
              <a:t>Huge penalty fee and bad reputation if companies </a:t>
            </a:r>
            <a:r>
              <a:rPr lang="en-US" dirty="0" smtClean="0"/>
              <a:t>fail </a:t>
            </a:r>
            <a:r>
              <a:rPr lang="en-US" dirty="0"/>
              <a:t>to </a:t>
            </a:r>
            <a:r>
              <a:rPr lang="en-US" dirty="0" smtClean="0"/>
              <a:t>comply</a:t>
            </a:r>
          </a:p>
          <a:p>
            <a:pPr lvl="0"/>
            <a:r>
              <a:rPr lang="en-US" dirty="0" smtClean="0"/>
              <a:t>Advances in </a:t>
            </a:r>
            <a:r>
              <a:rPr lang="en-US" dirty="0"/>
              <a:t>technologies such </a:t>
            </a:r>
            <a:r>
              <a:rPr lang="en-US" dirty="0" smtClean="0"/>
              <a:t>as cloud and mobile platforms as well as BYOD policies make it more complex</a:t>
            </a:r>
            <a:endParaRPr lang="en-US" dirty="0"/>
          </a:p>
          <a:p>
            <a:pPr marL="0" indent="0">
              <a:buNone/>
            </a:pPr>
            <a:endParaRPr lang="en-US" dirty="0" smtClean="0"/>
          </a:p>
        </p:txBody>
      </p:sp>
    </p:spTree>
    <p:extLst>
      <p:ext uri="{BB962C8B-B14F-4D97-AF65-F5344CB8AC3E}">
        <p14:creationId xmlns:p14="http://schemas.microsoft.com/office/powerpoint/2010/main" val="1864888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a:t>
            </a:r>
            <a:r>
              <a:rPr lang="en-US" dirty="0" smtClean="0"/>
              <a:t>ompliance </a:t>
            </a:r>
            <a:r>
              <a:rPr lang="en-US" dirty="0"/>
              <a:t>in </a:t>
            </a:r>
            <a:r>
              <a:rPr lang="en-US" dirty="0" smtClean="0"/>
              <a:t>the cloud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a:t>
            </a:r>
            <a:r>
              <a:rPr lang="en-US" dirty="0"/>
              <a:t>per </a:t>
            </a:r>
            <a:r>
              <a:rPr lang="en-US" dirty="0" smtClean="0"/>
              <a:t>Gartner, security and compliance are the primary concerns in the cloud</a:t>
            </a:r>
          </a:p>
          <a:p>
            <a:r>
              <a:rPr lang="en-US" dirty="0" smtClean="0"/>
              <a:t>Compliance in the cloud is a shared responsibility among customers, service providers, and brokers</a:t>
            </a:r>
          </a:p>
          <a:p>
            <a:pPr algn="just"/>
            <a:r>
              <a:rPr lang="en-US" dirty="0"/>
              <a:t>The Cloud Security Alliance (CSA) and National Institute of Standards and Technology (NIST)are leading the overall standardization effort in the cloud</a:t>
            </a:r>
          </a:p>
          <a:p>
            <a:pPr algn="just"/>
            <a:r>
              <a:rPr lang="en-US" dirty="0"/>
              <a:t>Cloud service providers are using independent third party certifying bodies and auditors to assert their compliance in the cloud, e.g., </a:t>
            </a:r>
            <a:r>
              <a:rPr lang="en-US" dirty="0" err="1"/>
              <a:t>FedRAMP</a:t>
            </a:r>
            <a:r>
              <a:rPr lang="en-US" dirty="0"/>
              <a:t>, Third Party Assessment Organization (3PAO),</a:t>
            </a:r>
            <a:r>
              <a:rPr lang="en-US" dirty="0" err="1"/>
              <a:t>Truste</a:t>
            </a:r>
            <a:r>
              <a:rPr lang="en-US" dirty="0"/>
              <a:t>, CSA, and others  </a:t>
            </a:r>
          </a:p>
          <a:p>
            <a:endParaRPr lang="en-US" dirty="0" smtClean="0"/>
          </a:p>
          <a:p>
            <a:endParaRPr lang="en-US" dirty="0" smtClean="0"/>
          </a:p>
        </p:txBody>
      </p:sp>
    </p:spTree>
    <p:extLst>
      <p:ext uri="{BB962C8B-B14F-4D97-AF65-F5344CB8AC3E}">
        <p14:creationId xmlns:p14="http://schemas.microsoft.com/office/powerpoint/2010/main" val="1854929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Compliance in </a:t>
            </a:r>
            <a:r>
              <a:rPr lang="en-US" dirty="0" smtClean="0"/>
              <a:t>clouds II</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Third party auditors and certifying bodies are not using common certifying and auditing process but they are using their own proprietary solutions and standards. </a:t>
            </a:r>
            <a:endParaRPr lang="en-US" dirty="0"/>
          </a:p>
          <a:p>
            <a:pPr algn="just"/>
            <a:r>
              <a:rPr lang="en-US" dirty="0" smtClean="0"/>
              <a:t>Companies and government agencies are also using  compliance tools  such as WatchGuard, Trust Wave and </a:t>
            </a:r>
            <a:r>
              <a:rPr lang="en-US" dirty="0" err="1" smtClean="0"/>
              <a:t>FedRAMP</a:t>
            </a:r>
            <a:r>
              <a:rPr lang="en-US" dirty="0" smtClean="0"/>
              <a:t> process to certify their compliance </a:t>
            </a:r>
          </a:p>
          <a:p>
            <a:r>
              <a:rPr lang="en-US" dirty="0"/>
              <a:t>Customers </a:t>
            </a:r>
            <a:r>
              <a:rPr lang="en-US" dirty="0" smtClean="0"/>
              <a:t>don’t </a:t>
            </a:r>
            <a:r>
              <a:rPr lang="en-US" dirty="0"/>
              <a:t>have </a:t>
            </a:r>
            <a:r>
              <a:rPr lang="en-US" dirty="0" smtClean="0"/>
              <a:t>an easy </a:t>
            </a:r>
            <a:r>
              <a:rPr lang="en-US" dirty="0"/>
              <a:t>way to compare each cloud service providers with a common checklist because of the number of available standards and proprietary solutions  </a:t>
            </a:r>
          </a:p>
          <a:p>
            <a:endParaRPr lang="en-US" dirty="0"/>
          </a:p>
        </p:txBody>
      </p:sp>
    </p:spTree>
    <p:extLst>
      <p:ext uri="{BB962C8B-B14F-4D97-AF65-F5344CB8AC3E}">
        <p14:creationId xmlns:p14="http://schemas.microsoft.com/office/powerpoint/2010/main" val="1862370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better approach</a:t>
            </a:r>
            <a:endParaRPr lang="en-US" dirty="0"/>
          </a:p>
        </p:txBody>
      </p:sp>
      <p:sp>
        <p:nvSpPr>
          <p:cNvPr id="3" name="Content Placeholder 2"/>
          <p:cNvSpPr>
            <a:spLocks noGrp="1"/>
          </p:cNvSpPr>
          <p:nvPr>
            <p:ph idx="1"/>
          </p:nvPr>
        </p:nvSpPr>
        <p:spPr/>
        <p:txBody>
          <a:bodyPr>
            <a:normAutofit/>
          </a:bodyPr>
          <a:lstStyle/>
          <a:p>
            <a:r>
              <a:rPr lang="en-US" dirty="0" smtClean="0"/>
              <a:t>Precise understanding of rules using reference architecture, patterns and modeling tools </a:t>
            </a:r>
          </a:p>
          <a:p>
            <a:r>
              <a:rPr lang="en-US" dirty="0"/>
              <a:t>Use patterns and well known security APIs instead of reinventing the wheel </a:t>
            </a:r>
            <a:endParaRPr lang="en-US" dirty="0" smtClean="0"/>
          </a:p>
          <a:p>
            <a:r>
              <a:rPr lang="en-US" dirty="0" smtClean="0"/>
              <a:t>Take advantage of analogies and overlaps to reuse knowledge</a:t>
            </a:r>
          </a:p>
          <a:p>
            <a:r>
              <a:rPr lang="en-US" dirty="0" smtClean="0"/>
              <a:t>Enforce the standard  in all stages of the software development lifecycle </a:t>
            </a:r>
          </a:p>
        </p:txBody>
      </p:sp>
    </p:spTree>
    <p:extLst>
      <p:ext uri="{BB962C8B-B14F-4D97-AF65-F5344CB8AC3E}">
        <p14:creationId xmlns:p14="http://schemas.microsoft.com/office/powerpoint/2010/main" val="1518994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a:lstStyle/>
          <a:p>
            <a:r>
              <a:rPr lang="en-US" dirty="0" smtClean="0">
                <a:solidFill>
                  <a:schemeClr val="accent1"/>
                </a:solidFill>
              </a:rPr>
              <a:t>Governance</a:t>
            </a:r>
          </a:p>
        </p:txBody>
      </p:sp>
      <p:sp>
        <p:nvSpPr>
          <p:cNvPr id="153602" name="Rectangle 3"/>
          <p:cNvSpPr>
            <a:spLocks noGrp="1"/>
          </p:cNvSpPr>
          <p:nvPr>
            <p:ph type="body" idx="1"/>
          </p:nvPr>
        </p:nvSpPr>
        <p:spPr/>
        <p:txBody>
          <a:bodyPr/>
          <a:lstStyle/>
          <a:p>
            <a:pPr>
              <a:lnSpc>
                <a:spcPct val="90000"/>
              </a:lnSpc>
              <a:buFont typeface="Arial" charset="0"/>
              <a:buNone/>
            </a:pPr>
            <a:r>
              <a:rPr lang="en-US" sz="2400" smtClean="0"/>
              <a:t>Governance means establishing and enforcing how a group agrees to work together in co-ordination. Specifically, governance is the establishment of:</a:t>
            </a:r>
          </a:p>
          <a:p>
            <a:pPr>
              <a:lnSpc>
                <a:spcPct val="90000"/>
              </a:lnSpc>
            </a:pPr>
            <a:r>
              <a:rPr lang="en-US" sz="2400" smtClean="0"/>
              <a:t>Chains of responsibility to assign duties and rights to people </a:t>
            </a:r>
          </a:p>
          <a:p>
            <a:pPr>
              <a:lnSpc>
                <a:spcPct val="90000"/>
              </a:lnSpc>
            </a:pPr>
            <a:r>
              <a:rPr lang="en-US" sz="2400" smtClean="0"/>
              <a:t>Measurement to gauge effectiveness </a:t>
            </a:r>
          </a:p>
          <a:p>
            <a:pPr>
              <a:lnSpc>
                <a:spcPct val="90000"/>
              </a:lnSpc>
            </a:pPr>
            <a:r>
              <a:rPr lang="en-US" sz="2400" smtClean="0"/>
              <a:t>Policies to guide the organization to meet its goals </a:t>
            </a:r>
          </a:p>
          <a:p>
            <a:pPr>
              <a:lnSpc>
                <a:spcPct val="90000"/>
              </a:lnSpc>
            </a:pPr>
            <a:r>
              <a:rPr lang="en-US" sz="2400" smtClean="0"/>
              <a:t>Control mechanisms to ensure compliance </a:t>
            </a:r>
          </a:p>
          <a:p>
            <a:pPr>
              <a:lnSpc>
                <a:spcPct val="90000"/>
              </a:lnSpc>
            </a:pPr>
            <a:r>
              <a:rPr lang="en-US" sz="2400" smtClean="0"/>
              <a:t>Communication to keep all required parties informed </a:t>
            </a:r>
          </a:p>
          <a:p>
            <a:pPr>
              <a:lnSpc>
                <a:spcPct val="90000"/>
              </a:lnSpc>
              <a:buFont typeface="Arial" charset="0"/>
              <a:buNone/>
            </a:pPr>
            <a:r>
              <a:rPr lang="en-US" sz="2400" smtClean="0"/>
              <a:t>Governance determines what decisions are to be made, who should be making the decisions and what policies should be considered before making any decisions </a:t>
            </a:r>
          </a:p>
        </p:txBody>
      </p:sp>
    </p:spTree>
    <p:extLst>
      <p:ext uri="{BB962C8B-B14F-4D97-AF65-F5344CB8AC3E}">
        <p14:creationId xmlns:p14="http://schemas.microsoft.com/office/powerpoint/2010/main" val="27439334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p:txBody>
          <a:bodyPr/>
          <a:lstStyle/>
          <a:p>
            <a:r>
              <a:rPr lang="en-US" dirty="0" smtClean="0"/>
              <a:t>Specific objectives in clouds</a:t>
            </a:r>
          </a:p>
        </p:txBody>
      </p:sp>
      <p:sp>
        <p:nvSpPr>
          <p:cNvPr id="154626" name="Rectangle 3"/>
          <p:cNvSpPr>
            <a:spLocks noGrp="1"/>
          </p:cNvSpPr>
          <p:nvPr>
            <p:ph type="body" idx="1"/>
          </p:nvPr>
        </p:nvSpPr>
        <p:spPr/>
        <p:txBody>
          <a:bodyPr>
            <a:noAutofit/>
          </a:bodyPr>
          <a:lstStyle/>
          <a:p>
            <a:pPr>
              <a:lnSpc>
                <a:spcPct val="80000"/>
              </a:lnSpc>
            </a:pPr>
            <a:r>
              <a:rPr lang="en-US" sz="1800" dirty="0" smtClean="0"/>
              <a:t>Governance </a:t>
            </a:r>
            <a:r>
              <a:rPr lang="en-US" sz="1800" b="1" dirty="0" smtClean="0"/>
              <a:t>guides the development of reusable services </a:t>
            </a:r>
            <a:r>
              <a:rPr lang="en-US" sz="1800" dirty="0" smtClean="0"/>
              <a:t>and establishes how the services should be designed and developed and how those services should change over time. It establishes </a:t>
            </a:r>
            <a:r>
              <a:rPr lang="en-US" sz="1800" b="1" dirty="0" smtClean="0"/>
              <a:t>agreements between the providers of services and the consumers </a:t>
            </a:r>
            <a:r>
              <a:rPr lang="en-US" sz="1800" dirty="0" smtClean="0"/>
              <a:t>of those services, telling the consumers what they can expect and the providers what they're obligated to provide. </a:t>
            </a:r>
          </a:p>
          <a:p>
            <a:pPr>
              <a:lnSpc>
                <a:spcPct val="80000"/>
              </a:lnSpc>
            </a:pPr>
            <a:r>
              <a:rPr lang="en-US" sz="1800" dirty="0" smtClean="0"/>
              <a:t>Governance is </a:t>
            </a:r>
            <a:r>
              <a:rPr lang="en-US" sz="1800" b="1" dirty="0" smtClean="0"/>
              <a:t>a set of practices that is applicable throughout the various stages </a:t>
            </a:r>
            <a:r>
              <a:rPr lang="en-US" sz="1800" dirty="0" smtClean="0"/>
              <a:t>of a service-oriented architecture such as service definition, service deployment lifecycle, service versioning, service migration, service registries, service message model, service monitoring, service ownership, service testing and service security. </a:t>
            </a:r>
          </a:p>
          <a:p>
            <a:pPr>
              <a:lnSpc>
                <a:spcPct val="80000"/>
              </a:lnSpc>
            </a:pPr>
            <a:r>
              <a:rPr lang="en-US" sz="1800" dirty="0" smtClean="0"/>
              <a:t>Governance is typically enacted by </a:t>
            </a:r>
            <a:r>
              <a:rPr lang="en-US" sz="1800" b="1" dirty="0" smtClean="0"/>
              <a:t>a center of excellence </a:t>
            </a:r>
            <a:r>
              <a:rPr lang="en-US" sz="1800" dirty="0" smtClean="0"/>
              <a:t>(COE) which is a board of knowledgeable practitioners who establish and supervise policies to help ensure an enterprise's success. The COE establishes policies for identification and development of services, establishment of SLAs, management of registries, and other efforts that provide effective governance. </a:t>
            </a:r>
          </a:p>
          <a:p>
            <a:pPr>
              <a:lnSpc>
                <a:spcPct val="80000"/>
              </a:lnSpc>
            </a:pPr>
            <a:r>
              <a:rPr lang="en-US" sz="1800" dirty="0" smtClean="0"/>
              <a:t>Governance policies </a:t>
            </a:r>
            <a:r>
              <a:rPr lang="en-US" sz="1800" b="1" dirty="0" smtClean="0"/>
              <a:t>can be enforced through a combination of an enterprise service bus (ESB) and a service registry</a:t>
            </a:r>
            <a:r>
              <a:rPr lang="en-US" sz="1800" dirty="0" smtClean="0"/>
              <a:t>. A service can be exposed so that only certain ESBs can invoke it. Then the ESB/registry combination can control the consumers' access, monitor usage, measure SLA compliance, and so on. This way, the services focus on providing the business functionality and the ESB/registry focuses on aspects of governance. </a:t>
            </a:r>
          </a:p>
        </p:txBody>
      </p:sp>
    </p:spTree>
    <p:extLst>
      <p:ext uri="{BB962C8B-B14F-4D97-AF65-F5344CB8AC3E}">
        <p14:creationId xmlns:p14="http://schemas.microsoft.com/office/powerpoint/2010/main" val="1486606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p:txBody>
          <a:bodyPr/>
          <a:lstStyle/>
          <a:p>
            <a:r>
              <a:rPr lang="en-US" smtClean="0"/>
              <a:t>Cloud governance concerns</a:t>
            </a:r>
          </a:p>
        </p:txBody>
      </p:sp>
      <p:sp>
        <p:nvSpPr>
          <p:cNvPr id="155650" name="Rectangle 3"/>
          <p:cNvSpPr>
            <a:spLocks noGrp="1"/>
          </p:cNvSpPr>
          <p:nvPr>
            <p:ph type="body" idx="1"/>
          </p:nvPr>
        </p:nvSpPr>
        <p:spPr/>
        <p:txBody>
          <a:bodyPr/>
          <a:lstStyle/>
          <a:p>
            <a:pPr>
              <a:lnSpc>
                <a:spcPct val="90000"/>
              </a:lnSpc>
            </a:pPr>
            <a:r>
              <a:rPr lang="en-US" sz="2800" smtClean="0"/>
              <a:t>How do I enforce existing security policies and procedures when my data is in the cloud? </a:t>
            </a:r>
          </a:p>
          <a:p>
            <a:pPr>
              <a:lnSpc>
                <a:spcPct val="90000"/>
              </a:lnSpc>
            </a:pPr>
            <a:r>
              <a:rPr lang="en-US" sz="2800" smtClean="0"/>
              <a:t>If my cloud provider is sued, can the suing party get access to my data? </a:t>
            </a:r>
          </a:p>
          <a:p>
            <a:pPr>
              <a:lnSpc>
                <a:spcPct val="90000"/>
              </a:lnSpc>
            </a:pPr>
            <a:r>
              <a:rPr lang="en-US" sz="2800" smtClean="0"/>
              <a:t>How do I get access to full reporting that I need for my IT governance and compliance responsibilities? </a:t>
            </a:r>
          </a:p>
          <a:p>
            <a:pPr>
              <a:lnSpc>
                <a:spcPct val="90000"/>
              </a:lnSpc>
            </a:pPr>
            <a:r>
              <a:rPr lang="en-US" sz="2800" smtClean="0"/>
              <a:t>How do I know what other data is in my cloud? </a:t>
            </a:r>
          </a:p>
          <a:p>
            <a:pPr>
              <a:lnSpc>
                <a:spcPct val="90000"/>
              </a:lnSpc>
            </a:pPr>
            <a:r>
              <a:rPr lang="en-US" sz="2800" smtClean="0"/>
              <a:t>How do I know if my cloud is secure? </a:t>
            </a:r>
          </a:p>
          <a:p>
            <a:pPr>
              <a:lnSpc>
                <a:spcPct val="90000"/>
              </a:lnSpc>
            </a:pPr>
            <a:r>
              <a:rPr lang="en-US" sz="2800" smtClean="0"/>
              <a:t>How do I automate access rights management in the cloud? </a:t>
            </a:r>
          </a:p>
        </p:txBody>
      </p:sp>
    </p:spTree>
    <p:extLst>
      <p:ext uri="{BB962C8B-B14F-4D97-AF65-F5344CB8AC3E}">
        <p14:creationId xmlns:p14="http://schemas.microsoft.com/office/powerpoint/2010/main" val="1458489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management</a:t>
            </a:r>
            <a:endParaRPr lang="en-US" dirty="0"/>
          </a:p>
        </p:txBody>
      </p:sp>
      <p:sp>
        <p:nvSpPr>
          <p:cNvPr id="3" name="Content Placeholder 2"/>
          <p:cNvSpPr>
            <a:spLocks noGrp="1"/>
          </p:cNvSpPr>
          <p:nvPr>
            <p:ph idx="1"/>
          </p:nvPr>
        </p:nvSpPr>
        <p:spPr/>
        <p:txBody>
          <a:bodyPr/>
          <a:lstStyle/>
          <a:p>
            <a:r>
              <a:rPr lang="en-US" dirty="0" smtClean="0"/>
              <a:t>Management defines ways to apply specific aspects of governance to the control of cloud resources</a:t>
            </a:r>
          </a:p>
          <a:p>
            <a:r>
              <a:rPr lang="en-US" dirty="0" smtClean="0"/>
              <a:t>The following paper discusses some of its aspects</a:t>
            </a:r>
            <a:endParaRPr lang="en-US" dirty="0"/>
          </a:p>
        </p:txBody>
      </p:sp>
    </p:spTree>
    <p:extLst>
      <p:ext uri="{BB962C8B-B14F-4D97-AF65-F5344CB8AC3E}">
        <p14:creationId xmlns:p14="http://schemas.microsoft.com/office/powerpoint/2010/main" val="3456899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899" y="381000"/>
            <a:ext cx="8229600" cy="1143000"/>
          </a:xfrm>
        </p:spPr>
        <p:txBody>
          <a:bodyPr/>
          <a:lstStyle/>
          <a:p>
            <a:r>
              <a:rPr lang="en-US" sz="2400" b="1" dirty="0" smtClean="0"/>
              <a:t>Manageability:</a:t>
            </a:r>
            <a:r>
              <a:rPr lang="en-US" sz="2400" dirty="0" smtClean="0"/>
              <a:t>  [Cook et al. 2011]</a:t>
            </a:r>
            <a:endParaRPr lang="en-US" sz="2400" dirty="0"/>
          </a:p>
        </p:txBody>
      </p:sp>
      <p:sp>
        <p:nvSpPr>
          <p:cNvPr id="3" name="Content Placeholder 2"/>
          <p:cNvSpPr>
            <a:spLocks noGrp="1"/>
          </p:cNvSpPr>
          <p:nvPr>
            <p:ph idx="1"/>
          </p:nvPr>
        </p:nvSpPr>
        <p:spPr/>
        <p:txBody>
          <a:bodyPr/>
          <a:lstStyle/>
          <a:p>
            <a:r>
              <a:rPr lang="en-US" sz="2400" dirty="0" smtClean="0"/>
              <a:t>Ability to </a:t>
            </a:r>
            <a:r>
              <a:rPr lang="en-US" sz="2400" b="1" dirty="0" smtClean="0"/>
              <a:t>monitor and control </a:t>
            </a:r>
            <a:r>
              <a:rPr lang="en-US" sz="2400" dirty="0" smtClean="0"/>
              <a:t>the operation and evolution of long-lived distributed applications and services, avoiding manual intervention</a:t>
            </a:r>
          </a:p>
          <a:p>
            <a:r>
              <a:rPr lang="en-US" sz="2400" dirty="0" smtClean="0"/>
              <a:t>Need to reconfigure services dynamically</a:t>
            </a:r>
          </a:p>
          <a:p>
            <a:r>
              <a:rPr lang="en-US" sz="2400" dirty="0" smtClean="0"/>
              <a:t>Collective processes of deployment, configuration, optimization, and administration during the lifecycle of services </a:t>
            </a:r>
          </a:p>
          <a:p>
            <a:r>
              <a:rPr lang="en-US" sz="2400" dirty="0" smtClean="0"/>
              <a:t>Includes </a:t>
            </a:r>
            <a:r>
              <a:rPr lang="en-US" sz="2400" b="1" dirty="0" smtClean="0"/>
              <a:t>Resource management</a:t>
            </a:r>
            <a:r>
              <a:rPr lang="en-US" sz="2400" dirty="0" smtClean="0"/>
              <a:t>: scheduling and resource assignment, performance and availability, VMs, workload</a:t>
            </a:r>
          </a:p>
          <a:p>
            <a:r>
              <a:rPr lang="en-US" sz="2400" b="1" dirty="0" smtClean="0"/>
              <a:t>Automation</a:t>
            </a:r>
            <a:r>
              <a:rPr lang="en-US" sz="2400" dirty="0" smtClean="0"/>
              <a:t>: deployment, provisioning, monitoring, configuration, changes, and problems</a:t>
            </a:r>
          </a:p>
          <a:p>
            <a:endParaRPr lang="en-US" sz="2400" dirty="0"/>
          </a:p>
        </p:txBody>
      </p:sp>
    </p:spTree>
    <p:extLst>
      <p:ext uri="{BB962C8B-B14F-4D97-AF65-F5344CB8AC3E}">
        <p14:creationId xmlns:p14="http://schemas.microsoft.com/office/powerpoint/2010/main" val="2231812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1546" y="2362200"/>
            <a:ext cx="4174054"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179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Compliance II</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Compliance </a:t>
            </a:r>
            <a:r>
              <a:rPr lang="en-US" dirty="0" smtClean="0"/>
              <a:t>may require the use of multiple </a:t>
            </a:r>
            <a:r>
              <a:rPr lang="en-US" dirty="0"/>
              <a:t>IT </a:t>
            </a:r>
            <a:r>
              <a:rPr lang="en-US" dirty="0" smtClean="0"/>
              <a:t>attributes </a:t>
            </a:r>
            <a:r>
              <a:rPr lang="en-US" dirty="0"/>
              <a:t>such </a:t>
            </a:r>
            <a:r>
              <a:rPr lang="en-US" dirty="0" smtClean="0"/>
              <a:t>as confidentiality</a:t>
            </a:r>
            <a:r>
              <a:rPr lang="en-US" dirty="0"/>
              <a:t>, </a:t>
            </a:r>
            <a:r>
              <a:rPr lang="en-US" dirty="0" smtClean="0"/>
              <a:t>integrity, availability, reliability, and accountability </a:t>
            </a:r>
            <a:endParaRPr lang="en-US" dirty="0"/>
          </a:p>
          <a:p>
            <a:pPr algn="just"/>
            <a:r>
              <a:rPr lang="en-US" dirty="0"/>
              <a:t>Compliance comes with </a:t>
            </a:r>
            <a:r>
              <a:rPr lang="en-US" dirty="0" smtClean="0"/>
              <a:t>a high </a:t>
            </a:r>
            <a:r>
              <a:rPr lang="en-US" dirty="0"/>
              <a:t>cost of implementation and maintenance. </a:t>
            </a:r>
            <a:endParaRPr lang="en-US" dirty="0" smtClean="0"/>
          </a:p>
          <a:p>
            <a:pPr algn="just"/>
            <a:r>
              <a:rPr lang="en-US" dirty="0" smtClean="0"/>
              <a:t>Failing </a:t>
            </a:r>
            <a:r>
              <a:rPr lang="en-US" dirty="0"/>
              <a:t>to comply </a:t>
            </a:r>
            <a:r>
              <a:rPr lang="en-US" dirty="0" smtClean="0"/>
              <a:t>could result </a:t>
            </a:r>
            <a:r>
              <a:rPr lang="en-US" dirty="0"/>
              <a:t>in </a:t>
            </a:r>
            <a:r>
              <a:rPr lang="en-US" dirty="0" smtClean="0"/>
              <a:t>penalty fees, lawsuits, </a:t>
            </a:r>
            <a:r>
              <a:rPr lang="en-US" dirty="0"/>
              <a:t>and bad </a:t>
            </a:r>
            <a:r>
              <a:rPr lang="en-US" dirty="0" smtClean="0"/>
              <a:t>business reputation </a:t>
            </a:r>
            <a:endParaRPr lang="en-US" dirty="0"/>
          </a:p>
          <a:p>
            <a:pPr algn="just"/>
            <a:r>
              <a:rPr lang="en-US" dirty="0"/>
              <a:t>There </a:t>
            </a:r>
            <a:r>
              <a:rPr lang="en-US" dirty="0" smtClean="0"/>
              <a:t>are a </a:t>
            </a:r>
            <a:r>
              <a:rPr lang="en-US" dirty="0"/>
              <a:t>number of </a:t>
            </a:r>
            <a:r>
              <a:rPr lang="en-US" dirty="0" smtClean="0"/>
              <a:t>standards such as </a:t>
            </a:r>
            <a:r>
              <a:rPr lang="en-US" dirty="0"/>
              <a:t>PCI DSS, HIPAA, GLBA, SOX</a:t>
            </a:r>
            <a:r>
              <a:rPr lang="en-US" dirty="0" smtClean="0"/>
              <a:t>, European </a:t>
            </a:r>
            <a:r>
              <a:rPr lang="en-US" dirty="0"/>
              <a:t>Union Data </a:t>
            </a:r>
            <a:r>
              <a:rPr lang="en-US" dirty="0" smtClean="0"/>
              <a:t>Privacy and many others </a:t>
            </a:r>
            <a:endParaRPr lang="en-US" dirty="0"/>
          </a:p>
          <a:p>
            <a:pPr marL="0" indent="0">
              <a:buNone/>
            </a:pPr>
            <a:endParaRPr lang="en-US" dirty="0"/>
          </a:p>
        </p:txBody>
      </p:sp>
    </p:spTree>
    <p:extLst>
      <p:ext uri="{BB962C8B-B14F-4D97-AF65-F5344CB8AC3E}">
        <p14:creationId xmlns:p14="http://schemas.microsoft.com/office/powerpoint/2010/main" val="451870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77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828800"/>
            <a:ext cx="4343400"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147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38150"/>
            <a:ext cx="9144000" cy="598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285750"/>
          </a:xfrm>
        </p:spPr>
        <p:txBody>
          <a:bodyPr>
            <a:normAutofit fontScale="90000"/>
          </a:bodyPr>
          <a:lstStyle/>
          <a:p>
            <a:r>
              <a:rPr lang="en-US" sz="2800" dirty="0" smtClean="0"/>
              <a:t>Services lifecycle </a:t>
            </a:r>
            <a:r>
              <a:rPr lang="en-US" sz="2800" smtClean="0"/>
              <a:t>[Joshi2014</a:t>
            </a:r>
            <a:r>
              <a:rPr lang="en-US" sz="2800" dirty="0" smtClean="0"/>
              <a:t>]</a:t>
            </a:r>
            <a:endParaRPr lang="en-US" sz="2800" dirty="0"/>
          </a:p>
        </p:txBody>
      </p:sp>
    </p:spTree>
    <p:extLst>
      <p:ext uri="{BB962C8B-B14F-4D97-AF65-F5344CB8AC3E}">
        <p14:creationId xmlns:p14="http://schemas.microsoft.com/office/powerpoint/2010/main" val="27740451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050" y="1295400"/>
            <a:ext cx="45339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1600" dirty="0" smtClean="0"/>
              <a:t>Darryl Eaton, March 28, 2012 http</a:t>
            </a:r>
            <a:r>
              <a:rPr lang="en-US" sz="1600" dirty="0"/>
              <a:t>://cloudcomputing.sys-con.com/node/2207848</a:t>
            </a:r>
          </a:p>
        </p:txBody>
      </p:sp>
    </p:spTree>
    <p:extLst>
      <p:ext uri="{BB962C8B-B14F-4D97-AF65-F5344CB8AC3E}">
        <p14:creationId xmlns:p14="http://schemas.microsoft.com/office/powerpoint/2010/main" val="652294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sz="1800" dirty="0"/>
              <a:t>You provision </a:t>
            </a:r>
            <a:r>
              <a:rPr lang="en-US" sz="1800" b="1" dirty="0"/>
              <a:t>basic or pre-configured images </a:t>
            </a:r>
            <a:r>
              <a:rPr lang="en-US" sz="1800" dirty="0"/>
              <a:t>to meet your specifications and the needs of your users and customers, with memory, computing power, storage, OS and geographic proximity.</a:t>
            </a:r>
          </a:p>
          <a:p>
            <a:r>
              <a:rPr lang="en-US" sz="1800" dirty="0"/>
              <a:t>Once you've installed applications in your cloud, you'll want to </a:t>
            </a:r>
            <a:r>
              <a:rPr lang="en-US" sz="1800" b="1" dirty="0"/>
              <a:t>monitor them</a:t>
            </a:r>
            <a:r>
              <a:rPr lang="en-US" sz="1800" dirty="0"/>
              <a:t>. Are they running properly? Have any of them gone down? Can you get alerts if something goes wrong?</a:t>
            </a:r>
          </a:p>
          <a:p>
            <a:r>
              <a:rPr lang="en-US" sz="1800" dirty="0"/>
              <a:t>After you've tweaked your images, you'll want to </a:t>
            </a:r>
            <a:r>
              <a:rPr lang="en-US" sz="1800" b="1" dirty="0"/>
              <a:t>clone them</a:t>
            </a:r>
            <a:r>
              <a:rPr lang="en-US" sz="1800" dirty="0"/>
              <a:t>, say, for development/staging/production, for multiple developers or to meet increasing demand and traffic.</a:t>
            </a:r>
            <a:br>
              <a:rPr lang="en-US" sz="1800" dirty="0"/>
            </a:br>
            <a:r>
              <a:rPr lang="en-US" sz="1800" dirty="0" smtClean="0"/>
              <a:t>You </a:t>
            </a:r>
            <a:r>
              <a:rPr lang="en-US" sz="1800" dirty="0"/>
              <a:t>can also try products for </a:t>
            </a:r>
            <a:r>
              <a:rPr lang="en-US" sz="1800" b="1" dirty="0"/>
              <a:t>cloud auto-scaling </a:t>
            </a:r>
            <a:r>
              <a:rPr lang="en-US" sz="1800" dirty="0"/>
              <a:t>(originally invented by </a:t>
            </a:r>
            <a:r>
              <a:rPr lang="en-US" sz="1800" dirty="0" err="1"/>
              <a:t>RightScale</a:t>
            </a:r>
            <a:r>
              <a:rPr lang="en-US" sz="1800" dirty="0" smtClean="0"/>
              <a:t>).</a:t>
            </a:r>
          </a:p>
          <a:p>
            <a:r>
              <a:rPr lang="en-US" sz="1800" dirty="0"/>
              <a:t>I</a:t>
            </a:r>
            <a:r>
              <a:rPr lang="en-US" sz="1800" dirty="0" smtClean="0"/>
              <a:t>t's </a:t>
            </a:r>
            <a:r>
              <a:rPr lang="en-US" sz="1800" dirty="0"/>
              <a:t>easy to take snapshots of images; sometimes too easy. You forget why you created them, what's inside them and whether anybody is still using them. You need </a:t>
            </a:r>
            <a:r>
              <a:rPr lang="en-US" sz="1800" b="1" dirty="0"/>
              <a:t>configuration management to deal with image sprawl</a:t>
            </a:r>
            <a:r>
              <a:rPr lang="en-US" sz="1800" dirty="0"/>
              <a:t>. Once you have that under control, you also need configuration management to create repeatable applications and services (for your own mini Platforms-as-a-Service).</a:t>
            </a:r>
          </a:p>
          <a:p>
            <a:endParaRPr lang="en-US" sz="1800" dirty="0"/>
          </a:p>
        </p:txBody>
      </p:sp>
    </p:spTree>
    <p:extLst>
      <p:ext uri="{BB962C8B-B14F-4D97-AF65-F5344CB8AC3E}">
        <p14:creationId xmlns:p14="http://schemas.microsoft.com/office/powerpoint/2010/main" val="3316018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p:cNvSpPr>
          <p:nvPr>
            <p:ph type="title"/>
          </p:nvPr>
        </p:nvSpPr>
        <p:spPr/>
        <p:txBody>
          <a:bodyPr/>
          <a:lstStyle/>
          <a:p>
            <a:r>
              <a:rPr lang="en-US" smtClean="0"/>
              <a:t>Policy Management</a:t>
            </a:r>
          </a:p>
        </p:txBody>
      </p:sp>
      <p:sp>
        <p:nvSpPr>
          <p:cNvPr id="158722" name="Rectangle 3"/>
          <p:cNvSpPr>
            <a:spLocks noGrp="1"/>
          </p:cNvSpPr>
          <p:nvPr>
            <p:ph type="body" idx="1"/>
          </p:nvPr>
        </p:nvSpPr>
        <p:spPr/>
        <p:txBody>
          <a:bodyPr/>
          <a:lstStyle/>
          <a:p>
            <a:pPr>
              <a:lnSpc>
                <a:spcPct val="80000"/>
              </a:lnSpc>
            </a:pPr>
            <a:r>
              <a:rPr lang="en-US" sz="1800" b="1" smtClean="0"/>
              <a:t>Policy Management</a:t>
            </a:r>
            <a:r>
              <a:rPr lang="en-US" sz="1800" smtClean="0"/>
              <a:t/>
            </a:r>
            <a:br>
              <a:rPr lang="en-US" sz="1800" smtClean="0"/>
            </a:br>
            <a:r>
              <a:rPr lang="en-US" sz="1800" smtClean="0"/>
              <a:t>Manage lifecycle policies for services </a:t>
            </a:r>
          </a:p>
          <a:p>
            <a:pPr lvl="1">
              <a:lnSpc>
                <a:spcPct val="80000"/>
              </a:lnSpc>
            </a:pPr>
            <a:r>
              <a:rPr lang="en-US" sz="1600" smtClean="0"/>
              <a:t>Define and manage service validation and conformance policies for service design and registration</a:t>
            </a:r>
          </a:p>
          <a:p>
            <a:pPr>
              <a:lnSpc>
                <a:spcPct val="80000"/>
              </a:lnSpc>
            </a:pPr>
            <a:r>
              <a:rPr lang="en-US" sz="1800" smtClean="0"/>
              <a:t>Manage run-time policies for services </a:t>
            </a:r>
          </a:p>
          <a:p>
            <a:pPr lvl="1">
              <a:lnSpc>
                <a:spcPct val="80000"/>
              </a:lnSpc>
            </a:pPr>
            <a:r>
              <a:rPr lang="en-US" sz="1600" smtClean="0"/>
              <a:t>Define and manage security, routing, reliability, mediation, and other Operational Governance policies </a:t>
            </a:r>
          </a:p>
          <a:p>
            <a:pPr lvl="1">
              <a:lnSpc>
                <a:spcPct val="80000"/>
              </a:lnSpc>
            </a:pPr>
            <a:r>
              <a:rPr lang="en-US" sz="1600" smtClean="0"/>
              <a:t>Define policies for services across all popular types of service containers including, Java and .NET app servers, ESBs, mainframe, and packaged applications </a:t>
            </a:r>
          </a:p>
          <a:p>
            <a:pPr lvl="1">
              <a:lnSpc>
                <a:spcPct val="80000"/>
              </a:lnSpc>
            </a:pPr>
            <a:r>
              <a:rPr lang="en-US" sz="1600" smtClean="0"/>
              <a:t>NOTE: Without deep integration with an SOA Operational Governance solution, these policies will be informational only, and will not be enforced</a:t>
            </a:r>
          </a:p>
          <a:p>
            <a:pPr>
              <a:lnSpc>
                <a:spcPct val="80000"/>
              </a:lnSpc>
            </a:pPr>
            <a:r>
              <a:rPr lang="en-US" sz="1800" smtClean="0"/>
              <a:t>Audit run-time policy enforcement through compliance auditing and reporting </a:t>
            </a:r>
          </a:p>
          <a:p>
            <a:pPr lvl="1">
              <a:lnSpc>
                <a:spcPct val="80000"/>
              </a:lnSpc>
            </a:pPr>
            <a:r>
              <a:rPr lang="en-US" sz="1600" smtClean="0"/>
              <a:t>Use metrics and reports from the run-time system to validate that running services comply with defined run-time policies </a:t>
            </a:r>
          </a:p>
          <a:p>
            <a:pPr lvl="1">
              <a:lnSpc>
                <a:spcPct val="80000"/>
              </a:lnSpc>
            </a:pPr>
            <a:r>
              <a:rPr lang="en-US" sz="1600" smtClean="0"/>
              <a:t>Capture performance and usage metrics according to policies </a:t>
            </a:r>
          </a:p>
          <a:p>
            <a:pPr lvl="1">
              <a:lnSpc>
                <a:spcPct val="80000"/>
              </a:lnSpc>
            </a:pPr>
            <a:r>
              <a:rPr lang="en-US" sz="1600" smtClean="0"/>
              <a:t>Statistically and algorithmically capture comprehensive message data </a:t>
            </a:r>
          </a:p>
          <a:p>
            <a:pPr lvl="1">
              <a:lnSpc>
                <a:spcPct val="80000"/>
              </a:lnSpc>
            </a:pPr>
            <a:r>
              <a:rPr lang="en-US" sz="1600" smtClean="0"/>
              <a:t>Track and manage security and other policy exceptions </a:t>
            </a:r>
          </a:p>
          <a:p>
            <a:pPr lvl="1">
              <a:lnSpc>
                <a:spcPct val="80000"/>
              </a:lnSpc>
            </a:pPr>
            <a:r>
              <a:rPr lang="en-US" sz="1600" smtClean="0"/>
              <a:t>Compare and reconcile collected metrics with policies for audit purposes</a:t>
            </a:r>
          </a:p>
          <a:p>
            <a:pPr>
              <a:lnSpc>
                <a:spcPct val="80000"/>
              </a:lnSpc>
              <a:buFont typeface="Arial" charset="0"/>
              <a:buNone/>
            </a:pPr>
            <a:endParaRPr lang="en-US" sz="1800" smtClean="0"/>
          </a:p>
        </p:txBody>
      </p:sp>
    </p:spTree>
    <p:extLst>
      <p:ext uri="{BB962C8B-B14F-4D97-AF65-F5344CB8AC3E}">
        <p14:creationId xmlns:p14="http://schemas.microsoft.com/office/powerpoint/2010/main" val="3460287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Need for automated support for negotiation and enforcement of SLAs—[Lit12]</a:t>
            </a:r>
            <a:endParaRPr lang="en-US" sz="2000" dirty="0"/>
          </a:p>
        </p:txBody>
      </p:sp>
      <p:sp>
        <p:nvSpPr>
          <p:cNvPr id="3" name="Content Placeholder 2"/>
          <p:cNvSpPr>
            <a:spLocks noGrp="1"/>
          </p:cNvSpPr>
          <p:nvPr>
            <p:ph idx="1"/>
          </p:nvPr>
        </p:nvSpPr>
        <p:spPr/>
        <p:txBody>
          <a:bodyPr/>
          <a:lstStyle/>
          <a:p>
            <a:r>
              <a:rPr lang="en-US" dirty="0" smtClean="0"/>
              <a:t>How to assure that SLAs are enforced?</a:t>
            </a:r>
          </a:p>
          <a:p>
            <a:r>
              <a:rPr lang="en-US" dirty="0" smtClean="0"/>
              <a:t>We need automated support for negotiation, monitoring, and enforcement of SLAs</a:t>
            </a:r>
          </a:p>
          <a:p>
            <a:r>
              <a:rPr lang="en-US" dirty="0" smtClean="0"/>
              <a:t>Represent SLAs as </a:t>
            </a:r>
            <a:r>
              <a:rPr lang="en-US" dirty="0" smtClean="0">
                <a:solidFill>
                  <a:schemeClr val="tx2"/>
                </a:solidFill>
              </a:rPr>
              <a:t>executable policies </a:t>
            </a:r>
            <a:r>
              <a:rPr lang="en-US" dirty="0" smtClean="0"/>
              <a:t>that can be evaluated by both parties</a:t>
            </a:r>
          </a:p>
          <a:p>
            <a:r>
              <a:rPr lang="en-US" dirty="0" smtClean="0"/>
              <a:t>Provider has local policies (LP) and a Policy Manager (PM) to enforce them</a:t>
            </a:r>
          </a:p>
          <a:p>
            <a:r>
              <a:rPr lang="en-US" dirty="0" smtClean="0"/>
              <a:t>The gateway is a </a:t>
            </a:r>
            <a:r>
              <a:rPr lang="en-US" dirty="0" smtClean="0">
                <a:solidFill>
                  <a:schemeClr val="tx2"/>
                </a:solidFill>
              </a:rPr>
              <a:t>Policy Enforcement Point</a:t>
            </a:r>
          </a:p>
          <a:p>
            <a:pPr marL="0" indent="0">
              <a:buNone/>
            </a:pPr>
            <a:endParaRPr lang="en-US" dirty="0"/>
          </a:p>
        </p:txBody>
      </p:sp>
    </p:spTree>
    <p:extLst>
      <p:ext uri="{BB962C8B-B14F-4D97-AF65-F5344CB8AC3E}">
        <p14:creationId xmlns:p14="http://schemas.microsoft.com/office/powerpoint/2010/main" val="786892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Enforcement</a:t>
            </a:r>
            <a:endParaRPr lang="en-US" dirty="0"/>
          </a:p>
        </p:txBody>
      </p:sp>
      <p:sp>
        <p:nvSpPr>
          <p:cNvPr id="3" name="Content Placeholder 2"/>
          <p:cNvSpPr>
            <a:spLocks noGrp="1"/>
          </p:cNvSpPr>
          <p:nvPr>
            <p:ph idx="1"/>
          </p:nvPr>
        </p:nvSpPr>
        <p:spPr/>
        <p:txBody>
          <a:bodyPr/>
          <a:lstStyle/>
          <a:p>
            <a:r>
              <a:rPr lang="en-US" dirty="0" smtClean="0"/>
              <a:t>In a) the PM of the provider checks if the client service access complies with the policies</a:t>
            </a:r>
          </a:p>
          <a:p>
            <a:r>
              <a:rPr lang="en-US" dirty="0" smtClean="0"/>
              <a:t>In b) both client and provider can check</a:t>
            </a:r>
          </a:p>
          <a:p>
            <a:r>
              <a:rPr lang="en-US" dirty="0" smtClean="0"/>
              <a:t>In c) an independent third party checks for compliance</a:t>
            </a:r>
          </a:p>
          <a:p>
            <a:r>
              <a:rPr lang="en-US" dirty="0" smtClean="0"/>
              <a:t>D) shows the possibility of the client and provider negotiating policies</a:t>
            </a:r>
          </a:p>
          <a:p>
            <a:endParaRPr lang="en-US" dirty="0"/>
          </a:p>
        </p:txBody>
      </p:sp>
    </p:spTree>
    <p:extLst>
      <p:ext uri="{BB962C8B-B14F-4D97-AF65-F5344CB8AC3E}">
        <p14:creationId xmlns:p14="http://schemas.microsoft.com/office/powerpoint/2010/main" val="3266310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87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3050" y="2752725"/>
            <a:ext cx="60579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438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0713" y="1909763"/>
            <a:ext cx="53625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003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patterns</a:t>
            </a:r>
            <a:endParaRPr lang="en-US" dirty="0"/>
          </a:p>
        </p:txBody>
      </p:sp>
      <p:sp>
        <p:nvSpPr>
          <p:cNvPr id="3" name="Content Placeholder 2"/>
          <p:cNvSpPr>
            <a:spLocks noGrp="1"/>
          </p:cNvSpPr>
          <p:nvPr>
            <p:ph idx="1"/>
          </p:nvPr>
        </p:nvSpPr>
        <p:spPr/>
        <p:txBody>
          <a:bodyPr>
            <a:normAutofit fontScale="92500"/>
          </a:bodyPr>
          <a:lstStyle/>
          <a:p>
            <a:pPr lvl="0"/>
            <a:r>
              <a:rPr lang="en-US" b="1" dirty="0"/>
              <a:t>Secure Virtual Machine Image Repository: </a:t>
            </a:r>
            <a:r>
              <a:rPr lang="en-US" dirty="0"/>
              <a:t>Avoid the poisoning of VM images during creation and the leaking sensitive information accidentally left in the VMI by enforcing access control to the repository.</a:t>
            </a:r>
            <a:endParaRPr lang="en-US" b="1" dirty="0"/>
          </a:p>
          <a:p>
            <a:pPr lvl="0"/>
            <a:r>
              <a:rPr lang="en-US" b="1" dirty="0"/>
              <a:t>Cloud Policy Management Point</a:t>
            </a:r>
            <a:r>
              <a:rPr lang="en-US" dirty="0"/>
              <a:t>: Provide an administrative dashboard for security functions, including authentication, authorization, cryptography, logging, and control of VM images. </a:t>
            </a:r>
          </a:p>
          <a:p>
            <a:endParaRPr lang="en-US" dirty="0"/>
          </a:p>
        </p:txBody>
      </p:sp>
    </p:spTree>
    <p:extLst>
      <p:ext uri="{BB962C8B-B14F-4D97-AF65-F5344CB8AC3E}">
        <p14:creationId xmlns:p14="http://schemas.microsoft.com/office/powerpoint/2010/main" val="1516013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HIPAA</a:t>
            </a:r>
            <a:r>
              <a:rPr lang="en-US" dirty="0"/>
              <a:t> (Healthcare Insurance Portability and Accountability Act) is a </a:t>
            </a:r>
            <a:r>
              <a:rPr lang="en-US" dirty="0" smtClean="0"/>
              <a:t>standard for individuals’ </a:t>
            </a:r>
            <a:r>
              <a:rPr lang="en-US" dirty="0"/>
              <a:t>protected health information(PHI</a:t>
            </a:r>
            <a:r>
              <a:rPr lang="en-US" dirty="0" smtClean="0"/>
              <a:t>). It </a:t>
            </a:r>
            <a:r>
              <a:rPr lang="en-US" dirty="0"/>
              <a:t>requires covered entities(i.e. health care providers) to protect privacy and security of PHI.  </a:t>
            </a:r>
            <a:endParaRPr lang="en-US" dirty="0" smtClean="0"/>
          </a:p>
          <a:p>
            <a:pPr algn="just"/>
            <a:endParaRPr lang="en-US" dirty="0" smtClean="0"/>
          </a:p>
          <a:p>
            <a:pPr algn="just"/>
            <a:r>
              <a:rPr lang="en-US" b="1" dirty="0" smtClean="0"/>
              <a:t>PCI-DSS</a:t>
            </a:r>
            <a:r>
              <a:rPr lang="en-US" dirty="0"/>
              <a:t> </a:t>
            </a:r>
            <a:r>
              <a:rPr lang="en-US" dirty="0" smtClean="0"/>
              <a:t>(Payment </a:t>
            </a:r>
            <a:r>
              <a:rPr lang="en-US" dirty="0"/>
              <a:t>Card Industry Data Security </a:t>
            </a:r>
            <a:r>
              <a:rPr lang="en-US" dirty="0" smtClean="0"/>
              <a:t>Standard) </a:t>
            </a:r>
            <a:r>
              <a:rPr lang="en-US" dirty="0"/>
              <a:t>is </a:t>
            </a:r>
            <a:r>
              <a:rPr lang="en-US" dirty="0" smtClean="0"/>
              <a:t>an information </a:t>
            </a:r>
            <a:r>
              <a:rPr lang="en-US" dirty="0"/>
              <a:t>security </a:t>
            </a:r>
            <a:r>
              <a:rPr lang="en-US" dirty="0" smtClean="0"/>
              <a:t>standard to improve the security of financial transactions related to debit</a:t>
            </a:r>
            <a:r>
              <a:rPr lang="en-US" dirty="0"/>
              <a:t>, credit, </a:t>
            </a:r>
            <a:r>
              <a:rPr lang="en-US" dirty="0" smtClean="0"/>
              <a:t>prepayments, </a:t>
            </a:r>
            <a:r>
              <a:rPr lang="en-US" dirty="0"/>
              <a:t>e-purse, ATM, and POS </a:t>
            </a:r>
            <a:r>
              <a:rPr lang="en-US" dirty="0" smtClean="0"/>
              <a:t>cards.</a:t>
            </a:r>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12138039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management patterns</a:t>
            </a:r>
            <a:endParaRPr lang="en-US" dirty="0"/>
          </a:p>
        </p:txBody>
      </p:sp>
      <p:pic>
        <p:nvPicPr>
          <p:cNvPr id="4" name="Picture 3"/>
          <p:cNvPicPr>
            <a:picLocks noChangeAspect="1"/>
          </p:cNvPicPr>
          <p:nvPr/>
        </p:nvPicPr>
        <p:blipFill>
          <a:blip r:embed="rId2"/>
          <a:stretch>
            <a:fillRect/>
          </a:stretch>
        </p:blipFill>
        <p:spPr>
          <a:xfrm>
            <a:off x="1981200" y="2057400"/>
            <a:ext cx="5937250" cy="4064000"/>
          </a:xfrm>
          <a:prstGeom prst="rect">
            <a:avLst/>
          </a:prstGeom>
        </p:spPr>
      </p:pic>
    </p:spTree>
    <p:extLst>
      <p:ext uri="{BB962C8B-B14F-4D97-AF65-F5344CB8AC3E}">
        <p14:creationId xmlns:p14="http://schemas.microsoft.com/office/powerpoint/2010/main" val="33927448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i="1" dirty="0"/>
              <a:t>Expressiveness</a:t>
            </a:r>
            <a:r>
              <a:rPr lang="en-US" dirty="0"/>
              <a:t>. We should be able to represent any policies or constraints to decide access.</a:t>
            </a:r>
          </a:p>
          <a:p>
            <a:pPr lvl="0"/>
            <a:r>
              <a:rPr lang="en-US" i="1" dirty="0"/>
              <a:t>Security</a:t>
            </a:r>
            <a:r>
              <a:rPr lang="en-US" dirty="0"/>
              <a:t>. Access and identity information should only be manipulated by authorized people.</a:t>
            </a:r>
          </a:p>
          <a:p>
            <a:pPr lvl="0"/>
            <a:r>
              <a:rPr lang="en-US" i="1" dirty="0"/>
              <a:t>Usability</a:t>
            </a:r>
            <a:r>
              <a:rPr lang="en-US" dirty="0"/>
              <a:t>. The information about access should be presented to the security administrator in a clear and systematic way.</a:t>
            </a:r>
          </a:p>
          <a:p>
            <a:pPr lvl="0"/>
            <a:r>
              <a:rPr lang="en-US" i="1" dirty="0"/>
              <a:t>Scalability</a:t>
            </a:r>
            <a:r>
              <a:rPr lang="en-US" dirty="0"/>
              <a:t>. The number of users and the number of roles should be able to be increased conveniently.</a:t>
            </a:r>
          </a:p>
          <a:p>
            <a:pPr lvl="0"/>
            <a:r>
              <a:rPr lang="en-US" i="1" dirty="0"/>
              <a:t>Extensibility</a:t>
            </a:r>
            <a:r>
              <a:rPr lang="en-US" dirty="0"/>
              <a:t>. We should be able to add new management functions in a convenient way.</a:t>
            </a:r>
          </a:p>
          <a:p>
            <a:pPr lvl="0"/>
            <a:r>
              <a:rPr lang="en-US" i="1" dirty="0"/>
              <a:t>Flexibility</a:t>
            </a:r>
            <a:r>
              <a:rPr lang="en-US" dirty="0"/>
              <a:t>. It should be easy to change policies about security.</a:t>
            </a:r>
          </a:p>
          <a:p>
            <a:pPr marL="0" indent="0">
              <a:buNone/>
            </a:pPr>
            <a:endParaRPr lang="en-US" dirty="0"/>
          </a:p>
          <a:p>
            <a:endParaRPr lang="en-US" dirty="0"/>
          </a:p>
        </p:txBody>
      </p:sp>
    </p:spTree>
    <p:extLst>
      <p:ext uri="{BB962C8B-B14F-4D97-AF65-F5344CB8AC3E}">
        <p14:creationId xmlns:p14="http://schemas.microsoft.com/office/powerpoint/2010/main" val="22798312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for PMP</a:t>
            </a:r>
            <a:endParaRPr lang="en-US" dirty="0"/>
          </a:p>
        </p:txBody>
      </p:sp>
      <p:pic>
        <p:nvPicPr>
          <p:cNvPr id="3" name="Picture 2"/>
          <p:cNvPicPr>
            <a:picLocks noChangeAspect="1"/>
          </p:cNvPicPr>
          <p:nvPr/>
        </p:nvPicPr>
        <p:blipFill>
          <a:blip r:embed="rId2"/>
          <a:stretch>
            <a:fillRect/>
          </a:stretch>
        </p:blipFill>
        <p:spPr>
          <a:xfrm>
            <a:off x="1905000" y="1574800"/>
            <a:ext cx="5111750" cy="4292600"/>
          </a:xfrm>
          <a:prstGeom prst="rect">
            <a:avLst/>
          </a:prstGeom>
        </p:spPr>
      </p:pic>
    </p:spTree>
    <p:extLst>
      <p:ext uri="{BB962C8B-B14F-4D97-AF65-F5344CB8AC3E}">
        <p14:creationId xmlns:p14="http://schemas.microsoft.com/office/powerpoint/2010/main" val="34745515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PMP pattern</a:t>
            </a:r>
            <a:endParaRPr lang="en-US" dirty="0"/>
          </a:p>
        </p:txBody>
      </p:sp>
      <p:pic>
        <p:nvPicPr>
          <p:cNvPr id="3" name="Picture 2"/>
          <p:cNvPicPr>
            <a:picLocks noChangeAspect="1"/>
          </p:cNvPicPr>
          <p:nvPr/>
        </p:nvPicPr>
        <p:blipFill>
          <a:blip r:embed="rId2"/>
          <a:stretch>
            <a:fillRect/>
          </a:stretch>
        </p:blipFill>
        <p:spPr>
          <a:xfrm>
            <a:off x="1981200" y="2057400"/>
            <a:ext cx="5029894" cy="4028200"/>
          </a:xfrm>
          <a:prstGeom prst="rect">
            <a:avLst/>
          </a:prstGeom>
        </p:spPr>
      </p:pic>
    </p:spTree>
    <p:extLst>
      <p:ext uri="{BB962C8B-B14F-4D97-AF65-F5344CB8AC3E}">
        <p14:creationId xmlns:p14="http://schemas.microsoft.com/office/powerpoint/2010/main" val="19279270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Repository pattern</a:t>
            </a:r>
            <a:r>
              <a:rPr lang="en-US" sz="2000" dirty="0" smtClean="0"/>
              <a:t/>
            </a:r>
            <a:br>
              <a:rPr lang="en-US" sz="2000" dirty="0" smtClean="0"/>
            </a:br>
            <a:r>
              <a:rPr lang="en-US" sz="2000" dirty="0" smtClean="0"/>
              <a:t>http</a:t>
            </a:r>
            <a:r>
              <a:rPr lang="en-US" sz="2000" dirty="0"/>
              <a:t>://msdn.microsoft.com/en-us/library/ff649690.aspx</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many applications, the business logic accesses data from data stores such as databases, SharePoint lists, or Web services. Directly accessing the data can result in the following:</a:t>
            </a:r>
          </a:p>
          <a:p>
            <a:r>
              <a:rPr lang="en-US" dirty="0"/>
              <a:t>Duplicated code</a:t>
            </a:r>
          </a:p>
          <a:p>
            <a:r>
              <a:rPr lang="en-US" dirty="0"/>
              <a:t>A higher potential for programming errors</a:t>
            </a:r>
          </a:p>
          <a:p>
            <a:r>
              <a:rPr lang="en-US" dirty="0"/>
              <a:t>Weak typing of the business data</a:t>
            </a:r>
          </a:p>
          <a:p>
            <a:r>
              <a:rPr lang="en-US" dirty="0"/>
              <a:t>Difficulty in centralizing data-related policies such as caching</a:t>
            </a:r>
          </a:p>
          <a:p>
            <a:r>
              <a:rPr lang="en-US" dirty="0"/>
              <a:t>An inability to easily test the business logic in isolation from external dependencies</a:t>
            </a:r>
          </a:p>
          <a:p>
            <a:endParaRPr lang="en-US" dirty="0"/>
          </a:p>
        </p:txBody>
      </p:sp>
    </p:spTree>
    <p:extLst>
      <p:ext uri="{BB962C8B-B14F-4D97-AF65-F5344CB8AC3E}">
        <p14:creationId xmlns:p14="http://schemas.microsoft.com/office/powerpoint/2010/main" val="2619806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II</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Use the Repository pattern to achieve one or more of the following objectives:</a:t>
            </a:r>
          </a:p>
          <a:p>
            <a:r>
              <a:rPr lang="en-US" dirty="0"/>
              <a:t>You want to </a:t>
            </a:r>
            <a:r>
              <a:rPr lang="en-US" b="1" dirty="0"/>
              <a:t>maximize the amount of code that can be tested with automation </a:t>
            </a:r>
            <a:r>
              <a:rPr lang="en-US" dirty="0"/>
              <a:t>and to isolate the data layer to support unit testing.</a:t>
            </a:r>
          </a:p>
          <a:p>
            <a:r>
              <a:rPr lang="en-US" dirty="0"/>
              <a:t>You access the data source from many locations and want to </a:t>
            </a:r>
            <a:r>
              <a:rPr lang="en-US" b="1" dirty="0"/>
              <a:t>apply centrally managed, consistent access rules and logic.</a:t>
            </a:r>
          </a:p>
          <a:p>
            <a:r>
              <a:rPr lang="en-US" dirty="0"/>
              <a:t>You want to </a:t>
            </a:r>
            <a:r>
              <a:rPr lang="en-US" b="1" dirty="0"/>
              <a:t>implement and centralize a caching strategy </a:t>
            </a:r>
            <a:r>
              <a:rPr lang="en-US" dirty="0"/>
              <a:t>for the data source.</a:t>
            </a:r>
          </a:p>
          <a:p>
            <a:r>
              <a:rPr lang="en-US" dirty="0"/>
              <a:t>You want to </a:t>
            </a:r>
            <a:r>
              <a:rPr lang="en-US" b="1" dirty="0"/>
              <a:t>improve the code's maintainability and readability </a:t>
            </a:r>
            <a:r>
              <a:rPr lang="en-US" dirty="0"/>
              <a:t>by separating business logic from data or service access logic.</a:t>
            </a:r>
          </a:p>
          <a:p>
            <a:r>
              <a:rPr lang="en-US" dirty="0"/>
              <a:t>You want to </a:t>
            </a:r>
            <a:r>
              <a:rPr lang="en-US" b="1" dirty="0"/>
              <a:t>use business entities that are strongly typed </a:t>
            </a:r>
            <a:r>
              <a:rPr lang="en-US" dirty="0"/>
              <a:t>so that you can identify problems at compile time instead of at run time.</a:t>
            </a:r>
          </a:p>
          <a:p>
            <a:r>
              <a:rPr lang="en-US" dirty="0"/>
              <a:t>You want to</a:t>
            </a:r>
            <a:r>
              <a:rPr lang="en-US" b="1" dirty="0"/>
              <a:t> associate a behavior with the related data</a:t>
            </a:r>
            <a:r>
              <a:rPr lang="en-US" dirty="0"/>
              <a:t>. For example, you want to calculate fields or enforce complex relationships or business rules between the data elements within an entity.</a:t>
            </a:r>
          </a:p>
          <a:p>
            <a:r>
              <a:rPr lang="en-US" dirty="0"/>
              <a:t>You want to </a:t>
            </a:r>
            <a:r>
              <a:rPr lang="en-US" b="1" dirty="0"/>
              <a:t>apply a domain model </a:t>
            </a:r>
            <a:r>
              <a:rPr lang="en-US" dirty="0"/>
              <a:t>to simplify complex business logic.</a:t>
            </a:r>
          </a:p>
          <a:p>
            <a:endParaRPr lang="en-US" dirty="0"/>
          </a:p>
        </p:txBody>
      </p:sp>
    </p:spTree>
    <p:extLst>
      <p:ext uri="{BB962C8B-B14F-4D97-AF65-F5344CB8AC3E}">
        <p14:creationId xmlns:p14="http://schemas.microsoft.com/office/powerpoint/2010/main" val="2420964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Solution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Use a repository to separate the logic that retrieves the data and maps it to the entity model from the business logic that acts on the model. The business logic should be agnostic to the type of data that comprises the data source layer. For example, the data source layer can be a database, a SharePoint list, or a Web service.</a:t>
            </a:r>
          </a:p>
          <a:p>
            <a:r>
              <a:rPr lang="en-US" dirty="0"/>
              <a:t>The repository </a:t>
            </a:r>
            <a:r>
              <a:rPr lang="en-US" b="1" dirty="0"/>
              <a:t>mediates between the data source layer and the business layers of the application</a:t>
            </a:r>
            <a:r>
              <a:rPr lang="en-US" dirty="0"/>
              <a:t>. It queries the data source for the data, maps the data from the data source to a business entity, and persists changes in the business entity to the data source. A repository separates the business logic from the interactions with the underlying data source or Web service. </a:t>
            </a:r>
            <a:r>
              <a:rPr lang="en-US" b="1" dirty="0"/>
              <a:t>The separation between the data and business tiers has three benefits:</a:t>
            </a:r>
          </a:p>
          <a:p>
            <a:pPr>
              <a:buFont typeface="Courier New" panose="02070309020205020404" pitchFamily="49" charset="0"/>
              <a:buChar char="o"/>
            </a:pPr>
            <a:r>
              <a:rPr lang="en-US" dirty="0"/>
              <a:t>It centralizes the data logic or Web service access logic.</a:t>
            </a:r>
          </a:p>
          <a:p>
            <a:pPr>
              <a:buFont typeface="Courier New" panose="02070309020205020404" pitchFamily="49" charset="0"/>
              <a:buChar char="o"/>
            </a:pPr>
            <a:r>
              <a:rPr lang="en-US" dirty="0"/>
              <a:t>It provides a substitution point for the unit tests.</a:t>
            </a:r>
          </a:p>
          <a:p>
            <a:pPr>
              <a:buFont typeface="Courier New" panose="02070309020205020404" pitchFamily="49" charset="0"/>
              <a:buChar char="o"/>
            </a:pPr>
            <a:r>
              <a:rPr lang="en-US" dirty="0"/>
              <a:t>It provides a flexible architecture that can be adapted as the overall design of the application evolves.</a:t>
            </a:r>
          </a:p>
          <a:p>
            <a:endParaRPr lang="en-US" dirty="0"/>
          </a:p>
        </p:txBody>
      </p:sp>
    </p:spTree>
    <p:extLst>
      <p:ext uri="{BB962C8B-B14F-4D97-AF65-F5344CB8AC3E}">
        <p14:creationId xmlns:p14="http://schemas.microsoft.com/office/powerpoint/2010/main" val="2946592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Ff649690.4058e458-bd54-4597-845e-6f8b1a21cfc3(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5172075"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Repository interactions</a:t>
            </a:r>
            <a:endParaRPr lang="en-US" dirty="0"/>
          </a:p>
        </p:txBody>
      </p:sp>
    </p:spTree>
    <p:extLst>
      <p:ext uri="{BB962C8B-B14F-4D97-AF65-F5344CB8AC3E}">
        <p14:creationId xmlns:p14="http://schemas.microsoft.com/office/powerpoint/2010/main" val="946556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Microsoft management tool </a:t>
            </a:r>
            <a:r>
              <a:rPr lang="en-US" sz="2200" dirty="0" smtClean="0"/>
              <a:t>May 2015</a:t>
            </a:r>
            <a:endParaRPr lang="en-US" sz="2200" dirty="0"/>
          </a:p>
        </p:txBody>
      </p:sp>
      <p:sp>
        <p:nvSpPr>
          <p:cNvPr id="3" name="Content Placeholder 2"/>
          <p:cNvSpPr>
            <a:spLocks noGrp="1"/>
          </p:cNvSpPr>
          <p:nvPr>
            <p:ph idx="1"/>
          </p:nvPr>
        </p:nvSpPr>
        <p:spPr/>
        <p:txBody>
          <a:bodyPr>
            <a:normAutofit fontScale="62500" lnSpcReduction="20000"/>
          </a:bodyPr>
          <a:lstStyle/>
          <a:p>
            <a:r>
              <a:rPr lang="en-US" dirty="0"/>
              <a:t>Microsoft </a:t>
            </a:r>
            <a:r>
              <a:rPr lang="en-US" dirty="0" smtClean="0"/>
              <a:t>launched </a:t>
            </a:r>
            <a:r>
              <a:rPr lang="en-US" dirty="0"/>
              <a:t>a tool that initially is best for managing its public and private clouds but that the company says will soon </a:t>
            </a:r>
            <a:r>
              <a:rPr lang="en-US" b="1" dirty="0"/>
              <a:t>enable enterprises to control hybrid clouds </a:t>
            </a:r>
            <a:r>
              <a:rPr lang="en-US" dirty="0"/>
              <a:t>based on Amazon Web Services and VMware clouds, too</a:t>
            </a:r>
            <a:r>
              <a:rPr lang="en-US" dirty="0" smtClean="0"/>
              <a:t>.</a:t>
            </a:r>
          </a:p>
          <a:p>
            <a:r>
              <a:rPr lang="en-US" dirty="0" smtClean="0"/>
              <a:t>The </a:t>
            </a:r>
            <a:r>
              <a:rPr lang="en-US" b="1" dirty="0"/>
              <a:t>Operations Management </a:t>
            </a:r>
            <a:r>
              <a:rPr lang="en-US" b="1" dirty="0" smtClean="0"/>
              <a:t>Suite </a:t>
            </a:r>
            <a:r>
              <a:rPr lang="en-US" dirty="0"/>
              <a:t>helps simplify management of your datacenter assets wherever they live,” wrote Jeremy Winter, a product manager at Microsoft, in a blog post. “That means any instance in any cloud, including your data center, Azure, AWS, Windows Server, Linux, VMware, and OpenStack</a:t>
            </a:r>
            <a:r>
              <a:rPr lang="en-US" dirty="0" smtClean="0"/>
              <a:t>.”</a:t>
            </a:r>
          </a:p>
          <a:p>
            <a:r>
              <a:rPr lang="en-US" dirty="0"/>
              <a:t>Microsoft, which revealed OMS at its inaugural Ignite Conference in Chicago, is attempting to fill </a:t>
            </a:r>
            <a:r>
              <a:rPr lang="en-US" b="1" dirty="0"/>
              <a:t>a void in the market for management tools that work across clouds. </a:t>
            </a:r>
            <a:endParaRPr lang="en-US" b="1" dirty="0" smtClean="0"/>
          </a:p>
          <a:p>
            <a:r>
              <a:rPr lang="en-US" dirty="0"/>
              <a:t>What OMS does include are </a:t>
            </a:r>
            <a:r>
              <a:rPr lang="en-US" b="1" dirty="0"/>
              <a:t>features for analytics </a:t>
            </a:r>
            <a:r>
              <a:rPr lang="en-US" dirty="0"/>
              <a:t>(such as monitoring logs to show how cloud resources are being used), </a:t>
            </a:r>
            <a:r>
              <a:rPr lang="en-US" b="1" dirty="0"/>
              <a:t>automation</a:t>
            </a:r>
            <a:r>
              <a:rPr lang="en-US" dirty="0"/>
              <a:t> (for creating and running automated tasks), </a:t>
            </a:r>
            <a:r>
              <a:rPr lang="en-US" b="1" dirty="0"/>
              <a:t>availability </a:t>
            </a:r>
            <a:r>
              <a:rPr lang="en-US" dirty="0"/>
              <a:t>(to manage automatic backup and recovery) and </a:t>
            </a:r>
            <a:r>
              <a:rPr lang="en-US" b="1" dirty="0"/>
              <a:t>security</a:t>
            </a:r>
            <a:r>
              <a:rPr lang="en-US" dirty="0"/>
              <a:t> (to define role-based access controls for cloud resources).</a:t>
            </a:r>
          </a:p>
        </p:txBody>
      </p:sp>
    </p:spTree>
    <p:extLst>
      <p:ext uri="{BB962C8B-B14F-4D97-AF65-F5344CB8AC3E}">
        <p14:creationId xmlns:p14="http://schemas.microsoft.com/office/powerpoint/2010/main" val="8461231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p:cNvSpPr>
          <p:nvPr>
            <p:ph type="title"/>
          </p:nvPr>
        </p:nvSpPr>
        <p:spPr/>
        <p:txBody>
          <a:bodyPr/>
          <a:lstStyle/>
          <a:p>
            <a:r>
              <a:rPr lang="en-US" sz="2400" b="1" dirty="0" smtClean="0"/>
              <a:t>SOA Software Policy Manager </a:t>
            </a:r>
            <a:r>
              <a:rPr lang="en-US" sz="2000" dirty="0" smtClean="0"/>
              <a:t>http</a:t>
            </a:r>
            <a:r>
              <a:rPr lang="en-US" sz="2000" dirty="0"/>
              <a:t>://www.soa.com/products/policy_manager/</a:t>
            </a:r>
            <a:endParaRPr lang="en-US" sz="2000" dirty="0" smtClean="0"/>
          </a:p>
        </p:txBody>
      </p:sp>
      <p:sp>
        <p:nvSpPr>
          <p:cNvPr id="157698" name="Rectangle 3"/>
          <p:cNvSpPr>
            <a:spLocks noGrp="1"/>
          </p:cNvSpPr>
          <p:nvPr>
            <p:ph type="body" idx="1"/>
          </p:nvPr>
        </p:nvSpPr>
        <p:spPr/>
        <p:txBody>
          <a:bodyPr>
            <a:noAutofit/>
          </a:bodyPr>
          <a:lstStyle/>
          <a:p>
            <a:pPr>
              <a:lnSpc>
                <a:spcPct val="80000"/>
              </a:lnSpc>
            </a:pPr>
            <a:r>
              <a:rPr lang="en-US" sz="1600" b="1" dirty="0" smtClean="0"/>
              <a:t>Policy Manager™</a:t>
            </a:r>
            <a:r>
              <a:rPr lang="en-US" sz="1600" dirty="0" smtClean="0"/>
              <a:t> is a comprehensive </a:t>
            </a:r>
            <a:r>
              <a:rPr lang="en-US" sz="1600" b="1" dirty="0" smtClean="0"/>
              <a:t>SOA Policy Governance Automation </a:t>
            </a:r>
            <a:r>
              <a:rPr lang="en-US" sz="1600" dirty="0" smtClean="0"/>
              <a:t>solution offering governance process and collaboration capabilities to instill consistency and accountability and encourage desired behavior.</a:t>
            </a:r>
          </a:p>
          <a:p>
            <a:pPr>
              <a:lnSpc>
                <a:spcPct val="80000"/>
              </a:lnSpc>
            </a:pPr>
            <a:r>
              <a:rPr lang="en-US" sz="1600" dirty="0" smtClean="0"/>
              <a:t>It can be deployed stand-alone providing  SOA Governance Automation capabilities with built-in lifecycle policy enforcement and operational policy management. It integrates seamlessly with SOA Software’s Repository Manager™ for comprehensive metadata management, and can also be deployed with SOA Software’s Service Manager™, or any other standards-based SOA Operational Governance Automation solution, to deliver comprehensive Integrated SOA Governance Automation infrastructure.</a:t>
            </a:r>
          </a:p>
          <a:p>
            <a:pPr>
              <a:lnSpc>
                <a:spcPct val="80000"/>
              </a:lnSpc>
            </a:pPr>
            <a:r>
              <a:rPr lang="en-US" sz="1600" dirty="0" smtClean="0"/>
              <a:t>Policy Manager provides an enterprise-class </a:t>
            </a:r>
            <a:r>
              <a:rPr lang="en-US" sz="1600" b="1" dirty="0" smtClean="0"/>
              <a:t>UDDIv3</a:t>
            </a:r>
            <a:r>
              <a:rPr lang="en-US" sz="1600" dirty="0" smtClean="0"/>
              <a:t> registry with a role-based JSR-168 compliant Web-based portal interface to ensure that different users have easy access to the features and capabilities they need and use the most.</a:t>
            </a:r>
          </a:p>
          <a:p>
            <a:pPr>
              <a:lnSpc>
                <a:spcPct val="80000"/>
              </a:lnSpc>
            </a:pPr>
            <a:r>
              <a:rPr lang="en-US" sz="1600" dirty="0" smtClean="0"/>
              <a:t>Provides comprehensive SOA Governance tools for all the different roles in the organization including; service developer, consumer developer, architect, business stakeholder, IT operations, security operations, and more. It uses a </a:t>
            </a:r>
            <a:r>
              <a:rPr lang="en-US" sz="1600" b="1" dirty="0" smtClean="0"/>
              <a:t>role-based security model </a:t>
            </a:r>
            <a:r>
              <a:rPr lang="en-US" sz="1600" dirty="0" smtClean="0"/>
              <a:t>for authorization of policy-driven SOA Governance process control such as service publishing and provisioning, and to protect sensitive information.</a:t>
            </a:r>
          </a:p>
          <a:p>
            <a:pPr>
              <a:lnSpc>
                <a:spcPct val="80000"/>
              </a:lnSpc>
            </a:pPr>
            <a:r>
              <a:rPr lang="en-US" sz="1600" dirty="0" smtClean="0"/>
              <a:t>Policy Manager defines, monitors, and manages </a:t>
            </a:r>
            <a:r>
              <a:rPr lang="en-US" sz="1600" b="1" dirty="0" smtClean="0"/>
              <a:t>Active Contracts</a:t>
            </a:r>
            <a:r>
              <a:rPr lang="en-US" sz="1600" dirty="0" smtClean="0"/>
              <a:t>™ between consumers and providers. These contracts are created through a negotiation process, supported by ad-hoc collaboration between vested constituents and can be enforced by a standards-based SOA run-time security and management solution like Service Manager. They define the specific policy sets that will be used and enforced, the SLAs and alerts the service commits to, and the access profile and capacity granted to the consumer.</a:t>
            </a:r>
          </a:p>
        </p:txBody>
      </p:sp>
    </p:spTree>
    <p:extLst>
      <p:ext uri="{BB962C8B-B14F-4D97-AF65-F5344CB8AC3E}">
        <p14:creationId xmlns:p14="http://schemas.microsoft.com/office/powerpoint/2010/main" val="4127273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II</a:t>
            </a:r>
            <a:endParaRPr lang="en-US" dirty="0"/>
          </a:p>
        </p:txBody>
      </p:sp>
      <p:sp>
        <p:nvSpPr>
          <p:cNvPr id="3" name="Content Placeholder 2"/>
          <p:cNvSpPr>
            <a:spLocks noGrp="1"/>
          </p:cNvSpPr>
          <p:nvPr>
            <p:ph idx="1"/>
          </p:nvPr>
        </p:nvSpPr>
        <p:spPr/>
        <p:txBody>
          <a:bodyPr>
            <a:noAutofit/>
          </a:bodyPr>
          <a:lstStyle/>
          <a:p>
            <a:pPr lvl="1" algn="just">
              <a:buFont typeface="Arial" panose="020B0604020202020204" pitchFamily="34" charset="0"/>
              <a:buChar char="•"/>
            </a:pPr>
            <a:r>
              <a:rPr lang="en-US" sz="2400" b="1" dirty="0" smtClean="0"/>
              <a:t>GLBA </a:t>
            </a:r>
            <a:r>
              <a:rPr lang="en-US" sz="2400" dirty="0" smtClean="0"/>
              <a:t>(</a:t>
            </a:r>
            <a:r>
              <a:rPr lang="en-US" sz="2400" dirty="0"/>
              <a:t>Gramm-Leach-Bliley Act) is  a standard that requires financial institutions that offer consumers financial products or services to develop, implement, and maintain a compressive information security program that protects the privacy and integrity of customer records. </a:t>
            </a:r>
          </a:p>
          <a:p>
            <a:pPr lvl="1" algn="just">
              <a:buFont typeface="Arial" panose="020B0604020202020204" pitchFamily="34" charset="0"/>
              <a:buChar char="•"/>
            </a:pPr>
            <a:r>
              <a:rPr lang="en-US" sz="2400" b="1" dirty="0" smtClean="0"/>
              <a:t>SOX</a:t>
            </a:r>
            <a:r>
              <a:rPr lang="en-US" sz="2400" dirty="0" smtClean="0"/>
              <a:t> (The </a:t>
            </a:r>
            <a:r>
              <a:rPr lang="en-US" sz="2400" dirty="0"/>
              <a:t>Sarbanes-Oxley Act) is </a:t>
            </a:r>
            <a:r>
              <a:rPr lang="en-US" sz="2400" dirty="0" smtClean="0"/>
              <a:t>a standard to </a:t>
            </a:r>
            <a:r>
              <a:rPr lang="en-US" sz="2400" dirty="0"/>
              <a:t>protect shareholders and the general </a:t>
            </a:r>
            <a:r>
              <a:rPr lang="en-US" sz="2400" dirty="0" smtClean="0"/>
              <a:t>public from </a:t>
            </a:r>
            <a:r>
              <a:rPr lang="en-US" sz="2400" dirty="0"/>
              <a:t>accounting errors and fraudulent practices in the </a:t>
            </a:r>
            <a:r>
              <a:rPr lang="en-US" sz="2400" dirty="0" smtClean="0"/>
              <a:t>enterprise. It defines which records needs to be stored and for how long. It doesn’t define how business should store records.</a:t>
            </a:r>
          </a:p>
        </p:txBody>
      </p:sp>
    </p:spTree>
    <p:extLst>
      <p:ext uri="{BB962C8B-B14F-4D97-AF65-F5344CB8AC3E}">
        <p14:creationId xmlns:p14="http://schemas.microsoft.com/office/powerpoint/2010/main" val="20744011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Policy Manager II</a:t>
            </a:r>
            <a:endParaRPr lang="en-US" sz="2400" dirty="0"/>
          </a:p>
        </p:txBody>
      </p:sp>
      <p:sp>
        <p:nvSpPr>
          <p:cNvPr id="3" name="Content Placeholder 2"/>
          <p:cNvSpPr>
            <a:spLocks noGrp="1"/>
          </p:cNvSpPr>
          <p:nvPr>
            <p:ph idx="1"/>
          </p:nvPr>
        </p:nvSpPr>
        <p:spPr/>
        <p:txBody>
          <a:bodyPr>
            <a:normAutofit lnSpcReduction="10000"/>
          </a:bodyPr>
          <a:lstStyle/>
          <a:p>
            <a:pPr marL="0" indent="0">
              <a:buNone/>
            </a:pPr>
            <a:r>
              <a:rPr lang="en-US" sz="1800" dirty="0" smtClean="0"/>
              <a:t>Policy </a:t>
            </a:r>
            <a:r>
              <a:rPr lang="en-US" sz="1800" dirty="0"/>
              <a:t>Manager delivers powerful publish and </a:t>
            </a:r>
            <a:r>
              <a:rPr lang="en-US" sz="1800" dirty="0" smtClean="0"/>
              <a:t>discovery approvals </a:t>
            </a:r>
            <a:r>
              <a:rPr lang="en-US" sz="1800" dirty="0"/>
              <a:t>features </a:t>
            </a:r>
            <a:r>
              <a:rPr lang="en-US" sz="1800" dirty="0" smtClean="0"/>
              <a:t>for service </a:t>
            </a:r>
            <a:r>
              <a:rPr lang="en-US" sz="1800" dirty="0"/>
              <a:t>publishing and provisioning combined with </a:t>
            </a:r>
            <a:r>
              <a:rPr lang="en-US" sz="1800" dirty="0" smtClean="0"/>
              <a:t>search, browse</a:t>
            </a:r>
            <a:r>
              <a:rPr lang="en-US" sz="1800" dirty="0"/>
              <a:t>, and collaboration features to:</a:t>
            </a:r>
          </a:p>
          <a:p>
            <a:r>
              <a:rPr lang="en-US" sz="1800" b="1" dirty="0"/>
              <a:t>Ensure that published services are appropriate and comply </a:t>
            </a:r>
            <a:r>
              <a:rPr lang="en-US" sz="1800" dirty="0"/>
              <a:t>with enterprise design guidelines </a:t>
            </a:r>
          </a:p>
          <a:p>
            <a:pPr lvl="1"/>
            <a:r>
              <a:rPr lang="en-US" sz="1800" dirty="0"/>
              <a:t>Provide a publishing process with built-in tests to verify compliance with policies</a:t>
            </a:r>
          </a:p>
          <a:p>
            <a:r>
              <a:rPr lang="en-US" sz="1800" b="1" dirty="0"/>
              <a:t>Reduce development cost and time </a:t>
            </a:r>
            <a:r>
              <a:rPr lang="en-US" sz="1800" dirty="0"/>
              <a:t>by providing a service for publishing and discovery of services and all related assets </a:t>
            </a:r>
          </a:p>
          <a:p>
            <a:pPr lvl="1"/>
            <a:r>
              <a:rPr lang="en-US" sz="1800" dirty="0"/>
              <a:t>Developers browse or search a central registry for categorized services</a:t>
            </a:r>
          </a:p>
          <a:p>
            <a:pPr lvl="1"/>
            <a:r>
              <a:rPr lang="en-US" sz="1800" dirty="0"/>
              <a:t>Retrieve basic service assets from the registry/repository</a:t>
            </a:r>
          </a:p>
          <a:p>
            <a:pPr lvl="1"/>
            <a:r>
              <a:rPr lang="en-US" sz="1800" dirty="0"/>
              <a:t>Flexible tagging, categorization, and taxonomy models</a:t>
            </a:r>
          </a:p>
          <a:p>
            <a:r>
              <a:rPr lang="en-US" sz="1800" b="1" dirty="0"/>
              <a:t>Facilitate communication </a:t>
            </a:r>
            <a:r>
              <a:rPr lang="en-US" sz="1800" dirty="0"/>
              <a:t>between vested parties through contextual collaboration </a:t>
            </a:r>
          </a:p>
          <a:p>
            <a:pPr lvl="1"/>
            <a:r>
              <a:rPr lang="en-US" sz="1800" dirty="0"/>
              <a:t>Ad-hoc and unstructured interactions between vested constituents around organization, policy, service, and contract</a:t>
            </a:r>
          </a:p>
          <a:p>
            <a:endParaRPr lang="en-US" sz="1800" dirty="0"/>
          </a:p>
        </p:txBody>
      </p:sp>
    </p:spTree>
    <p:extLst>
      <p:ext uri="{BB962C8B-B14F-4D97-AF65-F5344CB8AC3E}">
        <p14:creationId xmlns:p14="http://schemas.microsoft.com/office/powerpoint/2010/main" val="37057156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Policy Manager: SOA Software Contract </a:t>
            </a:r>
            <a:r>
              <a:rPr lang="en-US" sz="2800" b="1" dirty="0"/>
              <a:t>Management</a:t>
            </a:r>
            <a:r>
              <a:rPr lang="en-US" sz="2800" dirty="0"/>
              <a:t/>
            </a:r>
            <a:br>
              <a:rPr lang="en-US" sz="2800" dirty="0"/>
            </a:b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sz="1600" dirty="0" smtClean="0"/>
              <a:t>Policy </a:t>
            </a:r>
            <a:r>
              <a:rPr lang="en-US" sz="1600" dirty="0"/>
              <a:t>Manager </a:t>
            </a:r>
            <a:r>
              <a:rPr lang="en-US" sz="1600" b="1" dirty="0"/>
              <a:t>uses Active Contracts </a:t>
            </a:r>
            <a:r>
              <a:rPr lang="en-US" sz="1600" dirty="0"/>
              <a:t>to: </a:t>
            </a:r>
          </a:p>
          <a:p>
            <a:r>
              <a:rPr lang="en-US" sz="1600" dirty="0"/>
              <a:t>Manage relationships between service consumers and providers </a:t>
            </a:r>
          </a:p>
          <a:p>
            <a:pPr lvl="1"/>
            <a:r>
              <a:rPr lang="en-US" sz="1600" dirty="0"/>
              <a:t>Provide a process allowing the negotiation of policies, </a:t>
            </a:r>
            <a:r>
              <a:rPr lang="en-US" sz="1600" dirty="0" err="1"/>
              <a:t>SLAs,and</a:t>
            </a:r>
            <a:r>
              <a:rPr lang="en-US" sz="1600" dirty="0"/>
              <a:t> capabilities between consumer and provider</a:t>
            </a:r>
          </a:p>
          <a:p>
            <a:pPr lvl="1"/>
            <a:r>
              <a:rPr lang="en-US" sz="1600" dirty="0"/>
              <a:t>Enforce a contract that tracks this relationship</a:t>
            </a:r>
          </a:p>
          <a:p>
            <a:pPr lvl="1"/>
            <a:r>
              <a:rPr lang="en-US" sz="1600" dirty="0"/>
              <a:t>Provide notifications on changes</a:t>
            </a:r>
          </a:p>
          <a:p>
            <a:r>
              <a:rPr lang="en-US" sz="1600" b="1" dirty="0"/>
              <a:t>Deliver consumer-led service and policy definition </a:t>
            </a:r>
          </a:p>
          <a:p>
            <a:pPr lvl="1"/>
            <a:r>
              <a:rPr lang="en-US" sz="1600" dirty="0"/>
              <a:t>Consumers can request a service (WSDL) with constraints and capabilities (policy) they would like to use, and allow organizations to fulfill this by negotiating and implementing the agreed policies and services</a:t>
            </a:r>
          </a:p>
          <a:p>
            <a:r>
              <a:rPr lang="en-US" sz="1600" dirty="0"/>
              <a:t>Manage the supply and demand equation for services with </a:t>
            </a:r>
            <a:r>
              <a:rPr lang="en-US" sz="1600" b="1" dirty="0"/>
              <a:t>a contract-based provisioning process for: </a:t>
            </a:r>
          </a:p>
          <a:p>
            <a:pPr lvl="1"/>
            <a:r>
              <a:rPr lang="en-US" sz="1600" dirty="0"/>
              <a:t>Capacity planning</a:t>
            </a:r>
          </a:p>
          <a:p>
            <a:pPr lvl="1"/>
            <a:r>
              <a:rPr lang="en-US" sz="1600" dirty="0"/>
              <a:t>Version management</a:t>
            </a:r>
          </a:p>
          <a:p>
            <a:pPr lvl="1"/>
            <a:r>
              <a:rPr lang="en-US" sz="1600" dirty="0"/>
              <a:t>Service deprecation</a:t>
            </a:r>
          </a:p>
          <a:p>
            <a:pPr lvl="1"/>
            <a:r>
              <a:rPr lang="en-US" sz="1600" dirty="0"/>
              <a:t>Mapping relationships between services for impact and exception analysis and reporting</a:t>
            </a:r>
          </a:p>
          <a:p>
            <a:endParaRPr lang="en-US" sz="1600" dirty="0"/>
          </a:p>
        </p:txBody>
      </p:sp>
    </p:spTree>
    <p:extLst>
      <p:ext uri="{BB962C8B-B14F-4D97-AF65-F5344CB8AC3E}">
        <p14:creationId xmlns:p14="http://schemas.microsoft.com/office/powerpoint/2010/main" val="39706030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p:cNvSpPr>
          <p:nvPr>
            <p:ph type="title"/>
          </p:nvPr>
        </p:nvSpPr>
        <p:spPr/>
        <p:txBody>
          <a:bodyPr/>
          <a:lstStyle/>
          <a:p>
            <a:r>
              <a:rPr lang="en-US" smtClean="0"/>
              <a:t>SOA Software Repository Manager</a:t>
            </a:r>
          </a:p>
        </p:txBody>
      </p:sp>
      <p:sp>
        <p:nvSpPr>
          <p:cNvPr id="160770" name="Rectangle 3"/>
          <p:cNvSpPr>
            <a:spLocks noGrp="1"/>
          </p:cNvSpPr>
          <p:nvPr>
            <p:ph type="body" idx="1"/>
          </p:nvPr>
        </p:nvSpPr>
        <p:spPr/>
        <p:txBody>
          <a:bodyPr>
            <a:normAutofit lnSpcReduction="10000"/>
          </a:bodyPr>
          <a:lstStyle/>
          <a:p>
            <a:pPr>
              <a:lnSpc>
                <a:spcPct val="80000"/>
              </a:lnSpc>
            </a:pPr>
            <a:r>
              <a:rPr lang="en-US" sz="1800" dirty="0" smtClean="0"/>
              <a:t>It enables enterprises to understand what services and other software assets exist, where they're located and how each fits into a company's business and technical landscape. By providing a context for understanding and assessing existing software assets, Repository Manager serves to automate the path to SOA. </a:t>
            </a:r>
          </a:p>
          <a:p>
            <a:pPr marL="0" indent="0">
              <a:lnSpc>
                <a:spcPct val="80000"/>
              </a:lnSpc>
              <a:buNone/>
            </a:pPr>
            <a:endParaRPr lang="en-US" sz="1800" dirty="0" smtClean="0"/>
          </a:p>
          <a:p>
            <a:pPr>
              <a:lnSpc>
                <a:spcPct val="80000"/>
              </a:lnSpc>
            </a:pPr>
            <a:r>
              <a:rPr lang="en-US" sz="1800" dirty="0" smtClean="0"/>
              <a:t>Repository Manager™ is a </a:t>
            </a:r>
            <a:r>
              <a:rPr lang="en-US" sz="1800" b="1" dirty="0" smtClean="0"/>
              <a:t>development governance platform </a:t>
            </a:r>
            <a:r>
              <a:rPr lang="en-US" sz="1800" dirty="0" smtClean="0"/>
              <a:t>that automates machine and role-based signoffs across the software development lifecycle. Development governance occurs as a service moves through the various phases of the software development lifecycle. </a:t>
            </a:r>
          </a:p>
          <a:p>
            <a:pPr>
              <a:lnSpc>
                <a:spcPct val="80000"/>
              </a:lnSpc>
            </a:pPr>
            <a:endParaRPr lang="en-US" sz="1800" dirty="0" smtClean="0"/>
          </a:p>
          <a:p>
            <a:pPr>
              <a:lnSpc>
                <a:spcPct val="80000"/>
              </a:lnSpc>
            </a:pPr>
            <a:r>
              <a:rPr lang="en-US" sz="1800" dirty="0" smtClean="0"/>
              <a:t>Without development governance, SOA initiatives will fail to deliver agility to the enterprise - the core value of SOA. </a:t>
            </a:r>
            <a:r>
              <a:rPr lang="en-US" sz="1800" b="1" dirty="0" smtClean="0"/>
              <a:t>Enterprises must be able to track all of the components of SOA, changing them as needed while maintaining a clear understanding of underlying interdependencies</a:t>
            </a:r>
            <a:r>
              <a:rPr lang="en-US" sz="1800" dirty="0" smtClean="0"/>
              <a:t>. This holistic perspective can only be achieved through effective development governance. </a:t>
            </a:r>
          </a:p>
          <a:p>
            <a:pPr>
              <a:lnSpc>
                <a:spcPct val="80000"/>
              </a:lnSpc>
            </a:pPr>
            <a:endParaRPr lang="en-US" sz="1800" dirty="0" smtClean="0"/>
          </a:p>
          <a:p>
            <a:pPr>
              <a:lnSpc>
                <a:spcPct val="80000"/>
              </a:lnSpc>
            </a:pPr>
            <a:r>
              <a:rPr lang="en-US" sz="1800" dirty="0" smtClean="0"/>
              <a:t>Repository Manager's strong integration with application development environments, federation with all major service registries and extensive integration with Policy Manager™ enables customers to rapidly develop, govern and deploy services and their supporting assets within the SOA service lifecycle. </a:t>
            </a:r>
          </a:p>
        </p:txBody>
      </p:sp>
    </p:spTree>
    <p:extLst>
      <p:ext uri="{BB962C8B-B14F-4D97-AF65-F5344CB8AC3E}">
        <p14:creationId xmlns:p14="http://schemas.microsoft.com/office/powerpoint/2010/main" val="2405985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Microsoft System Center 2012: Taking Systems Management to the Cloud</a:t>
            </a:r>
            <a:r>
              <a:rPr lang="en-US" b="1" dirty="0" smtClean="0"/>
              <a:t/>
            </a:r>
            <a:br>
              <a:rPr lang="en-US" b="1" dirty="0" smtClean="0"/>
            </a:br>
            <a:r>
              <a:rPr lang="en-US" sz="1600" b="1" dirty="0" smtClean="0"/>
              <a:t>http://technet.microsoft.com/en-us/magazine/hh273449.aspx</a:t>
            </a:r>
            <a:endParaRPr lang="en-US" sz="1600" dirty="0"/>
          </a:p>
        </p:txBody>
      </p:sp>
      <p:sp>
        <p:nvSpPr>
          <p:cNvPr id="3" name="Content Placeholder 2"/>
          <p:cNvSpPr>
            <a:spLocks noGrp="1"/>
          </p:cNvSpPr>
          <p:nvPr>
            <p:ph idx="1"/>
          </p:nvPr>
        </p:nvSpPr>
        <p:spPr/>
        <p:txBody>
          <a:bodyPr>
            <a:normAutofit lnSpcReduction="10000"/>
          </a:bodyPr>
          <a:lstStyle/>
          <a:p>
            <a:r>
              <a:rPr lang="en-US" sz="1600" dirty="0" smtClean="0"/>
              <a:t>Users expect constant access to corporate services from wherever they are on whichever device they’re using. To support a rich user experience across an expanding range of mobile devices, you need to adopt new processes, new physical infrastructure and virtualization technology. You must also ensure those changes meet corporate control and compliance requirements. You have to manage and secure these enabling technologies without driving up operational costs or increasing administrative complexity.</a:t>
            </a:r>
          </a:p>
          <a:p>
            <a:r>
              <a:rPr lang="en-US" sz="1600" b="1" dirty="0" smtClean="0"/>
              <a:t>System Center Configuration Manager </a:t>
            </a:r>
            <a:r>
              <a:rPr lang="en-US" sz="1600" dirty="0" smtClean="0"/>
              <a:t>(SCCM) 2012 (now R2) can address these challenges in myriad ways. SCCM 2012 enables the device freedom that users have come to expect, while ensuring that you can still exert an appropriate level of control. SCCM 2012 introduces multivendor platform support, with native support for all devices that leverage Exchange ActiveSync technology. This includes Windows Phone-, Apple </a:t>
            </a:r>
            <a:r>
              <a:rPr lang="en-US" sz="1600" dirty="0" err="1" smtClean="0"/>
              <a:t>iOS</a:t>
            </a:r>
            <a:r>
              <a:rPr lang="en-US" sz="1600" dirty="0" smtClean="0"/>
              <a:t>-, </a:t>
            </a:r>
            <a:r>
              <a:rPr lang="en-US" sz="1600" dirty="0" err="1" smtClean="0"/>
              <a:t>Symbian</a:t>
            </a:r>
            <a:r>
              <a:rPr lang="en-US" sz="1600" dirty="0" smtClean="0"/>
              <a:t>- and Android-based devices. You can manage multiple mobile device platforms, complete with asset tracking and policy enforcement. You can even manage mobile devices that connect to public cloud-hosted e-mail infrastructure, like Office 365.</a:t>
            </a:r>
          </a:p>
          <a:p>
            <a:r>
              <a:rPr lang="en-US" sz="1600" b="1" dirty="0" smtClean="0"/>
              <a:t>System Center Virtual Machine Manager </a:t>
            </a:r>
            <a:r>
              <a:rPr lang="en-US" sz="1600" dirty="0" smtClean="0"/>
              <a:t>(VMM) 2012 focuses on delivering private cloud solutions. It moves beyond provisioning and managing individual servers. It helps you manage “Fabric” resources as well—not just servers, but shared resources like storage and networks.</a:t>
            </a:r>
          </a:p>
          <a:p>
            <a:endParaRPr lang="en-US" sz="1600" dirty="0"/>
          </a:p>
        </p:txBody>
      </p:sp>
    </p:spTree>
    <p:extLst>
      <p:ext uri="{BB962C8B-B14F-4D97-AF65-F5344CB8AC3E}">
        <p14:creationId xmlns:p14="http://schemas.microsoft.com/office/powerpoint/2010/main" val="32430075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r>
              <a:rPr lang="en-US" smtClean="0"/>
              <a:t>HP VM manager tasks</a:t>
            </a:r>
          </a:p>
        </p:txBody>
      </p:sp>
      <p:sp>
        <p:nvSpPr>
          <p:cNvPr id="161794" name="Content Placeholder 2"/>
          <p:cNvSpPr>
            <a:spLocks noGrp="1"/>
          </p:cNvSpPr>
          <p:nvPr>
            <p:ph idx="1"/>
          </p:nvPr>
        </p:nvSpPr>
        <p:spPr/>
        <p:txBody>
          <a:bodyPr/>
          <a:lstStyle/>
          <a:p>
            <a:r>
              <a:rPr lang="en-US" sz="2000" b="1" dirty="0" smtClean="0"/>
              <a:t>Create, configure, and control virtual machines </a:t>
            </a:r>
            <a:r>
              <a:rPr lang="en-US" sz="2000" dirty="0" smtClean="0"/>
              <a:t>and their resources, such as virtual switches (</a:t>
            </a:r>
            <a:r>
              <a:rPr lang="en-US" sz="2000" dirty="0" err="1" smtClean="0"/>
              <a:t>vswitches</a:t>
            </a:r>
            <a:r>
              <a:rPr lang="en-US" sz="2000" dirty="0" smtClean="0"/>
              <a:t>), virtual network devices, and virtual storage devices</a:t>
            </a:r>
          </a:p>
          <a:p>
            <a:r>
              <a:rPr lang="en-US" sz="2000" b="1" dirty="0" smtClean="0"/>
              <a:t>Monitor </a:t>
            </a:r>
            <a:r>
              <a:rPr lang="en-US" sz="2000" dirty="0" smtClean="0"/>
              <a:t>VM Host and virtual machine operation</a:t>
            </a:r>
          </a:p>
          <a:p>
            <a:r>
              <a:rPr lang="en-US" sz="2000" dirty="0" smtClean="0"/>
              <a:t>Modify virtual machine configurations</a:t>
            </a:r>
          </a:p>
          <a:p>
            <a:r>
              <a:rPr lang="en-US" sz="2000" b="1" dirty="0" smtClean="0"/>
              <a:t>Migrate</a:t>
            </a:r>
            <a:r>
              <a:rPr lang="en-US" sz="2000" dirty="0" smtClean="0"/>
              <a:t> virtual machines from host to host</a:t>
            </a:r>
          </a:p>
          <a:p>
            <a:r>
              <a:rPr lang="en-US" sz="2000" dirty="0" smtClean="0"/>
              <a:t>Collect and view utilization data for VM Host, virtual machines, and their resources</a:t>
            </a:r>
          </a:p>
          <a:p>
            <a:r>
              <a:rPr lang="en-US" sz="2000" dirty="0" smtClean="0"/>
              <a:t>Respond to status reports, error messages, and problems concerning virtual machines</a:t>
            </a:r>
          </a:p>
        </p:txBody>
      </p:sp>
    </p:spTree>
    <p:extLst>
      <p:ext uri="{BB962C8B-B14F-4D97-AF65-F5344CB8AC3E}">
        <p14:creationId xmlns:p14="http://schemas.microsoft.com/office/powerpoint/2010/main" val="3983009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err="1"/>
              <a:t>RightScale</a:t>
            </a:r>
            <a:r>
              <a:rPr lang="en-US" sz="2400" b="1" dirty="0"/>
              <a:t> Cloud </a:t>
            </a:r>
            <a:r>
              <a:rPr lang="en-US" sz="2400" b="1" dirty="0" smtClean="0"/>
              <a:t>Management</a:t>
            </a:r>
            <a:br>
              <a:rPr lang="en-US" sz="2400" b="1" dirty="0" smtClean="0"/>
            </a:br>
            <a:r>
              <a:rPr lang="en-US" sz="2000" dirty="0" smtClean="0"/>
              <a:t>http</a:t>
            </a:r>
            <a:r>
              <a:rPr lang="en-US" sz="2000" dirty="0"/>
              <a:t>://www.rightscale.com/products/</a:t>
            </a:r>
          </a:p>
        </p:txBody>
      </p:sp>
      <p:sp>
        <p:nvSpPr>
          <p:cNvPr id="3" name="Content Placeholder 2"/>
          <p:cNvSpPr>
            <a:spLocks noGrp="1"/>
          </p:cNvSpPr>
          <p:nvPr>
            <p:ph idx="1"/>
          </p:nvPr>
        </p:nvSpPr>
        <p:spPr/>
        <p:txBody>
          <a:bodyPr/>
          <a:lstStyle/>
          <a:p>
            <a:r>
              <a:rPr lang="en-US" sz="1800" dirty="0" smtClean="0"/>
              <a:t>The </a:t>
            </a:r>
            <a:r>
              <a:rPr lang="en-US" sz="1800" dirty="0"/>
              <a:t>bridge between your applications and your cloud infrastructure. </a:t>
            </a:r>
            <a:endParaRPr lang="en-US" sz="1800" dirty="0" smtClean="0"/>
          </a:p>
          <a:p>
            <a:r>
              <a:rPr lang="en-US" sz="1800" dirty="0" smtClean="0"/>
              <a:t>The </a:t>
            </a:r>
            <a:r>
              <a:rPr lang="en-US" sz="1800" b="1" dirty="0" err="1">
                <a:hlinkClick r:id="rId2"/>
              </a:rPr>
              <a:t>MultiCloud</a:t>
            </a:r>
            <a:r>
              <a:rPr lang="en-US" sz="1800" b="1" dirty="0">
                <a:hlinkClick r:id="rId2"/>
              </a:rPr>
              <a:t> Platform</a:t>
            </a:r>
            <a:r>
              <a:rPr lang="en-US" sz="1800" dirty="0"/>
              <a:t> provides a universal remote to conveniently access your public, private, and hybrid cloud resource pools from one Dashboard and API. </a:t>
            </a:r>
            <a:endParaRPr lang="en-US" sz="1800" dirty="0" smtClean="0"/>
          </a:p>
          <a:p>
            <a:r>
              <a:rPr lang="en-US" sz="1800" dirty="0" smtClean="0"/>
              <a:t>The </a:t>
            </a:r>
            <a:r>
              <a:rPr lang="en-US" sz="1800" b="1" dirty="0">
                <a:hlinkClick r:id="rId3"/>
              </a:rPr>
              <a:t>Configuration Framework</a:t>
            </a:r>
            <a:r>
              <a:rPr lang="en-US" sz="1800" dirty="0"/>
              <a:t> provides intelligent cloud blueprints to configure and operate your servers in a dynamic and completely customizable fashion. </a:t>
            </a:r>
            <a:endParaRPr lang="en-US" sz="1800" dirty="0" smtClean="0"/>
          </a:p>
          <a:p>
            <a:r>
              <a:rPr lang="en-US" sz="1800" dirty="0" smtClean="0"/>
              <a:t>The </a:t>
            </a:r>
            <a:r>
              <a:rPr lang="en-US" sz="1800" b="1" dirty="0" err="1">
                <a:hlinkClick r:id="rId4"/>
              </a:rPr>
              <a:t>MultiCloud</a:t>
            </a:r>
            <a:r>
              <a:rPr lang="en-US" sz="1800" b="1" dirty="0">
                <a:hlinkClick r:id="rId4"/>
              </a:rPr>
              <a:t> Marketplace™</a:t>
            </a:r>
            <a:r>
              <a:rPr lang="en-US" sz="1800" dirty="0"/>
              <a:t> provides a one-stop shop of cloud-ready components. </a:t>
            </a:r>
            <a:endParaRPr lang="en-US" sz="1800" dirty="0" smtClean="0"/>
          </a:p>
          <a:p>
            <a:r>
              <a:rPr lang="en-US" sz="1800" dirty="0" smtClean="0"/>
              <a:t>The </a:t>
            </a:r>
            <a:r>
              <a:rPr lang="en-US" sz="1800" b="1" dirty="0">
                <a:hlinkClick r:id="rId5"/>
              </a:rPr>
              <a:t>Automation Engine</a:t>
            </a:r>
            <a:r>
              <a:rPr lang="en-US" sz="1800" dirty="0"/>
              <a:t> gives you the power to provision, monitor, scale, and manage entire server deployments efficiently and reliably. </a:t>
            </a:r>
            <a:endParaRPr lang="en-US" sz="1800" dirty="0" smtClean="0"/>
          </a:p>
          <a:p>
            <a:r>
              <a:rPr lang="en-US" sz="1800" b="1" dirty="0" smtClean="0">
                <a:hlinkClick r:id="rId6"/>
              </a:rPr>
              <a:t>Governance </a:t>
            </a:r>
            <a:r>
              <a:rPr lang="en-US" sz="1800" b="1" dirty="0">
                <a:hlinkClick r:id="rId6"/>
              </a:rPr>
              <a:t>Controls</a:t>
            </a:r>
            <a:r>
              <a:rPr lang="en-US" sz="1800" dirty="0"/>
              <a:t> allow you to keep watch over access, security, auditing, reporting, and budgeting through a “single pane of glass” view. </a:t>
            </a:r>
            <a:endParaRPr lang="en-US" sz="1800" dirty="0" smtClean="0"/>
          </a:p>
          <a:p>
            <a:endParaRPr lang="en-US" sz="1800" dirty="0"/>
          </a:p>
        </p:txBody>
      </p:sp>
    </p:spTree>
    <p:extLst>
      <p:ext uri="{BB962C8B-B14F-4D97-AF65-F5344CB8AC3E}">
        <p14:creationId xmlns:p14="http://schemas.microsoft.com/office/powerpoint/2010/main" val="17191567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clouds</a:t>
            </a:r>
            <a:endParaRPr lang="en-US" dirty="0"/>
          </a:p>
        </p:txBody>
      </p:sp>
      <p:sp>
        <p:nvSpPr>
          <p:cNvPr id="3" name="Content Placeholder 2"/>
          <p:cNvSpPr>
            <a:spLocks noGrp="1"/>
          </p:cNvSpPr>
          <p:nvPr>
            <p:ph idx="1"/>
          </p:nvPr>
        </p:nvSpPr>
        <p:spPr/>
        <p:txBody>
          <a:bodyPr/>
          <a:lstStyle/>
          <a:p>
            <a:r>
              <a:rPr lang="en-US" sz="1800" dirty="0" err="1"/>
              <a:t>RightScale</a:t>
            </a:r>
            <a:r>
              <a:rPr lang="en-US" sz="1800" dirty="0"/>
              <a:t> Cloud Management enables you to manage of </a:t>
            </a:r>
            <a:r>
              <a:rPr lang="en-US" sz="1800" b="1" dirty="0"/>
              <a:t>all of your clouds</a:t>
            </a:r>
            <a:r>
              <a:rPr lang="en-US" sz="1800" dirty="0"/>
              <a:t> — public, private, and hybrid — and </a:t>
            </a:r>
            <a:r>
              <a:rPr lang="en-US" sz="1800" b="1" dirty="0"/>
              <a:t>all of your resources</a:t>
            </a:r>
            <a:r>
              <a:rPr lang="en-US" sz="1800" dirty="0"/>
              <a:t> — compute, storage, and networking. Cloud-specific differences are abstracted so you can focus on running your applications. All of your resources are in one place and are </a:t>
            </a:r>
            <a:r>
              <a:rPr lang="en-US" sz="1800" b="1" dirty="0"/>
              <a:t>organized for ease</a:t>
            </a:r>
            <a:r>
              <a:rPr lang="en-US" sz="1800" dirty="0"/>
              <a:t> with logical groups of servers called deployments. Provision, configure, and automate individual servers or entire deployments in minutes. All of your resources are </a:t>
            </a:r>
            <a:r>
              <a:rPr lang="en-US" sz="1800" b="1" dirty="0"/>
              <a:t>accessible on your terms</a:t>
            </a:r>
            <a:r>
              <a:rPr lang="en-US" sz="1800" dirty="0"/>
              <a:t> from our </a:t>
            </a:r>
            <a:r>
              <a:rPr lang="en-US" sz="1800" dirty="0" err="1"/>
              <a:t>RightScale</a:t>
            </a:r>
            <a:r>
              <a:rPr lang="en-US" sz="1800" dirty="0"/>
              <a:t> Dashboard or via the </a:t>
            </a:r>
            <a:r>
              <a:rPr lang="en-US" sz="1800" dirty="0" err="1"/>
              <a:t>RightScale</a:t>
            </a:r>
            <a:r>
              <a:rPr lang="en-US" sz="1800" dirty="0"/>
              <a:t> API</a:t>
            </a:r>
            <a:r>
              <a:rPr lang="en-US" sz="1800" dirty="0" smtClean="0"/>
              <a:t>.</a:t>
            </a:r>
          </a:p>
          <a:p>
            <a:r>
              <a:rPr lang="en-US" sz="1800" dirty="0" smtClean="0"/>
              <a:t>See </a:t>
            </a:r>
            <a:r>
              <a:rPr lang="en-US" sz="1800" dirty="0"/>
              <a:t>and manipulate all of your cloud servers in one place. Configure your networking resources such as IP addresses, content delivery networks, firewalls, and virtual private networks. Manage block storage volumes and object stores to enable web serving, content delivery, persistent data storage, and backups</a:t>
            </a:r>
            <a:r>
              <a:rPr lang="en-US" sz="1800" dirty="0" smtClean="0"/>
              <a:t>.</a:t>
            </a:r>
          </a:p>
          <a:p>
            <a:pPr marL="0" indent="0">
              <a:buNone/>
            </a:pPr>
            <a:endParaRPr lang="en-US" sz="1800" dirty="0"/>
          </a:p>
        </p:txBody>
      </p:sp>
    </p:spTree>
    <p:extLst>
      <p:ext uri="{BB962C8B-B14F-4D97-AF65-F5344CB8AC3E}">
        <p14:creationId xmlns:p14="http://schemas.microsoft.com/office/powerpoint/2010/main" val="25632463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RightScale</a:t>
            </a:r>
            <a:r>
              <a:rPr lang="en-US" dirty="0" smtClean="0"/>
              <a:t> manager</a:t>
            </a:r>
            <a:endParaRPr lang="en-US" dirty="0"/>
          </a:p>
        </p:txBody>
      </p:sp>
      <p:sp>
        <p:nvSpPr>
          <p:cNvPr id="3" name="Content Placeholder 2"/>
          <p:cNvSpPr>
            <a:spLocks noGrp="1"/>
          </p:cNvSpPr>
          <p:nvPr>
            <p:ph idx="1"/>
          </p:nvPr>
        </p:nvSpPr>
        <p:spPr/>
        <p:txBody>
          <a:bodyPr/>
          <a:lstStyle/>
          <a:p>
            <a:r>
              <a:rPr lang="en-US" sz="2000" dirty="0"/>
              <a:t>Access the powerful features of </a:t>
            </a:r>
            <a:r>
              <a:rPr lang="en-US" sz="2000" dirty="0" err="1"/>
              <a:t>RightScale</a:t>
            </a:r>
            <a:r>
              <a:rPr lang="en-US" sz="2000" dirty="0"/>
              <a:t> with a web-based Dashboard and API. </a:t>
            </a:r>
            <a:r>
              <a:rPr lang="en-US" sz="2000" dirty="0" err="1"/>
              <a:t>RightScale</a:t>
            </a:r>
            <a:r>
              <a:rPr lang="en-US" sz="2000" dirty="0"/>
              <a:t> acts as your “universal remote” for the cloud, enabling unified access and transparency across all of our supported clouds. Integrate the power of </a:t>
            </a:r>
            <a:r>
              <a:rPr lang="en-US" sz="2000" dirty="0" err="1"/>
              <a:t>RightScale</a:t>
            </a:r>
            <a:r>
              <a:rPr lang="en-US" sz="2000" dirty="0"/>
              <a:t> in your own third-party applications using our comprehensive API. Our API offers a range of powerful features:</a:t>
            </a:r>
          </a:p>
          <a:p>
            <a:r>
              <a:rPr lang="en-US" sz="2000" b="1" dirty="0"/>
              <a:t>Cloud resources:</a:t>
            </a:r>
            <a:r>
              <a:rPr lang="en-US" sz="2000" dirty="0"/>
              <a:t> Provision, configure, edit, and decommission.</a:t>
            </a:r>
          </a:p>
          <a:p>
            <a:r>
              <a:rPr lang="en-US" sz="2000" b="1" dirty="0"/>
              <a:t>Monitoring:</a:t>
            </a:r>
            <a:r>
              <a:rPr lang="en-US" sz="2000" dirty="0"/>
              <a:t> Track and graph custom metrics in the dashboard or export to your own systems.</a:t>
            </a:r>
          </a:p>
          <a:p>
            <a:r>
              <a:rPr lang="en-US" sz="2000" b="1" dirty="0"/>
              <a:t>Auditing:</a:t>
            </a:r>
            <a:r>
              <a:rPr lang="en-US" sz="2000" dirty="0"/>
              <a:t> Track and export audit logs.</a:t>
            </a:r>
          </a:p>
          <a:p>
            <a:r>
              <a:rPr lang="en-US" sz="2000" b="1" dirty="0"/>
              <a:t>Provisioning:</a:t>
            </a:r>
            <a:r>
              <a:rPr lang="en-US" sz="2000" dirty="0"/>
              <a:t> Manage accounts, users, and permissions.</a:t>
            </a:r>
          </a:p>
          <a:p>
            <a:endParaRPr lang="en-US" sz="2000" dirty="0"/>
          </a:p>
        </p:txBody>
      </p:sp>
    </p:spTree>
    <p:extLst>
      <p:ext uri="{BB962C8B-B14F-4D97-AF65-F5344CB8AC3E}">
        <p14:creationId xmlns:p14="http://schemas.microsoft.com/office/powerpoint/2010/main" val="25214529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Uptime Software</a:t>
            </a:r>
            <a:endParaRPr lang="en-US" dirty="0"/>
          </a:p>
        </p:txBody>
      </p:sp>
      <p:sp>
        <p:nvSpPr>
          <p:cNvPr id="3" name="Content Placeholder 2"/>
          <p:cNvSpPr>
            <a:spLocks noGrp="1"/>
          </p:cNvSpPr>
          <p:nvPr>
            <p:ph idx="1"/>
          </p:nvPr>
        </p:nvSpPr>
        <p:spPr/>
        <p:txBody>
          <a:bodyPr/>
          <a:lstStyle/>
          <a:p>
            <a:r>
              <a:rPr lang="en-US" sz="1600" b="1" dirty="0" smtClean="0"/>
              <a:t>Headquarters</a:t>
            </a:r>
            <a:r>
              <a:rPr lang="en-US" sz="1600" b="1" dirty="0"/>
              <a:t>:</a:t>
            </a:r>
            <a:r>
              <a:rPr lang="en-US" sz="1600" dirty="0"/>
              <a:t> </a:t>
            </a:r>
            <a:r>
              <a:rPr lang="en-US" sz="1600" dirty="0" smtClean="0"/>
              <a:t>Toronto, Canada </a:t>
            </a:r>
            <a:endParaRPr lang="en-US" sz="1600" dirty="0"/>
          </a:p>
          <a:p>
            <a:r>
              <a:rPr lang="en-US" sz="1600" b="1" dirty="0"/>
              <a:t>What it offers:</a:t>
            </a:r>
            <a:r>
              <a:rPr lang="en-US" sz="1600" dirty="0"/>
              <a:t> </a:t>
            </a:r>
            <a:r>
              <a:rPr lang="en-US" sz="1600" dirty="0" err="1"/>
              <a:t>UptimeCloud</a:t>
            </a:r>
            <a:r>
              <a:rPr lang="en-US" sz="1600" dirty="0"/>
              <a:t>, cloud cost and capacity management </a:t>
            </a:r>
            <a:r>
              <a:rPr lang="en-US" sz="1600" dirty="0" err="1"/>
              <a:t>SaaS</a:t>
            </a:r>
            <a:r>
              <a:rPr lang="en-US" sz="1600" dirty="0"/>
              <a:t>. </a:t>
            </a:r>
          </a:p>
          <a:p>
            <a:r>
              <a:rPr lang="en-US" sz="1600" b="1" dirty="0"/>
              <a:t>How it works:</a:t>
            </a:r>
            <a:r>
              <a:rPr lang="en-US" sz="1600" dirty="0"/>
              <a:t> Once an IT organization signs up for the service through the </a:t>
            </a:r>
            <a:r>
              <a:rPr lang="en-US" sz="1600" dirty="0" err="1">
                <a:hlinkClick r:id="rId2"/>
              </a:rPr>
              <a:t>UptimeCloud</a:t>
            </a:r>
            <a:r>
              <a:rPr lang="en-US" sz="1600" dirty="0"/>
              <a:t> portal, Uptime begins monitoring its cloud infrastructure. Initially available for cloud infrastructure from Amazon Web Services (AWS), </a:t>
            </a:r>
            <a:r>
              <a:rPr lang="en-US" sz="1600" dirty="0" err="1"/>
              <a:t>UptimeCloud</a:t>
            </a:r>
            <a:r>
              <a:rPr lang="en-US" sz="1600" dirty="0"/>
              <a:t> talks to the AWS open API, capturing pricing information in real time and feeding it into its rating and pricing engine, says Uptime CTO Alex </a:t>
            </a:r>
            <a:r>
              <a:rPr lang="en-US" sz="1600" dirty="0" err="1"/>
              <a:t>Bewley</a:t>
            </a:r>
            <a:r>
              <a:rPr lang="en-US" sz="1600" dirty="0"/>
              <a:t>. Uptime also applies historical data collection, trending and prediction functions. </a:t>
            </a:r>
          </a:p>
          <a:p>
            <a:r>
              <a:rPr lang="en-US" sz="1600" b="1" dirty="0" smtClean="0"/>
              <a:t>Why </a:t>
            </a:r>
            <a:r>
              <a:rPr lang="en-US" sz="1600" b="1" dirty="0"/>
              <a:t>it's worth watching:</a:t>
            </a:r>
            <a:r>
              <a:rPr lang="en-US" sz="1600" dirty="0"/>
              <a:t> For many IT organizations, the cloud decision can be fraught with paralyzing uncertainties regarding the monthly infrastructure bill. Uptime aims to eliminate the mystery by providing visibility into how much cloud computing costs in real time, across applications, services, line of business, user location and instance. Uptime's ability to correlate the performance of a cloud workload with how much it's costing an organization is pretty innovative, says 451 Group's Callaghan. "This whole concept of ERP for IT is really going to take off." </a:t>
            </a:r>
          </a:p>
          <a:p>
            <a:endParaRPr lang="en-US" sz="1600" dirty="0"/>
          </a:p>
        </p:txBody>
      </p:sp>
    </p:spTree>
    <p:extLst>
      <p:ext uri="{BB962C8B-B14F-4D97-AF65-F5344CB8AC3E}">
        <p14:creationId xmlns:p14="http://schemas.microsoft.com/office/powerpoint/2010/main" val="34158598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K</a:t>
            </a:r>
            <a:r>
              <a:rPr lang="en-US" sz="2000" dirty="0"/>
              <a:t>. </a:t>
            </a:r>
            <a:r>
              <a:rPr lang="en-US" sz="2000" dirty="0" err="1"/>
              <a:t>Beckers</a:t>
            </a:r>
            <a:r>
              <a:rPr lang="en-US" sz="2000" dirty="0"/>
              <a:t>, I. </a:t>
            </a:r>
            <a:r>
              <a:rPr lang="en-US" sz="2000" dirty="0" err="1"/>
              <a:t>Coté</a:t>
            </a:r>
            <a:r>
              <a:rPr lang="en-US" sz="2000" dirty="0"/>
              <a:t>, S. </a:t>
            </a:r>
            <a:r>
              <a:rPr lang="en-US" sz="2000" dirty="0" err="1"/>
              <a:t>Fassbender</a:t>
            </a:r>
            <a:r>
              <a:rPr lang="en-US" sz="2000" dirty="0"/>
              <a:t>, M. </a:t>
            </a:r>
            <a:r>
              <a:rPr lang="en-US" sz="2000" dirty="0" err="1"/>
              <a:t>Heisel</a:t>
            </a:r>
            <a:r>
              <a:rPr lang="en-US" sz="2000" dirty="0"/>
              <a:t>, and S. </a:t>
            </a:r>
            <a:r>
              <a:rPr lang="en-US" sz="2000" dirty="0" err="1"/>
              <a:t>Hofbauer</a:t>
            </a:r>
            <a:r>
              <a:rPr lang="en-US" sz="2000" dirty="0"/>
              <a:t>, “A pattern-based method for establishing a cloud-specific information security management system”, </a:t>
            </a:r>
            <a:r>
              <a:rPr lang="en-US" sz="2000" i="1" dirty="0"/>
              <a:t>Requirements Eng</a:t>
            </a:r>
            <a:r>
              <a:rPr lang="en-US" sz="2000" dirty="0"/>
              <a:t>. vol. 18, 2013, 343-395.</a:t>
            </a:r>
          </a:p>
          <a:p>
            <a:r>
              <a:rPr lang="en-US" sz="2000" dirty="0" smtClean="0"/>
              <a:t>Cook</a:t>
            </a:r>
            <a:r>
              <a:rPr lang="en-US" sz="2000" dirty="0"/>
              <a:t>, </a:t>
            </a:r>
            <a:r>
              <a:rPr lang="en-US" sz="2000" dirty="0" err="1"/>
              <a:t>Milojicic</a:t>
            </a:r>
            <a:r>
              <a:rPr lang="en-US" sz="2000" dirty="0"/>
              <a:t>, and </a:t>
            </a:r>
            <a:r>
              <a:rPr lang="en-US" sz="2000" dirty="0" err="1" smtClean="0"/>
              <a:t>Talwar</a:t>
            </a:r>
            <a:r>
              <a:rPr lang="en-US" sz="2000" dirty="0" smtClean="0"/>
              <a:t>, “Manageability”,  J</a:t>
            </a:r>
            <a:r>
              <a:rPr lang="en-US" sz="2000" dirty="0"/>
              <a:t>. Internet Serv. Appl. Dec </a:t>
            </a:r>
            <a:r>
              <a:rPr lang="en-US" sz="2000" dirty="0" smtClean="0"/>
              <a:t>2011</a:t>
            </a:r>
          </a:p>
          <a:p>
            <a:r>
              <a:rPr lang="en-US" sz="2000" dirty="0"/>
              <a:t>E. B. Fernandez, R. </a:t>
            </a:r>
            <a:r>
              <a:rPr lang="en-US" sz="2000" dirty="0" err="1"/>
              <a:t>Monge</a:t>
            </a:r>
            <a:r>
              <a:rPr lang="en-US" sz="2000" dirty="0"/>
              <a:t>, and K. </a:t>
            </a:r>
            <a:r>
              <a:rPr lang="en-US" sz="2000" dirty="0" err="1"/>
              <a:t>Hashizume</a:t>
            </a:r>
            <a:r>
              <a:rPr lang="en-US" sz="2000" dirty="0"/>
              <a:t>, “Two patterns for cloud computing: Secure Virtual Machine Image Repository and Cloud Policy Management Point”,  </a:t>
            </a:r>
            <a:r>
              <a:rPr lang="en-US" sz="2000" i="1" dirty="0"/>
              <a:t>20</a:t>
            </a:r>
            <a:r>
              <a:rPr lang="en-US" sz="2000" i="1" baseline="30000" dirty="0"/>
              <a:t>th</a:t>
            </a:r>
            <a:r>
              <a:rPr lang="en-US" sz="2000" i="1" dirty="0"/>
              <a:t> Conf. on Pattern Languages of Programs</a:t>
            </a:r>
            <a:r>
              <a:rPr lang="en-US" sz="2000" dirty="0"/>
              <a:t> (</a:t>
            </a:r>
            <a:r>
              <a:rPr lang="en-US" sz="2000" dirty="0" err="1"/>
              <a:t>PLoP</a:t>
            </a:r>
            <a:r>
              <a:rPr lang="en-US" sz="2000" dirty="0"/>
              <a:t> 2013</a:t>
            </a:r>
            <a:r>
              <a:rPr lang="en-US" sz="2000" dirty="0" smtClean="0"/>
              <a:t>).</a:t>
            </a:r>
          </a:p>
          <a:p>
            <a:r>
              <a:rPr lang="en-US" sz="2000" dirty="0" err="1" smtClean="0"/>
              <a:t>Karuna</a:t>
            </a:r>
            <a:r>
              <a:rPr lang="en-US" sz="2000" dirty="0" smtClean="0"/>
              <a:t> </a:t>
            </a:r>
            <a:r>
              <a:rPr lang="en-US" sz="2000" dirty="0" err="1"/>
              <a:t>Pande</a:t>
            </a:r>
            <a:r>
              <a:rPr lang="en-US" sz="2000" dirty="0"/>
              <a:t> Joshi </a:t>
            </a:r>
            <a:r>
              <a:rPr lang="en-US" sz="2000" i="1" dirty="0"/>
              <a:t>et al.</a:t>
            </a:r>
            <a:r>
              <a:rPr lang="en-US" sz="2000" dirty="0"/>
              <a:t>, </a:t>
            </a:r>
            <a:r>
              <a:rPr lang="en-US" sz="2000" u="sng" dirty="0">
                <a:hlinkClick r:id="rId2"/>
              </a:rPr>
              <a:t>"Automating Cloud Services Lifecycle through Semantic technologies"</a:t>
            </a:r>
            <a:r>
              <a:rPr lang="en-US" sz="2000" dirty="0"/>
              <a:t>,  </a:t>
            </a:r>
            <a:r>
              <a:rPr lang="en-US" sz="2000" i="1" dirty="0"/>
              <a:t>IEEE Transactions on Service Computing</a:t>
            </a:r>
            <a:r>
              <a:rPr lang="en-US" sz="2000" dirty="0"/>
              <a:t>, January </a:t>
            </a:r>
            <a:r>
              <a:rPr lang="en-US" sz="2000" dirty="0" smtClean="0"/>
              <a:t>2014</a:t>
            </a:r>
            <a:endParaRPr lang="en-US" sz="2000" dirty="0"/>
          </a:p>
          <a:p>
            <a:r>
              <a:rPr lang="en-US" sz="2000" dirty="0" err="1"/>
              <a:t>Dereje</a:t>
            </a:r>
            <a:r>
              <a:rPr lang="en-US" sz="2000" dirty="0"/>
              <a:t> </a:t>
            </a:r>
            <a:r>
              <a:rPr lang="en-US" sz="2000" dirty="0" err="1"/>
              <a:t>Yimam</a:t>
            </a:r>
            <a:r>
              <a:rPr lang="en-US" sz="2000" dirty="0"/>
              <a:t> and Eduardo B. Fernandez, A Survey of compliance issues in cloud computing, </a:t>
            </a:r>
            <a:r>
              <a:rPr lang="en-US" sz="2000" i="1" dirty="0"/>
              <a:t>Journal of Internet Services and Applications</a:t>
            </a:r>
            <a:r>
              <a:rPr lang="en-US" sz="2000" dirty="0"/>
              <a:t>, 2016, 7:5 </a:t>
            </a:r>
            <a:br>
              <a:rPr lang="en-US" sz="2000" dirty="0"/>
            </a:br>
            <a:r>
              <a:rPr lang="en-US" sz="2000" dirty="0"/>
              <a:t>DOI: 10.1186/s13174-016-0046-8</a:t>
            </a:r>
            <a:br>
              <a:rPr lang="en-US" sz="2000" dirty="0"/>
            </a:br>
            <a:r>
              <a:rPr lang="en-US" sz="2000" dirty="0"/>
              <a:t>URL: </a:t>
            </a:r>
            <a:r>
              <a:rPr lang="en-US" sz="2000" u="sng" dirty="0">
                <a:hlinkClick r:id="rId3"/>
              </a:rPr>
              <a:t>http://www.jisajournal.com/content/7/1/5</a:t>
            </a:r>
            <a:endParaRPr lang="en-US" sz="2000" dirty="0"/>
          </a:p>
          <a:p>
            <a:pPr marL="0" indent="0">
              <a:buNone/>
            </a:pPr>
            <a:endParaRPr lang="en-US" sz="2000" dirty="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30881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III</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COBIT</a:t>
            </a:r>
            <a:r>
              <a:rPr lang="en-US" dirty="0"/>
              <a:t> (Control Objectives for Information and related Technology) </a:t>
            </a:r>
            <a:r>
              <a:rPr lang="en-US" dirty="0" smtClean="0"/>
              <a:t>is designed to </a:t>
            </a:r>
            <a:r>
              <a:rPr lang="en-US" dirty="0"/>
              <a:t>provide management and business process owners with an information technology (IT) governance model that helps in delivering value from IT and </a:t>
            </a:r>
            <a:r>
              <a:rPr lang="en-US" dirty="0" smtClean="0"/>
              <a:t>managing </a:t>
            </a:r>
            <a:r>
              <a:rPr lang="en-US" dirty="0"/>
              <a:t>the risks associated with </a:t>
            </a:r>
            <a:r>
              <a:rPr lang="en-US" dirty="0" smtClean="0"/>
              <a:t>IT</a:t>
            </a:r>
          </a:p>
          <a:p>
            <a:pPr marL="0" indent="0" algn="just">
              <a:buNone/>
            </a:pPr>
            <a:endParaRPr lang="en-US" dirty="0" smtClean="0"/>
          </a:p>
          <a:p>
            <a:pPr algn="just"/>
            <a:r>
              <a:rPr lang="en-US" b="1" dirty="0" smtClean="0"/>
              <a:t>ISO/IEC </a:t>
            </a:r>
            <a:r>
              <a:rPr lang="en-US" dirty="0" smtClean="0"/>
              <a:t>27000 </a:t>
            </a:r>
            <a:r>
              <a:rPr lang="en-US" dirty="0"/>
              <a:t>family of standards </a:t>
            </a:r>
            <a:r>
              <a:rPr lang="en-US" dirty="0" smtClean="0"/>
              <a:t>helps organizations to keep </a:t>
            </a:r>
            <a:r>
              <a:rPr lang="en-US" dirty="0"/>
              <a:t>information assets secure. </a:t>
            </a:r>
            <a:endParaRPr lang="en-US" dirty="0" smtClean="0"/>
          </a:p>
          <a:p>
            <a:pPr lvl="1" algn="just"/>
            <a:r>
              <a:rPr lang="en-US" dirty="0"/>
              <a:t>ISO/IEC </a:t>
            </a:r>
            <a:r>
              <a:rPr lang="en-US" dirty="0" smtClean="0"/>
              <a:t>27001 –Information </a:t>
            </a:r>
            <a:r>
              <a:rPr lang="en-US" dirty="0"/>
              <a:t>security management systems r</a:t>
            </a:r>
            <a:r>
              <a:rPr lang="en-US" dirty="0" smtClean="0"/>
              <a:t>equirements </a:t>
            </a:r>
          </a:p>
          <a:p>
            <a:pPr lvl="1" algn="just"/>
            <a:r>
              <a:rPr lang="en-US" dirty="0"/>
              <a:t>ISO/IEC </a:t>
            </a:r>
            <a:r>
              <a:rPr lang="en-US" dirty="0" smtClean="0"/>
              <a:t>27002 – Code of practice </a:t>
            </a:r>
            <a:r>
              <a:rPr lang="en-US" dirty="0"/>
              <a:t>for information security controls </a:t>
            </a:r>
            <a:endParaRPr lang="en-US" dirty="0" smtClean="0"/>
          </a:p>
          <a:p>
            <a:pPr lvl="1" algn="just"/>
            <a:r>
              <a:rPr lang="en-US" dirty="0"/>
              <a:t>ISO/IEC 27003 </a:t>
            </a:r>
            <a:r>
              <a:rPr lang="en-US" dirty="0" smtClean="0"/>
              <a:t>–Information </a:t>
            </a:r>
            <a:r>
              <a:rPr lang="en-US" dirty="0"/>
              <a:t>security management system implementation guidance </a:t>
            </a:r>
            <a:endParaRPr lang="en-US" dirty="0" smtClean="0"/>
          </a:p>
          <a:p>
            <a:pPr lvl="1" algn="just"/>
            <a:r>
              <a:rPr lang="en-US" dirty="0"/>
              <a:t>ISO/IEC 27004 - Security techniques -- Information security management</a:t>
            </a:r>
          </a:p>
        </p:txBody>
      </p:sp>
    </p:spTree>
    <p:extLst>
      <p:ext uri="{BB962C8B-B14F-4D97-AF65-F5344CB8AC3E}">
        <p14:creationId xmlns:p14="http://schemas.microsoft.com/office/powerpoint/2010/main" val="36910922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II</a:t>
            </a:r>
            <a:endParaRPr lang="en-US" dirty="0"/>
          </a:p>
        </p:txBody>
      </p:sp>
      <p:sp>
        <p:nvSpPr>
          <p:cNvPr id="3" name="Content Placeholder 2"/>
          <p:cNvSpPr>
            <a:spLocks noGrp="1"/>
          </p:cNvSpPr>
          <p:nvPr>
            <p:ph idx="1"/>
          </p:nvPr>
        </p:nvSpPr>
        <p:spPr/>
        <p:txBody>
          <a:bodyPr>
            <a:normAutofit/>
          </a:bodyPr>
          <a:lstStyle/>
          <a:p>
            <a:r>
              <a:rPr lang="en-US" sz="2000" dirty="0"/>
              <a:t>Mark Little · Santosh </a:t>
            </a:r>
            <a:r>
              <a:rPr lang="en-US" sz="2000" dirty="0" err="1"/>
              <a:t>Shrivastava</a:t>
            </a:r>
            <a:r>
              <a:rPr lang="en-US" sz="2000" dirty="0"/>
              <a:t> · Stuart </a:t>
            </a:r>
            <a:r>
              <a:rPr lang="en-US" sz="2000" dirty="0" err="1" smtClean="0"/>
              <a:t>Wheater</a:t>
            </a:r>
            <a:r>
              <a:rPr lang="en-US" sz="2000" dirty="0" smtClean="0"/>
              <a:t>, “Another </a:t>
            </a:r>
            <a:r>
              <a:rPr lang="en-US" sz="2000" dirty="0"/>
              <a:t>look at the middleware for dependable </a:t>
            </a:r>
            <a:r>
              <a:rPr lang="en-US" sz="2000" dirty="0" smtClean="0"/>
              <a:t>distributed computing”, </a:t>
            </a:r>
            <a:r>
              <a:rPr lang="en-US" sz="2000" i="1" dirty="0" smtClean="0"/>
              <a:t>J. Internet </a:t>
            </a:r>
            <a:r>
              <a:rPr lang="en-US" sz="2000" i="1" dirty="0" err="1"/>
              <a:t>Serv</a:t>
            </a:r>
            <a:r>
              <a:rPr lang="en-US" sz="2000" i="1" dirty="0"/>
              <a:t> </a:t>
            </a:r>
            <a:r>
              <a:rPr lang="en-US" sz="2000" i="1" dirty="0" err="1"/>
              <a:t>Appl</a:t>
            </a:r>
            <a:r>
              <a:rPr lang="en-US" sz="2000" i="1" dirty="0"/>
              <a:t> </a:t>
            </a:r>
            <a:r>
              <a:rPr lang="en-US" sz="2000" dirty="0"/>
              <a:t>(2012) </a:t>
            </a:r>
            <a:r>
              <a:rPr lang="en-US" sz="2000" dirty="0" smtClean="0"/>
              <a:t>3:95–105, DOI </a:t>
            </a:r>
            <a:r>
              <a:rPr lang="en-US" sz="2000" dirty="0"/>
              <a:t>10.1007/s13174-011-0055-6</a:t>
            </a:r>
          </a:p>
          <a:p>
            <a:pPr marL="0" indent="0">
              <a:buNone/>
            </a:pPr>
            <a:endParaRPr lang="en-US" sz="2000" dirty="0"/>
          </a:p>
        </p:txBody>
      </p:sp>
    </p:spTree>
    <p:extLst>
      <p:ext uri="{BB962C8B-B14F-4D97-AF65-F5344CB8AC3E}">
        <p14:creationId xmlns:p14="http://schemas.microsoft.com/office/powerpoint/2010/main" val="380458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IV</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NIST-53(</a:t>
            </a:r>
            <a:r>
              <a:rPr lang="en-US" dirty="0"/>
              <a:t>National Institute of Standards and Technology </a:t>
            </a:r>
            <a:r>
              <a:rPr lang="en-US" dirty="0" smtClean="0"/>
              <a:t>- 53</a:t>
            </a:r>
            <a:r>
              <a:rPr lang="en-US" b="1" dirty="0" smtClean="0"/>
              <a:t>)</a:t>
            </a:r>
            <a:r>
              <a:rPr lang="en-US" dirty="0" smtClean="0"/>
              <a:t> is a standard on security </a:t>
            </a:r>
            <a:r>
              <a:rPr lang="en-US" dirty="0"/>
              <a:t>and </a:t>
            </a:r>
            <a:r>
              <a:rPr lang="en-US" dirty="0" smtClean="0"/>
              <a:t>privacy </a:t>
            </a:r>
            <a:r>
              <a:rPr lang="en-US" dirty="0"/>
              <a:t>Controls for Federal Information Systems and </a:t>
            </a:r>
            <a:r>
              <a:rPr lang="en-US" dirty="0" smtClean="0"/>
              <a:t>Organizations. NIST-53 </a:t>
            </a:r>
            <a:r>
              <a:rPr lang="en-US" dirty="0"/>
              <a:t>is very similar to ISO/IEC 27002 but specific to government offices and agencies </a:t>
            </a:r>
            <a:endParaRPr lang="en-US" dirty="0" smtClean="0"/>
          </a:p>
          <a:p>
            <a:pPr algn="just"/>
            <a:r>
              <a:rPr lang="en-US" b="1" dirty="0" smtClean="0"/>
              <a:t>FISMA</a:t>
            </a:r>
            <a:r>
              <a:rPr lang="en-US" dirty="0" smtClean="0"/>
              <a:t> (Federal </a:t>
            </a:r>
            <a:r>
              <a:rPr lang="en-US" dirty="0"/>
              <a:t>Information Security and Management </a:t>
            </a:r>
            <a:r>
              <a:rPr lang="en-US" dirty="0" smtClean="0"/>
              <a:t>Act) is a standard to maintain security requirements and controls in all federal agencies  </a:t>
            </a:r>
            <a:endParaRPr lang="en-US" dirty="0"/>
          </a:p>
        </p:txBody>
      </p:sp>
    </p:spTree>
    <p:extLst>
      <p:ext uri="{BB962C8B-B14F-4D97-AF65-F5344CB8AC3E}">
        <p14:creationId xmlns:p14="http://schemas.microsoft.com/office/powerpoint/2010/main" val="1028995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2"/>
          <p:cNvSpPr>
            <a:spLocks noGrp="1"/>
          </p:cNvSpPr>
          <p:nvPr>
            <p:ph type="title"/>
          </p:nvPr>
        </p:nvSpPr>
        <p:spPr/>
        <p:txBody>
          <a:bodyPr/>
          <a:lstStyle/>
          <a:p>
            <a:r>
              <a:rPr lang="en-US" dirty="0" smtClean="0"/>
              <a:t>Example: Medical information</a:t>
            </a:r>
          </a:p>
        </p:txBody>
      </p:sp>
      <p:sp>
        <p:nvSpPr>
          <p:cNvPr id="165890" name="Content Placeholder 3"/>
          <p:cNvSpPr>
            <a:spLocks noGrp="1"/>
          </p:cNvSpPr>
          <p:nvPr>
            <p:ph idx="1"/>
          </p:nvPr>
        </p:nvSpPr>
        <p:spPr/>
        <p:txBody>
          <a:bodyPr>
            <a:normAutofit/>
          </a:bodyPr>
          <a:lstStyle/>
          <a:p>
            <a:r>
              <a:rPr lang="en-US" sz="2400" dirty="0"/>
              <a:t>Medical information is very sensitive and must be protected. </a:t>
            </a:r>
          </a:p>
          <a:p>
            <a:r>
              <a:rPr lang="en-US" sz="2400" dirty="0"/>
              <a:t>In addition to the medical personnel, there are various actors involved in handling this information. </a:t>
            </a:r>
            <a:endParaRPr lang="en-US" sz="2400" dirty="0" smtClean="0"/>
          </a:p>
          <a:p>
            <a:r>
              <a:rPr lang="en-US" sz="2400" dirty="0" smtClean="0"/>
              <a:t>The </a:t>
            </a:r>
            <a:r>
              <a:rPr lang="en-US" sz="2400" dirty="0"/>
              <a:t>organization and access control of the private medical information of each individual is complex and fragmented. </a:t>
            </a:r>
          </a:p>
          <a:p>
            <a:r>
              <a:rPr lang="en-US" sz="2400" dirty="0"/>
              <a:t>To provide guidelines for the protection of these records many countries, including the US, are enacting laws that regulate the use of electronic patient records. </a:t>
            </a:r>
          </a:p>
          <a:p>
            <a:r>
              <a:rPr lang="en-US" sz="2400" dirty="0"/>
              <a:t>The British Medical Association in 1996 put strong controls on UK patient records. In the US,  the  Health Insurance Portability and Accountability Act (HIPAA) </a:t>
            </a:r>
            <a:r>
              <a:rPr lang="en-US" sz="2400" dirty="0" smtClean="0"/>
              <a:t>does similarly</a:t>
            </a:r>
            <a:r>
              <a:rPr lang="en-US" sz="2400" dirty="0"/>
              <a:t>.</a:t>
            </a:r>
          </a:p>
        </p:txBody>
      </p:sp>
    </p:spTree>
    <p:extLst>
      <p:ext uri="{BB962C8B-B14F-4D97-AF65-F5344CB8AC3E}">
        <p14:creationId xmlns:p14="http://schemas.microsoft.com/office/powerpoint/2010/main" val="1322016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5632</Words>
  <Application>Microsoft Office PowerPoint</Application>
  <PresentationFormat>On-screen Show (4:3)</PresentationFormat>
  <Paragraphs>340</Paragraphs>
  <Slides>70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Courier New</vt:lpstr>
      <vt:lpstr>Times New Roman</vt:lpstr>
      <vt:lpstr>Wingdings</vt:lpstr>
      <vt:lpstr>Office Theme</vt:lpstr>
      <vt:lpstr>Cloud Computing 2016 Chapter 9: Compliance and Governance</vt:lpstr>
      <vt:lpstr>Trip to Buenos Aires, Argentina  (Nov 10-20)</vt:lpstr>
      <vt:lpstr>Compliance  </vt:lpstr>
      <vt:lpstr>Compliance II</vt:lpstr>
      <vt:lpstr>Standards and regulations </vt:lpstr>
      <vt:lpstr>Standards and regulations  II</vt:lpstr>
      <vt:lpstr>Standards and regulations III</vt:lpstr>
      <vt:lpstr>Standards and regulations IV</vt:lpstr>
      <vt:lpstr>Example: Medical information</vt:lpstr>
      <vt:lpstr>PowerPoint Presentation</vt:lpstr>
      <vt:lpstr>PowerPoint Presentation</vt:lpstr>
      <vt:lpstr> Class diagram for HIPAA’s Privacy rule   </vt:lpstr>
      <vt:lpstr>PowerPoint Presentation</vt:lpstr>
      <vt:lpstr> Class diagram for HIPAA’s Security Rule   </vt:lpstr>
      <vt:lpstr>GLB</vt:lpstr>
      <vt:lpstr>GLB compliance</vt:lpstr>
      <vt:lpstr>PCI and SaaS</vt:lpstr>
      <vt:lpstr>PowerPoint Presentation</vt:lpstr>
      <vt:lpstr>PowerPoint Presentation</vt:lpstr>
      <vt:lpstr>Modeling regulations and policies</vt:lpstr>
      <vt:lpstr>PowerPoint Presentation</vt:lpstr>
      <vt:lpstr>PowerPoint Presentation</vt:lpstr>
      <vt:lpstr>PowerPoint Presentation</vt:lpstr>
      <vt:lpstr>PowerPoint Presentation</vt:lpstr>
      <vt:lpstr>Analogies</vt:lpstr>
      <vt:lpstr>Analogy: Sarbanes Oxley </vt:lpstr>
      <vt:lpstr>Regulations overlap</vt:lpstr>
      <vt:lpstr> Cloud compliance issues </vt:lpstr>
      <vt:lpstr>Answers</vt:lpstr>
      <vt:lpstr>Compliance in the traditional private network</vt:lpstr>
      <vt:lpstr>Compliance in the cloud    </vt:lpstr>
      <vt:lpstr>Compliance in clouds II</vt:lpstr>
      <vt:lpstr>A better approach</vt:lpstr>
      <vt:lpstr>Governance</vt:lpstr>
      <vt:lpstr>Specific objectives in clouds</vt:lpstr>
      <vt:lpstr>Cloud governance concerns</vt:lpstr>
      <vt:lpstr>Cloud management</vt:lpstr>
      <vt:lpstr>Manageability:  [Cook et al. 2011]</vt:lpstr>
      <vt:lpstr>PowerPoint Presentation</vt:lpstr>
      <vt:lpstr>PowerPoint Presentation</vt:lpstr>
      <vt:lpstr>Services lifecycle [Joshi2014]</vt:lpstr>
      <vt:lpstr>Darryl Eaton, March 28, 2012 http://cloudcomputing.sys-con.com/node/2207848</vt:lpstr>
      <vt:lpstr>Steps</vt:lpstr>
      <vt:lpstr>Policy Management</vt:lpstr>
      <vt:lpstr>Need for automated support for negotiation and enforcement of SLAs—[Lit12]</vt:lpstr>
      <vt:lpstr>Enforcement</vt:lpstr>
      <vt:lpstr>PowerPoint Presentation</vt:lpstr>
      <vt:lpstr>PowerPoint Presentation</vt:lpstr>
      <vt:lpstr>Management patterns</vt:lpstr>
      <vt:lpstr>Cloud management patterns</vt:lpstr>
      <vt:lpstr>Forces</vt:lpstr>
      <vt:lpstr>Use cases for PMP</vt:lpstr>
      <vt:lpstr>PMP pattern</vt:lpstr>
      <vt:lpstr>Repository pattern http://msdn.microsoft.com/en-us/library/ff649690.aspx</vt:lpstr>
      <vt:lpstr>Repository II</vt:lpstr>
      <vt:lpstr>Repository Solution</vt:lpstr>
      <vt:lpstr>Repository interactions</vt:lpstr>
      <vt:lpstr>Microsoft management tool May 2015</vt:lpstr>
      <vt:lpstr>SOA Software Policy Manager http://www.soa.com/products/policy_manager/</vt:lpstr>
      <vt:lpstr>Policy Manager II</vt:lpstr>
      <vt:lpstr>Policy Manager: SOA Software Contract Management </vt:lpstr>
      <vt:lpstr>SOA Software Repository Manager</vt:lpstr>
      <vt:lpstr>Microsoft System Center 2012: Taking Systems Management to the Cloud http://technet.microsoft.com/en-us/magazine/hh273449.aspx</vt:lpstr>
      <vt:lpstr>HP VM manager tasks</vt:lpstr>
      <vt:lpstr>RightScale Cloud Management http://www.rightscale.com/products/</vt:lpstr>
      <vt:lpstr>Multiple clouds</vt:lpstr>
      <vt:lpstr>RightScale manager</vt:lpstr>
      <vt:lpstr>Uptime Software</vt:lpstr>
      <vt:lpstr>References</vt:lpstr>
      <vt:lpstr>Refs. II</vt:lpstr>
    </vt:vector>
  </TitlesOfParts>
  <Company>ENG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dc:title>
  <dc:creator>Eduardo Fernandez</dc:creator>
  <cp:lastModifiedBy>Eduardo</cp:lastModifiedBy>
  <cp:revision>72</cp:revision>
  <dcterms:created xsi:type="dcterms:W3CDTF">2014-11-10T19:22:24Z</dcterms:created>
  <dcterms:modified xsi:type="dcterms:W3CDTF">2016-11-24T00:02:53Z</dcterms:modified>
</cp:coreProperties>
</file>