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3" r:id="rId1"/>
  </p:sldMasterIdLst>
  <p:notesMasterIdLst>
    <p:notesMasterId r:id="rId35"/>
  </p:notesMasterIdLst>
  <p:handoutMasterIdLst>
    <p:handoutMasterId r:id="rId36"/>
  </p:handoutMasterIdLst>
  <p:sldIdLst>
    <p:sldId id="256" r:id="rId2"/>
    <p:sldId id="258" r:id="rId3"/>
    <p:sldId id="259" r:id="rId4"/>
    <p:sldId id="260" r:id="rId5"/>
    <p:sldId id="261" r:id="rId6"/>
    <p:sldId id="266" r:id="rId7"/>
    <p:sldId id="267" r:id="rId8"/>
    <p:sldId id="265" r:id="rId9"/>
    <p:sldId id="270" r:id="rId10"/>
    <p:sldId id="273" r:id="rId11"/>
    <p:sldId id="271" r:id="rId12"/>
    <p:sldId id="272" r:id="rId13"/>
    <p:sldId id="292" r:id="rId14"/>
    <p:sldId id="274" r:id="rId15"/>
    <p:sldId id="275" r:id="rId16"/>
    <p:sldId id="276" r:id="rId17"/>
    <p:sldId id="277" r:id="rId18"/>
    <p:sldId id="278" r:id="rId19"/>
    <p:sldId id="279" r:id="rId20"/>
    <p:sldId id="293"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68" r:id="rId3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uardo" initials="E" lastIdx="3" clrIdx="0">
    <p:extLst>
      <p:ext uri="{19B8F6BF-5375-455C-9EA6-DF929625EA0E}">
        <p15:presenceInfo xmlns:p15="http://schemas.microsoft.com/office/powerpoint/2012/main" userId="Eduard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0303" autoAdjust="0"/>
  </p:normalViewPr>
  <p:slideViewPr>
    <p:cSldViewPr snapToGrid="0">
      <p:cViewPr varScale="1">
        <p:scale>
          <a:sx n="57" d="100"/>
          <a:sy n="57" d="100"/>
        </p:scale>
        <p:origin x="8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616D1D4-1203-4EA2-9E88-EFF7C70A1323}" type="datetimeFigureOut">
              <a:rPr lang="en-US" smtClean="0"/>
              <a:t>11/19/2016</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4FD5402-04E5-476F-BF48-1A5A2809C996}" type="slidenum">
              <a:rPr lang="en-US" smtClean="0"/>
              <a:t>‹#›</a:t>
            </a:fld>
            <a:endParaRPr lang="en-US"/>
          </a:p>
        </p:txBody>
      </p:sp>
    </p:spTree>
    <p:extLst>
      <p:ext uri="{BB962C8B-B14F-4D97-AF65-F5344CB8AC3E}">
        <p14:creationId xmlns:p14="http://schemas.microsoft.com/office/powerpoint/2010/main" val="3893180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8841925-974F-4F13-9158-D03B28A692F0}" type="datetimeFigureOut">
              <a:rPr lang="en-US" smtClean="0"/>
              <a:t>11/19/2016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87BE2DE-10E3-4F13-BBC3-A167C697AD80}" type="slidenum">
              <a:rPr lang="en-US" smtClean="0"/>
              <a:t>‹#›</a:t>
            </a:fld>
            <a:endParaRPr lang="en-US"/>
          </a:p>
        </p:txBody>
      </p:sp>
    </p:spTree>
    <p:extLst>
      <p:ext uri="{BB962C8B-B14F-4D97-AF65-F5344CB8AC3E}">
        <p14:creationId xmlns:p14="http://schemas.microsoft.com/office/powerpoint/2010/main" val="3137923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1</a:t>
            </a:fld>
            <a:endParaRPr lang="en-US"/>
          </a:p>
        </p:txBody>
      </p:sp>
    </p:spTree>
    <p:extLst>
      <p:ext uri="{BB962C8B-B14F-4D97-AF65-F5344CB8AC3E}">
        <p14:creationId xmlns:p14="http://schemas.microsoft.com/office/powerpoint/2010/main" val="113941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computing has established itself as a promising computing paradigm. However, the recent p</a:t>
            </a:r>
          </a:p>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13</a:t>
            </a:fld>
            <a:endParaRPr lang="en-US"/>
          </a:p>
        </p:txBody>
      </p:sp>
    </p:spTree>
    <p:extLst>
      <p:ext uri="{BB962C8B-B14F-4D97-AF65-F5344CB8AC3E}">
        <p14:creationId xmlns:p14="http://schemas.microsoft.com/office/powerpoint/2010/main" val="271667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54BCEB-29C3-40F0-8929-429D5B9E2C6C}" type="slidenum">
              <a:rPr lang="en-US" smtClean="0"/>
              <a:t>16</a:t>
            </a:fld>
            <a:endParaRPr lang="en-US"/>
          </a:p>
        </p:txBody>
      </p:sp>
    </p:spTree>
    <p:extLst>
      <p:ext uri="{BB962C8B-B14F-4D97-AF65-F5344CB8AC3E}">
        <p14:creationId xmlns:p14="http://schemas.microsoft.com/office/powerpoint/2010/main" val="2166563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IoT = growing number of heterogeneous device + huge amount of data + real time action</a:t>
            </a:r>
          </a:p>
          <a:p>
            <a:endParaRPr lang="en-US" dirty="0"/>
          </a:p>
        </p:txBody>
      </p:sp>
      <p:sp>
        <p:nvSpPr>
          <p:cNvPr id="4" name="Slide Number Placeholder 3"/>
          <p:cNvSpPr>
            <a:spLocks noGrp="1"/>
          </p:cNvSpPr>
          <p:nvPr>
            <p:ph type="sldNum" sz="quarter" idx="10"/>
          </p:nvPr>
        </p:nvSpPr>
        <p:spPr/>
        <p:txBody>
          <a:bodyPr/>
          <a:lstStyle/>
          <a:p>
            <a:fld id="{6054BCEB-29C3-40F0-8929-429D5B9E2C6C}" type="slidenum">
              <a:rPr lang="en-US" smtClean="0"/>
              <a:t>17</a:t>
            </a:fld>
            <a:endParaRPr lang="en-US"/>
          </a:p>
        </p:txBody>
      </p:sp>
    </p:spTree>
    <p:extLst>
      <p:ext uri="{BB962C8B-B14F-4D97-AF65-F5344CB8AC3E}">
        <p14:creationId xmlns:p14="http://schemas.microsoft.com/office/powerpoint/2010/main" val="2520435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solution to this problem is guided by the following forces:</a:t>
            </a:r>
          </a:p>
          <a:p>
            <a:endParaRPr lang="en-US" dirty="0"/>
          </a:p>
        </p:txBody>
      </p:sp>
      <p:sp>
        <p:nvSpPr>
          <p:cNvPr id="4" name="Slide Number Placeholder 3"/>
          <p:cNvSpPr>
            <a:spLocks noGrp="1"/>
          </p:cNvSpPr>
          <p:nvPr>
            <p:ph type="sldNum" sz="quarter" idx="10"/>
          </p:nvPr>
        </p:nvSpPr>
        <p:spPr/>
        <p:txBody>
          <a:bodyPr/>
          <a:lstStyle/>
          <a:p>
            <a:fld id="{E87BE2DE-10E3-4F13-BBC3-A167C697AD80}" type="slidenum">
              <a:rPr lang="en-US" smtClean="0"/>
              <a:t>18</a:t>
            </a:fld>
            <a:endParaRPr lang="en-US"/>
          </a:p>
        </p:txBody>
      </p:sp>
    </p:spTree>
    <p:extLst>
      <p:ext uri="{BB962C8B-B14F-4D97-AF65-F5344CB8AC3E}">
        <p14:creationId xmlns:p14="http://schemas.microsoft.com/office/powerpoint/2010/main" val="2438351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7BE2DE-10E3-4F13-BBC3-A167C697AD80}" type="slidenum">
              <a:rPr lang="en-US" smtClean="0"/>
              <a:t>33</a:t>
            </a:fld>
            <a:endParaRPr lang="en-US"/>
          </a:p>
        </p:txBody>
      </p:sp>
    </p:spTree>
    <p:extLst>
      <p:ext uri="{BB962C8B-B14F-4D97-AF65-F5344CB8AC3E}">
        <p14:creationId xmlns:p14="http://schemas.microsoft.com/office/powerpoint/2010/main" val="263119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2</a:t>
            </a:fld>
            <a:endParaRPr lang="en-US"/>
          </a:p>
        </p:txBody>
      </p:sp>
    </p:spTree>
    <p:extLst>
      <p:ext uri="{BB962C8B-B14F-4D97-AF65-F5344CB8AC3E}">
        <p14:creationId xmlns:p14="http://schemas.microsoft.com/office/powerpoint/2010/main" val="132574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3</a:t>
            </a:fld>
            <a:endParaRPr lang="en-US"/>
          </a:p>
        </p:txBody>
      </p:sp>
    </p:spTree>
    <p:extLst>
      <p:ext uri="{BB962C8B-B14F-4D97-AF65-F5344CB8AC3E}">
        <p14:creationId xmlns:p14="http://schemas.microsoft.com/office/powerpoint/2010/main" val="126078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endParaRPr lang="en-US" dirty="0" smtClean="0"/>
          </a:p>
        </p:txBody>
      </p:sp>
      <p:sp>
        <p:nvSpPr>
          <p:cNvPr id="4" name="Slide Number Placeholder 3"/>
          <p:cNvSpPr>
            <a:spLocks noGrp="1"/>
          </p:cNvSpPr>
          <p:nvPr>
            <p:ph type="sldNum" sz="quarter" idx="10"/>
          </p:nvPr>
        </p:nvSpPr>
        <p:spPr/>
        <p:txBody>
          <a:bodyPr/>
          <a:lstStyle/>
          <a:p>
            <a:fld id="{E87BE2DE-10E3-4F13-BBC3-A167C697AD80}" type="slidenum">
              <a:rPr lang="en-US" smtClean="0"/>
              <a:t>4</a:t>
            </a:fld>
            <a:endParaRPr lang="en-US"/>
          </a:p>
        </p:txBody>
      </p:sp>
    </p:spTree>
    <p:extLst>
      <p:ext uri="{BB962C8B-B14F-4D97-AF65-F5344CB8AC3E}">
        <p14:creationId xmlns:p14="http://schemas.microsoft.com/office/powerpoint/2010/main" val="3047728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5</a:t>
            </a:fld>
            <a:endParaRPr lang="en-US"/>
          </a:p>
        </p:txBody>
      </p:sp>
    </p:spTree>
    <p:extLst>
      <p:ext uri="{BB962C8B-B14F-4D97-AF65-F5344CB8AC3E}">
        <p14:creationId xmlns:p14="http://schemas.microsoft.com/office/powerpoint/2010/main" val="412358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6CE9EF-2C52-4E22-BEBF-74523F793077}" type="slidenum">
              <a:rPr lang="en-US" smtClean="0"/>
              <a:t>6</a:t>
            </a:fld>
            <a:endParaRPr lang="en-US"/>
          </a:p>
        </p:txBody>
      </p:sp>
    </p:spTree>
    <p:extLst>
      <p:ext uri="{BB962C8B-B14F-4D97-AF65-F5344CB8AC3E}">
        <p14:creationId xmlns:p14="http://schemas.microsoft.com/office/powerpoint/2010/main" val="19360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solidFill>
                  <a:schemeClr val="accent1"/>
                </a:solidFill>
              </a:rPr>
              <a:t>Network Functions Virtualization</a:t>
            </a:r>
            <a:r>
              <a:rPr lang="en-US" dirty="0" smtClean="0">
                <a:solidFill>
                  <a:schemeClr val="accent1"/>
                </a:solidFill>
              </a:rPr>
              <a:t> </a:t>
            </a:r>
            <a:r>
              <a:rPr lang="en-US" i="1" dirty="0" smtClean="0"/>
              <a:t>(NFV)</a:t>
            </a:r>
            <a:r>
              <a:rPr lang="en-US" dirty="0" smtClean="0"/>
              <a:t> is an architecture for the construction of services using software building blocks that can be used to assemble network systems. The building blocks, </a:t>
            </a:r>
            <a:r>
              <a:rPr lang="en-US" i="1" dirty="0" smtClean="0">
                <a:solidFill>
                  <a:schemeClr val="accent1"/>
                </a:solidFill>
              </a:rPr>
              <a:t>Virtual Network Functions</a:t>
            </a:r>
            <a:r>
              <a:rPr lang="en-US" i="1" dirty="0" smtClean="0"/>
              <a:t> (VNFs)</a:t>
            </a:r>
            <a:r>
              <a:rPr lang="en-US" dirty="0" smtClean="0"/>
              <a:t>, are created from cloud software services. </a:t>
            </a:r>
          </a:p>
          <a:p>
            <a:endParaRPr lang="en-US" dirty="0" smtClean="0"/>
          </a:p>
          <a:p>
            <a:r>
              <a:rPr lang="en-US" i="1" dirty="0" smtClean="0"/>
              <a:t>SOLUTION</a:t>
            </a:r>
            <a:endParaRPr lang="en-US" dirty="0" smtClean="0"/>
          </a:p>
          <a:p>
            <a:r>
              <a:rPr lang="en-US" dirty="0" smtClean="0"/>
              <a:t>Service providers (SPs) can use SaaS services to provide network functions where we simulate the specific functions of a hardware device using software running in one or more virtual machines or containers in the cloud. We can build network services using the PaaS and IaaS services and deploy them as SaaS services. These network services can then be used for the needs of the applications being accessed by the Consumers. </a:t>
            </a:r>
            <a:r>
              <a:rPr lang="en-US" i="1"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E87BE2DE-10E3-4F13-BBC3-A167C697AD80}" type="slidenum">
              <a:rPr lang="en-US" smtClean="0"/>
              <a:t>7</a:t>
            </a:fld>
            <a:endParaRPr lang="en-US"/>
          </a:p>
        </p:txBody>
      </p:sp>
    </p:spTree>
    <p:extLst>
      <p:ext uri="{BB962C8B-B14F-4D97-AF65-F5344CB8AC3E}">
        <p14:creationId xmlns:p14="http://schemas.microsoft.com/office/powerpoint/2010/main" val="2782635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rPr>
              <a:t>A Reference Architecture (RA) is a generic and abstract software architecture that applies to a particular domain and does not contain implementation details. </a:t>
            </a:r>
          </a:p>
          <a:p>
            <a:r>
              <a:rPr lang="en-US" dirty="0" smtClean="0">
                <a:solidFill>
                  <a:srgbClr val="000000"/>
                </a:solidFill>
              </a:rPr>
              <a:t>It specifies the components of the system, their individual functionalities and their mutual interaction. </a:t>
            </a:r>
          </a:p>
          <a:p>
            <a:r>
              <a:rPr lang="en-US" dirty="0" smtClean="0">
                <a:solidFill>
                  <a:srgbClr val="000000"/>
                </a:solidFill>
              </a:rPr>
              <a:t>An RA can be considered as a compound pattern and its components described as patterns.</a:t>
            </a:r>
          </a:p>
          <a:p>
            <a:endParaRPr lang="en-US" dirty="0"/>
          </a:p>
        </p:txBody>
      </p:sp>
      <p:sp>
        <p:nvSpPr>
          <p:cNvPr id="4" name="Slide Number Placeholder 3"/>
          <p:cNvSpPr>
            <a:spLocks noGrp="1"/>
          </p:cNvSpPr>
          <p:nvPr>
            <p:ph type="sldNum" sz="quarter" idx="10"/>
          </p:nvPr>
        </p:nvSpPr>
        <p:spPr/>
        <p:txBody>
          <a:bodyPr/>
          <a:lstStyle/>
          <a:p>
            <a:fld id="{E87BE2DE-10E3-4F13-BBC3-A167C697AD80}" type="slidenum">
              <a:rPr lang="en-US" smtClean="0"/>
              <a:t>8</a:t>
            </a:fld>
            <a:endParaRPr lang="en-US"/>
          </a:p>
        </p:txBody>
      </p:sp>
    </p:spTree>
    <p:extLst>
      <p:ext uri="{BB962C8B-B14F-4D97-AF65-F5344CB8AC3E}">
        <p14:creationId xmlns:p14="http://schemas.microsoft.com/office/powerpoint/2010/main" val="26662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pattern diagram for cloud ecosystem gives a holistic and unified view and the next step is to define detailed models for each of its components. </a:t>
            </a:r>
          </a:p>
          <a:p>
            <a:endParaRPr lang="en-US" dirty="0" smtClean="0"/>
          </a:p>
          <a:p>
            <a:r>
              <a:rPr lang="en-US" dirty="0" smtClean="0"/>
              <a:t>-Some of these components have already been described as patterns, </a:t>
            </a:r>
          </a:p>
          <a:p>
            <a:endParaRPr lang="en-US" dirty="0" smtClean="0"/>
          </a:p>
          <a:p>
            <a:r>
              <a:rPr lang="en-US" dirty="0" smtClean="0"/>
              <a:t>-here we include patterns for two components which were not present in our earlier work </a:t>
            </a:r>
          </a:p>
          <a:p>
            <a:pPr defTabSz="967518">
              <a:defRPr/>
            </a:pPr>
            <a:endParaRPr lang="en-US" dirty="0"/>
          </a:p>
          <a:p>
            <a:pPr defTabSz="967518">
              <a:defRPr/>
            </a:pPr>
            <a:r>
              <a:rPr lang="en-US" dirty="0"/>
              <a:t>-Complete patterns can be found in their respective references, just main functions of the components are included here. </a:t>
            </a:r>
          </a:p>
          <a:p>
            <a:pPr defTabSz="967518">
              <a:defRPr/>
            </a:pPr>
            <a:r>
              <a:rPr lang="en-US" dirty="0"/>
              <a:t>Pattern descriptions also include Forces, Consequences, Implementation, and Related Patterns sections. </a:t>
            </a:r>
          </a:p>
          <a:p>
            <a:pPr defTabSz="967518">
              <a:defRPr/>
            </a:pPr>
            <a:r>
              <a:rPr lang="en-US" dirty="0"/>
              <a:t>The idea here is that we can build patterns for every participant in the ecosystem, which provides a unified view of the complete system.</a:t>
            </a:r>
          </a:p>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9</a:t>
            </a:fld>
            <a:endParaRPr lang="en-US"/>
          </a:p>
        </p:txBody>
      </p:sp>
    </p:spTree>
    <p:extLst>
      <p:ext uri="{BB962C8B-B14F-4D97-AF65-F5344CB8AC3E}">
        <p14:creationId xmlns:p14="http://schemas.microsoft.com/office/powerpoint/2010/main" val="6901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3284890-85D2-4D7B-8EF5-15A9C1DB8F42}" type="datetimeFigureOut">
              <a:rPr lang="en-US" smtClean="0"/>
              <a:t>11/19/2016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0528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6114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3522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153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441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662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317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11/19/2016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599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077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502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188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664C608-40B1-4030-A28D-5B74BC98ADCE}" type="datetimeFigureOut">
              <a:rPr lang="en-US" smtClean="0"/>
              <a:t>11/19/2016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4447076"/>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syed2014@fa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Modeling Cloud Ecosystems</a:t>
            </a:r>
            <a:endParaRPr lang="en-US" dirty="0"/>
          </a:p>
        </p:txBody>
      </p:sp>
      <p:sp>
        <p:nvSpPr>
          <p:cNvPr id="3" name="Subtitle 2"/>
          <p:cNvSpPr>
            <a:spLocks noGrp="1"/>
          </p:cNvSpPr>
          <p:nvPr>
            <p:ph type="subTitle" idx="1"/>
          </p:nvPr>
        </p:nvSpPr>
        <p:spPr/>
        <p:txBody>
          <a:bodyPr>
            <a:normAutofit lnSpcReduction="10000"/>
          </a:bodyPr>
          <a:lstStyle/>
          <a:p>
            <a:r>
              <a:rPr lang="en-US" dirty="0" smtClean="0"/>
              <a:t>Madiha H. Syed </a:t>
            </a:r>
            <a:br>
              <a:rPr lang="en-US" dirty="0" smtClean="0"/>
            </a:br>
            <a:r>
              <a:rPr lang="en-US" dirty="0" smtClean="0"/>
              <a:t>College of Electrical Engineering and Computer Science</a:t>
            </a:r>
          </a:p>
          <a:p>
            <a:r>
              <a:rPr lang="en-US" dirty="0" smtClean="0"/>
              <a:t>Florida Atlantic University.</a:t>
            </a:r>
          </a:p>
          <a:p>
            <a:r>
              <a:rPr lang="en-US" dirty="0" smtClean="0">
                <a:hlinkClick r:id="rId3"/>
              </a:rPr>
              <a:t>msyed2014@fau.edu</a:t>
            </a:r>
            <a:endParaRPr lang="en-US" dirty="0"/>
          </a:p>
        </p:txBody>
      </p:sp>
    </p:spTree>
    <p:extLst>
      <p:ext uri="{BB962C8B-B14F-4D97-AF65-F5344CB8AC3E}">
        <p14:creationId xmlns:p14="http://schemas.microsoft.com/office/powerpoint/2010/main" val="4217613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Fog Computing</a:t>
            </a:r>
            <a:endParaRPr lang="en-US" dirty="0"/>
          </a:p>
        </p:txBody>
      </p:sp>
      <p:sp>
        <p:nvSpPr>
          <p:cNvPr id="3" name="Content Placeholder 2"/>
          <p:cNvSpPr>
            <a:spLocks noGrp="1"/>
          </p:cNvSpPr>
          <p:nvPr>
            <p:ph idx="1"/>
          </p:nvPr>
        </p:nvSpPr>
        <p:spPr/>
        <p:txBody>
          <a:bodyPr>
            <a:normAutofit/>
          </a:bodyPr>
          <a:lstStyle/>
          <a:p>
            <a:r>
              <a:rPr lang="en-US" dirty="0"/>
              <a:t>Recent popularity of </a:t>
            </a:r>
            <a:r>
              <a:rPr lang="en-US" dirty="0" err="1" smtClean="0"/>
              <a:t>IoT</a:t>
            </a:r>
            <a:r>
              <a:rPr lang="en-US" dirty="0" smtClean="0"/>
              <a:t> </a:t>
            </a:r>
            <a:r>
              <a:rPr lang="en-US" dirty="0"/>
              <a:t>has made fog computing a necessity </a:t>
            </a:r>
            <a:endParaRPr lang="en-US" dirty="0" smtClean="0"/>
          </a:p>
          <a:p>
            <a:r>
              <a:rPr lang="en-US" dirty="0" smtClean="0"/>
              <a:t>It is an advancement </a:t>
            </a:r>
            <a:r>
              <a:rPr lang="en-US" dirty="0"/>
              <a:t>in </a:t>
            </a:r>
            <a:r>
              <a:rPr lang="en-US" dirty="0" smtClean="0"/>
              <a:t>Cloud </a:t>
            </a:r>
            <a:r>
              <a:rPr lang="en-US" dirty="0"/>
              <a:t>Computing </a:t>
            </a:r>
            <a:r>
              <a:rPr lang="en-US" dirty="0" smtClean="0"/>
              <a:t>paradigm</a:t>
            </a:r>
          </a:p>
          <a:p>
            <a:pPr lvl="1"/>
            <a:r>
              <a:rPr lang="en-US" dirty="0" smtClean="0"/>
              <a:t>Complement rather than replace</a:t>
            </a:r>
          </a:p>
          <a:p>
            <a:r>
              <a:rPr lang="en-US" dirty="0"/>
              <a:t>Fog computing is an important part of cloud </a:t>
            </a:r>
            <a:r>
              <a:rPr lang="en-US" dirty="0" smtClean="0"/>
              <a:t>ecosystem</a:t>
            </a:r>
            <a:endParaRPr lang="en-US" dirty="0"/>
          </a:p>
          <a:p>
            <a:r>
              <a:rPr lang="en-US" dirty="0" smtClean="0"/>
              <a:t>It brings virtualized </a:t>
            </a:r>
            <a:r>
              <a:rPr lang="en-US" dirty="0"/>
              <a:t>cloud services to </a:t>
            </a:r>
            <a:r>
              <a:rPr lang="en-US" dirty="0" smtClean="0"/>
              <a:t>edge </a:t>
            </a:r>
            <a:r>
              <a:rPr lang="en-US" dirty="0"/>
              <a:t>of the </a:t>
            </a:r>
            <a:r>
              <a:rPr lang="en-US" dirty="0" smtClean="0"/>
              <a:t>network</a:t>
            </a:r>
          </a:p>
          <a:p>
            <a:r>
              <a:rPr lang="en-US" dirty="0" smtClean="0"/>
              <a:t>It provides </a:t>
            </a:r>
            <a:r>
              <a:rPr lang="en-US" dirty="0"/>
              <a:t>computing, </a:t>
            </a:r>
            <a:r>
              <a:rPr lang="en-US" dirty="0" smtClean="0"/>
              <a:t>storage, networking </a:t>
            </a:r>
            <a:r>
              <a:rPr lang="en-US" dirty="0"/>
              <a:t>services between end devices and cloud </a:t>
            </a:r>
            <a:r>
              <a:rPr lang="en-US" dirty="0" smtClean="0"/>
              <a:t>data centers</a:t>
            </a:r>
          </a:p>
          <a:p>
            <a:r>
              <a:rPr lang="en-US" dirty="0" smtClean="0"/>
              <a:t>Efficient</a:t>
            </a:r>
            <a:r>
              <a:rPr lang="en-US" dirty="0"/>
              <a:t>, location aware, close to the </a:t>
            </a:r>
            <a:r>
              <a:rPr lang="en-US" dirty="0" smtClean="0"/>
              <a:t>edge, </a:t>
            </a:r>
            <a:r>
              <a:rPr lang="en-US" dirty="0"/>
              <a:t>cloud services.  </a:t>
            </a:r>
            <a:endParaRPr lang="en-US" dirty="0" smtClean="0"/>
          </a:p>
          <a:p>
            <a:r>
              <a:rPr lang="en-US" dirty="0" smtClean="0"/>
              <a:t>POSA template was followed to develop this pattern</a:t>
            </a:r>
          </a:p>
          <a:p>
            <a:pPr marL="0" indent="0">
              <a:buNone/>
            </a:pPr>
            <a:endParaRPr lang="en-US" dirty="0"/>
          </a:p>
          <a:p>
            <a:endParaRPr lang="en-US" dirty="0"/>
          </a:p>
        </p:txBody>
      </p:sp>
    </p:spTree>
    <p:extLst>
      <p:ext uri="{BB962C8B-B14F-4D97-AF65-F5344CB8AC3E}">
        <p14:creationId xmlns:p14="http://schemas.microsoft.com/office/powerpoint/2010/main" val="43843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Internet of Things</a:t>
            </a:r>
            <a:endParaRPr lang="en-US" cap="none" dirty="0"/>
          </a:p>
        </p:txBody>
      </p:sp>
      <p:sp>
        <p:nvSpPr>
          <p:cNvPr id="3" name="Content Placeholder 2"/>
          <p:cNvSpPr>
            <a:spLocks noGrp="1"/>
          </p:cNvSpPr>
          <p:nvPr>
            <p:ph idx="1"/>
          </p:nvPr>
        </p:nvSpPr>
        <p:spPr/>
        <p:txBody>
          <a:bodyPr>
            <a:normAutofit fontScale="92500" lnSpcReduction="10000"/>
          </a:bodyPr>
          <a:lstStyle/>
          <a:p>
            <a:r>
              <a:rPr lang="en-US" dirty="0">
                <a:solidFill>
                  <a:srgbClr val="000000"/>
                </a:solidFill>
              </a:rPr>
              <a:t>The </a:t>
            </a:r>
            <a:r>
              <a:rPr lang="en-US" dirty="0" err="1">
                <a:solidFill>
                  <a:srgbClr val="000000"/>
                </a:solidFill>
              </a:rPr>
              <a:t>IoT</a:t>
            </a:r>
            <a:r>
              <a:rPr lang="en-US" dirty="0">
                <a:solidFill>
                  <a:srgbClr val="000000"/>
                </a:solidFill>
              </a:rPr>
              <a:t> has found its application in various domains. </a:t>
            </a:r>
          </a:p>
          <a:p>
            <a:r>
              <a:rPr lang="en-US" dirty="0" smtClean="0">
                <a:solidFill>
                  <a:srgbClr val="000000"/>
                </a:solidFill>
              </a:rPr>
              <a:t>The </a:t>
            </a:r>
            <a:r>
              <a:rPr lang="en-US" dirty="0" err="1">
                <a:solidFill>
                  <a:srgbClr val="000000"/>
                </a:solidFill>
              </a:rPr>
              <a:t>IoT</a:t>
            </a:r>
            <a:r>
              <a:rPr lang="en-US" dirty="0">
                <a:solidFill>
                  <a:srgbClr val="000000"/>
                </a:solidFill>
              </a:rPr>
              <a:t> has brought about an explosive proliferation of endpoints. </a:t>
            </a:r>
          </a:p>
          <a:p>
            <a:pPr lvl="1"/>
            <a:r>
              <a:rPr lang="en-US" dirty="0">
                <a:solidFill>
                  <a:srgbClr val="000000"/>
                </a:solidFill>
              </a:rPr>
              <a:t>According to an estimate, nearly 50 billion heterogeneous devices will be connected to the internet by 2020. </a:t>
            </a:r>
          </a:p>
          <a:p>
            <a:pPr lvl="1"/>
            <a:r>
              <a:rPr lang="en-US" dirty="0">
                <a:solidFill>
                  <a:srgbClr val="000000"/>
                </a:solidFill>
              </a:rPr>
              <a:t>Storage and processing costs are declining and the devices are getting smaller and less expensive.</a:t>
            </a:r>
          </a:p>
          <a:p>
            <a:r>
              <a:rPr lang="en-US" dirty="0">
                <a:solidFill>
                  <a:srgbClr val="000000"/>
                </a:solidFill>
              </a:rPr>
              <a:t>Increased intelligence of these devices</a:t>
            </a:r>
          </a:p>
          <a:p>
            <a:r>
              <a:rPr lang="en-US" dirty="0">
                <a:solidFill>
                  <a:srgbClr val="000000"/>
                </a:solidFill>
              </a:rPr>
              <a:t>Huge amounts of data</a:t>
            </a:r>
          </a:p>
          <a:p>
            <a:pPr lvl="1"/>
            <a:r>
              <a:rPr lang="en-US" dirty="0">
                <a:solidFill>
                  <a:srgbClr val="000000"/>
                </a:solidFill>
              </a:rPr>
              <a:t>90% of the world’s data was created in the last 2 years, and it is increasing exponentially. </a:t>
            </a:r>
          </a:p>
          <a:p>
            <a:r>
              <a:rPr lang="en-US" dirty="0">
                <a:solidFill>
                  <a:srgbClr val="000000"/>
                </a:solidFill>
              </a:rPr>
              <a:t>We need to manage the large number of devices and process the data produced by them. </a:t>
            </a:r>
          </a:p>
          <a:p>
            <a:r>
              <a:rPr lang="en-US" dirty="0" err="1" smtClean="0"/>
              <a:t>IoT</a:t>
            </a:r>
            <a:r>
              <a:rPr lang="en-US" dirty="0" smtClean="0"/>
              <a:t> </a:t>
            </a:r>
            <a:r>
              <a:rPr lang="en-US" dirty="0"/>
              <a:t>is already here</a:t>
            </a:r>
          </a:p>
          <a:p>
            <a:r>
              <a:rPr lang="en-US" dirty="0" smtClean="0"/>
              <a:t>We need </a:t>
            </a:r>
            <a:r>
              <a:rPr lang="en-US" dirty="0"/>
              <a:t>for new technologies (networking and analytics)</a:t>
            </a:r>
          </a:p>
        </p:txBody>
      </p:sp>
    </p:spTree>
    <p:extLst>
      <p:ext uri="{BB962C8B-B14F-4D97-AF65-F5344CB8AC3E}">
        <p14:creationId xmlns:p14="http://schemas.microsoft.com/office/powerpoint/2010/main" val="972058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Applications</a:t>
            </a:r>
            <a:endParaRPr lang="en-US" dirty="0"/>
          </a:p>
        </p:txBody>
      </p:sp>
      <p:sp>
        <p:nvSpPr>
          <p:cNvPr id="3" name="Content Placeholder 2"/>
          <p:cNvSpPr>
            <a:spLocks noGrp="1"/>
          </p:cNvSpPr>
          <p:nvPr>
            <p:ph idx="1"/>
          </p:nvPr>
        </p:nvSpPr>
        <p:spPr/>
        <p:txBody>
          <a:bodyPr/>
          <a:lstStyle/>
          <a:p>
            <a:r>
              <a:rPr lang="en-US" dirty="0" smtClean="0"/>
              <a:t>Smart Traffic Control</a:t>
            </a:r>
          </a:p>
          <a:p>
            <a:r>
              <a:rPr lang="en-US" dirty="0" smtClean="0"/>
              <a:t>Smart Grid</a:t>
            </a:r>
          </a:p>
          <a:p>
            <a:r>
              <a:rPr lang="en-US" dirty="0" smtClean="0"/>
              <a:t>Wireless Sensor networks</a:t>
            </a:r>
          </a:p>
          <a:p>
            <a:r>
              <a:rPr lang="en-US" dirty="0" smtClean="0"/>
              <a:t>Precision Agriculture</a:t>
            </a:r>
          </a:p>
          <a:p>
            <a:r>
              <a:rPr lang="en-US" dirty="0" smtClean="0"/>
              <a:t>Intelligent Buildings</a:t>
            </a:r>
          </a:p>
          <a:p>
            <a:r>
              <a:rPr lang="en-US" dirty="0" smtClean="0"/>
              <a:t>Health Care</a:t>
            </a:r>
          </a:p>
          <a:p>
            <a:r>
              <a:rPr lang="en-US" dirty="0" smtClean="0"/>
              <a:t>Industrial Automation</a:t>
            </a:r>
          </a:p>
          <a:p>
            <a:r>
              <a:rPr lang="en-US" dirty="0" smtClean="0"/>
              <a:t>Oil and Gas</a:t>
            </a:r>
          </a:p>
          <a:p>
            <a:pPr marL="0" indent="0" algn="ctr">
              <a:buNone/>
            </a:pPr>
            <a:r>
              <a:rPr lang="en-US" dirty="0"/>
              <a:t>a</a:t>
            </a:r>
            <a:r>
              <a:rPr lang="en-US" dirty="0" smtClean="0"/>
              <a:t>nd more…</a:t>
            </a:r>
          </a:p>
          <a:p>
            <a:endParaRPr lang="en-US" dirty="0"/>
          </a:p>
        </p:txBody>
      </p:sp>
    </p:spTree>
    <p:extLst>
      <p:ext uri="{BB962C8B-B14F-4D97-AF65-F5344CB8AC3E}">
        <p14:creationId xmlns:p14="http://schemas.microsoft.com/office/powerpoint/2010/main" val="272686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Internet of Things</a:t>
            </a:r>
            <a:endParaRPr lang="en-US" cap="none" dirty="0">
              <a:solidFill>
                <a:srgbClr val="000000"/>
              </a:solidFill>
            </a:endParaRPr>
          </a:p>
        </p:txBody>
      </p:sp>
      <p:sp>
        <p:nvSpPr>
          <p:cNvPr id="3" name="Content Placeholder 2"/>
          <p:cNvSpPr>
            <a:spLocks noGrp="1"/>
          </p:cNvSpPr>
          <p:nvPr>
            <p:ph idx="1"/>
          </p:nvPr>
        </p:nvSpPr>
        <p:spPr/>
        <p:txBody>
          <a:bodyPr>
            <a:normAutofit/>
          </a:bodyPr>
          <a:lstStyle/>
          <a:p>
            <a:r>
              <a:rPr lang="en-US" dirty="0">
                <a:solidFill>
                  <a:srgbClr val="000000"/>
                </a:solidFill>
              </a:rPr>
              <a:t>IoT applications </a:t>
            </a:r>
            <a:r>
              <a:rPr lang="en-US" dirty="0"/>
              <a:t>typically require low latency, support for heterogeneity, mobility, geographical distribution, location awareness, etc. </a:t>
            </a:r>
            <a:r>
              <a:rPr lang="en-US" dirty="0" smtClean="0">
                <a:solidFill>
                  <a:srgbClr val="000000"/>
                </a:solidFill>
              </a:rPr>
              <a:t> </a:t>
            </a:r>
            <a:endParaRPr lang="en-US" dirty="0">
              <a:solidFill>
                <a:srgbClr val="000000"/>
              </a:solidFill>
            </a:endParaRPr>
          </a:p>
          <a:p>
            <a:r>
              <a:rPr lang="en-US" dirty="0">
                <a:solidFill>
                  <a:srgbClr val="000000"/>
                </a:solidFill>
              </a:rPr>
              <a:t>Popularity of IoT has made the limitations of clouds more apparent, We need new solutions.</a:t>
            </a:r>
          </a:p>
          <a:p>
            <a:r>
              <a:rPr lang="en-US" dirty="0" smtClean="0"/>
              <a:t>Cloud service providers like Amazon, IBM, Cisco, etc., are offering solutions to cater to IoT systems</a:t>
            </a:r>
            <a:r>
              <a:rPr lang="en-US" dirty="0" smtClean="0">
                <a:solidFill>
                  <a:srgbClr val="000000"/>
                </a:solidFill>
              </a:rPr>
              <a:t>.</a:t>
            </a:r>
          </a:p>
          <a:p>
            <a:r>
              <a:rPr lang="en-US" dirty="0">
                <a:solidFill>
                  <a:srgbClr val="000000"/>
                </a:solidFill>
              </a:rPr>
              <a:t>Fog computing offers one of such solutions. </a:t>
            </a:r>
          </a:p>
          <a:p>
            <a:pPr lvl="1"/>
            <a:r>
              <a:rPr lang="en-US" dirty="0">
                <a:solidFill>
                  <a:srgbClr val="000000"/>
                </a:solidFill>
              </a:rPr>
              <a:t>It complements rather than replaces the cloud.</a:t>
            </a:r>
          </a:p>
          <a:p>
            <a:r>
              <a:rPr lang="en-US" dirty="0" smtClean="0">
                <a:solidFill>
                  <a:srgbClr val="000000"/>
                </a:solidFill>
              </a:rPr>
              <a:t>Numerous </a:t>
            </a:r>
            <a:r>
              <a:rPr lang="en-US" dirty="0">
                <a:solidFill>
                  <a:srgbClr val="000000"/>
                </a:solidFill>
              </a:rPr>
              <a:t>papers discuss these IoT applications in connection to fog computing. Ours is the first pattern for fog computing.</a:t>
            </a:r>
          </a:p>
          <a:p>
            <a:r>
              <a:rPr lang="en-US" dirty="0">
                <a:solidFill>
                  <a:srgbClr val="000000"/>
                </a:solidFill>
              </a:rPr>
              <a:t>Containers are also providing more lightweight, portable virtualization solutions that will offer support for IoT applications. </a:t>
            </a:r>
          </a:p>
        </p:txBody>
      </p:sp>
      <p:sp>
        <p:nvSpPr>
          <p:cNvPr id="4" name="Slide Number Placeholder 3"/>
          <p:cNvSpPr>
            <a:spLocks noGrp="1"/>
          </p:cNvSpPr>
          <p:nvPr>
            <p:ph type="sldNum" sz="quarter" idx="12"/>
          </p:nvPr>
        </p:nvSpPr>
        <p:spPr/>
        <p:txBody>
          <a:bodyPr>
            <a:normAutofit lnSpcReduction="10000"/>
          </a:bodyPr>
          <a:lstStyle/>
          <a:p>
            <a:fld id="{48006731-E88F-4A98-8123-F909F2262B54}" type="slidenum">
              <a:rPr lang="en-US" smtClean="0">
                <a:solidFill>
                  <a:srgbClr val="000000"/>
                </a:solidFill>
              </a:rPr>
              <a:t>13</a:t>
            </a:fld>
            <a:endParaRPr lang="en-US">
              <a:solidFill>
                <a:srgbClr val="000000"/>
              </a:solidFill>
            </a:endParaRPr>
          </a:p>
        </p:txBody>
      </p:sp>
    </p:spTree>
    <p:extLst>
      <p:ext uri="{BB962C8B-B14F-4D97-AF65-F5344CB8AC3E}">
        <p14:creationId xmlns:p14="http://schemas.microsoft.com/office/powerpoint/2010/main" val="113718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Fog Computing Pattern</a:t>
            </a:r>
            <a:endParaRPr lang="en-US" dirty="0"/>
          </a:p>
        </p:txBody>
      </p:sp>
      <p:sp>
        <p:nvSpPr>
          <p:cNvPr id="3" name="Content Placeholder 2"/>
          <p:cNvSpPr>
            <a:spLocks noGrp="1"/>
          </p:cNvSpPr>
          <p:nvPr>
            <p:ph sz="half" idx="1"/>
          </p:nvPr>
        </p:nvSpPr>
        <p:spPr/>
        <p:txBody>
          <a:bodyPr/>
          <a:lstStyle/>
          <a:p>
            <a:r>
              <a:rPr lang="en-US" i="1" dirty="0" smtClean="0"/>
              <a:t>Intent: </a:t>
            </a:r>
            <a:r>
              <a:rPr lang="en-US" dirty="0"/>
              <a:t>Fog Computing is a virtualized platform that stands between cloud computing systems and Internet devices, providing to these computation, storage, and networking services and allowing a cloud to control and communicate with these devices and to the devices to perform some functions in the fog or the cloud.</a:t>
            </a:r>
            <a:r>
              <a:rPr lang="en-US" dirty="0" smtClean="0"/>
              <a:t> </a:t>
            </a:r>
          </a:p>
          <a:p>
            <a:endParaRPr lang="en-US" dirty="0" smtClean="0"/>
          </a:p>
          <a:p>
            <a:r>
              <a:rPr lang="en-US" dirty="0" smtClean="0"/>
              <a:t>Also known as </a:t>
            </a:r>
            <a:r>
              <a:rPr lang="en-US" dirty="0"/>
              <a:t>Fog networking, Fog, Fogging, Edge of network computing, Edge Computing, Mobile-edge </a:t>
            </a:r>
            <a:r>
              <a:rPr lang="en-US" dirty="0" smtClean="0"/>
              <a:t>computing</a:t>
            </a:r>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163" y="2659712"/>
            <a:ext cx="4481512" cy="2689514"/>
          </a:xfrm>
          <a:prstGeom prst="rect">
            <a:avLst/>
          </a:prstGeom>
        </p:spPr>
      </p:pic>
      <p:sp>
        <p:nvSpPr>
          <p:cNvPr id="6" name="TextBox 5"/>
          <p:cNvSpPr txBox="1"/>
          <p:nvPr/>
        </p:nvSpPr>
        <p:spPr>
          <a:xfrm>
            <a:off x="7436963" y="5452744"/>
            <a:ext cx="3170712" cy="307777"/>
          </a:xfrm>
          <a:prstGeom prst="rect">
            <a:avLst/>
          </a:prstGeom>
          <a:noFill/>
        </p:spPr>
        <p:txBody>
          <a:bodyPr wrap="square" rtlCol="0">
            <a:spAutoFit/>
          </a:bodyPr>
          <a:lstStyle/>
          <a:p>
            <a:r>
              <a:rPr lang="en-US" sz="1400" dirty="0" smtClean="0"/>
              <a:t>Figure 1: Idea of Fog Computing</a:t>
            </a:r>
            <a:endParaRPr lang="en-US" sz="1400" dirty="0"/>
          </a:p>
        </p:txBody>
      </p:sp>
    </p:spTree>
    <p:extLst>
      <p:ext uri="{BB962C8B-B14F-4D97-AF65-F5344CB8AC3E}">
        <p14:creationId xmlns:p14="http://schemas.microsoft.com/office/powerpoint/2010/main" val="3756430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Smart Traffic Control System</a:t>
            </a:r>
          </a:p>
        </p:txBody>
      </p:sp>
      <p:sp>
        <p:nvSpPr>
          <p:cNvPr id="3" name="Content Placeholder 2"/>
          <p:cNvSpPr>
            <a:spLocks noGrp="1"/>
          </p:cNvSpPr>
          <p:nvPr>
            <p:ph idx="1"/>
          </p:nvPr>
        </p:nvSpPr>
        <p:spPr/>
        <p:txBody>
          <a:bodyPr>
            <a:normAutofit fontScale="77500" lnSpcReduction="20000"/>
          </a:bodyPr>
          <a:lstStyle/>
          <a:p>
            <a:r>
              <a:rPr lang="en-US" dirty="0" err="1"/>
              <a:t>Smartville</a:t>
            </a:r>
            <a:r>
              <a:rPr lang="en-US" dirty="0"/>
              <a:t> has a Smart Traffic Control System. </a:t>
            </a:r>
            <a:endParaRPr lang="en-US" dirty="0" smtClean="0"/>
          </a:p>
          <a:p>
            <a:r>
              <a:rPr lang="en-US" dirty="0" smtClean="0"/>
              <a:t>It </a:t>
            </a:r>
            <a:r>
              <a:rPr lang="en-US" dirty="0"/>
              <a:t>is comprised of many heterogeneous devices like traffic lights, vehicles, emergency vehicles, and pedestrians with mobile devices. </a:t>
            </a:r>
            <a:endParaRPr lang="en-US" dirty="0" smtClean="0"/>
          </a:p>
          <a:p>
            <a:r>
              <a:rPr lang="en-US" dirty="0" smtClean="0"/>
              <a:t>Each </a:t>
            </a:r>
            <a:r>
              <a:rPr lang="en-US" dirty="0"/>
              <a:t>device has a diverse set of resources and data. </a:t>
            </a:r>
            <a:endParaRPr lang="en-US" dirty="0" smtClean="0"/>
          </a:p>
          <a:p>
            <a:r>
              <a:rPr lang="en-US" dirty="0" smtClean="0"/>
              <a:t>The </a:t>
            </a:r>
            <a:r>
              <a:rPr lang="en-US" dirty="0"/>
              <a:t>number of devices that are connecting to the Internet is growing rapidly. </a:t>
            </a:r>
            <a:endParaRPr lang="en-US" dirty="0" smtClean="0"/>
          </a:p>
          <a:p>
            <a:r>
              <a:rPr lang="en-US" dirty="0" smtClean="0"/>
              <a:t>The </a:t>
            </a:r>
            <a:r>
              <a:rPr lang="en-US" dirty="0"/>
              <a:t>devices are becoming smarter and the need for more applications is ever </a:t>
            </a:r>
            <a:r>
              <a:rPr lang="en-US" dirty="0" smtClean="0"/>
              <a:t>increasing. </a:t>
            </a:r>
          </a:p>
          <a:p>
            <a:r>
              <a:rPr lang="en-US" dirty="0" smtClean="0"/>
              <a:t>We </a:t>
            </a:r>
            <a:r>
              <a:rPr lang="en-US" dirty="0"/>
              <a:t>are finding it difficult to manage and coordinate these devices. </a:t>
            </a:r>
            <a:endParaRPr lang="en-US" dirty="0" smtClean="0"/>
          </a:p>
          <a:p>
            <a:r>
              <a:rPr lang="en-US" dirty="0" smtClean="0"/>
              <a:t>Service </a:t>
            </a:r>
            <a:r>
              <a:rPr lang="en-US" dirty="0"/>
              <a:t>and application requests from the cloud need to be processed in real time to control these devices. </a:t>
            </a:r>
            <a:endParaRPr lang="en-US" dirty="0" smtClean="0"/>
          </a:p>
          <a:p>
            <a:r>
              <a:rPr lang="en-US" dirty="0" smtClean="0"/>
              <a:t>With </a:t>
            </a:r>
            <a:r>
              <a:rPr lang="en-US" dirty="0"/>
              <a:t>a large number of devices the volume of data produced is huge. It is a challenge to transmit this dynamically-produced data to cloud centers, analyze it and provide useful results in real time. </a:t>
            </a:r>
            <a:endParaRPr lang="en-US" dirty="0" smtClean="0"/>
          </a:p>
          <a:p>
            <a:r>
              <a:rPr lang="en-US" dirty="0" smtClean="0"/>
              <a:t>In </a:t>
            </a:r>
            <a:r>
              <a:rPr lang="en-US" dirty="0"/>
              <a:t>order to provide safe and efficient transportation through this system we have to find a way to detect problems and provide real time traffic information to the users, control traffic lights to create green waves, etc. </a:t>
            </a:r>
            <a:endParaRPr lang="en-US" dirty="0" smtClean="0"/>
          </a:p>
          <a:p>
            <a:r>
              <a:rPr lang="en-US" dirty="0" smtClean="0"/>
              <a:t>These </a:t>
            </a:r>
            <a:r>
              <a:rPr lang="en-US" dirty="0"/>
              <a:t>scenarios require us to take into account their location as well.</a:t>
            </a:r>
          </a:p>
        </p:txBody>
      </p:sp>
    </p:spTree>
    <p:extLst>
      <p:ext uri="{BB962C8B-B14F-4D97-AF65-F5344CB8AC3E}">
        <p14:creationId xmlns:p14="http://schemas.microsoft.com/office/powerpoint/2010/main" val="472313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a:t>
            </a:r>
            <a:endParaRPr lang="en-US" dirty="0"/>
          </a:p>
        </p:txBody>
      </p:sp>
      <p:sp>
        <p:nvSpPr>
          <p:cNvPr id="3" name="Content Placeholder 2"/>
          <p:cNvSpPr>
            <a:spLocks noGrp="1"/>
          </p:cNvSpPr>
          <p:nvPr>
            <p:ph idx="1"/>
          </p:nvPr>
        </p:nvSpPr>
        <p:spPr/>
        <p:txBody>
          <a:bodyPr/>
          <a:lstStyle/>
          <a:p>
            <a:r>
              <a:rPr lang="en-US" dirty="0"/>
              <a:t>The Internet of Things comprises large numbers of smart devices at the network edge that may have to collaborate and interact with each other in real time. </a:t>
            </a:r>
            <a:endParaRPr lang="en-US" dirty="0" smtClean="0"/>
          </a:p>
          <a:p>
            <a:r>
              <a:rPr lang="en-US" dirty="0" smtClean="0"/>
              <a:t>There </a:t>
            </a:r>
            <a:r>
              <a:rPr lang="en-US" dirty="0"/>
              <a:t>is an ever increasing number of devices and they are usually handled by a cloud. </a:t>
            </a:r>
            <a:endParaRPr lang="en-US" dirty="0" smtClean="0"/>
          </a:p>
          <a:p>
            <a:r>
              <a:rPr lang="en-US" dirty="0" smtClean="0"/>
              <a:t>The </a:t>
            </a:r>
            <a:r>
              <a:rPr lang="en-US" dirty="0"/>
              <a:t>devices, which are connected to the Internet and the cloud, are becoming more intelligent and more heterogeneous. </a:t>
            </a:r>
            <a:endParaRPr lang="en-US" dirty="0" smtClean="0"/>
          </a:p>
          <a:p>
            <a:r>
              <a:rPr lang="en-US" dirty="0" smtClean="0"/>
              <a:t>These devices </a:t>
            </a:r>
            <a:r>
              <a:rPr lang="en-US" dirty="0"/>
              <a:t>are distributed over vast geographical areas and generate huge amounts of data. </a:t>
            </a:r>
            <a:endParaRPr lang="en-US" dirty="0" smtClean="0"/>
          </a:p>
          <a:p>
            <a:r>
              <a:rPr lang="en-US" dirty="0" smtClean="0"/>
              <a:t>The </a:t>
            </a:r>
            <a:r>
              <a:rPr lang="en-US" dirty="0"/>
              <a:t>IoT environment predominantly supports wireless access and mobility. </a:t>
            </a:r>
            <a:endParaRPr lang="en-US" dirty="0" smtClean="0"/>
          </a:p>
          <a:p>
            <a:r>
              <a:rPr lang="en-US" dirty="0" smtClean="0"/>
              <a:t>In </a:t>
            </a:r>
            <a:r>
              <a:rPr lang="en-US" dirty="0"/>
              <a:t>addition, the IoT often requires a multiplicity of service providers [Bonomi et al. 2014].</a:t>
            </a:r>
          </a:p>
        </p:txBody>
      </p:sp>
    </p:spTree>
    <p:extLst>
      <p:ext uri="{BB962C8B-B14F-4D97-AF65-F5344CB8AC3E}">
        <p14:creationId xmlns:p14="http://schemas.microsoft.com/office/powerpoint/2010/main" val="3648791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a:t>
            </a:r>
            <a:endParaRPr lang="en-US" dirty="0"/>
          </a:p>
        </p:txBody>
      </p:sp>
      <p:sp>
        <p:nvSpPr>
          <p:cNvPr id="3" name="Content Placeholder 2"/>
          <p:cNvSpPr>
            <a:spLocks noGrp="1"/>
          </p:cNvSpPr>
          <p:nvPr>
            <p:ph idx="1"/>
          </p:nvPr>
        </p:nvSpPr>
        <p:spPr/>
        <p:txBody>
          <a:bodyPr>
            <a:normAutofit fontScale="70000" lnSpcReduction="20000"/>
          </a:bodyPr>
          <a:lstStyle/>
          <a:p>
            <a:r>
              <a:rPr lang="en-US" dirty="0"/>
              <a:t>How do we provide compute, storage and networking services efficiently to applications running on IoT devices? </a:t>
            </a:r>
            <a:endParaRPr lang="en-US" dirty="0" smtClean="0"/>
          </a:p>
          <a:p>
            <a:r>
              <a:rPr lang="en-US" dirty="0" smtClean="0"/>
              <a:t>Since </a:t>
            </a:r>
            <a:r>
              <a:rPr lang="en-US" dirty="0"/>
              <a:t>IoT is becoming increasingly popular and we have a growing number of heterogeneous smart devices connected to the Internet. </a:t>
            </a:r>
            <a:endParaRPr lang="en-US" dirty="0" smtClean="0"/>
          </a:p>
          <a:p>
            <a:r>
              <a:rPr lang="en-US" dirty="0" smtClean="0"/>
              <a:t>The </a:t>
            </a:r>
            <a:r>
              <a:rPr lang="en-US" dirty="0"/>
              <a:t>cloud usually provides support in these situations, however, cloud systems find it increasingly difficult to handle these devices. </a:t>
            </a:r>
            <a:endParaRPr lang="en-US" dirty="0" smtClean="0"/>
          </a:p>
          <a:p>
            <a:r>
              <a:rPr lang="en-US" dirty="0" smtClean="0"/>
              <a:t>The </a:t>
            </a:r>
            <a:r>
              <a:rPr lang="en-US" dirty="0"/>
              <a:t>applications running on these devices can produce a huge amount of data. Given the limited available bandwidth, it is difficult to transmit this data to the cloud, process it and return actionable results in real-time.  </a:t>
            </a:r>
            <a:endParaRPr lang="en-US" dirty="0" smtClean="0"/>
          </a:p>
          <a:p>
            <a:r>
              <a:rPr lang="en-US" dirty="0" smtClean="0"/>
              <a:t>In </a:t>
            </a:r>
            <a:r>
              <a:rPr lang="en-US" dirty="0"/>
              <a:t>addition to volume of data and number of devices, wireless connectivity, mobility and geographical distribution make it difficult to get required services directly from the cloud. </a:t>
            </a:r>
            <a:endParaRPr lang="en-US" dirty="0" smtClean="0"/>
          </a:p>
          <a:p>
            <a:r>
              <a:rPr lang="en-US" dirty="0" smtClean="0"/>
              <a:t>Cloud </a:t>
            </a:r>
            <a:r>
              <a:rPr lang="en-US" dirty="0"/>
              <a:t>data centers are few in number and are sparsely located whereas devices are more widely distributed. </a:t>
            </a:r>
            <a:endParaRPr lang="en-US" dirty="0" smtClean="0"/>
          </a:p>
          <a:p>
            <a:r>
              <a:rPr lang="en-US" dirty="0" smtClean="0"/>
              <a:t>The </a:t>
            </a:r>
            <a:r>
              <a:rPr lang="en-US" dirty="0"/>
              <a:t>available bandwidth is limited and data transmission to the cloud data centers becomes a bottleneck. </a:t>
            </a:r>
          </a:p>
          <a:p>
            <a:r>
              <a:rPr lang="en-US" dirty="0"/>
              <a:t>Two major problems that IoT application faces when working with clouds are </a:t>
            </a:r>
            <a:r>
              <a:rPr lang="en-US" b="1" dirty="0">
                <a:solidFill>
                  <a:schemeClr val="accent5"/>
                </a:solidFill>
              </a:rPr>
              <a:t>latency</a:t>
            </a:r>
            <a:r>
              <a:rPr lang="en-US" dirty="0"/>
              <a:t> and </a:t>
            </a:r>
            <a:r>
              <a:rPr lang="en-US" b="1" dirty="0">
                <a:solidFill>
                  <a:schemeClr val="accent5"/>
                </a:solidFill>
              </a:rPr>
              <a:t>bandwidth</a:t>
            </a:r>
            <a:r>
              <a:rPr lang="en-US" dirty="0"/>
              <a:t> limitation. Moreover, to preserve the confidentiality and integrity of the data we also need to be able to apply policies for accessing and filtering the information.</a:t>
            </a:r>
          </a:p>
        </p:txBody>
      </p:sp>
    </p:spTree>
    <p:extLst>
      <p:ext uri="{BB962C8B-B14F-4D97-AF65-F5344CB8AC3E}">
        <p14:creationId xmlns:p14="http://schemas.microsoft.com/office/powerpoint/2010/main" val="206946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Forces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i="1" dirty="0"/>
              <a:t>Large number of nodes</a:t>
            </a:r>
            <a:r>
              <a:rPr lang="en-US" dirty="0"/>
              <a:t>: Many devices are part of the networks and these nodes produce data which has to be collected and analyzed. </a:t>
            </a:r>
          </a:p>
          <a:p>
            <a:pPr lvl="0"/>
            <a:r>
              <a:rPr lang="en-US" i="1" dirty="0"/>
              <a:t>Latency</a:t>
            </a:r>
            <a:r>
              <a:rPr lang="en-US" dirty="0"/>
              <a:t>: Many applications run on devices at the edge of the network, which means they are at a distance from the few and far located cloud data centers. Cloud computing supports centralized remote provisioning of resources which can introduce delay. Some of these applications can be latency sensitive and we want the latency to be as low as possible; otherwise, we could use cloud computing.</a:t>
            </a:r>
          </a:p>
          <a:p>
            <a:pPr lvl="0"/>
            <a:r>
              <a:rPr lang="en-US" i="1" dirty="0"/>
              <a:t>Mobility</a:t>
            </a:r>
            <a:r>
              <a:rPr lang="en-US" dirty="0"/>
              <a:t>: We want mobility support because many devices in the edge of networks are not stationary; for example, vehicles or people with smart devices. This should not affect the accessibility or efficiency of the system. </a:t>
            </a:r>
          </a:p>
          <a:p>
            <a:pPr lvl="0"/>
            <a:r>
              <a:rPr lang="en-US" i="1" dirty="0"/>
              <a:t>Location awareness</a:t>
            </a:r>
            <a:r>
              <a:rPr lang="en-US" dirty="0"/>
              <a:t>: End users may require applications that are aware of device location. For example, devices like smart traffic lights, vehicles and others. The information required by these applications can be specific to their geographical location. The cloud offers more global and centralized services and it can be difficult for cloud systems to maintain this level of location awareness with devices that are mobile and geographically distributed. </a:t>
            </a:r>
          </a:p>
          <a:p>
            <a:pPr lvl="0"/>
            <a:r>
              <a:rPr lang="en-US" i="1" dirty="0"/>
              <a:t>Heterogeneity</a:t>
            </a:r>
            <a:r>
              <a:rPr lang="en-US" dirty="0"/>
              <a:t>: Different devices that are part of the Internet of Things can have diverse specifications like routers, switches, access points, end user devices, and we have to support and manage them in a uniform and consistent way</a:t>
            </a:r>
            <a:r>
              <a:rPr lang="en-US" dirty="0" smtClean="0"/>
              <a:t>.</a:t>
            </a:r>
            <a:endParaRPr lang="en-US" dirty="0"/>
          </a:p>
        </p:txBody>
      </p:sp>
    </p:spTree>
    <p:extLst>
      <p:ext uri="{BB962C8B-B14F-4D97-AF65-F5344CB8AC3E}">
        <p14:creationId xmlns:p14="http://schemas.microsoft.com/office/powerpoint/2010/main" val="2157269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forces..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i="1" dirty="0"/>
              <a:t>Transparency</a:t>
            </a:r>
            <a:r>
              <a:rPr lang="en-US" dirty="0"/>
              <a:t>: We do not want the users to be concerned about the storage, communication or computational limitations of their devices. Resource provisioning for the devices has to be transparent.</a:t>
            </a:r>
          </a:p>
          <a:p>
            <a:pPr lvl="0"/>
            <a:r>
              <a:rPr lang="en-US" i="1" dirty="0"/>
              <a:t>Big data analytics</a:t>
            </a:r>
            <a:r>
              <a:rPr lang="en-US" dirty="0"/>
              <a:t>: The volume of data produced by all edge devices is huge and it is impractical to transfer it to centralized data centers and analyze it there. When cloud provides all data analysis of IoT applications, it leads to inefficient bandwidth utilization and latency. There is a need to process a large part of the data being produced by the devices to provide results in real-time or almost real-time.</a:t>
            </a:r>
          </a:p>
          <a:p>
            <a:pPr lvl="0"/>
            <a:r>
              <a:rPr lang="en-US" i="1" dirty="0"/>
              <a:t>Cloud support</a:t>
            </a:r>
            <a:r>
              <a:rPr lang="en-US" dirty="0"/>
              <a:t>: In order to provide low latency and location awareness we want a solution which is closer to edge devices but more permanent storage may be needed and long term computations might still have to be performed in cloud data centers. Interaction with the cloud has to be supported.</a:t>
            </a:r>
          </a:p>
          <a:p>
            <a:pPr lvl="0"/>
            <a:r>
              <a:rPr lang="en-US" i="1" dirty="0"/>
              <a:t>Scalability/Flexibility</a:t>
            </a:r>
            <a:r>
              <a:rPr lang="en-US" dirty="0"/>
              <a:t>: Resources and devices should be added dynamically to accommodate constant change.</a:t>
            </a:r>
          </a:p>
          <a:p>
            <a:pPr lvl="0"/>
            <a:r>
              <a:rPr lang="en-US" i="1" dirty="0"/>
              <a:t>Multi-tenancy</a:t>
            </a:r>
            <a:r>
              <a:rPr lang="en-US" dirty="0"/>
              <a:t>: Multiple applications have to be supported which requires resource sharing. We need multi-tenancy support in the computing platform which supports IoT applications. This may result in performance and security problems.</a:t>
            </a:r>
          </a:p>
        </p:txBody>
      </p:sp>
    </p:spTree>
    <p:extLst>
      <p:ext uri="{BB962C8B-B14F-4D97-AF65-F5344CB8AC3E}">
        <p14:creationId xmlns:p14="http://schemas.microsoft.com/office/powerpoint/2010/main" val="3291899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Cloud ecosystems</a:t>
            </a:r>
          </a:p>
          <a:p>
            <a:r>
              <a:rPr lang="en-US" dirty="0"/>
              <a:t>Patterns and Reference </a:t>
            </a:r>
            <a:r>
              <a:rPr lang="en-US" dirty="0" smtClean="0"/>
              <a:t>Architectures</a:t>
            </a:r>
          </a:p>
          <a:p>
            <a:r>
              <a:rPr lang="en-US" dirty="0">
                <a:solidFill>
                  <a:srgbClr val="000000"/>
                </a:solidFill>
              </a:rPr>
              <a:t>Models of Ecosystem </a:t>
            </a:r>
            <a:r>
              <a:rPr lang="en-US" dirty="0" smtClean="0">
                <a:solidFill>
                  <a:srgbClr val="000000"/>
                </a:solidFill>
              </a:rPr>
              <a:t>Components</a:t>
            </a:r>
          </a:p>
          <a:p>
            <a:r>
              <a:rPr lang="en-US" dirty="0"/>
              <a:t>Internet of </a:t>
            </a:r>
            <a:r>
              <a:rPr lang="en-US" dirty="0" smtClean="0"/>
              <a:t>Things</a:t>
            </a:r>
          </a:p>
          <a:p>
            <a:r>
              <a:rPr lang="en-US" dirty="0" smtClean="0"/>
              <a:t>Fog computing</a:t>
            </a:r>
          </a:p>
          <a:p>
            <a:r>
              <a:rPr lang="en-US" dirty="0" smtClean="0"/>
              <a:t>Conclusion and Future work</a:t>
            </a:r>
          </a:p>
          <a:p>
            <a:endParaRPr lang="en-US" dirty="0"/>
          </a:p>
        </p:txBody>
      </p:sp>
    </p:spTree>
    <p:extLst>
      <p:ext uri="{BB962C8B-B14F-4D97-AF65-F5344CB8AC3E}">
        <p14:creationId xmlns:p14="http://schemas.microsoft.com/office/powerpoint/2010/main" val="2965339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forces..</a:t>
            </a:r>
            <a:endParaRPr lang="en-US" dirty="0"/>
          </a:p>
        </p:txBody>
      </p:sp>
      <p:sp>
        <p:nvSpPr>
          <p:cNvPr id="3" name="Content Placeholder 2"/>
          <p:cNvSpPr>
            <a:spLocks noGrp="1"/>
          </p:cNvSpPr>
          <p:nvPr>
            <p:ph idx="1"/>
          </p:nvPr>
        </p:nvSpPr>
        <p:spPr/>
        <p:txBody>
          <a:bodyPr>
            <a:normAutofit lnSpcReduction="10000"/>
          </a:bodyPr>
          <a:lstStyle/>
          <a:p>
            <a:pPr lvl="0"/>
            <a:r>
              <a:rPr lang="en-US" i="1" dirty="0"/>
              <a:t>Multiplicity of providers</a:t>
            </a:r>
            <a:r>
              <a:rPr lang="en-US" dirty="0"/>
              <a:t>: IoT applications require support for a multiplicity of providers. IoT systems are distributed and it is likely that the system may extend beyond the boundaries of a single controlling authority, owner or provider. This requires the orchestration of consistent policies across multiple providers [Bonomi et al. 2012].</a:t>
            </a:r>
          </a:p>
          <a:p>
            <a:pPr lvl="0"/>
            <a:r>
              <a:rPr lang="en-US" i="1" dirty="0"/>
              <a:t>Security</a:t>
            </a:r>
            <a:r>
              <a:rPr lang="en-US" dirty="0"/>
              <a:t>: The devices may need to access shared databases in the cloud and we need to apply access control to this data, which also requires identity and authentication. Some devices may need even finer access control. We also need to control access to devices, in addition to access control to fog data and cloud data.</a:t>
            </a:r>
          </a:p>
          <a:p>
            <a:pPr lvl="0"/>
            <a:r>
              <a:rPr lang="en-US" i="1" dirty="0"/>
              <a:t>Filtering</a:t>
            </a:r>
            <a:r>
              <a:rPr lang="en-US" dirty="0"/>
              <a:t>: The volume of data produced by the edge devices is huge. All of this data may not even be required by the cloud to provision required services; </a:t>
            </a:r>
            <a:r>
              <a:rPr lang="en-US" dirty="0" err="1"/>
              <a:t>infact</a:t>
            </a:r>
            <a:r>
              <a:rPr lang="en-US" dirty="0"/>
              <a:t>, some data may be unnecessary or even potentially harmful if it is sent to the cloud. This can cause security issues and inefficient bandwidth consumption</a:t>
            </a:r>
            <a:r>
              <a:rPr lang="en-US" dirty="0" smtClean="0"/>
              <a:t>.</a:t>
            </a:r>
            <a:endParaRPr lang="en-US" dirty="0"/>
          </a:p>
        </p:txBody>
      </p:sp>
    </p:spTree>
    <p:extLst>
      <p:ext uri="{BB962C8B-B14F-4D97-AF65-F5344CB8AC3E}">
        <p14:creationId xmlns:p14="http://schemas.microsoft.com/office/powerpoint/2010/main" val="2308166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Solution</a:t>
            </a:r>
            <a:endParaRPr lang="en-US" dirty="0"/>
          </a:p>
        </p:txBody>
      </p:sp>
      <p:sp>
        <p:nvSpPr>
          <p:cNvPr id="3" name="Content Placeholder 2"/>
          <p:cNvSpPr>
            <a:spLocks noGrp="1"/>
          </p:cNvSpPr>
          <p:nvPr>
            <p:ph idx="1"/>
          </p:nvPr>
        </p:nvSpPr>
        <p:spPr/>
        <p:txBody>
          <a:bodyPr>
            <a:normAutofit/>
          </a:bodyPr>
          <a:lstStyle/>
          <a:p>
            <a:r>
              <a:rPr lang="en-US" dirty="0"/>
              <a:t>Introduce a platform to provide cloud computing-like services closer to the devices to be monitored or controlled. This is called </a:t>
            </a:r>
            <a:r>
              <a:rPr lang="en-US" b="1" dirty="0">
                <a:solidFill>
                  <a:schemeClr val="accent5"/>
                </a:solidFill>
              </a:rPr>
              <a:t>Fog Computing</a:t>
            </a:r>
            <a:r>
              <a:rPr lang="en-US" dirty="0"/>
              <a:t>. </a:t>
            </a:r>
            <a:endParaRPr lang="en-US" dirty="0" smtClean="0"/>
          </a:p>
          <a:p>
            <a:r>
              <a:rPr lang="en-US" dirty="0" smtClean="0"/>
              <a:t>It </a:t>
            </a:r>
            <a:r>
              <a:rPr lang="en-US" dirty="0"/>
              <a:t>provides computation, storage, and networking services between end user devices and cloud providers. </a:t>
            </a:r>
            <a:endParaRPr lang="en-US" dirty="0" smtClean="0"/>
          </a:p>
          <a:p>
            <a:r>
              <a:rPr lang="en-US" dirty="0" smtClean="0"/>
              <a:t>Fog </a:t>
            </a:r>
            <a:r>
              <a:rPr lang="en-US" dirty="0"/>
              <a:t>Computing can offer low latency, location awareness, efficient use of bandwidth and storage services.  </a:t>
            </a:r>
            <a:endParaRPr lang="en-US" dirty="0" smtClean="0"/>
          </a:p>
          <a:p>
            <a:r>
              <a:rPr lang="en-US" dirty="0" smtClean="0"/>
              <a:t>Data </a:t>
            </a:r>
            <a:r>
              <a:rPr lang="en-US" dirty="0"/>
              <a:t>is processed locally for more immediate response. </a:t>
            </a:r>
            <a:endParaRPr lang="en-US" dirty="0" smtClean="0"/>
          </a:p>
          <a:p>
            <a:r>
              <a:rPr lang="en-US" dirty="0" smtClean="0"/>
              <a:t>Aggregated </a:t>
            </a:r>
            <a:r>
              <a:rPr lang="en-US" dirty="0"/>
              <a:t>data and other relevant information can be forwarded to the cloud for analysis. </a:t>
            </a:r>
            <a:endParaRPr lang="en-US" dirty="0" smtClean="0"/>
          </a:p>
          <a:p>
            <a:r>
              <a:rPr lang="en-US" dirty="0" smtClean="0"/>
              <a:t>In </a:t>
            </a:r>
            <a:r>
              <a:rPr lang="en-US" dirty="0"/>
              <a:t>addition, services like security, filtering, etc., can be provided by the Fog.</a:t>
            </a:r>
          </a:p>
        </p:txBody>
      </p:sp>
    </p:spTree>
    <p:extLst>
      <p:ext uri="{BB962C8B-B14F-4D97-AF65-F5344CB8AC3E}">
        <p14:creationId xmlns:p14="http://schemas.microsoft.com/office/powerpoint/2010/main" val="2157321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Solution</a:t>
            </a:r>
            <a:endParaRPr lang="en-US" dirty="0"/>
          </a:p>
        </p:txBody>
      </p:sp>
      <p:sp>
        <p:nvSpPr>
          <p:cNvPr id="3" name="Content Placeholder 2"/>
          <p:cNvSpPr>
            <a:spLocks noGrp="1"/>
          </p:cNvSpPr>
          <p:nvPr>
            <p:ph sz="half" idx="1"/>
          </p:nvPr>
        </p:nvSpPr>
        <p:spPr/>
        <p:txBody>
          <a:bodyPr>
            <a:normAutofit fontScale="77500" lnSpcReduction="20000"/>
          </a:bodyPr>
          <a:lstStyle/>
          <a:p>
            <a:r>
              <a:rPr lang="en-US" b="1" dirty="0" smtClean="0">
                <a:solidFill>
                  <a:schemeClr val="accent5"/>
                </a:solidFill>
              </a:rPr>
              <a:t>Edge </a:t>
            </a:r>
            <a:r>
              <a:rPr lang="en-US" b="1" dirty="0">
                <a:solidFill>
                  <a:schemeClr val="accent5"/>
                </a:solidFill>
              </a:rPr>
              <a:t>devices </a:t>
            </a:r>
            <a:r>
              <a:rPr lang="en-US" dirty="0"/>
              <a:t>are smart devices which have Internet connectivity; for example, smart phones, tablets, laptops, traffic lights, vehicles, homes devices, etc. </a:t>
            </a:r>
            <a:endParaRPr lang="en-US" dirty="0" smtClean="0"/>
          </a:p>
          <a:p>
            <a:r>
              <a:rPr lang="en-US" dirty="0"/>
              <a:t>The Fog acts as an intermediate layer between the Edge Devices and the Cloud. </a:t>
            </a:r>
          </a:p>
          <a:p>
            <a:r>
              <a:rPr lang="en-US" dirty="0"/>
              <a:t>Edge devices request compute, storage and communication services from the Fog. </a:t>
            </a:r>
          </a:p>
          <a:p>
            <a:r>
              <a:rPr lang="en-US" dirty="0"/>
              <a:t>The Fog provides local, low latency response to these requests and forwards relevant data for computationally intensive processing, long term analytics and persistent storage over to the cloud.</a:t>
            </a:r>
          </a:p>
          <a:p>
            <a:r>
              <a:rPr lang="en-US" dirty="0" smtClean="0"/>
              <a:t>There </a:t>
            </a:r>
            <a:r>
              <a:rPr lang="en-US" dirty="0"/>
              <a:t>are many edge devices, a Fog Computing platform manages and controls these devices and the cloud providers are relatively fewer in number. </a:t>
            </a:r>
            <a:endParaRPr lang="en-US" dirty="0" smtClean="0"/>
          </a:p>
          <a:p>
            <a:r>
              <a:rPr lang="en-US" dirty="0" smtClean="0"/>
              <a:t>Size</a:t>
            </a:r>
            <a:r>
              <a:rPr lang="en-US" dirty="0"/>
              <a:t>, storage capacity, processing capabilities, and latency increase as we move upward in the system</a:t>
            </a:r>
            <a:r>
              <a:rPr lang="en-US" dirty="0" smtClean="0"/>
              <a:t>.</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26163" y="2659712"/>
            <a:ext cx="4481512" cy="2689514"/>
          </a:xfrm>
        </p:spPr>
      </p:pic>
      <p:sp>
        <p:nvSpPr>
          <p:cNvPr id="6" name="TextBox 5"/>
          <p:cNvSpPr txBox="1"/>
          <p:nvPr/>
        </p:nvSpPr>
        <p:spPr>
          <a:xfrm>
            <a:off x="7436963" y="5452744"/>
            <a:ext cx="3170712" cy="307777"/>
          </a:xfrm>
          <a:prstGeom prst="rect">
            <a:avLst/>
          </a:prstGeom>
          <a:noFill/>
        </p:spPr>
        <p:txBody>
          <a:bodyPr wrap="square" rtlCol="0">
            <a:spAutoFit/>
          </a:bodyPr>
          <a:lstStyle/>
          <a:p>
            <a:r>
              <a:rPr lang="en-US" sz="1400" dirty="0" smtClean="0"/>
              <a:t>Figure 1: Idea of Fog Computing</a:t>
            </a:r>
            <a:endParaRPr lang="en-US" sz="1400" dirty="0"/>
          </a:p>
        </p:txBody>
      </p:sp>
    </p:spTree>
    <p:extLst>
      <p:ext uri="{BB962C8B-B14F-4D97-AF65-F5344CB8AC3E}">
        <p14:creationId xmlns:p14="http://schemas.microsoft.com/office/powerpoint/2010/main" val="2718304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Structure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b="1" dirty="0" smtClean="0">
                <a:solidFill>
                  <a:schemeClr val="accent5"/>
                </a:solidFill>
              </a:rPr>
              <a:t>Fog</a:t>
            </a:r>
            <a:r>
              <a:rPr lang="en-US" dirty="0" smtClean="0">
                <a:solidFill>
                  <a:schemeClr val="accent5"/>
                </a:solidFill>
              </a:rPr>
              <a:t> </a:t>
            </a:r>
            <a:r>
              <a:rPr lang="en-US" dirty="0" smtClean="0"/>
              <a:t>is a collection of several distributed tiny clouds called </a:t>
            </a:r>
            <a:r>
              <a:rPr lang="en-US" b="1" dirty="0" smtClean="0">
                <a:solidFill>
                  <a:schemeClr val="accent5"/>
                </a:solidFill>
              </a:rPr>
              <a:t>Fog Nodes</a:t>
            </a:r>
            <a:r>
              <a:rPr lang="en-US" dirty="0" smtClean="0"/>
              <a:t>. They can be resource-rich servers, routers, access points, mobile devices etc. </a:t>
            </a:r>
          </a:p>
          <a:p>
            <a:r>
              <a:rPr lang="en-US" dirty="0" smtClean="0"/>
              <a:t>A Fog Node has resources including hardware (compute, networking and storage) capabilities. These nodes provide local real-time data analytics capabilities using an </a:t>
            </a:r>
            <a:r>
              <a:rPr lang="en-US" b="1" dirty="0" smtClean="0">
                <a:solidFill>
                  <a:schemeClr val="accent5"/>
                </a:solidFill>
              </a:rPr>
              <a:t>Analytics Engine</a:t>
            </a:r>
            <a:r>
              <a:rPr lang="en-US" dirty="0" smtClean="0"/>
              <a:t>. </a:t>
            </a:r>
          </a:p>
          <a:p>
            <a:r>
              <a:rPr lang="en-US" dirty="0" smtClean="0"/>
              <a:t>Applications can be hosted in the fog nodes using virtualization, Virtual Machine Monitor (VMM), </a:t>
            </a:r>
            <a:r>
              <a:rPr lang="en-US" b="1" dirty="0" smtClean="0">
                <a:solidFill>
                  <a:schemeClr val="accent5"/>
                </a:solidFill>
              </a:rPr>
              <a:t>Virtual Machine</a:t>
            </a:r>
            <a:r>
              <a:rPr lang="en-US" dirty="0" smtClean="0"/>
              <a:t> (VM) and/or </a:t>
            </a:r>
            <a:r>
              <a:rPr lang="en-US" b="1" dirty="0" smtClean="0">
                <a:solidFill>
                  <a:schemeClr val="accent5"/>
                </a:solidFill>
              </a:rPr>
              <a:t>Containers</a:t>
            </a:r>
            <a:r>
              <a:rPr lang="en-US" dirty="0" smtClean="0"/>
              <a:t>. </a:t>
            </a:r>
          </a:p>
          <a:p>
            <a:r>
              <a:rPr lang="en-US" dirty="0" smtClean="0"/>
              <a:t>A </a:t>
            </a:r>
            <a:r>
              <a:rPr lang="en-US" b="1" dirty="0" smtClean="0">
                <a:solidFill>
                  <a:schemeClr val="accent5"/>
                </a:solidFill>
              </a:rPr>
              <a:t>database</a:t>
            </a:r>
            <a:r>
              <a:rPr lang="en-US" dirty="0" smtClean="0"/>
              <a:t> stores both application data and necessary metadata for service orchestration. It also has information about hardware and software capabilities of nodes, information about the state of fog nodes and services, policies for security, filtering, and configuration. </a:t>
            </a:r>
          </a:p>
          <a:p>
            <a:r>
              <a:rPr lang="en-US" dirty="0" smtClean="0"/>
              <a:t>Fog computing uses </a:t>
            </a:r>
            <a:r>
              <a:rPr lang="en-US" b="1" dirty="0" smtClean="0">
                <a:solidFill>
                  <a:schemeClr val="accent5"/>
                </a:solidFill>
              </a:rPr>
              <a:t>Reference monitor </a:t>
            </a:r>
            <a:r>
              <a:rPr lang="en-US" dirty="0" smtClean="0"/>
              <a:t>to perform policy-based service orchestration. </a:t>
            </a:r>
          </a:p>
          <a:p>
            <a:r>
              <a:rPr lang="en-US" dirty="0" smtClean="0"/>
              <a:t>A Policy Manager is triggered by service requests and a Decision Maker Engine (Reference Monitor) gathers relevant policies and metadata to decide about requests. Also, depending on the information received, new policies can be added to the </a:t>
            </a:r>
            <a:r>
              <a:rPr lang="en-US" b="1" dirty="0" smtClean="0">
                <a:solidFill>
                  <a:schemeClr val="accent5"/>
                </a:solidFill>
              </a:rPr>
              <a:t>Policy Repository </a:t>
            </a:r>
            <a:r>
              <a:rPr lang="en-US" dirty="0" smtClean="0"/>
              <a:t>[Dsouza et al. 2014]. </a:t>
            </a:r>
          </a:p>
          <a:p>
            <a:r>
              <a:rPr lang="en-US" dirty="0" smtClean="0"/>
              <a:t>Data is transferred between fog nodes, the decision maker and the various components of the Fog.</a:t>
            </a:r>
          </a:p>
          <a:p>
            <a:r>
              <a:rPr lang="en-US" dirty="0" smtClean="0"/>
              <a:t> Reference monitor enforces the </a:t>
            </a:r>
            <a:r>
              <a:rPr lang="en-US" b="1" dirty="0" smtClean="0">
                <a:solidFill>
                  <a:schemeClr val="accent5"/>
                </a:solidFill>
              </a:rPr>
              <a:t>authorization</a:t>
            </a:r>
            <a:r>
              <a:rPr lang="en-US" dirty="0" smtClean="0"/>
              <a:t> rules and </a:t>
            </a:r>
            <a:r>
              <a:rPr lang="en-US" b="1" dirty="0" smtClean="0">
                <a:solidFill>
                  <a:schemeClr val="accent5"/>
                </a:solidFill>
              </a:rPr>
              <a:t>authenticator</a:t>
            </a:r>
            <a:r>
              <a:rPr lang="en-US" dirty="0" smtClean="0"/>
              <a:t> is used for providing access control. </a:t>
            </a:r>
          </a:p>
          <a:p>
            <a:r>
              <a:rPr lang="en-US" dirty="0" smtClean="0"/>
              <a:t>In addition, services like filtering, aggregation of data, logging, etc., can be provided.</a:t>
            </a:r>
            <a:endParaRPr lang="en-US" dirty="0"/>
          </a:p>
        </p:txBody>
      </p:sp>
    </p:spTree>
    <p:extLst>
      <p:ext uri="{BB962C8B-B14F-4D97-AF65-F5344CB8AC3E}">
        <p14:creationId xmlns:p14="http://schemas.microsoft.com/office/powerpoint/2010/main" val="1601023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67740"/>
          </a:xfrm>
        </p:spPr>
        <p:txBody>
          <a:bodyPr>
            <a:normAutofit/>
          </a:bodyPr>
          <a:lstStyle/>
          <a:p>
            <a:r>
              <a:rPr lang="en-US" sz="3600" cap="none" dirty="0" smtClean="0"/>
              <a:t>Class Diagram for Fog Computing Pattern</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5269" y="1333500"/>
            <a:ext cx="5943600" cy="5036618"/>
          </a:xfrm>
        </p:spPr>
      </p:pic>
    </p:spTree>
    <p:extLst>
      <p:ext uri="{BB962C8B-B14F-4D97-AF65-F5344CB8AC3E}">
        <p14:creationId xmlns:p14="http://schemas.microsoft.com/office/powerpoint/2010/main" val="2854550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Implementation</a:t>
            </a:r>
            <a:endParaRPr lang="en-US" dirty="0"/>
          </a:p>
        </p:txBody>
      </p:sp>
      <p:sp>
        <p:nvSpPr>
          <p:cNvPr id="3" name="Content Placeholder 2"/>
          <p:cNvSpPr>
            <a:spLocks noGrp="1"/>
          </p:cNvSpPr>
          <p:nvPr>
            <p:ph idx="1"/>
          </p:nvPr>
        </p:nvSpPr>
        <p:spPr/>
        <p:txBody>
          <a:bodyPr>
            <a:normAutofit/>
          </a:bodyPr>
          <a:lstStyle/>
          <a:p>
            <a:pPr lvl="0"/>
            <a:r>
              <a:rPr lang="en-US" dirty="0"/>
              <a:t>Fog computing requires multi-tenancy support for applications, from different software companies or developers, that need to execute without interfering with each other. So, the cloud platform in devices comprising the fog platform should support multi-tenancy for applications.</a:t>
            </a:r>
          </a:p>
          <a:p>
            <a:pPr lvl="0"/>
            <a:r>
              <a:rPr lang="en-US" dirty="0"/>
              <a:t>Despite multi-tenancy fog devices should be able to execute applications in isolation to prevent unwanted interference from other processes.</a:t>
            </a:r>
          </a:p>
          <a:p>
            <a:pPr lvl="0"/>
            <a:r>
              <a:rPr lang="en-US" dirty="0"/>
              <a:t>Policies have to be defined to control service orchestration, filtering and for adding security.</a:t>
            </a:r>
          </a:p>
          <a:p>
            <a:pPr lvl="0"/>
            <a:r>
              <a:rPr lang="en-US" dirty="0"/>
              <a:t>Decentralized management mechanisms need to be established to setup and configure a large number of devices in fog [Vaquero and Merino 2014].</a:t>
            </a:r>
          </a:p>
        </p:txBody>
      </p:sp>
    </p:spTree>
    <p:extLst>
      <p:ext uri="{BB962C8B-B14F-4D97-AF65-F5344CB8AC3E}">
        <p14:creationId xmlns:p14="http://schemas.microsoft.com/office/powerpoint/2010/main" val="1163631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66140"/>
          </a:xfrm>
        </p:spPr>
        <p:txBody>
          <a:bodyPr>
            <a:normAutofit/>
          </a:bodyPr>
          <a:lstStyle/>
          <a:p>
            <a:r>
              <a:rPr lang="en-US" sz="3200" cap="none" dirty="0" smtClean="0"/>
              <a:t>Implementation example: Cisco Fog Computing </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a:t>Cisco Fog Computing with </a:t>
            </a:r>
            <a:r>
              <a:rPr lang="en-US" dirty="0" err="1"/>
              <a:t>IOx</a:t>
            </a:r>
            <a:r>
              <a:rPr lang="en-US" dirty="0"/>
              <a:t> can be used as an example of implementation of fog computing. </a:t>
            </a:r>
            <a:endParaRPr lang="en-US" dirty="0" smtClean="0"/>
          </a:p>
          <a:p>
            <a:r>
              <a:rPr lang="en-US" dirty="0" smtClean="0"/>
              <a:t>Cisco </a:t>
            </a:r>
            <a:r>
              <a:rPr lang="en-US" dirty="0" err="1"/>
              <a:t>IOx</a:t>
            </a:r>
            <a:r>
              <a:rPr lang="en-US" dirty="0"/>
              <a:t> allows data analysis and command processing at edge of the network using “Cisco Data in Motion”, “</a:t>
            </a:r>
            <a:r>
              <a:rPr lang="en-US" dirty="0" err="1"/>
              <a:t>IOx</a:t>
            </a:r>
            <a:r>
              <a:rPr lang="en-US" dirty="0"/>
              <a:t> middleware analytics” and “policy engine” [Cisco 2015]. Information is aggregated and filtered before sending it to the cloud. This conserves storage and bandwidth. </a:t>
            </a:r>
            <a:endParaRPr lang="en-US" dirty="0" smtClean="0"/>
          </a:p>
          <a:p>
            <a:r>
              <a:rPr lang="en-US" dirty="0" smtClean="0"/>
              <a:t>Cisco </a:t>
            </a:r>
            <a:r>
              <a:rPr lang="en-US" dirty="0" err="1"/>
              <a:t>IOx</a:t>
            </a:r>
            <a:r>
              <a:rPr lang="en-US" dirty="0"/>
              <a:t> provides IoT application development and deployment with its SDK and middleware services. It also enables application hosting through infrastructure called “Application Enablement Platform”. It also supports mobility between cloud and fog. In addition to this, Cisco provides application monitoring and management services for application deployed in the Fog.</a:t>
            </a:r>
          </a:p>
          <a:p>
            <a:r>
              <a:rPr lang="en-US" dirty="0"/>
              <a:t>Each individual fog is assigned to a specific area like clouds have zones. So selecting a fog implies selecting a specific area, this makes locations awareness implicit part of fog computing. For example, if a router is used as a fog node it would have a particular location. In addition to this, Cisco IoT solutions offer Connected Mobile Experiences (CMX). These solutions triangulate device location using </a:t>
            </a:r>
            <a:r>
              <a:rPr lang="en-US" dirty="0" err="1"/>
              <a:t>wifi</a:t>
            </a:r>
            <a:r>
              <a:rPr lang="en-US" dirty="0"/>
              <a:t> and track location via device's mac address/IP address/Username if it has been registered.</a:t>
            </a:r>
          </a:p>
          <a:p>
            <a:r>
              <a:rPr lang="en-US" dirty="0"/>
              <a:t>Analytics engine in solution refers to the local analysis capability of fog nodes. However, analysis needs of applications can vary so it added as a service and configured as part of application to meet particular needs. For example in case of Cisco, Data in Motion is being built into Cisco solutions and using a restful API it can be built into applications. It is configurable by these applications to analyze data like we can use it to find specific data, summarize it, process it, perform other application defined analysis, etc</a:t>
            </a:r>
            <a:r>
              <a:rPr lang="en-US" dirty="0" smtClean="0"/>
              <a:t>.</a:t>
            </a:r>
          </a:p>
          <a:p>
            <a:r>
              <a:rPr lang="en-US" dirty="0" smtClean="0"/>
              <a:t>More details at “https</a:t>
            </a:r>
            <a:r>
              <a:rPr lang="en-US" dirty="0"/>
              <a:t>://developer.cisco.com/site/iox/documents/developer-guide/?</a:t>
            </a:r>
            <a:r>
              <a:rPr lang="en-US" dirty="0" smtClean="0"/>
              <a:t>ref=fog”</a:t>
            </a:r>
            <a:endParaRPr lang="en-US" dirty="0"/>
          </a:p>
        </p:txBody>
      </p:sp>
    </p:spTree>
    <p:extLst>
      <p:ext uri="{BB962C8B-B14F-4D97-AF65-F5344CB8AC3E}">
        <p14:creationId xmlns:p14="http://schemas.microsoft.com/office/powerpoint/2010/main" val="3716328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Known Uses</a:t>
            </a:r>
            <a:endParaRPr lang="en-US" cap="none" dirty="0"/>
          </a:p>
        </p:txBody>
      </p:sp>
      <p:sp>
        <p:nvSpPr>
          <p:cNvPr id="3" name="Content Placeholder 2"/>
          <p:cNvSpPr>
            <a:spLocks noGrp="1"/>
          </p:cNvSpPr>
          <p:nvPr>
            <p:ph idx="1"/>
          </p:nvPr>
        </p:nvSpPr>
        <p:spPr/>
        <p:txBody>
          <a:bodyPr>
            <a:normAutofit fontScale="85000" lnSpcReduction="10000"/>
          </a:bodyPr>
          <a:lstStyle/>
          <a:p>
            <a:pPr lvl="0"/>
            <a:r>
              <a:rPr lang="en-US" dirty="0"/>
              <a:t>Cisco </a:t>
            </a:r>
            <a:r>
              <a:rPr lang="en-US" dirty="0" err="1"/>
              <a:t>IOx</a:t>
            </a:r>
            <a:r>
              <a:rPr lang="en-US" dirty="0"/>
              <a:t> provides a fog computing solution which enables users to host OS and applications at the edge of the network [Cisco 2015]. </a:t>
            </a:r>
          </a:p>
          <a:p>
            <a:pPr lvl="0"/>
            <a:r>
              <a:rPr lang="en-US" dirty="0"/>
              <a:t>Foghorn Systems provides products for industrial IoT applications. They offer real-time analytics at the edge of the network. Foghorn technology platform includes analytics engine for fog computing called Complex Event Processing (CEP) engine and a Domain Specific Language (DSL) to apply rules on the huge amount of the incoming sensor data streams. Aggregated data can be sent to cloud using publishing functions or used for action at edge devices. It also provides SDK for developing edge applications [Foghorn 2016]. </a:t>
            </a:r>
          </a:p>
          <a:p>
            <a:pPr lvl="0"/>
            <a:r>
              <a:rPr lang="en-US" dirty="0" err="1"/>
              <a:t>PrismTech's</a:t>
            </a:r>
            <a:r>
              <a:rPr lang="en-US" dirty="0"/>
              <a:t> Vortex provides both fog and cloud computing solutions. It provides real-time Device to Device (D2D) and Device to Cloud information sharing [Vortex 2015].</a:t>
            </a:r>
          </a:p>
          <a:p>
            <a:pPr lvl="0"/>
            <a:r>
              <a:rPr lang="en-US" dirty="0" err="1"/>
              <a:t>ParaDrop</a:t>
            </a:r>
            <a:r>
              <a:rPr lang="en-US" dirty="0"/>
              <a:t> is a new fog computing architecture on gateways, which uses home routers or </a:t>
            </a:r>
            <a:r>
              <a:rPr lang="en-US" dirty="0" err="1"/>
              <a:t>WiFi</a:t>
            </a:r>
            <a:r>
              <a:rPr lang="en-US" dirty="0"/>
              <a:t> access points) that can host the platform. This platform can be used by developers to design containers based on LXC [Willis et al. 2014</a:t>
            </a:r>
            <a:r>
              <a:rPr lang="en-US" dirty="0" smtClean="0"/>
              <a:t>].</a:t>
            </a:r>
          </a:p>
          <a:p>
            <a:pPr marL="0" indent="0">
              <a:buNone/>
            </a:pPr>
            <a:r>
              <a:rPr lang="en-US" dirty="0"/>
              <a:t>In addition to these, other IoT solutions also have similarities to the solution discussed here. Amazon Web Services (AWS) launched its Amazon IoT cloud service for IoT [Amazon 2015]. IBM also provides Watson IoT Platform on IBM </a:t>
            </a:r>
            <a:r>
              <a:rPr lang="en-US" dirty="0" err="1"/>
              <a:t>Bluemix</a:t>
            </a:r>
            <a:r>
              <a:rPr lang="en-US" dirty="0"/>
              <a:t> </a:t>
            </a:r>
            <a:r>
              <a:rPr lang="en-US" dirty="0" smtClean="0"/>
              <a:t>[</a:t>
            </a:r>
            <a:r>
              <a:rPr lang="en-US" dirty="0"/>
              <a:t>IBM 2016].</a:t>
            </a:r>
          </a:p>
          <a:p>
            <a:pPr lvl="0"/>
            <a:endParaRPr lang="en-US" dirty="0"/>
          </a:p>
        </p:txBody>
      </p:sp>
    </p:spTree>
    <p:extLst>
      <p:ext uri="{BB962C8B-B14F-4D97-AF65-F5344CB8AC3E}">
        <p14:creationId xmlns:p14="http://schemas.microsoft.com/office/powerpoint/2010/main" val="2016923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Consequences (advantages)</a:t>
            </a:r>
            <a:endParaRPr lang="en-US" cap="none" dirty="0"/>
          </a:p>
        </p:txBody>
      </p:sp>
      <p:sp>
        <p:nvSpPr>
          <p:cNvPr id="3" name="Content Placeholder 2"/>
          <p:cNvSpPr>
            <a:spLocks noGrp="1"/>
          </p:cNvSpPr>
          <p:nvPr>
            <p:ph idx="1"/>
          </p:nvPr>
        </p:nvSpPr>
        <p:spPr>
          <a:xfrm>
            <a:off x="653142" y="2011680"/>
            <a:ext cx="10894423" cy="4206240"/>
          </a:xfrm>
        </p:spPr>
        <p:txBody>
          <a:bodyPr>
            <a:noAutofit/>
          </a:bodyPr>
          <a:lstStyle/>
          <a:p>
            <a:pPr lvl="0"/>
            <a:r>
              <a:rPr lang="en-US" sz="1600" i="1" dirty="0"/>
              <a:t>Large number of nodes:</a:t>
            </a:r>
            <a:r>
              <a:rPr lang="en-US" sz="1600" dirty="0"/>
              <a:t> Fog computing can offer densely distributed data collection points so it is easier and more efficient to handle this data locally. </a:t>
            </a:r>
          </a:p>
          <a:p>
            <a:pPr lvl="0"/>
            <a:r>
              <a:rPr lang="en-US" sz="1600" i="1" dirty="0"/>
              <a:t>Latency:</a:t>
            </a:r>
            <a:r>
              <a:rPr lang="en-US" sz="1600" dirty="0"/>
              <a:t> Fog platforms are closer to the end user device and therefore they offer low latency.</a:t>
            </a:r>
          </a:p>
          <a:p>
            <a:pPr lvl="0"/>
            <a:r>
              <a:rPr lang="en-US" sz="1600" i="1" dirty="0"/>
              <a:t>Mobility:</a:t>
            </a:r>
            <a:r>
              <a:rPr lang="en-US" sz="1600" dirty="0"/>
              <a:t> Fog computing can support mobile devices with densely and widely distributed fog nodes.</a:t>
            </a:r>
          </a:p>
          <a:p>
            <a:pPr lvl="0"/>
            <a:r>
              <a:rPr lang="en-US" sz="1600" i="1" dirty="0"/>
              <a:t>Location awareness:</a:t>
            </a:r>
            <a:r>
              <a:rPr lang="en-US" sz="1600" dirty="0"/>
              <a:t> Being closer to the network edge, Fog computing has location awareness. This enables applications to provide services better suited to user and device location.</a:t>
            </a:r>
          </a:p>
          <a:p>
            <a:pPr lvl="0"/>
            <a:r>
              <a:rPr lang="en-US" sz="1600" i="1" dirty="0"/>
              <a:t>Heterogeneity:</a:t>
            </a:r>
            <a:r>
              <a:rPr lang="en-US" sz="1600" dirty="0"/>
              <a:t> Fog can support heterogeneity of IoT devices by having an abstraction layer to provide uniform programmable interface for managing resources and controlling the devices [Bonomi et al. 2014]. </a:t>
            </a:r>
          </a:p>
          <a:p>
            <a:pPr lvl="0"/>
            <a:r>
              <a:rPr lang="en-US" sz="1600" i="1" dirty="0"/>
              <a:t>Transparency</a:t>
            </a:r>
            <a:r>
              <a:rPr lang="en-US" sz="1600" dirty="0"/>
              <a:t>: End users are not burdened with resource limitation; for example, storage or computation limitations. The Fog computing platform will take care of “how and where to provide these services”. Policy based orchestration functionality is provided by the fog platform in distributed fashion. If user needs more resources it will be provisioned by a fog node which has the required capabilities.</a:t>
            </a:r>
          </a:p>
          <a:p>
            <a:pPr lvl="0"/>
            <a:r>
              <a:rPr lang="en-US" sz="1600" i="1" dirty="0"/>
              <a:t>Big data analytics</a:t>
            </a:r>
            <a:r>
              <a:rPr lang="en-US" sz="1600" dirty="0"/>
              <a:t>: Fog computing allows data collection and analytics.</a:t>
            </a:r>
          </a:p>
        </p:txBody>
      </p:sp>
    </p:spTree>
    <p:extLst>
      <p:ext uri="{BB962C8B-B14F-4D97-AF65-F5344CB8AC3E}">
        <p14:creationId xmlns:p14="http://schemas.microsoft.com/office/powerpoint/2010/main" val="3743765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Consequences (advantages)</a:t>
            </a:r>
            <a:endParaRPr lang="en-US" cap="none" dirty="0"/>
          </a:p>
        </p:txBody>
      </p:sp>
      <p:sp>
        <p:nvSpPr>
          <p:cNvPr id="3" name="Content Placeholder 2"/>
          <p:cNvSpPr>
            <a:spLocks noGrp="1"/>
          </p:cNvSpPr>
          <p:nvPr>
            <p:ph idx="1"/>
          </p:nvPr>
        </p:nvSpPr>
        <p:spPr>
          <a:xfrm>
            <a:off x="731520" y="2011680"/>
            <a:ext cx="11051177" cy="4206240"/>
          </a:xfrm>
        </p:spPr>
        <p:txBody>
          <a:bodyPr>
            <a:noAutofit/>
          </a:bodyPr>
          <a:lstStyle/>
          <a:p>
            <a:pPr lvl="0"/>
            <a:r>
              <a:rPr lang="en-US" sz="1600" i="1" dirty="0"/>
              <a:t>Cloud Support</a:t>
            </a:r>
            <a:r>
              <a:rPr lang="en-US" sz="1600" dirty="0"/>
              <a:t>: Immediate data processing needs can be fulfilled using fog computing; however, it does not substitute the cloud, rather complements it. Aggregated data is sent to cloud data centers for further processing </a:t>
            </a:r>
          </a:p>
          <a:p>
            <a:pPr lvl="0"/>
            <a:r>
              <a:rPr lang="en-US" sz="1600" i="1" dirty="0"/>
              <a:t>Scalability/Flexibility</a:t>
            </a:r>
            <a:r>
              <a:rPr lang="en-US" sz="1600" dirty="0"/>
              <a:t>: Fog computing supports dynamic addition or removal of devices.</a:t>
            </a:r>
          </a:p>
          <a:p>
            <a:pPr lvl="0"/>
            <a:r>
              <a:rPr lang="en-US" sz="1600" i="1" dirty="0"/>
              <a:t>Multi-tenancy</a:t>
            </a:r>
            <a:r>
              <a:rPr lang="en-US" sz="1600" dirty="0"/>
              <a:t>: Resources available on Fog devices can be shared between multiple applications. </a:t>
            </a:r>
          </a:p>
          <a:p>
            <a:pPr lvl="0"/>
            <a:r>
              <a:rPr lang="en-US" sz="1600" i="1" dirty="0"/>
              <a:t>Multiplicity of providers</a:t>
            </a:r>
            <a:r>
              <a:rPr lang="en-US" sz="1600" dirty="0"/>
              <a:t>: Fog devices can be owned by different providers which are coordinated from the fog platform [Bonomi et al. 2012].</a:t>
            </a:r>
          </a:p>
          <a:p>
            <a:pPr lvl="0"/>
            <a:r>
              <a:rPr lang="en-US" sz="1600" i="1" dirty="0"/>
              <a:t>Security</a:t>
            </a:r>
            <a:r>
              <a:rPr lang="en-US" sz="1600" dirty="0"/>
              <a:t>: Authentication and authorization services can be provided by the fog platform. Access to the user devices, fog devices and the cloud can be controlled. Fog platform can act as a reference monitor and perform policy-based control.</a:t>
            </a:r>
          </a:p>
          <a:p>
            <a:pPr lvl="0"/>
            <a:r>
              <a:rPr lang="en-US" sz="1600" i="1" dirty="0"/>
              <a:t>Filtering</a:t>
            </a:r>
            <a:r>
              <a:rPr lang="en-US" sz="1600" dirty="0"/>
              <a:t>: Information can be filtered before it is part of the cloud to ensure effective utilization of bandwidth. Instead of transferring all data generated by the devices, only processed and aggregated data will be passed on to the cloud. Unnecessary or potentially harmful information can be removed before it is exchanged with the cloud. This not only protects the cloud but also adds privacy as far as origin of data is concerned. </a:t>
            </a:r>
          </a:p>
        </p:txBody>
      </p:sp>
    </p:spTree>
    <p:extLst>
      <p:ext uri="{BB962C8B-B14F-4D97-AF65-F5344CB8AC3E}">
        <p14:creationId xmlns:p14="http://schemas.microsoft.com/office/powerpoint/2010/main" val="3763423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sp>
        <p:nvSpPr>
          <p:cNvPr id="3" name="Content Placeholder 2"/>
          <p:cNvSpPr>
            <a:spLocks noGrp="1"/>
          </p:cNvSpPr>
          <p:nvPr>
            <p:ph idx="1"/>
          </p:nvPr>
        </p:nvSpPr>
        <p:spPr/>
        <p:txBody>
          <a:bodyPr/>
          <a:lstStyle/>
          <a:p>
            <a:r>
              <a:rPr lang="en-US" dirty="0" smtClean="0"/>
              <a:t>Cloud computing offers demand-based computing service. </a:t>
            </a:r>
          </a:p>
          <a:p>
            <a:r>
              <a:rPr lang="en-US" dirty="0" smtClean="0"/>
              <a:t>Levels of service: Infrastructure as a Service (IaaS), Platform as a Service (PaaS), and Software as a Service (SaaS). </a:t>
            </a:r>
          </a:p>
          <a:p>
            <a:r>
              <a:rPr lang="en-US" dirty="0" smtClean="0"/>
              <a:t>A cloud is not a single system, it comprises a multitude of systems, components, services, and applications. </a:t>
            </a:r>
          </a:p>
          <a:p>
            <a:r>
              <a:rPr lang="en-US" dirty="0" smtClean="0"/>
              <a:t>Clouds usually do not work in isolation but interact with other clouds and with a variety of associated and interdependent systems. </a:t>
            </a:r>
          </a:p>
          <a:p>
            <a:r>
              <a:rPr lang="en-US" dirty="0" smtClean="0"/>
              <a:t>Associated systems are either developed by the same provider or by external entities with the purpose to interact with them.</a:t>
            </a:r>
          </a:p>
          <a:p>
            <a:r>
              <a:rPr lang="en-US" dirty="0" smtClean="0"/>
              <a:t>Associated systems are a growing set, where new types of products appear.</a:t>
            </a:r>
            <a:endParaRPr lang="en-US" dirty="0"/>
          </a:p>
        </p:txBody>
      </p:sp>
    </p:spTree>
    <p:extLst>
      <p:ext uri="{BB962C8B-B14F-4D97-AF65-F5344CB8AC3E}">
        <p14:creationId xmlns:p14="http://schemas.microsoft.com/office/powerpoint/2010/main" val="918091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Consequences (liabilities)</a:t>
            </a:r>
            <a:endParaRPr lang="en-US" cap="none" dirty="0"/>
          </a:p>
        </p:txBody>
      </p:sp>
      <p:sp>
        <p:nvSpPr>
          <p:cNvPr id="3" name="Content Placeholder 2"/>
          <p:cNvSpPr>
            <a:spLocks noGrp="1"/>
          </p:cNvSpPr>
          <p:nvPr>
            <p:ph idx="1"/>
          </p:nvPr>
        </p:nvSpPr>
        <p:spPr/>
        <p:txBody>
          <a:bodyPr>
            <a:normAutofit fontScale="85000" lnSpcReduction="20000"/>
          </a:bodyPr>
          <a:lstStyle/>
          <a:p>
            <a:pPr lvl="0"/>
            <a:r>
              <a:rPr lang="en-US" dirty="0"/>
              <a:t>Use of fog computing means device users will have less control over selection of fog service providers as compared to the cloud. A limited number of providers are involved in service provisioning in the case of clouds. However in the case of fogs, smaller fog servers will be larger in number and will be owned by different providers. Trust and security will most likely be more difficult to establish. </a:t>
            </a:r>
          </a:p>
          <a:p>
            <a:pPr lvl="0"/>
            <a:r>
              <a:rPr lang="en-US" dirty="0"/>
              <a:t>Devices are now sharing resources in a more distributed environment. The confidentiality of the users can be a concern and mechanisms have to be adopted which provide authentication and authorization for ensuring user privacy. Authentication and authorization will be required at three levels: user devices, fog device and cloud providers. Policies must be mapped between these levels. [</a:t>
            </a:r>
            <a:r>
              <a:rPr lang="en-US" dirty="0" err="1"/>
              <a:t>Stojmenovic</a:t>
            </a:r>
            <a:r>
              <a:rPr lang="en-US" dirty="0"/>
              <a:t> and Wen 2014] discusses security and privacy issues in fog computing.</a:t>
            </a:r>
          </a:p>
          <a:p>
            <a:pPr lvl="0"/>
            <a:r>
              <a:rPr lang="en-US" dirty="0"/>
              <a:t>A multiplicity of providers may also lead to compliance problems, especially when health or financial data is involved. </a:t>
            </a:r>
          </a:p>
          <a:p>
            <a:pPr lvl="0"/>
            <a:r>
              <a:rPr lang="en-US" dirty="0"/>
              <a:t>Fog computing should support multi-tenancy which can bring a potential security problem unless strong isolation is ensured between these applications. </a:t>
            </a:r>
          </a:p>
          <a:p>
            <a:pPr lvl="0"/>
            <a:r>
              <a:rPr lang="en-US" dirty="0"/>
              <a:t>Heterogeneous mobile devices that are geographically distributed over a large area and are owned by different providers, could make management and configuration a problem as compared to the cloud where a centralized approach is used.</a:t>
            </a:r>
          </a:p>
        </p:txBody>
      </p:sp>
    </p:spTree>
    <p:extLst>
      <p:ext uri="{BB962C8B-B14F-4D97-AF65-F5344CB8AC3E}">
        <p14:creationId xmlns:p14="http://schemas.microsoft.com/office/powerpoint/2010/main" val="3545439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See also (related patterns)</a:t>
            </a:r>
            <a:endParaRPr lang="en-US" cap="none" dirty="0"/>
          </a:p>
        </p:txBody>
      </p:sp>
      <p:sp>
        <p:nvSpPr>
          <p:cNvPr id="3" name="Content Placeholder 2"/>
          <p:cNvSpPr>
            <a:spLocks noGrp="1"/>
          </p:cNvSpPr>
          <p:nvPr>
            <p:ph idx="1"/>
          </p:nvPr>
        </p:nvSpPr>
        <p:spPr/>
        <p:txBody>
          <a:bodyPr>
            <a:normAutofit fontScale="85000" lnSpcReduction="20000"/>
          </a:bodyPr>
          <a:lstStyle/>
          <a:p>
            <a:pPr lvl="0"/>
            <a:r>
              <a:rPr lang="en-US" dirty="0"/>
              <a:t>Patterns for Cloud Computing Architecture [Fernandez 2013]: Infrastructure as a Service (IaaS), Platform as a Service (PaaS) and Software as a Service (SaaS).</a:t>
            </a:r>
          </a:p>
          <a:p>
            <a:pPr lvl="0"/>
            <a:r>
              <a:rPr lang="en-US" dirty="0"/>
              <a:t>Cloud Security Reference Architecture [Fernandez et al. 2015a] describes a security cloud reference architecture.</a:t>
            </a:r>
          </a:p>
          <a:p>
            <a:pPr lvl="0"/>
            <a:r>
              <a:rPr lang="en-US" dirty="0"/>
              <a:t>Virtual Machine Operating System [Fernandez 2013]. Virtual machines are used to execute multiple operating systems with strong isolation between them.</a:t>
            </a:r>
          </a:p>
          <a:p>
            <a:pPr lvl="0"/>
            <a:r>
              <a:rPr lang="en-US" dirty="0"/>
              <a:t>Software Container Pattern, lightweight isolated execution environment for application sharing same host OS [Syed 2015].</a:t>
            </a:r>
          </a:p>
          <a:p>
            <a:pPr lvl="0"/>
            <a:r>
              <a:rPr lang="en-US" dirty="0"/>
              <a:t>Authenticator pattern [Fernandez 2013] allows verification of identity of subject intending to access the system.</a:t>
            </a:r>
          </a:p>
          <a:p>
            <a:pPr lvl="0"/>
            <a:r>
              <a:rPr lang="en-US" dirty="0"/>
              <a:t>Authorization pattern [Fernandez 2013] describes who is authorized to access specific resources based on their identity, in a system.</a:t>
            </a:r>
          </a:p>
          <a:p>
            <a:pPr lvl="0"/>
            <a:r>
              <a:rPr lang="en-US" dirty="0"/>
              <a:t>Reference Monitor [Fernandez 2013]. In a computational environment in which users or processes make requests for data or resources, this pattern enforces declared access restrictions when an active entity requests resources. It describes how to define an abstract process that intercepts all requests for resources and checks them for compliance with authorizations  </a:t>
            </a:r>
          </a:p>
        </p:txBody>
      </p:sp>
    </p:spTree>
    <p:extLst>
      <p:ext uri="{BB962C8B-B14F-4D97-AF65-F5344CB8AC3E}">
        <p14:creationId xmlns:p14="http://schemas.microsoft.com/office/powerpoint/2010/main" val="300697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89940"/>
          </a:xfrm>
        </p:spPr>
        <p:txBody>
          <a:bodyPr/>
          <a:lstStyle/>
          <a:p>
            <a:r>
              <a:rPr lang="en-US" dirty="0" smtClean="0"/>
              <a:t>References</a:t>
            </a:r>
            <a:endParaRPr lang="en-US" dirty="0"/>
          </a:p>
        </p:txBody>
      </p:sp>
      <p:sp>
        <p:nvSpPr>
          <p:cNvPr id="3" name="Content Placeholder 2"/>
          <p:cNvSpPr>
            <a:spLocks noGrp="1"/>
          </p:cNvSpPr>
          <p:nvPr>
            <p:ph idx="1"/>
          </p:nvPr>
        </p:nvSpPr>
        <p:spPr>
          <a:xfrm>
            <a:off x="1261872" y="1308100"/>
            <a:ext cx="8595360" cy="5143500"/>
          </a:xfrm>
        </p:spPr>
        <p:txBody>
          <a:bodyPr>
            <a:noAutofit/>
          </a:bodyPr>
          <a:lstStyle/>
          <a:p>
            <a:pPr>
              <a:spcBef>
                <a:spcPts val="600"/>
              </a:spcBef>
            </a:pPr>
            <a:r>
              <a:rPr lang="en-US" sz="800" dirty="0"/>
              <a:t>Amazon. 2015. How the AWS IoT Platform Works. Retrieved February 15, 2016 from https://aws.amazon.com/iot/how-it-works/</a:t>
            </a:r>
          </a:p>
          <a:p>
            <a:pPr>
              <a:spcBef>
                <a:spcPts val="600"/>
              </a:spcBef>
            </a:pPr>
            <a:r>
              <a:rPr lang="en-US" sz="800" dirty="0"/>
              <a:t>Cisco. 2015.  Cisco Fog Computing with </a:t>
            </a:r>
            <a:r>
              <a:rPr lang="en-US" sz="800" dirty="0" err="1"/>
              <a:t>IOx</a:t>
            </a:r>
            <a:r>
              <a:rPr lang="en-US" sz="800" dirty="0"/>
              <a:t>. </a:t>
            </a:r>
            <a:r>
              <a:rPr lang="en-US" sz="800" dirty="0" err="1"/>
              <a:t>Retrived</a:t>
            </a:r>
            <a:r>
              <a:rPr lang="en-US" sz="800" dirty="0"/>
              <a:t> August 8, 2015 from http://www.cisco.com/web/solutions/trends/iot/cisco-fog-computing-with-iox.pdf</a:t>
            </a:r>
          </a:p>
          <a:p>
            <a:pPr>
              <a:spcBef>
                <a:spcPts val="600"/>
              </a:spcBef>
            </a:pPr>
            <a:r>
              <a:rPr lang="en-US" sz="800" dirty="0"/>
              <a:t>Clinton Dsouza, Gail-</a:t>
            </a:r>
            <a:r>
              <a:rPr lang="en-US" sz="800" dirty="0" err="1"/>
              <a:t>Joon</a:t>
            </a:r>
            <a:r>
              <a:rPr lang="en-US" sz="800" dirty="0"/>
              <a:t> </a:t>
            </a:r>
            <a:r>
              <a:rPr lang="en-US" sz="800" dirty="0" err="1"/>
              <a:t>Ahn</a:t>
            </a:r>
            <a:r>
              <a:rPr lang="en-US" sz="800" dirty="0"/>
              <a:t>, and </a:t>
            </a:r>
            <a:r>
              <a:rPr lang="en-US" sz="800" dirty="0" err="1"/>
              <a:t>Marthony</a:t>
            </a:r>
            <a:r>
              <a:rPr lang="en-US" sz="800" dirty="0"/>
              <a:t> </a:t>
            </a:r>
            <a:r>
              <a:rPr lang="en-US" sz="800" dirty="0" err="1"/>
              <a:t>Taguinod</a:t>
            </a:r>
            <a:r>
              <a:rPr lang="en-US" sz="800" dirty="0"/>
              <a:t>. 2014. Policy-driven security management for fog computing: Preliminary framework and a case study. In </a:t>
            </a:r>
            <a:r>
              <a:rPr lang="en-US" sz="800" i="1" dirty="0"/>
              <a:t>IEEE 15th International Conference on Information Reuse and Integration (IRI)</a:t>
            </a:r>
            <a:r>
              <a:rPr lang="en-US" sz="800" dirty="0"/>
              <a:t>, IEEE (Aug. 2014), 16-23. DOI:10.1109/IRI.2014.7051866 </a:t>
            </a:r>
          </a:p>
          <a:p>
            <a:pPr>
              <a:spcBef>
                <a:spcPts val="600"/>
              </a:spcBef>
            </a:pPr>
            <a:r>
              <a:rPr lang="en-US" sz="800" dirty="0"/>
              <a:t>Dale Willis, </a:t>
            </a:r>
            <a:r>
              <a:rPr lang="en-US" sz="800" dirty="0" err="1"/>
              <a:t>Arkodeb</a:t>
            </a:r>
            <a:r>
              <a:rPr lang="en-US" sz="800" dirty="0"/>
              <a:t> </a:t>
            </a:r>
            <a:r>
              <a:rPr lang="en-US" sz="800" dirty="0" err="1"/>
              <a:t>Dasgupta</a:t>
            </a:r>
            <a:r>
              <a:rPr lang="en-US" sz="800" dirty="0"/>
              <a:t>, and Suman Banerjee. 2014. </a:t>
            </a:r>
            <a:r>
              <a:rPr lang="en-US" sz="800" dirty="0" err="1"/>
              <a:t>Paradrop</a:t>
            </a:r>
            <a:r>
              <a:rPr lang="en-US" sz="800" dirty="0"/>
              <a:t>: a multi-tenant platform for dynamically installed third party services on home gateways. In </a:t>
            </a:r>
            <a:r>
              <a:rPr lang="en-US" sz="800" i="1" dirty="0"/>
              <a:t>Proceedings of the 9th ACM workshop on Mobility in the evolving internet architecture</a:t>
            </a:r>
            <a:r>
              <a:rPr lang="en-US" sz="800" dirty="0"/>
              <a:t> (</a:t>
            </a:r>
            <a:r>
              <a:rPr lang="en-US" sz="800" dirty="0" err="1"/>
              <a:t>MobiArch</a:t>
            </a:r>
            <a:r>
              <a:rPr lang="en-US" sz="800" dirty="0"/>
              <a:t> '14). ACM, New York, NY, USA, 43-48. </a:t>
            </a:r>
            <a:r>
              <a:rPr lang="en-US" sz="800" dirty="0" err="1"/>
              <a:t>DOI:http</a:t>
            </a:r>
            <a:r>
              <a:rPr lang="en-US" sz="800" dirty="0"/>
              <a:t>://dx.doi.org/10.1145/2645892.2645901</a:t>
            </a:r>
          </a:p>
          <a:p>
            <a:pPr>
              <a:spcBef>
                <a:spcPts val="600"/>
              </a:spcBef>
            </a:pPr>
            <a:r>
              <a:rPr lang="en-US" sz="800" dirty="0"/>
              <a:t>Eduardo B. Fernandez, N. Yoshioka and H. </a:t>
            </a:r>
            <a:r>
              <a:rPr lang="en-US" sz="800" dirty="0" err="1"/>
              <a:t>Washizaki</a:t>
            </a:r>
            <a:r>
              <a:rPr lang="en-US" sz="800" dirty="0"/>
              <a:t>. 2015. Patterns for Security and Privacy in Cloud Ecosystems. In </a:t>
            </a:r>
            <a:r>
              <a:rPr lang="en-US" sz="800" i="1" dirty="0"/>
              <a:t>2nd International Workshop on Evolving Security and Privacy Requirements Engineering</a:t>
            </a:r>
            <a:r>
              <a:rPr lang="en-US" sz="800" dirty="0"/>
              <a:t> (ESPRE 2015), IEEE (August 2015), 13-18. DOI:10.1109/ESPRE.2015.7330162</a:t>
            </a:r>
          </a:p>
          <a:p>
            <a:pPr>
              <a:spcBef>
                <a:spcPts val="600"/>
              </a:spcBef>
            </a:pPr>
            <a:r>
              <a:rPr lang="en-US" sz="800" dirty="0"/>
              <a:t>Eduardo B. Fernandez, Raul </a:t>
            </a:r>
            <a:r>
              <a:rPr lang="en-US" sz="800" dirty="0" err="1"/>
              <a:t>Monge</a:t>
            </a:r>
            <a:r>
              <a:rPr lang="en-US" sz="800" dirty="0"/>
              <a:t>, and Keiko </a:t>
            </a:r>
            <a:r>
              <a:rPr lang="en-US" sz="800" dirty="0" err="1"/>
              <a:t>Hashizume</a:t>
            </a:r>
            <a:r>
              <a:rPr lang="en-US" sz="800" dirty="0"/>
              <a:t>. 2015. Building a security reference architecture for cloud systems. </a:t>
            </a:r>
            <a:r>
              <a:rPr lang="en-US" sz="800" i="1" dirty="0"/>
              <a:t>J.</a:t>
            </a:r>
            <a:r>
              <a:rPr lang="en-US" sz="800" dirty="0"/>
              <a:t> </a:t>
            </a:r>
            <a:r>
              <a:rPr lang="en-US" sz="800" i="1" dirty="0"/>
              <a:t>Requirements Engineering</a:t>
            </a:r>
            <a:r>
              <a:rPr lang="en-US" sz="800" dirty="0"/>
              <a:t> (June 2015), 1–25. DOI:10.1007/s00766-014-0218-7</a:t>
            </a:r>
          </a:p>
          <a:p>
            <a:pPr>
              <a:spcBef>
                <a:spcPts val="600"/>
              </a:spcBef>
            </a:pPr>
            <a:r>
              <a:rPr lang="en-US" sz="800" dirty="0"/>
              <a:t>Eduardo B. Fernandez. 2013. </a:t>
            </a:r>
            <a:r>
              <a:rPr lang="en-US" sz="800" i="1" dirty="0"/>
              <a:t>Security Patterns in Practice: Designing Secure Architectures Using Software patterns.</a:t>
            </a:r>
            <a:r>
              <a:rPr lang="en-US" sz="800" dirty="0"/>
              <a:t> J. Wiley Sons, May 2013.</a:t>
            </a:r>
          </a:p>
          <a:p>
            <a:pPr>
              <a:spcBef>
                <a:spcPts val="600"/>
              </a:spcBef>
            </a:pPr>
            <a:r>
              <a:rPr lang="en-US" sz="800" dirty="0"/>
              <a:t>F. </a:t>
            </a:r>
            <a:r>
              <a:rPr lang="en-US" sz="800" dirty="0" err="1"/>
              <a:t>Buschmann</a:t>
            </a:r>
            <a:r>
              <a:rPr lang="en-US" sz="800" dirty="0"/>
              <a:t>, R. </a:t>
            </a:r>
            <a:r>
              <a:rPr lang="en-US" sz="800" dirty="0" err="1"/>
              <a:t>Meunier</a:t>
            </a:r>
            <a:r>
              <a:rPr lang="en-US" sz="800" dirty="0"/>
              <a:t>, H. Rohnert, P. </a:t>
            </a:r>
            <a:r>
              <a:rPr lang="en-US" sz="800" dirty="0" err="1"/>
              <a:t>Sommerland</a:t>
            </a:r>
            <a:r>
              <a:rPr lang="en-US" sz="800" dirty="0"/>
              <a:t>, and M. </a:t>
            </a:r>
            <a:r>
              <a:rPr lang="en-US" sz="800" dirty="0" err="1"/>
              <a:t>Stal</a:t>
            </a:r>
            <a:r>
              <a:rPr lang="en-US" sz="800" dirty="0"/>
              <a:t>. 1996. </a:t>
            </a:r>
            <a:r>
              <a:rPr lang="en-US" sz="800" i="1" dirty="0"/>
              <a:t>Pattern-Oriented Software Architecture. Volume 1: A System of Patterns. </a:t>
            </a:r>
            <a:r>
              <a:rPr lang="en-US" sz="800" dirty="0"/>
              <a:t> Volume 1. Wiley, 1996.</a:t>
            </a:r>
          </a:p>
          <a:p>
            <a:pPr>
              <a:spcBef>
                <a:spcPts val="600"/>
              </a:spcBef>
            </a:pPr>
            <a:r>
              <a:rPr lang="en-US" sz="800" dirty="0"/>
              <a:t>Flavio Bonomi, Rodolfo </a:t>
            </a:r>
            <a:r>
              <a:rPr lang="en-US" sz="800" dirty="0" err="1"/>
              <a:t>Milito</a:t>
            </a:r>
            <a:r>
              <a:rPr lang="en-US" sz="800" dirty="0"/>
              <a:t>, Jiang Zhu, and </a:t>
            </a:r>
            <a:r>
              <a:rPr lang="en-US" sz="800" dirty="0" err="1"/>
              <a:t>Sateesh</a:t>
            </a:r>
            <a:r>
              <a:rPr lang="en-US" sz="800" dirty="0"/>
              <a:t> </a:t>
            </a:r>
            <a:r>
              <a:rPr lang="en-US" sz="800" dirty="0" err="1"/>
              <a:t>Addepalli</a:t>
            </a:r>
            <a:r>
              <a:rPr lang="en-US" sz="800" dirty="0"/>
              <a:t>. 2012. Fog computing and its role in the internet of things. In </a:t>
            </a:r>
            <a:r>
              <a:rPr lang="en-US" sz="800" i="1" dirty="0"/>
              <a:t>Proceedings of the first edition of the MCC workshop on Mobile cloud computing</a:t>
            </a:r>
            <a:r>
              <a:rPr lang="en-US" sz="800" dirty="0"/>
              <a:t> (MCC '12). ACM, New York, NY, USA, 13-16. DOI=http://dx.doi.org/10.1145/2342509.2342513</a:t>
            </a:r>
          </a:p>
          <a:p>
            <a:pPr>
              <a:spcBef>
                <a:spcPts val="600"/>
              </a:spcBef>
            </a:pPr>
            <a:r>
              <a:rPr lang="en-US" sz="800" dirty="0"/>
              <a:t>Flavio Bonomi, Rodolfo </a:t>
            </a:r>
            <a:r>
              <a:rPr lang="en-US" sz="800" dirty="0" err="1"/>
              <a:t>Milito</a:t>
            </a:r>
            <a:r>
              <a:rPr lang="en-US" sz="800" dirty="0"/>
              <a:t>, </a:t>
            </a:r>
            <a:r>
              <a:rPr lang="en-US" sz="800" dirty="0" err="1"/>
              <a:t>Preethi</a:t>
            </a:r>
            <a:r>
              <a:rPr lang="en-US" sz="800" dirty="0"/>
              <a:t> Natarajan and Jiang Zhu. 2014. Fog Computing: A Platform for Internet of Things and Analytics. In </a:t>
            </a:r>
            <a:r>
              <a:rPr lang="en-US" sz="800" i="1" dirty="0"/>
              <a:t>Big Data and Internet of Things: A Roadmap for Smart Environments</a:t>
            </a:r>
            <a:r>
              <a:rPr lang="en-US" sz="800" dirty="0"/>
              <a:t>, Springer International Publishing Switzerland, 169–186. DOI:10.1007/978-3-319-05029-4_7</a:t>
            </a:r>
          </a:p>
          <a:p>
            <a:pPr>
              <a:spcBef>
                <a:spcPts val="600"/>
              </a:spcBef>
            </a:pPr>
            <a:r>
              <a:rPr lang="en-US" sz="800" dirty="0"/>
              <a:t>Foghorn. 2016.  Foghorn Technology. </a:t>
            </a:r>
            <a:r>
              <a:rPr lang="en-US" sz="800" dirty="0" err="1"/>
              <a:t>Retrived</a:t>
            </a:r>
            <a:r>
              <a:rPr lang="en-US" sz="800" dirty="0"/>
              <a:t> October 20, 2016 from https://foghorn-systems.com/technology/</a:t>
            </a:r>
          </a:p>
          <a:p>
            <a:pPr>
              <a:spcBef>
                <a:spcPts val="600"/>
              </a:spcBef>
            </a:pPr>
            <a:r>
              <a:rPr lang="en-US" sz="800" dirty="0"/>
              <a:t>IBM. 2016. Watson Internet of Things: IoT in the cognitive era. Retrieved February 20, 2016 from http://www.ibm.com/internet-of-things/watson-iot.html</a:t>
            </a:r>
          </a:p>
          <a:p>
            <a:pPr>
              <a:spcBef>
                <a:spcPts val="600"/>
              </a:spcBef>
            </a:pPr>
            <a:r>
              <a:rPr lang="en-US" sz="800" dirty="0"/>
              <a:t>Ivan </a:t>
            </a:r>
            <a:r>
              <a:rPr lang="en-US" sz="800" dirty="0" err="1"/>
              <a:t>Stojmenovic</a:t>
            </a:r>
            <a:r>
              <a:rPr lang="en-US" sz="800" dirty="0"/>
              <a:t> and Sheng Wen. 2014. The Fog computing paradigm: Scenarios and security issues. In </a:t>
            </a:r>
            <a:r>
              <a:rPr lang="en-US" sz="800" i="1" dirty="0"/>
              <a:t>Proceedings of the 2014 Federated Conference on Computer Science and Information Systems</a:t>
            </a:r>
            <a:r>
              <a:rPr lang="en-US" sz="800" dirty="0"/>
              <a:t> (</a:t>
            </a:r>
            <a:r>
              <a:rPr lang="en-US" sz="800" dirty="0" err="1"/>
              <a:t>FedCSIS</a:t>
            </a:r>
            <a:r>
              <a:rPr lang="en-US" sz="800" dirty="0"/>
              <a:t> 2014). IEEE, 1-8. DOI:10.15439/2014F503</a:t>
            </a:r>
          </a:p>
          <a:p>
            <a:pPr>
              <a:spcBef>
                <a:spcPts val="600"/>
              </a:spcBef>
            </a:pPr>
            <a:r>
              <a:rPr lang="en-US" sz="800" dirty="0"/>
              <a:t>Jan Bosch. 2009. From Software Product Lines to Software Ecosystems. In </a:t>
            </a:r>
            <a:r>
              <a:rPr lang="en-US" sz="800" i="1" dirty="0"/>
              <a:t>Proceedings of the 13th Int. Software Product Line Conference</a:t>
            </a:r>
            <a:r>
              <a:rPr lang="en-US" sz="800" dirty="0"/>
              <a:t> (SPLC’09), ACM (August 2009) Carnegie Mellon University, Pittsburgh, PA, USA, 111-119.</a:t>
            </a:r>
          </a:p>
          <a:p>
            <a:pPr>
              <a:spcBef>
                <a:spcPts val="600"/>
              </a:spcBef>
            </a:pPr>
            <a:r>
              <a:rPr lang="en-US" sz="800" dirty="0"/>
              <a:t>Luis M. Vaquero, and Luis </a:t>
            </a:r>
            <a:r>
              <a:rPr lang="en-US" sz="800" dirty="0" err="1"/>
              <a:t>Rodero</a:t>
            </a:r>
            <a:r>
              <a:rPr lang="en-US" sz="800" dirty="0"/>
              <a:t>-Merino. 2014. Finding your way in the fog: Towards a Comprehensive Definition of Fog Computing. </a:t>
            </a:r>
            <a:r>
              <a:rPr lang="en-US" sz="800" i="1" dirty="0"/>
              <a:t>ACM SIGCOMM Computer Communication Review.</a:t>
            </a:r>
            <a:r>
              <a:rPr lang="en-US" sz="800" dirty="0"/>
              <a:t> 44, 5 (October 2014), 27-32. </a:t>
            </a:r>
            <a:r>
              <a:rPr lang="en-US" sz="800" dirty="0" err="1"/>
              <a:t>DOI:http</a:t>
            </a:r>
            <a:r>
              <a:rPr lang="en-US" sz="800" dirty="0"/>
              <a:t>://dx.doi.org/10.1145/2677046.2677052</a:t>
            </a:r>
          </a:p>
          <a:p>
            <a:pPr>
              <a:spcBef>
                <a:spcPts val="600"/>
              </a:spcBef>
            </a:pPr>
            <a:r>
              <a:rPr lang="en-US" sz="800" dirty="0"/>
              <a:t>M. H. Syed and E. B. Fernandez. 2015. The Software Container pattern.  </a:t>
            </a:r>
            <a:r>
              <a:rPr lang="en-US" sz="800" i="1" dirty="0"/>
              <a:t>22nd Conference on Pattern Languages of Programs </a:t>
            </a:r>
            <a:r>
              <a:rPr lang="en-US" sz="800" dirty="0"/>
              <a:t>(</a:t>
            </a:r>
            <a:r>
              <a:rPr lang="en-US" sz="800" dirty="0" err="1"/>
              <a:t>PLoP</a:t>
            </a:r>
            <a:r>
              <a:rPr lang="en-US" sz="800" dirty="0"/>
              <a:t> 2015). Pittsburgh, PA, Oct. 24-26, 2015.</a:t>
            </a:r>
          </a:p>
          <a:p>
            <a:pPr>
              <a:spcBef>
                <a:spcPts val="600"/>
              </a:spcBef>
            </a:pPr>
            <a:r>
              <a:rPr lang="en-US" sz="800" dirty="0"/>
              <a:t>Vortex. 2015. Fog Computing. Retrieved August 8, 2015 from http://www.prismtech.com/vortex/technologies/fog-computing</a:t>
            </a:r>
          </a:p>
          <a:p>
            <a:pPr>
              <a:spcBef>
                <a:spcPts val="600"/>
              </a:spcBef>
            </a:pPr>
            <a:endParaRPr lang="en-US" sz="800" dirty="0"/>
          </a:p>
        </p:txBody>
      </p:sp>
    </p:spTree>
    <p:extLst>
      <p:ext uri="{BB962C8B-B14F-4D97-AF65-F5344CB8AC3E}">
        <p14:creationId xmlns:p14="http://schemas.microsoft.com/office/powerpoint/2010/main" val="3753454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spcBef>
                <a:spcPts val="600"/>
              </a:spcBef>
            </a:pPr>
            <a:r>
              <a:rPr lang="en-US" dirty="0" smtClean="0"/>
              <a:t>Madiha H. Syed, </a:t>
            </a:r>
            <a:r>
              <a:rPr lang="en-US" dirty="0" err="1" smtClean="0"/>
              <a:t>E.B.Fernandez</a:t>
            </a:r>
            <a:r>
              <a:rPr lang="en-US" dirty="0" smtClean="0"/>
              <a:t>, </a:t>
            </a:r>
            <a:r>
              <a:rPr lang="en-US" dirty="0" err="1" smtClean="0"/>
              <a:t>M.Ilyas</a:t>
            </a:r>
            <a:r>
              <a:rPr lang="en-US" dirty="0" smtClean="0"/>
              <a:t>, “A pattern for fog computing”, Pattern Languages of Programming (</a:t>
            </a:r>
            <a:r>
              <a:rPr lang="en-US" dirty="0" err="1" smtClean="0"/>
              <a:t>VikingPLoP</a:t>
            </a:r>
            <a:r>
              <a:rPr lang="en-US" dirty="0" smtClean="0"/>
              <a:t> 2016), 7th-10th April 2016, </a:t>
            </a:r>
            <a:r>
              <a:rPr lang="en-US" dirty="0" err="1" smtClean="0"/>
              <a:t>Leerdam</a:t>
            </a:r>
            <a:r>
              <a:rPr lang="en-US" dirty="0" smtClean="0"/>
              <a:t>, Netherlands</a:t>
            </a:r>
          </a:p>
          <a:p>
            <a:pPr>
              <a:spcBef>
                <a:spcPts val="600"/>
              </a:spcBef>
            </a:pPr>
            <a:r>
              <a:rPr lang="en-US" dirty="0" smtClean="0"/>
              <a:t>Madiha H. Syed and </a:t>
            </a:r>
            <a:r>
              <a:rPr lang="en-US" dirty="0" err="1" smtClean="0"/>
              <a:t>E.B.Fernandez</a:t>
            </a:r>
            <a:r>
              <a:rPr lang="en-US" dirty="0" smtClean="0"/>
              <a:t>, “Cloud ecosystems support for Internet of Things and DevOps using patterns”, First International Workshop on Interoperability, Integration, and Interconnection of Internet of Things Systems (I4T), part of the IEEE Int. Conf. on Cloud Engineering (IC2E), Berlin, Germany, April 4-8, 2016.</a:t>
            </a:r>
          </a:p>
          <a:p>
            <a:pPr>
              <a:spcBef>
                <a:spcPts val="600"/>
              </a:spcBef>
            </a:pPr>
            <a:r>
              <a:rPr lang="en-US" dirty="0" smtClean="0"/>
              <a:t>E.B. Fernandez, </a:t>
            </a:r>
            <a:r>
              <a:rPr lang="en-US" dirty="0" err="1" smtClean="0"/>
              <a:t>Nobukazu</a:t>
            </a:r>
            <a:r>
              <a:rPr lang="en-US" dirty="0" smtClean="0"/>
              <a:t> Yoshioka, Hironori </a:t>
            </a:r>
            <a:r>
              <a:rPr lang="en-US" dirty="0" err="1" smtClean="0"/>
              <a:t>Washizaki</a:t>
            </a:r>
            <a:r>
              <a:rPr lang="en-US" dirty="0" smtClean="0"/>
              <a:t>, and Madiha H. Syed, “Modeling cloud ecosystems”, J. Future Internet 2016, 8, 13.</a:t>
            </a:r>
          </a:p>
        </p:txBody>
      </p:sp>
    </p:spTree>
    <p:extLst>
      <p:ext uri="{BB962C8B-B14F-4D97-AF65-F5344CB8AC3E}">
        <p14:creationId xmlns:p14="http://schemas.microsoft.com/office/powerpoint/2010/main" val="4050320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Ecosystems</a:t>
            </a:r>
            <a:endParaRPr lang="en-US" dirty="0"/>
          </a:p>
        </p:txBody>
      </p:sp>
      <p:sp>
        <p:nvSpPr>
          <p:cNvPr id="3" name="Content Placeholder 2"/>
          <p:cNvSpPr>
            <a:spLocks noGrp="1"/>
          </p:cNvSpPr>
          <p:nvPr>
            <p:ph idx="1"/>
          </p:nvPr>
        </p:nvSpPr>
        <p:spPr/>
        <p:txBody>
          <a:bodyPr>
            <a:normAutofit/>
          </a:bodyPr>
          <a:lstStyle/>
          <a:p>
            <a:r>
              <a:rPr lang="en-US" dirty="0" smtClean="0"/>
              <a:t>An ecosystem is the expansion of a software product line architecture to include systems outside the product which interact with the product. (Fernandez , Yoshioka and </a:t>
            </a:r>
            <a:r>
              <a:rPr lang="en-US" dirty="0" err="1" smtClean="0"/>
              <a:t>Washizaki</a:t>
            </a:r>
            <a:r>
              <a:rPr lang="en-US" dirty="0" smtClean="0"/>
              <a:t> 2015)</a:t>
            </a:r>
          </a:p>
          <a:p>
            <a:r>
              <a:rPr lang="en-US" dirty="0" smtClean="0"/>
              <a:t>Cloud ecosystem is a term used to describe the complex system of interdependent components that work together to enable cloud services.</a:t>
            </a:r>
          </a:p>
          <a:p>
            <a:pPr lvl="1"/>
            <a:r>
              <a:rPr lang="en-US" dirty="0" smtClean="0"/>
              <a:t>Holistic, Unified approach reduces complexity</a:t>
            </a:r>
          </a:p>
          <a:p>
            <a:pPr lvl="1"/>
            <a:r>
              <a:rPr lang="en-US" dirty="0" smtClean="0"/>
              <a:t>Useful for handling security and privacy cloud-based systems </a:t>
            </a:r>
          </a:p>
          <a:p>
            <a:pPr lvl="1"/>
            <a:r>
              <a:rPr lang="en-US" dirty="0" smtClean="0"/>
              <a:t>Easier to perform analysis of the propagation of threats and data leaks. </a:t>
            </a:r>
          </a:p>
          <a:p>
            <a:r>
              <a:rPr lang="en-US" dirty="0" smtClean="0"/>
              <a:t>An ecosystem is advantageous to suppliers who can offer a larger variety of products or services,  and to consumers who can find more products to help them reach their business goals</a:t>
            </a:r>
          </a:p>
        </p:txBody>
      </p:sp>
    </p:spTree>
    <p:extLst>
      <p:ext uri="{BB962C8B-B14F-4D97-AF65-F5344CB8AC3E}">
        <p14:creationId xmlns:p14="http://schemas.microsoft.com/office/powerpoint/2010/main" val="2996278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Ecosystem</a:t>
            </a:r>
            <a:endParaRPr lang="en-US" dirty="0"/>
          </a:p>
        </p:txBody>
      </p:sp>
      <p:sp>
        <p:nvSpPr>
          <p:cNvPr id="3" name="Content Placeholder 2"/>
          <p:cNvSpPr>
            <a:spLocks noGrp="1"/>
          </p:cNvSpPr>
          <p:nvPr>
            <p:ph idx="1"/>
          </p:nvPr>
        </p:nvSpPr>
        <p:spPr/>
        <p:txBody>
          <a:bodyPr>
            <a:normAutofit/>
          </a:bodyPr>
          <a:lstStyle/>
          <a:p>
            <a:r>
              <a:rPr lang="en-US" dirty="0" smtClean="0"/>
              <a:t>A cloud, its associated systems, providers, consumers, brokers, software, and infrastructure are all related and make up the cloud ecosystem.  </a:t>
            </a:r>
          </a:p>
          <a:p>
            <a:r>
              <a:rPr lang="en-US" dirty="0" smtClean="0"/>
              <a:t>The complexity of the cloud ecosystem is also increasing as new functions or technologies become available. </a:t>
            </a:r>
          </a:p>
          <a:p>
            <a:r>
              <a:rPr lang="en-US" dirty="0" smtClean="0"/>
              <a:t>Growth in dimension and diversity of this ecosystem is contributing to the evolution of intelligent and interactive environments like </a:t>
            </a:r>
            <a:r>
              <a:rPr lang="en-US" dirty="0" err="1" smtClean="0"/>
              <a:t>IoT</a:t>
            </a:r>
            <a:r>
              <a:rPr lang="en-US" dirty="0" smtClean="0"/>
              <a:t>. </a:t>
            </a:r>
          </a:p>
          <a:p>
            <a:r>
              <a:rPr lang="en-US" dirty="0" smtClean="0"/>
              <a:t>A </a:t>
            </a:r>
            <a:r>
              <a:rPr lang="en-US" dirty="0"/>
              <a:t>convenient representation when building or using cloud ecosystems and similar complex systems is the use of architectural models based on patterns. </a:t>
            </a:r>
          </a:p>
          <a:p>
            <a:r>
              <a:rPr lang="en-US" dirty="0"/>
              <a:t>After building a pattern diagram with the components of the ecosystem we need to build detailed models for the components</a:t>
            </a:r>
          </a:p>
        </p:txBody>
      </p:sp>
    </p:spTree>
    <p:extLst>
      <p:ext uri="{BB962C8B-B14F-4D97-AF65-F5344CB8AC3E}">
        <p14:creationId xmlns:p14="http://schemas.microsoft.com/office/powerpoint/2010/main" val="513826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72168"/>
          </a:xfrm>
        </p:spPr>
        <p:txBody>
          <a:bodyPr/>
          <a:lstStyle/>
          <a:p>
            <a:r>
              <a:rPr lang="en-US" dirty="0" smtClean="0"/>
              <a:t>Pattern Diagram of Cloud Ecosystem</a:t>
            </a:r>
            <a:endParaRPr 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2979" y="1828800"/>
            <a:ext cx="5832892" cy="4351338"/>
          </a:xfrm>
        </p:spPr>
      </p:pic>
    </p:spTree>
    <p:extLst>
      <p:ext uri="{BB962C8B-B14F-4D97-AF65-F5344CB8AC3E}">
        <p14:creationId xmlns:p14="http://schemas.microsoft.com/office/powerpoint/2010/main" val="1262253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Ecosystem Components</a:t>
            </a:r>
            <a:endParaRPr lang="en-US" dirty="0"/>
          </a:p>
        </p:txBody>
      </p:sp>
      <p:sp>
        <p:nvSpPr>
          <p:cNvPr id="3" name="Content Placeholder 2"/>
          <p:cNvSpPr>
            <a:spLocks noGrp="1"/>
          </p:cNvSpPr>
          <p:nvPr>
            <p:ph idx="1"/>
          </p:nvPr>
        </p:nvSpPr>
        <p:spPr/>
        <p:txBody>
          <a:bodyPr>
            <a:normAutofit fontScale="77500" lnSpcReduction="20000"/>
          </a:bodyPr>
          <a:lstStyle/>
          <a:p>
            <a:pPr>
              <a:spcBef>
                <a:spcPts val="600"/>
              </a:spcBef>
            </a:pPr>
            <a:r>
              <a:rPr lang="en-US" dirty="0"/>
              <a:t>The core pattern of this ecosystem is the Cloud Reference Architecture (Cloud RA) . </a:t>
            </a:r>
            <a:endParaRPr lang="en-US" dirty="0" smtClean="0"/>
          </a:p>
          <a:p>
            <a:pPr>
              <a:spcBef>
                <a:spcPts val="600"/>
              </a:spcBef>
            </a:pPr>
            <a:r>
              <a:rPr lang="en-US" dirty="0" smtClean="0"/>
              <a:t>Addition </a:t>
            </a:r>
            <a:r>
              <a:rPr lang="en-US" dirty="0"/>
              <a:t>of security patterns to a Cloud RA converts it into a Cloud Security RA (Cloud SRA). The Cloud SRA includes security patterns for Authentication, Authorization, and Logging, among others, which can help control known threats to the cloud.</a:t>
            </a:r>
          </a:p>
          <a:p>
            <a:pPr>
              <a:spcBef>
                <a:spcPts val="600"/>
              </a:spcBef>
            </a:pPr>
            <a:r>
              <a:rPr lang="en-US" dirty="0"/>
              <a:t>Patterns that describe how regulations apply to the Cloud RA are included in the Cloud Compliant RA </a:t>
            </a:r>
          </a:p>
          <a:p>
            <a:pPr>
              <a:spcBef>
                <a:spcPts val="600"/>
              </a:spcBef>
            </a:pPr>
            <a:r>
              <a:rPr lang="en-US" dirty="0"/>
              <a:t>Other components of the ecosystem, shown in Figure, include the service layers of a cloud, IaaS, PaaS and SaaS .</a:t>
            </a:r>
          </a:p>
          <a:p>
            <a:pPr>
              <a:spcBef>
                <a:spcPts val="600"/>
              </a:spcBef>
            </a:pPr>
            <a:r>
              <a:rPr lang="en-US" dirty="0"/>
              <a:t>Network Functions Virtualization (NFV) is a network architecture where network functions such as load balancers, firewalls, IDS, and accelerators are provisioned in software using virtualization.</a:t>
            </a:r>
          </a:p>
          <a:p>
            <a:pPr>
              <a:spcBef>
                <a:spcPts val="600"/>
              </a:spcBef>
            </a:pPr>
            <a:r>
              <a:rPr lang="en-US" dirty="0"/>
              <a:t>Other security-related components are also represented as patterns. </a:t>
            </a:r>
          </a:p>
          <a:p>
            <a:pPr>
              <a:spcBef>
                <a:spcPts val="600"/>
              </a:spcBef>
            </a:pPr>
            <a:r>
              <a:rPr lang="en-US" dirty="0"/>
              <a:t>Filtering functions are provided by Cloud Web Application Firewalls (Cloud WAF) and Security Group Firewalls (</a:t>
            </a:r>
            <a:r>
              <a:rPr lang="en-US" dirty="0" err="1"/>
              <a:t>SecGroup</a:t>
            </a:r>
            <a:r>
              <a:rPr lang="en-US" dirty="0"/>
              <a:t> FW). </a:t>
            </a:r>
          </a:p>
          <a:p>
            <a:pPr>
              <a:spcBef>
                <a:spcPts val="600"/>
              </a:spcBef>
            </a:pPr>
            <a:r>
              <a:rPr lang="en-US" dirty="0"/>
              <a:t>Cloud Access Security Brokers (CASBs) are security enforcement points between consumers and service providers that apply security controls to access cloud services, usually SaaS services. They may also control access to internal company resources. Security controls may include authentication (credentials and passwords), authorization policy enforcement, intrusion prevention, antimalware filters, security logging/auditing, and encryption.</a:t>
            </a:r>
          </a:p>
          <a:p>
            <a:pPr>
              <a:spcBef>
                <a:spcPts val="600"/>
              </a:spcBef>
            </a:pPr>
            <a:r>
              <a:rPr lang="en-US" dirty="0"/>
              <a:t>New entities that have been added to this ecosystem include Containers, Virtual Machine Environment and Fog Computing. </a:t>
            </a:r>
            <a:endParaRPr lang="en-US" dirty="0" smtClean="0"/>
          </a:p>
        </p:txBody>
      </p:sp>
    </p:spTree>
    <p:extLst>
      <p:ext uri="{BB962C8B-B14F-4D97-AF65-F5344CB8AC3E}">
        <p14:creationId xmlns:p14="http://schemas.microsoft.com/office/powerpoint/2010/main" val="2530883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and Reference Architectures</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smtClean="0">
                <a:solidFill>
                  <a:schemeClr val="accent5"/>
                </a:solidFill>
              </a:rPr>
              <a:t>pattern</a:t>
            </a:r>
            <a:r>
              <a:rPr lang="en-US" dirty="0" smtClean="0">
                <a:solidFill>
                  <a:schemeClr val="accent5"/>
                </a:solidFill>
              </a:rPr>
              <a:t> </a:t>
            </a:r>
            <a:r>
              <a:rPr lang="en-US" dirty="0" smtClean="0"/>
              <a:t>is a solution to a recurring problem in a specific context. </a:t>
            </a:r>
          </a:p>
          <a:p>
            <a:r>
              <a:rPr lang="en-US" dirty="0" smtClean="0"/>
              <a:t>They encapsulate the experience and knowledge of designers, provide a larger unit of reuse, and a communication vocabulary for designers.</a:t>
            </a:r>
          </a:p>
          <a:p>
            <a:r>
              <a:rPr lang="en-US" dirty="0" smtClean="0"/>
              <a:t>Usually, a template with predefined sections is used to describe patterns. </a:t>
            </a:r>
          </a:p>
          <a:p>
            <a:pPr lvl="1"/>
            <a:r>
              <a:rPr lang="en-US" dirty="0" smtClean="0"/>
              <a:t>POSA (Pattern-oriented software architecture) template. </a:t>
            </a:r>
          </a:p>
          <a:p>
            <a:r>
              <a:rPr lang="en-US" dirty="0">
                <a:solidFill>
                  <a:srgbClr val="000000"/>
                </a:solidFill>
              </a:rPr>
              <a:t>A </a:t>
            </a:r>
            <a:r>
              <a:rPr lang="en-US" b="1" dirty="0">
                <a:solidFill>
                  <a:schemeClr val="accent5"/>
                </a:solidFill>
              </a:rPr>
              <a:t>Reference Architecture </a:t>
            </a:r>
            <a:r>
              <a:rPr lang="en-US" dirty="0">
                <a:solidFill>
                  <a:srgbClr val="000000"/>
                </a:solidFill>
              </a:rPr>
              <a:t>(RA) is a generic and abstract software architecture that applies to a particular domain and does not contain implementation details. </a:t>
            </a:r>
          </a:p>
          <a:p>
            <a:r>
              <a:rPr lang="en-US" dirty="0">
                <a:solidFill>
                  <a:srgbClr val="000000"/>
                </a:solidFill>
              </a:rPr>
              <a:t>It specifies the components of the system, their individual functionalities and their mutual interaction. </a:t>
            </a:r>
          </a:p>
          <a:p>
            <a:r>
              <a:rPr lang="en-US" dirty="0">
                <a:solidFill>
                  <a:srgbClr val="000000"/>
                </a:solidFill>
              </a:rPr>
              <a:t>An RA can be considered as a compound pattern and its components described as patterns</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4251906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00"/>
                </a:solidFill>
              </a:rPr>
              <a:t>Models of </a:t>
            </a:r>
            <a:r>
              <a:rPr lang="en-US" cap="none" dirty="0" smtClean="0">
                <a:solidFill>
                  <a:srgbClr val="000000"/>
                </a:solidFill>
              </a:rPr>
              <a:t>Ecosystem Components</a:t>
            </a:r>
            <a:endParaRPr lang="en-US" cap="none" dirty="0">
              <a:solidFill>
                <a:srgbClr val="000000"/>
              </a:solidFill>
            </a:endParaRPr>
          </a:p>
        </p:txBody>
      </p:sp>
      <p:sp>
        <p:nvSpPr>
          <p:cNvPr id="3" name="Content Placeholder 2"/>
          <p:cNvSpPr>
            <a:spLocks noGrp="1"/>
          </p:cNvSpPr>
          <p:nvPr>
            <p:ph idx="1"/>
          </p:nvPr>
        </p:nvSpPr>
        <p:spPr/>
        <p:txBody>
          <a:bodyPr/>
          <a:lstStyle/>
          <a:p>
            <a:r>
              <a:rPr lang="en-US" dirty="0" smtClean="0">
                <a:solidFill>
                  <a:srgbClr val="000000"/>
                </a:solidFill>
              </a:rPr>
              <a:t>Software Containers</a:t>
            </a:r>
          </a:p>
          <a:p>
            <a:r>
              <a:rPr lang="en-US" dirty="0" smtClean="0">
                <a:solidFill>
                  <a:srgbClr val="000000"/>
                </a:solidFill>
              </a:rPr>
              <a:t>Virtual Machine Environment</a:t>
            </a:r>
          </a:p>
          <a:p>
            <a:r>
              <a:rPr lang="en-US" dirty="0">
                <a:solidFill>
                  <a:srgbClr val="000000"/>
                </a:solidFill>
              </a:rPr>
              <a:t>Fog Computing</a:t>
            </a:r>
          </a:p>
          <a:p>
            <a:pPr marL="0" indent="0">
              <a:buNone/>
            </a:pPr>
            <a:endParaRPr lang="en-US" dirty="0">
              <a:solidFill>
                <a:srgbClr val="000000"/>
              </a:solidFill>
            </a:endParaRPr>
          </a:p>
        </p:txBody>
      </p:sp>
      <p:sp>
        <p:nvSpPr>
          <p:cNvPr id="4" name="Slide Number Placeholder 3"/>
          <p:cNvSpPr>
            <a:spLocks noGrp="1"/>
          </p:cNvSpPr>
          <p:nvPr>
            <p:ph type="sldNum" sz="quarter" idx="12"/>
          </p:nvPr>
        </p:nvSpPr>
        <p:spPr/>
        <p:txBody>
          <a:bodyPr>
            <a:normAutofit lnSpcReduction="10000"/>
          </a:bodyPr>
          <a:lstStyle/>
          <a:p>
            <a:fld id="{48006731-E88F-4A98-8123-F909F2262B54}" type="slidenum">
              <a:rPr lang="en-US" smtClean="0">
                <a:solidFill>
                  <a:srgbClr val="000000"/>
                </a:solidFill>
              </a:rPr>
              <a:t>9</a:t>
            </a:fld>
            <a:endParaRPr lang="en-US">
              <a:solidFill>
                <a:srgbClr val="000000"/>
              </a:solidFill>
            </a:endParaRPr>
          </a:p>
        </p:txBody>
      </p:sp>
    </p:spTree>
    <p:extLst>
      <p:ext uri="{BB962C8B-B14F-4D97-AF65-F5344CB8AC3E}">
        <p14:creationId xmlns:p14="http://schemas.microsoft.com/office/powerpoint/2010/main" val="3647542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0070C0"/>
                                      </p:to>
                                    </p:animClr>
                                    <p:animClr clrSpc="rgb" dir="cw">
                                      <p:cBhvr>
                                        <p:cTn id="7" dur="500" fill="hold"/>
                                        <p:tgtEl>
                                          <p:spTgt spid="3">
                                            <p:txEl>
                                              <p:pRg st="2" end="2"/>
                                            </p:txEl>
                                          </p:spTgt>
                                        </p:tgtEl>
                                        <p:attrNameLst>
                                          <p:attrName>fillcolor</p:attrName>
                                        </p:attrNameLst>
                                      </p:cBhvr>
                                      <p:to>
                                        <a:srgbClr val="0070C0"/>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307</TotalTime>
  <Words>5292</Words>
  <Application>Microsoft Office PowerPoint</Application>
  <PresentationFormat>Widescreen</PresentationFormat>
  <Paragraphs>271</Paragraphs>
  <Slides>33</Slides>
  <Notes>14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Schoolbook</vt:lpstr>
      <vt:lpstr>Wingdings 2</vt:lpstr>
      <vt:lpstr>View</vt:lpstr>
      <vt:lpstr>Modeling Cloud Ecosystems</vt:lpstr>
      <vt:lpstr>Outline</vt:lpstr>
      <vt:lpstr>Introduction</vt:lpstr>
      <vt:lpstr>Cloud Ecosystems</vt:lpstr>
      <vt:lpstr>Cloud Ecosystem</vt:lpstr>
      <vt:lpstr>Pattern Diagram of Cloud Ecosystem</vt:lpstr>
      <vt:lpstr>Ecosystem Components</vt:lpstr>
      <vt:lpstr>Patterns and Reference Architectures</vt:lpstr>
      <vt:lpstr>Models of Ecosystem Components</vt:lpstr>
      <vt:lpstr>Fog Computing</vt:lpstr>
      <vt:lpstr>Internet of Things</vt:lpstr>
      <vt:lpstr>Applications</vt:lpstr>
      <vt:lpstr>Internet of Things</vt:lpstr>
      <vt:lpstr>Fog Computing Pattern</vt:lpstr>
      <vt:lpstr>Example: Smart Traffic Control System</vt:lpstr>
      <vt:lpstr>Context</vt:lpstr>
      <vt:lpstr>Problem</vt:lpstr>
      <vt:lpstr>Forces</vt:lpstr>
      <vt:lpstr>More forces..</vt:lpstr>
      <vt:lpstr>More forces..</vt:lpstr>
      <vt:lpstr>Solution</vt:lpstr>
      <vt:lpstr>Solution</vt:lpstr>
      <vt:lpstr>Structure</vt:lpstr>
      <vt:lpstr>Class Diagram for Fog Computing Pattern</vt:lpstr>
      <vt:lpstr>Implementation</vt:lpstr>
      <vt:lpstr>Implementation example: Cisco Fog Computing </vt:lpstr>
      <vt:lpstr>Known Uses</vt:lpstr>
      <vt:lpstr>Consequences (advantages)</vt:lpstr>
      <vt:lpstr>Consequences (advantages)</vt:lpstr>
      <vt:lpstr>Consequences (liabilities)</vt:lpstr>
      <vt:lpstr>See also (related patterns)</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Security in Cloud Ecosystems</dc:title>
  <dc:creator>msyed2014</dc:creator>
  <cp:lastModifiedBy>Eduardo</cp:lastModifiedBy>
  <cp:revision>30</cp:revision>
  <cp:lastPrinted>2016-11-16T20:48:15Z</cp:lastPrinted>
  <dcterms:created xsi:type="dcterms:W3CDTF">2016-11-14T18:20:08Z</dcterms:created>
  <dcterms:modified xsi:type="dcterms:W3CDTF">2016-11-19T23:25:13Z</dcterms:modified>
</cp:coreProperties>
</file>