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handoutMasterIdLst>
    <p:handoutMasterId r:id="rId38"/>
  </p:handoutMasterIdLst>
  <p:sldIdLst>
    <p:sldId id="256" r:id="rId2"/>
    <p:sldId id="258" r:id="rId3"/>
    <p:sldId id="259" r:id="rId4"/>
    <p:sldId id="260" r:id="rId5"/>
    <p:sldId id="261" r:id="rId6"/>
    <p:sldId id="262" r:id="rId7"/>
    <p:sldId id="263" r:id="rId8"/>
    <p:sldId id="264" r:id="rId9"/>
    <p:sldId id="265" r:id="rId10"/>
    <p:sldId id="291" r:id="rId11"/>
    <p:sldId id="266" r:id="rId12"/>
    <p:sldId id="267" r:id="rId13"/>
    <p:sldId id="271" r:id="rId14"/>
    <p:sldId id="270" r:id="rId15"/>
    <p:sldId id="272" r:id="rId16"/>
    <p:sldId id="276" r:id="rId17"/>
    <p:sldId id="275" r:id="rId18"/>
    <p:sldId id="277" r:id="rId19"/>
    <p:sldId id="274" r:id="rId20"/>
    <p:sldId id="278" r:id="rId21"/>
    <p:sldId id="273" r:id="rId22"/>
    <p:sldId id="279" r:id="rId23"/>
    <p:sldId id="280" r:id="rId24"/>
    <p:sldId id="281" r:id="rId25"/>
    <p:sldId id="282" r:id="rId26"/>
    <p:sldId id="283" r:id="rId27"/>
    <p:sldId id="284" r:id="rId28"/>
    <p:sldId id="285" r:id="rId29"/>
    <p:sldId id="292" r:id="rId30"/>
    <p:sldId id="286" r:id="rId31"/>
    <p:sldId id="287" r:id="rId32"/>
    <p:sldId id="288" r:id="rId33"/>
    <p:sldId id="289" r:id="rId34"/>
    <p:sldId id="290" r:id="rId35"/>
    <p:sldId id="268" r:id="rId3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uardo" initials="E" lastIdx="1" clrIdx="0">
    <p:extLst>
      <p:ext uri="{19B8F6BF-5375-455C-9EA6-DF929625EA0E}">
        <p15:presenceInfo xmlns:p15="http://schemas.microsoft.com/office/powerpoint/2012/main" userId="Eduar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58667" autoAdjust="0"/>
  </p:normalViewPr>
  <p:slideViewPr>
    <p:cSldViewPr snapToGrid="0">
      <p:cViewPr varScale="1">
        <p:scale>
          <a:sx n="42" d="100"/>
          <a:sy n="42" d="100"/>
        </p:scale>
        <p:origin x="14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8616D1D4-1203-4EA2-9E88-EFF7C70A1323}" type="datetimeFigureOut">
              <a:rPr lang="en-US" smtClean="0"/>
              <a:t>11/16/2016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4FD5402-04E5-476F-BF48-1A5A2809C996}" type="slidenum">
              <a:rPr lang="en-US" smtClean="0"/>
              <a:t>‹#›</a:t>
            </a:fld>
            <a:endParaRPr lang="en-US"/>
          </a:p>
        </p:txBody>
      </p:sp>
    </p:spTree>
    <p:extLst>
      <p:ext uri="{BB962C8B-B14F-4D97-AF65-F5344CB8AC3E}">
        <p14:creationId xmlns:p14="http://schemas.microsoft.com/office/powerpoint/2010/main" val="3893180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8841925-974F-4F13-9158-D03B28A692F0}" type="datetimeFigureOut">
              <a:rPr lang="en-US" smtClean="0"/>
              <a:t>11/16/2016</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7BE2DE-10E3-4F13-BBC3-A167C697AD80}" type="slidenum">
              <a:rPr lang="en-US" smtClean="0"/>
              <a:t>‹#›</a:t>
            </a:fld>
            <a:endParaRPr lang="en-US"/>
          </a:p>
        </p:txBody>
      </p:sp>
    </p:spTree>
    <p:extLst>
      <p:ext uri="{BB962C8B-B14F-4D97-AF65-F5344CB8AC3E}">
        <p14:creationId xmlns:p14="http://schemas.microsoft.com/office/powerpoint/2010/main" val="313792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1</a:t>
            </a:fld>
            <a:endParaRPr lang="en-US"/>
          </a:p>
        </p:txBody>
      </p:sp>
    </p:spTree>
    <p:extLst>
      <p:ext uri="{BB962C8B-B14F-4D97-AF65-F5344CB8AC3E}">
        <p14:creationId xmlns:p14="http://schemas.microsoft.com/office/powerpoint/2010/main" val="113941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10</a:t>
            </a:fld>
            <a:endParaRPr lang="en-US"/>
          </a:p>
        </p:txBody>
      </p:sp>
    </p:spTree>
    <p:extLst>
      <p:ext uri="{BB962C8B-B14F-4D97-AF65-F5344CB8AC3E}">
        <p14:creationId xmlns:p14="http://schemas.microsoft.com/office/powerpoint/2010/main" val="3302691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6CE9EF-2C52-4E22-BEBF-74523F793077}" type="slidenum">
              <a:rPr lang="en-US" smtClean="0"/>
              <a:t>11</a:t>
            </a:fld>
            <a:endParaRPr lang="en-US"/>
          </a:p>
        </p:txBody>
      </p:sp>
    </p:spTree>
    <p:extLst>
      <p:ext uri="{BB962C8B-B14F-4D97-AF65-F5344CB8AC3E}">
        <p14:creationId xmlns:p14="http://schemas.microsoft.com/office/powerpoint/2010/main" val="19360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solidFill>
                  <a:schemeClr val="accent1"/>
                </a:solidFill>
              </a:rPr>
              <a:t>Network Functions Virtualization</a:t>
            </a:r>
            <a:r>
              <a:rPr lang="en-US" dirty="0" smtClean="0">
                <a:solidFill>
                  <a:schemeClr val="accent1"/>
                </a:solidFill>
              </a:rPr>
              <a:t> </a:t>
            </a:r>
            <a:r>
              <a:rPr lang="en-US" i="1" dirty="0" smtClean="0"/>
              <a:t>(NFV)</a:t>
            </a:r>
            <a:r>
              <a:rPr lang="en-US" dirty="0" smtClean="0"/>
              <a:t> is an architecture for the construction of services using software building blocks that can be used to assemble network systems. The building blocks, </a:t>
            </a:r>
            <a:r>
              <a:rPr lang="en-US" i="1" dirty="0" smtClean="0">
                <a:solidFill>
                  <a:schemeClr val="accent1"/>
                </a:solidFill>
              </a:rPr>
              <a:t>Virtual Network Functions</a:t>
            </a:r>
            <a:r>
              <a:rPr lang="en-US" i="1" dirty="0" smtClean="0"/>
              <a:t> (VNFs)</a:t>
            </a:r>
            <a:r>
              <a:rPr lang="en-US" dirty="0" smtClean="0"/>
              <a:t>, are created from cloud software services. </a:t>
            </a:r>
          </a:p>
          <a:p>
            <a:endParaRPr lang="en-US" dirty="0" smtClean="0"/>
          </a:p>
          <a:p>
            <a:r>
              <a:rPr lang="en-US" i="1" dirty="0" smtClean="0"/>
              <a:t>SOLUTION</a:t>
            </a:r>
            <a:endParaRPr lang="en-US" dirty="0" smtClean="0"/>
          </a:p>
          <a:p>
            <a:r>
              <a:rPr lang="en-US" dirty="0" smtClean="0"/>
              <a:t>Service providers (SPs) can use SaaS services to provide network functions where we simulate the specific functions of a hardware device using software running in one or more virtual machines or containers in the cloud. We can build network services using the PaaS and IaaS services and deploy them as SaaS services. These network services can then be used for the needs of the applications being accessed by the Consumers. </a:t>
            </a:r>
            <a:r>
              <a:rPr lang="en-US" i="1"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12</a:t>
            </a:fld>
            <a:endParaRPr lang="en-US"/>
          </a:p>
        </p:txBody>
      </p:sp>
    </p:spTree>
    <p:extLst>
      <p:ext uri="{BB962C8B-B14F-4D97-AF65-F5344CB8AC3E}">
        <p14:creationId xmlns:p14="http://schemas.microsoft.com/office/powerpoint/2010/main" val="278263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smtClean="0">
                <a:solidFill>
                  <a:srgbClr val="000000"/>
                </a:solidFill>
              </a:rPr>
              <a:t>Analyzing security aspects of an ecosystem, use it to answer several security questions</a:t>
            </a:r>
          </a:p>
          <a:p>
            <a:pPr lvl="1">
              <a:buFont typeface="Tw Cen MT" panose="020B0602020104020603" pitchFamily="34" charset="0"/>
              <a:buChar char="–"/>
            </a:pPr>
            <a:r>
              <a:rPr lang="en-US" dirty="0" smtClean="0">
                <a:solidFill>
                  <a:srgbClr val="000000"/>
                </a:solidFill>
              </a:rPr>
              <a:t>Starting with security in fog controlling variety of devices</a:t>
            </a:r>
          </a:p>
          <a:p>
            <a:pPr lvl="1">
              <a:buFont typeface="Tw Cen MT" panose="020B0602020104020603" pitchFamily="34" charset="0"/>
              <a:buChar char="–"/>
            </a:pPr>
            <a:r>
              <a:rPr lang="en-US" dirty="0" smtClean="0">
                <a:solidFill>
                  <a:srgbClr val="000000"/>
                </a:solidFill>
              </a:rPr>
              <a:t>Lack of unified view can make integration of systems, each with its own security policies, very challenging</a:t>
            </a:r>
          </a:p>
          <a:p>
            <a:endParaRPr lang="en-US" dirty="0" smtClean="0"/>
          </a:p>
          <a:p>
            <a:pPr defTabSz="967518">
              <a:defRPr/>
            </a:pPr>
            <a:r>
              <a:rPr lang="en-US" dirty="0" smtClean="0"/>
              <a:t>An RA can be used to support security standards and regulations, which can be described as policies which in turn can be implemented as patterns and made part of the SRA. Relating specific regulations to specific security mechanisms can be used to demonstrate compliance</a:t>
            </a:r>
          </a:p>
          <a:p>
            <a:pPr defTabSz="967518">
              <a:defRPr/>
            </a:pPr>
            <a:r>
              <a:rPr lang="en-US" b="1" dirty="0" err="1" smtClean="0"/>
              <a:t>Dereje</a:t>
            </a:r>
            <a:r>
              <a:rPr lang="en-US" b="1" dirty="0" smtClean="0"/>
              <a:t> </a:t>
            </a:r>
            <a:r>
              <a:rPr lang="en-US" b="1" dirty="0" err="1" smtClean="0"/>
              <a:t>Yimam</a:t>
            </a:r>
            <a:r>
              <a:rPr lang="en-US" b="1" dirty="0" smtClean="0"/>
              <a:t> and Eduardo B. Fernandez, “Building Compliance and Security Reference Architectures for cloud systems”, </a:t>
            </a:r>
            <a:r>
              <a:rPr lang="en-US" b="1" i="1" dirty="0" smtClean="0"/>
              <a:t>IEEE Int. Conf. On Cloud Engineering (IC2E) 2016</a:t>
            </a:r>
            <a:r>
              <a:rPr lang="en-US" b="1" dirty="0" smtClean="0"/>
              <a:t>, Berlin, April 4-8, 2016.</a:t>
            </a:r>
          </a:p>
          <a:p>
            <a:pPr defTabSz="967518">
              <a:defRPr/>
            </a:pPr>
            <a:endParaRPr lang="en-US" dirty="0" smtClean="0"/>
          </a:p>
          <a:p>
            <a:pPr defTabSz="967518">
              <a:defRPr/>
            </a:pPr>
            <a:r>
              <a:rPr lang="en-US" dirty="0" smtClean="0"/>
              <a:t>DevOps is an increasingly popular agile process to build software that relies heavily on containers. </a:t>
            </a:r>
          </a:p>
          <a:p>
            <a:pPr defTabSz="967518">
              <a:defRPr/>
            </a:pPr>
            <a:r>
              <a:rPr lang="en-US" dirty="0" smtClean="0"/>
              <a:t>Containers </a:t>
            </a:r>
            <a:r>
              <a:rPr lang="en-US" dirty="0"/>
              <a:t>facilitate application distribution, especially for DevOps teams. </a:t>
            </a:r>
          </a:p>
          <a:p>
            <a:r>
              <a:rPr lang="en-US" dirty="0" smtClean="0"/>
              <a:t>It calls for increased communication, collaboration and smooth integration between developers and operations teams. It enables continuous development and frequent releases of software to the end user, which can lead to earlier problem detection and solution delivery.</a:t>
            </a:r>
          </a:p>
          <a:p>
            <a:r>
              <a:rPr lang="en-US" dirty="0" smtClean="0"/>
              <a:t>DevOps is driven by the wide availability of virtualized and cloud infrastructure. </a:t>
            </a:r>
          </a:p>
          <a:p>
            <a:endParaRPr lang="en-US" dirty="0" smtClean="0"/>
          </a:p>
          <a:p>
            <a:pPr defTabSz="931774"/>
            <a:r>
              <a:rPr lang="en-US" dirty="0" smtClean="0"/>
              <a:t>For example, one can build a virtual drone implemented using two physical devices. </a:t>
            </a:r>
          </a:p>
          <a:p>
            <a:endParaRPr lang="en-US" dirty="0" smtClean="0"/>
          </a:p>
          <a:p>
            <a:pPr defTabSz="967518">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13</a:t>
            </a:fld>
            <a:endParaRPr lang="en-US"/>
          </a:p>
        </p:txBody>
      </p:sp>
    </p:spTree>
    <p:extLst>
      <p:ext uri="{BB962C8B-B14F-4D97-AF65-F5344CB8AC3E}">
        <p14:creationId xmlns:p14="http://schemas.microsoft.com/office/powerpoint/2010/main" val="397490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pattern diagram for cloud ecosystem gives a holistic and unified view and the next step is to define detailed models for each of its components. </a:t>
            </a:r>
          </a:p>
          <a:p>
            <a:endParaRPr lang="en-US" dirty="0" smtClean="0"/>
          </a:p>
          <a:p>
            <a:r>
              <a:rPr lang="en-US" dirty="0" smtClean="0"/>
              <a:t>-Some of these components have already been described as patterns, </a:t>
            </a:r>
          </a:p>
          <a:p>
            <a:endParaRPr lang="en-US" dirty="0" smtClean="0"/>
          </a:p>
          <a:p>
            <a:r>
              <a:rPr lang="en-US" dirty="0" smtClean="0"/>
              <a:t>-here we include patterns for two components which were not present in our earlier work </a:t>
            </a:r>
          </a:p>
          <a:p>
            <a:pPr defTabSz="967518">
              <a:defRPr/>
            </a:pPr>
            <a:endParaRPr lang="en-US" dirty="0"/>
          </a:p>
          <a:p>
            <a:pPr defTabSz="967518">
              <a:defRPr/>
            </a:pPr>
            <a:r>
              <a:rPr lang="en-US" dirty="0"/>
              <a:t>-Complete patterns can be found in their respective references, just main functions of the components are included here. </a:t>
            </a:r>
          </a:p>
          <a:p>
            <a:pPr defTabSz="967518">
              <a:defRPr/>
            </a:pPr>
            <a:r>
              <a:rPr lang="en-US" dirty="0"/>
              <a:t>Pattern descriptions also include Forces, Consequences, Implementation, and Related Patterns sections. </a:t>
            </a:r>
          </a:p>
          <a:p>
            <a:pPr defTabSz="967518">
              <a:defRPr/>
            </a:pPr>
            <a:r>
              <a:rPr lang="en-US" dirty="0"/>
              <a:t>The idea here is that we can build patterns for every participant in the ecosystem, which provides a unified view of the complete system.</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14</a:t>
            </a:fld>
            <a:endParaRPr lang="en-US"/>
          </a:p>
        </p:txBody>
      </p:sp>
    </p:spTree>
    <p:extLst>
      <p:ext uri="{BB962C8B-B14F-4D97-AF65-F5344CB8AC3E}">
        <p14:creationId xmlns:p14="http://schemas.microsoft.com/office/powerpoint/2010/main" val="69018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15</a:t>
            </a:fld>
            <a:endParaRPr lang="en-US"/>
          </a:p>
        </p:txBody>
      </p:sp>
    </p:spTree>
    <p:extLst>
      <p:ext uri="{BB962C8B-B14F-4D97-AF65-F5344CB8AC3E}">
        <p14:creationId xmlns:p14="http://schemas.microsoft.com/office/powerpoint/2010/main" val="954280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16</a:t>
            </a:fld>
            <a:endParaRPr lang="en-US"/>
          </a:p>
        </p:txBody>
      </p:sp>
    </p:spTree>
    <p:extLst>
      <p:ext uri="{BB962C8B-B14F-4D97-AF65-F5344CB8AC3E}">
        <p14:creationId xmlns:p14="http://schemas.microsoft.com/office/powerpoint/2010/main" val="3097560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17</a:t>
            </a:fld>
            <a:endParaRPr lang="en-US"/>
          </a:p>
        </p:txBody>
      </p:sp>
    </p:spTree>
    <p:extLst>
      <p:ext uri="{BB962C8B-B14F-4D97-AF65-F5344CB8AC3E}">
        <p14:creationId xmlns:p14="http://schemas.microsoft.com/office/powerpoint/2010/main" val="604759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18</a:t>
            </a:fld>
            <a:endParaRPr lang="en-US"/>
          </a:p>
        </p:txBody>
      </p:sp>
    </p:spTree>
    <p:extLst>
      <p:ext uri="{BB962C8B-B14F-4D97-AF65-F5344CB8AC3E}">
        <p14:creationId xmlns:p14="http://schemas.microsoft.com/office/powerpoint/2010/main" val="342185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19</a:t>
            </a:fld>
            <a:endParaRPr lang="en-US"/>
          </a:p>
        </p:txBody>
      </p:sp>
    </p:spTree>
    <p:extLst>
      <p:ext uri="{BB962C8B-B14F-4D97-AF65-F5344CB8AC3E}">
        <p14:creationId xmlns:p14="http://schemas.microsoft.com/office/powerpoint/2010/main" val="342943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2</a:t>
            </a:fld>
            <a:endParaRPr lang="en-US"/>
          </a:p>
        </p:txBody>
      </p:sp>
    </p:spTree>
    <p:extLst>
      <p:ext uri="{BB962C8B-B14F-4D97-AF65-F5344CB8AC3E}">
        <p14:creationId xmlns:p14="http://schemas.microsoft.com/office/powerpoint/2010/main" val="1325742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20</a:t>
            </a:fld>
            <a:endParaRPr lang="en-US"/>
          </a:p>
        </p:txBody>
      </p:sp>
    </p:spTree>
    <p:extLst>
      <p:ext uri="{BB962C8B-B14F-4D97-AF65-F5344CB8AC3E}">
        <p14:creationId xmlns:p14="http://schemas.microsoft.com/office/powerpoint/2010/main" val="149410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business is directing its growth towards service oriented business models highly supported by cloud computing</a:t>
            </a:r>
          </a:p>
          <a:p>
            <a:r>
              <a:rPr lang="en-US" dirty="0" err="1" smtClean="0"/>
              <a:t>Orcestration</a:t>
            </a:r>
            <a:r>
              <a:rPr lang="en-US" dirty="0" smtClean="0"/>
              <a:t> in cloud consists on the process of creating and maintaining</a:t>
            </a:r>
            <a:r>
              <a:rPr lang="en-US" baseline="0" dirty="0" smtClean="0"/>
              <a:t> required infrastructure and services deployed on it</a:t>
            </a:r>
          </a:p>
          <a:p>
            <a:r>
              <a:rPr lang="en-US" baseline="0" dirty="0" err="1" smtClean="0"/>
              <a:t>Devops</a:t>
            </a:r>
            <a:r>
              <a:rPr lang="en-US" baseline="0" dirty="0" smtClean="0"/>
              <a:t> </a:t>
            </a:r>
            <a:r>
              <a:rPr lang="en-US" baseline="0" dirty="0" err="1" smtClean="0"/>
              <a:t>achives</a:t>
            </a:r>
            <a:r>
              <a:rPr lang="en-US" baseline="0" dirty="0" smtClean="0"/>
              <a:t> these goals </a:t>
            </a:r>
            <a:r>
              <a:rPr lang="en-US" baseline="0" dirty="0" err="1" smtClean="0"/>
              <a:t>programatically</a:t>
            </a:r>
            <a:endParaRPr lang="en-US" dirty="0" smtClean="0"/>
          </a:p>
          <a:p>
            <a:endParaRPr lang="en-US" dirty="0"/>
          </a:p>
        </p:txBody>
      </p:sp>
      <p:sp>
        <p:nvSpPr>
          <p:cNvPr id="4" name="Slide Number Placeholder 3"/>
          <p:cNvSpPr>
            <a:spLocks noGrp="1"/>
          </p:cNvSpPr>
          <p:nvPr>
            <p:ph type="sldNum" sz="quarter" idx="10"/>
          </p:nvPr>
        </p:nvSpPr>
        <p:spPr/>
        <p:txBody>
          <a:bodyPr/>
          <a:lstStyle/>
          <a:p>
            <a:fld id="{6054BCEB-29C3-40F0-8929-429D5B9E2C6C}" type="slidenum">
              <a:rPr lang="en-US" smtClean="0"/>
              <a:t>21</a:t>
            </a:fld>
            <a:endParaRPr lang="en-US"/>
          </a:p>
        </p:txBody>
      </p:sp>
    </p:spTree>
    <p:extLst>
      <p:ext uri="{BB962C8B-B14F-4D97-AF65-F5344CB8AC3E}">
        <p14:creationId xmlns:p14="http://schemas.microsoft.com/office/powerpoint/2010/main" val="1151629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VMs are not new, but their significance has increased tremendously with the use of clouds as a means to offer sharing of resources and providing inexpensive, on-demand, isolated units of execution. </a:t>
            </a:r>
          </a:p>
          <a:p>
            <a:pPr defTabSz="931774">
              <a:defRPr/>
            </a:pPr>
            <a:r>
              <a:rPr lang="en-US" dirty="0"/>
              <a:t>A VME enables users to execute different types of operating systems and application stacks in each VM. </a:t>
            </a:r>
          </a:p>
          <a:p>
            <a:pPr defTabSz="931774">
              <a:defRPr/>
            </a:pPr>
            <a:r>
              <a:rPr lang="en-US" dirty="0"/>
              <a:t>We present a pattern for a VME which describes benefits and liabilities of the VME. </a:t>
            </a:r>
          </a:p>
          <a:p>
            <a:pPr defTabSz="931774">
              <a:defRPr/>
            </a:pPr>
            <a:r>
              <a:rPr lang="en-US" dirty="0"/>
              <a:t>Alternate solutions for portable and faster execution environments have appeared, like software containers, but still VMs continue to be the most versatile and flexible among the virtualization solutions.</a:t>
            </a:r>
          </a:p>
          <a:p>
            <a:r>
              <a:rPr lang="en-US" dirty="0" smtClean="0"/>
              <a:t>Audience: designers</a:t>
            </a:r>
            <a:r>
              <a:rPr lang="en-US" baseline="0" dirty="0" smtClean="0"/>
              <a:t> and administrators of cloud systems or shared servers</a:t>
            </a:r>
          </a:p>
          <a:p>
            <a:r>
              <a:rPr lang="en-US" dirty="0" smtClean="0"/>
              <a:t>Context</a:t>
            </a:r>
          </a:p>
          <a:p>
            <a:pPr defTabSz="931774">
              <a:defRPr/>
            </a:pPr>
            <a:r>
              <a:rPr lang="en-US" dirty="0" smtClean="0"/>
              <a:t>, where their software needs to be developed and tested. </a:t>
            </a:r>
          </a:p>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22</a:t>
            </a:fld>
            <a:endParaRPr lang="en-US"/>
          </a:p>
        </p:txBody>
      </p:sp>
    </p:spTree>
    <p:extLst>
      <p:ext uri="{BB962C8B-B14F-4D97-AF65-F5344CB8AC3E}">
        <p14:creationId xmlns:p14="http://schemas.microsoft.com/office/powerpoint/2010/main" val="2764306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 The possible solution is constrained by the following </a:t>
            </a:r>
            <a:r>
              <a:rPr lang="en-US" b="1" dirty="0" smtClean="0"/>
              <a:t>forces:</a:t>
            </a:r>
          </a:p>
          <a:p>
            <a:pPr defTabSz="931774">
              <a:defRPr/>
            </a:pPr>
            <a:r>
              <a:rPr lang="en-US" b="1" dirty="0" smtClean="0"/>
              <a:t>1.</a:t>
            </a:r>
            <a:r>
              <a:rPr lang="en-US" dirty="0" smtClean="0"/>
              <a:t> Some applications may need access to a complete set of hardware features to support its execution. </a:t>
            </a:r>
          </a:p>
          <a:p>
            <a:pPr defTabSz="931774">
              <a:defRPr/>
            </a:pPr>
            <a:r>
              <a:rPr lang="en-US" dirty="0" smtClean="0"/>
              <a:t>2. : we would like to run different types of operating systems or systems software in each execution instance.</a:t>
            </a:r>
          </a:p>
          <a:p>
            <a:pPr defTabSz="931774">
              <a:defRPr/>
            </a:pPr>
            <a:r>
              <a:rPr lang="en-US" dirty="0" smtClean="0"/>
              <a:t>3: There should be no way for a user in an execution environment to get access to the data or functions of another environment, either by error or intentionally. When an OS crashes or it is penetrated by a hacker, the effects of this situation should not propagate to other OSs in the same hardware.</a:t>
            </a:r>
          </a:p>
          <a:p>
            <a:pPr defTabSz="931774">
              <a:defRPr/>
            </a:pPr>
            <a:r>
              <a:rPr lang="en-US" dirty="0" smtClean="0"/>
              <a:t>4. : execution instances should have a well-defined interface to the software that will execute on them; this can improve interoperability.</a:t>
            </a:r>
          </a:p>
          <a:p>
            <a:pPr defTabSz="931774">
              <a:defRPr/>
            </a:pPr>
            <a:r>
              <a:rPr lang="en-US" dirty="0" smtClean="0"/>
              <a:t>5. : Configuring an execution environment should be simple.</a:t>
            </a:r>
          </a:p>
          <a:p>
            <a:pPr defTabSz="931774">
              <a:defRPr/>
            </a:pPr>
            <a:r>
              <a:rPr lang="en-US" dirty="0" smtClean="0"/>
              <a:t>6: We want execution instances to be portable across hardware processors; that is, they should be able to be moved or copied from one processor to another processor without special handling.</a:t>
            </a:r>
          </a:p>
          <a:p>
            <a:pPr defTabSz="931774">
              <a:defRPr/>
            </a:pPr>
            <a:r>
              <a:rPr lang="en-US" dirty="0" smtClean="0"/>
              <a:t>7: It should be possible to dynamically provide additional services to the hosted applications like logging/auditing, filtering, persistence, and others.</a:t>
            </a:r>
          </a:p>
          <a:p>
            <a:pPr defTabSz="931774">
              <a:defRPr/>
            </a:pPr>
            <a:r>
              <a:rPr lang="en-US" dirty="0" smtClean="0"/>
              <a:t>8: It should be possible to dynamically increase or reduce the resources needed by an execution instance.</a:t>
            </a:r>
          </a:p>
          <a:p>
            <a:pPr defTabSz="931774">
              <a:defRPr/>
            </a:pPr>
            <a:endParaRPr lang="en-US" dirty="0" smtClean="0"/>
          </a:p>
        </p:txBody>
      </p:sp>
      <p:sp>
        <p:nvSpPr>
          <p:cNvPr id="4" name="Slide Number Placeholder 3"/>
          <p:cNvSpPr>
            <a:spLocks noGrp="1"/>
          </p:cNvSpPr>
          <p:nvPr>
            <p:ph type="sldNum" sz="quarter" idx="10"/>
          </p:nvPr>
        </p:nvSpPr>
        <p:spPr/>
        <p:txBody>
          <a:bodyPr/>
          <a:lstStyle/>
          <a:p>
            <a:fld id="{C86CE9EF-2C52-4E22-BEBF-74523F793077}" type="slidenum">
              <a:rPr lang="en-US" smtClean="0"/>
              <a:t>23</a:t>
            </a:fld>
            <a:endParaRPr lang="en-US"/>
          </a:p>
        </p:txBody>
      </p:sp>
    </p:spTree>
    <p:extLst>
      <p:ext uri="{BB962C8B-B14F-4D97-AF65-F5344CB8AC3E}">
        <p14:creationId xmlns:p14="http://schemas.microsoft.com/office/powerpoint/2010/main" val="3365146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24</a:t>
            </a:fld>
            <a:endParaRPr lang="en-US"/>
          </a:p>
        </p:txBody>
      </p:sp>
    </p:spTree>
    <p:extLst>
      <p:ext uri="{BB962C8B-B14F-4D97-AF65-F5344CB8AC3E}">
        <p14:creationId xmlns:p14="http://schemas.microsoft.com/office/powerpoint/2010/main" val="3304261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50CA2-3A7C-43DF-9EBD-DA460DF89C58}" type="slidenum">
              <a:rPr lang="en-US" smtClean="0"/>
              <a:t>25</a:t>
            </a:fld>
            <a:endParaRPr lang="en-US"/>
          </a:p>
        </p:txBody>
      </p:sp>
    </p:spTree>
    <p:extLst>
      <p:ext uri="{BB962C8B-B14F-4D97-AF65-F5344CB8AC3E}">
        <p14:creationId xmlns:p14="http://schemas.microsoft.com/office/powerpoint/2010/main" val="1975851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The final objective for a user is to build a VM with a set of selected software units (Figure 3), typically an operating system, a DBMS, development tools, etc. The size of memory, location, and other features can be also selected, as well as access control rules. The sequence diagram of Figure 4 shows this use case.</a:t>
            </a:r>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26</a:t>
            </a:fld>
            <a:endParaRPr lang="en-US"/>
          </a:p>
        </p:txBody>
      </p:sp>
    </p:spTree>
    <p:extLst>
      <p:ext uri="{BB962C8B-B14F-4D97-AF65-F5344CB8AC3E}">
        <p14:creationId xmlns:p14="http://schemas.microsoft.com/office/powerpoint/2010/main" val="2109495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use case, we assume that the user selects the already existing VMI from the repository. </a:t>
            </a:r>
          </a:p>
          <a:p>
            <a:pPr lvl="0"/>
            <a:r>
              <a:rPr lang="en-US" dirty="0"/>
              <a:t>A consumer selects a VMI from the repository based on required resources. </a:t>
            </a:r>
          </a:p>
          <a:p>
            <a:pPr lvl="0"/>
            <a:r>
              <a:rPr lang="en-US" dirty="0"/>
              <a:t>The VMI repository provides the requested image.</a:t>
            </a:r>
          </a:p>
          <a:p>
            <a:pPr lvl="0"/>
            <a:r>
              <a:rPr lang="en-US" dirty="0"/>
              <a:t>The consumer sends request to the VMM along with the VMI to create a VM.  </a:t>
            </a:r>
          </a:p>
          <a:p>
            <a:pPr lvl="0"/>
            <a:r>
              <a:rPr lang="en-US" dirty="0"/>
              <a:t>The VMM instantiate the VMI to creates a VM with the requested resources</a:t>
            </a:r>
          </a:p>
          <a:p>
            <a:pPr lvl="0"/>
            <a:r>
              <a:rPr lang="en-US" dirty="0"/>
              <a:t>The VMM assigns required hardware resources to the VM.</a:t>
            </a:r>
          </a:p>
          <a:p>
            <a:pPr lvl="0"/>
            <a:r>
              <a:rPr lang="en-US" dirty="0"/>
              <a:t>The VM is assigned to the consumer and acknowledgement is sent to them that the VM has been created.  </a:t>
            </a:r>
          </a:p>
          <a:p>
            <a:r>
              <a:rPr lang="en-US" dirty="0"/>
              <a:t>As a post-condition of this use case, a VM is created and assigned to a consumer account and to the required hardware.  </a:t>
            </a:r>
          </a:p>
          <a:p>
            <a:endParaRPr lang="en-US" dirty="0"/>
          </a:p>
        </p:txBody>
      </p:sp>
      <p:sp>
        <p:nvSpPr>
          <p:cNvPr id="4" name="Slide Number Placeholder 3"/>
          <p:cNvSpPr>
            <a:spLocks noGrp="1"/>
          </p:cNvSpPr>
          <p:nvPr>
            <p:ph type="sldNum" sz="quarter" idx="10"/>
          </p:nvPr>
        </p:nvSpPr>
        <p:spPr/>
        <p:txBody>
          <a:bodyPr/>
          <a:lstStyle/>
          <a:p>
            <a:fld id="{C86CE9EF-2C52-4E22-BEBF-74523F793077}" type="slidenum">
              <a:rPr lang="en-US" smtClean="0"/>
              <a:t>27</a:t>
            </a:fld>
            <a:endParaRPr lang="en-US"/>
          </a:p>
        </p:txBody>
      </p:sp>
    </p:spTree>
    <p:extLst>
      <p:ext uri="{BB962C8B-B14F-4D97-AF65-F5344CB8AC3E}">
        <p14:creationId xmlns:p14="http://schemas.microsoft.com/office/powerpoint/2010/main" val="1544246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28</a:t>
            </a:fld>
            <a:endParaRPr lang="en-US"/>
          </a:p>
        </p:txBody>
      </p:sp>
    </p:spTree>
    <p:extLst>
      <p:ext uri="{BB962C8B-B14F-4D97-AF65-F5344CB8AC3E}">
        <p14:creationId xmlns:p14="http://schemas.microsoft.com/office/powerpoint/2010/main" val="633863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29</a:t>
            </a:fld>
            <a:endParaRPr lang="en-US"/>
          </a:p>
        </p:txBody>
      </p:sp>
    </p:spTree>
    <p:extLst>
      <p:ext uri="{BB962C8B-B14F-4D97-AF65-F5344CB8AC3E}">
        <p14:creationId xmlns:p14="http://schemas.microsoft.com/office/powerpoint/2010/main" val="760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3</a:t>
            </a:fld>
            <a:endParaRPr lang="en-US"/>
          </a:p>
        </p:txBody>
      </p:sp>
    </p:spTree>
    <p:extLst>
      <p:ext uri="{BB962C8B-B14F-4D97-AF65-F5344CB8AC3E}">
        <p14:creationId xmlns:p14="http://schemas.microsoft.com/office/powerpoint/2010/main" val="1260784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latin typeface="Palatino Linotype" panose="02040502050505030304" pitchFamily="18" charset="0"/>
                <a:ea typeface="Times New Roman" panose="02020603050405020304" pitchFamily="18" charset="0"/>
              </a:rPr>
              <a:t>flexibility (we cannot run together applications that need different operating systems). </a:t>
            </a:r>
          </a:p>
          <a:p>
            <a:endParaRPr lang="en-US" dirty="0"/>
          </a:p>
        </p:txBody>
      </p:sp>
      <p:sp>
        <p:nvSpPr>
          <p:cNvPr id="4" name="Slide Number Placeholder 3"/>
          <p:cNvSpPr>
            <a:spLocks noGrp="1"/>
          </p:cNvSpPr>
          <p:nvPr>
            <p:ph type="sldNum" sz="quarter" idx="10"/>
          </p:nvPr>
        </p:nvSpPr>
        <p:spPr/>
        <p:txBody>
          <a:bodyPr/>
          <a:lstStyle/>
          <a:p>
            <a:fld id="{C86CE9EF-2C52-4E22-BEBF-74523F793077}" type="slidenum">
              <a:rPr lang="en-US" smtClean="0"/>
              <a:t>30</a:t>
            </a:fld>
            <a:endParaRPr lang="en-US"/>
          </a:p>
        </p:txBody>
      </p:sp>
    </p:spTree>
    <p:extLst>
      <p:ext uri="{BB962C8B-B14F-4D97-AF65-F5344CB8AC3E}">
        <p14:creationId xmlns:p14="http://schemas.microsoft.com/office/powerpoint/2010/main" val="3021033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31</a:t>
            </a:fld>
            <a:endParaRPr lang="en-US"/>
          </a:p>
        </p:txBody>
      </p:sp>
    </p:spTree>
    <p:extLst>
      <p:ext uri="{BB962C8B-B14F-4D97-AF65-F5344CB8AC3E}">
        <p14:creationId xmlns:p14="http://schemas.microsoft.com/office/powerpoint/2010/main" val="524780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Virtual Machine Pattern has the following advantages:</a:t>
            </a:r>
          </a:p>
          <a:p>
            <a:pPr defTabSz="931774">
              <a:defRPr/>
            </a:pPr>
            <a:r>
              <a:rPr lang="en-US" dirty="0"/>
              <a:t>[OVF] https://en.wikipedia.org/wiki/Open_Virtualization_Format</a:t>
            </a:r>
          </a:p>
          <a:p>
            <a:endParaRPr lang="en-US" dirty="0"/>
          </a:p>
        </p:txBody>
      </p:sp>
      <p:sp>
        <p:nvSpPr>
          <p:cNvPr id="4" name="Slide Number Placeholder 3"/>
          <p:cNvSpPr>
            <a:spLocks noGrp="1"/>
          </p:cNvSpPr>
          <p:nvPr>
            <p:ph type="sldNum" sz="quarter" idx="10"/>
          </p:nvPr>
        </p:nvSpPr>
        <p:spPr/>
        <p:txBody>
          <a:bodyPr/>
          <a:lstStyle/>
          <a:p>
            <a:fld id="{C86CE9EF-2C52-4E22-BEBF-74523F793077}" type="slidenum">
              <a:rPr lang="en-US" smtClean="0"/>
              <a:t>32</a:t>
            </a:fld>
            <a:endParaRPr lang="en-US"/>
          </a:p>
        </p:txBody>
      </p:sp>
    </p:spTree>
    <p:extLst>
      <p:ext uri="{BB962C8B-B14F-4D97-AF65-F5344CB8AC3E}">
        <p14:creationId xmlns:p14="http://schemas.microsoft.com/office/powerpoint/2010/main" val="4150750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33</a:t>
            </a:fld>
            <a:endParaRPr lang="en-US"/>
          </a:p>
        </p:txBody>
      </p:sp>
    </p:spTree>
    <p:extLst>
      <p:ext uri="{BB962C8B-B14F-4D97-AF65-F5344CB8AC3E}">
        <p14:creationId xmlns:p14="http://schemas.microsoft.com/office/powerpoint/2010/main" val="807347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34</a:t>
            </a:fld>
            <a:endParaRPr lang="en-US"/>
          </a:p>
        </p:txBody>
      </p:sp>
    </p:spTree>
    <p:extLst>
      <p:ext uri="{BB962C8B-B14F-4D97-AF65-F5344CB8AC3E}">
        <p14:creationId xmlns:p14="http://schemas.microsoft.com/office/powerpoint/2010/main" val="15231417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35</a:t>
            </a:fld>
            <a:endParaRPr lang="en-US"/>
          </a:p>
        </p:txBody>
      </p:sp>
    </p:spTree>
    <p:extLst>
      <p:ext uri="{BB962C8B-B14F-4D97-AF65-F5344CB8AC3E}">
        <p14:creationId xmlns:p14="http://schemas.microsoft.com/office/powerpoint/2010/main" val="263119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smtClean="0"/>
              <a:t>An ecosystem is advantageous to suppliers who can offer a larger variety of products or services,  and to consumers who can find more products to help them reach their business goals</a:t>
            </a:r>
          </a:p>
        </p:txBody>
      </p:sp>
      <p:sp>
        <p:nvSpPr>
          <p:cNvPr id="4" name="Slide Number Placeholder 3"/>
          <p:cNvSpPr>
            <a:spLocks noGrp="1"/>
          </p:cNvSpPr>
          <p:nvPr>
            <p:ph type="sldNum" sz="quarter" idx="10"/>
          </p:nvPr>
        </p:nvSpPr>
        <p:spPr/>
        <p:txBody>
          <a:bodyPr/>
          <a:lstStyle/>
          <a:p>
            <a:fld id="{E87BE2DE-10E3-4F13-BBC3-A167C697AD80}" type="slidenum">
              <a:rPr lang="en-US" smtClean="0"/>
              <a:t>4</a:t>
            </a:fld>
            <a:endParaRPr lang="en-US"/>
          </a:p>
        </p:txBody>
      </p:sp>
    </p:spTree>
    <p:extLst>
      <p:ext uri="{BB962C8B-B14F-4D97-AF65-F5344CB8AC3E}">
        <p14:creationId xmlns:p14="http://schemas.microsoft.com/office/powerpoint/2010/main" val="304772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5</a:t>
            </a:fld>
            <a:endParaRPr lang="en-US"/>
          </a:p>
        </p:txBody>
      </p:sp>
    </p:spTree>
    <p:extLst>
      <p:ext uri="{BB962C8B-B14F-4D97-AF65-F5344CB8AC3E}">
        <p14:creationId xmlns:p14="http://schemas.microsoft.com/office/powerpoint/2010/main" val="412358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6</a:t>
            </a:fld>
            <a:endParaRPr lang="en-US"/>
          </a:p>
        </p:txBody>
      </p:sp>
    </p:spTree>
    <p:extLst>
      <p:ext uri="{BB962C8B-B14F-4D97-AF65-F5344CB8AC3E}">
        <p14:creationId xmlns:p14="http://schemas.microsoft.com/office/powerpoint/2010/main" val="129979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7</a:t>
            </a:fld>
            <a:endParaRPr lang="en-US"/>
          </a:p>
        </p:txBody>
      </p:sp>
    </p:spTree>
    <p:extLst>
      <p:ext uri="{BB962C8B-B14F-4D97-AF65-F5344CB8AC3E}">
        <p14:creationId xmlns:p14="http://schemas.microsoft.com/office/powerpoint/2010/main" val="14340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7BE2DE-10E3-4F13-BBC3-A167C697AD80}" type="slidenum">
              <a:rPr lang="en-US" smtClean="0"/>
              <a:t>8</a:t>
            </a:fld>
            <a:endParaRPr lang="en-US"/>
          </a:p>
        </p:txBody>
      </p:sp>
    </p:spTree>
    <p:extLst>
      <p:ext uri="{BB962C8B-B14F-4D97-AF65-F5344CB8AC3E}">
        <p14:creationId xmlns:p14="http://schemas.microsoft.com/office/powerpoint/2010/main" val="367409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rPr>
              <a:t>A Reference Architecture (RA) is a generic and abstract software architecture that applies to a particular domain and does not contain implementation details. </a:t>
            </a:r>
          </a:p>
          <a:p>
            <a:r>
              <a:rPr lang="en-US" dirty="0" smtClean="0">
                <a:solidFill>
                  <a:srgbClr val="000000"/>
                </a:solidFill>
              </a:rPr>
              <a:t>It specifies the components of the system, their individual functionalities and their mutual interaction. </a:t>
            </a:r>
          </a:p>
          <a:p>
            <a:r>
              <a:rPr lang="en-US" dirty="0" smtClean="0">
                <a:solidFill>
                  <a:srgbClr val="000000"/>
                </a:solidFill>
              </a:rPr>
              <a:t>An RA can be considered as a compound pattern and its components described as patterns.</a:t>
            </a:r>
          </a:p>
          <a:p>
            <a:endParaRPr lang="en-US" dirty="0"/>
          </a:p>
        </p:txBody>
      </p:sp>
      <p:sp>
        <p:nvSpPr>
          <p:cNvPr id="4" name="Slide Number Placeholder 3"/>
          <p:cNvSpPr>
            <a:spLocks noGrp="1"/>
          </p:cNvSpPr>
          <p:nvPr>
            <p:ph type="sldNum" sz="quarter" idx="10"/>
          </p:nvPr>
        </p:nvSpPr>
        <p:spPr/>
        <p:txBody>
          <a:bodyPr/>
          <a:lstStyle/>
          <a:p>
            <a:fld id="{E87BE2DE-10E3-4F13-BBC3-A167C697AD80}" type="slidenum">
              <a:rPr lang="en-US" smtClean="0"/>
              <a:t>9</a:t>
            </a:fld>
            <a:endParaRPr lang="en-US"/>
          </a:p>
        </p:txBody>
      </p:sp>
    </p:spTree>
    <p:extLst>
      <p:ext uri="{BB962C8B-B14F-4D97-AF65-F5344CB8AC3E}">
        <p14:creationId xmlns:p14="http://schemas.microsoft.com/office/powerpoint/2010/main" val="2666269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11/16/2016</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11/16/2016</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11/16/2016</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11/16/2016</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syed2014@fa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800" dirty="0"/>
              <a:t>Modeling </a:t>
            </a:r>
            <a:r>
              <a:rPr lang="en-US" sz="8800" dirty="0" smtClean="0"/>
              <a:t>Cloud </a:t>
            </a:r>
            <a:r>
              <a:rPr lang="en-US" sz="8800" dirty="0"/>
              <a:t>Ecosystems</a:t>
            </a:r>
          </a:p>
        </p:txBody>
      </p:sp>
      <p:sp>
        <p:nvSpPr>
          <p:cNvPr id="3" name="Subtitle 2"/>
          <p:cNvSpPr>
            <a:spLocks noGrp="1"/>
          </p:cNvSpPr>
          <p:nvPr>
            <p:ph type="subTitle" idx="1"/>
          </p:nvPr>
        </p:nvSpPr>
        <p:spPr/>
        <p:txBody>
          <a:bodyPr>
            <a:normAutofit fontScale="62500" lnSpcReduction="20000"/>
          </a:bodyPr>
          <a:lstStyle/>
          <a:p>
            <a:pPr>
              <a:lnSpc>
                <a:spcPct val="120000"/>
              </a:lnSpc>
              <a:spcBef>
                <a:spcPts val="0"/>
              </a:spcBef>
            </a:pPr>
            <a:r>
              <a:rPr lang="en-US" sz="3200" b="1" dirty="0"/>
              <a:t>Madiha H. Syed </a:t>
            </a:r>
            <a:r>
              <a:rPr lang="en-US" sz="3200" b="1" dirty="0" smtClean="0"/>
              <a:t/>
            </a:r>
            <a:br>
              <a:rPr lang="en-US" sz="3200" b="1" dirty="0" smtClean="0"/>
            </a:br>
            <a:r>
              <a:rPr lang="en-US" dirty="0" smtClean="0"/>
              <a:t>College </a:t>
            </a:r>
            <a:r>
              <a:rPr lang="en-US" dirty="0"/>
              <a:t>of Electrical Engineering and Computer Science</a:t>
            </a:r>
          </a:p>
          <a:p>
            <a:pPr hangingPunct="0">
              <a:lnSpc>
                <a:spcPct val="120000"/>
              </a:lnSpc>
              <a:spcBef>
                <a:spcPts val="0"/>
              </a:spcBef>
            </a:pPr>
            <a:r>
              <a:rPr lang="en-US" dirty="0"/>
              <a:t>Florida Atlantic University, Boca Raton, FL, USA</a:t>
            </a:r>
          </a:p>
          <a:p>
            <a:pPr>
              <a:lnSpc>
                <a:spcPct val="120000"/>
              </a:lnSpc>
              <a:spcBef>
                <a:spcPts val="0"/>
              </a:spcBef>
            </a:pPr>
            <a:r>
              <a:rPr lang="en-US" u="sng" dirty="0">
                <a:hlinkClick r:id="rId3"/>
              </a:rPr>
              <a:t>msyed2014@fau.edu</a:t>
            </a:r>
            <a:endParaRPr lang="en-US" dirty="0"/>
          </a:p>
        </p:txBody>
      </p:sp>
    </p:spTree>
    <p:extLst>
      <p:ext uri="{BB962C8B-B14F-4D97-AF65-F5344CB8AC3E}">
        <p14:creationId xmlns:p14="http://schemas.microsoft.com/office/powerpoint/2010/main" val="421761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Sections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Intent (thumbnail) </a:t>
            </a:r>
            <a:r>
              <a:rPr lang="en-US" altLang="en-US" dirty="0"/>
              <a:t>Every pattern starts with a thumbnail of the problem it solves and a brief description of how it solves the problem.</a:t>
            </a:r>
          </a:p>
          <a:p>
            <a:r>
              <a:rPr lang="en-US" altLang="en-US" dirty="0"/>
              <a:t>We define the context or environment where the pattern solution is </a:t>
            </a:r>
            <a:r>
              <a:rPr lang="en-US" altLang="en-US"/>
              <a:t>applicable </a:t>
            </a:r>
            <a:r>
              <a:rPr lang="en-US" altLang="en-US" smtClean="0"/>
              <a:t>.</a:t>
            </a:r>
            <a:endParaRPr lang="en-US" altLang="en-US" dirty="0" smtClean="0"/>
          </a:p>
          <a:p>
            <a:r>
              <a:rPr lang="en-US" dirty="0" smtClean="0"/>
              <a:t>A </a:t>
            </a:r>
            <a:r>
              <a:rPr lang="en-US" dirty="0"/>
              <a:t>problem section describes a problem and the forces that constrain and define guidelines for </a:t>
            </a:r>
            <a:r>
              <a:rPr lang="en-US" dirty="0" smtClean="0"/>
              <a:t>its solution.</a:t>
            </a:r>
          </a:p>
          <a:p>
            <a:r>
              <a:rPr lang="en-US" dirty="0" smtClean="0"/>
              <a:t>Pattern </a:t>
            </a:r>
            <a:r>
              <a:rPr lang="en-US" dirty="0"/>
              <a:t>solutions are usually described using </a:t>
            </a:r>
            <a:r>
              <a:rPr lang="en-US" dirty="0" smtClean="0"/>
              <a:t>modeling languages </a:t>
            </a:r>
            <a:r>
              <a:rPr lang="en-US" dirty="0"/>
              <a:t>such as the Unified Modeling Language (UML), maybe combined with formal </a:t>
            </a:r>
            <a:r>
              <a:rPr lang="en-US" dirty="0" smtClean="0"/>
              <a:t>languages such </a:t>
            </a:r>
            <a:r>
              <a:rPr lang="en-US" dirty="0"/>
              <a:t>as the Object Constraint Language (OCL). UML diagrams may include class, sequence, state</a:t>
            </a:r>
            <a:r>
              <a:rPr lang="en-US" dirty="0" smtClean="0"/>
              <a:t>, and </a:t>
            </a:r>
            <a:r>
              <a:rPr lang="en-US" dirty="0"/>
              <a:t>activity diagrams. </a:t>
            </a:r>
            <a:endParaRPr lang="en-US" dirty="0" smtClean="0"/>
          </a:p>
          <a:p>
            <a:r>
              <a:rPr lang="en-US" dirty="0" smtClean="0"/>
              <a:t>A </a:t>
            </a:r>
            <a:r>
              <a:rPr lang="en-US" dirty="0"/>
              <a:t>set of consequences indicate how the pattern solved the specific </a:t>
            </a:r>
            <a:r>
              <a:rPr lang="en-US" dirty="0" smtClean="0"/>
              <a:t>problem and </a:t>
            </a:r>
            <a:r>
              <a:rPr lang="en-US" dirty="0"/>
              <a:t>what are the advantages and disadvantages of using it; i.e., how well the forces were satisfied </a:t>
            </a:r>
            <a:r>
              <a:rPr lang="en-US" dirty="0" smtClean="0"/>
              <a:t>by the </a:t>
            </a:r>
            <a:r>
              <a:rPr lang="en-US" dirty="0"/>
              <a:t>solution. </a:t>
            </a:r>
            <a:endParaRPr lang="en-US" dirty="0" smtClean="0"/>
          </a:p>
          <a:p>
            <a:r>
              <a:rPr lang="en-US" dirty="0" smtClean="0"/>
              <a:t>An </a:t>
            </a:r>
            <a:r>
              <a:rPr lang="en-US" dirty="0"/>
              <a:t>implementation section provides hints on how to use the pattern in an application.</a:t>
            </a:r>
          </a:p>
          <a:p>
            <a:r>
              <a:rPr lang="en-US" dirty="0"/>
              <a:t>A section on “known uses” lists real systems where this solution has been used previously, i.e., a </a:t>
            </a:r>
            <a:r>
              <a:rPr lang="en-US" dirty="0" smtClean="0"/>
              <a:t>pattern is </a:t>
            </a:r>
            <a:r>
              <a:rPr lang="en-US" dirty="0"/>
              <a:t>an abstraction of a good practice. </a:t>
            </a:r>
            <a:endParaRPr lang="en-US" dirty="0" smtClean="0"/>
          </a:p>
          <a:p>
            <a:r>
              <a:rPr lang="en-US" dirty="0" smtClean="0"/>
              <a:t>A </a:t>
            </a:r>
            <a:r>
              <a:rPr lang="en-US" dirty="0"/>
              <a:t>section on related patterns indicates patterns that </a:t>
            </a:r>
            <a:r>
              <a:rPr lang="en-US" dirty="0" smtClean="0"/>
              <a:t>complement or </a:t>
            </a:r>
            <a:r>
              <a:rPr lang="en-US" dirty="0"/>
              <a:t>provide alternative solutions to the one in this pattern.</a:t>
            </a:r>
          </a:p>
        </p:txBody>
      </p:sp>
    </p:spTree>
    <p:extLst>
      <p:ext uri="{BB962C8B-B14F-4D97-AF65-F5344CB8AC3E}">
        <p14:creationId xmlns:p14="http://schemas.microsoft.com/office/powerpoint/2010/main" val="306270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756" y="101541"/>
            <a:ext cx="9905998" cy="1478570"/>
          </a:xfrm>
        </p:spPr>
        <p:txBody>
          <a:bodyPr/>
          <a:lstStyle/>
          <a:p>
            <a:pPr algn="ctr"/>
            <a:r>
              <a:rPr lang="en-US" cap="none" dirty="0">
                <a:solidFill>
                  <a:srgbClr val="000000"/>
                </a:solidFill>
              </a:rPr>
              <a:t>Pattern Diagram of Cloud Ecosystem</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147" y="1324879"/>
            <a:ext cx="7104205" cy="5271321"/>
          </a:xfrm>
        </p:spPr>
      </p:pic>
      <p:grpSp>
        <p:nvGrpSpPr>
          <p:cNvPr id="10" name="Group 9"/>
          <p:cNvGrpSpPr/>
          <p:nvPr/>
        </p:nvGrpSpPr>
        <p:grpSpPr>
          <a:xfrm>
            <a:off x="3020148" y="1341809"/>
            <a:ext cx="2173630" cy="1188719"/>
            <a:chOff x="3020148" y="1116722"/>
            <a:chExt cx="2173630" cy="1188719"/>
          </a:xfrm>
        </p:grpSpPr>
        <p:sp>
          <p:nvSpPr>
            <p:cNvPr id="4" name="Rounded Rectangle 3"/>
            <p:cNvSpPr/>
            <p:nvPr/>
          </p:nvSpPr>
          <p:spPr>
            <a:xfrm>
              <a:off x="3020148" y="1685404"/>
              <a:ext cx="1449888" cy="6200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Virtual Machine</a:t>
              </a:r>
            </a:p>
            <a:p>
              <a:pPr algn="ctr"/>
              <a:r>
                <a:rPr lang="en-US" sz="1400" dirty="0" smtClean="0">
                  <a:solidFill>
                    <a:schemeClr val="tx1"/>
                  </a:solidFill>
                  <a:latin typeface="Times New Roman" panose="02020603050405020304" pitchFamily="18" charset="0"/>
                  <a:cs typeface="Times New Roman" panose="02020603050405020304" pitchFamily="18" charset="0"/>
                </a:rPr>
                <a:t>Environment</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480179" y="1116722"/>
              <a:ext cx="1713599"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p</a:t>
              </a:r>
              <a:r>
                <a:rPr lang="en-US" sz="1400" dirty="0" smtClean="0">
                  <a:latin typeface="Times New Roman" panose="02020603050405020304" pitchFamily="18" charset="0"/>
                  <a:cs typeface="Times New Roman" panose="02020603050405020304" pitchFamily="18" charset="0"/>
                </a:rPr>
                <a:t>rovides execution environment</a:t>
              </a:r>
              <a:endParaRPr lang="en-US" sz="1400" dirty="0">
                <a:latin typeface="Times New Roman" panose="02020603050405020304" pitchFamily="18" charset="0"/>
                <a:cs typeface="Times New Roman" panose="02020603050405020304" pitchFamily="18" charset="0"/>
              </a:endParaRPr>
            </a:p>
          </p:txBody>
        </p:sp>
        <p:cxnSp>
          <p:nvCxnSpPr>
            <p:cNvPr id="7" name="Curved Connector 6"/>
            <p:cNvCxnSpPr/>
            <p:nvPr/>
          </p:nvCxnSpPr>
          <p:spPr>
            <a:xfrm flipV="1">
              <a:off x="4470036" y="1485136"/>
              <a:ext cx="588105" cy="534733"/>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2253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EcoSystem</a:t>
            </a:r>
            <a:r>
              <a:rPr lang="en-US" dirty="0" smtClean="0"/>
              <a:t> Components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000000"/>
                </a:solidFill>
              </a:rPr>
              <a:t>The </a:t>
            </a:r>
            <a:r>
              <a:rPr lang="en-US" dirty="0">
                <a:solidFill>
                  <a:srgbClr val="000000"/>
                </a:solidFill>
              </a:rPr>
              <a:t>core pattern of this ecosystem is the </a:t>
            </a:r>
            <a:r>
              <a:rPr lang="en-US" b="1" dirty="0">
                <a:solidFill>
                  <a:srgbClr val="000000"/>
                </a:solidFill>
              </a:rPr>
              <a:t>Cloud Reference Architecture (Cloud RA</a:t>
            </a:r>
            <a:r>
              <a:rPr lang="en-US" dirty="0">
                <a:solidFill>
                  <a:srgbClr val="000000"/>
                </a:solidFill>
              </a:rPr>
              <a:t>) . </a:t>
            </a:r>
          </a:p>
          <a:p>
            <a:r>
              <a:rPr lang="en-US" dirty="0">
                <a:solidFill>
                  <a:srgbClr val="000000"/>
                </a:solidFill>
              </a:rPr>
              <a:t>Addition of security patterns to a Cloud RA converts it into a </a:t>
            </a:r>
            <a:r>
              <a:rPr lang="en-US" b="1" dirty="0">
                <a:solidFill>
                  <a:srgbClr val="000000"/>
                </a:solidFill>
              </a:rPr>
              <a:t>Cloud Security RA </a:t>
            </a:r>
            <a:r>
              <a:rPr lang="en-US" dirty="0">
                <a:solidFill>
                  <a:srgbClr val="000000"/>
                </a:solidFill>
              </a:rPr>
              <a:t>(Cloud SRA). The Cloud SRA includes security patterns for Authentication, Authorization, and Logging, among others, which can help control known threats to the </a:t>
            </a:r>
            <a:r>
              <a:rPr lang="en-US" dirty="0" smtClean="0">
                <a:solidFill>
                  <a:srgbClr val="000000"/>
                </a:solidFill>
              </a:rPr>
              <a:t>cloud.</a:t>
            </a:r>
            <a:endParaRPr lang="en-US" dirty="0">
              <a:solidFill>
                <a:srgbClr val="000000"/>
              </a:solidFill>
            </a:endParaRPr>
          </a:p>
          <a:p>
            <a:r>
              <a:rPr lang="en-US" dirty="0">
                <a:solidFill>
                  <a:srgbClr val="000000"/>
                </a:solidFill>
              </a:rPr>
              <a:t>Patterns that describe how regulations apply to the Cloud RA are included in the </a:t>
            </a:r>
            <a:r>
              <a:rPr lang="en-US" b="1" dirty="0">
                <a:solidFill>
                  <a:srgbClr val="000000"/>
                </a:solidFill>
              </a:rPr>
              <a:t>Cloud Compliant RA </a:t>
            </a:r>
          </a:p>
          <a:p>
            <a:r>
              <a:rPr lang="en-US" dirty="0">
                <a:solidFill>
                  <a:srgbClr val="000000"/>
                </a:solidFill>
              </a:rPr>
              <a:t>Other components of the ecosystem, shown in Figure, include the service layers of a cloud,</a:t>
            </a:r>
            <a:r>
              <a:rPr lang="en-US" b="1" dirty="0">
                <a:solidFill>
                  <a:srgbClr val="000000"/>
                </a:solidFill>
              </a:rPr>
              <a:t> IaaS, PaaS and SaaS </a:t>
            </a:r>
            <a:r>
              <a:rPr lang="en-US" dirty="0">
                <a:solidFill>
                  <a:srgbClr val="000000"/>
                </a:solidFill>
              </a:rPr>
              <a:t>.</a:t>
            </a:r>
          </a:p>
          <a:p>
            <a:r>
              <a:rPr lang="en-US" b="1" dirty="0">
                <a:solidFill>
                  <a:srgbClr val="000000"/>
                </a:solidFill>
              </a:rPr>
              <a:t>Network Functions Virtualization (NFV) </a:t>
            </a:r>
            <a:r>
              <a:rPr lang="en-US" dirty="0">
                <a:solidFill>
                  <a:srgbClr val="000000"/>
                </a:solidFill>
              </a:rPr>
              <a:t>is a network architecture where </a:t>
            </a:r>
            <a:r>
              <a:rPr lang="en-US" dirty="0" smtClean="0">
                <a:solidFill>
                  <a:srgbClr val="000000"/>
                </a:solidFill>
              </a:rPr>
              <a:t>network functions </a:t>
            </a:r>
            <a:r>
              <a:rPr lang="en-US" dirty="0"/>
              <a:t>such as load balancers, firewalls, IDS, and accelerators </a:t>
            </a:r>
            <a:r>
              <a:rPr lang="en-US" dirty="0" smtClean="0">
                <a:solidFill>
                  <a:srgbClr val="000000"/>
                </a:solidFill>
              </a:rPr>
              <a:t>are </a:t>
            </a:r>
            <a:r>
              <a:rPr lang="en-US" dirty="0">
                <a:solidFill>
                  <a:srgbClr val="000000"/>
                </a:solidFill>
              </a:rPr>
              <a:t>provisioned in software using virtualization.</a:t>
            </a:r>
          </a:p>
          <a:p>
            <a:r>
              <a:rPr lang="en-US" dirty="0">
                <a:solidFill>
                  <a:srgbClr val="000000"/>
                </a:solidFill>
              </a:rPr>
              <a:t>Other security-related components are also represented as patterns. </a:t>
            </a:r>
          </a:p>
          <a:p>
            <a:r>
              <a:rPr lang="en-US" dirty="0">
                <a:solidFill>
                  <a:srgbClr val="000000"/>
                </a:solidFill>
              </a:rPr>
              <a:t>Filtering functions are provided </a:t>
            </a:r>
            <a:r>
              <a:rPr lang="en-US" b="1" dirty="0">
                <a:solidFill>
                  <a:srgbClr val="000000"/>
                </a:solidFill>
              </a:rPr>
              <a:t>by Cloud Web Application Firewalls (Cloud WAF) and Security Group Firewalls (</a:t>
            </a:r>
            <a:r>
              <a:rPr lang="en-US" b="1" dirty="0" err="1">
                <a:solidFill>
                  <a:srgbClr val="000000"/>
                </a:solidFill>
              </a:rPr>
              <a:t>SecGroup</a:t>
            </a:r>
            <a:r>
              <a:rPr lang="en-US" b="1" dirty="0">
                <a:solidFill>
                  <a:srgbClr val="000000"/>
                </a:solidFill>
              </a:rPr>
              <a:t> FW</a:t>
            </a:r>
            <a:r>
              <a:rPr lang="en-US" dirty="0">
                <a:solidFill>
                  <a:srgbClr val="000000"/>
                </a:solidFill>
              </a:rPr>
              <a:t>). </a:t>
            </a:r>
          </a:p>
          <a:p>
            <a:r>
              <a:rPr lang="en-US" b="1" dirty="0">
                <a:solidFill>
                  <a:srgbClr val="000000"/>
                </a:solidFill>
              </a:rPr>
              <a:t>Cloud Access Security Brokers (CASBs) </a:t>
            </a:r>
            <a:r>
              <a:rPr lang="en-US" dirty="0">
                <a:solidFill>
                  <a:srgbClr val="000000"/>
                </a:solidFill>
              </a:rPr>
              <a:t>are security enforcement points between consumers and service providers that apply security controls to access cloud services, usually SaaS services</a:t>
            </a:r>
            <a:r>
              <a:rPr lang="en-US" dirty="0" smtClean="0">
                <a:solidFill>
                  <a:srgbClr val="000000"/>
                </a:solidFill>
              </a:rPr>
              <a:t>. </a:t>
            </a:r>
            <a:r>
              <a:rPr lang="en-US" dirty="0"/>
              <a:t>They may also control access to internal company resources. Security controls may include authentication (credentials and passwords), authorization policy enforcement, intrusion prevention, antimalware filters, security logging/auditing, and encryption</a:t>
            </a:r>
            <a:r>
              <a:rPr lang="en-US" dirty="0" smtClean="0"/>
              <a:t>.</a:t>
            </a:r>
            <a:endParaRPr lang="en-US" dirty="0">
              <a:solidFill>
                <a:srgbClr val="000000"/>
              </a:solidFill>
            </a:endParaRPr>
          </a:p>
          <a:p>
            <a:r>
              <a:rPr lang="en-US" dirty="0">
                <a:solidFill>
                  <a:srgbClr val="000000"/>
                </a:solidFill>
              </a:rPr>
              <a:t>New entities that have been added to this ecosystem include </a:t>
            </a:r>
            <a:r>
              <a:rPr lang="en-US" b="1" dirty="0" smtClean="0">
                <a:solidFill>
                  <a:srgbClr val="000000"/>
                </a:solidFill>
              </a:rPr>
              <a:t>Containers, Virtual Machine Environment </a:t>
            </a:r>
            <a:r>
              <a:rPr lang="en-US" dirty="0" smtClean="0">
                <a:solidFill>
                  <a:srgbClr val="000000"/>
                </a:solidFill>
              </a:rPr>
              <a:t>and</a:t>
            </a:r>
            <a:r>
              <a:rPr lang="en-US" b="1" dirty="0" smtClean="0">
                <a:solidFill>
                  <a:srgbClr val="000000"/>
                </a:solidFill>
              </a:rPr>
              <a:t> Fog Computing</a:t>
            </a:r>
            <a:r>
              <a:rPr lang="en-US" dirty="0" smtClean="0">
                <a:solidFill>
                  <a:srgbClr val="000000"/>
                </a:solidFill>
              </a:rPr>
              <a:t>. </a:t>
            </a:r>
            <a:endParaRPr lang="en-US" dirty="0">
              <a:solidFill>
                <a:srgbClr val="000000"/>
              </a:solidFill>
            </a:endParaRPr>
          </a:p>
          <a:p>
            <a:endParaRPr lang="en-US" dirty="0"/>
          </a:p>
          <a:p>
            <a:endParaRPr lang="en-US" dirty="0"/>
          </a:p>
        </p:txBody>
      </p:sp>
    </p:spTree>
    <p:extLst>
      <p:ext uri="{BB962C8B-B14F-4D97-AF65-F5344CB8AC3E}">
        <p14:creationId xmlns:p14="http://schemas.microsoft.com/office/powerpoint/2010/main" val="253088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Value of Cloud ecosystems</a:t>
            </a:r>
            <a:endParaRPr lang="en-US" cap="none" dirty="0">
              <a:solidFill>
                <a:srgbClr val="000000"/>
              </a:solidFill>
            </a:endParaRPr>
          </a:p>
        </p:txBody>
      </p:sp>
      <p:sp>
        <p:nvSpPr>
          <p:cNvPr id="3" name="Content Placeholder 2"/>
          <p:cNvSpPr>
            <a:spLocks noGrp="1"/>
          </p:cNvSpPr>
          <p:nvPr>
            <p:ph idx="1"/>
          </p:nvPr>
        </p:nvSpPr>
        <p:spPr/>
        <p:txBody>
          <a:bodyPr>
            <a:normAutofit fontScale="62500" lnSpcReduction="20000"/>
          </a:bodyPr>
          <a:lstStyle/>
          <a:p>
            <a:r>
              <a:rPr lang="en-US" dirty="0" smtClean="0">
                <a:solidFill>
                  <a:srgbClr val="000000"/>
                </a:solidFill>
              </a:rPr>
              <a:t>Control heterogeneity</a:t>
            </a:r>
          </a:p>
          <a:p>
            <a:pPr lvl="1">
              <a:buFont typeface="Rockwell" panose="02060603020205020403" pitchFamily="18" charset="0"/>
              <a:buChar char="–"/>
            </a:pPr>
            <a:r>
              <a:rPr lang="en-US" dirty="0"/>
              <a:t>The involved components come from different vendors and follow a variety of standards and protocols. An abstract model can unify this heterogeneity and provide a way to understand and analyze global aspects of these systems.</a:t>
            </a:r>
            <a:endParaRPr lang="en-US" dirty="0" smtClean="0">
              <a:solidFill>
                <a:srgbClr val="000000"/>
              </a:solidFill>
            </a:endParaRPr>
          </a:p>
          <a:p>
            <a:r>
              <a:rPr lang="en-US" dirty="0" smtClean="0">
                <a:solidFill>
                  <a:srgbClr val="000000"/>
                </a:solidFill>
              </a:rPr>
              <a:t>Holistic and unified security view</a:t>
            </a:r>
          </a:p>
          <a:p>
            <a:pPr lvl="1">
              <a:buFont typeface="Tw Cen MT" panose="020B0602020104020603" pitchFamily="34" charset="0"/>
              <a:buChar char="–"/>
            </a:pPr>
            <a:r>
              <a:rPr lang="en-US" dirty="0"/>
              <a:t>Systems built piecemeal omit important interactions that may result in vulnerabilities. </a:t>
            </a:r>
            <a:endParaRPr lang="en-US" dirty="0" smtClean="0"/>
          </a:p>
          <a:p>
            <a:pPr lvl="1">
              <a:buFont typeface="Tw Cen MT" panose="020B0602020104020603" pitchFamily="34" charset="0"/>
              <a:buChar char="–"/>
            </a:pPr>
            <a:r>
              <a:rPr lang="en-US" dirty="0" smtClean="0"/>
              <a:t>An </a:t>
            </a:r>
            <a:r>
              <a:rPr lang="en-US" dirty="0"/>
              <a:t>ecosystem provides such a holistic view by indicating the places where security mechanisms can be attached and their effect on the functional parts of the architecture. </a:t>
            </a:r>
            <a:endParaRPr lang="en-US" dirty="0" smtClean="0"/>
          </a:p>
          <a:p>
            <a:pPr lvl="1">
              <a:buFont typeface="Tw Cen MT" panose="020B0602020104020603" pitchFamily="34" charset="0"/>
              <a:buChar char="–"/>
            </a:pPr>
            <a:r>
              <a:rPr lang="en-US" dirty="0" smtClean="0"/>
              <a:t>We </a:t>
            </a:r>
            <a:r>
              <a:rPr lang="en-US" dirty="0"/>
              <a:t>can extend the UML model of the functional ecosystem by indicating all the points where threats are neutralized with corresponding security patterns. </a:t>
            </a:r>
            <a:endParaRPr lang="en-US" dirty="0" smtClean="0"/>
          </a:p>
          <a:p>
            <a:pPr lvl="1">
              <a:buFont typeface="Tw Cen MT" panose="020B0602020104020603" pitchFamily="34" charset="0"/>
              <a:buChar char="–"/>
            </a:pPr>
            <a:r>
              <a:rPr lang="en-US" dirty="0" smtClean="0"/>
              <a:t>We </a:t>
            </a:r>
            <a:r>
              <a:rPr lang="en-US" dirty="0"/>
              <a:t>can trace the propagation of attacks and study where to place defenses for greater effect. </a:t>
            </a:r>
            <a:endParaRPr lang="en-US" dirty="0" smtClean="0"/>
          </a:p>
          <a:p>
            <a:pPr lvl="1">
              <a:buFont typeface="Tw Cen MT" panose="020B0602020104020603" pitchFamily="34" charset="0"/>
              <a:buChar char="–"/>
            </a:pPr>
            <a:r>
              <a:rPr lang="en-US" i="1" dirty="0" smtClean="0"/>
              <a:t>Other</a:t>
            </a:r>
            <a:r>
              <a:rPr lang="en-US" dirty="0" smtClean="0"/>
              <a:t> </a:t>
            </a:r>
            <a:r>
              <a:rPr lang="en-US" i="1" dirty="0"/>
              <a:t>quality factors</a:t>
            </a:r>
            <a:r>
              <a:rPr lang="en-US" dirty="0"/>
              <a:t>: Holistic views are useful to combine quality factors such as safety or reliability with </a:t>
            </a:r>
            <a:r>
              <a:rPr lang="en-US" dirty="0" smtClean="0"/>
              <a:t>security.</a:t>
            </a:r>
          </a:p>
          <a:p>
            <a:r>
              <a:rPr lang="en-US" dirty="0" smtClean="0">
                <a:solidFill>
                  <a:srgbClr val="000000"/>
                </a:solidFill>
              </a:rPr>
              <a:t>Compliance with standards and regulations</a:t>
            </a:r>
          </a:p>
          <a:p>
            <a:r>
              <a:rPr lang="en-US" dirty="0">
                <a:solidFill>
                  <a:srgbClr val="000000"/>
                </a:solidFill>
              </a:rPr>
              <a:t>Support for software </a:t>
            </a:r>
            <a:r>
              <a:rPr lang="en-US" dirty="0" smtClean="0">
                <a:solidFill>
                  <a:srgbClr val="000000"/>
                </a:solidFill>
              </a:rPr>
              <a:t>development</a:t>
            </a:r>
          </a:p>
          <a:p>
            <a:pPr marL="457200" lvl="1" indent="0">
              <a:buNone/>
            </a:pPr>
            <a:r>
              <a:rPr lang="en-US" dirty="0">
                <a:solidFill>
                  <a:srgbClr val="000000"/>
                </a:solidFill>
              </a:rPr>
              <a:t>Agile </a:t>
            </a:r>
            <a:r>
              <a:rPr lang="en-US" dirty="0" smtClean="0">
                <a:solidFill>
                  <a:srgbClr val="000000"/>
                </a:solidFill>
              </a:rPr>
              <a:t>software development framework, DevOps which is enabled by cloud</a:t>
            </a:r>
            <a:endParaRPr lang="en-US" dirty="0">
              <a:solidFill>
                <a:srgbClr val="000000"/>
              </a:solidFill>
            </a:endParaRPr>
          </a:p>
          <a:p>
            <a:r>
              <a:rPr lang="en-US" i="1" dirty="0"/>
              <a:t>Support for virtualization</a:t>
            </a:r>
            <a:r>
              <a:rPr lang="en-US" dirty="0"/>
              <a:t>. It is possible to assign the software processes of the ecosystem to a variety of hardware platforms, some or all of which can be virtualized. </a:t>
            </a:r>
            <a:endParaRPr lang="en-US" dirty="0" smtClean="0"/>
          </a:p>
          <a:p>
            <a:r>
              <a:rPr lang="en-US" i="1" dirty="0" smtClean="0"/>
              <a:t>Support </a:t>
            </a:r>
            <a:r>
              <a:rPr lang="en-US" i="1" dirty="0"/>
              <a:t>for service contracts</a:t>
            </a:r>
            <a:r>
              <a:rPr lang="en-US" dirty="0"/>
              <a:t>. In an ecosystem users or institutions may want to rent services involving more than one product. This requires a service level agreement indicating the obligations </a:t>
            </a:r>
            <a:r>
              <a:rPr lang="en-US" dirty="0" err="1"/>
              <a:t>ot</a:t>
            </a:r>
            <a:r>
              <a:rPr lang="en-US" dirty="0"/>
              <a:t> providers and consumers. An ecosystem model can make these services transparent and indicate where compliance would be monitored. </a:t>
            </a: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13</a:t>
            </a:fld>
            <a:endParaRPr lang="en-US">
              <a:solidFill>
                <a:srgbClr val="000000"/>
              </a:solidFill>
            </a:endParaRPr>
          </a:p>
        </p:txBody>
      </p:sp>
    </p:spTree>
    <p:extLst>
      <p:ext uri="{BB962C8B-B14F-4D97-AF65-F5344CB8AC3E}">
        <p14:creationId xmlns:p14="http://schemas.microsoft.com/office/powerpoint/2010/main" val="4165812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00"/>
                </a:solidFill>
              </a:rPr>
              <a:t>Models of </a:t>
            </a:r>
            <a:r>
              <a:rPr lang="en-US" cap="none" dirty="0" smtClean="0">
                <a:solidFill>
                  <a:srgbClr val="000000"/>
                </a:solidFill>
              </a:rPr>
              <a:t>Ecosystem Components</a:t>
            </a:r>
            <a:endParaRPr lang="en-US" cap="none" dirty="0">
              <a:solidFill>
                <a:srgbClr val="000000"/>
              </a:solidFill>
            </a:endParaRPr>
          </a:p>
        </p:txBody>
      </p:sp>
      <p:sp>
        <p:nvSpPr>
          <p:cNvPr id="3" name="Content Placeholder 2"/>
          <p:cNvSpPr>
            <a:spLocks noGrp="1"/>
          </p:cNvSpPr>
          <p:nvPr>
            <p:ph idx="1"/>
          </p:nvPr>
        </p:nvSpPr>
        <p:spPr/>
        <p:txBody>
          <a:bodyPr/>
          <a:lstStyle/>
          <a:p>
            <a:r>
              <a:rPr lang="en-US" dirty="0" smtClean="0">
                <a:solidFill>
                  <a:srgbClr val="000000"/>
                </a:solidFill>
              </a:rPr>
              <a:t>Software Containers</a:t>
            </a:r>
          </a:p>
          <a:p>
            <a:r>
              <a:rPr lang="en-US" dirty="0" smtClean="0">
                <a:solidFill>
                  <a:srgbClr val="000000"/>
                </a:solidFill>
              </a:rPr>
              <a:t>Virtual Machine Environment</a:t>
            </a:r>
          </a:p>
          <a:p>
            <a:r>
              <a:rPr lang="en-US" dirty="0">
                <a:solidFill>
                  <a:srgbClr val="000000"/>
                </a:solidFill>
              </a:rPr>
              <a:t>Fog Computing</a:t>
            </a:r>
          </a:p>
          <a:p>
            <a:pPr marL="0" indent="0">
              <a:buNone/>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48006731-E88F-4A98-8123-F909F2262B54}" type="slidenum">
              <a:rPr lang="en-US" smtClean="0">
                <a:solidFill>
                  <a:srgbClr val="000000"/>
                </a:solidFill>
              </a:rPr>
              <a:t>14</a:t>
            </a:fld>
            <a:endParaRPr lang="en-US">
              <a:solidFill>
                <a:srgbClr val="000000"/>
              </a:solidFill>
            </a:endParaRPr>
          </a:p>
        </p:txBody>
      </p:sp>
    </p:spTree>
    <p:extLst>
      <p:ext uri="{BB962C8B-B14F-4D97-AF65-F5344CB8AC3E}">
        <p14:creationId xmlns:p14="http://schemas.microsoft.com/office/powerpoint/2010/main" val="3647542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Software Container</a:t>
            </a:r>
            <a:endParaRPr lang="en-US" cap="none" dirty="0">
              <a:solidFill>
                <a:srgbClr val="000000"/>
              </a:solidFill>
            </a:endParaRPr>
          </a:p>
        </p:txBody>
      </p:sp>
      <p:sp>
        <p:nvSpPr>
          <p:cNvPr id="3" name="Content Placeholder 2"/>
          <p:cNvSpPr>
            <a:spLocks noGrp="1"/>
          </p:cNvSpPr>
          <p:nvPr>
            <p:ph idx="1"/>
          </p:nvPr>
        </p:nvSpPr>
        <p:spPr>
          <a:xfrm>
            <a:off x="1371600" y="2286000"/>
            <a:ext cx="5077326" cy="3581400"/>
          </a:xfrm>
        </p:spPr>
        <p:txBody>
          <a:bodyPr>
            <a:normAutofit lnSpcReduction="10000"/>
          </a:bodyPr>
          <a:lstStyle/>
          <a:p>
            <a:r>
              <a:rPr lang="en-US" i="1" dirty="0" smtClean="0">
                <a:solidFill>
                  <a:srgbClr val="000000"/>
                </a:solidFill>
              </a:rPr>
              <a:t>Intent:</a:t>
            </a:r>
            <a:r>
              <a:rPr lang="en-US" dirty="0">
                <a:solidFill>
                  <a:srgbClr val="000000"/>
                </a:solidFill>
              </a:rPr>
              <a:t/>
            </a:r>
            <a:br>
              <a:rPr lang="en-US" dirty="0">
                <a:solidFill>
                  <a:srgbClr val="000000"/>
                </a:solidFill>
              </a:rPr>
            </a:br>
            <a:r>
              <a:rPr lang="en-US" sz="1800" dirty="0" smtClean="0">
                <a:solidFill>
                  <a:srgbClr val="000000"/>
                </a:solidFill>
              </a:rPr>
              <a:t>A </a:t>
            </a:r>
            <a:r>
              <a:rPr lang="en-US" sz="1800" dirty="0">
                <a:solidFill>
                  <a:srgbClr val="000000"/>
                </a:solidFill>
              </a:rPr>
              <a:t>Software Container provides an execution environment for applications sharing a host OS, binaries, and libraries with other containers with strong isolation between them. </a:t>
            </a:r>
            <a:endParaRPr lang="en-US" sz="1800" dirty="0" smtClean="0">
              <a:solidFill>
                <a:srgbClr val="000000"/>
              </a:solidFill>
            </a:endParaRPr>
          </a:p>
          <a:p>
            <a:r>
              <a:rPr lang="en-US" sz="1800" dirty="0" smtClean="0">
                <a:solidFill>
                  <a:srgbClr val="000000"/>
                </a:solidFill>
              </a:rPr>
              <a:t>Containers </a:t>
            </a:r>
            <a:r>
              <a:rPr lang="en-US" sz="1800" dirty="0">
                <a:solidFill>
                  <a:srgbClr val="000000"/>
                </a:solidFill>
              </a:rPr>
              <a:t>are lightweight, portable, extensible, reliable, and secure</a:t>
            </a:r>
            <a:r>
              <a:rPr lang="en-US" sz="1800" dirty="0" smtClean="0">
                <a:solidFill>
                  <a:srgbClr val="000000"/>
                </a:solidFill>
              </a:rPr>
              <a:t>.</a:t>
            </a:r>
          </a:p>
          <a:p>
            <a:r>
              <a:rPr lang="en-US" sz="1800" dirty="0" smtClean="0">
                <a:solidFill>
                  <a:srgbClr val="000000"/>
                </a:solidFill>
              </a:rPr>
              <a:t>Docker is </a:t>
            </a:r>
            <a:r>
              <a:rPr lang="en-US" sz="1800" dirty="0">
                <a:solidFill>
                  <a:srgbClr val="000000"/>
                </a:solidFill>
              </a:rPr>
              <a:t>a popular example of software containers</a:t>
            </a:r>
            <a:r>
              <a:rPr lang="en-US" sz="1800" dirty="0" smtClean="0">
                <a:solidFill>
                  <a:srgbClr val="000000"/>
                </a:solidFill>
              </a:rPr>
              <a:t>.</a:t>
            </a:r>
          </a:p>
          <a:p>
            <a:r>
              <a:rPr lang="en-US" sz="1800" dirty="0"/>
              <a:t>Published in PATTERN LANGUAGES OF PROGRAMS (</a:t>
            </a:r>
            <a:r>
              <a:rPr lang="en-US" sz="1800" dirty="0" err="1"/>
              <a:t>PLoP</a:t>
            </a:r>
            <a:r>
              <a:rPr lang="en-US" sz="1800" dirty="0"/>
              <a:t>) 2015 conference in Pittsburgh, </a:t>
            </a:r>
            <a:r>
              <a:rPr lang="en-US" sz="1800" dirty="0" smtClean="0"/>
              <a:t>Pennsylvania</a:t>
            </a:r>
            <a:endParaRPr lang="en-US" sz="1800" dirty="0" smtClean="0">
              <a:solidFill>
                <a:srgbClr val="000000"/>
              </a:solidFill>
            </a:endParaRPr>
          </a:p>
          <a:p>
            <a:endParaRPr lang="en-US" sz="1800" dirty="0">
              <a:solidFill>
                <a:srgbClr val="000000"/>
              </a:solidFill>
            </a:endParaRPr>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3617" y="3902324"/>
            <a:ext cx="3219183" cy="1651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3617" y="1428750"/>
            <a:ext cx="3219183" cy="212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21059" y="5657671"/>
            <a:ext cx="3884298" cy="646331"/>
          </a:xfrm>
          <a:prstGeom prst="rect">
            <a:avLst/>
          </a:prstGeom>
          <a:noFill/>
        </p:spPr>
        <p:txBody>
          <a:bodyPr wrap="square" rtlCol="0">
            <a:spAutoFit/>
          </a:bodyPr>
          <a:lstStyle/>
          <a:p>
            <a:pPr algn="ctr"/>
            <a:r>
              <a:rPr lang="en-US" altLang="en-US" sz="1200" dirty="0">
                <a:solidFill>
                  <a:srgbClr val="000000"/>
                </a:solidFill>
              </a:rPr>
              <a:t>Figure 1. “Two containers sharing one OS” </a:t>
            </a:r>
            <a:br>
              <a:rPr lang="en-US" altLang="en-US" sz="1200" dirty="0">
                <a:solidFill>
                  <a:srgbClr val="000000"/>
                </a:solidFill>
              </a:rPr>
            </a:br>
            <a:r>
              <a:rPr lang="en-US" altLang="en-US" sz="1200" dirty="0">
                <a:solidFill>
                  <a:srgbClr val="000000"/>
                </a:solidFill>
              </a:rPr>
              <a:t>vs “A Virtual machine”</a:t>
            </a:r>
          </a:p>
          <a:p>
            <a:pPr algn="ctr"/>
            <a:endParaRPr lang="en-US" sz="1200" dirty="0">
              <a:solidFill>
                <a:srgbClr val="000000"/>
              </a:solidFill>
            </a:endParaRPr>
          </a:p>
        </p:txBody>
      </p:sp>
      <p:sp>
        <p:nvSpPr>
          <p:cNvPr id="7" name="Slide Number Placeholder 6"/>
          <p:cNvSpPr>
            <a:spLocks noGrp="1"/>
          </p:cNvSpPr>
          <p:nvPr>
            <p:ph type="sldNum" sz="quarter" idx="12"/>
          </p:nvPr>
        </p:nvSpPr>
        <p:spPr/>
        <p:txBody>
          <a:bodyPr/>
          <a:lstStyle/>
          <a:p>
            <a:fld id="{48006731-E88F-4A98-8123-F909F2262B54}" type="slidenum">
              <a:rPr lang="en-US" smtClean="0">
                <a:solidFill>
                  <a:srgbClr val="000000"/>
                </a:solidFill>
              </a:rPr>
              <a:t>15</a:t>
            </a:fld>
            <a:endParaRPr lang="en-US">
              <a:solidFill>
                <a:srgbClr val="000000"/>
              </a:solidFill>
            </a:endParaRPr>
          </a:p>
        </p:txBody>
      </p:sp>
    </p:spTree>
    <p:extLst>
      <p:ext uri="{BB962C8B-B14F-4D97-AF65-F5344CB8AC3E}">
        <p14:creationId xmlns:p14="http://schemas.microsoft.com/office/powerpoint/2010/main" val="248137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Container</a:t>
            </a:r>
            <a:endParaRPr lang="en-US" dirty="0"/>
          </a:p>
        </p:txBody>
      </p:sp>
      <p:sp>
        <p:nvSpPr>
          <p:cNvPr id="3" name="Content Placeholder 2"/>
          <p:cNvSpPr>
            <a:spLocks noGrp="1"/>
          </p:cNvSpPr>
          <p:nvPr>
            <p:ph idx="1"/>
          </p:nvPr>
        </p:nvSpPr>
        <p:spPr/>
        <p:txBody>
          <a:bodyPr/>
          <a:lstStyle/>
          <a:p>
            <a:r>
              <a:rPr lang="en-US" i="1" dirty="0" smtClean="0"/>
              <a:t>Problem: </a:t>
            </a:r>
            <a:r>
              <a:rPr lang="en-US" dirty="0" smtClean="0"/>
              <a:t>We </a:t>
            </a:r>
            <a:r>
              <a:rPr lang="en-US" dirty="0"/>
              <a:t>want to be able to run applications in self-contained environment in such a way that both (application and environment) can be treated as a single unit.</a:t>
            </a:r>
          </a:p>
          <a:p>
            <a:r>
              <a:rPr lang="en-US" i="1" dirty="0"/>
              <a:t>Solution: </a:t>
            </a:r>
            <a:r>
              <a:rPr lang="en-US" dirty="0"/>
              <a:t>Provide a runtime environment that can support the isolated execution of applications on a shared Host OS, this is a </a:t>
            </a:r>
            <a:r>
              <a:rPr lang="en-US" dirty="0">
                <a:solidFill>
                  <a:schemeClr val="accent1"/>
                </a:solidFill>
              </a:rPr>
              <a:t>Software Container</a:t>
            </a:r>
            <a:r>
              <a:rPr lang="en-US" dirty="0"/>
              <a:t>. </a:t>
            </a:r>
          </a:p>
          <a:p>
            <a:pPr lvl="1">
              <a:buFont typeface="Rockwell" panose="02060603020205020403" pitchFamily="18" charset="0"/>
              <a:buChar char="–"/>
            </a:pPr>
            <a:r>
              <a:rPr lang="en-US" dirty="0"/>
              <a:t>Multiple applications can share one container.</a:t>
            </a:r>
          </a:p>
          <a:p>
            <a:pPr lvl="1">
              <a:buFont typeface="Rockwell" panose="02060603020205020403" pitchFamily="18" charset="0"/>
              <a:buChar char="–"/>
            </a:pPr>
            <a:r>
              <a:rPr lang="en-US" dirty="0"/>
              <a:t>They may share binaries and libraries with other containers. </a:t>
            </a:r>
          </a:p>
          <a:p>
            <a:pPr lvl="1">
              <a:buFont typeface="Rockwell" panose="02060603020205020403" pitchFamily="18" charset="0"/>
              <a:buChar char="–"/>
            </a:pPr>
            <a:r>
              <a:rPr lang="en-US" dirty="0"/>
              <a:t>Containers provide isolated execution and extensible services to the application.</a:t>
            </a:r>
          </a:p>
          <a:p>
            <a:pPr lvl="1">
              <a:buFont typeface="Rockwell" panose="02060603020205020403" pitchFamily="18" charset="0"/>
              <a:buChar char="–"/>
            </a:pPr>
            <a:r>
              <a:rPr lang="en-US" dirty="0"/>
              <a:t>Containers are lightweight, portable, reliable, and secure.</a:t>
            </a:r>
          </a:p>
        </p:txBody>
      </p:sp>
    </p:spTree>
    <p:extLst>
      <p:ext uri="{BB962C8B-B14F-4D97-AF65-F5344CB8AC3E}">
        <p14:creationId xmlns:p14="http://schemas.microsoft.com/office/powerpoint/2010/main" val="44423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The Software Container Pattern</a:t>
            </a:r>
            <a:endParaRPr lang="en-US" dirty="0"/>
          </a:p>
        </p:txBody>
      </p:sp>
      <p:sp>
        <p:nvSpPr>
          <p:cNvPr id="3" name="Content Placeholder 2"/>
          <p:cNvSpPr>
            <a:spLocks noGrp="1"/>
          </p:cNvSpPr>
          <p:nvPr>
            <p:ph idx="1"/>
          </p:nvPr>
        </p:nvSpPr>
        <p:spPr>
          <a:xfrm>
            <a:off x="1069848" y="1849300"/>
            <a:ext cx="4532563" cy="4206240"/>
          </a:xfrm>
        </p:spPr>
        <p:txBody>
          <a:bodyPr>
            <a:normAutofit/>
          </a:bodyPr>
          <a:lstStyle/>
          <a:p>
            <a:r>
              <a:rPr lang="en-US" sz="1600" dirty="0" smtClean="0"/>
              <a:t>A </a:t>
            </a:r>
            <a:r>
              <a:rPr lang="en-US" sz="1600" b="1" dirty="0" smtClean="0">
                <a:solidFill>
                  <a:schemeClr val="accent1"/>
                </a:solidFill>
              </a:rPr>
              <a:t>Container</a:t>
            </a:r>
            <a:r>
              <a:rPr lang="en-US" sz="1600" dirty="0" smtClean="0">
                <a:solidFill>
                  <a:schemeClr val="accent1"/>
                </a:solidFill>
              </a:rPr>
              <a:t> </a:t>
            </a:r>
            <a:r>
              <a:rPr lang="en-US" sz="1600" dirty="0" smtClean="0"/>
              <a:t>controls a set of Applications sharing a Host OS that provides a set of Resources. </a:t>
            </a:r>
          </a:p>
          <a:p>
            <a:r>
              <a:rPr lang="en-US" sz="1600" dirty="0" smtClean="0"/>
              <a:t>An </a:t>
            </a:r>
            <a:r>
              <a:rPr lang="en-US" sz="1600" b="1" dirty="0" smtClean="0">
                <a:solidFill>
                  <a:schemeClr val="accent1"/>
                </a:solidFill>
              </a:rPr>
              <a:t>Interceptor</a:t>
            </a:r>
            <a:r>
              <a:rPr lang="en-US" sz="1600" dirty="0" smtClean="0">
                <a:solidFill>
                  <a:schemeClr val="accent1"/>
                </a:solidFill>
              </a:rPr>
              <a:t> </a:t>
            </a:r>
            <a:r>
              <a:rPr lang="en-US" sz="1600" dirty="0" smtClean="0"/>
              <a:t>mediates the services provided to the application by the container. </a:t>
            </a:r>
          </a:p>
          <a:p>
            <a:r>
              <a:rPr lang="en-US" sz="1600" dirty="0" smtClean="0"/>
              <a:t>Applications hosted in containers can be accessed remotely through </a:t>
            </a:r>
            <a:r>
              <a:rPr lang="en-US" sz="1600" b="1" dirty="0" smtClean="0">
                <a:solidFill>
                  <a:schemeClr val="accent1"/>
                </a:solidFill>
              </a:rPr>
              <a:t>Proxies</a:t>
            </a:r>
            <a:r>
              <a:rPr lang="en-US" sz="1600" dirty="0" smtClean="0"/>
              <a:t>, where the Container acts as a broker. </a:t>
            </a:r>
          </a:p>
          <a:p>
            <a:r>
              <a:rPr lang="en-US" sz="1600" dirty="0" smtClean="0"/>
              <a:t>The </a:t>
            </a:r>
            <a:r>
              <a:rPr lang="en-US" sz="1600" b="1" dirty="0" smtClean="0">
                <a:solidFill>
                  <a:schemeClr val="accent1"/>
                </a:solidFill>
              </a:rPr>
              <a:t>client</a:t>
            </a:r>
            <a:r>
              <a:rPr lang="en-US" sz="1600" dirty="0" smtClean="0">
                <a:solidFill>
                  <a:schemeClr val="accent1"/>
                </a:solidFill>
              </a:rPr>
              <a:t> </a:t>
            </a:r>
            <a:r>
              <a:rPr lang="en-US" sz="1600" dirty="0" smtClean="0"/>
              <a:t>interacts with the </a:t>
            </a:r>
            <a:r>
              <a:rPr lang="en-US" sz="1600" b="1" dirty="0" smtClean="0">
                <a:solidFill>
                  <a:schemeClr val="accent1"/>
                </a:solidFill>
              </a:rPr>
              <a:t>Application Proxy</a:t>
            </a:r>
            <a:r>
              <a:rPr lang="en-US" sz="1600" dirty="0" smtClean="0"/>
              <a:t>, which represents the application. </a:t>
            </a:r>
          </a:p>
          <a:p>
            <a:r>
              <a:rPr lang="en-US" sz="1600" dirty="0" smtClean="0"/>
              <a:t>The </a:t>
            </a:r>
            <a:r>
              <a:rPr lang="en-US" sz="1600" b="1" dirty="0" smtClean="0">
                <a:solidFill>
                  <a:schemeClr val="accent1"/>
                </a:solidFill>
              </a:rPr>
              <a:t>application</a:t>
            </a:r>
            <a:r>
              <a:rPr lang="en-US" sz="1600" dirty="0" smtClean="0">
                <a:solidFill>
                  <a:schemeClr val="accent1"/>
                </a:solidFill>
              </a:rPr>
              <a:t> </a:t>
            </a:r>
            <a:r>
              <a:rPr lang="en-US" sz="1600" dirty="0" smtClean="0"/>
              <a:t>interacts with the </a:t>
            </a:r>
            <a:r>
              <a:rPr lang="en-US" sz="1600" b="1" dirty="0" smtClean="0">
                <a:solidFill>
                  <a:schemeClr val="accent1"/>
                </a:solidFill>
              </a:rPr>
              <a:t>Client</a:t>
            </a:r>
            <a:r>
              <a:rPr lang="en-US" sz="1600" b="1" dirty="0" smtClean="0"/>
              <a:t> </a:t>
            </a:r>
            <a:r>
              <a:rPr lang="en-US" sz="1600" b="1" dirty="0" smtClean="0">
                <a:solidFill>
                  <a:schemeClr val="accent1"/>
                </a:solidFill>
              </a:rPr>
              <a:t>Proxy</a:t>
            </a:r>
            <a:r>
              <a:rPr lang="en-US" sz="1600" dirty="0" smtClean="0"/>
              <a:t>, which represents the client. </a:t>
            </a:r>
          </a:p>
          <a:p>
            <a:r>
              <a:rPr lang="en-US" sz="1600" dirty="0" smtClean="0"/>
              <a:t>The Container provides a set of </a:t>
            </a:r>
            <a:r>
              <a:rPr lang="en-US" sz="1600" b="1" dirty="0" smtClean="0">
                <a:solidFill>
                  <a:schemeClr val="accent1"/>
                </a:solidFill>
              </a:rPr>
              <a:t>Services</a:t>
            </a:r>
            <a:r>
              <a:rPr lang="en-US" sz="1600" dirty="0" smtClean="0">
                <a:solidFill>
                  <a:schemeClr val="accent1"/>
                </a:solidFill>
              </a:rPr>
              <a:t> </a:t>
            </a:r>
            <a:r>
              <a:rPr lang="en-US" sz="1600" dirty="0" smtClean="0"/>
              <a:t>to the applications.</a:t>
            </a:r>
          </a:p>
          <a:p>
            <a:endParaRPr lang="en-US" sz="1600" dirty="0"/>
          </a:p>
        </p:txBody>
      </p:sp>
      <p:sp>
        <p:nvSpPr>
          <p:cNvPr id="14" name="TextBox 6"/>
          <p:cNvSpPr txBox="1">
            <a:spLocks noChangeArrowheads="1"/>
          </p:cNvSpPr>
          <p:nvPr/>
        </p:nvSpPr>
        <p:spPr bwMode="auto">
          <a:xfrm>
            <a:off x="5936747" y="5940921"/>
            <a:ext cx="5191501" cy="276999"/>
          </a:xfrm>
          <a:prstGeom prst="rect">
            <a:avLst/>
          </a:prstGeom>
          <a:noFill/>
          <a:ln>
            <a:noFill/>
          </a:ln>
        </p:spPr>
        <p:txBody>
          <a:bodyPr wrap="square" anchor="b">
            <a:spAutoFit/>
          </a:bodyPr>
          <a:lstStyle>
            <a:lvl1pPr>
              <a:defRPr sz="8600">
                <a:solidFill>
                  <a:schemeClr val="tx1"/>
                </a:solidFill>
                <a:latin typeface="Calibri" panose="020F0502020204030204" pitchFamily="34" charset="0"/>
                <a:cs typeface="Arial" panose="020B0604020202020204" pitchFamily="34" charset="0"/>
              </a:defRPr>
            </a:lvl1pPr>
            <a:lvl2pPr marL="742950" indent="-285750">
              <a:defRPr sz="8600">
                <a:solidFill>
                  <a:schemeClr val="tx1"/>
                </a:solidFill>
                <a:latin typeface="Calibri" panose="020F0502020204030204" pitchFamily="34" charset="0"/>
                <a:cs typeface="Arial" panose="020B0604020202020204" pitchFamily="34" charset="0"/>
              </a:defRPr>
            </a:lvl2pPr>
            <a:lvl3pPr marL="1143000" indent="-228600">
              <a:defRPr sz="8600">
                <a:solidFill>
                  <a:schemeClr val="tx1"/>
                </a:solidFill>
                <a:latin typeface="Calibri" panose="020F0502020204030204" pitchFamily="34" charset="0"/>
                <a:cs typeface="Arial" panose="020B0604020202020204" pitchFamily="34" charset="0"/>
              </a:defRPr>
            </a:lvl3pPr>
            <a:lvl4pPr marL="1600200" indent="-228600">
              <a:defRPr sz="8600">
                <a:solidFill>
                  <a:schemeClr val="tx1"/>
                </a:solidFill>
                <a:latin typeface="Calibri" panose="020F0502020204030204" pitchFamily="34" charset="0"/>
                <a:cs typeface="Arial" panose="020B0604020202020204" pitchFamily="34" charset="0"/>
              </a:defRPr>
            </a:lvl4pPr>
            <a:lvl5pPr marL="2057400" indent="-228600">
              <a:defRPr sz="8600">
                <a:solidFill>
                  <a:schemeClr val="tx1"/>
                </a:solidFill>
                <a:latin typeface="Calibri" panose="020F0502020204030204" pitchFamily="34" charset="0"/>
                <a:cs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Calibri" panose="020F0502020204030204" pitchFamily="34" charset="0"/>
                <a:cs typeface="Arial" panose="020B0604020202020204" pitchFamily="34" charset="0"/>
              </a:defRPr>
            </a:lvl9pPr>
          </a:lstStyle>
          <a:p>
            <a:pPr algn="ctr" eaLnBrk="1" hangingPunct="1"/>
            <a:r>
              <a:rPr lang="en-US" altLang="en-US" sz="1200" b="1" dirty="0" smtClean="0">
                <a:latin typeface="+mn-lt"/>
              </a:rPr>
              <a:t>Figure </a:t>
            </a:r>
            <a:r>
              <a:rPr lang="en-US" altLang="en-US" sz="1200" b="1" dirty="0">
                <a:latin typeface="+mn-lt"/>
              </a:rPr>
              <a:t>2. Class diagram of the Container pattern</a:t>
            </a:r>
          </a:p>
        </p:txBody>
      </p:sp>
      <p:pic>
        <p:nvPicPr>
          <p:cNvPr id="6" name="Picture 2"/>
          <p:cNvPicPr>
            <a:picLocks noChangeAspect="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5806911" y="2093976"/>
            <a:ext cx="6058121" cy="371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3315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dirty="0" smtClean="0"/>
              <a:t>Dynamics</a:t>
            </a:r>
            <a:endParaRPr lang="en-US" dirty="0"/>
          </a:p>
        </p:txBody>
      </p:sp>
      <p:sp>
        <p:nvSpPr>
          <p:cNvPr id="3" name="Content Placeholder 2"/>
          <p:cNvSpPr>
            <a:spLocks noGrp="1"/>
          </p:cNvSpPr>
          <p:nvPr>
            <p:ph idx="1"/>
          </p:nvPr>
        </p:nvSpPr>
        <p:spPr>
          <a:xfrm>
            <a:off x="1069848" y="2121408"/>
            <a:ext cx="3826617" cy="4050792"/>
          </a:xfrm>
        </p:spPr>
        <p:txBody>
          <a:bodyPr>
            <a:normAutofit/>
          </a:bodyPr>
          <a:lstStyle/>
          <a:p>
            <a:r>
              <a:rPr lang="en-US" sz="1800" dirty="0"/>
              <a:t>Use case to execute an application in a container:</a:t>
            </a:r>
          </a:p>
          <a:p>
            <a:pPr marL="731520" lvl="1" indent="-457200">
              <a:buFont typeface="+mj-lt"/>
              <a:buAutoNum type="arabicPeriod"/>
            </a:pPr>
            <a:r>
              <a:rPr lang="en-US" sz="1600" dirty="0"/>
              <a:t>A remote client executes an application through its proxy. </a:t>
            </a:r>
          </a:p>
          <a:p>
            <a:pPr marL="731520" lvl="1" indent="-457200">
              <a:buFont typeface="+mj-lt"/>
              <a:buAutoNum type="arabicPeriod"/>
            </a:pPr>
            <a:r>
              <a:rPr lang="en-US" sz="1600" dirty="0"/>
              <a:t>The container transmits client requests to the Application through the Client Proxy. </a:t>
            </a:r>
          </a:p>
          <a:p>
            <a:pPr marL="731520" lvl="1" indent="-457200">
              <a:buFont typeface="+mj-lt"/>
              <a:buAutoNum type="arabicPeriod"/>
            </a:pPr>
            <a:r>
              <a:rPr lang="en-US" sz="1600" dirty="0"/>
              <a:t>In order to execute the request or access a resource, application issues an OS call. </a:t>
            </a:r>
          </a:p>
          <a:p>
            <a:pPr marL="731520" lvl="1" indent="-457200">
              <a:buFont typeface="+mj-lt"/>
              <a:buAutoNum type="arabicPeriod"/>
            </a:pPr>
            <a:r>
              <a:rPr lang="en-US" sz="1600" dirty="0"/>
              <a:t>This call goes to the interceptor before it is forwarded to Host OS.</a:t>
            </a:r>
          </a:p>
          <a:p>
            <a:endParaRPr lang="en-US" sz="1800" dirty="0"/>
          </a:p>
        </p:txBody>
      </p:sp>
      <p:pic>
        <p:nvPicPr>
          <p:cNvPr id="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240" y="1605214"/>
            <a:ext cx="7223760" cy="34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951515" y="5132439"/>
            <a:ext cx="5257210" cy="246221"/>
          </a:xfrm>
          <a:prstGeom prst="rect">
            <a:avLst/>
          </a:prstGeom>
          <a:noFill/>
        </p:spPr>
        <p:txBody>
          <a:bodyPr wrap="square" rtlCol="0">
            <a:spAutoFit/>
          </a:bodyPr>
          <a:lstStyle/>
          <a:p>
            <a:r>
              <a:rPr lang="en-US" sz="1000" dirty="0"/>
              <a:t>Figure 3. Sequence diagram for the use case ‘Execute an application in container</a:t>
            </a:r>
            <a:r>
              <a:rPr lang="en-US" sz="1000" dirty="0" smtClean="0"/>
              <a:t>’</a:t>
            </a:r>
            <a:endParaRPr lang="en-US" sz="1000" dirty="0"/>
          </a:p>
        </p:txBody>
      </p:sp>
    </p:spTree>
    <p:extLst>
      <p:ext uri="{BB962C8B-B14F-4D97-AF65-F5344CB8AC3E}">
        <p14:creationId xmlns:p14="http://schemas.microsoft.com/office/powerpoint/2010/main" val="153407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The Software Container Pattern</a:t>
            </a:r>
            <a:endParaRPr lang="en-US" dirty="0"/>
          </a:p>
        </p:txBody>
      </p:sp>
      <p:sp>
        <p:nvSpPr>
          <p:cNvPr id="3" name="Content Placeholder 2"/>
          <p:cNvSpPr>
            <a:spLocks noGrp="1"/>
          </p:cNvSpPr>
          <p:nvPr>
            <p:ph idx="1"/>
          </p:nvPr>
        </p:nvSpPr>
        <p:spPr>
          <a:xfrm>
            <a:off x="1253660" y="2011680"/>
            <a:ext cx="9552885" cy="4206240"/>
          </a:xfrm>
        </p:spPr>
        <p:txBody>
          <a:bodyPr>
            <a:normAutofit/>
          </a:bodyPr>
          <a:lstStyle/>
          <a:p>
            <a:r>
              <a:rPr lang="en-US" dirty="0" smtClean="0"/>
              <a:t>Known Uses:</a:t>
            </a:r>
          </a:p>
          <a:p>
            <a:pPr lvl="1"/>
            <a:r>
              <a:rPr lang="en-US" dirty="0"/>
              <a:t>Docker provides portable, lightweight containers, using Linux </a:t>
            </a:r>
            <a:r>
              <a:rPr lang="en-US" dirty="0" smtClean="0"/>
              <a:t>virtualization. </a:t>
            </a:r>
          </a:p>
          <a:p>
            <a:pPr lvl="1"/>
            <a:r>
              <a:rPr lang="en-US" dirty="0" smtClean="0"/>
              <a:t>Cisco -- Cisco </a:t>
            </a:r>
            <a:r>
              <a:rPr lang="en-US" dirty="0"/>
              <a:t>Virtual Application Container Services automate the provisioning of virtual private data centers and deploy applications with compliant, secure containers. </a:t>
            </a:r>
          </a:p>
          <a:p>
            <a:pPr lvl="1"/>
            <a:r>
              <a:rPr lang="en-US" dirty="0" smtClean="0"/>
              <a:t>Rocket -- A </a:t>
            </a:r>
            <a:r>
              <a:rPr lang="en-US" dirty="0"/>
              <a:t>product of CoreOS. This container attempts to be </a:t>
            </a:r>
            <a:r>
              <a:rPr lang="en-US" dirty="0" err="1"/>
              <a:t>composable</a:t>
            </a:r>
            <a:r>
              <a:rPr lang="en-US" dirty="0"/>
              <a:t>, secure, open format and runtime components, and simple discoverable images. </a:t>
            </a:r>
            <a:endParaRPr lang="en-US" dirty="0" smtClean="0"/>
          </a:p>
          <a:p>
            <a:endParaRPr lang="en-US" dirty="0"/>
          </a:p>
          <a:p>
            <a:r>
              <a:rPr lang="en-US" dirty="0" smtClean="0"/>
              <a:t>Containerization- </a:t>
            </a:r>
            <a:r>
              <a:rPr lang="en-US" dirty="0"/>
              <a:t>useful practice in adopting </a:t>
            </a:r>
            <a:r>
              <a:rPr lang="en-US" dirty="0" err="1"/>
              <a:t>DevOp</a:t>
            </a:r>
            <a:r>
              <a:rPr lang="en-US" dirty="0"/>
              <a:t> approach</a:t>
            </a:r>
          </a:p>
          <a:p>
            <a:r>
              <a:rPr lang="en-US" dirty="0"/>
              <a:t>DevOps Patterns for Software Orchestration on Clouds (Sousa 2015)</a:t>
            </a:r>
          </a:p>
          <a:p>
            <a:endParaRPr lang="en-US" dirty="0"/>
          </a:p>
        </p:txBody>
      </p:sp>
    </p:spTree>
    <p:extLst>
      <p:ext uri="{BB962C8B-B14F-4D97-AF65-F5344CB8AC3E}">
        <p14:creationId xmlns:p14="http://schemas.microsoft.com/office/powerpoint/2010/main" val="75166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solidFill>
                  <a:srgbClr val="000000"/>
                </a:solidFill>
              </a:rPr>
              <a:t>O</a:t>
            </a:r>
            <a:r>
              <a:rPr lang="en-US" cap="none" dirty="0" smtClean="0">
                <a:solidFill>
                  <a:srgbClr val="000000"/>
                </a:solidFill>
              </a:rPr>
              <a:t>utline</a:t>
            </a:r>
            <a:endParaRPr lang="en-US" cap="none" dirty="0">
              <a:solidFill>
                <a:srgbClr val="000000"/>
              </a:solidFill>
            </a:endParaRPr>
          </a:p>
        </p:txBody>
      </p:sp>
      <p:sp>
        <p:nvSpPr>
          <p:cNvPr id="3" name="Content Placeholder 2"/>
          <p:cNvSpPr>
            <a:spLocks noGrp="1"/>
          </p:cNvSpPr>
          <p:nvPr>
            <p:ph idx="1"/>
          </p:nvPr>
        </p:nvSpPr>
        <p:spPr/>
        <p:txBody>
          <a:bodyPr>
            <a:normAutofit/>
          </a:bodyPr>
          <a:lstStyle/>
          <a:p>
            <a:r>
              <a:rPr lang="en-US" dirty="0">
                <a:solidFill>
                  <a:srgbClr val="000000"/>
                </a:solidFill>
              </a:rPr>
              <a:t>Introduction</a:t>
            </a:r>
          </a:p>
          <a:p>
            <a:r>
              <a:rPr lang="en-US" dirty="0" smtClean="0">
                <a:solidFill>
                  <a:srgbClr val="000000"/>
                </a:solidFill>
              </a:rPr>
              <a:t>Cloud Ecosystem</a:t>
            </a:r>
          </a:p>
          <a:p>
            <a:r>
              <a:rPr lang="en-US" dirty="0">
                <a:solidFill>
                  <a:srgbClr val="000000"/>
                </a:solidFill>
              </a:rPr>
              <a:t>Recent Publications</a:t>
            </a:r>
          </a:p>
          <a:p>
            <a:r>
              <a:rPr lang="en-US" dirty="0" smtClean="0">
                <a:solidFill>
                  <a:srgbClr val="000000"/>
                </a:solidFill>
              </a:rPr>
              <a:t>Models </a:t>
            </a:r>
            <a:r>
              <a:rPr lang="en-US" dirty="0">
                <a:solidFill>
                  <a:srgbClr val="000000"/>
                </a:solidFill>
              </a:rPr>
              <a:t>of ecosystem </a:t>
            </a:r>
            <a:r>
              <a:rPr lang="en-US" dirty="0" smtClean="0">
                <a:solidFill>
                  <a:srgbClr val="000000"/>
                </a:solidFill>
              </a:rPr>
              <a:t>components</a:t>
            </a:r>
          </a:p>
          <a:p>
            <a:r>
              <a:rPr lang="en-US" dirty="0" smtClean="0">
                <a:solidFill>
                  <a:srgbClr val="000000"/>
                </a:solidFill>
              </a:rPr>
              <a:t>Containers</a:t>
            </a:r>
          </a:p>
          <a:p>
            <a:r>
              <a:rPr lang="en-US" dirty="0" smtClean="0">
                <a:solidFill>
                  <a:srgbClr val="000000"/>
                </a:solidFill>
              </a:rPr>
              <a:t>Virtual Machine Environment</a:t>
            </a:r>
          </a:p>
          <a:p>
            <a:r>
              <a:rPr lang="en-US" dirty="0" smtClean="0">
                <a:solidFill>
                  <a:srgbClr val="000000"/>
                </a:solidFill>
              </a:rPr>
              <a:t>Conclusion</a:t>
            </a:r>
            <a:endParaRPr lang="en-US" dirty="0">
              <a:solidFill>
                <a:srgbClr val="000000"/>
              </a:solidFill>
            </a:endParaRPr>
          </a:p>
          <a:p>
            <a:endParaRPr lang="en-US" dirty="0">
              <a:solidFill>
                <a:srgbClr val="000000"/>
              </a:solidFill>
            </a:endParaRPr>
          </a:p>
        </p:txBody>
      </p:sp>
    </p:spTree>
    <p:extLst>
      <p:ext uri="{BB962C8B-B14F-4D97-AF65-F5344CB8AC3E}">
        <p14:creationId xmlns:p14="http://schemas.microsoft.com/office/powerpoint/2010/main" val="29653390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normAutofit fontScale="62500" lnSpcReduction="20000"/>
          </a:bodyPr>
          <a:lstStyle/>
          <a:p>
            <a:pPr>
              <a:defRPr/>
            </a:pPr>
            <a:r>
              <a:rPr lang="en-US" sz="2400" b="1" dirty="0">
                <a:solidFill>
                  <a:schemeClr val="accent1"/>
                </a:solidFill>
              </a:rPr>
              <a:t>Advantages</a:t>
            </a:r>
          </a:p>
          <a:p>
            <a:pPr marL="457200" indent="-457200">
              <a:spcBef>
                <a:spcPts val="600"/>
              </a:spcBef>
              <a:buFont typeface="Arial" panose="020B0604020202020204" pitchFamily="34" charset="0"/>
              <a:buChar char="•"/>
              <a:defRPr/>
            </a:pPr>
            <a:r>
              <a:rPr lang="en-US" i="1" dirty="0"/>
              <a:t>Overhead: </a:t>
            </a:r>
            <a:r>
              <a:rPr lang="en-US" dirty="0"/>
              <a:t>Containers</a:t>
            </a:r>
            <a:r>
              <a:rPr lang="en-US" i="1" dirty="0"/>
              <a:t> </a:t>
            </a:r>
            <a:r>
              <a:rPr lang="en-US" dirty="0"/>
              <a:t>are</a:t>
            </a:r>
            <a:r>
              <a:rPr lang="en-US" i="1" dirty="0"/>
              <a:t> </a:t>
            </a:r>
            <a:r>
              <a:rPr lang="en-US" dirty="0"/>
              <a:t>more efficient than VMs as they do not require separate guest OSs </a:t>
            </a:r>
          </a:p>
          <a:p>
            <a:pPr marL="457200" indent="-457200">
              <a:spcBef>
                <a:spcPts val="600"/>
              </a:spcBef>
              <a:buFont typeface="Arial" panose="020B0604020202020204" pitchFamily="34" charset="0"/>
              <a:buChar char="•"/>
              <a:defRPr/>
            </a:pPr>
            <a:r>
              <a:rPr lang="en-US" i="1" dirty="0"/>
              <a:t>Portability: </a:t>
            </a:r>
            <a:r>
              <a:rPr lang="en-US" dirty="0"/>
              <a:t>Containers</a:t>
            </a:r>
            <a:r>
              <a:rPr lang="en-US" i="1" dirty="0"/>
              <a:t> </a:t>
            </a:r>
            <a:r>
              <a:rPr lang="en-US" dirty="0"/>
              <a:t>relieve developers &amp; testers of application distribution worries.</a:t>
            </a:r>
          </a:p>
          <a:p>
            <a:pPr marL="457200" indent="-457200">
              <a:spcBef>
                <a:spcPts val="600"/>
              </a:spcBef>
              <a:buFont typeface="Arial" panose="020B0604020202020204" pitchFamily="34" charset="0"/>
              <a:buChar char="•"/>
              <a:defRPr/>
            </a:pPr>
            <a:r>
              <a:rPr lang="en-US" i="1" dirty="0"/>
              <a:t>Controlled Execution: </a:t>
            </a:r>
            <a:r>
              <a:rPr lang="en-US" dirty="0"/>
              <a:t>Containers</a:t>
            </a:r>
            <a:r>
              <a:rPr lang="en-US" i="1" dirty="0"/>
              <a:t> </a:t>
            </a:r>
            <a:r>
              <a:rPr lang="en-US" dirty="0"/>
              <a:t>control and filter interactions with the Host OS.</a:t>
            </a:r>
          </a:p>
          <a:p>
            <a:pPr marL="457200" indent="-457200">
              <a:spcBef>
                <a:spcPts val="600"/>
              </a:spcBef>
              <a:buFont typeface="Arial" panose="020B0604020202020204" pitchFamily="34" charset="0"/>
              <a:buChar char="•"/>
              <a:defRPr/>
            </a:pPr>
            <a:r>
              <a:rPr lang="en-US" i="1" dirty="0"/>
              <a:t>Cost: </a:t>
            </a:r>
            <a:r>
              <a:rPr lang="en-US" dirty="0"/>
              <a:t>Host OS is shared by multiple containers, no need to purchase separate licenses for Guest OSs on each VM.</a:t>
            </a:r>
          </a:p>
          <a:p>
            <a:pPr marL="457200" indent="-457200">
              <a:spcBef>
                <a:spcPts val="600"/>
              </a:spcBef>
              <a:buFont typeface="Arial" panose="020B0604020202020204" pitchFamily="34" charset="0"/>
              <a:buChar char="•"/>
              <a:defRPr/>
            </a:pPr>
            <a:r>
              <a:rPr lang="en-US" i="1" dirty="0"/>
              <a:t>Isolation: </a:t>
            </a:r>
            <a:r>
              <a:rPr lang="en-US" dirty="0"/>
              <a:t>Containers</a:t>
            </a:r>
            <a:r>
              <a:rPr lang="en-US" i="1" dirty="0"/>
              <a:t> </a:t>
            </a:r>
            <a:r>
              <a:rPr lang="en-US" dirty="0"/>
              <a:t>provide isolation between applications running on same OS to protects other applications of attacks or errors in applications running in different containers.</a:t>
            </a:r>
          </a:p>
          <a:p>
            <a:pPr marL="457200" indent="-457200">
              <a:spcBef>
                <a:spcPts val="600"/>
              </a:spcBef>
              <a:buFont typeface="Arial" panose="020B0604020202020204" pitchFamily="34" charset="0"/>
              <a:buChar char="•"/>
              <a:defRPr/>
            </a:pPr>
            <a:r>
              <a:rPr lang="en-US" i="1" dirty="0"/>
              <a:t>Opaqueness: </a:t>
            </a:r>
            <a:r>
              <a:rPr lang="en-US" dirty="0"/>
              <a:t>Applications running in separate Containers on same OS are not aware of each other, It can prevent attacks.</a:t>
            </a:r>
          </a:p>
          <a:p>
            <a:pPr marL="457200" indent="-457200">
              <a:spcBef>
                <a:spcPts val="600"/>
              </a:spcBef>
              <a:buFont typeface="Arial" panose="020B0604020202020204" pitchFamily="34" charset="0"/>
              <a:buChar char="•"/>
              <a:defRPr/>
            </a:pPr>
            <a:r>
              <a:rPr lang="en-US" i="1" dirty="0"/>
              <a:t>Transparency: </a:t>
            </a:r>
            <a:r>
              <a:rPr lang="en-US" dirty="0"/>
              <a:t>specific environment becomes transparent to the application when executed within a container. Changes made to the OS or Application can be handled by container modification, without affecting other containers.</a:t>
            </a:r>
          </a:p>
          <a:p>
            <a:pPr marL="457200" indent="-457200">
              <a:spcBef>
                <a:spcPts val="600"/>
              </a:spcBef>
              <a:buFont typeface="Arial" panose="020B0604020202020204" pitchFamily="34" charset="0"/>
              <a:buChar char="•"/>
              <a:defRPr/>
            </a:pPr>
            <a:r>
              <a:rPr lang="en-US" i="1" dirty="0"/>
              <a:t>Scalability: </a:t>
            </a:r>
            <a:r>
              <a:rPr lang="en-US" dirty="0"/>
              <a:t>number of applications sharing one OS can be increased if enough hardware resources are available.</a:t>
            </a:r>
          </a:p>
          <a:p>
            <a:pPr marL="457200" indent="-457200">
              <a:spcBef>
                <a:spcPts val="600"/>
              </a:spcBef>
              <a:buFont typeface="Arial" panose="020B0604020202020204" pitchFamily="34" charset="0"/>
              <a:buChar char="•"/>
              <a:defRPr/>
            </a:pPr>
            <a:r>
              <a:rPr lang="en-US" i="1" dirty="0"/>
              <a:t>Extensibility</a:t>
            </a:r>
            <a:r>
              <a:rPr lang="en-US" dirty="0"/>
              <a:t>: Interceptors allow adding services such as logging/auditing, security, or others to an application.</a:t>
            </a:r>
          </a:p>
          <a:p>
            <a:pPr>
              <a:defRPr/>
            </a:pPr>
            <a:r>
              <a:rPr lang="en-US" sz="2400" b="1" dirty="0" smtClean="0">
                <a:solidFill>
                  <a:schemeClr val="accent1"/>
                </a:solidFill>
              </a:rPr>
              <a:t>Liabilities</a:t>
            </a:r>
            <a:r>
              <a:rPr lang="en-US" sz="2400" dirty="0" smtClean="0">
                <a:solidFill>
                  <a:srgbClr val="C10435"/>
                </a:solidFill>
              </a:rPr>
              <a:t> </a:t>
            </a:r>
            <a:endParaRPr lang="en-US" sz="2400" dirty="0">
              <a:solidFill>
                <a:srgbClr val="C10435"/>
              </a:solidFill>
            </a:endParaRPr>
          </a:p>
          <a:p>
            <a:pPr marL="457200" indent="-457200">
              <a:spcBef>
                <a:spcPts val="600"/>
              </a:spcBef>
              <a:buFont typeface="Arial" panose="020B0604020202020204" pitchFamily="34" charset="0"/>
              <a:buChar char="•"/>
              <a:defRPr/>
            </a:pPr>
            <a:r>
              <a:rPr lang="en-US" dirty="0"/>
              <a:t>Use of containers can slow down application execution due to additional layer of interceptors for indirection of messages between OS and application. </a:t>
            </a:r>
          </a:p>
          <a:p>
            <a:pPr marL="457200" indent="-457200">
              <a:spcBef>
                <a:spcPts val="600"/>
              </a:spcBef>
              <a:buFont typeface="Arial" panose="020B0604020202020204" pitchFamily="34" charset="0"/>
              <a:buChar char="•"/>
              <a:defRPr/>
            </a:pPr>
            <a:r>
              <a:rPr lang="en-US" dirty="0"/>
              <a:t>Containers provide isolation between applications, so task requiring collaboration between applications becomes more difficult if they are executing in separate containers.</a:t>
            </a:r>
          </a:p>
          <a:p>
            <a:pPr marL="457200" indent="-457200">
              <a:spcBef>
                <a:spcPts val="600"/>
              </a:spcBef>
              <a:buFont typeface="Arial" panose="020B0604020202020204" pitchFamily="34" charset="0"/>
              <a:buChar char="•"/>
              <a:defRPr/>
            </a:pPr>
            <a:r>
              <a:rPr lang="en-US" dirty="0"/>
              <a:t>We can only use one OS in each container. If we need different OS, we can use separate sets of containers or VMs.</a:t>
            </a:r>
          </a:p>
          <a:p>
            <a:pPr marL="457200" indent="-457200">
              <a:spcBef>
                <a:spcPts val="600"/>
              </a:spcBef>
              <a:buFont typeface="Arial" panose="020B0604020202020204" pitchFamily="34" charset="0"/>
              <a:buChar char="•"/>
              <a:defRPr/>
            </a:pPr>
            <a:r>
              <a:rPr lang="en-US" dirty="0"/>
              <a:t>Security or reliability flaws in the common OS affect all the applications running on it.</a:t>
            </a:r>
          </a:p>
          <a:p>
            <a:pPr>
              <a:lnSpc>
                <a:spcPct val="120000"/>
              </a:lnSpc>
              <a:spcBef>
                <a:spcPts val="0"/>
              </a:spcBef>
            </a:pPr>
            <a:endParaRPr lang="en-US" dirty="0"/>
          </a:p>
        </p:txBody>
      </p:sp>
    </p:spTree>
    <p:extLst>
      <p:ext uri="{BB962C8B-B14F-4D97-AF65-F5344CB8AC3E}">
        <p14:creationId xmlns:p14="http://schemas.microsoft.com/office/powerpoint/2010/main" val="263193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DevOps and Software Orchestration on Clouds</a:t>
            </a:r>
            <a:endParaRPr lang="en-US" dirty="0"/>
          </a:p>
        </p:txBody>
      </p:sp>
      <p:sp>
        <p:nvSpPr>
          <p:cNvPr id="3" name="Content Placeholder 2"/>
          <p:cNvSpPr>
            <a:spLocks noGrp="1"/>
          </p:cNvSpPr>
          <p:nvPr>
            <p:ph idx="1"/>
          </p:nvPr>
        </p:nvSpPr>
        <p:spPr/>
        <p:txBody>
          <a:bodyPr>
            <a:normAutofit fontScale="92500"/>
          </a:bodyPr>
          <a:lstStyle/>
          <a:p>
            <a:r>
              <a:rPr lang="en-US" dirty="0"/>
              <a:t>DevOps is a major change in Information System development. </a:t>
            </a:r>
            <a:endParaRPr lang="en-US" dirty="0" smtClean="0"/>
          </a:p>
          <a:p>
            <a:r>
              <a:rPr lang="en-US" dirty="0"/>
              <a:t>A conceptual framework, comparable with Agile Software Development. (Erich 2014)</a:t>
            </a:r>
          </a:p>
          <a:p>
            <a:r>
              <a:rPr lang="en-US" dirty="0" smtClean="0"/>
              <a:t>It reduces </a:t>
            </a:r>
            <a:r>
              <a:rPr lang="en-US" dirty="0"/>
              <a:t>the gap between developers, operations and the end </a:t>
            </a:r>
            <a:r>
              <a:rPr lang="en-US" dirty="0" smtClean="0"/>
              <a:t>user --earlier </a:t>
            </a:r>
            <a:r>
              <a:rPr lang="en-US" dirty="0"/>
              <a:t>problem detection. </a:t>
            </a:r>
            <a:endParaRPr lang="en-US" dirty="0" smtClean="0"/>
          </a:p>
          <a:p>
            <a:r>
              <a:rPr lang="en-US" dirty="0" smtClean="0"/>
              <a:t>DevOps enables continuous </a:t>
            </a:r>
            <a:r>
              <a:rPr lang="en-US" dirty="0"/>
              <a:t>development and </a:t>
            </a:r>
            <a:r>
              <a:rPr lang="en-US" dirty="0" smtClean="0"/>
              <a:t>frequent releases of </a:t>
            </a:r>
            <a:r>
              <a:rPr lang="en-US" dirty="0"/>
              <a:t>software to the end </a:t>
            </a:r>
            <a:r>
              <a:rPr lang="en-US" dirty="0" smtClean="0"/>
              <a:t>user. </a:t>
            </a:r>
          </a:p>
          <a:p>
            <a:r>
              <a:rPr lang="en-US" dirty="0" smtClean="0"/>
              <a:t>It emphasizes</a:t>
            </a:r>
            <a:r>
              <a:rPr lang="en-US" dirty="0"/>
              <a:t>  </a:t>
            </a:r>
            <a:r>
              <a:rPr lang="en-US" dirty="0" smtClean="0"/>
              <a:t>on automating </a:t>
            </a:r>
            <a:r>
              <a:rPr lang="en-US" dirty="0"/>
              <a:t>the process of software delivery and infrastructure </a:t>
            </a:r>
            <a:r>
              <a:rPr lang="en-US" dirty="0" smtClean="0"/>
              <a:t>changes</a:t>
            </a:r>
          </a:p>
          <a:p>
            <a:r>
              <a:rPr lang="en-US" dirty="0" smtClean="0"/>
              <a:t>It enables having infrastructure automatically managed with code instead of people.</a:t>
            </a:r>
            <a:r>
              <a:rPr lang="en-US" dirty="0"/>
              <a:t> </a:t>
            </a:r>
            <a:endParaRPr lang="en-US" dirty="0" smtClean="0"/>
          </a:p>
          <a:p>
            <a:r>
              <a:rPr lang="en-US" dirty="0" smtClean="0"/>
              <a:t>It </a:t>
            </a:r>
            <a:r>
              <a:rPr lang="en-US" dirty="0"/>
              <a:t>is driven by wide availability of virtualized</a:t>
            </a:r>
            <a:r>
              <a:rPr lang="en-US" baseline="30000" dirty="0"/>
              <a:t> </a:t>
            </a:r>
            <a:r>
              <a:rPr lang="en-US" dirty="0"/>
              <a:t>and cloud </a:t>
            </a:r>
            <a:r>
              <a:rPr lang="en-US" dirty="0" smtClean="0"/>
              <a:t>infrastructure</a:t>
            </a:r>
          </a:p>
          <a:p>
            <a:r>
              <a:rPr lang="en-US" dirty="0" smtClean="0"/>
              <a:t>Software Containers help </a:t>
            </a:r>
            <a:r>
              <a:rPr lang="en-US" dirty="0" err="1" smtClean="0"/>
              <a:t>DevOp</a:t>
            </a:r>
            <a:r>
              <a:rPr lang="en-US" dirty="0" smtClean="0"/>
              <a:t> aware teams in isolation of services. </a:t>
            </a:r>
            <a:r>
              <a:rPr lang="en-US" dirty="0"/>
              <a:t>(Sousa 2015)</a:t>
            </a:r>
          </a:p>
          <a:p>
            <a:pPr marL="0" indent="0">
              <a:buNone/>
            </a:pPr>
            <a:endParaRPr lang="en-US" dirty="0"/>
          </a:p>
        </p:txBody>
      </p:sp>
    </p:spTree>
    <p:extLst>
      <p:ext uri="{BB962C8B-B14F-4D97-AF65-F5344CB8AC3E}">
        <p14:creationId xmlns:p14="http://schemas.microsoft.com/office/powerpoint/2010/main" val="917353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 Machine Environment</a:t>
            </a:r>
            <a:endParaRPr lang="en-US" dirty="0"/>
          </a:p>
        </p:txBody>
      </p:sp>
      <p:sp>
        <p:nvSpPr>
          <p:cNvPr id="3" name="Content Placeholder 2"/>
          <p:cNvSpPr>
            <a:spLocks noGrp="1"/>
          </p:cNvSpPr>
          <p:nvPr>
            <p:ph idx="1"/>
          </p:nvPr>
        </p:nvSpPr>
        <p:spPr/>
        <p:txBody>
          <a:bodyPr/>
          <a:lstStyle/>
          <a:p>
            <a:r>
              <a:rPr lang="en-US" i="1" dirty="0" smtClean="0"/>
              <a:t>Intent</a:t>
            </a:r>
            <a:r>
              <a:rPr lang="en-US" dirty="0" smtClean="0"/>
              <a:t>: Provide units of execution (virtual machines), which have access to virtualized hardware (processor, memory, and networks).  </a:t>
            </a:r>
          </a:p>
          <a:p>
            <a:r>
              <a:rPr lang="en-US" dirty="0" smtClean="0"/>
              <a:t>A VME creates and manages virtual machines according to user requests.</a:t>
            </a:r>
          </a:p>
          <a:p>
            <a:r>
              <a:rPr lang="en-US" dirty="0" smtClean="0"/>
              <a:t>Accepted for publication in PATTERN LANGUAGES OF PROGRAMS (</a:t>
            </a:r>
            <a:r>
              <a:rPr lang="en-US" dirty="0" err="1" smtClean="0"/>
              <a:t>PLoP</a:t>
            </a:r>
            <a:r>
              <a:rPr lang="en-US" dirty="0" smtClean="0"/>
              <a:t>) 2016 conference in Champaign, Illinois</a:t>
            </a:r>
          </a:p>
          <a:p>
            <a:r>
              <a:rPr lang="en-US" i="1" dirty="0" smtClean="0"/>
              <a:t>Context</a:t>
            </a:r>
          </a:p>
          <a:p>
            <a:pPr lvl="1">
              <a:buFont typeface="Rockwell" panose="02060603020205020403" pitchFamily="18" charset="0"/>
              <a:buChar char="–"/>
            </a:pPr>
            <a:r>
              <a:rPr lang="en-US" dirty="0" smtClean="0"/>
              <a:t>Many companies and individuals need access to inexpensive processing power. </a:t>
            </a:r>
          </a:p>
          <a:p>
            <a:pPr lvl="1">
              <a:buFont typeface="Rockwell" panose="02060603020205020403" pitchFamily="18" charset="0"/>
              <a:buChar char="–"/>
            </a:pPr>
            <a:r>
              <a:rPr lang="en-US" dirty="0" smtClean="0"/>
              <a:t>Many companies develop software intended to run in multiple hardware platforms</a:t>
            </a:r>
            <a:endParaRPr lang="en-US" dirty="0"/>
          </a:p>
        </p:txBody>
      </p:sp>
    </p:spTree>
    <p:extLst>
      <p:ext uri="{BB962C8B-B14F-4D97-AF65-F5344CB8AC3E}">
        <p14:creationId xmlns:p14="http://schemas.microsoft.com/office/powerpoint/2010/main" val="233719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and Forces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How do we provide inexpensive computing power to many users? </a:t>
            </a:r>
          </a:p>
          <a:p>
            <a:r>
              <a:rPr lang="en-US" dirty="0" smtClean="0"/>
              <a:t>Real processors can be purchased and used to host applications; </a:t>
            </a:r>
          </a:p>
          <a:p>
            <a:r>
              <a:rPr lang="en-US" dirty="0" smtClean="0"/>
              <a:t>Its expensive and most resources go under-utilized.</a:t>
            </a:r>
          </a:p>
          <a:p>
            <a:r>
              <a:rPr lang="en-US" dirty="0" smtClean="0"/>
              <a:t>Forces </a:t>
            </a:r>
          </a:p>
          <a:p>
            <a:pPr lvl="1"/>
            <a:r>
              <a:rPr lang="en-US" dirty="0"/>
              <a:t>Access to hardware features: Some applications may need access to a complete set of hardware features to support its execution. </a:t>
            </a:r>
          </a:p>
          <a:p>
            <a:pPr lvl="1"/>
            <a:r>
              <a:rPr lang="en-US" dirty="0"/>
              <a:t>Flexibility: we would like to run different types of </a:t>
            </a:r>
            <a:r>
              <a:rPr lang="en-US" dirty="0" smtClean="0"/>
              <a:t>OSs or </a:t>
            </a:r>
            <a:r>
              <a:rPr lang="en-US" dirty="0"/>
              <a:t>systems software in each execution instance.</a:t>
            </a:r>
          </a:p>
          <a:p>
            <a:pPr lvl="1"/>
            <a:r>
              <a:rPr lang="en-US" dirty="0"/>
              <a:t>Isolation: There should be no way for a user in an execution environment to get access to the data or functions of another environment, either by error or intentionally. When an OS crashes or it is penetrated by a hacker, the effects of this situation should not propagate to other OSs in the same hardware.</a:t>
            </a:r>
          </a:p>
          <a:p>
            <a:pPr lvl="1"/>
            <a:r>
              <a:rPr lang="en-US" dirty="0"/>
              <a:t>Modularity: execution instances should have a well-defined interface to the software that will execute on them; this can improve interoperability. </a:t>
            </a:r>
          </a:p>
          <a:p>
            <a:pPr lvl="1"/>
            <a:r>
              <a:rPr lang="en-US" dirty="0"/>
              <a:t>Usability: Configuring an execution environment should be simple.</a:t>
            </a:r>
          </a:p>
          <a:p>
            <a:pPr lvl="1"/>
            <a:r>
              <a:rPr lang="en-US" dirty="0"/>
              <a:t>Portability: We want execution instances to be portable across hardware processors; that is, they should be able to be moved or copied from one processor to another processor without special handling.  </a:t>
            </a:r>
          </a:p>
          <a:p>
            <a:pPr lvl="1"/>
            <a:r>
              <a:rPr lang="en-US" dirty="0"/>
              <a:t>Extensibility: It should be possible to dynamically provide additional services to the hosted applications like logging/auditing, filtering, persistence, and others.</a:t>
            </a:r>
          </a:p>
          <a:p>
            <a:pPr lvl="1"/>
            <a:r>
              <a:rPr lang="en-US" dirty="0"/>
              <a:t>Elasticity: It should be possible to dynamically increase or reduce the resources needed by an execution instance.</a:t>
            </a:r>
          </a:p>
        </p:txBody>
      </p:sp>
    </p:spTree>
    <p:extLst>
      <p:ext uri="{BB962C8B-B14F-4D97-AF65-F5344CB8AC3E}">
        <p14:creationId xmlns:p14="http://schemas.microsoft.com/office/powerpoint/2010/main" val="2196580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a:t>
            </a:r>
            <a:endParaRPr lang="en-US" dirty="0"/>
          </a:p>
        </p:txBody>
      </p:sp>
      <p:sp>
        <p:nvSpPr>
          <p:cNvPr id="3" name="Content Placeholder 2"/>
          <p:cNvSpPr>
            <a:spLocks noGrp="1"/>
          </p:cNvSpPr>
          <p:nvPr>
            <p:ph idx="1"/>
          </p:nvPr>
        </p:nvSpPr>
        <p:spPr/>
        <p:txBody>
          <a:bodyPr/>
          <a:lstStyle/>
          <a:p>
            <a:r>
              <a:rPr lang="en-US" dirty="0" smtClean="0"/>
              <a:t>Create execution instances (processes) where application developers can think they are interacting with the real hardware</a:t>
            </a:r>
          </a:p>
          <a:p>
            <a:r>
              <a:rPr lang="en-US" dirty="0" smtClean="0"/>
              <a:t>A virtualized processor with all the features of a hardware processor, </a:t>
            </a:r>
            <a:r>
              <a:rPr lang="en-US" i="1" dirty="0" smtClean="0"/>
              <a:t>Virtual Machine </a:t>
            </a:r>
            <a:r>
              <a:rPr lang="en-US" dirty="0" smtClean="0"/>
              <a:t>(VM) </a:t>
            </a:r>
          </a:p>
          <a:p>
            <a:r>
              <a:rPr lang="en-US" dirty="0" smtClean="0"/>
              <a:t>The software or even the hardware can be chosen so as to support the application and optimize/improve a non-functional requirement. </a:t>
            </a:r>
          </a:p>
          <a:p>
            <a:r>
              <a:rPr lang="en-US" dirty="0" smtClean="0"/>
              <a:t>A variety of software, e.g., databases, CAD/CAM, analytics packages, can be obtained from the Service Provider (SP) and loaded in the VM using a menu-like approach (Binaries/libraries).</a:t>
            </a:r>
            <a:endParaRPr lang="en-US" dirty="0"/>
          </a:p>
        </p:txBody>
      </p:sp>
    </p:spTree>
    <p:extLst>
      <p:ext uri="{BB962C8B-B14F-4D97-AF65-F5344CB8AC3E}">
        <p14:creationId xmlns:p14="http://schemas.microsoft.com/office/powerpoint/2010/main" val="191871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Structure</a:t>
            </a:r>
            <a:endParaRPr lang="en-US" sz="4000" dirty="0"/>
          </a:p>
        </p:txBody>
      </p:sp>
      <p:sp>
        <p:nvSpPr>
          <p:cNvPr id="12" name="Content Placeholder 11"/>
          <p:cNvSpPr>
            <a:spLocks noGrp="1"/>
          </p:cNvSpPr>
          <p:nvPr>
            <p:ph sz="half" idx="1"/>
          </p:nvPr>
        </p:nvSpPr>
        <p:spPr>
          <a:xfrm>
            <a:off x="1069847" y="2194560"/>
            <a:ext cx="5795187" cy="3977640"/>
          </a:xfrm>
        </p:spPr>
        <p:txBody>
          <a:bodyPr>
            <a:normAutofit fontScale="92500" lnSpcReduction="10000"/>
          </a:bodyPr>
          <a:lstStyle/>
          <a:p>
            <a:r>
              <a:rPr lang="en-US" sz="1800" dirty="0"/>
              <a:t>Consumer requests the VME to create a </a:t>
            </a:r>
            <a:r>
              <a:rPr lang="en-US" sz="1800" b="1" dirty="0"/>
              <a:t>Virtual Machine (VM) </a:t>
            </a:r>
            <a:r>
              <a:rPr lang="en-US" sz="1800" dirty="0"/>
              <a:t>and provides a list of required resources.</a:t>
            </a:r>
            <a:r>
              <a:rPr lang="en-US" sz="1800" b="1" dirty="0"/>
              <a:t> </a:t>
            </a:r>
            <a:endParaRPr lang="en-US" sz="1800" b="1" dirty="0" smtClean="0"/>
          </a:p>
          <a:p>
            <a:r>
              <a:rPr lang="en-US" sz="1800" dirty="0" smtClean="0"/>
              <a:t>Each </a:t>
            </a:r>
            <a:r>
              <a:rPr lang="en-US" sz="1800" b="1" dirty="0"/>
              <a:t>VM</a:t>
            </a:r>
            <a:r>
              <a:rPr lang="en-US" sz="1800" dirty="0"/>
              <a:t> runs under the control of a </a:t>
            </a:r>
            <a:r>
              <a:rPr lang="en-US" sz="1800" b="1" dirty="0"/>
              <a:t>Virtual Machine Monitor (VMM) (</a:t>
            </a:r>
            <a:r>
              <a:rPr lang="en-US" sz="1800" b="1" dirty="0" err="1"/>
              <a:t>a.k.a</a:t>
            </a:r>
            <a:r>
              <a:rPr lang="en-US" sz="1800" b="1" dirty="0"/>
              <a:t> Hypervisor),</a:t>
            </a:r>
            <a:r>
              <a:rPr lang="en-US" sz="1800" dirty="0"/>
              <a:t> which provides a replica of all the features of some </a:t>
            </a:r>
            <a:r>
              <a:rPr lang="en-US" sz="1800" b="1" dirty="0"/>
              <a:t>Hardware </a:t>
            </a:r>
            <a:r>
              <a:rPr lang="en-US" sz="1800" dirty="0"/>
              <a:t>architecture. </a:t>
            </a:r>
            <a:endParaRPr lang="en-US" sz="1800" dirty="0" smtClean="0"/>
          </a:p>
          <a:p>
            <a:r>
              <a:rPr lang="en-US" sz="1800" dirty="0" smtClean="0"/>
              <a:t>A </a:t>
            </a:r>
            <a:r>
              <a:rPr lang="en-US" sz="1800" b="1" dirty="0"/>
              <a:t>VMI Repository </a:t>
            </a:r>
            <a:r>
              <a:rPr lang="en-US" sz="1800" dirty="0"/>
              <a:t>is a collection of </a:t>
            </a:r>
            <a:r>
              <a:rPr lang="en-US" sz="1800" b="1" dirty="0"/>
              <a:t>VM image (VMI), </a:t>
            </a:r>
            <a:r>
              <a:rPr lang="en-US" sz="1800" dirty="0"/>
              <a:t>which is a prepackaged software template used by VMM to instantiate a VM. It contains all the essential configurations files for VM creation. </a:t>
            </a:r>
            <a:endParaRPr lang="en-US" sz="1800" dirty="0" smtClean="0"/>
          </a:p>
          <a:p>
            <a:r>
              <a:rPr lang="en-US" sz="1800" dirty="0" smtClean="0"/>
              <a:t>We can </a:t>
            </a:r>
            <a:r>
              <a:rPr lang="en-US" sz="1800" dirty="0"/>
              <a:t>run any type of </a:t>
            </a:r>
            <a:r>
              <a:rPr lang="en-US" sz="1800" b="1" dirty="0"/>
              <a:t>Guest Operating System</a:t>
            </a:r>
            <a:r>
              <a:rPr lang="en-US" sz="1800" dirty="0"/>
              <a:t> and </a:t>
            </a:r>
            <a:r>
              <a:rPr lang="en-US" sz="1800" b="1" dirty="0"/>
              <a:t>Binaries/Libraries</a:t>
            </a:r>
            <a:r>
              <a:rPr lang="en-US" sz="1800" dirty="0"/>
              <a:t> in each VM.  </a:t>
            </a:r>
            <a:endParaRPr lang="en-US" sz="1800" dirty="0" smtClean="0"/>
          </a:p>
          <a:p>
            <a:r>
              <a:rPr lang="en-US" sz="1800" dirty="0" smtClean="0"/>
              <a:t>The </a:t>
            </a:r>
            <a:r>
              <a:rPr lang="en-US" sz="1800" dirty="0"/>
              <a:t>diagram show a </a:t>
            </a:r>
            <a:r>
              <a:rPr lang="en-US" sz="1800" b="1" dirty="0"/>
              <a:t>Host OS</a:t>
            </a:r>
            <a:r>
              <a:rPr lang="en-US" sz="1800" dirty="0"/>
              <a:t> but this is not used in some implementations </a:t>
            </a:r>
            <a:endParaRPr lang="en-US" dirty="0"/>
          </a:p>
        </p:txBody>
      </p:sp>
      <p:sp>
        <p:nvSpPr>
          <p:cNvPr id="14" name="TextBox 13"/>
          <p:cNvSpPr txBox="1"/>
          <p:nvPr/>
        </p:nvSpPr>
        <p:spPr>
          <a:xfrm>
            <a:off x="7122409" y="5613747"/>
            <a:ext cx="4543023" cy="338554"/>
          </a:xfrm>
          <a:prstGeom prst="rect">
            <a:avLst/>
          </a:prstGeom>
          <a:noFill/>
        </p:spPr>
        <p:txBody>
          <a:bodyPr wrap="square" rtlCol="0">
            <a:spAutoFit/>
          </a:bodyPr>
          <a:lstStyle/>
          <a:p>
            <a:r>
              <a:rPr lang="en-US" sz="1600" dirty="0" smtClean="0"/>
              <a:t>Figure: Class </a:t>
            </a:r>
            <a:r>
              <a:rPr lang="en-US" sz="1600" dirty="0"/>
              <a:t>diagram of a VM Environment</a:t>
            </a:r>
          </a:p>
        </p:txBody>
      </p:sp>
      <p:pic>
        <p:nvPicPr>
          <p:cNvPr id="1026" name="Picture 2" descr="VM Class Diagram 20o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034" y="2194560"/>
            <a:ext cx="505777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141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Objective for VM Creation</a:t>
            </a:r>
            <a:endParaRPr lang="en-US" dirty="0"/>
          </a:p>
        </p:txBody>
      </p:sp>
      <p:sp>
        <p:nvSpPr>
          <p:cNvPr id="4" name="Content Placeholder 3"/>
          <p:cNvSpPr>
            <a:spLocks noGrp="1"/>
          </p:cNvSpPr>
          <p:nvPr>
            <p:ph sz="half" idx="1"/>
          </p:nvPr>
        </p:nvSpPr>
        <p:spPr/>
        <p:txBody>
          <a:bodyPr/>
          <a:lstStyle/>
          <a:p>
            <a:r>
              <a:rPr lang="en-US" dirty="0" smtClean="0"/>
              <a:t>Build a </a:t>
            </a:r>
            <a:r>
              <a:rPr lang="en-US" dirty="0"/>
              <a:t>VM with a set of selected software units </a:t>
            </a:r>
            <a:endParaRPr lang="en-US" dirty="0" smtClean="0"/>
          </a:p>
          <a:p>
            <a:r>
              <a:rPr lang="en-US" dirty="0" smtClean="0"/>
              <a:t>Size </a:t>
            </a:r>
            <a:r>
              <a:rPr lang="en-US" dirty="0"/>
              <a:t>of memory, location, and other features can be also selected, as well as access control rules. </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165" y="2157120"/>
            <a:ext cx="4190702" cy="203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9386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Dynamics</a:t>
            </a:r>
            <a:endParaRPr lang="en-US" dirty="0"/>
          </a:p>
        </p:txBody>
      </p:sp>
      <p:sp>
        <p:nvSpPr>
          <p:cNvPr id="3" name="Content Placeholder 2"/>
          <p:cNvSpPr>
            <a:spLocks noGrp="1"/>
          </p:cNvSpPr>
          <p:nvPr>
            <p:ph idx="1"/>
          </p:nvPr>
        </p:nvSpPr>
        <p:spPr>
          <a:xfrm>
            <a:off x="1069848" y="1689183"/>
            <a:ext cx="5448010" cy="4599321"/>
          </a:xfrm>
        </p:spPr>
        <p:txBody>
          <a:bodyPr>
            <a:normAutofit fontScale="85000" lnSpcReduction="10000"/>
          </a:bodyPr>
          <a:lstStyle/>
          <a:p>
            <a:pPr marL="0" indent="0">
              <a:buNone/>
            </a:pPr>
            <a:r>
              <a:rPr lang="en-US" dirty="0"/>
              <a:t>For the creation of a VM, a user can create a VM image with the required set of resources or select an existing VMI from VMI repository. </a:t>
            </a:r>
          </a:p>
          <a:p>
            <a:pPr lvl="1">
              <a:buFont typeface="+mj-lt"/>
              <a:buAutoNum type="arabicPeriod"/>
            </a:pPr>
            <a:r>
              <a:rPr lang="en-US" dirty="0"/>
              <a:t>A </a:t>
            </a:r>
            <a:r>
              <a:rPr lang="en-US" dirty="0" smtClean="0"/>
              <a:t>consumer request </a:t>
            </a:r>
            <a:r>
              <a:rPr lang="en-US" dirty="0"/>
              <a:t>VME for creating a virtual machine by providing a list of required resources.</a:t>
            </a:r>
          </a:p>
          <a:p>
            <a:pPr lvl="1">
              <a:buFont typeface="+mj-lt"/>
              <a:buAutoNum type="arabicPeriod"/>
            </a:pPr>
            <a:r>
              <a:rPr lang="en-US" dirty="0"/>
              <a:t>VME selects a VMI from the repository based on consumer requirements. </a:t>
            </a:r>
          </a:p>
          <a:p>
            <a:pPr lvl="1">
              <a:buFont typeface="+mj-lt"/>
              <a:buAutoNum type="arabicPeriod"/>
            </a:pPr>
            <a:r>
              <a:rPr lang="en-US" dirty="0"/>
              <a:t>The VMI repository provides the requested image.</a:t>
            </a:r>
          </a:p>
          <a:p>
            <a:pPr lvl="1">
              <a:buFont typeface="+mj-lt"/>
              <a:buAutoNum type="arabicPeriod"/>
            </a:pPr>
            <a:r>
              <a:rPr lang="en-US" dirty="0"/>
              <a:t>The VME sends request to the VMM along with the VMI and list of resources to create a VM.  </a:t>
            </a:r>
          </a:p>
          <a:p>
            <a:pPr lvl="1">
              <a:buFont typeface="+mj-lt"/>
              <a:buAutoNum type="arabicPeriod"/>
            </a:pPr>
            <a:r>
              <a:rPr lang="en-US" dirty="0"/>
              <a:t>The VMM instantiate the VMI to creates a VM with the requested resources</a:t>
            </a:r>
          </a:p>
          <a:p>
            <a:pPr lvl="1">
              <a:buFont typeface="+mj-lt"/>
              <a:buAutoNum type="arabicPeriod"/>
            </a:pPr>
            <a:r>
              <a:rPr lang="en-US" dirty="0"/>
              <a:t>The VMM assigns required hardware resources to the VM.</a:t>
            </a:r>
          </a:p>
          <a:p>
            <a:pPr lvl="1">
              <a:buFont typeface="+mj-lt"/>
              <a:buAutoNum type="arabicPeriod"/>
            </a:pPr>
            <a:r>
              <a:rPr lang="en-US" dirty="0"/>
              <a:t>The VM is assigned to the consumer and acknowledgement is sent by VME to them that the VM has been created.  </a:t>
            </a:r>
          </a:p>
          <a:p>
            <a:r>
              <a:rPr lang="en-US" dirty="0"/>
              <a:t>As a post-condition of this use case, a VM is created and assigned to a consumer account and to the required hardware.  </a:t>
            </a:r>
          </a:p>
          <a:p>
            <a:endParaRPr lang="en-US" dirty="0"/>
          </a:p>
        </p:txBody>
      </p:sp>
      <p:sp>
        <p:nvSpPr>
          <p:cNvPr id="7" name="TextBox 6"/>
          <p:cNvSpPr txBox="1"/>
          <p:nvPr/>
        </p:nvSpPr>
        <p:spPr>
          <a:xfrm>
            <a:off x="7643854" y="4838298"/>
            <a:ext cx="3970630" cy="276999"/>
          </a:xfrm>
          <a:prstGeom prst="rect">
            <a:avLst/>
          </a:prstGeom>
          <a:noFill/>
        </p:spPr>
        <p:txBody>
          <a:bodyPr wrap="square" rtlCol="0">
            <a:spAutoFit/>
          </a:bodyPr>
          <a:lstStyle/>
          <a:p>
            <a:r>
              <a:rPr lang="en-US" sz="1200" dirty="0" smtClean="0"/>
              <a:t>Figure: Sequence </a:t>
            </a:r>
            <a:r>
              <a:rPr lang="en-US" sz="1200" dirty="0"/>
              <a:t>diagram to Create a VM by a user</a:t>
            </a:r>
          </a:p>
        </p:txBody>
      </p:sp>
      <p:pic>
        <p:nvPicPr>
          <p:cNvPr id="2" name="Picture 2" descr="VM Seq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858" y="1689184"/>
            <a:ext cx="54864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9933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838200" y="1825625"/>
            <a:ext cx="6828692" cy="4351338"/>
          </a:xfrm>
        </p:spPr>
        <p:txBody>
          <a:bodyPr>
            <a:normAutofit/>
          </a:bodyPr>
          <a:lstStyle/>
          <a:p>
            <a:r>
              <a:rPr lang="en-US" dirty="0"/>
              <a:t>VMs are created by a Virtual Machine Monitor (VMM). </a:t>
            </a:r>
            <a:endParaRPr lang="en-US" dirty="0" smtClean="0"/>
          </a:p>
          <a:p>
            <a:r>
              <a:rPr lang="en-US" dirty="0" smtClean="0"/>
              <a:t>VMMs </a:t>
            </a:r>
            <a:r>
              <a:rPr lang="en-US" dirty="0"/>
              <a:t>can run on real hardware (bare metal </a:t>
            </a:r>
            <a:r>
              <a:rPr lang="en-US" dirty="0" smtClean="0"/>
              <a:t>VMM/Type 1 hypervisor) </a:t>
            </a:r>
            <a:r>
              <a:rPr lang="en-US" dirty="0"/>
              <a:t>or on a host </a:t>
            </a:r>
            <a:r>
              <a:rPr lang="en-US" dirty="0" smtClean="0"/>
              <a:t>OS (Types 2 hypervisors).</a:t>
            </a:r>
          </a:p>
          <a:p>
            <a:r>
              <a:rPr lang="en-US" dirty="0" smtClean="0"/>
              <a:t>In Type 2 VMM, I/O </a:t>
            </a:r>
            <a:r>
              <a:rPr lang="en-US" dirty="0"/>
              <a:t>drivers of the guest </a:t>
            </a:r>
            <a:r>
              <a:rPr lang="en-US" dirty="0" smtClean="0"/>
              <a:t>OSs </a:t>
            </a:r>
            <a:r>
              <a:rPr lang="en-US" dirty="0"/>
              <a:t>run in the Host </a:t>
            </a:r>
            <a:r>
              <a:rPr lang="en-US" dirty="0" smtClean="0"/>
              <a:t>OS. </a:t>
            </a:r>
          </a:p>
          <a:p>
            <a:pPr lvl="1">
              <a:buFont typeface="Calibri" panose="020F0502020204030204" pitchFamily="34" charset="0"/>
              <a:buChar char="–"/>
            </a:pPr>
            <a:r>
              <a:rPr lang="en-US" dirty="0" smtClean="0"/>
              <a:t>This </a:t>
            </a:r>
            <a:r>
              <a:rPr lang="en-US" dirty="0"/>
              <a:t>reduces memory needs and improves </a:t>
            </a:r>
            <a:r>
              <a:rPr lang="en-US" dirty="0" smtClean="0"/>
              <a:t>performance</a:t>
            </a:r>
          </a:p>
          <a:p>
            <a:pPr lvl="1">
              <a:buFont typeface="Calibri" panose="020F0502020204030204" pitchFamily="34" charset="0"/>
              <a:buChar char="–"/>
            </a:pPr>
            <a:r>
              <a:rPr lang="en-US" dirty="0" smtClean="0"/>
              <a:t>It </a:t>
            </a:r>
            <a:r>
              <a:rPr lang="en-US" dirty="0"/>
              <a:t>makes the virtual environment more complex =</a:t>
            </a:r>
            <a:r>
              <a:rPr lang="en-US" dirty="0" smtClean="0"/>
              <a:t>&gt;more </a:t>
            </a:r>
            <a:r>
              <a:rPr lang="en-US" dirty="0"/>
              <a:t>vulnerable to attacks. </a:t>
            </a:r>
            <a:endParaRPr lang="en-US" dirty="0" smtClean="0"/>
          </a:p>
          <a:p>
            <a:pPr marL="0" indent="0">
              <a:buNone/>
            </a:pPr>
            <a:endParaRPr lang="en-US" dirty="0"/>
          </a:p>
        </p:txBody>
      </p:sp>
      <p:pic>
        <p:nvPicPr>
          <p:cNvPr id="3074" name="Picture 2" descr="Bare metal VM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824" y="1294227"/>
            <a:ext cx="2820556" cy="195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Hosted VM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823" y="3419081"/>
            <a:ext cx="2820555" cy="227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793497" y="5697367"/>
            <a:ext cx="3391487" cy="738664"/>
          </a:xfrm>
          <a:prstGeom prst="rect">
            <a:avLst/>
          </a:prstGeom>
        </p:spPr>
        <p:txBody>
          <a:bodyPr wrap="square">
            <a:spAutoFit/>
          </a:bodyPr>
          <a:lstStyle/>
          <a:p>
            <a:pPr algn="ctr"/>
            <a:r>
              <a:rPr lang="en-US" sz="1400" dirty="0" smtClean="0">
                <a:ea typeface="Times New Roman" panose="02020603050405020304" pitchFamily="18" charset="0"/>
              </a:rPr>
              <a:t>Figure: </a:t>
            </a:r>
            <a:r>
              <a:rPr lang="en-US" sz="1400" dirty="0">
                <a:ea typeface="Times New Roman" panose="02020603050405020304" pitchFamily="18" charset="0"/>
              </a:rPr>
              <a:t>Stack of the VM execution environment. Bare metal VMM and Hosted VMM respectively</a:t>
            </a:r>
            <a:endParaRPr lang="en-US" sz="1400" dirty="0">
              <a:effectLst/>
              <a:ea typeface="Times New Roman" panose="02020603050405020304" pitchFamily="18" charset="0"/>
            </a:endParaRPr>
          </a:p>
        </p:txBody>
      </p:sp>
    </p:spTree>
    <p:extLst>
      <p:ext uri="{BB962C8B-B14F-4D97-AF65-F5344CB8AC3E}">
        <p14:creationId xmlns:p14="http://schemas.microsoft.com/office/powerpoint/2010/main" val="34284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a:t>
            </a:r>
            <a:endParaRPr lang="en-US" dirty="0"/>
          </a:p>
        </p:txBody>
      </p:sp>
      <p:sp>
        <p:nvSpPr>
          <p:cNvPr id="3" name="Content Placeholder 2"/>
          <p:cNvSpPr>
            <a:spLocks noGrp="1"/>
          </p:cNvSpPr>
          <p:nvPr>
            <p:ph idx="1"/>
          </p:nvPr>
        </p:nvSpPr>
        <p:spPr/>
        <p:txBody>
          <a:bodyPr/>
          <a:lstStyle/>
          <a:p>
            <a:r>
              <a:rPr lang="en-US" dirty="0"/>
              <a:t>VMs can be created from Virtual Machine Images (VMIs) or in an ad hoc way by the user. VMIs are kept in a VMI Repository [Fer15]. </a:t>
            </a:r>
            <a:endParaRPr lang="en-US" dirty="0" smtClean="0"/>
          </a:p>
          <a:p>
            <a:r>
              <a:rPr lang="en-US" dirty="0" smtClean="0"/>
              <a:t>VMIs </a:t>
            </a:r>
            <a:r>
              <a:rPr lang="en-US" dirty="0"/>
              <a:t>load VMs with different amounts of storage, specific software, or other features.  </a:t>
            </a:r>
            <a:endParaRPr lang="en-US" dirty="0" smtClean="0"/>
          </a:p>
          <a:p>
            <a:r>
              <a:rPr lang="en-US" dirty="0" smtClean="0"/>
              <a:t>Communication </a:t>
            </a:r>
            <a:r>
              <a:rPr lang="en-US" dirty="0"/>
              <a:t>between VMs and users or external systems can be done using real or virtual networks. </a:t>
            </a:r>
            <a:endParaRPr lang="en-US" dirty="0" smtClean="0"/>
          </a:p>
          <a:p>
            <a:r>
              <a:rPr lang="en-US" dirty="0" smtClean="0"/>
              <a:t>Virtual </a:t>
            </a:r>
            <a:r>
              <a:rPr lang="en-US" dirty="0"/>
              <a:t>networks can use physical devices (switches, routers) or can be virtualized functions (NFVs) [Fer15b]. </a:t>
            </a:r>
          </a:p>
        </p:txBody>
      </p:sp>
    </p:spTree>
    <p:extLst>
      <p:ext uri="{BB962C8B-B14F-4D97-AF65-F5344CB8AC3E}">
        <p14:creationId xmlns:p14="http://schemas.microsoft.com/office/powerpoint/2010/main" val="3169634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Introduction</a:t>
            </a:r>
            <a:endParaRPr lang="en-US" cap="none" dirty="0">
              <a:solidFill>
                <a:srgbClr val="000000"/>
              </a:solidFill>
            </a:endParaRPr>
          </a:p>
        </p:txBody>
      </p:sp>
      <p:sp>
        <p:nvSpPr>
          <p:cNvPr id="3" name="Content Placeholder 2"/>
          <p:cNvSpPr>
            <a:spLocks noGrp="1"/>
          </p:cNvSpPr>
          <p:nvPr>
            <p:ph idx="1"/>
          </p:nvPr>
        </p:nvSpPr>
        <p:spPr/>
        <p:txBody>
          <a:bodyPr>
            <a:normAutofit/>
          </a:bodyPr>
          <a:lstStyle/>
          <a:p>
            <a:r>
              <a:rPr lang="en-US" dirty="0">
                <a:solidFill>
                  <a:srgbClr val="000000"/>
                </a:solidFill>
              </a:rPr>
              <a:t>Cloud computing offers demand-based computing service. </a:t>
            </a:r>
            <a:endParaRPr lang="en-US" dirty="0" smtClean="0">
              <a:solidFill>
                <a:srgbClr val="000000"/>
              </a:solidFill>
            </a:endParaRPr>
          </a:p>
          <a:p>
            <a:r>
              <a:rPr lang="en-US" dirty="0" smtClean="0">
                <a:solidFill>
                  <a:srgbClr val="000000"/>
                </a:solidFill>
              </a:rPr>
              <a:t>Levels </a:t>
            </a:r>
            <a:r>
              <a:rPr lang="en-US" dirty="0">
                <a:solidFill>
                  <a:srgbClr val="000000"/>
                </a:solidFill>
              </a:rPr>
              <a:t>of service: Infrastructure as a Service (IaaS), Platform as a Service (PaaS), and Software as a Service (SaaS). </a:t>
            </a:r>
          </a:p>
          <a:p>
            <a:r>
              <a:rPr lang="en-US" dirty="0">
                <a:solidFill>
                  <a:srgbClr val="000000"/>
                </a:solidFill>
              </a:rPr>
              <a:t>A cloud is not a single system, it comprises a multitude of systems, components, services, and applications. </a:t>
            </a:r>
          </a:p>
          <a:p>
            <a:r>
              <a:rPr lang="en-US" dirty="0">
                <a:solidFill>
                  <a:srgbClr val="000000"/>
                </a:solidFill>
              </a:rPr>
              <a:t>Clouds usually do not work in isolation but interact with other clouds and with a variety of associated and interdependent systems. </a:t>
            </a:r>
            <a:endParaRPr lang="en-US" dirty="0" smtClean="0">
              <a:solidFill>
                <a:srgbClr val="000000"/>
              </a:solidFill>
            </a:endParaRPr>
          </a:p>
          <a:p>
            <a:r>
              <a:rPr lang="en-US" dirty="0" smtClean="0"/>
              <a:t>Associated systems are either </a:t>
            </a:r>
            <a:r>
              <a:rPr lang="en-US" dirty="0"/>
              <a:t>developed by the same provider or by external entities with the purpose to interact </a:t>
            </a:r>
            <a:r>
              <a:rPr lang="en-US" dirty="0" smtClean="0"/>
              <a:t>with them.</a:t>
            </a:r>
            <a:endParaRPr lang="en-US" dirty="0">
              <a:solidFill>
                <a:srgbClr val="000000"/>
              </a:solidFill>
            </a:endParaRPr>
          </a:p>
          <a:p>
            <a:r>
              <a:rPr lang="en-US" dirty="0">
                <a:solidFill>
                  <a:srgbClr val="000000"/>
                </a:solidFill>
              </a:rPr>
              <a:t>Associated systems are a growing set, where new types of products </a:t>
            </a:r>
            <a:r>
              <a:rPr lang="en-US" dirty="0" smtClean="0">
                <a:solidFill>
                  <a:srgbClr val="000000"/>
                </a:solidFill>
              </a:rPr>
              <a:t>appear.</a:t>
            </a:r>
            <a:endParaRPr lang="en-US" dirty="0">
              <a:solidFill>
                <a:srgbClr val="000000"/>
              </a:solidFill>
            </a:endParaRPr>
          </a:p>
        </p:txBody>
      </p:sp>
    </p:spTree>
    <p:extLst>
      <p:ext uri="{BB962C8B-B14F-4D97-AF65-F5344CB8AC3E}">
        <p14:creationId xmlns:p14="http://schemas.microsoft.com/office/powerpoint/2010/main" val="918091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VM vs Containers</a:t>
            </a:r>
            <a:endParaRPr lang="en-US" dirty="0"/>
          </a:p>
        </p:txBody>
      </p:sp>
      <p:sp>
        <p:nvSpPr>
          <p:cNvPr id="3" name="Content Placeholder 2"/>
          <p:cNvSpPr>
            <a:spLocks noGrp="1"/>
          </p:cNvSpPr>
          <p:nvPr>
            <p:ph idx="1"/>
          </p:nvPr>
        </p:nvSpPr>
        <p:spPr>
          <a:xfrm>
            <a:off x="838200" y="1825625"/>
            <a:ext cx="7823200" cy="4351338"/>
          </a:xfrm>
        </p:spPr>
        <p:txBody>
          <a:bodyPr/>
          <a:lstStyle/>
          <a:p>
            <a:r>
              <a:rPr lang="en-US" altLang="en-US" dirty="0" smtClean="0"/>
              <a:t>Containers operate with a lesser number of layers, a lightweight execution environment as compared to VMs. </a:t>
            </a:r>
          </a:p>
          <a:p>
            <a:r>
              <a:rPr lang="en-US" altLang="en-US" dirty="0" smtClean="0"/>
              <a:t>Containers share the Host OS the resulting solution offers less flexibility</a:t>
            </a:r>
          </a:p>
          <a:p>
            <a:r>
              <a:rPr lang="en-US" altLang="en-US" dirty="0" smtClean="0"/>
              <a:t>We can mix together in a cloud system VMs and containers. </a:t>
            </a:r>
          </a:p>
          <a:p>
            <a:endParaRPr lang="en-US" altLang="en-US" dirty="0" smtClean="0"/>
          </a:p>
          <a:p>
            <a:endParaRPr lang="en-US" dirty="0"/>
          </a:p>
        </p:txBody>
      </p:sp>
      <p:pic>
        <p:nvPicPr>
          <p:cNvPr id="4097" name="Picture 1" descr="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527" y="1825625"/>
            <a:ext cx="2466975" cy="14573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045526" y="3325554"/>
            <a:ext cx="26587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Figure: The Stack for a Software Container</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6872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Known uses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IBM VM/370 [Cre81]. This was the first VMOS, it provided VMs for an IBM370 mainframe.</a:t>
            </a:r>
          </a:p>
          <a:p>
            <a:pPr lvl="0"/>
            <a:r>
              <a:rPr lang="en-US" dirty="0" smtClean="0"/>
              <a:t>VMware [Nie00]. This is a commercial company that provides VMs for Intel x86 hardware. </a:t>
            </a:r>
          </a:p>
          <a:p>
            <a:pPr lvl="0"/>
            <a:r>
              <a:rPr lang="en-US" dirty="0" smtClean="0"/>
              <a:t>QEMU (Quick Emulator) is an open-source VMM which runs on x86 systems [Qem16]. It can be run as a pure emulator or native VM.</a:t>
            </a:r>
          </a:p>
          <a:p>
            <a:pPr lvl="0"/>
            <a:r>
              <a:rPr lang="en-US" dirty="0" smtClean="0"/>
              <a:t>Xen is a VMM for the Intel x86 developed as a project at the University of Cambridge, UK [Bar00].</a:t>
            </a:r>
          </a:p>
          <a:p>
            <a:pPr lvl="0"/>
            <a:r>
              <a:rPr lang="en-US" dirty="0" err="1" smtClean="0"/>
              <a:t>VirtualBox</a:t>
            </a:r>
            <a:r>
              <a:rPr lang="en-US" dirty="0" smtClean="0"/>
              <a:t> is a free and open-source VMM from Oracle for x86 hardware. [Vir16].</a:t>
            </a:r>
          </a:p>
          <a:p>
            <a:pPr lvl="0"/>
            <a:r>
              <a:rPr lang="en-US" dirty="0" smtClean="0"/>
              <a:t>Some smart phone operating systems use a few specialized VMs to separate the user’s private system from her work environment. These include the L4 </a:t>
            </a:r>
            <a:r>
              <a:rPr lang="en-US" dirty="0" err="1" smtClean="0"/>
              <a:t>Microvisor</a:t>
            </a:r>
            <a:r>
              <a:rPr lang="en-US" dirty="0" smtClean="0"/>
              <a:t> [Hei10] and RIM’s Black Berry 10 OS [Bla16].</a:t>
            </a:r>
          </a:p>
          <a:p>
            <a:endParaRPr lang="en-US" dirty="0"/>
          </a:p>
        </p:txBody>
      </p:sp>
    </p:spTree>
    <p:extLst>
      <p:ext uri="{BB962C8B-B14F-4D97-AF65-F5344CB8AC3E}">
        <p14:creationId xmlns:p14="http://schemas.microsoft.com/office/powerpoint/2010/main" val="1386860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i="1" dirty="0" smtClean="0"/>
              <a:t>Access </a:t>
            </a:r>
            <a:r>
              <a:rPr lang="en-US" i="1" dirty="0"/>
              <a:t>to hardware features</a:t>
            </a:r>
            <a:r>
              <a:rPr lang="en-US" dirty="0"/>
              <a:t>: Each operating system or other system software has access to a complete set of hardware features to support its execution. Not all users may require this type of access.</a:t>
            </a:r>
          </a:p>
          <a:p>
            <a:pPr lvl="0"/>
            <a:r>
              <a:rPr lang="en-US" i="1" dirty="0"/>
              <a:t>Flexibility:</a:t>
            </a:r>
            <a:r>
              <a:rPr lang="en-US" dirty="0"/>
              <a:t> we can run different types of operating systems or systems software in each VM.</a:t>
            </a:r>
          </a:p>
          <a:p>
            <a:pPr lvl="0"/>
            <a:r>
              <a:rPr lang="en-US" i="1" dirty="0"/>
              <a:t>Isolation:</a:t>
            </a:r>
            <a:r>
              <a:rPr lang="en-US" dirty="0"/>
              <a:t> The VMM intercepts and checks all system calls. The VMM is in effect a Reference Monitor and provides total mediation on the use of the hardware. This can provide a strong isolation between virtual machines [Ros05].</a:t>
            </a:r>
          </a:p>
          <a:p>
            <a:pPr lvl="0"/>
            <a:r>
              <a:rPr lang="x-none" i="1" dirty="0"/>
              <a:t>Modularity:</a:t>
            </a:r>
            <a:r>
              <a:rPr lang="x-none" dirty="0"/>
              <a:t> execution instances </a:t>
            </a:r>
            <a:r>
              <a:rPr lang="en-US" dirty="0"/>
              <a:t>can have standards for their </a:t>
            </a:r>
            <a:r>
              <a:rPr lang="x-none" dirty="0"/>
              <a:t>interface to the software that will execute on them; </a:t>
            </a:r>
            <a:r>
              <a:rPr lang="en-US" dirty="0" err="1"/>
              <a:t>i</a:t>
            </a:r>
            <a:r>
              <a:rPr lang="x-none" dirty="0" smtClean="0"/>
              <a:t>nfact</a:t>
            </a:r>
            <a:r>
              <a:rPr lang="x-none" dirty="0"/>
              <a:t>, there is already an standard for this interface [OVF].</a:t>
            </a:r>
            <a:endParaRPr lang="en-US" dirty="0"/>
          </a:p>
          <a:p>
            <a:pPr lvl="0"/>
            <a:r>
              <a:rPr lang="en-US" i="1" dirty="0"/>
              <a:t>Usability:</a:t>
            </a:r>
            <a:r>
              <a:rPr lang="en-US" dirty="0"/>
              <a:t> Configuring an execution environment requires only to select software packages from a menu.</a:t>
            </a:r>
          </a:p>
          <a:p>
            <a:pPr lvl="0"/>
            <a:r>
              <a:rPr lang="en-US" i="1" dirty="0"/>
              <a:t>Portability</a:t>
            </a:r>
            <a:r>
              <a:rPr lang="en-US" dirty="0"/>
              <a:t>: We can move a VM from one processor to another by just moving its process descriptor.  We can also replicate VMs in this way to provide fault tolerance.</a:t>
            </a:r>
          </a:p>
          <a:p>
            <a:pPr lvl="0"/>
            <a:r>
              <a:rPr lang="en-US" i="1" dirty="0"/>
              <a:t>Extensibility</a:t>
            </a:r>
            <a:r>
              <a:rPr lang="en-US" dirty="0"/>
              <a:t>: It is possible to dynamically provide additional services.</a:t>
            </a:r>
          </a:p>
          <a:p>
            <a:pPr lvl="0"/>
            <a:r>
              <a:rPr lang="en-US" i="1" dirty="0"/>
              <a:t>Elasticity:</a:t>
            </a:r>
            <a:r>
              <a:rPr lang="en-US" dirty="0"/>
              <a:t> The SP has tools to dynamically increase or reduce the resources needed by a VM.</a:t>
            </a:r>
          </a:p>
          <a:p>
            <a:endParaRPr lang="en-US" dirty="0"/>
          </a:p>
        </p:txBody>
      </p:sp>
    </p:spTree>
    <p:extLst>
      <p:ext uri="{BB962C8B-B14F-4D97-AF65-F5344CB8AC3E}">
        <p14:creationId xmlns:p14="http://schemas.microsoft.com/office/powerpoint/2010/main" val="2919006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Liabilities</a:t>
            </a:r>
            <a:endParaRPr lang="en-US" dirty="0"/>
          </a:p>
        </p:txBody>
      </p:sp>
      <p:sp>
        <p:nvSpPr>
          <p:cNvPr id="3" name="Content Placeholder 2"/>
          <p:cNvSpPr>
            <a:spLocks noGrp="1"/>
          </p:cNvSpPr>
          <p:nvPr>
            <p:ph idx="1"/>
          </p:nvPr>
        </p:nvSpPr>
        <p:spPr/>
        <p:txBody>
          <a:bodyPr/>
          <a:lstStyle/>
          <a:p>
            <a:pPr lvl="0"/>
            <a:r>
              <a:rPr lang="en-US" dirty="0" smtClean="0"/>
              <a:t>A time </a:t>
            </a:r>
            <a:r>
              <a:rPr lang="en-US" dirty="0"/>
              <a:t>overhead compared to running on a real processor.</a:t>
            </a:r>
          </a:p>
          <a:p>
            <a:pPr lvl="0"/>
            <a:r>
              <a:rPr lang="en-US" dirty="0" smtClean="0"/>
              <a:t>Some </a:t>
            </a:r>
            <a:r>
              <a:rPr lang="en-US" dirty="0"/>
              <a:t>time and complexity overhead compared to containers.</a:t>
            </a:r>
          </a:p>
          <a:p>
            <a:r>
              <a:rPr lang="en-US" dirty="0" smtClean="0"/>
              <a:t>A need to </a:t>
            </a:r>
            <a:r>
              <a:rPr lang="en-US" dirty="0"/>
              <a:t>control the use of VMs for which we need an administration structure </a:t>
            </a:r>
          </a:p>
        </p:txBody>
      </p:sp>
    </p:spTree>
    <p:extLst>
      <p:ext uri="{BB962C8B-B14F-4D97-AF65-F5344CB8AC3E}">
        <p14:creationId xmlns:p14="http://schemas.microsoft.com/office/powerpoint/2010/main" val="664699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Related patterns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smtClean="0"/>
              <a:t>Container [Sye15]. A Software Container provides an execution environment for applications sharing a host operating system, binaries, and libraries with other containers. Containers have less execution overhead but are less flexible than VMs.</a:t>
            </a:r>
          </a:p>
          <a:p>
            <a:pPr lvl="0"/>
            <a:r>
              <a:rPr lang="en-US" smtClean="0"/>
              <a:t>Reference Monitor. As indicated, the VMM includes a concrete version of a Reference Monitor [Fer13a].</a:t>
            </a:r>
          </a:p>
          <a:p>
            <a:pPr lvl="0"/>
            <a:r>
              <a:rPr lang="en-US" smtClean="0"/>
              <a:t>Cloud Security Reference Architecture [Fer15]. </a:t>
            </a:r>
          </a:p>
          <a:p>
            <a:pPr lvl="0"/>
            <a:r>
              <a:rPr lang="en-US" smtClean="0"/>
              <a:t>NFV [Fer15b]. Network Functions Virtualization (NFV) is an architecture for the construction of network services using software building blocks. The building blocks, Virtual Network Functions (VNFs), are typically created from cloud services using virtual machines or containers.</a:t>
            </a:r>
          </a:p>
          <a:p>
            <a:pPr lvl="0"/>
            <a:r>
              <a:rPr lang="en-US" smtClean="0"/>
              <a:t>Secure Virtual Machine Image Repository [Fer13b]: Avoid the poisoning of VM images during creation and the leaking sensitive information accidentally left in the VMI by enforcing access control to the repository.</a:t>
            </a:r>
          </a:p>
          <a:p>
            <a:pPr lvl="0"/>
            <a:r>
              <a:rPr lang="en-US" smtClean="0"/>
              <a:t>Cloud Policy Management Point [Fer13b]: Provide an administrative dashboard for security functions, including authentication, authorization, cryptography, logging, and control of VM images. </a:t>
            </a:r>
          </a:p>
          <a:p>
            <a:endParaRPr lang="en-US" dirty="0"/>
          </a:p>
        </p:txBody>
      </p:sp>
    </p:spTree>
    <p:extLst>
      <p:ext uri="{BB962C8B-B14F-4D97-AF65-F5344CB8AC3E}">
        <p14:creationId xmlns:p14="http://schemas.microsoft.com/office/powerpoint/2010/main" val="1343668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03510"/>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1069848" y="1194619"/>
            <a:ext cx="10058400" cy="5471651"/>
          </a:xfrm>
        </p:spPr>
        <p:txBody>
          <a:bodyPr>
            <a:normAutofit fontScale="70000" lnSpcReduction="20000"/>
          </a:bodyPr>
          <a:lstStyle/>
          <a:p>
            <a:pPr marL="457200" indent="-457200">
              <a:spcBef>
                <a:spcPts val="1000"/>
              </a:spcBef>
              <a:buFont typeface="+mj-lt"/>
              <a:buAutoNum type="arabicPeriod"/>
            </a:pPr>
            <a:r>
              <a:rPr lang="en-US" dirty="0" err="1"/>
              <a:t>E.B.Fernandez</a:t>
            </a:r>
            <a:r>
              <a:rPr lang="en-US" dirty="0"/>
              <a:t>, “Security patterns in practice: Building secure architectures using software patterns”, Wiley Series on Software Design Patterns, 2013  (Chapter 15 describes cloud architectures)</a:t>
            </a:r>
          </a:p>
          <a:p>
            <a:pPr marL="457200" indent="-457200">
              <a:spcBef>
                <a:spcPts val="1000"/>
              </a:spcBef>
              <a:buFont typeface="+mj-lt"/>
              <a:buAutoNum type="arabicPeriod"/>
            </a:pPr>
            <a:r>
              <a:rPr lang="en-US" dirty="0" err="1"/>
              <a:t>E.B.Fernandez</a:t>
            </a:r>
            <a:r>
              <a:rPr lang="en-US" dirty="0"/>
              <a:t>, Raul </a:t>
            </a:r>
            <a:r>
              <a:rPr lang="en-US" dirty="0" err="1"/>
              <a:t>Monge</a:t>
            </a:r>
            <a:r>
              <a:rPr lang="en-US" dirty="0"/>
              <a:t>, and Keiko </a:t>
            </a:r>
            <a:r>
              <a:rPr lang="en-US" dirty="0" err="1"/>
              <a:t>Hashizume</a:t>
            </a:r>
            <a:r>
              <a:rPr lang="en-US" dirty="0"/>
              <a:t>, “Building a security reference architecture for cloud systems”, Requirements Engineering. </a:t>
            </a:r>
            <a:r>
              <a:rPr lang="en-US" dirty="0" err="1"/>
              <a:t>Doi</a:t>
            </a:r>
            <a:r>
              <a:rPr lang="en-US" dirty="0"/>
              <a:t>: 10.1007/s00766-014-0218-7, 2015 </a:t>
            </a:r>
          </a:p>
          <a:p>
            <a:pPr marL="457200" indent="-457200">
              <a:spcBef>
                <a:spcPts val="1000"/>
              </a:spcBef>
              <a:buFont typeface="+mj-lt"/>
              <a:buAutoNum type="arabicPeriod"/>
            </a:pPr>
            <a:r>
              <a:rPr lang="en-US" dirty="0">
                <a:solidFill>
                  <a:srgbClr val="000000"/>
                </a:solidFill>
              </a:rPr>
              <a:t>E.B. Fernandez, N. Yoshioka, and H. </a:t>
            </a:r>
            <a:r>
              <a:rPr lang="en-US" dirty="0" err="1">
                <a:solidFill>
                  <a:srgbClr val="000000"/>
                </a:solidFill>
              </a:rPr>
              <a:t>Washizaki</a:t>
            </a:r>
            <a:r>
              <a:rPr lang="en-US" dirty="0">
                <a:solidFill>
                  <a:srgbClr val="000000"/>
                </a:solidFill>
              </a:rPr>
              <a:t>, “Patterns for Security and Privacy in Cloud Ecosystems”, 23rd IEEE Int. Requirements Eng. Conf., August 24-28, Ottawa, Canada</a:t>
            </a:r>
          </a:p>
          <a:p>
            <a:pPr marL="457200" indent="-457200">
              <a:spcBef>
                <a:spcPts val="1000"/>
              </a:spcBef>
              <a:buFont typeface="+mj-lt"/>
              <a:buAutoNum type="arabicPeriod"/>
            </a:pPr>
            <a:r>
              <a:rPr lang="en-US" dirty="0" smtClean="0">
                <a:solidFill>
                  <a:srgbClr val="000000"/>
                </a:solidFill>
              </a:rPr>
              <a:t>E</a:t>
            </a:r>
            <a:r>
              <a:rPr lang="en-US" dirty="0">
                <a:solidFill>
                  <a:srgbClr val="000000"/>
                </a:solidFill>
              </a:rPr>
              <a:t>. Fernandez and </a:t>
            </a:r>
            <a:r>
              <a:rPr lang="en-US" dirty="0" err="1">
                <a:solidFill>
                  <a:srgbClr val="000000"/>
                </a:solidFill>
              </a:rPr>
              <a:t>Brahim</a:t>
            </a:r>
            <a:r>
              <a:rPr lang="en-US" dirty="0">
                <a:solidFill>
                  <a:srgbClr val="000000"/>
                </a:solidFill>
              </a:rPr>
              <a:t> Hamid, “A pattern for Network Functions Virtualization”, 21st European Conf. on Pattern Languages of Programs  (</a:t>
            </a:r>
            <a:r>
              <a:rPr lang="en-US" dirty="0" err="1">
                <a:solidFill>
                  <a:srgbClr val="000000"/>
                </a:solidFill>
              </a:rPr>
              <a:t>EuroPLoP</a:t>
            </a:r>
            <a:r>
              <a:rPr lang="en-US" dirty="0">
                <a:solidFill>
                  <a:srgbClr val="000000"/>
                </a:solidFill>
              </a:rPr>
              <a:t> 2015</a:t>
            </a:r>
            <a:r>
              <a:rPr lang="en-US" dirty="0" smtClean="0">
                <a:solidFill>
                  <a:srgbClr val="000000"/>
                </a:solidFill>
              </a:rPr>
              <a:t>)</a:t>
            </a:r>
          </a:p>
          <a:p>
            <a:pPr marL="457200" indent="-457200">
              <a:spcBef>
                <a:spcPts val="1000"/>
              </a:spcBef>
              <a:buFont typeface="+mj-lt"/>
              <a:buAutoNum type="arabicPeriod"/>
            </a:pPr>
            <a:r>
              <a:rPr lang="en-US" dirty="0">
                <a:solidFill>
                  <a:srgbClr val="000000"/>
                </a:solidFill>
              </a:rPr>
              <a:t>E.B. Fernandez, </a:t>
            </a:r>
            <a:r>
              <a:rPr lang="en-US" dirty="0" err="1">
                <a:solidFill>
                  <a:srgbClr val="000000"/>
                </a:solidFill>
              </a:rPr>
              <a:t>Nobukazu</a:t>
            </a:r>
            <a:r>
              <a:rPr lang="en-US" dirty="0">
                <a:solidFill>
                  <a:srgbClr val="000000"/>
                </a:solidFill>
              </a:rPr>
              <a:t> Yoshioka, Hironori </a:t>
            </a:r>
            <a:r>
              <a:rPr lang="en-US" dirty="0" err="1">
                <a:solidFill>
                  <a:srgbClr val="000000"/>
                </a:solidFill>
              </a:rPr>
              <a:t>Washizaki</a:t>
            </a:r>
            <a:r>
              <a:rPr lang="en-US" dirty="0">
                <a:solidFill>
                  <a:srgbClr val="000000"/>
                </a:solidFill>
              </a:rPr>
              <a:t>, “Cloud Access Security Broker (CASB): A pattern for accessing secure cloud services”, Procs. of  4th </a:t>
            </a:r>
            <a:r>
              <a:rPr lang="en-US" dirty="0" err="1">
                <a:solidFill>
                  <a:srgbClr val="000000"/>
                </a:solidFill>
              </a:rPr>
              <a:t>AsianPLoP</a:t>
            </a:r>
            <a:r>
              <a:rPr lang="en-US" dirty="0">
                <a:solidFill>
                  <a:srgbClr val="000000"/>
                </a:solidFill>
              </a:rPr>
              <a:t> (Pattern Languages of Programs) 2015, Tokyo, Japan, March 2015.</a:t>
            </a:r>
          </a:p>
          <a:p>
            <a:pPr marL="457200" indent="-457200">
              <a:spcBef>
                <a:spcPts val="1000"/>
              </a:spcBef>
              <a:buFont typeface="+mj-lt"/>
              <a:buAutoNum type="arabicPeriod"/>
            </a:pPr>
            <a:r>
              <a:rPr lang="en-US" dirty="0" err="1">
                <a:solidFill>
                  <a:srgbClr val="000000"/>
                </a:solidFill>
              </a:rPr>
              <a:t>E.B.Fernandez</a:t>
            </a:r>
            <a:r>
              <a:rPr lang="en-US" dirty="0">
                <a:solidFill>
                  <a:srgbClr val="000000"/>
                </a:solidFill>
              </a:rPr>
              <a:t>, H. </a:t>
            </a:r>
            <a:r>
              <a:rPr lang="en-US" dirty="0" err="1">
                <a:solidFill>
                  <a:srgbClr val="000000"/>
                </a:solidFill>
              </a:rPr>
              <a:t>Yashizaki</a:t>
            </a:r>
            <a:r>
              <a:rPr lang="en-US" dirty="0">
                <a:solidFill>
                  <a:srgbClr val="000000"/>
                </a:solidFill>
              </a:rPr>
              <a:t>, N. Yoshioka, “Patterns for Secure Cloud IaaS”, 5th Asian Conference on Pattern Languages of Programs” (</a:t>
            </a:r>
            <a:r>
              <a:rPr lang="en-US" dirty="0" err="1">
                <a:solidFill>
                  <a:srgbClr val="000000"/>
                </a:solidFill>
              </a:rPr>
              <a:t>AsianPLoP</a:t>
            </a:r>
            <a:r>
              <a:rPr lang="en-US" dirty="0">
                <a:solidFill>
                  <a:srgbClr val="000000"/>
                </a:solidFill>
              </a:rPr>
              <a:t> 2016</a:t>
            </a:r>
            <a:r>
              <a:rPr lang="en-US" dirty="0" smtClean="0">
                <a:solidFill>
                  <a:srgbClr val="000000"/>
                </a:solidFill>
              </a:rPr>
              <a:t>).</a:t>
            </a:r>
          </a:p>
          <a:p>
            <a:pPr marL="457200" indent="-457200">
              <a:spcBef>
                <a:spcPts val="1000"/>
              </a:spcBef>
              <a:buFont typeface="+mj-lt"/>
              <a:buAutoNum type="arabicPeriod"/>
            </a:pPr>
            <a:r>
              <a:rPr lang="en-US" dirty="0" err="1">
                <a:solidFill>
                  <a:srgbClr val="000000"/>
                </a:solidFill>
              </a:rPr>
              <a:t>Dereje</a:t>
            </a:r>
            <a:r>
              <a:rPr lang="en-US" dirty="0">
                <a:solidFill>
                  <a:srgbClr val="000000"/>
                </a:solidFill>
              </a:rPr>
              <a:t> </a:t>
            </a:r>
            <a:r>
              <a:rPr lang="en-US" dirty="0" err="1">
                <a:solidFill>
                  <a:srgbClr val="000000"/>
                </a:solidFill>
              </a:rPr>
              <a:t>Yimam</a:t>
            </a:r>
            <a:r>
              <a:rPr lang="en-US" dirty="0">
                <a:solidFill>
                  <a:srgbClr val="000000"/>
                </a:solidFill>
              </a:rPr>
              <a:t> and Eduardo B. Fernandez, “Building Compliance and Security Reference Architectures for cloud systems”, IEEE Int. Conf. On Cloud Engineering (IC2E) 2016, Berlin, April 4-8, 2016.</a:t>
            </a:r>
          </a:p>
          <a:p>
            <a:pPr marL="457200" indent="-457200">
              <a:spcBef>
                <a:spcPts val="1000"/>
              </a:spcBef>
              <a:buFont typeface="+mj-lt"/>
              <a:buAutoNum type="arabicPeriod"/>
            </a:pPr>
            <a:r>
              <a:rPr lang="en-US" dirty="0" smtClean="0">
                <a:solidFill>
                  <a:srgbClr val="000000"/>
                </a:solidFill>
              </a:rPr>
              <a:t>Madiha H. Syed and Eduardo B. Fernandez, “The Software Container pattern”, 22nd Conference on Pattern Languages of Programs (</a:t>
            </a:r>
            <a:r>
              <a:rPr lang="en-US" dirty="0" err="1" smtClean="0">
                <a:solidFill>
                  <a:srgbClr val="000000"/>
                </a:solidFill>
              </a:rPr>
              <a:t>PLoP</a:t>
            </a:r>
            <a:r>
              <a:rPr lang="en-US" dirty="0" smtClean="0">
                <a:solidFill>
                  <a:srgbClr val="000000"/>
                </a:solidFill>
              </a:rPr>
              <a:t> 2015), Pittsburgh, PA,  October 24-26, 2015</a:t>
            </a:r>
          </a:p>
          <a:p>
            <a:pPr marL="457200" indent="-457200">
              <a:spcBef>
                <a:spcPts val="1000"/>
              </a:spcBef>
              <a:buFont typeface="+mj-lt"/>
              <a:buAutoNum type="arabicPeriod"/>
            </a:pPr>
            <a:r>
              <a:rPr lang="en-US" dirty="0" smtClean="0">
                <a:solidFill>
                  <a:srgbClr val="000000"/>
                </a:solidFill>
              </a:rPr>
              <a:t>Madiha </a:t>
            </a:r>
            <a:r>
              <a:rPr lang="en-US" dirty="0">
                <a:solidFill>
                  <a:srgbClr val="000000"/>
                </a:solidFill>
              </a:rPr>
              <a:t>H. Syed, </a:t>
            </a:r>
            <a:r>
              <a:rPr lang="en-US" dirty="0" err="1">
                <a:solidFill>
                  <a:srgbClr val="000000"/>
                </a:solidFill>
              </a:rPr>
              <a:t>E.B.Fernandez</a:t>
            </a:r>
            <a:r>
              <a:rPr lang="en-US" dirty="0">
                <a:solidFill>
                  <a:srgbClr val="000000"/>
                </a:solidFill>
              </a:rPr>
              <a:t>, </a:t>
            </a:r>
            <a:r>
              <a:rPr lang="en-US" dirty="0" err="1">
                <a:solidFill>
                  <a:srgbClr val="000000"/>
                </a:solidFill>
              </a:rPr>
              <a:t>M.Ilyas</a:t>
            </a:r>
            <a:r>
              <a:rPr lang="en-US" dirty="0">
                <a:solidFill>
                  <a:srgbClr val="000000"/>
                </a:solidFill>
              </a:rPr>
              <a:t>, “A pattern for fog computing”, Pattern Languages of Programming (</a:t>
            </a:r>
            <a:r>
              <a:rPr lang="en-US" dirty="0" err="1">
                <a:solidFill>
                  <a:srgbClr val="000000"/>
                </a:solidFill>
              </a:rPr>
              <a:t>VikingPLoP</a:t>
            </a:r>
            <a:r>
              <a:rPr lang="en-US" dirty="0">
                <a:solidFill>
                  <a:srgbClr val="000000"/>
                </a:solidFill>
              </a:rPr>
              <a:t> 2016), 7th-10th April 2016, </a:t>
            </a:r>
            <a:r>
              <a:rPr lang="en-US" dirty="0" err="1">
                <a:solidFill>
                  <a:srgbClr val="000000"/>
                </a:solidFill>
              </a:rPr>
              <a:t>Leerdam</a:t>
            </a:r>
            <a:r>
              <a:rPr lang="en-US" dirty="0">
                <a:solidFill>
                  <a:srgbClr val="000000"/>
                </a:solidFill>
              </a:rPr>
              <a:t>, Netherlands</a:t>
            </a:r>
          </a:p>
          <a:p>
            <a:pPr marL="457200" indent="-457200">
              <a:spcBef>
                <a:spcPts val="1000"/>
              </a:spcBef>
              <a:buFont typeface="+mj-lt"/>
              <a:buAutoNum type="arabicPeriod"/>
            </a:pPr>
            <a:r>
              <a:rPr lang="en-US" dirty="0">
                <a:solidFill>
                  <a:srgbClr val="000000"/>
                </a:solidFill>
              </a:rPr>
              <a:t>Madiha H. Syed and </a:t>
            </a:r>
            <a:r>
              <a:rPr lang="en-US" dirty="0" err="1">
                <a:solidFill>
                  <a:srgbClr val="000000"/>
                </a:solidFill>
              </a:rPr>
              <a:t>E.B.Fernandez</a:t>
            </a:r>
            <a:r>
              <a:rPr lang="en-US" dirty="0">
                <a:solidFill>
                  <a:srgbClr val="000000"/>
                </a:solidFill>
              </a:rPr>
              <a:t>, “Cloud ecosystems support for Internet of Things and DevOps using patterns”, First International Workshop on Interoperability, Integration, and Interconnection of Internet of Things Systems (I4T), part of the IEEE Int. Conf. on Cloud Engineering (IC2E), Berlin, Germany, April 4-8, 2016.</a:t>
            </a:r>
          </a:p>
          <a:p>
            <a:pPr marL="457200" indent="-457200">
              <a:spcBef>
                <a:spcPts val="1000"/>
              </a:spcBef>
              <a:buFont typeface="+mj-lt"/>
              <a:buAutoNum type="arabicPeriod"/>
            </a:pPr>
            <a:r>
              <a:rPr lang="en-US" dirty="0">
                <a:solidFill>
                  <a:srgbClr val="000000"/>
                </a:solidFill>
              </a:rPr>
              <a:t>E.B. Fernandez, </a:t>
            </a:r>
            <a:r>
              <a:rPr lang="en-US" dirty="0" err="1">
                <a:solidFill>
                  <a:srgbClr val="000000"/>
                </a:solidFill>
              </a:rPr>
              <a:t>Nobukazu</a:t>
            </a:r>
            <a:r>
              <a:rPr lang="en-US" dirty="0">
                <a:solidFill>
                  <a:srgbClr val="000000"/>
                </a:solidFill>
              </a:rPr>
              <a:t> Yoshioka, Hironori </a:t>
            </a:r>
            <a:r>
              <a:rPr lang="en-US" dirty="0" err="1">
                <a:solidFill>
                  <a:srgbClr val="000000"/>
                </a:solidFill>
              </a:rPr>
              <a:t>Washizaki</a:t>
            </a:r>
            <a:r>
              <a:rPr lang="en-US" dirty="0">
                <a:solidFill>
                  <a:srgbClr val="000000"/>
                </a:solidFill>
              </a:rPr>
              <a:t>, and Madiha H. Syed, “Modeling cloud ecosystems”, J. Future Internet 2016, 8, 13.</a:t>
            </a:r>
          </a:p>
          <a:p>
            <a:pPr marL="457200" indent="-457200">
              <a:spcBef>
                <a:spcPts val="1000"/>
              </a:spcBef>
              <a:buFont typeface="+mj-lt"/>
              <a:buAutoNum type="arabicPeriod"/>
            </a:pPr>
            <a:r>
              <a:rPr lang="en-US" dirty="0">
                <a:solidFill>
                  <a:srgbClr val="000000"/>
                </a:solidFill>
              </a:rPr>
              <a:t>Madiha H. Syed and Eduardo B. Fernandez, “</a:t>
            </a:r>
            <a:r>
              <a:rPr lang="en-US" dirty="0"/>
              <a:t>A  Pattern for a Virtual Machine Environment</a:t>
            </a:r>
            <a:r>
              <a:rPr lang="en-US" dirty="0">
                <a:solidFill>
                  <a:srgbClr val="000000"/>
                </a:solidFill>
              </a:rPr>
              <a:t>”, 23rd Conference on Pattern Languages of Programs (</a:t>
            </a:r>
            <a:r>
              <a:rPr lang="en-US" dirty="0" err="1">
                <a:solidFill>
                  <a:srgbClr val="000000"/>
                </a:solidFill>
              </a:rPr>
              <a:t>PLoP</a:t>
            </a:r>
            <a:r>
              <a:rPr lang="en-US" dirty="0">
                <a:solidFill>
                  <a:srgbClr val="000000"/>
                </a:solidFill>
              </a:rPr>
              <a:t> 2016), Champaign, IL,  October 23-26, 2016 (accepted</a:t>
            </a:r>
            <a:r>
              <a:rPr lang="en-US" dirty="0" smtClean="0">
                <a:solidFill>
                  <a:srgbClr val="000000"/>
                </a:solidFill>
              </a:rPr>
              <a:t>)</a:t>
            </a:r>
            <a:endParaRPr lang="en-US" dirty="0">
              <a:solidFill>
                <a:srgbClr val="000000"/>
              </a:solidFill>
            </a:endParaRPr>
          </a:p>
        </p:txBody>
      </p:sp>
    </p:spTree>
    <p:extLst>
      <p:ext uri="{BB962C8B-B14F-4D97-AF65-F5344CB8AC3E}">
        <p14:creationId xmlns:p14="http://schemas.microsoft.com/office/powerpoint/2010/main" val="405032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Ecosystems</a:t>
            </a:r>
            <a:endParaRPr lang="en-US" dirty="0"/>
          </a:p>
        </p:txBody>
      </p:sp>
      <p:sp>
        <p:nvSpPr>
          <p:cNvPr id="3" name="Content Placeholder 2"/>
          <p:cNvSpPr>
            <a:spLocks noGrp="1"/>
          </p:cNvSpPr>
          <p:nvPr>
            <p:ph idx="1"/>
          </p:nvPr>
        </p:nvSpPr>
        <p:spPr/>
        <p:txBody>
          <a:bodyPr>
            <a:normAutofit/>
          </a:bodyPr>
          <a:lstStyle/>
          <a:p>
            <a:r>
              <a:rPr lang="en-US" dirty="0" smtClean="0"/>
              <a:t>Ecosystems were initially defined from a biological perspective: </a:t>
            </a:r>
          </a:p>
          <a:p>
            <a:pPr lvl="1"/>
            <a:r>
              <a:rPr lang="en-US" dirty="0" smtClean="0"/>
              <a:t>“systems formed by the interaction of a community of organisms with their physical environment”</a:t>
            </a:r>
          </a:p>
          <a:p>
            <a:r>
              <a:rPr lang="en-US" dirty="0" smtClean="0"/>
              <a:t>The term was later applied to software systems: </a:t>
            </a:r>
          </a:p>
          <a:p>
            <a:pPr lvl="1"/>
            <a:r>
              <a:rPr lang="en-US" dirty="0" smtClean="0"/>
              <a:t>“a collection of software systems, which are developed and co-evolve in the same environment” </a:t>
            </a:r>
          </a:p>
          <a:p>
            <a:r>
              <a:rPr lang="en-US" dirty="0" smtClean="0"/>
              <a:t>An Ecosystem is the expansion of a software product line architecture to include systems outside the product which interact with the product. </a:t>
            </a:r>
          </a:p>
          <a:p>
            <a:r>
              <a:rPr lang="en-US" dirty="0" smtClean="0"/>
              <a:t>Developing ecosystems for complex systems helps service providers as well as consumers. </a:t>
            </a:r>
          </a:p>
          <a:p>
            <a:r>
              <a:rPr lang="en-US" dirty="0" smtClean="0"/>
              <a:t>Cloud computing is an excellent example of such complex interconnected systems. </a:t>
            </a:r>
            <a:endParaRPr lang="en-US" dirty="0"/>
          </a:p>
        </p:txBody>
      </p:sp>
    </p:spTree>
    <p:extLst>
      <p:ext uri="{BB962C8B-B14F-4D97-AF65-F5344CB8AC3E}">
        <p14:creationId xmlns:p14="http://schemas.microsoft.com/office/powerpoint/2010/main" val="2996278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Cloud Ecosystem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cloud, its associated systems, providers, consumers, brokers, software, and infrastructure are all related and make up the cloud ecosystem.  </a:t>
            </a:r>
          </a:p>
          <a:p>
            <a:r>
              <a:rPr lang="en-US" dirty="0" smtClean="0"/>
              <a:t>The complexity of the cloud ecosystem is also increasing as new functions or technologies become available. </a:t>
            </a:r>
          </a:p>
          <a:p>
            <a:r>
              <a:rPr lang="en-US" dirty="0" smtClean="0"/>
              <a:t>Growth in dimension and diversity of this ecosystem is contributing to the evolution of intelligent and interactive environments like IoT. </a:t>
            </a:r>
          </a:p>
          <a:p>
            <a:r>
              <a:rPr lang="en-US" dirty="0" smtClean="0"/>
              <a:t>All this can be of tremendous value but we need to properly handle this complexity in order to better utilize the full potential of the system.</a:t>
            </a:r>
          </a:p>
          <a:p>
            <a:r>
              <a:rPr lang="en-US" dirty="0" smtClean="0"/>
              <a:t>Several companies are developing ecosystems around their products, e.g. Cisco, Apple, and Microsoft. </a:t>
            </a:r>
          </a:p>
          <a:p>
            <a:r>
              <a:rPr lang="en-US" dirty="0" smtClean="0"/>
              <a:t>In </a:t>
            </a:r>
            <a:r>
              <a:rPr lang="en-US" dirty="0"/>
              <a:t>cloud ecosystems their complementary systems may not be produced by the same vendor and may use different protocols although able to interact with other products in the ecosystem. </a:t>
            </a:r>
          </a:p>
          <a:p>
            <a:endParaRPr lang="en-US" dirty="0"/>
          </a:p>
        </p:txBody>
      </p:sp>
    </p:spTree>
    <p:extLst>
      <p:ext uri="{BB962C8B-B14F-4D97-AF65-F5344CB8AC3E}">
        <p14:creationId xmlns:p14="http://schemas.microsoft.com/office/powerpoint/2010/main" val="513826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Motivation</a:t>
            </a:r>
            <a:endParaRPr lang="en-US" dirty="0"/>
          </a:p>
        </p:txBody>
      </p:sp>
      <p:sp>
        <p:nvSpPr>
          <p:cNvPr id="3" name="Content Placeholder 2"/>
          <p:cNvSpPr>
            <a:spLocks noGrp="1"/>
          </p:cNvSpPr>
          <p:nvPr>
            <p:ph idx="1"/>
          </p:nvPr>
        </p:nvSpPr>
        <p:spPr/>
        <p:txBody>
          <a:bodyPr>
            <a:normAutofit/>
          </a:bodyPr>
          <a:lstStyle/>
          <a:p>
            <a:r>
              <a:rPr lang="en-US" smtClean="0"/>
              <a:t>Lack of reference architectures or other abstract models inhibit the wider adoption of software ecosystems and deny the possibility of exploiting their full potential</a:t>
            </a:r>
          </a:p>
          <a:p>
            <a:r>
              <a:rPr lang="en-US" smtClean="0"/>
              <a:t>This need motivates our work: </a:t>
            </a:r>
          </a:p>
          <a:p>
            <a:pPr lvl="1"/>
            <a:r>
              <a:rPr lang="en-US" smtClean="0"/>
              <a:t>Architectural models based on patterns are a powerful representation when building or using cloud ecosystems and similar complex systems </a:t>
            </a:r>
          </a:p>
          <a:p>
            <a:r>
              <a:rPr lang="en-US" smtClean="0"/>
              <a:t>Despite the popularity of cloud there are major cloud challenges such as security, privacy and compliance. </a:t>
            </a:r>
          </a:p>
          <a:p>
            <a:r>
              <a:rPr lang="en-US" smtClean="0"/>
              <a:t>Complex systems face serious security problems because of lack of holistic and unified view.</a:t>
            </a:r>
          </a:p>
          <a:p>
            <a:pPr lvl="1"/>
            <a:r>
              <a:rPr lang="en-US" smtClean="0"/>
              <a:t>Systems built piecemeal overlook vital interactions that may lead to vulnerabilities</a:t>
            </a:r>
          </a:p>
          <a:p>
            <a:r>
              <a:rPr lang="en-US" smtClean="0"/>
              <a:t>After a careful search we have not found similar models </a:t>
            </a:r>
            <a:endParaRPr lang="en-US" dirty="0"/>
          </a:p>
        </p:txBody>
      </p:sp>
    </p:spTree>
    <p:extLst>
      <p:ext uri="{BB962C8B-B14F-4D97-AF65-F5344CB8AC3E}">
        <p14:creationId xmlns:p14="http://schemas.microsoft.com/office/powerpoint/2010/main" val="549477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What have we done so far?</a:t>
            </a:r>
            <a:endParaRPr lang="en-US" cap="none" dirty="0">
              <a:solidFill>
                <a:srgbClr val="000000"/>
              </a:solidFill>
            </a:endParaRPr>
          </a:p>
        </p:txBody>
      </p:sp>
      <p:sp>
        <p:nvSpPr>
          <p:cNvPr id="3" name="Content Placeholder 2"/>
          <p:cNvSpPr>
            <a:spLocks noGrp="1"/>
          </p:cNvSpPr>
          <p:nvPr>
            <p:ph idx="1"/>
          </p:nvPr>
        </p:nvSpPr>
        <p:spPr>
          <a:xfrm>
            <a:off x="1141412" y="2097088"/>
            <a:ext cx="9905999" cy="4499655"/>
          </a:xfrm>
        </p:spPr>
        <p:txBody>
          <a:bodyPr>
            <a:normAutofit/>
          </a:bodyPr>
          <a:lstStyle/>
          <a:p>
            <a:r>
              <a:rPr lang="en-US" dirty="0">
                <a:solidFill>
                  <a:srgbClr val="000000"/>
                </a:solidFill>
              </a:rPr>
              <a:t>We </a:t>
            </a:r>
            <a:r>
              <a:rPr lang="en-US" dirty="0" smtClean="0">
                <a:solidFill>
                  <a:srgbClr val="000000"/>
                </a:solidFill>
              </a:rPr>
              <a:t>have the </a:t>
            </a:r>
            <a:r>
              <a:rPr lang="en-US" dirty="0">
                <a:solidFill>
                  <a:srgbClr val="000000"/>
                </a:solidFill>
              </a:rPr>
              <a:t>ecosystem in the form of a pattern diagram </a:t>
            </a:r>
            <a:endParaRPr lang="en-US" dirty="0" smtClean="0">
              <a:solidFill>
                <a:srgbClr val="000000"/>
              </a:solidFill>
            </a:endParaRPr>
          </a:p>
          <a:p>
            <a:r>
              <a:rPr lang="en-US" dirty="0" smtClean="0">
                <a:solidFill>
                  <a:srgbClr val="000000"/>
                </a:solidFill>
              </a:rPr>
              <a:t>Some </a:t>
            </a:r>
            <a:r>
              <a:rPr lang="en-US" dirty="0">
                <a:solidFill>
                  <a:srgbClr val="000000"/>
                </a:solidFill>
              </a:rPr>
              <a:t>of the components of this system have been already modeled as patterns and reference architectures using UML </a:t>
            </a:r>
            <a:r>
              <a:rPr lang="en-US" dirty="0" smtClean="0">
                <a:solidFill>
                  <a:srgbClr val="000000"/>
                </a:solidFill>
              </a:rPr>
              <a:t>models, </a:t>
            </a:r>
            <a:r>
              <a:rPr lang="en-US" dirty="0">
                <a:solidFill>
                  <a:srgbClr val="000000"/>
                </a:solidFill>
              </a:rPr>
              <a:t>but some are missing</a:t>
            </a:r>
          </a:p>
          <a:p>
            <a:r>
              <a:rPr lang="en-US" dirty="0">
                <a:solidFill>
                  <a:srgbClr val="000000"/>
                </a:solidFill>
              </a:rPr>
              <a:t>We </a:t>
            </a:r>
            <a:r>
              <a:rPr lang="en-US" dirty="0" smtClean="0">
                <a:solidFill>
                  <a:srgbClr val="000000"/>
                </a:solidFill>
              </a:rPr>
              <a:t>added </a:t>
            </a:r>
            <a:r>
              <a:rPr lang="en-US" dirty="0">
                <a:solidFill>
                  <a:srgbClr val="000000"/>
                </a:solidFill>
              </a:rPr>
              <a:t>to the cloud ecosystem newly identified components, described as patterns. </a:t>
            </a:r>
          </a:p>
          <a:p>
            <a:r>
              <a:rPr lang="en-US" dirty="0">
                <a:solidFill>
                  <a:srgbClr val="000000"/>
                </a:solidFill>
              </a:rPr>
              <a:t>We </a:t>
            </a:r>
            <a:r>
              <a:rPr lang="en-US" dirty="0" smtClean="0">
                <a:solidFill>
                  <a:srgbClr val="000000"/>
                </a:solidFill>
              </a:rPr>
              <a:t>studied </a:t>
            </a:r>
            <a:r>
              <a:rPr lang="en-US" dirty="0">
                <a:solidFill>
                  <a:srgbClr val="000000"/>
                </a:solidFill>
              </a:rPr>
              <a:t>new types of systems, like IoT, which are driving the changes in cloud ecosystems. </a:t>
            </a:r>
          </a:p>
          <a:p>
            <a:r>
              <a:rPr lang="en-US" dirty="0">
                <a:solidFill>
                  <a:srgbClr val="000000"/>
                </a:solidFill>
              </a:rPr>
              <a:t>We also </a:t>
            </a:r>
            <a:r>
              <a:rPr lang="en-US" dirty="0" smtClean="0">
                <a:solidFill>
                  <a:srgbClr val="000000"/>
                </a:solidFill>
              </a:rPr>
              <a:t>discussed </a:t>
            </a:r>
            <a:r>
              <a:rPr lang="en-US" dirty="0">
                <a:solidFill>
                  <a:srgbClr val="000000"/>
                </a:solidFill>
              </a:rPr>
              <a:t>how this evolution is changing the way we handle software development and deployment</a:t>
            </a:r>
            <a:r>
              <a:rPr lang="en-US" dirty="0" smtClean="0">
                <a:solidFill>
                  <a:srgbClr val="000000"/>
                </a:solidFill>
              </a:rPr>
              <a:t>.</a:t>
            </a:r>
          </a:p>
          <a:p>
            <a:r>
              <a:rPr lang="en-US" dirty="0"/>
              <a:t>We discuss the value of these models with respect to several security objectives.  </a:t>
            </a:r>
          </a:p>
          <a:p>
            <a:r>
              <a:rPr lang="en-US" dirty="0"/>
              <a:t>We do not claim completeness, an ecosystem is open-ended and </a:t>
            </a:r>
            <a:r>
              <a:rPr lang="en-US" dirty="0" smtClean="0"/>
              <a:t>this model </a:t>
            </a:r>
            <a:r>
              <a:rPr lang="en-US" dirty="0"/>
              <a:t>is a first step in their architectural representation. </a:t>
            </a:r>
          </a:p>
          <a:p>
            <a:pPr marL="0" indent="0">
              <a:buNone/>
            </a:pPr>
            <a:endParaRPr lang="en-US" dirty="0">
              <a:solidFill>
                <a:srgbClr val="000000"/>
              </a:solidFill>
            </a:endParaRPr>
          </a:p>
        </p:txBody>
      </p:sp>
    </p:spTree>
    <p:extLst>
      <p:ext uri="{BB962C8B-B14F-4D97-AF65-F5344CB8AC3E}">
        <p14:creationId xmlns:p14="http://schemas.microsoft.com/office/powerpoint/2010/main" val="3486555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solidFill>
                  <a:srgbClr val="000000"/>
                </a:solidFill>
              </a:rPr>
              <a:t>Recent Publications</a:t>
            </a:r>
            <a:endParaRPr lang="en-US" cap="none" dirty="0">
              <a:solidFill>
                <a:srgbClr val="000000"/>
              </a:solidFill>
            </a:endParaRP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solidFill>
                  <a:srgbClr val="000000"/>
                </a:solidFill>
              </a:rPr>
              <a:t>Madiha H. Syed and Eduardo B. Fernandez, “The Software Container pattern”, 22nd Conference on Pattern Languages of Programs (</a:t>
            </a:r>
            <a:r>
              <a:rPr lang="en-US" dirty="0" err="1">
                <a:solidFill>
                  <a:srgbClr val="000000"/>
                </a:solidFill>
              </a:rPr>
              <a:t>PLoP</a:t>
            </a:r>
            <a:r>
              <a:rPr lang="en-US" dirty="0">
                <a:solidFill>
                  <a:srgbClr val="000000"/>
                </a:solidFill>
              </a:rPr>
              <a:t> 2015), Pittsburgh, PA,  October 24-26, 2015</a:t>
            </a:r>
          </a:p>
          <a:p>
            <a:pPr marL="457200" indent="-457200">
              <a:buFont typeface="+mj-lt"/>
              <a:buAutoNum type="arabicPeriod"/>
            </a:pPr>
            <a:r>
              <a:rPr lang="en-US" dirty="0">
                <a:solidFill>
                  <a:srgbClr val="000000"/>
                </a:solidFill>
              </a:rPr>
              <a:t>Madiha H. Syed, </a:t>
            </a:r>
            <a:r>
              <a:rPr lang="en-US" dirty="0" err="1">
                <a:solidFill>
                  <a:srgbClr val="000000"/>
                </a:solidFill>
              </a:rPr>
              <a:t>E.B.Fernandez</a:t>
            </a:r>
            <a:r>
              <a:rPr lang="en-US" dirty="0">
                <a:solidFill>
                  <a:srgbClr val="000000"/>
                </a:solidFill>
              </a:rPr>
              <a:t>, </a:t>
            </a:r>
            <a:r>
              <a:rPr lang="en-US" dirty="0" err="1">
                <a:solidFill>
                  <a:srgbClr val="000000"/>
                </a:solidFill>
              </a:rPr>
              <a:t>M.Ilyas</a:t>
            </a:r>
            <a:r>
              <a:rPr lang="en-US" dirty="0">
                <a:solidFill>
                  <a:srgbClr val="000000"/>
                </a:solidFill>
              </a:rPr>
              <a:t>, “A pattern for fog computing”, Pattern Languages of Programming (</a:t>
            </a:r>
            <a:r>
              <a:rPr lang="en-US" dirty="0" err="1">
                <a:solidFill>
                  <a:srgbClr val="000000"/>
                </a:solidFill>
              </a:rPr>
              <a:t>VikingPLoP</a:t>
            </a:r>
            <a:r>
              <a:rPr lang="en-US" dirty="0">
                <a:solidFill>
                  <a:srgbClr val="000000"/>
                </a:solidFill>
              </a:rPr>
              <a:t> 2016), 7th-10th April 2016, </a:t>
            </a:r>
            <a:r>
              <a:rPr lang="en-US" dirty="0" err="1">
                <a:solidFill>
                  <a:srgbClr val="000000"/>
                </a:solidFill>
              </a:rPr>
              <a:t>Leerdam</a:t>
            </a:r>
            <a:r>
              <a:rPr lang="en-US" dirty="0">
                <a:solidFill>
                  <a:srgbClr val="000000"/>
                </a:solidFill>
              </a:rPr>
              <a:t>, </a:t>
            </a:r>
            <a:r>
              <a:rPr lang="en-US" dirty="0" smtClean="0">
                <a:solidFill>
                  <a:srgbClr val="000000"/>
                </a:solidFill>
              </a:rPr>
              <a:t>Netherlands</a:t>
            </a:r>
          </a:p>
          <a:p>
            <a:pPr marL="457200" indent="-457200">
              <a:buFont typeface="+mj-lt"/>
              <a:buAutoNum type="arabicPeriod"/>
            </a:pPr>
            <a:r>
              <a:rPr lang="en-US" dirty="0">
                <a:solidFill>
                  <a:srgbClr val="000000"/>
                </a:solidFill>
              </a:rPr>
              <a:t>Madiha H. Syed and </a:t>
            </a:r>
            <a:r>
              <a:rPr lang="en-US" dirty="0" err="1">
                <a:solidFill>
                  <a:srgbClr val="000000"/>
                </a:solidFill>
              </a:rPr>
              <a:t>E.B.Fernandez</a:t>
            </a:r>
            <a:r>
              <a:rPr lang="en-US" dirty="0">
                <a:solidFill>
                  <a:srgbClr val="000000"/>
                </a:solidFill>
              </a:rPr>
              <a:t>, “Cloud ecosystems support for Internet of Things and DevOps using patterns”, First International Workshop on Interoperability, Integration, and Interconnection of Internet of Things Systems (I4T), part of the IEEE Int. Conf. on Cloud Engineering (IC2E), Berlin, Germany, April 4-8, 2016.</a:t>
            </a:r>
          </a:p>
          <a:p>
            <a:pPr marL="457200" indent="-457200">
              <a:buFont typeface="+mj-lt"/>
              <a:buAutoNum type="arabicPeriod"/>
            </a:pPr>
            <a:r>
              <a:rPr lang="en-US" dirty="0">
                <a:solidFill>
                  <a:srgbClr val="000000"/>
                </a:solidFill>
              </a:rPr>
              <a:t>E.B. Fernandez, </a:t>
            </a:r>
            <a:r>
              <a:rPr lang="en-US" dirty="0" err="1">
                <a:solidFill>
                  <a:srgbClr val="000000"/>
                </a:solidFill>
              </a:rPr>
              <a:t>Nobukazu</a:t>
            </a:r>
            <a:r>
              <a:rPr lang="en-US" dirty="0">
                <a:solidFill>
                  <a:srgbClr val="000000"/>
                </a:solidFill>
              </a:rPr>
              <a:t> Yoshioka, Hironori </a:t>
            </a:r>
            <a:r>
              <a:rPr lang="en-US" dirty="0" err="1">
                <a:solidFill>
                  <a:srgbClr val="000000"/>
                </a:solidFill>
              </a:rPr>
              <a:t>Washizaki</a:t>
            </a:r>
            <a:r>
              <a:rPr lang="en-US" dirty="0">
                <a:solidFill>
                  <a:srgbClr val="000000"/>
                </a:solidFill>
              </a:rPr>
              <a:t>, and Madiha H. Syed, “Modeling cloud ecosystems”, </a:t>
            </a:r>
            <a:r>
              <a:rPr lang="en-US" dirty="0" smtClean="0">
                <a:solidFill>
                  <a:srgbClr val="000000"/>
                </a:solidFill>
              </a:rPr>
              <a:t>J. Future </a:t>
            </a:r>
            <a:r>
              <a:rPr lang="en-US" dirty="0">
                <a:solidFill>
                  <a:srgbClr val="000000"/>
                </a:solidFill>
              </a:rPr>
              <a:t>Internet 2016, 8, 13</a:t>
            </a:r>
            <a:r>
              <a:rPr lang="en-US" dirty="0" smtClean="0">
                <a:solidFill>
                  <a:srgbClr val="000000"/>
                </a:solidFill>
              </a:rPr>
              <a:t>.</a:t>
            </a:r>
          </a:p>
          <a:p>
            <a:pPr marL="457200" indent="-457200">
              <a:buFont typeface="+mj-lt"/>
              <a:buAutoNum type="arabicPeriod"/>
            </a:pPr>
            <a:r>
              <a:rPr lang="en-US" dirty="0" smtClean="0">
                <a:solidFill>
                  <a:srgbClr val="000000"/>
                </a:solidFill>
              </a:rPr>
              <a:t>Madiha H. Syed and Eduardo B. Fernandez, “</a:t>
            </a:r>
            <a:r>
              <a:rPr lang="en-US" dirty="0"/>
              <a:t>A  Pattern for a Virtual Machine Environment</a:t>
            </a:r>
            <a:r>
              <a:rPr lang="en-US" dirty="0" smtClean="0">
                <a:solidFill>
                  <a:srgbClr val="000000"/>
                </a:solidFill>
              </a:rPr>
              <a:t>”, 23rd Conference on Pattern Languages of Programs (</a:t>
            </a:r>
            <a:r>
              <a:rPr lang="en-US" dirty="0" err="1" smtClean="0">
                <a:solidFill>
                  <a:srgbClr val="000000"/>
                </a:solidFill>
              </a:rPr>
              <a:t>PLoP</a:t>
            </a:r>
            <a:r>
              <a:rPr lang="en-US" dirty="0" smtClean="0">
                <a:solidFill>
                  <a:srgbClr val="000000"/>
                </a:solidFill>
              </a:rPr>
              <a:t> 2016), Champaign, IL,  October 23-26, 2016 (accepted)</a:t>
            </a:r>
          </a:p>
        </p:txBody>
      </p:sp>
    </p:spTree>
    <p:extLst>
      <p:ext uri="{BB962C8B-B14F-4D97-AF65-F5344CB8AC3E}">
        <p14:creationId xmlns:p14="http://schemas.microsoft.com/office/powerpoint/2010/main" val="1771772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Patterns and Reference Architectures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a:t>
            </a:r>
            <a:r>
              <a:rPr lang="en-US" i="1" dirty="0">
                <a:solidFill>
                  <a:schemeClr val="accent1"/>
                </a:solidFill>
              </a:rPr>
              <a:t>pattern</a:t>
            </a:r>
            <a:r>
              <a:rPr lang="en-US" dirty="0"/>
              <a:t> is a solution to a recurring problem in a specific context. </a:t>
            </a:r>
            <a:endParaRPr lang="en-US" dirty="0" smtClean="0"/>
          </a:p>
          <a:p>
            <a:r>
              <a:rPr lang="en-US" dirty="0" smtClean="0"/>
              <a:t>Patterns </a:t>
            </a:r>
            <a:r>
              <a:rPr lang="en-US" dirty="0"/>
              <a:t>can be used to design and analyze complex systems, to capture design decisions, and to evaluate new or existing systems.  </a:t>
            </a:r>
            <a:endParaRPr lang="en-US" dirty="0" smtClean="0"/>
          </a:p>
          <a:p>
            <a:r>
              <a:rPr lang="en-US" dirty="0" smtClean="0"/>
              <a:t>Patterns </a:t>
            </a:r>
            <a:r>
              <a:rPr lang="en-US" dirty="0"/>
              <a:t>can also improve software quality by promoting reusability, scalability, and consistency. </a:t>
            </a:r>
            <a:endParaRPr lang="en-US" dirty="0" smtClean="0"/>
          </a:p>
          <a:p>
            <a:r>
              <a:rPr lang="en-US" dirty="0">
                <a:solidFill>
                  <a:srgbClr val="000000"/>
                </a:solidFill>
              </a:rPr>
              <a:t>They encapsulate the experience and knowledge of designers, provide a larger unit of reuse, and a communication vocabulary for designers.</a:t>
            </a:r>
          </a:p>
          <a:p>
            <a:r>
              <a:rPr lang="en-US" dirty="0">
                <a:solidFill>
                  <a:srgbClr val="000000"/>
                </a:solidFill>
              </a:rPr>
              <a:t>Usually, a template with predefined sections is used to describe patterns. </a:t>
            </a:r>
          </a:p>
          <a:p>
            <a:pPr lvl="1" indent="0">
              <a:buNone/>
            </a:pPr>
            <a:r>
              <a:rPr lang="en-US" dirty="0">
                <a:solidFill>
                  <a:srgbClr val="000000"/>
                </a:solidFill>
              </a:rPr>
              <a:t>POSA (Pattern-oriented software architecture) template. </a:t>
            </a:r>
            <a:endParaRPr lang="en-US" dirty="0" smtClean="0"/>
          </a:p>
          <a:p>
            <a:r>
              <a:rPr lang="en-US" dirty="0" smtClean="0"/>
              <a:t>A </a:t>
            </a:r>
            <a:r>
              <a:rPr lang="en-US" i="1" dirty="0">
                <a:solidFill>
                  <a:schemeClr val="accent1"/>
                </a:solidFill>
              </a:rPr>
              <a:t>Reference Architecture</a:t>
            </a:r>
            <a:r>
              <a:rPr lang="en-US" dirty="0"/>
              <a:t> (RA) is a standardized, generic software architecture, with no platform dependencies, valid for a particular </a:t>
            </a:r>
            <a:r>
              <a:rPr lang="en-US" dirty="0" smtClean="0"/>
              <a:t>domain. </a:t>
            </a:r>
          </a:p>
          <a:p>
            <a:r>
              <a:rPr lang="en-US" dirty="0" smtClean="0"/>
              <a:t>An </a:t>
            </a:r>
            <a:r>
              <a:rPr lang="en-US" dirty="0"/>
              <a:t>RA should define the fundamental components of a system and the interactions among these units. </a:t>
            </a:r>
            <a:endParaRPr lang="en-US" dirty="0" smtClean="0"/>
          </a:p>
          <a:p>
            <a:r>
              <a:rPr lang="en-US" dirty="0" smtClean="0"/>
              <a:t>An </a:t>
            </a:r>
            <a:r>
              <a:rPr lang="en-US" dirty="0"/>
              <a:t>RA can be built of patterns and then </a:t>
            </a:r>
            <a:r>
              <a:rPr lang="en-US" dirty="0" smtClean="0"/>
              <a:t>be considered </a:t>
            </a:r>
            <a:r>
              <a:rPr lang="en-US" dirty="0"/>
              <a:t>itself a pattern.</a:t>
            </a:r>
          </a:p>
          <a:p>
            <a:endParaRPr lang="en-US" dirty="0"/>
          </a:p>
        </p:txBody>
      </p:sp>
    </p:spTree>
    <p:extLst>
      <p:ext uri="{BB962C8B-B14F-4D97-AF65-F5344CB8AC3E}">
        <p14:creationId xmlns:p14="http://schemas.microsoft.com/office/powerpoint/2010/main" val="42519064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136</TotalTime>
  <Words>4857</Words>
  <Application>Microsoft Office PowerPoint</Application>
  <PresentationFormat>Widescreen</PresentationFormat>
  <Paragraphs>371</Paragraphs>
  <Slides>35</Slides>
  <Notes>35</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Palatino Linotype</vt:lpstr>
      <vt:lpstr>Rockwell</vt:lpstr>
      <vt:lpstr>Rockwell Condensed</vt:lpstr>
      <vt:lpstr>Times New Roman</vt:lpstr>
      <vt:lpstr>Tw Cen MT</vt:lpstr>
      <vt:lpstr>Wingdings</vt:lpstr>
      <vt:lpstr>Wood Type</vt:lpstr>
      <vt:lpstr>Modeling Cloud Ecosystems</vt:lpstr>
      <vt:lpstr>Outline</vt:lpstr>
      <vt:lpstr>Introduction</vt:lpstr>
      <vt:lpstr>Ecosystems</vt:lpstr>
      <vt:lpstr>Cloud Ecosystem</vt:lpstr>
      <vt:lpstr>Motivation</vt:lpstr>
      <vt:lpstr>What have we done so far?</vt:lpstr>
      <vt:lpstr>Recent Publications</vt:lpstr>
      <vt:lpstr>Patterns and Reference Architectures</vt:lpstr>
      <vt:lpstr>Pattern Sections</vt:lpstr>
      <vt:lpstr>Pattern Diagram of Cloud Ecosystem</vt:lpstr>
      <vt:lpstr>EcoSystem Components</vt:lpstr>
      <vt:lpstr>Value of Cloud ecosystems</vt:lpstr>
      <vt:lpstr>Models of Ecosystem Components</vt:lpstr>
      <vt:lpstr>Software Container</vt:lpstr>
      <vt:lpstr>Software Container</vt:lpstr>
      <vt:lpstr>The Software Container Pattern</vt:lpstr>
      <vt:lpstr> Dynamics</vt:lpstr>
      <vt:lpstr>The Software Container Pattern</vt:lpstr>
      <vt:lpstr>Consequences</vt:lpstr>
      <vt:lpstr>DevOps and Software Orchestration on Clouds</vt:lpstr>
      <vt:lpstr>Virtual Machine Environment</vt:lpstr>
      <vt:lpstr>Problem and Forces</vt:lpstr>
      <vt:lpstr>Solution</vt:lpstr>
      <vt:lpstr>Structure</vt:lpstr>
      <vt:lpstr>Final Objective for VM Creation</vt:lpstr>
      <vt:lpstr>Dynamics</vt:lpstr>
      <vt:lpstr>Implementation</vt:lpstr>
      <vt:lpstr>Implementation</vt:lpstr>
      <vt:lpstr>VM vs Containers</vt:lpstr>
      <vt:lpstr>Known uses</vt:lpstr>
      <vt:lpstr>Consequences</vt:lpstr>
      <vt:lpstr>Liabilities</vt:lpstr>
      <vt:lpstr>Related patterns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Security in Cloud Ecosystems</dc:title>
  <dc:creator>msyed2014</dc:creator>
  <cp:lastModifiedBy>Eduardo</cp:lastModifiedBy>
  <cp:revision>15</cp:revision>
  <cp:lastPrinted>2016-11-14T20:06:05Z</cp:lastPrinted>
  <dcterms:created xsi:type="dcterms:W3CDTF">2016-11-14T18:20:08Z</dcterms:created>
  <dcterms:modified xsi:type="dcterms:W3CDTF">2016-11-16T23:10:27Z</dcterms:modified>
</cp:coreProperties>
</file>