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28" r:id="rId2"/>
    <p:sldId id="424" r:id="rId3"/>
    <p:sldId id="423" r:id="rId4"/>
    <p:sldId id="425" r:id="rId5"/>
    <p:sldId id="426" r:id="rId6"/>
    <p:sldId id="427" r:id="rId7"/>
    <p:sldId id="407" r:id="rId8"/>
    <p:sldId id="422" r:id="rId9"/>
    <p:sldId id="420" r:id="rId10"/>
    <p:sldId id="421" r:id="rId11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ct val="95000"/>
      </a:lnSpc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ctr" rtl="0" eaLnBrk="0" fontAlgn="base" hangingPunct="0">
      <a:lnSpc>
        <a:spcPct val="95000"/>
      </a:lnSpc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ctr" rtl="0" eaLnBrk="0" fontAlgn="base" hangingPunct="0">
      <a:lnSpc>
        <a:spcPct val="95000"/>
      </a:lnSpc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ctr" rtl="0" eaLnBrk="0" fontAlgn="base" hangingPunct="0">
      <a:lnSpc>
        <a:spcPct val="95000"/>
      </a:lnSpc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ctr" rtl="0" eaLnBrk="0" fontAlgn="base" hangingPunct="0">
      <a:lnSpc>
        <a:spcPct val="95000"/>
      </a:lnSpc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66"/>
    <a:srgbClr val="00CC00"/>
    <a:srgbClr val="0000FF"/>
    <a:srgbClr val="66FF66"/>
    <a:srgbClr val="FF66FF"/>
    <a:srgbClr val="FF99FF"/>
    <a:srgbClr val="FF5050"/>
    <a:srgbClr val="99FF99"/>
    <a:srgbClr val="FF7C8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3" autoAdjust="0"/>
    <p:restoredTop sz="98021" autoAdjust="0"/>
  </p:normalViewPr>
  <p:slideViewPr>
    <p:cSldViewPr>
      <p:cViewPr varScale="1">
        <p:scale>
          <a:sx n="191" d="100"/>
          <a:sy n="191" d="100"/>
        </p:scale>
        <p:origin x="-3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0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Arial" charset="0"/>
              </a:defRPr>
            </a:lvl1pPr>
          </a:lstStyle>
          <a:p>
            <a:fld id="{9633E5F8-57BE-4588-B6B7-2DBB3B7DAF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73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371600"/>
            <a:ext cx="8991600" cy="1371600"/>
          </a:xfrm>
        </p:spPr>
        <p:txBody>
          <a:bodyPr/>
          <a:lstStyle>
            <a:lvl1pPr algn="ctr">
              <a:defRPr sz="32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CA" dirty="0"/>
              <a:t>Paper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73C3F42F-15DF-46CA-9CC0-AA735731D73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 userDrawn="1"/>
        </p:nvSpPr>
        <p:spPr bwMode="auto">
          <a:xfrm>
            <a:off x="66675" y="3627236"/>
            <a:ext cx="8991600" cy="276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tabLst>
                <a:tab pos="1025525" algn="l"/>
              </a:tabLst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Mehrdad Nojoumian</a:t>
            </a:r>
            <a:endParaRPr lang="en-CA" sz="2000" b="1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Department of Computer &amp; Electrical Engineering and Computer Science</a:t>
            </a:r>
          </a:p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Florida Atlantic University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tabLst>
                <a:tab pos="1025525" algn="l"/>
              </a:tabLst>
              <a:defRPr/>
            </a:pPr>
            <a:endParaRPr lang="en-CA" sz="1600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025525" algn="l"/>
              </a:tabLst>
              <a:defRPr/>
            </a:pPr>
            <a:r>
              <a:rPr lang="en-CA" sz="1800" b="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COT </a:t>
            </a:r>
            <a:r>
              <a:rPr lang="en-CA" sz="1800" b="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6427: </a:t>
            </a:r>
            <a:r>
              <a:rPr lang="en-CA" sz="1800" b="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Secret Sharing Protocols</a:t>
            </a:r>
            <a:endParaRPr lang="en-CA" sz="1800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FAU_Logo_Wi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829" y="762000"/>
            <a:ext cx="203148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04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2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6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4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E6E29A-1F8C-4624-8963-AF6D9447B968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838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Introduction: Terminologies and Concepts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9379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1054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Rational SS </a:t>
            </a:r>
            <a:r>
              <a:rPr lang="en-CA" dirty="0"/>
              <a:t>&amp;</a:t>
            </a:r>
            <a:r>
              <a:rPr lang="en-CA" dirty="0" smtClean="0"/>
              <a:t> Commitment Scheme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038600"/>
          </a:xfrm>
          <a:ln w="63500"/>
        </p:spPr>
        <p:txBody>
          <a:bodyPr>
            <a:normAutofit fontScale="92500" lnSpcReduction="20000"/>
          </a:bodyPr>
          <a:lstStyle/>
          <a:p>
            <a:pPr marL="0" lvl="1" indent="0">
              <a:buNone/>
              <a:tabLst>
                <a:tab pos="349250" algn="l"/>
              </a:tabLst>
            </a:pPr>
            <a:endParaRPr lang="en-CA" sz="800" b="1" dirty="0" smtClean="0">
              <a:solidFill>
                <a:srgbClr val="0000FF"/>
              </a:solidFill>
            </a:endParaRPr>
          </a:p>
          <a:p>
            <a:pPr marL="349250" lvl="1" indent="-349250">
              <a:buFont typeface="Wingdings" pitchFamily="2" charset="2"/>
              <a:buChar char="Ø"/>
              <a:tabLst>
                <a:tab pos="349250" algn="l"/>
              </a:tabLst>
            </a:pPr>
            <a:r>
              <a:rPr lang="en-CA" sz="2200" b="1" dirty="0" smtClean="0">
                <a:solidFill>
                  <a:srgbClr val="0000FF"/>
                </a:solidFill>
              </a:rPr>
              <a:t>Rational Secret Sharing:</a:t>
            </a:r>
            <a:r>
              <a:rPr lang="en-CA" sz="2000" dirty="0" smtClean="0"/>
              <a:t> </a:t>
            </a:r>
            <a:r>
              <a:rPr lang="en-CA" sz="2000" dirty="0"/>
              <a:t>f (x) = </a:t>
            </a:r>
            <a:r>
              <a:rPr lang="en-CA" sz="2000" dirty="0">
                <a:solidFill>
                  <a:srgbClr val="FF0000"/>
                </a:solidFill>
              </a:rPr>
              <a:t>3</a:t>
            </a:r>
            <a:r>
              <a:rPr lang="en-CA" sz="2000" dirty="0"/>
              <a:t> + 2 x + x</a:t>
            </a:r>
            <a:r>
              <a:rPr lang="en-CA" sz="2000" baseline="30000" dirty="0"/>
              <a:t>2</a:t>
            </a:r>
            <a:r>
              <a:rPr lang="en-CA" sz="2000" dirty="0"/>
              <a:t>   </a:t>
            </a:r>
            <a:r>
              <a:rPr lang="en-CA" sz="2000" dirty="0" smtClean="0">
                <a:sym typeface="Wingdings" pitchFamily="2" charset="2"/>
              </a:rPr>
              <a:t>   </a:t>
            </a:r>
            <a:r>
              <a:rPr lang="en-CA" sz="2000" dirty="0"/>
              <a:t>t=3 shares are </a:t>
            </a:r>
            <a:r>
              <a:rPr lang="en-CA" sz="2000" dirty="0" smtClean="0"/>
              <a:t>required.</a:t>
            </a:r>
            <a:endParaRPr lang="en-CA" sz="2000" dirty="0"/>
          </a:p>
          <a:p>
            <a:pPr marL="804863" lvl="2" indent="-341313">
              <a:buNone/>
              <a:tabLst>
                <a:tab pos="804863" algn="l"/>
              </a:tabLst>
            </a:pPr>
            <a:endParaRPr lang="en-CA" sz="2000" dirty="0"/>
          </a:p>
          <a:p>
            <a:pPr marL="804863" lvl="2" indent="-341313">
              <a:buNone/>
              <a:tabLst>
                <a:tab pos="804863" algn="l"/>
              </a:tabLst>
            </a:pPr>
            <a:endParaRPr lang="en-CA" sz="2000" dirty="0"/>
          </a:p>
          <a:p>
            <a:pPr marL="804863" lvl="2" indent="-341313">
              <a:buNone/>
              <a:tabLst>
                <a:tab pos="804863" algn="l"/>
              </a:tabLst>
            </a:pPr>
            <a:endParaRPr lang="en-CA" sz="2000" dirty="0" smtClean="0"/>
          </a:p>
          <a:p>
            <a:pPr marL="804863" lvl="2" indent="-341313">
              <a:buNone/>
              <a:tabLst>
                <a:tab pos="804863" algn="l"/>
              </a:tabLst>
            </a:pPr>
            <a:endParaRPr lang="en-CA" dirty="0"/>
          </a:p>
          <a:p>
            <a:pPr marL="463550" lvl="2" indent="0">
              <a:buNone/>
              <a:tabLst>
                <a:tab pos="804863" algn="l"/>
              </a:tabLst>
            </a:pPr>
            <a:endParaRPr lang="en-CA" sz="2000" dirty="0" smtClean="0">
              <a:solidFill>
                <a:srgbClr val="00CC00"/>
              </a:solidFill>
            </a:endParaRPr>
          </a:p>
          <a:p>
            <a:pPr marL="804863" lvl="2" indent="-341313">
              <a:tabLst>
                <a:tab pos="804863" algn="l"/>
              </a:tabLst>
            </a:pPr>
            <a:r>
              <a:rPr lang="en-CA" sz="2000" dirty="0" smtClean="0">
                <a:solidFill>
                  <a:srgbClr val="00CC00"/>
                </a:solidFill>
              </a:rPr>
              <a:t>Model</a:t>
            </a:r>
            <a:r>
              <a:rPr lang="en-CA" sz="2000" dirty="0">
                <a:solidFill>
                  <a:srgbClr val="00CC00"/>
                </a:solidFill>
              </a:rPr>
              <a:t>: </a:t>
            </a:r>
            <a:r>
              <a:rPr lang="en-CA" sz="2000" dirty="0"/>
              <a:t>players are </a:t>
            </a:r>
            <a:r>
              <a:rPr lang="en-CA" sz="2000" dirty="0">
                <a:solidFill>
                  <a:srgbClr val="FF0066"/>
                </a:solidFill>
              </a:rPr>
              <a:t>selfish</a:t>
            </a:r>
            <a:r>
              <a:rPr lang="en-CA" sz="2000" dirty="0"/>
              <a:t> rather than being </a:t>
            </a:r>
            <a:r>
              <a:rPr lang="en-CA" sz="2000" dirty="0">
                <a:solidFill>
                  <a:srgbClr val="FF0066"/>
                </a:solidFill>
              </a:rPr>
              <a:t>honest</a:t>
            </a:r>
            <a:r>
              <a:rPr lang="en-CA" sz="2000" dirty="0"/>
              <a:t> or </a:t>
            </a:r>
            <a:r>
              <a:rPr lang="en-CA" sz="2000" dirty="0" smtClean="0">
                <a:solidFill>
                  <a:srgbClr val="FF0066"/>
                </a:solidFill>
              </a:rPr>
              <a:t>malicious</a:t>
            </a:r>
            <a:r>
              <a:rPr lang="en-CA" sz="2000" dirty="0" smtClean="0"/>
              <a:t>.</a:t>
            </a:r>
          </a:p>
          <a:p>
            <a:pPr marL="0" lvl="1" indent="0">
              <a:buNone/>
              <a:tabLst>
                <a:tab pos="349250" algn="l"/>
              </a:tabLst>
            </a:pPr>
            <a:endParaRPr lang="en-CA" sz="1200" b="1" dirty="0">
              <a:solidFill>
                <a:srgbClr val="0000FF"/>
              </a:solidFill>
            </a:endParaRPr>
          </a:p>
          <a:p>
            <a:pPr marL="349250" lvl="1" indent="-349250">
              <a:buFont typeface="Wingdings" pitchFamily="2" charset="2"/>
              <a:buChar char="Ø"/>
              <a:tabLst>
                <a:tab pos="349250" algn="l"/>
              </a:tabLst>
            </a:pPr>
            <a:r>
              <a:rPr lang="en-CA" sz="2200" b="1" dirty="0" smtClean="0">
                <a:solidFill>
                  <a:srgbClr val="0000FF"/>
                </a:solidFill>
              </a:rPr>
              <a:t>Commitment Scheme:</a:t>
            </a:r>
            <a:r>
              <a:rPr lang="en-CA" dirty="0" smtClean="0"/>
              <a:t> </a:t>
            </a:r>
          </a:p>
          <a:p>
            <a:pPr marL="349250" lvl="1" indent="-349250">
              <a:buFont typeface="Wingdings" pitchFamily="2" charset="2"/>
              <a:buChar char="Ø"/>
              <a:tabLst>
                <a:tab pos="349250" algn="l"/>
              </a:tabLst>
            </a:pPr>
            <a:endParaRPr lang="en-CA" sz="800" dirty="0"/>
          </a:p>
          <a:p>
            <a:pPr marL="685800" lvl="1" indent="-342900" algn="just">
              <a:buFont typeface="+mj-lt"/>
              <a:buAutoNum type="arabicPeriod"/>
              <a:tabLst>
                <a:tab pos="685800" algn="l"/>
              </a:tabLst>
            </a:pPr>
            <a:r>
              <a:rPr lang="en-US" sz="2100" b="1" dirty="0">
                <a:solidFill>
                  <a:srgbClr val="FF0066"/>
                </a:solidFill>
              </a:rPr>
              <a:t>Commit: </a:t>
            </a:r>
            <a:r>
              <a:rPr lang="en-US" sz="2100" dirty="0">
                <a:solidFill>
                  <a:srgbClr val="000000"/>
                </a:solidFill>
              </a:rPr>
              <a:t>in a commitment scheme, the first party (Bob) initially commits to a value while keeping this value hidden.</a:t>
            </a:r>
            <a:endParaRPr lang="en-CA" sz="2100" dirty="0">
              <a:solidFill>
                <a:srgbClr val="000000"/>
              </a:solidFill>
            </a:endParaRPr>
          </a:p>
          <a:p>
            <a:pPr marL="685800" lvl="1" indent="-342900" algn="just">
              <a:buFont typeface="+mj-lt"/>
              <a:buAutoNum type="arabicPeriod"/>
              <a:tabLst>
                <a:tab pos="685800" algn="l"/>
              </a:tabLst>
            </a:pPr>
            <a:endParaRPr lang="en-CA" sz="700" dirty="0">
              <a:solidFill>
                <a:srgbClr val="000000"/>
              </a:solidFill>
            </a:endParaRPr>
          </a:p>
          <a:p>
            <a:pPr marL="685800" lvl="1" indent="-342900" algn="just">
              <a:buFont typeface="+mj-lt"/>
              <a:buAutoNum type="arabicPeriod"/>
              <a:tabLst>
                <a:tab pos="685800" algn="l"/>
              </a:tabLst>
            </a:pPr>
            <a:r>
              <a:rPr lang="en-US" sz="2100" b="1" dirty="0">
                <a:solidFill>
                  <a:srgbClr val="FF0066"/>
                </a:solidFill>
              </a:rPr>
              <a:t>Reveal: </a:t>
            </a:r>
            <a:r>
              <a:rPr lang="en-US" sz="2100" dirty="0">
                <a:solidFill>
                  <a:srgbClr val="000000"/>
                </a:solidFill>
              </a:rPr>
              <a:t>then, he reveals the committed value to the second party (Alice) in order to be checked</a:t>
            </a:r>
            <a:r>
              <a:rPr lang="en-US" sz="2100" dirty="0" smtClean="0">
                <a:solidFill>
                  <a:srgbClr val="000000"/>
                </a:solidFill>
              </a:rPr>
              <a:t>.</a:t>
            </a: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17131-DA9F-434B-9143-9FCC20E9AD79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447800" y="2051051"/>
            <a:ext cx="1776415" cy="1073149"/>
            <a:chOff x="3414711" y="3117851"/>
            <a:chExt cx="1776415" cy="1073149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blackWhite">
            <a:xfrm>
              <a:off x="3414711" y="3730626"/>
              <a:ext cx="457200" cy="457200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pPr defTabSz="822325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CA" sz="1600" baseline="-25000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Oval 9"/>
            <p:cNvSpPr>
              <a:spLocks noChangeArrowheads="1"/>
            </p:cNvSpPr>
            <p:nvPr/>
          </p:nvSpPr>
          <p:spPr bwMode="blackWhite">
            <a:xfrm>
              <a:off x="4048124" y="3117851"/>
              <a:ext cx="457200" cy="457200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pPr defTabSz="822325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CA" sz="1600" baseline="-25000" dirty="0" smtClean="0">
                  <a:latin typeface="Arial" pitchFamily="34" charset="0"/>
                  <a:cs typeface="Arial" pitchFamily="34" charset="0"/>
                </a:rPr>
                <a:t>j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Oval 14"/>
            <p:cNvSpPr>
              <a:spLocks noChangeArrowheads="1"/>
            </p:cNvSpPr>
            <p:nvPr/>
          </p:nvSpPr>
          <p:spPr bwMode="blackWhite">
            <a:xfrm>
              <a:off x="4733926" y="3733800"/>
              <a:ext cx="457200" cy="457200"/>
            </a:xfrm>
            <a:prstGeom prst="ellipse">
              <a:avLst/>
            </a:prstGeom>
            <a:solidFill>
              <a:srgbClr val="CCFFCC"/>
            </a:solidFill>
            <a:ln w="19050" algn="ctr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pPr defTabSz="822325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CA" sz="1600" baseline="-25000" dirty="0" smtClean="0">
                  <a:latin typeface="Arial" pitchFamily="34" charset="0"/>
                  <a:cs typeface="Arial" pitchFamily="34" charset="0"/>
                </a:rPr>
                <a:t>k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854451" y="2701213"/>
            <a:ext cx="4375149" cy="369332"/>
            <a:chOff x="4540251" y="3844213"/>
            <a:chExt cx="4375149" cy="369332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blackWhite">
            <a:xfrm>
              <a:off x="4540251" y="3898549"/>
              <a:ext cx="274638" cy="274637"/>
            </a:xfrm>
            <a:prstGeom prst="ellipse">
              <a:avLst/>
            </a:prstGeom>
            <a:solidFill>
              <a:srgbClr val="FF5050"/>
            </a:solidFill>
            <a:ln w="25400" algn="ctr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pPr defTabSz="822325"/>
              <a:r>
                <a:rPr lang="en-CA" b="0" dirty="0">
                  <a:latin typeface="Arial" pitchFamily="34" charset="0"/>
                  <a:cs typeface="Arial" pitchFamily="34" charset="0"/>
                </a:rPr>
                <a:t>6</a:t>
              </a:r>
              <a:endParaRPr lang="en-US" b="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Oval 11"/>
            <p:cNvSpPr>
              <a:spLocks noChangeArrowheads="1"/>
            </p:cNvSpPr>
            <p:nvPr/>
          </p:nvSpPr>
          <p:spPr bwMode="blackWhite">
            <a:xfrm>
              <a:off x="5149851" y="3898076"/>
              <a:ext cx="274638" cy="274637"/>
            </a:xfrm>
            <a:prstGeom prst="ellipse">
              <a:avLst/>
            </a:prstGeom>
            <a:solidFill>
              <a:srgbClr val="FF5050"/>
            </a:solidFill>
            <a:ln w="25400" algn="ctr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pPr defTabSz="822325"/>
              <a:r>
                <a:rPr lang="en-CA" b="0" dirty="0">
                  <a:latin typeface="Arial" pitchFamily="34" charset="0"/>
                  <a:cs typeface="Arial" pitchFamily="34" charset="0"/>
                </a:rPr>
                <a:t>11</a:t>
              </a:r>
              <a:endParaRPr lang="en-US" b="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 bwMode="auto">
            <a:xfrm>
              <a:off x="5562600" y="3844213"/>
              <a:ext cx="3352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20" tIns="45720" rIns="4572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800" dirty="0" smtClean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only P</a:t>
              </a:r>
              <a:r>
                <a:rPr lang="en-CA" sz="1800" baseline="-25000" dirty="0" smtClean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k</a:t>
              </a:r>
              <a:r>
                <a:rPr kumimoji="0" lang="en-CA" sz="180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learns the secret “3”</a:t>
              </a:r>
              <a:endPara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924052" y="2355851"/>
            <a:ext cx="1657348" cy="676274"/>
            <a:chOff x="2609852" y="3498851"/>
            <a:chExt cx="1657348" cy="676274"/>
          </a:xfrm>
        </p:grpSpPr>
        <p:sp>
          <p:nvSpPr>
            <p:cNvPr id="69" name="Oval 68"/>
            <p:cNvSpPr>
              <a:spLocks noChangeArrowheads="1"/>
            </p:cNvSpPr>
            <p:nvPr/>
          </p:nvSpPr>
          <p:spPr bwMode="blackWhite">
            <a:xfrm>
              <a:off x="2609852" y="3900488"/>
              <a:ext cx="274638" cy="274637"/>
            </a:xfrm>
            <a:prstGeom prst="ellipse">
              <a:avLst/>
            </a:prstGeom>
            <a:solidFill>
              <a:srgbClr val="FF5050"/>
            </a:solidFill>
            <a:ln w="25400" algn="ctr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pPr defTabSz="822325"/>
              <a:r>
                <a:rPr lang="en-CA" b="0" dirty="0">
                  <a:latin typeface="Arial" pitchFamily="34" charset="0"/>
                  <a:cs typeface="Arial" pitchFamily="34" charset="0"/>
                </a:rPr>
                <a:t>6</a:t>
              </a:r>
              <a:endParaRPr lang="en-US" b="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Oval 11"/>
            <p:cNvSpPr>
              <a:spLocks noChangeArrowheads="1"/>
            </p:cNvSpPr>
            <p:nvPr/>
          </p:nvSpPr>
          <p:spPr bwMode="blackWhite">
            <a:xfrm>
              <a:off x="2859088" y="3671888"/>
              <a:ext cx="274638" cy="274637"/>
            </a:xfrm>
            <a:prstGeom prst="ellipse">
              <a:avLst/>
            </a:prstGeom>
            <a:solidFill>
              <a:srgbClr val="FF5050"/>
            </a:solidFill>
            <a:ln w="25400" algn="ctr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pPr defTabSz="822325"/>
              <a:r>
                <a:rPr lang="en-CA" b="0" dirty="0">
                  <a:latin typeface="Arial" pitchFamily="34" charset="0"/>
                  <a:cs typeface="Arial" pitchFamily="34" charset="0"/>
                </a:rPr>
                <a:t>11</a:t>
              </a:r>
              <a:endParaRPr lang="en-US" b="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Oval 17"/>
            <p:cNvSpPr>
              <a:spLocks noChangeArrowheads="1"/>
            </p:cNvSpPr>
            <p:nvPr/>
          </p:nvSpPr>
          <p:spPr bwMode="blackWhite">
            <a:xfrm>
              <a:off x="3930651" y="3898903"/>
              <a:ext cx="274638" cy="274637"/>
            </a:xfrm>
            <a:prstGeom prst="ellipse">
              <a:avLst/>
            </a:prstGeom>
            <a:solidFill>
              <a:srgbClr val="66FF66"/>
            </a:solidFill>
            <a:ln w="25400" algn="ctr">
              <a:solidFill>
                <a:srgbClr val="66FF66"/>
              </a:solidFill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pPr defTabSz="822325"/>
              <a:r>
                <a:rPr lang="en-CA" b="0" dirty="0">
                  <a:latin typeface="Arial" pitchFamily="34" charset="0"/>
                  <a:cs typeface="Arial" pitchFamily="34" charset="0"/>
                </a:rPr>
                <a:t>18</a:t>
              </a:r>
              <a:endParaRPr lang="en-US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 bwMode="auto">
            <a:xfrm>
              <a:off x="3429000" y="3498851"/>
              <a:ext cx="838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45720" tIns="45720" rIns="4572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CA" sz="16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selfish</a:t>
              </a:r>
              <a:endPara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3" name="AutoShape 48"/>
          <p:cNvSpPr>
            <a:spLocks noChangeArrowheads="1"/>
          </p:cNvSpPr>
          <p:nvPr/>
        </p:nvSpPr>
        <p:spPr bwMode="blackWhite">
          <a:xfrm>
            <a:off x="2199120" y="5871253"/>
            <a:ext cx="640080" cy="640080"/>
          </a:xfrm>
          <a:prstGeom prst="cube">
            <a:avLst>
              <a:gd name="adj" fmla="val 25000"/>
            </a:avLst>
          </a:prstGeom>
          <a:solidFill>
            <a:srgbClr val="00FF00">
              <a:alpha val="49804"/>
            </a:srgbClr>
          </a:solidFill>
          <a:ln w="25400">
            <a:solidFill>
              <a:srgbClr val="00CC00"/>
            </a:solidFill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defTabSz="822325"/>
            <a:r>
              <a:rPr lang="en-CA" b="0" dirty="0">
                <a:latin typeface="Arial" pitchFamily="34" charset="0"/>
                <a:cs typeface="Arial" pitchFamily="34" charset="0"/>
              </a:rPr>
              <a:t>Head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AutoShape 49"/>
          <p:cNvSpPr>
            <a:spLocks noChangeArrowheads="1"/>
          </p:cNvSpPr>
          <p:nvPr/>
        </p:nvSpPr>
        <p:spPr bwMode="blackWhite">
          <a:xfrm>
            <a:off x="4983264" y="5664198"/>
            <a:ext cx="457200" cy="136525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25400">
            <a:solidFill>
              <a:srgbClr val="00CC00"/>
            </a:solidFill>
            <a:round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endParaRPr lang="en-US"/>
          </a:p>
        </p:txBody>
      </p:sp>
      <p:grpSp>
        <p:nvGrpSpPr>
          <p:cNvPr id="75" name="Group 52"/>
          <p:cNvGrpSpPr>
            <a:grpSpLocks/>
          </p:cNvGrpSpPr>
          <p:nvPr/>
        </p:nvGrpSpPr>
        <p:grpSpPr bwMode="auto">
          <a:xfrm>
            <a:off x="2262289" y="5562600"/>
            <a:ext cx="2741613" cy="231775"/>
            <a:chOff x="3278" y="631"/>
            <a:chExt cx="1727" cy="146"/>
          </a:xfrm>
        </p:grpSpPr>
        <p:sp>
          <p:nvSpPr>
            <p:cNvPr id="76" name="Line 50"/>
            <p:cNvSpPr>
              <a:spLocks noChangeShapeType="1"/>
            </p:cNvSpPr>
            <p:nvPr/>
          </p:nvSpPr>
          <p:spPr bwMode="blackWhite">
            <a:xfrm flipH="1">
              <a:off x="3278" y="768"/>
              <a:ext cx="1727" cy="0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7" name="Text Box 51"/>
            <p:cNvSpPr txBox="1">
              <a:spLocks noChangeArrowheads="1"/>
            </p:cNvSpPr>
            <p:nvPr/>
          </p:nvSpPr>
          <p:spPr bwMode="blackWhite">
            <a:xfrm>
              <a:off x="3305" y="631"/>
              <a:ext cx="576" cy="14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CA" sz="16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Head/Tail</a:t>
              </a:r>
              <a:endPara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 Box 53"/>
          <p:cNvSpPr txBox="1">
            <a:spLocks noChangeArrowheads="1"/>
          </p:cNvSpPr>
          <p:nvPr/>
        </p:nvSpPr>
        <p:spPr bwMode="blackWhite">
          <a:xfrm>
            <a:off x="6401925" y="5680440"/>
            <a:ext cx="1751475" cy="4678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822325">
              <a:spcBef>
                <a:spcPct val="50000"/>
              </a:spcBef>
            </a:pPr>
            <a:r>
              <a:rPr lang="en-CA" sz="1600" b="0" dirty="0" smtClean="0">
                <a:latin typeface="Arial" pitchFamily="34" charset="0"/>
                <a:cs typeface="Arial" pitchFamily="34" charset="0"/>
              </a:rPr>
              <a:t>can </a:t>
            </a:r>
            <a:r>
              <a:rPr lang="en-CA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n-CA" sz="1600" b="0" dirty="0">
                <a:latin typeface="Arial" pitchFamily="34" charset="0"/>
                <a:cs typeface="Arial" pitchFamily="34" charset="0"/>
              </a:rPr>
              <a:t> change it, just </a:t>
            </a:r>
            <a:r>
              <a:rPr lang="en-CA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reveal</a:t>
            </a:r>
            <a:r>
              <a:rPr lang="en-CA" sz="1600" b="0" dirty="0">
                <a:latin typeface="Arial" pitchFamily="34" charset="0"/>
                <a:cs typeface="Arial" pitchFamily="34" charset="0"/>
              </a:rPr>
              <a:t> it</a:t>
            </a: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9" name="Group 13"/>
          <p:cNvGrpSpPr/>
          <p:nvPr/>
        </p:nvGrpSpPr>
        <p:grpSpPr>
          <a:xfrm>
            <a:off x="1565640" y="5667351"/>
            <a:ext cx="4636824" cy="263266"/>
            <a:chOff x="2518016" y="1723032"/>
            <a:chExt cx="4636824" cy="263266"/>
          </a:xfrm>
        </p:grpSpPr>
        <p:sp>
          <p:nvSpPr>
            <p:cNvPr id="80" name="Text Box 51"/>
            <p:cNvSpPr txBox="1">
              <a:spLocks noChangeArrowheads="1"/>
            </p:cNvSpPr>
            <p:nvPr/>
          </p:nvSpPr>
          <p:spPr bwMode="blackWhite">
            <a:xfrm>
              <a:off x="2518016" y="1723149"/>
              <a:ext cx="685800" cy="26314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CA" sz="1800" dirty="0" smtClean="0">
                  <a:latin typeface="Arial" pitchFamily="34" charset="0"/>
                  <a:cs typeface="Arial" pitchFamily="34" charset="0"/>
                </a:rPr>
                <a:t>Bob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Text Box 51"/>
            <p:cNvSpPr txBox="1">
              <a:spLocks noChangeArrowheads="1"/>
            </p:cNvSpPr>
            <p:nvPr/>
          </p:nvSpPr>
          <p:spPr bwMode="blackWhite">
            <a:xfrm>
              <a:off x="6469040" y="1723032"/>
              <a:ext cx="685800" cy="26314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CA" sz="1800" dirty="0" smtClean="0">
                  <a:latin typeface="Arial" pitchFamily="34" charset="0"/>
                  <a:cs typeface="Arial" pitchFamily="34" charset="0"/>
                </a:rPr>
                <a:t>Alice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314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0.29167 0.00139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CC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FFCC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4" grpId="1" animBg="1"/>
      <p:bldP spid="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endParaRPr lang="en-US" sz="1200" b="1" dirty="0" smtClean="0">
              <a:solidFill>
                <a:srgbClr val="FF0066"/>
              </a:solidFill>
            </a:endParaRPr>
          </a:p>
          <a:p>
            <a:pPr algn="l"/>
            <a:r>
              <a:rPr lang="en-US" sz="2400" b="1" dirty="0" smtClean="0">
                <a:solidFill>
                  <a:srgbClr val="FF0066"/>
                </a:solidFill>
              </a:rPr>
              <a:t>Assets:</a:t>
            </a:r>
            <a:r>
              <a:rPr lang="en-US" dirty="0" smtClean="0"/>
              <a:t> things that we want to protect such as our </a:t>
            </a:r>
            <a:r>
              <a:rPr lang="en-US" b="1" dirty="0" smtClean="0">
                <a:solidFill>
                  <a:srgbClr val="008000"/>
                </a:solidFill>
              </a:rPr>
              <a:t>data, software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8000"/>
                </a:solidFill>
              </a:rPr>
              <a:t>hardware</a:t>
            </a:r>
            <a:r>
              <a:rPr lang="en-US" dirty="0" smtClean="0"/>
              <a:t>.</a:t>
            </a:r>
          </a:p>
          <a:p>
            <a:pPr algn="l"/>
            <a:endParaRPr lang="en-US" sz="1200" dirty="0"/>
          </a:p>
          <a:p>
            <a:pPr algn="l"/>
            <a:r>
              <a:rPr lang="en-US" sz="2400" b="1" dirty="0" smtClean="0">
                <a:solidFill>
                  <a:srgbClr val="FF0066"/>
                </a:solidFill>
              </a:rPr>
              <a:t>Vulnerabilities:</a:t>
            </a:r>
            <a:r>
              <a:rPr lang="en-US" dirty="0" smtClean="0"/>
              <a:t> are </a:t>
            </a:r>
            <a:r>
              <a:rPr lang="en-US" b="1" dirty="0" smtClean="0">
                <a:solidFill>
                  <a:srgbClr val="008000"/>
                </a:solidFill>
              </a:rPr>
              <a:t>weaknesses</a:t>
            </a:r>
            <a:r>
              <a:rPr lang="en-US" dirty="0" smtClean="0"/>
              <a:t> in a system that might be exploited in order to cause loss or harm, e.g., a file server that does not authenticate it’s users.</a:t>
            </a:r>
          </a:p>
          <a:p>
            <a:pPr algn="l"/>
            <a:endParaRPr lang="en-US" sz="1200" dirty="0"/>
          </a:p>
          <a:p>
            <a:pPr algn="l"/>
            <a:r>
              <a:rPr lang="en-US" sz="2400" b="1" dirty="0" smtClean="0">
                <a:solidFill>
                  <a:srgbClr val="FF0066"/>
                </a:solidFill>
              </a:rPr>
              <a:t>Threat:</a:t>
            </a:r>
            <a:r>
              <a:rPr lang="en-US" dirty="0" smtClean="0"/>
              <a:t> a </a:t>
            </a:r>
            <a:r>
              <a:rPr lang="en-US" b="1" dirty="0" smtClean="0">
                <a:solidFill>
                  <a:srgbClr val="008000"/>
                </a:solidFill>
              </a:rPr>
              <a:t>loss/harm</a:t>
            </a:r>
            <a:r>
              <a:rPr lang="en-US" dirty="0" smtClean="0"/>
              <a:t> </a:t>
            </a:r>
            <a:r>
              <a:rPr lang="en-US" dirty="0"/>
              <a:t>that might befall a </a:t>
            </a:r>
            <a:r>
              <a:rPr lang="en-US" dirty="0" smtClean="0"/>
              <a:t>system, e.g., users’ personal info might be revealed to public or </a:t>
            </a:r>
            <a:r>
              <a:rPr lang="en-US" dirty="0"/>
              <a:t>your car may get </a:t>
            </a:r>
            <a:r>
              <a:rPr lang="en-US" dirty="0" smtClean="0"/>
              <a:t>stolen.</a:t>
            </a:r>
          </a:p>
          <a:p>
            <a:pPr algn="l"/>
            <a:endParaRPr lang="en-US" sz="1200" dirty="0"/>
          </a:p>
          <a:p>
            <a:pPr algn="l"/>
            <a:r>
              <a:rPr lang="en-US" sz="2400" b="1" dirty="0" smtClean="0">
                <a:solidFill>
                  <a:srgbClr val="FF0066"/>
                </a:solidFill>
              </a:rPr>
              <a:t>Attack:</a:t>
            </a:r>
            <a:r>
              <a:rPr lang="en-US" dirty="0" smtClean="0"/>
              <a:t> an </a:t>
            </a:r>
            <a:r>
              <a:rPr lang="en-US" dirty="0"/>
              <a:t>action </a:t>
            </a:r>
            <a:r>
              <a:rPr lang="en-US" dirty="0" smtClean="0"/>
              <a:t>that </a:t>
            </a:r>
            <a:r>
              <a:rPr lang="en-US" b="1" dirty="0">
                <a:solidFill>
                  <a:srgbClr val="008000"/>
                </a:solidFill>
              </a:rPr>
              <a:t>exploits a </a:t>
            </a:r>
            <a:r>
              <a:rPr lang="en-US" b="1" dirty="0" smtClean="0">
                <a:solidFill>
                  <a:srgbClr val="008000"/>
                </a:solidFill>
              </a:rPr>
              <a:t>vulnerability</a:t>
            </a:r>
            <a:r>
              <a:rPr lang="en-US" dirty="0" smtClean="0"/>
              <a:t>, e.g., pretending to a file server that you are a different user so that you can modify files.</a:t>
            </a:r>
          </a:p>
          <a:p>
            <a:pPr algn="l"/>
            <a:endParaRPr lang="en-US" sz="1200" dirty="0"/>
          </a:p>
          <a:p>
            <a:pPr algn="l"/>
            <a:r>
              <a:rPr lang="en-US" sz="2400" b="1" dirty="0" smtClean="0">
                <a:solidFill>
                  <a:srgbClr val="FF0066"/>
                </a:solidFill>
              </a:rPr>
              <a:t>Control: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008000"/>
                </a:solidFill>
              </a:rPr>
              <a:t>remove/reduce </a:t>
            </a:r>
            <a:r>
              <a:rPr lang="en-US" b="1" dirty="0">
                <a:solidFill>
                  <a:srgbClr val="008000"/>
                </a:solidFill>
              </a:rPr>
              <a:t>a </a:t>
            </a:r>
            <a:r>
              <a:rPr lang="en-US" b="1" dirty="0" smtClean="0">
                <a:solidFill>
                  <a:srgbClr val="008000"/>
                </a:solidFill>
              </a:rPr>
              <a:t>vulnerability</a:t>
            </a:r>
            <a:r>
              <a:rPr lang="en-US" dirty="0" smtClean="0"/>
              <a:t> so that we can </a:t>
            </a:r>
            <a:r>
              <a:rPr lang="en-US" dirty="0"/>
              <a:t>prevent an attack and </a:t>
            </a:r>
            <a:r>
              <a:rPr lang="en-US" dirty="0" smtClean="0"/>
              <a:t>block </a:t>
            </a:r>
            <a:r>
              <a:rPr lang="en-US" dirty="0"/>
              <a:t>a threat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7C0B-637E-49EE-8BA2-311B742FD80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51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ecurity and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Security means CIA:</a:t>
            </a:r>
          </a:p>
          <a:p>
            <a:endParaRPr lang="en-US" sz="1200" dirty="0"/>
          </a:p>
          <a:p>
            <a:pPr lvl="1"/>
            <a:r>
              <a:rPr lang="en-US" sz="2200" b="1" dirty="0" smtClean="0">
                <a:solidFill>
                  <a:srgbClr val="FF0066"/>
                </a:solidFill>
              </a:rPr>
              <a:t>Confidentiality:</a:t>
            </a:r>
            <a:r>
              <a:rPr lang="en-US" sz="2200" dirty="0" smtClean="0"/>
              <a:t> access to the system or data is limited to parties who have been </a:t>
            </a:r>
            <a:r>
              <a:rPr lang="en-US" sz="2200" b="1" dirty="0" smtClean="0">
                <a:solidFill>
                  <a:srgbClr val="008000"/>
                </a:solidFill>
              </a:rPr>
              <a:t>authorized</a:t>
            </a:r>
            <a:r>
              <a:rPr lang="en-US" sz="2200" dirty="0" smtClean="0"/>
              <a:t>.</a:t>
            </a:r>
          </a:p>
          <a:p>
            <a:pPr lvl="1"/>
            <a:endParaRPr lang="en-US" sz="1200" dirty="0"/>
          </a:p>
          <a:p>
            <a:pPr lvl="1"/>
            <a:r>
              <a:rPr lang="en-US" sz="2200" b="1" dirty="0" smtClean="0">
                <a:solidFill>
                  <a:srgbClr val="FF0066"/>
                </a:solidFill>
              </a:rPr>
              <a:t>Integrity:</a:t>
            </a:r>
            <a:r>
              <a:rPr lang="en-US" sz="2200" dirty="0" smtClean="0"/>
              <a:t> when the user requests for data, he or she receives the </a:t>
            </a:r>
            <a:r>
              <a:rPr lang="en-US" sz="2200" b="1" dirty="0" smtClean="0">
                <a:solidFill>
                  <a:srgbClr val="008000"/>
                </a:solidFill>
              </a:rPr>
              <a:t>right</a:t>
            </a:r>
            <a:r>
              <a:rPr lang="en-US" sz="2200" dirty="0" smtClean="0"/>
              <a:t> data.</a:t>
            </a:r>
          </a:p>
          <a:p>
            <a:pPr lvl="1"/>
            <a:endParaRPr lang="en-US" sz="1200" dirty="0"/>
          </a:p>
          <a:p>
            <a:pPr lvl="1"/>
            <a:r>
              <a:rPr lang="en-US" sz="2200" b="1" dirty="0" smtClean="0">
                <a:solidFill>
                  <a:srgbClr val="FF0066"/>
                </a:solidFill>
              </a:rPr>
              <a:t>Availability:</a:t>
            </a:r>
            <a:r>
              <a:rPr lang="en-US" sz="2200" dirty="0" smtClean="0"/>
              <a:t> the system or data is </a:t>
            </a:r>
            <a:r>
              <a:rPr lang="en-US" sz="2200" b="1" dirty="0" smtClean="0">
                <a:solidFill>
                  <a:srgbClr val="008000"/>
                </a:solidFill>
              </a:rPr>
              <a:t>available</a:t>
            </a:r>
            <a:r>
              <a:rPr lang="en-US" sz="2200" dirty="0" smtClean="0"/>
              <a:t> whenever the user wants to use it.</a:t>
            </a:r>
          </a:p>
          <a:p>
            <a:pPr lvl="1"/>
            <a:endParaRPr lang="en-US" sz="1200" dirty="0"/>
          </a:p>
          <a:p>
            <a:pPr marL="463550" lvl="1" indent="0">
              <a:buNone/>
            </a:pPr>
            <a:r>
              <a:rPr lang="en-US" sz="2200" dirty="0"/>
              <a:t>A computing system is secure if it has </a:t>
            </a:r>
            <a:r>
              <a:rPr lang="en-US" sz="2200" b="1" dirty="0">
                <a:solidFill>
                  <a:srgbClr val="008000"/>
                </a:solidFill>
              </a:rPr>
              <a:t>all the three</a:t>
            </a:r>
            <a:r>
              <a:rPr lang="en-US" sz="2200" dirty="0"/>
              <a:t> properties. In fact, a secure system is one you can rely on, i.e., </a:t>
            </a:r>
            <a:r>
              <a:rPr lang="en-US" sz="2200" b="1" dirty="0">
                <a:solidFill>
                  <a:srgbClr val="008000"/>
                </a:solidFill>
              </a:rPr>
              <a:t>reliability</a:t>
            </a:r>
            <a:r>
              <a:rPr lang="en-US" sz="2200" dirty="0"/>
              <a:t>.</a:t>
            </a:r>
          </a:p>
          <a:p>
            <a:pPr marL="463550" lvl="1" indent="0">
              <a:buNone/>
            </a:pPr>
            <a:endParaRPr lang="en-US" sz="1200" dirty="0" smtClean="0"/>
          </a:p>
          <a:p>
            <a:pPr marL="342900" lvl="1" indent="-342900">
              <a:buFont typeface="Wingdings" charset="2"/>
              <a:buChar char="Ø"/>
            </a:pPr>
            <a:r>
              <a:rPr lang="en-US" sz="2400" b="1" dirty="0" smtClean="0">
                <a:solidFill>
                  <a:srgbClr val="0000FF"/>
                </a:solidFill>
              </a:rPr>
              <a:t>Privacy means:</a:t>
            </a:r>
            <a:endParaRPr lang="en-US" sz="2400" b="1" dirty="0">
              <a:solidFill>
                <a:srgbClr val="0000FF"/>
              </a:solidFill>
            </a:endParaRPr>
          </a:p>
          <a:p>
            <a:pPr lvl="1"/>
            <a:endParaRPr lang="en-US" sz="1200" dirty="0"/>
          </a:p>
          <a:p>
            <a:pPr lvl="1"/>
            <a:r>
              <a:rPr lang="en-US" sz="2200" dirty="0" smtClean="0"/>
              <a:t>The ability to </a:t>
            </a:r>
            <a:r>
              <a:rPr lang="en-US" sz="2200" b="1" dirty="0" smtClean="0">
                <a:solidFill>
                  <a:srgbClr val="008000"/>
                </a:solidFill>
              </a:rPr>
              <a:t>control</a:t>
            </a:r>
            <a:r>
              <a:rPr lang="en-US" sz="2200" dirty="0" smtClean="0"/>
              <a:t> information about you, e.g., who see/use it.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7C0B-637E-49EE-8BA2-311B742FD80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Penetration and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200" b="1" dirty="0" smtClean="0">
              <a:solidFill>
                <a:srgbClr val="0000FF"/>
              </a:solidFill>
            </a:endParaRPr>
          </a:p>
          <a:p>
            <a:r>
              <a:rPr lang="en-US" sz="2400" b="1" dirty="0" smtClean="0">
                <a:solidFill>
                  <a:srgbClr val="0000FF"/>
                </a:solidFill>
              </a:rPr>
              <a:t>Principle </a:t>
            </a:r>
            <a:r>
              <a:rPr lang="en-US" sz="2400" b="1" dirty="0">
                <a:solidFill>
                  <a:srgbClr val="0000FF"/>
                </a:solidFill>
              </a:rPr>
              <a:t>of Easiest </a:t>
            </a:r>
            <a:r>
              <a:rPr lang="en-US" sz="2400" b="1" dirty="0" smtClean="0">
                <a:solidFill>
                  <a:srgbClr val="0000FF"/>
                </a:solidFill>
              </a:rPr>
              <a:t>Penetration:</a:t>
            </a:r>
            <a:r>
              <a:rPr lang="en-US" sz="2400" dirty="0" smtClean="0"/>
              <a:t> </a:t>
            </a:r>
          </a:p>
          <a:p>
            <a:endParaRPr lang="en-US" sz="1200" dirty="0"/>
          </a:p>
          <a:p>
            <a:pPr lvl="1"/>
            <a:r>
              <a:rPr lang="en-US" sz="2200" dirty="0"/>
              <a:t>T</a:t>
            </a:r>
            <a:r>
              <a:rPr lang="en-US" sz="2200" dirty="0" smtClean="0"/>
              <a:t>he attackers </a:t>
            </a:r>
            <a:r>
              <a:rPr lang="en-US" sz="2200" dirty="0"/>
              <a:t>go after </a:t>
            </a:r>
            <a:r>
              <a:rPr lang="en-US" sz="2200" dirty="0" smtClean="0"/>
              <a:t>the </a:t>
            </a:r>
            <a:r>
              <a:rPr lang="en-US" sz="2200" dirty="0"/>
              <a:t>part of the system </a:t>
            </a:r>
            <a:r>
              <a:rPr lang="en-US" sz="2200" dirty="0" smtClean="0"/>
              <a:t>that is </a:t>
            </a:r>
            <a:r>
              <a:rPr lang="en-US" sz="2200" b="1" dirty="0">
                <a:solidFill>
                  <a:srgbClr val="008000"/>
                </a:solidFill>
              </a:rPr>
              <a:t>easiest</a:t>
            </a:r>
            <a:r>
              <a:rPr lang="en-US" sz="2200" dirty="0"/>
              <a:t> for </a:t>
            </a:r>
            <a:r>
              <a:rPr lang="en-US" sz="2200" dirty="0" smtClean="0"/>
              <a:t>them, </a:t>
            </a:r>
            <a:r>
              <a:rPr lang="en-US" sz="2200" dirty="0"/>
              <a:t>not most convenient for you. </a:t>
            </a:r>
            <a:endParaRPr lang="en-US" sz="2200" dirty="0" smtClean="0"/>
          </a:p>
          <a:p>
            <a:pPr lvl="1"/>
            <a:endParaRPr lang="en-US" sz="1200" dirty="0"/>
          </a:p>
          <a:p>
            <a:pPr lvl="1"/>
            <a:r>
              <a:rPr lang="en-US" sz="2200" dirty="0" smtClean="0"/>
              <a:t>Therefore, you </a:t>
            </a:r>
            <a:r>
              <a:rPr lang="en-US" sz="2200" dirty="0"/>
              <a:t>need to learn </a:t>
            </a:r>
            <a:r>
              <a:rPr lang="en-US" sz="2200" dirty="0" smtClean="0"/>
              <a:t>how to </a:t>
            </a:r>
            <a:r>
              <a:rPr lang="en-US" sz="2200" b="1" dirty="0">
                <a:solidFill>
                  <a:srgbClr val="008000"/>
                </a:solidFill>
              </a:rPr>
              <a:t>think like an </a:t>
            </a:r>
            <a:r>
              <a:rPr lang="en-US" sz="2200" b="1" dirty="0" smtClean="0">
                <a:solidFill>
                  <a:srgbClr val="008000"/>
                </a:solidFill>
              </a:rPr>
              <a:t>attacker</a:t>
            </a:r>
            <a:r>
              <a:rPr lang="en-US" sz="2200" dirty="0" smtClean="0"/>
              <a:t> </a:t>
            </a:r>
            <a:r>
              <a:rPr lang="en-US" sz="2200" dirty="0"/>
              <a:t>l</a:t>
            </a:r>
            <a:r>
              <a:rPr lang="en-US" sz="2200" dirty="0" smtClean="0"/>
              <a:t>ike </a:t>
            </a:r>
            <a:r>
              <a:rPr lang="en-US" dirty="0"/>
              <a:t>w</a:t>
            </a:r>
            <a:r>
              <a:rPr lang="en-US" dirty="0" smtClean="0"/>
              <a:t>hite hat hackers.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2400" b="1" dirty="0">
                <a:solidFill>
                  <a:srgbClr val="0000FF"/>
                </a:solidFill>
              </a:rPr>
              <a:t>Principle of Adequate </a:t>
            </a:r>
            <a:r>
              <a:rPr lang="en-US" sz="2400" b="1" dirty="0" smtClean="0">
                <a:solidFill>
                  <a:srgbClr val="0000FF"/>
                </a:solidFill>
              </a:rPr>
              <a:t>Protection:</a:t>
            </a:r>
          </a:p>
          <a:p>
            <a:pPr lvl="1"/>
            <a:endParaRPr lang="en-US" sz="1200" dirty="0"/>
          </a:p>
          <a:p>
            <a:pPr lvl="1"/>
            <a:r>
              <a:rPr lang="en-US" sz="2200" dirty="0" smtClean="0"/>
              <a:t>Do not </a:t>
            </a:r>
            <a:r>
              <a:rPr lang="en-US" sz="2200" dirty="0"/>
              <a:t>spend </a:t>
            </a:r>
            <a:r>
              <a:rPr lang="en-US" sz="2200" b="1" dirty="0" smtClean="0">
                <a:solidFill>
                  <a:srgbClr val="008000"/>
                </a:solidFill>
              </a:rPr>
              <a:t>$10,000</a:t>
            </a:r>
            <a:r>
              <a:rPr lang="en-US" sz="2200" dirty="0" smtClean="0"/>
              <a:t> </a:t>
            </a:r>
            <a:r>
              <a:rPr lang="en-US" sz="2200" dirty="0"/>
              <a:t>to protect a </a:t>
            </a:r>
            <a:r>
              <a:rPr lang="en-US" sz="2200" dirty="0" smtClean="0"/>
              <a:t>computing system </a:t>
            </a:r>
            <a:r>
              <a:rPr lang="en-US" sz="2200" dirty="0"/>
              <a:t>that can </a:t>
            </a:r>
            <a:r>
              <a:rPr lang="en-US" sz="2200" dirty="0" smtClean="0"/>
              <a:t>only </a:t>
            </a:r>
            <a:r>
              <a:rPr lang="en-US" sz="2200" dirty="0"/>
              <a:t>cause </a:t>
            </a:r>
            <a:r>
              <a:rPr lang="en-US" sz="2200" b="1" dirty="0">
                <a:solidFill>
                  <a:srgbClr val="008000"/>
                </a:solidFill>
              </a:rPr>
              <a:t>$</a:t>
            </a:r>
            <a:r>
              <a:rPr lang="en-US" sz="2200" b="1" dirty="0" smtClean="0">
                <a:solidFill>
                  <a:srgbClr val="008000"/>
                </a:solidFill>
              </a:rPr>
              <a:t>100 </a:t>
            </a:r>
            <a:r>
              <a:rPr lang="en-US" sz="2200" dirty="0"/>
              <a:t>in </a:t>
            </a:r>
            <a:r>
              <a:rPr lang="en-US" sz="2200" dirty="0" smtClean="0"/>
              <a:t>damage, i.e., economics of security.</a:t>
            </a:r>
            <a:endParaRPr lang="en-US" sz="2200" dirty="0"/>
          </a:p>
          <a:p>
            <a:pPr marL="463550" lvl="1" indent="0">
              <a:buNone/>
            </a:pPr>
            <a:endParaRPr lang="en-US" sz="1200" b="1" dirty="0">
              <a:solidFill>
                <a:srgbClr val="0000FF"/>
              </a:solidFill>
            </a:endParaRPr>
          </a:p>
          <a:p>
            <a:pPr lvl="1"/>
            <a:r>
              <a:rPr lang="en-US" sz="2200" dirty="0" smtClean="0"/>
              <a:t>For instance, protect our data by </a:t>
            </a:r>
            <a:r>
              <a:rPr lang="en-US" sz="2200" dirty="0"/>
              <a:t>making it </a:t>
            </a:r>
            <a:r>
              <a:rPr lang="en-US" sz="2200" b="1" dirty="0">
                <a:solidFill>
                  <a:srgbClr val="008000"/>
                </a:solidFill>
              </a:rPr>
              <a:t>unreadable</a:t>
            </a:r>
            <a:r>
              <a:rPr lang="en-US" sz="2200" dirty="0"/>
              <a:t> to an </a:t>
            </a:r>
            <a:r>
              <a:rPr lang="en-US" sz="2200" dirty="0" smtClean="0"/>
              <a:t>attacker, or apply cryptographic protocols to </a:t>
            </a:r>
            <a:r>
              <a:rPr lang="en-US" sz="2200" b="1" dirty="0" smtClean="0">
                <a:solidFill>
                  <a:srgbClr val="008000"/>
                </a:solidFill>
              </a:rPr>
              <a:t>authenticate</a:t>
            </a:r>
            <a:r>
              <a:rPr lang="en-US" sz="2200" dirty="0" smtClean="0"/>
              <a:t> transactions,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7C0B-637E-49EE-8BA2-311B742FD80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9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of Defence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00FF"/>
                </a:solidFill>
              </a:rPr>
              <a:t>How can we defend against a threat?</a:t>
            </a:r>
            <a:endParaRPr lang="en-US" sz="24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sz="2200" b="1" dirty="0">
                <a:solidFill>
                  <a:srgbClr val="FF0066"/>
                </a:solidFill>
              </a:rPr>
              <a:t>Prevent it: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8000"/>
                </a:solidFill>
              </a:rPr>
              <a:t>block</a:t>
            </a:r>
            <a:r>
              <a:rPr lang="en-US" sz="2200" dirty="0"/>
              <a:t> the </a:t>
            </a:r>
            <a:r>
              <a:rPr lang="en-US" sz="2200" dirty="0" smtClean="0"/>
              <a:t>attack at the first place.</a:t>
            </a:r>
          </a:p>
          <a:p>
            <a:pPr lvl="1"/>
            <a:endParaRPr lang="en-US" sz="1200" dirty="0"/>
          </a:p>
          <a:p>
            <a:pPr lvl="1"/>
            <a:r>
              <a:rPr lang="en-US" sz="2200" b="1" dirty="0">
                <a:solidFill>
                  <a:srgbClr val="FF0066"/>
                </a:solidFill>
              </a:rPr>
              <a:t>Deter it: </a:t>
            </a:r>
            <a:r>
              <a:rPr lang="en-US" sz="2200" dirty="0"/>
              <a:t>make the attack </a:t>
            </a:r>
            <a:r>
              <a:rPr lang="en-US" sz="2200" b="1" dirty="0" smtClean="0">
                <a:solidFill>
                  <a:srgbClr val="008000"/>
                </a:solidFill>
              </a:rPr>
              <a:t>harder/expensive</a:t>
            </a:r>
            <a:r>
              <a:rPr lang="en-US" sz="2200" dirty="0" smtClean="0"/>
              <a:t>.</a:t>
            </a:r>
          </a:p>
          <a:p>
            <a:pPr lvl="1"/>
            <a:endParaRPr lang="en-US" sz="1200" dirty="0"/>
          </a:p>
          <a:p>
            <a:pPr lvl="1"/>
            <a:r>
              <a:rPr lang="en-US" sz="2200" b="1" dirty="0">
                <a:solidFill>
                  <a:srgbClr val="FF0066"/>
                </a:solidFill>
              </a:rPr>
              <a:t>Deflect it: </a:t>
            </a:r>
            <a:r>
              <a:rPr lang="en-US" sz="2200" dirty="0"/>
              <a:t>make yourself </a:t>
            </a:r>
            <a:r>
              <a:rPr lang="en-US" sz="2200" b="1" dirty="0">
                <a:solidFill>
                  <a:srgbClr val="008000"/>
                </a:solidFill>
              </a:rPr>
              <a:t>less attractive</a:t>
            </a:r>
            <a:r>
              <a:rPr lang="en-US" sz="2200" dirty="0"/>
              <a:t> to </a:t>
            </a:r>
            <a:r>
              <a:rPr lang="en-US" sz="2200" dirty="0" smtClean="0"/>
              <a:t>attackers.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00FF"/>
                </a:solidFill>
              </a:rPr>
              <a:t>How can we defend against </a:t>
            </a:r>
            <a:r>
              <a:rPr lang="en-US" sz="2400" b="1" dirty="0" smtClean="0">
                <a:solidFill>
                  <a:srgbClr val="0000FF"/>
                </a:solidFill>
              </a:rPr>
              <a:t>an attack?</a:t>
            </a:r>
            <a:endParaRPr lang="en-US" sz="24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200" b="1" dirty="0" smtClean="0">
                <a:solidFill>
                  <a:srgbClr val="FF0066"/>
                </a:solidFill>
              </a:rPr>
              <a:t>Detect </a:t>
            </a:r>
            <a:r>
              <a:rPr lang="en-US" sz="2200" b="1" dirty="0">
                <a:solidFill>
                  <a:srgbClr val="FF0066"/>
                </a:solidFill>
              </a:rPr>
              <a:t>it: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8000"/>
                </a:solidFill>
              </a:rPr>
              <a:t>notice</a:t>
            </a:r>
            <a:r>
              <a:rPr lang="en-US" sz="2200" dirty="0"/>
              <a:t> that attack is </a:t>
            </a:r>
            <a:r>
              <a:rPr lang="en-US" sz="2200" dirty="0" smtClean="0"/>
              <a:t>occurring/has occurred</a:t>
            </a:r>
            <a:r>
              <a:rPr lang="en-US" sz="2200" dirty="0"/>
              <a:t>.</a:t>
            </a:r>
            <a:r>
              <a:rPr lang="en-US" sz="2200" dirty="0" smtClean="0"/>
              <a:t> </a:t>
            </a:r>
          </a:p>
          <a:p>
            <a:pPr lvl="1"/>
            <a:endParaRPr lang="en-US" sz="1200" dirty="0"/>
          </a:p>
          <a:p>
            <a:pPr lvl="1"/>
            <a:r>
              <a:rPr lang="en-US" sz="2200" b="1" dirty="0">
                <a:solidFill>
                  <a:srgbClr val="FF0066"/>
                </a:solidFill>
              </a:rPr>
              <a:t>Recover from it: </a:t>
            </a:r>
            <a:r>
              <a:rPr lang="en-US" sz="2200" b="1" dirty="0">
                <a:solidFill>
                  <a:srgbClr val="008000"/>
                </a:solidFill>
              </a:rPr>
              <a:t>mitigate</a:t>
            </a:r>
            <a:r>
              <a:rPr lang="en-US" sz="2200" dirty="0"/>
              <a:t> the effects of the </a:t>
            </a:r>
            <a:r>
              <a:rPr lang="en-US" sz="2200" dirty="0" smtClean="0"/>
              <a:t>attack.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7C0B-637E-49EE-8BA2-311B742FD80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40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Defence of </a:t>
            </a:r>
            <a:r>
              <a:rPr lang="en-US" dirty="0" smtClean="0">
                <a:effectLst/>
              </a:rPr>
              <a:t>Computer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200" dirty="0" smtClean="0"/>
          </a:p>
          <a:p>
            <a:r>
              <a:rPr lang="en-US" sz="2400" b="1" dirty="0" smtClean="0">
                <a:solidFill>
                  <a:srgbClr val="0000FF"/>
                </a:solidFill>
              </a:rPr>
              <a:t>We can protect </a:t>
            </a:r>
            <a:r>
              <a:rPr lang="en-US" sz="2400" b="1" dirty="0">
                <a:solidFill>
                  <a:srgbClr val="0000FF"/>
                </a:solidFill>
              </a:rPr>
              <a:t>our assets </a:t>
            </a:r>
            <a:r>
              <a:rPr lang="en-US" sz="2400" b="1" dirty="0" smtClean="0">
                <a:solidFill>
                  <a:srgbClr val="0000FF"/>
                </a:solidFill>
              </a:rPr>
              <a:t>by:</a:t>
            </a:r>
          </a:p>
          <a:p>
            <a:pPr lvl="1"/>
            <a:endParaRPr lang="en-US" sz="1800" dirty="0"/>
          </a:p>
          <a:p>
            <a:pPr lvl="1"/>
            <a:r>
              <a:rPr lang="en-US" sz="2200" b="1" dirty="0" smtClean="0">
                <a:solidFill>
                  <a:srgbClr val="FF0066"/>
                </a:solidFill>
              </a:rPr>
              <a:t>Cryptographic </a:t>
            </a:r>
            <a:r>
              <a:rPr lang="en-US" sz="2200" b="1" dirty="0">
                <a:solidFill>
                  <a:srgbClr val="FF0066"/>
                </a:solidFill>
              </a:rPr>
              <a:t>Techniques:</a:t>
            </a:r>
            <a:r>
              <a:rPr lang="en-US" sz="2200" dirty="0"/>
              <a:t> </a:t>
            </a:r>
            <a:r>
              <a:rPr lang="en-US" sz="2200" dirty="0" smtClean="0"/>
              <a:t>for instance, authenticating our users by using </a:t>
            </a:r>
            <a:r>
              <a:rPr lang="en-US" sz="2200" dirty="0"/>
              <a:t>digital </a:t>
            </a:r>
            <a:r>
              <a:rPr lang="en-US" sz="2200" dirty="0" smtClean="0"/>
              <a:t>signatures, etc.</a:t>
            </a:r>
            <a:endParaRPr lang="en-US" sz="2200" dirty="0"/>
          </a:p>
          <a:p>
            <a:pPr lvl="1"/>
            <a:endParaRPr lang="en-US" sz="1800" dirty="0"/>
          </a:p>
          <a:p>
            <a:pPr lvl="1"/>
            <a:r>
              <a:rPr lang="en-US" sz="2200" b="1" dirty="0">
                <a:solidFill>
                  <a:srgbClr val="FF0066"/>
                </a:solidFill>
              </a:rPr>
              <a:t>Software Controls:</a:t>
            </a:r>
            <a:r>
              <a:rPr lang="en-US" sz="2200" dirty="0"/>
              <a:t> </a:t>
            </a:r>
            <a:r>
              <a:rPr lang="en-US" sz="2200" dirty="0" smtClean="0"/>
              <a:t>passwords </a:t>
            </a:r>
            <a:r>
              <a:rPr lang="en-US" sz="2200" dirty="0"/>
              <a:t>and other forms of access control, </a:t>
            </a:r>
            <a:r>
              <a:rPr lang="en-US" sz="2200" dirty="0" smtClean="0"/>
              <a:t>virus scanners</a:t>
            </a:r>
            <a:r>
              <a:rPr lang="en-US" sz="2200" dirty="0"/>
              <a:t>, </a:t>
            </a:r>
            <a:r>
              <a:rPr lang="en-US" sz="2200" dirty="0" smtClean="0"/>
              <a:t>personal firewalls, etc.</a:t>
            </a:r>
            <a:endParaRPr lang="en-US" sz="2200" dirty="0"/>
          </a:p>
          <a:p>
            <a:pPr lvl="1"/>
            <a:endParaRPr lang="en-US" sz="1800" dirty="0"/>
          </a:p>
          <a:p>
            <a:pPr lvl="1"/>
            <a:r>
              <a:rPr lang="en-US" sz="2200" b="1" dirty="0">
                <a:solidFill>
                  <a:srgbClr val="FF0066"/>
                </a:solidFill>
              </a:rPr>
              <a:t>Hardware Controls:</a:t>
            </a:r>
            <a:r>
              <a:rPr lang="en-US" sz="2200" dirty="0"/>
              <a:t> </a:t>
            </a:r>
            <a:r>
              <a:rPr lang="en-US" sz="2200" dirty="0" smtClean="0"/>
              <a:t>fingerprint </a:t>
            </a:r>
            <a:r>
              <a:rPr lang="en-US" sz="2200" dirty="0"/>
              <a:t>readers, </a:t>
            </a:r>
            <a:r>
              <a:rPr lang="en-US" sz="2200" dirty="0" smtClean="0"/>
              <a:t>smart tokens, etc.</a:t>
            </a:r>
            <a:endParaRPr lang="en-US" sz="2200" dirty="0"/>
          </a:p>
          <a:p>
            <a:pPr lvl="1"/>
            <a:endParaRPr lang="en-US" sz="1800" dirty="0"/>
          </a:p>
          <a:p>
            <a:pPr lvl="1"/>
            <a:r>
              <a:rPr lang="en-US" sz="2200" b="1" dirty="0">
                <a:solidFill>
                  <a:srgbClr val="FF0066"/>
                </a:solidFill>
              </a:rPr>
              <a:t>Physical </a:t>
            </a:r>
            <a:r>
              <a:rPr lang="en-US" sz="2200" b="1" dirty="0" smtClean="0">
                <a:solidFill>
                  <a:srgbClr val="FF0066"/>
                </a:solidFill>
              </a:rPr>
              <a:t>Controls:</a:t>
            </a:r>
            <a:r>
              <a:rPr lang="en-US" sz="2200" dirty="0" smtClean="0"/>
              <a:t> locks, guards, off-site backups, etc.</a:t>
            </a:r>
          </a:p>
          <a:p>
            <a:pPr lvl="1"/>
            <a:endParaRPr lang="en-US" sz="1800" dirty="0"/>
          </a:p>
          <a:p>
            <a:pPr lvl="1"/>
            <a:r>
              <a:rPr lang="en-US" sz="2200" b="1" dirty="0">
                <a:solidFill>
                  <a:srgbClr val="FF0066"/>
                </a:solidFill>
              </a:rPr>
              <a:t>Policies and </a:t>
            </a:r>
            <a:r>
              <a:rPr lang="en-US" sz="2200" b="1" dirty="0" smtClean="0">
                <a:solidFill>
                  <a:srgbClr val="FF0066"/>
                </a:solidFill>
              </a:rPr>
              <a:t>Procedures:</a:t>
            </a:r>
            <a:r>
              <a:rPr lang="en-US" sz="2200" dirty="0" smtClean="0"/>
              <a:t> prevent an </a:t>
            </a:r>
            <a:r>
              <a:rPr lang="en-US" sz="2200" dirty="0"/>
              <a:t>employee </a:t>
            </a:r>
            <a:r>
              <a:rPr lang="en-US" sz="2200" dirty="0" smtClean="0"/>
              <a:t>to connect </a:t>
            </a:r>
            <a:r>
              <a:rPr lang="en-US" sz="2200" dirty="0"/>
              <a:t>his own Wi-Fi access point to the internal company </a:t>
            </a:r>
            <a:r>
              <a:rPr lang="en-US" sz="2200" dirty="0" smtClean="0"/>
              <a:t>network, etc.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7C0B-637E-49EE-8BA2-311B742FD80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7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9758"/>
            <a:ext cx="8229600" cy="1143000"/>
          </a:xfrm>
        </p:spPr>
        <p:txBody>
          <a:bodyPr/>
          <a:lstStyle/>
          <a:p>
            <a:r>
              <a:rPr lang="en-CA" dirty="0" smtClean="0"/>
              <a:t>Cryptographic Primitives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CA" sz="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20750" lvl="1" indent="-457200"/>
            <a:endParaRPr lang="en-US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17131-DA9F-434B-9143-9FCC20E9AD79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2" name="Group 69"/>
          <p:cNvGrpSpPr/>
          <p:nvPr/>
        </p:nvGrpSpPr>
        <p:grpSpPr>
          <a:xfrm>
            <a:off x="955344" y="1571131"/>
            <a:ext cx="3023215" cy="2606042"/>
            <a:chOff x="955344" y="1154875"/>
            <a:chExt cx="3023215" cy="2606042"/>
          </a:xfrm>
        </p:grpSpPr>
        <p:pic>
          <p:nvPicPr>
            <p:cNvPr id="19462" name="Picture 6" descr="http://www.ladniemieszkaj.pl/upload/images/8499f48762cd44.jpg"/>
            <p:cNvPicPr>
              <a:picLocks noChangeAspect="1" noChangeArrowheads="1"/>
            </p:cNvPicPr>
            <p:nvPr/>
          </p:nvPicPr>
          <p:blipFill>
            <a:blip r:embed="rId2" cstate="print"/>
            <a:srcRect l="38554" t="22535" r="5783" b="27042"/>
            <a:stretch>
              <a:fillRect/>
            </a:stretch>
          </p:blipFill>
          <p:spPr bwMode="auto">
            <a:xfrm>
              <a:off x="3186455" y="1407046"/>
              <a:ext cx="792104" cy="613797"/>
            </a:xfrm>
            <a:prstGeom prst="rect">
              <a:avLst/>
            </a:prstGeom>
            <a:noFill/>
          </p:spPr>
        </p:pic>
        <p:pic>
          <p:nvPicPr>
            <p:cNvPr id="19472" name="Picture 16" descr="http://t2.gstatic.com/images?q=tbn:ANd9GcSuafs-60H6hcSUhMXvbZ-qCbznK_VEH9cw48SpNArdZAxy6cV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36344" y="1388246"/>
              <a:ext cx="853440" cy="656749"/>
            </a:xfrm>
            <a:prstGeom prst="rect">
              <a:avLst/>
            </a:prstGeom>
            <a:noFill/>
          </p:spPr>
        </p:pic>
        <p:pic>
          <p:nvPicPr>
            <p:cNvPr id="19476" name="Picture 20" descr="http://www.chesterbuildingsupplies.co.uk/images/uploads/rsj%20i%20beam%281%29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76150" y="2399832"/>
              <a:ext cx="822960" cy="632807"/>
            </a:xfrm>
            <a:prstGeom prst="rect">
              <a:avLst/>
            </a:prstGeom>
            <a:noFill/>
          </p:spPr>
        </p:pic>
        <p:sp>
          <p:nvSpPr>
            <p:cNvPr id="15" name="Text Box 137"/>
            <p:cNvSpPr txBox="1">
              <a:spLocks noChangeArrowheads="1"/>
            </p:cNvSpPr>
            <p:nvPr/>
          </p:nvSpPr>
          <p:spPr bwMode="blackWhite">
            <a:xfrm>
              <a:off x="2047500" y="3123458"/>
              <a:ext cx="1066800" cy="17543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CA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Steel Beam</a:t>
              </a:r>
              <a:endPara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137"/>
            <p:cNvSpPr txBox="1">
              <a:spLocks noChangeArrowheads="1"/>
            </p:cNvSpPr>
            <p:nvPr/>
          </p:nvSpPr>
          <p:spPr bwMode="blackWhite">
            <a:xfrm>
              <a:off x="3257134" y="1154875"/>
              <a:ext cx="609600" cy="20467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CA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Brick</a:t>
              </a:r>
              <a:r>
                <a:rPr lang="en-CA" dirty="0" smtClean="0">
                  <a:solidFill>
                    <a:srgbClr val="00CC0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dirty="0">
                <a:solidFill>
                  <a:srgbClr val="00CC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37"/>
            <p:cNvSpPr txBox="1">
              <a:spLocks noChangeArrowheads="1"/>
            </p:cNvSpPr>
            <p:nvPr/>
          </p:nvSpPr>
          <p:spPr bwMode="blackWhite">
            <a:xfrm>
              <a:off x="955344" y="1169315"/>
              <a:ext cx="1524000" cy="17543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CA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Concrete Block</a:t>
              </a:r>
              <a:endPara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 Box 137"/>
            <p:cNvSpPr txBox="1">
              <a:spLocks noChangeArrowheads="1"/>
            </p:cNvSpPr>
            <p:nvPr/>
          </p:nvSpPr>
          <p:spPr bwMode="blackWhite">
            <a:xfrm>
              <a:off x="1442850" y="3527007"/>
              <a:ext cx="2057400" cy="23391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CA" sz="1600" dirty="0" smtClean="0">
                  <a:solidFill>
                    <a:srgbClr val="00CC00"/>
                  </a:solidFill>
                  <a:latin typeface="Arial" pitchFamily="34" charset="0"/>
                  <a:cs typeface="Arial" pitchFamily="34" charset="0"/>
                </a:rPr>
                <a:t>Material Scientists</a:t>
              </a:r>
              <a:endParaRPr lang="en-US" sz="1600" dirty="0">
                <a:solidFill>
                  <a:srgbClr val="00CC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70"/>
          <p:cNvGrpSpPr/>
          <p:nvPr/>
        </p:nvGrpSpPr>
        <p:grpSpPr>
          <a:xfrm>
            <a:off x="5455558" y="1358026"/>
            <a:ext cx="2590800" cy="2832974"/>
            <a:chOff x="5482854" y="846234"/>
            <a:chExt cx="2590800" cy="2832974"/>
          </a:xfrm>
        </p:grpSpPr>
        <p:pic>
          <p:nvPicPr>
            <p:cNvPr id="19494" name="Picture 38" descr="http://cdn.instantshift.com/wp-content/uploads/2009/02/sba-51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43064" y="846234"/>
              <a:ext cx="1677924" cy="2523744"/>
            </a:xfrm>
            <a:prstGeom prst="rect">
              <a:avLst/>
            </a:prstGeom>
            <a:noFill/>
          </p:spPr>
        </p:pic>
        <p:sp>
          <p:nvSpPr>
            <p:cNvPr id="29" name="Text Box 137"/>
            <p:cNvSpPr txBox="1">
              <a:spLocks noChangeArrowheads="1"/>
            </p:cNvSpPr>
            <p:nvPr/>
          </p:nvSpPr>
          <p:spPr bwMode="blackWhite">
            <a:xfrm>
              <a:off x="5482854" y="3445298"/>
              <a:ext cx="2590800" cy="23391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CA" sz="1600" dirty="0" smtClean="0">
                  <a:solidFill>
                    <a:srgbClr val="00CC00"/>
                  </a:solidFill>
                  <a:latin typeface="Arial" pitchFamily="34" charset="0"/>
                  <a:cs typeface="Arial" pitchFamily="34" charset="0"/>
                </a:rPr>
                <a:t>Engineers and Architects</a:t>
              </a:r>
              <a:endParaRPr lang="en-US" sz="1600" dirty="0">
                <a:solidFill>
                  <a:srgbClr val="00CC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68"/>
          <p:cNvGrpSpPr/>
          <p:nvPr/>
        </p:nvGrpSpPr>
        <p:grpSpPr>
          <a:xfrm>
            <a:off x="417848" y="4594863"/>
            <a:ext cx="4023360" cy="1958337"/>
            <a:chOff x="472440" y="4365008"/>
            <a:chExt cx="4023360" cy="1958337"/>
          </a:xfrm>
        </p:grpSpPr>
        <p:sp>
          <p:nvSpPr>
            <p:cNvPr id="31" name="Text Box 137"/>
            <p:cNvSpPr txBox="1">
              <a:spLocks noChangeArrowheads="1"/>
            </p:cNvSpPr>
            <p:nvPr/>
          </p:nvSpPr>
          <p:spPr bwMode="blackWhite">
            <a:xfrm>
              <a:off x="1214250" y="5855525"/>
              <a:ext cx="2514600" cy="46782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CA" sz="1600" dirty="0" smtClean="0">
                  <a:solidFill>
                    <a:srgbClr val="00CC00"/>
                  </a:solidFill>
                  <a:latin typeface="Arial" pitchFamily="34" charset="0"/>
                  <a:cs typeface="Arial" pitchFamily="34" charset="0"/>
                </a:rPr>
                <a:t>Computer Scientists and Mathematicians</a:t>
              </a:r>
              <a:endParaRPr lang="en-US" sz="1600" dirty="0">
                <a:solidFill>
                  <a:srgbClr val="00CC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1454725" y="4365008"/>
              <a:ext cx="1920240" cy="402336"/>
            </a:xfrm>
            <a:prstGeom prst="ellipse">
              <a:avLst/>
            </a:prstGeom>
            <a:noFill/>
            <a:ln w="158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038" tIns="46038" rIns="46038" bIns="46038" numCol="1" rtlCol="0" anchor="ctr" anchorCtr="0" compatLnSpc="1">
              <a:prstTxWarp prst="textNoShape">
                <a:avLst/>
              </a:prstTxWarp>
            </a:bodyPr>
            <a:lstStyle/>
            <a:p>
              <a:pPr defTabSz="822325"/>
              <a:r>
                <a:rPr kumimoji="0" lang="en-CA" sz="120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Secret Sharing Schemes</a:t>
              </a:r>
              <a:endParaRPr kumimoji="0" lang="en-US" sz="1200" i="0" u="none" strike="noStrike" cap="none" normalizeH="0" baseline="-2500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472440" y="5105672"/>
              <a:ext cx="1737360" cy="402336"/>
            </a:xfrm>
            <a:prstGeom prst="ellipse">
              <a:avLst/>
            </a:prstGeom>
            <a:noFill/>
            <a:ln w="158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038" tIns="46038" rIns="46038" bIns="46038" numCol="1" rtlCol="0" anchor="ctr" anchorCtr="0" compatLnSpc="1">
              <a:prstTxWarp prst="textNoShape">
                <a:avLst/>
              </a:prstTxWarp>
            </a:bodyPr>
            <a:lstStyle/>
            <a:p>
              <a:pPr defTabSz="822325"/>
              <a:r>
                <a:rPr kumimoji="0" lang="en-CA" sz="120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Commitment Schemes</a:t>
              </a:r>
              <a:endParaRPr kumimoji="0" lang="en-US" sz="1200" i="0" u="none" strike="noStrike" cap="none" normalizeH="0" baseline="-2500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2758440" y="5105672"/>
              <a:ext cx="1737360" cy="402336"/>
            </a:xfrm>
            <a:prstGeom prst="ellipse">
              <a:avLst/>
            </a:prstGeom>
            <a:noFill/>
            <a:ln w="158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038" tIns="46038" rIns="46038" bIns="46038" numCol="1" rtlCol="0" anchor="ctr" anchorCtr="0" compatLnSpc="1">
              <a:prstTxWarp prst="textNoShape">
                <a:avLst/>
              </a:prstTxWarp>
            </a:bodyPr>
            <a:lstStyle/>
            <a:p>
              <a:pPr defTabSz="822325"/>
              <a:r>
                <a:rPr kumimoji="0" lang="en-CA" sz="120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Signature Schemes</a:t>
              </a:r>
              <a:endParaRPr kumimoji="0" lang="en-US" sz="1200" i="0" u="none" strike="noStrike" cap="none" normalizeH="0" baseline="-2500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 Box 137"/>
            <p:cNvSpPr txBox="1">
              <a:spLocks noChangeArrowheads="1"/>
            </p:cNvSpPr>
            <p:nvPr/>
          </p:nvSpPr>
          <p:spPr bwMode="blackWhite">
            <a:xfrm>
              <a:off x="2313115" y="5158301"/>
              <a:ext cx="304800" cy="20467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CA" dirty="0" smtClean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...</a:t>
              </a:r>
              <a:endParaRPr lang="en-US" dirty="0">
                <a:solidFill>
                  <a:srgbClr val="FF006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67"/>
          <p:cNvGrpSpPr/>
          <p:nvPr/>
        </p:nvGrpSpPr>
        <p:grpSpPr>
          <a:xfrm>
            <a:off x="4898408" y="4838703"/>
            <a:ext cx="4101152" cy="1708827"/>
            <a:chOff x="4953000" y="4608848"/>
            <a:chExt cx="4101152" cy="1708827"/>
          </a:xfrm>
        </p:grpSpPr>
        <p:sp>
          <p:nvSpPr>
            <p:cNvPr id="30" name="Text Box 137"/>
            <p:cNvSpPr txBox="1">
              <a:spLocks noChangeArrowheads="1"/>
            </p:cNvSpPr>
            <p:nvPr/>
          </p:nvSpPr>
          <p:spPr bwMode="blackWhite">
            <a:xfrm>
              <a:off x="5482854" y="5849855"/>
              <a:ext cx="2590800" cy="46782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CA" sz="1600" dirty="0" smtClean="0">
                  <a:solidFill>
                    <a:srgbClr val="00CC00"/>
                  </a:solidFill>
                  <a:latin typeface="Arial" pitchFamily="34" charset="0"/>
                  <a:cs typeface="Arial" pitchFamily="34" charset="0"/>
                </a:rPr>
                <a:t>Software/Security System Engineers</a:t>
              </a:r>
              <a:endParaRPr lang="en-US" sz="1600" dirty="0">
                <a:solidFill>
                  <a:srgbClr val="00CC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5998192" y="4608848"/>
              <a:ext cx="1554480" cy="822960"/>
            </a:xfrm>
            <a:prstGeom prst="roundRect">
              <a:avLst/>
            </a:prstGeom>
            <a:noFill/>
            <a:ln w="158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038" tIns="46038" rIns="46038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22325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Sealed-Bid </a:t>
              </a:r>
            </a:p>
            <a:p>
              <a:pPr marL="0" marR="0" indent="0" algn="ctr" defTabSz="822325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Auctions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5540992" y="5023508"/>
              <a:ext cx="457200" cy="0"/>
            </a:xfrm>
            <a:prstGeom prst="straightConnector1">
              <a:avLst/>
            </a:prstGeom>
            <a:solidFill>
              <a:srgbClr val="CCFFCC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 bwMode="auto">
            <a:xfrm>
              <a:off x="5536986" y="4727907"/>
              <a:ext cx="457200" cy="0"/>
            </a:xfrm>
            <a:prstGeom prst="straightConnector1">
              <a:avLst/>
            </a:prstGeom>
            <a:solidFill>
              <a:srgbClr val="CCFFCC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5536986" y="5313692"/>
              <a:ext cx="457200" cy="0"/>
            </a:xfrm>
            <a:prstGeom prst="straightConnector1">
              <a:avLst/>
            </a:prstGeom>
            <a:solidFill>
              <a:srgbClr val="CCFFCC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42" name="Straight Arrow Connector 41"/>
            <p:cNvCxnSpPr>
              <a:stCxn id="38" idx="3"/>
            </p:cNvCxnSpPr>
            <p:nvPr/>
          </p:nvCxnSpPr>
          <p:spPr bwMode="auto">
            <a:xfrm>
              <a:off x="7552672" y="5020328"/>
              <a:ext cx="457200" cy="0"/>
            </a:xfrm>
            <a:prstGeom prst="straightConnector1">
              <a:avLst/>
            </a:prstGeom>
            <a:solidFill>
              <a:srgbClr val="CCFFCC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stealth"/>
            </a:ln>
            <a:effectLst/>
          </p:spPr>
        </p:cxnSp>
        <p:sp>
          <p:nvSpPr>
            <p:cNvPr id="66" name="Text Box 137"/>
            <p:cNvSpPr txBox="1">
              <a:spLocks noChangeArrowheads="1"/>
            </p:cNvSpPr>
            <p:nvPr/>
          </p:nvSpPr>
          <p:spPr bwMode="blackWhite">
            <a:xfrm>
              <a:off x="7987352" y="4849504"/>
              <a:ext cx="1066800" cy="35086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CA" sz="1200" dirty="0" smtClean="0">
                  <a:latin typeface="Arial" pitchFamily="34" charset="0"/>
                  <a:cs typeface="Arial" pitchFamily="34" charset="0"/>
                </a:rPr>
                <a:t>Winner and Selling Price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 Box 137"/>
            <p:cNvSpPr txBox="1">
              <a:spLocks noChangeArrowheads="1"/>
            </p:cNvSpPr>
            <p:nvPr/>
          </p:nvSpPr>
          <p:spPr bwMode="blackWhite">
            <a:xfrm>
              <a:off x="4953000" y="4925704"/>
              <a:ext cx="609600" cy="20467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CA" sz="1200" dirty="0" smtClean="0">
                  <a:latin typeface="Arial" pitchFamily="34" charset="0"/>
                  <a:cs typeface="Arial" pitchFamily="34" charset="0"/>
                </a:rPr>
                <a:t>Bids</a:t>
              </a:r>
              <a:r>
                <a:rPr lang="en-CA" dirty="0" smtClean="0">
                  <a:solidFill>
                    <a:srgbClr val="00CC0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dirty="0">
                <a:solidFill>
                  <a:srgbClr val="00CC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91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8225" y="731520"/>
            <a:ext cx="9070848" cy="566928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endParaRPr lang="en-US" b="1" dirty="0" smtClean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endParaRPr lang="en-US" b="1" dirty="0" smtClean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“Passive” versus “Active” Adversary Model:</a:t>
            </a:r>
          </a:p>
          <a:p>
            <a:pPr lvl="1" algn="just">
              <a:lnSpc>
                <a:spcPct val="110000"/>
              </a:lnSpc>
            </a:pPr>
            <a:endParaRPr lang="en-US" sz="500" dirty="0" smtClean="0"/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In the former, players follow protocols correctly but are </a:t>
            </a:r>
            <a:r>
              <a:rPr lang="en-US" dirty="0" smtClean="0">
                <a:solidFill>
                  <a:srgbClr val="FF0000"/>
                </a:solidFill>
              </a:rPr>
              <a:t>curious to learn</a:t>
            </a:r>
            <a:r>
              <a:rPr lang="en-US" dirty="0" smtClean="0"/>
              <a:t> the secret. In the latter, players may also </a:t>
            </a:r>
            <a:r>
              <a:rPr lang="en-US" dirty="0" smtClean="0">
                <a:solidFill>
                  <a:srgbClr val="FF0000"/>
                </a:solidFill>
              </a:rPr>
              <a:t>deviate from the protocols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endParaRPr lang="en-CA" sz="700" dirty="0" smtClean="0"/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“Static” versus “Mobile” Adversary Model:</a:t>
            </a:r>
          </a:p>
          <a:p>
            <a:pPr lvl="1" algn="just">
              <a:lnSpc>
                <a:spcPct val="110000"/>
              </a:lnSpc>
            </a:pPr>
            <a:endParaRPr lang="en-US" sz="500" dirty="0" smtClean="0"/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In the former, </a:t>
            </a:r>
            <a:r>
              <a:rPr lang="en-US" sz="2000" dirty="0" smtClean="0"/>
              <a:t>the adversary corrupts players </a:t>
            </a:r>
            <a:r>
              <a:rPr lang="en-US" sz="2000" dirty="0" smtClean="0">
                <a:solidFill>
                  <a:srgbClr val="FF0000"/>
                </a:solidFill>
              </a:rPr>
              <a:t>ahead of time</a:t>
            </a:r>
            <a:r>
              <a:rPr lang="en-US" sz="2000" dirty="0" smtClean="0"/>
              <a:t>. </a:t>
            </a:r>
            <a:r>
              <a:rPr lang="en-US" dirty="0" smtClean="0"/>
              <a:t>In the latter, </a:t>
            </a:r>
            <a:r>
              <a:rPr lang="en-US" sz="2000" dirty="0" smtClean="0"/>
              <a:t>the adversary corrupts different players while the </a:t>
            </a:r>
            <a:r>
              <a:rPr lang="en-US" sz="2000" dirty="0" smtClean="0">
                <a:solidFill>
                  <a:srgbClr val="FF0000"/>
                </a:solidFill>
              </a:rPr>
              <a:t>protocol is executing</a:t>
            </a:r>
            <a:r>
              <a:rPr lang="en-US" sz="2000" dirty="0" smtClean="0"/>
              <a:t>. </a:t>
            </a:r>
          </a:p>
          <a:p>
            <a:pPr>
              <a:lnSpc>
                <a:spcPct val="110000"/>
              </a:lnSpc>
            </a:pPr>
            <a:endParaRPr lang="en-US" sz="700" dirty="0" smtClean="0"/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“Computational” versus “Unconditional” Security:</a:t>
            </a:r>
          </a:p>
          <a:p>
            <a:pPr lvl="1" algn="just">
              <a:lnSpc>
                <a:spcPct val="110000"/>
              </a:lnSpc>
            </a:pPr>
            <a:endParaRPr lang="en-US" sz="500" dirty="0" smtClean="0"/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In the former, security relies on </a:t>
            </a:r>
            <a:r>
              <a:rPr lang="en-US" dirty="0" smtClean="0">
                <a:solidFill>
                  <a:srgbClr val="FF0000"/>
                </a:solidFill>
              </a:rPr>
              <a:t>computational assumptions </a:t>
            </a:r>
            <a:r>
              <a:rPr lang="en-US" dirty="0" smtClean="0"/>
              <a:t>(e.g., </a:t>
            </a:r>
            <a:r>
              <a:rPr lang="en-CA" dirty="0" smtClean="0"/>
              <a:t>factoring</a:t>
            </a:r>
            <a:r>
              <a:rPr lang="en-US" dirty="0" smtClean="0"/>
              <a:t>). In the latter, adversary has </a:t>
            </a:r>
            <a:r>
              <a:rPr lang="en-US" dirty="0" smtClean="0">
                <a:solidFill>
                  <a:srgbClr val="FF0000"/>
                </a:solidFill>
              </a:rPr>
              <a:t>unlimited computational power</a:t>
            </a:r>
            <a:r>
              <a:rPr lang="en-US" dirty="0" smtClean="0"/>
              <a:t>.</a:t>
            </a:r>
            <a:endParaRPr lang="en-CA" dirty="0"/>
          </a:p>
          <a:p>
            <a:pPr marL="463550" lvl="1" indent="0" algn="just">
              <a:lnSpc>
                <a:spcPct val="110000"/>
              </a:lnSpc>
              <a:buNone/>
            </a:pPr>
            <a:endParaRPr lang="en-US" sz="700" dirty="0"/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Other Issues </a:t>
            </a:r>
            <a:r>
              <a:rPr lang="en-US" b="1" dirty="0">
                <a:solidFill>
                  <a:srgbClr val="0000FF"/>
                </a:solidFill>
              </a:rPr>
              <a:t>T</a:t>
            </a:r>
            <a:r>
              <a:rPr lang="en-US" b="1" dirty="0" smtClean="0">
                <a:solidFill>
                  <a:srgbClr val="0000FF"/>
                </a:solidFill>
              </a:rPr>
              <a:t>o Be Considered: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endParaRPr lang="en-US" sz="500" dirty="0" smtClean="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omputation and communication complexities, players’ types (honest/semi-honest/malicious, selfish/unselfish, reputable/new/non-reputable).</a:t>
            </a:r>
            <a:endParaRPr lang="en-CA" sz="1800" dirty="0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3182"/>
            <a:ext cx="8229600" cy="1143000"/>
          </a:xfrm>
        </p:spPr>
        <p:txBody>
          <a:bodyPr/>
          <a:lstStyle/>
          <a:p>
            <a:r>
              <a:rPr lang="en-CA" dirty="0" smtClean="0"/>
              <a:t>Evaluation of the Primitives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17131-DA9F-434B-9143-9FCC20E9AD79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12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Secret Sharing Scheme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pPr marL="803275" lvl="2" indent="-346075" algn="just">
              <a:lnSpc>
                <a:spcPct val="90000"/>
              </a:lnSpc>
              <a:buFont typeface="+mj-lt"/>
              <a:buAutoNum type="arabicPeriod"/>
              <a:tabLst>
                <a:tab pos="803275" algn="l"/>
              </a:tabLst>
            </a:pPr>
            <a:endParaRPr lang="en-CA" sz="1200" dirty="0" smtClean="0">
              <a:sym typeface="Wingdings" pitchFamily="2" charset="2"/>
            </a:endParaRPr>
          </a:p>
          <a:p>
            <a:pPr marL="573088" lvl="2" indent="-342900" algn="just">
              <a:lnSpc>
                <a:spcPct val="90000"/>
              </a:lnSpc>
              <a:buFont typeface="+mj-lt"/>
              <a:buAutoNum type="arabicPeriod"/>
              <a:tabLst>
                <a:tab pos="458788" algn="l"/>
              </a:tabLst>
            </a:pPr>
            <a:r>
              <a:rPr lang="en-CA" sz="2000" b="1" dirty="0" smtClean="0">
                <a:solidFill>
                  <a:srgbClr val="FF0066"/>
                </a:solidFill>
                <a:sym typeface="Wingdings" pitchFamily="2" charset="2"/>
              </a:rPr>
              <a:t>Sharing:</a:t>
            </a:r>
            <a:r>
              <a:rPr lang="en-CA" sz="2000" dirty="0" smtClean="0">
                <a:sym typeface="Wingdings" pitchFamily="2" charset="2"/>
              </a:rPr>
              <a:t> </a:t>
            </a:r>
            <a:r>
              <a:rPr lang="en-US" sz="2000" dirty="0" smtClean="0"/>
              <a:t>a secret is divided into </a:t>
            </a:r>
            <a:r>
              <a:rPr lang="en-US" sz="2000" b="1" dirty="0" smtClean="0"/>
              <a:t>n</a:t>
            </a:r>
            <a:r>
              <a:rPr lang="en-US" sz="2000" dirty="0" smtClean="0"/>
              <a:t> shares in order to be distributed among </a:t>
            </a:r>
            <a:r>
              <a:rPr lang="en-US" sz="2000" b="1" dirty="0" smtClean="0"/>
              <a:t>n</a:t>
            </a:r>
            <a:r>
              <a:rPr lang="en-US" sz="2000" dirty="0" smtClean="0"/>
              <a:t> players.</a:t>
            </a:r>
            <a:endParaRPr lang="en-CA" sz="2000" dirty="0" smtClean="0">
              <a:sym typeface="Wingdings" pitchFamily="2" charset="2"/>
            </a:endParaRPr>
          </a:p>
          <a:p>
            <a:pPr marL="573088" lvl="2" indent="-342900" algn="just">
              <a:lnSpc>
                <a:spcPct val="90000"/>
              </a:lnSpc>
              <a:buFont typeface="+mj-lt"/>
              <a:buAutoNum type="arabicPeriod"/>
              <a:tabLst>
                <a:tab pos="458788" algn="l"/>
              </a:tabLst>
            </a:pPr>
            <a:endParaRPr lang="en-CA" sz="1200" dirty="0" smtClean="0"/>
          </a:p>
          <a:p>
            <a:pPr marL="573088" lvl="2" indent="-342900" algn="just">
              <a:lnSpc>
                <a:spcPct val="90000"/>
              </a:lnSpc>
              <a:buFont typeface="+mj-lt"/>
              <a:buAutoNum type="arabicPeriod"/>
              <a:tabLst>
                <a:tab pos="458788" algn="l"/>
              </a:tabLst>
            </a:pPr>
            <a:r>
              <a:rPr lang="en-CA" sz="2000" b="1" dirty="0" smtClean="0">
                <a:solidFill>
                  <a:srgbClr val="FF0066"/>
                </a:solidFill>
                <a:sym typeface="Wingdings" pitchFamily="2" charset="2"/>
              </a:rPr>
              <a:t>Reconstruction:</a:t>
            </a:r>
            <a:r>
              <a:rPr lang="en-CA" sz="2000" b="1" dirty="0" smtClean="0">
                <a:solidFill>
                  <a:srgbClr val="00CC00"/>
                </a:solidFill>
                <a:sym typeface="Wingdings" pitchFamily="2" charset="2"/>
              </a:rPr>
              <a:t> </a:t>
            </a:r>
            <a:r>
              <a:rPr lang="en-US" sz="2000" dirty="0" smtClean="0"/>
              <a:t>an authorize subset of players then cooperate to reveal the secret, e.g., </a:t>
            </a:r>
            <a:r>
              <a:rPr lang="en-US" sz="2000" b="1" dirty="0" smtClean="0"/>
              <a:t>t</a:t>
            </a:r>
            <a:r>
              <a:rPr lang="en-US" sz="2000" dirty="0" smtClean="0"/>
              <a:t> players where </a:t>
            </a:r>
            <a:r>
              <a:rPr lang="en-US" sz="2000" b="1" dirty="0" smtClean="0"/>
              <a:t>t &lt; n</a:t>
            </a:r>
            <a:r>
              <a:rPr lang="en-US" sz="2000" dirty="0" smtClean="0"/>
              <a:t> is the threshold.</a:t>
            </a:r>
            <a:endParaRPr lang="en-US" sz="2000" b="1" dirty="0" smtClean="0"/>
          </a:p>
          <a:p>
            <a:pPr lvl="2" algn="just"/>
            <a:endParaRPr lang="en-US" sz="2000" dirty="0"/>
          </a:p>
          <a:p>
            <a:pPr lvl="2" indent="-341313" algn="just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Example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  <a:r>
              <a:rPr lang="en-US" sz="2000" dirty="0" smtClean="0"/>
              <a:t> t = 2 </a:t>
            </a:r>
            <a:r>
              <a:rPr lang="en-US" sz="2000" dirty="0"/>
              <a:t>points are sufficient to define a </a:t>
            </a:r>
            <a:r>
              <a:rPr lang="en-US" sz="2000" dirty="0" smtClean="0"/>
              <a:t>line:</a:t>
            </a:r>
          </a:p>
          <a:p>
            <a:pPr lvl="2" algn="just">
              <a:buNone/>
            </a:pPr>
            <a:endParaRPr lang="en-CA" sz="1200" dirty="0" smtClean="0"/>
          </a:p>
          <a:p>
            <a:pPr marL="803275" lvl="2" indent="0" algn="just">
              <a:buNone/>
              <a:tabLst>
                <a:tab pos="803275" algn="l"/>
              </a:tabLst>
            </a:pPr>
            <a:r>
              <a:rPr lang="en-CA" sz="2000" dirty="0" smtClean="0"/>
              <a:t>( 1, 2 ), ( 2, 3 ), ( 3, 4 ), ( 4, 5 )   </a:t>
            </a:r>
            <a:r>
              <a:rPr lang="en-CA" sz="2000" dirty="0" smtClean="0">
                <a:sym typeface="Wingdings" pitchFamily="2" charset="2"/>
              </a:rPr>
              <a:t>   y = x+</a:t>
            </a:r>
            <a:r>
              <a:rPr lang="en-CA" sz="2000" b="1" dirty="0" smtClean="0">
                <a:solidFill>
                  <a:srgbClr val="FF0000"/>
                </a:solidFill>
                <a:sym typeface="Wingdings" pitchFamily="2" charset="2"/>
              </a:rPr>
              <a:t>1</a:t>
            </a:r>
            <a:endParaRPr lang="en-CA" sz="2000" b="1" dirty="0" smtClean="0">
              <a:solidFill>
                <a:srgbClr val="FF0000"/>
              </a:solidFill>
            </a:endParaRPr>
          </a:p>
          <a:p>
            <a:pPr lvl="2" algn="just"/>
            <a:endParaRPr lang="en-CA" sz="1200" dirty="0"/>
          </a:p>
          <a:p>
            <a:pPr lvl="2" algn="just"/>
            <a:endParaRPr lang="en-CA" sz="1200" dirty="0" smtClean="0"/>
          </a:p>
          <a:p>
            <a:pPr lvl="2" algn="just"/>
            <a:endParaRPr lang="en-CA" sz="1200" dirty="0" smtClean="0"/>
          </a:p>
          <a:p>
            <a:pPr lvl="2" algn="just"/>
            <a:endParaRPr lang="en-CA" sz="1200" dirty="0" smtClean="0"/>
          </a:p>
          <a:p>
            <a:pPr marL="573088" lvl="2" indent="0" algn="just">
              <a:buNone/>
              <a:tabLst>
                <a:tab pos="573088" algn="l"/>
              </a:tabLst>
            </a:pPr>
            <a:r>
              <a:rPr lang="en-US" sz="2000" dirty="0" smtClean="0"/>
              <a:t>t = 3 </a:t>
            </a:r>
            <a:r>
              <a:rPr lang="en-US" sz="2000" dirty="0"/>
              <a:t>points are sufficient to define a </a:t>
            </a:r>
            <a:r>
              <a:rPr lang="en-US" sz="2000" dirty="0" smtClean="0"/>
              <a:t>parabola.</a:t>
            </a:r>
          </a:p>
          <a:p>
            <a:pPr marL="573088" lvl="2" indent="0" algn="just">
              <a:tabLst>
                <a:tab pos="573088" algn="l"/>
              </a:tabLst>
            </a:pPr>
            <a:endParaRPr lang="en-US" sz="1200" dirty="0"/>
          </a:p>
          <a:p>
            <a:pPr marL="573088" lvl="2" indent="0" algn="just">
              <a:buNone/>
              <a:tabLst>
                <a:tab pos="573088" algn="l"/>
              </a:tabLst>
            </a:pPr>
            <a:r>
              <a:rPr lang="en-US" sz="2000" dirty="0" smtClean="0"/>
              <a:t>t = 4 </a:t>
            </a:r>
            <a:r>
              <a:rPr lang="en-US" sz="2000" dirty="0"/>
              <a:t>points </a:t>
            </a:r>
            <a:r>
              <a:rPr lang="en-US" sz="2000" dirty="0" smtClean="0"/>
              <a:t>are sufficient to </a:t>
            </a:r>
            <a:r>
              <a:rPr lang="en-US" sz="2000" dirty="0"/>
              <a:t>define a cubic </a:t>
            </a:r>
            <a:r>
              <a:rPr lang="en-US" sz="2000" dirty="0" smtClean="0"/>
              <a:t>curve.</a:t>
            </a:r>
          </a:p>
          <a:p>
            <a:pPr marL="573088" lvl="2" indent="0" algn="just">
              <a:tabLst>
                <a:tab pos="573088" algn="l"/>
              </a:tabLst>
            </a:pPr>
            <a:endParaRPr lang="en-US" sz="1200" dirty="0"/>
          </a:p>
          <a:p>
            <a:pPr marL="573088" indent="0">
              <a:buFont typeface="Wingdings" pitchFamily="2" charset="2"/>
              <a:buNone/>
              <a:tabLst>
                <a:tab pos="573088" algn="l"/>
              </a:tabLst>
            </a:pPr>
            <a:r>
              <a:rPr lang="en-US" sz="2000" dirty="0" smtClean="0"/>
              <a:t>In general, </a:t>
            </a:r>
            <a:r>
              <a:rPr lang="en-US" sz="2000" dirty="0"/>
              <a:t>it takes </a:t>
            </a:r>
            <a:r>
              <a:rPr lang="en-US" sz="2000" b="1" dirty="0" smtClean="0">
                <a:solidFill>
                  <a:srgbClr val="FF0000"/>
                </a:solidFill>
              </a:rPr>
              <a:t>t </a:t>
            </a:r>
            <a:r>
              <a:rPr lang="en-US" sz="2000" b="1" dirty="0">
                <a:solidFill>
                  <a:srgbClr val="FF0000"/>
                </a:solidFill>
              </a:rPr>
              <a:t>points</a:t>
            </a:r>
            <a:r>
              <a:rPr lang="en-US" sz="2000" dirty="0"/>
              <a:t> to define a polynomial of </a:t>
            </a:r>
            <a:r>
              <a:rPr lang="en-US" sz="2000" b="1" dirty="0">
                <a:solidFill>
                  <a:srgbClr val="FF0000"/>
                </a:solidFill>
              </a:rPr>
              <a:t>degree </a:t>
            </a:r>
            <a:r>
              <a:rPr lang="en-US" sz="2000" b="1" dirty="0" smtClean="0">
                <a:solidFill>
                  <a:srgbClr val="FF0000"/>
                </a:solidFill>
              </a:rPr>
              <a:t>t-1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Font typeface="Wingdings" pitchFamily="2" charset="2"/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	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ADC7-E675-4E5C-A5EF-9915BDBE137E}" type="slidenum">
              <a:rPr lang="en-US"/>
              <a:pPr/>
              <a:t>9</a:t>
            </a:fld>
            <a:endParaRPr lang="en-US"/>
          </a:p>
        </p:txBody>
      </p:sp>
      <p:sp>
        <p:nvSpPr>
          <p:cNvPr id="71945" name="Line 265"/>
          <p:cNvSpPr>
            <a:spLocks noChangeShapeType="1"/>
          </p:cNvSpPr>
          <p:nvPr/>
        </p:nvSpPr>
        <p:spPr bwMode="blackWhite">
          <a:xfrm rot="2700000" flipV="1">
            <a:off x="7439025" y="2568575"/>
            <a:ext cx="0" cy="3254375"/>
          </a:xfrm>
          <a:prstGeom prst="line">
            <a:avLst/>
          </a:prstGeom>
          <a:noFill/>
          <a:ln w="25400">
            <a:solidFill>
              <a:srgbClr val="00CC00"/>
            </a:solidFill>
            <a:round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endParaRPr lang="en-US"/>
          </a:p>
        </p:txBody>
      </p:sp>
      <p:grpSp>
        <p:nvGrpSpPr>
          <p:cNvPr id="2" name="Group 271"/>
          <p:cNvGrpSpPr>
            <a:grpSpLocks/>
          </p:cNvGrpSpPr>
          <p:nvPr/>
        </p:nvGrpSpPr>
        <p:grpSpPr bwMode="auto">
          <a:xfrm>
            <a:off x="6248400" y="3079750"/>
            <a:ext cx="2559050" cy="2559050"/>
            <a:chOff x="624" y="2448"/>
            <a:chExt cx="1612" cy="1612"/>
          </a:xfrm>
        </p:grpSpPr>
        <p:sp>
          <p:nvSpPr>
            <p:cNvPr id="71914" name="Line 234"/>
            <p:cNvSpPr>
              <a:spLocks noChangeShapeType="1"/>
            </p:cNvSpPr>
            <p:nvPr/>
          </p:nvSpPr>
          <p:spPr bwMode="blackWhite">
            <a:xfrm>
              <a:off x="624" y="2609"/>
              <a:ext cx="1612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15" name="Line 235"/>
            <p:cNvSpPr>
              <a:spLocks noChangeShapeType="1"/>
            </p:cNvSpPr>
            <p:nvPr/>
          </p:nvSpPr>
          <p:spPr bwMode="blackWhite">
            <a:xfrm>
              <a:off x="624" y="2770"/>
              <a:ext cx="1612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16" name="Line 236"/>
            <p:cNvSpPr>
              <a:spLocks noChangeShapeType="1"/>
            </p:cNvSpPr>
            <p:nvPr/>
          </p:nvSpPr>
          <p:spPr bwMode="blackWhite">
            <a:xfrm>
              <a:off x="624" y="2932"/>
              <a:ext cx="1612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17" name="Line 237"/>
            <p:cNvSpPr>
              <a:spLocks noChangeShapeType="1"/>
            </p:cNvSpPr>
            <p:nvPr/>
          </p:nvSpPr>
          <p:spPr bwMode="blackWhite">
            <a:xfrm>
              <a:off x="624" y="3093"/>
              <a:ext cx="1612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18" name="Line 238"/>
            <p:cNvSpPr>
              <a:spLocks noChangeShapeType="1"/>
            </p:cNvSpPr>
            <p:nvPr/>
          </p:nvSpPr>
          <p:spPr bwMode="blackWhite">
            <a:xfrm>
              <a:off x="624" y="3254"/>
              <a:ext cx="16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19" name="Line 239"/>
            <p:cNvSpPr>
              <a:spLocks noChangeShapeType="1"/>
            </p:cNvSpPr>
            <p:nvPr/>
          </p:nvSpPr>
          <p:spPr bwMode="blackWhite">
            <a:xfrm>
              <a:off x="624" y="3415"/>
              <a:ext cx="1612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20" name="Line 240"/>
            <p:cNvSpPr>
              <a:spLocks noChangeShapeType="1"/>
            </p:cNvSpPr>
            <p:nvPr/>
          </p:nvSpPr>
          <p:spPr bwMode="blackWhite">
            <a:xfrm>
              <a:off x="624" y="3576"/>
              <a:ext cx="1612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21" name="Line 241"/>
            <p:cNvSpPr>
              <a:spLocks noChangeShapeType="1"/>
            </p:cNvSpPr>
            <p:nvPr/>
          </p:nvSpPr>
          <p:spPr bwMode="blackWhite">
            <a:xfrm>
              <a:off x="624" y="3738"/>
              <a:ext cx="1612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22" name="Line 242"/>
            <p:cNvSpPr>
              <a:spLocks noChangeShapeType="1"/>
            </p:cNvSpPr>
            <p:nvPr/>
          </p:nvSpPr>
          <p:spPr bwMode="blackWhite">
            <a:xfrm>
              <a:off x="624" y="3899"/>
              <a:ext cx="1612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25" name="Line 245"/>
            <p:cNvSpPr>
              <a:spLocks noChangeShapeType="1"/>
            </p:cNvSpPr>
            <p:nvPr/>
          </p:nvSpPr>
          <p:spPr bwMode="blackWhite">
            <a:xfrm>
              <a:off x="784" y="2448"/>
              <a:ext cx="0" cy="161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26" name="Line 246"/>
            <p:cNvSpPr>
              <a:spLocks noChangeShapeType="1"/>
            </p:cNvSpPr>
            <p:nvPr/>
          </p:nvSpPr>
          <p:spPr bwMode="blackWhite">
            <a:xfrm>
              <a:off x="946" y="2448"/>
              <a:ext cx="0" cy="161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27" name="Line 247"/>
            <p:cNvSpPr>
              <a:spLocks noChangeShapeType="1"/>
            </p:cNvSpPr>
            <p:nvPr/>
          </p:nvSpPr>
          <p:spPr bwMode="blackWhite">
            <a:xfrm>
              <a:off x="1108" y="2448"/>
              <a:ext cx="0" cy="161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28" name="Line 248"/>
            <p:cNvSpPr>
              <a:spLocks noChangeShapeType="1"/>
            </p:cNvSpPr>
            <p:nvPr/>
          </p:nvSpPr>
          <p:spPr bwMode="blackWhite">
            <a:xfrm>
              <a:off x="1270" y="2448"/>
              <a:ext cx="0" cy="161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29" name="Line 249"/>
            <p:cNvSpPr>
              <a:spLocks noChangeShapeType="1"/>
            </p:cNvSpPr>
            <p:nvPr/>
          </p:nvSpPr>
          <p:spPr bwMode="blackWhite">
            <a:xfrm>
              <a:off x="1430" y="2448"/>
              <a:ext cx="0" cy="16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30" name="Line 250"/>
            <p:cNvSpPr>
              <a:spLocks noChangeShapeType="1"/>
            </p:cNvSpPr>
            <p:nvPr/>
          </p:nvSpPr>
          <p:spPr bwMode="blackWhite">
            <a:xfrm>
              <a:off x="1590" y="2448"/>
              <a:ext cx="0" cy="161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31" name="Line 251"/>
            <p:cNvSpPr>
              <a:spLocks noChangeShapeType="1"/>
            </p:cNvSpPr>
            <p:nvPr/>
          </p:nvSpPr>
          <p:spPr bwMode="blackWhite">
            <a:xfrm>
              <a:off x="1752" y="2448"/>
              <a:ext cx="0" cy="161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32" name="Line 252"/>
            <p:cNvSpPr>
              <a:spLocks noChangeShapeType="1"/>
            </p:cNvSpPr>
            <p:nvPr/>
          </p:nvSpPr>
          <p:spPr bwMode="blackWhite">
            <a:xfrm>
              <a:off x="1914" y="2448"/>
              <a:ext cx="0" cy="161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33" name="Line 253"/>
            <p:cNvSpPr>
              <a:spLocks noChangeShapeType="1"/>
            </p:cNvSpPr>
            <p:nvPr/>
          </p:nvSpPr>
          <p:spPr bwMode="blackWhite">
            <a:xfrm>
              <a:off x="2076" y="2448"/>
              <a:ext cx="0" cy="161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43" name="AutoShape 263"/>
            <p:cNvSpPr>
              <a:spLocks noChangeArrowheads="1"/>
            </p:cNvSpPr>
            <p:nvPr/>
          </p:nvSpPr>
          <p:spPr bwMode="blackWhite">
            <a:xfrm>
              <a:off x="1549" y="2888"/>
              <a:ext cx="86" cy="86"/>
            </a:xfrm>
            <a:prstGeom prst="star4">
              <a:avLst>
                <a:gd name="adj" fmla="val 12500"/>
              </a:avLst>
            </a:prstGeom>
            <a:solidFill>
              <a:srgbClr val="00CC00"/>
            </a:solidFill>
            <a:ln w="25400" algn="ctr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44" name="AutoShape 264"/>
            <p:cNvSpPr>
              <a:spLocks noChangeArrowheads="1"/>
            </p:cNvSpPr>
            <p:nvPr/>
          </p:nvSpPr>
          <p:spPr bwMode="blackWhite">
            <a:xfrm>
              <a:off x="1867" y="2565"/>
              <a:ext cx="86" cy="86"/>
            </a:xfrm>
            <a:prstGeom prst="star4">
              <a:avLst>
                <a:gd name="adj" fmla="val 12500"/>
              </a:avLst>
            </a:prstGeom>
            <a:solidFill>
              <a:srgbClr val="00CC00"/>
            </a:solidFill>
            <a:ln w="25400" algn="ctr">
              <a:solidFill>
                <a:srgbClr val="33CC33"/>
              </a:solidFill>
              <a:miter lim="800000"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48" name="AutoShape 268"/>
            <p:cNvSpPr>
              <a:spLocks noChangeArrowheads="1"/>
            </p:cNvSpPr>
            <p:nvPr/>
          </p:nvSpPr>
          <p:spPr bwMode="blackWhite">
            <a:xfrm>
              <a:off x="1388" y="3048"/>
              <a:ext cx="86" cy="86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46038" tIns="46038" rIns="46038" bIns="46038" anchor="ctr"/>
            <a:lstStyle/>
            <a:p>
              <a:endParaRPr lang="en-US"/>
            </a:p>
          </p:txBody>
        </p:sp>
        <p:sp>
          <p:nvSpPr>
            <p:cNvPr id="71949" name="Text Box 269"/>
            <p:cNvSpPr txBox="1">
              <a:spLocks noChangeArrowheads="1"/>
            </p:cNvSpPr>
            <p:nvPr/>
          </p:nvSpPr>
          <p:spPr bwMode="blackWhite">
            <a:xfrm>
              <a:off x="759" y="2932"/>
              <a:ext cx="556" cy="14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lang="en-CA" sz="1600" dirty="0">
                  <a:solidFill>
                    <a:srgbClr val="FF0000"/>
                  </a:solidFill>
                </a:rPr>
                <a:t>Secret = 1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1950" name="Line 270"/>
          <p:cNvSpPr>
            <a:spLocks noChangeShapeType="1"/>
          </p:cNvSpPr>
          <p:nvPr/>
        </p:nvSpPr>
        <p:spPr bwMode="blackWhite">
          <a:xfrm rot="8100000" flipV="1">
            <a:off x="8294687" y="2884488"/>
            <a:ext cx="0" cy="914400"/>
          </a:xfrm>
          <a:prstGeom prst="line">
            <a:avLst/>
          </a:prstGeom>
          <a:noFill/>
          <a:ln w="44450">
            <a:solidFill>
              <a:srgbClr val="FF0066"/>
            </a:solidFill>
            <a:prstDash val="sysDot"/>
            <a:round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endParaRPr lang="en-US"/>
          </a:p>
        </p:txBody>
      </p:sp>
      <p:sp>
        <p:nvSpPr>
          <p:cNvPr id="71973" name="Freeform 293"/>
          <p:cNvSpPr>
            <a:spLocks/>
          </p:cNvSpPr>
          <p:nvPr/>
        </p:nvSpPr>
        <p:spPr bwMode="blackWhite">
          <a:xfrm>
            <a:off x="685800" y="4648200"/>
            <a:ext cx="1524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4"/>
              </a:cxn>
              <a:cxn ang="0">
                <a:pos x="96" y="0"/>
              </a:cxn>
            </a:cxnLst>
            <a:rect l="0" t="0" r="r" b="b"/>
            <a:pathLst>
              <a:path w="96" h="144">
                <a:moveTo>
                  <a:pt x="0" y="0"/>
                </a:moveTo>
                <a:cubicBezTo>
                  <a:pt x="16" y="72"/>
                  <a:pt x="32" y="144"/>
                  <a:pt x="48" y="144"/>
                </a:cubicBezTo>
                <a:cubicBezTo>
                  <a:pt x="64" y="144"/>
                  <a:pt x="88" y="24"/>
                  <a:pt x="96" y="0"/>
                </a:cubicBezTo>
              </a:path>
            </a:pathLst>
          </a:custGeom>
          <a:noFill/>
          <a:ln w="25400" cap="flat" cmpd="sng">
            <a:solidFill>
              <a:srgbClr val="00CC00"/>
            </a:solidFill>
            <a:prstDash val="solid"/>
            <a:round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endParaRPr lang="en-US"/>
          </a:p>
        </p:txBody>
      </p:sp>
      <p:sp>
        <p:nvSpPr>
          <p:cNvPr id="71974" name="Freeform 294"/>
          <p:cNvSpPr>
            <a:spLocks/>
          </p:cNvSpPr>
          <p:nvPr/>
        </p:nvSpPr>
        <p:spPr bwMode="blackWhite">
          <a:xfrm>
            <a:off x="533400" y="5105400"/>
            <a:ext cx="4572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44" y="0"/>
              </a:cxn>
              <a:cxn ang="0">
                <a:pos x="288" y="96"/>
              </a:cxn>
              <a:cxn ang="0">
                <a:pos x="432" y="0"/>
              </a:cxn>
            </a:cxnLst>
            <a:rect l="0" t="0" r="r" b="b"/>
            <a:pathLst>
              <a:path w="432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96"/>
                  <a:pt x="288" y="96"/>
                </a:cubicBezTo>
                <a:cubicBezTo>
                  <a:pt x="336" y="96"/>
                  <a:pt x="384" y="48"/>
                  <a:pt x="432" y="0"/>
                </a:cubicBezTo>
              </a:path>
            </a:pathLst>
          </a:custGeom>
          <a:noFill/>
          <a:ln w="25400" cap="flat" cmpd="sng">
            <a:solidFill>
              <a:srgbClr val="00CC00"/>
            </a:solidFill>
            <a:prstDash val="solid"/>
            <a:round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1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7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7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2" dur="3000" fill="hold"/>
                                        <p:tgtEl>
                                          <p:spTgt spid="719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7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7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16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45" grpId="0" animBg="1"/>
      <p:bldP spid="71950" grpId="0" animBg="1"/>
      <p:bldP spid="71950" grpId="1" animBg="1"/>
      <p:bldP spid="71973" grpId="0" animBg="1"/>
      <p:bldP spid="7197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16417</TotalTime>
  <Words>959</Words>
  <Application>Microsoft Macintosh PowerPoint</Application>
  <PresentationFormat>On-screen Show (4:3)</PresentationFormat>
  <Paragraphs>162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1_Flow</vt:lpstr>
      <vt:lpstr> Introduction: Terminologies and Concepts</vt:lpstr>
      <vt:lpstr>Terminology</vt:lpstr>
      <vt:lpstr>Security and Privacy</vt:lpstr>
      <vt:lpstr>Penetration and Protection</vt:lpstr>
      <vt:lpstr>Method of Defence</vt:lpstr>
      <vt:lpstr>Defence of Computer Systems</vt:lpstr>
      <vt:lpstr>Cryptographic Primitives</vt:lpstr>
      <vt:lpstr>Evaluation of the Primitives</vt:lpstr>
      <vt:lpstr>Secret Sharing Scheme</vt:lpstr>
      <vt:lpstr>Rational SS &amp; Commitment Scheme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 Cryptographic Building Blocks and Their Applications in Secure Systems</dc:title>
  <dc:subject/>
  <dc:creator>Nojoumian</dc:creator>
  <cp:keywords/>
  <dc:description/>
  <cp:lastModifiedBy>MN</cp:lastModifiedBy>
  <cp:revision>3826</cp:revision>
  <cp:lastPrinted>2013-05-11T17:58:58Z</cp:lastPrinted>
  <dcterms:created xsi:type="dcterms:W3CDTF">2007-10-12T17:40:21Z</dcterms:created>
  <dcterms:modified xsi:type="dcterms:W3CDTF">2017-01-12T19:09:02Z</dcterms:modified>
  <cp:category/>
</cp:coreProperties>
</file>