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4"/>
  </p:notesMasterIdLst>
  <p:handoutMasterIdLst>
    <p:handoutMasterId r:id="rId25"/>
  </p:handoutMasterIdLst>
  <p:sldIdLst>
    <p:sldId id="510" r:id="rId2"/>
    <p:sldId id="395" r:id="rId3"/>
    <p:sldId id="396" r:id="rId4"/>
    <p:sldId id="509" r:id="rId5"/>
    <p:sldId id="364" r:id="rId6"/>
    <p:sldId id="366" r:id="rId7"/>
    <p:sldId id="397" r:id="rId8"/>
    <p:sldId id="368" r:id="rId9"/>
    <p:sldId id="375" r:id="rId10"/>
    <p:sldId id="377" r:id="rId11"/>
    <p:sldId id="379" r:id="rId12"/>
    <p:sldId id="381" r:id="rId13"/>
    <p:sldId id="503" r:id="rId14"/>
    <p:sldId id="383" r:id="rId15"/>
    <p:sldId id="384" r:id="rId16"/>
    <p:sldId id="385" r:id="rId17"/>
    <p:sldId id="386" r:id="rId18"/>
    <p:sldId id="388" r:id="rId19"/>
    <p:sldId id="389" r:id="rId20"/>
    <p:sldId id="390" r:id="rId21"/>
    <p:sldId id="391" r:id="rId22"/>
    <p:sldId id="392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 varScale="1">
        <p:scale>
          <a:sx n="175" d="100"/>
          <a:sy n="175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6427: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Secret Sharing Protocols</a:t>
            </a:r>
            <a:endParaRPr lang="en-CA" sz="1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6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Functions: </a:t>
            </a:r>
            <a:r>
              <a:rPr lang="en-US" dirty="0"/>
              <a:t>Injection, Surjection, </a:t>
            </a:r>
            <a:r>
              <a:rPr lang="en-US" smtClean="0"/>
              <a:t>Bijection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44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>
                <a:solidFill>
                  <a:srgbClr val="00B0F0"/>
                </a:solidFill>
              </a:rPr>
              <a:t>f 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is said to be </a:t>
            </a:r>
            <a:r>
              <a:rPr lang="en-US" sz="2400" b="1" dirty="0" smtClean="0">
                <a:solidFill>
                  <a:srgbClr val="00B0F0"/>
                </a:solidFill>
              </a:rPr>
              <a:t>one-to-one</a:t>
            </a:r>
            <a:r>
              <a:rPr lang="en-US" sz="2400" dirty="0" smtClean="0">
                <a:solidFill>
                  <a:srgbClr val="00B0F0"/>
                </a:solidFill>
              </a:rPr>
              <a:t> if and only if for </a:t>
            </a:r>
            <a:r>
              <a:rPr lang="en-US" sz="2400" dirty="0">
                <a:solidFill>
                  <a:srgbClr val="00B0F0"/>
                </a:solidFill>
              </a:rPr>
              <a:t>all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rgbClr val="00B0F0"/>
                </a:solidFill>
              </a:rPr>
              <a:t> and </a:t>
            </a:r>
            <a:r>
              <a:rPr lang="en-US" sz="2400" b="1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rgbClr val="00B0F0"/>
                </a:solidFill>
              </a:rPr>
              <a:t> in the </a:t>
            </a:r>
            <a:r>
              <a:rPr lang="en-US" sz="2400" dirty="0" smtClean="0">
                <a:solidFill>
                  <a:srgbClr val="00B0F0"/>
                </a:solidFill>
              </a:rPr>
              <a:t>domain,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) =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) implies that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=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>
                <a:solidFill>
                  <a:srgbClr val="00B0F0"/>
                </a:solidFill>
              </a:rPr>
              <a:t>A function is said to be an </a:t>
            </a:r>
            <a:r>
              <a:rPr lang="en-US" sz="2400" b="1" dirty="0" smtClean="0">
                <a:solidFill>
                  <a:srgbClr val="00B0F0"/>
                </a:solidFill>
              </a:rPr>
              <a:t>injection</a:t>
            </a:r>
            <a:r>
              <a:rPr lang="en-US" sz="2400" dirty="0" smtClean="0">
                <a:solidFill>
                  <a:srgbClr val="00B0F0"/>
                </a:solidFill>
              </a:rPr>
              <a:t> if it is one-to-one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 descr="http://upload.wikimedia.org/wikipedia/commons/thumb/0/02/Injection.svg/200px-In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a/a5/Bijection.svg/200px-Bi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9300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806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374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763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 from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 is called </a:t>
            </a:r>
            <a:r>
              <a:rPr lang="en-US" sz="2400" b="1" dirty="0" smtClean="0">
                <a:solidFill>
                  <a:srgbClr val="00B0F0"/>
                </a:solidFill>
              </a:rPr>
              <a:t>onto</a:t>
            </a:r>
            <a:r>
              <a:rPr lang="en-US" sz="2400" dirty="0" smtClean="0">
                <a:solidFill>
                  <a:srgbClr val="00B0F0"/>
                </a:solidFill>
              </a:rPr>
              <a:t>, if and only if for every element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>
                <a:solidFill>
                  <a:srgbClr val="00B0F0"/>
                </a:solidFill>
                <a:sym typeface="Mathematica1"/>
              </a:rPr>
              <a:t>∈</a:t>
            </a:r>
            <a:r>
              <a:rPr lang="en-US" sz="2400" i="1" dirty="0" smtClean="0">
                <a:solidFill>
                  <a:srgbClr val="00B0F0"/>
                </a:solidFill>
                <a:sym typeface="Mathematica1"/>
              </a:rPr>
              <a:t> Y</a:t>
            </a:r>
            <a:r>
              <a:rPr lang="en-US" sz="2400" dirty="0" smtClean="0">
                <a:solidFill>
                  <a:srgbClr val="00B0F0"/>
                </a:solidFill>
                <a:sym typeface="Mathematica1"/>
              </a:rPr>
              <a:t>, </a:t>
            </a:r>
            <a:r>
              <a:rPr lang="en-US" sz="2400" dirty="0" smtClean="0">
                <a:solidFill>
                  <a:srgbClr val="00B0F0"/>
                </a:solidFill>
              </a:rPr>
              <a:t>there is an element </a:t>
            </a:r>
            <a:r>
              <a:rPr lang="en-US" sz="2400" i="1" dirty="0" smtClean="0">
                <a:solidFill>
                  <a:srgbClr val="00B0F0"/>
                </a:solidFill>
              </a:rPr>
              <a:t>a </a:t>
            </a:r>
            <a:r>
              <a:rPr lang="en-US" sz="2400" dirty="0">
                <a:solidFill>
                  <a:srgbClr val="00B0F0"/>
                </a:solidFill>
                <a:sym typeface="Mathematica1"/>
              </a:rPr>
              <a:t>∈</a:t>
            </a:r>
            <a:r>
              <a:rPr lang="en-US" sz="2400" i="1" dirty="0" smtClean="0">
                <a:solidFill>
                  <a:srgbClr val="00B0F0"/>
                </a:solidFill>
                <a:sym typeface="Mathematica1"/>
              </a:rPr>
              <a:t> </a:t>
            </a:r>
            <a:r>
              <a:rPr lang="en-US" sz="2400" i="1" dirty="0">
                <a:solidFill>
                  <a:srgbClr val="00B0F0"/>
                </a:solidFill>
                <a:sym typeface="Mathematica1"/>
              </a:rPr>
              <a:t>X</a:t>
            </a:r>
            <a:r>
              <a:rPr lang="en-US" sz="2400" dirty="0" smtClean="0">
                <a:solidFill>
                  <a:srgbClr val="00B0F0"/>
                </a:solidFill>
              </a:rPr>
              <a:t> with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) </a:t>
            </a:r>
            <a:r>
              <a:rPr lang="en-US" sz="2400" i="1" dirty="0" smtClean="0">
                <a:solidFill>
                  <a:srgbClr val="00B0F0"/>
                </a:solidFill>
              </a:rPr>
              <a:t>= b</a:t>
            </a:r>
            <a:r>
              <a:rPr lang="en-US" sz="2400" dirty="0" smtClean="0"/>
              <a:t>. 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 smtClean="0">
                <a:solidFill>
                  <a:srgbClr val="00B0F0"/>
                </a:solidFill>
              </a:rPr>
              <a:t>f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is called a </a:t>
            </a:r>
            <a:r>
              <a:rPr lang="en-US" sz="2400" b="1" dirty="0" smtClean="0">
                <a:solidFill>
                  <a:srgbClr val="00B0F0"/>
                </a:solidFill>
              </a:rPr>
              <a:t>surjection</a:t>
            </a:r>
            <a:r>
              <a:rPr lang="en-US" sz="2400" dirty="0" smtClean="0">
                <a:solidFill>
                  <a:srgbClr val="00B0F0"/>
                </a:solidFill>
              </a:rPr>
              <a:t> if it is onto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0" name="Picture 6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upload.wikimedia.org/wikipedia/commons/thumb/0/02/Injection.svg/200px-In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9300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06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4" name="Picture 4" descr="http://upload.wikimedia.org/wikipedia/commons/thumb/a/a5/Bijection.svg/200px-Bijec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2374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5" y="685800"/>
            <a:ext cx="8229600" cy="1143000"/>
          </a:xfrm>
        </p:spPr>
        <p:txBody>
          <a:bodyPr/>
          <a:lstStyle/>
          <a:p>
            <a:r>
              <a:rPr lang="en-US" dirty="0" err="1" smtClean="0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5" y="1932897"/>
            <a:ext cx="9144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 is a </a:t>
            </a:r>
            <a:r>
              <a:rPr lang="en-US" sz="2400" b="1" dirty="0" err="1" smtClean="0">
                <a:solidFill>
                  <a:srgbClr val="00B0F0"/>
                </a:solidFill>
              </a:rPr>
              <a:t>bijection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(one-to-one correspondence)</a:t>
            </a:r>
            <a:r>
              <a:rPr lang="en-US" sz="2400" dirty="0" smtClean="0">
                <a:solidFill>
                  <a:srgbClr val="00B0F0"/>
                </a:solidFill>
              </a:rPr>
              <a:t>, if it is both one-to-one and onto, i.e., both </a:t>
            </a:r>
            <a:r>
              <a:rPr lang="en-US" sz="2400" dirty="0" err="1" smtClean="0">
                <a:solidFill>
                  <a:srgbClr val="00B0F0"/>
                </a:solidFill>
              </a:rPr>
              <a:t>surjective</a:t>
            </a:r>
            <a:r>
              <a:rPr lang="en-US" sz="2400" dirty="0" smtClean="0">
                <a:solidFill>
                  <a:srgbClr val="00B0F0"/>
                </a:solidFill>
              </a:rPr>
              <a:t> and injective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59812" y="3203066"/>
            <a:ext cx="2626874" cy="2944597"/>
            <a:chOff x="3099563" y="1274340"/>
            <a:chExt cx="3305612" cy="4440660"/>
          </a:xfrm>
        </p:grpSpPr>
        <p:sp>
          <p:nvSpPr>
            <p:cNvPr id="5" name="Flowchart: Connector 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86530" y="3276599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8653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99563" y="1274340"/>
              <a:ext cx="685800" cy="77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9375" y="1274340"/>
              <a:ext cx="685800" cy="77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2519" y="1983106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8082" y="29338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023" y="368046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4635" y="4461511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34714" y="2051684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45144" y="3185161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5144" y="4274822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5" idx="6"/>
              <a:endCxn id="10" idx="2"/>
            </p:cNvCxnSpPr>
            <p:nvPr/>
          </p:nvCxnSpPr>
          <p:spPr>
            <a:xfrm>
              <a:off x="3581400" y="3200399"/>
              <a:ext cx="22051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11" idx="2"/>
            </p:cNvCxnSpPr>
            <p:nvPr/>
          </p:nvCxnSpPr>
          <p:spPr>
            <a:xfrm>
              <a:off x="3581400" y="2286000"/>
              <a:ext cx="2205129" cy="2286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25773" y="5208271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6" idx="6"/>
              <a:endCxn id="9" idx="2"/>
            </p:cNvCxnSpPr>
            <p:nvPr/>
          </p:nvCxnSpPr>
          <p:spPr>
            <a:xfrm flipV="1">
              <a:off x="3581400" y="2346960"/>
              <a:ext cx="2192215" cy="1615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23" idx="2"/>
            </p:cNvCxnSpPr>
            <p:nvPr/>
          </p:nvCxnSpPr>
          <p:spPr>
            <a:xfrm>
              <a:off x="3581400" y="4724400"/>
              <a:ext cx="22098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http://upload.wikimedia.org/wikipedia/commons/thumb/a/a5/Bijection.svg/200px-Bi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" y="38138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05545" y="56839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7" name="Picture 6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90" y="38138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248400" y="5683917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NO!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surjection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but not</a:t>
            </a:r>
            <a:r>
              <a:rPr lang="en-US" sz="1600" dirty="0" smtClean="0">
                <a:solidFill>
                  <a:srgbClr val="FF0000"/>
                </a:solidFill>
              </a:rPr>
              <a:t> injection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Showing that </a:t>
            </a:r>
            <a:r>
              <a:rPr lang="en-US" sz="4000" i="1" dirty="0" smtClean="0"/>
              <a:t>f</a:t>
            </a:r>
            <a:r>
              <a:rPr lang="en-US" sz="4000" dirty="0" smtClean="0"/>
              <a:t> is one-to-one or onto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2843" y="1935480"/>
            <a:ext cx="8708757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let </a:t>
            </a:r>
            <a:r>
              <a:rPr lang="en-US" sz="2400" i="1" dirty="0" smtClean="0"/>
              <a:t>f  </a:t>
            </a:r>
            <a:r>
              <a:rPr lang="en-US" sz="2400" dirty="0" smtClean="0"/>
              <a:t>be a function from { </a:t>
            </a:r>
            <a:r>
              <a:rPr lang="en-US" sz="2400" i="1" dirty="0" smtClean="0"/>
              <a:t>a, b, c, d </a:t>
            </a:r>
            <a:r>
              <a:rPr lang="en-US" sz="2400" dirty="0" smtClean="0"/>
              <a:t>} to {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 </a:t>
            </a:r>
            <a:r>
              <a:rPr lang="en-US" sz="2400" dirty="0" smtClean="0"/>
              <a:t>} defined by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,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b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c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and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. Is </a:t>
            </a:r>
            <a:r>
              <a:rPr lang="en-US" sz="2400" i="1" dirty="0" smtClean="0"/>
              <a:t>f</a:t>
            </a:r>
            <a:r>
              <a:rPr lang="en-US" sz="2400" dirty="0" smtClean="0"/>
              <a:t> an onto function?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i="1" dirty="0" smtClean="0"/>
              <a:t>f  </a:t>
            </a:r>
            <a:r>
              <a:rPr lang="en-US" sz="2400" dirty="0" smtClean="0"/>
              <a:t>is onto since </a:t>
            </a:r>
            <a:r>
              <a:rPr lang="en-US" sz="2400" dirty="0" smtClean="0">
                <a:solidFill>
                  <a:srgbClr val="00B050"/>
                </a:solidFill>
              </a:rPr>
              <a:t>all three elements of the codomain</a:t>
            </a:r>
            <a:r>
              <a:rPr lang="en-US" sz="2400" dirty="0" smtClean="0"/>
              <a:t> are images of elements in the domain. If the codomain were changed to {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1, 2, 3, 4 </a:t>
            </a:r>
            <a:r>
              <a:rPr lang="en-US" sz="2400" dirty="0" smtClean="0"/>
              <a:t>}, </a:t>
            </a:r>
            <a:r>
              <a:rPr lang="en-US" sz="2400" i="1" dirty="0" smtClean="0"/>
              <a:t>f  </a:t>
            </a:r>
            <a:r>
              <a:rPr lang="en-US" sz="2400" dirty="0" smtClean="0"/>
              <a:t>would not be onto.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: is the following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b="1" i="1" dirty="0">
                <a:ea typeface="Cambria Math" pitchFamily="18" charset="0"/>
              </a:rPr>
              <a:t>Z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400" b="1" i="1" dirty="0" smtClean="0">
                <a:ea typeface="Cambria Math" pitchFamily="18" charset="0"/>
                <a:sym typeface="Wingdings" pitchFamily="2" charset="2"/>
              </a:rPr>
              <a:t>Z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smtClean="0"/>
              <a:t>where </a:t>
            </a:r>
            <a:r>
              <a:rPr lang="en-US" sz="2400" i="1" dirty="0">
                <a:ea typeface="Cambria Math" pitchFamily="18" charset="0"/>
                <a:sym typeface="Wingdings" pitchFamily="2" charset="2"/>
              </a:rPr>
              <a:t>Z is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the set of </a:t>
            </a:r>
            <a:r>
              <a:rPr lang="en-US" sz="2400" dirty="0" smtClean="0"/>
              <a:t>integers and </a:t>
            </a:r>
            <a:r>
              <a:rPr lang="en-US" sz="2400" i="1" dirty="0" smtClean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 = 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 smtClean="0"/>
              <a:t>onto?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  is not onto because, e.g.,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in the codomain does not have a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preimage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in the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domian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 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10" y="1935480"/>
            <a:ext cx="8382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let </a:t>
            </a:r>
            <a:r>
              <a:rPr lang="en-US" sz="2400" i="1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  be a </a:t>
            </a:r>
            <a:r>
              <a:rPr lang="en-US" sz="2400" dirty="0" err="1" smtClean="0">
                <a:solidFill>
                  <a:srgbClr val="00B0F0"/>
                </a:solidFill>
              </a:rPr>
              <a:t>bijection</a:t>
            </a:r>
            <a:r>
              <a:rPr lang="en-US" sz="2400" dirty="0" smtClean="0">
                <a:solidFill>
                  <a:srgbClr val="00B0F0"/>
                </a:solidFill>
              </a:rPr>
              <a:t> from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. Then the </a:t>
            </a:r>
            <a:r>
              <a:rPr lang="en-US" sz="2400" b="1" dirty="0" smtClean="0">
                <a:solidFill>
                  <a:srgbClr val="00B0F0"/>
                </a:solidFill>
              </a:rPr>
              <a:t>inverse of </a:t>
            </a:r>
            <a:r>
              <a:rPr lang="en-US" sz="2400" b="1" i="1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, denoted by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baseline="30000" dirty="0">
                <a:solidFill>
                  <a:srgbClr val="00B0F0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, is the function from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defined as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No inverse exists unless </a:t>
            </a:r>
            <a:r>
              <a:rPr lang="en-US" sz="2400" i="1" dirty="0" smtClean="0">
                <a:solidFill>
                  <a:srgbClr val="00B050"/>
                </a:solidFill>
              </a:rPr>
              <a:t>f</a:t>
            </a:r>
            <a:r>
              <a:rPr lang="en-US" sz="2400" dirty="0" smtClean="0">
                <a:solidFill>
                  <a:srgbClr val="00B050"/>
                </a:solidFill>
              </a:rPr>
              <a:t>  is a </a:t>
            </a:r>
            <a:r>
              <a:rPr lang="en-US" sz="2400" dirty="0" err="1" smtClean="0">
                <a:solidFill>
                  <a:srgbClr val="00B050"/>
                </a:solidFill>
              </a:rPr>
              <a:t>bijection</a:t>
            </a:r>
            <a:r>
              <a:rPr lang="en-US" sz="2400" dirty="0" smtClean="0"/>
              <a:t>.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47628" y="2990374"/>
            <a:ext cx="3457575" cy="371475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1204" y="4267200"/>
            <a:ext cx="4495800" cy="2197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Inverse Functions </a:t>
            </a:r>
            <a:endParaRPr 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578604" y="1941860"/>
            <a:ext cx="3429000" cy="4458940"/>
            <a:chOff x="3048000" y="1062335"/>
            <a:chExt cx="3429000" cy="4458940"/>
          </a:xfrm>
        </p:grpSpPr>
        <p:sp>
          <p:nvSpPr>
            <p:cNvPr id="4" name="Flowchart: Connector 3"/>
            <p:cNvSpPr/>
            <p:nvPr/>
          </p:nvSpPr>
          <p:spPr>
            <a:xfrm>
              <a:off x="3116451" y="289431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00953" y="3679557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08702" y="2080647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6992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76992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172706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1172706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2651" y="210260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2651" y="29382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7153" y="371830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54229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9651" y="201865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6697" y="3321804"/>
              <a:ext cx="39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45443" y="438860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4" idx="6"/>
              <a:endCxn id="9" idx="2"/>
            </p:cNvCxnSpPr>
            <p:nvPr/>
          </p:nvCxnSpPr>
          <p:spPr>
            <a:xfrm>
              <a:off x="3573651" y="3122910"/>
              <a:ext cx="2203341" cy="382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791200" y="5064075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0942" y="51170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6" idx="6"/>
              <a:endCxn id="27" idx="2"/>
            </p:cNvCxnSpPr>
            <p:nvPr/>
          </p:nvCxnSpPr>
          <p:spPr>
            <a:xfrm>
              <a:off x="3565902" y="2309247"/>
              <a:ext cx="2225298" cy="298342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6"/>
              <a:endCxn id="8" idx="2"/>
            </p:cNvCxnSpPr>
            <p:nvPr/>
          </p:nvCxnSpPr>
          <p:spPr>
            <a:xfrm flipV="1">
              <a:off x="3581400" y="2209800"/>
              <a:ext cx="2209800" cy="25146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6"/>
              <a:endCxn id="11" idx="2"/>
            </p:cNvCxnSpPr>
            <p:nvPr/>
          </p:nvCxnSpPr>
          <p:spPr>
            <a:xfrm>
              <a:off x="3558153" y="3908157"/>
              <a:ext cx="2218839" cy="66384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58345" y="1062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51894" y="1965702"/>
            <a:ext cx="3429000" cy="4347864"/>
            <a:chOff x="5144145" y="1842423"/>
            <a:chExt cx="3429000" cy="4347864"/>
          </a:xfrm>
        </p:grpSpPr>
        <p:grpSp>
          <p:nvGrpSpPr>
            <p:cNvPr id="10" name="Group 45"/>
            <p:cNvGrpSpPr/>
            <p:nvPr/>
          </p:nvGrpSpPr>
          <p:grpSpPr>
            <a:xfrm>
              <a:off x="5144145" y="1926957"/>
              <a:ext cx="3429000" cy="4263330"/>
              <a:chOff x="3048000" y="1164957"/>
              <a:chExt cx="3429000" cy="4263330"/>
            </a:xfrm>
          </p:grpSpPr>
          <p:sp>
            <p:nvSpPr>
              <p:cNvPr id="47" name="Flowchart: Connector 46"/>
              <p:cNvSpPr/>
              <p:nvPr/>
            </p:nvSpPr>
            <p:spPr>
              <a:xfrm>
                <a:off x="3124200" y="2971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3124200" y="3733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/>
              <p:cNvSpPr/>
              <p:nvPr/>
            </p:nvSpPr>
            <p:spPr>
              <a:xfrm>
                <a:off x="3124200" y="20574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/>
              <p:cNvSpPr/>
              <p:nvPr/>
            </p:nvSpPr>
            <p:spPr>
              <a:xfrm>
                <a:off x="3139698" y="4495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5791200" y="19812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5761494" y="3098373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/>
              <p:cNvSpPr/>
              <p:nvPr/>
            </p:nvSpPr>
            <p:spPr>
              <a:xfrm>
                <a:off x="5761494" y="4165173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48000" y="1164957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A</a:t>
                </a:r>
                <a:endParaRPr lang="en-US" sz="4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91200" y="1164957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B</a:t>
                </a:r>
                <a:endParaRPr lang="en-US" sz="40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00400" y="209614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00400" y="300925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00400" y="376350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08149" y="455004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51902" y="201865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endParaRPr lang="en-US" dirty="0" smtClean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98949" y="315907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29300" y="421429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63" name="Straight Arrow Connector 62"/>
              <p:cNvCxnSpPr>
                <a:stCxn id="47" idx="6"/>
                <a:endCxn id="52" idx="2"/>
              </p:cNvCxnSpPr>
              <p:nvPr/>
            </p:nvCxnSpPr>
            <p:spPr>
              <a:xfrm>
                <a:off x="3581400" y="3200400"/>
                <a:ext cx="2180094" cy="126573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owchart: Connector 63"/>
              <p:cNvSpPr/>
              <p:nvPr/>
            </p:nvSpPr>
            <p:spPr>
              <a:xfrm>
                <a:off x="5791200" y="4971087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859651" y="502404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cxnSp>
            <p:nvCxnSpPr>
              <p:cNvPr id="66" name="Straight Arrow Connector 65"/>
              <p:cNvCxnSpPr>
                <a:stCxn id="49" idx="6"/>
                <a:endCxn id="64" idx="2"/>
              </p:cNvCxnSpPr>
              <p:nvPr/>
            </p:nvCxnSpPr>
            <p:spPr>
              <a:xfrm>
                <a:off x="3581400" y="2286000"/>
                <a:ext cx="2209800" cy="2913687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0" idx="6"/>
                <a:endCxn id="51" idx="2"/>
              </p:cNvCxnSpPr>
              <p:nvPr/>
            </p:nvCxnSpPr>
            <p:spPr>
              <a:xfrm flipV="1">
                <a:off x="3596898" y="2209800"/>
                <a:ext cx="2194302" cy="2514600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48" idx="6"/>
                <a:endCxn id="53" idx="2"/>
              </p:cNvCxnSpPr>
              <p:nvPr/>
            </p:nvCxnSpPr>
            <p:spPr>
              <a:xfrm>
                <a:off x="3581400" y="3962400"/>
                <a:ext cx="2180094" cy="431373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3657600" y="1524000"/>
                <a:ext cx="1981200" cy="1588"/>
              </a:xfrm>
              <a:prstGeom prst="straightConnector1">
                <a:avLst/>
              </a:prstGeom>
              <a:ln w="28575"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419600" y="16002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i="1" dirty="0"/>
              </a:p>
            </p:txBody>
          </p:sp>
        </p:grpSp>
        <p:pic>
          <p:nvPicPr>
            <p:cNvPr id="71" name="Picture 70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6610350" y="1842423"/>
              <a:ext cx="571500" cy="3886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let </a:t>
            </a:r>
            <a:r>
              <a:rPr lang="en-US" sz="2400" i="1" dirty="0" smtClean="0"/>
              <a:t>f</a:t>
            </a:r>
            <a:r>
              <a:rPr lang="en-US" sz="2400" dirty="0" smtClean="0"/>
              <a:t>  be the function from { </a:t>
            </a:r>
            <a:r>
              <a:rPr lang="en-US" sz="2400" i="1" dirty="0" smtClean="0"/>
              <a:t>a, b, c </a:t>
            </a:r>
            <a:r>
              <a:rPr lang="en-US" sz="2400" dirty="0" smtClean="0"/>
              <a:t>} to 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 </a:t>
            </a:r>
            <a:r>
              <a:rPr lang="en-US" sz="2400" dirty="0" smtClean="0"/>
              <a:t>} such that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b</a:t>
            </a:r>
            <a:r>
              <a:rPr lang="en-US" sz="2400" dirty="0" smtClean="0"/>
              <a:t>) </a:t>
            </a:r>
            <a:r>
              <a:rPr lang="en-US" sz="2400" i="1" dirty="0" smtClean="0"/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, and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c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Is </a:t>
            </a:r>
            <a:r>
              <a:rPr lang="en-US" sz="2400" i="1" dirty="0"/>
              <a:t>f</a:t>
            </a:r>
            <a:r>
              <a:rPr lang="en-US" sz="2400" dirty="0" smtClean="0"/>
              <a:t>  invertible and if so, what is its inverse?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6434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: the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 is invertible because it is a one-to-one correspondence (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). </a:t>
            </a:r>
          </a:p>
          <a:p>
            <a:endParaRPr lang="en-US" sz="2400" dirty="0"/>
          </a:p>
          <a:p>
            <a:r>
              <a:rPr lang="en-US" sz="2400" dirty="0" smtClean="0"/>
              <a:t>The inverse function </a:t>
            </a:r>
            <a:r>
              <a:rPr lang="en-US" sz="2400" i="1" dirty="0"/>
              <a:t>f </a:t>
            </a:r>
            <a:r>
              <a:rPr lang="en-US" sz="2400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reverses the correspondence given by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, therefore, 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ea typeface="Cambria Math" pitchFamily="18" charset="0"/>
              </a:rPr>
              <a:t>) </a:t>
            </a:r>
            <a:r>
              <a:rPr lang="en-US" sz="2400" i="1" dirty="0" smtClean="0">
                <a:ea typeface="Cambria Math" pitchFamily="18" charset="0"/>
              </a:rPr>
              <a:t>= 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)</a:t>
            </a:r>
            <a:r>
              <a:rPr lang="en-US" sz="2400" i="1" dirty="0" smtClean="0"/>
              <a:t> = a, 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)</a:t>
            </a:r>
            <a:r>
              <a:rPr lang="en-US" sz="2400" i="1" dirty="0" smtClean="0"/>
              <a:t> = b.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55" y="1600200"/>
            <a:ext cx="86106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/>
              <a:t>let </a:t>
            </a:r>
            <a:r>
              <a:rPr lang="en-US" sz="2400" i="1" dirty="0" smtClean="0"/>
              <a:t>f 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b="1" i="1" dirty="0">
                <a:ea typeface="Cambria Math" pitchFamily="18" charset="0"/>
              </a:rPr>
              <a:t>Z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400" b="1" i="1" dirty="0">
                <a:ea typeface="Cambria Math" pitchFamily="18" charset="0"/>
                <a:sym typeface="Wingdings" pitchFamily="2" charset="2"/>
              </a:rPr>
              <a:t>Z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be such that </a:t>
            </a:r>
            <a:r>
              <a:rPr lang="en-US" sz="2400" i="1" dirty="0" smtClean="0">
                <a:sym typeface="Wingdings" pitchFamily="2" charset="2"/>
              </a:rPr>
              <a:t>f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i="1" dirty="0" smtClean="0"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2400" i="1" dirty="0" smtClean="0">
                <a:sym typeface="Wingdings" pitchFamily="2" charset="2"/>
              </a:rPr>
              <a:t> = x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. Is </a:t>
            </a:r>
            <a:r>
              <a:rPr lang="en-US" sz="2400" i="1" dirty="0" smtClean="0">
                <a:sym typeface="Wingdings" pitchFamily="2" charset="2"/>
              </a:rPr>
              <a:t>f</a:t>
            </a:r>
            <a:r>
              <a:rPr lang="en-US" sz="2400" dirty="0" smtClean="0">
                <a:sym typeface="Wingdings" pitchFamily="2" charset="2"/>
              </a:rPr>
              <a:t>  invertible, and if so, what is its inverse?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410" y="2579191"/>
            <a:ext cx="855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: the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 is invertible because it is a one-to-one correspondence (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). The inverse function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reverses the correspondence so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y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i="1" dirty="0" smtClean="0">
                <a:ea typeface="Cambria Math" pitchFamily="18" charset="0"/>
              </a:rPr>
              <a:t> = y –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1.   </a:t>
            </a:r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333592" y="3912027"/>
            <a:ext cx="2653790" cy="2793573"/>
            <a:chOff x="3333592" y="3811290"/>
            <a:chExt cx="2653790" cy="2793573"/>
          </a:xfrm>
        </p:grpSpPr>
        <p:sp>
          <p:nvSpPr>
            <p:cNvPr id="8" name="Flowchart: Connector 7"/>
            <p:cNvSpPr/>
            <p:nvPr/>
          </p:nvSpPr>
          <p:spPr>
            <a:xfrm>
              <a:off x="3356839" y="5445322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356839" y="6043591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356839" y="4877729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462253" y="4879407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472516" y="5444379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472516" y="6042469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60508" y="3811290"/>
              <a:ext cx="544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Z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2397" y="3811290"/>
              <a:ext cx="544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Z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592" y="4836214"/>
              <a:ext cx="45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-1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84357" y="5412388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itchFamily="18" charset="0"/>
                  <a:ea typeface="Cambria Math" pitchFamily="18" charset="0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83714" y="5992723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8" idx="6"/>
              <a:endCxn id="13" idx="2"/>
            </p:cNvCxnSpPr>
            <p:nvPr/>
          </p:nvCxnSpPr>
          <p:spPr>
            <a:xfrm flipV="1">
              <a:off x="3720163" y="5595964"/>
              <a:ext cx="1752353" cy="9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  <a:endCxn id="12" idx="2"/>
            </p:cNvCxnSpPr>
            <p:nvPr/>
          </p:nvCxnSpPr>
          <p:spPr>
            <a:xfrm>
              <a:off x="3720163" y="5029314"/>
              <a:ext cx="1742090" cy="1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6"/>
              <a:endCxn id="14" idx="2"/>
            </p:cNvCxnSpPr>
            <p:nvPr/>
          </p:nvCxnSpPr>
          <p:spPr>
            <a:xfrm flipV="1">
              <a:off x="3720163" y="6194054"/>
              <a:ext cx="1752353" cy="1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94325" y="4844240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itchFamily="18" charset="0"/>
                  <a:ea typeface="Cambria Math" pitchFamily="18" charset="0"/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91811" y="5408427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99560" y="5992151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4420349" y="4019266"/>
              <a:ext cx="453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…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4424180" y="6147450"/>
              <a:ext cx="453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…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359917" y="4290400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5465331" y="4292078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36670" y="4248885"/>
              <a:ext cx="45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-2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7" idx="6"/>
              <a:endCxn id="38" idx="2"/>
            </p:cNvCxnSpPr>
            <p:nvPr/>
          </p:nvCxnSpPr>
          <p:spPr>
            <a:xfrm>
              <a:off x="3723241" y="4441985"/>
              <a:ext cx="1742090" cy="1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34648" y="4256911"/>
              <a:ext cx="40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-1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82527"/>
            <a:ext cx="81534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let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: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→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C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,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g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: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→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B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. The </a:t>
            </a: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composition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of  function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  f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 with function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g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, denoted by 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f o g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,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is a function from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C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32121" y="3294005"/>
            <a:ext cx="2896466" cy="348095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922" y="3985647"/>
            <a:ext cx="4918364" cy="2355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311269" y="2249844"/>
            <a:ext cx="3154680" cy="3188770"/>
            <a:chOff x="5311269" y="1945044"/>
            <a:chExt cx="3154680" cy="3188770"/>
          </a:xfrm>
        </p:grpSpPr>
        <p:sp>
          <p:nvSpPr>
            <p:cNvPr id="57" name="Flowchart: Connector 56"/>
            <p:cNvSpPr/>
            <p:nvPr/>
          </p:nvSpPr>
          <p:spPr>
            <a:xfrm>
              <a:off x="5374640" y="3622729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5374640" y="4203915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5366891" y="3026042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374640" y="4785102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7874427" y="3276600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7865388" y="3962400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11269" y="1945044"/>
              <a:ext cx="640080" cy="53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25869" y="1945044"/>
              <a:ext cx="64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C</a:t>
              </a:r>
              <a:endParaRPr lang="en-US" sz="4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0422" y="3010545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45760" y="3618855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45760" y="4168902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0262" y="4769604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64835" y="3939153"/>
              <a:ext cx="2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56828" y="4726983"/>
              <a:ext cx="2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7858155" y="4769604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5129" y="3276600"/>
              <a:ext cx="2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5844669" y="2326044"/>
              <a:ext cx="1849120" cy="121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91429" y="2159437"/>
              <a:ext cx="497840" cy="35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i="1" dirty="0"/>
            </a:p>
          </p:txBody>
        </p:sp>
        <p:pic>
          <p:nvPicPr>
            <p:cNvPr id="81" name="Picture 80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6378069" y="1945044"/>
              <a:ext cx="745808" cy="345758"/>
            </a:xfrm>
            <a:prstGeom prst="rect">
              <a:avLst/>
            </a:prstGeom>
          </p:spPr>
        </p:pic>
        <p:cxnSp>
          <p:nvCxnSpPr>
            <p:cNvPr id="83" name="Straight Arrow Connector 82"/>
            <p:cNvCxnSpPr>
              <a:stCxn id="59" idx="6"/>
              <a:endCxn id="74" idx="2"/>
            </p:cNvCxnSpPr>
            <p:nvPr/>
          </p:nvCxnSpPr>
          <p:spPr>
            <a:xfrm>
              <a:off x="5793611" y="3200398"/>
              <a:ext cx="2064544" cy="17435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0" idx="6"/>
              <a:endCxn id="62" idx="3"/>
            </p:cNvCxnSpPr>
            <p:nvPr/>
          </p:nvCxnSpPr>
          <p:spPr>
            <a:xfrm flipV="1">
              <a:off x="5801360" y="3574244"/>
              <a:ext cx="2135559" cy="1385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7" idx="6"/>
              <a:endCxn id="62" idx="2"/>
            </p:cNvCxnSpPr>
            <p:nvPr/>
          </p:nvCxnSpPr>
          <p:spPr>
            <a:xfrm flipV="1">
              <a:off x="5801360" y="3450956"/>
              <a:ext cx="2073067" cy="346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8" idx="6"/>
              <a:endCxn id="63" idx="2"/>
            </p:cNvCxnSpPr>
            <p:nvPr/>
          </p:nvCxnSpPr>
          <p:spPr>
            <a:xfrm flipV="1">
              <a:off x="5801360" y="4136756"/>
              <a:ext cx="2064028" cy="2415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81000" y="2185094"/>
            <a:ext cx="4495800" cy="3377506"/>
            <a:chOff x="304800" y="626397"/>
            <a:chExt cx="4495800" cy="3377506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62639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62639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70259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C</a:t>
              </a:r>
              <a:endParaRPr lang="en-US" sz="4000" b="1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165459" y="1807359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949" y="1713107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949" y="2278251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2712204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702" y="3184902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5557" y="178488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</a:t>
              </a:r>
              <a:endParaRPr lang="en-US" sz="16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6651" y="2475230"/>
              <a:ext cx="340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1953" y="3116451"/>
              <a:ext cx="12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4" idx="6"/>
              <a:endCxn id="9" idx="2"/>
            </p:cNvCxnSpPr>
            <p:nvPr/>
          </p:nvCxnSpPr>
          <p:spPr>
            <a:xfrm>
              <a:off x="762000" y="2453640"/>
              <a:ext cx="14224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2188706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88706" y="3665349"/>
              <a:ext cx="20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>
              <a:stCxn id="6" idx="6"/>
              <a:endCxn id="27" idx="2"/>
            </p:cNvCxnSpPr>
            <p:nvPr/>
          </p:nvCxnSpPr>
          <p:spPr>
            <a:xfrm>
              <a:off x="762000" y="1905000"/>
              <a:ext cx="1426706" cy="1920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6"/>
              <a:endCxn id="11" idx="2"/>
            </p:cNvCxnSpPr>
            <p:nvPr/>
          </p:nvCxnSpPr>
          <p:spPr>
            <a:xfrm>
              <a:off x="762000" y="2910840"/>
              <a:ext cx="142240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2800" y="1083597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626397"/>
              <a:ext cx="35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g</a:t>
              </a:r>
              <a:endParaRPr lang="en-US" sz="24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43200" y="1083597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281835" y="1828284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278392" y="2385447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91737" y="1797804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13694" y="306349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13694" y="2347992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</a:p>
          </p:txBody>
        </p:sp>
        <p:cxnSp>
          <p:nvCxnSpPr>
            <p:cNvPr id="47" name="Straight Arrow Connector 46"/>
            <p:cNvCxnSpPr>
              <a:stCxn id="8" idx="6"/>
              <a:endCxn id="36" idx="2"/>
            </p:cNvCxnSpPr>
            <p:nvPr/>
          </p:nvCxnSpPr>
          <p:spPr>
            <a:xfrm>
              <a:off x="2470259" y="1944519"/>
              <a:ext cx="1808133" cy="578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36" idx="2"/>
            </p:cNvCxnSpPr>
            <p:nvPr/>
          </p:nvCxnSpPr>
          <p:spPr>
            <a:xfrm flipV="1">
              <a:off x="2489200" y="2522607"/>
              <a:ext cx="1789192" cy="7539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6"/>
              <a:endCxn id="37" idx="2"/>
            </p:cNvCxnSpPr>
            <p:nvPr/>
          </p:nvCxnSpPr>
          <p:spPr>
            <a:xfrm flipV="1">
              <a:off x="2493506" y="3276600"/>
              <a:ext cx="1773694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6"/>
              <a:endCxn id="34" idx="2"/>
            </p:cNvCxnSpPr>
            <p:nvPr/>
          </p:nvCxnSpPr>
          <p:spPr>
            <a:xfrm flipV="1">
              <a:off x="2489200" y="1965444"/>
              <a:ext cx="1792635" cy="671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626397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cxnSp>
          <p:nvCxnSpPr>
            <p:cNvPr id="91" name="Straight Arrow Connector 90"/>
            <p:cNvCxnSpPr>
              <a:stCxn id="7" idx="6"/>
              <a:endCxn id="9" idx="3"/>
            </p:cNvCxnSpPr>
            <p:nvPr/>
          </p:nvCxnSpPr>
          <p:spPr>
            <a:xfrm flipV="1">
              <a:off x="762000" y="2733507"/>
              <a:ext cx="1467037" cy="634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sz="2400" dirty="0" smtClean="0"/>
              <a:t>Definition of a Function: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Domain, </a:t>
            </a:r>
            <a:r>
              <a:rPr lang="en-US" dirty="0" err="1" smtClean="0"/>
              <a:t>Cdomain</a:t>
            </a:r>
            <a:endParaRPr lang="en-US" dirty="0" smtClean="0"/>
          </a:p>
          <a:p>
            <a:pPr lvl="1"/>
            <a:r>
              <a:rPr lang="en-US" dirty="0" smtClean="0"/>
              <a:t>Image, </a:t>
            </a:r>
            <a:r>
              <a:rPr lang="en-US" dirty="0" err="1" smtClean="0"/>
              <a:t>Preimage</a:t>
            </a:r>
            <a:endParaRPr lang="en-US" dirty="0" smtClean="0"/>
          </a:p>
          <a:p>
            <a:pPr marL="393192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Injection, Surjection, </a:t>
            </a:r>
            <a:r>
              <a:rPr lang="en-US" sz="2400" dirty="0" err="1" smtClean="0"/>
              <a:t>Bijection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Inverse Function</a:t>
            </a:r>
          </a:p>
          <a:p>
            <a:endParaRPr lang="en-US" sz="2400" dirty="0" smtClean="0"/>
          </a:p>
          <a:p>
            <a:r>
              <a:rPr lang="en-US" sz="2400" dirty="0" smtClean="0"/>
              <a:t>Function Composition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49" y="696339"/>
            <a:ext cx="8229600" cy="1143000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                        and                              , then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/>
              <a:t>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Since  </a:t>
            </a:r>
            <a:r>
              <a:rPr lang="en-US" sz="2400" i="1" dirty="0" smtClean="0"/>
              <a:t>f</a:t>
            </a:r>
            <a:r>
              <a:rPr lang="en-US" sz="2400" dirty="0" smtClean="0"/>
              <a:t> ( </a:t>
            </a:r>
            <a:r>
              <a:rPr lang="en-US" sz="2400" i="1" dirty="0" smtClean="0"/>
              <a:t>g </a:t>
            </a:r>
            <a:r>
              <a:rPr lang="en-US" sz="2400" dirty="0" smtClean="0"/>
              <a:t>(x) ) = </a:t>
            </a:r>
            <a:r>
              <a:rPr lang="en-US" sz="2400" i="1" dirty="0" smtClean="0"/>
              <a:t>f</a:t>
            </a:r>
            <a:r>
              <a:rPr lang="en-US" sz="2400" dirty="0" smtClean="0"/>
              <a:t> (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2x+1 </a:t>
            </a:r>
            <a:r>
              <a:rPr lang="en-US" sz="2400" dirty="0" smtClean="0"/>
              <a:t>) = (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2x+1 </a:t>
            </a:r>
            <a:r>
              <a:rPr lang="en-US" sz="2400" dirty="0" smtClean="0"/>
              <a:t>)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400" i="1" dirty="0" smtClean="0">
                <a:ea typeface="Cambria Math" pitchFamily="18" charset="0"/>
              </a:rPr>
              <a:t>g</a:t>
            </a:r>
            <a:r>
              <a:rPr lang="en-US" sz="2400" dirty="0" smtClean="0">
                <a:ea typeface="Cambria Math" pitchFamily="18" charset="0"/>
              </a:rPr>
              <a:t> ( </a:t>
            </a:r>
            <a:r>
              <a:rPr lang="en-US" sz="2400" i="1" dirty="0" smtClean="0">
                <a:ea typeface="Cambria Math" pitchFamily="18" charset="0"/>
              </a:rPr>
              <a:t>f </a:t>
            </a:r>
            <a:r>
              <a:rPr lang="en-US" sz="2400" dirty="0" smtClean="0">
                <a:ea typeface="Cambria Math" pitchFamily="18" charset="0"/>
              </a:rPr>
              <a:t>(x) ) = </a:t>
            </a:r>
            <a:r>
              <a:rPr lang="en-US" sz="2400" i="1" dirty="0" smtClean="0">
                <a:ea typeface="Cambria Math" pitchFamily="18" charset="0"/>
              </a:rPr>
              <a:t>g</a:t>
            </a:r>
            <a:r>
              <a:rPr lang="en-US" sz="2400" dirty="0" smtClean="0">
                <a:ea typeface="Cambria Math" pitchFamily="18" charset="0"/>
              </a:rPr>
              <a:t> (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 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2400" dirty="0" smtClean="0">
                <a:ea typeface="Cambria Math" pitchFamily="18" charset="0"/>
              </a:rPr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+1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743200" y="1981200"/>
            <a:ext cx="1577340" cy="40862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257800" y="1981200"/>
            <a:ext cx="2240280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111817" y="2962751"/>
            <a:ext cx="2914650" cy="3714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234216" y="3904774"/>
            <a:ext cx="2665268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96" y="585063"/>
            <a:ext cx="8229600" cy="1143000"/>
          </a:xfrm>
        </p:spPr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61" y="1905000"/>
            <a:ext cx="8573145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the function from the set { </a:t>
            </a:r>
            <a:r>
              <a:rPr lang="en-US" i="1" dirty="0" smtClean="0"/>
              <a:t>a , b , c 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itself such that </a:t>
            </a:r>
            <a:r>
              <a:rPr lang="en-US" i="1" dirty="0" smtClean="0"/>
              <a:t>g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b</a:t>
            </a:r>
            <a:r>
              <a:rPr lang="en-US" dirty="0" smtClean="0"/>
              <a:t>, </a:t>
            </a:r>
            <a:r>
              <a:rPr lang="en-US" i="1" dirty="0" smtClean="0"/>
              <a:t>g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c</a:t>
            </a:r>
            <a:r>
              <a:rPr lang="en-US" dirty="0" smtClean="0"/>
              <a:t>, and </a:t>
            </a:r>
            <a:r>
              <a:rPr lang="en-US" i="1" dirty="0" smtClean="0"/>
              <a:t>g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 a</a:t>
            </a:r>
            <a:r>
              <a:rPr lang="en-US" dirty="0" smtClean="0"/>
              <a:t>. Let </a:t>
            </a:r>
            <a:r>
              <a:rPr lang="en-US" i="1" dirty="0" smtClean="0"/>
              <a:t>f</a:t>
            </a:r>
            <a:r>
              <a:rPr lang="en-US" dirty="0" smtClean="0"/>
              <a:t>  be the function from the set { </a:t>
            </a:r>
            <a:r>
              <a:rPr lang="en-US" i="1" dirty="0" smtClean="0"/>
              <a:t>a , b , c 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1 , 2 , 3 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What are the compositions of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∘ </a:t>
            </a:r>
            <a:r>
              <a:rPr lang="en-US" i="1" dirty="0">
                <a:latin typeface="Cambria Math"/>
                <a:ea typeface="Cambria Math"/>
              </a:rPr>
              <a:t>g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∘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dirty="0" smtClean="0"/>
              <a:t>Solution:  </a:t>
            </a:r>
            <a:r>
              <a:rPr lang="en-US" dirty="0" smtClean="0"/>
              <a:t>The composition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∘ 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/>
              <a:t>  is defined by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lvl="1" indent="0">
              <a:buNone/>
            </a:pPr>
            <a:r>
              <a:rPr lang="en-US" sz="2200" i="1" dirty="0" smtClean="0"/>
              <a:t>f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∘ </a:t>
            </a:r>
            <a:r>
              <a:rPr lang="en-US" sz="2200" i="1" dirty="0" smtClean="0">
                <a:latin typeface="Cambria Math"/>
                <a:ea typeface="Cambria Math"/>
              </a:rPr>
              <a:t>g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 smtClean="0">
                <a:ea typeface="Cambria Math"/>
              </a:rPr>
              <a:t>(a)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latin typeface="Cambria Math"/>
                <a:ea typeface="Cambria Math"/>
              </a:rPr>
              <a:t>g </a:t>
            </a:r>
            <a:r>
              <a:rPr lang="en-US" sz="2200" dirty="0" smtClean="0">
                <a:ea typeface="Cambria Math"/>
              </a:rPr>
              <a:t>(a))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(b)</a:t>
            </a:r>
            <a:r>
              <a:rPr lang="en-US" sz="2200" dirty="0" smtClean="0">
                <a:latin typeface="Cambria Math"/>
                <a:ea typeface="Cambria Math"/>
              </a:rPr>
              <a:t> = 2.</a:t>
            </a:r>
            <a:r>
              <a:rPr lang="en-US" sz="2200" dirty="0" smtClean="0"/>
              <a:t> </a:t>
            </a:r>
          </a:p>
          <a:p>
            <a:pPr marL="0" lvl="1" indent="0">
              <a:buNone/>
            </a:pPr>
            <a:r>
              <a:rPr lang="en-US" sz="2200" i="1" dirty="0" smtClean="0"/>
              <a:t>f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∘ </a:t>
            </a:r>
            <a:r>
              <a:rPr lang="en-US" sz="2200" i="1" dirty="0" smtClean="0">
                <a:latin typeface="Cambria Math"/>
                <a:ea typeface="Cambria Math"/>
              </a:rPr>
              <a:t>g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 smtClean="0">
                <a:ea typeface="Cambria Math"/>
              </a:rPr>
              <a:t>(b)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latin typeface="Cambria Math"/>
                <a:ea typeface="Cambria Math"/>
              </a:rPr>
              <a:t>g </a:t>
            </a:r>
            <a:r>
              <a:rPr lang="en-US" sz="2200" dirty="0" smtClean="0">
                <a:ea typeface="Cambria Math"/>
              </a:rPr>
              <a:t>(b)) </a:t>
            </a:r>
            <a:r>
              <a:rPr lang="en-US" sz="2200" dirty="0" smtClean="0">
                <a:latin typeface="Cambria Math"/>
                <a:ea typeface="Cambria Math"/>
              </a:rPr>
              <a:t>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(c)</a:t>
            </a:r>
            <a:r>
              <a:rPr lang="en-US" sz="2200" dirty="0" smtClean="0">
                <a:latin typeface="Cambria Math"/>
                <a:ea typeface="Cambria Math"/>
              </a:rPr>
              <a:t> = 1.</a:t>
            </a:r>
            <a:r>
              <a:rPr lang="en-US" sz="2200" dirty="0" smtClean="0"/>
              <a:t> </a:t>
            </a:r>
          </a:p>
          <a:p>
            <a:pPr marL="0" lvl="1" indent="0">
              <a:buNone/>
            </a:pPr>
            <a:r>
              <a:rPr lang="en-US" sz="2200" i="1" dirty="0" smtClean="0"/>
              <a:t>f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∘ </a:t>
            </a:r>
            <a:r>
              <a:rPr lang="en-US" sz="2200" i="1" dirty="0" smtClean="0">
                <a:latin typeface="Cambria Math"/>
                <a:ea typeface="Cambria Math"/>
              </a:rPr>
              <a:t>g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 smtClean="0">
                <a:ea typeface="Cambria Math"/>
              </a:rPr>
              <a:t>(c)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latin typeface="Cambria Math"/>
                <a:ea typeface="Cambria Math"/>
              </a:rPr>
              <a:t>g </a:t>
            </a:r>
            <a:r>
              <a:rPr lang="en-US" sz="2200" dirty="0" smtClean="0">
                <a:ea typeface="Cambria Math"/>
              </a:rPr>
              <a:t>(c)) </a:t>
            </a:r>
            <a:r>
              <a:rPr lang="en-US" sz="2200" dirty="0" smtClean="0">
                <a:latin typeface="Cambria Math"/>
                <a:ea typeface="Cambria Math"/>
              </a:rPr>
              <a:t>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(a)</a:t>
            </a:r>
            <a:r>
              <a:rPr lang="en-US" sz="2200" dirty="0" smtClean="0">
                <a:latin typeface="Cambria Math"/>
                <a:ea typeface="Cambria Math"/>
              </a:rPr>
              <a:t> = 3.</a:t>
            </a:r>
            <a:r>
              <a:rPr lang="en-US" sz="2200" dirty="0" smtClean="0"/>
              <a:t> </a:t>
            </a:r>
          </a:p>
          <a:p>
            <a:pPr marL="0" lvl="1" indent="0">
              <a:buNone/>
            </a:pPr>
            <a:endParaRPr lang="en-US" sz="1400" dirty="0" smtClean="0"/>
          </a:p>
          <a:p>
            <a:pPr marL="0" lvl="1" indent="0">
              <a:buNone/>
            </a:pPr>
            <a:r>
              <a:rPr lang="en-US" sz="2600" dirty="0" smtClean="0"/>
              <a:t>Note that </a:t>
            </a:r>
            <a:r>
              <a:rPr lang="en-US" sz="2600" i="1" dirty="0" smtClean="0"/>
              <a:t>g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∘ </a:t>
            </a:r>
            <a:r>
              <a:rPr lang="en-US" sz="2600" i="1" dirty="0">
                <a:ea typeface="Cambria Math"/>
              </a:rPr>
              <a:t>f</a:t>
            </a:r>
            <a:r>
              <a:rPr lang="en-US" sz="2600" dirty="0" smtClean="0">
                <a:latin typeface="Cambria Math"/>
                <a:ea typeface="Cambria Math"/>
              </a:rPr>
              <a:t>  is </a:t>
            </a:r>
            <a:r>
              <a:rPr lang="en-US" sz="26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not defined</a:t>
            </a:r>
            <a:r>
              <a:rPr lang="en-US" sz="2600" dirty="0" smtClean="0">
                <a:latin typeface="Cambria Math"/>
                <a:ea typeface="Cambria Math"/>
              </a:rPr>
              <a:t>, because the </a:t>
            </a:r>
            <a:r>
              <a:rPr lang="en-US" sz="26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codomain</a:t>
            </a:r>
            <a:r>
              <a:rPr lang="en-US" sz="2600" dirty="0" smtClean="0">
                <a:latin typeface="Cambria Math"/>
                <a:ea typeface="Cambria Math"/>
              </a:rPr>
              <a:t> of  </a:t>
            </a:r>
            <a:r>
              <a:rPr lang="en-US" sz="2600" i="1" dirty="0" smtClean="0">
                <a:ea typeface="Cambria Math"/>
              </a:rPr>
              <a:t>f</a:t>
            </a:r>
            <a:r>
              <a:rPr lang="en-US" sz="2600" dirty="0" smtClean="0">
                <a:latin typeface="Cambria Math"/>
                <a:ea typeface="Cambria Math"/>
              </a:rPr>
              <a:t>  is not a subset of the </a:t>
            </a:r>
            <a:r>
              <a:rPr lang="en-US" sz="26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domain</a:t>
            </a:r>
            <a:r>
              <a:rPr lang="en-US" sz="2600" dirty="0" smtClean="0">
                <a:latin typeface="Cambria Math"/>
                <a:ea typeface="Cambria Math"/>
              </a:rPr>
              <a:t> of </a:t>
            </a:r>
            <a:r>
              <a:rPr lang="en-US" sz="2600" i="1" dirty="0" smtClean="0">
                <a:ea typeface="Cambria Math"/>
              </a:rPr>
              <a:t>g</a:t>
            </a:r>
            <a:r>
              <a:rPr lang="en-US" sz="2600" dirty="0" smtClean="0">
                <a:latin typeface="Cambria Math"/>
                <a:ea typeface="Cambria Math"/>
              </a:rPr>
              <a:t>. 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: let </a:t>
            </a:r>
            <a:r>
              <a:rPr lang="en-US" sz="2400" i="1" dirty="0" smtClean="0"/>
              <a:t>f</a:t>
            </a:r>
            <a:r>
              <a:rPr lang="en-US" sz="2400" dirty="0" smtClean="0"/>
              <a:t> and </a:t>
            </a:r>
            <a:r>
              <a:rPr lang="en-US" sz="2400" i="1" dirty="0" smtClean="0"/>
              <a:t>g</a:t>
            </a:r>
            <a:r>
              <a:rPr lang="en-US" sz="2400" dirty="0" smtClean="0"/>
              <a:t> be functions from the set of integers to the set of integers defined by 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x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g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x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What is the composition of </a:t>
            </a:r>
            <a:r>
              <a:rPr lang="en-US" sz="2400" i="1" dirty="0" smtClean="0"/>
              <a:t>f</a:t>
            </a:r>
            <a:r>
              <a:rPr lang="en-US" sz="2400" dirty="0" smtClean="0"/>
              <a:t> and </a:t>
            </a:r>
            <a:r>
              <a:rPr lang="en-US" sz="2400" i="1" dirty="0" smtClean="0"/>
              <a:t>g</a:t>
            </a:r>
            <a:r>
              <a:rPr lang="en-US" sz="2400" dirty="0" smtClean="0"/>
              <a:t>, and also the composition of </a:t>
            </a:r>
            <a:r>
              <a:rPr lang="en-US" sz="2400" i="1" dirty="0" smtClean="0"/>
              <a:t>g</a:t>
            </a:r>
            <a:r>
              <a:rPr lang="en-US" sz="2400" dirty="0" smtClean="0"/>
              <a:t> and </a:t>
            </a:r>
            <a:r>
              <a:rPr lang="en-US" sz="2400" i="1" dirty="0" smtClean="0"/>
              <a:t>f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Solution:</a:t>
            </a:r>
            <a:endParaRPr lang="en-US" sz="2400" dirty="0" smtClean="0"/>
          </a:p>
          <a:p>
            <a:pPr marL="0" lvl="1" indent="0">
              <a:buNone/>
            </a:pPr>
            <a:endParaRPr lang="en-US" sz="1200" dirty="0" smtClean="0"/>
          </a:p>
          <a:p>
            <a:pPr marL="0" lvl="1" indent="0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 </a:t>
            </a:r>
            <a:r>
              <a:rPr lang="en-US" i="1" dirty="0" smtClean="0">
                <a:ea typeface="Cambria Math"/>
              </a:rPr>
              <a:t>f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f </a:t>
            </a:r>
            <a:r>
              <a:rPr lang="en-US" dirty="0" smtClean="0">
                <a:latin typeface="Cambria Math"/>
                <a:ea typeface="Cambria Math"/>
              </a:rPr>
              <a:t>(3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2(3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+ 7</a:t>
            </a:r>
            <a:endParaRPr lang="en-US" dirty="0" smtClean="0"/>
          </a:p>
          <a:p>
            <a:pPr marL="0" lvl="1" indent="0">
              <a:buNone/>
            </a:pPr>
            <a:endParaRPr lang="en-US" sz="1200" i="1" dirty="0" smtClean="0"/>
          </a:p>
          <a:p>
            <a:pPr marL="0" lvl="1" indent="0">
              <a:buNone/>
            </a:pPr>
            <a:r>
              <a:rPr lang="en-US" i="1" dirty="0" err="1" smtClean="0"/>
              <a:t>g</a:t>
            </a:r>
            <a:r>
              <a:rPr lang="en-US" i="1" dirty="0" err="1" smtClean="0">
                <a:latin typeface="Cambria Math"/>
                <a:ea typeface="Cambria Math"/>
              </a:rPr>
              <a:t>∘f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f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(2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+ 3) = 3(2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3)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+ 2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+ 11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 </a:t>
            </a:r>
            <a:r>
              <a:rPr lang="en-US" sz="2400" dirty="0" smtClean="0"/>
              <a:t>be nonempty sets, </a:t>
            </a:r>
            <a:r>
              <a:rPr lang="en-US" sz="2400" dirty="0" smtClean="0">
                <a:solidFill>
                  <a:srgbClr val="00B0F0"/>
                </a:solidFill>
              </a:rPr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function </a:t>
            </a:r>
            <a:r>
              <a:rPr lang="en-US" sz="2400" b="1" dirty="0" smtClean="0">
                <a:solidFill>
                  <a:srgbClr val="00B0F0"/>
                </a:solidFill>
                <a:latin typeface="Lucida Calligraphy"/>
              </a:rPr>
              <a:t>f</a:t>
            </a:r>
            <a:r>
              <a:rPr lang="en-US" sz="2400" dirty="0" smtClean="0">
                <a:solidFill>
                  <a:srgbClr val="00B0F0"/>
                </a:solidFill>
                <a:latin typeface="Lucida Calligraphy"/>
              </a:rPr>
              <a:t> 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, denoted by</a:t>
            </a:r>
            <a:r>
              <a:rPr lang="en-US" sz="2400" dirty="0" smtClean="0">
                <a:solidFill>
                  <a:srgbClr val="00B0F0"/>
                </a:solidFill>
                <a:latin typeface="Lucida Calligraphy" pitchFamily="66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alligraphy"/>
              </a:rPr>
              <a:t>f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  <a:sym typeface="Wingdings" pitchFamily="2" charset="2"/>
              </a:rPr>
              <a:t>B,</a:t>
            </a:r>
            <a:r>
              <a:rPr lang="en-US" sz="2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to </a:t>
            </a:r>
            <a:r>
              <a:rPr lang="en-US" sz="2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exactly one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element of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</a:t>
            </a:r>
          </a:p>
          <a:p>
            <a:pPr marL="0" indent="0">
              <a:buNone/>
            </a:pPr>
            <a:endParaRPr lang="en-US" sz="12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We write</a:t>
            </a: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400" dirty="0" smtClean="0">
                <a:latin typeface="Lucida Calligraphy"/>
              </a:rPr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if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is the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unique element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2400" dirty="0" smtClean="0">
                <a:latin typeface="Lucida Calligraphy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to the element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endParaRPr lang="en-US" sz="2400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Functions are sometimes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called </a:t>
            </a:r>
            <a:r>
              <a:rPr lang="en-US" sz="2400" b="1" dirty="0" smtClean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or 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</a:t>
            </a:r>
            <a:r>
              <a:rPr lang="en-US" sz="2400" b="1" dirty="0" smtClean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</a:p>
        </p:txBody>
      </p:sp>
      <p:pic>
        <p:nvPicPr>
          <p:cNvPr id="1026" name="Picture 2" descr="C:\Users\nojoumian\Desktop\220px-Function_machine2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4723" r="-4000" b="40"/>
          <a:stretch/>
        </p:blipFill>
        <p:spPr bwMode="auto">
          <a:xfrm>
            <a:off x="5791200" y="3962400"/>
            <a:ext cx="219456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Lucida Calligraphy"/>
              </a:rPr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B,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exactly one element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</a:t>
            </a:r>
          </a:p>
          <a:p>
            <a:pPr marL="0" indent="0">
              <a:buNone/>
            </a:pPr>
            <a:endParaRPr lang="en-US" sz="12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38400" y="2143929"/>
            <a:ext cx="4191000" cy="2599799"/>
            <a:chOff x="4572000" y="3865533"/>
            <a:chExt cx="4191000" cy="2599799"/>
          </a:xfrm>
        </p:grpSpPr>
        <p:sp>
          <p:nvSpPr>
            <p:cNvPr id="5" name="Flowchart: Connector 4"/>
            <p:cNvSpPr/>
            <p:nvPr/>
          </p:nvSpPr>
          <p:spPr>
            <a:xfrm>
              <a:off x="6629400" y="4942671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629400" y="5459283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6629400" y="44196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6660396" y="60198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077200" y="41910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8077200" y="51816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41148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8200" y="46482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34400" y="5181600"/>
              <a:ext cx="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0357" y="3865533"/>
              <a:ext cx="1035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</a:rPr>
                <a:t>Students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03396" y="3865533"/>
              <a:ext cx="858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</a:rPr>
                <a:t>Grades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8077200" y="47244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8077200" y="56388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8092698" y="6111498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58200" y="56388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34400" y="6096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F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5247" y="597330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Kathy  Scott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0" y="490521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Sandeep</a:t>
              </a:r>
              <a:r>
                <a:rPr lang="en-US" dirty="0" smtClean="0">
                  <a:solidFill>
                    <a:prstClr val="black"/>
                  </a:solidFill>
                </a:rPr>
                <a:t> Patel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3290" y="4380855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Carlota Rodriguez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87498" y="539858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Jalen</a:t>
              </a:r>
              <a:r>
                <a:rPr lang="en-US" dirty="0" smtClean="0">
                  <a:solidFill>
                    <a:prstClr val="black"/>
                  </a:solidFill>
                </a:rPr>
                <a:t> Williams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7" idx="6"/>
              <a:endCxn id="9" idx="2"/>
            </p:cNvCxnSpPr>
            <p:nvPr/>
          </p:nvCxnSpPr>
          <p:spPr>
            <a:xfrm flipV="1">
              <a:off x="6934200" y="4340290"/>
              <a:ext cx="1143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6"/>
              <a:endCxn id="26" idx="3"/>
            </p:cNvCxnSpPr>
            <p:nvPr/>
          </p:nvCxnSpPr>
          <p:spPr>
            <a:xfrm flipV="1">
              <a:off x="6934200" y="4979254"/>
              <a:ext cx="1187637" cy="629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" idx="6"/>
              <a:endCxn id="26" idx="2"/>
            </p:cNvCxnSpPr>
            <p:nvPr/>
          </p:nvCxnSpPr>
          <p:spPr>
            <a:xfrm flipV="1">
              <a:off x="6934200" y="4873690"/>
              <a:ext cx="1143000" cy="2182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6"/>
              <a:endCxn id="9" idx="3"/>
            </p:cNvCxnSpPr>
            <p:nvPr/>
          </p:nvCxnSpPr>
          <p:spPr>
            <a:xfrm flipV="1">
              <a:off x="6965196" y="4445854"/>
              <a:ext cx="1156641" cy="1723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00600" y="2855035"/>
            <a:ext cx="1143000" cy="1609263"/>
            <a:chOff x="6934200" y="4564971"/>
            <a:chExt cx="1143000" cy="1609263"/>
          </a:xfrm>
        </p:grpSpPr>
        <p:cxnSp>
          <p:nvCxnSpPr>
            <p:cNvPr id="43" name="Straight Arrow Connector 42"/>
            <p:cNvCxnSpPr>
              <a:stCxn id="7" idx="6"/>
              <a:endCxn id="27" idx="2"/>
            </p:cNvCxnSpPr>
            <p:nvPr/>
          </p:nvCxnSpPr>
          <p:spPr>
            <a:xfrm>
              <a:off x="6934200" y="4564971"/>
              <a:ext cx="1143000" cy="1219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391400" y="58049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4621034"/>
            <a:ext cx="8077200" cy="1905000"/>
            <a:chOff x="533400" y="4621034"/>
            <a:chExt cx="8077200" cy="1905000"/>
          </a:xfrm>
        </p:grpSpPr>
        <p:pic>
          <p:nvPicPr>
            <p:cNvPr id="2050" name="Picture 2" descr="C:\Users\nojoumian\Desktop\200px-Injection_keine_Injektion_2a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2103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ojoumian\Desktop\200px-Injection_keine_Injektion_1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62103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469396" y="5388868"/>
            <a:ext cx="4245461" cy="369332"/>
            <a:chOff x="2469396" y="5388868"/>
            <a:chExt cx="4245461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469396" y="5388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YES!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29057" y="5388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96" y="1935480"/>
            <a:ext cx="87630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function </a:t>
            </a:r>
            <a:r>
              <a:rPr lang="en-US" sz="2400" dirty="0" smtClean="0">
                <a:latin typeface="Lucida Calligraphy"/>
              </a:rPr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400" dirty="0" smtClean="0"/>
              <a:t>can also be defined as a subset of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dirty="0" smtClean="0"/>
              <a:t> (a relation). </a:t>
            </a:r>
            <a:r>
              <a:rPr lang="en-US" sz="2400" dirty="0" smtClean="0">
                <a:solidFill>
                  <a:srgbClr val="00B0F0"/>
                </a:solidFill>
              </a:rPr>
              <a:t>This subset is restricted to be a relation where no two elements of the relation have the same first element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r>
              <a:rPr lang="en-US" sz="2400" dirty="0" smtClean="0"/>
              <a:t>Specifically, a function </a:t>
            </a:r>
            <a:r>
              <a:rPr lang="en-US" sz="2400" dirty="0" smtClean="0">
                <a:latin typeface="Lucida Calligraphy"/>
              </a:rPr>
              <a:t>f</a:t>
            </a:r>
            <a:r>
              <a:rPr lang="en-US" sz="2400" dirty="0" smtClean="0"/>
              <a:t> from </a:t>
            </a:r>
            <a:r>
              <a:rPr lang="en-US" sz="2400" i="1" dirty="0" smtClean="0"/>
              <a:t>A</a:t>
            </a:r>
            <a:r>
              <a:rPr lang="en-US" sz="2400" dirty="0" smtClean="0"/>
              <a:t> to </a:t>
            </a:r>
            <a:r>
              <a:rPr lang="en-US" sz="2400" i="1" dirty="0" smtClean="0"/>
              <a:t>B </a:t>
            </a:r>
            <a:r>
              <a:rPr lang="en-US" sz="2400" dirty="0" smtClean="0"/>
              <a:t>contains one and only one ordered pair (</a:t>
            </a:r>
            <a:r>
              <a:rPr lang="en-US" sz="2400" i="1" dirty="0" smtClean="0">
                <a:ea typeface="Cambria Math" pitchFamily="18" charset="0"/>
              </a:rPr>
              <a:t>a , b</a:t>
            </a:r>
            <a:r>
              <a:rPr lang="en-US" sz="2400" dirty="0" smtClean="0"/>
              <a:t>) for every element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∈</a:t>
            </a:r>
            <a:r>
              <a:rPr lang="en-US" sz="2400" dirty="0" smtClean="0"/>
              <a:t> </a:t>
            </a:r>
            <a:r>
              <a:rPr lang="en-US" sz="2400" i="1" dirty="0" smtClean="0"/>
              <a:t>A; </a:t>
            </a:r>
            <a:r>
              <a:rPr lang="en-US" sz="2400" dirty="0" smtClean="0"/>
              <a:t>first element.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and</a:t>
            </a:r>
            <a:endParaRPr lang="en-US" sz="2400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703635" y="4524891"/>
            <a:ext cx="5740718" cy="3829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96506" y="5828655"/>
            <a:ext cx="6951504" cy="398404"/>
            <a:chOff x="1981200" y="5105399"/>
            <a:chExt cx="6951504" cy="398404"/>
          </a:xfrm>
        </p:grpSpPr>
        <p:pic>
          <p:nvPicPr>
            <p:cNvPr id="9" name="Picture 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8" cstate="print"/>
            <a:srcRect l="72649" r="-3327"/>
            <a:stretch/>
          </p:blipFill>
          <p:spPr>
            <a:xfrm>
              <a:off x="6829584" y="5120898"/>
              <a:ext cx="2103120" cy="382905"/>
            </a:xfrm>
            <a:prstGeom prst="rect">
              <a:avLst/>
            </a:prstGeom>
          </p:spPr>
        </p:pic>
        <p:pic>
          <p:nvPicPr>
            <p:cNvPr id="6" name="Picture 5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 cstate="print"/>
            <a:srcRect r="59983"/>
            <a:stretch/>
          </p:blipFill>
          <p:spPr>
            <a:xfrm>
              <a:off x="1981200" y="5105400"/>
              <a:ext cx="2743200" cy="382905"/>
            </a:xfrm>
            <a:prstGeom prst="rect">
              <a:avLst/>
            </a:prstGeom>
          </p:spPr>
        </p:pic>
        <p:pic>
          <p:nvPicPr>
            <p:cNvPr id="8" name="Picture 7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8" cstate="print"/>
            <a:srcRect l="50729" r="26596"/>
            <a:stretch/>
          </p:blipFill>
          <p:spPr>
            <a:xfrm>
              <a:off x="4767019" y="5105400"/>
              <a:ext cx="1554480" cy="382905"/>
            </a:xfrm>
            <a:prstGeom prst="rect">
              <a:avLst/>
            </a:prstGeom>
          </p:spPr>
        </p:pic>
        <p:pic>
          <p:nvPicPr>
            <p:cNvPr id="10" name="Picture 9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8" cstate="print"/>
            <a:srcRect l="40446" r="50217"/>
            <a:stretch/>
          </p:blipFill>
          <p:spPr>
            <a:xfrm>
              <a:off x="6272937" y="5105399"/>
              <a:ext cx="640080" cy="3829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Given a function </a:t>
            </a:r>
            <a:r>
              <a:rPr lang="en-US" sz="2400" i="1" dirty="0" smtClean="0"/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W</a:t>
            </a:r>
            <a:r>
              <a:rPr lang="en-US" sz="2400" dirty="0" smtClean="0"/>
              <a:t>e say </a:t>
            </a:r>
            <a:r>
              <a:rPr lang="en-US" sz="2400" i="1" dirty="0" smtClean="0"/>
              <a:t>f</a:t>
            </a:r>
            <a:r>
              <a:rPr lang="en-US" sz="2400" dirty="0" smtClean="0">
                <a:latin typeface="Lucida Calligraphy"/>
              </a:rPr>
              <a:t> </a:t>
            </a:r>
            <a:r>
              <a:rPr lang="en-US" sz="2400" i="1" dirty="0" smtClean="0"/>
              <a:t>maps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to </a:t>
            </a:r>
            <a:r>
              <a:rPr lang="en-US" sz="2400" i="1" dirty="0" smtClean="0"/>
              <a:t>B</a:t>
            </a:r>
            <a:r>
              <a:rPr lang="en-US" sz="2400" dirty="0" smtClean="0"/>
              <a:t>,</a:t>
            </a:r>
          </a:p>
          <a:p>
            <a:pPr>
              <a:buNone/>
            </a:pPr>
            <a:endParaRPr lang="en-US" sz="1200" dirty="0" smtClean="0"/>
          </a:p>
          <a:p>
            <a:pPr marL="653098" lvl="1" indent="-287338"/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b="1" dirty="0" smtClean="0"/>
              <a:t>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/>
              <a:t>,</a:t>
            </a:r>
            <a:endParaRPr lang="en-US" dirty="0" smtClean="0"/>
          </a:p>
          <a:p>
            <a:pPr marL="653098" lvl="1" indent="-287338"/>
            <a:r>
              <a:rPr lang="en-US" i="1" dirty="0" smtClean="0"/>
              <a:t>B</a:t>
            </a:r>
            <a:r>
              <a:rPr lang="en-US" dirty="0" smtClean="0"/>
              <a:t> is called the </a:t>
            </a:r>
            <a:r>
              <a:rPr lang="en-US" b="1" dirty="0" smtClean="0"/>
              <a:t>codomain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i="1" dirty="0" smtClean="0">
                <a:ea typeface="Cambria Math" pitchFamily="18" charset="0"/>
              </a:rPr>
              <a:t>b </a:t>
            </a:r>
            <a:r>
              <a:rPr lang="en-US" sz="2400" dirty="0" smtClean="0"/>
              <a:t>, 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called the </a:t>
            </a:r>
            <a:r>
              <a:rPr lang="en-US" b="1" dirty="0" smtClean="0"/>
              <a:t>image</a:t>
            </a:r>
            <a:r>
              <a:rPr lang="en-US" dirty="0" smtClean="0"/>
              <a:t>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under </a:t>
            </a:r>
            <a:r>
              <a:rPr lang="en-US" i="1" dirty="0" smtClean="0"/>
              <a:t>f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/>
              <a:t> is called the </a:t>
            </a:r>
            <a:r>
              <a:rPr lang="en-US" b="1" dirty="0" err="1" smtClean="0"/>
              <a:t>preimage</a:t>
            </a:r>
            <a:r>
              <a:rPr lang="en-US" dirty="0" smtClean="0"/>
              <a:t>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b.</a:t>
            </a:r>
          </a:p>
          <a:p>
            <a:pPr lvl="1"/>
            <a:r>
              <a:rPr lang="en-US" i="1" dirty="0" smtClean="0"/>
              <a:t>“f </a:t>
            </a:r>
            <a:r>
              <a:rPr lang="en-US" dirty="0"/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 smtClean="0"/>
              <a:t>)” is also known as the </a:t>
            </a:r>
            <a:r>
              <a:rPr lang="en-US" b="1" dirty="0" smtClean="0"/>
              <a:t>range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Two functions are </a:t>
            </a:r>
            <a:r>
              <a:rPr lang="en-US" sz="2400" b="1" dirty="0" smtClean="0">
                <a:solidFill>
                  <a:srgbClr val="00B0F0"/>
                </a:solidFill>
              </a:rPr>
              <a:t>equal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when they have the same domain, the same codomain and map each element of the domain to the same element of the codomain</a:t>
            </a:r>
            <a:r>
              <a:rPr lang="en-US" sz="2400" dirty="0" smtClean="0"/>
              <a:t>.</a:t>
            </a:r>
          </a:p>
        </p:txBody>
      </p:sp>
      <p:pic>
        <p:nvPicPr>
          <p:cNvPr id="6" name="Picture 5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804" y="2090928"/>
            <a:ext cx="2711196" cy="95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Representing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Functions may be specified in different ways:</a:t>
            </a:r>
          </a:p>
          <a:p>
            <a:endParaRPr lang="en-US" sz="18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 explicit statement of the assignment.</a:t>
            </a:r>
          </a:p>
          <a:p>
            <a:pPr lvl="2"/>
            <a:r>
              <a:rPr lang="en-US" sz="2400" dirty="0" smtClean="0"/>
              <a:t>For instance, students and grades example.</a:t>
            </a:r>
          </a:p>
          <a:p>
            <a:pPr lvl="2">
              <a:buFont typeface="+mj-lt"/>
              <a:buAutoNum type="arabicPeriod"/>
            </a:pPr>
            <a:endParaRPr lang="en-US" sz="12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formula</a:t>
            </a:r>
            <a:r>
              <a:rPr lang="en-US" dirty="0"/>
              <a:t>:</a:t>
            </a:r>
            <a:endParaRPr lang="en-US" dirty="0" smtClean="0"/>
          </a:p>
          <a:p>
            <a:pPr lvl="2"/>
            <a:r>
              <a:rPr lang="en-US" sz="2400" i="1" dirty="0" smtClean="0">
                <a:ea typeface="Cambria Math" pitchFamily="18" charset="0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+ 1</a:t>
            </a:r>
          </a:p>
          <a:p>
            <a:pPr lvl="2">
              <a:buFont typeface="+mj-lt"/>
              <a:buAutoNum type="arabicPeriod"/>
            </a:pPr>
            <a:endParaRPr lang="en-US" sz="12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computer program:</a:t>
            </a:r>
          </a:p>
          <a:p>
            <a:pPr lvl="2"/>
            <a:r>
              <a:rPr lang="en-US" sz="2400" dirty="0" smtClean="0"/>
              <a:t>A Java program that when given an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, produces the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Fibonacci Number.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04" y="600725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6463" y="1905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 </a:t>
            </a:r>
            <a:r>
              <a:rPr lang="en-US" sz="2400" dirty="0" smtClean="0"/>
              <a:t>(a) = ?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91200" y="1752600"/>
            <a:ext cx="2667000" cy="3200400"/>
            <a:chOff x="3048000" y="1219200"/>
            <a:chExt cx="3276600" cy="3733800"/>
          </a:xfrm>
        </p:grpSpPr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0880" y="203415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81360" y="299375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90880" y="371959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1840" y="45048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1680" y="2451796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2639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2159" y="43382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4" idx="6"/>
              <a:endCxn id="9" idx="2"/>
            </p:cNvCxnSpPr>
            <p:nvPr/>
          </p:nvCxnSpPr>
          <p:spPr>
            <a:xfrm>
              <a:off x="3581400" y="3200401"/>
              <a:ext cx="2133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11" idx="1"/>
            </p:cNvCxnSpPr>
            <p:nvPr/>
          </p:nvCxnSpPr>
          <p:spPr>
            <a:xfrm>
              <a:off x="3581400" y="2286000"/>
              <a:ext cx="2200556" cy="2124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6"/>
              <a:endCxn id="11" idx="2"/>
            </p:cNvCxnSpPr>
            <p:nvPr/>
          </p:nvCxnSpPr>
          <p:spPr>
            <a:xfrm>
              <a:off x="3581400" y="3962400"/>
              <a:ext cx="2133600" cy="609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6"/>
              <a:endCxn id="11" idx="3"/>
            </p:cNvCxnSpPr>
            <p:nvPr/>
          </p:nvCxnSpPr>
          <p:spPr>
            <a:xfrm>
              <a:off x="3581400" y="4724400"/>
              <a:ext cx="2200556" cy="9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80599" y="19005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z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051" y="260629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image of d is ?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580599" y="259209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z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333730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domain of f is ?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41854" y="33540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A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315" y="4038600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 of f is ?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35799" y="40365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" y="4747647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 of y is 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3619" y="473214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3712" y="5448665"/>
            <a:ext cx="12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{a, c, d}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5761" y="5454114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(s) of z is (are)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Question on Functions and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                       and  S is a subset of A, then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78700" y="3155193"/>
            <a:ext cx="3317558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99068" y="2024191"/>
            <a:ext cx="1688783" cy="3457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562600" y="2819400"/>
            <a:ext cx="2667000" cy="3200400"/>
            <a:chOff x="3048000" y="1219200"/>
            <a:chExt cx="3276600" cy="3733800"/>
          </a:xfrm>
        </p:grpSpPr>
        <p:sp>
          <p:nvSpPr>
            <p:cNvPr id="7" name="Flowchart: Connector 6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1360" y="205223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1840" y="298471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71840" y="37286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320" y="452292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2159" y="24332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1680" y="328951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81680" y="435631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8" idx="6"/>
              <a:endCxn id="7" idx="2"/>
            </p:cNvCxnSpPr>
            <p:nvPr/>
          </p:nvCxnSpPr>
          <p:spPr>
            <a:xfrm>
              <a:off x="3581400" y="3200401"/>
              <a:ext cx="2133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3" idx="1"/>
            </p:cNvCxnSpPr>
            <p:nvPr/>
          </p:nvCxnSpPr>
          <p:spPr>
            <a:xfrm>
              <a:off x="3581400" y="2286000"/>
              <a:ext cx="2200556" cy="2124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6"/>
              <a:endCxn id="13" idx="2"/>
            </p:cNvCxnSpPr>
            <p:nvPr/>
          </p:nvCxnSpPr>
          <p:spPr>
            <a:xfrm>
              <a:off x="3581400" y="3962400"/>
              <a:ext cx="2133600" cy="609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6"/>
              <a:endCxn id="13" idx="3"/>
            </p:cNvCxnSpPr>
            <p:nvPr/>
          </p:nvCxnSpPr>
          <p:spPr>
            <a:xfrm>
              <a:off x="3581400" y="4724400"/>
              <a:ext cx="2200556" cy="9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23255" y="542812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 </a:t>
            </a:r>
            <a:r>
              <a:rPr lang="en-US" sz="2800" dirty="0" smtClean="0"/>
              <a:t>({c, d}) is ?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390255" y="4256275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{y, z}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255" y="4217968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 </a:t>
            </a:r>
            <a:r>
              <a:rPr lang="en-US" sz="2800" dirty="0" smtClean="0"/>
              <a:t>({a, b, c}) is ?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6455" y="545093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{</a:t>
            </a:r>
            <a:r>
              <a:rPr lang="en-US" sz="2400" b="1" i="1" dirty="0" smtClean="0">
                <a:solidFill>
                  <a:srgbClr val="00B050"/>
                </a:solidFill>
              </a:rPr>
              <a:t>z</a:t>
            </a:r>
            <a:r>
              <a:rPr lang="en-US" sz="2400" b="1" dirty="0" smtClean="0">
                <a:solidFill>
                  <a:srgbClr val="00B050"/>
                </a:solidFill>
              </a:rPr>
              <a:t>}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34600</TotalTime>
  <Words>1605</Words>
  <Application>Microsoft Macintosh PowerPoint</Application>
  <PresentationFormat>On-screen Show (4:3)</PresentationFormat>
  <Paragraphs>251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1_Flow</vt:lpstr>
      <vt:lpstr> Functions: Injection, Surjection, Bijection</vt:lpstr>
      <vt:lpstr>Section Summary</vt:lpstr>
      <vt:lpstr>Functions</vt:lpstr>
      <vt:lpstr>Functions</vt:lpstr>
      <vt:lpstr>Functions </vt:lpstr>
      <vt:lpstr>Functions</vt:lpstr>
      <vt:lpstr>Representing Functions</vt:lpstr>
      <vt:lpstr>Questions</vt:lpstr>
      <vt:lpstr>Question on Functions and Sets </vt:lpstr>
      <vt:lpstr>Injections</vt:lpstr>
      <vt:lpstr>Surjections</vt:lpstr>
      <vt:lpstr>Bijections</vt:lpstr>
      <vt:lpstr>Showing that f is one-to-one or onto</vt:lpstr>
      <vt:lpstr>Inverse Functions</vt:lpstr>
      <vt:lpstr>Inverse Functions </vt:lpstr>
      <vt:lpstr>Questions</vt:lpstr>
      <vt:lpstr>Questions</vt:lpstr>
      <vt:lpstr>Composition</vt:lpstr>
      <vt:lpstr>Composition </vt:lpstr>
      <vt:lpstr>Composition</vt:lpstr>
      <vt:lpstr>Composition Questions</vt:lpstr>
      <vt:lpstr>Composition Questions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MN</cp:lastModifiedBy>
  <cp:revision>2084</cp:revision>
  <dcterms:created xsi:type="dcterms:W3CDTF">2011-03-27T19:09:13Z</dcterms:created>
  <dcterms:modified xsi:type="dcterms:W3CDTF">2017-01-12T19:10:31Z</dcterms:modified>
</cp:coreProperties>
</file>