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95" r:id="rId2"/>
    <p:sldId id="394" r:id="rId3"/>
    <p:sldId id="260" r:id="rId4"/>
    <p:sldId id="261" r:id="rId5"/>
    <p:sldId id="263" r:id="rId6"/>
    <p:sldId id="287" r:id="rId7"/>
    <p:sldId id="392" r:id="rId8"/>
    <p:sldId id="288" r:id="rId9"/>
    <p:sldId id="290" r:id="rId10"/>
    <p:sldId id="291" r:id="rId11"/>
    <p:sldId id="306" r:id="rId12"/>
    <p:sldId id="294" r:id="rId13"/>
    <p:sldId id="295" r:id="rId14"/>
    <p:sldId id="305" r:id="rId15"/>
    <p:sldId id="308" r:id="rId16"/>
    <p:sldId id="307" r:id="rId17"/>
    <p:sldId id="297" r:id="rId18"/>
    <p:sldId id="309" r:id="rId19"/>
    <p:sldId id="310" r:id="rId20"/>
    <p:sldId id="311" r:id="rId21"/>
    <p:sldId id="319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7986" autoAdjust="0"/>
  </p:normalViewPr>
  <p:slideViewPr>
    <p:cSldViewPr>
      <p:cViewPr varScale="1">
        <p:scale>
          <a:sx n="137" d="100"/>
          <a:sy n="137" d="100"/>
        </p:scale>
        <p:origin x="-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2" r:id="rId2"/>
    <p:sldLayoutId id="2147483666" r:id="rId3"/>
    <p:sldLayoutId id="2147483667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/>
              <a:t>Modular </a:t>
            </a:r>
            <a:r>
              <a:rPr lang="en-US" sz="3400" dirty="0" smtClean="0"/>
              <a:t>Arithmetic </a:t>
            </a:r>
            <a:r>
              <a:rPr lang="en-US" sz="3400" dirty="0" smtClean="0"/>
              <a:t>and </a:t>
            </a:r>
            <a:r>
              <a:rPr lang="en-US" sz="3400" dirty="0"/>
              <a:t>Integer </a:t>
            </a:r>
            <a:r>
              <a:rPr lang="en-US" sz="3400" dirty="0" smtClean="0"/>
              <a:t>Representation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7645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83" y="762000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1" y="2087880"/>
            <a:ext cx="8686800" cy="4389120"/>
          </a:xfrm>
        </p:spPr>
        <p:txBody>
          <a:bodyPr>
            <a:noAutofit/>
          </a:bodyPr>
          <a:lstStyle/>
          <a:p>
            <a:pPr marL="461963" lvl="1" indent="-230188"/>
            <a:r>
              <a:rPr lang="en-US" sz="2200" b="1" dirty="0" smtClean="0">
                <a:solidFill>
                  <a:srgbClr val="00B050"/>
                </a:solidFill>
                <a:ea typeface="Cambria Math"/>
              </a:rPr>
              <a:t>Additive inverses</a:t>
            </a:r>
            <a:r>
              <a:rPr lang="en-US" sz="2200" dirty="0" smtClean="0">
                <a:ea typeface="Cambria Math"/>
              </a:rPr>
              <a:t>: if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i="1" dirty="0" smtClean="0">
                <a:latin typeface="Cambria Math"/>
                <a:ea typeface="Cambria Math"/>
              </a:rPr>
              <a:t>≠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200" dirty="0" smtClean="0">
                <a:ea typeface="Cambria Math"/>
              </a:rPr>
              <a:t>belongs to  </a:t>
            </a:r>
            <a:r>
              <a:rPr lang="en-US" sz="2200" b="1" dirty="0" err="1" smtClean="0"/>
              <a:t>Z</a:t>
            </a:r>
            <a:r>
              <a:rPr lang="en-US" sz="2200" i="1" baseline="-25000" dirty="0" err="1" smtClean="0"/>
              <a:t>m</a:t>
            </a:r>
            <a:r>
              <a:rPr lang="en-US" sz="2200" i="1" baseline="-25000" dirty="0" smtClean="0"/>
              <a:t> </a:t>
            </a:r>
            <a:r>
              <a:rPr lang="en-US" sz="2200" dirty="0" smtClean="0">
                <a:ea typeface="Cambria Math"/>
              </a:rPr>
              <a:t>, then 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 is the additive inverse of  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  modulo 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dirty="0" smtClean="0">
                <a:ea typeface="Cambria Math"/>
              </a:rPr>
              <a:t>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is its own additive inverse.</a:t>
            </a:r>
          </a:p>
          <a:p>
            <a:pPr marL="231775" lvl="1" indent="0">
              <a:buNone/>
            </a:pPr>
            <a:r>
              <a:rPr lang="en-US" sz="1200" dirty="0" smtClean="0">
                <a:ea typeface="Cambria Math"/>
              </a:rPr>
              <a:t>  </a:t>
            </a:r>
          </a:p>
          <a:p>
            <a:pPr marL="231775" lvl="1" indent="0" algn="ctr">
              <a:buNone/>
            </a:pP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i="1" dirty="0" smtClean="0">
                <a:ea typeface="Cambria Math"/>
              </a:rPr>
              <a:t>a )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i="1" dirty="0" smtClean="0">
                <a:ea typeface="Cambria Math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  and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i="1" dirty="0" smtClean="0">
                <a:ea typeface="Cambria Math"/>
              </a:rPr>
              <a:t> 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393192" lvl="1" indent="0">
              <a:buNone/>
            </a:pPr>
            <a:endParaRPr lang="en-US" sz="1200" i="1" dirty="0" smtClean="0">
              <a:ea typeface="Cambria Math" pitchFamily="18" charset="0"/>
            </a:endParaRPr>
          </a:p>
          <a:p>
            <a:pPr marL="461963" lvl="1" indent="-230188"/>
            <a:r>
              <a:rPr lang="en-US" sz="2200" b="1" dirty="0" err="1" smtClean="0">
                <a:solidFill>
                  <a:srgbClr val="00B050"/>
                </a:solidFill>
                <a:ea typeface="Cambria Math" pitchFamily="18" charset="0"/>
              </a:rPr>
              <a:t>Distributivity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200" dirty="0" smtClean="0">
                <a:ea typeface="Cambria Math"/>
              </a:rPr>
              <a:t> if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, </a:t>
            </a:r>
            <a:r>
              <a:rPr lang="en-US" sz="2200" i="1" dirty="0" smtClean="0">
                <a:ea typeface="Cambria Math"/>
              </a:rPr>
              <a:t>b, c</a:t>
            </a:r>
            <a:r>
              <a:rPr lang="en-US" sz="2200" dirty="0" smtClean="0">
                <a:ea typeface="Cambria Math"/>
              </a:rPr>
              <a:t> belong to </a:t>
            </a:r>
            <a:r>
              <a:rPr lang="en-US" sz="2200" b="1" dirty="0" err="1" smtClean="0"/>
              <a:t>Z</a:t>
            </a:r>
            <a:r>
              <a:rPr lang="en-US" sz="2200" i="1" baseline="-25000" dirty="0" err="1" smtClean="0"/>
              <a:t>m</a:t>
            </a:r>
            <a:r>
              <a:rPr lang="en-US" sz="2200" i="1" baseline="-25000" dirty="0" smtClean="0"/>
              <a:t> </a:t>
            </a:r>
            <a:r>
              <a:rPr lang="en-US" sz="2200" dirty="0" smtClean="0">
                <a:ea typeface="Cambria Math"/>
              </a:rPr>
              <a:t>, then</a:t>
            </a:r>
          </a:p>
          <a:p>
            <a:pPr marL="461963" lvl="1" indent="-230188"/>
            <a:endParaRPr lang="en-US" sz="1200" dirty="0" smtClean="0">
              <a:ea typeface="Cambria Math"/>
            </a:endParaRPr>
          </a:p>
          <a:p>
            <a:pPr marL="231775" lvl="1" indent="0" algn="ctr">
              <a:buNone/>
            </a:pP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b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</a:t>
            </a:r>
            <a:r>
              <a:rPr lang="en-US" sz="2200" i="1" dirty="0" smtClean="0">
                <a:ea typeface="Cambria Math"/>
              </a:rPr>
              <a:t>=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b)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</a:t>
            </a:r>
          </a:p>
          <a:p>
            <a:pPr marL="231775" lvl="1" indent="0" algn="ctr">
              <a:buNone/>
            </a:pPr>
            <a:endParaRPr lang="en-US" sz="1200" dirty="0" smtClean="0">
              <a:ea typeface="Cambria Math"/>
            </a:endParaRPr>
          </a:p>
          <a:p>
            <a:pPr marL="231775" lvl="1" indent="0" algn="ctr">
              <a:buNone/>
            </a:pP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b)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 </a:t>
            </a:r>
            <a:r>
              <a:rPr lang="en-US" sz="2200" i="1" dirty="0" smtClean="0">
                <a:ea typeface="Cambria Math"/>
              </a:rPr>
              <a:t>c =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b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/>
            <a:r>
              <a:rPr lang="en-US" sz="2200" b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inverses 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</a:t>
            </a:r>
            <a:r>
              <a:rPr lang="en-US" sz="2200" i="1" dirty="0">
                <a:ea typeface="Cambria Math"/>
              </a:rPr>
              <a:t>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>
                <a:ea typeface="Cambria Math"/>
              </a:rPr>
              <a:t>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1; is multiplicative identity) have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not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been included since they do not always exist.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 the modern world, we use </a:t>
            </a:r>
            <a:r>
              <a:rPr lang="en-US" sz="2400" b="1" dirty="0" smtClean="0">
                <a:solidFill>
                  <a:srgbClr val="00B050"/>
                </a:solidFill>
              </a:rPr>
              <a:t>decimal</a:t>
            </a:r>
            <a:r>
              <a:rPr lang="en-US" sz="2400" i="1" dirty="0" smtClean="0"/>
              <a:t>,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B050"/>
                </a:solidFill>
              </a:rPr>
              <a:t>base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dirty="0" smtClean="0"/>
              <a:t> notation to represent integers. For example, when we write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965, we </a:t>
            </a:r>
            <a:r>
              <a:rPr lang="en-US" sz="2400" dirty="0" smtClean="0"/>
              <a:t> mean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2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1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0 </a:t>
            </a:r>
            <a:r>
              <a:rPr lang="en-US" sz="2400" dirty="0" smtClean="0"/>
              <a:t>. </a:t>
            </a:r>
          </a:p>
          <a:p>
            <a:endParaRPr lang="en-US" sz="1200" dirty="0" smtClean="0"/>
          </a:p>
          <a:p>
            <a:r>
              <a:rPr lang="en-US" sz="2400" dirty="0" smtClean="0"/>
              <a:t>We  can represent numbers using any base </a:t>
            </a:r>
            <a:r>
              <a:rPr lang="en-US" sz="2400" i="1" dirty="0" smtClean="0"/>
              <a:t>b</a:t>
            </a:r>
            <a:r>
              <a:rPr lang="en-US" sz="2400" dirty="0" smtClean="0"/>
              <a:t>, where </a:t>
            </a:r>
            <a:r>
              <a:rPr lang="en-US" sz="2400" i="1" dirty="0" smtClean="0"/>
              <a:t>b</a:t>
            </a:r>
            <a:r>
              <a:rPr lang="en-US" sz="2400" dirty="0" smtClean="0"/>
              <a:t> is a positive integer greater than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endParaRPr lang="en-US" sz="12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following </a:t>
            </a:r>
            <a:r>
              <a:rPr lang="en-US" sz="2400" dirty="0" smtClean="0"/>
              <a:t>bases are </a:t>
            </a:r>
            <a:r>
              <a:rPr lang="en-US" sz="2400" dirty="0"/>
              <a:t>important for computing and </a:t>
            </a:r>
            <a:r>
              <a:rPr lang="en-US" sz="2400" dirty="0" smtClean="0"/>
              <a:t>communications:</a:t>
            </a:r>
          </a:p>
          <a:p>
            <a:endParaRPr lang="en-US" sz="1200" dirty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(</a:t>
            </a:r>
            <a:r>
              <a:rPr lang="en-US" sz="2200" i="1" dirty="0" smtClean="0">
                <a:ea typeface="Cambria Math" pitchFamily="18" charset="0"/>
              </a:rPr>
              <a:t>binary</a:t>
            </a:r>
            <a:r>
              <a:rPr lang="en-US" sz="2200" dirty="0" smtClean="0">
                <a:ea typeface="Cambria Math" pitchFamily="18" charset="0"/>
              </a:rPr>
              <a:t>)</a:t>
            </a:r>
            <a:endParaRPr lang="en-US" sz="2200" dirty="0" smtClean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 = 8 (</a:t>
            </a:r>
            <a:r>
              <a:rPr lang="en-US" sz="2200" i="1" dirty="0" smtClean="0"/>
              <a:t>octal</a:t>
            </a:r>
            <a:r>
              <a:rPr lang="en-US" sz="2200" dirty="0" smtClean="0"/>
              <a:t>)</a:t>
            </a:r>
            <a:endParaRPr lang="en-US" sz="2200" dirty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sz="2200" dirty="0" smtClean="0"/>
              <a:t>(</a:t>
            </a:r>
            <a:r>
              <a:rPr lang="en-US" sz="2200" i="1" dirty="0" smtClean="0"/>
              <a:t>hexadecimal</a:t>
            </a:r>
            <a:r>
              <a:rPr lang="en-US" sz="2200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98" y="6049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Base </a:t>
            </a:r>
            <a:r>
              <a:rPr lang="en-US" i="1" dirty="0" smtClean="0"/>
              <a:t>b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8" y="1836327"/>
            <a:ext cx="8458200" cy="4617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let 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be a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Then if </a:t>
            </a:r>
            <a:r>
              <a:rPr lang="en-US" i="1" dirty="0" smtClean="0"/>
              <a:t>n</a:t>
            </a:r>
            <a:r>
              <a:rPr lang="en-US" dirty="0" smtClean="0"/>
              <a:t> is a positive integer, it can be expressed uniquely in the form: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 algn="ctr">
              <a:buNone/>
            </a:pP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b="1" i="1" dirty="0" err="1" smtClean="0">
                <a:solidFill>
                  <a:srgbClr val="0070C0"/>
                </a:solidFill>
              </a:rPr>
              <a:t>a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b="1" i="1" dirty="0" err="1" smtClean="0">
                <a:solidFill>
                  <a:srgbClr val="00B050"/>
                </a:solidFill>
              </a:rPr>
              <a:t>b</a:t>
            </a:r>
            <a:r>
              <a:rPr lang="en-US" b="1" i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dirty="0" smtClean="0"/>
              <a:t>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i="1" baseline="-25000" dirty="0" smtClean="0">
                <a:solidFill>
                  <a:srgbClr val="0070C0"/>
                </a:solidFill>
              </a:rPr>
              <a:t>k</a:t>
            </a:r>
            <a:r>
              <a:rPr lang="en-US" b="1" baseline="-25000" dirty="0" smtClean="0">
                <a:solidFill>
                  <a:srgbClr val="0070C0"/>
                </a:solidFill>
              </a:rPr>
              <a:t>-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i="1" baseline="30000" dirty="0" smtClean="0">
                <a:solidFill>
                  <a:srgbClr val="00B050"/>
                </a:solidFill>
              </a:rPr>
              <a:t>k</a:t>
            </a:r>
            <a:r>
              <a:rPr lang="en-US" b="1" baseline="30000" dirty="0" smtClean="0">
                <a:solidFill>
                  <a:srgbClr val="00B050"/>
                </a:solidFill>
              </a:rPr>
              <a:t>-</a:t>
            </a:r>
            <a:r>
              <a:rPr lang="en-US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 smtClean="0"/>
              <a:t> </a:t>
            </a:r>
            <a:r>
              <a:rPr lang="en-US" dirty="0" smtClean="0"/>
              <a:t>+ ….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is a nonnegative integer,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,….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are nonnegative integers less than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≠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 values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, 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 … 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are called the base-</a:t>
            </a:r>
            <a:r>
              <a:rPr lang="en-US" i="1" dirty="0" smtClean="0"/>
              <a:t>b</a:t>
            </a:r>
            <a:r>
              <a:rPr lang="en-US" dirty="0" smtClean="0"/>
              <a:t> digits of the representation.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The representation of </a:t>
            </a:r>
            <a:r>
              <a:rPr lang="en-US" i="1" dirty="0" smtClean="0"/>
              <a:t>n</a:t>
            </a:r>
            <a:r>
              <a:rPr lang="en-US" dirty="0" smtClean="0"/>
              <a:t> given in the Theorem is called the </a:t>
            </a:r>
            <a:r>
              <a:rPr lang="en-US" b="1" dirty="0" smtClean="0"/>
              <a:t>base</a:t>
            </a:r>
            <a:r>
              <a:rPr lang="en-US" i="1" dirty="0" smtClean="0"/>
              <a:t> </a:t>
            </a:r>
            <a:r>
              <a:rPr lang="en-US" b="1" i="1" dirty="0" smtClean="0"/>
              <a:t>b</a:t>
            </a:r>
            <a:r>
              <a:rPr lang="en-US" i="1" dirty="0" smtClean="0"/>
              <a:t> </a:t>
            </a:r>
            <a:r>
              <a:rPr lang="en-US" b="1" dirty="0" smtClean="0"/>
              <a:t>expansion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n</a:t>
            </a:r>
            <a:r>
              <a:rPr lang="en-US" dirty="0" smtClean="0"/>
              <a:t> and is denoted by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…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i="1" baseline="-25000" dirty="0" smtClean="0"/>
              <a:t>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 We usually omit the subscript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for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expansions.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62" y="450696"/>
            <a:ext cx="8229600" cy="1191289"/>
          </a:xfrm>
        </p:spPr>
        <p:txBody>
          <a:bodyPr/>
          <a:lstStyle/>
          <a:p>
            <a:r>
              <a:rPr lang="en-US" dirty="0" smtClean="0"/>
              <a:t>1.a) Binary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62" y="1682089"/>
            <a:ext cx="8536238" cy="4816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Most computers represent integers and do arithmetic with binary (base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 expansions of integers. In these expansions, the only digits used are 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 the integer that has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 as its binary expansion?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sz="2200" dirty="0" smtClean="0"/>
              <a:t>)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7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6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200" dirty="0" smtClean="0">
                <a:latin typeface="Cambria Math"/>
                <a:ea typeface="Cambria Math"/>
              </a:rPr>
              <a:t> =351. </a:t>
            </a:r>
          </a:p>
          <a:p>
            <a:pPr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?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sz="2200" dirty="0" smtClean="0"/>
              <a:t>)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/>
                <a:sym typeface="Symbol"/>
              </a:rPr>
              <a:t>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200" dirty="0" smtClean="0">
                <a:latin typeface="Cambria Math"/>
                <a:ea typeface="Cambria Math"/>
              </a:rPr>
              <a:t> =27.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1.b) Octal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octal expansion (base 8) uses the digits </a:t>
            </a:r>
          </a:p>
          <a:p>
            <a:pPr marL="0" indent="0" algn="ctr">
              <a:buNone/>
            </a:pPr>
            <a:r>
              <a:rPr lang="en-US" sz="2400" dirty="0" smtClean="0"/>
              <a:t>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0 , 1 , 2 , 3 , 4 , 5 , 6 , 7</a:t>
            </a:r>
            <a:r>
              <a:rPr lang="en-US" sz="2400" dirty="0" smtClean="0"/>
              <a:t>}.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the number with octal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7016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=3598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>
                <a:ea typeface="Cambria Math"/>
              </a:rPr>
              <a:t>Example</a:t>
            </a:r>
            <a:r>
              <a:rPr lang="en-US" sz="2400" dirty="0" smtClean="0">
                <a:latin typeface="Cambria Math"/>
                <a:ea typeface="Cambria Math"/>
              </a:rPr>
              <a:t>: </a:t>
            </a:r>
            <a:r>
              <a:rPr lang="en-US" sz="2400" dirty="0" smtClean="0"/>
              <a:t>What is the decimal expansion of the number with octal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 64 + 8 + 1 = 73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0" y="4617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1.c) Hexadecimal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030" y="1649038"/>
            <a:ext cx="8458200" cy="482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hexadecimal expansion needs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dirty="0" smtClean="0"/>
              <a:t> digits, but our decimal system provides only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/>
              <a:t>. So letters are used for the additional symbols. The hexadecimal system uses the digits </a:t>
            </a:r>
          </a:p>
          <a:p>
            <a:pPr marL="0" indent="0" algn="ctr">
              <a:buNone/>
            </a:pPr>
            <a:r>
              <a:rPr lang="en-US" sz="2400" dirty="0" smtClean="0"/>
              <a:t>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0 , 1 , 2 , 3 , 4 , 5 , 6 , 7 , 8 , 9 </a:t>
            </a:r>
            <a:r>
              <a:rPr lang="en-US" sz="2400" b="1" dirty="0" smtClean="0">
                <a:solidFill>
                  <a:srgbClr val="0070C0"/>
                </a:solidFill>
              </a:rPr>
              <a:t>, A , B , C , D , E , F</a:t>
            </a:r>
            <a:r>
              <a:rPr lang="en-US" sz="2400" dirty="0" smtClean="0"/>
              <a:t>}.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2AE0B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=175627.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the number with hexadecimal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 485.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92" y="571884"/>
            <a:ext cx="8229600" cy="1143000"/>
          </a:xfrm>
        </p:spPr>
        <p:txBody>
          <a:bodyPr/>
          <a:lstStyle/>
          <a:p>
            <a:r>
              <a:rPr lang="en-US" dirty="0" smtClean="0"/>
              <a:t>2. 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92" y="1803276"/>
            <a:ext cx="8798808" cy="46737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To construct the base </a:t>
            </a:r>
            <a:r>
              <a:rPr lang="en-US" sz="2400" b="1" i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/>
              <a:t> expansion of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1200" dirty="0" smtClean="0"/>
          </a:p>
          <a:p>
            <a:pPr marL="461963" lvl="1" indent="-230188"/>
            <a:r>
              <a:rPr lang="en-US" sz="2200" dirty="0" smtClean="0"/>
              <a:t>Divide </a:t>
            </a:r>
            <a:r>
              <a:rPr lang="en-US" sz="2200" i="1" dirty="0" smtClean="0"/>
              <a:t>n</a:t>
            </a:r>
            <a:r>
              <a:rPr lang="en-US" sz="2200" dirty="0" smtClean="0"/>
              <a:t> by </a:t>
            </a:r>
            <a:r>
              <a:rPr lang="en-US" sz="2200" i="1" dirty="0" smtClean="0"/>
              <a:t>b</a:t>
            </a:r>
            <a:r>
              <a:rPr lang="en-US" sz="2200" dirty="0" smtClean="0"/>
              <a:t> to obtain a quotient and remainder:</a:t>
            </a:r>
          </a:p>
          <a:p>
            <a:pPr marL="0" lvl="2" indent="0" algn="ctr">
              <a:buNone/>
            </a:pPr>
            <a:r>
              <a:rPr lang="en-US" sz="2200" i="1" dirty="0" smtClean="0"/>
              <a:t>n</a:t>
            </a:r>
            <a:r>
              <a:rPr lang="en-US" sz="2200" dirty="0" smtClean="0"/>
              <a:t> =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 +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200" dirty="0" smtClean="0">
                <a:latin typeface="Cambria Math"/>
                <a:ea typeface="Cambria Math"/>
              </a:rPr>
              <a:t> ≤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200" dirty="0" smtClean="0">
                <a:latin typeface="Cambria Math"/>
                <a:ea typeface="Cambria Math"/>
              </a:rPr>
              <a:t>≤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b</a:t>
            </a:r>
          </a:p>
          <a:p>
            <a:pPr marL="231775" lvl="1" indent="0">
              <a:buNone/>
            </a:pPr>
            <a:r>
              <a:rPr lang="en-US" sz="2200" dirty="0">
                <a:ea typeface="Cambria Math" pitchFamily="18" charset="0"/>
              </a:rPr>
              <a:t>t</a:t>
            </a:r>
            <a:r>
              <a:rPr lang="en-US" sz="2200" dirty="0" smtClean="0">
                <a:ea typeface="Cambria Math" pitchFamily="18" charset="0"/>
              </a:rPr>
              <a:t>he remainder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ea typeface="Cambria Math" pitchFamily="18" charset="0"/>
              </a:rPr>
              <a:t>is the rightmost digit in the base </a:t>
            </a:r>
            <a:r>
              <a:rPr lang="en-US" sz="2200" i="1" dirty="0" smtClean="0">
                <a:ea typeface="Cambria Math" pitchFamily="18" charset="0"/>
              </a:rPr>
              <a:t>b</a:t>
            </a:r>
            <a:r>
              <a:rPr lang="en-US" sz="2200" dirty="0" smtClean="0">
                <a:ea typeface="Cambria Math" pitchFamily="18" charset="0"/>
              </a:rPr>
              <a:t> expansion of </a:t>
            </a:r>
            <a:r>
              <a:rPr lang="en-US" sz="2200" i="1" dirty="0" smtClean="0">
                <a:ea typeface="Cambria Math" pitchFamily="18" charset="0"/>
              </a:rPr>
              <a:t>n</a:t>
            </a:r>
            <a:r>
              <a:rPr lang="en-US" sz="2200" dirty="0" smtClean="0">
                <a:ea typeface="Cambria Math" pitchFamily="18" charset="0"/>
              </a:rPr>
              <a:t>.</a:t>
            </a:r>
          </a:p>
          <a:p>
            <a:pPr marL="231775" lvl="1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461963" lvl="1" indent="-230188"/>
            <a:r>
              <a:rPr lang="en-US" sz="2200" dirty="0" smtClean="0">
                <a:ea typeface="Cambria Math" pitchFamily="18" charset="0"/>
              </a:rPr>
              <a:t>Next, divide </a:t>
            </a:r>
            <a:r>
              <a:rPr lang="en-US" sz="2200" i="1" dirty="0" smtClean="0">
                <a:ea typeface="Cambria Math" pitchFamily="18" charset="0"/>
              </a:rPr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 pitchFamily="18" charset="0"/>
              </a:rPr>
              <a:t> by </a:t>
            </a:r>
            <a:r>
              <a:rPr lang="en-US" sz="2200" i="1" dirty="0" smtClean="0">
                <a:ea typeface="Cambria Math" pitchFamily="18" charset="0"/>
              </a:rPr>
              <a:t>b</a:t>
            </a:r>
            <a:r>
              <a:rPr lang="en-US" sz="2200" dirty="0">
                <a:ea typeface="Cambria Math" pitchFamily="18" charset="0"/>
              </a:rPr>
              <a:t>:</a:t>
            </a:r>
            <a:endParaRPr lang="en-US" sz="2200" dirty="0" smtClean="0">
              <a:ea typeface="Cambria Math" pitchFamily="18" charset="0"/>
            </a:endParaRPr>
          </a:p>
          <a:p>
            <a:pPr marL="0" lvl="2" indent="0" algn="ctr">
              <a:buNone/>
            </a:pP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 =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+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200" dirty="0" smtClean="0">
                <a:latin typeface="Cambria Math"/>
                <a:ea typeface="Cambria Math"/>
              </a:rPr>
              <a:t> ≤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 smtClean="0">
                <a:latin typeface="Cambria Math"/>
                <a:ea typeface="Cambria Math"/>
              </a:rPr>
              <a:t>≤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b</a:t>
            </a:r>
          </a:p>
          <a:p>
            <a:pPr marL="231775" lvl="1" indent="0">
              <a:buNone/>
            </a:pP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is the second digit from the right in the base </a:t>
            </a:r>
            <a:r>
              <a:rPr lang="en-US" sz="2200" i="1" dirty="0" smtClean="0"/>
              <a:t>b</a:t>
            </a:r>
            <a:r>
              <a:rPr lang="en-US" sz="2200" dirty="0" smtClean="0"/>
              <a:t> expansion of </a:t>
            </a:r>
            <a:r>
              <a:rPr lang="en-US" sz="2200" i="1" dirty="0" smtClean="0"/>
              <a:t>n</a:t>
            </a:r>
            <a:r>
              <a:rPr lang="en-US" sz="2200" dirty="0" smtClean="0"/>
              <a:t>.</a:t>
            </a:r>
          </a:p>
          <a:p>
            <a:pPr marL="231775" lvl="1" indent="0">
              <a:buNone/>
            </a:pPr>
            <a:endParaRPr lang="en-US" sz="1200" dirty="0" smtClean="0"/>
          </a:p>
          <a:p>
            <a:pPr marL="461963" lvl="1" indent="-230188"/>
            <a:r>
              <a:rPr lang="en-US" sz="2200" dirty="0" smtClean="0"/>
              <a:t>Continue by successively dividing the quotients by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dirty="0" smtClean="0"/>
              <a:t>, obtaining the additional base </a:t>
            </a:r>
            <a:r>
              <a:rPr lang="en-US" sz="2200" i="1" dirty="0" smtClean="0"/>
              <a:t>b</a:t>
            </a:r>
            <a:r>
              <a:rPr lang="en-US" sz="2200" dirty="0" smtClean="0"/>
              <a:t> digits as the remainder. The process </a:t>
            </a:r>
            <a:r>
              <a:rPr lang="en-US" sz="2200" b="1" dirty="0" smtClean="0">
                <a:solidFill>
                  <a:srgbClr val="FF0000"/>
                </a:solidFill>
              </a:rPr>
              <a:t>terminates when the quotient is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.</a:t>
            </a:r>
            <a:endParaRPr lang="en-US" sz="2200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6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Algorithm: Constructing Base </a:t>
            </a:r>
            <a:r>
              <a:rPr lang="en-US" sz="3600" i="1" dirty="0" smtClean="0"/>
              <a:t>b</a:t>
            </a:r>
            <a:r>
              <a:rPr lang="en-US" sz="3600" dirty="0" smtClean="0"/>
              <a:t> Expansions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213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i="1" dirty="0" smtClean="0"/>
              <a:t>q </a:t>
            </a:r>
            <a:r>
              <a:rPr lang="en-US" sz="2400" dirty="0" smtClean="0"/>
              <a:t>represents the </a:t>
            </a:r>
            <a:r>
              <a:rPr lang="en-US" sz="2400" b="1" dirty="0" smtClean="0">
                <a:solidFill>
                  <a:srgbClr val="00B050"/>
                </a:solidFill>
              </a:rPr>
              <a:t>quotient</a:t>
            </a:r>
            <a:r>
              <a:rPr lang="en-US" sz="2400" dirty="0" smtClean="0"/>
              <a:t> obtained by successive divisions by </a:t>
            </a:r>
            <a:r>
              <a:rPr lang="en-US" sz="2400" i="1" dirty="0" smtClean="0"/>
              <a:t>b</a:t>
            </a:r>
            <a:r>
              <a:rPr lang="en-US" sz="2400" dirty="0" smtClean="0"/>
              <a:t>, starting with </a:t>
            </a:r>
            <a:r>
              <a:rPr lang="en-US" sz="2400" i="1" dirty="0" smtClean="0"/>
              <a:t>q</a:t>
            </a:r>
            <a:r>
              <a:rPr lang="en-US" sz="2400" dirty="0" smtClean="0"/>
              <a:t> = 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endParaRPr lang="en-US" sz="1200" dirty="0" smtClean="0"/>
          </a:p>
          <a:p>
            <a:r>
              <a:rPr lang="en-US" sz="2400" dirty="0" smtClean="0"/>
              <a:t>The digits in the base </a:t>
            </a:r>
            <a:r>
              <a:rPr lang="en-US" sz="2400" i="1" dirty="0" smtClean="0"/>
              <a:t>b </a:t>
            </a:r>
            <a:r>
              <a:rPr lang="en-US" sz="2400" dirty="0" smtClean="0"/>
              <a:t>expansion are the </a:t>
            </a:r>
            <a:r>
              <a:rPr lang="en-US" sz="2400" b="1" dirty="0" smtClean="0">
                <a:solidFill>
                  <a:srgbClr val="0070C0"/>
                </a:solidFill>
              </a:rPr>
              <a:t>remainders</a:t>
            </a:r>
            <a:r>
              <a:rPr lang="en-US" sz="2400" dirty="0" smtClean="0"/>
              <a:t> of the division given by</a:t>
            </a:r>
            <a:r>
              <a:rPr lang="en-US" sz="2400" i="1" dirty="0" smtClean="0"/>
              <a:t> q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b.</a:t>
            </a:r>
          </a:p>
          <a:p>
            <a:pPr marL="0" indent="0">
              <a:buNone/>
            </a:pPr>
            <a:endParaRPr lang="en-US" sz="1200" i="1" dirty="0" smtClean="0"/>
          </a:p>
          <a:p>
            <a:r>
              <a:rPr lang="en-US" sz="2400" dirty="0" smtClean="0"/>
              <a:t>The algorithm </a:t>
            </a:r>
            <a:r>
              <a:rPr lang="en-US" sz="2400" b="1" dirty="0" smtClean="0">
                <a:solidFill>
                  <a:srgbClr val="FF0000"/>
                </a:solidFill>
              </a:rPr>
              <a:t>terminates</a:t>
            </a:r>
            <a:r>
              <a:rPr lang="en-US" sz="2400" dirty="0" smtClean="0"/>
              <a:t> when </a:t>
            </a:r>
            <a:r>
              <a:rPr lang="en-US" sz="2400" i="1" dirty="0" smtClean="0"/>
              <a:t>q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 is reached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10325" y="1652528"/>
            <a:ext cx="6324600" cy="2133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base b expansion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 smtClean="0"/>
              <a:t>n, 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positive integer</a:t>
            </a:r>
            <a:r>
              <a:rPr lang="en-US" sz="2600" dirty="0" smtClean="0"/>
              <a:t>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with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err="1" smtClean="0"/>
              <a:t>q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lang="en-US" sz="2600" i="1" dirty="0" smtClean="0">
                <a:ea typeface="Cambria Math" pitchFamily="18" charset="0"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smtClean="0">
                <a:ea typeface="Cambria Math" pitchFamily="18" charset="0"/>
              </a:rPr>
              <a:t>k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600" i="1" dirty="0" smtClean="0"/>
              <a:t>q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err="1" smtClean="0"/>
              <a:t>a</a:t>
            </a:r>
            <a:r>
              <a:rPr lang="en-US" sz="2600" i="1" baseline="-25000" dirty="0" err="1" smtClean="0"/>
              <a:t>k</a:t>
            </a:r>
            <a:r>
              <a:rPr lang="en-US" sz="2600" dirty="0" smtClean="0"/>
              <a:t> := </a:t>
            </a:r>
            <a:r>
              <a:rPr lang="en-US" sz="2600" i="1" dirty="0" smtClean="0"/>
              <a:t>q</a:t>
            </a:r>
            <a:r>
              <a:rPr lang="en-US" sz="2600" dirty="0" smtClean="0"/>
              <a:t> </a:t>
            </a:r>
            <a:r>
              <a:rPr lang="en-US" sz="2600" b="1" dirty="0" smtClean="0"/>
              <a:t>mod</a:t>
            </a:r>
            <a:r>
              <a:rPr lang="en-US" sz="2600" dirty="0" smtClean="0"/>
              <a:t> </a:t>
            </a:r>
            <a:r>
              <a:rPr lang="en-US" sz="2600" i="1" dirty="0" smtClean="0"/>
              <a:t>b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q</a:t>
            </a:r>
            <a:r>
              <a:rPr lang="en-US" sz="2600" dirty="0" smtClean="0"/>
              <a:t> := </a:t>
            </a:r>
            <a:r>
              <a:rPr lang="en-US" sz="2600" i="1" dirty="0" smtClean="0"/>
              <a:t>q</a:t>
            </a:r>
            <a:r>
              <a:rPr lang="en-US" sz="2600" dirty="0" smtClean="0"/>
              <a:t> </a:t>
            </a:r>
            <a:r>
              <a:rPr lang="en-US" sz="2600" b="1" dirty="0" smtClean="0"/>
              <a:t>div</a:t>
            </a:r>
            <a:r>
              <a:rPr lang="en-US" sz="2600" dirty="0" smtClean="0"/>
              <a:t> </a:t>
            </a:r>
            <a:r>
              <a:rPr lang="en-US" sz="2600" i="1" dirty="0" smtClean="0"/>
              <a:t>b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k</a:t>
            </a:r>
            <a:r>
              <a:rPr lang="en-US" sz="2600" dirty="0" smtClean="0"/>
              <a:t> := </a:t>
            </a:r>
            <a:r>
              <a:rPr lang="en-US" sz="2600" i="1" dirty="0" smtClean="0"/>
              <a:t>k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a</a:t>
            </a:r>
            <a:r>
              <a:rPr lang="en-US" sz="2600" i="1" baseline="-25000" dirty="0" smtClean="0"/>
              <a:t>k-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 ,…, 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,a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)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49" y="693071"/>
            <a:ext cx="8229600" cy="1143000"/>
          </a:xfrm>
        </p:spPr>
        <p:txBody>
          <a:bodyPr/>
          <a:lstStyle/>
          <a:p>
            <a:r>
              <a:rPr lang="en-US" dirty="0" smtClean="0"/>
              <a:t>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49" y="1924462"/>
            <a:ext cx="8382000" cy="4552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the octal expansion of 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10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successively dividing by 8 gives:</a:t>
            </a:r>
          </a:p>
          <a:p>
            <a:pPr marL="0" indent="0">
              <a:buNone/>
            </a:pPr>
            <a:endParaRPr lang="en-US" sz="1200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3</a:t>
            </a:r>
            <a:r>
              <a:rPr lang="en-US" dirty="0" smtClean="0"/>
              <a:t> 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393192" lvl="1" indent="0">
              <a:buNone/>
            </a:pPr>
            <a:endParaRPr lang="en-US" sz="1200" dirty="0" smtClean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emainders are digits from right to left yielding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30071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.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2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Hexadecimal, Octal, and Binary Representations</a:t>
            </a:r>
            <a:endParaRPr lang="en-US" dirty="0"/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454" y="2833724"/>
            <a:ext cx="8759190" cy="2466180"/>
          </a:xfrm>
        </p:spPr>
      </p:pic>
      <p:sp>
        <p:nvSpPr>
          <p:cNvPr id="6" name="TextBox 5"/>
          <p:cNvSpPr txBox="1"/>
          <p:nvPr/>
        </p:nvSpPr>
        <p:spPr>
          <a:xfrm>
            <a:off x="2841434" y="5634335"/>
            <a:ext cx="34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Initial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s are not shown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Modular Arithmetic</a:t>
            </a:r>
          </a:p>
          <a:p>
            <a:r>
              <a:rPr lang="en-US" dirty="0" smtClean="0"/>
              <a:t>Integer Representations</a:t>
            </a:r>
          </a:p>
          <a:p>
            <a:pPr lvl="1"/>
            <a:r>
              <a:rPr lang="en-US" dirty="0" smtClean="0"/>
              <a:t> Base </a:t>
            </a:r>
            <a:r>
              <a:rPr lang="en-US" i="1" dirty="0" smtClean="0"/>
              <a:t>b</a:t>
            </a:r>
            <a:r>
              <a:rPr lang="en-US" dirty="0" smtClean="0"/>
              <a:t> Expansions</a:t>
            </a:r>
          </a:p>
          <a:p>
            <a:pPr lvl="1"/>
            <a:r>
              <a:rPr lang="en-US" dirty="0" smtClean="0"/>
              <a:t> Binary Expansions</a:t>
            </a:r>
          </a:p>
          <a:p>
            <a:pPr lvl="1"/>
            <a:r>
              <a:rPr lang="en-US" dirty="0" smtClean="0"/>
              <a:t> Octal Expansions</a:t>
            </a:r>
          </a:p>
          <a:p>
            <a:pPr lvl="1"/>
            <a:r>
              <a:rPr lang="en-US" dirty="0" smtClean="0"/>
              <a:t>Hexadecimal Expansions</a:t>
            </a:r>
          </a:p>
          <a:p>
            <a:r>
              <a:rPr lang="en-US" dirty="0" smtClean="0"/>
              <a:t>Base Conversion Algorithm</a:t>
            </a:r>
          </a:p>
          <a:p>
            <a:r>
              <a:rPr lang="en-US" dirty="0" smtClean="0"/>
              <a:t>Algorithms for Integer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8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the octal and hexadecimal expansions of </a:t>
            </a:r>
          </a:p>
          <a:p>
            <a:pPr marL="0" indent="0" algn="ctr">
              <a:buNone/>
            </a:pP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11 1110 1011 1100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lvl="1"/>
            <a:r>
              <a:rPr lang="en-US" dirty="0" smtClean="0"/>
              <a:t>To convert to </a:t>
            </a:r>
            <a:r>
              <a:rPr lang="en-US" b="1" dirty="0" smtClean="0">
                <a:solidFill>
                  <a:srgbClr val="FF0000"/>
                </a:solidFill>
              </a:rPr>
              <a:t>octal</a:t>
            </a:r>
            <a:r>
              <a:rPr lang="en-US" dirty="0" smtClean="0"/>
              <a:t>, we group the digits into blocks of three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Hence, the solution is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To convert to </a:t>
            </a:r>
            <a:r>
              <a:rPr lang="en-US" b="1" dirty="0" smtClean="0">
                <a:solidFill>
                  <a:srgbClr val="FF0000"/>
                </a:solidFill>
              </a:rPr>
              <a:t>hexadecimal</a:t>
            </a:r>
            <a:r>
              <a:rPr lang="en-US" dirty="0" smtClean="0"/>
              <a:t>, we group the digits into blocks of four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C</a:t>
            </a:r>
            <a:r>
              <a:rPr lang="en-US" dirty="0" smtClean="0"/>
              <a:t>. Hence, the solution is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Binary Addition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0992"/>
            <a:ext cx="8229600" cy="45598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Algorithms for performing operations with integers using their binary expansions are important as computer chips work with binary numbers. Each digit is called a </a:t>
            </a:r>
            <a:r>
              <a:rPr lang="en-US" i="1" dirty="0" smtClean="0"/>
              <a:t>bit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additions of bits used by the algorithm to add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34" y="2971800"/>
            <a:ext cx="7748666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i="1" noProof="0" dirty="0" smtClean="0"/>
              <a:t>add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i="1" noProof="0" dirty="0" smtClean="0"/>
              <a:t>a</a:t>
            </a:r>
            <a:r>
              <a:rPr lang="en-US" i="1" dirty="0" smtClean="0"/>
              <a:t>, b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i="1" dirty="0" smtClean="0">
                <a:ea typeface="Cambria Math" pitchFamily="18" charset="0"/>
              </a:rPr>
              <a:t>c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d</a:t>
            </a:r>
            <a:r>
              <a:rPr lang="en-US" dirty="0" smtClean="0"/>
              <a:t> :=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c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⌋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c</a:t>
            </a:r>
            <a:r>
              <a:rPr lang="en-US" dirty="0" smtClean="0">
                <a:latin typeface="Cambria Math"/>
                <a:ea typeface="Cambria Math"/>
              </a:rPr>
              <a:t> 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d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c</a:t>
            </a:r>
            <a:r>
              <a:rPr lang="en-US" dirty="0" smtClean="0"/>
              <a:t> := </a:t>
            </a:r>
            <a:r>
              <a:rPr lang="en-US" i="1" dirty="0" smtClean="0"/>
              <a:t>d</a:t>
            </a:r>
          </a:p>
          <a:p>
            <a:pPr>
              <a:buNone/>
            </a:pP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smtClean="0"/>
              <a:t> 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,…,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592417"/>
            <a:ext cx="1828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1 1 1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1 0 1 1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1 1 0 0 1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Multiplication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64" y="1935480"/>
            <a:ext cx="8763000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for computing the product of two </a:t>
            </a:r>
            <a:r>
              <a:rPr lang="en-US" i="1" dirty="0" smtClean="0"/>
              <a:t>n</a:t>
            </a:r>
            <a:r>
              <a:rPr lang="en-US" dirty="0" smtClean="0"/>
              <a:t> bit integers.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number of additions of bits used by the algorithm to multiply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667000"/>
            <a:ext cx="80772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multiply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noProof="0" dirty="0" smtClean="0"/>
              <a:t>a</a:t>
            </a:r>
            <a:r>
              <a:rPr lang="en-US" i="1" dirty="0" smtClean="0"/>
              <a:t>, b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        if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 smtClean="0">
                <a:ea typeface="Cambria Math" pitchFamily="18" charset="0"/>
              </a:rPr>
              <a:t>then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ea typeface="Cambria Math" pitchFamily="18" charset="0"/>
              </a:rPr>
              <a:t>  shifted </a:t>
            </a:r>
            <a:r>
              <a:rPr lang="en-US" i="1" dirty="0" smtClean="0">
                <a:ea typeface="Cambria Math" pitchFamily="18" charset="0"/>
              </a:rPr>
              <a:t>j</a:t>
            </a:r>
            <a:r>
              <a:rPr lang="en-US" dirty="0" smtClean="0">
                <a:ea typeface="Cambria Math" pitchFamily="18" charset="0"/>
              </a:rPr>
              <a:t> places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else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</a:t>
            </a:r>
            <a:r>
              <a:rPr lang="en-US" i="1" noProof="0" dirty="0" smtClean="0"/>
              <a:t>c</a:t>
            </a:r>
            <a:r>
              <a:rPr lang="en-US" i="1" baseline="-25000" dirty="0" smtClean="0"/>
              <a:t>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 smtClean="0"/>
              <a:t>p</a:t>
            </a:r>
            <a:r>
              <a:rPr lang="en-US" dirty="0" smtClean="0"/>
              <a:t> 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buNone/>
            </a:pPr>
            <a:r>
              <a:rPr lang="en-US" i="1" dirty="0" smtClean="0"/>
              <a:t>    p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endParaRPr lang="en-US" i="1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eturn</a:t>
            </a:r>
            <a:r>
              <a:rPr lang="en-US" noProof="0" dirty="0" smtClean="0"/>
              <a:t> </a:t>
            </a:r>
            <a:r>
              <a:rPr lang="en-US" i="1" dirty="0" smtClean="0"/>
              <a:t>p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103085"/>
            <a:ext cx="1295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1 0 1 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0 0 0 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1 1 0 </a:t>
            </a:r>
            <a:r>
              <a:rPr lang="en-US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1 1 1 1 0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66" y="35804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Binary Modular Exponentiation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5115"/>
            <a:ext cx="8229600" cy="498697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>compute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dirty="0" smtClean="0"/>
              <a:t>binary exponentiation</a:t>
            </a:r>
            <a:r>
              <a:rPr lang="en-US" i="1" dirty="0" smtClean="0"/>
              <a:t>.</a:t>
            </a:r>
            <a:endParaRPr lang="en-US" i="1" dirty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11 = (1011)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so </a:t>
            </a:r>
            <a:r>
              <a:rPr lang="en-US" dirty="0" smtClean="0"/>
              <a:t>that</a:t>
            </a:r>
          </a:p>
          <a:p>
            <a:pPr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(9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(81)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= 6561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=117,147.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i="1" dirty="0" smtClean="0"/>
          </a:p>
          <a:p>
            <a:pPr marL="231775" lvl="1" indent="-231775"/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((log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log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bit operations are used to find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715" y="3583238"/>
            <a:ext cx="7903685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modular </a:t>
            </a:r>
            <a:r>
              <a:rPr lang="en-US" i="1" dirty="0" err="1" smtClean="0"/>
              <a:t>expon</a:t>
            </a:r>
            <a:r>
              <a:rPr lang="en-US" i="1" dirty="0" smtClean="0"/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dirty="0" smtClean="0"/>
              <a:t>b</a:t>
            </a:r>
            <a:r>
              <a:rPr lang="en-US" dirty="0" smtClean="0"/>
              <a:t>: integer, </a:t>
            </a:r>
            <a:r>
              <a:rPr lang="en-US" i="1" dirty="0" smtClean="0"/>
              <a:t>n</a:t>
            </a:r>
            <a:r>
              <a:rPr lang="en-US" dirty="0" smtClean="0"/>
              <a:t>=(</a:t>
            </a:r>
            <a:r>
              <a:rPr lang="en-US" i="1" dirty="0" smtClean="0"/>
              <a:t>a</a:t>
            </a:r>
            <a:r>
              <a:rPr lang="en-US" i="1" baseline="-25000" dirty="0" smtClean="0"/>
              <a:t>k-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k-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…a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 </a:t>
            </a:r>
            <a:r>
              <a:rPr lang="en-US" i="1" dirty="0" smtClean="0"/>
              <a:t>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endParaRPr lang="en-US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 smtClean="0"/>
              <a:t>power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        if </a:t>
            </a:r>
            <a:r>
              <a:rPr lang="en-US" i="1" noProof="0" dirty="0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 smtClean="0">
                <a:ea typeface="Cambria Math" pitchFamily="18" charset="0"/>
              </a:rPr>
              <a:t>then </a:t>
            </a:r>
            <a:r>
              <a:rPr lang="en-US" i="1" dirty="0" smtClean="0"/>
              <a:t>x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:= 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power</a:t>
            </a:r>
            <a:r>
              <a:rPr lang="en-US" dirty="0" smtClean="0"/>
              <a:t> )</a:t>
            </a:r>
            <a:r>
              <a:rPr lang="en-US" b="1" dirty="0" smtClean="0">
                <a:ea typeface="Cambria Math" pitchFamily="18" charset="0"/>
              </a:rPr>
              <a:t> 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lang="en-US" dirty="0" smtClean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</a:t>
            </a:r>
            <a:r>
              <a:rPr lang="en-US" i="1" dirty="0" smtClean="0"/>
              <a:t>power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(</a:t>
            </a:r>
            <a:r>
              <a:rPr lang="en-US" i="1" dirty="0" smtClean="0">
                <a:ea typeface="Cambria Math" pitchFamily="18" charset="0"/>
              </a:rPr>
              <a:t>power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i="1" dirty="0" smtClean="0">
                <a:ea typeface="Cambria Math"/>
              </a:rPr>
              <a:t>power</a:t>
            </a:r>
            <a:r>
              <a:rPr lang="en-US" dirty="0" smtClean="0"/>
              <a:t> )</a:t>
            </a:r>
            <a:r>
              <a:rPr lang="en-US" b="1" dirty="0" smtClean="0">
                <a:ea typeface="Cambria Math" pitchFamily="18" charset="0"/>
              </a:rPr>
              <a:t> 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lang="en-US" i="1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eturn</a:t>
            </a:r>
            <a:r>
              <a:rPr lang="en-US" noProof="0" dirty="0" smtClean="0"/>
              <a:t> </a:t>
            </a:r>
            <a:r>
              <a:rPr lang="en-US" i="1" noProof="0" dirty="0" smtClean="0"/>
              <a:t>x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02" y="647166"/>
            <a:ext cx="8229600" cy="1143000"/>
          </a:xfrm>
        </p:spPr>
        <p:txBody>
          <a:bodyPr/>
          <a:lstStyle/>
          <a:p>
            <a:r>
              <a:rPr lang="en-US" dirty="0" smtClean="0"/>
              <a:t>Division and </a:t>
            </a:r>
            <a:r>
              <a:rPr lang="en-US" dirty="0"/>
              <a:t>I</a:t>
            </a:r>
            <a:r>
              <a:rPr lang="en-US" dirty="0" smtClean="0"/>
              <a:t>ts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8557"/>
            <a:ext cx="8534400" cy="4369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Division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 is an integer and </a:t>
            </a:r>
            <a:r>
              <a:rPr lang="en-US" sz="2400" i="1" dirty="0" smtClean="0"/>
              <a:t>d</a:t>
            </a:r>
            <a:r>
              <a:rPr lang="en-US" sz="2400" dirty="0" smtClean="0"/>
              <a:t> a positive integer, then there are unique integers </a:t>
            </a:r>
            <a:r>
              <a:rPr lang="en-US" sz="2400" b="1" i="1" dirty="0" smtClean="0">
                <a:solidFill>
                  <a:srgbClr val="00B050"/>
                </a:solidFill>
              </a:rPr>
              <a:t>q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i="1" dirty="0" smtClean="0"/>
              <a:t> ≤ r &lt;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400" dirty="0" smtClean="0"/>
              <a:t>, such that </a:t>
            </a:r>
          </a:p>
          <a:p>
            <a:pPr marL="0" indent="0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sz="2400" i="1" dirty="0" smtClean="0"/>
              <a:t>a = </a:t>
            </a:r>
            <a:r>
              <a:rPr lang="en-US" sz="2400" i="1" dirty="0" err="1" smtClean="0"/>
              <a:t>dq</a:t>
            </a:r>
            <a:r>
              <a:rPr lang="en-US" sz="2400" i="1" dirty="0" smtClean="0"/>
              <a:t> + r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e.g.   25 = 6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+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000" i="1" dirty="0" smtClean="0"/>
              <a:t>d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divisor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i="1" dirty="0" smtClean="0"/>
              <a:t>a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dividend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i="1" dirty="0" smtClean="0"/>
              <a:t>q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quotient</a:t>
            </a:r>
            <a:r>
              <a:rPr lang="en-US" sz="2000" dirty="0" smtClean="0"/>
              <a:t>.      </a:t>
            </a:r>
          </a:p>
          <a:p>
            <a:pPr lvl="2"/>
            <a:r>
              <a:rPr lang="en-US" sz="2000" i="1" dirty="0" smtClean="0"/>
              <a:t>r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remainder</a:t>
            </a:r>
            <a:r>
              <a:rPr lang="en-US" sz="2000" dirty="0" smtClean="0"/>
              <a:t>.</a:t>
            </a:r>
          </a:p>
          <a:p>
            <a:pPr marL="0" lvl="2" indent="0">
              <a:lnSpc>
                <a:spcPct val="80000"/>
              </a:lnSpc>
              <a:buNone/>
            </a:pPr>
            <a:endParaRPr lang="en-US" sz="1200" dirty="0" smtClean="0"/>
          </a:p>
          <a:p>
            <a:pPr marL="0" lvl="2" indent="0">
              <a:lnSpc>
                <a:spcPct val="80000"/>
              </a:lnSpc>
              <a:buNone/>
            </a:pPr>
            <a:endParaRPr lang="en-US" sz="1200" dirty="0"/>
          </a:p>
          <a:p>
            <a:pPr marL="0" lvl="2" indent="0" algn="ctr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25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div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6   and  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 = 25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  <a:sym typeface="Symbol"/>
              </a:rPr>
              <a:t>mod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 6</a:t>
            </a:r>
          </a:p>
          <a:p>
            <a:pPr marL="0" lvl="2" indent="0">
              <a:lnSpc>
                <a:spcPct val="80000"/>
              </a:lnSpc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0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We use  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|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  to say   </a:t>
            </a:r>
            <a:r>
              <a:rPr lang="en-US" sz="2000" i="1" dirty="0" smtClean="0"/>
              <a:t>a</a:t>
            </a:r>
            <a:r>
              <a:rPr lang="en-US" sz="2000" dirty="0" smtClean="0"/>
              <a:t>   divides   </a:t>
            </a:r>
            <a:r>
              <a:rPr lang="en-US" sz="2000" i="1" dirty="0" smtClean="0"/>
              <a:t>b   </a:t>
            </a:r>
            <a:r>
              <a:rPr lang="en-US" sz="2000" dirty="0" smtClean="0"/>
              <a:t>when the remainder is zero.  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2600" y="3592417"/>
            <a:ext cx="2743200" cy="141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 of Functions  </a:t>
            </a:r>
            <a:r>
              <a:rPr lang="en-US" b="1" dirty="0" smtClean="0"/>
              <a:t>div</a:t>
            </a:r>
            <a:r>
              <a:rPr lang="en-US" dirty="0" smtClean="0"/>
              <a:t> and </a:t>
            </a:r>
            <a:r>
              <a:rPr lang="en-US" b="1" dirty="0" smtClean="0"/>
              <a:t>mod</a:t>
            </a:r>
          </a:p>
          <a:p>
            <a:pPr algn="ctr"/>
            <a:endParaRPr lang="en-US" sz="1200" b="1" dirty="0" smtClean="0"/>
          </a:p>
          <a:p>
            <a:pPr lvl="1"/>
            <a:r>
              <a:rPr lang="en-US" i="1" dirty="0" smtClean="0"/>
              <a:t>     q = a </a:t>
            </a:r>
            <a:r>
              <a:rPr lang="en-US" b="1" dirty="0" smtClean="0"/>
              <a:t>div</a:t>
            </a:r>
            <a:r>
              <a:rPr lang="en-US" i="1" dirty="0" smtClean="0"/>
              <a:t> d</a:t>
            </a:r>
          </a:p>
          <a:p>
            <a:pPr lvl="1"/>
            <a:r>
              <a:rPr lang="en-US" i="1" dirty="0" smtClean="0"/>
              <a:t>     r = a </a:t>
            </a:r>
            <a:r>
              <a:rPr lang="en-US" b="1" dirty="0" smtClean="0"/>
              <a:t>mod</a:t>
            </a:r>
            <a:r>
              <a:rPr lang="en-US" i="1" dirty="0" smtClean="0"/>
              <a:t> 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and </a:t>
            </a:r>
            <a:r>
              <a:rPr lang="en-US" sz="2400" i="1" dirty="0" smtClean="0"/>
              <a:t>c</a:t>
            </a:r>
            <a:r>
              <a:rPr lang="en-US" sz="2400" dirty="0" smtClean="0"/>
              <a:t> be integers,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≠0</a:t>
            </a:r>
            <a:r>
              <a:rPr lang="en-US" sz="2400" dirty="0" smtClean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</a:t>
            </a:r>
            <a:r>
              <a:rPr lang="en-US" i="1" dirty="0" smtClean="0"/>
              <a:t> 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b,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r>
              <a:rPr lang="en-US" dirty="0" smtClean="0"/>
              <a:t> for all integers </a:t>
            </a:r>
            <a:r>
              <a:rPr lang="en-US" i="1" dirty="0" smtClean="0"/>
              <a:t>c</a:t>
            </a:r>
            <a:r>
              <a:rPr lang="en-US" dirty="0" smtClean="0"/>
              <a:t>;</a:t>
            </a:r>
            <a:endParaRPr lang="en-US" i="1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sz="1200" dirty="0" smtClean="0"/>
          </a:p>
          <a:p>
            <a:pPr marL="0" lvl="1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 suppose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it follows that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at</a:t>
            </a:r>
            <a:r>
              <a:rPr lang="en-US" dirty="0" smtClean="0"/>
              <a:t>. Hence,</a:t>
            </a:r>
          </a:p>
          <a:p>
            <a:pPr marL="628650" lvl="1" indent="-57150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+ </a:t>
            </a:r>
            <a:r>
              <a:rPr lang="en-US" i="1" dirty="0" smtClean="0"/>
              <a:t>at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 + </a:t>
            </a:r>
            <a:r>
              <a:rPr lang="en-US" i="1" dirty="0" smtClean="0"/>
              <a:t>t</a:t>
            </a:r>
            <a:r>
              <a:rPr lang="en-US" dirty="0" smtClean="0"/>
              <a:t>), as a result,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/>
              <a:t>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</a:t>
            </a:r>
          </a:p>
          <a:p>
            <a:pPr marL="628650" lvl="1" indent="-57150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Corollary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  <a:r>
              <a:rPr lang="en-US" sz="2400" dirty="0" smtClean="0"/>
              <a:t> be integers,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≠0</a:t>
            </a:r>
            <a:r>
              <a:rPr lang="en-US" sz="2400" dirty="0" smtClean="0"/>
              <a:t>, such that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c, </a:t>
            </a:r>
            <a:r>
              <a:rPr lang="en-US" sz="2400" dirty="0" smtClean="0"/>
              <a:t>then </a:t>
            </a:r>
            <a:r>
              <a:rPr lang="en-US" sz="2400" i="1" dirty="0" smtClean="0"/>
              <a:t>a</a:t>
            </a:r>
            <a:r>
              <a:rPr lang="en-US" sz="2400" dirty="0" smtClean="0"/>
              <a:t> | (</a:t>
            </a:r>
            <a:r>
              <a:rPr lang="en-US" sz="2400" i="1" dirty="0" err="1" smtClean="0"/>
              <a:t>mb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nc</a:t>
            </a:r>
            <a:r>
              <a:rPr lang="en-US" sz="2400" dirty="0" smtClean="0"/>
              <a:t>)  whenever </a:t>
            </a:r>
            <a:r>
              <a:rPr lang="en-US" sz="2400" i="1" dirty="0" smtClean="0"/>
              <a:t>m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dirty="0" smtClean="0"/>
              <a:t> are integers.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| 6 and 3 | 9 then 3 | 4(6) + 2(9)= 42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935480"/>
            <a:ext cx="8534400" cy="4541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if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and </a:t>
            </a:r>
            <a:r>
              <a:rPr lang="en-US" i="1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 are integers and </a:t>
            </a:r>
            <a:r>
              <a:rPr lang="en-US" i="1" dirty="0" smtClean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 is a positive integer, then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is </a:t>
            </a:r>
            <a:r>
              <a:rPr lang="en-US" b="1" dirty="0" smtClean="0">
                <a:solidFill>
                  <a:srgbClr val="00B0F0"/>
                </a:solidFill>
              </a:rPr>
              <a:t>congruent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to </a:t>
            </a:r>
            <a:r>
              <a:rPr lang="en-US" i="1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modulo</a:t>
            </a:r>
            <a:r>
              <a:rPr lang="en-US" i="1" dirty="0" smtClean="0">
                <a:solidFill>
                  <a:srgbClr val="00B0F0"/>
                </a:solidFill>
              </a:rPr>
              <a:t> m</a:t>
            </a:r>
            <a:r>
              <a:rPr lang="en-US" dirty="0" smtClean="0">
                <a:solidFill>
                  <a:srgbClr val="00B0F0"/>
                </a:solidFill>
              </a:rPr>
              <a:t> if </a:t>
            </a:r>
            <a:r>
              <a:rPr lang="en-US" i="1" dirty="0" smtClean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 divides </a:t>
            </a:r>
            <a:r>
              <a:rPr lang="en-US" i="1" dirty="0" smtClean="0">
                <a:solidFill>
                  <a:srgbClr val="00B0F0"/>
                </a:solidFill>
              </a:rPr>
              <a:t>a – 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461963" lvl="1" indent="-230188"/>
            <a:r>
              <a:rPr lang="en-US" sz="2200" dirty="0" smtClean="0"/>
              <a:t>The notation </a:t>
            </a:r>
            <a:r>
              <a:rPr lang="en-US" sz="2200" i="1" dirty="0" smtClean="0"/>
              <a:t>a </a:t>
            </a:r>
            <a:r>
              <a:rPr lang="en-US" sz="2200" b="1" dirty="0" smtClean="0">
                <a:latin typeface="Cambria Math"/>
                <a:ea typeface="Cambria Math"/>
              </a:rPr>
              <a:t>≡</a:t>
            </a:r>
            <a:r>
              <a:rPr lang="en-US" sz="2200" b="1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</a:t>
            </a:r>
            <a:r>
              <a:rPr lang="en-US" sz="2200" i="1" dirty="0" smtClean="0"/>
              <a:t> m</a:t>
            </a:r>
            <a:r>
              <a:rPr lang="en-US" sz="2200" dirty="0" smtClean="0"/>
              <a:t>)</a:t>
            </a:r>
            <a:r>
              <a:rPr lang="en-US" sz="2200" i="1" dirty="0" smtClean="0"/>
              <a:t> </a:t>
            </a:r>
            <a:r>
              <a:rPr lang="en-US" sz="2200" dirty="0" smtClean="0"/>
              <a:t>says that </a:t>
            </a:r>
            <a:r>
              <a:rPr lang="en-US" sz="2200" i="1" dirty="0" smtClean="0"/>
              <a:t>a</a:t>
            </a:r>
            <a:r>
              <a:rPr lang="en-US" sz="2200" dirty="0" smtClean="0"/>
              <a:t> is congruent to </a:t>
            </a:r>
            <a:r>
              <a:rPr lang="en-US" sz="2200" i="1" dirty="0" smtClean="0"/>
              <a:t>b</a:t>
            </a:r>
            <a:r>
              <a:rPr lang="en-US" sz="2200" dirty="0" smtClean="0"/>
              <a:t> modulo </a:t>
            </a:r>
            <a:r>
              <a:rPr lang="en-US" sz="2200" i="1" dirty="0" smtClean="0"/>
              <a:t>m</a:t>
            </a:r>
            <a:r>
              <a:rPr lang="en-US" sz="2200" dirty="0" smtClean="0"/>
              <a:t>.  </a:t>
            </a:r>
          </a:p>
          <a:p>
            <a:pPr marL="461963" lvl="1" indent="-230188"/>
            <a:r>
              <a:rPr lang="en-US" sz="2200" dirty="0" smtClean="0"/>
              <a:t>We say that </a:t>
            </a:r>
            <a:r>
              <a:rPr lang="en-US" sz="2200" i="1" dirty="0" smtClean="0"/>
              <a:t>a </a:t>
            </a:r>
            <a:r>
              <a:rPr lang="en-US" sz="2200" b="1" dirty="0" smtClean="0">
                <a:latin typeface="Cambria Math"/>
                <a:ea typeface="Cambria Math"/>
              </a:rPr>
              <a:t>≡</a:t>
            </a:r>
            <a:r>
              <a:rPr lang="en-US" sz="2200" b="1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</a:t>
            </a:r>
            <a:r>
              <a:rPr lang="en-US" sz="2200" i="1" dirty="0" smtClean="0"/>
              <a:t> m</a:t>
            </a:r>
            <a:r>
              <a:rPr lang="en-US" sz="2200" dirty="0" smtClean="0"/>
              <a:t>)</a:t>
            </a:r>
            <a:r>
              <a:rPr lang="en-US" sz="2200" i="1" dirty="0" smtClean="0"/>
              <a:t> </a:t>
            </a:r>
            <a:r>
              <a:rPr lang="en-US" sz="2200" dirty="0" smtClean="0"/>
              <a:t>is a</a:t>
            </a:r>
            <a:r>
              <a:rPr lang="en-US" sz="2200" i="1" dirty="0" smtClean="0"/>
              <a:t> congruence </a:t>
            </a:r>
            <a:r>
              <a:rPr lang="en-US" sz="2200" dirty="0" smtClean="0"/>
              <a:t>and that </a:t>
            </a:r>
            <a:r>
              <a:rPr lang="en-US" sz="2200" i="1" dirty="0" smtClean="0"/>
              <a:t>m </a:t>
            </a:r>
            <a:r>
              <a:rPr lang="en-US" sz="2200" dirty="0" smtClean="0"/>
              <a:t>is its </a:t>
            </a:r>
            <a:r>
              <a:rPr lang="en-US" sz="2200" i="1" dirty="0" smtClean="0"/>
              <a:t>modulus.</a:t>
            </a:r>
          </a:p>
          <a:p>
            <a:pPr marL="231775" lvl="1" indent="0">
              <a:buNone/>
            </a:pPr>
            <a:endParaRPr lang="en-US" sz="1300" i="1" dirty="0" smtClean="0"/>
          </a:p>
          <a:p>
            <a:pPr marL="0" lvl="1" indent="0">
              <a:buNone/>
            </a:pPr>
            <a:r>
              <a:rPr lang="en-US" sz="2600" b="1" dirty="0" smtClean="0"/>
              <a:t>Example</a:t>
            </a:r>
            <a:r>
              <a:rPr lang="en-US" sz="2600" dirty="0" smtClean="0"/>
              <a:t>: determine whether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600" dirty="0" smtClean="0"/>
              <a:t> is congruent to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600" dirty="0" smtClean="0"/>
              <a:t> modulo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600" dirty="0" smtClean="0"/>
              <a:t> and whether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600" dirty="0" smtClean="0"/>
              <a:t> are congruent modulo 6.</a:t>
            </a:r>
          </a:p>
          <a:p>
            <a:pPr>
              <a:buNone/>
            </a:pPr>
            <a:r>
              <a:rPr lang="en-US" sz="1300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sz="1300" dirty="0" smtClean="0"/>
          </a:p>
          <a:p>
            <a:pPr marL="461963" lvl="2" indent="-230188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 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sz="2200" dirty="0" smtClean="0"/>
              <a:t> because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/>
              <a:t> divides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marL="461963" lvl="2" indent="-230188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≢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/>
              <a:t> 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sz="2200" dirty="0" smtClean="0"/>
              <a:t> since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/>
              <a:t> divides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Congruences</a:t>
            </a:r>
            <a:r>
              <a:rPr lang="en-US" dirty="0" smtClean="0"/>
              <a:t> of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66" y="20878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</a:t>
            </a:r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i="1" dirty="0" smtClean="0"/>
              <a:t>m</a:t>
            </a:r>
            <a:r>
              <a:rPr lang="en-US" sz="2400" dirty="0" smtClean="0"/>
              <a:t> be a positive integer. If  </a:t>
            </a:r>
            <a:r>
              <a:rPr lang="en-US" sz="2400" i="1" dirty="0" smtClean="0"/>
              <a:t>a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i="1" dirty="0" smtClean="0"/>
              <a:t>b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 and  </a:t>
            </a:r>
            <a:r>
              <a:rPr lang="en-US" sz="2400" i="1" dirty="0" smtClean="0"/>
              <a:t>c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i="1" dirty="0" smtClean="0"/>
              <a:t>d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), then</a:t>
            </a:r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400" i="1" dirty="0" smtClean="0"/>
              <a:t>a + c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i="1" dirty="0" smtClean="0"/>
              <a:t>b + d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   and   </a:t>
            </a:r>
            <a:r>
              <a:rPr lang="en-US" sz="2400" i="1" dirty="0" smtClean="0"/>
              <a:t>ac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i="1" dirty="0" err="1" smtClean="0"/>
              <a:t>bd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because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i="1" dirty="0" smtClean="0"/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and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/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, it follows from theorem that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lvl="2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sz="2400" i="1" dirty="0" smtClean="0"/>
              <a:t>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</a:t>
            </a:r>
          </a:p>
          <a:p>
            <a:pPr marL="0" lvl="2" indent="0">
              <a:buNone/>
            </a:pPr>
            <a:r>
              <a:rPr lang="en-US" sz="1200" dirty="0" smtClean="0"/>
              <a:t> </a:t>
            </a:r>
          </a:p>
          <a:p>
            <a:pPr marL="0" lvl="2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77 = 7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sz="2400" i="1" dirty="0" smtClean="0"/>
              <a:t>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2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11" y="54533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Algebraic Manipulation of </a:t>
            </a:r>
            <a:r>
              <a:rPr lang="en-US" sz="4000" dirty="0" err="1" smtClean="0"/>
              <a:t>Congruences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43" y="1908932"/>
            <a:ext cx="8710672" cy="4712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Multiplying</a:t>
            </a:r>
            <a:r>
              <a:rPr lang="en-US" dirty="0" smtClean="0"/>
              <a:t> both sides of a valid congruence by an integer preserves validity. </a:t>
            </a:r>
          </a:p>
          <a:p>
            <a:endParaRPr lang="en-US" sz="1300" dirty="0" smtClean="0"/>
          </a:p>
          <a:p>
            <a:pPr lvl="1"/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then </a:t>
            </a:r>
            <a:r>
              <a:rPr lang="en-US" i="1" dirty="0" smtClean="0"/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integer.</a:t>
            </a:r>
          </a:p>
          <a:p>
            <a:pPr marL="393192" lvl="1" indent="0">
              <a:buNone/>
            </a:pPr>
            <a:endParaRPr lang="en-US" sz="1300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Adding</a:t>
            </a:r>
            <a:r>
              <a:rPr lang="en-US" dirty="0" smtClean="0"/>
              <a:t> an integer to both sides of a valid congruence preserves validity.</a:t>
            </a:r>
          </a:p>
          <a:p>
            <a:endParaRPr lang="en-US" sz="1300" dirty="0" smtClean="0"/>
          </a:p>
          <a:p>
            <a:pPr lvl="1"/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then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integer.</a:t>
            </a:r>
          </a:p>
          <a:p>
            <a:pPr lvl="1"/>
            <a:endParaRPr lang="en-US" sz="13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Dividing</a:t>
            </a:r>
            <a:r>
              <a:rPr lang="en-US" dirty="0" smtClean="0"/>
              <a:t> a congruence by an integer does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always produce a valid congruence.</a:t>
            </a:r>
          </a:p>
          <a:p>
            <a:endParaRPr lang="en-US" sz="1300" dirty="0" smtClean="0"/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14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holds. But dividing both sides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does not produce a valid congruence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</a:rPr>
              <a:t>≢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(mod 6).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555434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66" y="1794097"/>
            <a:ext cx="8861234" cy="4770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Definition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00B0F0"/>
                </a:solidFill>
              </a:rPr>
              <a:t>let </a:t>
            </a:r>
            <a:r>
              <a:rPr lang="en-US" sz="2800" b="1" dirty="0" err="1" smtClean="0">
                <a:solidFill>
                  <a:srgbClr val="00B0F0"/>
                </a:solidFill>
              </a:rPr>
              <a:t>Z</a:t>
            </a:r>
            <a:r>
              <a:rPr lang="en-US" sz="2800" i="1" baseline="-25000" dirty="0" err="1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</a:rPr>
              <a:t> be the set of nonnegative integers less than </a:t>
            </a:r>
            <a:r>
              <a:rPr lang="en-US" sz="2800" i="1" dirty="0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{</a:t>
            </a:r>
            <a:r>
              <a:rPr lang="en-US" sz="28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…, </a:t>
            </a:r>
            <a:r>
              <a:rPr lang="en-US" sz="2800" i="1" dirty="0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</a:rPr>
              <a:t>−1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}</a:t>
            </a:r>
          </a:p>
          <a:p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The operation +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baseline="-250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is defined as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+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= (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+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)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mod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 This is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addition modulo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 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B0F0"/>
              </a:solidFill>
              <a:ea typeface="Cambria Math"/>
            </a:endParaRPr>
          </a:p>
          <a:p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The operation 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baseline="-250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is defined as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 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= (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)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mod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 This is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multiplication modulo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 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B0F0"/>
              </a:solidFill>
              <a:ea typeface="Cambria Math"/>
            </a:endParaRPr>
          </a:p>
          <a:p>
            <a:r>
              <a:rPr lang="en-US" sz="2800" dirty="0" smtClean="0">
                <a:ea typeface="Cambria Math"/>
              </a:rPr>
              <a:t>Using these operations is said to be doing modular arithmetic.</a:t>
            </a:r>
            <a:endParaRPr lang="en-US" sz="2800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  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marL="393192" lvl="1" indent="0">
              <a:buNone/>
            </a:pPr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11 = 63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98" y="604935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27" y="1891412"/>
            <a:ext cx="8623456" cy="4617720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>
                <a:ea typeface="Cambria Math"/>
              </a:rPr>
              <a:t>The operations +</a:t>
            </a:r>
            <a:r>
              <a:rPr lang="en-US" sz="6000" i="1" baseline="-25000" dirty="0" smtClean="0">
                <a:ea typeface="Cambria Math"/>
              </a:rPr>
              <a:t>m</a:t>
            </a:r>
            <a:r>
              <a:rPr lang="en-US" sz="6000" dirty="0" smtClean="0">
                <a:ea typeface="Cambria Math"/>
              </a:rPr>
              <a:t> an</a:t>
            </a:r>
            <a:r>
              <a:rPr lang="en-US" sz="6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6000" dirty="0" smtClean="0">
                <a:ea typeface="Cambria Math"/>
              </a:rPr>
              <a:t>d </a:t>
            </a:r>
            <a:r>
              <a:rPr lang="en-US" sz="6000" dirty="0" smtClean="0">
                <a:ea typeface="Cambria Math"/>
                <a:sym typeface="Symbol"/>
              </a:rPr>
              <a:t></a:t>
            </a:r>
            <a:r>
              <a:rPr lang="en-US" sz="6000" i="1" baseline="-25000" dirty="0" smtClean="0">
                <a:ea typeface="Cambria Math"/>
              </a:rPr>
              <a:t>m</a:t>
            </a:r>
            <a:r>
              <a:rPr lang="en-US" sz="6000" i="1" dirty="0" smtClean="0">
                <a:ea typeface="Cambria Math"/>
              </a:rPr>
              <a:t> </a:t>
            </a:r>
            <a:r>
              <a:rPr lang="en-US" sz="6000" dirty="0" smtClean="0">
                <a:ea typeface="Cambria Math"/>
              </a:rPr>
              <a:t>satisfy many of the same properties as ordinary addition and multiplication.</a:t>
            </a:r>
          </a:p>
          <a:p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Closure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i="1" dirty="0" smtClean="0">
                <a:ea typeface="Cambria Math"/>
              </a:rPr>
              <a:t>b </a:t>
            </a:r>
            <a:r>
              <a:rPr lang="en-US" sz="5500" dirty="0" smtClean="0">
                <a:ea typeface="Cambria Math"/>
              </a:rPr>
              <a:t>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  <a:r>
              <a:rPr lang="en-US" sz="5500" i="1" baseline="-25000" dirty="0" smtClean="0"/>
              <a:t>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.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Associativity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, </a:t>
            </a:r>
            <a:r>
              <a:rPr lang="en-US" sz="5500" i="1" dirty="0" smtClean="0">
                <a:ea typeface="Cambria Math"/>
              </a:rPr>
              <a:t>b, c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</a:p>
          <a:p>
            <a:pPr marL="463550" lvl="1" indent="-238125"/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   and   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err="1" smtClean="0">
                <a:solidFill>
                  <a:srgbClr val="00B050"/>
                </a:solidFill>
                <a:ea typeface="Cambria Math"/>
              </a:rPr>
              <a:t>Commutativity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</a:t>
            </a:r>
            <a:r>
              <a:rPr lang="en-US" sz="5500" i="1" dirty="0" smtClean="0">
                <a:ea typeface="Cambria Math"/>
              </a:rPr>
              <a:t> 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</a:p>
          <a:p>
            <a:pPr marL="463550" lvl="1" indent="-238125"/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= 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  and 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= 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endParaRPr lang="en-US" sz="5500" dirty="0" smtClean="0">
              <a:ea typeface="Cambria Math"/>
            </a:endParaRP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Identity elements</a:t>
            </a:r>
            <a:r>
              <a:rPr lang="en-US" sz="5500" dirty="0" smtClean="0">
                <a:ea typeface="Cambria Math"/>
              </a:rPr>
              <a:t>: </a:t>
            </a:r>
            <a:r>
              <a:rPr lang="en-US" sz="5500" dirty="0">
                <a:ea typeface="Cambria Math"/>
              </a:rPr>
              <a:t>t</a:t>
            </a:r>
            <a:r>
              <a:rPr lang="en-US" sz="5500" dirty="0" smtClean="0">
                <a:ea typeface="Cambria Math"/>
              </a:rPr>
              <a:t>he elements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 smtClean="0">
                <a:ea typeface="Cambria Math"/>
              </a:rPr>
              <a:t> are identity elements for addition and multiplication modulo </a:t>
            </a:r>
            <a:r>
              <a:rPr lang="en-US" sz="5500" i="1" dirty="0" smtClean="0">
                <a:ea typeface="Cambria Math"/>
              </a:rPr>
              <a:t>m</a:t>
            </a:r>
            <a:r>
              <a:rPr lang="en-US" sz="5500" dirty="0" smtClean="0">
                <a:ea typeface="Cambria Math"/>
              </a:rPr>
              <a:t>, respectively, i.e.,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dirty="0" smtClean="0">
                <a:ea typeface="Cambria Math"/>
              </a:rPr>
              <a:t>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belongs to 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 smtClean="0">
                <a:ea typeface="Cambria Math"/>
              </a:rPr>
              <a:t> = a</a:t>
            </a:r>
            <a:r>
              <a:rPr lang="en-US" sz="5500" dirty="0" smtClean="0">
                <a:ea typeface="Cambria Math"/>
              </a:rPr>
              <a:t> 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i="1" dirty="0" smtClean="0">
                <a:ea typeface="Cambria Math"/>
              </a:rPr>
              <a:t> = 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25340</TotalTime>
  <Words>2753</Words>
  <Application>Microsoft Macintosh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 Modular Arithmetic and Integer Representation </vt:lpstr>
      <vt:lpstr>Section Summary</vt:lpstr>
      <vt:lpstr>Division and Its Functions</vt:lpstr>
      <vt:lpstr>Properties of Divisibility</vt:lpstr>
      <vt:lpstr>Congruence Relation</vt:lpstr>
      <vt:lpstr>Congruences of Sums and Products</vt:lpstr>
      <vt:lpstr>Algebraic Manipulation of Congruences </vt:lpstr>
      <vt:lpstr>Arithmetic Modulo m</vt:lpstr>
      <vt:lpstr>Arithmetic Modulo m</vt:lpstr>
      <vt:lpstr>Arithmetic Modulo m</vt:lpstr>
      <vt:lpstr>Representations of Integers</vt:lpstr>
      <vt:lpstr>1. Base b Representations</vt:lpstr>
      <vt:lpstr>1.a) Binary Expansions</vt:lpstr>
      <vt:lpstr>1.b) Octal Expansions</vt:lpstr>
      <vt:lpstr>1.c) Hexadecimal Expansions</vt:lpstr>
      <vt:lpstr>2. Base Conversion</vt:lpstr>
      <vt:lpstr>Algorithm: Constructing Base b Expansions</vt:lpstr>
      <vt:lpstr>Base Conversion</vt:lpstr>
      <vt:lpstr>Comparison of Hexadecimal, Octal, and Binary Representations</vt:lpstr>
      <vt:lpstr>Other Conversions</vt:lpstr>
      <vt:lpstr>Binary Addition of Integers</vt:lpstr>
      <vt:lpstr>Binary Multiplication of Integers</vt:lpstr>
      <vt:lpstr>Binary Modular Exponentiation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1092</cp:revision>
  <dcterms:created xsi:type="dcterms:W3CDTF">2011-03-27T19:20:00Z</dcterms:created>
  <dcterms:modified xsi:type="dcterms:W3CDTF">2015-08-25T15:44:17Z</dcterms:modified>
</cp:coreProperties>
</file>