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350" r:id="rId2"/>
    <p:sldId id="327" r:id="rId3"/>
    <p:sldId id="266" r:id="rId4"/>
    <p:sldId id="326" r:id="rId5"/>
    <p:sldId id="330" r:id="rId6"/>
    <p:sldId id="329" r:id="rId7"/>
    <p:sldId id="333" r:id="rId8"/>
    <p:sldId id="270" r:id="rId9"/>
    <p:sldId id="334" r:id="rId10"/>
    <p:sldId id="336" r:id="rId11"/>
    <p:sldId id="342" r:id="rId12"/>
    <p:sldId id="314" r:id="rId13"/>
    <p:sldId id="349" r:id="rId14"/>
    <p:sldId id="341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957" autoAdjust="0"/>
  </p:normalViewPr>
  <p:slideViewPr>
    <p:cSldViewPr>
      <p:cViewPr varScale="1">
        <p:scale>
          <a:sx n="152" d="100"/>
          <a:sy n="152" d="100"/>
        </p:scale>
        <p:origin x="-11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9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8/27/15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4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Primes, GCD, LCM and </a:t>
            </a:r>
            <a:r>
              <a:rPr lang="en-US" dirty="0" smtClean="0"/>
              <a:t>Euclidian Algorithm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5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884"/>
            <a:ext cx="8305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Finding GCD Using Prime Factorizations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541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the prime factorizations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each exponent is a </a:t>
            </a:r>
            <a:r>
              <a:rPr lang="en-US" b="1" dirty="0" smtClean="0">
                <a:solidFill>
                  <a:srgbClr val="00B050"/>
                </a:solidFill>
              </a:rPr>
              <a:t>nonnegative</a:t>
            </a:r>
            <a:r>
              <a:rPr lang="en-US" dirty="0" smtClean="0"/>
              <a:t> integer, and where all primes occurring in either prime factorization are included in </a:t>
            </a:r>
            <a:r>
              <a:rPr lang="en-US" b="1" dirty="0" smtClean="0">
                <a:solidFill>
                  <a:srgbClr val="00B050"/>
                </a:solidFill>
              </a:rPr>
              <a:t>both</a:t>
            </a:r>
            <a:r>
              <a:rPr lang="en-US" dirty="0" smtClean="0"/>
              <a:t>.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   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             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sz="2400" dirty="0" smtClean="0">
                <a:latin typeface="Cambria Math"/>
                <a:ea typeface="Cambria Math"/>
              </a:rPr>
              <a:t> =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0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5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>
                <a:latin typeface="Cambria Math"/>
                <a:ea typeface="Cambria Math"/>
              </a:rPr>
              <a:t> = 20</a:t>
            </a:r>
          </a:p>
          <a:p>
            <a:pPr>
              <a:buNone/>
            </a:pPr>
            <a:endParaRPr lang="en-US" sz="1400" dirty="0" smtClean="0">
              <a:latin typeface="Cambria Math"/>
              <a:ea typeface="Cambria Math"/>
            </a:endParaRPr>
          </a:p>
          <a:p>
            <a:r>
              <a:rPr lang="en-US" dirty="0" smtClean="0"/>
              <a:t>Finding the </a:t>
            </a:r>
            <a:r>
              <a:rPr lang="en-US" b="1" dirty="0" err="1" smtClean="0"/>
              <a:t>gcd</a:t>
            </a:r>
            <a:r>
              <a:rPr lang="en-US" dirty="0" smtClean="0"/>
              <a:t> of two positive integers using prime factorizations is </a:t>
            </a:r>
            <a:r>
              <a:rPr lang="en-US" b="1" dirty="0" smtClean="0">
                <a:solidFill>
                  <a:srgbClr val="FF0000"/>
                </a:solidFill>
              </a:rPr>
              <a:t>not efficient</a:t>
            </a:r>
            <a:r>
              <a:rPr lang="en-US" dirty="0" smtClean="0"/>
              <a:t> because there is </a:t>
            </a:r>
            <a:r>
              <a:rPr lang="en-US" b="1" dirty="0" smtClean="0">
                <a:solidFill>
                  <a:srgbClr val="FF0000"/>
                </a:solidFill>
              </a:rPr>
              <a:t>no efficient</a:t>
            </a:r>
            <a:r>
              <a:rPr lang="en-US" dirty="0" smtClean="0"/>
              <a:t> algorithm for finding the prime factorization of a positive integer.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98783" y="2514600"/>
            <a:ext cx="4735417" cy="304800"/>
            <a:chOff x="2198783" y="2514600"/>
            <a:chExt cx="4735417" cy="304800"/>
          </a:xfrm>
        </p:grpSpPr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2198783" y="2560320"/>
              <a:ext cx="2034540" cy="259080"/>
            </a:xfrm>
            <a:prstGeom prst="rect">
              <a:avLst/>
            </a:prstGeom>
          </p:spPr>
        </p:pic>
        <p:pic>
          <p:nvPicPr>
            <p:cNvPr id="7" name="Picture 6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4989195" y="2514600"/>
              <a:ext cx="1945005" cy="304800"/>
            </a:xfrm>
            <a:prstGeom prst="rect">
              <a:avLst/>
            </a:prstGeom>
          </p:spPr>
        </p:pic>
      </p:grp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905000" y="3854481"/>
            <a:ext cx="5343525" cy="36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96" y="472731"/>
            <a:ext cx="8229600" cy="1143000"/>
          </a:xfrm>
        </p:spPr>
        <p:txBody>
          <a:bodyPr/>
          <a:lstStyle/>
          <a:p>
            <a:r>
              <a:rPr lang="en-US" dirty="0" smtClean="0"/>
              <a:t>Least Common 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48" y="1704122"/>
            <a:ext cx="8719852" cy="4849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</a:t>
            </a:r>
            <a:r>
              <a:rPr lang="en-US" sz="2400" b="1" dirty="0" smtClean="0">
                <a:solidFill>
                  <a:srgbClr val="00B0F0"/>
                </a:solidFill>
              </a:rPr>
              <a:t>least common multiple</a:t>
            </a:r>
            <a:r>
              <a:rPr lang="en-US" sz="2400" dirty="0" smtClean="0">
                <a:solidFill>
                  <a:srgbClr val="00B0F0"/>
                </a:solidFill>
              </a:rPr>
              <a:t> of the positive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is the smallest positive integer that is divisible by both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. It is denoted by </a:t>
            </a:r>
            <a:r>
              <a:rPr lang="en-US" sz="2400" b="1" dirty="0" smtClean="0">
                <a:solidFill>
                  <a:srgbClr val="00B0F0"/>
                </a:solidFill>
              </a:rPr>
              <a:t>lcm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dirty="0" err="1" smtClean="0">
                <a:solidFill>
                  <a:srgbClr val="00B0F0"/>
                </a:solidFill>
              </a:rPr>
              <a:t>,</a:t>
            </a:r>
            <a:r>
              <a:rPr lang="en-US" sz="2400" i="1" dirty="0" err="1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r>
              <a:rPr lang="en-US" sz="2400" dirty="0" smtClean="0"/>
              <a:t>.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lcm</a:t>
            </a:r>
            <a:r>
              <a:rPr lang="en-US" sz="2200" dirty="0" smtClean="0"/>
              <a:t> can also be computed from the prime factorizations. </a:t>
            </a:r>
            <a:r>
              <a:rPr lang="en-US" sz="2200" b="1" dirty="0" smtClean="0"/>
              <a:t>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2200" b="1" dirty="0" smtClean="0"/>
              <a:t>Example:  lcm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,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max(3,4)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max(5,3)</a:t>
            </a:r>
            <a:r>
              <a:rPr lang="en-US" sz="2200" dirty="0" smtClean="0">
                <a:latin typeface="Cambria Math"/>
                <a:ea typeface="Cambria Math"/>
              </a:rPr>
              <a:t>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max(2,0)</a:t>
            </a:r>
            <a:r>
              <a:rPr lang="en-US" sz="2200" dirty="0" smtClean="0">
                <a:latin typeface="Cambria Math"/>
                <a:ea typeface="Cambria Math"/>
              </a:rPr>
              <a:t> 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baseline="30000" dirty="0" smtClean="0"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7</a:t>
            </a:r>
            <a:r>
              <a:rPr lang="en-US" sz="2200" baseline="30000" dirty="0" smtClean="0">
                <a:latin typeface="Cambria Math"/>
                <a:ea typeface="Cambria Math"/>
              </a:rPr>
              <a:t>2</a:t>
            </a:r>
            <a:endParaRPr lang="en-US" sz="2200" b="1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The greatest common divisor and the least common multiple of two integers are related by the following theorem: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2200" b="1" dirty="0" smtClean="0"/>
              <a:t>Theorem: </a:t>
            </a:r>
            <a:r>
              <a:rPr lang="en-US" sz="2200" dirty="0" smtClean="0"/>
              <a:t>let a and b be positive integers. Then</a:t>
            </a:r>
          </a:p>
          <a:p>
            <a:pPr algn="ctr">
              <a:buNone/>
            </a:pPr>
            <a:r>
              <a:rPr lang="en-US" sz="2200" i="1" dirty="0" err="1" smtClean="0"/>
              <a:t>ab</a:t>
            </a:r>
            <a:r>
              <a:rPr lang="en-US" sz="2200" dirty="0" smtClean="0"/>
              <a:t> = </a:t>
            </a:r>
            <a:r>
              <a:rPr lang="en-US" sz="2200" b="1" dirty="0" err="1" smtClean="0"/>
              <a:t>gcd</a:t>
            </a:r>
            <a:r>
              <a:rPr lang="en-US" sz="2200" dirty="0" smtClean="0"/>
              <a:t>(</a:t>
            </a:r>
            <a:r>
              <a:rPr lang="en-US" sz="2200" i="1" dirty="0" err="1" smtClean="0"/>
              <a:t>a</a:t>
            </a:r>
            <a:r>
              <a:rPr lang="en-US" sz="2200" dirty="0" err="1" smtClean="0"/>
              <a:t>,</a:t>
            </a:r>
            <a:r>
              <a:rPr lang="en-US" sz="2200" i="1" dirty="0" err="1" smtClean="0"/>
              <a:t>b</a:t>
            </a:r>
            <a:r>
              <a:rPr lang="en-US" sz="2200" dirty="0" smtClean="0"/>
              <a:t>)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b="1" dirty="0" smtClean="0">
                <a:latin typeface="Cambria Math"/>
                <a:ea typeface="Cambria Math"/>
              </a:rPr>
              <a:t>lcm</a:t>
            </a:r>
            <a:r>
              <a:rPr lang="en-US" sz="2200" dirty="0" smtClean="0">
                <a:latin typeface="Cambria Math"/>
                <a:ea typeface="Cambria Math"/>
              </a:rPr>
              <a:t>(</a:t>
            </a:r>
            <a:r>
              <a:rPr lang="en-US" sz="2200" i="1" dirty="0" err="1" smtClean="0">
                <a:ea typeface="Cambria Math"/>
              </a:rPr>
              <a:t>a,b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31314" y="3593592"/>
            <a:ext cx="5886260" cy="36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8" y="737139"/>
            <a:ext cx="8229600" cy="1143000"/>
          </a:xfrm>
        </p:spPr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98" y="2120931"/>
            <a:ext cx="8610600" cy="4279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Euclidian algorithm is an efficient method for  computing the greatest common divisor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 of two integers.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/>
              <a:t>).</a:t>
            </a:r>
          </a:p>
          <a:p>
            <a:pPr lvl="2"/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3 + 14</a:t>
            </a:r>
          </a:p>
          <a:p>
            <a:pPr marL="667512" lvl="2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6 + 7</a:t>
            </a:r>
          </a:p>
          <a:p>
            <a:pPr marL="667512" lvl="2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  </a:t>
            </a:r>
            <a:r>
              <a:rPr lang="en-US" sz="24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 + </a:t>
            </a:r>
            <a:r>
              <a:rPr lang="en-US" sz="2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2"/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) =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/>
              <a:t>) =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98783" y="5160486"/>
            <a:ext cx="356616" cy="3566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2599"/>
            <a:ext cx="84582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Euclidean algorithm expressed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is: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later see that the time complexity of the algorithm is </a:t>
            </a:r>
            <a:r>
              <a:rPr lang="en-US" sz="2400" b="1" i="1" dirty="0" smtClean="0">
                <a:solidFill>
                  <a:srgbClr val="FF0000"/>
                </a:solidFill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(log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&gt; b. 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2819400"/>
            <a:ext cx="45720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err="1" smtClean="0"/>
              <a:t>gcd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 smtClean="0"/>
              <a:t>a</a:t>
            </a:r>
            <a:r>
              <a:rPr lang="en-US" sz="2600" i="1" dirty="0" smtClean="0"/>
              <a:t>, 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 smtClean="0"/>
              <a:t>positive integers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smtClean="0">
                <a:ea typeface="Cambria Math" pitchFamily="18" charset="0"/>
              </a:rPr>
              <a:t>x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>
                <a:ea typeface="Cambria Math" pitchFamily="18" charset="0"/>
              </a:rPr>
              <a:t>x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b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while   </a:t>
            </a:r>
            <a:r>
              <a:rPr lang="en-US" sz="2600" i="1" dirty="0" smtClean="0"/>
              <a:t>y </a:t>
            </a:r>
            <a:r>
              <a:rPr lang="en-US" sz="2600" i="1" dirty="0" smtClean="0">
                <a:latin typeface="Cambria Math"/>
                <a:ea typeface="Cambria Math"/>
              </a:rPr>
              <a:t>≠ </a:t>
            </a:r>
            <a:r>
              <a:rPr lang="en-US" sz="2600" dirty="0" smtClean="0">
                <a:latin typeface="Cambria Math"/>
                <a:ea typeface="Cambria Math"/>
              </a:rPr>
              <a:t>0</a:t>
            </a: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r</a:t>
            </a:r>
            <a:r>
              <a:rPr lang="en-US" sz="2600" dirty="0" smtClean="0"/>
              <a:t> := </a:t>
            </a:r>
            <a:r>
              <a:rPr lang="en-US" sz="2600" i="1" dirty="0" smtClean="0"/>
              <a:t>x</a:t>
            </a:r>
            <a:r>
              <a:rPr lang="en-US" sz="2600" dirty="0" smtClean="0"/>
              <a:t> </a:t>
            </a:r>
            <a:r>
              <a:rPr lang="en-US" sz="2600" b="1" dirty="0" smtClean="0"/>
              <a:t>mod</a:t>
            </a:r>
            <a:r>
              <a:rPr lang="en-US" sz="2600" dirty="0" smtClean="0"/>
              <a:t>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x </a:t>
            </a:r>
            <a:r>
              <a:rPr lang="en-US" sz="2600" dirty="0" smtClean="0"/>
              <a:t>:=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y</a:t>
            </a:r>
            <a:r>
              <a:rPr lang="en-US" sz="2600" dirty="0" smtClean="0"/>
              <a:t> := </a:t>
            </a:r>
            <a:r>
              <a:rPr lang="en-US" sz="2600" i="1" dirty="0" smtClean="0"/>
              <a:t>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noProof="0" dirty="0" smtClean="0"/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 smtClean="0"/>
              <a:t> </a:t>
            </a:r>
            <a:r>
              <a:rPr lang="en-US" sz="2600" i="1" noProof="0" dirty="0" smtClean="0"/>
              <a:t>x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83" y="315817"/>
            <a:ext cx="8229600" cy="1143000"/>
          </a:xfrm>
        </p:spPr>
        <p:txBody>
          <a:bodyPr/>
          <a:lstStyle/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Theorem</a:t>
            </a:r>
            <a:r>
              <a:rPr lang="en-US" sz="2000" dirty="0" smtClean="0"/>
              <a:t>: if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are positive integers, then there exist integers </a:t>
            </a:r>
            <a:r>
              <a:rPr lang="en-US" sz="2000" b="1" i="1" dirty="0" smtClean="0"/>
              <a:t>s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</a:t>
            </a:r>
            <a:r>
              <a:rPr lang="en-US" sz="2000" dirty="0" smtClean="0"/>
              <a:t> such that 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i="1" dirty="0" err="1" smtClean="0"/>
              <a:t>a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b</a:t>
            </a:r>
            <a:r>
              <a:rPr lang="en-US" sz="2000" dirty="0" smtClean="0"/>
              <a:t>) = </a:t>
            </a:r>
            <a:r>
              <a:rPr lang="en-US" sz="2000" i="1" dirty="0" err="1" smtClean="0"/>
              <a:t>sa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tb</a:t>
            </a:r>
            <a:r>
              <a:rPr lang="en-US" sz="2000" dirty="0" smtClean="0"/>
              <a:t>. This is a </a:t>
            </a:r>
            <a:r>
              <a:rPr lang="en-US" sz="2000" b="1" dirty="0" smtClean="0">
                <a:solidFill>
                  <a:srgbClr val="00B050"/>
                </a:solidFill>
              </a:rPr>
              <a:t>linear combination</a:t>
            </a:r>
            <a:r>
              <a:rPr lang="en-US" sz="2000" i="1" dirty="0" smtClean="0"/>
              <a:t> </a:t>
            </a:r>
            <a:r>
              <a:rPr lang="en-US" sz="2000" dirty="0" smtClean="0"/>
              <a:t>with integer coefficients of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.</a:t>
            </a:r>
          </a:p>
          <a:p>
            <a:pPr marL="393192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 smtClean="0">
                <a:latin typeface="Cambria Math"/>
                <a:ea typeface="Cambria Math"/>
              </a:rPr>
              <a:t>252 = 198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 1 + 54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198 = 54  3 + 36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   54 = 36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 + 18</a:t>
            </a: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   36 = </a:t>
            </a:r>
            <a:r>
              <a:rPr lang="en-US" sz="1200" b="1" dirty="0">
                <a:solidFill>
                  <a:srgbClr val="3333FF"/>
                </a:solidFill>
                <a:latin typeface="Cambria Math"/>
                <a:ea typeface="Cambria Math"/>
                <a:sym typeface="Symbol"/>
              </a:rPr>
              <a:t>18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2 + 0</a:t>
            </a:r>
          </a:p>
          <a:p>
            <a:pPr marL="393192" lvl="1" indent="0">
              <a:buNone/>
            </a:pPr>
            <a:endParaRPr lang="en-US" sz="7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Now </a:t>
            </a:r>
            <a:r>
              <a:rPr lang="en-US" sz="1800" dirty="0">
                <a:latin typeface="Cambria Math"/>
                <a:ea typeface="Cambria Math"/>
              </a:rPr>
              <a:t>working </a:t>
            </a:r>
            <a:r>
              <a:rPr lang="en-US" sz="1800" dirty="0" smtClean="0">
                <a:latin typeface="Cambria Math"/>
                <a:ea typeface="Cambria Math"/>
              </a:rPr>
              <a:t>backwards</a:t>
            </a:r>
          </a:p>
          <a:p>
            <a:pPr marL="0" lvl="1" indent="0">
              <a:buNone/>
            </a:pPr>
            <a:endParaRPr lang="en-US" sz="700" dirty="0" smtClean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54 - 1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36</a:t>
            </a:r>
            <a:endParaRPr lang="en-US" sz="1200" dirty="0">
              <a:latin typeface="Cambria Math"/>
              <a:ea typeface="Cambria Math"/>
              <a:sym typeface="Symbol"/>
            </a:endParaRPr>
          </a:p>
          <a:p>
            <a:pPr lvl="1"/>
            <a:r>
              <a:rPr lang="en-US" sz="1200" dirty="0" smtClean="0">
                <a:latin typeface="Cambria Math"/>
                <a:ea typeface="Cambria Math"/>
                <a:sym typeface="Symbol"/>
              </a:rPr>
              <a:t>36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198 - 3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</a:t>
            </a:r>
          </a:p>
          <a:p>
            <a:pPr lvl="1"/>
            <a:r>
              <a:rPr lang="en-US" sz="1200" dirty="0" smtClean="0">
                <a:latin typeface="Cambria Math"/>
                <a:ea typeface="Cambria Math"/>
              </a:rPr>
              <a:t>54 = 252 - 1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 198</a:t>
            </a:r>
            <a:endParaRPr lang="en-US" sz="1200" dirty="0" smtClean="0">
              <a:latin typeface="Cambria Math"/>
              <a:ea typeface="Cambria Math"/>
            </a:endParaRPr>
          </a:p>
          <a:p>
            <a:pPr marL="342900" lvl="1" indent="-342900"/>
            <a:endParaRPr lang="en-US" sz="700" dirty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Substituting the 2</a:t>
            </a:r>
            <a:r>
              <a:rPr lang="en-US" sz="1800" baseline="30000" dirty="0" smtClean="0">
                <a:latin typeface="Cambria Math"/>
                <a:ea typeface="Cambria Math"/>
              </a:rPr>
              <a:t>nd</a:t>
            </a:r>
            <a:r>
              <a:rPr lang="en-US" sz="1800" dirty="0" smtClean="0">
                <a:latin typeface="Cambria Math"/>
                <a:ea typeface="Cambria Math"/>
              </a:rPr>
              <a:t> equation into the 1</a:t>
            </a:r>
            <a:r>
              <a:rPr lang="en-US" sz="1800" baseline="30000" dirty="0" smtClean="0">
                <a:latin typeface="Cambria Math"/>
                <a:ea typeface="Cambria Math"/>
              </a:rPr>
              <a:t>st</a:t>
            </a:r>
            <a:r>
              <a:rPr lang="en-US" sz="1800" dirty="0" smtClean="0">
                <a:latin typeface="Cambria Math"/>
                <a:ea typeface="Cambria Math"/>
              </a:rPr>
              <a:t> equation yields:</a:t>
            </a:r>
          </a:p>
          <a:p>
            <a:pPr marL="0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54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- 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(198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- 3 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54)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= -1  198 + 4  54</a:t>
            </a:r>
          </a:p>
          <a:p>
            <a:pPr lvl="1"/>
            <a:endParaRPr lang="en-US" sz="700" dirty="0" smtClean="0">
              <a:latin typeface="Cambria Math"/>
              <a:ea typeface="Cambria Math"/>
            </a:endParaRPr>
          </a:p>
          <a:p>
            <a:pPr marL="0" lvl="1" indent="0">
              <a:buNone/>
            </a:pPr>
            <a:r>
              <a:rPr lang="en-US" sz="1800" dirty="0" smtClean="0">
                <a:latin typeface="Cambria Math"/>
                <a:ea typeface="Cambria Math"/>
              </a:rPr>
              <a:t>Substituting 3</a:t>
            </a:r>
            <a:r>
              <a:rPr lang="en-US" sz="1800" baseline="30000" dirty="0" smtClean="0">
                <a:latin typeface="Cambria Math"/>
                <a:ea typeface="Cambria Math"/>
              </a:rPr>
              <a:t>rd</a:t>
            </a:r>
            <a:r>
              <a:rPr lang="en-US" sz="1800" dirty="0" smtClean="0">
                <a:latin typeface="Cambria Math"/>
                <a:ea typeface="Cambria Math"/>
              </a:rPr>
              <a:t> equation into the above equation </a:t>
            </a:r>
            <a:r>
              <a:rPr lang="en-US" sz="1800" dirty="0">
                <a:latin typeface="Cambria Math"/>
                <a:ea typeface="Cambria Math"/>
              </a:rPr>
              <a:t>yields</a:t>
            </a:r>
            <a:r>
              <a:rPr lang="en-US" sz="1800" dirty="0" smtClean="0">
                <a:latin typeface="Cambria Math"/>
                <a:ea typeface="Cambria Math"/>
              </a:rPr>
              <a:t>:</a:t>
            </a:r>
          </a:p>
          <a:p>
            <a:pPr marL="0" lvl="1" indent="0">
              <a:buNone/>
            </a:pPr>
            <a:endParaRPr lang="en-US" sz="700" dirty="0">
              <a:latin typeface="Cambria Math"/>
              <a:ea typeface="Cambria Math"/>
            </a:endParaRPr>
          </a:p>
          <a:p>
            <a:pPr lvl="1"/>
            <a:r>
              <a:rPr lang="en-US" sz="1200" dirty="0">
                <a:latin typeface="Cambria Math"/>
                <a:ea typeface="Cambria Math"/>
                <a:sym typeface="Symbol"/>
              </a:rPr>
              <a:t>18 =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-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1  198 + 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4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200" dirty="0">
                <a:latin typeface="Cambria Math"/>
                <a:ea typeface="Cambria Math"/>
              </a:rPr>
              <a:t>252 - 1 </a:t>
            </a:r>
            <a:r>
              <a:rPr lang="en-US" sz="1200" dirty="0">
                <a:latin typeface="Cambria Math"/>
                <a:ea typeface="Cambria Math"/>
                <a:sym typeface="Symbol"/>
              </a:rPr>
              <a:t> 198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400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sz="1200" b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4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 252 </a:t>
            </a:r>
            <a:r>
              <a:rPr lang="en-US" sz="1200" b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- 5</a:t>
            </a:r>
            <a:r>
              <a:rPr lang="en-US" sz="1200" dirty="0" smtClean="0">
                <a:latin typeface="Cambria Math"/>
                <a:ea typeface="Cambria Math"/>
                <a:sym typeface="Symbol"/>
              </a:rPr>
              <a:t>  198   </a:t>
            </a:r>
            <a:r>
              <a:rPr lang="en-US" sz="1800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sz="1800" b="1" dirty="0" smtClean="0">
                <a:solidFill>
                  <a:srgbClr val="00B050"/>
                </a:solidFill>
                <a:ea typeface="Cambria Math"/>
              </a:rPr>
              <a:t>extended </a:t>
            </a:r>
            <a:r>
              <a:rPr lang="en-US" sz="1800" b="1" dirty="0">
                <a:solidFill>
                  <a:srgbClr val="00B050"/>
                </a:solidFill>
                <a:ea typeface="Cambria Math"/>
              </a:rPr>
              <a:t>Euclidean algorithm</a:t>
            </a:r>
            <a:r>
              <a:rPr lang="en-US" sz="1800" dirty="0" smtClean="0">
                <a:latin typeface="Cambria Math"/>
                <a:ea typeface="Cambria Math"/>
                <a:sym typeface="Symbol"/>
              </a:rPr>
              <a:t>)</a:t>
            </a:r>
            <a:endParaRPr lang="en-US" sz="1200" dirty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1" y="7472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Dividing </a:t>
            </a:r>
            <a:r>
              <a:rPr lang="en-US" dirty="0" err="1" smtClean="0"/>
              <a:t>Congruences</a:t>
            </a:r>
            <a:r>
              <a:rPr lang="en-US" dirty="0" smtClean="0"/>
              <a:t> by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47" y="2110833"/>
            <a:ext cx="8458200" cy="42899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Dividing both sides of a valid congruence by an integer does not always produce a valid congruence (see </a:t>
            </a:r>
            <a:r>
              <a:rPr lang="en-US" sz="2400" dirty="0" smtClean="0"/>
              <a:t>Lec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02</a:t>
            </a:r>
            <a:r>
              <a:rPr lang="en-US" sz="2400" dirty="0" smtClean="0"/>
              <a:t> </a:t>
            </a:r>
            <a:r>
              <a:rPr lang="en-US" sz="2400" dirty="0" smtClean="0"/>
              <a:t>slide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But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dividing by an integer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relatively prime to the modulus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does produce a valid congruence: </a:t>
            </a: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a typeface="Cambria Math" pitchFamily="18" charset="0"/>
              </a:rPr>
              <a:t>Theorem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let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be a positive integer and let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sz="2400" i="1" dirty="0" smtClean="0">
                <a:ea typeface="Cambria Math" pitchFamily="18" charset="0"/>
              </a:rPr>
              <a:t>ac </a:t>
            </a:r>
            <a:r>
              <a:rPr lang="en-US" sz="2400" dirty="0" smtClean="0">
                <a:latin typeface="Cambria Math"/>
                <a:ea typeface="Cambria Math"/>
              </a:rPr>
              <a:t>≡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i="1" dirty="0" err="1" smtClean="0">
                <a:ea typeface="Cambria Math" pitchFamily="18" charset="0"/>
              </a:rPr>
              <a:t>bc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(mod</a:t>
            </a:r>
            <a:r>
              <a:rPr lang="en-US" sz="2400" i="1" dirty="0" smtClean="0">
                <a:ea typeface="Cambria Math" pitchFamily="18" charset="0"/>
              </a:rPr>
              <a:t> m</a:t>
            </a:r>
            <a:r>
              <a:rPr lang="en-US" sz="2400" dirty="0" smtClean="0">
                <a:ea typeface="Cambria Math" pitchFamily="18" charset="0"/>
              </a:rPr>
              <a:t>) and </a:t>
            </a:r>
            <a:r>
              <a:rPr lang="en-US" sz="2400" b="1" dirty="0" err="1" smtClean="0">
                <a:ea typeface="Cambria Math" pitchFamily="18" charset="0"/>
              </a:rPr>
              <a:t>gcd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err="1" smtClean="0">
                <a:ea typeface="Cambria Math" pitchFamily="18" charset="0"/>
              </a:rPr>
              <a:t>c,m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sz="2400" dirty="0" smtClean="0">
                <a:latin typeface="Cambria Math"/>
                <a:ea typeface="Cambria Math"/>
              </a:rPr>
              <a:t>≡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b </a:t>
            </a:r>
            <a:r>
              <a:rPr lang="en-US" sz="2400" dirty="0" smtClean="0">
                <a:ea typeface="Cambria Math" pitchFamily="18" charset="0"/>
              </a:rPr>
              <a:t>(mod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ea typeface="Cambria Math" pitchFamily="18" charset="0"/>
              </a:rPr>
              <a:t>Example</a:t>
            </a:r>
            <a:r>
              <a:rPr lang="en-US" sz="2400" dirty="0" smtClean="0">
                <a:ea typeface="Cambria Math" pitchFamily="18" charset="0"/>
              </a:rPr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36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mod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i="1" dirty="0" smtClean="0"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ambria Math" pitchFamily="18" charset="0"/>
              </a:rPr>
              <a:t>Since </a:t>
            </a:r>
            <a:r>
              <a:rPr lang="en-US" sz="2400" b="1" dirty="0" err="1" smtClean="0">
                <a:ea typeface="Cambria Math" pitchFamily="18" charset="0"/>
              </a:rPr>
              <a:t>gcd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2,7</a:t>
            </a:r>
            <a:r>
              <a:rPr lang="en-US" sz="2400" dirty="0" smtClean="0">
                <a:ea typeface="Cambria Math" pitchFamily="18" charset="0"/>
              </a:rPr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therefore, 18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mod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)</a:t>
            </a:r>
            <a:r>
              <a:rPr lang="en-US" sz="2400" i="1" dirty="0">
                <a:ea typeface="Cambria Math" pitchFamily="18" charset="0"/>
              </a:rPr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20"/>
            <a:ext cx="8229600" cy="1143000"/>
          </a:xfrm>
        </p:spPr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Prime Numbers and their Properties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Conjectures and Open Problems About Primes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Greatest Common Divisors (GCD)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Least Common Multiples (LCM)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Euclidian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Extended Euclidian Algorithm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1143000"/>
          </a:xfrm>
        </p:spPr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06880"/>
            <a:ext cx="8382000" cy="4693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a positive integer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greater than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is called </a:t>
            </a:r>
            <a:r>
              <a:rPr lang="en-US" sz="2400" b="1" dirty="0" smtClean="0">
                <a:solidFill>
                  <a:srgbClr val="00B0F0"/>
                </a:solidFill>
              </a:rPr>
              <a:t>prime</a:t>
            </a:r>
            <a:r>
              <a:rPr lang="en-US" sz="2400" dirty="0" smtClean="0">
                <a:solidFill>
                  <a:srgbClr val="00B0F0"/>
                </a:solidFill>
              </a:rPr>
              <a:t> if the only positive factors of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are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. A positive integer that is greater than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and is not prime is called </a:t>
            </a:r>
            <a:r>
              <a:rPr lang="en-US" sz="2400" b="1" dirty="0" smtClean="0">
                <a:solidFill>
                  <a:srgbClr val="00B0F0"/>
                </a:solidFill>
              </a:rPr>
              <a:t>composite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 is prime because its only positive factors are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/>
              <a:t>, but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dirty="0" smtClean="0"/>
              <a:t> is composite because it is divisible by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1, 9, </a:t>
            </a:r>
            <a:r>
              <a:rPr lang="en-US" sz="2400" dirty="0" smtClean="0"/>
              <a:t>and also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/>
              <a:t>Theorem</a:t>
            </a:r>
            <a:r>
              <a:rPr lang="en-US" sz="2400" dirty="0"/>
              <a:t>: every positive integer greater than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can be written uniquely as a prime or as the product of primes.</a:t>
            </a:r>
            <a:endParaRPr lang="en-US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 = 2</a:t>
            </a:r>
            <a:r>
              <a:rPr lang="en-US" sz="2000" baseline="30000" dirty="0">
                <a:latin typeface="Cambria Math"/>
                <a:ea typeface="Cambria Math"/>
              </a:rPr>
              <a:t>2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5</a:t>
            </a:r>
            <a:r>
              <a:rPr lang="en-US" sz="2000" baseline="30000" dirty="0">
                <a:latin typeface="Cambria Math"/>
                <a:ea typeface="Cambria Math"/>
              </a:rPr>
              <a:t>2</a:t>
            </a:r>
            <a:r>
              <a:rPr lang="en-US" sz="2000" dirty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sz="2000" dirty="0">
                <a:latin typeface="Cambria Math"/>
                <a:ea typeface="Cambria Math"/>
              </a:rPr>
              <a:t>64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000" dirty="0">
                <a:latin typeface="Cambria Math"/>
                <a:ea typeface="Cambria Math"/>
              </a:rPr>
              <a:t> 2 = </a:t>
            </a:r>
            <a:r>
              <a:rPr lang="en-US" sz="2000" dirty="0" smtClean="0">
                <a:latin typeface="Cambria Math"/>
                <a:ea typeface="Cambria Math"/>
              </a:rPr>
              <a:t>2</a:t>
            </a:r>
            <a:r>
              <a:rPr lang="en-US" sz="2000" baseline="30000" dirty="0" smtClean="0">
                <a:latin typeface="Cambria Math"/>
                <a:ea typeface="Cambria Math"/>
              </a:rPr>
              <a:t>6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6" y="555434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sz="5400" dirty="0" smtClean="0"/>
              <a:t>etermining P</a:t>
            </a:r>
            <a:r>
              <a:rPr lang="en-US" dirty="0" smtClean="0"/>
              <a:t>rime Numbers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525" y="1724819"/>
            <a:ext cx="5536851" cy="4828381"/>
          </a:xfrm>
        </p:spPr>
      </p:pic>
      <p:sp>
        <p:nvSpPr>
          <p:cNvPr id="5" name="TextBox 4"/>
          <p:cNvSpPr txBox="1"/>
          <p:nvPr/>
        </p:nvSpPr>
        <p:spPr>
          <a:xfrm>
            <a:off x="5791200" y="1752600"/>
            <a:ext cx="3276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/>
              <a:t>If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 is a composite integer, then it has a prime divisor less than or equal to </a:t>
            </a:r>
            <a:r>
              <a:rPr lang="en-US" sz="2400" dirty="0" smtClean="0">
                <a:latin typeface="Cambria Math"/>
                <a:ea typeface="Cambria Math"/>
              </a:rPr>
              <a:t>√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12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Trial division</a:t>
            </a:r>
            <a:r>
              <a:rPr lang="en-US" sz="2400" dirty="0"/>
              <a:t>:</a:t>
            </a:r>
            <a:r>
              <a:rPr lang="en-US" sz="2400" dirty="0" smtClean="0"/>
              <a:t> a very inefficient method of determining if a number </a:t>
            </a:r>
            <a:r>
              <a:rPr lang="en-US" sz="2400" i="1" dirty="0" smtClean="0"/>
              <a:t>n</a:t>
            </a:r>
            <a:r>
              <a:rPr lang="en-US" sz="2400" dirty="0" smtClean="0"/>
              <a:t> is prime, is to try every integer    </a:t>
            </a:r>
            <a:r>
              <a:rPr lang="en-US" sz="2400" i="1" dirty="0" err="1" smtClean="0"/>
              <a:t>i</a:t>
            </a:r>
            <a:r>
              <a:rPr lang="en-US" sz="2400" dirty="0" smtClean="0">
                <a:latin typeface="Cambria Math"/>
                <a:ea typeface="Cambria Math"/>
              </a:rPr>
              <a:t> ≤√</a:t>
            </a:r>
            <a:r>
              <a:rPr lang="en-US" sz="2400" i="1" dirty="0" smtClean="0"/>
              <a:t>n </a:t>
            </a:r>
            <a:r>
              <a:rPr lang="en-US" sz="2400" dirty="0" smtClean="0"/>
              <a:t>and see if n is divisible by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81" y="475488"/>
            <a:ext cx="8229600" cy="1143000"/>
          </a:xfrm>
        </p:spPr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6880"/>
            <a:ext cx="8763000" cy="469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prime numbers of the form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50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i="1" baseline="300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−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1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 , 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where</a:t>
            </a:r>
            <a:r>
              <a:rPr lang="en-US" sz="2400" i="1" dirty="0" smtClean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sz="2400" baseline="30000" dirty="0" smtClean="0">
                <a:solidFill>
                  <a:srgbClr val="00B0F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prime, are called </a:t>
            </a:r>
            <a:r>
              <a:rPr lang="en-US" sz="2400" b="1" dirty="0" err="1" smtClean="0">
                <a:solidFill>
                  <a:srgbClr val="00B0F0"/>
                </a:solidFill>
              </a:rPr>
              <a:t>Mersenne</a:t>
            </a:r>
            <a:r>
              <a:rPr lang="en-US" sz="2400" b="1" dirty="0" smtClean="0">
                <a:solidFill>
                  <a:srgbClr val="00B0F0"/>
                </a:solidFill>
              </a:rPr>
              <a:t> primes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Such as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3</a:t>
            </a:r>
            <a:r>
              <a:rPr lang="en-US" sz="2200" i="1" dirty="0" smtClean="0">
                <a:latin typeface="Cambria Math"/>
                <a:ea typeface="Cambria Math"/>
              </a:rPr>
              <a:t>,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7,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31 ,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 </a:t>
            </a:r>
            <a:r>
              <a:rPr lang="en-US" sz="2200" i="1" dirty="0" smtClean="0">
                <a:latin typeface="Cambria Math"/>
                <a:ea typeface="Cambria Math"/>
              </a:rPr>
              <a:t> = </a:t>
            </a:r>
            <a:r>
              <a:rPr lang="en-US" sz="2200" dirty="0" smtClean="0">
                <a:latin typeface="Cambria Math"/>
                <a:ea typeface="Cambria Math"/>
              </a:rPr>
              <a:t>127.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200" i="1" baseline="30000" dirty="0" smtClean="0"/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</a:t>
            </a:r>
            <a:r>
              <a:rPr lang="en-US" sz="2200" i="1" dirty="0" smtClean="0">
                <a:latin typeface="Cambria Math"/>
                <a:ea typeface="Cambria Math"/>
              </a:rPr>
              <a:t>  = </a:t>
            </a:r>
            <a:r>
              <a:rPr lang="en-US" sz="2200" dirty="0" smtClean="0">
                <a:latin typeface="Cambria Math"/>
                <a:ea typeface="Cambria Math"/>
              </a:rPr>
              <a:t>2047 </a:t>
            </a:r>
            <a:r>
              <a:rPr lang="en-US" sz="2200" dirty="0" smtClean="0">
                <a:ea typeface="Cambria Math"/>
              </a:rPr>
              <a:t>is </a:t>
            </a:r>
            <a:r>
              <a:rPr lang="en-US" sz="2200" b="1" dirty="0" smtClean="0">
                <a:solidFill>
                  <a:srgbClr val="FF0000"/>
                </a:solidFill>
                <a:ea typeface="Cambria Math"/>
              </a:rPr>
              <a:t>not</a:t>
            </a:r>
            <a:r>
              <a:rPr lang="en-US" sz="2200" dirty="0" smtClean="0">
                <a:ea typeface="Cambria Math"/>
              </a:rPr>
              <a:t> a </a:t>
            </a:r>
            <a:r>
              <a:rPr lang="en-US" sz="2200" dirty="0" err="1" smtClean="0">
                <a:ea typeface="Cambria Math"/>
              </a:rPr>
              <a:t>Mersenne</a:t>
            </a:r>
            <a:r>
              <a:rPr lang="en-US" sz="2200" dirty="0" smtClean="0">
                <a:ea typeface="Cambria Math"/>
              </a:rPr>
              <a:t> prime</a:t>
            </a:r>
            <a:r>
              <a:rPr lang="en-US" sz="2200" dirty="0" smtClean="0">
                <a:latin typeface="Cambria Math"/>
                <a:ea typeface="Cambria Math"/>
              </a:rPr>
              <a:t> since 2047 = 23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89 is </a:t>
            </a:r>
            <a:r>
              <a:rPr lang="en-US" sz="2200" b="1" dirty="0" smtClean="0">
                <a:solidFill>
                  <a:srgbClr val="FF0000"/>
                </a:solidFill>
                <a:latin typeface="Cambria Math"/>
                <a:ea typeface="Cambria Math"/>
              </a:rPr>
              <a:t>not</a:t>
            </a:r>
            <a:r>
              <a:rPr lang="en-US" sz="2200" dirty="0" smtClean="0">
                <a:latin typeface="Cambria Math"/>
                <a:ea typeface="Cambria Math"/>
              </a:rPr>
              <a:t> a prim number.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/>
                <a:ea typeface="Cambria Math"/>
              </a:rPr>
              <a:t>As of mid 2011,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47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err="1" smtClean="0">
                <a:latin typeface="Cambria Math"/>
                <a:ea typeface="Cambria Math"/>
              </a:rPr>
              <a:t>Mersenne</a:t>
            </a:r>
            <a:r>
              <a:rPr lang="en-US" sz="2200" dirty="0" smtClean="0">
                <a:latin typeface="Cambria Math"/>
                <a:ea typeface="Cambria Math"/>
              </a:rPr>
              <a:t> primes were known, the largest is 2</a:t>
            </a:r>
            <a:r>
              <a:rPr lang="en-US" sz="2200" baseline="30000" dirty="0" smtClean="0">
                <a:latin typeface="Cambria Math"/>
                <a:ea typeface="Cambria Math"/>
              </a:rPr>
              <a:t>43,112,609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dirty="0" smtClean="0">
                <a:latin typeface="Cambria Math"/>
                <a:ea typeface="Cambria Math"/>
              </a:rPr>
              <a:t>1, which has nearly 13 million decimal digits.</a:t>
            </a:r>
          </a:p>
          <a:p>
            <a:pPr lvl="1"/>
            <a:endParaRPr lang="en-US" sz="1200" dirty="0" smtClean="0">
              <a:latin typeface="Cambria Math"/>
              <a:ea typeface="Cambria Math"/>
            </a:endParaRPr>
          </a:p>
          <a:p>
            <a:pPr lvl="1"/>
            <a:r>
              <a:rPr lang="en-US" sz="2200" dirty="0" smtClean="0">
                <a:latin typeface="Cambria Math"/>
                <a:ea typeface="Cambria Math"/>
              </a:rPr>
              <a:t>The </a:t>
            </a:r>
            <a:r>
              <a:rPr lang="en-US" sz="2200" i="1" dirty="0" smtClean="0">
                <a:ea typeface="Cambria Math"/>
              </a:rPr>
              <a:t>Great Internet </a:t>
            </a:r>
            <a:r>
              <a:rPr lang="en-US" sz="2200" i="1" dirty="0" err="1" smtClean="0">
                <a:ea typeface="Cambria Math"/>
              </a:rPr>
              <a:t>Mersenne</a:t>
            </a:r>
            <a:r>
              <a:rPr lang="en-US" sz="2200" i="1" dirty="0" smtClean="0">
                <a:ea typeface="Cambria Math"/>
              </a:rPr>
              <a:t> Prime Search </a:t>
            </a:r>
            <a:r>
              <a:rPr lang="en-US" sz="2200" dirty="0" smtClean="0">
                <a:latin typeface="Cambria Math"/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GIMPS</a:t>
            </a:r>
            <a:r>
              <a:rPr lang="en-US" sz="2200" dirty="0" smtClean="0">
                <a:latin typeface="Cambria Math"/>
                <a:ea typeface="Cambria Math"/>
              </a:rPr>
              <a:t>) is a distributed computing project to search for new </a:t>
            </a:r>
            <a:r>
              <a:rPr lang="en-US" sz="2200" dirty="0" err="1" smtClean="0">
                <a:latin typeface="Cambria Math"/>
                <a:ea typeface="Cambria Math"/>
              </a:rPr>
              <a:t>Mersenne</a:t>
            </a:r>
            <a:r>
              <a:rPr lang="en-US" sz="2200" dirty="0" smtClean="0">
                <a:latin typeface="Cambria Math"/>
                <a:ea typeface="Cambria Math"/>
              </a:rPr>
              <a:t> Primes</a:t>
            </a:r>
            <a:r>
              <a:rPr lang="en-US" sz="2200" dirty="0">
                <a:latin typeface="Cambria Math"/>
                <a:ea typeface="Cambria Math"/>
              </a:rPr>
              <a:t>: </a:t>
            </a:r>
            <a:r>
              <a:rPr lang="en-US" sz="2200" dirty="0">
                <a:solidFill>
                  <a:srgbClr val="3333FF"/>
                </a:solidFill>
                <a:latin typeface="Cambria Math"/>
                <a:ea typeface="Cambria Math"/>
              </a:rPr>
              <a:t>http://www.mersenne.org</a:t>
            </a:r>
            <a:r>
              <a:rPr lang="en-US" sz="2200" dirty="0" smtClean="0">
                <a:solidFill>
                  <a:srgbClr val="3333FF"/>
                </a:solidFill>
                <a:latin typeface="Cambria Math"/>
                <a:ea typeface="Cambria Math"/>
              </a:rPr>
              <a:t>/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534400" cy="4846320"/>
          </a:xfrm>
          <a:noFill/>
        </p:spPr>
        <p:txBody>
          <a:bodyPr>
            <a:normAutofit/>
          </a:bodyPr>
          <a:lstStyle/>
          <a:p>
            <a:r>
              <a:rPr lang="en-US" sz="2200" dirty="0" smtClean="0"/>
              <a:t>The problem of generating large  primes is of both theoretical and practical interest. We later see that finding large primes with hundreds of digits is important in cryptography.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So far, </a:t>
            </a:r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r>
              <a:rPr lang="en-US" sz="2200" dirty="0" smtClean="0"/>
              <a:t> useful closed formula that always produces prime numbers has been found: </a:t>
            </a:r>
          </a:p>
          <a:p>
            <a:pPr marL="0" indent="0">
              <a:buNone/>
            </a:pPr>
            <a:endParaRPr lang="en-US" sz="600" dirty="0" smtClean="0"/>
          </a:p>
          <a:p>
            <a:pPr lvl="1"/>
            <a:r>
              <a:rPr lang="en-US" sz="2200" dirty="0" smtClean="0"/>
              <a:t>But </a:t>
            </a:r>
            <a:r>
              <a:rPr lang="en-US" sz="2200" b="1" i="1" dirty="0" smtClean="0">
                <a:solidFill>
                  <a:srgbClr val="00B050"/>
                </a:solidFill>
              </a:rPr>
              <a:t>f 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dirty="0" smtClean="0">
                <a:solidFill>
                  <a:srgbClr val="00B050"/>
                </a:solidFill>
              </a:rPr>
              <a:t>) = 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−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i="1" dirty="0" smtClean="0">
                <a:solidFill>
                  <a:srgbClr val="00B050"/>
                </a:solidFill>
              </a:rPr>
              <a:t>n</a:t>
            </a:r>
            <a:r>
              <a:rPr lang="en-US" sz="2200" b="1" dirty="0" smtClean="0">
                <a:solidFill>
                  <a:srgbClr val="00B050"/>
                </a:solidFill>
              </a:rPr>
              <a:t> +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dirty="0" smtClean="0"/>
              <a:t> is prime for all integers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1, 2, …, 40</a:t>
            </a:r>
            <a:r>
              <a:rPr lang="en-US" sz="2200" dirty="0" smtClean="0"/>
              <a:t>.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But </a:t>
            </a:r>
            <a:r>
              <a:rPr lang="en-US" sz="2200" i="1" dirty="0" smtClean="0"/>
              <a:t>f 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is not a prime number. </a:t>
            </a:r>
          </a:p>
          <a:p>
            <a:pPr marL="393192" lvl="1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/>
              <a:t>More generally, there is </a:t>
            </a:r>
            <a:r>
              <a:rPr lang="en-US" sz="2200" b="1" dirty="0" smtClean="0">
                <a:solidFill>
                  <a:srgbClr val="FF0000"/>
                </a:solidFill>
              </a:rPr>
              <a:t>no</a:t>
            </a:r>
            <a:r>
              <a:rPr lang="en-US" sz="2200" dirty="0" smtClean="0"/>
              <a:t> polynomial with integer coefficients such that </a:t>
            </a:r>
            <a:r>
              <a:rPr lang="en-US" sz="2200" i="1" dirty="0" smtClean="0"/>
              <a:t>f 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is prime for all positive integers </a:t>
            </a:r>
            <a:r>
              <a:rPr lang="en-US" sz="2200" i="1" dirty="0" smtClean="0"/>
              <a:t>n.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200" dirty="0" smtClean="0"/>
              <a:t>Fortunately, we can generate large integers which are almost certainly primes. We will see this </a:t>
            </a:r>
            <a:r>
              <a:rPr lang="en-US" sz="2200" dirty="0" smtClean="0"/>
              <a:t>later on</a:t>
            </a:r>
            <a:r>
              <a:rPr lang="en-US" sz="2200" dirty="0" smtClean="0"/>
              <a:t>.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Conjectures about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68" y="1977710"/>
            <a:ext cx="8458200" cy="454152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every even integer </a:t>
            </a:r>
            <a:r>
              <a:rPr lang="en-US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&gt; 2, is the sum of two primes, e.g., 8 = 3+5, 12 = 5+7, etc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It has been verified by computer for positive even integers up to 1.6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It is believed to be true by most mathematicians.</a:t>
            </a:r>
          </a:p>
          <a:p>
            <a:endParaRPr lang="en-US" sz="1300" dirty="0" smtClean="0">
              <a:solidFill>
                <a:srgbClr val="00B050"/>
              </a:solidFill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The Twin Prime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there are infinitely many pairs of twin primes where “twin primes” are pairs of primes that differ by 2, e.g., 3 and 5, 5 and 7, 11 and 13, etc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current world’s record for twin primes consists of numbers 65,516,468,355</a:t>
            </a:r>
            <a:r>
              <a:rPr lang="en-US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dirty="0" smtClean="0">
                <a:latin typeface="Cambria Math"/>
                <a:ea typeface="Cambria Math"/>
              </a:rPr>
              <a:t>23</a:t>
            </a:r>
            <a:r>
              <a:rPr lang="en-US" baseline="30000" dirty="0" smtClean="0">
                <a:latin typeface="Cambria Math"/>
                <a:ea typeface="Cambria Math"/>
              </a:rPr>
              <a:t>33,333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dirty="0" smtClean="0">
                <a:latin typeface="Cambria Math"/>
                <a:ea typeface="Cambria Math"/>
              </a:rPr>
              <a:t>1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65,516,468,355</a:t>
            </a:r>
            <a:r>
              <a:rPr lang="en-US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dirty="0">
                <a:latin typeface="Cambria Math"/>
                <a:ea typeface="Cambria Math"/>
              </a:rPr>
              <a:t>23</a:t>
            </a:r>
            <a:r>
              <a:rPr lang="en-US" baseline="30000" dirty="0">
                <a:latin typeface="Cambria Math"/>
                <a:ea typeface="Cambria Math"/>
              </a:rPr>
              <a:t>33,333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which have 100,355 decimal digits.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32" y="6490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880395"/>
            <a:ext cx="8229600" cy="44882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let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be integers, not both zero. The largest integer </a:t>
            </a:r>
            <a:r>
              <a:rPr lang="en-US" sz="2400" i="1" dirty="0" smtClean="0">
                <a:solidFill>
                  <a:srgbClr val="00B0F0"/>
                </a:solidFill>
              </a:rPr>
              <a:t>d</a:t>
            </a:r>
            <a:r>
              <a:rPr lang="en-US" sz="2400" dirty="0" smtClean="0">
                <a:solidFill>
                  <a:srgbClr val="00B0F0"/>
                </a:solidFill>
              </a:rPr>
              <a:t> such that </a:t>
            </a:r>
            <a:r>
              <a:rPr lang="en-US" sz="2400" i="1" dirty="0" smtClean="0">
                <a:solidFill>
                  <a:srgbClr val="00B0F0"/>
                </a:solidFill>
              </a:rPr>
              <a:t>d </a:t>
            </a:r>
            <a:r>
              <a:rPr lang="en-US" sz="2400" dirty="0" smtClean="0">
                <a:solidFill>
                  <a:srgbClr val="00B0F0"/>
                </a:solidFill>
              </a:rPr>
              <a:t>|</a:t>
            </a:r>
            <a:r>
              <a:rPr lang="en-US" sz="2400" i="1" dirty="0" smtClean="0">
                <a:solidFill>
                  <a:srgbClr val="00B0F0"/>
                </a:solidFill>
              </a:rPr>
              <a:t> a </a:t>
            </a:r>
            <a:r>
              <a:rPr lang="en-US" sz="2400" dirty="0" smtClean="0">
                <a:solidFill>
                  <a:srgbClr val="00B0F0"/>
                </a:solidFill>
              </a:rPr>
              <a:t>and also </a:t>
            </a:r>
            <a:r>
              <a:rPr lang="en-US" sz="2400" i="1" dirty="0" smtClean="0">
                <a:solidFill>
                  <a:srgbClr val="00B0F0"/>
                </a:solidFill>
              </a:rPr>
              <a:t>d </a:t>
            </a:r>
            <a:r>
              <a:rPr lang="en-US" sz="2400" dirty="0" smtClean="0">
                <a:solidFill>
                  <a:srgbClr val="00B0F0"/>
                </a:solidFill>
              </a:rPr>
              <a:t>|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is called the </a:t>
            </a:r>
            <a:r>
              <a:rPr lang="en-US" sz="2400" b="1" dirty="0" smtClean="0">
                <a:solidFill>
                  <a:srgbClr val="00B0F0"/>
                </a:solidFill>
              </a:rPr>
              <a:t>greatest common divisor </a:t>
            </a:r>
            <a:r>
              <a:rPr lang="en-US" sz="2400" dirty="0" smtClean="0">
                <a:solidFill>
                  <a:srgbClr val="00B0F0"/>
                </a:solidFill>
              </a:rPr>
              <a:t>of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  <a:r>
              <a:rPr lang="en-US" sz="2400" dirty="0" smtClean="0">
                <a:solidFill>
                  <a:srgbClr val="00B0F0"/>
                </a:solidFill>
              </a:rPr>
              <a:t>, denoted by </a:t>
            </a:r>
            <a:r>
              <a:rPr lang="en-US" sz="2400" b="1" dirty="0" err="1" smtClean="0">
                <a:solidFill>
                  <a:srgbClr val="00B0F0"/>
                </a:solidFill>
              </a:rPr>
              <a:t>gcd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a,b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300" dirty="0" smtClean="0"/>
              <a:t>    </a:t>
            </a: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greatest common divisor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2400" dirty="0" smtClean="0"/>
              <a:t>? 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24 = 2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 and   36 = </a:t>
            </a:r>
            <a:r>
              <a:rPr lang="en-US" sz="2400" b="1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b="1" baseline="30000" dirty="0" smtClean="0">
                <a:solidFill>
                  <a:srgbClr val="92D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 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 therefore   </a:t>
            </a:r>
            <a:r>
              <a:rPr lang="en-US" sz="2400" b="1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24,36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12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greatest common divisor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17 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and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22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2  11   therefore   </a:t>
            </a:r>
            <a:r>
              <a:rPr lang="en-US" sz="2400" b="1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In fact, 17 and 22 are relatively prime.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83" y="663766"/>
            <a:ext cx="8229600" cy="1143000"/>
          </a:xfrm>
        </p:spPr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and </a:t>
            </a:r>
            <a:r>
              <a:rPr lang="en-US" sz="2400" i="1" dirty="0" smtClean="0">
                <a:solidFill>
                  <a:srgbClr val="00B0F0"/>
                </a:solidFill>
              </a:rPr>
              <a:t>b </a:t>
            </a:r>
            <a:r>
              <a:rPr lang="en-US" sz="2400" dirty="0" smtClean="0">
                <a:solidFill>
                  <a:srgbClr val="00B0F0"/>
                </a:solidFill>
              </a:rPr>
              <a:t>are </a:t>
            </a:r>
            <a:r>
              <a:rPr lang="en-US" sz="2400" b="1" dirty="0" smtClean="0">
                <a:solidFill>
                  <a:srgbClr val="00B0F0"/>
                </a:solidFill>
              </a:rPr>
              <a:t>relatively prime </a:t>
            </a:r>
            <a:r>
              <a:rPr lang="en-US" sz="2400" dirty="0" smtClean="0">
                <a:solidFill>
                  <a:srgbClr val="00B0F0"/>
                </a:solidFill>
              </a:rPr>
              <a:t>if their greatest common divisor is </a:t>
            </a:r>
            <a:r>
              <a:rPr lang="en-US" sz="2400" b="1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, e.g., 17 and 22</a:t>
            </a:r>
            <a:r>
              <a:rPr lang="en-US" sz="2400" dirty="0" smtClean="0"/>
              <a:t>. 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the integers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, …,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smtClean="0">
                <a:solidFill>
                  <a:srgbClr val="00B0F0"/>
                </a:solidFill>
              </a:rPr>
              <a:t>n</a:t>
            </a:r>
            <a:r>
              <a:rPr lang="en-US" sz="2400" dirty="0" smtClean="0">
                <a:solidFill>
                  <a:srgbClr val="00B0F0"/>
                </a:solidFill>
              </a:rPr>
              <a:t> are </a:t>
            </a:r>
            <a:r>
              <a:rPr lang="en-US" sz="2400" b="1" dirty="0" smtClean="0">
                <a:solidFill>
                  <a:srgbClr val="00B0F0"/>
                </a:solidFill>
              </a:rPr>
              <a:t>pairwise relatively prime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err="1" smtClean="0">
                <a:solidFill>
                  <a:srgbClr val="00B0F0"/>
                </a:solidFill>
              </a:rPr>
              <a:t>gcd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i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i="1" dirty="0" err="1" smtClean="0">
                <a:solidFill>
                  <a:srgbClr val="00B0F0"/>
                </a:solidFill>
              </a:rPr>
              <a:t>a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j</a:t>
            </a:r>
            <a:r>
              <a:rPr lang="en-US" sz="2400" dirty="0" smtClean="0">
                <a:solidFill>
                  <a:srgbClr val="00B0F0"/>
                </a:solidFill>
              </a:rPr>
              <a:t>)=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</a:rPr>
              <a:t> whenever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 </a:t>
            </a:r>
            <a:r>
              <a:rPr lang="en-US" sz="2400" i="1" dirty="0" err="1" smtClean="0">
                <a:solidFill>
                  <a:srgbClr val="00B0F0"/>
                </a:solidFill>
                <a:ea typeface="Cambria Math"/>
              </a:rPr>
              <a:t>i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&lt;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j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≤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determine if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21 are pairwise relatively prime.</a:t>
            </a:r>
            <a:endParaRPr lang="en-US" sz="2400" i="1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(17,21) = 1. Therefore, 10, 17, and 21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are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pairwise relatively prime.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determine if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10, 19, and 24 are pairwise relatively prime.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sz="2400" b="1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(10,24) = 2, therefore, 10, 19, and 24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are not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pairwise relatively prime.</a:t>
            </a:r>
            <a:r>
              <a:rPr lang="en-US" sz="2400" b="1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25545</TotalTime>
  <Words>1549</Words>
  <Application>Microsoft Macintosh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1_Flow</vt:lpstr>
      <vt:lpstr> Primes, GCD, LCM and Euclidian Algorithm</vt:lpstr>
      <vt:lpstr>Section Summary</vt:lpstr>
      <vt:lpstr>Primes</vt:lpstr>
      <vt:lpstr>Determining Prime Numbers</vt:lpstr>
      <vt:lpstr>Mersenne Primes</vt:lpstr>
      <vt:lpstr>Generating Primes</vt:lpstr>
      <vt:lpstr>Conjectures about Primes</vt:lpstr>
      <vt:lpstr>Greatest Common Divisor</vt:lpstr>
      <vt:lpstr>Greatest Common Divisor</vt:lpstr>
      <vt:lpstr>Finding GCD Using Prime Factorizations</vt:lpstr>
      <vt:lpstr>Least Common Multiple</vt:lpstr>
      <vt:lpstr>Euclidean Algorithm</vt:lpstr>
      <vt:lpstr>Euclidean Algorithm</vt:lpstr>
      <vt:lpstr>gcds as Linear Combinations</vt:lpstr>
      <vt:lpstr>Dividing Congruences by an Integer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1078</cp:revision>
  <dcterms:created xsi:type="dcterms:W3CDTF">2011-03-27T19:20:00Z</dcterms:created>
  <dcterms:modified xsi:type="dcterms:W3CDTF">2015-08-27T17:11:07Z</dcterms:modified>
</cp:coreProperties>
</file>