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9" r:id="rId1"/>
  </p:sldMasterIdLst>
  <p:notesMasterIdLst>
    <p:notesMasterId r:id="rId18"/>
  </p:notesMasterIdLst>
  <p:handoutMasterIdLst>
    <p:handoutMasterId r:id="rId19"/>
  </p:handoutMasterIdLst>
  <p:sldIdLst>
    <p:sldId id="372" r:id="rId2"/>
    <p:sldId id="351" r:id="rId3"/>
    <p:sldId id="350" r:id="rId4"/>
    <p:sldId id="352" r:id="rId5"/>
    <p:sldId id="353" r:id="rId6"/>
    <p:sldId id="354" r:id="rId7"/>
    <p:sldId id="355" r:id="rId8"/>
    <p:sldId id="359" r:id="rId9"/>
    <p:sldId id="361" r:id="rId10"/>
    <p:sldId id="338" r:id="rId11"/>
    <p:sldId id="357" r:id="rId12"/>
    <p:sldId id="365" r:id="rId13"/>
    <p:sldId id="367" r:id="rId14"/>
    <p:sldId id="368" r:id="rId15"/>
    <p:sldId id="369" r:id="rId16"/>
    <p:sldId id="3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7957" autoAdjust="0"/>
  </p:normalViewPr>
  <p:slideViewPr>
    <p:cSldViewPr>
      <p:cViewPr varScale="1">
        <p:scale>
          <a:sx n="93" d="100"/>
          <a:sy n="93" d="100"/>
        </p:scale>
        <p:origin x="-116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32" y="99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1FA632-885D-4831-9476-D76FE939E0A1}" type="datetimeFigureOut">
              <a:rPr lang="en-US" smtClean="0"/>
              <a:pPr/>
              <a:t>9/1/15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D64385-8513-453C-9E3D-636D0AA403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81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A16AA0-8216-4751-9814-EA67007A7C08}" type="datetimeFigureOut">
              <a:rPr lang="en-US" smtClean="0"/>
              <a:pPr/>
              <a:t>9/1/15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76B2B-4BAF-43E6-B118-D588ADE207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55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371600"/>
            <a:ext cx="8991600" cy="1371600"/>
          </a:xfrm>
        </p:spPr>
        <p:txBody>
          <a:bodyPr/>
          <a:lstStyle>
            <a:lvl1pPr algn="ctr">
              <a:defRPr sz="3200" b="1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CA" dirty="0"/>
              <a:t>Paper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73C3F42F-15DF-46CA-9CC0-AA735731D732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 userDrawn="1"/>
        </p:nvSpPr>
        <p:spPr bwMode="auto">
          <a:xfrm>
            <a:off x="66675" y="3627236"/>
            <a:ext cx="8991600" cy="2763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tabLst>
                <a:tab pos="1025525" algn="l"/>
              </a:tabLst>
              <a:defRPr/>
            </a:pPr>
            <a:r>
              <a:rPr lang="en-US" sz="2000" b="1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Mehrdad Nojoumian</a:t>
            </a:r>
            <a:endParaRPr lang="en-CA" sz="2000" b="1" kern="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Department of Computer &amp; Electrical Engineering and Computer Science</a:t>
            </a:r>
          </a:p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Florida Atlantic University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tabLst>
                <a:tab pos="1025525" algn="l"/>
              </a:tabLst>
              <a:defRPr/>
            </a:pPr>
            <a:endParaRPr lang="en-CA" sz="1600" kern="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>
                <a:tab pos="1025525" algn="l"/>
              </a:tabLst>
              <a:defRPr/>
            </a:pPr>
            <a:r>
              <a:rPr lang="en-CA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COT 5930: Applied Cryptography</a:t>
            </a: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>
                <a:tab pos="1025525" algn="l"/>
              </a:tabLst>
              <a:defRPr/>
            </a:pPr>
            <a:endParaRPr lang="en-CA" kern="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 descr="FAU_Logo_Wide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829" y="762000"/>
            <a:ext cx="203148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472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E29A-1F8C-4624-8963-AF6D9447B968}" type="datetimeFigureOut">
              <a:rPr lang="en-US" smtClean="0"/>
              <a:pPr/>
              <a:t>9/1/15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95D5-60A3-455B-B6CD-4DC2757B1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87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E29A-1F8C-4624-8963-AF6D9447B968}" type="datetimeFigureOut">
              <a:rPr lang="en-US" smtClean="0"/>
              <a:pPr/>
              <a:t>9/1/15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95D5-60A3-455B-B6CD-4DC2757B1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9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E29A-1F8C-4624-8963-AF6D9447B968}" type="datetimeFigureOut">
              <a:rPr lang="en-US" smtClean="0"/>
              <a:pPr/>
              <a:t>9/1/15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95D5-60A3-455B-B6CD-4DC2757B1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2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CE6E29A-1F8C-4624-8963-AF6D9447B968}" type="datetimeFigureOut">
              <a:rPr lang="en-US" smtClean="0"/>
              <a:pPr/>
              <a:t>9/1/15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06F95D5-60A3-455B-B6CD-4DC2757B130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6597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Congruence, Primitive Root, DL and Ran Numbers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3030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268" y="620617"/>
            <a:ext cx="8229600" cy="1143000"/>
          </a:xfrm>
        </p:spPr>
        <p:txBody>
          <a:bodyPr/>
          <a:lstStyle/>
          <a:p>
            <a:r>
              <a:rPr lang="en-US" dirty="0" smtClean="0"/>
              <a:t>Fermat’s Little Theorem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852009"/>
            <a:ext cx="8382000" cy="454152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lang="en-US" sz="2200" b="1" dirty="0" smtClean="0"/>
              <a:t>Theorem</a:t>
            </a:r>
            <a:r>
              <a:rPr lang="en-US" sz="2200" dirty="0" smtClean="0"/>
              <a:t>: (</a:t>
            </a:r>
            <a:r>
              <a:rPr lang="en-US" sz="2200" i="1" dirty="0" smtClean="0"/>
              <a:t>Fermat’s Little The</a:t>
            </a:r>
            <a:r>
              <a:rPr lang="en-US" sz="2200" dirty="0" smtClean="0"/>
              <a:t>orem) if </a:t>
            </a:r>
            <a:r>
              <a:rPr lang="en-US" sz="2200" i="1" dirty="0" smtClean="0"/>
              <a:t>p</a:t>
            </a:r>
            <a:r>
              <a:rPr lang="en-US" sz="2200" dirty="0" smtClean="0"/>
              <a:t> is prime and </a:t>
            </a:r>
            <a:r>
              <a:rPr lang="en-US" sz="2200" i="1" dirty="0" smtClean="0"/>
              <a:t>a</a:t>
            </a:r>
            <a:r>
              <a:rPr lang="en-US" sz="2200" dirty="0" smtClean="0"/>
              <a:t> is an integer not divisible by </a:t>
            </a:r>
            <a:r>
              <a:rPr lang="en-US" sz="2200" i="1" dirty="0" smtClean="0"/>
              <a:t>p</a:t>
            </a:r>
            <a:r>
              <a:rPr lang="en-US" sz="2200" dirty="0" smtClean="0"/>
              <a:t>, then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kumimoji="0" lang="en-US" sz="1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en-US" sz="2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</a:t>
            </a:r>
            <a:r>
              <a:rPr kumimoji="0" lang="en-US" sz="2200" b="0" i="1" u="none" strike="noStrike" kern="1200" cap="none" spc="0" normalizeH="0" baseline="5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p-</a:t>
            </a:r>
            <a:r>
              <a:rPr kumimoji="0" lang="en-US" sz="2200" b="0" u="none" strike="noStrike" kern="1200" cap="none" spc="0" normalizeH="0" baseline="5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1</a:t>
            </a:r>
            <a:r>
              <a:rPr kumimoji="0" lang="en-US" sz="22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 </a:t>
            </a:r>
            <a:r>
              <a:rPr kumimoji="0" lang="en-US" sz="22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</a:rPr>
              <a:t>≡ 1 (mod </a:t>
            </a:r>
            <a:r>
              <a:rPr kumimoji="0" lang="en-US" sz="2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Cambria Math"/>
              </a:rPr>
              <a:t>p</a:t>
            </a:r>
            <a:r>
              <a:rPr kumimoji="0" lang="en-US" sz="22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</a:rPr>
              <a:t>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lang="en-US" sz="1200" dirty="0" smtClean="0">
              <a:ea typeface="Cambria Math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lang="en-US" sz="2200" dirty="0" smtClean="0">
                <a:ea typeface="Cambria Math"/>
              </a:rPr>
              <a:t>Furthermore, for every integer </a:t>
            </a:r>
            <a:r>
              <a:rPr lang="en-US" sz="2200" i="1" dirty="0" smtClean="0">
                <a:ea typeface="Cambria Math"/>
              </a:rPr>
              <a:t>a</a:t>
            </a:r>
            <a:r>
              <a:rPr lang="en-US" sz="2200" dirty="0" smtClean="0">
                <a:ea typeface="Cambria Math"/>
              </a:rPr>
              <a:t> we have </a:t>
            </a:r>
            <a:r>
              <a:rPr lang="en-US" sz="2200" i="1" dirty="0" err="1" smtClean="0"/>
              <a:t>a</a:t>
            </a:r>
            <a:r>
              <a:rPr lang="en-US" sz="2200" i="1" baseline="50000" dirty="0" err="1" smtClean="0"/>
              <a:t>p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smtClean="0">
                <a:latin typeface="Cambria Math"/>
                <a:ea typeface="Cambria Math"/>
              </a:rPr>
              <a:t>≡ </a:t>
            </a:r>
            <a:r>
              <a:rPr lang="en-US" sz="2200" i="1" dirty="0" smtClean="0">
                <a:ea typeface="Cambria Math"/>
              </a:rPr>
              <a:t>a</a:t>
            </a:r>
            <a:r>
              <a:rPr lang="en-US" sz="2200" dirty="0" smtClean="0">
                <a:latin typeface="Cambria Math"/>
                <a:ea typeface="Cambria Math"/>
              </a:rPr>
              <a:t> (mod </a:t>
            </a:r>
            <a:r>
              <a:rPr lang="en-US" sz="2200" i="1" dirty="0" smtClean="0">
                <a:ea typeface="Cambria Math"/>
              </a:rPr>
              <a:t>p</a:t>
            </a:r>
            <a:r>
              <a:rPr lang="en-US" sz="2200" dirty="0" smtClean="0">
                <a:latin typeface="Cambria Math"/>
                <a:ea typeface="Cambria Math"/>
              </a:rPr>
              <a:t>). </a:t>
            </a:r>
            <a:r>
              <a:rPr lang="en-US" sz="2200" dirty="0" smtClean="0">
                <a:ea typeface="Cambria Math"/>
              </a:rPr>
              <a:t>It is useful in computing the remainders modulo </a:t>
            </a:r>
            <a:r>
              <a:rPr lang="en-US" sz="2200" i="1" dirty="0" smtClean="0">
                <a:ea typeface="Cambria Math"/>
              </a:rPr>
              <a:t>p</a:t>
            </a:r>
            <a:r>
              <a:rPr lang="en-US" sz="2200" dirty="0" smtClean="0">
                <a:ea typeface="Cambria Math"/>
              </a:rPr>
              <a:t> of large powers of integers.</a:t>
            </a:r>
          </a:p>
          <a:p>
            <a:pPr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en-US" sz="1200" dirty="0">
              <a:ea typeface="Cambria Math"/>
            </a:endParaRPr>
          </a:p>
          <a:p>
            <a:pPr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200" b="1" dirty="0" smtClean="0">
                <a:ea typeface="Cambria Math"/>
              </a:rPr>
              <a:t>Example</a:t>
            </a:r>
            <a:r>
              <a:rPr lang="en-US" sz="2200" dirty="0" smtClean="0">
                <a:ea typeface="Cambria Math"/>
              </a:rPr>
              <a:t>:</a:t>
            </a:r>
            <a:r>
              <a:rPr lang="en-US" sz="2200" i="1" dirty="0" smtClean="0">
                <a:ea typeface="Cambria Math"/>
              </a:rPr>
              <a:t> </a:t>
            </a:r>
            <a:r>
              <a:rPr lang="en-US" sz="2200" dirty="0">
                <a:ea typeface="Cambria Math"/>
              </a:rPr>
              <a:t>f</a:t>
            </a:r>
            <a:r>
              <a:rPr lang="en-US" sz="2200" dirty="0" smtClean="0">
                <a:ea typeface="Cambria Math"/>
              </a:rPr>
              <a:t>ind</a:t>
            </a:r>
            <a:r>
              <a:rPr lang="en-US" sz="2200" i="1" dirty="0" smtClean="0">
                <a:ea typeface="Cambria Math"/>
              </a:rPr>
              <a:t>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200" baseline="30000" dirty="0" smtClean="0">
                <a:latin typeface="Cambria Math" pitchFamily="18" charset="0"/>
                <a:ea typeface="Cambria Math" pitchFamily="18" charset="0"/>
              </a:rPr>
              <a:t>222 </a:t>
            </a:r>
            <a:r>
              <a:rPr lang="en-US" sz="2200" b="1" dirty="0" smtClean="0">
                <a:ea typeface="Cambria Math"/>
              </a:rPr>
              <a:t>mod</a:t>
            </a:r>
            <a:r>
              <a:rPr lang="en-US" sz="2200" b="1" dirty="0" smtClean="0">
                <a:latin typeface="Cambria Math"/>
                <a:ea typeface="Cambria Math"/>
              </a:rPr>
              <a:t> </a:t>
            </a:r>
            <a:r>
              <a:rPr lang="en-US" sz="2200" dirty="0" smtClean="0">
                <a:latin typeface="Cambria Math"/>
                <a:ea typeface="Cambria Math"/>
              </a:rPr>
              <a:t>11.</a:t>
            </a:r>
          </a:p>
          <a:p>
            <a:pPr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en-US" sz="1200" dirty="0">
              <a:latin typeface="Cambria Math"/>
              <a:ea typeface="Cambria Math"/>
            </a:endParaRPr>
          </a:p>
          <a:p>
            <a:pPr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200" b="1" dirty="0" smtClean="0">
                <a:latin typeface="Cambria Math"/>
                <a:ea typeface="Cambria Math"/>
              </a:rPr>
              <a:t>Solution</a:t>
            </a:r>
            <a:r>
              <a:rPr lang="en-US" sz="2200" dirty="0" smtClean="0">
                <a:latin typeface="Cambria Math"/>
                <a:ea typeface="Cambria Math"/>
              </a:rPr>
              <a:t>: by Fermat’s little theorem, we know that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200" baseline="30000" dirty="0" smtClean="0">
                <a:latin typeface="Cambria Math" pitchFamily="18" charset="0"/>
                <a:ea typeface="Cambria Math" pitchFamily="18" charset="0"/>
              </a:rPr>
              <a:t>10 </a:t>
            </a:r>
            <a:r>
              <a:rPr lang="en-US" sz="2200" dirty="0" smtClean="0">
                <a:latin typeface="Cambria Math"/>
                <a:ea typeface="Cambria Math"/>
              </a:rPr>
              <a:t>≡ 1 (mod 11), and so (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200" baseline="30000" dirty="0" smtClean="0">
                <a:latin typeface="Cambria Math" pitchFamily="18" charset="0"/>
                <a:ea typeface="Cambria Math" pitchFamily="18" charset="0"/>
              </a:rPr>
              <a:t>10 </a:t>
            </a:r>
            <a:r>
              <a:rPr lang="en-US" sz="2200" dirty="0" smtClean="0">
                <a:latin typeface="Cambria Math"/>
                <a:ea typeface="Cambria Math"/>
              </a:rPr>
              <a:t>)</a:t>
            </a:r>
            <a:r>
              <a:rPr lang="en-US" sz="2200" i="1" baseline="30000" dirty="0" smtClean="0">
                <a:latin typeface="Cambria Math"/>
                <a:ea typeface="Cambria Math"/>
              </a:rPr>
              <a:t>k </a:t>
            </a:r>
            <a:r>
              <a:rPr lang="en-US" sz="2200" dirty="0" smtClean="0">
                <a:latin typeface="Cambria Math"/>
                <a:ea typeface="Cambria Math"/>
              </a:rPr>
              <a:t>≡ 1 (mod 11), for every positive integer </a:t>
            </a:r>
            <a:r>
              <a:rPr lang="en-US" sz="2200" i="1" dirty="0" smtClean="0">
                <a:latin typeface="Cambria Math"/>
                <a:ea typeface="Cambria Math"/>
              </a:rPr>
              <a:t>k</a:t>
            </a:r>
            <a:r>
              <a:rPr lang="en-US" sz="2200" dirty="0" smtClean="0">
                <a:latin typeface="Cambria Math"/>
                <a:ea typeface="Cambria Math"/>
              </a:rPr>
              <a:t>. Therefore,</a:t>
            </a:r>
          </a:p>
          <a:p>
            <a:pPr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en-US" sz="1200" dirty="0" smtClean="0">
              <a:latin typeface="Cambria Math"/>
              <a:ea typeface="Cambria Math"/>
            </a:endParaRPr>
          </a:p>
          <a:p>
            <a:pPr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               7</a:t>
            </a:r>
            <a:r>
              <a:rPr lang="en-US" sz="2200" baseline="30000" dirty="0" smtClean="0">
                <a:latin typeface="Cambria Math" pitchFamily="18" charset="0"/>
                <a:ea typeface="Cambria Math" pitchFamily="18" charset="0"/>
              </a:rPr>
              <a:t>222 </a:t>
            </a:r>
            <a:r>
              <a:rPr lang="en-US" sz="2200" dirty="0" smtClean="0">
                <a:ea typeface="Cambria Math"/>
              </a:rPr>
              <a:t>=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7</a:t>
            </a:r>
            <a:r>
              <a:rPr lang="en-US" sz="2200" baseline="30000" dirty="0" smtClean="0">
                <a:latin typeface="Cambria Math" pitchFamily="18" charset="0"/>
                <a:ea typeface="Cambria Math" pitchFamily="18" charset="0"/>
              </a:rPr>
              <a:t>10 </a:t>
            </a:r>
            <a:r>
              <a:rPr lang="en-US" sz="2200" baseline="30000" dirty="0" smtClean="0">
                <a:latin typeface="Cambria Math"/>
                <a:ea typeface="Cambria Math"/>
                <a:sym typeface="Symbol"/>
              </a:rPr>
              <a:t> 22</a:t>
            </a:r>
            <a:r>
              <a:rPr lang="en-US" sz="2200" baseline="30000" dirty="0" smtClean="0">
                <a:latin typeface="Cambria Math"/>
                <a:ea typeface="Cambria Math"/>
              </a:rPr>
              <a:t> + 2</a:t>
            </a:r>
            <a:r>
              <a:rPr lang="en-US" sz="2200" dirty="0" smtClean="0">
                <a:ea typeface="Cambria Math"/>
              </a:rPr>
              <a:t> =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(7</a:t>
            </a:r>
            <a:r>
              <a:rPr lang="en-US" sz="2200" baseline="30000" dirty="0" smtClean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sz="2200" dirty="0" smtClean="0">
                <a:latin typeface="Cambria Math"/>
                <a:ea typeface="Cambria Math"/>
              </a:rPr>
              <a:t>)</a:t>
            </a:r>
            <a:r>
              <a:rPr lang="en-US" sz="2200" baseline="30000" dirty="0" smtClean="0">
                <a:latin typeface="Cambria Math"/>
                <a:ea typeface="Cambria Math"/>
              </a:rPr>
              <a:t>22 </a:t>
            </a:r>
            <a:r>
              <a:rPr lang="en-US" sz="2200" dirty="0" smtClean="0">
                <a:latin typeface="Cambria Math"/>
                <a:ea typeface="Cambria Math"/>
                <a:sym typeface="Symbol"/>
              </a:rPr>
              <a:t> </a:t>
            </a:r>
            <a:r>
              <a:rPr lang="en-US" sz="2200" dirty="0" smtClean="0">
                <a:latin typeface="Cambria Math"/>
                <a:ea typeface="Cambria Math"/>
              </a:rPr>
              <a:t>7</a:t>
            </a:r>
            <a:r>
              <a:rPr lang="en-US" sz="2200" baseline="30000" dirty="0" smtClean="0">
                <a:latin typeface="Cambria Math"/>
                <a:ea typeface="Cambria Math"/>
              </a:rPr>
              <a:t>2</a:t>
            </a:r>
            <a:r>
              <a:rPr lang="en-US" sz="2200" dirty="0" smtClean="0">
                <a:latin typeface="Cambria Math"/>
                <a:ea typeface="Cambria Math"/>
              </a:rPr>
              <a:t> ≡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(1</a:t>
            </a:r>
            <a:r>
              <a:rPr lang="en-US" sz="2200" dirty="0" smtClean="0">
                <a:latin typeface="Cambria Math"/>
                <a:ea typeface="Cambria Math"/>
              </a:rPr>
              <a:t>)</a:t>
            </a:r>
            <a:r>
              <a:rPr lang="en-US" sz="2200" baseline="30000" dirty="0" smtClean="0">
                <a:latin typeface="Cambria Math"/>
                <a:ea typeface="Cambria Math"/>
              </a:rPr>
              <a:t>22</a:t>
            </a:r>
            <a:r>
              <a:rPr lang="en-US" sz="2200" dirty="0" smtClean="0">
                <a:latin typeface="Cambria Math"/>
                <a:ea typeface="Cambria Math"/>
              </a:rPr>
              <a:t> </a:t>
            </a:r>
            <a:r>
              <a:rPr lang="en-US" sz="2200" dirty="0">
                <a:latin typeface="Cambria Math"/>
                <a:ea typeface="Cambria Math"/>
                <a:sym typeface="Symbol"/>
              </a:rPr>
              <a:t> </a:t>
            </a:r>
            <a:r>
              <a:rPr lang="en-US" sz="2200" dirty="0" smtClean="0">
                <a:latin typeface="Cambria Math"/>
                <a:ea typeface="Cambria Math"/>
              </a:rPr>
              <a:t>49 ≡ </a:t>
            </a:r>
            <a:r>
              <a:rPr lang="en-US" sz="2200" b="1" dirty="0" smtClean="0">
                <a:solidFill>
                  <a:srgbClr val="0070C0"/>
                </a:solidFill>
                <a:latin typeface="Cambria Math"/>
                <a:ea typeface="Cambria Math"/>
              </a:rPr>
              <a:t>5</a:t>
            </a:r>
            <a:r>
              <a:rPr lang="en-US" sz="2200" dirty="0" smtClean="0">
                <a:latin typeface="Cambria Math"/>
                <a:ea typeface="Cambria Math"/>
              </a:rPr>
              <a:t> (mod 11).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03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Primitive Roots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8392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Definition</a:t>
            </a:r>
            <a:r>
              <a:rPr lang="en-US" sz="2400" dirty="0" smtClean="0">
                <a:solidFill>
                  <a:srgbClr val="00B0F0"/>
                </a:solidFill>
              </a:rPr>
              <a:t>: a </a:t>
            </a:r>
            <a:r>
              <a:rPr lang="en-US" sz="2400" b="1" dirty="0" smtClean="0">
                <a:solidFill>
                  <a:srgbClr val="00B0F0"/>
                </a:solidFill>
              </a:rPr>
              <a:t>primitive root modulo a prime </a:t>
            </a:r>
            <a:r>
              <a:rPr lang="en-US" sz="2400" b="1" i="1" dirty="0" smtClean="0">
                <a:solidFill>
                  <a:srgbClr val="00B0F0"/>
                </a:solidFill>
              </a:rPr>
              <a:t>p</a:t>
            </a:r>
            <a:r>
              <a:rPr lang="en-US" sz="2400" dirty="0" smtClean="0">
                <a:solidFill>
                  <a:srgbClr val="00B0F0"/>
                </a:solidFill>
              </a:rPr>
              <a:t> is an integer </a:t>
            </a:r>
            <a:r>
              <a:rPr lang="en-US" sz="2400" i="1" dirty="0" smtClean="0">
                <a:solidFill>
                  <a:srgbClr val="00B0F0"/>
                </a:solidFill>
              </a:rPr>
              <a:t>r</a:t>
            </a:r>
            <a:r>
              <a:rPr lang="en-US" sz="2400" dirty="0" smtClean="0">
                <a:solidFill>
                  <a:srgbClr val="00B0F0"/>
                </a:solidFill>
              </a:rPr>
              <a:t> in </a:t>
            </a:r>
            <a:r>
              <a:rPr lang="en-US" sz="2400" b="1" dirty="0" err="1" smtClean="0">
                <a:solidFill>
                  <a:srgbClr val="00B0F0"/>
                </a:solidFill>
              </a:rPr>
              <a:t>Z</a:t>
            </a:r>
            <a:r>
              <a:rPr lang="en-US" sz="2400" i="1" baseline="-25000" dirty="0" err="1" smtClean="0">
                <a:solidFill>
                  <a:srgbClr val="00B0F0"/>
                </a:solidFill>
              </a:rPr>
              <a:t>p</a:t>
            </a:r>
            <a:r>
              <a:rPr lang="en-US" sz="2400" dirty="0" smtClean="0">
                <a:solidFill>
                  <a:srgbClr val="00B0F0"/>
                </a:solidFill>
              </a:rPr>
              <a:t> such that every nonzero element of </a:t>
            </a:r>
            <a:r>
              <a:rPr lang="en-US" sz="2400" b="1" dirty="0" err="1" smtClean="0">
                <a:solidFill>
                  <a:srgbClr val="00B0F0"/>
                </a:solidFill>
              </a:rPr>
              <a:t>Z</a:t>
            </a:r>
            <a:r>
              <a:rPr lang="en-US" sz="2400" i="1" baseline="-25000" dirty="0" err="1" smtClean="0">
                <a:solidFill>
                  <a:srgbClr val="00B0F0"/>
                </a:solidFill>
              </a:rPr>
              <a:t>p</a:t>
            </a:r>
            <a:r>
              <a:rPr lang="en-US" sz="2400" dirty="0" smtClean="0">
                <a:solidFill>
                  <a:srgbClr val="00B0F0"/>
                </a:solidFill>
              </a:rPr>
              <a:t> is a power of </a:t>
            </a:r>
            <a:r>
              <a:rPr lang="en-US" sz="2400" i="1" dirty="0" smtClean="0">
                <a:solidFill>
                  <a:srgbClr val="00B0F0"/>
                </a:solidFill>
              </a:rPr>
              <a:t>r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400" b="1" dirty="0" smtClean="0"/>
              <a:t>Example</a:t>
            </a:r>
            <a:r>
              <a:rPr lang="en-US" sz="2400" dirty="0" smtClean="0"/>
              <a:t>: since every </a:t>
            </a:r>
            <a:r>
              <a:rPr lang="en-US" sz="2400" dirty="0"/>
              <a:t>nonzero element </a:t>
            </a:r>
            <a:r>
              <a:rPr lang="en-US" sz="2400" dirty="0" smtClean="0"/>
              <a:t>of</a:t>
            </a:r>
            <a:r>
              <a:rPr lang="en-US" sz="2400" b="1" dirty="0" smtClean="0"/>
              <a:t> Z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sz="2400" dirty="0" smtClean="0"/>
              <a:t> {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1, 2, 3, 4, 5, 6</a:t>
            </a:r>
            <a:r>
              <a:rPr lang="en-US" sz="2400" dirty="0" smtClean="0"/>
              <a:t>} can be generated by a power of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smtClean="0">
                <a:ea typeface="Cambria Math" pitchFamily="18" charset="0"/>
              </a:rPr>
              <a:t>(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mod 7</a:t>
            </a:r>
            <a:r>
              <a:rPr lang="en-US" sz="2400" dirty="0" smtClean="0">
                <a:ea typeface="Cambria Math" pitchFamily="18" charset="0"/>
              </a:rPr>
              <a:t>)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sz="2400" b="1" dirty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 is a primitive root of </a:t>
            </a:r>
            <a:r>
              <a:rPr lang="en-US" sz="24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.</a:t>
            </a:r>
            <a:r>
              <a:rPr lang="en-US" sz="2400" dirty="0" smtClean="0"/>
              <a:t> </a:t>
            </a:r>
          </a:p>
          <a:p>
            <a:pPr marL="0" lvl="1" indent="0" algn="ctr">
              <a:buNone/>
            </a:pP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baseline="30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sz="20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, 3</a:t>
            </a:r>
            <a:r>
              <a:rPr lang="en-US" sz="2000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sz="20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, 3</a:t>
            </a:r>
            <a:r>
              <a:rPr lang="en-US" sz="2000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sz="20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, 3</a:t>
            </a:r>
            <a:r>
              <a:rPr lang="en-US" sz="2000" baseline="30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sz="20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, 3</a:t>
            </a:r>
            <a:r>
              <a:rPr lang="en-US" sz="2000" baseline="300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sz="20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, 3</a:t>
            </a:r>
            <a:r>
              <a:rPr lang="en-US" sz="2000" baseline="30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sz="20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</a:t>
            </a:r>
          </a:p>
          <a:p>
            <a:pPr marL="0" lvl="1" indent="0">
              <a:buNone/>
            </a:pPr>
            <a:endParaRPr lang="en-US" sz="1200" dirty="0" smtClean="0">
              <a:ea typeface="Cambria Math" pitchFamily="18" charset="0"/>
            </a:endParaRPr>
          </a:p>
          <a:p>
            <a:pPr marL="0" lvl="1" indent="0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since nonzero elements of</a:t>
            </a:r>
            <a:r>
              <a:rPr lang="en-US" b="1" dirty="0" smtClean="0"/>
              <a:t> Z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dirty="0" smtClean="0"/>
              <a:t> </a:t>
            </a:r>
            <a:r>
              <a:rPr lang="en-US" dirty="0"/>
              <a:t>{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1, 2,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…, 10</a:t>
            </a:r>
            <a:r>
              <a:rPr lang="en-US" dirty="0" smtClean="0"/>
              <a:t>} cannot be generated by powers of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3, </a:t>
            </a:r>
            <a:r>
              <a:rPr lang="en-US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 is not a primitive root of </a:t>
            </a:r>
            <a:r>
              <a:rPr lang="en-US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.</a:t>
            </a:r>
            <a:r>
              <a:rPr lang="en-US" dirty="0" smtClean="0"/>
              <a:t> </a:t>
            </a:r>
          </a:p>
          <a:p>
            <a:pPr marL="0" lvl="2" indent="0" algn="ctr">
              <a:buSzPct val="95000"/>
              <a:buNone/>
            </a:pP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baseline="30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sz="2000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, 3</a:t>
            </a:r>
            <a:r>
              <a:rPr lang="en-US" sz="2000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sz="2000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, 3</a:t>
            </a:r>
            <a:r>
              <a:rPr lang="en-US" sz="2000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sz="2000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, 3</a:t>
            </a:r>
            <a:r>
              <a:rPr lang="en-US" sz="2000" baseline="30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sz="2000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, 3</a:t>
            </a:r>
            <a:r>
              <a:rPr lang="en-US" sz="2000" baseline="300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sz="2000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sz="2000" dirty="0" smtClean="0">
                <a:ea typeface="Cambria Math" pitchFamily="18" charset="0"/>
              </a:rPr>
              <a:t>pattern repeats for higher powers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baseline="30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…</a:t>
            </a:r>
            <a:endParaRPr lang="en-US" sz="2000" dirty="0" smtClean="0">
              <a:ea typeface="Cambria Math" pitchFamily="18" charset="0"/>
            </a:endParaRPr>
          </a:p>
          <a:p>
            <a:pPr marL="0" lvl="2" indent="0">
              <a:buSzPct val="95000"/>
              <a:buNone/>
            </a:pPr>
            <a:endParaRPr lang="en-US" sz="1200" dirty="0" smtClean="0">
              <a:ea typeface="Cambria Math" pitchFamily="18" charset="0"/>
            </a:endParaRPr>
          </a:p>
          <a:p>
            <a:pPr marL="0" indent="0">
              <a:buNone/>
            </a:pPr>
            <a:r>
              <a:rPr lang="en-US" sz="2400" b="1" dirty="0" smtClean="0"/>
              <a:t>Important Fact</a:t>
            </a:r>
            <a:r>
              <a:rPr lang="en-US" sz="2400" dirty="0" smtClean="0"/>
              <a:t>: there is a primitive root modulo </a:t>
            </a:r>
            <a:r>
              <a:rPr lang="en-US" sz="2400" i="1" dirty="0" smtClean="0"/>
              <a:t>p</a:t>
            </a:r>
            <a:r>
              <a:rPr lang="en-US" sz="2400" dirty="0" smtClean="0"/>
              <a:t> for every prime number </a:t>
            </a:r>
            <a:r>
              <a:rPr lang="en-US" sz="2400" i="1" dirty="0" smtClean="0"/>
              <a:t>p</a:t>
            </a:r>
            <a:r>
              <a:rPr lang="en-US" sz="2400" dirty="0" smtClean="0"/>
              <a:t>. For instance, </a:t>
            </a:r>
            <a:r>
              <a:rPr lang="en-US" sz="24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 is a primitive root of </a:t>
            </a:r>
            <a:r>
              <a:rPr lang="en-US" sz="24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:</a:t>
            </a:r>
            <a:endParaRPr lang="en-US" sz="2400" dirty="0" smtClean="0"/>
          </a:p>
          <a:p>
            <a:pPr marL="0" lvl="1" indent="0" algn="ctr">
              <a:buClr>
                <a:schemeClr val="accent3"/>
              </a:buClr>
              <a:buSzPct val="95000"/>
              <a:buNone/>
            </a:pP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baseline="30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= </a:t>
            </a:r>
            <a:r>
              <a:rPr lang="en-US" sz="20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, 2</a:t>
            </a:r>
            <a:r>
              <a:rPr lang="en-US" sz="2000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= </a:t>
            </a:r>
            <a:r>
              <a:rPr lang="en-US" sz="20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, 2</a:t>
            </a:r>
            <a:r>
              <a:rPr lang="en-US" sz="2000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= </a:t>
            </a:r>
            <a:r>
              <a:rPr lang="en-US" sz="20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, 2</a:t>
            </a:r>
            <a:r>
              <a:rPr lang="en-US" sz="2000" baseline="30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= </a:t>
            </a:r>
            <a:r>
              <a:rPr lang="en-US" sz="20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, 2</a:t>
            </a:r>
            <a:r>
              <a:rPr lang="en-US" sz="2000" baseline="300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= </a:t>
            </a:r>
            <a:r>
              <a:rPr lang="en-US" sz="20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, 2</a:t>
            </a:r>
            <a:r>
              <a:rPr lang="en-US" sz="2000" baseline="30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= </a:t>
            </a:r>
            <a:r>
              <a:rPr lang="en-US" sz="20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, 2</a:t>
            </a:r>
            <a:r>
              <a:rPr lang="en-US" sz="2000" baseline="300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= </a:t>
            </a:r>
            <a:r>
              <a:rPr lang="en-US" sz="20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, 2</a:t>
            </a:r>
            <a:r>
              <a:rPr lang="en-US" sz="2000" baseline="30000" dirty="0" smtClean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= </a:t>
            </a:r>
            <a:r>
              <a:rPr lang="en-US" sz="20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, 2</a:t>
            </a:r>
            <a:r>
              <a:rPr lang="en-US" sz="2000" baseline="30000" dirty="0" smtClean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= </a:t>
            </a:r>
            <a:r>
              <a:rPr lang="en-US" sz="20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, 2</a:t>
            </a:r>
            <a:r>
              <a:rPr lang="en-US" sz="2000" baseline="30000" dirty="0" smtClean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= </a:t>
            </a:r>
            <a:r>
              <a:rPr lang="en-US" sz="20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1</a:t>
            </a:r>
            <a:endParaRPr lang="en-US" sz="2200" dirty="0">
              <a:latin typeface="Cambria Math" pitchFamily="18" charset="0"/>
              <a:ea typeface="Cambria Math" pitchFamily="18" charset="0"/>
            </a:endParaRPr>
          </a:p>
          <a:p>
            <a:pPr marL="0" indent="0"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886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Discrete Logarithms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8610600" cy="46939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Definition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00B0F0"/>
                </a:solidFill>
              </a:rPr>
              <a:t>suppose </a:t>
            </a:r>
            <a:r>
              <a:rPr lang="en-US" sz="2400" i="1" dirty="0" smtClean="0">
                <a:solidFill>
                  <a:srgbClr val="00B0F0"/>
                </a:solidFill>
              </a:rPr>
              <a:t>p</a:t>
            </a:r>
            <a:r>
              <a:rPr lang="en-US" sz="2400" dirty="0" smtClean="0">
                <a:solidFill>
                  <a:srgbClr val="00B0F0"/>
                </a:solidFill>
              </a:rPr>
              <a:t> is a prime number, </a:t>
            </a:r>
            <a:r>
              <a:rPr lang="en-US" sz="2400" i="1" dirty="0" smtClean="0">
                <a:solidFill>
                  <a:srgbClr val="00B0F0"/>
                </a:solidFill>
              </a:rPr>
              <a:t>r</a:t>
            </a:r>
            <a:r>
              <a:rPr lang="en-US" sz="2400" dirty="0" smtClean="0">
                <a:solidFill>
                  <a:srgbClr val="00B0F0"/>
                </a:solidFill>
              </a:rPr>
              <a:t> is a primitive root modulo </a:t>
            </a:r>
            <a:r>
              <a:rPr lang="en-US" sz="2400" i="1" dirty="0" smtClean="0">
                <a:solidFill>
                  <a:srgbClr val="00B0F0"/>
                </a:solidFill>
              </a:rPr>
              <a:t>p</a:t>
            </a:r>
            <a:r>
              <a:rPr lang="en-US" sz="2400" dirty="0" smtClean="0">
                <a:solidFill>
                  <a:srgbClr val="00B0F0"/>
                </a:solidFill>
              </a:rPr>
              <a:t>, and </a:t>
            </a:r>
            <a:r>
              <a:rPr lang="en-US" sz="2400" i="1" dirty="0" smtClean="0">
                <a:solidFill>
                  <a:srgbClr val="00B0F0"/>
                </a:solidFill>
              </a:rPr>
              <a:t>a</a:t>
            </a:r>
            <a:r>
              <a:rPr lang="en-US" sz="2400" dirty="0" smtClean="0">
                <a:solidFill>
                  <a:srgbClr val="00B0F0"/>
                </a:solidFill>
              </a:rPr>
              <a:t> is an integer where </a:t>
            </a:r>
            <a:r>
              <a:rPr lang="en-US" sz="2400" dirty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>
                <a:solidFill>
                  <a:srgbClr val="00B0F0"/>
                </a:solidFill>
                <a:ea typeface="Cambria Math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ambria Math"/>
                <a:ea typeface="Cambria Math"/>
              </a:rPr>
              <a:t>≤</a:t>
            </a:r>
            <a:r>
              <a:rPr lang="en-US" sz="2400" dirty="0">
                <a:solidFill>
                  <a:srgbClr val="00B0F0"/>
                </a:solidFill>
                <a:ea typeface="Cambria Math"/>
              </a:rPr>
              <a:t> </a:t>
            </a:r>
            <a:r>
              <a:rPr lang="en-US" sz="2400" i="1" dirty="0" smtClean="0">
                <a:solidFill>
                  <a:srgbClr val="00B0F0"/>
                </a:solidFill>
                <a:ea typeface="Cambria Math"/>
              </a:rPr>
              <a:t>a</a:t>
            </a:r>
            <a:r>
              <a:rPr lang="en-US" sz="2400" dirty="0" smtClean="0">
                <a:solidFill>
                  <a:srgbClr val="00B0F0"/>
                </a:solidFill>
                <a:ea typeface="Cambria Math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ambria Math"/>
                <a:ea typeface="Cambria Math"/>
              </a:rPr>
              <a:t>≤</a:t>
            </a:r>
            <a:r>
              <a:rPr lang="en-US" sz="2400" dirty="0">
                <a:solidFill>
                  <a:srgbClr val="00B0F0"/>
                </a:solidFill>
                <a:ea typeface="Cambria Math"/>
              </a:rPr>
              <a:t> </a:t>
            </a:r>
            <a:r>
              <a:rPr lang="en-US" sz="2400" i="1" dirty="0" smtClean="0">
                <a:solidFill>
                  <a:srgbClr val="00B0F0"/>
                </a:solidFill>
                <a:ea typeface="Cambria Math"/>
              </a:rPr>
              <a:t>p</a:t>
            </a:r>
            <a:r>
              <a:rPr lang="en-US" sz="2400" dirty="0" smtClean="0">
                <a:solidFill>
                  <a:srgbClr val="00B0F0"/>
                </a:solidFill>
                <a:ea typeface="Cambria Math"/>
              </a:rPr>
              <a:t> </a:t>
            </a:r>
            <a:r>
              <a:rPr lang="en-US" sz="2400" dirty="0" smtClean="0">
                <a:solidFill>
                  <a:srgbClr val="00B0F0"/>
                </a:solidFill>
                <a:latin typeface="Cambria Math"/>
                <a:ea typeface="Cambria Math"/>
              </a:rPr>
              <a:t>- </a:t>
            </a:r>
            <a:r>
              <a:rPr lang="en-US" sz="2400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>
                <a:solidFill>
                  <a:srgbClr val="00B0F0"/>
                </a:solidFill>
                <a:latin typeface="Cambria Math"/>
                <a:ea typeface="Cambria Math"/>
              </a:rPr>
              <a:t>. If </a:t>
            </a:r>
            <a:r>
              <a:rPr lang="en-US" sz="2400" i="1" dirty="0" smtClean="0">
                <a:solidFill>
                  <a:srgbClr val="00B0F0"/>
                </a:solidFill>
                <a:ea typeface="Cambria Math"/>
              </a:rPr>
              <a:t>r</a:t>
            </a:r>
            <a:r>
              <a:rPr lang="en-US" sz="2400" i="1" baseline="50000" dirty="0" smtClean="0">
                <a:solidFill>
                  <a:srgbClr val="00B0F0"/>
                </a:solidFill>
                <a:ea typeface="Cambria Math"/>
              </a:rPr>
              <a:t>e</a:t>
            </a:r>
            <a:r>
              <a:rPr lang="en-US" sz="2400" dirty="0" smtClean="0">
                <a:solidFill>
                  <a:srgbClr val="00B0F0"/>
                </a:solidFill>
                <a:latin typeface="Cambria Math"/>
                <a:ea typeface="Cambria Math"/>
              </a:rPr>
              <a:t> mod </a:t>
            </a:r>
            <a:r>
              <a:rPr lang="en-US" sz="2400" i="1" dirty="0" smtClean="0">
                <a:solidFill>
                  <a:srgbClr val="00B0F0"/>
                </a:solidFill>
                <a:ea typeface="Cambria Math"/>
              </a:rPr>
              <a:t>p</a:t>
            </a:r>
            <a:r>
              <a:rPr lang="en-US" sz="2400" dirty="0" smtClean="0">
                <a:solidFill>
                  <a:srgbClr val="00B0F0"/>
                </a:solidFill>
                <a:latin typeface="Cambria Math"/>
                <a:ea typeface="Cambria Math"/>
              </a:rPr>
              <a:t> = </a:t>
            </a:r>
            <a:r>
              <a:rPr lang="en-US" sz="2400" i="1" dirty="0" smtClean="0">
                <a:solidFill>
                  <a:srgbClr val="00B0F0"/>
                </a:solidFill>
                <a:ea typeface="Cambria Math"/>
              </a:rPr>
              <a:t>a </a:t>
            </a:r>
            <a:r>
              <a:rPr lang="en-US" sz="2400" dirty="0" smtClean="0">
                <a:solidFill>
                  <a:srgbClr val="00B0F0"/>
                </a:solidFill>
                <a:ea typeface="Cambria Math"/>
              </a:rPr>
              <a:t>and </a:t>
            </a:r>
            <a:r>
              <a:rPr lang="en-US" sz="2400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>
                <a:solidFill>
                  <a:srgbClr val="00B0F0"/>
                </a:solidFill>
                <a:ea typeface="Cambria Math"/>
              </a:rPr>
              <a:t> </a:t>
            </a:r>
            <a:r>
              <a:rPr lang="en-US" sz="2400" dirty="0" smtClean="0">
                <a:solidFill>
                  <a:srgbClr val="00B0F0"/>
                </a:solidFill>
                <a:latin typeface="Cambria Math"/>
                <a:ea typeface="Cambria Math"/>
              </a:rPr>
              <a:t>≤</a:t>
            </a:r>
            <a:r>
              <a:rPr lang="en-US" sz="2400" dirty="0" smtClean="0">
                <a:solidFill>
                  <a:srgbClr val="00B0F0"/>
                </a:solidFill>
                <a:ea typeface="Cambria Math"/>
              </a:rPr>
              <a:t> </a:t>
            </a:r>
            <a:r>
              <a:rPr lang="en-US" sz="2400" i="1" dirty="0" smtClean="0">
                <a:solidFill>
                  <a:srgbClr val="00B0F0"/>
                </a:solidFill>
                <a:ea typeface="Cambria Math"/>
              </a:rPr>
              <a:t>e</a:t>
            </a:r>
            <a:r>
              <a:rPr lang="en-US" sz="2400" dirty="0" smtClean="0">
                <a:solidFill>
                  <a:srgbClr val="00B0F0"/>
                </a:solidFill>
                <a:ea typeface="Cambria Math"/>
              </a:rPr>
              <a:t> </a:t>
            </a:r>
            <a:r>
              <a:rPr lang="en-US" sz="2400" dirty="0" smtClean="0">
                <a:solidFill>
                  <a:srgbClr val="00B0F0"/>
                </a:solidFill>
                <a:latin typeface="Cambria Math"/>
                <a:ea typeface="Cambria Math"/>
              </a:rPr>
              <a:t>≤</a:t>
            </a:r>
            <a:r>
              <a:rPr lang="en-US" sz="2400" dirty="0" smtClean="0">
                <a:solidFill>
                  <a:srgbClr val="00B0F0"/>
                </a:solidFill>
                <a:ea typeface="Cambria Math"/>
              </a:rPr>
              <a:t> </a:t>
            </a:r>
            <a:r>
              <a:rPr lang="en-US" sz="2400" i="1" dirty="0" smtClean="0">
                <a:solidFill>
                  <a:srgbClr val="00B0F0"/>
                </a:solidFill>
                <a:ea typeface="Cambria Math"/>
              </a:rPr>
              <a:t>p</a:t>
            </a:r>
            <a:r>
              <a:rPr lang="en-US" sz="2400" dirty="0" smtClean="0">
                <a:solidFill>
                  <a:srgbClr val="00B0F0"/>
                </a:solidFill>
                <a:ea typeface="Cambria Math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ambria Math"/>
                <a:ea typeface="Cambria Math"/>
              </a:rPr>
              <a:t>-</a:t>
            </a:r>
            <a:r>
              <a:rPr lang="en-US" sz="2400" dirty="0" smtClean="0">
                <a:solidFill>
                  <a:srgbClr val="00B0F0"/>
                </a:solidFill>
                <a:ea typeface="Cambria Math"/>
              </a:rPr>
              <a:t> </a:t>
            </a:r>
            <a:r>
              <a:rPr lang="en-US" sz="2400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>
                <a:solidFill>
                  <a:srgbClr val="00B0F0"/>
                </a:solidFill>
                <a:ea typeface="Cambria Math" pitchFamily="18" charset="0"/>
              </a:rPr>
              <a:t>, </a:t>
            </a:r>
            <a:r>
              <a:rPr lang="en-US" sz="2400" i="1" dirty="0" smtClean="0">
                <a:solidFill>
                  <a:srgbClr val="00B0F0"/>
                </a:solidFill>
                <a:ea typeface="Cambria Math" pitchFamily="18" charset="0"/>
              </a:rPr>
              <a:t>e</a:t>
            </a:r>
            <a:r>
              <a:rPr lang="en-US" sz="2400" dirty="0" smtClean="0">
                <a:solidFill>
                  <a:srgbClr val="00B0F0"/>
                </a:solidFill>
                <a:ea typeface="Cambria Math" pitchFamily="18" charset="0"/>
              </a:rPr>
              <a:t> is the </a:t>
            </a:r>
            <a:r>
              <a:rPr lang="en-US" sz="2400" b="1" dirty="0" smtClean="0">
                <a:solidFill>
                  <a:srgbClr val="00B0F0"/>
                </a:solidFill>
                <a:ea typeface="Cambria Math" pitchFamily="18" charset="0"/>
              </a:rPr>
              <a:t>discrete logarithm</a:t>
            </a:r>
            <a:r>
              <a:rPr lang="en-US" sz="2400" i="1" dirty="0" smtClean="0">
                <a:solidFill>
                  <a:srgbClr val="00B0F0"/>
                </a:solidFill>
                <a:ea typeface="Cambria Math" pitchFamily="18" charset="0"/>
              </a:rPr>
              <a:t> </a:t>
            </a:r>
            <a:r>
              <a:rPr lang="en-US" sz="2400" dirty="0" smtClean="0">
                <a:solidFill>
                  <a:srgbClr val="00B0F0"/>
                </a:solidFill>
                <a:ea typeface="Cambria Math" pitchFamily="18" charset="0"/>
              </a:rPr>
              <a:t>of </a:t>
            </a:r>
            <a:r>
              <a:rPr lang="en-US" sz="2400" i="1" dirty="0" smtClean="0">
                <a:solidFill>
                  <a:srgbClr val="00B0F0"/>
                </a:solidFill>
                <a:ea typeface="Cambria Math" pitchFamily="18" charset="0"/>
              </a:rPr>
              <a:t>a</a:t>
            </a:r>
            <a:r>
              <a:rPr lang="en-US" sz="2400" dirty="0" smtClean="0">
                <a:solidFill>
                  <a:srgbClr val="00B0F0"/>
                </a:solidFill>
                <a:ea typeface="Cambria Math" pitchFamily="18" charset="0"/>
              </a:rPr>
              <a:t> modulo </a:t>
            </a:r>
            <a:r>
              <a:rPr lang="en-US" sz="2400" i="1" dirty="0" smtClean="0">
                <a:solidFill>
                  <a:srgbClr val="00B0F0"/>
                </a:solidFill>
                <a:ea typeface="Cambria Math" pitchFamily="18" charset="0"/>
              </a:rPr>
              <a:t>p</a:t>
            </a:r>
            <a:r>
              <a:rPr lang="en-US" sz="2400" dirty="0" smtClean="0">
                <a:solidFill>
                  <a:srgbClr val="00B0F0"/>
                </a:solidFill>
                <a:ea typeface="Cambria Math" pitchFamily="18" charset="0"/>
              </a:rPr>
              <a:t> to the base </a:t>
            </a:r>
            <a:r>
              <a:rPr lang="en-US" sz="2400" i="1" dirty="0" smtClean="0">
                <a:solidFill>
                  <a:srgbClr val="00B0F0"/>
                </a:solidFill>
                <a:ea typeface="Cambria Math" pitchFamily="18" charset="0"/>
              </a:rPr>
              <a:t>r</a:t>
            </a:r>
            <a:r>
              <a:rPr lang="en-US" sz="2400" dirty="0" smtClean="0">
                <a:solidFill>
                  <a:srgbClr val="00B0F0"/>
                </a:solidFill>
                <a:ea typeface="Cambria Math" pitchFamily="18" charset="0"/>
              </a:rPr>
              <a:t>:</a:t>
            </a:r>
          </a:p>
          <a:p>
            <a:pPr marL="0" indent="0">
              <a:buNone/>
            </a:pPr>
            <a:endParaRPr lang="en-US" sz="1300" dirty="0">
              <a:solidFill>
                <a:srgbClr val="00B0F0"/>
              </a:solidFill>
              <a:ea typeface="Cambria Math" pitchFamily="18" charset="0"/>
            </a:endParaRPr>
          </a:p>
          <a:p>
            <a:pPr marL="0" indent="0" algn="ctr">
              <a:buNone/>
            </a:pPr>
            <a:r>
              <a:rPr lang="en-US" sz="2400" dirty="0" err="1" smtClean="0">
                <a:solidFill>
                  <a:srgbClr val="00B0F0"/>
                </a:solidFill>
                <a:ea typeface="Cambria Math" pitchFamily="18" charset="0"/>
              </a:rPr>
              <a:t>log</a:t>
            </a:r>
            <a:r>
              <a:rPr lang="en-US" sz="2400" i="1" baseline="-50000" dirty="0" err="1" smtClean="0">
                <a:solidFill>
                  <a:srgbClr val="00B0F0"/>
                </a:solidFill>
                <a:ea typeface="Cambria Math" pitchFamily="18" charset="0"/>
              </a:rPr>
              <a:t>r</a:t>
            </a:r>
            <a:r>
              <a:rPr lang="en-US" sz="2400" dirty="0" smtClean="0">
                <a:solidFill>
                  <a:srgbClr val="00B0F0"/>
                </a:solidFill>
                <a:ea typeface="Cambria Math" pitchFamily="18" charset="0"/>
              </a:rPr>
              <a:t> </a:t>
            </a:r>
            <a:r>
              <a:rPr lang="en-US" sz="2400" i="1" dirty="0" smtClean="0">
                <a:solidFill>
                  <a:srgbClr val="00B0F0"/>
                </a:solidFill>
                <a:ea typeface="Cambria Math" pitchFamily="18" charset="0"/>
              </a:rPr>
              <a:t>a</a:t>
            </a:r>
            <a:r>
              <a:rPr lang="en-US" sz="2400" dirty="0" smtClean="0">
                <a:solidFill>
                  <a:srgbClr val="00B0F0"/>
                </a:solidFill>
                <a:ea typeface="Cambria Math" pitchFamily="18" charset="0"/>
              </a:rPr>
              <a:t> = e       or       </a:t>
            </a:r>
            <a:r>
              <a:rPr lang="en-US" sz="2400" i="1" dirty="0" smtClean="0">
                <a:solidFill>
                  <a:srgbClr val="00B0F0"/>
                </a:solidFill>
                <a:ea typeface="Cambria Math"/>
              </a:rPr>
              <a:t>r</a:t>
            </a:r>
            <a:r>
              <a:rPr lang="en-US" sz="2400" i="1" baseline="50000" dirty="0" smtClean="0">
                <a:solidFill>
                  <a:srgbClr val="00B0F0"/>
                </a:solidFill>
                <a:ea typeface="Cambria Math"/>
              </a:rPr>
              <a:t>e</a:t>
            </a:r>
            <a:r>
              <a:rPr lang="en-US" sz="2400" dirty="0" smtClean="0">
                <a:solidFill>
                  <a:srgbClr val="00B0F0"/>
                </a:solidFill>
                <a:latin typeface="Cambria Math"/>
                <a:ea typeface="Cambria Math"/>
              </a:rPr>
              <a:t> mod </a:t>
            </a:r>
            <a:r>
              <a:rPr lang="en-US" sz="2400" i="1" dirty="0">
                <a:solidFill>
                  <a:srgbClr val="00B0F0"/>
                </a:solidFill>
                <a:ea typeface="Cambria Math"/>
              </a:rPr>
              <a:t>p</a:t>
            </a:r>
            <a:r>
              <a:rPr lang="en-US" sz="2400" dirty="0">
                <a:solidFill>
                  <a:srgbClr val="00B0F0"/>
                </a:solidFill>
                <a:latin typeface="Cambria Math"/>
                <a:ea typeface="Cambria Math"/>
              </a:rPr>
              <a:t> = </a:t>
            </a:r>
            <a:r>
              <a:rPr lang="en-US" sz="2400" i="1" dirty="0" smtClean="0">
                <a:solidFill>
                  <a:srgbClr val="00B0F0"/>
                </a:solidFill>
                <a:ea typeface="Cambria Math"/>
              </a:rPr>
              <a:t>a</a:t>
            </a:r>
            <a:r>
              <a:rPr lang="en-US" sz="2400" i="1" dirty="0" smtClean="0">
                <a:ea typeface="Cambria Math"/>
              </a:rPr>
              <a:t>.</a:t>
            </a:r>
          </a:p>
          <a:p>
            <a:pPr marL="0" indent="0">
              <a:buNone/>
            </a:pPr>
            <a:endParaRPr lang="en-US" sz="1300" dirty="0" smtClean="0">
              <a:ea typeface="Cambria Math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ambria Math" pitchFamily="18" charset="0"/>
                <a:ea typeface="Cambria Math" pitchFamily="18" charset="0"/>
              </a:rPr>
              <a:t>Example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: 2 is a </a:t>
            </a:r>
            <a:r>
              <a:rPr lang="en-US" sz="2400" dirty="0" smtClean="0"/>
              <a:t>primitive </a:t>
            </a:r>
            <a:r>
              <a:rPr lang="en-US" sz="2400" dirty="0"/>
              <a:t>root </a:t>
            </a:r>
            <a:r>
              <a:rPr lang="en-US" sz="2400" dirty="0" smtClean="0"/>
              <a:t>modulo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sz="2400" dirty="0" smtClean="0"/>
              <a:t>. Thus,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we write log</a:t>
            </a:r>
            <a:r>
              <a:rPr lang="en-US" sz="2400" baseline="-5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3 = 8</a:t>
            </a:r>
          </a:p>
          <a:p>
            <a:pPr marL="0" indent="0" algn="ctr">
              <a:buNone/>
            </a:pP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since 2</a:t>
            </a:r>
            <a:r>
              <a:rPr lang="en-US" sz="2400" baseline="50000" dirty="0" smtClean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mod 11 = 3.</a:t>
            </a:r>
            <a:r>
              <a:rPr lang="en-US" sz="2400" b="1" dirty="0" smtClean="0">
                <a:latin typeface="Cambria Math" pitchFamily="18" charset="0"/>
                <a:ea typeface="Cambria Math" pitchFamily="18" charset="0"/>
              </a:rPr>
              <a:t> </a:t>
            </a:r>
          </a:p>
          <a:p>
            <a:pPr marL="0" indent="0">
              <a:buNone/>
            </a:pPr>
            <a:endParaRPr lang="en-US" sz="1300" dirty="0" smtClean="0">
              <a:latin typeface="Cambria Math" pitchFamily="18" charset="0"/>
              <a:ea typeface="Cambria Math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ambria Math" pitchFamily="18" charset="0"/>
                <a:ea typeface="Cambria Math" pitchFamily="18" charset="0"/>
              </a:rPr>
              <a:t>Example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: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is a </a:t>
            </a:r>
            <a:r>
              <a:rPr lang="en-US" sz="2400" dirty="0"/>
              <a:t>primitive root </a:t>
            </a:r>
            <a:r>
              <a:rPr lang="en-US" sz="2400" dirty="0" smtClean="0"/>
              <a:t>modulo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sz="2400" dirty="0" smtClean="0"/>
              <a:t>. </a:t>
            </a:r>
            <a:r>
              <a:rPr lang="en-US" sz="2400" dirty="0"/>
              <a:t>Thus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we write log</a:t>
            </a:r>
            <a:r>
              <a:rPr lang="en-US" sz="2400" baseline="-5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5 = 4</a:t>
            </a:r>
          </a:p>
          <a:p>
            <a:pPr marL="0" indent="0" algn="ctr">
              <a:buNone/>
            </a:pP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since 2</a:t>
            </a:r>
            <a:r>
              <a:rPr lang="en-US" sz="2400" baseline="50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mod 11 = 5.</a:t>
            </a:r>
          </a:p>
          <a:p>
            <a:pPr marL="0" indent="0">
              <a:buNone/>
            </a:pPr>
            <a:endParaRPr lang="en-US" sz="1300" dirty="0" smtClean="0">
              <a:latin typeface="Cambria Math" pitchFamily="18" charset="0"/>
              <a:ea typeface="Cambria Math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ea typeface="Cambria Math" pitchFamily="18" charset="0"/>
              </a:rPr>
              <a:t>There is </a:t>
            </a:r>
            <a:r>
              <a:rPr lang="en-US" sz="2400" b="1" dirty="0" smtClean="0">
                <a:solidFill>
                  <a:srgbClr val="FF0000"/>
                </a:solidFill>
                <a:ea typeface="Cambria Math" pitchFamily="18" charset="0"/>
              </a:rPr>
              <a:t>no known</a:t>
            </a:r>
            <a:r>
              <a:rPr lang="en-US" sz="2400" dirty="0" smtClean="0">
                <a:ea typeface="Cambria Math" pitchFamily="18" charset="0"/>
              </a:rPr>
              <a:t> polynomial time algorithm for computing the discrete logarithm of </a:t>
            </a:r>
            <a:r>
              <a:rPr lang="en-US" sz="2400" i="1" dirty="0" smtClean="0">
                <a:ea typeface="Cambria Math" pitchFamily="18" charset="0"/>
              </a:rPr>
              <a:t>a</a:t>
            </a:r>
            <a:r>
              <a:rPr lang="en-US" sz="2400" dirty="0" smtClean="0">
                <a:ea typeface="Cambria Math" pitchFamily="18" charset="0"/>
              </a:rPr>
              <a:t> modulo </a:t>
            </a:r>
            <a:r>
              <a:rPr lang="en-US" sz="2400" i="1" dirty="0" smtClean="0">
                <a:ea typeface="Cambria Math" pitchFamily="18" charset="0"/>
              </a:rPr>
              <a:t>p</a:t>
            </a:r>
            <a:r>
              <a:rPr lang="en-US" sz="2400" dirty="0" smtClean="0">
                <a:ea typeface="Cambria Math" pitchFamily="18" charset="0"/>
              </a:rPr>
              <a:t> to the base </a:t>
            </a:r>
            <a:r>
              <a:rPr lang="en-US" sz="2400" i="1" dirty="0" smtClean="0">
                <a:ea typeface="Cambria Math" pitchFamily="18" charset="0"/>
              </a:rPr>
              <a:t>r</a:t>
            </a:r>
            <a:r>
              <a:rPr lang="en-US" sz="2400" dirty="0" smtClean="0">
                <a:ea typeface="Cambria Math" pitchFamily="18" charset="0"/>
              </a:rPr>
              <a:t>, when given the prime </a:t>
            </a:r>
            <a:r>
              <a:rPr lang="en-US" sz="2400" i="1" dirty="0" smtClean="0">
                <a:ea typeface="Cambria Math" pitchFamily="18" charset="0"/>
              </a:rPr>
              <a:t>p</a:t>
            </a:r>
            <a:r>
              <a:rPr lang="en-US" sz="2400" dirty="0" smtClean="0">
                <a:ea typeface="Cambria Math" pitchFamily="18" charset="0"/>
              </a:rPr>
              <a:t>, a root </a:t>
            </a:r>
            <a:r>
              <a:rPr lang="en-US" sz="2400" i="1" dirty="0" smtClean="0">
                <a:ea typeface="Cambria Math" pitchFamily="18" charset="0"/>
              </a:rPr>
              <a:t>r</a:t>
            </a:r>
            <a:r>
              <a:rPr lang="en-US" sz="2400" dirty="0" smtClean="0">
                <a:ea typeface="Cambria Math" pitchFamily="18" charset="0"/>
              </a:rPr>
              <a:t> modulo </a:t>
            </a:r>
            <a:r>
              <a:rPr lang="en-US" sz="2400" i="1" dirty="0" smtClean="0">
                <a:ea typeface="Cambria Math" pitchFamily="18" charset="0"/>
              </a:rPr>
              <a:t>p</a:t>
            </a:r>
            <a:r>
              <a:rPr lang="en-US" sz="2400" dirty="0" smtClean="0">
                <a:ea typeface="Cambria Math" pitchFamily="18" charset="0"/>
              </a:rPr>
              <a:t>, and a positive integer </a:t>
            </a:r>
            <a:r>
              <a:rPr lang="en-US" sz="2400" i="1" dirty="0" smtClean="0">
                <a:ea typeface="Cambria Math" pitchFamily="18" charset="0"/>
              </a:rPr>
              <a:t>a</a:t>
            </a:r>
            <a:r>
              <a:rPr lang="en-US" sz="2400" dirty="0" smtClean="0">
                <a:ea typeface="Cambria Math" pitchFamily="18" charset="0"/>
              </a:rPr>
              <a:t> </a:t>
            </a:r>
            <a:r>
              <a:rPr lang="en-US" sz="2400" dirty="0" smtClean="0">
                <a:ea typeface="Cambria Math"/>
              </a:rPr>
              <a:t>∊ </a:t>
            </a:r>
            <a:r>
              <a:rPr lang="en-US" sz="2400" b="1" dirty="0" err="1" smtClean="0"/>
              <a:t>Z</a:t>
            </a:r>
            <a:r>
              <a:rPr lang="en-US" sz="2400" i="1" baseline="-25000" dirty="0" err="1" smtClean="0"/>
              <a:t>p</a:t>
            </a:r>
            <a:r>
              <a:rPr lang="en-US" sz="2400" dirty="0"/>
              <a:t> </a:t>
            </a:r>
            <a:r>
              <a:rPr lang="en-US" sz="2400" i="1" dirty="0" smtClean="0"/>
              <a:t>.</a:t>
            </a:r>
            <a:endParaRPr lang="en-US" sz="2400" dirty="0"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7680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Application: Pseudorandom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06880"/>
            <a:ext cx="8686800" cy="4998720"/>
          </a:xfrm>
        </p:spPr>
        <p:txBody>
          <a:bodyPr>
            <a:normAutofit fontScale="62500" lnSpcReduction="20000"/>
          </a:bodyPr>
          <a:lstStyle/>
          <a:p>
            <a:r>
              <a:rPr lang="en-US" sz="3500" dirty="0" smtClean="0"/>
              <a:t>Randomly chosen numbers are needed for many purposes, including </a:t>
            </a:r>
            <a:r>
              <a:rPr lang="en-US" sz="3500" dirty="0" smtClean="0">
                <a:solidFill>
                  <a:srgbClr val="00B050"/>
                </a:solidFill>
              </a:rPr>
              <a:t>computer simulations</a:t>
            </a:r>
            <a:r>
              <a:rPr lang="en-US" sz="3500" dirty="0" smtClean="0"/>
              <a:t>. They are </a:t>
            </a:r>
            <a:r>
              <a:rPr lang="en-US" sz="3500" dirty="0" smtClean="0">
                <a:solidFill>
                  <a:srgbClr val="FF0000"/>
                </a:solidFill>
              </a:rPr>
              <a:t>not truly random</a:t>
            </a:r>
            <a:r>
              <a:rPr lang="en-US" sz="3500" dirty="0" smtClean="0"/>
              <a:t> since they are generated by systematic methods. </a:t>
            </a:r>
          </a:p>
          <a:p>
            <a:pPr marL="0" indent="0">
              <a:buNone/>
            </a:pPr>
            <a:endParaRPr lang="en-US" sz="1900" dirty="0" smtClean="0"/>
          </a:p>
          <a:p>
            <a:r>
              <a:rPr lang="en-US" sz="3500" dirty="0" smtClean="0"/>
              <a:t>The </a:t>
            </a:r>
            <a:r>
              <a:rPr lang="en-US" sz="3500" dirty="0" smtClean="0">
                <a:solidFill>
                  <a:srgbClr val="00B0F0"/>
                </a:solidFill>
              </a:rPr>
              <a:t>linear </a:t>
            </a:r>
            <a:r>
              <a:rPr lang="en-US" sz="3500" dirty="0" err="1" smtClean="0">
                <a:solidFill>
                  <a:srgbClr val="00B0F0"/>
                </a:solidFill>
              </a:rPr>
              <a:t>congruential</a:t>
            </a:r>
            <a:r>
              <a:rPr lang="en-US" sz="3500" dirty="0" smtClean="0">
                <a:solidFill>
                  <a:srgbClr val="00B0F0"/>
                </a:solidFill>
              </a:rPr>
              <a:t> method</a:t>
            </a:r>
            <a:r>
              <a:rPr lang="en-US" sz="3500" i="1" dirty="0" smtClean="0"/>
              <a:t> </a:t>
            </a:r>
            <a:r>
              <a:rPr lang="en-US" sz="3500" dirty="0" smtClean="0"/>
              <a:t>is one commonly used procedure for generating pseudorandom numbers. Four integers are needed: </a:t>
            </a:r>
          </a:p>
          <a:p>
            <a:endParaRPr lang="en-US" sz="1900" dirty="0" smtClean="0"/>
          </a:p>
          <a:p>
            <a:pPr marL="682625" lvl="1" indent="-341313">
              <a:buFont typeface="+mj-lt"/>
              <a:buAutoNum type="arabicPeriod"/>
            </a:pPr>
            <a:r>
              <a:rPr lang="en-US" sz="2600" dirty="0"/>
              <a:t>M</a:t>
            </a:r>
            <a:r>
              <a:rPr lang="en-US" sz="2600" dirty="0" smtClean="0"/>
              <a:t>odulus </a:t>
            </a:r>
            <a:r>
              <a:rPr lang="en-US" sz="2600" i="1" dirty="0" smtClean="0"/>
              <a:t>m</a:t>
            </a:r>
            <a:r>
              <a:rPr lang="en-US" sz="2600" dirty="0" smtClean="0"/>
              <a:t>, </a:t>
            </a:r>
            <a:endParaRPr lang="en-US" sz="2600" dirty="0"/>
          </a:p>
          <a:p>
            <a:pPr marL="682625" lvl="1" indent="-341313">
              <a:buFont typeface="+mj-lt"/>
              <a:buAutoNum type="arabicPeriod"/>
            </a:pPr>
            <a:r>
              <a:rPr lang="en-US" sz="2600" dirty="0"/>
              <a:t>M</a:t>
            </a:r>
            <a:r>
              <a:rPr lang="en-US" sz="2600" dirty="0" smtClean="0"/>
              <a:t>ultiplier </a:t>
            </a:r>
            <a:r>
              <a:rPr lang="en-US" sz="2600" i="1" dirty="0" smtClean="0"/>
              <a:t>a</a:t>
            </a:r>
            <a:r>
              <a:rPr lang="en-US" sz="2600" dirty="0" smtClean="0"/>
              <a:t>,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600" dirty="0">
                <a:latin typeface="Cambria Math"/>
                <a:ea typeface="Cambria Math"/>
              </a:rPr>
              <a:t>≤ </a:t>
            </a:r>
            <a:r>
              <a:rPr lang="en-US" sz="2600" i="1" dirty="0">
                <a:ea typeface="Cambria Math"/>
              </a:rPr>
              <a:t>a</a:t>
            </a:r>
            <a:r>
              <a:rPr lang="en-US" sz="2600" dirty="0">
                <a:latin typeface="Cambria Math"/>
                <a:ea typeface="Cambria Math"/>
              </a:rPr>
              <a:t> ≤</a:t>
            </a:r>
            <a:r>
              <a:rPr lang="en-US" sz="2600" dirty="0" smtClean="0">
                <a:latin typeface="Cambria Math"/>
                <a:ea typeface="Cambria Math"/>
              </a:rPr>
              <a:t> </a:t>
            </a:r>
            <a:r>
              <a:rPr lang="en-US" sz="2600" i="1" dirty="0" smtClean="0">
                <a:ea typeface="Cambria Math"/>
              </a:rPr>
              <a:t>m - </a:t>
            </a:r>
            <a:r>
              <a:rPr lang="en-US" sz="2600" dirty="0" smtClean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marL="682625" lvl="1" indent="-341313">
              <a:buFont typeface="+mj-lt"/>
              <a:buAutoNum type="arabicPeriod"/>
            </a:pPr>
            <a:r>
              <a:rPr lang="en-US" sz="2600" dirty="0" smtClean="0"/>
              <a:t>Increment </a:t>
            </a:r>
            <a:r>
              <a:rPr lang="en-US" sz="2600" i="1" dirty="0" smtClean="0"/>
              <a:t>c</a:t>
            </a:r>
            <a:r>
              <a:rPr lang="en-US" sz="2600" dirty="0" smtClean="0"/>
              <a:t>,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600" dirty="0"/>
              <a:t> </a:t>
            </a:r>
            <a:r>
              <a:rPr lang="en-US" sz="2600" dirty="0">
                <a:latin typeface="Cambria Math"/>
                <a:ea typeface="Cambria Math"/>
              </a:rPr>
              <a:t>≤ </a:t>
            </a:r>
            <a:r>
              <a:rPr lang="en-US" sz="2600" i="1" dirty="0">
                <a:ea typeface="Cambria Math"/>
              </a:rPr>
              <a:t>c</a:t>
            </a:r>
            <a:r>
              <a:rPr lang="en-US" sz="2600" dirty="0">
                <a:latin typeface="Cambria Math"/>
                <a:ea typeface="Cambria Math"/>
              </a:rPr>
              <a:t> ≤ </a:t>
            </a:r>
            <a:r>
              <a:rPr lang="en-US" sz="2600" i="1" dirty="0">
                <a:ea typeface="Cambria Math"/>
              </a:rPr>
              <a:t>m - </a:t>
            </a:r>
            <a:r>
              <a:rPr lang="en-US" sz="2600" dirty="0" smtClean="0">
                <a:latin typeface="Cambria Math" pitchFamily="18" charset="0"/>
                <a:ea typeface="Cambria Math" pitchFamily="18" charset="0"/>
              </a:rPr>
              <a:t>1</a:t>
            </a:r>
            <a:endParaRPr lang="en-US" sz="2600" dirty="0" smtClean="0"/>
          </a:p>
          <a:p>
            <a:pPr marL="682625" lvl="1" indent="-341313">
              <a:buFont typeface="+mj-lt"/>
              <a:buAutoNum type="arabicPeriod"/>
            </a:pPr>
            <a:r>
              <a:rPr lang="en-US" sz="2600" dirty="0" smtClean="0"/>
              <a:t>Seed </a:t>
            </a:r>
            <a:r>
              <a:rPr lang="en-US" sz="2600" i="1" dirty="0" smtClean="0"/>
              <a:t>x</a:t>
            </a:r>
            <a:r>
              <a:rPr lang="en-US" sz="2600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600" dirty="0" smtClean="0"/>
              <a:t>, </a:t>
            </a:r>
            <a:r>
              <a:rPr lang="en-US" sz="26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600" dirty="0" smtClean="0"/>
              <a:t> </a:t>
            </a:r>
            <a:r>
              <a:rPr lang="en-US" sz="2600" dirty="0" smtClean="0">
                <a:latin typeface="Cambria Math"/>
                <a:ea typeface="Cambria Math"/>
              </a:rPr>
              <a:t>≤</a:t>
            </a:r>
            <a:r>
              <a:rPr lang="en-US" sz="2600" i="1" dirty="0" smtClean="0"/>
              <a:t> x</a:t>
            </a:r>
            <a:r>
              <a:rPr lang="en-US" sz="2600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600" dirty="0" smtClean="0">
                <a:latin typeface="Cambria Math"/>
                <a:ea typeface="Cambria Math"/>
              </a:rPr>
              <a:t> </a:t>
            </a:r>
            <a:r>
              <a:rPr lang="en-US" sz="2600" dirty="0">
                <a:latin typeface="Cambria Math"/>
                <a:ea typeface="Cambria Math"/>
              </a:rPr>
              <a:t>≤ </a:t>
            </a:r>
            <a:r>
              <a:rPr lang="en-US" sz="2600" i="1" dirty="0">
                <a:ea typeface="Cambria Math"/>
              </a:rPr>
              <a:t>m - </a:t>
            </a:r>
            <a:r>
              <a:rPr lang="en-US" sz="2600" dirty="0" smtClean="0">
                <a:latin typeface="Cambria Math" pitchFamily="18" charset="0"/>
                <a:ea typeface="Cambria Math" pitchFamily="18" charset="0"/>
              </a:rPr>
              <a:t>1</a:t>
            </a:r>
            <a:endParaRPr lang="en-US" sz="2600" i="1" dirty="0" smtClean="0">
              <a:ea typeface="Cambria Math"/>
            </a:endParaRPr>
          </a:p>
          <a:p>
            <a:pPr marL="393192" lvl="1" indent="0">
              <a:buNone/>
            </a:pPr>
            <a:endParaRPr lang="en-US" sz="1900" i="1" dirty="0" smtClean="0">
              <a:ea typeface="Cambria Math"/>
            </a:endParaRPr>
          </a:p>
          <a:p>
            <a:r>
              <a:rPr lang="en-US" sz="3500" dirty="0" smtClean="0">
                <a:ea typeface="Cambria Math"/>
              </a:rPr>
              <a:t>We generate pseudorandom numbers</a:t>
            </a:r>
            <a:r>
              <a:rPr lang="en-US" sz="3500" dirty="0" smtClean="0">
                <a:ea typeface="Cambria Math" pitchFamily="18" charset="0"/>
              </a:rPr>
              <a:t>, with </a:t>
            </a:r>
            <a:r>
              <a:rPr lang="en-US" sz="35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3500" dirty="0" smtClean="0"/>
              <a:t> </a:t>
            </a:r>
            <a:r>
              <a:rPr lang="en-US" sz="3500" dirty="0" smtClean="0">
                <a:ea typeface="Cambria Math"/>
              </a:rPr>
              <a:t>≤</a:t>
            </a:r>
            <a:r>
              <a:rPr lang="en-US" sz="3500" i="1" dirty="0" smtClean="0"/>
              <a:t> </a:t>
            </a:r>
            <a:r>
              <a:rPr lang="en-US" sz="3500" i="1" dirty="0" err="1" smtClean="0"/>
              <a:t>x</a:t>
            </a:r>
            <a:r>
              <a:rPr lang="en-US" sz="3500" baseline="-25000" dirty="0" err="1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3500" dirty="0" smtClean="0">
                <a:latin typeface="Cambria Math"/>
                <a:ea typeface="Cambria Math"/>
              </a:rPr>
              <a:t> </a:t>
            </a:r>
            <a:r>
              <a:rPr lang="en-US" sz="3500" dirty="0">
                <a:ea typeface="Cambria Math"/>
              </a:rPr>
              <a:t>≤</a:t>
            </a:r>
            <a:r>
              <a:rPr lang="en-US" sz="3500" dirty="0">
                <a:latin typeface="Cambria Math"/>
                <a:ea typeface="Cambria Math"/>
              </a:rPr>
              <a:t> </a:t>
            </a:r>
            <a:r>
              <a:rPr lang="en-US" sz="3500" i="1" dirty="0">
                <a:ea typeface="Cambria Math"/>
              </a:rPr>
              <a:t>m - </a:t>
            </a:r>
            <a:r>
              <a:rPr lang="en-US" sz="35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3500" i="1" dirty="0" smtClean="0">
                <a:ea typeface="Cambria Math"/>
              </a:rPr>
              <a:t> </a:t>
            </a:r>
            <a:r>
              <a:rPr lang="en-US" sz="3500" dirty="0" smtClean="0">
                <a:ea typeface="Cambria Math"/>
              </a:rPr>
              <a:t>for all n, by successively using the recursively defined function</a:t>
            </a:r>
          </a:p>
          <a:p>
            <a:pPr marL="0" indent="0">
              <a:buNone/>
            </a:pPr>
            <a:endParaRPr lang="en-US" sz="1900" i="1" dirty="0" smtClean="0"/>
          </a:p>
          <a:p>
            <a:pPr marL="0" indent="0" algn="ctr">
              <a:buNone/>
            </a:pPr>
            <a:r>
              <a:rPr lang="en-US" sz="3500" i="1" dirty="0" smtClean="0"/>
              <a:t>x</a:t>
            </a:r>
            <a:r>
              <a:rPr lang="en-US" sz="3500" i="1" baseline="-25000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3500" baseline="-25000" dirty="0" smtClean="0">
                <a:latin typeface="Cambria Math" pitchFamily="18" charset="0"/>
                <a:ea typeface="Cambria Math" pitchFamily="18" charset="0"/>
              </a:rPr>
              <a:t>+1</a:t>
            </a:r>
            <a:r>
              <a:rPr lang="en-US" sz="3500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500" dirty="0" smtClean="0">
                <a:ea typeface="Cambria Math" pitchFamily="18" charset="0"/>
              </a:rPr>
              <a:t>= </a:t>
            </a:r>
            <a:r>
              <a:rPr lang="en-US" sz="3500" dirty="0">
                <a:ea typeface="Cambria Math" pitchFamily="18" charset="0"/>
              </a:rPr>
              <a:t>(</a:t>
            </a:r>
            <a:r>
              <a:rPr lang="en-US" sz="3500" i="1" dirty="0" err="1">
                <a:ea typeface="Cambria Math" pitchFamily="18" charset="0"/>
              </a:rPr>
              <a:t>ax</a:t>
            </a:r>
            <a:r>
              <a:rPr lang="en-US" sz="3500" i="1" baseline="-25000" dirty="0" err="1">
                <a:ea typeface="Cambria Math" pitchFamily="18" charset="0"/>
              </a:rPr>
              <a:t>n</a:t>
            </a:r>
            <a:r>
              <a:rPr lang="en-US" sz="3500" dirty="0">
                <a:ea typeface="Cambria Math" pitchFamily="18" charset="0"/>
              </a:rPr>
              <a:t> + </a:t>
            </a:r>
            <a:r>
              <a:rPr lang="en-US" sz="3500" i="1" dirty="0">
                <a:ea typeface="Cambria Math" pitchFamily="18" charset="0"/>
              </a:rPr>
              <a:t>c</a:t>
            </a:r>
            <a:r>
              <a:rPr lang="en-US" sz="3500" dirty="0">
                <a:ea typeface="Cambria Math" pitchFamily="18" charset="0"/>
              </a:rPr>
              <a:t>) </a:t>
            </a:r>
            <a:r>
              <a:rPr lang="en-US" sz="3500" b="1" dirty="0">
                <a:ea typeface="Cambria Math" pitchFamily="18" charset="0"/>
              </a:rPr>
              <a:t>mod</a:t>
            </a:r>
            <a:r>
              <a:rPr lang="en-US" sz="3500" dirty="0">
                <a:ea typeface="Cambria Math" pitchFamily="18" charset="0"/>
              </a:rPr>
              <a:t> </a:t>
            </a:r>
            <a:r>
              <a:rPr lang="en-US" sz="3500" i="1" dirty="0" smtClean="0">
                <a:ea typeface="Cambria Math" pitchFamily="18" charset="0"/>
              </a:rPr>
              <a:t>m</a:t>
            </a:r>
            <a:endParaRPr lang="en-US" sz="3500" dirty="0">
              <a:ea typeface="Cambria Math"/>
            </a:endParaRPr>
          </a:p>
          <a:p>
            <a:pPr marL="0" indent="0">
              <a:buNone/>
            </a:pPr>
            <a:endParaRPr lang="en-US" sz="1900" dirty="0" smtClean="0">
              <a:ea typeface="Cambria Math"/>
            </a:endParaRPr>
          </a:p>
          <a:p>
            <a:r>
              <a:rPr lang="en-US" sz="3500" dirty="0" smtClean="0">
                <a:ea typeface="Cambria Math"/>
              </a:rPr>
              <a:t>If </a:t>
            </a:r>
            <a:r>
              <a:rPr lang="en-US" sz="3500" dirty="0" err="1" smtClean="0">
                <a:ea typeface="Cambria Math"/>
              </a:rPr>
              <a:t>psudorandom</a:t>
            </a:r>
            <a:r>
              <a:rPr lang="en-US" sz="3500" dirty="0" smtClean="0">
                <a:ea typeface="Cambria Math"/>
              </a:rPr>
              <a:t> numbers between </a:t>
            </a:r>
            <a:r>
              <a:rPr lang="en-US" sz="35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3500" dirty="0" smtClean="0">
                <a:ea typeface="Cambria Math"/>
              </a:rPr>
              <a:t> and </a:t>
            </a:r>
            <a:r>
              <a:rPr lang="en-US" sz="35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3500" dirty="0" smtClean="0">
                <a:ea typeface="Cambria Math"/>
              </a:rPr>
              <a:t> are needed, then the generated numbers are divided by the modulus, </a:t>
            </a:r>
            <a:r>
              <a:rPr lang="en-US" sz="3500" i="1" dirty="0" err="1" smtClean="0">
                <a:ea typeface="Cambria Math" pitchFamily="18" charset="0"/>
              </a:rPr>
              <a:t>x</a:t>
            </a:r>
            <a:r>
              <a:rPr lang="en-US" sz="3500" i="1" baseline="-25000" dirty="0" err="1" smtClean="0">
                <a:ea typeface="Cambria Math" pitchFamily="18" charset="0"/>
              </a:rPr>
              <a:t>n</a:t>
            </a:r>
            <a:r>
              <a:rPr lang="en-US" sz="3500" i="1" baseline="-25000" dirty="0" smtClean="0">
                <a:ea typeface="Cambria Math" pitchFamily="18" charset="0"/>
              </a:rPr>
              <a:t> </a:t>
            </a:r>
            <a:r>
              <a:rPr lang="en-US" sz="3500" dirty="0" smtClean="0">
                <a:ea typeface="Cambria Math" pitchFamily="18" charset="0"/>
              </a:rPr>
              <a:t>/</a:t>
            </a:r>
            <a:r>
              <a:rPr lang="en-US" sz="3500" i="1" dirty="0" smtClean="0">
                <a:ea typeface="Cambria Math" pitchFamily="18" charset="0"/>
              </a:rPr>
              <a:t>m</a:t>
            </a:r>
            <a:r>
              <a:rPr lang="en-US" sz="3500" dirty="0" smtClean="0">
                <a:ea typeface="Cambria Math" pitchFamily="18" charset="0"/>
              </a:rPr>
              <a:t>.</a:t>
            </a:r>
            <a:endParaRPr lang="en-US" sz="35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Application: Pseudorandom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05000"/>
            <a:ext cx="8534400" cy="4724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b="1" dirty="0" smtClean="0"/>
              <a:t>Example</a:t>
            </a:r>
            <a:r>
              <a:rPr lang="en-US" sz="2800" dirty="0" smtClean="0"/>
              <a:t>: find the sequence of pseudorandom numbers generated by modulus </a:t>
            </a:r>
            <a:r>
              <a:rPr lang="en-US" sz="2800" i="1" dirty="0" smtClean="0"/>
              <a:t>m</a:t>
            </a:r>
            <a:r>
              <a:rPr lang="en-US" sz="2800" dirty="0" smtClean="0"/>
              <a:t> = 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sz="2800" dirty="0" smtClean="0"/>
              <a:t>, multiplier </a:t>
            </a:r>
            <a:r>
              <a:rPr lang="en-US" sz="2800" i="1" dirty="0" smtClean="0"/>
              <a:t>a</a:t>
            </a:r>
            <a:r>
              <a:rPr lang="en-US" sz="2800" dirty="0" smtClean="0"/>
              <a:t> = 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800" dirty="0" smtClean="0"/>
              <a:t>, increment </a:t>
            </a:r>
            <a:r>
              <a:rPr lang="en-US" sz="2800" i="1" dirty="0" smtClean="0"/>
              <a:t>c</a:t>
            </a:r>
            <a:r>
              <a:rPr lang="en-US" sz="2800" dirty="0" smtClean="0"/>
              <a:t> = 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800" dirty="0" smtClean="0"/>
              <a:t>, and seed </a:t>
            </a:r>
            <a:r>
              <a:rPr lang="en-US" sz="2800" i="1" dirty="0" smtClean="0"/>
              <a:t>x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0  </a:t>
            </a:r>
            <a:r>
              <a:rPr lang="en-US" sz="2800" dirty="0" smtClean="0"/>
              <a:t>= 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r>
              <a:rPr lang="en-US" sz="2800" b="1" dirty="0" smtClean="0"/>
              <a:t>Solution</a:t>
            </a:r>
            <a:r>
              <a:rPr lang="en-US" sz="2800" dirty="0" smtClean="0"/>
              <a:t>: </a:t>
            </a:r>
            <a:endParaRPr lang="en-US" sz="2800" dirty="0"/>
          </a:p>
          <a:p>
            <a:pPr marL="0" indent="0">
              <a:buNone/>
            </a:pPr>
            <a:endParaRPr lang="en-US" sz="1500" dirty="0" smtClean="0"/>
          </a:p>
          <a:p>
            <a:pPr marL="682625" lvl="2" indent="-341313">
              <a:buNone/>
            </a:pPr>
            <a:r>
              <a:rPr lang="en-US" sz="2300" i="1" dirty="0" smtClean="0"/>
              <a:t>x</a:t>
            </a:r>
            <a:r>
              <a:rPr lang="en-US" sz="23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300" i="1" baseline="-25000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sz="2300" dirty="0" smtClean="0">
                <a:ea typeface="Cambria Math" pitchFamily="18" charset="0"/>
              </a:rPr>
              <a:t>=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300" i="1" dirty="0" smtClean="0">
                <a:ea typeface="Cambria Math" pitchFamily="18" charset="0"/>
              </a:rPr>
              <a:t>x</a:t>
            </a:r>
            <a:r>
              <a:rPr lang="en-US" sz="2300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300" dirty="0" smtClean="0">
                <a:ea typeface="Cambria Math" pitchFamily="18" charset="0"/>
              </a:rPr>
              <a:t> +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300" dirty="0" smtClean="0">
                <a:ea typeface="Cambria Math" pitchFamily="18" charset="0"/>
              </a:rPr>
              <a:t> </a:t>
            </a:r>
            <a:r>
              <a:rPr lang="en-US" sz="2300" b="1" dirty="0" smtClean="0">
                <a:ea typeface="Cambria Math" pitchFamily="18" charset="0"/>
              </a:rPr>
              <a:t>mod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sz="2300" dirty="0" smtClean="0">
                <a:ea typeface="Cambria Math" pitchFamily="18" charset="0"/>
              </a:rPr>
              <a:t>  </a:t>
            </a:r>
            <a:r>
              <a:rPr lang="en-US" sz="2300" dirty="0" smtClean="0"/>
              <a:t>=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7 </a:t>
            </a:r>
            <a:r>
              <a:rPr lang="en-US" sz="2300" dirty="0" smtClean="0">
                <a:latin typeface="Cambria Math"/>
                <a:ea typeface="Cambria Math"/>
                <a:sym typeface="Symbol"/>
              </a:rPr>
              <a:t> </a:t>
            </a:r>
            <a:r>
              <a:rPr lang="en-US" sz="2300" dirty="0" smtClean="0">
                <a:latin typeface="Cambria Math"/>
                <a:ea typeface="Cambria Math"/>
              </a:rPr>
              <a:t>3 + 4</a:t>
            </a:r>
            <a:r>
              <a:rPr lang="en-US" sz="2300" b="1" dirty="0" smtClean="0">
                <a:ea typeface="Cambria Math" pitchFamily="18" charset="0"/>
              </a:rPr>
              <a:t> mod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9 = 25 </a:t>
            </a:r>
            <a:r>
              <a:rPr lang="en-US" sz="2300" b="1" dirty="0" smtClean="0">
                <a:ea typeface="Cambria Math" pitchFamily="18" charset="0"/>
              </a:rPr>
              <a:t>mod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9 = </a:t>
            </a:r>
            <a:r>
              <a:rPr lang="en-US" sz="23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300" dirty="0" smtClean="0"/>
              <a:t>,</a:t>
            </a:r>
          </a:p>
          <a:p>
            <a:pPr marL="682625" lvl="2" indent="-341313">
              <a:buNone/>
            </a:pPr>
            <a:r>
              <a:rPr lang="en-US" sz="2300" i="1" dirty="0" smtClean="0"/>
              <a:t>x</a:t>
            </a:r>
            <a:r>
              <a:rPr lang="en-US" sz="23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300" i="1" baseline="-25000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sz="2300" dirty="0" smtClean="0">
                <a:ea typeface="Cambria Math" pitchFamily="18" charset="0"/>
              </a:rPr>
              <a:t>=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300" i="1" dirty="0" smtClean="0">
                <a:ea typeface="Cambria Math" pitchFamily="18" charset="0"/>
              </a:rPr>
              <a:t>x</a:t>
            </a:r>
            <a:r>
              <a:rPr lang="en-US" sz="23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300" dirty="0" smtClean="0">
                <a:ea typeface="Cambria Math" pitchFamily="18" charset="0"/>
              </a:rPr>
              <a:t> +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300" dirty="0" smtClean="0">
                <a:ea typeface="Cambria Math" pitchFamily="18" charset="0"/>
              </a:rPr>
              <a:t> </a:t>
            </a:r>
            <a:r>
              <a:rPr lang="en-US" sz="2300" b="1" dirty="0" smtClean="0">
                <a:ea typeface="Cambria Math" pitchFamily="18" charset="0"/>
              </a:rPr>
              <a:t>mod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sz="2300" dirty="0" smtClean="0">
                <a:ea typeface="Cambria Math" pitchFamily="18" charset="0"/>
              </a:rPr>
              <a:t>  </a:t>
            </a:r>
            <a:r>
              <a:rPr lang="en-US" sz="2300" dirty="0" smtClean="0"/>
              <a:t>=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300" dirty="0">
                <a:latin typeface="Cambria Math"/>
                <a:ea typeface="Cambria Math"/>
                <a:sym typeface="Symbol"/>
              </a:rPr>
              <a:t>  </a:t>
            </a:r>
            <a:r>
              <a:rPr lang="en-US" sz="2300" dirty="0" smtClean="0">
                <a:latin typeface="Cambria Math"/>
                <a:ea typeface="Cambria Math"/>
              </a:rPr>
              <a:t>7 + 4</a:t>
            </a:r>
            <a:r>
              <a:rPr lang="en-US" sz="2300" b="1" dirty="0" smtClean="0">
                <a:ea typeface="Cambria Math" pitchFamily="18" charset="0"/>
              </a:rPr>
              <a:t> mod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9 = 53 </a:t>
            </a:r>
            <a:r>
              <a:rPr lang="en-US" sz="2300" b="1" dirty="0" smtClean="0">
                <a:ea typeface="Cambria Math" pitchFamily="18" charset="0"/>
              </a:rPr>
              <a:t>mod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9 = </a:t>
            </a:r>
            <a:r>
              <a:rPr lang="en-US" sz="23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sz="2300" dirty="0" smtClean="0"/>
              <a:t>,</a:t>
            </a:r>
          </a:p>
          <a:p>
            <a:pPr marL="682625" lvl="2" indent="-341313">
              <a:buNone/>
            </a:pPr>
            <a:r>
              <a:rPr lang="en-US" sz="2300" i="1" dirty="0" smtClean="0"/>
              <a:t>x</a:t>
            </a:r>
            <a:r>
              <a:rPr lang="en-US" sz="23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300" i="1" baseline="-25000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sz="2300" dirty="0" smtClean="0">
                <a:ea typeface="Cambria Math" pitchFamily="18" charset="0"/>
              </a:rPr>
              <a:t>=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300" i="1" dirty="0" smtClean="0">
                <a:ea typeface="Cambria Math" pitchFamily="18" charset="0"/>
              </a:rPr>
              <a:t>x</a:t>
            </a:r>
            <a:r>
              <a:rPr lang="en-US" sz="23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300" dirty="0" smtClean="0">
                <a:ea typeface="Cambria Math" pitchFamily="18" charset="0"/>
              </a:rPr>
              <a:t> +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300" dirty="0" smtClean="0">
                <a:ea typeface="Cambria Math" pitchFamily="18" charset="0"/>
              </a:rPr>
              <a:t> </a:t>
            </a:r>
            <a:r>
              <a:rPr lang="en-US" sz="2300" b="1" dirty="0" smtClean="0">
                <a:ea typeface="Cambria Math" pitchFamily="18" charset="0"/>
              </a:rPr>
              <a:t>mod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sz="2300" dirty="0" smtClean="0">
                <a:ea typeface="Cambria Math" pitchFamily="18" charset="0"/>
              </a:rPr>
              <a:t>  </a:t>
            </a:r>
            <a:r>
              <a:rPr lang="en-US" sz="2300" dirty="0" smtClean="0"/>
              <a:t>=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300" dirty="0">
                <a:latin typeface="Cambria Math"/>
                <a:ea typeface="Cambria Math"/>
                <a:sym typeface="Symbol"/>
              </a:rPr>
              <a:t>  </a:t>
            </a:r>
            <a:r>
              <a:rPr lang="en-US" sz="2300" dirty="0" smtClean="0">
                <a:latin typeface="Cambria Math"/>
                <a:ea typeface="Cambria Math"/>
              </a:rPr>
              <a:t>8 + 4</a:t>
            </a:r>
            <a:r>
              <a:rPr lang="en-US" sz="2300" b="1" dirty="0" smtClean="0">
                <a:ea typeface="Cambria Math" pitchFamily="18" charset="0"/>
              </a:rPr>
              <a:t> mod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9 = 60 </a:t>
            </a:r>
            <a:r>
              <a:rPr lang="en-US" sz="2300" b="1" dirty="0" smtClean="0">
                <a:ea typeface="Cambria Math" pitchFamily="18" charset="0"/>
              </a:rPr>
              <a:t>mod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9 = </a:t>
            </a:r>
            <a:r>
              <a:rPr lang="en-US" sz="23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sz="2300" dirty="0" smtClean="0"/>
              <a:t>,</a:t>
            </a:r>
          </a:p>
          <a:p>
            <a:pPr marL="682625" lvl="2" indent="-341313">
              <a:buNone/>
            </a:pPr>
            <a:r>
              <a:rPr lang="en-US" sz="2300" i="1" dirty="0" smtClean="0"/>
              <a:t>x</a:t>
            </a:r>
            <a:r>
              <a:rPr lang="en-US" sz="2300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300" i="1" baseline="-25000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sz="2300" dirty="0" smtClean="0">
                <a:ea typeface="Cambria Math" pitchFamily="18" charset="0"/>
              </a:rPr>
              <a:t>=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300" i="1" dirty="0" smtClean="0">
                <a:ea typeface="Cambria Math" pitchFamily="18" charset="0"/>
              </a:rPr>
              <a:t>x</a:t>
            </a:r>
            <a:r>
              <a:rPr lang="en-US" sz="23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300" dirty="0" smtClean="0">
                <a:ea typeface="Cambria Math" pitchFamily="18" charset="0"/>
              </a:rPr>
              <a:t> +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300" dirty="0" smtClean="0">
                <a:ea typeface="Cambria Math" pitchFamily="18" charset="0"/>
              </a:rPr>
              <a:t> </a:t>
            </a:r>
            <a:r>
              <a:rPr lang="en-US" sz="2300" b="1" dirty="0" smtClean="0">
                <a:ea typeface="Cambria Math" pitchFamily="18" charset="0"/>
              </a:rPr>
              <a:t>mod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sz="2300" dirty="0" smtClean="0">
                <a:ea typeface="Cambria Math" pitchFamily="18" charset="0"/>
              </a:rPr>
              <a:t>  </a:t>
            </a:r>
            <a:r>
              <a:rPr lang="en-US" sz="2300" dirty="0" smtClean="0"/>
              <a:t>=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300" dirty="0">
                <a:latin typeface="Cambria Math"/>
                <a:ea typeface="Cambria Math"/>
                <a:sym typeface="Symbol"/>
              </a:rPr>
              <a:t>  </a:t>
            </a:r>
            <a:r>
              <a:rPr lang="en-US" sz="2300" dirty="0" smtClean="0">
                <a:latin typeface="Cambria Math"/>
                <a:ea typeface="Cambria Math"/>
              </a:rPr>
              <a:t>6 + 4</a:t>
            </a:r>
            <a:r>
              <a:rPr lang="en-US" sz="2300" b="1" dirty="0" smtClean="0">
                <a:ea typeface="Cambria Math" pitchFamily="18" charset="0"/>
              </a:rPr>
              <a:t> mod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9 = 46 </a:t>
            </a:r>
            <a:r>
              <a:rPr lang="en-US" sz="2300" b="1" dirty="0" smtClean="0">
                <a:ea typeface="Cambria Math" pitchFamily="18" charset="0"/>
              </a:rPr>
              <a:t>mod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9 = </a:t>
            </a:r>
            <a:r>
              <a:rPr lang="en-US" sz="23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300" dirty="0" smtClean="0"/>
              <a:t>,</a:t>
            </a:r>
          </a:p>
          <a:p>
            <a:pPr marL="682625" lvl="2" indent="-341313">
              <a:buNone/>
            </a:pPr>
            <a:r>
              <a:rPr lang="en-US" sz="2300" i="1" dirty="0" smtClean="0"/>
              <a:t>x</a:t>
            </a:r>
            <a:r>
              <a:rPr lang="en-US" sz="2300" baseline="-250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300" i="1" baseline="-25000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sz="2300" dirty="0" smtClean="0">
                <a:ea typeface="Cambria Math" pitchFamily="18" charset="0"/>
              </a:rPr>
              <a:t>=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300" i="1" dirty="0" smtClean="0">
                <a:ea typeface="Cambria Math" pitchFamily="18" charset="0"/>
              </a:rPr>
              <a:t>x</a:t>
            </a:r>
            <a:r>
              <a:rPr lang="en-US" sz="2300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300" dirty="0" smtClean="0">
                <a:ea typeface="Cambria Math" pitchFamily="18" charset="0"/>
              </a:rPr>
              <a:t> +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300" dirty="0" smtClean="0">
                <a:ea typeface="Cambria Math" pitchFamily="18" charset="0"/>
              </a:rPr>
              <a:t> </a:t>
            </a:r>
            <a:r>
              <a:rPr lang="en-US" sz="2300" b="1" dirty="0" smtClean="0">
                <a:ea typeface="Cambria Math" pitchFamily="18" charset="0"/>
              </a:rPr>
              <a:t>mod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sz="2300" dirty="0" smtClean="0">
                <a:ea typeface="Cambria Math" pitchFamily="18" charset="0"/>
              </a:rPr>
              <a:t>  </a:t>
            </a:r>
            <a:r>
              <a:rPr lang="en-US" sz="2300" dirty="0" smtClean="0"/>
              <a:t>=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300" dirty="0">
                <a:latin typeface="Cambria Math"/>
                <a:ea typeface="Cambria Math"/>
                <a:sym typeface="Symbol"/>
              </a:rPr>
              <a:t>  </a:t>
            </a:r>
            <a:r>
              <a:rPr lang="en-US" sz="2300" dirty="0" smtClean="0">
                <a:latin typeface="Cambria Math"/>
                <a:ea typeface="Cambria Math"/>
              </a:rPr>
              <a:t>1 + 4</a:t>
            </a:r>
            <a:r>
              <a:rPr lang="en-US" sz="2300" b="1" dirty="0" smtClean="0">
                <a:ea typeface="Cambria Math" pitchFamily="18" charset="0"/>
              </a:rPr>
              <a:t> mod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9 = 11 </a:t>
            </a:r>
            <a:r>
              <a:rPr lang="en-US" sz="2300" b="1" dirty="0" smtClean="0">
                <a:ea typeface="Cambria Math" pitchFamily="18" charset="0"/>
              </a:rPr>
              <a:t>mod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9 = </a:t>
            </a:r>
            <a:r>
              <a:rPr lang="en-US" sz="23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300" dirty="0" smtClean="0"/>
              <a:t>,</a:t>
            </a:r>
          </a:p>
          <a:p>
            <a:pPr marL="682625" lvl="2" indent="-341313">
              <a:buNone/>
            </a:pPr>
            <a:r>
              <a:rPr lang="en-US" sz="2300" i="1" dirty="0" smtClean="0"/>
              <a:t>x</a:t>
            </a:r>
            <a:r>
              <a:rPr lang="en-US" sz="2300" baseline="-25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sz="2300" i="1" baseline="-25000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sz="2300" dirty="0" smtClean="0">
                <a:ea typeface="Cambria Math" pitchFamily="18" charset="0"/>
              </a:rPr>
              <a:t>=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300" i="1" dirty="0" smtClean="0">
                <a:ea typeface="Cambria Math" pitchFamily="18" charset="0"/>
              </a:rPr>
              <a:t>x</a:t>
            </a:r>
            <a:r>
              <a:rPr lang="en-US" sz="2300" baseline="-250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300" dirty="0" smtClean="0">
                <a:ea typeface="Cambria Math" pitchFamily="18" charset="0"/>
              </a:rPr>
              <a:t> +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300" dirty="0" smtClean="0">
                <a:ea typeface="Cambria Math" pitchFamily="18" charset="0"/>
              </a:rPr>
              <a:t> </a:t>
            </a:r>
            <a:r>
              <a:rPr lang="en-US" sz="2300" b="1" dirty="0" smtClean="0">
                <a:ea typeface="Cambria Math" pitchFamily="18" charset="0"/>
              </a:rPr>
              <a:t>mod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sz="2300" dirty="0" smtClean="0">
                <a:ea typeface="Cambria Math" pitchFamily="18" charset="0"/>
              </a:rPr>
              <a:t>  </a:t>
            </a:r>
            <a:r>
              <a:rPr lang="en-US" sz="2300" dirty="0" smtClean="0"/>
              <a:t>=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300" dirty="0">
                <a:latin typeface="Cambria Math"/>
                <a:ea typeface="Cambria Math"/>
                <a:sym typeface="Symbol"/>
              </a:rPr>
              <a:t>  </a:t>
            </a:r>
            <a:r>
              <a:rPr lang="en-US" sz="2300" dirty="0" smtClean="0">
                <a:latin typeface="Cambria Math"/>
                <a:ea typeface="Cambria Math"/>
              </a:rPr>
              <a:t>2 + 4</a:t>
            </a:r>
            <a:r>
              <a:rPr lang="en-US" sz="2300" b="1" dirty="0" smtClean="0">
                <a:ea typeface="Cambria Math" pitchFamily="18" charset="0"/>
              </a:rPr>
              <a:t> mod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9 = 18 </a:t>
            </a:r>
            <a:r>
              <a:rPr lang="en-US" sz="2300" b="1" dirty="0" smtClean="0">
                <a:ea typeface="Cambria Math" pitchFamily="18" charset="0"/>
              </a:rPr>
              <a:t>mod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9 = </a:t>
            </a:r>
            <a:r>
              <a:rPr lang="en-US" sz="23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300" dirty="0" smtClean="0"/>
              <a:t>,</a:t>
            </a:r>
          </a:p>
          <a:p>
            <a:pPr marL="682625" lvl="2" indent="-341313">
              <a:buNone/>
            </a:pPr>
            <a:r>
              <a:rPr lang="en-US" sz="2300" i="1" dirty="0" smtClean="0"/>
              <a:t>x</a:t>
            </a:r>
            <a:r>
              <a:rPr lang="en-US" sz="2300" baseline="-250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300" i="1" baseline="-25000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sz="2300" dirty="0" smtClean="0">
                <a:ea typeface="Cambria Math" pitchFamily="18" charset="0"/>
              </a:rPr>
              <a:t>=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300" i="1" dirty="0" smtClean="0">
                <a:ea typeface="Cambria Math" pitchFamily="18" charset="0"/>
              </a:rPr>
              <a:t>x</a:t>
            </a:r>
            <a:r>
              <a:rPr lang="en-US" sz="2300" baseline="-25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sz="2300" dirty="0" smtClean="0">
                <a:ea typeface="Cambria Math" pitchFamily="18" charset="0"/>
              </a:rPr>
              <a:t> +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300" dirty="0" smtClean="0">
                <a:ea typeface="Cambria Math" pitchFamily="18" charset="0"/>
              </a:rPr>
              <a:t> </a:t>
            </a:r>
            <a:r>
              <a:rPr lang="en-US" sz="2300" b="1" dirty="0" smtClean="0">
                <a:ea typeface="Cambria Math" pitchFamily="18" charset="0"/>
              </a:rPr>
              <a:t>mod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sz="2300" dirty="0" smtClean="0">
                <a:ea typeface="Cambria Math" pitchFamily="18" charset="0"/>
              </a:rPr>
              <a:t>  </a:t>
            </a:r>
            <a:r>
              <a:rPr lang="en-US" sz="2300" dirty="0" smtClean="0"/>
              <a:t>=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300" dirty="0">
                <a:latin typeface="Cambria Math"/>
                <a:ea typeface="Cambria Math"/>
                <a:sym typeface="Symbol"/>
              </a:rPr>
              <a:t>  </a:t>
            </a:r>
            <a:r>
              <a:rPr lang="en-US" sz="2300" dirty="0" smtClean="0">
                <a:latin typeface="Cambria Math"/>
                <a:ea typeface="Cambria Math"/>
              </a:rPr>
              <a:t>0 + 4</a:t>
            </a:r>
            <a:r>
              <a:rPr lang="en-US" sz="2300" b="1" dirty="0" smtClean="0">
                <a:ea typeface="Cambria Math" pitchFamily="18" charset="0"/>
              </a:rPr>
              <a:t> mod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9 = 4 </a:t>
            </a:r>
            <a:r>
              <a:rPr lang="en-US" sz="2300" b="1" dirty="0" smtClean="0">
                <a:ea typeface="Cambria Math" pitchFamily="18" charset="0"/>
              </a:rPr>
              <a:t>mod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9 = </a:t>
            </a:r>
            <a:r>
              <a:rPr lang="en-US" sz="23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300" dirty="0" smtClean="0"/>
              <a:t>,</a:t>
            </a:r>
          </a:p>
          <a:p>
            <a:pPr marL="682625" lvl="2" indent="-341313">
              <a:buNone/>
            </a:pPr>
            <a:r>
              <a:rPr lang="en-US" sz="2300" i="1" dirty="0" smtClean="0"/>
              <a:t>x</a:t>
            </a:r>
            <a:r>
              <a:rPr lang="en-US" sz="2300" baseline="-25000" dirty="0" smtClean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sz="2300" i="1" baseline="-25000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sz="2300" dirty="0" smtClean="0">
                <a:ea typeface="Cambria Math" pitchFamily="18" charset="0"/>
              </a:rPr>
              <a:t>=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300" i="1" dirty="0" smtClean="0">
                <a:ea typeface="Cambria Math" pitchFamily="18" charset="0"/>
              </a:rPr>
              <a:t>x</a:t>
            </a:r>
            <a:r>
              <a:rPr lang="en-US" sz="2300" baseline="-250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300" dirty="0" smtClean="0">
                <a:ea typeface="Cambria Math" pitchFamily="18" charset="0"/>
              </a:rPr>
              <a:t> +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300" dirty="0" smtClean="0">
                <a:ea typeface="Cambria Math" pitchFamily="18" charset="0"/>
              </a:rPr>
              <a:t> </a:t>
            </a:r>
            <a:r>
              <a:rPr lang="en-US" sz="2300" b="1" dirty="0" smtClean="0">
                <a:ea typeface="Cambria Math" pitchFamily="18" charset="0"/>
              </a:rPr>
              <a:t>mod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sz="2300" dirty="0" smtClean="0">
                <a:ea typeface="Cambria Math" pitchFamily="18" charset="0"/>
              </a:rPr>
              <a:t>  </a:t>
            </a:r>
            <a:r>
              <a:rPr lang="en-US" sz="2300" dirty="0" smtClean="0"/>
              <a:t>=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300" dirty="0">
                <a:latin typeface="Cambria Math"/>
                <a:ea typeface="Cambria Math"/>
                <a:sym typeface="Symbol"/>
              </a:rPr>
              <a:t>  </a:t>
            </a:r>
            <a:r>
              <a:rPr lang="en-US" sz="2300" dirty="0" smtClean="0">
                <a:latin typeface="Cambria Math"/>
                <a:ea typeface="Cambria Math"/>
              </a:rPr>
              <a:t>4 + 4</a:t>
            </a:r>
            <a:r>
              <a:rPr lang="en-US" sz="2300" b="1" dirty="0" smtClean="0">
                <a:ea typeface="Cambria Math" pitchFamily="18" charset="0"/>
              </a:rPr>
              <a:t> mod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9 = 32 </a:t>
            </a:r>
            <a:r>
              <a:rPr lang="en-US" sz="2300" b="1" dirty="0" smtClean="0">
                <a:ea typeface="Cambria Math" pitchFamily="18" charset="0"/>
              </a:rPr>
              <a:t>mod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9 = </a:t>
            </a:r>
            <a:r>
              <a:rPr lang="en-US" sz="23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300" dirty="0" smtClean="0"/>
              <a:t>,</a:t>
            </a:r>
          </a:p>
          <a:p>
            <a:pPr marL="682625" lvl="2" indent="-341313">
              <a:buNone/>
            </a:pPr>
            <a:r>
              <a:rPr lang="en-US" sz="2300" i="1" dirty="0" smtClean="0"/>
              <a:t>x</a:t>
            </a:r>
            <a:r>
              <a:rPr lang="en-US" sz="2300" baseline="-25000" dirty="0" smtClean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sz="2300" i="1" baseline="-25000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sz="2300" dirty="0" smtClean="0">
                <a:ea typeface="Cambria Math" pitchFamily="18" charset="0"/>
              </a:rPr>
              <a:t>=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300" i="1" dirty="0" smtClean="0">
                <a:ea typeface="Cambria Math" pitchFamily="18" charset="0"/>
              </a:rPr>
              <a:t>x</a:t>
            </a:r>
            <a:r>
              <a:rPr lang="en-US" sz="2300" baseline="-25000" dirty="0" smtClean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sz="2300" dirty="0" smtClean="0">
                <a:ea typeface="Cambria Math" pitchFamily="18" charset="0"/>
              </a:rPr>
              <a:t> +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300" dirty="0" smtClean="0">
                <a:ea typeface="Cambria Math" pitchFamily="18" charset="0"/>
              </a:rPr>
              <a:t> </a:t>
            </a:r>
            <a:r>
              <a:rPr lang="en-US" sz="2300" b="1" dirty="0" smtClean="0">
                <a:ea typeface="Cambria Math" pitchFamily="18" charset="0"/>
              </a:rPr>
              <a:t>mod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sz="2300" dirty="0" smtClean="0">
                <a:ea typeface="Cambria Math" pitchFamily="18" charset="0"/>
              </a:rPr>
              <a:t>  </a:t>
            </a:r>
            <a:r>
              <a:rPr lang="en-US" sz="2300" dirty="0" smtClean="0"/>
              <a:t>=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300" dirty="0">
                <a:latin typeface="Cambria Math"/>
                <a:ea typeface="Cambria Math"/>
                <a:sym typeface="Symbol"/>
              </a:rPr>
              <a:t>  </a:t>
            </a:r>
            <a:r>
              <a:rPr lang="en-US" sz="2300" dirty="0" smtClean="0">
                <a:latin typeface="Cambria Math"/>
                <a:ea typeface="Cambria Math"/>
              </a:rPr>
              <a:t>5 + 4</a:t>
            </a:r>
            <a:r>
              <a:rPr lang="en-US" sz="2300" b="1" dirty="0" smtClean="0">
                <a:ea typeface="Cambria Math" pitchFamily="18" charset="0"/>
              </a:rPr>
              <a:t> mod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9 = 39 </a:t>
            </a:r>
            <a:r>
              <a:rPr lang="en-US" sz="2300" b="1" dirty="0" smtClean="0">
                <a:ea typeface="Cambria Math" pitchFamily="18" charset="0"/>
              </a:rPr>
              <a:t>mod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9 = </a:t>
            </a:r>
            <a:r>
              <a:rPr lang="en-US" sz="23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300" dirty="0" smtClean="0"/>
              <a:t>, it repeats after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sz="2300" dirty="0" smtClean="0"/>
              <a:t> terms.</a:t>
            </a:r>
          </a:p>
          <a:p>
            <a:pPr marL="0" lvl="2" indent="0">
              <a:buNone/>
            </a:pPr>
            <a:endParaRPr lang="en-US" sz="1500" dirty="0" smtClean="0"/>
          </a:p>
          <a:p>
            <a:r>
              <a:rPr lang="en-US" sz="2800" dirty="0" smtClean="0"/>
              <a:t>Commonly, computers use a linear </a:t>
            </a:r>
            <a:r>
              <a:rPr lang="en-US" sz="2800" dirty="0" err="1" smtClean="0"/>
              <a:t>congruential</a:t>
            </a:r>
            <a:r>
              <a:rPr lang="en-US" sz="2800" dirty="0" smtClean="0"/>
              <a:t> generator with increment </a:t>
            </a:r>
            <a:r>
              <a:rPr lang="en-US" sz="2800" i="1" dirty="0" smtClean="0"/>
              <a:t>c</a:t>
            </a:r>
            <a:r>
              <a:rPr lang="en-US" sz="2800" dirty="0" smtClean="0"/>
              <a:t> = 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800" dirty="0" smtClean="0"/>
              <a:t>. This is called a </a:t>
            </a:r>
            <a:r>
              <a:rPr lang="en-US" sz="2800" b="1" dirty="0" smtClean="0">
                <a:solidFill>
                  <a:srgbClr val="00B0F0"/>
                </a:solidFill>
              </a:rPr>
              <a:t>pure multiplicative generator</a:t>
            </a:r>
            <a:r>
              <a:rPr lang="en-US" sz="2800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33400"/>
            <a:ext cx="8229600" cy="1143000"/>
          </a:xfrm>
        </p:spPr>
        <p:txBody>
          <a:bodyPr/>
          <a:lstStyle/>
          <a:p>
            <a:r>
              <a:rPr lang="en-US" dirty="0"/>
              <a:t>Application: Check </a:t>
            </a:r>
            <a:r>
              <a:rPr lang="en-US" dirty="0" smtClean="0"/>
              <a:t>Digits: UPCs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73715"/>
            <a:ext cx="8729949" cy="4800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100" b="1" dirty="0" smtClean="0"/>
              <a:t>Example</a:t>
            </a:r>
            <a:r>
              <a:rPr lang="en-US" sz="3100" dirty="0" smtClean="0"/>
              <a:t>: retail products are identified by their </a:t>
            </a:r>
            <a:r>
              <a:rPr lang="en-US" sz="3100" b="1" dirty="0" smtClean="0">
                <a:solidFill>
                  <a:srgbClr val="00B0F0"/>
                </a:solidFill>
              </a:rPr>
              <a:t>Universal Product Codes</a:t>
            </a:r>
            <a:r>
              <a:rPr lang="en-US" sz="3100" dirty="0" smtClean="0"/>
              <a:t> (UPC). Usually these have </a:t>
            </a:r>
            <a:r>
              <a:rPr lang="en-US" sz="3100" dirty="0" smtClean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sz="3100" dirty="0" smtClean="0"/>
              <a:t> decimal digits, the last one being the check digit. </a:t>
            </a:r>
          </a:p>
          <a:p>
            <a:pPr marL="0" indent="0">
              <a:buNone/>
            </a:pPr>
            <a:endParaRPr lang="en-US" sz="1700" dirty="0" smtClean="0"/>
          </a:p>
          <a:p>
            <a:pPr marL="0" lvl="4" indent="0" algn="ctr">
              <a:buSzPct val="95000"/>
              <a:buNone/>
            </a:pP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900" i="1" dirty="0" smtClean="0"/>
              <a:t>x</a:t>
            </a:r>
            <a:r>
              <a:rPr lang="en-US" sz="29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900" i="1" baseline="-25000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sz="2900" dirty="0" smtClean="0">
                <a:ea typeface="Cambria Math" pitchFamily="18" charset="0"/>
              </a:rPr>
              <a:t>+ </a:t>
            </a:r>
            <a:r>
              <a:rPr lang="en-US" sz="2900" i="1" dirty="0" smtClean="0"/>
              <a:t>x</a:t>
            </a:r>
            <a:r>
              <a:rPr lang="en-US" sz="29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900" i="1" baseline="-25000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sz="2900" dirty="0" smtClean="0">
                <a:ea typeface="Cambria Math" pitchFamily="18" charset="0"/>
              </a:rPr>
              <a:t>+ 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900" i="1" dirty="0" smtClean="0"/>
              <a:t>x</a:t>
            </a:r>
            <a:r>
              <a:rPr lang="en-US" sz="29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900" i="1" baseline="-25000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sz="2900" dirty="0" smtClean="0">
                <a:ea typeface="Cambria Math" pitchFamily="18" charset="0"/>
              </a:rPr>
              <a:t>+ </a:t>
            </a:r>
            <a:r>
              <a:rPr lang="en-US" sz="2900" i="1" dirty="0" smtClean="0"/>
              <a:t>x</a:t>
            </a:r>
            <a:r>
              <a:rPr lang="en-US" sz="2900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900" i="1" baseline="-25000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sz="2900" dirty="0" smtClean="0">
                <a:ea typeface="Cambria Math" pitchFamily="18" charset="0"/>
              </a:rPr>
              <a:t>+ 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900" i="1" dirty="0" smtClean="0"/>
              <a:t>x</a:t>
            </a:r>
            <a:r>
              <a:rPr lang="en-US" sz="2900" baseline="-250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900" i="1" baseline="-25000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sz="2900" dirty="0" smtClean="0">
                <a:ea typeface="Cambria Math" pitchFamily="18" charset="0"/>
              </a:rPr>
              <a:t>+ </a:t>
            </a:r>
            <a:r>
              <a:rPr lang="en-US" sz="2900" i="1" dirty="0" smtClean="0"/>
              <a:t>x</a:t>
            </a:r>
            <a:r>
              <a:rPr lang="en-US" sz="2900" baseline="-25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sz="2900" i="1" baseline="-25000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sz="2900" dirty="0" smtClean="0">
                <a:ea typeface="Cambria Math" pitchFamily="18" charset="0"/>
              </a:rPr>
              <a:t>+ 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900" i="1" dirty="0" smtClean="0"/>
              <a:t>x</a:t>
            </a:r>
            <a:r>
              <a:rPr lang="en-US" sz="2900" baseline="-250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900" i="1" baseline="-25000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sz="2900" dirty="0" smtClean="0">
                <a:ea typeface="Cambria Math" pitchFamily="18" charset="0"/>
              </a:rPr>
              <a:t>+ </a:t>
            </a:r>
            <a:r>
              <a:rPr lang="en-US" sz="2900" i="1" dirty="0" smtClean="0"/>
              <a:t>x</a:t>
            </a:r>
            <a:r>
              <a:rPr lang="en-US" sz="2900" baseline="-25000" dirty="0" smtClean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sz="2900" i="1" baseline="-25000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sz="2900" dirty="0" smtClean="0">
                <a:ea typeface="Cambria Math" pitchFamily="18" charset="0"/>
              </a:rPr>
              <a:t>+ 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900" i="1" dirty="0" smtClean="0"/>
              <a:t>x</a:t>
            </a:r>
            <a:r>
              <a:rPr lang="en-US" sz="2900" baseline="-25000" dirty="0" smtClean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sz="2900" dirty="0" smtClean="0">
                <a:ea typeface="Cambria Math" pitchFamily="18" charset="0"/>
              </a:rPr>
              <a:t> + </a:t>
            </a:r>
            <a:r>
              <a:rPr lang="en-US" sz="2900" i="1" dirty="0" smtClean="0"/>
              <a:t>x</a:t>
            </a:r>
            <a:r>
              <a:rPr lang="en-US" sz="2900" baseline="-25000" dirty="0" smtClean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sz="2900" i="1" baseline="-25000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sz="2900" dirty="0" smtClean="0">
                <a:ea typeface="Cambria Math" pitchFamily="18" charset="0"/>
              </a:rPr>
              <a:t>+ 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900" i="1" dirty="0" smtClean="0"/>
              <a:t>x</a:t>
            </a:r>
            <a:r>
              <a:rPr lang="en-US" sz="2900" baseline="-25000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sz="2900" i="1" baseline="-25000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sz="2900" dirty="0" smtClean="0">
                <a:ea typeface="Cambria Math" pitchFamily="18" charset="0"/>
              </a:rPr>
              <a:t>+ </a:t>
            </a:r>
            <a:r>
              <a:rPr lang="en-US" sz="2900" i="1" dirty="0" smtClean="0"/>
              <a:t>x</a:t>
            </a:r>
            <a:r>
              <a:rPr lang="en-US" sz="2900" baseline="-25000" dirty="0" smtClean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sz="2900" i="1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900" dirty="0" smtClean="0">
                <a:latin typeface="Cambria Math"/>
                <a:ea typeface="Cambria Math"/>
              </a:rPr>
              <a:t>≡ 0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 (</a:t>
            </a:r>
            <a:r>
              <a:rPr lang="en-US" sz="2900" dirty="0" smtClean="0">
                <a:ea typeface="Cambria Math" pitchFamily="18" charset="0"/>
              </a:rPr>
              <a:t>mod</a:t>
            </a:r>
            <a:r>
              <a:rPr lang="en-US" sz="2900" b="1" dirty="0" smtClean="0">
                <a:ea typeface="Cambria Math" pitchFamily="18" charset="0"/>
              </a:rPr>
              <a:t> 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10).</a:t>
            </a:r>
          </a:p>
          <a:p>
            <a:pPr marL="0" lvl="4" indent="0">
              <a:buSzPct val="95000"/>
              <a:buNone/>
            </a:pPr>
            <a:endParaRPr lang="en-US" sz="1700" dirty="0" smtClean="0">
              <a:latin typeface="Cambria Math" pitchFamily="18" charset="0"/>
              <a:ea typeface="Cambria Math" pitchFamily="18" charset="0"/>
            </a:endParaRPr>
          </a:p>
          <a:p>
            <a:pPr marL="573088" lvl="3" indent="-341313">
              <a:buSzPct val="95000"/>
              <a:buFont typeface="+mj-lt"/>
              <a:buAutoNum type="alphaLcPeriod"/>
            </a:pP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First 11 digits of the UPC are </a:t>
            </a:r>
            <a:r>
              <a:rPr lang="en-US" sz="29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79357343104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. What is the check digit?</a:t>
            </a:r>
          </a:p>
          <a:p>
            <a:pPr marL="573088" lvl="3" indent="-341313">
              <a:buSzPct val="95000"/>
              <a:buFont typeface="+mj-lt"/>
              <a:buAutoNum type="alphaLcPeriod"/>
            </a:pP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Is </a:t>
            </a:r>
            <a:r>
              <a:rPr lang="en-US" sz="29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041331021641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 a valid UPC?</a:t>
            </a:r>
          </a:p>
          <a:p>
            <a:pPr marL="0" lvl="3" indent="0">
              <a:buSzPct val="95000"/>
              <a:buNone/>
            </a:pPr>
            <a:endParaRPr lang="en-US" sz="1700" dirty="0" smtClean="0">
              <a:latin typeface="Cambria Math" pitchFamily="18" charset="0"/>
              <a:ea typeface="Cambria Math" pitchFamily="18" charset="0"/>
            </a:endParaRPr>
          </a:p>
          <a:p>
            <a:pPr marL="0" lvl="2" indent="0">
              <a:buSzPct val="95000"/>
              <a:buNone/>
            </a:pPr>
            <a:r>
              <a:rPr lang="en-US" sz="2800" b="1" dirty="0" smtClean="0">
                <a:latin typeface="Cambria Math" pitchFamily="18" charset="0"/>
                <a:ea typeface="Cambria Math" pitchFamily="18" charset="0"/>
              </a:rPr>
              <a:t>Solution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: </a:t>
            </a:r>
          </a:p>
          <a:p>
            <a:pPr marL="0" lvl="2" indent="0">
              <a:buSzPct val="95000"/>
              <a:buNone/>
            </a:pPr>
            <a:endParaRPr lang="en-US" sz="1700" dirty="0" smtClean="0">
              <a:latin typeface="Cambria Math" pitchFamily="18" charset="0"/>
              <a:ea typeface="Cambria Math" pitchFamily="18" charset="0"/>
            </a:endParaRPr>
          </a:p>
          <a:p>
            <a:pPr marL="573088" lvl="3" indent="-341313">
              <a:buSzPct val="95000"/>
              <a:buFont typeface="+mj-lt"/>
              <a:buAutoNum type="alphaLcPeriod"/>
            </a:pP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sz="2900" dirty="0" smtClean="0">
                <a:latin typeface="Cambria Math"/>
                <a:ea typeface="Cambria Math"/>
                <a:sym typeface="Symbol"/>
              </a:rPr>
              <a:t> </a:t>
            </a:r>
            <a:r>
              <a:rPr lang="en-US" sz="2900" b="1" dirty="0" smtClean="0">
                <a:solidFill>
                  <a:srgbClr val="0070C0"/>
                </a:solidFill>
                <a:latin typeface="Cambria Math"/>
                <a:ea typeface="Cambria Math"/>
              </a:rPr>
              <a:t>7</a:t>
            </a:r>
            <a:r>
              <a:rPr lang="en-US" sz="2900" dirty="0" smtClean="0">
                <a:latin typeface="Cambria Math"/>
                <a:ea typeface="Cambria Math"/>
              </a:rPr>
              <a:t> + </a:t>
            </a:r>
            <a:r>
              <a:rPr lang="en-US" sz="2900" b="1" dirty="0" smtClean="0">
                <a:solidFill>
                  <a:srgbClr val="0070C0"/>
                </a:solidFill>
                <a:latin typeface="Cambria Math"/>
                <a:ea typeface="Cambria Math"/>
              </a:rPr>
              <a:t>9</a:t>
            </a:r>
            <a:r>
              <a:rPr lang="en-US" sz="2900" dirty="0" smtClean="0">
                <a:latin typeface="Cambria Math"/>
                <a:ea typeface="Cambria Math"/>
              </a:rPr>
              <a:t> + 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900" dirty="0">
                <a:latin typeface="Cambria Math"/>
                <a:ea typeface="Cambria Math"/>
                <a:sym typeface="Symbol"/>
              </a:rPr>
              <a:t>  </a:t>
            </a:r>
            <a:r>
              <a:rPr lang="en-US" sz="2900" b="1" dirty="0" smtClean="0">
                <a:solidFill>
                  <a:srgbClr val="0070C0"/>
                </a:solidFill>
                <a:latin typeface="Cambria Math"/>
                <a:ea typeface="Cambria Math"/>
              </a:rPr>
              <a:t>3</a:t>
            </a:r>
            <a:r>
              <a:rPr lang="en-US" sz="2900" dirty="0" smtClean="0">
                <a:latin typeface="Cambria Math"/>
                <a:ea typeface="Cambria Math"/>
              </a:rPr>
              <a:t> + </a:t>
            </a:r>
            <a:r>
              <a:rPr lang="en-US" sz="2900" b="1" dirty="0" smtClean="0">
                <a:solidFill>
                  <a:srgbClr val="0070C0"/>
                </a:solidFill>
                <a:latin typeface="Cambria Math"/>
                <a:ea typeface="Cambria Math"/>
              </a:rPr>
              <a:t>5</a:t>
            </a:r>
            <a:r>
              <a:rPr lang="en-US" sz="2900" dirty="0" smtClean="0">
                <a:latin typeface="Cambria Math"/>
                <a:ea typeface="Cambria Math"/>
              </a:rPr>
              <a:t> + 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900" dirty="0">
                <a:latin typeface="Cambria Math"/>
                <a:ea typeface="Cambria Math"/>
                <a:sym typeface="Symbol"/>
              </a:rPr>
              <a:t>  </a:t>
            </a:r>
            <a:r>
              <a:rPr lang="en-US" sz="2900" b="1" dirty="0" smtClean="0">
                <a:solidFill>
                  <a:srgbClr val="0070C0"/>
                </a:solidFill>
                <a:latin typeface="Cambria Math"/>
                <a:ea typeface="Cambria Math"/>
              </a:rPr>
              <a:t>7</a:t>
            </a:r>
            <a:r>
              <a:rPr lang="en-US" sz="2900" dirty="0" smtClean="0">
                <a:latin typeface="Cambria Math"/>
                <a:ea typeface="Cambria Math"/>
              </a:rPr>
              <a:t> + </a:t>
            </a:r>
            <a:r>
              <a:rPr lang="en-US" sz="2900" b="1" dirty="0" smtClean="0">
                <a:solidFill>
                  <a:srgbClr val="0070C0"/>
                </a:solidFill>
                <a:latin typeface="Cambria Math"/>
                <a:ea typeface="Cambria Math"/>
              </a:rPr>
              <a:t>3</a:t>
            </a:r>
            <a:r>
              <a:rPr lang="en-US" sz="2900" dirty="0" smtClean="0">
                <a:latin typeface="Cambria Math"/>
                <a:ea typeface="Cambria Math"/>
              </a:rPr>
              <a:t> +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 3</a:t>
            </a:r>
            <a:r>
              <a:rPr lang="en-US" sz="2900" dirty="0">
                <a:latin typeface="Cambria Math"/>
                <a:ea typeface="Cambria Math"/>
                <a:sym typeface="Symbol"/>
              </a:rPr>
              <a:t>  </a:t>
            </a:r>
            <a:r>
              <a:rPr lang="en-US" sz="2900" b="1" dirty="0" smtClean="0">
                <a:solidFill>
                  <a:srgbClr val="0070C0"/>
                </a:solidFill>
                <a:latin typeface="Cambria Math"/>
                <a:ea typeface="Cambria Math"/>
              </a:rPr>
              <a:t>4</a:t>
            </a:r>
            <a:r>
              <a:rPr lang="en-US" sz="2900" dirty="0" smtClean="0">
                <a:latin typeface="Cambria Math"/>
                <a:ea typeface="Cambria Math"/>
              </a:rPr>
              <a:t> + </a:t>
            </a:r>
            <a:r>
              <a:rPr lang="en-US" sz="2900" b="1" dirty="0" smtClean="0">
                <a:solidFill>
                  <a:srgbClr val="0070C0"/>
                </a:solidFill>
                <a:latin typeface="Cambria Math"/>
                <a:ea typeface="Cambria Math"/>
              </a:rPr>
              <a:t>3</a:t>
            </a:r>
            <a:r>
              <a:rPr lang="en-US" sz="2900" dirty="0" smtClean="0">
                <a:latin typeface="Cambria Math"/>
                <a:ea typeface="Cambria Math"/>
              </a:rPr>
              <a:t> +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 3</a:t>
            </a:r>
            <a:r>
              <a:rPr lang="en-US" sz="2900" dirty="0">
                <a:latin typeface="Cambria Math"/>
                <a:ea typeface="Cambria Math"/>
                <a:sym typeface="Symbol"/>
              </a:rPr>
              <a:t>  </a:t>
            </a:r>
            <a:r>
              <a:rPr lang="en-US" sz="2900" b="1" dirty="0" smtClean="0">
                <a:solidFill>
                  <a:srgbClr val="0070C0"/>
                </a:solidFill>
                <a:latin typeface="Cambria Math"/>
                <a:ea typeface="Cambria Math"/>
              </a:rPr>
              <a:t>1</a:t>
            </a:r>
            <a:r>
              <a:rPr lang="en-US" sz="2900" dirty="0" smtClean="0">
                <a:latin typeface="Cambria Math"/>
                <a:ea typeface="Cambria Math"/>
              </a:rPr>
              <a:t> + </a:t>
            </a:r>
            <a:r>
              <a:rPr lang="en-US" sz="2900" b="1" dirty="0" smtClean="0">
                <a:solidFill>
                  <a:srgbClr val="0070C0"/>
                </a:solidFill>
                <a:latin typeface="Cambria Math"/>
                <a:ea typeface="Cambria Math"/>
              </a:rPr>
              <a:t>0</a:t>
            </a:r>
            <a:r>
              <a:rPr lang="en-US" sz="2900" dirty="0" smtClean="0">
                <a:latin typeface="Cambria Math"/>
                <a:ea typeface="Cambria Math"/>
              </a:rPr>
              <a:t> + 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900" dirty="0">
                <a:latin typeface="Cambria Math"/>
                <a:ea typeface="Cambria Math"/>
                <a:sym typeface="Symbol"/>
              </a:rPr>
              <a:t>  </a:t>
            </a:r>
            <a:r>
              <a:rPr lang="en-US" sz="2900" b="1" dirty="0" smtClean="0">
                <a:solidFill>
                  <a:srgbClr val="0070C0"/>
                </a:solidFill>
                <a:latin typeface="Cambria Math"/>
                <a:ea typeface="Cambria Math"/>
              </a:rPr>
              <a:t>4</a:t>
            </a:r>
            <a:r>
              <a:rPr lang="en-US" sz="2900" dirty="0" smtClean="0">
                <a:latin typeface="Cambria Math"/>
                <a:ea typeface="Cambria Math"/>
              </a:rPr>
              <a:t> + </a:t>
            </a:r>
            <a:r>
              <a:rPr lang="en-US" sz="2900" i="1" dirty="0" smtClean="0"/>
              <a:t>x</a:t>
            </a:r>
            <a:r>
              <a:rPr lang="en-US" sz="2900" baseline="-25000" dirty="0" smtClean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sz="2900" i="1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900" dirty="0" smtClean="0">
                <a:latin typeface="Cambria Math"/>
                <a:ea typeface="Cambria Math"/>
              </a:rPr>
              <a:t>≡ 0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 </a:t>
            </a:r>
          </a:p>
          <a:p>
            <a:pPr marL="573088" lvl="3" indent="-341313">
              <a:buSzPct val="95000"/>
              <a:buNone/>
            </a:pP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      21 + 9 + 9 + 5 + 21 + 3 + 12+ 3 + 3 + 0 + 12 + </a:t>
            </a:r>
            <a:r>
              <a:rPr lang="en-US" sz="2900" i="1" dirty="0" smtClean="0"/>
              <a:t>x</a:t>
            </a:r>
            <a:r>
              <a:rPr lang="en-US" sz="2900" baseline="-25000" dirty="0" smtClean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sz="2900" i="1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900" dirty="0" smtClean="0">
                <a:latin typeface="Cambria Math"/>
                <a:ea typeface="Cambria Math"/>
              </a:rPr>
              <a:t>≡ 0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 (</a:t>
            </a:r>
            <a:r>
              <a:rPr lang="en-US" sz="2900" dirty="0" smtClean="0">
                <a:ea typeface="Cambria Math" pitchFamily="18" charset="0"/>
              </a:rPr>
              <a:t>mod</a:t>
            </a:r>
            <a:r>
              <a:rPr lang="en-US" sz="2900" b="1" dirty="0" smtClean="0">
                <a:ea typeface="Cambria Math" pitchFamily="18" charset="0"/>
              </a:rPr>
              <a:t> 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10)                </a:t>
            </a:r>
          </a:p>
          <a:p>
            <a:pPr marL="573088" lvl="3" indent="-341313">
              <a:buSzPct val="95000"/>
              <a:buNone/>
            </a:pP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      98 + </a:t>
            </a:r>
            <a:r>
              <a:rPr lang="en-US" sz="2900" i="1" dirty="0" smtClean="0"/>
              <a:t>x</a:t>
            </a:r>
            <a:r>
              <a:rPr lang="en-US" sz="2900" baseline="-25000" dirty="0" smtClean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sz="2900" i="1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900" dirty="0" smtClean="0">
                <a:latin typeface="Cambria Math"/>
                <a:ea typeface="Cambria Math"/>
              </a:rPr>
              <a:t>≡ 0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 (</a:t>
            </a:r>
            <a:r>
              <a:rPr lang="en-US" sz="2900" dirty="0" smtClean="0">
                <a:ea typeface="Cambria Math" pitchFamily="18" charset="0"/>
              </a:rPr>
              <a:t>mod</a:t>
            </a:r>
            <a:r>
              <a:rPr lang="en-US" sz="2900" b="1" dirty="0" smtClean="0">
                <a:ea typeface="Cambria Math" pitchFamily="18" charset="0"/>
              </a:rPr>
              <a:t> 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10), therefore, </a:t>
            </a:r>
            <a:r>
              <a:rPr lang="en-US" sz="2900" b="1" i="1" dirty="0" smtClean="0">
                <a:solidFill>
                  <a:srgbClr val="00B050"/>
                </a:solidFill>
              </a:rPr>
              <a:t>x</a:t>
            </a:r>
            <a:r>
              <a:rPr lang="en-US" sz="2900" b="1" baseline="-25000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sz="2900" b="1" i="1" baseline="-25000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900" b="1" dirty="0" smtClean="0">
                <a:solidFill>
                  <a:srgbClr val="00B050"/>
                </a:solidFill>
                <a:latin typeface="Cambria Math"/>
                <a:ea typeface="Cambria Math"/>
              </a:rPr>
              <a:t>≡ 2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 (</a:t>
            </a:r>
            <a:r>
              <a:rPr lang="en-US" sz="2900" dirty="0" smtClean="0">
                <a:ea typeface="Cambria Math" pitchFamily="18" charset="0"/>
              </a:rPr>
              <a:t>mod</a:t>
            </a:r>
            <a:r>
              <a:rPr lang="en-US" sz="2900" b="1" dirty="0" smtClean="0">
                <a:ea typeface="Cambria Math" pitchFamily="18" charset="0"/>
              </a:rPr>
              <a:t> 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10).</a:t>
            </a:r>
          </a:p>
          <a:p>
            <a:pPr marL="573088" lvl="3" indent="-341313">
              <a:buSzPct val="95000"/>
              <a:buNone/>
            </a:pPr>
            <a:endParaRPr lang="en-US" sz="1700" dirty="0" smtClean="0">
              <a:latin typeface="Cambria Math" pitchFamily="18" charset="0"/>
              <a:ea typeface="Cambria Math" pitchFamily="18" charset="0"/>
            </a:endParaRPr>
          </a:p>
          <a:p>
            <a:pPr marL="573088" lvl="3" indent="-341313">
              <a:buSzPct val="95000"/>
              <a:buFont typeface="+mj-lt"/>
              <a:buAutoNum type="alphaLcPeriod" startAt="2"/>
            </a:pP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900" dirty="0">
                <a:latin typeface="Cambria Math"/>
                <a:ea typeface="Cambria Math"/>
                <a:sym typeface="Symbol"/>
              </a:rPr>
              <a:t>  </a:t>
            </a:r>
            <a:r>
              <a:rPr lang="en-US" sz="2900" b="1" dirty="0" smtClean="0">
                <a:solidFill>
                  <a:srgbClr val="0070C0"/>
                </a:solidFill>
                <a:latin typeface="Cambria Math"/>
                <a:ea typeface="Cambria Math"/>
              </a:rPr>
              <a:t>0</a:t>
            </a:r>
            <a:r>
              <a:rPr lang="en-US" sz="2900" dirty="0" smtClean="0">
                <a:latin typeface="Cambria Math"/>
                <a:ea typeface="Cambria Math"/>
              </a:rPr>
              <a:t> + </a:t>
            </a:r>
            <a:r>
              <a:rPr lang="en-US" sz="2900" b="1" dirty="0" smtClean="0">
                <a:solidFill>
                  <a:srgbClr val="0070C0"/>
                </a:solidFill>
                <a:latin typeface="Cambria Math"/>
                <a:ea typeface="Cambria Math"/>
              </a:rPr>
              <a:t>4</a:t>
            </a:r>
            <a:r>
              <a:rPr lang="en-US" sz="2900" dirty="0" smtClean="0">
                <a:latin typeface="Cambria Math"/>
                <a:ea typeface="Cambria Math"/>
              </a:rPr>
              <a:t> + 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900" dirty="0">
                <a:latin typeface="Cambria Math"/>
                <a:ea typeface="Cambria Math"/>
                <a:sym typeface="Symbol"/>
              </a:rPr>
              <a:t>  </a:t>
            </a:r>
            <a:r>
              <a:rPr lang="en-US" sz="2900" b="1" dirty="0" smtClean="0">
                <a:solidFill>
                  <a:srgbClr val="0070C0"/>
                </a:solidFill>
                <a:latin typeface="Cambria Math"/>
                <a:ea typeface="Cambria Math"/>
              </a:rPr>
              <a:t>1</a:t>
            </a:r>
            <a:r>
              <a:rPr lang="en-US" sz="2900" dirty="0" smtClean="0">
                <a:latin typeface="Cambria Math"/>
                <a:ea typeface="Cambria Math"/>
              </a:rPr>
              <a:t> + </a:t>
            </a:r>
            <a:r>
              <a:rPr lang="en-US" sz="2900" b="1" dirty="0" smtClean="0">
                <a:solidFill>
                  <a:srgbClr val="0070C0"/>
                </a:solidFill>
                <a:latin typeface="Cambria Math"/>
                <a:ea typeface="Cambria Math"/>
              </a:rPr>
              <a:t>3</a:t>
            </a:r>
            <a:r>
              <a:rPr lang="en-US" sz="2900" dirty="0" smtClean="0">
                <a:latin typeface="Cambria Math"/>
                <a:ea typeface="Cambria Math"/>
              </a:rPr>
              <a:t> + 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900" dirty="0">
                <a:latin typeface="Cambria Math"/>
                <a:ea typeface="Cambria Math"/>
                <a:sym typeface="Symbol"/>
              </a:rPr>
              <a:t>  </a:t>
            </a:r>
            <a:r>
              <a:rPr lang="en-US" sz="2900" b="1" dirty="0" smtClean="0">
                <a:solidFill>
                  <a:srgbClr val="0070C0"/>
                </a:solidFill>
                <a:latin typeface="Cambria Math"/>
                <a:ea typeface="Cambria Math"/>
              </a:rPr>
              <a:t>3</a:t>
            </a:r>
            <a:r>
              <a:rPr lang="en-US" sz="2900" dirty="0" smtClean="0">
                <a:latin typeface="Cambria Math"/>
                <a:ea typeface="Cambria Math"/>
              </a:rPr>
              <a:t> + </a:t>
            </a:r>
            <a:r>
              <a:rPr lang="en-US" sz="2900" b="1" dirty="0" smtClean="0">
                <a:solidFill>
                  <a:srgbClr val="0070C0"/>
                </a:solidFill>
                <a:latin typeface="Cambria Math"/>
                <a:ea typeface="Cambria Math"/>
              </a:rPr>
              <a:t>1</a:t>
            </a:r>
            <a:r>
              <a:rPr lang="en-US" sz="2900" dirty="0" smtClean="0">
                <a:latin typeface="Cambria Math"/>
                <a:ea typeface="Cambria Math"/>
              </a:rPr>
              <a:t> +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 3</a:t>
            </a:r>
            <a:r>
              <a:rPr lang="en-US" sz="2900" dirty="0">
                <a:latin typeface="Cambria Math"/>
                <a:ea typeface="Cambria Math"/>
                <a:sym typeface="Symbol"/>
              </a:rPr>
              <a:t>  </a:t>
            </a:r>
            <a:r>
              <a:rPr lang="en-US" sz="2900" b="1" dirty="0" smtClean="0">
                <a:solidFill>
                  <a:srgbClr val="0070C0"/>
                </a:solidFill>
                <a:latin typeface="Cambria Math"/>
                <a:ea typeface="Cambria Math"/>
              </a:rPr>
              <a:t>0</a:t>
            </a:r>
            <a:r>
              <a:rPr lang="en-US" sz="2900" dirty="0" smtClean="0">
                <a:latin typeface="Cambria Math"/>
                <a:ea typeface="Cambria Math"/>
              </a:rPr>
              <a:t> + </a:t>
            </a:r>
            <a:r>
              <a:rPr lang="en-US" sz="2900" b="1" dirty="0" smtClean="0">
                <a:solidFill>
                  <a:srgbClr val="0070C0"/>
                </a:solidFill>
                <a:latin typeface="Cambria Math"/>
                <a:ea typeface="Cambria Math"/>
              </a:rPr>
              <a:t>2</a:t>
            </a:r>
            <a:r>
              <a:rPr lang="en-US" sz="2900" dirty="0" smtClean="0">
                <a:latin typeface="Cambria Math"/>
                <a:ea typeface="Cambria Math"/>
              </a:rPr>
              <a:t> +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 3</a:t>
            </a:r>
            <a:r>
              <a:rPr lang="en-US" sz="2900" dirty="0">
                <a:latin typeface="Cambria Math"/>
                <a:ea typeface="Cambria Math"/>
                <a:sym typeface="Symbol"/>
              </a:rPr>
              <a:t>  </a:t>
            </a:r>
            <a:r>
              <a:rPr lang="en-US" sz="2900" b="1" dirty="0" smtClean="0">
                <a:solidFill>
                  <a:srgbClr val="0070C0"/>
                </a:solidFill>
                <a:latin typeface="Cambria Math"/>
                <a:ea typeface="Cambria Math"/>
              </a:rPr>
              <a:t>1</a:t>
            </a:r>
            <a:r>
              <a:rPr lang="en-US" sz="2900" dirty="0" smtClean="0">
                <a:latin typeface="Cambria Math"/>
                <a:ea typeface="Cambria Math"/>
              </a:rPr>
              <a:t> + </a:t>
            </a:r>
            <a:r>
              <a:rPr lang="en-US" sz="2900" b="1" dirty="0" smtClean="0">
                <a:solidFill>
                  <a:srgbClr val="0070C0"/>
                </a:solidFill>
                <a:latin typeface="Cambria Math"/>
                <a:ea typeface="Cambria Math"/>
              </a:rPr>
              <a:t>6</a:t>
            </a:r>
            <a:r>
              <a:rPr lang="en-US" sz="2900" dirty="0" smtClean="0">
                <a:latin typeface="Cambria Math"/>
                <a:ea typeface="Cambria Math"/>
              </a:rPr>
              <a:t> + 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900" dirty="0">
                <a:latin typeface="Cambria Math"/>
                <a:ea typeface="Cambria Math"/>
                <a:sym typeface="Symbol"/>
              </a:rPr>
              <a:t>  </a:t>
            </a:r>
            <a:r>
              <a:rPr lang="en-US" sz="2900" b="1" dirty="0" smtClean="0">
                <a:solidFill>
                  <a:srgbClr val="0070C0"/>
                </a:solidFill>
                <a:latin typeface="Cambria Math"/>
                <a:ea typeface="Cambria Math"/>
              </a:rPr>
              <a:t>4</a:t>
            </a:r>
            <a:r>
              <a:rPr lang="en-US" sz="2900" dirty="0" smtClean="0">
                <a:latin typeface="Cambria Math"/>
                <a:ea typeface="Cambria Math"/>
              </a:rPr>
              <a:t> + </a:t>
            </a:r>
            <a:r>
              <a:rPr lang="en-US" sz="29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900" i="1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900" dirty="0" smtClean="0">
                <a:latin typeface="Cambria Math"/>
                <a:ea typeface="Cambria Math"/>
              </a:rPr>
              <a:t>≡ 0</a:t>
            </a:r>
            <a:endParaRPr lang="en-US" sz="2900" dirty="0" smtClean="0">
              <a:latin typeface="Cambria Math" pitchFamily="18" charset="0"/>
              <a:ea typeface="Cambria Math" pitchFamily="18" charset="0"/>
            </a:endParaRPr>
          </a:p>
          <a:p>
            <a:pPr marL="573088" lvl="3" indent="-341313">
              <a:buSzPct val="95000"/>
              <a:buNone/>
            </a:pP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      0 + 4 + 3 + 3 + 9 + 1 + 0+ 2 + 3 + 6 + 12 + 1 = 44 </a:t>
            </a:r>
            <a:r>
              <a:rPr lang="en-US" sz="2900" i="1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900" dirty="0" smtClean="0">
                <a:latin typeface="Cambria Math"/>
                <a:ea typeface="Cambria Math"/>
              </a:rPr>
              <a:t>≡ 4 ≢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900" dirty="0" smtClean="0">
                <a:latin typeface="Cambria Math"/>
                <a:ea typeface="Cambria Math"/>
              </a:rPr>
              <a:t>0 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900" dirty="0" smtClean="0">
                <a:ea typeface="Cambria Math" pitchFamily="18" charset="0"/>
              </a:rPr>
              <a:t>mod</a:t>
            </a:r>
            <a:r>
              <a:rPr lang="en-US" sz="2900" b="1" dirty="0" smtClean="0">
                <a:ea typeface="Cambria Math" pitchFamily="18" charset="0"/>
              </a:rPr>
              <a:t> 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10)        Hence, 041331021641 </a:t>
            </a:r>
            <a:r>
              <a:rPr lang="en-US" sz="2900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is not a valid UPC</a:t>
            </a:r>
            <a:r>
              <a:rPr lang="en-US" sz="2900" dirty="0" smtClean="0">
                <a:latin typeface="Cambria Math" pitchFamily="18" charset="0"/>
                <a:ea typeface="Cambria Math" pitchFamily="18" charset="0"/>
              </a:rPr>
              <a:t>.</a:t>
            </a:r>
            <a:endParaRPr lang="en-US" sz="2600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229600" cy="1143000"/>
          </a:xfrm>
        </p:spPr>
        <p:txBody>
          <a:bodyPr/>
          <a:lstStyle/>
          <a:p>
            <a:r>
              <a:rPr lang="en-US" dirty="0"/>
              <a:t>Application: Check </a:t>
            </a:r>
            <a:r>
              <a:rPr lang="en-US" dirty="0" smtClean="0"/>
              <a:t>Digits: ISBNs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566" y="1871949"/>
            <a:ext cx="8861234" cy="48006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000" b="1" dirty="0" smtClean="0"/>
              <a:t>Example</a:t>
            </a:r>
            <a:r>
              <a:rPr lang="en-US" sz="4000" dirty="0" smtClean="0"/>
              <a:t>: the validity of an </a:t>
            </a:r>
            <a:r>
              <a:rPr lang="en-US" sz="4000" b="1" dirty="0">
                <a:solidFill>
                  <a:srgbClr val="00B0F0"/>
                </a:solidFill>
              </a:rPr>
              <a:t>International Standard Book Number</a:t>
            </a:r>
            <a:r>
              <a:rPr lang="en-US" sz="4000" b="1" i="1" dirty="0"/>
              <a:t> </a:t>
            </a:r>
            <a:r>
              <a:rPr lang="en-US" sz="4000" dirty="0" smtClean="0"/>
              <a:t>(ISBN) number can be evaluated with the equivalent 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endParaRPr lang="en-US" sz="2200" dirty="0"/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endParaRPr lang="en-US" sz="2200" dirty="0" smtClean="0"/>
          </a:p>
          <a:p>
            <a:pPr marL="573088" lvl="1" indent="-341313">
              <a:buFont typeface="+mj-lt"/>
              <a:buAutoNum type="alphaLcPeriod"/>
            </a:pPr>
            <a:r>
              <a:rPr lang="en-US" sz="3700" dirty="0">
                <a:latin typeface="Cambria Math" pitchFamily="18" charset="0"/>
                <a:ea typeface="Cambria Math" pitchFamily="18" charset="0"/>
              </a:rPr>
              <a:t>F</a:t>
            </a:r>
            <a:r>
              <a:rPr lang="en-US" sz="3700" dirty="0" smtClean="0">
                <a:latin typeface="Cambria Math" pitchFamily="18" charset="0"/>
                <a:ea typeface="Cambria Math" pitchFamily="18" charset="0"/>
              </a:rPr>
              <a:t>irst 9 digits of the ISBN are </a:t>
            </a:r>
            <a:r>
              <a:rPr lang="en-US" sz="37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007288008</a:t>
            </a:r>
            <a:r>
              <a:rPr lang="en-US" sz="3700" dirty="0" smtClean="0">
                <a:latin typeface="Cambria Math" pitchFamily="18" charset="0"/>
                <a:ea typeface="Cambria Math" pitchFamily="18" charset="0"/>
              </a:rPr>
              <a:t>. What is the check digit?     </a:t>
            </a:r>
          </a:p>
          <a:p>
            <a:pPr marL="573088" lvl="1" indent="-341313">
              <a:buFont typeface="+mj-lt"/>
              <a:buAutoNum type="alphaLcPeriod"/>
            </a:pPr>
            <a:r>
              <a:rPr lang="en-US" sz="3700" dirty="0" smtClean="0">
                <a:latin typeface="Cambria Math" pitchFamily="18" charset="0"/>
                <a:ea typeface="Cambria Math" pitchFamily="18" charset="0"/>
              </a:rPr>
              <a:t>Is </a:t>
            </a:r>
            <a:r>
              <a:rPr lang="en-US" sz="37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0849301497</a:t>
            </a:r>
            <a:r>
              <a:rPr lang="en-US" sz="3700" dirty="0" smtClean="0">
                <a:latin typeface="Cambria Math" pitchFamily="18" charset="0"/>
                <a:ea typeface="Cambria Math" pitchFamily="18" charset="0"/>
              </a:rPr>
              <a:t>  a valid ISBN?</a:t>
            </a:r>
          </a:p>
          <a:p>
            <a:pPr marL="457200" lvl="2" indent="-457200">
              <a:buSzPct val="95000"/>
              <a:buNone/>
            </a:pPr>
            <a:endParaRPr lang="en-US" sz="2200" dirty="0">
              <a:ea typeface="Cambria Math" pitchFamily="18" charset="0"/>
            </a:endParaRPr>
          </a:p>
          <a:p>
            <a:pPr marL="457200" lvl="2" indent="-457200">
              <a:buSzPct val="95000"/>
              <a:buNone/>
            </a:pPr>
            <a:r>
              <a:rPr lang="en-US" sz="3600" b="1" dirty="0" smtClean="0">
                <a:ea typeface="Cambria Math" pitchFamily="18" charset="0"/>
              </a:rPr>
              <a:t>Solution</a:t>
            </a:r>
            <a:r>
              <a:rPr lang="en-US" sz="3600" dirty="0" smtClean="0">
                <a:ea typeface="Cambria Math" pitchFamily="18" charset="0"/>
              </a:rPr>
              <a:t>: </a:t>
            </a:r>
          </a:p>
          <a:p>
            <a:pPr marL="573088" lvl="3" indent="-341313">
              <a:buClr>
                <a:schemeClr val="accent1"/>
              </a:buClr>
              <a:buSzPct val="95000"/>
              <a:buNone/>
            </a:pPr>
            <a:r>
              <a:rPr lang="en-US" sz="3600" dirty="0" smtClean="0">
                <a:solidFill>
                  <a:schemeClr val="tx2"/>
                </a:solidFill>
              </a:rPr>
              <a:t>a</a:t>
            </a:r>
            <a:r>
              <a:rPr lang="en-US" sz="3600" i="1" dirty="0" smtClean="0"/>
              <a:t>.   X</a:t>
            </a:r>
            <a:r>
              <a:rPr lang="en-US" sz="3600" baseline="-25000" dirty="0" smtClean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600" dirty="0" smtClean="0">
                <a:latin typeface="Cambria Math"/>
                <a:ea typeface="Cambria Math"/>
              </a:rPr>
              <a:t>≡ 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3600" dirty="0" smtClean="0">
                <a:latin typeface="Cambria Math"/>
                <a:ea typeface="Cambria Math"/>
                <a:sym typeface="Symbol"/>
              </a:rPr>
              <a:t> </a:t>
            </a:r>
            <a:r>
              <a:rPr lang="en-US" sz="3600" dirty="0">
                <a:latin typeface="Cambria Math"/>
                <a:ea typeface="Cambria Math"/>
                <a:sym typeface="Symbol"/>
              </a:rPr>
              <a:t> </a:t>
            </a:r>
            <a:r>
              <a:rPr lang="en-US" sz="3600" b="1" dirty="0" smtClean="0">
                <a:solidFill>
                  <a:srgbClr val="0070C0"/>
                </a:solidFill>
                <a:latin typeface="Cambria Math"/>
                <a:ea typeface="Cambria Math"/>
              </a:rPr>
              <a:t>0</a:t>
            </a:r>
            <a:r>
              <a:rPr lang="en-US" sz="3600" dirty="0" smtClean="0">
                <a:latin typeface="Cambria Math"/>
                <a:ea typeface="Cambria Math"/>
              </a:rPr>
              <a:t> +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 2</a:t>
            </a:r>
            <a:r>
              <a:rPr lang="en-US" sz="3600" dirty="0">
                <a:latin typeface="Cambria Math"/>
                <a:ea typeface="Cambria Math"/>
                <a:sym typeface="Symbol"/>
              </a:rPr>
              <a:t>  </a:t>
            </a:r>
            <a:r>
              <a:rPr lang="en-US" sz="3600" b="1" dirty="0" smtClean="0">
                <a:solidFill>
                  <a:srgbClr val="0070C0"/>
                </a:solidFill>
                <a:latin typeface="Cambria Math"/>
                <a:ea typeface="Cambria Math"/>
              </a:rPr>
              <a:t>0</a:t>
            </a:r>
            <a:r>
              <a:rPr lang="en-US" sz="3600" dirty="0" smtClean="0">
                <a:latin typeface="Cambria Math"/>
                <a:ea typeface="Cambria Math"/>
              </a:rPr>
              <a:t> + 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3600" dirty="0">
                <a:latin typeface="Cambria Math"/>
                <a:ea typeface="Cambria Math"/>
                <a:sym typeface="Symbol"/>
              </a:rPr>
              <a:t>  </a:t>
            </a:r>
            <a:r>
              <a:rPr lang="en-US" sz="3600" b="1" dirty="0" smtClean="0">
                <a:solidFill>
                  <a:srgbClr val="0070C0"/>
                </a:solidFill>
                <a:latin typeface="Cambria Math"/>
                <a:ea typeface="Cambria Math"/>
              </a:rPr>
              <a:t>7</a:t>
            </a:r>
            <a:r>
              <a:rPr lang="en-US" sz="3600" dirty="0" smtClean="0">
                <a:latin typeface="Cambria Math"/>
                <a:ea typeface="Cambria Math"/>
              </a:rPr>
              <a:t> + 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3600" dirty="0" smtClean="0">
                <a:latin typeface="Cambria Math"/>
                <a:ea typeface="Cambria Math"/>
                <a:sym typeface="Symbol"/>
              </a:rPr>
              <a:t> </a:t>
            </a:r>
            <a:r>
              <a:rPr lang="en-US" sz="3600" dirty="0">
                <a:latin typeface="Cambria Math"/>
                <a:ea typeface="Cambria Math"/>
                <a:sym typeface="Symbol"/>
              </a:rPr>
              <a:t> </a:t>
            </a:r>
            <a:r>
              <a:rPr lang="en-US" sz="3600" b="1" dirty="0" smtClean="0">
                <a:solidFill>
                  <a:srgbClr val="0070C0"/>
                </a:solidFill>
                <a:latin typeface="Cambria Math"/>
                <a:ea typeface="Cambria Math"/>
              </a:rPr>
              <a:t>2</a:t>
            </a:r>
            <a:r>
              <a:rPr lang="en-US" sz="3600" dirty="0" smtClean="0">
                <a:latin typeface="Cambria Math"/>
                <a:ea typeface="Cambria Math"/>
              </a:rPr>
              <a:t> + 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3600" dirty="0" smtClean="0">
                <a:latin typeface="Cambria Math"/>
                <a:ea typeface="Cambria Math"/>
                <a:sym typeface="Symbol"/>
              </a:rPr>
              <a:t> </a:t>
            </a:r>
            <a:r>
              <a:rPr lang="en-US" sz="3600" dirty="0">
                <a:latin typeface="Cambria Math"/>
                <a:ea typeface="Cambria Math"/>
                <a:sym typeface="Symbol"/>
              </a:rPr>
              <a:t> </a:t>
            </a:r>
            <a:r>
              <a:rPr lang="en-US" sz="3600" b="1" dirty="0" smtClean="0">
                <a:solidFill>
                  <a:srgbClr val="0070C0"/>
                </a:solidFill>
                <a:latin typeface="Cambria Math"/>
                <a:ea typeface="Cambria Math"/>
              </a:rPr>
              <a:t>8</a:t>
            </a:r>
            <a:r>
              <a:rPr lang="en-US" sz="3600" dirty="0" smtClean="0">
                <a:latin typeface="Cambria Math"/>
                <a:ea typeface="Cambria Math"/>
              </a:rPr>
              <a:t> + 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sz="3600" dirty="0">
                <a:latin typeface="Cambria Math"/>
                <a:ea typeface="Cambria Math"/>
                <a:sym typeface="Symbol"/>
              </a:rPr>
              <a:t>  </a:t>
            </a:r>
            <a:r>
              <a:rPr lang="en-US" sz="3600" b="1" dirty="0" smtClean="0">
                <a:solidFill>
                  <a:srgbClr val="0070C0"/>
                </a:solidFill>
                <a:latin typeface="Cambria Math"/>
                <a:ea typeface="Cambria Math"/>
              </a:rPr>
              <a:t>8</a:t>
            </a:r>
            <a:r>
              <a:rPr lang="en-US" sz="3600" dirty="0" smtClean="0">
                <a:latin typeface="Cambria Math"/>
                <a:ea typeface="Cambria Math"/>
              </a:rPr>
              <a:t> + 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3600" dirty="0">
                <a:latin typeface="Cambria Math"/>
                <a:ea typeface="Cambria Math"/>
                <a:sym typeface="Symbol"/>
              </a:rPr>
              <a:t> </a:t>
            </a:r>
            <a:r>
              <a:rPr lang="en-US" sz="3600" dirty="0" smtClean="0">
                <a:latin typeface="Cambria Math"/>
                <a:ea typeface="Cambria Math"/>
              </a:rPr>
              <a:t> </a:t>
            </a:r>
            <a:r>
              <a:rPr lang="en-US" sz="3600" b="1" dirty="0" smtClean="0">
                <a:solidFill>
                  <a:srgbClr val="0070C0"/>
                </a:solidFill>
                <a:latin typeface="Cambria Math"/>
                <a:ea typeface="Cambria Math"/>
              </a:rPr>
              <a:t>0</a:t>
            </a:r>
            <a:r>
              <a:rPr lang="en-US" sz="3600" dirty="0" smtClean="0">
                <a:latin typeface="Cambria Math"/>
                <a:ea typeface="Cambria Math"/>
              </a:rPr>
              <a:t> + 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sz="3600" dirty="0">
                <a:latin typeface="Cambria Math"/>
                <a:ea typeface="Cambria Math"/>
                <a:sym typeface="Symbol"/>
              </a:rPr>
              <a:t>  </a:t>
            </a:r>
            <a:r>
              <a:rPr lang="en-US" sz="3600" b="1" dirty="0" smtClean="0">
                <a:solidFill>
                  <a:srgbClr val="0070C0"/>
                </a:solidFill>
                <a:latin typeface="Cambria Math"/>
                <a:ea typeface="Cambria Math"/>
              </a:rPr>
              <a:t>0</a:t>
            </a:r>
            <a:r>
              <a:rPr lang="en-US" sz="3600" dirty="0" smtClean="0">
                <a:latin typeface="Cambria Math"/>
                <a:ea typeface="Cambria Math"/>
              </a:rPr>
              <a:t> + 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sz="3600" dirty="0">
                <a:latin typeface="Cambria Math"/>
                <a:ea typeface="Cambria Math"/>
                <a:sym typeface="Symbol"/>
              </a:rPr>
              <a:t>  </a:t>
            </a:r>
            <a:r>
              <a:rPr lang="en-US" sz="3600" b="1" dirty="0" smtClean="0">
                <a:solidFill>
                  <a:srgbClr val="0070C0"/>
                </a:solidFill>
                <a:latin typeface="Cambria Math"/>
                <a:ea typeface="Cambria Math"/>
              </a:rPr>
              <a:t>8</a:t>
            </a:r>
            <a:endParaRPr lang="en-US" sz="3600" dirty="0" smtClean="0">
              <a:latin typeface="Cambria Math" pitchFamily="18" charset="0"/>
              <a:ea typeface="Cambria Math" pitchFamily="18" charset="0"/>
            </a:endParaRPr>
          </a:p>
          <a:p>
            <a:pPr marL="573088" lvl="3" indent="-341313">
              <a:buSzPct val="95000"/>
              <a:buNone/>
            </a:pP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       </a:t>
            </a:r>
            <a:r>
              <a:rPr lang="en-US" sz="3600" i="1" dirty="0" smtClean="0"/>
              <a:t>X</a:t>
            </a:r>
            <a:r>
              <a:rPr lang="en-US" sz="3600" baseline="-25000" dirty="0" smtClean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600" dirty="0" smtClean="0">
                <a:latin typeface="Cambria Math"/>
                <a:ea typeface="Cambria Math"/>
              </a:rPr>
              <a:t>≡ 0 +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 0</a:t>
            </a:r>
            <a:r>
              <a:rPr lang="en-US" sz="3600" dirty="0" smtClean="0">
                <a:latin typeface="Cambria Math"/>
                <a:ea typeface="Cambria Math"/>
              </a:rPr>
              <a:t> + 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21</a:t>
            </a:r>
            <a:r>
              <a:rPr lang="en-US" sz="3600" dirty="0" smtClean="0">
                <a:latin typeface="Cambria Math"/>
                <a:ea typeface="Cambria Math"/>
              </a:rPr>
              <a:t> +  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sz="3600" dirty="0" smtClean="0">
                <a:latin typeface="Cambria Math"/>
                <a:ea typeface="Cambria Math"/>
              </a:rPr>
              <a:t> + 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 40</a:t>
            </a:r>
            <a:r>
              <a:rPr lang="en-US" sz="3600" dirty="0" smtClean="0">
                <a:latin typeface="Cambria Math"/>
                <a:ea typeface="Cambria Math"/>
              </a:rPr>
              <a:t> + 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600" dirty="0" smtClean="0">
                <a:latin typeface="Cambria Math"/>
                <a:ea typeface="Cambria Math"/>
              </a:rPr>
              <a:t>48 +  0 + 0 + 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72 (</a:t>
            </a:r>
            <a:r>
              <a:rPr lang="en-US" sz="3600" dirty="0" smtClean="0">
                <a:ea typeface="Cambria Math" pitchFamily="18" charset="0"/>
              </a:rPr>
              <a:t>mod</a:t>
            </a:r>
            <a:r>
              <a:rPr lang="en-US" sz="3600" b="1" dirty="0" smtClean="0">
                <a:ea typeface="Cambria Math" pitchFamily="18" charset="0"/>
              </a:rPr>
              <a:t> 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11). </a:t>
            </a:r>
          </a:p>
          <a:p>
            <a:pPr marL="573088" lvl="3" indent="-341313">
              <a:buSzPct val="95000"/>
              <a:buNone/>
            </a:pPr>
            <a:r>
              <a:rPr lang="en-US" sz="3600" i="1" dirty="0" smtClean="0"/>
              <a:t>      X</a:t>
            </a:r>
            <a:r>
              <a:rPr lang="en-US" sz="3600" baseline="-25000" dirty="0" smtClean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600" dirty="0" smtClean="0">
                <a:latin typeface="Cambria Math"/>
                <a:ea typeface="Cambria Math"/>
              </a:rPr>
              <a:t>≡ 189 ≡  2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  (</a:t>
            </a:r>
            <a:r>
              <a:rPr lang="en-US" sz="3600" dirty="0" smtClean="0">
                <a:ea typeface="Cambria Math" pitchFamily="18" charset="0"/>
              </a:rPr>
              <a:t>mod</a:t>
            </a:r>
            <a:r>
              <a:rPr lang="en-US" sz="3600" b="1" dirty="0" smtClean="0">
                <a:ea typeface="Cambria Math" pitchFamily="18" charset="0"/>
              </a:rPr>
              <a:t> 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11).  Hence, </a:t>
            </a:r>
            <a:r>
              <a:rPr lang="en-US" sz="3600" b="1" i="1" dirty="0" smtClean="0">
                <a:solidFill>
                  <a:srgbClr val="00B050"/>
                </a:solidFill>
              </a:rPr>
              <a:t>X</a:t>
            </a:r>
            <a:r>
              <a:rPr lang="en-US" sz="3600" b="1" baseline="-25000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sz="36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600" b="1" i="1" baseline="-25000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600" b="1" dirty="0" smtClean="0">
                <a:solidFill>
                  <a:srgbClr val="00B050"/>
                </a:solidFill>
                <a:latin typeface="Cambria Math"/>
                <a:ea typeface="Cambria Math"/>
              </a:rPr>
              <a:t>= 2</a:t>
            </a:r>
            <a:r>
              <a:rPr lang="en-US" sz="3600" dirty="0" smtClean="0">
                <a:latin typeface="Cambria Math"/>
                <a:ea typeface="Cambria Math"/>
              </a:rPr>
              <a:t>.</a:t>
            </a:r>
          </a:p>
          <a:p>
            <a:pPr marL="573088" lvl="3" indent="-341313">
              <a:buSzPct val="95000"/>
              <a:buNone/>
            </a:pPr>
            <a:endParaRPr lang="en-US" sz="2900" dirty="0" smtClean="0">
              <a:latin typeface="Cambria Math" pitchFamily="18" charset="0"/>
              <a:ea typeface="Cambria Math" pitchFamily="18" charset="0"/>
            </a:endParaRPr>
          </a:p>
          <a:p>
            <a:pPr marL="573088" lvl="3" indent="-341313">
              <a:buClr>
                <a:schemeClr val="tx2"/>
              </a:buClr>
              <a:buSzPct val="95000"/>
              <a:buAutoNum type="alphaLcPeriod" startAt="2"/>
            </a:pPr>
            <a:r>
              <a:rPr lang="en-US" sz="3600" dirty="0" smtClean="0">
                <a:latin typeface="Cambria Math"/>
                <a:ea typeface="Cambria Math"/>
              </a:rPr>
              <a:t>1</a:t>
            </a:r>
            <a:r>
              <a:rPr lang="en-US" sz="3600" dirty="0" smtClean="0">
                <a:latin typeface="Cambria Math"/>
                <a:ea typeface="Cambria Math"/>
                <a:sym typeface="Symbol"/>
              </a:rPr>
              <a:t> </a:t>
            </a:r>
            <a:r>
              <a:rPr lang="en-US" sz="3600" dirty="0">
                <a:latin typeface="Cambria Math"/>
                <a:ea typeface="Cambria Math"/>
                <a:sym typeface="Symbol"/>
              </a:rPr>
              <a:t> </a:t>
            </a:r>
            <a:r>
              <a:rPr lang="en-US" sz="3600" b="1" dirty="0" smtClean="0">
                <a:solidFill>
                  <a:srgbClr val="0070C0"/>
                </a:solidFill>
                <a:latin typeface="Cambria Math"/>
                <a:ea typeface="Cambria Math"/>
              </a:rPr>
              <a:t>0</a:t>
            </a:r>
            <a:r>
              <a:rPr lang="en-US" sz="3600" dirty="0" smtClean="0">
                <a:latin typeface="Cambria Math"/>
                <a:ea typeface="Cambria Math"/>
              </a:rPr>
              <a:t> +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 2</a:t>
            </a:r>
            <a:r>
              <a:rPr lang="en-US" sz="3600" dirty="0">
                <a:latin typeface="Cambria Math"/>
                <a:ea typeface="Cambria Math"/>
                <a:sym typeface="Symbol"/>
              </a:rPr>
              <a:t>  </a:t>
            </a:r>
            <a:r>
              <a:rPr lang="en-US" sz="3600" b="1" dirty="0" smtClean="0">
                <a:solidFill>
                  <a:srgbClr val="0070C0"/>
                </a:solidFill>
                <a:latin typeface="Cambria Math"/>
                <a:ea typeface="Cambria Math"/>
              </a:rPr>
              <a:t>8</a:t>
            </a:r>
            <a:r>
              <a:rPr lang="en-US" sz="3600" dirty="0" smtClean="0">
                <a:latin typeface="Cambria Math"/>
                <a:ea typeface="Cambria Math"/>
              </a:rPr>
              <a:t> + 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3600" dirty="0">
                <a:latin typeface="Cambria Math"/>
                <a:ea typeface="Cambria Math"/>
                <a:sym typeface="Symbol"/>
              </a:rPr>
              <a:t>  </a:t>
            </a:r>
            <a:r>
              <a:rPr lang="en-US" sz="3600" b="1" dirty="0" smtClean="0">
                <a:solidFill>
                  <a:srgbClr val="0070C0"/>
                </a:solidFill>
                <a:latin typeface="Cambria Math"/>
                <a:ea typeface="Cambria Math"/>
              </a:rPr>
              <a:t>4</a:t>
            </a:r>
            <a:r>
              <a:rPr lang="en-US" sz="3600" dirty="0" smtClean="0">
                <a:latin typeface="Cambria Math"/>
                <a:ea typeface="Cambria Math"/>
              </a:rPr>
              <a:t> + 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3600" dirty="0" smtClean="0">
                <a:latin typeface="Cambria Math"/>
                <a:ea typeface="Cambria Math"/>
                <a:sym typeface="Symbol"/>
              </a:rPr>
              <a:t> </a:t>
            </a:r>
            <a:r>
              <a:rPr lang="en-US" sz="3600" dirty="0">
                <a:latin typeface="Cambria Math"/>
                <a:ea typeface="Cambria Math"/>
                <a:sym typeface="Symbol"/>
              </a:rPr>
              <a:t> </a:t>
            </a:r>
            <a:r>
              <a:rPr lang="en-US" sz="3600" b="1" dirty="0" smtClean="0">
                <a:solidFill>
                  <a:srgbClr val="0070C0"/>
                </a:solidFill>
                <a:latin typeface="Cambria Math"/>
                <a:ea typeface="Cambria Math"/>
              </a:rPr>
              <a:t>9</a:t>
            </a:r>
            <a:r>
              <a:rPr lang="en-US" sz="3600" dirty="0" smtClean="0">
                <a:latin typeface="Cambria Math"/>
                <a:ea typeface="Cambria Math"/>
              </a:rPr>
              <a:t> +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 5</a:t>
            </a:r>
            <a:r>
              <a:rPr lang="en-US" sz="3600" dirty="0">
                <a:latin typeface="Cambria Math"/>
                <a:ea typeface="Cambria Math"/>
                <a:sym typeface="Symbol"/>
              </a:rPr>
              <a:t>  </a:t>
            </a:r>
            <a:r>
              <a:rPr lang="en-US" sz="3600" b="1" dirty="0" smtClean="0">
                <a:solidFill>
                  <a:srgbClr val="0070C0"/>
                </a:solidFill>
                <a:latin typeface="Cambria Math"/>
                <a:ea typeface="Cambria Math"/>
              </a:rPr>
              <a:t>3</a:t>
            </a:r>
            <a:r>
              <a:rPr lang="en-US" sz="3600" dirty="0" smtClean="0">
                <a:latin typeface="Cambria Math"/>
                <a:ea typeface="Cambria Math"/>
              </a:rPr>
              <a:t> + 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sz="3600" dirty="0" smtClean="0">
                <a:latin typeface="Cambria Math"/>
                <a:ea typeface="Cambria Math"/>
                <a:sym typeface="Symbol"/>
              </a:rPr>
              <a:t> </a:t>
            </a:r>
            <a:r>
              <a:rPr lang="en-US" sz="3600" dirty="0">
                <a:latin typeface="Cambria Math"/>
                <a:ea typeface="Cambria Math"/>
                <a:sym typeface="Symbol"/>
              </a:rPr>
              <a:t> </a:t>
            </a:r>
            <a:r>
              <a:rPr lang="en-US" sz="3600" b="1" dirty="0" smtClean="0">
                <a:solidFill>
                  <a:srgbClr val="0070C0"/>
                </a:solidFill>
                <a:latin typeface="Cambria Math"/>
                <a:ea typeface="Cambria Math"/>
              </a:rPr>
              <a:t>0</a:t>
            </a:r>
            <a:r>
              <a:rPr lang="en-US" sz="3600" dirty="0" smtClean="0">
                <a:latin typeface="Cambria Math"/>
                <a:ea typeface="Cambria Math"/>
              </a:rPr>
              <a:t> + 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3600" dirty="0">
                <a:latin typeface="Cambria Math"/>
                <a:ea typeface="Cambria Math"/>
                <a:sym typeface="Symbol"/>
              </a:rPr>
              <a:t> </a:t>
            </a:r>
            <a:r>
              <a:rPr lang="en-US" sz="3600" dirty="0" smtClean="0">
                <a:latin typeface="Cambria Math"/>
                <a:ea typeface="Cambria Math"/>
              </a:rPr>
              <a:t> </a:t>
            </a:r>
            <a:r>
              <a:rPr lang="en-US" sz="3600" b="1" dirty="0" smtClean="0">
                <a:solidFill>
                  <a:srgbClr val="0070C0"/>
                </a:solidFill>
                <a:latin typeface="Cambria Math"/>
                <a:ea typeface="Cambria Math"/>
              </a:rPr>
              <a:t>1</a:t>
            </a:r>
            <a:r>
              <a:rPr lang="en-US" sz="3600" dirty="0" smtClean="0">
                <a:latin typeface="Cambria Math"/>
                <a:ea typeface="Cambria Math"/>
              </a:rPr>
              <a:t> + 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sz="3600" dirty="0">
                <a:latin typeface="Cambria Math"/>
                <a:ea typeface="Cambria Math"/>
                <a:sym typeface="Symbol"/>
              </a:rPr>
              <a:t>  </a:t>
            </a:r>
            <a:r>
              <a:rPr lang="en-US" sz="3600" b="1" dirty="0" smtClean="0">
                <a:solidFill>
                  <a:srgbClr val="0070C0"/>
                </a:solidFill>
                <a:latin typeface="Cambria Math"/>
                <a:ea typeface="Cambria Math"/>
              </a:rPr>
              <a:t>4</a:t>
            </a:r>
            <a:r>
              <a:rPr lang="en-US" sz="3600" dirty="0" smtClean="0">
                <a:latin typeface="Cambria Math"/>
                <a:ea typeface="Cambria Math"/>
              </a:rPr>
              <a:t> + 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sz="3600" dirty="0">
                <a:latin typeface="Cambria Math"/>
                <a:ea typeface="Cambria Math"/>
                <a:sym typeface="Symbol"/>
              </a:rPr>
              <a:t>  </a:t>
            </a:r>
            <a:r>
              <a:rPr lang="en-US" sz="3600" b="1" dirty="0" smtClean="0">
                <a:solidFill>
                  <a:srgbClr val="0070C0"/>
                </a:solidFill>
                <a:latin typeface="Cambria Math"/>
                <a:ea typeface="Cambria Math"/>
              </a:rPr>
              <a:t>9</a:t>
            </a:r>
            <a:r>
              <a:rPr lang="en-US" sz="3600" dirty="0" smtClean="0">
                <a:latin typeface="Cambria Math"/>
                <a:ea typeface="Cambria Math"/>
              </a:rPr>
              <a:t> +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sz="3600" dirty="0" smtClean="0">
                <a:latin typeface="Cambria Math"/>
                <a:ea typeface="Cambria Math"/>
                <a:sym typeface="Symbol"/>
              </a:rPr>
              <a:t> </a:t>
            </a:r>
            <a:r>
              <a:rPr lang="en-US" sz="3600" dirty="0">
                <a:latin typeface="Cambria Math"/>
                <a:ea typeface="Cambria Math"/>
                <a:sym typeface="Symbol"/>
              </a:rPr>
              <a:t> </a:t>
            </a:r>
            <a:r>
              <a:rPr lang="en-US" sz="3600" b="1" dirty="0" smtClean="0">
                <a:solidFill>
                  <a:srgbClr val="0070C0"/>
                </a:solidFill>
                <a:latin typeface="Cambria Math"/>
                <a:ea typeface="Cambria Math"/>
              </a:rPr>
              <a:t>7</a:t>
            </a:r>
            <a:endParaRPr lang="en-US" sz="3600" b="1" dirty="0" smtClean="0">
              <a:solidFill>
                <a:srgbClr val="0070C0"/>
              </a:solidFill>
              <a:latin typeface="Cambria Math" pitchFamily="18" charset="0"/>
              <a:ea typeface="Cambria Math" pitchFamily="18" charset="0"/>
            </a:endParaRPr>
          </a:p>
          <a:p>
            <a:pPr marL="231775" lvl="3" indent="0">
              <a:buClr>
                <a:schemeClr val="tx2"/>
              </a:buClr>
              <a:buSzPct val="95000"/>
              <a:buNone/>
            </a:pPr>
            <a:r>
              <a:rPr lang="en-US" sz="36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     </a:t>
            </a:r>
            <a:r>
              <a:rPr lang="en-US" sz="3600" dirty="0" smtClean="0">
                <a:latin typeface="Cambria Math"/>
                <a:ea typeface="Cambria Math"/>
              </a:rPr>
              <a:t>0 +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 16</a:t>
            </a:r>
            <a:r>
              <a:rPr lang="en-US" sz="3600" dirty="0" smtClean="0">
                <a:latin typeface="Cambria Math"/>
                <a:ea typeface="Cambria Math"/>
              </a:rPr>
              <a:t> + 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sz="3600" dirty="0" smtClean="0">
                <a:latin typeface="Cambria Math"/>
                <a:ea typeface="Cambria Math"/>
              </a:rPr>
              <a:t> +  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36</a:t>
            </a:r>
            <a:r>
              <a:rPr lang="en-US" sz="3600" dirty="0" smtClean="0">
                <a:latin typeface="Cambria Math"/>
                <a:ea typeface="Cambria Math"/>
              </a:rPr>
              <a:t> + 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 15</a:t>
            </a:r>
            <a:r>
              <a:rPr lang="en-US" sz="3600" dirty="0" smtClean="0">
                <a:latin typeface="Cambria Math"/>
                <a:ea typeface="Cambria Math"/>
              </a:rPr>
              <a:t> + 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600" dirty="0" smtClean="0">
                <a:latin typeface="Cambria Math"/>
                <a:ea typeface="Cambria Math"/>
              </a:rPr>
              <a:t>0 + 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3600" dirty="0" smtClean="0">
                <a:latin typeface="Cambria Math"/>
                <a:ea typeface="Cambria Math"/>
              </a:rPr>
              <a:t> + 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32</a:t>
            </a:r>
            <a:r>
              <a:rPr lang="en-US" sz="3600" dirty="0" smtClean="0">
                <a:latin typeface="Cambria Math"/>
                <a:ea typeface="Cambria Math"/>
              </a:rPr>
              <a:t> + 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81</a:t>
            </a:r>
            <a:r>
              <a:rPr lang="en-US" sz="3600" dirty="0" smtClean="0">
                <a:latin typeface="Cambria Math"/>
                <a:ea typeface="Cambria Math"/>
              </a:rPr>
              <a:t> +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 70</a:t>
            </a:r>
            <a:r>
              <a:rPr lang="en-US" sz="3600" dirty="0" smtClean="0">
                <a:latin typeface="Cambria Math"/>
                <a:ea typeface="Cambria Math"/>
              </a:rPr>
              <a:t> 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 = 269 </a:t>
            </a:r>
            <a:r>
              <a:rPr lang="en-US" sz="3600" dirty="0" smtClean="0">
                <a:latin typeface="Cambria Math"/>
                <a:ea typeface="Cambria Math"/>
              </a:rPr>
              <a:t>≡ 5 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3600" dirty="0" smtClean="0">
                <a:ea typeface="Cambria Math" pitchFamily="18" charset="0"/>
              </a:rPr>
              <a:t>mod</a:t>
            </a:r>
            <a:r>
              <a:rPr lang="en-US" sz="3600" b="1" dirty="0" smtClean="0">
                <a:ea typeface="Cambria Math" pitchFamily="18" charset="0"/>
              </a:rPr>
              <a:t> 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11)</a:t>
            </a:r>
          </a:p>
          <a:p>
            <a:pPr marL="231775" lvl="3" indent="0">
              <a:buClr>
                <a:schemeClr val="tx2"/>
              </a:buClr>
              <a:buSzPct val="95000"/>
              <a:buNone/>
            </a:pPr>
            <a:r>
              <a:rPr lang="en-US" sz="36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     </a:t>
            </a:r>
            <a:r>
              <a:rPr lang="en-US" sz="3600" dirty="0" smtClean="0">
                <a:latin typeface="Cambria Math"/>
                <a:ea typeface="Cambria Math"/>
              </a:rPr>
              <a:t>5 </a:t>
            </a:r>
            <a:r>
              <a:rPr lang="en-US" sz="3600" dirty="0">
                <a:latin typeface="Cambria Math"/>
                <a:ea typeface="Cambria Math"/>
              </a:rPr>
              <a:t>≢</a:t>
            </a:r>
            <a:r>
              <a:rPr lang="en-US" sz="36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sz="3600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3600" dirty="0">
                <a:ea typeface="Cambria Math" pitchFamily="18" charset="0"/>
              </a:rPr>
              <a:t>mod</a:t>
            </a:r>
            <a:r>
              <a:rPr lang="en-US" sz="3600" b="1" dirty="0">
                <a:ea typeface="Cambria Math" pitchFamily="18" charset="0"/>
              </a:rPr>
              <a:t> 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11), therefore, 0849301497 </a:t>
            </a:r>
            <a:r>
              <a:rPr lang="en-US" sz="3600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is not a valid ISBN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</a:rPr>
              <a:t>.</a:t>
            </a:r>
          </a:p>
        </p:txBody>
      </p:sp>
      <p:pic>
        <p:nvPicPr>
          <p:cNvPr id="11" name="Picture 10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365914" y="2542867"/>
            <a:ext cx="2429316" cy="7016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11680"/>
            <a:ext cx="8534400" cy="43891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Linear </a:t>
            </a:r>
            <a:r>
              <a:rPr lang="en-US" dirty="0" err="1" smtClean="0"/>
              <a:t>Congruences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The Chinese Remainder Theorem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Fermat’s Little Theorem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Primitive Roots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Discrete Logarithms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Pseudorandom Numbers and Check Digits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143000"/>
          </a:xfrm>
        </p:spPr>
        <p:txBody>
          <a:bodyPr/>
          <a:lstStyle/>
          <a:p>
            <a:r>
              <a:rPr lang="en-US" dirty="0" smtClean="0"/>
              <a:t>Linear </a:t>
            </a:r>
            <a:r>
              <a:rPr lang="en-US" dirty="0" err="1" smtClean="0"/>
              <a:t>Congruences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88592"/>
            <a:ext cx="8458200" cy="486460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100" b="1" dirty="0" smtClean="0"/>
              <a:t>Definition</a:t>
            </a:r>
            <a:r>
              <a:rPr lang="en-US" sz="3100" dirty="0" smtClean="0"/>
              <a:t>: </a:t>
            </a:r>
            <a:r>
              <a:rPr lang="en-US" sz="3100" dirty="0" smtClean="0">
                <a:solidFill>
                  <a:srgbClr val="00B0F0"/>
                </a:solidFill>
              </a:rPr>
              <a:t>a congruence of the form                          </a:t>
            </a:r>
          </a:p>
          <a:p>
            <a:pPr marL="0" indent="0" algn="ctr">
              <a:buNone/>
            </a:pPr>
            <a:r>
              <a:rPr lang="en-US" sz="3100" i="1" dirty="0" smtClean="0">
                <a:solidFill>
                  <a:srgbClr val="00B0F0"/>
                </a:solidFill>
              </a:rPr>
              <a:t>ax </a:t>
            </a:r>
            <a:r>
              <a:rPr lang="en-US" sz="3100" dirty="0" smtClean="0">
                <a:solidFill>
                  <a:srgbClr val="00B0F0"/>
                </a:solidFill>
                <a:latin typeface="Cambria Math"/>
                <a:ea typeface="Cambria Math"/>
              </a:rPr>
              <a:t>≡</a:t>
            </a:r>
            <a:r>
              <a:rPr lang="en-US" sz="3100" dirty="0" smtClean="0">
                <a:solidFill>
                  <a:srgbClr val="00B0F0"/>
                </a:solidFill>
              </a:rPr>
              <a:t> </a:t>
            </a:r>
            <a:r>
              <a:rPr lang="en-US" sz="3100" i="1" dirty="0" smtClean="0">
                <a:solidFill>
                  <a:srgbClr val="00B0F0"/>
                </a:solidFill>
              </a:rPr>
              <a:t>b</a:t>
            </a:r>
            <a:r>
              <a:rPr lang="en-US" sz="3100" dirty="0" smtClean="0">
                <a:solidFill>
                  <a:srgbClr val="00B0F0"/>
                </a:solidFill>
              </a:rPr>
              <a:t>( mod </a:t>
            </a:r>
            <a:r>
              <a:rPr lang="en-US" sz="3100" i="1" dirty="0" smtClean="0">
                <a:solidFill>
                  <a:srgbClr val="00B0F0"/>
                </a:solidFill>
              </a:rPr>
              <a:t>m</a:t>
            </a:r>
            <a:r>
              <a:rPr lang="en-US" sz="3100" dirty="0" smtClean="0">
                <a:solidFill>
                  <a:srgbClr val="00B0F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3100" dirty="0" smtClean="0">
                <a:solidFill>
                  <a:srgbClr val="00B0F0"/>
                </a:solidFill>
              </a:rPr>
              <a:t>where </a:t>
            </a:r>
            <a:r>
              <a:rPr lang="en-US" sz="3100" i="1" dirty="0" smtClean="0">
                <a:solidFill>
                  <a:srgbClr val="00B0F0"/>
                </a:solidFill>
              </a:rPr>
              <a:t>m</a:t>
            </a:r>
            <a:r>
              <a:rPr lang="en-US" sz="3100" dirty="0" smtClean="0">
                <a:solidFill>
                  <a:srgbClr val="00B0F0"/>
                </a:solidFill>
              </a:rPr>
              <a:t> is a positive integer, </a:t>
            </a:r>
            <a:r>
              <a:rPr lang="en-US" sz="3100" i="1" dirty="0" smtClean="0">
                <a:solidFill>
                  <a:srgbClr val="00B0F0"/>
                </a:solidFill>
              </a:rPr>
              <a:t>a</a:t>
            </a:r>
            <a:r>
              <a:rPr lang="en-US" sz="3100" dirty="0" smtClean="0">
                <a:solidFill>
                  <a:srgbClr val="00B0F0"/>
                </a:solidFill>
              </a:rPr>
              <a:t> and </a:t>
            </a:r>
            <a:r>
              <a:rPr lang="en-US" sz="3100" i="1" dirty="0" smtClean="0">
                <a:solidFill>
                  <a:srgbClr val="00B0F0"/>
                </a:solidFill>
              </a:rPr>
              <a:t>b</a:t>
            </a:r>
            <a:r>
              <a:rPr lang="en-US" sz="3100" dirty="0" smtClean="0">
                <a:solidFill>
                  <a:srgbClr val="00B0F0"/>
                </a:solidFill>
              </a:rPr>
              <a:t> are integers, and </a:t>
            </a:r>
            <a:r>
              <a:rPr lang="en-US" sz="3100" i="1" dirty="0" smtClean="0">
                <a:solidFill>
                  <a:srgbClr val="00B0F0"/>
                </a:solidFill>
              </a:rPr>
              <a:t>x</a:t>
            </a:r>
            <a:r>
              <a:rPr lang="en-US" sz="3100" dirty="0" smtClean="0">
                <a:solidFill>
                  <a:srgbClr val="00B0F0"/>
                </a:solidFill>
              </a:rPr>
              <a:t> is a variable, is called a </a:t>
            </a:r>
            <a:r>
              <a:rPr lang="en-US" sz="3100" b="1" dirty="0" smtClean="0">
                <a:solidFill>
                  <a:srgbClr val="00B0F0"/>
                </a:solidFill>
              </a:rPr>
              <a:t>linear congruence</a:t>
            </a:r>
            <a:r>
              <a:rPr lang="en-US" sz="3100" dirty="0" smtClean="0"/>
              <a:t>.</a:t>
            </a:r>
          </a:p>
          <a:p>
            <a:pPr>
              <a:buNone/>
            </a:pPr>
            <a:endParaRPr lang="en-US" sz="1500" dirty="0" smtClean="0"/>
          </a:p>
          <a:p>
            <a:r>
              <a:rPr lang="en-US" sz="3100" dirty="0" smtClean="0"/>
              <a:t>The solutions to a linear congruence </a:t>
            </a:r>
            <a:r>
              <a:rPr lang="en-US" sz="3100" i="1" dirty="0" smtClean="0"/>
              <a:t>ax </a:t>
            </a:r>
            <a:r>
              <a:rPr lang="en-US" sz="3100" dirty="0" smtClean="0">
                <a:latin typeface="Cambria Math"/>
                <a:ea typeface="Cambria Math"/>
              </a:rPr>
              <a:t>≡</a:t>
            </a:r>
            <a:r>
              <a:rPr lang="en-US" sz="3100" dirty="0" smtClean="0"/>
              <a:t> </a:t>
            </a:r>
            <a:r>
              <a:rPr lang="en-US" sz="3100" i="1" dirty="0" smtClean="0"/>
              <a:t>b</a:t>
            </a:r>
            <a:r>
              <a:rPr lang="en-US" sz="3100" dirty="0" smtClean="0"/>
              <a:t>( mod </a:t>
            </a:r>
            <a:r>
              <a:rPr lang="en-US" sz="3100" i="1" dirty="0" smtClean="0"/>
              <a:t>m</a:t>
            </a:r>
            <a:r>
              <a:rPr lang="en-US" sz="3100" dirty="0" smtClean="0"/>
              <a:t>) are all integers </a:t>
            </a:r>
            <a:r>
              <a:rPr lang="en-US" sz="3100" i="1" dirty="0" smtClean="0"/>
              <a:t>x</a:t>
            </a:r>
            <a:r>
              <a:rPr lang="en-US" sz="3100" dirty="0" smtClean="0"/>
              <a:t> that satisfy the congruence.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3100" b="1" dirty="0" smtClean="0"/>
              <a:t>Definition</a:t>
            </a:r>
            <a:r>
              <a:rPr lang="en-US" sz="3100" dirty="0" smtClean="0"/>
              <a:t>: </a:t>
            </a:r>
            <a:r>
              <a:rPr lang="en-US" sz="3100" dirty="0" smtClean="0">
                <a:solidFill>
                  <a:srgbClr val="00B0F0"/>
                </a:solidFill>
              </a:rPr>
              <a:t>an integer </a:t>
            </a:r>
            <a:r>
              <a:rPr lang="en-US" sz="3100" i="1" dirty="0" smtClean="0">
                <a:solidFill>
                  <a:srgbClr val="00B0F0"/>
                </a:solidFill>
                <a:latin typeface="Constantia"/>
              </a:rPr>
              <a:t>ā </a:t>
            </a:r>
            <a:r>
              <a:rPr lang="en-US" sz="3100" dirty="0" smtClean="0">
                <a:solidFill>
                  <a:srgbClr val="00B0F0"/>
                </a:solidFill>
                <a:latin typeface="Constantia"/>
              </a:rPr>
              <a:t>such that </a:t>
            </a:r>
            <a:r>
              <a:rPr lang="en-US" sz="3100" i="1" dirty="0" err="1" smtClean="0">
                <a:solidFill>
                  <a:srgbClr val="00B0F0"/>
                </a:solidFill>
              </a:rPr>
              <a:t>āa</a:t>
            </a:r>
            <a:r>
              <a:rPr lang="en-US" sz="3100" i="1" dirty="0" smtClean="0">
                <a:solidFill>
                  <a:srgbClr val="00B0F0"/>
                </a:solidFill>
              </a:rPr>
              <a:t> </a:t>
            </a:r>
            <a:r>
              <a:rPr lang="en-US" sz="3100" dirty="0" smtClean="0">
                <a:solidFill>
                  <a:srgbClr val="00B0F0"/>
                </a:solidFill>
                <a:latin typeface="Cambria Math"/>
                <a:ea typeface="Cambria Math"/>
              </a:rPr>
              <a:t>≡</a:t>
            </a:r>
            <a:r>
              <a:rPr lang="en-US" sz="3100" dirty="0" smtClean="0">
                <a:solidFill>
                  <a:srgbClr val="00B0F0"/>
                </a:solidFill>
              </a:rPr>
              <a:t> </a:t>
            </a:r>
            <a:r>
              <a:rPr lang="en-US" sz="3100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3100" dirty="0" smtClean="0">
                <a:solidFill>
                  <a:srgbClr val="00B0F0"/>
                </a:solidFill>
              </a:rPr>
              <a:t>( mod </a:t>
            </a:r>
            <a:r>
              <a:rPr lang="en-US" sz="3100" i="1" dirty="0" smtClean="0">
                <a:solidFill>
                  <a:srgbClr val="00B0F0"/>
                </a:solidFill>
              </a:rPr>
              <a:t>m</a:t>
            </a:r>
            <a:r>
              <a:rPr lang="en-US" sz="3100" dirty="0" smtClean="0">
                <a:solidFill>
                  <a:srgbClr val="00B0F0"/>
                </a:solidFill>
              </a:rPr>
              <a:t>) is said to be an </a:t>
            </a:r>
            <a:r>
              <a:rPr lang="en-US" sz="3100" b="1" dirty="0" smtClean="0">
                <a:solidFill>
                  <a:srgbClr val="00B0F0"/>
                </a:solidFill>
              </a:rPr>
              <a:t>inverse</a:t>
            </a:r>
            <a:r>
              <a:rPr lang="en-US" sz="3100" dirty="0" smtClean="0">
                <a:solidFill>
                  <a:srgbClr val="00B0F0"/>
                </a:solidFill>
              </a:rPr>
              <a:t> of </a:t>
            </a:r>
            <a:r>
              <a:rPr lang="en-US" sz="3100" i="1" dirty="0" smtClean="0">
                <a:solidFill>
                  <a:srgbClr val="00B0F0"/>
                </a:solidFill>
              </a:rPr>
              <a:t>a</a:t>
            </a:r>
            <a:r>
              <a:rPr lang="en-US" sz="3100" dirty="0" smtClean="0">
                <a:solidFill>
                  <a:srgbClr val="00B0F0"/>
                </a:solidFill>
              </a:rPr>
              <a:t> modulo </a:t>
            </a:r>
            <a:r>
              <a:rPr lang="en-US" sz="3100" i="1" dirty="0" smtClean="0">
                <a:solidFill>
                  <a:srgbClr val="00B0F0"/>
                </a:solidFill>
              </a:rPr>
              <a:t>m</a:t>
            </a:r>
            <a:r>
              <a:rPr lang="en-US" sz="3100" dirty="0" smtClean="0"/>
              <a:t>.</a:t>
            </a:r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r>
              <a:rPr lang="en-US" sz="3100" b="1" dirty="0" smtClean="0"/>
              <a:t>Example</a:t>
            </a:r>
            <a:r>
              <a:rPr lang="en-US" sz="3100" dirty="0" smtClean="0"/>
              <a:t>: </a:t>
            </a:r>
            <a:r>
              <a:rPr lang="en-US" sz="31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3100" dirty="0" smtClean="0"/>
              <a:t> is an inverse of </a:t>
            </a:r>
            <a:r>
              <a:rPr lang="en-US" sz="31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3100" dirty="0" smtClean="0"/>
              <a:t> modulo </a:t>
            </a:r>
            <a:r>
              <a:rPr lang="en-US" sz="31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3100" dirty="0" smtClean="0"/>
              <a:t>; </a:t>
            </a:r>
            <a:r>
              <a:rPr lang="en-US" sz="31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3100" dirty="0" smtClean="0">
                <a:latin typeface="Cambria Math"/>
                <a:ea typeface="Cambria Math"/>
                <a:sym typeface="Symbol"/>
              </a:rPr>
              <a:t></a:t>
            </a:r>
            <a:r>
              <a:rPr lang="en-US" sz="31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3100" dirty="0" smtClean="0"/>
              <a:t> = </a:t>
            </a:r>
            <a:r>
              <a:rPr lang="en-US" sz="3100" dirty="0" smtClean="0">
                <a:latin typeface="Cambria Math" pitchFamily="18" charset="0"/>
                <a:ea typeface="Cambria Math" pitchFamily="18" charset="0"/>
              </a:rPr>
              <a:t>15</a:t>
            </a:r>
            <a:r>
              <a:rPr lang="en-US" sz="3100" dirty="0" smtClean="0"/>
              <a:t> </a:t>
            </a:r>
            <a:r>
              <a:rPr lang="en-US" sz="3100" dirty="0" smtClean="0">
                <a:latin typeface="Cambria Math"/>
                <a:ea typeface="Cambria Math"/>
              </a:rPr>
              <a:t>≡</a:t>
            </a:r>
            <a:r>
              <a:rPr lang="en-US" sz="3100" dirty="0" smtClean="0"/>
              <a:t> </a:t>
            </a:r>
            <a:r>
              <a:rPr lang="en-US" sz="31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3100" dirty="0" smtClean="0"/>
              <a:t>(mod </a:t>
            </a:r>
            <a:r>
              <a:rPr lang="en-US" sz="31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3100" dirty="0" smtClean="0">
                <a:ea typeface="Cambria Math" pitchFamily="18" charset="0"/>
              </a:rPr>
              <a:t>)</a:t>
            </a:r>
            <a:r>
              <a:rPr lang="en-US" sz="3100" dirty="0"/>
              <a:t>.</a:t>
            </a:r>
            <a:endParaRPr lang="en-US" sz="3100" dirty="0" smtClean="0"/>
          </a:p>
          <a:p>
            <a:pPr>
              <a:buNone/>
            </a:pPr>
            <a:endParaRPr lang="en-US" sz="1500" dirty="0" smtClean="0"/>
          </a:p>
          <a:p>
            <a:r>
              <a:rPr lang="en-US" sz="3100" dirty="0" smtClean="0"/>
              <a:t>One method of solving linear </a:t>
            </a:r>
            <a:r>
              <a:rPr lang="en-US" sz="3100" dirty="0" err="1" smtClean="0"/>
              <a:t>congruences</a:t>
            </a:r>
            <a:r>
              <a:rPr lang="en-US" sz="3100" dirty="0" smtClean="0"/>
              <a:t> makes use of  an inverse </a:t>
            </a:r>
            <a:r>
              <a:rPr lang="en-US" sz="3100" i="1" dirty="0" smtClean="0"/>
              <a:t>ā</a:t>
            </a:r>
            <a:r>
              <a:rPr lang="en-US" sz="3100" dirty="0" smtClean="0"/>
              <a:t>, if it exists. Although we can not divide both sides of the congruence by </a:t>
            </a:r>
            <a:r>
              <a:rPr lang="en-US" sz="3100" i="1" dirty="0" smtClean="0"/>
              <a:t>a</a:t>
            </a:r>
            <a:r>
              <a:rPr lang="en-US" sz="3100" dirty="0" smtClean="0"/>
              <a:t>, we can multiply by </a:t>
            </a:r>
            <a:r>
              <a:rPr lang="en-US" sz="3100" i="1" dirty="0" smtClean="0"/>
              <a:t>ā </a:t>
            </a:r>
            <a:r>
              <a:rPr lang="en-US" sz="3100" dirty="0" smtClean="0"/>
              <a:t>to solve for </a:t>
            </a:r>
            <a:r>
              <a:rPr lang="en-US" sz="3100" i="1" dirty="0" smtClean="0"/>
              <a:t>x.</a:t>
            </a:r>
            <a:r>
              <a:rPr lang="en-US" sz="3100" dirty="0" smtClean="0"/>
              <a:t> </a:t>
            </a:r>
            <a:endParaRPr lang="en-US" sz="3100" i="1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56488"/>
            <a:ext cx="8229600" cy="1083469"/>
          </a:xfrm>
        </p:spPr>
        <p:txBody>
          <a:bodyPr/>
          <a:lstStyle/>
          <a:p>
            <a:r>
              <a:rPr lang="en-US" dirty="0" smtClean="0"/>
              <a:t>Inverse of </a:t>
            </a:r>
            <a:r>
              <a:rPr lang="en-US" i="1" dirty="0" smtClean="0"/>
              <a:t>a</a:t>
            </a:r>
            <a:r>
              <a:rPr lang="en-US" dirty="0" smtClean="0"/>
              <a:t> modulo </a:t>
            </a:r>
            <a:r>
              <a:rPr lang="en-US" i="1" dirty="0" smtClean="0"/>
              <a:t>m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40280"/>
            <a:ext cx="8229600" cy="416052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The following theorem guarantees that an inverse of </a:t>
            </a:r>
            <a:r>
              <a:rPr lang="en-US" sz="2400" i="1" dirty="0" smtClean="0"/>
              <a:t>a</a:t>
            </a:r>
            <a:r>
              <a:rPr lang="en-US" sz="2400" dirty="0" smtClean="0"/>
              <a:t> modulo </a:t>
            </a:r>
            <a:r>
              <a:rPr lang="en-US" sz="2400" i="1" dirty="0" smtClean="0"/>
              <a:t>m</a:t>
            </a:r>
            <a:r>
              <a:rPr lang="en-US" sz="2400" dirty="0" smtClean="0"/>
              <a:t> exists </a:t>
            </a:r>
            <a:r>
              <a:rPr lang="en-US" sz="2400" b="1" dirty="0" smtClean="0">
                <a:solidFill>
                  <a:srgbClr val="00B050"/>
                </a:solidFill>
              </a:rPr>
              <a:t>whenever </a:t>
            </a:r>
            <a:r>
              <a:rPr lang="en-US" sz="2400" b="1" i="1" dirty="0" smtClean="0">
                <a:solidFill>
                  <a:srgbClr val="00B050"/>
                </a:solidFill>
              </a:rPr>
              <a:t>a</a:t>
            </a:r>
            <a:r>
              <a:rPr lang="en-US" sz="2400" b="1" dirty="0" smtClean="0">
                <a:solidFill>
                  <a:srgbClr val="00B050"/>
                </a:solidFill>
              </a:rPr>
              <a:t> and </a:t>
            </a:r>
            <a:r>
              <a:rPr lang="en-US" sz="2400" b="1" i="1" dirty="0" smtClean="0">
                <a:solidFill>
                  <a:srgbClr val="00B050"/>
                </a:solidFill>
              </a:rPr>
              <a:t>m</a:t>
            </a:r>
            <a:r>
              <a:rPr lang="en-US" sz="2400" b="1" dirty="0" smtClean="0">
                <a:solidFill>
                  <a:srgbClr val="00B050"/>
                </a:solidFill>
              </a:rPr>
              <a:t> are relatively prime</a:t>
            </a:r>
            <a:r>
              <a:rPr lang="en-US" sz="2400" dirty="0" smtClean="0"/>
              <a:t>.  Two integers </a:t>
            </a:r>
            <a:r>
              <a:rPr lang="en-US" sz="2400" i="1" dirty="0" smtClean="0"/>
              <a:t>a</a:t>
            </a:r>
            <a:r>
              <a:rPr lang="en-US" sz="2400" dirty="0" smtClean="0"/>
              <a:t> and </a:t>
            </a:r>
            <a:r>
              <a:rPr lang="en-US" sz="2400" i="1" dirty="0" smtClean="0"/>
              <a:t>b</a:t>
            </a:r>
            <a:r>
              <a:rPr lang="en-US" sz="2400" dirty="0" smtClean="0"/>
              <a:t> are relatively prime when </a:t>
            </a:r>
            <a:r>
              <a:rPr lang="en-US" sz="2400" dirty="0" err="1" smtClean="0"/>
              <a:t>gcd</a:t>
            </a:r>
            <a:r>
              <a:rPr lang="en-US" sz="2400" dirty="0" smtClean="0"/>
              <a:t>(</a:t>
            </a:r>
            <a:r>
              <a:rPr lang="en-US" sz="2400" i="1" dirty="0" err="1" smtClean="0"/>
              <a:t>a</a:t>
            </a:r>
            <a:r>
              <a:rPr lang="en-US" sz="2400" dirty="0" err="1" smtClean="0"/>
              <a:t>,</a:t>
            </a:r>
            <a:r>
              <a:rPr lang="en-US" sz="2400" i="1" dirty="0" err="1" smtClean="0"/>
              <a:t>b</a:t>
            </a:r>
            <a:r>
              <a:rPr lang="en-US" sz="2400" dirty="0" smtClean="0"/>
              <a:t>) =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/>
              <a:t>.</a:t>
            </a:r>
          </a:p>
          <a:p>
            <a:pPr>
              <a:buNone/>
            </a:pPr>
            <a:r>
              <a:rPr lang="en-US" sz="1300" dirty="0" smtClean="0"/>
              <a:t>  </a:t>
            </a:r>
          </a:p>
          <a:p>
            <a:pPr marL="0" indent="0">
              <a:buNone/>
            </a:pPr>
            <a:r>
              <a:rPr lang="en-US" sz="2400" b="1" dirty="0" smtClean="0"/>
              <a:t>Theorem</a:t>
            </a:r>
            <a:r>
              <a:rPr lang="en-US" sz="2400" dirty="0" smtClean="0"/>
              <a:t>: if </a:t>
            </a:r>
            <a:r>
              <a:rPr lang="en-US" sz="2400" i="1" dirty="0" smtClean="0"/>
              <a:t>a</a:t>
            </a:r>
            <a:r>
              <a:rPr lang="en-US" sz="2400" dirty="0" smtClean="0"/>
              <a:t> and </a:t>
            </a:r>
            <a:r>
              <a:rPr lang="en-US" sz="2400" i="1" dirty="0" smtClean="0"/>
              <a:t>m</a:t>
            </a:r>
            <a:r>
              <a:rPr lang="en-US" sz="2400" dirty="0" smtClean="0"/>
              <a:t> are relatively prime integers and </a:t>
            </a:r>
            <a:r>
              <a:rPr lang="en-US" sz="2400" i="1" dirty="0" smtClean="0"/>
              <a:t>m</a:t>
            </a:r>
            <a:r>
              <a:rPr lang="en-US" sz="2400" dirty="0" smtClean="0"/>
              <a:t> &gt;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>
                <a:ea typeface="Cambria Math" pitchFamily="18" charset="0"/>
              </a:rPr>
              <a:t>, then an inverse of </a:t>
            </a:r>
            <a:r>
              <a:rPr lang="en-US" sz="2400" i="1" dirty="0" smtClean="0">
                <a:ea typeface="Cambria Math" pitchFamily="18" charset="0"/>
              </a:rPr>
              <a:t>a</a:t>
            </a:r>
            <a:r>
              <a:rPr lang="en-US" sz="2400" dirty="0" smtClean="0">
                <a:ea typeface="Cambria Math" pitchFamily="18" charset="0"/>
              </a:rPr>
              <a:t> modulo </a:t>
            </a:r>
            <a:r>
              <a:rPr lang="en-US" sz="2400" i="1" dirty="0" smtClean="0">
                <a:ea typeface="Cambria Math" pitchFamily="18" charset="0"/>
              </a:rPr>
              <a:t>m</a:t>
            </a:r>
            <a:r>
              <a:rPr lang="en-US" sz="2400" dirty="0" smtClean="0">
                <a:ea typeface="Cambria Math" pitchFamily="18" charset="0"/>
              </a:rPr>
              <a:t> exists.</a:t>
            </a:r>
            <a:r>
              <a:rPr lang="en-US" sz="2400" dirty="0" smtClean="0"/>
              <a:t> Furthermore, this inverse is unique modulo </a:t>
            </a:r>
            <a:r>
              <a:rPr lang="en-US" sz="2400" i="1" dirty="0" smtClean="0"/>
              <a:t>m</a:t>
            </a:r>
            <a:r>
              <a:rPr lang="en-US" sz="2400" dirty="0" smtClean="0"/>
              <a:t>.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sz="1300" dirty="0" smtClean="0"/>
          </a:p>
          <a:p>
            <a:r>
              <a:rPr lang="en-US" sz="2400" dirty="0" smtClean="0"/>
              <a:t>This means that there is a </a:t>
            </a:r>
            <a:r>
              <a:rPr lang="en-US" sz="2400" b="1" dirty="0" smtClean="0">
                <a:solidFill>
                  <a:srgbClr val="00B050"/>
                </a:solidFill>
              </a:rPr>
              <a:t>unique positive integer </a:t>
            </a:r>
            <a:r>
              <a:rPr lang="en-US" sz="2400" b="1" i="1" dirty="0" smtClean="0">
                <a:solidFill>
                  <a:srgbClr val="00B050"/>
                </a:solidFill>
              </a:rPr>
              <a:t>ā</a:t>
            </a:r>
            <a:r>
              <a:rPr lang="en-US" sz="2400" i="1" dirty="0" smtClean="0"/>
              <a:t> </a:t>
            </a:r>
            <a:r>
              <a:rPr lang="en-US" sz="2400" dirty="0" smtClean="0"/>
              <a:t>less than </a:t>
            </a:r>
            <a:r>
              <a:rPr lang="en-US" sz="2400" i="1" dirty="0" smtClean="0"/>
              <a:t>m</a:t>
            </a:r>
            <a:r>
              <a:rPr lang="en-US" sz="2400" dirty="0" smtClean="0"/>
              <a:t> that is an inverse of </a:t>
            </a:r>
            <a:r>
              <a:rPr lang="en-US" sz="2400" i="1" dirty="0" smtClean="0"/>
              <a:t>a </a:t>
            </a:r>
            <a:r>
              <a:rPr lang="en-US" sz="2400" dirty="0" smtClean="0"/>
              <a:t>modulo </a:t>
            </a:r>
            <a:r>
              <a:rPr lang="en-US" sz="2400" i="1" dirty="0" smtClean="0"/>
              <a:t>m</a:t>
            </a:r>
            <a:r>
              <a:rPr lang="en-US" sz="2400" dirty="0" smtClean="0"/>
              <a:t> and every other inverse of </a:t>
            </a:r>
            <a:r>
              <a:rPr lang="en-US" sz="2400" i="1" dirty="0" smtClean="0"/>
              <a:t>a</a:t>
            </a:r>
            <a:r>
              <a:rPr lang="en-US" sz="2400" dirty="0" smtClean="0"/>
              <a:t> modulo </a:t>
            </a:r>
            <a:r>
              <a:rPr lang="en-US" sz="2400" i="1" dirty="0" smtClean="0"/>
              <a:t>m</a:t>
            </a:r>
            <a:r>
              <a:rPr lang="en-US" sz="2400" dirty="0" smtClean="0"/>
              <a:t> is congruent to </a:t>
            </a:r>
            <a:r>
              <a:rPr lang="en-US" sz="2400" i="1" dirty="0" smtClean="0"/>
              <a:t>ā</a:t>
            </a:r>
            <a:r>
              <a:rPr lang="en-US" sz="2400" dirty="0" smtClean="0"/>
              <a:t> modulo </a:t>
            </a:r>
            <a:r>
              <a:rPr lang="en-US" sz="2400" i="1" dirty="0" smtClean="0"/>
              <a:t>m</a:t>
            </a:r>
            <a:r>
              <a:rPr lang="en-US" sz="2400" dirty="0" smtClean="0"/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915" y="584739"/>
            <a:ext cx="8229600" cy="1143000"/>
          </a:xfrm>
        </p:spPr>
        <p:txBody>
          <a:bodyPr/>
          <a:lstStyle/>
          <a:p>
            <a:r>
              <a:rPr lang="en-US" dirty="0" smtClean="0"/>
              <a:t>Finding Inverses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51" y="1805114"/>
            <a:ext cx="8763000" cy="4770120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extended Euclidean algorithm and </a:t>
            </a:r>
            <a:r>
              <a:rPr lang="en-US" sz="2400" dirty="0" err="1" smtClean="0"/>
              <a:t>B</a:t>
            </a:r>
            <a:r>
              <a:rPr lang="en-US" sz="2400" dirty="0" err="1" smtClean="0">
                <a:ea typeface="Cambria Math"/>
              </a:rPr>
              <a:t>é</a:t>
            </a:r>
            <a:r>
              <a:rPr lang="en-US" sz="2400" dirty="0" err="1" smtClean="0"/>
              <a:t>zout</a:t>
            </a:r>
            <a:r>
              <a:rPr lang="en-US" sz="2400" dirty="0" smtClean="0"/>
              <a:t> coefficients gives us a systematic approaches for finding inverses. 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400" b="1" dirty="0" smtClean="0"/>
              <a:t>Example</a:t>
            </a:r>
            <a:r>
              <a:rPr lang="en-US" sz="2400" dirty="0" smtClean="0"/>
              <a:t>: find an inverse of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dirty="0" smtClean="0"/>
              <a:t> modulo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7.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400" b="1" dirty="0" smtClean="0"/>
              <a:t>Solution</a:t>
            </a:r>
            <a:r>
              <a:rPr lang="en-US" sz="2400" dirty="0" smtClean="0"/>
              <a:t>: since </a:t>
            </a:r>
            <a:r>
              <a:rPr lang="en-US" sz="2400" dirty="0" err="1" smtClean="0"/>
              <a:t>gcd</a:t>
            </a:r>
            <a:r>
              <a:rPr lang="en-US" sz="2400" dirty="0" smtClean="0"/>
              <a:t>(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3,7</a:t>
            </a:r>
            <a:r>
              <a:rPr lang="en-US" sz="2400" dirty="0" smtClean="0"/>
              <a:t>) =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/>
              <a:t>, </a:t>
            </a:r>
            <a:r>
              <a:rPr lang="en-US" sz="2400" dirty="0" smtClean="0">
                <a:ea typeface="Cambria Math" pitchFamily="18" charset="0"/>
              </a:rPr>
              <a:t>an inverse of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dirty="0" smtClean="0">
                <a:ea typeface="Cambria Math" pitchFamily="18" charset="0"/>
              </a:rPr>
              <a:t> modulo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400" dirty="0" smtClean="0">
                <a:ea typeface="Cambria Math" pitchFamily="18" charset="0"/>
              </a:rPr>
              <a:t> exists. </a:t>
            </a:r>
          </a:p>
          <a:p>
            <a:pPr marL="0" indent="0">
              <a:buNone/>
            </a:pPr>
            <a:endParaRPr lang="en-US" sz="1200" dirty="0" smtClean="0">
              <a:ea typeface="Cambria Math" pitchFamily="18" charset="0"/>
            </a:endParaRPr>
          </a:p>
          <a:p>
            <a:pPr lvl="1"/>
            <a:r>
              <a:rPr lang="en-US" sz="2200" dirty="0" smtClean="0">
                <a:ea typeface="Cambria Math" pitchFamily="18" charset="0"/>
              </a:rPr>
              <a:t>Using the Euclidian algorithm: </a:t>
            </a:r>
            <a:r>
              <a:rPr lang="en-US" sz="22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200" dirty="0" smtClean="0">
                <a:ea typeface="Cambria Math" pitchFamily="18" charset="0"/>
              </a:rPr>
              <a:t> = </a:t>
            </a:r>
            <a:r>
              <a:rPr lang="en-US" sz="22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smtClean="0">
                <a:latin typeface="Cambria Math"/>
                <a:ea typeface="Cambria Math"/>
                <a:sym typeface="Symbol"/>
              </a:rPr>
              <a:t>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200" dirty="0" smtClean="0">
                <a:ea typeface="Cambria Math" pitchFamily="18" charset="0"/>
              </a:rPr>
              <a:t> +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and </a:t>
            </a:r>
            <a:r>
              <a:rPr lang="en-US" sz="22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200" dirty="0" smtClean="0">
                <a:ea typeface="Cambria Math" pitchFamily="18" charset="0"/>
              </a:rPr>
              <a:t> </a:t>
            </a:r>
            <a:r>
              <a:rPr lang="en-US" sz="2200" dirty="0">
                <a:ea typeface="Cambria Math" pitchFamily="18" charset="0"/>
              </a:rPr>
              <a:t>= </a:t>
            </a:r>
            <a:r>
              <a:rPr lang="en-US" sz="22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>
                <a:latin typeface="Cambria Math"/>
                <a:ea typeface="Cambria Math"/>
                <a:sym typeface="Symbol"/>
              </a:rPr>
              <a:t>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200" dirty="0" smtClean="0">
                <a:ea typeface="Cambria Math" pitchFamily="18" charset="0"/>
              </a:rPr>
              <a:t> </a:t>
            </a:r>
            <a:r>
              <a:rPr lang="en-US" sz="2200" dirty="0">
                <a:ea typeface="Cambria Math" pitchFamily="18" charset="0"/>
              </a:rPr>
              <a:t>+ </a:t>
            </a:r>
            <a:r>
              <a:rPr lang="en-US" sz="2200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.</a:t>
            </a:r>
          </a:p>
          <a:p>
            <a:pPr lvl="1"/>
            <a:r>
              <a:rPr lang="en-US" sz="2200" dirty="0" smtClean="0">
                <a:ea typeface="Cambria Math" pitchFamily="18" charset="0"/>
              </a:rPr>
              <a:t>Using extended Euclidean algorithm, we get </a:t>
            </a:r>
            <a:r>
              <a:rPr lang="en-US" sz="2200" b="1" dirty="0" smtClean="0">
                <a:solidFill>
                  <a:srgbClr val="0070C0"/>
                </a:solidFill>
                <a:latin typeface="Cambria Math"/>
                <a:ea typeface="Cambria Math"/>
              </a:rPr>
              <a:t>-</a:t>
            </a:r>
            <a:r>
              <a:rPr lang="en-US" sz="22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200" dirty="0" smtClean="0">
                <a:latin typeface="Cambria Math"/>
                <a:ea typeface="Cambria Math"/>
                <a:sym typeface="Symbol"/>
              </a:rPr>
              <a:t> </a:t>
            </a:r>
            <a:r>
              <a:rPr lang="en-US" sz="2200" dirty="0">
                <a:latin typeface="Cambria Math"/>
                <a:ea typeface="Cambria Math"/>
                <a:sym typeface="Symbol"/>
              </a:rPr>
              <a:t>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200" dirty="0" smtClean="0">
                <a:ea typeface="Cambria Math" pitchFamily="18" charset="0"/>
              </a:rPr>
              <a:t> + </a:t>
            </a:r>
            <a:r>
              <a:rPr lang="en-US" sz="22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200" dirty="0">
                <a:latin typeface="Cambria Math"/>
                <a:ea typeface="Cambria Math"/>
                <a:sym typeface="Symbol"/>
              </a:rPr>
              <a:t> 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7 </a:t>
            </a:r>
            <a:r>
              <a:rPr lang="en-US" sz="2200" dirty="0" smtClean="0">
                <a:ea typeface="Cambria Math" pitchFamily="18" charset="0"/>
              </a:rPr>
              <a:t>=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1, and see that </a:t>
            </a:r>
            <a:r>
              <a:rPr lang="en-US" sz="2200" dirty="0" smtClean="0">
                <a:latin typeface="Cambria Math"/>
                <a:ea typeface="Cambria Math"/>
              </a:rPr>
              <a:t>-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2  and 1 are </a:t>
            </a:r>
            <a:r>
              <a:rPr lang="en-US" sz="2200" dirty="0" err="1" smtClean="0"/>
              <a:t>B</a:t>
            </a:r>
            <a:r>
              <a:rPr lang="en-US" sz="2200" dirty="0" err="1" smtClean="0">
                <a:latin typeface="Cambria Math"/>
                <a:ea typeface="Cambria Math"/>
              </a:rPr>
              <a:t>é</a:t>
            </a:r>
            <a:r>
              <a:rPr lang="en-US" sz="2200" dirty="0" err="1" smtClean="0"/>
              <a:t>zout</a:t>
            </a:r>
            <a:r>
              <a:rPr lang="en-US" sz="2200" dirty="0" smtClean="0"/>
              <a:t> coefficients of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200" dirty="0" smtClean="0">
                <a:ea typeface="Cambria Math" pitchFamily="18" charset="0"/>
              </a:rPr>
              <a:t> and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7.</a:t>
            </a:r>
          </a:p>
          <a:p>
            <a:pPr lvl="1"/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Hence, </a:t>
            </a:r>
            <a:r>
              <a:rPr lang="en-US" sz="2200" b="1" dirty="0" smtClean="0">
                <a:solidFill>
                  <a:srgbClr val="00B050"/>
                </a:solidFill>
                <a:latin typeface="Cambria Math"/>
                <a:ea typeface="Cambria Math"/>
              </a:rPr>
              <a:t>-</a:t>
            </a:r>
            <a:r>
              <a:rPr lang="en-US" sz="22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is an inverse of 3 modulo 7</a:t>
            </a:r>
            <a:r>
              <a:rPr lang="en-US" sz="2200" dirty="0" smtClean="0">
                <a:ea typeface="Cambria Math" pitchFamily="18" charset="0"/>
              </a:rPr>
              <a:t>, i.e., </a:t>
            </a:r>
            <a:r>
              <a:rPr lang="en-US" sz="2200" dirty="0">
                <a:latin typeface="Cambria Math"/>
                <a:ea typeface="Cambria Math"/>
              </a:rPr>
              <a:t>-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200" dirty="0">
                <a:latin typeface="Cambria Math"/>
                <a:ea typeface="Cambria Math"/>
                <a:sym typeface="Symbol"/>
              </a:rPr>
              <a:t>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200" i="1" dirty="0" smtClean="0"/>
              <a:t> </a:t>
            </a:r>
            <a:r>
              <a:rPr lang="en-US" sz="2200" dirty="0">
                <a:latin typeface="Cambria Math"/>
                <a:ea typeface="Cambria Math"/>
              </a:rPr>
              <a:t>≡</a:t>
            </a:r>
            <a:r>
              <a:rPr lang="en-US" sz="2200" dirty="0"/>
              <a:t>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sz="2200" dirty="0"/>
              <a:t>(mod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200" dirty="0" smtClean="0"/>
              <a:t>)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. </a:t>
            </a:r>
          </a:p>
          <a:p>
            <a:pPr lvl="1"/>
            <a:r>
              <a:rPr lang="en-US" sz="2200" dirty="0">
                <a:latin typeface="Cambria Math" pitchFamily="18" charset="0"/>
                <a:ea typeface="Cambria Math" pitchFamily="18" charset="0"/>
              </a:rPr>
              <a:t>E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very integer congruent to </a:t>
            </a:r>
            <a:r>
              <a:rPr lang="en-US" sz="2200" dirty="0" smtClean="0">
                <a:latin typeface="Cambria Math"/>
                <a:ea typeface="Cambria Math"/>
              </a:rPr>
              <a:t>-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2 modulo 7 is an inverse of 3 </a:t>
            </a:r>
            <a:r>
              <a:rPr lang="en-US" sz="2200" dirty="0" smtClean="0">
                <a:ea typeface="Cambria Math" pitchFamily="18" charset="0"/>
              </a:rPr>
              <a:t>(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mod 7</a:t>
            </a:r>
            <a:r>
              <a:rPr lang="en-US" sz="2200" dirty="0" smtClean="0">
                <a:ea typeface="Cambria Math" pitchFamily="18" charset="0"/>
              </a:rPr>
              <a:t>)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.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That is, -2</a:t>
            </a:r>
            <a:r>
              <a:rPr lang="en-US" sz="2200" dirty="0" smtClean="0">
                <a:ea typeface="Cambria Math" pitchFamily="18" charset="0"/>
              </a:rPr>
              <a:t>+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200" dirty="0" smtClean="0">
                <a:ea typeface="Cambria Math" pitchFamily="18" charset="0"/>
              </a:rPr>
              <a:t>=</a:t>
            </a:r>
            <a:r>
              <a:rPr lang="en-US" sz="22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, -2-7</a:t>
            </a:r>
            <a:r>
              <a:rPr lang="en-US" sz="2200" dirty="0" smtClean="0">
                <a:ea typeface="Cambria Math" pitchFamily="18" charset="0"/>
              </a:rPr>
              <a:t>=</a:t>
            </a:r>
            <a:r>
              <a:rPr lang="en-US" sz="22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-9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, -2</a:t>
            </a:r>
            <a:r>
              <a:rPr lang="en-US" sz="2200" dirty="0" smtClean="0">
                <a:ea typeface="Cambria Math" pitchFamily="18" charset="0"/>
              </a:rPr>
              <a:t>+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200" dirty="0" smtClean="0">
                <a:latin typeface="Cambria Math"/>
                <a:ea typeface="Cambria Math"/>
                <a:sym typeface="Symbol"/>
              </a:rPr>
              <a:t>7</a:t>
            </a:r>
            <a:r>
              <a:rPr lang="en-US" sz="2200" dirty="0" smtClean="0">
                <a:ea typeface="Cambria Math" pitchFamily="18" charset="0"/>
              </a:rPr>
              <a:t>=</a:t>
            </a:r>
            <a:r>
              <a:rPr lang="en-US" sz="2200" b="1" dirty="0" smtClean="0">
                <a:solidFill>
                  <a:srgbClr val="0070C0"/>
                </a:solidFill>
                <a:latin typeface="Cambria Math"/>
                <a:ea typeface="Cambria Math"/>
                <a:sym typeface="Symbol"/>
              </a:rPr>
              <a:t>12</a:t>
            </a:r>
            <a:r>
              <a:rPr lang="en-US" sz="2200" dirty="0" smtClean="0">
                <a:latin typeface="Cambria Math"/>
                <a:ea typeface="Cambria Math"/>
                <a:sym typeface="Symbol"/>
              </a:rPr>
              <a:t>,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-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200" dirty="0" smtClean="0">
                <a:ea typeface="Cambria Math" pitchFamily="18" charset="0"/>
              </a:rPr>
              <a:t>-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200" dirty="0">
                <a:latin typeface="Cambria Math"/>
                <a:ea typeface="Cambria Math"/>
                <a:sym typeface="Symbol"/>
              </a:rPr>
              <a:t>7</a:t>
            </a:r>
            <a:r>
              <a:rPr lang="en-US" sz="2200" dirty="0">
                <a:ea typeface="Cambria Math" pitchFamily="18" charset="0"/>
              </a:rPr>
              <a:t>=</a:t>
            </a:r>
            <a:r>
              <a:rPr lang="en-US" sz="2200" dirty="0">
                <a:latin typeface="Cambria Math"/>
                <a:ea typeface="Cambria Math"/>
                <a:sym typeface="Symbol"/>
              </a:rPr>
              <a:t> </a:t>
            </a:r>
            <a:r>
              <a:rPr lang="en-US" sz="2200" b="1" dirty="0" smtClean="0">
                <a:solidFill>
                  <a:srgbClr val="0070C0"/>
                </a:solidFill>
                <a:latin typeface="Cambria Math"/>
                <a:ea typeface="Cambria Math"/>
                <a:sym typeface="Symbol"/>
              </a:rPr>
              <a:t>-16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, etc.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Inverses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/>
              <a:t>Example</a:t>
            </a:r>
            <a:r>
              <a:rPr lang="en-US" sz="2400" dirty="0" smtClean="0"/>
              <a:t>: find an inverse of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101</a:t>
            </a:r>
            <a:r>
              <a:rPr lang="en-US" sz="2400" dirty="0" smtClean="0"/>
              <a:t> modulo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4620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400" b="1" dirty="0" smtClean="0"/>
              <a:t>Solution</a:t>
            </a:r>
            <a:r>
              <a:rPr lang="en-US" sz="2400" dirty="0" smtClean="0"/>
              <a:t>: first use the Euclidian algorithm to show that  </a:t>
            </a:r>
            <a:r>
              <a:rPr lang="en-US" sz="2400" dirty="0" err="1" smtClean="0"/>
              <a:t>gcd</a:t>
            </a:r>
            <a:r>
              <a:rPr lang="en-US" sz="2400" dirty="0" smtClean="0"/>
              <a:t>(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101,4620</a:t>
            </a:r>
            <a:r>
              <a:rPr lang="en-US" sz="2400" dirty="0" smtClean="0"/>
              <a:t>) =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/>
              <a:t>. </a:t>
            </a:r>
            <a:endParaRPr lang="en-US" sz="2200" dirty="0" smtClean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3513653"/>
            <a:ext cx="30480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2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     </a:t>
            </a:r>
            <a:r>
              <a:rPr lang="en-US" sz="20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4620</a:t>
            </a:r>
            <a:r>
              <a:rPr lang="en-US" sz="2000" dirty="0" smtClean="0">
                <a:ea typeface="Cambria Math" pitchFamily="18" charset="0"/>
              </a:rPr>
              <a:t> = </a:t>
            </a:r>
            <a:r>
              <a:rPr lang="en-US" sz="20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101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 smtClean="0">
                <a:latin typeface="Cambria Math"/>
                <a:ea typeface="Cambria Math"/>
                <a:sym typeface="Symbol"/>
              </a:rPr>
              <a:t>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  <a:sym typeface="Symbol"/>
              </a:rPr>
              <a:t>45</a:t>
            </a:r>
            <a:r>
              <a:rPr lang="en-US" sz="2000" dirty="0" smtClean="0">
                <a:ea typeface="Cambria Math" pitchFamily="18" charset="0"/>
              </a:rPr>
              <a:t> +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75</a:t>
            </a:r>
          </a:p>
          <a:p>
            <a:pPr lvl="1"/>
            <a:r>
              <a:rPr lang="en-US" sz="20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101</a:t>
            </a:r>
            <a:r>
              <a:rPr lang="en-US" sz="2000" dirty="0" smtClean="0">
                <a:ea typeface="Cambria Math" pitchFamily="18" charset="0"/>
              </a:rPr>
              <a:t> = </a:t>
            </a:r>
            <a:r>
              <a:rPr lang="en-US" sz="20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75</a:t>
            </a:r>
            <a:r>
              <a:rPr lang="en-US" sz="2000" dirty="0" smtClean="0">
                <a:latin typeface="Cambria Math"/>
                <a:ea typeface="Cambria Math"/>
                <a:sym typeface="Symbol"/>
              </a:rPr>
              <a:t> </a:t>
            </a:r>
            <a:r>
              <a:rPr lang="en-US" sz="2000" dirty="0">
                <a:latin typeface="Cambria Math"/>
                <a:ea typeface="Cambria Math"/>
                <a:sym typeface="Symbol"/>
              </a:rPr>
              <a:t> </a:t>
            </a:r>
            <a:r>
              <a:rPr lang="en-US" sz="2000" dirty="0">
                <a:latin typeface="Cambria Math" pitchFamily="18" charset="0"/>
                <a:ea typeface="Cambria Math" pitchFamily="18" charset="0"/>
                <a:sym typeface="Symbol"/>
              </a:rPr>
              <a:t>1</a:t>
            </a:r>
            <a:r>
              <a:rPr lang="en-US" sz="2000" dirty="0" smtClean="0">
                <a:ea typeface="Cambria Math" pitchFamily="18" charset="0"/>
              </a:rPr>
              <a:t> +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26</a:t>
            </a:r>
          </a:p>
          <a:p>
            <a:pPr lvl="1"/>
            <a:r>
              <a:rPr lang="en-US" sz="20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   75</a:t>
            </a:r>
            <a:r>
              <a:rPr lang="en-US" sz="2000" dirty="0" smtClean="0">
                <a:ea typeface="Cambria Math" pitchFamily="18" charset="0"/>
              </a:rPr>
              <a:t> = </a:t>
            </a:r>
            <a:r>
              <a:rPr lang="en-US" sz="20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26</a:t>
            </a:r>
            <a:r>
              <a:rPr lang="en-US" sz="2000" dirty="0" smtClean="0">
                <a:latin typeface="Cambria Math"/>
                <a:ea typeface="Cambria Math"/>
                <a:sym typeface="Symbol"/>
              </a:rPr>
              <a:t> </a:t>
            </a:r>
            <a:r>
              <a:rPr lang="en-US" sz="2000" dirty="0">
                <a:latin typeface="Cambria Math"/>
                <a:ea typeface="Cambria Math"/>
                <a:sym typeface="Symbol"/>
              </a:rPr>
              <a:t>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>
                <a:ea typeface="Cambria Math" pitchFamily="18" charset="0"/>
              </a:rPr>
              <a:t> +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23</a:t>
            </a:r>
          </a:p>
          <a:p>
            <a:pPr lvl="1"/>
            <a:r>
              <a:rPr lang="en-US" sz="20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   26</a:t>
            </a:r>
            <a:r>
              <a:rPr lang="en-US" sz="2000" dirty="0" smtClean="0">
                <a:ea typeface="Cambria Math" pitchFamily="18" charset="0"/>
              </a:rPr>
              <a:t> = </a:t>
            </a:r>
            <a:r>
              <a:rPr lang="en-US" sz="20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23</a:t>
            </a:r>
            <a:r>
              <a:rPr lang="en-US" sz="2000" dirty="0" smtClean="0">
                <a:latin typeface="Cambria Math"/>
                <a:ea typeface="Cambria Math"/>
                <a:sym typeface="Symbol"/>
              </a:rPr>
              <a:t> </a:t>
            </a:r>
            <a:r>
              <a:rPr lang="en-US" sz="2000" dirty="0">
                <a:latin typeface="Cambria Math"/>
                <a:ea typeface="Cambria Math"/>
                <a:sym typeface="Symbol"/>
              </a:rPr>
              <a:t> </a:t>
            </a:r>
            <a:r>
              <a:rPr lang="en-US" sz="2000" dirty="0">
                <a:latin typeface="Cambria Math" pitchFamily="18" charset="0"/>
                <a:ea typeface="Cambria Math" pitchFamily="18" charset="0"/>
                <a:sym typeface="Symbol"/>
              </a:rPr>
              <a:t>1</a:t>
            </a:r>
            <a:r>
              <a:rPr lang="en-US" sz="2000" dirty="0" smtClean="0">
                <a:ea typeface="Cambria Math" pitchFamily="18" charset="0"/>
              </a:rPr>
              <a:t> +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3</a:t>
            </a:r>
          </a:p>
          <a:p>
            <a:pPr lvl="1"/>
            <a:r>
              <a:rPr lang="en-US" sz="20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   23</a:t>
            </a:r>
            <a:r>
              <a:rPr lang="en-US" sz="2000" dirty="0" smtClean="0">
                <a:ea typeface="Cambria Math" pitchFamily="18" charset="0"/>
              </a:rPr>
              <a:t> = </a:t>
            </a:r>
            <a:r>
              <a:rPr lang="en-US" sz="20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dirty="0" smtClean="0">
                <a:latin typeface="Cambria Math"/>
                <a:ea typeface="Cambria Math"/>
                <a:sym typeface="Symbol"/>
              </a:rPr>
              <a:t> </a:t>
            </a:r>
            <a:r>
              <a:rPr lang="en-US" sz="2000" dirty="0">
                <a:latin typeface="Cambria Math"/>
                <a:ea typeface="Cambria Math"/>
                <a:sym typeface="Symbol"/>
              </a:rPr>
              <a:t>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000" dirty="0" smtClean="0">
                <a:ea typeface="Cambria Math" pitchFamily="18" charset="0"/>
              </a:rPr>
              <a:t> +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2</a:t>
            </a:r>
          </a:p>
          <a:p>
            <a:pPr lvl="1"/>
            <a:r>
              <a:rPr lang="en-US" sz="20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     3</a:t>
            </a:r>
            <a:r>
              <a:rPr lang="en-US" sz="2000" dirty="0" smtClean="0">
                <a:ea typeface="Cambria Math" pitchFamily="18" charset="0"/>
              </a:rPr>
              <a:t> = </a:t>
            </a:r>
            <a:r>
              <a:rPr lang="en-US" sz="20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>
                <a:latin typeface="Cambria Math"/>
                <a:ea typeface="Cambria Math"/>
                <a:sym typeface="Symbol"/>
              </a:rPr>
              <a:t> </a:t>
            </a:r>
            <a:r>
              <a:rPr lang="en-US" sz="2000" dirty="0">
                <a:latin typeface="Cambria Math"/>
                <a:ea typeface="Cambria Math"/>
                <a:sym typeface="Symbol"/>
              </a:rPr>
              <a:t>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>
                <a:ea typeface="Cambria Math" pitchFamily="18" charset="0"/>
              </a:rPr>
              <a:t> +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lvl="1"/>
            <a:r>
              <a:rPr lang="en-US" sz="20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     2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>
                <a:ea typeface="Cambria Math" pitchFamily="18" charset="0"/>
              </a:rPr>
              <a:t>=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>
                <a:latin typeface="Cambria Math"/>
                <a:ea typeface="Cambria Math"/>
                <a:sym typeface="Symbol"/>
              </a:rPr>
              <a:t> </a:t>
            </a:r>
            <a:r>
              <a:rPr lang="en-US" sz="2000" dirty="0">
                <a:latin typeface="Cambria Math"/>
                <a:ea typeface="Cambria Math"/>
                <a:sym typeface="Symbol"/>
              </a:rPr>
              <a:t>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000" dirty="0">
                <a:ea typeface="Cambria Math" pitchFamily="18" charset="0"/>
              </a:rPr>
              <a:t>+ </a:t>
            </a:r>
            <a:r>
              <a:rPr lang="en-US" sz="2000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76600" y="3535687"/>
            <a:ext cx="5791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>
                <a:ea typeface="Cambria Math" pitchFamily="18" charset="0"/>
              </a:rPr>
              <a:t> =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sz="2000" dirty="0">
                <a:latin typeface="Cambria Math"/>
                <a:ea typeface="Cambria Math"/>
              </a:rPr>
              <a:t>-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1 </a:t>
            </a:r>
            <a:r>
              <a:rPr lang="en-US" sz="2000" dirty="0" smtClean="0">
                <a:latin typeface="Cambria Math"/>
                <a:ea typeface="Cambria Math"/>
                <a:sym typeface="Symbol"/>
              </a:rPr>
              <a:t>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2</a:t>
            </a:r>
          </a:p>
          <a:p>
            <a:pPr marL="0" lvl="1"/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>
                <a:ea typeface="Cambria Math" pitchFamily="18" charset="0"/>
              </a:rPr>
              <a:t> =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sz="2000" dirty="0">
                <a:latin typeface="Cambria Math"/>
                <a:ea typeface="Cambria Math"/>
              </a:rPr>
              <a:t>-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1</a:t>
            </a:r>
            <a:r>
              <a:rPr lang="en-US" sz="2000" dirty="0">
                <a:latin typeface="Cambria Math"/>
                <a:ea typeface="Cambria Math"/>
                <a:sym typeface="Symbol"/>
              </a:rPr>
              <a:t> 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(23</a:t>
            </a:r>
            <a:r>
              <a:rPr lang="en-US" sz="2000" dirty="0" smtClean="0">
                <a:latin typeface="Cambria Math"/>
                <a:ea typeface="Cambria Math"/>
              </a:rPr>
              <a:t> -</a:t>
            </a:r>
            <a:r>
              <a:rPr lang="en-US" sz="2000" dirty="0" smtClean="0">
                <a:ea typeface="Cambria Math" pitchFamily="18" charset="0"/>
              </a:rPr>
              <a:t>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000" dirty="0" smtClean="0">
                <a:latin typeface="Cambria Math"/>
                <a:ea typeface="Cambria Math"/>
                <a:sym typeface="Symbol"/>
              </a:rPr>
              <a:t> </a:t>
            </a:r>
            <a:r>
              <a:rPr lang="en-US" sz="2000" dirty="0">
                <a:latin typeface="Cambria Math"/>
                <a:ea typeface="Cambria Math"/>
                <a:sym typeface="Symbol"/>
              </a:rPr>
              <a:t>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3) </a:t>
            </a:r>
            <a:r>
              <a:rPr lang="en-US" sz="2000" dirty="0">
                <a:ea typeface="Cambria Math" pitchFamily="18" charset="0"/>
              </a:rPr>
              <a:t>=</a:t>
            </a:r>
            <a:r>
              <a:rPr lang="en-US" sz="2000" dirty="0" smtClean="0">
                <a:latin typeface="Cambria Math"/>
                <a:ea typeface="Cambria Math"/>
              </a:rPr>
              <a:t> -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1</a:t>
            </a:r>
            <a:r>
              <a:rPr lang="en-US" sz="2000" dirty="0" smtClean="0">
                <a:latin typeface="Cambria Math"/>
                <a:ea typeface="Cambria Math"/>
              </a:rPr>
              <a:t> </a:t>
            </a:r>
            <a:r>
              <a:rPr lang="en-US" sz="2000" dirty="0">
                <a:latin typeface="Cambria Math"/>
                <a:ea typeface="Cambria Math"/>
                <a:sym typeface="Symbol"/>
              </a:rPr>
              <a:t>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23 + 8</a:t>
            </a:r>
            <a:r>
              <a:rPr lang="en-US" sz="2000" dirty="0">
                <a:latin typeface="Cambria Math"/>
                <a:ea typeface="Cambria Math"/>
                <a:sym typeface="Symbol"/>
              </a:rPr>
              <a:t> 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3</a:t>
            </a:r>
          </a:p>
          <a:p>
            <a:pPr marL="0" lvl="1"/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sz="2000" dirty="0">
                <a:ea typeface="Cambria Math" pitchFamily="18" charset="0"/>
              </a:rPr>
              <a:t>=</a:t>
            </a:r>
            <a:r>
              <a:rPr lang="en-US" sz="2000" dirty="0" smtClean="0">
                <a:latin typeface="Cambria Math"/>
                <a:ea typeface="Cambria Math"/>
              </a:rPr>
              <a:t> -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>
                <a:latin typeface="Cambria Math"/>
                <a:ea typeface="Cambria Math"/>
                <a:sym typeface="Symbol"/>
              </a:rPr>
              <a:t> 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23 + 8</a:t>
            </a:r>
            <a:r>
              <a:rPr lang="en-US" sz="2000" dirty="0">
                <a:latin typeface="Cambria Math"/>
                <a:ea typeface="Cambria Math"/>
                <a:sym typeface="Symbol"/>
              </a:rPr>
              <a:t> </a:t>
            </a:r>
            <a:r>
              <a:rPr lang="en-US" sz="2000" dirty="0" smtClean="0">
                <a:latin typeface="Cambria Math"/>
                <a:ea typeface="Cambria Math"/>
                <a:sym typeface="Symbol"/>
              </a:rPr>
              <a:t>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(26</a:t>
            </a:r>
            <a:r>
              <a:rPr lang="en-US" sz="2000" dirty="0" smtClean="0">
                <a:ea typeface="Cambria Math" pitchFamily="18" charset="0"/>
              </a:rPr>
              <a:t> </a:t>
            </a:r>
            <a:r>
              <a:rPr lang="en-US" sz="2000" dirty="0">
                <a:latin typeface="Cambria Math"/>
                <a:ea typeface="Cambria Math"/>
              </a:rPr>
              <a:t>-</a:t>
            </a:r>
            <a:r>
              <a:rPr lang="en-US" sz="2000" dirty="0" smtClean="0">
                <a:ea typeface="Cambria Math" pitchFamily="18" charset="0"/>
              </a:rPr>
              <a:t>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>
                <a:latin typeface="Cambria Math"/>
                <a:ea typeface="Cambria Math"/>
                <a:sym typeface="Symbol"/>
              </a:rPr>
              <a:t> 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23) </a:t>
            </a:r>
            <a:r>
              <a:rPr lang="en-US" sz="2000" dirty="0">
                <a:ea typeface="Cambria Math" pitchFamily="18" charset="0"/>
              </a:rPr>
              <a:t>=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8</a:t>
            </a:r>
            <a:r>
              <a:rPr lang="en-US" sz="2000" dirty="0">
                <a:latin typeface="Cambria Math"/>
                <a:ea typeface="Cambria Math"/>
                <a:sym typeface="Symbol"/>
              </a:rPr>
              <a:t> 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26 </a:t>
            </a:r>
            <a:r>
              <a:rPr lang="en-US" sz="2000" dirty="0" smtClean="0">
                <a:latin typeface="Cambria Math"/>
                <a:ea typeface="Cambria Math"/>
              </a:rPr>
              <a:t>-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9</a:t>
            </a:r>
            <a:r>
              <a:rPr lang="en-US" sz="2000" dirty="0" smtClean="0">
                <a:latin typeface="Cambria Math"/>
                <a:ea typeface="Cambria Math"/>
              </a:rPr>
              <a:t> </a:t>
            </a:r>
            <a:r>
              <a:rPr lang="en-US" sz="2000" dirty="0">
                <a:latin typeface="Cambria Math"/>
                <a:ea typeface="Cambria Math"/>
                <a:sym typeface="Symbol"/>
              </a:rPr>
              <a:t>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23</a:t>
            </a:r>
          </a:p>
          <a:p>
            <a:pPr marL="0" lvl="1"/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sz="2000" dirty="0">
                <a:ea typeface="Cambria Math" pitchFamily="18" charset="0"/>
              </a:rPr>
              <a:t>=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8</a:t>
            </a:r>
            <a:r>
              <a:rPr lang="en-US" sz="2000" dirty="0">
                <a:latin typeface="Cambria Math"/>
                <a:ea typeface="Cambria Math"/>
                <a:sym typeface="Symbol"/>
              </a:rPr>
              <a:t> 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26 </a:t>
            </a:r>
            <a:r>
              <a:rPr lang="en-US" sz="2000" dirty="0">
                <a:latin typeface="Cambria Math"/>
                <a:ea typeface="Cambria Math"/>
              </a:rPr>
              <a:t>-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9</a:t>
            </a:r>
            <a:r>
              <a:rPr lang="en-US" sz="2000" dirty="0" smtClean="0">
                <a:latin typeface="Cambria Math"/>
                <a:ea typeface="Cambria Math"/>
              </a:rPr>
              <a:t> </a:t>
            </a:r>
            <a:r>
              <a:rPr lang="en-US" sz="2000" dirty="0" smtClean="0">
                <a:latin typeface="Cambria Math"/>
                <a:ea typeface="Cambria Math"/>
                <a:sym typeface="Symbol"/>
              </a:rPr>
              <a:t>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(75</a:t>
            </a:r>
            <a:r>
              <a:rPr lang="en-US" sz="2000" dirty="0" smtClean="0">
                <a:ea typeface="Cambria Math" pitchFamily="18" charset="0"/>
              </a:rPr>
              <a:t> </a:t>
            </a:r>
            <a:r>
              <a:rPr lang="en-US" sz="2000" dirty="0" smtClean="0">
                <a:latin typeface="Cambria Math"/>
                <a:ea typeface="Cambria Math"/>
              </a:rPr>
              <a:t>-</a:t>
            </a:r>
            <a:r>
              <a:rPr lang="en-US" sz="2000" dirty="0" smtClean="0">
                <a:ea typeface="Cambria Math" pitchFamily="18" charset="0"/>
              </a:rPr>
              <a:t>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>
                <a:latin typeface="Cambria Math"/>
                <a:ea typeface="Cambria Math"/>
                <a:sym typeface="Symbol"/>
              </a:rPr>
              <a:t> 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26</a:t>
            </a:r>
            <a:r>
              <a:rPr lang="en-US" sz="2000" dirty="0" smtClean="0">
                <a:ea typeface="Cambria Math" pitchFamily="18" charset="0"/>
              </a:rPr>
              <a:t>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sz="2000" dirty="0">
                <a:ea typeface="Cambria Math" pitchFamily="18" charset="0"/>
              </a:rPr>
              <a:t> =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26</a:t>
            </a:r>
            <a:r>
              <a:rPr lang="en-US" sz="2000" dirty="0">
                <a:latin typeface="Cambria Math"/>
                <a:ea typeface="Cambria Math"/>
                <a:sym typeface="Symbol"/>
              </a:rPr>
              <a:t> 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26</a:t>
            </a:r>
            <a:r>
              <a:rPr lang="en-US" sz="2000" dirty="0" smtClean="0">
                <a:latin typeface="Cambria Math"/>
                <a:ea typeface="Cambria Math"/>
              </a:rPr>
              <a:t> -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9</a:t>
            </a:r>
            <a:r>
              <a:rPr lang="en-US" sz="2000" dirty="0" smtClean="0">
                <a:latin typeface="Cambria Math"/>
                <a:ea typeface="Cambria Math"/>
              </a:rPr>
              <a:t> </a:t>
            </a:r>
            <a:r>
              <a:rPr lang="en-US" sz="2000" dirty="0">
                <a:latin typeface="Cambria Math"/>
                <a:ea typeface="Cambria Math"/>
                <a:sym typeface="Symbol"/>
              </a:rPr>
              <a:t>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75</a:t>
            </a:r>
          </a:p>
          <a:p>
            <a:pPr marL="0" lvl="1"/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sz="2000" dirty="0">
                <a:ea typeface="Cambria Math" pitchFamily="18" charset="0"/>
              </a:rPr>
              <a:t>=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26</a:t>
            </a:r>
            <a:r>
              <a:rPr lang="en-US" sz="2000" dirty="0">
                <a:latin typeface="Cambria Math"/>
                <a:ea typeface="Cambria Math"/>
                <a:sym typeface="Symbol"/>
              </a:rPr>
              <a:t> </a:t>
            </a:r>
            <a:r>
              <a:rPr lang="en-US" sz="2000" dirty="0" smtClean="0">
                <a:latin typeface="Cambria Math"/>
                <a:ea typeface="Cambria Math"/>
                <a:sym typeface="Symbol"/>
              </a:rPr>
              <a:t>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(101</a:t>
            </a:r>
            <a:r>
              <a:rPr lang="en-US" sz="2000" dirty="0" smtClean="0">
                <a:ea typeface="Cambria Math" pitchFamily="18" charset="0"/>
              </a:rPr>
              <a:t> </a:t>
            </a:r>
            <a:r>
              <a:rPr lang="en-US" sz="2000" dirty="0" smtClean="0">
                <a:latin typeface="Cambria Math"/>
                <a:ea typeface="Cambria Math"/>
              </a:rPr>
              <a:t>-</a:t>
            </a:r>
            <a:r>
              <a:rPr lang="en-US" sz="2000" dirty="0" smtClean="0">
                <a:ea typeface="Cambria Math" pitchFamily="18" charset="0"/>
              </a:rPr>
              <a:t>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>
                <a:latin typeface="Cambria Math"/>
                <a:ea typeface="Cambria Math"/>
                <a:sym typeface="Symbol"/>
              </a:rPr>
              <a:t> 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75)</a:t>
            </a:r>
            <a:r>
              <a:rPr lang="en-US" sz="2000" dirty="0" smtClean="0">
                <a:latin typeface="Cambria Math"/>
                <a:ea typeface="Cambria Math"/>
              </a:rPr>
              <a:t> -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9</a:t>
            </a:r>
            <a:r>
              <a:rPr lang="en-US" sz="2000" dirty="0" smtClean="0">
                <a:latin typeface="Cambria Math"/>
                <a:ea typeface="Cambria Math"/>
              </a:rPr>
              <a:t> </a:t>
            </a:r>
            <a:r>
              <a:rPr lang="en-US" sz="2000" dirty="0">
                <a:latin typeface="Cambria Math"/>
                <a:ea typeface="Cambria Math"/>
                <a:sym typeface="Symbol"/>
              </a:rPr>
              <a:t>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75 </a:t>
            </a:r>
            <a:r>
              <a:rPr lang="en-US" sz="2000" dirty="0" smtClean="0">
                <a:ea typeface="Cambria Math" pitchFamily="18" charset="0"/>
              </a:rPr>
              <a:t>=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26</a:t>
            </a:r>
            <a:r>
              <a:rPr lang="en-US" sz="2000" dirty="0">
                <a:latin typeface="Cambria Math"/>
                <a:ea typeface="Cambria Math"/>
                <a:sym typeface="Symbol"/>
              </a:rPr>
              <a:t> 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101</a:t>
            </a:r>
            <a:r>
              <a:rPr lang="en-US" sz="2000" dirty="0" smtClean="0">
                <a:latin typeface="Cambria Math"/>
                <a:ea typeface="Cambria Math"/>
              </a:rPr>
              <a:t> </a:t>
            </a:r>
            <a:r>
              <a:rPr lang="en-US" sz="2000" dirty="0">
                <a:latin typeface="Cambria Math"/>
                <a:ea typeface="Cambria Math"/>
              </a:rPr>
              <a:t>-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35</a:t>
            </a:r>
            <a:r>
              <a:rPr lang="en-US" sz="2000" dirty="0" smtClean="0">
                <a:latin typeface="Cambria Math"/>
                <a:ea typeface="Cambria Math"/>
              </a:rPr>
              <a:t> </a:t>
            </a:r>
            <a:r>
              <a:rPr lang="en-US" sz="2000" dirty="0">
                <a:latin typeface="Cambria Math"/>
                <a:ea typeface="Cambria Math"/>
                <a:sym typeface="Symbol"/>
              </a:rPr>
              <a:t>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75</a:t>
            </a:r>
          </a:p>
          <a:p>
            <a:pPr marL="0" lvl="1"/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sz="2000" dirty="0">
                <a:ea typeface="Cambria Math" pitchFamily="18" charset="0"/>
              </a:rPr>
              <a:t>=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26</a:t>
            </a:r>
            <a:r>
              <a:rPr lang="en-US" sz="2000" dirty="0">
                <a:latin typeface="Cambria Math"/>
                <a:ea typeface="Cambria Math"/>
                <a:sym typeface="Symbol"/>
              </a:rPr>
              <a:t> 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101</a:t>
            </a:r>
            <a:r>
              <a:rPr lang="en-US" sz="2000" dirty="0" smtClean="0">
                <a:latin typeface="Cambria Math"/>
                <a:ea typeface="Cambria Math"/>
              </a:rPr>
              <a:t> -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35</a:t>
            </a:r>
            <a:r>
              <a:rPr lang="en-US" sz="2000" dirty="0" smtClean="0">
                <a:latin typeface="Cambria Math"/>
                <a:ea typeface="Cambria Math"/>
              </a:rPr>
              <a:t> </a:t>
            </a:r>
            <a:r>
              <a:rPr lang="en-US" sz="2000" dirty="0" smtClean="0">
                <a:latin typeface="Cambria Math"/>
                <a:ea typeface="Cambria Math"/>
                <a:sym typeface="Symbol"/>
              </a:rPr>
              <a:t>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(4620</a:t>
            </a:r>
            <a:r>
              <a:rPr lang="en-US" sz="2000" dirty="0" smtClean="0">
                <a:ea typeface="Cambria Math" pitchFamily="18" charset="0"/>
              </a:rPr>
              <a:t> </a:t>
            </a:r>
            <a:r>
              <a:rPr lang="en-US" sz="2000" dirty="0" smtClean="0">
                <a:latin typeface="Cambria Math"/>
                <a:ea typeface="Cambria Math"/>
              </a:rPr>
              <a:t>-</a:t>
            </a:r>
            <a:r>
              <a:rPr lang="en-US" sz="2000" dirty="0" smtClean="0">
                <a:ea typeface="Cambria Math" pitchFamily="18" charset="0"/>
              </a:rPr>
              <a:t>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45</a:t>
            </a:r>
            <a:r>
              <a:rPr lang="en-US" sz="2000" dirty="0">
                <a:latin typeface="Cambria Math"/>
                <a:ea typeface="Cambria Math"/>
                <a:sym typeface="Symbol"/>
              </a:rPr>
              <a:t> 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101) </a:t>
            </a:r>
          </a:p>
          <a:p>
            <a:pPr marL="0" lvl="1"/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   </a:t>
            </a:r>
            <a:r>
              <a:rPr lang="en-US" sz="2000" dirty="0" smtClean="0">
                <a:ea typeface="Cambria Math" pitchFamily="18" charset="0"/>
              </a:rPr>
              <a:t>=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ambria Math"/>
                <a:ea typeface="Cambria Math"/>
              </a:rPr>
              <a:t>-</a:t>
            </a:r>
            <a:r>
              <a:rPr lang="en-US" sz="20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 35</a:t>
            </a:r>
            <a:r>
              <a:rPr lang="en-US" sz="2000" dirty="0" smtClean="0">
                <a:solidFill>
                  <a:srgbClr val="0070C0"/>
                </a:solidFill>
                <a:latin typeface="Cambria Math"/>
                <a:ea typeface="Cambria Math"/>
              </a:rPr>
              <a:t> </a:t>
            </a:r>
            <a:r>
              <a:rPr lang="en-US" sz="2000" dirty="0">
                <a:latin typeface="Cambria Math"/>
                <a:ea typeface="Cambria Math"/>
                <a:sym typeface="Symbol"/>
              </a:rPr>
              <a:t>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4620</a:t>
            </a:r>
            <a:r>
              <a:rPr lang="en-US" sz="2000" dirty="0" smtClean="0">
                <a:ea typeface="Cambria Math" pitchFamily="18" charset="0"/>
              </a:rPr>
              <a:t> </a:t>
            </a:r>
            <a:r>
              <a:rPr lang="en-US" sz="2000" dirty="0" smtClean="0">
                <a:latin typeface="Cambria Math"/>
                <a:ea typeface="Cambria Math"/>
              </a:rPr>
              <a:t>+</a:t>
            </a:r>
            <a:r>
              <a:rPr lang="en-US" sz="2000" dirty="0" smtClean="0">
                <a:ea typeface="Cambria Math" pitchFamily="18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1601</a:t>
            </a:r>
            <a:r>
              <a:rPr lang="en-US" sz="2000" dirty="0">
                <a:latin typeface="Cambria Math"/>
                <a:ea typeface="Cambria Math"/>
                <a:sym typeface="Symbol"/>
              </a:rPr>
              <a:t> 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101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10447" y="6019800"/>
            <a:ext cx="8155238" cy="369332"/>
            <a:chOff x="510447" y="6019800"/>
            <a:chExt cx="8155238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510447" y="6019800"/>
              <a:ext cx="401748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B</a:t>
              </a:r>
              <a:r>
                <a:rPr lang="en-US" dirty="0" err="1" smtClean="0">
                  <a:latin typeface="Cambria Math"/>
                  <a:ea typeface="Cambria Math"/>
                </a:rPr>
                <a:t>é</a:t>
              </a:r>
              <a:r>
                <a:rPr lang="en-US" dirty="0" err="1" smtClean="0"/>
                <a:t>zout</a:t>
              </a:r>
              <a:r>
                <a:rPr lang="en-US" dirty="0" smtClean="0"/>
                <a:t> coefficients :</a:t>
              </a:r>
              <a:r>
                <a:rPr lang="en-US" dirty="0" smtClean="0">
                  <a:latin typeface="Cambria Math"/>
                  <a:ea typeface="Cambria Math"/>
                </a:rPr>
                <a:t> -</a:t>
              </a:r>
              <a:r>
                <a:rPr lang="en-US" dirty="0" smtClean="0">
                  <a:latin typeface="Cambria Math" pitchFamily="18" charset="0"/>
                  <a:ea typeface="Cambria Math" pitchFamily="18" charset="0"/>
                </a:rPr>
                <a:t>35</a:t>
              </a:r>
              <a:r>
                <a:rPr lang="en-US" dirty="0" smtClean="0">
                  <a:latin typeface="Cambria Math"/>
                  <a:ea typeface="Cambria Math"/>
                </a:rPr>
                <a:t> </a:t>
              </a:r>
              <a:r>
                <a:rPr lang="en-US" dirty="0" smtClean="0"/>
                <a:t>and</a:t>
              </a:r>
              <a:r>
                <a:rPr lang="en-US" dirty="0" smtClean="0">
                  <a:latin typeface="Cambria Math"/>
                  <a:ea typeface="Cambria Math"/>
                </a:rPr>
                <a:t> </a:t>
              </a:r>
              <a:r>
                <a:rPr lang="en-US" dirty="0" smtClean="0">
                  <a:ea typeface="Cambria Math" pitchFamily="18" charset="0"/>
                </a:rPr>
                <a:t> </a:t>
              </a:r>
              <a:r>
                <a:rPr lang="en-US" dirty="0" smtClean="0">
                  <a:latin typeface="Cambria Math" pitchFamily="18" charset="0"/>
                  <a:ea typeface="Cambria Math" pitchFamily="18" charset="0"/>
                </a:rPr>
                <a:t>1601</a:t>
              </a:r>
              <a:r>
                <a:rPr lang="en-US" dirty="0" smtClean="0"/>
                <a:t>  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27085" y="6019800"/>
              <a:ext cx="403860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mbria Math" pitchFamily="18" charset="0"/>
                  <a:ea typeface="Cambria Math" pitchFamily="18" charset="0"/>
                </a:rPr>
                <a:t>1601 is an inverse of 101 modulo 4620</a:t>
              </a:r>
              <a:endParaRPr lang="en-US" dirty="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V="1">
            <a:off x="2416366" y="3872619"/>
            <a:ext cx="914400" cy="1371601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864" y="478315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Using Inverses to Solve </a:t>
            </a:r>
            <a:r>
              <a:rPr lang="en-US" sz="4000" dirty="0" err="1" smtClean="0"/>
              <a:t>Congruences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08532"/>
            <a:ext cx="8915400" cy="4800600"/>
          </a:xfrm>
        </p:spPr>
        <p:txBody>
          <a:bodyPr>
            <a:noAutofit/>
          </a:bodyPr>
          <a:lstStyle/>
          <a:p>
            <a:r>
              <a:rPr lang="en-US" sz="2200" dirty="0" smtClean="0"/>
              <a:t>We can solve </a:t>
            </a:r>
            <a:r>
              <a:rPr lang="en-US" sz="2200" i="1" dirty="0" smtClean="0"/>
              <a:t>ax </a:t>
            </a:r>
            <a:r>
              <a:rPr lang="en-US" sz="2200" dirty="0" smtClean="0">
                <a:latin typeface="Cambria Math"/>
                <a:ea typeface="Cambria Math"/>
              </a:rPr>
              <a:t>≡</a:t>
            </a:r>
            <a:r>
              <a:rPr lang="en-US" sz="2200" dirty="0" smtClean="0"/>
              <a:t> </a:t>
            </a:r>
            <a:r>
              <a:rPr lang="en-US" sz="2200" i="1" dirty="0" smtClean="0"/>
              <a:t>b </a:t>
            </a:r>
            <a:r>
              <a:rPr lang="en-US" sz="2200" dirty="0" smtClean="0"/>
              <a:t>(mod </a:t>
            </a:r>
            <a:r>
              <a:rPr lang="en-US" sz="2200" i="1" dirty="0" smtClean="0"/>
              <a:t>m</a:t>
            </a:r>
            <a:r>
              <a:rPr lang="en-US" sz="2200" dirty="0" smtClean="0"/>
              <a:t>) by multiplying both sides by </a:t>
            </a:r>
            <a:r>
              <a:rPr lang="en-US" sz="2200" i="1" dirty="0" smtClean="0"/>
              <a:t>ā.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200" b="1" dirty="0" smtClean="0"/>
              <a:t>Example</a:t>
            </a:r>
            <a:r>
              <a:rPr lang="en-US" sz="2200" dirty="0" smtClean="0"/>
              <a:t>: what are the solutions of the congruence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200" i="1" dirty="0" smtClean="0"/>
              <a:t>x </a:t>
            </a:r>
            <a:r>
              <a:rPr lang="en-US" sz="2200" dirty="0" smtClean="0">
                <a:latin typeface="Cambria Math"/>
                <a:ea typeface="Cambria Math"/>
              </a:rPr>
              <a:t>≡</a:t>
            </a:r>
            <a:r>
              <a:rPr lang="en-US" sz="2200" dirty="0" smtClean="0"/>
              <a:t>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4 </a:t>
            </a:r>
            <a:r>
              <a:rPr lang="en-US" sz="2200" dirty="0" smtClean="0"/>
              <a:t>(mod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200" dirty="0" smtClean="0"/>
              <a:t>).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200" b="1" dirty="0" smtClean="0"/>
              <a:t>Solution</a:t>
            </a:r>
            <a:r>
              <a:rPr lang="en-US" sz="2200" dirty="0" smtClean="0"/>
              <a:t>: we found that </a:t>
            </a:r>
            <a:r>
              <a:rPr lang="en-US" sz="2200" dirty="0">
                <a:latin typeface="Cambria Math"/>
                <a:ea typeface="Cambria Math"/>
              </a:rPr>
              <a:t>-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200" dirty="0" smtClean="0">
                <a:ea typeface="Cambria Math" pitchFamily="18" charset="0"/>
              </a:rPr>
              <a:t>is an inverse of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sz="2200" dirty="0" smtClean="0">
                <a:ea typeface="Cambria Math" pitchFamily="18" charset="0"/>
              </a:rPr>
              <a:t>modulo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7 </a:t>
            </a:r>
            <a:r>
              <a:rPr lang="en-US" sz="2200" dirty="0" smtClean="0">
                <a:ea typeface="Cambria Math" pitchFamily="18" charset="0"/>
              </a:rPr>
              <a:t>(two slides back). We multiply both sides of the congruence by </a:t>
            </a:r>
            <a:r>
              <a:rPr lang="en-US" sz="2200" dirty="0">
                <a:latin typeface="Cambria Math"/>
                <a:ea typeface="Cambria Math"/>
              </a:rPr>
              <a:t>-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200" dirty="0" smtClean="0">
                <a:ea typeface="Cambria Math" pitchFamily="18" charset="0"/>
              </a:rPr>
              <a:t>giving:</a:t>
            </a:r>
          </a:p>
          <a:p>
            <a:pPr marL="0" indent="0">
              <a:buNone/>
            </a:pPr>
            <a:endParaRPr lang="en-US" sz="1200" dirty="0" smtClean="0">
              <a:latin typeface="Cambria Math" pitchFamily="18" charset="0"/>
              <a:ea typeface="Cambria Math" pitchFamily="18" charset="0"/>
            </a:endParaRPr>
          </a:p>
          <a:p>
            <a:pPr marL="0" indent="0" algn="ctr">
              <a:buNone/>
            </a:pPr>
            <a:r>
              <a:rPr lang="en-US" sz="2200" dirty="0" smtClean="0">
                <a:latin typeface="Cambria Math"/>
                <a:ea typeface="Cambria Math"/>
              </a:rPr>
              <a:t>-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200" dirty="0" smtClean="0">
                <a:latin typeface="Cambria Math"/>
                <a:ea typeface="Cambria Math"/>
                <a:sym typeface="Symbol"/>
              </a:rPr>
              <a:t>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3</a:t>
            </a:r>
            <a:r>
              <a:rPr lang="en-US" sz="2200" i="1" dirty="0" smtClean="0"/>
              <a:t>x </a:t>
            </a:r>
            <a:r>
              <a:rPr lang="en-US" sz="2200" dirty="0" smtClean="0">
                <a:latin typeface="Cambria Math"/>
                <a:ea typeface="Cambria Math"/>
              </a:rPr>
              <a:t>≡</a:t>
            </a:r>
            <a:r>
              <a:rPr lang="en-US" sz="2200" dirty="0" smtClean="0"/>
              <a:t> </a:t>
            </a:r>
            <a:r>
              <a:rPr lang="en-US" sz="2200" dirty="0">
                <a:latin typeface="Cambria Math"/>
                <a:ea typeface="Cambria Math"/>
              </a:rPr>
              <a:t>-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200" dirty="0">
                <a:latin typeface="Cambria Math"/>
                <a:ea typeface="Cambria Math"/>
                <a:sym typeface="Symbol"/>
              </a:rPr>
              <a:t></a:t>
            </a:r>
            <a:r>
              <a:rPr lang="en-US" sz="2200" dirty="0" smtClean="0">
                <a:latin typeface="Cambria Math"/>
                <a:ea typeface="Cambria Math"/>
              </a:rPr>
              <a:t>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4 </a:t>
            </a:r>
            <a:r>
              <a:rPr lang="en-US" sz="2200" dirty="0" smtClean="0"/>
              <a:t>(mod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200" dirty="0" smtClean="0"/>
              <a:t>) </a:t>
            </a:r>
            <a:r>
              <a:rPr lang="en-US" sz="2200" dirty="0" smtClean="0">
                <a:latin typeface="Matura MT Script Capitals"/>
                <a:sym typeface="Symbol"/>
              </a:rPr>
              <a:t></a:t>
            </a:r>
            <a:r>
              <a:rPr lang="en-US" sz="2200" dirty="0" smtClean="0">
                <a:sym typeface="Symbol"/>
              </a:rPr>
              <a:t> </a:t>
            </a:r>
            <a:r>
              <a:rPr lang="en-US" sz="2200" dirty="0" smtClean="0">
                <a:latin typeface="Cambria Math"/>
                <a:ea typeface="Cambria Math"/>
              </a:rPr>
              <a:t>-</a:t>
            </a:r>
            <a:r>
              <a:rPr lang="en-US" sz="2200" dirty="0" smtClean="0">
                <a:sym typeface="Symbol"/>
              </a:rPr>
              <a:t>6</a:t>
            </a:r>
            <a:r>
              <a:rPr lang="en-US" sz="2200" i="1" dirty="0" smtClean="0"/>
              <a:t>x</a:t>
            </a:r>
            <a:r>
              <a:rPr lang="en-US" sz="2200" dirty="0" smtClean="0">
                <a:latin typeface="Cambria Math"/>
                <a:ea typeface="Cambria Math"/>
              </a:rPr>
              <a:t> </a:t>
            </a:r>
            <a:r>
              <a:rPr lang="en-US" sz="2200" dirty="0">
                <a:latin typeface="Cambria Math"/>
                <a:ea typeface="Cambria Math"/>
              </a:rPr>
              <a:t>≡</a:t>
            </a:r>
            <a:r>
              <a:rPr lang="en-US" sz="2200" dirty="0"/>
              <a:t> </a:t>
            </a:r>
            <a:r>
              <a:rPr lang="en-US" sz="2200" dirty="0">
                <a:latin typeface="Cambria Math"/>
                <a:ea typeface="Cambria Math"/>
              </a:rPr>
              <a:t>-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sz="2200" dirty="0">
                <a:latin typeface="Cambria Math"/>
                <a:ea typeface="Cambria Math"/>
              </a:rPr>
              <a:t> </a:t>
            </a:r>
            <a:r>
              <a:rPr lang="en-US" sz="2200" dirty="0"/>
              <a:t>(mod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200" dirty="0" smtClean="0"/>
              <a:t>)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200" dirty="0" smtClean="0"/>
              <a:t>Add as much as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7-s</a:t>
            </a:r>
            <a:r>
              <a:rPr lang="en-US" sz="2200" dirty="0" smtClean="0"/>
              <a:t> to both sides to get ride of the minus sign: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 algn="ctr">
              <a:buNone/>
            </a:pPr>
            <a:r>
              <a:rPr lang="en-US" sz="2200" i="1" dirty="0"/>
              <a:t>x</a:t>
            </a:r>
            <a:r>
              <a:rPr lang="en-US" sz="2200" dirty="0">
                <a:latin typeface="Cambria Math"/>
                <a:ea typeface="Cambria Math"/>
              </a:rPr>
              <a:t> ≡ 6 </a:t>
            </a:r>
            <a:r>
              <a:rPr lang="en-US" sz="2200" dirty="0"/>
              <a:t>(mod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200" dirty="0" smtClean="0"/>
              <a:t>)</a:t>
            </a:r>
            <a:endParaRPr lang="en-US" sz="2200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200" dirty="0" smtClean="0"/>
              <a:t>The solutions are the integers </a:t>
            </a:r>
            <a:r>
              <a:rPr lang="en-US" sz="2200" i="1" dirty="0" smtClean="0"/>
              <a:t>x</a:t>
            </a:r>
            <a:r>
              <a:rPr lang="en-US" sz="2200" dirty="0" smtClean="0"/>
              <a:t> such that </a:t>
            </a:r>
            <a:r>
              <a:rPr lang="en-US" sz="2200" b="1" i="1" dirty="0" smtClean="0">
                <a:solidFill>
                  <a:srgbClr val="00B050"/>
                </a:solidFill>
              </a:rPr>
              <a:t>x</a:t>
            </a:r>
            <a:r>
              <a:rPr lang="en-US" sz="2200" b="1" dirty="0" smtClean="0">
                <a:solidFill>
                  <a:srgbClr val="00B050"/>
                </a:solidFill>
              </a:rPr>
              <a:t> </a:t>
            </a:r>
            <a:r>
              <a:rPr lang="en-US" sz="2200" b="1" dirty="0" smtClean="0">
                <a:solidFill>
                  <a:srgbClr val="00B050"/>
                </a:solidFill>
                <a:latin typeface="Cambria Math"/>
                <a:ea typeface="Cambria Math"/>
              </a:rPr>
              <a:t>≡</a:t>
            </a:r>
            <a:r>
              <a:rPr lang="en-US" sz="2200" b="1" dirty="0" smtClean="0">
                <a:solidFill>
                  <a:srgbClr val="00B050"/>
                </a:solidFill>
              </a:rPr>
              <a:t> </a:t>
            </a:r>
            <a:r>
              <a:rPr lang="en-US" sz="2200" b="1" dirty="0" smtClean="0">
                <a:solidFill>
                  <a:srgbClr val="00B050"/>
                </a:solidFill>
                <a:latin typeface="Cambria Math"/>
                <a:ea typeface="Cambria Math"/>
              </a:rPr>
              <a:t>6 </a:t>
            </a:r>
            <a:r>
              <a:rPr lang="en-US" sz="2200" b="1" dirty="0" smtClean="0">
                <a:solidFill>
                  <a:srgbClr val="00B050"/>
                </a:solidFill>
              </a:rPr>
              <a:t>(mod </a:t>
            </a:r>
            <a:r>
              <a:rPr lang="en-US" sz="22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200" b="1" dirty="0" smtClean="0">
                <a:solidFill>
                  <a:srgbClr val="00B050"/>
                </a:solidFill>
              </a:rPr>
              <a:t>)</a:t>
            </a:r>
            <a:r>
              <a:rPr lang="en-US" sz="2200" dirty="0"/>
              <a:t> </a:t>
            </a:r>
            <a:r>
              <a:rPr lang="en-US" sz="2200" dirty="0" smtClean="0"/>
              <a:t>like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6, 13, 20, …</a:t>
            </a:r>
            <a:r>
              <a:rPr lang="en-US" sz="2200" dirty="0" smtClean="0"/>
              <a:t> and </a:t>
            </a:r>
            <a:r>
              <a:rPr lang="en-US" sz="2200" dirty="0" smtClean="0">
                <a:latin typeface="Cambria Math"/>
                <a:ea typeface="Cambria Math"/>
              </a:rPr>
              <a:t>-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1,</a:t>
            </a:r>
            <a:r>
              <a:rPr lang="en-US" sz="2200" dirty="0" smtClean="0">
                <a:latin typeface="Cambria Math"/>
                <a:ea typeface="Cambria Math"/>
              </a:rPr>
              <a:t> </a:t>
            </a:r>
            <a:r>
              <a:rPr lang="en-US" sz="2200" dirty="0">
                <a:latin typeface="Cambria Math"/>
                <a:ea typeface="Cambria Math"/>
              </a:rPr>
              <a:t>-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8,</a:t>
            </a:r>
            <a:r>
              <a:rPr lang="en-US" sz="2200" dirty="0" smtClean="0">
                <a:latin typeface="Cambria Math"/>
                <a:ea typeface="Cambria Math"/>
              </a:rPr>
              <a:t> </a:t>
            </a:r>
            <a:r>
              <a:rPr lang="en-US" sz="2200" dirty="0">
                <a:latin typeface="Cambria Math"/>
                <a:ea typeface="Cambria Math"/>
              </a:rPr>
              <a:t>-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15, … </a:t>
            </a:r>
            <a:r>
              <a:rPr lang="en-US" sz="2200" dirty="0" smtClean="0">
                <a:ea typeface="Cambria Math" pitchFamily="18" charset="0"/>
              </a:rPr>
              <a:t>(i.e., add or subtract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7 to generate various solutions</a:t>
            </a:r>
            <a:r>
              <a:rPr lang="en-US" sz="2200" dirty="0" smtClean="0">
                <a:ea typeface="Cambria Math" pitchFamily="18" charset="0"/>
              </a:rPr>
              <a:t>).</a:t>
            </a:r>
            <a:endParaRPr lang="en-US" sz="2200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966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Chinese Remainder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783" y="2023616"/>
            <a:ext cx="8610600" cy="438912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b="1" dirty="0" smtClean="0"/>
              <a:t>Theorem</a:t>
            </a:r>
            <a:r>
              <a:rPr lang="en-US" sz="2800" dirty="0" smtClean="0"/>
              <a:t>: (</a:t>
            </a:r>
            <a:r>
              <a:rPr lang="en-US" sz="2800" i="1" dirty="0" smtClean="0"/>
              <a:t>Chinese Remainder Theorem</a:t>
            </a:r>
            <a:r>
              <a:rPr lang="en-US" sz="2800" dirty="0" smtClean="0"/>
              <a:t>) let </a:t>
            </a:r>
            <a:r>
              <a:rPr lang="en-US" sz="2800" i="1" dirty="0" smtClean="0"/>
              <a:t>m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dirty="0" smtClean="0"/>
              <a:t>, </a:t>
            </a:r>
            <a:r>
              <a:rPr lang="en-US" sz="2800" i="1" dirty="0" smtClean="0"/>
              <a:t>m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800" dirty="0" smtClean="0"/>
              <a:t>, …, </a:t>
            </a:r>
            <a:r>
              <a:rPr lang="en-US" sz="2800" i="1" dirty="0" err="1" smtClean="0"/>
              <a:t>m</a:t>
            </a:r>
            <a:r>
              <a:rPr lang="en-US" sz="2800" i="1" baseline="-25000" dirty="0" err="1" smtClean="0">
                <a:ea typeface="Cambria Math" pitchFamily="18" charset="0"/>
              </a:rPr>
              <a:t>n</a:t>
            </a:r>
            <a:r>
              <a:rPr lang="en-US" sz="2800" dirty="0" smtClean="0"/>
              <a:t> be </a:t>
            </a:r>
            <a:r>
              <a:rPr lang="en-US" sz="2800" b="1" dirty="0" smtClean="0">
                <a:solidFill>
                  <a:srgbClr val="00B050"/>
                </a:solidFill>
              </a:rPr>
              <a:t>pairwise relatively prime</a:t>
            </a:r>
            <a:r>
              <a:rPr lang="en-US" sz="2800" dirty="0" smtClean="0"/>
              <a:t> positive integers greater than one and </a:t>
            </a:r>
            <a:r>
              <a:rPr lang="en-US" sz="2800" i="1" dirty="0" smtClean="0"/>
              <a:t>a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dirty="0" smtClean="0"/>
              <a:t>, </a:t>
            </a:r>
            <a:r>
              <a:rPr lang="en-US" sz="2800" i="1" dirty="0" smtClean="0"/>
              <a:t>a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800" dirty="0" smtClean="0"/>
              <a:t>, …, </a:t>
            </a:r>
            <a:r>
              <a:rPr lang="en-US" sz="2800" i="1" dirty="0" smtClean="0"/>
              <a:t>a</a:t>
            </a:r>
            <a:r>
              <a:rPr lang="en-US" sz="2800" i="1" baseline="-25000" dirty="0" smtClean="0">
                <a:ea typeface="Cambria Math" pitchFamily="18" charset="0"/>
              </a:rPr>
              <a:t>n</a:t>
            </a:r>
            <a:r>
              <a:rPr lang="en-US" sz="2800" dirty="0" smtClean="0"/>
              <a:t> arbitrary integers. Then the system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lvl="1" indent="0" algn="ctr">
              <a:buNone/>
            </a:pPr>
            <a:r>
              <a:rPr lang="en-US" sz="2600" i="1" dirty="0" smtClean="0"/>
              <a:t>x </a:t>
            </a:r>
            <a:r>
              <a:rPr lang="en-US" sz="2600" dirty="0" smtClean="0">
                <a:latin typeface="Cambria Math"/>
                <a:ea typeface="Cambria Math"/>
              </a:rPr>
              <a:t>≡</a:t>
            </a:r>
            <a:r>
              <a:rPr lang="en-US" sz="2600" dirty="0" smtClean="0"/>
              <a:t> </a:t>
            </a:r>
            <a:r>
              <a:rPr lang="en-US" sz="2600" i="1" dirty="0" smtClean="0"/>
              <a:t>a</a:t>
            </a:r>
            <a:r>
              <a:rPr lang="en-US" sz="26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6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600" dirty="0" smtClean="0"/>
              <a:t>( mod </a:t>
            </a:r>
            <a:r>
              <a:rPr lang="en-US" sz="2600" i="1" dirty="0" smtClean="0"/>
              <a:t>m</a:t>
            </a:r>
            <a:r>
              <a:rPr lang="en-US" sz="26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600" dirty="0" smtClean="0"/>
              <a:t>)</a:t>
            </a:r>
          </a:p>
          <a:p>
            <a:pPr marL="0" lvl="1" indent="0" algn="ctr">
              <a:buNone/>
            </a:pPr>
            <a:r>
              <a:rPr lang="en-US" sz="2600" i="1" dirty="0" smtClean="0"/>
              <a:t>x </a:t>
            </a:r>
            <a:r>
              <a:rPr lang="en-US" sz="2600" dirty="0" smtClean="0">
                <a:latin typeface="Cambria Math"/>
                <a:ea typeface="Cambria Math"/>
              </a:rPr>
              <a:t>≡</a:t>
            </a:r>
            <a:r>
              <a:rPr lang="en-US" sz="2600" dirty="0" smtClean="0"/>
              <a:t> </a:t>
            </a:r>
            <a:r>
              <a:rPr lang="en-US" sz="2600" i="1" dirty="0" smtClean="0"/>
              <a:t>a</a:t>
            </a:r>
            <a:r>
              <a:rPr lang="en-US" sz="26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6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600" dirty="0" smtClean="0"/>
              <a:t>( mod </a:t>
            </a:r>
            <a:r>
              <a:rPr lang="en-US" sz="2600" i="1" dirty="0" smtClean="0"/>
              <a:t>m</a:t>
            </a:r>
            <a:r>
              <a:rPr lang="en-US" sz="26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600" dirty="0" smtClean="0"/>
              <a:t>)</a:t>
            </a:r>
          </a:p>
          <a:p>
            <a:pPr marL="0" lvl="1" indent="0" algn="ctr">
              <a:buNone/>
            </a:pPr>
            <a:r>
              <a:rPr lang="en-US" sz="2600" dirty="0" smtClean="0"/>
              <a:t>    </a:t>
            </a:r>
            <a:r>
              <a:rPr lang="en-US" sz="2600" dirty="0" smtClean="0">
                <a:latin typeface="Cambria Math"/>
                <a:ea typeface="Cambria Math"/>
              </a:rPr>
              <a:t>∙</a:t>
            </a:r>
          </a:p>
          <a:p>
            <a:pPr marL="0" lvl="1" indent="0" algn="ctr">
              <a:buNone/>
            </a:pPr>
            <a:r>
              <a:rPr lang="en-US" sz="2600" dirty="0" smtClean="0">
                <a:latin typeface="Cambria Math"/>
                <a:ea typeface="Cambria Math"/>
              </a:rPr>
              <a:t>     ∙</a:t>
            </a:r>
          </a:p>
          <a:p>
            <a:pPr marL="0" lvl="1" indent="0" algn="ctr">
              <a:buNone/>
            </a:pPr>
            <a:r>
              <a:rPr lang="en-US" sz="2600" dirty="0" smtClean="0">
                <a:latin typeface="Cambria Math"/>
                <a:ea typeface="Cambria Math"/>
              </a:rPr>
              <a:t>     ∙</a:t>
            </a:r>
            <a:endParaRPr lang="en-US" sz="2600" dirty="0" smtClean="0"/>
          </a:p>
          <a:p>
            <a:pPr marL="0" lvl="1" indent="0" algn="ctr">
              <a:buNone/>
            </a:pPr>
            <a:r>
              <a:rPr lang="en-US" sz="2600" i="1" dirty="0" smtClean="0"/>
              <a:t>x </a:t>
            </a:r>
            <a:r>
              <a:rPr lang="en-US" sz="2600" dirty="0" smtClean="0">
                <a:latin typeface="Cambria Math"/>
                <a:ea typeface="Cambria Math"/>
              </a:rPr>
              <a:t>≡</a:t>
            </a:r>
            <a:r>
              <a:rPr lang="en-US" sz="2600" dirty="0" smtClean="0"/>
              <a:t> </a:t>
            </a:r>
            <a:r>
              <a:rPr lang="en-US" sz="2600" i="1" dirty="0" smtClean="0"/>
              <a:t>a</a:t>
            </a:r>
            <a:r>
              <a:rPr lang="en-US" sz="2600" i="1" baseline="-25000" dirty="0" smtClean="0">
                <a:ea typeface="Cambria Math" pitchFamily="18" charset="0"/>
              </a:rPr>
              <a:t>n</a:t>
            </a:r>
            <a:r>
              <a:rPr lang="en-US" sz="26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600" dirty="0" smtClean="0"/>
              <a:t>( mod </a:t>
            </a:r>
            <a:r>
              <a:rPr lang="en-US" sz="2600" i="1" dirty="0" err="1" smtClean="0"/>
              <a:t>m</a:t>
            </a:r>
            <a:r>
              <a:rPr lang="en-US" sz="2600" i="1" baseline="-25000" dirty="0" err="1" smtClean="0">
                <a:ea typeface="Cambria Math" pitchFamily="18" charset="0"/>
              </a:rPr>
              <a:t>n</a:t>
            </a:r>
            <a:r>
              <a:rPr lang="en-US" sz="2600" dirty="0" smtClean="0"/>
              <a:t>)</a:t>
            </a:r>
          </a:p>
          <a:p>
            <a:pPr marL="0" lvl="1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2800" dirty="0" smtClean="0"/>
              <a:t>has a unique solution modulo </a:t>
            </a:r>
            <a:r>
              <a:rPr lang="en-US" sz="2800" i="1" dirty="0" smtClean="0"/>
              <a:t>m</a:t>
            </a:r>
            <a:r>
              <a:rPr lang="en-US" sz="2800" dirty="0" smtClean="0"/>
              <a:t> = </a:t>
            </a:r>
            <a:r>
              <a:rPr lang="en-US" sz="2800" i="1" dirty="0" smtClean="0"/>
              <a:t>m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i="1" dirty="0" smtClean="0"/>
              <a:t>m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800" dirty="0" smtClean="0">
                <a:latin typeface="Cambria Math"/>
                <a:ea typeface="Cambria Math"/>
              </a:rPr>
              <a:t> ∙ ∙ ∙ </a:t>
            </a:r>
            <a:r>
              <a:rPr lang="en-US" sz="2800" i="1" dirty="0" err="1" smtClean="0"/>
              <a:t>m</a:t>
            </a:r>
            <a:r>
              <a:rPr lang="en-US" sz="2800" i="1" baseline="-25000" dirty="0" err="1" smtClean="0">
                <a:ea typeface="Cambria Math" pitchFamily="18" charset="0"/>
              </a:rPr>
              <a:t>n</a:t>
            </a:r>
            <a:r>
              <a:rPr lang="en-US" sz="2800" dirty="0" smtClean="0"/>
              <a:t>. That is, there is a solution </a:t>
            </a:r>
            <a:r>
              <a:rPr lang="en-US" sz="2800" i="1" dirty="0"/>
              <a:t>x</a:t>
            </a:r>
            <a:r>
              <a:rPr lang="en-US" sz="2800" dirty="0" smtClean="0"/>
              <a:t> with 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800" dirty="0" smtClean="0"/>
              <a:t> </a:t>
            </a:r>
            <a:r>
              <a:rPr lang="en-US" sz="2800" dirty="0" smtClean="0">
                <a:ea typeface="Cambria Math"/>
              </a:rPr>
              <a:t>≤</a:t>
            </a:r>
            <a:r>
              <a:rPr lang="en-US" sz="2800" dirty="0" smtClean="0">
                <a:latin typeface="Cambria Math"/>
                <a:ea typeface="Cambria Math"/>
              </a:rPr>
              <a:t> </a:t>
            </a:r>
            <a:r>
              <a:rPr lang="en-US" sz="2800" i="1" dirty="0"/>
              <a:t>x</a:t>
            </a:r>
            <a:r>
              <a:rPr lang="en-US" sz="2800" i="1" dirty="0" smtClean="0">
                <a:latin typeface="Cambria Math"/>
                <a:ea typeface="Cambria Math"/>
              </a:rPr>
              <a:t> </a:t>
            </a:r>
            <a:r>
              <a:rPr lang="en-US" sz="2800" dirty="0" smtClean="0">
                <a:ea typeface="Cambria Math"/>
              </a:rPr>
              <a:t>&lt;</a:t>
            </a:r>
            <a:r>
              <a:rPr lang="en-US" sz="2800" i="1" dirty="0"/>
              <a:t> m</a:t>
            </a:r>
            <a:r>
              <a:rPr lang="en-US" sz="2800" dirty="0" smtClean="0">
                <a:latin typeface="Cambria Math"/>
                <a:ea typeface="Cambria Math"/>
              </a:rPr>
              <a:t> and all other solutions are congruent modulo </a:t>
            </a:r>
            <a:r>
              <a:rPr lang="en-US" sz="2800" i="1" dirty="0"/>
              <a:t>m</a:t>
            </a:r>
            <a:r>
              <a:rPr lang="en-US" sz="2800" dirty="0" smtClean="0">
                <a:latin typeface="Cambria Math"/>
                <a:ea typeface="Cambria Math"/>
              </a:rPr>
              <a:t> to this solution.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668" y="511366"/>
            <a:ext cx="8229601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Chinese Remainder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839200" cy="477012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consider the following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 </a:t>
            </a:r>
            <a:r>
              <a:rPr lang="en-US" dirty="0" err="1" smtClean="0"/>
              <a:t>congruences</a:t>
            </a:r>
            <a:r>
              <a:rPr lang="en-US" dirty="0" smtClean="0"/>
              <a:t> : </a:t>
            </a:r>
          </a:p>
          <a:p>
            <a:pPr marL="0" indent="0" algn="ctr">
              <a:buNone/>
            </a:pPr>
            <a:r>
              <a:rPr lang="en-US" i="1" dirty="0" smtClean="0"/>
              <a:t>x </a:t>
            </a:r>
            <a:r>
              <a:rPr lang="en-US" dirty="0" smtClean="0">
                <a:latin typeface="Cambria Math"/>
                <a:ea typeface="Cambria Math"/>
              </a:rPr>
              <a:t>≡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/>
              <a:t>( mod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),  </a:t>
            </a:r>
            <a:r>
              <a:rPr lang="en-US" i="1" dirty="0" smtClean="0"/>
              <a:t>x </a:t>
            </a:r>
            <a:r>
              <a:rPr lang="en-US" dirty="0" smtClean="0">
                <a:latin typeface="Cambria Math"/>
                <a:ea typeface="Cambria Math"/>
              </a:rPr>
              <a:t>≡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 smtClean="0"/>
              <a:t>( mod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), </a:t>
            </a:r>
            <a:r>
              <a:rPr lang="en-US" i="1" dirty="0" smtClean="0"/>
              <a:t>x </a:t>
            </a:r>
            <a:r>
              <a:rPr lang="en-US" dirty="0" smtClean="0">
                <a:latin typeface="Cambria Math"/>
                <a:ea typeface="Cambria Math"/>
              </a:rPr>
              <a:t>≡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/>
              <a:t>( mod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en-US" sz="1400" dirty="0" smtClean="0"/>
          </a:p>
          <a:p>
            <a:pPr marL="461963" lvl="1" indent="-230188"/>
            <a:r>
              <a:rPr lang="en-US" dirty="0" smtClean="0"/>
              <a:t>Let </a:t>
            </a:r>
            <a:r>
              <a:rPr lang="en-US" i="1" dirty="0" smtClean="0"/>
              <a:t>m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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5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  <a:sym typeface="Symbol"/>
              </a:rPr>
              <a:t>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7 </a:t>
            </a:r>
            <a:r>
              <a:rPr lang="en-US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105</a:t>
            </a:r>
            <a:r>
              <a:rPr lang="en-US" dirty="0" smtClean="0"/>
              <a:t>, </a:t>
            </a:r>
            <a:r>
              <a:rPr lang="en-US" i="1" dirty="0" smtClean="0"/>
              <a:t>M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i="1" dirty="0" smtClean="0">
                <a:ea typeface="Cambria Math" pitchFamily="18" charset="0"/>
              </a:rPr>
              <a:t>m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/3 = </a:t>
            </a:r>
            <a:r>
              <a:rPr lang="en-US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35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dirty="0" smtClean="0"/>
              <a:t> </a:t>
            </a:r>
            <a:r>
              <a:rPr lang="en-US" i="1" dirty="0" smtClean="0"/>
              <a:t>M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i="1" dirty="0" smtClean="0">
                <a:ea typeface="Cambria Math" pitchFamily="18" charset="0"/>
              </a:rPr>
              <a:t>m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/5 = </a:t>
            </a:r>
            <a:r>
              <a:rPr lang="en-US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21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 smtClean="0"/>
              <a:t>M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i="1" dirty="0" smtClean="0">
                <a:ea typeface="Cambria Math" pitchFamily="18" charset="0"/>
              </a:rPr>
              <a:t>m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/7 = </a:t>
            </a:r>
            <a:r>
              <a:rPr lang="en-US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15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.</a:t>
            </a:r>
          </a:p>
          <a:p>
            <a:pPr marL="461963" lvl="1" indent="-230188">
              <a:buNone/>
            </a:pPr>
            <a:endParaRPr lang="en-US" sz="1400" dirty="0" smtClean="0">
              <a:latin typeface="Cambria Math" pitchFamily="18" charset="0"/>
              <a:ea typeface="Cambria Math" pitchFamily="18" charset="0"/>
            </a:endParaRPr>
          </a:p>
          <a:p>
            <a:pPr marL="461963" lvl="1" indent="-230188"/>
            <a:r>
              <a:rPr lang="en-US" dirty="0" smtClean="0">
                <a:latin typeface="Cambria Math" pitchFamily="18" charset="0"/>
                <a:ea typeface="Cambria Math" pitchFamily="18" charset="0"/>
              </a:rPr>
              <a:t>We see that</a:t>
            </a:r>
          </a:p>
          <a:p>
            <a:pPr lvl="2"/>
            <a:r>
              <a:rPr lang="en-US" i="1" dirty="0" smtClean="0"/>
              <a:t>y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is an inverse of </a:t>
            </a:r>
            <a:r>
              <a:rPr lang="en-US" i="1" dirty="0" smtClean="0"/>
              <a:t>M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 35 modulo 3 since 35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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2 </a:t>
            </a:r>
            <a:r>
              <a:rPr lang="en-US" dirty="0" smtClean="0">
                <a:latin typeface="Cambria Math"/>
                <a:ea typeface="Cambria Math"/>
              </a:rPr>
              <a:t>≡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(mod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)</a:t>
            </a:r>
          </a:p>
          <a:p>
            <a:pPr lvl="2"/>
            <a:r>
              <a:rPr lang="en-US" i="1" dirty="0" smtClean="0"/>
              <a:t>y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 is an inverse of </a:t>
            </a:r>
            <a:r>
              <a:rPr lang="en-US" i="1" dirty="0" smtClean="0"/>
              <a:t>M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 21 modulo 5 since 21 </a:t>
            </a:r>
            <a:r>
              <a:rPr lang="en-US" dirty="0">
                <a:latin typeface="Cambria Math"/>
                <a:ea typeface="Cambria Math"/>
                <a:sym typeface="Symbol"/>
              </a:rPr>
              <a:t>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1 </a:t>
            </a:r>
            <a:r>
              <a:rPr lang="en-US" dirty="0" smtClean="0">
                <a:latin typeface="Cambria Math"/>
                <a:ea typeface="Cambria Math"/>
              </a:rPr>
              <a:t>≡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(mod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)</a:t>
            </a: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 lvl="2"/>
            <a:r>
              <a:rPr lang="en-US" i="1" dirty="0" smtClean="0"/>
              <a:t>y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 is an inverse of </a:t>
            </a:r>
            <a:r>
              <a:rPr lang="en-US" i="1" dirty="0" smtClean="0"/>
              <a:t>M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 15 modulo 7 since 15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  <a:sym typeface="Symbol"/>
              </a:rPr>
              <a:t> 1 </a:t>
            </a:r>
            <a:r>
              <a:rPr lang="en-US" dirty="0" smtClean="0">
                <a:latin typeface="Cambria Math"/>
                <a:ea typeface="Cambria Math"/>
              </a:rPr>
              <a:t>≡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(mod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 smtClean="0"/>
              <a:t>)</a:t>
            </a:r>
          </a:p>
          <a:p>
            <a:pPr marL="461963" lvl="2" indent="0">
              <a:buNone/>
            </a:pPr>
            <a:endParaRPr lang="en-US" sz="1400" dirty="0" smtClean="0"/>
          </a:p>
          <a:p>
            <a:pPr marL="461963" lvl="1" indent="-230188"/>
            <a:r>
              <a:rPr lang="en-US" dirty="0" smtClean="0">
                <a:latin typeface="Cambria Math" pitchFamily="18" charset="0"/>
                <a:ea typeface="Cambria Math" pitchFamily="18" charset="0"/>
              </a:rPr>
              <a:t>Hence, </a:t>
            </a:r>
          </a:p>
          <a:p>
            <a:pPr marL="461963" lvl="1" indent="-230188">
              <a:buNone/>
            </a:pP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        </a:t>
            </a:r>
            <a:r>
              <a:rPr lang="en-US" i="1" dirty="0" smtClean="0"/>
              <a:t>x</a:t>
            </a:r>
            <a:r>
              <a:rPr lang="en-US" dirty="0" smtClean="0"/>
              <a:t> =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>
                <a:solidFill>
                  <a:srgbClr val="00B050"/>
                </a:solidFill>
              </a:rPr>
              <a:t>M</a:t>
            </a:r>
            <a:r>
              <a:rPr lang="en-US" baseline="-25000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>
                <a:solidFill>
                  <a:srgbClr val="00B050"/>
                </a:solidFill>
              </a:rPr>
              <a:t>y</a:t>
            </a:r>
            <a:r>
              <a:rPr lang="en-US" baseline="-25000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>
                <a:solidFill>
                  <a:srgbClr val="00B050"/>
                </a:solidFill>
              </a:rPr>
              <a:t>M</a:t>
            </a:r>
            <a:r>
              <a:rPr lang="en-US" baseline="-25000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>
                <a:solidFill>
                  <a:srgbClr val="00B050"/>
                </a:solidFill>
              </a:rPr>
              <a:t>y</a:t>
            </a:r>
            <a:r>
              <a:rPr lang="en-US" baseline="-25000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+</a:t>
            </a:r>
            <a:r>
              <a:rPr lang="en-US" i="1" dirty="0" smtClean="0"/>
              <a:t> 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 smtClean="0">
                <a:solidFill>
                  <a:srgbClr val="00B050"/>
                </a:solidFill>
              </a:rPr>
              <a:t>M</a:t>
            </a:r>
            <a:r>
              <a:rPr lang="en-US" baseline="-25000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 smtClean="0">
                <a:solidFill>
                  <a:srgbClr val="00B050"/>
                </a:solidFill>
              </a:rPr>
              <a:t>y</a:t>
            </a:r>
            <a:r>
              <a:rPr lang="en-US" baseline="-25000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 marL="461963" lvl="1" indent="-230188"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       </a:t>
            </a:r>
            <a:r>
              <a:rPr lang="en-US" dirty="0" smtClean="0">
                <a:ea typeface="Cambria Math" pitchFamily="18" charset="0"/>
              </a:rPr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>
                <a:latin typeface="Cambria Math"/>
                <a:ea typeface="Cambria Math"/>
                <a:sym typeface="Symbol"/>
              </a:rPr>
              <a:t>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35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  <a:sym typeface="Symbol"/>
              </a:rPr>
              <a:t>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2 + 3 </a:t>
            </a:r>
            <a:r>
              <a:rPr lang="en-US" dirty="0">
                <a:latin typeface="Cambria Math"/>
                <a:ea typeface="Cambria Math"/>
                <a:sym typeface="Symbol"/>
              </a:rPr>
              <a:t>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21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  <a:sym typeface="Symbol"/>
              </a:rPr>
              <a:t>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1  + 2 </a:t>
            </a:r>
            <a:r>
              <a:rPr lang="en-US" dirty="0">
                <a:latin typeface="Cambria Math"/>
                <a:ea typeface="Cambria Math"/>
                <a:sym typeface="Symbol"/>
              </a:rPr>
              <a:t>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15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  <a:sym typeface="Symbol"/>
              </a:rPr>
              <a:t>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1 = 233</a:t>
            </a:r>
            <a:r>
              <a:rPr lang="en-US" dirty="0" smtClean="0">
                <a:latin typeface="Cambria Math"/>
                <a:ea typeface="Cambria Math"/>
              </a:rPr>
              <a:t> ≡ </a:t>
            </a:r>
            <a:r>
              <a:rPr lang="en-US" b="1" dirty="0" smtClean="0">
                <a:solidFill>
                  <a:srgbClr val="0070C0"/>
                </a:solidFill>
                <a:latin typeface="Cambria Math"/>
                <a:ea typeface="Cambria Math"/>
              </a:rPr>
              <a:t>23</a:t>
            </a:r>
            <a:r>
              <a:rPr lang="en-US" dirty="0" smtClean="0">
                <a:latin typeface="Cambria Math"/>
                <a:ea typeface="Cambria Math"/>
              </a:rPr>
              <a:t> (mod 105)</a:t>
            </a:r>
          </a:p>
          <a:p>
            <a:pPr marL="461963" lvl="1" indent="-230188">
              <a:buNone/>
            </a:pPr>
            <a:endParaRPr lang="en-US" sz="1400" dirty="0" smtClean="0">
              <a:ea typeface="Cambria Math" pitchFamily="18" charset="0"/>
            </a:endParaRPr>
          </a:p>
          <a:p>
            <a:pPr marL="461963" lvl="1" indent="-230188"/>
            <a:r>
              <a:rPr lang="en-US" dirty="0" smtClean="0">
                <a:latin typeface="Cambria Math" pitchFamily="18" charset="0"/>
                <a:ea typeface="Cambria Math" pitchFamily="18" charset="0"/>
              </a:rPr>
              <a:t>We have shown that 23 is the smallest positive integer that is a simultaneous solution. Check it!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x_{10} \equiv \sum^{9}_{i = 1}ix_i\;\mbox{(mod 11)}.$$&#10;\end{document}"/>
  <p:tag name="IGUANATEXSIZE" val="1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26847</TotalTime>
  <Words>2527</Words>
  <Application>Microsoft Macintosh PowerPoint</Application>
  <PresentationFormat>On-screen Show (4:3)</PresentationFormat>
  <Paragraphs>197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Flow</vt:lpstr>
      <vt:lpstr> Congruence, Primitive Root, DL and Ran Numbers</vt:lpstr>
      <vt:lpstr>Section Summary</vt:lpstr>
      <vt:lpstr>Linear Congruences</vt:lpstr>
      <vt:lpstr>Inverse of a modulo m</vt:lpstr>
      <vt:lpstr>Finding Inverses</vt:lpstr>
      <vt:lpstr>Finding Inverses</vt:lpstr>
      <vt:lpstr>Using Inverses to Solve Congruences</vt:lpstr>
      <vt:lpstr>The Chinese Remainder Theorem</vt:lpstr>
      <vt:lpstr>The Chinese Remainder Theorem</vt:lpstr>
      <vt:lpstr>Fermat’s Little Theorem</vt:lpstr>
      <vt:lpstr>Primitive Roots</vt:lpstr>
      <vt:lpstr>Discrete Logarithms</vt:lpstr>
      <vt:lpstr>Application: Pseudorandom Numbers</vt:lpstr>
      <vt:lpstr>Application: Pseudorandom Numbers</vt:lpstr>
      <vt:lpstr>Application: Check Digits: UPCs</vt:lpstr>
      <vt:lpstr>Application: Check Digits: ISBNs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Fundamentals: Algorithms, the Integers, and Matrices</dc:title>
  <dc:creator>Richard Scherl</dc:creator>
  <cp:lastModifiedBy>M N</cp:lastModifiedBy>
  <cp:revision>1218</cp:revision>
  <dcterms:created xsi:type="dcterms:W3CDTF">2011-03-27T19:20:00Z</dcterms:created>
  <dcterms:modified xsi:type="dcterms:W3CDTF">2015-09-01T16:11:18Z</dcterms:modified>
</cp:coreProperties>
</file>